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drawings/drawing3.xml" ContentType="application/vnd.openxmlformats-officedocument.drawingml.chartshapes+xml"/>
  <Override PartName="/ppt/drawings/drawing4.xml" ContentType="application/vnd.openxmlformats-officedocument.drawingml.chartshapes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drawings/drawing7.xml" ContentType="application/vnd.openxmlformats-officedocument.drawingml.chartshap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thumbnail" Target="docProps/thumbnail.jpeg"/>
  <Relationship Id="rId3" Type="http://schemas.openxmlformats.org/package/2006/relationships/metadata/core-properties" Target="docProps/core.xml"/>
  <Relationship Id="rId4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46" r:id="rId1"/>
    <p:sldMasterId id="2147483894" r:id="rId2"/>
    <p:sldMasterId id="2147484950" r:id="rId3"/>
  </p:sldMasterIdLst>
  <p:notesMasterIdLst>
    <p:notesMasterId r:id="rId36"/>
  </p:notesMasterIdLst>
  <p:handoutMasterIdLst>
    <p:handoutMasterId r:id="rId37"/>
  </p:handoutMasterIdLst>
  <p:sldIdLst>
    <p:sldId id="729" r:id="rId4"/>
    <p:sldId id="970" r:id="rId5"/>
    <p:sldId id="959" r:id="rId6"/>
    <p:sldId id="960" r:id="rId7"/>
    <p:sldId id="900" r:id="rId8"/>
    <p:sldId id="942" r:id="rId9"/>
    <p:sldId id="943" r:id="rId10"/>
    <p:sldId id="945" r:id="rId11"/>
    <p:sldId id="973" r:id="rId12"/>
    <p:sldId id="957" r:id="rId13"/>
    <p:sldId id="956" r:id="rId14"/>
    <p:sldId id="860" r:id="rId15"/>
    <p:sldId id="921" r:id="rId16"/>
    <p:sldId id="824" r:id="rId17"/>
    <p:sldId id="972" r:id="rId18"/>
    <p:sldId id="827" r:id="rId19"/>
    <p:sldId id="763" r:id="rId20"/>
    <p:sldId id="765" r:id="rId21"/>
    <p:sldId id="971" r:id="rId22"/>
    <p:sldId id="764" r:id="rId23"/>
    <p:sldId id="917" r:id="rId24"/>
    <p:sldId id="918" r:id="rId25"/>
    <p:sldId id="911" r:id="rId26"/>
    <p:sldId id="863" r:id="rId27"/>
    <p:sldId id="830" r:id="rId28"/>
    <p:sldId id="839" r:id="rId29"/>
    <p:sldId id="937" r:id="rId30"/>
    <p:sldId id="940" r:id="rId31"/>
    <p:sldId id="938" r:id="rId32"/>
    <p:sldId id="922" r:id="rId33"/>
    <p:sldId id="926" r:id="rId34"/>
    <p:sldId id="930" r:id="rId35"/>
  </p:sldIdLst>
  <p:sldSz cx="12179300" cy="9134475" type="ledger"/>
  <p:notesSz cx="6858000" cy="92154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ＭＳ Ｐゴシック" pitchFamily="34" charset="-128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ＭＳ Ｐゴシック" pitchFamily="34" charset="-128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ＭＳ Ｐゴシック" pitchFamily="34" charset="-128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ＭＳ Ｐゴシック" pitchFamily="34" charset="-128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562">
          <p15:clr>
            <a:srgbClr val="A4A3A4"/>
          </p15:clr>
        </p15:guide>
        <p15:guide id="2" orient="horz" pos="1702">
          <p15:clr>
            <a:srgbClr val="A4A3A4"/>
          </p15:clr>
        </p15:guide>
        <p15:guide id="3" orient="horz" pos="1918">
          <p15:clr>
            <a:srgbClr val="A4A3A4"/>
          </p15:clr>
        </p15:guide>
        <p15:guide id="4" pos="5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3">
          <p15:clr>
            <a:srgbClr val="A4A3A4"/>
          </p15:clr>
        </p15:guide>
        <p15:guide id="2" pos="3215">
          <p15:clr>
            <a:srgbClr val="A4A3A4"/>
          </p15:clr>
        </p15:guide>
        <p15:guide id="3" orient="horz" pos="2892">
          <p15:clr>
            <a:srgbClr val="A4A3A4"/>
          </p15:clr>
        </p15:guide>
        <p15:guide id="4" pos="323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 " lastIdx="30" clrIdx="0"/>
  <p:cmAuthor id="1" name=" Eileen McHale " initials=" EM" lastIdx="10" clrIdx="1"/>
  <p:cmAuthor id="2" name="Lauren B. Nelson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4D4D"/>
    <a:srgbClr val="777777"/>
    <a:srgbClr val="FF9933"/>
    <a:srgbClr val="666699"/>
    <a:srgbClr val="FF9999"/>
    <a:srgbClr val="FFCC00"/>
    <a:srgbClr val="99CC00"/>
    <a:srgbClr val="DDDDDD"/>
    <a:srgbClr val="CCECFF"/>
    <a:srgbClr val="98D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53" autoAdjust="0"/>
    <p:restoredTop sz="84201" autoAdjust="0"/>
  </p:normalViewPr>
  <p:slideViewPr>
    <p:cSldViewPr snapToGrid="0" snapToObjects="1">
      <p:cViewPr>
        <p:scale>
          <a:sx n="62" d="100"/>
          <a:sy n="62" d="100"/>
        </p:scale>
        <p:origin x="-1230" y="12"/>
      </p:cViewPr>
      <p:guideLst>
        <p:guide orient="horz" pos="5562"/>
        <p:guide orient="horz" pos="1702"/>
        <p:guide orient="horz" pos="1918"/>
        <p:guide pos="5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5022"/>
    </p:cViewPr>
  </p:sorterViewPr>
  <p:notesViewPr>
    <p:cSldViewPr snapToGrid="0" snapToObjects="1">
      <p:cViewPr>
        <p:scale>
          <a:sx n="100" d="100"/>
          <a:sy n="100" d="100"/>
        </p:scale>
        <p:origin x="-2776" y="56"/>
      </p:cViewPr>
      <p:guideLst>
        <p:guide orient="horz" pos="2914"/>
        <p:guide orient="horz" pos="2903"/>
        <p:guide pos="3198"/>
        <p:guide pos="3215"/>
      </p:guideLst>
    </p:cSldViewPr>
  </p:notesViewPr>
  <p:gridSpacing cx="76200" cy="76200"/>
</p:viewPr>
</file>

<file path=ppt/_rels/presentation.xml.rels><?xml version="1.0" encoding="UTF-8"?>

<Relationships xmlns="http://schemas.openxmlformats.org/package/2006/relationships">
  <Relationship Id="rId1" Type="http://schemas.openxmlformats.org/officeDocument/2006/relationships/slideMaster" Target="slideMasters/slideMaster1.xml"/>
  <Relationship Id="rId10" Type="http://schemas.openxmlformats.org/officeDocument/2006/relationships/slide" Target="slides/slide7.xml"/>
  <Relationship Id="rId11" Type="http://schemas.openxmlformats.org/officeDocument/2006/relationships/slide" Target="slides/slide8.xml"/>
  <Relationship Id="rId12" Type="http://schemas.openxmlformats.org/officeDocument/2006/relationships/slide" Target="slides/slide9.xml"/>
  <Relationship Id="rId13" Type="http://schemas.openxmlformats.org/officeDocument/2006/relationships/slide" Target="slides/slide10.xml"/>
  <Relationship Id="rId14" Type="http://schemas.openxmlformats.org/officeDocument/2006/relationships/slide" Target="slides/slide11.xml"/>
  <Relationship Id="rId15" Type="http://schemas.openxmlformats.org/officeDocument/2006/relationships/slide" Target="slides/slide12.xml"/>
  <Relationship Id="rId16" Type="http://schemas.openxmlformats.org/officeDocument/2006/relationships/slide" Target="slides/slide13.xml"/>
  <Relationship Id="rId17" Type="http://schemas.openxmlformats.org/officeDocument/2006/relationships/slide" Target="slides/slide14.xml"/>
  <Relationship Id="rId18" Type="http://schemas.openxmlformats.org/officeDocument/2006/relationships/slide" Target="slides/slide15.xml"/>
  <Relationship Id="rId19" Type="http://schemas.openxmlformats.org/officeDocument/2006/relationships/slide" Target="slides/slide16.xml"/>
  <Relationship Id="rId2" Type="http://schemas.openxmlformats.org/officeDocument/2006/relationships/slideMaster" Target="slideMasters/slideMaster2.xml"/>
  <Relationship Id="rId20" Type="http://schemas.openxmlformats.org/officeDocument/2006/relationships/slide" Target="slides/slide17.xml"/>
  <Relationship Id="rId21" Type="http://schemas.openxmlformats.org/officeDocument/2006/relationships/slide" Target="slides/slide18.xml"/>
  <Relationship Id="rId22" Type="http://schemas.openxmlformats.org/officeDocument/2006/relationships/slide" Target="slides/slide19.xml"/>
  <Relationship Id="rId23" Type="http://schemas.openxmlformats.org/officeDocument/2006/relationships/slide" Target="slides/slide20.xml"/>
  <Relationship Id="rId24" Type="http://schemas.openxmlformats.org/officeDocument/2006/relationships/slide" Target="slides/slide21.xml"/>
  <Relationship Id="rId25" Type="http://schemas.openxmlformats.org/officeDocument/2006/relationships/slide" Target="slides/slide22.xml"/>
  <Relationship Id="rId26" Type="http://schemas.openxmlformats.org/officeDocument/2006/relationships/slide" Target="slides/slide23.xml"/>
  <Relationship Id="rId27" Type="http://schemas.openxmlformats.org/officeDocument/2006/relationships/slide" Target="slides/slide24.xml"/>
  <Relationship Id="rId28" Type="http://schemas.openxmlformats.org/officeDocument/2006/relationships/slide" Target="slides/slide25.xml"/>
  <Relationship Id="rId29" Type="http://schemas.openxmlformats.org/officeDocument/2006/relationships/slide" Target="slides/slide26.xml"/>
  <Relationship Id="rId3" Type="http://schemas.openxmlformats.org/officeDocument/2006/relationships/slideMaster" Target="slideMasters/slideMaster3.xml"/>
  <Relationship Id="rId30" Type="http://schemas.openxmlformats.org/officeDocument/2006/relationships/slide" Target="slides/slide27.xml"/>
  <Relationship Id="rId31" Type="http://schemas.openxmlformats.org/officeDocument/2006/relationships/slide" Target="slides/slide28.xml"/>
  <Relationship Id="rId32" Type="http://schemas.openxmlformats.org/officeDocument/2006/relationships/slide" Target="slides/slide29.xml"/>
  <Relationship Id="rId33" Type="http://schemas.openxmlformats.org/officeDocument/2006/relationships/slide" Target="slides/slide30.xml"/>
  <Relationship Id="rId34" Type="http://schemas.openxmlformats.org/officeDocument/2006/relationships/slide" Target="slides/slide31.xml"/>
  <Relationship Id="rId35" Type="http://schemas.openxmlformats.org/officeDocument/2006/relationships/slide" Target="slides/slide32.xml"/>
  <Relationship Id="rId36" Type="http://schemas.openxmlformats.org/officeDocument/2006/relationships/notesMaster" Target="notesMasters/notesMaster1.xml"/>
  <Relationship Id="rId37" Type="http://schemas.openxmlformats.org/officeDocument/2006/relationships/handoutMaster" Target="handoutMasters/handoutMaster1.xml"/>
  <Relationship Id="rId38" Type="http://schemas.openxmlformats.org/officeDocument/2006/relationships/commentAuthors" Target="commentAuthors.xml"/>
  <Relationship Id="rId39" Type="http://schemas.openxmlformats.org/officeDocument/2006/relationships/presProps" Target="presProps.xml"/>
  <Relationship Id="rId4" Type="http://schemas.openxmlformats.org/officeDocument/2006/relationships/slide" Target="slides/slide1.xml"/>
  <Relationship Id="rId40" Type="http://schemas.openxmlformats.org/officeDocument/2006/relationships/viewProps" Target="viewProps.xml"/>
  <Relationship Id="rId41" Type="http://schemas.openxmlformats.org/officeDocument/2006/relationships/theme" Target="theme/theme1.xml"/>
  <Relationship Id="rId42" Type="http://schemas.openxmlformats.org/officeDocument/2006/relationships/tableStyles" Target="tableStyles.xml"/>
  <Relationship Id="rId5" Type="http://schemas.openxmlformats.org/officeDocument/2006/relationships/slide" Target="slides/slide2.xml"/>
  <Relationship Id="rId6" Type="http://schemas.openxmlformats.org/officeDocument/2006/relationships/slide" Target="slides/slide3.xml"/>
  <Relationship Id="rId7" Type="http://schemas.openxmlformats.org/officeDocument/2006/relationships/slide" Target="slides/slide4.xml"/>
  <Relationship Id="rId8" Type="http://schemas.openxmlformats.org/officeDocument/2006/relationships/slide" Target="slides/slide5.xml"/>
  <Relationship Id="rId9" Type="http://schemas.openxmlformats.org/officeDocument/2006/relationships/slide" Target="slides/slide6.xml"/>
</Relationships>

</file>

<file path=ppt/charts/_rels/chart1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1.xlsx"/>
  <Relationship Id="rId2" Type="http://schemas.openxmlformats.org/officeDocument/2006/relationships/chartUserShapes" Target="../drawings/drawing1.xml"/>
</Relationships>

</file>

<file path=ppt/charts/_rels/chart10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10.xlsx"/>
</Relationships>

</file>

<file path=ppt/charts/_rels/chart11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11.xlsx"/>
</Relationships>

</file>

<file path=ppt/charts/_rels/chart12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12.xlsx"/>
</Relationships>

</file>

<file path=ppt/charts/_rels/chart13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13.xlsx"/>
</Relationships>

</file>

<file path=ppt/charts/_rels/chart14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14.xlsx"/>
</Relationships>

</file>

<file path=ppt/charts/_rels/chart15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15.xlsx"/>
</Relationships>

</file>

<file path=ppt/charts/_rels/chart16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16.xlsx"/>
</Relationships>

</file>

<file path=ppt/charts/_rels/chart17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17.xlsx"/>
</Relationships>

</file>

<file path=ppt/charts/_rels/chart18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18.xlsx"/>
  <Relationship Id="rId2" Type="http://schemas.openxmlformats.org/officeDocument/2006/relationships/chartUserShapes" Target="../drawings/drawing3.xml"/>
</Relationships>

</file>

<file path=ppt/charts/_rels/chart19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19.xlsx"/>
  <Relationship Id="rId2" Type="http://schemas.openxmlformats.org/officeDocument/2006/relationships/chartUserShapes" Target="../drawings/drawing4.xml"/>
</Relationships>

</file>

<file path=ppt/charts/_rels/chart2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2.xlsx"/>
</Relationships>

</file>

<file path=ppt/charts/_rels/chart20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20.xlsx"/>
  <Relationship Id="rId2" Type="http://schemas.openxmlformats.org/officeDocument/2006/relationships/chartUserShapes" Target="../drawings/drawing5.xml"/>
</Relationships>

</file>

<file path=ppt/charts/_rels/chart21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21.xlsx"/>
  <Relationship Id="rId2" Type="http://schemas.openxmlformats.org/officeDocument/2006/relationships/chartUserShapes" Target="../drawings/drawing6.xml"/>
</Relationships>

</file>

<file path=ppt/charts/_rels/chart22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22.xlsx"/>
  <Relationship Id="rId2" Type="http://schemas.openxmlformats.org/officeDocument/2006/relationships/chartUserShapes" Target="../drawings/drawing7.xml"/>
</Relationships>

</file>

<file path=ppt/charts/_rels/chart23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23.xlsx"/>
</Relationships>

</file>

<file path=ppt/charts/_rels/chart24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24.xlsx"/>
</Relationships>

</file>

<file path=ppt/charts/_rels/chart25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25.xlsx"/>
</Relationships>

</file>

<file path=ppt/charts/_rels/chart26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26.xlsx"/>
</Relationships>

</file>

<file path=ppt/charts/_rels/chart27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27.xlsx"/>
</Relationships>

</file>

<file path=ppt/charts/_rels/chart28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28.xlsx"/>
</Relationships>

</file>

<file path=ppt/charts/_rels/chart29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29.xlsx"/>
</Relationships>

</file>

<file path=ppt/charts/_rels/chart3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3.xlsx"/>
</Relationships>

</file>

<file path=ppt/charts/_rels/chart30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30.xlsx"/>
</Relationships>

</file>

<file path=ppt/charts/_rels/chart31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31.xlsx"/>
</Relationships>

</file>

<file path=ppt/charts/_rels/chart32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32.xlsx"/>
</Relationships>

</file>

<file path=ppt/charts/_rels/chart33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33.xlsx"/>
</Relationships>

</file>

<file path=ppt/charts/_rels/chart34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34.xlsx"/>
</Relationships>

</file>

<file path=ppt/charts/_rels/chart4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4.xlsx"/>
</Relationships>

</file>

<file path=ppt/charts/_rels/chart5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5.xlsx"/>
</Relationships>

</file>

<file path=ppt/charts/_rels/chart6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6.xlsx"/>
</Relationships>

</file>

<file path=ppt/charts/_rels/chart7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7.xlsx"/>
  <Relationship Id="rId2" Type="http://schemas.openxmlformats.org/officeDocument/2006/relationships/chartUserShapes" Target="../drawings/drawing2.xml"/>
</Relationships>

</file>

<file path=ppt/charts/_rels/chart8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8.xlsx"/>
</Relationships>

</file>

<file path=ppt/charts/_rels/chart9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9.xlsx"/>
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55795981452901"/>
          <c:y val="5.3505535055350502E-2"/>
          <c:w val="0.84853168469860896"/>
          <c:h val="0.5239852398523989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Upper CI</c:v>
                </c:pt>
              </c:strCache>
            </c:strRef>
          </c:tx>
          <c:spPr>
            <a:ln w="40199">
              <a:noFill/>
            </a:ln>
          </c:spPr>
          <c:marker>
            <c:symbol val="none"/>
          </c:marker>
          <c:cat>
            <c:strRef>
              <c:f>Sheet1!$B$1:$O$1</c:f>
              <c:strCache>
                <c:ptCount val="14"/>
                <c:pt idx="0">
                  <c:v>Burn</c:v>
                </c:pt>
                <c:pt idx="1">
                  <c:v>Medical (T)</c:v>
                </c:pt>
                <c:pt idx="2">
                  <c:v>Medical (NT)</c:v>
                </c:pt>
                <c:pt idx="3">
                  <c:v>Medical Cardiac</c:v>
                </c:pt>
                <c:pt idx="4">
                  <c:v>Medical/surgical (T)</c:v>
                </c:pt>
                <c:pt idx="5">
                  <c:v>Medical/surgical (NT-Small)</c:v>
                </c:pt>
                <c:pt idx="6">
                  <c:v>Medical/surgical (NT-Large)</c:v>
                </c:pt>
                <c:pt idx="7">
                  <c:v>Neurosurgical</c:v>
                </c:pt>
                <c:pt idx="8">
                  <c:v>Pediatric Cardiothoracic</c:v>
                </c:pt>
                <c:pt idx="9">
                  <c:v>Pediatric Medical</c:v>
                </c:pt>
                <c:pt idx="10">
                  <c:v>Pediatric Medical/Surgical</c:v>
                </c:pt>
                <c:pt idx="11">
                  <c:v>Surgical</c:v>
                </c:pt>
                <c:pt idx="12">
                  <c:v>Surgical Cardiothoracic</c:v>
                </c:pt>
                <c:pt idx="13">
                  <c:v>Trauma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1.61</c:v>
                </c:pt>
                <c:pt idx="1">
                  <c:v>0.95</c:v>
                </c:pt>
                <c:pt idx="2">
                  <c:v>0.43</c:v>
                </c:pt>
                <c:pt idx="3">
                  <c:v>1.19</c:v>
                </c:pt>
                <c:pt idx="4">
                  <c:v>0.57999999999999996</c:v>
                </c:pt>
                <c:pt idx="5">
                  <c:v>1.34</c:v>
                </c:pt>
                <c:pt idx="6">
                  <c:v>1.66</c:v>
                </c:pt>
                <c:pt idx="7">
                  <c:v>1.52</c:v>
                </c:pt>
                <c:pt idx="8">
                  <c:v>0.81</c:v>
                </c:pt>
                <c:pt idx="9">
                  <c:v>0</c:v>
                </c:pt>
                <c:pt idx="10">
                  <c:v>0.49</c:v>
                </c:pt>
                <c:pt idx="11">
                  <c:v>1.07</c:v>
                </c:pt>
                <c:pt idx="12">
                  <c:v>0.49</c:v>
                </c:pt>
                <c:pt idx="13">
                  <c:v>2.19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Lower CI</c:v>
                </c:pt>
              </c:strCache>
            </c:strRef>
          </c:tx>
          <c:spPr>
            <a:ln w="40199">
              <a:noFill/>
            </a:ln>
          </c:spPr>
          <c:marker>
            <c:symbol val="none"/>
          </c:marker>
          <c:cat>
            <c:strRef>
              <c:f>Sheet1!$B$1:$O$1</c:f>
              <c:strCache>
                <c:ptCount val="14"/>
                <c:pt idx="0">
                  <c:v>Burn</c:v>
                </c:pt>
                <c:pt idx="1">
                  <c:v>Medical (T)</c:v>
                </c:pt>
                <c:pt idx="2">
                  <c:v>Medical (NT)</c:v>
                </c:pt>
                <c:pt idx="3">
                  <c:v>Medical Cardiac</c:v>
                </c:pt>
                <c:pt idx="4">
                  <c:v>Medical/surgical (T)</c:v>
                </c:pt>
                <c:pt idx="5">
                  <c:v>Medical/surgical (NT-Small)</c:v>
                </c:pt>
                <c:pt idx="6">
                  <c:v>Medical/surgical (NT-Large)</c:v>
                </c:pt>
                <c:pt idx="7">
                  <c:v>Neurosurgical</c:v>
                </c:pt>
                <c:pt idx="8">
                  <c:v>Pediatric Cardiothoracic</c:v>
                </c:pt>
                <c:pt idx="9">
                  <c:v>Pediatric Medical</c:v>
                </c:pt>
                <c:pt idx="10">
                  <c:v>Pediatric Medical/Surgical</c:v>
                </c:pt>
                <c:pt idx="11">
                  <c:v>Surgical</c:v>
                </c:pt>
                <c:pt idx="12">
                  <c:v>Surgical Cardiothoracic</c:v>
                </c:pt>
                <c:pt idx="13">
                  <c:v>Trauma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0.15</c:v>
                </c:pt>
                <c:pt idx="1">
                  <c:v>0.57999999999999996</c:v>
                </c:pt>
                <c:pt idx="2">
                  <c:v>0</c:v>
                </c:pt>
                <c:pt idx="3">
                  <c:v>0.55000000000000004</c:v>
                </c:pt>
                <c:pt idx="4">
                  <c:v>0.25</c:v>
                </c:pt>
                <c:pt idx="5">
                  <c:v>0.8</c:v>
                </c:pt>
                <c:pt idx="6">
                  <c:v>0.7</c:v>
                </c:pt>
                <c:pt idx="7">
                  <c:v>0.75</c:v>
                </c:pt>
                <c:pt idx="8">
                  <c:v>0.01</c:v>
                </c:pt>
                <c:pt idx="9">
                  <c:v>0</c:v>
                </c:pt>
                <c:pt idx="10">
                  <c:v>0.03</c:v>
                </c:pt>
                <c:pt idx="11">
                  <c:v>0.72</c:v>
                </c:pt>
                <c:pt idx="12">
                  <c:v>0.16</c:v>
                </c:pt>
                <c:pt idx="13">
                  <c:v>1.17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SIR</c:v>
                </c:pt>
              </c:strCache>
            </c:strRef>
          </c:tx>
          <c:spPr>
            <a:ln w="40199">
              <a:noFill/>
            </a:ln>
          </c:spPr>
          <c:marker>
            <c:symbol val="dash"/>
            <c:size val="14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dPt>
            <c:idx val="9"/>
            <c:marker>
              <c:symbol val="none"/>
            </c:marker>
            <c:bubble3D val="0"/>
          </c:dPt>
          <c:cat>
            <c:strRef>
              <c:f>Sheet1!$B$1:$O$1</c:f>
              <c:strCache>
                <c:ptCount val="14"/>
                <c:pt idx="0">
                  <c:v>Burn</c:v>
                </c:pt>
                <c:pt idx="1">
                  <c:v>Medical (T)</c:v>
                </c:pt>
                <c:pt idx="2">
                  <c:v>Medical (NT)</c:v>
                </c:pt>
                <c:pt idx="3">
                  <c:v>Medical Cardiac</c:v>
                </c:pt>
                <c:pt idx="4">
                  <c:v>Medical/surgical (T)</c:v>
                </c:pt>
                <c:pt idx="5">
                  <c:v>Medical/surgical (NT-Small)</c:v>
                </c:pt>
                <c:pt idx="6">
                  <c:v>Medical/surgical (NT-Large)</c:v>
                </c:pt>
                <c:pt idx="7">
                  <c:v>Neurosurgical</c:v>
                </c:pt>
                <c:pt idx="8">
                  <c:v>Pediatric Cardiothoracic</c:v>
                </c:pt>
                <c:pt idx="9">
                  <c:v>Pediatric Medical</c:v>
                </c:pt>
                <c:pt idx="10">
                  <c:v>Pediatric Medical/Surgical</c:v>
                </c:pt>
                <c:pt idx="11">
                  <c:v>Surgical</c:v>
                </c:pt>
                <c:pt idx="12">
                  <c:v>Surgical Cardiothoracic</c:v>
                </c:pt>
                <c:pt idx="13">
                  <c:v>Trauma</c:v>
                </c:pt>
              </c:strCache>
            </c:strRef>
          </c:cat>
          <c:val>
            <c:numRef>
              <c:f>Sheet1!$B$4:$O$4</c:f>
              <c:numCache>
                <c:formatCode>General</c:formatCode>
                <c:ptCount val="14"/>
                <c:pt idx="0">
                  <c:v>0.59</c:v>
                </c:pt>
                <c:pt idx="1">
                  <c:v>0.75</c:v>
                </c:pt>
                <c:pt idx="2">
                  <c:v>0.09</c:v>
                </c:pt>
                <c:pt idx="3">
                  <c:v>0.82</c:v>
                </c:pt>
                <c:pt idx="4">
                  <c:v>0.39</c:v>
                </c:pt>
                <c:pt idx="5">
                  <c:v>1.04</c:v>
                </c:pt>
                <c:pt idx="6">
                  <c:v>1.1000000000000001</c:v>
                </c:pt>
                <c:pt idx="7">
                  <c:v>1.08</c:v>
                </c:pt>
                <c:pt idx="8">
                  <c:v>0.17</c:v>
                </c:pt>
                <c:pt idx="9">
                  <c:v>0</c:v>
                </c:pt>
                <c:pt idx="10">
                  <c:v>0.15</c:v>
                </c:pt>
                <c:pt idx="11">
                  <c:v>0.88</c:v>
                </c:pt>
                <c:pt idx="12">
                  <c:v>0.28999999999999998</c:v>
                </c:pt>
                <c:pt idx="13">
                  <c:v>1.62</c:v>
                </c:pt>
              </c:numCache>
            </c:numRef>
          </c:val>
          <c:smooth val="0"/>
        </c:ser>
        <c:ser>
          <c:idx val="3"/>
          <c:order val="3"/>
          <c:tx>
            <c:v>BASE</c:v>
          </c:tx>
          <c:spPr>
            <a:ln w="6315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Sheet1!$B$1:$O$1</c:f>
              <c:strCache>
                <c:ptCount val="14"/>
                <c:pt idx="0">
                  <c:v>Burn</c:v>
                </c:pt>
                <c:pt idx="1">
                  <c:v>Medical (T)</c:v>
                </c:pt>
                <c:pt idx="2">
                  <c:v>Medical (NT)</c:v>
                </c:pt>
                <c:pt idx="3">
                  <c:v>Medical Cardiac</c:v>
                </c:pt>
                <c:pt idx="4">
                  <c:v>Medical/surgical (T)</c:v>
                </c:pt>
                <c:pt idx="5">
                  <c:v>Medical/surgical (NT-Small)</c:v>
                </c:pt>
                <c:pt idx="6">
                  <c:v>Medical/surgical (NT-Large)</c:v>
                </c:pt>
                <c:pt idx="7">
                  <c:v>Neurosurgical</c:v>
                </c:pt>
                <c:pt idx="8">
                  <c:v>Pediatric Cardiothoracic</c:v>
                </c:pt>
                <c:pt idx="9">
                  <c:v>Pediatric Medical</c:v>
                </c:pt>
                <c:pt idx="10">
                  <c:v>Pediatric Medical/Surgical</c:v>
                </c:pt>
                <c:pt idx="11">
                  <c:v>Surgical</c:v>
                </c:pt>
                <c:pt idx="12">
                  <c:v>Surgical Cardiothoracic</c:v>
                </c:pt>
                <c:pt idx="13">
                  <c:v>Trauma</c:v>
                </c:pt>
              </c:strCache>
            </c:strRef>
          </c:cat>
          <c:val>
            <c:numRef>
              <c:f>Sheet1!$B$7:$O$7</c:f>
              <c:numCache>
                <c:formatCode>General</c:formatCode>
                <c:ptCount val="1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360">
              <a:solidFill>
                <a:srgbClr val="333399"/>
              </a:solidFill>
              <a:prstDash val="solid"/>
            </a:ln>
          </c:spPr>
        </c:hiLowLines>
        <c:marker val="1"/>
        <c:smooth val="0"/>
        <c:axId val="128504960"/>
        <c:axId val="128506880"/>
      </c:lineChart>
      <c:catAx>
        <c:axId val="128504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938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dirty="0"/>
                  <a:t>ICU Type</a:t>
                </a:r>
              </a:p>
            </c:rich>
          </c:tx>
          <c:layout>
            <c:manualLayout>
              <c:xMode val="edge"/>
              <c:yMode val="edge"/>
              <c:x val="0.50231840457697896"/>
              <c:y val="0.869003739247181"/>
            </c:manualLayout>
          </c:layout>
          <c:overlay val="0"/>
          <c:spPr>
            <a:noFill/>
            <a:ln w="35734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4463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443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28506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506880"/>
        <c:scaling>
          <c:orientation val="minMax"/>
          <c:max val="3"/>
        </c:scaling>
        <c:delete val="0"/>
        <c:axPos val="l"/>
        <c:majorGridlines>
          <c:spPr>
            <a:ln w="17868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938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SIR</a:t>
                </a:r>
              </a:p>
            </c:rich>
          </c:tx>
          <c:layout>
            <c:manualLayout>
              <c:xMode val="edge"/>
              <c:yMode val="edge"/>
              <c:x val="1.8547072920232801E-2"/>
              <c:y val="0.28597786028041799"/>
            </c:manualLayout>
          </c:layout>
          <c:overlay val="0"/>
          <c:spPr>
            <a:noFill/>
            <a:ln w="35734">
              <a:noFill/>
            </a:ln>
          </c:spPr>
        </c:title>
        <c:numFmt formatCode="0.0" sourceLinked="0"/>
        <c:majorTickMark val="cross"/>
        <c:minorTickMark val="none"/>
        <c:tickLblPos val="nextTo"/>
        <c:spPr>
          <a:ln w="44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3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28504960"/>
        <c:crosses val="autoZero"/>
        <c:crossBetween val="between"/>
      </c:valAx>
      <c:spPr>
        <a:noFill/>
        <a:ln w="2538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3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5515695067263"/>
          <c:y val="0.20070011668611434"/>
          <c:w val="0.46188340807174888"/>
          <c:h val="0.60093348891481912"/>
        </c:manualLayout>
      </c:layout>
      <c:pieChart>
        <c:varyColors val="1"/>
        <c:ser>
          <c:idx val="0"/>
          <c:order val="0"/>
          <c:tx>
            <c:strRef>
              <c:f>BSI!$C$3:$C$3</c:f>
              <c:strCache>
                <c:ptCount val="1"/>
                <c:pt idx="0">
                  <c:v>Number of Infections</c:v>
                </c:pt>
              </c:strCache>
            </c:strRef>
          </c:tx>
          <c:spPr>
            <a:solidFill>
              <a:srgbClr val="9999FF"/>
            </a:solidFill>
            <a:ln w="8054">
              <a:solidFill>
                <a:srgbClr val="FFFFFF"/>
              </a:solidFill>
              <a:prstDash val="solid"/>
            </a:ln>
          </c:spPr>
          <c:dPt>
            <c:idx val="0"/>
            <c:bubble3D val="0"/>
            <c:spPr>
              <a:solidFill>
                <a:srgbClr val="00B050"/>
              </a:solidFill>
              <a:ln w="8054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9933"/>
              </a:solidFill>
              <a:ln w="8054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666699"/>
              </a:solidFill>
              <a:ln w="8054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 w="8054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8054">
                <a:solidFill>
                  <a:srgbClr val="FFFFFF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003366"/>
              </a:solidFill>
              <a:ln w="8054">
                <a:solidFill>
                  <a:srgbClr val="FFFFFF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FFCC00"/>
              </a:solidFill>
              <a:ln w="8054">
                <a:solidFill>
                  <a:srgbClr val="FFFFFF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98D0D4"/>
              </a:solidFill>
              <a:ln w="8054">
                <a:solidFill>
                  <a:srgbClr val="FFFFFF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70C0"/>
              </a:solidFill>
              <a:ln w="8054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2.6817947395564725E-2"/>
                  <c:y val="-4.10139524586214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1258380608561115E-2"/>
                  <c:y val="1.59498704005749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 w="16109">
                  <a:noFill/>
                </a:ln>
              </c:spPr>
              <c:txPr>
                <a:bodyPr/>
                <a:lstStyle/>
                <a:p>
                  <a:pPr>
                    <a:defRPr sz="1034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 w="16109">
                  <a:noFill/>
                </a:ln>
              </c:spPr>
              <c:txPr>
                <a:bodyPr/>
                <a:lstStyle/>
                <a:p>
                  <a:pPr>
                    <a:defRPr sz="1034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2.9739982863152936E-2"/>
                  <c:y val="-1.00464448025938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4.7445388262780858E-2"/>
                  <c:y val="-2.50640865548847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4.5068989710873857E-2"/>
                  <c:y val="-2.25006410347266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spPr>
              <a:noFill/>
              <a:ln w="16109">
                <a:noFill/>
              </a:ln>
            </c:spPr>
            <c:txPr>
              <a:bodyPr/>
              <a:lstStyle/>
              <a:p>
                <a:pPr>
                  <a:defRPr sz="1034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BSI!$B$4:$B$12</c:f>
              <c:strCache>
                <c:ptCount val="9"/>
                <c:pt idx="0">
                  <c:v>Staphylococcus aureus (not MRSA)</c:v>
                </c:pt>
                <c:pt idx="1">
                  <c:v>Methicillin-resistant Staphylococcus</c:v>
                </c:pt>
                <c:pt idx="2">
                  <c:v>Coagulase-negative Staphylococcus</c:v>
                </c:pt>
                <c:pt idx="3">
                  <c:v>Enterococcus sp.</c:v>
                </c:pt>
                <c:pt idx="4">
                  <c:v>Gram-positive bacteria (other)</c:v>
                </c:pt>
                <c:pt idx="5">
                  <c:v>Gram-negative bacteria (other)</c:v>
                </c:pt>
                <c:pt idx="6">
                  <c:v>Multiple Organisms</c:v>
                </c:pt>
                <c:pt idx="7">
                  <c:v>Candida albicans</c:v>
                </c:pt>
                <c:pt idx="8">
                  <c:v>Yeast/Fungus (other)</c:v>
                </c:pt>
              </c:strCache>
            </c:strRef>
          </c:cat>
          <c:val>
            <c:numRef>
              <c:f>BSI!$C$4:$C$12</c:f>
              <c:numCache>
                <c:formatCode>General</c:formatCode>
                <c:ptCount val="9"/>
                <c:pt idx="0">
                  <c:v>10</c:v>
                </c:pt>
                <c:pt idx="1">
                  <c:v>5</c:v>
                </c:pt>
                <c:pt idx="2">
                  <c:v>32</c:v>
                </c:pt>
                <c:pt idx="3">
                  <c:v>32</c:v>
                </c:pt>
                <c:pt idx="4">
                  <c:v>14</c:v>
                </c:pt>
                <c:pt idx="5">
                  <c:v>23</c:v>
                </c:pt>
                <c:pt idx="6">
                  <c:v>13</c:v>
                </c:pt>
                <c:pt idx="7">
                  <c:v>19</c:v>
                </c:pt>
                <c:pt idx="8">
                  <c:v>24</c:v>
                </c:pt>
              </c:numCache>
            </c:numRef>
          </c:val>
        </c:ser>
        <c:ser>
          <c:idx val="1"/>
          <c:order val="1"/>
          <c:tx>
            <c:strRef>
              <c:f>BSI!$D$3:$D$3</c:f>
              <c:strCache>
                <c:ptCount val="1"/>
                <c:pt idx="0">
                  <c:v>Percent of Infections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cat>
            <c:strRef>
              <c:f>BSI!$B$4:$B$12</c:f>
              <c:strCache>
                <c:ptCount val="9"/>
                <c:pt idx="0">
                  <c:v>Staphylococcus aureus (not MRSA)</c:v>
                </c:pt>
                <c:pt idx="1">
                  <c:v>Methicillin-resistant Staphylococcus</c:v>
                </c:pt>
                <c:pt idx="2">
                  <c:v>Coagulase-negative Staphylococcus</c:v>
                </c:pt>
                <c:pt idx="3">
                  <c:v>Enterococcus sp.</c:v>
                </c:pt>
                <c:pt idx="4">
                  <c:v>Gram-positive bacteria (other)</c:v>
                </c:pt>
                <c:pt idx="5">
                  <c:v>Gram-negative bacteria (other)</c:v>
                </c:pt>
                <c:pt idx="6">
                  <c:v>Multiple Organisms</c:v>
                </c:pt>
                <c:pt idx="7">
                  <c:v>Candida albicans</c:v>
                </c:pt>
                <c:pt idx="8">
                  <c:v>Yeast/Fungus (other)</c:v>
                </c:pt>
              </c:strCache>
            </c:strRef>
          </c:cat>
          <c:val>
            <c:numRef>
              <c:f>BSI!$D$4:$D$12</c:f>
              <c:numCache>
                <c:formatCode>0.0%</c:formatCode>
                <c:ptCount val="9"/>
                <c:pt idx="0">
                  <c:v>5.8000000000000003E-2</c:v>
                </c:pt>
                <c:pt idx="1">
                  <c:v>2.9000000000000001E-2</c:v>
                </c:pt>
                <c:pt idx="2">
                  <c:v>0.186</c:v>
                </c:pt>
                <c:pt idx="3">
                  <c:v>0.186</c:v>
                </c:pt>
                <c:pt idx="4">
                  <c:v>8.1000000000000003E-2</c:v>
                </c:pt>
                <c:pt idx="5">
                  <c:v>0.13400000000000001</c:v>
                </c:pt>
                <c:pt idx="6">
                  <c:v>7.5999999999999998E-2</c:v>
                </c:pt>
                <c:pt idx="7">
                  <c:v>0.11</c:v>
                </c:pt>
                <c:pt idx="8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7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03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876386687797"/>
          <c:y val="5.63380281690141E-2"/>
          <c:w val="0.84627575277337597"/>
          <c:h val="0.6941649899396380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CI_HI</c:v>
                </c:pt>
              </c:strCache>
            </c:strRef>
          </c:tx>
          <c:spPr>
            <a:ln w="40031">
              <a:noFill/>
            </a:ln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≤750 g</c:v>
                </c:pt>
                <c:pt idx="1">
                  <c:v>751-1000 g</c:v>
                </c:pt>
                <c:pt idx="2">
                  <c:v>1001-1500 g</c:v>
                </c:pt>
                <c:pt idx="3">
                  <c:v>1501-2500 g</c:v>
                </c:pt>
                <c:pt idx="4">
                  <c:v>&gt;2500 g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3.36</c:v>
                </c:pt>
                <c:pt idx="1">
                  <c:v>4.88</c:v>
                </c:pt>
                <c:pt idx="2">
                  <c:v>2.1800000000000002</c:v>
                </c:pt>
                <c:pt idx="3">
                  <c:v>4.76</c:v>
                </c:pt>
                <c:pt idx="4">
                  <c:v>4.3199999999999976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CI_LO</c:v>
                </c:pt>
              </c:strCache>
            </c:strRef>
          </c:tx>
          <c:spPr>
            <a:ln w="40031">
              <a:noFill/>
            </a:ln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≤750 g</c:v>
                </c:pt>
                <c:pt idx="1">
                  <c:v>751-1000 g</c:v>
                </c:pt>
                <c:pt idx="2">
                  <c:v>1001-1500 g</c:v>
                </c:pt>
                <c:pt idx="3">
                  <c:v>1501-2500 g</c:v>
                </c:pt>
                <c:pt idx="4">
                  <c:v>&gt;2500 g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1.25</c:v>
                </c:pt>
                <c:pt idx="1">
                  <c:v>1.48</c:v>
                </c:pt>
                <c:pt idx="2">
                  <c:v>0.11</c:v>
                </c:pt>
                <c:pt idx="3">
                  <c:v>0.45</c:v>
                </c:pt>
                <c:pt idx="4">
                  <c:v>0.71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SIR</c:v>
                </c:pt>
              </c:strCache>
            </c:strRef>
          </c:tx>
          <c:spPr>
            <a:ln w="40031">
              <a:noFill/>
            </a:ln>
          </c:spPr>
          <c:marker>
            <c:symbol val="dash"/>
            <c:size val="13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≤750 g</c:v>
                </c:pt>
                <c:pt idx="1">
                  <c:v>751-1000 g</c:v>
                </c:pt>
                <c:pt idx="2">
                  <c:v>1001-1500 g</c:v>
                </c:pt>
                <c:pt idx="3">
                  <c:v>1501-2500 g</c:v>
                </c:pt>
                <c:pt idx="4">
                  <c:v>&gt;2500 g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2.11</c:v>
                </c:pt>
                <c:pt idx="1">
                  <c:v>2.81</c:v>
                </c:pt>
                <c:pt idx="2">
                  <c:v>0.66</c:v>
                </c:pt>
                <c:pt idx="3">
                  <c:v>1.75</c:v>
                </c:pt>
                <c:pt idx="4">
                  <c:v>1.95</c:v>
                </c:pt>
              </c:numCache>
            </c:numRef>
          </c:val>
          <c:smooth val="0"/>
        </c:ser>
        <c:ser>
          <c:idx val="3"/>
          <c:order val="3"/>
          <c:tx>
            <c:v>Base</c:v>
          </c:tx>
          <c:spPr>
            <a:ln w="6339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Sheet1!$B$5:$F$5</c:f>
              <c:numCache>
                <c:formatCode>General</c:formatCode>
                <c:ptCount val="5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373">
              <a:solidFill>
                <a:srgbClr val="333399"/>
              </a:solidFill>
              <a:prstDash val="solid"/>
            </a:ln>
          </c:spPr>
        </c:hiLowLines>
        <c:marker val="1"/>
        <c:smooth val="0"/>
        <c:axId val="166712832"/>
        <c:axId val="166714752"/>
      </c:lineChart>
      <c:catAx>
        <c:axId val="166712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93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Birth Weight</a:t>
                </a:r>
              </a:p>
            </c:rich>
          </c:tx>
          <c:layout>
            <c:manualLayout>
              <c:xMode val="edge"/>
              <c:yMode val="edge"/>
              <c:x val="0.473851071986788"/>
              <c:y val="0.82696170824581305"/>
            </c:manualLayout>
          </c:layout>
          <c:overlay val="0"/>
          <c:spPr>
            <a:noFill/>
            <a:ln w="35586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44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79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6714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6714752"/>
        <c:scaling>
          <c:orientation val="minMax"/>
          <c:max val="5"/>
        </c:scaling>
        <c:delete val="0"/>
        <c:axPos val="l"/>
        <c:majorGridlines>
          <c:spPr>
            <a:ln w="17793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93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SIR</a:t>
                </a:r>
              </a:p>
            </c:rich>
          </c:tx>
          <c:layout>
            <c:manualLayout>
              <c:xMode val="edge"/>
              <c:yMode val="edge"/>
              <c:x val="1.5847828010262799E-2"/>
              <c:y val="0.37022131862618401"/>
            </c:manualLayout>
          </c:layout>
          <c:overlay val="0"/>
          <c:spPr>
            <a:noFill/>
            <a:ln w="35586">
              <a:noFill/>
            </a:ln>
          </c:spPr>
        </c:title>
        <c:numFmt formatCode="0.0" sourceLinked="0"/>
        <c:majorTickMark val="cross"/>
        <c:minorTickMark val="none"/>
        <c:tickLblPos val="nextTo"/>
        <c:spPr>
          <a:ln w="44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54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6712832"/>
        <c:crosses val="autoZero"/>
        <c:crossBetween val="between"/>
        <c:majorUnit val="1"/>
      </c:valAx>
      <c:spPr>
        <a:noFill/>
        <a:ln w="2539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54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876386687797"/>
          <c:y val="5.63380281690141E-2"/>
          <c:w val="0.84627575277337597"/>
          <c:h val="0.6941649899396380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CI_HI</c:v>
                </c:pt>
              </c:strCache>
            </c:strRef>
          </c:tx>
          <c:spPr>
            <a:ln w="40017">
              <a:noFill/>
            </a:ln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≤750 g</c:v>
                </c:pt>
                <c:pt idx="1">
                  <c:v>751-1000 g</c:v>
                </c:pt>
                <c:pt idx="2">
                  <c:v>1001-1500 g</c:v>
                </c:pt>
                <c:pt idx="3">
                  <c:v>1501-2500 g</c:v>
                </c:pt>
                <c:pt idx="4">
                  <c:v>&gt;2500 g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4.84</c:v>
                </c:pt>
                <c:pt idx="1">
                  <c:v>3.45</c:v>
                </c:pt>
                <c:pt idx="2">
                  <c:v>2</c:v>
                </c:pt>
                <c:pt idx="3">
                  <c:v>4.45</c:v>
                </c:pt>
                <c:pt idx="4">
                  <c:v>2.5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CI_LO</c:v>
                </c:pt>
              </c:strCache>
            </c:strRef>
          </c:tx>
          <c:spPr>
            <a:ln w="40017">
              <a:noFill/>
            </a:ln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≤750 g</c:v>
                </c:pt>
                <c:pt idx="1">
                  <c:v>751-1000 g</c:v>
                </c:pt>
                <c:pt idx="2">
                  <c:v>1001-1500 g</c:v>
                </c:pt>
                <c:pt idx="3">
                  <c:v>1501-2500 g</c:v>
                </c:pt>
                <c:pt idx="4">
                  <c:v>&gt;2500 g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1.8</c:v>
                </c:pt>
                <c:pt idx="1">
                  <c:v>1.04</c:v>
                </c:pt>
                <c:pt idx="2">
                  <c:v>0.1</c:v>
                </c:pt>
                <c:pt idx="3">
                  <c:v>0.42</c:v>
                </c:pt>
                <c:pt idx="4">
                  <c:v>0.41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SIR</c:v>
                </c:pt>
              </c:strCache>
            </c:strRef>
          </c:tx>
          <c:spPr>
            <a:ln w="40017">
              <a:noFill/>
            </a:ln>
          </c:spPr>
          <c:marker>
            <c:symbol val="dash"/>
            <c:size val="9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≤750 g</c:v>
                </c:pt>
                <c:pt idx="1">
                  <c:v>751-1000 g</c:v>
                </c:pt>
                <c:pt idx="2">
                  <c:v>1001-1500 g</c:v>
                </c:pt>
                <c:pt idx="3">
                  <c:v>1501-2500 g</c:v>
                </c:pt>
                <c:pt idx="4">
                  <c:v>&gt;2500 g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3.05</c:v>
                </c:pt>
                <c:pt idx="1">
                  <c:v>1.98</c:v>
                </c:pt>
                <c:pt idx="2">
                  <c:v>0.61</c:v>
                </c:pt>
                <c:pt idx="3">
                  <c:v>1.64</c:v>
                </c:pt>
                <c:pt idx="4">
                  <c:v>1.1299999999999999</c:v>
                </c:pt>
              </c:numCache>
            </c:numRef>
          </c:val>
          <c:smooth val="0"/>
        </c:ser>
        <c:ser>
          <c:idx val="3"/>
          <c:order val="3"/>
          <c:tx>
            <c:v>Base</c:v>
          </c:tx>
          <c:spPr>
            <a:ln w="63368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Sheet1!$B$5:$F$5</c:f>
              <c:numCache>
                <c:formatCode>General</c:formatCode>
                <c:ptCount val="5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7787">
              <a:solidFill>
                <a:srgbClr val="333399"/>
              </a:solidFill>
              <a:prstDash val="solid"/>
            </a:ln>
          </c:spPr>
        </c:hiLowLines>
        <c:marker val="1"/>
        <c:smooth val="0"/>
        <c:axId val="167354368"/>
        <c:axId val="167356288"/>
      </c:lineChart>
      <c:catAx>
        <c:axId val="167354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934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Birth Weight</a:t>
                </a:r>
              </a:p>
            </c:rich>
          </c:tx>
          <c:layout>
            <c:manualLayout>
              <c:xMode val="edge"/>
              <c:yMode val="edge"/>
              <c:x val="0.473851071986788"/>
              <c:y val="0.82696170824581305"/>
            </c:manualLayout>
          </c:layout>
          <c:overlay val="0"/>
          <c:spPr>
            <a:noFill/>
            <a:ln w="35574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44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78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7356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7356288"/>
        <c:scaling>
          <c:orientation val="minMax"/>
          <c:max val="5"/>
          <c:min val="0"/>
        </c:scaling>
        <c:delete val="0"/>
        <c:axPos val="l"/>
        <c:majorGridlines>
          <c:spPr>
            <a:ln w="17787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934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SIR</a:t>
                </a:r>
              </a:p>
            </c:rich>
          </c:tx>
          <c:layout>
            <c:manualLayout>
              <c:xMode val="edge"/>
              <c:yMode val="edge"/>
              <c:x val="1.5847828010262799E-2"/>
              <c:y val="0.37022131862618401"/>
            </c:manualLayout>
          </c:layout>
          <c:overlay val="0"/>
          <c:spPr>
            <a:noFill/>
            <a:ln w="35574">
              <a:noFill/>
            </a:ln>
          </c:spPr>
        </c:title>
        <c:numFmt formatCode="0.0" sourceLinked="0"/>
        <c:majorTickMark val="cross"/>
        <c:minorTickMark val="none"/>
        <c:tickLblPos val="nextTo"/>
        <c:spPr>
          <a:ln w="44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53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7354368"/>
        <c:crosses val="autoZero"/>
        <c:crossBetween val="between"/>
        <c:majorUnit val="1"/>
        <c:minorUnit val="0.5"/>
      </c:valAx>
      <c:spPr>
        <a:noFill/>
        <a:ln w="2539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5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90273556231"/>
          <c:y val="4.7892720306513398E-2"/>
          <c:w val="0.87689969604863305"/>
          <c:h val="0.7528735632183910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Adult</c:v>
                </c:pt>
              </c:strCache>
            </c:strRef>
          </c:tx>
          <c:spPr>
            <a:ln w="44440">
              <a:solidFill>
                <a:srgbClr val="99CC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0.67</c:v>
                </c:pt>
                <c:pt idx="1">
                  <c:v>0.84</c:v>
                </c:pt>
                <c:pt idx="2">
                  <c:v>0.92</c:v>
                </c:pt>
                <c:pt idx="3">
                  <c:v>0.98</c:v>
                </c:pt>
                <c:pt idx="4">
                  <c:v>0.87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Pediatric</c:v>
                </c:pt>
              </c:strCache>
            </c:strRef>
          </c:tx>
          <c:spPr>
            <a:ln w="44440">
              <a:solidFill>
                <a:srgbClr val="00008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0.46</c:v>
                </c:pt>
                <c:pt idx="1">
                  <c:v>0.78</c:v>
                </c:pt>
                <c:pt idx="2">
                  <c:v>1.02</c:v>
                </c:pt>
                <c:pt idx="3">
                  <c:v>0.98</c:v>
                </c:pt>
                <c:pt idx="4">
                  <c:v>1.6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Neonatal</c:v>
                </c:pt>
              </c:strCache>
            </c:strRef>
          </c:tx>
          <c:spPr>
            <a:ln w="44440">
              <a:solidFill>
                <a:srgbClr val="FF66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0.69</c:v>
                </c:pt>
                <c:pt idx="1">
                  <c:v>0.79</c:v>
                </c:pt>
                <c:pt idx="2">
                  <c:v>0.98</c:v>
                </c:pt>
                <c:pt idx="3">
                  <c:v>0.99</c:v>
                </c:pt>
                <c:pt idx="4">
                  <c:v>1.97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836288"/>
        <c:axId val="167838848"/>
      </c:lineChart>
      <c:catAx>
        <c:axId val="167836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915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Calendar Year</a:t>
                </a:r>
              </a:p>
            </c:rich>
          </c:tx>
          <c:layout>
            <c:manualLayout>
              <c:xMode val="edge"/>
              <c:yMode val="edge"/>
              <c:x val="0.48176284782584"/>
              <c:y val="0.871647381373019"/>
            </c:manualLayout>
          </c:layout>
          <c:overlay val="0"/>
          <c:spPr>
            <a:noFill/>
            <a:ln w="361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51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65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7838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7838848"/>
        <c:scaling>
          <c:orientation val="minMax"/>
          <c:max val="2"/>
          <c:min val="0"/>
        </c:scaling>
        <c:delete val="0"/>
        <c:axPos val="l"/>
        <c:majorGridlines>
          <c:spPr>
            <a:ln w="18061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915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SIR</a:t>
                </a:r>
              </a:p>
            </c:rich>
          </c:tx>
          <c:layout>
            <c:manualLayout>
              <c:xMode val="edge"/>
              <c:yMode val="edge"/>
              <c:x val="6.0790128506663897E-3"/>
              <c:y val="0.39272033789238497"/>
            </c:manualLayout>
          </c:layout>
          <c:overlay val="0"/>
          <c:spPr>
            <a:noFill/>
            <a:ln w="36123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451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65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7836288"/>
        <c:crosses val="autoZero"/>
        <c:crossBetween val="between"/>
        <c:majorUnit val="0.5"/>
      </c:valAx>
      <c:spPr>
        <a:noFill/>
        <a:ln w="25397">
          <a:noFill/>
        </a:ln>
      </c:spPr>
    </c:plotArea>
    <c:legend>
      <c:legendPos val="b"/>
      <c:layout>
        <c:manualLayout>
          <c:xMode val="edge"/>
          <c:yMode val="edge"/>
          <c:x val="0.26747713354012598"/>
          <c:y val="0.942528654943392"/>
          <c:w val="0.55493756462260402"/>
          <c:h val="4.9371131728890502E-2"/>
        </c:manualLayout>
      </c:layout>
      <c:overlay val="0"/>
      <c:spPr>
        <a:noFill/>
        <a:ln w="36123">
          <a:noFill/>
        </a:ln>
      </c:spPr>
      <c:txPr>
        <a:bodyPr/>
        <a:lstStyle/>
        <a:p>
          <a:pPr>
            <a:defRPr sz="1565" b="0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2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82425488180884"/>
          <c:y val="0.22506082725060828"/>
          <c:w val="0.46557040082219936"/>
          <c:h val="0.55109489051094895"/>
        </c:manualLayout>
      </c:layout>
      <c:pieChart>
        <c:varyColors val="1"/>
        <c:ser>
          <c:idx val="0"/>
          <c:order val="0"/>
          <c:spPr>
            <a:ln w="9800">
              <a:solidFill>
                <a:srgbClr val="FFFFFF"/>
              </a:solidFill>
              <a:prstDash val="solid"/>
            </a:ln>
          </c:spPr>
          <c:dPt>
            <c:idx val="0"/>
            <c:bubble3D val="0"/>
            <c:spPr>
              <a:solidFill>
                <a:srgbClr val="00B050"/>
              </a:solidFill>
              <a:ln w="9800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9933"/>
              </a:solidFill>
              <a:ln w="9800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9CC00"/>
              </a:solidFill>
              <a:ln w="9800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9800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0070C0"/>
              </a:solidFill>
              <a:ln w="9800">
                <a:solidFill>
                  <a:srgbClr val="FFFFFF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003366"/>
              </a:solidFill>
              <a:ln w="9800">
                <a:solidFill>
                  <a:srgbClr val="FFFFFF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FFCC00"/>
              </a:solidFill>
              <a:ln w="9800">
                <a:solidFill>
                  <a:srgbClr val="FFFFFF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98D0D4"/>
              </a:solidFill>
              <a:ln w="9800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2506186726659168E-2"/>
                  <c:y val="-6.581444355617203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9755274194083409E-3"/>
                  <c:y val="-4.187134944584324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6851307424052321E-2"/>
                  <c:y val="-1.92719272038268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7327083794856049E-2"/>
                  <c:y val="-1.5788386420355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8.5000857619637937E-2"/>
                  <c:y val="2.524016791484752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046368262557411E-2"/>
                  <c:y val="-1.87065129461648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8.5541933099667396E-3"/>
                  <c:y val="-8.252098843040192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5.5197700079161041E-2"/>
                  <c:y val="-1.16915840068475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104951187624555"/>
                  <c:y val="0.110016388998577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spPr>
              <a:noFill/>
              <a:ln w="19599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BSI!$J$3:$J$10</c:f>
              <c:strCache>
                <c:ptCount val="8"/>
                <c:pt idx="0">
                  <c:v>Staphylococcus aureus (not MRSA)</c:v>
                </c:pt>
                <c:pt idx="1">
                  <c:v>Methicillin-resistant Staphylococcus aureus (MRSA)</c:v>
                </c:pt>
                <c:pt idx="2">
                  <c:v>Enterococcus sp.</c:v>
                </c:pt>
                <c:pt idx="3">
                  <c:v>Gram-positive bacteria (other)</c:v>
                </c:pt>
                <c:pt idx="4">
                  <c:v>Escherichia coli</c:v>
                </c:pt>
                <c:pt idx="5">
                  <c:v>Gram-negative bacteria (other)</c:v>
                </c:pt>
                <c:pt idx="6">
                  <c:v>Multiple Organisms</c:v>
                </c:pt>
                <c:pt idx="7">
                  <c:v>Candida and other Yeast/Fungus</c:v>
                </c:pt>
              </c:strCache>
            </c:strRef>
          </c:cat>
          <c:val>
            <c:numRef>
              <c:f>BSI!$K$3:$K$10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6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cat>
            <c:strRef>
              <c:f>BSI!$J$3:$J$10</c:f>
              <c:strCache>
                <c:ptCount val="8"/>
                <c:pt idx="0">
                  <c:v>Staphylococcus aureus (not MRSA)</c:v>
                </c:pt>
                <c:pt idx="1">
                  <c:v>Methicillin-resistant Staphylococcus aureus (MRSA)</c:v>
                </c:pt>
                <c:pt idx="2">
                  <c:v>Enterococcus sp.</c:v>
                </c:pt>
                <c:pt idx="3">
                  <c:v>Gram-positive bacteria (other)</c:v>
                </c:pt>
                <c:pt idx="4">
                  <c:v>Escherichia coli</c:v>
                </c:pt>
                <c:pt idx="5">
                  <c:v>Gram-negative bacteria (other)</c:v>
                </c:pt>
                <c:pt idx="6">
                  <c:v>Multiple Organisms</c:v>
                </c:pt>
                <c:pt idx="7">
                  <c:v>Candida and other Yeast/Fungus</c:v>
                </c:pt>
              </c:strCache>
            </c:strRef>
          </c:cat>
          <c:val>
            <c:numRef>
              <c:f>BSI!$L$3:$L$10</c:f>
              <c:numCache>
                <c:formatCode>0.00%</c:formatCode>
                <c:ptCount val="8"/>
                <c:pt idx="0">
                  <c:v>0.111</c:v>
                </c:pt>
                <c:pt idx="1">
                  <c:v>0.16700000000000001</c:v>
                </c:pt>
                <c:pt idx="2">
                  <c:v>0.111</c:v>
                </c:pt>
                <c:pt idx="3">
                  <c:v>5.6000000000000001E-2</c:v>
                </c:pt>
                <c:pt idx="4">
                  <c:v>5.6000000000000001E-2</c:v>
                </c:pt>
                <c:pt idx="5">
                  <c:v>0.33300000000000002</c:v>
                </c:pt>
                <c:pt idx="6">
                  <c:v>0.111</c:v>
                </c:pt>
                <c:pt idx="7">
                  <c:v>5.6000000000000001E-2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2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93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82425488180884"/>
          <c:y val="0.22506082725060828"/>
          <c:w val="0.46557040082219936"/>
          <c:h val="0.55109489051094895"/>
        </c:manualLayout>
      </c:layout>
      <c:pieChart>
        <c:varyColors val="1"/>
        <c:ser>
          <c:idx val="0"/>
          <c:order val="0"/>
          <c:spPr>
            <a:ln w="9800">
              <a:solidFill>
                <a:srgbClr val="FFFFFF"/>
              </a:solidFill>
              <a:prstDash val="solid"/>
            </a:ln>
          </c:spPr>
          <c:dPt>
            <c:idx val="0"/>
            <c:bubble3D val="0"/>
            <c:spPr>
              <a:solidFill>
                <a:srgbClr val="00B050"/>
              </a:solidFill>
              <a:ln w="9800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9933"/>
              </a:solidFill>
              <a:ln w="9800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666699"/>
              </a:solidFill>
              <a:ln w="9800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2D050"/>
              </a:solidFill>
              <a:ln w="9800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9800">
                <a:solidFill>
                  <a:srgbClr val="FFFFFF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0070C0"/>
              </a:solidFill>
              <a:ln w="9800">
                <a:solidFill>
                  <a:srgbClr val="FFFFFF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3366"/>
              </a:solidFill>
              <a:ln w="9800">
                <a:solidFill>
                  <a:srgbClr val="FFFFFF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FFCC00"/>
              </a:solidFill>
              <a:ln w="9800">
                <a:solidFill>
                  <a:srgbClr val="FFFFFF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98D0D4"/>
              </a:solidFill>
              <a:ln w="9800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2506186726659168E-2"/>
                  <c:y val="-6.581444355617203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6145147248041102E-2"/>
                  <c:y val="-3.80325870903706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6851307424052321E-2"/>
                  <c:y val="-1.92719272038268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5234433536811715E-2"/>
                  <c:y val="5.94393607714694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8.5000857619637937E-2"/>
                  <c:y val="2.524016791484752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046368262557411E-2"/>
                  <c:y val="-1.87065129461648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1.2615426518666021E-2"/>
                  <c:y val="-5.901231743295635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5.5197700079161041E-2"/>
                  <c:y val="-1.16915840068475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10755200350448887"/>
                  <c:y val="-2.86848360927330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spPr>
              <a:noFill/>
              <a:ln w="19599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BSI!$J$3:$J$11</c:f>
              <c:strCache>
                <c:ptCount val="9"/>
                <c:pt idx="0">
                  <c:v>Staphylococcus aureus (not MRSA)</c:v>
                </c:pt>
                <c:pt idx="1">
                  <c:v>Methicillin-resistant Staphylococcus aureus (MRSA)</c:v>
                </c:pt>
                <c:pt idx="2">
                  <c:v>Coagulase-negative Staphylococcus</c:v>
                </c:pt>
                <c:pt idx="3">
                  <c:v>Enterococcus sp.</c:v>
                </c:pt>
                <c:pt idx="4">
                  <c:v>Gram-positive bacteria (other)</c:v>
                </c:pt>
                <c:pt idx="5">
                  <c:v>Escherichia coli</c:v>
                </c:pt>
                <c:pt idx="6">
                  <c:v>Gram-negative bacteria (other)</c:v>
                </c:pt>
                <c:pt idx="7">
                  <c:v>Multiple Organisms</c:v>
                </c:pt>
                <c:pt idx="8">
                  <c:v>Candida and other Yeast/Fungus</c:v>
                </c:pt>
              </c:strCache>
            </c:strRef>
          </c:cat>
          <c:val>
            <c:numRef>
              <c:f>BSI!$K$3:$K$11</c:f>
              <c:numCache>
                <c:formatCode>General</c:formatCode>
                <c:ptCount val="9"/>
                <c:pt idx="0">
                  <c:v>11</c:v>
                </c:pt>
                <c:pt idx="1">
                  <c:v>2</c:v>
                </c:pt>
                <c:pt idx="2">
                  <c:v>7</c:v>
                </c:pt>
                <c:pt idx="3">
                  <c:v>3</c:v>
                </c:pt>
                <c:pt idx="4">
                  <c:v>1</c:v>
                </c:pt>
                <c:pt idx="5">
                  <c:v>6</c:v>
                </c:pt>
                <c:pt idx="6">
                  <c:v>1</c:v>
                </c:pt>
                <c:pt idx="7">
                  <c:v>4</c:v>
                </c:pt>
                <c:pt idx="8">
                  <c:v>2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cat>
            <c:strRef>
              <c:f>BSI!$J$3:$J$11</c:f>
              <c:strCache>
                <c:ptCount val="9"/>
                <c:pt idx="0">
                  <c:v>Staphylococcus aureus (not MRSA)</c:v>
                </c:pt>
                <c:pt idx="1">
                  <c:v>Methicillin-resistant Staphylococcus aureus (MRSA)</c:v>
                </c:pt>
                <c:pt idx="2">
                  <c:v>Coagulase-negative Staphylococcus</c:v>
                </c:pt>
                <c:pt idx="3">
                  <c:v>Enterococcus sp.</c:v>
                </c:pt>
                <c:pt idx="4">
                  <c:v>Gram-positive bacteria (other)</c:v>
                </c:pt>
                <c:pt idx="5">
                  <c:v>Escherichia coli</c:v>
                </c:pt>
                <c:pt idx="6">
                  <c:v>Gram-negative bacteria (other)</c:v>
                </c:pt>
                <c:pt idx="7">
                  <c:v>Multiple Organisms</c:v>
                </c:pt>
                <c:pt idx="8">
                  <c:v>Candida and other Yeast/Fungus</c:v>
                </c:pt>
              </c:strCache>
            </c:strRef>
          </c:cat>
          <c:val>
            <c:numRef>
              <c:f>BSI!$L$3:$L$11</c:f>
              <c:numCache>
                <c:formatCode>0.00%</c:formatCode>
                <c:ptCount val="9"/>
                <c:pt idx="0">
                  <c:v>0.29729729729729731</c:v>
                </c:pt>
                <c:pt idx="1">
                  <c:v>5.4054054054054057E-2</c:v>
                </c:pt>
                <c:pt idx="2">
                  <c:v>0.1891891891891892</c:v>
                </c:pt>
                <c:pt idx="3">
                  <c:v>8.1081081081081086E-2</c:v>
                </c:pt>
                <c:pt idx="4">
                  <c:v>2.7027027027027029E-2</c:v>
                </c:pt>
                <c:pt idx="5">
                  <c:v>0.16216216216216217</c:v>
                </c:pt>
                <c:pt idx="6">
                  <c:v>2.7027027027027029E-2</c:v>
                </c:pt>
                <c:pt idx="7">
                  <c:v>0.10810810810810811</c:v>
                </c:pt>
                <c:pt idx="8">
                  <c:v>5.4054054054054057E-2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2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93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666666666667"/>
          <c:y val="4.6979865771812103E-2"/>
          <c:w val="0.86799999999999999"/>
          <c:h val="0.7449664429530199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Adult</c:v>
                </c:pt>
              </c:strCache>
            </c:strRef>
          </c:tx>
          <c:spPr>
            <a:ln w="44402">
              <a:solidFill>
                <a:srgbClr val="99CC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0.53147999999999995</c:v>
                </c:pt>
                <c:pt idx="1">
                  <c:v>0.51693</c:v>
                </c:pt>
                <c:pt idx="2">
                  <c:v>0.50807000000000002</c:v>
                </c:pt>
                <c:pt idx="3">
                  <c:v>0.52800000000000002</c:v>
                </c:pt>
                <c:pt idx="4">
                  <c:v>0.51615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Pediatric</c:v>
                </c:pt>
              </c:strCache>
            </c:strRef>
          </c:tx>
          <c:spPr>
            <a:ln w="44402">
              <a:solidFill>
                <a:srgbClr val="00008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0.54984999999999995</c:v>
                </c:pt>
                <c:pt idx="1">
                  <c:v>0.56022000000000005</c:v>
                </c:pt>
                <c:pt idx="2">
                  <c:v>0.56882999999999995</c:v>
                </c:pt>
                <c:pt idx="3">
                  <c:v>0.55827000000000004</c:v>
                </c:pt>
                <c:pt idx="4">
                  <c:v>0.56238999999999995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Neonatal</c:v>
                </c:pt>
              </c:strCache>
            </c:strRef>
          </c:tx>
          <c:spPr>
            <a:ln w="44402">
              <a:solidFill>
                <a:srgbClr val="FF66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0.20229</c:v>
                </c:pt>
                <c:pt idx="1">
                  <c:v>0.18159</c:v>
                </c:pt>
                <c:pt idx="2">
                  <c:v>0.19455</c:v>
                </c:pt>
                <c:pt idx="3">
                  <c:v>0.18106</c:v>
                </c:pt>
                <c:pt idx="4">
                  <c:v>0.18806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722624"/>
        <c:axId val="169724928"/>
      </c:lineChart>
      <c:catAx>
        <c:axId val="169722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44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Calendar Year</a:t>
                </a:r>
              </a:p>
            </c:rich>
          </c:tx>
          <c:layout>
            <c:manualLayout>
              <c:xMode val="edge"/>
              <c:yMode val="edge"/>
              <c:x val="0.473333333333333"/>
              <c:y val="0.87080542999826005"/>
            </c:manualLayout>
          </c:layout>
          <c:overlay val="0"/>
          <c:spPr>
            <a:noFill/>
            <a:ln w="3008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7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6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9724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9724928"/>
        <c:scaling>
          <c:orientation val="minMax"/>
        </c:scaling>
        <c:delete val="0"/>
        <c:axPos val="l"/>
        <c:majorGridlines>
          <c:spPr>
            <a:ln w="15043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44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Utilization Ratio</a:t>
                </a:r>
              </a:p>
            </c:rich>
          </c:tx>
          <c:layout>
            <c:manualLayout>
              <c:xMode val="edge"/>
              <c:yMode val="edge"/>
              <c:x val="1.60000235396584E-2"/>
              <c:y val="0.30536906440996697"/>
            </c:manualLayout>
          </c:layout>
          <c:overlay val="0"/>
          <c:spPr>
            <a:noFill/>
            <a:ln w="30086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7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8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9722624"/>
        <c:crosses val="autoZero"/>
        <c:crossBetween val="between"/>
      </c:valAx>
      <c:spPr>
        <a:noFill/>
        <a:ln w="25387">
          <a:noFill/>
        </a:ln>
      </c:spPr>
    </c:plotArea>
    <c:legend>
      <c:legendPos val="b"/>
      <c:layout>
        <c:manualLayout>
          <c:xMode val="edge"/>
          <c:yMode val="edge"/>
          <c:x val="0.29466661958735002"/>
          <c:y val="0.94966449363082095"/>
          <c:w val="0.55600002353965905"/>
          <c:h val="4.6979924406487197E-2"/>
        </c:manualLayout>
      </c:layout>
      <c:overlay val="0"/>
      <c:spPr>
        <a:noFill/>
        <a:ln w="30086">
          <a:noFill/>
        </a:ln>
      </c:spPr>
      <c:txPr>
        <a:bodyPr/>
        <a:lstStyle/>
        <a:p>
          <a:pPr>
            <a:defRPr sz="1521" b="0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6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876386687797"/>
          <c:y val="5.63380281690141E-2"/>
          <c:w val="0.84627575277337597"/>
          <c:h val="0.6941649899396380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CI_HI</c:v>
                </c:pt>
              </c:strCache>
            </c:strRef>
          </c:tx>
          <c:spPr>
            <a:ln w="30059">
              <a:noFill/>
            </a:ln>
          </c:spPr>
          <c:marker>
            <c:symbol val="none"/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0.49</c:v>
                </c:pt>
                <c:pt idx="1">
                  <c:v>0.64</c:v>
                </c:pt>
                <c:pt idx="2">
                  <c:v>0.94</c:v>
                </c:pt>
                <c:pt idx="3">
                  <c:v>0.77</c:v>
                </c:pt>
                <c:pt idx="4">
                  <c:v>0.87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CI_LO</c:v>
                </c:pt>
              </c:strCache>
            </c:strRef>
          </c:tx>
          <c:spPr>
            <a:ln w="30059">
              <a:noFill/>
            </a:ln>
          </c:spPr>
          <c:marker>
            <c:symbol val="none"/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0.15</c:v>
                </c:pt>
                <c:pt idx="1">
                  <c:v>0.25</c:v>
                </c:pt>
                <c:pt idx="2">
                  <c:v>0.47</c:v>
                </c:pt>
                <c:pt idx="3">
                  <c:v>0.36</c:v>
                </c:pt>
                <c:pt idx="4">
                  <c:v>0.43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SIR</c:v>
                </c:pt>
              </c:strCache>
            </c:strRef>
          </c:tx>
          <c:spPr>
            <a:ln w="30059">
              <a:noFill/>
            </a:ln>
          </c:spPr>
          <c:marker>
            <c:symbol val="dash"/>
            <c:size val="14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0.28999999999999998</c:v>
                </c:pt>
                <c:pt idx="1">
                  <c:v>0.42</c:v>
                </c:pt>
                <c:pt idx="2">
                  <c:v>0.68</c:v>
                </c:pt>
                <c:pt idx="3">
                  <c:v>0.54</c:v>
                </c:pt>
                <c:pt idx="4">
                  <c:v>0.62</c:v>
                </c:pt>
              </c:numCache>
            </c:numRef>
          </c:val>
          <c:smooth val="0"/>
        </c:ser>
        <c:ser>
          <c:idx val="3"/>
          <c:order val="3"/>
          <c:tx>
            <c:v>Base</c:v>
          </c:tx>
          <c:spPr>
            <a:ln w="47597">
              <a:solidFill>
                <a:srgbClr val="C0C0C0"/>
              </a:solidFill>
            </a:ln>
          </c:spPr>
          <c:cat>
            <c:numRef>
              <c:f>Sheet1!$B$1:$F$1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Sheet1!$B$5:$F$5</c:f>
              <c:numCache>
                <c:formatCode>General</c:formatCode>
                <c:ptCount val="5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398">
              <a:solidFill>
                <a:srgbClr val="333399"/>
              </a:solidFill>
              <a:prstDash val="solid"/>
            </a:ln>
          </c:spPr>
        </c:hiLowLines>
        <c:marker val="1"/>
        <c:smooth val="0"/>
        <c:axId val="170267392"/>
        <c:axId val="170268928"/>
      </c:lineChart>
      <c:catAx>
        <c:axId val="17026739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3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0268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0268928"/>
        <c:scaling>
          <c:orientation val="minMax"/>
          <c:max val="2"/>
          <c:min val="0"/>
        </c:scaling>
        <c:delete val="0"/>
        <c:axPos val="l"/>
        <c:majorGridlines>
          <c:spPr>
            <a:ln w="13361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SIR</a:t>
                </a:r>
              </a:p>
            </c:rich>
          </c:tx>
          <c:layout>
            <c:manualLayout>
              <c:xMode val="edge"/>
              <c:yMode val="edge"/>
              <c:x val="1.58478045774752E-2"/>
              <c:y val="0.37022132978363398"/>
            </c:manualLayout>
          </c:layout>
          <c:overlay val="0"/>
          <c:spPr>
            <a:noFill/>
            <a:ln w="26719">
              <a:noFill/>
            </a:ln>
          </c:spPr>
        </c:title>
        <c:numFmt formatCode="0.0" sourceLinked="0"/>
        <c:majorTickMark val="cross"/>
        <c:minorTickMark val="none"/>
        <c:tickLblPos val="nextTo"/>
        <c:spPr>
          <a:ln w="33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0267392"/>
        <c:crosses val="autoZero"/>
        <c:crossBetween val="between"/>
        <c:majorUnit val="0.5"/>
        <c:minorUnit val="0.1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87637059539201"/>
          <c:y val="9.73326231915905E-2"/>
          <c:w val="0.84627575277337597"/>
          <c:h val="0.6941649899396380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CI_HI</c:v>
                </c:pt>
              </c:strCache>
            </c:strRef>
          </c:tx>
          <c:spPr>
            <a:ln w="40073">
              <a:noFill/>
            </a:ln>
          </c:spPr>
          <c:marker>
            <c:symbol val="none"/>
          </c:marker>
          <c:cat>
            <c:numRef>
              <c:f>Sheet1!$B$1:$E$1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1.05</c:v>
                </c:pt>
                <c:pt idx="1">
                  <c:v>1.43</c:v>
                </c:pt>
                <c:pt idx="2">
                  <c:v>1.42</c:v>
                </c:pt>
                <c:pt idx="3">
                  <c:v>1.24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CI_LO</c:v>
                </c:pt>
              </c:strCache>
            </c:strRef>
          </c:tx>
          <c:spPr>
            <a:ln w="40073">
              <a:noFill/>
            </a:ln>
          </c:spPr>
          <c:marker>
            <c:symbol val="none"/>
          </c:marker>
          <c:cat>
            <c:numRef>
              <c:f>Sheet1!$B$1:$E$1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0.78</c:v>
                </c:pt>
                <c:pt idx="1">
                  <c:v>1.1200000000000001</c:v>
                </c:pt>
                <c:pt idx="2">
                  <c:v>1.1100000000000001</c:v>
                </c:pt>
                <c:pt idx="3">
                  <c:v>0.95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SIR</c:v>
                </c:pt>
              </c:strCache>
            </c:strRef>
          </c:tx>
          <c:spPr>
            <a:ln w="40073">
              <a:noFill/>
            </a:ln>
          </c:spPr>
          <c:marker>
            <c:symbol val="dash"/>
            <c:size val="14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cat>
            <c:numRef>
              <c:f>Sheet1!$B$1:$E$1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0.91</c:v>
                </c:pt>
                <c:pt idx="1">
                  <c:v>1.28</c:v>
                </c:pt>
                <c:pt idx="2">
                  <c:v>1.26</c:v>
                </c:pt>
                <c:pt idx="3">
                  <c:v>1.0900000000000001</c:v>
                </c:pt>
              </c:numCache>
            </c:numRef>
          </c:val>
          <c:smooth val="0"/>
        </c:ser>
        <c:ser>
          <c:idx val="3"/>
          <c:order val="3"/>
          <c:spPr>
            <a:ln w="28555">
              <a:noFill/>
            </a:ln>
          </c:spPr>
          <c:marker>
            <c:symbol val="none"/>
          </c:marker>
          <c:val>
            <c:numRef>
              <c:f>Sheet1!$B$5:$E$5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391">
              <a:solidFill>
                <a:srgbClr val="333399"/>
              </a:solidFill>
              <a:prstDash val="solid"/>
            </a:ln>
          </c:spPr>
        </c:hiLowLines>
        <c:marker val="1"/>
        <c:smooth val="0"/>
        <c:axId val="171049728"/>
        <c:axId val="171051264"/>
      </c:lineChart>
      <c:catAx>
        <c:axId val="17104972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44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82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1051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1051264"/>
        <c:scaling>
          <c:orientation val="minMax"/>
          <c:max val="2"/>
          <c:min val="0"/>
        </c:scaling>
        <c:delete val="0"/>
        <c:axPos val="l"/>
        <c:majorGridlines>
          <c:spPr>
            <a:ln w="17811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954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SIR</a:t>
                </a:r>
              </a:p>
            </c:rich>
          </c:tx>
          <c:layout>
            <c:manualLayout>
              <c:xMode val="edge"/>
              <c:yMode val="edge"/>
              <c:x val="1.5847828010262799E-2"/>
              <c:y val="0.37022131862618401"/>
            </c:manualLayout>
          </c:layout>
          <c:overlay val="0"/>
          <c:spPr>
            <a:noFill/>
            <a:ln w="35622">
              <a:noFill/>
            </a:ln>
          </c:spPr>
        </c:title>
        <c:numFmt formatCode="0.0" sourceLinked="0"/>
        <c:majorTickMark val="cross"/>
        <c:minorTickMark val="none"/>
        <c:tickLblPos val="nextTo"/>
        <c:spPr>
          <a:ln w="44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57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1049728"/>
        <c:crosses val="autoZero"/>
        <c:crossBetween val="between"/>
        <c:majorUnit val="0.5"/>
        <c:minorUnit val="0.1"/>
      </c:valAx>
      <c:spPr>
        <a:noFill/>
        <a:ln w="2539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5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876386687797"/>
          <c:y val="5.63380281690141E-2"/>
          <c:w val="0.84627575277337597"/>
          <c:h val="0.6941649899396380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CI_HI</c:v>
                </c:pt>
              </c:strCache>
            </c:strRef>
          </c:tx>
          <c:spPr>
            <a:ln w="30069">
              <a:noFill/>
            </a:ln>
          </c:spPr>
          <c:marker>
            <c:symbol val="none"/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1.26</c:v>
                </c:pt>
                <c:pt idx="1">
                  <c:v>1.27</c:v>
                </c:pt>
                <c:pt idx="2">
                  <c:v>0.73</c:v>
                </c:pt>
                <c:pt idx="3">
                  <c:v>0.8</c:v>
                </c:pt>
                <c:pt idx="4">
                  <c:v>0.83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CI_LO</c:v>
                </c:pt>
              </c:strCache>
            </c:strRef>
          </c:tx>
          <c:spPr>
            <a:ln w="30069">
              <a:noFill/>
            </a:ln>
          </c:spPr>
          <c:marker>
            <c:symbol val="none"/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0.79</c:v>
                </c:pt>
                <c:pt idx="1">
                  <c:v>0.82</c:v>
                </c:pt>
                <c:pt idx="2">
                  <c:v>0.4</c:v>
                </c:pt>
                <c:pt idx="3">
                  <c:v>0.47</c:v>
                </c:pt>
                <c:pt idx="4">
                  <c:v>0.49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SIR</c:v>
                </c:pt>
              </c:strCache>
            </c:strRef>
          </c:tx>
          <c:spPr>
            <a:ln w="30069">
              <a:noFill/>
            </a:ln>
          </c:spPr>
          <c:marker>
            <c:symbol val="dash"/>
            <c:size val="14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1.01</c:v>
                </c:pt>
                <c:pt idx="1">
                  <c:v>1.03</c:v>
                </c:pt>
                <c:pt idx="2">
                  <c:v>0.55000000000000004</c:v>
                </c:pt>
                <c:pt idx="3">
                  <c:v>0.62</c:v>
                </c:pt>
                <c:pt idx="4">
                  <c:v>0.65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398">
              <a:solidFill>
                <a:srgbClr val="333399"/>
              </a:solidFill>
              <a:prstDash val="solid"/>
            </a:ln>
          </c:spPr>
        </c:hiLowLines>
        <c:marker val="1"/>
        <c:smooth val="0"/>
        <c:axId val="171365888"/>
        <c:axId val="171367424"/>
      </c:lineChart>
      <c:catAx>
        <c:axId val="17136588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3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1367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1367424"/>
        <c:scaling>
          <c:orientation val="minMax"/>
          <c:max val="2"/>
          <c:min val="0"/>
        </c:scaling>
        <c:delete val="0"/>
        <c:axPos val="l"/>
        <c:majorGridlines>
          <c:spPr>
            <a:ln w="1336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SIR</a:t>
                </a:r>
              </a:p>
            </c:rich>
          </c:tx>
          <c:layout>
            <c:manualLayout>
              <c:xMode val="edge"/>
              <c:yMode val="edge"/>
              <c:x val="1.58478045774752E-2"/>
              <c:y val="0.37022132978363398"/>
            </c:manualLayout>
          </c:layout>
          <c:overlay val="0"/>
          <c:spPr>
            <a:noFill/>
            <a:ln w="26728">
              <a:noFill/>
            </a:ln>
          </c:spPr>
        </c:title>
        <c:numFmt formatCode="0.0" sourceLinked="0"/>
        <c:majorTickMark val="cross"/>
        <c:minorTickMark val="none"/>
        <c:tickLblPos val="nextTo"/>
        <c:spPr>
          <a:ln w="33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1365888"/>
        <c:crosses val="autoZero"/>
        <c:crossBetween val="between"/>
        <c:majorUnit val="0.5"/>
        <c:minorUnit val="0.1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4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34567901234601"/>
          <c:y val="5.1660516605165997E-2"/>
          <c:w val="0.84876543209876598"/>
          <c:h val="0.5122517507264919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Upper CI</c:v>
                </c:pt>
              </c:strCache>
            </c:strRef>
          </c:tx>
          <c:spPr>
            <a:ln w="40379">
              <a:noFill/>
            </a:ln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Burn</c:v>
                </c:pt>
                <c:pt idx="1">
                  <c:v>Medical (T)</c:v>
                </c:pt>
                <c:pt idx="2">
                  <c:v>Medical (NT)</c:v>
                </c:pt>
                <c:pt idx="3">
                  <c:v>Medical Cardiac</c:v>
                </c:pt>
                <c:pt idx="4">
                  <c:v>Medical/surgical (T)</c:v>
                </c:pt>
                <c:pt idx="5">
                  <c:v>Medical/surgical (NT-Small)</c:v>
                </c:pt>
                <c:pt idx="6">
                  <c:v>Medical/surgical (NT-Large)</c:v>
                </c:pt>
                <c:pt idx="7">
                  <c:v>Neurosurgical</c:v>
                </c:pt>
                <c:pt idx="8">
                  <c:v>Pediatric</c:v>
                </c:pt>
                <c:pt idx="9">
                  <c:v>Surgical</c:v>
                </c:pt>
                <c:pt idx="10">
                  <c:v>Surgical Cardiothoracic</c:v>
                </c:pt>
                <c:pt idx="11">
                  <c:v>Trauma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0.8</c:v>
                </c:pt>
                <c:pt idx="1">
                  <c:v>0.45</c:v>
                </c:pt>
                <c:pt idx="2">
                  <c:v>0.42</c:v>
                </c:pt>
                <c:pt idx="3">
                  <c:v>0.53</c:v>
                </c:pt>
                <c:pt idx="4">
                  <c:v>0.53</c:v>
                </c:pt>
                <c:pt idx="5">
                  <c:v>1.23</c:v>
                </c:pt>
                <c:pt idx="6">
                  <c:v>0.88</c:v>
                </c:pt>
                <c:pt idx="7">
                  <c:v>1.23</c:v>
                </c:pt>
                <c:pt idx="8">
                  <c:v>0.48</c:v>
                </c:pt>
                <c:pt idx="9">
                  <c:v>0.66</c:v>
                </c:pt>
                <c:pt idx="10">
                  <c:v>0.36</c:v>
                </c:pt>
                <c:pt idx="11">
                  <c:v>0.87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Lower CI</c:v>
                </c:pt>
              </c:strCache>
            </c:strRef>
          </c:tx>
          <c:spPr>
            <a:ln w="40379">
              <a:noFill/>
            </a:ln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Burn</c:v>
                </c:pt>
                <c:pt idx="1">
                  <c:v>Medical (T)</c:v>
                </c:pt>
                <c:pt idx="2">
                  <c:v>Medical (NT)</c:v>
                </c:pt>
                <c:pt idx="3">
                  <c:v>Medical Cardiac</c:v>
                </c:pt>
                <c:pt idx="4">
                  <c:v>Medical/surgical (T)</c:v>
                </c:pt>
                <c:pt idx="5">
                  <c:v>Medical/surgical (NT-Small)</c:v>
                </c:pt>
                <c:pt idx="6">
                  <c:v>Medical/surgical (NT-Large)</c:v>
                </c:pt>
                <c:pt idx="7">
                  <c:v>Neurosurgical</c:v>
                </c:pt>
                <c:pt idx="8">
                  <c:v>Pediatric</c:v>
                </c:pt>
                <c:pt idx="9">
                  <c:v>Surgical</c:v>
                </c:pt>
                <c:pt idx="10">
                  <c:v>Surgical Cardiothoracic</c:v>
                </c:pt>
                <c:pt idx="11">
                  <c:v>Trauma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0.08</c:v>
                </c:pt>
                <c:pt idx="1">
                  <c:v>0.28000000000000003</c:v>
                </c:pt>
                <c:pt idx="2">
                  <c:v>0</c:v>
                </c:pt>
                <c:pt idx="3">
                  <c:v>0.24</c:v>
                </c:pt>
                <c:pt idx="4">
                  <c:v>0.23</c:v>
                </c:pt>
                <c:pt idx="5">
                  <c:v>0.73</c:v>
                </c:pt>
                <c:pt idx="6">
                  <c:v>0.37</c:v>
                </c:pt>
                <c:pt idx="7">
                  <c:v>0.61</c:v>
                </c:pt>
                <c:pt idx="8">
                  <c:v>0.05</c:v>
                </c:pt>
                <c:pt idx="9">
                  <c:v>0.44</c:v>
                </c:pt>
                <c:pt idx="10">
                  <c:v>0.12</c:v>
                </c:pt>
                <c:pt idx="11">
                  <c:v>0.47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SIR</c:v>
                </c:pt>
              </c:strCache>
            </c:strRef>
          </c:tx>
          <c:spPr>
            <a:ln w="40379">
              <a:noFill/>
            </a:ln>
          </c:spPr>
          <c:marker>
            <c:symbol val="dash"/>
            <c:size val="14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cat>
            <c:strRef>
              <c:f>Sheet1!$B$1:$M$1</c:f>
              <c:strCache>
                <c:ptCount val="12"/>
                <c:pt idx="0">
                  <c:v>Burn</c:v>
                </c:pt>
                <c:pt idx="1">
                  <c:v>Medical (T)</c:v>
                </c:pt>
                <c:pt idx="2">
                  <c:v>Medical (NT)</c:v>
                </c:pt>
                <c:pt idx="3">
                  <c:v>Medical Cardiac</c:v>
                </c:pt>
                <c:pt idx="4">
                  <c:v>Medical/surgical (T)</c:v>
                </c:pt>
                <c:pt idx="5">
                  <c:v>Medical/surgical (NT-Small)</c:v>
                </c:pt>
                <c:pt idx="6">
                  <c:v>Medical/surgical (NT-Large)</c:v>
                </c:pt>
                <c:pt idx="7">
                  <c:v>Neurosurgical</c:v>
                </c:pt>
                <c:pt idx="8">
                  <c:v>Pediatric</c:v>
                </c:pt>
                <c:pt idx="9">
                  <c:v>Surgical</c:v>
                </c:pt>
                <c:pt idx="10">
                  <c:v>Surgical Cardiothoracic</c:v>
                </c:pt>
                <c:pt idx="11">
                  <c:v>Trauma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0">
                  <c:v>0.28999999999999998</c:v>
                </c:pt>
                <c:pt idx="1">
                  <c:v>0.36</c:v>
                </c:pt>
                <c:pt idx="2">
                  <c:v>0.08</c:v>
                </c:pt>
                <c:pt idx="3">
                  <c:v>0.37</c:v>
                </c:pt>
                <c:pt idx="4">
                  <c:v>0.35</c:v>
                </c:pt>
                <c:pt idx="5">
                  <c:v>0.95</c:v>
                </c:pt>
                <c:pt idx="6">
                  <c:v>0.57999999999999996</c:v>
                </c:pt>
                <c:pt idx="7">
                  <c:v>0.88</c:v>
                </c:pt>
                <c:pt idx="8">
                  <c:v>0.18</c:v>
                </c:pt>
                <c:pt idx="9">
                  <c:v>0.54</c:v>
                </c:pt>
                <c:pt idx="10">
                  <c:v>0.21</c:v>
                </c:pt>
                <c:pt idx="11">
                  <c:v>0.64</c:v>
                </c:pt>
              </c:numCache>
            </c:numRef>
          </c:val>
          <c:smooth val="0"/>
        </c:ser>
        <c:ser>
          <c:idx val="3"/>
          <c:order val="3"/>
          <c:tx>
            <c:v>BASE</c:v>
          </c:tx>
          <c:spPr>
            <a:ln w="63416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Burn</c:v>
                </c:pt>
                <c:pt idx="1">
                  <c:v>Medical (T)</c:v>
                </c:pt>
                <c:pt idx="2">
                  <c:v>Medical (NT)</c:v>
                </c:pt>
                <c:pt idx="3">
                  <c:v>Medical Cardiac</c:v>
                </c:pt>
                <c:pt idx="4">
                  <c:v>Medical/surgical (T)</c:v>
                </c:pt>
                <c:pt idx="5">
                  <c:v>Medical/surgical (NT-Small)</c:v>
                </c:pt>
                <c:pt idx="6">
                  <c:v>Medical/surgical (NT-Large)</c:v>
                </c:pt>
                <c:pt idx="7">
                  <c:v>Neurosurgical</c:v>
                </c:pt>
                <c:pt idx="8">
                  <c:v>Pediatric</c:v>
                </c:pt>
                <c:pt idx="9">
                  <c:v>Surgical</c:v>
                </c:pt>
                <c:pt idx="10">
                  <c:v>Surgical Cardiothoracic</c:v>
                </c:pt>
                <c:pt idx="11">
                  <c:v>Trauma</c:v>
                </c:pt>
              </c:strCache>
            </c:strRef>
          </c:cat>
          <c:val>
            <c:numRef>
              <c:f>Sheet1!$B$7:$M$7</c:f>
              <c:numCache>
                <c:formatCode>General</c:formatCode>
                <c:ptCount val="12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390">
              <a:solidFill>
                <a:schemeClr val="accent6"/>
              </a:solidFill>
              <a:prstDash val="solid"/>
            </a:ln>
          </c:spPr>
        </c:hiLowLines>
        <c:marker val="1"/>
        <c:smooth val="0"/>
        <c:axId val="128546688"/>
        <c:axId val="128561152"/>
      </c:lineChart>
      <c:catAx>
        <c:axId val="128546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975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ICU Type</a:t>
                </a:r>
              </a:p>
            </c:rich>
          </c:tx>
          <c:layout>
            <c:manualLayout>
              <c:xMode val="edge"/>
              <c:yMode val="edge"/>
              <c:x val="0.50549518620367695"/>
              <c:y val="0.85501407531312501"/>
            </c:manualLayout>
          </c:layout>
          <c:overlay val="0"/>
          <c:spPr>
            <a:noFill/>
            <a:ln w="35893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448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415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28561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561152"/>
        <c:scaling>
          <c:orientation val="minMax"/>
          <c:max val="2"/>
        </c:scaling>
        <c:delete val="0"/>
        <c:axPos val="l"/>
        <c:majorGridlines>
          <c:spPr>
            <a:ln w="17951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975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SIR</a:t>
                </a:r>
              </a:p>
            </c:rich>
          </c:tx>
          <c:layout>
            <c:manualLayout>
              <c:xMode val="edge"/>
              <c:yMode val="edge"/>
              <c:x val="1.85185691267984E-2"/>
              <c:y val="0.30073803598384402"/>
            </c:manualLayout>
          </c:layout>
          <c:overlay val="0"/>
          <c:spPr>
            <a:noFill/>
            <a:ln w="35893">
              <a:noFill/>
            </a:ln>
          </c:spPr>
        </c:title>
        <c:numFmt formatCode="0.0" sourceLinked="0"/>
        <c:majorTickMark val="cross"/>
        <c:minorTickMark val="none"/>
        <c:tickLblPos val="nextTo"/>
        <c:spPr>
          <a:ln w="44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11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28546688"/>
        <c:crosses val="autoZero"/>
        <c:crossBetween val="between"/>
        <c:majorUnit val="0.5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6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278804342413"/>
          <c:y val="8.5373617061056603E-2"/>
          <c:w val="0.84627575277337597"/>
          <c:h val="0.6941649899396380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CI_HI</c:v>
                </c:pt>
              </c:strCache>
            </c:strRef>
          </c:tx>
          <c:spPr>
            <a:ln w="30066">
              <a:noFill/>
            </a:ln>
          </c:spPr>
          <c:marker>
            <c:symbol val="none"/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0.87</c:v>
                </c:pt>
                <c:pt idx="1">
                  <c:v>1.1200000000000001</c:v>
                </c:pt>
                <c:pt idx="2">
                  <c:v>0.86</c:v>
                </c:pt>
                <c:pt idx="3">
                  <c:v>0.79</c:v>
                </c:pt>
                <c:pt idx="4">
                  <c:v>0.83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CI_LO</c:v>
                </c:pt>
              </c:strCache>
            </c:strRef>
          </c:tx>
          <c:spPr>
            <a:ln w="30066">
              <a:noFill/>
            </a:ln>
          </c:spPr>
          <c:marker>
            <c:symbol val="none"/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0.5</c:v>
                </c:pt>
                <c:pt idx="1">
                  <c:v>0.7</c:v>
                </c:pt>
                <c:pt idx="2">
                  <c:v>0.51</c:v>
                </c:pt>
                <c:pt idx="3">
                  <c:v>0.47</c:v>
                </c:pt>
                <c:pt idx="4">
                  <c:v>0.51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SIR</c:v>
                </c:pt>
              </c:strCache>
            </c:strRef>
          </c:tx>
          <c:spPr>
            <a:ln w="30066">
              <a:noFill/>
            </a:ln>
          </c:spPr>
          <c:marker>
            <c:symbol val="dash"/>
            <c:size val="13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0.67</c:v>
                </c:pt>
                <c:pt idx="1">
                  <c:v>0.9</c:v>
                </c:pt>
                <c:pt idx="2">
                  <c:v>0.67</c:v>
                </c:pt>
                <c:pt idx="3">
                  <c:v>0.62</c:v>
                </c:pt>
                <c:pt idx="4">
                  <c:v>0.66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396">
              <a:solidFill>
                <a:srgbClr val="333399"/>
              </a:solidFill>
              <a:prstDash val="solid"/>
            </a:ln>
          </c:spPr>
        </c:hiLowLines>
        <c:marker val="1"/>
        <c:smooth val="0"/>
        <c:axId val="172336256"/>
        <c:axId val="172337792"/>
      </c:lineChart>
      <c:catAx>
        <c:axId val="17233625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3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2337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337792"/>
        <c:scaling>
          <c:orientation val="minMax"/>
          <c:max val="2"/>
          <c:min val="0"/>
        </c:scaling>
        <c:delete val="0"/>
        <c:axPos val="l"/>
        <c:majorGridlines>
          <c:spPr>
            <a:ln w="13364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SIR</a:t>
                </a:r>
              </a:p>
            </c:rich>
          </c:tx>
          <c:layout>
            <c:manualLayout>
              <c:xMode val="edge"/>
              <c:yMode val="edge"/>
              <c:x val="1.58478045774752E-2"/>
              <c:y val="0.37022132978363398"/>
            </c:manualLayout>
          </c:layout>
          <c:overlay val="0"/>
          <c:spPr>
            <a:noFill/>
            <a:ln w="26725">
              <a:noFill/>
            </a:ln>
          </c:spPr>
        </c:title>
        <c:numFmt formatCode="0.0" sourceLinked="0"/>
        <c:majorTickMark val="cross"/>
        <c:minorTickMark val="none"/>
        <c:tickLblPos val="nextTo"/>
        <c:spPr>
          <a:ln w="33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2336256"/>
        <c:crosses val="autoZero"/>
        <c:crossBetween val="between"/>
        <c:majorUnit val="0.5"/>
        <c:minorUnit val="0.1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4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876386687797"/>
          <c:y val="5.63380281690141E-2"/>
          <c:w val="0.84627575277337597"/>
          <c:h val="0.69416498993963804"/>
        </c:manualLayout>
      </c:layout>
      <c:stockChart>
        <c:ser>
          <c:idx val="0"/>
          <c:order val="0"/>
          <c:tx>
            <c:strRef>
              <c:f>Sheet1!$A$2</c:f>
              <c:strCache>
                <c:ptCount val="1"/>
                <c:pt idx="0">
                  <c:v>CI_HI</c:v>
                </c:pt>
              </c:strCache>
            </c:strRef>
          </c:tx>
          <c:spPr>
            <a:ln w="40073">
              <a:noFill/>
            </a:ln>
          </c:spPr>
          <c:marker>
            <c:symbol val="none"/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1.1299999999999999</c:v>
                </c:pt>
                <c:pt idx="1">
                  <c:v>1.19</c:v>
                </c:pt>
                <c:pt idx="2">
                  <c:v>1.51</c:v>
                </c:pt>
                <c:pt idx="3">
                  <c:v>1.76</c:v>
                </c:pt>
                <c:pt idx="4">
                  <c:v>1.43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CI_LO</c:v>
                </c:pt>
              </c:strCache>
            </c:strRef>
          </c:tx>
          <c:spPr>
            <a:ln w="40073">
              <a:noFill/>
            </a:ln>
          </c:spPr>
          <c:marker>
            <c:symbol val="none"/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0.55000000000000004</c:v>
                </c:pt>
                <c:pt idx="1">
                  <c:v>0.62</c:v>
                </c:pt>
                <c:pt idx="2">
                  <c:v>0.88</c:v>
                </c:pt>
                <c:pt idx="3">
                  <c:v>1.03</c:v>
                </c:pt>
                <c:pt idx="4">
                  <c:v>0.78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SIR</c:v>
                </c:pt>
              </c:strCache>
            </c:strRef>
          </c:tx>
          <c:spPr>
            <a:ln w="40073">
              <a:noFill/>
            </a:ln>
          </c:spPr>
          <c:marker>
            <c:symbol val="dash"/>
            <c:size val="14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0.81</c:v>
                </c:pt>
                <c:pt idx="1">
                  <c:v>0.88</c:v>
                </c:pt>
                <c:pt idx="2">
                  <c:v>1.17</c:v>
                </c:pt>
                <c:pt idx="3">
                  <c:v>1.37</c:v>
                </c:pt>
                <c:pt idx="4">
                  <c:v>1.07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391">
              <a:solidFill>
                <a:srgbClr val="333399"/>
              </a:solidFill>
              <a:prstDash val="solid"/>
            </a:ln>
          </c:spPr>
        </c:hiLowLines>
        <c:axId val="172692608"/>
        <c:axId val="172694144"/>
      </c:stockChart>
      <c:catAx>
        <c:axId val="17269260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44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82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2694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694144"/>
        <c:scaling>
          <c:orientation val="minMax"/>
          <c:max val="2"/>
          <c:min val="0"/>
        </c:scaling>
        <c:delete val="0"/>
        <c:axPos val="l"/>
        <c:majorGridlines>
          <c:spPr>
            <a:ln w="17811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954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SIR</a:t>
                </a:r>
              </a:p>
            </c:rich>
          </c:tx>
          <c:layout>
            <c:manualLayout>
              <c:xMode val="edge"/>
              <c:yMode val="edge"/>
              <c:x val="1.5847828010262799E-2"/>
              <c:y val="0.37022131862618401"/>
            </c:manualLayout>
          </c:layout>
          <c:overlay val="0"/>
          <c:spPr>
            <a:noFill/>
            <a:ln w="35622">
              <a:noFill/>
            </a:ln>
          </c:spPr>
        </c:title>
        <c:numFmt formatCode="0.0" sourceLinked="0"/>
        <c:majorTickMark val="cross"/>
        <c:minorTickMark val="none"/>
        <c:tickLblPos val="nextTo"/>
        <c:spPr>
          <a:ln w="44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57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2692608"/>
        <c:crosses val="autoZero"/>
        <c:crossBetween val="between"/>
        <c:majorUnit val="0.5"/>
        <c:minorUnit val="0.1"/>
      </c:valAx>
      <c:spPr>
        <a:noFill/>
        <a:ln w="2539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5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380587230698"/>
          <c:y val="4.6462567119364903E-2"/>
          <c:w val="0.84627575277337597"/>
          <c:h val="0.6941649899396380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CI_HI</c:v>
                </c:pt>
              </c:strCache>
            </c:strRef>
          </c:tx>
          <c:spPr>
            <a:ln w="40073">
              <a:noFill/>
            </a:ln>
          </c:spPr>
          <c:marker>
            <c:symbol val="none"/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3.07</c:v>
                </c:pt>
                <c:pt idx="1">
                  <c:v>3.25</c:v>
                </c:pt>
                <c:pt idx="2">
                  <c:v>2.12</c:v>
                </c:pt>
                <c:pt idx="3">
                  <c:v>3.52</c:v>
                </c:pt>
                <c:pt idx="4">
                  <c:v>2.17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CI_LO</c:v>
                </c:pt>
              </c:strCache>
            </c:strRef>
          </c:tx>
          <c:spPr>
            <a:ln w="40073">
              <a:noFill/>
            </a:ln>
          </c:spPr>
          <c:marker>
            <c:symbol val="none"/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1.37</c:v>
                </c:pt>
                <c:pt idx="1">
                  <c:v>1.45</c:v>
                </c:pt>
                <c:pt idx="2">
                  <c:v>0.7</c:v>
                </c:pt>
                <c:pt idx="3">
                  <c:v>1.6</c:v>
                </c:pt>
                <c:pt idx="4">
                  <c:v>0.65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SIR</c:v>
                </c:pt>
              </c:strCache>
            </c:strRef>
          </c:tx>
          <c:spPr>
            <a:ln w="40073">
              <a:noFill/>
            </a:ln>
          </c:spPr>
          <c:marker>
            <c:symbol val="dash"/>
            <c:size val="14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2.1</c:v>
                </c:pt>
                <c:pt idx="1">
                  <c:v>2.2200000000000002</c:v>
                </c:pt>
                <c:pt idx="2">
                  <c:v>1.27</c:v>
                </c:pt>
                <c:pt idx="3">
                  <c:v>2.42</c:v>
                </c:pt>
                <c:pt idx="4">
                  <c:v>1.25</c:v>
                </c:pt>
              </c:numCache>
            </c:numRef>
          </c:val>
          <c:smooth val="0"/>
        </c:ser>
        <c:ser>
          <c:idx val="3"/>
          <c:order val="3"/>
          <c:spPr>
            <a:ln w="28555">
              <a:noFill/>
            </a:ln>
          </c:spPr>
          <c:marker>
            <c:symbol val="none"/>
          </c:marker>
          <c:val>
            <c:numRef>
              <c:f>Sheet1!$B$5:$F$5</c:f>
              <c:numCache>
                <c:formatCode>General</c:formatCode>
                <c:ptCount val="5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391">
              <a:solidFill>
                <a:srgbClr val="333399"/>
              </a:solidFill>
              <a:prstDash val="solid"/>
            </a:ln>
          </c:spPr>
        </c:hiLowLines>
        <c:marker val="1"/>
        <c:smooth val="0"/>
        <c:axId val="172795392"/>
        <c:axId val="172796928"/>
      </c:lineChart>
      <c:catAx>
        <c:axId val="17279539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44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82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2796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796928"/>
        <c:scaling>
          <c:orientation val="minMax"/>
          <c:max val="4"/>
          <c:min val="0"/>
        </c:scaling>
        <c:delete val="0"/>
        <c:axPos val="l"/>
        <c:majorGridlines>
          <c:spPr>
            <a:ln w="17811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954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SIR</a:t>
                </a:r>
              </a:p>
            </c:rich>
          </c:tx>
          <c:layout>
            <c:manualLayout>
              <c:xMode val="edge"/>
              <c:yMode val="edge"/>
              <c:x val="1.5847828010262799E-2"/>
              <c:y val="0.37022131862618401"/>
            </c:manualLayout>
          </c:layout>
          <c:overlay val="0"/>
          <c:spPr>
            <a:noFill/>
            <a:ln w="35622">
              <a:noFill/>
            </a:ln>
          </c:spPr>
        </c:title>
        <c:numFmt formatCode="0.0" sourceLinked="0"/>
        <c:majorTickMark val="cross"/>
        <c:minorTickMark val="none"/>
        <c:tickLblPos val="nextTo"/>
        <c:spPr>
          <a:ln w="44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57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2795392"/>
        <c:crosses val="autoZero"/>
        <c:crossBetween val="between"/>
        <c:majorUnit val="0.5"/>
        <c:minorUnit val="0.1"/>
      </c:valAx>
      <c:spPr>
        <a:noFill/>
        <a:ln w="2539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5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19565217391303"/>
          <c:y val="0.231780167264038"/>
          <c:w val="0.408514492753623"/>
          <c:h val="0.538829151732378"/>
        </c:manualLayout>
      </c:layout>
      <c:pieChart>
        <c:varyColors val="1"/>
        <c:ser>
          <c:idx val="0"/>
          <c:order val="0"/>
          <c:tx>
            <c:strRef>
              <c:f>SSI!$C$2:$C$2</c:f>
              <c:strCache>
                <c:ptCount val="1"/>
                <c:pt idx="0">
                  <c:v>Number of Infections</c:v>
                </c:pt>
              </c:strCache>
            </c:strRef>
          </c:tx>
          <c:spPr>
            <a:solidFill>
              <a:srgbClr val="9999FF"/>
            </a:solidFill>
            <a:ln w="8344">
              <a:solidFill>
                <a:srgbClr val="FFFFFF"/>
              </a:solidFill>
              <a:prstDash val="solid"/>
            </a:ln>
          </c:spPr>
          <c:dPt>
            <c:idx val="0"/>
            <c:bubble3D val="0"/>
            <c:spPr>
              <a:solidFill>
                <a:srgbClr val="00B050"/>
              </a:solidFill>
              <a:ln w="8344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9933"/>
              </a:solidFill>
              <a:ln w="8344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666699"/>
              </a:solidFill>
              <a:ln w="8344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8344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002060"/>
              </a:solidFill>
              <a:ln w="8344">
                <a:solidFill>
                  <a:srgbClr val="FFFFFF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CC00"/>
              </a:solidFill>
              <a:ln w="8344">
                <a:solidFill>
                  <a:srgbClr val="FFFFFF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chemeClr val="tx1"/>
              </a:solidFill>
              <a:ln w="8344">
                <a:solidFill>
                  <a:srgbClr val="FFFFFF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FF9999"/>
              </a:solidFill>
              <a:ln w="8344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6.8392300750206095E-2"/>
                  <c:y val="-4.752475670959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3965781112027E-2"/>
                  <c:y val="-2.263083652837979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897647451451899E-2"/>
                  <c:y val="2.94200874868937E-2"/>
                </c:manualLayout>
              </c:layout>
              <c:spPr>
                <a:noFill/>
                <a:ln w="16690">
                  <a:noFill/>
                </a:ln>
              </c:spPr>
              <c:txPr>
                <a:bodyPr/>
                <a:lstStyle/>
                <a:p>
                  <a:pPr>
                    <a:defRPr sz="1099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9269546731114294E-3"/>
                  <c:y val="3.40425531914893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16690">
                <a:noFill/>
              </a:ln>
            </c:spPr>
            <c:txPr>
              <a:bodyPr/>
              <a:lstStyle/>
              <a:p>
                <a:pPr>
                  <a:defRPr sz="1099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SSI!$B$3:$B$10</c:f>
              <c:strCache>
                <c:ptCount val="8"/>
                <c:pt idx="0">
                  <c:v>Staphylococcus aureus (not MRSA)</c:v>
                </c:pt>
                <c:pt idx="1">
                  <c:v>Methicillin-resistant Staphylococcus aureus (MRSA)</c:v>
                </c:pt>
                <c:pt idx="2">
                  <c:v>Coagulase-negative Staphylococcus</c:v>
                </c:pt>
                <c:pt idx="3">
                  <c:v>Gram-positive bacteria (other)</c:v>
                </c:pt>
                <c:pt idx="4">
                  <c:v>Gram-negative bacteria (other)</c:v>
                </c:pt>
                <c:pt idx="5">
                  <c:v>Multiple Organisms</c:v>
                </c:pt>
                <c:pt idx="6">
                  <c:v>Other</c:v>
                </c:pt>
                <c:pt idx="7">
                  <c:v>No Organism Identified</c:v>
                </c:pt>
              </c:strCache>
            </c:strRef>
          </c:cat>
          <c:val>
            <c:numRef>
              <c:f>SSI!$C$3:$C$10</c:f>
              <c:numCache>
                <c:formatCode>General</c:formatCode>
                <c:ptCount val="8"/>
                <c:pt idx="0">
                  <c:v>50</c:v>
                </c:pt>
                <c:pt idx="1">
                  <c:v>22</c:v>
                </c:pt>
                <c:pt idx="2">
                  <c:v>21</c:v>
                </c:pt>
                <c:pt idx="3">
                  <c:v>48</c:v>
                </c:pt>
                <c:pt idx="4">
                  <c:v>87</c:v>
                </c:pt>
                <c:pt idx="5">
                  <c:v>167</c:v>
                </c:pt>
                <c:pt idx="6">
                  <c:v>14</c:v>
                </c:pt>
                <c:pt idx="7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7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5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19565217391303"/>
          <c:y val="0.231780167264038"/>
          <c:w val="0.408514492753623"/>
          <c:h val="0.538829151732378"/>
        </c:manualLayout>
      </c:layout>
      <c:pieChart>
        <c:varyColors val="1"/>
        <c:ser>
          <c:idx val="0"/>
          <c:order val="0"/>
          <c:tx>
            <c:strRef>
              <c:f>SSI!$C$2:$C$2</c:f>
              <c:strCache>
                <c:ptCount val="1"/>
                <c:pt idx="0">
                  <c:v>Number of Infections</c:v>
                </c:pt>
              </c:strCache>
            </c:strRef>
          </c:tx>
          <c:spPr>
            <a:solidFill>
              <a:srgbClr val="9999FF"/>
            </a:solidFill>
            <a:ln w="8344">
              <a:solidFill>
                <a:srgbClr val="FFFFFF"/>
              </a:solidFill>
              <a:prstDash val="solid"/>
            </a:ln>
          </c:spPr>
          <c:dPt>
            <c:idx val="0"/>
            <c:bubble3D val="0"/>
            <c:spPr>
              <a:solidFill>
                <a:srgbClr val="00B050"/>
              </a:solidFill>
              <a:ln w="8344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9933"/>
              </a:solidFill>
              <a:ln w="8344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666699"/>
              </a:solidFill>
              <a:ln w="8344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8344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002060"/>
              </a:solidFill>
              <a:ln w="8344">
                <a:solidFill>
                  <a:srgbClr val="FFFFFF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CC00"/>
              </a:solidFill>
              <a:ln w="8344">
                <a:solidFill>
                  <a:srgbClr val="FFFFFF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chemeClr val="tx1"/>
              </a:solidFill>
              <a:ln w="8344">
                <a:solidFill>
                  <a:srgbClr val="FFFFFF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FF9999"/>
              </a:solidFill>
              <a:ln w="8344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6.8392300750206095E-2"/>
                  <c:y val="-4.752475670959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3965781112027E-2"/>
                  <c:y val="-2.263083652837979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897647451451899E-2"/>
                  <c:y val="2.94200874868937E-2"/>
                </c:manualLayout>
              </c:layout>
              <c:spPr>
                <a:noFill/>
                <a:ln w="16690">
                  <a:noFill/>
                </a:ln>
              </c:spPr>
              <c:txPr>
                <a:bodyPr/>
                <a:lstStyle/>
                <a:p>
                  <a:pPr>
                    <a:defRPr sz="1099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9269546731114294E-3"/>
                  <c:y val="3.40425531914893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16690">
                <a:noFill/>
              </a:ln>
            </c:spPr>
            <c:txPr>
              <a:bodyPr/>
              <a:lstStyle/>
              <a:p>
                <a:pPr>
                  <a:defRPr sz="1099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SSI!$B$3:$B$10</c:f>
              <c:strCache>
                <c:ptCount val="8"/>
                <c:pt idx="0">
                  <c:v>Staphylococcus aureus (not MRSA)</c:v>
                </c:pt>
                <c:pt idx="1">
                  <c:v>Methicillin-resistant Staphylococcus aureus (MRSA)</c:v>
                </c:pt>
                <c:pt idx="2">
                  <c:v>Coagulase-negative Staphylococcus</c:v>
                </c:pt>
                <c:pt idx="3">
                  <c:v>Gram-positive bacteria (other)</c:v>
                </c:pt>
                <c:pt idx="4">
                  <c:v>Gram-negative bacteria (other)</c:v>
                </c:pt>
                <c:pt idx="5">
                  <c:v>Multiple Organisms</c:v>
                </c:pt>
                <c:pt idx="6">
                  <c:v>Other</c:v>
                </c:pt>
                <c:pt idx="7">
                  <c:v>No Organism Identified</c:v>
                </c:pt>
              </c:strCache>
            </c:strRef>
          </c:cat>
          <c:val>
            <c:numRef>
              <c:f>SSI!$C$3:$C$10</c:f>
              <c:numCache>
                <c:formatCode>General</c:formatCode>
                <c:ptCount val="8"/>
                <c:pt idx="0">
                  <c:v>47</c:v>
                </c:pt>
                <c:pt idx="1">
                  <c:v>29</c:v>
                </c:pt>
                <c:pt idx="2">
                  <c:v>17</c:v>
                </c:pt>
                <c:pt idx="3">
                  <c:v>52</c:v>
                </c:pt>
                <c:pt idx="4">
                  <c:v>74</c:v>
                </c:pt>
                <c:pt idx="5">
                  <c:v>124</c:v>
                </c:pt>
                <c:pt idx="6">
                  <c:v>13</c:v>
                </c:pt>
                <c:pt idx="7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7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5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587355928335098E-2"/>
          <c:y val="0"/>
          <c:w val="0.90013237475750296"/>
          <c:h val="0.97909686838802001"/>
        </c:manualLayout>
      </c:layout>
      <c:lineChart>
        <c:grouping val="standard"/>
        <c:varyColors val="0"/>
        <c:ser>
          <c:idx val="0"/>
          <c:order val="0"/>
          <c:spPr>
            <a:ln w="60716">
              <a:solidFill>
                <a:srgbClr val="99CC00"/>
              </a:solidFill>
              <a:prstDash val="solid"/>
            </a:ln>
          </c:spPr>
          <c:marker>
            <c:symbol val="diamond"/>
            <c:size val="13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</c:dPt>
          <c:dPt>
            <c:idx val="1"/>
            <c:bubble3D val="0"/>
            <c:spPr>
              <a:ln w="60716">
                <a:noFill/>
                <a:prstDash val="solid"/>
              </a:ln>
            </c:spPr>
          </c:dPt>
          <c:cat>
            <c:numRef>
              <c:f>Sheet1!$B$1:$F$1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Sheet1!$B$7:$F$7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758144"/>
        <c:axId val="174776320"/>
      </c:lineChart>
      <c:catAx>
        <c:axId val="17475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22769">
            <a:noFill/>
          </a:ln>
        </c:spPr>
        <c:crossAx val="174776320"/>
        <c:crosses val="autoZero"/>
        <c:auto val="1"/>
        <c:lblAlgn val="ctr"/>
        <c:lblOffset val="100"/>
        <c:tickMarkSkip val="1"/>
        <c:noMultiLvlLbl val="0"/>
      </c:catAx>
      <c:valAx>
        <c:axId val="174776320"/>
        <c:scaling>
          <c:orientation val="minMax"/>
          <c:max val="4"/>
        </c:scaling>
        <c:delete val="0"/>
        <c:axPos val="l"/>
        <c:majorGridlines>
          <c:spPr>
            <a:ln w="7590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one"/>
        <c:spPr>
          <a:ln w="7590">
            <a:noFill/>
            <a:prstDash val="solid"/>
          </a:ln>
        </c:spPr>
        <c:crossAx val="174758144"/>
        <c:crosses val="autoZero"/>
        <c:crossBetween val="between"/>
        <c:majorUnit val="1"/>
      </c:valAx>
      <c:spPr>
        <a:noFill/>
        <a:ln w="254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9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587355928335098E-2"/>
          <c:y val="0"/>
          <c:w val="0.90013237475750296"/>
          <c:h val="0.97909686838802001"/>
        </c:manualLayout>
      </c:layout>
      <c:lineChart>
        <c:grouping val="standard"/>
        <c:varyColors val="0"/>
        <c:ser>
          <c:idx val="0"/>
          <c:order val="0"/>
          <c:spPr>
            <a:ln w="60488">
              <a:solidFill>
                <a:srgbClr val="99CC00"/>
              </a:solidFill>
              <a:prstDash val="solid"/>
            </a:ln>
          </c:spPr>
          <c:marker>
            <c:symbol val="diamond"/>
            <c:size val="13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824064"/>
        <c:axId val="174895872"/>
      </c:lineChart>
      <c:catAx>
        <c:axId val="17482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22683">
            <a:noFill/>
          </a:ln>
        </c:spPr>
        <c:crossAx val="174895872"/>
        <c:crosses val="autoZero"/>
        <c:auto val="1"/>
        <c:lblAlgn val="ctr"/>
        <c:lblOffset val="100"/>
        <c:tickMarkSkip val="1"/>
        <c:noMultiLvlLbl val="0"/>
      </c:catAx>
      <c:valAx>
        <c:axId val="174895872"/>
        <c:scaling>
          <c:orientation val="minMax"/>
          <c:max val="4"/>
        </c:scaling>
        <c:delete val="0"/>
        <c:axPos val="l"/>
        <c:majorGridlines>
          <c:spPr>
            <a:ln w="7562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one"/>
        <c:spPr>
          <a:ln w="7562">
            <a:solidFill>
              <a:srgbClr val="000000"/>
            </a:solidFill>
            <a:prstDash val="solid"/>
          </a:ln>
        </c:spPr>
        <c:crossAx val="174824064"/>
        <c:crosses val="autoZero"/>
        <c:crossBetween val="between"/>
        <c:majorUnit val="1"/>
      </c:valAx>
      <c:spPr>
        <a:noFill/>
        <a:ln w="2537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9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587355928335098E-2"/>
          <c:y val="0"/>
          <c:w val="0.90013237475750296"/>
          <c:h val="0.97909686838802001"/>
        </c:manualLayout>
      </c:layout>
      <c:lineChart>
        <c:grouping val="standard"/>
        <c:varyColors val="0"/>
        <c:ser>
          <c:idx val="0"/>
          <c:order val="0"/>
          <c:spPr>
            <a:ln w="60716">
              <a:solidFill>
                <a:srgbClr val="99CC00"/>
              </a:solidFill>
              <a:prstDash val="solid"/>
            </a:ln>
          </c:spPr>
          <c:marker>
            <c:symbol val="diamond"/>
            <c:size val="13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906752"/>
        <c:axId val="174966272"/>
      </c:lineChart>
      <c:catAx>
        <c:axId val="17490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22769">
            <a:noFill/>
          </a:ln>
        </c:spPr>
        <c:crossAx val="174966272"/>
        <c:crosses val="autoZero"/>
        <c:auto val="1"/>
        <c:lblAlgn val="ctr"/>
        <c:lblOffset val="100"/>
        <c:tickMarkSkip val="1"/>
        <c:noMultiLvlLbl val="0"/>
      </c:catAx>
      <c:valAx>
        <c:axId val="174966272"/>
        <c:scaling>
          <c:orientation val="minMax"/>
          <c:max val="4"/>
        </c:scaling>
        <c:delete val="0"/>
        <c:axPos val="l"/>
        <c:majorGridlines>
          <c:spPr>
            <a:ln w="7590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one"/>
        <c:spPr>
          <a:ln w="7590">
            <a:noFill/>
            <a:prstDash val="solid"/>
          </a:ln>
        </c:spPr>
        <c:crossAx val="174906752"/>
        <c:crosses val="autoZero"/>
        <c:crossBetween val="between"/>
        <c:majorUnit val="1"/>
      </c:valAx>
      <c:spPr>
        <a:noFill/>
        <a:ln w="254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9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587355928335098E-2"/>
          <c:y val="0"/>
          <c:w val="0.90013237475750296"/>
          <c:h val="0.97909686838802001"/>
        </c:manualLayout>
      </c:layout>
      <c:lineChart>
        <c:grouping val="standard"/>
        <c:varyColors val="0"/>
        <c:ser>
          <c:idx val="0"/>
          <c:order val="0"/>
          <c:spPr>
            <a:ln w="60408">
              <a:solidFill>
                <a:srgbClr val="99CC00"/>
              </a:solidFill>
              <a:prstDash val="solid"/>
            </a:ln>
          </c:spPr>
          <c:marker>
            <c:symbol val="diamond"/>
            <c:size val="13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173440"/>
        <c:axId val="176175360"/>
      </c:lineChart>
      <c:catAx>
        <c:axId val="17617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22653">
            <a:noFill/>
          </a:ln>
        </c:spPr>
        <c:crossAx val="176175360"/>
        <c:crosses val="autoZero"/>
        <c:auto val="1"/>
        <c:lblAlgn val="ctr"/>
        <c:lblOffset val="100"/>
        <c:tickMarkSkip val="1"/>
        <c:noMultiLvlLbl val="0"/>
      </c:catAx>
      <c:valAx>
        <c:axId val="176175360"/>
        <c:scaling>
          <c:orientation val="minMax"/>
          <c:max val="4"/>
        </c:scaling>
        <c:delete val="0"/>
        <c:axPos val="l"/>
        <c:majorGridlines>
          <c:spPr>
            <a:ln w="7552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one"/>
        <c:spPr>
          <a:ln w="7552">
            <a:noFill/>
            <a:prstDash val="solid"/>
          </a:ln>
        </c:spPr>
        <c:crossAx val="176173440"/>
        <c:crosses val="autoZero"/>
        <c:crossBetween val="between"/>
        <c:majorUnit val="1"/>
      </c:valAx>
      <c:spPr>
        <a:noFill/>
        <a:ln w="253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9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587355928335098E-2"/>
          <c:y val="0"/>
          <c:w val="0.90013237475750296"/>
          <c:h val="0.97909686838802001"/>
        </c:manualLayout>
      </c:layout>
      <c:lineChart>
        <c:grouping val="standard"/>
        <c:varyColors val="0"/>
        <c:ser>
          <c:idx val="0"/>
          <c:order val="0"/>
          <c:spPr>
            <a:ln w="60408">
              <a:solidFill>
                <a:srgbClr val="99CC00"/>
              </a:solidFill>
              <a:prstDash val="solid"/>
            </a:ln>
          </c:spPr>
          <c:marker>
            <c:symbol val="diamond"/>
            <c:size val="13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Sheet1!$B$5:$F$5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529984"/>
        <c:axId val="177531904"/>
      </c:lineChart>
      <c:catAx>
        <c:axId val="17752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22653">
            <a:noFill/>
          </a:ln>
        </c:spPr>
        <c:crossAx val="177531904"/>
        <c:crosses val="autoZero"/>
        <c:auto val="1"/>
        <c:lblAlgn val="ctr"/>
        <c:lblOffset val="100"/>
        <c:tickMarkSkip val="1"/>
        <c:noMultiLvlLbl val="0"/>
      </c:catAx>
      <c:valAx>
        <c:axId val="177531904"/>
        <c:scaling>
          <c:orientation val="minMax"/>
          <c:max val="4"/>
        </c:scaling>
        <c:delete val="0"/>
        <c:axPos val="l"/>
        <c:majorGridlines>
          <c:spPr>
            <a:ln w="7552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one"/>
        <c:spPr>
          <a:ln w="7552">
            <a:noFill/>
            <a:prstDash val="solid"/>
          </a:ln>
        </c:spPr>
        <c:crossAx val="177529984"/>
        <c:crosses val="autoZero"/>
        <c:crossBetween val="between"/>
        <c:majorUnit val="1"/>
      </c:valAx>
      <c:spPr>
        <a:noFill/>
        <a:ln w="253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9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5515695067263"/>
          <c:y val="0.20070011668611434"/>
          <c:w val="0.46188340807174888"/>
          <c:h val="0.60093348891481912"/>
        </c:manualLayout>
      </c:layout>
      <c:pieChart>
        <c:varyColors val="1"/>
        <c:ser>
          <c:idx val="0"/>
          <c:order val="0"/>
          <c:tx>
            <c:strRef>
              <c:f>BSI!$C$3:$C$3</c:f>
              <c:strCache>
                <c:ptCount val="1"/>
                <c:pt idx="0">
                  <c:v>Number of Infections</c:v>
                </c:pt>
              </c:strCache>
            </c:strRef>
          </c:tx>
          <c:spPr>
            <a:solidFill>
              <a:srgbClr val="9999FF"/>
            </a:solidFill>
            <a:ln w="8054">
              <a:solidFill>
                <a:srgbClr val="FFFFFF"/>
              </a:solidFill>
              <a:prstDash val="solid"/>
            </a:ln>
          </c:spPr>
          <c:dPt>
            <c:idx val="0"/>
            <c:bubble3D val="0"/>
            <c:spPr>
              <a:solidFill>
                <a:srgbClr val="00B050"/>
              </a:solidFill>
              <a:ln w="8054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9933"/>
              </a:solidFill>
              <a:ln w="8054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666699"/>
              </a:solidFill>
              <a:ln w="8054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 w="8054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8054">
                <a:solidFill>
                  <a:srgbClr val="FFFFFF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003366"/>
              </a:solidFill>
              <a:ln w="8054">
                <a:solidFill>
                  <a:srgbClr val="FFFFFF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FFCC00"/>
              </a:solidFill>
              <a:ln w="8054">
                <a:solidFill>
                  <a:srgbClr val="FFFFFF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98D0D4"/>
              </a:solidFill>
              <a:ln w="8054">
                <a:solidFill>
                  <a:srgbClr val="FFFFFF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70C0"/>
              </a:solidFill>
              <a:ln w="8054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2.6817947395564725E-2"/>
                  <c:y val="-4.10139524586214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7132542547705004E-2"/>
                  <c:y val="-1.36713174862071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7132542547705004E-2"/>
                  <c:y val="1.13925851582239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3006704486848892E-2"/>
                  <c:y val="0"/>
                </c:manualLayout>
              </c:layout>
              <c:spPr>
                <a:noFill/>
                <a:ln w="16109">
                  <a:noFill/>
                </a:ln>
              </c:spPr>
              <c:txPr>
                <a:bodyPr/>
                <a:lstStyle/>
                <a:p>
                  <a:pPr>
                    <a:defRPr sz="1034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"/>
                  <c:y val="0"/>
                </c:manualLayout>
              </c:layout>
              <c:spPr>
                <a:noFill/>
                <a:ln w="16109">
                  <a:noFill/>
                </a:ln>
              </c:spPr>
              <c:txPr>
                <a:bodyPr/>
                <a:lstStyle/>
                <a:p>
                  <a:pPr>
                    <a:defRPr sz="1034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4.125675626286786E-3"/>
                  <c:y val="2.050697622931069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2.9739982863152936E-2"/>
                  <c:y val="-1.00464448025938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4.7445388262780858E-2"/>
                  <c:y val="-2.50640865548847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delete val="1"/>
            </c:dLbl>
            <c:dLbl>
              <c:idx val="9"/>
              <c:delete val="1"/>
            </c:dLbl>
            <c:numFmt formatCode="0%" sourceLinked="0"/>
            <c:spPr>
              <a:noFill/>
              <a:ln w="16109">
                <a:noFill/>
              </a:ln>
            </c:spPr>
            <c:txPr>
              <a:bodyPr/>
              <a:lstStyle/>
              <a:p>
                <a:pPr>
                  <a:defRPr sz="1034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BSI!$B$4:$B$13</c:f>
              <c:strCache>
                <c:ptCount val="10"/>
                <c:pt idx="0">
                  <c:v>Escherichia coli</c:v>
                </c:pt>
                <c:pt idx="1">
                  <c:v>Pseudomonas aeruginosa</c:v>
                </c:pt>
                <c:pt idx="2">
                  <c:v>Klebsiella pneumoniae</c:v>
                </c:pt>
                <c:pt idx="3">
                  <c:v>Coagulase-negative Staphylococcus</c:v>
                </c:pt>
                <c:pt idx="4">
                  <c:v>Enterococcus sp.</c:v>
                </c:pt>
                <c:pt idx="5">
                  <c:v>Gram-positive bacteria (other)</c:v>
                </c:pt>
                <c:pt idx="6">
                  <c:v>Gram-negative bacteria (other)</c:v>
                </c:pt>
                <c:pt idx="7">
                  <c:v>Multiple Organisms</c:v>
                </c:pt>
                <c:pt idx="8">
                  <c:v>Candida albicans</c:v>
                </c:pt>
                <c:pt idx="9">
                  <c:v>Yeast/Fungus (other)</c:v>
                </c:pt>
              </c:strCache>
            </c:strRef>
          </c:cat>
          <c:val>
            <c:numRef>
              <c:f>BSI!$C$4:$C$13</c:f>
              <c:numCache>
                <c:formatCode>General</c:formatCode>
                <c:ptCount val="10"/>
                <c:pt idx="0">
                  <c:v>136</c:v>
                </c:pt>
                <c:pt idx="1">
                  <c:v>42</c:v>
                </c:pt>
                <c:pt idx="2">
                  <c:v>24</c:v>
                </c:pt>
                <c:pt idx="3">
                  <c:v>21</c:v>
                </c:pt>
                <c:pt idx="4">
                  <c:v>41</c:v>
                </c:pt>
                <c:pt idx="5">
                  <c:v>33</c:v>
                </c:pt>
                <c:pt idx="6">
                  <c:v>53</c:v>
                </c:pt>
                <c:pt idx="7">
                  <c:v>29</c:v>
                </c:pt>
              </c:numCache>
            </c:numRef>
          </c:val>
        </c:ser>
        <c:ser>
          <c:idx val="1"/>
          <c:order val="1"/>
          <c:tx>
            <c:strRef>
              <c:f>BSI!$D$3:$D$3</c:f>
              <c:strCache>
                <c:ptCount val="1"/>
                <c:pt idx="0">
                  <c:v>Percent of Infections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cat>
            <c:strRef>
              <c:f>BSI!$B$4:$B$13</c:f>
              <c:strCache>
                <c:ptCount val="10"/>
                <c:pt idx="0">
                  <c:v>Escherichia coli</c:v>
                </c:pt>
                <c:pt idx="1">
                  <c:v>Pseudomonas aeruginosa</c:v>
                </c:pt>
                <c:pt idx="2">
                  <c:v>Klebsiella pneumoniae</c:v>
                </c:pt>
                <c:pt idx="3">
                  <c:v>Coagulase-negative Staphylococcus</c:v>
                </c:pt>
                <c:pt idx="4">
                  <c:v>Enterococcus sp.</c:v>
                </c:pt>
                <c:pt idx="5">
                  <c:v>Gram-positive bacteria (other)</c:v>
                </c:pt>
                <c:pt idx="6">
                  <c:v>Gram-negative bacteria (other)</c:v>
                </c:pt>
                <c:pt idx="7">
                  <c:v>Multiple Organisms</c:v>
                </c:pt>
                <c:pt idx="8">
                  <c:v>Candida albicans</c:v>
                </c:pt>
                <c:pt idx="9">
                  <c:v>Yeast/Fungus (other)</c:v>
                </c:pt>
              </c:strCache>
            </c:strRef>
          </c:cat>
          <c:val>
            <c:numRef>
              <c:f>BSI!$D$4:$D$13</c:f>
              <c:numCache>
                <c:formatCode>General</c:formatCode>
                <c:ptCount val="10"/>
                <c:pt idx="0">
                  <c:v>35.51</c:v>
                </c:pt>
                <c:pt idx="1">
                  <c:v>10.97</c:v>
                </c:pt>
                <c:pt idx="2">
                  <c:v>6.53</c:v>
                </c:pt>
                <c:pt idx="3">
                  <c:v>5.48</c:v>
                </c:pt>
                <c:pt idx="4">
                  <c:v>10.7</c:v>
                </c:pt>
                <c:pt idx="5">
                  <c:v>8.6199999999999992</c:v>
                </c:pt>
                <c:pt idx="6">
                  <c:v>14.62</c:v>
                </c:pt>
                <c:pt idx="7">
                  <c:v>7.57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7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03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587355928335098E-2"/>
          <c:y val="0"/>
          <c:w val="0.90013237475750296"/>
          <c:h val="0.97909686838802001"/>
        </c:manualLayout>
      </c:layout>
      <c:lineChart>
        <c:grouping val="standard"/>
        <c:varyColors val="0"/>
        <c:ser>
          <c:idx val="0"/>
          <c:order val="0"/>
          <c:spPr>
            <a:ln w="60716">
              <a:solidFill>
                <a:srgbClr val="99CC00"/>
              </a:solidFill>
              <a:prstDash val="solid"/>
            </a:ln>
          </c:spPr>
          <c:marker>
            <c:symbol val="diamond"/>
            <c:size val="13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Sheet1!$B$6:$F$6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559424"/>
        <c:axId val="177610752"/>
      </c:lineChart>
      <c:catAx>
        <c:axId val="17755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22769">
            <a:noFill/>
          </a:ln>
        </c:spPr>
        <c:crossAx val="177610752"/>
        <c:crosses val="autoZero"/>
        <c:auto val="1"/>
        <c:lblAlgn val="ctr"/>
        <c:lblOffset val="100"/>
        <c:tickMarkSkip val="1"/>
        <c:noMultiLvlLbl val="0"/>
      </c:catAx>
      <c:valAx>
        <c:axId val="177610752"/>
        <c:scaling>
          <c:orientation val="minMax"/>
          <c:max val="4"/>
        </c:scaling>
        <c:delete val="0"/>
        <c:axPos val="l"/>
        <c:majorGridlines>
          <c:spPr>
            <a:ln w="7590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one"/>
        <c:spPr>
          <a:ln w="7590">
            <a:noFill/>
            <a:prstDash val="solid"/>
          </a:ln>
        </c:spPr>
        <c:crossAx val="177559424"/>
        <c:crosses val="autoZero"/>
        <c:crossBetween val="between"/>
        <c:majorUnit val="1"/>
      </c:valAx>
      <c:spPr>
        <a:noFill/>
        <a:ln w="254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9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876386687797"/>
          <c:y val="5.63380281690141E-2"/>
          <c:w val="0.84627575277337597"/>
          <c:h val="0.6941649899396380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CI_HI</c:v>
                </c:pt>
              </c:strCache>
            </c:strRef>
          </c:tx>
          <c:spPr>
            <a:ln w="30059">
              <a:noFill/>
            </a:ln>
          </c:spPr>
          <c:marker>
            <c:symbol val="none"/>
          </c:marker>
          <c:cat>
            <c:numRef>
              <c:f>Sheet1!$B$1:$D$1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1.04</c:v>
                </c:pt>
                <c:pt idx="1">
                  <c:v>0.97</c:v>
                </c:pt>
                <c:pt idx="2">
                  <c:v>1.01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CI_LO</c:v>
                </c:pt>
              </c:strCache>
            </c:strRef>
          </c:tx>
          <c:spPr>
            <a:ln w="30059">
              <a:noFill/>
            </a:ln>
          </c:spPr>
          <c:marker>
            <c:symbol val="none"/>
          </c:marker>
          <c:cat>
            <c:numRef>
              <c:f>Sheet1!$B$1:$D$1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0.97</c:v>
                </c:pt>
                <c:pt idx="1">
                  <c:v>0.9</c:v>
                </c:pt>
                <c:pt idx="2">
                  <c:v>0.94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SIR</c:v>
                </c:pt>
              </c:strCache>
            </c:strRef>
          </c:tx>
          <c:spPr>
            <a:ln w="30059">
              <a:noFill/>
            </a:ln>
          </c:spPr>
          <c:marker>
            <c:symbol val="dash"/>
            <c:size val="14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cat>
            <c:numRef>
              <c:f>Sheet1!$B$1:$D$1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1.01</c:v>
                </c:pt>
                <c:pt idx="1">
                  <c:v>0.94</c:v>
                </c:pt>
                <c:pt idx="2">
                  <c:v>0.98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398">
              <a:solidFill>
                <a:srgbClr val="333399"/>
              </a:solidFill>
              <a:prstDash val="solid"/>
            </a:ln>
          </c:spPr>
        </c:hiLowLines>
        <c:marker val="1"/>
        <c:smooth val="0"/>
        <c:axId val="178187264"/>
        <c:axId val="178189440"/>
      </c:lineChart>
      <c:catAx>
        <c:axId val="178187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3083331852141502"/>
              <c:y val="0.83457166708029695"/>
            </c:manualLayout>
          </c:layout>
          <c:overlay val="0"/>
          <c:spPr>
            <a:noFill/>
            <a:ln w="26719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3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818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8189440"/>
        <c:scaling>
          <c:orientation val="minMax"/>
          <c:max val="1.5"/>
          <c:min val="0"/>
        </c:scaling>
        <c:delete val="0"/>
        <c:axPos val="l"/>
        <c:majorGridlines>
          <c:spPr>
            <a:ln w="13361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SIR</a:t>
                </a:r>
              </a:p>
            </c:rich>
          </c:tx>
          <c:layout>
            <c:manualLayout>
              <c:xMode val="edge"/>
              <c:yMode val="edge"/>
              <c:x val="1.58478045774752E-2"/>
              <c:y val="0.37022132978363398"/>
            </c:manualLayout>
          </c:layout>
          <c:overlay val="0"/>
          <c:spPr>
            <a:noFill/>
            <a:ln w="26719">
              <a:noFill/>
            </a:ln>
          </c:spPr>
        </c:title>
        <c:numFmt formatCode="0.0" sourceLinked="0"/>
        <c:majorTickMark val="cross"/>
        <c:minorTickMark val="none"/>
        <c:tickLblPos val="nextTo"/>
        <c:spPr>
          <a:ln w="33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8187264"/>
        <c:crosses val="autoZero"/>
        <c:crossBetween val="between"/>
        <c:majorUnit val="0.5"/>
        <c:minorUnit val="0.1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876386687797"/>
          <c:y val="5.63380281690141E-2"/>
          <c:w val="0.84627575277337597"/>
          <c:h val="0.6941649899396380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CI_HI</c:v>
                </c:pt>
              </c:strCache>
            </c:strRef>
          </c:tx>
          <c:spPr>
            <a:ln w="30059">
              <a:noFill/>
            </a:ln>
          </c:spPr>
          <c:marker>
            <c:symbol val="none"/>
          </c:marker>
          <c:cat>
            <c:numRef>
              <c:f>Sheet1!$B$1:$D$1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0.7</c:v>
                </c:pt>
                <c:pt idx="1">
                  <c:v>0.6</c:v>
                </c:pt>
                <c:pt idx="2">
                  <c:v>0.87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CI_LO</c:v>
                </c:pt>
              </c:strCache>
            </c:strRef>
          </c:tx>
          <c:spPr>
            <a:ln w="30059">
              <a:noFill/>
            </a:ln>
          </c:spPr>
          <c:marker>
            <c:symbol val="none"/>
          </c:marker>
          <c:cat>
            <c:numRef>
              <c:f>Sheet1!$B$1:$D$1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0.5</c:v>
                </c:pt>
                <c:pt idx="1">
                  <c:v>0.42</c:v>
                </c:pt>
                <c:pt idx="2">
                  <c:v>0.65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SIR</c:v>
                </c:pt>
              </c:strCache>
            </c:strRef>
          </c:tx>
          <c:spPr>
            <a:ln w="30059">
              <a:noFill/>
            </a:ln>
          </c:spPr>
          <c:marker>
            <c:symbol val="dash"/>
            <c:size val="14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cat>
            <c:numRef>
              <c:f>Sheet1!$B$1:$D$1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0.6</c:v>
                </c:pt>
                <c:pt idx="1">
                  <c:v>0.51</c:v>
                </c:pt>
                <c:pt idx="2">
                  <c:v>0.75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398">
              <a:solidFill>
                <a:srgbClr val="333399"/>
              </a:solidFill>
              <a:prstDash val="solid"/>
            </a:ln>
          </c:spPr>
        </c:hiLowLines>
        <c:marker val="1"/>
        <c:smooth val="0"/>
        <c:axId val="178301952"/>
        <c:axId val="178308224"/>
      </c:lineChart>
      <c:catAx>
        <c:axId val="178301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3083331852141502"/>
              <c:y val="0.83457166708029695"/>
            </c:manualLayout>
          </c:layout>
          <c:overlay val="0"/>
          <c:spPr>
            <a:noFill/>
            <a:ln w="26719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3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8308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8308224"/>
        <c:scaling>
          <c:orientation val="minMax"/>
          <c:max val="1.5"/>
          <c:min val="0"/>
        </c:scaling>
        <c:delete val="0"/>
        <c:axPos val="l"/>
        <c:majorGridlines>
          <c:spPr>
            <a:ln w="13361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SIR</a:t>
                </a:r>
              </a:p>
            </c:rich>
          </c:tx>
          <c:layout>
            <c:manualLayout>
              <c:xMode val="edge"/>
              <c:yMode val="edge"/>
              <c:x val="1.58478045774752E-2"/>
              <c:y val="0.37022132978363398"/>
            </c:manualLayout>
          </c:layout>
          <c:overlay val="0"/>
          <c:spPr>
            <a:noFill/>
            <a:ln w="26719">
              <a:noFill/>
            </a:ln>
          </c:spPr>
        </c:title>
        <c:numFmt formatCode="0.0" sourceLinked="0"/>
        <c:majorTickMark val="cross"/>
        <c:minorTickMark val="none"/>
        <c:tickLblPos val="nextTo"/>
        <c:spPr>
          <a:ln w="33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8301952"/>
        <c:crosses val="autoZero"/>
        <c:crossBetween val="between"/>
        <c:majorUnit val="0.5"/>
        <c:minorUnit val="0.1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587355928335098E-2"/>
          <c:y val="0"/>
          <c:w val="0.90013237475750296"/>
          <c:h val="0.97909686838802001"/>
        </c:manualLayout>
      </c:layout>
      <c:lineChart>
        <c:grouping val="standard"/>
        <c:varyColors val="0"/>
        <c:ser>
          <c:idx val="0"/>
          <c:order val="0"/>
          <c:spPr>
            <a:ln w="60488">
              <a:solidFill>
                <a:srgbClr val="99CC00"/>
              </a:solidFill>
              <a:prstDash val="solid"/>
            </a:ln>
          </c:spPr>
          <c:marker>
            <c:symbol val="diamond"/>
            <c:size val="13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cat>
            <c:numRef>
              <c:f>Sheet1!$B$1:$D$1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290496"/>
        <c:axId val="179292416"/>
      </c:lineChart>
      <c:catAx>
        <c:axId val="17929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22683">
            <a:noFill/>
          </a:ln>
        </c:spPr>
        <c:crossAx val="179292416"/>
        <c:crosses val="autoZero"/>
        <c:auto val="1"/>
        <c:lblAlgn val="ctr"/>
        <c:lblOffset val="100"/>
        <c:tickMarkSkip val="1"/>
        <c:noMultiLvlLbl val="0"/>
      </c:catAx>
      <c:valAx>
        <c:axId val="179292416"/>
        <c:scaling>
          <c:orientation val="minMax"/>
          <c:max val="4"/>
        </c:scaling>
        <c:delete val="0"/>
        <c:axPos val="l"/>
        <c:majorGridlines>
          <c:spPr>
            <a:ln w="7562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one"/>
        <c:spPr>
          <a:ln w="7562">
            <a:solidFill>
              <a:srgbClr val="000000"/>
            </a:solidFill>
            <a:prstDash val="solid"/>
          </a:ln>
        </c:spPr>
        <c:crossAx val="179290496"/>
        <c:crosses val="autoZero"/>
        <c:crossBetween val="between"/>
        <c:majorUnit val="1"/>
      </c:valAx>
      <c:spPr>
        <a:noFill/>
        <a:ln w="2537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9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587355928335098E-2"/>
          <c:y val="0"/>
          <c:w val="0.90013237475750296"/>
          <c:h val="0.97909686838802001"/>
        </c:manualLayout>
      </c:layout>
      <c:lineChart>
        <c:grouping val="standard"/>
        <c:varyColors val="0"/>
        <c:ser>
          <c:idx val="0"/>
          <c:order val="0"/>
          <c:spPr>
            <a:ln w="60716">
              <a:solidFill>
                <a:srgbClr val="99CC00"/>
              </a:solidFill>
              <a:prstDash val="solid"/>
            </a:ln>
          </c:spPr>
          <c:marker>
            <c:symbol val="diamond"/>
            <c:size val="13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369088"/>
        <c:axId val="179371008"/>
      </c:lineChart>
      <c:catAx>
        <c:axId val="17936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22769">
            <a:noFill/>
          </a:ln>
        </c:spPr>
        <c:crossAx val="179371008"/>
        <c:crosses val="autoZero"/>
        <c:auto val="1"/>
        <c:lblAlgn val="ctr"/>
        <c:lblOffset val="100"/>
        <c:tickMarkSkip val="1"/>
        <c:noMultiLvlLbl val="0"/>
      </c:catAx>
      <c:valAx>
        <c:axId val="179371008"/>
        <c:scaling>
          <c:orientation val="minMax"/>
          <c:max val="4"/>
        </c:scaling>
        <c:delete val="0"/>
        <c:axPos val="l"/>
        <c:majorGridlines>
          <c:spPr>
            <a:ln w="7590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one"/>
        <c:spPr>
          <a:ln w="7590">
            <a:noFill/>
            <a:prstDash val="solid"/>
          </a:ln>
        </c:spPr>
        <c:crossAx val="179369088"/>
        <c:crosses val="autoZero"/>
        <c:crossBetween val="between"/>
        <c:majorUnit val="1"/>
      </c:valAx>
      <c:spPr>
        <a:noFill/>
        <a:ln w="254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9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5515695067263"/>
          <c:y val="0.20070011668611434"/>
          <c:w val="0.46188340807174888"/>
          <c:h val="0.60093348891481912"/>
        </c:manualLayout>
      </c:layout>
      <c:pieChart>
        <c:varyColors val="1"/>
        <c:ser>
          <c:idx val="0"/>
          <c:order val="0"/>
          <c:tx>
            <c:strRef>
              <c:f>BSI!$C$3:$C$3</c:f>
              <c:strCache>
                <c:ptCount val="1"/>
                <c:pt idx="0">
                  <c:v>Number of Infections</c:v>
                </c:pt>
              </c:strCache>
            </c:strRef>
          </c:tx>
          <c:spPr>
            <a:solidFill>
              <a:srgbClr val="9999FF"/>
            </a:solidFill>
            <a:ln w="8054">
              <a:solidFill>
                <a:srgbClr val="FFFFFF"/>
              </a:solidFill>
              <a:prstDash val="solid"/>
            </a:ln>
          </c:spPr>
          <c:dPt>
            <c:idx val="0"/>
            <c:bubble3D val="0"/>
            <c:spPr>
              <a:solidFill>
                <a:srgbClr val="00B050"/>
              </a:solidFill>
              <a:ln w="8054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9933"/>
              </a:solidFill>
              <a:ln w="8054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666699"/>
              </a:solidFill>
              <a:ln w="8054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 w="8054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8054">
                <a:solidFill>
                  <a:srgbClr val="FFFFFF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003366"/>
              </a:solidFill>
              <a:ln w="8054">
                <a:solidFill>
                  <a:srgbClr val="FFFFFF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FFCC00"/>
              </a:solidFill>
              <a:ln w="8054">
                <a:solidFill>
                  <a:srgbClr val="FFFFFF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98D0D4"/>
              </a:solidFill>
              <a:ln w="8054">
                <a:solidFill>
                  <a:srgbClr val="FFFFFF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70C0"/>
              </a:solidFill>
              <a:ln w="8054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2.6817947395564725E-2"/>
                  <c:y val="-4.10139524586214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7132542547705004E-2"/>
                  <c:y val="-1.36713174862071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0943785456420837E-2"/>
                  <c:y val="-2.27855291436785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3006704486848892E-2"/>
                  <c:y val="0"/>
                </c:manualLayout>
              </c:layout>
              <c:spPr>
                <a:noFill/>
                <a:ln w="16109">
                  <a:noFill/>
                </a:ln>
              </c:spPr>
              <c:txPr>
                <a:bodyPr/>
                <a:lstStyle/>
                <a:p>
                  <a:pPr>
                    <a:defRPr sz="1034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4.1258380608561115E-2"/>
                  <c:y val="4.5571058287357101E-2"/>
                </c:manualLayout>
              </c:layout>
              <c:spPr>
                <a:noFill/>
                <a:ln w="16109">
                  <a:noFill/>
                </a:ln>
              </c:spPr>
              <c:txPr>
                <a:bodyPr/>
                <a:lstStyle/>
                <a:p>
                  <a:pPr>
                    <a:defRPr sz="1034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4.125675626286786E-3"/>
                  <c:y val="2.050697622931069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2.9739982863152936E-2"/>
                  <c:y val="-1.00464448025938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4.7445388262780858E-2"/>
                  <c:y val="-2.50640865548847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1.475571871205629E-2"/>
                  <c:y val="-2.9336279065678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spPr>
              <a:noFill/>
              <a:ln w="16109">
                <a:noFill/>
              </a:ln>
            </c:spPr>
            <c:txPr>
              <a:bodyPr/>
              <a:lstStyle/>
              <a:p>
                <a:pPr>
                  <a:defRPr sz="1034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BSI!$B$4:$B$13</c:f>
              <c:strCache>
                <c:ptCount val="10"/>
                <c:pt idx="0">
                  <c:v>Escherichia coli</c:v>
                </c:pt>
                <c:pt idx="1">
                  <c:v>Pseudomonas aeruginosa</c:v>
                </c:pt>
                <c:pt idx="2">
                  <c:v>Klebsiella pneumoniae</c:v>
                </c:pt>
                <c:pt idx="3">
                  <c:v>Coagulase-negative Staphylococcus</c:v>
                </c:pt>
                <c:pt idx="4">
                  <c:v>Enterococcus sp.</c:v>
                </c:pt>
                <c:pt idx="5">
                  <c:v>Gram-positive bacteria (other)</c:v>
                </c:pt>
                <c:pt idx="6">
                  <c:v>Gram-negative bacteria (other)</c:v>
                </c:pt>
                <c:pt idx="7">
                  <c:v>Multiple Organisms</c:v>
                </c:pt>
                <c:pt idx="8">
                  <c:v>Candida albicans</c:v>
                </c:pt>
                <c:pt idx="9">
                  <c:v>Yeast/Fungus (other)</c:v>
                </c:pt>
              </c:strCache>
            </c:strRef>
          </c:cat>
          <c:val>
            <c:numRef>
              <c:f>BSI!$C$4:$C$13</c:f>
              <c:numCache>
                <c:formatCode>General</c:formatCode>
                <c:ptCount val="10"/>
                <c:pt idx="0">
                  <c:v>125</c:v>
                </c:pt>
                <c:pt idx="1">
                  <c:v>56</c:v>
                </c:pt>
                <c:pt idx="2">
                  <c:v>39</c:v>
                </c:pt>
                <c:pt idx="3">
                  <c:v>25</c:v>
                </c:pt>
                <c:pt idx="4">
                  <c:v>25</c:v>
                </c:pt>
                <c:pt idx="5">
                  <c:v>57</c:v>
                </c:pt>
                <c:pt idx="6">
                  <c:v>56</c:v>
                </c:pt>
                <c:pt idx="7">
                  <c:v>72</c:v>
                </c:pt>
                <c:pt idx="8">
                  <c:v>117</c:v>
                </c:pt>
                <c:pt idx="9">
                  <c:v>154</c:v>
                </c:pt>
              </c:numCache>
            </c:numRef>
          </c:val>
        </c:ser>
        <c:ser>
          <c:idx val="1"/>
          <c:order val="1"/>
          <c:tx>
            <c:strRef>
              <c:f>BSI!$D$3:$D$3</c:f>
              <c:strCache>
                <c:ptCount val="1"/>
                <c:pt idx="0">
                  <c:v>Percent of Infections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cat>
            <c:strRef>
              <c:f>BSI!$B$4:$B$13</c:f>
              <c:strCache>
                <c:ptCount val="10"/>
                <c:pt idx="0">
                  <c:v>Escherichia coli</c:v>
                </c:pt>
                <c:pt idx="1">
                  <c:v>Pseudomonas aeruginosa</c:v>
                </c:pt>
                <c:pt idx="2">
                  <c:v>Klebsiella pneumoniae</c:v>
                </c:pt>
                <c:pt idx="3">
                  <c:v>Coagulase-negative Staphylococcus</c:v>
                </c:pt>
                <c:pt idx="4">
                  <c:v>Enterococcus sp.</c:v>
                </c:pt>
                <c:pt idx="5">
                  <c:v>Gram-positive bacteria (other)</c:v>
                </c:pt>
                <c:pt idx="6">
                  <c:v>Gram-negative bacteria (other)</c:v>
                </c:pt>
                <c:pt idx="7">
                  <c:v>Multiple Organisms</c:v>
                </c:pt>
                <c:pt idx="8">
                  <c:v>Candida albicans</c:v>
                </c:pt>
                <c:pt idx="9">
                  <c:v>Yeast/Fungus (other)</c:v>
                </c:pt>
              </c:strCache>
            </c:strRef>
          </c:cat>
          <c:val>
            <c:numRef>
              <c:f>BSI!$D$4:$D$13</c:f>
              <c:numCache>
                <c:formatCode>0.00%</c:formatCode>
                <c:ptCount val="10"/>
                <c:pt idx="0">
                  <c:v>0.17199999999999999</c:v>
                </c:pt>
                <c:pt idx="1">
                  <c:v>7.6999999999999999E-2</c:v>
                </c:pt>
                <c:pt idx="2">
                  <c:v>5.3999999999999999E-2</c:v>
                </c:pt>
                <c:pt idx="3">
                  <c:v>3.4000000000000002E-2</c:v>
                </c:pt>
                <c:pt idx="4">
                  <c:v>3.4000000000000002E-2</c:v>
                </c:pt>
                <c:pt idx="5">
                  <c:v>7.8E-2</c:v>
                </c:pt>
                <c:pt idx="6">
                  <c:v>7.6999999999999999E-2</c:v>
                </c:pt>
                <c:pt idx="7">
                  <c:v>9.9000000000000005E-2</c:v>
                </c:pt>
                <c:pt idx="8">
                  <c:v>0.161</c:v>
                </c:pt>
                <c:pt idx="9">
                  <c:v>0.21199999999999999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7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03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90273556231"/>
          <c:y val="4.7892720306513398E-2"/>
          <c:w val="0.87689969604863305"/>
          <c:h val="0.7528735632183910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Adult</c:v>
                </c:pt>
              </c:strCache>
            </c:strRef>
          </c:tx>
          <c:spPr>
            <a:ln w="44440">
              <a:solidFill>
                <a:srgbClr val="99CC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cat>
            <c:strRef>
              <c:f>Sheet1!$B$1:$E$1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2015*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1.67</c:v>
                </c:pt>
                <c:pt idx="1">
                  <c:v>1.84</c:v>
                </c:pt>
                <c:pt idx="2">
                  <c:v>1.47</c:v>
                </c:pt>
                <c:pt idx="3">
                  <c:v>0.81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Pediatric</c:v>
                </c:pt>
              </c:strCache>
            </c:strRef>
          </c:tx>
          <c:spPr>
            <a:ln w="44440">
              <a:solidFill>
                <a:srgbClr val="00008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Sheet1!$B$1:$E$1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2015*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0.91</c:v>
                </c:pt>
                <c:pt idx="1">
                  <c:v>0.45</c:v>
                </c:pt>
                <c:pt idx="2">
                  <c:v>1.27</c:v>
                </c:pt>
                <c:pt idx="3">
                  <c:v>0.16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778112"/>
        <c:axId val="160862592"/>
      </c:lineChart>
      <c:catAx>
        <c:axId val="160778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915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Calendar Year</a:t>
                </a:r>
              </a:p>
            </c:rich>
          </c:tx>
          <c:layout>
            <c:manualLayout>
              <c:xMode val="edge"/>
              <c:yMode val="edge"/>
              <c:x val="0.48176284782584"/>
              <c:y val="0.871647381373019"/>
            </c:manualLayout>
          </c:layout>
          <c:overlay val="0"/>
          <c:spPr>
            <a:noFill/>
            <a:ln w="3612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51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65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0862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0862592"/>
        <c:scaling>
          <c:orientation val="minMax"/>
          <c:max val="2"/>
          <c:min val="0"/>
        </c:scaling>
        <c:delete val="0"/>
        <c:axPos val="l"/>
        <c:majorGridlines>
          <c:spPr>
            <a:ln w="18061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915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SIR</a:t>
                </a:r>
              </a:p>
            </c:rich>
          </c:tx>
          <c:layout>
            <c:manualLayout>
              <c:xMode val="edge"/>
              <c:yMode val="edge"/>
              <c:x val="6.0790128506663897E-3"/>
              <c:y val="0.39272033789238497"/>
            </c:manualLayout>
          </c:layout>
          <c:overlay val="0"/>
          <c:spPr>
            <a:noFill/>
            <a:ln w="36123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451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65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0778112"/>
        <c:crosses val="autoZero"/>
        <c:crossBetween val="between"/>
        <c:majorUnit val="0.5"/>
      </c:valAx>
      <c:spPr>
        <a:noFill/>
        <a:ln w="25397">
          <a:noFill/>
        </a:ln>
      </c:spPr>
    </c:plotArea>
    <c:legend>
      <c:legendPos val="b"/>
      <c:layout>
        <c:manualLayout>
          <c:xMode val="edge"/>
          <c:yMode val="edge"/>
          <c:x val="0.26747713354012598"/>
          <c:y val="0.942528654943392"/>
          <c:w val="0.55493756462260402"/>
          <c:h val="4.9371131728890502E-2"/>
        </c:manualLayout>
      </c:layout>
      <c:overlay val="0"/>
      <c:spPr>
        <a:noFill/>
        <a:ln w="36123">
          <a:noFill/>
        </a:ln>
      </c:spPr>
      <c:txPr>
        <a:bodyPr/>
        <a:lstStyle/>
        <a:p>
          <a:pPr>
            <a:defRPr sz="1565" b="0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2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666666666667"/>
          <c:y val="4.6979865771812103E-2"/>
          <c:w val="0.86799999999999999"/>
          <c:h val="0.7449664429530199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Adult</c:v>
                </c:pt>
              </c:strCache>
            </c:strRef>
          </c:tx>
          <c:spPr>
            <a:ln w="44402">
              <a:solidFill>
                <a:srgbClr val="99CC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cat>
            <c:numRef>
              <c:f>Sheet1!$B$1:$E$1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0.72233999999999998</c:v>
                </c:pt>
                <c:pt idx="1">
                  <c:v>0.70120000000000005</c:v>
                </c:pt>
                <c:pt idx="2">
                  <c:v>0.68320000000000003</c:v>
                </c:pt>
                <c:pt idx="3">
                  <c:v>0.66315000000000002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Pediatric</c:v>
                </c:pt>
              </c:strCache>
            </c:strRef>
          </c:tx>
          <c:spPr>
            <a:ln w="44402">
              <a:solidFill>
                <a:srgbClr val="00008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Sheet1!$B$1:$E$1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0.23082</c:v>
                </c:pt>
                <c:pt idx="1">
                  <c:v>0.22778999999999999</c:v>
                </c:pt>
                <c:pt idx="2">
                  <c:v>0.23624000000000001</c:v>
                </c:pt>
                <c:pt idx="3">
                  <c:v>0.23741000000000001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894336"/>
        <c:axId val="160909184"/>
      </c:lineChart>
      <c:catAx>
        <c:axId val="160894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44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Calendar Year</a:t>
                </a:r>
              </a:p>
            </c:rich>
          </c:tx>
          <c:layout>
            <c:manualLayout>
              <c:xMode val="edge"/>
              <c:yMode val="edge"/>
              <c:x val="0.473333333333333"/>
              <c:y val="0.87080542999826005"/>
            </c:manualLayout>
          </c:layout>
          <c:overlay val="0"/>
          <c:spPr>
            <a:noFill/>
            <a:ln w="3008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7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6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0909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0909184"/>
        <c:scaling>
          <c:orientation val="minMax"/>
        </c:scaling>
        <c:delete val="0"/>
        <c:axPos val="l"/>
        <c:majorGridlines>
          <c:spPr>
            <a:ln w="15043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44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Utilization Ratio</a:t>
                </a:r>
              </a:p>
            </c:rich>
          </c:tx>
          <c:layout>
            <c:manualLayout>
              <c:xMode val="edge"/>
              <c:yMode val="edge"/>
              <c:x val="1.60000235396584E-2"/>
              <c:y val="0.30536906440996697"/>
            </c:manualLayout>
          </c:layout>
          <c:overlay val="0"/>
          <c:spPr>
            <a:noFill/>
            <a:ln w="30086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7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8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0894336"/>
        <c:crosses val="autoZero"/>
        <c:crossBetween val="between"/>
      </c:valAx>
      <c:spPr>
        <a:noFill/>
        <a:ln w="25387">
          <a:noFill/>
        </a:ln>
      </c:spPr>
    </c:plotArea>
    <c:legend>
      <c:legendPos val="b"/>
      <c:layout>
        <c:manualLayout>
          <c:xMode val="edge"/>
          <c:yMode val="edge"/>
          <c:x val="0.29466661958735002"/>
          <c:y val="0.94966449363082095"/>
          <c:w val="0.55600002353965905"/>
          <c:h val="4.6979924406487197E-2"/>
        </c:manualLayout>
      </c:layout>
      <c:overlay val="0"/>
      <c:spPr>
        <a:noFill/>
        <a:ln w="30086">
          <a:noFill/>
        </a:ln>
      </c:spPr>
      <c:txPr>
        <a:bodyPr/>
        <a:lstStyle/>
        <a:p>
          <a:pPr>
            <a:defRPr sz="1521" b="0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6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55795981452901"/>
          <c:y val="5.3505535055350502E-2"/>
          <c:w val="0.84853168469860896"/>
          <c:h val="0.5239852398523989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Upper CI</c:v>
                </c:pt>
              </c:strCache>
            </c:strRef>
          </c:tx>
          <c:spPr>
            <a:ln w="40199">
              <a:noFill/>
            </a:ln>
          </c:spPr>
          <c:marker>
            <c:symbol val="none"/>
          </c:marker>
          <c:cat>
            <c:strRef>
              <c:f>Sheet1!$B$1:$O$1</c:f>
              <c:strCache>
                <c:ptCount val="14"/>
                <c:pt idx="0">
                  <c:v>Burn</c:v>
                </c:pt>
                <c:pt idx="1">
                  <c:v>Medical (T)</c:v>
                </c:pt>
                <c:pt idx="2">
                  <c:v>Medical (NT)</c:v>
                </c:pt>
                <c:pt idx="3">
                  <c:v>Medical Cardiac</c:v>
                </c:pt>
                <c:pt idx="4">
                  <c:v>Medical/surgical (T)</c:v>
                </c:pt>
                <c:pt idx="5">
                  <c:v>Medical/surgical (NT)</c:v>
                </c:pt>
                <c:pt idx="6">
                  <c:v>Neurosurgical</c:v>
                </c:pt>
                <c:pt idx="7">
                  <c:v>Pediatric Cardiothoracic</c:v>
                </c:pt>
                <c:pt idx="8">
                  <c:v>Pediatric Medical</c:v>
                </c:pt>
                <c:pt idx="9">
                  <c:v>Pediatric Medical/Surgical</c:v>
                </c:pt>
                <c:pt idx="10">
                  <c:v>Surgical (T)</c:v>
                </c:pt>
                <c:pt idx="11">
                  <c:v>Surgical (NT)</c:v>
                </c:pt>
                <c:pt idx="12">
                  <c:v>Surgical Cardiothoracic</c:v>
                </c:pt>
                <c:pt idx="13">
                  <c:v>Trauma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2.92</c:v>
                </c:pt>
                <c:pt idx="1">
                  <c:v>1.21</c:v>
                </c:pt>
                <c:pt idx="2">
                  <c:v>1.79</c:v>
                </c:pt>
                <c:pt idx="3">
                  <c:v>1.49</c:v>
                </c:pt>
                <c:pt idx="4">
                  <c:v>0.83</c:v>
                </c:pt>
                <c:pt idx="5">
                  <c:v>1.2</c:v>
                </c:pt>
                <c:pt idx="6">
                  <c:v>1.76</c:v>
                </c:pt>
                <c:pt idx="7">
                  <c:v>2.29</c:v>
                </c:pt>
                <c:pt idx="8">
                  <c:v>8.18</c:v>
                </c:pt>
                <c:pt idx="9">
                  <c:v>2.02</c:v>
                </c:pt>
                <c:pt idx="10">
                  <c:v>1.04</c:v>
                </c:pt>
                <c:pt idx="11">
                  <c:v>1.86</c:v>
                </c:pt>
                <c:pt idx="12">
                  <c:v>1.3</c:v>
                </c:pt>
                <c:pt idx="13">
                  <c:v>1.04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Lower CI</c:v>
                </c:pt>
              </c:strCache>
            </c:strRef>
          </c:tx>
          <c:spPr>
            <a:ln w="40199">
              <a:noFill/>
            </a:ln>
          </c:spPr>
          <c:marker>
            <c:symbol val="none"/>
          </c:marker>
          <c:cat>
            <c:strRef>
              <c:f>Sheet1!$B$1:$O$1</c:f>
              <c:strCache>
                <c:ptCount val="14"/>
                <c:pt idx="0">
                  <c:v>Burn</c:v>
                </c:pt>
                <c:pt idx="1">
                  <c:v>Medical (T)</c:v>
                </c:pt>
                <c:pt idx="2">
                  <c:v>Medical (NT)</c:v>
                </c:pt>
                <c:pt idx="3">
                  <c:v>Medical Cardiac</c:v>
                </c:pt>
                <c:pt idx="4">
                  <c:v>Medical/surgical (T)</c:v>
                </c:pt>
                <c:pt idx="5">
                  <c:v>Medical/surgical (NT)</c:v>
                </c:pt>
                <c:pt idx="6">
                  <c:v>Neurosurgical</c:v>
                </c:pt>
                <c:pt idx="7">
                  <c:v>Pediatric Cardiothoracic</c:v>
                </c:pt>
                <c:pt idx="8">
                  <c:v>Pediatric Medical</c:v>
                </c:pt>
                <c:pt idx="9">
                  <c:v>Pediatric Medical/Surgical</c:v>
                </c:pt>
                <c:pt idx="10">
                  <c:v>Surgical (T)</c:v>
                </c:pt>
                <c:pt idx="11">
                  <c:v>Surgical (NT)</c:v>
                </c:pt>
                <c:pt idx="12">
                  <c:v>Surgical Cardiothoracic</c:v>
                </c:pt>
                <c:pt idx="13">
                  <c:v>Trauma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0.56999999999999995</c:v>
                </c:pt>
                <c:pt idx="1">
                  <c:v>0.62</c:v>
                </c:pt>
                <c:pt idx="2">
                  <c:v>0.09</c:v>
                </c:pt>
                <c:pt idx="3">
                  <c:v>0.52</c:v>
                </c:pt>
                <c:pt idx="4">
                  <c:v>0.22</c:v>
                </c:pt>
                <c:pt idx="5">
                  <c:v>0.55000000000000004</c:v>
                </c:pt>
                <c:pt idx="6">
                  <c:v>0.09</c:v>
                </c:pt>
                <c:pt idx="7">
                  <c:v>0.8</c:v>
                </c:pt>
                <c:pt idx="8">
                  <c:v>1.08</c:v>
                </c:pt>
                <c:pt idx="9">
                  <c:v>0.64</c:v>
                </c:pt>
                <c:pt idx="10">
                  <c:v>0.47</c:v>
                </c:pt>
                <c:pt idx="11">
                  <c:v>0.02</c:v>
                </c:pt>
                <c:pt idx="12">
                  <c:v>0.47</c:v>
                </c:pt>
                <c:pt idx="13">
                  <c:v>0.05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SIR</c:v>
                </c:pt>
              </c:strCache>
            </c:strRef>
          </c:tx>
          <c:spPr>
            <a:ln w="40199">
              <a:noFill/>
            </a:ln>
          </c:spPr>
          <c:marker>
            <c:symbol val="dash"/>
            <c:size val="14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cat>
            <c:strRef>
              <c:f>Sheet1!$B$1:$O$1</c:f>
              <c:strCache>
                <c:ptCount val="14"/>
                <c:pt idx="0">
                  <c:v>Burn</c:v>
                </c:pt>
                <c:pt idx="1">
                  <c:v>Medical (T)</c:v>
                </c:pt>
                <c:pt idx="2">
                  <c:v>Medical (NT)</c:v>
                </c:pt>
                <c:pt idx="3">
                  <c:v>Medical Cardiac</c:v>
                </c:pt>
                <c:pt idx="4">
                  <c:v>Medical/surgical (T)</c:v>
                </c:pt>
                <c:pt idx="5">
                  <c:v>Medical/surgical (NT)</c:v>
                </c:pt>
                <c:pt idx="6">
                  <c:v>Neurosurgical</c:v>
                </c:pt>
                <c:pt idx="7">
                  <c:v>Pediatric Cardiothoracic</c:v>
                </c:pt>
                <c:pt idx="8">
                  <c:v>Pediatric Medical</c:v>
                </c:pt>
                <c:pt idx="9">
                  <c:v>Pediatric Medical/Surgical</c:v>
                </c:pt>
                <c:pt idx="10">
                  <c:v>Surgical (T)</c:v>
                </c:pt>
                <c:pt idx="11">
                  <c:v>Surgical (NT)</c:v>
                </c:pt>
                <c:pt idx="12">
                  <c:v>Surgical Cardiothoracic</c:v>
                </c:pt>
                <c:pt idx="13">
                  <c:v>Trauma</c:v>
                </c:pt>
              </c:strCache>
            </c:strRef>
          </c:cat>
          <c:val>
            <c:numRef>
              <c:f>Sheet1!$B$4:$O$4</c:f>
              <c:numCache>
                <c:formatCode>General</c:formatCode>
                <c:ptCount val="14"/>
                <c:pt idx="0">
                  <c:v>1.4</c:v>
                </c:pt>
                <c:pt idx="1">
                  <c:v>0.88</c:v>
                </c:pt>
                <c:pt idx="2">
                  <c:v>0.54</c:v>
                </c:pt>
                <c:pt idx="3">
                  <c:v>0.91</c:v>
                </c:pt>
                <c:pt idx="4">
                  <c:v>0.45</c:v>
                </c:pt>
                <c:pt idx="5">
                  <c:v>0.82</c:v>
                </c:pt>
                <c:pt idx="6">
                  <c:v>0.53</c:v>
                </c:pt>
                <c:pt idx="7">
                  <c:v>1.4</c:v>
                </c:pt>
                <c:pt idx="8">
                  <c:v>3.39</c:v>
                </c:pt>
                <c:pt idx="9">
                  <c:v>1.19</c:v>
                </c:pt>
                <c:pt idx="10">
                  <c:v>0.71</c:v>
                </c:pt>
                <c:pt idx="11">
                  <c:v>0.38</c:v>
                </c:pt>
                <c:pt idx="12">
                  <c:v>0.81</c:v>
                </c:pt>
                <c:pt idx="13">
                  <c:v>0.31</c:v>
                </c:pt>
              </c:numCache>
            </c:numRef>
          </c:val>
          <c:smooth val="0"/>
        </c:ser>
        <c:ser>
          <c:idx val="3"/>
          <c:order val="3"/>
          <c:tx>
            <c:v>BASE</c:v>
          </c:tx>
          <c:spPr>
            <a:ln w="6315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Sheet1!$B$1:$O$1</c:f>
              <c:strCache>
                <c:ptCount val="14"/>
                <c:pt idx="0">
                  <c:v>Burn</c:v>
                </c:pt>
                <c:pt idx="1">
                  <c:v>Medical (T)</c:v>
                </c:pt>
                <c:pt idx="2">
                  <c:v>Medical (NT)</c:v>
                </c:pt>
                <c:pt idx="3">
                  <c:v>Medical Cardiac</c:v>
                </c:pt>
                <c:pt idx="4">
                  <c:v>Medical/surgical (T)</c:v>
                </c:pt>
                <c:pt idx="5">
                  <c:v>Medical/surgical (NT)</c:v>
                </c:pt>
                <c:pt idx="6">
                  <c:v>Neurosurgical</c:v>
                </c:pt>
                <c:pt idx="7">
                  <c:v>Pediatric Cardiothoracic</c:v>
                </c:pt>
                <c:pt idx="8">
                  <c:v>Pediatric Medical</c:v>
                </c:pt>
                <c:pt idx="9">
                  <c:v>Pediatric Medical/Surgical</c:v>
                </c:pt>
                <c:pt idx="10">
                  <c:v>Surgical (T)</c:v>
                </c:pt>
                <c:pt idx="11">
                  <c:v>Surgical (NT)</c:v>
                </c:pt>
                <c:pt idx="12">
                  <c:v>Surgical Cardiothoracic</c:v>
                </c:pt>
                <c:pt idx="13">
                  <c:v>Trauma</c:v>
                </c:pt>
              </c:strCache>
            </c:strRef>
          </c:cat>
          <c:val>
            <c:numRef>
              <c:f>Sheet1!$B$7:$O$7</c:f>
              <c:numCache>
                <c:formatCode>General</c:formatCode>
                <c:ptCount val="1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360">
              <a:solidFill>
                <a:srgbClr val="333399"/>
              </a:solidFill>
              <a:prstDash val="solid"/>
            </a:ln>
          </c:spPr>
        </c:hiLowLines>
        <c:marker val="1"/>
        <c:smooth val="0"/>
        <c:axId val="161048832"/>
        <c:axId val="161055104"/>
      </c:lineChart>
      <c:catAx>
        <c:axId val="161048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938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ICU Type</a:t>
                </a:r>
              </a:p>
            </c:rich>
          </c:tx>
          <c:layout>
            <c:manualLayout>
              <c:xMode val="edge"/>
              <c:yMode val="edge"/>
              <c:x val="0.50231838411502905"/>
              <c:y val="0.86900371261882403"/>
            </c:manualLayout>
          </c:layout>
          <c:overlay val="0"/>
          <c:spPr>
            <a:noFill/>
            <a:ln w="35734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4463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443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1055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1055104"/>
        <c:scaling>
          <c:orientation val="minMax"/>
          <c:max val="9"/>
        </c:scaling>
        <c:delete val="0"/>
        <c:axPos val="l"/>
        <c:majorGridlines>
          <c:spPr>
            <a:ln w="17868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938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SIR</a:t>
                </a:r>
              </a:p>
            </c:rich>
          </c:tx>
          <c:layout>
            <c:manualLayout>
              <c:xMode val="edge"/>
              <c:yMode val="edge"/>
              <c:x val="1.8547072920232801E-2"/>
              <c:y val="0.28597786028041799"/>
            </c:manualLayout>
          </c:layout>
          <c:overlay val="0"/>
          <c:spPr>
            <a:noFill/>
            <a:ln w="35734">
              <a:noFill/>
            </a:ln>
          </c:spPr>
        </c:title>
        <c:numFmt formatCode="0.0" sourceLinked="0"/>
        <c:majorTickMark val="cross"/>
        <c:minorTickMark val="none"/>
        <c:tickLblPos val="nextTo"/>
        <c:spPr>
          <a:ln w="44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3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1048832"/>
        <c:crosses val="autoZero"/>
        <c:crossBetween val="between"/>
      </c:valAx>
      <c:spPr>
        <a:noFill/>
        <a:ln w="2538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3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34567901234601"/>
          <c:y val="5.1660516605165997E-2"/>
          <c:w val="0.84876543209876598"/>
          <c:h val="0.5571955719557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Upper CI</c:v>
                </c:pt>
              </c:strCache>
            </c:strRef>
          </c:tx>
          <c:spPr>
            <a:ln w="40379">
              <a:noFill/>
            </a:ln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Burn</c:v>
                </c:pt>
                <c:pt idx="1">
                  <c:v>Medical (T)</c:v>
                </c:pt>
                <c:pt idx="2">
                  <c:v>Medical (NT)</c:v>
                </c:pt>
                <c:pt idx="3">
                  <c:v>Medical Cardiac</c:v>
                </c:pt>
                <c:pt idx="4">
                  <c:v>Medical/surgical (T)</c:v>
                </c:pt>
                <c:pt idx="5">
                  <c:v>Medical/surgical (NT)</c:v>
                </c:pt>
                <c:pt idx="6">
                  <c:v>Neurosurgical</c:v>
                </c:pt>
                <c:pt idx="7">
                  <c:v>Pediatric</c:v>
                </c:pt>
                <c:pt idx="8">
                  <c:v>Surgical (T)</c:v>
                </c:pt>
                <c:pt idx="9">
                  <c:v>Surgical (NT)</c:v>
                </c:pt>
                <c:pt idx="10">
                  <c:v>Surgical Cardiothoracic</c:v>
                </c:pt>
                <c:pt idx="11">
                  <c:v>Trauma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1.18</c:v>
                </c:pt>
                <c:pt idx="1">
                  <c:v>1.28</c:v>
                </c:pt>
                <c:pt idx="2">
                  <c:v>11.53</c:v>
                </c:pt>
                <c:pt idx="3">
                  <c:v>1.69</c:v>
                </c:pt>
                <c:pt idx="4">
                  <c:v>1.24</c:v>
                </c:pt>
                <c:pt idx="5">
                  <c:v>1.58</c:v>
                </c:pt>
                <c:pt idx="6">
                  <c:v>3.08</c:v>
                </c:pt>
                <c:pt idx="7">
                  <c:v>2.17</c:v>
                </c:pt>
                <c:pt idx="8">
                  <c:v>1.18</c:v>
                </c:pt>
                <c:pt idx="9">
                  <c:v>1.83</c:v>
                </c:pt>
                <c:pt idx="10">
                  <c:v>1.74</c:v>
                </c:pt>
                <c:pt idx="11">
                  <c:v>12.9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Lower CI</c:v>
                </c:pt>
              </c:strCache>
            </c:strRef>
          </c:tx>
          <c:spPr>
            <a:ln w="40379">
              <a:noFill/>
            </a:ln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Burn</c:v>
                </c:pt>
                <c:pt idx="1">
                  <c:v>Medical (T)</c:v>
                </c:pt>
                <c:pt idx="2">
                  <c:v>Medical (NT)</c:v>
                </c:pt>
                <c:pt idx="3">
                  <c:v>Medical Cardiac</c:v>
                </c:pt>
                <c:pt idx="4">
                  <c:v>Medical/surgical (T)</c:v>
                </c:pt>
                <c:pt idx="5">
                  <c:v>Medical/surgical (NT)</c:v>
                </c:pt>
                <c:pt idx="6">
                  <c:v>Neurosurgical</c:v>
                </c:pt>
                <c:pt idx="7">
                  <c:v>Pediatric</c:v>
                </c:pt>
                <c:pt idx="8">
                  <c:v>Surgical (T)</c:v>
                </c:pt>
                <c:pt idx="9">
                  <c:v>Surgical (NT)</c:v>
                </c:pt>
                <c:pt idx="10">
                  <c:v>Surgical Cardiothoracic</c:v>
                </c:pt>
                <c:pt idx="11">
                  <c:v>Trauma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0.23</c:v>
                </c:pt>
                <c:pt idx="1">
                  <c:v>0.65</c:v>
                </c:pt>
                <c:pt idx="2">
                  <c:v>0.59</c:v>
                </c:pt>
                <c:pt idx="3">
                  <c:v>0.59</c:v>
                </c:pt>
                <c:pt idx="4">
                  <c:v>0.33</c:v>
                </c:pt>
                <c:pt idx="5">
                  <c:v>0.72</c:v>
                </c:pt>
                <c:pt idx="6">
                  <c:v>0.16</c:v>
                </c:pt>
                <c:pt idx="7">
                  <c:v>1.06</c:v>
                </c:pt>
                <c:pt idx="8">
                  <c:v>0.53</c:v>
                </c:pt>
                <c:pt idx="9">
                  <c:v>0.02</c:v>
                </c:pt>
                <c:pt idx="10">
                  <c:v>0.63</c:v>
                </c:pt>
                <c:pt idx="11">
                  <c:v>0.66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SIR</c:v>
                </c:pt>
              </c:strCache>
            </c:strRef>
          </c:tx>
          <c:spPr>
            <a:ln w="40379">
              <a:noFill/>
            </a:ln>
          </c:spPr>
          <c:marker>
            <c:symbol val="dash"/>
            <c:size val="14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cat>
            <c:strRef>
              <c:f>Sheet1!$B$1:$M$1</c:f>
              <c:strCache>
                <c:ptCount val="12"/>
                <c:pt idx="0">
                  <c:v>Burn</c:v>
                </c:pt>
                <c:pt idx="1">
                  <c:v>Medical (T)</c:v>
                </c:pt>
                <c:pt idx="2">
                  <c:v>Medical (NT)</c:v>
                </c:pt>
                <c:pt idx="3">
                  <c:v>Medical Cardiac</c:v>
                </c:pt>
                <c:pt idx="4">
                  <c:v>Medical/surgical (T)</c:v>
                </c:pt>
                <c:pt idx="5">
                  <c:v>Medical/surgical (NT)</c:v>
                </c:pt>
                <c:pt idx="6">
                  <c:v>Neurosurgical</c:v>
                </c:pt>
                <c:pt idx="7">
                  <c:v>Pediatric</c:v>
                </c:pt>
                <c:pt idx="8">
                  <c:v>Surgical (T)</c:v>
                </c:pt>
                <c:pt idx="9">
                  <c:v>Surgical (NT)</c:v>
                </c:pt>
                <c:pt idx="10">
                  <c:v>Surgical Cardiothoracic</c:v>
                </c:pt>
                <c:pt idx="11">
                  <c:v>Trauma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0">
                  <c:v>0.56999999999999995</c:v>
                </c:pt>
                <c:pt idx="1">
                  <c:v>0.93</c:v>
                </c:pt>
                <c:pt idx="2">
                  <c:v>3.49</c:v>
                </c:pt>
                <c:pt idx="3">
                  <c:v>1.03</c:v>
                </c:pt>
                <c:pt idx="4">
                  <c:v>0.67</c:v>
                </c:pt>
                <c:pt idx="5">
                  <c:v>1.0900000000000001</c:v>
                </c:pt>
                <c:pt idx="6">
                  <c:v>0.93</c:v>
                </c:pt>
                <c:pt idx="7">
                  <c:v>1.54</c:v>
                </c:pt>
                <c:pt idx="8">
                  <c:v>0.81</c:v>
                </c:pt>
                <c:pt idx="9">
                  <c:v>0.37</c:v>
                </c:pt>
                <c:pt idx="10">
                  <c:v>1.08</c:v>
                </c:pt>
                <c:pt idx="11">
                  <c:v>3.9</c:v>
                </c:pt>
              </c:numCache>
            </c:numRef>
          </c:val>
          <c:smooth val="0"/>
        </c:ser>
        <c:ser>
          <c:idx val="3"/>
          <c:order val="3"/>
          <c:tx>
            <c:v>BASE</c:v>
          </c:tx>
          <c:spPr>
            <a:ln w="63416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Burn</c:v>
                </c:pt>
                <c:pt idx="1">
                  <c:v>Medical (T)</c:v>
                </c:pt>
                <c:pt idx="2">
                  <c:v>Medical (NT)</c:v>
                </c:pt>
                <c:pt idx="3">
                  <c:v>Medical Cardiac</c:v>
                </c:pt>
                <c:pt idx="4">
                  <c:v>Medical/surgical (T)</c:v>
                </c:pt>
                <c:pt idx="5">
                  <c:v>Medical/surgical (NT)</c:v>
                </c:pt>
                <c:pt idx="6">
                  <c:v>Neurosurgical</c:v>
                </c:pt>
                <c:pt idx="7">
                  <c:v>Pediatric</c:v>
                </c:pt>
                <c:pt idx="8">
                  <c:v>Surgical (T)</c:v>
                </c:pt>
                <c:pt idx="9">
                  <c:v>Surgical (NT)</c:v>
                </c:pt>
                <c:pt idx="10">
                  <c:v>Surgical Cardiothoracic</c:v>
                </c:pt>
                <c:pt idx="11">
                  <c:v>Trauma</c:v>
                </c:pt>
              </c:strCache>
            </c:strRef>
          </c:cat>
          <c:val>
            <c:numRef>
              <c:f>Sheet1!$B$7:$M$7</c:f>
              <c:numCache>
                <c:formatCode>General</c:formatCode>
                <c:ptCount val="12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390">
              <a:solidFill>
                <a:schemeClr val="accent6"/>
              </a:solidFill>
              <a:prstDash val="solid"/>
            </a:ln>
          </c:spPr>
        </c:hiLowLines>
        <c:marker val="1"/>
        <c:smooth val="0"/>
        <c:axId val="161127424"/>
        <c:axId val="161129600"/>
      </c:lineChart>
      <c:catAx>
        <c:axId val="161127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975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ICU Type</a:t>
                </a:r>
              </a:p>
            </c:rich>
          </c:tx>
          <c:layout>
            <c:manualLayout>
              <c:xMode val="edge"/>
              <c:yMode val="edge"/>
              <c:x val="0.50549518620367695"/>
              <c:y val="0.85501407531312501"/>
            </c:manualLayout>
          </c:layout>
          <c:overlay val="0"/>
          <c:spPr>
            <a:noFill/>
            <a:ln w="35893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448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415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1129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1129600"/>
        <c:scaling>
          <c:orientation val="minMax"/>
          <c:max val="13"/>
        </c:scaling>
        <c:delete val="0"/>
        <c:axPos val="l"/>
        <c:majorGridlines>
          <c:spPr>
            <a:ln w="17951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975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SIR</a:t>
                </a:r>
              </a:p>
            </c:rich>
          </c:tx>
          <c:layout>
            <c:manualLayout>
              <c:xMode val="edge"/>
              <c:yMode val="edge"/>
              <c:x val="1.85185691267984E-2"/>
              <c:y val="0.30073803598384402"/>
            </c:manualLayout>
          </c:layout>
          <c:overlay val="0"/>
          <c:spPr>
            <a:noFill/>
            <a:ln w="35893">
              <a:noFill/>
            </a:ln>
          </c:spPr>
        </c:title>
        <c:numFmt formatCode="0.0" sourceLinked="0"/>
        <c:majorTickMark val="cross"/>
        <c:minorTickMark val="none"/>
        <c:tickLblPos val="nextTo"/>
        <c:spPr>
          <a:ln w="44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11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1127424"/>
        <c:crosses val="autoZero"/>
        <c:crossBetween val="between"/>
        <c:majorUnit val="1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6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95515695067263"/>
          <c:y val="0.20070011668611434"/>
          <c:w val="0.46188340807174888"/>
          <c:h val="0.60093348891481912"/>
        </c:manualLayout>
      </c:layout>
      <c:pieChart>
        <c:varyColors val="1"/>
        <c:ser>
          <c:idx val="0"/>
          <c:order val="0"/>
          <c:tx>
            <c:strRef>
              <c:f>BSI!$C$3:$C$3</c:f>
              <c:strCache>
                <c:ptCount val="1"/>
                <c:pt idx="0">
                  <c:v>Number of Infections</c:v>
                </c:pt>
              </c:strCache>
            </c:strRef>
          </c:tx>
          <c:spPr>
            <a:solidFill>
              <a:srgbClr val="9999FF"/>
            </a:solidFill>
            <a:ln w="8054">
              <a:solidFill>
                <a:srgbClr val="FFFFFF"/>
              </a:solidFill>
              <a:prstDash val="solid"/>
            </a:ln>
          </c:spPr>
          <c:dPt>
            <c:idx val="0"/>
            <c:bubble3D val="0"/>
            <c:spPr>
              <a:solidFill>
                <a:srgbClr val="00B050"/>
              </a:solidFill>
              <a:ln w="8054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9933"/>
              </a:solidFill>
              <a:ln w="8054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666699"/>
              </a:solidFill>
              <a:ln w="8054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 w="8054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8054">
                <a:solidFill>
                  <a:srgbClr val="FFFFFF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003366"/>
              </a:solidFill>
              <a:ln w="8054">
                <a:solidFill>
                  <a:srgbClr val="FFFFFF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FFCC00"/>
              </a:solidFill>
              <a:ln w="8054">
                <a:solidFill>
                  <a:srgbClr val="FFFFFF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98D0D4"/>
              </a:solidFill>
              <a:ln w="8054">
                <a:solidFill>
                  <a:srgbClr val="FFFFFF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70C0"/>
              </a:solidFill>
              <a:ln w="8054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2.6817947395564725E-2"/>
                  <c:y val="-4.10139524586214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1258380608561115E-2"/>
                  <c:y val="1.59498704005749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 w="16109">
                  <a:noFill/>
                </a:ln>
              </c:spPr>
              <c:txPr>
                <a:bodyPr/>
                <a:lstStyle/>
                <a:p>
                  <a:pPr>
                    <a:defRPr sz="1034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 w="16109">
                  <a:noFill/>
                </a:ln>
              </c:spPr>
              <c:txPr>
                <a:bodyPr/>
                <a:lstStyle/>
                <a:p>
                  <a:pPr>
                    <a:defRPr sz="1034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2.9739982863152936E-2"/>
                  <c:y val="-1.00464448025938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4.7445388262780858E-2"/>
                  <c:y val="-2.50640865548847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4.5068989710873857E-2"/>
                  <c:y val="-2.25006410347266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spPr>
              <a:noFill/>
              <a:ln w="16109">
                <a:noFill/>
              </a:ln>
            </c:spPr>
            <c:txPr>
              <a:bodyPr/>
              <a:lstStyle/>
              <a:p>
                <a:pPr>
                  <a:defRPr sz="1034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BSI!$B$4:$B$12</c:f>
              <c:strCache>
                <c:ptCount val="9"/>
                <c:pt idx="0">
                  <c:v>Staphylococcus aureus (not MRSA)</c:v>
                </c:pt>
                <c:pt idx="1">
                  <c:v>Methicillin-resistant Staphylococcus</c:v>
                </c:pt>
                <c:pt idx="2">
                  <c:v>Coagulase-negative Staphylococcus</c:v>
                </c:pt>
                <c:pt idx="3">
                  <c:v>Enterococcus sp.</c:v>
                </c:pt>
                <c:pt idx="4">
                  <c:v>Gram-positive bacteria (other)</c:v>
                </c:pt>
                <c:pt idx="5">
                  <c:v>Gram-negative bacteria (other)</c:v>
                </c:pt>
                <c:pt idx="6">
                  <c:v>Multiple Organisms</c:v>
                </c:pt>
                <c:pt idx="7">
                  <c:v>Candida albicans</c:v>
                </c:pt>
                <c:pt idx="8">
                  <c:v>Yeast/Fungus (other)</c:v>
                </c:pt>
              </c:strCache>
            </c:strRef>
          </c:cat>
          <c:val>
            <c:numRef>
              <c:f>BSI!$C$4:$C$12</c:f>
              <c:numCache>
                <c:formatCode>General</c:formatCode>
                <c:ptCount val="9"/>
                <c:pt idx="0">
                  <c:v>14</c:v>
                </c:pt>
                <c:pt idx="1">
                  <c:v>6</c:v>
                </c:pt>
                <c:pt idx="2">
                  <c:v>27</c:v>
                </c:pt>
                <c:pt idx="3">
                  <c:v>26</c:v>
                </c:pt>
                <c:pt idx="4">
                  <c:v>7</c:v>
                </c:pt>
                <c:pt idx="5">
                  <c:v>40</c:v>
                </c:pt>
                <c:pt idx="6">
                  <c:v>8</c:v>
                </c:pt>
                <c:pt idx="7">
                  <c:v>16</c:v>
                </c:pt>
                <c:pt idx="8">
                  <c:v>20</c:v>
                </c:pt>
              </c:numCache>
            </c:numRef>
          </c:val>
        </c:ser>
        <c:ser>
          <c:idx val="1"/>
          <c:order val="1"/>
          <c:tx>
            <c:strRef>
              <c:f>BSI!$D$3:$D$3</c:f>
              <c:strCache>
                <c:ptCount val="1"/>
                <c:pt idx="0">
                  <c:v>Percent of Infections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cat>
            <c:strRef>
              <c:f>BSI!$B$4:$B$12</c:f>
              <c:strCache>
                <c:ptCount val="9"/>
                <c:pt idx="0">
                  <c:v>Staphylococcus aureus (not MRSA)</c:v>
                </c:pt>
                <c:pt idx="1">
                  <c:v>Methicillin-resistant Staphylococcus</c:v>
                </c:pt>
                <c:pt idx="2">
                  <c:v>Coagulase-negative Staphylococcus</c:v>
                </c:pt>
                <c:pt idx="3">
                  <c:v>Enterococcus sp.</c:v>
                </c:pt>
                <c:pt idx="4">
                  <c:v>Gram-positive bacteria (other)</c:v>
                </c:pt>
                <c:pt idx="5">
                  <c:v>Gram-negative bacteria (other)</c:v>
                </c:pt>
                <c:pt idx="6">
                  <c:v>Multiple Organisms</c:v>
                </c:pt>
                <c:pt idx="7">
                  <c:v>Candida albicans</c:v>
                </c:pt>
                <c:pt idx="8">
                  <c:v>Yeast/Fungus (other)</c:v>
                </c:pt>
              </c:strCache>
            </c:strRef>
          </c:cat>
          <c:val>
            <c:numRef>
              <c:f>BSI!$D$4:$D$12</c:f>
              <c:numCache>
                <c:formatCode>General</c:formatCode>
                <c:ptCount val="9"/>
                <c:pt idx="0">
                  <c:v>8.5399999999999991</c:v>
                </c:pt>
                <c:pt idx="1">
                  <c:v>3.66</c:v>
                </c:pt>
                <c:pt idx="2">
                  <c:v>16.46</c:v>
                </c:pt>
                <c:pt idx="3">
                  <c:v>15.85</c:v>
                </c:pt>
                <c:pt idx="4">
                  <c:v>4.2699999999999996</c:v>
                </c:pt>
                <c:pt idx="5">
                  <c:v>24.39</c:v>
                </c:pt>
                <c:pt idx="6">
                  <c:v>4.88</c:v>
                </c:pt>
                <c:pt idx="7">
                  <c:v>9.76</c:v>
                </c:pt>
                <c:pt idx="8">
                  <c:v>12.2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7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03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?>

<Relationships xmlns="http://schemas.openxmlformats.org/package/2006/relationships">
  <Relationship Id="rId1" Type="http://schemas.openxmlformats.org/officeDocument/2006/relationships/image" Target="../media/image2.png"/>
</Relationships>
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0.13662</cdr:x>
      <cdr:y>0.40251</cdr:y>
    </cdr:from>
    <cdr:to>
      <cdr:x>0.97867</cdr:x>
      <cdr:y>0.40251</cdr:y>
    </cdr:to>
    <cdr:cxnSp macro="">
      <cdr:nvCxnSpPr>
        <cdr:cNvPr id="2" name="Straight Connector 1"/>
        <cdr:cNvCxnSpPr/>
      </cdr:nvCxnSpPr>
      <cdr:spPr bwMode="auto">
        <a:xfrm xmlns:a="http://schemas.openxmlformats.org/drawingml/2006/main">
          <a:off x="1196975" y="2957877"/>
          <a:ext cx="7377548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38100" cap="flat" cmpd="sng" algn="ctr">
          <a:solidFill>
            <a:srgbClr val="FF9933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cdr:spPr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0.13662</cdr:x>
      <cdr:y>0.52051</cdr:y>
    </cdr:from>
    <cdr:to>
      <cdr:x>0.97867</cdr:x>
      <cdr:y>0.52051</cdr:y>
    </cdr:to>
    <cdr:cxnSp macro="">
      <cdr:nvCxnSpPr>
        <cdr:cNvPr id="2" name="Straight Connector 1"/>
        <cdr:cNvCxnSpPr/>
      </cdr:nvCxnSpPr>
      <cdr:spPr bwMode="auto">
        <a:xfrm xmlns:a="http://schemas.openxmlformats.org/drawingml/2006/main">
          <a:off x="1196975" y="3824969"/>
          <a:ext cx="7377547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38100" cap="flat" cmpd="sng" algn="ctr">
          <a:solidFill>
            <a:srgbClr val="FF9933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cdr:spPr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0.15443</cdr:x>
      <cdr:y>0.43931</cdr:y>
    </cdr:from>
    <cdr:to>
      <cdr:x>0.99588</cdr:x>
      <cdr:y>0.43931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307885" y="1769260"/>
          <a:ext cx="7126503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38100" cap="flat" cmpd="sng" algn="ctr">
          <a:solidFill>
            <a:srgbClr val="FF9933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cdr:spPr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0.48328</cdr:x>
      <cdr:y>0.08179</cdr:y>
    </cdr:from>
    <cdr:to>
      <cdr:x>0.60562</cdr:x>
      <cdr:y>0.23932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76174" y="324031"/>
          <a:ext cx="1031874" cy="624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 smtClean="0"/>
            <a:t>KPRO</a:t>
          </a:r>
          <a:endParaRPr lang="en-US" sz="24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0.11808</cdr:x>
      <cdr:y>0.42629</cdr:y>
    </cdr:from>
    <cdr:to>
      <cdr:x>0.95953</cdr:x>
      <cdr:y>0.42629</cdr:y>
    </cdr:to>
    <cdr:cxnSp macro="">
      <cdr:nvCxnSpPr>
        <cdr:cNvPr id="2" name="Straight Connector 1"/>
        <cdr:cNvCxnSpPr/>
      </cdr:nvCxnSpPr>
      <cdr:spPr bwMode="auto">
        <a:xfrm xmlns:a="http://schemas.openxmlformats.org/drawingml/2006/main">
          <a:off x="995960" y="1678091"/>
          <a:ext cx="7097116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38100" cap="flat" cmpd="sng" algn="ctr">
          <a:solidFill>
            <a:srgbClr val="FF9933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0.44579</cdr:x>
      <cdr:y>0.08602</cdr:y>
    </cdr:from>
    <cdr:to>
      <cdr:x>0.55421</cdr:x>
      <cdr:y>0.26237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759994" y="338628"/>
          <a:ext cx="914400" cy="6941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b="1" dirty="0" smtClean="0"/>
            <a:t>HPRO</a:t>
          </a:r>
          <a:endParaRPr lang="en-US" sz="24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0.13745</cdr:x>
      <cdr:y>0.40126</cdr:y>
    </cdr:from>
    <cdr:to>
      <cdr:x>0.9789</cdr:x>
      <cdr:y>0.40126</cdr:y>
    </cdr:to>
    <cdr:cxnSp macro="">
      <cdr:nvCxnSpPr>
        <cdr:cNvPr id="2" name="Straight Connector 1"/>
        <cdr:cNvCxnSpPr/>
      </cdr:nvCxnSpPr>
      <cdr:spPr bwMode="auto">
        <a:xfrm xmlns:a="http://schemas.openxmlformats.org/drawingml/2006/main">
          <a:off x="1164146" y="2678611"/>
          <a:ext cx="7126503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38100" cap="flat" cmpd="sng" algn="ctr">
          <a:solidFill>
            <a:srgbClr val="FF9933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cdr:spPr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0.13962</cdr:x>
      <cdr:y>0.57629</cdr:y>
    </cdr:from>
    <cdr:to>
      <cdr:x>0.98107</cdr:x>
      <cdr:y>0.57629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182526" y="3847011"/>
          <a:ext cx="7126502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38100" cap="flat" cmpd="sng" algn="ctr">
          <a:solidFill>
            <a:srgbClr val="FF9933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0.4328</cdr:x>
      <cdr:y>0.04548</cdr:y>
    </cdr:from>
    <cdr:to>
      <cdr:x>0.53621</cdr:x>
      <cdr:y>0.1552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65537" y="175479"/>
          <a:ext cx="875826" cy="423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 smtClean="0"/>
            <a:t>VHST</a:t>
          </a:r>
          <a:endParaRPr lang="en-US" sz="2400" b="1" dirty="0"/>
        </a:p>
      </cdr:txBody>
    </cdr:sp>
  </cdr:relSizeAnchor>
</c:userShapes>
</file>

<file path=ppt/handoutMasters/_rels/handoutMaster1.xml.rels><?xml version="1.0" encoding="UTF-8"?>

<Relationships xmlns="http://schemas.openxmlformats.org/package/2006/relationships">
  <Relationship Id="rId1" Type="http://schemas.openxmlformats.org/officeDocument/2006/relationships/theme" Target="../theme/theme5.xml"/>
</Relationships>
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72421" cy="45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1" tIns="45399" rIns="90801" bIns="4539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80" y="0"/>
            <a:ext cx="2972421" cy="45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1" tIns="45399" rIns="90801" bIns="4539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57500"/>
            <a:ext cx="2972421" cy="45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1" tIns="45399" rIns="90801" bIns="4539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80" y="8757500"/>
            <a:ext cx="2972421" cy="45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1" tIns="45399" rIns="90801" bIns="4539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6C7E7B7-5AAE-4C0D-8EE9-105BA2A561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

<Relationships xmlns="http://schemas.openxmlformats.org/package/2006/relationships">
  <Relationship Id="rId1" Type="http://schemas.openxmlformats.org/officeDocument/2006/relationships/theme" Target="../theme/theme4.xml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72421" cy="45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1" tIns="45399" rIns="90801" bIns="4539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80" y="0"/>
            <a:ext cx="2972421" cy="45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1" tIns="45399" rIns="90801" bIns="4539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3013" y="681038"/>
            <a:ext cx="4451350" cy="3340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1124" y="4377964"/>
            <a:ext cx="6022492" cy="385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1" tIns="45399" rIns="90801" bIns="453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4"/>
            <a:endParaRPr lang="en-US" noProof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62220"/>
            <a:ext cx="2972421" cy="45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1" tIns="45399" rIns="90801" bIns="4539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80" y="8762220"/>
            <a:ext cx="2972421" cy="45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1" tIns="45399" rIns="90801" bIns="4539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920A4EE-8F81-4B24-A0FF-2DD43905E0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519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spcBef>
        <a:spcPct val="30000"/>
      </a:spcBef>
      <a:spcAft>
        <a:spcPct val="30000"/>
      </a:spcAft>
      <a:buFont typeface="Monotype Sorts" pitchFamily="2" charset="2"/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 charset="0"/>
      </a:defRPr>
    </a:lvl1pPr>
    <a:lvl2pPr marL="455613" algn="just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2813" algn="just" rtl="0" eaLnBrk="0" fontAlgn="base" hangingPunct="0">
      <a:spcBef>
        <a:spcPct val="30000"/>
      </a:spcBef>
      <a:spcAft>
        <a:spcPct val="0"/>
      </a:spcAft>
      <a:buFont typeface="Arial" charset="0"/>
      <a:buChar char="–"/>
      <a:defRPr sz="11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598613" indent="-227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4045" algn="l" defTabSz="9136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852" algn="l" defTabSz="9136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660" algn="l" defTabSz="9136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470" algn="l" defTabSz="9136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.xml"/>
</Relationships>

</file>

<file path=ppt/notesSlides/_rels/notesSlide10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0.xml"/>
</Relationships>

</file>

<file path=ppt/notesSlides/_rels/notesSlide1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1.xml"/>
</Relationships>

</file>

<file path=ppt/notesSlides/_rels/notesSlide1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2.xml"/>
</Relationships>

</file>

<file path=ppt/notesSlides/_rels/notesSlide1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3.xml"/>
</Relationships>

</file>

<file path=ppt/notesSlides/_rels/notesSlide14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4.xml"/>
</Relationships>

</file>

<file path=ppt/notesSlides/_rels/notesSlide15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5.xml"/>
</Relationships>

</file>

<file path=ppt/notesSlides/_rels/notesSlide16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6.xml"/>
</Relationships>

</file>

<file path=ppt/notesSlides/_rels/notesSlide17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7.xml"/>
</Relationships>

</file>

<file path=ppt/notesSlides/_rels/notesSlide18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8.xml"/>
</Relationships>

</file>

<file path=ppt/notesSlides/_rels/notesSlide19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9.xml"/>
</Relationships>

</file>

<file path=ppt/notesSlides/_rels/notesSlide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.xml"/>
</Relationships>

</file>

<file path=ppt/notesSlides/_rels/notesSlide20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0.xml"/>
</Relationships>

</file>

<file path=ppt/notesSlides/_rels/notesSlide2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1.xml"/>
</Relationships>

</file>

<file path=ppt/notesSlides/_rels/notesSlide2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2.xml"/>
</Relationships>

</file>

<file path=ppt/notesSlides/_rels/notesSlide2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3.xml"/>
</Relationships>

</file>

<file path=ppt/notesSlides/_rels/notesSlide24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4.xml"/>
</Relationships>

</file>

<file path=ppt/notesSlides/_rels/notesSlide25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5.xml"/>
</Relationships>

</file>

<file path=ppt/notesSlides/_rels/notesSlide26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6.xml"/>
</Relationships>

</file>

<file path=ppt/notesSlides/_rels/notesSlide27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7.xml"/>
</Relationships>

</file>

<file path=ppt/notesSlides/_rels/notesSlide28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8.xml"/>
</Relationships>

</file>

<file path=ppt/notesSlides/_rels/notesSlide29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9.xml"/>
</Relationships>

</file>

<file path=ppt/notesSlides/_rels/notesSlide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3.xml"/>
</Relationships>

</file>

<file path=ppt/notesSlides/_rels/notesSlide30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30.xml"/>
</Relationships>

</file>

<file path=ppt/notesSlides/_rels/notesSlide3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31.xml"/>
</Relationships>

</file>

<file path=ppt/notesSlides/_rels/notesSlide3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32.xml"/>
</Relationships>

</file>

<file path=ppt/notesSlides/_rels/notesSlide4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4.xml"/>
</Relationships>

</file>

<file path=ppt/notesSlides/_rels/notesSlide5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5.xml"/>
</Relationships>

</file>

<file path=ppt/notesSlides/_rels/notesSlide6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6.xml"/>
</Relationships>

</file>

<file path=ppt/notesSlides/_rels/notesSlide7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7.xml"/>
</Relationships>

</file>

<file path=ppt/notesSlides/_rels/notesSlide8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8.xml"/>
</Relationships>

</file>

<file path=ppt/notesSlides/_rels/notesSlide9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9.xml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736469" indent="-283864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133878" indent="-22709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1586482" indent="-225515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040663" indent="-22709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2494845" indent="-2270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2949027" indent="-2270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3403209" indent="-2270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3857390" indent="-2270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B327650F-651F-4250-AD1D-48C9954147CD}" type="slidenum">
              <a:rPr lang="en-US" altLang="en-US" sz="1200">
                <a:latin typeface="Times New Roman" pitchFamily="18" charset="0"/>
              </a:rPr>
              <a:pPr>
                <a:defRPr/>
              </a:pPr>
              <a:t>1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3835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7184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421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A4EE-8F81-4B24-A0FF-2DD43905E047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807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67070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3783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Updated 8/30/16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6C0003-8822-4D78-AD33-E5A48E93583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531120" y="5934601"/>
            <a:ext cx="1716360" cy="46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14" tIns="45607" rIns="91214" bIns="45607">
            <a:spAutoFit/>
          </a:bodyPr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0825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4D4D4D"/>
                </a:solidFill>
              </a:rPr>
              <a:t>≤ 750 </a:t>
            </a:r>
            <a:r>
              <a:rPr lang="en-US" altLang="en-US" sz="2400" b="1" dirty="0" smtClean="0">
                <a:solidFill>
                  <a:srgbClr val="4D4D4D"/>
                </a:solidFill>
              </a:rPr>
              <a:t>grams</a:t>
            </a:r>
            <a:endParaRPr lang="en-US" altLang="en-US" sz="2400" b="1" dirty="0">
              <a:solidFill>
                <a:srgbClr val="4D4D4D"/>
              </a:solidFill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31121" y="6396039"/>
            <a:ext cx="2290235" cy="46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14" tIns="45607" rIns="91214" bIns="45607">
            <a:spAutoFit/>
          </a:bodyPr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0825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4D4D4D"/>
                </a:solidFill>
              </a:rPr>
              <a:t>751-1,000 </a:t>
            </a:r>
            <a:r>
              <a:rPr lang="en-US" altLang="en-US" sz="2400" b="1" dirty="0" smtClean="0">
                <a:solidFill>
                  <a:srgbClr val="4D4D4D"/>
                </a:solidFill>
              </a:rPr>
              <a:t>grams</a:t>
            </a:r>
            <a:endParaRPr lang="en-US" altLang="en-US" sz="2400" b="1" dirty="0">
              <a:solidFill>
                <a:srgbClr val="4D4D4D"/>
              </a:solidFill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531120" y="6884989"/>
            <a:ext cx="2525876" cy="46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14" tIns="45607" rIns="91214" bIns="45607">
            <a:spAutoFit/>
          </a:bodyPr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0825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4D4D4D"/>
                </a:solidFill>
              </a:rPr>
              <a:t>1,001-1,500 </a:t>
            </a:r>
            <a:r>
              <a:rPr lang="en-US" altLang="en-US" sz="2400" b="1" dirty="0" smtClean="0">
                <a:solidFill>
                  <a:srgbClr val="4D4D4D"/>
                </a:solidFill>
              </a:rPr>
              <a:t>grams</a:t>
            </a:r>
            <a:endParaRPr lang="en-US" altLang="en-US" sz="2400" b="1" dirty="0">
              <a:solidFill>
                <a:srgbClr val="4D4D4D"/>
              </a:solidFill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531123" y="7346426"/>
            <a:ext cx="2525876" cy="46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14" tIns="45607" rIns="91214" bIns="45607">
            <a:spAutoFit/>
          </a:bodyPr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0825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4D4D4D"/>
                </a:solidFill>
              </a:rPr>
              <a:t>1,501-2,500 </a:t>
            </a:r>
            <a:r>
              <a:rPr lang="en-US" altLang="en-US" sz="2400" b="1" dirty="0" smtClean="0">
                <a:solidFill>
                  <a:srgbClr val="4D4D4D"/>
                </a:solidFill>
              </a:rPr>
              <a:t>grams</a:t>
            </a:r>
            <a:endParaRPr lang="en-US" altLang="en-US" sz="2400" b="1" dirty="0">
              <a:solidFill>
                <a:srgbClr val="4D4D4D"/>
              </a:solidFill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531123" y="7807862"/>
            <a:ext cx="1952001" cy="46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14" tIns="45607" rIns="91214" bIns="45607">
            <a:spAutoFit/>
          </a:bodyPr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0825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4D4D4D"/>
                </a:solidFill>
              </a:rPr>
              <a:t>&gt; 2,500 </a:t>
            </a:r>
            <a:r>
              <a:rPr lang="en-US" altLang="en-US" sz="2400" b="1" dirty="0" smtClean="0">
                <a:solidFill>
                  <a:srgbClr val="4D4D4D"/>
                </a:solidFill>
              </a:rPr>
              <a:t>grams</a:t>
            </a:r>
            <a:endParaRPr lang="en-US" altLang="en-US" sz="2400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95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02390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315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UPDATED 8/22/16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1140CB-F891-4A77-9328-9BE2AE2748A5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D140A9-A741-4806-BF12-EA116D4FD99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716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57458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56227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53410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8549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218054-31D1-4AE1-849E-FC784A99E678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926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5580" y="8762220"/>
            <a:ext cx="2972421" cy="45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01" tIns="45399" rIns="90801" bIns="45399" anchor="b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741363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141413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1597025" indent="-2270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054225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251142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296862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342582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388302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7C692E55-7E82-4921-B9C1-E9D47A27EEB3}" type="slidenum">
              <a:rPr lang="en-US" alt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pPr algn="r">
                <a:defRPr/>
              </a:pPr>
              <a:t>25</a:t>
            </a:fld>
            <a:endParaRPr lang="en-US" altLang="en-US" sz="1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3316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AC9D7-84D2-4134-925E-A40B81D9974A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5305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970997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80373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5580" y="8762220"/>
            <a:ext cx="2972421" cy="45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01" tIns="45399" rIns="90801" bIns="45399" anchor="b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741363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141413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1597025" indent="-2270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054225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251142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296862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342582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388302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7C692E55-7E82-4921-B9C1-E9D47A27EEB3}" type="slidenum">
              <a:rPr lang="en-US" alt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pPr algn="r">
                <a:defRPr/>
              </a:pPr>
              <a:t>29</a:t>
            </a:fld>
            <a:endParaRPr lang="en-US" altLang="en-US" sz="1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792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736469" indent="-283864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133878" indent="-22709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1586482" indent="-225515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040663" indent="-22709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2494845" indent="-2270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2949027" indent="-2270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3403209" indent="-2270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3857390" indent="-2270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EE81E53D-45E8-4E2A-98D7-DF200F1A9C0B}" type="slidenum">
              <a:rPr lang="en-US" altLang="en-US" sz="1200">
                <a:latin typeface="Times New Roman" pitchFamily="18" charset="0"/>
              </a:rPr>
              <a:pPr>
                <a:defRPr/>
              </a:pPr>
              <a:t>3</a:t>
            </a:fld>
            <a:endParaRPr lang="en-US" alt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5085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A4EE-8F81-4B24-A0FF-2DD43905E047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44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A4EE-8F81-4B24-A0FF-2DD43905E047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8687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A4EE-8F81-4B24-A0FF-2DD43905E047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577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xfrm>
            <a:off x="531124" y="4377964"/>
            <a:ext cx="6022492" cy="4384257"/>
          </a:xfrm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5580" y="8762220"/>
            <a:ext cx="2972421" cy="45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01" tIns="45399" rIns="90801" bIns="45399" anchor="b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741363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141413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1597025" indent="-2270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054225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251142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296862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342582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388302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191B2D7A-67D7-49D9-980E-E345690B41F5}" type="slidenum">
              <a:rPr lang="en-US" alt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pPr algn="r">
                <a:defRPr/>
              </a:pPr>
              <a:t>4</a:t>
            </a:fld>
            <a:endParaRPr lang="en-US" altLang="en-US" sz="1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05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A4EE-8F81-4B24-A0FF-2DD43905E047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50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A4EE-8F81-4B24-A0FF-2DD43905E047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75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7665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099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Updated</a:t>
            </a:r>
            <a:r>
              <a:rPr lang="en-US" altLang="en-US" baseline="0" smtClean="0"/>
              <a:t> 8/30/16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6C0003-8822-4D78-AD33-E5A48E93583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1.png"/>
</Relationships>

</file>

<file path=ppt/slideLayouts/_rels/slideLayout1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  <Relationship Id="rId2" Type="http://schemas.openxmlformats.org/officeDocument/2006/relationships/image" Target="../media/image1.png"/>
</Relationships>

</file>

<file path=ppt/slideLayouts/_rels/slideLayout1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  <Relationship Id="rId2" Type="http://schemas.openxmlformats.org/officeDocument/2006/relationships/image" Target="../media/image1.png"/>
</Relationships>

</file>

<file path=ppt/slideLayouts/_rels/slideLayout3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0"/>
            <a:ext cx="12198350" cy="15113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495" tIns="60756" rIns="121495" bIns="60756" anchor="ctr"/>
          <a:lstStyle>
            <a:lvl1pPr defTabSz="12176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989013" indent="-379413" defTabSz="12176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522413" indent="-304800" defTabSz="12176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2132013" indent="-304800" defTabSz="12176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740025" indent="-304800" defTabSz="12176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Calibri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0"/>
            <a:ext cx="12198350" cy="15113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495" tIns="60756" rIns="121495" bIns="60756" anchor="ctr"/>
          <a:lstStyle>
            <a:lvl1pPr defTabSz="12176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989013" indent="-379413" defTabSz="12176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522413" indent="-304800" defTabSz="12176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2132013" indent="-304800" defTabSz="12176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740025" indent="-304800" defTabSz="12176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Arial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-19050" y="-269875"/>
            <a:ext cx="12198350" cy="1781175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27" tIns="45614" rIns="91227" bIns="45614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741363" indent="-284163" defTabSz="9128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144588" indent="-231775" defTabSz="9128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7" name="Picture 4" descr="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1"/>
          <a:stretch>
            <a:fillRect/>
          </a:stretch>
        </p:blipFill>
        <p:spPr bwMode="auto">
          <a:xfrm>
            <a:off x="-4763" y="298450"/>
            <a:ext cx="12198351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7" y="2130425"/>
            <a:ext cx="7772401" cy="14700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1" y="388620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25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0221E-206D-4EDF-8BD5-4F422574FF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63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2127" y="223840"/>
            <a:ext cx="2127250" cy="5902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23840"/>
            <a:ext cx="6232525" cy="5902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BA771-D7E7-497A-86AB-BE3FEC6739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319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320" y="223839"/>
            <a:ext cx="4818063" cy="708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2" y="1314452"/>
            <a:ext cx="4038599" cy="4811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2"/>
            <a:ext cx="4038599" cy="4811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94A3-24CE-4734-AECA-97BAB095DF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397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320" y="223839"/>
            <a:ext cx="4818063" cy="708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1" y="1314452"/>
            <a:ext cx="8229600" cy="4811713"/>
          </a:xfrm>
        </p:spPr>
        <p:txBody>
          <a:bodyPr lIns="91360" tIns="45680" rIns="91360" bIns="45680"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1F9D4-6730-4AED-8016-CDF26768D5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533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320" y="223839"/>
            <a:ext cx="4818063" cy="708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1" y="1314452"/>
            <a:ext cx="8229600" cy="4811713"/>
          </a:xfrm>
        </p:spPr>
        <p:txBody>
          <a:bodyPr lIns="91360" tIns="45680" rIns="91360" bIns="45680"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ABE86-B72F-44B8-AF4F-6BFE2AC6A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168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3840"/>
            <a:ext cx="8512175" cy="5902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6A077-3B83-40CD-B26B-7FC3AD7628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685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0"/>
            <a:ext cx="12198350" cy="15113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495" tIns="60756" rIns="121495" bIns="60756" anchor="ctr"/>
          <a:lstStyle>
            <a:lvl1pPr defTabSz="12176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989013" indent="-379413" defTabSz="12176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522413" indent="-304800" defTabSz="12176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2132013" indent="-304800" defTabSz="12176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740025" indent="-304800" defTabSz="12176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0"/>
            <a:ext cx="12198350" cy="15113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495" tIns="60756" rIns="121495" bIns="60756" anchor="ctr"/>
          <a:lstStyle>
            <a:lvl1pPr defTabSz="12176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989013" indent="-379413" defTabSz="12176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522413" indent="-304800" defTabSz="12176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2132013" indent="-304800" defTabSz="12176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740025" indent="-304800" defTabSz="12176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-19050" y="-269875"/>
            <a:ext cx="12198350" cy="1781175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27" tIns="45614" rIns="91227" bIns="45614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741363" indent="-284163" defTabSz="9128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144588" indent="-231775" defTabSz="9128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7" name="Picture 4" descr="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1"/>
          <a:stretch>
            <a:fillRect/>
          </a:stretch>
        </p:blipFill>
        <p:spPr bwMode="auto">
          <a:xfrm>
            <a:off x="-4763" y="298450"/>
            <a:ext cx="12198351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7" y="2130425"/>
            <a:ext cx="7772401" cy="14700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1" y="388620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476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F617B-357D-4020-99BF-E8674E9C4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865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9" y="4406904"/>
            <a:ext cx="7772401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9" y="2906715"/>
            <a:ext cx="7772401" cy="150018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08" indent="0">
              <a:buNone/>
              <a:defRPr sz="1900"/>
            </a:lvl2pPr>
            <a:lvl3pPr marL="913617" indent="0">
              <a:buNone/>
              <a:defRPr sz="1600"/>
            </a:lvl3pPr>
            <a:lvl4pPr marL="1370425" indent="0">
              <a:buNone/>
              <a:defRPr sz="1500"/>
            </a:lvl4pPr>
            <a:lvl5pPr marL="1827234" indent="0">
              <a:buNone/>
              <a:defRPr sz="1500"/>
            </a:lvl5pPr>
            <a:lvl6pPr marL="2284045" indent="0">
              <a:buNone/>
              <a:defRPr sz="1500"/>
            </a:lvl6pPr>
            <a:lvl7pPr marL="2740852" indent="0">
              <a:buNone/>
              <a:defRPr sz="1500"/>
            </a:lvl7pPr>
            <a:lvl8pPr marL="3197660" indent="0">
              <a:buNone/>
              <a:defRPr sz="1500"/>
            </a:lvl8pPr>
            <a:lvl9pPr marL="365447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D4BCD-AF31-424C-9B0B-90EF1BF40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190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314452"/>
            <a:ext cx="4038599" cy="4811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2"/>
            <a:ext cx="4038599" cy="4811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ACD8A-5309-47B5-80EC-DBE6BEF420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26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337675" y="8650288"/>
            <a:ext cx="2841625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F3797-32A6-46C6-BF98-E21B4AB7E1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326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08" indent="0">
              <a:buNone/>
              <a:defRPr sz="2000" b="1"/>
            </a:lvl2pPr>
            <a:lvl3pPr marL="913617" indent="0">
              <a:buNone/>
              <a:defRPr sz="1900" b="1"/>
            </a:lvl3pPr>
            <a:lvl4pPr marL="1370425" indent="0">
              <a:buNone/>
              <a:defRPr sz="1600" b="1"/>
            </a:lvl4pPr>
            <a:lvl5pPr marL="1827234" indent="0">
              <a:buNone/>
              <a:defRPr sz="1600" b="1"/>
            </a:lvl5pPr>
            <a:lvl6pPr marL="2284045" indent="0">
              <a:buNone/>
              <a:defRPr sz="1600" b="1"/>
            </a:lvl6pPr>
            <a:lvl7pPr marL="2740852" indent="0">
              <a:buNone/>
              <a:defRPr sz="1600" b="1"/>
            </a:lvl7pPr>
            <a:lvl8pPr marL="3197660" indent="0">
              <a:buNone/>
              <a:defRPr sz="1600" b="1"/>
            </a:lvl8pPr>
            <a:lvl9pPr marL="365447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08" indent="0">
              <a:buNone/>
              <a:defRPr sz="2000" b="1"/>
            </a:lvl2pPr>
            <a:lvl3pPr marL="913617" indent="0">
              <a:buNone/>
              <a:defRPr sz="1900" b="1"/>
            </a:lvl3pPr>
            <a:lvl4pPr marL="1370425" indent="0">
              <a:buNone/>
              <a:defRPr sz="1600" b="1"/>
            </a:lvl4pPr>
            <a:lvl5pPr marL="1827234" indent="0">
              <a:buNone/>
              <a:defRPr sz="1600" b="1"/>
            </a:lvl5pPr>
            <a:lvl6pPr marL="2284045" indent="0">
              <a:buNone/>
              <a:defRPr sz="1600" b="1"/>
            </a:lvl6pPr>
            <a:lvl7pPr marL="2740852" indent="0">
              <a:buNone/>
              <a:defRPr sz="1600" b="1"/>
            </a:lvl7pPr>
            <a:lvl8pPr marL="3197660" indent="0">
              <a:buNone/>
              <a:defRPr sz="1600" b="1"/>
            </a:lvl8pPr>
            <a:lvl9pPr marL="365447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A0F34-D28E-427A-9425-41468CC939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932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E9A8C-73CD-4005-94FD-8A72806FAC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990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E6239-7977-4DE0-9B3B-8B48667193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21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2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08" indent="0">
              <a:buNone/>
              <a:defRPr sz="1200"/>
            </a:lvl2pPr>
            <a:lvl3pPr marL="913617" indent="0">
              <a:buNone/>
              <a:defRPr sz="1100"/>
            </a:lvl3pPr>
            <a:lvl4pPr marL="1370425" indent="0">
              <a:buNone/>
              <a:defRPr sz="900"/>
            </a:lvl4pPr>
            <a:lvl5pPr marL="1827234" indent="0">
              <a:buNone/>
              <a:defRPr sz="900"/>
            </a:lvl5pPr>
            <a:lvl6pPr marL="2284045" indent="0">
              <a:buNone/>
              <a:defRPr sz="900"/>
            </a:lvl6pPr>
            <a:lvl7pPr marL="2740852" indent="0">
              <a:buNone/>
              <a:defRPr sz="900"/>
            </a:lvl7pPr>
            <a:lvl8pPr marL="3197660" indent="0">
              <a:buNone/>
              <a:defRPr sz="900"/>
            </a:lvl8pPr>
            <a:lvl9pPr marL="365447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B14BC-E68C-4725-9936-91410341CA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704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4"/>
            <a:ext cx="5486400" cy="4114800"/>
          </a:xfrm>
        </p:spPr>
        <p:txBody>
          <a:bodyPr lIns="91360" tIns="45680" rIns="91360" bIns="45680"/>
          <a:lstStyle>
            <a:lvl1pPr marL="0" indent="0">
              <a:buNone/>
              <a:defRPr sz="3200"/>
            </a:lvl1pPr>
            <a:lvl2pPr marL="456808" indent="0">
              <a:buNone/>
              <a:defRPr sz="2800"/>
            </a:lvl2pPr>
            <a:lvl3pPr marL="913617" indent="0">
              <a:buNone/>
              <a:defRPr sz="2400"/>
            </a:lvl3pPr>
            <a:lvl4pPr marL="1370425" indent="0">
              <a:buNone/>
              <a:defRPr sz="2000"/>
            </a:lvl4pPr>
            <a:lvl5pPr marL="1827234" indent="0">
              <a:buNone/>
              <a:defRPr sz="2000"/>
            </a:lvl5pPr>
            <a:lvl6pPr marL="2284045" indent="0">
              <a:buNone/>
              <a:defRPr sz="2000"/>
            </a:lvl6pPr>
            <a:lvl7pPr marL="2740852" indent="0">
              <a:buNone/>
              <a:defRPr sz="2000"/>
            </a:lvl7pPr>
            <a:lvl8pPr marL="3197660" indent="0">
              <a:buNone/>
              <a:defRPr sz="2000"/>
            </a:lvl8pPr>
            <a:lvl9pPr marL="365447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56808" indent="0">
              <a:buNone/>
              <a:defRPr sz="1200"/>
            </a:lvl2pPr>
            <a:lvl3pPr marL="913617" indent="0">
              <a:buNone/>
              <a:defRPr sz="1100"/>
            </a:lvl3pPr>
            <a:lvl4pPr marL="1370425" indent="0">
              <a:buNone/>
              <a:defRPr sz="900"/>
            </a:lvl4pPr>
            <a:lvl5pPr marL="1827234" indent="0">
              <a:buNone/>
              <a:defRPr sz="900"/>
            </a:lvl5pPr>
            <a:lvl6pPr marL="2284045" indent="0">
              <a:buNone/>
              <a:defRPr sz="900"/>
            </a:lvl6pPr>
            <a:lvl7pPr marL="2740852" indent="0">
              <a:buNone/>
              <a:defRPr sz="900"/>
            </a:lvl7pPr>
            <a:lvl8pPr marL="3197660" indent="0">
              <a:buNone/>
              <a:defRPr sz="900"/>
            </a:lvl8pPr>
            <a:lvl9pPr marL="365447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84682-2266-4C72-B4D2-4733823C3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640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02E62-18A4-4080-B91C-AFA04B388E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797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2127" y="223840"/>
            <a:ext cx="2127250" cy="5902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23840"/>
            <a:ext cx="6232525" cy="5902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10FE4-9C43-467C-A513-1D30713DEB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959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320" y="223839"/>
            <a:ext cx="4818063" cy="708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2" y="1314452"/>
            <a:ext cx="4038599" cy="4811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2"/>
            <a:ext cx="4038599" cy="4811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F268B-21BE-4FA0-9017-A7EF01BD43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391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320" y="223839"/>
            <a:ext cx="4818063" cy="708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1" y="1314452"/>
            <a:ext cx="8229600" cy="4811713"/>
          </a:xfrm>
        </p:spPr>
        <p:txBody>
          <a:bodyPr lIns="91360" tIns="45680" rIns="91360" bIns="45680"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FBC59-8665-4EC3-B544-A784174876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480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320" y="223839"/>
            <a:ext cx="4818063" cy="708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1" y="1314452"/>
            <a:ext cx="8229600" cy="4811713"/>
          </a:xfrm>
        </p:spPr>
        <p:txBody>
          <a:bodyPr lIns="91360" tIns="45680" rIns="91360" bIns="45680"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ADAFA-7218-4A5E-AC6D-F4494C712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26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9" y="4406904"/>
            <a:ext cx="7772401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9" y="2906715"/>
            <a:ext cx="7772401" cy="150018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08" indent="0">
              <a:buNone/>
              <a:defRPr sz="1900"/>
            </a:lvl2pPr>
            <a:lvl3pPr marL="913617" indent="0">
              <a:buNone/>
              <a:defRPr sz="1600"/>
            </a:lvl3pPr>
            <a:lvl4pPr marL="1370425" indent="0">
              <a:buNone/>
              <a:defRPr sz="1500"/>
            </a:lvl4pPr>
            <a:lvl5pPr marL="1827234" indent="0">
              <a:buNone/>
              <a:defRPr sz="1500"/>
            </a:lvl5pPr>
            <a:lvl6pPr marL="2284045" indent="0">
              <a:buNone/>
              <a:defRPr sz="1500"/>
            </a:lvl6pPr>
            <a:lvl7pPr marL="2740852" indent="0">
              <a:buNone/>
              <a:defRPr sz="1500"/>
            </a:lvl7pPr>
            <a:lvl8pPr marL="3197660" indent="0">
              <a:buNone/>
              <a:defRPr sz="1500"/>
            </a:lvl8pPr>
            <a:lvl9pPr marL="365447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CCE06-9895-4214-8564-E52505BD74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9898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3840"/>
            <a:ext cx="8512175" cy="5902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253FA-65EF-48D9-90D7-2A06346C11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031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0"/>
            <a:ext cx="12198350" cy="15113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529" tIns="60772" rIns="121529" bIns="60772" anchor="ctr"/>
          <a:lstStyle>
            <a:lvl1pPr defTabSz="12176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989013" indent="-379413" defTabSz="12176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522413" indent="-304800" defTabSz="12176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2132013" indent="-304800" defTabSz="12176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740025" indent="-304800" defTabSz="12176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0"/>
            <a:ext cx="12198350" cy="15113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529" tIns="60772" rIns="121529" bIns="60772" anchor="ctr"/>
          <a:lstStyle>
            <a:lvl1pPr defTabSz="12176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989013" indent="-379413" defTabSz="12176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522413" indent="-304800" defTabSz="12176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2132013" indent="-304800" defTabSz="12176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740025" indent="-304800" defTabSz="12176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-19050" y="-269875"/>
            <a:ext cx="12198350" cy="1781175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54" tIns="45627" rIns="91254" bIns="45627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741363" indent="-284163" defTabSz="9128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144588" indent="-231775" defTabSz="9128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7" name="Picture 4" descr="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1"/>
          <a:stretch>
            <a:fillRect/>
          </a:stretch>
        </p:blipFill>
        <p:spPr bwMode="auto">
          <a:xfrm>
            <a:off x="-4763" y="298450"/>
            <a:ext cx="12198351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4" y="2130425"/>
            <a:ext cx="7772401" cy="14700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1" y="388620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184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1BDD7-B20C-4164-A241-58F333C4FB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811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7" y="4406904"/>
            <a:ext cx="7772401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7" y="2906715"/>
            <a:ext cx="7772401" cy="150018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39" indent="0">
              <a:buNone/>
              <a:defRPr sz="1900"/>
            </a:lvl2pPr>
            <a:lvl3pPr marL="913878" indent="0">
              <a:buNone/>
              <a:defRPr sz="1600"/>
            </a:lvl3pPr>
            <a:lvl4pPr marL="1370817" indent="0">
              <a:buNone/>
              <a:defRPr sz="1500"/>
            </a:lvl4pPr>
            <a:lvl5pPr marL="1827756" indent="0">
              <a:buNone/>
              <a:defRPr sz="1500"/>
            </a:lvl5pPr>
            <a:lvl6pPr marL="2284695" indent="0">
              <a:buNone/>
              <a:defRPr sz="1500"/>
            </a:lvl6pPr>
            <a:lvl7pPr marL="2741634" indent="0">
              <a:buNone/>
              <a:defRPr sz="1500"/>
            </a:lvl7pPr>
            <a:lvl8pPr marL="3198573" indent="0">
              <a:buNone/>
              <a:defRPr sz="1500"/>
            </a:lvl8pPr>
            <a:lvl9pPr marL="3655513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161FD-56CB-477A-9EB6-09D32EB427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436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314452"/>
            <a:ext cx="4038599" cy="4811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2"/>
            <a:ext cx="4038599" cy="4811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ABF65-A99A-4D40-B386-A599489C07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0684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878" indent="0">
              <a:buNone/>
              <a:defRPr sz="1900" b="1"/>
            </a:lvl3pPr>
            <a:lvl4pPr marL="1370817" indent="0">
              <a:buNone/>
              <a:defRPr sz="1600" b="1"/>
            </a:lvl4pPr>
            <a:lvl5pPr marL="1827756" indent="0">
              <a:buNone/>
              <a:defRPr sz="1600" b="1"/>
            </a:lvl5pPr>
            <a:lvl6pPr marL="2284695" indent="0">
              <a:buNone/>
              <a:defRPr sz="1600" b="1"/>
            </a:lvl6pPr>
            <a:lvl7pPr marL="2741634" indent="0">
              <a:buNone/>
              <a:defRPr sz="1600" b="1"/>
            </a:lvl7pPr>
            <a:lvl8pPr marL="3198573" indent="0">
              <a:buNone/>
              <a:defRPr sz="1600" b="1"/>
            </a:lvl8pPr>
            <a:lvl9pPr marL="36555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878" indent="0">
              <a:buNone/>
              <a:defRPr sz="1900" b="1"/>
            </a:lvl3pPr>
            <a:lvl4pPr marL="1370817" indent="0">
              <a:buNone/>
              <a:defRPr sz="1600" b="1"/>
            </a:lvl4pPr>
            <a:lvl5pPr marL="1827756" indent="0">
              <a:buNone/>
              <a:defRPr sz="1600" b="1"/>
            </a:lvl5pPr>
            <a:lvl6pPr marL="2284695" indent="0">
              <a:buNone/>
              <a:defRPr sz="1600" b="1"/>
            </a:lvl6pPr>
            <a:lvl7pPr marL="2741634" indent="0">
              <a:buNone/>
              <a:defRPr sz="1600" b="1"/>
            </a:lvl7pPr>
            <a:lvl8pPr marL="3198573" indent="0">
              <a:buNone/>
              <a:defRPr sz="1600" b="1"/>
            </a:lvl8pPr>
            <a:lvl9pPr marL="36555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56252-B7F7-4EA1-95F2-C59D2D1438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7136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AAD66-75CE-4F43-A08E-BE70E0799A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989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E85F1-239B-452B-AF7B-FF59BF5A9E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4741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2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78" indent="0">
              <a:buNone/>
              <a:defRPr sz="1100"/>
            </a:lvl3pPr>
            <a:lvl4pPr marL="1370817" indent="0">
              <a:buNone/>
              <a:defRPr sz="900"/>
            </a:lvl4pPr>
            <a:lvl5pPr marL="1827756" indent="0">
              <a:buNone/>
              <a:defRPr sz="900"/>
            </a:lvl5pPr>
            <a:lvl6pPr marL="2284695" indent="0">
              <a:buNone/>
              <a:defRPr sz="900"/>
            </a:lvl6pPr>
            <a:lvl7pPr marL="2741634" indent="0">
              <a:buNone/>
              <a:defRPr sz="900"/>
            </a:lvl7pPr>
            <a:lvl8pPr marL="3198573" indent="0">
              <a:buNone/>
              <a:defRPr sz="900"/>
            </a:lvl8pPr>
            <a:lvl9pPr marL="36555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50960-DD88-4025-8374-CA4C2D2332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4921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4"/>
            <a:ext cx="5486400" cy="4114800"/>
          </a:xfrm>
        </p:spPr>
        <p:txBody>
          <a:bodyPr lIns="91387" tIns="45693" rIns="91387" bIns="45693"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78" indent="0">
              <a:buNone/>
              <a:defRPr sz="2400"/>
            </a:lvl3pPr>
            <a:lvl4pPr marL="1370817" indent="0">
              <a:buNone/>
              <a:defRPr sz="2000"/>
            </a:lvl4pPr>
            <a:lvl5pPr marL="1827756" indent="0">
              <a:buNone/>
              <a:defRPr sz="2000"/>
            </a:lvl5pPr>
            <a:lvl6pPr marL="2284695" indent="0">
              <a:buNone/>
              <a:defRPr sz="2000"/>
            </a:lvl6pPr>
            <a:lvl7pPr marL="2741634" indent="0">
              <a:buNone/>
              <a:defRPr sz="2000"/>
            </a:lvl7pPr>
            <a:lvl8pPr marL="3198573" indent="0">
              <a:buNone/>
              <a:defRPr sz="2000"/>
            </a:lvl8pPr>
            <a:lvl9pPr marL="365551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78" indent="0">
              <a:buNone/>
              <a:defRPr sz="1100"/>
            </a:lvl3pPr>
            <a:lvl4pPr marL="1370817" indent="0">
              <a:buNone/>
              <a:defRPr sz="900"/>
            </a:lvl4pPr>
            <a:lvl5pPr marL="1827756" indent="0">
              <a:buNone/>
              <a:defRPr sz="900"/>
            </a:lvl5pPr>
            <a:lvl6pPr marL="2284695" indent="0">
              <a:buNone/>
              <a:defRPr sz="900"/>
            </a:lvl6pPr>
            <a:lvl7pPr marL="2741634" indent="0">
              <a:buNone/>
              <a:defRPr sz="900"/>
            </a:lvl7pPr>
            <a:lvl8pPr marL="3198573" indent="0">
              <a:buNone/>
              <a:defRPr sz="900"/>
            </a:lvl8pPr>
            <a:lvl9pPr marL="36555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EC5CD-6863-4FD2-8B02-F1F387DAFB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61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314452"/>
            <a:ext cx="4038599" cy="4811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2"/>
            <a:ext cx="4038599" cy="4811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9B075-75F1-408D-AFB5-E8741D553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9060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C0103-9DED-45AB-8DD0-0F876CE2A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3338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2127" y="223840"/>
            <a:ext cx="2127250" cy="5902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23840"/>
            <a:ext cx="6232525" cy="5902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5DF1C-C51F-4CEF-91B1-59D1F1C94F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4735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317" y="223839"/>
            <a:ext cx="4818063" cy="708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2" y="1314452"/>
            <a:ext cx="4038599" cy="4811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2"/>
            <a:ext cx="4038599" cy="4811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D9DF2-A116-4083-BCE6-5821187800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4755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317" y="223839"/>
            <a:ext cx="4818063" cy="708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1" y="1314452"/>
            <a:ext cx="8229600" cy="4811713"/>
          </a:xfrm>
        </p:spPr>
        <p:txBody>
          <a:bodyPr lIns="91387" tIns="45693" rIns="91387" bIns="45693"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7742A-901D-4627-9AD9-A2FA8BA964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340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317" y="223839"/>
            <a:ext cx="4818063" cy="708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1" y="1314452"/>
            <a:ext cx="8229600" cy="4811713"/>
          </a:xfrm>
        </p:spPr>
        <p:txBody>
          <a:bodyPr lIns="91387" tIns="45693" rIns="91387" bIns="45693"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DAE55-7854-462F-9320-51D99B8A7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2785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3840"/>
            <a:ext cx="8512175" cy="5902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ACEB1-AB77-4993-B763-4BAE3375EF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32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08" indent="0">
              <a:buNone/>
              <a:defRPr sz="2000" b="1"/>
            </a:lvl2pPr>
            <a:lvl3pPr marL="913617" indent="0">
              <a:buNone/>
              <a:defRPr sz="1900" b="1"/>
            </a:lvl3pPr>
            <a:lvl4pPr marL="1370425" indent="0">
              <a:buNone/>
              <a:defRPr sz="1600" b="1"/>
            </a:lvl4pPr>
            <a:lvl5pPr marL="1827234" indent="0">
              <a:buNone/>
              <a:defRPr sz="1600" b="1"/>
            </a:lvl5pPr>
            <a:lvl6pPr marL="2284045" indent="0">
              <a:buNone/>
              <a:defRPr sz="1600" b="1"/>
            </a:lvl6pPr>
            <a:lvl7pPr marL="2740852" indent="0">
              <a:buNone/>
              <a:defRPr sz="1600" b="1"/>
            </a:lvl7pPr>
            <a:lvl8pPr marL="3197660" indent="0">
              <a:buNone/>
              <a:defRPr sz="1600" b="1"/>
            </a:lvl8pPr>
            <a:lvl9pPr marL="365447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08" indent="0">
              <a:buNone/>
              <a:defRPr sz="2000" b="1"/>
            </a:lvl2pPr>
            <a:lvl3pPr marL="913617" indent="0">
              <a:buNone/>
              <a:defRPr sz="1900" b="1"/>
            </a:lvl3pPr>
            <a:lvl4pPr marL="1370425" indent="0">
              <a:buNone/>
              <a:defRPr sz="1600" b="1"/>
            </a:lvl4pPr>
            <a:lvl5pPr marL="1827234" indent="0">
              <a:buNone/>
              <a:defRPr sz="1600" b="1"/>
            </a:lvl5pPr>
            <a:lvl6pPr marL="2284045" indent="0">
              <a:buNone/>
              <a:defRPr sz="1600" b="1"/>
            </a:lvl6pPr>
            <a:lvl7pPr marL="2740852" indent="0">
              <a:buNone/>
              <a:defRPr sz="1600" b="1"/>
            </a:lvl7pPr>
            <a:lvl8pPr marL="3197660" indent="0">
              <a:buNone/>
              <a:defRPr sz="1600" b="1"/>
            </a:lvl8pPr>
            <a:lvl9pPr marL="365447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A03A8-67F1-48A1-B3A5-15564F227C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37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5D9D8-1CC8-434E-AF3C-C86866DD7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25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337675" y="8659813"/>
            <a:ext cx="2841625" cy="4524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71EC3-2541-4649-B5DA-9836904E77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87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2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08" indent="0">
              <a:buNone/>
              <a:defRPr sz="1200"/>
            </a:lvl2pPr>
            <a:lvl3pPr marL="913617" indent="0">
              <a:buNone/>
              <a:defRPr sz="1100"/>
            </a:lvl3pPr>
            <a:lvl4pPr marL="1370425" indent="0">
              <a:buNone/>
              <a:defRPr sz="900"/>
            </a:lvl4pPr>
            <a:lvl5pPr marL="1827234" indent="0">
              <a:buNone/>
              <a:defRPr sz="900"/>
            </a:lvl5pPr>
            <a:lvl6pPr marL="2284045" indent="0">
              <a:buNone/>
              <a:defRPr sz="900"/>
            </a:lvl6pPr>
            <a:lvl7pPr marL="2740852" indent="0">
              <a:buNone/>
              <a:defRPr sz="900"/>
            </a:lvl7pPr>
            <a:lvl8pPr marL="3197660" indent="0">
              <a:buNone/>
              <a:defRPr sz="900"/>
            </a:lvl8pPr>
            <a:lvl9pPr marL="365447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5A88F-9A3F-49A0-AC29-B843EA38E4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8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4"/>
            <a:ext cx="5486400" cy="4114800"/>
          </a:xfrm>
        </p:spPr>
        <p:txBody>
          <a:bodyPr lIns="91360" tIns="45680" rIns="91360" bIns="45680"/>
          <a:lstStyle>
            <a:lvl1pPr marL="0" indent="0">
              <a:buNone/>
              <a:defRPr sz="3200"/>
            </a:lvl1pPr>
            <a:lvl2pPr marL="456808" indent="0">
              <a:buNone/>
              <a:defRPr sz="2800"/>
            </a:lvl2pPr>
            <a:lvl3pPr marL="913617" indent="0">
              <a:buNone/>
              <a:defRPr sz="2400"/>
            </a:lvl3pPr>
            <a:lvl4pPr marL="1370425" indent="0">
              <a:buNone/>
              <a:defRPr sz="2000"/>
            </a:lvl4pPr>
            <a:lvl5pPr marL="1827234" indent="0">
              <a:buNone/>
              <a:defRPr sz="2000"/>
            </a:lvl5pPr>
            <a:lvl6pPr marL="2284045" indent="0">
              <a:buNone/>
              <a:defRPr sz="2000"/>
            </a:lvl6pPr>
            <a:lvl7pPr marL="2740852" indent="0">
              <a:buNone/>
              <a:defRPr sz="2000"/>
            </a:lvl7pPr>
            <a:lvl8pPr marL="3197660" indent="0">
              <a:buNone/>
              <a:defRPr sz="2000"/>
            </a:lvl8pPr>
            <a:lvl9pPr marL="365447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56808" indent="0">
              <a:buNone/>
              <a:defRPr sz="1200"/>
            </a:lvl2pPr>
            <a:lvl3pPr marL="913617" indent="0">
              <a:buNone/>
              <a:defRPr sz="1100"/>
            </a:lvl3pPr>
            <a:lvl4pPr marL="1370425" indent="0">
              <a:buNone/>
              <a:defRPr sz="900"/>
            </a:lvl4pPr>
            <a:lvl5pPr marL="1827234" indent="0">
              <a:buNone/>
              <a:defRPr sz="900"/>
            </a:lvl5pPr>
            <a:lvl6pPr marL="2284045" indent="0">
              <a:buNone/>
              <a:defRPr sz="900"/>
            </a:lvl6pPr>
            <a:lvl7pPr marL="2740852" indent="0">
              <a:buNone/>
              <a:defRPr sz="900"/>
            </a:lvl7pPr>
            <a:lvl8pPr marL="3197660" indent="0">
              <a:buNone/>
              <a:defRPr sz="900"/>
            </a:lvl8pPr>
            <a:lvl9pPr marL="365447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4C2BB-D3B7-4C8A-B474-63F46DC2A3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55327"/>
      </p:ext>
    </p:extLst>
  </p:cSld>
  <p:clrMapOvr>
    <a:masterClrMapping/>
  </p:clrMapOvr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slideLayout" Target="../slideLayouts/slideLayout13.xml"/>
  <Relationship Id="rId14" Type="http://schemas.openxmlformats.org/officeDocument/2006/relationships/slideLayout" Target="../slideLayouts/slideLayout14.xml"/>
  <Relationship Id="rId15" Type="http://schemas.openxmlformats.org/officeDocument/2006/relationships/slideLayout" Target="../slideLayouts/slideLayout15.xml"/>
  <Relationship Id="rId16" Type="http://schemas.openxmlformats.org/officeDocument/2006/relationships/theme" Target="../theme/theme1.xml"/>
  <Relationship Id="rId17" Type="http://schemas.openxmlformats.org/officeDocument/2006/relationships/image" Target="../media/image1.png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</Relationships>

</file>

<file path=ppt/slideMasters/_rels/slideMaster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6.xml"/>
  <Relationship Id="rId10" Type="http://schemas.openxmlformats.org/officeDocument/2006/relationships/slideLayout" Target="../slideLayouts/slideLayout25.xml"/>
  <Relationship Id="rId11" Type="http://schemas.openxmlformats.org/officeDocument/2006/relationships/slideLayout" Target="../slideLayouts/slideLayout26.xml"/>
  <Relationship Id="rId12" Type="http://schemas.openxmlformats.org/officeDocument/2006/relationships/slideLayout" Target="../slideLayouts/slideLayout27.xml"/>
  <Relationship Id="rId13" Type="http://schemas.openxmlformats.org/officeDocument/2006/relationships/slideLayout" Target="../slideLayouts/slideLayout28.xml"/>
  <Relationship Id="rId14" Type="http://schemas.openxmlformats.org/officeDocument/2006/relationships/slideLayout" Target="../slideLayouts/slideLayout29.xml"/>
  <Relationship Id="rId15" Type="http://schemas.openxmlformats.org/officeDocument/2006/relationships/slideLayout" Target="../slideLayouts/slideLayout30.xml"/>
  <Relationship Id="rId16" Type="http://schemas.openxmlformats.org/officeDocument/2006/relationships/theme" Target="../theme/theme2.xml"/>
  <Relationship Id="rId17" Type="http://schemas.openxmlformats.org/officeDocument/2006/relationships/image" Target="../media/image1.png"/>
  <Relationship Id="rId2" Type="http://schemas.openxmlformats.org/officeDocument/2006/relationships/slideLayout" Target="../slideLayouts/slideLayout17.xml"/>
  <Relationship Id="rId3" Type="http://schemas.openxmlformats.org/officeDocument/2006/relationships/slideLayout" Target="../slideLayouts/slideLayout18.xml"/>
  <Relationship Id="rId4" Type="http://schemas.openxmlformats.org/officeDocument/2006/relationships/slideLayout" Target="../slideLayouts/slideLayout19.xml"/>
  <Relationship Id="rId5" Type="http://schemas.openxmlformats.org/officeDocument/2006/relationships/slideLayout" Target="../slideLayouts/slideLayout20.xml"/>
  <Relationship Id="rId6" Type="http://schemas.openxmlformats.org/officeDocument/2006/relationships/slideLayout" Target="../slideLayouts/slideLayout21.xml"/>
  <Relationship Id="rId7" Type="http://schemas.openxmlformats.org/officeDocument/2006/relationships/slideLayout" Target="../slideLayouts/slideLayout22.xml"/>
  <Relationship Id="rId8" Type="http://schemas.openxmlformats.org/officeDocument/2006/relationships/slideLayout" Target="../slideLayouts/slideLayout23.xml"/>
  <Relationship Id="rId9" Type="http://schemas.openxmlformats.org/officeDocument/2006/relationships/slideLayout" Target="../slideLayouts/slideLayout24.xml"/>
</Relationships>

</file>

<file path=ppt/slideMasters/_rels/slideMaster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1.xml"/>
  <Relationship Id="rId10" Type="http://schemas.openxmlformats.org/officeDocument/2006/relationships/slideLayout" Target="../slideLayouts/slideLayout40.xml"/>
  <Relationship Id="rId11" Type="http://schemas.openxmlformats.org/officeDocument/2006/relationships/slideLayout" Target="../slideLayouts/slideLayout41.xml"/>
  <Relationship Id="rId12" Type="http://schemas.openxmlformats.org/officeDocument/2006/relationships/slideLayout" Target="../slideLayouts/slideLayout42.xml"/>
  <Relationship Id="rId13" Type="http://schemas.openxmlformats.org/officeDocument/2006/relationships/slideLayout" Target="../slideLayouts/slideLayout43.xml"/>
  <Relationship Id="rId14" Type="http://schemas.openxmlformats.org/officeDocument/2006/relationships/slideLayout" Target="../slideLayouts/slideLayout44.xml"/>
  <Relationship Id="rId15" Type="http://schemas.openxmlformats.org/officeDocument/2006/relationships/slideLayout" Target="../slideLayouts/slideLayout45.xml"/>
  <Relationship Id="rId16" Type="http://schemas.openxmlformats.org/officeDocument/2006/relationships/theme" Target="../theme/theme3.xml"/>
  <Relationship Id="rId17" Type="http://schemas.openxmlformats.org/officeDocument/2006/relationships/image" Target="../media/image1.png"/>
  <Relationship Id="rId2" Type="http://schemas.openxmlformats.org/officeDocument/2006/relationships/slideLayout" Target="../slideLayouts/slideLayout32.xml"/>
  <Relationship Id="rId3" Type="http://schemas.openxmlformats.org/officeDocument/2006/relationships/slideLayout" Target="../slideLayouts/slideLayout33.xml"/>
  <Relationship Id="rId4" Type="http://schemas.openxmlformats.org/officeDocument/2006/relationships/slideLayout" Target="../slideLayouts/slideLayout34.xml"/>
  <Relationship Id="rId5" Type="http://schemas.openxmlformats.org/officeDocument/2006/relationships/slideLayout" Target="../slideLayouts/slideLayout35.xml"/>
  <Relationship Id="rId6" Type="http://schemas.openxmlformats.org/officeDocument/2006/relationships/slideLayout" Target="../slideLayouts/slideLayout36.xml"/>
  <Relationship Id="rId7" Type="http://schemas.openxmlformats.org/officeDocument/2006/relationships/slideLayout" Target="../slideLayouts/slideLayout37.xml"/>
  <Relationship Id="rId8" Type="http://schemas.openxmlformats.org/officeDocument/2006/relationships/slideLayout" Target="../slideLayouts/slideLayout38.xml"/>
  <Relationship Id="rId9" Type="http://schemas.openxmlformats.org/officeDocument/2006/relationships/slideLayout" Target="../slideLayouts/slideLayout39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-19050" y="-242888"/>
            <a:ext cx="12198350" cy="1765301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27" tIns="45614" rIns="91227" bIns="45614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741363" indent="-284163" defTabSz="9128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144588" indent="-231775" defTabSz="9128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29263" y="298450"/>
            <a:ext cx="64166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121495" tIns="60756" rIns="121495" bIns="60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1013"/>
            <a:ext cx="10960100" cy="64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121495" tIns="60756" rIns="121495" bIns="607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0838" y="8318500"/>
            <a:ext cx="38576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121495" tIns="60756" rIns="121495" bIns="60756" numCol="1" anchor="t" anchorCtr="0" compatLnSpc="1">
            <a:prstTxWarp prst="textNoShape">
              <a:avLst/>
            </a:prstTxWarp>
          </a:bodyPr>
          <a:lstStyle>
            <a:lvl1pPr algn="ctr" defTabSz="1216571">
              <a:defRPr sz="19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37675" y="8499475"/>
            <a:ext cx="2841625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121495" tIns="60756" rIns="121495" bIns="60756" numCol="1" anchor="t" anchorCtr="0" compatLnSpc="1">
            <a:prstTxWarp prst="textNoShape">
              <a:avLst/>
            </a:prstTxWarp>
          </a:bodyPr>
          <a:lstStyle>
            <a:lvl1pPr algn="r" defTabSz="1216571">
              <a:defRPr sz="1900" b="1">
                <a:solidFill>
                  <a:srgbClr val="DDDDDD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D75DCF1-6C32-4B79-93F1-19D9C72617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4" descr="banner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97" b="8861"/>
          <a:stretch>
            <a:fillRect/>
          </a:stretch>
        </p:blipFill>
        <p:spPr bwMode="auto">
          <a:xfrm>
            <a:off x="-4763" y="298450"/>
            <a:ext cx="5343526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43" r:id="rId1"/>
    <p:sldLayoutId id="2147485844" r:id="rId2"/>
    <p:sldLayoutId id="2147485803" r:id="rId3"/>
    <p:sldLayoutId id="2147485804" r:id="rId4"/>
    <p:sldLayoutId id="2147485805" r:id="rId5"/>
    <p:sldLayoutId id="2147485806" r:id="rId6"/>
    <p:sldLayoutId id="2147485845" r:id="rId7"/>
    <p:sldLayoutId id="2147485807" r:id="rId8"/>
    <p:sldLayoutId id="2147485808" r:id="rId9"/>
    <p:sldLayoutId id="2147485809" r:id="rId10"/>
    <p:sldLayoutId id="2147485810" r:id="rId11"/>
    <p:sldLayoutId id="2147485811" r:id="rId12"/>
    <p:sldLayoutId id="2147485812" r:id="rId13"/>
    <p:sldLayoutId id="2147485813" r:id="rId14"/>
    <p:sldLayoutId id="214748581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6025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+mj-lt"/>
          <a:ea typeface="ＭＳ Ｐゴシック" pitchFamily="34" charset="-128"/>
          <a:cs typeface="+mj-cs"/>
        </a:defRPr>
      </a:lvl1pPr>
      <a:lvl2pPr algn="ctr" defTabSz="1216025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Calibri" charset="0"/>
          <a:ea typeface="ＭＳ Ｐゴシック" pitchFamily="34" charset="-128"/>
        </a:defRPr>
      </a:lvl2pPr>
      <a:lvl3pPr algn="ctr" defTabSz="1216025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Calibri" charset="0"/>
          <a:ea typeface="ＭＳ Ｐゴシック" pitchFamily="34" charset="-128"/>
        </a:defRPr>
      </a:lvl3pPr>
      <a:lvl4pPr algn="ctr" defTabSz="1216025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Calibri" charset="0"/>
          <a:ea typeface="ＭＳ Ｐゴシック" pitchFamily="34" charset="-128"/>
        </a:defRPr>
      </a:lvl4pPr>
      <a:lvl5pPr algn="ctr" defTabSz="1216025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Calibri" charset="0"/>
          <a:ea typeface="ＭＳ Ｐゴシック" pitchFamily="34" charset="-128"/>
        </a:defRPr>
      </a:lvl5pPr>
      <a:lvl6pPr marL="456808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charset="0"/>
          <a:ea typeface="ＭＳ Ｐゴシック" charset="0"/>
        </a:defRPr>
      </a:lvl6pPr>
      <a:lvl7pPr marL="913617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charset="0"/>
          <a:ea typeface="ＭＳ Ｐゴシック" charset="0"/>
        </a:defRPr>
      </a:lvl7pPr>
      <a:lvl8pPr marL="1370425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charset="0"/>
          <a:ea typeface="ＭＳ Ｐゴシック" charset="0"/>
        </a:defRPr>
      </a:lvl8pPr>
      <a:lvl9pPr marL="1827234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charset="0"/>
          <a:ea typeface="ＭＳ Ｐゴシック" charset="0"/>
        </a:defRPr>
      </a:lvl9pPr>
    </p:titleStyle>
    <p:bodyStyle>
      <a:lvl1pPr marL="455613" indent="-455613" algn="l" defTabSz="1216025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987425" indent="-377825" algn="l" defTabSz="1216025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  <a:ea typeface="ＭＳ Ｐゴシック" pitchFamily="34" charset="-128"/>
        </a:defRPr>
      </a:lvl2pPr>
      <a:lvl3pPr marL="1520825" indent="-303213" algn="l" defTabSz="1216025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</a:defRPr>
      </a:lvl3pPr>
      <a:lvl4pPr marL="2128838" indent="-303213" algn="l" defTabSz="1216025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ea typeface="ＭＳ Ｐゴシック" pitchFamily="34" charset="-128"/>
        </a:defRPr>
      </a:lvl4pPr>
      <a:lvl5pPr marL="2736850" indent="-303213" algn="l" defTabSz="1216025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ＭＳ Ｐゴシック" pitchFamily="34" charset="-128"/>
        </a:defRPr>
      </a:lvl5pPr>
      <a:lvl6pPr marL="2512447" indent="-2284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9258" indent="-2284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6065" indent="-2284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2875" indent="-2284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8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08" algn="l" defTabSz="4568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17" algn="l" defTabSz="4568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25" algn="l" defTabSz="4568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34" algn="l" defTabSz="4568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45" algn="l" defTabSz="4568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52" algn="l" defTabSz="4568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60" algn="l" defTabSz="4568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70" algn="l" defTabSz="4568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 userDrawn="1"/>
        </p:nvSpPr>
        <p:spPr bwMode="auto">
          <a:xfrm>
            <a:off x="-19050" y="-242888"/>
            <a:ext cx="12198350" cy="1765301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27" tIns="45614" rIns="91227" bIns="45614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741363" indent="-284163" defTabSz="9128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144588" indent="-231775" defTabSz="9128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29263" y="298450"/>
            <a:ext cx="64166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121495" tIns="60756" rIns="121495" bIns="60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1013"/>
            <a:ext cx="10960100" cy="64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121495" tIns="60756" rIns="121495" bIns="607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0838" y="8318500"/>
            <a:ext cx="38576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121495" tIns="60756" rIns="121495" bIns="60756" numCol="1" anchor="t" anchorCtr="0" compatLnSpc="1">
            <a:prstTxWarp prst="textNoShape">
              <a:avLst/>
            </a:prstTxWarp>
          </a:bodyPr>
          <a:lstStyle>
            <a:lvl1pPr algn="ctr" defTabSz="1216571">
              <a:defRPr sz="1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37675" y="8499475"/>
            <a:ext cx="2841625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121495" tIns="60756" rIns="121495" bIns="60756" numCol="1" anchor="t" anchorCtr="0" compatLnSpc="1">
            <a:prstTxWarp prst="textNoShape">
              <a:avLst/>
            </a:prstTxWarp>
          </a:bodyPr>
          <a:lstStyle>
            <a:lvl1pPr algn="r" defTabSz="1216571">
              <a:defRPr sz="1900" b="1">
                <a:solidFill>
                  <a:srgbClr val="DDDDDD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AF28B83-2EC6-436A-8E92-E3031BBE3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5" name="Picture 4" descr="banner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97" b="8861"/>
          <a:stretch>
            <a:fillRect/>
          </a:stretch>
        </p:blipFill>
        <p:spPr bwMode="auto">
          <a:xfrm>
            <a:off x="-4763" y="298450"/>
            <a:ext cx="5343526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46" r:id="rId1"/>
    <p:sldLayoutId id="2147485815" r:id="rId2"/>
    <p:sldLayoutId id="2147485816" r:id="rId3"/>
    <p:sldLayoutId id="2147485817" r:id="rId4"/>
    <p:sldLayoutId id="2147485818" r:id="rId5"/>
    <p:sldLayoutId id="2147485819" r:id="rId6"/>
    <p:sldLayoutId id="2147485820" r:id="rId7"/>
    <p:sldLayoutId id="2147485821" r:id="rId8"/>
    <p:sldLayoutId id="2147485822" r:id="rId9"/>
    <p:sldLayoutId id="2147485823" r:id="rId10"/>
    <p:sldLayoutId id="2147485824" r:id="rId11"/>
    <p:sldLayoutId id="2147485825" r:id="rId12"/>
    <p:sldLayoutId id="2147485826" r:id="rId13"/>
    <p:sldLayoutId id="2147485827" r:id="rId14"/>
    <p:sldLayoutId id="2147485828" r:id="rId15"/>
  </p:sldLayoutIdLst>
  <p:hf hdr="0" ftr="0" dt="0"/>
  <p:txStyles>
    <p:titleStyle>
      <a:lvl1pPr algn="ctr" defTabSz="1216025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+mj-lt"/>
          <a:ea typeface="ＭＳ Ｐゴシック" pitchFamily="34" charset="-128"/>
          <a:cs typeface="+mj-cs"/>
        </a:defRPr>
      </a:lvl1pPr>
      <a:lvl2pPr algn="ctr" defTabSz="1216025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Calibri" charset="0"/>
          <a:ea typeface="ＭＳ Ｐゴシック" pitchFamily="34" charset="-128"/>
        </a:defRPr>
      </a:lvl2pPr>
      <a:lvl3pPr algn="ctr" defTabSz="1216025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Calibri" charset="0"/>
          <a:ea typeface="ＭＳ Ｐゴシック" pitchFamily="34" charset="-128"/>
        </a:defRPr>
      </a:lvl3pPr>
      <a:lvl4pPr algn="ctr" defTabSz="1216025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Calibri" charset="0"/>
          <a:ea typeface="ＭＳ Ｐゴシック" pitchFamily="34" charset="-128"/>
        </a:defRPr>
      </a:lvl4pPr>
      <a:lvl5pPr algn="ctr" defTabSz="1216025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Calibri" charset="0"/>
          <a:ea typeface="ＭＳ Ｐゴシック" pitchFamily="34" charset="-128"/>
        </a:defRPr>
      </a:lvl5pPr>
      <a:lvl6pPr marL="456808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charset="0"/>
          <a:ea typeface="ＭＳ Ｐゴシック" charset="0"/>
        </a:defRPr>
      </a:lvl6pPr>
      <a:lvl7pPr marL="913617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charset="0"/>
          <a:ea typeface="ＭＳ Ｐゴシック" charset="0"/>
        </a:defRPr>
      </a:lvl7pPr>
      <a:lvl8pPr marL="1370425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charset="0"/>
          <a:ea typeface="ＭＳ Ｐゴシック" charset="0"/>
        </a:defRPr>
      </a:lvl8pPr>
      <a:lvl9pPr marL="1827234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charset="0"/>
          <a:ea typeface="ＭＳ Ｐゴシック" charset="0"/>
        </a:defRPr>
      </a:lvl9pPr>
    </p:titleStyle>
    <p:bodyStyle>
      <a:lvl1pPr marL="455613" indent="-455613" algn="l" defTabSz="1216025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987425" indent="-377825" algn="l" defTabSz="1216025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  <a:ea typeface="ＭＳ Ｐゴシック" pitchFamily="34" charset="-128"/>
        </a:defRPr>
      </a:lvl2pPr>
      <a:lvl3pPr marL="1520825" indent="-303213" algn="l" defTabSz="1216025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</a:defRPr>
      </a:lvl3pPr>
      <a:lvl4pPr marL="2128838" indent="-303213" algn="l" defTabSz="1216025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ea typeface="ＭＳ Ｐゴシック" pitchFamily="34" charset="-128"/>
        </a:defRPr>
      </a:lvl4pPr>
      <a:lvl5pPr marL="2736850" indent="-303213" algn="l" defTabSz="1216025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ＭＳ Ｐゴシック" pitchFamily="34" charset="-128"/>
        </a:defRPr>
      </a:lvl5pPr>
      <a:lvl6pPr marL="2512447" indent="-2284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9258" indent="-2284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6065" indent="-2284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2875" indent="-2284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8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08" algn="l" defTabSz="4568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17" algn="l" defTabSz="4568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25" algn="l" defTabSz="4568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34" algn="l" defTabSz="4568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45" algn="l" defTabSz="4568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52" algn="l" defTabSz="4568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60" algn="l" defTabSz="4568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70" algn="l" defTabSz="4568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-19050" y="-242888"/>
            <a:ext cx="12198350" cy="1765301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54" tIns="45627" rIns="91254" bIns="45627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741363" indent="-284163" defTabSz="9128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144588" indent="-231775" defTabSz="9128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29263" y="298450"/>
            <a:ext cx="64166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121529" tIns="60772" rIns="121529" bIns="607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1013"/>
            <a:ext cx="10960100" cy="64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121529" tIns="60772" rIns="121529" bIns="60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0838" y="8318500"/>
            <a:ext cx="38576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121529" tIns="60772" rIns="121529" bIns="60772" numCol="1" anchor="t" anchorCtr="0" compatLnSpc="1">
            <a:prstTxWarp prst="textNoShape">
              <a:avLst/>
            </a:prstTxWarp>
          </a:bodyPr>
          <a:lstStyle>
            <a:lvl1pPr algn="ctr" defTabSz="1216918">
              <a:defRPr sz="1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37675" y="8499475"/>
            <a:ext cx="2841625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121529" tIns="60772" rIns="121529" bIns="60772" numCol="1" anchor="t" anchorCtr="0" compatLnSpc="1">
            <a:prstTxWarp prst="textNoShape">
              <a:avLst/>
            </a:prstTxWarp>
          </a:bodyPr>
          <a:lstStyle>
            <a:lvl1pPr algn="r" defTabSz="1216918">
              <a:defRPr sz="1900" b="1">
                <a:solidFill>
                  <a:srgbClr val="DDDDDD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1009AA3-7843-40E0-8B4B-B4C2DD5651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3079" name="Picture 4" descr="banner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97" b="8861"/>
          <a:stretch>
            <a:fillRect/>
          </a:stretch>
        </p:blipFill>
        <p:spPr bwMode="auto">
          <a:xfrm>
            <a:off x="-4763" y="298450"/>
            <a:ext cx="5343526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47" r:id="rId1"/>
    <p:sldLayoutId id="2147485829" r:id="rId2"/>
    <p:sldLayoutId id="2147485830" r:id="rId3"/>
    <p:sldLayoutId id="2147485831" r:id="rId4"/>
    <p:sldLayoutId id="2147485832" r:id="rId5"/>
    <p:sldLayoutId id="2147485833" r:id="rId6"/>
    <p:sldLayoutId id="2147485834" r:id="rId7"/>
    <p:sldLayoutId id="2147485835" r:id="rId8"/>
    <p:sldLayoutId id="2147485836" r:id="rId9"/>
    <p:sldLayoutId id="2147485837" r:id="rId10"/>
    <p:sldLayoutId id="2147485838" r:id="rId11"/>
    <p:sldLayoutId id="2147485839" r:id="rId12"/>
    <p:sldLayoutId id="2147485840" r:id="rId13"/>
    <p:sldLayoutId id="2147485841" r:id="rId14"/>
    <p:sldLayoutId id="2147485842" r:id="rId15"/>
  </p:sldLayoutIdLst>
  <p:hf hdr="0" ftr="0" dt="0"/>
  <p:txStyles>
    <p:titleStyle>
      <a:lvl1pPr algn="ctr" defTabSz="1216025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+mj-lt"/>
          <a:ea typeface="ＭＳ Ｐゴシック" pitchFamily="34" charset="-128"/>
          <a:cs typeface="+mj-cs"/>
        </a:defRPr>
      </a:lvl1pPr>
      <a:lvl2pPr algn="ctr" defTabSz="1216025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Calibri" charset="0"/>
          <a:ea typeface="ＭＳ Ｐゴシック" pitchFamily="34" charset="-128"/>
        </a:defRPr>
      </a:lvl2pPr>
      <a:lvl3pPr algn="ctr" defTabSz="1216025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Calibri" charset="0"/>
          <a:ea typeface="ＭＳ Ｐゴシック" pitchFamily="34" charset="-128"/>
        </a:defRPr>
      </a:lvl3pPr>
      <a:lvl4pPr algn="ctr" defTabSz="1216025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Calibri" charset="0"/>
          <a:ea typeface="ＭＳ Ｐゴシック" pitchFamily="34" charset="-128"/>
        </a:defRPr>
      </a:lvl4pPr>
      <a:lvl5pPr algn="ctr" defTabSz="1216025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Calibri" charset="0"/>
          <a:ea typeface="ＭＳ Ｐゴシック" pitchFamily="34" charset="-128"/>
        </a:defRPr>
      </a:lvl5pPr>
      <a:lvl6pPr marL="456939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charset="0"/>
          <a:ea typeface="ＭＳ Ｐゴシック" charset="0"/>
        </a:defRPr>
      </a:lvl6pPr>
      <a:lvl7pPr marL="913878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charset="0"/>
          <a:ea typeface="ＭＳ Ｐゴシック" charset="0"/>
        </a:defRPr>
      </a:lvl7pPr>
      <a:lvl8pPr marL="1370817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charset="0"/>
          <a:ea typeface="ＭＳ Ｐゴシック" charset="0"/>
        </a:defRPr>
      </a:lvl8pPr>
      <a:lvl9pPr marL="1827756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charset="0"/>
          <a:ea typeface="ＭＳ Ｐゴシック" charset="0"/>
        </a:defRPr>
      </a:lvl9pPr>
    </p:titleStyle>
    <p:bodyStyle>
      <a:lvl1pPr marL="455613" indent="-455613" algn="l" defTabSz="1216025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987425" indent="-377825" algn="l" defTabSz="1216025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  <a:ea typeface="ＭＳ Ｐゴシック" pitchFamily="34" charset="-128"/>
        </a:defRPr>
      </a:lvl2pPr>
      <a:lvl3pPr marL="1520825" indent="-303213" algn="l" defTabSz="1216025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</a:defRPr>
      </a:lvl3pPr>
      <a:lvl4pPr marL="2130425" indent="-303213" algn="l" defTabSz="1216025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ea typeface="ＭＳ Ｐゴシック" pitchFamily="34" charset="-128"/>
        </a:defRPr>
      </a:lvl4pPr>
      <a:lvl5pPr marL="2738438" indent="-303213" algn="l" defTabSz="1216025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ＭＳ Ｐゴシック" pitchFamily="34" charset="-128"/>
        </a:defRPr>
      </a:lvl5pPr>
      <a:lvl6pPr marL="2513165" indent="-22846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0105" indent="-22846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7043" indent="-22846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3983" indent="-22846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93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45693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45693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45693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6" algn="l" defTabSz="45693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5" algn="l" defTabSz="45693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4" algn="l" defTabSz="45693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3" algn="l" defTabSz="45693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3" algn="l" defTabSz="45693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.xml"/>
  <Relationship Id="rId3" Type="http://schemas.openxmlformats.org/officeDocument/2006/relationships/image" Target="../media/image1.png"/>
</Relationships>

</file>

<file path=ppt/slides/_rels/slide1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4.xml"/>
  <Relationship Id="rId2" Type="http://schemas.openxmlformats.org/officeDocument/2006/relationships/notesSlide" Target="../notesSlides/notesSlide10.xml"/>
  <Relationship Id="rId3" Type="http://schemas.openxmlformats.org/officeDocument/2006/relationships/chart" Target="../charts/chart5.xml"/>
</Relationships>

</file>

<file path=ppt/slides/_rels/slide1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4.xml"/>
  <Relationship Id="rId2" Type="http://schemas.openxmlformats.org/officeDocument/2006/relationships/notesSlide" Target="../notesSlides/notesSlide11.xml"/>
  <Relationship Id="rId3" Type="http://schemas.openxmlformats.org/officeDocument/2006/relationships/chart" Target="../charts/chart6.xml"/>
</Relationships>

</file>

<file path=ppt/slides/_rels/slide1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2.xml"/>
</Relationships>

</file>

<file path=ppt/slides/_rels/slide1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3.xml"/>
  <Relationship Id="rId3" Type="http://schemas.openxmlformats.org/officeDocument/2006/relationships/chart" Target="../charts/chart7.xml"/>
</Relationships>

</file>

<file path=ppt/slides/_rels/slide1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14.xml"/>
  <Relationship Id="rId3" Type="http://schemas.openxmlformats.org/officeDocument/2006/relationships/chart" Target="../charts/chart8.xml"/>
</Relationships>

</file>

<file path=ppt/slides/_rels/slide1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notesSlide" Target="../notesSlides/notesSlide15.xml"/>
  <Relationship Id="rId3" Type="http://schemas.openxmlformats.org/officeDocument/2006/relationships/chart" Target="../charts/chart9.xml"/>
  <Relationship Id="rId4" Type="http://schemas.openxmlformats.org/officeDocument/2006/relationships/chart" Target="../charts/chart10.xml"/>
</Relationships>

</file>

<file path=ppt/slides/_rels/slide1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16.xml"/>
  <Relationship Id="rId3" Type="http://schemas.openxmlformats.org/officeDocument/2006/relationships/chart" Target="../charts/chart11.xml"/>
</Relationships>

</file>

<file path=ppt/slides/_rels/slide1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7.xml"/>
  <Relationship Id="rId3" Type="http://schemas.openxmlformats.org/officeDocument/2006/relationships/chart" Target="../charts/chart12.xml"/>
</Relationships>

</file>

<file path=ppt/slides/_rels/slide1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4.xml"/>
  <Relationship Id="rId2" Type="http://schemas.openxmlformats.org/officeDocument/2006/relationships/notesSlide" Target="../notesSlides/notesSlide18.xml"/>
  <Relationship Id="rId3" Type="http://schemas.openxmlformats.org/officeDocument/2006/relationships/chart" Target="../charts/chart13.xml"/>
</Relationships>

</file>

<file path=ppt/slides/_rels/slide1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notesSlide" Target="../notesSlides/notesSlide19.xml"/>
  <Relationship Id="rId3" Type="http://schemas.openxmlformats.org/officeDocument/2006/relationships/chart" Target="../charts/chart14.xml"/>
  <Relationship Id="rId4" Type="http://schemas.openxmlformats.org/officeDocument/2006/relationships/chart" Target="../charts/chart15.xml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2.xml"/>
  <Relationship Id="rId3" Type="http://schemas.openxmlformats.org/officeDocument/2006/relationships/hyperlink" TargetMode="External" Target="http://www.malegislature.gov/Laws/SessionLaws/Acts/2006/Chapter58"/>
  <Relationship Id="rId4" Type="http://schemas.openxmlformats.org/officeDocument/2006/relationships/hyperlink" TargetMode="External" Target="http://www.malegislature.gov/Laws/GeneralLaws/PartI/TitleXVI/Chapter111/Section111"/>
  <Relationship Id="rId5" Type="http://schemas.openxmlformats.org/officeDocument/2006/relationships/hyperlink" TargetMode="External" Target="http://www.mass.gov/eohhs/docs/dph/regs/105cmr130.pdf"/>
</Relationships>

</file>

<file path=ppt/slides/_rels/slide2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4.xml"/>
  <Relationship Id="rId2" Type="http://schemas.openxmlformats.org/officeDocument/2006/relationships/notesSlide" Target="../notesSlides/notesSlide20.xml"/>
  <Relationship Id="rId3" Type="http://schemas.openxmlformats.org/officeDocument/2006/relationships/chart" Target="../charts/chart16.xml"/>
</Relationships>

</file>

<file path=ppt/slides/_rels/slide2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2.xml"/>
  <Relationship Id="rId2" Type="http://schemas.openxmlformats.org/officeDocument/2006/relationships/notesSlide" Target="../notesSlides/notesSlide21.xml"/>
  <Relationship Id="rId3" Type="http://schemas.openxmlformats.org/officeDocument/2006/relationships/chart" Target="../charts/chart17.xml"/>
  <Relationship Id="rId4" Type="http://schemas.openxmlformats.org/officeDocument/2006/relationships/chart" Target="../charts/chart18.xml"/>
</Relationships>

</file>

<file path=ppt/slides/_rels/slide2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2.xml"/>
  <Relationship Id="rId2" Type="http://schemas.openxmlformats.org/officeDocument/2006/relationships/notesSlide" Target="../notesSlides/notesSlide22.xml"/>
  <Relationship Id="rId3" Type="http://schemas.openxmlformats.org/officeDocument/2006/relationships/chart" Target="../charts/chart19.xml"/>
  <Relationship Id="rId4" Type="http://schemas.openxmlformats.org/officeDocument/2006/relationships/chart" Target="../charts/chart20.xml"/>
</Relationships>

</file>

<file path=ppt/slides/_rels/slide2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23.xml"/>
  <Relationship Id="rId3" Type="http://schemas.openxmlformats.org/officeDocument/2006/relationships/chart" Target="../charts/chart21.xml"/>
  <Relationship Id="rId4" Type="http://schemas.openxmlformats.org/officeDocument/2006/relationships/chart" Target="../charts/chart22.xml"/>
</Relationships>

</file>

<file path=ppt/slides/_rels/slide2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notesSlide" Target="../notesSlides/notesSlide24.xml"/>
  <Relationship Id="rId3" Type="http://schemas.openxmlformats.org/officeDocument/2006/relationships/chart" Target="../charts/chart23.xml"/>
  <Relationship Id="rId4" Type="http://schemas.openxmlformats.org/officeDocument/2006/relationships/chart" Target="../charts/chart24.xml"/>
</Relationships>

</file>

<file path=ppt/slides/_rels/slide2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25.xml"/>
  <Relationship Id="rId3" Type="http://schemas.openxmlformats.org/officeDocument/2006/relationships/chart" Target="../charts/chart25.xml"/>
  <Relationship Id="rId4" Type="http://schemas.openxmlformats.org/officeDocument/2006/relationships/chart" Target="../charts/chart26.xml"/>
  <Relationship Id="rId5" Type="http://schemas.openxmlformats.org/officeDocument/2006/relationships/chart" Target="../charts/chart27.xml"/>
  <Relationship Id="rId6" Type="http://schemas.openxmlformats.org/officeDocument/2006/relationships/chart" Target="../charts/chart28.xml"/>
  <Relationship Id="rId7" Type="http://schemas.openxmlformats.org/officeDocument/2006/relationships/chart" Target="../charts/chart29.xml"/>
  <Relationship Id="rId8" Type="http://schemas.openxmlformats.org/officeDocument/2006/relationships/chart" Target="../charts/chart30.xml"/>
</Relationships>

</file>

<file path=ppt/slides/_rels/slide2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6.xml"/>
  <Relationship Id="rId2" Type="http://schemas.openxmlformats.org/officeDocument/2006/relationships/notesSlide" Target="../notesSlides/notesSlide26.xml"/>
</Relationships>

</file>

<file path=ppt/slides/_rels/slide2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27.xml"/>
  <Relationship Id="rId3" Type="http://schemas.openxmlformats.org/officeDocument/2006/relationships/chart" Target="../charts/chart31.xml"/>
</Relationships>

</file>

<file path=ppt/slides/_rels/slide2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28.xml"/>
  <Relationship Id="rId3" Type="http://schemas.openxmlformats.org/officeDocument/2006/relationships/chart" Target="../charts/chart32.xml"/>
</Relationships>

</file>

<file path=ppt/slides/_rels/slide2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29.xml"/>
  <Relationship Id="rId3" Type="http://schemas.openxmlformats.org/officeDocument/2006/relationships/chart" Target="../charts/chart33.xml"/>
  <Relationship Id="rId4" Type="http://schemas.openxmlformats.org/officeDocument/2006/relationships/chart" Target="../charts/chart34.xml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3.xml"/>
</Relationships>

</file>

<file path=ppt/slides/_rels/slide3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7.xml"/>
  <Relationship Id="rId2" Type="http://schemas.openxmlformats.org/officeDocument/2006/relationships/notesSlide" Target="../notesSlides/notesSlide30.xml"/>
</Relationships>

</file>

<file path=ppt/slides/_rels/slide3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2.xml"/>
  <Relationship Id="rId2" Type="http://schemas.openxmlformats.org/officeDocument/2006/relationships/notesSlide" Target="../notesSlides/notesSlide31.xml"/>
  <Relationship Id="rId3" Type="http://schemas.openxmlformats.org/officeDocument/2006/relationships/image" Target="../media/image3.jpg"/>
  <Relationship Id="rId4" Type="http://schemas.openxmlformats.org/officeDocument/2006/relationships/image" Target="../media/image4.png"/>
</Relationships>

</file>

<file path=ppt/slides/_rels/slide3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2.xml"/>
  <Relationship Id="rId2" Type="http://schemas.openxmlformats.org/officeDocument/2006/relationships/notesSlide" Target="../notesSlides/notesSlide32.xml"/>
  <Relationship Id="rId3" Type="http://schemas.openxmlformats.org/officeDocument/2006/relationships/hyperlink" TargetMode="External" Target="http://www.mass.gov/dph/dhcq"/>
  <Relationship Id="rId4" Type="http://schemas.openxmlformats.org/officeDocument/2006/relationships/hyperlink" TargetMode="External" Target="mailto:katherine.fillo@state.ma.us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4.xml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vmlDrawing" Target="../drawings/vmlDrawing1.vml"/>
  <Relationship Id="rId2" Type="http://schemas.openxmlformats.org/officeDocument/2006/relationships/slideLayout" Target="../slideLayouts/slideLayout7.xml"/>
  <Relationship Id="rId3" Type="http://schemas.openxmlformats.org/officeDocument/2006/relationships/notesSlide" Target="../notesSlides/notesSlide5.xml"/>
  <Relationship Id="rId4" Type="http://schemas.openxmlformats.org/officeDocument/2006/relationships/oleObject" Target="../embeddings/Microsoft_Excel_97-2003_Worksheet1.xls"/>
  <Relationship Id="rId5" Type="http://schemas.openxmlformats.org/officeDocument/2006/relationships/image" Target="../media/image2.png"/>
</Relationships>

</file>

<file path=ppt/slides/_rels/slide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6.xml"/>
</Relationships>

</file>

<file path=ppt/slides/_rels/slide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7.xml"/>
  <Relationship Id="rId3" Type="http://schemas.openxmlformats.org/officeDocument/2006/relationships/chart" Target="../charts/chart1.xml"/>
</Relationships>

</file>

<file path=ppt/slides/_rels/slide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8.xml"/>
  <Relationship Id="rId3" Type="http://schemas.openxmlformats.org/officeDocument/2006/relationships/chart" Target="../charts/chart2.xml"/>
</Relationships>

</file>

<file path=ppt/slides/_rels/slide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notesSlide" Target="../notesSlides/notesSlide9.xml"/>
  <Relationship Id="rId3" Type="http://schemas.openxmlformats.org/officeDocument/2006/relationships/chart" Target="../charts/chart3.xml"/>
  <Relationship Id="rId4" Type="http://schemas.openxmlformats.org/officeDocument/2006/relationships/chart" Target="../charts/chart4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1"/>
          <a:stretch>
            <a:fillRect/>
          </a:stretch>
        </p:blipFill>
        <p:spPr bwMode="auto">
          <a:xfrm>
            <a:off x="-4763" y="298450"/>
            <a:ext cx="12198351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912813" y="2373696"/>
            <a:ext cx="10353675" cy="1958975"/>
          </a:xfrm>
        </p:spPr>
        <p:txBody>
          <a:bodyPr/>
          <a:lstStyle/>
          <a:p>
            <a:pPr eaLnBrk="1" hangingPunct="1"/>
            <a:r>
              <a:rPr lang="en-US" altLang="en-US" sz="4400" dirty="0" smtClean="0">
                <a:solidFill>
                  <a:schemeClr val="tx1"/>
                </a:solidFill>
              </a:rPr>
              <a:t>Health Care Associated Infections in 2015</a:t>
            </a:r>
            <a:br>
              <a:rPr lang="en-US" altLang="en-US" sz="4400" dirty="0" smtClean="0">
                <a:solidFill>
                  <a:schemeClr val="tx1"/>
                </a:solidFill>
              </a:rPr>
            </a:br>
            <a:r>
              <a:rPr lang="en-US" altLang="en-US" sz="4400" dirty="0" smtClean="0">
                <a:solidFill>
                  <a:schemeClr val="tx1"/>
                </a:solidFill>
              </a:rPr>
              <a:t>Acute Care Hospitals</a:t>
            </a:r>
          </a:p>
        </p:txBody>
      </p:sp>
      <p:sp>
        <p:nvSpPr>
          <p:cNvPr id="9220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0" y="4638967"/>
            <a:ext cx="12179300" cy="2333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Alfred </a:t>
            </a:r>
            <a:r>
              <a:rPr lang="en-US" altLang="en-US" sz="2000" dirty="0" err="1" smtClean="0"/>
              <a:t>DeMaria</a:t>
            </a:r>
            <a:r>
              <a:rPr lang="en-US" altLang="en-US" sz="2000" dirty="0" smtClean="0"/>
              <a:t>, M.D.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State Epidemiologist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Bureau of Infectious Disease and Laboratory Sciences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Katherine T. Fillo, </a:t>
            </a:r>
            <a:r>
              <a:rPr lang="en-US" sz="2000" dirty="0" err="1"/>
              <a:t>Ph.D</a:t>
            </a:r>
            <a:r>
              <a:rPr lang="en-US" sz="2000" dirty="0"/>
              <a:t>, RN-</a:t>
            </a:r>
            <a:r>
              <a:rPr lang="en-US" sz="2000" dirty="0" smtClean="0"/>
              <a:t>BC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Quality Improvement Manager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Bureau of Health Care Safety and Quality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3300" b="1" dirty="0" smtClean="0"/>
              <a:t>Public Health Council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300" b="1" dirty="0" smtClean="0"/>
              <a:t>August 23, 2016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1216025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39775" indent="-282575" defTabSz="1216025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30188" defTabSz="12160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8613" indent="-227013" defTabSz="1216025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4225" indent="-227013" defTabSz="1216025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14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686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58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30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BB1BA0C-020E-436A-A04A-240C4BD8A33E}" type="slidenum">
              <a:rPr lang="en-US" altLang="en-US" sz="19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900" dirty="0" smtClean="0"/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149278"/>
              </p:ext>
            </p:extLst>
          </p:nvPr>
        </p:nvGraphicFramePr>
        <p:xfrm>
          <a:off x="3100388" y="1944688"/>
          <a:ext cx="8799512" cy="6408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5529263" y="298450"/>
            <a:ext cx="6416675" cy="9429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State CAUTI SIR</a:t>
            </a:r>
          </a:p>
        </p:txBody>
      </p:sp>
      <p:sp>
        <p:nvSpPr>
          <p:cNvPr id="32773" name="Rectangle 3"/>
          <p:cNvSpPr>
            <a:spLocks noChangeArrowheads="1"/>
          </p:cNvSpPr>
          <p:nvPr/>
        </p:nvSpPr>
        <p:spPr bwMode="auto">
          <a:xfrm>
            <a:off x="609600" y="1751013"/>
            <a:ext cx="10960100" cy="683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21495" tIns="60756" rIns="121495" bIns="60756"/>
          <a:lstStyle>
            <a:lvl1pPr marL="457200" indent="-457200"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2413" indent="-304800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3700"/>
          </a:p>
        </p:txBody>
      </p:sp>
      <p:sp>
        <p:nvSpPr>
          <p:cNvPr id="32774" name="Rounded Rectangle 1"/>
          <p:cNvSpPr>
            <a:spLocks noChangeArrowheads="1"/>
          </p:cNvSpPr>
          <p:nvPr/>
        </p:nvSpPr>
        <p:spPr bwMode="auto">
          <a:xfrm>
            <a:off x="261938" y="1898650"/>
            <a:ext cx="2676525" cy="6848475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21495" tIns="60756" rIns="121495" bIns="60756"/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1065213" indent="-4556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674813" indent="-457200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282825" indent="-455613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892425" indent="-4572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3496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8068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2640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7212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6699"/>
                </a:solidFill>
              </a:rPr>
              <a:t>Key Findings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000" dirty="0" smtClean="0"/>
              <a:t>In 2015, adult and pediatric ICUs </a:t>
            </a:r>
            <a:r>
              <a:rPr lang="en-US" altLang="en-US" sz="2000" dirty="0">
                <a:solidFill>
                  <a:srgbClr val="000000"/>
                </a:solidFill>
              </a:rPr>
              <a:t>experienced a significantly lower number of infections than expected, as compared to the national baseline </a:t>
            </a:r>
            <a:r>
              <a:rPr lang="en-US" altLang="en-US" sz="2000" dirty="0" smtClean="0">
                <a:solidFill>
                  <a:srgbClr val="000000"/>
                </a:solidFill>
              </a:rPr>
              <a:t>data and prior years. 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 typeface="Calibri" pitchFamily="34" charset="0"/>
              <a:buNone/>
            </a:pPr>
            <a:endParaRPr lang="en-US" altLang="en-US" sz="2000" dirty="0" smtClean="0"/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900" dirty="0" smtClean="0"/>
              <a:t>*</a:t>
            </a:r>
            <a:r>
              <a:rPr lang="en-US" sz="1900" dirty="0" smtClean="0"/>
              <a:t>In </a:t>
            </a:r>
            <a:r>
              <a:rPr lang="en-US" sz="1900" dirty="0"/>
              <a:t>2015, the NHSN definition for </a:t>
            </a:r>
            <a:r>
              <a:rPr lang="en-US" sz="1900" dirty="0" smtClean="0"/>
              <a:t>UTI </a:t>
            </a:r>
            <a:r>
              <a:rPr lang="en-US" sz="1900" dirty="0"/>
              <a:t>was updated, and </a:t>
            </a:r>
            <a:r>
              <a:rPr lang="en-US" sz="1900" dirty="0" smtClean="0"/>
              <a:t>several criteria </a:t>
            </a:r>
            <a:r>
              <a:rPr lang="en-US" sz="1900" dirty="0"/>
              <a:t>and elements were </a:t>
            </a:r>
            <a:r>
              <a:rPr lang="en-US" sz="1900" dirty="0" smtClean="0"/>
              <a:t>excluded.  This may result in </a:t>
            </a:r>
            <a:r>
              <a:rPr lang="en-US" sz="1900" dirty="0"/>
              <a:t>a similar, significant decrease in the 2015 CAUTI SIRs </a:t>
            </a:r>
            <a:r>
              <a:rPr lang="en-US" sz="1900" dirty="0" smtClean="0"/>
              <a:t>than </a:t>
            </a:r>
            <a:r>
              <a:rPr lang="en-US" sz="1900" dirty="0"/>
              <a:t>in previous </a:t>
            </a:r>
            <a:r>
              <a:rPr lang="en-US" sz="1900" dirty="0" smtClean="0"/>
              <a:t>years</a:t>
            </a:r>
            <a:endParaRPr lang="en-US" altLang="en-US" sz="1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2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1216025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39775" indent="-282575" defTabSz="1216025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30188" defTabSz="12160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8613" indent="-227013" defTabSz="1216025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4225" indent="-227013" defTabSz="1216025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14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686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58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30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4E726AB-C2CC-44C2-A1E8-36F956FA432F}" type="slidenum">
              <a:rPr lang="en-US" altLang="en-US" sz="19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900" dirty="0" smtClean="0"/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117752"/>
              </p:ext>
            </p:extLst>
          </p:nvPr>
        </p:nvGraphicFramePr>
        <p:xfrm>
          <a:off x="3052763" y="1906588"/>
          <a:ext cx="8489950" cy="6748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9263" y="298450"/>
            <a:ext cx="6416675" cy="9429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State </a:t>
            </a:r>
            <a:r>
              <a:rPr lang="en-US" altLang="en-US" dirty="0"/>
              <a:t>Urinary </a:t>
            </a:r>
            <a:r>
              <a:rPr lang="en-US" altLang="en-US" dirty="0" smtClean="0"/>
              <a:t>Catheter Utilization Ratios</a:t>
            </a:r>
          </a:p>
        </p:txBody>
      </p:sp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609600" y="1751013"/>
            <a:ext cx="10960100" cy="683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21495" tIns="60756" rIns="121495" bIns="60756"/>
          <a:lstStyle>
            <a:lvl1pPr marL="457200" indent="-457200"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2413" indent="-304800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3700"/>
          </a:p>
        </p:txBody>
      </p:sp>
      <p:sp>
        <p:nvSpPr>
          <p:cNvPr id="31750" name="Rounded Rectangle 1"/>
          <p:cNvSpPr>
            <a:spLocks noChangeArrowheads="1"/>
          </p:cNvSpPr>
          <p:nvPr/>
        </p:nvSpPr>
        <p:spPr bwMode="auto">
          <a:xfrm>
            <a:off x="261938" y="1898650"/>
            <a:ext cx="2676525" cy="6848475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21495" tIns="60756" rIns="121495" bIns="60756"/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1065213" indent="-4556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674813" indent="-457200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282825" indent="-455613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892425" indent="-4572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3496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8068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2640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7212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6699"/>
                </a:solidFill>
              </a:rPr>
              <a:t>Key Findings</a:t>
            </a:r>
            <a:endParaRPr lang="en-US" altLang="en-US" sz="2000" b="1" dirty="0">
              <a:solidFill>
                <a:srgbClr val="006699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000" dirty="0" smtClean="0"/>
              <a:t>Adult ICUs </a:t>
            </a:r>
            <a:r>
              <a:rPr lang="en-US" altLang="en-US" sz="2000" dirty="0"/>
              <a:t>continue to reduce </a:t>
            </a:r>
            <a:r>
              <a:rPr lang="en-US" altLang="en-US" sz="2000" dirty="0" smtClean="0"/>
              <a:t>urinary catheter use</a:t>
            </a:r>
            <a:r>
              <a:rPr lang="en-US" altLang="en-US" sz="2000" dirty="0"/>
              <a:t>, reducing the risk of </a:t>
            </a:r>
            <a:r>
              <a:rPr lang="en-US" altLang="en-US" sz="2000" dirty="0" smtClean="0"/>
              <a:t>CAUTI.</a:t>
            </a: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Urinary catheter utilization </a:t>
            </a:r>
            <a:r>
              <a:rPr lang="en-US" altLang="en-US" sz="2000" dirty="0"/>
              <a:t>in </a:t>
            </a:r>
            <a:r>
              <a:rPr lang="en-US" altLang="en-US" sz="2000" dirty="0" smtClean="0"/>
              <a:t>pediatric ICUs </a:t>
            </a:r>
            <a:r>
              <a:rPr lang="en-US" altLang="en-US" sz="2000" dirty="0"/>
              <a:t>has remained </a:t>
            </a:r>
            <a:r>
              <a:rPr lang="en-US" altLang="en-US" sz="2000" dirty="0" smtClean="0"/>
              <a:t>relatively low and unchanged </a:t>
            </a:r>
            <a:r>
              <a:rPr lang="en-US" altLang="en-US" sz="2000" dirty="0"/>
              <a:t>since the start of public reporting. 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endParaRPr lang="en-US" altLang="en-US" sz="1900" b="1" dirty="0"/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387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1216025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39775" indent="-282575" defTabSz="1216025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30188" defTabSz="12160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8613" indent="-227013" defTabSz="1216025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4225" indent="-227013" defTabSz="1216025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14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686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58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30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0B7B0E5-DBBC-4EF3-B95B-69CB86A149F4}" type="slidenum">
              <a:rPr lang="en-US" altLang="en-US" sz="19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900" dirty="0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16113"/>
            <a:ext cx="10960100" cy="6408737"/>
          </a:xfrm>
        </p:spPr>
        <p:txBody>
          <a:bodyPr/>
          <a:lstStyle/>
          <a:p>
            <a:r>
              <a:rPr lang="en-US" altLang="en-US" sz="3900" dirty="0" smtClean="0"/>
              <a:t>NHSN groups central line associated bloodstream infections (CLABSIs) into three categories:</a:t>
            </a:r>
          </a:p>
          <a:p>
            <a:endParaRPr lang="en-US" altLang="en-US" sz="500" dirty="0" smtClean="0"/>
          </a:p>
          <a:p>
            <a:endParaRPr lang="en-US" altLang="en-US" sz="500" dirty="0" smtClean="0"/>
          </a:p>
          <a:p>
            <a:pPr lvl="1"/>
            <a:r>
              <a:rPr lang="en-US" altLang="en-US" sz="3300" dirty="0" smtClean="0"/>
              <a:t>Criterion 1 infection</a:t>
            </a:r>
          </a:p>
          <a:p>
            <a:pPr lvl="2"/>
            <a:r>
              <a:rPr lang="en-US" altLang="en-US" sz="2800" dirty="0" smtClean="0"/>
              <a:t>Recognized “true” pathogen from one or more blood cultures </a:t>
            </a:r>
          </a:p>
          <a:p>
            <a:pPr lvl="2"/>
            <a:r>
              <a:rPr lang="en-US" altLang="en-US" sz="2800" dirty="0" smtClean="0"/>
              <a:t>Organism is not related to an infection at another site</a:t>
            </a:r>
          </a:p>
          <a:p>
            <a:pPr lvl="1"/>
            <a:endParaRPr lang="en-US" altLang="en-US" sz="3300" dirty="0" smtClean="0"/>
          </a:p>
          <a:p>
            <a:pPr lvl="1"/>
            <a:r>
              <a:rPr lang="en-US" altLang="en-US" sz="3300" dirty="0" smtClean="0"/>
              <a:t>Criterion 2, 3 infection</a:t>
            </a:r>
          </a:p>
          <a:p>
            <a:pPr lvl="2"/>
            <a:r>
              <a:rPr lang="en-US" altLang="en-US" sz="2800" dirty="0" smtClean="0"/>
              <a:t>Pathogen identified is commonly found on the skin</a:t>
            </a:r>
          </a:p>
          <a:p>
            <a:pPr lvl="2"/>
            <a:r>
              <a:rPr lang="en-US" altLang="en-US" sz="2800" dirty="0" smtClean="0"/>
              <a:t>Organism causing infection is found in two or more blood cultures drawn on separate occasions</a:t>
            </a:r>
          </a:p>
          <a:p>
            <a:pPr lvl="2"/>
            <a:r>
              <a:rPr lang="en-US" altLang="en-US" sz="2800" dirty="0" smtClean="0"/>
              <a:t>Patient is symptomatic with blood stream infection</a:t>
            </a:r>
          </a:p>
          <a:p>
            <a:pPr lvl="2"/>
            <a:r>
              <a:rPr lang="en-US" altLang="en-US" sz="2800" dirty="0" smtClean="0"/>
              <a:t>Criteria 3 applies only to patients who are 1 year of age or younger	</a:t>
            </a:r>
          </a:p>
          <a:p>
            <a:pPr lvl="2"/>
            <a:endParaRPr lang="en-US" altLang="en-US" sz="2800" dirty="0" smtClean="0"/>
          </a:p>
          <a:p>
            <a:pPr lvl="2"/>
            <a:endParaRPr lang="en-US" alt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CLABSI Criterion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1216025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39775" indent="-282575" defTabSz="1216025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30188" defTabSz="12160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8613" indent="-227013" defTabSz="1216025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4225" indent="-227013" defTabSz="1216025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14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686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58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30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36F7659-96CF-4855-8915-093FAB9EBD11}" type="slidenum">
              <a:rPr lang="en-US" altLang="en-US" sz="19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900" dirty="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41938" y="0"/>
            <a:ext cx="6604000" cy="1241425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400" dirty="0" smtClean="0"/>
              <a:t>Massachusetts Criteria 1, 2, and 3 CLABSI Rates Compared to National Baseline Rate, by ICU Type </a:t>
            </a:r>
            <a:br>
              <a:rPr lang="en-US" altLang="en-US" sz="2400" dirty="0" smtClean="0"/>
            </a:br>
            <a:r>
              <a:rPr lang="en-US" altLang="en-US" sz="2000" b="0" i="1" dirty="0" smtClean="0"/>
              <a:t>January 1, 2015-December 31, 2015</a:t>
            </a:r>
            <a:br>
              <a:rPr lang="en-US" altLang="en-US" sz="2000" b="0" i="1" dirty="0" smtClean="0"/>
            </a:br>
            <a:endParaRPr lang="en-US" altLang="en-US" sz="2700" b="0" dirty="0" smtClean="0"/>
          </a:p>
        </p:txBody>
      </p:sp>
      <p:sp>
        <p:nvSpPr>
          <p:cNvPr id="15366" name="Rounded Rectangle 1"/>
          <p:cNvSpPr>
            <a:spLocks noChangeArrowheads="1"/>
          </p:cNvSpPr>
          <p:nvPr/>
        </p:nvSpPr>
        <p:spPr bwMode="auto">
          <a:xfrm>
            <a:off x="261938" y="1898650"/>
            <a:ext cx="2743200" cy="68580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21495" tIns="60756" rIns="121495" bIns="60756"/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522413" indent="-304800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006699"/>
                </a:solidFill>
              </a:rPr>
              <a:t>Key Findings</a:t>
            </a:r>
          </a:p>
          <a:p>
            <a:pPr algn="ctr" eaLnBrk="1" hangingPunct="1">
              <a:spcBef>
                <a:spcPct val="0"/>
              </a:spcBef>
              <a:buFont typeface="Calibri" pitchFamily="34" charset="0"/>
              <a:buNone/>
              <a:defRPr/>
            </a:pP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 typeface="Calibri" pitchFamily="34" charset="0"/>
              <a:buNone/>
              <a:defRPr/>
            </a:pPr>
            <a:r>
              <a:rPr lang="en-US" altLang="en-US" sz="2000" dirty="0" smtClean="0"/>
              <a:t>One ICU type </a:t>
            </a:r>
            <a:r>
              <a:rPr lang="en-US" altLang="en-US" sz="2000" dirty="0"/>
              <a:t>had a significantly lower rate of infection compared to the national baseline: </a:t>
            </a:r>
          </a:p>
          <a:p>
            <a:pPr algn="ctr" eaLnBrk="1" hangingPunct="1">
              <a:spcBef>
                <a:spcPts val="599"/>
              </a:spcBef>
              <a:buFontTx/>
              <a:buNone/>
              <a:defRPr/>
            </a:pPr>
            <a:r>
              <a:rPr lang="en-US" altLang="en-US" sz="1600" dirty="0" smtClean="0"/>
              <a:t>Medical /Surgical (T)</a:t>
            </a:r>
            <a:endParaRPr lang="en-US" altLang="en-US" sz="1600" dirty="0"/>
          </a:p>
          <a:p>
            <a:pPr algn="ctr" eaLnBrk="1" hangingPunct="1">
              <a:spcBef>
                <a:spcPct val="0"/>
              </a:spcBef>
              <a:buFont typeface="Calibri" pitchFamily="34" charset="0"/>
              <a:buNone/>
              <a:defRPr/>
            </a:pPr>
            <a:endParaRPr lang="en-US" altLang="en-US" sz="1600" dirty="0">
              <a:solidFill>
                <a:srgbClr val="404040"/>
              </a:solidFill>
            </a:endParaRPr>
          </a:p>
          <a:p>
            <a:pPr algn="ctr" eaLnBrk="1" hangingPunct="1">
              <a:spcBef>
                <a:spcPct val="0"/>
              </a:spcBef>
              <a:buFont typeface="Calibri" pitchFamily="34" charset="0"/>
              <a:buNone/>
              <a:defRPr/>
            </a:pPr>
            <a:r>
              <a:rPr lang="en-US" altLang="en-US" sz="2000" dirty="0"/>
              <a:t>One ICU type had a significantly higher rate of infection compared to the national baseline:</a:t>
            </a:r>
          </a:p>
          <a:p>
            <a:pPr algn="ctr" eaLnBrk="1" hangingPunct="1">
              <a:spcBef>
                <a:spcPts val="599"/>
              </a:spcBef>
              <a:buFontTx/>
              <a:buNone/>
              <a:defRPr/>
            </a:pPr>
            <a:r>
              <a:rPr lang="en-US" altLang="en-US" sz="1600" dirty="0" smtClean="0"/>
              <a:t>Pediatric Medical</a:t>
            </a:r>
            <a:endParaRPr lang="en-US" altLang="en-US" sz="1600" dirty="0"/>
          </a:p>
          <a:p>
            <a:pPr algn="ctr" eaLnBrk="1" hangingPunct="1">
              <a:spcBef>
                <a:spcPct val="0"/>
              </a:spcBef>
              <a:buFont typeface="Calibri" pitchFamily="34" charset="0"/>
              <a:buNone/>
              <a:defRPr/>
            </a:pPr>
            <a:endParaRPr lang="en-US" altLang="en-US" sz="1600" dirty="0" smtClean="0"/>
          </a:p>
          <a:p>
            <a:pPr algn="ctr" eaLnBrk="1" hangingPunct="1">
              <a:spcBef>
                <a:spcPct val="0"/>
              </a:spcBef>
              <a:buFont typeface="Calibri" pitchFamily="34" charset="0"/>
              <a:buNone/>
              <a:defRPr/>
            </a:pPr>
            <a:r>
              <a:rPr lang="en-US" altLang="en-US" sz="2000" dirty="0" smtClean="0"/>
              <a:t>There were 30 CLABSIs reported in this ICU type.</a:t>
            </a: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 typeface="Calibri" pitchFamily="34" charset="0"/>
              <a:buNone/>
              <a:defRPr/>
            </a:pP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 typeface="Calibri" pitchFamily="34" charset="0"/>
              <a:buNone/>
              <a:defRPr/>
            </a:pPr>
            <a:endParaRPr lang="en-US" altLang="en-US" sz="2000" dirty="0"/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3459163" y="8291513"/>
            <a:ext cx="16287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14" tIns="45607" rIns="91214" bIns="45607">
            <a:spAutoFit/>
          </a:bodyPr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0825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NT=Not major teaching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T= Major teaching</a:t>
            </a:r>
          </a:p>
        </p:txBody>
      </p:sp>
      <p:grpSp>
        <p:nvGrpSpPr>
          <p:cNvPr id="18438" name="Group 13"/>
          <p:cNvGrpSpPr>
            <a:grpSpLocks/>
          </p:cNvGrpSpPr>
          <p:nvPr/>
        </p:nvGrpSpPr>
        <p:grpSpPr bwMode="auto">
          <a:xfrm>
            <a:off x="6278563" y="8472488"/>
            <a:ext cx="3711575" cy="322262"/>
            <a:chOff x="3955" y="5337"/>
            <a:chExt cx="2338" cy="202"/>
          </a:xfrm>
        </p:grpSpPr>
        <p:sp>
          <p:nvSpPr>
            <p:cNvPr id="18440" name="Text Box 14"/>
            <p:cNvSpPr txBox="1">
              <a:spLocks noChangeArrowheads="1"/>
            </p:cNvSpPr>
            <p:nvPr/>
          </p:nvSpPr>
          <p:spPr bwMode="auto">
            <a:xfrm>
              <a:off x="3955" y="5337"/>
              <a:ext cx="233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294" tIns="45647" rIns="91294" bIns="45647">
              <a:spAutoFit/>
            </a:bodyPr>
            <a:lstStyle>
              <a:lvl1pPr defTabSz="1217613" eaLnBrk="0" hangingPunct="0">
                <a:spcBef>
                  <a:spcPct val="20000"/>
                </a:spcBef>
                <a:buChar char="•"/>
                <a:defRPr sz="43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989013" indent="-379413" defTabSz="1217613" eaLnBrk="0" hangingPunct="0">
                <a:spcBef>
                  <a:spcPct val="20000"/>
                </a:spcBef>
                <a:buChar char="–"/>
                <a:defRPr sz="3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520825" indent="-303213" defTabSz="12176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2132013" indent="-304800" defTabSz="1217613" eaLnBrk="0" hangingPunct="0">
                <a:spcBef>
                  <a:spcPct val="20000"/>
                </a:spcBef>
                <a:buChar char="–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740025" indent="-304800" defTabSz="1217613" eaLnBrk="0" hangingPunct="0">
                <a:spcBef>
                  <a:spcPct val="20000"/>
                </a:spcBef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31972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36544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41116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45688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/>
                <a:t>           SIR	        Upper and Lower Limit</a:t>
              </a:r>
            </a:p>
          </p:txBody>
        </p:sp>
        <p:sp>
          <p:nvSpPr>
            <p:cNvPr id="18441" name="Line 15"/>
            <p:cNvSpPr>
              <a:spLocks noChangeShapeType="1"/>
            </p:cNvSpPr>
            <p:nvPr/>
          </p:nvSpPr>
          <p:spPr bwMode="auto">
            <a:xfrm>
              <a:off x="4082" y="5437"/>
              <a:ext cx="197" cy="0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Line 16"/>
            <p:cNvSpPr>
              <a:spLocks noChangeShapeType="1"/>
            </p:cNvSpPr>
            <p:nvPr/>
          </p:nvSpPr>
          <p:spPr bwMode="auto">
            <a:xfrm>
              <a:off x="4732" y="5437"/>
              <a:ext cx="19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" name="Object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214850"/>
              </p:ext>
            </p:extLst>
          </p:nvPr>
        </p:nvGraphicFramePr>
        <p:xfrm>
          <a:off x="3076575" y="1565275"/>
          <a:ext cx="8761413" cy="734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 bwMode="auto">
          <a:xfrm>
            <a:off x="4273550" y="5734050"/>
            <a:ext cx="741045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482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376093" y="8659813"/>
            <a:ext cx="2841625" cy="452437"/>
          </a:xfrm>
          <a:noFill/>
        </p:spPr>
        <p:txBody>
          <a:bodyPr/>
          <a:lstStyle>
            <a:lvl1pPr defTabSz="1216025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39775" indent="-282575" defTabSz="1216025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30188" defTabSz="12160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8613" indent="-227013" defTabSz="1216025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4225" indent="-227013" defTabSz="1216025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14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686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58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30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B5E5379-BEA6-4ABC-854F-50EE53BE9528}" type="slidenum">
              <a:rPr lang="en-US" altLang="en-US" sz="19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900" dirty="0" smtClean="0"/>
          </a:p>
        </p:txBody>
      </p:sp>
      <p:graphicFrame>
        <p:nvGraphicFramePr>
          <p:cNvPr id="2" name="Object 10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8441517"/>
              </p:ext>
            </p:extLst>
          </p:nvPr>
        </p:nvGraphicFramePr>
        <p:xfrm>
          <a:off x="3073400" y="1565275"/>
          <a:ext cx="8770938" cy="734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29263" y="160338"/>
            <a:ext cx="6416675" cy="1241425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Massachusetts Criteria 1, 2 and 3 CLABSI Rates Compared to State Comparator*, by ICU Type</a:t>
            </a:r>
            <a:br>
              <a:rPr lang="en-US" altLang="en-US" sz="2400" dirty="0" smtClean="0"/>
            </a:br>
            <a:r>
              <a:rPr lang="en-US" altLang="en-US" sz="2400" dirty="0" smtClean="0"/>
              <a:t> </a:t>
            </a:r>
            <a:r>
              <a:rPr lang="en-US" altLang="en-US" sz="2000" b="0" i="1" dirty="0" smtClean="0"/>
              <a:t>January 1, 2015-December 31, 2015</a:t>
            </a:r>
          </a:p>
        </p:txBody>
      </p:sp>
      <p:sp>
        <p:nvSpPr>
          <p:cNvPr id="20485" name="Rounded Rectangle 1"/>
          <p:cNvSpPr>
            <a:spLocks noChangeArrowheads="1"/>
          </p:cNvSpPr>
          <p:nvPr/>
        </p:nvSpPr>
        <p:spPr bwMode="auto">
          <a:xfrm>
            <a:off x="261938" y="1898650"/>
            <a:ext cx="2743200" cy="68580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21495" tIns="60756" rIns="121495" bIns="60756"/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1065213" indent="-4556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674813" indent="-457200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282825" indent="-455613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892425" indent="-4572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3496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8068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2640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7212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6699"/>
                </a:solidFill>
              </a:rPr>
              <a:t>Key Findings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6699"/>
              </a:solidFill>
            </a:endParaRPr>
          </a:p>
          <a:p>
            <a:pPr algn="ctr" eaLnBrk="1" hangingPunct="1">
              <a:spcBef>
                <a:spcPct val="0"/>
              </a:spcBef>
              <a:buFont typeface="Calibri" pitchFamily="34" charset="0"/>
              <a:buNone/>
              <a:defRPr/>
            </a:pPr>
            <a:r>
              <a:rPr lang="en-US" altLang="en-US" sz="2000" dirty="0"/>
              <a:t>One ICU type had a significantly higher rate of infection compared to the state </a:t>
            </a:r>
            <a:r>
              <a:rPr lang="en-US" altLang="en-US" sz="2000" dirty="0" smtClean="0"/>
              <a:t>comparator:</a:t>
            </a:r>
            <a:endParaRPr lang="en-US" altLang="en-US" sz="2000" dirty="0"/>
          </a:p>
          <a:p>
            <a:pPr algn="ctr" eaLnBrk="1" hangingPunct="1">
              <a:spcBef>
                <a:spcPts val="599"/>
              </a:spcBef>
              <a:buFontTx/>
              <a:buNone/>
              <a:defRPr/>
            </a:pPr>
            <a:r>
              <a:rPr lang="en-US" altLang="en-US" sz="2000" dirty="0" smtClean="0"/>
              <a:t>Pediatric</a:t>
            </a: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 typeface="Calibri" pitchFamily="34" charset="0"/>
              <a:buNone/>
            </a:pPr>
            <a:endParaRPr lang="en-US" altLang="en-US" sz="2000" dirty="0" smtClean="0"/>
          </a:p>
          <a:p>
            <a:pPr algn="ctr" eaLnBrk="1" hangingPunct="1">
              <a:spcBef>
                <a:spcPct val="0"/>
              </a:spcBef>
              <a:buFont typeface="Calibri" pitchFamily="34" charset="0"/>
              <a:buNone/>
            </a:pPr>
            <a:r>
              <a:rPr lang="en-US" altLang="en-US" sz="2000" dirty="0" smtClean="0"/>
              <a:t>There were 30 CLABSIs reported in this ICU type.</a:t>
            </a: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 typeface="Calibri" pitchFamily="34" charset="0"/>
              <a:buNone/>
            </a:pP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 typeface="Calibri" pitchFamily="34" charset="0"/>
              <a:buNone/>
            </a:pP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/>
              <a:t>*The state comparator is calculated from data reported by Massachusetts acute care hospitals to NHSN during calendar years </a:t>
            </a:r>
            <a:r>
              <a:rPr lang="en-US" altLang="en-US" sz="1900" dirty="0" smtClean="0"/>
              <a:t>2013-2014. </a:t>
            </a:r>
            <a:endParaRPr lang="en-US" altLang="en-US" sz="1900" dirty="0"/>
          </a:p>
          <a:p>
            <a:pPr algn="ctr" eaLnBrk="1" hangingPunct="1">
              <a:spcBef>
                <a:spcPct val="0"/>
              </a:spcBef>
              <a:buFont typeface="Calibri" pitchFamily="34" charset="0"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 typeface="Calibri" pitchFamily="34" charset="0"/>
              <a:buChar char="•"/>
            </a:pPr>
            <a:endParaRPr lang="en-US" altLang="en-US" sz="2000" dirty="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459163" y="8291513"/>
            <a:ext cx="16287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14" tIns="45607" rIns="91214" bIns="45607">
            <a:spAutoFit/>
          </a:bodyPr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0825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NT=Not major teaching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T= Major teaching</a:t>
            </a:r>
          </a:p>
        </p:txBody>
      </p:sp>
      <p:grpSp>
        <p:nvGrpSpPr>
          <p:cNvPr id="20487" name="Group 11"/>
          <p:cNvGrpSpPr>
            <a:grpSpLocks/>
          </p:cNvGrpSpPr>
          <p:nvPr/>
        </p:nvGrpSpPr>
        <p:grpSpPr bwMode="auto">
          <a:xfrm>
            <a:off x="6278563" y="8472488"/>
            <a:ext cx="3711575" cy="322262"/>
            <a:chOff x="3955" y="5337"/>
            <a:chExt cx="2338" cy="202"/>
          </a:xfrm>
        </p:grpSpPr>
        <p:sp>
          <p:nvSpPr>
            <p:cNvPr id="20489" name="Text Box 12"/>
            <p:cNvSpPr txBox="1">
              <a:spLocks noChangeArrowheads="1"/>
            </p:cNvSpPr>
            <p:nvPr/>
          </p:nvSpPr>
          <p:spPr bwMode="auto">
            <a:xfrm>
              <a:off x="3955" y="5337"/>
              <a:ext cx="233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294" tIns="45647" rIns="91294" bIns="45647">
              <a:spAutoFit/>
            </a:bodyPr>
            <a:lstStyle>
              <a:lvl1pPr defTabSz="1217613" eaLnBrk="0" hangingPunct="0">
                <a:spcBef>
                  <a:spcPct val="20000"/>
                </a:spcBef>
                <a:buChar char="•"/>
                <a:defRPr sz="43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989013" indent="-379413" defTabSz="1217613" eaLnBrk="0" hangingPunct="0">
                <a:spcBef>
                  <a:spcPct val="20000"/>
                </a:spcBef>
                <a:buChar char="–"/>
                <a:defRPr sz="3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520825" indent="-303213" defTabSz="12176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2132013" indent="-304800" defTabSz="1217613" eaLnBrk="0" hangingPunct="0">
                <a:spcBef>
                  <a:spcPct val="20000"/>
                </a:spcBef>
                <a:buChar char="–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740025" indent="-304800" defTabSz="1217613" eaLnBrk="0" hangingPunct="0">
                <a:spcBef>
                  <a:spcPct val="20000"/>
                </a:spcBef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31972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36544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41116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45688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/>
                <a:t>           SIR	        Upper and Lower Limit</a:t>
              </a:r>
            </a:p>
          </p:txBody>
        </p:sp>
        <p:sp>
          <p:nvSpPr>
            <p:cNvPr id="20490" name="Line 13"/>
            <p:cNvSpPr>
              <a:spLocks noChangeShapeType="1"/>
            </p:cNvSpPr>
            <p:nvPr/>
          </p:nvSpPr>
          <p:spPr bwMode="auto">
            <a:xfrm>
              <a:off x="4082" y="5437"/>
              <a:ext cx="197" cy="0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Line 14"/>
            <p:cNvSpPr>
              <a:spLocks noChangeShapeType="1"/>
            </p:cNvSpPr>
            <p:nvPr/>
          </p:nvSpPr>
          <p:spPr bwMode="auto">
            <a:xfrm>
              <a:off x="4732" y="5437"/>
              <a:ext cx="19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1216025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39775" indent="-282575" defTabSz="1216025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30188" defTabSz="12160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8613" indent="-227013" defTabSz="1216025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4225" indent="-227013" defTabSz="1216025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14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686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58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30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868939E-4ED7-4216-8A0F-5199C0FFBD1B}" type="slidenum">
              <a:rPr lang="en-US" altLang="en-US" sz="1900" smtClean="0">
                <a:solidFill>
                  <a:srgbClr val="DDDDDD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900" smtClean="0">
              <a:solidFill>
                <a:srgbClr val="DDDDDD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300" dirty="0" smtClean="0"/>
              <a:t>CLABSI Adult &amp; Pediatric ICU Pathogens for 2014 and 2015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09550" y="1866900"/>
            <a:ext cx="5767388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14" tIns="45607" rIns="91214" bIns="45607">
            <a:spAutoFit/>
          </a:bodyPr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0825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2"/>
                </a:solidFill>
              </a:rPr>
              <a:t>Calendar Year </a:t>
            </a:r>
            <a:r>
              <a:rPr lang="en-US" altLang="en-US" sz="2400" b="1" dirty="0" smtClean="0">
                <a:solidFill>
                  <a:schemeClr val="bg2"/>
                </a:solidFill>
              </a:rPr>
              <a:t>2014</a:t>
            </a:r>
            <a:endParaRPr lang="en-US" altLang="en-US" sz="2400" b="1" dirty="0">
              <a:solidFill>
                <a:schemeClr val="bg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2"/>
                </a:solidFill>
              </a:rPr>
              <a:t>January 1, </a:t>
            </a:r>
            <a:r>
              <a:rPr lang="en-US" altLang="en-US" sz="1200" b="1" dirty="0" smtClean="0">
                <a:solidFill>
                  <a:schemeClr val="bg2"/>
                </a:solidFill>
              </a:rPr>
              <a:t>2014 </a:t>
            </a:r>
            <a:r>
              <a:rPr lang="en-US" altLang="en-US" sz="1200" b="1" dirty="0">
                <a:solidFill>
                  <a:schemeClr val="bg2"/>
                </a:solidFill>
              </a:rPr>
              <a:t>– December 31, </a:t>
            </a:r>
            <a:r>
              <a:rPr lang="en-US" altLang="en-US" sz="1200" b="1" dirty="0" smtClean="0">
                <a:solidFill>
                  <a:schemeClr val="bg2"/>
                </a:solidFill>
              </a:rPr>
              <a:t>2014</a:t>
            </a:r>
            <a:endParaRPr lang="en-US" altLang="en-US" sz="1200" b="1" dirty="0">
              <a:solidFill>
                <a:schemeClr val="bg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1" dirty="0" smtClean="0">
                <a:solidFill>
                  <a:srgbClr val="C0C0C0"/>
                </a:solidFill>
              </a:rPr>
              <a:t>n=172</a:t>
            </a:r>
            <a:endParaRPr lang="en-US" altLang="en-US" sz="1600" i="1" dirty="0">
              <a:solidFill>
                <a:srgbClr val="C0C0C0"/>
              </a:solidFill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178550" y="1874838"/>
            <a:ext cx="5767388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14" tIns="45607" rIns="91214" bIns="45607">
            <a:spAutoFit/>
          </a:bodyPr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0825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2"/>
                </a:solidFill>
              </a:rPr>
              <a:t>Calendar Year </a:t>
            </a:r>
            <a:r>
              <a:rPr lang="en-US" altLang="en-US" sz="2400" b="1" dirty="0" smtClean="0">
                <a:solidFill>
                  <a:schemeClr val="bg2"/>
                </a:solidFill>
              </a:rPr>
              <a:t>2015</a:t>
            </a:r>
            <a:endParaRPr lang="en-US" altLang="en-US" sz="2400" b="1" dirty="0">
              <a:solidFill>
                <a:schemeClr val="bg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2"/>
                </a:solidFill>
              </a:rPr>
              <a:t>January 1, </a:t>
            </a:r>
            <a:r>
              <a:rPr lang="en-US" altLang="en-US" sz="1200" b="1" dirty="0" smtClean="0">
                <a:solidFill>
                  <a:schemeClr val="bg2"/>
                </a:solidFill>
              </a:rPr>
              <a:t>2015 </a:t>
            </a:r>
            <a:r>
              <a:rPr lang="en-US" altLang="en-US" sz="1200" b="1" dirty="0">
                <a:solidFill>
                  <a:schemeClr val="bg2"/>
                </a:solidFill>
              </a:rPr>
              <a:t>– December 31, </a:t>
            </a:r>
            <a:r>
              <a:rPr lang="en-US" altLang="en-US" sz="1200" b="1" dirty="0" smtClean="0">
                <a:solidFill>
                  <a:schemeClr val="bg2"/>
                </a:solidFill>
              </a:rPr>
              <a:t>2015</a:t>
            </a:r>
            <a:endParaRPr lang="en-US" altLang="en-US" sz="1200" b="1" dirty="0">
              <a:solidFill>
                <a:schemeClr val="bg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1" dirty="0" smtClean="0">
                <a:solidFill>
                  <a:srgbClr val="C0C0C0"/>
                </a:solidFill>
              </a:rPr>
              <a:t>n=164</a:t>
            </a:r>
            <a:endParaRPr lang="en-US" altLang="en-US" sz="1600" i="1" dirty="0">
              <a:solidFill>
                <a:srgbClr val="C0C0C0"/>
              </a:solidFill>
            </a:endParaRPr>
          </a:p>
        </p:txBody>
      </p:sp>
      <p:graphicFrame>
        <p:nvGraphicFramePr>
          <p:cNvPr id="3" name="Object 1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42553869"/>
              </p:ext>
            </p:extLst>
          </p:nvPr>
        </p:nvGraphicFramePr>
        <p:xfrm>
          <a:off x="5976938" y="2759075"/>
          <a:ext cx="6156325" cy="557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433708"/>
              </p:ext>
            </p:extLst>
          </p:nvPr>
        </p:nvGraphicFramePr>
        <p:xfrm>
          <a:off x="0" y="2759075"/>
          <a:ext cx="6156325" cy="557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0555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44931467"/>
              </p:ext>
            </p:extLst>
          </p:nvPr>
        </p:nvGraphicFramePr>
        <p:xfrm>
          <a:off x="3040063" y="1593850"/>
          <a:ext cx="8469312" cy="667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/>
          <p:cNvCxnSpPr/>
          <p:nvPr/>
        </p:nvCxnSpPr>
        <p:spPr bwMode="auto">
          <a:xfrm>
            <a:off x="4233863" y="5690735"/>
            <a:ext cx="71262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628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1216025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39775" indent="-282575" defTabSz="1216025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30188" defTabSz="12160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8613" indent="-227013" defTabSz="1216025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4225" indent="-227013" defTabSz="1216025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14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686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58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30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9DB25AE-227C-429E-A174-3D0B1007D6B6}" type="slidenum">
              <a:rPr lang="en-US" altLang="en-US" sz="19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900" dirty="0" smtClean="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Massachusetts Criteria 1, 2, and 3 CLABSI Rates in NICUs compared to National Baseline Rates, by Birth Weight Category</a:t>
            </a:r>
            <a:br>
              <a:rPr lang="en-US" altLang="en-US" sz="2400" dirty="0" smtClean="0"/>
            </a:br>
            <a:r>
              <a:rPr lang="en-US" altLang="en-US" sz="2400" dirty="0" smtClean="0"/>
              <a:t> </a:t>
            </a:r>
            <a:r>
              <a:rPr lang="en-US" altLang="en-US" sz="2000" b="0" i="1" dirty="0" smtClean="0"/>
              <a:t>January 1, 2015-December 31, 2015</a:t>
            </a:r>
          </a:p>
        </p:txBody>
      </p:sp>
      <p:sp>
        <p:nvSpPr>
          <p:cNvPr id="26630" name="Rounded Rectangle 1"/>
          <p:cNvSpPr>
            <a:spLocks noChangeArrowheads="1"/>
          </p:cNvSpPr>
          <p:nvPr/>
        </p:nvSpPr>
        <p:spPr bwMode="auto">
          <a:xfrm>
            <a:off x="261938" y="1898650"/>
            <a:ext cx="2743200" cy="704215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21495" tIns="60756" rIns="121495" bIns="60756"/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1065213" indent="-4556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674813" indent="-457200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282825" indent="-455613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892425" indent="-4572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3496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8068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2640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7212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6699"/>
                </a:solidFill>
              </a:rPr>
              <a:t>Key Findings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Infants weighing </a:t>
            </a:r>
            <a:r>
              <a:rPr lang="en-US" altLang="en-US" sz="2000" dirty="0" smtClean="0">
                <a:cs typeface="Arial" charset="0"/>
              </a:rPr>
              <a:t>less than or equal to 750 grams and those </a:t>
            </a:r>
            <a:r>
              <a:rPr lang="en-US" altLang="en-US" sz="2000" dirty="0">
                <a:cs typeface="Arial" charset="0"/>
              </a:rPr>
              <a:t>weighing </a:t>
            </a:r>
            <a:r>
              <a:rPr lang="en-US" altLang="en-US" sz="2000" dirty="0" smtClean="0">
                <a:cs typeface="Arial" charset="0"/>
              </a:rPr>
              <a:t>751 grams-1000 grams at </a:t>
            </a:r>
            <a:r>
              <a:rPr lang="en-US" altLang="en-US" sz="2000" dirty="0">
                <a:cs typeface="Arial" charset="0"/>
              </a:rPr>
              <a:t>birth had a significantly </a:t>
            </a:r>
            <a:r>
              <a:rPr lang="en-US" altLang="en-US" sz="2000" dirty="0" smtClean="0">
                <a:cs typeface="Arial" charset="0"/>
              </a:rPr>
              <a:t>higher rate </a:t>
            </a:r>
            <a:r>
              <a:rPr lang="en-US" altLang="en-US" sz="2000" dirty="0">
                <a:cs typeface="Arial" charset="0"/>
              </a:rPr>
              <a:t>of infection compared to the national baseline</a:t>
            </a: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 typeface="Calibri" pitchFamily="34" charset="0"/>
              <a:buNone/>
            </a:pPr>
            <a:endParaRPr lang="en-US" altLang="en-US" sz="1200" dirty="0"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000" dirty="0" smtClean="0"/>
              <a:t>There were 37 CLABSIs reported in this ICU type.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altLang="en-US" sz="1200" dirty="0"/>
          </a:p>
        </p:txBody>
      </p:sp>
      <p:grpSp>
        <p:nvGrpSpPr>
          <p:cNvPr id="26631" name="Group 10"/>
          <p:cNvGrpSpPr>
            <a:grpSpLocks/>
          </p:cNvGrpSpPr>
          <p:nvPr/>
        </p:nvGrpSpPr>
        <p:grpSpPr bwMode="auto">
          <a:xfrm>
            <a:off x="6246813" y="8154988"/>
            <a:ext cx="3711575" cy="322262"/>
            <a:chOff x="3955" y="5337"/>
            <a:chExt cx="2338" cy="204"/>
          </a:xfrm>
        </p:grpSpPr>
        <p:sp>
          <p:nvSpPr>
            <p:cNvPr id="26632" name="Text Box 11"/>
            <p:cNvSpPr txBox="1">
              <a:spLocks noChangeArrowheads="1"/>
            </p:cNvSpPr>
            <p:nvPr/>
          </p:nvSpPr>
          <p:spPr bwMode="auto">
            <a:xfrm>
              <a:off x="3955" y="5337"/>
              <a:ext cx="233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294" tIns="45647" rIns="91294" bIns="45647">
              <a:spAutoFit/>
            </a:bodyPr>
            <a:lstStyle>
              <a:lvl1pPr defTabSz="1217613" eaLnBrk="0" hangingPunct="0">
                <a:spcBef>
                  <a:spcPct val="20000"/>
                </a:spcBef>
                <a:buChar char="•"/>
                <a:defRPr sz="43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989013" indent="-379413" defTabSz="1217613" eaLnBrk="0" hangingPunct="0">
                <a:spcBef>
                  <a:spcPct val="20000"/>
                </a:spcBef>
                <a:buChar char="–"/>
                <a:defRPr sz="3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520825" indent="-303213" defTabSz="12176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2132013" indent="-304800" defTabSz="1217613" eaLnBrk="0" hangingPunct="0">
                <a:spcBef>
                  <a:spcPct val="20000"/>
                </a:spcBef>
                <a:buChar char="–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740025" indent="-304800" defTabSz="1217613" eaLnBrk="0" hangingPunct="0">
                <a:spcBef>
                  <a:spcPct val="20000"/>
                </a:spcBef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31972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36544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41116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45688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/>
                <a:t>           SIR	        Upper and Lower Limit</a:t>
              </a:r>
            </a:p>
          </p:txBody>
        </p:sp>
        <p:sp>
          <p:nvSpPr>
            <p:cNvPr id="26633" name="Line 12"/>
            <p:cNvSpPr>
              <a:spLocks noChangeShapeType="1"/>
            </p:cNvSpPr>
            <p:nvPr/>
          </p:nvSpPr>
          <p:spPr bwMode="auto">
            <a:xfrm>
              <a:off x="4082" y="5437"/>
              <a:ext cx="197" cy="0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Line 13"/>
            <p:cNvSpPr>
              <a:spLocks noChangeShapeType="1"/>
            </p:cNvSpPr>
            <p:nvPr/>
          </p:nvSpPr>
          <p:spPr bwMode="auto">
            <a:xfrm>
              <a:off x="4732" y="5437"/>
              <a:ext cx="19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1216025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39775" indent="-282575" defTabSz="1216025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30188" defTabSz="12160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8613" indent="-227013" defTabSz="1216025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4225" indent="-227013" defTabSz="1216025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14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686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58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30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644D948-40A0-47B4-8BC9-1D7BE733160D}" type="slidenum">
              <a:rPr lang="en-US" altLang="en-US" sz="19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900" dirty="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Massachusetts Criteria 1, 2 and 3 CLABSI Rates in NICUs compared to State Comparator*, by Birth Weight Category</a:t>
            </a:r>
            <a:br>
              <a:rPr lang="en-US" altLang="en-US" sz="2400" dirty="0" smtClean="0"/>
            </a:br>
            <a:r>
              <a:rPr lang="en-US" altLang="en-US" sz="2400" dirty="0" smtClean="0"/>
              <a:t> </a:t>
            </a:r>
            <a:r>
              <a:rPr lang="en-US" altLang="en-US" sz="2000" b="0" i="1" dirty="0" smtClean="0"/>
              <a:t>January 1, 2015-December 31, 2015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119042"/>
              </p:ext>
            </p:extLst>
          </p:nvPr>
        </p:nvGraphicFramePr>
        <p:xfrm>
          <a:off x="3040063" y="1593850"/>
          <a:ext cx="8469312" cy="667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653" name="Rounded Rectangle 1"/>
          <p:cNvSpPr>
            <a:spLocks noChangeArrowheads="1"/>
          </p:cNvSpPr>
          <p:nvPr/>
        </p:nvSpPr>
        <p:spPr bwMode="auto">
          <a:xfrm>
            <a:off x="261938" y="1898649"/>
            <a:ext cx="2743200" cy="7235825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21495" tIns="60756" rIns="121495" bIns="60756"/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1065213" indent="-4556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674813" indent="-457200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282825" indent="-455613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892425" indent="-4572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3496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8068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2640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7212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6699"/>
                </a:solidFill>
              </a:rPr>
              <a:t>Key Findings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Infants weighing </a:t>
            </a:r>
            <a:r>
              <a:rPr lang="en-US" altLang="en-US" sz="2000" dirty="0" smtClean="0">
                <a:cs typeface="Arial" charset="0"/>
              </a:rPr>
              <a:t>less than or equal to 750 grams </a:t>
            </a:r>
            <a:r>
              <a:rPr lang="en-US" altLang="en-US" sz="2000" dirty="0">
                <a:cs typeface="Arial" charset="0"/>
              </a:rPr>
              <a:t>and those weighing </a:t>
            </a:r>
            <a:r>
              <a:rPr lang="en-US" altLang="en-US" sz="2000" dirty="0" smtClean="0">
                <a:cs typeface="Arial" charset="0"/>
              </a:rPr>
              <a:t>751 grams-1000 grams </a:t>
            </a:r>
            <a:r>
              <a:rPr lang="en-US" altLang="en-US" sz="2000" dirty="0">
                <a:cs typeface="Arial" charset="0"/>
              </a:rPr>
              <a:t>at birth had a significantly </a:t>
            </a:r>
            <a:r>
              <a:rPr lang="en-US" altLang="en-US" sz="2000" dirty="0" smtClean="0">
                <a:cs typeface="Arial" charset="0"/>
              </a:rPr>
              <a:t>higher rate </a:t>
            </a:r>
            <a:r>
              <a:rPr lang="en-US" altLang="en-US" sz="2000" dirty="0">
                <a:cs typeface="Arial" charset="0"/>
              </a:rPr>
              <a:t>of infection compared to the state comparator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dirty="0" smtClean="0"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cs typeface="Arial" charset="0"/>
              </a:rPr>
              <a:t>There were 37 CLABSIs reported in this ICU type.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/>
              <a:t>*</a:t>
            </a:r>
            <a:r>
              <a:rPr lang="en-US" altLang="en-US" sz="1900" dirty="0"/>
              <a:t>The state comparator is calculated from data reported by Massachusetts acute care hospitals to NHSN during calendar years </a:t>
            </a:r>
            <a:r>
              <a:rPr lang="en-US" altLang="en-US" sz="1900" dirty="0" smtClean="0"/>
              <a:t>2013-2014</a:t>
            </a:r>
            <a:endParaRPr lang="en-US" altLang="en-US" sz="19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 typeface="Calibri" pitchFamily="34" charset="0"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 typeface="Calibri" pitchFamily="34" charset="0"/>
              <a:buChar char="•"/>
            </a:pPr>
            <a:endParaRPr lang="en-US" altLang="en-US" sz="2000" dirty="0"/>
          </a:p>
        </p:txBody>
      </p:sp>
      <p:grpSp>
        <p:nvGrpSpPr>
          <p:cNvPr id="27654" name="Group 12"/>
          <p:cNvGrpSpPr>
            <a:grpSpLocks/>
          </p:cNvGrpSpPr>
          <p:nvPr/>
        </p:nvGrpSpPr>
        <p:grpSpPr bwMode="auto">
          <a:xfrm>
            <a:off x="6151563" y="8202613"/>
            <a:ext cx="3713162" cy="322262"/>
            <a:chOff x="3955" y="5337"/>
            <a:chExt cx="2338" cy="203"/>
          </a:xfrm>
        </p:grpSpPr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3955" y="5337"/>
              <a:ext cx="233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294" tIns="45647" rIns="91294" bIns="45647">
              <a:spAutoFit/>
            </a:bodyPr>
            <a:lstStyle>
              <a:lvl1pPr defTabSz="1217613" eaLnBrk="0" hangingPunct="0">
                <a:spcBef>
                  <a:spcPct val="20000"/>
                </a:spcBef>
                <a:buChar char="•"/>
                <a:defRPr sz="43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989013" indent="-379413" defTabSz="1217613" eaLnBrk="0" hangingPunct="0">
                <a:spcBef>
                  <a:spcPct val="20000"/>
                </a:spcBef>
                <a:buChar char="–"/>
                <a:defRPr sz="3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520825" indent="-303213" defTabSz="12176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2132013" indent="-304800" defTabSz="1217613" eaLnBrk="0" hangingPunct="0">
                <a:spcBef>
                  <a:spcPct val="20000"/>
                </a:spcBef>
                <a:buChar char="–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740025" indent="-304800" defTabSz="1217613" eaLnBrk="0" hangingPunct="0">
                <a:spcBef>
                  <a:spcPct val="20000"/>
                </a:spcBef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31972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36544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41116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45688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/>
                <a:t>           SIR	        Upper and Lower Limit</a:t>
              </a:r>
            </a:p>
          </p:txBody>
        </p:sp>
        <p:sp>
          <p:nvSpPr>
            <p:cNvPr id="27657" name="Line 14"/>
            <p:cNvSpPr>
              <a:spLocks noChangeShapeType="1"/>
            </p:cNvSpPr>
            <p:nvPr/>
          </p:nvSpPr>
          <p:spPr bwMode="auto">
            <a:xfrm>
              <a:off x="4082" y="5437"/>
              <a:ext cx="197" cy="0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Line 15"/>
            <p:cNvSpPr>
              <a:spLocks noChangeShapeType="1"/>
            </p:cNvSpPr>
            <p:nvPr/>
          </p:nvSpPr>
          <p:spPr bwMode="auto">
            <a:xfrm>
              <a:off x="4732" y="5437"/>
              <a:ext cx="19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 bwMode="auto">
          <a:xfrm>
            <a:off x="4213225" y="5659120"/>
            <a:ext cx="71262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1216025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39775" indent="-282575" defTabSz="1216025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30188" defTabSz="12160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8613" indent="-227013" defTabSz="1216025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4225" indent="-227013" defTabSz="1216025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14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686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58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30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BB1BA0C-020E-436A-A04A-240C4BD8A33E}" type="slidenum">
              <a:rPr lang="en-US" altLang="en-US" sz="19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900" dirty="0" smtClean="0"/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074870"/>
              </p:ext>
            </p:extLst>
          </p:nvPr>
        </p:nvGraphicFramePr>
        <p:xfrm>
          <a:off x="3100388" y="1944688"/>
          <a:ext cx="8799512" cy="6408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5529263" y="298450"/>
            <a:ext cx="6416675" cy="942975"/>
          </a:xfrm>
        </p:spPr>
        <p:txBody>
          <a:bodyPr/>
          <a:lstStyle/>
          <a:p>
            <a:pPr eaLnBrk="1" hangingPunct="1"/>
            <a:r>
              <a:rPr lang="en-US" altLang="en-US" smtClean="0"/>
              <a:t>State CLABSI SIR</a:t>
            </a:r>
          </a:p>
        </p:txBody>
      </p:sp>
      <p:sp>
        <p:nvSpPr>
          <p:cNvPr id="32773" name="Rectangle 3"/>
          <p:cNvSpPr>
            <a:spLocks noChangeArrowheads="1"/>
          </p:cNvSpPr>
          <p:nvPr/>
        </p:nvSpPr>
        <p:spPr bwMode="auto">
          <a:xfrm>
            <a:off x="609600" y="1751013"/>
            <a:ext cx="10960100" cy="683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21495" tIns="60756" rIns="121495" bIns="60756"/>
          <a:lstStyle>
            <a:lvl1pPr marL="457200" indent="-457200"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2413" indent="-304800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3700"/>
          </a:p>
        </p:txBody>
      </p:sp>
      <p:sp>
        <p:nvSpPr>
          <p:cNvPr id="32774" name="Rounded Rectangle 1"/>
          <p:cNvSpPr>
            <a:spLocks noChangeArrowheads="1"/>
          </p:cNvSpPr>
          <p:nvPr/>
        </p:nvSpPr>
        <p:spPr bwMode="auto">
          <a:xfrm>
            <a:off x="261938" y="1898650"/>
            <a:ext cx="2676525" cy="7192963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21495" tIns="60756" rIns="121495" bIns="60756"/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1065213" indent="-4556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674813" indent="-457200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282825" indent="-455613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892425" indent="-4572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3496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8068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2640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7212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6699"/>
                </a:solidFill>
              </a:rPr>
              <a:t>Key Findings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dirty="0" smtClean="0"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000" dirty="0" smtClean="0"/>
              <a:t>In 2015, pediatric and neonatal ICU types </a:t>
            </a:r>
            <a:r>
              <a:rPr lang="en-US" altLang="en-US" sz="2000" dirty="0" smtClean="0">
                <a:cs typeface="Arial" charset="0"/>
              </a:rPr>
              <a:t>had a significantly higher rate of infection compared to the national baseline.  </a:t>
            </a:r>
            <a:endParaRPr lang="en-US" altLang="en-US" sz="2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dirty="0" smtClean="0"/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000" dirty="0" smtClean="0"/>
              <a:t>There were 30 CLABSIs reported in  8 pediatric ICUs and 37 CLABSIs reported in the 10  neonatal ICUs.  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altLang="en-US" sz="800" dirty="0" smtClean="0"/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000" dirty="0" smtClean="0"/>
              <a:t>DPH </a:t>
            </a:r>
            <a:r>
              <a:rPr lang="en-US" altLang="en-US" sz="2000" dirty="0"/>
              <a:t>and The Neonatal Quality Improvement Collaborative are working to address causal factors. 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1215678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39564" indent="-282495" defTabSz="1215678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2674" indent="-230122" defTabSz="121567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8157" indent="-226949" defTabSz="1215678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3639" indent="-226949" defTabSz="1215678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0709" indent="-226949" defTabSz="121567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67778" indent="-226949" defTabSz="121567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4848" indent="-226949" defTabSz="121567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1917" indent="-226949" defTabSz="121567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C5108E-45FF-4D64-96D2-C5826EFDCF3A}" type="slidenum">
              <a:rPr lang="en-US" altLang="en-US" sz="1900">
                <a:solidFill>
                  <a:srgbClr val="DDDDDD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900">
              <a:solidFill>
                <a:srgbClr val="DDDDDD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CLABSI NICU Pathogens for </a:t>
            </a:r>
            <a:br>
              <a:rPr lang="en-US" altLang="en-US" dirty="0" smtClean="0"/>
            </a:br>
            <a:r>
              <a:rPr lang="en-US" altLang="en-US" dirty="0" smtClean="0"/>
              <a:t>2014 and 2015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209553" y="1866900"/>
            <a:ext cx="5767387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89" tIns="45594" rIns="91189" bIns="45594">
            <a:spAutoFit/>
          </a:bodyPr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0825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/>
              <a:t>Calendar Year 2014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/>
              <a:t>January 1, 2014– December 31, 2014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i="1" dirty="0"/>
              <a:t>n=18</a:t>
            </a: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6178551" y="1874840"/>
            <a:ext cx="57673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89" tIns="45594" rIns="91189" bIns="45594">
            <a:spAutoFit/>
          </a:bodyPr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0825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/>
              <a:t>Calendar Year 2015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/>
              <a:t>January 1, 2015– December 31, 2015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i="1" dirty="0"/>
              <a:t>n=37</a:t>
            </a:r>
          </a:p>
        </p:txBody>
      </p:sp>
      <p:graphicFrame>
        <p:nvGraphicFramePr>
          <p:cNvPr id="3" name="Object 1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77385245"/>
              </p:ext>
            </p:extLst>
          </p:nvPr>
        </p:nvGraphicFramePr>
        <p:xfrm>
          <a:off x="0" y="2849565"/>
          <a:ext cx="5999163" cy="5402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022645"/>
              </p:ext>
            </p:extLst>
          </p:nvPr>
        </p:nvGraphicFramePr>
        <p:xfrm>
          <a:off x="6180137" y="2849565"/>
          <a:ext cx="5999163" cy="5402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4116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1216025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39775" indent="-282575" defTabSz="1216025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30188" defTabSz="12160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8613" indent="-227013" defTabSz="1216025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4225" indent="-227013" defTabSz="1216025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14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686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58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30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0BD436F-F857-417A-9C57-FF36FC60222A}" type="slidenum">
              <a:rPr lang="en-US" altLang="en-US" sz="1900" b="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900" b="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Introduction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483" y="1791737"/>
            <a:ext cx="11370584" cy="6963613"/>
          </a:xfrm>
        </p:spPr>
        <p:txBody>
          <a:bodyPr/>
          <a:lstStyle/>
          <a:p>
            <a:pPr marL="0" indent="1588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</a:rPr>
              <a:t>The Massachusetts Department of Public Health (DPH) developed this data update as a component of the Statewide Infection Prevention and Control Program created pursuant to</a:t>
            </a:r>
            <a:r>
              <a:rPr lang="en-US" altLang="en-US" sz="2400" dirty="0" smtClean="0">
                <a:solidFill>
                  <a:srgbClr val="4D4D4D"/>
                </a:solidFill>
              </a:rPr>
              <a:t> </a:t>
            </a:r>
            <a:r>
              <a:rPr lang="en-US" altLang="en-US" sz="2400" dirty="0" smtClean="0">
                <a:solidFill>
                  <a:schemeClr val="accent5">
                    <a:lumMod val="10000"/>
                  </a:schemeClr>
                </a:solidFill>
                <a:hlinkClick r:id="rId3"/>
              </a:rPr>
              <a:t>Chapter 58 of the Acts of 2006</a:t>
            </a:r>
            <a:r>
              <a:rPr lang="en-US" altLang="en-US" sz="2400" dirty="0" smtClean="0">
                <a:solidFill>
                  <a:schemeClr val="accent5">
                    <a:lumMod val="10000"/>
                  </a:schemeClr>
                </a:solidFill>
              </a:rPr>
              <a:t>. </a:t>
            </a:r>
          </a:p>
          <a:p>
            <a:pPr marL="0" indent="1588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400" dirty="0" smtClean="0">
              <a:solidFill>
                <a:srgbClr val="4D4D4D"/>
              </a:solidFill>
            </a:endParaRPr>
          </a:p>
          <a:p>
            <a:pPr marL="744538" lvl="1" indent="-287338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altLang="en-US" sz="2400" dirty="0" smtClean="0">
                <a:solidFill>
                  <a:srgbClr val="000000"/>
                </a:solidFill>
              </a:rPr>
              <a:t>Massachusetts law provides DPH with the legal authority to conduct surveillance, and to investigate and control the spread of communicable and infectious diseases. </a:t>
            </a:r>
            <a:r>
              <a:rPr lang="en-US" altLang="en-US" sz="2400" dirty="0" smtClean="0">
                <a:solidFill>
                  <a:srgbClr val="4D4D4D"/>
                </a:solidFill>
              </a:rPr>
              <a:t>(</a:t>
            </a:r>
            <a:r>
              <a:rPr lang="en-US" altLang="en-US" sz="2400" dirty="0" smtClean="0">
                <a:solidFill>
                  <a:srgbClr val="4D4D4D"/>
                </a:solidFill>
                <a:hlinkClick r:id="rId4"/>
              </a:rPr>
              <a:t>MGL c. 111,sections 6 &amp; 7</a:t>
            </a:r>
            <a:r>
              <a:rPr lang="en-US" altLang="en-US" sz="2400" dirty="0" smtClean="0">
                <a:solidFill>
                  <a:srgbClr val="4D4D4D"/>
                </a:solidFill>
              </a:rPr>
              <a:t>)</a:t>
            </a:r>
          </a:p>
          <a:p>
            <a:pPr marL="0" indent="1588" eaLnBrk="1" hangingPunct="1">
              <a:lnSpc>
                <a:spcPct val="80000"/>
              </a:lnSpc>
              <a:defRPr/>
            </a:pPr>
            <a:endParaRPr lang="en-US" altLang="en-US" sz="2400" dirty="0" smtClean="0">
              <a:solidFill>
                <a:srgbClr val="4D4D4D"/>
              </a:solidFill>
            </a:endParaRPr>
          </a:p>
          <a:p>
            <a:pPr marL="744538" lvl="1" indent="-287338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altLang="en-US" sz="2400" dirty="0" smtClean="0"/>
              <a:t>DPH implements this responsibility in hospitals through the hospital licensing regulation. </a:t>
            </a:r>
            <a:r>
              <a:rPr lang="en-US" altLang="en-US" sz="2400" dirty="0" smtClean="0">
                <a:solidFill>
                  <a:srgbClr val="4D4D4D"/>
                </a:solidFill>
              </a:rPr>
              <a:t>(</a:t>
            </a:r>
            <a:r>
              <a:rPr lang="en-US" altLang="en-US" sz="2400" dirty="0" smtClean="0">
                <a:solidFill>
                  <a:srgbClr val="4D4D4D"/>
                </a:solidFill>
                <a:hlinkClick r:id="rId5"/>
              </a:rPr>
              <a:t>105 CMR 130.000</a:t>
            </a:r>
            <a:r>
              <a:rPr lang="en-US" altLang="en-US" sz="2400" dirty="0" smtClean="0">
                <a:solidFill>
                  <a:srgbClr val="4D4D4D"/>
                </a:solidFill>
              </a:rPr>
              <a:t>)</a:t>
            </a:r>
          </a:p>
          <a:p>
            <a:pPr marL="0" indent="1588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400" dirty="0" smtClean="0">
              <a:solidFill>
                <a:srgbClr val="4D4D4D"/>
              </a:solidFill>
            </a:endParaRPr>
          </a:p>
          <a:p>
            <a:pPr marL="0" indent="1588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/>
              <a:t>This presentation is the seventh </a:t>
            </a:r>
            <a:r>
              <a:rPr lang="en-US" altLang="en-US" sz="2400" dirty="0" smtClean="0"/>
              <a:t>annual Public </a:t>
            </a:r>
            <a:r>
              <a:rPr lang="en-US" altLang="en-US" sz="2400" dirty="0"/>
              <a:t>Health Council </a:t>
            </a:r>
            <a:r>
              <a:rPr lang="en-US" altLang="en-US" sz="2400" dirty="0" smtClean="0"/>
              <a:t>update: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It is an important </a:t>
            </a:r>
            <a:r>
              <a:rPr lang="en-US" altLang="en-US" sz="2400" dirty="0"/>
              <a:t>component of larger efforts to reduce preventable infections in health care settings; 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It </a:t>
            </a:r>
            <a:r>
              <a:rPr lang="en-US" altLang="en-US" sz="2400" dirty="0"/>
              <a:t>presents an analysis of progress on infection prevention within Massachusetts acute care </a:t>
            </a:r>
            <a:r>
              <a:rPr lang="en-US" altLang="en-US" sz="2400" dirty="0" smtClean="0"/>
              <a:t>hospitals; and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It </a:t>
            </a:r>
            <a:r>
              <a:rPr lang="en-US" altLang="en-US" sz="2400" dirty="0"/>
              <a:t>is based upon work supported by state funds and the Centers for Disease Control and Prevention (CDC).</a:t>
            </a:r>
          </a:p>
          <a:p>
            <a:pPr marL="0" indent="1588">
              <a:lnSpc>
                <a:spcPct val="80000"/>
              </a:lnSpc>
              <a:buFontTx/>
              <a:buNone/>
              <a:defRPr/>
            </a:pPr>
            <a:endParaRPr lang="en-US" altLang="en-US" sz="2400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1216025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39775" indent="-282575" defTabSz="1216025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30188" defTabSz="12160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8613" indent="-227013" defTabSz="1216025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4225" indent="-227013" defTabSz="1216025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14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686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58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30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4E726AB-C2CC-44C2-A1E8-36F956FA432F}" type="slidenum">
              <a:rPr lang="en-US" altLang="en-US" sz="19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900" dirty="0" smtClean="0"/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05986"/>
              </p:ext>
            </p:extLst>
          </p:nvPr>
        </p:nvGraphicFramePr>
        <p:xfrm>
          <a:off x="3052763" y="1906588"/>
          <a:ext cx="8489950" cy="6748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9263" y="298450"/>
            <a:ext cx="6416675" cy="9429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State Central Line (CL) Utilization Ratios</a:t>
            </a:r>
          </a:p>
        </p:txBody>
      </p:sp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609600" y="1751013"/>
            <a:ext cx="10960100" cy="683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21495" tIns="60756" rIns="121495" bIns="60756"/>
          <a:lstStyle>
            <a:lvl1pPr marL="457200" indent="-457200"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2413" indent="-304800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3700"/>
          </a:p>
        </p:txBody>
      </p:sp>
      <p:sp>
        <p:nvSpPr>
          <p:cNvPr id="31750" name="Rounded Rectangle 1"/>
          <p:cNvSpPr>
            <a:spLocks noChangeArrowheads="1"/>
          </p:cNvSpPr>
          <p:nvPr/>
        </p:nvSpPr>
        <p:spPr bwMode="auto">
          <a:xfrm>
            <a:off x="261938" y="1898650"/>
            <a:ext cx="2676525" cy="6848475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21495" tIns="60756" rIns="121495" bIns="60756"/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1065213" indent="-4556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674813" indent="-457200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282825" indent="-455613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892425" indent="-4572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3496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8068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2640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7212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6699"/>
                </a:solidFill>
              </a:rPr>
              <a:t>Key Findings</a:t>
            </a:r>
            <a:endParaRPr lang="en-US" altLang="en-US" sz="2000" b="1" dirty="0">
              <a:solidFill>
                <a:srgbClr val="006699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Discontinuing unnecessary central lines can reduce the risk for infection. </a:t>
            </a: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CL utilization in </a:t>
            </a:r>
            <a:r>
              <a:rPr lang="en-US" altLang="en-US" sz="2000" dirty="0" smtClean="0"/>
              <a:t>neonatal </a:t>
            </a:r>
            <a:r>
              <a:rPr lang="en-US" altLang="en-US" sz="2000" dirty="0"/>
              <a:t>ICU types has remained </a:t>
            </a:r>
            <a:r>
              <a:rPr lang="en-US" altLang="en-US" sz="2000" dirty="0" smtClean="0"/>
              <a:t>low and relatively </a:t>
            </a:r>
            <a:r>
              <a:rPr lang="en-US" altLang="en-US" sz="2000" dirty="0"/>
              <a:t>unchanged since the start of public reporting.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latin typeface="Garamond" pitchFamily="18" charset="0"/>
            </a:endParaRP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endParaRPr lang="en-US" altLang="en-US" sz="1900" b="1" dirty="0"/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64888" y="8499475"/>
            <a:ext cx="1014412" cy="635000"/>
          </a:xfrm>
          <a:noFill/>
        </p:spPr>
        <p:txBody>
          <a:bodyPr/>
          <a:lstStyle>
            <a:lvl1pPr defTabSz="1216025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39775" indent="-282575" defTabSz="1216025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30188" defTabSz="12160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8613" indent="-227013" defTabSz="1216025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4225" indent="-227013" defTabSz="1216025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14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686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58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30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648A1AC-713B-4B0B-AFB6-60AC5636CAA1}" type="slidenum">
              <a:rPr lang="en-US" altLang="en-US" sz="19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900" dirty="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SSI: Coronary Artery Bypass Graft (CABG) SIR</a:t>
            </a:r>
            <a:br>
              <a:rPr lang="en-US" altLang="en-US" sz="2400" dirty="0" smtClean="0"/>
            </a:br>
            <a:r>
              <a:rPr lang="en-US" altLang="en-US" sz="2400" dirty="0" smtClean="0"/>
              <a:t>and </a:t>
            </a:r>
            <a:r>
              <a:rPr lang="en-US" altLang="en-US" sz="2400" dirty="0"/>
              <a:t>Colon (COLO) SIR</a:t>
            </a:r>
            <a:endParaRPr lang="en-US" altLang="en-US" sz="2400" b="0" i="1" dirty="0" smtClean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450515"/>
              </p:ext>
            </p:extLst>
          </p:nvPr>
        </p:nvGraphicFramePr>
        <p:xfrm>
          <a:off x="3057525" y="1611313"/>
          <a:ext cx="8434388" cy="3518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845" name="Rounded Rectangle 1"/>
          <p:cNvSpPr>
            <a:spLocks noChangeArrowheads="1"/>
          </p:cNvSpPr>
          <p:nvPr/>
        </p:nvSpPr>
        <p:spPr bwMode="auto">
          <a:xfrm>
            <a:off x="261938" y="1611313"/>
            <a:ext cx="2743200" cy="7523162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21495" tIns="60756" rIns="121495" bIns="60756"/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1065213" indent="-4556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674813" indent="-457200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282825" indent="-455613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892425" indent="-4572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3496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8068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2640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7212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6699"/>
                </a:solidFill>
              </a:rPr>
              <a:t>Key Findings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For the past </a:t>
            </a:r>
            <a:r>
              <a:rPr lang="en-US" altLang="en-US" sz="1800" dirty="0" smtClean="0">
                <a:solidFill>
                  <a:srgbClr val="000000"/>
                </a:solidFill>
              </a:rPr>
              <a:t>five years</a:t>
            </a:r>
            <a:r>
              <a:rPr lang="en-US" altLang="en-US" sz="1800" dirty="0">
                <a:solidFill>
                  <a:srgbClr val="000000"/>
                </a:solidFill>
              </a:rPr>
              <a:t>,  </a:t>
            </a:r>
            <a:r>
              <a:rPr lang="en-US" altLang="en-US" sz="1800" dirty="0" smtClean="0">
                <a:solidFill>
                  <a:srgbClr val="000000"/>
                </a:solidFill>
              </a:rPr>
              <a:t>MA </a:t>
            </a:r>
            <a:r>
              <a:rPr lang="en-US" altLang="en-US" sz="1800" dirty="0">
                <a:solidFill>
                  <a:srgbClr val="000000"/>
                </a:solidFill>
              </a:rPr>
              <a:t>acute care hospitals performing </a:t>
            </a:r>
            <a:r>
              <a:rPr lang="en-US" altLang="en-US" sz="1800" dirty="0" smtClean="0">
                <a:solidFill>
                  <a:srgbClr val="000000"/>
                </a:solidFill>
              </a:rPr>
              <a:t>coronary artery bypass graft </a:t>
            </a:r>
            <a:r>
              <a:rPr lang="en-US" altLang="en-US" sz="1800" dirty="0">
                <a:solidFill>
                  <a:srgbClr val="000000"/>
                </a:solidFill>
              </a:rPr>
              <a:t>procedures experienced a significantly lower number of infections than expected, as compared to </a:t>
            </a:r>
            <a:r>
              <a:rPr lang="en-US" altLang="en-US" sz="1800" dirty="0" smtClean="0">
                <a:solidFill>
                  <a:srgbClr val="000000"/>
                </a:solidFill>
              </a:rPr>
              <a:t>the national </a:t>
            </a:r>
            <a:r>
              <a:rPr lang="en-US" altLang="en-US" sz="1800" dirty="0">
                <a:solidFill>
                  <a:srgbClr val="000000"/>
                </a:solidFill>
              </a:rPr>
              <a:t>baseline data</a:t>
            </a:r>
            <a:r>
              <a:rPr lang="en-US" altLang="en-US" sz="1800" dirty="0" smtClean="0">
                <a:solidFill>
                  <a:srgbClr val="000000"/>
                </a:solidFill>
              </a:rPr>
              <a:t>.  There were 31 CABG SSIs reported.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800" dirty="0"/>
              <a:t>In 2015, Massachusetts hospitals performing colon procedures had an infection rate similar to the national baseline data. </a:t>
            </a:r>
            <a:r>
              <a:rPr lang="en-US" altLang="en-US" sz="1800" dirty="0" smtClean="0"/>
              <a:t> There were 223 colon procedure SSIs reported.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231482" y="3051399"/>
            <a:ext cx="71262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5847" name="Group 10"/>
          <p:cNvGrpSpPr>
            <a:grpSpLocks/>
          </p:cNvGrpSpPr>
          <p:nvPr/>
        </p:nvGrpSpPr>
        <p:grpSpPr bwMode="auto">
          <a:xfrm>
            <a:off x="6246813" y="8717367"/>
            <a:ext cx="3711575" cy="322262"/>
            <a:chOff x="3955" y="5693"/>
            <a:chExt cx="2338" cy="204"/>
          </a:xfrm>
        </p:grpSpPr>
        <p:sp>
          <p:nvSpPr>
            <p:cNvPr id="35848" name="Text Box 11"/>
            <p:cNvSpPr txBox="1">
              <a:spLocks noChangeArrowheads="1"/>
            </p:cNvSpPr>
            <p:nvPr/>
          </p:nvSpPr>
          <p:spPr bwMode="auto">
            <a:xfrm>
              <a:off x="3955" y="5693"/>
              <a:ext cx="233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294" tIns="45647" rIns="91294" bIns="45647">
              <a:spAutoFit/>
            </a:bodyPr>
            <a:lstStyle>
              <a:lvl1pPr defTabSz="1217613" eaLnBrk="0" hangingPunct="0">
                <a:spcBef>
                  <a:spcPct val="20000"/>
                </a:spcBef>
                <a:buChar char="•"/>
                <a:defRPr sz="43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989013" indent="-379413" defTabSz="1217613" eaLnBrk="0" hangingPunct="0">
                <a:spcBef>
                  <a:spcPct val="20000"/>
                </a:spcBef>
                <a:buChar char="–"/>
                <a:defRPr sz="3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520825" indent="-303213" defTabSz="12176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2132013" indent="-304800" defTabSz="1217613" eaLnBrk="0" hangingPunct="0">
                <a:spcBef>
                  <a:spcPct val="20000"/>
                </a:spcBef>
                <a:buChar char="–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740025" indent="-304800" defTabSz="1217613" eaLnBrk="0" hangingPunct="0">
                <a:spcBef>
                  <a:spcPct val="20000"/>
                </a:spcBef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31972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36544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41116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45688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dirty="0"/>
                <a:t>           SIR	        Upper and Lower Limit</a:t>
              </a:r>
            </a:p>
          </p:txBody>
        </p:sp>
        <p:sp>
          <p:nvSpPr>
            <p:cNvPr id="35849" name="Line 12"/>
            <p:cNvSpPr>
              <a:spLocks noChangeShapeType="1"/>
            </p:cNvSpPr>
            <p:nvPr/>
          </p:nvSpPr>
          <p:spPr bwMode="auto">
            <a:xfrm>
              <a:off x="4082" y="5804"/>
              <a:ext cx="197" cy="0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Line 13"/>
            <p:cNvSpPr>
              <a:spLocks noChangeShapeType="1"/>
            </p:cNvSpPr>
            <p:nvPr/>
          </p:nvSpPr>
          <p:spPr bwMode="auto">
            <a:xfrm>
              <a:off x="4733" y="5804"/>
              <a:ext cx="19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095067" y="1834794"/>
            <a:ext cx="982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CABG</a:t>
            </a:r>
            <a:endParaRPr lang="en-US" b="1" dirty="0">
              <a:latin typeface="+mn-lt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122784"/>
              </p:ext>
            </p:extLst>
          </p:nvPr>
        </p:nvGraphicFramePr>
        <p:xfrm>
          <a:off x="3057525" y="4729285"/>
          <a:ext cx="8469312" cy="4027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95092" y="5136413"/>
            <a:ext cx="99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COLO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1216025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39775" indent="-282575" defTabSz="1216025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30188" defTabSz="12160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8613" indent="-227013" defTabSz="1216025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4225" indent="-227013" defTabSz="1216025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14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686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58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30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A30599-F7C0-400F-9061-26C59702C0FD}" type="slidenum">
              <a:rPr lang="en-US" altLang="en-US" sz="19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900" dirty="0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SSI: Knee Prosthesis (KPRO) SIR </a:t>
            </a:r>
            <a:br>
              <a:rPr lang="en-US" altLang="en-US" sz="2400" dirty="0" smtClean="0"/>
            </a:br>
            <a:r>
              <a:rPr lang="en-US" altLang="en-US" sz="2400" dirty="0" smtClean="0"/>
              <a:t>and Hip Prosthesis (HPRO) SIR</a:t>
            </a:r>
            <a:endParaRPr lang="en-US" altLang="en-US" sz="2000" b="0" i="1" dirty="0" smtClean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936340"/>
              </p:ext>
            </p:extLst>
          </p:nvPr>
        </p:nvGraphicFramePr>
        <p:xfrm>
          <a:off x="3057525" y="1574619"/>
          <a:ext cx="8434388" cy="3961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869" name="Rounded Rectangle 1"/>
          <p:cNvSpPr>
            <a:spLocks noChangeArrowheads="1"/>
          </p:cNvSpPr>
          <p:nvPr/>
        </p:nvSpPr>
        <p:spPr bwMode="auto">
          <a:xfrm>
            <a:off x="261938" y="1898650"/>
            <a:ext cx="2743200" cy="68580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21495" tIns="60756" rIns="121495" bIns="60756"/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1065213" indent="-4556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674813" indent="-457200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282825" indent="-455613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892425" indent="-4572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3496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8068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2640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7212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6699"/>
                </a:solidFill>
              </a:rPr>
              <a:t>Key Findings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For the past </a:t>
            </a:r>
            <a:r>
              <a:rPr lang="en-US" altLang="en-US" sz="2000" dirty="0" smtClean="0">
                <a:solidFill>
                  <a:srgbClr val="000000"/>
                </a:solidFill>
              </a:rPr>
              <a:t>three years</a:t>
            </a:r>
            <a:r>
              <a:rPr lang="en-US" altLang="en-US" sz="2000" dirty="0">
                <a:solidFill>
                  <a:srgbClr val="000000"/>
                </a:solidFill>
              </a:rPr>
              <a:t>, Massachusetts acute care hospitals performing </a:t>
            </a:r>
            <a:r>
              <a:rPr lang="en-US" altLang="en-US" sz="2000" dirty="0" smtClean="0">
                <a:solidFill>
                  <a:srgbClr val="000000"/>
                </a:solidFill>
              </a:rPr>
              <a:t>knee and hip prosthesis procedures experienced a significantly lower number of infections than expected, as compared to the national baseline data.  There were 57 KPRO and 64 HPRO SSIs reported.   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229895" y="3124829"/>
            <a:ext cx="71262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6871" name="Group 10"/>
          <p:cNvGrpSpPr>
            <a:grpSpLocks/>
          </p:cNvGrpSpPr>
          <p:nvPr/>
        </p:nvGrpSpPr>
        <p:grpSpPr bwMode="auto">
          <a:xfrm>
            <a:off x="6246813" y="8677398"/>
            <a:ext cx="3711575" cy="117924"/>
            <a:chOff x="3955" y="5616"/>
            <a:chExt cx="2338" cy="563"/>
          </a:xfrm>
        </p:grpSpPr>
        <p:sp>
          <p:nvSpPr>
            <p:cNvPr id="36872" name="Text Box 11"/>
            <p:cNvSpPr txBox="1">
              <a:spLocks noChangeArrowheads="1"/>
            </p:cNvSpPr>
            <p:nvPr/>
          </p:nvSpPr>
          <p:spPr bwMode="auto">
            <a:xfrm>
              <a:off x="3955" y="5616"/>
              <a:ext cx="233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294" tIns="45647" rIns="91294" bIns="45647">
              <a:spAutoFit/>
            </a:bodyPr>
            <a:lstStyle>
              <a:lvl1pPr defTabSz="1217613" eaLnBrk="0" hangingPunct="0">
                <a:spcBef>
                  <a:spcPct val="20000"/>
                </a:spcBef>
                <a:buChar char="•"/>
                <a:defRPr sz="43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989013" indent="-379413" defTabSz="1217613" eaLnBrk="0" hangingPunct="0">
                <a:spcBef>
                  <a:spcPct val="20000"/>
                </a:spcBef>
                <a:buChar char="–"/>
                <a:defRPr sz="3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520825" indent="-303213" defTabSz="12176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2132013" indent="-304800" defTabSz="1217613" eaLnBrk="0" hangingPunct="0">
                <a:spcBef>
                  <a:spcPct val="20000"/>
                </a:spcBef>
                <a:buChar char="–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740025" indent="-304800" defTabSz="1217613" eaLnBrk="0" hangingPunct="0">
                <a:spcBef>
                  <a:spcPct val="20000"/>
                </a:spcBef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31972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36544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41116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45688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dirty="0"/>
                <a:t>           SIR	        Upper and Lower Limit</a:t>
              </a:r>
            </a:p>
          </p:txBody>
        </p:sp>
        <p:sp>
          <p:nvSpPr>
            <p:cNvPr id="36873" name="Line 12"/>
            <p:cNvSpPr>
              <a:spLocks noChangeShapeType="1"/>
            </p:cNvSpPr>
            <p:nvPr/>
          </p:nvSpPr>
          <p:spPr bwMode="auto">
            <a:xfrm>
              <a:off x="4082" y="6179"/>
              <a:ext cx="197" cy="0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4" name="Line 13"/>
            <p:cNvSpPr>
              <a:spLocks noChangeShapeType="1"/>
            </p:cNvSpPr>
            <p:nvPr/>
          </p:nvSpPr>
          <p:spPr bwMode="auto">
            <a:xfrm>
              <a:off x="4732" y="6179"/>
              <a:ext cx="19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504922"/>
              </p:ext>
            </p:extLst>
          </p:nvPr>
        </p:nvGraphicFramePr>
        <p:xfrm>
          <a:off x="3263107" y="5197931"/>
          <a:ext cx="8434388" cy="393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1216025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39775" indent="-282575" defTabSz="1216025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30188" defTabSz="12160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8613" indent="-227013" defTabSz="1216025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4225" indent="-227013" defTabSz="1216025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14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686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58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30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168A11B-6E0D-4075-8F0B-61C724759E32}" type="slidenum">
              <a:rPr lang="en-US" altLang="en-US" sz="19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900" dirty="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SSI: Abdominal Hysterectomy (HYST) SIR</a:t>
            </a:r>
            <a:br>
              <a:rPr lang="en-US" altLang="en-US" sz="2400" dirty="0" smtClean="0"/>
            </a:br>
            <a:r>
              <a:rPr lang="en-US" altLang="en-US" sz="2400" dirty="0" smtClean="0"/>
              <a:t>and </a:t>
            </a:r>
            <a:r>
              <a:rPr lang="en-US" altLang="en-US" sz="2400" dirty="0"/>
              <a:t>Vaginal Hysterectomy (VHYS) SIR</a:t>
            </a:r>
            <a:endParaRPr lang="en-US" altLang="en-US" sz="2400" b="0" i="1" dirty="0" smtClean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462820"/>
              </p:ext>
            </p:extLst>
          </p:nvPr>
        </p:nvGraphicFramePr>
        <p:xfrm>
          <a:off x="3040063" y="1593850"/>
          <a:ext cx="8469312" cy="3858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917" name="Rounded Rectangle 1"/>
          <p:cNvSpPr>
            <a:spLocks noChangeArrowheads="1"/>
          </p:cNvSpPr>
          <p:nvPr/>
        </p:nvSpPr>
        <p:spPr bwMode="auto">
          <a:xfrm>
            <a:off x="261938" y="1898650"/>
            <a:ext cx="2743200" cy="68580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21495" tIns="60756" rIns="121495" bIns="60756"/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1065213" indent="-4556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674813" indent="-457200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282825" indent="-455613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892425" indent="-4572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3496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8068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2640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7212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6699"/>
                </a:solidFill>
              </a:rPr>
              <a:t>Key Findings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In </a:t>
            </a:r>
            <a:r>
              <a:rPr lang="en-US" altLang="en-US" sz="2000" dirty="0" smtClean="0"/>
              <a:t>2015, </a:t>
            </a:r>
            <a:r>
              <a:rPr lang="en-US" altLang="en-US" sz="2000" dirty="0"/>
              <a:t>Massachusetts hospitals performing </a:t>
            </a:r>
            <a:r>
              <a:rPr lang="en-US" altLang="en-US" sz="2000" dirty="0" smtClean="0"/>
              <a:t>abdominal and vaginal hysterectomy </a:t>
            </a:r>
            <a:r>
              <a:rPr lang="en-US" altLang="en-US" sz="2000" dirty="0"/>
              <a:t>procedures had an infection rate similar to </a:t>
            </a:r>
            <a:r>
              <a:rPr lang="en-US" altLang="en-US" sz="2000" dirty="0" smtClean="0"/>
              <a:t>the national </a:t>
            </a:r>
            <a:r>
              <a:rPr lang="en-US" altLang="en-US" sz="2000" dirty="0"/>
              <a:t>baseline data. </a:t>
            </a:r>
            <a:r>
              <a:rPr lang="en-US" altLang="en-US" sz="2000" dirty="0" smtClean="0"/>
              <a:t>There were 43 HYST and 11 VHST SSIs reported.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DPH conducted an extensive validation of VHST procedures at MA hospitals over the past year.   </a:t>
            </a: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  <p:grpSp>
        <p:nvGrpSpPr>
          <p:cNvPr id="38918" name="Group 12"/>
          <p:cNvGrpSpPr>
            <a:grpSpLocks/>
          </p:cNvGrpSpPr>
          <p:nvPr/>
        </p:nvGrpSpPr>
        <p:grpSpPr bwMode="auto">
          <a:xfrm>
            <a:off x="6151563" y="8694498"/>
            <a:ext cx="3713162" cy="85446"/>
            <a:chOff x="3955" y="5585"/>
            <a:chExt cx="2338" cy="656"/>
          </a:xfrm>
        </p:grpSpPr>
        <p:sp>
          <p:nvSpPr>
            <p:cNvPr id="38919" name="Text Box 13"/>
            <p:cNvSpPr txBox="1">
              <a:spLocks noChangeArrowheads="1"/>
            </p:cNvSpPr>
            <p:nvPr/>
          </p:nvSpPr>
          <p:spPr bwMode="auto">
            <a:xfrm>
              <a:off x="3955" y="5585"/>
              <a:ext cx="233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294" tIns="45647" rIns="91294" bIns="45647">
              <a:spAutoFit/>
            </a:bodyPr>
            <a:lstStyle>
              <a:lvl1pPr defTabSz="1217613" eaLnBrk="0" hangingPunct="0">
                <a:spcBef>
                  <a:spcPct val="20000"/>
                </a:spcBef>
                <a:buChar char="•"/>
                <a:defRPr sz="43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989013" indent="-379413" defTabSz="1217613" eaLnBrk="0" hangingPunct="0">
                <a:spcBef>
                  <a:spcPct val="20000"/>
                </a:spcBef>
                <a:buChar char="–"/>
                <a:defRPr sz="3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520825" indent="-303213" defTabSz="12176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2132013" indent="-304800" defTabSz="1217613" eaLnBrk="0" hangingPunct="0">
                <a:spcBef>
                  <a:spcPct val="20000"/>
                </a:spcBef>
                <a:buChar char="–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740025" indent="-304800" defTabSz="1217613" eaLnBrk="0" hangingPunct="0">
                <a:spcBef>
                  <a:spcPct val="20000"/>
                </a:spcBef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31972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36544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41116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45688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dirty="0"/>
                <a:t>           SIR	        Upper and Lower Limit</a:t>
              </a:r>
            </a:p>
          </p:txBody>
        </p:sp>
        <p:sp>
          <p:nvSpPr>
            <p:cNvPr id="38920" name="Line 14"/>
            <p:cNvSpPr>
              <a:spLocks noChangeShapeType="1"/>
            </p:cNvSpPr>
            <p:nvPr/>
          </p:nvSpPr>
          <p:spPr bwMode="auto">
            <a:xfrm>
              <a:off x="4082" y="6241"/>
              <a:ext cx="197" cy="0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1" name="Line 15"/>
            <p:cNvSpPr>
              <a:spLocks noChangeShapeType="1"/>
            </p:cNvSpPr>
            <p:nvPr/>
          </p:nvSpPr>
          <p:spPr bwMode="auto">
            <a:xfrm>
              <a:off x="4638" y="6241"/>
              <a:ext cx="19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963021"/>
              </p:ext>
            </p:extLst>
          </p:nvPr>
        </p:nvGraphicFramePr>
        <p:xfrm>
          <a:off x="3192463" y="5276423"/>
          <a:ext cx="8469312" cy="3858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66133" y="2031765"/>
            <a:ext cx="1067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HYST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1216025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39775" indent="-282575" defTabSz="1216025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30188" defTabSz="12160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8613" indent="-227013" defTabSz="1216025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4225" indent="-227013" defTabSz="1216025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14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686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58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30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C48E711-9436-4144-92A6-1A1569546C92}" type="slidenum">
              <a:rPr lang="en-US" altLang="en-US" sz="19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900" dirty="0" smtClean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82732917"/>
              </p:ext>
            </p:extLst>
          </p:nvPr>
        </p:nvGraphicFramePr>
        <p:xfrm>
          <a:off x="0" y="2649538"/>
          <a:ext cx="6684963" cy="561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300" dirty="0" smtClean="0"/>
              <a:t>SSI Pathogens for 2014-2015</a:t>
            </a:r>
            <a:br>
              <a:rPr lang="en-US" altLang="en-US" sz="3300" dirty="0" smtClean="0"/>
            </a:br>
            <a:r>
              <a:rPr lang="en-US" altLang="en-US" sz="2000" b="0" i="1" dirty="0" smtClean="0"/>
              <a:t>CABG, KPRO, HPRO, HYST, VHYS, COLO</a:t>
            </a:r>
            <a:endParaRPr lang="en-US" altLang="en-US" sz="3300" dirty="0" smtClean="0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09550" y="1866900"/>
            <a:ext cx="5767388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14" tIns="45607" rIns="91214" bIns="45607">
            <a:spAutoFit/>
          </a:bodyPr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0825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Calendar Year </a:t>
            </a:r>
            <a:r>
              <a:rPr lang="en-US" altLang="en-US" sz="2400" b="1" dirty="0" smtClean="0"/>
              <a:t>2014</a:t>
            </a:r>
            <a:endParaRPr lang="en-US" altLang="en-US" sz="2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January 1, </a:t>
            </a:r>
            <a:r>
              <a:rPr lang="en-US" altLang="en-US" sz="1200" b="1" dirty="0" smtClean="0"/>
              <a:t>2014– </a:t>
            </a:r>
            <a:r>
              <a:rPr lang="en-US" altLang="en-US" sz="1200" b="1" dirty="0"/>
              <a:t>December 31, </a:t>
            </a:r>
            <a:r>
              <a:rPr lang="en-US" altLang="en-US" sz="1200" b="1" dirty="0" smtClean="0"/>
              <a:t>2014</a:t>
            </a:r>
            <a:endParaRPr lang="en-US" altLang="en-US" sz="12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1" dirty="0" smtClean="0"/>
              <a:t>n=484</a:t>
            </a:r>
            <a:endParaRPr lang="en-US" altLang="en-US" sz="1600" i="1" dirty="0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178550" y="1874838"/>
            <a:ext cx="5767388" cy="89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14" tIns="45607" rIns="91214" bIns="45607">
            <a:spAutoFit/>
          </a:bodyPr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0825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Calendar Year </a:t>
            </a:r>
            <a:r>
              <a:rPr lang="en-US" altLang="en-US" sz="2400" b="1" dirty="0" smtClean="0"/>
              <a:t>2015</a:t>
            </a:r>
            <a:endParaRPr lang="en-US" altLang="en-US" sz="2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January 1, </a:t>
            </a:r>
            <a:r>
              <a:rPr lang="en-US" altLang="en-US" sz="1200" b="1" dirty="0" smtClean="0"/>
              <a:t>2015 </a:t>
            </a:r>
            <a:r>
              <a:rPr lang="en-US" altLang="en-US" sz="1200" b="1" dirty="0"/>
              <a:t>– December 31, </a:t>
            </a:r>
            <a:r>
              <a:rPr lang="en-US" altLang="en-US" sz="1200" b="1" dirty="0" smtClean="0"/>
              <a:t>2015</a:t>
            </a:r>
            <a:endParaRPr lang="en-US" altLang="en-US" sz="12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1" dirty="0" smtClean="0"/>
              <a:t>n=429</a:t>
            </a:r>
          </a:p>
        </p:txBody>
      </p:sp>
      <p:graphicFrame>
        <p:nvGraphicFramePr>
          <p:cNvPr id="13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1501915"/>
              </p:ext>
            </p:extLst>
          </p:nvPr>
        </p:nvGraphicFramePr>
        <p:xfrm>
          <a:off x="5494337" y="2649538"/>
          <a:ext cx="6684963" cy="561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547354"/>
              </p:ext>
            </p:extLst>
          </p:nvPr>
        </p:nvGraphicFramePr>
        <p:xfrm>
          <a:off x="9848132" y="2655094"/>
          <a:ext cx="182880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986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1216025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39775" indent="-282575" defTabSz="1216025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30188" defTabSz="12160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8613" indent="-227013" defTabSz="1216025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4225" indent="-227013" defTabSz="1216025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14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686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58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30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C2137FD-77BE-4E36-8769-4507DB080FBA}" type="slidenum">
              <a:rPr lang="en-US" altLang="en-US" sz="1900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900" dirty="0" smtClean="0"/>
          </a:p>
        </p:txBody>
      </p:sp>
      <p:graphicFrame>
        <p:nvGraphicFramePr>
          <p:cNvPr id="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801495"/>
              </p:ext>
            </p:extLst>
          </p:nvPr>
        </p:nvGraphicFramePr>
        <p:xfrm>
          <a:off x="1539875" y="2655888"/>
          <a:ext cx="1828800" cy="3998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9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Statewide SSI Trends by Year</a:t>
            </a:r>
            <a:br>
              <a:rPr lang="en-US" altLang="en-US" dirty="0" smtClean="0"/>
            </a:br>
            <a:r>
              <a:rPr lang="en-US" altLang="en-US" sz="2000" b="0" i="1" dirty="0" smtClean="0"/>
              <a:t>2011-2015</a:t>
            </a:r>
            <a:endParaRPr lang="en-US" altLang="en-US" dirty="0" smtClean="0"/>
          </a:p>
        </p:txBody>
      </p: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58738" y="3190875"/>
            <a:ext cx="15081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4" tIns="45607" rIns="91214" bIns="45607"/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0825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Statistically Higher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than Predicted</a:t>
            </a:r>
          </a:p>
        </p:txBody>
      </p:sp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58738" y="4219575"/>
            <a:ext cx="14668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4" tIns="45607" rIns="91214" bIns="45607"/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0825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Statistically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the Same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as Predicted</a:t>
            </a:r>
          </a:p>
        </p:txBody>
      </p:sp>
      <p:sp>
        <p:nvSpPr>
          <p:cNvPr id="41991" name="Text Box 9"/>
          <p:cNvSpPr txBox="1">
            <a:spLocks noChangeArrowheads="1"/>
          </p:cNvSpPr>
          <p:nvPr/>
        </p:nvSpPr>
        <p:spPr bwMode="auto">
          <a:xfrm>
            <a:off x="58738" y="5278438"/>
            <a:ext cx="15208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4" tIns="45607" rIns="91214" bIns="45607"/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0825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Statistically Lower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than Predicted</a:t>
            </a:r>
          </a:p>
        </p:txBody>
      </p:sp>
      <p:sp>
        <p:nvSpPr>
          <p:cNvPr id="41992" name="Text Box 12"/>
          <p:cNvSpPr txBox="1">
            <a:spLocks noChangeArrowheads="1"/>
          </p:cNvSpPr>
          <p:nvPr/>
        </p:nvSpPr>
        <p:spPr bwMode="auto">
          <a:xfrm>
            <a:off x="1428167" y="6648450"/>
            <a:ext cx="20939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14" tIns="45607" rIns="91214" bIns="45607">
            <a:spAutoFit/>
          </a:bodyPr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0825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CABG</a:t>
            </a:r>
          </a:p>
        </p:txBody>
      </p:sp>
      <p:graphicFrame>
        <p:nvGraphicFramePr>
          <p:cNvPr id="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336544"/>
              </p:ext>
            </p:extLst>
          </p:nvPr>
        </p:nvGraphicFramePr>
        <p:xfrm>
          <a:off x="3201526" y="2655094"/>
          <a:ext cx="182880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54109"/>
              </p:ext>
            </p:extLst>
          </p:nvPr>
        </p:nvGraphicFramePr>
        <p:xfrm>
          <a:off x="4863177" y="2655094"/>
          <a:ext cx="182880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9194119"/>
              </p:ext>
            </p:extLst>
          </p:nvPr>
        </p:nvGraphicFramePr>
        <p:xfrm>
          <a:off x="6524828" y="2655888"/>
          <a:ext cx="1828800" cy="3998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81952"/>
              </p:ext>
            </p:extLst>
          </p:nvPr>
        </p:nvGraphicFramePr>
        <p:xfrm>
          <a:off x="8186479" y="2655094"/>
          <a:ext cx="182880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3108327" y="6678613"/>
            <a:ext cx="19351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14" tIns="45607" rIns="91214" bIns="45607">
            <a:spAutoFit/>
          </a:bodyPr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0825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KPRO</a:t>
            </a:r>
          </a:p>
        </p:txBody>
      </p:sp>
      <p:sp>
        <p:nvSpPr>
          <p:cNvPr id="41998" name="Text Box 12"/>
          <p:cNvSpPr txBox="1">
            <a:spLocks noChangeArrowheads="1"/>
          </p:cNvSpPr>
          <p:nvPr/>
        </p:nvSpPr>
        <p:spPr bwMode="auto">
          <a:xfrm>
            <a:off x="4758074" y="6694488"/>
            <a:ext cx="20986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14" tIns="45607" rIns="91214" bIns="45607">
            <a:spAutoFit/>
          </a:bodyPr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0825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HPRO</a:t>
            </a:r>
          </a:p>
        </p:txBody>
      </p:sp>
      <p:sp>
        <p:nvSpPr>
          <p:cNvPr id="41999" name="Text Box 12"/>
          <p:cNvSpPr txBox="1">
            <a:spLocks noChangeArrowheads="1"/>
          </p:cNvSpPr>
          <p:nvPr/>
        </p:nvSpPr>
        <p:spPr bwMode="auto">
          <a:xfrm>
            <a:off x="6330703" y="6702425"/>
            <a:ext cx="22701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14" tIns="45607" rIns="91214" bIns="45607">
            <a:spAutoFit/>
          </a:bodyPr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0825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HYST</a:t>
            </a:r>
          </a:p>
        </p:txBody>
      </p:sp>
      <p:sp>
        <p:nvSpPr>
          <p:cNvPr id="42000" name="Text Box 12"/>
          <p:cNvSpPr txBox="1">
            <a:spLocks noChangeArrowheads="1"/>
          </p:cNvSpPr>
          <p:nvPr/>
        </p:nvSpPr>
        <p:spPr bwMode="auto">
          <a:xfrm>
            <a:off x="8219160" y="6713538"/>
            <a:ext cx="17494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14" tIns="45607" rIns="91214" bIns="45607">
            <a:spAutoFit/>
          </a:bodyPr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0825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VHYS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636713" y="5592763"/>
            <a:ext cx="101060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2002" name="Line 10"/>
          <p:cNvSpPr>
            <a:spLocks noChangeShapeType="1"/>
          </p:cNvSpPr>
          <p:nvPr/>
        </p:nvSpPr>
        <p:spPr bwMode="auto">
          <a:xfrm>
            <a:off x="1636713" y="6572250"/>
            <a:ext cx="10106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0" tIns="45680" rIns="91360" bIns="45680"/>
          <a:lstStyle/>
          <a:p>
            <a:endParaRPr lang="en-US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660525" y="4616450"/>
            <a:ext cx="101060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1660525" y="3636963"/>
            <a:ext cx="101060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9927507" y="6702425"/>
            <a:ext cx="17494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14" tIns="45607" rIns="91214" bIns="45607">
            <a:spAutoFit/>
          </a:bodyPr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0825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COLO*</a:t>
            </a:r>
            <a:endParaRPr lang="en-US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61241" y="7551683"/>
            <a:ext cx="5595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*COLO includes data from 2012-2015 only.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1216025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39775" indent="-282575" defTabSz="1216025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30188" defTabSz="12160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8613" indent="-227013" defTabSz="1216025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4225" indent="-227013" defTabSz="1216025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14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686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58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30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5F8407-A305-40EA-A70B-DA996B9B79ED}" type="slidenum">
              <a:rPr lang="en-US" altLang="en-US" sz="1900" smtClean="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900" dirty="0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Summary of SSI Results</a:t>
            </a:r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990600" y="1778000"/>
            <a:ext cx="2286000" cy="22860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5715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14" tIns="45607" rIns="91214" bIns="45607" anchor="ctr"/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912813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4400" b="1" dirty="0">
              <a:solidFill>
                <a:schemeClr val="bg1"/>
              </a:solidFill>
            </a:endParaRPr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1004888" y="6591300"/>
            <a:ext cx="2286000" cy="2286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5715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14" tIns="45607" rIns="91214" bIns="45607" anchor="ctr"/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912813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chemeClr val="bg1"/>
                </a:solidFill>
              </a:rPr>
              <a:t>CABG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chemeClr val="bg1"/>
                </a:solidFill>
              </a:rPr>
              <a:t>KPRO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chemeClr val="bg1"/>
                </a:solidFill>
              </a:rPr>
              <a:t>HPRO</a:t>
            </a: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1004888" y="4186238"/>
            <a:ext cx="2286000" cy="2286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5715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14" tIns="45607" rIns="91214" bIns="45607" anchor="ctr"/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912813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 smtClean="0">
                <a:solidFill>
                  <a:schemeClr val="bg1"/>
                </a:solidFill>
              </a:rPr>
              <a:t>HYST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 smtClean="0">
                <a:solidFill>
                  <a:schemeClr val="bg1"/>
                </a:solidFill>
              </a:rPr>
              <a:t>VHYS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 smtClean="0">
                <a:solidFill>
                  <a:schemeClr val="bg1"/>
                </a:solidFill>
              </a:rPr>
              <a:t>COLO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3617913" y="4354513"/>
            <a:ext cx="2503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14" tIns="45607" rIns="91214" bIns="45607">
            <a:spAutoFit/>
          </a:bodyPr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0825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Same as Predicted</a:t>
            </a: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3617913" y="6805613"/>
            <a:ext cx="4508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14" tIns="45607" rIns="91214" bIns="45607">
            <a:spAutoFit/>
          </a:bodyPr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0825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Significantly Lower than Predicted</a:t>
            </a:r>
          </a:p>
        </p:txBody>
      </p:sp>
      <p:sp>
        <p:nvSpPr>
          <p:cNvPr id="43017" name="Text Box 8"/>
          <p:cNvSpPr txBox="1">
            <a:spLocks noChangeArrowheads="1"/>
          </p:cNvSpPr>
          <p:nvPr/>
        </p:nvSpPr>
        <p:spPr bwMode="auto">
          <a:xfrm>
            <a:off x="3617913" y="1966913"/>
            <a:ext cx="45942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14" tIns="45607" rIns="91214" bIns="45607">
            <a:spAutoFit/>
          </a:bodyPr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0825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Significantly Higher than Predicted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9188" y="7237413"/>
            <a:ext cx="6430962" cy="1201737"/>
          </a:xfrm>
          <a:prstGeom prst="rect">
            <a:avLst/>
          </a:prstGeom>
          <a:noFill/>
        </p:spPr>
        <p:txBody>
          <a:bodyPr lIns="91360" tIns="45680" rIns="91360" bIns="45680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MS PGothic" pitchFamily="34" charset="-128"/>
              </a:rPr>
              <a:t>The number of infections reported is lower than the number of predicted infections.</a:t>
            </a:r>
          </a:p>
          <a:p>
            <a:pPr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  <a:ea typeface="MS PGothic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9350" y="2446338"/>
            <a:ext cx="6429375" cy="1200150"/>
          </a:xfrm>
          <a:prstGeom prst="rect">
            <a:avLst/>
          </a:prstGeom>
          <a:noFill/>
        </p:spPr>
        <p:txBody>
          <a:bodyPr lIns="91360" tIns="45680" rIns="91360" bIns="45680">
            <a:spAutoFit/>
          </a:bodyPr>
          <a:lstStyle/>
          <a:p>
            <a:pPr defTabSz="4568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MS PGothic" pitchFamily="34" charset="-128"/>
              </a:rPr>
              <a:t>The number of infections reported is higher than the number of predicted infections.</a:t>
            </a:r>
          </a:p>
          <a:p>
            <a:pPr>
              <a:defRPr/>
            </a:pPr>
            <a:endParaRPr lang="en-US" dirty="0">
              <a:ea typeface="MS PGothic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9188" y="4830763"/>
            <a:ext cx="6089650" cy="830262"/>
          </a:xfrm>
          <a:prstGeom prst="rect">
            <a:avLst/>
          </a:prstGeom>
        </p:spPr>
        <p:txBody>
          <a:bodyPr lIns="91360" tIns="45680" rIns="91360" bIns="45680">
            <a:spAutoFit/>
          </a:bodyPr>
          <a:lstStyle/>
          <a:p>
            <a:pPr defTabSz="4568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MS PGothic" pitchFamily="34" charset="-128"/>
              </a:rPr>
              <a:t>The number of infections reported is the same as the number of predicted infections.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64888" y="8499475"/>
            <a:ext cx="1014412" cy="635000"/>
          </a:xfrm>
          <a:noFill/>
        </p:spPr>
        <p:txBody>
          <a:bodyPr/>
          <a:lstStyle>
            <a:lvl1pPr defTabSz="1216025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39775" indent="-282575" defTabSz="1216025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30188" defTabSz="12160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8613" indent="-227013" defTabSz="1216025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4225" indent="-227013" defTabSz="1216025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14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686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58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30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648A1AC-713B-4B0B-AFB6-60AC5636CAA1}" type="slidenum">
              <a:rPr lang="en-US" altLang="en-US" sz="1900" smtClean="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900" dirty="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i="1" dirty="0" err="1" smtClean="0"/>
              <a:t>LabID</a:t>
            </a:r>
            <a:r>
              <a:rPr lang="en-US" altLang="en-US" sz="2400" i="1" dirty="0" smtClean="0"/>
              <a:t>: Clostridium </a:t>
            </a:r>
            <a:r>
              <a:rPr lang="en-US" altLang="en-US" sz="2400" i="1" dirty="0"/>
              <a:t>difficile </a:t>
            </a:r>
            <a:r>
              <a:rPr lang="en-US" altLang="en-US" sz="2400" dirty="0"/>
              <a:t>(CDI) </a:t>
            </a:r>
            <a:r>
              <a:rPr lang="en-US" altLang="en-US" sz="2400" dirty="0" smtClean="0"/>
              <a:t>SIR</a:t>
            </a:r>
            <a:endParaRPr lang="en-US" altLang="en-US" sz="2000" b="0" i="1" dirty="0" smtClean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260592"/>
              </p:ext>
            </p:extLst>
          </p:nvPr>
        </p:nvGraphicFramePr>
        <p:xfrm>
          <a:off x="3057525" y="1611313"/>
          <a:ext cx="8434388" cy="6640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845" name="Rounded Rectangle 1"/>
          <p:cNvSpPr>
            <a:spLocks noChangeArrowheads="1"/>
          </p:cNvSpPr>
          <p:nvPr/>
        </p:nvSpPr>
        <p:spPr bwMode="auto">
          <a:xfrm>
            <a:off x="261938" y="1898650"/>
            <a:ext cx="2743200" cy="68580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21495" tIns="60756" rIns="121495" bIns="60756"/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1065213" indent="-4556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674813" indent="-457200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282825" indent="-455613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892425" indent="-4572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3496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8068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2640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7212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6699"/>
                </a:solidFill>
              </a:rPr>
              <a:t>Key Findings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In 2015, Massachusetts hospitals </a:t>
            </a:r>
            <a:r>
              <a:rPr lang="en-US" altLang="en-US" sz="2000" dirty="0" smtClean="0"/>
              <a:t>reporting CDI events </a:t>
            </a:r>
            <a:r>
              <a:rPr lang="en-US" altLang="en-US" sz="2000" dirty="0"/>
              <a:t>had an infection rate similar to </a:t>
            </a:r>
            <a:r>
              <a:rPr lang="en-US" altLang="en-US" sz="2000" dirty="0" smtClean="0"/>
              <a:t>the national </a:t>
            </a:r>
            <a:r>
              <a:rPr lang="en-US" altLang="en-US" sz="2000" dirty="0"/>
              <a:t>baseline data.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</a:rPr>
              <a:t>There were 2,771 CDI events reported.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Char char="•"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229895" y="3525921"/>
            <a:ext cx="71262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5847" name="Group 10"/>
          <p:cNvGrpSpPr>
            <a:grpSpLocks/>
          </p:cNvGrpSpPr>
          <p:nvPr/>
        </p:nvGrpSpPr>
        <p:grpSpPr bwMode="auto">
          <a:xfrm>
            <a:off x="6246813" y="8154988"/>
            <a:ext cx="3711575" cy="322262"/>
            <a:chOff x="3955" y="5337"/>
            <a:chExt cx="2338" cy="204"/>
          </a:xfrm>
        </p:grpSpPr>
        <p:sp>
          <p:nvSpPr>
            <p:cNvPr id="35848" name="Text Box 11"/>
            <p:cNvSpPr txBox="1">
              <a:spLocks noChangeArrowheads="1"/>
            </p:cNvSpPr>
            <p:nvPr/>
          </p:nvSpPr>
          <p:spPr bwMode="auto">
            <a:xfrm>
              <a:off x="3955" y="5337"/>
              <a:ext cx="233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294" tIns="45647" rIns="91294" bIns="45647">
              <a:spAutoFit/>
            </a:bodyPr>
            <a:lstStyle>
              <a:lvl1pPr defTabSz="1217613" eaLnBrk="0" hangingPunct="0">
                <a:spcBef>
                  <a:spcPct val="20000"/>
                </a:spcBef>
                <a:buChar char="•"/>
                <a:defRPr sz="43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989013" indent="-379413" defTabSz="1217613" eaLnBrk="0" hangingPunct="0">
                <a:spcBef>
                  <a:spcPct val="20000"/>
                </a:spcBef>
                <a:buChar char="–"/>
                <a:defRPr sz="3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520825" indent="-303213" defTabSz="12176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2132013" indent="-304800" defTabSz="1217613" eaLnBrk="0" hangingPunct="0">
                <a:spcBef>
                  <a:spcPct val="20000"/>
                </a:spcBef>
                <a:buChar char="–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740025" indent="-304800" defTabSz="1217613" eaLnBrk="0" hangingPunct="0">
                <a:spcBef>
                  <a:spcPct val="20000"/>
                </a:spcBef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31972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36544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41116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45688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dirty="0"/>
                <a:t>           SIR	        Upper and Lower Limit</a:t>
              </a:r>
            </a:p>
          </p:txBody>
        </p:sp>
        <p:sp>
          <p:nvSpPr>
            <p:cNvPr id="35849" name="Line 12"/>
            <p:cNvSpPr>
              <a:spLocks noChangeShapeType="1"/>
            </p:cNvSpPr>
            <p:nvPr/>
          </p:nvSpPr>
          <p:spPr bwMode="auto">
            <a:xfrm>
              <a:off x="4082" y="5437"/>
              <a:ext cx="197" cy="0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Line 13"/>
            <p:cNvSpPr>
              <a:spLocks noChangeShapeType="1"/>
            </p:cNvSpPr>
            <p:nvPr/>
          </p:nvSpPr>
          <p:spPr bwMode="auto">
            <a:xfrm>
              <a:off x="4732" y="5437"/>
              <a:ext cx="19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90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64888" y="8499475"/>
            <a:ext cx="1014412" cy="635000"/>
          </a:xfrm>
          <a:noFill/>
        </p:spPr>
        <p:txBody>
          <a:bodyPr/>
          <a:lstStyle>
            <a:lvl1pPr defTabSz="1216025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39775" indent="-282575" defTabSz="1216025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30188" defTabSz="12160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8613" indent="-227013" defTabSz="1216025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4225" indent="-227013" defTabSz="1216025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14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686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58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30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648A1AC-713B-4B0B-AFB6-60AC5636CAA1}" type="slidenum">
              <a:rPr lang="en-US" altLang="en-US" sz="1900" smtClean="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900" dirty="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err="1" smtClean="0"/>
              <a:t>LabID</a:t>
            </a:r>
            <a:r>
              <a:rPr lang="en-US" altLang="en-US" sz="2400" dirty="0" smtClean="0"/>
              <a:t>: Methicillin-resistant </a:t>
            </a:r>
            <a:r>
              <a:rPr lang="en-US" altLang="en-US" sz="2400" i="1" dirty="0"/>
              <a:t>Staphylococcus </a:t>
            </a:r>
            <a:r>
              <a:rPr lang="en-US" altLang="en-US" sz="2400" i="1" dirty="0" smtClean="0"/>
              <a:t>aureus </a:t>
            </a:r>
            <a:r>
              <a:rPr lang="en-US" altLang="en-US" sz="2400" dirty="0" smtClean="0"/>
              <a:t>(MRSA) SIR</a:t>
            </a:r>
            <a:endParaRPr lang="en-US" altLang="en-US" sz="2000" b="0" i="1" dirty="0" smtClean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120960"/>
              </p:ext>
            </p:extLst>
          </p:nvPr>
        </p:nvGraphicFramePr>
        <p:xfrm>
          <a:off x="3057525" y="1611313"/>
          <a:ext cx="8434388" cy="6640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845" name="Rounded Rectangle 1"/>
          <p:cNvSpPr>
            <a:spLocks noChangeArrowheads="1"/>
          </p:cNvSpPr>
          <p:nvPr/>
        </p:nvSpPr>
        <p:spPr bwMode="auto">
          <a:xfrm>
            <a:off x="261938" y="1898650"/>
            <a:ext cx="2743200" cy="68580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21495" tIns="60756" rIns="121495" bIns="60756"/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1065213" indent="-4556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674813" indent="-457200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282825" indent="-455613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892425" indent="-4572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3496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8068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2640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7212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6699"/>
                </a:solidFill>
              </a:rPr>
              <a:t>Key Findings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For the past </a:t>
            </a:r>
            <a:r>
              <a:rPr lang="en-US" altLang="en-US" sz="2000" dirty="0" smtClean="0">
                <a:solidFill>
                  <a:srgbClr val="000000"/>
                </a:solidFill>
              </a:rPr>
              <a:t>three years</a:t>
            </a:r>
            <a:r>
              <a:rPr lang="en-US" altLang="en-US" sz="2000" dirty="0">
                <a:solidFill>
                  <a:srgbClr val="000000"/>
                </a:solidFill>
              </a:rPr>
              <a:t>,  Massachusetts acute care hospitals </a:t>
            </a:r>
            <a:r>
              <a:rPr lang="en-US" altLang="en-US" sz="2000" dirty="0"/>
              <a:t>reporting </a:t>
            </a:r>
            <a:r>
              <a:rPr lang="en-US" altLang="en-US" sz="2000" dirty="0" smtClean="0"/>
              <a:t>MRSA events </a:t>
            </a:r>
            <a:r>
              <a:rPr lang="en-US" altLang="en-US" sz="2000" dirty="0" smtClean="0">
                <a:solidFill>
                  <a:srgbClr val="000000"/>
                </a:solidFill>
              </a:rPr>
              <a:t>experienced </a:t>
            </a:r>
            <a:r>
              <a:rPr lang="en-US" altLang="en-US" sz="2000" dirty="0">
                <a:solidFill>
                  <a:srgbClr val="000000"/>
                </a:solidFill>
              </a:rPr>
              <a:t>a significantly lower number of </a:t>
            </a:r>
            <a:r>
              <a:rPr lang="en-US" altLang="en-US" sz="2000" dirty="0" smtClean="0">
                <a:solidFill>
                  <a:srgbClr val="000000"/>
                </a:solidFill>
              </a:rPr>
              <a:t>events than </a:t>
            </a:r>
            <a:r>
              <a:rPr lang="en-US" altLang="en-US" sz="2000" dirty="0">
                <a:solidFill>
                  <a:srgbClr val="000000"/>
                </a:solidFill>
              </a:rPr>
              <a:t>expected, as compared to </a:t>
            </a:r>
            <a:r>
              <a:rPr lang="en-US" altLang="en-US" sz="2000" dirty="0" smtClean="0">
                <a:solidFill>
                  <a:srgbClr val="000000"/>
                </a:solidFill>
              </a:rPr>
              <a:t>the national </a:t>
            </a:r>
            <a:r>
              <a:rPr lang="en-US" altLang="en-US" sz="2000" dirty="0">
                <a:solidFill>
                  <a:srgbClr val="000000"/>
                </a:solidFill>
              </a:rPr>
              <a:t>baseline data. </a:t>
            </a:r>
            <a:endParaRPr lang="en-US" altLang="en-US" sz="2000" dirty="0" smtClean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</a:rPr>
              <a:t>There were 180 MRSA events reported.  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Calibri" pitchFamily="34" charset="0"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Calibri" pitchFamily="34" charset="0"/>
              <a:buChar char="•"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229895" y="3509879"/>
            <a:ext cx="71262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5847" name="Group 10"/>
          <p:cNvGrpSpPr>
            <a:grpSpLocks/>
          </p:cNvGrpSpPr>
          <p:nvPr/>
        </p:nvGrpSpPr>
        <p:grpSpPr bwMode="auto">
          <a:xfrm>
            <a:off x="6246813" y="8154988"/>
            <a:ext cx="3711575" cy="322262"/>
            <a:chOff x="3955" y="5337"/>
            <a:chExt cx="2338" cy="204"/>
          </a:xfrm>
        </p:grpSpPr>
        <p:sp>
          <p:nvSpPr>
            <p:cNvPr id="35848" name="Text Box 11"/>
            <p:cNvSpPr txBox="1">
              <a:spLocks noChangeArrowheads="1"/>
            </p:cNvSpPr>
            <p:nvPr/>
          </p:nvSpPr>
          <p:spPr bwMode="auto">
            <a:xfrm>
              <a:off x="3955" y="5337"/>
              <a:ext cx="233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294" tIns="45647" rIns="91294" bIns="45647">
              <a:spAutoFit/>
            </a:bodyPr>
            <a:lstStyle>
              <a:lvl1pPr defTabSz="1217613" eaLnBrk="0" hangingPunct="0">
                <a:spcBef>
                  <a:spcPct val="20000"/>
                </a:spcBef>
                <a:buChar char="•"/>
                <a:defRPr sz="43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989013" indent="-379413" defTabSz="1217613" eaLnBrk="0" hangingPunct="0">
                <a:spcBef>
                  <a:spcPct val="20000"/>
                </a:spcBef>
                <a:buChar char="–"/>
                <a:defRPr sz="3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520825" indent="-303213" defTabSz="12176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2132013" indent="-304800" defTabSz="1217613" eaLnBrk="0" hangingPunct="0">
                <a:spcBef>
                  <a:spcPct val="20000"/>
                </a:spcBef>
                <a:buChar char="–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740025" indent="-304800" defTabSz="1217613" eaLnBrk="0" hangingPunct="0">
                <a:spcBef>
                  <a:spcPct val="20000"/>
                </a:spcBef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31972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36544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41116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45688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/>
                <a:t>           SIR	        Upper and Lower Limit</a:t>
              </a:r>
            </a:p>
          </p:txBody>
        </p:sp>
        <p:sp>
          <p:nvSpPr>
            <p:cNvPr id="35849" name="Line 12"/>
            <p:cNvSpPr>
              <a:spLocks noChangeShapeType="1"/>
            </p:cNvSpPr>
            <p:nvPr/>
          </p:nvSpPr>
          <p:spPr bwMode="auto">
            <a:xfrm>
              <a:off x="4082" y="5437"/>
              <a:ext cx="197" cy="0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Line 13"/>
            <p:cNvSpPr>
              <a:spLocks noChangeShapeType="1"/>
            </p:cNvSpPr>
            <p:nvPr/>
          </p:nvSpPr>
          <p:spPr bwMode="auto">
            <a:xfrm>
              <a:off x="4732" y="5437"/>
              <a:ext cx="19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143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1216025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39775" indent="-282575" defTabSz="1216025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30188" defTabSz="12160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8613" indent="-227013" defTabSz="1216025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4225" indent="-227013" defTabSz="1216025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14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686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58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30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C2137FD-77BE-4E36-8769-4507DB080FBA}" type="slidenum">
              <a:rPr lang="en-US" altLang="en-US" sz="1900" smtClean="0"/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900" dirty="0" smtClean="0"/>
          </a:p>
        </p:txBody>
      </p:sp>
      <p:graphicFrame>
        <p:nvGraphicFramePr>
          <p:cNvPr id="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950099"/>
              </p:ext>
            </p:extLst>
          </p:nvPr>
        </p:nvGraphicFramePr>
        <p:xfrm>
          <a:off x="1652593" y="2655888"/>
          <a:ext cx="3609641" cy="3998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9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Statewide </a:t>
            </a:r>
            <a:r>
              <a:rPr lang="en-US" altLang="en-US" dirty="0" err="1" smtClean="0"/>
              <a:t>LabID</a:t>
            </a:r>
            <a:r>
              <a:rPr lang="en-US" altLang="en-US" dirty="0" smtClean="0"/>
              <a:t> Trends by Year</a:t>
            </a:r>
            <a:br>
              <a:rPr lang="en-US" altLang="en-US" dirty="0" smtClean="0"/>
            </a:br>
            <a:r>
              <a:rPr lang="en-US" altLang="en-US" sz="2000" b="0" i="1" dirty="0" smtClean="0"/>
              <a:t>2013-2015</a:t>
            </a:r>
            <a:endParaRPr lang="en-US" altLang="en-US" dirty="0" smtClean="0"/>
          </a:p>
        </p:txBody>
      </p: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58738" y="3190875"/>
            <a:ext cx="15081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4" tIns="45607" rIns="91214" bIns="45607"/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0825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Statistically Higher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than Predicted</a:t>
            </a:r>
          </a:p>
        </p:txBody>
      </p:sp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58738" y="4219575"/>
            <a:ext cx="14668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4" tIns="45607" rIns="91214" bIns="45607"/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0825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Statistically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the Same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as Predicted</a:t>
            </a:r>
          </a:p>
        </p:txBody>
      </p:sp>
      <p:sp>
        <p:nvSpPr>
          <p:cNvPr id="41991" name="Text Box 9"/>
          <p:cNvSpPr txBox="1">
            <a:spLocks noChangeArrowheads="1"/>
          </p:cNvSpPr>
          <p:nvPr/>
        </p:nvSpPr>
        <p:spPr bwMode="auto">
          <a:xfrm>
            <a:off x="58738" y="5278438"/>
            <a:ext cx="15208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4" tIns="45607" rIns="91214" bIns="45607"/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0825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Statistically Lower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than Predicted</a:t>
            </a:r>
          </a:p>
        </p:txBody>
      </p:sp>
      <p:sp>
        <p:nvSpPr>
          <p:cNvPr id="41992" name="Text Box 12"/>
          <p:cNvSpPr txBox="1">
            <a:spLocks noChangeArrowheads="1"/>
          </p:cNvSpPr>
          <p:nvPr/>
        </p:nvSpPr>
        <p:spPr bwMode="auto">
          <a:xfrm>
            <a:off x="2422771" y="6648450"/>
            <a:ext cx="20939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14" tIns="45607" rIns="91214" bIns="45607">
            <a:spAutoFit/>
          </a:bodyPr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0825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CDI</a:t>
            </a:r>
            <a:endParaRPr lang="en-US" altLang="en-US" sz="2400" dirty="0"/>
          </a:p>
        </p:txBody>
      </p:sp>
      <p:graphicFrame>
        <p:nvGraphicFramePr>
          <p:cNvPr id="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027624"/>
              </p:ext>
            </p:extLst>
          </p:nvPr>
        </p:nvGraphicFramePr>
        <p:xfrm>
          <a:off x="6914827" y="2662238"/>
          <a:ext cx="361188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7760532" y="6648450"/>
            <a:ext cx="19351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14" tIns="45607" rIns="91214" bIns="45607">
            <a:spAutoFit/>
          </a:bodyPr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0825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MRSA</a:t>
            </a:r>
            <a:endParaRPr lang="en-US" altLang="en-US" sz="2400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636713" y="5592763"/>
            <a:ext cx="101060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2002" name="Line 10"/>
          <p:cNvSpPr>
            <a:spLocks noChangeShapeType="1"/>
          </p:cNvSpPr>
          <p:nvPr/>
        </p:nvSpPr>
        <p:spPr bwMode="auto">
          <a:xfrm>
            <a:off x="1636713" y="6572250"/>
            <a:ext cx="10106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0" tIns="45680" rIns="91360" bIns="45680"/>
          <a:lstStyle/>
          <a:p>
            <a:endParaRPr lang="en-US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660525" y="4616450"/>
            <a:ext cx="101060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1660525" y="3636963"/>
            <a:ext cx="101060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978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1216025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39775" indent="-282575" defTabSz="1216025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30188" defTabSz="12160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8613" indent="-227013" defTabSz="1216025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4225" indent="-227013" defTabSz="1216025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14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686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58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30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E95A896-16D3-4AC8-90FA-DD97A851E107}" type="slidenum">
              <a:rPr lang="en-US" altLang="en-US" sz="19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900" dirty="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Methods and Measures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1013"/>
            <a:ext cx="10960100" cy="6735402"/>
          </a:xfrm>
        </p:spPr>
        <p:txBody>
          <a:bodyPr/>
          <a:lstStyle/>
          <a:p>
            <a:pPr marL="1588" indent="14288" eaLnBrk="1" hangingPunct="1">
              <a:lnSpc>
                <a:spcPct val="80000"/>
              </a:lnSpc>
              <a:buFontTx/>
              <a:buNone/>
            </a:pPr>
            <a:r>
              <a:rPr lang="en-US" altLang="en-US" sz="3200" dirty="0" smtClean="0"/>
              <a:t>This data summary includes the following statewide </a:t>
            </a:r>
            <a:r>
              <a:rPr lang="en-US" altLang="en-US" sz="3200" dirty="0"/>
              <a:t>measures </a:t>
            </a:r>
            <a:r>
              <a:rPr lang="en-US" altLang="en-US" sz="3200" dirty="0" smtClean="0"/>
              <a:t>for </a:t>
            </a:r>
            <a:r>
              <a:rPr lang="en-US" altLang="en-US" sz="3200" dirty="0"/>
              <a:t>the 2015 calendar year (January 1, 2015 – December 31, 2015</a:t>
            </a:r>
            <a:r>
              <a:rPr lang="en-US" altLang="en-US" sz="3200" dirty="0" smtClean="0"/>
              <a:t>):</a:t>
            </a:r>
          </a:p>
          <a:p>
            <a:pPr marL="1588" indent="14288" eaLnBrk="1" hangingPunct="1">
              <a:lnSpc>
                <a:spcPct val="80000"/>
              </a:lnSpc>
              <a:buFontTx/>
              <a:buNone/>
            </a:pPr>
            <a:endParaRPr lang="en-US" altLang="en-US" sz="3200" dirty="0" smtClean="0"/>
          </a:p>
          <a:p>
            <a:pPr marL="458788" indent="-457200" eaLnBrk="1" hangingPunct="1">
              <a:lnSpc>
                <a:spcPct val="80000"/>
              </a:lnSpc>
            </a:pPr>
            <a:r>
              <a:rPr lang="en-US" altLang="en-US" sz="3200" dirty="0" smtClean="0"/>
              <a:t>Catheter associated urinary tract infections (CAUTI</a:t>
            </a:r>
            <a:r>
              <a:rPr lang="en-US" altLang="en-US" sz="3200" dirty="0"/>
              <a:t>) (</a:t>
            </a:r>
            <a:r>
              <a:rPr lang="en-US" altLang="en-US" sz="3200" i="1" dirty="0">
                <a:solidFill>
                  <a:srgbClr val="FF0000"/>
                </a:solidFill>
              </a:rPr>
              <a:t>NEW</a:t>
            </a:r>
            <a:r>
              <a:rPr lang="en-US" altLang="en-US" sz="3200" dirty="0" smtClean="0"/>
              <a:t>); </a:t>
            </a:r>
          </a:p>
          <a:p>
            <a:pPr marL="990600" lvl="1" indent="-457200" eaLnBrk="1" hangingPunct="1">
              <a:lnSpc>
                <a:spcPct val="80000"/>
              </a:lnSpc>
            </a:pPr>
            <a:r>
              <a:rPr lang="en-US" altLang="en-US" sz="2400" dirty="0">
                <a:ea typeface="MS PGothic" pitchFamily="34" charset="-128"/>
              </a:rPr>
              <a:t>Comparisons made to state comparator and national </a:t>
            </a:r>
            <a:r>
              <a:rPr lang="en-US" altLang="en-US" sz="2400" dirty="0" smtClean="0">
                <a:ea typeface="MS PGothic" pitchFamily="34" charset="-128"/>
              </a:rPr>
              <a:t>baseline</a:t>
            </a:r>
          </a:p>
          <a:p>
            <a:pPr marL="533400" lvl="1" indent="0" eaLnBrk="1" hangingPunct="1">
              <a:lnSpc>
                <a:spcPct val="80000"/>
              </a:lnSpc>
              <a:buNone/>
            </a:pPr>
            <a:endParaRPr lang="en-US" altLang="en-US" sz="2400" dirty="0" smtClean="0">
              <a:ea typeface="MS PGothic" pitchFamily="34" charset="-128"/>
            </a:endParaRPr>
          </a:p>
          <a:p>
            <a:pPr marL="458788" indent="-457200" eaLnBrk="1" hangingPunct="1">
              <a:lnSpc>
                <a:spcPct val="80000"/>
              </a:lnSpc>
            </a:pPr>
            <a:r>
              <a:rPr lang="en-US" altLang="en-US" sz="3200" dirty="0"/>
              <a:t>Central line associated bloodstream infections (CLABSI); </a:t>
            </a:r>
          </a:p>
          <a:p>
            <a:pPr marL="990600" lvl="1" indent="-457200" eaLnBrk="1" hangingPunct="1">
              <a:lnSpc>
                <a:spcPct val="80000"/>
              </a:lnSpc>
            </a:pPr>
            <a:r>
              <a:rPr lang="en-US" altLang="en-US" sz="2400" dirty="0">
                <a:ea typeface="MS PGothic" pitchFamily="34" charset="-128"/>
              </a:rPr>
              <a:t>Comparisons made to state comparator and national baseline</a:t>
            </a:r>
          </a:p>
          <a:p>
            <a:pPr marL="533400" lvl="1" indent="0" eaLnBrk="1" hangingPunct="1">
              <a:lnSpc>
                <a:spcPct val="80000"/>
              </a:lnSpc>
              <a:buNone/>
            </a:pPr>
            <a:endParaRPr lang="en-US" altLang="en-US" sz="2600" dirty="0" smtClean="0"/>
          </a:p>
          <a:p>
            <a:pPr marL="458788" indent="-457200" eaLnBrk="1" hangingPunct="1">
              <a:lnSpc>
                <a:spcPct val="80000"/>
              </a:lnSpc>
            </a:pPr>
            <a:r>
              <a:rPr lang="en-US" altLang="en-US" sz="3200" dirty="0"/>
              <a:t>S</a:t>
            </a:r>
            <a:r>
              <a:rPr lang="en-US" altLang="en-US" sz="3200" dirty="0" smtClean="0"/>
              <a:t>pecific </a:t>
            </a:r>
            <a:r>
              <a:rPr lang="en-US" altLang="en-US" sz="3200" dirty="0"/>
              <a:t>surgical site infections (SSI</a:t>
            </a:r>
            <a:r>
              <a:rPr lang="en-US" altLang="en-US" sz="3200" dirty="0" smtClean="0"/>
              <a:t>); and</a:t>
            </a:r>
          </a:p>
          <a:p>
            <a:pPr marL="990600" lvl="1" indent="-457200" eaLnBrk="1" hangingPunct="1">
              <a:lnSpc>
                <a:spcPct val="80000"/>
              </a:lnSpc>
            </a:pPr>
            <a:r>
              <a:rPr lang="en-US" altLang="en-US" sz="2400" dirty="0">
                <a:ea typeface="MS PGothic" pitchFamily="34" charset="-128"/>
              </a:rPr>
              <a:t>Comparison made to the national baseline only (smaller sample size)</a:t>
            </a:r>
          </a:p>
          <a:p>
            <a:pPr marL="990600" lvl="1" indent="-457200" eaLnBrk="1" hangingPunct="1">
              <a:lnSpc>
                <a:spcPct val="80000"/>
              </a:lnSpc>
            </a:pPr>
            <a:endParaRPr lang="en-US" altLang="en-US" sz="2600" dirty="0" smtClean="0"/>
          </a:p>
          <a:p>
            <a:pPr marL="458788" indent="-457200" eaLnBrk="1" hangingPunct="1">
              <a:lnSpc>
                <a:spcPct val="80000"/>
              </a:lnSpc>
            </a:pPr>
            <a:r>
              <a:rPr lang="en-US" altLang="en-US" sz="3200" dirty="0" smtClean="0"/>
              <a:t>Specific facility wide laboratory identified events </a:t>
            </a:r>
            <a:r>
              <a:rPr lang="en-US" altLang="en-US" sz="3200" dirty="0"/>
              <a:t>(</a:t>
            </a:r>
            <a:r>
              <a:rPr lang="en-US" altLang="en-US" sz="3200" dirty="0" err="1" smtClean="0"/>
              <a:t>LabID</a:t>
            </a:r>
            <a:r>
              <a:rPr lang="en-US" altLang="en-US" sz="3200" dirty="0"/>
              <a:t>) (</a:t>
            </a:r>
            <a:r>
              <a:rPr lang="en-US" altLang="en-US" sz="3200" i="1" dirty="0">
                <a:solidFill>
                  <a:srgbClr val="FF0000"/>
                </a:solidFill>
              </a:rPr>
              <a:t>NEW</a:t>
            </a:r>
            <a:r>
              <a:rPr lang="en-US" altLang="en-US" sz="3200" dirty="0" smtClean="0"/>
              <a:t>).</a:t>
            </a:r>
          </a:p>
          <a:p>
            <a:pPr marL="990600" lvl="1" indent="-457200" eaLnBrk="1" hangingPunct="1">
              <a:lnSpc>
                <a:spcPct val="80000"/>
              </a:lnSpc>
            </a:pPr>
            <a:r>
              <a:rPr lang="en-US" altLang="en-US" sz="2400" dirty="0">
                <a:ea typeface="MS PGothic" pitchFamily="34" charset="-128"/>
              </a:rPr>
              <a:t>Comparison made to the national baseline only (smaller sample size</a:t>
            </a:r>
            <a:r>
              <a:rPr lang="en-US" altLang="en-US" sz="2400" dirty="0" smtClean="0">
                <a:ea typeface="MS PGothic" pitchFamily="34" charset="-128"/>
              </a:rPr>
              <a:t>)</a:t>
            </a:r>
            <a:endParaRPr lang="en-US" altLang="en-US" sz="105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83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HAI Prevention Activities 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609600" y="1827848"/>
            <a:ext cx="10960100" cy="686868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3200" dirty="0" smtClean="0"/>
              <a:t>External data validation of surgical site infections (SSIs) following vaginal hysterectomy (VHYS) procedures conducted at 20 hospitals </a:t>
            </a:r>
          </a:p>
          <a:p>
            <a:pPr>
              <a:spcAft>
                <a:spcPts val="1200"/>
              </a:spcAft>
            </a:pPr>
            <a:r>
              <a:rPr lang="en-US" altLang="en-US" sz="3200" dirty="0" smtClean="0"/>
              <a:t>Hemodialysis infection prevention simulation training initiative for hemodialysis nurses</a:t>
            </a:r>
          </a:p>
          <a:p>
            <a:pPr>
              <a:spcAft>
                <a:spcPts val="1200"/>
              </a:spcAft>
            </a:pPr>
            <a:r>
              <a:rPr lang="en-US" altLang="en-US" sz="3200" i="1" dirty="0" smtClean="0"/>
              <a:t>Clostridium </a:t>
            </a:r>
            <a:r>
              <a:rPr lang="en-US" altLang="en-US" sz="3200" i="1" dirty="0" err="1" smtClean="0"/>
              <a:t>difficile</a:t>
            </a:r>
            <a:r>
              <a:rPr lang="en-US" altLang="en-US" sz="3200" i="1" dirty="0" smtClean="0"/>
              <a:t> </a:t>
            </a:r>
            <a:r>
              <a:rPr lang="en-US" altLang="en-US" sz="3200" dirty="0" smtClean="0"/>
              <a:t>initiative in the long-term care setting</a:t>
            </a:r>
          </a:p>
          <a:p>
            <a:pPr>
              <a:spcAft>
                <a:spcPts val="1200"/>
              </a:spcAft>
            </a:pPr>
            <a:r>
              <a:rPr lang="en-US" altLang="en-US" sz="3200" dirty="0" smtClean="0"/>
              <a:t>Antimicrobial stewardship across the continuum of care</a:t>
            </a:r>
          </a:p>
          <a:p>
            <a:endParaRPr lang="en-US" altLang="en-US" sz="3200" dirty="0" smtClean="0"/>
          </a:p>
          <a:p>
            <a:endParaRPr lang="en-US" alt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1216025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6025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0825" indent="-303213" defTabSz="12160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0425" indent="-303213" defTabSz="1216025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3213" defTabSz="1216025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32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32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32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32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BD6616C-529F-42BE-B1FE-40DDFB59791E}" type="slidenum">
              <a:rPr lang="en-US" altLang="en-US" sz="1900" smtClean="0"/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1216025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7425" indent="-377825" defTabSz="1216025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0825" indent="-303213" defTabSz="12160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28838" indent="-303213" defTabSz="1216025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36850" indent="-303213" defTabSz="1216025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4050" indent="-3032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1250" indent="-3032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08450" indent="-3032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5650" indent="-3032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44BF76-AF97-4742-BD76-E57E07FAEC50}" type="slidenum">
              <a:rPr lang="en-US" altLang="en-US" sz="1900" smtClean="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9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529263" y="298450"/>
            <a:ext cx="64166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21598" tIns="60804" rIns="121598" bIns="60804" anchor="ctr"/>
          <a:lstStyle>
            <a:lvl1pPr algn="ctr" defTabSz="1216025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1216025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bg1"/>
                </a:solidFill>
                <a:latin typeface="Calibri" charset="0"/>
                <a:ea typeface="ＭＳ Ｐゴシック" pitchFamily="34" charset="-128"/>
              </a:defRPr>
            </a:lvl2pPr>
            <a:lvl3pPr algn="ctr" defTabSz="1216025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bg1"/>
                </a:solidFill>
                <a:latin typeface="Calibri" charset="0"/>
                <a:ea typeface="ＭＳ Ｐゴシック" pitchFamily="34" charset="-128"/>
              </a:defRPr>
            </a:lvl3pPr>
            <a:lvl4pPr algn="ctr" defTabSz="1216025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bg1"/>
                </a:solidFill>
                <a:latin typeface="Calibri" charset="0"/>
                <a:ea typeface="ＭＳ Ｐゴシック" pitchFamily="34" charset="-128"/>
              </a:defRPr>
            </a:lvl4pPr>
            <a:lvl5pPr algn="ctr" defTabSz="1216025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bg1"/>
                </a:solidFill>
                <a:latin typeface="Calibri" charset="0"/>
                <a:ea typeface="ＭＳ Ｐゴシック" pitchFamily="34" charset="-128"/>
              </a:defRPr>
            </a:lvl5pPr>
            <a:lvl6pPr marL="456808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913617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1370425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1827234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kern="0" dirty="0" smtClean="0"/>
              <a:t>Hemodialysis Prevention Activity  </a:t>
            </a:r>
            <a:endParaRPr lang="en-US" altLang="en-US" sz="3200" kern="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96174" y="1480324"/>
            <a:ext cx="11396601" cy="1052175"/>
          </a:xfrm>
          <a:prstGeom prst="rect">
            <a:avLst/>
          </a:prstGeom>
          <a:solidFill>
            <a:schemeClr val="bg1"/>
          </a:solidFill>
        </p:spPr>
        <p:txBody>
          <a:bodyPr wrap="square" lIns="64581" tIns="32290" rIns="64581" bIns="32290" rtlCol="0">
            <a:spAutoFit/>
          </a:bodyPr>
          <a:lstStyle/>
          <a:p>
            <a:pPr algn="ctr"/>
            <a:r>
              <a:rPr lang="en-US" sz="3100" b="1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Infection Prevention Best Practices In Hemodialysis</a:t>
            </a:r>
          </a:p>
          <a:p>
            <a:pPr algn="ctr"/>
            <a:r>
              <a:rPr lang="en-US" sz="3100" b="1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Use of Simulation to Improve Nursing 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8604" y="6517765"/>
            <a:ext cx="8910536" cy="3019866"/>
          </a:xfrm>
          <a:prstGeom prst="rect">
            <a:avLst/>
          </a:prstGeom>
          <a:noFill/>
          <a:ln>
            <a:noFill/>
          </a:ln>
        </p:spPr>
        <p:txBody>
          <a:bodyPr wrap="square" lIns="64581" tIns="32290" rIns="64581" bIns="32290" rtlCol="0">
            <a:spAutoFit/>
          </a:bodyPr>
          <a:lstStyle/>
          <a:p>
            <a:pPr marL="242183" indent="-242183">
              <a:buSzPct val="114000"/>
              <a:buFont typeface="Calibri" panose="020F050202020403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Describe the CDC Approach to BSI Prevention in Dialysis </a:t>
            </a:r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Facilities</a:t>
            </a:r>
          </a:p>
          <a:p>
            <a:pPr marL="242183" indent="-242183">
              <a:buSzPct val="114000"/>
              <a:buFont typeface="Calibri" panose="020F050202020403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Identify best practices to reduce the risk of healthcare-associated infections in dialysis settings </a:t>
            </a:r>
            <a:endParaRPr lang="en-US" sz="16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42183" indent="-242183">
              <a:buSzPct val="114000"/>
              <a:buFont typeface="Calibri" panose="020F050202020403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Review the Centers for Medicare and Medicaid Services (CMS) standards and requirements for End Stage Renal Disease (ESRD) facilities </a:t>
            </a:r>
          </a:p>
          <a:p>
            <a:pPr marL="242183" indent="-242183">
              <a:buSzPct val="114000"/>
              <a:buFont typeface="Calibri" panose="020F050202020403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Provide </a:t>
            </a:r>
            <a:r>
              <a:rPr lang="en-US" sz="1600" dirty="0">
                <a:latin typeface="Calibri" panose="020F0502020204030204" pitchFamily="34" charset="0"/>
              </a:rPr>
              <a:t>an opportunity for each participant to practice simulation lab exercises as a teaching method to enhance nursing </a:t>
            </a:r>
            <a:r>
              <a:rPr lang="en-US" sz="1600" dirty="0" smtClean="0">
                <a:latin typeface="Calibri" panose="020F0502020204030204" pitchFamily="34" charset="0"/>
              </a:rPr>
              <a:t>practice</a:t>
            </a:r>
          </a:p>
          <a:p>
            <a:pPr algn="ctr">
              <a:buSzPct val="114000"/>
            </a:pPr>
            <a:endParaRPr lang="en-US" sz="1600" dirty="0" smtClean="0">
              <a:latin typeface="Calibri" panose="020F0502020204030204" pitchFamily="34" charset="0"/>
            </a:endParaRPr>
          </a:p>
          <a:p>
            <a:pPr algn="ctr">
              <a:buSzPct val="114000"/>
            </a:pPr>
            <a:endParaRPr lang="en-US" sz="1600" dirty="0" smtClean="0">
              <a:latin typeface="Calibri" panose="020F0502020204030204" pitchFamily="34" charset="0"/>
            </a:endParaRPr>
          </a:p>
          <a:p>
            <a:pPr algn="ctr">
              <a:buSzPct val="114000"/>
            </a:pPr>
            <a:r>
              <a:rPr lang="en-US" sz="1600" dirty="0" smtClean="0">
                <a:latin typeface="Calibri" panose="020F0502020204030204" pitchFamily="34" charset="0"/>
              </a:rPr>
              <a:t>Nursing CEUs Available</a:t>
            </a:r>
          </a:p>
          <a:p>
            <a:pPr algn="ctr">
              <a:buSzPct val="114000"/>
            </a:pPr>
            <a:endParaRPr lang="en-US" dirty="0"/>
          </a:p>
          <a:p>
            <a:pPr>
              <a:buSzPct val="114000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146" y="5431158"/>
            <a:ext cx="9930814" cy="896207"/>
          </a:xfrm>
          <a:prstGeom prst="rect">
            <a:avLst/>
          </a:prstGeom>
          <a:noFill/>
        </p:spPr>
        <p:txBody>
          <a:bodyPr wrap="square" lIns="64581" tIns="32290" rIns="64581" bIns="32290" rtlCol="0">
            <a:spAutoFit/>
          </a:bodyPr>
          <a:lstStyle/>
          <a:p>
            <a:pPr algn="ctr"/>
            <a:r>
              <a:rPr lang="en-US" sz="1800" b="1" dirty="0"/>
              <a:t>This one day training for dialysis nurses </a:t>
            </a:r>
            <a:r>
              <a:rPr lang="en-US" sz="1800" b="1" dirty="0" smtClean="0">
                <a:solidFill>
                  <a:srgbClr val="A82214"/>
                </a:solidFill>
                <a:ea typeface="Times New Roman" panose="02020603050405020304" pitchFamily="18" charset="0"/>
              </a:rPr>
              <a:t>utilizes simulation </a:t>
            </a:r>
            <a:r>
              <a:rPr lang="en-US" sz="1800" b="1" dirty="0">
                <a:solidFill>
                  <a:srgbClr val="A82214"/>
                </a:solidFill>
                <a:ea typeface="Times New Roman" panose="02020603050405020304" pitchFamily="18" charset="0"/>
              </a:rPr>
              <a:t>as a </a:t>
            </a:r>
            <a:r>
              <a:rPr lang="en-US" sz="1800" b="1" i="1" dirty="0">
                <a:solidFill>
                  <a:srgbClr val="A82214"/>
                </a:solidFill>
                <a:ea typeface="Times New Roman" panose="02020603050405020304" pitchFamily="18" charset="0"/>
              </a:rPr>
              <a:t>“hands on” teaching method </a:t>
            </a:r>
            <a:r>
              <a:rPr lang="en-US" sz="1800" b="1" i="1" dirty="0">
                <a:solidFill>
                  <a:srgbClr val="000333"/>
                </a:solidFill>
                <a:ea typeface="Times New Roman" panose="02020603050405020304" pitchFamily="18" charset="0"/>
              </a:rPr>
              <a:t>to </a:t>
            </a:r>
            <a:r>
              <a:rPr lang="en-US" sz="1800" b="1" dirty="0"/>
              <a:t>provide strategies and skills for the prevention of  infections in hemodialysis settings using the Centers for Disease Control and Prevention (CDC) Dialysis Safety guidance and resources.  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9312" y="2536138"/>
            <a:ext cx="4047275" cy="2679446"/>
          </a:xfrm>
          <a:prstGeom prst="rect">
            <a:avLst/>
          </a:prstGeom>
          <a:noFill/>
          <a:ln w="1905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43" y="2555988"/>
            <a:ext cx="3934852" cy="2677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1216025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39775" indent="-282575" defTabSz="1216025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30188" defTabSz="12160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8613" indent="-227013" defTabSz="1216025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4225" indent="-227013" defTabSz="1216025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14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686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58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30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2FE5C08-F134-4238-89B2-7D11E1F5BF86}" type="slidenum">
              <a:rPr lang="en-US" altLang="en-US" sz="1900" smtClean="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900" dirty="0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4294967295"/>
          </p:nvPr>
        </p:nvSpPr>
        <p:spPr>
          <a:xfrm>
            <a:off x="896938" y="1817688"/>
            <a:ext cx="10148887" cy="7034482"/>
          </a:xfrm>
        </p:spPr>
        <p:txBody>
          <a:bodyPr/>
          <a:lstStyle/>
          <a:p>
            <a:pPr marL="152400" indent="0" eaLnBrk="1" hangingPunct="1">
              <a:lnSpc>
                <a:spcPct val="80000"/>
              </a:lnSpc>
              <a:buNone/>
            </a:pPr>
            <a:endParaRPr lang="en-US" altLang="en-US" sz="2800" dirty="0"/>
          </a:p>
          <a:p>
            <a:pPr marL="609600" indent="-457200" eaLnBrk="1" hangingPunct="1">
              <a:lnSpc>
                <a:spcPct val="80000"/>
              </a:lnSpc>
            </a:pPr>
            <a:r>
              <a:rPr lang="en-US" altLang="en-US" sz="2800" dirty="0" smtClean="0"/>
              <a:t>The Department will continue to work with hospitals and additional state and national organizations in a comprehensive effort to address these largely preventable infections.</a:t>
            </a:r>
          </a:p>
          <a:p>
            <a:pPr marL="609600" indent="-457200" eaLnBrk="1" hangingPunct="1">
              <a:lnSpc>
                <a:spcPct val="80000"/>
              </a:lnSpc>
            </a:pPr>
            <a:endParaRPr lang="en-US" altLang="en-US" sz="2800" dirty="0"/>
          </a:p>
          <a:p>
            <a:pPr marL="609600" indent="-457200" eaLnBrk="1" hangingPunct="1">
              <a:lnSpc>
                <a:spcPct val="80000"/>
              </a:lnSpc>
            </a:pPr>
            <a:r>
              <a:rPr lang="en-US" altLang="en-US" sz="2800" dirty="0" smtClean="0"/>
              <a:t>This update will be available on the MDPH website:</a:t>
            </a:r>
          </a:p>
          <a:p>
            <a:pPr marL="152400" indent="0" algn="ctr" eaLnBrk="1" hangingPunct="1">
              <a:lnSpc>
                <a:spcPct val="80000"/>
              </a:lnSpc>
              <a:buNone/>
            </a:pPr>
            <a:r>
              <a:rPr lang="en-US" altLang="en-US" sz="2800" b="1" dirty="0" smtClean="0">
                <a:hlinkClick r:id="rId3"/>
              </a:rPr>
              <a:t>www.mass.gov/dph/dhcq</a:t>
            </a:r>
            <a:r>
              <a:rPr lang="en-US" altLang="en-US" sz="2800" dirty="0" smtClean="0"/>
              <a:t> </a:t>
            </a:r>
            <a:endParaRPr lang="en-US" altLang="en-US" sz="2800" dirty="0"/>
          </a:p>
          <a:p>
            <a:pPr>
              <a:spcBef>
                <a:spcPts val="0"/>
              </a:spcBef>
              <a:defRPr/>
            </a:pPr>
            <a:endParaRPr lang="en-US" sz="2800" dirty="0"/>
          </a:p>
          <a:p>
            <a:pPr>
              <a:spcBef>
                <a:spcPts val="0"/>
              </a:spcBef>
              <a:defRPr/>
            </a:pPr>
            <a:r>
              <a:rPr lang="en-US" sz="2800" dirty="0" smtClean="0"/>
              <a:t>   Please </a:t>
            </a:r>
            <a:r>
              <a:rPr lang="en-US" sz="2800" dirty="0"/>
              <a:t>direct any questions to: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800" dirty="0"/>
              <a:t>	</a:t>
            </a:r>
            <a:r>
              <a:rPr lang="en-US" sz="2400" dirty="0"/>
              <a:t>Katherine T. Fillo, </a:t>
            </a:r>
            <a:r>
              <a:rPr lang="en-US" sz="2400" dirty="0" err="1"/>
              <a:t>Ph.D</a:t>
            </a:r>
            <a:r>
              <a:rPr lang="en-US" sz="2400" dirty="0"/>
              <a:t>, RN-BC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dirty="0"/>
              <a:t>	Quality Improvement Manager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dirty="0"/>
              <a:t>	Bureau of Health Care Safety and Quality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dirty="0"/>
              <a:t>	</a:t>
            </a:r>
            <a:r>
              <a:rPr lang="en-US" sz="2400" dirty="0">
                <a:hlinkClick r:id="rId4"/>
              </a:rPr>
              <a:t>katherine.fillo@state.ma.us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dirty="0"/>
              <a:t>	617-753-7328</a:t>
            </a:r>
          </a:p>
          <a:p>
            <a:pPr indent="-303213" algn="ctr" eaLnBrk="1" hangingPunct="1">
              <a:lnSpc>
                <a:spcPct val="80000"/>
              </a:lnSpc>
              <a:buFontTx/>
              <a:buNone/>
            </a:pPr>
            <a:endParaRPr lang="en-US" altLang="en-US" sz="27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29263" y="298450"/>
            <a:ext cx="6416675" cy="942975"/>
          </a:xfrm>
          <a:prstGeom prst="rect">
            <a:avLst/>
          </a:prstGeom>
        </p:spPr>
        <p:txBody>
          <a:bodyPr/>
          <a:lstStyle>
            <a:lvl1pPr algn="ctr" defTabSz="1216025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1216025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bg1"/>
                </a:solidFill>
                <a:latin typeface="Calibri" charset="0"/>
                <a:ea typeface="ＭＳ Ｐゴシック" pitchFamily="34" charset="-128"/>
              </a:defRPr>
            </a:lvl2pPr>
            <a:lvl3pPr algn="ctr" defTabSz="1216025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bg1"/>
                </a:solidFill>
                <a:latin typeface="Calibri" charset="0"/>
                <a:ea typeface="ＭＳ Ｐゴシック" pitchFamily="34" charset="-128"/>
              </a:defRPr>
            </a:lvl3pPr>
            <a:lvl4pPr algn="ctr" defTabSz="1216025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bg1"/>
                </a:solidFill>
                <a:latin typeface="Calibri" charset="0"/>
                <a:ea typeface="ＭＳ Ｐゴシック" pitchFamily="34" charset="-128"/>
              </a:defRPr>
            </a:lvl4pPr>
            <a:lvl5pPr algn="ctr" defTabSz="1216025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bg1"/>
                </a:solidFill>
                <a:latin typeface="Calibri" charset="0"/>
                <a:ea typeface="ＭＳ Ｐゴシック" pitchFamily="34" charset="-128"/>
              </a:defRPr>
            </a:lvl5pPr>
            <a:lvl6pPr marL="456808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913617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1370425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1827234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en-US" sz="3600" smtClean="0"/>
              <a:t>Next Steps</a:t>
            </a:r>
            <a:endParaRPr lang="en-US" altLang="en-US" sz="36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1216025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39775" indent="-282575" defTabSz="1216025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30188" defTabSz="12160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8613" indent="-227013" defTabSz="1216025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4225" indent="-227013" defTabSz="1216025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14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686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58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30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51638DC-8EC9-43EC-B74E-F3BD595766F2}" type="slidenum">
              <a:rPr lang="en-US" altLang="en-US" sz="19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900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011363"/>
            <a:ext cx="10960100" cy="4767262"/>
          </a:xfrm>
        </p:spPr>
        <p:txBody>
          <a:bodyPr/>
          <a:lstStyle/>
          <a:p>
            <a:pPr marL="456808" indent="-304536" defTabSz="1216571" eaLnBrk="1" hangingPunct="1">
              <a:lnSpc>
                <a:spcPct val="90000"/>
              </a:lnSpc>
              <a:defRPr/>
            </a:pPr>
            <a:r>
              <a:rPr lang="en-US" altLang="en-US" sz="3200" dirty="0" smtClean="0">
                <a:ea typeface="MS PGothic" pitchFamily="34" charset="-128"/>
              </a:rPr>
              <a:t>Standardized </a:t>
            </a:r>
            <a:r>
              <a:rPr lang="en-US" altLang="en-US" sz="3200" dirty="0">
                <a:ea typeface="MS PGothic" pitchFamily="34" charset="-128"/>
              </a:rPr>
              <a:t>Infection Ratio (SIR)*</a:t>
            </a:r>
          </a:p>
          <a:p>
            <a:pPr marL="456808" indent="-304536" defTabSz="1216571" eaLnBrk="1" hangingPunct="1">
              <a:lnSpc>
                <a:spcPct val="90000"/>
              </a:lnSpc>
              <a:defRPr/>
            </a:pPr>
            <a:endParaRPr lang="en-US" altLang="en-US" sz="3200" dirty="0">
              <a:ea typeface="MS PGothic" pitchFamily="34" charset="-128"/>
            </a:endParaRPr>
          </a:p>
          <a:p>
            <a:pPr marL="456808" indent="-304536" defTabSz="1216571" eaLnBrk="1" hangingPunct="1">
              <a:lnSpc>
                <a:spcPct val="90000"/>
              </a:lnSpc>
              <a:defRPr/>
            </a:pPr>
            <a:endParaRPr lang="en-US" altLang="en-US" sz="3200" dirty="0">
              <a:ea typeface="MS PGothic" pitchFamily="34" charset="-128"/>
            </a:endParaRPr>
          </a:p>
          <a:p>
            <a:pPr marL="1026528" lvl="1" indent="-342900" defTabSz="121657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2000" dirty="0" smtClean="0">
                <a:ea typeface="MS PGothic" pitchFamily="34" charset="-128"/>
              </a:rPr>
              <a:t>When </a:t>
            </a:r>
            <a:r>
              <a:rPr lang="en-US" altLang="en-US" sz="2000" dirty="0">
                <a:ea typeface="MS PGothic" pitchFamily="34" charset="-128"/>
              </a:rPr>
              <a:t>the actual number is equal to the predicted number the SIR = </a:t>
            </a:r>
            <a:r>
              <a:rPr lang="en-US" altLang="en-US" sz="2000" dirty="0" smtClean="0">
                <a:ea typeface="MS PGothic" pitchFamily="34" charset="-128"/>
              </a:rPr>
              <a:t>1.0</a:t>
            </a:r>
          </a:p>
          <a:p>
            <a:pPr marL="1026528" lvl="1" indent="-342900" defTabSz="1216571"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altLang="en-US" sz="2000" dirty="0">
              <a:ea typeface="MS PGothic" pitchFamily="34" charset="-128"/>
            </a:endParaRPr>
          </a:p>
          <a:p>
            <a:pPr marL="456808" indent="-304536" defTabSz="1216571" eaLnBrk="1" hangingPunct="1">
              <a:lnSpc>
                <a:spcPct val="90000"/>
              </a:lnSpc>
              <a:defRPr/>
            </a:pPr>
            <a:r>
              <a:rPr lang="en-US" altLang="en-US" sz="3200" dirty="0">
                <a:ea typeface="MS PGothic" pitchFamily="34" charset="-128"/>
              </a:rPr>
              <a:t>Central Line Utilization </a:t>
            </a:r>
            <a:r>
              <a:rPr lang="en-US" altLang="en-US" sz="3200" dirty="0" smtClean="0">
                <a:ea typeface="MS PGothic" pitchFamily="34" charset="-128"/>
              </a:rPr>
              <a:t>Ratio</a:t>
            </a:r>
          </a:p>
          <a:p>
            <a:pPr marL="456808" indent="-304536" defTabSz="1216571" eaLnBrk="1" hangingPunct="1">
              <a:lnSpc>
                <a:spcPct val="90000"/>
              </a:lnSpc>
              <a:defRPr/>
            </a:pPr>
            <a:endParaRPr lang="en-US" sz="3200" dirty="0" smtClean="0"/>
          </a:p>
          <a:p>
            <a:pPr marL="456808" indent="-304536" defTabSz="1216571" eaLnBrk="1" hangingPunct="1">
              <a:lnSpc>
                <a:spcPct val="90000"/>
              </a:lnSpc>
              <a:defRPr/>
            </a:pPr>
            <a:endParaRPr lang="en-US" sz="3200" dirty="0"/>
          </a:p>
          <a:p>
            <a:pPr marL="456808" indent="-304536" defTabSz="1216571" eaLnBrk="1" hangingPunct="1">
              <a:lnSpc>
                <a:spcPct val="90000"/>
              </a:lnSpc>
              <a:defRPr/>
            </a:pPr>
            <a:endParaRPr lang="en-US" sz="3200" dirty="0" smtClean="0"/>
          </a:p>
          <a:p>
            <a:pPr marL="456808" indent="-304536" defTabSz="1216571" eaLnBrk="1" hangingPunct="1">
              <a:lnSpc>
                <a:spcPct val="90000"/>
              </a:lnSpc>
              <a:defRPr/>
            </a:pPr>
            <a:r>
              <a:rPr lang="en-US" sz="3200" dirty="0" smtClean="0"/>
              <a:t>Urinary </a:t>
            </a:r>
            <a:r>
              <a:rPr lang="en-US" sz="3200" dirty="0"/>
              <a:t>Catheter Utilization</a:t>
            </a:r>
            <a:endParaRPr lang="en-US" altLang="en-US" sz="3200" dirty="0">
              <a:ea typeface="MS PGothic" pitchFamily="34" charset="-128"/>
            </a:endParaRPr>
          </a:p>
          <a:p>
            <a:pPr marL="456808" indent="-304536" defTabSz="1216571" eaLnBrk="1" hangingPunct="1">
              <a:lnSpc>
                <a:spcPct val="90000"/>
              </a:lnSpc>
              <a:buFontTx/>
              <a:buNone/>
              <a:defRPr/>
            </a:pPr>
            <a:endParaRPr lang="en-US" altLang="en-US" dirty="0" smtClean="0">
              <a:solidFill>
                <a:srgbClr val="A6A6A6"/>
              </a:solidFill>
              <a:ea typeface="MS PGothic" pitchFamily="34" charset="-128"/>
            </a:endParaRP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5529263" y="298450"/>
            <a:ext cx="64166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21495" tIns="60756" rIns="121495" bIns="60756" anchor="ctr"/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2413" indent="-304800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00" b="1" dirty="0" smtClean="0">
                <a:solidFill>
                  <a:schemeClr val="bg1"/>
                </a:solidFill>
              </a:rPr>
              <a:t>Measures (Continued)</a:t>
            </a:r>
            <a:r>
              <a:rPr lang="en-US" altLang="en-US" sz="3200" b="1" dirty="0" smtClean="0">
                <a:solidFill>
                  <a:schemeClr val="bg1"/>
                </a:solidFill>
              </a:rPr>
              <a:t>  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3317" name="Group 17"/>
          <p:cNvGrpSpPr>
            <a:grpSpLocks/>
          </p:cNvGrpSpPr>
          <p:nvPr/>
        </p:nvGrpSpPr>
        <p:grpSpPr bwMode="auto">
          <a:xfrm>
            <a:off x="1317625" y="4873641"/>
            <a:ext cx="9920288" cy="1011238"/>
            <a:chOff x="830" y="4789"/>
            <a:chExt cx="6249" cy="637"/>
          </a:xfrm>
        </p:grpSpPr>
        <p:sp>
          <p:nvSpPr>
            <p:cNvPr id="13324" name="AutoShape 5"/>
            <p:cNvSpPr>
              <a:spLocks noChangeArrowheads="1"/>
            </p:cNvSpPr>
            <p:nvPr/>
          </p:nvSpPr>
          <p:spPr bwMode="auto">
            <a:xfrm>
              <a:off x="830" y="4789"/>
              <a:ext cx="6249" cy="637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39999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307" tIns="45654" rIns="91307" bIns="45654" anchor="ctr"/>
            <a:lstStyle>
              <a:lvl1pPr defTabSz="912813" eaLnBrk="0" hangingPunct="0">
                <a:spcBef>
                  <a:spcPct val="20000"/>
                </a:spcBef>
                <a:buChar char="•"/>
                <a:defRPr sz="43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1363" indent="-284163" defTabSz="912813" eaLnBrk="0" hangingPunct="0">
                <a:spcBef>
                  <a:spcPct val="20000"/>
                </a:spcBef>
                <a:buChar char="–"/>
                <a:defRPr sz="3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4588" indent="-231775" defTabSz="9128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defTabSz="912813" eaLnBrk="0" hangingPunct="0">
                <a:spcBef>
                  <a:spcPct val="20000"/>
                </a:spcBef>
                <a:buChar char="–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defTabSz="912813" eaLnBrk="0" hangingPunct="0">
                <a:spcBef>
                  <a:spcPct val="20000"/>
                </a:spcBef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Garamond" pitchFamily="18" charset="0"/>
              </a:endParaRPr>
            </a:p>
          </p:txBody>
        </p:sp>
        <p:sp>
          <p:nvSpPr>
            <p:cNvPr id="13325" name="Text Box 6"/>
            <p:cNvSpPr txBox="1">
              <a:spLocks noChangeArrowheads="1"/>
            </p:cNvSpPr>
            <p:nvPr/>
          </p:nvSpPr>
          <p:spPr bwMode="auto">
            <a:xfrm>
              <a:off x="1215" y="4928"/>
              <a:ext cx="248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294" tIns="45647" rIns="91294" bIns="45647">
              <a:spAutoFit/>
            </a:bodyPr>
            <a:lstStyle>
              <a:lvl1pPr defTabSz="1217613" eaLnBrk="0" hangingPunct="0">
                <a:spcBef>
                  <a:spcPct val="20000"/>
                </a:spcBef>
                <a:buChar char="•"/>
                <a:defRPr sz="43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989013" indent="-379413" defTabSz="1217613" eaLnBrk="0" hangingPunct="0">
                <a:spcBef>
                  <a:spcPct val="20000"/>
                </a:spcBef>
                <a:buChar char="–"/>
                <a:defRPr sz="3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520825" indent="-303213" defTabSz="12176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2132013" indent="-304800" defTabSz="1217613" eaLnBrk="0" hangingPunct="0">
                <a:spcBef>
                  <a:spcPct val="20000"/>
                </a:spcBef>
                <a:buChar char="–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740025" indent="-304800" defTabSz="1217613" eaLnBrk="0" hangingPunct="0">
                <a:spcBef>
                  <a:spcPct val="20000"/>
                </a:spcBef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31972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36544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41116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45688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Central Line Utilization Ratio =</a:t>
              </a:r>
            </a:p>
          </p:txBody>
        </p:sp>
        <p:sp>
          <p:nvSpPr>
            <p:cNvPr id="13326" name="Text Box 7"/>
            <p:cNvSpPr txBox="1">
              <a:spLocks noChangeArrowheads="1"/>
            </p:cNvSpPr>
            <p:nvPr/>
          </p:nvSpPr>
          <p:spPr bwMode="auto">
            <a:xfrm>
              <a:off x="3707" y="4833"/>
              <a:ext cx="284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294" tIns="45647" rIns="91294" bIns="45647">
              <a:spAutoFit/>
            </a:bodyPr>
            <a:lstStyle>
              <a:lvl1pPr defTabSz="1217613" eaLnBrk="0" hangingPunct="0">
                <a:spcBef>
                  <a:spcPct val="20000"/>
                </a:spcBef>
                <a:buChar char="•"/>
                <a:defRPr sz="43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989013" indent="-379413" defTabSz="1217613" eaLnBrk="0" hangingPunct="0">
                <a:spcBef>
                  <a:spcPct val="20000"/>
                </a:spcBef>
                <a:buChar char="–"/>
                <a:defRPr sz="3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520825" indent="-303213" defTabSz="12176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2132013" indent="-304800" defTabSz="1217613" eaLnBrk="0" hangingPunct="0">
                <a:spcBef>
                  <a:spcPct val="20000"/>
                </a:spcBef>
                <a:buChar char="–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740025" indent="-304800" defTabSz="1217613" eaLnBrk="0" hangingPunct="0">
                <a:spcBef>
                  <a:spcPct val="20000"/>
                </a:spcBef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31972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36544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41116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45688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Number of Central Line Days</a:t>
              </a:r>
            </a:p>
          </p:txBody>
        </p:sp>
        <p:sp>
          <p:nvSpPr>
            <p:cNvPr id="13327" name="Text Box 8"/>
            <p:cNvSpPr txBox="1">
              <a:spLocks noChangeArrowheads="1"/>
            </p:cNvSpPr>
            <p:nvPr/>
          </p:nvSpPr>
          <p:spPr bwMode="auto">
            <a:xfrm>
              <a:off x="3707" y="5099"/>
              <a:ext cx="284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294" tIns="45647" rIns="91294" bIns="45647">
              <a:spAutoFit/>
            </a:bodyPr>
            <a:lstStyle>
              <a:lvl1pPr defTabSz="1217613" eaLnBrk="0" hangingPunct="0">
                <a:spcBef>
                  <a:spcPct val="20000"/>
                </a:spcBef>
                <a:buChar char="•"/>
                <a:defRPr sz="43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989013" indent="-379413" defTabSz="1217613" eaLnBrk="0" hangingPunct="0">
                <a:spcBef>
                  <a:spcPct val="20000"/>
                </a:spcBef>
                <a:buChar char="–"/>
                <a:defRPr sz="3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520825" indent="-303213" defTabSz="12176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2132013" indent="-304800" defTabSz="1217613" eaLnBrk="0" hangingPunct="0">
                <a:spcBef>
                  <a:spcPct val="20000"/>
                </a:spcBef>
                <a:buChar char="–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740025" indent="-304800" defTabSz="1217613" eaLnBrk="0" hangingPunct="0">
                <a:spcBef>
                  <a:spcPct val="20000"/>
                </a:spcBef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31972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36544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41116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45688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Number of Patient Days</a:t>
              </a:r>
            </a:p>
          </p:txBody>
        </p:sp>
        <p:sp>
          <p:nvSpPr>
            <p:cNvPr id="13328" name="Line 9"/>
            <p:cNvSpPr>
              <a:spLocks noChangeShapeType="1"/>
            </p:cNvSpPr>
            <p:nvPr/>
          </p:nvSpPr>
          <p:spPr bwMode="auto">
            <a:xfrm>
              <a:off x="3707" y="5104"/>
              <a:ext cx="284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8" name="Group 18"/>
          <p:cNvGrpSpPr>
            <a:grpSpLocks/>
          </p:cNvGrpSpPr>
          <p:nvPr/>
        </p:nvGrpSpPr>
        <p:grpSpPr bwMode="auto">
          <a:xfrm>
            <a:off x="1317625" y="2561992"/>
            <a:ext cx="9920288" cy="1009650"/>
            <a:chOff x="838" y="3422"/>
            <a:chExt cx="6249" cy="637"/>
          </a:xfrm>
        </p:grpSpPr>
        <p:sp>
          <p:nvSpPr>
            <p:cNvPr id="13319" name="AutoShape 16"/>
            <p:cNvSpPr>
              <a:spLocks noChangeArrowheads="1"/>
            </p:cNvSpPr>
            <p:nvPr/>
          </p:nvSpPr>
          <p:spPr bwMode="auto">
            <a:xfrm>
              <a:off x="838" y="3422"/>
              <a:ext cx="6249" cy="637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39999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307" tIns="45654" rIns="91307" bIns="45654" anchor="ctr"/>
            <a:lstStyle>
              <a:lvl1pPr defTabSz="912813" eaLnBrk="0" hangingPunct="0">
                <a:spcBef>
                  <a:spcPct val="20000"/>
                </a:spcBef>
                <a:buChar char="•"/>
                <a:defRPr sz="43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1363" indent="-284163" defTabSz="912813" eaLnBrk="0" hangingPunct="0">
                <a:spcBef>
                  <a:spcPct val="20000"/>
                </a:spcBef>
                <a:buChar char="–"/>
                <a:defRPr sz="3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4588" indent="-231775" defTabSz="9128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defTabSz="912813" eaLnBrk="0" hangingPunct="0">
                <a:spcBef>
                  <a:spcPct val="20000"/>
                </a:spcBef>
                <a:buChar char="–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defTabSz="912813" eaLnBrk="0" hangingPunct="0">
                <a:spcBef>
                  <a:spcPct val="20000"/>
                </a:spcBef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Garamond" pitchFamily="18" charset="0"/>
              </a:endParaRPr>
            </a:p>
          </p:txBody>
        </p:sp>
        <p:sp>
          <p:nvSpPr>
            <p:cNvPr id="13320" name="Text Box 12"/>
            <p:cNvSpPr txBox="1">
              <a:spLocks noChangeArrowheads="1"/>
            </p:cNvSpPr>
            <p:nvPr/>
          </p:nvSpPr>
          <p:spPr bwMode="auto">
            <a:xfrm>
              <a:off x="991" y="3544"/>
              <a:ext cx="287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294" tIns="45647" rIns="91294" bIns="45647">
              <a:spAutoFit/>
            </a:bodyPr>
            <a:lstStyle>
              <a:lvl1pPr defTabSz="1217613" eaLnBrk="0" hangingPunct="0">
                <a:spcBef>
                  <a:spcPct val="20000"/>
                </a:spcBef>
                <a:buChar char="•"/>
                <a:defRPr sz="43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989013" indent="-379413" defTabSz="1217613" eaLnBrk="0" hangingPunct="0">
                <a:spcBef>
                  <a:spcPct val="20000"/>
                </a:spcBef>
                <a:buChar char="–"/>
                <a:defRPr sz="3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520825" indent="-303213" defTabSz="12176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2132013" indent="-304800" defTabSz="1217613" eaLnBrk="0" hangingPunct="0">
                <a:spcBef>
                  <a:spcPct val="20000"/>
                </a:spcBef>
                <a:buChar char="–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740025" indent="-304800" defTabSz="1217613" eaLnBrk="0" hangingPunct="0">
                <a:spcBef>
                  <a:spcPct val="20000"/>
                </a:spcBef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31972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36544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41116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45688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Standardized Infection Ratio (SIR) =</a:t>
              </a:r>
            </a:p>
          </p:txBody>
        </p:sp>
        <p:sp>
          <p:nvSpPr>
            <p:cNvPr id="13321" name="Text Box 13"/>
            <p:cNvSpPr txBox="1">
              <a:spLocks noChangeArrowheads="1"/>
            </p:cNvSpPr>
            <p:nvPr/>
          </p:nvSpPr>
          <p:spPr bwMode="auto">
            <a:xfrm>
              <a:off x="3931" y="3427"/>
              <a:ext cx="285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294" tIns="45647" rIns="91294" bIns="45647">
              <a:spAutoFit/>
            </a:bodyPr>
            <a:lstStyle>
              <a:lvl1pPr defTabSz="1217613" eaLnBrk="0" hangingPunct="0">
                <a:spcBef>
                  <a:spcPct val="20000"/>
                </a:spcBef>
                <a:buChar char="•"/>
                <a:defRPr sz="43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989013" indent="-379413" defTabSz="1217613" eaLnBrk="0" hangingPunct="0">
                <a:spcBef>
                  <a:spcPct val="20000"/>
                </a:spcBef>
                <a:buChar char="–"/>
                <a:defRPr sz="3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520825" indent="-303213" defTabSz="12176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2132013" indent="-304800" defTabSz="1217613" eaLnBrk="0" hangingPunct="0">
                <a:spcBef>
                  <a:spcPct val="20000"/>
                </a:spcBef>
                <a:buChar char="–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740025" indent="-304800" defTabSz="1217613" eaLnBrk="0" hangingPunct="0">
                <a:spcBef>
                  <a:spcPct val="20000"/>
                </a:spcBef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31972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36544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41116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45688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Actual Number of Infections</a:t>
              </a:r>
            </a:p>
          </p:txBody>
        </p:sp>
        <p:sp>
          <p:nvSpPr>
            <p:cNvPr id="13322" name="Text Box 14"/>
            <p:cNvSpPr txBox="1">
              <a:spLocks noChangeArrowheads="1"/>
            </p:cNvSpPr>
            <p:nvPr/>
          </p:nvSpPr>
          <p:spPr bwMode="auto">
            <a:xfrm>
              <a:off x="3940" y="3693"/>
              <a:ext cx="284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294" tIns="45647" rIns="91294" bIns="45647">
              <a:spAutoFit/>
            </a:bodyPr>
            <a:lstStyle>
              <a:lvl1pPr defTabSz="1217613" eaLnBrk="0" hangingPunct="0">
                <a:spcBef>
                  <a:spcPct val="20000"/>
                </a:spcBef>
                <a:buChar char="•"/>
                <a:defRPr sz="43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989013" indent="-379413" defTabSz="1217613" eaLnBrk="0" hangingPunct="0">
                <a:spcBef>
                  <a:spcPct val="20000"/>
                </a:spcBef>
                <a:buChar char="–"/>
                <a:defRPr sz="3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520825" indent="-303213" defTabSz="12176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2132013" indent="-304800" defTabSz="1217613" eaLnBrk="0" hangingPunct="0">
                <a:spcBef>
                  <a:spcPct val="20000"/>
                </a:spcBef>
                <a:buChar char="–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740025" indent="-304800" defTabSz="1217613" eaLnBrk="0" hangingPunct="0">
                <a:spcBef>
                  <a:spcPct val="20000"/>
                </a:spcBef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31972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36544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41116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45688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Predicted Number of Infections</a:t>
              </a:r>
            </a:p>
          </p:txBody>
        </p:sp>
        <p:sp>
          <p:nvSpPr>
            <p:cNvPr id="13323" name="Line 15"/>
            <p:cNvSpPr>
              <a:spLocks noChangeShapeType="1"/>
            </p:cNvSpPr>
            <p:nvPr/>
          </p:nvSpPr>
          <p:spPr bwMode="auto">
            <a:xfrm>
              <a:off x="3940" y="3712"/>
              <a:ext cx="284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317625" y="7016682"/>
            <a:ext cx="9920288" cy="1011238"/>
            <a:chOff x="830" y="4789"/>
            <a:chExt cx="6249" cy="637"/>
          </a:xfrm>
        </p:grpSpPr>
        <p:sp>
          <p:nvSpPr>
            <p:cNvPr id="19" name="AutoShape 5"/>
            <p:cNvSpPr>
              <a:spLocks noChangeArrowheads="1"/>
            </p:cNvSpPr>
            <p:nvPr/>
          </p:nvSpPr>
          <p:spPr bwMode="auto">
            <a:xfrm>
              <a:off x="830" y="4789"/>
              <a:ext cx="6249" cy="637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39999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307" tIns="45654" rIns="91307" bIns="45654" anchor="ctr"/>
            <a:lstStyle>
              <a:lvl1pPr defTabSz="912813" eaLnBrk="0" hangingPunct="0">
                <a:spcBef>
                  <a:spcPct val="20000"/>
                </a:spcBef>
                <a:buChar char="•"/>
                <a:defRPr sz="43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1363" indent="-284163" defTabSz="912813" eaLnBrk="0" hangingPunct="0">
                <a:spcBef>
                  <a:spcPct val="20000"/>
                </a:spcBef>
                <a:buChar char="–"/>
                <a:defRPr sz="3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4588" indent="-231775" defTabSz="9128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defTabSz="912813" eaLnBrk="0" hangingPunct="0">
                <a:spcBef>
                  <a:spcPct val="20000"/>
                </a:spcBef>
                <a:buChar char="–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defTabSz="912813" eaLnBrk="0" hangingPunct="0">
                <a:spcBef>
                  <a:spcPct val="20000"/>
                </a:spcBef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Garamond" pitchFamily="18" charset="0"/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885" y="4928"/>
              <a:ext cx="286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294" tIns="45647" rIns="91294" bIns="45647">
              <a:spAutoFit/>
            </a:bodyPr>
            <a:lstStyle>
              <a:lvl1pPr defTabSz="1217613" eaLnBrk="0" hangingPunct="0">
                <a:spcBef>
                  <a:spcPct val="20000"/>
                </a:spcBef>
                <a:buChar char="•"/>
                <a:defRPr sz="43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989013" indent="-379413" defTabSz="1217613" eaLnBrk="0" hangingPunct="0">
                <a:spcBef>
                  <a:spcPct val="20000"/>
                </a:spcBef>
                <a:buChar char="–"/>
                <a:defRPr sz="3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520825" indent="-303213" defTabSz="12176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2132013" indent="-304800" defTabSz="1217613" eaLnBrk="0" hangingPunct="0">
                <a:spcBef>
                  <a:spcPct val="20000"/>
                </a:spcBef>
                <a:buChar char="–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740025" indent="-304800" defTabSz="1217613" eaLnBrk="0" hangingPunct="0">
                <a:spcBef>
                  <a:spcPct val="20000"/>
                </a:spcBef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31972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36544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41116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45688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 dirty="0"/>
                <a:t>Urinary Catheter </a:t>
              </a:r>
              <a:r>
                <a:rPr lang="en-US" altLang="en-US" sz="2400" dirty="0" smtClean="0"/>
                <a:t>Utilization </a:t>
              </a:r>
              <a:r>
                <a:rPr lang="en-US" altLang="en-US" sz="2400" dirty="0"/>
                <a:t>Ratio =</a:t>
              </a: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3707" y="4833"/>
              <a:ext cx="284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294" tIns="45647" rIns="91294" bIns="45647">
              <a:spAutoFit/>
            </a:bodyPr>
            <a:lstStyle>
              <a:lvl1pPr defTabSz="1217613" eaLnBrk="0" hangingPunct="0">
                <a:spcBef>
                  <a:spcPct val="20000"/>
                </a:spcBef>
                <a:buChar char="•"/>
                <a:defRPr sz="43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989013" indent="-379413" defTabSz="1217613" eaLnBrk="0" hangingPunct="0">
                <a:spcBef>
                  <a:spcPct val="20000"/>
                </a:spcBef>
                <a:buChar char="–"/>
                <a:defRPr sz="3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520825" indent="-303213" defTabSz="12176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2132013" indent="-304800" defTabSz="1217613" eaLnBrk="0" hangingPunct="0">
                <a:spcBef>
                  <a:spcPct val="20000"/>
                </a:spcBef>
                <a:buChar char="–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740025" indent="-304800" defTabSz="1217613" eaLnBrk="0" hangingPunct="0">
                <a:spcBef>
                  <a:spcPct val="20000"/>
                </a:spcBef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31972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36544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41116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45688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Number of </a:t>
              </a:r>
              <a:r>
                <a:rPr lang="en-US" altLang="en-US" sz="2400" dirty="0" smtClean="0"/>
                <a:t>Urinary Catheter Days</a:t>
              </a:r>
              <a:endParaRPr lang="en-US" altLang="en-US" sz="2400" dirty="0"/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3707" y="5099"/>
              <a:ext cx="284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294" tIns="45647" rIns="91294" bIns="45647">
              <a:spAutoFit/>
            </a:bodyPr>
            <a:lstStyle>
              <a:lvl1pPr defTabSz="1217613" eaLnBrk="0" hangingPunct="0">
                <a:spcBef>
                  <a:spcPct val="20000"/>
                </a:spcBef>
                <a:buChar char="•"/>
                <a:defRPr sz="43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989013" indent="-379413" defTabSz="1217613" eaLnBrk="0" hangingPunct="0">
                <a:spcBef>
                  <a:spcPct val="20000"/>
                </a:spcBef>
                <a:buChar char="–"/>
                <a:defRPr sz="3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520825" indent="-303213" defTabSz="12176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2132013" indent="-304800" defTabSz="1217613" eaLnBrk="0" hangingPunct="0">
                <a:spcBef>
                  <a:spcPct val="20000"/>
                </a:spcBef>
                <a:buChar char="–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740025" indent="-304800" defTabSz="1217613" eaLnBrk="0" hangingPunct="0">
                <a:spcBef>
                  <a:spcPct val="20000"/>
                </a:spcBef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31972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36544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41116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45688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Number of Patient Days</a:t>
              </a:r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3707" y="5104"/>
              <a:ext cx="284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60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1216025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1363" indent="-284163" defTabSz="1216025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1413" indent="-227013" defTabSz="12160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8613" indent="-227013" defTabSz="1216025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4225" indent="-227013" defTabSz="1216025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14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686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58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30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676B30-753A-47F7-BD34-0E2DD43A2071}" type="slidenum">
              <a:rPr lang="en-US" altLang="en-US" sz="19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9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495925" y="14288"/>
            <a:ext cx="6391275" cy="1231900"/>
          </a:xfrm>
          <a:prstGeom prst="rect">
            <a:avLst/>
          </a:prstGeom>
          <a:noFill/>
        </p:spPr>
        <p:txBody>
          <a:bodyPr wrap="none" lIns="91360" tIns="45680" rIns="91360" bIns="45680">
            <a:spAutoFit/>
          </a:bodyPr>
          <a:lstStyle/>
          <a:p>
            <a:pPr algn="ctr">
              <a:defRPr/>
            </a:pPr>
            <a:r>
              <a:rPr lang="en-US" sz="3700" b="1" dirty="0">
                <a:solidFill>
                  <a:schemeClr val="bg1"/>
                </a:solidFill>
                <a:latin typeface="+mj-lt"/>
                <a:ea typeface="MS PGothic" pitchFamily="34" charset="-128"/>
              </a:rPr>
              <a:t>How to Interpret </a:t>
            </a:r>
            <a:r>
              <a:rPr lang="en-US" sz="3700" b="1" dirty="0" err="1">
                <a:solidFill>
                  <a:schemeClr val="bg1"/>
                </a:solidFill>
                <a:latin typeface="+mj-lt"/>
                <a:ea typeface="MS PGothic" pitchFamily="34" charset="-128"/>
              </a:rPr>
              <a:t>SIRs</a:t>
            </a:r>
            <a:r>
              <a:rPr lang="en-US" sz="3700" b="1" dirty="0">
                <a:solidFill>
                  <a:schemeClr val="bg1"/>
                </a:solidFill>
                <a:latin typeface="+mj-lt"/>
                <a:ea typeface="MS PGothic" pitchFamily="34" charset="-128"/>
              </a:rPr>
              <a:t> and 95% </a:t>
            </a:r>
          </a:p>
          <a:p>
            <a:pPr algn="ctr">
              <a:defRPr/>
            </a:pPr>
            <a:r>
              <a:rPr lang="en-US" sz="3700" b="1" dirty="0">
                <a:solidFill>
                  <a:schemeClr val="bg1"/>
                </a:solidFill>
                <a:latin typeface="+mj-lt"/>
                <a:ea typeface="MS PGothic" pitchFamily="34" charset="-128"/>
              </a:rPr>
              <a:t>Confidence Intervals (</a:t>
            </a:r>
            <a:r>
              <a:rPr lang="en-US" sz="3700" b="1" dirty="0" err="1">
                <a:solidFill>
                  <a:schemeClr val="bg1"/>
                </a:solidFill>
                <a:latin typeface="+mj-lt"/>
                <a:ea typeface="MS PGothic" pitchFamily="34" charset="-128"/>
              </a:rPr>
              <a:t>CIs</a:t>
            </a:r>
            <a:r>
              <a:rPr lang="en-US" sz="3700" b="1" dirty="0">
                <a:solidFill>
                  <a:schemeClr val="bg1"/>
                </a:solidFill>
                <a:latin typeface="+mj-lt"/>
                <a:ea typeface="MS PGothic" pitchFamily="34" charset="-128"/>
              </a:rPr>
              <a:t>)</a:t>
            </a:r>
          </a:p>
        </p:txBody>
      </p:sp>
      <p:graphicFrame>
        <p:nvGraphicFramePr>
          <p:cNvPr id="15364" name="Chart 3"/>
          <p:cNvGraphicFramePr>
            <a:graphicFrameLocks/>
          </p:cNvGraphicFramePr>
          <p:nvPr/>
        </p:nvGraphicFramePr>
        <p:xfrm>
          <a:off x="1703388" y="1597025"/>
          <a:ext cx="8558212" cy="506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" r:id="rId4" imgW="8559526" imgH="5066215" progId="Excel.Chart.8">
                  <p:embed/>
                </p:oleObj>
              </mc:Choice>
              <mc:Fallback>
                <p:oleObj r:id="rId4" imgW="8559526" imgH="5066215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1597025"/>
                        <a:ext cx="8558212" cy="506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 flipV="1">
            <a:off x="2116138" y="5275263"/>
            <a:ext cx="801528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1148622" y="3722769"/>
            <a:ext cx="553836" cy="493003"/>
          </a:xfrm>
          <a:prstGeom prst="rect">
            <a:avLst/>
          </a:prstGeom>
          <a:noFill/>
        </p:spPr>
        <p:txBody>
          <a:bodyPr vert="vert270" wrap="none" lIns="91360" tIns="45680" rIns="91360" bIns="45680"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  <a:ea typeface="MS PGothic" pitchFamily="34" charset="-128"/>
              </a:rPr>
              <a:t>SIR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8175" y="6719888"/>
            <a:ext cx="10901363" cy="1878012"/>
          </a:xfrm>
          <a:prstGeom prst="rect">
            <a:avLst/>
          </a:prstGeom>
          <a:noFill/>
        </p:spPr>
        <p:txBody>
          <a:bodyPr lIns="91360" tIns="45680" rIns="91360" bIns="45680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MS PGothic" pitchFamily="34" charset="-128"/>
              </a:rPr>
              <a:t>The </a:t>
            </a:r>
            <a:r>
              <a:rPr lang="en-US" sz="2000" b="1" dirty="0">
                <a:solidFill>
                  <a:srgbClr val="92D050"/>
                </a:solidFill>
                <a:latin typeface="+mn-lt"/>
                <a:ea typeface="MS PGothic" pitchFamily="34" charset="-128"/>
              </a:rPr>
              <a:t>green</a:t>
            </a:r>
            <a:r>
              <a:rPr lang="en-US" sz="2000" dirty="0">
                <a:latin typeface="+mn-lt"/>
                <a:ea typeface="MS PGothic" pitchFamily="34" charset="-128"/>
              </a:rPr>
              <a:t> horizontal bar represents the SIR, and the </a:t>
            </a:r>
            <a:r>
              <a:rPr lang="en-US" sz="2000" b="1" dirty="0">
                <a:solidFill>
                  <a:schemeClr val="accent2"/>
                </a:solidFill>
                <a:latin typeface="+mn-lt"/>
                <a:ea typeface="MS PGothic" pitchFamily="34" charset="-128"/>
              </a:rPr>
              <a:t>blue</a:t>
            </a:r>
            <a:r>
              <a:rPr lang="en-US" sz="2000" dirty="0">
                <a:latin typeface="+mn-lt"/>
                <a:ea typeface="MS PGothic" pitchFamily="34" charset="-128"/>
              </a:rPr>
              <a:t> vertical bar represents the 95% confidence interval (CI). The 95% CI measures the probability that the true SIR falls between the two parameters. </a:t>
            </a:r>
          </a:p>
          <a:p>
            <a:pPr marL="285509" indent="-285509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+mn-lt"/>
                <a:ea typeface="MS PGothic" pitchFamily="34" charset="-128"/>
              </a:rPr>
              <a:t>If the blue vertical bar crosses 1.0 (highlighted in </a:t>
            </a:r>
            <a:r>
              <a:rPr lang="en-US" sz="1900" b="1" dirty="0">
                <a:solidFill>
                  <a:srgbClr val="FF9933"/>
                </a:solidFill>
                <a:latin typeface="+mn-lt"/>
                <a:ea typeface="MS PGothic" pitchFamily="34" charset="-128"/>
              </a:rPr>
              <a:t>orange</a:t>
            </a:r>
            <a:r>
              <a:rPr lang="en-US" sz="1900" dirty="0">
                <a:latin typeface="+mn-lt"/>
                <a:ea typeface="MS PGothic" pitchFamily="34" charset="-128"/>
              </a:rPr>
              <a:t>), then the actual rate is </a:t>
            </a:r>
            <a:r>
              <a:rPr lang="en-US" sz="1900" u="sng" dirty="0">
                <a:latin typeface="+mn-lt"/>
                <a:ea typeface="MS PGothic" pitchFamily="34" charset="-128"/>
              </a:rPr>
              <a:t>not</a:t>
            </a:r>
            <a:r>
              <a:rPr lang="en-US" sz="1900" dirty="0">
                <a:latin typeface="+mn-lt"/>
                <a:ea typeface="MS PGothic" pitchFamily="34" charset="-128"/>
              </a:rPr>
              <a:t> statistically significantly different from the predicted rate.  </a:t>
            </a:r>
          </a:p>
          <a:p>
            <a:pPr marL="285509" indent="-285509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+mn-lt"/>
                <a:ea typeface="MS PGothic" pitchFamily="34" charset="-128"/>
              </a:rPr>
              <a:t>If the blue vertical bar is completely above or below 1.0, then the actual is statistically significantly different from the predicted rate.</a:t>
            </a:r>
            <a:endParaRPr lang="en-US" sz="2000" dirty="0">
              <a:latin typeface="+mn-lt"/>
              <a:ea typeface="MS PGothic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4463" y="3308350"/>
            <a:ext cx="4398962" cy="4000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lIns="91360" tIns="45680" rIns="91360" bIns="45680">
            <a:spAutoFit/>
          </a:bodyPr>
          <a:lstStyle/>
          <a:p>
            <a:pPr algn="ctr">
              <a:defRPr/>
            </a:pPr>
            <a:r>
              <a:rPr lang="en-US" sz="2000" dirty="0">
                <a:latin typeface="+mn-lt"/>
                <a:ea typeface="MS PGothic" pitchFamily="34" charset="-128"/>
              </a:rPr>
              <a:t>Not significantly different than predicted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3527425" y="3708400"/>
            <a:ext cx="900113" cy="5715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427538" y="3722688"/>
            <a:ext cx="579437" cy="10239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7923213" y="5645150"/>
            <a:ext cx="3789362" cy="4000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lIns="91360" tIns="45680" rIns="91360" bIns="45680">
            <a:spAutoFit/>
          </a:bodyPr>
          <a:lstStyle/>
          <a:p>
            <a:pPr algn="ctr">
              <a:defRPr/>
            </a:pPr>
            <a:r>
              <a:rPr lang="en-US" sz="2000" dirty="0">
                <a:latin typeface="+mn-lt"/>
                <a:ea typeface="MS PGothic" pitchFamily="34" charset="-128"/>
              </a:rPr>
              <a:t>Significantly lower than predicted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94175" y="2089150"/>
            <a:ext cx="3860800" cy="4000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lIns="91360" tIns="45680" rIns="91360" bIns="45680">
            <a:spAutoFit/>
          </a:bodyPr>
          <a:lstStyle/>
          <a:p>
            <a:pPr algn="ctr">
              <a:defRPr/>
            </a:pPr>
            <a:r>
              <a:rPr lang="en-US" sz="2000" dirty="0">
                <a:latin typeface="+mn-lt"/>
                <a:ea typeface="MS PGothic" pitchFamily="34" charset="-128"/>
              </a:rPr>
              <a:t>Significantly higher than predicted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7358063" y="5827713"/>
            <a:ext cx="56515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8054975" y="2503488"/>
            <a:ext cx="900113" cy="36988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1216025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39775" indent="-282575" defTabSz="1216025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30188" defTabSz="12160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8613" indent="-227013" defTabSz="1216025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4225" indent="-227013" defTabSz="1216025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14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686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58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30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0B7B0E5-DBBC-4EF3-B95B-69CB86A149F4}" type="slidenum">
              <a:rPr lang="en-US" altLang="en-US" sz="19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900" dirty="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CAUTI Criteria Definitions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16113"/>
            <a:ext cx="10960100" cy="6408737"/>
          </a:xfrm>
        </p:spPr>
        <p:txBody>
          <a:bodyPr/>
          <a:lstStyle/>
          <a:p>
            <a:r>
              <a:rPr lang="en-US" altLang="en-US" sz="3600" dirty="0" smtClean="0"/>
              <a:t>National Healthcare Safety Network (NHSN) groups Catheter Associated Urinary Tract Infections (CAUTIs) into two categories:</a:t>
            </a:r>
          </a:p>
          <a:p>
            <a:endParaRPr lang="en-US" altLang="en-US" sz="400" dirty="0" smtClean="0"/>
          </a:p>
          <a:p>
            <a:endParaRPr lang="en-US" altLang="en-US" sz="400" dirty="0" smtClean="0"/>
          </a:p>
          <a:p>
            <a:pPr lvl="1"/>
            <a:r>
              <a:rPr lang="en-US" altLang="en-US" sz="3200" dirty="0" smtClean="0"/>
              <a:t>Symptomatic </a:t>
            </a:r>
            <a:r>
              <a:rPr lang="en-US" altLang="en-US" sz="3200" dirty="0"/>
              <a:t>urinary tract infection (SUTI</a:t>
            </a:r>
            <a:r>
              <a:rPr lang="en-US" altLang="en-US" sz="3200" dirty="0" smtClean="0"/>
              <a:t>) </a:t>
            </a:r>
          </a:p>
          <a:p>
            <a:pPr lvl="2"/>
            <a:r>
              <a:rPr lang="en-US" altLang="en-US" sz="2400" dirty="0" smtClean="0"/>
              <a:t>Positive urine culture with no more than two species of organisms</a:t>
            </a:r>
          </a:p>
          <a:p>
            <a:pPr lvl="2"/>
            <a:r>
              <a:rPr lang="en-US" altLang="en-US" sz="2400" dirty="0" smtClean="0"/>
              <a:t>Signs or symptoms with </a:t>
            </a:r>
            <a:r>
              <a:rPr lang="en-US" altLang="en-US" sz="2400" dirty="0"/>
              <a:t>no other recognized cause</a:t>
            </a:r>
          </a:p>
          <a:p>
            <a:pPr marL="1217612" lvl="2" indent="0">
              <a:buNone/>
            </a:pPr>
            <a:endParaRPr lang="en-US" altLang="en-US" sz="800" dirty="0" smtClean="0"/>
          </a:p>
          <a:p>
            <a:pPr lvl="1"/>
            <a:r>
              <a:rPr lang="en-US" altLang="en-US" sz="3200" dirty="0"/>
              <a:t>Asymptomatic </a:t>
            </a:r>
            <a:r>
              <a:rPr lang="en-US" altLang="en-US" sz="3200" dirty="0" err="1"/>
              <a:t>bacteremic</a:t>
            </a:r>
            <a:r>
              <a:rPr lang="en-US" altLang="en-US" sz="3200" dirty="0"/>
              <a:t> urinary tract infection (ABUTI</a:t>
            </a:r>
            <a:r>
              <a:rPr lang="en-US" altLang="en-US" sz="3200" dirty="0" smtClean="0"/>
              <a:t>) infection </a:t>
            </a:r>
          </a:p>
          <a:p>
            <a:pPr lvl="2"/>
            <a:r>
              <a:rPr lang="en-US" altLang="en-US" sz="2400" dirty="0" smtClean="0"/>
              <a:t>Positive urine culture with no more than two species of organisms</a:t>
            </a:r>
          </a:p>
          <a:p>
            <a:pPr lvl="2"/>
            <a:r>
              <a:rPr lang="en-US" altLang="en-US" sz="2400" dirty="0" smtClean="0"/>
              <a:t>Patient </a:t>
            </a:r>
            <a:r>
              <a:rPr lang="en-US" altLang="en-US" sz="2400" dirty="0"/>
              <a:t>has no signs or symptoms of SUTI</a:t>
            </a:r>
          </a:p>
          <a:p>
            <a:pPr lvl="2"/>
            <a:r>
              <a:rPr lang="en-US" altLang="en-US" sz="2400" dirty="0" smtClean="0"/>
              <a:t>Positive </a:t>
            </a:r>
            <a:r>
              <a:rPr lang="en-US" altLang="en-US" sz="2400" dirty="0"/>
              <a:t>blood culture with at least one matching bacteria to the urine </a:t>
            </a:r>
            <a:r>
              <a:rPr lang="en-US" altLang="en-US" sz="2400" dirty="0" smtClean="0"/>
              <a:t>culture </a:t>
            </a:r>
            <a:r>
              <a:rPr lang="en-US" altLang="en-US" sz="2400" dirty="0"/>
              <a:t>or </a:t>
            </a:r>
            <a:r>
              <a:rPr lang="en-US" altLang="en-US" sz="2400" dirty="0" smtClean="0"/>
              <a:t>matching organisms in </a:t>
            </a:r>
            <a:r>
              <a:rPr lang="en-US" altLang="en-US" sz="2400" dirty="0"/>
              <a:t>the </a:t>
            </a:r>
            <a:r>
              <a:rPr lang="en-US" altLang="en-US" sz="2400" dirty="0" smtClean="0"/>
              <a:t>urine</a:t>
            </a:r>
          </a:p>
          <a:p>
            <a:pPr lvl="2"/>
            <a:endParaRPr lang="en-US" altLang="en-US" sz="2800" dirty="0" smtClean="0"/>
          </a:p>
          <a:p>
            <a:pPr lvl="2"/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608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1216025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39775" indent="-282575" defTabSz="1216025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30188" defTabSz="12160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8613" indent="-227013" defTabSz="1216025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4225" indent="-227013" defTabSz="1216025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14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686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58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30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36F7659-96CF-4855-8915-093FAB9EBD11}" type="slidenum">
              <a:rPr lang="en-US" altLang="en-US" sz="19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900" dirty="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41938" y="0"/>
            <a:ext cx="6604000" cy="1241425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400" dirty="0" smtClean="0"/>
              <a:t>Massachusetts CAUTI Rates Compared to National Baseline Rate, by ICU Type </a:t>
            </a:r>
            <a:br>
              <a:rPr lang="en-US" altLang="en-US" sz="2400" dirty="0" smtClean="0"/>
            </a:br>
            <a:r>
              <a:rPr lang="en-US" altLang="en-US" sz="2000" b="0" i="1" dirty="0" smtClean="0"/>
              <a:t>January 1, 2015-December 31, 2015</a:t>
            </a:r>
            <a:br>
              <a:rPr lang="en-US" altLang="en-US" sz="2000" b="0" i="1" dirty="0" smtClean="0"/>
            </a:br>
            <a:endParaRPr lang="en-US" altLang="en-US" sz="2700" b="0" dirty="0" smtClean="0"/>
          </a:p>
        </p:txBody>
      </p:sp>
      <p:sp>
        <p:nvSpPr>
          <p:cNvPr id="15366" name="Rounded Rectangle 1"/>
          <p:cNvSpPr>
            <a:spLocks noChangeArrowheads="1"/>
          </p:cNvSpPr>
          <p:nvPr/>
        </p:nvSpPr>
        <p:spPr bwMode="auto">
          <a:xfrm>
            <a:off x="333375" y="1898649"/>
            <a:ext cx="2743200" cy="7235826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21495" tIns="60756" rIns="121495" bIns="60756"/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522413" indent="-304800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006699"/>
                </a:solidFill>
              </a:rPr>
              <a:t>Key Findings</a:t>
            </a:r>
          </a:p>
          <a:p>
            <a:pPr algn="ctr" eaLnBrk="1" hangingPunct="1">
              <a:spcBef>
                <a:spcPct val="0"/>
              </a:spcBef>
              <a:buFont typeface="Calibri" pitchFamily="34" charset="0"/>
              <a:buNone/>
              <a:defRPr/>
            </a:pPr>
            <a:endParaRPr lang="en-US" altLang="en-US" sz="800" dirty="0"/>
          </a:p>
          <a:p>
            <a:pPr algn="ctr" eaLnBrk="1" hangingPunct="1">
              <a:spcBef>
                <a:spcPct val="0"/>
              </a:spcBef>
              <a:buFont typeface="Calibri" pitchFamily="34" charset="0"/>
              <a:buNone/>
              <a:defRPr/>
            </a:pPr>
            <a:r>
              <a:rPr lang="en-US" altLang="en-US" sz="2000" dirty="0" smtClean="0"/>
              <a:t>Six ICU types had </a:t>
            </a:r>
            <a:r>
              <a:rPr lang="en-US" altLang="en-US" sz="2000" dirty="0"/>
              <a:t>a significantly lower rate of infection compared to the national baseline: 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600" dirty="0" smtClean="0"/>
              <a:t>Medical (T)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en-US" altLang="en-US" sz="1600" dirty="0" smtClean="0"/>
              <a:t>Medical (NT)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en-US" altLang="en-US" sz="1600" dirty="0" smtClean="0"/>
              <a:t>Medical/Surgical (</a:t>
            </a:r>
            <a:r>
              <a:rPr lang="en-US" altLang="en-US" sz="1600" dirty="0"/>
              <a:t>T)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600" dirty="0" smtClean="0"/>
              <a:t>Pediatric Cardiothoracic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600" dirty="0"/>
              <a:t>Pediatric </a:t>
            </a:r>
            <a:r>
              <a:rPr lang="en-US" altLang="en-US" sz="1600" dirty="0" smtClean="0"/>
              <a:t>Medical/Surgical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600" dirty="0"/>
              <a:t>Surgical Cardiothoracic</a:t>
            </a:r>
          </a:p>
          <a:p>
            <a:pPr algn="ctr" eaLnBrk="1" hangingPunct="1">
              <a:spcBef>
                <a:spcPct val="0"/>
              </a:spcBef>
              <a:buFont typeface="Calibri" pitchFamily="34" charset="0"/>
              <a:buNone/>
              <a:defRPr/>
            </a:pPr>
            <a:endParaRPr lang="en-US" altLang="en-US" sz="1200" dirty="0">
              <a:solidFill>
                <a:srgbClr val="404040"/>
              </a:solidFill>
            </a:endParaRPr>
          </a:p>
          <a:p>
            <a:pPr algn="ctr" eaLnBrk="1" hangingPunct="1">
              <a:spcBef>
                <a:spcPct val="0"/>
              </a:spcBef>
              <a:buFont typeface="Calibri" pitchFamily="34" charset="0"/>
              <a:buNone/>
              <a:defRPr/>
            </a:pPr>
            <a:r>
              <a:rPr lang="en-US" altLang="en-US" sz="2000" dirty="0"/>
              <a:t>One ICU type had a significantly higher rate of infection compared to the national baseline:</a:t>
            </a:r>
          </a:p>
          <a:p>
            <a:pPr algn="ctr" eaLnBrk="1" hangingPunct="1">
              <a:spcBef>
                <a:spcPts val="599"/>
              </a:spcBef>
              <a:buFontTx/>
              <a:buNone/>
              <a:defRPr/>
            </a:pPr>
            <a:r>
              <a:rPr lang="en-US" altLang="en-US" sz="1600" dirty="0"/>
              <a:t>Trauma</a:t>
            </a: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 typeface="Calibri" pitchFamily="34" charset="0"/>
              <a:buNone/>
              <a:defRPr/>
            </a:pPr>
            <a:endParaRPr lang="en-US" altLang="en-US" sz="2000" dirty="0" smtClean="0"/>
          </a:p>
          <a:p>
            <a:pPr algn="ctr" eaLnBrk="1" hangingPunct="1">
              <a:spcBef>
                <a:spcPct val="0"/>
              </a:spcBef>
              <a:buFont typeface="Calibri" pitchFamily="34" charset="0"/>
              <a:buNone/>
              <a:defRPr/>
            </a:pPr>
            <a:r>
              <a:rPr lang="en-US" altLang="en-US" sz="2000" dirty="0" smtClean="0"/>
              <a:t>There were 40 CAUTIs reported in this ICU type.</a:t>
            </a: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 typeface="Calibri" pitchFamily="34" charset="0"/>
              <a:buNone/>
              <a:defRPr/>
            </a:pP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 typeface="Calibri" pitchFamily="34" charset="0"/>
              <a:buNone/>
              <a:defRPr/>
            </a:pPr>
            <a:endParaRPr lang="en-US" altLang="en-US" sz="2000" dirty="0"/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3459163" y="8291513"/>
            <a:ext cx="16287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14" tIns="45607" rIns="91214" bIns="45607">
            <a:spAutoFit/>
          </a:bodyPr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0825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NT=Not major teaching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T= Major teaching</a:t>
            </a:r>
          </a:p>
        </p:txBody>
      </p:sp>
      <p:grpSp>
        <p:nvGrpSpPr>
          <p:cNvPr id="18438" name="Group 13"/>
          <p:cNvGrpSpPr>
            <a:grpSpLocks/>
          </p:cNvGrpSpPr>
          <p:nvPr/>
        </p:nvGrpSpPr>
        <p:grpSpPr bwMode="auto">
          <a:xfrm>
            <a:off x="6278563" y="8472488"/>
            <a:ext cx="3711575" cy="322262"/>
            <a:chOff x="3955" y="5337"/>
            <a:chExt cx="2338" cy="202"/>
          </a:xfrm>
        </p:grpSpPr>
        <p:sp>
          <p:nvSpPr>
            <p:cNvPr id="18440" name="Text Box 14"/>
            <p:cNvSpPr txBox="1">
              <a:spLocks noChangeArrowheads="1"/>
            </p:cNvSpPr>
            <p:nvPr/>
          </p:nvSpPr>
          <p:spPr bwMode="auto">
            <a:xfrm>
              <a:off x="3955" y="5337"/>
              <a:ext cx="233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294" tIns="45647" rIns="91294" bIns="45647">
              <a:spAutoFit/>
            </a:bodyPr>
            <a:lstStyle>
              <a:lvl1pPr defTabSz="1217613" eaLnBrk="0" hangingPunct="0">
                <a:spcBef>
                  <a:spcPct val="20000"/>
                </a:spcBef>
                <a:buChar char="•"/>
                <a:defRPr sz="43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989013" indent="-379413" defTabSz="1217613" eaLnBrk="0" hangingPunct="0">
                <a:spcBef>
                  <a:spcPct val="20000"/>
                </a:spcBef>
                <a:buChar char="–"/>
                <a:defRPr sz="3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520825" indent="-303213" defTabSz="12176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2132013" indent="-304800" defTabSz="1217613" eaLnBrk="0" hangingPunct="0">
                <a:spcBef>
                  <a:spcPct val="20000"/>
                </a:spcBef>
                <a:buChar char="–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740025" indent="-304800" defTabSz="1217613" eaLnBrk="0" hangingPunct="0">
                <a:spcBef>
                  <a:spcPct val="20000"/>
                </a:spcBef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31972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36544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41116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45688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/>
                <a:t>           SIR	        Upper and Lower Limit</a:t>
              </a:r>
            </a:p>
          </p:txBody>
        </p:sp>
        <p:sp>
          <p:nvSpPr>
            <p:cNvPr id="18441" name="Line 15"/>
            <p:cNvSpPr>
              <a:spLocks noChangeShapeType="1"/>
            </p:cNvSpPr>
            <p:nvPr/>
          </p:nvSpPr>
          <p:spPr bwMode="auto">
            <a:xfrm>
              <a:off x="4082" y="5437"/>
              <a:ext cx="197" cy="0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Line 16"/>
            <p:cNvSpPr>
              <a:spLocks noChangeShapeType="1"/>
            </p:cNvSpPr>
            <p:nvPr/>
          </p:nvSpPr>
          <p:spPr bwMode="auto">
            <a:xfrm>
              <a:off x="4732" y="5437"/>
              <a:ext cx="19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" name="Object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913565"/>
              </p:ext>
            </p:extLst>
          </p:nvPr>
        </p:nvGraphicFramePr>
        <p:xfrm>
          <a:off x="3076575" y="1565275"/>
          <a:ext cx="8761413" cy="734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709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0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10692450"/>
              </p:ext>
            </p:extLst>
          </p:nvPr>
        </p:nvGraphicFramePr>
        <p:xfrm>
          <a:off x="3073400" y="1565275"/>
          <a:ext cx="8770938" cy="734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Connector 11"/>
          <p:cNvCxnSpPr/>
          <p:nvPr/>
        </p:nvCxnSpPr>
        <p:spPr bwMode="auto">
          <a:xfrm>
            <a:off x="4273550" y="3836065"/>
            <a:ext cx="741045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482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1216025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39775" indent="-282575" defTabSz="1216025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30188" defTabSz="12160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8613" indent="-227013" defTabSz="1216025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4225" indent="-227013" defTabSz="1216025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14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686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58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30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B5E5379-BEA6-4ABC-854F-50EE53BE9528}" type="slidenum">
              <a:rPr lang="en-US" altLang="en-US" sz="19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900" dirty="0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29263" y="160338"/>
            <a:ext cx="6416675" cy="1241425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Massachusetts CAUTI Rates Compared to State Comparator*, by ICU Type</a:t>
            </a:r>
            <a:br>
              <a:rPr lang="en-US" altLang="en-US" sz="2400" dirty="0" smtClean="0"/>
            </a:br>
            <a:r>
              <a:rPr lang="en-US" altLang="en-US" sz="2400" dirty="0" smtClean="0"/>
              <a:t> </a:t>
            </a:r>
            <a:r>
              <a:rPr lang="en-US" altLang="en-US" sz="2000" b="0" i="1" dirty="0" smtClean="0"/>
              <a:t>January 1, 2015-December 31, 2015</a:t>
            </a:r>
          </a:p>
        </p:txBody>
      </p:sp>
      <p:sp>
        <p:nvSpPr>
          <p:cNvPr id="20485" name="Rounded Rectangle 1"/>
          <p:cNvSpPr>
            <a:spLocks noChangeArrowheads="1"/>
          </p:cNvSpPr>
          <p:nvPr/>
        </p:nvSpPr>
        <p:spPr bwMode="auto">
          <a:xfrm>
            <a:off x="261938" y="1898650"/>
            <a:ext cx="2743200" cy="68580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21495" tIns="60756" rIns="121495" bIns="60756"/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1065213" indent="-4556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674813" indent="-457200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282825" indent="-455613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892425" indent="-4572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3496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8068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2640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7212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6699"/>
                </a:solidFill>
              </a:rPr>
              <a:t>Key Findings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6699"/>
              </a:solidFill>
            </a:endParaRPr>
          </a:p>
          <a:p>
            <a:pPr algn="ctr" eaLnBrk="1" hangingPunct="1">
              <a:spcBef>
                <a:spcPct val="0"/>
              </a:spcBef>
              <a:buFont typeface="Calibri" pitchFamily="34" charset="0"/>
              <a:buNone/>
            </a:pPr>
            <a:r>
              <a:rPr lang="en-US" altLang="en-US" sz="2000" dirty="0" smtClean="0"/>
              <a:t>All but two ICU </a:t>
            </a:r>
            <a:r>
              <a:rPr lang="en-US" altLang="en-US" sz="2000" dirty="0"/>
              <a:t>types </a:t>
            </a:r>
            <a:r>
              <a:rPr lang="en-US" altLang="en-US" sz="2000" dirty="0" smtClean="0"/>
              <a:t>(Medical/surgical NT-Small and </a:t>
            </a:r>
            <a:r>
              <a:rPr lang="en-US" altLang="en-US" sz="2000" dirty="0" err="1" smtClean="0"/>
              <a:t>Neosurgical</a:t>
            </a:r>
            <a:r>
              <a:rPr lang="en-US" altLang="en-US" sz="2000" dirty="0" smtClean="0"/>
              <a:t>) had </a:t>
            </a:r>
            <a:r>
              <a:rPr lang="en-US" altLang="en-US" sz="2000" dirty="0"/>
              <a:t>a significantly lower rate of infection compared to </a:t>
            </a:r>
            <a:r>
              <a:rPr lang="en-US" altLang="en-US" sz="2000" dirty="0" smtClean="0"/>
              <a:t>the</a:t>
            </a:r>
            <a:r>
              <a:rPr lang="en-US" altLang="en-US" sz="2000" dirty="0"/>
              <a:t> state </a:t>
            </a:r>
            <a:r>
              <a:rPr lang="en-US" altLang="en-US" sz="2000" dirty="0" smtClean="0"/>
              <a:t>comparator.</a:t>
            </a: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 typeface="Calibri" pitchFamily="34" charset="0"/>
              <a:buNone/>
            </a:pPr>
            <a:endParaRPr lang="en-US" altLang="en-US" sz="2000" dirty="0" smtClean="0"/>
          </a:p>
          <a:p>
            <a:pPr algn="ctr" eaLnBrk="1" hangingPunct="1">
              <a:spcBef>
                <a:spcPct val="0"/>
              </a:spcBef>
              <a:buFont typeface="Calibri" pitchFamily="34" charset="0"/>
              <a:buNone/>
            </a:pP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 typeface="Calibri" pitchFamily="34" charset="0"/>
              <a:buNone/>
            </a:pPr>
            <a:endParaRPr lang="en-US" altLang="en-US" sz="2000" dirty="0" smtClean="0"/>
          </a:p>
          <a:p>
            <a:pPr algn="ctr" eaLnBrk="1" hangingPunct="1">
              <a:spcBef>
                <a:spcPct val="0"/>
              </a:spcBef>
              <a:buFont typeface="Calibri" pitchFamily="34" charset="0"/>
              <a:buNone/>
            </a:pP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/>
              <a:t>*The state comparator is calculated from data reported by Massachusetts acute care hospitals to NHSN during calendar years </a:t>
            </a:r>
            <a:r>
              <a:rPr lang="en-US" altLang="en-US" sz="1900" dirty="0" smtClean="0"/>
              <a:t>2013-2014. </a:t>
            </a:r>
            <a:endParaRPr lang="en-US" altLang="en-US" sz="1900" dirty="0"/>
          </a:p>
          <a:p>
            <a:pPr algn="ctr" eaLnBrk="1" hangingPunct="1">
              <a:spcBef>
                <a:spcPct val="0"/>
              </a:spcBef>
              <a:buFont typeface="Calibri" pitchFamily="34" charset="0"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 typeface="Calibri" pitchFamily="34" charset="0"/>
              <a:buChar char="•"/>
            </a:pPr>
            <a:endParaRPr lang="en-US" altLang="en-US" sz="2000" dirty="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459163" y="8291513"/>
            <a:ext cx="16287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14" tIns="45607" rIns="91214" bIns="45607">
            <a:spAutoFit/>
          </a:bodyPr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0825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NT=Not major teaching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T= Major teaching</a:t>
            </a:r>
          </a:p>
        </p:txBody>
      </p:sp>
      <p:grpSp>
        <p:nvGrpSpPr>
          <p:cNvPr id="20487" name="Group 11"/>
          <p:cNvGrpSpPr>
            <a:grpSpLocks/>
          </p:cNvGrpSpPr>
          <p:nvPr/>
        </p:nvGrpSpPr>
        <p:grpSpPr bwMode="auto">
          <a:xfrm>
            <a:off x="6278563" y="8472488"/>
            <a:ext cx="3711575" cy="322262"/>
            <a:chOff x="3955" y="5337"/>
            <a:chExt cx="2338" cy="202"/>
          </a:xfrm>
        </p:grpSpPr>
        <p:sp>
          <p:nvSpPr>
            <p:cNvPr id="20489" name="Text Box 12"/>
            <p:cNvSpPr txBox="1">
              <a:spLocks noChangeArrowheads="1"/>
            </p:cNvSpPr>
            <p:nvPr/>
          </p:nvSpPr>
          <p:spPr bwMode="auto">
            <a:xfrm>
              <a:off x="3955" y="5337"/>
              <a:ext cx="233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294" tIns="45647" rIns="91294" bIns="45647">
              <a:spAutoFit/>
            </a:bodyPr>
            <a:lstStyle>
              <a:lvl1pPr defTabSz="1217613" eaLnBrk="0" hangingPunct="0">
                <a:spcBef>
                  <a:spcPct val="20000"/>
                </a:spcBef>
                <a:buChar char="•"/>
                <a:defRPr sz="43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989013" indent="-379413" defTabSz="1217613" eaLnBrk="0" hangingPunct="0">
                <a:spcBef>
                  <a:spcPct val="20000"/>
                </a:spcBef>
                <a:buChar char="–"/>
                <a:defRPr sz="3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520825" indent="-303213" defTabSz="12176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2132013" indent="-304800" defTabSz="1217613" eaLnBrk="0" hangingPunct="0">
                <a:spcBef>
                  <a:spcPct val="20000"/>
                </a:spcBef>
                <a:buChar char="–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740025" indent="-304800" defTabSz="1217613" eaLnBrk="0" hangingPunct="0">
                <a:spcBef>
                  <a:spcPct val="20000"/>
                </a:spcBef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31972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36544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41116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4568825" indent="-3048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7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/>
                <a:t>           SIR	        Upper and Lower Limit</a:t>
              </a:r>
            </a:p>
          </p:txBody>
        </p:sp>
        <p:sp>
          <p:nvSpPr>
            <p:cNvPr id="20490" name="Line 13"/>
            <p:cNvSpPr>
              <a:spLocks noChangeShapeType="1"/>
            </p:cNvSpPr>
            <p:nvPr/>
          </p:nvSpPr>
          <p:spPr bwMode="auto">
            <a:xfrm>
              <a:off x="4082" y="5437"/>
              <a:ext cx="197" cy="0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Line 14"/>
            <p:cNvSpPr>
              <a:spLocks noChangeShapeType="1"/>
            </p:cNvSpPr>
            <p:nvPr/>
          </p:nvSpPr>
          <p:spPr bwMode="auto">
            <a:xfrm>
              <a:off x="4732" y="5437"/>
              <a:ext cx="19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64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1216025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39775" indent="-282575" defTabSz="1216025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30188" defTabSz="12160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8613" indent="-227013" defTabSz="1216025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4225" indent="-227013" defTabSz="1216025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14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686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58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3025" indent="-227013" defTabSz="1216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868939E-4ED7-4216-8A0F-5199C0FFBD1B}" type="slidenum">
              <a:rPr lang="en-US" altLang="en-US" sz="1900" smtClean="0">
                <a:solidFill>
                  <a:srgbClr val="DDDDDD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900" smtClean="0">
              <a:solidFill>
                <a:srgbClr val="DDDDDD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300" dirty="0" smtClean="0"/>
              <a:t>CAUTI Adult &amp; Pediatric ICU Pathogens for 2014 and 2015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09550" y="1866900"/>
            <a:ext cx="5767388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14" tIns="45607" rIns="91214" bIns="45607">
            <a:spAutoFit/>
          </a:bodyPr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0825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2"/>
                </a:solidFill>
              </a:rPr>
              <a:t>Calendar Year </a:t>
            </a:r>
            <a:r>
              <a:rPr lang="en-US" altLang="en-US" sz="2400" b="1" dirty="0" smtClean="0">
                <a:solidFill>
                  <a:schemeClr val="bg2"/>
                </a:solidFill>
              </a:rPr>
              <a:t>2014</a:t>
            </a:r>
            <a:endParaRPr lang="en-US" altLang="en-US" sz="2400" b="1" dirty="0">
              <a:solidFill>
                <a:schemeClr val="bg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2"/>
                </a:solidFill>
              </a:rPr>
              <a:t>January 1, </a:t>
            </a:r>
            <a:r>
              <a:rPr lang="en-US" altLang="en-US" sz="1200" b="1" dirty="0" smtClean="0">
                <a:solidFill>
                  <a:schemeClr val="bg2"/>
                </a:solidFill>
              </a:rPr>
              <a:t>2014 </a:t>
            </a:r>
            <a:r>
              <a:rPr lang="en-US" altLang="en-US" sz="1200" b="1" dirty="0">
                <a:solidFill>
                  <a:schemeClr val="bg2"/>
                </a:solidFill>
              </a:rPr>
              <a:t>– December 31, </a:t>
            </a:r>
            <a:r>
              <a:rPr lang="en-US" altLang="en-US" sz="1200" b="1" dirty="0" smtClean="0">
                <a:solidFill>
                  <a:schemeClr val="bg2"/>
                </a:solidFill>
              </a:rPr>
              <a:t>2014</a:t>
            </a:r>
            <a:endParaRPr lang="en-US" altLang="en-US" sz="1200" b="1" dirty="0">
              <a:solidFill>
                <a:schemeClr val="bg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1" dirty="0" smtClean="0">
                <a:solidFill>
                  <a:srgbClr val="C0C0C0"/>
                </a:solidFill>
              </a:rPr>
              <a:t>n=726</a:t>
            </a:r>
            <a:endParaRPr lang="en-US" altLang="en-US" sz="1600" i="1" dirty="0">
              <a:solidFill>
                <a:srgbClr val="C0C0C0"/>
              </a:solidFill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178550" y="1874838"/>
            <a:ext cx="5767388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14" tIns="45607" rIns="91214" bIns="45607">
            <a:spAutoFit/>
          </a:bodyPr>
          <a:lstStyle>
            <a:lvl1pPr defTabSz="1217613" eaLnBrk="0" hangingPunct="0"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89013" indent="-379413" defTabSz="1217613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520825" indent="-303213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132013" indent="-304800" defTabSz="12176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740025" indent="-304800" defTabSz="1217613" eaLnBrk="0" hangingPunct="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1972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6544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1116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568825" indent="-3048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2"/>
                </a:solidFill>
              </a:rPr>
              <a:t>Calendar Year </a:t>
            </a:r>
            <a:r>
              <a:rPr lang="en-US" altLang="en-US" sz="2400" b="1" dirty="0" smtClean="0">
                <a:solidFill>
                  <a:schemeClr val="bg2"/>
                </a:solidFill>
              </a:rPr>
              <a:t>2015</a:t>
            </a:r>
            <a:endParaRPr lang="en-US" altLang="en-US" sz="2400" b="1" dirty="0">
              <a:solidFill>
                <a:schemeClr val="bg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2"/>
                </a:solidFill>
              </a:rPr>
              <a:t>January 1, </a:t>
            </a:r>
            <a:r>
              <a:rPr lang="en-US" altLang="en-US" sz="1200" b="1" dirty="0" smtClean="0">
                <a:solidFill>
                  <a:schemeClr val="bg2"/>
                </a:solidFill>
              </a:rPr>
              <a:t>2015 </a:t>
            </a:r>
            <a:r>
              <a:rPr lang="en-US" altLang="en-US" sz="1200" b="1" dirty="0">
                <a:solidFill>
                  <a:schemeClr val="bg2"/>
                </a:solidFill>
              </a:rPr>
              <a:t>– December 31, </a:t>
            </a:r>
            <a:r>
              <a:rPr lang="en-US" altLang="en-US" sz="1200" b="1" dirty="0" smtClean="0">
                <a:solidFill>
                  <a:schemeClr val="bg2"/>
                </a:solidFill>
              </a:rPr>
              <a:t>2015</a:t>
            </a:r>
            <a:endParaRPr lang="en-US" altLang="en-US" sz="1200" b="1" dirty="0">
              <a:solidFill>
                <a:schemeClr val="bg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1" dirty="0" smtClean="0">
                <a:solidFill>
                  <a:srgbClr val="C0C0C0"/>
                </a:solidFill>
              </a:rPr>
              <a:t>n=379</a:t>
            </a:r>
            <a:endParaRPr lang="en-US" altLang="en-US" sz="1600" i="1" dirty="0">
              <a:solidFill>
                <a:srgbClr val="C0C0C0"/>
              </a:solidFill>
            </a:endParaRPr>
          </a:p>
        </p:txBody>
      </p:sp>
      <p:graphicFrame>
        <p:nvGraphicFramePr>
          <p:cNvPr id="3" name="Object 1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95858485"/>
              </p:ext>
            </p:extLst>
          </p:nvPr>
        </p:nvGraphicFramePr>
        <p:xfrm>
          <a:off x="5976938" y="2759075"/>
          <a:ext cx="6156325" cy="557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1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15385352"/>
              </p:ext>
            </p:extLst>
          </p:nvPr>
        </p:nvGraphicFramePr>
        <p:xfrm>
          <a:off x="0" y="2759075"/>
          <a:ext cx="6156325" cy="557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6823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81898</TotalTime>
  <Words>2349</Words>
  <Application>Microsoft Office PowerPoint</Application>
  <PresentationFormat>Ledger Paper (11x17 in)</PresentationFormat>
  <Paragraphs>463</Paragraphs>
  <Slides>32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Default Design</vt:lpstr>
      <vt:lpstr>1_Default Design</vt:lpstr>
      <vt:lpstr>3_Default Design</vt:lpstr>
      <vt:lpstr>Microsoft Excel Chart</vt:lpstr>
      <vt:lpstr>Health Care Associated Infections in 2015 Acute Care Hospitals</vt:lpstr>
      <vt:lpstr>Introduction</vt:lpstr>
      <vt:lpstr>Methods and Measures</vt:lpstr>
      <vt:lpstr>PowerPoint Presentation</vt:lpstr>
      <vt:lpstr>PowerPoint Presentation</vt:lpstr>
      <vt:lpstr>CAUTI Criteria Definitions</vt:lpstr>
      <vt:lpstr>  Massachusetts CAUTI Rates Compared to National Baseline Rate, by ICU Type  January 1, 2015-December 31, 2015 </vt:lpstr>
      <vt:lpstr>Massachusetts CAUTI Rates Compared to State Comparator*, by ICU Type  January 1, 2015-December 31, 2015</vt:lpstr>
      <vt:lpstr>CAUTI Adult &amp; Pediatric ICU Pathogens for 2014 and 2015</vt:lpstr>
      <vt:lpstr>State CAUTI SIR</vt:lpstr>
      <vt:lpstr>State Urinary Catheter Utilization Ratios</vt:lpstr>
      <vt:lpstr>CLABSI Criterion</vt:lpstr>
      <vt:lpstr>  Massachusetts Criteria 1, 2, and 3 CLABSI Rates Compared to National Baseline Rate, by ICU Type  January 1, 2015-December 31, 2015 </vt:lpstr>
      <vt:lpstr>Massachusetts Criteria 1, 2 and 3 CLABSI Rates Compared to State Comparator*, by ICU Type  January 1, 2015-December 31, 2015</vt:lpstr>
      <vt:lpstr>CLABSI Adult &amp; Pediatric ICU Pathogens for 2014 and 2015</vt:lpstr>
      <vt:lpstr>Massachusetts Criteria 1, 2, and 3 CLABSI Rates in NICUs compared to National Baseline Rates, by Birth Weight Category  January 1, 2015-December 31, 2015</vt:lpstr>
      <vt:lpstr>Massachusetts Criteria 1, 2 and 3 CLABSI Rates in NICUs compared to State Comparator*, by Birth Weight Category  January 1, 2015-December 31, 2015</vt:lpstr>
      <vt:lpstr>State CLABSI SIR</vt:lpstr>
      <vt:lpstr>CLABSI NICU Pathogens for  2014 and 2015</vt:lpstr>
      <vt:lpstr>State Central Line (CL) Utilization Ratios</vt:lpstr>
      <vt:lpstr>SSI: Coronary Artery Bypass Graft (CABG) SIR and Colon (COLO) SIR</vt:lpstr>
      <vt:lpstr>SSI: Knee Prosthesis (KPRO) SIR  and Hip Prosthesis (HPRO) SIR</vt:lpstr>
      <vt:lpstr>SSI: Abdominal Hysterectomy (HYST) SIR and Vaginal Hysterectomy (VHYS) SIR</vt:lpstr>
      <vt:lpstr>SSI Pathogens for 2014-2015 CABG, KPRO, HPRO, HYST, VHYS, COLO</vt:lpstr>
      <vt:lpstr>Statewide SSI Trends by Year 2011-2015</vt:lpstr>
      <vt:lpstr>Summary of SSI Results</vt:lpstr>
      <vt:lpstr>LabID: Clostridium difficile (CDI) SIR</vt:lpstr>
      <vt:lpstr>LabID: Methicillin-resistant Staphylococcus aureus (MRSA) SIR</vt:lpstr>
      <vt:lpstr>Statewide LabID Trends by Year 2013-2015</vt:lpstr>
      <vt:lpstr>HAI Prevention Activities </vt:lpstr>
      <vt:lpstr>PowerPoint Presentation</vt:lpstr>
      <vt:lpstr>PowerPoint Presentation</vt:lpstr>
    </vt:vector>
  </TitlesOfParts>
  <Company>Massachusetts Department of Public Health</Company>
  <LinksUpToDate>false</LinksUpToDate>
  <SharedDoc>false</SharedDoc>
  <HyperlinksChanged>false</HyperlinksChanged>
  <AppVersion>14.0000</AppVersion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terms:created xsi:type="dcterms:W3CDTF">2001-01-17T15:22:57Z</dcterms:created>
  <dc:creator>DPH</dc:creator>
  <lastModifiedBy>Eileen McHale</lastModifiedBy>
  <lastPrinted>2016-08-21T19:41:09Z</lastPrinted>
  <dcterms:modified xsi:type="dcterms:W3CDTF">2016-08-31T16:37:59Z</dcterms:modified>
  <revision>2218</revision>
  <dc:title>PowerPoint Presentation</dc:title>
</coreProperties>
</file>