
<file path=[Content_Types].xml><?xml version="1.0" encoding="utf-8"?>
<Types xmlns="http://schemas.openxmlformats.org/package/2006/content-types">
  <Default Extension="bin" ContentType="application/vnd.openxmlformats-officedocument.oleObject"/>
  <Default Extension="png" ContentType="image/png"/>
  <Default Extension="rels" ContentType="application/vnd.openxmlformats-package.relationships+xml"/>
  <Default Extension="vml" ContentType="application/vnd.openxmlformats-officedocument.vmlDrawing"/>
  <Default Extension="xls" ContentType="application/vnd.ms-excel"/>
  <Default Extension="xlsx" ContentType="application/vnd.openxmlformats-officedocument.spreadsheetml.sheet"/>
  <Default Extension="xml" ContentType="application/xml"/>
  <Override PartName="/docProps/app.xml" ContentType="application/vnd.openxmlformats-officedocument.extended-properties+xml"/>
  <Override PartName="/docProps/core.xml" ContentType="application/vnd.openxmlformats-package.core-properties+xml"/>
  <Override PartName="/ppt/charts/chart1.xml" ContentType="application/vnd.openxmlformats-officedocument.drawingml.chart+xml"/>
  <Override PartName="/ppt/charts/chart10.xml" ContentType="application/vnd.openxmlformats-officedocument.drawingml.chart+xml"/>
  <Override PartName="/ppt/charts/chart11.xml" ContentType="application/vnd.openxmlformats-officedocument.drawingml.chart+xml"/>
  <Override PartName="/ppt/charts/chart12.xml" ContentType="application/vnd.openxmlformats-officedocument.drawingml.chart+xml"/>
  <Override PartName="/ppt/charts/chart13.xml" ContentType="application/vnd.openxmlformats-officedocument.drawingml.chart+xml"/>
  <Override PartName="/ppt/charts/chart14.xml" ContentType="application/vnd.openxmlformats-officedocument.drawingml.chart+xml"/>
  <Override PartName="/ppt/charts/chart15.xml" ContentType="application/vnd.openxmlformats-officedocument.drawingml.chart+xml"/>
  <Override PartName="/ppt/charts/chart16.xml" ContentType="application/vnd.openxmlformats-officedocument.drawingml.chart+xml"/>
  <Override PartName="/ppt/charts/chart17.xml" ContentType="application/vnd.openxmlformats-officedocument.drawingml.chart+xml"/>
  <Override PartName="/ppt/charts/chart18.xml" ContentType="application/vnd.openxmlformats-officedocument.drawingml.chart+xml"/>
  <Override PartName="/ppt/charts/chart19.xml" ContentType="application/vnd.openxmlformats-officedocument.drawingml.chart+xml"/>
  <Override PartName="/ppt/charts/chart2.xml" ContentType="application/vnd.openxmlformats-officedocument.drawingml.chart+xml"/>
  <Override PartName="/ppt/charts/chart20.xml" ContentType="application/vnd.openxmlformats-officedocument.drawingml.chart+xml"/>
  <Override PartName="/ppt/charts/chart21.xml" ContentType="application/vnd.openxmlformats-officedocument.drawingml.chart+xml"/>
  <Override PartName="/ppt/charts/chart22.xml" ContentType="application/vnd.openxmlformats-officedocument.drawingml.chart+xml"/>
  <Override PartName="/ppt/charts/chart23.xml" ContentType="application/vnd.openxmlformats-officedocument.drawingml.chart+xml"/>
  <Override PartName="/ppt/charts/chart24.xml" ContentType="application/vnd.openxmlformats-officedocument.drawingml.chart+xml"/>
  <Override PartName="/ppt/charts/chart25.xml" ContentType="application/vnd.openxmlformats-officedocument.drawingml.chart+xml"/>
  <Override PartName="/ppt/charts/chart26.xml" ContentType="application/vnd.openxmlformats-officedocument.drawingml.chart+xml"/>
  <Override PartName="/ppt/charts/chart27.xml" ContentType="application/vnd.openxmlformats-officedocument.drawingml.chart+xml"/>
  <Override PartName="/ppt/charts/chart28.xml" ContentType="application/vnd.openxmlformats-officedocument.drawingml.chart+xml"/>
  <Override PartName="/ppt/charts/chart29.xml" ContentType="application/vnd.openxmlformats-officedocument.drawingml.chart+xml"/>
  <Override PartName="/ppt/charts/chart3.xml" ContentType="application/vnd.openxmlformats-officedocument.drawingml.chart+xml"/>
  <Override PartName="/ppt/charts/chart30.xml" ContentType="application/vnd.openxmlformats-officedocument.drawingml.chart+xml"/>
  <Override PartName="/ppt/charts/chart31.xml" ContentType="application/vnd.openxmlformats-officedocument.drawingml.chart+xml"/>
  <Override PartName="/ppt/charts/chart32.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charts/chart8.xml" ContentType="application/vnd.openxmlformats-officedocument.drawingml.chart+xml"/>
  <Override PartName="/ppt/charts/chart9.xml" ContentType="application/vnd.openxmlformats-officedocument.drawingml.chart+xml"/>
  <Override PartName="/ppt/commentAuthors.xml" ContentType="application/vnd.openxmlformats-officedocument.presentationml.commentAuthors+xml"/>
  <Override PartName="/ppt/drawings/drawing1.xml" ContentType="application/vnd.openxmlformats-officedocument.drawingml.chartshapes+xml"/>
  <Override PartName="/ppt/drawings/drawing2.xml" ContentType="application/vnd.openxmlformats-officedocument.drawingml.chartshapes+xml"/>
  <Override PartName="/ppt/drawings/drawing3.xml" ContentType="application/vnd.openxmlformats-officedocument.drawingml.chartshapes+xml"/>
  <Override PartName="/ppt/drawings/drawing4.xml" ContentType="application/vnd.openxmlformats-officedocument.drawingml.chartshapes+xml"/>
  <Override PartName="/ppt/drawings/drawing5.xml" ContentType="application/vnd.openxmlformats-officedocument.drawingml.chartshapes+xml"/>
  <Override PartName="/ppt/drawings/drawing6.xml" ContentType="application/vnd.openxmlformats-officedocument.drawingml.chartshapes+xml"/>
  <Override PartName="/ppt/drawings/drawing7.xml" ContentType="application/vnd.openxmlformats-officedocument.drawingml.chartshapes+xml"/>
  <Override PartName="/ppt/drawings/drawing8.xml" ContentType="application/vnd.openxmlformats-officedocument.drawingml.chartshap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xml" ContentType="application/vnd.openxmlformats-officedocument.presentationml.notesSlide+xml"/>
  <Override PartName="/ppt/notesSlides/notesSlide30.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xml" ContentType="application/vnd.openxmlformats-officedocument.presentationml.slideLayout+xml"/>
  <Override PartName="/ppt/slideLayouts/slideLayout30.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viewProps.xml" ContentType="application/vnd.openxmlformats-officedocument.presentationml.viewProps+xml"/>
</Types>
</file>

<file path=_rels/.rels><?xml version="1.0" encoding="UTF-8"?>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846" r:id="rId1"/>
    <p:sldMasterId id="2147484950" r:id="rId2"/>
  </p:sldMasterIdLst>
  <p:notesMasterIdLst>
    <p:notesMasterId r:id="rId33"/>
  </p:notesMasterIdLst>
  <p:handoutMasterIdLst>
    <p:handoutMasterId r:id="rId34"/>
  </p:handoutMasterIdLst>
  <p:sldIdLst>
    <p:sldId id="729" r:id="rId3"/>
    <p:sldId id="970" r:id="rId4"/>
    <p:sldId id="1040" r:id="rId5"/>
    <p:sldId id="959" r:id="rId6"/>
    <p:sldId id="972" r:id="rId7"/>
    <p:sldId id="960" r:id="rId8"/>
    <p:sldId id="900" r:id="rId9"/>
    <p:sldId id="921" r:id="rId10"/>
    <p:sldId id="861" r:id="rId11"/>
    <p:sldId id="827" r:id="rId12"/>
    <p:sldId id="971" r:id="rId13"/>
    <p:sldId id="765" r:id="rId14"/>
    <p:sldId id="764" r:id="rId15"/>
    <p:sldId id="943" r:id="rId16"/>
    <p:sldId id="949" r:id="rId17"/>
    <p:sldId id="957" r:id="rId18"/>
    <p:sldId id="956" r:id="rId19"/>
    <p:sldId id="1006" r:id="rId20"/>
    <p:sldId id="1007" r:id="rId21"/>
    <p:sldId id="1008" r:id="rId22"/>
    <p:sldId id="863" r:id="rId23"/>
    <p:sldId id="830" r:id="rId24"/>
    <p:sldId id="839" r:id="rId25"/>
    <p:sldId id="1038" r:id="rId26"/>
    <p:sldId id="937" r:id="rId27"/>
    <p:sldId id="940" r:id="rId28"/>
    <p:sldId id="938" r:id="rId29"/>
    <p:sldId id="1009" r:id="rId30"/>
    <p:sldId id="1005" r:id="rId31"/>
    <p:sldId id="1032" r:id="rId32"/>
  </p:sldIdLst>
  <p:sldSz cx="12179300" cy="9134475" type="ledger"/>
  <p:notesSz cx="7010400" cy="9296400"/>
  <p:defaultTextStyle>
    <a:defPPr>
      <a:defRPr lang="en-US"/>
    </a:defPPr>
    <a:lvl1pPr algn="l" rtl="0" fontAlgn="base">
      <a:spcBef>
        <a:spcPct val="0"/>
      </a:spcBef>
      <a:spcAft>
        <a:spcPct val="0"/>
      </a:spcAft>
      <a:defRPr sz="2400" kern="1200">
        <a:solidFill>
          <a:schemeClr val="tx1"/>
        </a:solidFill>
        <a:latin typeface="Garamond" pitchFamily="18" charset="0"/>
        <a:ea typeface="ＭＳ Ｐゴシック" pitchFamily="34" charset="-128"/>
        <a:cs typeface="+mn-cs"/>
      </a:defRPr>
    </a:lvl1pPr>
    <a:lvl2pPr marL="451169" indent="1588" algn="l" rtl="0" fontAlgn="base">
      <a:spcBef>
        <a:spcPct val="0"/>
      </a:spcBef>
      <a:spcAft>
        <a:spcPct val="0"/>
      </a:spcAft>
      <a:defRPr sz="2400" kern="1200">
        <a:solidFill>
          <a:schemeClr val="tx1"/>
        </a:solidFill>
        <a:latin typeface="Garamond" pitchFamily="18" charset="0"/>
        <a:ea typeface="ＭＳ Ｐゴシック" pitchFamily="34" charset="-128"/>
        <a:cs typeface="+mn-cs"/>
      </a:defRPr>
    </a:lvl2pPr>
    <a:lvl3pPr marL="903875" indent="1588" algn="l" rtl="0" fontAlgn="base">
      <a:spcBef>
        <a:spcPct val="0"/>
      </a:spcBef>
      <a:spcAft>
        <a:spcPct val="0"/>
      </a:spcAft>
      <a:defRPr sz="2400" kern="1200">
        <a:solidFill>
          <a:schemeClr val="tx1"/>
        </a:solidFill>
        <a:latin typeface="Garamond" pitchFamily="18" charset="0"/>
        <a:ea typeface="ＭＳ Ｐゴシック" pitchFamily="34" charset="-128"/>
        <a:cs typeface="+mn-cs"/>
      </a:defRPr>
    </a:lvl3pPr>
    <a:lvl4pPr marL="1356591" indent="1588" algn="l" rtl="0" fontAlgn="base">
      <a:spcBef>
        <a:spcPct val="0"/>
      </a:spcBef>
      <a:spcAft>
        <a:spcPct val="0"/>
      </a:spcAft>
      <a:defRPr sz="2400" kern="1200">
        <a:solidFill>
          <a:schemeClr val="tx1"/>
        </a:solidFill>
        <a:latin typeface="Garamond" pitchFamily="18" charset="0"/>
        <a:ea typeface="ＭＳ Ｐゴシック" pitchFamily="34" charset="-128"/>
        <a:cs typeface="+mn-cs"/>
      </a:defRPr>
    </a:lvl4pPr>
    <a:lvl5pPr marL="1809306" indent="1588" algn="l" rtl="0" fontAlgn="base">
      <a:spcBef>
        <a:spcPct val="0"/>
      </a:spcBef>
      <a:spcAft>
        <a:spcPct val="0"/>
      </a:spcAft>
      <a:defRPr sz="2400" kern="1200">
        <a:solidFill>
          <a:schemeClr val="tx1"/>
        </a:solidFill>
        <a:latin typeface="Garamond" pitchFamily="18" charset="0"/>
        <a:ea typeface="ＭＳ Ｐゴシック" pitchFamily="34" charset="-128"/>
        <a:cs typeface="+mn-cs"/>
      </a:defRPr>
    </a:lvl5pPr>
    <a:lvl6pPr marL="2263607" algn="l" defTabSz="905446" rtl="0" eaLnBrk="1" latinLnBrk="0" hangingPunct="1">
      <a:defRPr sz="2400" kern="1200">
        <a:solidFill>
          <a:schemeClr val="tx1"/>
        </a:solidFill>
        <a:latin typeface="Garamond" pitchFamily="18" charset="0"/>
        <a:ea typeface="ＭＳ Ｐゴシック" pitchFamily="34" charset="-128"/>
        <a:cs typeface="+mn-cs"/>
      </a:defRPr>
    </a:lvl6pPr>
    <a:lvl7pPr marL="2716327" algn="l" defTabSz="905446" rtl="0" eaLnBrk="1" latinLnBrk="0" hangingPunct="1">
      <a:defRPr sz="2400" kern="1200">
        <a:solidFill>
          <a:schemeClr val="tx1"/>
        </a:solidFill>
        <a:latin typeface="Garamond" pitchFamily="18" charset="0"/>
        <a:ea typeface="ＭＳ Ｐゴシック" pitchFamily="34" charset="-128"/>
        <a:cs typeface="+mn-cs"/>
      </a:defRPr>
    </a:lvl7pPr>
    <a:lvl8pPr marL="3169048" algn="l" defTabSz="905446" rtl="0" eaLnBrk="1" latinLnBrk="0" hangingPunct="1">
      <a:defRPr sz="2400" kern="1200">
        <a:solidFill>
          <a:schemeClr val="tx1"/>
        </a:solidFill>
        <a:latin typeface="Garamond" pitchFamily="18" charset="0"/>
        <a:ea typeface="ＭＳ Ｐゴシック" pitchFamily="34" charset="-128"/>
        <a:cs typeface="+mn-cs"/>
      </a:defRPr>
    </a:lvl8pPr>
    <a:lvl9pPr marL="3621766" algn="l" defTabSz="905446" rtl="0" eaLnBrk="1" latinLnBrk="0" hangingPunct="1">
      <a:defRPr sz="2400" kern="1200">
        <a:solidFill>
          <a:schemeClr val="tx1"/>
        </a:solidFill>
        <a:latin typeface="Garamond" pitchFamily="18" charset="0"/>
        <a:ea typeface="ＭＳ Ｐゴシック" pitchFamily="34" charset="-128"/>
        <a:cs typeface="+mn-cs"/>
      </a:defRPr>
    </a:lvl9pPr>
  </p:defaultTextStyle>
  <p:extLst>
    <p:ext uri="{EFAFB233-063F-42B5-8137-9DF3F51BA10A}">
      <p15:sldGuideLst xmlns="" xmlns:p15="http://schemas.microsoft.com/office/powerpoint/2012/main">
        <p15:guide id="1" orient="horz" pos="5562">
          <p15:clr>
            <a:srgbClr val="A4A3A4"/>
          </p15:clr>
        </p15:guide>
        <p15:guide id="2" orient="horz" pos="1702">
          <p15:clr>
            <a:srgbClr val="A4A3A4"/>
          </p15:clr>
        </p15:guide>
        <p15:guide id="3" orient="horz" pos="1918">
          <p15:clr>
            <a:srgbClr val="A4A3A4"/>
          </p15:clr>
        </p15:guide>
        <p15:guide id="4" pos="575">
          <p15:clr>
            <a:srgbClr val="A4A3A4"/>
          </p15:clr>
        </p15:guide>
      </p15:sldGuideLst>
    </p:ext>
    <p:ext uri="{2D200454-40CA-4A62-9FC3-DE9A4176ACB9}">
      <p15:notesGuideLst xmlns="" xmlns:p15="http://schemas.microsoft.com/office/powerpoint/2012/main">
        <p15:guide id="1" orient="horz" pos="2903">
          <p15:clr>
            <a:srgbClr val="A4A3A4"/>
          </p15:clr>
        </p15:guide>
        <p15:guide id="2" pos="3215">
          <p15:clr>
            <a:srgbClr val="A4A3A4"/>
          </p15:clr>
        </p15:guide>
        <p15:guide id="3" orient="horz" pos="2892">
          <p15:clr>
            <a:srgbClr val="A4A3A4"/>
          </p15:clr>
        </p15:guide>
        <p15:guide id="4" pos="3232">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 initials=" " lastIdx="36" clrIdx="0"/>
  <p:cmAuthor id="1" name=" Eileen McHale " initials=" EM" lastIdx="57" clrIdx="1"/>
  <p:cmAuthor id="2" name="Lauren B. Nelson" initials="" lastIdx="2" clrIdx="2"/>
  <p:cmAuthor id="3" name="Torey McNamara" initials="TLM" lastIdx="14"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6600CC"/>
    <a:srgbClr val="0B5395"/>
    <a:srgbClr val="59AAF2"/>
    <a:srgbClr val="07AAD7"/>
    <a:srgbClr val="0066CC"/>
    <a:srgbClr val="0092F6"/>
    <a:srgbClr val="0099FF"/>
    <a:srgbClr val="15C7F7"/>
    <a:srgbClr val="DDDDDD"/>
    <a:srgbClr val="E7F4F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208" autoAdjust="0"/>
    <p:restoredTop sz="87040" autoAdjust="0"/>
  </p:normalViewPr>
  <p:slideViewPr>
    <p:cSldViewPr snapToGrid="0" snapToObjects="1">
      <p:cViewPr>
        <p:scale>
          <a:sx n="65" d="100"/>
          <a:sy n="65" d="100"/>
        </p:scale>
        <p:origin x="-1242" y="156"/>
      </p:cViewPr>
      <p:guideLst>
        <p:guide orient="horz" pos="5562"/>
        <p:guide orient="horz" pos="1702"/>
        <p:guide orient="horz" pos="1918"/>
        <p:guide pos="575"/>
      </p:guideLst>
    </p:cSldViewPr>
  </p:slideViewPr>
  <p:outlineViewPr>
    <p:cViewPr>
      <p:scale>
        <a:sx n="33" d="100"/>
        <a:sy n="33" d="100"/>
      </p:scale>
      <p:origin x="0" y="0"/>
    </p:cViewPr>
  </p:outlineViewPr>
  <p:notesTextViewPr>
    <p:cViewPr>
      <p:scale>
        <a:sx n="75" d="100"/>
        <a:sy n="75" d="100"/>
      </p:scale>
      <p:origin x="0" y="0"/>
    </p:cViewPr>
  </p:notesTextViewPr>
  <p:sorterViewPr>
    <p:cViewPr>
      <p:scale>
        <a:sx n="100" d="100"/>
        <a:sy n="100" d="100"/>
      </p:scale>
      <p:origin x="0" y="0"/>
    </p:cViewPr>
  </p:sorterViewPr>
  <p:notesViewPr>
    <p:cSldViewPr snapToGrid="0" snapToObjects="1">
      <p:cViewPr>
        <p:scale>
          <a:sx n="100" d="100"/>
          <a:sy n="100" d="100"/>
        </p:scale>
        <p:origin x="-2544" y="72"/>
      </p:cViewPr>
      <p:guideLst>
        <p:guide orient="horz" pos="2940"/>
        <p:guide orient="horz" pos="2929"/>
        <p:guide pos="3269"/>
        <p:guide pos="3286"/>
      </p:guideLst>
    </p:cSldViewPr>
  </p:notesViewPr>
  <p:gridSpacing cx="76200" cy="76200"/>
</p:viewPr>
</file>

<file path=ppt/_rels/presentation.xml.rels><?xml version="1.0" encoding="UTF-8"?>

<Relationships xmlns="http://schemas.openxmlformats.org/package/2006/relationships">
  <Relationship Id="rId1" Type="http://schemas.openxmlformats.org/officeDocument/2006/relationships/slideMaster" Target="slideMasters/slideMaster1.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 Type="http://schemas.openxmlformats.org/officeDocument/2006/relationships/slideMaster" Target="slideMasters/slideMaster2.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 Type="http://schemas.openxmlformats.org/officeDocument/2006/relationships/slide" Target="slides/slide1.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notesMaster" Target="notesMasters/notesMaster1.xml"/>
  <Relationship Id="rId34" Type="http://schemas.openxmlformats.org/officeDocument/2006/relationships/handoutMaster" Target="handoutMasters/handoutMaster1.xml"/>
  <Relationship Id="rId35" Type="http://schemas.openxmlformats.org/officeDocument/2006/relationships/commentAuthors" Target="commentAuthors.xml"/>
  <Relationship Id="rId36" Type="http://schemas.openxmlformats.org/officeDocument/2006/relationships/presProps" Target="presProps.xml"/>
  <Relationship Id="rId37" Type="http://schemas.openxmlformats.org/officeDocument/2006/relationships/viewProps" Target="viewProps.xml"/>
  <Relationship Id="rId38" Type="http://schemas.openxmlformats.org/officeDocument/2006/relationships/theme" Target="theme/theme1.xml"/>
  <Relationship Id="rId39" Type="http://schemas.openxmlformats.org/officeDocument/2006/relationships/tableStyles" Target="tableStyles.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s>

</file>

<file path=ppt/charts/_rels/chart1.xml.rels><?xml version="1.0" encoding="UTF-8"?>

<Relationships xmlns="http://schemas.openxmlformats.org/package/2006/relationships">
  <Relationship Id="rId1" Type="http://schemas.openxmlformats.org/officeDocument/2006/relationships/package" Target="../embeddings/Microsoft_Excel_Worksheet1.xlsx"/>
  <Relationship Id="rId2" Type="http://schemas.openxmlformats.org/officeDocument/2006/relationships/chartUserShapes" Target="../drawings/drawing1.xml"/>
</Relationships>

</file>

<file path=ppt/charts/_rels/chart10.xml.rels><?xml version="1.0" encoding="UTF-8"?>

<Relationships xmlns="http://schemas.openxmlformats.org/package/2006/relationships">
  <Relationship Id="rId1" Type="http://schemas.openxmlformats.org/officeDocument/2006/relationships/package" Target="../embeddings/Microsoft_Excel_Worksheet10.xlsx"/>
</Relationships>

</file>

<file path=ppt/charts/_rels/chart11.xml.rels><?xml version="1.0" encoding="UTF-8"?>

<Relationships xmlns="http://schemas.openxmlformats.org/package/2006/relationships">
  <Relationship Id="rId1" Type="http://schemas.openxmlformats.org/officeDocument/2006/relationships/package" Target="../embeddings/Microsoft_Excel_Worksheet11.xlsx"/>
</Relationships>

</file>

<file path=ppt/charts/_rels/chart12.xml.rels><?xml version="1.0" encoding="UTF-8"?>

<Relationships xmlns="http://schemas.openxmlformats.org/package/2006/relationships">
  <Relationship Id="rId1" Type="http://schemas.openxmlformats.org/officeDocument/2006/relationships/package" Target="../embeddings/Microsoft_Excel_Worksheet12.xlsx"/>
</Relationships>

</file>

<file path=ppt/charts/_rels/chart13.xml.rels><?xml version="1.0" encoding="UTF-8"?>

<Relationships xmlns="http://schemas.openxmlformats.org/package/2006/relationships">
  <Relationship Id="rId1" Type="http://schemas.openxmlformats.org/officeDocument/2006/relationships/package" Target="../embeddings/Microsoft_Excel_Worksheet13.xlsx"/>
</Relationships>

</file>

<file path=ppt/charts/_rels/chart14.xml.rels><?xml version="1.0" encoding="UTF-8"?>

<Relationships xmlns="http://schemas.openxmlformats.org/package/2006/relationships">
  <Relationship Id="rId1" Type="http://schemas.openxmlformats.org/officeDocument/2006/relationships/package" Target="../embeddings/Microsoft_Excel_Worksheet14.xlsx"/>
</Relationships>

</file>

<file path=ppt/charts/_rels/chart15.xml.rels><?xml version="1.0" encoding="UTF-8"?>

<Relationships xmlns="http://schemas.openxmlformats.org/package/2006/relationships">
  <Relationship Id="rId1" Type="http://schemas.openxmlformats.org/officeDocument/2006/relationships/package" Target="../embeddings/Microsoft_Excel_Worksheet15.xlsx"/>
  <Relationship Id="rId2" Type="http://schemas.openxmlformats.org/officeDocument/2006/relationships/chartUserShapes" Target="../drawings/drawing3.xml"/>
</Relationships>

</file>

<file path=ppt/charts/_rels/chart16.xml.rels><?xml version="1.0" encoding="UTF-8"?>

<Relationships xmlns="http://schemas.openxmlformats.org/package/2006/relationships">
  <Relationship Id="rId1" Type="http://schemas.openxmlformats.org/officeDocument/2006/relationships/package" Target="../embeddings/Microsoft_Excel_Worksheet16.xlsx"/>
  <Relationship Id="rId2" Type="http://schemas.openxmlformats.org/officeDocument/2006/relationships/chartUserShapes" Target="../drawings/drawing4.xml"/>
</Relationships>

</file>

<file path=ppt/charts/_rels/chart17.xml.rels><?xml version="1.0" encoding="UTF-8"?>

<Relationships xmlns="http://schemas.openxmlformats.org/package/2006/relationships">
  <Relationship Id="rId1" Type="http://schemas.openxmlformats.org/officeDocument/2006/relationships/package" Target="../embeddings/Microsoft_Excel_Worksheet17.xlsx"/>
  <Relationship Id="rId2" Type="http://schemas.openxmlformats.org/officeDocument/2006/relationships/chartUserShapes" Target="../drawings/drawing5.xml"/>
</Relationships>

</file>

<file path=ppt/charts/_rels/chart18.xml.rels><?xml version="1.0" encoding="UTF-8"?>

<Relationships xmlns="http://schemas.openxmlformats.org/package/2006/relationships">
  <Relationship Id="rId1" Type="http://schemas.openxmlformats.org/officeDocument/2006/relationships/package" Target="../embeddings/Microsoft_Excel_Worksheet18.xlsx"/>
  <Relationship Id="rId2" Type="http://schemas.openxmlformats.org/officeDocument/2006/relationships/chartUserShapes" Target="../drawings/drawing6.xml"/>
</Relationships>

</file>

<file path=ppt/charts/_rels/chart19.xml.rels><?xml version="1.0" encoding="UTF-8"?>

<Relationships xmlns="http://schemas.openxmlformats.org/package/2006/relationships">
  <Relationship Id="rId1" Type="http://schemas.openxmlformats.org/officeDocument/2006/relationships/package" Target="../embeddings/Microsoft_Excel_Worksheet19.xlsx"/>
  <Relationship Id="rId2" Type="http://schemas.openxmlformats.org/officeDocument/2006/relationships/chartUserShapes" Target="../drawings/drawing7.xml"/>
</Relationships>

</file>

<file path=ppt/charts/_rels/chart2.xml.rels><?xml version="1.0" encoding="UTF-8"?>

<Relationships xmlns="http://schemas.openxmlformats.org/package/2006/relationships">
  <Relationship Id="rId1" Type="http://schemas.openxmlformats.org/officeDocument/2006/relationships/package" Target="../embeddings/Microsoft_Excel_Worksheet2.xlsx"/>
</Relationships>

</file>

<file path=ppt/charts/_rels/chart20.xml.rels><?xml version="1.0" encoding="UTF-8"?>

<Relationships xmlns="http://schemas.openxmlformats.org/package/2006/relationships">
  <Relationship Id="rId1" Type="http://schemas.openxmlformats.org/officeDocument/2006/relationships/package" Target="../embeddings/Microsoft_Excel_Worksheet20.xlsx"/>
  <Relationship Id="rId2" Type="http://schemas.openxmlformats.org/officeDocument/2006/relationships/chartUserShapes" Target="../drawings/drawing8.xml"/>
</Relationships>

</file>

<file path=ppt/charts/_rels/chart21.xml.rels><?xml version="1.0" encoding="UTF-8"?>

<Relationships xmlns="http://schemas.openxmlformats.org/package/2006/relationships">
  <Relationship Id="rId1" Type="http://schemas.openxmlformats.org/officeDocument/2006/relationships/package" Target="../embeddings/Microsoft_Excel_Worksheet21.xlsx"/>
</Relationships>

</file>

<file path=ppt/charts/_rels/chart22.xml.rels><?xml version="1.0" encoding="UTF-8"?>

<Relationships xmlns="http://schemas.openxmlformats.org/package/2006/relationships">
  <Relationship Id="rId1" Type="http://schemas.openxmlformats.org/officeDocument/2006/relationships/package" Target="../embeddings/Microsoft_Excel_Worksheet22.xlsx"/>
</Relationships>

</file>

<file path=ppt/charts/_rels/chart23.xml.rels><?xml version="1.0" encoding="UTF-8"?>

<Relationships xmlns="http://schemas.openxmlformats.org/package/2006/relationships">
  <Relationship Id="rId1" Type="http://schemas.openxmlformats.org/officeDocument/2006/relationships/package" Target="../embeddings/Microsoft_Excel_Worksheet23.xlsx"/>
</Relationships>

</file>

<file path=ppt/charts/_rels/chart24.xml.rels><?xml version="1.0" encoding="UTF-8"?>

<Relationships xmlns="http://schemas.openxmlformats.org/package/2006/relationships">
  <Relationship Id="rId1" Type="http://schemas.openxmlformats.org/officeDocument/2006/relationships/package" Target="../embeddings/Microsoft_Excel_Worksheet24.xlsx"/>
</Relationships>

</file>

<file path=ppt/charts/_rels/chart25.xml.rels><?xml version="1.0" encoding="UTF-8"?>

<Relationships xmlns="http://schemas.openxmlformats.org/package/2006/relationships">
  <Relationship Id="rId1" Type="http://schemas.openxmlformats.org/officeDocument/2006/relationships/package" Target="../embeddings/Microsoft_Excel_Worksheet25.xlsx"/>
</Relationships>

</file>

<file path=ppt/charts/_rels/chart26.xml.rels><?xml version="1.0" encoding="UTF-8"?>

<Relationships xmlns="http://schemas.openxmlformats.org/package/2006/relationships">
  <Relationship Id="rId1" Type="http://schemas.openxmlformats.org/officeDocument/2006/relationships/package" Target="../embeddings/Microsoft_Excel_Worksheet26.xlsx"/>
</Relationships>

</file>

<file path=ppt/charts/_rels/chart27.xml.rels><?xml version="1.0" encoding="UTF-8"?>

<Relationships xmlns="http://schemas.openxmlformats.org/package/2006/relationships">
  <Relationship Id="rId1" Type="http://schemas.openxmlformats.org/officeDocument/2006/relationships/package" Target="../embeddings/Microsoft_Excel_Worksheet27.xlsx"/>
</Relationships>

</file>

<file path=ppt/charts/_rels/chart28.xml.rels><?xml version="1.0" encoding="UTF-8"?>

<Relationships xmlns="http://schemas.openxmlformats.org/package/2006/relationships">
  <Relationship Id="rId1" Type="http://schemas.openxmlformats.org/officeDocument/2006/relationships/package" Target="../embeddings/Microsoft_Excel_Worksheet28.xlsx"/>
</Relationships>

</file>

<file path=ppt/charts/_rels/chart29.xml.rels><?xml version="1.0" encoding="UTF-8"?>

<Relationships xmlns="http://schemas.openxmlformats.org/package/2006/relationships">
  <Relationship Id="rId1" Type="http://schemas.openxmlformats.org/officeDocument/2006/relationships/package" Target="../embeddings/Microsoft_Excel_Worksheet29.xlsx"/>
</Relationships>

</file>

<file path=ppt/charts/_rels/chart3.xml.rels><?xml version="1.0" encoding="UTF-8"?>

<Relationships xmlns="http://schemas.openxmlformats.org/package/2006/relationships">
  <Relationship Id="rId1" Type="http://schemas.openxmlformats.org/officeDocument/2006/relationships/package" Target="../embeddings/Microsoft_Excel_Worksheet3.xlsx"/>
</Relationships>

</file>

<file path=ppt/charts/_rels/chart30.xml.rels><?xml version="1.0" encoding="UTF-8"?>

<Relationships xmlns="http://schemas.openxmlformats.org/package/2006/relationships">
  <Relationship Id="rId1" Type="http://schemas.openxmlformats.org/officeDocument/2006/relationships/package" Target="../embeddings/Microsoft_Excel_Worksheet30.xlsx"/>
</Relationships>

</file>

<file path=ppt/charts/_rels/chart31.xml.rels><?xml version="1.0" encoding="UTF-8"?>

<Relationships xmlns="http://schemas.openxmlformats.org/package/2006/relationships">
  <Relationship Id="rId1" Type="http://schemas.openxmlformats.org/officeDocument/2006/relationships/package" Target="../embeddings/Microsoft_Excel_Worksheet31.xlsx"/>
</Relationships>

</file>

<file path=ppt/charts/_rels/chart32.xml.rels><?xml version="1.0" encoding="UTF-8"?>

<Relationships xmlns="http://schemas.openxmlformats.org/package/2006/relationships">
  <Relationship Id="rId1" Type="http://schemas.openxmlformats.org/officeDocument/2006/relationships/package" Target="../embeddings/Microsoft_Excel_Worksheet32.xlsx"/>
</Relationships>

</file>

<file path=ppt/charts/_rels/chart4.xml.rels><?xml version="1.0" encoding="UTF-8"?>

<Relationships xmlns="http://schemas.openxmlformats.org/package/2006/relationships">
  <Relationship Id="rId1" Type="http://schemas.openxmlformats.org/officeDocument/2006/relationships/package" Target="../embeddings/Microsoft_Excel_Worksheet4.xlsx"/>
</Relationships>

</file>

<file path=ppt/charts/_rels/chart5.xml.rels><?xml version="1.0" encoding="UTF-8"?>

<Relationships xmlns="http://schemas.openxmlformats.org/package/2006/relationships">
  <Relationship Id="rId1" Type="http://schemas.openxmlformats.org/officeDocument/2006/relationships/package" Target="../embeddings/Microsoft_Excel_Worksheet5.xlsx"/>
</Relationships>

</file>

<file path=ppt/charts/_rels/chart6.xml.rels><?xml version="1.0" encoding="UTF-8"?>

<Relationships xmlns="http://schemas.openxmlformats.org/package/2006/relationships">
  <Relationship Id="rId1" Type="http://schemas.openxmlformats.org/officeDocument/2006/relationships/package" Target="../embeddings/Microsoft_Excel_Worksheet6.xlsx"/>
</Relationships>

</file>

<file path=ppt/charts/_rels/chart7.xml.rels><?xml version="1.0" encoding="UTF-8"?>

<Relationships xmlns="http://schemas.openxmlformats.org/package/2006/relationships">
  <Relationship Id="rId1" Type="http://schemas.openxmlformats.org/officeDocument/2006/relationships/package" Target="../embeddings/Microsoft_Excel_Worksheet7.xlsx"/>
</Relationships>

</file>

<file path=ppt/charts/_rels/chart8.xml.rels><?xml version="1.0" encoding="UTF-8"?>

<Relationships xmlns="http://schemas.openxmlformats.org/package/2006/relationships">
  <Relationship Id="rId1" Type="http://schemas.openxmlformats.org/officeDocument/2006/relationships/package" Target="../embeddings/Microsoft_Excel_Worksheet8.xlsx"/>
</Relationships>

</file>

<file path=ppt/charts/_rels/chart9.xml.rels><?xml version="1.0" encoding="UTF-8"?>

<Relationships xmlns="http://schemas.openxmlformats.org/package/2006/relationships">
  <Relationship Id="rId1" Type="http://schemas.openxmlformats.org/officeDocument/2006/relationships/package" Target="../embeddings/Microsoft_Excel_Worksheet9.xlsx"/>
  <Relationship Id="rId2" Type="http://schemas.openxmlformats.org/officeDocument/2006/relationships/chartUserShapes" Target="../drawings/drawing2.xml"/>
</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3755795981452901"/>
          <c:y val="5.3505535055350502E-2"/>
          <c:w val="0.84853168469860896"/>
          <c:h val="0.52398523985239898"/>
        </c:manualLayout>
      </c:layout>
      <c:lineChart>
        <c:grouping val="standard"/>
        <c:varyColors val="0"/>
        <c:ser>
          <c:idx val="0"/>
          <c:order val="0"/>
          <c:tx>
            <c:strRef>
              <c:f>Sheet1!$A$2</c:f>
              <c:strCache>
                <c:ptCount val="1"/>
                <c:pt idx="0">
                  <c:v>Upper CI</c:v>
                </c:pt>
              </c:strCache>
            </c:strRef>
          </c:tx>
          <c:spPr>
            <a:ln w="40199">
              <a:noFill/>
            </a:ln>
          </c:spPr>
          <c:marker>
            <c:symbol val="none"/>
          </c:marker>
          <c:cat>
            <c:strRef>
              <c:f>Sheet1!$B$1:$L$1</c:f>
              <c:strCache>
                <c:ptCount val="11"/>
                <c:pt idx="0">
                  <c:v>Burn</c:v>
                </c:pt>
                <c:pt idx="1">
                  <c:v>Cardiac</c:v>
                </c:pt>
                <c:pt idx="2">
                  <c:v>Cardiothoracic</c:v>
                </c:pt>
                <c:pt idx="3">
                  <c:v>Medical (T)</c:v>
                </c:pt>
                <c:pt idx="4">
                  <c:v>Medical (NT)</c:v>
                </c:pt>
                <c:pt idx="5">
                  <c:v>Medical/Surgical (T)</c:v>
                </c:pt>
                <c:pt idx="6">
                  <c:v>Medical/Surgical (NT)</c:v>
                </c:pt>
                <c:pt idx="7">
                  <c:v>Neurosurgical</c:v>
                </c:pt>
                <c:pt idx="8">
                  <c:v>Pediatric</c:v>
                </c:pt>
                <c:pt idx="9">
                  <c:v>Surgical</c:v>
                </c:pt>
                <c:pt idx="10">
                  <c:v>Trauma</c:v>
                </c:pt>
              </c:strCache>
            </c:strRef>
          </c:cat>
          <c:val>
            <c:numRef>
              <c:f>Sheet1!$B$2:$L$2</c:f>
              <c:numCache>
                <c:formatCode>General</c:formatCode>
                <c:ptCount val="11"/>
                <c:pt idx="0">
                  <c:v>3.96</c:v>
                </c:pt>
                <c:pt idx="1">
                  <c:v>1.51</c:v>
                </c:pt>
                <c:pt idx="2">
                  <c:v>1.2</c:v>
                </c:pt>
                <c:pt idx="3">
                  <c:v>1.1100000000000001</c:v>
                </c:pt>
                <c:pt idx="4">
                  <c:v>2.61</c:v>
                </c:pt>
                <c:pt idx="5">
                  <c:v>0.71</c:v>
                </c:pt>
                <c:pt idx="6">
                  <c:v>1.17</c:v>
                </c:pt>
                <c:pt idx="7">
                  <c:v>1.8</c:v>
                </c:pt>
                <c:pt idx="8">
                  <c:v>1.78</c:v>
                </c:pt>
                <c:pt idx="9">
                  <c:v>0.89</c:v>
                </c:pt>
                <c:pt idx="10">
                  <c:v>1.62</c:v>
                </c:pt>
              </c:numCache>
            </c:numRef>
          </c:val>
          <c:smooth val="0"/>
        </c:ser>
        <c:ser>
          <c:idx val="1"/>
          <c:order val="1"/>
          <c:tx>
            <c:strRef>
              <c:f>Sheet1!$A$3</c:f>
              <c:strCache>
                <c:ptCount val="1"/>
                <c:pt idx="0">
                  <c:v>Lower CI</c:v>
                </c:pt>
              </c:strCache>
            </c:strRef>
          </c:tx>
          <c:spPr>
            <a:ln w="40199">
              <a:noFill/>
            </a:ln>
          </c:spPr>
          <c:marker>
            <c:symbol val="none"/>
          </c:marker>
          <c:cat>
            <c:strRef>
              <c:f>Sheet1!$B$1:$L$1</c:f>
              <c:strCache>
                <c:ptCount val="11"/>
                <c:pt idx="0">
                  <c:v>Burn</c:v>
                </c:pt>
                <c:pt idx="1">
                  <c:v>Cardiac</c:v>
                </c:pt>
                <c:pt idx="2">
                  <c:v>Cardiothoracic</c:v>
                </c:pt>
                <c:pt idx="3">
                  <c:v>Medical (T)</c:v>
                </c:pt>
                <c:pt idx="4">
                  <c:v>Medical (NT)</c:v>
                </c:pt>
                <c:pt idx="5">
                  <c:v>Medical/Surgical (T)</c:v>
                </c:pt>
                <c:pt idx="6">
                  <c:v>Medical/Surgical (NT)</c:v>
                </c:pt>
                <c:pt idx="7">
                  <c:v>Neurosurgical</c:v>
                </c:pt>
                <c:pt idx="8">
                  <c:v>Pediatric</c:v>
                </c:pt>
                <c:pt idx="9">
                  <c:v>Surgical</c:v>
                </c:pt>
                <c:pt idx="10">
                  <c:v>Trauma</c:v>
                </c:pt>
              </c:strCache>
            </c:strRef>
          </c:cat>
          <c:val>
            <c:numRef>
              <c:f>Sheet1!$B$3:$L$3</c:f>
              <c:numCache>
                <c:formatCode>General</c:formatCode>
                <c:ptCount val="11"/>
                <c:pt idx="0">
                  <c:v>1.05</c:v>
                </c:pt>
                <c:pt idx="1">
                  <c:v>0.53</c:v>
                </c:pt>
                <c:pt idx="2">
                  <c:v>0.51</c:v>
                </c:pt>
                <c:pt idx="3">
                  <c:v>0.53</c:v>
                </c:pt>
                <c:pt idx="4">
                  <c:v>0.13</c:v>
                </c:pt>
                <c:pt idx="5">
                  <c:v>0.17</c:v>
                </c:pt>
                <c:pt idx="6">
                  <c:v>0.49</c:v>
                </c:pt>
                <c:pt idx="7">
                  <c:v>0.24</c:v>
                </c:pt>
                <c:pt idx="8">
                  <c:v>0.98</c:v>
                </c:pt>
                <c:pt idx="9">
                  <c:v>0.37</c:v>
                </c:pt>
                <c:pt idx="10">
                  <c:v>0.27</c:v>
                </c:pt>
              </c:numCache>
            </c:numRef>
          </c:val>
          <c:smooth val="0"/>
        </c:ser>
        <c:ser>
          <c:idx val="2"/>
          <c:order val="2"/>
          <c:tx>
            <c:strRef>
              <c:f>Sheet1!$A$4</c:f>
              <c:strCache>
                <c:ptCount val="1"/>
                <c:pt idx="0">
                  <c:v>SIR</c:v>
                </c:pt>
              </c:strCache>
            </c:strRef>
          </c:tx>
          <c:spPr>
            <a:ln w="40199">
              <a:noFill/>
            </a:ln>
          </c:spPr>
          <c:marker>
            <c:symbol val="dash"/>
            <c:size val="14"/>
            <c:spPr>
              <a:solidFill>
                <a:srgbClr val="99CC00"/>
              </a:solidFill>
              <a:ln>
                <a:solidFill>
                  <a:srgbClr val="99CC00"/>
                </a:solidFill>
                <a:prstDash val="solid"/>
              </a:ln>
            </c:spPr>
          </c:marker>
          <c:cat>
            <c:strRef>
              <c:f>Sheet1!$B$1:$L$1</c:f>
              <c:strCache>
                <c:ptCount val="11"/>
                <c:pt idx="0">
                  <c:v>Burn</c:v>
                </c:pt>
                <c:pt idx="1">
                  <c:v>Cardiac</c:v>
                </c:pt>
                <c:pt idx="2">
                  <c:v>Cardiothoracic</c:v>
                </c:pt>
                <c:pt idx="3">
                  <c:v>Medical (T)</c:v>
                </c:pt>
                <c:pt idx="4">
                  <c:v>Medical (NT)</c:v>
                </c:pt>
                <c:pt idx="5">
                  <c:v>Medical/Surgical (T)</c:v>
                </c:pt>
                <c:pt idx="6">
                  <c:v>Medical/Surgical (NT)</c:v>
                </c:pt>
                <c:pt idx="7">
                  <c:v>Neurosurgical</c:v>
                </c:pt>
                <c:pt idx="8">
                  <c:v>Pediatric</c:v>
                </c:pt>
                <c:pt idx="9">
                  <c:v>Surgical</c:v>
                </c:pt>
                <c:pt idx="10">
                  <c:v>Trauma</c:v>
                </c:pt>
              </c:strCache>
            </c:strRef>
          </c:cat>
          <c:val>
            <c:numRef>
              <c:f>Sheet1!$B$4:$L$4</c:f>
              <c:numCache>
                <c:formatCode>General</c:formatCode>
                <c:ptCount val="11"/>
                <c:pt idx="0">
                  <c:v>2.16</c:v>
                </c:pt>
                <c:pt idx="1">
                  <c:v>0.92</c:v>
                </c:pt>
                <c:pt idx="2">
                  <c:v>0.8</c:v>
                </c:pt>
                <c:pt idx="3">
                  <c:v>0.78</c:v>
                </c:pt>
                <c:pt idx="4">
                  <c:v>0.79</c:v>
                </c:pt>
                <c:pt idx="5">
                  <c:v>0.37</c:v>
                </c:pt>
                <c:pt idx="6">
                  <c:v>0.78</c:v>
                </c:pt>
                <c:pt idx="7">
                  <c:v>0.75</c:v>
                </c:pt>
                <c:pt idx="8">
                  <c:v>1.33</c:v>
                </c:pt>
                <c:pt idx="9">
                  <c:v>0.59</c:v>
                </c:pt>
                <c:pt idx="10">
                  <c:v>0.73</c:v>
                </c:pt>
              </c:numCache>
            </c:numRef>
          </c:val>
          <c:smooth val="0"/>
        </c:ser>
        <c:ser>
          <c:idx val="3"/>
          <c:order val="3"/>
          <c:tx>
            <c:v>BASE</c:v>
          </c:tx>
          <c:spPr>
            <a:ln w="63150">
              <a:solidFill>
                <a:schemeClr val="bg1">
                  <a:lumMod val="75000"/>
                </a:schemeClr>
              </a:solidFill>
            </a:ln>
          </c:spPr>
          <c:marker>
            <c:symbol val="none"/>
          </c:marker>
          <c:cat>
            <c:strRef>
              <c:f>Sheet1!$B$1:$L$1</c:f>
              <c:strCache>
                <c:ptCount val="11"/>
                <c:pt idx="0">
                  <c:v>Burn</c:v>
                </c:pt>
                <c:pt idx="1">
                  <c:v>Cardiac</c:v>
                </c:pt>
                <c:pt idx="2">
                  <c:v>Cardiothoracic</c:v>
                </c:pt>
                <c:pt idx="3">
                  <c:v>Medical (T)</c:v>
                </c:pt>
                <c:pt idx="4">
                  <c:v>Medical (NT)</c:v>
                </c:pt>
                <c:pt idx="5">
                  <c:v>Medical/Surgical (T)</c:v>
                </c:pt>
                <c:pt idx="6">
                  <c:v>Medical/Surgical (NT)</c:v>
                </c:pt>
                <c:pt idx="7">
                  <c:v>Neurosurgical</c:v>
                </c:pt>
                <c:pt idx="8">
                  <c:v>Pediatric</c:v>
                </c:pt>
                <c:pt idx="9">
                  <c:v>Surgical</c:v>
                </c:pt>
                <c:pt idx="10">
                  <c:v>Trauma</c:v>
                </c:pt>
              </c:strCache>
            </c:strRef>
          </c:cat>
          <c:val>
            <c:numRef>
              <c:f>Sheet1!$B$7:$L$7</c:f>
              <c:numCache>
                <c:formatCode>General</c:formatCode>
                <c:ptCount val="11"/>
              </c:numCache>
            </c:numRef>
          </c:val>
          <c:smooth val="0"/>
        </c:ser>
        <c:dLbls>
          <c:showLegendKey val="0"/>
          <c:showVal val="0"/>
          <c:showCatName val="0"/>
          <c:showSerName val="0"/>
          <c:showPercent val="0"/>
          <c:showBubbleSize val="0"/>
        </c:dLbls>
        <c:hiLowLines>
          <c:spPr>
            <a:ln w="25360">
              <a:solidFill>
                <a:srgbClr val="333399"/>
              </a:solidFill>
              <a:prstDash val="solid"/>
            </a:ln>
          </c:spPr>
        </c:hiLowLines>
        <c:marker val="1"/>
        <c:smooth val="0"/>
        <c:axId val="19799424"/>
        <c:axId val="19801600"/>
      </c:lineChart>
      <c:catAx>
        <c:axId val="19799424"/>
        <c:scaling>
          <c:orientation val="minMax"/>
        </c:scaling>
        <c:delete val="0"/>
        <c:axPos val="b"/>
        <c:title>
          <c:tx>
            <c:rich>
              <a:bodyPr/>
              <a:lstStyle/>
              <a:p>
                <a:pPr>
                  <a:defRPr sz="1938" b="1" i="0" u="none" strike="noStrike" baseline="0">
                    <a:solidFill>
                      <a:srgbClr val="000000"/>
                    </a:solidFill>
                    <a:latin typeface="Calibri"/>
                    <a:ea typeface="Calibri"/>
                    <a:cs typeface="Calibri"/>
                  </a:defRPr>
                </a:pPr>
                <a:r>
                  <a:rPr lang="en-US" dirty="0"/>
                  <a:t>ICU Type</a:t>
                </a:r>
              </a:p>
            </c:rich>
          </c:tx>
          <c:layout>
            <c:manualLayout>
              <c:xMode val="edge"/>
              <c:yMode val="edge"/>
              <c:x val="0.50231838411502905"/>
              <c:y val="0.86900371261882403"/>
            </c:manualLayout>
          </c:layout>
          <c:overlay val="0"/>
          <c:spPr>
            <a:noFill/>
            <a:ln w="35734">
              <a:noFill/>
            </a:ln>
          </c:spPr>
        </c:title>
        <c:numFmt formatCode="General" sourceLinked="1"/>
        <c:majorTickMark val="cross"/>
        <c:minorTickMark val="none"/>
        <c:tickLblPos val="nextTo"/>
        <c:spPr>
          <a:ln w="4463">
            <a:solidFill>
              <a:schemeClr val="tx1"/>
            </a:solidFill>
            <a:prstDash val="solid"/>
          </a:ln>
        </c:spPr>
        <c:txPr>
          <a:bodyPr rot="-5400000" vert="horz"/>
          <a:lstStyle/>
          <a:p>
            <a:pPr>
              <a:defRPr sz="1443" b="0" i="0" u="none" strike="noStrike" baseline="0">
                <a:solidFill>
                  <a:schemeClr val="tx1"/>
                </a:solidFill>
                <a:latin typeface="Calibri"/>
                <a:ea typeface="Calibri"/>
                <a:cs typeface="Calibri"/>
              </a:defRPr>
            </a:pPr>
            <a:endParaRPr lang="en-US"/>
          </a:p>
        </c:txPr>
        <c:crossAx val="19801600"/>
        <c:crosses val="autoZero"/>
        <c:auto val="1"/>
        <c:lblAlgn val="ctr"/>
        <c:lblOffset val="100"/>
        <c:tickLblSkip val="1"/>
        <c:tickMarkSkip val="1"/>
        <c:noMultiLvlLbl val="0"/>
      </c:catAx>
      <c:valAx>
        <c:axId val="19801600"/>
        <c:scaling>
          <c:orientation val="minMax"/>
          <c:max val="4.5"/>
        </c:scaling>
        <c:delete val="0"/>
        <c:axPos val="l"/>
        <c:majorGridlines>
          <c:spPr>
            <a:ln w="17868">
              <a:solidFill>
                <a:srgbClr val="C0C0C0"/>
              </a:solidFill>
              <a:prstDash val="solid"/>
            </a:ln>
          </c:spPr>
        </c:majorGridlines>
        <c:title>
          <c:tx>
            <c:rich>
              <a:bodyPr/>
              <a:lstStyle/>
              <a:p>
                <a:pPr>
                  <a:defRPr sz="1938" b="1" i="0" u="none" strike="noStrike" baseline="0">
                    <a:solidFill>
                      <a:srgbClr val="000000"/>
                    </a:solidFill>
                    <a:latin typeface="Calibri"/>
                    <a:ea typeface="Calibri"/>
                    <a:cs typeface="Calibri"/>
                  </a:defRPr>
                </a:pPr>
                <a:r>
                  <a:rPr lang="en-US" dirty="0"/>
                  <a:t>SIR</a:t>
                </a:r>
              </a:p>
            </c:rich>
          </c:tx>
          <c:layout>
            <c:manualLayout>
              <c:xMode val="edge"/>
              <c:yMode val="edge"/>
              <c:x val="1.8547072920232801E-2"/>
              <c:y val="0.28597786028041799"/>
            </c:manualLayout>
          </c:layout>
          <c:overlay val="0"/>
          <c:spPr>
            <a:noFill/>
            <a:ln w="35734">
              <a:noFill/>
            </a:ln>
          </c:spPr>
        </c:title>
        <c:numFmt formatCode="0.0" sourceLinked="0"/>
        <c:majorTickMark val="cross"/>
        <c:minorTickMark val="none"/>
        <c:tickLblPos val="nextTo"/>
        <c:spPr>
          <a:ln w="4463">
            <a:solidFill>
              <a:schemeClr val="tx1"/>
            </a:solidFill>
            <a:prstDash val="solid"/>
          </a:ln>
        </c:spPr>
        <c:txPr>
          <a:bodyPr rot="0" vert="horz"/>
          <a:lstStyle/>
          <a:p>
            <a:pPr>
              <a:defRPr sz="1930" b="0" i="0" u="none" strike="noStrike" baseline="0">
                <a:solidFill>
                  <a:schemeClr val="tx1"/>
                </a:solidFill>
                <a:latin typeface="Calibri"/>
                <a:ea typeface="Calibri"/>
                <a:cs typeface="Calibri"/>
              </a:defRPr>
            </a:pPr>
            <a:endParaRPr lang="en-US"/>
          </a:p>
        </c:txPr>
        <c:crossAx val="19799424"/>
        <c:crosses val="autoZero"/>
        <c:crossBetween val="between"/>
      </c:valAx>
      <c:spPr>
        <a:noFill/>
        <a:ln w="25380">
          <a:noFill/>
        </a:ln>
      </c:spPr>
    </c:plotArea>
    <c:plotVisOnly val="1"/>
    <c:dispBlanksAs val="gap"/>
    <c:showDLblsOverMax val="0"/>
  </c:chart>
  <c:spPr>
    <a:noFill/>
    <a:ln>
      <a:noFill/>
    </a:ln>
  </c:spPr>
  <c:txPr>
    <a:bodyPr/>
    <a:lstStyle/>
    <a:p>
      <a:pPr>
        <a:defRPr sz="1930" b="1" i="0" u="none" strike="noStrike" baseline="0">
          <a:solidFill>
            <a:schemeClr val="tx1"/>
          </a:solidFill>
          <a:latin typeface="Calibri"/>
          <a:ea typeface="Calibri"/>
          <a:cs typeface="Calibri"/>
        </a:defRPr>
      </a:pPr>
      <a:endParaRPr lang="en-US"/>
    </a:p>
  </c:txPr>
  <c:externalData r:id="rId1">
    <c:autoUpdate val="0"/>
  </c:externalData>
  <c:userShapes r:id="rId2"/>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6995515695067301"/>
          <c:y val="0.20070011668611401"/>
          <c:w val="0.46188340807174899"/>
          <c:h val="0.60093348891481901"/>
        </c:manualLayout>
      </c:layout>
      <c:pieChart>
        <c:varyColors val="1"/>
        <c:ser>
          <c:idx val="0"/>
          <c:order val="0"/>
          <c:tx>
            <c:strRef>
              <c:f>BSI!$C$3:$C$3</c:f>
              <c:strCache>
                <c:ptCount val="1"/>
                <c:pt idx="0">
                  <c:v>Number of Infections</c:v>
                </c:pt>
              </c:strCache>
            </c:strRef>
          </c:tx>
          <c:spPr>
            <a:solidFill>
              <a:srgbClr val="9999FF"/>
            </a:solidFill>
            <a:ln w="8054">
              <a:solidFill>
                <a:srgbClr val="FFFFFF"/>
              </a:solidFill>
              <a:prstDash val="solid"/>
            </a:ln>
          </c:spPr>
          <c:dPt>
            <c:idx val="0"/>
            <c:bubble3D val="0"/>
            <c:spPr>
              <a:solidFill>
                <a:srgbClr val="00B050"/>
              </a:solidFill>
              <a:ln w="8054">
                <a:solidFill>
                  <a:srgbClr val="FFFFFF"/>
                </a:solidFill>
                <a:prstDash val="solid"/>
              </a:ln>
            </c:spPr>
          </c:dPt>
          <c:dPt>
            <c:idx val="1"/>
            <c:bubble3D val="0"/>
            <c:spPr>
              <a:solidFill>
                <a:srgbClr val="FF9933"/>
              </a:solidFill>
              <a:ln w="8054">
                <a:solidFill>
                  <a:srgbClr val="FFFFFF"/>
                </a:solidFill>
                <a:prstDash val="solid"/>
              </a:ln>
            </c:spPr>
          </c:dPt>
          <c:dPt>
            <c:idx val="2"/>
            <c:bubble3D val="0"/>
            <c:spPr>
              <a:solidFill>
                <a:srgbClr val="666699"/>
              </a:solidFill>
              <a:ln w="8054">
                <a:solidFill>
                  <a:srgbClr val="FFFFFF"/>
                </a:solidFill>
                <a:prstDash val="solid"/>
              </a:ln>
            </c:spPr>
          </c:dPt>
          <c:dPt>
            <c:idx val="3"/>
            <c:bubble3D val="0"/>
            <c:spPr>
              <a:solidFill>
                <a:srgbClr val="99CC00"/>
              </a:solidFill>
              <a:ln w="8054">
                <a:solidFill>
                  <a:srgbClr val="FFFFFF"/>
                </a:solidFill>
                <a:prstDash val="solid"/>
              </a:ln>
            </c:spPr>
          </c:dPt>
          <c:dPt>
            <c:idx val="4"/>
            <c:bubble3D val="0"/>
            <c:spPr>
              <a:solidFill>
                <a:schemeClr val="bg1">
                  <a:lumMod val="75000"/>
                </a:schemeClr>
              </a:solidFill>
              <a:ln w="8054">
                <a:solidFill>
                  <a:srgbClr val="FFFFFF"/>
                </a:solidFill>
                <a:prstDash val="solid"/>
              </a:ln>
            </c:spPr>
          </c:dPt>
          <c:dPt>
            <c:idx val="5"/>
            <c:bubble3D val="0"/>
            <c:spPr>
              <a:solidFill>
                <a:srgbClr val="003366"/>
              </a:solidFill>
              <a:ln w="8054">
                <a:solidFill>
                  <a:srgbClr val="FFFFFF"/>
                </a:solidFill>
                <a:prstDash val="solid"/>
              </a:ln>
            </c:spPr>
          </c:dPt>
          <c:dPt>
            <c:idx val="6"/>
            <c:bubble3D val="0"/>
            <c:spPr>
              <a:solidFill>
                <a:srgbClr val="FFCC00"/>
              </a:solidFill>
              <a:ln w="8054">
                <a:solidFill>
                  <a:srgbClr val="FFFFFF"/>
                </a:solidFill>
                <a:prstDash val="solid"/>
              </a:ln>
            </c:spPr>
          </c:dPt>
          <c:dPt>
            <c:idx val="7"/>
            <c:bubble3D val="0"/>
            <c:spPr>
              <a:solidFill>
                <a:srgbClr val="98D0D4"/>
              </a:solidFill>
              <a:ln w="8054">
                <a:solidFill>
                  <a:srgbClr val="FFFFFF"/>
                </a:solidFill>
                <a:prstDash val="solid"/>
              </a:ln>
            </c:spPr>
          </c:dPt>
          <c:dPt>
            <c:idx val="8"/>
            <c:bubble3D val="0"/>
            <c:spPr>
              <a:solidFill>
                <a:srgbClr val="0070C0"/>
              </a:solidFill>
              <a:ln w="8054">
                <a:solidFill>
                  <a:srgbClr val="FFFFFF"/>
                </a:solidFill>
                <a:prstDash val="solid"/>
              </a:ln>
            </c:spPr>
          </c:dPt>
          <c:dLbls>
            <c:dLbl>
              <c:idx val="0"/>
              <c:layout>
                <c:manualLayout>
                  <c:x val="3.5069629213797061E-2"/>
                  <c:y val="-3.1899740801149969E-2"/>
                </c:manualLayout>
              </c:layout>
              <c:dLblPos val="bestFit"/>
              <c:showLegendKey val="0"/>
              <c:showVal val="0"/>
              <c:showCatName val="1"/>
              <c:showSerName val="0"/>
              <c:showPercent val="1"/>
              <c:showBubbleSize val="0"/>
              <c:extLst>
                <c:ext xmlns:c15="http://schemas.microsoft.com/office/drawing/2012/chart" uri="{CE6537A1-D6FC-4f65-9D91-7224C49458BB}"/>
              </c:extLst>
            </c:dLbl>
            <c:dLbl>
              <c:idx val="1"/>
              <c:layout>
                <c:manualLayout>
                  <c:x val="3.7132542547704997E-2"/>
                  <c:y val="-1.3671317486207099E-2"/>
                </c:manualLayout>
              </c:layout>
              <c:dLblPos val="bestFit"/>
              <c:showLegendKey val="0"/>
              <c:showVal val="0"/>
              <c:showCatName val="1"/>
              <c:showSerName val="0"/>
              <c:showPercent val="1"/>
              <c:showBubbleSize val="0"/>
              <c:extLst>
                <c:ext xmlns:c15="http://schemas.microsoft.com/office/drawing/2012/chart" uri="{CE6537A1-D6FC-4f65-9D91-7224C49458BB}"/>
              </c:extLst>
            </c:dLbl>
            <c:dLbl>
              <c:idx val="2"/>
              <c:layout>
                <c:manualLayout>
                  <c:x val="8.8705532717251401E-2"/>
                  <c:y val="3.6456667216270375E-2"/>
                </c:manualLayout>
              </c:layout>
              <c:tx>
                <c:rich>
                  <a:bodyPr/>
                  <a:lstStyle/>
                  <a:p>
                    <a:r>
                      <a:rPr lang="en-US" dirty="0"/>
                      <a:t>Klebsiella pneumoniae
12%</a:t>
                    </a:r>
                  </a:p>
                </c:rich>
              </c:tx>
              <c:dLblPos val="bestFit"/>
              <c:showLegendKey val="0"/>
              <c:showVal val="0"/>
              <c:showCatName val="1"/>
              <c:showSerName val="0"/>
              <c:showPercent val="1"/>
              <c:showBubbleSize val="0"/>
              <c:extLst>
                <c:ext xmlns:c15="http://schemas.microsoft.com/office/drawing/2012/chart" uri="{CE6537A1-D6FC-4f65-9D91-7224C49458BB}"/>
              </c:extLst>
            </c:dLbl>
            <c:dLbl>
              <c:idx val="3"/>
              <c:layout>
                <c:manualLayout>
                  <c:x val="-1.4440435558622303E-2"/>
                  <c:y val="4.101395245862139E-2"/>
                </c:manualLayout>
              </c:layout>
              <c:spPr>
                <a:noFill/>
                <a:ln w="16109">
                  <a:noFill/>
                </a:ln>
              </c:spPr>
              <c:txPr>
                <a:bodyPr/>
                <a:lstStyle/>
                <a:p>
                  <a:pPr>
                    <a:defRPr sz="1100" b="0" i="0" u="none" strike="noStrike" baseline="0">
                      <a:solidFill>
                        <a:srgbClr val="000000"/>
                      </a:solidFill>
                      <a:latin typeface="Arial"/>
                      <a:ea typeface="Arial"/>
                      <a:cs typeface="Arial"/>
                    </a:defRPr>
                  </a:pPr>
                  <a:endParaRPr lang="en-US"/>
                </a:p>
              </c:txPr>
              <c:dLblPos val="bestFit"/>
              <c:showLegendKey val="0"/>
              <c:showVal val="0"/>
              <c:showCatName val="1"/>
              <c:showSerName val="0"/>
              <c:showPercent val="1"/>
              <c:showBubbleSize val="0"/>
              <c:extLst>
                <c:ext xmlns:c15="http://schemas.microsoft.com/office/drawing/2012/chart" uri="{CE6537A1-D6FC-4f65-9D91-7224C49458BB}"/>
              </c:extLst>
            </c:dLbl>
            <c:dLbl>
              <c:idx val="4"/>
              <c:layout>
                <c:manualLayout>
                  <c:x val="-2.0629193655174742E-3"/>
                  <c:y val="-2.278552914367855E-3"/>
                </c:manualLayout>
              </c:layout>
              <c:spPr>
                <a:noFill/>
                <a:ln w="16109">
                  <a:noFill/>
                </a:ln>
              </c:spPr>
              <c:txPr>
                <a:bodyPr/>
                <a:lstStyle/>
                <a:p>
                  <a:pPr>
                    <a:defRPr sz="1100" b="0" i="0" u="none" strike="noStrike" baseline="0">
                      <a:solidFill>
                        <a:srgbClr val="000000"/>
                      </a:solidFill>
                      <a:latin typeface="Arial"/>
                      <a:ea typeface="Arial"/>
                      <a:cs typeface="Arial"/>
                    </a:defRPr>
                  </a:pPr>
                  <a:endParaRPr lang="en-US"/>
                </a:p>
              </c:txPr>
              <c:dLblPos val="bestFit"/>
              <c:showLegendKey val="0"/>
              <c:showVal val="0"/>
              <c:showCatName val="1"/>
              <c:showSerName val="0"/>
              <c:showPercent val="1"/>
              <c:showBubbleSize val="0"/>
              <c:extLst>
                <c:ext xmlns:c15="http://schemas.microsoft.com/office/drawing/2012/chart" uri="{CE6537A1-D6FC-4f65-9D91-7224C49458BB}"/>
              </c:extLst>
            </c:dLbl>
            <c:dLbl>
              <c:idx val="5"/>
              <c:layout>
                <c:manualLayout>
                  <c:x val="4.1256756262867799E-3"/>
                  <c:y val="2.0506976229310699E-2"/>
                </c:manualLayout>
              </c:layout>
              <c:dLblPos val="bestFit"/>
              <c:showLegendKey val="0"/>
              <c:showVal val="0"/>
              <c:showCatName val="1"/>
              <c:showSerName val="0"/>
              <c:showPercent val="1"/>
              <c:showBubbleSize val="0"/>
              <c:extLst>
                <c:ext xmlns:c15="http://schemas.microsoft.com/office/drawing/2012/chart" uri="{CE6537A1-D6FC-4f65-9D91-7224C49458BB}"/>
              </c:extLst>
            </c:dLbl>
            <c:dLbl>
              <c:idx val="6"/>
              <c:layout>
                <c:manualLayout>
                  <c:x val="-2.9739982863152901E-2"/>
                  <c:y val="-1.0046444802593899E-2"/>
                </c:manualLayout>
              </c:layout>
              <c:dLblPos val="bestFit"/>
              <c:showLegendKey val="0"/>
              <c:showVal val="0"/>
              <c:showCatName val="1"/>
              <c:showSerName val="0"/>
              <c:showPercent val="1"/>
              <c:showBubbleSize val="0"/>
              <c:extLst>
                <c:ext xmlns:c15="http://schemas.microsoft.com/office/drawing/2012/chart" uri="{CE6537A1-D6FC-4f65-9D91-7224C49458BB}"/>
              </c:extLst>
            </c:dLbl>
            <c:dLbl>
              <c:idx val="7"/>
              <c:layout>
                <c:manualLayout>
                  <c:x val="-4.7445388262780802E-2"/>
                  <c:y val="-2.5064086554884801E-2"/>
                </c:manualLayout>
              </c:layout>
              <c:dLblPos val="bestFit"/>
              <c:showLegendKey val="0"/>
              <c:showVal val="0"/>
              <c:showCatName val="1"/>
              <c:showSerName val="0"/>
              <c:showPercent val="1"/>
              <c:showBubbleSize val="0"/>
              <c:extLst>
                <c:ext xmlns:c15="http://schemas.microsoft.com/office/drawing/2012/chart" uri="{CE6537A1-D6FC-4f65-9D91-7224C49458BB}"/>
              </c:extLst>
            </c:dLbl>
            <c:dLbl>
              <c:idx val="8"/>
              <c:layout>
                <c:manualLayout>
                  <c:x val="-1.6818637742484301E-2"/>
                  <c:y val="-2.47791732369428E-2"/>
                </c:manualLayout>
              </c:layout>
              <c:dLblPos val="bestFit"/>
              <c:showLegendKey val="0"/>
              <c:showVal val="0"/>
              <c:showCatName val="1"/>
              <c:showSerName val="0"/>
              <c:showPercent val="1"/>
              <c:showBubbleSize val="0"/>
              <c:extLst>
                <c:ext xmlns:c15="http://schemas.microsoft.com/office/drawing/2012/chart" uri="{CE6537A1-D6FC-4f65-9D91-7224C49458BB}"/>
              </c:extLst>
            </c:dLbl>
            <c:numFmt formatCode="0%" sourceLinked="0"/>
            <c:spPr>
              <a:noFill/>
              <a:ln w="16109">
                <a:noFill/>
              </a:ln>
            </c:spPr>
            <c:txPr>
              <a:bodyPr/>
              <a:lstStyle/>
              <a:p>
                <a:pPr>
                  <a:defRPr sz="1100" b="0" i="0" u="none" strike="noStrike" baseline="0">
                    <a:solidFill>
                      <a:srgbClr val="000000"/>
                    </a:solidFill>
                    <a:latin typeface="Arial"/>
                    <a:ea typeface="Arial"/>
                    <a:cs typeface="Arial"/>
                  </a:defRPr>
                </a:pPr>
                <a:endParaRPr lang="en-US"/>
              </a:p>
            </c:txPr>
            <c:dLblPos val="outEnd"/>
            <c:showLegendKey val="0"/>
            <c:showVal val="0"/>
            <c:showCatName val="1"/>
            <c:showSerName val="0"/>
            <c:showPercent val="1"/>
            <c:showBubbleSize val="0"/>
            <c:showLeaderLines val="1"/>
            <c:extLst>
              <c:ext xmlns:c15="http://schemas.microsoft.com/office/drawing/2012/chart" uri="{CE6537A1-D6FC-4f65-9D91-7224C49458BB}"/>
            </c:extLst>
          </c:dLbls>
          <c:cat>
            <c:strRef>
              <c:f>BSI!$B$4:$B$11</c:f>
              <c:strCache>
                <c:ptCount val="8"/>
                <c:pt idx="0">
                  <c:v>Escherichia coli</c:v>
                </c:pt>
                <c:pt idx="1">
                  <c:v>Pseudomonas aeruginosa</c:v>
                </c:pt>
                <c:pt idx="2">
                  <c:v>Klebsiella pneumoniae</c:v>
                </c:pt>
                <c:pt idx="3">
                  <c:v>Coagulase-negative Staphylococcus</c:v>
                </c:pt>
                <c:pt idx="4">
                  <c:v>Enterococcus sp.</c:v>
                </c:pt>
                <c:pt idx="5">
                  <c:v>Gram-positive bacteria (other)</c:v>
                </c:pt>
                <c:pt idx="6">
                  <c:v>Gram-negative bacteria (other)</c:v>
                </c:pt>
                <c:pt idx="7">
                  <c:v>Multiple Organisms</c:v>
                </c:pt>
              </c:strCache>
            </c:strRef>
          </c:cat>
          <c:val>
            <c:numRef>
              <c:f>BSI!$C$4:$C$11</c:f>
              <c:numCache>
                <c:formatCode>General</c:formatCode>
                <c:ptCount val="8"/>
                <c:pt idx="0">
                  <c:v>102</c:v>
                </c:pt>
                <c:pt idx="1">
                  <c:v>38</c:v>
                </c:pt>
                <c:pt idx="2">
                  <c:v>33</c:v>
                </c:pt>
                <c:pt idx="3">
                  <c:v>6</c:v>
                </c:pt>
                <c:pt idx="4">
                  <c:v>24</c:v>
                </c:pt>
                <c:pt idx="5">
                  <c:v>30</c:v>
                </c:pt>
                <c:pt idx="6">
                  <c:v>40</c:v>
                </c:pt>
                <c:pt idx="7">
                  <c:v>17</c:v>
                </c:pt>
              </c:numCache>
            </c:numRef>
          </c:val>
        </c:ser>
        <c:ser>
          <c:idx val="1"/>
          <c:order val="1"/>
          <c:tx>
            <c:strRef>
              <c:f>BSI!$D$3:$D$3</c:f>
              <c:strCache>
                <c:ptCount val="1"/>
                <c:pt idx="0">
                  <c:v>Percent of Infections</c:v>
                </c:pt>
              </c:strCache>
            </c:strRef>
          </c:tx>
          <c:dPt>
            <c:idx val="0"/>
            <c:bubble3D val="0"/>
          </c:dPt>
          <c:dPt>
            <c:idx val="1"/>
            <c:bubble3D val="0"/>
          </c:dPt>
          <c:dPt>
            <c:idx val="2"/>
            <c:bubble3D val="0"/>
          </c:dPt>
          <c:dPt>
            <c:idx val="3"/>
            <c:bubble3D val="0"/>
          </c:dPt>
          <c:dPt>
            <c:idx val="4"/>
            <c:bubble3D val="0"/>
          </c:dPt>
          <c:dPt>
            <c:idx val="5"/>
            <c:bubble3D val="0"/>
          </c:dPt>
          <c:dPt>
            <c:idx val="6"/>
            <c:bubble3D val="0"/>
          </c:dPt>
          <c:dPt>
            <c:idx val="7"/>
            <c:bubble3D val="0"/>
          </c:dPt>
          <c:dPt>
            <c:idx val="8"/>
            <c:bubble3D val="0"/>
          </c:dPt>
          <c:cat>
            <c:strRef>
              <c:f>BSI!$B$4:$B$11</c:f>
              <c:strCache>
                <c:ptCount val="8"/>
                <c:pt idx="0">
                  <c:v>Escherichia coli</c:v>
                </c:pt>
                <c:pt idx="1">
                  <c:v>Pseudomonas aeruginosa</c:v>
                </c:pt>
                <c:pt idx="2">
                  <c:v>Klebsiella pneumoniae</c:v>
                </c:pt>
                <c:pt idx="3">
                  <c:v>Coagulase-negative Staphylococcus</c:v>
                </c:pt>
                <c:pt idx="4">
                  <c:v>Enterococcus sp.</c:v>
                </c:pt>
                <c:pt idx="5">
                  <c:v>Gram-positive bacteria (other)</c:v>
                </c:pt>
                <c:pt idx="6">
                  <c:v>Gram-negative bacteria (other)</c:v>
                </c:pt>
                <c:pt idx="7">
                  <c:v>Multiple Organisms</c:v>
                </c:pt>
              </c:strCache>
            </c:strRef>
          </c:cat>
          <c:val>
            <c:numRef>
              <c:f>BSI!$D$4:$D$11</c:f>
              <c:numCache>
                <c:formatCode>0.00%</c:formatCode>
                <c:ptCount val="8"/>
                <c:pt idx="0">
                  <c:v>0.35199999999999998</c:v>
                </c:pt>
                <c:pt idx="1">
                  <c:v>0.13100000000000001</c:v>
                </c:pt>
                <c:pt idx="2">
                  <c:v>0.114</c:v>
                </c:pt>
                <c:pt idx="3">
                  <c:v>2.1000000000000001E-2</c:v>
                </c:pt>
                <c:pt idx="4">
                  <c:v>8.3000000000000004E-2</c:v>
                </c:pt>
                <c:pt idx="5">
                  <c:v>0.10299999999999999</c:v>
                </c:pt>
                <c:pt idx="6">
                  <c:v>0.13800000000000001</c:v>
                </c:pt>
                <c:pt idx="7">
                  <c:v>5.8999999999999997E-2</c:v>
                </c:pt>
              </c:numCache>
            </c:numRef>
          </c:val>
        </c:ser>
        <c:dLbls>
          <c:showLegendKey val="0"/>
          <c:showVal val="0"/>
          <c:showCatName val="0"/>
          <c:showSerName val="0"/>
          <c:showPercent val="0"/>
          <c:showBubbleSize val="0"/>
          <c:showLeaderLines val="1"/>
        </c:dLbls>
        <c:firstSliceAng val="0"/>
      </c:pieChart>
      <c:spPr>
        <a:noFill/>
        <a:ln w="25387">
          <a:noFill/>
        </a:ln>
      </c:spPr>
    </c:plotArea>
    <c:plotVisOnly val="1"/>
    <c:dispBlanksAs val="zero"/>
    <c:showDLblsOverMax val="0"/>
  </c:chart>
  <c:spPr>
    <a:solidFill>
      <a:srgbClr val="FFFFFF"/>
    </a:solidFill>
    <a:ln>
      <a:noFill/>
    </a:ln>
  </c:spPr>
  <c:txPr>
    <a:bodyPr/>
    <a:lstStyle/>
    <a:p>
      <a:pPr>
        <a:defRPr sz="1034" b="0" i="0" u="none" strike="noStrike" baseline="0">
          <a:solidFill>
            <a:srgbClr val="000000"/>
          </a:solidFill>
          <a:latin typeface="Arial"/>
          <a:ea typeface="Arial"/>
          <a:cs typeface="Arial"/>
        </a:defRPr>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6995515695067301"/>
          <c:y val="0.20070011668611401"/>
          <c:w val="0.46188340807174899"/>
          <c:h val="0.60093348891481901"/>
        </c:manualLayout>
      </c:layout>
      <c:pieChart>
        <c:varyColors val="1"/>
        <c:dLbls>
          <c:showLegendKey val="0"/>
          <c:showVal val="0"/>
          <c:showCatName val="0"/>
          <c:showSerName val="0"/>
          <c:showPercent val="0"/>
          <c:showBubbleSize val="0"/>
          <c:showLeaderLines val="1"/>
        </c:dLbls>
        <c:firstSliceAng val="0"/>
      </c:pieChart>
      <c:spPr>
        <a:noFill/>
        <a:ln w="25387">
          <a:noFill/>
        </a:ln>
      </c:spPr>
    </c:plotArea>
    <c:plotVisOnly val="1"/>
    <c:dispBlanksAs val="zero"/>
    <c:showDLblsOverMax val="0"/>
  </c:chart>
  <c:spPr>
    <a:solidFill>
      <a:srgbClr val="FFFFFF"/>
    </a:solidFill>
    <a:ln>
      <a:noFill/>
    </a:ln>
  </c:spPr>
  <c:txPr>
    <a:bodyPr/>
    <a:lstStyle/>
    <a:p>
      <a:pPr>
        <a:defRPr sz="1034" b="0" i="0" u="none" strike="noStrike" baseline="0">
          <a:solidFill>
            <a:srgbClr val="000000"/>
          </a:solidFill>
          <a:latin typeface="Arial"/>
          <a:ea typeface="Arial"/>
          <a:cs typeface="Arial"/>
        </a:defRPr>
      </a:pPr>
      <a:endParaRPr lang="en-U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6995515695067301"/>
          <c:y val="0.20070011668611401"/>
          <c:w val="0.46188340807174899"/>
          <c:h val="0.60093348891481901"/>
        </c:manualLayout>
      </c:layout>
      <c:pieChart>
        <c:varyColors val="1"/>
        <c:ser>
          <c:idx val="0"/>
          <c:order val="0"/>
          <c:tx>
            <c:strRef>
              <c:f>BSI!$C$3:$C$3</c:f>
              <c:strCache>
                <c:ptCount val="1"/>
                <c:pt idx="0">
                  <c:v>Number of Infections</c:v>
                </c:pt>
              </c:strCache>
            </c:strRef>
          </c:tx>
          <c:spPr>
            <a:solidFill>
              <a:srgbClr val="9999FF"/>
            </a:solidFill>
            <a:ln w="8054">
              <a:solidFill>
                <a:srgbClr val="FFFFFF"/>
              </a:solidFill>
              <a:prstDash val="solid"/>
            </a:ln>
          </c:spPr>
          <c:dPt>
            <c:idx val="0"/>
            <c:bubble3D val="0"/>
            <c:spPr>
              <a:solidFill>
                <a:srgbClr val="00B050"/>
              </a:solidFill>
              <a:ln w="8054">
                <a:solidFill>
                  <a:srgbClr val="FFFFFF"/>
                </a:solidFill>
                <a:prstDash val="solid"/>
              </a:ln>
            </c:spPr>
          </c:dPt>
          <c:dPt>
            <c:idx val="1"/>
            <c:bubble3D val="0"/>
            <c:spPr>
              <a:solidFill>
                <a:srgbClr val="FF9933"/>
              </a:solidFill>
              <a:ln w="8054">
                <a:solidFill>
                  <a:srgbClr val="FFFFFF"/>
                </a:solidFill>
                <a:prstDash val="solid"/>
              </a:ln>
            </c:spPr>
          </c:dPt>
          <c:dPt>
            <c:idx val="2"/>
            <c:bubble3D val="0"/>
            <c:spPr>
              <a:solidFill>
                <a:srgbClr val="666699"/>
              </a:solidFill>
              <a:ln w="8054">
                <a:solidFill>
                  <a:srgbClr val="FFFFFF"/>
                </a:solidFill>
                <a:prstDash val="solid"/>
              </a:ln>
            </c:spPr>
          </c:dPt>
          <c:dPt>
            <c:idx val="3"/>
            <c:bubble3D val="0"/>
            <c:spPr>
              <a:solidFill>
                <a:srgbClr val="99CC00"/>
              </a:solidFill>
              <a:ln w="8054">
                <a:solidFill>
                  <a:srgbClr val="FFFFFF"/>
                </a:solidFill>
                <a:prstDash val="solid"/>
              </a:ln>
            </c:spPr>
          </c:dPt>
          <c:dPt>
            <c:idx val="4"/>
            <c:bubble3D val="0"/>
            <c:spPr>
              <a:solidFill>
                <a:schemeClr val="bg1">
                  <a:lumMod val="75000"/>
                </a:schemeClr>
              </a:solidFill>
              <a:ln w="8054">
                <a:solidFill>
                  <a:srgbClr val="FFFFFF"/>
                </a:solidFill>
                <a:prstDash val="solid"/>
              </a:ln>
            </c:spPr>
          </c:dPt>
          <c:dPt>
            <c:idx val="5"/>
            <c:bubble3D val="0"/>
            <c:spPr>
              <a:solidFill>
                <a:srgbClr val="003366"/>
              </a:solidFill>
              <a:ln w="8054">
                <a:solidFill>
                  <a:srgbClr val="FFFFFF"/>
                </a:solidFill>
                <a:prstDash val="solid"/>
              </a:ln>
            </c:spPr>
          </c:dPt>
          <c:dPt>
            <c:idx val="6"/>
            <c:bubble3D val="0"/>
            <c:spPr>
              <a:solidFill>
                <a:srgbClr val="FFCC00"/>
              </a:solidFill>
              <a:ln w="8054">
                <a:solidFill>
                  <a:srgbClr val="FFFFFF"/>
                </a:solidFill>
                <a:prstDash val="solid"/>
              </a:ln>
            </c:spPr>
          </c:dPt>
          <c:dPt>
            <c:idx val="7"/>
            <c:bubble3D val="0"/>
            <c:spPr>
              <a:solidFill>
                <a:srgbClr val="98D0D4"/>
              </a:solidFill>
              <a:ln w="8054">
                <a:solidFill>
                  <a:srgbClr val="FFFFFF"/>
                </a:solidFill>
                <a:prstDash val="solid"/>
              </a:ln>
            </c:spPr>
          </c:dPt>
          <c:dPt>
            <c:idx val="8"/>
            <c:bubble3D val="0"/>
            <c:spPr>
              <a:solidFill>
                <a:srgbClr val="0070C0"/>
              </a:solidFill>
              <a:ln w="8054">
                <a:solidFill>
                  <a:srgbClr val="FFFFFF"/>
                </a:solidFill>
                <a:prstDash val="solid"/>
              </a:ln>
            </c:spPr>
          </c:dPt>
          <c:dLbls>
            <c:dLbl>
              <c:idx val="0"/>
              <c:layout>
                <c:manualLayout>
                  <c:x val="3.0943790482762117E-2"/>
                  <c:y val="-1.822842331494284E-2"/>
                </c:manualLayout>
              </c:layout>
              <c:dLblPos val="bestFit"/>
              <c:showLegendKey val="0"/>
              <c:showVal val="0"/>
              <c:showCatName val="1"/>
              <c:showSerName val="0"/>
              <c:showPercent val="1"/>
              <c:showBubbleSize val="0"/>
              <c:extLst>
                <c:ext xmlns:c15="http://schemas.microsoft.com/office/drawing/2012/chart" uri="{CE6537A1-D6FC-4f65-9D91-7224C49458BB}"/>
              </c:extLst>
            </c:dLbl>
            <c:dLbl>
              <c:idx val="1"/>
              <c:layout>
                <c:manualLayout>
                  <c:x val="3.7132542547704997E-2"/>
                  <c:y val="-1.3671317486207099E-2"/>
                </c:manualLayout>
              </c:layout>
              <c:dLblPos val="bestFit"/>
              <c:showLegendKey val="0"/>
              <c:showVal val="0"/>
              <c:showCatName val="1"/>
              <c:showSerName val="0"/>
              <c:showPercent val="1"/>
              <c:showBubbleSize val="0"/>
              <c:extLst>
                <c:ext xmlns:c15="http://schemas.microsoft.com/office/drawing/2012/chart" uri="{CE6537A1-D6FC-4f65-9D91-7224C49458BB}"/>
              </c:extLst>
            </c:dLbl>
            <c:dLbl>
              <c:idx val="2"/>
              <c:layout>
                <c:manualLayout>
                  <c:x val="6.8076339062076649E-2"/>
                  <c:y val="3.1899740801149969E-2"/>
                </c:manualLayout>
              </c:layout>
              <c:tx>
                <c:rich>
                  <a:bodyPr/>
                  <a:lstStyle/>
                  <a:p>
                    <a:r>
                      <a:rPr lang="en-US" dirty="0"/>
                      <a:t>Klebsiella pneumoniae
6%</a:t>
                    </a:r>
                  </a:p>
                </c:rich>
              </c:tx>
              <c:dLblPos val="bestFit"/>
              <c:showLegendKey val="0"/>
              <c:showVal val="0"/>
              <c:showCatName val="1"/>
              <c:showSerName val="0"/>
              <c:showPercent val="1"/>
              <c:showBubbleSize val="0"/>
              <c:extLst>
                <c:ext xmlns:c15="http://schemas.microsoft.com/office/drawing/2012/chart" uri="{CE6537A1-D6FC-4f65-9D91-7224C49458BB}"/>
              </c:extLst>
            </c:dLbl>
            <c:dLbl>
              <c:idx val="3"/>
              <c:layout>
                <c:manualLayout>
                  <c:x val="2.6817951751727166E-2"/>
                  <c:y val="2.0506976229310695E-2"/>
                </c:manualLayout>
              </c:layout>
              <c:spPr>
                <a:noFill/>
                <a:ln w="16109">
                  <a:noFill/>
                </a:ln>
              </c:spPr>
              <c:txPr>
                <a:bodyPr/>
                <a:lstStyle/>
                <a:p>
                  <a:pPr>
                    <a:defRPr sz="1100" b="0" i="0" u="none" strike="noStrike" baseline="0">
                      <a:solidFill>
                        <a:srgbClr val="000000"/>
                      </a:solidFill>
                      <a:latin typeface="Arial"/>
                      <a:ea typeface="Arial"/>
                      <a:cs typeface="Arial"/>
                    </a:defRPr>
                  </a:pPr>
                  <a:endParaRPr lang="en-US"/>
                </a:p>
              </c:txPr>
              <c:dLblPos val="bestFit"/>
              <c:showLegendKey val="0"/>
              <c:showVal val="0"/>
              <c:showCatName val="1"/>
              <c:showSerName val="0"/>
              <c:showPercent val="1"/>
              <c:showBubbleSize val="0"/>
              <c:extLst>
                <c:ext xmlns:c15="http://schemas.microsoft.com/office/drawing/2012/chart" uri="{CE6537A1-D6FC-4f65-9D91-7224C49458BB}"/>
              </c:extLst>
            </c:dLbl>
            <c:dLbl>
              <c:idx val="4"/>
              <c:layout>
                <c:manualLayout>
                  <c:x val="-3.7132548579314542E-2"/>
                  <c:y val="2.7342455558798957E-2"/>
                </c:manualLayout>
              </c:layout>
              <c:spPr>
                <a:noFill/>
                <a:ln w="16109">
                  <a:noFill/>
                </a:ln>
              </c:spPr>
              <c:txPr>
                <a:bodyPr/>
                <a:lstStyle/>
                <a:p>
                  <a:pPr>
                    <a:defRPr sz="1100" b="0" i="0" u="none" strike="noStrike" baseline="0">
                      <a:solidFill>
                        <a:srgbClr val="000000"/>
                      </a:solidFill>
                      <a:latin typeface="Arial"/>
                      <a:ea typeface="Arial"/>
                      <a:cs typeface="Arial"/>
                    </a:defRPr>
                  </a:pPr>
                  <a:endParaRPr lang="en-US"/>
                </a:p>
              </c:txPr>
              <c:dLblPos val="bestFit"/>
              <c:showLegendKey val="0"/>
              <c:showVal val="0"/>
              <c:showCatName val="1"/>
              <c:showSerName val="0"/>
              <c:showPercent val="1"/>
              <c:showBubbleSize val="0"/>
              <c:extLst>
                <c:ext xmlns:c15="http://schemas.microsoft.com/office/drawing/2012/chart" uri="{CE6537A1-D6FC-4f65-9D91-7224C49458BB}"/>
              </c:extLst>
            </c:dLbl>
            <c:dLbl>
              <c:idx val="5"/>
              <c:layout>
                <c:manualLayout>
                  <c:x val="4.1256756262867799E-3"/>
                  <c:y val="2.0506976229310699E-2"/>
                </c:manualLayout>
              </c:layout>
              <c:dLblPos val="bestFit"/>
              <c:showLegendKey val="0"/>
              <c:showVal val="0"/>
              <c:showCatName val="1"/>
              <c:showSerName val="0"/>
              <c:showPercent val="1"/>
              <c:showBubbleSize val="0"/>
              <c:extLst>
                <c:ext xmlns:c15="http://schemas.microsoft.com/office/drawing/2012/chart" uri="{CE6537A1-D6FC-4f65-9D91-7224C49458BB}"/>
              </c:extLst>
            </c:dLbl>
            <c:dLbl>
              <c:idx val="6"/>
              <c:layout>
                <c:manualLayout>
                  <c:x val="-2.9739982863152901E-2"/>
                  <c:y val="-1.0046444802593899E-2"/>
                </c:manualLayout>
              </c:layout>
              <c:dLblPos val="bestFit"/>
              <c:showLegendKey val="0"/>
              <c:showVal val="0"/>
              <c:showCatName val="1"/>
              <c:showSerName val="0"/>
              <c:showPercent val="1"/>
              <c:showBubbleSize val="0"/>
              <c:extLst>
                <c:ext xmlns:c15="http://schemas.microsoft.com/office/drawing/2012/chart" uri="{CE6537A1-D6FC-4f65-9D91-7224C49458BB}"/>
              </c:extLst>
            </c:dLbl>
            <c:dLbl>
              <c:idx val="7"/>
              <c:layout>
                <c:manualLayout>
                  <c:x val="-4.7445388262780802E-2"/>
                  <c:y val="-2.5064086554884801E-2"/>
                </c:manualLayout>
              </c:layout>
              <c:dLblPos val="bestFit"/>
              <c:showLegendKey val="0"/>
              <c:showVal val="0"/>
              <c:showCatName val="1"/>
              <c:showSerName val="0"/>
              <c:showPercent val="1"/>
              <c:showBubbleSize val="0"/>
              <c:extLst>
                <c:ext xmlns:c15="http://schemas.microsoft.com/office/drawing/2012/chart" uri="{CE6537A1-D6FC-4f65-9D91-7224C49458BB}"/>
              </c:extLst>
            </c:dLbl>
            <c:dLbl>
              <c:idx val="8"/>
              <c:layout>
                <c:manualLayout>
                  <c:x val="-1.6818637742484301E-2"/>
                  <c:y val="-2.47791732369428E-2"/>
                </c:manualLayout>
              </c:layout>
              <c:dLblPos val="bestFit"/>
              <c:showLegendKey val="0"/>
              <c:showVal val="0"/>
              <c:showCatName val="1"/>
              <c:showSerName val="0"/>
              <c:showPercent val="1"/>
              <c:showBubbleSize val="0"/>
              <c:extLst>
                <c:ext xmlns:c15="http://schemas.microsoft.com/office/drawing/2012/chart" uri="{CE6537A1-D6FC-4f65-9D91-7224C49458BB}"/>
              </c:extLst>
            </c:dLbl>
            <c:numFmt formatCode="0%" sourceLinked="0"/>
            <c:spPr>
              <a:noFill/>
              <a:ln w="16109">
                <a:noFill/>
              </a:ln>
            </c:spPr>
            <c:txPr>
              <a:bodyPr/>
              <a:lstStyle/>
              <a:p>
                <a:pPr>
                  <a:defRPr sz="1100" b="0" i="0" u="none" strike="noStrike" baseline="0">
                    <a:solidFill>
                      <a:srgbClr val="000000"/>
                    </a:solidFill>
                    <a:latin typeface="Arial"/>
                    <a:ea typeface="Arial"/>
                    <a:cs typeface="Arial"/>
                  </a:defRPr>
                </a:pPr>
                <a:endParaRPr lang="en-US"/>
              </a:p>
            </c:txPr>
            <c:dLblPos val="outEnd"/>
            <c:showLegendKey val="0"/>
            <c:showVal val="0"/>
            <c:showCatName val="1"/>
            <c:showSerName val="0"/>
            <c:showPercent val="1"/>
            <c:showBubbleSize val="0"/>
            <c:showLeaderLines val="1"/>
            <c:extLst>
              <c:ext xmlns:c15="http://schemas.microsoft.com/office/drawing/2012/chart" uri="{CE6537A1-D6FC-4f65-9D91-7224C49458BB}"/>
            </c:extLst>
          </c:dLbls>
          <c:cat>
            <c:strRef>
              <c:f>BSI!$B$4:$B$11</c:f>
              <c:strCache>
                <c:ptCount val="8"/>
                <c:pt idx="0">
                  <c:v>Escherichia coli</c:v>
                </c:pt>
                <c:pt idx="1">
                  <c:v>Pseudomonas aeruginosa</c:v>
                </c:pt>
                <c:pt idx="2">
                  <c:v>Klebsiella pneumoniae</c:v>
                </c:pt>
                <c:pt idx="3">
                  <c:v>Coagulase-negative Staphylococcus</c:v>
                </c:pt>
                <c:pt idx="4">
                  <c:v>Enterococcus sp.</c:v>
                </c:pt>
                <c:pt idx="5">
                  <c:v>Gram-positive bacteria (other)</c:v>
                </c:pt>
                <c:pt idx="6">
                  <c:v>Gram-negative bacteria (other)</c:v>
                </c:pt>
                <c:pt idx="7">
                  <c:v>Multiple Organisms</c:v>
                </c:pt>
              </c:strCache>
            </c:strRef>
          </c:cat>
          <c:val>
            <c:numRef>
              <c:f>BSI!$C$4:$C$11</c:f>
              <c:numCache>
                <c:formatCode>General</c:formatCode>
                <c:ptCount val="8"/>
                <c:pt idx="0">
                  <c:v>140</c:v>
                </c:pt>
                <c:pt idx="1">
                  <c:v>43</c:v>
                </c:pt>
                <c:pt idx="2">
                  <c:v>26</c:v>
                </c:pt>
                <c:pt idx="3">
                  <c:v>23</c:v>
                </c:pt>
                <c:pt idx="4">
                  <c:v>43</c:v>
                </c:pt>
                <c:pt idx="5">
                  <c:v>34</c:v>
                </c:pt>
                <c:pt idx="6">
                  <c:v>54</c:v>
                </c:pt>
                <c:pt idx="7">
                  <c:v>28</c:v>
                </c:pt>
              </c:numCache>
            </c:numRef>
          </c:val>
        </c:ser>
        <c:ser>
          <c:idx val="1"/>
          <c:order val="1"/>
          <c:tx>
            <c:strRef>
              <c:f>BSI!$D$3:$D$3</c:f>
              <c:strCache>
                <c:ptCount val="1"/>
                <c:pt idx="0">
                  <c:v>Percent of Infections</c:v>
                </c:pt>
              </c:strCache>
            </c:strRef>
          </c:tx>
          <c:dPt>
            <c:idx val="0"/>
            <c:bubble3D val="0"/>
          </c:dPt>
          <c:dPt>
            <c:idx val="1"/>
            <c:bubble3D val="0"/>
          </c:dPt>
          <c:dPt>
            <c:idx val="2"/>
            <c:bubble3D val="0"/>
          </c:dPt>
          <c:dPt>
            <c:idx val="3"/>
            <c:bubble3D val="0"/>
          </c:dPt>
          <c:dPt>
            <c:idx val="4"/>
            <c:bubble3D val="0"/>
          </c:dPt>
          <c:dPt>
            <c:idx val="5"/>
            <c:bubble3D val="0"/>
          </c:dPt>
          <c:dPt>
            <c:idx val="6"/>
            <c:bubble3D val="0"/>
          </c:dPt>
          <c:dPt>
            <c:idx val="7"/>
            <c:bubble3D val="0"/>
          </c:dPt>
          <c:dPt>
            <c:idx val="8"/>
            <c:bubble3D val="0"/>
          </c:dPt>
          <c:cat>
            <c:strRef>
              <c:f>BSI!$B$4:$B$11</c:f>
              <c:strCache>
                <c:ptCount val="8"/>
                <c:pt idx="0">
                  <c:v>Escherichia coli</c:v>
                </c:pt>
                <c:pt idx="1">
                  <c:v>Pseudomonas aeruginosa</c:v>
                </c:pt>
                <c:pt idx="2">
                  <c:v>Klebsiella pneumoniae</c:v>
                </c:pt>
                <c:pt idx="3">
                  <c:v>Coagulase-negative Staphylococcus</c:v>
                </c:pt>
                <c:pt idx="4">
                  <c:v>Enterococcus sp.</c:v>
                </c:pt>
                <c:pt idx="5">
                  <c:v>Gram-positive bacteria (other)</c:v>
                </c:pt>
                <c:pt idx="6">
                  <c:v>Gram-negative bacteria (other)</c:v>
                </c:pt>
                <c:pt idx="7">
                  <c:v>Multiple Organisms</c:v>
                </c:pt>
              </c:strCache>
            </c:strRef>
          </c:cat>
          <c:val>
            <c:numRef>
              <c:f>BSI!$D$4:$D$11</c:f>
              <c:numCache>
                <c:formatCode>0.00%</c:formatCode>
                <c:ptCount val="8"/>
                <c:pt idx="0">
                  <c:v>0.35799999999999998</c:v>
                </c:pt>
                <c:pt idx="1">
                  <c:v>0.11</c:v>
                </c:pt>
                <c:pt idx="2">
                  <c:v>6.6000000000000003E-2</c:v>
                </c:pt>
                <c:pt idx="3">
                  <c:v>5.8999999999999997E-2</c:v>
                </c:pt>
                <c:pt idx="4">
                  <c:v>0.11</c:v>
                </c:pt>
                <c:pt idx="5">
                  <c:v>8.6999999999999994E-2</c:v>
                </c:pt>
                <c:pt idx="6">
                  <c:v>0.13800000000000001</c:v>
                </c:pt>
                <c:pt idx="7">
                  <c:v>7.1999999999999995E-2</c:v>
                </c:pt>
              </c:numCache>
            </c:numRef>
          </c:val>
        </c:ser>
        <c:dLbls>
          <c:showLegendKey val="0"/>
          <c:showVal val="0"/>
          <c:showCatName val="0"/>
          <c:showSerName val="0"/>
          <c:showPercent val="0"/>
          <c:showBubbleSize val="0"/>
          <c:showLeaderLines val="1"/>
        </c:dLbls>
        <c:firstSliceAng val="0"/>
      </c:pieChart>
      <c:spPr>
        <a:noFill/>
        <a:ln w="25387">
          <a:noFill/>
        </a:ln>
      </c:spPr>
    </c:plotArea>
    <c:plotVisOnly val="1"/>
    <c:dispBlanksAs val="zero"/>
    <c:showDLblsOverMax val="0"/>
  </c:chart>
  <c:spPr>
    <a:solidFill>
      <a:srgbClr val="FFFFFF"/>
    </a:solidFill>
    <a:ln>
      <a:noFill/>
    </a:ln>
  </c:spPr>
  <c:txPr>
    <a:bodyPr/>
    <a:lstStyle/>
    <a:p>
      <a:pPr>
        <a:defRPr sz="1034" b="0" i="0" u="none" strike="noStrike" baseline="0">
          <a:solidFill>
            <a:srgbClr val="000000"/>
          </a:solidFill>
          <a:latin typeface="Arial"/>
          <a:ea typeface="Arial"/>
          <a:cs typeface="Arial"/>
        </a:defRPr>
      </a:pPr>
      <a:endParaRPr lang="en-US"/>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0790273556231"/>
          <c:y val="4.7892720306513398E-2"/>
          <c:w val="0.87689969604863305"/>
          <c:h val="0.75287356321839105"/>
        </c:manualLayout>
      </c:layout>
      <c:lineChart>
        <c:grouping val="standard"/>
        <c:varyColors val="0"/>
        <c:ser>
          <c:idx val="0"/>
          <c:order val="0"/>
          <c:tx>
            <c:strRef>
              <c:f>Sheet1!$A$2</c:f>
              <c:strCache>
                <c:ptCount val="1"/>
                <c:pt idx="0">
                  <c:v>Adult</c:v>
                </c:pt>
              </c:strCache>
            </c:strRef>
          </c:tx>
          <c:spPr>
            <a:ln w="44440">
              <a:solidFill>
                <a:srgbClr val="99CC00"/>
              </a:solidFill>
              <a:prstDash val="solid"/>
            </a:ln>
          </c:spPr>
          <c:marker>
            <c:symbol val="diamond"/>
            <c:size val="6"/>
            <c:spPr>
              <a:solidFill>
                <a:srgbClr val="99CC00"/>
              </a:solidFill>
              <a:ln>
                <a:solidFill>
                  <a:srgbClr val="99CC00"/>
                </a:solidFill>
                <a:prstDash val="solid"/>
              </a:ln>
            </c:spPr>
          </c:marker>
          <c:cat>
            <c:numRef>
              <c:f>Sheet1!$B$1:$C$1</c:f>
              <c:numCache>
                <c:formatCode>General</c:formatCode>
                <c:ptCount val="2"/>
                <c:pt idx="0">
                  <c:v>2015</c:v>
                </c:pt>
                <c:pt idx="1">
                  <c:v>2016</c:v>
                </c:pt>
              </c:numCache>
            </c:numRef>
          </c:cat>
          <c:val>
            <c:numRef>
              <c:f>Sheet1!$B$2:$C$2</c:f>
              <c:numCache>
                <c:formatCode>General</c:formatCode>
                <c:ptCount val="2"/>
                <c:pt idx="0">
                  <c:v>1.26</c:v>
                </c:pt>
                <c:pt idx="1">
                  <c:v>0.95</c:v>
                </c:pt>
              </c:numCache>
            </c:numRef>
          </c:val>
          <c:smooth val="0"/>
        </c:ser>
        <c:ser>
          <c:idx val="1"/>
          <c:order val="1"/>
          <c:tx>
            <c:strRef>
              <c:f>Sheet1!$A$3</c:f>
              <c:strCache>
                <c:ptCount val="1"/>
                <c:pt idx="0">
                  <c:v>Pediatric</c:v>
                </c:pt>
              </c:strCache>
            </c:strRef>
          </c:tx>
          <c:spPr>
            <a:ln w="44440">
              <a:solidFill>
                <a:srgbClr val="000080"/>
              </a:solidFill>
              <a:prstDash val="solid"/>
            </a:ln>
          </c:spPr>
          <c:marker>
            <c:symbol val="square"/>
            <c:size val="6"/>
            <c:spPr>
              <a:solidFill>
                <a:srgbClr val="000080"/>
              </a:solidFill>
              <a:ln>
                <a:solidFill>
                  <a:srgbClr val="000080"/>
                </a:solidFill>
                <a:prstDash val="solid"/>
              </a:ln>
            </c:spPr>
          </c:marker>
          <c:cat>
            <c:numRef>
              <c:f>Sheet1!$B$1:$C$1</c:f>
              <c:numCache>
                <c:formatCode>General</c:formatCode>
                <c:ptCount val="2"/>
                <c:pt idx="0">
                  <c:v>2015</c:v>
                </c:pt>
                <c:pt idx="1">
                  <c:v>2016</c:v>
                </c:pt>
              </c:numCache>
            </c:numRef>
          </c:cat>
          <c:val>
            <c:numRef>
              <c:f>Sheet1!$B$3:$C$3</c:f>
              <c:numCache>
                <c:formatCode>General</c:formatCode>
                <c:ptCount val="2"/>
                <c:pt idx="0">
                  <c:v>0.25</c:v>
                </c:pt>
                <c:pt idx="1">
                  <c:v>0.75</c:v>
                </c:pt>
              </c:numCache>
            </c:numRef>
          </c:val>
          <c:smooth val="0"/>
        </c:ser>
        <c:dLbls>
          <c:showLegendKey val="0"/>
          <c:showVal val="0"/>
          <c:showCatName val="0"/>
          <c:showSerName val="0"/>
          <c:showPercent val="0"/>
          <c:showBubbleSize val="0"/>
        </c:dLbls>
        <c:marker val="1"/>
        <c:smooth val="0"/>
        <c:axId val="24926464"/>
        <c:axId val="24929024"/>
      </c:lineChart>
      <c:catAx>
        <c:axId val="24926464"/>
        <c:scaling>
          <c:orientation val="minMax"/>
        </c:scaling>
        <c:delete val="0"/>
        <c:axPos val="b"/>
        <c:title>
          <c:tx>
            <c:rich>
              <a:bodyPr/>
              <a:lstStyle/>
              <a:p>
                <a:pPr>
                  <a:defRPr sz="1915" b="1" i="0" u="none" strike="noStrike" baseline="0">
                    <a:solidFill>
                      <a:srgbClr val="000000"/>
                    </a:solidFill>
                    <a:latin typeface="Calibri"/>
                    <a:ea typeface="Calibri"/>
                    <a:cs typeface="Calibri"/>
                  </a:defRPr>
                </a:pPr>
                <a:r>
                  <a:rPr lang="en-US" dirty="0"/>
                  <a:t>Calendar Year</a:t>
                </a:r>
              </a:p>
            </c:rich>
          </c:tx>
          <c:layout>
            <c:manualLayout>
              <c:xMode val="edge"/>
              <c:yMode val="edge"/>
              <c:x val="0.48176284782584"/>
              <c:y val="0.871647381373019"/>
            </c:manualLayout>
          </c:layout>
          <c:overlay val="0"/>
          <c:spPr>
            <a:noFill/>
            <a:ln w="36123">
              <a:noFill/>
            </a:ln>
          </c:spPr>
        </c:title>
        <c:numFmt formatCode="General" sourceLinked="1"/>
        <c:majorTickMark val="out"/>
        <c:minorTickMark val="none"/>
        <c:tickLblPos val="nextTo"/>
        <c:spPr>
          <a:ln w="4513">
            <a:solidFill>
              <a:schemeClr val="tx1"/>
            </a:solidFill>
            <a:prstDash val="solid"/>
          </a:ln>
        </c:spPr>
        <c:txPr>
          <a:bodyPr rot="0" vert="horz"/>
          <a:lstStyle/>
          <a:p>
            <a:pPr>
              <a:defRPr sz="1565" b="0" i="0" u="none" strike="noStrike" baseline="0">
                <a:solidFill>
                  <a:schemeClr val="tx1"/>
                </a:solidFill>
                <a:latin typeface="Calibri"/>
                <a:ea typeface="Calibri"/>
                <a:cs typeface="Calibri"/>
              </a:defRPr>
            </a:pPr>
            <a:endParaRPr lang="en-US"/>
          </a:p>
        </c:txPr>
        <c:crossAx val="24929024"/>
        <c:crosses val="autoZero"/>
        <c:auto val="1"/>
        <c:lblAlgn val="ctr"/>
        <c:lblOffset val="100"/>
        <c:tickLblSkip val="1"/>
        <c:tickMarkSkip val="1"/>
        <c:noMultiLvlLbl val="0"/>
      </c:catAx>
      <c:valAx>
        <c:axId val="24929024"/>
        <c:scaling>
          <c:orientation val="minMax"/>
          <c:max val="2"/>
          <c:min val="0"/>
        </c:scaling>
        <c:delete val="0"/>
        <c:axPos val="l"/>
        <c:majorGridlines>
          <c:spPr>
            <a:ln w="18061">
              <a:solidFill>
                <a:srgbClr val="C0C0C0"/>
              </a:solidFill>
              <a:prstDash val="solid"/>
            </a:ln>
          </c:spPr>
        </c:majorGridlines>
        <c:title>
          <c:tx>
            <c:rich>
              <a:bodyPr/>
              <a:lstStyle/>
              <a:p>
                <a:pPr>
                  <a:defRPr sz="1915" b="1" i="0" u="none" strike="noStrike" baseline="0">
                    <a:solidFill>
                      <a:srgbClr val="000000"/>
                    </a:solidFill>
                    <a:latin typeface="Calibri"/>
                    <a:ea typeface="Calibri"/>
                    <a:cs typeface="Calibri"/>
                  </a:defRPr>
                </a:pPr>
                <a:r>
                  <a:rPr lang="en-US" dirty="0"/>
                  <a:t>SIR</a:t>
                </a:r>
              </a:p>
            </c:rich>
          </c:tx>
          <c:layout>
            <c:manualLayout>
              <c:xMode val="edge"/>
              <c:yMode val="edge"/>
              <c:x val="6.0790128506663897E-3"/>
              <c:y val="0.39272033789238497"/>
            </c:manualLayout>
          </c:layout>
          <c:overlay val="0"/>
          <c:spPr>
            <a:noFill/>
            <a:ln w="36123">
              <a:noFill/>
            </a:ln>
          </c:spPr>
        </c:title>
        <c:numFmt formatCode="0.0" sourceLinked="0"/>
        <c:majorTickMark val="out"/>
        <c:minorTickMark val="none"/>
        <c:tickLblPos val="nextTo"/>
        <c:spPr>
          <a:ln w="4513">
            <a:solidFill>
              <a:schemeClr val="tx1"/>
            </a:solidFill>
            <a:prstDash val="solid"/>
          </a:ln>
        </c:spPr>
        <c:txPr>
          <a:bodyPr rot="0" vert="horz"/>
          <a:lstStyle/>
          <a:p>
            <a:pPr>
              <a:defRPr sz="1565" b="0" i="0" u="none" strike="noStrike" baseline="0">
                <a:solidFill>
                  <a:schemeClr val="tx1"/>
                </a:solidFill>
                <a:latin typeface="Calibri"/>
                <a:ea typeface="Calibri"/>
                <a:cs typeface="Calibri"/>
              </a:defRPr>
            </a:pPr>
            <a:endParaRPr lang="en-US"/>
          </a:p>
        </c:txPr>
        <c:crossAx val="24926464"/>
        <c:crosses val="autoZero"/>
        <c:crossBetween val="between"/>
        <c:majorUnit val="0.5"/>
      </c:valAx>
      <c:spPr>
        <a:noFill/>
        <a:ln w="25397">
          <a:noFill/>
        </a:ln>
      </c:spPr>
    </c:plotArea>
    <c:legend>
      <c:legendPos val="b"/>
      <c:layout>
        <c:manualLayout>
          <c:xMode val="edge"/>
          <c:yMode val="edge"/>
          <c:x val="0.26747713354012598"/>
          <c:y val="0.942528654943392"/>
          <c:w val="0.55493756462260402"/>
          <c:h val="4.9371131728890502E-2"/>
        </c:manualLayout>
      </c:layout>
      <c:overlay val="0"/>
      <c:spPr>
        <a:noFill/>
        <a:ln w="36123">
          <a:noFill/>
        </a:ln>
      </c:spPr>
      <c:txPr>
        <a:bodyPr/>
        <a:lstStyle/>
        <a:p>
          <a:pPr>
            <a:defRPr sz="1565" b="0" i="0" u="none" strike="noStrike" baseline="0">
              <a:solidFill>
                <a:schemeClr val="tx1"/>
              </a:solidFill>
              <a:latin typeface="Calibri"/>
              <a:ea typeface="Calibri"/>
              <a:cs typeface="Calibri"/>
            </a:defRPr>
          </a:pPr>
          <a:endParaRPr lang="en-US"/>
        </a:p>
      </c:txPr>
    </c:legend>
    <c:plotVisOnly val="1"/>
    <c:dispBlanksAs val="gap"/>
    <c:showDLblsOverMax val="0"/>
  </c:chart>
  <c:spPr>
    <a:noFill/>
    <a:ln>
      <a:noFill/>
    </a:ln>
  </c:spPr>
  <c:txPr>
    <a:bodyPr/>
    <a:lstStyle/>
    <a:p>
      <a:pPr>
        <a:defRPr sz="1921" b="1" i="0" u="none" strike="noStrike" baseline="0">
          <a:solidFill>
            <a:schemeClr val="tx1"/>
          </a:solidFill>
          <a:latin typeface="Calibri"/>
          <a:ea typeface="Calibri"/>
          <a:cs typeface="Calibri"/>
        </a:defRPr>
      </a:pPr>
      <a:endParaRPr lang="en-US"/>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8666666666667"/>
          <c:y val="4.6979865771812103E-2"/>
          <c:w val="0.86799999999999999"/>
          <c:h val="0.74496644295301995"/>
        </c:manualLayout>
      </c:layout>
      <c:lineChart>
        <c:grouping val="standard"/>
        <c:varyColors val="0"/>
        <c:ser>
          <c:idx val="0"/>
          <c:order val="0"/>
          <c:tx>
            <c:strRef>
              <c:f>Sheet1!$A$2</c:f>
              <c:strCache>
                <c:ptCount val="1"/>
                <c:pt idx="0">
                  <c:v>Adult</c:v>
                </c:pt>
              </c:strCache>
            </c:strRef>
          </c:tx>
          <c:spPr>
            <a:ln w="44402">
              <a:solidFill>
                <a:srgbClr val="99CC00"/>
              </a:solidFill>
              <a:prstDash val="solid"/>
            </a:ln>
          </c:spPr>
          <c:marker>
            <c:symbol val="diamond"/>
            <c:size val="6"/>
            <c:spPr>
              <a:solidFill>
                <a:srgbClr val="99CC00"/>
              </a:solidFill>
              <a:ln>
                <a:solidFill>
                  <a:srgbClr val="99CC00"/>
                </a:solidFill>
                <a:prstDash val="solid"/>
              </a:ln>
            </c:spPr>
          </c:marker>
          <c:cat>
            <c:numRef>
              <c:f>Sheet1!$B$1:$C$1</c:f>
              <c:numCache>
                <c:formatCode>General</c:formatCode>
                <c:ptCount val="2"/>
                <c:pt idx="0">
                  <c:v>2015</c:v>
                </c:pt>
                <c:pt idx="1">
                  <c:v>2016</c:v>
                </c:pt>
              </c:numCache>
            </c:numRef>
          </c:cat>
          <c:val>
            <c:numRef>
              <c:f>Sheet1!$B$2:$C$2</c:f>
              <c:numCache>
                <c:formatCode>General</c:formatCode>
                <c:ptCount val="2"/>
                <c:pt idx="0">
                  <c:v>0.66</c:v>
                </c:pt>
                <c:pt idx="1">
                  <c:v>0.65</c:v>
                </c:pt>
              </c:numCache>
            </c:numRef>
          </c:val>
          <c:smooth val="0"/>
        </c:ser>
        <c:ser>
          <c:idx val="1"/>
          <c:order val="1"/>
          <c:tx>
            <c:strRef>
              <c:f>Sheet1!$A$3</c:f>
              <c:strCache>
                <c:ptCount val="1"/>
                <c:pt idx="0">
                  <c:v>Pediatric</c:v>
                </c:pt>
              </c:strCache>
            </c:strRef>
          </c:tx>
          <c:spPr>
            <a:ln w="44402">
              <a:solidFill>
                <a:srgbClr val="000080"/>
              </a:solidFill>
              <a:prstDash val="solid"/>
            </a:ln>
          </c:spPr>
          <c:marker>
            <c:symbol val="square"/>
            <c:size val="6"/>
            <c:spPr>
              <a:solidFill>
                <a:srgbClr val="000080"/>
              </a:solidFill>
              <a:ln>
                <a:solidFill>
                  <a:srgbClr val="000080"/>
                </a:solidFill>
                <a:prstDash val="solid"/>
              </a:ln>
            </c:spPr>
          </c:marker>
          <c:cat>
            <c:numRef>
              <c:f>Sheet1!$B$1:$C$1</c:f>
              <c:numCache>
                <c:formatCode>General</c:formatCode>
                <c:ptCount val="2"/>
                <c:pt idx="0">
                  <c:v>2015</c:v>
                </c:pt>
                <c:pt idx="1">
                  <c:v>2016</c:v>
                </c:pt>
              </c:numCache>
            </c:numRef>
          </c:cat>
          <c:val>
            <c:numRef>
              <c:f>Sheet1!$B$3:$C$3</c:f>
              <c:numCache>
                <c:formatCode>General</c:formatCode>
                <c:ptCount val="2"/>
                <c:pt idx="0">
                  <c:v>0.24</c:v>
                </c:pt>
                <c:pt idx="1">
                  <c:v>0.22</c:v>
                </c:pt>
              </c:numCache>
            </c:numRef>
          </c:val>
          <c:smooth val="0"/>
        </c:ser>
        <c:dLbls>
          <c:showLegendKey val="0"/>
          <c:showVal val="0"/>
          <c:showCatName val="0"/>
          <c:showSerName val="0"/>
          <c:showPercent val="0"/>
          <c:showBubbleSize val="0"/>
        </c:dLbls>
        <c:marker val="1"/>
        <c:smooth val="0"/>
        <c:axId val="24944640"/>
        <c:axId val="24946944"/>
      </c:lineChart>
      <c:catAx>
        <c:axId val="24944640"/>
        <c:scaling>
          <c:orientation val="minMax"/>
        </c:scaling>
        <c:delete val="0"/>
        <c:axPos val="b"/>
        <c:title>
          <c:tx>
            <c:rich>
              <a:bodyPr/>
              <a:lstStyle/>
              <a:p>
                <a:pPr>
                  <a:defRPr sz="1644" b="1" i="0" u="none" strike="noStrike" baseline="0">
                    <a:solidFill>
                      <a:srgbClr val="000000"/>
                    </a:solidFill>
                    <a:latin typeface="Calibri"/>
                    <a:ea typeface="Calibri"/>
                    <a:cs typeface="Calibri"/>
                  </a:defRPr>
                </a:pPr>
                <a:r>
                  <a:rPr lang="en-US" dirty="0"/>
                  <a:t>Calendar Year</a:t>
                </a:r>
              </a:p>
            </c:rich>
          </c:tx>
          <c:layout>
            <c:manualLayout>
              <c:xMode val="edge"/>
              <c:yMode val="edge"/>
              <c:x val="0.473333333333333"/>
              <c:y val="0.87080542999826005"/>
            </c:manualLayout>
          </c:layout>
          <c:overlay val="0"/>
          <c:spPr>
            <a:noFill/>
            <a:ln w="30086">
              <a:noFill/>
            </a:ln>
          </c:spPr>
        </c:title>
        <c:numFmt formatCode="General" sourceLinked="1"/>
        <c:majorTickMark val="out"/>
        <c:minorTickMark val="none"/>
        <c:tickLblPos val="nextTo"/>
        <c:spPr>
          <a:ln w="3761">
            <a:solidFill>
              <a:schemeClr val="tx1"/>
            </a:solidFill>
            <a:prstDash val="solid"/>
          </a:ln>
        </c:spPr>
        <c:txPr>
          <a:bodyPr rot="0" vert="horz"/>
          <a:lstStyle/>
          <a:p>
            <a:pPr>
              <a:defRPr sz="1806" b="0" i="0" u="none" strike="noStrike" baseline="0">
                <a:solidFill>
                  <a:schemeClr val="tx1"/>
                </a:solidFill>
                <a:latin typeface="Calibri"/>
                <a:ea typeface="Calibri"/>
                <a:cs typeface="Calibri"/>
              </a:defRPr>
            </a:pPr>
            <a:endParaRPr lang="en-US"/>
          </a:p>
        </c:txPr>
        <c:crossAx val="24946944"/>
        <c:crosses val="autoZero"/>
        <c:auto val="1"/>
        <c:lblAlgn val="ctr"/>
        <c:lblOffset val="100"/>
        <c:tickLblSkip val="1"/>
        <c:tickMarkSkip val="1"/>
        <c:noMultiLvlLbl val="0"/>
      </c:catAx>
      <c:valAx>
        <c:axId val="24946944"/>
        <c:scaling>
          <c:orientation val="minMax"/>
        </c:scaling>
        <c:delete val="0"/>
        <c:axPos val="l"/>
        <c:majorGridlines>
          <c:spPr>
            <a:ln w="15043">
              <a:solidFill>
                <a:srgbClr val="C0C0C0"/>
              </a:solidFill>
              <a:prstDash val="solid"/>
            </a:ln>
          </c:spPr>
        </c:majorGridlines>
        <c:title>
          <c:tx>
            <c:rich>
              <a:bodyPr/>
              <a:lstStyle/>
              <a:p>
                <a:pPr>
                  <a:defRPr sz="1644" b="1" i="0" u="none" strike="noStrike" baseline="0">
                    <a:solidFill>
                      <a:srgbClr val="000000"/>
                    </a:solidFill>
                    <a:latin typeface="Calibri"/>
                    <a:ea typeface="Calibri"/>
                    <a:cs typeface="Calibri"/>
                  </a:defRPr>
                </a:pPr>
                <a:r>
                  <a:rPr lang="en-US" dirty="0"/>
                  <a:t>Utilization Ratio</a:t>
                </a:r>
              </a:p>
            </c:rich>
          </c:tx>
          <c:layout>
            <c:manualLayout>
              <c:xMode val="edge"/>
              <c:yMode val="edge"/>
              <c:x val="1.60000235396584E-2"/>
              <c:y val="0.30536906440996697"/>
            </c:manualLayout>
          </c:layout>
          <c:overlay val="0"/>
          <c:spPr>
            <a:noFill/>
            <a:ln w="30086">
              <a:noFill/>
            </a:ln>
          </c:spPr>
        </c:title>
        <c:numFmt formatCode="0.0" sourceLinked="0"/>
        <c:majorTickMark val="out"/>
        <c:minorTickMark val="none"/>
        <c:tickLblPos val="nextTo"/>
        <c:spPr>
          <a:ln w="3761">
            <a:solidFill>
              <a:schemeClr val="tx1"/>
            </a:solidFill>
            <a:prstDash val="solid"/>
          </a:ln>
        </c:spPr>
        <c:txPr>
          <a:bodyPr rot="0" vert="horz"/>
          <a:lstStyle/>
          <a:p>
            <a:pPr>
              <a:defRPr sz="1598" b="0" i="0" u="none" strike="noStrike" baseline="0">
                <a:solidFill>
                  <a:schemeClr val="tx1"/>
                </a:solidFill>
                <a:latin typeface="Calibri"/>
                <a:ea typeface="Calibri"/>
                <a:cs typeface="Calibri"/>
              </a:defRPr>
            </a:pPr>
            <a:endParaRPr lang="en-US"/>
          </a:p>
        </c:txPr>
        <c:crossAx val="24944640"/>
        <c:crosses val="autoZero"/>
        <c:crossBetween val="between"/>
      </c:valAx>
      <c:spPr>
        <a:noFill/>
        <a:ln w="25387">
          <a:noFill/>
        </a:ln>
      </c:spPr>
    </c:plotArea>
    <c:legend>
      <c:legendPos val="b"/>
      <c:layout>
        <c:manualLayout>
          <c:xMode val="edge"/>
          <c:yMode val="edge"/>
          <c:x val="0.29466661958735002"/>
          <c:y val="0.94966449363082095"/>
          <c:w val="0.55600002353965905"/>
          <c:h val="4.6979924406487197E-2"/>
        </c:manualLayout>
      </c:layout>
      <c:overlay val="0"/>
      <c:spPr>
        <a:noFill/>
        <a:ln w="30086">
          <a:noFill/>
        </a:ln>
      </c:spPr>
      <c:txPr>
        <a:bodyPr/>
        <a:lstStyle/>
        <a:p>
          <a:pPr>
            <a:defRPr sz="1521" b="0" i="0" u="none" strike="noStrike" baseline="0">
              <a:solidFill>
                <a:schemeClr val="tx1"/>
              </a:solidFill>
              <a:latin typeface="Calibri"/>
              <a:ea typeface="Calibri"/>
              <a:cs typeface="Calibri"/>
            </a:defRPr>
          </a:pPr>
          <a:endParaRPr lang="en-US"/>
        </a:p>
      </c:txPr>
    </c:legend>
    <c:plotVisOnly val="1"/>
    <c:dispBlanksAs val="gap"/>
    <c:showDLblsOverMax val="0"/>
  </c:chart>
  <c:spPr>
    <a:noFill/>
    <a:ln>
      <a:noFill/>
    </a:ln>
  </c:spPr>
  <c:txPr>
    <a:bodyPr/>
    <a:lstStyle/>
    <a:p>
      <a:pPr>
        <a:defRPr sz="1806" b="1" i="0" u="none" strike="noStrike" baseline="0">
          <a:solidFill>
            <a:schemeClr val="tx1"/>
          </a:solidFill>
          <a:latin typeface="Calibri"/>
          <a:ea typeface="Calibri"/>
          <a:cs typeface="Calibri"/>
        </a:defRPr>
      </a:pPr>
      <a:endParaRPr lang="en-US"/>
    </a:p>
  </c:txPr>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37876386687797"/>
          <c:y val="5.63380281690141E-2"/>
          <c:w val="0.84627575277337597"/>
          <c:h val="0.69416498993963804"/>
        </c:manualLayout>
      </c:layout>
      <c:lineChart>
        <c:grouping val="standard"/>
        <c:varyColors val="0"/>
        <c:ser>
          <c:idx val="0"/>
          <c:order val="0"/>
          <c:tx>
            <c:strRef>
              <c:f>Sheet1!$A$2</c:f>
              <c:strCache>
                <c:ptCount val="1"/>
                <c:pt idx="0">
                  <c:v>CI_HI</c:v>
                </c:pt>
              </c:strCache>
            </c:strRef>
          </c:tx>
          <c:spPr>
            <a:ln w="30069">
              <a:noFill/>
            </a:ln>
          </c:spPr>
          <c:marker>
            <c:symbol val="none"/>
          </c:marker>
          <c:cat>
            <c:numRef>
              <c:f>Sheet1!$B$1:$C$1</c:f>
              <c:numCache>
                <c:formatCode>General</c:formatCode>
                <c:ptCount val="2"/>
                <c:pt idx="0">
                  <c:v>2015</c:v>
                </c:pt>
                <c:pt idx="1">
                  <c:v>2016</c:v>
                </c:pt>
              </c:numCache>
            </c:numRef>
          </c:cat>
          <c:val>
            <c:numRef>
              <c:f>Sheet1!$B$2:$C$2</c:f>
              <c:numCache>
                <c:formatCode>General</c:formatCode>
                <c:ptCount val="2"/>
                <c:pt idx="0">
                  <c:v>1.55</c:v>
                </c:pt>
                <c:pt idx="1">
                  <c:v>1.04</c:v>
                </c:pt>
              </c:numCache>
            </c:numRef>
          </c:val>
          <c:smooth val="0"/>
        </c:ser>
        <c:ser>
          <c:idx val="1"/>
          <c:order val="1"/>
          <c:tx>
            <c:strRef>
              <c:f>Sheet1!$A$3</c:f>
              <c:strCache>
                <c:ptCount val="1"/>
                <c:pt idx="0">
                  <c:v>CI_LO</c:v>
                </c:pt>
              </c:strCache>
            </c:strRef>
          </c:tx>
          <c:spPr>
            <a:ln w="30069">
              <a:noFill/>
            </a:ln>
          </c:spPr>
          <c:marker>
            <c:symbol val="none"/>
          </c:marker>
          <c:cat>
            <c:numRef>
              <c:f>Sheet1!$B$1:$C$1</c:f>
              <c:numCache>
                <c:formatCode>General</c:formatCode>
                <c:ptCount val="2"/>
                <c:pt idx="0">
                  <c:v>2015</c:v>
                </c:pt>
                <c:pt idx="1">
                  <c:v>2016</c:v>
                </c:pt>
              </c:numCache>
            </c:numRef>
          </c:cat>
          <c:val>
            <c:numRef>
              <c:f>Sheet1!$B$3:$C$3</c:f>
              <c:numCache>
                <c:formatCode>General</c:formatCode>
                <c:ptCount val="2"/>
                <c:pt idx="0">
                  <c:v>0.77</c:v>
                </c:pt>
                <c:pt idx="1">
                  <c:v>0.45</c:v>
                </c:pt>
              </c:numCache>
            </c:numRef>
          </c:val>
          <c:smooth val="0"/>
        </c:ser>
        <c:ser>
          <c:idx val="2"/>
          <c:order val="2"/>
          <c:tx>
            <c:strRef>
              <c:f>Sheet1!$A$4</c:f>
              <c:strCache>
                <c:ptCount val="1"/>
                <c:pt idx="0">
                  <c:v>SIR</c:v>
                </c:pt>
              </c:strCache>
            </c:strRef>
          </c:tx>
          <c:spPr>
            <a:ln w="30069">
              <a:noFill/>
            </a:ln>
          </c:spPr>
          <c:marker>
            <c:symbol val="dash"/>
            <c:size val="14"/>
            <c:spPr>
              <a:solidFill>
                <a:srgbClr val="99CC00"/>
              </a:solidFill>
              <a:ln>
                <a:solidFill>
                  <a:srgbClr val="99CC00"/>
                </a:solidFill>
                <a:prstDash val="solid"/>
              </a:ln>
            </c:spPr>
          </c:marker>
          <c:cat>
            <c:numRef>
              <c:f>Sheet1!$B$1:$C$1</c:f>
              <c:numCache>
                <c:formatCode>General</c:formatCode>
                <c:ptCount val="2"/>
                <c:pt idx="0">
                  <c:v>2015</c:v>
                </c:pt>
                <c:pt idx="1">
                  <c:v>2016</c:v>
                </c:pt>
              </c:numCache>
            </c:numRef>
          </c:cat>
          <c:val>
            <c:numRef>
              <c:f>Sheet1!$B$4:$C$4</c:f>
              <c:numCache>
                <c:formatCode>General</c:formatCode>
                <c:ptCount val="2"/>
                <c:pt idx="0">
                  <c:v>1.1100000000000001</c:v>
                </c:pt>
                <c:pt idx="1">
                  <c:v>0.71</c:v>
                </c:pt>
              </c:numCache>
            </c:numRef>
          </c:val>
          <c:smooth val="0"/>
        </c:ser>
        <c:dLbls>
          <c:showLegendKey val="0"/>
          <c:showVal val="0"/>
          <c:showCatName val="0"/>
          <c:showSerName val="0"/>
          <c:showPercent val="0"/>
          <c:showBubbleSize val="0"/>
        </c:dLbls>
        <c:hiLowLines>
          <c:spPr>
            <a:ln w="25398">
              <a:solidFill>
                <a:srgbClr val="333399"/>
              </a:solidFill>
              <a:prstDash val="solid"/>
            </a:ln>
          </c:spPr>
        </c:hiLowLines>
        <c:marker val="1"/>
        <c:smooth val="0"/>
        <c:axId val="25005056"/>
        <c:axId val="25006848"/>
      </c:lineChart>
      <c:catAx>
        <c:axId val="25005056"/>
        <c:scaling>
          <c:orientation val="minMax"/>
        </c:scaling>
        <c:delete val="0"/>
        <c:axPos val="b"/>
        <c:numFmt formatCode="General" sourceLinked="1"/>
        <c:majorTickMark val="cross"/>
        <c:minorTickMark val="none"/>
        <c:tickLblPos val="nextTo"/>
        <c:spPr>
          <a:ln w="3342">
            <a:solidFill>
              <a:schemeClr val="tx1"/>
            </a:solidFill>
            <a:prstDash val="solid"/>
          </a:ln>
        </c:spPr>
        <c:txPr>
          <a:bodyPr rot="0" vert="horz"/>
          <a:lstStyle/>
          <a:p>
            <a:pPr>
              <a:defRPr sz="1600" b="0" i="0" u="none" strike="noStrike" baseline="0">
                <a:solidFill>
                  <a:schemeClr val="tx1"/>
                </a:solidFill>
                <a:latin typeface="Calibri"/>
                <a:ea typeface="Calibri"/>
                <a:cs typeface="Calibri"/>
              </a:defRPr>
            </a:pPr>
            <a:endParaRPr lang="en-US"/>
          </a:p>
        </c:txPr>
        <c:crossAx val="25006848"/>
        <c:crosses val="autoZero"/>
        <c:auto val="1"/>
        <c:lblAlgn val="ctr"/>
        <c:lblOffset val="100"/>
        <c:tickLblSkip val="1"/>
        <c:tickMarkSkip val="1"/>
        <c:noMultiLvlLbl val="0"/>
      </c:catAx>
      <c:valAx>
        <c:axId val="25006848"/>
        <c:scaling>
          <c:orientation val="minMax"/>
          <c:max val="2"/>
          <c:min val="0"/>
        </c:scaling>
        <c:delete val="0"/>
        <c:axPos val="l"/>
        <c:majorGridlines>
          <c:spPr>
            <a:ln w="13365">
              <a:solidFill>
                <a:srgbClr val="C0C0C0"/>
              </a:solidFill>
              <a:prstDash val="solid"/>
            </a:ln>
          </c:spPr>
        </c:majorGridlines>
        <c:title>
          <c:tx>
            <c:rich>
              <a:bodyPr/>
              <a:lstStyle/>
              <a:p>
                <a:pPr>
                  <a:defRPr sz="1800" b="1" i="0" u="none" strike="noStrike" baseline="0">
                    <a:solidFill>
                      <a:srgbClr val="000000"/>
                    </a:solidFill>
                    <a:latin typeface="Calibri"/>
                    <a:ea typeface="Calibri"/>
                    <a:cs typeface="Calibri"/>
                  </a:defRPr>
                </a:pPr>
                <a:r>
                  <a:rPr lang="en-US" dirty="0"/>
                  <a:t>SIR</a:t>
                </a:r>
              </a:p>
            </c:rich>
          </c:tx>
          <c:layout>
            <c:manualLayout>
              <c:xMode val="edge"/>
              <c:yMode val="edge"/>
              <c:x val="1.58478045774752E-2"/>
              <c:y val="0.37022132978363398"/>
            </c:manualLayout>
          </c:layout>
          <c:overlay val="0"/>
          <c:spPr>
            <a:noFill/>
            <a:ln w="26728">
              <a:noFill/>
            </a:ln>
          </c:spPr>
        </c:title>
        <c:numFmt formatCode="0.0" sourceLinked="0"/>
        <c:majorTickMark val="cross"/>
        <c:minorTickMark val="none"/>
        <c:tickLblPos val="nextTo"/>
        <c:spPr>
          <a:ln w="3342">
            <a:solidFill>
              <a:schemeClr val="tx1"/>
            </a:solidFill>
            <a:prstDash val="solid"/>
          </a:ln>
        </c:spPr>
        <c:txPr>
          <a:bodyPr rot="0" vert="horz"/>
          <a:lstStyle/>
          <a:p>
            <a:pPr>
              <a:defRPr sz="1600" b="0" i="0" u="none" strike="noStrike" baseline="0">
                <a:solidFill>
                  <a:schemeClr val="tx1"/>
                </a:solidFill>
                <a:latin typeface="Calibri"/>
                <a:ea typeface="Calibri"/>
                <a:cs typeface="Calibri"/>
              </a:defRPr>
            </a:pPr>
            <a:endParaRPr lang="en-US"/>
          </a:p>
        </c:txPr>
        <c:crossAx val="25005056"/>
        <c:crosses val="autoZero"/>
        <c:crossBetween val="between"/>
        <c:majorUnit val="0.5"/>
        <c:minorUnit val="0.1"/>
      </c:valAx>
      <c:spPr>
        <a:noFill/>
        <a:ln w="25398">
          <a:noFill/>
        </a:ln>
      </c:spPr>
    </c:plotArea>
    <c:plotVisOnly val="1"/>
    <c:dispBlanksAs val="gap"/>
    <c:showDLblsOverMax val="0"/>
  </c:chart>
  <c:spPr>
    <a:noFill/>
    <a:ln>
      <a:noFill/>
    </a:ln>
  </c:spPr>
  <c:txPr>
    <a:bodyPr/>
    <a:lstStyle/>
    <a:p>
      <a:pPr>
        <a:defRPr sz="1394" b="1" i="0" u="none" strike="noStrike" baseline="0">
          <a:solidFill>
            <a:schemeClr val="tx1"/>
          </a:solidFill>
          <a:latin typeface="Calibri"/>
          <a:ea typeface="Calibri"/>
          <a:cs typeface="Calibri"/>
        </a:defRPr>
      </a:pPr>
      <a:endParaRPr lang="en-US"/>
    </a:p>
  </c:txPr>
  <c:externalData r:id="rId1">
    <c:autoUpdate val="0"/>
  </c:externalData>
  <c:userShapes r:id="rId2"/>
</c:chartSpace>
</file>

<file path=ppt/charts/chart1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2278804342413"/>
          <c:y val="8.5373617061056603E-2"/>
          <c:w val="0.84627575277337597"/>
          <c:h val="0.69416498993963804"/>
        </c:manualLayout>
      </c:layout>
      <c:lineChart>
        <c:grouping val="standard"/>
        <c:varyColors val="0"/>
        <c:ser>
          <c:idx val="0"/>
          <c:order val="0"/>
          <c:tx>
            <c:strRef>
              <c:f>Sheet1!$A$2</c:f>
              <c:strCache>
                <c:ptCount val="1"/>
                <c:pt idx="0">
                  <c:v>CI_HI</c:v>
                </c:pt>
              </c:strCache>
            </c:strRef>
          </c:tx>
          <c:spPr>
            <a:ln w="30066">
              <a:noFill/>
            </a:ln>
          </c:spPr>
          <c:marker>
            <c:symbol val="none"/>
          </c:marker>
          <c:cat>
            <c:numRef>
              <c:f>Sheet1!$B$1:$C$1</c:f>
              <c:numCache>
                <c:formatCode>General</c:formatCode>
                <c:ptCount val="2"/>
                <c:pt idx="0">
                  <c:v>2015</c:v>
                </c:pt>
                <c:pt idx="1">
                  <c:v>2016</c:v>
                </c:pt>
              </c:numCache>
            </c:numRef>
          </c:cat>
          <c:val>
            <c:numRef>
              <c:f>Sheet1!$B$2:$C$2</c:f>
              <c:numCache>
                <c:formatCode>General</c:formatCode>
                <c:ptCount val="2"/>
                <c:pt idx="0">
                  <c:v>1.21</c:v>
                </c:pt>
                <c:pt idx="1">
                  <c:v>1.04</c:v>
                </c:pt>
              </c:numCache>
            </c:numRef>
          </c:val>
          <c:smooth val="0"/>
        </c:ser>
        <c:ser>
          <c:idx val="1"/>
          <c:order val="1"/>
          <c:tx>
            <c:strRef>
              <c:f>Sheet1!$A$3</c:f>
              <c:strCache>
                <c:ptCount val="1"/>
                <c:pt idx="0">
                  <c:v>CI_LO</c:v>
                </c:pt>
              </c:strCache>
            </c:strRef>
          </c:tx>
          <c:spPr>
            <a:ln w="30066">
              <a:noFill/>
            </a:ln>
          </c:spPr>
          <c:marker>
            <c:symbol val="none"/>
          </c:marker>
          <c:cat>
            <c:numRef>
              <c:f>Sheet1!$B$1:$C$1</c:f>
              <c:numCache>
                <c:formatCode>General</c:formatCode>
                <c:ptCount val="2"/>
                <c:pt idx="0">
                  <c:v>2015</c:v>
                </c:pt>
                <c:pt idx="1">
                  <c:v>2016</c:v>
                </c:pt>
              </c:numCache>
            </c:numRef>
          </c:cat>
          <c:val>
            <c:numRef>
              <c:f>Sheet1!$B$3:$C$3</c:f>
              <c:numCache>
                <c:formatCode>General</c:formatCode>
                <c:ptCount val="2"/>
                <c:pt idx="0">
                  <c:v>0.9</c:v>
                </c:pt>
                <c:pt idx="1">
                  <c:v>0.76</c:v>
                </c:pt>
              </c:numCache>
            </c:numRef>
          </c:val>
          <c:smooth val="0"/>
        </c:ser>
        <c:ser>
          <c:idx val="2"/>
          <c:order val="2"/>
          <c:tx>
            <c:strRef>
              <c:f>Sheet1!$A$4</c:f>
              <c:strCache>
                <c:ptCount val="1"/>
                <c:pt idx="0">
                  <c:v>SIR</c:v>
                </c:pt>
              </c:strCache>
            </c:strRef>
          </c:tx>
          <c:spPr>
            <a:ln w="30066">
              <a:noFill/>
            </a:ln>
          </c:spPr>
          <c:marker>
            <c:symbol val="dash"/>
            <c:size val="13"/>
            <c:spPr>
              <a:solidFill>
                <a:srgbClr val="99CC00"/>
              </a:solidFill>
              <a:ln>
                <a:solidFill>
                  <a:srgbClr val="99CC00"/>
                </a:solidFill>
                <a:prstDash val="solid"/>
              </a:ln>
            </c:spPr>
          </c:marker>
          <c:cat>
            <c:numRef>
              <c:f>Sheet1!$B$1:$C$1</c:f>
              <c:numCache>
                <c:formatCode>General</c:formatCode>
                <c:ptCount val="2"/>
                <c:pt idx="0">
                  <c:v>2015</c:v>
                </c:pt>
                <c:pt idx="1">
                  <c:v>2016</c:v>
                </c:pt>
              </c:numCache>
            </c:numRef>
          </c:cat>
          <c:val>
            <c:numRef>
              <c:f>Sheet1!$B$4:$C$4</c:f>
              <c:numCache>
                <c:formatCode>General</c:formatCode>
                <c:ptCount val="2"/>
                <c:pt idx="0">
                  <c:v>1.05</c:v>
                </c:pt>
                <c:pt idx="1">
                  <c:v>0.89</c:v>
                </c:pt>
              </c:numCache>
            </c:numRef>
          </c:val>
          <c:smooth val="0"/>
        </c:ser>
        <c:dLbls>
          <c:showLegendKey val="0"/>
          <c:showVal val="0"/>
          <c:showCatName val="0"/>
          <c:showSerName val="0"/>
          <c:showPercent val="0"/>
          <c:showBubbleSize val="0"/>
        </c:dLbls>
        <c:hiLowLines>
          <c:spPr>
            <a:ln w="25396">
              <a:solidFill>
                <a:srgbClr val="333399"/>
              </a:solidFill>
              <a:prstDash val="solid"/>
            </a:ln>
          </c:spPr>
        </c:hiLowLines>
        <c:marker val="1"/>
        <c:smooth val="0"/>
        <c:axId val="25021056"/>
        <c:axId val="25022848"/>
      </c:lineChart>
      <c:catAx>
        <c:axId val="25021056"/>
        <c:scaling>
          <c:orientation val="minMax"/>
        </c:scaling>
        <c:delete val="0"/>
        <c:axPos val="b"/>
        <c:numFmt formatCode="General" sourceLinked="1"/>
        <c:majorTickMark val="cross"/>
        <c:minorTickMark val="none"/>
        <c:tickLblPos val="nextTo"/>
        <c:spPr>
          <a:ln w="3342">
            <a:solidFill>
              <a:schemeClr val="tx1"/>
            </a:solidFill>
            <a:prstDash val="solid"/>
          </a:ln>
        </c:spPr>
        <c:txPr>
          <a:bodyPr rot="0" vert="horz"/>
          <a:lstStyle/>
          <a:p>
            <a:pPr>
              <a:defRPr sz="1600" b="0" i="0" u="none" strike="noStrike" baseline="0">
                <a:solidFill>
                  <a:schemeClr val="tx1"/>
                </a:solidFill>
                <a:latin typeface="Calibri"/>
                <a:ea typeface="Calibri"/>
                <a:cs typeface="Calibri"/>
              </a:defRPr>
            </a:pPr>
            <a:endParaRPr lang="en-US"/>
          </a:p>
        </c:txPr>
        <c:crossAx val="25022848"/>
        <c:crosses val="autoZero"/>
        <c:auto val="1"/>
        <c:lblAlgn val="ctr"/>
        <c:lblOffset val="100"/>
        <c:tickLblSkip val="1"/>
        <c:tickMarkSkip val="1"/>
        <c:noMultiLvlLbl val="0"/>
      </c:catAx>
      <c:valAx>
        <c:axId val="25022848"/>
        <c:scaling>
          <c:orientation val="minMax"/>
          <c:max val="2"/>
          <c:min val="0"/>
        </c:scaling>
        <c:delete val="0"/>
        <c:axPos val="l"/>
        <c:majorGridlines>
          <c:spPr>
            <a:ln w="13364">
              <a:solidFill>
                <a:srgbClr val="C0C0C0"/>
              </a:solidFill>
              <a:prstDash val="solid"/>
            </a:ln>
          </c:spPr>
        </c:majorGridlines>
        <c:title>
          <c:tx>
            <c:rich>
              <a:bodyPr/>
              <a:lstStyle/>
              <a:p>
                <a:pPr>
                  <a:defRPr sz="1800" b="1" i="0" u="none" strike="noStrike" baseline="0">
                    <a:solidFill>
                      <a:srgbClr val="000000"/>
                    </a:solidFill>
                    <a:latin typeface="Calibri"/>
                    <a:ea typeface="Calibri"/>
                    <a:cs typeface="Calibri"/>
                  </a:defRPr>
                </a:pPr>
                <a:r>
                  <a:rPr lang="en-US" dirty="0"/>
                  <a:t>SIR</a:t>
                </a:r>
              </a:p>
            </c:rich>
          </c:tx>
          <c:layout>
            <c:manualLayout>
              <c:xMode val="edge"/>
              <c:yMode val="edge"/>
              <c:x val="1.58478045774752E-2"/>
              <c:y val="0.37022132978363398"/>
            </c:manualLayout>
          </c:layout>
          <c:overlay val="0"/>
          <c:spPr>
            <a:noFill/>
            <a:ln w="26725">
              <a:noFill/>
            </a:ln>
          </c:spPr>
        </c:title>
        <c:numFmt formatCode="0.0" sourceLinked="0"/>
        <c:majorTickMark val="cross"/>
        <c:minorTickMark val="none"/>
        <c:tickLblPos val="nextTo"/>
        <c:spPr>
          <a:ln w="3342">
            <a:solidFill>
              <a:schemeClr val="tx1"/>
            </a:solidFill>
            <a:prstDash val="solid"/>
          </a:ln>
        </c:spPr>
        <c:txPr>
          <a:bodyPr rot="0" vert="horz"/>
          <a:lstStyle/>
          <a:p>
            <a:pPr>
              <a:defRPr sz="1600" b="0" i="0" u="none" strike="noStrike" baseline="0">
                <a:solidFill>
                  <a:schemeClr val="tx1"/>
                </a:solidFill>
                <a:latin typeface="Calibri"/>
                <a:ea typeface="Calibri"/>
                <a:cs typeface="Calibri"/>
              </a:defRPr>
            </a:pPr>
            <a:endParaRPr lang="en-US"/>
          </a:p>
        </c:txPr>
        <c:crossAx val="25021056"/>
        <c:crosses val="autoZero"/>
        <c:crossBetween val="between"/>
        <c:majorUnit val="0.5"/>
        <c:minorUnit val="0.1"/>
      </c:valAx>
      <c:spPr>
        <a:noFill/>
        <a:ln w="25398">
          <a:noFill/>
        </a:ln>
      </c:spPr>
    </c:plotArea>
    <c:plotVisOnly val="1"/>
    <c:dispBlanksAs val="gap"/>
    <c:showDLblsOverMax val="0"/>
  </c:chart>
  <c:spPr>
    <a:noFill/>
    <a:ln>
      <a:noFill/>
    </a:ln>
  </c:spPr>
  <c:txPr>
    <a:bodyPr/>
    <a:lstStyle/>
    <a:p>
      <a:pPr>
        <a:defRPr sz="1394" b="1" i="0" u="none" strike="noStrike" baseline="0">
          <a:solidFill>
            <a:schemeClr val="tx1"/>
          </a:solidFill>
          <a:latin typeface="Calibri"/>
          <a:ea typeface="Calibri"/>
          <a:cs typeface="Calibri"/>
        </a:defRPr>
      </a:pPr>
      <a:endParaRPr lang="en-US"/>
    </a:p>
  </c:txPr>
  <c:externalData r:id="rId1">
    <c:autoUpdate val="0"/>
  </c:externalData>
  <c:userShapes r:id="rId2"/>
</c:chartSpace>
</file>

<file path=ppt/charts/chart1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37876386687797"/>
          <c:y val="5.63380281690141E-2"/>
          <c:w val="0.84627575277337597"/>
          <c:h val="0.69416498993963804"/>
        </c:manualLayout>
      </c:layout>
      <c:lineChart>
        <c:grouping val="standard"/>
        <c:varyColors val="0"/>
        <c:ser>
          <c:idx val="0"/>
          <c:order val="0"/>
          <c:tx>
            <c:strRef>
              <c:f>Sheet1!$A$2</c:f>
              <c:strCache>
                <c:ptCount val="1"/>
                <c:pt idx="0">
                  <c:v>CI_HI</c:v>
                </c:pt>
              </c:strCache>
            </c:strRef>
          </c:tx>
          <c:spPr>
            <a:ln w="30069">
              <a:noFill/>
            </a:ln>
          </c:spPr>
          <c:marker>
            <c:symbol val="none"/>
          </c:marker>
          <c:cat>
            <c:numRef>
              <c:f>Sheet1!$B$1:$C$1</c:f>
              <c:numCache>
                <c:formatCode>General</c:formatCode>
                <c:ptCount val="2"/>
                <c:pt idx="0">
                  <c:v>2015</c:v>
                </c:pt>
                <c:pt idx="1">
                  <c:v>2016</c:v>
                </c:pt>
              </c:numCache>
            </c:numRef>
          </c:cat>
          <c:val>
            <c:numRef>
              <c:f>Sheet1!$B$2:$C$2</c:f>
              <c:numCache>
                <c:formatCode>General</c:formatCode>
                <c:ptCount val="2"/>
                <c:pt idx="0">
                  <c:v>1.39</c:v>
                </c:pt>
                <c:pt idx="1">
                  <c:v>1.75</c:v>
                </c:pt>
              </c:numCache>
            </c:numRef>
          </c:val>
          <c:smooth val="0"/>
        </c:ser>
        <c:ser>
          <c:idx val="1"/>
          <c:order val="1"/>
          <c:tx>
            <c:strRef>
              <c:f>Sheet1!$A$3</c:f>
              <c:strCache>
                <c:ptCount val="1"/>
                <c:pt idx="0">
                  <c:v>CI_LO</c:v>
                </c:pt>
              </c:strCache>
            </c:strRef>
          </c:tx>
          <c:spPr>
            <a:ln w="30069">
              <a:noFill/>
            </a:ln>
          </c:spPr>
          <c:marker>
            <c:symbol val="none"/>
          </c:marker>
          <c:cat>
            <c:numRef>
              <c:f>Sheet1!$B$1:$C$1</c:f>
              <c:numCache>
                <c:formatCode>General</c:formatCode>
                <c:ptCount val="2"/>
                <c:pt idx="0">
                  <c:v>2015</c:v>
                </c:pt>
                <c:pt idx="1">
                  <c:v>2016</c:v>
                </c:pt>
              </c:numCache>
            </c:numRef>
          </c:cat>
          <c:val>
            <c:numRef>
              <c:f>Sheet1!$B$3:$C$3</c:f>
              <c:numCache>
                <c:formatCode>General</c:formatCode>
                <c:ptCount val="2"/>
                <c:pt idx="0">
                  <c:v>0.8</c:v>
                </c:pt>
                <c:pt idx="1">
                  <c:v>1.1200000000000001</c:v>
                </c:pt>
              </c:numCache>
            </c:numRef>
          </c:val>
          <c:smooth val="0"/>
        </c:ser>
        <c:ser>
          <c:idx val="2"/>
          <c:order val="2"/>
          <c:tx>
            <c:strRef>
              <c:f>Sheet1!$A$4</c:f>
              <c:strCache>
                <c:ptCount val="1"/>
                <c:pt idx="0">
                  <c:v>SIR</c:v>
                </c:pt>
              </c:strCache>
            </c:strRef>
          </c:tx>
          <c:spPr>
            <a:ln w="30069">
              <a:noFill/>
            </a:ln>
          </c:spPr>
          <c:marker>
            <c:symbol val="dash"/>
            <c:size val="14"/>
            <c:spPr>
              <a:solidFill>
                <a:srgbClr val="99CC00"/>
              </a:solidFill>
              <a:ln>
                <a:solidFill>
                  <a:srgbClr val="99CC00"/>
                </a:solidFill>
                <a:prstDash val="solid"/>
              </a:ln>
            </c:spPr>
          </c:marker>
          <c:cat>
            <c:numRef>
              <c:f>Sheet1!$B$1:$C$1</c:f>
              <c:numCache>
                <c:formatCode>General</c:formatCode>
                <c:ptCount val="2"/>
                <c:pt idx="0">
                  <c:v>2015</c:v>
                </c:pt>
                <c:pt idx="1">
                  <c:v>2016</c:v>
                </c:pt>
              </c:numCache>
            </c:numRef>
          </c:cat>
          <c:val>
            <c:numRef>
              <c:f>Sheet1!$B$4:$C$4</c:f>
              <c:numCache>
                <c:formatCode>General</c:formatCode>
                <c:ptCount val="2"/>
                <c:pt idx="0">
                  <c:v>1.07</c:v>
                </c:pt>
                <c:pt idx="1">
                  <c:v>1.41</c:v>
                </c:pt>
              </c:numCache>
            </c:numRef>
          </c:val>
          <c:smooth val="0"/>
        </c:ser>
        <c:dLbls>
          <c:showLegendKey val="0"/>
          <c:showVal val="0"/>
          <c:showCatName val="0"/>
          <c:showSerName val="0"/>
          <c:showPercent val="0"/>
          <c:showBubbleSize val="0"/>
        </c:dLbls>
        <c:hiLowLines>
          <c:spPr>
            <a:ln w="25398">
              <a:solidFill>
                <a:srgbClr val="333399"/>
              </a:solidFill>
              <a:prstDash val="solid"/>
            </a:ln>
          </c:spPr>
        </c:hiLowLines>
        <c:marker val="1"/>
        <c:smooth val="0"/>
        <c:axId val="25255296"/>
        <c:axId val="25257088"/>
      </c:lineChart>
      <c:catAx>
        <c:axId val="25255296"/>
        <c:scaling>
          <c:orientation val="minMax"/>
        </c:scaling>
        <c:delete val="0"/>
        <c:axPos val="b"/>
        <c:numFmt formatCode="General" sourceLinked="1"/>
        <c:majorTickMark val="cross"/>
        <c:minorTickMark val="none"/>
        <c:tickLblPos val="nextTo"/>
        <c:spPr>
          <a:ln w="3342">
            <a:solidFill>
              <a:schemeClr val="tx1"/>
            </a:solidFill>
            <a:prstDash val="solid"/>
          </a:ln>
        </c:spPr>
        <c:txPr>
          <a:bodyPr rot="0" vert="horz"/>
          <a:lstStyle/>
          <a:p>
            <a:pPr>
              <a:defRPr sz="1600" b="0" i="0" u="none" strike="noStrike" baseline="0">
                <a:solidFill>
                  <a:schemeClr val="tx1"/>
                </a:solidFill>
                <a:latin typeface="Calibri"/>
                <a:ea typeface="Calibri"/>
                <a:cs typeface="Calibri"/>
              </a:defRPr>
            </a:pPr>
            <a:endParaRPr lang="en-US"/>
          </a:p>
        </c:txPr>
        <c:crossAx val="25257088"/>
        <c:crosses val="autoZero"/>
        <c:auto val="1"/>
        <c:lblAlgn val="ctr"/>
        <c:lblOffset val="100"/>
        <c:tickLblSkip val="1"/>
        <c:tickMarkSkip val="1"/>
        <c:noMultiLvlLbl val="0"/>
      </c:catAx>
      <c:valAx>
        <c:axId val="25257088"/>
        <c:scaling>
          <c:orientation val="minMax"/>
          <c:max val="2"/>
          <c:min val="0"/>
        </c:scaling>
        <c:delete val="0"/>
        <c:axPos val="l"/>
        <c:majorGridlines>
          <c:spPr>
            <a:ln w="13365">
              <a:solidFill>
                <a:srgbClr val="C0C0C0"/>
              </a:solidFill>
              <a:prstDash val="solid"/>
            </a:ln>
          </c:spPr>
        </c:majorGridlines>
        <c:title>
          <c:tx>
            <c:rich>
              <a:bodyPr/>
              <a:lstStyle/>
              <a:p>
                <a:pPr>
                  <a:defRPr sz="1800" b="1" i="0" u="none" strike="noStrike" baseline="0">
                    <a:solidFill>
                      <a:srgbClr val="000000"/>
                    </a:solidFill>
                    <a:latin typeface="Calibri"/>
                    <a:ea typeface="Calibri"/>
                    <a:cs typeface="Calibri"/>
                  </a:defRPr>
                </a:pPr>
                <a:r>
                  <a:rPr lang="en-US" dirty="0"/>
                  <a:t>SIR</a:t>
                </a:r>
              </a:p>
            </c:rich>
          </c:tx>
          <c:layout>
            <c:manualLayout>
              <c:xMode val="edge"/>
              <c:yMode val="edge"/>
              <c:x val="1.58478045774752E-2"/>
              <c:y val="0.37022132978363398"/>
            </c:manualLayout>
          </c:layout>
          <c:overlay val="0"/>
          <c:spPr>
            <a:noFill/>
            <a:ln w="26728">
              <a:noFill/>
            </a:ln>
          </c:spPr>
        </c:title>
        <c:numFmt formatCode="0.0" sourceLinked="0"/>
        <c:majorTickMark val="cross"/>
        <c:minorTickMark val="none"/>
        <c:tickLblPos val="nextTo"/>
        <c:spPr>
          <a:ln w="3342">
            <a:solidFill>
              <a:schemeClr val="tx1"/>
            </a:solidFill>
            <a:prstDash val="solid"/>
          </a:ln>
        </c:spPr>
        <c:txPr>
          <a:bodyPr rot="0" vert="horz"/>
          <a:lstStyle/>
          <a:p>
            <a:pPr>
              <a:defRPr sz="1600" b="0" i="0" u="none" strike="noStrike" baseline="0">
                <a:solidFill>
                  <a:schemeClr val="tx1"/>
                </a:solidFill>
                <a:latin typeface="Calibri"/>
                <a:ea typeface="Calibri"/>
                <a:cs typeface="Calibri"/>
              </a:defRPr>
            </a:pPr>
            <a:endParaRPr lang="en-US"/>
          </a:p>
        </c:txPr>
        <c:crossAx val="25255296"/>
        <c:crosses val="autoZero"/>
        <c:crossBetween val="between"/>
        <c:majorUnit val="0.5"/>
        <c:minorUnit val="0.1"/>
      </c:valAx>
      <c:spPr>
        <a:noFill/>
        <a:ln w="25398">
          <a:noFill/>
        </a:ln>
      </c:spPr>
    </c:plotArea>
    <c:plotVisOnly val="1"/>
    <c:dispBlanksAs val="gap"/>
    <c:showDLblsOverMax val="0"/>
  </c:chart>
  <c:spPr>
    <a:noFill/>
    <a:ln>
      <a:noFill/>
    </a:ln>
  </c:spPr>
  <c:txPr>
    <a:bodyPr/>
    <a:lstStyle/>
    <a:p>
      <a:pPr>
        <a:defRPr sz="1394" b="1" i="0" u="none" strike="noStrike" baseline="0">
          <a:solidFill>
            <a:schemeClr val="tx1"/>
          </a:solidFill>
          <a:latin typeface="Calibri"/>
          <a:ea typeface="Calibri"/>
          <a:cs typeface="Calibri"/>
        </a:defRPr>
      </a:pPr>
      <a:endParaRPr lang="en-US"/>
    </a:p>
  </c:txPr>
  <c:externalData r:id="rId1">
    <c:autoUpdate val="0"/>
  </c:externalData>
  <c:userShapes r:id="rId2"/>
</c:chartSpace>
</file>

<file path=ppt/charts/chart1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2278804342413"/>
          <c:y val="8.5373617061056603E-2"/>
          <c:w val="0.84627575277337597"/>
          <c:h val="0.69416498993963804"/>
        </c:manualLayout>
      </c:layout>
      <c:lineChart>
        <c:grouping val="standard"/>
        <c:varyColors val="0"/>
        <c:ser>
          <c:idx val="0"/>
          <c:order val="0"/>
          <c:tx>
            <c:strRef>
              <c:f>Sheet1!$A$2</c:f>
              <c:strCache>
                <c:ptCount val="1"/>
                <c:pt idx="0">
                  <c:v>CI_HI</c:v>
                </c:pt>
              </c:strCache>
            </c:strRef>
          </c:tx>
          <c:spPr>
            <a:ln w="30066">
              <a:noFill/>
            </a:ln>
          </c:spPr>
          <c:marker>
            <c:symbol val="none"/>
          </c:marker>
          <c:cat>
            <c:numRef>
              <c:f>Sheet1!$B$1:$C$1</c:f>
              <c:numCache>
                <c:formatCode>General</c:formatCode>
                <c:ptCount val="2"/>
                <c:pt idx="0">
                  <c:v>2015</c:v>
                </c:pt>
                <c:pt idx="1">
                  <c:v>2016</c:v>
                </c:pt>
              </c:numCache>
            </c:numRef>
          </c:cat>
          <c:val>
            <c:numRef>
              <c:f>Sheet1!$B$2:$C$2</c:f>
              <c:numCache>
                <c:formatCode>General</c:formatCode>
                <c:ptCount val="2"/>
                <c:pt idx="0">
                  <c:v>1.1299999999999999</c:v>
                </c:pt>
                <c:pt idx="1">
                  <c:v>1.47</c:v>
                </c:pt>
              </c:numCache>
            </c:numRef>
          </c:val>
          <c:smooth val="0"/>
        </c:ser>
        <c:ser>
          <c:idx val="1"/>
          <c:order val="1"/>
          <c:tx>
            <c:strRef>
              <c:f>Sheet1!$A$3</c:f>
              <c:strCache>
                <c:ptCount val="1"/>
                <c:pt idx="0">
                  <c:v>CI_LO</c:v>
                </c:pt>
              </c:strCache>
            </c:strRef>
          </c:tx>
          <c:spPr>
            <a:ln w="30066">
              <a:noFill/>
            </a:ln>
          </c:spPr>
          <c:marker>
            <c:symbol val="none"/>
          </c:marker>
          <c:cat>
            <c:numRef>
              <c:f>Sheet1!$B$1:$C$1</c:f>
              <c:numCache>
                <c:formatCode>General</c:formatCode>
                <c:ptCount val="2"/>
                <c:pt idx="0">
                  <c:v>2015</c:v>
                </c:pt>
                <c:pt idx="1">
                  <c:v>2016</c:v>
                </c:pt>
              </c:numCache>
            </c:numRef>
          </c:cat>
          <c:val>
            <c:numRef>
              <c:f>Sheet1!$B$3:$C$3</c:f>
              <c:numCache>
                <c:formatCode>General</c:formatCode>
                <c:ptCount val="2"/>
                <c:pt idx="0">
                  <c:v>0.66</c:v>
                </c:pt>
                <c:pt idx="1">
                  <c:v>0.96</c:v>
                </c:pt>
              </c:numCache>
            </c:numRef>
          </c:val>
          <c:smooth val="0"/>
        </c:ser>
        <c:ser>
          <c:idx val="2"/>
          <c:order val="2"/>
          <c:tx>
            <c:strRef>
              <c:f>Sheet1!$A$4</c:f>
              <c:strCache>
                <c:ptCount val="1"/>
                <c:pt idx="0">
                  <c:v>SIR</c:v>
                </c:pt>
              </c:strCache>
            </c:strRef>
          </c:tx>
          <c:spPr>
            <a:ln w="30066">
              <a:noFill/>
            </a:ln>
          </c:spPr>
          <c:marker>
            <c:symbol val="dash"/>
            <c:size val="13"/>
            <c:spPr>
              <a:solidFill>
                <a:srgbClr val="99CC00"/>
              </a:solidFill>
              <a:ln>
                <a:solidFill>
                  <a:srgbClr val="99CC00"/>
                </a:solidFill>
                <a:prstDash val="solid"/>
              </a:ln>
            </c:spPr>
          </c:marker>
          <c:cat>
            <c:numRef>
              <c:f>Sheet1!$B$1:$C$1</c:f>
              <c:numCache>
                <c:formatCode>General</c:formatCode>
                <c:ptCount val="2"/>
                <c:pt idx="0">
                  <c:v>2015</c:v>
                </c:pt>
                <c:pt idx="1">
                  <c:v>2016</c:v>
                </c:pt>
              </c:numCache>
            </c:numRef>
          </c:cat>
          <c:val>
            <c:numRef>
              <c:f>Sheet1!$B$4:$C$4</c:f>
              <c:numCache>
                <c:formatCode>General</c:formatCode>
                <c:ptCount val="2"/>
                <c:pt idx="0">
                  <c:v>0.88</c:v>
                </c:pt>
                <c:pt idx="1">
                  <c:v>1.2</c:v>
                </c:pt>
              </c:numCache>
            </c:numRef>
          </c:val>
          <c:smooth val="0"/>
        </c:ser>
        <c:dLbls>
          <c:showLegendKey val="0"/>
          <c:showVal val="0"/>
          <c:showCatName val="0"/>
          <c:showSerName val="0"/>
          <c:showPercent val="0"/>
          <c:showBubbleSize val="0"/>
        </c:dLbls>
        <c:hiLowLines>
          <c:spPr>
            <a:ln w="25396">
              <a:solidFill>
                <a:srgbClr val="333399"/>
              </a:solidFill>
              <a:prstDash val="solid"/>
            </a:ln>
          </c:spPr>
        </c:hiLowLines>
        <c:marker val="1"/>
        <c:smooth val="0"/>
        <c:axId val="25328640"/>
        <c:axId val="25334528"/>
      </c:lineChart>
      <c:catAx>
        <c:axId val="25328640"/>
        <c:scaling>
          <c:orientation val="minMax"/>
        </c:scaling>
        <c:delete val="0"/>
        <c:axPos val="b"/>
        <c:numFmt formatCode="General" sourceLinked="1"/>
        <c:majorTickMark val="cross"/>
        <c:minorTickMark val="none"/>
        <c:tickLblPos val="nextTo"/>
        <c:spPr>
          <a:ln w="3342">
            <a:solidFill>
              <a:schemeClr val="tx1"/>
            </a:solidFill>
            <a:prstDash val="solid"/>
          </a:ln>
        </c:spPr>
        <c:txPr>
          <a:bodyPr rot="0" vert="horz"/>
          <a:lstStyle/>
          <a:p>
            <a:pPr>
              <a:defRPr sz="1600" b="0" i="0" u="none" strike="noStrike" baseline="0">
                <a:solidFill>
                  <a:schemeClr val="tx1"/>
                </a:solidFill>
                <a:latin typeface="Calibri"/>
                <a:ea typeface="Calibri"/>
                <a:cs typeface="Calibri"/>
              </a:defRPr>
            </a:pPr>
            <a:endParaRPr lang="en-US"/>
          </a:p>
        </c:txPr>
        <c:crossAx val="25334528"/>
        <c:crosses val="autoZero"/>
        <c:auto val="1"/>
        <c:lblAlgn val="ctr"/>
        <c:lblOffset val="100"/>
        <c:tickLblSkip val="1"/>
        <c:tickMarkSkip val="1"/>
        <c:noMultiLvlLbl val="0"/>
      </c:catAx>
      <c:valAx>
        <c:axId val="25334528"/>
        <c:scaling>
          <c:orientation val="minMax"/>
          <c:max val="2"/>
          <c:min val="0"/>
        </c:scaling>
        <c:delete val="0"/>
        <c:axPos val="l"/>
        <c:majorGridlines>
          <c:spPr>
            <a:ln w="13364">
              <a:solidFill>
                <a:srgbClr val="C0C0C0"/>
              </a:solidFill>
              <a:prstDash val="solid"/>
            </a:ln>
          </c:spPr>
        </c:majorGridlines>
        <c:title>
          <c:tx>
            <c:rich>
              <a:bodyPr/>
              <a:lstStyle/>
              <a:p>
                <a:pPr>
                  <a:defRPr sz="1800" b="1" i="0" u="none" strike="noStrike" baseline="0">
                    <a:solidFill>
                      <a:srgbClr val="000000"/>
                    </a:solidFill>
                    <a:latin typeface="Calibri"/>
                    <a:ea typeface="Calibri"/>
                    <a:cs typeface="Calibri"/>
                  </a:defRPr>
                </a:pPr>
                <a:r>
                  <a:rPr lang="en-US" dirty="0"/>
                  <a:t>SIR</a:t>
                </a:r>
              </a:p>
            </c:rich>
          </c:tx>
          <c:layout>
            <c:manualLayout>
              <c:xMode val="edge"/>
              <c:yMode val="edge"/>
              <c:x val="1.58478045774752E-2"/>
              <c:y val="0.37022132978363398"/>
            </c:manualLayout>
          </c:layout>
          <c:overlay val="0"/>
          <c:spPr>
            <a:noFill/>
            <a:ln w="26725">
              <a:noFill/>
            </a:ln>
          </c:spPr>
        </c:title>
        <c:numFmt formatCode="0.0" sourceLinked="0"/>
        <c:majorTickMark val="cross"/>
        <c:minorTickMark val="none"/>
        <c:tickLblPos val="nextTo"/>
        <c:spPr>
          <a:ln w="3342">
            <a:solidFill>
              <a:schemeClr val="tx1"/>
            </a:solidFill>
            <a:prstDash val="solid"/>
          </a:ln>
        </c:spPr>
        <c:txPr>
          <a:bodyPr rot="0" vert="horz"/>
          <a:lstStyle/>
          <a:p>
            <a:pPr>
              <a:defRPr sz="1600" b="0" i="0" u="none" strike="noStrike" baseline="0">
                <a:solidFill>
                  <a:schemeClr val="tx1"/>
                </a:solidFill>
                <a:latin typeface="Calibri"/>
                <a:ea typeface="Calibri"/>
                <a:cs typeface="Calibri"/>
              </a:defRPr>
            </a:pPr>
            <a:endParaRPr lang="en-US"/>
          </a:p>
        </c:txPr>
        <c:crossAx val="25328640"/>
        <c:crosses val="autoZero"/>
        <c:crossBetween val="between"/>
        <c:majorUnit val="0.5"/>
        <c:minorUnit val="0.1"/>
      </c:valAx>
      <c:spPr>
        <a:noFill/>
        <a:ln w="25398">
          <a:noFill/>
        </a:ln>
      </c:spPr>
    </c:plotArea>
    <c:plotVisOnly val="1"/>
    <c:dispBlanksAs val="gap"/>
    <c:showDLblsOverMax val="0"/>
  </c:chart>
  <c:spPr>
    <a:noFill/>
    <a:ln>
      <a:noFill/>
    </a:ln>
  </c:spPr>
  <c:txPr>
    <a:bodyPr/>
    <a:lstStyle/>
    <a:p>
      <a:pPr>
        <a:defRPr sz="1394" b="1" i="0" u="none" strike="noStrike" baseline="0">
          <a:solidFill>
            <a:schemeClr val="tx1"/>
          </a:solidFill>
          <a:latin typeface="Calibri"/>
          <a:ea typeface="Calibri"/>
          <a:cs typeface="Calibri"/>
        </a:defRPr>
      </a:pPr>
      <a:endParaRPr lang="en-US"/>
    </a:p>
  </c:txPr>
  <c:externalData r:id="rId1">
    <c:autoUpdate val="0"/>
  </c:externalData>
  <c:userShapes r:id="rId2"/>
</c:chartSpace>
</file>

<file path=ppt/charts/chart1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37876386687797"/>
          <c:y val="5.63380281690141E-2"/>
          <c:w val="0.84627575277337597"/>
          <c:h val="0.69416498993963804"/>
        </c:manualLayout>
      </c:layout>
      <c:lineChart>
        <c:grouping val="standard"/>
        <c:varyColors val="0"/>
        <c:ser>
          <c:idx val="0"/>
          <c:order val="0"/>
          <c:tx>
            <c:strRef>
              <c:f>Sheet1!$A$2</c:f>
              <c:strCache>
                <c:ptCount val="1"/>
                <c:pt idx="0">
                  <c:v>CI_HI</c:v>
                </c:pt>
              </c:strCache>
            </c:strRef>
          </c:tx>
          <c:spPr>
            <a:ln w="30069">
              <a:noFill/>
            </a:ln>
          </c:spPr>
          <c:marker>
            <c:symbol val="none"/>
          </c:marker>
          <c:cat>
            <c:numRef>
              <c:f>Sheet1!$B$1:$C$1</c:f>
              <c:numCache>
                <c:formatCode>General</c:formatCode>
                <c:ptCount val="2"/>
                <c:pt idx="0">
                  <c:v>2015</c:v>
                </c:pt>
                <c:pt idx="1">
                  <c:v>2016</c:v>
                </c:pt>
              </c:numCache>
            </c:numRef>
          </c:cat>
          <c:val>
            <c:numRef>
              <c:f>Sheet1!$B$2:$C$2</c:f>
              <c:numCache>
                <c:formatCode>General</c:formatCode>
                <c:ptCount val="2"/>
                <c:pt idx="0">
                  <c:v>1.57</c:v>
                </c:pt>
                <c:pt idx="1">
                  <c:v>1.88</c:v>
                </c:pt>
              </c:numCache>
            </c:numRef>
          </c:val>
          <c:smooth val="0"/>
        </c:ser>
        <c:ser>
          <c:idx val="1"/>
          <c:order val="1"/>
          <c:tx>
            <c:strRef>
              <c:f>Sheet1!$A$3</c:f>
              <c:strCache>
                <c:ptCount val="1"/>
                <c:pt idx="0">
                  <c:v>CI_LO</c:v>
                </c:pt>
              </c:strCache>
            </c:strRef>
          </c:tx>
          <c:spPr>
            <a:ln w="30069">
              <a:noFill/>
            </a:ln>
          </c:spPr>
          <c:marker>
            <c:symbol val="none"/>
          </c:marker>
          <c:cat>
            <c:numRef>
              <c:f>Sheet1!$B$1:$C$1</c:f>
              <c:numCache>
                <c:formatCode>General</c:formatCode>
                <c:ptCount val="2"/>
                <c:pt idx="0">
                  <c:v>2015</c:v>
                </c:pt>
                <c:pt idx="1">
                  <c:v>2016</c:v>
                </c:pt>
              </c:numCache>
            </c:numRef>
          </c:cat>
          <c:val>
            <c:numRef>
              <c:f>Sheet1!$B$3:$C$3</c:f>
              <c:numCache>
                <c:formatCode>General</c:formatCode>
                <c:ptCount val="2"/>
                <c:pt idx="0">
                  <c:v>0.85</c:v>
                </c:pt>
                <c:pt idx="1">
                  <c:v>1.05</c:v>
                </c:pt>
              </c:numCache>
            </c:numRef>
          </c:val>
          <c:smooth val="0"/>
        </c:ser>
        <c:ser>
          <c:idx val="2"/>
          <c:order val="2"/>
          <c:tx>
            <c:strRef>
              <c:f>Sheet1!$A$4</c:f>
              <c:strCache>
                <c:ptCount val="1"/>
                <c:pt idx="0">
                  <c:v>SIR</c:v>
                </c:pt>
              </c:strCache>
            </c:strRef>
          </c:tx>
          <c:spPr>
            <a:ln w="30069">
              <a:noFill/>
            </a:ln>
          </c:spPr>
          <c:marker>
            <c:symbol val="dash"/>
            <c:size val="14"/>
            <c:spPr>
              <a:solidFill>
                <a:srgbClr val="99CC00"/>
              </a:solidFill>
              <a:ln>
                <a:solidFill>
                  <a:srgbClr val="99CC00"/>
                </a:solidFill>
                <a:prstDash val="solid"/>
              </a:ln>
            </c:spPr>
          </c:marker>
          <c:cat>
            <c:numRef>
              <c:f>Sheet1!$B$1:$C$1</c:f>
              <c:numCache>
                <c:formatCode>General</c:formatCode>
                <c:ptCount val="2"/>
                <c:pt idx="0">
                  <c:v>2015</c:v>
                </c:pt>
                <c:pt idx="1">
                  <c:v>2016</c:v>
                </c:pt>
              </c:numCache>
            </c:numRef>
          </c:cat>
          <c:val>
            <c:numRef>
              <c:f>Sheet1!$B$4:$C$4</c:f>
              <c:numCache>
                <c:formatCode>General</c:formatCode>
                <c:ptCount val="2"/>
                <c:pt idx="0">
                  <c:v>1.17</c:v>
                </c:pt>
                <c:pt idx="1">
                  <c:v>1.43</c:v>
                </c:pt>
              </c:numCache>
            </c:numRef>
          </c:val>
          <c:smooth val="0"/>
        </c:ser>
        <c:dLbls>
          <c:showLegendKey val="0"/>
          <c:showVal val="0"/>
          <c:showCatName val="0"/>
          <c:showSerName val="0"/>
          <c:showPercent val="0"/>
          <c:showBubbleSize val="0"/>
        </c:dLbls>
        <c:hiLowLines>
          <c:spPr>
            <a:ln w="25398">
              <a:solidFill>
                <a:srgbClr val="333399"/>
              </a:solidFill>
              <a:prstDash val="solid"/>
            </a:ln>
          </c:spPr>
        </c:hiLowLines>
        <c:marker val="1"/>
        <c:smooth val="0"/>
        <c:axId val="25399296"/>
        <c:axId val="25400832"/>
      </c:lineChart>
      <c:catAx>
        <c:axId val="25399296"/>
        <c:scaling>
          <c:orientation val="minMax"/>
        </c:scaling>
        <c:delete val="0"/>
        <c:axPos val="b"/>
        <c:numFmt formatCode="General" sourceLinked="1"/>
        <c:majorTickMark val="cross"/>
        <c:minorTickMark val="none"/>
        <c:tickLblPos val="nextTo"/>
        <c:spPr>
          <a:ln w="3342">
            <a:solidFill>
              <a:schemeClr val="tx1"/>
            </a:solidFill>
            <a:prstDash val="solid"/>
          </a:ln>
        </c:spPr>
        <c:txPr>
          <a:bodyPr rot="0" vert="horz"/>
          <a:lstStyle/>
          <a:p>
            <a:pPr>
              <a:defRPr sz="1600" b="0" i="0" u="none" strike="noStrike" baseline="0">
                <a:solidFill>
                  <a:schemeClr val="tx1"/>
                </a:solidFill>
                <a:latin typeface="Calibri"/>
                <a:ea typeface="Calibri"/>
                <a:cs typeface="Calibri"/>
              </a:defRPr>
            </a:pPr>
            <a:endParaRPr lang="en-US"/>
          </a:p>
        </c:txPr>
        <c:crossAx val="25400832"/>
        <c:crosses val="autoZero"/>
        <c:auto val="1"/>
        <c:lblAlgn val="ctr"/>
        <c:lblOffset val="100"/>
        <c:tickLblSkip val="1"/>
        <c:tickMarkSkip val="1"/>
        <c:noMultiLvlLbl val="0"/>
      </c:catAx>
      <c:valAx>
        <c:axId val="25400832"/>
        <c:scaling>
          <c:orientation val="minMax"/>
          <c:max val="2"/>
          <c:min val="0"/>
        </c:scaling>
        <c:delete val="0"/>
        <c:axPos val="l"/>
        <c:majorGridlines>
          <c:spPr>
            <a:ln w="13365">
              <a:solidFill>
                <a:srgbClr val="C0C0C0"/>
              </a:solidFill>
              <a:prstDash val="solid"/>
            </a:ln>
          </c:spPr>
        </c:majorGridlines>
        <c:title>
          <c:tx>
            <c:rich>
              <a:bodyPr/>
              <a:lstStyle/>
              <a:p>
                <a:pPr>
                  <a:defRPr sz="1800" b="1" i="0" u="none" strike="noStrike" baseline="0">
                    <a:solidFill>
                      <a:srgbClr val="000000"/>
                    </a:solidFill>
                    <a:latin typeface="Calibri"/>
                    <a:ea typeface="Calibri"/>
                    <a:cs typeface="Calibri"/>
                  </a:defRPr>
                </a:pPr>
                <a:r>
                  <a:rPr lang="en-US" dirty="0"/>
                  <a:t>SIR</a:t>
                </a:r>
              </a:p>
            </c:rich>
          </c:tx>
          <c:layout>
            <c:manualLayout>
              <c:xMode val="edge"/>
              <c:yMode val="edge"/>
              <c:x val="1.58478045774752E-2"/>
              <c:y val="0.37022132978363398"/>
            </c:manualLayout>
          </c:layout>
          <c:overlay val="0"/>
          <c:spPr>
            <a:noFill/>
            <a:ln w="26728">
              <a:noFill/>
            </a:ln>
          </c:spPr>
        </c:title>
        <c:numFmt formatCode="0.0" sourceLinked="0"/>
        <c:majorTickMark val="cross"/>
        <c:minorTickMark val="none"/>
        <c:tickLblPos val="nextTo"/>
        <c:spPr>
          <a:ln w="3342">
            <a:solidFill>
              <a:schemeClr val="tx1"/>
            </a:solidFill>
            <a:prstDash val="solid"/>
          </a:ln>
        </c:spPr>
        <c:txPr>
          <a:bodyPr rot="0" vert="horz"/>
          <a:lstStyle/>
          <a:p>
            <a:pPr>
              <a:defRPr sz="1600" b="0" i="0" u="none" strike="noStrike" baseline="0">
                <a:solidFill>
                  <a:schemeClr val="tx1"/>
                </a:solidFill>
                <a:latin typeface="Calibri"/>
                <a:ea typeface="Calibri"/>
                <a:cs typeface="Calibri"/>
              </a:defRPr>
            </a:pPr>
            <a:endParaRPr lang="en-US"/>
          </a:p>
        </c:txPr>
        <c:crossAx val="25399296"/>
        <c:crosses val="autoZero"/>
        <c:crossBetween val="between"/>
        <c:majorUnit val="0.5"/>
        <c:minorUnit val="0.1"/>
      </c:valAx>
      <c:spPr>
        <a:noFill/>
        <a:ln w="25398">
          <a:noFill/>
        </a:ln>
      </c:spPr>
    </c:plotArea>
    <c:plotVisOnly val="1"/>
    <c:dispBlanksAs val="gap"/>
    <c:showDLblsOverMax val="0"/>
  </c:chart>
  <c:spPr>
    <a:noFill/>
    <a:ln>
      <a:noFill/>
    </a:ln>
  </c:spPr>
  <c:txPr>
    <a:bodyPr/>
    <a:lstStyle/>
    <a:p>
      <a:pPr>
        <a:defRPr sz="1394" b="1" i="0" u="none" strike="noStrike" baseline="0">
          <a:solidFill>
            <a:schemeClr val="tx1"/>
          </a:solidFill>
          <a:latin typeface="Calibri"/>
          <a:ea typeface="Calibri"/>
          <a:cs typeface="Calibri"/>
        </a:defRPr>
      </a:pPr>
      <a:endParaRPr lang="en-US"/>
    </a:p>
  </c:txPr>
  <c:externalData r:id="rId1">
    <c:autoUpdate val="0"/>
  </c:externalData>
  <c:userShapes r:id="rId2"/>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6995515695067301"/>
          <c:y val="0.20070011668611401"/>
          <c:w val="0.46188340807174899"/>
          <c:h val="0.60093348891481901"/>
        </c:manualLayout>
      </c:layout>
      <c:pieChart>
        <c:varyColors val="1"/>
        <c:ser>
          <c:idx val="0"/>
          <c:order val="0"/>
          <c:tx>
            <c:strRef>
              <c:f>BSI!$C$3:$C$3</c:f>
              <c:strCache>
                <c:ptCount val="1"/>
                <c:pt idx="0">
                  <c:v>Number of Infections</c:v>
                </c:pt>
              </c:strCache>
            </c:strRef>
          </c:tx>
          <c:spPr>
            <a:solidFill>
              <a:srgbClr val="9999FF"/>
            </a:solidFill>
            <a:ln w="8054">
              <a:solidFill>
                <a:srgbClr val="FFFFFF"/>
              </a:solidFill>
              <a:prstDash val="solid"/>
            </a:ln>
          </c:spPr>
          <c:dPt>
            <c:idx val="0"/>
            <c:bubble3D val="0"/>
            <c:spPr>
              <a:solidFill>
                <a:srgbClr val="00B050"/>
              </a:solidFill>
              <a:ln w="8054">
                <a:solidFill>
                  <a:srgbClr val="FFFFFF"/>
                </a:solidFill>
                <a:prstDash val="solid"/>
              </a:ln>
            </c:spPr>
          </c:dPt>
          <c:dPt>
            <c:idx val="1"/>
            <c:bubble3D val="0"/>
            <c:spPr>
              <a:solidFill>
                <a:srgbClr val="FF9933"/>
              </a:solidFill>
              <a:ln w="8054">
                <a:solidFill>
                  <a:srgbClr val="FFFFFF"/>
                </a:solidFill>
                <a:prstDash val="solid"/>
              </a:ln>
            </c:spPr>
          </c:dPt>
          <c:dPt>
            <c:idx val="2"/>
            <c:bubble3D val="0"/>
            <c:spPr>
              <a:solidFill>
                <a:srgbClr val="666699"/>
              </a:solidFill>
              <a:ln w="8054">
                <a:solidFill>
                  <a:srgbClr val="FFFFFF"/>
                </a:solidFill>
                <a:prstDash val="solid"/>
              </a:ln>
            </c:spPr>
          </c:dPt>
          <c:dPt>
            <c:idx val="3"/>
            <c:bubble3D val="0"/>
            <c:spPr>
              <a:solidFill>
                <a:srgbClr val="99CC00"/>
              </a:solidFill>
              <a:ln w="8054">
                <a:solidFill>
                  <a:srgbClr val="FFFFFF"/>
                </a:solidFill>
                <a:prstDash val="solid"/>
              </a:ln>
            </c:spPr>
          </c:dPt>
          <c:dPt>
            <c:idx val="4"/>
            <c:bubble3D val="0"/>
            <c:spPr>
              <a:solidFill>
                <a:schemeClr val="bg1">
                  <a:lumMod val="75000"/>
                </a:schemeClr>
              </a:solidFill>
              <a:ln w="8054">
                <a:solidFill>
                  <a:srgbClr val="FFFFFF"/>
                </a:solidFill>
                <a:prstDash val="solid"/>
              </a:ln>
            </c:spPr>
          </c:dPt>
          <c:dPt>
            <c:idx val="5"/>
            <c:bubble3D val="0"/>
            <c:spPr>
              <a:solidFill>
                <a:srgbClr val="003366"/>
              </a:solidFill>
              <a:ln w="8054">
                <a:solidFill>
                  <a:srgbClr val="FFFFFF"/>
                </a:solidFill>
                <a:prstDash val="solid"/>
              </a:ln>
            </c:spPr>
          </c:dPt>
          <c:dPt>
            <c:idx val="6"/>
            <c:bubble3D val="0"/>
            <c:spPr>
              <a:solidFill>
                <a:srgbClr val="FFCC00"/>
              </a:solidFill>
              <a:ln w="8054">
                <a:solidFill>
                  <a:srgbClr val="FFFFFF"/>
                </a:solidFill>
                <a:prstDash val="solid"/>
              </a:ln>
            </c:spPr>
          </c:dPt>
          <c:dPt>
            <c:idx val="7"/>
            <c:bubble3D val="0"/>
            <c:spPr>
              <a:solidFill>
                <a:srgbClr val="98D0D4"/>
              </a:solidFill>
              <a:ln w="8054">
                <a:solidFill>
                  <a:srgbClr val="FFFFFF"/>
                </a:solidFill>
                <a:prstDash val="solid"/>
              </a:ln>
            </c:spPr>
          </c:dPt>
          <c:dPt>
            <c:idx val="8"/>
            <c:bubble3D val="0"/>
            <c:spPr>
              <a:solidFill>
                <a:srgbClr val="0070C0"/>
              </a:solidFill>
              <a:ln w="8054">
                <a:solidFill>
                  <a:srgbClr val="FFFFFF"/>
                </a:solidFill>
                <a:prstDash val="solid"/>
              </a:ln>
            </c:spPr>
          </c:dPt>
          <c:dLbls>
            <c:dLbl>
              <c:idx val="0"/>
              <c:layout>
                <c:manualLayout>
                  <c:x val="-2.6817947395564701E-2"/>
                  <c:y val="-4.1013952458621397E-2"/>
                </c:manualLayout>
              </c:layout>
              <c:dLblPos val="bestFit"/>
              <c:showLegendKey val="0"/>
              <c:showVal val="0"/>
              <c:showCatName val="1"/>
              <c:showSerName val="0"/>
              <c:showPercent val="1"/>
              <c:showBubbleSize val="0"/>
              <c:extLst>
                <c:ext xmlns:c15="http://schemas.microsoft.com/office/drawing/2012/chart" uri="{CE6537A1-D6FC-4f65-9D91-7224C49458BB}"/>
              </c:extLst>
            </c:dLbl>
            <c:dLbl>
              <c:idx val="1"/>
              <c:layout>
                <c:manualLayout>
                  <c:x val="4.1258380608561102E-2"/>
                  <c:y val="1.5949870400575002E-2"/>
                </c:manualLayout>
              </c:layout>
              <c:tx>
                <c:rich>
                  <a:bodyPr/>
                  <a:lstStyle/>
                  <a:p>
                    <a:r>
                      <a:rPr lang="en-US" dirty="0"/>
                      <a:t>Methicillin-resistant Staphylococ
5%</a:t>
                    </a:r>
                  </a:p>
                </c:rich>
              </c:tx>
              <c:dLblPos val="bestFit"/>
              <c:showLegendKey val="0"/>
              <c:showVal val="0"/>
              <c:showCatName val="1"/>
              <c:showSerName val="0"/>
              <c:showPercent val="1"/>
              <c:showBubbleSize val="0"/>
              <c:extLst>
                <c:ext xmlns:c15="http://schemas.microsoft.com/office/drawing/2012/chart" uri="{CE6537A1-D6FC-4f65-9D91-7224C49458BB}"/>
              </c:extLst>
            </c:dLbl>
            <c:dLbl>
              <c:idx val="3"/>
              <c:spPr>
                <a:noFill/>
                <a:ln w="16109">
                  <a:noFill/>
                </a:ln>
              </c:spPr>
              <c:txPr>
                <a:bodyPr/>
                <a:lstStyle/>
                <a:p>
                  <a:pPr>
                    <a:defRPr sz="1100" b="0" i="0" u="none" strike="noStrike" baseline="0">
                      <a:solidFill>
                        <a:srgbClr val="000000"/>
                      </a:solidFill>
                      <a:latin typeface="Arial"/>
                      <a:ea typeface="Arial"/>
                      <a:cs typeface="Arial"/>
                    </a:defRPr>
                  </a:pPr>
                  <a:endParaRPr lang="en-US"/>
                </a:p>
              </c:txPr>
              <c:dLblPos val="outEnd"/>
              <c:showLegendKey val="0"/>
              <c:showVal val="0"/>
              <c:showCatName val="1"/>
              <c:showSerName val="0"/>
              <c:showPercent val="1"/>
              <c:showBubbleSize val="0"/>
            </c:dLbl>
            <c:dLbl>
              <c:idx val="4"/>
              <c:spPr>
                <a:noFill/>
                <a:ln w="16109">
                  <a:noFill/>
                </a:ln>
              </c:spPr>
              <c:txPr>
                <a:bodyPr/>
                <a:lstStyle/>
                <a:p>
                  <a:pPr>
                    <a:defRPr sz="1100" b="0" i="0" u="none" strike="noStrike" baseline="0">
                      <a:solidFill>
                        <a:srgbClr val="000000"/>
                      </a:solidFill>
                      <a:latin typeface="Arial"/>
                      <a:ea typeface="Arial"/>
                      <a:cs typeface="Arial"/>
                    </a:defRPr>
                  </a:pPr>
                  <a:endParaRPr lang="en-US"/>
                </a:p>
              </c:txPr>
              <c:dLblPos val="outEnd"/>
              <c:showLegendKey val="0"/>
              <c:showVal val="0"/>
              <c:showCatName val="1"/>
              <c:showSerName val="0"/>
              <c:showPercent val="1"/>
              <c:showBubbleSize val="0"/>
            </c:dLbl>
            <c:dLbl>
              <c:idx val="6"/>
              <c:layout>
                <c:manualLayout>
                  <c:x val="-2.9739982863152901E-2"/>
                  <c:y val="-1.0046444802593899E-2"/>
                </c:manualLayout>
              </c:layout>
              <c:dLblPos val="bestFit"/>
              <c:showLegendKey val="0"/>
              <c:showVal val="0"/>
              <c:showCatName val="1"/>
              <c:showSerName val="0"/>
              <c:showPercent val="1"/>
              <c:showBubbleSize val="0"/>
              <c:extLst>
                <c:ext xmlns:c15="http://schemas.microsoft.com/office/drawing/2012/chart" uri="{CE6537A1-D6FC-4f65-9D91-7224C49458BB}"/>
              </c:extLst>
            </c:dLbl>
            <c:dLbl>
              <c:idx val="7"/>
              <c:layout>
                <c:manualLayout>
                  <c:x val="-4.7445388262780802E-2"/>
                  <c:y val="-2.5064086554884801E-2"/>
                </c:manualLayout>
              </c:layout>
              <c:tx>
                <c:rich>
                  <a:bodyPr/>
                  <a:lstStyle/>
                  <a:p>
                    <a:r>
                      <a:rPr lang="en-US" dirty="0"/>
                      <a:t>Candida albicans
10%</a:t>
                    </a:r>
                  </a:p>
                </c:rich>
              </c:tx>
              <c:dLblPos val="bestFit"/>
              <c:showLegendKey val="0"/>
              <c:showVal val="0"/>
              <c:showCatName val="1"/>
              <c:showSerName val="0"/>
              <c:showPercent val="1"/>
              <c:showBubbleSize val="0"/>
              <c:extLst>
                <c:ext xmlns:c15="http://schemas.microsoft.com/office/drawing/2012/chart" uri="{CE6537A1-D6FC-4f65-9D91-7224C49458BB}"/>
              </c:extLst>
            </c:dLbl>
            <c:dLbl>
              <c:idx val="8"/>
              <c:layout>
                <c:manualLayout>
                  <c:x val="4.5068989710873898E-2"/>
                  <c:y val="-2.2500641034726699E-2"/>
                </c:manualLayout>
              </c:layout>
              <c:dLblPos val="bestFit"/>
              <c:showLegendKey val="0"/>
              <c:showVal val="0"/>
              <c:showCatName val="1"/>
              <c:showSerName val="0"/>
              <c:showPercent val="1"/>
              <c:showBubbleSize val="0"/>
              <c:extLst>
                <c:ext xmlns:c15="http://schemas.microsoft.com/office/drawing/2012/chart" uri="{CE6537A1-D6FC-4f65-9D91-7224C49458BB}"/>
              </c:extLst>
            </c:dLbl>
            <c:numFmt formatCode="0%" sourceLinked="0"/>
            <c:spPr>
              <a:noFill/>
              <a:ln w="16109">
                <a:noFill/>
              </a:ln>
            </c:spPr>
            <c:txPr>
              <a:bodyPr/>
              <a:lstStyle/>
              <a:p>
                <a:pPr>
                  <a:defRPr sz="1100" b="0" i="0" u="none" strike="noStrike" baseline="0">
                    <a:solidFill>
                      <a:srgbClr val="000000"/>
                    </a:solidFill>
                    <a:latin typeface="Arial"/>
                    <a:ea typeface="Arial"/>
                    <a:cs typeface="Arial"/>
                  </a:defRPr>
                </a:pPr>
                <a:endParaRPr lang="en-US"/>
              </a:p>
            </c:txPr>
            <c:dLblPos val="outEnd"/>
            <c:showLegendKey val="0"/>
            <c:showVal val="0"/>
            <c:showCatName val="1"/>
            <c:showSerName val="0"/>
            <c:showPercent val="1"/>
            <c:showBubbleSize val="0"/>
            <c:showLeaderLines val="1"/>
            <c:extLst>
              <c:ext xmlns:c15="http://schemas.microsoft.com/office/drawing/2012/chart" uri="{CE6537A1-D6FC-4f65-9D91-7224C49458BB}"/>
            </c:extLst>
          </c:dLbls>
          <c:cat>
            <c:strRef>
              <c:f>BSI!$B$4:$B$12</c:f>
              <c:strCache>
                <c:ptCount val="9"/>
                <c:pt idx="0">
                  <c:v>Staphylococcus aureus (not MRSA)</c:v>
                </c:pt>
                <c:pt idx="1">
                  <c:v>Methicillin-resistant Staphylococ</c:v>
                </c:pt>
                <c:pt idx="2">
                  <c:v>Coagulase-negative Staphylococcus</c:v>
                </c:pt>
                <c:pt idx="3">
                  <c:v>Enterococcus sp.</c:v>
                </c:pt>
                <c:pt idx="4">
                  <c:v>Gram-positive bacteria (other)</c:v>
                </c:pt>
                <c:pt idx="5">
                  <c:v>Gram-negative bacteria (other)</c:v>
                </c:pt>
                <c:pt idx="6">
                  <c:v>Multiple Organisms</c:v>
                </c:pt>
                <c:pt idx="7">
                  <c:v>Candida albicans</c:v>
                </c:pt>
                <c:pt idx="8">
                  <c:v>Yeast/Fungus (other)</c:v>
                </c:pt>
              </c:strCache>
            </c:strRef>
          </c:cat>
          <c:val>
            <c:numRef>
              <c:f>BSI!$C$4:$C$12</c:f>
              <c:numCache>
                <c:formatCode>General</c:formatCode>
                <c:ptCount val="9"/>
                <c:pt idx="0">
                  <c:v>13</c:v>
                </c:pt>
                <c:pt idx="1">
                  <c:v>8</c:v>
                </c:pt>
                <c:pt idx="2">
                  <c:v>30</c:v>
                </c:pt>
                <c:pt idx="3">
                  <c:v>29</c:v>
                </c:pt>
                <c:pt idx="4">
                  <c:v>10</c:v>
                </c:pt>
                <c:pt idx="5">
                  <c:v>30</c:v>
                </c:pt>
                <c:pt idx="6">
                  <c:v>19</c:v>
                </c:pt>
                <c:pt idx="7">
                  <c:v>18</c:v>
                </c:pt>
                <c:pt idx="8">
                  <c:v>19</c:v>
                </c:pt>
              </c:numCache>
            </c:numRef>
          </c:val>
        </c:ser>
        <c:ser>
          <c:idx val="1"/>
          <c:order val="1"/>
          <c:tx>
            <c:strRef>
              <c:f>BSI!$D$3:$D$3</c:f>
              <c:strCache>
                <c:ptCount val="1"/>
                <c:pt idx="0">
                  <c:v>Percent of Infections</c:v>
                </c:pt>
              </c:strCache>
            </c:strRef>
          </c:tx>
          <c:dPt>
            <c:idx val="0"/>
            <c:bubble3D val="0"/>
          </c:dPt>
          <c:dPt>
            <c:idx val="1"/>
            <c:bubble3D val="0"/>
          </c:dPt>
          <c:dPt>
            <c:idx val="2"/>
            <c:bubble3D val="0"/>
          </c:dPt>
          <c:dPt>
            <c:idx val="3"/>
            <c:bubble3D val="0"/>
          </c:dPt>
          <c:dPt>
            <c:idx val="4"/>
            <c:bubble3D val="0"/>
          </c:dPt>
          <c:dPt>
            <c:idx val="5"/>
            <c:bubble3D val="0"/>
          </c:dPt>
          <c:dPt>
            <c:idx val="6"/>
            <c:bubble3D val="0"/>
          </c:dPt>
          <c:dPt>
            <c:idx val="7"/>
            <c:bubble3D val="0"/>
          </c:dPt>
          <c:dPt>
            <c:idx val="8"/>
            <c:bubble3D val="0"/>
          </c:dPt>
          <c:cat>
            <c:strRef>
              <c:f>BSI!$B$4:$B$12</c:f>
              <c:strCache>
                <c:ptCount val="9"/>
                <c:pt idx="0">
                  <c:v>Staphylococcus aureus (not MRSA)</c:v>
                </c:pt>
                <c:pt idx="1">
                  <c:v>Methicillin-resistant Staphylococ</c:v>
                </c:pt>
                <c:pt idx="2">
                  <c:v>Coagulase-negative Staphylococcus</c:v>
                </c:pt>
                <c:pt idx="3">
                  <c:v>Enterococcus sp.</c:v>
                </c:pt>
                <c:pt idx="4">
                  <c:v>Gram-positive bacteria (other)</c:v>
                </c:pt>
                <c:pt idx="5">
                  <c:v>Gram-negative bacteria (other)</c:v>
                </c:pt>
                <c:pt idx="6">
                  <c:v>Multiple Organisms</c:v>
                </c:pt>
                <c:pt idx="7">
                  <c:v>Candida albicans</c:v>
                </c:pt>
                <c:pt idx="8">
                  <c:v>Yeast/Fungus (other)</c:v>
                </c:pt>
              </c:strCache>
            </c:strRef>
          </c:cat>
          <c:val>
            <c:numRef>
              <c:f>BSI!$D$4:$D$12</c:f>
              <c:numCache>
                <c:formatCode>0.00%</c:formatCode>
                <c:ptCount val="9"/>
                <c:pt idx="0">
                  <c:v>7.3999999999999996E-2</c:v>
                </c:pt>
                <c:pt idx="1">
                  <c:v>4.5999999999999999E-2</c:v>
                </c:pt>
                <c:pt idx="2">
                  <c:v>0.17100000000000001</c:v>
                </c:pt>
                <c:pt idx="3">
                  <c:v>0.16600000000000001</c:v>
                </c:pt>
                <c:pt idx="4">
                  <c:v>5.7000000000000002E-2</c:v>
                </c:pt>
                <c:pt idx="5">
                  <c:v>0.17100000000000001</c:v>
                </c:pt>
                <c:pt idx="6">
                  <c:v>0.109</c:v>
                </c:pt>
                <c:pt idx="7">
                  <c:v>0.10199999999999999</c:v>
                </c:pt>
                <c:pt idx="8">
                  <c:v>0.108</c:v>
                </c:pt>
              </c:numCache>
            </c:numRef>
          </c:val>
        </c:ser>
        <c:dLbls>
          <c:showLegendKey val="0"/>
          <c:showVal val="0"/>
          <c:showCatName val="0"/>
          <c:showSerName val="0"/>
          <c:showPercent val="0"/>
          <c:showBubbleSize val="0"/>
          <c:showLeaderLines val="1"/>
        </c:dLbls>
        <c:firstSliceAng val="0"/>
      </c:pieChart>
      <c:spPr>
        <a:noFill/>
        <a:ln w="25387">
          <a:noFill/>
        </a:ln>
      </c:spPr>
    </c:plotArea>
    <c:plotVisOnly val="1"/>
    <c:dispBlanksAs val="zero"/>
    <c:showDLblsOverMax val="0"/>
  </c:chart>
  <c:spPr>
    <a:solidFill>
      <a:srgbClr val="FFFFFF"/>
    </a:solidFill>
    <a:ln>
      <a:noFill/>
    </a:ln>
  </c:spPr>
  <c:txPr>
    <a:bodyPr/>
    <a:lstStyle/>
    <a:p>
      <a:pPr>
        <a:defRPr sz="1034" b="0" i="0" u="none" strike="noStrike" baseline="0">
          <a:solidFill>
            <a:srgbClr val="000000"/>
          </a:solidFill>
          <a:latin typeface="Arial"/>
          <a:ea typeface="Arial"/>
          <a:cs typeface="Arial"/>
        </a:defRPr>
      </a:pPr>
      <a:endParaRPr lang="en-US"/>
    </a:p>
  </c:txPr>
  <c:externalData r:id="rId1">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2278804342413"/>
          <c:y val="8.5373617061056603E-2"/>
          <c:w val="0.84627575277337597"/>
          <c:h val="0.69416498993963804"/>
        </c:manualLayout>
      </c:layout>
      <c:lineChart>
        <c:grouping val="standard"/>
        <c:varyColors val="0"/>
        <c:ser>
          <c:idx val="0"/>
          <c:order val="0"/>
          <c:tx>
            <c:strRef>
              <c:f>Sheet1!$A$2</c:f>
              <c:strCache>
                <c:ptCount val="1"/>
                <c:pt idx="0">
                  <c:v>CI_HI</c:v>
                </c:pt>
              </c:strCache>
            </c:strRef>
          </c:tx>
          <c:spPr>
            <a:ln w="30066">
              <a:noFill/>
            </a:ln>
          </c:spPr>
          <c:marker>
            <c:symbol val="none"/>
          </c:marker>
          <c:cat>
            <c:numRef>
              <c:f>Sheet1!$B$1:$C$1</c:f>
              <c:numCache>
                <c:formatCode>General</c:formatCode>
                <c:ptCount val="2"/>
                <c:pt idx="0">
                  <c:v>2015</c:v>
                </c:pt>
                <c:pt idx="1">
                  <c:v>2016</c:v>
                </c:pt>
              </c:numCache>
            </c:numRef>
          </c:cat>
          <c:val>
            <c:numRef>
              <c:f>Sheet1!$B$2:$C$2</c:f>
              <c:numCache>
                <c:formatCode>General</c:formatCode>
                <c:ptCount val="2"/>
                <c:pt idx="0">
                  <c:v>2.09</c:v>
                </c:pt>
                <c:pt idx="1">
                  <c:v>3.36</c:v>
                </c:pt>
              </c:numCache>
            </c:numRef>
          </c:val>
          <c:smooth val="0"/>
        </c:ser>
        <c:ser>
          <c:idx val="1"/>
          <c:order val="1"/>
          <c:tx>
            <c:strRef>
              <c:f>Sheet1!$A$3</c:f>
              <c:strCache>
                <c:ptCount val="1"/>
                <c:pt idx="0">
                  <c:v>CI_LO</c:v>
                </c:pt>
              </c:strCache>
            </c:strRef>
          </c:tx>
          <c:spPr>
            <a:ln w="30066">
              <a:noFill/>
            </a:ln>
          </c:spPr>
          <c:marker>
            <c:symbol val="none"/>
          </c:marker>
          <c:cat>
            <c:numRef>
              <c:f>Sheet1!$B$1:$C$1</c:f>
              <c:numCache>
                <c:formatCode>General</c:formatCode>
                <c:ptCount val="2"/>
                <c:pt idx="0">
                  <c:v>2015</c:v>
                </c:pt>
                <c:pt idx="1">
                  <c:v>2016</c:v>
                </c:pt>
              </c:numCache>
            </c:numRef>
          </c:cat>
          <c:val>
            <c:numRef>
              <c:f>Sheet1!$B$3:$C$3</c:f>
              <c:numCache>
                <c:formatCode>General</c:formatCode>
                <c:ptCount val="2"/>
                <c:pt idx="0">
                  <c:v>0.63</c:v>
                </c:pt>
                <c:pt idx="1">
                  <c:v>1.42</c:v>
                </c:pt>
              </c:numCache>
            </c:numRef>
          </c:val>
          <c:smooth val="0"/>
        </c:ser>
        <c:ser>
          <c:idx val="2"/>
          <c:order val="2"/>
          <c:tx>
            <c:strRef>
              <c:f>Sheet1!$A$4</c:f>
              <c:strCache>
                <c:ptCount val="1"/>
                <c:pt idx="0">
                  <c:v>SIR</c:v>
                </c:pt>
              </c:strCache>
            </c:strRef>
          </c:tx>
          <c:spPr>
            <a:ln w="30066">
              <a:noFill/>
            </a:ln>
          </c:spPr>
          <c:marker>
            <c:symbol val="dash"/>
            <c:size val="13"/>
            <c:spPr>
              <a:solidFill>
                <a:srgbClr val="99CC00"/>
              </a:solidFill>
              <a:ln>
                <a:solidFill>
                  <a:srgbClr val="99CC00"/>
                </a:solidFill>
                <a:prstDash val="solid"/>
              </a:ln>
            </c:spPr>
          </c:marker>
          <c:cat>
            <c:numRef>
              <c:f>Sheet1!$B$1:$C$1</c:f>
              <c:numCache>
                <c:formatCode>General</c:formatCode>
                <c:ptCount val="2"/>
                <c:pt idx="0">
                  <c:v>2015</c:v>
                </c:pt>
                <c:pt idx="1">
                  <c:v>2016</c:v>
                </c:pt>
              </c:numCache>
            </c:numRef>
          </c:cat>
          <c:val>
            <c:numRef>
              <c:f>Sheet1!$B$4:$C$4</c:f>
              <c:numCache>
                <c:formatCode>General</c:formatCode>
                <c:ptCount val="2"/>
                <c:pt idx="0">
                  <c:v>1.21</c:v>
                </c:pt>
                <c:pt idx="1">
                  <c:v>2.2400000000000002</c:v>
                </c:pt>
              </c:numCache>
            </c:numRef>
          </c:val>
          <c:smooth val="0"/>
        </c:ser>
        <c:dLbls>
          <c:showLegendKey val="0"/>
          <c:showVal val="0"/>
          <c:showCatName val="0"/>
          <c:showSerName val="0"/>
          <c:showPercent val="0"/>
          <c:showBubbleSize val="0"/>
        </c:dLbls>
        <c:hiLowLines>
          <c:spPr>
            <a:ln w="25396">
              <a:solidFill>
                <a:srgbClr val="333399"/>
              </a:solidFill>
              <a:prstDash val="solid"/>
            </a:ln>
          </c:spPr>
        </c:hiLowLines>
        <c:marker val="1"/>
        <c:smooth val="0"/>
        <c:axId val="25410944"/>
        <c:axId val="25420928"/>
      </c:lineChart>
      <c:catAx>
        <c:axId val="25410944"/>
        <c:scaling>
          <c:orientation val="minMax"/>
        </c:scaling>
        <c:delete val="0"/>
        <c:axPos val="b"/>
        <c:numFmt formatCode="General" sourceLinked="1"/>
        <c:majorTickMark val="cross"/>
        <c:minorTickMark val="none"/>
        <c:tickLblPos val="nextTo"/>
        <c:spPr>
          <a:ln w="3342">
            <a:solidFill>
              <a:schemeClr val="tx1"/>
            </a:solidFill>
            <a:prstDash val="solid"/>
          </a:ln>
        </c:spPr>
        <c:txPr>
          <a:bodyPr rot="0" vert="horz"/>
          <a:lstStyle/>
          <a:p>
            <a:pPr>
              <a:defRPr sz="1600" b="0" i="0" u="none" strike="noStrike" baseline="0">
                <a:solidFill>
                  <a:schemeClr val="tx1"/>
                </a:solidFill>
                <a:latin typeface="Calibri"/>
                <a:ea typeface="Calibri"/>
                <a:cs typeface="Calibri"/>
              </a:defRPr>
            </a:pPr>
            <a:endParaRPr lang="en-US"/>
          </a:p>
        </c:txPr>
        <c:crossAx val="25420928"/>
        <c:crosses val="autoZero"/>
        <c:auto val="1"/>
        <c:lblAlgn val="ctr"/>
        <c:lblOffset val="100"/>
        <c:tickLblSkip val="1"/>
        <c:tickMarkSkip val="1"/>
        <c:noMultiLvlLbl val="0"/>
      </c:catAx>
      <c:valAx>
        <c:axId val="25420928"/>
        <c:scaling>
          <c:orientation val="minMax"/>
          <c:max val="3.5"/>
          <c:min val="0"/>
        </c:scaling>
        <c:delete val="0"/>
        <c:axPos val="l"/>
        <c:majorGridlines>
          <c:spPr>
            <a:ln w="13364">
              <a:solidFill>
                <a:srgbClr val="C0C0C0"/>
              </a:solidFill>
              <a:prstDash val="solid"/>
            </a:ln>
          </c:spPr>
        </c:majorGridlines>
        <c:title>
          <c:tx>
            <c:rich>
              <a:bodyPr/>
              <a:lstStyle/>
              <a:p>
                <a:pPr>
                  <a:defRPr sz="1800" b="1" i="0" u="none" strike="noStrike" baseline="0">
                    <a:solidFill>
                      <a:srgbClr val="000000"/>
                    </a:solidFill>
                    <a:latin typeface="Calibri"/>
                    <a:ea typeface="Calibri"/>
                    <a:cs typeface="Calibri"/>
                  </a:defRPr>
                </a:pPr>
                <a:r>
                  <a:rPr lang="en-US" dirty="0"/>
                  <a:t>SIR</a:t>
                </a:r>
              </a:p>
            </c:rich>
          </c:tx>
          <c:layout>
            <c:manualLayout>
              <c:xMode val="edge"/>
              <c:yMode val="edge"/>
              <c:x val="1.58478045774752E-2"/>
              <c:y val="0.37022132978363398"/>
            </c:manualLayout>
          </c:layout>
          <c:overlay val="0"/>
          <c:spPr>
            <a:noFill/>
            <a:ln w="26725">
              <a:noFill/>
            </a:ln>
          </c:spPr>
        </c:title>
        <c:numFmt formatCode="0.0" sourceLinked="0"/>
        <c:majorTickMark val="cross"/>
        <c:minorTickMark val="none"/>
        <c:tickLblPos val="nextTo"/>
        <c:spPr>
          <a:ln w="3342">
            <a:solidFill>
              <a:schemeClr val="tx1"/>
            </a:solidFill>
            <a:prstDash val="solid"/>
          </a:ln>
        </c:spPr>
        <c:txPr>
          <a:bodyPr rot="0" vert="horz"/>
          <a:lstStyle/>
          <a:p>
            <a:pPr>
              <a:defRPr sz="1600" b="0" i="0" u="none" strike="noStrike" baseline="0">
                <a:solidFill>
                  <a:schemeClr val="tx1"/>
                </a:solidFill>
                <a:latin typeface="Calibri"/>
                <a:ea typeface="Calibri"/>
                <a:cs typeface="Calibri"/>
              </a:defRPr>
            </a:pPr>
            <a:endParaRPr lang="en-US"/>
          </a:p>
        </c:txPr>
        <c:crossAx val="25410944"/>
        <c:crosses val="autoZero"/>
        <c:crossBetween val="between"/>
        <c:majorUnit val="0.5"/>
        <c:minorUnit val="0.1"/>
      </c:valAx>
      <c:spPr>
        <a:noFill/>
        <a:ln w="25398">
          <a:noFill/>
        </a:ln>
      </c:spPr>
    </c:plotArea>
    <c:plotVisOnly val="1"/>
    <c:dispBlanksAs val="gap"/>
    <c:showDLblsOverMax val="0"/>
  </c:chart>
  <c:spPr>
    <a:noFill/>
    <a:ln>
      <a:noFill/>
    </a:ln>
  </c:spPr>
  <c:txPr>
    <a:bodyPr/>
    <a:lstStyle/>
    <a:p>
      <a:pPr>
        <a:defRPr sz="1394" b="1" i="0" u="none" strike="noStrike" baseline="0">
          <a:solidFill>
            <a:schemeClr val="tx1"/>
          </a:solidFill>
          <a:latin typeface="Calibri"/>
          <a:ea typeface="Calibri"/>
          <a:cs typeface="Calibri"/>
        </a:defRPr>
      </a:pPr>
      <a:endParaRPr lang="en-US"/>
    </a:p>
  </c:txPr>
  <c:externalData r:id="rId1">
    <c:autoUpdate val="0"/>
  </c:externalData>
  <c:userShapes r:id="rId2"/>
</c:chartSpace>
</file>

<file path=ppt/charts/chart2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9619565217391303"/>
          <c:y val="0.231780167264038"/>
          <c:w val="0.408514492753623"/>
          <c:h val="0.538829151732378"/>
        </c:manualLayout>
      </c:layout>
      <c:pieChart>
        <c:varyColors val="1"/>
        <c:ser>
          <c:idx val="0"/>
          <c:order val="0"/>
          <c:tx>
            <c:strRef>
              <c:f>SSI!$C$2:$C$2</c:f>
              <c:strCache>
                <c:ptCount val="1"/>
                <c:pt idx="0">
                  <c:v>Number of Infections</c:v>
                </c:pt>
              </c:strCache>
            </c:strRef>
          </c:tx>
          <c:spPr>
            <a:solidFill>
              <a:srgbClr val="9999FF"/>
            </a:solidFill>
            <a:ln w="8344">
              <a:solidFill>
                <a:srgbClr val="FFFFFF"/>
              </a:solidFill>
              <a:prstDash val="solid"/>
            </a:ln>
          </c:spPr>
          <c:dPt>
            <c:idx val="0"/>
            <c:bubble3D val="0"/>
            <c:spPr>
              <a:solidFill>
                <a:srgbClr val="00B050"/>
              </a:solidFill>
              <a:ln w="8344">
                <a:solidFill>
                  <a:srgbClr val="FFFFFF"/>
                </a:solidFill>
                <a:prstDash val="solid"/>
              </a:ln>
            </c:spPr>
          </c:dPt>
          <c:dPt>
            <c:idx val="1"/>
            <c:bubble3D val="0"/>
            <c:spPr>
              <a:solidFill>
                <a:srgbClr val="FF9933"/>
              </a:solidFill>
              <a:ln w="8344">
                <a:solidFill>
                  <a:srgbClr val="FFFFFF"/>
                </a:solidFill>
                <a:prstDash val="solid"/>
              </a:ln>
            </c:spPr>
          </c:dPt>
          <c:dPt>
            <c:idx val="2"/>
            <c:bubble3D val="0"/>
            <c:spPr>
              <a:solidFill>
                <a:srgbClr val="666699"/>
              </a:solidFill>
              <a:ln w="8344">
                <a:solidFill>
                  <a:srgbClr val="FFFFFF"/>
                </a:solidFill>
                <a:prstDash val="solid"/>
              </a:ln>
            </c:spPr>
          </c:dPt>
          <c:dPt>
            <c:idx val="3"/>
            <c:bubble3D val="0"/>
            <c:spPr>
              <a:solidFill>
                <a:schemeClr val="bg1">
                  <a:lumMod val="75000"/>
                </a:schemeClr>
              </a:solidFill>
              <a:ln w="8344">
                <a:solidFill>
                  <a:srgbClr val="FFFFFF"/>
                </a:solidFill>
                <a:prstDash val="solid"/>
              </a:ln>
            </c:spPr>
          </c:dPt>
          <c:dPt>
            <c:idx val="4"/>
            <c:bubble3D val="0"/>
            <c:spPr>
              <a:solidFill>
                <a:srgbClr val="002060"/>
              </a:solidFill>
              <a:ln w="8344">
                <a:solidFill>
                  <a:srgbClr val="FFFFFF"/>
                </a:solidFill>
                <a:prstDash val="solid"/>
              </a:ln>
            </c:spPr>
          </c:dPt>
          <c:dPt>
            <c:idx val="5"/>
            <c:bubble3D val="0"/>
            <c:spPr>
              <a:solidFill>
                <a:srgbClr val="FFCC00"/>
              </a:solidFill>
              <a:ln w="8344">
                <a:solidFill>
                  <a:srgbClr val="FFFFFF"/>
                </a:solidFill>
                <a:prstDash val="solid"/>
              </a:ln>
            </c:spPr>
          </c:dPt>
          <c:dPt>
            <c:idx val="6"/>
            <c:bubble3D val="0"/>
            <c:spPr>
              <a:solidFill>
                <a:schemeClr val="tx1"/>
              </a:solidFill>
              <a:ln w="8344">
                <a:solidFill>
                  <a:srgbClr val="FFFFFF"/>
                </a:solidFill>
                <a:prstDash val="solid"/>
              </a:ln>
            </c:spPr>
          </c:dPt>
          <c:dPt>
            <c:idx val="7"/>
            <c:bubble3D val="0"/>
            <c:spPr>
              <a:solidFill>
                <a:srgbClr val="FF9999"/>
              </a:solidFill>
              <a:ln w="8344">
                <a:solidFill>
                  <a:srgbClr val="FFFFFF"/>
                </a:solidFill>
                <a:prstDash val="solid"/>
              </a:ln>
            </c:spPr>
          </c:dPt>
          <c:dLbls>
            <c:dLbl>
              <c:idx val="0"/>
              <c:layout>
                <c:manualLayout>
                  <c:x val="-6.8392300750206095E-2"/>
                  <c:y val="-4.75247567095975E-2"/>
                </c:manualLayout>
              </c:layout>
              <c:dLblPos val="bestFit"/>
              <c:showLegendKey val="0"/>
              <c:showVal val="0"/>
              <c:showCatName val="1"/>
              <c:showSerName val="0"/>
              <c:showPercent val="1"/>
              <c:showBubbleSize val="0"/>
              <c:extLst>
                <c:ext xmlns:c15="http://schemas.microsoft.com/office/drawing/2012/chart" uri="{CE6537A1-D6FC-4f65-9D91-7224C49458BB}"/>
              </c:extLst>
            </c:dLbl>
            <c:dLbl>
              <c:idx val="1"/>
              <c:layout>
                <c:manualLayout>
                  <c:x val="3.03965781112027E-2"/>
                  <c:y val="-2.2630836528379798E-3"/>
                </c:manualLayout>
              </c:layout>
              <c:dLblPos val="bestFit"/>
              <c:showLegendKey val="0"/>
              <c:showVal val="0"/>
              <c:showCatName val="1"/>
              <c:showSerName val="0"/>
              <c:showPercent val="1"/>
              <c:showBubbleSize val="0"/>
              <c:extLst>
                <c:ext xmlns:c15="http://schemas.microsoft.com/office/drawing/2012/chart" uri="{CE6537A1-D6FC-4f65-9D91-7224C49458BB}"/>
              </c:extLst>
            </c:dLbl>
            <c:dLbl>
              <c:idx val="2"/>
              <c:layout>
                <c:manualLayout>
                  <c:x val="2.0897647451451899E-2"/>
                  <c:y val="2.94200874868937E-2"/>
                </c:manualLayout>
              </c:layout>
              <c:spPr>
                <a:noFill/>
                <a:ln w="16690">
                  <a:noFill/>
                </a:ln>
              </c:spPr>
              <c:txPr>
                <a:bodyPr/>
                <a:lstStyle/>
                <a:p>
                  <a:pPr>
                    <a:defRPr sz="1099" b="0" i="0" u="none" strike="noStrike" baseline="0">
                      <a:solidFill>
                        <a:srgbClr val="000000"/>
                      </a:solidFill>
                      <a:latin typeface="Arial"/>
                      <a:ea typeface="Arial"/>
                      <a:cs typeface="Arial"/>
                    </a:defRPr>
                  </a:pPr>
                  <a:endParaRPr lang="en-US"/>
                </a:p>
              </c:txPr>
              <c:dLblPos val="bestFit"/>
              <c:showLegendKey val="0"/>
              <c:showVal val="0"/>
              <c:showCatName val="1"/>
              <c:showSerName val="0"/>
              <c:showPercent val="1"/>
              <c:showBubbleSize val="0"/>
              <c:extLst>
                <c:ext xmlns:c15="http://schemas.microsoft.com/office/drawing/2012/chart" uri="{CE6537A1-D6FC-4f65-9D91-7224C49458BB}"/>
              </c:extLst>
            </c:dLbl>
            <c:dLbl>
              <c:idx val="5"/>
              <c:layout>
                <c:manualLayout>
                  <c:x val="-7.9269546731114294E-3"/>
                  <c:y val="3.4042553191489397E-2"/>
                </c:manualLayout>
              </c:layout>
              <c:dLblPos val="bestFit"/>
              <c:showLegendKey val="0"/>
              <c:showVal val="0"/>
              <c:showCatName val="1"/>
              <c:showSerName val="0"/>
              <c:showPercent val="1"/>
              <c:showBubbleSize val="0"/>
              <c:extLst>
                <c:ext xmlns:c15="http://schemas.microsoft.com/office/drawing/2012/chart" uri="{CE6537A1-D6FC-4f65-9D91-7224C49458BB}"/>
              </c:extLst>
            </c:dLbl>
            <c:numFmt formatCode="0%" sourceLinked="0"/>
            <c:spPr>
              <a:noFill/>
              <a:ln w="16690">
                <a:noFill/>
              </a:ln>
            </c:spPr>
            <c:txPr>
              <a:bodyPr/>
              <a:lstStyle/>
              <a:p>
                <a:pPr>
                  <a:defRPr sz="1099" b="0" i="0" u="none" strike="noStrike" baseline="0">
                    <a:solidFill>
                      <a:srgbClr val="000000"/>
                    </a:solidFill>
                    <a:latin typeface="Arial"/>
                    <a:ea typeface="Arial"/>
                    <a:cs typeface="Arial"/>
                  </a:defRPr>
                </a:pPr>
                <a:endParaRPr lang="en-US"/>
              </a:p>
            </c:txPr>
            <c:dLblPos val="outEnd"/>
            <c:showLegendKey val="0"/>
            <c:showVal val="0"/>
            <c:showCatName val="1"/>
            <c:showSerName val="0"/>
            <c:showPercent val="1"/>
            <c:showBubbleSize val="0"/>
            <c:showLeaderLines val="1"/>
            <c:extLst>
              <c:ext xmlns:c15="http://schemas.microsoft.com/office/drawing/2012/chart" uri="{CE6537A1-D6FC-4f65-9D91-7224C49458BB}"/>
            </c:extLst>
          </c:dLbls>
          <c:cat>
            <c:strRef>
              <c:f>SSI!$B$3:$B$10</c:f>
              <c:strCache>
                <c:ptCount val="8"/>
                <c:pt idx="0">
                  <c:v>Staphylococcus aureus (not MRSA)</c:v>
                </c:pt>
                <c:pt idx="1">
                  <c:v>Methicillin-resistant Staphylococcus aureus (MRSA)</c:v>
                </c:pt>
                <c:pt idx="2">
                  <c:v>Coagulase-negative Staphylococcus</c:v>
                </c:pt>
                <c:pt idx="3">
                  <c:v>Gram-positive bacteria (other)</c:v>
                </c:pt>
                <c:pt idx="4">
                  <c:v>Gram-negative bacteria (other)</c:v>
                </c:pt>
                <c:pt idx="5">
                  <c:v>Multiple Organisms</c:v>
                </c:pt>
                <c:pt idx="6">
                  <c:v>Other</c:v>
                </c:pt>
                <c:pt idx="7">
                  <c:v>No Organism Identified</c:v>
                </c:pt>
              </c:strCache>
            </c:strRef>
          </c:cat>
          <c:val>
            <c:numRef>
              <c:f>SSI!$C$3:$C$10</c:f>
              <c:numCache>
                <c:formatCode>General</c:formatCode>
                <c:ptCount val="8"/>
                <c:pt idx="0">
                  <c:v>42</c:v>
                </c:pt>
                <c:pt idx="1">
                  <c:v>24</c:v>
                </c:pt>
                <c:pt idx="2">
                  <c:v>16</c:v>
                </c:pt>
                <c:pt idx="3">
                  <c:v>46</c:v>
                </c:pt>
                <c:pt idx="4">
                  <c:v>58</c:v>
                </c:pt>
                <c:pt idx="5">
                  <c:v>109</c:v>
                </c:pt>
                <c:pt idx="6">
                  <c:v>14</c:v>
                </c:pt>
                <c:pt idx="7">
                  <c:v>60</c:v>
                </c:pt>
              </c:numCache>
            </c:numRef>
          </c:val>
        </c:ser>
        <c:dLbls>
          <c:showLegendKey val="0"/>
          <c:showVal val="0"/>
          <c:showCatName val="0"/>
          <c:showSerName val="0"/>
          <c:showPercent val="0"/>
          <c:showBubbleSize val="0"/>
          <c:showLeaderLines val="1"/>
        </c:dLbls>
        <c:firstSliceAng val="0"/>
      </c:pieChart>
      <c:spPr>
        <a:noFill/>
        <a:ln w="25377">
          <a:noFill/>
        </a:ln>
      </c:spPr>
    </c:plotArea>
    <c:plotVisOnly val="1"/>
    <c:dispBlanksAs val="zero"/>
    <c:showDLblsOverMax val="0"/>
  </c:chart>
  <c:spPr>
    <a:noFill/>
    <a:ln>
      <a:noFill/>
    </a:ln>
  </c:spPr>
  <c:txPr>
    <a:bodyPr/>
    <a:lstStyle/>
    <a:p>
      <a:pPr>
        <a:defRPr sz="1054" b="0" i="0" u="none" strike="noStrike" baseline="0">
          <a:solidFill>
            <a:srgbClr val="000000"/>
          </a:solidFill>
          <a:latin typeface="Arial"/>
          <a:ea typeface="Arial"/>
          <a:cs typeface="Arial"/>
        </a:defRPr>
      </a:pPr>
      <a:endParaRPr lang="en-US"/>
    </a:p>
  </c:txPr>
  <c:externalData r:id="rId1">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9619565217391303"/>
          <c:y val="0.231780167264038"/>
          <c:w val="0.408514492753623"/>
          <c:h val="0.538829151732378"/>
        </c:manualLayout>
      </c:layout>
      <c:pieChart>
        <c:varyColors val="1"/>
        <c:ser>
          <c:idx val="0"/>
          <c:order val="0"/>
          <c:tx>
            <c:strRef>
              <c:f>SSI!$C$2:$C$2</c:f>
              <c:strCache>
                <c:ptCount val="1"/>
                <c:pt idx="0">
                  <c:v>Number of Infections</c:v>
                </c:pt>
              </c:strCache>
            </c:strRef>
          </c:tx>
          <c:spPr>
            <a:solidFill>
              <a:srgbClr val="9999FF"/>
            </a:solidFill>
            <a:ln w="8344">
              <a:solidFill>
                <a:srgbClr val="FFFFFF"/>
              </a:solidFill>
              <a:prstDash val="solid"/>
            </a:ln>
          </c:spPr>
          <c:dPt>
            <c:idx val="0"/>
            <c:bubble3D val="0"/>
            <c:spPr>
              <a:solidFill>
                <a:srgbClr val="00B050"/>
              </a:solidFill>
              <a:ln w="8344">
                <a:solidFill>
                  <a:srgbClr val="FFFFFF"/>
                </a:solidFill>
                <a:prstDash val="solid"/>
              </a:ln>
            </c:spPr>
          </c:dPt>
          <c:dPt>
            <c:idx val="1"/>
            <c:bubble3D val="0"/>
            <c:spPr>
              <a:solidFill>
                <a:srgbClr val="FF9933"/>
              </a:solidFill>
              <a:ln w="8344">
                <a:solidFill>
                  <a:srgbClr val="FFFFFF"/>
                </a:solidFill>
                <a:prstDash val="solid"/>
              </a:ln>
            </c:spPr>
          </c:dPt>
          <c:dPt>
            <c:idx val="2"/>
            <c:bubble3D val="0"/>
            <c:spPr>
              <a:solidFill>
                <a:srgbClr val="666699"/>
              </a:solidFill>
              <a:ln w="8344">
                <a:solidFill>
                  <a:srgbClr val="FFFFFF"/>
                </a:solidFill>
                <a:prstDash val="solid"/>
              </a:ln>
            </c:spPr>
          </c:dPt>
          <c:dPt>
            <c:idx val="3"/>
            <c:bubble3D val="0"/>
            <c:spPr>
              <a:solidFill>
                <a:schemeClr val="bg1">
                  <a:lumMod val="75000"/>
                </a:schemeClr>
              </a:solidFill>
              <a:ln w="8344">
                <a:solidFill>
                  <a:srgbClr val="FFFFFF"/>
                </a:solidFill>
                <a:prstDash val="solid"/>
              </a:ln>
            </c:spPr>
          </c:dPt>
          <c:dPt>
            <c:idx val="4"/>
            <c:bubble3D val="0"/>
            <c:spPr>
              <a:solidFill>
                <a:srgbClr val="002060"/>
              </a:solidFill>
              <a:ln w="8344">
                <a:solidFill>
                  <a:srgbClr val="FFFFFF"/>
                </a:solidFill>
                <a:prstDash val="solid"/>
              </a:ln>
            </c:spPr>
          </c:dPt>
          <c:dPt>
            <c:idx val="5"/>
            <c:bubble3D val="0"/>
            <c:spPr>
              <a:solidFill>
                <a:srgbClr val="FFCC00"/>
              </a:solidFill>
              <a:ln w="8344">
                <a:solidFill>
                  <a:srgbClr val="FFFFFF"/>
                </a:solidFill>
                <a:prstDash val="solid"/>
              </a:ln>
            </c:spPr>
          </c:dPt>
          <c:dPt>
            <c:idx val="6"/>
            <c:bubble3D val="0"/>
            <c:spPr>
              <a:solidFill>
                <a:schemeClr val="tx1"/>
              </a:solidFill>
              <a:ln w="8344">
                <a:solidFill>
                  <a:srgbClr val="FFFFFF"/>
                </a:solidFill>
                <a:prstDash val="solid"/>
              </a:ln>
            </c:spPr>
          </c:dPt>
          <c:dPt>
            <c:idx val="7"/>
            <c:bubble3D val="0"/>
            <c:spPr>
              <a:solidFill>
                <a:srgbClr val="FF9999"/>
              </a:solidFill>
              <a:ln w="8344">
                <a:solidFill>
                  <a:srgbClr val="FFFFFF"/>
                </a:solidFill>
                <a:prstDash val="solid"/>
              </a:ln>
            </c:spPr>
          </c:dPt>
          <c:dLbls>
            <c:dLbl>
              <c:idx val="0"/>
              <c:layout>
                <c:manualLayout>
                  <c:x val="-6.8392300750206095E-2"/>
                  <c:y val="-4.75247567095975E-2"/>
                </c:manualLayout>
              </c:layout>
              <c:dLblPos val="bestFit"/>
              <c:showLegendKey val="0"/>
              <c:showVal val="0"/>
              <c:showCatName val="1"/>
              <c:showSerName val="0"/>
              <c:showPercent val="1"/>
              <c:showBubbleSize val="0"/>
              <c:extLst>
                <c:ext xmlns:c15="http://schemas.microsoft.com/office/drawing/2012/chart" uri="{CE6537A1-D6FC-4f65-9D91-7224C49458BB}"/>
              </c:extLst>
            </c:dLbl>
            <c:dLbl>
              <c:idx val="1"/>
              <c:layout>
                <c:manualLayout>
                  <c:x val="3.03965781112027E-2"/>
                  <c:y val="-2.2630836528379798E-3"/>
                </c:manualLayout>
              </c:layout>
              <c:dLblPos val="bestFit"/>
              <c:showLegendKey val="0"/>
              <c:showVal val="0"/>
              <c:showCatName val="1"/>
              <c:showSerName val="0"/>
              <c:showPercent val="1"/>
              <c:showBubbleSize val="0"/>
              <c:extLst>
                <c:ext xmlns:c15="http://schemas.microsoft.com/office/drawing/2012/chart" uri="{CE6537A1-D6FC-4f65-9D91-7224C49458BB}"/>
              </c:extLst>
            </c:dLbl>
            <c:dLbl>
              <c:idx val="2"/>
              <c:layout>
                <c:manualLayout>
                  <c:x val="2.0897647451451899E-2"/>
                  <c:y val="2.94200874868937E-2"/>
                </c:manualLayout>
              </c:layout>
              <c:spPr>
                <a:noFill/>
                <a:ln w="16690">
                  <a:noFill/>
                </a:ln>
              </c:spPr>
              <c:txPr>
                <a:bodyPr/>
                <a:lstStyle/>
                <a:p>
                  <a:pPr>
                    <a:defRPr sz="1099" b="0" i="0" u="none" strike="noStrike" baseline="0">
                      <a:solidFill>
                        <a:srgbClr val="000000"/>
                      </a:solidFill>
                      <a:latin typeface="Arial"/>
                      <a:ea typeface="Arial"/>
                      <a:cs typeface="Arial"/>
                    </a:defRPr>
                  </a:pPr>
                  <a:endParaRPr lang="en-US"/>
                </a:p>
              </c:txPr>
              <c:dLblPos val="bestFit"/>
              <c:showLegendKey val="0"/>
              <c:showVal val="0"/>
              <c:showCatName val="1"/>
              <c:showSerName val="0"/>
              <c:showPercent val="1"/>
              <c:showBubbleSize val="0"/>
              <c:extLst>
                <c:ext xmlns:c15="http://schemas.microsoft.com/office/drawing/2012/chart" uri="{CE6537A1-D6FC-4f65-9D91-7224C49458BB}"/>
              </c:extLst>
            </c:dLbl>
            <c:dLbl>
              <c:idx val="5"/>
              <c:layout>
                <c:manualLayout>
                  <c:x val="-7.9269546731114294E-3"/>
                  <c:y val="3.4042553191489397E-2"/>
                </c:manualLayout>
              </c:layout>
              <c:dLblPos val="bestFit"/>
              <c:showLegendKey val="0"/>
              <c:showVal val="0"/>
              <c:showCatName val="1"/>
              <c:showSerName val="0"/>
              <c:showPercent val="1"/>
              <c:showBubbleSize val="0"/>
              <c:extLst>
                <c:ext xmlns:c15="http://schemas.microsoft.com/office/drawing/2012/chart" uri="{CE6537A1-D6FC-4f65-9D91-7224C49458BB}"/>
              </c:extLst>
            </c:dLbl>
            <c:numFmt formatCode="0%" sourceLinked="0"/>
            <c:spPr>
              <a:noFill/>
              <a:ln w="16690">
                <a:noFill/>
              </a:ln>
            </c:spPr>
            <c:txPr>
              <a:bodyPr/>
              <a:lstStyle/>
              <a:p>
                <a:pPr>
                  <a:defRPr sz="1099" b="0" i="0" u="none" strike="noStrike" baseline="0">
                    <a:solidFill>
                      <a:srgbClr val="000000"/>
                    </a:solidFill>
                    <a:latin typeface="Arial"/>
                    <a:ea typeface="Arial"/>
                    <a:cs typeface="Arial"/>
                  </a:defRPr>
                </a:pPr>
                <a:endParaRPr lang="en-US"/>
              </a:p>
            </c:txPr>
            <c:dLblPos val="outEnd"/>
            <c:showLegendKey val="0"/>
            <c:showVal val="0"/>
            <c:showCatName val="1"/>
            <c:showSerName val="0"/>
            <c:showPercent val="1"/>
            <c:showBubbleSize val="0"/>
            <c:showLeaderLines val="1"/>
            <c:extLst>
              <c:ext xmlns:c15="http://schemas.microsoft.com/office/drawing/2012/chart" uri="{CE6537A1-D6FC-4f65-9D91-7224C49458BB}"/>
            </c:extLst>
          </c:dLbls>
          <c:cat>
            <c:strRef>
              <c:f>SSI!$B$3:$B$10</c:f>
              <c:strCache>
                <c:ptCount val="8"/>
                <c:pt idx="0">
                  <c:v>Staphylococcus aureus (not MRSA)</c:v>
                </c:pt>
                <c:pt idx="1">
                  <c:v>Methicillin-resistant Staphylococcus aureus (MRSA)</c:v>
                </c:pt>
                <c:pt idx="2">
                  <c:v>Coagulase-negative Staphylococcus</c:v>
                </c:pt>
                <c:pt idx="3">
                  <c:v>Gram-positive bacteria (other)</c:v>
                </c:pt>
                <c:pt idx="4">
                  <c:v>Gram-negative bacteria (other)</c:v>
                </c:pt>
                <c:pt idx="5">
                  <c:v>Multiple Organisms</c:v>
                </c:pt>
                <c:pt idx="6">
                  <c:v>Other</c:v>
                </c:pt>
                <c:pt idx="7">
                  <c:v>No Organism Identified</c:v>
                </c:pt>
              </c:strCache>
            </c:strRef>
          </c:cat>
          <c:val>
            <c:numRef>
              <c:f>SSI!$C$3:$C$10</c:f>
              <c:numCache>
                <c:formatCode>General</c:formatCode>
                <c:ptCount val="8"/>
                <c:pt idx="0">
                  <c:v>57</c:v>
                </c:pt>
                <c:pt idx="1">
                  <c:v>33</c:v>
                </c:pt>
                <c:pt idx="2">
                  <c:v>15</c:v>
                </c:pt>
                <c:pt idx="3">
                  <c:v>43</c:v>
                </c:pt>
                <c:pt idx="4">
                  <c:v>61</c:v>
                </c:pt>
                <c:pt idx="5">
                  <c:v>115</c:v>
                </c:pt>
                <c:pt idx="6">
                  <c:v>12</c:v>
                </c:pt>
                <c:pt idx="7">
                  <c:v>71</c:v>
                </c:pt>
              </c:numCache>
            </c:numRef>
          </c:val>
        </c:ser>
        <c:dLbls>
          <c:showLegendKey val="0"/>
          <c:showVal val="0"/>
          <c:showCatName val="0"/>
          <c:showSerName val="0"/>
          <c:showPercent val="0"/>
          <c:showBubbleSize val="0"/>
          <c:showLeaderLines val="1"/>
        </c:dLbls>
        <c:firstSliceAng val="0"/>
      </c:pieChart>
      <c:spPr>
        <a:noFill/>
        <a:ln w="25377">
          <a:noFill/>
        </a:ln>
      </c:spPr>
    </c:plotArea>
    <c:plotVisOnly val="1"/>
    <c:dispBlanksAs val="zero"/>
    <c:showDLblsOverMax val="0"/>
  </c:chart>
  <c:spPr>
    <a:noFill/>
    <a:ln>
      <a:noFill/>
    </a:ln>
  </c:spPr>
  <c:txPr>
    <a:bodyPr/>
    <a:lstStyle/>
    <a:p>
      <a:pPr>
        <a:defRPr sz="1054" b="0" i="0" u="none" strike="noStrike" baseline="0">
          <a:solidFill>
            <a:srgbClr val="000000"/>
          </a:solidFill>
          <a:latin typeface="Arial"/>
          <a:ea typeface="Arial"/>
          <a:cs typeface="Arial"/>
        </a:defRPr>
      </a:pPr>
      <a:endParaRPr lang="en-US"/>
    </a:p>
  </c:txPr>
  <c:externalData r:id="rId1">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1587355928335098E-2"/>
          <c:y val="0"/>
          <c:w val="0.90013237475750296"/>
          <c:h val="0.97909686838802001"/>
        </c:manualLayout>
      </c:layout>
      <c:lineChart>
        <c:grouping val="standard"/>
        <c:varyColors val="0"/>
        <c:ser>
          <c:idx val="0"/>
          <c:order val="0"/>
          <c:spPr>
            <a:ln w="60716">
              <a:solidFill>
                <a:srgbClr val="99CC00"/>
              </a:solidFill>
              <a:prstDash val="solid"/>
            </a:ln>
          </c:spPr>
          <c:marker>
            <c:symbol val="diamond"/>
            <c:size val="13"/>
            <c:spPr>
              <a:solidFill>
                <a:srgbClr val="99CC00"/>
              </a:solidFill>
              <a:ln>
                <a:solidFill>
                  <a:srgbClr val="99CC00"/>
                </a:solidFill>
                <a:prstDash val="solid"/>
              </a:ln>
            </c:spPr>
          </c:marker>
          <c:dPt>
            <c:idx val="0"/>
            <c:marker>
              <c:symbol val="none"/>
            </c:marker>
            <c:bubble3D val="0"/>
          </c:dPt>
          <c:dPt>
            <c:idx val="1"/>
            <c:bubble3D val="0"/>
            <c:spPr>
              <a:ln w="60716">
                <a:noFill/>
                <a:prstDash val="solid"/>
              </a:ln>
            </c:spPr>
          </c:dPt>
          <c:val>
            <c:numRef>
              <c:f>Sheet1!$B$1:$C$1</c:f>
              <c:numCache>
                <c:formatCode>General</c:formatCode>
                <c:ptCount val="2"/>
                <c:pt idx="0">
                  <c:v>2015</c:v>
                </c:pt>
                <c:pt idx="1">
                  <c:v>2016</c:v>
                </c:pt>
              </c:numCache>
            </c:numRef>
          </c:val>
          <c:smooth val="0"/>
        </c:ser>
        <c:ser>
          <c:idx val="1"/>
          <c:order val="1"/>
          <c:spPr>
            <a:ln w="60452">
              <a:solidFill>
                <a:srgbClr val="99CC00"/>
              </a:solidFill>
            </a:ln>
          </c:spPr>
          <c:marker>
            <c:symbol val="diamond"/>
            <c:size val="13"/>
            <c:spPr>
              <a:solidFill>
                <a:srgbClr val="99CC00"/>
              </a:solidFill>
              <a:ln>
                <a:noFill/>
              </a:ln>
            </c:spPr>
          </c:marker>
          <c:val>
            <c:numRef>
              <c:f>Sheet1!$B$7:$C$7</c:f>
              <c:numCache>
                <c:formatCode>General</c:formatCode>
                <c:ptCount val="2"/>
                <c:pt idx="0">
                  <c:v>2</c:v>
                </c:pt>
                <c:pt idx="1">
                  <c:v>2</c:v>
                </c:pt>
              </c:numCache>
            </c:numRef>
          </c:val>
          <c:smooth val="0"/>
        </c:ser>
        <c:dLbls>
          <c:showLegendKey val="0"/>
          <c:showVal val="0"/>
          <c:showCatName val="0"/>
          <c:showSerName val="0"/>
          <c:showPercent val="0"/>
          <c:showBubbleSize val="0"/>
        </c:dLbls>
        <c:marker val="1"/>
        <c:smooth val="0"/>
        <c:axId val="51590272"/>
        <c:axId val="51592192"/>
      </c:lineChart>
      <c:catAx>
        <c:axId val="51590272"/>
        <c:scaling>
          <c:orientation val="minMax"/>
        </c:scaling>
        <c:delete val="0"/>
        <c:axPos val="b"/>
        <c:numFmt formatCode="General" sourceLinked="1"/>
        <c:majorTickMark val="none"/>
        <c:minorTickMark val="none"/>
        <c:tickLblPos val="none"/>
        <c:spPr>
          <a:ln w="22769">
            <a:noFill/>
          </a:ln>
        </c:spPr>
        <c:crossAx val="51592192"/>
        <c:crosses val="autoZero"/>
        <c:auto val="1"/>
        <c:lblAlgn val="ctr"/>
        <c:lblOffset val="100"/>
        <c:tickMarkSkip val="1"/>
        <c:noMultiLvlLbl val="0"/>
      </c:catAx>
      <c:valAx>
        <c:axId val="51592192"/>
        <c:scaling>
          <c:orientation val="minMax"/>
          <c:max val="4"/>
        </c:scaling>
        <c:delete val="0"/>
        <c:axPos val="l"/>
        <c:majorGridlines>
          <c:spPr>
            <a:ln w="7590">
              <a:solidFill>
                <a:srgbClr val="FFFFFF"/>
              </a:solidFill>
              <a:prstDash val="solid"/>
            </a:ln>
          </c:spPr>
        </c:majorGridlines>
        <c:numFmt formatCode="General" sourceLinked="1"/>
        <c:majorTickMark val="out"/>
        <c:minorTickMark val="none"/>
        <c:tickLblPos val="none"/>
        <c:spPr>
          <a:ln w="7590">
            <a:noFill/>
            <a:prstDash val="solid"/>
          </a:ln>
        </c:spPr>
        <c:crossAx val="51590272"/>
        <c:crosses val="autoZero"/>
        <c:crossBetween val="between"/>
        <c:majorUnit val="1"/>
      </c:valAx>
      <c:spPr>
        <a:noFill/>
        <a:ln w="25427">
          <a:noFill/>
        </a:ln>
      </c:spPr>
    </c:plotArea>
    <c:plotVisOnly val="1"/>
    <c:dispBlanksAs val="gap"/>
    <c:showDLblsOverMax val="0"/>
  </c:chart>
  <c:spPr>
    <a:noFill/>
    <a:ln>
      <a:noFill/>
    </a:ln>
  </c:spPr>
  <c:txPr>
    <a:bodyPr/>
    <a:lstStyle/>
    <a:p>
      <a:pPr>
        <a:defRPr sz="596" b="0" i="0" u="none" strike="noStrike" baseline="0">
          <a:solidFill>
            <a:srgbClr val="000000"/>
          </a:solidFill>
          <a:latin typeface="Arial"/>
          <a:ea typeface="Arial"/>
          <a:cs typeface="Arial"/>
        </a:defRPr>
      </a:pPr>
      <a:endParaRPr lang="en-US"/>
    </a:p>
  </c:txPr>
  <c:externalData r:id="rId1">
    <c:autoUpdate val="0"/>
  </c:externalData>
</c:chartSpace>
</file>

<file path=ppt/charts/chart2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1587355928335098E-2"/>
          <c:y val="0"/>
          <c:w val="0.90013237475750296"/>
          <c:h val="0.97909686838802001"/>
        </c:manualLayout>
      </c:layout>
      <c:lineChart>
        <c:grouping val="standard"/>
        <c:varyColors val="0"/>
        <c:ser>
          <c:idx val="0"/>
          <c:order val="0"/>
          <c:spPr>
            <a:ln w="60488">
              <a:solidFill>
                <a:srgbClr val="99CC00"/>
              </a:solidFill>
              <a:prstDash val="solid"/>
            </a:ln>
          </c:spPr>
          <c:marker>
            <c:symbol val="diamond"/>
            <c:size val="13"/>
            <c:spPr>
              <a:solidFill>
                <a:srgbClr val="99CC00"/>
              </a:solidFill>
              <a:ln>
                <a:solidFill>
                  <a:srgbClr val="99CC00"/>
                </a:solidFill>
                <a:prstDash val="solid"/>
              </a:ln>
            </c:spPr>
          </c:marker>
          <c:cat>
            <c:numRef>
              <c:f>Sheet1!$B$1:$C$1</c:f>
              <c:numCache>
                <c:formatCode>General</c:formatCode>
                <c:ptCount val="2"/>
                <c:pt idx="0">
                  <c:v>2015</c:v>
                </c:pt>
                <c:pt idx="1">
                  <c:v>2016</c:v>
                </c:pt>
              </c:numCache>
            </c:numRef>
          </c:cat>
          <c:val>
            <c:numRef>
              <c:f>Sheet1!$B$2:$C$2</c:f>
              <c:numCache>
                <c:formatCode>General</c:formatCode>
                <c:ptCount val="2"/>
                <c:pt idx="0">
                  <c:v>2</c:v>
                </c:pt>
                <c:pt idx="1">
                  <c:v>2</c:v>
                </c:pt>
              </c:numCache>
            </c:numRef>
          </c:val>
          <c:smooth val="0"/>
        </c:ser>
        <c:dLbls>
          <c:showLegendKey val="0"/>
          <c:showVal val="0"/>
          <c:showCatName val="0"/>
          <c:showSerName val="0"/>
          <c:showPercent val="0"/>
          <c:showBubbleSize val="0"/>
        </c:dLbls>
        <c:marker val="1"/>
        <c:smooth val="0"/>
        <c:axId val="60524416"/>
        <c:axId val="60526592"/>
      </c:lineChart>
      <c:catAx>
        <c:axId val="60524416"/>
        <c:scaling>
          <c:orientation val="minMax"/>
        </c:scaling>
        <c:delete val="0"/>
        <c:axPos val="b"/>
        <c:numFmt formatCode="General" sourceLinked="1"/>
        <c:majorTickMark val="none"/>
        <c:minorTickMark val="none"/>
        <c:tickLblPos val="none"/>
        <c:spPr>
          <a:ln w="22683">
            <a:noFill/>
          </a:ln>
        </c:spPr>
        <c:crossAx val="60526592"/>
        <c:crosses val="autoZero"/>
        <c:auto val="1"/>
        <c:lblAlgn val="ctr"/>
        <c:lblOffset val="100"/>
        <c:tickMarkSkip val="1"/>
        <c:noMultiLvlLbl val="0"/>
      </c:catAx>
      <c:valAx>
        <c:axId val="60526592"/>
        <c:scaling>
          <c:orientation val="minMax"/>
          <c:max val="4"/>
        </c:scaling>
        <c:delete val="0"/>
        <c:axPos val="l"/>
        <c:majorGridlines>
          <c:spPr>
            <a:ln w="7562">
              <a:solidFill>
                <a:srgbClr val="FFFFFF"/>
              </a:solidFill>
              <a:prstDash val="solid"/>
            </a:ln>
          </c:spPr>
        </c:majorGridlines>
        <c:numFmt formatCode="General" sourceLinked="1"/>
        <c:majorTickMark val="out"/>
        <c:minorTickMark val="none"/>
        <c:tickLblPos val="none"/>
        <c:spPr>
          <a:ln w="7562">
            <a:solidFill>
              <a:srgbClr val="000000"/>
            </a:solidFill>
            <a:prstDash val="solid"/>
          </a:ln>
        </c:spPr>
        <c:crossAx val="60524416"/>
        <c:crosses val="autoZero"/>
        <c:crossBetween val="between"/>
        <c:majorUnit val="1"/>
      </c:valAx>
      <c:spPr>
        <a:noFill/>
        <a:ln w="25379">
          <a:noFill/>
        </a:ln>
      </c:spPr>
    </c:plotArea>
    <c:plotVisOnly val="1"/>
    <c:dispBlanksAs val="gap"/>
    <c:showDLblsOverMax val="0"/>
  </c:chart>
  <c:spPr>
    <a:noFill/>
    <a:ln>
      <a:noFill/>
    </a:ln>
  </c:spPr>
  <c:txPr>
    <a:bodyPr/>
    <a:lstStyle/>
    <a:p>
      <a:pPr>
        <a:defRPr sz="595" b="0" i="0" u="none" strike="noStrike" baseline="0">
          <a:solidFill>
            <a:srgbClr val="000000"/>
          </a:solidFill>
          <a:latin typeface="Arial"/>
          <a:ea typeface="Arial"/>
          <a:cs typeface="Arial"/>
        </a:defRPr>
      </a:pPr>
      <a:endParaRPr lang="en-US"/>
    </a:p>
  </c:txPr>
  <c:externalData r:id="rId1">
    <c:autoUpdate val="0"/>
  </c:externalData>
</c:chartSpace>
</file>

<file path=ppt/charts/chart2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1587355928335098E-2"/>
          <c:y val="0"/>
          <c:w val="0.90013237475750296"/>
          <c:h val="0.97909686838802001"/>
        </c:manualLayout>
      </c:layout>
      <c:lineChart>
        <c:grouping val="standard"/>
        <c:varyColors val="0"/>
        <c:ser>
          <c:idx val="0"/>
          <c:order val="0"/>
          <c:spPr>
            <a:ln w="60716">
              <a:solidFill>
                <a:srgbClr val="99CC00"/>
              </a:solidFill>
              <a:prstDash val="solid"/>
            </a:ln>
          </c:spPr>
          <c:marker>
            <c:symbol val="diamond"/>
            <c:size val="13"/>
            <c:spPr>
              <a:solidFill>
                <a:srgbClr val="99CC00"/>
              </a:solidFill>
              <a:ln>
                <a:solidFill>
                  <a:srgbClr val="99CC00"/>
                </a:solidFill>
                <a:prstDash val="solid"/>
              </a:ln>
            </c:spPr>
          </c:marker>
          <c:val>
            <c:numRef>
              <c:f>Sheet1!$B$1:$C$1</c:f>
              <c:numCache>
                <c:formatCode>General</c:formatCode>
                <c:ptCount val="2"/>
                <c:pt idx="0">
                  <c:v>2015</c:v>
                </c:pt>
                <c:pt idx="1">
                  <c:v>2016</c:v>
                </c:pt>
              </c:numCache>
            </c:numRef>
          </c:val>
          <c:smooth val="0"/>
        </c:ser>
        <c:ser>
          <c:idx val="1"/>
          <c:order val="1"/>
          <c:spPr>
            <a:ln w="60452">
              <a:solidFill>
                <a:srgbClr val="99CC00"/>
              </a:solidFill>
            </a:ln>
          </c:spPr>
          <c:marker>
            <c:symbol val="diamond"/>
            <c:size val="13"/>
            <c:spPr>
              <a:solidFill>
                <a:srgbClr val="99CC00"/>
              </a:solidFill>
              <a:ln>
                <a:noFill/>
              </a:ln>
            </c:spPr>
          </c:marker>
          <c:val>
            <c:numRef>
              <c:f>Sheet1!$B$3:$C$3</c:f>
              <c:numCache>
                <c:formatCode>General</c:formatCode>
                <c:ptCount val="2"/>
                <c:pt idx="0">
                  <c:v>2</c:v>
                </c:pt>
                <c:pt idx="1">
                  <c:v>3</c:v>
                </c:pt>
              </c:numCache>
            </c:numRef>
          </c:val>
          <c:smooth val="0"/>
        </c:ser>
        <c:dLbls>
          <c:showLegendKey val="0"/>
          <c:showVal val="0"/>
          <c:showCatName val="0"/>
          <c:showSerName val="0"/>
          <c:showPercent val="0"/>
          <c:showBubbleSize val="0"/>
        </c:dLbls>
        <c:marker val="1"/>
        <c:smooth val="0"/>
        <c:axId val="60534144"/>
        <c:axId val="60540416"/>
      </c:lineChart>
      <c:catAx>
        <c:axId val="60534144"/>
        <c:scaling>
          <c:orientation val="minMax"/>
        </c:scaling>
        <c:delete val="0"/>
        <c:axPos val="b"/>
        <c:numFmt formatCode="General" sourceLinked="1"/>
        <c:majorTickMark val="none"/>
        <c:minorTickMark val="none"/>
        <c:tickLblPos val="none"/>
        <c:spPr>
          <a:ln w="22769">
            <a:noFill/>
          </a:ln>
        </c:spPr>
        <c:crossAx val="60540416"/>
        <c:crosses val="autoZero"/>
        <c:auto val="1"/>
        <c:lblAlgn val="ctr"/>
        <c:lblOffset val="100"/>
        <c:tickMarkSkip val="1"/>
        <c:noMultiLvlLbl val="0"/>
      </c:catAx>
      <c:valAx>
        <c:axId val="60540416"/>
        <c:scaling>
          <c:orientation val="minMax"/>
          <c:max val="4"/>
        </c:scaling>
        <c:delete val="0"/>
        <c:axPos val="l"/>
        <c:majorGridlines>
          <c:spPr>
            <a:ln w="7590">
              <a:solidFill>
                <a:srgbClr val="FFFFFF"/>
              </a:solidFill>
              <a:prstDash val="solid"/>
            </a:ln>
          </c:spPr>
        </c:majorGridlines>
        <c:numFmt formatCode="General" sourceLinked="1"/>
        <c:majorTickMark val="out"/>
        <c:minorTickMark val="none"/>
        <c:tickLblPos val="none"/>
        <c:spPr>
          <a:ln w="7590">
            <a:noFill/>
            <a:prstDash val="solid"/>
          </a:ln>
        </c:spPr>
        <c:crossAx val="60534144"/>
        <c:crosses val="autoZero"/>
        <c:crossBetween val="between"/>
        <c:majorUnit val="1"/>
      </c:valAx>
      <c:spPr>
        <a:noFill/>
        <a:ln w="25427">
          <a:noFill/>
        </a:ln>
      </c:spPr>
    </c:plotArea>
    <c:plotVisOnly val="1"/>
    <c:dispBlanksAs val="gap"/>
    <c:showDLblsOverMax val="0"/>
  </c:chart>
  <c:spPr>
    <a:noFill/>
    <a:ln>
      <a:noFill/>
    </a:ln>
  </c:spPr>
  <c:txPr>
    <a:bodyPr/>
    <a:lstStyle/>
    <a:p>
      <a:pPr>
        <a:defRPr sz="596" b="0" i="0" u="none" strike="noStrike" baseline="0">
          <a:solidFill>
            <a:srgbClr val="000000"/>
          </a:solidFill>
          <a:latin typeface="Arial"/>
          <a:ea typeface="Arial"/>
          <a:cs typeface="Arial"/>
        </a:defRPr>
      </a:pPr>
      <a:endParaRPr lang="en-US"/>
    </a:p>
  </c:txPr>
  <c:externalData r:id="rId1">
    <c:autoUpdate val="0"/>
  </c:externalData>
</c:chartSpace>
</file>

<file path=ppt/charts/chart2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1587355928335098E-2"/>
          <c:y val="0"/>
          <c:w val="0.90013237475750296"/>
          <c:h val="0.97909686838802001"/>
        </c:manualLayout>
      </c:layout>
      <c:lineChart>
        <c:grouping val="standard"/>
        <c:varyColors val="0"/>
        <c:ser>
          <c:idx val="0"/>
          <c:order val="0"/>
          <c:spPr>
            <a:ln w="60408">
              <a:solidFill>
                <a:srgbClr val="99CC00"/>
              </a:solidFill>
              <a:prstDash val="solid"/>
            </a:ln>
          </c:spPr>
          <c:marker>
            <c:symbol val="diamond"/>
            <c:size val="13"/>
            <c:spPr>
              <a:solidFill>
                <a:srgbClr val="99CC00"/>
              </a:solidFill>
              <a:ln>
                <a:solidFill>
                  <a:srgbClr val="99CC00"/>
                </a:solidFill>
                <a:prstDash val="solid"/>
              </a:ln>
            </c:spPr>
          </c:marker>
          <c:val>
            <c:numRef>
              <c:f>Sheet1!$B$1:$C$1</c:f>
              <c:numCache>
                <c:formatCode>General</c:formatCode>
                <c:ptCount val="2"/>
                <c:pt idx="0">
                  <c:v>2015</c:v>
                </c:pt>
                <c:pt idx="1">
                  <c:v>2016</c:v>
                </c:pt>
              </c:numCache>
            </c:numRef>
          </c:val>
          <c:smooth val="0"/>
        </c:ser>
        <c:ser>
          <c:idx val="1"/>
          <c:order val="1"/>
          <c:spPr>
            <a:ln w="60452">
              <a:solidFill>
                <a:srgbClr val="99CC00"/>
              </a:solidFill>
            </a:ln>
          </c:spPr>
          <c:marker>
            <c:symbol val="diamond"/>
            <c:size val="13"/>
            <c:spPr>
              <a:solidFill>
                <a:srgbClr val="99CC00"/>
              </a:solidFill>
              <a:ln>
                <a:noFill/>
              </a:ln>
            </c:spPr>
          </c:marker>
          <c:val>
            <c:numRef>
              <c:f>Sheet1!$B$4:$C$4</c:f>
              <c:numCache>
                <c:formatCode>General</c:formatCode>
                <c:ptCount val="2"/>
                <c:pt idx="0">
                  <c:v>2</c:v>
                </c:pt>
                <c:pt idx="1">
                  <c:v>2</c:v>
                </c:pt>
              </c:numCache>
            </c:numRef>
          </c:val>
          <c:smooth val="0"/>
        </c:ser>
        <c:dLbls>
          <c:showLegendKey val="0"/>
          <c:showVal val="0"/>
          <c:showCatName val="0"/>
          <c:showSerName val="0"/>
          <c:showPercent val="0"/>
          <c:showBubbleSize val="0"/>
        </c:dLbls>
        <c:marker val="1"/>
        <c:smooth val="0"/>
        <c:axId val="67568768"/>
        <c:axId val="67570688"/>
      </c:lineChart>
      <c:catAx>
        <c:axId val="67568768"/>
        <c:scaling>
          <c:orientation val="minMax"/>
        </c:scaling>
        <c:delete val="0"/>
        <c:axPos val="b"/>
        <c:numFmt formatCode="General" sourceLinked="1"/>
        <c:majorTickMark val="none"/>
        <c:minorTickMark val="none"/>
        <c:tickLblPos val="none"/>
        <c:spPr>
          <a:ln w="22653">
            <a:noFill/>
          </a:ln>
        </c:spPr>
        <c:crossAx val="67570688"/>
        <c:crosses val="autoZero"/>
        <c:auto val="1"/>
        <c:lblAlgn val="ctr"/>
        <c:lblOffset val="100"/>
        <c:tickMarkSkip val="1"/>
        <c:noMultiLvlLbl val="0"/>
      </c:catAx>
      <c:valAx>
        <c:axId val="67570688"/>
        <c:scaling>
          <c:orientation val="minMax"/>
          <c:max val="4"/>
        </c:scaling>
        <c:delete val="0"/>
        <c:axPos val="l"/>
        <c:majorGridlines>
          <c:spPr>
            <a:ln w="7552">
              <a:solidFill>
                <a:srgbClr val="FFFFFF"/>
              </a:solidFill>
              <a:prstDash val="solid"/>
            </a:ln>
          </c:spPr>
        </c:majorGridlines>
        <c:numFmt formatCode="General" sourceLinked="1"/>
        <c:majorTickMark val="out"/>
        <c:minorTickMark val="none"/>
        <c:tickLblPos val="none"/>
        <c:spPr>
          <a:ln w="7552">
            <a:noFill/>
            <a:prstDash val="solid"/>
          </a:ln>
        </c:spPr>
        <c:crossAx val="67568768"/>
        <c:crosses val="autoZero"/>
        <c:crossBetween val="between"/>
        <c:majorUnit val="1"/>
      </c:valAx>
      <c:spPr>
        <a:noFill/>
        <a:ln w="25362">
          <a:noFill/>
        </a:ln>
      </c:spPr>
    </c:plotArea>
    <c:plotVisOnly val="1"/>
    <c:dispBlanksAs val="gap"/>
    <c:showDLblsOverMax val="0"/>
  </c:chart>
  <c:spPr>
    <a:noFill/>
    <a:ln>
      <a:noFill/>
    </a:ln>
  </c:spPr>
  <c:txPr>
    <a:bodyPr/>
    <a:lstStyle/>
    <a:p>
      <a:pPr>
        <a:defRPr sz="594" b="0" i="0" u="none" strike="noStrike" baseline="0">
          <a:solidFill>
            <a:srgbClr val="000000"/>
          </a:solidFill>
          <a:latin typeface="Arial"/>
          <a:ea typeface="Arial"/>
          <a:cs typeface="Arial"/>
        </a:defRPr>
      </a:pPr>
      <a:endParaRPr lang="en-US"/>
    </a:p>
  </c:txPr>
  <c:externalData r:id="rId1">
    <c:autoUpdate val="0"/>
  </c:externalData>
</c:chartSpace>
</file>

<file path=ppt/charts/chart2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1587355928335098E-2"/>
          <c:y val="0"/>
          <c:w val="0.90013237475750296"/>
          <c:h val="0.97909686838802001"/>
        </c:manualLayout>
      </c:layout>
      <c:lineChart>
        <c:grouping val="standard"/>
        <c:varyColors val="0"/>
        <c:ser>
          <c:idx val="0"/>
          <c:order val="0"/>
          <c:spPr>
            <a:ln w="60408">
              <a:solidFill>
                <a:srgbClr val="99CC00"/>
              </a:solidFill>
              <a:prstDash val="solid"/>
            </a:ln>
          </c:spPr>
          <c:marker>
            <c:symbol val="diamond"/>
            <c:size val="13"/>
            <c:spPr>
              <a:solidFill>
                <a:srgbClr val="99CC00"/>
              </a:solidFill>
              <a:ln>
                <a:solidFill>
                  <a:srgbClr val="99CC00"/>
                </a:solidFill>
                <a:prstDash val="solid"/>
              </a:ln>
            </c:spPr>
          </c:marker>
          <c:val>
            <c:numRef>
              <c:f>Sheet1!$B$1:$C$1</c:f>
              <c:numCache>
                <c:formatCode>General</c:formatCode>
                <c:ptCount val="2"/>
                <c:pt idx="0">
                  <c:v>2015</c:v>
                </c:pt>
                <c:pt idx="1">
                  <c:v>2016</c:v>
                </c:pt>
              </c:numCache>
            </c:numRef>
          </c:val>
          <c:smooth val="0"/>
        </c:ser>
        <c:ser>
          <c:idx val="1"/>
          <c:order val="1"/>
          <c:spPr>
            <a:ln w="60452">
              <a:solidFill>
                <a:srgbClr val="99CC00"/>
              </a:solidFill>
            </a:ln>
          </c:spPr>
          <c:marker>
            <c:symbol val="diamond"/>
            <c:size val="13"/>
            <c:spPr>
              <a:solidFill>
                <a:srgbClr val="99CC00"/>
              </a:solidFill>
              <a:ln>
                <a:noFill/>
              </a:ln>
            </c:spPr>
          </c:marker>
          <c:val>
            <c:numRef>
              <c:f>Sheet1!$B$5:$C$5</c:f>
              <c:numCache>
                <c:formatCode>General</c:formatCode>
                <c:ptCount val="2"/>
                <c:pt idx="0">
                  <c:v>2</c:v>
                </c:pt>
                <c:pt idx="1">
                  <c:v>3</c:v>
                </c:pt>
              </c:numCache>
            </c:numRef>
          </c:val>
          <c:smooth val="0"/>
        </c:ser>
        <c:dLbls>
          <c:showLegendKey val="0"/>
          <c:showVal val="0"/>
          <c:showCatName val="0"/>
          <c:showSerName val="0"/>
          <c:showPercent val="0"/>
          <c:showBubbleSize val="0"/>
        </c:dLbls>
        <c:marker val="1"/>
        <c:smooth val="0"/>
        <c:axId val="67598976"/>
        <c:axId val="67601152"/>
      </c:lineChart>
      <c:catAx>
        <c:axId val="67598976"/>
        <c:scaling>
          <c:orientation val="minMax"/>
        </c:scaling>
        <c:delete val="0"/>
        <c:axPos val="b"/>
        <c:numFmt formatCode="General" sourceLinked="1"/>
        <c:majorTickMark val="none"/>
        <c:minorTickMark val="none"/>
        <c:tickLblPos val="none"/>
        <c:spPr>
          <a:ln w="22653">
            <a:noFill/>
          </a:ln>
        </c:spPr>
        <c:crossAx val="67601152"/>
        <c:crosses val="autoZero"/>
        <c:auto val="1"/>
        <c:lblAlgn val="ctr"/>
        <c:lblOffset val="100"/>
        <c:tickMarkSkip val="1"/>
        <c:noMultiLvlLbl val="0"/>
      </c:catAx>
      <c:valAx>
        <c:axId val="67601152"/>
        <c:scaling>
          <c:orientation val="minMax"/>
          <c:max val="4"/>
        </c:scaling>
        <c:delete val="0"/>
        <c:axPos val="l"/>
        <c:majorGridlines>
          <c:spPr>
            <a:ln w="7552">
              <a:solidFill>
                <a:srgbClr val="FFFFFF"/>
              </a:solidFill>
              <a:prstDash val="solid"/>
            </a:ln>
          </c:spPr>
        </c:majorGridlines>
        <c:numFmt formatCode="General" sourceLinked="1"/>
        <c:majorTickMark val="out"/>
        <c:minorTickMark val="none"/>
        <c:tickLblPos val="none"/>
        <c:spPr>
          <a:ln w="7552">
            <a:noFill/>
            <a:prstDash val="solid"/>
          </a:ln>
        </c:spPr>
        <c:crossAx val="67598976"/>
        <c:crosses val="autoZero"/>
        <c:crossBetween val="between"/>
        <c:majorUnit val="1"/>
      </c:valAx>
      <c:spPr>
        <a:noFill/>
        <a:ln w="25362">
          <a:noFill/>
        </a:ln>
      </c:spPr>
    </c:plotArea>
    <c:plotVisOnly val="1"/>
    <c:dispBlanksAs val="gap"/>
    <c:showDLblsOverMax val="0"/>
  </c:chart>
  <c:spPr>
    <a:noFill/>
    <a:ln>
      <a:noFill/>
    </a:ln>
  </c:spPr>
  <c:txPr>
    <a:bodyPr/>
    <a:lstStyle/>
    <a:p>
      <a:pPr>
        <a:defRPr sz="594" b="0" i="0" u="none" strike="noStrike" baseline="0">
          <a:solidFill>
            <a:srgbClr val="000000"/>
          </a:solidFill>
          <a:latin typeface="Arial"/>
          <a:ea typeface="Arial"/>
          <a:cs typeface="Arial"/>
        </a:defRPr>
      </a:pPr>
      <a:endParaRPr lang="en-US"/>
    </a:p>
  </c:txPr>
  <c:externalData r:id="rId1">
    <c:autoUpdate val="0"/>
  </c:externalData>
</c:chartSpace>
</file>

<file path=ppt/charts/chart2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1587355928335098E-2"/>
          <c:y val="0"/>
          <c:w val="0.90013237475750296"/>
          <c:h val="0.97909686838802001"/>
        </c:manualLayout>
      </c:layout>
      <c:lineChart>
        <c:grouping val="standard"/>
        <c:varyColors val="0"/>
        <c:ser>
          <c:idx val="0"/>
          <c:order val="0"/>
          <c:spPr>
            <a:ln w="60716">
              <a:solidFill>
                <a:srgbClr val="99CC00"/>
              </a:solidFill>
              <a:prstDash val="solid"/>
            </a:ln>
          </c:spPr>
          <c:marker>
            <c:symbol val="diamond"/>
            <c:size val="13"/>
            <c:spPr>
              <a:solidFill>
                <a:srgbClr val="99CC00"/>
              </a:solidFill>
              <a:ln>
                <a:solidFill>
                  <a:srgbClr val="99CC00"/>
                </a:solidFill>
                <a:prstDash val="solid"/>
              </a:ln>
            </c:spPr>
          </c:marker>
          <c:val>
            <c:numRef>
              <c:f>Sheet1!$B$1:$C$1</c:f>
              <c:numCache>
                <c:formatCode>General</c:formatCode>
                <c:ptCount val="2"/>
                <c:pt idx="0">
                  <c:v>2015</c:v>
                </c:pt>
                <c:pt idx="1">
                  <c:v>2016</c:v>
                </c:pt>
              </c:numCache>
            </c:numRef>
          </c:val>
          <c:smooth val="0"/>
        </c:ser>
        <c:ser>
          <c:idx val="1"/>
          <c:order val="1"/>
          <c:spPr>
            <a:ln w="60452">
              <a:solidFill>
                <a:srgbClr val="99CC00"/>
              </a:solidFill>
            </a:ln>
          </c:spPr>
          <c:marker>
            <c:symbol val="diamond"/>
            <c:size val="13"/>
            <c:spPr>
              <a:solidFill>
                <a:srgbClr val="99CC00"/>
              </a:solidFill>
              <a:ln>
                <a:noFill/>
              </a:ln>
            </c:spPr>
          </c:marker>
          <c:val>
            <c:numRef>
              <c:f>Sheet1!$B$6:$C$6</c:f>
              <c:numCache>
                <c:formatCode>General</c:formatCode>
                <c:ptCount val="2"/>
                <c:pt idx="0">
                  <c:v>2</c:v>
                </c:pt>
                <c:pt idx="1">
                  <c:v>3</c:v>
                </c:pt>
              </c:numCache>
            </c:numRef>
          </c:val>
          <c:smooth val="0"/>
        </c:ser>
        <c:dLbls>
          <c:showLegendKey val="0"/>
          <c:showVal val="0"/>
          <c:showCatName val="0"/>
          <c:showSerName val="0"/>
          <c:showPercent val="0"/>
          <c:showBubbleSize val="0"/>
        </c:dLbls>
        <c:marker val="1"/>
        <c:smooth val="0"/>
        <c:axId val="67957120"/>
        <c:axId val="67959040"/>
      </c:lineChart>
      <c:catAx>
        <c:axId val="67957120"/>
        <c:scaling>
          <c:orientation val="minMax"/>
        </c:scaling>
        <c:delete val="0"/>
        <c:axPos val="b"/>
        <c:numFmt formatCode="General" sourceLinked="1"/>
        <c:majorTickMark val="none"/>
        <c:minorTickMark val="none"/>
        <c:tickLblPos val="none"/>
        <c:spPr>
          <a:ln w="22769">
            <a:noFill/>
          </a:ln>
        </c:spPr>
        <c:crossAx val="67959040"/>
        <c:crosses val="autoZero"/>
        <c:auto val="1"/>
        <c:lblAlgn val="ctr"/>
        <c:lblOffset val="100"/>
        <c:tickMarkSkip val="1"/>
        <c:noMultiLvlLbl val="0"/>
      </c:catAx>
      <c:valAx>
        <c:axId val="67959040"/>
        <c:scaling>
          <c:orientation val="minMax"/>
          <c:max val="4"/>
        </c:scaling>
        <c:delete val="0"/>
        <c:axPos val="l"/>
        <c:majorGridlines>
          <c:spPr>
            <a:ln w="7590">
              <a:solidFill>
                <a:srgbClr val="FFFFFF"/>
              </a:solidFill>
              <a:prstDash val="solid"/>
            </a:ln>
          </c:spPr>
        </c:majorGridlines>
        <c:numFmt formatCode="General" sourceLinked="1"/>
        <c:majorTickMark val="out"/>
        <c:minorTickMark val="none"/>
        <c:tickLblPos val="none"/>
        <c:spPr>
          <a:ln w="7590">
            <a:noFill/>
            <a:prstDash val="solid"/>
          </a:ln>
        </c:spPr>
        <c:crossAx val="67957120"/>
        <c:crosses val="autoZero"/>
        <c:crossBetween val="between"/>
        <c:majorUnit val="1"/>
      </c:valAx>
      <c:spPr>
        <a:noFill/>
        <a:ln w="25427">
          <a:noFill/>
        </a:ln>
      </c:spPr>
    </c:plotArea>
    <c:plotVisOnly val="1"/>
    <c:dispBlanksAs val="gap"/>
    <c:showDLblsOverMax val="0"/>
  </c:chart>
  <c:spPr>
    <a:noFill/>
    <a:ln>
      <a:noFill/>
    </a:ln>
  </c:spPr>
  <c:txPr>
    <a:bodyPr/>
    <a:lstStyle/>
    <a:p>
      <a:pPr>
        <a:defRPr sz="596" b="0" i="0" u="none" strike="noStrike" baseline="0">
          <a:solidFill>
            <a:srgbClr val="000000"/>
          </a:solidFill>
          <a:latin typeface="Arial"/>
          <a:ea typeface="Arial"/>
          <a:cs typeface="Arial"/>
        </a:defRPr>
      </a:pPr>
      <a:endParaRPr lang="en-US"/>
    </a:p>
  </c:txPr>
  <c:externalData r:id="rId1">
    <c:autoUpdate val="0"/>
  </c:externalData>
</c:chartSpace>
</file>

<file path=ppt/charts/chart2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37876386687797"/>
          <c:y val="5.63380281690141E-2"/>
          <c:w val="0.84627575277337597"/>
          <c:h val="0.69416498993963804"/>
        </c:manualLayout>
      </c:layout>
      <c:lineChart>
        <c:grouping val="standard"/>
        <c:varyColors val="0"/>
        <c:ser>
          <c:idx val="0"/>
          <c:order val="0"/>
          <c:tx>
            <c:strRef>
              <c:f>Sheet1!$A$2</c:f>
              <c:strCache>
                <c:ptCount val="1"/>
                <c:pt idx="0">
                  <c:v>CI_HI</c:v>
                </c:pt>
              </c:strCache>
            </c:strRef>
          </c:tx>
          <c:spPr>
            <a:ln w="30059">
              <a:noFill/>
            </a:ln>
          </c:spPr>
          <c:marker>
            <c:symbol val="none"/>
          </c:marker>
          <c:cat>
            <c:numRef>
              <c:f>Sheet1!$B$1:$C$1</c:f>
              <c:numCache>
                <c:formatCode>General</c:formatCode>
                <c:ptCount val="2"/>
                <c:pt idx="0">
                  <c:v>2015</c:v>
                </c:pt>
                <c:pt idx="1">
                  <c:v>2016</c:v>
                </c:pt>
              </c:numCache>
            </c:numRef>
          </c:cat>
          <c:val>
            <c:numRef>
              <c:f>Sheet1!$B$2:$C$2</c:f>
              <c:numCache>
                <c:formatCode>General</c:formatCode>
                <c:ptCount val="2"/>
                <c:pt idx="0">
                  <c:v>1.1000000000000001</c:v>
                </c:pt>
                <c:pt idx="1">
                  <c:v>0.98</c:v>
                </c:pt>
              </c:numCache>
            </c:numRef>
          </c:val>
          <c:smooth val="0"/>
        </c:ser>
        <c:ser>
          <c:idx val="1"/>
          <c:order val="1"/>
          <c:tx>
            <c:strRef>
              <c:f>Sheet1!$A$3</c:f>
              <c:strCache>
                <c:ptCount val="1"/>
                <c:pt idx="0">
                  <c:v>CI_LO</c:v>
                </c:pt>
              </c:strCache>
            </c:strRef>
          </c:tx>
          <c:spPr>
            <a:ln w="30059">
              <a:noFill/>
            </a:ln>
          </c:spPr>
          <c:marker>
            <c:symbol val="none"/>
          </c:marker>
          <c:cat>
            <c:numRef>
              <c:f>Sheet1!$B$1:$C$1</c:f>
              <c:numCache>
                <c:formatCode>General</c:formatCode>
                <c:ptCount val="2"/>
                <c:pt idx="0">
                  <c:v>2015</c:v>
                </c:pt>
                <c:pt idx="1">
                  <c:v>2016</c:v>
                </c:pt>
              </c:numCache>
            </c:numRef>
          </c:cat>
          <c:val>
            <c:numRef>
              <c:f>Sheet1!$B$3:$C$3</c:f>
              <c:numCache>
                <c:formatCode>General</c:formatCode>
                <c:ptCount val="2"/>
                <c:pt idx="0">
                  <c:v>1.02</c:v>
                </c:pt>
                <c:pt idx="1">
                  <c:v>0.9</c:v>
                </c:pt>
              </c:numCache>
            </c:numRef>
          </c:val>
          <c:smooth val="0"/>
        </c:ser>
        <c:ser>
          <c:idx val="2"/>
          <c:order val="2"/>
          <c:tx>
            <c:strRef>
              <c:f>Sheet1!$A$4</c:f>
              <c:strCache>
                <c:ptCount val="1"/>
                <c:pt idx="0">
                  <c:v>SIR</c:v>
                </c:pt>
              </c:strCache>
            </c:strRef>
          </c:tx>
          <c:spPr>
            <a:ln w="30059">
              <a:noFill/>
            </a:ln>
          </c:spPr>
          <c:marker>
            <c:symbol val="dash"/>
            <c:size val="14"/>
            <c:spPr>
              <a:solidFill>
                <a:srgbClr val="99CC00"/>
              </a:solidFill>
              <a:ln>
                <a:solidFill>
                  <a:srgbClr val="99CC00"/>
                </a:solidFill>
                <a:prstDash val="solid"/>
              </a:ln>
            </c:spPr>
          </c:marker>
          <c:cat>
            <c:numRef>
              <c:f>Sheet1!$B$1:$C$1</c:f>
              <c:numCache>
                <c:formatCode>General</c:formatCode>
                <c:ptCount val="2"/>
                <c:pt idx="0">
                  <c:v>2015</c:v>
                </c:pt>
                <c:pt idx="1">
                  <c:v>2016</c:v>
                </c:pt>
              </c:numCache>
            </c:numRef>
          </c:cat>
          <c:val>
            <c:numRef>
              <c:f>Sheet1!$B$4:$C$4</c:f>
              <c:numCache>
                <c:formatCode>General</c:formatCode>
                <c:ptCount val="2"/>
                <c:pt idx="0">
                  <c:v>1.07</c:v>
                </c:pt>
                <c:pt idx="1">
                  <c:v>0.95</c:v>
                </c:pt>
              </c:numCache>
            </c:numRef>
          </c:val>
          <c:smooth val="0"/>
        </c:ser>
        <c:dLbls>
          <c:showLegendKey val="0"/>
          <c:showVal val="0"/>
          <c:showCatName val="0"/>
          <c:showSerName val="0"/>
          <c:showPercent val="0"/>
          <c:showBubbleSize val="0"/>
        </c:dLbls>
        <c:hiLowLines>
          <c:spPr>
            <a:ln w="25398">
              <a:solidFill>
                <a:srgbClr val="333399"/>
              </a:solidFill>
              <a:prstDash val="solid"/>
            </a:ln>
          </c:spPr>
        </c:hiLowLines>
        <c:marker val="1"/>
        <c:smooth val="0"/>
        <c:axId val="68026752"/>
        <c:axId val="68028672"/>
      </c:lineChart>
      <c:catAx>
        <c:axId val="68026752"/>
        <c:scaling>
          <c:orientation val="minMax"/>
        </c:scaling>
        <c:delete val="0"/>
        <c:axPos val="b"/>
        <c:title>
          <c:tx>
            <c:rich>
              <a:bodyPr/>
              <a:lstStyle/>
              <a:p>
                <a:pPr>
                  <a:defRPr sz="1800" b="1" i="0" u="none" strike="noStrike" baseline="0">
                    <a:solidFill>
                      <a:srgbClr val="000000"/>
                    </a:solidFill>
                    <a:latin typeface="Calibri"/>
                    <a:ea typeface="Calibri"/>
                    <a:cs typeface="Calibri"/>
                  </a:defRPr>
                </a:pPr>
                <a:r>
                  <a:rPr lang="en-US" dirty="0"/>
                  <a:t>Year</a:t>
                </a:r>
              </a:p>
            </c:rich>
          </c:tx>
          <c:layout>
            <c:manualLayout>
              <c:xMode val="edge"/>
              <c:yMode val="edge"/>
              <c:x val="0.53083331852141502"/>
              <c:y val="0.83457166708029695"/>
            </c:manualLayout>
          </c:layout>
          <c:overlay val="0"/>
          <c:spPr>
            <a:noFill/>
            <a:ln w="26719">
              <a:noFill/>
            </a:ln>
          </c:spPr>
        </c:title>
        <c:numFmt formatCode="General" sourceLinked="1"/>
        <c:majorTickMark val="cross"/>
        <c:minorTickMark val="none"/>
        <c:tickLblPos val="nextTo"/>
        <c:spPr>
          <a:ln w="3340">
            <a:solidFill>
              <a:schemeClr val="tx1"/>
            </a:solidFill>
            <a:prstDash val="solid"/>
          </a:ln>
        </c:spPr>
        <c:txPr>
          <a:bodyPr rot="0" vert="horz"/>
          <a:lstStyle/>
          <a:p>
            <a:pPr>
              <a:defRPr sz="1600" b="0" i="0" u="none" strike="noStrike" baseline="0">
                <a:solidFill>
                  <a:schemeClr val="tx1"/>
                </a:solidFill>
                <a:latin typeface="Calibri"/>
                <a:ea typeface="Calibri"/>
                <a:cs typeface="Calibri"/>
              </a:defRPr>
            </a:pPr>
            <a:endParaRPr lang="en-US"/>
          </a:p>
        </c:txPr>
        <c:crossAx val="68028672"/>
        <c:crosses val="autoZero"/>
        <c:auto val="1"/>
        <c:lblAlgn val="ctr"/>
        <c:lblOffset val="100"/>
        <c:tickLblSkip val="1"/>
        <c:tickMarkSkip val="1"/>
        <c:noMultiLvlLbl val="0"/>
      </c:catAx>
      <c:valAx>
        <c:axId val="68028672"/>
        <c:scaling>
          <c:orientation val="minMax"/>
          <c:max val="1.5"/>
          <c:min val="0"/>
        </c:scaling>
        <c:delete val="0"/>
        <c:axPos val="l"/>
        <c:majorGridlines>
          <c:spPr>
            <a:ln w="13361">
              <a:solidFill>
                <a:srgbClr val="C0C0C0"/>
              </a:solidFill>
              <a:prstDash val="solid"/>
            </a:ln>
          </c:spPr>
        </c:majorGridlines>
        <c:title>
          <c:tx>
            <c:rich>
              <a:bodyPr/>
              <a:lstStyle/>
              <a:p>
                <a:pPr>
                  <a:defRPr sz="1800" b="1" i="0" u="none" strike="noStrike" baseline="0">
                    <a:solidFill>
                      <a:srgbClr val="000000"/>
                    </a:solidFill>
                    <a:latin typeface="Calibri"/>
                    <a:ea typeface="Calibri"/>
                    <a:cs typeface="Calibri"/>
                  </a:defRPr>
                </a:pPr>
                <a:r>
                  <a:rPr lang="en-US" dirty="0"/>
                  <a:t>SIR</a:t>
                </a:r>
              </a:p>
            </c:rich>
          </c:tx>
          <c:layout>
            <c:manualLayout>
              <c:xMode val="edge"/>
              <c:yMode val="edge"/>
              <c:x val="1.58478045774752E-2"/>
              <c:y val="0.37022132978363398"/>
            </c:manualLayout>
          </c:layout>
          <c:overlay val="0"/>
          <c:spPr>
            <a:noFill/>
            <a:ln w="26719">
              <a:noFill/>
            </a:ln>
          </c:spPr>
        </c:title>
        <c:numFmt formatCode="0.0" sourceLinked="0"/>
        <c:majorTickMark val="cross"/>
        <c:minorTickMark val="none"/>
        <c:tickLblPos val="nextTo"/>
        <c:spPr>
          <a:ln w="3340">
            <a:solidFill>
              <a:schemeClr val="tx1"/>
            </a:solidFill>
            <a:prstDash val="solid"/>
          </a:ln>
        </c:spPr>
        <c:txPr>
          <a:bodyPr rot="0" vert="horz"/>
          <a:lstStyle/>
          <a:p>
            <a:pPr>
              <a:defRPr sz="1600" b="0" i="0" u="none" strike="noStrike" baseline="0">
                <a:solidFill>
                  <a:schemeClr val="tx1"/>
                </a:solidFill>
                <a:latin typeface="Calibri"/>
                <a:ea typeface="Calibri"/>
                <a:cs typeface="Calibri"/>
              </a:defRPr>
            </a:pPr>
            <a:endParaRPr lang="en-US"/>
          </a:p>
        </c:txPr>
        <c:crossAx val="68026752"/>
        <c:crosses val="autoZero"/>
        <c:crossBetween val="between"/>
        <c:majorUnit val="0.5"/>
        <c:minorUnit val="0.25"/>
      </c:valAx>
      <c:spPr>
        <a:noFill/>
        <a:ln w="25398">
          <a:noFill/>
        </a:ln>
      </c:spPr>
    </c:plotArea>
    <c:plotVisOnly val="1"/>
    <c:dispBlanksAs val="gap"/>
    <c:showDLblsOverMax val="0"/>
  </c:chart>
  <c:spPr>
    <a:noFill/>
    <a:ln>
      <a:noFill/>
    </a:ln>
  </c:spPr>
  <c:txPr>
    <a:bodyPr/>
    <a:lstStyle/>
    <a:p>
      <a:pPr>
        <a:defRPr sz="1393" b="1" i="0" u="none" strike="noStrike" baseline="0">
          <a:solidFill>
            <a:schemeClr val="tx1"/>
          </a:solidFill>
          <a:latin typeface="Calibri"/>
          <a:ea typeface="Calibri"/>
          <a:cs typeface="Calibri"/>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6995515695067301"/>
          <c:y val="0.20070011668611401"/>
          <c:w val="0.46188340807174899"/>
          <c:h val="0.60093348891481901"/>
        </c:manualLayout>
      </c:layout>
      <c:pieChart>
        <c:varyColors val="1"/>
        <c:ser>
          <c:idx val="0"/>
          <c:order val="0"/>
          <c:tx>
            <c:strRef>
              <c:f>BSI!$C$3:$C$3</c:f>
              <c:strCache>
                <c:ptCount val="1"/>
                <c:pt idx="0">
                  <c:v>Number of Infections</c:v>
                </c:pt>
              </c:strCache>
            </c:strRef>
          </c:tx>
          <c:spPr>
            <a:solidFill>
              <a:srgbClr val="9999FF"/>
            </a:solidFill>
            <a:ln w="8054">
              <a:solidFill>
                <a:srgbClr val="FFFFFF"/>
              </a:solidFill>
              <a:prstDash val="solid"/>
            </a:ln>
          </c:spPr>
          <c:dPt>
            <c:idx val="0"/>
            <c:bubble3D val="0"/>
            <c:spPr>
              <a:solidFill>
                <a:srgbClr val="00B050"/>
              </a:solidFill>
              <a:ln w="8054">
                <a:solidFill>
                  <a:srgbClr val="FFFFFF"/>
                </a:solidFill>
                <a:prstDash val="solid"/>
              </a:ln>
            </c:spPr>
          </c:dPt>
          <c:dPt>
            <c:idx val="1"/>
            <c:bubble3D val="0"/>
            <c:spPr>
              <a:solidFill>
                <a:srgbClr val="FF9933"/>
              </a:solidFill>
              <a:ln w="8054">
                <a:solidFill>
                  <a:srgbClr val="FFFFFF"/>
                </a:solidFill>
                <a:prstDash val="solid"/>
              </a:ln>
            </c:spPr>
          </c:dPt>
          <c:dPt>
            <c:idx val="2"/>
            <c:bubble3D val="0"/>
            <c:spPr>
              <a:solidFill>
                <a:srgbClr val="666699"/>
              </a:solidFill>
              <a:ln w="8054">
                <a:solidFill>
                  <a:srgbClr val="FFFFFF"/>
                </a:solidFill>
                <a:prstDash val="solid"/>
              </a:ln>
            </c:spPr>
          </c:dPt>
          <c:dPt>
            <c:idx val="3"/>
            <c:bubble3D val="0"/>
            <c:spPr>
              <a:solidFill>
                <a:srgbClr val="99CC00"/>
              </a:solidFill>
              <a:ln w="8054">
                <a:solidFill>
                  <a:srgbClr val="FFFFFF"/>
                </a:solidFill>
                <a:prstDash val="solid"/>
              </a:ln>
            </c:spPr>
          </c:dPt>
          <c:dPt>
            <c:idx val="4"/>
            <c:bubble3D val="0"/>
            <c:spPr>
              <a:solidFill>
                <a:schemeClr val="bg1">
                  <a:lumMod val="75000"/>
                </a:schemeClr>
              </a:solidFill>
              <a:ln w="8054">
                <a:solidFill>
                  <a:srgbClr val="FFFFFF"/>
                </a:solidFill>
                <a:prstDash val="solid"/>
              </a:ln>
            </c:spPr>
          </c:dPt>
          <c:dPt>
            <c:idx val="5"/>
            <c:bubble3D val="0"/>
            <c:spPr>
              <a:solidFill>
                <a:srgbClr val="003366"/>
              </a:solidFill>
              <a:ln w="8054">
                <a:solidFill>
                  <a:srgbClr val="FFFFFF"/>
                </a:solidFill>
                <a:prstDash val="solid"/>
              </a:ln>
            </c:spPr>
          </c:dPt>
          <c:dPt>
            <c:idx val="6"/>
            <c:bubble3D val="0"/>
            <c:spPr>
              <a:solidFill>
                <a:srgbClr val="FFCC00"/>
              </a:solidFill>
              <a:ln w="8054">
                <a:solidFill>
                  <a:srgbClr val="FFFFFF"/>
                </a:solidFill>
                <a:prstDash val="solid"/>
              </a:ln>
            </c:spPr>
          </c:dPt>
          <c:dPt>
            <c:idx val="7"/>
            <c:bubble3D val="0"/>
            <c:spPr>
              <a:solidFill>
                <a:srgbClr val="98D0D4"/>
              </a:solidFill>
              <a:ln w="8054">
                <a:solidFill>
                  <a:srgbClr val="FFFFFF"/>
                </a:solidFill>
                <a:prstDash val="solid"/>
              </a:ln>
            </c:spPr>
          </c:dPt>
          <c:dPt>
            <c:idx val="8"/>
            <c:bubble3D val="0"/>
            <c:spPr>
              <a:solidFill>
                <a:srgbClr val="0070C0"/>
              </a:solidFill>
              <a:ln w="8054">
                <a:solidFill>
                  <a:srgbClr val="FFFFFF"/>
                </a:solidFill>
                <a:prstDash val="solid"/>
              </a:ln>
            </c:spPr>
          </c:dPt>
          <c:dLbls>
            <c:dLbl>
              <c:idx val="0"/>
              <c:layout>
                <c:manualLayout>
                  <c:x val="-2.6817947395564701E-2"/>
                  <c:y val="-4.1013952458621397E-2"/>
                </c:manualLayout>
              </c:layout>
              <c:dLblPos val="bestFit"/>
              <c:showLegendKey val="0"/>
              <c:showVal val="0"/>
              <c:showCatName val="1"/>
              <c:showSerName val="0"/>
              <c:showPercent val="1"/>
              <c:showBubbleSize val="0"/>
              <c:extLst>
                <c:ext xmlns:c15="http://schemas.microsoft.com/office/drawing/2012/chart" uri="{CE6537A1-D6FC-4f65-9D91-7224C49458BB}"/>
              </c:extLst>
            </c:dLbl>
            <c:dLbl>
              <c:idx val="1"/>
              <c:layout>
                <c:manualLayout>
                  <c:x val="4.1258380608561102E-2"/>
                  <c:y val="1.5949870400575002E-2"/>
                </c:manualLayout>
              </c:layout>
              <c:tx>
                <c:rich>
                  <a:bodyPr/>
                  <a:lstStyle/>
                  <a:p>
                    <a:r>
                      <a:rPr lang="en-US" dirty="0"/>
                      <a:t>Methicillin-resistant Staphylococ
4%</a:t>
                    </a:r>
                  </a:p>
                </c:rich>
              </c:tx>
              <c:dLblPos val="bestFit"/>
              <c:showLegendKey val="0"/>
              <c:showVal val="0"/>
              <c:showCatName val="1"/>
              <c:showSerName val="0"/>
              <c:showPercent val="1"/>
              <c:showBubbleSize val="0"/>
              <c:extLst>
                <c:ext xmlns:c15="http://schemas.microsoft.com/office/drawing/2012/chart" uri="{CE6537A1-D6FC-4f65-9D91-7224C49458BB}"/>
              </c:extLst>
            </c:dLbl>
            <c:dLbl>
              <c:idx val="3"/>
              <c:spPr>
                <a:noFill/>
                <a:ln w="16109">
                  <a:noFill/>
                </a:ln>
              </c:spPr>
              <c:txPr>
                <a:bodyPr/>
                <a:lstStyle/>
                <a:p>
                  <a:pPr>
                    <a:defRPr sz="1100" b="0" i="0" u="none" strike="noStrike" baseline="0">
                      <a:solidFill>
                        <a:srgbClr val="000000"/>
                      </a:solidFill>
                      <a:latin typeface="Arial"/>
                      <a:ea typeface="Arial"/>
                      <a:cs typeface="Arial"/>
                    </a:defRPr>
                  </a:pPr>
                  <a:endParaRPr lang="en-US"/>
                </a:p>
              </c:txPr>
              <c:dLblPos val="outEnd"/>
              <c:showLegendKey val="0"/>
              <c:showVal val="0"/>
              <c:showCatName val="1"/>
              <c:showSerName val="0"/>
              <c:showPercent val="1"/>
              <c:showBubbleSize val="0"/>
            </c:dLbl>
            <c:dLbl>
              <c:idx val="4"/>
              <c:spPr>
                <a:noFill/>
                <a:ln w="16109">
                  <a:noFill/>
                </a:ln>
              </c:spPr>
              <c:txPr>
                <a:bodyPr/>
                <a:lstStyle/>
                <a:p>
                  <a:pPr>
                    <a:defRPr sz="1100" b="0" i="0" u="none" strike="noStrike" baseline="0">
                      <a:solidFill>
                        <a:srgbClr val="000000"/>
                      </a:solidFill>
                      <a:latin typeface="Arial"/>
                      <a:ea typeface="Arial"/>
                      <a:cs typeface="Arial"/>
                    </a:defRPr>
                  </a:pPr>
                  <a:endParaRPr lang="en-US"/>
                </a:p>
              </c:txPr>
              <c:dLblPos val="outEnd"/>
              <c:showLegendKey val="0"/>
              <c:showVal val="0"/>
              <c:showCatName val="1"/>
              <c:showSerName val="0"/>
              <c:showPercent val="1"/>
              <c:showBubbleSize val="0"/>
            </c:dLbl>
            <c:dLbl>
              <c:idx val="6"/>
              <c:layout>
                <c:manualLayout>
                  <c:x val="-2.9739982863152901E-2"/>
                  <c:y val="-1.0046444802593899E-2"/>
                </c:manualLayout>
              </c:layout>
              <c:dLblPos val="bestFit"/>
              <c:showLegendKey val="0"/>
              <c:showVal val="0"/>
              <c:showCatName val="1"/>
              <c:showSerName val="0"/>
              <c:showPercent val="1"/>
              <c:showBubbleSize val="0"/>
              <c:extLst>
                <c:ext xmlns:c15="http://schemas.microsoft.com/office/drawing/2012/chart" uri="{CE6537A1-D6FC-4f65-9D91-7224C49458BB}"/>
              </c:extLst>
            </c:dLbl>
            <c:dLbl>
              <c:idx val="7"/>
              <c:layout>
                <c:manualLayout>
                  <c:x val="-4.7445388262780802E-2"/>
                  <c:y val="-2.5064086554884801E-2"/>
                </c:manualLayout>
              </c:layout>
              <c:tx>
                <c:rich>
                  <a:bodyPr/>
                  <a:lstStyle/>
                  <a:p>
                    <a:r>
                      <a:rPr lang="en-US" dirty="0"/>
                      <a:t>Candida albicans
10%</a:t>
                    </a:r>
                  </a:p>
                </c:rich>
              </c:tx>
              <c:dLblPos val="bestFit"/>
              <c:showLegendKey val="0"/>
              <c:showVal val="0"/>
              <c:showCatName val="1"/>
              <c:showSerName val="0"/>
              <c:showPercent val="1"/>
              <c:showBubbleSize val="0"/>
              <c:extLst>
                <c:ext xmlns:c15="http://schemas.microsoft.com/office/drawing/2012/chart" uri="{CE6537A1-D6FC-4f65-9D91-7224C49458BB}"/>
              </c:extLst>
            </c:dLbl>
            <c:dLbl>
              <c:idx val="8"/>
              <c:layout>
                <c:manualLayout>
                  <c:x val="4.5068989710873898E-2"/>
                  <c:y val="-2.2500641034726699E-2"/>
                </c:manualLayout>
              </c:layout>
              <c:dLblPos val="bestFit"/>
              <c:showLegendKey val="0"/>
              <c:showVal val="0"/>
              <c:showCatName val="1"/>
              <c:showSerName val="0"/>
              <c:showPercent val="1"/>
              <c:showBubbleSize val="0"/>
              <c:extLst>
                <c:ext xmlns:c15="http://schemas.microsoft.com/office/drawing/2012/chart" uri="{CE6537A1-D6FC-4f65-9D91-7224C49458BB}"/>
              </c:extLst>
            </c:dLbl>
            <c:numFmt formatCode="0%" sourceLinked="0"/>
            <c:spPr>
              <a:noFill/>
              <a:ln w="16109">
                <a:noFill/>
              </a:ln>
            </c:spPr>
            <c:txPr>
              <a:bodyPr/>
              <a:lstStyle/>
              <a:p>
                <a:pPr>
                  <a:defRPr sz="1100" b="0" i="0" u="none" strike="noStrike" baseline="0">
                    <a:solidFill>
                      <a:srgbClr val="000000"/>
                    </a:solidFill>
                    <a:latin typeface="Arial"/>
                    <a:ea typeface="Arial"/>
                    <a:cs typeface="Arial"/>
                  </a:defRPr>
                </a:pPr>
                <a:endParaRPr lang="en-US"/>
              </a:p>
            </c:txPr>
            <c:dLblPos val="outEnd"/>
            <c:showLegendKey val="0"/>
            <c:showVal val="0"/>
            <c:showCatName val="1"/>
            <c:showSerName val="0"/>
            <c:showPercent val="1"/>
            <c:showBubbleSize val="0"/>
            <c:showLeaderLines val="1"/>
            <c:extLst>
              <c:ext xmlns:c15="http://schemas.microsoft.com/office/drawing/2012/chart" uri="{CE6537A1-D6FC-4f65-9D91-7224C49458BB}"/>
            </c:extLst>
          </c:dLbls>
          <c:cat>
            <c:strRef>
              <c:f>BSI!$B$4:$B$12</c:f>
              <c:strCache>
                <c:ptCount val="9"/>
                <c:pt idx="0">
                  <c:v>Staphylococcus aureus (not MRSA)</c:v>
                </c:pt>
                <c:pt idx="1">
                  <c:v>Methicillin-resistant Staphylococ</c:v>
                </c:pt>
                <c:pt idx="2">
                  <c:v>Coagulase-negative Staphylococcus</c:v>
                </c:pt>
                <c:pt idx="3">
                  <c:v>Enterococcus sp.</c:v>
                </c:pt>
                <c:pt idx="4">
                  <c:v>Gram-positive bacteria (other)</c:v>
                </c:pt>
                <c:pt idx="5">
                  <c:v>Gram-negative bacteria (other)</c:v>
                </c:pt>
                <c:pt idx="6">
                  <c:v>Multiple Organisms</c:v>
                </c:pt>
                <c:pt idx="7">
                  <c:v>Candida albicans</c:v>
                </c:pt>
                <c:pt idx="8">
                  <c:v>Yeast/Fungus (other)</c:v>
                </c:pt>
              </c:strCache>
            </c:strRef>
          </c:cat>
          <c:val>
            <c:numRef>
              <c:f>BSI!$C$4:$C$12</c:f>
              <c:numCache>
                <c:formatCode>General</c:formatCode>
                <c:ptCount val="9"/>
                <c:pt idx="0">
                  <c:v>14</c:v>
                </c:pt>
                <c:pt idx="1">
                  <c:v>6</c:v>
                </c:pt>
                <c:pt idx="2">
                  <c:v>27</c:v>
                </c:pt>
                <c:pt idx="3">
                  <c:v>25</c:v>
                </c:pt>
                <c:pt idx="4">
                  <c:v>7</c:v>
                </c:pt>
                <c:pt idx="5">
                  <c:v>39</c:v>
                </c:pt>
                <c:pt idx="6">
                  <c:v>7</c:v>
                </c:pt>
                <c:pt idx="7">
                  <c:v>15</c:v>
                </c:pt>
                <c:pt idx="8">
                  <c:v>18</c:v>
                </c:pt>
              </c:numCache>
            </c:numRef>
          </c:val>
        </c:ser>
        <c:ser>
          <c:idx val="1"/>
          <c:order val="1"/>
          <c:tx>
            <c:strRef>
              <c:f>BSI!$D$3:$D$3</c:f>
              <c:strCache>
                <c:ptCount val="1"/>
                <c:pt idx="0">
                  <c:v>Percent of Infections</c:v>
                </c:pt>
              </c:strCache>
            </c:strRef>
          </c:tx>
          <c:dPt>
            <c:idx val="0"/>
            <c:bubble3D val="0"/>
          </c:dPt>
          <c:dPt>
            <c:idx val="1"/>
            <c:bubble3D val="0"/>
          </c:dPt>
          <c:dPt>
            <c:idx val="2"/>
            <c:bubble3D val="0"/>
          </c:dPt>
          <c:dPt>
            <c:idx val="3"/>
            <c:bubble3D val="0"/>
          </c:dPt>
          <c:dPt>
            <c:idx val="4"/>
            <c:bubble3D val="0"/>
          </c:dPt>
          <c:dPt>
            <c:idx val="5"/>
            <c:bubble3D val="0"/>
          </c:dPt>
          <c:dPt>
            <c:idx val="6"/>
            <c:bubble3D val="0"/>
          </c:dPt>
          <c:dPt>
            <c:idx val="7"/>
            <c:bubble3D val="0"/>
          </c:dPt>
          <c:dPt>
            <c:idx val="8"/>
            <c:bubble3D val="0"/>
          </c:dPt>
          <c:cat>
            <c:strRef>
              <c:f>BSI!$B$4:$B$12</c:f>
              <c:strCache>
                <c:ptCount val="9"/>
                <c:pt idx="0">
                  <c:v>Staphylococcus aureus (not MRSA)</c:v>
                </c:pt>
                <c:pt idx="1">
                  <c:v>Methicillin-resistant Staphylococ</c:v>
                </c:pt>
                <c:pt idx="2">
                  <c:v>Coagulase-negative Staphylococcus</c:v>
                </c:pt>
                <c:pt idx="3">
                  <c:v>Enterococcus sp.</c:v>
                </c:pt>
                <c:pt idx="4">
                  <c:v>Gram-positive bacteria (other)</c:v>
                </c:pt>
                <c:pt idx="5">
                  <c:v>Gram-negative bacteria (other)</c:v>
                </c:pt>
                <c:pt idx="6">
                  <c:v>Multiple Organisms</c:v>
                </c:pt>
                <c:pt idx="7">
                  <c:v>Candida albicans</c:v>
                </c:pt>
                <c:pt idx="8">
                  <c:v>Yeast/Fungus (other)</c:v>
                </c:pt>
              </c:strCache>
            </c:strRef>
          </c:cat>
          <c:val>
            <c:numRef>
              <c:f>BSI!$D$4:$D$12</c:f>
              <c:numCache>
                <c:formatCode>0.00%</c:formatCode>
                <c:ptCount val="9"/>
                <c:pt idx="0">
                  <c:v>8.8999999999999996E-2</c:v>
                </c:pt>
                <c:pt idx="1">
                  <c:v>3.7999999999999999E-2</c:v>
                </c:pt>
                <c:pt idx="2">
                  <c:v>0.17100000000000001</c:v>
                </c:pt>
                <c:pt idx="3">
                  <c:v>0.158</c:v>
                </c:pt>
                <c:pt idx="4">
                  <c:v>4.3999999999999997E-2</c:v>
                </c:pt>
                <c:pt idx="5">
                  <c:v>0.247</c:v>
                </c:pt>
                <c:pt idx="6">
                  <c:v>4.3999999999999997E-2</c:v>
                </c:pt>
                <c:pt idx="7">
                  <c:v>9.5000000000000001E-2</c:v>
                </c:pt>
                <c:pt idx="8">
                  <c:v>0.114</c:v>
                </c:pt>
              </c:numCache>
            </c:numRef>
          </c:val>
        </c:ser>
        <c:dLbls>
          <c:showLegendKey val="0"/>
          <c:showVal val="0"/>
          <c:showCatName val="0"/>
          <c:showSerName val="0"/>
          <c:showPercent val="0"/>
          <c:showBubbleSize val="0"/>
          <c:showLeaderLines val="1"/>
        </c:dLbls>
        <c:firstSliceAng val="0"/>
      </c:pieChart>
      <c:spPr>
        <a:noFill/>
        <a:ln w="25387">
          <a:noFill/>
        </a:ln>
      </c:spPr>
    </c:plotArea>
    <c:plotVisOnly val="1"/>
    <c:dispBlanksAs val="zero"/>
    <c:showDLblsOverMax val="0"/>
  </c:chart>
  <c:spPr>
    <a:solidFill>
      <a:srgbClr val="FFFFFF"/>
    </a:solidFill>
    <a:ln>
      <a:noFill/>
    </a:ln>
  </c:spPr>
  <c:txPr>
    <a:bodyPr/>
    <a:lstStyle/>
    <a:p>
      <a:pPr>
        <a:defRPr sz="1034" b="0" i="0" u="none" strike="noStrike" baseline="0">
          <a:solidFill>
            <a:srgbClr val="000000"/>
          </a:solidFill>
          <a:latin typeface="Arial"/>
          <a:ea typeface="Arial"/>
          <a:cs typeface="Arial"/>
        </a:defRPr>
      </a:pPr>
      <a:endParaRPr lang="en-US"/>
    </a:p>
  </c:txPr>
  <c:externalData r:id="rId1">
    <c:autoUpdate val="0"/>
  </c:externalData>
</c:chartSpace>
</file>

<file path=ppt/charts/chart3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37876386687797"/>
          <c:y val="5.63380281690141E-2"/>
          <c:w val="0.84627575277337597"/>
          <c:h val="0.69416498993963804"/>
        </c:manualLayout>
      </c:layout>
      <c:lineChart>
        <c:grouping val="standard"/>
        <c:varyColors val="0"/>
        <c:ser>
          <c:idx val="0"/>
          <c:order val="0"/>
          <c:tx>
            <c:strRef>
              <c:f>Sheet1!$A$2</c:f>
              <c:strCache>
                <c:ptCount val="1"/>
                <c:pt idx="0">
                  <c:v>CI_HI</c:v>
                </c:pt>
              </c:strCache>
            </c:strRef>
          </c:tx>
          <c:spPr>
            <a:ln w="30059">
              <a:noFill/>
            </a:ln>
          </c:spPr>
          <c:marker>
            <c:symbol val="none"/>
          </c:marker>
          <c:cat>
            <c:numRef>
              <c:f>Sheet1!$B$1:$C$1</c:f>
              <c:numCache>
                <c:formatCode>General</c:formatCode>
                <c:ptCount val="2"/>
                <c:pt idx="0">
                  <c:v>2015</c:v>
                </c:pt>
                <c:pt idx="1">
                  <c:v>2016</c:v>
                </c:pt>
              </c:numCache>
            </c:numRef>
          </c:cat>
          <c:val>
            <c:numRef>
              <c:f>Sheet1!$B$2:$C$2</c:f>
              <c:numCache>
                <c:formatCode>General</c:formatCode>
                <c:ptCount val="2"/>
                <c:pt idx="0">
                  <c:v>0.93</c:v>
                </c:pt>
                <c:pt idx="1">
                  <c:v>0.7</c:v>
                </c:pt>
              </c:numCache>
            </c:numRef>
          </c:val>
          <c:smooth val="0"/>
        </c:ser>
        <c:ser>
          <c:idx val="1"/>
          <c:order val="1"/>
          <c:tx>
            <c:strRef>
              <c:f>Sheet1!$A$3</c:f>
              <c:strCache>
                <c:ptCount val="1"/>
                <c:pt idx="0">
                  <c:v>CI_LO</c:v>
                </c:pt>
              </c:strCache>
            </c:strRef>
          </c:tx>
          <c:spPr>
            <a:ln w="30059">
              <a:noFill/>
            </a:ln>
          </c:spPr>
          <c:marker>
            <c:symbol val="none"/>
          </c:marker>
          <c:cat>
            <c:numRef>
              <c:f>Sheet1!$B$1:$C$1</c:f>
              <c:numCache>
                <c:formatCode>General</c:formatCode>
                <c:ptCount val="2"/>
                <c:pt idx="0">
                  <c:v>2015</c:v>
                </c:pt>
                <c:pt idx="1">
                  <c:v>2016</c:v>
                </c:pt>
              </c:numCache>
            </c:numRef>
          </c:cat>
          <c:val>
            <c:numRef>
              <c:f>Sheet1!$B$3:$C$3</c:f>
              <c:numCache>
                <c:formatCode>General</c:formatCode>
                <c:ptCount val="2"/>
                <c:pt idx="0">
                  <c:v>0.69</c:v>
                </c:pt>
                <c:pt idx="1">
                  <c:v>0.49</c:v>
                </c:pt>
              </c:numCache>
            </c:numRef>
          </c:val>
          <c:smooth val="0"/>
        </c:ser>
        <c:ser>
          <c:idx val="2"/>
          <c:order val="2"/>
          <c:tx>
            <c:strRef>
              <c:f>Sheet1!$A$4</c:f>
              <c:strCache>
                <c:ptCount val="1"/>
                <c:pt idx="0">
                  <c:v>SIR</c:v>
                </c:pt>
              </c:strCache>
            </c:strRef>
          </c:tx>
          <c:spPr>
            <a:ln w="30059">
              <a:noFill/>
            </a:ln>
          </c:spPr>
          <c:marker>
            <c:symbol val="dash"/>
            <c:size val="14"/>
            <c:spPr>
              <a:solidFill>
                <a:srgbClr val="99CC00"/>
              </a:solidFill>
              <a:ln>
                <a:solidFill>
                  <a:srgbClr val="99CC00"/>
                </a:solidFill>
                <a:prstDash val="solid"/>
              </a:ln>
            </c:spPr>
          </c:marker>
          <c:cat>
            <c:numRef>
              <c:f>Sheet1!$B$1:$C$1</c:f>
              <c:numCache>
                <c:formatCode>General</c:formatCode>
                <c:ptCount val="2"/>
                <c:pt idx="0">
                  <c:v>2015</c:v>
                </c:pt>
                <c:pt idx="1">
                  <c:v>2016</c:v>
                </c:pt>
              </c:numCache>
            </c:numRef>
          </c:cat>
          <c:val>
            <c:numRef>
              <c:f>Sheet1!$B$4:$C$4</c:f>
              <c:numCache>
                <c:formatCode>General</c:formatCode>
                <c:ptCount val="2"/>
                <c:pt idx="0">
                  <c:v>0.81</c:v>
                </c:pt>
                <c:pt idx="1">
                  <c:v>0.6</c:v>
                </c:pt>
              </c:numCache>
            </c:numRef>
          </c:val>
          <c:smooth val="0"/>
        </c:ser>
        <c:dLbls>
          <c:showLegendKey val="0"/>
          <c:showVal val="0"/>
          <c:showCatName val="0"/>
          <c:showSerName val="0"/>
          <c:showPercent val="0"/>
          <c:showBubbleSize val="0"/>
        </c:dLbls>
        <c:hiLowLines>
          <c:spPr>
            <a:ln w="25398">
              <a:solidFill>
                <a:srgbClr val="333399"/>
              </a:solidFill>
              <a:prstDash val="solid"/>
            </a:ln>
          </c:spPr>
        </c:hiLowLines>
        <c:marker val="1"/>
        <c:smooth val="0"/>
        <c:axId val="68055040"/>
        <c:axId val="68056960"/>
      </c:lineChart>
      <c:catAx>
        <c:axId val="68055040"/>
        <c:scaling>
          <c:orientation val="minMax"/>
        </c:scaling>
        <c:delete val="0"/>
        <c:axPos val="b"/>
        <c:title>
          <c:tx>
            <c:rich>
              <a:bodyPr/>
              <a:lstStyle/>
              <a:p>
                <a:pPr>
                  <a:defRPr sz="1800" b="1" i="0" u="none" strike="noStrike" baseline="0">
                    <a:solidFill>
                      <a:srgbClr val="000000"/>
                    </a:solidFill>
                    <a:latin typeface="Calibri"/>
                    <a:ea typeface="Calibri"/>
                    <a:cs typeface="Calibri"/>
                  </a:defRPr>
                </a:pPr>
                <a:r>
                  <a:rPr lang="en-US" dirty="0"/>
                  <a:t>Year</a:t>
                </a:r>
              </a:p>
            </c:rich>
          </c:tx>
          <c:layout>
            <c:manualLayout>
              <c:xMode val="edge"/>
              <c:yMode val="edge"/>
              <c:x val="0.53083331852141502"/>
              <c:y val="0.83457166708029695"/>
            </c:manualLayout>
          </c:layout>
          <c:overlay val="0"/>
          <c:spPr>
            <a:noFill/>
            <a:ln w="26719">
              <a:noFill/>
            </a:ln>
          </c:spPr>
        </c:title>
        <c:numFmt formatCode="General" sourceLinked="1"/>
        <c:majorTickMark val="cross"/>
        <c:minorTickMark val="none"/>
        <c:tickLblPos val="nextTo"/>
        <c:spPr>
          <a:ln w="3340">
            <a:solidFill>
              <a:schemeClr val="tx1"/>
            </a:solidFill>
            <a:prstDash val="solid"/>
          </a:ln>
        </c:spPr>
        <c:txPr>
          <a:bodyPr rot="0" vert="horz"/>
          <a:lstStyle/>
          <a:p>
            <a:pPr>
              <a:defRPr sz="1600" b="0" i="0" u="none" strike="noStrike" baseline="0">
                <a:solidFill>
                  <a:schemeClr val="tx1"/>
                </a:solidFill>
                <a:latin typeface="Calibri"/>
                <a:ea typeface="Calibri"/>
                <a:cs typeface="Calibri"/>
              </a:defRPr>
            </a:pPr>
            <a:endParaRPr lang="en-US"/>
          </a:p>
        </c:txPr>
        <c:crossAx val="68056960"/>
        <c:crosses val="autoZero"/>
        <c:auto val="1"/>
        <c:lblAlgn val="ctr"/>
        <c:lblOffset val="100"/>
        <c:tickLblSkip val="1"/>
        <c:tickMarkSkip val="1"/>
        <c:noMultiLvlLbl val="0"/>
      </c:catAx>
      <c:valAx>
        <c:axId val="68056960"/>
        <c:scaling>
          <c:orientation val="minMax"/>
          <c:max val="1.5"/>
          <c:min val="0"/>
        </c:scaling>
        <c:delete val="0"/>
        <c:axPos val="l"/>
        <c:majorGridlines>
          <c:spPr>
            <a:ln w="13361">
              <a:solidFill>
                <a:srgbClr val="C0C0C0"/>
              </a:solidFill>
              <a:prstDash val="solid"/>
            </a:ln>
          </c:spPr>
        </c:majorGridlines>
        <c:title>
          <c:tx>
            <c:rich>
              <a:bodyPr/>
              <a:lstStyle/>
              <a:p>
                <a:pPr>
                  <a:defRPr sz="1800" b="1" i="0" u="none" strike="noStrike" baseline="0">
                    <a:solidFill>
                      <a:srgbClr val="000000"/>
                    </a:solidFill>
                    <a:latin typeface="Calibri"/>
                    <a:ea typeface="Calibri"/>
                    <a:cs typeface="Calibri"/>
                  </a:defRPr>
                </a:pPr>
                <a:r>
                  <a:rPr lang="en-US" dirty="0"/>
                  <a:t>SIR</a:t>
                </a:r>
              </a:p>
            </c:rich>
          </c:tx>
          <c:layout>
            <c:manualLayout>
              <c:xMode val="edge"/>
              <c:yMode val="edge"/>
              <c:x val="1.58478045774752E-2"/>
              <c:y val="0.37022132978363398"/>
            </c:manualLayout>
          </c:layout>
          <c:overlay val="0"/>
          <c:spPr>
            <a:noFill/>
            <a:ln w="26719">
              <a:noFill/>
            </a:ln>
          </c:spPr>
        </c:title>
        <c:numFmt formatCode="0.0" sourceLinked="0"/>
        <c:majorTickMark val="cross"/>
        <c:minorTickMark val="none"/>
        <c:tickLblPos val="nextTo"/>
        <c:spPr>
          <a:ln w="3340">
            <a:solidFill>
              <a:schemeClr val="tx1"/>
            </a:solidFill>
            <a:prstDash val="solid"/>
          </a:ln>
        </c:spPr>
        <c:txPr>
          <a:bodyPr rot="0" vert="horz"/>
          <a:lstStyle/>
          <a:p>
            <a:pPr>
              <a:defRPr sz="1600" b="0" i="0" u="none" strike="noStrike" baseline="0">
                <a:solidFill>
                  <a:schemeClr val="tx1"/>
                </a:solidFill>
                <a:latin typeface="Calibri"/>
                <a:ea typeface="Calibri"/>
                <a:cs typeface="Calibri"/>
              </a:defRPr>
            </a:pPr>
            <a:endParaRPr lang="en-US"/>
          </a:p>
        </c:txPr>
        <c:crossAx val="68055040"/>
        <c:crosses val="autoZero"/>
        <c:crossBetween val="between"/>
        <c:majorUnit val="0.5"/>
        <c:minorUnit val="0.1"/>
      </c:valAx>
      <c:spPr>
        <a:noFill/>
        <a:ln w="25398">
          <a:noFill/>
        </a:ln>
      </c:spPr>
    </c:plotArea>
    <c:plotVisOnly val="1"/>
    <c:dispBlanksAs val="gap"/>
    <c:showDLblsOverMax val="0"/>
  </c:chart>
  <c:spPr>
    <a:noFill/>
    <a:ln>
      <a:noFill/>
    </a:ln>
  </c:spPr>
  <c:txPr>
    <a:bodyPr/>
    <a:lstStyle/>
    <a:p>
      <a:pPr>
        <a:defRPr sz="1393" b="1" i="0" u="none" strike="noStrike" baseline="0">
          <a:solidFill>
            <a:schemeClr val="tx1"/>
          </a:solidFill>
          <a:latin typeface="Calibri"/>
          <a:ea typeface="Calibri"/>
          <a:cs typeface="Calibri"/>
        </a:defRPr>
      </a:pPr>
      <a:endParaRPr lang="en-US"/>
    </a:p>
  </c:txPr>
  <c:externalData r:id="rId1">
    <c:autoUpdate val="0"/>
  </c:externalData>
</c:chartSpace>
</file>

<file path=ppt/charts/chart3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1587355928335098E-2"/>
          <c:y val="0"/>
          <c:w val="0.90013237475750296"/>
          <c:h val="0.97909686838802001"/>
        </c:manualLayout>
      </c:layout>
      <c:lineChart>
        <c:grouping val="standard"/>
        <c:varyColors val="0"/>
        <c:ser>
          <c:idx val="0"/>
          <c:order val="0"/>
          <c:spPr>
            <a:ln w="60488">
              <a:solidFill>
                <a:srgbClr val="99CC00"/>
              </a:solidFill>
              <a:prstDash val="solid"/>
            </a:ln>
          </c:spPr>
          <c:marker>
            <c:symbol val="diamond"/>
            <c:size val="13"/>
            <c:spPr>
              <a:solidFill>
                <a:srgbClr val="99CC00"/>
              </a:solidFill>
              <a:ln>
                <a:solidFill>
                  <a:srgbClr val="99CC00"/>
                </a:solidFill>
                <a:prstDash val="solid"/>
              </a:ln>
            </c:spPr>
          </c:marker>
          <c:cat>
            <c:numRef>
              <c:f>Sheet1!$B$1:$C$1</c:f>
              <c:numCache>
                <c:formatCode>General</c:formatCode>
                <c:ptCount val="2"/>
                <c:pt idx="0">
                  <c:v>2015</c:v>
                </c:pt>
                <c:pt idx="1">
                  <c:v>2016</c:v>
                </c:pt>
              </c:numCache>
            </c:numRef>
          </c:cat>
          <c:val>
            <c:numRef>
              <c:f>Sheet1!$B$2:$C$2</c:f>
              <c:numCache>
                <c:formatCode>General</c:formatCode>
                <c:ptCount val="2"/>
                <c:pt idx="0">
                  <c:v>3</c:v>
                </c:pt>
                <c:pt idx="1">
                  <c:v>1</c:v>
                </c:pt>
              </c:numCache>
            </c:numRef>
          </c:val>
          <c:smooth val="0"/>
        </c:ser>
        <c:dLbls>
          <c:showLegendKey val="0"/>
          <c:showVal val="0"/>
          <c:showCatName val="0"/>
          <c:showSerName val="0"/>
          <c:showPercent val="0"/>
          <c:showBubbleSize val="0"/>
        </c:dLbls>
        <c:marker val="1"/>
        <c:smooth val="0"/>
        <c:axId val="68314240"/>
        <c:axId val="68316160"/>
      </c:lineChart>
      <c:catAx>
        <c:axId val="68314240"/>
        <c:scaling>
          <c:orientation val="minMax"/>
        </c:scaling>
        <c:delete val="0"/>
        <c:axPos val="b"/>
        <c:numFmt formatCode="General" sourceLinked="1"/>
        <c:majorTickMark val="none"/>
        <c:minorTickMark val="none"/>
        <c:tickLblPos val="none"/>
        <c:spPr>
          <a:ln w="22683">
            <a:noFill/>
          </a:ln>
        </c:spPr>
        <c:crossAx val="68316160"/>
        <c:crosses val="autoZero"/>
        <c:auto val="1"/>
        <c:lblAlgn val="ctr"/>
        <c:lblOffset val="100"/>
        <c:tickMarkSkip val="1"/>
        <c:noMultiLvlLbl val="0"/>
      </c:catAx>
      <c:valAx>
        <c:axId val="68316160"/>
        <c:scaling>
          <c:orientation val="minMax"/>
          <c:max val="4"/>
        </c:scaling>
        <c:delete val="0"/>
        <c:axPos val="l"/>
        <c:majorGridlines>
          <c:spPr>
            <a:ln w="7562">
              <a:solidFill>
                <a:srgbClr val="FFFFFF"/>
              </a:solidFill>
              <a:prstDash val="solid"/>
            </a:ln>
          </c:spPr>
        </c:majorGridlines>
        <c:numFmt formatCode="General" sourceLinked="1"/>
        <c:majorTickMark val="out"/>
        <c:minorTickMark val="none"/>
        <c:tickLblPos val="none"/>
        <c:spPr>
          <a:ln w="7562">
            <a:solidFill>
              <a:srgbClr val="000000"/>
            </a:solidFill>
            <a:prstDash val="solid"/>
          </a:ln>
        </c:spPr>
        <c:crossAx val="68314240"/>
        <c:crosses val="autoZero"/>
        <c:crossBetween val="between"/>
        <c:majorUnit val="1"/>
      </c:valAx>
      <c:spPr>
        <a:noFill/>
        <a:ln w="25379">
          <a:noFill/>
        </a:ln>
      </c:spPr>
    </c:plotArea>
    <c:plotVisOnly val="1"/>
    <c:dispBlanksAs val="gap"/>
    <c:showDLblsOverMax val="0"/>
  </c:chart>
  <c:spPr>
    <a:noFill/>
    <a:ln>
      <a:noFill/>
    </a:ln>
  </c:spPr>
  <c:txPr>
    <a:bodyPr/>
    <a:lstStyle/>
    <a:p>
      <a:pPr>
        <a:defRPr sz="595" b="0" i="0" u="none" strike="noStrike" baseline="0">
          <a:solidFill>
            <a:srgbClr val="000000"/>
          </a:solidFill>
          <a:latin typeface="Arial"/>
          <a:ea typeface="Arial"/>
          <a:cs typeface="Arial"/>
        </a:defRPr>
      </a:pPr>
      <a:endParaRPr lang="en-US"/>
    </a:p>
  </c:txPr>
  <c:externalData r:id="rId1">
    <c:autoUpdate val="0"/>
  </c:externalData>
</c:chartSpace>
</file>

<file path=ppt/charts/chart3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1587355928335098E-2"/>
          <c:y val="0"/>
          <c:w val="0.90013237475750296"/>
          <c:h val="0.97909686838802001"/>
        </c:manualLayout>
      </c:layout>
      <c:lineChart>
        <c:grouping val="standard"/>
        <c:varyColors val="0"/>
        <c:ser>
          <c:idx val="0"/>
          <c:order val="0"/>
          <c:spPr>
            <a:ln w="60716">
              <a:solidFill>
                <a:srgbClr val="99CC00"/>
              </a:solidFill>
              <a:prstDash val="solid"/>
            </a:ln>
          </c:spPr>
          <c:marker>
            <c:symbol val="diamond"/>
            <c:size val="13"/>
            <c:spPr>
              <a:solidFill>
                <a:srgbClr val="99CC00"/>
              </a:solidFill>
              <a:ln>
                <a:solidFill>
                  <a:srgbClr val="99CC00"/>
                </a:solidFill>
                <a:prstDash val="solid"/>
              </a:ln>
            </c:spPr>
          </c:marker>
          <c:val>
            <c:numRef>
              <c:f>Sheet1!$B$1:$C$1</c:f>
              <c:numCache>
                <c:formatCode>General</c:formatCode>
                <c:ptCount val="2"/>
                <c:pt idx="0">
                  <c:v>2015</c:v>
                </c:pt>
                <c:pt idx="1">
                  <c:v>2016</c:v>
                </c:pt>
              </c:numCache>
            </c:numRef>
          </c:val>
          <c:smooth val="0"/>
        </c:ser>
        <c:ser>
          <c:idx val="1"/>
          <c:order val="1"/>
          <c:spPr>
            <a:ln w="60452">
              <a:solidFill>
                <a:srgbClr val="99CC00"/>
              </a:solidFill>
            </a:ln>
          </c:spPr>
          <c:marker>
            <c:symbol val="diamond"/>
            <c:size val="13"/>
            <c:spPr>
              <a:solidFill>
                <a:srgbClr val="99CC00"/>
              </a:solidFill>
              <a:ln>
                <a:noFill/>
              </a:ln>
            </c:spPr>
          </c:marker>
          <c:val>
            <c:numRef>
              <c:f>Sheet1!$B$3:$C$3</c:f>
              <c:numCache>
                <c:formatCode>General</c:formatCode>
                <c:ptCount val="2"/>
                <c:pt idx="0">
                  <c:v>1</c:v>
                </c:pt>
                <c:pt idx="1">
                  <c:v>1</c:v>
                </c:pt>
              </c:numCache>
            </c:numRef>
          </c:val>
          <c:smooth val="0"/>
        </c:ser>
        <c:dLbls>
          <c:showLegendKey val="0"/>
          <c:showVal val="0"/>
          <c:showCatName val="0"/>
          <c:showSerName val="0"/>
          <c:showPercent val="0"/>
          <c:showBubbleSize val="0"/>
        </c:dLbls>
        <c:marker val="1"/>
        <c:smooth val="0"/>
        <c:axId val="68323968"/>
        <c:axId val="68330240"/>
      </c:lineChart>
      <c:catAx>
        <c:axId val="68323968"/>
        <c:scaling>
          <c:orientation val="minMax"/>
        </c:scaling>
        <c:delete val="0"/>
        <c:axPos val="b"/>
        <c:numFmt formatCode="General" sourceLinked="1"/>
        <c:majorTickMark val="none"/>
        <c:minorTickMark val="none"/>
        <c:tickLblPos val="none"/>
        <c:spPr>
          <a:ln w="22769">
            <a:noFill/>
          </a:ln>
        </c:spPr>
        <c:crossAx val="68330240"/>
        <c:crosses val="autoZero"/>
        <c:auto val="1"/>
        <c:lblAlgn val="ctr"/>
        <c:lblOffset val="100"/>
        <c:tickMarkSkip val="1"/>
        <c:noMultiLvlLbl val="0"/>
      </c:catAx>
      <c:valAx>
        <c:axId val="68330240"/>
        <c:scaling>
          <c:orientation val="minMax"/>
          <c:max val="4"/>
        </c:scaling>
        <c:delete val="0"/>
        <c:axPos val="l"/>
        <c:majorGridlines>
          <c:spPr>
            <a:ln w="7590">
              <a:solidFill>
                <a:srgbClr val="FFFFFF"/>
              </a:solidFill>
              <a:prstDash val="solid"/>
            </a:ln>
          </c:spPr>
        </c:majorGridlines>
        <c:numFmt formatCode="General" sourceLinked="1"/>
        <c:majorTickMark val="out"/>
        <c:minorTickMark val="none"/>
        <c:tickLblPos val="none"/>
        <c:spPr>
          <a:ln w="7590">
            <a:noFill/>
            <a:prstDash val="solid"/>
          </a:ln>
        </c:spPr>
        <c:crossAx val="68323968"/>
        <c:crosses val="autoZero"/>
        <c:crossBetween val="between"/>
        <c:majorUnit val="1"/>
      </c:valAx>
      <c:spPr>
        <a:noFill/>
        <a:ln w="25427">
          <a:noFill/>
        </a:ln>
      </c:spPr>
    </c:plotArea>
    <c:plotVisOnly val="1"/>
    <c:dispBlanksAs val="gap"/>
    <c:showDLblsOverMax val="0"/>
  </c:chart>
  <c:spPr>
    <a:noFill/>
    <a:ln>
      <a:noFill/>
    </a:ln>
  </c:spPr>
  <c:txPr>
    <a:bodyPr/>
    <a:lstStyle/>
    <a:p>
      <a:pPr>
        <a:defRPr sz="596" b="0" i="0" u="none" strike="noStrike" baseline="0">
          <a:solidFill>
            <a:srgbClr val="000000"/>
          </a:solidFill>
          <a:latin typeface="Arial"/>
          <a:ea typeface="Arial"/>
          <a:cs typeface="Arial"/>
        </a:defRPr>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37876386687797"/>
          <c:y val="5.63380281690141E-2"/>
          <c:w val="0.84627575277337597"/>
          <c:h val="0.69416498993963804"/>
        </c:manualLayout>
      </c:layout>
      <c:lineChart>
        <c:grouping val="standard"/>
        <c:varyColors val="0"/>
        <c:ser>
          <c:idx val="0"/>
          <c:order val="0"/>
          <c:tx>
            <c:strRef>
              <c:f>Sheet1!$A$2</c:f>
              <c:strCache>
                <c:ptCount val="1"/>
                <c:pt idx="0">
                  <c:v>CI_HI</c:v>
                </c:pt>
              </c:strCache>
            </c:strRef>
          </c:tx>
          <c:spPr>
            <a:ln w="40031">
              <a:noFill/>
            </a:ln>
          </c:spPr>
          <c:marker>
            <c:symbol val="none"/>
          </c:marker>
          <c:cat>
            <c:strRef>
              <c:f>Sheet1!$B$1:$F$1</c:f>
              <c:strCache>
                <c:ptCount val="5"/>
                <c:pt idx="0">
                  <c:v>≤750 g</c:v>
                </c:pt>
                <c:pt idx="1">
                  <c:v>751-1000 g</c:v>
                </c:pt>
                <c:pt idx="2">
                  <c:v>1001-1500 g</c:v>
                </c:pt>
                <c:pt idx="3">
                  <c:v>1501-2500 g</c:v>
                </c:pt>
                <c:pt idx="4">
                  <c:v>&gt;2500 g</c:v>
                </c:pt>
              </c:strCache>
            </c:strRef>
          </c:cat>
          <c:val>
            <c:numRef>
              <c:f>Sheet1!$B$2:$F$2</c:f>
              <c:numCache>
                <c:formatCode>General</c:formatCode>
                <c:ptCount val="5"/>
                <c:pt idx="0">
                  <c:v>2.2690000000000001</c:v>
                </c:pt>
                <c:pt idx="1">
                  <c:v>2.169</c:v>
                </c:pt>
                <c:pt idx="2">
                  <c:v>1.833</c:v>
                </c:pt>
                <c:pt idx="3">
                  <c:v>4.4029999999999996</c:v>
                </c:pt>
                <c:pt idx="4">
                  <c:v>2.0209999999999999</c:v>
                </c:pt>
              </c:numCache>
            </c:numRef>
          </c:val>
          <c:smooth val="0"/>
        </c:ser>
        <c:ser>
          <c:idx val="1"/>
          <c:order val="1"/>
          <c:tx>
            <c:strRef>
              <c:f>Sheet1!$A$3</c:f>
              <c:strCache>
                <c:ptCount val="1"/>
                <c:pt idx="0">
                  <c:v>CI_LO</c:v>
                </c:pt>
              </c:strCache>
            </c:strRef>
          </c:tx>
          <c:spPr>
            <a:ln w="40031">
              <a:noFill/>
            </a:ln>
          </c:spPr>
          <c:marker>
            <c:symbol val="none"/>
          </c:marker>
          <c:cat>
            <c:strRef>
              <c:f>Sheet1!$B$1:$F$1</c:f>
              <c:strCache>
                <c:ptCount val="5"/>
                <c:pt idx="0">
                  <c:v>≤750 g</c:v>
                </c:pt>
                <c:pt idx="1">
                  <c:v>751-1000 g</c:v>
                </c:pt>
                <c:pt idx="2">
                  <c:v>1001-1500 g</c:v>
                </c:pt>
                <c:pt idx="3">
                  <c:v>1501-2500 g</c:v>
                </c:pt>
                <c:pt idx="4">
                  <c:v>&gt;2500 g</c:v>
                </c:pt>
              </c:strCache>
            </c:strRef>
          </c:cat>
          <c:val>
            <c:numRef>
              <c:f>Sheet1!$B$3:$F$3</c:f>
              <c:numCache>
                <c:formatCode>General</c:formatCode>
                <c:ptCount val="5"/>
                <c:pt idx="0">
                  <c:v>0.81799999999999995</c:v>
                </c:pt>
                <c:pt idx="1">
                  <c:v>0.28599999999999998</c:v>
                </c:pt>
                <c:pt idx="2">
                  <c:v>9.2999999999999999E-2</c:v>
                </c:pt>
                <c:pt idx="3">
                  <c:v>0.57999999999999996</c:v>
                </c:pt>
                <c:pt idx="4">
                  <c:v>2.1000000000000001E-2</c:v>
                </c:pt>
              </c:numCache>
            </c:numRef>
          </c:val>
          <c:smooth val="0"/>
        </c:ser>
        <c:ser>
          <c:idx val="2"/>
          <c:order val="2"/>
          <c:tx>
            <c:strRef>
              <c:f>Sheet1!$A$4</c:f>
              <c:strCache>
                <c:ptCount val="1"/>
                <c:pt idx="0">
                  <c:v>SIR</c:v>
                </c:pt>
              </c:strCache>
            </c:strRef>
          </c:tx>
          <c:spPr>
            <a:ln w="40031">
              <a:noFill/>
            </a:ln>
          </c:spPr>
          <c:marker>
            <c:symbol val="dash"/>
            <c:size val="13"/>
            <c:spPr>
              <a:solidFill>
                <a:srgbClr val="99CC00"/>
              </a:solidFill>
              <a:ln>
                <a:solidFill>
                  <a:srgbClr val="99CC00"/>
                </a:solidFill>
                <a:prstDash val="solid"/>
              </a:ln>
            </c:spPr>
          </c:marker>
          <c:cat>
            <c:strRef>
              <c:f>Sheet1!$B$1:$F$1</c:f>
              <c:strCache>
                <c:ptCount val="5"/>
                <c:pt idx="0">
                  <c:v>≤750 g</c:v>
                </c:pt>
                <c:pt idx="1">
                  <c:v>751-1000 g</c:v>
                </c:pt>
                <c:pt idx="2">
                  <c:v>1001-1500 g</c:v>
                </c:pt>
                <c:pt idx="3">
                  <c:v>1501-2500 g</c:v>
                </c:pt>
                <c:pt idx="4">
                  <c:v>&gt;2500 g</c:v>
                </c:pt>
              </c:strCache>
            </c:strRef>
          </c:cat>
          <c:val>
            <c:numRef>
              <c:f>Sheet1!$B$4:$F$4</c:f>
              <c:numCache>
                <c:formatCode>General</c:formatCode>
                <c:ptCount val="5"/>
                <c:pt idx="0">
                  <c:v>1.41</c:v>
                </c:pt>
                <c:pt idx="1">
                  <c:v>0.9</c:v>
                </c:pt>
                <c:pt idx="2">
                  <c:v>0.56000000000000005</c:v>
                </c:pt>
                <c:pt idx="3">
                  <c:v>1.83</c:v>
                </c:pt>
                <c:pt idx="4">
                  <c:v>0.41</c:v>
                </c:pt>
              </c:numCache>
            </c:numRef>
          </c:val>
          <c:smooth val="0"/>
        </c:ser>
        <c:ser>
          <c:idx val="3"/>
          <c:order val="3"/>
          <c:tx>
            <c:v>Base</c:v>
          </c:tx>
          <c:spPr>
            <a:ln w="63390">
              <a:solidFill>
                <a:schemeClr val="bg1">
                  <a:lumMod val="75000"/>
                </a:schemeClr>
              </a:solidFill>
            </a:ln>
          </c:spPr>
          <c:marker>
            <c:symbol val="none"/>
          </c:marker>
          <c:val>
            <c:numRef>
              <c:f>Sheet1!$B$5:$F$5</c:f>
              <c:numCache>
                <c:formatCode>General</c:formatCode>
                <c:ptCount val="5"/>
              </c:numCache>
            </c:numRef>
          </c:val>
          <c:smooth val="0"/>
        </c:ser>
        <c:dLbls>
          <c:showLegendKey val="0"/>
          <c:showVal val="0"/>
          <c:showCatName val="0"/>
          <c:showSerName val="0"/>
          <c:showPercent val="0"/>
          <c:showBubbleSize val="0"/>
        </c:dLbls>
        <c:hiLowLines>
          <c:spPr>
            <a:ln w="25373">
              <a:solidFill>
                <a:srgbClr val="333399"/>
              </a:solidFill>
              <a:prstDash val="solid"/>
            </a:ln>
          </c:spPr>
        </c:hiLowLines>
        <c:marker val="1"/>
        <c:smooth val="0"/>
        <c:axId val="22407424"/>
        <c:axId val="23658880"/>
      </c:lineChart>
      <c:catAx>
        <c:axId val="22407424"/>
        <c:scaling>
          <c:orientation val="minMax"/>
        </c:scaling>
        <c:delete val="0"/>
        <c:axPos val="b"/>
        <c:title>
          <c:tx>
            <c:rich>
              <a:bodyPr/>
              <a:lstStyle/>
              <a:p>
                <a:pPr>
                  <a:defRPr sz="1939" b="1" i="0" u="none" strike="noStrike" baseline="0">
                    <a:solidFill>
                      <a:srgbClr val="000000"/>
                    </a:solidFill>
                    <a:latin typeface="Calibri"/>
                    <a:ea typeface="Calibri"/>
                    <a:cs typeface="Calibri"/>
                  </a:defRPr>
                </a:pPr>
                <a:r>
                  <a:rPr lang="en-US" dirty="0"/>
                  <a:t>Birth Weight</a:t>
                </a:r>
              </a:p>
            </c:rich>
          </c:tx>
          <c:layout>
            <c:manualLayout>
              <c:xMode val="edge"/>
              <c:yMode val="edge"/>
              <c:x val="0.473851071986788"/>
              <c:y val="0.82696170824581305"/>
            </c:manualLayout>
          </c:layout>
          <c:overlay val="0"/>
          <c:spPr>
            <a:noFill/>
            <a:ln w="35586">
              <a:noFill/>
            </a:ln>
          </c:spPr>
        </c:title>
        <c:numFmt formatCode="General" sourceLinked="1"/>
        <c:majorTickMark val="cross"/>
        <c:minorTickMark val="none"/>
        <c:tickLblPos val="nextTo"/>
        <c:spPr>
          <a:ln w="4445">
            <a:solidFill>
              <a:schemeClr val="tx1"/>
            </a:solidFill>
            <a:prstDash val="solid"/>
          </a:ln>
        </c:spPr>
        <c:txPr>
          <a:bodyPr rot="0" vert="horz"/>
          <a:lstStyle/>
          <a:p>
            <a:pPr>
              <a:defRPr sz="1679" b="0" i="0" u="none" strike="noStrike" baseline="0">
                <a:solidFill>
                  <a:schemeClr val="tx1"/>
                </a:solidFill>
                <a:latin typeface="Calibri"/>
                <a:ea typeface="Calibri"/>
                <a:cs typeface="Calibri"/>
              </a:defRPr>
            </a:pPr>
            <a:endParaRPr lang="en-US"/>
          </a:p>
        </c:txPr>
        <c:crossAx val="23658880"/>
        <c:crosses val="autoZero"/>
        <c:auto val="1"/>
        <c:lblAlgn val="ctr"/>
        <c:lblOffset val="100"/>
        <c:tickLblSkip val="1"/>
        <c:tickMarkSkip val="1"/>
        <c:noMultiLvlLbl val="0"/>
      </c:catAx>
      <c:valAx>
        <c:axId val="23658880"/>
        <c:scaling>
          <c:orientation val="minMax"/>
          <c:max val="5"/>
        </c:scaling>
        <c:delete val="0"/>
        <c:axPos val="l"/>
        <c:majorGridlines>
          <c:spPr>
            <a:ln w="17793">
              <a:solidFill>
                <a:srgbClr val="C0C0C0"/>
              </a:solidFill>
              <a:prstDash val="solid"/>
            </a:ln>
          </c:spPr>
        </c:majorGridlines>
        <c:title>
          <c:tx>
            <c:rich>
              <a:bodyPr/>
              <a:lstStyle/>
              <a:p>
                <a:pPr>
                  <a:defRPr sz="1939" b="1" i="0" u="none" strike="noStrike" baseline="0">
                    <a:solidFill>
                      <a:srgbClr val="000000"/>
                    </a:solidFill>
                    <a:latin typeface="Calibri"/>
                    <a:ea typeface="Calibri"/>
                    <a:cs typeface="Calibri"/>
                  </a:defRPr>
                </a:pPr>
                <a:r>
                  <a:rPr lang="en-US" dirty="0"/>
                  <a:t>SIR</a:t>
                </a:r>
              </a:p>
            </c:rich>
          </c:tx>
          <c:layout>
            <c:manualLayout>
              <c:xMode val="edge"/>
              <c:yMode val="edge"/>
              <c:x val="1.5847828010262799E-2"/>
              <c:y val="0.37022131862618401"/>
            </c:manualLayout>
          </c:layout>
          <c:overlay val="0"/>
          <c:spPr>
            <a:noFill/>
            <a:ln w="35586">
              <a:noFill/>
            </a:ln>
          </c:spPr>
        </c:title>
        <c:numFmt formatCode="0.0" sourceLinked="0"/>
        <c:majorTickMark val="cross"/>
        <c:minorTickMark val="none"/>
        <c:tickLblPos val="nextTo"/>
        <c:spPr>
          <a:ln w="4445">
            <a:solidFill>
              <a:schemeClr val="tx1"/>
            </a:solidFill>
            <a:prstDash val="solid"/>
          </a:ln>
        </c:spPr>
        <c:txPr>
          <a:bodyPr rot="0" vert="horz"/>
          <a:lstStyle/>
          <a:p>
            <a:pPr>
              <a:defRPr sz="1854" b="0" i="0" u="none" strike="noStrike" baseline="0">
                <a:solidFill>
                  <a:schemeClr val="tx1"/>
                </a:solidFill>
                <a:latin typeface="Calibri"/>
                <a:ea typeface="Calibri"/>
                <a:cs typeface="Calibri"/>
              </a:defRPr>
            </a:pPr>
            <a:endParaRPr lang="en-US"/>
          </a:p>
        </c:txPr>
        <c:crossAx val="22407424"/>
        <c:crosses val="autoZero"/>
        <c:crossBetween val="between"/>
        <c:majorUnit val="1"/>
      </c:valAx>
      <c:spPr>
        <a:noFill/>
        <a:ln w="25391">
          <a:noFill/>
        </a:ln>
      </c:spPr>
    </c:plotArea>
    <c:plotVisOnly val="1"/>
    <c:dispBlanksAs val="gap"/>
    <c:showDLblsOverMax val="0"/>
  </c:chart>
  <c:spPr>
    <a:noFill/>
    <a:ln>
      <a:noFill/>
    </a:ln>
  </c:spPr>
  <c:txPr>
    <a:bodyPr/>
    <a:lstStyle/>
    <a:p>
      <a:pPr>
        <a:defRPr sz="1854" b="1" i="0" u="none" strike="noStrike" baseline="0">
          <a:solidFill>
            <a:schemeClr val="tx1"/>
          </a:solidFill>
          <a:latin typeface="Calibri"/>
          <a:ea typeface="Calibri"/>
          <a:cs typeface="Calibri"/>
        </a:defRPr>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2682425488180884"/>
          <c:y val="0.22506082725060828"/>
          <c:w val="0.46557040082219936"/>
          <c:h val="0.55109489051094895"/>
        </c:manualLayout>
      </c:layout>
      <c:pieChart>
        <c:varyColors val="1"/>
        <c:ser>
          <c:idx val="0"/>
          <c:order val="0"/>
          <c:spPr>
            <a:ln w="9800">
              <a:solidFill>
                <a:srgbClr val="FFFFFF"/>
              </a:solidFill>
              <a:prstDash val="solid"/>
            </a:ln>
          </c:spPr>
          <c:dPt>
            <c:idx val="0"/>
            <c:bubble3D val="0"/>
            <c:spPr>
              <a:solidFill>
                <a:srgbClr val="00B050"/>
              </a:solidFill>
              <a:ln w="9800">
                <a:solidFill>
                  <a:srgbClr val="FFFFFF"/>
                </a:solidFill>
                <a:prstDash val="solid"/>
              </a:ln>
            </c:spPr>
          </c:dPt>
          <c:dPt>
            <c:idx val="1"/>
            <c:bubble3D val="0"/>
            <c:spPr>
              <a:solidFill>
                <a:srgbClr val="FF9933"/>
              </a:solidFill>
              <a:ln w="9800">
                <a:solidFill>
                  <a:srgbClr val="FFFFFF"/>
                </a:solidFill>
                <a:prstDash val="solid"/>
              </a:ln>
            </c:spPr>
          </c:dPt>
          <c:dPt>
            <c:idx val="2"/>
            <c:bubble3D val="0"/>
            <c:spPr>
              <a:solidFill>
                <a:srgbClr val="666699"/>
              </a:solidFill>
              <a:ln w="9800">
                <a:solidFill>
                  <a:srgbClr val="FFFFFF"/>
                </a:solidFill>
                <a:prstDash val="solid"/>
              </a:ln>
            </c:spPr>
          </c:dPt>
          <c:dPt>
            <c:idx val="3"/>
            <c:bubble3D val="0"/>
            <c:spPr>
              <a:solidFill>
                <a:srgbClr val="92D050"/>
              </a:solidFill>
              <a:ln w="9800">
                <a:solidFill>
                  <a:srgbClr val="FFFFFF"/>
                </a:solidFill>
                <a:prstDash val="solid"/>
              </a:ln>
            </c:spPr>
          </c:dPt>
          <c:dPt>
            <c:idx val="4"/>
            <c:bubble3D val="0"/>
            <c:spPr>
              <a:solidFill>
                <a:schemeClr val="bg1">
                  <a:lumMod val="75000"/>
                </a:schemeClr>
              </a:solidFill>
              <a:ln w="9800">
                <a:solidFill>
                  <a:srgbClr val="FFFFFF"/>
                </a:solidFill>
                <a:prstDash val="solid"/>
              </a:ln>
            </c:spPr>
          </c:dPt>
          <c:dPt>
            <c:idx val="5"/>
            <c:bubble3D val="0"/>
            <c:spPr>
              <a:solidFill>
                <a:srgbClr val="0070C0"/>
              </a:solidFill>
              <a:ln w="9800">
                <a:solidFill>
                  <a:srgbClr val="FFFFFF"/>
                </a:solidFill>
                <a:prstDash val="solid"/>
              </a:ln>
            </c:spPr>
          </c:dPt>
          <c:dPt>
            <c:idx val="6"/>
            <c:bubble3D val="0"/>
            <c:spPr>
              <a:solidFill>
                <a:srgbClr val="003366"/>
              </a:solidFill>
              <a:ln w="9800">
                <a:solidFill>
                  <a:srgbClr val="FFFFFF"/>
                </a:solidFill>
                <a:prstDash val="solid"/>
              </a:ln>
            </c:spPr>
          </c:dPt>
          <c:dPt>
            <c:idx val="7"/>
            <c:bubble3D val="0"/>
            <c:spPr>
              <a:solidFill>
                <a:srgbClr val="FFCC00"/>
              </a:solidFill>
              <a:ln w="9800">
                <a:solidFill>
                  <a:srgbClr val="FFFFFF"/>
                </a:solidFill>
                <a:prstDash val="solid"/>
              </a:ln>
            </c:spPr>
          </c:dPt>
          <c:dPt>
            <c:idx val="8"/>
            <c:bubble3D val="0"/>
            <c:spPr>
              <a:solidFill>
                <a:srgbClr val="98D0D4"/>
              </a:solidFill>
              <a:ln w="9800">
                <a:solidFill>
                  <a:srgbClr val="FFFFFF"/>
                </a:solidFill>
                <a:prstDash val="solid"/>
              </a:ln>
            </c:spPr>
          </c:dPt>
          <c:dLbls>
            <c:dLbl>
              <c:idx val="0"/>
              <c:layout>
                <c:manualLayout>
                  <c:x val="2.2506186726659168E-2"/>
                  <c:y val="-6.5814443556172037E-3"/>
                </c:manualLayout>
              </c:layout>
              <c:dLblPos val="bestFit"/>
              <c:showLegendKey val="0"/>
              <c:showVal val="0"/>
              <c:showCatName val="1"/>
              <c:showSerName val="0"/>
              <c:showPercent val="1"/>
              <c:showBubbleSize val="0"/>
            </c:dLbl>
            <c:dLbl>
              <c:idx val="1"/>
              <c:layout>
                <c:manualLayout>
                  <c:x val="2.6145147248041102E-2"/>
                  <c:y val="-3.8032587090370662E-2"/>
                </c:manualLayout>
              </c:layout>
              <c:dLblPos val="bestFit"/>
              <c:showLegendKey val="0"/>
              <c:showVal val="0"/>
              <c:showCatName val="1"/>
              <c:showSerName val="0"/>
              <c:showPercent val="1"/>
              <c:showBubbleSize val="0"/>
            </c:dLbl>
            <c:dLbl>
              <c:idx val="2"/>
              <c:layout>
                <c:manualLayout>
                  <c:x val="-3.724236197616234E-2"/>
                  <c:y val="4.4201492671309288E-2"/>
                </c:manualLayout>
              </c:layout>
              <c:dLblPos val="bestFit"/>
              <c:showLegendKey val="0"/>
              <c:showVal val="0"/>
              <c:showCatName val="1"/>
              <c:showSerName val="0"/>
              <c:showPercent val="1"/>
              <c:showBubbleSize val="0"/>
            </c:dLbl>
            <c:dLbl>
              <c:idx val="3"/>
              <c:delete val="1"/>
            </c:dLbl>
            <c:dLbl>
              <c:idx val="4"/>
              <c:delete val="1"/>
            </c:dLbl>
            <c:dLbl>
              <c:idx val="5"/>
              <c:layout>
                <c:manualLayout>
                  <c:x val="-1.046368262557411E-2"/>
                  <c:y val="-1.8706512946164849E-2"/>
                </c:manualLayout>
              </c:layout>
              <c:dLblPos val="bestFit"/>
              <c:showLegendKey val="0"/>
              <c:showVal val="0"/>
              <c:showCatName val="1"/>
              <c:showSerName val="0"/>
              <c:showPercent val="1"/>
              <c:showBubbleSize val="0"/>
            </c:dLbl>
            <c:dLbl>
              <c:idx val="6"/>
              <c:layout>
                <c:manualLayout>
                  <c:x val="-1.2615426518666021E-2"/>
                  <c:y val="-5.9012317432956358E-3"/>
                </c:manualLayout>
              </c:layout>
              <c:dLblPos val="bestFit"/>
              <c:showLegendKey val="0"/>
              <c:showVal val="0"/>
              <c:showCatName val="1"/>
              <c:showSerName val="0"/>
              <c:showPercent val="1"/>
              <c:showBubbleSize val="0"/>
            </c:dLbl>
            <c:dLbl>
              <c:idx val="7"/>
              <c:layout>
                <c:manualLayout>
                  <c:x val="5.5197700079161041E-2"/>
                  <c:y val="-1.1691584006847501E-2"/>
                </c:manualLayout>
              </c:layout>
              <c:dLblPos val="bestFit"/>
              <c:showLegendKey val="0"/>
              <c:showVal val="0"/>
              <c:showCatName val="1"/>
              <c:showSerName val="0"/>
              <c:showPercent val="1"/>
              <c:showBubbleSize val="0"/>
            </c:dLbl>
            <c:dLbl>
              <c:idx val="8"/>
              <c:delete val="1"/>
            </c:dLbl>
            <c:numFmt formatCode="0%" sourceLinked="0"/>
            <c:spPr>
              <a:noFill/>
              <a:ln w="19599">
                <a:noFill/>
              </a:ln>
            </c:spPr>
            <c:txPr>
              <a:bodyPr/>
              <a:lstStyle/>
              <a:p>
                <a:pPr>
                  <a:defRPr sz="1100" b="0" i="0" u="none" strike="noStrike" baseline="0">
                    <a:solidFill>
                      <a:srgbClr val="000000"/>
                    </a:solidFill>
                    <a:latin typeface="Arial"/>
                    <a:ea typeface="Arial"/>
                    <a:cs typeface="Arial"/>
                  </a:defRPr>
                </a:pPr>
                <a:endParaRPr lang="en-US"/>
              </a:p>
            </c:txPr>
            <c:showLegendKey val="0"/>
            <c:showVal val="0"/>
            <c:showCatName val="1"/>
            <c:showSerName val="0"/>
            <c:showPercent val="1"/>
            <c:showBubbleSize val="0"/>
            <c:showLeaderLines val="1"/>
          </c:dLbls>
          <c:cat>
            <c:strRef>
              <c:f>BSI!$B$3:$B$11</c:f>
              <c:strCache>
                <c:ptCount val="9"/>
                <c:pt idx="0">
                  <c:v>Staphylococcus aureus (not MRSA)</c:v>
                </c:pt>
                <c:pt idx="1">
                  <c:v>Methicillin-resistant Staphylococcus aureus (MRSA)</c:v>
                </c:pt>
                <c:pt idx="2">
                  <c:v>Coagulase-negative Staphylococcus</c:v>
                </c:pt>
                <c:pt idx="3">
                  <c:v>Enterococcus sp.</c:v>
                </c:pt>
                <c:pt idx="4">
                  <c:v>Gram-positive bacteria (other)</c:v>
                </c:pt>
                <c:pt idx="5">
                  <c:v>Escherichia coli</c:v>
                </c:pt>
                <c:pt idx="6">
                  <c:v>Gram-negative bacteria (other)</c:v>
                </c:pt>
                <c:pt idx="7">
                  <c:v>Multiple Organisms</c:v>
                </c:pt>
                <c:pt idx="8">
                  <c:v>Candida and other Yeast/Fungus</c:v>
                </c:pt>
              </c:strCache>
            </c:strRef>
          </c:cat>
          <c:val>
            <c:numRef>
              <c:f>BSI!$C$3:$C$11</c:f>
              <c:numCache>
                <c:formatCode>General</c:formatCode>
                <c:ptCount val="9"/>
                <c:pt idx="0">
                  <c:v>9</c:v>
                </c:pt>
                <c:pt idx="1">
                  <c:v>1</c:v>
                </c:pt>
                <c:pt idx="2">
                  <c:v>4</c:v>
                </c:pt>
                <c:pt idx="3">
                  <c:v>0</c:v>
                </c:pt>
                <c:pt idx="4">
                  <c:v>0</c:v>
                </c:pt>
                <c:pt idx="5">
                  <c:v>5</c:v>
                </c:pt>
                <c:pt idx="6">
                  <c:v>5</c:v>
                </c:pt>
                <c:pt idx="7">
                  <c:v>2</c:v>
                </c:pt>
                <c:pt idx="8">
                  <c:v>0</c:v>
                </c:pt>
              </c:numCache>
            </c:numRef>
          </c:val>
        </c:ser>
        <c:ser>
          <c:idx val="1"/>
          <c:order val="1"/>
          <c:dPt>
            <c:idx val="0"/>
            <c:bubble3D val="0"/>
          </c:dPt>
          <c:dPt>
            <c:idx val="1"/>
            <c:bubble3D val="0"/>
          </c:dPt>
          <c:dPt>
            <c:idx val="2"/>
            <c:bubble3D val="0"/>
          </c:dPt>
          <c:dPt>
            <c:idx val="3"/>
            <c:bubble3D val="0"/>
          </c:dPt>
          <c:dPt>
            <c:idx val="4"/>
            <c:bubble3D val="0"/>
          </c:dPt>
          <c:dPt>
            <c:idx val="5"/>
            <c:bubble3D val="0"/>
          </c:dPt>
          <c:dPt>
            <c:idx val="6"/>
            <c:bubble3D val="0"/>
          </c:dPt>
          <c:dPt>
            <c:idx val="7"/>
            <c:bubble3D val="0"/>
          </c:dPt>
          <c:cat>
            <c:strRef>
              <c:f>BSI!$B$3:$B$11</c:f>
              <c:strCache>
                <c:ptCount val="9"/>
                <c:pt idx="0">
                  <c:v>Staphylococcus aureus (not MRSA)</c:v>
                </c:pt>
                <c:pt idx="1">
                  <c:v>Methicillin-resistant Staphylococcus aureus (MRSA)</c:v>
                </c:pt>
                <c:pt idx="2">
                  <c:v>Coagulase-negative Staphylococcus</c:v>
                </c:pt>
                <c:pt idx="3">
                  <c:v>Enterococcus sp.</c:v>
                </c:pt>
                <c:pt idx="4">
                  <c:v>Gram-positive bacteria (other)</c:v>
                </c:pt>
                <c:pt idx="5">
                  <c:v>Escherichia coli</c:v>
                </c:pt>
                <c:pt idx="6">
                  <c:v>Gram-negative bacteria (other)</c:v>
                </c:pt>
                <c:pt idx="7">
                  <c:v>Multiple Organisms</c:v>
                </c:pt>
                <c:pt idx="8">
                  <c:v>Candida and other Yeast/Fungus</c:v>
                </c:pt>
              </c:strCache>
            </c:strRef>
          </c:cat>
          <c:val>
            <c:numRef>
              <c:f>BSI!$D$3:$D$11</c:f>
              <c:numCache>
                <c:formatCode>0.00%</c:formatCode>
                <c:ptCount val="9"/>
                <c:pt idx="0">
                  <c:v>0.34599999999999997</c:v>
                </c:pt>
                <c:pt idx="1">
                  <c:v>3.7999999999999999E-2</c:v>
                </c:pt>
                <c:pt idx="2">
                  <c:v>0.154</c:v>
                </c:pt>
                <c:pt idx="3">
                  <c:v>0</c:v>
                </c:pt>
                <c:pt idx="4">
                  <c:v>0</c:v>
                </c:pt>
                <c:pt idx="5">
                  <c:v>0.192</c:v>
                </c:pt>
                <c:pt idx="6">
                  <c:v>0.192</c:v>
                </c:pt>
                <c:pt idx="7">
                  <c:v>7.6999999999999999E-2</c:v>
                </c:pt>
                <c:pt idx="8">
                  <c:v>0</c:v>
                </c:pt>
              </c:numCache>
            </c:numRef>
          </c:val>
        </c:ser>
        <c:dLbls>
          <c:showLegendKey val="0"/>
          <c:showVal val="0"/>
          <c:showCatName val="0"/>
          <c:showSerName val="0"/>
          <c:showPercent val="0"/>
          <c:showBubbleSize val="0"/>
          <c:showLeaderLines val="1"/>
        </c:dLbls>
        <c:firstSliceAng val="0"/>
      </c:pieChart>
      <c:spPr>
        <a:noFill/>
        <a:ln w="25392">
          <a:noFill/>
        </a:ln>
      </c:spPr>
    </c:plotArea>
    <c:plotVisOnly val="1"/>
    <c:dispBlanksAs val="zero"/>
    <c:showDLblsOverMax val="0"/>
  </c:chart>
  <c:spPr>
    <a:solidFill>
      <a:srgbClr val="FFFFFF"/>
    </a:solidFill>
    <a:ln>
      <a:noFill/>
    </a:ln>
  </c:spPr>
  <c:txPr>
    <a:bodyPr/>
    <a:lstStyle/>
    <a:p>
      <a:pPr>
        <a:defRPr sz="930" b="0" i="0" u="none" strike="noStrike" baseline="0">
          <a:solidFill>
            <a:srgbClr val="000000"/>
          </a:solidFill>
          <a:latin typeface="Arial"/>
          <a:ea typeface="Arial"/>
          <a:cs typeface="Arial"/>
        </a:defRPr>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2682425488180884"/>
          <c:y val="0.22506082725060828"/>
          <c:w val="0.46557040082219936"/>
          <c:h val="0.55109489051094895"/>
        </c:manualLayout>
      </c:layout>
      <c:pieChart>
        <c:varyColors val="1"/>
        <c:ser>
          <c:idx val="0"/>
          <c:order val="0"/>
          <c:spPr>
            <a:ln w="9800">
              <a:solidFill>
                <a:srgbClr val="FFFFFF"/>
              </a:solidFill>
              <a:prstDash val="solid"/>
            </a:ln>
          </c:spPr>
          <c:dPt>
            <c:idx val="0"/>
            <c:bubble3D val="0"/>
            <c:spPr>
              <a:solidFill>
                <a:srgbClr val="00B050"/>
              </a:solidFill>
              <a:ln w="9800">
                <a:solidFill>
                  <a:srgbClr val="FFFFFF"/>
                </a:solidFill>
                <a:prstDash val="solid"/>
              </a:ln>
            </c:spPr>
          </c:dPt>
          <c:dPt>
            <c:idx val="1"/>
            <c:bubble3D val="0"/>
            <c:spPr>
              <a:solidFill>
                <a:srgbClr val="FF9933"/>
              </a:solidFill>
              <a:ln w="9800">
                <a:solidFill>
                  <a:srgbClr val="FFFFFF"/>
                </a:solidFill>
                <a:prstDash val="solid"/>
              </a:ln>
            </c:spPr>
          </c:dPt>
          <c:dPt>
            <c:idx val="2"/>
            <c:bubble3D val="0"/>
            <c:spPr>
              <a:solidFill>
                <a:srgbClr val="666699"/>
              </a:solidFill>
              <a:ln w="9800">
                <a:solidFill>
                  <a:srgbClr val="FFFFFF"/>
                </a:solidFill>
                <a:prstDash val="solid"/>
              </a:ln>
            </c:spPr>
          </c:dPt>
          <c:dPt>
            <c:idx val="3"/>
            <c:bubble3D val="0"/>
            <c:spPr>
              <a:solidFill>
                <a:srgbClr val="92D050"/>
              </a:solidFill>
              <a:ln w="9800">
                <a:solidFill>
                  <a:srgbClr val="FFFFFF"/>
                </a:solidFill>
                <a:prstDash val="solid"/>
              </a:ln>
            </c:spPr>
          </c:dPt>
          <c:dPt>
            <c:idx val="4"/>
            <c:bubble3D val="0"/>
            <c:spPr>
              <a:solidFill>
                <a:schemeClr val="bg1">
                  <a:lumMod val="75000"/>
                </a:schemeClr>
              </a:solidFill>
              <a:ln w="9800">
                <a:solidFill>
                  <a:srgbClr val="FFFFFF"/>
                </a:solidFill>
                <a:prstDash val="solid"/>
              </a:ln>
            </c:spPr>
          </c:dPt>
          <c:dPt>
            <c:idx val="5"/>
            <c:bubble3D val="0"/>
            <c:spPr>
              <a:solidFill>
                <a:srgbClr val="0070C0"/>
              </a:solidFill>
              <a:ln w="9800">
                <a:solidFill>
                  <a:srgbClr val="FFFFFF"/>
                </a:solidFill>
                <a:prstDash val="solid"/>
              </a:ln>
            </c:spPr>
          </c:dPt>
          <c:dPt>
            <c:idx val="6"/>
            <c:bubble3D val="0"/>
            <c:spPr>
              <a:solidFill>
                <a:srgbClr val="003366"/>
              </a:solidFill>
              <a:ln w="9800">
                <a:solidFill>
                  <a:srgbClr val="FFFFFF"/>
                </a:solidFill>
                <a:prstDash val="solid"/>
              </a:ln>
            </c:spPr>
          </c:dPt>
          <c:dPt>
            <c:idx val="7"/>
            <c:bubble3D val="0"/>
            <c:spPr>
              <a:solidFill>
                <a:srgbClr val="FFCC00"/>
              </a:solidFill>
              <a:ln w="9800">
                <a:solidFill>
                  <a:srgbClr val="FFFFFF"/>
                </a:solidFill>
                <a:prstDash val="solid"/>
              </a:ln>
            </c:spPr>
          </c:dPt>
          <c:dPt>
            <c:idx val="8"/>
            <c:bubble3D val="0"/>
            <c:spPr>
              <a:solidFill>
                <a:srgbClr val="98D0D4"/>
              </a:solidFill>
              <a:ln w="9800">
                <a:solidFill>
                  <a:srgbClr val="FFFFFF"/>
                </a:solidFill>
                <a:prstDash val="solid"/>
              </a:ln>
            </c:spPr>
          </c:dPt>
          <c:dLbls>
            <c:dLbl>
              <c:idx val="0"/>
              <c:layout>
                <c:manualLayout>
                  <c:x val="2.2506186726659168E-2"/>
                  <c:y val="-6.5814443556172037E-3"/>
                </c:manualLayout>
              </c:layout>
              <c:dLblPos val="bestFit"/>
              <c:showLegendKey val="0"/>
              <c:showVal val="0"/>
              <c:showCatName val="1"/>
              <c:showSerName val="0"/>
              <c:showPercent val="1"/>
              <c:showBubbleSize val="0"/>
            </c:dLbl>
            <c:dLbl>
              <c:idx val="1"/>
              <c:layout>
                <c:manualLayout>
                  <c:x val="2.6145147248041102E-2"/>
                  <c:y val="-3.8032587090370662E-2"/>
                </c:manualLayout>
              </c:layout>
              <c:dLblPos val="bestFit"/>
              <c:showLegendKey val="0"/>
              <c:showVal val="0"/>
              <c:showCatName val="1"/>
              <c:showSerName val="0"/>
              <c:showPercent val="1"/>
              <c:showBubbleSize val="0"/>
            </c:dLbl>
            <c:dLbl>
              <c:idx val="2"/>
              <c:layout>
                <c:manualLayout>
                  <c:x val="3.6851307424052321E-2"/>
                  <c:y val="-1.9271927203826842E-2"/>
                </c:manualLayout>
              </c:layout>
              <c:dLblPos val="bestFit"/>
              <c:showLegendKey val="0"/>
              <c:showVal val="0"/>
              <c:showCatName val="1"/>
              <c:showSerName val="0"/>
              <c:showPercent val="1"/>
              <c:showBubbleSize val="0"/>
            </c:dLbl>
            <c:dLbl>
              <c:idx val="3"/>
              <c:layout>
                <c:manualLayout>
                  <c:x val="6.5234433536811715E-2"/>
                  <c:y val="5.9439360771469434E-2"/>
                </c:manualLayout>
              </c:layout>
              <c:dLblPos val="bestFit"/>
              <c:showLegendKey val="0"/>
              <c:showVal val="0"/>
              <c:showCatName val="1"/>
              <c:showSerName val="0"/>
              <c:showPercent val="1"/>
              <c:showBubbleSize val="0"/>
            </c:dLbl>
            <c:dLbl>
              <c:idx val="4"/>
              <c:layout>
                <c:manualLayout>
                  <c:x val="-8.5000857619637937E-2"/>
                  <c:y val="2.5240167914847522E-2"/>
                </c:manualLayout>
              </c:layout>
              <c:dLblPos val="bestFit"/>
              <c:showLegendKey val="0"/>
              <c:showVal val="0"/>
              <c:showCatName val="1"/>
              <c:showSerName val="0"/>
              <c:showPercent val="1"/>
              <c:showBubbleSize val="0"/>
            </c:dLbl>
            <c:dLbl>
              <c:idx val="5"/>
              <c:layout>
                <c:manualLayout>
                  <c:x val="-1.046368262557411E-2"/>
                  <c:y val="-1.8706512946164849E-2"/>
                </c:manualLayout>
              </c:layout>
              <c:dLblPos val="bestFit"/>
              <c:showLegendKey val="0"/>
              <c:showVal val="0"/>
              <c:showCatName val="1"/>
              <c:showSerName val="0"/>
              <c:showPercent val="1"/>
              <c:showBubbleSize val="0"/>
            </c:dLbl>
            <c:dLbl>
              <c:idx val="6"/>
              <c:layout>
                <c:manualLayout>
                  <c:x val="-1.2615426518666021E-2"/>
                  <c:y val="-5.9012317432956358E-3"/>
                </c:manualLayout>
              </c:layout>
              <c:dLblPos val="bestFit"/>
              <c:showLegendKey val="0"/>
              <c:showVal val="0"/>
              <c:showCatName val="1"/>
              <c:showSerName val="0"/>
              <c:showPercent val="1"/>
              <c:showBubbleSize val="0"/>
            </c:dLbl>
            <c:dLbl>
              <c:idx val="7"/>
              <c:layout>
                <c:manualLayout>
                  <c:x val="5.5197700079161041E-2"/>
                  <c:y val="-1.1691584006847501E-2"/>
                </c:manualLayout>
              </c:layout>
              <c:dLblPos val="bestFit"/>
              <c:showLegendKey val="0"/>
              <c:showVal val="0"/>
              <c:showCatName val="1"/>
              <c:showSerName val="0"/>
              <c:showPercent val="1"/>
              <c:showBubbleSize val="0"/>
            </c:dLbl>
            <c:dLbl>
              <c:idx val="8"/>
              <c:layout>
                <c:manualLayout>
                  <c:x val="0.10755200350448887"/>
                  <c:y val="-2.8684836092733017E-2"/>
                </c:manualLayout>
              </c:layout>
              <c:dLblPos val="bestFit"/>
              <c:showLegendKey val="0"/>
              <c:showVal val="0"/>
              <c:showCatName val="1"/>
              <c:showSerName val="0"/>
              <c:showPercent val="1"/>
              <c:showBubbleSize val="0"/>
            </c:dLbl>
            <c:numFmt formatCode="0%" sourceLinked="0"/>
            <c:spPr>
              <a:noFill/>
              <a:ln w="19599">
                <a:noFill/>
              </a:ln>
            </c:spPr>
            <c:txPr>
              <a:bodyPr/>
              <a:lstStyle/>
              <a:p>
                <a:pPr>
                  <a:defRPr sz="1100" b="0" i="0" u="none" strike="noStrike" baseline="0">
                    <a:solidFill>
                      <a:srgbClr val="000000"/>
                    </a:solidFill>
                    <a:latin typeface="Arial"/>
                    <a:ea typeface="Arial"/>
                    <a:cs typeface="Arial"/>
                  </a:defRPr>
                </a:pPr>
                <a:endParaRPr lang="en-US"/>
              </a:p>
            </c:txPr>
            <c:showLegendKey val="0"/>
            <c:showVal val="0"/>
            <c:showCatName val="1"/>
            <c:showSerName val="0"/>
            <c:showPercent val="1"/>
            <c:showBubbleSize val="0"/>
            <c:showLeaderLines val="1"/>
          </c:dLbls>
          <c:cat>
            <c:strRef>
              <c:f>BSI!$B$3:$B$11</c:f>
              <c:strCache>
                <c:ptCount val="9"/>
                <c:pt idx="0">
                  <c:v>Staphylococcus aureus (not MRSA)</c:v>
                </c:pt>
                <c:pt idx="1">
                  <c:v>Methicillin-resistant Staphylococcus aureus (MRSA)</c:v>
                </c:pt>
                <c:pt idx="2">
                  <c:v>Coagulase-negative Staphylococcus</c:v>
                </c:pt>
                <c:pt idx="3">
                  <c:v>Enterococcus sp.</c:v>
                </c:pt>
                <c:pt idx="4">
                  <c:v>Gram-positive bacteria (other)</c:v>
                </c:pt>
                <c:pt idx="5">
                  <c:v>Escherichia coli</c:v>
                </c:pt>
                <c:pt idx="6">
                  <c:v>Gram-negative bacteria (other)</c:v>
                </c:pt>
                <c:pt idx="7">
                  <c:v>Multiple Organisms</c:v>
                </c:pt>
                <c:pt idx="8">
                  <c:v>Candida and other Yeast/Fungus</c:v>
                </c:pt>
              </c:strCache>
            </c:strRef>
          </c:cat>
          <c:val>
            <c:numRef>
              <c:f>BSI!$C$3:$C$11</c:f>
              <c:numCache>
                <c:formatCode>General</c:formatCode>
                <c:ptCount val="9"/>
                <c:pt idx="0">
                  <c:v>11</c:v>
                </c:pt>
                <c:pt idx="1">
                  <c:v>2</c:v>
                </c:pt>
                <c:pt idx="2">
                  <c:v>7</c:v>
                </c:pt>
                <c:pt idx="3">
                  <c:v>3</c:v>
                </c:pt>
                <c:pt idx="4">
                  <c:v>1</c:v>
                </c:pt>
                <c:pt idx="5">
                  <c:v>6</c:v>
                </c:pt>
                <c:pt idx="6">
                  <c:v>1</c:v>
                </c:pt>
                <c:pt idx="7">
                  <c:v>4</c:v>
                </c:pt>
                <c:pt idx="8">
                  <c:v>2</c:v>
                </c:pt>
              </c:numCache>
            </c:numRef>
          </c:val>
        </c:ser>
        <c:ser>
          <c:idx val="1"/>
          <c:order val="1"/>
          <c:dPt>
            <c:idx val="0"/>
            <c:bubble3D val="0"/>
          </c:dPt>
          <c:dPt>
            <c:idx val="1"/>
            <c:bubble3D val="0"/>
          </c:dPt>
          <c:dPt>
            <c:idx val="2"/>
            <c:bubble3D val="0"/>
          </c:dPt>
          <c:dPt>
            <c:idx val="3"/>
            <c:bubble3D val="0"/>
          </c:dPt>
          <c:dPt>
            <c:idx val="4"/>
            <c:bubble3D val="0"/>
          </c:dPt>
          <c:dPt>
            <c:idx val="5"/>
            <c:bubble3D val="0"/>
          </c:dPt>
          <c:dPt>
            <c:idx val="6"/>
            <c:bubble3D val="0"/>
          </c:dPt>
          <c:dPt>
            <c:idx val="7"/>
            <c:bubble3D val="0"/>
          </c:dPt>
          <c:cat>
            <c:strRef>
              <c:f>BSI!$B$3:$B$11</c:f>
              <c:strCache>
                <c:ptCount val="9"/>
                <c:pt idx="0">
                  <c:v>Staphylococcus aureus (not MRSA)</c:v>
                </c:pt>
                <c:pt idx="1">
                  <c:v>Methicillin-resistant Staphylococcus aureus (MRSA)</c:v>
                </c:pt>
                <c:pt idx="2">
                  <c:v>Coagulase-negative Staphylococcus</c:v>
                </c:pt>
                <c:pt idx="3">
                  <c:v>Enterococcus sp.</c:v>
                </c:pt>
                <c:pt idx="4">
                  <c:v>Gram-positive bacteria (other)</c:v>
                </c:pt>
                <c:pt idx="5">
                  <c:v>Escherichia coli</c:v>
                </c:pt>
                <c:pt idx="6">
                  <c:v>Gram-negative bacteria (other)</c:v>
                </c:pt>
                <c:pt idx="7">
                  <c:v>Multiple Organisms</c:v>
                </c:pt>
                <c:pt idx="8">
                  <c:v>Candida and other Yeast/Fungus</c:v>
                </c:pt>
              </c:strCache>
            </c:strRef>
          </c:cat>
          <c:val>
            <c:numRef>
              <c:f>BSI!$D$3:$D$11</c:f>
              <c:numCache>
                <c:formatCode>0.00%</c:formatCode>
                <c:ptCount val="9"/>
                <c:pt idx="0">
                  <c:v>0.29699999999999999</c:v>
                </c:pt>
                <c:pt idx="1">
                  <c:v>5.3999999999999999E-2</c:v>
                </c:pt>
                <c:pt idx="2">
                  <c:v>0.189</c:v>
                </c:pt>
                <c:pt idx="3">
                  <c:v>8.1000000000000003E-2</c:v>
                </c:pt>
                <c:pt idx="4">
                  <c:v>2.7E-2</c:v>
                </c:pt>
                <c:pt idx="5">
                  <c:v>0.16200000000000001</c:v>
                </c:pt>
                <c:pt idx="6">
                  <c:v>2.7E-2</c:v>
                </c:pt>
                <c:pt idx="7">
                  <c:v>0.108</c:v>
                </c:pt>
                <c:pt idx="8">
                  <c:v>5.3999999999999999E-2</c:v>
                </c:pt>
              </c:numCache>
            </c:numRef>
          </c:val>
        </c:ser>
        <c:dLbls>
          <c:showLegendKey val="0"/>
          <c:showVal val="0"/>
          <c:showCatName val="0"/>
          <c:showSerName val="0"/>
          <c:showPercent val="0"/>
          <c:showBubbleSize val="0"/>
          <c:showLeaderLines val="1"/>
        </c:dLbls>
        <c:firstSliceAng val="0"/>
      </c:pieChart>
      <c:spPr>
        <a:noFill/>
        <a:ln w="25392">
          <a:noFill/>
        </a:ln>
      </c:spPr>
    </c:plotArea>
    <c:plotVisOnly val="1"/>
    <c:dispBlanksAs val="zero"/>
    <c:showDLblsOverMax val="0"/>
  </c:chart>
  <c:spPr>
    <a:solidFill>
      <a:srgbClr val="FFFFFF"/>
    </a:solidFill>
    <a:ln>
      <a:noFill/>
    </a:ln>
  </c:spPr>
  <c:txPr>
    <a:bodyPr/>
    <a:lstStyle/>
    <a:p>
      <a:pPr>
        <a:defRPr sz="930" b="0" i="0" u="none" strike="noStrike" baseline="0">
          <a:solidFill>
            <a:srgbClr val="000000"/>
          </a:solidFill>
          <a:latin typeface="Arial"/>
          <a:ea typeface="Arial"/>
          <a:cs typeface="Arial"/>
        </a:defRPr>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0790273556231"/>
          <c:y val="4.7892720306513398E-2"/>
          <c:w val="0.87689969604863305"/>
          <c:h val="0.75287356321839105"/>
        </c:manualLayout>
      </c:layout>
      <c:lineChart>
        <c:grouping val="standard"/>
        <c:varyColors val="0"/>
        <c:ser>
          <c:idx val="0"/>
          <c:order val="0"/>
          <c:tx>
            <c:strRef>
              <c:f>Sheet1!$A$2</c:f>
              <c:strCache>
                <c:ptCount val="1"/>
                <c:pt idx="0">
                  <c:v>Adult</c:v>
                </c:pt>
              </c:strCache>
            </c:strRef>
          </c:tx>
          <c:spPr>
            <a:ln w="44440">
              <a:solidFill>
                <a:srgbClr val="99CC00"/>
              </a:solidFill>
              <a:prstDash val="solid"/>
            </a:ln>
          </c:spPr>
          <c:marker>
            <c:symbol val="diamond"/>
            <c:size val="6"/>
            <c:spPr>
              <a:solidFill>
                <a:srgbClr val="99CC00"/>
              </a:solidFill>
              <a:ln>
                <a:solidFill>
                  <a:srgbClr val="99CC00"/>
                </a:solidFill>
                <a:prstDash val="solid"/>
              </a:ln>
            </c:spPr>
          </c:marker>
          <c:cat>
            <c:numRef>
              <c:f>Sheet1!$B$1:$C$1</c:f>
              <c:numCache>
                <c:formatCode>General</c:formatCode>
                <c:ptCount val="2"/>
                <c:pt idx="0">
                  <c:v>2015</c:v>
                </c:pt>
                <c:pt idx="1">
                  <c:v>2016</c:v>
                </c:pt>
              </c:numCache>
            </c:numRef>
          </c:cat>
          <c:val>
            <c:numRef>
              <c:f>Sheet1!$B$2:$C$2</c:f>
              <c:numCache>
                <c:formatCode>General</c:formatCode>
                <c:ptCount val="2"/>
                <c:pt idx="0">
                  <c:v>0.69</c:v>
                </c:pt>
                <c:pt idx="1">
                  <c:v>0.74</c:v>
                </c:pt>
              </c:numCache>
            </c:numRef>
          </c:val>
          <c:smooth val="0"/>
        </c:ser>
        <c:ser>
          <c:idx val="1"/>
          <c:order val="1"/>
          <c:tx>
            <c:strRef>
              <c:f>Sheet1!$A$3</c:f>
              <c:strCache>
                <c:ptCount val="1"/>
                <c:pt idx="0">
                  <c:v>Pediatric</c:v>
                </c:pt>
              </c:strCache>
            </c:strRef>
          </c:tx>
          <c:spPr>
            <a:ln w="44440">
              <a:solidFill>
                <a:srgbClr val="000080"/>
              </a:solidFill>
              <a:prstDash val="solid"/>
            </a:ln>
          </c:spPr>
          <c:marker>
            <c:symbol val="square"/>
            <c:size val="6"/>
            <c:spPr>
              <a:solidFill>
                <a:srgbClr val="000080"/>
              </a:solidFill>
              <a:ln>
                <a:solidFill>
                  <a:srgbClr val="000080"/>
                </a:solidFill>
                <a:prstDash val="solid"/>
              </a:ln>
            </c:spPr>
          </c:marker>
          <c:cat>
            <c:numRef>
              <c:f>Sheet1!$B$1:$C$1</c:f>
              <c:numCache>
                <c:formatCode>General</c:formatCode>
                <c:ptCount val="2"/>
                <c:pt idx="0">
                  <c:v>2015</c:v>
                </c:pt>
                <c:pt idx="1">
                  <c:v>2016</c:v>
                </c:pt>
              </c:numCache>
            </c:numRef>
          </c:cat>
          <c:val>
            <c:numRef>
              <c:f>Sheet1!$B$3:$C$3</c:f>
              <c:numCache>
                <c:formatCode>General</c:formatCode>
                <c:ptCount val="2"/>
                <c:pt idx="0">
                  <c:v>1.06</c:v>
                </c:pt>
                <c:pt idx="1">
                  <c:v>1.33</c:v>
                </c:pt>
              </c:numCache>
            </c:numRef>
          </c:val>
          <c:smooth val="0"/>
        </c:ser>
        <c:ser>
          <c:idx val="2"/>
          <c:order val="2"/>
          <c:tx>
            <c:strRef>
              <c:f>Sheet1!$A$4</c:f>
              <c:strCache>
                <c:ptCount val="1"/>
                <c:pt idx="0">
                  <c:v>Neonatal</c:v>
                </c:pt>
              </c:strCache>
            </c:strRef>
          </c:tx>
          <c:spPr>
            <a:ln w="44440">
              <a:solidFill>
                <a:srgbClr val="FF6600"/>
              </a:solidFill>
              <a:prstDash val="solid"/>
            </a:ln>
          </c:spPr>
          <c:marker>
            <c:symbol val="triangle"/>
            <c:size val="6"/>
            <c:spPr>
              <a:solidFill>
                <a:srgbClr val="FF6600"/>
              </a:solidFill>
              <a:ln>
                <a:solidFill>
                  <a:srgbClr val="FF6600"/>
                </a:solidFill>
                <a:prstDash val="solid"/>
              </a:ln>
            </c:spPr>
          </c:marker>
          <c:cat>
            <c:numRef>
              <c:f>Sheet1!$B$1:$C$1</c:f>
              <c:numCache>
                <c:formatCode>General</c:formatCode>
                <c:ptCount val="2"/>
                <c:pt idx="0">
                  <c:v>2015</c:v>
                </c:pt>
                <c:pt idx="1">
                  <c:v>2016</c:v>
                </c:pt>
              </c:numCache>
            </c:numRef>
          </c:cat>
          <c:val>
            <c:numRef>
              <c:f>Sheet1!$B$4:$C$4</c:f>
              <c:numCache>
                <c:formatCode>General</c:formatCode>
                <c:ptCount val="2"/>
                <c:pt idx="0">
                  <c:v>1.57</c:v>
                </c:pt>
                <c:pt idx="1">
                  <c:v>1.1100000000000001</c:v>
                </c:pt>
              </c:numCache>
            </c:numRef>
          </c:val>
          <c:smooth val="0"/>
        </c:ser>
        <c:dLbls>
          <c:showLegendKey val="0"/>
          <c:showVal val="0"/>
          <c:showCatName val="0"/>
          <c:showSerName val="0"/>
          <c:showPercent val="0"/>
          <c:showBubbleSize val="0"/>
        </c:dLbls>
        <c:marker val="1"/>
        <c:smooth val="0"/>
        <c:axId val="24361984"/>
        <c:axId val="24364544"/>
      </c:lineChart>
      <c:catAx>
        <c:axId val="24361984"/>
        <c:scaling>
          <c:orientation val="minMax"/>
        </c:scaling>
        <c:delete val="0"/>
        <c:axPos val="b"/>
        <c:title>
          <c:tx>
            <c:rich>
              <a:bodyPr/>
              <a:lstStyle/>
              <a:p>
                <a:pPr>
                  <a:defRPr sz="1915" b="1" i="0" u="none" strike="noStrike" baseline="0">
                    <a:solidFill>
                      <a:srgbClr val="000000"/>
                    </a:solidFill>
                    <a:latin typeface="Calibri"/>
                    <a:ea typeface="Calibri"/>
                    <a:cs typeface="Calibri"/>
                  </a:defRPr>
                </a:pPr>
                <a:r>
                  <a:rPr lang="en-US" dirty="0"/>
                  <a:t>Calendar Year</a:t>
                </a:r>
              </a:p>
            </c:rich>
          </c:tx>
          <c:layout>
            <c:manualLayout>
              <c:xMode val="edge"/>
              <c:yMode val="edge"/>
              <c:x val="0.48176284782584"/>
              <c:y val="0.871647381373019"/>
            </c:manualLayout>
          </c:layout>
          <c:overlay val="0"/>
          <c:spPr>
            <a:noFill/>
            <a:ln w="36123">
              <a:noFill/>
            </a:ln>
          </c:spPr>
        </c:title>
        <c:numFmt formatCode="General" sourceLinked="1"/>
        <c:majorTickMark val="out"/>
        <c:minorTickMark val="none"/>
        <c:tickLblPos val="nextTo"/>
        <c:spPr>
          <a:ln w="4513">
            <a:solidFill>
              <a:schemeClr val="tx1"/>
            </a:solidFill>
            <a:prstDash val="solid"/>
          </a:ln>
        </c:spPr>
        <c:txPr>
          <a:bodyPr rot="0" vert="horz"/>
          <a:lstStyle/>
          <a:p>
            <a:pPr>
              <a:defRPr sz="1565" b="0" i="0" u="none" strike="noStrike" baseline="0">
                <a:solidFill>
                  <a:schemeClr val="tx1"/>
                </a:solidFill>
                <a:latin typeface="Calibri"/>
                <a:ea typeface="Calibri"/>
                <a:cs typeface="Calibri"/>
              </a:defRPr>
            </a:pPr>
            <a:endParaRPr lang="en-US"/>
          </a:p>
        </c:txPr>
        <c:crossAx val="24364544"/>
        <c:crosses val="autoZero"/>
        <c:auto val="1"/>
        <c:lblAlgn val="ctr"/>
        <c:lblOffset val="100"/>
        <c:tickLblSkip val="1"/>
        <c:tickMarkSkip val="1"/>
        <c:noMultiLvlLbl val="0"/>
      </c:catAx>
      <c:valAx>
        <c:axId val="24364544"/>
        <c:scaling>
          <c:orientation val="minMax"/>
          <c:max val="2"/>
          <c:min val="0"/>
        </c:scaling>
        <c:delete val="0"/>
        <c:axPos val="l"/>
        <c:majorGridlines>
          <c:spPr>
            <a:ln w="18061">
              <a:solidFill>
                <a:srgbClr val="C0C0C0"/>
              </a:solidFill>
              <a:prstDash val="solid"/>
            </a:ln>
          </c:spPr>
        </c:majorGridlines>
        <c:title>
          <c:tx>
            <c:rich>
              <a:bodyPr/>
              <a:lstStyle/>
              <a:p>
                <a:pPr>
                  <a:defRPr sz="1915" b="1" i="0" u="none" strike="noStrike" baseline="0">
                    <a:solidFill>
                      <a:srgbClr val="000000"/>
                    </a:solidFill>
                    <a:latin typeface="Calibri"/>
                    <a:ea typeface="Calibri"/>
                    <a:cs typeface="Calibri"/>
                  </a:defRPr>
                </a:pPr>
                <a:r>
                  <a:rPr lang="en-US" dirty="0"/>
                  <a:t>SIR</a:t>
                </a:r>
              </a:p>
            </c:rich>
          </c:tx>
          <c:layout>
            <c:manualLayout>
              <c:xMode val="edge"/>
              <c:yMode val="edge"/>
              <c:x val="6.0790128506663897E-3"/>
              <c:y val="0.39272033789238497"/>
            </c:manualLayout>
          </c:layout>
          <c:overlay val="0"/>
          <c:spPr>
            <a:noFill/>
            <a:ln w="36123">
              <a:noFill/>
            </a:ln>
          </c:spPr>
        </c:title>
        <c:numFmt formatCode="0.0" sourceLinked="0"/>
        <c:majorTickMark val="out"/>
        <c:minorTickMark val="none"/>
        <c:tickLblPos val="nextTo"/>
        <c:spPr>
          <a:ln w="4513">
            <a:solidFill>
              <a:schemeClr val="tx1"/>
            </a:solidFill>
            <a:prstDash val="solid"/>
          </a:ln>
        </c:spPr>
        <c:txPr>
          <a:bodyPr rot="0" vert="horz"/>
          <a:lstStyle/>
          <a:p>
            <a:pPr>
              <a:defRPr sz="1565" b="0" i="0" u="none" strike="noStrike" baseline="0">
                <a:solidFill>
                  <a:schemeClr val="tx1"/>
                </a:solidFill>
                <a:latin typeface="Calibri"/>
                <a:ea typeface="Calibri"/>
                <a:cs typeface="Calibri"/>
              </a:defRPr>
            </a:pPr>
            <a:endParaRPr lang="en-US"/>
          </a:p>
        </c:txPr>
        <c:crossAx val="24361984"/>
        <c:crosses val="autoZero"/>
        <c:crossBetween val="between"/>
        <c:majorUnit val="0.5"/>
      </c:valAx>
      <c:spPr>
        <a:noFill/>
        <a:ln w="25397">
          <a:noFill/>
        </a:ln>
      </c:spPr>
    </c:plotArea>
    <c:legend>
      <c:legendPos val="b"/>
      <c:layout>
        <c:manualLayout>
          <c:xMode val="edge"/>
          <c:yMode val="edge"/>
          <c:x val="0.26747713354012598"/>
          <c:y val="0.942528654943392"/>
          <c:w val="0.55493756462260402"/>
          <c:h val="4.9371131728890502E-2"/>
        </c:manualLayout>
      </c:layout>
      <c:overlay val="0"/>
      <c:spPr>
        <a:noFill/>
        <a:ln w="36123">
          <a:noFill/>
        </a:ln>
      </c:spPr>
      <c:txPr>
        <a:bodyPr/>
        <a:lstStyle/>
        <a:p>
          <a:pPr>
            <a:defRPr sz="1565" b="0" i="0" u="none" strike="noStrike" baseline="0">
              <a:solidFill>
                <a:schemeClr val="tx1"/>
              </a:solidFill>
              <a:latin typeface="Calibri"/>
              <a:ea typeface="Calibri"/>
              <a:cs typeface="Calibri"/>
            </a:defRPr>
          </a:pPr>
          <a:endParaRPr lang="en-US"/>
        </a:p>
      </c:txPr>
    </c:legend>
    <c:plotVisOnly val="1"/>
    <c:dispBlanksAs val="gap"/>
    <c:showDLblsOverMax val="0"/>
  </c:chart>
  <c:spPr>
    <a:noFill/>
    <a:ln>
      <a:noFill/>
    </a:ln>
  </c:spPr>
  <c:txPr>
    <a:bodyPr/>
    <a:lstStyle/>
    <a:p>
      <a:pPr>
        <a:defRPr sz="1921" b="1" i="0" u="none" strike="noStrike" baseline="0">
          <a:solidFill>
            <a:schemeClr val="tx1"/>
          </a:solidFill>
          <a:latin typeface="Calibri"/>
          <a:ea typeface="Calibri"/>
          <a:cs typeface="Calibri"/>
        </a:defRPr>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8666666666667"/>
          <c:y val="4.6979865771812103E-2"/>
          <c:w val="0.86799999999999999"/>
          <c:h val="0.74496644295301995"/>
        </c:manualLayout>
      </c:layout>
      <c:lineChart>
        <c:grouping val="standard"/>
        <c:varyColors val="0"/>
        <c:ser>
          <c:idx val="0"/>
          <c:order val="0"/>
          <c:tx>
            <c:strRef>
              <c:f>Sheet1!$A$2</c:f>
              <c:strCache>
                <c:ptCount val="1"/>
                <c:pt idx="0">
                  <c:v>Adult</c:v>
                </c:pt>
              </c:strCache>
            </c:strRef>
          </c:tx>
          <c:spPr>
            <a:ln w="44402">
              <a:solidFill>
                <a:srgbClr val="99CC00"/>
              </a:solidFill>
              <a:prstDash val="solid"/>
            </a:ln>
          </c:spPr>
          <c:marker>
            <c:symbol val="diamond"/>
            <c:size val="6"/>
            <c:spPr>
              <a:solidFill>
                <a:srgbClr val="99CC00"/>
              </a:solidFill>
              <a:ln>
                <a:solidFill>
                  <a:srgbClr val="99CC00"/>
                </a:solidFill>
                <a:prstDash val="solid"/>
              </a:ln>
            </c:spPr>
          </c:marker>
          <c:cat>
            <c:numRef>
              <c:f>Sheet1!$B$1:$C$1</c:f>
              <c:numCache>
                <c:formatCode>General</c:formatCode>
                <c:ptCount val="2"/>
                <c:pt idx="0">
                  <c:v>2015</c:v>
                </c:pt>
                <c:pt idx="1">
                  <c:v>2016</c:v>
                </c:pt>
              </c:numCache>
            </c:numRef>
          </c:cat>
          <c:val>
            <c:numRef>
              <c:f>Sheet1!$B$2:$C$2</c:f>
              <c:numCache>
                <c:formatCode>General</c:formatCode>
                <c:ptCount val="2"/>
                <c:pt idx="0">
                  <c:v>0.52</c:v>
                </c:pt>
                <c:pt idx="1">
                  <c:v>0.52</c:v>
                </c:pt>
              </c:numCache>
            </c:numRef>
          </c:val>
          <c:smooth val="0"/>
        </c:ser>
        <c:ser>
          <c:idx val="1"/>
          <c:order val="1"/>
          <c:tx>
            <c:strRef>
              <c:f>Sheet1!$A$3</c:f>
              <c:strCache>
                <c:ptCount val="1"/>
                <c:pt idx="0">
                  <c:v>Pediatric</c:v>
                </c:pt>
              </c:strCache>
            </c:strRef>
          </c:tx>
          <c:spPr>
            <a:ln w="44402">
              <a:solidFill>
                <a:srgbClr val="000080"/>
              </a:solidFill>
              <a:prstDash val="solid"/>
            </a:ln>
          </c:spPr>
          <c:marker>
            <c:symbol val="square"/>
            <c:size val="6"/>
            <c:spPr>
              <a:solidFill>
                <a:srgbClr val="000080"/>
              </a:solidFill>
              <a:ln>
                <a:solidFill>
                  <a:srgbClr val="000080"/>
                </a:solidFill>
                <a:prstDash val="solid"/>
              </a:ln>
            </c:spPr>
          </c:marker>
          <c:cat>
            <c:numRef>
              <c:f>Sheet1!$B$1:$C$1</c:f>
              <c:numCache>
                <c:formatCode>General</c:formatCode>
                <c:ptCount val="2"/>
                <c:pt idx="0">
                  <c:v>2015</c:v>
                </c:pt>
                <c:pt idx="1">
                  <c:v>2016</c:v>
                </c:pt>
              </c:numCache>
            </c:numRef>
          </c:cat>
          <c:val>
            <c:numRef>
              <c:f>Sheet1!$B$3:$C$3</c:f>
              <c:numCache>
                <c:formatCode>General</c:formatCode>
                <c:ptCount val="2"/>
                <c:pt idx="0">
                  <c:v>0.56999999999999995</c:v>
                </c:pt>
                <c:pt idx="1">
                  <c:v>0.57999999999999996</c:v>
                </c:pt>
              </c:numCache>
            </c:numRef>
          </c:val>
          <c:smooth val="0"/>
        </c:ser>
        <c:ser>
          <c:idx val="2"/>
          <c:order val="2"/>
          <c:tx>
            <c:strRef>
              <c:f>Sheet1!$A$4</c:f>
              <c:strCache>
                <c:ptCount val="1"/>
                <c:pt idx="0">
                  <c:v>Neonatal</c:v>
                </c:pt>
              </c:strCache>
            </c:strRef>
          </c:tx>
          <c:spPr>
            <a:ln w="44402">
              <a:solidFill>
                <a:srgbClr val="FF6600"/>
              </a:solidFill>
              <a:prstDash val="solid"/>
            </a:ln>
          </c:spPr>
          <c:marker>
            <c:symbol val="triangle"/>
            <c:size val="6"/>
            <c:spPr>
              <a:solidFill>
                <a:srgbClr val="FF6600"/>
              </a:solidFill>
              <a:ln>
                <a:solidFill>
                  <a:srgbClr val="FF6600"/>
                </a:solidFill>
                <a:prstDash val="solid"/>
              </a:ln>
            </c:spPr>
          </c:marker>
          <c:cat>
            <c:numRef>
              <c:f>Sheet1!$B$1:$C$1</c:f>
              <c:numCache>
                <c:formatCode>General</c:formatCode>
                <c:ptCount val="2"/>
                <c:pt idx="0">
                  <c:v>2015</c:v>
                </c:pt>
                <c:pt idx="1">
                  <c:v>2016</c:v>
                </c:pt>
              </c:numCache>
            </c:numRef>
          </c:cat>
          <c:val>
            <c:numRef>
              <c:f>Sheet1!$B$4:$C$4</c:f>
              <c:numCache>
                <c:formatCode>General</c:formatCode>
                <c:ptCount val="2"/>
                <c:pt idx="0">
                  <c:v>0.19</c:v>
                </c:pt>
                <c:pt idx="1">
                  <c:v>0.17</c:v>
                </c:pt>
              </c:numCache>
            </c:numRef>
          </c:val>
          <c:smooth val="0"/>
        </c:ser>
        <c:dLbls>
          <c:showLegendKey val="0"/>
          <c:showVal val="0"/>
          <c:showCatName val="0"/>
          <c:showSerName val="0"/>
          <c:showPercent val="0"/>
          <c:showBubbleSize val="0"/>
        </c:dLbls>
        <c:marker val="1"/>
        <c:smooth val="0"/>
        <c:axId val="24376832"/>
        <c:axId val="24641536"/>
      </c:lineChart>
      <c:catAx>
        <c:axId val="24376832"/>
        <c:scaling>
          <c:orientation val="minMax"/>
        </c:scaling>
        <c:delete val="0"/>
        <c:axPos val="b"/>
        <c:title>
          <c:tx>
            <c:rich>
              <a:bodyPr/>
              <a:lstStyle/>
              <a:p>
                <a:pPr>
                  <a:defRPr sz="1644" b="1" i="0" u="none" strike="noStrike" baseline="0">
                    <a:solidFill>
                      <a:srgbClr val="000000"/>
                    </a:solidFill>
                    <a:latin typeface="Calibri"/>
                    <a:ea typeface="Calibri"/>
                    <a:cs typeface="Calibri"/>
                  </a:defRPr>
                </a:pPr>
                <a:r>
                  <a:rPr lang="en-US" dirty="0"/>
                  <a:t>Calendar Year</a:t>
                </a:r>
              </a:p>
            </c:rich>
          </c:tx>
          <c:layout>
            <c:manualLayout>
              <c:xMode val="edge"/>
              <c:yMode val="edge"/>
              <c:x val="0.473333333333333"/>
              <c:y val="0.87080542999826005"/>
            </c:manualLayout>
          </c:layout>
          <c:overlay val="0"/>
          <c:spPr>
            <a:noFill/>
            <a:ln w="30086">
              <a:noFill/>
            </a:ln>
          </c:spPr>
        </c:title>
        <c:numFmt formatCode="General" sourceLinked="1"/>
        <c:majorTickMark val="out"/>
        <c:minorTickMark val="none"/>
        <c:tickLblPos val="nextTo"/>
        <c:spPr>
          <a:ln w="3761">
            <a:solidFill>
              <a:schemeClr val="tx1"/>
            </a:solidFill>
            <a:prstDash val="solid"/>
          </a:ln>
        </c:spPr>
        <c:txPr>
          <a:bodyPr rot="0" vert="horz"/>
          <a:lstStyle/>
          <a:p>
            <a:pPr>
              <a:defRPr sz="1806" b="0" i="0" u="none" strike="noStrike" baseline="0">
                <a:solidFill>
                  <a:schemeClr val="tx1"/>
                </a:solidFill>
                <a:latin typeface="Calibri"/>
                <a:ea typeface="Calibri"/>
                <a:cs typeface="Calibri"/>
              </a:defRPr>
            </a:pPr>
            <a:endParaRPr lang="en-US"/>
          </a:p>
        </c:txPr>
        <c:crossAx val="24641536"/>
        <c:crosses val="autoZero"/>
        <c:auto val="1"/>
        <c:lblAlgn val="ctr"/>
        <c:lblOffset val="100"/>
        <c:tickLblSkip val="1"/>
        <c:tickMarkSkip val="1"/>
        <c:noMultiLvlLbl val="0"/>
      </c:catAx>
      <c:valAx>
        <c:axId val="24641536"/>
        <c:scaling>
          <c:orientation val="minMax"/>
        </c:scaling>
        <c:delete val="0"/>
        <c:axPos val="l"/>
        <c:majorGridlines>
          <c:spPr>
            <a:ln w="15043">
              <a:solidFill>
                <a:srgbClr val="C0C0C0"/>
              </a:solidFill>
              <a:prstDash val="solid"/>
            </a:ln>
          </c:spPr>
        </c:majorGridlines>
        <c:title>
          <c:tx>
            <c:rich>
              <a:bodyPr/>
              <a:lstStyle/>
              <a:p>
                <a:pPr>
                  <a:defRPr sz="1644" b="1" i="0" u="none" strike="noStrike" baseline="0">
                    <a:solidFill>
                      <a:srgbClr val="000000"/>
                    </a:solidFill>
                    <a:latin typeface="Calibri"/>
                    <a:ea typeface="Calibri"/>
                    <a:cs typeface="Calibri"/>
                  </a:defRPr>
                </a:pPr>
                <a:r>
                  <a:rPr lang="en-US" dirty="0"/>
                  <a:t>Utilization Ratio</a:t>
                </a:r>
              </a:p>
            </c:rich>
          </c:tx>
          <c:layout>
            <c:manualLayout>
              <c:xMode val="edge"/>
              <c:yMode val="edge"/>
              <c:x val="1.60000235396584E-2"/>
              <c:y val="0.30536906440996697"/>
            </c:manualLayout>
          </c:layout>
          <c:overlay val="0"/>
          <c:spPr>
            <a:noFill/>
            <a:ln w="30086">
              <a:noFill/>
            </a:ln>
          </c:spPr>
        </c:title>
        <c:numFmt formatCode="0.0" sourceLinked="0"/>
        <c:majorTickMark val="out"/>
        <c:minorTickMark val="none"/>
        <c:tickLblPos val="nextTo"/>
        <c:spPr>
          <a:ln w="3761">
            <a:solidFill>
              <a:schemeClr val="tx1"/>
            </a:solidFill>
            <a:prstDash val="solid"/>
          </a:ln>
        </c:spPr>
        <c:txPr>
          <a:bodyPr rot="0" vert="horz"/>
          <a:lstStyle/>
          <a:p>
            <a:pPr>
              <a:defRPr sz="1598" b="0" i="0" u="none" strike="noStrike" baseline="0">
                <a:solidFill>
                  <a:schemeClr val="tx1"/>
                </a:solidFill>
                <a:latin typeface="Calibri"/>
                <a:ea typeface="Calibri"/>
                <a:cs typeface="Calibri"/>
              </a:defRPr>
            </a:pPr>
            <a:endParaRPr lang="en-US"/>
          </a:p>
        </c:txPr>
        <c:crossAx val="24376832"/>
        <c:crosses val="autoZero"/>
        <c:crossBetween val="between"/>
      </c:valAx>
      <c:spPr>
        <a:noFill/>
        <a:ln w="25387">
          <a:noFill/>
        </a:ln>
      </c:spPr>
    </c:plotArea>
    <c:legend>
      <c:legendPos val="b"/>
      <c:layout>
        <c:manualLayout>
          <c:xMode val="edge"/>
          <c:yMode val="edge"/>
          <c:x val="0.29466661958735002"/>
          <c:y val="0.94966449363082095"/>
          <c:w val="0.55600002353965905"/>
          <c:h val="4.6979924406487197E-2"/>
        </c:manualLayout>
      </c:layout>
      <c:overlay val="0"/>
      <c:spPr>
        <a:noFill/>
        <a:ln w="30086">
          <a:noFill/>
        </a:ln>
      </c:spPr>
      <c:txPr>
        <a:bodyPr/>
        <a:lstStyle/>
        <a:p>
          <a:pPr>
            <a:defRPr sz="1521" b="0" i="0" u="none" strike="noStrike" baseline="0">
              <a:solidFill>
                <a:schemeClr val="tx1"/>
              </a:solidFill>
              <a:latin typeface="Calibri"/>
              <a:ea typeface="Calibri"/>
              <a:cs typeface="Calibri"/>
            </a:defRPr>
          </a:pPr>
          <a:endParaRPr lang="en-US"/>
        </a:p>
      </c:txPr>
    </c:legend>
    <c:plotVisOnly val="1"/>
    <c:dispBlanksAs val="gap"/>
    <c:showDLblsOverMax val="0"/>
  </c:chart>
  <c:spPr>
    <a:noFill/>
    <a:ln>
      <a:noFill/>
    </a:ln>
  </c:spPr>
  <c:txPr>
    <a:bodyPr/>
    <a:lstStyle/>
    <a:p>
      <a:pPr>
        <a:defRPr sz="1806" b="1" i="0" u="none" strike="noStrike" baseline="0">
          <a:solidFill>
            <a:schemeClr val="tx1"/>
          </a:solidFill>
          <a:latin typeface="Calibri"/>
          <a:ea typeface="Calibri"/>
          <a:cs typeface="Calibri"/>
        </a:defRPr>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3755795981452901"/>
          <c:y val="5.3505535055350502E-2"/>
          <c:w val="0.84853168469860896"/>
          <c:h val="0.52398523985239898"/>
        </c:manualLayout>
      </c:layout>
      <c:lineChart>
        <c:grouping val="standard"/>
        <c:varyColors val="0"/>
        <c:ser>
          <c:idx val="0"/>
          <c:order val="0"/>
          <c:tx>
            <c:strRef>
              <c:f>Sheet1!$A$2</c:f>
              <c:strCache>
                <c:ptCount val="1"/>
                <c:pt idx="0">
                  <c:v>Upper CI</c:v>
                </c:pt>
              </c:strCache>
            </c:strRef>
          </c:tx>
          <c:spPr>
            <a:ln w="40199">
              <a:noFill/>
            </a:ln>
          </c:spPr>
          <c:marker>
            <c:symbol val="none"/>
          </c:marker>
          <c:cat>
            <c:strRef>
              <c:f>Sheet1!$B$1:$L$1</c:f>
              <c:strCache>
                <c:ptCount val="11"/>
                <c:pt idx="0">
                  <c:v>Burn</c:v>
                </c:pt>
                <c:pt idx="1">
                  <c:v>Cardiac</c:v>
                </c:pt>
                <c:pt idx="2">
                  <c:v>Cardiothoracic</c:v>
                </c:pt>
                <c:pt idx="3">
                  <c:v>Medical (T)</c:v>
                </c:pt>
                <c:pt idx="4">
                  <c:v>Medical (NT)</c:v>
                </c:pt>
                <c:pt idx="5">
                  <c:v>Medical/Surgical (T)</c:v>
                </c:pt>
                <c:pt idx="6">
                  <c:v>Medical/Surgical (NT)</c:v>
                </c:pt>
                <c:pt idx="7">
                  <c:v>Neurosurgical</c:v>
                </c:pt>
                <c:pt idx="8">
                  <c:v>Pediatric</c:v>
                </c:pt>
                <c:pt idx="9">
                  <c:v>Surgical</c:v>
                </c:pt>
                <c:pt idx="10">
                  <c:v>Trauma</c:v>
                </c:pt>
              </c:strCache>
            </c:strRef>
          </c:cat>
          <c:val>
            <c:numRef>
              <c:f>Sheet1!$B$2:$L$2</c:f>
              <c:numCache>
                <c:formatCode>General</c:formatCode>
                <c:ptCount val="11"/>
                <c:pt idx="0">
                  <c:v>1.78</c:v>
                </c:pt>
                <c:pt idx="1">
                  <c:v>1.68</c:v>
                </c:pt>
                <c:pt idx="2">
                  <c:v>1.19</c:v>
                </c:pt>
                <c:pt idx="3">
                  <c:v>1.1299999999999999</c:v>
                </c:pt>
                <c:pt idx="4">
                  <c:v>2.33</c:v>
                </c:pt>
                <c:pt idx="5">
                  <c:v>1.06</c:v>
                </c:pt>
                <c:pt idx="6">
                  <c:v>1.43</c:v>
                </c:pt>
                <c:pt idx="7">
                  <c:v>1.61</c:v>
                </c:pt>
                <c:pt idx="8">
                  <c:v>1.37</c:v>
                </c:pt>
                <c:pt idx="9">
                  <c:v>1.1200000000000001</c:v>
                </c:pt>
                <c:pt idx="10">
                  <c:v>2.0299999999999998</c:v>
                </c:pt>
              </c:numCache>
            </c:numRef>
          </c:val>
          <c:smooth val="0"/>
        </c:ser>
        <c:ser>
          <c:idx val="1"/>
          <c:order val="1"/>
          <c:tx>
            <c:strRef>
              <c:f>Sheet1!$A$3</c:f>
              <c:strCache>
                <c:ptCount val="1"/>
                <c:pt idx="0">
                  <c:v>Lower CI</c:v>
                </c:pt>
              </c:strCache>
            </c:strRef>
          </c:tx>
          <c:spPr>
            <a:ln w="40199">
              <a:noFill/>
            </a:ln>
          </c:spPr>
          <c:marker>
            <c:symbol val="none"/>
          </c:marker>
          <c:cat>
            <c:strRef>
              <c:f>Sheet1!$B$1:$L$1</c:f>
              <c:strCache>
                <c:ptCount val="11"/>
                <c:pt idx="0">
                  <c:v>Burn</c:v>
                </c:pt>
                <c:pt idx="1">
                  <c:v>Cardiac</c:v>
                </c:pt>
                <c:pt idx="2">
                  <c:v>Cardiothoracic</c:v>
                </c:pt>
                <c:pt idx="3">
                  <c:v>Medical (T)</c:v>
                </c:pt>
                <c:pt idx="4">
                  <c:v>Medical (NT)</c:v>
                </c:pt>
                <c:pt idx="5">
                  <c:v>Medical/Surgical (T)</c:v>
                </c:pt>
                <c:pt idx="6">
                  <c:v>Medical/Surgical (NT)</c:v>
                </c:pt>
                <c:pt idx="7">
                  <c:v>Neurosurgical</c:v>
                </c:pt>
                <c:pt idx="8">
                  <c:v>Pediatric</c:v>
                </c:pt>
                <c:pt idx="9">
                  <c:v>Surgical</c:v>
                </c:pt>
                <c:pt idx="10">
                  <c:v>Trauma</c:v>
                </c:pt>
              </c:strCache>
            </c:strRef>
          </c:cat>
          <c:val>
            <c:numRef>
              <c:f>Sheet1!$B$3:$L$3</c:f>
              <c:numCache>
                <c:formatCode>General</c:formatCode>
                <c:ptCount val="11"/>
                <c:pt idx="0">
                  <c:v>0.09</c:v>
                </c:pt>
                <c:pt idx="1">
                  <c:v>0.75</c:v>
                </c:pt>
                <c:pt idx="2">
                  <c:v>0.54</c:v>
                </c:pt>
                <c:pt idx="3">
                  <c:v>0.61</c:v>
                </c:pt>
                <c:pt idx="4">
                  <c:v>0.31</c:v>
                </c:pt>
                <c:pt idx="5">
                  <c:v>0.46</c:v>
                </c:pt>
                <c:pt idx="6">
                  <c:v>0.8</c:v>
                </c:pt>
                <c:pt idx="7">
                  <c:v>0.79</c:v>
                </c:pt>
                <c:pt idx="8">
                  <c:v>0.36</c:v>
                </c:pt>
                <c:pt idx="9">
                  <c:v>0.68</c:v>
                </c:pt>
                <c:pt idx="10">
                  <c:v>0.94</c:v>
                </c:pt>
              </c:numCache>
            </c:numRef>
          </c:val>
          <c:smooth val="0"/>
        </c:ser>
        <c:ser>
          <c:idx val="2"/>
          <c:order val="2"/>
          <c:tx>
            <c:strRef>
              <c:f>Sheet1!$A$4</c:f>
              <c:strCache>
                <c:ptCount val="1"/>
                <c:pt idx="0">
                  <c:v>SIR</c:v>
                </c:pt>
              </c:strCache>
            </c:strRef>
          </c:tx>
          <c:spPr>
            <a:ln w="40199">
              <a:noFill/>
            </a:ln>
          </c:spPr>
          <c:marker>
            <c:symbol val="dash"/>
            <c:size val="14"/>
            <c:spPr>
              <a:solidFill>
                <a:srgbClr val="99CC00"/>
              </a:solidFill>
              <a:ln>
                <a:solidFill>
                  <a:srgbClr val="99CC00"/>
                </a:solidFill>
                <a:prstDash val="solid"/>
              </a:ln>
            </c:spPr>
          </c:marker>
          <c:dPt>
            <c:idx val="9"/>
            <c:bubble3D val="0"/>
          </c:dPt>
          <c:cat>
            <c:strRef>
              <c:f>Sheet1!$B$1:$L$1</c:f>
              <c:strCache>
                <c:ptCount val="11"/>
                <c:pt idx="0">
                  <c:v>Burn</c:v>
                </c:pt>
                <c:pt idx="1">
                  <c:v>Cardiac</c:v>
                </c:pt>
                <c:pt idx="2">
                  <c:v>Cardiothoracic</c:v>
                </c:pt>
                <c:pt idx="3">
                  <c:v>Medical (T)</c:v>
                </c:pt>
                <c:pt idx="4">
                  <c:v>Medical (NT)</c:v>
                </c:pt>
                <c:pt idx="5">
                  <c:v>Medical/Surgical (T)</c:v>
                </c:pt>
                <c:pt idx="6">
                  <c:v>Medical/Surgical (NT)</c:v>
                </c:pt>
                <c:pt idx="7">
                  <c:v>Neurosurgical</c:v>
                </c:pt>
                <c:pt idx="8">
                  <c:v>Pediatric</c:v>
                </c:pt>
                <c:pt idx="9">
                  <c:v>Surgical</c:v>
                </c:pt>
                <c:pt idx="10">
                  <c:v>Trauma</c:v>
                </c:pt>
              </c:strCache>
            </c:strRef>
          </c:cat>
          <c:val>
            <c:numRef>
              <c:f>Sheet1!$B$4:$L$4</c:f>
              <c:numCache>
                <c:formatCode>General</c:formatCode>
                <c:ptCount val="11"/>
                <c:pt idx="0">
                  <c:v>0.54</c:v>
                </c:pt>
                <c:pt idx="1">
                  <c:v>1.1399999999999999</c:v>
                </c:pt>
                <c:pt idx="2">
                  <c:v>0.82</c:v>
                </c:pt>
                <c:pt idx="3">
                  <c:v>0.84</c:v>
                </c:pt>
                <c:pt idx="4">
                  <c:v>0.97</c:v>
                </c:pt>
                <c:pt idx="5">
                  <c:v>0.71</c:v>
                </c:pt>
                <c:pt idx="6">
                  <c:v>1.08</c:v>
                </c:pt>
                <c:pt idx="7">
                  <c:v>1.1399999999999999</c:v>
                </c:pt>
                <c:pt idx="8">
                  <c:v>0.75</c:v>
                </c:pt>
                <c:pt idx="9">
                  <c:v>0.88</c:v>
                </c:pt>
                <c:pt idx="10">
                  <c:v>1.4</c:v>
                </c:pt>
              </c:numCache>
            </c:numRef>
          </c:val>
          <c:smooth val="0"/>
        </c:ser>
        <c:ser>
          <c:idx val="3"/>
          <c:order val="3"/>
          <c:tx>
            <c:v>BASE</c:v>
          </c:tx>
          <c:spPr>
            <a:ln w="63150">
              <a:solidFill>
                <a:schemeClr val="bg1">
                  <a:lumMod val="75000"/>
                </a:schemeClr>
              </a:solidFill>
            </a:ln>
          </c:spPr>
          <c:marker>
            <c:symbol val="none"/>
          </c:marker>
          <c:cat>
            <c:strRef>
              <c:f>Sheet1!$B$1:$L$1</c:f>
              <c:strCache>
                <c:ptCount val="11"/>
                <c:pt idx="0">
                  <c:v>Burn</c:v>
                </c:pt>
                <c:pt idx="1">
                  <c:v>Cardiac</c:v>
                </c:pt>
                <c:pt idx="2">
                  <c:v>Cardiothoracic</c:v>
                </c:pt>
                <c:pt idx="3">
                  <c:v>Medical (T)</c:v>
                </c:pt>
                <c:pt idx="4">
                  <c:v>Medical (NT)</c:v>
                </c:pt>
                <c:pt idx="5">
                  <c:v>Medical/Surgical (T)</c:v>
                </c:pt>
                <c:pt idx="6">
                  <c:v>Medical/Surgical (NT)</c:v>
                </c:pt>
                <c:pt idx="7">
                  <c:v>Neurosurgical</c:v>
                </c:pt>
                <c:pt idx="8">
                  <c:v>Pediatric</c:v>
                </c:pt>
                <c:pt idx="9">
                  <c:v>Surgical</c:v>
                </c:pt>
                <c:pt idx="10">
                  <c:v>Trauma</c:v>
                </c:pt>
              </c:strCache>
            </c:strRef>
          </c:cat>
          <c:val>
            <c:numRef>
              <c:f>Sheet1!$B$7:$L$7</c:f>
              <c:numCache>
                <c:formatCode>General</c:formatCode>
                <c:ptCount val="11"/>
              </c:numCache>
            </c:numRef>
          </c:val>
          <c:smooth val="0"/>
        </c:ser>
        <c:dLbls>
          <c:showLegendKey val="0"/>
          <c:showVal val="0"/>
          <c:showCatName val="0"/>
          <c:showSerName val="0"/>
          <c:showPercent val="0"/>
          <c:showBubbleSize val="0"/>
        </c:dLbls>
        <c:hiLowLines>
          <c:spPr>
            <a:ln w="25360">
              <a:solidFill>
                <a:srgbClr val="333399"/>
              </a:solidFill>
              <a:prstDash val="solid"/>
            </a:ln>
          </c:spPr>
        </c:hiLowLines>
        <c:marker val="1"/>
        <c:smooth val="0"/>
        <c:axId val="24700416"/>
        <c:axId val="24702336"/>
      </c:lineChart>
      <c:catAx>
        <c:axId val="24700416"/>
        <c:scaling>
          <c:orientation val="minMax"/>
        </c:scaling>
        <c:delete val="0"/>
        <c:axPos val="b"/>
        <c:title>
          <c:tx>
            <c:rich>
              <a:bodyPr/>
              <a:lstStyle/>
              <a:p>
                <a:pPr>
                  <a:defRPr sz="1938" b="1" i="0" u="none" strike="noStrike" baseline="0">
                    <a:solidFill>
                      <a:srgbClr val="000000"/>
                    </a:solidFill>
                    <a:latin typeface="Calibri"/>
                    <a:ea typeface="Calibri"/>
                    <a:cs typeface="Calibri"/>
                  </a:defRPr>
                </a:pPr>
                <a:r>
                  <a:rPr lang="en-US" dirty="0"/>
                  <a:t>ICU Type</a:t>
                </a:r>
              </a:p>
            </c:rich>
          </c:tx>
          <c:layout>
            <c:manualLayout>
              <c:xMode val="edge"/>
              <c:yMode val="edge"/>
              <c:x val="0.50231840457697896"/>
              <c:y val="0.869003739247181"/>
            </c:manualLayout>
          </c:layout>
          <c:overlay val="0"/>
          <c:spPr>
            <a:noFill/>
            <a:ln w="35734">
              <a:noFill/>
            </a:ln>
          </c:spPr>
        </c:title>
        <c:numFmt formatCode="General" sourceLinked="1"/>
        <c:majorTickMark val="cross"/>
        <c:minorTickMark val="none"/>
        <c:tickLblPos val="nextTo"/>
        <c:spPr>
          <a:ln w="4463">
            <a:solidFill>
              <a:schemeClr val="tx1"/>
            </a:solidFill>
            <a:prstDash val="solid"/>
          </a:ln>
        </c:spPr>
        <c:txPr>
          <a:bodyPr rot="-5400000" vert="horz"/>
          <a:lstStyle/>
          <a:p>
            <a:pPr>
              <a:defRPr sz="1443" b="0" i="0" u="none" strike="noStrike" baseline="0">
                <a:solidFill>
                  <a:schemeClr val="tx1"/>
                </a:solidFill>
                <a:latin typeface="Calibri"/>
                <a:ea typeface="Calibri"/>
                <a:cs typeface="Calibri"/>
              </a:defRPr>
            </a:pPr>
            <a:endParaRPr lang="en-US"/>
          </a:p>
        </c:txPr>
        <c:crossAx val="24702336"/>
        <c:crosses val="autoZero"/>
        <c:auto val="1"/>
        <c:lblAlgn val="ctr"/>
        <c:lblOffset val="100"/>
        <c:tickLblSkip val="1"/>
        <c:tickMarkSkip val="1"/>
        <c:noMultiLvlLbl val="0"/>
      </c:catAx>
      <c:valAx>
        <c:axId val="24702336"/>
        <c:scaling>
          <c:orientation val="minMax"/>
        </c:scaling>
        <c:delete val="0"/>
        <c:axPos val="l"/>
        <c:majorGridlines>
          <c:spPr>
            <a:ln w="17868">
              <a:solidFill>
                <a:srgbClr val="C0C0C0"/>
              </a:solidFill>
              <a:prstDash val="solid"/>
            </a:ln>
          </c:spPr>
        </c:majorGridlines>
        <c:title>
          <c:tx>
            <c:rich>
              <a:bodyPr/>
              <a:lstStyle/>
              <a:p>
                <a:pPr>
                  <a:defRPr sz="1938" b="1" i="0" u="none" strike="noStrike" baseline="0">
                    <a:solidFill>
                      <a:srgbClr val="000000"/>
                    </a:solidFill>
                    <a:latin typeface="Calibri"/>
                    <a:ea typeface="Calibri"/>
                    <a:cs typeface="Calibri"/>
                  </a:defRPr>
                </a:pPr>
                <a:r>
                  <a:rPr lang="en-US" dirty="0"/>
                  <a:t>SIR</a:t>
                </a:r>
              </a:p>
            </c:rich>
          </c:tx>
          <c:layout>
            <c:manualLayout>
              <c:xMode val="edge"/>
              <c:yMode val="edge"/>
              <c:x val="1.8547072920232801E-2"/>
              <c:y val="0.28597786028041799"/>
            </c:manualLayout>
          </c:layout>
          <c:overlay val="0"/>
          <c:spPr>
            <a:noFill/>
            <a:ln w="35734">
              <a:noFill/>
            </a:ln>
          </c:spPr>
        </c:title>
        <c:numFmt formatCode="0.0" sourceLinked="0"/>
        <c:majorTickMark val="cross"/>
        <c:minorTickMark val="none"/>
        <c:tickLblPos val="nextTo"/>
        <c:spPr>
          <a:ln w="4463">
            <a:solidFill>
              <a:schemeClr val="tx1"/>
            </a:solidFill>
            <a:prstDash val="solid"/>
          </a:ln>
        </c:spPr>
        <c:txPr>
          <a:bodyPr rot="0" vert="horz"/>
          <a:lstStyle/>
          <a:p>
            <a:pPr>
              <a:defRPr sz="1930" b="0" i="0" u="none" strike="noStrike" baseline="0">
                <a:solidFill>
                  <a:schemeClr val="tx1"/>
                </a:solidFill>
                <a:latin typeface="Calibri"/>
                <a:ea typeface="Calibri"/>
                <a:cs typeface="Calibri"/>
              </a:defRPr>
            </a:pPr>
            <a:endParaRPr lang="en-US"/>
          </a:p>
        </c:txPr>
        <c:crossAx val="24700416"/>
        <c:crosses val="autoZero"/>
        <c:crossBetween val="between"/>
      </c:valAx>
      <c:spPr>
        <a:noFill/>
        <a:ln w="25380">
          <a:noFill/>
        </a:ln>
      </c:spPr>
    </c:plotArea>
    <c:plotVisOnly val="1"/>
    <c:dispBlanksAs val="gap"/>
    <c:showDLblsOverMax val="0"/>
  </c:chart>
  <c:spPr>
    <a:noFill/>
    <a:ln>
      <a:noFill/>
    </a:ln>
  </c:spPr>
  <c:txPr>
    <a:bodyPr/>
    <a:lstStyle/>
    <a:p>
      <a:pPr>
        <a:defRPr sz="1930" b="1" i="0" u="none" strike="noStrike" baseline="0">
          <a:solidFill>
            <a:schemeClr val="tx1"/>
          </a:solidFill>
          <a:latin typeface="Calibri"/>
          <a:ea typeface="Calibri"/>
          <a:cs typeface="Calibri"/>
        </a:defRPr>
      </a:pPr>
      <a:endParaRPr lang="en-US"/>
    </a:p>
  </c:txPr>
  <c:externalData r:id="rId1">
    <c:autoUpdate val="0"/>
  </c:externalData>
  <c:userShapes r:id="rId2"/>
</c:chartSpace>
</file>

<file path=ppt/drawings/_rels/vmlDrawing1.vml.rels><?xml version="1.0" encoding="UTF-8"?>

<Relationships xmlns="http://schemas.openxmlformats.org/package/2006/relationships">
  <Relationship Id="rId1" Type="http://schemas.openxmlformats.org/officeDocument/2006/relationships/image" Target="../media/image2.png"/>
</Relationships>

</file>

<file path=ppt/drawings/drawing1.xml><?xml version="1.0" encoding="utf-8"?>
<c:userShapes xmlns:c="http://schemas.openxmlformats.org/drawingml/2006/chart">
  <cdr:relSizeAnchor xmlns:cdr="http://schemas.openxmlformats.org/drawingml/2006/chartDrawing">
    <cdr:from>
      <cdr:x>0.13917</cdr:x>
      <cdr:y>0.46132</cdr:y>
    </cdr:from>
    <cdr:to>
      <cdr:x>0.98605</cdr:x>
      <cdr:y>0.46143</cdr:y>
    </cdr:to>
    <cdr:cxnSp macro="">
      <cdr:nvCxnSpPr>
        <cdr:cNvPr id="2" name="Straight Connector 1"/>
        <cdr:cNvCxnSpPr/>
      </cdr:nvCxnSpPr>
      <cdr:spPr bwMode="auto">
        <a:xfrm xmlns:a="http://schemas.openxmlformats.org/drawingml/2006/main">
          <a:off x="1219291" y="3390013"/>
          <a:ext cx="7419883" cy="796"/>
        </a:xfrm>
        <a:prstGeom xmlns:a="http://schemas.openxmlformats.org/drawingml/2006/main" prst="line">
          <a:avLst/>
        </a:prstGeom>
        <a:solidFill xmlns:a="http://schemas.openxmlformats.org/drawingml/2006/main">
          <a:schemeClr val="accent1"/>
        </a:solidFill>
        <a:ln xmlns:a="http://schemas.openxmlformats.org/drawingml/2006/main" w="38100" cap="flat" cmpd="sng" algn="ctr">
          <a:solidFill>
            <a:srgbClr val="FF9933"/>
          </a:solidFill>
          <a:prstDash val="solid"/>
          <a:round/>
          <a:headEnd type="none" w="med" len="med"/>
          <a:tailEnd type="none" w="med" len="med"/>
        </a:ln>
        <a:effectLst xmlns:a="http://schemas.openxmlformats.org/drawingml/2006/main"/>
        <a:extLst xmlns:a="http://schemas.openxmlformats.org/drawingml/2006/main">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cdr:spPr>
    </cdr:cxnSp>
  </cdr:relSizeAnchor>
</c:userShapes>
</file>

<file path=ppt/drawings/drawing2.xml><?xml version="1.0" encoding="utf-8"?>
<c:userShapes xmlns:c="http://schemas.openxmlformats.org/drawingml/2006/chart">
  <cdr:relSizeAnchor xmlns:cdr="http://schemas.openxmlformats.org/drawingml/2006/chartDrawing">
    <cdr:from>
      <cdr:x>0.13663</cdr:x>
      <cdr:y>0.36622</cdr:y>
    </cdr:from>
    <cdr:to>
      <cdr:x>0.98648</cdr:x>
      <cdr:y>0.36663</cdr:y>
    </cdr:to>
    <cdr:cxnSp macro="">
      <cdr:nvCxnSpPr>
        <cdr:cNvPr id="2" name="Straight Connector 1"/>
        <cdr:cNvCxnSpPr/>
      </cdr:nvCxnSpPr>
      <cdr:spPr bwMode="auto">
        <a:xfrm xmlns:a="http://schemas.openxmlformats.org/drawingml/2006/main">
          <a:off x="1197066" y="2691160"/>
          <a:ext cx="7445918" cy="3054"/>
        </a:xfrm>
        <a:prstGeom xmlns:a="http://schemas.openxmlformats.org/drawingml/2006/main" prst="line">
          <a:avLst/>
        </a:prstGeom>
        <a:solidFill xmlns:a="http://schemas.openxmlformats.org/drawingml/2006/main">
          <a:schemeClr val="accent1"/>
        </a:solidFill>
        <a:ln xmlns:a="http://schemas.openxmlformats.org/drawingml/2006/main" w="38100" cap="flat" cmpd="sng" algn="ctr">
          <a:solidFill>
            <a:srgbClr val="FF9933"/>
          </a:solidFill>
          <a:prstDash val="solid"/>
          <a:round/>
          <a:headEnd type="none" w="med" len="med"/>
          <a:tailEnd type="none" w="med" len="med"/>
        </a:ln>
        <a:effectLst xmlns:a="http://schemas.openxmlformats.org/drawingml/2006/main"/>
        <a:extLst xmlns:a="http://schemas.openxmlformats.org/drawingml/2006/main">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cdr:spPr>
    </cdr:cxnSp>
  </cdr:relSizeAnchor>
</c:userShapes>
</file>

<file path=ppt/drawings/drawing3.xml><?xml version="1.0" encoding="utf-8"?>
<c:userShapes xmlns:c="http://schemas.openxmlformats.org/drawingml/2006/chart">
  <cdr:relSizeAnchor xmlns:cdr="http://schemas.openxmlformats.org/drawingml/2006/chartDrawing">
    <cdr:from>
      <cdr:x>0.4547</cdr:x>
      <cdr:y>0.08179</cdr:y>
    </cdr:from>
    <cdr:to>
      <cdr:x>0.57378</cdr:x>
      <cdr:y>0.23932</cdr:y>
    </cdr:to>
    <cdr:sp macro="" textlink="">
      <cdr:nvSpPr>
        <cdr:cNvPr id="2" name="TextBox 1"/>
        <cdr:cNvSpPr txBox="1"/>
      </cdr:nvSpPr>
      <cdr:spPr>
        <a:xfrm xmlns:a="http://schemas.openxmlformats.org/drawingml/2006/main">
          <a:off x="3835117" y="324047"/>
          <a:ext cx="1004376" cy="624124"/>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2400" b="1" dirty="0" smtClean="0"/>
            <a:t>CABG</a:t>
          </a:r>
          <a:endParaRPr lang="en-US" sz="2400" b="1" dirty="0"/>
        </a:p>
      </cdr:txBody>
    </cdr:sp>
  </cdr:relSizeAnchor>
</c:userShapes>
</file>

<file path=ppt/drawings/drawing4.xml><?xml version="1.0" encoding="utf-8"?>
<c:userShapes xmlns:c="http://schemas.openxmlformats.org/drawingml/2006/chart">
  <cdr:relSizeAnchor xmlns:cdr="http://schemas.openxmlformats.org/drawingml/2006/chartDrawing">
    <cdr:from>
      <cdr:x>0.11635</cdr:x>
      <cdr:y>0.43194</cdr:y>
    </cdr:from>
    <cdr:to>
      <cdr:x>0.9578</cdr:x>
      <cdr:y>0.43194</cdr:y>
    </cdr:to>
    <cdr:cxnSp macro="">
      <cdr:nvCxnSpPr>
        <cdr:cNvPr id="2" name="Straight Connector 1"/>
        <cdr:cNvCxnSpPr/>
      </cdr:nvCxnSpPr>
      <cdr:spPr bwMode="auto">
        <a:xfrm xmlns:a="http://schemas.openxmlformats.org/drawingml/2006/main">
          <a:off x="981375" y="1700334"/>
          <a:ext cx="7097115" cy="0"/>
        </a:xfrm>
        <a:prstGeom xmlns:a="http://schemas.openxmlformats.org/drawingml/2006/main" prst="line">
          <a:avLst/>
        </a:prstGeom>
        <a:solidFill xmlns:a="http://schemas.openxmlformats.org/drawingml/2006/main">
          <a:schemeClr val="accent1"/>
        </a:solidFill>
        <a:ln xmlns:a="http://schemas.openxmlformats.org/drawingml/2006/main" w="38100" cap="flat" cmpd="sng" algn="ctr">
          <a:solidFill>
            <a:srgbClr val="FF9933"/>
          </a:solidFill>
          <a:prstDash val="solid"/>
          <a:round/>
          <a:headEnd type="none" w="med" len="med"/>
          <a:tailEnd type="none" w="med" len="med"/>
        </a:ln>
        <a:effectLst xmlns:a="http://schemas.openxmlformats.org/drawingml/2006/main"/>
        <a:extLst xmlns:a="http://schemas.openxmlformats.org/drawingml/2006/main">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cdr:spPr>
    </cdr:cxnSp>
  </cdr:relSizeAnchor>
  <cdr:relSizeAnchor xmlns:cdr="http://schemas.openxmlformats.org/drawingml/2006/chartDrawing">
    <cdr:from>
      <cdr:x>0.4547</cdr:x>
      <cdr:y>0.08602</cdr:y>
    </cdr:from>
    <cdr:to>
      <cdr:x>0.57378</cdr:x>
      <cdr:y>0.26237</cdr:y>
    </cdr:to>
    <cdr:sp macro="" textlink="">
      <cdr:nvSpPr>
        <cdr:cNvPr id="4" name="TextBox 3"/>
        <cdr:cNvSpPr txBox="1"/>
      </cdr:nvSpPr>
      <cdr:spPr>
        <a:xfrm xmlns:a="http://schemas.openxmlformats.org/drawingml/2006/main">
          <a:off x="3835116" y="338622"/>
          <a:ext cx="1004378" cy="694209"/>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sz="2400" b="1" dirty="0" smtClean="0"/>
            <a:t>COLO</a:t>
          </a:r>
          <a:endParaRPr lang="en-US" sz="2400" b="1" dirty="0"/>
        </a:p>
      </cdr:txBody>
    </cdr:sp>
  </cdr:relSizeAnchor>
</c:userShapes>
</file>

<file path=ppt/drawings/drawing5.xml><?xml version="1.0" encoding="utf-8"?>
<c:userShapes xmlns:c="http://schemas.openxmlformats.org/drawingml/2006/chart">
  <cdr:relSizeAnchor xmlns:cdr="http://schemas.openxmlformats.org/drawingml/2006/chartDrawing">
    <cdr:from>
      <cdr:x>0.4547</cdr:x>
      <cdr:y>0.08179</cdr:y>
    </cdr:from>
    <cdr:to>
      <cdr:x>0.57378</cdr:x>
      <cdr:y>0.23932</cdr:y>
    </cdr:to>
    <cdr:sp macro="" textlink="">
      <cdr:nvSpPr>
        <cdr:cNvPr id="2" name="TextBox 1"/>
        <cdr:cNvSpPr txBox="1"/>
      </cdr:nvSpPr>
      <cdr:spPr>
        <a:xfrm xmlns:a="http://schemas.openxmlformats.org/drawingml/2006/main">
          <a:off x="3835117" y="324047"/>
          <a:ext cx="1004376" cy="624124"/>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2400" b="1" dirty="0" smtClean="0"/>
            <a:t>KPRO</a:t>
          </a:r>
          <a:endParaRPr lang="en-US" sz="2400" b="1" dirty="0"/>
        </a:p>
      </cdr:txBody>
    </cdr:sp>
  </cdr:relSizeAnchor>
</c:userShapes>
</file>

<file path=ppt/drawings/drawing6.xml><?xml version="1.0" encoding="utf-8"?>
<c:userShapes xmlns:c="http://schemas.openxmlformats.org/drawingml/2006/chart">
  <cdr:relSizeAnchor xmlns:cdr="http://schemas.openxmlformats.org/drawingml/2006/chartDrawing">
    <cdr:from>
      <cdr:x>0.11635</cdr:x>
      <cdr:y>0.43194</cdr:y>
    </cdr:from>
    <cdr:to>
      <cdr:x>0.9578</cdr:x>
      <cdr:y>0.43194</cdr:y>
    </cdr:to>
    <cdr:cxnSp macro="">
      <cdr:nvCxnSpPr>
        <cdr:cNvPr id="2" name="Straight Connector 1"/>
        <cdr:cNvCxnSpPr/>
      </cdr:nvCxnSpPr>
      <cdr:spPr bwMode="auto">
        <a:xfrm xmlns:a="http://schemas.openxmlformats.org/drawingml/2006/main">
          <a:off x="981375" y="1700334"/>
          <a:ext cx="7097115" cy="0"/>
        </a:xfrm>
        <a:prstGeom xmlns:a="http://schemas.openxmlformats.org/drawingml/2006/main" prst="line">
          <a:avLst/>
        </a:prstGeom>
        <a:solidFill xmlns:a="http://schemas.openxmlformats.org/drawingml/2006/main">
          <a:schemeClr val="accent1"/>
        </a:solidFill>
        <a:ln xmlns:a="http://schemas.openxmlformats.org/drawingml/2006/main" w="38100" cap="flat" cmpd="sng" algn="ctr">
          <a:solidFill>
            <a:srgbClr val="FF9933"/>
          </a:solidFill>
          <a:prstDash val="solid"/>
          <a:round/>
          <a:headEnd type="none" w="med" len="med"/>
          <a:tailEnd type="none" w="med" len="med"/>
        </a:ln>
        <a:effectLst xmlns:a="http://schemas.openxmlformats.org/drawingml/2006/main"/>
        <a:extLst xmlns:a="http://schemas.openxmlformats.org/drawingml/2006/main">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cdr:spPr>
    </cdr:cxnSp>
  </cdr:relSizeAnchor>
  <cdr:relSizeAnchor xmlns:cdr="http://schemas.openxmlformats.org/drawingml/2006/chartDrawing">
    <cdr:from>
      <cdr:x>0.4547</cdr:x>
      <cdr:y>0.08602</cdr:y>
    </cdr:from>
    <cdr:to>
      <cdr:x>0.57378</cdr:x>
      <cdr:y>0.26237</cdr:y>
    </cdr:to>
    <cdr:sp macro="" textlink="">
      <cdr:nvSpPr>
        <cdr:cNvPr id="4" name="TextBox 3"/>
        <cdr:cNvSpPr txBox="1"/>
      </cdr:nvSpPr>
      <cdr:spPr>
        <a:xfrm xmlns:a="http://schemas.openxmlformats.org/drawingml/2006/main">
          <a:off x="3835116" y="338622"/>
          <a:ext cx="1004378" cy="694209"/>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sz="2400" b="1" dirty="0" smtClean="0"/>
            <a:t>HPRO</a:t>
          </a:r>
          <a:endParaRPr lang="en-US" sz="2400" b="1" dirty="0"/>
        </a:p>
      </cdr:txBody>
    </cdr:sp>
  </cdr:relSizeAnchor>
</c:userShapes>
</file>

<file path=ppt/drawings/drawing7.xml><?xml version="1.0" encoding="utf-8"?>
<c:userShapes xmlns:c="http://schemas.openxmlformats.org/drawingml/2006/chart">
  <cdr:relSizeAnchor xmlns:cdr="http://schemas.openxmlformats.org/drawingml/2006/chartDrawing">
    <cdr:from>
      <cdr:x>0.4547</cdr:x>
      <cdr:y>0.08179</cdr:y>
    </cdr:from>
    <cdr:to>
      <cdr:x>0.57378</cdr:x>
      <cdr:y>0.23932</cdr:y>
    </cdr:to>
    <cdr:sp macro="" textlink="">
      <cdr:nvSpPr>
        <cdr:cNvPr id="2" name="TextBox 1"/>
        <cdr:cNvSpPr txBox="1"/>
      </cdr:nvSpPr>
      <cdr:spPr>
        <a:xfrm xmlns:a="http://schemas.openxmlformats.org/drawingml/2006/main">
          <a:off x="3835117" y="324047"/>
          <a:ext cx="1004376" cy="624124"/>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2400" b="1" dirty="0" smtClean="0"/>
            <a:t>HYST</a:t>
          </a:r>
          <a:endParaRPr lang="en-US" sz="2400" b="1" dirty="0"/>
        </a:p>
      </cdr:txBody>
    </cdr:sp>
  </cdr:relSizeAnchor>
</c:userShapes>
</file>

<file path=ppt/drawings/drawing8.xml><?xml version="1.0" encoding="utf-8"?>
<c:userShapes xmlns:c="http://schemas.openxmlformats.org/drawingml/2006/chart">
  <cdr:relSizeAnchor xmlns:cdr="http://schemas.openxmlformats.org/drawingml/2006/chartDrawing">
    <cdr:from>
      <cdr:x>0.11635</cdr:x>
      <cdr:y>0.57761</cdr:y>
    </cdr:from>
    <cdr:to>
      <cdr:x>0.9578</cdr:x>
      <cdr:y>0.57761</cdr:y>
    </cdr:to>
    <cdr:cxnSp macro="">
      <cdr:nvCxnSpPr>
        <cdr:cNvPr id="2" name="Straight Connector 1"/>
        <cdr:cNvCxnSpPr/>
      </cdr:nvCxnSpPr>
      <cdr:spPr bwMode="auto">
        <a:xfrm xmlns:a="http://schemas.openxmlformats.org/drawingml/2006/main">
          <a:off x="981375" y="2273788"/>
          <a:ext cx="7097116" cy="0"/>
        </a:xfrm>
        <a:prstGeom xmlns:a="http://schemas.openxmlformats.org/drawingml/2006/main" prst="line">
          <a:avLst/>
        </a:prstGeom>
        <a:solidFill xmlns:a="http://schemas.openxmlformats.org/drawingml/2006/main">
          <a:schemeClr val="accent1"/>
        </a:solidFill>
        <a:ln xmlns:a="http://schemas.openxmlformats.org/drawingml/2006/main" w="38100" cap="flat" cmpd="sng" algn="ctr">
          <a:solidFill>
            <a:srgbClr val="FF9933"/>
          </a:solidFill>
          <a:prstDash val="solid"/>
          <a:round/>
          <a:headEnd type="none" w="med" len="med"/>
          <a:tailEnd type="none" w="med" len="med"/>
        </a:ln>
        <a:effectLst xmlns:a="http://schemas.openxmlformats.org/drawingml/2006/main"/>
        <a:extLst xmlns:a="http://schemas.openxmlformats.org/drawingml/2006/main">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cdr:spPr>
    </cdr:cxnSp>
  </cdr:relSizeAnchor>
  <cdr:relSizeAnchor xmlns:cdr="http://schemas.openxmlformats.org/drawingml/2006/chartDrawing">
    <cdr:from>
      <cdr:x>0.4547</cdr:x>
      <cdr:y>0.08602</cdr:y>
    </cdr:from>
    <cdr:to>
      <cdr:x>0.57378</cdr:x>
      <cdr:y>0.26237</cdr:y>
    </cdr:to>
    <cdr:sp macro="" textlink="">
      <cdr:nvSpPr>
        <cdr:cNvPr id="4" name="TextBox 3"/>
        <cdr:cNvSpPr txBox="1"/>
      </cdr:nvSpPr>
      <cdr:spPr>
        <a:xfrm xmlns:a="http://schemas.openxmlformats.org/drawingml/2006/main">
          <a:off x="3835116" y="338622"/>
          <a:ext cx="1004378" cy="694209"/>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sz="2400" b="1" dirty="0" smtClean="0"/>
            <a:t>VHYS</a:t>
          </a:r>
          <a:endParaRPr lang="en-US" sz="2400" b="1" dirty="0"/>
        </a:p>
      </cdr:txBody>
    </cdr:sp>
  </cdr:relSizeAnchor>
</c:userShapes>
</file>

<file path=ppt/handoutMasters/_rels/handoutMaster1.xml.rels><?xml version="1.0" encoding="UTF-8"?>

<Relationships xmlns="http://schemas.openxmlformats.org/package/2006/relationships">
  <Relationship Id="rId1" Type="http://schemas.openxmlformats.org/officeDocument/2006/relationships/theme" Target="../theme/theme4.xml"/>
</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2" y="0"/>
            <a:ext cx="303847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118" tIns="46057" rIns="92118" bIns="46057" numCol="1" anchor="t" anchorCtr="0" compatLnSpc="1">
            <a:prstTxWarp prst="textNoShape">
              <a:avLst/>
            </a:prstTxWarp>
          </a:bodyPr>
          <a:lstStyle>
            <a:lvl1pPr eaLnBrk="0" hangingPunct="0">
              <a:defRPr sz="1200">
                <a:effectLst>
                  <a:outerShdw blurRad="38100" dist="38100" dir="2700000" algn="tl">
                    <a:srgbClr val="C0C0C0"/>
                  </a:outerShdw>
                </a:effectLst>
                <a:latin typeface="Times New Roman" pitchFamily="18" charset="0"/>
                <a:ea typeface="ＭＳ Ｐゴシック" pitchFamily="34" charset="-128"/>
              </a:defRPr>
            </a:lvl1pPr>
          </a:lstStyle>
          <a:p>
            <a:pPr>
              <a:defRPr/>
            </a:pPr>
            <a:endParaRPr lang="en-US" altLang="en-US" dirty="0"/>
          </a:p>
        </p:txBody>
      </p:sp>
      <p:sp>
        <p:nvSpPr>
          <p:cNvPr id="18435" name="Rectangle 3"/>
          <p:cNvSpPr>
            <a:spLocks noGrp="1" noChangeArrowheads="1"/>
          </p:cNvSpPr>
          <p:nvPr>
            <p:ph type="dt" sz="quarter" idx="1"/>
          </p:nvPr>
        </p:nvSpPr>
        <p:spPr bwMode="auto">
          <a:xfrm>
            <a:off x="3971927" y="0"/>
            <a:ext cx="303847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118" tIns="46057" rIns="92118" bIns="46057" numCol="1" anchor="t" anchorCtr="0" compatLnSpc="1">
            <a:prstTxWarp prst="textNoShape">
              <a:avLst/>
            </a:prstTxWarp>
          </a:bodyPr>
          <a:lstStyle>
            <a:lvl1pPr algn="r" eaLnBrk="0" hangingPunct="0">
              <a:defRPr sz="1200">
                <a:effectLst>
                  <a:outerShdw blurRad="38100" dist="38100" dir="2700000" algn="tl">
                    <a:srgbClr val="C0C0C0"/>
                  </a:outerShdw>
                </a:effectLst>
                <a:latin typeface="Times New Roman" pitchFamily="18" charset="0"/>
                <a:ea typeface="ＭＳ Ｐゴシック" pitchFamily="34" charset="-128"/>
              </a:defRPr>
            </a:lvl1pPr>
          </a:lstStyle>
          <a:p>
            <a:pPr>
              <a:defRPr/>
            </a:pPr>
            <a:endParaRPr lang="en-US" altLang="en-US" dirty="0"/>
          </a:p>
        </p:txBody>
      </p:sp>
      <p:sp>
        <p:nvSpPr>
          <p:cNvPr id="18436" name="Rectangle 4"/>
          <p:cNvSpPr>
            <a:spLocks noGrp="1" noChangeArrowheads="1"/>
          </p:cNvSpPr>
          <p:nvPr>
            <p:ph type="ftr" sz="quarter" idx="2"/>
          </p:nvPr>
        </p:nvSpPr>
        <p:spPr bwMode="auto">
          <a:xfrm>
            <a:off x="2" y="8834439"/>
            <a:ext cx="3038475"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118" tIns="46057" rIns="92118" bIns="46057" numCol="1" anchor="b" anchorCtr="0" compatLnSpc="1">
            <a:prstTxWarp prst="textNoShape">
              <a:avLst/>
            </a:prstTxWarp>
          </a:bodyPr>
          <a:lstStyle>
            <a:lvl1pPr eaLnBrk="0" hangingPunct="0">
              <a:defRPr sz="1200">
                <a:effectLst>
                  <a:outerShdw blurRad="38100" dist="38100" dir="2700000" algn="tl">
                    <a:srgbClr val="C0C0C0"/>
                  </a:outerShdw>
                </a:effectLst>
                <a:latin typeface="Times New Roman" pitchFamily="18" charset="0"/>
                <a:ea typeface="ＭＳ Ｐゴシック" pitchFamily="34" charset="-128"/>
              </a:defRPr>
            </a:lvl1pPr>
          </a:lstStyle>
          <a:p>
            <a:pPr>
              <a:defRPr/>
            </a:pPr>
            <a:endParaRPr lang="en-US" altLang="en-US" dirty="0"/>
          </a:p>
        </p:txBody>
      </p:sp>
      <p:sp>
        <p:nvSpPr>
          <p:cNvPr id="18437" name="Rectangle 5"/>
          <p:cNvSpPr>
            <a:spLocks noGrp="1" noChangeArrowheads="1"/>
          </p:cNvSpPr>
          <p:nvPr>
            <p:ph type="sldNum" sz="quarter" idx="3"/>
          </p:nvPr>
        </p:nvSpPr>
        <p:spPr bwMode="auto">
          <a:xfrm>
            <a:off x="3971927" y="8834439"/>
            <a:ext cx="3038475"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118" tIns="46057" rIns="92118" bIns="46057" numCol="1" anchor="b" anchorCtr="0" compatLnSpc="1">
            <a:prstTxWarp prst="textNoShape">
              <a:avLst/>
            </a:prstTxWarp>
          </a:bodyPr>
          <a:lstStyle>
            <a:lvl1pPr algn="r" eaLnBrk="0" hangingPunct="0">
              <a:defRPr sz="1200">
                <a:effectLst>
                  <a:outerShdw blurRad="38100" dist="38100" dir="2700000" algn="tl">
                    <a:srgbClr val="C0C0C0"/>
                  </a:outerShdw>
                </a:effectLst>
                <a:latin typeface="Times New Roman" pitchFamily="18" charset="0"/>
                <a:ea typeface="ＭＳ Ｐゴシック" pitchFamily="34" charset="-128"/>
              </a:defRPr>
            </a:lvl1pPr>
          </a:lstStyle>
          <a:p>
            <a:pPr>
              <a:defRPr/>
            </a:pPr>
            <a:fld id="{66C7E7B7-5AAE-4C0D-8EE9-105BA2A56171}" type="slidenum">
              <a:rPr lang="en-US" altLang="en-US"/>
              <a:pPr>
                <a:defRPr/>
              </a:pPr>
              <a:t>‹#›</a:t>
            </a:fld>
            <a:endParaRPr lang="en-US" altLang="en-US" dirty="0"/>
          </a:p>
        </p:txBody>
      </p:sp>
    </p:spTree>
    <p:extLst>
      <p:ext uri="{BB962C8B-B14F-4D97-AF65-F5344CB8AC3E}">
        <p14:creationId xmlns:p14="http://schemas.microsoft.com/office/powerpoint/2010/main" val="65525836"/>
      </p:ext>
    </p:extLst>
  </p:cSld>
  <p:clrMap bg1="lt1" tx1="dk1" bg2="lt2" tx2="dk2" accent1="accent1" accent2="accent2" accent3="accent3" accent4="accent4" accent5="accent5" accent6="accent6" hlink="hlink" folHlink="folHlink"/>
</p:handoutMaster>
</file>

<file path=ppt/notesMasters/_rels/notesMaster1.xml.rels><?xml version="1.0" encoding="UTF-8"?>

<Relationships xmlns="http://schemas.openxmlformats.org/package/2006/relationships">
  <Relationship Id="rId1" Type="http://schemas.openxmlformats.org/officeDocument/2006/relationships/theme" Target="../theme/theme3.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5842" name="Rectangle 2"/>
          <p:cNvSpPr>
            <a:spLocks noGrp="1" noChangeArrowheads="1"/>
          </p:cNvSpPr>
          <p:nvPr>
            <p:ph type="hdr" sz="quarter"/>
          </p:nvPr>
        </p:nvSpPr>
        <p:spPr bwMode="auto">
          <a:xfrm>
            <a:off x="2" y="0"/>
            <a:ext cx="3038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2118" tIns="46057" rIns="92118" bIns="46057" numCol="1" anchor="t" anchorCtr="0" compatLnSpc="1">
            <a:prstTxWarp prst="textNoShape">
              <a:avLst/>
            </a:prstTxWarp>
          </a:bodyPr>
          <a:lstStyle>
            <a:lvl1pPr eaLnBrk="0" hangingPunct="0">
              <a:defRPr sz="1200">
                <a:effectLst>
                  <a:outerShdw blurRad="38100" dist="38100" dir="2700000" algn="tl">
                    <a:srgbClr val="C0C0C0"/>
                  </a:outerShdw>
                </a:effectLst>
                <a:latin typeface="Times New Roman" pitchFamily="18" charset="0"/>
                <a:ea typeface="ＭＳ Ｐゴシック" pitchFamily="34" charset="-128"/>
              </a:defRPr>
            </a:lvl1pPr>
          </a:lstStyle>
          <a:p>
            <a:pPr>
              <a:defRPr/>
            </a:pPr>
            <a:endParaRPr lang="en-US" altLang="en-US" dirty="0"/>
          </a:p>
        </p:txBody>
      </p:sp>
      <p:sp>
        <p:nvSpPr>
          <p:cNvPr id="35843" name="Rectangle 3"/>
          <p:cNvSpPr>
            <a:spLocks noGrp="1" noChangeArrowheads="1"/>
          </p:cNvSpPr>
          <p:nvPr>
            <p:ph type="dt" idx="1"/>
          </p:nvPr>
        </p:nvSpPr>
        <p:spPr bwMode="auto">
          <a:xfrm>
            <a:off x="3971927" y="0"/>
            <a:ext cx="3038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2118" tIns="46057" rIns="92118" bIns="46057" numCol="1" anchor="t" anchorCtr="0" compatLnSpc="1">
            <a:prstTxWarp prst="textNoShape">
              <a:avLst/>
            </a:prstTxWarp>
          </a:bodyPr>
          <a:lstStyle>
            <a:lvl1pPr algn="r" eaLnBrk="0" hangingPunct="0">
              <a:defRPr sz="1200">
                <a:effectLst>
                  <a:outerShdw blurRad="38100" dist="38100" dir="2700000" algn="tl">
                    <a:srgbClr val="C0C0C0"/>
                  </a:outerShdw>
                </a:effectLst>
                <a:latin typeface="Times New Roman" pitchFamily="18" charset="0"/>
                <a:ea typeface="ＭＳ Ｐゴシック" pitchFamily="34" charset="-128"/>
              </a:defRPr>
            </a:lvl1pPr>
          </a:lstStyle>
          <a:p>
            <a:pPr>
              <a:defRPr/>
            </a:pPr>
            <a:endParaRPr lang="en-US" altLang="en-US" dirty="0"/>
          </a:p>
        </p:txBody>
      </p:sp>
      <p:sp>
        <p:nvSpPr>
          <p:cNvPr id="53252" name="Rectangle 4"/>
          <p:cNvSpPr>
            <a:spLocks noGrp="1" noRot="1" noChangeAspect="1" noChangeArrowheads="1" noTextEdit="1"/>
          </p:cNvSpPr>
          <p:nvPr>
            <p:ph type="sldImg" idx="2"/>
          </p:nvPr>
        </p:nvSpPr>
        <p:spPr bwMode="auto">
          <a:xfrm>
            <a:off x="1300163" y="687388"/>
            <a:ext cx="4491037" cy="33686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5" name="Rectangle 5"/>
          <p:cNvSpPr>
            <a:spLocks noGrp="1" noChangeArrowheads="1"/>
          </p:cNvSpPr>
          <p:nvPr>
            <p:ph type="body" sz="quarter" idx="3"/>
          </p:nvPr>
        </p:nvSpPr>
        <p:spPr bwMode="auto">
          <a:xfrm>
            <a:off x="542927" y="4416427"/>
            <a:ext cx="6156325" cy="3887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2118" tIns="46057" rIns="92118" bIns="46057"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4"/>
            <a:endParaRPr lang="en-US" noProof="0"/>
          </a:p>
        </p:txBody>
      </p:sp>
      <p:sp>
        <p:nvSpPr>
          <p:cNvPr id="35846" name="Rectangle 6"/>
          <p:cNvSpPr>
            <a:spLocks noGrp="1" noChangeArrowheads="1"/>
          </p:cNvSpPr>
          <p:nvPr>
            <p:ph type="ftr" sz="quarter" idx="4"/>
          </p:nvPr>
        </p:nvSpPr>
        <p:spPr bwMode="auto">
          <a:xfrm>
            <a:off x="2" y="8839200"/>
            <a:ext cx="3038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2118" tIns="46057" rIns="92118" bIns="46057" numCol="1" anchor="b" anchorCtr="0" compatLnSpc="1">
            <a:prstTxWarp prst="textNoShape">
              <a:avLst/>
            </a:prstTxWarp>
          </a:bodyPr>
          <a:lstStyle>
            <a:lvl1pPr eaLnBrk="0" hangingPunct="0">
              <a:defRPr sz="1200">
                <a:effectLst>
                  <a:outerShdw blurRad="38100" dist="38100" dir="2700000" algn="tl">
                    <a:srgbClr val="C0C0C0"/>
                  </a:outerShdw>
                </a:effectLst>
                <a:latin typeface="Times New Roman" pitchFamily="18" charset="0"/>
                <a:ea typeface="ＭＳ Ｐゴシック" pitchFamily="34" charset="-128"/>
              </a:defRPr>
            </a:lvl1pPr>
          </a:lstStyle>
          <a:p>
            <a:pPr>
              <a:defRPr/>
            </a:pPr>
            <a:endParaRPr lang="en-US" altLang="en-US" dirty="0"/>
          </a:p>
        </p:txBody>
      </p:sp>
      <p:sp>
        <p:nvSpPr>
          <p:cNvPr id="35847" name="Rectangle 7"/>
          <p:cNvSpPr>
            <a:spLocks noGrp="1" noChangeArrowheads="1"/>
          </p:cNvSpPr>
          <p:nvPr>
            <p:ph type="sldNum" sz="quarter" idx="5"/>
          </p:nvPr>
        </p:nvSpPr>
        <p:spPr bwMode="auto">
          <a:xfrm>
            <a:off x="3971927" y="8839200"/>
            <a:ext cx="3038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2118" tIns="46057" rIns="92118" bIns="46057" numCol="1" anchor="b" anchorCtr="0" compatLnSpc="1">
            <a:prstTxWarp prst="textNoShape">
              <a:avLst/>
            </a:prstTxWarp>
          </a:bodyPr>
          <a:lstStyle>
            <a:lvl1pPr algn="r" eaLnBrk="0" hangingPunct="0">
              <a:defRPr sz="1200">
                <a:effectLst>
                  <a:outerShdw blurRad="38100" dist="38100" dir="2700000" algn="tl">
                    <a:srgbClr val="C0C0C0"/>
                  </a:outerShdw>
                </a:effectLst>
                <a:latin typeface="Times New Roman" pitchFamily="18" charset="0"/>
                <a:ea typeface="ＭＳ Ｐゴシック" pitchFamily="34" charset="-128"/>
              </a:defRPr>
            </a:lvl1pPr>
          </a:lstStyle>
          <a:p>
            <a:pPr>
              <a:defRPr/>
            </a:pPr>
            <a:fld id="{A920A4EE-8F81-4B24-A0FF-2DD43905E047}" type="slidenum">
              <a:rPr lang="en-US" altLang="en-US"/>
              <a:pPr>
                <a:defRPr/>
              </a:pPr>
              <a:t>‹#›</a:t>
            </a:fld>
            <a:endParaRPr lang="en-US" altLang="en-US" dirty="0"/>
          </a:p>
        </p:txBody>
      </p:sp>
    </p:spTree>
    <p:extLst>
      <p:ext uri="{BB962C8B-B14F-4D97-AF65-F5344CB8AC3E}">
        <p14:creationId xmlns:p14="http://schemas.microsoft.com/office/powerpoint/2010/main" val="1467519296"/>
      </p:ext>
    </p:extLst>
  </p:cSld>
  <p:clrMap bg1="lt1" tx1="dk1" bg2="lt2" tx2="dk2" accent1="accent1" accent2="accent2" accent3="accent3" accent4="accent4" accent5="accent5" accent6="accent6" hlink="hlink" folHlink="folHlink"/>
  <p:notesStyle>
    <a:lvl1pPr algn="just" rtl="0" eaLnBrk="0" fontAlgn="base" hangingPunct="0">
      <a:spcBef>
        <a:spcPct val="30000"/>
      </a:spcBef>
      <a:spcAft>
        <a:spcPct val="30000"/>
      </a:spcAft>
      <a:buFont typeface="Monotype Sorts" pitchFamily="2" charset="2"/>
      <a:defRPr sz="1200" kern="1200">
        <a:solidFill>
          <a:schemeClr val="tx1"/>
        </a:solidFill>
        <a:latin typeface="Arial" charset="0"/>
        <a:ea typeface="ＭＳ Ｐゴシック" pitchFamily="34" charset="-128"/>
        <a:cs typeface="ＭＳ Ｐゴシック" charset="0"/>
      </a:defRPr>
    </a:lvl1pPr>
    <a:lvl2pPr marL="451169" algn="just" rtl="0" eaLnBrk="0" fontAlgn="base" hangingPunct="0">
      <a:spcBef>
        <a:spcPct val="30000"/>
      </a:spcBef>
      <a:spcAft>
        <a:spcPct val="0"/>
      </a:spcAft>
      <a:buChar char="•"/>
      <a:defRPr sz="1200" kern="1200">
        <a:solidFill>
          <a:schemeClr val="tx1"/>
        </a:solidFill>
        <a:latin typeface="Arial" charset="0"/>
        <a:ea typeface="ＭＳ Ｐゴシック" pitchFamily="34" charset="-128"/>
        <a:cs typeface="+mn-cs"/>
      </a:defRPr>
    </a:lvl2pPr>
    <a:lvl3pPr marL="903875" algn="just" rtl="0" eaLnBrk="0" fontAlgn="base" hangingPunct="0">
      <a:spcBef>
        <a:spcPct val="30000"/>
      </a:spcBef>
      <a:spcAft>
        <a:spcPct val="0"/>
      </a:spcAft>
      <a:buFont typeface="Arial" charset="0"/>
      <a:buChar char="–"/>
      <a:defRPr sz="1100" kern="1200">
        <a:solidFill>
          <a:schemeClr val="tx1"/>
        </a:solidFill>
        <a:latin typeface="Arial" charset="0"/>
        <a:ea typeface="ＭＳ Ｐゴシック" pitchFamily="34" charset="-128"/>
        <a:cs typeface="+mn-cs"/>
      </a:defRPr>
    </a:lvl3pPr>
    <a:lvl4pPr marL="1582948" indent="-224801" algn="l" rtl="0" eaLnBrk="0" fontAlgn="base" hangingPunct="0">
      <a:spcBef>
        <a:spcPct val="30000"/>
      </a:spcBef>
      <a:spcAft>
        <a:spcPct val="0"/>
      </a:spcAft>
      <a:defRPr sz="1200" kern="1200">
        <a:solidFill>
          <a:schemeClr val="tx1"/>
        </a:solidFill>
        <a:latin typeface="Arial" charset="0"/>
        <a:ea typeface="ＭＳ Ｐゴシック" pitchFamily="34" charset="-128"/>
        <a:cs typeface="+mn-cs"/>
      </a:defRPr>
    </a:lvl4pPr>
    <a:lvl5pPr marL="1809306" algn="l" rtl="0" eaLnBrk="0" fontAlgn="base" hangingPunct="0">
      <a:spcBef>
        <a:spcPct val="30000"/>
      </a:spcBef>
      <a:spcAft>
        <a:spcPct val="0"/>
      </a:spcAft>
      <a:defRPr sz="1200" kern="1200">
        <a:solidFill>
          <a:schemeClr val="tx1"/>
        </a:solidFill>
        <a:latin typeface="Times New Roman" pitchFamily="18" charset="0"/>
        <a:ea typeface="ＭＳ Ｐゴシック" pitchFamily="34" charset="-128"/>
        <a:cs typeface="+mn-cs"/>
      </a:defRPr>
    </a:lvl5pPr>
    <a:lvl6pPr marL="2261669" algn="l" defTabSz="904670" rtl="0" eaLnBrk="1" latinLnBrk="0" hangingPunct="1">
      <a:defRPr sz="1200" kern="1200">
        <a:solidFill>
          <a:schemeClr val="tx1"/>
        </a:solidFill>
        <a:latin typeface="+mn-lt"/>
        <a:ea typeface="+mn-ea"/>
        <a:cs typeface="+mn-cs"/>
      </a:defRPr>
    </a:lvl6pPr>
    <a:lvl7pPr marL="2714003" algn="l" defTabSz="904670" rtl="0" eaLnBrk="1" latinLnBrk="0" hangingPunct="1">
      <a:defRPr sz="1200" kern="1200">
        <a:solidFill>
          <a:schemeClr val="tx1"/>
        </a:solidFill>
        <a:latin typeface="+mn-lt"/>
        <a:ea typeface="+mn-ea"/>
        <a:cs typeface="+mn-cs"/>
      </a:defRPr>
    </a:lvl7pPr>
    <a:lvl8pPr marL="3166337" algn="l" defTabSz="904670" rtl="0" eaLnBrk="1" latinLnBrk="0" hangingPunct="1">
      <a:defRPr sz="1200" kern="1200">
        <a:solidFill>
          <a:schemeClr val="tx1"/>
        </a:solidFill>
        <a:latin typeface="+mn-lt"/>
        <a:ea typeface="+mn-ea"/>
        <a:cs typeface="+mn-cs"/>
      </a:defRPr>
    </a:lvl8pPr>
    <a:lvl9pPr marL="3618667" algn="l" defTabSz="90467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21.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1.xml"/>
</Relationships>

</file>

<file path=ppt/notesSlides/_rels/notesSlide22.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2.xml"/>
</Relationships>

</file>

<file path=ppt/notesSlides/_rels/notesSlide23.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3.xml"/>
</Relationships>

</file>

<file path=ppt/notesSlides/_rels/notesSlide24.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4.xml"/>
</Relationships>

</file>

<file path=ppt/notesSlides/_rels/notesSlide25.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5.xml"/>
</Relationships>

</file>

<file path=ppt/notesSlides/_rels/notesSlide26.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6.xml"/>
</Relationships>

</file>

<file path=ppt/notesSlides/_rels/notesSlide27.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7.xml"/>
</Relationships>

</file>

<file path=ppt/notesSlides/_rels/notesSlide28.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8.xml"/>
</Relationships>

</file>

<file path=ppt/notesSlides/_rels/notesSlide29.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9.xml"/>
</Relationships>

</file>

<file path=ppt/notesSlides/_rels/notesSlide3.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30.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0.xml"/>
</Relationships>

</file>

<file path=ppt/notesSlides/_rels/notesSlide4.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lvl1pPr eaLnBrk="0" hangingPunct="0">
              <a:defRPr sz="2400">
                <a:solidFill>
                  <a:schemeClr val="tx1"/>
                </a:solidFill>
                <a:latin typeface="Garamond" pitchFamily="18" charset="0"/>
                <a:ea typeface="ＭＳ Ｐゴシック" pitchFamily="34" charset="-128"/>
              </a:defRPr>
            </a:lvl1pPr>
            <a:lvl2pPr marL="747148" indent="-287980" eaLnBrk="0" hangingPunct="0">
              <a:defRPr sz="2400">
                <a:solidFill>
                  <a:schemeClr val="tx1"/>
                </a:solidFill>
                <a:latin typeface="Garamond" pitchFamily="18" charset="0"/>
                <a:ea typeface="ＭＳ Ｐゴシック" pitchFamily="34" charset="-128"/>
              </a:defRPr>
            </a:lvl2pPr>
            <a:lvl3pPr marL="1150319" indent="-230383" eaLnBrk="0" hangingPunct="0">
              <a:defRPr sz="2400">
                <a:solidFill>
                  <a:schemeClr val="tx1"/>
                </a:solidFill>
                <a:latin typeface="Garamond" pitchFamily="18" charset="0"/>
                <a:ea typeface="ＭＳ Ｐゴシック" pitchFamily="34" charset="-128"/>
              </a:defRPr>
            </a:lvl3pPr>
            <a:lvl4pPr marL="1609486" indent="-228785" eaLnBrk="0" hangingPunct="0">
              <a:defRPr sz="2400">
                <a:solidFill>
                  <a:schemeClr val="tx1"/>
                </a:solidFill>
                <a:latin typeface="Garamond" pitchFamily="18" charset="0"/>
                <a:ea typeface="ＭＳ Ｐゴシック" pitchFamily="34" charset="-128"/>
              </a:defRPr>
            </a:lvl4pPr>
            <a:lvl5pPr marL="2070253" indent="-230383" eaLnBrk="0" hangingPunct="0">
              <a:defRPr sz="2400">
                <a:solidFill>
                  <a:schemeClr val="tx1"/>
                </a:solidFill>
                <a:latin typeface="Garamond" pitchFamily="18" charset="0"/>
                <a:ea typeface="ＭＳ Ｐゴシック" pitchFamily="34" charset="-128"/>
              </a:defRPr>
            </a:lvl5pPr>
            <a:lvl6pPr marL="2531020" indent="-230383" eaLnBrk="0" fontAlgn="base" hangingPunct="0">
              <a:spcBef>
                <a:spcPct val="0"/>
              </a:spcBef>
              <a:spcAft>
                <a:spcPct val="0"/>
              </a:spcAft>
              <a:defRPr sz="2400">
                <a:solidFill>
                  <a:schemeClr val="tx1"/>
                </a:solidFill>
                <a:latin typeface="Garamond" pitchFamily="18" charset="0"/>
                <a:ea typeface="ＭＳ Ｐゴシック" pitchFamily="34" charset="-128"/>
              </a:defRPr>
            </a:lvl6pPr>
            <a:lvl7pPr marL="2991788" indent="-230383" eaLnBrk="0" fontAlgn="base" hangingPunct="0">
              <a:spcBef>
                <a:spcPct val="0"/>
              </a:spcBef>
              <a:spcAft>
                <a:spcPct val="0"/>
              </a:spcAft>
              <a:defRPr sz="2400">
                <a:solidFill>
                  <a:schemeClr val="tx1"/>
                </a:solidFill>
                <a:latin typeface="Garamond" pitchFamily="18" charset="0"/>
                <a:ea typeface="ＭＳ Ｐゴシック" pitchFamily="34" charset="-128"/>
              </a:defRPr>
            </a:lvl7pPr>
            <a:lvl8pPr marL="3452556" indent="-230383" eaLnBrk="0" fontAlgn="base" hangingPunct="0">
              <a:spcBef>
                <a:spcPct val="0"/>
              </a:spcBef>
              <a:spcAft>
                <a:spcPct val="0"/>
              </a:spcAft>
              <a:defRPr sz="2400">
                <a:solidFill>
                  <a:schemeClr val="tx1"/>
                </a:solidFill>
                <a:latin typeface="Garamond" pitchFamily="18" charset="0"/>
                <a:ea typeface="ＭＳ Ｐゴシック" pitchFamily="34" charset="-128"/>
              </a:defRPr>
            </a:lvl8pPr>
            <a:lvl9pPr marL="3913322" indent="-230383" eaLnBrk="0" fontAlgn="base" hangingPunct="0">
              <a:spcBef>
                <a:spcPct val="0"/>
              </a:spcBef>
              <a:spcAft>
                <a:spcPct val="0"/>
              </a:spcAft>
              <a:defRPr sz="2400">
                <a:solidFill>
                  <a:schemeClr val="tx1"/>
                </a:solidFill>
                <a:latin typeface="Garamond" pitchFamily="18" charset="0"/>
                <a:ea typeface="ＭＳ Ｐゴシック" pitchFamily="34" charset="-128"/>
              </a:defRPr>
            </a:lvl9pPr>
          </a:lstStyle>
          <a:p>
            <a:pPr>
              <a:defRPr/>
            </a:pPr>
            <a:fld id="{B327650F-651F-4250-AD1D-48C9954147CD}" type="slidenum">
              <a:rPr lang="en-US" altLang="en-US" sz="1200">
                <a:latin typeface="Times New Roman" pitchFamily="18" charset="0"/>
              </a:rPr>
              <a:pPr>
                <a:defRPr/>
              </a:pPr>
              <a:t>1</a:t>
            </a:fld>
            <a:endParaRPr lang="en-US" altLang="en-US" sz="1200" dirty="0">
              <a:latin typeface="Times New Roman" pitchFamily="18" charset="0"/>
            </a:endParaRPr>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a:extLs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smtClean="0"/>
          </a:p>
        </p:txBody>
      </p:sp>
    </p:spTree>
    <p:extLst>
      <p:ext uri="{BB962C8B-B14F-4D97-AF65-F5344CB8AC3E}">
        <p14:creationId xmlns:p14="http://schemas.microsoft.com/office/powerpoint/2010/main" val="232383582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Rot="1" noChangeAspect="1" noChangeArrowheads="1" noTextEdit="1"/>
          </p:cNvSpPr>
          <p:nvPr>
            <p:ph type="sldImg"/>
          </p:nvPr>
        </p:nvSpPr>
        <p:spPr>
          <a:ln/>
        </p:spPr>
      </p:sp>
      <p:sp>
        <p:nvSpPr>
          <p:cNvPr id="66563" name="Rectangle 3"/>
          <p:cNvSpPr>
            <a:spLocks noGrp="1" noChangeArrowheads="1"/>
          </p:cNvSpPr>
          <p:nvPr>
            <p:ph type="body" idx="1"/>
          </p:nvPr>
        </p:nvSpPr>
        <p:spPr>
          <a:noFill/>
        </p:spPr>
        <p:txBody>
          <a:bodyPr/>
          <a:lstStyle/>
          <a:p>
            <a:pPr defTabSz="927659" eaLnBrk="1" hangingPunct="1">
              <a:defRPr/>
            </a:pPr>
            <a:r>
              <a:rPr lang="en-US" dirty="0"/>
              <a:t>2015 MA reported a higher than expected SIR across NICUs. </a:t>
            </a:r>
          </a:p>
          <a:p>
            <a:pPr defTabSz="927659" eaLnBrk="1" hangingPunct="1">
              <a:defRPr/>
            </a:pPr>
            <a:r>
              <a:rPr lang="en-US" dirty="0"/>
              <a:t>DPH worked with the Neonatal Quality Improvement Collaborative of MA (NeoQic) to address the 2015 higher than expected finding in MA NICUs. </a:t>
            </a:r>
          </a:p>
          <a:p>
            <a:pPr eaLnBrk="1" hangingPunct="1"/>
            <a:endParaRPr lang="en-US" altLang="en-US" dirty="0" smtClean="0"/>
          </a:p>
        </p:txBody>
      </p:sp>
      <p:sp>
        <p:nvSpPr>
          <p:cNvPr id="6" name="Rectangle 16"/>
          <p:cNvSpPr>
            <a:spLocks noChangeArrowheads="1"/>
          </p:cNvSpPr>
          <p:nvPr/>
        </p:nvSpPr>
        <p:spPr bwMode="auto">
          <a:xfrm>
            <a:off x="542923" y="5986740"/>
            <a:ext cx="1754501" cy="4654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537" tIns="46268" rIns="92537" bIns="46268">
            <a:spAutoFit/>
          </a:bodyPr>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989013" indent="-3794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520825" indent="-303213" defTabSz="1217613" eaLnBrk="0" hangingPunct="0">
              <a:spcBef>
                <a:spcPct val="20000"/>
              </a:spcBef>
              <a:buChar char="•"/>
              <a:defRPr sz="3200">
                <a:solidFill>
                  <a:schemeClr val="tx1"/>
                </a:solidFill>
                <a:latin typeface="Calibri" pitchFamily="34" charset="0"/>
                <a:ea typeface="ＭＳ Ｐゴシック" pitchFamily="34" charset="-128"/>
              </a:defRPr>
            </a:lvl3pPr>
            <a:lvl4pPr marL="2132013" indent="-304800" defTabSz="1217613" eaLnBrk="0" hangingPunct="0">
              <a:spcBef>
                <a:spcPct val="20000"/>
              </a:spcBef>
              <a:buChar char="–"/>
              <a:defRPr sz="2700">
                <a:solidFill>
                  <a:schemeClr val="tx1"/>
                </a:solidFill>
                <a:latin typeface="Calibri" pitchFamily="34" charset="0"/>
                <a:ea typeface="ＭＳ Ｐゴシック" pitchFamily="34" charset="-128"/>
              </a:defRPr>
            </a:lvl4pPr>
            <a:lvl5pPr marL="2740025" indent="-3048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1972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6544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1116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5688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eaLnBrk="1" hangingPunct="1">
              <a:spcBef>
                <a:spcPct val="0"/>
              </a:spcBef>
              <a:buFontTx/>
              <a:buNone/>
            </a:pPr>
            <a:r>
              <a:rPr lang="en-US" altLang="en-US" sz="2400" b="1" dirty="0">
                <a:solidFill>
                  <a:srgbClr val="4D4D4D"/>
                </a:solidFill>
              </a:rPr>
              <a:t>≤ 750 grams</a:t>
            </a:r>
          </a:p>
        </p:txBody>
      </p:sp>
      <p:sp>
        <p:nvSpPr>
          <p:cNvPr id="7" name="Rectangle 17"/>
          <p:cNvSpPr>
            <a:spLocks noChangeArrowheads="1"/>
          </p:cNvSpPr>
          <p:nvPr/>
        </p:nvSpPr>
        <p:spPr bwMode="auto">
          <a:xfrm>
            <a:off x="542924" y="6452232"/>
            <a:ext cx="2341129" cy="4654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537" tIns="46268" rIns="92537" bIns="46268">
            <a:spAutoFit/>
          </a:bodyPr>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989013" indent="-3794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520825" indent="-303213" defTabSz="1217613" eaLnBrk="0" hangingPunct="0">
              <a:spcBef>
                <a:spcPct val="20000"/>
              </a:spcBef>
              <a:buChar char="•"/>
              <a:defRPr sz="3200">
                <a:solidFill>
                  <a:schemeClr val="tx1"/>
                </a:solidFill>
                <a:latin typeface="Calibri" pitchFamily="34" charset="0"/>
                <a:ea typeface="ＭＳ Ｐゴシック" pitchFamily="34" charset="-128"/>
              </a:defRPr>
            </a:lvl3pPr>
            <a:lvl4pPr marL="2132013" indent="-304800" defTabSz="1217613" eaLnBrk="0" hangingPunct="0">
              <a:spcBef>
                <a:spcPct val="20000"/>
              </a:spcBef>
              <a:buChar char="–"/>
              <a:defRPr sz="2700">
                <a:solidFill>
                  <a:schemeClr val="tx1"/>
                </a:solidFill>
                <a:latin typeface="Calibri" pitchFamily="34" charset="0"/>
                <a:ea typeface="ＭＳ Ｐゴシック" pitchFamily="34" charset="-128"/>
              </a:defRPr>
            </a:lvl4pPr>
            <a:lvl5pPr marL="2740025" indent="-3048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1972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6544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1116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5688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eaLnBrk="1" hangingPunct="1">
              <a:spcBef>
                <a:spcPct val="0"/>
              </a:spcBef>
              <a:buFontTx/>
              <a:buNone/>
            </a:pPr>
            <a:r>
              <a:rPr lang="en-US" altLang="en-US" sz="2400" b="1" dirty="0">
                <a:solidFill>
                  <a:srgbClr val="4D4D4D"/>
                </a:solidFill>
              </a:rPr>
              <a:t>751-1,000 grams</a:t>
            </a:r>
          </a:p>
        </p:txBody>
      </p:sp>
      <p:sp>
        <p:nvSpPr>
          <p:cNvPr id="8" name="Rectangle 20"/>
          <p:cNvSpPr>
            <a:spLocks noChangeArrowheads="1"/>
          </p:cNvSpPr>
          <p:nvPr/>
        </p:nvSpPr>
        <p:spPr bwMode="auto">
          <a:xfrm>
            <a:off x="542922" y="6945477"/>
            <a:ext cx="2582007" cy="4654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537" tIns="46268" rIns="92537" bIns="46268">
            <a:spAutoFit/>
          </a:bodyPr>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989013" indent="-3794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520825" indent="-303213" defTabSz="1217613" eaLnBrk="0" hangingPunct="0">
              <a:spcBef>
                <a:spcPct val="20000"/>
              </a:spcBef>
              <a:buChar char="•"/>
              <a:defRPr sz="3200">
                <a:solidFill>
                  <a:schemeClr val="tx1"/>
                </a:solidFill>
                <a:latin typeface="Calibri" pitchFamily="34" charset="0"/>
                <a:ea typeface="ＭＳ Ｐゴシック" pitchFamily="34" charset="-128"/>
              </a:defRPr>
            </a:lvl3pPr>
            <a:lvl4pPr marL="2132013" indent="-304800" defTabSz="1217613" eaLnBrk="0" hangingPunct="0">
              <a:spcBef>
                <a:spcPct val="20000"/>
              </a:spcBef>
              <a:buChar char="–"/>
              <a:defRPr sz="2700">
                <a:solidFill>
                  <a:schemeClr val="tx1"/>
                </a:solidFill>
                <a:latin typeface="Calibri" pitchFamily="34" charset="0"/>
                <a:ea typeface="ＭＳ Ｐゴシック" pitchFamily="34" charset="-128"/>
              </a:defRPr>
            </a:lvl4pPr>
            <a:lvl5pPr marL="2740025" indent="-3048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1972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6544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1116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5688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eaLnBrk="1" hangingPunct="1">
              <a:spcBef>
                <a:spcPct val="0"/>
              </a:spcBef>
              <a:buFontTx/>
              <a:buNone/>
            </a:pPr>
            <a:r>
              <a:rPr lang="en-US" altLang="en-US" sz="2400" b="1" dirty="0">
                <a:solidFill>
                  <a:srgbClr val="4D4D4D"/>
                </a:solidFill>
              </a:rPr>
              <a:t>1,001-1,500 grams</a:t>
            </a:r>
          </a:p>
        </p:txBody>
      </p:sp>
      <p:sp>
        <p:nvSpPr>
          <p:cNvPr id="9" name="Rectangle 26"/>
          <p:cNvSpPr>
            <a:spLocks noChangeArrowheads="1"/>
          </p:cNvSpPr>
          <p:nvPr/>
        </p:nvSpPr>
        <p:spPr bwMode="auto">
          <a:xfrm>
            <a:off x="542926" y="7410968"/>
            <a:ext cx="2582007" cy="4654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537" tIns="46268" rIns="92537" bIns="46268">
            <a:spAutoFit/>
          </a:bodyPr>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989013" indent="-3794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520825" indent="-303213" defTabSz="1217613" eaLnBrk="0" hangingPunct="0">
              <a:spcBef>
                <a:spcPct val="20000"/>
              </a:spcBef>
              <a:buChar char="•"/>
              <a:defRPr sz="3200">
                <a:solidFill>
                  <a:schemeClr val="tx1"/>
                </a:solidFill>
                <a:latin typeface="Calibri" pitchFamily="34" charset="0"/>
                <a:ea typeface="ＭＳ Ｐゴシック" pitchFamily="34" charset="-128"/>
              </a:defRPr>
            </a:lvl3pPr>
            <a:lvl4pPr marL="2132013" indent="-304800" defTabSz="1217613" eaLnBrk="0" hangingPunct="0">
              <a:spcBef>
                <a:spcPct val="20000"/>
              </a:spcBef>
              <a:buChar char="–"/>
              <a:defRPr sz="2700">
                <a:solidFill>
                  <a:schemeClr val="tx1"/>
                </a:solidFill>
                <a:latin typeface="Calibri" pitchFamily="34" charset="0"/>
                <a:ea typeface="ＭＳ Ｐゴシック" pitchFamily="34" charset="-128"/>
              </a:defRPr>
            </a:lvl4pPr>
            <a:lvl5pPr marL="2740025" indent="-3048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1972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6544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1116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5688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eaLnBrk="1" hangingPunct="1">
              <a:spcBef>
                <a:spcPct val="0"/>
              </a:spcBef>
              <a:buFontTx/>
              <a:buNone/>
            </a:pPr>
            <a:r>
              <a:rPr lang="en-US" altLang="en-US" sz="2400" b="1" dirty="0">
                <a:solidFill>
                  <a:srgbClr val="4D4D4D"/>
                </a:solidFill>
              </a:rPr>
              <a:t>1,501-2,500 grams</a:t>
            </a:r>
          </a:p>
        </p:txBody>
      </p:sp>
      <p:sp>
        <p:nvSpPr>
          <p:cNvPr id="10" name="Rectangle 19"/>
          <p:cNvSpPr>
            <a:spLocks noChangeArrowheads="1"/>
          </p:cNvSpPr>
          <p:nvPr/>
        </p:nvSpPr>
        <p:spPr bwMode="auto">
          <a:xfrm>
            <a:off x="542926" y="7876458"/>
            <a:ext cx="1995379" cy="4654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537" tIns="46268" rIns="92537" bIns="46268">
            <a:spAutoFit/>
          </a:bodyPr>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989013" indent="-3794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520825" indent="-303213" defTabSz="1217613" eaLnBrk="0" hangingPunct="0">
              <a:spcBef>
                <a:spcPct val="20000"/>
              </a:spcBef>
              <a:buChar char="•"/>
              <a:defRPr sz="3200">
                <a:solidFill>
                  <a:schemeClr val="tx1"/>
                </a:solidFill>
                <a:latin typeface="Calibri" pitchFamily="34" charset="0"/>
                <a:ea typeface="ＭＳ Ｐゴシック" pitchFamily="34" charset="-128"/>
              </a:defRPr>
            </a:lvl3pPr>
            <a:lvl4pPr marL="2132013" indent="-304800" defTabSz="1217613" eaLnBrk="0" hangingPunct="0">
              <a:spcBef>
                <a:spcPct val="20000"/>
              </a:spcBef>
              <a:buChar char="–"/>
              <a:defRPr sz="2700">
                <a:solidFill>
                  <a:schemeClr val="tx1"/>
                </a:solidFill>
                <a:latin typeface="Calibri" pitchFamily="34" charset="0"/>
                <a:ea typeface="ＭＳ Ｐゴシック" pitchFamily="34" charset="-128"/>
              </a:defRPr>
            </a:lvl4pPr>
            <a:lvl5pPr marL="2740025" indent="-3048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1972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6544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1116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5688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eaLnBrk="1" hangingPunct="1">
              <a:spcBef>
                <a:spcPct val="0"/>
              </a:spcBef>
              <a:buFontTx/>
              <a:buNone/>
            </a:pPr>
            <a:r>
              <a:rPr lang="en-US" altLang="en-US" sz="2400" b="1" dirty="0">
                <a:solidFill>
                  <a:srgbClr val="4D4D4D"/>
                </a:solidFill>
              </a:rPr>
              <a:t>&gt; 2,500 grams</a:t>
            </a:r>
          </a:p>
        </p:txBody>
      </p:sp>
    </p:spTree>
    <p:extLst>
      <p:ext uri="{BB962C8B-B14F-4D97-AF65-F5344CB8AC3E}">
        <p14:creationId xmlns:p14="http://schemas.microsoft.com/office/powerpoint/2010/main" val="229039581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a:ln/>
        </p:spPr>
      </p:sp>
      <p:sp>
        <p:nvSpPr>
          <p:cNvPr id="70659" name="Notes Placeholder 2"/>
          <p:cNvSpPr>
            <a:spLocks noGrp="1"/>
          </p:cNvSpPr>
          <p:nvPr>
            <p:ph type="body" idx="1"/>
          </p:nvPr>
        </p:nvSpPr>
        <p:spPr>
          <a:noFill/>
        </p:spPr>
        <p:txBody>
          <a:bodyPr/>
          <a:lstStyle/>
          <a:p>
            <a:r>
              <a:rPr lang="en-US" dirty="0" smtClean="0"/>
              <a:t>DPH will continue to monitor data for the emergence of  new pathogens and clusters or outbreaks of specific organisms.  </a:t>
            </a:r>
          </a:p>
          <a:p>
            <a:endParaRPr lang="en-US" dirty="0" smtClean="0"/>
          </a:p>
          <a:p>
            <a:endParaRPr lang="en-US" dirty="0" smtClean="0"/>
          </a:p>
          <a:p>
            <a:r>
              <a:rPr lang="en-US" dirty="0" smtClean="0"/>
              <a:t>2016 </a:t>
            </a:r>
            <a:r>
              <a:rPr lang="en-US" dirty="0"/>
              <a:t>Gram negative bacteria represents 5 infections at 3 different hospitals</a:t>
            </a:r>
          </a:p>
          <a:p>
            <a:endParaRPr lang="en-US" dirty="0"/>
          </a:p>
          <a:p>
            <a:endParaRPr lang="en-US" altLang="en-US" dirty="0" smtClean="0"/>
          </a:p>
        </p:txBody>
      </p:sp>
      <p:sp>
        <p:nvSpPr>
          <p:cNvPr id="4" name="Slide Number Placeholder 3"/>
          <p:cNvSpPr>
            <a:spLocks noGrp="1"/>
          </p:cNvSpPr>
          <p:nvPr>
            <p:ph type="sldNum" sz="quarter" idx="5"/>
          </p:nvPr>
        </p:nvSpPr>
        <p:spPr/>
        <p:txBody>
          <a:bodyPr/>
          <a:lstStyle/>
          <a:p>
            <a:pPr>
              <a:defRPr/>
            </a:pPr>
            <a:fld id="{361140CB-F891-4A77-9328-9BE2AE2748A5}" type="slidenum">
              <a:rPr lang="en-US" altLang="en-US" smtClean="0">
                <a:solidFill>
                  <a:prstClr val="black"/>
                </a:solidFill>
              </a:rPr>
              <a:pPr>
                <a:defRPr/>
              </a:pPr>
              <a:t>11</a:t>
            </a:fld>
            <a:endParaRPr lang="en-US" altLang="en-US" dirty="0">
              <a:solidFill>
                <a:prstClr val="black"/>
              </a:solidFill>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Rot="1" noChangeAspect="1" noChangeArrowheads="1" noTextEdit="1"/>
          </p:cNvSpPr>
          <p:nvPr>
            <p:ph type="sldImg"/>
          </p:nvPr>
        </p:nvSpPr>
        <p:spPr>
          <a:ln/>
        </p:spPr>
      </p:sp>
      <p:sp>
        <p:nvSpPr>
          <p:cNvPr id="72707" name="Rectangle 3"/>
          <p:cNvSpPr>
            <a:spLocks noGrp="1" noChangeArrowheads="1"/>
          </p:cNvSpPr>
          <p:nvPr>
            <p:ph type="body" idx="1"/>
          </p:nvPr>
        </p:nvSpPr>
        <p:spPr>
          <a:noFill/>
        </p:spPr>
        <p:txBody>
          <a:bodyPr/>
          <a:lstStyle/>
          <a:p>
            <a:pPr defTabSz="927659" eaLnBrk="1" hangingPunct="1">
              <a:defRPr/>
            </a:pPr>
            <a:r>
              <a:rPr lang="en-US" dirty="0"/>
              <a:t>DPH worked with the Neonatal Quality Improvement Collaborative of MA (NeoQic) to address the 2015 higher than expected finding in MA NICUs. </a:t>
            </a:r>
          </a:p>
          <a:p>
            <a:pPr eaLnBrk="1" hangingPunct="1"/>
            <a:endParaRPr lang="en-US" altLang="en-US" dirty="0" smtClean="0"/>
          </a:p>
        </p:txBody>
      </p:sp>
    </p:spTree>
    <p:extLst>
      <p:ext uri="{BB962C8B-B14F-4D97-AF65-F5344CB8AC3E}">
        <p14:creationId xmlns:p14="http://schemas.microsoft.com/office/powerpoint/2010/main" val="29831521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Rot="1" noChangeAspect="1" noChangeArrowheads="1" noTextEdit="1"/>
          </p:cNvSpPr>
          <p:nvPr>
            <p:ph type="sldImg"/>
          </p:nvPr>
        </p:nvSpPr>
        <p:spPr>
          <a:ln/>
        </p:spPr>
      </p:sp>
      <p:sp>
        <p:nvSpPr>
          <p:cNvPr id="71683" name="Rectangle 3"/>
          <p:cNvSpPr>
            <a:spLocks noGrp="1" noChangeArrowheads="1"/>
          </p:cNvSpPr>
          <p:nvPr>
            <p:ph type="body" idx="1"/>
          </p:nvPr>
        </p:nvSpPr>
        <p:spPr>
          <a:noFill/>
        </p:spPr>
        <p:txBody>
          <a:bodyPr/>
          <a:lstStyle/>
          <a:p>
            <a:pPr eaLnBrk="1" hangingPunct="1"/>
            <a:endParaRPr lang="en-US" altLang="en-US" dirty="0" smtClean="0"/>
          </a:p>
          <a:p>
            <a:pPr eaLnBrk="1" hangingPunct="1"/>
            <a:endParaRPr lang="en-US" altLang="en-US" dirty="0" smtClean="0"/>
          </a:p>
        </p:txBody>
      </p:sp>
    </p:spTree>
    <p:extLst>
      <p:ext uri="{BB962C8B-B14F-4D97-AF65-F5344CB8AC3E}">
        <p14:creationId xmlns:p14="http://schemas.microsoft.com/office/powerpoint/2010/main" val="363574582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Rot="1" noChangeAspect="1" noChangeArrowheads="1" noTextEdit="1"/>
          </p:cNvSpPr>
          <p:nvPr>
            <p:ph type="sldImg"/>
          </p:nvPr>
        </p:nvSpPr>
        <p:spPr>
          <a:ln/>
        </p:spPr>
      </p:sp>
      <p:sp>
        <p:nvSpPr>
          <p:cNvPr id="58371" name="Rectangle 3"/>
          <p:cNvSpPr>
            <a:spLocks noGrp="1" noChangeArrowheads="1"/>
          </p:cNvSpPr>
          <p:nvPr>
            <p:ph type="body" idx="1"/>
          </p:nvPr>
        </p:nvSpPr>
        <p:spPr>
          <a:noFill/>
        </p:spPr>
        <p:txBody>
          <a:bodyPr/>
          <a:lstStyle/>
          <a:p>
            <a:pPr eaLnBrk="1" hangingPunct="1"/>
            <a:r>
              <a:rPr lang="en-US" altLang="en-US" dirty="0" smtClean="0"/>
              <a:t>No</a:t>
            </a:r>
            <a:r>
              <a:rPr lang="en-US" altLang="en-US" baseline="0" dirty="0" smtClean="0"/>
              <a:t> ICU type was an outlier for this measure</a:t>
            </a:r>
            <a:endParaRPr lang="en-US" altLang="en-US" dirty="0" smtClean="0"/>
          </a:p>
        </p:txBody>
      </p:sp>
    </p:spTree>
    <p:extLst>
      <p:ext uri="{BB962C8B-B14F-4D97-AF65-F5344CB8AC3E}">
        <p14:creationId xmlns:p14="http://schemas.microsoft.com/office/powerpoint/2010/main" val="188766525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a:ln/>
        </p:spPr>
      </p:sp>
      <p:sp>
        <p:nvSpPr>
          <p:cNvPr id="64515" name="Notes Placeholder 2"/>
          <p:cNvSpPr>
            <a:spLocks noGrp="1"/>
          </p:cNvSpPr>
          <p:nvPr>
            <p:ph type="body" idx="1"/>
          </p:nvPr>
        </p:nvSpPr>
        <p:spPr>
          <a:noFill/>
        </p:spPr>
        <p:txBody>
          <a:bodyPr/>
          <a:lstStyle/>
          <a:p>
            <a:r>
              <a:rPr lang="en-US" altLang="en-US" dirty="0" smtClean="0"/>
              <a:t>DPH will continue to monitor</a:t>
            </a:r>
            <a:r>
              <a:rPr lang="en-US" altLang="en-US" baseline="0" dirty="0" smtClean="0"/>
              <a:t> </a:t>
            </a:r>
            <a:r>
              <a:rPr lang="en-US" altLang="en-US" dirty="0" smtClean="0"/>
              <a:t>data for the emergence of  new pathogens and clusters or outbreaks of specific organisms.</a:t>
            </a:r>
            <a:r>
              <a:rPr lang="en-US" altLang="en-US" baseline="0" dirty="0" smtClean="0"/>
              <a:t> </a:t>
            </a:r>
            <a:r>
              <a:rPr lang="en-US" altLang="en-US" dirty="0" smtClean="0"/>
              <a:t> </a:t>
            </a:r>
          </a:p>
          <a:p>
            <a:endParaRPr lang="en-US" altLang="en-US" dirty="0" smtClean="0"/>
          </a:p>
        </p:txBody>
      </p:sp>
      <p:sp>
        <p:nvSpPr>
          <p:cNvPr id="4" name="Slide Number Placeholder 3"/>
          <p:cNvSpPr>
            <a:spLocks noGrp="1"/>
          </p:cNvSpPr>
          <p:nvPr>
            <p:ph type="sldNum" sz="quarter" idx="5"/>
          </p:nvPr>
        </p:nvSpPr>
        <p:spPr/>
        <p:txBody>
          <a:bodyPr/>
          <a:lstStyle/>
          <a:p>
            <a:pPr>
              <a:defRPr/>
            </a:pPr>
            <a:fld id="{BE6C0003-8822-4D78-AD33-E5A48E935831}" type="slidenum">
              <a:rPr lang="en-US" altLang="en-US" smtClean="0"/>
              <a:pPr>
                <a:defRPr/>
              </a:pPr>
              <a:t>15</a:t>
            </a:fld>
            <a:endParaRPr lang="en-US" altLang="en-US" dirty="0"/>
          </a:p>
        </p:txBody>
      </p:sp>
    </p:spTree>
    <p:extLst>
      <p:ext uri="{BB962C8B-B14F-4D97-AF65-F5344CB8AC3E}">
        <p14:creationId xmlns:p14="http://schemas.microsoft.com/office/powerpoint/2010/main" val="15364415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Rot="1" noChangeAspect="1" noChangeArrowheads="1" noTextEdit="1"/>
          </p:cNvSpPr>
          <p:nvPr>
            <p:ph type="sldImg"/>
          </p:nvPr>
        </p:nvSpPr>
        <p:spPr>
          <a:ln/>
        </p:spPr>
      </p:sp>
      <p:sp>
        <p:nvSpPr>
          <p:cNvPr id="72707" name="Rectangle 3"/>
          <p:cNvSpPr>
            <a:spLocks noGrp="1" noChangeArrowheads="1"/>
          </p:cNvSpPr>
          <p:nvPr>
            <p:ph type="body" idx="1"/>
          </p:nvPr>
        </p:nvSpPr>
        <p:spPr>
          <a:noFill/>
        </p:spPr>
        <p:txBody>
          <a:bodyPr/>
          <a:lstStyle/>
          <a:p>
            <a:pPr eaLnBrk="1" hangingPunct="1"/>
            <a:r>
              <a:rPr lang="en-US" altLang="en-US" dirty="0" smtClean="0"/>
              <a:t>Pediatric data:</a:t>
            </a:r>
            <a:r>
              <a:rPr lang="en-US" altLang="en-US" baseline="0" dirty="0" smtClean="0"/>
              <a:t> </a:t>
            </a:r>
            <a:r>
              <a:rPr lang="en-US" altLang="en-US" dirty="0" smtClean="0"/>
              <a:t>2015:</a:t>
            </a:r>
            <a:r>
              <a:rPr lang="en-US" altLang="en-US" baseline="0" dirty="0" smtClean="0"/>
              <a:t>  3 infections, 7,434 catheter days</a:t>
            </a:r>
          </a:p>
          <a:p>
            <a:pPr eaLnBrk="1" hangingPunct="1"/>
            <a:r>
              <a:rPr lang="en-US" altLang="en-US" dirty="0" smtClean="0"/>
              <a:t>Pediatric data: 2016:  9</a:t>
            </a:r>
            <a:r>
              <a:rPr lang="en-US" altLang="en-US" baseline="0" dirty="0" smtClean="0"/>
              <a:t> </a:t>
            </a:r>
            <a:r>
              <a:rPr lang="en-US" altLang="en-US" dirty="0" smtClean="0"/>
              <a:t>infections, 7,610</a:t>
            </a:r>
            <a:r>
              <a:rPr lang="en-US" altLang="en-US" baseline="0" dirty="0" smtClean="0"/>
              <a:t> </a:t>
            </a:r>
            <a:r>
              <a:rPr lang="en-US" altLang="en-US" dirty="0" smtClean="0"/>
              <a:t>catheter days. Same</a:t>
            </a:r>
            <a:r>
              <a:rPr lang="en-US" altLang="en-US" baseline="0" dirty="0" smtClean="0"/>
              <a:t> as predicted.  DPH will continue to monitor quarterly Targeted Assessment for Prevention (TAP) reports. </a:t>
            </a:r>
            <a:endParaRPr lang="en-US" altLang="en-US" dirty="0" smtClean="0"/>
          </a:p>
          <a:p>
            <a:pPr eaLnBrk="1" hangingPunct="1"/>
            <a:endParaRPr lang="en-US" altLang="en-US" dirty="0" smtClean="0"/>
          </a:p>
        </p:txBody>
      </p:sp>
    </p:spTree>
    <p:extLst>
      <p:ext uri="{BB962C8B-B14F-4D97-AF65-F5344CB8AC3E}">
        <p14:creationId xmlns:p14="http://schemas.microsoft.com/office/powerpoint/2010/main" val="407718452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Rot="1" noChangeAspect="1" noChangeArrowheads="1" noTextEdit="1"/>
          </p:cNvSpPr>
          <p:nvPr>
            <p:ph type="sldImg"/>
          </p:nvPr>
        </p:nvSpPr>
        <p:spPr>
          <a:ln/>
        </p:spPr>
      </p:sp>
      <p:sp>
        <p:nvSpPr>
          <p:cNvPr id="71683" name="Rectangle 3"/>
          <p:cNvSpPr>
            <a:spLocks noGrp="1" noChangeArrowheads="1"/>
          </p:cNvSpPr>
          <p:nvPr>
            <p:ph type="body" idx="1"/>
          </p:nvPr>
        </p:nvSpPr>
        <p:spPr>
          <a:noFill/>
        </p:spPr>
        <p:txBody>
          <a:bodyPr/>
          <a:lstStyle/>
          <a:p>
            <a:pPr eaLnBrk="1" hangingPunct="1"/>
            <a:endParaRPr lang="en-US" altLang="en-US" dirty="0" smtClean="0"/>
          </a:p>
        </p:txBody>
      </p:sp>
    </p:spTree>
    <p:extLst>
      <p:ext uri="{BB962C8B-B14F-4D97-AF65-F5344CB8AC3E}">
        <p14:creationId xmlns:p14="http://schemas.microsoft.com/office/powerpoint/2010/main" val="22842105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Rot="1" noChangeAspect="1" noChangeArrowheads="1" noTextEdit="1"/>
          </p:cNvSpPr>
          <p:nvPr>
            <p:ph type="sldImg"/>
          </p:nvPr>
        </p:nvSpPr>
        <p:spPr>
          <a:ln/>
        </p:spPr>
      </p:sp>
      <p:sp>
        <p:nvSpPr>
          <p:cNvPr id="75779" name="Rectangle 3"/>
          <p:cNvSpPr>
            <a:spLocks noGrp="1" noChangeArrowheads="1"/>
          </p:cNvSpPr>
          <p:nvPr>
            <p:ph type="body" idx="1"/>
          </p:nvPr>
        </p:nvSpPr>
        <p:spPr>
          <a:noFill/>
        </p:spPr>
        <p:txBody>
          <a:bodyPr/>
          <a:lstStyle/>
          <a:p>
            <a:pPr algn="l" eaLnBrk="1" hangingPunct="1">
              <a:spcBef>
                <a:spcPct val="0"/>
              </a:spcBef>
              <a:buFontTx/>
              <a:buNone/>
            </a:pPr>
            <a:r>
              <a:rPr lang="en-US" altLang="en-US" dirty="0" smtClean="0">
                <a:solidFill>
                  <a:srgbClr val="000000"/>
                </a:solidFill>
              </a:rPr>
              <a:t>2015: 31 CABG SSIs reported.   </a:t>
            </a:r>
          </a:p>
          <a:p>
            <a:pPr algn="l" eaLnBrk="1" hangingPunct="1">
              <a:spcBef>
                <a:spcPct val="0"/>
              </a:spcBef>
              <a:buFontTx/>
              <a:buNone/>
            </a:pPr>
            <a:r>
              <a:rPr lang="en-US" altLang="en-US" dirty="0" smtClean="0">
                <a:solidFill>
                  <a:srgbClr val="000000"/>
                </a:solidFill>
              </a:rPr>
              <a:t>2015: 223 colon procedure SSIs reported </a:t>
            </a:r>
          </a:p>
          <a:p>
            <a:pPr eaLnBrk="1" hangingPunct="1"/>
            <a:r>
              <a:rPr lang="en-US" altLang="en-US" dirty="0" smtClean="0"/>
              <a:t>2016: 14 hospitals perform, CABG and 60 perform, Colo</a:t>
            </a:r>
          </a:p>
        </p:txBody>
      </p:sp>
    </p:spTree>
    <p:extLst>
      <p:ext uri="{BB962C8B-B14F-4D97-AF65-F5344CB8AC3E}">
        <p14:creationId xmlns:p14="http://schemas.microsoft.com/office/powerpoint/2010/main" val="356534109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Rot="1" noChangeAspect="1" noChangeArrowheads="1" noTextEdit="1"/>
          </p:cNvSpPr>
          <p:nvPr>
            <p:ph type="sldImg"/>
          </p:nvPr>
        </p:nvSpPr>
        <p:spPr>
          <a:ln/>
        </p:spPr>
      </p:sp>
      <p:sp>
        <p:nvSpPr>
          <p:cNvPr id="75779" name="Rectangle 3"/>
          <p:cNvSpPr>
            <a:spLocks noGrp="1" noChangeArrowheads="1"/>
          </p:cNvSpPr>
          <p:nvPr>
            <p:ph type="body" idx="1"/>
          </p:nvPr>
        </p:nvSpPr>
        <p:spPr>
          <a:noFill/>
        </p:spPr>
        <p:txBody>
          <a:bodyPr/>
          <a:lstStyle/>
          <a:p>
            <a:pPr algn="l" defTabSz="927659" eaLnBrk="1" hangingPunct="1">
              <a:spcBef>
                <a:spcPct val="0"/>
              </a:spcBef>
              <a:defRPr/>
            </a:pPr>
            <a:r>
              <a:rPr lang="en-US" altLang="en-US" dirty="0">
                <a:solidFill>
                  <a:srgbClr val="000000"/>
                </a:solidFill>
              </a:rPr>
              <a:t>Important Consideration </a:t>
            </a:r>
          </a:p>
          <a:p>
            <a:pPr marL="171450" indent="-171450" algn="l" defTabSz="927659" eaLnBrk="1" hangingPunct="1">
              <a:spcBef>
                <a:spcPct val="0"/>
              </a:spcBef>
              <a:buFont typeface="Arial" panose="020B0604020202020204" pitchFamily="34" charset="0"/>
              <a:buChar char="•"/>
              <a:defRPr/>
            </a:pPr>
            <a:r>
              <a:rPr lang="en-US" altLang="en-US" dirty="0">
                <a:solidFill>
                  <a:srgbClr val="000000"/>
                </a:solidFill>
              </a:rPr>
              <a:t>NHSN includes only SSIs identified on admission/readmission to a facility where the procedure was performed in their analysis. </a:t>
            </a:r>
          </a:p>
          <a:p>
            <a:pPr marL="171450" indent="-171450" algn="l" defTabSz="927659" eaLnBrk="1" hangingPunct="1">
              <a:spcBef>
                <a:spcPct val="0"/>
              </a:spcBef>
              <a:buFont typeface="Arial" panose="020B0604020202020204" pitchFamily="34" charset="0"/>
              <a:buChar char="•"/>
              <a:defRPr/>
            </a:pPr>
            <a:r>
              <a:rPr lang="en-US" altLang="en-US" dirty="0">
                <a:solidFill>
                  <a:srgbClr val="000000"/>
                </a:solidFill>
              </a:rPr>
              <a:t>MDPH recognizes the importance of SSIs identified through post-discharge surveillance (PDS) or readmission to another facility  and does include their occurrence in data analysis</a:t>
            </a:r>
            <a:r>
              <a:rPr lang="en-US" altLang="en-US" dirty="0" smtClean="0">
                <a:solidFill>
                  <a:srgbClr val="000000"/>
                </a:solidFill>
              </a:rPr>
              <a:t>.</a:t>
            </a:r>
            <a:endParaRPr lang="en-US" altLang="en-US" dirty="0">
              <a:solidFill>
                <a:srgbClr val="000000"/>
              </a:solidFill>
            </a:endParaRPr>
          </a:p>
          <a:p>
            <a:pPr marL="171450" indent="-171450" algn="l" defTabSz="927659" eaLnBrk="1" hangingPunct="1">
              <a:spcBef>
                <a:spcPct val="0"/>
              </a:spcBef>
              <a:buFont typeface="Arial" panose="020B0604020202020204" pitchFamily="34" charset="0"/>
              <a:buChar char="•"/>
              <a:defRPr/>
            </a:pPr>
            <a:r>
              <a:rPr lang="en-US" altLang="en-US" dirty="0">
                <a:solidFill>
                  <a:srgbClr val="000000"/>
                </a:solidFill>
              </a:rPr>
              <a:t>2016 KPRO and HYST data are not significantly higher than expected when infections identified through PDS or readmission to another facility are removed from the MDPH analysis . </a:t>
            </a:r>
          </a:p>
          <a:p>
            <a:pPr algn="l" defTabSz="927659" eaLnBrk="1" hangingPunct="1">
              <a:spcBef>
                <a:spcPct val="0"/>
              </a:spcBef>
              <a:defRPr/>
            </a:pPr>
            <a:endParaRPr lang="en-US" altLang="en-US" dirty="0">
              <a:solidFill>
                <a:srgbClr val="000000"/>
              </a:solidFill>
            </a:endParaRPr>
          </a:p>
          <a:p>
            <a:pPr algn="l" defTabSz="927659" eaLnBrk="1" hangingPunct="1">
              <a:spcBef>
                <a:spcPct val="0"/>
              </a:spcBef>
              <a:defRPr/>
            </a:pPr>
            <a:r>
              <a:rPr lang="en-US" altLang="en-US" dirty="0" smtClean="0">
                <a:solidFill>
                  <a:srgbClr val="000000"/>
                </a:solidFill>
              </a:rPr>
              <a:t>2015 </a:t>
            </a:r>
            <a:r>
              <a:rPr lang="en-US" altLang="en-US" dirty="0">
                <a:solidFill>
                  <a:srgbClr val="000000"/>
                </a:solidFill>
              </a:rPr>
              <a:t>there were 57 KPRO and 64 HPRO SSIs reported. </a:t>
            </a:r>
            <a:endParaRPr lang="en-US" altLang="en-US" dirty="0" smtClean="0">
              <a:solidFill>
                <a:srgbClr val="000000"/>
              </a:solidFill>
            </a:endParaRPr>
          </a:p>
          <a:p>
            <a:pPr algn="l" defTabSz="927659" eaLnBrk="1" hangingPunct="1">
              <a:spcBef>
                <a:spcPct val="0"/>
              </a:spcBef>
              <a:defRPr/>
            </a:pPr>
            <a:r>
              <a:rPr lang="en-US" altLang="en-US" dirty="0" smtClean="0">
                <a:solidFill>
                  <a:srgbClr val="000000"/>
                </a:solidFill>
              </a:rPr>
              <a:t>2016: 60 hospitals perform KPRO and 59 perform HPRO</a:t>
            </a:r>
          </a:p>
          <a:p>
            <a:pPr algn="l" defTabSz="927659" eaLnBrk="1" hangingPunct="1">
              <a:spcBef>
                <a:spcPct val="0"/>
              </a:spcBef>
              <a:defRPr/>
            </a:pPr>
            <a:r>
              <a:rPr lang="en-US" altLang="en-US" dirty="0" smtClean="0">
                <a:solidFill>
                  <a:srgbClr val="000000"/>
                </a:solidFill>
              </a:rPr>
              <a:t> </a:t>
            </a:r>
          </a:p>
          <a:p>
            <a:pPr algn="l" defTabSz="927659" eaLnBrk="1" hangingPunct="1">
              <a:spcBef>
                <a:spcPct val="0"/>
              </a:spcBef>
              <a:defRPr/>
            </a:pPr>
            <a:r>
              <a:rPr lang="en-US" altLang="en-US" dirty="0" smtClean="0">
                <a:solidFill>
                  <a:srgbClr val="000000"/>
                </a:solidFill>
              </a:rPr>
              <a:t>DPH</a:t>
            </a:r>
            <a:r>
              <a:rPr lang="en-US" altLang="en-US" baseline="0" dirty="0" smtClean="0">
                <a:solidFill>
                  <a:srgbClr val="000000"/>
                </a:solidFill>
              </a:rPr>
              <a:t> RESPONSE TO KPRO FINDINGS: 1) OUTREACH TO INDIVIDUAL FACILITIES HAS OCCURRED 2) QUARTERLY  DPH TARGETED ASSESSMENT FOR PREVENTION (TAP) REPORTS WILL CONTINUE TO BE MONITORED 3) dph WILL SHARE FINDINGS WITH ITS TECHNICAL ADVISORY GROUP FOR INPUT ON NEXT STEPS </a:t>
            </a:r>
            <a:endParaRPr lang="en-US" altLang="en-US" dirty="0">
              <a:solidFill>
                <a:srgbClr val="000000"/>
              </a:solidFill>
            </a:endParaRPr>
          </a:p>
          <a:p>
            <a:pPr algn="l" eaLnBrk="1" hangingPunct="1">
              <a:spcBef>
                <a:spcPct val="0"/>
              </a:spcBef>
              <a:buFontTx/>
              <a:buNone/>
            </a:pPr>
            <a:endParaRPr lang="en-US" altLang="en-US" dirty="0">
              <a:solidFill>
                <a:srgbClr val="000000"/>
              </a:solidFill>
            </a:endParaRPr>
          </a:p>
        </p:txBody>
      </p:sp>
    </p:spTree>
    <p:extLst>
      <p:ext uri="{BB962C8B-B14F-4D97-AF65-F5344CB8AC3E}">
        <p14:creationId xmlns:p14="http://schemas.microsoft.com/office/powerpoint/2010/main" val="35653410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a:ln/>
        </p:spPr>
      </p:sp>
      <p:sp>
        <p:nvSpPr>
          <p:cNvPr id="45059" name="Notes Placeholder 2"/>
          <p:cNvSpPr>
            <a:spLocks noGrp="1"/>
          </p:cNvSpPr>
          <p:nvPr>
            <p:ph type="body" idx="1"/>
          </p:nvPr>
        </p:nvSpPr>
        <p:spPr>
          <a:noFill/>
        </p:spPr>
        <p:txBody>
          <a:bodyPr/>
          <a:lstStyle/>
          <a:p>
            <a:endParaRPr lang="en-US" altLang="en-US" dirty="0" smtClean="0"/>
          </a:p>
        </p:txBody>
      </p:sp>
      <p:sp>
        <p:nvSpPr>
          <p:cNvPr id="4" name="Slide Number Placeholder 3"/>
          <p:cNvSpPr>
            <a:spLocks noGrp="1"/>
          </p:cNvSpPr>
          <p:nvPr>
            <p:ph type="sldNum" sz="quarter" idx="5"/>
          </p:nvPr>
        </p:nvSpPr>
        <p:spPr/>
        <p:txBody>
          <a:bodyPr/>
          <a:lstStyle/>
          <a:p>
            <a:pPr>
              <a:defRPr/>
            </a:pPr>
            <a:fld id="{9DD140A9-A741-4806-BF12-EA116D4FD994}" type="slidenum">
              <a:rPr lang="en-US" altLang="en-US" smtClean="0"/>
              <a:pPr>
                <a:defRPr/>
              </a:pPr>
              <a:t>2</a:t>
            </a:fld>
            <a:endParaRPr lang="en-US" altLang="en-US" dirty="0"/>
          </a:p>
        </p:txBody>
      </p:sp>
    </p:spTree>
    <p:extLst>
      <p:ext uri="{BB962C8B-B14F-4D97-AF65-F5344CB8AC3E}">
        <p14:creationId xmlns:p14="http://schemas.microsoft.com/office/powerpoint/2010/main" val="27457162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Rot="1" noChangeAspect="1" noChangeArrowheads="1" noTextEdit="1"/>
          </p:cNvSpPr>
          <p:nvPr>
            <p:ph type="sldImg"/>
          </p:nvPr>
        </p:nvSpPr>
        <p:spPr>
          <a:ln/>
        </p:spPr>
      </p:sp>
      <p:sp>
        <p:nvSpPr>
          <p:cNvPr id="75779" name="Rectangle 3"/>
          <p:cNvSpPr>
            <a:spLocks noGrp="1" noChangeArrowheads="1"/>
          </p:cNvSpPr>
          <p:nvPr>
            <p:ph type="body" idx="1"/>
          </p:nvPr>
        </p:nvSpPr>
        <p:spPr>
          <a:noFill/>
        </p:spPr>
        <p:txBody>
          <a:bodyPr/>
          <a:lstStyle/>
          <a:p>
            <a:pPr defTabSz="927659" eaLnBrk="1" hangingPunct="1">
              <a:defRPr/>
            </a:pPr>
            <a:r>
              <a:rPr lang="en-US" altLang="en-US" dirty="0"/>
              <a:t>Important Consideration </a:t>
            </a:r>
          </a:p>
          <a:p>
            <a:pPr marL="171450" indent="-171450" defTabSz="927659" eaLnBrk="1" hangingPunct="1">
              <a:buFont typeface="Arial" panose="020B0604020202020204" pitchFamily="34" charset="0"/>
              <a:buChar char="•"/>
              <a:defRPr/>
            </a:pPr>
            <a:r>
              <a:rPr lang="en-US" altLang="en-US" dirty="0"/>
              <a:t>NHSN includes only SSIs identified on admission/readmission to a facility where the procedure was performed in their analysis. </a:t>
            </a:r>
            <a:endParaRPr lang="en-US" altLang="en-US" dirty="0" smtClean="0"/>
          </a:p>
          <a:p>
            <a:pPr marL="171450" indent="-171450" defTabSz="927659" eaLnBrk="1" hangingPunct="1">
              <a:buFont typeface="Arial" panose="020B0604020202020204" pitchFamily="34" charset="0"/>
              <a:buChar char="•"/>
              <a:defRPr/>
            </a:pPr>
            <a:r>
              <a:rPr lang="en-US" altLang="en-US" dirty="0" smtClean="0"/>
              <a:t>MDPH </a:t>
            </a:r>
            <a:r>
              <a:rPr lang="en-US" altLang="en-US" dirty="0"/>
              <a:t>recognizes the importance of SSIs identified through post-discharge surveillance (PDS) or readmission to another facility  and does include their occurrence in data analysis.</a:t>
            </a:r>
          </a:p>
          <a:p>
            <a:pPr marL="171450" indent="-171450" defTabSz="927659" eaLnBrk="1" hangingPunct="1">
              <a:buFont typeface="Arial" panose="020B0604020202020204" pitchFamily="34" charset="0"/>
              <a:buChar char="•"/>
              <a:defRPr/>
            </a:pPr>
            <a:r>
              <a:rPr lang="en-US" altLang="en-US" dirty="0"/>
              <a:t>2016 KPRO and HYST data are not significantly higher than expected when infections identified through PDS or readmission to another facility are removed from the MDPH analysis . </a:t>
            </a:r>
          </a:p>
          <a:p>
            <a:pPr defTabSz="927659" eaLnBrk="1" hangingPunct="1">
              <a:defRPr/>
            </a:pPr>
            <a:r>
              <a:rPr lang="en-US" altLang="en-US" dirty="0" smtClean="0"/>
              <a:t>2015 </a:t>
            </a:r>
            <a:r>
              <a:rPr lang="en-US" altLang="en-US" dirty="0"/>
              <a:t>there were 43 HYST and 11 VHST SSIs reported. </a:t>
            </a:r>
            <a:endParaRPr lang="en-US" altLang="en-US" dirty="0" smtClean="0"/>
          </a:p>
          <a:p>
            <a:pPr defTabSz="927659" eaLnBrk="1" hangingPunct="1">
              <a:defRPr/>
            </a:pPr>
            <a:r>
              <a:rPr lang="en-US" altLang="en-US" dirty="0" smtClean="0"/>
              <a:t>2016: 54 hospitals perform HYST and 51 perform VHYS </a:t>
            </a:r>
            <a:endParaRPr lang="en-US" altLang="en-US" dirty="0"/>
          </a:p>
          <a:p>
            <a:pPr eaLnBrk="1" hangingPunct="1"/>
            <a:endParaRPr lang="en-US" altLang="en-US" dirty="0" smtClean="0"/>
          </a:p>
        </p:txBody>
      </p:sp>
    </p:spTree>
    <p:extLst>
      <p:ext uri="{BB962C8B-B14F-4D97-AF65-F5344CB8AC3E}">
        <p14:creationId xmlns:p14="http://schemas.microsoft.com/office/powerpoint/2010/main" val="356534109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a:ln/>
        </p:spPr>
      </p:sp>
      <p:sp>
        <p:nvSpPr>
          <p:cNvPr id="79875" name="Notes Placeholder 2"/>
          <p:cNvSpPr>
            <a:spLocks noGrp="1"/>
          </p:cNvSpPr>
          <p:nvPr>
            <p:ph type="body" idx="1"/>
          </p:nvPr>
        </p:nvSpPr>
        <p:spPr>
          <a:noFill/>
        </p:spPr>
        <p:txBody>
          <a:bodyPr/>
          <a:lstStyle/>
          <a:p>
            <a:r>
              <a:rPr lang="en-US" altLang="en-US" dirty="0" smtClean="0"/>
              <a:t>DPH will continue to monitor</a:t>
            </a:r>
            <a:r>
              <a:rPr lang="en-US" altLang="en-US" baseline="0" dirty="0" smtClean="0"/>
              <a:t> </a:t>
            </a:r>
            <a:r>
              <a:rPr lang="en-US" altLang="en-US" dirty="0" smtClean="0"/>
              <a:t>data for the emergence of  new pathogens and clusters or outbreaks of specific organisms.</a:t>
            </a:r>
            <a:r>
              <a:rPr lang="en-US" altLang="en-US" baseline="0" dirty="0" smtClean="0"/>
              <a:t> </a:t>
            </a:r>
            <a:r>
              <a:rPr lang="en-US" altLang="en-US" dirty="0" smtClean="0"/>
              <a:t> </a:t>
            </a:r>
          </a:p>
          <a:p>
            <a:endParaRPr lang="en-US" altLang="en-US" dirty="0" smtClean="0"/>
          </a:p>
          <a:p>
            <a:endParaRPr lang="en-US" altLang="en-US" dirty="0" smtClean="0"/>
          </a:p>
        </p:txBody>
      </p:sp>
      <p:sp>
        <p:nvSpPr>
          <p:cNvPr id="4" name="Slide Number Placeholder 3"/>
          <p:cNvSpPr>
            <a:spLocks noGrp="1"/>
          </p:cNvSpPr>
          <p:nvPr>
            <p:ph type="sldNum" sz="quarter" idx="5"/>
          </p:nvPr>
        </p:nvSpPr>
        <p:spPr/>
        <p:txBody>
          <a:bodyPr/>
          <a:lstStyle/>
          <a:p>
            <a:pPr>
              <a:defRPr/>
            </a:pPr>
            <a:fld id="{AF218054-31D1-4AE1-849E-FC784A99E678}" type="slidenum">
              <a:rPr lang="en-US" altLang="en-US" smtClean="0"/>
              <a:pPr>
                <a:defRPr/>
              </a:pPr>
              <a:t>21</a:t>
            </a:fld>
            <a:endParaRPr lang="en-US" altLang="en-US" dirty="0"/>
          </a:p>
        </p:txBody>
      </p:sp>
    </p:spTree>
    <p:extLst>
      <p:ext uri="{BB962C8B-B14F-4D97-AF65-F5344CB8AC3E}">
        <p14:creationId xmlns:p14="http://schemas.microsoft.com/office/powerpoint/2010/main" val="411592644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p:cNvSpPr>
            <a:spLocks noGrp="1" noRot="1" noChangeAspect="1" noTextEdit="1"/>
          </p:cNvSpPr>
          <p:nvPr>
            <p:ph type="sldImg"/>
          </p:nvPr>
        </p:nvSpPr>
        <p:spPr>
          <a:ln/>
        </p:spPr>
      </p:sp>
      <p:sp>
        <p:nvSpPr>
          <p:cNvPr id="80899" name="Notes Placeholder 2"/>
          <p:cNvSpPr>
            <a:spLocks noGrp="1"/>
          </p:cNvSpPr>
          <p:nvPr>
            <p:ph type="body" idx="1"/>
          </p:nvPr>
        </p:nvSpPr>
        <p:spPr>
          <a:noFill/>
        </p:spPr>
        <p:txBody>
          <a:bodyPr/>
          <a:lstStyle/>
          <a:p>
            <a:pPr eaLnBrk="1" hangingPunct="1"/>
            <a:endParaRPr lang="en-US" altLang="en-US" dirty="0" smtClean="0"/>
          </a:p>
        </p:txBody>
      </p:sp>
      <p:sp>
        <p:nvSpPr>
          <p:cNvPr id="4" name="Slide Number Placeholder 3"/>
          <p:cNvSpPr txBox="1">
            <a:spLocks noGrp="1"/>
          </p:cNvSpPr>
          <p:nvPr/>
        </p:nvSpPr>
        <p:spPr bwMode="auto">
          <a:xfrm>
            <a:off x="3971927" y="8839200"/>
            <a:ext cx="3038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2118" tIns="46057" rIns="92118" bIns="46057" anchor="b"/>
          <a:lstStyle>
            <a:lvl1pPr eaLnBrk="0" hangingPunct="0">
              <a:defRPr sz="2400">
                <a:solidFill>
                  <a:schemeClr val="tx1"/>
                </a:solidFill>
                <a:latin typeface="Garamond" pitchFamily="18" charset="0"/>
                <a:ea typeface="ＭＳ Ｐゴシック" pitchFamily="34" charset="-128"/>
              </a:defRPr>
            </a:lvl1pPr>
            <a:lvl2pPr marL="741363" indent="-285750" eaLnBrk="0" hangingPunct="0">
              <a:defRPr sz="2400">
                <a:solidFill>
                  <a:schemeClr val="tx1"/>
                </a:solidFill>
                <a:latin typeface="Garamond" pitchFamily="18" charset="0"/>
                <a:ea typeface="ＭＳ Ｐゴシック" pitchFamily="34" charset="-128"/>
              </a:defRPr>
            </a:lvl2pPr>
            <a:lvl3pPr marL="1141413" indent="-228600" eaLnBrk="0" hangingPunct="0">
              <a:defRPr sz="2400">
                <a:solidFill>
                  <a:schemeClr val="tx1"/>
                </a:solidFill>
                <a:latin typeface="Garamond" pitchFamily="18" charset="0"/>
                <a:ea typeface="ＭＳ Ｐゴシック" pitchFamily="34" charset="-128"/>
              </a:defRPr>
            </a:lvl3pPr>
            <a:lvl4pPr marL="1597025" indent="-227013" eaLnBrk="0" hangingPunct="0">
              <a:defRPr sz="2400">
                <a:solidFill>
                  <a:schemeClr val="tx1"/>
                </a:solidFill>
                <a:latin typeface="Garamond" pitchFamily="18" charset="0"/>
                <a:ea typeface="ＭＳ Ｐゴシック" pitchFamily="34" charset="-128"/>
              </a:defRPr>
            </a:lvl4pPr>
            <a:lvl5pPr marL="2054225" indent="-228600" eaLnBrk="0" hangingPunct="0">
              <a:defRPr sz="2400">
                <a:solidFill>
                  <a:schemeClr val="tx1"/>
                </a:solidFill>
                <a:latin typeface="Garamond" pitchFamily="18" charset="0"/>
                <a:ea typeface="ＭＳ Ｐゴシック" pitchFamily="34" charset="-128"/>
              </a:defRPr>
            </a:lvl5pPr>
            <a:lvl6pPr marL="2511425" indent="-228600" eaLnBrk="0" fontAlgn="base" hangingPunct="0">
              <a:spcBef>
                <a:spcPct val="0"/>
              </a:spcBef>
              <a:spcAft>
                <a:spcPct val="0"/>
              </a:spcAft>
              <a:defRPr sz="2400">
                <a:solidFill>
                  <a:schemeClr val="tx1"/>
                </a:solidFill>
                <a:latin typeface="Garamond" pitchFamily="18" charset="0"/>
                <a:ea typeface="ＭＳ Ｐゴシック" pitchFamily="34" charset="-128"/>
              </a:defRPr>
            </a:lvl6pPr>
            <a:lvl7pPr marL="2968625" indent="-228600" eaLnBrk="0" fontAlgn="base" hangingPunct="0">
              <a:spcBef>
                <a:spcPct val="0"/>
              </a:spcBef>
              <a:spcAft>
                <a:spcPct val="0"/>
              </a:spcAft>
              <a:defRPr sz="2400">
                <a:solidFill>
                  <a:schemeClr val="tx1"/>
                </a:solidFill>
                <a:latin typeface="Garamond" pitchFamily="18" charset="0"/>
                <a:ea typeface="ＭＳ Ｐゴシック" pitchFamily="34" charset="-128"/>
              </a:defRPr>
            </a:lvl7pPr>
            <a:lvl8pPr marL="3425825" indent="-228600" eaLnBrk="0" fontAlgn="base" hangingPunct="0">
              <a:spcBef>
                <a:spcPct val="0"/>
              </a:spcBef>
              <a:spcAft>
                <a:spcPct val="0"/>
              </a:spcAft>
              <a:defRPr sz="2400">
                <a:solidFill>
                  <a:schemeClr val="tx1"/>
                </a:solidFill>
                <a:latin typeface="Garamond" pitchFamily="18" charset="0"/>
                <a:ea typeface="ＭＳ Ｐゴシック" pitchFamily="34" charset="-128"/>
              </a:defRPr>
            </a:lvl8pPr>
            <a:lvl9pPr marL="3883025" indent="-228600" eaLnBrk="0" fontAlgn="base" hangingPunct="0">
              <a:spcBef>
                <a:spcPct val="0"/>
              </a:spcBef>
              <a:spcAft>
                <a:spcPct val="0"/>
              </a:spcAft>
              <a:defRPr sz="2400">
                <a:solidFill>
                  <a:schemeClr val="tx1"/>
                </a:solidFill>
                <a:latin typeface="Garamond" pitchFamily="18" charset="0"/>
                <a:ea typeface="ＭＳ Ｐゴシック" pitchFamily="34" charset="-128"/>
              </a:defRPr>
            </a:lvl9pPr>
          </a:lstStyle>
          <a:p>
            <a:pPr algn="r">
              <a:defRPr/>
            </a:pPr>
            <a:fld id="{7C692E55-7E82-4921-B9C1-E9D47A27EEB3}" type="slidenum">
              <a:rPr lang="en-US" altLang="en-US" sz="1200">
                <a:effectLst>
                  <a:outerShdw blurRad="38100" dist="38100" dir="2700000" algn="tl">
                    <a:srgbClr val="C0C0C0"/>
                  </a:outerShdw>
                </a:effectLst>
                <a:latin typeface="Times New Roman" pitchFamily="18" charset="0"/>
              </a:rPr>
              <a:pPr algn="r">
                <a:defRPr/>
              </a:pPr>
              <a:t>22</a:t>
            </a:fld>
            <a:endParaRPr lang="en-US" altLang="en-US" sz="1200" dirty="0">
              <a:effectLst>
                <a:outerShdw blurRad="38100" dist="38100" dir="2700000" algn="tl">
                  <a:srgbClr val="C0C0C0"/>
                </a:outerShdw>
              </a:effectLst>
              <a:latin typeface="Times New Roman" pitchFamily="18" charset="0"/>
            </a:endParaRPr>
          </a:p>
        </p:txBody>
      </p:sp>
    </p:spTree>
    <p:extLst>
      <p:ext uri="{BB962C8B-B14F-4D97-AF65-F5344CB8AC3E}">
        <p14:creationId xmlns:p14="http://schemas.microsoft.com/office/powerpoint/2010/main" val="98833165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Slide Image Placeholder 1"/>
          <p:cNvSpPr>
            <a:spLocks noGrp="1" noRot="1" noChangeAspect="1" noTextEdit="1"/>
          </p:cNvSpPr>
          <p:nvPr>
            <p:ph type="sldImg"/>
          </p:nvPr>
        </p:nvSpPr>
        <p:spPr>
          <a:ln/>
        </p:spPr>
      </p:sp>
      <p:sp>
        <p:nvSpPr>
          <p:cNvPr id="81923" name="Notes Placeholder 2"/>
          <p:cNvSpPr>
            <a:spLocks noGrp="1"/>
          </p:cNvSpPr>
          <p:nvPr>
            <p:ph type="body" idx="1"/>
          </p:nvPr>
        </p:nvSpPr>
        <p:spPr>
          <a:noFill/>
        </p:spPr>
        <p:txBody>
          <a:bodyPr/>
          <a:lstStyle/>
          <a:p>
            <a:endParaRPr lang="en-US" altLang="en-US" dirty="0" smtClean="0"/>
          </a:p>
        </p:txBody>
      </p:sp>
      <p:sp>
        <p:nvSpPr>
          <p:cNvPr id="4" name="Slide Number Placeholder 3"/>
          <p:cNvSpPr>
            <a:spLocks noGrp="1"/>
          </p:cNvSpPr>
          <p:nvPr>
            <p:ph type="sldNum" sz="quarter" idx="5"/>
          </p:nvPr>
        </p:nvSpPr>
        <p:spPr/>
        <p:txBody>
          <a:bodyPr/>
          <a:lstStyle/>
          <a:p>
            <a:pPr>
              <a:defRPr/>
            </a:pPr>
            <a:fld id="{060AC9D7-84D2-4134-925E-A40B81D9974A}" type="slidenum">
              <a:rPr lang="en-US" altLang="en-US" smtClean="0"/>
              <a:pPr>
                <a:defRPr/>
              </a:pPr>
              <a:t>23</a:t>
            </a:fld>
            <a:endParaRPr lang="en-US" altLang="en-US" dirty="0"/>
          </a:p>
        </p:txBody>
      </p:sp>
    </p:spTree>
    <p:extLst>
      <p:ext uri="{BB962C8B-B14F-4D97-AF65-F5344CB8AC3E}">
        <p14:creationId xmlns:p14="http://schemas.microsoft.com/office/powerpoint/2010/main" val="94653052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a:ln/>
        </p:spPr>
      </p:sp>
      <p:sp>
        <p:nvSpPr>
          <p:cNvPr id="55299" name="Notes Placeholder 2"/>
          <p:cNvSpPr>
            <a:spLocks noGrp="1"/>
          </p:cNvSpPr>
          <p:nvPr>
            <p:ph type="body" idx="1"/>
          </p:nvPr>
        </p:nvSpPr>
        <p:spPr/>
        <p:txBody>
          <a:bodyPr/>
          <a:lstStyle/>
          <a:p>
            <a:pPr eaLnBrk="1" hangingPunct="1">
              <a:defRPr/>
            </a:pPr>
            <a:r>
              <a:rPr lang="en-US" altLang="en-US" dirty="0" smtClean="0">
                <a:latin typeface="Arial" pitchFamily="34" charset="0"/>
                <a:ea typeface="MS PGothic" pitchFamily="34" charset="-128"/>
              </a:rPr>
              <a:t>KPRO</a:t>
            </a:r>
            <a:r>
              <a:rPr lang="en-US" altLang="en-US" baseline="0" dirty="0" smtClean="0">
                <a:latin typeface="Arial" pitchFamily="34" charset="0"/>
                <a:ea typeface="MS PGothic" pitchFamily="34" charset="-128"/>
              </a:rPr>
              <a:t> i</a:t>
            </a:r>
            <a:r>
              <a:rPr lang="en-US" altLang="en-US" dirty="0" smtClean="0">
                <a:latin typeface="Arial" pitchFamily="34" charset="0"/>
                <a:ea typeface="MS PGothic" pitchFamily="34" charset="-128"/>
              </a:rPr>
              <a:t>nvestigation</a:t>
            </a:r>
            <a:r>
              <a:rPr lang="en-US" altLang="en-US" baseline="0" dirty="0" smtClean="0">
                <a:latin typeface="Arial" pitchFamily="34" charset="0"/>
                <a:ea typeface="MS PGothic" pitchFamily="34" charset="-128"/>
              </a:rPr>
              <a:t> results: </a:t>
            </a:r>
            <a:r>
              <a:rPr lang="en-US" altLang="en-US" dirty="0" smtClean="0">
                <a:latin typeface="Arial" pitchFamily="34" charset="0"/>
                <a:ea typeface="MS PGothic" pitchFamily="34" charset="-128"/>
              </a:rPr>
              <a:t>Did not identify one specific issue.</a:t>
            </a:r>
            <a:r>
              <a:rPr lang="en-US" altLang="en-US" baseline="0" dirty="0" smtClean="0">
                <a:latin typeface="Arial" pitchFamily="34" charset="0"/>
                <a:ea typeface="MS PGothic" pitchFamily="34" charset="-128"/>
              </a:rPr>
              <a:t> </a:t>
            </a:r>
            <a:r>
              <a:rPr lang="en-US" altLang="en-US" dirty="0" smtClean="0">
                <a:latin typeface="Arial" pitchFamily="34" charset="0"/>
                <a:ea typeface="MS PGothic" pitchFamily="34" charset="-128"/>
              </a:rPr>
              <a:t>Opportunity identified in terminal cleaning.</a:t>
            </a:r>
            <a:r>
              <a:rPr lang="en-US" altLang="en-US" baseline="0" dirty="0" smtClean="0">
                <a:latin typeface="Arial" pitchFamily="34" charset="0"/>
                <a:ea typeface="MS PGothic" pitchFamily="34" charset="-128"/>
              </a:rPr>
              <a:t> Facility e</a:t>
            </a:r>
            <a:r>
              <a:rPr lang="en-US" altLang="en-US" dirty="0" smtClean="0">
                <a:latin typeface="Arial" pitchFamily="34" charset="0"/>
                <a:ea typeface="MS PGothic" pitchFamily="34" charset="-128"/>
              </a:rPr>
              <a:t>nhanced</a:t>
            </a:r>
            <a:r>
              <a:rPr lang="en-US" altLang="en-US" baseline="0" dirty="0" smtClean="0">
                <a:latin typeface="Arial" pitchFamily="34" charset="0"/>
                <a:ea typeface="MS PGothic" pitchFamily="34" charset="-128"/>
              </a:rPr>
              <a:t> environmental cleaning and replaced equipment. </a:t>
            </a:r>
          </a:p>
          <a:p>
            <a:pPr eaLnBrk="1" hangingPunct="1">
              <a:defRPr/>
            </a:pPr>
            <a:endParaRPr lang="en-US" altLang="en-US" baseline="0" dirty="0" smtClean="0">
              <a:latin typeface="Arial" pitchFamily="34" charset="0"/>
              <a:ea typeface="MS PGothic" pitchFamily="34" charset="-128"/>
            </a:endParaRPr>
          </a:p>
          <a:p>
            <a:pPr eaLnBrk="1" hangingPunct="1">
              <a:defRPr/>
            </a:pPr>
            <a:r>
              <a:rPr lang="en-US" altLang="en-US" dirty="0" smtClean="0">
                <a:latin typeface="Arial" pitchFamily="34" charset="0"/>
                <a:ea typeface="MS PGothic" pitchFamily="34" charset="-128"/>
              </a:rPr>
              <a:t>VHYS:</a:t>
            </a:r>
            <a:r>
              <a:rPr lang="en-US" altLang="en-US" baseline="0" dirty="0" smtClean="0">
                <a:latin typeface="Arial" pitchFamily="34" charset="0"/>
                <a:ea typeface="MS PGothic" pitchFamily="34" charset="-128"/>
              </a:rPr>
              <a:t> Outlier contacted; DPH will continue to monitor reported quarterly Targeted Assessment for Prevention (TAP) reports. Improvement has been seen. </a:t>
            </a:r>
            <a:endParaRPr lang="en-US" altLang="en-US" dirty="0" smtClean="0">
              <a:latin typeface="Arial" pitchFamily="34" charset="0"/>
              <a:ea typeface="MS PGothic" pitchFamily="34" charset="-128"/>
            </a:endParaRPr>
          </a:p>
        </p:txBody>
      </p:sp>
      <p:sp>
        <p:nvSpPr>
          <p:cNvPr id="4" name="Slide Number Placeholder 3"/>
          <p:cNvSpPr>
            <a:spLocks noGrp="1"/>
          </p:cNvSpPr>
          <p:nvPr>
            <p:ph type="sldNum" sz="quarter" idx="5"/>
          </p:nvPr>
        </p:nvSpPr>
        <p:spPr/>
        <p:txBody>
          <a:bodyPr/>
          <a:lstStyle>
            <a:lvl1pPr eaLnBrk="0" hangingPunct="0">
              <a:defRPr sz="2400">
                <a:solidFill>
                  <a:schemeClr val="tx1"/>
                </a:solidFill>
                <a:latin typeface="Garamond" pitchFamily="18" charset="0"/>
                <a:ea typeface="ＭＳ Ｐゴシック" pitchFamily="34" charset="-128"/>
              </a:defRPr>
            </a:lvl1pPr>
            <a:lvl2pPr marL="747148" indent="-287980" eaLnBrk="0" hangingPunct="0">
              <a:defRPr sz="2400">
                <a:solidFill>
                  <a:schemeClr val="tx1"/>
                </a:solidFill>
                <a:latin typeface="Garamond" pitchFamily="18" charset="0"/>
                <a:ea typeface="ＭＳ Ｐゴシック" pitchFamily="34" charset="-128"/>
              </a:defRPr>
            </a:lvl2pPr>
            <a:lvl3pPr marL="1150319" indent="-230383" eaLnBrk="0" hangingPunct="0">
              <a:defRPr sz="2400">
                <a:solidFill>
                  <a:schemeClr val="tx1"/>
                </a:solidFill>
                <a:latin typeface="Garamond" pitchFamily="18" charset="0"/>
                <a:ea typeface="ＭＳ Ｐゴシック" pitchFamily="34" charset="-128"/>
              </a:defRPr>
            </a:lvl3pPr>
            <a:lvl4pPr marL="1609486" indent="-228785" eaLnBrk="0" hangingPunct="0">
              <a:defRPr sz="2400">
                <a:solidFill>
                  <a:schemeClr val="tx1"/>
                </a:solidFill>
                <a:latin typeface="Garamond" pitchFamily="18" charset="0"/>
                <a:ea typeface="ＭＳ Ｐゴシック" pitchFamily="34" charset="-128"/>
              </a:defRPr>
            </a:lvl4pPr>
            <a:lvl5pPr marL="2070253" indent="-230383" eaLnBrk="0" hangingPunct="0">
              <a:defRPr sz="2400">
                <a:solidFill>
                  <a:schemeClr val="tx1"/>
                </a:solidFill>
                <a:latin typeface="Garamond" pitchFamily="18" charset="0"/>
                <a:ea typeface="ＭＳ Ｐゴシック" pitchFamily="34" charset="-128"/>
              </a:defRPr>
            </a:lvl5pPr>
            <a:lvl6pPr marL="2531020" indent="-230383" eaLnBrk="0" fontAlgn="base" hangingPunct="0">
              <a:spcBef>
                <a:spcPct val="0"/>
              </a:spcBef>
              <a:spcAft>
                <a:spcPct val="0"/>
              </a:spcAft>
              <a:defRPr sz="2400">
                <a:solidFill>
                  <a:schemeClr val="tx1"/>
                </a:solidFill>
                <a:latin typeface="Garamond" pitchFamily="18" charset="0"/>
                <a:ea typeface="ＭＳ Ｐゴシック" pitchFamily="34" charset="-128"/>
              </a:defRPr>
            </a:lvl6pPr>
            <a:lvl7pPr marL="2991788" indent="-230383" eaLnBrk="0" fontAlgn="base" hangingPunct="0">
              <a:spcBef>
                <a:spcPct val="0"/>
              </a:spcBef>
              <a:spcAft>
                <a:spcPct val="0"/>
              </a:spcAft>
              <a:defRPr sz="2400">
                <a:solidFill>
                  <a:schemeClr val="tx1"/>
                </a:solidFill>
                <a:latin typeface="Garamond" pitchFamily="18" charset="0"/>
                <a:ea typeface="ＭＳ Ｐゴシック" pitchFamily="34" charset="-128"/>
              </a:defRPr>
            </a:lvl7pPr>
            <a:lvl8pPr marL="3452556" indent="-230383" eaLnBrk="0" fontAlgn="base" hangingPunct="0">
              <a:spcBef>
                <a:spcPct val="0"/>
              </a:spcBef>
              <a:spcAft>
                <a:spcPct val="0"/>
              </a:spcAft>
              <a:defRPr sz="2400">
                <a:solidFill>
                  <a:schemeClr val="tx1"/>
                </a:solidFill>
                <a:latin typeface="Garamond" pitchFamily="18" charset="0"/>
                <a:ea typeface="ＭＳ Ｐゴシック" pitchFamily="34" charset="-128"/>
              </a:defRPr>
            </a:lvl8pPr>
            <a:lvl9pPr marL="3913322" indent="-230383" eaLnBrk="0" fontAlgn="base" hangingPunct="0">
              <a:spcBef>
                <a:spcPct val="0"/>
              </a:spcBef>
              <a:spcAft>
                <a:spcPct val="0"/>
              </a:spcAft>
              <a:defRPr sz="2400">
                <a:solidFill>
                  <a:schemeClr val="tx1"/>
                </a:solidFill>
                <a:latin typeface="Garamond" pitchFamily="18" charset="0"/>
                <a:ea typeface="ＭＳ Ｐゴシック" pitchFamily="34" charset="-128"/>
              </a:defRPr>
            </a:lvl9pPr>
          </a:lstStyle>
          <a:p>
            <a:pPr>
              <a:defRPr/>
            </a:pPr>
            <a:fld id="{EE81E53D-45E8-4E2A-98D7-DF200F1A9C0B}" type="slidenum">
              <a:rPr lang="en-US" altLang="en-US" sz="1200">
                <a:latin typeface="Times New Roman" pitchFamily="18" charset="0"/>
              </a:rPr>
              <a:pPr>
                <a:defRPr/>
              </a:pPr>
              <a:t>24</a:t>
            </a:fld>
            <a:endParaRPr lang="en-US" altLang="en-US" sz="1200" dirty="0">
              <a:latin typeface="Times New Roman" pitchFamily="18" charset="0"/>
            </a:endParaRPr>
          </a:p>
        </p:txBody>
      </p:sp>
    </p:spTree>
    <p:extLst>
      <p:ext uri="{BB962C8B-B14F-4D97-AF65-F5344CB8AC3E}">
        <p14:creationId xmlns:p14="http://schemas.microsoft.com/office/powerpoint/2010/main" val="72250850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Rot="1" noChangeAspect="1" noChangeArrowheads="1" noTextEdit="1"/>
          </p:cNvSpPr>
          <p:nvPr>
            <p:ph type="sldImg"/>
          </p:nvPr>
        </p:nvSpPr>
        <p:spPr>
          <a:ln/>
        </p:spPr>
      </p:sp>
      <p:sp>
        <p:nvSpPr>
          <p:cNvPr id="74755" name="Rectangle 3"/>
          <p:cNvSpPr>
            <a:spLocks noGrp="1" noChangeArrowheads="1"/>
          </p:cNvSpPr>
          <p:nvPr>
            <p:ph type="body" idx="1"/>
          </p:nvPr>
        </p:nvSpPr>
        <p:spPr>
          <a:noFill/>
        </p:spPr>
        <p:txBody>
          <a:bodyPr/>
          <a:lstStyle/>
          <a:p>
            <a:pPr defTabSz="927659" eaLnBrk="1" hangingPunct="1">
              <a:defRPr/>
            </a:pPr>
            <a:r>
              <a:rPr lang="en-US" altLang="en-US" dirty="0">
                <a:solidFill>
                  <a:srgbClr val="000000"/>
                </a:solidFill>
              </a:rPr>
              <a:t>2015 there were 2,771 CDI events reported.</a:t>
            </a:r>
          </a:p>
          <a:p>
            <a:pPr eaLnBrk="1" hangingPunct="1"/>
            <a:endParaRPr lang="en-US" altLang="en-US" dirty="0" smtClean="0"/>
          </a:p>
        </p:txBody>
      </p:sp>
    </p:spTree>
    <p:extLst>
      <p:ext uri="{BB962C8B-B14F-4D97-AF65-F5344CB8AC3E}">
        <p14:creationId xmlns:p14="http://schemas.microsoft.com/office/powerpoint/2010/main" val="49709977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Rot="1" noChangeAspect="1" noChangeArrowheads="1" noTextEdit="1"/>
          </p:cNvSpPr>
          <p:nvPr>
            <p:ph type="sldImg"/>
          </p:nvPr>
        </p:nvSpPr>
        <p:spPr>
          <a:ln/>
        </p:spPr>
      </p:sp>
      <p:sp>
        <p:nvSpPr>
          <p:cNvPr id="74755" name="Rectangle 3"/>
          <p:cNvSpPr>
            <a:spLocks noGrp="1" noChangeArrowheads="1"/>
          </p:cNvSpPr>
          <p:nvPr>
            <p:ph type="body" idx="1"/>
          </p:nvPr>
        </p:nvSpPr>
        <p:spPr>
          <a:noFill/>
        </p:spPr>
        <p:txBody>
          <a:bodyPr/>
          <a:lstStyle/>
          <a:p>
            <a:pPr defTabSz="927659" eaLnBrk="1" hangingPunct="1">
              <a:defRPr/>
            </a:pPr>
            <a:r>
              <a:rPr lang="en-US" altLang="en-US" dirty="0">
                <a:solidFill>
                  <a:srgbClr val="000000"/>
                </a:solidFill>
              </a:rPr>
              <a:t>2015 there were 180 MRSA events reported.  </a:t>
            </a:r>
          </a:p>
          <a:p>
            <a:pPr eaLnBrk="1" hangingPunct="1"/>
            <a:endParaRPr lang="en-US" altLang="en-US" dirty="0" smtClean="0"/>
          </a:p>
        </p:txBody>
      </p:sp>
    </p:spTree>
    <p:extLst>
      <p:ext uri="{BB962C8B-B14F-4D97-AF65-F5344CB8AC3E}">
        <p14:creationId xmlns:p14="http://schemas.microsoft.com/office/powerpoint/2010/main" val="149803736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p:cNvSpPr>
            <a:spLocks noGrp="1" noRot="1" noChangeAspect="1" noTextEdit="1"/>
          </p:cNvSpPr>
          <p:nvPr>
            <p:ph type="sldImg"/>
          </p:nvPr>
        </p:nvSpPr>
        <p:spPr>
          <a:ln/>
        </p:spPr>
      </p:sp>
      <p:sp>
        <p:nvSpPr>
          <p:cNvPr id="80899" name="Notes Placeholder 2"/>
          <p:cNvSpPr>
            <a:spLocks noGrp="1"/>
          </p:cNvSpPr>
          <p:nvPr>
            <p:ph type="body" idx="1"/>
          </p:nvPr>
        </p:nvSpPr>
        <p:spPr>
          <a:noFill/>
        </p:spPr>
        <p:txBody>
          <a:bodyPr/>
          <a:lstStyle/>
          <a:p>
            <a:pPr eaLnBrk="1" hangingPunct="1"/>
            <a:endParaRPr lang="en-US" altLang="en-US" dirty="0" smtClean="0"/>
          </a:p>
        </p:txBody>
      </p:sp>
      <p:sp>
        <p:nvSpPr>
          <p:cNvPr id="4" name="Slide Number Placeholder 3"/>
          <p:cNvSpPr txBox="1">
            <a:spLocks noGrp="1"/>
          </p:cNvSpPr>
          <p:nvPr/>
        </p:nvSpPr>
        <p:spPr bwMode="auto">
          <a:xfrm>
            <a:off x="3971927" y="8839200"/>
            <a:ext cx="3038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2118" tIns="46057" rIns="92118" bIns="46057" anchor="b"/>
          <a:lstStyle>
            <a:lvl1pPr eaLnBrk="0" hangingPunct="0">
              <a:defRPr sz="2400">
                <a:solidFill>
                  <a:schemeClr val="tx1"/>
                </a:solidFill>
                <a:latin typeface="Garamond" pitchFamily="18" charset="0"/>
                <a:ea typeface="ＭＳ Ｐゴシック" pitchFamily="34" charset="-128"/>
              </a:defRPr>
            </a:lvl1pPr>
            <a:lvl2pPr marL="741363" indent="-285750" eaLnBrk="0" hangingPunct="0">
              <a:defRPr sz="2400">
                <a:solidFill>
                  <a:schemeClr val="tx1"/>
                </a:solidFill>
                <a:latin typeface="Garamond" pitchFamily="18" charset="0"/>
                <a:ea typeface="ＭＳ Ｐゴシック" pitchFamily="34" charset="-128"/>
              </a:defRPr>
            </a:lvl2pPr>
            <a:lvl3pPr marL="1141413" indent="-228600" eaLnBrk="0" hangingPunct="0">
              <a:defRPr sz="2400">
                <a:solidFill>
                  <a:schemeClr val="tx1"/>
                </a:solidFill>
                <a:latin typeface="Garamond" pitchFamily="18" charset="0"/>
                <a:ea typeface="ＭＳ Ｐゴシック" pitchFamily="34" charset="-128"/>
              </a:defRPr>
            </a:lvl3pPr>
            <a:lvl4pPr marL="1597025" indent="-227013" eaLnBrk="0" hangingPunct="0">
              <a:defRPr sz="2400">
                <a:solidFill>
                  <a:schemeClr val="tx1"/>
                </a:solidFill>
                <a:latin typeface="Garamond" pitchFamily="18" charset="0"/>
                <a:ea typeface="ＭＳ Ｐゴシック" pitchFamily="34" charset="-128"/>
              </a:defRPr>
            </a:lvl4pPr>
            <a:lvl5pPr marL="2054225" indent="-228600" eaLnBrk="0" hangingPunct="0">
              <a:defRPr sz="2400">
                <a:solidFill>
                  <a:schemeClr val="tx1"/>
                </a:solidFill>
                <a:latin typeface="Garamond" pitchFamily="18" charset="0"/>
                <a:ea typeface="ＭＳ Ｐゴシック" pitchFamily="34" charset="-128"/>
              </a:defRPr>
            </a:lvl5pPr>
            <a:lvl6pPr marL="2511425" indent="-228600" eaLnBrk="0" fontAlgn="base" hangingPunct="0">
              <a:spcBef>
                <a:spcPct val="0"/>
              </a:spcBef>
              <a:spcAft>
                <a:spcPct val="0"/>
              </a:spcAft>
              <a:defRPr sz="2400">
                <a:solidFill>
                  <a:schemeClr val="tx1"/>
                </a:solidFill>
                <a:latin typeface="Garamond" pitchFamily="18" charset="0"/>
                <a:ea typeface="ＭＳ Ｐゴシック" pitchFamily="34" charset="-128"/>
              </a:defRPr>
            </a:lvl6pPr>
            <a:lvl7pPr marL="2968625" indent="-228600" eaLnBrk="0" fontAlgn="base" hangingPunct="0">
              <a:spcBef>
                <a:spcPct val="0"/>
              </a:spcBef>
              <a:spcAft>
                <a:spcPct val="0"/>
              </a:spcAft>
              <a:defRPr sz="2400">
                <a:solidFill>
                  <a:schemeClr val="tx1"/>
                </a:solidFill>
                <a:latin typeface="Garamond" pitchFamily="18" charset="0"/>
                <a:ea typeface="ＭＳ Ｐゴシック" pitchFamily="34" charset="-128"/>
              </a:defRPr>
            </a:lvl7pPr>
            <a:lvl8pPr marL="3425825" indent="-228600" eaLnBrk="0" fontAlgn="base" hangingPunct="0">
              <a:spcBef>
                <a:spcPct val="0"/>
              </a:spcBef>
              <a:spcAft>
                <a:spcPct val="0"/>
              </a:spcAft>
              <a:defRPr sz="2400">
                <a:solidFill>
                  <a:schemeClr val="tx1"/>
                </a:solidFill>
                <a:latin typeface="Garamond" pitchFamily="18" charset="0"/>
                <a:ea typeface="ＭＳ Ｐゴシック" pitchFamily="34" charset="-128"/>
              </a:defRPr>
            </a:lvl8pPr>
            <a:lvl9pPr marL="3883025" indent="-228600" eaLnBrk="0" fontAlgn="base" hangingPunct="0">
              <a:spcBef>
                <a:spcPct val="0"/>
              </a:spcBef>
              <a:spcAft>
                <a:spcPct val="0"/>
              </a:spcAft>
              <a:defRPr sz="2400">
                <a:solidFill>
                  <a:schemeClr val="tx1"/>
                </a:solidFill>
                <a:latin typeface="Garamond" pitchFamily="18" charset="0"/>
                <a:ea typeface="ＭＳ Ｐゴシック" pitchFamily="34" charset="-128"/>
              </a:defRPr>
            </a:lvl9pPr>
          </a:lstStyle>
          <a:p>
            <a:pPr algn="r">
              <a:defRPr/>
            </a:pPr>
            <a:fld id="{7C692E55-7E82-4921-B9C1-E9D47A27EEB3}" type="slidenum">
              <a:rPr lang="en-US" altLang="en-US" sz="1200">
                <a:effectLst>
                  <a:outerShdw blurRad="38100" dist="38100" dir="2700000" algn="tl">
                    <a:srgbClr val="C0C0C0"/>
                  </a:outerShdw>
                </a:effectLst>
                <a:latin typeface="Times New Roman" pitchFamily="18" charset="0"/>
              </a:rPr>
              <a:pPr algn="r">
                <a:defRPr/>
              </a:pPr>
              <a:t>27</a:t>
            </a:fld>
            <a:endParaRPr lang="en-US" altLang="en-US" sz="1200" dirty="0">
              <a:effectLst>
                <a:outerShdw blurRad="38100" dist="38100" dir="2700000" algn="tl">
                  <a:srgbClr val="C0C0C0"/>
                </a:outerShdw>
              </a:effectLst>
              <a:latin typeface="Times New Roman" pitchFamily="18" charset="0"/>
            </a:endParaRPr>
          </a:p>
        </p:txBody>
      </p:sp>
    </p:spTree>
    <p:extLst>
      <p:ext uri="{BB962C8B-B14F-4D97-AF65-F5344CB8AC3E}">
        <p14:creationId xmlns:p14="http://schemas.microsoft.com/office/powerpoint/2010/main" val="270679288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Slide Image Placeholder 1"/>
          <p:cNvSpPr>
            <a:spLocks noGrp="1" noRot="1" noChangeAspect="1" noTextEdit="1"/>
          </p:cNvSpPr>
          <p:nvPr>
            <p:ph type="sldImg"/>
          </p:nvPr>
        </p:nvSpPr>
        <p:spPr>
          <a:ln/>
        </p:spPr>
      </p:sp>
      <p:sp>
        <p:nvSpPr>
          <p:cNvPr id="81923" name="Notes Placeholder 2"/>
          <p:cNvSpPr>
            <a:spLocks noGrp="1"/>
          </p:cNvSpPr>
          <p:nvPr>
            <p:ph type="body" idx="1"/>
          </p:nvPr>
        </p:nvSpPr>
        <p:spPr>
          <a:noFill/>
        </p:spPr>
        <p:txBody>
          <a:bodyPr/>
          <a:lstStyle/>
          <a:p>
            <a:endParaRPr lang="en-US" altLang="en-US" dirty="0" smtClean="0"/>
          </a:p>
        </p:txBody>
      </p:sp>
      <p:sp>
        <p:nvSpPr>
          <p:cNvPr id="4" name="Slide Number Placeholder 3"/>
          <p:cNvSpPr>
            <a:spLocks noGrp="1"/>
          </p:cNvSpPr>
          <p:nvPr>
            <p:ph type="sldNum" sz="quarter" idx="5"/>
          </p:nvPr>
        </p:nvSpPr>
        <p:spPr/>
        <p:txBody>
          <a:bodyPr/>
          <a:lstStyle/>
          <a:p>
            <a:pPr>
              <a:defRPr/>
            </a:pPr>
            <a:fld id="{060AC9D7-84D2-4134-925E-A40B81D9974A}" type="slidenum">
              <a:rPr lang="en-US" altLang="en-US" smtClean="0"/>
              <a:pPr>
                <a:defRPr/>
              </a:pPr>
              <a:t>28</a:t>
            </a:fld>
            <a:endParaRPr lang="en-US" altLang="en-US" dirty="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A920A4EE-8F81-4B24-A0FF-2DD43905E047}" type="slidenum">
              <a:rPr lang="en-US" altLang="en-US" smtClean="0"/>
              <a:pPr>
                <a:defRPr/>
              </a:pPr>
              <a:t>29</a:t>
            </a:fld>
            <a:endParaRPr lang="en-US" altLang="en-US" dirty="0"/>
          </a:p>
        </p:txBody>
      </p:sp>
    </p:spTree>
    <p:extLst>
      <p:ext uri="{BB962C8B-B14F-4D97-AF65-F5344CB8AC3E}">
        <p14:creationId xmlns:p14="http://schemas.microsoft.com/office/powerpoint/2010/main" val="253044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a:ln/>
        </p:spPr>
      </p:sp>
      <p:sp>
        <p:nvSpPr>
          <p:cNvPr id="45059" name="Notes Placeholder 2"/>
          <p:cNvSpPr>
            <a:spLocks noGrp="1"/>
          </p:cNvSpPr>
          <p:nvPr>
            <p:ph type="body" idx="1"/>
          </p:nvPr>
        </p:nvSpPr>
        <p:spPr>
          <a:noFill/>
        </p:spPr>
        <p:txBody>
          <a:bodyPr/>
          <a:lstStyle/>
          <a:p>
            <a:endParaRPr lang="en-US" altLang="en-US" dirty="0" smtClean="0"/>
          </a:p>
        </p:txBody>
      </p:sp>
      <p:sp>
        <p:nvSpPr>
          <p:cNvPr id="4" name="Slide Number Placeholder 3"/>
          <p:cNvSpPr>
            <a:spLocks noGrp="1"/>
          </p:cNvSpPr>
          <p:nvPr>
            <p:ph type="sldNum" sz="quarter" idx="5"/>
          </p:nvPr>
        </p:nvSpPr>
        <p:spPr/>
        <p:txBody>
          <a:bodyPr/>
          <a:lstStyle/>
          <a:p>
            <a:pPr>
              <a:defRPr/>
            </a:pPr>
            <a:fld id="{9DD140A9-A741-4806-BF12-EA116D4FD994}" type="slidenum">
              <a:rPr lang="en-US" altLang="en-US" smtClean="0"/>
              <a:pPr>
                <a:defRPr/>
              </a:pPr>
              <a:t>3</a:t>
            </a:fld>
            <a:endParaRPr lang="en-US" altLang="en-US" dirty="0"/>
          </a:p>
        </p:txBody>
      </p:sp>
    </p:spTree>
    <p:extLst>
      <p:ext uri="{BB962C8B-B14F-4D97-AF65-F5344CB8AC3E}">
        <p14:creationId xmlns:p14="http://schemas.microsoft.com/office/powerpoint/2010/main" val="27457162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A copy of the MA</a:t>
            </a:r>
            <a:r>
              <a:rPr lang="en-US" b="1" baseline="0" dirty="0" smtClean="0"/>
              <a:t> statewide summary is included in the materials for today’s presentation. </a:t>
            </a:r>
            <a:endParaRPr lang="en-US" b="1" dirty="0"/>
          </a:p>
        </p:txBody>
      </p:sp>
      <p:sp>
        <p:nvSpPr>
          <p:cNvPr id="4" name="Slide Number Placeholder 3"/>
          <p:cNvSpPr>
            <a:spLocks noGrp="1"/>
          </p:cNvSpPr>
          <p:nvPr>
            <p:ph type="sldNum" sz="quarter" idx="10"/>
          </p:nvPr>
        </p:nvSpPr>
        <p:spPr/>
        <p:txBody>
          <a:bodyPr/>
          <a:lstStyle/>
          <a:p>
            <a:pPr>
              <a:defRPr/>
            </a:pPr>
            <a:fld id="{A920A4EE-8F81-4B24-A0FF-2DD43905E047}" type="slidenum">
              <a:rPr lang="en-US" altLang="en-US" smtClean="0"/>
              <a:pPr>
                <a:defRPr/>
              </a:pPr>
              <a:t>30</a:t>
            </a:fld>
            <a:endParaRPr lang="en-US" altLang="en-US" dirty="0"/>
          </a:p>
        </p:txBody>
      </p:sp>
    </p:spTree>
    <p:extLst>
      <p:ext uri="{BB962C8B-B14F-4D97-AF65-F5344CB8AC3E}">
        <p14:creationId xmlns:p14="http://schemas.microsoft.com/office/powerpoint/2010/main" val="7275770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a:ln/>
        </p:spPr>
      </p:sp>
      <p:sp>
        <p:nvSpPr>
          <p:cNvPr id="55299" name="Notes Placeholder 2"/>
          <p:cNvSpPr>
            <a:spLocks noGrp="1"/>
          </p:cNvSpPr>
          <p:nvPr>
            <p:ph type="body" idx="1"/>
          </p:nvPr>
        </p:nvSpPr>
        <p:spPr/>
        <p:txBody>
          <a:bodyPr/>
          <a:lstStyle/>
          <a:p>
            <a:pPr eaLnBrk="1" hangingPunct="1">
              <a:defRPr/>
            </a:pPr>
            <a:r>
              <a:rPr lang="en-US" altLang="en-US" b="1" dirty="0" smtClean="0">
                <a:latin typeface="Arial" pitchFamily="34" charset="0"/>
                <a:ea typeface="MS PGothic" pitchFamily="34" charset="-128"/>
              </a:rPr>
              <a:t>In</a:t>
            </a:r>
            <a:r>
              <a:rPr lang="en-US" altLang="en-US" b="1" baseline="0" dirty="0" smtClean="0">
                <a:latin typeface="Arial" pitchFamily="34" charset="0"/>
                <a:ea typeface="MS PGothic" pitchFamily="34" charset="-128"/>
              </a:rPr>
              <a:t> addition to the </a:t>
            </a:r>
            <a:r>
              <a:rPr lang="en-US" altLang="en-US" b="1" dirty="0" smtClean="0">
                <a:latin typeface="Arial" pitchFamily="34" charset="0"/>
                <a:ea typeface="MS PGothic" pitchFamily="34" charset="-128"/>
              </a:rPr>
              <a:t>CMS  requirements, DPH requires acute care hospital</a:t>
            </a:r>
            <a:r>
              <a:rPr lang="en-US" altLang="en-US" b="1" baseline="0" dirty="0" smtClean="0">
                <a:latin typeface="Arial" pitchFamily="34" charset="0"/>
                <a:ea typeface="MS PGothic" pitchFamily="34" charset="-128"/>
              </a:rPr>
              <a:t>s to report SSIs resulting from VHYS  and CABG procedures. </a:t>
            </a:r>
            <a:endParaRPr lang="en-US" altLang="en-US" b="1" dirty="0" smtClean="0">
              <a:latin typeface="Arial" pitchFamily="34" charset="0"/>
              <a:ea typeface="MS PGothic" pitchFamily="34" charset="-128"/>
            </a:endParaRPr>
          </a:p>
        </p:txBody>
      </p:sp>
      <p:sp>
        <p:nvSpPr>
          <p:cNvPr id="4" name="Slide Number Placeholder 3"/>
          <p:cNvSpPr>
            <a:spLocks noGrp="1"/>
          </p:cNvSpPr>
          <p:nvPr>
            <p:ph type="sldNum" sz="quarter" idx="5"/>
          </p:nvPr>
        </p:nvSpPr>
        <p:spPr/>
        <p:txBody>
          <a:bodyPr/>
          <a:lstStyle>
            <a:lvl1pPr eaLnBrk="0" hangingPunct="0">
              <a:defRPr sz="2400">
                <a:solidFill>
                  <a:schemeClr val="tx1"/>
                </a:solidFill>
                <a:latin typeface="Garamond" pitchFamily="18" charset="0"/>
                <a:ea typeface="ＭＳ Ｐゴシック" pitchFamily="34" charset="-128"/>
              </a:defRPr>
            </a:lvl1pPr>
            <a:lvl2pPr marL="747148" indent="-287980" eaLnBrk="0" hangingPunct="0">
              <a:defRPr sz="2400">
                <a:solidFill>
                  <a:schemeClr val="tx1"/>
                </a:solidFill>
                <a:latin typeface="Garamond" pitchFamily="18" charset="0"/>
                <a:ea typeface="ＭＳ Ｐゴシック" pitchFamily="34" charset="-128"/>
              </a:defRPr>
            </a:lvl2pPr>
            <a:lvl3pPr marL="1150319" indent="-230383" eaLnBrk="0" hangingPunct="0">
              <a:defRPr sz="2400">
                <a:solidFill>
                  <a:schemeClr val="tx1"/>
                </a:solidFill>
                <a:latin typeface="Garamond" pitchFamily="18" charset="0"/>
                <a:ea typeface="ＭＳ Ｐゴシック" pitchFamily="34" charset="-128"/>
              </a:defRPr>
            </a:lvl3pPr>
            <a:lvl4pPr marL="1609486" indent="-228785" eaLnBrk="0" hangingPunct="0">
              <a:defRPr sz="2400">
                <a:solidFill>
                  <a:schemeClr val="tx1"/>
                </a:solidFill>
                <a:latin typeface="Garamond" pitchFamily="18" charset="0"/>
                <a:ea typeface="ＭＳ Ｐゴシック" pitchFamily="34" charset="-128"/>
              </a:defRPr>
            </a:lvl4pPr>
            <a:lvl5pPr marL="2070253" indent="-230383" eaLnBrk="0" hangingPunct="0">
              <a:defRPr sz="2400">
                <a:solidFill>
                  <a:schemeClr val="tx1"/>
                </a:solidFill>
                <a:latin typeface="Garamond" pitchFamily="18" charset="0"/>
                <a:ea typeface="ＭＳ Ｐゴシック" pitchFamily="34" charset="-128"/>
              </a:defRPr>
            </a:lvl5pPr>
            <a:lvl6pPr marL="2531020" indent="-230383" eaLnBrk="0" fontAlgn="base" hangingPunct="0">
              <a:spcBef>
                <a:spcPct val="0"/>
              </a:spcBef>
              <a:spcAft>
                <a:spcPct val="0"/>
              </a:spcAft>
              <a:defRPr sz="2400">
                <a:solidFill>
                  <a:schemeClr val="tx1"/>
                </a:solidFill>
                <a:latin typeface="Garamond" pitchFamily="18" charset="0"/>
                <a:ea typeface="ＭＳ Ｐゴシック" pitchFamily="34" charset="-128"/>
              </a:defRPr>
            </a:lvl6pPr>
            <a:lvl7pPr marL="2991788" indent="-230383" eaLnBrk="0" fontAlgn="base" hangingPunct="0">
              <a:spcBef>
                <a:spcPct val="0"/>
              </a:spcBef>
              <a:spcAft>
                <a:spcPct val="0"/>
              </a:spcAft>
              <a:defRPr sz="2400">
                <a:solidFill>
                  <a:schemeClr val="tx1"/>
                </a:solidFill>
                <a:latin typeface="Garamond" pitchFamily="18" charset="0"/>
                <a:ea typeface="ＭＳ Ｐゴシック" pitchFamily="34" charset="-128"/>
              </a:defRPr>
            </a:lvl7pPr>
            <a:lvl8pPr marL="3452556" indent="-230383" eaLnBrk="0" fontAlgn="base" hangingPunct="0">
              <a:spcBef>
                <a:spcPct val="0"/>
              </a:spcBef>
              <a:spcAft>
                <a:spcPct val="0"/>
              </a:spcAft>
              <a:defRPr sz="2400">
                <a:solidFill>
                  <a:schemeClr val="tx1"/>
                </a:solidFill>
                <a:latin typeface="Garamond" pitchFamily="18" charset="0"/>
                <a:ea typeface="ＭＳ Ｐゴシック" pitchFamily="34" charset="-128"/>
              </a:defRPr>
            </a:lvl8pPr>
            <a:lvl9pPr marL="3913322" indent="-230383" eaLnBrk="0" fontAlgn="base" hangingPunct="0">
              <a:spcBef>
                <a:spcPct val="0"/>
              </a:spcBef>
              <a:spcAft>
                <a:spcPct val="0"/>
              </a:spcAft>
              <a:defRPr sz="2400">
                <a:solidFill>
                  <a:schemeClr val="tx1"/>
                </a:solidFill>
                <a:latin typeface="Garamond" pitchFamily="18" charset="0"/>
                <a:ea typeface="ＭＳ Ｐゴシック" pitchFamily="34" charset="-128"/>
              </a:defRPr>
            </a:lvl9pPr>
          </a:lstStyle>
          <a:p>
            <a:pPr>
              <a:defRPr/>
            </a:pPr>
            <a:fld id="{EE81E53D-45E8-4E2A-98D7-DF200F1A9C0B}" type="slidenum">
              <a:rPr lang="en-US" altLang="en-US" sz="1200">
                <a:latin typeface="Times New Roman" pitchFamily="18" charset="0"/>
              </a:rPr>
              <a:pPr>
                <a:defRPr/>
              </a:pPr>
              <a:t>4</a:t>
            </a:fld>
            <a:endParaRPr lang="en-US" altLang="en-US" sz="1200" dirty="0">
              <a:latin typeface="Times New Roman" pitchFamily="18" charset="0"/>
            </a:endParaRPr>
          </a:p>
        </p:txBody>
      </p:sp>
    </p:spTree>
    <p:extLst>
      <p:ext uri="{BB962C8B-B14F-4D97-AF65-F5344CB8AC3E}">
        <p14:creationId xmlns:p14="http://schemas.microsoft.com/office/powerpoint/2010/main" val="7225085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a:ln/>
        </p:spPr>
      </p:sp>
      <p:sp>
        <p:nvSpPr>
          <p:cNvPr id="55299" name="Notes Placeholder 2"/>
          <p:cNvSpPr>
            <a:spLocks noGrp="1"/>
          </p:cNvSpPr>
          <p:nvPr>
            <p:ph type="body" idx="1"/>
          </p:nvPr>
        </p:nvSpPr>
        <p:spPr/>
        <p:txBody>
          <a:bodyPr/>
          <a:lstStyle/>
          <a:p>
            <a:r>
              <a:rPr lang="en-US" dirty="0" smtClean="0"/>
              <a:t>New models: </a:t>
            </a:r>
            <a:r>
              <a:rPr lang="en-US" dirty="0"/>
              <a:t>negative binomial regression: CLABSI, CAUTI, MRSA LabID, CDI LabID</a:t>
            </a:r>
          </a:p>
          <a:p>
            <a:r>
              <a:rPr lang="en-US" dirty="0" smtClean="0"/>
              <a:t>New models: </a:t>
            </a:r>
            <a:r>
              <a:rPr lang="en-US" dirty="0"/>
              <a:t>logistic regression: SSI</a:t>
            </a:r>
          </a:p>
          <a:p>
            <a:r>
              <a:rPr lang="en-US" dirty="0" smtClean="0"/>
              <a:t>More current baseline includes more current definitions </a:t>
            </a:r>
            <a:endParaRPr lang="en-US" dirty="0"/>
          </a:p>
          <a:p>
            <a:r>
              <a:rPr lang="en-US" dirty="0" smtClean="0"/>
              <a:t>Per CDC: 2015 </a:t>
            </a:r>
            <a:r>
              <a:rPr lang="en-US" dirty="0"/>
              <a:t>baselined SIRs should be measured independent from the previous </a:t>
            </a:r>
            <a:r>
              <a:rPr lang="en-US" dirty="0" smtClean="0"/>
              <a:t>SIRs: different </a:t>
            </a:r>
            <a:r>
              <a:rPr lang="en-US" dirty="0"/>
              <a:t>risk adjustment, different baseline population </a:t>
            </a:r>
          </a:p>
          <a:p>
            <a:r>
              <a:rPr lang="en-US" dirty="0"/>
              <a:t>T</a:t>
            </a:r>
            <a:r>
              <a:rPr lang="en-US" dirty="0" smtClean="0"/>
              <a:t>he </a:t>
            </a:r>
            <a:r>
              <a:rPr lang="en-US" dirty="0"/>
              <a:t>new models will better adjust for differences in patient populations between hospitals, thereby improving intra-facility comparison. </a:t>
            </a:r>
          </a:p>
          <a:p>
            <a:r>
              <a:rPr lang="en-US" dirty="0"/>
              <a:t>CDC expects that many hospitals’ SIRs will increase following rebaselining.</a:t>
            </a:r>
          </a:p>
          <a:p>
            <a:pPr eaLnBrk="1" hangingPunct="1">
              <a:defRPr/>
            </a:pPr>
            <a:endParaRPr lang="en-US" altLang="en-US" dirty="0" smtClean="0">
              <a:latin typeface="Arial" pitchFamily="34" charset="0"/>
              <a:ea typeface="MS PGothic" pitchFamily="34" charset="-128"/>
            </a:endParaRPr>
          </a:p>
        </p:txBody>
      </p:sp>
      <p:sp>
        <p:nvSpPr>
          <p:cNvPr id="4" name="Slide Number Placeholder 3"/>
          <p:cNvSpPr>
            <a:spLocks noGrp="1"/>
          </p:cNvSpPr>
          <p:nvPr>
            <p:ph type="sldNum" sz="quarter" idx="5"/>
          </p:nvPr>
        </p:nvSpPr>
        <p:spPr/>
        <p:txBody>
          <a:bodyPr/>
          <a:lstStyle>
            <a:lvl1pPr eaLnBrk="0" hangingPunct="0">
              <a:defRPr sz="2400">
                <a:solidFill>
                  <a:schemeClr val="tx1"/>
                </a:solidFill>
                <a:latin typeface="Garamond" pitchFamily="18" charset="0"/>
                <a:ea typeface="ＭＳ Ｐゴシック" pitchFamily="34" charset="-128"/>
              </a:defRPr>
            </a:lvl1pPr>
            <a:lvl2pPr marL="747148" indent="-287980" eaLnBrk="0" hangingPunct="0">
              <a:defRPr sz="2400">
                <a:solidFill>
                  <a:schemeClr val="tx1"/>
                </a:solidFill>
                <a:latin typeface="Garamond" pitchFamily="18" charset="0"/>
                <a:ea typeface="ＭＳ Ｐゴシック" pitchFamily="34" charset="-128"/>
              </a:defRPr>
            </a:lvl2pPr>
            <a:lvl3pPr marL="1150319" indent="-230383" eaLnBrk="0" hangingPunct="0">
              <a:defRPr sz="2400">
                <a:solidFill>
                  <a:schemeClr val="tx1"/>
                </a:solidFill>
                <a:latin typeface="Garamond" pitchFamily="18" charset="0"/>
                <a:ea typeface="ＭＳ Ｐゴシック" pitchFamily="34" charset="-128"/>
              </a:defRPr>
            </a:lvl3pPr>
            <a:lvl4pPr marL="1609486" indent="-228785" eaLnBrk="0" hangingPunct="0">
              <a:defRPr sz="2400">
                <a:solidFill>
                  <a:schemeClr val="tx1"/>
                </a:solidFill>
                <a:latin typeface="Garamond" pitchFamily="18" charset="0"/>
                <a:ea typeface="ＭＳ Ｐゴシック" pitchFamily="34" charset="-128"/>
              </a:defRPr>
            </a:lvl4pPr>
            <a:lvl5pPr marL="2070253" indent="-230383" eaLnBrk="0" hangingPunct="0">
              <a:defRPr sz="2400">
                <a:solidFill>
                  <a:schemeClr val="tx1"/>
                </a:solidFill>
                <a:latin typeface="Garamond" pitchFamily="18" charset="0"/>
                <a:ea typeface="ＭＳ Ｐゴシック" pitchFamily="34" charset="-128"/>
              </a:defRPr>
            </a:lvl5pPr>
            <a:lvl6pPr marL="2531020" indent="-230383" eaLnBrk="0" fontAlgn="base" hangingPunct="0">
              <a:spcBef>
                <a:spcPct val="0"/>
              </a:spcBef>
              <a:spcAft>
                <a:spcPct val="0"/>
              </a:spcAft>
              <a:defRPr sz="2400">
                <a:solidFill>
                  <a:schemeClr val="tx1"/>
                </a:solidFill>
                <a:latin typeface="Garamond" pitchFamily="18" charset="0"/>
                <a:ea typeface="ＭＳ Ｐゴシック" pitchFamily="34" charset="-128"/>
              </a:defRPr>
            </a:lvl6pPr>
            <a:lvl7pPr marL="2991788" indent="-230383" eaLnBrk="0" fontAlgn="base" hangingPunct="0">
              <a:spcBef>
                <a:spcPct val="0"/>
              </a:spcBef>
              <a:spcAft>
                <a:spcPct val="0"/>
              </a:spcAft>
              <a:defRPr sz="2400">
                <a:solidFill>
                  <a:schemeClr val="tx1"/>
                </a:solidFill>
                <a:latin typeface="Garamond" pitchFamily="18" charset="0"/>
                <a:ea typeface="ＭＳ Ｐゴシック" pitchFamily="34" charset="-128"/>
              </a:defRPr>
            </a:lvl7pPr>
            <a:lvl8pPr marL="3452556" indent="-230383" eaLnBrk="0" fontAlgn="base" hangingPunct="0">
              <a:spcBef>
                <a:spcPct val="0"/>
              </a:spcBef>
              <a:spcAft>
                <a:spcPct val="0"/>
              </a:spcAft>
              <a:defRPr sz="2400">
                <a:solidFill>
                  <a:schemeClr val="tx1"/>
                </a:solidFill>
                <a:latin typeface="Garamond" pitchFamily="18" charset="0"/>
                <a:ea typeface="ＭＳ Ｐゴシック" pitchFamily="34" charset="-128"/>
              </a:defRPr>
            </a:lvl8pPr>
            <a:lvl9pPr marL="3913322" indent="-230383" eaLnBrk="0" fontAlgn="base" hangingPunct="0">
              <a:spcBef>
                <a:spcPct val="0"/>
              </a:spcBef>
              <a:spcAft>
                <a:spcPct val="0"/>
              </a:spcAft>
              <a:defRPr sz="2400">
                <a:solidFill>
                  <a:schemeClr val="tx1"/>
                </a:solidFill>
                <a:latin typeface="Garamond" pitchFamily="18" charset="0"/>
                <a:ea typeface="ＭＳ Ｐゴシック" pitchFamily="34" charset="-128"/>
              </a:defRPr>
            </a:lvl9pPr>
          </a:lstStyle>
          <a:p>
            <a:pPr>
              <a:defRPr/>
            </a:pPr>
            <a:fld id="{EE81E53D-45E8-4E2A-98D7-DF200F1A9C0B}" type="slidenum">
              <a:rPr lang="en-US" altLang="en-US" sz="1200">
                <a:latin typeface="Times New Roman" pitchFamily="18" charset="0"/>
              </a:rPr>
              <a:pPr>
                <a:defRPr/>
              </a:pPr>
              <a:t>5</a:t>
            </a:fld>
            <a:endParaRPr lang="en-US" altLang="en-US" sz="1200" dirty="0">
              <a:latin typeface="Times New Roman" pitchFamily="18" charset="0"/>
            </a:endParaRPr>
          </a:p>
        </p:txBody>
      </p:sp>
    </p:spTree>
    <p:extLst>
      <p:ext uri="{BB962C8B-B14F-4D97-AF65-F5344CB8AC3E}">
        <p14:creationId xmlns:p14="http://schemas.microsoft.com/office/powerpoint/2010/main" val="7225085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a:ln/>
        </p:spPr>
      </p:sp>
      <p:sp>
        <p:nvSpPr>
          <p:cNvPr id="57347" name="Notes Placeholder 2"/>
          <p:cNvSpPr>
            <a:spLocks noGrp="1"/>
          </p:cNvSpPr>
          <p:nvPr>
            <p:ph type="body" idx="1"/>
          </p:nvPr>
        </p:nvSpPr>
        <p:spPr>
          <a:xfrm>
            <a:off x="542927" y="4416427"/>
            <a:ext cx="6156325" cy="4422775"/>
          </a:xfrm>
          <a:noFill/>
        </p:spPr>
        <p:txBody>
          <a:bodyPr/>
          <a:lstStyle/>
          <a:p>
            <a:pPr eaLnBrk="1" hangingPunct="1"/>
            <a:endParaRPr lang="en-US" altLang="en-US" dirty="0" smtClean="0"/>
          </a:p>
        </p:txBody>
      </p:sp>
      <p:sp>
        <p:nvSpPr>
          <p:cNvPr id="4" name="Slide Number Placeholder 3"/>
          <p:cNvSpPr txBox="1">
            <a:spLocks noGrp="1"/>
          </p:cNvSpPr>
          <p:nvPr/>
        </p:nvSpPr>
        <p:spPr bwMode="auto">
          <a:xfrm>
            <a:off x="3971927" y="8839200"/>
            <a:ext cx="3038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2118" tIns="46057" rIns="92118" bIns="46057" anchor="b"/>
          <a:lstStyle>
            <a:lvl1pPr eaLnBrk="0" hangingPunct="0">
              <a:defRPr sz="2400">
                <a:solidFill>
                  <a:schemeClr val="tx1"/>
                </a:solidFill>
                <a:latin typeface="Garamond" pitchFamily="18" charset="0"/>
                <a:ea typeface="ＭＳ Ｐゴシック" pitchFamily="34" charset="-128"/>
              </a:defRPr>
            </a:lvl1pPr>
            <a:lvl2pPr marL="741363" indent="-285750" eaLnBrk="0" hangingPunct="0">
              <a:defRPr sz="2400">
                <a:solidFill>
                  <a:schemeClr val="tx1"/>
                </a:solidFill>
                <a:latin typeface="Garamond" pitchFamily="18" charset="0"/>
                <a:ea typeface="ＭＳ Ｐゴシック" pitchFamily="34" charset="-128"/>
              </a:defRPr>
            </a:lvl2pPr>
            <a:lvl3pPr marL="1141413" indent="-228600" eaLnBrk="0" hangingPunct="0">
              <a:defRPr sz="2400">
                <a:solidFill>
                  <a:schemeClr val="tx1"/>
                </a:solidFill>
                <a:latin typeface="Garamond" pitchFamily="18" charset="0"/>
                <a:ea typeface="ＭＳ Ｐゴシック" pitchFamily="34" charset="-128"/>
              </a:defRPr>
            </a:lvl3pPr>
            <a:lvl4pPr marL="1597025" indent="-227013" eaLnBrk="0" hangingPunct="0">
              <a:defRPr sz="2400">
                <a:solidFill>
                  <a:schemeClr val="tx1"/>
                </a:solidFill>
                <a:latin typeface="Garamond" pitchFamily="18" charset="0"/>
                <a:ea typeface="ＭＳ Ｐゴシック" pitchFamily="34" charset="-128"/>
              </a:defRPr>
            </a:lvl4pPr>
            <a:lvl5pPr marL="2054225" indent="-228600" eaLnBrk="0" hangingPunct="0">
              <a:defRPr sz="2400">
                <a:solidFill>
                  <a:schemeClr val="tx1"/>
                </a:solidFill>
                <a:latin typeface="Garamond" pitchFamily="18" charset="0"/>
                <a:ea typeface="ＭＳ Ｐゴシック" pitchFamily="34" charset="-128"/>
              </a:defRPr>
            </a:lvl5pPr>
            <a:lvl6pPr marL="2511425" indent="-228600" eaLnBrk="0" fontAlgn="base" hangingPunct="0">
              <a:spcBef>
                <a:spcPct val="0"/>
              </a:spcBef>
              <a:spcAft>
                <a:spcPct val="0"/>
              </a:spcAft>
              <a:defRPr sz="2400">
                <a:solidFill>
                  <a:schemeClr val="tx1"/>
                </a:solidFill>
                <a:latin typeface="Garamond" pitchFamily="18" charset="0"/>
                <a:ea typeface="ＭＳ Ｐゴシック" pitchFamily="34" charset="-128"/>
              </a:defRPr>
            </a:lvl6pPr>
            <a:lvl7pPr marL="2968625" indent="-228600" eaLnBrk="0" fontAlgn="base" hangingPunct="0">
              <a:spcBef>
                <a:spcPct val="0"/>
              </a:spcBef>
              <a:spcAft>
                <a:spcPct val="0"/>
              </a:spcAft>
              <a:defRPr sz="2400">
                <a:solidFill>
                  <a:schemeClr val="tx1"/>
                </a:solidFill>
                <a:latin typeface="Garamond" pitchFamily="18" charset="0"/>
                <a:ea typeface="ＭＳ Ｐゴシック" pitchFamily="34" charset="-128"/>
              </a:defRPr>
            </a:lvl7pPr>
            <a:lvl8pPr marL="3425825" indent="-228600" eaLnBrk="0" fontAlgn="base" hangingPunct="0">
              <a:spcBef>
                <a:spcPct val="0"/>
              </a:spcBef>
              <a:spcAft>
                <a:spcPct val="0"/>
              </a:spcAft>
              <a:defRPr sz="2400">
                <a:solidFill>
                  <a:schemeClr val="tx1"/>
                </a:solidFill>
                <a:latin typeface="Garamond" pitchFamily="18" charset="0"/>
                <a:ea typeface="ＭＳ Ｐゴシック" pitchFamily="34" charset="-128"/>
              </a:defRPr>
            </a:lvl8pPr>
            <a:lvl9pPr marL="3883025" indent="-228600" eaLnBrk="0" fontAlgn="base" hangingPunct="0">
              <a:spcBef>
                <a:spcPct val="0"/>
              </a:spcBef>
              <a:spcAft>
                <a:spcPct val="0"/>
              </a:spcAft>
              <a:defRPr sz="2400">
                <a:solidFill>
                  <a:schemeClr val="tx1"/>
                </a:solidFill>
                <a:latin typeface="Garamond" pitchFamily="18" charset="0"/>
                <a:ea typeface="ＭＳ Ｐゴシック" pitchFamily="34" charset="-128"/>
              </a:defRPr>
            </a:lvl9pPr>
          </a:lstStyle>
          <a:p>
            <a:pPr algn="r">
              <a:defRPr/>
            </a:pPr>
            <a:fld id="{191B2D7A-67D7-49D9-980E-E345690B41F5}" type="slidenum">
              <a:rPr lang="en-US" altLang="en-US" sz="1200">
                <a:effectLst>
                  <a:outerShdw blurRad="38100" dist="38100" dir="2700000" algn="tl">
                    <a:srgbClr val="C0C0C0"/>
                  </a:outerShdw>
                </a:effectLst>
                <a:latin typeface="Times New Roman" pitchFamily="18" charset="0"/>
              </a:rPr>
              <a:pPr algn="r">
                <a:defRPr/>
              </a:pPr>
              <a:t>6</a:t>
            </a:fld>
            <a:endParaRPr lang="en-US" altLang="en-US" sz="1200" dirty="0">
              <a:effectLst>
                <a:outerShdw blurRad="38100" dist="38100" dir="2700000" algn="tl">
                  <a:srgbClr val="C0C0C0"/>
                </a:outerShdw>
              </a:effectLst>
              <a:latin typeface="Times New Roman" pitchFamily="18" charset="0"/>
            </a:endParaRPr>
          </a:p>
        </p:txBody>
      </p:sp>
    </p:spTree>
    <p:extLst>
      <p:ext uri="{BB962C8B-B14F-4D97-AF65-F5344CB8AC3E}">
        <p14:creationId xmlns:p14="http://schemas.microsoft.com/office/powerpoint/2010/main" val="8082057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A920A4EE-8F81-4B24-A0FF-2DD43905E047}" type="slidenum">
              <a:rPr lang="en-US" altLang="en-US" smtClean="0"/>
              <a:pPr>
                <a:defRPr/>
              </a:pPr>
              <a:t>7</a:t>
            </a:fld>
            <a:endParaRPr lang="en-US" altLang="en-US" dirty="0"/>
          </a:p>
        </p:txBody>
      </p:sp>
    </p:spTree>
    <p:extLst>
      <p:ext uri="{BB962C8B-B14F-4D97-AF65-F5344CB8AC3E}">
        <p14:creationId xmlns:p14="http://schemas.microsoft.com/office/powerpoint/2010/main" val="702501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Rot="1" noChangeAspect="1" noChangeArrowheads="1" noTextEdit="1"/>
          </p:cNvSpPr>
          <p:nvPr>
            <p:ph type="sldImg"/>
          </p:nvPr>
        </p:nvSpPr>
        <p:spPr>
          <a:ln/>
        </p:spPr>
      </p:sp>
      <p:sp>
        <p:nvSpPr>
          <p:cNvPr id="58371" name="Rectangle 3"/>
          <p:cNvSpPr>
            <a:spLocks noGrp="1" noChangeArrowheads="1"/>
          </p:cNvSpPr>
          <p:nvPr>
            <p:ph type="body" idx="1"/>
          </p:nvPr>
        </p:nvSpPr>
        <p:spPr>
          <a:noFill/>
        </p:spPr>
        <p:txBody>
          <a:bodyPr/>
          <a:lstStyle/>
          <a:p>
            <a:pPr eaLnBrk="1" hangingPunct="1"/>
            <a:r>
              <a:rPr lang="en-US" altLang="en-US" baseline="0" dirty="0" smtClean="0"/>
              <a:t>2016:</a:t>
            </a:r>
            <a:r>
              <a:rPr lang="en-US" altLang="en-US" dirty="0" smtClean="0"/>
              <a:t> </a:t>
            </a:r>
            <a:r>
              <a:rPr lang="en-US" altLang="en-US" baseline="0" dirty="0" smtClean="0"/>
              <a:t>Total number of  adult and pediatric CLABSI: 176</a:t>
            </a:r>
          </a:p>
          <a:p>
            <a:pPr eaLnBrk="1" hangingPunct="1"/>
            <a:r>
              <a:rPr lang="en-US" altLang="en-US" baseline="0" dirty="0" smtClean="0"/>
              <a:t>There are 12 Medical/Surgical  teaching ICUs in MA</a:t>
            </a:r>
          </a:p>
          <a:p>
            <a:pPr eaLnBrk="1" hangingPunct="1"/>
            <a:r>
              <a:rPr lang="en-US" altLang="en-US" baseline="0" dirty="0" smtClean="0"/>
              <a:t>There are 14 Surgical ICUs in MA </a:t>
            </a:r>
          </a:p>
          <a:p>
            <a:pPr eaLnBrk="1" hangingPunct="1"/>
            <a:r>
              <a:rPr lang="en-US" altLang="en-US" dirty="0" smtClean="0"/>
              <a:t>There is one Burn ICU in MA.</a:t>
            </a:r>
            <a:r>
              <a:rPr lang="en-US" altLang="en-US" baseline="0" dirty="0" smtClean="0"/>
              <a:t> Data represents 2 infections</a:t>
            </a:r>
          </a:p>
          <a:p>
            <a:pPr eaLnBrk="1" hangingPunct="1"/>
            <a:endParaRPr lang="en-US" altLang="en-US" dirty="0" smtClean="0"/>
          </a:p>
        </p:txBody>
      </p:sp>
    </p:spTree>
    <p:extLst>
      <p:ext uri="{BB962C8B-B14F-4D97-AF65-F5344CB8AC3E}">
        <p14:creationId xmlns:p14="http://schemas.microsoft.com/office/powerpoint/2010/main" val="86707080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a:ln/>
        </p:spPr>
      </p:sp>
      <p:sp>
        <p:nvSpPr>
          <p:cNvPr id="64515" name="Notes Placeholder 2"/>
          <p:cNvSpPr>
            <a:spLocks noGrp="1"/>
          </p:cNvSpPr>
          <p:nvPr>
            <p:ph type="body" idx="1"/>
          </p:nvPr>
        </p:nvSpPr>
        <p:spPr>
          <a:noFill/>
        </p:spPr>
        <p:txBody>
          <a:bodyPr/>
          <a:lstStyle/>
          <a:p>
            <a:r>
              <a:rPr lang="en-US" altLang="en-US" dirty="0" smtClean="0"/>
              <a:t>DPH monitors data for the emergence</a:t>
            </a:r>
            <a:r>
              <a:rPr lang="en-US" altLang="en-US" baseline="0" dirty="0" smtClean="0"/>
              <a:t> of  new pathogens or clusters or outbreaks of  infections. </a:t>
            </a:r>
            <a:endParaRPr lang="en-US" altLang="en-US" dirty="0" smtClean="0"/>
          </a:p>
        </p:txBody>
      </p:sp>
      <p:sp>
        <p:nvSpPr>
          <p:cNvPr id="4" name="Slide Number Placeholder 3"/>
          <p:cNvSpPr>
            <a:spLocks noGrp="1"/>
          </p:cNvSpPr>
          <p:nvPr>
            <p:ph type="sldNum" sz="quarter" idx="5"/>
          </p:nvPr>
        </p:nvSpPr>
        <p:spPr/>
        <p:txBody>
          <a:bodyPr/>
          <a:lstStyle/>
          <a:p>
            <a:pPr>
              <a:defRPr/>
            </a:pPr>
            <a:fld id="{BE6C0003-8822-4D78-AD33-E5A48E935831}" type="slidenum">
              <a:rPr lang="en-US" altLang="en-US" smtClean="0"/>
              <a:pPr>
                <a:defRPr/>
              </a:pPr>
              <a:t>9</a:t>
            </a:fld>
            <a:endParaRPr lang="en-US" altLang="en-US" dirty="0"/>
          </a:p>
        </p:txBody>
      </p:sp>
    </p:spTree>
    <p:extLst>
      <p:ext uri="{BB962C8B-B14F-4D97-AF65-F5344CB8AC3E}">
        <p14:creationId xmlns:p14="http://schemas.microsoft.com/office/powerpoint/2010/main" val="305616377"/>
      </p:ext>
    </p:extLst>
  </p:cSld>
  <p:clrMapOvr>
    <a:masterClrMapping/>
  </p:clrMapOvr>
</p:notes>
</file>

<file path=ppt/slideLayouts/_rels/slideLayout1.xml.rels><?xml version="1.0" encoding="UTF-8"?>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image" Target="../media/image1.png"/>
</Relationships>

</file>

<file path=ppt/slideLayouts/_rels/slideLayout10.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4.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5.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6.xml.rels><?xml version="1.0" encoding="UTF-8"?>

<Relationships xmlns="http://schemas.openxmlformats.org/package/2006/relationships">
  <Relationship Id="rId1" Type="http://schemas.openxmlformats.org/officeDocument/2006/relationships/slideMaster" Target="../slideMasters/slideMaster2.xml"/>
  <Relationship Id="rId2" Type="http://schemas.openxmlformats.org/officeDocument/2006/relationships/image" Target="../media/image1.png"/>
</Relationships>

</file>

<file path=ppt/slideLayouts/_rels/slideLayout17.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25.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26.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27.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28.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29.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30.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4.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6"/>
          <p:cNvSpPr>
            <a:spLocks noChangeArrowheads="1"/>
          </p:cNvSpPr>
          <p:nvPr userDrawn="1"/>
        </p:nvSpPr>
        <p:spPr bwMode="auto">
          <a:xfrm>
            <a:off x="0" y="2"/>
            <a:ext cx="12198349" cy="1511300"/>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lIns="120300" tIns="60202" rIns="120300" bIns="60202" anchor="ctr"/>
          <a:lstStyle>
            <a:lvl1pPr defTabSz="1217613" eaLnBrk="0" hangingPunct="0">
              <a:defRPr sz="2400">
                <a:solidFill>
                  <a:schemeClr val="tx1"/>
                </a:solidFill>
                <a:latin typeface="Garamond" pitchFamily="18" charset="0"/>
                <a:ea typeface="ＭＳ Ｐゴシック" pitchFamily="34" charset="-128"/>
              </a:defRPr>
            </a:lvl1pPr>
            <a:lvl2pPr marL="989013" indent="-379413" defTabSz="1217613" eaLnBrk="0" hangingPunct="0">
              <a:defRPr sz="2400">
                <a:solidFill>
                  <a:schemeClr val="tx1"/>
                </a:solidFill>
                <a:latin typeface="Garamond" pitchFamily="18" charset="0"/>
                <a:ea typeface="ＭＳ Ｐゴシック" pitchFamily="34" charset="-128"/>
              </a:defRPr>
            </a:lvl2pPr>
            <a:lvl3pPr marL="1522413" indent="-304800" defTabSz="1217613" eaLnBrk="0" hangingPunct="0">
              <a:defRPr sz="2400">
                <a:solidFill>
                  <a:schemeClr val="tx1"/>
                </a:solidFill>
                <a:latin typeface="Garamond" pitchFamily="18" charset="0"/>
                <a:ea typeface="ＭＳ Ｐゴシック" pitchFamily="34" charset="-128"/>
              </a:defRPr>
            </a:lvl3pPr>
            <a:lvl4pPr marL="2132013" indent="-304800" defTabSz="1217613" eaLnBrk="0" hangingPunct="0">
              <a:defRPr sz="2400">
                <a:solidFill>
                  <a:schemeClr val="tx1"/>
                </a:solidFill>
                <a:latin typeface="Garamond" pitchFamily="18" charset="0"/>
                <a:ea typeface="ＭＳ Ｐゴシック" pitchFamily="34" charset="-128"/>
              </a:defRPr>
            </a:lvl4pPr>
            <a:lvl5pPr marL="2740025" indent="-304800" defTabSz="1217613" eaLnBrk="0" hangingPunct="0">
              <a:defRPr sz="2400">
                <a:solidFill>
                  <a:schemeClr val="tx1"/>
                </a:solidFill>
                <a:latin typeface="Garamond" pitchFamily="18" charset="0"/>
                <a:ea typeface="ＭＳ Ｐゴシック" pitchFamily="34" charset="-128"/>
              </a:defRPr>
            </a:lvl5pPr>
            <a:lvl6pPr marL="3197225" indent="-304800" defTabSz="1217613" eaLnBrk="0" fontAlgn="base" hangingPunct="0">
              <a:spcBef>
                <a:spcPct val="0"/>
              </a:spcBef>
              <a:spcAft>
                <a:spcPct val="0"/>
              </a:spcAft>
              <a:defRPr sz="2400">
                <a:solidFill>
                  <a:schemeClr val="tx1"/>
                </a:solidFill>
                <a:latin typeface="Garamond" pitchFamily="18" charset="0"/>
                <a:ea typeface="ＭＳ Ｐゴシック" pitchFamily="34" charset="-128"/>
              </a:defRPr>
            </a:lvl6pPr>
            <a:lvl7pPr marL="3654425" indent="-304800" defTabSz="1217613" eaLnBrk="0" fontAlgn="base" hangingPunct="0">
              <a:spcBef>
                <a:spcPct val="0"/>
              </a:spcBef>
              <a:spcAft>
                <a:spcPct val="0"/>
              </a:spcAft>
              <a:defRPr sz="2400">
                <a:solidFill>
                  <a:schemeClr val="tx1"/>
                </a:solidFill>
                <a:latin typeface="Garamond" pitchFamily="18" charset="0"/>
                <a:ea typeface="ＭＳ Ｐゴシック" pitchFamily="34" charset="-128"/>
              </a:defRPr>
            </a:lvl7pPr>
            <a:lvl8pPr marL="4111625" indent="-304800" defTabSz="1217613" eaLnBrk="0" fontAlgn="base" hangingPunct="0">
              <a:spcBef>
                <a:spcPct val="0"/>
              </a:spcBef>
              <a:spcAft>
                <a:spcPct val="0"/>
              </a:spcAft>
              <a:defRPr sz="2400">
                <a:solidFill>
                  <a:schemeClr val="tx1"/>
                </a:solidFill>
                <a:latin typeface="Garamond" pitchFamily="18" charset="0"/>
                <a:ea typeface="ＭＳ Ｐゴシック" pitchFamily="34" charset="-128"/>
              </a:defRPr>
            </a:lvl8pPr>
            <a:lvl9pPr marL="4568825" indent="-304800" defTabSz="1217613" eaLnBrk="0" fontAlgn="base" hangingPunct="0">
              <a:spcBef>
                <a:spcPct val="0"/>
              </a:spcBef>
              <a:spcAft>
                <a:spcPct val="0"/>
              </a:spcAft>
              <a:defRPr sz="2400">
                <a:solidFill>
                  <a:schemeClr val="tx1"/>
                </a:solidFill>
                <a:latin typeface="Garamond" pitchFamily="18" charset="0"/>
                <a:ea typeface="ＭＳ Ｐゴシック" pitchFamily="34" charset="-128"/>
              </a:defRPr>
            </a:lvl9pPr>
          </a:lstStyle>
          <a:p>
            <a:pPr eaLnBrk="1" hangingPunct="1">
              <a:defRPr/>
            </a:pPr>
            <a:endParaRPr lang="en-US" altLang="en-US" dirty="0" smtClean="0">
              <a:latin typeface="Calibri" pitchFamily="34" charset="0"/>
            </a:endParaRPr>
          </a:p>
        </p:txBody>
      </p:sp>
      <p:sp>
        <p:nvSpPr>
          <p:cNvPr id="5" name="Rectangle 6"/>
          <p:cNvSpPr>
            <a:spLocks noChangeArrowheads="1"/>
          </p:cNvSpPr>
          <p:nvPr userDrawn="1"/>
        </p:nvSpPr>
        <p:spPr bwMode="auto">
          <a:xfrm>
            <a:off x="0" y="2"/>
            <a:ext cx="12198349" cy="1511300"/>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lIns="120300" tIns="60202" rIns="120300" bIns="60202" anchor="ctr"/>
          <a:lstStyle>
            <a:lvl1pPr defTabSz="1217613" eaLnBrk="0" hangingPunct="0">
              <a:defRPr sz="2400">
                <a:solidFill>
                  <a:schemeClr val="tx1"/>
                </a:solidFill>
                <a:latin typeface="Garamond" pitchFamily="18" charset="0"/>
                <a:ea typeface="ＭＳ Ｐゴシック" pitchFamily="34" charset="-128"/>
              </a:defRPr>
            </a:lvl1pPr>
            <a:lvl2pPr marL="989013" indent="-379413" defTabSz="1217613" eaLnBrk="0" hangingPunct="0">
              <a:defRPr sz="2400">
                <a:solidFill>
                  <a:schemeClr val="tx1"/>
                </a:solidFill>
                <a:latin typeface="Garamond" pitchFamily="18" charset="0"/>
                <a:ea typeface="ＭＳ Ｐゴシック" pitchFamily="34" charset="-128"/>
              </a:defRPr>
            </a:lvl2pPr>
            <a:lvl3pPr marL="1522413" indent="-304800" defTabSz="1217613" eaLnBrk="0" hangingPunct="0">
              <a:defRPr sz="2400">
                <a:solidFill>
                  <a:schemeClr val="tx1"/>
                </a:solidFill>
                <a:latin typeface="Garamond" pitchFamily="18" charset="0"/>
                <a:ea typeface="ＭＳ Ｐゴシック" pitchFamily="34" charset="-128"/>
              </a:defRPr>
            </a:lvl3pPr>
            <a:lvl4pPr marL="2132013" indent="-304800" defTabSz="1217613" eaLnBrk="0" hangingPunct="0">
              <a:defRPr sz="2400">
                <a:solidFill>
                  <a:schemeClr val="tx1"/>
                </a:solidFill>
                <a:latin typeface="Garamond" pitchFamily="18" charset="0"/>
                <a:ea typeface="ＭＳ Ｐゴシック" pitchFamily="34" charset="-128"/>
              </a:defRPr>
            </a:lvl4pPr>
            <a:lvl5pPr marL="2740025" indent="-304800" defTabSz="1217613" eaLnBrk="0" hangingPunct="0">
              <a:defRPr sz="2400">
                <a:solidFill>
                  <a:schemeClr val="tx1"/>
                </a:solidFill>
                <a:latin typeface="Garamond" pitchFamily="18" charset="0"/>
                <a:ea typeface="ＭＳ Ｐゴシック" pitchFamily="34" charset="-128"/>
              </a:defRPr>
            </a:lvl5pPr>
            <a:lvl6pPr marL="3197225" indent="-304800" defTabSz="1217613" eaLnBrk="0" fontAlgn="base" hangingPunct="0">
              <a:spcBef>
                <a:spcPct val="0"/>
              </a:spcBef>
              <a:spcAft>
                <a:spcPct val="0"/>
              </a:spcAft>
              <a:defRPr sz="2400">
                <a:solidFill>
                  <a:schemeClr val="tx1"/>
                </a:solidFill>
                <a:latin typeface="Garamond" pitchFamily="18" charset="0"/>
                <a:ea typeface="ＭＳ Ｐゴシック" pitchFamily="34" charset="-128"/>
              </a:defRPr>
            </a:lvl6pPr>
            <a:lvl7pPr marL="3654425" indent="-304800" defTabSz="1217613" eaLnBrk="0" fontAlgn="base" hangingPunct="0">
              <a:spcBef>
                <a:spcPct val="0"/>
              </a:spcBef>
              <a:spcAft>
                <a:spcPct val="0"/>
              </a:spcAft>
              <a:defRPr sz="2400">
                <a:solidFill>
                  <a:schemeClr val="tx1"/>
                </a:solidFill>
                <a:latin typeface="Garamond" pitchFamily="18" charset="0"/>
                <a:ea typeface="ＭＳ Ｐゴシック" pitchFamily="34" charset="-128"/>
              </a:defRPr>
            </a:lvl7pPr>
            <a:lvl8pPr marL="4111625" indent="-304800" defTabSz="1217613" eaLnBrk="0" fontAlgn="base" hangingPunct="0">
              <a:spcBef>
                <a:spcPct val="0"/>
              </a:spcBef>
              <a:spcAft>
                <a:spcPct val="0"/>
              </a:spcAft>
              <a:defRPr sz="2400">
                <a:solidFill>
                  <a:schemeClr val="tx1"/>
                </a:solidFill>
                <a:latin typeface="Garamond" pitchFamily="18" charset="0"/>
                <a:ea typeface="ＭＳ Ｐゴシック" pitchFamily="34" charset="-128"/>
              </a:defRPr>
            </a:lvl8pPr>
            <a:lvl9pPr marL="4568825" indent="-304800" defTabSz="1217613" eaLnBrk="0" fontAlgn="base" hangingPunct="0">
              <a:spcBef>
                <a:spcPct val="0"/>
              </a:spcBef>
              <a:spcAft>
                <a:spcPct val="0"/>
              </a:spcAft>
              <a:defRPr sz="2400">
                <a:solidFill>
                  <a:schemeClr val="tx1"/>
                </a:solidFill>
                <a:latin typeface="Garamond" pitchFamily="18" charset="0"/>
                <a:ea typeface="ＭＳ Ｐゴシック" pitchFamily="34" charset="-128"/>
              </a:defRPr>
            </a:lvl9pPr>
          </a:lstStyle>
          <a:p>
            <a:pPr eaLnBrk="1" hangingPunct="1">
              <a:defRPr/>
            </a:pPr>
            <a:endParaRPr lang="en-US" altLang="en-US" dirty="0" smtClean="0">
              <a:latin typeface="Arial" charset="0"/>
            </a:endParaRPr>
          </a:p>
        </p:txBody>
      </p:sp>
      <p:sp>
        <p:nvSpPr>
          <p:cNvPr id="6" name="Rectangle 8"/>
          <p:cNvSpPr>
            <a:spLocks noChangeArrowheads="1"/>
          </p:cNvSpPr>
          <p:nvPr userDrawn="1"/>
        </p:nvSpPr>
        <p:spPr bwMode="auto">
          <a:xfrm>
            <a:off x="-19048" y="-269875"/>
            <a:ext cx="12198349" cy="1781175"/>
          </a:xfrm>
          <a:prstGeom prst="rect">
            <a:avLst/>
          </a:prstGeom>
          <a:solidFill>
            <a:srgbClr val="006699"/>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367" tIns="45155" rIns="90367" bIns="45155" anchor="ctr"/>
          <a:lstStyle>
            <a:lvl1pPr defTabSz="912813" eaLnBrk="0" hangingPunct="0">
              <a:defRPr sz="2400">
                <a:solidFill>
                  <a:schemeClr val="tx1"/>
                </a:solidFill>
                <a:latin typeface="Garamond" pitchFamily="18" charset="0"/>
                <a:ea typeface="ＭＳ Ｐゴシック" pitchFamily="34" charset="-128"/>
              </a:defRPr>
            </a:lvl1pPr>
            <a:lvl2pPr marL="741363" indent="-284163" defTabSz="912813" eaLnBrk="0" hangingPunct="0">
              <a:defRPr sz="2400">
                <a:solidFill>
                  <a:schemeClr val="tx1"/>
                </a:solidFill>
                <a:latin typeface="Garamond" pitchFamily="18" charset="0"/>
                <a:ea typeface="ＭＳ Ｐゴシック" pitchFamily="34" charset="-128"/>
              </a:defRPr>
            </a:lvl2pPr>
            <a:lvl3pPr marL="1144588" indent="-231775" defTabSz="912813" eaLnBrk="0" hangingPunct="0">
              <a:defRPr sz="2400">
                <a:solidFill>
                  <a:schemeClr val="tx1"/>
                </a:solidFill>
                <a:latin typeface="Garamond" pitchFamily="18" charset="0"/>
                <a:ea typeface="ＭＳ Ｐゴシック" pitchFamily="34" charset="-128"/>
              </a:defRPr>
            </a:lvl3pPr>
            <a:lvl4pPr marL="1600200" indent="-228600" defTabSz="912813" eaLnBrk="0" hangingPunct="0">
              <a:defRPr sz="2400">
                <a:solidFill>
                  <a:schemeClr val="tx1"/>
                </a:solidFill>
                <a:latin typeface="Garamond" pitchFamily="18" charset="0"/>
                <a:ea typeface="ＭＳ Ｐゴシック" pitchFamily="34" charset="-128"/>
              </a:defRPr>
            </a:lvl4pPr>
            <a:lvl5pPr marL="2057400" indent="-228600" defTabSz="912813" eaLnBrk="0" hangingPunct="0">
              <a:defRPr sz="2400">
                <a:solidFill>
                  <a:schemeClr val="tx1"/>
                </a:solidFill>
                <a:latin typeface="Garamond" pitchFamily="18" charset="0"/>
                <a:ea typeface="ＭＳ Ｐゴシック" pitchFamily="34" charset="-128"/>
              </a:defRPr>
            </a:lvl5pPr>
            <a:lvl6pPr marL="2514600" indent="-228600" defTabSz="912813" eaLnBrk="0" fontAlgn="base" hangingPunct="0">
              <a:spcBef>
                <a:spcPct val="0"/>
              </a:spcBef>
              <a:spcAft>
                <a:spcPct val="0"/>
              </a:spcAft>
              <a:defRPr sz="2400">
                <a:solidFill>
                  <a:schemeClr val="tx1"/>
                </a:solidFill>
                <a:latin typeface="Garamond" pitchFamily="18" charset="0"/>
                <a:ea typeface="ＭＳ Ｐゴシック" pitchFamily="34" charset="-128"/>
              </a:defRPr>
            </a:lvl6pPr>
            <a:lvl7pPr marL="2971800" indent="-228600" defTabSz="912813" eaLnBrk="0" fontAlgn="base" hangingPunct="0">
              <a:spcBef>
                <a:spcPct val="0"/>
              </a:spcBef>
              <a:spcAft>
                <a:spcPct val="0"/>
              </a:spcAft>
              <a:defRPr sz="2400">
                <a:solidFill>
                  <a:schemeClr val="tx1"/>
                </a:solidFill>
                <a:latin typeface="Garamond" pitchFamily="18" charset="0"/>
                <a:ea typeface="ＭＳ Ｐゴシック" pitchFamily="34" charset="-128"/>
              </a:defRPr>
            </a:lvl7pPr>
            <a:lvl8pPr marL="3429000" indent="-228600" defTabSz="912813" eaLnBrk="0" fontAlgn="base" hangingPunct="0">
              <a:spcBef>
                <a:spcPct val="0"/>
              </a:spcBef>
              <a:spcAft>
                <a:spcPct val="0"/>
              </a:spcAft>
              <a:defRPr sz="2400">
                <a:solidFill>
                  <a:schemeClr val="tx1"/>
                </a:solidFill>
                <a:latin typeface="Garamond" pitchFamily="18" charset="0"/>
                <a:ea typeface="ＭＳ Ｐゴシック" pitchFamily="34" charset="-128"/>
              </a:defRPr>
            </a:lvl8pPr>
            <a:lvl9pPr marL="3886200" indent="-228600" defTabSz="912813" eaLnBrk="0" fontAlgn="base" hangingPunct="0">
              <a:spcBef>
                <a:spcPct val="0"/>
              </a:spcBef>
              <a:spcAft>
                <a:spcPct val="0"/>
              </a:spcAft>
              <a:defRPr sz="2400">
                <a:solidFill>
                  <a:schemeClr val="tx1"/>
                </a:solidFill>
                <a:latin typeface="Garamond" pitchFamily="18" charset="0"/>
                <a:ea typeface="ＭＳ Ｐゴシック" pitchFamily="34" charset="-128"/>
              </a:defRPr>
            </a:lvl9pPr>
          </a:lstStyle>
          <a:p>
            <a:pPr eaLnBrk="1" hangingPunct="1">
              <a:defRPr/>
            </a:pPr>
            <a:endParaRPr lang="en-US" altLang="en-US" dirty="0" smtClean="0"/>
          </a:p>
        </p:txBody>
      </p:sp>
      <p:pic>
        <p:nvPicPr>
          <p:cNvPr id="7" name="Picture 4" descr="banner"/>
          <p:cNvPicPr>
            <a:picLocks noChangeAspect="1" noChangeArrowheads="1"/>
          </p:cNvPicPr>
          <p:nvPr userDrawn="1"/>
        </p:nvPicPr>
        <p:blipFill>
          <a:blip r:embed="rId2">
            <a:extLst>
              <a:ext uri="{28A0092B-C50C-407E-A947-70E740481C1C}">
                <a14:useLocalDpi xmlns:a14="http://schemas.microsoft.com/office/drawing/2010/main" val="0"/>
              </a:ext>
            </a:extLst>
          </a:blip>
          <a:srcRect b="8861"/>
          <a:stretch>
            <a:fillRect/>
          </a:stretch>
        </p:blipFill>
        <p:spPr bwMode="auto">
          <a:xfrm>
            <a:off x="-4731" y="298542"/>
            <a:ext cx="12198351" cy="94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0163" name="Rectangle 3"/>
          <p:cNvSpPr>
            <a:spLocks noGrp="1" noChangeArrowheads="1"/>
          </p:cNvSpPr>
          <p:nvPr>
            <p:ph type="ctrTitle"/>
          </p:nvPr>
        </p:nvSpPr>
        <p:spPr>
          <a:xfrm>
            <a:off x="685899" y="2130425"/>
            <a:ext cx="7772401" cy="1470024"/>
          </a:xfrm>
        </p:spPr>
        <p:txBody>
          <a:bodyPr/>
          <a:lstStyle>
            <a:lvl1pPr>
              <a:defRPr/>
            </a:lvl1pPr>
          </a:lstStyle>
          <a:p>
            <a:pPr lvl="0"/>
            <a:r>
              <a:rPr lang="en-US" noProof="0" smtClean="0"/>
              <a:t>Click to edit Master title style</a:t>
            </a:r>
          </a:p>
        </p:txBody>
      </p:sp>
      <p:sp>
        <p:nvSpPr>
          <p:cNvPr id="220164" name="Rectangle 4"/>
          <p:cNvSpPr>
            <a:spLocks noGrp="1" noChangeArrowheads="1"/>
          </p:cNvSpPr>
          <p:nvPr>
            <p:ph type="subTitle" idx="1"/>
          </p:nvPr>
        </p:nvSpPr>
        <p:spPr>
          <a:xfrm>
            <a:off x="1371601" y="3886203"/>
            <a:ext cx="6400800" cy="1752600"/>
          </a:xfrm>
        </p:spPr>
        <p:txBody>
          <a:bodyPr/>
          <a:lstStyle>
            <a:lvl1pPr marL="0" indent="0" algn="ctr">
              <a:buFontTx/>
              <a:buNone/>
              <a:defRPr/>
            </a:lvl1pPr>
          </a:lstStyle>
          <a:p>
            <a:pPr lvl="0"/>
            <a:r>
              <a:rPr lang="en-US" noProof="0" smtClean="0"/>
              <a:t>Click to edit Master subtitle style</a:t>
            </a:r>
          </a:p>
        </p:txBody>
      </p:sp>
      <p:sp>
        <p:nvSpPr>
          <p:cNvPr id="8" name="Rectangle 5"/>
          <p:cNvSpPr>
            <a:spLocks noGrp="1" noChangeArrowheads="1"/>
          </p:cNvSpPr>
          <p:nvPr>
            <p:ph type="ftr" sz="quarter" idx="10"/>
          </p:nvPr>
        </p:nvSpPr>
        <p:spPr/>
        <p:txBody>
          <a:bodyPr/>
          <a:lstStyle>
            <a:lvl1pPr>
              <a:defRPr/>
            </a:lvl1pPr>
          </a:lstStyle>
          <a:p>
            <a:pPr>
              <a:defRPr/>
            </a:pPr>
            <a:endParaRPr lang="en-US" altLang="en-US" dirty="0"/>
          </a:p>
        </p:txBody>
      </p:sp>
    </p:spTree>
    <p:extLst>
      <p:ext uri="{BB962C8B-B14F-4D97-AF65-F5344CB8AC3E}">
        <p14:creationId xmlns:p14="http://schemas.microsoft.com/office/powerpoint/2010/main" val="19492543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5" name="Rectangle 6"/>
          <p:cNvSpPr>
            <a:spLocks noGrp="1" noChangeArrowheads="1"/>
          </p:cNvSpPr>
          <p:nvPr>
            <p:ph type="sldNum" sz="quarter" idx="11"/>
          </p:nvPr>
        </p:nvSpPr>
        <p:spPr>
          <a:ln/>
        </p:spPr>
        <p:txBody>
          <a:bodyPr/>
          <a:lstStyle>
            <a:lvl1pPr>
              <a:defRPr/>
            </a:lvl1pPr>
          </a:lstStyle>
          <a:p>
            <a:pPr>
              <a:defRPr/>
            </a:pPr>
            <a:fld id="{6330221E-206D-4EDF-8BD5-4F422574FF96}" type="slidenum">
              <a:rPr lang="en-US" altLang="en-US"/>
              <a:pPr>
                <a:defRPr/>
              </a:pPr>
              <a:t>‹#›</a:t>
            </a:fld>
            <a:endParaRPr lang="en-US" altLang="en-US" dirty="0"/>
          </a:p>
        </p:txBody>
      </p:sp>
    </p:spTree>
    <p:extLst>
      <p:ext uri="{BB962C8B-B14F-4D97-AF65-F5344CB8AC3E}">
        <p14:creationId xmlns:p14="http://schemas.microsoft.com/office/powerpoint/2010/main" val="27126347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2127" y="223840"/>
            <a:ext cx="2127250" cy="59023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2" y="223840"/>
            <a:ext cx="6232525" cy="59023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5" name="Rectangle 6"/>
          <p:cNvSpPr>
            <a:spLocks noGrp="1" noChangeArrowheads="1"/>
          </p:cNvSpPr>
          <p:nvPr>
            <p:ph type="sldNum" sz="quarter" idx="11"/>
          </p:nvPr>
        </p:nvSpPr>
        <p:spPr>
          <a:ln/>
        </p:spPr>
        <p:txBody>
          <a:bodyPr/>
          <a:lstStyle>
            <a:lvl1pPr>
              <a:defRPr/>
            </a:lvl1pPr>
          </a:lstStyle>
          <a:p>
            <a:pPr>
              <a:defRPr/>
            </a:pPr>
            <a:fld id="{3F6BA771-D7E7-497A-86AB-BE3FEC673950}" type="slidenum">
              <a:rPr lang="en-US" altLang="en-US"/>
              <a:pPr>
                <a:defRPr/>
              </a:pPr>
              <a:t>‹#›</a:t>
            </a:fld>
            <a:endParaRPr lang="en-US" altLang="en-US" dirty="0"/>
          </a:p>
        </p:txBody>
      </p:sp>
    </p:spTree>
    <p:extLst>
      <p:ext uri="{BB962C8B-B14F-4D97-AF65-F5344CB8AC3E}">
        <p14:creationId xmlns:p14="http://schemas.microsoft.com/office/powerpoint/2010/main" val="26713194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151412" y="223839"/>
            <a:ext cx="4818063" cy="708024"/>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2" y="1314452"/>
            <a:ext cx="4038599" cy="481171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314452"/>
            <a:ext cx="4038599" cy="481171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6" name="Rectangle 6"/>
          <p:cNvSpPr>
            <a:spLocks noGrp="1" noChangeArrowheads="1"/>
          </p:cNvSpPr>
          <p:nvPr>
            <p:ph type="sldNum" sz="quarter" idx="11"/>
          </p:nvPr>
        </p:nvSpPr>
        <p:spPr>
          <a:ln/>
        </p:spPr>
        <p:txBody>
          <a:bodyPr/>
          <a:lstStyle>
            <a:lvl1pPr>
              <a:defRPr/>
            </a:lvl1pPr>
          </a:lstStyle>
          <a:p>
            <a:pPr>
              <a:defRPr/>
            </a:pPr>
            <a:fld id="{5B8F94A3-24CE-4734-AECA-97BAB095DF11}" type="slidenum">
              <a:rPr lang="en-US" altLang="en-US"/>
              <a:pPr>
                <a:defRPr/>
              </a:pPr>
              <a:t>‹#›</a:t>
            </a:fld>
            <a:endParaRPr lang="en-US" altLang="en-US" dirty="0"/>
          </a:p>
        </p:txBody>
      </p:sp>
    </p:spTree>
    <p:extLst>
      <p:ext uri="{BB962C8B-B14F-4D97-AF65-F5344CB8AC3E}">
        <p14:creationId xmlns:p14="http://schemas.microsoft.com/office/powerpoint/2010/main" val="31993974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151412" y="223839"/>
            <a:ext cx="4818063" cy="708024"/>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1" y="1314452"/>
            <a:ext cx="8229600" cy="4811713"/>
          </a:xfrm>
        </p:spPr>
        <p:txBody>
          <a:bodyPr lIns="90487" tIns="45222" rIns="90487" bIns="45222"/>
          <a:lstStyle/>
          <a:p>
            <a:pPr lvl="0"/>
            <a:endParaRPr lang="en-US" noProof="0" dirty="0" smtClean="0"/>
          </a:p>
        </p:txBody>
      </p:sp>
      <p:sp>
        <p:nvSpPr>
          <p:cNvPr id="4"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5" name="Rectangle 6"/>
          <p:cNvSpPr>
            <a:spLocks noGrp="1" noChangeArrowheads="1"/>
          </p:cNvSpPr>
          <p:nvPr>
            <p:ph type="sldNum" sz="quarter" idx="11"/>
          </p:nvPr>
        </p:nvSpPr>
        <p:spPr>
          <a:ln/>
        </p:spPr>
        <p:txBody>
          <a:bodyPr/>
          <a:lstStyle>
            <a:lvl1pPr>
              <a:defRPr/>
            </a:lvl1pPr>
          </a:lstStyle>
          <a:p>
            <a:pPr>
              <a:defRPr/>
            </a:pPr>
            <a:fld id="{4351F9D4-6730-4AED-8016-CDF26768D519}" type="slidenum">
              <a:rPr lang="en-US" altLang="en-US"/>
              <a:pPr>
                <a:defRPr/>
              </a:pPr>
              <a:t>‹#›</a:t>
            </a:fld>
            <a:endParaRPr lang="en-US" altLang="en-US" dirty="0"/>
          </a:p>
        </p:txBody>
      </p:sp>
    </p:spTree>
    <p:extLst>
      <p:ext uri="{BB962C8B-B14F-4D97-AF65-F5344CB8AC3E}">
        <p14:creationId xmlns:p14="http://schemas.microsoft.com/office/powerpoint/2010/main" val="189553384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4151412" y="223839"/>
            <a:ext cx="4818063" cy="708024"/>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457201" y="1314452"/>
            <a:ext cx="8229600" cy="4811713"/>
          </a:xfrm>
        </p:spPr>
        <p:txBody>
          <a:bodyPr lIns="90487" tIns="45222" rIns="90487" bIns="45222"/>
          <a:lstStyle/>
          <a:p>
            <a:pPr lvl="0"/>
            <a:endParaRPr lang="en-US" noProof="0" dirty="0" smtClean="0"/>
          </a:p>
        </p:txBody>
      </p:sp>
      <p:sp>
        <p:nvSpPr>
          <p:cNvPr id="4"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5" name="Rectangle 6"/>
          <p:cNvSpPr>
            <a:spLocks noGrp="1" noChangeArrowheads="1"/>
          </p:cNvSpPr>
          <p:nvPr>
            <p:ph type="sldNum" sz="quarter" idx="11"/>
          </p:nvPr>
        </p:nvSpPr>
        <p:spPr>
          <a:ln/>
        </p:spPr>
        <p:txBody>
          <a:bodyPr/>
          <a:lstStyle>
            <a:lvl1pPr>
              <a:defRPr/>
            </a:lvl1pPr>
          </a:lstStyle>
          <a:p>
            <a:pPr>
              <a:defRPr/>
            </a:pPr>
            <a:fld id="{F33ABE86-B72F-44B8-AF4F-6BFE2AC6A18C}" type="slidenum">
              <a:rPr lang="en-US" altLang="en-US"/>
              <a:pPr>
                <a:defRPr/>
              </a:pPr>
              <a:t>‹#›</a:t>
            </a:fld>
            <a:endParaRPr lang="en-US" altLang="en-US" dirty="0"/>
          </a:p>
        </p:txBody>
      </p:sp>
    </p:spTree>
    <p:extLst>
      <p:ext uri="{BB962C8B-B14F-4D97-AF65-F5344CB8AC3E}">
        <p14:creationId xmlns:p14="http://schemas.microsoft.com/office/powerpoint/2010/main" val="90216825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23840"/>
            <a:ext cx="8512175" cy="59023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4" name="Rectangle 6"/>
          <p:cNvSpPr>
            <a:spLocks noGrp="1" noChangeArrowheads="1"/>
          </p:cNvSpPr>
          <p:nvPr>
            <p:ph type="sldNum" sz="quarter" idx="11"/>
          </p:nvPr>
        </p:nvSpPr>
        <p:spPr>
          <a:ln/>
        </p:spPr>
        <p:txBody>
          <a:bodyPr/>
          <a:lstStyle>
            <a:lvl1pPr>
              <a:defRPr/>
            </a:lvl1pPr>
          </a:lstStyle>
          <a:p>
            <a:pPr>
              <a:defRPr/>
            </a:pPr>
            <a:fld id="{6B26A077-3B83-40CD-B26B-7FC3AD7628A8}" type="slidenum">
              <a:rPr lang="en-US" altLang="en-US"/>
              <a:pPr>
                <a:defRPr/>
              </a:pPr>
              <a:t>‹#›</a:t>
            </a:fld>
            <a:endParaRPr lang="en-US" altLang="en-US" dirty="0"/>
          </a:p>
        </p:txBody>
      </p:sp>
    </p:spTree>
    <p:extLst>
      <p:ext uri="{BB962C8B-B14F-4D97-AF65-F5344CB8AC3E}">
        <p14:creationId xmlns:p14="http://schemas.microsoft.com/office/powerpoint/2010/main" val="269368546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6"/>
          <p:cNvSpPr>
            <a:spLocks noChangeArrowheads="1"/>
          </p:cNvSpPr>
          <p:nvPr userDrawn="1"/>
        </p:nvSpPr>
        <p:spPr bwMode="auto">
          <a:xfrm>
            <a:off x="0" y="2"/>
            <a:ext cx="12198349" cy="1511300"/>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lIns="120335" tIns="60218" rIns="120335" bIns="60218" anchor="ctr"/>
          <a:lstStyle>
            <a:lvl1pPr defTabSz="1217613" eaLnBrk="0" hangingPunct="0">
              <a:defRPr sz="2400">
                <a:solidFill>
                  <a:schemeClr val="tx1"/>
                </a:solidFill>
                <a:latin typeface="Garamond" pitchFamily="18" charset="0"/>
                <a:ea typeface="ＭＳ Ｐゴシック" pitchFamily="34" charset="-128"/>
              </a:defRPr>
            </a:lvl1pPr>
            <a:lvl2pPr marL="989013" indent="-379413" defTabSz="1217613" eaLnBrk="0" hangingPunct="0">
              <a:defRPr sz="2400">
                <a:solidFill>
                  <a:schemeClr val="tx1"/>
                </a:solidFill>
                <a:latin typeface="Garamond" pitchFamily="18" charset="0"/>
                <a:ea typeface="ＭＳ Ｐゴシック" pitchFamily="34" charset="-128"/>
              </a:defRPr>
            </a:lvl2pPr>
            <a:lvl3pPr marL="1522413" indent="-304800" defTabSz="1217613" eaLnBrk="0" hangingPunct="0">
              <a:defRPr sz="2400">
                <a:solidFill>
                  <a:schemeClr val="tx1"/>
                </a:solidFill>
                <a:latin typeface="Garamond" pitchFamily="18" charset="0"/>
                <a:ea typeface="ＭＳ Ｐゴシック" pitchFamily="34" charset="-128"/>
              </a:defRPr>
            </a:lvl3pPr>
            <a:lvl4pPr marL="2132013" indent="-304800" defTabSz="1217613" eaLnBrk="0" hangingPunct="0">
              <a:defRPr sz="2400">
                <a:solidFill>
                  <a:schemeClr val="tx1"/>
                </a:solidFill>
                <a:latin typeface="Garamond" pitchFamily="18" charset="0"/>
                <a:ea typeface="ＭＳ Ｐゴシック" pitchFamily="34" charset="-128"/>
              </a:defRPr>
            </a:lvl4pPr>
            <a:lvl5pPr marL="2740025" indent="-304800" defTabSz="1217613" eaLnBrk="0" hangingPunct="0">
              <a:defRPr sz="2400">
                <a:solidFill>
                  <a:schemeClr val="tx1"/>
                </a:solidFill>
                <a:latin typeface="Garamond" pitchFamily="18" charset="0"/>
                <a:ea typeface="ＭＳ Ｐゴシック" pitchFamily="34" charset="-128"/>
              </a:defRPr>
            </a:lvl5pPr>
            <a:lvl6pPr marL="3197225" indent="-304800" defTabSz="1217613" eaLnBrk="0" fontAlgn="base" hangingPunct="0">
              <a:spcBef>
                <a:spcPct val="0"/>
              </a:spcBef>
              <a:spcAft>
                <a:spcPct val="0"/>
              </a:spcAft>
              <a:defRPr sz="2400">
                <a:solidFill>
                  <a:schemeClr val="tx1"/>
                </a:solidFill>
                <a:latin typeface="Garamond" pitchFamily="18" charset="0"/>
                <a:ea typeface="ＭＳ Ｐゴシック" pitchFamily="34" charset="-128"/>
              </a:defRPr>
            </a:lvl6pPr>
            <a:lvl7pPr marL="3654425" indent="-304800" defTabSz="1217613" eaLnBrk="0" fontAlgn="base" hangingPunct="0">
              <a:spcBef>
                <a:spcPct val="0"/>
              </a:spcBef>
              <a:spcAft>
                <a:spcPct val="0"/>
              </a:spcAft>
              <a:defRPr sz="2400">
                <a:solidFill>
                  <a:schemeClr val="tx1"/>
                </a:solidFill>
                <a:latin typeface="Garamond" pitchFamily="18" charset="0"/>
                <a:ea typeface="ＭＳ Ｐゴシック" pitchFamily="34" charset="-128"/>
              </a:defRPr>
            </a:lvl7pPr>
            <a:lvl8pPr marL="4111625" indent="-304800" defTabSz="1217613" eaLnBrk="0" fontAlgn="base" hangingPunct="0">
              <a:spcBef>
                <a:spcPct val="0"/>
              </a:spcBef>
              <a:spcAft>
                <a:spcPct val="0"/>
              </a:spcAft>
              <a:defRPr sz="2400">
                <a:solidFill>
                  <a:schemeClr val="tx1"/>
                </a:solidFill>
                <a:latin typeface="Garamond" pitchFamily="18" charset="0"/>
                <a:ea typeface="ＭＳ Ｐゴシック" pitchFamily="34" charset="-128"/>
              </a:defRPr>
            </a:lvl8pPr>
            <a:lvl9pPr marL="4568825" indent="-304800" defTabSz="1217613" eaLnBrk="0" fontAlgn="base" hangingPunct="0">
              <a:spcBef>
                <a:spcPct val="0"/>
              </a:spcBef>
              <a:spcAft>
                <a:spcPct val="0"/>
              </a:spcAft>
              <a:defRPr sz="2400">
                <a:solidFill>
                  <a:schemeClr val="tx1"/>
                </a:solidFill>
                <a:latin typeface="Garamond" pitchFamily="18" charset="0"/>
                <a:ea typeface="ＭＳ Ｐゴシック" pitchFamily="34" charset="-128"/>
              </a:defRPr>
            </a:lvl9pPr>
          </a:lstStyle>
          <a:p>
            <a:pPr eaLnBrk="1" hangingPunct="1">
              <a:defRPr/>
            </a:pPr>
            <a:endParaRPr lang="en-US" altLang="en-US" dirty="0" smtClean="0">
              <a:solidFill>
                <a:srgbClr val="000000"/>
              </a:solidFill>
              <a:latin typeface="Calibri" pitchFamily="34" charset="0"/>
            </a:endParaRPr>
          </a:p>
        </p:txBody>
      </p:sp>
      <p:sp>
        <p:nvSpPr>
          <p:cNvPr id="5" name="Rectangle 6"/>
          <p:cNvSpPr>
            <a:spLocks noChangeArrowheads="1"/>
          </p:cNvSpPr>
          <p:nvPr userDrawn="1"/>
        </p:nvSpPr>
        <p:spPr bwMode="auto">
          <a:xfrm>
            <a:off x="0" y="2"/>
            <a:ext cx="12198349" cy="1511300"/>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lIns="120335" tIns="60218" rIns="120335" bIns="60218" anchor="ctr"/>
          <a:lstStyle>
            <a:lvl1pPr defTabSz="1217613" eaLnBrk="0" hangingPunct="0">
              <a:defRPr sz="2400">
                <a:solidFill>
                  <a:schemeClr val="tx1"/>
                </a:solidFill>
                <a:latin typeface="Garamond" pitchFamily="18" charset="0"/>
                <a:ea typeface="ＭＳ Ｐゴシック" pitchFamily="34" charset="-128"/>
              </a:defRPr>
            </a:lvl1pPr>
            <a:lvl2pPr marL="989013" indent="-379413" defTabSz="1217613" eaLnBrk="0" hangingPunct="0">
              <a:defRPr sz="2400">
                <a:solidFill>
                  <a:schemeClr val="tx1"/>
                </a:solidFill>
                <a:latin typeface="Garamond" pitchFamily="18" charset="0"/>
                <a:ea typeface="ＭＳ Ｐゴシック" pitchFamily="34" charset="-128"/>
              </a:defRPr>
            </a:lvl2pPr>
            <a:lvl3pPr marL="1522413" indent="-304800" defTabSz="1217613" eaLnBrk="0" hangingPunct="0">
              <a:defRPr sz="2400">
                <a:solidFill>
                  <a:schemeClr val="tx1"/>
                </a:solidFill>
                <a:latin typeface="Garamond" pitchFamily="18" charset="0"/>
                <a:ea typeface="ＭＳ Ｐゴシック" pitchFamily="34" charset="-128"/>
              </a:defRPr>
            </a:lvl3pPr>
            <a:lvl4pPr marL="2132013" indent="-304800" defTabSz="1217613" eaLnBrk="0" hangingPunct="0">
              <a:defRPr sz="2400">
                <a:solidFill>
                  <a:schemeClr val="tx1"/>
                </a:solidFill>
                <a:latin typeface="Garamond" pitchFamily="18" charset="0"/>
                <a:ea typeface="ＭＳ Ｐゴシック" pitchFamily="34" charset="-128"/>
              </a:defRPr>
            </a:lvl4pPr>
            <a:lvl5pPr marL="2740025" indent="-304800" defTabSz="1217613" eaLnBrk="0" hangingPunct="0">
              <a:defRPr sz="2400">
                <a:solidFill>
                  <a:schemeClr val="tx1"/>
                </a:solidFill>
                <a:latin typeface="Garamond" pitchFamily="18" charset="0"/>
                <a:ea typeface="ＭＳ Ｐゴシック" pitchFamily="34" charset="-128"/>
              </a:defRPr>
            </a:lvl5pPr>
            <a:lvl6pPr marL="3197225" indent="-304800" defTabSz="1217613" eaLnBrk="0" fontAlgn="base" hangingPunct="0">
              <a:spcBef>
                <a:spcPct val="0"/>
              </a:spcBef>
              <a:spcAft>
                <a:spcPct val="0"/>
              </a:spcAft>
              <a:defRPr sz="2400">
                <a:solidFill>
                  <a:schemeClr val="tx1"/>
                </a:solidFill>
                <a:latin typeface="Garamond" pitchFamily="18" charset="0"/>
                <a:ea typeface="ＭＳ Ｐゴシック" pitchFamily="34" charset="-128"/>
              </a:defRPr>
            </a:lvl6pPr>
            <a:lvl7pPr marL="3654425" indent="-304800" defTabSz="1217613" eaLnBrk="0" fontAlgn="base" hangingPunct="0">
              <a:spcBef>
                <a:spcPct val="0"/>
              </a:spcBef>
              <a:spcAft>
                <a:spcPct val="0"/>
              </a:spcAft>
              <a:defRPr sz="2400">
                <a:solidFill>
                  <a:schemeClr val="tx1"/>
                </a:solidFill>
                <a:latin typeface="Garamond" pitchFamily="18" charset="0"/>
                <a:ea typeface="ＭＳ Ｐゴシック" pitchFamily="34" charset="-128"/>
              </a:defRPr>
            </a:lvl7pPr>
            <a:lvl8pPr marL="4111625" indent="-304800" defTabSz="1217613" eaLnBrk="0" fontAlgn="base" hangingPunct="0">
              <a:spcBef>
                <a:spcPct val="0"/>
              </a:spcBef>
              <a:spcAft>
                <a:spcPct val="0"/>
              </a:spcAft>
              <a:defRPr sz="2400">
                <a:solidFill>
                  <a:schemeClr val="tx1"/>
                </a:solidFill>
                <a:latin typeface="Garamond" pitchFamily="18" charset="0"/>
                <a:ea typeface="ＭＳ Ｐゴシック" pitchFamily="34" charset="-128"/>
              </a:defRPr>
            </a:lvl8pPr>
            <a:lvl9pPr marL="4568825" indent="-304800" defTabSz="1217613" eaLnBrk="0" fontAlgn="base" hangingPunct="0">
              <a:spcBef>
                <a:spcPct val="0"/>
              </a:spcBef>
              <a:spcAft>
                <a:spcPct val="0"/>
              </a:spcAft>
              <a:defRPr sz="2400">
                <a:solidFill>
                  <a:schemeClr val="tx1"/>
                </a:solidFill>
                <a:latin typeface="Garamond" pitchFamily="18" charset="0"/>
                <a:ea typeface="ＭＳ Ｐゴシック" pitchFamily="34" charset="-128"/>
              </a:defRPr>
            </a:lvl9pPr>
          </a:lstStyle>
          <a:p>
            <a:pPr eaLnBrk="1" hangingPunct="1">
              <a:defRPr/>
            </a:pPr>
            <a:endParaRPr lang="en-US" altLang="en-US" dirty="0" smtClean="0">
              <a:solidFill>
                <a:srgbClr val="000000"/>
              </a:solidFill>
              <a:latin typeface="Arial" charset="0"/>
            </a:endParaRPr>
          </a:p>
        </p:txBody>
      </p:sp>
      <p:sp>
        <p:nvSpPr>
          <p:cNvPr id="6" name="Rectangle 8"/>
          <p:cNvSpPr>
            <a:spLocks noChangeArrowheads="1"/>
          </p:cNvSpPr>
          <p:nvPr userDrawn="1"/>
        </p:nvSpPr>
        <p:spPr bwMode="auto">
          <a:xfrm>
            <a:off x="-19048" y="-269875"/>
            <a:ext cx="12198349" cy="1781175"/>
          </a:xfrm>
          <a:prstGeom prst="rect">
            <a:avLst/>
          </a:prstGeom>
          <a:solidFill>
            <a:srgbClr val="006699"/>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391" tIns="45169" rIns="90391" bIns="45169" anchor="ctr"/>
          <a:lstStyle>
            <a:lvl1pPr defTabSz="912813" eaLnBrk="0" hangingPunct="0">
              <a:defRPr sz="2400">
                <a:solidFill>
                  <a:schemeClr val="tx1"/>
                </a:solidFill>
                <a:latin typeface="Garamond" pitchFamily="18" charset="0"/>
                <a:ea typeface="ＭＳ Ｐゴシック" pitchFamily="34" charset="-128"/>
              </a:defRPr>
            </a:lvl1pPr>
            <a:lvl2pPr marL="741363" indent="-284163" defTabSz="912813" eaLnBrk="0" hangingPunct="0">
              <a:defRPr sz="2400">
                <a:solidFill>
                  <a:schemeClr val="tx1"/>
                </a:solidFill>
                <a:latin typeface="Garamond" pitchFamily="18" charset="0"/>
                <a:ea typeface="ＭＳ Ｐゴシック" pitchFamily="34" charset="-128"/>
              </a:defRPr>
            </a:lvl2pPr>
            <a:lvl3pPr marL="1144588" indent="-231775" defTabSz="912813" eaLnBrk="0" hangingPunct="0">
              <a:defRPr sz="2400">
                <a:solidFill>
                  <a:schemeClr val="tx1"/>
                </a:solidFill>
                <a:latin typeface="Garamond" pitchFamily="18" charset="0"/>
                <a:ea typeface="ＭＳ Ｐゴシック" pitchFamily="34" charset="-128"/>
              </a:defRPr>
            </a:lvl3pPr>
            <a:lvl4pPr marL="1600200" indent="-228600" defTabSz="912813" eaLnBrk="0" hangingPunct="0">
              <a:defRPr sz="2400">
                <a:solidFill>
                  <a:schemeClr val="tx1"/>
                </a:solidFill>
                <a:latin typeface="Garamond" pitchFamily="18" charset="0"/>
                <a:ea typeface="ＭＳ Ｐゴシック" pitchFamily="34" charset="-128"/>
              </a:defRPr>
            </a:lvl4pPr>
            <a:lvl5pPr marL="2057400" indent="-228600" defTabSz="912813" eaLnBrk="0" hangingPunct="0">
              <a:defRPr sz="2400">
                <a:solidFill>
                  <a:schemeClr val="tx1"/>
                </a:solidFill>
                <a:latin typeface="Garamond" pitchFamily="18" charset="0"/>
                <a:ea typeface="ＭＳ Ｐゴシック" pitchFamily="34" charset="-128"/>
              </a:defRPr>
            </a:lvl5pPr>
            <a:lvl6pPr marL="2514600" indent="-228600" defTabSz="912813" eaLnBrk="0" fontAlgn="base" hangingPunct="0">
              <a:spcBef>
                <a:spcPct val="0"/>
              </a:spcBef>
              <a:spcAft>
                <a:spcPct val="0"/>
              </a:spcAft>
              <a:defRPr sz="2400">
                <a:solidFill>
                  <a:schemeClr val="tx1"/>
                </a:solidFill>
                <a:latin typeface="Garamond" pitchFamily="18" charset="0"/>
                <a:ea typeface="ＭＳ Ｐゴシック" pitchFamily="34" charset="-128"/>
              </a:defRPr>
            </a:lvl6pPr>
            <a:lvl7pPr marL="2971800" indent="-228600" defTabSz="912813" eaLnBrk="0" fontAlgn="base" hangingPunct="0">
              <a:spcBef>
                <a:spcPct val="0"/>
              </a:spcBef>
              <a:spcAft>
                <a:spcPct val="0"/>
              </a:spcAft>
              <a:defRPr sz="2400">
                <a:solidFill>
                  <a:schemeClr val="tx1"/>
                </a:solidFill>
                <a:latin typeface="Garamond" pitchFamily="18" charset="0"/>
                <a:ea typeface="ＭＳ Ｐゴシック" pitchFamily="34" charset="-128"/>
              </a:defRPr>
            </a:lvl7pPr>
            <a:lvl8pPr marL="3429000" indent="-228600" defTabSz="912813" eaLnBrk="0" fontAlgn="base" hangingPunct="0">
              <a:spcBef>
                <a:spcPct val="0"/>
              </a:spcBef>
              <a:spcAft>
                <a:spcPct val="0"/>
              </a:spcAft>
              <a:defRPr sz="2400">
                <a:solidFill>
                  <a:schemeClr val="tx1"/>
                </a:solidFill>
                <a:latin typeface="Garamond" pitchFamily="18" charset="0"/>
                <a:ea typeface="ＭＳ Ｐゴシック" pitchFamily="34" charset="-128"/>
              </a:defRPr>
            </a:lvl8pPr>
            <a:lvl9pPr marL="3886200" indent="-228600" defTabSz="912813" eaLnBrk="0" fontAlgn="base" hangingPunct="0">
              <a:spcBef>
                <a:spcPct val="0"/>
              </a:spcBef>
              <a:spcAft>
                <a:spcPct val="0"/>
              </a:spcAft>
              <a:defRPr sz="2400">
                <a:solidFill>
                  <a:schemeClr val="tx1"/>
                </a:solidFill>
                <a:latin typeface="Garamond" pitchFamily="18" charset="0"/>
                <a:ea typeface="ＭＳ Ｐゴシック" pitchFamily="34" charset="-128"/>
              </a:defRPr>
            </a:lvl9pPr>
          </a:lstStyle>
          <a:p>
            <a:pPr eaLnBrk="1" hangingPunct="1">
              <a:defRPr/>
            </a:pPr>
            <a:endParaRPr lang="en-US" altLang="en-US" dirty="0" smtClean="0">
              <a:solidFill>
                <a:srgbClr val="000000"/>
              </a:solidFill>
            </a:endParaRPr>
          </a:p>
        </p:txBody>
      </p:sp>
      <p:pic>
        <p:nvPicPr>
          <p:cNvPr id="7" name="Picture 4" descr="banner"/>
          <p:cNvPicPr>
            <a:picLocks noChangeAspect="1" noChangeArrowheads="1"/>
          </p:cNvPicPr>
          <p:nvPr userDrawn="1"/>
        </p:nvPicPr>
        <p:blipFill>
          <a:blip r:embed="rId2">
            <a:extLst>
              <a:ext uri="{28A0092B-C50C-407E-A947-70E740481C1C}">
                <a14:useLocalDpi xmlns:a14="http://schemas.microsoft.com/office/drawing/2010/main" val="0"/>
              </a:ext>
            </a:extLst>
          </a:blip>
          <a:srcRect b="8861"/>
          <a:stretch>
            <a:fillRect/>
          </a:stretch>
        </p:blipFill>
        <p:spPr bwMode="auto">
          <a:xfrm>
            <a:off x="-4731" y="298542"/>
            <a:ext cx="12198351" cy="94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0163" name="Rectangle 3"/>
          <p:cNvSpPr>
            <a:spLocks noGrp="1" noChangeArrowheads="1"/>
          </p:cNvSpPr>
          <p:nvPr>
            <p:ph type="ctrTitle"/>
          </p:nvPr>
        </p:nvSpPr>
        <p:spPr>
          <a:xfrm>
            <a:off x="685896" y="2130425"/>
            <a:ext cx="7772401" cy="1470024"/>
          </a:xfrm>
        </p:spPr>
        <p:txBody>
          <a:bodyPr/>
          <a:lstStyle>
            <a:lvl1pPr>
              <a:defRPr/>
            </a:lvl1pPr>
          </a:lstStyle>
          <a:p>
            <a:pPr lvl="0"/>
            <a:r>
              <a:rPr lang="en-US" noProof="0" smtClean="0"/>
              <a:t>Click to edit Master title style</a:t>
            </a:r>
          </a:p>
        </p:txBody>
      </p:sp>
      <p:sp>
        <p:nvSpPr>
          <p:cNvPr id="220164" name="Rectangle 4"/>
          <p:cNvSpPr>
            <a:spLocks noGrp="1" noChangeArrowheads="1"/>
          </p:cNvSpPr>
          <p:nvPr>
            <p:ph type="subTitle" idx="1"/>
          </p:nvPr>
        </p:nvSpPr>
        <p:spPr>
          <a:xfrm>
            <a:off x="1371601" y="3886203"/>
            <a:ext cx="6400800" cy="1752600"/>
          </a:xfrm>
        </p:spPr>
        <p:txBody>
          <a:bodyPr/>
          <a:lstStyle>
            <a:lvl1pPr marL="0" indent="0" algn="ctr">
              <a:buFontTx/>
              <a:buNone/>
              <a:defRPr/>
            </a:lvl1pPr>
          </a:lstStyle>
          <a:p>
            <a:pPr lvl="0"/>
            <a:r>
              <a:rPr lang="en-US" noProof="0" smtClean="0"/>
              <a:t>Click to edit Master subtitle style</a:t>
            </a:r>
          </a:p>
        </p:txBody>
      </p:sp>
      <p:sp>
        <p:nvSpPr>
          <p:cNvPr id="8" name="Rectangle 5"/>
          <p:cNvSpPr>
            <a:spLocks noGrp="1" noChangeArrowheads="1"/>
          </p:cNvSpPr>
          <p:nvPr>
            <p:ph type="ftr" sz="quarter" idx="10"/>
          </p:nvPr>
        </p:nvSpPr>
        <p:spPr/>
        <p:txBody>
          <a:bodyPr/>
          <a:lstStyle>
            <a:lvl1pPr>
              <a:defRPr/>
            </a:lvl1pPr>
          </a:lstStyle>
          <a:p>
            <a:pPr>
              <a:defRPr/>
            </a:pPr>
            <a:endParaRPr lang="en-US" altLang="en-US" dirty="0"/>
          </a:p>
        </p:txBody>
      </p:sp>
    </p:spTree>
    <p:extLst>
      <p:ext uri="{BB962C8B-B14F-4D97-AF65-F5344CB8AC3E}">
        <p14:creationId xmlns:p14="http://schemas.microsoft.com/office/powerpoint/2010/main" val="195318409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5" name="Rectangle 6"/>
          <p:cNvSpPr>
            <a:spLocks noGrp="1" noChangeArrowheads="1"/>
          </p:cNvSpPr>
          <p:nvPr>
            <p:ph type="sldNum" sz="quarter" idx="11"/>
          </p:nvPr>
        </p:nvSpPr>
        <p:spPr>
          <a:ln/>
        </p:spPr>
        <p:txBody>
          <a:bodyPr/>
          <a:lstStyle>
            <a:lvl1pPr>
              <a:defRPr/>
            </a:lvl1pPr>
          </a:lstStyle>
          <a:p>
            <a:pPr>
              <a:defRPr/>
            </a:pPr>
            <a:fld id="{AAD1BDD7-B20C-4164-A241-58F333C4FB8A}" type="slidenum">
              <a:rPr lang="en-US" altLang="en-US"/>
              <a:pPr>
                <a:defRPr/>
              </a:pPr>
              <a:t>‹#›</a:t>
            </a:fld>
            <a:endParaRPr lang="en-US" altLang="en-US" dirty="0"/>
          </a:p>
        </p:txBody>
      </p:sp>
    </p:spTree>
    <p:extLst>
      <p:ext uri="{BB962C8B-B14F-4D97-AF65-F5344CB8AC3E}">
        <p14:creationId xmlns:p14="http://schemas.microsoft.com/office/powerpoint/2010/main" val="144581189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409" y="4406904"/>
            <a:ext cx="7772401" cy="1362074"/>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409" y="2906715"/>
            <a:ext cx="7772401" cy="1500186"/>
          </a:xfrm>
        </p:spPr>
        <p:txBody>
          <a:bodyPr anchor="b"/>
          <a:lstStyle>
            <a:lvl1pPr marL="0" indent="0">
              <a:buNone/>
              <a:defRPr sz="2000"/>
            </a:lvl1pPr>
            <a:lvl2pPr marL="452481" indent="0">
              <a:buNone/>
              <a:defRPr sz="1900"/>
            </a:lvl2pPr>
            <a:lvl3pPr marL="904929" indent="0">
              <a:buNone/>
              <a:defRPr sz="1600"/>
            </a:lvl3pPr>
            <a:lvl4pPr marL="1357385" indent="0">
              <a:buNone/>
              <a:defRPr sz="1500"/>
            </a:lvl4pPr>
            <a:lvl5pPr marL="1809846" indent="0">
              <a:buNone/>
              <a:defRPr sz="1500"/>
            </a:lvl5pPr>
            <a:lvl6pPr marL="2262315" indent="0">
              <a:buNone/>
              <a:defRPr sz="1500"/>
            </a:lvl6pPr>
            <a:lvl7pPr marL="2714777" indent="0">
              <a:buNone/>
              <a:defRPr sz="1500"/>
            </a:lvl7pPr>
            <a:lvl8pPr marL="3167240" indent="0">
              <a:buNone/>
              <a:defRPr sz="1500"/>
            </a:lvl8pPr>
            <a:lvl9pPr marL="3619699" indent="0">
              <a:buNone/>
              <a:defRPr sz="1500"/>
            </a:lvl9pPr>
          </a:lstStyle>
          <a:p>
            <a:pPr lvl="0"/>
            <a:r>
              <a:rPr lang="en-US" smtClean="0"/>
              <a:t>Click to edit Master text styles</a:t>
            </a:r>
          </a:p>
        </p:txBody>
      </p:sp>
      <p:sp>
        <p:nvSpPr>
          <p:cNvPr id="4"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5" name="Rectangle 6"/>
          <p:cNvSpPr>
            <a:spLocks noGrp="1" noChangeArrowheads="1"/>
          </p:cNvSpPr>
          <p:nvPr>
            <p:ph type="sldNum" sz="quarter" idx="11"/>
          </p:nvPr>
        </p:nvSpPr>
        <p:spPr>
          <a:ln/>
        </p:spPr>
        <p:txBody>
          <a:bodyPr/>
          <a:lstStyle>
            <a:lvl1pPr>
              <a:defRPr/>
            </a:lvl1pPr>
          </a:lstStyle>
          <a:p>
            <a:pPr>
              <a:defRPr/>
            </a:pPr>
            <a:fld id="{E50161FD-56CB-477A-9EB6-09D32EB42719}" type="slidenum">
              <a:rPr lang="en-US" altLang="en-US"/>
              <a:pPr>
                <a:defRPr/>
              </a:pPr>
              <a:t>‹#›</a:t>
            </a:fld>
            <a:endParaRPr lang="en-US" altLang="en-US" dirty="0"/>
          </a:p>
        </p:txBody>
      </p:sp>
    </p:spTree>
    <p:extLst>
      <p:ext uri="{BB962C8B-B14F-4D97-AF65-F5344CB8AC3E}">
        <p14:creationId xmlns:p14="http://schemas.microsoft.com/office/powerpoint/2010/main" val="103243635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2" y="1314452"/>
            <a:ext cx="4038599" cy="4811713"/>
          </a:xfrm>
        </p:spPr>
        <p:txBody>
          <a:bodyPr/>
          <a:lstStyle>
            <a:lvl1pPr>
              <a:defRPr sz="2800"/>
            </a:lvl1pPr>
            <a:lvl2pPr>
              <a:defRPr sz="2400"/>
            </a:lvl2pPr>
            <a:lvl3pPr>
              <a:defRPr sz="2000"/>
            </a:lvl3pPr>
            <a:lvl4pPr>
              <a:defRPr sz="1900"/>
            </a:lvl4pPr>
            <a:lvl5pPr>
              <a:defRPr sz="1900"/>
            </a:lvl5pPr>
            <a:lvl6pPr>
              <a:defRPr sz="1900"/>
            </a:lvl6pPr>
            <a:lvl7pPr>
              <a:defRPr sz="1900"/>
            </a:lvl7pPr>
            <a:lvl8pPr>
              <a:defRPr sz="1900"/>
            </a:lvl8pPr>
            <a:lvl9pPr>
              <a:defRPr sz="1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314452"/>
            <a:ext cx="4038599" cy="4811713"/>
          </a:xfrm>
        </p:spPr>
        <p:txBody>
          <a:bodyPr/>
          <a:lstStyle>
            <a:lvl1pPr>
              <a:defRPr sz="2800"/>
            </a:lvl1pPr>
            <a:lvl2pPr>
              <a:defRPr sz="2400"/>
            </a:lvl2pPr>
            <a:lvl3pPr>
              <a:defRPr sz="2000"/>
            </a:lvl3pPr>
            <a:lvl4pPr>
              <a:defRPr sz="1900"/>
            </a:lvl4pPr>
            <a:lvl5pPr>
              <a:defRPr sz="1900"/>
            </a:lvl5pPr>
            <a:lvl6pPr>
              <a:defRPr sz="1900"/>
            </a:lvl6pPr>
            <a:lvl7pPr>
              <a:defRPr sz="1900"/>
            </a:lvl7pPr>
            <a:lvl8pPr>
              <a:defRPr sz="1900"/>
            </a:lvl8pPr>
            <a:lvl9pPr>
              <a:defRPr sz="1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6" name="Rectangle 6"/>
          <p:cNvSpPr>
            <a:spLocks noGrp="1" noChangeArrowheads="1"/>
          </p:cNvSpPr>
          <p:nvPr>
            <p:ph type="sldNum" sz="quarter" idx="11"/>
          </p:nvPr>
        </p:nvSpPr>
        <p:spPr>
          <a:ln/>
        </p:spPr>
        <p:txBody>
          <a:bodyPr/>
          <a:lstStyle>
            <a:lvl1pPr>
              <a:defRPr/>
            </a:lvl1pPr>
          </a:lstStyle>
          <a:p>
            <a:pPr>
              <a:defRPr/>
            </a:pPr>
            <a:fld id="{49EABF65-A99A-4D40-B386-A599489C07CA}" type="slidenum">
              <a:rPr lang="en-US" altLang="en-US"/>
              <a:pPr>
                <a:defRPr/>
              </a:pPr>
              <a:t>‹#›</a:t>
            </a:fld>
            <a:endParaRPr lang="en-US" altLang="en-US" dirty="0"/>
          </a:p>
        </p:txBody>
      </p:sp>
    </p:spTree>
    <p:extLst>
      <p:ext uri="{BB962C8B-B14F-4D97-AF65-F5344CB8AC3E}">
        <p14:creationId xmlns:p14="http://schemas.microsoft.com/office/powerpoint/2010/main" val="37810684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p:txBody>
          <a:bodyPr/>
          <a:lstStyle>
            <a:lvl1pPr>
              <a:defRPr/>
            </a:lvl1pPr>
          </a:lstStyle>
          <a:p>
            <a:pPr>
              <a:defRPr/>
            </a:pPr>
            <a:endParaRPr lang="en-US" altLang="en-US" dirty="0"/>
          </a:p>
        </p:txBody>
      </p:sp>
      <p:sp>
        <p:nvSpPr>
          <p:cNvPr id="5" name="Rectangle 6"/>
          <p:cNvSpPr>
            <a:spLocks noGrp="1" noChangeArrowheads="1"/>
          </p:cNvSpPr>
          <p:nvPr>
            <p:ph type="sldNum" sz="quarter" idx="11"/>
          </p:nvPr>
        </p:nvSpPr>
        <p:spPr>
          <a:xfrm>
            <a:off x="9337766" y="8650379"/>
            <a:ext cx="2841625" cy="484187"/>
          </a:xfrm>
        </p:spPr>
        <p:txBody>
          <a:bodyPr/>
          <a:lstStyle>
            <a:lvl1pPr>
              <a:defRPr/>
            </a:lvl1pPr>
          </a:lstStyle>
          <a:p>
            <a:pPr>
              <a:defRPr/>
            </a:pPr>
            <a:fld id="{97AF3797-32A6-46C6-BF98-E21B4AB7E1D0}" type="slidenum">
              <a:rPr lang="en-US" altLang="en-US"/>
              <a:pPr>
                <a:defRPr/>
              </a:pPr>
              <a:t>‹#›</a:t>
            </a:fld>
            <a:endParaRPr lang="en-US" altLang="en-US" dirty="0"/>
          </a:p>
        </p:txBody>
      </p:sp>
    </p:spTree>
    <p:extLst>
      <p:ext uri="{BB962C8B-B14F-4D97-AF65-F5344CB8AC3E}">
        <p14:creationId xmlns:p14="http://schemas.microsoft.com/office/powerpoint/2010/main" val="342532634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2481" indent="0">
              <a:buNone/>
              <a:defRPr sz="2000" b="1"/>
            </a:lvl2pPr>
            <a:lvl3pPr marL="904929" indent="0">
              <a:buNone/>
              <a:defRPr sz="1900" b="1"/>
            </a:lvl3pPr>
            <a:lvl4pPr marL="1357385" indent="0">
              <a:buNone/>
              <a:defRPr sz="1600" b="1"/>
            </a:lvl4pPr>
            <a:lvl5pPr marL="1809846" indent="0">
              <a:buNone/>
              <a:defRPr sz="1600" b="1"/>
            </a:lvl5pPr>
            <a:lvl6pPr marL="2262315" indent="0">
              <a:buNone/>
              <a:defRPr sz="1600" b="1"/>
            </a:lvl6pPr>
            <a:lvl7pPr marL="2714777" indent="0">
              <a:buNone/>
              <a:defRPr sz="1600" b="1"/>
            </a:lvl7pPr>
            <a:lvl8pPr marL="3167240" indent="0">
              <a:buNone/>
              <a:defRPr sz="1600" b="1"/>
            </a:lvl8pPr>
            <a:lvl9pPr marL="3619699"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9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7" y="1535113"/>
            <a:ext cx="4041775" cy="639762"/>
          </a:xfrm>
        </p:spPr>
        <p:txBody>
          <a:bodyPr anchor="b"/>
          <a:lstStyle>
            <a:lvl1pPr marL="0" indent="0">
              <a:buNone/>
              <a:defRPr sz="2400" b="1"/>
            </a:lvl1pPr>
            <a:lvl2pPr marL="452481" indent="0">
              <a:buNone/>
              <a:defRPr sz="2000" b="1"/>
            </a:lvl2pPr>
            <a:lvl3pPr marL="904929" indent="0">
              <a:buNone/>
              <a:defRPr sz="1900" b="1"/>
            </a:lvl3pPr>
            <a:lvl4pPr marL="1357385" indent="0">
              <a:buNone/>
              <a:defRPr sz="1600" b="1"/>
            </a:lvl4pPr>
            <a:lvl5pPr marL="1809846" indent="0">
              <a:buNone/>
              <a:defRPr sz="1600" b="1"/>
            </a:lvl5pPr>
            <a:lvl6pPr marL="2262315" indent="0">
              <a:buNone/>
              <a:defRPr sz="1600" b="1"/>
            </a:lvl6pPr>
            <a:lvl7pPr marL="2714777" indent="0">
              <a:buNone/>
              <a:defRPr sz="1600" b="1"/>
            </a:lvl7pPr>
            <a:lvl8pPr marL="3167240" indent="0">
              <a:buNone/>
              <a:defRPr sz="1600" b="1"/>
            </a:lvl8pPr>
            <a:lvl9pPr marL="3619699"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7" y="2174875"/>
            <a:ext cx="4041775" cy="3951288"/>
          </a:xfrm>
        </p:spPr>
        <p:txBody>
          <a:bodyPr/>
          <a:lstStyle>
            <a:lvl1pPr>
              <a:defRPr sz="2400"/>
            </a:lvl1pPr>
            <a:lvl2pPr>
              <a:defRPr sz="2000"/>
            </a:lvl2pPr>
            <a:lvl3pPr>
              <a:defRPr sz="19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8" name="Rectangle 6"/>
          <p:cNvSpPr>
            <a:spLocks noGrp="1" noChangeArrowheads="1"/>
          </p:cNvSpPr>
          <p:nvPr>
            <p:ph type="sldNum" sz="quarter" idx="11"/>
          </p:nvPr>
        </p:nvSpPr>
        <p:spPr>
          <a:ln/>
        </p:spPr>
        <p:txBody>
          <a:bodyPr/>
          <a:lstStyle>
            <a:lvl1pPr>
              <a:defRPr/>
            </a:lvl1pPr>
          </a:lstStyle>
          <a:p>
            <a:pPr>
              <a:defRPr/>
            </a:pPr>
            <a:fld id="{46056252-B7F7-4EA1-95F2-C59D2D143825}" type="slidenum">
              <a:rPr lang="en-US" altLang="en-US"/>
              <a:pPr>
                <a:defRPr/>
              </a:pPr>
              <a:t>‹#›</a:t>
            </a:fld>
            <a:endParaRPr lang="en-US" altLang="en-US" dirty="0"/>
          </a:p>
        </p:txBody>
      </p:sp>
    </p:spTree>
    <p:extLst>
      <p:ext uri="{BB962C8B-B14F-4D97-AF65-F5344CB8AC3E}">
        <p14:creationId xmlns:p14="http://schemas.microsoft.com/office/powerpoint/2010/main" val="368971363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4" name="Rectangle 6"/>
          <p:cNvSpPr>
            <a:spLocks noGrp="1" noChangeArrowheads="1"/>
          </p:cNvSpPr>
          <p:nvPr>
            <p:ph type="sldNum" sz="quarter" idx="11"/>
          </p:nvPr>
        </p:nvSpPr>
        <p:spPr>
          <a:ln/>
        </p:spPr>
        <p:txBody>
          <a:bodyPr/>
          <a:lstStyle>
            <a:lvl1pPr>
              <a:defRPr/>
            </a:lvl1pPr>
          </a:lstStyle>
          <a:p>
            <a:pPr>
              <a:defRPr/>
            </a:pPr>
            <a:fld id="{E06AAD66-75CE-4F43-A08E-BE70E0799A3B}" type="slidenum">
              <a:rPr lang="en-US" altLang="en-US"/>
              <a:pPr>
                <a:defRPr/>
              </a:pPr>
              <a:t>‹#›</a:t>
            </a:fld>
            <a:endParaRPr lang="en-US" altLang="en-US" dirty="0"/>
          </a:p>
        </p:txBody>
      </p:sp>
    </p:spTree>
    <p:extLst>
      <p:ext uri="{BB962C8B-B14F-4D97-AF65-F5344CB8AC3E}">
        <p14:creationId xmlns:p14="http://schemas.microsoft.com/office/powerpoint/2010/main" val="269998990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3" name="Rectangle 6"/>
          <p:cNvSpPr>
            <a:spLocks noGrp="1" noChangeArrowheads="1"/>
          </p:cNvSpPr>
          <p:nvPr>
            <p:ph type="sldNum" sz="quarter" idx="11"/>
          </p:nvPr>
        </p:nvSpPr>
        <p:spPr>
          <a:ln/>
        </p:spPr>
        <p:txBody>
          <a:bodyPr/>
          <a:lstStyle>
            <a:lvl1pPr>
              <a:defRPr/>
            </a:lvl1pPr>
          </a:lstStyle>
          <a:p>
            <a:pPr>
              <a:defRPr/>
            </a:pPr>
            <a:fld id="{BB6E85F1-239B-452B-AF7B-FF59BF5A9EF1}" type="slidenum">
              <a:rPr lang="en-US" altLang="en-US"/>
              <a:pPr>
                <a:defRPr/>
              </a:pPr>
              <a:t>‹#›</a:t>
            </a:fld>
            <a:endParaRPr lang="en-US" altLang="en-US" dirty="0"/>
          </a:p>
        </p:txBody>
      </p:sp>
    </p:spTree>
    <p:extLst>
      <p:ext uri="{BB962C8B-B14F-4D97-AF65-F5344CB8AC3E}">
        <p14:creationId xmlns:p14="http://schemas.microsoft.com/office/powerpoint/2010/main" val="318347410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2"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1" y="273051"/>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435101"/>
            <a:ext cx="3008312" cy="4691063"/>
          </a:xfrm>
        </p:spPr>
        <p:txBody>
          <a:bodyPr/>
          <a:lstStyle>
            <a:lvl1pPr marL="0" indent="0">
              <a:buNone/>
              <a:defRPr sz="1500"/>
            </a:lvl1pPr>
            <a:lvl2pPr marL="452481" indent="0">
              <a:buNone/>
              <a:defRPr sz="1200"/>
            </a:lvl2pPr>
            <a:lvl3pPr marL="904929" indent="0">
              <a:buNone/>
              <a:defRPr sz="1100"/>
            </a:lvl3pPr>
            <a:lvl4pPr marL="1357385" indent="0">
              <a:buNone/>
              <a:defRPr sz="900"/>
            </a:lvl4pPr>
            <a:lvl5pPr marL="1809846" indent="0">
              <a:buNone/>
              <a:defRPr sz="900"/>
            </a:lvl5pPr>
            <a:lvl6pPr marL="2262315" indent="0">
              <a:buNone/>
              <a:defRPr sz="900"/>
            </a:lvl6pPr>
            <a:lvl7pPr marL="2714777" indent="0">
              <a:buNone/>
              <a:defRPr sz="900"/>
            </a:lvl7pPr>
            <a:lvl8pPr marL="3167240" indent="0">
              <a:buNone/>
              <a:defRPr sz="900"/>
            </a:lvl8pPr>
            <a:lvl9pPr marL="3619699" indent="0">
              <a:buNone/>
              <a:defRPr sz="900"/>
            </a:lvl9pPr>
          </a:lstStyle>
          <a:p>
            <a:pPr lvl="0"/>
            <a:r>
              <a:rPr lang="en-US" smtClean="0"/>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6" name="Rectangle 6"/>
          <p:cNvSpPr>
            <a:spLocks noGrp="1" noChangeArrowheads="1"/>
          </p:cNvSpPr>
          <p:nvPr>
            <p:ph type="sldNum" sz="quarter" idx="11"/>
          </p:nvPr>
        </p:nvSpPr>
        <p:spPr>
          <a:ln/>
        </p:spPr>
        <p:txBody>
          <a:bodyPr/>
          <a:lstStyle>
            <a:lvl1pPr>
              <a:defRPr/>
            </a:lvl1pPr>
          </a:lstStyle>
          <a:p>
            <a:pPr>
              <a:defRPr/>
            </a:pPr>
            <a:fld id="{F3050960-DD88-4025-8374-CA4C2D233252}" type="slidenum">
              <a:rPr lang="en-US" altLang="en-US"/>
              <a:pPr>
                <a:defRPr/>
              </a:pPr>
              <a:t>‹#›</a:t>
            </a:fld>
            <a:endParaRPr lang="en-US" altLang="en-US" dirty="0"/>
          </a:p>
        </p:txBody>
      </p:sp>
    </p:spTree>
    <p:extLst>
      <p:ext uri="{BB962C8B-B14F-4D97-AF65-F5344CB8AC3E}">
        <p14:creationId xmlns:p14="http://schemas.microsoft.com/office/powerpoint/2010/main" val="98949213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9"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9" y="612774"/>
            <a:ext cx="5486400" cy="4114800"/>
          </a:xfrm>
        </p:spPr>
        <p:txBody>
          <a:bodyPr lIns="90511" tIns="45235" rIns="90511" bIns="45235"/>
          <a:lstStyle>
            <a:lvl1pPr marL="0" indent="0">
              <a:buNone/>
              <a:defRPr sz="3200"/>
            </a:lvl1pPr>
            <a:lvl2pPr marL="452481" indent="0">
              <a:buNone/>
              <a:defRPr sz="2800"/>
            </a:lvl2pPr>
            <a:lvl3pPr marL="904929" indent="0">
              <a:buNone/>
              <a:defRPr sz="2400"/>
            </a:lvl3pPr>
            <a:lvl4pPr marL="1357385" indent="0">
              <a:buNone/>
              <a:defRPr sz="2000"/>
            </a:lvl4pPr>
            <a:lvl5pPr marL="1809846" indent="0">
              <a:buNone/>
              <a:defRPr sz="2000"/>
            </a:lvl5pPr>
            <a:lvl6pPr marL="2262315" indent="0">
              <a:buNone/>
              <a:defRPr sz="2000"/>
            </a:lvl6pPr>
            <a:lvl7pPr marL="2714777" indent="0">
              <a:buNone/>
              <a:defRPr sz="2000"/>
            </a:lvl7pPr>
            <a:lvl8pPr marL="3167240" indent="0">
              <a:buNone/>
              <a:defRPr sz="2000"/>
            </a:lvl8pPr>
            <a:lvl9pPr marL="3619699" indent="0">
              <a:buNone/>
              <a:defRPr sz="2000"/>
            </a:lvl9pPr>
          </a:lstStyle>
          <a:p>
            <a:pPr lvl="0"/>
            <a:endParaRPr lang="en-US" noProof="0" dirty="0" smtClean="0"/>
          </a:p>
        </p:txBody>
      </p:sp>
      <p:sp>
        <p:nvSpPr>
          <p:cNvPr id="4" name="Text Placeholder 3"/>
          <p:cNvSpPr>
            <a:spLocks noGrp="1"/>
          </p:cNvSpPr>
          <p:nvPr>
            <p:ph type="body" sz="half" idx="2"/>
          </p:nvPr>
        </p:nvSpPr>
        <p:spPr>
          <a:xfrm>
            <a:off x="1792289" y="5367338"/>
            <a:ext cx="5486400" cy="804862"/>
          </a:xfrm>
        </p:spPr>
        <p:txBody>
          <a:bodyPr/>
          <a:lstStyle>
            <a:lvl1pPr marL="0" indent="0">
              <a:buNone/>
              <a:defRPr sz="1500"/>
            </a:lvl1pPr>
            <a:lvl2pPr marL="452481" indent="0">
              <a:buNone/>
              <a:defRPr sz="1200"/>
            </a:lvl2pPr>
            <a:lvl3pPr marL="904929" indent="0">
              <a:buNone/>
              <a:defRPr sz="1100"/>
            </a:lvl3pPr>
            <a:lvl4pPr marL="1357385" indent="0">
              <a:buNone/>
              <a:defRPr sz="900"/>
            </a:lvl4pPr>
            <a:lvl5pPr marL="1809846" indent="0">
              <a:buNone/>
              <a:defRPr sz="900"/>
            </a:lvl5pPr>
            <a:lvl6pPr marL="2262315" indent="0">
              <a:buNone/>
              <a:defRPr sz="900"/>
            </a:lvl6pPr>
            <a:lvl7pPr marL="2714777" indent="0">
              <a:buNone/>
              <a:defRPr sz="900"/>
            </a:lvl7pPr>
            <a:lvl8pPr marL="3167240" indent="0">
              <a:buNone/>
              <a:defRPr sz="900"/>
            </a:lvl8pPr>
            <a:lvl9pPr marL="3619699" indent="0">
              <a:buNone/>
              <a:defRPr sz="900"/>
            </a:lvl9pPr>
          </a:lstStyle>
          <a:p>
            <a:pPr lvl="0"/>
            <a:r>
              <a:rPr lang="en-US" smtClean="0"/>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6" name="Rectangle 6"/>
          <p:cNvSpPr>
            <a:spLocks noGrp="1" noChangeArrowheads="1"/>
          </p:cNvSpPr>
          <p:nvPr>
            <p:ph type="sldNum" sz="quarter" idx="11"/>
          </p:nvPr>
        </p:nvSpPr>
        <p:spPr>
          <a:ln/>
        </p:spPr>
        <p:txBody>
          <a:bodyPr/>
          <a:lstStyle>
            <a:lvl1pPr>
              <a:defRPr/>
            </a:lvl1pPr>
          </a:lstStyle>
          <a:p>
            <a:pPr>
              <a:defRPr/>
            </a:pPr>
            <a:fld id="{7AFEC5CD-6863-4FD2-8B02-F1F387DAFB05}" type="slidenum">
              <a:rPr lang="en-US" altLang="en-US"/>
              <a:pPr>
                <a:defRPr/>
              </a:pPr>
              <a:t>‹#›</a:t>
            </a:fld>
            <a:endParaRPr lang="en-US" altLang="en-US" dirty="0"/>
          </a:p>
        </p:txBody>
      </p:sp>
    </p:spTree>
    <p:extLst>
      <p:ext uri="{BB962C8B-B14F-4D97-AF65-F5344CB8AC3E}">
        <p14:creationId xmlns:p14="http://schemas.microsoft.com/office/powerpoint/2010/main" val="329061243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5" name="Rectangle 6"/>
          <p:cNvSpPr>
            <a:spLocks noGrp="1" noChangeArrowheads="1"/>
          </p:cNvSpPr>
          <p:nvPr>
            <p:ph type="sldNum" sz="quarter" idx="11"/>
          </p:nvPr>
        </p:nvSpPr>
        <p:spPr>
          <a:ln/>
        </p:spPr>
        <p:txBody>
          <a:bodyPr/>
          <a:lstStyle>
            <a:lvl1pPr>
              <a:defRPr/>
            </a:lvl1pPr>
          </a:lstStyle>
          <a:p>
            <a:pPr>
              <a:defRPr/>
            </a:pPr>
            <a:fld id="{1B8C0103-9DED-45AB-8DD0-0F876CE2A7BD}" type="slidenum">
              <a:rPr lang="en-US" altLang="en-US"/>
              <a:pPr>
                <a:defRPr/>
              </a:pPr>
              <a:t>‹#›</a:t>
            </a:fld>
            <a:endParaRPr lang="en-US" altLang="en-US" dirty="0"/>
          </a:p>
        </p:txBody>
      </p:sp>
    </p:spTree>
    <p:extLst>
      <p:ext uri="{BB962C8B-B14F-4D97-AF65-F5344CB8AC3E}">
        <p14:creationId xmlns:p14="http://schemas.microsoft.com/office/powerpoint/2010/main" val="209733386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2127" y="223840"/>
            <a:ext cx="2127250" cy="59023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2" y="223840"/>
            <a:ext cx="6232525" cy="59023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5" name="Rectangle 6"/>
          <p:cNvSpPr>
            <a:spLocks noGrp="1" noChangeArrowheads="1"/>
          </p:cNvSpPr>
          <p:nvPr>
            <p:ph type="sldNum" sz="quarter" idx="11"/>
          </p:nvPr>
        </p:nvSpPr>
        <p:spPr>
          <a:ln/>
        </p:spPr>
        <p:txBody>
          <a:bodyPr/>
          <a:lstStyle>
            <a:lvl1pPr>
              <a:defRPr/>
            </a:lvl1pPr>
          </a:lstStyle>
          <a:p>
            <a:pPr>
              <a:defRPr/>
            </a:pPr>
            <a:fld id="{BA35DF1C-C51F-4CEF-91B1-59D1F1C94F4F}" type="slidenum">
              <a:rPr lang="en-US" altLang="en-US"/>
              <a:pPr>
                <a:defRPr/>
              </a:pPr>
              <a:t>‹#›</a:t>
            </a:fld>
            <a:endParaRPr lang="en-US" altLang="en-US" dirty="0"/>
          </a:p>
        </p:txBody>
      </p:sp>
    </p:spTree>
    <p:extLst>
      <p:ext uri="{BB962C8B-B14F-4D97-AF65-F5344CB8AC3E}">
        <p14:creationId xmlns:p14="http://schemas.microsoft.com/office/powerpoint/2010/main" val="153147359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151409" y="223839"/>
            <a:ext cx="4818063" cy="708024"/>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2" y="1314452"/>
            <a:ext cx="4038599" cy="481171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314452"/>
            <a:ext cx="4038599" cy="481171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6" name="Rectangle 6"/>
          <p:cNvSpPr>
            <a:spLocks noGrp="1" noChangeArrowheads="1"/>
          </p:cNvSpPr>
          <p:nvPr>
            <p:ph type="sldNum" sz="quarter" idx="11"/>
          </p:nvPr>
        </p:nvSpPr>
        <p:spPr>
          <a:ln/>
        </p:spPr>
        <p:txBody>
          <a:bodyPr/>
          <a:lstStyle>
            <a:lvl1pPr>
              <a:defRPr/>
            </a:lvl1pPr>
          </a:lstStyle>
          <a:p>
            <a:pPr>
              <a:defRPr/>
            </a:pPr>
            <a:fld id="{7E0D9DF2-A116-4083-BCE6-5821187800BA}" type="slidenum">
              <a:rPr lang="en-US" altLang="en-US"/>
              <a:pPr>
                <a:defRPr/>
              </a:pPr>
              <a:t>‹#›</a:t>
            </a:fld>
            <a:endParaRPr lang="en-US" altLang="en-US" dirty="0"/>
          </a:p>
        </p:txBody>
      </p:sp>
    </p:spTree>
    <p:extLst>
      <p:ext uri="{BB962C8B-B14F-4D97-AF65-F5344CB8AC3E}">
        <p14:creationId xmlns:p14="http://schemas.microsoft.com/office/powerpoint/2010/main" val="129047555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151409" y="223839"/>
            <a:ext cx="4818063" cy="708024"/>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1" y="1314452"/>
            <a:ext cx="8229600" cy="4811713"/>
          </a:xfrm>
        </p:spPr>
        <p:txBody>
          <a:bodyPr lIns="90511" tIns="45235" rIns="90511" bIns="45235"/>
          <a:lstStyle/>
          <a:p>
            <a:pPr lvl="0"/>
            <a:endParaRPr lang="en-US" noProof="0" dirty="0" smtClean="0"/>
          </a:p>
        </p:txBody>
      </p:sp>
      <p:sp>
        <p:nvSpPr>
          <p:cNvPr id="4"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5" name="Rectangle 6"/>
          <p:cNvSpPr>
            <a:spLocks noGrp="1" noChangeArrowheads="1"/>
          </p:cNvSpPr>
          <p:nvPr>
            <p:ph type="sldNum" sz="quarter" idx="11"/>
          </p:nvPr>
        </p:nvSpPr>
        <p:spPr>
          <a:ln/>
        </p:spPr>
        <p:txBody>
          <a:bodyPr/>
          <a:lstStyle>
            <a:lvl1pPr>
              <a:defRPr/>
            </a:lvl1pPr>
          </a:lstStyle>
          <a:p>
            <a:pPr>
              <a:defRPr/>
            </a:pPr>
            <a:fld id="{CCF7742A-901D-4627-9AD9-A2FA8BA964ED}" type="slidenum">
              <a:rPr lang="en-US" altLang="en-US"/>
              <a:pPr>
                <a:defRPr/>
              </a:pPr>
              <a:t>‹#›</a:t>
            </a:fld>
            <a:endParaRPr lang="en-US" altLang="en-US" dirty="0"/>
          </a:p>
        </p:txBody>
      </p:sp>
    </p:spTree>
    <p:extLst>
      <p:ext uri="{BB962C8B-B14F-4D97-AF65-F5344CB8AC3E}">
        <p14:creationId xmlns:p14="http://schemas.microsoft.com/office/powerpoint/2010/main" val="164334054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4151409" y="223839"/>
            <a:ext cx="4818063" cy="708024"/>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457201" y="1314452"/>
            <a:ext cx="8229600" cy="4811713"/>
          </a:xfrm>
        </p:spPr>
        <p:txBody>
          <a:bodyPr lIns="90511" tIns="45235" rIns="90511" bIns="45235"/>
          <a:lstStyle/>
          <a:p>
            <a:pPr lvl="0"/>
            <a:endParaRPr lang="en-US" noProof="0" dirty="0" smtClean="0"/>
          </a:p>
        </p:txBody>
      </p:sp>
      <p:sp>
        <p:nvSpPr>
          <p:cNvPr id="4"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5" name="Rectangle 6"/>
          <p:cNvSpPr>
            <a:spLocks noGrp="1" noChangeArrowheads="1"/>
          </p:cNvSpPr>
          <p:nvPr>
            <p:ph type="sldNum" sz="quarter" idx="11"/>
          </p:nvPr>
        </p:nvSpPr>
        <p:spPr>
          <a:ln/>
        </p:spPr>
        <p:txBody>
          <a:bodyPr/>
          <a:lstStyle>
            <a:lvl1pPr>
              <a:defRPr/>
            </a:lvl1pPr>
          </a:lstStyle>
          <a:p>
            <a:pPr>
              <a:defRPr/>
            </a:pPr>
            <a:fld id="{AD1DAE55-7854-462F-9320-51D99B8A7838}" type="slidenum">
              <a:rPr lang="en-US" altLang="en-US"/>
              <a:pPr>
                <a:defRPr/>
              </a:pPr>
              <a:t>‹#›</a:t>
            </a:fld>
            <a:endParaRPr lang="en-US" altLang="en-US" dirty="0"/>
          </a:p>
        </p:txBody>
      </p:sp>
    </p:spTree>
    <p:extLst>
      <p:ext uri="{BB962C8B-B14F-4D97-AF65-F5344CB8AC3E}">
        <p14:creationId xmlns:p14="http://schemas.microsoft.com/office/powerpoint/2010/main" val="14862785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411" y="4406904"/>
            <a:ext cx="7772401" cy="1362074"/>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411" y="2906715"/>
            <a:ext cx="7772401" cy="1500186"/>
          </a:xfrm>
        </p:spPr>
        <p:txBody>
          <a:bodyPr anchor="b"/>
          <a:lstStyle>
            <a:lvl1pPr marL="0" indent="0">
              <a:buNone/>
              <a:defRPr sz="2000"/>
            </a:lvl1pPr>
            <a:lvl2pPr marL="452352" indent="0">
              <a:buNone/>
              <a:defRPr sz="1900"/>
            </a:lvl2pPr>
            <a:lvl3pPr marL="904670" indent="0">
              <a:buNone/>
              <a:defRPr sz="1600"/>
            </a:lvl3pPr>
            <a:lvl4pPr marL="1356997" indent="0">
              <a:buNone/>
              <a:defRPr sz="1500"/>
            </a:lvl4pPr>
            <a:lvl5pPr marL="1809329" indent="0">
              <a:buNone/>
              <a:defRPr sz="1500"/>
            </a:lvl5pPr>
            <a:lvl6pPr marL="2261669" indent="0">
              <a:buNone/>
              <a:defRPr sz="1500"/>
            </a:lvl6pPr>
            <a:lvl7pPr marL="2714003" indent="0">
              <a:buNone/>
              <a:defRPr sz="1500"/>
            </a:lvl7pPr>
            <a:lvl8pPr marL="3166337" indent="0">
              <a:buNone/>
              <a:defRPr sz="1500"/>
            </a:lvl8pPr>
            <a:lvl9pPr marL="3618667" indent="0">
              <a:buNone/>
              <a:defRPr sz="1500"/>
            </a:lvl9pPr>
          </a:lstStyle>
          <a:p>
            <a:pPr lvl="0"/>
            <a:r>
              <a:rPr lang="en-US" smtClean="0"/>
              <a:t>Click to edit Master text styles</a:t>
            </a:r>
          </a:p>
        </p:txBody>
      </p:sp>
      <p:sp>
        <p:nvSpPr>
          <p:cNvPr id="4"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5" name="Rectangle 6"/>
          <p:cNvSpPr>
            <a:spLocks noGrp="1" noChangeArrowheads="1"/>
          </p:cNvSpPr>
          <p:nvPr>
            <p:ph type="sldNum" sz="quarter" idx="11"/>
          </p:nvPr>
        </p:nvSpPr>
        <p:spPr>
          <a:ln/>
        </p:spPr>
        <p:txBody>
          <a:bodyPr/>
          <a:lstStyle>
            <a:lvl1pPr>
              <a:defRPr/>
            </a:lvl1pPr>
          </a:lstStyle>
          <a:p>
            <a:pPr>
              <a:defRPr/>
            </a:pPr>
            <a:fld id="{FECCCE06-9895-4214-8564-E52505BD741E}" type="slidenum">
              <a:rPr lang="en-US" altLang="en-US"/>
              <a:pPr>
                <a:defRPr/>
              </a:pPr>
              <a:t>‹#›</a:t>
            </a:fld>
            <a:endParaRPr lang="en-US" altLang="en-US" dirty="0"/>
          </a:p>
        </p:txBody>
      </p:sp>
    </p:spTree>
    <p:extLst>
      <p:ext uri="{BB962C8B-B14F-4D97-AF65-F5344CB8AC3E}">
        <p14:creationId xmlns:p14="http://schemas.microsoft.com/office/powerpoint/2010/main" val="368998988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23840"/>
            <a:ext cx="8512175" cy="59023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4" name="Rectangle 6"/>
          <p:cNvSpPr>
            <a:spLocks noGrp="1" noChangeArrowheads="1"/>
          </p:cNvSpPr>
          <p:nvPr>
            <p:ph type="sldNum" sz="quarter" idx="11"/>
          </p:nvPr>
        </p:nvSpPr>
        <p:spPr>
          <a:ln/>
        </p:spPr>
        <p:txBody>
          <a:bodyPr/>
          <a:lstStyle>
            <a:lvl1pPr>
              <a:defRPr/>
            </a:lvl1pPr>
          </a:lstStyle>
          <a:p>
            <a:pPr>
              <a:defRPr/>
            </a:pPr>
            <a:fld id="{934ACEB1-AB77-4993-B763-4BAE3375EF1E}" type="slidenum">
              <a:rPr lang="en-US" altLang="en-US"/>
              <a:pPr>
                <a:defRPr/>
              </a:pPr>
              <a:t>‹#›</a:t>
            </a:fld>
            <a:endParaRPr lang="en-US" altLang="en-US" dirty="0"/>
          </a:p>
        </p:txBody>
      </p:sp>
    </p:spTree>
    <p:extLst>
      <p:ext uri="{BB962C8B-B14F-4D97-AF65-F5344CB8AC3E}">
        <p14:creationId xmlns:p14="http://schemas.microsoft.com/office/powerpoint/2010/main" val="19573292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2" y="1314452"/>
            <a:ext cx="4038599" cy="4811713"/>
          </a:xfrm>
        </p:spPr>
        <p:txBody>
          <a:bodyPr/>
          <a:lstStyle>
            <a:lvl1pPr>
              <a:defRPr sz="2800"/>
            </a:lvl1pPr>
            <a:lvl2pPr>
              <a:defRPr sz="2400"/>
            </a:lvl2pPr>
            <a:lvl3pPr>
              <a:defRPr sz="2000"/>
            </a:lvl3pPr>
            <a:lvl4pPr>
              <a:defRPr sz="1900"/>
            </a:lvl4pPr>
            <a:lvl5pPr>
              <a:defRPr sz="1900"/>
            </a:lvl5pPr>
            <a:lvl6pPr>
              <a:defRPr sz="1900"/>
            </a:lvl6pPr>
            <a:lvl7pPr>
              <a:defRPr sz="1900"/>
            </a:lvl7pPr>
            <a:lvl8pPr>
              <a:defRPr sz="1900"/>
            </a:lvl8pPr>
            <a:lvl9pPr>
              <a:defRPr sz="1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314452"/>
            <a:ext cx="4038599" cy="4811713"/>
          </a:xfrm>
        </p:spPr>
        <p:txBody>
          <a:bodyPr/>
          <a:lstStyle>
            <a:lvl1pPr>
              <a:defRPr sz="2800"/>
            </a:lvl1pPr>
            <a:lvl2pPr>
              <a:defRPr sz="2400"/>
            </a:lvl2pPr>
            <a:lvl3pPr>
              <a:defRPr sz="2000"/>
            </a:lvl3pPr>
            <a:lvl4pPr>
              <a:defRPr sz="1900"/>
            </a:lvl4pPr>
            <a:lvl5pPr>
              <a:defRPr sz="1900"/>
            </a:lvl5pPr>
            <a:lvl6pPr>
              <a:defRPr sz="1900"/>
            </a:lvl6pPr>
            <a:lvl7pPr>
              <a:defRPr sz="1900"/>
            </a:lvl7pPr>
            <a:lvl8pPr>
              <a:defRPr sz="1900"/>
            </a:lvl8pPr>
            <a:lvl9pPr>
              <a:defRPr sz="1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6" name="Rectangle 6"/>
          <p:cNvSpPr>
            <a:spLocks noGrp="1" noChangeArrowheads="1"/>
          </p:cNvSpPr>
          <p:nvPr>
            <p:ph type="sldNum" sz="quarter" idx="11"/>
          </p:nvPr>
        </p:nvSpPr>
        <p:spPr>
          <a:ln/>
        </p:spPr>
        <p:txBody>
          <a:bodyPr/>
          <a:lstStyle>
            <a:lvl1pPr>
              <a:defRPr/>
            </a:lvl1pPr>
          </a:lstStyle>
          <a:p>
            <a:pPr>
              <a:defRPr/>
            </a:pPr>
            <a:fld id="{97E9B075-75F1-408D-AFB5-E8741D553A6C}" type="slidenum">
              <a:rPr lang="en-US" altLang="en-US"/>
              <a:pPr>
                <a:defRPr/>
              </a:pPr>
              <a:t>‹#›</a:t>
            </a:fld>
            <a:endParaRPr lang="en-US" altLang="en-US" dirty="0"/>
          </a:p>
        </p:txBody>
      </p:sp>
    </p:spTree>
    <p:extLst>
      <p:ext uri="{BB962C8B-B14F-4D97-AF65-F5344CB8AC3E}">
        <p14:creationId xmlns:p14="http://schemas.microsoft.com/office/powerpoint/2010/main" val="10889060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2352" indent="0">
              <a:buNone/>
              <a:defRPr sz="2000" b="1"/>
            </a:lvl2pPr>
            <a:lvl3pPr marL="904670" indent="0">
              <a:buNone/>
              <a:defRPr sz="1900" b="1"/>
            </a:lvl3pPr>
            <a:lvl4pPr marL="1356997" indent="0">
              <a:buNone/>
              <a:defRPr sz="1600" b="1"/>
            </a:lvl4pPr>
            <a:lvl5pPr marL="1809329" indent="0">
              <a:buNone/>
              <a:defRPr sz="1600" b="1"/>
            </a:lvl5pPr>
            <a:lvl6pPr marL="2261669" indent="0">
              <a:buNone/>
              <a:defRPr sz="1600" b="1"/>
            </a:lvl6pPr>
            <a:lvl7pPr marL="2714003" indent="0">
              <a:buNone/>
              <a:defRPr sz="1600" b="1"/>
            </a:lvl7pPr>
            <a:lvl8pPr marL="3166337" indent="0">
              <a:buNone/>
              <a:defRPr sz="1600" b="1"/>
            </a:lvl8pPr>
            <a:lvl9pPr marL="3618667"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9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7" y="1535113"/>
            <a:ext cx="4041775" cy="639762"/>
          </a:xfrm>
        </p:spPr>
        <p:txBody>
          <a:bodyPr anchor="b"/>
          <a:lstStyle>
            <a:lvl1pPr marL="0" indent="0">
              <a:buNone/>
              <a:defRPr sz="2400" b="1"/>
            </a:lvl1pPr>
            <a:lvl2pPr marL="452352" indent="0">
              <a:buNone/>
              <a:defRPr sz="2000" b="1"/>
            </a:lvl2pPr>
            <a:lvl3pPr marL="904670" indent="0">
              <a:buNone/>
              <a:defRPr sz="1900" b="1"/>
            </a:lvl3pPr>
            <a:lvl4pPr marL="1356997" indent="0">
              <a:buNone/>
              <a:defRPr sz="1600" b="1"/>
            </a:lvl4pPr>
            <a:lvl5pPr marL="1809329" indent="0">
              <a:buNone/>
              <a:defRPr sz="1600" b="1"/>
            </a:lvl5pPr>
            <a:lvl6pPr marL="2261669" indent="0">
              <a:buNone/>
              <a:defRPr sz="1600" b="1"/>
            </a:lvl6pPr>
            <a:lvl7pPr marL="2714003" indent="0">
              <a:buNone/>
              <a:defRPr sz="1600" b="1"/>
            </a:lvl7pPr>
            <a:lvl8pPr marL="3166337" indent="0">
              <a:buNone/>
              <a:defRPr sz="1600" b="1"/>
            </a:lvl8pPr>
            <a:lvl9pPr marL="3618667"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7" y="2174875"/>
            <a:ext cx="4041775" cy="3951288"/>
          </a:xfrm>
        </p:spPr>
        <p:txBody>
          <a:bodyPr/>
          <a:lstStyle>
            <a:lvl1pPr>
              <a:defRPr sz="2400"/>
            </a:lvl1pPr>
            <a:lvl2pPr>
              <a:defRPr sz="2000"/>
            </a:lvl2pPr>
            <a:lvl3pPr>
              <a:defRPr sz="19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8" name="Rectangle 6"/>
          <p:cNvSpPr>
            <a:spLocks noGrp="1" noChangeArrowheads="1"/>
          </p:cNvSpPr>
          <p:nvPr>
            <p:ph type="sldNum" sz="quarter" idx="11"/>
          </p:nvPr>
        </p:nvSpPr>
        <p:spPr>
          <a:ln/>
        </p:spPr>
        <p:txBody>
          <a:bodyPr/>
          <a:lstStyle>
            <a:lvl1pPr>
              <a:defRPr/>
            </a:lvl1pPr>
          </a:lstStyle>
          <a:p>
            <a:pPr>
              <a:defRPr/>
            </a:pPr>
            <a:fld id="{D8FA03A8-67F1-48A1-B3A5-15564F227CC3}" type="slidenum">
              <a:rPr lang="en-US" altLang="en-US"/>
              <a:pPr>
                <a:defRPr/>
              </a:pPr>
              <a:t>‹#›</a:t>
            </a:fld>
            <a:endParaRPr lang="en-US" altLang="en-US" dirty="0"/>
          </a:p>
        </p:txBody>
      </p:sp>
    </p:spTree>
    <p:extLst>
      <p:ext uri="{BB962C8B-B14F-4D97-AF65-F5344CB8AC3E}">
        <p14:creationId xmlns:p14="http://schemas.microsoft.com/office/powerpoint/2010/main" val="21823718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4" name="Rectangle 6"/>
          <p:cNvSpPr>
            <a:spLocks noGrp="1" noChangeArrowheads="1"/>
          </p:cNvSpPr>
          <p:nvPr>
            <p:ph type="sldNum" sz="quarter" idx="11"/>
          </p:nvPr>
        </p:nvSpPr>
        <p:spPr>
          <a:ln/>
        </p:spPr>
        <p:txBody>
          <a:bodyPr/>
          <a:lstStyle>
            <a:lvl1pPr>
              <a:defRPr/>
            </a:lvl1pPr>
          </a:lstStyle>
          <a:p>
            <a:pPr>
              <a:defRPr/>
            </a:pPr>
            <a:fld id="{A155D9D8-1CC8-434E-AF3C-C86866DD791F}" type="slidenum">
              <a:rPr lang="en-US" altLang="en-US"/>
              <a:pPr>
                <a:defRPr/>
              </a:pPr>
              <a:t>‹#›</a:t>
            </a:fld>
            <a:endParaRPr lang="en-US" altLang="en-US" dirty="0"/>
          </a:p>
        </p:txBody>
      </p:sp>
    </p:spTree>
    <p:extLst>
      <p:ext uri="{BB962C8B-B14F-4D97-AF65-F5344CB8AC3E}">
        <p14:creationId xmlns:p14="http://schemas.microsoft.com/office/powerpoint/2010/main" val="13682535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p:txBody>
          <a:bodyPr/>
          <a:lstStyle>
            <a:lvl1pPr>
              <a:defRPr/>
            </a:lvl1pPr>
          </a:lstStyle>
          <a:p>
            <a:pPr>
              <a:defRPr/>
            </a:pPr>
            <a:endParaRPr lang="en-US" altLang="en-US" dirty="0"/>
          </a:p>
        </p:txBody>
      </p:sp>
      <p:sp>
        <p:nvSpPr>
          <p:cNvPr id="3" name="Rectangle 6"/>
          <p:cNvSpPr>
            <a:spLocks noGrp="1" noChangeArrowheads="1"/>
          </p:cNvSpPr>
          <p:nvPr>
            <p:ph type="sldNum" sz="quarter" idx="11"/>
          </p:nvPr>
        </p:nvSpPr>
        <p:spPr>
          <a:xfrm>
            <a:off x="9337766" y="8659812"/>
            <a:ext cx="2841625" cy="452438"/>
          </a:xfrm>
        </p:spPr>
        <p:txBody>
          <a:bodyPr/>
          <a:lstStyle>
            <a:lvl1pPr>
              <a:defRPr/>
            </a:lvl1pPr>
          </a:lstStyle>
          <a:p>
            <a:pPr>
              <a:defRPr/>
            </a:pPr>
            <a:fld id="{6C071EC3-2541-4649-B5DA-9836904E775A}" type="slidenum">
              <a:rPr lang="en-US" altLang="en-US"/>
              <a:pPr>
                <a:defRPr/>
              </a:pPr>
              <a:t>‹#›</a:t>
            </a:fld>
            <a:endParaRPr lang="en-US" altLang="en-US" dirty="0"/>
          </a:p>
        </p:txBody>
      </p:sp>
    </p:spTree>
    <p:extLst>
      <p:ext uri="{BB962C8B-B14F-4D97-AF65-F5344CB8AC3E}">
        <p14:creationId xmlns:p14="http://schemas.microsoft.com/office/powerpoint/2010/main" val="22518739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2"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1" y="273051"/>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435101"/>
            <a:ext cx="3008312" cy="4691063"/>
          </a:xfrm>
        </p:spPr>
        <p:txBody>
          <a:bodyPr/>
          <a:lstStyle>
            <a:lvl1pPr marL="0" indent="0">
              <a:buNone/>
              <a:defRPr sz="1500"/>
            </a:lvl1pPr>
            <a:lvl2pPr marL="452352" indent="0">
              <a:buNone/>
              <a:defRPr sz="1200"/>
            </a:lvl2pPr>
            <a:lvl3pPr marL="904670" indent="0">
              <a:buNone/>
              <a:defRPr sz="1100"/>
            </a:lvl3pPr>
            <a:lvl4pPr marL="1356997" indent="0">
              <a:buNone/>
              <a:defRPr sz="900"/>
            </a:lvl4pPr>
            <a:lvl5pPr marL="1809329" indent="0">
              <a:buNone/>
              <a:defRPr sz="900"/>
            </a:lvl5pPr>
            <a:lvl6pPr marL="2261669" indent="0">
              <a:buNone/>
              <a:defRPr sz="900"/>
            </a:lvl6pPr>
            <a:lvl7pPr marL="2714003" indent="0">
              <a:buNone/>
              <a:defRPr sz="900"/>
            </a:lvl7pPr>
            <a:lvl8pPr marL="3166337" indent="0">
              <a:buNone/>
              <a:defRPr sz="900"/>
            </a:lvl8pPr>
            <a:lvl9pPr marL="3618667" indent="0">
              <a:buNone/>
              <a:defRPr sz="900"/>
            </a:lvl9pPr>
          </a:lstStyle>
          <a:p>
            <a:pPr lvl="0"/>
            <a:r>
              <a:rPr lang="en-US" smtClean="0"/>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6" name="Rectangle 6"/>
          <p:cNvSpPr>
            <a:spLocks noGrp="1" noChangeArrowheads="1"/>
          </p:cNvSpPr>
          <p:nvPr>
            <p:ph type="sldNum" sz="quarter" idx="11"/>
          </p:nvPr>
        </p:nvSpPr>
        <p:spPr>
          <a:ln/>
        </p:spPr>
        <p:txBody>
          <a:bodyPr/>
          <a:lstStyle>
            <a:lvl1pPr>
              <a:defRPr/>
            </a:lvl1pPr>
          </a:lstStyle>
          <a:p>
            <a:pPr>
              <a:defRPr/>
            </a:pPr>
            <a:fld id="{C165A88F-9A3F-49A0-AC29-B843EA38E48F}" type="slidenum">
              <a:rPr lang="en-US" altLang="en-US"/>
              <a:pPr>
                <a:defRPr/>
              </a:pPr>
              <a:t>‹#›</a:t>
            </a:fld>
            <a:endParaRPr lang="en-US" altLang="en-US" dirty="0"/>
          </a:p>
        </p:txBody>
      </p:sp>
    </p:spTree>
    <p:extLst>
      <p:ext uri="{BB962C8B-B14F-4D97-AF65-F5344CB8AC3E}">
        <p14:creationId xmlns:p14="http://schemas.microsoft.com/office/powerpoint/2010/main" val="3889893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9"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9" y="612774"/>
            <a:ext cx="5486400" cy="4114800"/>
          </a:xfrm>
        </p:spPr>
        <p:txBody>
          <a:bodyPr lIns="90487" tIns="45222" rIns="90487" bIns="45222"/>
          <a:lstStyle>
            <a:lvl1pPr marL="0" indent="0">
              <a:buNone/>
              <a:defRPr sz="3200"/>
            </a:lvl1pPr>
            <a:lvl2pPr marL="452352" indent="0">
              <a:buNone/>
              <a:defRPr sz="2800"/>
            </a:lvl2pPr>
            <a:lvl3pPr marL="904670" indent="0">
              <a:buNone/>
              <a:defRPr sz="2400"/>
            </a:lvl3pPr>
            <a:lvl4pPr marL="1356997" indent="0">
              <a:buNone/>
              <a:defRPr sz="2000"/>
            </a:lvl4pPr>
            <a:lvl5pPr marL="1809329" indent="0">
              <a:buNone/>
              <a:defRPr sz="2000"/>
            </a:lvl5pPr>
            <a:lvl6pPr marL="2261669" indent="0">
              <a:buNone/>
              <a:defRPr sz="2000"/>
            </a:lvl6pPr>
            <a:lvl7pPr marL="2714003" indent="0">
              <a:buNone/>
              <a:defRPr sz="2000"/>
            </a:lvl7pPr>
            <a:lvl8pPr marL="3166337" indent="0">
              <a:buNone/>
              <a:defRPr sz="2000"/>
            </a:lvl8pPr>
            <a:lvl9pPr marL="3618667" indent="0">
              <a:buNone/>
              <a:defRPr sz="2000"/>
            </a:lvl9pPr>
          </a:lstStyle>
          <a:p>
            <a:pPr lvl="0"/>
            <a:endParaRPr lang="en-US" noProof="0" dirty="0" smtClean="0"/>
          </a:p>
        </p:txBody>
      </p:sp>
      <p:sp>
        <p:nvSpPr>
          <p:cNvPr id="4" name="Text Placeholder 3"/>
          <p:cNvSpPr>
            <a:spLocks noGrp="1"/>
          </p:cNvSpPr>
          <p:nvPr>
            <p:ph type="body" sz="half" idx="2"/>
          </p:nvPr>
        </p:nvSpPr>
        <p:spPr>
          <a:xfrm>
            <a:off x="1792289" y="5367338"/>
            <a:ext cx="5486400" cy="804862"/>
          </a:xfrm>
        </p:spPr>
        <p:txBody>
          <a:bodyPr/>
          <a:lstStyle>
            <a:lvl1pPr marL="0" indent="0">
              <a:buNone/>
              <a:defRPr sz="1500"/>
            </a:lvl1pPr>
            <a:lvl2pPr marL="452352" indent="0">
              <a:buNone/>
              <a:defRPr sz="1200"/>
            </a:lvl2pPr>
            <a:lvl3pPr marL="904670" indent="0">
              <a:buNone/>
              <a:defRPr sz="1100"/>
            </a:lvl3pPr>
            <a:lvl4pPr marL="1356997" indent="0">
              <a:buNone/>
              <a:defRPr sz="900"/>
            </a:lvl4pPr>
            <a:lvl5pPr marL="1809329" indent="0">
              <a:buNone/>
              <a:defRPr sz="900"/>
            </a:lvl5pPr>
            <a:lvl6pPr marL="2261669" indent="0">
              <a:buNone/>
              <a:defRPr sz="900"/>
            </a:lvl6pPr>
            <a:lvl7pPr marL="2714003" indent="0">
              <a:buNone/>
              <a:defRPr sz="900"/>
            </a:lvl7pPr>
            <a:lvl8pPr marL="3166337" indent="0">
              <a:buNone/>
              <a:defRPr sz="900"/>
            </a:lvl8pPr>
            <a:lvl9pPr marL="3618667" indent="0">
              <a:buNone/>
              <a:defRPr sz="900"/>
            </a:lvl9pPr>
          </a:lstStyle>
          <a:p>
            <a:pPr lvl="0"/>
            <a:r>
              <a:rPr lang="en-US" smtClean="0"/>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6" name="Rectangle 6"/>
          <p:cNvSpPr>
            <a:spLocks noGrp="1" noChangeArrowheads="1"/>
          </p:cNvSpPr>
          <p:nvPr>
            <p:ph type="sldNum" sz="quarter" idx="11"/>
          </p:nvPr>
        </p:nvSpPr>
        <p:spPr>
          <a:ln/>
        </p:spPr>
        <p:txBody>
          <a:bodyPr/>
          <a:lstStyle>
            <a:lvl1pPr>
              <a:defRPr/>
            </a:lvl1pPr>
          </a:lstStyle>
          <a:p>
            <a:pPr>
              <a:defRPr/>
            </a:pPr>
            <a:fld id="{9914C2BB-D3B7-4C8A-B474-63F46DC2A38B}" type="slidenum">
              <a:rPr lang="en-US" altLang="en-US"/>
              <a:pPr>
                <a:defRPr/>
              </a:pPr>
              <a:t>‹#›</a:t>
            </a:fld>
            <a:endParaRPr lang="en-US" altLang="en-US" dirty="0"/>
          </a:p>
        </p:txBody>
      </p:sp>
    </p:spTree>
    <p:extLst>
      <p:ext uri="{BB962C8B-B14F-4D97-AF65-F5344CB8AC3E}">
        <p14:creationId xmlns:p14="http://schemas.microsoft.com/office/powerpoint/2010/main" val="268855327"/>
      </p:ext>
    </p:extLst>
  </p:cSld>
  <p:clrMapOvr>
    <a:masterClrMapping/>
  </p:clrMapOvr>
</p:sldLayout>
</file>

<file path=ppt/slideMasters/_rels/slideMaster1.xml.rels><?xml version="1.0" encoding="UTF-8"?>

<Relationships xmlns="http://schemas.openxmlformats.org/package/2006/relationships">
  <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slideLayout" Target="../slideLayouts/slideLayout12.xml"/>
  <Relationship Id="rId13" Type="http://schemas.openxmlformats.org/officeDocument/2006/relationships/slideLayout" Target="../slideLayouts/slideLayout13.xml"/>
  <Relationship Id="rId14" Type="http://schemas.openxmlformats.org/officeDocument/2006/relationships/slideLayout" Target="../slideLayouts/slideLayout14.xml"/>
  <Relationship Id="rId15" Type="http://schemas.openxmlformats.org/officeDocument/2006/relationships/slideLayout" Target="../slideLayouts/slideLayout15.xml"/>
  <Relationship Id="rId16" Type="http://schemas.openxmlformats.org/officeDocument/2006/relationships/theme" Target="../theme/theme1.xml"/>
  <Relationship Id="rId17" Type="http://schemas.openxmlformats.org/officeDocument/2006/relationships/image" Target="../media/image1.png"/>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_rels/slideMaster2.xml.rels><?xml version="1.0" encoding="UTF-8"?>

<Relationships xmlns="http://schemas.openxmlformats.org/package/2006/relationships">
  <Relationship Id="rId1" Type="http://schemas.openxmlformats.org/officeDocument/2006/relationships/slideLayout" Target="../slideLayouts/slideLayout16.xml"/>
  <Relationship Id="rId10" Type="http://schemas.openxmlformats.org/officeDocument/2006/relationships/slideLayout" Target="../slideLayouts/slideLayout25.xml"/>
  <Relationship Id="rId11" Type="http://schemas.openxmlformats.org/officeDocument/2006/relationships/slideLayout" Target="../slideLayouts/slideLayout26.xml"/>
  <Relationship Id="rId12" Type="http://schemas.openxmlformats.org/officeDocument/2006/relationships/slideLayout" Target="../slideLayouts/slideLayout27.xml"/>
  <Relationship Id="rId13" Type="http://schemas.openxmlformats.org/officeDocument/2006/relationships/slideLayout" Target="../slideLayouts/slideLayout28.xml"/>
  <Relationship Id="rId14" Type="http://schemas.openxmlformats.org/officeDocument/2006/relationships/slideLayout" Target="../slideLayouts/slideLayout29.xml"/>
  <Relationship Id="rId15" Type="http://schemas.openxmlformats.org/officeDocument/2006/relationships/slideLayout" Target="../slideLayouts/slideLayout30.xml"/>
  <Relationship Id="rId16" Type="http://schemas.openxmlformats.org/officeDocument/2006/relationships/theme" Target="../theme/theme2.xml"/>
  <Relationship Id="rId17" Type="http://schemas.openxmlformats.org/officeDocument/2006/relationships/image" Target="../media/image1.png"/>
  <Relationship Id="rId2" Type="http://schemas.openxmlformats.org/officeDocument/2006/relationships/slideLayout" Target="../slideLayouts/slideLayout17.xml"/>
  <Relationship Id="rId3" Type="http://schemas.openxmlformats.org/officeDocument/2006/relationships/slideLayout" Target="../slideLayouts/slideLayout18.xml"/>
  <Relationship Id="rId4" Type="http://schemas.openxmlformats.org/officeDocument/2006/relationships/slideLayout" Target="../slideLayouts/slideLayout19.xml"/>
  <Relationship Id="rId5" Type="http://schemas.openxmlformats.org/officeDocument/2006/relationships/slideLayout" Target="../slideLayouts/slideLayout20.xml"/>
  <Relationship Id="rId6" Type="http://schemas.openxmlformats.org/officeDocument/2006/relationships/slideLayout" Target="../slideLayouts/slideLayout21.xml"/>
  <Relationship Id="rId7" Type="http://schemas.openxmlformats.org/officeDocument/2006/relationships/slideLayout" Target="../slideLayouts/slideLayout22.xml"/>
  <Relationship Id="rId8" Type="http://schemas.openxmlformats.org/officeDocument/2006/relationships/slideLayout" Target="../slideLayouts/slideLayout23.xml"/>
  <Relationship Id="rId9" Type="http://schemas.openxmlformats.org/officeDocument/2006/relationships/slideLayout" Target="../slideLayouts/slideLayout24.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8"/>
          <p:cNvSpPr>
            <a:spLocks noChangeArrowheads="1"/>
          </p:cNvSpPr>
          <p:nvPr/>
        </p:nvSpPr>
        <p:spPr bwMode="auto">
          <a:xfrm>
            <a:off x="-19048" y="-242887"/>
            <a:ext cx="12198349" cy="1765301"/>
          </a:xfrm>
          <a:prstGeom prst="rect">
            <a:avLst/>
          </a:prstGeom>
          <a:solidFill>
            <a:srgbClr val="006699"/>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367" tIns="45155" rIns="90367" bIns="45155" anchor="ctr"/>
          <a:lstStyle>
            <a:lvl1pPr defTabSz="912813" eaLnBrk="0" hangingPunct="0">
              <a:defRPr sz="2400">
                <a:solidFill>
                  <a:schemeClr val="tx1"/>
                </a:solidFill>
                <a:latin typeface="Garamond" pitchFamily="18" charset="0"/>
                <a:ea typeface="ＭＳ Ｐゴシック" pitchFamily="34" charset="-128"/>
              </a:defRPr>
            </a:lvl1pPr>
            <a:lvl2pPr marL="741363" indent="-284163" defTabSz="912813" eaLnBrk="0" hangingPunct="0">
              <a:defRPr sz="2400">
                <a:solidFill>
                  <a:schemeClr val="tx1"/>
                </a:solidFill>
                <a:latin typeface="Garamond" pitchFamily="18" charset="0"/>
                <a:ea typeface="ＭＳ Ｐゴシック" pitchFamily="34" charset="-128"/>
              </a:defRPr>
            </a:lvl2pPr>
            <a:lvl3pPr marL="1144588" indent="-231775" defTabSz="912813" eaLnBrk="0" hangingPunct="0">
              <a:defRPr sz="2400">
                <a:solidFill>
                  <a:schemeClr val="tx1"/>
                </a:solidFill>
                <a:latin typeface="Garamond" pitchFamily="18" charset="0"/>
                <a:ea typeface="ＭＳ Ｐゴシック" pitchFamily="34" charset="-128"/>
              </a:defRPr>
            </a:lvl3pPr>
            <a:lvl4pPr marL="1600200" indent="-228600" defTabSz="912813" eaLnBrk="0" hangingPunct="0">
              <a:defRPr sz="2400">
                <a:solidFill>
                  <a:schemeClr val="tx1"/>
                </a:solidFill>
                <a:latin typeface="Garamond" pitchFamily="18" charset="0"/>
                <a:ea typeface="ＭＳ Ｐゴシック" pitchFamily="34" charset="-128"/>
              </a:defRPr>
            </a:lvl4pPr>
            <a:lvl5pPr marL="2057400" indent="-228600" defTabSz="912813" eaLnBrk="0" hangingPunct="0">
              <a:defRPr sz="2400">
                <a:solidFill>
                  <a:schemeClr val="tx1"/>
                </a:solidFill>
                <a:latin typeface="Garamond" pitchFamily="18" charset="0"/>
                <a:ea typeface="ＭＳ Ｐゴシック" pitchFamily="34" charset="-128"/>
              </a:defRPr>
            </a:lvl5pPr>
            <a:lvl6pPr marL="2514600" indent="-228600" defTabSz="912813" eaLnBrk="0" fontAlgn="base" hangingPunct="0">
              <a:spcBef>
                <a:spcPct val="0"/>
              </a:spcBef>
              <a:spcAft>
                <a:spcPct val="0"/>
              </a:spcAft>
              <a:defRPr sz="2400">
                <a:solidFill>
                  <a:schemeClr val="tx1"/>
                </a:solidFill>
                <a:latin typeface="Garamond" pitchFamily="18" charset="0"/>
                <a:ea typeface="ＭＳ Ｐゴシック" pitchFamily="34" charset="-128"/>
              </a:defRPr>
            </a:lvl6pPr>
            <a:lvl7pPr marL="2971800" indent="-228600" defTabSz="912813" eaLnBrk="0" fontAlgn="base" hangingPunct="0">
              <a:spcBef>
                <a:spcPct val="0"/>
              </a:spcBef>
              <a:spcAft>
                <a:spcPct val="0"/>
              </a:spcAft>
              <a:defRPr sz="2400">
                <a:solidFill>
                  <a:schemeClr val="tx1"/>
                </a:solidFill>
                <a:latin typeface="Garamond" pitchFamily="18" charset="0"/>
                <a:ea typeface="ＭＳ Ｐゴシック" pitchFamily="34" charset="-128"/>
              </a:defRPr>
            </a:lvl7pPr>
            <a:lvl8pPr marL="3429000" indent="-228600" defTabSz="912813" eaLnBrk="0" fontAlgn="base" hangingPunct="0">
              <a:spcBef>
                <a:spcPct val="0"/>
              </a:spcBef>
              <a:spcAft>
                <a:spcPct val="0"/>
              </a:spcAft>
              <a:defRPr sz="2400">
                <a:solidFill>
                  <a:schemeClr val="tx1"/>
                </a:solidFill>
                <a:latin typeface="Garamond" pitchFamily="18" charset="0"/>
                <a:ea typeface="ＭＳ Ｐゴシック" pitchFamily="34" charset="-128"/>
              </a:defRPr>
            </a:lvl8pPr>
            <a:lvl9pPr marL="3886200" indent="-228600" defTabSz="912813" eaLnBrk="0" fontAlgn="base" hangingPunct="0">
              <a:spcBef>
                <a:spcPct val="0"/>
              </a:spcBef>
              <a:spcAft>
                <a:spcPct val="0"/>
              </a:spcAft>
              <a:defRPr sz="2400">
                <a:solidFill>
                  <a:schemeClr val="tx1"/>
                </a:solidFill>
                <a:latin typeface="Garamond" pitchFamily="18" charset="0"/>
                <a:ea typeface="ＭＳ Ｐゴシック" pitchFamily="34" charset="-128"/>
              </a:defRPr>
            </a:lvl9pPr>
          </a:lstStyle>
          <a:p>
            <a:pPr eaLnBrk="1" hangingPunct="1">
              <a:defRPr/>
            </a:pPr>
            <a:endParaRPr lang="en-US" altLang="en-US" dirty="0" smtClean="0"/>
          </a:p>
        </p:txBody>
      </p:sp>
      <p:sp>
        <p:nvSpPr>
          <p:cNvPr id="1027" name="Rectangle 2"/>
          <p:cNvSpPr>
            <a:spLocks noGrp="1" noChangeArrowheads="1"/>
          </p:cNvSpPr>
          <p:nvPr>
            <p:ph type="title"/>
          </p:nvPr>
        </p:nvSpPr>
        <p:spPr bwMode="auto">
          <a:xfrm>
            <a:off x="5529264" y="298542"/>
            <a:ext cx="6416676" cy="942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txBody>
          <a:bodyPr vert="horz" wrap="square" lIns="120300" tIns="60202" rIns="120300" bIns="60202" numCol="1" anchor="ctr" anchorCtr="0" compatLnSpc="1">
            <a:prstTxWarp prst="textNoShape">
              <a:avLst/>
            </a:prstTxWarp>
          </a:bodyPr>
          <a:lstStyle/>
          <a:p>
            <a:pPr lvl="0"/>
            <a:r>
              <a:rPr lang="en-US" altLang="en-US" smtClean="0"/>
              <a:t>Click to edit Master title style</a:t>
            </a:r>
          </a:p>
        </p:txBody>
      </p:sp>
      <p:sp>
        <p:nvSpPr>
          <p:cNvPr id="1028" name="Rectangle 3"/>
          <p:cNvSpPr>
            <a:spLocks noGrp="1" noChangeArrowheads="1"/>
          </p:cNvSpPr>
          <p:nvPr>
            <p:ph type="body" idx="1"/>
          </p:nvPr>
        </p:nvSpPr>
        <p:spPr bwMode="auto">
          <a:xfrm>
            <a:off x="609691" y="1751104"/>
            <a:ext cx="10960101" cy="64087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txBody>
          <a:bodyPr vert="horz" wrap="square" lIns="120300" tIns="60202" rIns="120300" bIns="60202"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55653" name="Rectangle 5"/>
          <p:cNvSpPr>
            <a:spLocks noGrp="1" noChangeArrowheads="1"/>
          </p:cNvSpPr>
          <p:nvPr>
            <p:ph type="ftr" sz="quarter" idx="3"/>
          </p:nvPr>
        </p:nvSpPr>
        <p:spPr bwMode="auto">
          <a:xfrm>
            <a:off x="4160840" y="8318592"/>
            <a:ext cx="3857625" cy="6334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txBody>
          <a:bodyPr vert="horz" wrap="square" lIns="120300" tIns="60202" rIns="120300" bIns="60202" numCol="1" anchor="t" anchorCtr="0" compatLnSpc="1">
            <a:prstTxWarp prst="textNoShape">
              <a:avLst/>
            </a:prstTxWarp>
          </a:bodyPr>
          <a:lstStyle>
            <a:lvl1pPr algn="ctr" defTabSz="1204650">
              <a:defRPr sz="1900">
                <a:latin typeface="Calibri" pitchFamily="34" charset="0"/>
                <a:ea typeface="ＭＳ Ｐゴシック" pitchFamily="34" charset="-128"/>
              </a:defRPr>
            </a:lvl1pPr>
          </a:lstStyle>
          <a:p>
            <a:pPr>
              <a:defRPr/>
            </a:pPr>
            <a:endParaRPr lang="en-US" altLang="en-US" dirty="0"/>
          </a:p>
        </p:txBody>
      </p:sp>
      <p:sp>
        <p:nvSpPr>
          <p:cNvPr id="155654" name="Rectangle 6"/>
          <p:cNvSpPr>
            <a:spLocks noGrp="1" noChangeArrowheads="1"/>
          </p:cNvSpPr>
          <p:nvPr>
            <p:ph type="sldNum" sz="quarter" idx="4"/>
          </p:nvPr>
        </p:nvSpPr>
        <p:spPr bwMode="auto">
          <a:xfrm>
            <a:off x="9337766" y="8499565"/>
            <a:ext cx="2841625" cy="6350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txBody>
          <a:bodyPr vert="horz" wrap="square" lIns="120300" tIns="60202" rIns="120300" bIns="60202" numCol="1" anchor="t" anchorCtr="0" compatLnSpc="1">
            <a:prstTxWarp prst="textNoShape">
              <a:avLst/>
            </a:prstTxWarp>
          </a:bodyPr>
          <a:lstStyle>
            <a:lvl1pPr algn="r" defTabSz="1204650">
              <a:defRPr sz="1900" b="1">
                <a:solidFill>
                  <a:srgbClr val="DDDDDD"/>
                </a:solidFill>
                <a:latin typeface="Calibri" pitchFamily="34" charset="0"/>
                <a:ea typeface="ＭＳ Ｐゴシック" pitchFamily="34" charset="-128"/>
              </a:defRPr>
            </a:lvl1pPr>
          </a:lstStyle>
          <a:p>
            <a:pPr>
              <a:defRPr/>
            </a:pPr>
            <a:fld id="{6D75DCF1-6C32-4B79-93F1-19D9C72617B0}" type="slidenum">
              <a:rPr lang="en-US" altLang="en-US"/>
              <a:pPr>
                <a:defRPr/>
              </a:pPr>
              <a:t>‹#›</a:t>
            </a:fld>
            <a:endParaRPr lang="en-US" altLang="en-US" dirty="0"/>
          </a:p>
        </p:txBody>
      </p:sp>
      <p:pic>
        <p:nvPicPr>
          <p:cNvPr id="1031" name="Picture 4" descr="banner"/>
          <p:cNvPicPr>
            <a:picLocks noChangeAspect="1" noChangeArrowheads="1"/>
          </p:cNvPicPr>
          <p:nvPr/>
        </p:nvPicPr>
        <p:blipFill>
          <a:blip r:embed="rId17">
            <a:extLst>
              <a:ext uri="{28A0092B-C50C-407E-A947-70E740481C1C}">
                <a14:useLocalDpi xmlns:a14="http://schemas.microsoft.com/office/drawing/2010/main" val="0"/>
              </a:ext>
            </a:extLst>
          </a:blip>
          <a:srcRect r="56197" b="8861"/>
          <a:stretch>
            <a:fillRect/>
          </a:stretch>
        </p:blipFill>
        <p:spPr bwMode="auto">
          <a:xfrm>
            <a:off x="-4672" y="298542"/>
            <a:ext cx="5343525" cy="94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5843" r:id="rId1"/>
    <p:sldLayoutId id="2147485844" r:id="rId2"/>
    <p:sldLayoutId id="2147485803" r:id="rId3"/>
    <p:sldLayoutId id="2147485804" r:id="rId4"/>
    <p:sldLayoutId id="2147485805" r:id="rId5"/>
    <p:sldLayoutId id="2147485806" r:id="rId6"/>
    <p:sldLayoutId id="2147485845" r:id="rId7"/>
    <p:sldLayoutId id="2147485807" r:id="rId8"/>
    <p:sldLayoutId id="2147485808" r:id="rId9"/>
    <p:sldLayoutId id="2147485809" r:id="rId10"/>
    <p:sldLayoutId id="2147485810" r:id="rId11"/>
    <p:sldLayoutId id="2147485811" r:id="rId12"/>
    <p:sldLayoutId id="2147485812" r:id="rId13"/>
    <p:sldLayoutId id="2147485813" r:id="rId14"/>
    <p:sldLayoutId id="2147485814" r:id="rId15"/>
  </p:sldLayoutIdLst>
  <p:timing>
    <p:tnLst>
      <p:par>
        <p:cTn id="1" dur="indefinite" restart="never" nodeType="tmRoot"/>
      </p:par>
    </p:tnLst>
  </p:timing>
  <p:hf hdr="0" ftr="0" dt="0"/>
  <p:txStyles>
    <p:titleStyle>
      <a:lvl1pPr algn="ctr" defTabSz="1204112" rtl="0" eaLnBrk="0" fontAlgn="base" hangingPunct="0">
        <a:spcBef>
          <a:spcPct val="0"/>
        </a:spcBef>
        <a:spcAft>
          <a:spcPct val="0"/>
        </a:spcAft>
        <a:defRPr sz="3700" b="1">
          <a:solidFill>
            <a:schemeClr val="bg1"/>
          </a:solidFill>
          <a:latin typeface="+mj-lt"/>
          <a:ea typeface="ＭＳ Ｐゴシック" pitchFamily="34" charset="-128"/>
          <a:cs typeface="+mj-cs"/>
        </a:defRPr>
      </a:lvl1pPr>
      <a:lvl2pPr algn="ctr" defTabSz="1204112" rtl="0" eaLnBrk="0" fontAlgn="base" hangingPunct="0">
        <a:spcBef>
          <a:spcPct val="0"/>
        </a:spcBef>
        <a:spcAft>
          <a:spcPct val="0"/>
        </a:spcAft>
        <a:defRPr sz="3700" b="1">
          <a:solidFill>
            <a:schemeClr val="bg1"/>
          </a:solidFill>
          <a:latin typeface="Calibri" charset="0"/>
          <a:ea typeface="ＭＳ Ｐゴシック" pitchFamily="34" charset="-128"/>
        </a:defRPr>
      </a:lvl2pPr>
      <a:lvl3pPr algn="ctr" defTabSz="1204112" rtl="0" eaLnBrk="0" fontAlgn="base" hangingPunct="0">
        <a:spcBef>
          <a:spcPct val="0"/>
        </a:spcBef>
        <a:spcAft>
          <a:spcPct val="0"/>
        </a:spcAft>
        <a:defRPr sz="3700" b="1">
          <a:solidFill>
            <a:schemeClr val="bg1"/>
          </a:solidFill>
          <a:latin typeface="Calibri" charset="0"/>
          <a:ea typeface="ＭＳ Ｐゴシック" pitchFamily="34" charset="-128"/>
        </a:defRPr>
      </a:lvl3pPr>
      <a:lvl4pPr algn="ctr" defTabSz="1204112" rtl="0" eaLnBrk="0" fontAlgn="base" hangingPunct="0">
        <a:spcBef>
          <a:spcPct val="0"/>
        </a:spcBef>
        <a:spcAft>
          <a:spcPct val="0"/>
        </a:spcAft>
        <a:defRPr sz="3700" b="1">
          <a:solidFill>
            <a:schemeClr val="bg1"/>
          </a:solidFill>
          <a:latin typeface="Calibri" charset="0"/>
          <a:ea typeface="ＭＳ Ｐゴシック" pitchFamily="34" charset="-128"/>
        </a:defRPr>
      </a:lvl4pPr>
      <a:lvl5pPr algn="ctr" defTabSz="1204112" rtl="0" eaLnBrk="0" fontAlgn="base" hangingPunct="0">
        <a:spcBef>
          <a:spcPct val="0"/>
        </a:spcBef>
        <a:spcAft>
          <a:spcPct val="0"/>
        </a:spcAft>
        <a:defRPr sz="3700" b="1">
          <a:solidFill>
            <a:schemeClr val="bg1"/>
          </a:solidFill>
          <a:latin typeface="Calibri" charset="0"/>
          <a:ea typeface="ＭＳ Ｐゴシック" pitchFamily="34" charset="-128"/>
        </a:defRPr>
      </a:lvl5pPr>
      <a:lvl6pPr marL="452352" algn="ctr" rtl="0" fontAlgn="base">
        <a:spcBef>
          <a:spcPct val="0"/>
        </a:spcBef>
        <a:spcAft>
          <a:spcPct val="0"/>
        </a:spcAft>
        <a:defRPr sz="2800" b="1">
          <a:solidFill>
            <a:schemeClr val="bg1"/>
          </a:solidFill>
          <a:latin typeface="Calibri" charset="0"/>
          <a:ea typeface="ＭＳ Ｐゴシック" charset="0"/>
        </a:defRPr>
      </a:lvl6pPr>
      <a:lvl7pPr marL="904670" algn="ctr" rtl="0" fontAlgn="base">
        <a:spcBef>
          <a:spcPct val="0"/>
        </a:spcBef>
        <a:spcAft>
          <a:spcPct val="0"/>
        </a:spcAft>
        <a:defRPr sz="2800" b="1">
          <a:solidFill>
            <a:schemeClr val="bg1"/>
          </a:solidFill>
          <a:latin typeface="Calibri" charset="0"/>
          <a:ea typeface="ＭＳ Ｐゴシック" charset="0"/>
        </a:defRPr>
      </a:lvl7pPr>
      <a:lvl8pPr marL="1356997" algn="ctr" rtl="0" fontAlgn="base">
        <a:spcBef>
          <a:spcPct val="0"/>
        </a:spcBef>
        <a:spcAft>
          <a:spcPct val="0"/>
        </a:spcAft>
        <a:defRPr sz="2800" b="1">
          <a:solidFill>
            <a:schemeClr val="bg1"/>
          </a:solidFill>
          <a:latin typeface="Calibri" charset="0"/>
          <a:ea typeface="ＭＳ Ｐゴシック" charset="0"/>
        </a:defRPr>
      </a:lvl8pPr>
      <a:lvl9pPr marL="1809329" algn="ctr" rtl="0" fontAlgn="base">
        <a:spcBef>
          <a:spcPct val="0"/>
        </a:spcBef>
        <a:spcAft>
          <a:spcPct val="0"/>
        </a:spcAft>
        <a:defRPr sz="2800" b="1">
          <a:solidFill>
            <a:schemeClr val="bg1"/>
          </a:solidFill>
          <a:latin typeface="Calibri" charset="0"/>
          <a:ea typeface="ＭＳ Ｐゴシック" charset="0"/>
        </a:defRPr>
      </a:lvl9pPr>
    </p:titleStyle>
    <p:bodyStyle>
      <a:lvl1pPr marL="451169" indent="-451169" algn="l" defTabSz="1204112" rtl="0" eaLnBrk="0" fontAlgn="base" hangingPunct="0">
        <a:spcBef>
          <a:spcPct val="20000"/>
        </a:spcBef>
        <a:spcAft>
          <a:spcPct val="0"/>
        </a:spcAft>
        <a:buChar char="•"/>
        <a:defRPr sz="4300">
          <a:solidFill>
            <a:schemeClr val="tx1"/>
          </a:solidFill>
          <a:latin typeface="+mn-lt"/>
          <a:ea typeface="ＭＳ Ｐゴシック" pitchFamily="34" charset="-128"/>
          <a:cs typeface="+mn-cs"/>
        </a:defRPr>
      </a:lvl1pPr>
      <a:lvl2pPr marL="977753" indent="-374127" algn="l" defTabSz="1204112" rtl="0" eaLnBrk="0" fontAlgn="base" hangingPunct="0">
        <a:spcBef>
          <a:spcPct val="20000"/>
        </a:spcBef>
        <a:spcAft>
          <a:spcPct val="0"/>
        </a:spcAft>
        <a:buChar char="–"/>
        <a:defRPr sz="3700">
          <a:solidFill>
            <a:schemeClr val="tx1"/>
          </a:solidFill>
          <a:latin typeface="+mn-lt"/>
          <a:ea typeface="ＭＳ Ｐゴシック" pitchFamily="34" charset="-128"/>
        </a:defRPr>
      </a:lvl2pPr>
      <a:lvl3pPr marL="1505917" indent="-300221" algn="l" defTabSz="1204112" rtl="0" eaLnBrk="0" fontAlgn="base" hangingPunct="0">
        <a:spcBef>
          <a:spcPct val="20000"/>
        </a:spcBef>
        <a:spcAft>
          <a:spcPct val="0"/>
        </a:spcAft>
        <a:buChar char="•"/>
        <a:defRPr sz="3200">
          <a:solidFill>
            <a:schemeClr val="tx1"/>
          </a:solidFill>
          <a:latin typeface="+mn-lt"/>
          <a:ea typeface="ＭＳ Ｐゴシック" pitchFamily="34" charset="-128"/>
        </a:defRPr>
      </a:lvl3pPr>
      <a:lvl4pPr marL="2107991" indent="-300221" algn="l" defTabSz="1204112" rtl="0" eaLnBrk="0" fontAlgn="base" hangingPunct="0">
        <a:spcBef>
          <a:spcPct val="20000"/>
        </a:spcBef>
        <a:spcAft>
          <a:spcPct val="0"/>
        </a:spcAft>
        <a:buChar char="–"/>
        <a:defRPr sz="2700">
          <a:solidFill>
            <a:schemeClr val="tx1"/>
          </a:solidFill>
          <a:latin typeface="+mn-lt"/>
          <a:ea typeface="ＭＳ Ｐゴシック" pitchFamily="34" charset="-128"/>
        </a:defRPr>
      </a:lvl4pPr>
      <a:lvl5pPr marL="2710036" indent="-300221" algn="l" defTabSz="1204112" rtl="0" eaLnBrk="0" fontAlgn="base" hangingPunct="0">
        <a:spcBef>
          <a:spcPct val="20000"/>
        </a:spcBef>
        <a:spcAft>
          <a:spcPct val="0"/>
        </a:spcAft>
        <a:buChar char="»"/>
        <a:defRPr sz="2700">
          <a:solidFill>
            <a:schemeClr val="tx1"/>
          </a:solidFill>
          <a:latin typeface="+mn-lt"/>
          <a:ea typeface="ＭＳ Ｐゴシック" pitchFamily="34" charset="-128"/>
        </a:defRPr>
      </a:lvl5pPr>
      <a:lvl6pPr marL="2487827" indent="-226191" algn="l" rtl="0" fontAlgn="base">
        <a:spcBef>
          <a:spcPct val="20000"/>
        </a:spcBef>
        <a:spcAft>
          <a:spcPct val="0"/>
        </a:spcAft>
        <a:buChar char="»"/>
        <a:defRPr sz="2000">
          <a:solidFill>
            <a:schemeClr val="tx1"/>
          </a:solidFill>
          <a:latin typeface="+mn-lt"/>
          <a:ea typeface="+mn-ea"/>
        </a:defRPr>
      </a:lvl6pPr>
      <a:lvl7pPr marL="2940173" indent="-226191" algn="l" rtl="0" fontAlgn="base">
        <a:spcBef>
          <a:spcPct val="20000"/>
        </a:spcBef>
        <a:spcAft>
          <a:spcPct val="0"/>
        </a:spcAft>
        <a:buChar char="»"/>
        <a:defRPr sz="2000">
          <a:solidFill>
            <a:schemeClr val="tx1"/>
          </a:solidFill>
          <a:latin typeface="+mn-lt"/>
          <a:ea typeface="+mn-ea"/>
        </a:defRPr>
      </a:lvl7pPr>
      <a:lvl8pPr marL="3392498" indent="-226191" algn="l" rtl="0" fontAlgn="base">
        <a:spcBef>
          <a:spcPct val="20000"/>
        </a:spcBef>
        <a:spcAft>
          <a:spcPct val="0"/>
        </a:spcAft>
        <a:buChar char="»"/>
        <a:defRPr sz="2000">
          <a:solidFill>
            <a:schemeClr val="tx1"/>
          </a:solidFill>
          <a:latin typeface="+mn-lt"/>
          <a:ea typeface="+mn-ea"/>
        </a:defRPr>
      </a:lvl8pPr>
      <a:lvl9pPr marL="3844832" indent="-226191" algn="l" rtl="0" fontAlgn="base">
        <a:spcBef>
          <a:spcPct val="20000"/>
        </a:spcBef>
        <a:spcAft>
          <a:spcPct val="0"/>
        </a:spcAft>
        <a:buChar char="»"/>
        <a:defRPr sz="2000">
          <a:solidFill>
            <a:schemeClr val="tx1"/>
          </a:solidFill>
          <a:latin typeface="+mn-lt"/>
          <a:ea typeface="+mn-ea"/>
        </a:defRPr>
      </a:lvl9pPr>
    </p:bodyStyle>
    <p:otherStyle>
      <a:defPPr>
        <a:defRPr lang="en-US"/>
      </a:defPPr>
      <a:lvl1pPr marL="0" algn="l" defTabSz="452352" rtl="0" eaLnBrk="1" latinLnBrk="0" hangingPunct="1">
        <a:defRPr sz="1900" kern="1200">
          <a:solidFill>
            <a:schemeClr val="tx1"/>
          </a:solidFill>
          <a:latin typeface="+mn-lt"/>
          <a:ea typeface="+mn-ea"/>
          <a:cs typeface="+mn-cs"/>
        </a:defRPr>
      </a:lvl1pPr>
      <a:lvl2pPr marL="452352" algn="l" defTabSz="452352" rtl="0" eaLnBrk="1" latinLnBrk="0" hangingPunct="1">
        <a:defRPr sz="1900" kern="1200">
          <a:solidFill>
            <a:schemeClr val="tx1"/>
          </a:solidFill>
          <a:latin typeface="+mn-lt"/>
          <a:ea typeface="+mn-ea"/>
          <a:cs typeface="+mn-cs"/>
        </a:defRPr>
      </a:lvl2pPr>
      <a:lvl3pPr marL="904670" algn="l" defTabSz="452352" rtl="0" eaLnBrk="1" latinLnBrk="0" hangingPunct="1">
        <a:defRPr sz="1900" kern="1200">
          <a:solidFill>
            <a:schemeClr val="tx1"/>
          </a:solidFill>
          <a:latin typeface="+mn-lt"/>
          <a:ea typeface="+mn-ea"/>
          <a:cs typeface="+mn-cs"/>
        </a:defRPr>
      </a:lvl3pPr>
      <a:lvl4pPr marL="1356997" algn="l" defTabSz="452352" rtl="0" eaLnBrk="1" latinLnBrk="0" hangingPunct="1">
        <a:defRPr sz="1900" kern="1200">
          <a:solidFill>
            <a:schemeClr val="tx1"/>
          </a:solidFill>
          <a:latin typeface="+mn-lt"/>
          <a:ea typeface="+mn-ea"/>
          <a:cs typeface="+mn-cs"/>
        </a:defRPr>
      </a:lvl4pPr>
      <a:lvl5pPr marL="1809329" algn="l" defTabSz="452352" rtl="0" eaLnBrk="1" latinLnBrk="0" hangingPunct="1">
        <a:defRPr sz="1900" kern="1200">
          <a:solidFill>
            <a:schemeClr val="tx1"/>
          </a:solidFill>
          <a:latin typeface="+mn-lt"/>
          <a:ea typeface="+mn-ea"/>
          <a:cs typeface="+mn-cs"/>
        </a:defRPr>
      </a:lvl5pPr>
      <a:lvl6pPr marL="2261669" algn="l" defTabSz="452352" rtl="0" eaLnBrk="1" latinLnBrk="0" hangingPunct="1">
        <a:defRPr sz="1900" kern="1200">
          <a:solidFill>
            <a:schemeClr val="tx1"/>
          </a:solidFill>
          <a:latin typeface="+mn-lt"/>
          <a:ea typeface="+mn-ea"/>
          <a:cs typeface="+mn-cs"/>
        </a:defRPr>
      </a:lvl6pPr>
      <a:lvl7pPr marL="2714003" algn="l" defTabSz="452352" rtl="0" eaLnBrk="1" latinLnBrk="0" hangingPunct="1">
        <a:defRPr sz="1900" kern="1200">
          <a:solidFill>
            <a:schemeClr val="tx1"/>
          </a:solidFill>
          <a:latin typeface="+mn-lt"/>
          <a:ea typeface="+mn-ea"/>
          <a:cs typeface="+mn-cs"/>
        </a:defRPr>
      </a:lvl7pPr>
      <a:lvl8pPr marL="3166337" algn="l" defTabSz="452352" rtl="0" eaLnBrk="1" latinLnBrk="0" hangingPunct="1">
        <a:defRPr sz="1900" kern="1200">
          <a:solidFill>
            <a:schemeClr val="tx1"/>
          </a:solidFill>
          <a:latin typeface="+mn-lt"/>
          <a:ea typeface="+mn-ea"/>
          <a:cs typeface="+mn-cs"/>
        </a:defRPr>
      </a:lvl8pPr>
      <a:lvl9pPr marL="3618667" algn="l" defTabSz="452352" rtl="0" eaLnBrk="1" latinLnBrk="0" hangingPunct="1">
        <a:defRPr sz="19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8"/>
          <p:cNvSpPr>
            <a:spLocks noChangeArrowheads="1"/>
          </p:cNvSpPr>
          <p:nvPr/>
        </p:nvSpPr>
        <p:spPr bwMode="auto">
          <a:xfrm>
            <a:off x="-19048" y="-242887"/>
            <a:ext cx="12198349" cy="1765301"/>
          </a:xfrm>
          <a:prstGeom prst="rect">
            <a:avLst/>
          </a:prstGeom>
          <a:solidFill>
            <a:srgbClr val="006699"/>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391" tIns="45169" rIns="90391" bIns="45169" anchor="ctr"/>
          <a:lstStyle>
            <a:lvl1pPr defTabSz="912813" eaLnBrk="0" hangingPunct="0">
              <a:defRPr sz="2400">
                <a:solidFill>
                  <a:schemeClr val="tx1"/>
                </a:solidFill>
                <a:latin typeface="Garamond" pitchFamily="18" charset="0"/>
                <a:ea typeface="ＭＳ Ｐゴシック" pitchFamily="34" charset="-128"/>
              </a:defRPr>
            </a:lvl1pPr>
            <a:lvl2pPr marL="741363" indent="-284163" defTabSz="912813" eaLnBrk="0" hangingPunct="0">
              <a:defRPr sz="2400">
                <a:solidFill>
                  <a:schemeClr val="tx1"/>
                </a:solidFill>
                <a:latin typeface="Garamond" pitchFamily="18" charset="0"/>
                <a:ea typeface="ＭＳ Ｐゴシック" pitchFamily="34" charset="-128"/>
              </a:defRPr>
            </a:lvl2pPr>
            <a:lvl3pPr marL="1144588" indent="-231775" defTabSz="912813" eaLnBrk="0" hangingPunct="0">
              <a:defRPr sz="2400">
                <a:solidFill>
                  <a:schemeClr val="tx1"/>
                </a:solidFill>
                <a:latin typeface="Garamond" pitchFamily="18" charset="0"/>
                <a:ea typeface="ＭＳ Ｐゴシック" pitchFamily="34" charset="-128"/>
              </a:defRPr>
            </a:lvl3pPr>
            <a:lvl4pPr marL="1600200" indent="-228600" defTabSz="912813" eaLnBrk="0" hangingPunct="0">
              <a:defRPr sz="2400">
                <a:solidFill>
                  <a:schemeClr val="tx1"/>
                </a:solidFill>
                <a:latin typeface="Garamond" pitchFamily="18" charset="0"/>
                <a:ea typeface="ＭＳ Ｐゴシック" pitchFamily="34" charset="-128"/>
              </a:defRPr>
            </a:lvl4pPr>
            <a:lvl5pPr marL="2057400" indent="-228600" defTabSz="912813" eaLnBrk="0" hangingPunct="0">
              <a:defRPr sz="2400">
                <a:solidFill>
                  <a:schemeClr val="tx1"/>
                </a:solidFill>
                <a:latin typeface="Garamond" pitchFamily="18" charset="0"/>
                <a:ea typeface="ＭＳ Ｐゴシック" pitchFamily="34" charset="-128"/>
              </a:defRPr>
            </a:lvl5pPr>
            <a:lvl6pPr marL="2514600" indent="-228600" defTabSz="912813" eaLnBrk="0" fontAlgn="base" hangingPunct="0">
              <a:spcBef>
                <a:spcPct val="0"/>
              </a:spcBef>
              <a:spcAft>
                <a:spcPct val="0"/>
              </a:spcAft>
              <a:defRPr sz="2400">
                <a:solidFill>
                  <a:schemeClr val="tx1"/>
                </a:solidFill>
                <a:latin typeface="Garamond" pitchFamily="18" charset="0"/>
                <a:ea typeface="ＭＳ Ｐゴシック" pitchFamily="34" charset="-128"/>
              </a:defRPr>
            </a:lvl6pPr>
            <a:lvl7pPr marL="2971800" indent="-228600" defTabSz="912813" eaLnBrk="0" fontAlgn="base" hangingPunct="0">
              <a:spcBef>
                <a:spcPct val="0"/>
              </a:spcBef>
              <a:spcAft>
                <a:spcPct val="0"/>
              </a:spcAft>
              <a:defRPr sz="2400">
                <a:solidFill>
                  <a:schemeClr val="tx1"/>
                </a:solidFill>
                <a:latin typeface="Garamond" pitchFamily="18" charset="0"/>
                <a:ea typeface="ＭＳ Ｐゴシック" pitchFamily="34" charset="-128"/>
              </a:defRPr>
            </a:lvl7pPr>
            <a:lvl8pPr marL="3429000" indent="-228600" defTabSz="912813" eaLnBrk="0" fontAlgn="base" hangingPunct="0">
              <a:spcBef>
                <a:spcPct val="0"/>
              </a:spcBef>
              <a:spcAft>
                <a:spcPct val="0"/>
              </a:spcAft>
              <a:defRPr sz="2400">
                <a:solidFill>
                  <a:schemeClr val="tx1"/>
                </a:solidFill>
                <a:latin typeface="Garamond" pitchFamily="18" charset="0"/>
                <a:ea typeface="ＭＳ Ｐゴシック" pitchFamily="34" charset="-128"/>
              </a:defRPr>
            </a:lvl8pPr>
            <a:lvl9pPr marL="3886200" indent="-228600" defTabSz="912813" eaLnBrk="0" fontAlgn="base" hangingPunct="0">
              <a:spcBef>
                <a:spcPct val="0"/>
              </a:spcBef>
              <a:spcAft>
                <a:spcPct val="0"/>
              </a:spcAft>
              <a:defRPr sz="2400">
                <a:solidFill>
                  <a:schemeClr val="tx1"/>
                </a:solidFill>
                <a:latin typeface="Garamond" pitchFamily="18" charset="0"/>
                <a:ea typeface="ＭＳ Ｐゴシック" pitchFamily="34" charset="-128"/>
              </a:defRPr>
            </a:lvl9pPr>
          </a:lstStyle>
          <a:p>
            <a:pPr eaLnBrk="1" hangingPunct="1">
              <a:defRPr/>
            </a:pPr>
            <a:endParaRPr lang="en-US" altLang="en-US" dirty="0" smtClean="0">
              <a:solidFill>
                <a:srgbClr val="000000"/>
              </a:solidFill>
            </a:endParaRPr>
          </a:p>
        </p:txBody>
      </p:sp>
      <p:sp>
        <p:nvSpPr>
          <p:cNvPr id="3075" name="Rectangle 2"/>
          <p:cNvSpPr>
            <a:spLocks noGrp="1" noChangeArrowheads="1"/>
          </p:cNvSpPr>
          <p:nvPr>
            <p:ph type="title"/>
          </p:nvPr>
        </p:nvSpPr>
        <p:spPr bwMode="auto">
          <a:xfrm>
            <a:off x="5529264" y="298542"/>
            <a:ext cx="6416676" cy="942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txBody>
          <a:bodyPr vert="horz" wrap="square" lIns="120335" tIns="60218" rIns="120335" bIns="60218" numCol="1" anchor="ctr" anchorCtr="0" compatLnSpc="1">
            <a:prstTxWarp prst="textNoShape">
              <a:avLst/>
            </a:prstTxWarp>
          </a:bodyPr>
          <a:lstStyle/>
          <a:p>
            <a:pPr lvl="0"/>
            <a:r>
              <a:rPr lang="en-US" altLang="en-US" smtClean="0"/>
              <a:t>Click to edit Master title style</a:t>
            </a:r>
          </a:p>
        </p:txBody>
      </p:sp>
      <p:sp>
        <p:nvSpPr>
          <p:cNvPr id="3076" name="Rectangle 3"/>
          <p:cNvSpPr>
            <a:spLocks noGrp="1" noChangeArrowheads="1"/>
          </p:cNvSpPr>
          <p:nvPr>
            <p:ph type="body" idx="1"/>
          </p:nvPr>
        </p:nvSpPr>
        <p:spPr bwMode="auto">
          <a:xfrm>
            <a:off x="609691" y="1751104"/>
            <a:ext cx="10960101" cy="64087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txBody>
          <a:bodyPr vert="horz" wrap="square" lIns="120335" tIns="60218" rIns="120335" bIns="60218"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55653" name="Rectangle 5"/>
          <p:cNvSpPr>
            <a:spLocks noGrp="1" noChangeArrowheads="1"/>
          </p:cNvSpPr>
          <p:nvPr>
            <p:ph type="ftr" sz="quarter" idx="3"/>
          </p:nvPr>
        </p:nvSpPr>
        <p:spPr bwMode="auto">
          <a:xfrm>
            <a:off x="4160840" y="8318592"/>
            <a:ext cx="3857625" cy="6334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txBody>
          <a:bodyPr vert="horz" wrap="square" lIns="120335" tIns="60218" rIns="120335" bIns="60218" numCol="1" anchor="t" anchorCtr="0" compatLnSpc="1">
            <a:prstTxWarp prst="textNoShape">
              <a:avLst/>
            </a:prstTxWarp>
          </a:bodyPr>
          <a:lstStyle>
            <a:lvl1pPr algn="ctr" defTabSz="1204994">
              <a:defRPr sz="1900">
                <a:solidFill>
                  <a:srgbClr val="000000"/>
                </a:solidFill>
                <a:latin typeface="Calibri" pitchFamily="34" charset="0"/>
                <a:ea typeface="ＭＳ Ｐゴシック" pitchFamily="34" charset="-128"/>
              </a:defRPr>
            </a:lvl1pPr>
          </a:lstStyle>
          <a:p>
            <a:pPr>
              <a:defRPr/>
            </a:pPr>
            <a:endParaRPr lang="en-US" altLang="en-US" dirty="0"/>
          </a:p>
        </p:txBody>
      </p:sp>
      <p:sp>
        <p:nvSpPr>
          <p:cNvPr id="155654" name="Rectangle 6"/>
          <p:cNvSpPr>
            <a:spLocks noGrp="1" noChangeArrowheads="1"/>
          </p:cNvSpPr>
          <p:nvPr>
            <p:ph type="sldNum" sz="quarter" idx="4"/>
          </p:nvPr>
        </p:nvSpPr>
        <p:spPr bwMode="auto">
          <a:xfrm>
            <a:off x="9337766" y="8499565"/>
            <a:ext cx="2841625" cy="6350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txBody>
          <a:bodyPr vert="horz" wrap="square" lIns="120335" tIns="60218" rIns="120335" bIns="60218" numCol="1" anchor="t" anchorCtr="0" compatLnSpc="1">
            <a:prstTxWarp prst="textNoShape">
              <a:avLst/>
            </a:prstTxWarp>
          </a:bodyPr>
          <a:lstStyle>
            <a:lvl1pPr algn="r" defTabSz="1204994">
              <a:defRPr sz="1900" b="1">
                <a:solidFill>
                  <a:srgbClr val="DDDDDD"/>
                </a:solidFill>
                <a:latin typeface="Calibri" pitchFamily="34" charset="0"/>
                <a:ea typeface="ＭＳ Ｐゴシック" pitchFamily="34" charset="-128"/>
              </a:defRPr>
            </a:lvl1pPr>
          </a:lstStyle>
          <a:p>
            <a:pPr>
              <a:defRPr/>
            </a:pPr>
            <a:fld id="{41009AA3-7843-40E0-8B4B-B4C2DD565162}" type="slidenum">
              <a:rPr lang="en-US" altLang="en-US"/>
              <a:pPr>
                <a:defRPr/>
              </a:pPr>
              <a:t>‹#›</a:t>
            </a:fld>
            <a:endParaRPr lang="en-US" altLang="en-US" dirty="0"/>
          </a:p>
        </p:txBody>
      </p:sp>
      <p:pic>
        <p:nvPicPr>
          <p:cNvPr id="3079" name="Picture 4" descr="banner"/>
          <p:cNvPicPr>
            <a:picLocks noChangeAspect="1" noChangeArrowheads="1"/>
          </p:cNvPicPr>
          <p:nvPr/>
        </p:nvPicPr>
        <p:blipFill>
          <a:blip r:embed="rId17">
            <a:extLst>
              <a:ext uri="{28A0092B-C50C-407E-A947-70E740481C1C}">
                <a14:useLocalDpi xmlns:a14="http://schemas.microsoft.com/office/drawing/2010/main" val="0"/>
              </a:ext>
            </a:extLst>
          </a:blip>
          <a:srcRect r="56197" b="8861"/>
          <a:stretch>
            <a:fillRect/>
          </a:stretch>
        </p:blipFill>
        <p:spPr bwMode="auto">
          <a:xfrm>
            <a:off x="-4672" y="298542"/>
            <a:ext cx="5343525" cy="94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5847" r:id="rId1"/>
    <p:sldLayoutId id="2147485829" r:id="rId2"/>
    <p:sldLayoutId id="2147485830" r:id="rId3"/>
    <p:sldLayoutId id="2147485831" r:id="rId4"/>
    <p:sldLayoutId id="2147485832" r:id="rId5"/>
    <p:sldLayoutId id="2147485833" r:id="rId6"/>
    <p:sldLayoutId id="2147485834" r:id="rId7"/>
    <p:sldLayoutId id="2147485835" r:id="rId8"/>
    <p:sldLayoutId id="2147485836" r:id="rId9"/>
    <p:sldLayoutId id="2147485837" r:id="rId10"/>
    <p:sldLayoutId id="2147485838" r:id="rId11"/>
    <p:sldLayoutId id="2147485839" r:id="rId12"/>
    <p:sldLayoutId id="2147485840" r:id="rId13"/>
    <p:sldLayoutId id="2147485841" r:id="rId14"/>
    <p:sldLayoutId id="2147485842" r:id="rId15"/>
  </p:sldLayoutIdLst>
  <p:hf hdr="0" ftr="0" dt="0"/>
  <p:txStyles>
    <p:titleStyle>
      <a:lvl1pPr algn="ctr" defTabSz="1204112" rtl="0" eaLnBrk="0" fontAlgn="base" hangingPunct="0">
        <a:spcBef>
          <a:spcPct val="0"/>
        </a:spcBef>
        <a:spcAft>
          <a:spcPct val="0"/>
        </a:spcAft>
        <a:defRPr sz="3700" b="1">
          <a:solidFill>
            <a:schemeClr val="bg1"/>
          </a:solidFill>
          <a:latin typeface="+mj-lt"/>
          <a:ea typeface="ＭＳ Ｐゴシック" pitchFamily="34" charset="-128"/>
          <a:cs typeface="+mj-cs"/>
        </a:defRPr>
      </a:lvl1pPr>
      <a:lvl2pPr algn="ctr" defTabSz="1204112" rtl="0" eaLnBrk="0" fontAlgn="base" hangingPunct="0">
        <a:spcBef>
          <a:spcPct val="0"/>
        </a:spcBef>
        <a:spcAft>
          <a:spcPct val="0"/>
        </a:spcAft>
        <a:defRPr sz="3700" b="1">
          <a:solidFill>
            <a:schemeClr val="bg1"/>
          </a:solidFill>
          <a:latin typeface="Calibri" charset="0"/>
          <a:ea typeface="ＭＳ Ｐゴシック" pitchFamily="34" charset="-128"/>
        </a:defRPr>
      </a:lvl2pPr>
      <a:lvl3pPr algn="ctr" defTabSz="1204112" rtl="0" eaLnBrk="0" fontAlgn="base" hangingPunct="0">
        <a:spcBef>
          <a:spcPct val="0"/>
        </a:spcBef>
        <a:spcAft>
          <a:spcPct val="0"/>
        </a:spcAft>
        <a:defRPr sz="3700" b="1">
          <a:solidFill>
            <a:schemeClr val="bg1"/>
          </a:solidFill>
          <a:latin typeface="Calibri" charset="0"/>
          <a:ea typeface="ＭＳ Ｐゴシック" pitchFamily="34" charset="-128"/>
        </a:defRPr>
      </a:lvl3pPr>
      <a:lvl4pPr algn="ctr" defTabSz="1204112" rtl="0" eaLnBrk="0" fontAlgn="base" hangingPunct="0">
        <a:spcBef>
          <a:spcPct val="0"/>
        </a:spcBef>
        <a:spcAft>
          <a:spcPct val="0"/>
        </a:spcAft>
        <a:defRPr sz="3700" b="1">
          <a:solidFill>
            <a:schemeClr val="bg1"/>
          </a:solidFill>
          <a:latin typeface="Calibri" charset="0"/>
          <a:ea typeface="ＭＳ Ｐゴシック" pitchFamily="34" charset="-128"/>
        </a:defRPr>
      </a:lvl4pPr>
      <a:lvl5pPr algn="ctr" defTabSz="1204112" rtl="0" eaLnBrk="0" fontAlgn="base" hangingPunct="0">
        <a:spcBef>
          <a:spcPct val="0"/>
        </a:spcBef>
        <a:spcAft>
          <a:spcPct val="0"/>
        </a:spcAft>
        <a:defRPr sz="3700" b="1">
          <a:solidFill>
            <a:schemeClr val="bg1"/>
          </a:solidFill>
          <a:latin typeface="Calibri" charset="0"/>
          <a:ea typeface="ＭＳ Ｐゴシック" pitchFamily="34" charset="-128"/>
        </a:defRPr>
      </a:lvl5pPr>
      <a:lvl6pPr marL="452481" algn="ctr" rtl="0" fontAlgn="base">
        <a:spcBef>
          <a:spcPct val="0"/>
        </a:spcBef>
        <a:spcAft>
          <a:spcPct val="0"/>
        </a:spcAft>
        <a:defRPr sz="2800" b="1">
          <a:solidFill>
            <a:schemeClr val="bg1"/>
          </a:solidFill>
          <a:latin typeface="Calibri" charset="0"/>
          <a:ea typeface="ＭＳ Ｐゴシック" charset="0"/>
        </a:defRPr>
      </a:lvl6pPr>
      <a:lvl7pPr marL="904929" algn="ctr" rtl="0" fontAlgn="base">
        <a:spcBef>
          <a:spcPct val="0"/>
        </a:spcBef>
        <a:spcAft>
          <a:spcPct val="0"/>
        </a:spcAft>
        <a:defRPr sz="2800" b="1">
          <a:solidFill>
            <a:schemeClr val="bg1"/>
          </a:solidFill>
          <a:latin typeface="Calibri" charset="0"/>
          <a:ea typeface="ＭＳ Ｐゴシック" charset="0"/>
        </a:defRPr>
      </a:lvl7pPr>
      <a:lvl8pPr marL="1357385" algn="ctr" rtl="0" fontAlgn="base">
        <a:spcBef>
          <a:spcPct val="0"/>
        </a:spcBef>
        <a:spcAft>
          <a:spcPct val="0"/>
        </a:spcAft>
        <a:defRPr sz="2800" b="1">
          <a:solidFill>
            <a:schemeClr val="bg1"/>
          </a:solidFill>
          <a:latin typeface="Calibri" charset="0"/>
          <a:ea typeface="ＭＳ Ｐゴシック" charset="0"/>
        </a:defRPr>
      </a:lvl8pPr>
      <a:lvl9pPr marL="1809846" algn="ctr" rtl="0" fontAlgn="base">
        <a:spcBef>
          <a:spcPct val="0"/>
        </a:spcBef>
        <a:spcAft>
          <a:spcPct val="0"/>
        </a:spcAft>
        <a:defRPr sz="2800" b="1">
          <a:solidFill>
            <a:schemeClr val="bg1"/>
          </a:solidFill>
          <a:latin typeface="Calibri" charset="0"/>
          <a:ea typeface="ＭＳ Ｐゴシック" charset="0"/>
        </a:defRPr>
      </a:lvl9pPr>
    </p:titleStyle>
    <p:bodyStyle>
      <a:lvl1pPr marL="451169" indent="-451169" algn="l" defTabSz="1204112" rtl="0" eaLnBrk="0" fontAlgn="base" hangingPunct="0">
        <a:spcBef>
          <a:spcPct val="20000"/>
        </a:spcBef>
        <a:spcAft>
          <a:spcPct val="0"/>
        </a:spcAft>
        <a:buChar char="•"/>
        <a:defRPr sz="4300">
          <a:solidFill>
            <a:schemeClr val="tx1"/>
          </a:solidFill>
          <a:latin typeface="+mn-lt"/>
          <a:ea typeface="ＭＳ Ｐゴシック" pitchFamily="34" charset="-128"/>
          <a:cs typeface="+mn-cs"/>
        </a:defRPr>
      </a:lvl1pPr>
      <a:lvl2pPr marL="977753" indent="-374127" algn="l" defTabSz="1204112" rtl="0" eaLnBrk="0" fontAlgn="base" hangingPunct="0">
        <a:spcBef>
          <a:spcPct val="20000"/>
        </a:spcBef>
        <a:spcAft>
          <a:spcPct val="0"/>
        </a:spcAft>
        <a:buChar char="–"/>
        <a:defRPr sz="3700">
          <a:solidFill>
            <a:schemeClr val="tx1"/>
          </a:solidFill>
          <a:latin typeface="+mn-lt"/>
          <a:ea typeface="ＭＳ Ｐゴシック" pitchFamily="34" charset="-128"/>
        </a:defRPr>
      </a:lvl2pPr>
      <a:lvl3pPr marL="1505917" indent="-300221" algn="l" defTabSz="1204112" rtl="0" eaLnBrk="0" fontAlgn="base" hangingPunct="0">
        <a:spcBef>
          <a:spcPct val="20000"/>
        </a:spcBef>
        <a:spcAft>
          <a:spcPct val="0"/>
        </a:spcAft>
        <a:buChar char="•"/>
        <a:defRPr sz="3200">
          <a:solidFill>
            <a:schemeClr val="tx1"/>
          </a:solidFill>
          <a:latin typeface="+mn-lt"/>
          <a:ea typeface="ＭＳ Ｐゴシック" pitchFamily="34" charset="-128"/>
        </a:defRPr>
      </a:lvl3pPr>
      <a:lvl4pPr marL="2109559" indent="-300221" algn="l" defTabSz="1204112" rtl="0" eaLnBrk="0" fontAlgn="base" hangingPunct="0">
        <a:spcBef>
          <a:spcPct val="20000"/>
        </a:spcBef>
        <a:spcAft>
          <a:spcPct val="0"/>
        </a:spcAft>
        <a:buChar char="–"/>
        <a:defRPr sz="2700">
          <a:solidFill>
            <a:schemeClr val="tx1"/>
          </a:solidFill>
          <a:latin typeface="+mn-lt"/>
          <a:ea typeface="ＭＳ Ｐゴシック" pitchFamily="34" charset="-128"/>
        </a:defRPr>
      </a:lvl4pPr>
      <a:lvl5pPr marL="2711614" indent="-300221" algn="l" defTabSz="1204112" rtl="0" eaLnBrk="0" fontAlgn="base" hangingPunct="0">
        <a:spcBef>
          <a:spcPct val="20000"/>
        </a:spcBef>
        <a:spcAft>
          <a:spcPct val="0"/>
        </a:spcAft>
        <a:buChar char="»"/>
        <a:defRPr sz="2700">
          <a:solidFill>
            <a:schemeClr val="tx1"/>
          </a:solidFill>
          <a:latin typeface="+mn-lt"/>
          <a:ea typeface="ＭＳ Ｐゴシック" pitchFamily="34" charset="-128"/>
        </a:defRPr>
      </a:lvl5pPr>
      <a:lvl6pPr marL="2488537" indent="-226255" algn="l" rtl="0" fontAlgn="base">
        <a:spcBef>
          <a:spcPct val="20000"/>
        </a:spcBef>
        <a:spcAft>
          <a:spcPct val="0"/>
        </a:spcAft>
        <a:buChar char="»"/>
        <a:defRPr sz="2000">
          <a:solidFill>
            <a:schemeClr val="tx1"/>
          </a:solidFill>
          <a:latin typeface="+mn-lt"/>
          <a:ea typeface="+mn-ea"/>
        </a:defRPr>
      </a:lvl6pPr>
      <a:lvl7pPr marL="2941012" indent="-226255" algn="l" rtl="0" fontAlgn="base">
        <a:spcBef>
          <a:spcPct val="20000"/>
        </a:spcBef>
        <a:spcAft>
          <a:spcPct val="0"/>
        </a:spcAft>
        <a:buChar char="»"/>
        <a:defRPr sz="2000">
          <a:solidFill>
            <a:schemeClr val="tx1"/>
          </a:solidFill>
          <a:latin typeface="+mn-lt"/>
          <a:ea typeface="+mn-ea"/>
        </a:defRPr>
      </a:lvl7pPr>
      <a:lvl8pPr marL="3393468" indent="-226255" algn="l" rtl="0" fontAlgn="base">
        <a:spcBef>
          <a:spcPct val="20000"/>
        </a:spcBef>
        <a:spcAft>
          <a:spcPct val="0"/>
        </a:spcAft>
        <a:buChar char="»"/>
        <a:defRPr sz="2000">
          <a:solidFill>
            <a:schemeClr val="tx1"/>
          </a:solidFill>
          <a:latin typeface="+mn-lt"/>
          <a:ea typeface="+mn-ea"/>
        </a:defRPr>
      </a:lvl8pPr>
      <a:lvl9pPr marL="3845929" indent="-226255" algn="l" rtl="0" fontAlgn="base">
        <a:spcBef>
          <a:spcPct val="20000"/>
        </a:spcBef>
        <a:spcAft>
          <a:spcPct val="0"/>
        </a:spcAft>
        <a:buChar char="»"/>
        <a:defRPr sz="2000">
          <a:solidFill>
            <a:schemeClr val="tx1"/>
          </a:solidFill>
          <a:latin typeface="+mn-lt"/>
          <a:ea typeface="+mn-ea"/>
        </a:defRPr>
      </a:lvl9pPr>
    </p:bodyStyle>
    <p:otherStyle>
      <a:defPPr>
        <a:defRPr lang="en-US"/>
      </a:defPPr>
      <a:lvl1pPr marL="0" algn="l" defTabSz="452481" rtl="0" eaLnBrk="1" latinLnBrk="0" hangingPunct="1">
        <a:defRPr sz="1900" kern="1200">
          <a:solidFill>
            <a:schemeClr val="tx1"/>
          </a:solidFill>
          <a:latin typeface="+mn-lt"/>
          <a:ea typeface="+mn-ea"/>
          <a:cs typeface="+mn-cs"/>
        </a:defRPr>
      </a:lvl1pPr>
      <a:lvl2pPr marL="452481" algn="l" defTabSz="452481" rtl="0" eaLnBrk="1" latinLnBrk="0" hangingPunct="1">
        <a:defRPr sz="1900" kern="1200">
          <a:solidFill>
            <a:schemeClr val="tx1"/>
          </a:solidFill>
          <a:latin typeface="+mn-lt"/>
          <a:ea typeface="+mn-ea"/>
          <a:cs typeface="+mn-cs"/>
        </a:defRPr>
      </a:lvl2pPr>
      <a:lvl3pPr marL="904929" algn="l" defTabSz="452481" rtl="0" eaLnBrk="1" latinLnBrk="0" hangingPunct="1">
        <a:defRPr sz="1900" kern="1200">
          <a:solidFill>
            <a:schemeClr val="tx1"/>
          </a:solidFill>
          <a:latin typeface="+mn-lt"/>
          <a:ea typeface="+mn-ea"/>
          <a:cs typeface="+mn-cs"/>
        </a:defRPr>
      </a:lvl3pPr>
      <a:lvl4pPr marL="1357385" algn="l" defTabSz="452481" rtl="0" eaLnBrk="1" latinLnBrk="0" hangingPunct="1">
        <a:defRPr sz="1900" kern="1200">
          <a:solidFill>
            <a:schemeClr val="tx1"/>
          </a:solidFill>
          <a:latin typeface="+mn-lt"/>
          <a:ea typeface="+mn-ea"/>
          <a:cs typeface="+mn-cs"/>
        </a:defRPr>
      </a:lvl4pPr>
      <a:lvl5pPr marL="1809846" algn="l" defTabSz="452481" rtl="0" eaLnBrk="1" latinLnBrk="0" hangingPunct="1">
        <a:defRPr sz="1900" kern="1200">
          <a:solidFill>
            <a:schemeClr val="tx1"/>
          </a:solidFill>
          <a:latin typeface="+mn-lt"/>
          <a:ea typeface="+mn-ea"/>
          <a:cs typeface="+mn-cs"/>
        </a:defRPr>
      </a:lvl5pPr>
      <a:lvl6pPr marL="2262315" algn="l" defTabSz="452481" rtl="0" eaLnBrk="1" latinLnBrk="0" hangingPunct="1">
        <a:defRPr sz="1900" kern="1200">
          <a:solidFill>
            <a:schemeClr val="tx1"/>
          </a:solidFill>
          <a:latin typeface="+mn-lt"/>
          <a:ea typeface="+mn-ea"/>
          <a:cs typeface="+mn-cs"/>
        </a:defRPr>
      </a:lvl6pPr>
      <a:lvl7pPr marL="2714777" algn="l" defTabSz="452481" rtl="0" eaLnBrk="1" latinLnBrk="0" hangingPunct="1">
        <a:defRPr sz="1900" kern="1200">
          <a:solidFill>
            <a:schemeClr val="tx1"/>
          </a:solidFill>
          <a:latin typeface="+mn-lt"/>
          <a:ea typeface="+mn-ea"/>
          <a:cs typeface="+mn-cs"/>
        </a:defRPr>
      </a:lvl7pPr>
      <a:lvl8pPr marL="3167240" algn="l" defTabSz="452481" rtl="0" eaLnBrk="1" latinLnBrk="0" hangingPunct="1">
        <a:defRPr sz="1900" kern="1200">
          <a:solidFill>
            <a:schemeClr val="tx1"/>
          </a:solidFill>
          <a:latin typeface="+mn-lt"/>
          <a:ea typeface="+mn-ea"/>
          <a:cs typeface="+mn-cs"/>
        </a:defRPr>
      </a:lvl8pPr>
      <a:lvl9pPr marL="3619699" algn="l" defTabSz="452481" rtl="0" eaLnBrk="1" latinLnBrk="0" hangingPunct="1">
        <a:defRPr sz="1900" kern="1200">
          <a:solidFill>
            <a:schemeClr val="tx1"/>
          </a:solidFill>
          <a:latin typeface="+mn-lt"/>
          <a:ea typeface="+mn-ea"/>
          <a:cs typeface="+mn-cs"/>
        </a:defRPr>
      </a:lvl9pPr>
    </p:otherStyle>
  </p:txStyles>
</p:sldMaster>
</file>

<file path=ppt/slides/_rels/slide1.xml.rels><?xml version="1.0" encoding="UTF-8"?>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xml"/>
  <Relationship Id="rId3" Type="http://schemas.openxmlformats.org/officeDocument/2006/relationships/image" Target="../media/image1.png"/>
</Relationships>

</file>

<file path=ppt/slides/_rels/slide10.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10.xml"/>
  <Relationship Id="rId3" Type="http://schemas.openxmlformats.org/officeDocument/2006/relationships/chart" Target="../charts/chart4.xml"/>
</Relationships>

</file>

<file path=ppt/slides/_rels/slide11.xml.rels><?xml version="1.0" encoding="UTF-8"?>

<Relationships xmlns="http://schemas.openxmlformats.org/package/2006/relationships">
  <Relationship Id="rId1" Type="http://schemas.openxmlformats.org/officeDocument/2006/relationships/slideLayout" Target="../slideLayouts/slideLayout4.xml"/>
  <Relationship Id="rId2" Type="http://schemas.openxmlformats.org/officeDocument/2006/relationships/notesSlide" Target="../notesSlides/notesSlide11.xml"/>
  <Relationship Id="rId3" Type="http://schemas.openxmlformats.org/officeDocument/2006/relationships/chart" Target="../charts/chart5.xml"/>
  <Relationship Id="rId4" Type="http://schemas.openxmlformats.org/officeDocument/2006/relationships/chart" Target="../charts/chart6.xml"/>
</Relationships>

</file>

<file path=ppt/slides/_rels/slide12.xml.rels><?xml version="1.0" encoding="UTF-8"?>

<Relationships xmlns="http://schemas.openxmlformats.org/package/2006/relationships">
  <Relationship Id="rId1" Type="http://schemas.openxmlformats.org/officeDocument/2006/relationships/slideLayout" Target="../slideLayouts/slideLayout14.xml"/>
  <Relationship Id="rId2" Type="http://schemas.openxmlformats.org/officeDocument/2006/relationships/notesSlide" Target="../notesSlides/notesSlide12.xml"/>
  <Relationship Id="rId3" Type="http://schemas.openxmlformats.org/officeDocument/2006/relationships/chart" Target="../charts/chart7.xml"/>
</Relationships>

</file>

<file path=ppt/slides/_rels/slide13.xml.rels><?xml version="1.0" encoding="UTF-8"?>

<Relationships xmlns="http://schemas.openxmlformats.org/package/2006/relationships">
  <Relationship Id="rId1" Type="http://schemas.openxmlformats.org/officeDocument/2006/relationships/slideLayout" Target="../slideLayouts/slideLayout14.xml"/>
  <Relationship Id="rId2" Type="http://schemas.openxmlformats.org/officeDocument/2006/relationships/notesSlide" Target="../notesSlides/notesSlide13.xml"/>
  <Relationship Id="rId3" Type="http://schemas.openxmlformats.org/officeDocument/2006/relationships/chart" Target="../charts/chart8.xml"/>
</Relationships>

</file>

<file path=ppt/slides/_rels/slide14.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4.xml"/>
  <Relationship Id="rId3" Type="http://schemas.openxmlformats.org/officeDocument/2006/relationships/chart" Target="../charts/chart9.xml"/>
</Relationships>

</file>

<file path=ppt/slides/_rels/slide15.xml.rels><?xml version="1.0" encoding="UTF-8"?>

<Relationships xmlns="http://schemas.openxmlformats.org/package/2006/relationships">
  <Relationship Id="rId1" Type="http://schemas.openxmlformats.org/officeDocument/2006/relationships/slideLayout" Target="../slideLayouts/slideLayout4.xml"/>
  <Relationship Id="rId2" Type="http://schemas.openxmlformats.org/officeDocument/2006/relationships/notesSlide" Target="../notesSlides/notesSlide15.xml"/>
  <Relationship Id="rId3" Type="http://schemas.openxmlformats.org/officeDocument/2006/relationships/chart" Target="../charts/chart10.xml"/>
  <Relationship Id="rId4" Type="http://schemas.openxmlformats.org/officeDocument/2006/relationships/chart" Target="../charts/chart11.xml"/>
  <Relationship Id="rId5" Type="http://schemas.openxmlformats.org/officeDocument/2006/relationships/chart" Target="../charts/chart12.xml"/>
</Relationships>

</file>

<file path=ppt/slides/_rels/slide16.xml.rels><?xml version="1.0" encoding="UTF-8"?>

<Relationships xmlns="http://schemas.openxmlformats.org/package/2006/relationships">
  <Relationship Id="rId1" Type="http://schemas.openxmlformats.org/officeDocument/2006/relationships/slideLayout" Target="../slideLayouts/slideLayout14.xml"/>
  <Relationship Id="rId2" Type="http://schemas.openxmlformats.org/officeDocument/2006/relationships/notesSlide" Target="../notesSlides/notesSlide16.xml"/>
  <Relationship Id="rId3" Type="http://schemas.openxmlformats.org/officeDocument/2006/relationships/chart" Target="../charts/chart13.xml"/>
</Relationships>

</file>

<file path=ppt/slides/_rels/slide17.xml.rels><?xml version="1.0" encoding="UTF-8"?>

<Relationships xmlns="http://schemas.openxmlformats.org/package/2006/relationships">
  <Relationship Id="rId1" Type="http://schemas.openxmlformats.org/officeDocument/2006/relationships/slideLayout" Target="../slideLayouts/slideLayout14.xml"/>
  <Relationship Id="rId2" Type="http://schemas.openxmlformats.org/officeDocument/2006/relationships/notesSlide" Target="../notesSlides/notesSlide17.xml"/>
  <Relationship Id="rId3" Type="http://schemas.openxmlformats.org/officeDocument/2006/relationships/chart" Target="../charts/chart14.xml"/>
</Relationships>

</file>

<file path=ppt/slides/_rels/slide18.xml.rels><?xml version="1.0" encoding="UTF-8"?>

<Relationships xmlns="http://schemas.openxmlformats.org/package/2006/relationships">
  <Relationship Id="rId1" Type="http://schemas.openxmlformats.org/officeDocument/2006/relationships/slideLayout" Target="../slideLayouts/slideLayout17.xml"/>
  <Relationship Id="rId2" Type="http://schemas.openxmlformats.org/officeDocument/2006/relationships/notesSlide" Target="../notesSlides/notesSlide18.xml"/>
  <Relationship Id="rId3" Type="http://schemas.openxmlformats.org/officeDocument/2006/relationships/chart" Target="../charts/chart15.xml"/>
  <Relationship Id="rId4" Type="http://schemas.openxmlformats.org/officeDocument/2006/relationships/chart" Target="../charts/chart16.xml"/>
</Relationships>

</file>

<file path=ppt/slides/_rels/slide19.xml.rels><?xml version="1.0" encoding="UTF-8"?>

<Relationships xmlns="http://schemas.openxmlformats.org/package/2006/relationships">
  <Relationship Id="rId1" Type="http://schemas.openxmlformats.org/officeDocument/2006/relationships/slideLayout" Target="../slideLayouts/slideLayout17.xml"/>
  <Relationship Id="rId2" Type="http://schemas.openxmlformats.org/officeDocument/2006/relationships/notesSlide" Target="../notesSlides/notesSlide19.xml"/>
  <Relationship Id="rId3" Type="http://schemas.openxmlformats.org/officeDocument/2006/relationships/chart" Target="../charts/chart17.xml"/>
  <Relationship Id="rId4" Type="http://schemas.openxmlformats.org/officeDocument/2006/relationships/chart" Target="../charts/chart18.xml"/>
</Relationships>

</file>

<file path=ppt/slides/_rels/slide2.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2.xml"/>
  <Relationship Id="rId3" Type="http://schemas.openxmlformats.org/officeDocument/2006/relationships/hyperlink" TargetMode="External" Target="http://www.malegislature.gov/Laws/SessionLaws/Acts/2006/Chapter58"/>
  <Relationship Id="rId4" Type="http://schemas.openxmlformats.org/officeDocument/2006/relationships/hyperlink" TargetMode="External" Target="http://www.malegislature.gov/Laws/GeneralLaws/PartI/TitleXVI/Chapter111/Section111"/>
  <Relationship Id="rId5" Type="http://schemas.openxmlformats.org/officeDocument/2006/relationships/hyperlink" TargetMode="External" Target="http://www.mass.gov/eohhs/docs/dph/regs/105cmr130.pdf"/>
  <Relationship Id="rId6" Type="http://schemas.openxmlformats.org/officeDocument/2006/relationships/hyperlink" TargetMode="External" Target="https://malegislature.gov/Laws/GeneralLaws/PartI/TitleXVI/Chapter111/Section51H"/>
</Relationships>

</file>

<file path=ppt/slides/_rels/slide20.xml.rels><?xml version="1.0" encoding="UTF-8"?>

<Relationships xmlns="http://schemas.openxmlformats.org/package/2006/relationships">
  <Relationship Id="rId1" Type="http://schemas.openxmlformats.org/officeDocument/2006/relationships/slideLayout" Target="../slideLayouts/slideLayout17.xml"/>
  <Relationship Id="rId2" Type="http://schemas.openxmlformats.org/officeDocument/2006/relationships/notesSlide" Target="../notesSlides/notesSlide20.xml"/>
  <Relationship Id="rId3" Type="http://schemas.openxmlformats.org/officeDocument/2006/relationships/chart" Target="../charts/chart19.xml"/>
  <Relationship Id="rId4" Type="http://schemas.openxmlformats.org/officeDocument/2006/relationships/chart" Target="../charts/chart20.xml"/>
</Relationships>

</file>

<file path=ppt/slides/_rels/slide21.xml.rels><?xml version="1.0" encoding="UTF-8"?>

<Relationships xmlns="http://schemas.openxmlformats.org/package/2006/relationships">
  <Relationship Id="rId1" Type="http://schemas.openxmlformats.org/officeDocument/2006/relationships/slideLayout" Target="../slideLayouts/slideLayout4.xml"/>
  <Relationship Id="rId2" Type="http://schemas.openxmlformats.org/officeDocument/2006/relationships/notesSlide" Target="../notesSlides/notesSlide21.xml"/>
  <Relationship Id="rId3" Type="http://schemas.openxmlformats.org/officeDocument/2006/relationships/chart" Target="../charts/chart21.xml"/>
  <Relationship Id="rId4" Type="http://schemas.openxmlformats.org/officeDocument/2006/relationships/chart" Target="../charts/chart22.xml"/>
</Relationships>

</file>

<file path=ppt/slides/_rels/slide22.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22.xml"/>
  <Relationship Id="rId3" Type="http://schemas.openxmlformats.org/officeDocument/2006/relationships/chart" Target="../charts/chart23.xml"/>
  <Relationship Id="rId4" Type="http://schemas.openxmlformats.org/officeDocument/2006/relationships/chart" Target="../charts/chart24.xml"/>
  <Relationship Id="rId5" Type="http://schemas.openxmlformats.org/officeDocument/2006/relationships/chart" Target="../charts/chart25.xml"/>
  <Relationship Id="rId6" Type="http://schemas.openxmlformats.org/officeDocument/2006/relationships/chart" Target="../charts/chart26.xml"/>
  <Relationship Id="rId7" Type="http://schemas.openxmlformats.org/officeDocument/2006/relationships/chart" Target="../charts/chart27.xml"/>
  <Relationship Id="rId8" Type="http://schemas.openxmlformats.org/officeDocument/2006/relationships/chart" Target="../charts/chart28.xml"/>
</Relationships>

</file>

<file path=ppt/slides/_rels/slide23.xml.rels><?xml version="1.0" encoding="UTF-8"?>

<Relationships xmlns="http://schemas.openxmlformats.org/package/2006/relationships">
  <Relationship Id="rId1" Type="http://schemas.openxmlformats.org/officeDocument/2006/relationships/slideLayout" Target="../slideLayouts/slideLayout6.xml"/>
  <Relationship Id="rId2" Type="http://schemas.openxmlformats.org/officeDocument/2006/relationships/notesSlide" Target="../notesSlides/notesSlide23.xml"/>
</Relationships>

</file>

<file path=ppt/slides/_rels/slide24.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24.xml"/>
</Relationships>

</file>

<file path=ppt/slides/_rels/slide25.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25.xml"/>
  <Relationship Id="rId3" Type="http://schemas.openxmlformats.org/officeDocument/2006/relationships/chart" Target="../charts/chart29.xml"/>
</Relationships>

</file>

<file path=ppt/slides/_rels/slide26.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26.xml"/>
  <Relationship Id="rId3" Type="http://schemas.openxmlformats.org/officeDocument/2006/relationships/chart" Target="../charts/chart30.xml"/>
</Relationships>

</file>

<file path=ppt/slides/_rels/slide27.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27.xml"/>
  <Relationship Id="rId3" Type="http://schemas.openxmlformats.org/officeDocument/2006/relationships/chart" Target="../charts/chart31.xml"/>
  <Relationship Id="rId4" Type="http://schemas.openxmlformats.org/officeDocument/2006/relationships/chart" Target="../charts/chart32.xml"/>
</Relationships>

</file>

<file path=ppt/slides/_rels/slide28.xml.rels><?xml version="1.0" encoding="UTF-8"?>

<Relationships xmlns="http://schemas.openxmlformats.org/package/2006/relationships">
  <Relationship Id="rId1" Type="http://schemas.openxmlformats.org/officeDocument/2006/relationships/slideLayout" Target="../slideLayouts/slideLayout6.xml"/>
  <Relationship Id="rId2" Type="http://schemas.openxmlformats.org/officeDocument/2006/relationships/notesSlide" Target="../notesSlides/notesSlide28.xml"/>
</Relationships>

</file>

<file path=ppt/slides/_rels/slide29.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29.xml"/>
</Relationships>

</file>

<file path=ppt/slides/_rels/slide3.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3.xml"/>
</Relationships>

</file>

<file path=ppt/slides/_rels/slide30.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30.xml"/>
  <Relationship Id="rId3" Type="http://schemas.openxmlformats.org/officeDocument/2006/relationships/hyperlink" TargetMode="External" Target="http://www.mass.gov/dph/dhcq"/>
</Relationships>

</file>

<file path=ppt/slides/_rels/slide4.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4.xml"/>
</Relationships>

</file>

<file path=ppt/slides/_rels/slide5.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5.xml"/>
</Relationships>

</file>

<file path=ppt/slides/_rels/slide6.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6.xml"/>
</Relationships>

</file>

<file path=ppt/slides/_rels/slide7.xml.rels><?xml version="1.0" encoding="UTF-8"?>

<Relationships xmlns="http://schemas.openxmlformats.org/package/2006/relationships">
  <Relationship Id="rId1" Type="http://schemas.openxmlformats.org/officeDocument/2006/relationships/vmlDrawing" Target="../drawings/vmlDrawing1.vml"/>
  <Relationship Id="rId2" Type="http://schemas.openxmlformats.org/officeDocument/2006/relationships/slideLayout" Target="../slideLayouts/slideLayout7.xml"/>
  <Relationship Id="rId3" Type="http://schemas.openxmlformats.org/officeDocument/2006/relationships/notesSlide" Target="../notesSlides/notesSlide7.xml"/>
  <Relationship Id="rId4" Type="http://schemas.openxmlformats.org/officeDocument/2006/relationships/oleObject" Target="../embeddings/oleObject1.bin"/>
  <Relationship Id="rId5" Type="http://schemas.openxmlformats.org/officeDocument/2006/relationships/oleObject" Target="../embeddings/Microsoft_Excel_97-2003_Worksheet1.xls"/>
  <Relationship Id="rId6" Type="http://schemas.openxmlformats.org/officeDocument/2006/relationships/image" Target="../media/image2.png"/>
</Relationships>

</file>

<file path=ppt/slides/_rels/slide8.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8.xml"/>
  <Relationship Id="rId3" Type="http://schemas.openxmlformats.org/officeDocument/2006/relationships/chart" Target="../charts/chart1.xml"/>
</Relationships>

</file>

<file path=ppt/slides/_rels/slide9.xml.rels><?xml version="1.0" encoding="UTF-8"?>

<Relationships xmlns="http://schemas.openxmlformats.org/package/2006/relationships">
  <Relationship Id="rId1" Type="http://schemas.openxmlformats.org/officeDocument/2006/relationships/slideLayout" Target="../slideLayouts/slideLayout4.xml"/>
  <Relationship Id="rId2" Type="http://schemas.openxmlformats.org/officeDocument/2006/relationships/notesSlide" Target="../notesSlides/notesSlide9.xml"/>
  <Relationship Id="rId3" Type="http://schemas.openxmlformats.org/officeDocument/2006/relationships/chart" Target="../charts/chart2.xml"/>
  <Relationship Id="rId4" Type="http://schemas.openxmlformats.org/officeDocument/2006/relationships/chart" Target="../charts/chart3.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4" descr="banner"/>
          <p:cNvPicPr>
            <a:picLocks noChangeAspect="1" noChangeArrowheads="1"/>
          </p:cNvPicPr>
          <p:nvPr/>
        </p:nvPicPr>
        <p:blipFill>
          <a:blip r:embed="rId3">
            <a:extLst>
              <a:ext uri="{28A0092B-C50C-407E-A947-70E740481C1C}">
                <a14:useLocalDpi xmlns:a14="http://schemas.microsoft.com/office/drawing/2010/main" val="0"/>
              </a:ext>
            </a:extLst>
          </a:blip>
          <a:srcRect b="8861"/>
          <a:stretch>
            <a:fillRect/>
          </a:stretch>
        </p:blipFill>
        <p:spPr bwMode="auto">
          <a:xfrm>
            <a:off x="-4731" y="298542"/>
            <a:ext cx="12198351" cy="94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19" name="Rectangle 14"/>
          <p:cNvSpPr>
            <a:spLocks noGrp="1" noChangeArrowheads="1"/>
          </p:cNvSpPr>
          <p:nvPr>
            <p:ph type="ctrTitle"/>
          </p:nvPr>
        </p:nvSpPr>
        <p:spPr>
          <a:xfrm>
            <a:off x="912814" y="1814052"/>
            <a:ext cx="10353674" cy="2518711"/>
          </a:xfrm>
        </p:spPr>
        <p:txBody>
          <a:bodyPr/>
          <a:lstStyle/>
          <a:p>
            <a:pPr eaLnBrk="1" hangingPunct="1"/>
            <a:r>
              <a:rPr lang="en-US" altLang="en-US" sz="4400" dirty="0">
                <a:solidFill>
                  <a:schemeClr val="tx1"/>
                </a:solidFill>
              </a:rPr>
              <a:t>Health Care Associated Infections in 2016</a:t>
            </a:r>
            <a:br>
              <a:rPr lang="en-US" altLang="en-US" sz="4400" dirty="0">
                <a:solidFill>
                  <a:schemeClr val="tx1"/>
                </a:solidFill>
              </a:rPr>
            </a:br>
            <a:r>
              <a:rPr lang="en-US" altLang="en-US" sz="4400" dirty="0">
                <a:solidFill>
                  <a:schemeClr val="tx1"/>
                </a:solidFill>
              </a:rPr>
              <a:t>Acute Care Hospitals</a:t>
            </a:r>
          </a:p>
        </p:txBody>
      </p:sp>
      <p:sp>
        <p:nvSpPr>
          <p:cNvPr id="9220" name="Rectangle 15"/>
          <p:cNvSpPr>
            <a:spLocks noGrp="1" noChangeArrowheads="1"/>
          </p:cNvSpPr>
          <p:nvPr>
            <p:ph type="subTitle" idx="1"/>
          </p:nvPr>
        </p:nvSpPr>
        <p:spPr>
          <a:xfrm>
            <a:off x="-4731" y="3849329"/>
            <a:ext cx="12179300" cy="3967316"/>
          </a:xfrm>
        </p:spPr>
        <p:txBody>
          <a:bodyPr/>
          <a:lstStyle/>
          <a:p>
            <a:pPr eaLnBrk="1" hangingPunct="1">
              <a:lnSpc>
                <a:spcPct val="80000"/>
              </a:lnSpc>
            </a:pPr>
            <a:r>
              <a:rPr lang="en-US" altLang="en-US" sz="2000" dirty="0"/>
              <a:t>Alfred DeMaria, </a:t>
            </a:r>
            <a:r>
              <a:rPr lang="en-US" altLang="en-US" sz="2000" dirty="0" smtClean="0"/>
              <a:t>Jr., M.D</a:t>
            </a:r>
            <a:r>
              <a:rPr lang="en-US" altLang="en-US" sz="2000" dirty="0"/>
              <a:t>.</a:t>
            </a:r>
          </a:p>
          <a:p>
            <a:pPr eaLnBrk="1" hangingPunct="1">
              <a:lnSpc>
                <a:spcPct val="80000"/>
              </a:lnSpc>
            </a:pPr>
            <a:r>
              <a:rPr lang="en-US" altLang="en-US" sz="2000" dirty="0"/>
              <a:t>State Epidemiologist</a:t>
            </a:r>
          </a:p>
          <a:p>
            <a:pPr eaLnBrk="1" hangingPunct="1">
              <a:lnSpc>
                <a:spcPct val="80000"/>
              </a:lnSpc>
            </a:pPr>
            <a:r>
              <a:rPr lang="en-US" altLang="en-US" sz="2000" dirty="0"/>
              <a:t>Bureau of Infectious Disease and Laboratory </a:t>
            </a:r>
            <a:r>
              <a:rPr lang="en-US" altLang="en-US" sz="2000" dirty="0" smtClean="0"/>
              <a:t>Sciences</a:t>
            </a:r>
          </a:p>
          <a:p>
            <a:pPr eaLnBrk="1" hangingPunct="1">
              <a:lnSpc>
                <a:spcPct val="80000"/>
              </a:lnSpc>
            </a:pPr>
            <a:endParaRPr lang="en-US" altLang="en-US" sz="2000" dirty="0"/>
          </a:p>
          <a:p>
            <a:pPr eaLnBrk="1" hangingPunct="1">
              <a:lnSpc>
                <a:spcPct val="80000"/>
              </a:lnSpc>
            </a:pPr>
            <a:r>
              <a:rPr lang="en-US" altLang="en-US" sz="2000" dirty="0"/>
              <a:t>Katherine T. Fillo, </a:t>
            </a:r>
            <a:r>
              <a:rPr lang="en-US" sz="2000" dirty="0"/>
              <a:t>Ph.D, RN-BC</a:t>
            </a:r>
          </a:p>
          <a:p>
            <a:r>
              <a:rPr lang="en-US" sz="2000" dirty="0" smtClean="0"/>
              <a:t>Director </a:t>
            </a:r>
            <a:r>
              <a:rPr lang="en-US" sz="2000" dirty="0"/>
              <a:t>of Clinical Quality Improvement</a:t>
            </a:r>
          </a:p>
          <a:p>
            <a:r>
              <a:rPr lang="en-US" sz="2000" dirty="0"/>
              <a:t>Bureau of Health Care Safety &amp; </a:t>
            </a:r>
            <a:r>
              <a:rPr lang="en-US" sz="2000" dirty="0" smtClean="0"/>
              <a:t>Quality</a:t>
            </a:r>
          </a:p>
          <a:p>
            <a:endParaRPr lang="en-US" sz="2000" dirty="0" smtClean="0"/>
          </a:p>
          <a:p>
            <a:r>
              <a:rPr lang="en-US" sz="2000" dirty="0" smtClean="0"/>
              <a:t>Eileen McHale, RN, BSN</a:t>
            </a:r>
          </a:p>
          <a:p>
            <a:r>
              <a:rPr lang="en-US" sz="2000" dirty="0" smtClean="0"/>
              <a:t>Healthcare Associated Infection Coordinator </a:t>
            </a:r>
          </a:p>
          <a:p>
            <a:r>
              <a:rPr lang="en-US" sz="2000" dirty="0" smtClean="0"/>
              <a:t>Bureau of Health Care Safety and Quality </a:t>
            </a:r>
            <a:endParaRPr lang="en-US" sz="2000" dirty="0"/>
          </a:p>
          <a:p>
            <a:pPr eaLnBrk="1" hangingPunct="1">
              <a:lnSpc>
                <a:spcPct val="80000"/>
              </a:lnSpc>
            </a:pPr>
            <a:endParaRPr lang="en-US" altLang="en-US" sz="2000" dirty="0"/>
          </a:p>
          <a:p>
            <a:pPr eaLnBrk="1" hangingPunct="1">
              <a:lnSpc>
                <a:spcPct val="80000"/>
              </a:lnSpc>
            </a:pPr>
            <a:r>
              <a:rPr lang="en-US" altLang="en-US" sz="3300" b="1" dirty="0" smtClean="0"/>
              <a:t>Public </a:t>
            </a:r>
            <a:r>
              <a:rPr lang="en-US" altLang="en-US" sz="3300" b="1" dirty="0"/>
              <a:t>Health Council</a:t>
            </a:r>
          </a:p>
          <a:p>
            <a:pPr eaLnBrk="1" hangingPunct="1">
              <a:lnSpc>
                <a:spcPct val="80000"/>
              </a:lnSpc>
            </a:pPr>
            <a:r>
              <a:rPr lang="en-US" altLang="en-US" sz="3300" b="1" dirty="0" smtClean="0"/>
              <a:t>September 13, </a:t>
            </a:r>
            <a:r>
              <a:rPr lang="en-US" altLang="en-US" sz="3300" b="1" dirty="0"/>
              <a:t>2017</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3"/>
          <p:cNvGraphicFramePr>
            <a:graphicFrameLocks noGrp="1" noChangeAspect="1"/>
          </p:cNvGraphicFramePr>
          <p:nvPr>
            <p:ph idx="4294967295"/>
            <p:extLst>
              <p:ext uri="{D42A27DB-BD31-4B8C-83A1-F6EECF244321}">
                <p14:modId xmlns:p14="http://schemas.microsoft.com/office/powerpoint/2010/main" val="1888119198"/>
              </p:ext>
            </p:extLst>
          </p:nvPr>
        </p:nvGraphicFramePr>
        <p:xfrm>
          <a:off x="3040063" y="1593853"/>
          <a:ext cx="8469313" cy="6675438"/>
        </p:xfrm>
        <a:graphic>
          <a:graphicData uri="http://schemas.openxmlformats.org/drawingml/2006/chart">
            <c:chart xmlns:c="http://schemas.openxmlformats.org/drawingml/2006/chart" xmlns:r="http://schemas.openxmlformats.org/officeDocument/2006/relationships" r:id="rId3"/>
          </a:graphicData>
        </a:graphic>
      </p:graphicFrame>
      <p:cxnSp>
        <p:nvCxnSpPr>
          <p:cNvPr id="11" name="Straight Connector 10"/>
          <p:cNvCxnSpPr/>
          <p:nvPr/>
        </p:nvCxnSpPr>
        <p:spPr bwMode="auto">
          <a:xfrm>
            <a:off x="4233864" y="5690735"/>
            <a:ext cx="7126288" cy="0"/>
          </a:xfrm>
          <a:prstGeom prst="line">
            <a:avLst/>
          </a:prstGeom>
          <a:solidFill>
            <a:schemeClr val="accent1"/>
          </a:solidFill>
          <a:ln w="38100" cap="flat" cmpd="sng" algn="ctr">
            <a:solidFill>
              <a:srgbClr val="FF9933"/>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sp>
        <p:nvSpPr>
          <p:cNvPr id="26629" name="Rectangle 2"/>
          <p:cNvSpPr>
            <a:spLocks noGrp="1" noChangeArrowheads="1"/>
          </p:cNvSpPr>
          <p:nvPr>
            <p:ph type="title" idx="4294967295"/>
          </p:nvPr>
        </p:nvSpPr>
        <p:spPr/>
        <p:txBody>
          <a:bodyPr/>
          <a:lstStyle/>
          <a:p>
            <a:pPr eaLnBrk="1" hangingPunct="1"/>
            <a:r>
              <a:rPr lang="en-US" altLang="en-US" sz="2400" dirty="0"/>
              <a:t>Massachusetts </a:t>
            </a:r>
            <a:r>
              <a:rPr lang="en-US" altLang="en-US" sz="2400" dirty="0" smtClean="0"/>
              <a:t>CLABSI </a:t>
            </a:r>
            <a:r>
              <a:rPr lang="en-US" altLang="en-US" sz="2400" dirty="0"/>
              <a:t>SIR in </a:t>
            </a:r>
            <a:r>
              <a:rPr lang="en-US" altLang="en-US" sz="2400" dirty="0" smtClean="0"/>
              <a:t>NICUs, </a:t>
            </a:r>
            <a:r>
              <a:rPr lang="en-US" altLang="en-US" sz="2400" dirty="0"/>
              <a:t>by Birth Weight Category</a:t>
            </a:r>
            <a:br>
              <a:rPr lang="en-US" altLang="en-US" sz="2400" dirty="0"/>
            </a:br>
            <a:r>
              <a:rPr lang="en-US" altLang="en-US" sz="2400" b="0" dirty="0"/>
              <a:t> </a:t>
            </a:r>
            <a:r>
              <a:rPr lang="en-US" altLang="en-US" sz="2000" b="0" i="1" dirty="0"/>
              <a:t>January 1, 2016-December 31, 2016</a:t>
            </a:r>
          </a:p>
        </p:txBody>
      </p:sp>
      <p:sp>
        <p:nvSpPr>
          <p:cNvPr id="26630" name="Rounded Rectangle 1"/>
          <p:cNvSpPr>
            <a:spLocks noChangeArrowheads="1"/>
          </p:cNvSpPr>
          <p:nvPr/>
        </p:nvSpPr>
        <p:spPr bwMode="auto">
          <a:xfrm>
            <a:off x="261939" y="1898650"/>
            <a:ext cx="2743200" cy="6858000"/>
          </a:xfrm>
          <a:prstGeom prst="roundRect">
            <a:avLst>
              <a:gd name="adj" fmla="val 16667"/>
            </a:avLst>
          </a:prstGeom>
          <a:solidFill>
            <a:srgbClr val="CCECFF"/>
          </a:solidFill>
          <a:ln w="38100">
            <a:solidFill>
              <a:srgbClr val="DDDDDD"/>
            </a:solidFill>
            <a:round/>
            <a:headEnd/>
            <a:tailEnd/>
          </a:ln>
          <a:effectLst/>
          <a:extLs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txBody>
          <a:bodyPr lIns="120300" tIns="60202" rIns="120300" bIns="60202"/>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1065213" indent="-4556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674813" indent="-457200" defTabSz="1217613" eaLnBrk="0" hangingPunct="0">
              <a:spcBef>
                <a:spcPct val="20000"/>
              </a:spcBef>
              <a:buChar char="•"/>
              <a:defRPr sz="3200">
                <a:solidFill>
                  <a:schemeClr val="tx1"/>
                </a:solidFill>
                <a:latin typeface="Calibri" pitchFamily="34" charset="0"/>
                <a:ea typeface="ＭＳ Ｐゴシック" pitchFamily="34" charset="-128"/>
              </a:defRPr>
            </a:lvl3pPr>
            <a:lvl4pPr marL="2282825" indent="-455613" defTabSz="1217613" eaLnBrk="0" hangingPunct="0">
              <a:spcBef>
                <a:spcPct val="20000"/>
              </a:spcBef>
              <a:buChar char="–"/>
              <a:defRPr sz="2700">
                <a:solidFill>
                  <a:schemeClr val="tx1"/>
                </a:solidFill>
                <a:latin typeface="Calibri" pitchFamily="34" charset="0"/>
                <a:ea typeface="ＭＳ Ｐゴシック" pitchFamily="34" charset="-128"/>
              </a:defRPr>
            </a:lvl4pPr>
            <a:lvl5pPr marL="2892425" indent="-4572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3496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8068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2640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7212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algn="ctr" eaLnBrk="1" hangingPunct="1">
              <a:spcBef>
                <a:spcPct val="0"/>
              </a:spcBef>
              <a:buFontTx/>
              <a:buNone/>
            </a:pPr>
            <a:r>
              <a:rPr lang="en-US" altLang="en-US" sz="2400" b="1" dirty="0">
                <a:solidFill>
                  <a:srgbClr val="006699"/>
                </a:solidFill>
              </a:rPr>
              <a:t>Key Findings</a:t>
            </a:r>
          </a:p>
          <a:p>
            <a:pPr algn="ctr" eaLnBrk="1" hangingPunct="1">
              <a:spcBef>
                <a:spcPct val="0"/>
              </a:spcBef>
              <a:buFontTx/>
              <a:buNone/>
            </a:pPr>
            <a:endParaRPr lang="en-US" altLang="en-US" sz="2000" b="1" dirty="0"/>
          </a:p>
          <a:p>
            <a:pPr algn="ctr" eaLnBrk="1" hangingPunct="1">
              <a:spcBef>
                <a:spcPct val="0"/>
              </a:spcBef>
              <a:buNone/>
            </a:pPr>
            <a:r>
              <a:rPr lang="en-US" altLang="en-US" sz="2000" dirty="0" smtClean="0"/>
              <a:t>All </a:t>
            </a:r>
            <a:r>
              <a:rPr lang="en-US" altLang="en-US" sz="2000" dirty="0"/>
              <a:t>five </a:t>
            </a:r>
            <a:r>
              <a:rPr lang="en-US" altLang="en-US" sz="2000" dirty="0" smtClean="0"/>
              <a:t>birth-weight categories experienced the same number of </a:t>
            </a:r>
            <a:r>
              <a:rPr lang="en-US" altLang="en-US" sz="2000" dirty="0" smtClean="0">
                <a:solidFill>
                  <a:srgbClr val="000000"/>
                </a:solidFill>
              </a:rPr>
              <a:t>infections as predicted, based on 2015 national aggregate data.</a:t>
            </a:r>
          </a:p>
          <a:p>
            <a:pPr algn="ctr" eaLnBrk="1" hangingPunct="1">
              <a:spcBef>
                <a:spcPct val="0"/>
              </a:spcBef>
              <a:buNone/>
            </a:pPr>
            <a:endParaRPr lang="en-US" altLang="en-US" sz="2000" dirty="0" smtClean="0">
              <a:solidFill>
                <a:srgbClr val="000000"/>
              </a:solidFill>
            </a:endParaRPr>
          </a:p>
          <a:p>
            <a:pPr algn="ctr" eaLnBrk="1" hangingPunct="1">
              <a:spcBef>
                <a:spcPct val="0"/>
              </a:spcBef>
              <a:buNone/>
            </a:pPr>
            <a:r>
              <a:rPr lang="en-US" altLang="en-US" sz="2000" dirty="0"/>
              <a:t>There were </a:t>
            </a:r>
            <a:r>
              <a:rPr lang="en-US" altLang="en-US" sz="2000" dirty="0" smtClean="0"/>
              <a:t>26 </a:t>
            </a:r>
            <a:r>
              <a:rPr lang="en-US" altLang="en-US" sz="2000" dirty="0"/>
              <a:t>CLABSIs reported in this ICU type</a:t>
            </a:r>
            <a:r>
              <a:rPr lang="en-US" altLang="en-US" sz="2000" dirty="0" smtClean="0"/>
              <a:t>.</a:t>
            </a:r>
          </a:p>
          <a:p>
            <a:pPr algn="ctr" eaLnBrk="1" hangingPunct="1">
              <a:spcBef>
                <a:spcPct val="0"/>
              </a:spcBef>
              <a:buNone/>
            </a:pPr>
            <a:endParaRPr lang="en-US" altLang="en-US" sz="2000" dirty="0"/>
          </a:p>
          <a:p>
            <a:pPr algn="ctr" eaLnBrk="1" hangingPunct="1">
              <a:spcBef>
                <a:spcPct val="0"/>
              </a:spcBef>
              <a:buNone/>
            </a:pPr>
            <a:r>
              <a:rPr lang="en-US" altLang="en-US" sz="2000" dirty="0"/>
              <a:t>MA previously reported a higher than expected SIR across NICUs during 2015</a:t>
            </a:r>
          </a:p>
          <a:p>
            <a:pPr algn="ctr" eaLnBrk="1" hangingPunct="1">
              <a:spcBef>
                <a:spcPct val="0"/>
              </a:spcBef>
              <a:buNone/>
            </a:pPr>
            <a:endParaRPr lang="en-US" altLang="en-US" sz="2000" dirty="0"/>
          </a:p>
        </p:txBody>
      </p:sp>
      <p:grpSp>
        <p:nvGrpSpPr>
          <p:cNvPr id="26631" name="Group 10"/>
          <p:cNvGrpSpPr>
            <a:grpSpLocks/>
          </p:cNvGrpSpPr>
          <p:nvPr/>
        </p:nvGrpSpPr>
        <p:grpSpPr bwMode="auto">
          <a:xfrm>
            <a:off x="6246814" y="8155814"/>
            <a:ext cx="3711575" cy="322263"/>
            <a:chOff x="3955" y="5337"/>
            <a:chExt cx="2338" cy="204"/>
          </a:xfrm>
        </p:grpSpPr>
        <p:sp>
          <p:nvSpPr>
            <p:cNvPr id="26632" name="Text Box 11"/>
            <p:cNvSpPr txBox="1">
              <a:spLocks noChangeArrowheads="1"/>
            </p:cNvSpPr>
            <p:nvPr/>
          </p:nvSpPr>
          <p:spPr bwMode="auto">
            <a:xfrm>
              <a:off x="3955" y="5337"/>
              <a:ext cx="2338" cy="2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294" tIns="45647" rIns="91294" bIns="45647">
              <a:spAutoFit/>
            </a:bodyPr>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989013" indent="-3794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520825" indent="-303213" defTabSz="1217613" eaLnBrk="0" hangingPunct="0">
                <a:spcBef>
                  <a:spcPct val="20000"/>
                </a:spcBef>
                <a:buChar char="•"/>
                <a:defRPr sz="3200">
                  <a:solidFill>
                    <a:schemeClr val="tx1"/>
                  </a:solidFill>
                  <a:latin typeface="Calibri" pitchFamily="34" charset="0"/>
                  <a:ea typeface="ＭＳ Ｐゴシック" pitchFamily="34" charset="-128"/>
                </a:defRPr>
              </a:lvl3pPr>
              <a:lvl4pPr marL="2132013" indent="-304800" defTabSz="1217613" eaLnBrk="0" hangingPunct="0">
                <a:spcBef>
                  <a:spcPct val="20000"/>
                </a:spcBef>
                <a:buChar char="–"/>
                <a:defRPr sz="2700">
                  <a:solidFill>
                    <a:schemeClr val="tx1"/>
                  </a:solidFill>
                  <a:latin typeface="Calibri" pitchFamily="34" charset="0"/>
                  <a:ea typeface="ＭＳ Ｐゴシック" pitchFamily="34" charset="-128"/>
                </a:defRPr>
              </a:lvl4pPr>
              <a:lvl5pPr marL="2740025" indent="-3048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1972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6544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1116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5688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eaLnBrk="1" hangingPunct="1">
                <a:spcBef>
                  <a:spcPct val="0"/>
                </a:spcBef>
                <a:buFontTx/>
                <a:buNone/>
              </a:pPr>
              <a:r>
                <a:rPr lang="en-US" altLang="en-US" sz="1500" dirty="0"/>
                <a:t>           SIR	        Upper and Lower Limit</a:t>
              </a:r>
            </a:p>
          </p:txBody>
        </p:sp>
        <p:sp>
          <p:nvSpPr>
            <p:cNvPr id="26633" name="Line 12"/>
            <p:cNvSpPr>
              <a:spLocks noChangeShapeType="1"/>
            </p:cNvSpPr>
            <p:nvPr/>
          </p:nvSpPr>
          <p:spPr bwMode="auto">
            <a:xfrm>
              <a:off x="4082" y="5437"/>
              <a:ext cx="197" cy="0"/>
            </a:xfrm>
            <a:prstGeom prst="line">
              <a:avLst/>
            </a:prstGeom>
            <a:noFill/>
            <a:ln w="38100">
              <a:solidFill>
                <a:srgbClr val="99CC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
          <p:nvSpPr>
            <p:cNvPr id="26634" name="Line 13"/>
            <p:cNvSpPr>
              <a:spLocks noChangeShapeType="1"/>
            </p:cNvSpPr>
            <p:nvPr/>
          </p:nvSpPr>
          <p:spPr bwMode="auto">
            <a:xfrm>
              <a:off x="4732" y="5437"/>
              <a:ext cx="197" cy="0"/>
            </a:xfrm>
            <a:prstGeom prst="line">
              <a:avLst/>
            </a:prstGeom>
            <a:noFill/>
            <a:ln w="127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grpSp>
      <p:sp>
        <p:nvSpPr>
          <p:cNvPr id="4" name="Slide Number Placeholder 3"/>
          <p:cNvSpPr>
            <a:spLocks noGrp="1"/>
          </p:cNvSpPr>
          <p:nvPr>
            <p:ph type="sldNum" sz="quarter" idx="11"/>
          </p:nvPr>
        </p:nvSpPr>
        <p:spPr/>
        <p:txBody>
          <a:bodyPr/>
          <a:lstStyle/>
          <a:p>
            <a:pPr>
              <a:defRPr/>
            </a:pPr>
            <a:fld id="{6C071EC3-2541-4649-B5DA-9836904E775A}" type="slidenum">
              <a:rPr lang="en-US" altLang="en-US" smtClean="0"/>
              <a:pPr>
                <a:defRPr/>
              </a:pPr>
              <a:t>10</a:t>
            </a:fld>
            <a:endParaRPr lang="en-US" alt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Rectangle 2"/>
          <p:cNvSpPr>
            <a:spLocks noGrp="1" noChangeArrowheads="1"/>
          </p:cNvSpPr>
          <p:nvPr>
            <p:ph type="title"/>
          </p:nvPr>
        </p:nvSpPr>
        <p:spPr/>
        <p:txBody>
          <a:bodyPr/>
          <a:lstStyle/>
          <a:p>
            <a:r>
              <a:rPr lang="en-US" altLang="en-US" dirty="0" smtClean="0"/>
              <a:t>CLABSI NICU Pathogens for </a:t>
            </a:r>
            <a:br>
              <a:rPr lang="en-US" altLang="en-US" dirty="0" smtClean="0"/>
            </a:br>
            <a:r>
              <a:rPr lang="en-US" altLang="en-US" dirty="0" smtClean="0"/>
              <a:t>2015 and 2016</a:t>
            </a:r>
          </a:p>
        </p:txBody>
      </p:sp>
      <p:sp>
        <p:nvSpPr>
          <p:cNvPr id="30726" name="Text Box 5"/>
          <p:cNvSpPr txBox="1">
            <a:spLocks noChangeArrowheads="1"/>
          </p:cNvSpPr>
          <p:nvPr/>
        </p:nvSpPr>
        <p:spPr bwMode="auto">
          <a:xfrm>
            <a:off x="6178643" y="1874932"/>
            <a:ext cx="5767387" cy="8913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328" tIns="45135" rIns="90328" bIns="45135">
            <a:spAutoFit/>
          </a:bodyPr>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989013" indent="-3794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520825" indent="-303213" defTabSz="1217613" eaLnBrk="0" hangingPunct="0">
              <a:spcBef>
                <a:spcPct val="20000"/>
              </a:spcBef>
              <a:buChar char="•"/>
              <a:defRPr sz="3200">
                <a:solidFill>
                  <a:schemeClr val="tx1"/>
                </a:solidFill>
                <a:latin typeface="Calibri" pitchFamily="34" charset="0"/>
                <a:ea typeface="ＭＳ Ｐゴシック" pitchFamily="34" charset="-128"/>
              </a:defRPr>
            </a:lvl3pPr>
            <a:lvl4pPr marL="2132013" indent="-304800" defTabSz="1217613" eaLnBrk="0" hangingPunct="0">
              <a:spcBef>
                <a:spcPct val="20000"/>
              </a:spcBef>
              <a:buChar char="–"/>
              <a:defRPr sz="2700">
                <a:solidFill>
                  <a:schemeClr val="tx1"/>
                </a:solidFill>
                <a:latin typeface="Calibri" pitchFamily="34" charset="0"/>
                <a:ea typeface="ＭＳ Ｐゴシック" pitchFamily="34" charset="-128"/>
              </a:defRPr>
            </a:lvl4pPr>
            <a:lvl5pPr marL="2740025" indent="-3048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1972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6544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1116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5688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algn="ctr" eaLnBrk="1" fontAlgn="base" hangingPunct="1">
              <a:spcBef>
                <a:spcPct val="0"/>
              </a:spcBef>
              <a:spcAft>
                <a:spcPct val="0"/>
              </a:spcAft>
              <a:buFontTx/>
              <a:buNone/>
            </a:pPr>
            <a:r>
              <a:rPr lang="en-US" altLang="en-US" sz="2400" b="1" dirty="0"/>
              <a:t>Calendar Year </a:t>
            </a:r>
            <a:r>
              <a:rPr lang="en-US" altLang="en-US" sz="2400" b="1" dirty="0" smtClean="0"/>
              <a:t>2016</a:t>
            </a:r>
            <a:endParaRPr lang="en-US" altLang="en-US" sz="2400" b="1" dirty="0"/>
          </a:p>
          <a:p>
            <a:pPr algn="ctr" eaLnBrk="1" fontAlgn="base" hangingPunct="1">
              <a:spcBef>
                <a:spcPct val="0"/>
              </a:spcBef>
              <a:spcAft>
                <a:spcPct val="0"/>
              </a:spcAft>
              <a:buFontTx/>
              <a:buNone/>
            </a:pPr>
            <a:r>
              <a:rPr lang="en-US" altLang="en-US" sz="1200" b="1" dirty="0"/>
              <a:t>January 1, </a:t>
            </a:r>
            <a:r>
              <a:rPr lang="en-US" altLang="en-US" sz="1200" b="1" dirty="0" smtClean="0"/>
              <a:t>2016– </a:t>
            </a:r>
            <a:r>
              <a:rPr lang="en-US" altLang="en-US" sz="1200" b="1" dirty="0"/>
              <a:t>December 31, </a:t>
            </a:r>
            <a:r>
              <a:rPr lang="en-US" altLang="en-US" sz="1200" b="1" dirty="0" smtClean="0"/>
              <a:t>2016</a:t>
            </a:r>
            <a:endParaRPr lang="en-US" altLang="en-US" sz="1200" b="1" dirty="0"/>
          </a:p>
          <a:p>
            <a:pPr algn="ctr" eaLnBrk="1" fontAlgn="base" hangingPunct="1">
              <a:spcBef>
                <a:spcPct val="0"/>
              </a:spcBef>
              <a:spcAft>
                <a:spcPct val="0"/>
              </a:spcAft>
              <a:buFontTx/>
              <a:buNone/>
            </a:pPr>
            <a:r>
              <a:rPr lang="en-US" altLang="en-US" sz="1600" i="1" dirty="0" smtClean="0"/>
              <a:t>n=26</a:t>
            </a:r>
          </a:p>
        </p:txBody>
      </p:sp>
      <p:graphicFrame>
        <p:nvGraphicFramePr>
          <p:cNvPr id="11" name="Object 12"/>
          <p:cNvGraphicFramePr>
            <a:graphicFrameLocks noChangeAspect="1"/>
          </p:cNvGraphicFramePr>
          <p:nvPr>
            <p:extLst>
              <p:ext uri="{D42A27DB-BD31-4B8C-83A1-F6EECF244321}">
                <p14:modId xmlns:p14="http://schemas.microsoft.com/office/powerpoint/2010/main" val="1496506886"/>
              </p:ext>
            </p:extLst>
          </p:nvPr>
        </p:nvGraphicFramePr>
        <p:xfrm>
          <a:off x="6180137" y="2849657"/>
          <a:ext cx="5999163" cy="5402261"/>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 Box 5"/>
          <p:cNvSpPr txBox="1">
            <a:spLocks noChangeArrowheads="1"/>
          </p:cNvSpPr>
          <p:nvPr/>
        </p:nvSpPr>
        <p:spPr bwMode="auto">
          <a:xfrm>
            <a:off x="0" y="1874931"/>
            <a:ext cx="5767387" cy="8842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328" tIns="45135" rIns="90328" bIns="45135">
            <a:spAutoFit/>
          </a:bodyPr>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989013" indent="-3794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520825" indent="-303213" defTabSz="1217613" eaLnBrk="0" hangingPunct="0">
              <a:spcBef>
                <a:spcPct val="20000"/>
              </a:spcBef>
              <a:buChar char="•"/>
              <a:defRPr sz="3200">
                <a:solidFill>
                  <a:schemeClr val="tx1"/>
                </a:solidFill>
                <a:latin typeface="Calibri" pitchFamily="34" charset="0"/>
                <a:ea typeface="ＭＳ Ｐゴシック" pitchFamily="34" charset="-128"/>
              </a:defRPr>
            </a:lvl3pPr>
            <a:lvl4pPr marL="2132013" indent="-304800" defTabSz="1217613" eaLnBrk="0" hangingPunct="0">
              <a:spcBef>
                <a:spcPct val="20000"/>
              </a:spcBef>
              <a:buChar char="–"/>
              <a:defRPr sz="2700">
                <a:solidFill>
                  <a:schemeClr val="tx1"/>
                </a:solidFill>
                <a:latin typeface="Calibri" pitchFamily="34" charset="0"/>
                <a:ea typeface="ＭＳ Ｐゴシック" pitchFamily="34" charset="-128"/>
              </a:defRPr>
            </a:lvl4pPr>
            <a:lvl5pPr marL="2740025" indent="-3048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1972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6544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1116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5688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algn="ctr" eaLnBrk="1" fontAlgn="base" hangingPunct="1">
              <a:spcBef>
                <a:spcPct val="0"/>
              </a:spcBef>
              <a:spcAft>
                <a:spcPct val="0"/>
              </a:spcAft>
              <a:buFontTx/>
              <a:buNone/>
            </a:pPr>
            <a:r>
              <a:rPr lang="en-US" altLang="en-US" sz="2400" b="1" dirty="0"/>
              <a:t>Calendar Year 2015</a:t>
            </a:r>
          </a:p>
          <a:p>
            <a:pPr algn="ctr" eaLnBrk="1" fontAlgn="base" hangingPunct="1">
              <a:spcBef>
                <a:spcPct val="0"/>
              </a:spcBef>
              <a:spcAft>
                <a:spcPct val="0"/>
              </a:spcAft>
              <a:buFontTx/>
              <a:buNone/>
            </a:pPr>
            <a:r>
              <a:rPr lang="en-US" altLang="en-US" sz="1200" b="1" dirty="0"/>
              <a:t>January 1, 2015– December 31, 2015</a:t>
            </a:r>
          </a:p>
          <a:p>
            <a:pPr algn="ctr" eaLnBrk="1" fontAlgn="base" hangingPunct="1">
              <a:spcBef>
                <a:spcPct val="0"/>
              </a:spcBef>
              <a:spcAft>
                <a:spcPct val="0"/>
              </a:spcAft>
              <a:buFontTx/>
              <a:buNone/>
            </a:pPr>
            <a:r>
              <a:rPr lang="en-US" altLang="en-US" sz="1600" i="1" dirty="0"/>
              <a:t>n=37</a:t>
            </a:r>
          </a:p>
        </p:txBody>
      </p:sp>
      <p:graphicFrame>
        <p:nvGraphicFramePr>
          <p:cNvPr id="10" name="Object 12"/>
          <p:cNvGraphicFramePr>
            <a:graphicFrameLocks noChangeAspect="1"/>
          </p:cNvGraphicFramePr>
          <p:nvPr>
            <p:extLst>
              <p:ext uri="{D42A27DB-BD31-4B8C-83A1-F6EECF244321}">
                <p14:modId xmlns:p14="http://schemas.microsoft.com/office/powerpoint/2010/main" val="682663886"/>
              </p:ext>
            </p:extLst>
          </p:nvPr>
        </p:nvGraphicFramePr>
        <p:xfrm>
          <a:off x="1494" y="2849656"/>
          <a:ext cx="5999163" cy="5402261"/>
        </p:xfrm>
        <a:graphic>
          <a:graphicData uri="http://schemas.openxmlformats.org/drawingml/2006/chart">
            <c:chart xmlns:c="http://schemas.openxmlformats.org/drawingml/2006/chart" xmlns:r="http://schemas.openxmlformats.org/officeDocument/2006/relationships" r:id="rId4"/>
          </a:graphicData>
        </a:graphic>
      </p:graphicFrame>
      <p:sp>
        <p:nvSpPr>
          <p:cNvPr id="3" name="Slide Number Placeholder 2"/>
          <p:cNvSpPr>
            <a:spLocks noGrp="1"/>
          </p:cNvSpPr>
          <p:nvPr>
            <p:ph type="sldNum" sz="quarter" idx="11"/>
          </p:nvPr>
        </p:nvSpPr>
        <p:spPr/>
        <p:txBody>
          <a:bodyPr/>
          <a:lstStyle/>
          <a:p>
            <a:pPr>
              <a:defRPr/>
            </a:pPr>
            <a:fld id="{97E9B075-75F1-408D-AFB5-E8741D553A6C}" type="slidenum">
              <a:rPr lang="en-US" altLang="en-US" smtClean="0"/>
              <a:pPr>
                <a:defRPr/>
              </a:pPr>
              <a:t>11</a:t>
            </a:fld>
            <a:endParaRPr lang="en-US" altLang="en-US" dirty="0"/>
          </a:p>
        </p:txBody>
      </p:sp>
    </p:spTree>
    <p:extLst>
      <p:ext uri="{BB962C8B-B14F-4D97-AF65-F5344CB8AC3E}">
        <p14:creationId xmlns:p14="http://schemas.microsoft.com/office/powerpoint/2010/main" val="84116302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4"/>
          <p:cNvGraphicFramePr>
            <a:graphicFrameLocks noGrp="1" noChangeAspect="1"/>
          </p:cNvGraphicFramePr>
          <p:nvPr>
            <p:ph idx="1"/>
            <p:extLst>
              <p:ext uri="{D42A27DB-BD31-4B8C-83A1-F6EECF244321}">
                <p14:modId xmlns:p14="http://schemas.microsoft.com/office/powerpoint/2010/main" val="2379774690"/>
              </p:ext>
            </p:extLst>
          </p:nvPr>
        </p:nvGraphicFramePr>
        <p:xfrm>
          <a:off x="3454400" y="2121578"/>
          <a:ext cx="8344583" cy="4682553"/>
        </p:xfrm>
        <a:graphic>
          <a:graphicData uri="http://schemas.openxmlformats.org/drawingml/2006/chart">
            <c:chart xmlns:c="http://schemas.openxmlformats.org/drawingml/2006/chart" xmlns:r="http://schemas.openxmlformats.org/officeDocument/2006/relationships" r:id="rId3"/>
          </a:graphicData>
        </a:graphic>
      </p:graphicFrame>
      <p:sp>
        <p:nvSpPr>
          <p:cNvPr id="32772" name="Rectangle 2"/>
          <p:cNvSpPr>
            <a:spLocks noGrp="1" noChangeArrowheads="1"/>
          </p:cNvSpPr>
          <p:nvPr>
            <p:ph type="title"/>
          </p:nvPr>
        </p:nvSpPr>
        <p:spPr>
          <a:xfrm>
            <a:off x="5529264" y="298542"/>
            <a:ext cx="6416676" cy="942975"/>
          </a:xfrm>
        </p:spPr>
        <p:txBody>
          <a:bodyPr/>
          <a:lstStyle/>
          <a:p>
            <a:pPr eaLnBrk="1" hangingPunct="1"/>
            <a:r>
              <a:rPr lang="en-US" altLang="en-US" dirty="0" smtClean="0"/>
              <a:t>State CLABSI SIR</a:t>
            </a:r>
          </a:p>
        </p:txBody>
      </p:sp>
      <p:sp>
        <p:nvSpPr>
          <p:cNvPr id="32773" name="Rectangle 3"/>
          <p:cNvSpPr>
            <a:spLocks noChangeArrowheads="1"/>
          </p:cNvSpPr>
          <p:nvPr/>
        </p:nvSpPr>
        <p:spPr bwMode="auto">
          <a:xfrm>
            <a:off x="609691" y="1751013"/>
            <a:ext cx="10960101" cy="68310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txBody>
          <a:bodyPr lIns="120300" tIns="60202" rIns="120300" bIns="60202"/>
          <a:lstStyle>
            <a:lvl1pPr marL="457200" indent="-457200" defTabSz="1217613" eaLnBrk="0" hangingPunct="0">
              <a:spcBef>
                <a:spcPct val="20000"/>
              </a:spcBef>
              <a:buChar char="•"/>
              <a:defRPr sz="4300">
                <a:solidFill>
                  <a:schemeClr val="tx1"/>
                </a:solidFill>
                <a:latin typeface="Calibri" pitchFamily="34" charset="0"/>
                <a:ea typeface="ＭＳ Ｐゴシック" pitchFamily="34" charset="-128"/>
              </a:defRPr>
            </a:lvl1pPr>
            <a:lvl2pPr marL="989013" indent="-3794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522413" indent="-304800" defTabSz="1217613" eaLnBrk="0" hangingPunct="0">
              <a:spcBef>
                <a:spcPct val="20000"/>
              </a:spcBef>
              <a:buChar char="•"/>
              <a:defRPr sz="3200">
                <a:solidFill>
                  <a:schemeClr val="tx1"/>
                </a:solidFill>
                <a:latin typeface="Calibri" pitchFamily="34" charset="0"/>
                <a:ea typeface="ＭＳ Ｐゴシック" pitchFamily="34" charset="-128"/>
              </a:defRPr>
            </a:lvl3pPr>
            <a:lvl4pPr marL="2132013" indent="-304800" defTabSz="1217613" eaLnBrk="0" hangingPunct="0">
              <a:spcBef>
                <a:spcPct val="20000"/>
              </a:spcBef>
              <a:buChar char="–"/>
              <a:defRPr sz="2700">
                <a:solidFill>
                  <a:schemeClr val="tx1"/>
                </a:solidFill>
                <a:latin typeface="Calibri" pitchFamily="34" charset="0"/>
                <a:ea typeface="ＭＳ Ｐゴシック" pitchFamily="34" charset="-128"/>
              </a:defRPr>
            </a:lvl4pPr>
            <a:lvl5pPr marL="2740025" indent="-3048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1972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6544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1116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5688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eaLnBrk="1" hangingPunct="1">
              <a:lnSpc>
                <a:spcPct val="90000"/>
              </a:lnSpc>
            </a:pPr>
            <a:endParaRPr lang="en-US" altLang="en-US" sz="3700" dirty="0"/>
          </a:p>
        </p:txBody>
      </p:sp>
      <p:sp>
        <p:nvSpPr>
          <p:cNvPr id="32774" name="Rounded Rectangle 1"/>
          <p:cNvSpPr>
            <a:spLocks noChangeArrowheads="1"/>
          </p:cNvSpPr>
          <p:nvPr/>
        </p:nvSpPr>
        <p:spPr bwMode="auto">
          <a:xfrm>
            <a:off x="262029" y="1898651"/>
            <a:ext cx="2743200" cy="6858000"/>
          </a:xfrm>
          <a:prstGeom prst="roundRect">
            <a:avLst>
              <a:gd name="adj" fmla="val 16667"/>
            </a:avLst>
          </a:prstGeom>
          <a:solidFill>
            <a:srgbClr val="CCECFF"/>
          </a:solidFill>
          <a:ln w="38100">
            <a:solidFill>
              <a:srgbClr val="DDDDDD"/>
            </a:solidFill>
            <a:round/>
            <a:headEnd/>
            <a:tailEnd/>
          </a:ln>
          <a:effectLst/>
          <a:extLs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txBody>
          <a:bodyPr lIns="120300" tIns="60202" rIns="120300" bIns="60202"/>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1065213" indent="-4556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674813" indent="-457200" defTabSz="1217613" eaLnBrk="0" hangingPunct="0">
              <a:spcBef>
                <a:spcPct val="20000"/>
              </a:spcBef>
              <a:buChar char="•"/>
              <a:defRPr sz="3200">
                <a:solidFill>
                  <a:schemeClr val="tx1"/>
                </a:solidFill>
                <a:latin typeface="Calibri" pitchFamily="34" charset="0"/>
                <a:ea typeface="ＭＳ Ｐゴシック" pitchFamily="34" charset="-128"/>
              </a:defRPr>
            </a:lvl3pPr>
            <a:lvl4pPr marL="2282825" indent="-455613" defTabSz="1217613" eaLnBrk="0" hangingPunct="0">
              <a:spcBef>
                <a:spcPct val="20000"/>
              </a:spcBef>
              <a:buChar char="–"/>
              <a:defRPr sz="2700">
                <a:solidFill>
                  <a:schemeClr val="tx1"/>
                </a:solidFill>
                <a:latin typeface="Calibri" pitchFamily="34" charset="0"/>
                <a:ea typeface="ＭＳ Ｐゴシック" pitchFamily="34" charset="-128"/>
              </a:defRPr>
            </a:lvl4pPr>
            <a:lvl5pPr marL="2892425" indent="-4572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3496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8068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2640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7212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algn="ctr" eaLnBrk="1" hangingPunct="1">
              <a:spcBef>
                <a:spcPct val="0"/>
              </a:spcBef>
              <a:buFontTx/>
              <a:buNone/>
            </a:pPr>
            <a:r>
              <a:rPr lang="en-US" altLang="en-US" sz="2400" b="1" dirty="0" smtClean="0">
                <a:solidFill>
                  <a:srgbClr val="006699"/>
                </a:solidFill>
              </a:rPr>
              <a:t>Key Findings</a:t>
            </a:r>
          </a:p>
          <a:p>
            <a:pPr algn="ctr" eaLnBrk="1" hangingPunct="1">
              <a:spcBef>
                <a:spcPct val="0"/>
              </a:spcBef>
              <a:buNone/>
            </a:pPr>
            <a:endParaRPr lang="en-US" altLang="en-US" sz="2000" dirty="0" smtClean="0"/>
          </a:p>
          <a:p>
            <a:pPr algn="ctr" eaLnBrk="1" hangingPunct="1">
              <a:spcBef>
                <a:spcPct val="0"/>
              </a:spcBef>
              <a:buNone/>
            </a:pPr>
            <a:r>
              <a:rPr lang="en-US" altLang="en-US" sz="2000" dirty="0" smtClean="0"/>
              <a:t>For the past two years,  adult ICUs experienced a significantly lower number of infections than predicted, based on 2015 national aggregate data. </a:t>
            </a:r>
          </a:p>
          <a:p>
            <a:pPr algn="ctr" eaLnBrk="1" hangingPunct="1">
              <a:spcBef>
                <a:spcPct val="0"/>
              </a:spcBef>
              <a:buNone/>
            </a:pPr>
            <a:endParaRPr lang="en-US" altLang="en-US" sz="2000" dirty="0" smtClean="0"/>
          </a:p>
          <a:p>
            <a:pPr algn="ctr" eaLnBrk="1" hangingPunct="1">
              <a:spcBef>
                <a:spcPct val="0"/>
              </a:spcBef>
              <a:buNone/>
            </a:pPr>
            <a:r>
              <a:rPr lang="en-US" sz="2000" dirty="0" smtClean="0"/>
              <a:t>In 2016, </a:t>
            </a:r>
            <a:r>
              <a:rPr lang="en-US" altLang="en-US" sz="2000" dirty="0" smtClean="0">
                <a:solidFill>
                  <a:srgbClr val="000000"/>
                </a:solidFill>
              </a:rPr>
              <a:t>neonatal ICUs experienced the same number of  infections than predicted, based on 2015 national aggregate data.</a:t>
            </a:r>
            <a:endParaRPr lang="en-US" sz="2000" dirty="0" smtClean="0"/>
          </a:p>
          <a:p>
            <a:pPr algn="ctr" eaLnBrk="1" hangingPunct="1">
              <a:spcBef>
                <a:spcPct val="0"/>
              </a:spcBef>
              <a:buNone/>
            </a:pPr>
            <a:endParaRPr lang="en-US" altLang="en-US" sz="2000" dirty="0" smtClean="0"/>
          </a:p>
          <a:p>
            <a:pPr algn="ctr" eaLnBrk="1" hangingPunct="1">
              <a:spcBef>
                <a:spcPct val="0"/>
              </a:spcBef>
              <a:buNone/>
            </a:pPr>
            <a:r>
              <a:rPr lang="en-US" altLang="en-US" sz="2000" dirty="0" smtClean="0">
                <a:solidFill>
                  <a:srgbClr val="000000"/>
                </a:solidFill>
              </a:rPr>
              <a:t>.</a:t>
            </a:r>
            <a:endParaRPr lang="en-US" altLang="en-US" sz="2000" b="1" dirty="0">
              <a:solidFill>
                <a:srgbClr val="FF0000"/>
              </a:solidFill>
            </a:endParaRPr>
          </a:p>
        </p:txBody>
      </p:sp>
      <p:sp>
        <p:nvSpPr>
          <p:cNvPr id="4" name="Slide Number Placeholder 3"/>
          <p:cNvSpPr>
            <a:spLocks noGrp="1"/>
          </p:cNvSpPr>
          <p:nvPr>
            <p:ph type="sldNum" sz="quarter" idx="11"/>
          </p:nvPr>
        </p:nvSpPr>
        <p:spPr/>
        <p:txBody>
          <a:bodyPr/>
          <a:lstStyle/>
          <a:p>
            <a:pPr>
              <a:defRPr/>
            </a:pPr>
            <a:fld id="{F33ABE86-B72F-44B8-AF4F-6BFE2AC6A18C}" type="slidenum">
              <a:rPr lang="en-US" altLang="en-US" smtClean="0"/>
              <a:pPr>
                <a:defRPr/>
              </a:pPr>
              <a:t>12</a:t>
            </a:fld>
            <a:endParaRPr lang="en-US" alt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4"/>
          <p:cNvGraphicFramePr>
            <a:graphicFrameLocks noGrp="1" noChangeAspect="1"/>
          </p:cNvGraphicFramePr>
          <p:nvPr>
            <p:ph idx="1"/>
            <p:extLst>
              <p:ext uri="{D42A27DB-BD31-4B8C-83A1-F6EECF244321}">
                <p14:modId xmlns:p14="http://schemas.microsoft.com/office/powerpoint/2010/main" val="3927391537"/>
              </p:ext>
            </p:extLst>
          </p:nvPr>
        </p:nvGraphicFramePr>
        <p:xfrm>
          <a:off x="3052763" y="1906588"/>
          <a:ext cx="8489950" cy="6748462"/>
        </p:xfrm>
        <a:graphic>
          <a:graphicData uri="http://schemas.openxmlformats.org/drawingml/2006/chart">
            <c:chart xmlns:c="http://schemas.openxmlformats.org/drawingml/2006/chart" xmlns:r="http://schemas.openxmlformats.org/officeDocument/2006/relationships" r:id="rId3"/>
          </a:graphicData>
        </a:graphic>
      </p:graphicFrame>
      <p:sp>
        <p:nvSpPr>
          <p:cNvPr id="31748" name="Rectangle 2"/>
          <p:cNvSpPr>
            <a:spLocks noGrp="1" noChangeArrowheads="1"/>
          </p:cNvSpPr>
          <p:nvPr>
            <p:ph type="title"/>
          </p:nvPr>
        </p:nvSpPr>
        <p:spPr>
          <a:xfrm>
            <a:off x="5529264" y="298542"/>
            <a:ext cx="6416676" cy="942975"/>
          </a:xfrm>
        </p:spPr>
        <p:txBody>
          <a:bodyPr/>
          <a:lstStyle/>
          <a:p>
            <a:pPr eaLnBrk="1" hangingPunct="1"/>
            <a:r>
              <a:rPr lang="en-US" altLang="en-US" dirty="0" smtClean="0"/>
              <a:t>State Central Line (CL) Utilization Ratios</a:t>
            </a:r>
          </a:p>
        </p:txBody>
      </p:sp>
      <p:sp>
        <p:nvSpPr>
          <p:cNvPr id="31749" name="Rectangle 3"/>
          <p:cNvSpPr>
            <a:spLocks noChangeArrowheads="1"/>
          </p:cNvSpPr>
          <p:nvPr/>
        </p:nvSpPr>
        <p:spPr bwMode="auto">
          <a:xfrm>
            <a:off x="609691" y="1751013"/>
            <a:ext cx="10960101" cy="68310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txBody>
          <a:bodyPr lIns="120300" tIns="60202" rIns="120300" bIns="60202"/>
          <a:lstStyle>
            <a:lvl1pPr marL="457200" indent="-457200" defTabSz="1217613" eaLnBrk="0" hangingPunct="0">
              <a:spcBef>
                <a:spcPct val="20000"/>
              </a:spcBef>
              <a:buChar char="•"/>
              <a:defRPr sz="4300">
                <a:solidFill>
                  <a:schemeClr val="tx1"/>
                </a:solidFill>
                <a:latin typeface="Calibri" pitchFamily="34" charset="0"/>
                <a:ea typeface="ＭＳ Ｐゴシック" pitchFamily="34" charset="-128"/>
              </a:defRPr>
            </a:lvl1pPr>
            <a:lvl2pPr marL="989013" indent="-3794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522413" indent="-304800" defTabSz="1217613" eaLnBrk="0" hangingPunct="0">
              <a:spcBef>
                <a:spcPct val="20000"/>
              </a:spcBef>
              <a:buChar char="•"/>
              <a:defRPr sz="3200">
                <a:solidFill>
                  <a:schemeClr val="tx1"/>
                </a:solidFill>
                <a:latin typeface="Calibri" pitchFamily="34" charset="0"/>
                <a:ea typeface="ＭＳ Ｐゴシック" pitchFamily="34" charset="-128"/>
              </a:defRPr>
            </a:lvl3pPr>
            <a:lvl4pPr marL="2132013" indent="-304800" defTabSz="1217613" eaLnBrk="0" hangingPunct="0">
              <a:spcBef>
                <a:spcPct val="20000"/>
              </a:spcBef>
              <a:buChar char="–"/>
              <a:defRPr sz="2700">
                <a:solidFill>
                  <a:schemeClr val="tx1"/>
                </a:solidFill>
                <a:latin typeface="Calibri" pitchFamily="34" charset="0"/>
                <a:ea typeface="ＭＳ Ｐゴシック" pitchFamily="34" charset="-128"/>
              </a:defRPr>
            </a:lvl4pPr>
            <a:lvl5pPr marL="2740025" indent="-3048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1972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6544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1116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5688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eaLnBrk="1" hangingPunct="1">
              <a:lnSpc>
                <a:spcPct val="90000"/>
              </a:lnSpc>
            </a:pPr>
            <a:endParaRPr lang="en-US" altLang="en-US" sz="3700" dirty="0"/>
          </a:p>
        </p:txBody>
      </p:sp>
      <p:sp>
        <p:nvSpPr>
          <p:cNvPr id="31750" name="Rounded Rectangle 1"/>
          <p:cNvSpPr>
            <a:spLocks noChangeArrowheads="1"/>
          </p:cNvSpPr>
          <p:nvPr/>
        </p:nvSpPr>
        <p:spPr bwMode="auto">
          <a:xfrm>
            <a:off x="262029" y="1898651"/>
            <a:ext cx="2743200" cy="6858000"/>
          </a:xfrm>
          <a:prstGeom prst="roundRect">
            <a:avLst>
              <a:gd name="adj" fmla="val 16667"/>
            </a:avLst>
          </a:prstGeom>
          <a:solidFill>
            <a:srgbClr val="CCECFF"/>
          </a:solidFill>
          <a:ln w="38100">
            <a:solidFill>
              <a:srgbClr val="DDDDDD"/>
            </a:solidFill>
            <a:round/>
            <a:headEnd/>
            <a:tailEnd/>
          </a:ln>
          <a:effectLst/>
          <a:extLs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txBody>
          <a:bodyPr lIns="120300" tIns="60202" rIns="120300" bIns="60202"/>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1065213" indent="-4556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674813" indent="-457200" defTabSz="1217613" eaLnBrk="0" hangingPunct="0">
              <a:spcBef>
                <a:spcPct val="20000"/>
              </a:spcBef>
              <a:buChar char="•"/>
              <a:defRPr sz="3200">
                <a:solidFill>
                  <a:schemeClr val="tx1"/>
                </a:solidFill>
                <a:latin typeface="Calibri" pitchFamily="34" charset="0"/>
                <a:ea typeface="ＭＳ Ｐゴシック" pitchFamily="34" charset="-128"/>
              </a:defRPr>
            </a:lvl3pPr>
            <a:lvl4pPr marL="2282825" indent="-455613" defTabSz="1217613" eaLnBrk="0" hangingPunct="0">
              <a:spcBef>
                <a:spcPct val="20000"/>
              </a:spcBef>
              <a:buChar char="–"/>
              <a:defRPr sz="2700">
                <a:solidFill>
                  <a:schemeClr val="tx1"/>
                </a:solidFill>
                <a:latin typeface="Calibri" pitchFamily="34" charset="0"/>
                <a:ea typeface="ＭＳ Ｐゴシック" pitchFamily="34" charset="-128"/>
              </a:defRPr>
            </a:lvl4pPr>
            <a:lvl5pPr marL="2892425" indent="-4572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3496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8068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2640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7212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algn="ctr" eaLnBrk="1" hangingPunct="1">
              <a:spcBef>
                <a:spcPct val="0"/>
              </a:spcBef>
              <a:buFontTx/>
              <a:buNone/>
            </a:pPr>
            <a:r>
              <a:rPr lang="en-US" altLang="en-US" sz="2400" b="1" dirty="0">
                <a:solidFill>
                  <a:srgbClr val="006699"/>
                </a:solidFill>
              </a:rPr>
              <a:t>Key Findings</a:t>
            </a:r>
            <a:endParaRPr lang="en-US" altLang="en-US" sz="2000" b="1" dirty="0">
              <a:solidFill>
                <a:srgbClr val="006699"/>
              </a:solidFill>
            </a:endParaRPr>
          </a:p>
          <a:p>
            <a:pPr algn="ctr" eaLnBrk="1" hangingPunct="1">
              <a:spcBef>
                <a:spcPct val="0"/>
              </a:spcBef>
              <a:buFontTx/>
              <a:buNone/>
            </a:pPr>
            <a:endParaRPr lang="en-US" altLang="en-US" sz="2000" dirty="0"/>
          </a:p>
          <a:p>
            <a:pPr algn="ctr" eaLnBrk="1" hangingPunct="1">
              <a:spcBef>
                <a:spcPct val="0"/>
              </a:spcBef>
              <a:buFontTx/>
              <a:buNone/>
            </a:pPr>
            <a:r>
              <a:rPr lang="en-US" altLang="en-US" sz="2000" dirty="0"/>
              <a:t>Discontinuing unnecessary central lines can reduce the risk for infection. </a:t>
            </a:r>
          </a:p>
          <a:p>
            <a:pPr algn="ctr" eaLnBrk="1" hangingPunct="1">
              <a:spcBef>
                <a:spcPct val="0"/>
              </a:spcBef>
              <a:buFontTx/>
              <a:buNone/>
            </a:pPr>
            <a:endParaRPr lang="en-US" altLang="en-US" sz="2000" dirty="0" smtClean="0"/>
          </a:p>
          <a:p>
            <a:pPr algn="ctr" eaLnBrk="1" hangingPunct="1">
              <a:spcBef>
                <a:spcPct val="0"/>
              </a:spcBef>
              <a:buFontTx/>
              <a:buNone/>
            </a:pPr>
            <a:r>
              <a:rPr lang="en-US" altLang="en-US" sz="2000" dirty="0" smtClean="0"/>
              <a:t>Central line (CL) utilization has remained </a:t>
            </a:r>
            <a:r>
              <a:rPr lang="en-US" altLang="en-US" sz="2000" dirty="0"/>
              <a:t>relatively unchanged between 2015 and 2016</a:t>
            </a:r>
            <a:r>
              <a:rPr lang="en-US" altLang="en-US" sz="2000" dirty="0" smtClean="0"/>
              <a:t>.</a:t>
            </a:r>
          </a:p>
          <a:p>
            <a:pPr algn="ctr" eaLnBrk="1" hangingPunct="1">
              <a:spcBef>
                <a:spcPct val="0"/>
              </a:spcBef>
              <a:buFontTx/>
              <a:buNone/>
            </a:pPr>
            <a:endParaRPr lang="en-US" altLang="en-US" sz="2000" b="1" dirty="0" smtClean="0">
              <a:latin typeface="Garamond" pitchFamily="18" charset="0"/>
            </a:endParaRPr>
          </a:p>
          <a:p>
            <a:pPr eaLnBrk="1" hangingPunct="1">
              <a:spcBef>
                <a:spcPct val="0"/>
              </a:spcBef>
              <a:buNone/>
            </a:pPr>
            <a:endParaRPr lang="en-US" altLang="en-US" sz="2000" b="1" dirty="0" smtClean="0"/>
          </a:p>
          <a:p>
            <a:pPr eaLnBrk="1" hangingPunct="1">
              <a:spcBef>
                <a:spcPct val="0"/>
              </a:spcBef>
              <a:buNone/>
            </a:pPr>
            <a:endParaRPr lang="en-US" altLang="en-US" sz="2000" b="1" dirty="0" smtClean="0"/>
          </a:p>
          <a:p>
            <a:pPr eaLnBrk="1" hangingPunct="1">
              <a:spcBef>
                <a:spcPct val="0"/>
              </a:spcBef>
              <a:buNone/>
            </a:pPr>
            <a:endParaRPr lang="en-US" altLang="en-US" sz="2000" b="1" dirty="0"/>
          </a:p>
          <a:p>
            <a:pPr eaLnBrk="1" hangingPunct="1">
              <a:spcBef>
                <a:spcPct val="0"/>
              </a:spcBef>
              <a:buNone/>
            </a:pPr>
            <a:endParaRPr lang="en-US" altLang="en-US" sz="2000" b="1" dirty="0"/>
          </a:p>
          <a:p>
            <a:pPr eaLnBrk="1" hangingPunct="1">
              <a:spcBef>
                <a:spcPct val="0"/>
              </a:spcBef>
              <a:buNone/>
            </a:pPr>
            <a:endParaRPr lang="en-US" altLang="en-US" sz="2000" b="1" dirty="0" smtClean="0"/>
          </a:p>
          <a:p>
            <a:pPr eaLnBrk="1" hangingPunct="1">
              <a:spcBef>
                <a:spcPct val="0"/>
              </a:spcBef>
              <a:buNone/>
            </a:pPr>
            <a:r>
              <a:rPr lang="en-US" altLang="en-US" sz="1600" dirty="0" smtClean="0"/>
              <a:t>*</a:t>
            </a:r>
            <a:r>
              <a:rPr lang="en-US" altLang="en-US" sz="1600" dirty="0"/>
              <a:t>The CL utilization ratio is calculated by dividing the number of CL days by the number of patient days. </a:t>
            </a:r>
          </a:p>
          <a:p>
            <a:pPr eaLnBrk="1" hangingPunct="1">
              <a:spcBef>
                <a:spcPct val="0"/>
              </a:spcBef>
              <a:buNone/>
            </a:pPr>
            <a:endParaRPr lang="en-US" altLang="en-US" sz="1900" b="1" dirty="0" smtClean="0"/>
          </a:p>
          <a:p>
            <a:pPr eaLnBrk="1" hangingPunct="1">
              <a:spcBef>
                <a:spcPct val="0"/>
              </a:spcBef>
              <a:buFont typeface="Calibri" pitchFamily="34" charset="0"/>
              <a:buAutoNum type="arabicPeriod"/>
            </a:pPr>
            <a:endParaRPr lang="en-US" altLang="en-US" sz="2000" dirty="0"/>
          </a:p>
        </p:txBody>
      </p:sp>
      <p:sp>
        <p:nvSpPr>
          <p:cNvPr id="4" name="Slide Number Placeholder 3"/>
          <p:cNvSpPr>
            <a:spLocks noGrp="1"/>
          </p:cNvSpPr>
          <p:nvPr>
            <p:ph type="sldNum" sz="quarter" idx="11"/>
          </p:nvPr>
        </p:nvSpPr>
        <p:spPr/>
        <p:txBody>
          <a:bodyPr/>
          <a:lstStyle/>
          <a:p>
            <a:pPr>
              <a:defRPr/>
            </a:pPr>
            <a:fld id="{F33ABE86-B72F-44B8-AF4F-6BFE2AC6A18C}" type="slidenum">
              <a:rPr lang="en-US" altLang="en-US" smtClean="0"/>
              <a:pPr>
                <a:defRPr/>
              </a:pPr>
              <a:t>13</a:t>
            </a:fld>
            <a:endParaRPr lang="en-US" alt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2"/>
          <p:cNvSpPr>
            <a:spLocks noGrp="1" noChangeArrowheads="1"/>
          </p:cNvSpPr>
          <p:nvPr>
            <p:ph type="title"/>
          </p:nvPr>
        </p:nvSpPr>
        <p:spPr>
          <a:xfrm>
            <a:off x="5341941" y="0"/>
            <a:ext cx="6604000" cy="1241426"/>
          </a:xfrm>
        </p:spPr>
        <p:txBody>
          <a:bodyPr/>
          <a:lstStyle/>
          <a:p>
            <a:pPr eaLnBrk="1" hangingPunct="1"/>
            <a:r>
              <a:rPr lang="en-US" altLang="en-US" sz="2000" dirty="0" smtClean="0"/>
              <a:t/>
            </a:r>
            <a:br>
              <a:rPr lang="en-US" altLang="en-US" sz="2000" dirty="0" smtClean="0"/>
            </a:br>
            <a:r>
              <a:rPr lang="en-US" altLang="en-US" sz="2000" dirty="0" smtClean="0"/>
              <a:t/>
            </a:r>
            <a:br>
              <a:rPr lang="en-US" altLang="en-US" sz="2000" dirty="0" smtClean="0"/>
            </a:br>
            <a:r>
              <a:rPr lang="en-US" altLang="en-US" sz="2400" dirty="0"/>
              <a:t>Massachusetts </a:t>
            </a:r>
            <a:r>
              <a:rPr lang="en-US" altLang="en-US" sz="2400" dirty="0" smtClean="0"/>
              <a:t>Catheter-Associated Urinary </a:t>
            </a:r>
            <a:br>
              <a:rPr lang="en-US" altLang="en-US" sz="2400" dirty="0" smtClean="0"/>
            </a:br>
            <a:r>
              <a:rPr lang="en-US" altLang="en-US" sz="2400" dirty="0" smtClean="0"/>
              <a:t>Tract infection </a:t>
            </a:r>
            <a:r>
              <a:rPr lang="en-US" altLang="en-US" sz="2400" dirty="0"/>
              <a:t>(</a:t>
            </a:r>
            <a:r>
              <a:rPr lang="en-US" altLang="en-US" sz="2400" dirty="0" smtClean="0"/>
              <a:t>CAUTI) SIR</a:t>
            </a:r>
            <a:r>
              <a:rPr lang="en-US" altLang="en-US" sz="2400" dirty="0"/>
              <a:t>, by ICU Type </a:t>
            </a:r>
            <a:br>
              <a:rPr lang="en-US" altLang="en-US" sz="2400" dirty="0"/>
            </a:br>
            <a:r>
              <a:rPr lang="en-US" altLang="en-US" sz="2000" b="0" i="1" dirty="0" smtClean="0"/>
              <a:t>January 1, 2016-December 31, 2016</a:t>
            </a:r>
            <a:br>
              <a:rPr lang="en-US" altLang="en-US" sz="2000" b="0" i="1" dirty="0" smtClean="0"/>
            </a:br>
            <a:endParaRPr lang="en-US" altLang="en-US" sz="2700" b="0" dirty="0"/>
          </a:p>
        </p:txBody>
      </p:sp>
      <p:sp>
        <p:nvSpPr>
          <p:cNvPr id="18437" name="Text Box 8"/>
          <p:cNvSpPr txBox="1">
            <a:spLocks noChangeArrowheads="1"/>
          </p:cNvSpPr>
          <p:nvPr/>
        </p:nvSpPr>
        <p:spPr bwMode="auto">
          <a:xfrm>
            <a:off x="3459255" y="8291605"/>
            <a:ext cx="1628775" cy="460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355" tIns="45149" rIns="90355" bIns="45149">
            <a:spAutoFit/>
          </a:bodyPr>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989013" indent="-3794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520825" indent="-303213" defTabSz="1217613" eaLnBrk="0" hangingPunct="0">
              <a:spcBef>
                <a:spcPct val="20000"/>
              </a:spcBef>
              <a:buChar char="•"/>
              <a:defRPr sz="3200">
                <a:solidFill>
                  <a:schemeClr val="tx1"/>
                </a:solidFill>
                <a:latin typeface="Calibri" pitchFamily="34" charset="0"/>
                <a:ea typeface="ＭＳ Ｐゴシック" pitchFamily="34" charset="-128"/>
              </a:defRPr>
            </a:lvl3pPr>
            <a:lvl4pPr marL="2132013" indent="-304800" defTabSz="1217613" eaLnBrk="0" hangingPunct="0">
              <a:spcBef>
                <a:spcPct val="20000"/>
              </a:spcBef>
              <a:buChar char="–"/>
              <a:defRPr sz="2700">
                <a:solidFill>
                  <a:schemeClr val="tx1"/>
                </a:solidFill>
                <a:latin typeface="Calibri" pitchFamily="34" charset="0"/>
                <a:ea typeface="ＭＳ Ｐゴシック" pitchFamily="34" charset="-128"/>
              </a:defRPr>
            </a:lvl4pPr>
            <a:lvl5pPr marL="2740025" indent="-3048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1972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6544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1116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5688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eaLnBrk="1" hangingPunct="1">
              <a:spcBef>
                <a:spcPct val="0"/>
              </a:spcBef>
              <a:buFontTx/>
              <a:buNone/>
            </a:pPr>
            <a:r>
              <a:rPr lang="en-US" altLang="en-US" sz="1200" dirty="0"/>
              <a:t>NT=Not major teaching</a:t>
            </a:r>
          </a:p>
          <a:p>
            <a:pPr eaLnBrk="1" hangingPunct="1">
              <a:spcBef>
                <a:spcPct val="0"/>
              </a:spcBef>
              <a:buFontTx/>
              <a:buNone/>
            </a:pPr>
            <a:r>
              <a:rPr lang="en-US" altLang="en-US" sz="1200" dirty="0"/>
              <a:t>T= Major teaching</a:t>
            </a:r>
          </a:p>
        </p:txBody>
      </p:sp>
      <p:grpSp>
        <p:nvGrpSpPr>
          <p:cNvPr id="18438" name="Group 13"/>
          <p:cNvGrpSpPr>
            <a:grpSpLocks/>
          </p:cNvGrpSpPr>
          <p:nvPr/>
        </p:nvGrpSpPr>
        <p:grpSpPr bwMode="auto">
          <a:xfrm>
            <a:off x="6278565" y="8471388"/>
            <a:ext cx="3711575" cy="322262"/>
            <a:chOff x="3955" y="5337"/>
            <a:chExt cx="2338" cy="202"/>
          </a:xfrm>
        </p:grpSpPr>
        <p:sp>
          <p:nvSpPr>
            <p:cNvPr id="18440" name="Text Box 14"/>
            <p:cNvSpPr txBox="1">
              <a:spLocks noChangeArrowheads="1"/>
            </p:cNvSpPr>
            <p:nvPr/>
          </p:nvSpPr>
          <p:spPr bwMode="auto">
            <a:xfrm>
              <a:off x="3955" y="5337"/>
              <a:ext cx="2338" cy="2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294" tIns="45647" rIns="91294" bIns="45647">
              <a:spAutoFit/>
            </a:bodyPr>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989013" indent="-3794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520825" indent="-303213" defTabSz="1217613" eaLnBrk="0" hangingPunct="0">
                <a:spcBef>
                  <a:spcPct val="20000"/>
                </a:spcBef>
                <a:buChar char="•"/>
                <a:defRPr sz="3200">
                  <a:solidFill>
                    <a:schemeClr val="tx1"/>
                  </a:solidFill>
                  <a:latin typeface="Calibri" pitchFamily="34" charset="0"/>
                  <a:ea typeface="ＭＳ Ｐゴシック" pitchFamily="34" charset="-128"/>
                </a:defRPr>
              </a:lvl3pPr>
              <a:lvl4pPr marL="2132013" indent="-304800" defTabSz="1217613" eaLnBrk="0" hangingPunct="0">
                <a:spcBef>
                  <a:spcPct val="20000"/>
                </a:spcBef>
                <a:buChar char="–"/>
                <a:defRPr sz="2700">
                  <a:solidFill>
                    <a:schemeClr val="tx1"/>
                  </a:solidFill>
                  <a:latin typeface="Calibri" pitchFamily="34" charset="0"/>
                  <a:ea typeface="ＭＳ Ｐゴシック" pitchFamily="34" charset="-128"/>
                </a:defRPr>
              </a:lvl4pPr>
              <a:lvl5pPr marL="2740025" indent="-3048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1972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6544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1116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5688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eaLnBrk="1" hangingPunct="1">
                <a:spcBef>
                  <a:spcPct val="0"/>
                </a:spcBef>
                <a:buFontTx/>
                <a:buNone/>
              </a:pPr>
              <a:r>
                <a:rPr lang="en-US" altLang="en-US" sz="1500" dirty="0"/>
                <a:t>           SIR	        Upper and Lower Limit</a:t>
              </a:r>
            </a:p>
          </p:txBody>
        </p:sp>
        <p:sp>
          <p:nvSpPr>
            <p:cNvPr id="18441" name="Line 15"/>
            <p:cNvSpPr>
              <a:spLocks noChangeShapeType="1"/>
            </p:cNvSpPr>
            <p:nvPr/>
          </p:nvSpPr>
          <p:spPr bwMode="auto">
            <a:xfrm>
              <a:off x="4082" y="5437"/>
              <a:ext cx="197" cy="0"/>
            </a:xfrm>
            <a:prstGeom prst="line">
              <a:avLst/>
            </a:prstGeom>
            <a:noFill/>
            <a:ln w="38100">
              <a:solidFill>
                <a:srgbClr val="99CC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
          <p:nvSpPr>
            <p:cNvPr id="18442" name="Line 16"/>
            <p:cNvSpPr>
              <a:spLocks noChangeShapeType="1"/>
            </p:cNvSpPr>
            <p:nvPr/>
          </p:nvSpPr>
          <p:spPr bwMode="auto">
            <a:xfrm>
              <a:off x="4732" y="5437"/>
              <a:ext cx="197" cy="0"/>
            </a:xfrm>
            <a:prstGeom prst="line">
              <a:avLst/>
            </a:prstGeom>
            <a:noFill/>
            <a:ln w="127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grpSp>
      <p:graphicFrame>
        <p:nvGraphicFramePr>
          <p:cNvPr id="2" name="Object 10"/>
          <p:cNvGraphicFramePr>
            <a:graphicFrameLocks noGrp="1" noChangeAspect="1"/>
          </p:cNvGraphicFramePr>
          <p:nvPr>
            <p:ph idx="1"/>
            <p:extLst>
              <p:ext uri="{D42A27DB-BD31-4B8C-83A1-F6EECF244321}">
                <p14:modId xmlns:p14="http://schemas.microsoft.com/office/powerpoint/2010/main" val="2130818101"/>
              </p:ext>
            </p:extLst>
          </p:nvPr>
        </p:nvGraphicFramePr>
        <p:xfrm>
          <a:off x="3076576" y="1565366"/>
          <a:ext cx="8761413" cy="7348539"/>
        </p:xfrm>
        <a:graphic>
          <a:graphicData uri="http://schemas.openxmlformats.org/drawingml/2006/chart">
            <c:chart xmlns:c="http://schemas.openxmlformats.org/drawingml/2006/chart" xmlns:r="http://schemas.openxmlformats.org/officeDocument/2006/relationships" r:id="rId3"/>
          </a:graphicData>
        </a:graphic>
      </p:graphicFrame>
      <p:sp>
        <p:nvSpPr>
          <p:cNvPr id="12" name="Rounded Rectangle 1"/>
          <p:cNvSpPr>
            <a:spLocks noChangeArrowheads="1"/>
          </p:cNvSpPr>
          <p:nvPr/>
        </p:nvSpPr>
        <p:spPr bwMode="auto">
          <a:xfrm>
            <a:off x="261938" y="1898649"/>
            <a:ext cx="2743200" cy="6858000"/>
          </a:xfrm>
          <a:prstGeom prst="roundRect">
            <a:avLst>
              <a:gd name="adj" fmla="val 16667"/>
            </a:avLst>
          </a:prstGeom>
          <a:solidFill>
            <a:srgbClr val="CCECFF"/>
          </a:solidFill>
          <a:ln w="38100">
            <a:solidFill>
              <a:srgbClr val="DDDDDD"/>
            </a:solidFill>
            <a:round/>
            <a:headEnd/>
            <a:tailEnd/>
          </a:ln>
          <a:effectLst/>
          <a:extLs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txBody>
          <a:bodyPr lIns="121495" tIns="60756" rIns="121495" bIns="60756"/>
          <a:lstStyle>
            <a:lvl1pPr defTabSz="1217613" eaLnBrk="0" hangingPunct="0">
              <a:spcBef>
                <a:spcPct val="20000"/>
              </a:spcBef>
              <a:buChar char="•"/>
              <a:defRPr sz="4300">
                <a:solidFill>
                  <a:schemeClr val="tx1"/>
                </a:solidFill>
                <a:latin typeface="Calibri" pitchFamily="34" charset="0"/>
                <a:ea typeface="MS PGothic" pitchFamily="34" charset="-128"/>
              </a:defRPr>
            </a:lvl1pPr>
            <a:lvl2pPr marL="989013" indent="-379413" defTabSz="1217613" eaLnBrk="0" hangingPunct="0">
              <a:spcBef>
                <a:spcPct val="20000"/>
              </a:spcBef>
              <a:buChar char="–"/>
              <a:defRPr sz="3700">
                <a:solidFill>
                  <a:schemeClr val="tx1"/>
                </a:solidFill>
                <a:latin typeface="Calibri" pitchFamily="34" charset="0"/>
                <a:ea typeface="MS PGothic" pitchFamily="34" charset="-128"/>
              </a:defRPr>
            </a:lvl2pPr>
            <a:lvl3pPr marL="1522413" indent="-304800" defTabSz="1217613" eaLnBrk="0" hangingPunct="0">
              <a:spcBef>
                <a:spcPct val="20000"/>
              </a:spcBef>
              <a:buChar char="•"/>
              <a:defRPr sz="3200">
                <a:solidFill>
                  <a:schemeClr val="tx1"/>
                </a:solidFill>
                <a:latin typeface="Calibri" pitchFamily="34" charset="0"/>
                <a:ea typeface="MS PGothic" pitchFamily="34" charset="-128"/>
              </a:defRPr>
            </a:lvl3pPr>
            <a:lvl4pPr marL="2132013" indent="-304800" defTabSz="1217613" eaLnBrk="0" hangingPunct="0">
              <a:spcBef>
                <a:spcPct val="20000"/>
              </a:spcBef>
              <a:buChar char="–"/>
              <a:defRPr sz="2700">
                <a:solidFill>
                  <a:schemeClr val="tx1"/>
                </a:solidFill>
                <a:latin typeface="Calibri" pitchFamily="34" charset="0"/>
                <a:ea typeface="MS PGothic" pitchFamily="34" charset="-128"/>
              </a:defRPr>
            </a:lvl4pPr>
            <a:lvl5pPr marL="2740025" indent="-304800" defTabSz="1217613" eaLnBrk="0" hangingPunct="0">
              <a:spcBef>
                <a:spcPct val="20000"/>
              </a:spcBef>
              <a:buChar char="»"/>
              <a:defRPr sz="2700">
                <a:solidFill>
                  <a:schemeClr val="tx1"/>
                </a:solidFill>
                <a:latin typeface="Calibri" pitchFamily="34" charset="0"/>
                <a:ea typeface="MS PGothic" pitchFamily="34" charset="-128"/>
              </a:defRPr>
            </a:lvl5pPr>
            <a:lvl6pPr marL="3197225" indent="-304800" defTabSz="1217613" eaLnBrk="0" fontAlgn="base" hangingPunct="0">
              <a:spcBef>
                <a:spcPct val="20000"/>
              </a:spcBef>
              <a:spcAft>
                <a:spcPct val="0"/>
              </a:spcAft>
              <a:buChar char="»"/>
              <a:defRPr sz="2700">
                <a:solidFill>
                  <a:schemeClr val="tx1"/>
                </a:solidFill>
                <a:latin typeface="Calibri" pitchFamily="34" charset="0"/>
                <a:ea typeface="MS PGothic" pitchFamily="34" charset="-128"/>
              </a:defRPr>
            </a:lvl6pPr>
            <a:lvl7pPr marL="3654425" indent="-304800" defTabSz="1217613" eaLnBrk="0" fontAlgn="base" hangingPunct="0">
              <a:spcBef>
                <a:spcPct val="20000"/>
              </a:spcBef>
              <a:spcAft>
                <a:spcPct val="0"/>
              </a:spcAft>
              <a:buChar char="»"/>
              <a:defRPr sz="2700">
                <a:solidFill>
                  <a:schemeClr val="tx1"/>
                </a:solidFill>
                <a:latin typeface="Calibri" pitchFamily="34" charset="0"/>
                <a:ea typeface="MS PGothic" pitchFamily="34" charset="-128"/>
              </a:defRPr>
            </a:lvl7pPr>
            <a:lvl8pPr marL="4111625" indent="-304800" defTabSz="1217613" eaLnBrk="0" fontAlgn="base" hangingPunct="0">
              <a:spcBef>
                <a:spcPct val="20000"/>
              </a:spcBef>
              <a:spcAft>
                <a:spcPct val="0"/>
              </a:spcAft>
              <a:buChar char="»"/>
              <a:defRPr sz="2700">
                <a:solidFill>
                  <a:schemeClr val="tx1"/>
                </a:solidFill>
                <a:latin typeface="Calibri" pitchFamily="34" charset="0"/>
                <a:ea typeface="MS PGothic" pitchFamily="34" charset="-128"/>
              </a:defRPr>
            </a:lvl8pPr>
            <a:lvl9pPr marL="4568825" indent="-304800" defTabSz="1217613" eaLnBrk="0" fontAlgn="base" hangingPunct="0">
              <a:spcBef>
                <a:spcPct val="20000"/>
              </a:spcBef>
              <a:spcAft>
                <a:spcPct val="0"/>
              </a:spcAft>
              <a:buChar char="»"/>
              <a:defRPr sz="2700">
                <a:solidFill>
                  <a:schemeClr val="tx1"/>
                </a:solidFill>
                <a:latin typeface="Calibri" pitchFamily="34" charset="0"/>
                <a:ea typeface="MS PGothic" pitchFamily="34" charset="-128"/>
              </a:defRPr>
            </a:lvl9pPr>
          </a:lstStyle>
          <a:p>
            <a:pPr algn="ctr" eaLnBrk="1" hangingPunct="1">
              <a:spcBef>
                <a:spcPct val="0"/>
              </a:spcBef>
              <a:buFontTx/>
              <a:buNone/>
              <a:defRPr/>
            </a:pPr>
            <a:r>
              <a:rPr lang="en-US" altLang="en-US" sz="2400" b="1" dirty="0">
                <a:solidFill>
                  <a:srgbClr val="006699"/>
                </a:solidFill>
              </a:rPr>
              <a:t>Key Findings</a:t>
            </a:r>
          </a:p>
          <a:p>
            <a:pPr algn="ctr" eaLnBrk="1" hangingPunct="1">
              <a:spcBef>
                <a:spcPct val="0"/>
              </a:spcBef>
              <a:buFont typeface="Calibri" pitchFamily="34" charset="0"/>
              <a:buNone/>
              <a:defRPr/>
            </a:pPr>
            <a:endParaRPr lang="en-US" altLang="en-US" sz="2000" dirty="0"/>
          </a:p>
          <a:p>
            <a:pPr algn="ctr" eaLnBrk="1" hangingPunct="1">
              <a:spcBef>
                <a:spcPct val="0"/>
              </a:spcBef>
              <a:buFont typeface="Calibri" pitchFamily="34" charset="0"/>
              <a:buNone/>
              <a:defRPr/>
            </a:pPr>
            <a:r>
              <a:rPr lang="en-US" altLang="en-US" sz="2000" dirty="0" smtClean="0"/>
              <a:t>All ICU types experienced </a:t>
            </a:r>
            <a:r>
              <a:rPr lang="en-US" altLang="en-US" sz="2000" dirty="0"/>
              <a:t>the same number of infections </a:t>
            </a:r>
            <a:r>
              <a:rPr lang="en-US" altLang="en-US" sz="2000" dirty="0" smtClean="0"/>
              <a:t>as </a:t>
            </a:r>
            <a:r>
              <a:rPr lang="en-US" altLang="en-US" sz="2000" dirty="0"/>
              <a:t>predicted, based on 2015 national aggregate data.</a:t>
            </a:r>
          </a:p>
          <a:p>
            <a:pPr algn="ctr" eaLnBrk="1" hangingPunct="1">
              <a:spcBef>
                <a:spcPct val="0"/>
              </a:spcBef>
              <a:buFont typeface="Calibri" pitchFamily="34" charset="0"/>
              <a:buNone/>
              <a:defRPr/>
            </a:pPr>
            <a:endParaRPr lang="en-US" altLang="en-US" sz="1600" dirty="0" smtClean="0">
              <a:solidFill>
                <a:srgbClr val="FF0000"/>
              </a:solidFill>
            </a:endParaRPr>
          </a:p>
          <a:p>
            <a:pPr algn="ctr" eaLnBrk="1" hangingPunct="1">
              <a:spcBef>
                <a:spcPct val="0"/>
              </a:spcBef>
              <a:buFont typeface="Calibri" pitchFamily="34" charset="0"/>
              <a:buNone/>
              <a:defRPr/>
            </a:pPr>
            <a:endParaRPr lang="en-US" altLang="en-US" sz="2000" dirty="0"/>
          </a:p>
          <a:p>
            <a:pPr algn="ctr" eaLnBrk="1" hangingPunct="1">
              <a:spcBef>
                <a:spcPct val="0"/>
              </a:spcBef>
              <a:buFont typeface="Calibri" pitchFamily="34" charset="0"/>
              <a:buNone/>
              <a:defRPr/>
            </a:pPr>
            <a:endParaRPr lang="en-US" altLang="en-US" sz="2000" dirty="0"/>
          </a:p>
          <a:p>
            <a:pPr algn="ctr" eaLnBrk="1" hangingPunct="1">
              <a:spcBef>
                <a:spcPct val="0"/>
              </a:spcBef>
              <a:buFont typeface="Calibri" pitchFamily="34" charset="0"/>
              <a:buNone/>
              <a:defRPr/>
            </a:pPr>
            <a:r>
              <a:rPr lang="en-US" altLang="en-US" sz="2000" dirty="0"/>
              <a:t>No ICU type was </a:t>
            </a:r>
            <a:r>
              <a:rPr lang="en-US" altLang="en-US" sz="2000" dirty="0" smtClean="0"/>
              <a:t>an outlier </a:t>
            </a:r>
            <a:r>
              <a:rPr lang="en-US" altLang="en-US" sz="2000" dirty="0"/>
              <a:t>for this measure</a:t>
            </a:r>
          </a:p>
          <a:p>
            <a:pPr algn="ctr" eaLnBrk="1" hangingPunct="1">
              <a:spcBef>
                <a:spcPct val="0"/>
              </a:spcBef>
              <a:buFont typeface="Calibri" pitchFamily="34" charset="0"/>
              <a:buNone/>
              <a:defRPr/>
            </a:pPr>
            <a:endParaRPr lang="en-US" altLang="en-US" sz="2000" dirty="0"/>
          </a:p>
          <a:p>
            <a:pPr algn="ctr" eaLnBrk="1" hangingPunct="1">
              <a:spcBef>
                <a:spcPct val="0"/>
              </a:spcBef>
              <a:buNone/>
              <a:defRPr/>
            </a:pPr>
            <a:endParaRPr lang="en-US" altLang="en-US" sz="1600" dirty="0" smtClean="0"/>
          </a:p>
          <a:p>
            <a:pPr algn="ctr" eaLnBrk="1" hangingPunct="1">
              <a:spcBef>
                <a:spcPct val="0"/>
              </a:spcBef>
              <a:buNone/>
              <a:defRPr/>
            </a:pPr>
            <a:endParaRPr lang="en-US" altLang="en-US" sz="1600" dirty="0"/>
          </a:p>
          <a:p>
            <a:pPr algn="ctr" eaLnBrk="1" hangingPunct="1">
              <a:spcBef>
                <a:spcPct val="0"/>
              </a:spcBef>
              <a:buNone/>
              <a:defRPr/>
            </a:pPr>
            <a:endParaRPr lang="en-US" altLang="en-US" sz="1600" dirty="0" smtClean="0"/>
          </a:p>
          <a:p>
            <a:pPr algn="ctr" eaLnBrk="1" hangingPunct="1">
              <a:spcBef>
                <a:spcPct val="0"/>
              </a:spcBef>
              <a:buNone/>
              <a:defRPr/>
            </a:pPr>
            <a:r>
              <a:rPr lang="en-US" altLang="en-US" sz="1600" dirty="0" smtClean="0"/>
              <a:t>There </a:t>
            </a:r>
            <a:r>
              <a:rPr lang="en-US" altLang="en-US" sz="1600" dirty="0"/>
              <a:t>were 290 CAUTIs reported in </a:t>
            </a:r>
            <a:r>
              <a:rPr lang="en-US" altLang="en-US" sz="1600" dirty="0" smtClean="0"/>
              <a:t>2016. </a:t>
            </a:r>
            <a:endParaRPr lang="en-US" altLang="en-US" sz="1600" dirty="0"/>
          </a:p>
          <a:p>
            <a:pPr algn="ctr" eaLnBrk="1" hangingPunct="1">
              <a:spcBef>
                <a:spcPct val="0"/>
              </a:spcBef>
              <a:buFont typeface="Calibri" pitchFamily="34" charset="0"/>
              <a:buNone/>
              <a:defRPr/>
            </a:pPr>
            <a:endParaRPr lang="en-US" altLang="en-US" sz="2000" dirty="0"/>
          </a:p>
        </p:txBody>
      </p:sp>
      <p:sp>
        <p:nvSpPr>
          <p:cNvPr id="4" name="Slide Number Placeholder 3"/>
          <p:cNvSpPr>
            <a:spLocks noGrp="1"/>
          </p:cNvSpPr>
          <p:nvPr>
            <p:ph type="sldNum" sz="quarter" idx="11"/>
          </p:nvPr>
        </p:nvSpPr>
        <p:spPr/>
        <p:txBody>
          <a:bodyPr/>
          <a:lstStyle/>
          <a:p>
            <a:pPr>
              <a:defRPr/>
            </a:pPr>
            <a:fld id="{97AF3797-32A6-46C6-BF98-E21B4AB7E1D0}" type="slidenum">
              <a:rPr lang="en-US" altLang="en-US" smtClean="0"/>
              <a:pPr>
                <a:defRPr/>
              </a:pPr>
              <a:t>14</a:t>
            </a:fld>
            <a:endParaRPr lang="en-US" altLang="en-US" dirty="0"/>
          </a:p>
        </p:txBody>
      </p:sp>
    </p:spTree>
    <p:extLst>
      <p:ext uri="{BB962C8B-B14F-4D97-AF65-F5344CB8AC3E}">
        <p14:creationId xmlns:p14="http://schemas.microsoft.com/office/powerpoint/2010/main" val="413709135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Rectangle 2"/>
          <p:cNvSpPr>
            <a:spLocks noGrp="1" noChangeArrowheads="1"/>
          </p:cNvSpPr>
          <p:nvPr>
            <p:ph type="title"/>
          </p:nvPr>
        </p:nvSpPr>
        <p:spPr/>
        <p:txBody>
          <a:bodyPr/>
          <a:lstStyle/>
          <a:p>
            <a:r>
              <a:rPr lang="en-US" altLang="en-US" sz="3300" dirty="0"/>
              <a:t>CAUTI Adult &amp; Pediatric ICU Pathogens for 2015 and 2016</a:t>
            </a:r>
          </a:p>
        </p:txBody>
      </p:sp>
      <p:sp>
        <p:nvSpPr>
          <p:cNvPr id="24582" name="Text Box 6"/>
          <p:cNvSpPr txBox="1">
            <a:spLocks noChangeArrowheads="1"/>
          </p:cNvSpPr>
          <p:nvPr/>
        </p:nvSpPr>
        <p:spPr bwMode="auto">
          <a:xfrm>
            <a:off x="6178642" y="1874929"/>
            <a:ext cx="5767387" cy="8842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355" tIns="45149" rIns="90355" bIns="45149">
            <a:spAutoFit/>
          </a:bodyPr>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989013" indent="-3794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520825" indent="-303213" defTabSz="1217613" eaLnBrk="0" hangingPunct="0">
              <a:spcBef>
                <a:spcPct val="20000"/>
              </a:spcBef>
              <a:buChar char="•"/>
              <a:defRPr sz="3200">
                <a:solidFill>
                  <a:schemeClr val="tx1"/>
                </a:solidFill>
                <a:latin typeface="Calibri" pitchFamily="34" charset="0"/>
                <a:ea typeface="ＭＳ Ｐゴシック" pitchFamily="34" charset="-128"/>
              </a:defRPr>
            </a:lvl3pPr>
            <a:lvl4pPr marL="2132013" indent="-304800" defTabSz="1217613" eaLnBrk="0" hangingPunct="0">
              <a:spcBef>
                <a:spcPct val="20000"/>
              </a:spcBef>
              <a:buChar char="–"/>
              <a:defRPr sz="2700">
                <a:solidFill>
                  <a:schemeClr val="tx1"/>
                </a:solidFill>
                <a:latin typeface="Calibri" pitchFamily="34" charset="0"/>
                <a:ea typeface="ＭＳ Ｐゴシック" pitchFamily="34" charset="-128"/>
              </a:defRPr>
            </a:lvl4pPr>
            <a:lvl5pPr marL="2740025" indent="-3048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1972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6544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1116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5688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algn="ctr" eaLnBrk="1" hangingPunct="1">
              <a:spcBef>
                <a:spcPct val="0"/>
              </a:spcBef>
              <a:buFontTx/>
              <a:buNone/>
            </a:pPr>
            <a:r>
              <a:rPr lang="en-US" altLang="en-US" sz="2400" b="1" dirty="0"/>
              <a:t>Calendar Year </a:t>
            </a:r>
            <a:r>
              <a:rPr lang="en-US" altLang="en-US" sz="2400" b="1" dirty="0" smtClean="0"/>
              <a:t>2016</a:t>
            </a:r>
            <a:endParaRPr lang="en-US" altLang="en-US" sz="2400" b="1" dirty="0"/>
          </a:p>
          <a:p>
            <a:pPr algn="ctr" eaLnBrk="1" hangingPunct="1">
              <a:spcBef>
                <a:spcPct val="0"/>
              </a:spcBef>
              <a:buFontTx/>
              <a:buNone/>
            </a:pPr>
            <a:r>
              <a:rPr lang="en-US" altLang="en-US" sz="1200" b="1" dirty="0"/>
              <a:t>January 1, </a:t>
            </a:r>
            <a:r>
              <a:rPr lang="en-US" altLang="en-US" sz="1200" b="1" dirty="0" smtClean="0"/>
              <a:t>2016 </a:t>
            </a:r>
            <a:r>
              <a:rPr lang="en-US" altLang="en-US" sz="1200" b="1" dirty="0"/>
              <a:t>– December 31, </a:t>
            </a:r>
            <a:r>
              <a:rPr lang="en-US" altLang="en-US" sz="1200" b="1" dirty="0" smtClean="0"/>
              <a:t>2016</a:t>
            </a:r>
            <a:endParaRPr lang="en-US" altLang="en-US" sz="1200" b="1" dirty="0"/>
          </a:p>
          <a:p>
            <a:pPr algn="ctr" eaLnBrk="1" hangingPunct="1">
              <a:spcBef>
                <a:spcPct val="0"/>
              </a:spcBef>
              <a:buFontTx/>
              <a:buNone/>
            </a:pPr>
            <a:r>
              <a:rPr lang="en-US" altLang="en-US" sz="1600" i="1" dirty="0" smtClean="0"/>
              <a:t>n=290</a:t>
            </a:r>
            <a:endParaRPr lang="en-US" altLang="en-US" sz="1600" i="1" dirty="0"/>
          </a:p>
        </p:txBody>
      </p:sp>
      <p:graphicFrame>
        <p:nvGraphicFramePr>
          <p:cNvPr id="3" name="Object 10"/>
          <p:cNvGraphicFramePr>
            <a:graphicFrameLocks noGrp="1" noChangeAspect="1"/>
          </p:cNvGraphicFramePr>
          <p:nvPr>
            <p:ph sz="half" idx="2"/>
            <p:extLst>
              <p:ext uri="{D42A27DB-BD31-4B8C-83A1-F6EECF244321}">
                <p14:modId xmlns:p14="http://schemas.microsoft.com/office/powerpoint/2010/main" val="2407826092"/>
              </p:ext>
            </p:extLst>
          </p:nvPr>
        </p:nvGraphicFramePr>
        <p:xfrm>
          <a:off x="5976938" y="2759075"/>
          <a:ext cx="6156324" cy="5573713"/>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9" name="Object 10"/>
          <p:cNvGraphicFramePr>
            <a:graphicFrameLocks noGrp="1" noChangeAspect="1"/>
          </p:cNvGraphicFramePr>
          <p:nvPr>
            <p:ph sz="half" idx="2"/>
            <p:extLst>
              <p:ext uri="{D42A27DB-BD31-4B8C-83A1-F6EECF244321}">
                <p14:modId xmlns:p14="http://schemas.microsoft.com/office/powerpoint/2010/main" val="3935707541"/>
              </p:ext>
            </p:extLst>
          </p:nvPr>
        </p:nvGraphicFramePr>
        <p:xfrm>
          <a:off x="2" y="2759075"/>
          <a:ext cx="6156324" cy="5573713"/>
        </p:xfrm>
        <a:graphic>
          <a:graphicData uri="http://schemas.openxmlformats.org/drawingml/2006/chart">
            <c:chart xmlns:c="http://schemas.openxmlformats.org/drawingml/2006/chart" xmlns:r="http://schemas.openxmlformats.org/officeDocument/2006/relationships" r:id="rId4"/>
          </a:graphicData>
        </a:graphic>
      </p:graphicFrame>
      <p:sp>
        <p:nvSpPr>
          <p:cNvPr id="8" name="Text Box 6"/>
          <p:cNvSpPr txBox="1">
            <a:spLocks noChangeArrowheads="1"/>
          </p:cNvSpPr>
          <p:nvPr/>
        </p:nvSpPr>
        <p:spPr bwMode="auto">
          <a:xfrm>
            <a:off x="174718" y="1875020"/>
            <a:ext cx="5767387" cy="8842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355" tIns="45149" rIns="90355" bIns="45149">
            <a:spAutoFit/>
          </a:bodyPr>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989013" indent="-3794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520825" indent="-303213" defTabSz="1217613" eaLnBrk="0" hangingPunct="0">
              <a:spcBef>
                <a:spcPct val="20000"/>
              </a:spcBef>
              <a:buChar char="•"/>
              <a:defRPr sz="3200">
                <a:solidFill>
                  <a:schemeClr val="tx1"/>
                </a:solidFill>
                <a:latin typeface="Calibri" pitchFamily="34" charset="0"/>
                <a:ea typeface="ＭＳ Ｐゴシック" pitchFamily="34" charset="-128"/>
              </a:defRPr>
            </a:lvl3pPr>
            <a:lvl4pPr marL="2132013" indent="-304800" defTabSz="1217613" eaLnBrk="0" hangingPunct="0">
              <a:spcBef>
                <a:spcPct val="20000"/>
              </a:spcBef>
              <a:buChar char="–"/>
              <a:defRPr sz="2700">
                <a:solidFill>
                  <a:schemeClr val="tx1"/>
                </a:solidFill>
                <a:latin typeface="Calibri" pitchFamily="34" charset="0"/>
                <a:ea typeface="ＭＳ Ｐゴシック" pitchFamily="34" charset="-128"/>
              </a:defRPr>
            </a:lvl4pPr>
            <a:lvl5pPr marL="2740025" indent="-3048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1972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6544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1116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5688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algn="ctr" eaLnBrk="1" hangingPunct="1">
              <a:spcBef>
                <a:spcPct val="0"/>
              </a:spcBef>
              <a:buFontTx/>
              <a:buNone/>
            </a:pPr>
            <a:r>
              <a:rPr lang="en-US" altLang="en-US" sz="2400" b="1" dirty="0"/>
              <a:t>Calendar Year 2015</a:t>
            </a:r>
          </a:p>
          <a:p>
            <a:pPr algn="ctr" eaLnBrk="1" hangingPunct="1">
              <a:spcBef>
                <a:spcPct val="0"/>
              </a:spcBef>
              <a:buFontTx/>
              <a:buNone/>
            </a:pPr>
            <a:r>
              <a:rPr lang="en-US" altLang="en-US" sz="1200" b="1" dirty="0"/>
              <a:t>January 1, 2015 – December 31, 2015</a:t>
            </a:r>
          </a:p>
          <a:p>
            <a:pPr algn="ctr" eaLnBrk="1" hangingPunct="1">
              <a:spcBef>
                <a:spcPct val="0"/>
              </a:spcBef>
              <a:buFontTx/>
              <a:buNone/>
            </a:pPr>
            <a:r>
              <a:rPr lang="en-US" altLang="en-US" sz="1600" i="1" dirty="0" smtClean="0"/>
              <a:t>n=391</a:t>
            </a:r>
            <a:endParaRPr lang="en-US" altLang="en-US" sz="1600" i="1" dirty="0"/>
          </a:p>
        </p:txBody>
      </p:sp>
      <p:graphicFrame>
        <p:nvGraphicFramePr>
          <p:cNvPr id="10" name="Object 10"/>
          <p:cNvGraphicFramePr>
            <a:graphicFrameLocks noGrp="1" noChangeAspect="1"/>
          </p:cNvGraphicFramePr>
          <p:nvPr>
            <p:ph sz="half" idx="2"/>
            <p:extLst>
              <p:ext uri="{D42A27DB-BD31-4B8C-83A1-F6EECF244321}">
                <p14:modId xmlns:p14="http://schemas.microsoft.com/office/powerpoint/2010/main" val="1139004511"/>
              </p:ext>
            </p:extLst>
          </p:nvPr>
        </p:nvGraphicFramePr>
        <p:xfrm>
          <a:off x="-26986" y="2759166"/>
          <a:ext cx="6156324" cy="5573713"/>
        </p:xfrm>
        <a:graphic>
          <a:graphicData uri="http://schemas.openxmlformats.org/drawingml/2006/chart">
            <c:chart xmlns:c="http://schemas.openxmlformats.org/drawingml/2006/chart" xmlns:r="http://schemas.openxmlformats.org/officeDocument/2006/relationships" r:id="rId5"/>
          </a:graphicData>
        </a:graphic>
      </p:graphicFrame>
      <p:sp>
        <p:nvSpPr>
          <p:cNvPr id="4" name="Slide Number Placeholder 3"/>
          <p:cNvSpPr>
            <a:spLocks noGrp="1"/>
          </p:cNvSpPr>
          <p:nvPr>
            <p:ph type="sldNum" sz="quarter" idx="11"/>
          </p:nvPr>
        </p:nvSpPr>
        <p:spPr/>
        <p:txBody>
          <a:bodyPr/>
          <a:lstStyle/>
          <a:p>
            <a:pPr>
              <a:defRPr/>
            </a:pPr>
            <a:fld id="{97E9B075-75F1-408D-AFB5-E8741D553A6C}" type="slidenum">
              <a:rPr lang="en-US" altLang="en-US" smtClean="0"/>
              <a:pPr>
                <a:defRPr/>
              </a:pPr>
              <a:t>15</a:t>
            </a:fld>
            <a:endParaRPr lang="en-US" altLang="en-US" dirty="0"/>
          </a:p>
        </p:txBody>
      </p:sp>
    </p:spTree>
    <p:extLst>
      <p:ext uri="{BB962C8B-B14F-4D97-AF65-F5344CB8AC3E}">
        <p14:creationId xmlns:p14="http://schemas.microsoft.com/office/powerpoint/2010/main" val="55424558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4"/>
          <p:cNvGraphicFramePr>
            <a:graphicFrameLocks noGrp="1" noChangeAspect="1"/>
          </p:cNvGraphicFramePr>
          <p:nvPr>
            <p:ph idx="1"/>
            <p:extLst>
              <p:ext uri="{D42A27DB-BD31-4B8C-83A1-F6EECF244321}">
                <p14:modId xmlns:p14="http://schemas.microsoft.com/office/powerpoint/2010/main" val="1346939725"/>
              </p:ext>
            </p:extLst>
          </p:nvPr>
        </p:nvGraphicFramePr>
        <p:xfrm>
          <a:off x="3100389" y="1944780"/>
          <a:ext cx="8799512" cy="6408737"/>
        </p:xfrm>
        <a:graphic>
          <a:graphicData uri="http://schemas.openxmlformats.org/drawingml/2006/chart">
            <c:chart xmlns:c="http://schemas.openxmlformats.org/drawingml/2006/chart" xmlns:r="http://schemas.openxmlformats.org/officeDocument/2006/relationships" r:id="rId3"/>
          </a:graphicData>
        </a:graphic>
      </p:graphicFrame>
      <p:sp>
        <p:nvSpPr>
          <p:cNvPr id="32772" name="Rectangle 2"/>
          <p:cNvSpPr>
            <a:spLocks noGrp="1" noChangeArrowheads="1"/>
          </p:cNvSpPr>
          <p:nvPr>
            <p:ph type="title"/>
          </p:nvPr>
        </p:nvSpPr>
        <p:spPr>
          <a:xfrm>
            <a:off x="5529264" y="298542"/>
            <a:ext cx="6416676" cy="942975"/>
          </a:xfrm>
        </p:spPr>
        <p:txBody>
          <a:bodyPr/>
          <a:lstStyle/>
          <a:p>
            <a:pPr eaLnBrk="1" hangingPunct="1"/>
            <a:r>
              <a:rPr lang="en-US" altLang="en-US" dirty="0" smtClean="0"/>
              <a:t>State CAUTI SIR</a:t>
            </a:r>
          </a:p>
        </p:txBody>
      </p:sp>
      <p:sp>
        <p:nvSpPr>
          <p:cNvPr id="32773" name="Rectangle 3"/>
          <p:cNvSpPr>
            <a:spLocks noChangeArrowheads="1"/>
          </p:cNvSpPr>
          <p:nvPr/>
        </p:nvSpPr>
        <p:spPr bwMode="auto">
          <a:xfrm>
            <a:off x="609691" y="1751013"/>
            <a:ext cx="10960101" cy="68310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txBody>
          <a:bodyPr lIns="120300" tIns="60202" rIns="120300" bIns="60202"/>
          <a:lstStyle>
            <a:lvl1pPr marL="457200" indent="-457200" defTabSz="1217613" eaLnBrk="0" hangingPunct="0">
              <a:spcBef>
                <a:spcPct val="20000"/>
              </a:spcBef>
              <a:buChar char="•"/>
              <a:defRPr sz="4300">
                <a:solidFill>
                  <a:schemeClr val="tx1"/>
                </a:solidFill>
                <a:latin typeface="Calibri" pitchFamily="34" charset="0"/>
                <a:ea typeface="ＭＳ Ｐゴシック" pitchFamily="34" charset="-128"/>
              </a:defRPr>
            </a:lvl1pPr>
            <a:lvl2pPr marL="989013" indent="-3794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522413" indent="-304800" defTabSz="1217613" eaLnBrk="0" hangingPunct="0">
              <a:spcBef>
                <a:spcPct val="20000"/>
              </a:spcBef>
              <a:buChar char="•"/>
              <a:defRPr sz="3200">
                <a:solidFill>
                  <a:schemeClr val="tx1"/>
                </a:solidFill>
                <a:latin typeface="Calibri" pitchFamily="34" charset="0"/>
                <a:ea typeface="ＭＳ Ｐゴシック" pitchFamily="34" charset="-128"/>
              </a:defRPr>
            </a:lvl3pPr>
            <a:lvl4pPr marL="2132013" indent="-304800" defTabSz="1217613" eaLnBrk="0" hangingPunct="0">
              <a:spcBef>
                <a:spcPct val="20000"/>
              </a:spcBef>
              <a:buChar char="–"/>
              <a:defRPr sz="2700">
                <a:solidFill>
                  <a:schemeClr val="tx1"/>
                </a:solidFill>
                <a:latin typeface="Calibri" pitchFamily="34" charset="0"/>
                <a:ea typeface="ＭＳ Ｐゴシック" pitchFamily="34" charset="-128"/>
              </a:defRPr>
            </a:lvl4pPr>
            <a:lvl5pPr marL="2740025" indent="-3048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1972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6544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1116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5688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eaLnBrk="1" hangingPunct="1">
              <a:lnSpc>
                <a:spcPct val="90000"/>
              </a:lnSpc>
            </a:pPr>
            <a:endParaRPr lang="en-US" altLang="en-US" sz="3700" dirty="0"/>
          </a:p>
        </p:txBody>
      </p:sp>
      <p:sp>
        <p:nvSpPr>
          <p:cNvPr id="32774" name="Rounded Rectangle 1"/>
          <p:cNvSpPr>
            <a:spLocks noChangeArrowheads="1"/>
          </p:cNvSpPr>
          <p:nvPr/>
        </p:nvSpPr>
        <p:spPr bwMode="auto">
          <a:xfrm>
            <a:off x="262029" y="1898651"/>
            <a:ext cx="2743200" cy="6858000"/>
          </a:xfrm>
          <a:prstGeom prst="roundRect">
            <a:avLst>
              <a:gd name="adj" fmla="val 16667"/>
            </a:avLst>
          </a:prstGeom>
          <a:solidFill>
            <a:srgbClr val="CCECFF"/>
          </a:solidFill>
          <a:ln w="38100">
            <a:solidFill>
              <a:srgbClr val="DDDDDD"/>
            </a:solidFill>
            <a:round/>
            <a:headEnd/>
            <a:tailEnd/>
          </a:ln>
          <a:effectLst/>
          <a:extLs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txBody>
          <a:bodyPr lIns="120300" tIns="60202" rIns="120300" bIns="60202"/>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1065213" indent="-4556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674813" indent="-457200" defTabSz="1217613" eaLnBrk="0" hangingPunct="0">
              <a:spcBef>
                <a:spcPct val="20000"/>
              </a:spcBef>
              <a:buChar char="•"/>
              <a:defRPr sz="3200">
                <a:solidFill>
                  <a:schemeClr val="tx1"/>
                </a:solidFill>
                <a:latin typeface="Calibri" pitchFamily="34" charset="0"/>
                <a:ea typeface="ＭＳ Ｐゴシック" pitchFamily="34" charset="-128"/>
              </a:defRPr>
            </a:lvl3pPr>
            <a:lvl4pPr marL="2282825" indent="-455613" defTabSz="1217613" eaLnBrk="0" hangingPunct="0">
              <a:spcBef>
                <a:spcPct val="20000"/>
              </a:spcBef>
              <a:buChar char="–"/>
              <a:defRPr sz="2700">
                <a:solidFill>
                  <a:schemeClr val="tx1"/>
                </a:solidFill>
                <a:latin typeface="Calibri" pitchFamily="34" charset="0"/>
                <a:ea typeface="ＭＳ Ｐゴシック" pitchFamily="34" charset="-128"/>
              </a:defRPr>
            </a:lvl4pPr>
            <a:lvl5pPr marL="2892425" indent="-4572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3496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8068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2640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7212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algn="ctr" eaLnBrk="1" hangingPunct="1">
              <a:spcBef>
                <a:spcPct val="0"/>
              </a:spcBef>
              <a:buFontTx/>
              <a:buNone/>
            </a:pPr>
            <a:r>
              <a:rPr lang="en-US" altLang="en-US" sz="2400" b="1" dirty="0">
                <a:solidFill>
                  <a:srgbClr val="006699"/>
                </a:solidFill>
              </a:rPr>
              <a:t>Key Findings</a:t>
            </a:r>
          </a:p>
          <a:p>
            <a:pPr algn="ctr" eaLnBrk="1" hangingPunct="1">
              <a:spcBef>
                <a:spcPct val="0"/>
              </a:spcBef>
              <a:buFontTx/>
              <a:buNone/>
            </a:pPr>
            <a:endParaRPr lang="en-US" altLang="en-US" sz="2000" b="1" dirty="0">
              <a:latin typeface="Garamond" pitchFamily="18" charset="0"/>
            </a:endParaRPr>
          </a:p>
          <a:p>
            <a:pPr algn="ctr" eaLnBrk="1" hangingPunct="1">
              <a:spcBef>
                <a:spcPct val="0"/>
              </a:spcBef>
              <a:buNone/>
            </a:pPr>
            <a:r>
              <a:rPr lang="en-US" sz="2000" dirty="0" smtClean="0"/>
              <a:t>In 2016,  all ICU types </a:t>
            </a:r>
            <a:r>
              <a:rPr lang="en-US" altLang="en-US" sz="2000" dirty="0" smtClean="0"/>
              <a:t>experienced the same number of infections predicted based on 2015 national aggregate data.</a:t>
            </a:r>
          </a:p>
          <a:p>
            <a:pPr algn="ctr" eaLnBrk="1" hangingPunct="1">
              <a:spcBef>
                <a:spcPct val="0"/>
              </a:spcBef>
              <a:buNone/>
            </a:pPr>
            <a:endParaRPr lang="en-US" altLang="en-US" sz="2000" b="1" dirty="0">
              <a:solidFill>
                <a:srgbClr val="FF0000"/>
              </a:solidFill>
            </a:endParaRPr>
          </a:p>
          <a:p>
            <a:pPr algn="ctr" eaLnBrk="1" hangingPunct="1">
              <a:spcBef>
                <a:spcPct val="0"/>
              </a:spcBef>
              <a:buNone/>
            </a:pPr>
            <a:endParaRPr lang="en-US" altLang="en-US" sz="2000" b="1" dirty="0" smtClean="0">
              <a:solidFill>
                <a:srgbClr val="FF0000"/>
              </a:solidFill>
            </a:endParaRPr>
          </a:p>
          <a:p>
            <a:pPr algn="ctr" eaLnBrk="1" hangingPunct="1">
              <a:spcBef>
                <a:spcPct val="0"/>
              </a:spcBef>
              <a:buNone/>
            </a:pPr>
            <a:endParaRPr lang="en-US" altLang="en-US" sz="2000" b="1" dirty="0">
              <a:solidFill>
                <a:srgbClr val="FF0000"/>
              </a:solidFill>
            </a:endParaRPr>
          </a:p>
          <a:p>
            <a:pPr algn="ctr" eaLnBrk="1" hangingPunct="1">
              <a:spcBef>
                <a:spcPct val="0"/>
              </a:spcBef>
              <a:buNone/>
            </a:pPr>
            <a:endParaRPr lang="en-US" altLang="en-US" sz="2000" b="1" dirty="0" smtClean="0">
              <a:solidFill>
                <a:srgbClr val="FF0000"/>
              </a:solidFill>
            </a:endParaRPr>
          </a:p>
          <a:p>
            <a:pPr algn="ctr" eaLnBrk="1" hangingPunct="1">
              <a:spcBef>
                <a:spcPct val="0"/>
              </a:spcBef>
              <a:buNone/>
            </a:pPr>
            <a:endParaRPr lang="en-US" altLang="en-US" sz="2000" b="1" dirty="0">
              <a:solidFill>
                <a:srgbClr val="FF0000"/>
              </a:solidFill>
            </a:endParaRPr>
          </a:p>
        </p:txBody>
      </p:sp>
      <p:sp>
        <p:nvSpPr>
          <p:cNvPr id="4" name="Slide Number Placeholder 3"/>
          <p:cNvSpPr>
            <a:spLocks noGrp="1"/>
          </p:cNvSpPr>
          <p:nvPr>
            <p:ph type="sldNum" sz="quarter" idx="11"/>
          </p:nvPr>
        </p:nvSpPr>
        <p:spPr/>
        <p:txBody>
          <a:bodyPr/>
          <a:lstStyle/>
          <a:p>
            <a:pPr>
              <a:defRPr/>
            </a:pPr>
            <a:fld id="{F33ABE86-B72F-44B8-AF4F-6BFE2AC6A18C}" type="slidenum">
              <a:rPr lang="en-US" altLang="en-US" smtClean="0"/>
              <a:pPr>
                <a:defRPr/>
              </a:pPr>
              <a:t>16</a:t>
            </a:fld>
            <a:endParaRPr lang="en-US" altLang="en-US" dirty="0"/>
          </a:p>
        </p:txBody>
      </p:sp>
    </p:spTree>
    <p:extLst>
      <p:ext uri="{BB962C8B-B14F-4D97-AF65-F5344CB8AC3E}">
        <p14:creationId xmlns:p14="http://schemas.microsoft.com/office/powerpoint/2010/main" val="295392594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4"/>
          <p:cNvGraphicFramePr>
            <a:graphicFrameLocks noGrp="1" noChangeAspect="1"/>
          </p:cNvGraphicFramePr>
          <p:nvPr>
            <p:ph idx="1"/>
            <p:extLst>
              <p:ext uri="{D42A27DB-BD31-4B8C-83A1-F6EECF244321}">
                <p14:modId xmlns:p14="http://schemas.microsoft.com/office/powerpoint/2010/main" val="795627250"/>
              </p:ext>
            </p:extLst>
          </p:nvPr>
        </p:nvGraphicFramePr>
        <p:xfrm>
          <a:off x="3052763" y="1906588"/>
          <a:ext cx="8489950" cy="6748462"/>
        </p:xfrm>
        <a:graphic>
          <a:graphicData uri="http://schemas.openxmlformats.org/drawingml/2006/chart">
            <c:chart xmlns:c="http://schemas.openxmlformats.org/drawingml/2006/chart" xmlns:r="http://schemas.openxmlformats.org/officeDocument/2006/relationships" r:id="rId3"/>
          </a:graphicData>
        </a:graphic>
      </p:graphicFrame>
      <p:sp>
        <p:nvSpPr>
          <p:cNvPr id="31748" name="Rectangle 2"/>
          <p:cNvSpPr>
            <a:spLocks noGrp="1" noChangeArrowheads="1"/>
          </p:cNvSpPr>
          <p:nvPr>
            <p:ph type="title"/>
          </p:nvPr>
        </p:nvSpPr>
        <p:spPr>
          <a:xfrm>
            <a:off x="5529264" y="298542"/>
            <a:ext cx="6416676" cy="942975"/>
          </a:xfrm>
        </p:spPr>
        <p:txBody>
          <a:bodyPr/>
          <a:lstStyle/>
          <a:p>
            <a:pPr eaLnBrk="1" hangingPunct="1"/>
            <a:r>
              <a:rPr lang="en-US" altLang="en-US" dirty="0" smtClean="0"/>
              <a:t>State </a:t>
            </a:r>
            <a:r>
              <a:rPr lang="en-US" altLang="en-US" dirty="0"/>
              <a:t>Urinary </a:t>
            </a:r>
            <a:r>
              <a:rPr lang="en-US" altLang="en-US" dirty="0" smtClean="0"/>
              <a:t>Catheter Utilization Ratios</a:t>
            </a:r>
          </a:p>
        </p:txBody>
      </p:sp>
      <p:sp>
        <p:nvSpPr>
          <p:cNvPr id="31749" name="Rectangle 3"/>
          <p:cNvSpPr>
            <a:spLocks noChangeArrowheads="1"/>
          </p:cNvSpPr>
          <p:nvPr/>
        </p:nvSpPr>
        <p:spPr bwMode="auto">
          <a:xfrm>
            <a:off x="609691" y="1751013"/>
            <a:ext cx="10960101" cy="68310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txBody>
          <a:bodyPr lIns="120300" tIns="60202" rIns="120300" bIns="60202"/>
          <a:lstStyle>
            <a:lvl1pPr marL="457200" indent="-457200" defTabSz="1217613" eaLnBrk="0" hangingPunct="0">
              <a:spcBef>
                <a:spcPct val="20000"/>
              </a:spcBef>
              <a:buChar char="•"/>
              <a:defRPr sz="4300">
                <a:solidFill>
                  <a:schemeClr val="tx1"/>
                </a:solidFill>
                <a:latin typeface="Calibri" pitchFamily="34" charset="0"/>
                <a:ea typeface="ＭＳ Ｐゴシック" pitchFamily="34" charset="-128"/>
              </a:defRPr>
            </a:lvl1pPr>
            <a:lvl2pPr marL="989013" indent="-3794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522413" indent="-304800" defTabSz="1217613" eaLnBrk="0" hangingPunct="0">
              <a:spcBef>
                <a:spcPct val="20000"/>
              </a:spcBef>
              <a:buChar char="•"/>
              <a:defRPr sz="3200">
                <a:solidFill>
                  <a:schemeClr val="tx1"/>
                </a:solidFill>
                <a:latin typeface="Calibri" pitchFamily="34" charset="0"/>
                <a:ea typeface="ＭＳ Ｐゴシック" pitchFamily="34" charset="-128"/>
              </a:defRPr>
            </a:lvl3pPr>
            <a:lvl4pPr marL="2132013" indent="-304800" defTabSz="1217613" eaLnBrk="0" hangingPunct="0">
              <a:spcBef>
                <a:spcPct val="20000"/>
              </a:spcBef>
              <a:buChar char="–"/>
              <a:defRPr sz="2700">
                <a:solidFill>
                  <a:schemeClr val="tx1"/>
                </a:solidFill>
                <a:latin typeface="Calibri" pitchFamily="34" charset="0"/>
                <a:ea typeface="ＭＳ Ｐゴシック" pitchFamily="34" charset="-128"/>
              </a:defRPr>
            </a:lvl4pPr>
            <a:lvl5pPr marL="2740025" indent="-3048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1972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6544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1116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5688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eaLnBrk="1" hangingPunct="1">
              <a:lnSpc>
                <a:spcPct val="90000"/>
              </a:lnSpc>
            </a:pPr>
            <a:endParaRPr lang="en-US" altLang="en-US" sz="3700" dirty="0"/>
          </a:p>
        </p:txBody>
      </p:sp>
      <p:sp>
        <p:nvSpPr>
          <p:cNvPr id="7" name="Rounded Rectangle 1"/>
          <p:cNvSpPr>
            <a:spLocks noChangeArrowheads="1"/>
          </p:cNvSpPr>
          <p:nvPr/>
        </p:nvSpPr>
        <p:spPr bwMode="auto">
          <a:xfrm>
            <a:off x="262029" y="1898651"/>
            <a:ext cx="2743200" cy="6858000"/>
          </a:xfrm>
          <a:prstGeom prst="roundRect">
            <a:avLst>
              <a:gd name="adj" fmla="val 16667"/>
            </a:avLst>
          </a:prstGeom>
          <a:solidFill>
            <a:srgbClr val="CCECFF"/>
          </a:solidFill>
          <a:ln w="38100">
            <a:solidFill>
              <a:srgbClr val="DDDDDD"/>
            </a:solidFill>
            <a:round/>
            <a:headEnd/>
            <a:tailEnd/>
          </a:ln>
          <a:effectLst/>
          <a:extLs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txBody>
          <a:bodyPr lIns="120300" tIns="60202" rIns="120300" bIns="60202"/>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1065213" indent="-4556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674813" indent="-457200" defTabSz="1217613" eaLnBrk="0" hangingPunct="0">
              <a:spcBef>
                <a:spcPct val="20000"/>
              </a:spcBef>
              <a:buChar char="•"/>
              <a:defRPr sz="3200">
                <a:solidFill>
                  <a:schemeClr val="tx1"/>
                </a:solidFill>
                <a:latin typeface="Calibri" pitchFamily="34" charset="0"/>
                <a:ea typeface="ＭＳ Ｐゴシック" pitchFamily="34" charset="-128"/>
              </a:defRPr>
            </a:lvl3pPr>
            <a:lvl4pPr marL="2282825" indent="-455613" defTabSz="1217613" eaLnBrk="0" hangingPunct="0">
              <a:spcBef>
                <a:spcPct val="20000"/>
              </a:spcBef>
              <a:buChar char="–"/>
              <a:defRPr sz="2700">
                <a:solidFill>
                  <a:schemeClr val="tx1"/>
                </a:solidFill>
                <a:latin typeface="Calibri" pitchFamily="34" charset="0"/>
                <a:ea typeface="ＭＳ Ｐゴシック" pitchFamily="34" charset="-128"/>
              </a:defRPr>
            </a:lvl4pPr>
            <a:lvl5pPr marL="2892425" indent="-4572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3496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8068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2640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7212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algn="ctr" eaLnBrk="1" hangingPunct="1">
              <a:spcBef>
                <a:spcPct val="0"/>
              </a:spcBef>
              <a:buFontTx/>
              <a:buNone/>
            </a:pPr>
            <a:r>
              <a:rPr lang="en-US" altLang="en-US" sz="2400" b="1" dirty="0">
                <a:solidFill>
                  <a:srgbClr val="006699"/>
                </a:solidFill>
              </a:rPr>
              <a:t>Key Findings</a:t>
            </a:r>
          </a:p>
          <a:p>
            <a:pPr algn="ctr" eaLnBrk="1" hangingPunct="1">
              <a:spcBef>
                <a:spcPct val="0"/>
              </a:spcBef>
              <a:buFontTx/>
              <a:buNone/>
            </a:pPr>
            <a:endParaRPr lang="en-US" altLang="en-US" sz="2000" b="1" dirty="0" smtClean="0">
              <a:latin typeface="Garamond" pitchFamily="18" charset="0"/>
            </a:endParaRPr>
          </a:p>
          <a:p>
            <a:pPr algn="ctr" eaLnBrk="1" hangingPunct="1">
              <a:spcBef>
                <a:spcPct val="0"/>
              </a:spcBef>
              <a:buFontTx/>
              <a:buNone/>
            </a:pPr>
            <a:r>
              <a:rPr lang="en-US" altLang="en-US" sz="2000" dirty="0" smtClean="0"/>
              <a:t>Discontinuing </a:t>
            </a:r>
            <a:r>
              <a:rPr lang="en-US" altLang="en-US" sz="2000" dirty="0"/>
              <a:t>unnecessary </a:t>
            </a:r>
            <a:r>
              <a:rPr lang="en-US" altLang="en-US" sz="2000" dirty="0" smtClean="0"/>
              <a:t>urinary catheters can </a:t>
            </a:r>
            <a:r>
              <a:rPr lang="en-US" altLang="en-US" sz="2000" dirty="0"/>
              <a:t>reduce the risk for infection. </a:t>
            </a:r>
          </a:p>
          <a:p>
            <a:pPr algn="ctr" eaLnBrk="1" hangingPunct="1">
              <a:spcBef>
                <a:spcPct val="0"/>
              </a:spcBef>
              <a:buFontTx/>
              <a:buNone/>
            </a:pPr>
            <a:endParaRPr lang="en-US" altLang="en-US" sz="2000" dirty="0"/>
          </a:p>
          <a:p>
            <a:pPr algn="ctr" eaLnBrk="1" hangingPunct="1">
              <a:spcBef>
                <a:spcPct val="0"/>
              </a:spcBef>
              <a:buFontTx/>
              <a:buNone/>
            </a:pPr>
            <a:r>
              <a:rPr lang="en-US" altLang="en-US" sz="2000" dirty="0" smtClean="0"/>
              <a:t>Urinary </a:t>
            </a:r>
            <a:r>
              <a:rPr lang="en-US" altLang="en-US" sz="2000" dirty="0"/>
              <a:t>catheter utilization </a:t>
            </a:r>
            <a:r>
              <a:rPr lang="en-US" altLang="en-US" sz="2000" dirty="0" smtClean="0"/>
              <a:t>in adult and pediatric ICUs has </a:t>
            </a:r>
            <a:r>
              <a:rPr lang="en-US" altLang="en-US" sz="2000" dirty="0"/>
              <a:t>remained relatively unchanged </a:t>
            </a:r>
            <a:r>
              <a:rPr lang="en-US" altLang="en-US" sz="2000" dirty="0" smtClean="0"/>
              <a:t>between 2015 and 2016. </a:t>
            </a:r>
            <a:endParaRPr lang="en-US" altLang="en-US" sz="2000" dirty="0"/>
          </a:p>
          <a:p>
            <a:pPr algn="ctr" eaLnBrk="1" hangingPunct="1">
              <a:spcBef>
                <a:spcPct val="0"/>
              </a:spcBef>
              <a:buFontTx/>
              <a:buNone/>
            </a:pPr>
            <a:endParaRPr lang="en-US" altLang="en-US" sz="2000" b="1" dirty="0" smtClean="0">
              <a:latin typeface="Garamond" pitchFamily="18" charset="0"/>
            </a:endParaRPr>
          </a:p>
          <a:p>
            <a:pPr algn="ctr" eaLnBrk="1" hangingPunct="1">
              <a:spcBef>
                <a:spcPct val="0"/>
              </a:spcBef>
              <a:buFontTx/>
              <a:buNone/>
            </a:pPr>
            <a:endParaRPr lang="en-US" altLang="en-US" sz="2000" b="1" dirty="0">
              <a:latin typeface="Garamond" pitchFamily="18" charset="0"/>
            </a:endParaRPr>
          </a:p>
          <a:p>
            <a:pPr algn="ctr" eaLnBrk="1" hangingPunct="1">
              <a:spcBef>
                <a:spcPct val="0"/>
              </a:spcBef>
              <a:buFontTx/>
              <a:buNone/>
            </a:pPr>
            <a:endParaRPr lang="en-US" altLang="en-US" sz="2000" b="1" dirty="0">
              <a:latin typeface="Garamond" pitchFamily="18" charset="0"/>
            </a:endParaRPr>
          </a:p>
          <a:p>
            <a:pPr eaLnBrk="1" hangingPunct="1">
              <a:spcBef>
                <a:spcPct val="0"/>
              </a:spcBef>
              <a:buFontTx/>
              <a:buNone/>
            </a:pPr>
            <a:r>
              <a:rPr lang="en-US" altLang="en-US" sz="1600" dirty="0"/>
              <a:t>*The urinary catheter utilization ratio is calculated by dividing the number of catheter days by the number of patient days.</a:t>
            </a:r>
            <a:r>
              <a:rPr lang="en-US" altLang="en-US" sz="1600" b="1" dirty="0">
                <a:solidFill>
                  <a:srgbClr val="FF0000"/>
                </a:solidFill>
              </a:rPr>
              <a:t> </a:t>
            </a:r>
          </a:p>
        </p:txBody>
      </p:sp>
      <p:sp>
        <p:nvSpPr>
          <p:cNvPr id="4" name="Slide Number Placeholder 3"/>
          <p:cNvSpPr>
            <a:spLocks noGrp="1"/>
          </p:cNvSpPr>
          <p:nvPr>
            <p:ph type="sldNum" sz="quarter" idx="11"/>
          </p:nvPr>
        </p:nvSpPr>
        <p:spPr/>
        <p:txBody>
          <a:bodyPr/>
          <a:lstStyle/>
          <a:p>
            <a:pPr>
              <a:defRPr/>
            </a:pPr>
            <a:fld id="{F33ABE86-B72F-44B8-AF4F-6BFE2AC6A18C}" type="slidenum">
              <a:rPr lang="en-US" altLang="en-US" smtClean="0"/>
              <a:pPr>
                <a:defRPr/>
              </a:pPr>
              <a:t>17</a:t>
            </a:fld>
            <a:endParaRPr lang="en-US" altLang="en-US" dirty="0"/>
          </a:p>
        </p:txBody>
      </p:sp>
    </p:spTree>
    <p:extLst>
      <p:ext uri="{BB962C8B-B14F-4D97-AF65-F5344CB8AC3E}">
        <p14:creationId xmlns:p14="http://schemas.microsoft.com/office/powerpoint/2010/main" val="143875548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ounded Rectangle 1"/>
          <p:cNvSpPr>
            <a:spLocks noChangeArrowheads="1"/>
          </p:cNvSpPr>
          <p:nvPr/>
        </p:nvSpPr>
        <p:spPr bwMode="auto">
          <a:xfrm>
            <a:off x="262029" y="1898651"/>
            <a:ext cx="2743200" cy="6858000"/>
          </a:xfrm>
          <a:prstGeom prst="roundRect">
            <a:avLst>
              <a:gd name="adj" fmla="val 16667"/>
            </a:avLst>
          </a:prstGeom>
          <a:solidFill>
            <a:srgbClr val="CCECFF"/>
          </a:solidFill>
          <a:ln w="38100">
            <a:solidFill>
              <a:srgbClr val="DDDDDD"/>
            </a:solidFill>
            <a:round/>
            <a:headEnd/>
            <a:tailEnd/>
          </a:ln>
          <a:effectLst/>
          <a:extLs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txBody>
          <a:bodyPr lIns="120300" tIns="60202" rIns="120300" bIns="60202"/>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1065213" indent="-4556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674813" indent="-457200" defTabSz="1217613" eaLnBrk="0" hangingPunct="0">
              <a:spcBef>
                <a:spcPct val="20000"/>
              </a:spcBef>
              <a:buChar char="•"/>
              <a:defRPr sz="3200">
                <a:solidFill>
                  <a:schemeClr val="tx1"/>
                </a:solidFill>
                <a:latin typeface="Calibri" pitchFamily="34" charset="0"/>
                <a:ea typeface="ＭＳ Ｐゴシック" pitchFamily="34" charset="-128"/>
              </a:defRPr>
            </a:lvl3pPr>
            <a:lvl4pPr marL="2282825" indent="-455613" defTabSz="1217613" eaLnBrk="0" hangingPunct="0">
              <a:spcBef>
                <a:spcPct val="20000"/>
              </a:spcBef>
              <a:buChar char="–"/>
              <a:defRPr sz="2700">
                <a:solidFill>
                  <a:schemeClr val="tx1"/>
                </a:solidFill>
                <a:latin typeface="Calibri" pitchFamily="34" charset="0"/>
                <a:ea typeface="ＭＳ Ｐゴシック" pitchFamily="34" charset="-128"/>
              </a:defRPr>
            </a:lvl4pPr>
            <a:lvl5pPr marL="2892425" indent="-4572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3496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8068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2640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7212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algn="ctr" eaLnBrk="1" hangingPunct="1">
              <a:spcBef>
                <a:spcPct val="0"/>
              </a:spcBef>
              <a:buFontTx/>
              <a:buNone/>
            </a:pPr>
            <a:r>
              <a:rPr lang="en-US" altLang="en-US" sz="2400" b="1" dirty="0">
                <a:solidFill>
                  <a:srgbClr val="006699"/>
                </a:solidFill>
              </a:rPr>
              <a:t>Key Findings</a:t>
            </a:r>
          </a:p>
          <a:p>
            <a:pPr algn="ctr" eaLnBrk="1" hangingPunct="1">
              <a:spcBef>
                <a:spcPct val="0"/>
              </a:spcBef>
              <a:buFontTx/>
              <a:buNone/>
            </a:pPr>
            <a:endParaRPr lang="en-US" altLang="en-US" sz="2000" dirty="0">
              <a:solidFill>
                <a:srgbClr val="000000"/>
              </a:solidFill>
            </a:endParaRPr>
          </a:p>
          <a:p>
            <a:pPr algn="ctr" eaLnBrk="1" hangingPunct="1">
              <a:spcBef>
                <a:spcPct val="0"/>
              </a:spcBef>
              <a:buNone/>
            </a:pPr>
            <a:r>
              <a:rPr lang="en-US" altLang="en-US" sz="2000" dirty="0" smtClean="0">
                <a:solidFill>
                  <a:srgbClr val="000000"/>
                </a:solidFill>
              </a:rPr>
              <a:t>For </a:t>
            </a:r>
            <a:r>
              <a:rPr lang="en-US" altLang="en-US" sz="2000" dirty="0">
                <a:solidFill>
                  <a:srgbClr val="000000"/>
                </a:solidFill>
              </a:rPr>
              <a:t>the past </a:t>
            </a:r>
            <a:r>
              <a:rPr lang="en-US" altLang="en-US" sz="2000" dirty="0" smtClean="0">
                <a:solidFill>
                  <a:srgbClr val="000000"/>
                </a:solidFill>
              </a:rPr>
              <a:t>two years</a:t>
            </a:r>
            <a:r>
              <a:rPr lang="en-US" altLang="en-US" sz="2000" dirty="0">
                <a:solidFill>
                  <a:srgbClr val="000000"/>
                </a:solidFill>
              </a:rPr>
              <a:t>,  MA acute care hospitals performing coronary artery bypass graft </a:t>
            </a:r>
            <a:r>
              <a:rPr lang="en-US" altLang="en-US" sz="2000" dirty="0" smtClean="0">
                <a:solidFill>
                  <a:srgbClr val="000000"/>
                </a:solidFill>
              </a:rPr>
              <a:t>procedures (CABG) and colon procedures (COLO) </a:t>
            </a:r>
            <a:r>
              <a:rPr lang="en-US" altLang="en-US" sz="2000" dirty="0" smtClean="0"/>
              <a:t>experienced </a:t>
            </a:r>
            <a:r>
              <a:rPr lang="en-US" altLang="en-US" sz="2000" dirty="0"/>
              <a:t>the same number of infections as predicted, based on 2015 national aggregate data.</a:t>
            </a:r>
          </a:p>
          <a:p>
            <a:pPr algn="ctr" eaLnBrk="1" hangingPunct="1">
              <a:spcBef>
                <a:spcPct val="0"/>
              </a:spcBef>
              <a:buFontTx/>
              <a:buNone/>
            </a:pPr>
            <a:endParaRPr lang="en-US" altLang="en-US" sz="2000" dirty="0" smtClean="0">
              <a:solidFill>
                <a:srgbClr val="000000"/>
              </a:solidFill>
            </a:endParaRPr>
          </a:p>
          <a:p>
            <a:pPr algn="ctr" eaLnBrk="1" hangingPunct="1">
              <a:spcBef>
                <a:spcPct val="0"/>
              </a:spcBef>
              <a:buFontTx/>
              <a:buNone/>
            </a:pPr>
            <a:endParaRPr lang="en-US" altLang="en-US" sz="2000" dirty="0" smtClean="0">
              <a:solidFill>
                <a:srgbClr val="000000"/>
              </a:solidFill>
            </a:endParaRPr>
          </a:p>
          <a:p>
            <a:pPr algn="ctr" eaLnBrk="1" hangingPunct="1">
              <a:spcBef>
                <a:spcPct val="0"/>
              </a:spcBef>
              <a:buFontTx/>
              <a:buNone/>
            </a:pPr>
            <a:r>
              <a:rPr lang="en-US" altLang="en-US" sz="1600" dirty="0" smtClean="0">
                <a:solidFill>
                  <a:srgbClr val="000000"/>
                </a:solidFill>
              </a:rPr>
              <a:t>There </a:t>
            </a:r>
            <a:r>
              <a:rPr lang="en-US" altLang="en-US" sz="1600" dirty="0">
                <a:solidFill>
                  <a:srgbClr val="000000"/>
                </a:solidFill>
              </a:rPr>
              <a:t>were </a:t>
            </a:r>
            <a:r>
              <a:rPr lang="en-US" sz="1600" dirty="0" smtClean="0"/>
              <a:t>23 </a:t>
            </a:r>
            <a:r>
              <a:rPr lang="en-US" altLang="en-US" sz="1600" dirty="0" smtClean="0">
                <a:solidFill>
                  <a:srgbClr val="000000"/>
                </a:solidFill>
              </a:rPr>
              <a:t>CABG </a:t>
            </a:r>
            <a:r>
              <a:rPr lang="en-US" altLang="en-US" sz="1600" dirty="0">
                <a:solidFill>
                  <a:srgbClr val="000000"/>
                </a:solidFill>
              </a:rPr>
              <a:t>SSIs </a:t>
            </a:r>
            <a:r>
              <a:rPr lang="en-US" altLang="en-US" sz="1600" dirty="0" smtClean="0">
                <a:solidFill>
                  <a:srgbClr val="000000"/>
                </a:solidFill>
              </a:rPr>
              <a:t>reported in 2016.   </a:t>
            </a:r>
          </a:p>
          <a:p>
            <a:pPr algn="ctr" eaLnBrk="1" hangingPunct="1">
              <a:spcBef>
                <a:spcPct val="0"/>
              </a:spcBef>
              <a:buFontTx/>
              <a:buNone/>
            </a:pPr>
            <a:endParaRPr lang="en-US" altLang="en-US" sz="1600" dirty="0" smtClean="0">
              <a:solidFill>
                <a:srgbClr val="000000"/>
              </a:solidFill>
            </a:endParaRPr>
          </a:p>
          <a:p>
            <a:pPr algn="ctr" eaLnBrk="1" hangingPunct="1">
              <a:spcBef>
                <a:spcPct val="0"/>
              </a:spcBef>
              <a:buNone/>
            </a:pPr>
            <a:r>
              <a:rPr lang="en-US" altLang="en-US" sz="1600" dirty="0" smtClean="0"/>
              <a:t>There were </a:t>
            </a:r>
            <a:r>
              <a:rPr lang="en-US" sz="1600" dirty="0" smtClean="0"/>
              <a:t>158 </a:t>
            </a:r>
            <a:r>
              <a:rPr lang="en-US" altLang="en-US" sz="1600" dirty="0" smtClean="0"/>
              <a:t>COLO SSIs reported in 2016</a:t>
            </a:r>
            <a:r>
              <a:rPr lang="en-US" altLang="en-US" sz="1600" b="1" dirty="0" smtClean="0"/>
              <a:t>.</a:t>
            </a:r>
            <a:endParaRPr lang="en-US" altLang="en-US" sz="1600" b="1" dirty="0">
              <a:solidFill>
                <a:srgbClr val="000000"/>
              </a:solidFill>
            </a:endParaRPr>
          </a:p>
        </p:txBody>
      </p:sp>
      <p:sp>
        <p:nvSpPr>
          <p:cNvPr id="36867" name="Rectangle 2"/>
          <p:cNvSpPr>
            <a:spLocks noGrp="1" noChangeArrowheads="1"/>
          </p:cNvSpPr>
          <p:nvPr>
            <p:ph type="title"/>
          </p:nvPr>
        </p:nvSpPr>
        <p:spPr/>
        <p:txBody>
          <a:bodyPr/>
          <a:lstStyle/>
          <a:p>
            <a:pPr eaLnBrk="1" hangingPunct="1"/>
            <a:r>
              <a:rPr lang="en-US" altLang="en-US" sz="2400" dirty="0" smtClean="0"/>
              <a:t>Surgical Site Infections (SSI)</a:t>
            </a:r>
            <a:br>
              <a:rPr lang="en-US" altLang="en-US" sz="2400" dirty="0" smtClean="0"/>
            </a:br>
            <a:r>
              <a:rPr lang="en-US" altLang="en-US" sz="2000" i="1" dirty="0" smtClean="0"/>
              <a:t>Coronary </a:t>
            </a:r>
            <a:r>
              <a:rPr lang="en-US" altLang="en-US" sz="2000" i="1" dirty="0"/>
              <a:t>Artery Bypass Graft (CABG) SIR</a:t>
            </a:r>
            <a:br>
              <a:rPr lang="en-US" altLang="en-US" sz="2000" i="1" dirty="0"/>
            </a:br>
            <a:r>
              <a:rPr lang="en-US" altLang="en-US" sz="2000" i="1" dirty="0"/>
              <a:t>and Colon Procedure (COLO) SIR</a:t>
            </a:r>
            <a:endParaRPr lang="en-US" altLang="en-US" sz="1800" b="0" i="1" dirty="0"/>
          </a:p>
        </p:txBody>
      </p:sp>
      <p:graphicFrame>
        <p:nvGraphicFramePr>
          <p:cNvPr id="2" name="Object 3"/>
          <p:cNvGraphicFramePr>
            <a:graphicFrameLocks noGrp="1" noChangeAspect="1"/>
          </p:cNvGraphicFramePr>
          <p:nvPr>
            <p:ph idx="1"/>
            <p:extLst>
              <p:ext uri="{D42A27DB-BD31-4B8C-83A1-F6EECF244321}">
                <p14:modId xmlns:p14="http://schemas.microsoft.com/office/powerpoint/2010/main" val="2200233893"/>
              </p:ext>
            </p:extLst>
          </p:nvPr>
        </p:nvGraphicFramePr>
        <p:xfrm>
          <a:off x="3263108" y="1574711"/>
          <a:ext cx="8434388" cy="3961939"/>
        </p:xfrm>
        <a:graphic>
          <a:graphicData uri="http://schemas.openxmlformats.org/drawingml/2006/chart">
            <c:chart xmlns:c="http://schemas.openxmlformats.org/drawingml/2006/chart" xmlns:r="http://schemas.openxmlformats.org/officeDocument/2006/relationships" r:id="rId3"/>
          </a:graphicData>
        </a:graphic>
      </p:graphicFrame>
      <p:cxnSp>
        <p:nvCxnSpPr>
          <p:cNvPr id="10" name="Straight Connector 9"/>
          <p:cNvCxnSpPr/>
          <p:nvPr/>
        </p:nvCxnSpPr>
        <p:spPr bwMode="auto">
          <a:xfrm>
            <a:off x="4438099" y="3172916"/>
            <a:ext cx="7126288" cy="0"/>
          </a:xfrm>
          <a:prstGeom prst="line">
            <a:avLst/>
          </a:prstGeom>
          <a:solidFill>
            <a:schemeClr val="accent1"/>
          </a:solidFill>
          <a:ln w="38100" cap="flat" cmpd="sng" algn="ctr">
            <a:solidFill>
              <a:srgbClr val="FF9933"/>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grpSp>
        <p:nvGrpSpPr>
          <p:cNvPr id="36871" name="Group 10"/>
          <p:cNvGrpSpPr>
            <a:grpSpLocks/>
          </p:cNvGrpSpPr>
          <p:nvPr/>
        </p:nvGrpSpPr>
        <p:grpSpPr bwMode="auto">
          <a:xfrm>
            <a:off x="6246814" y="8677576"/>
            <a:ext cx="3711575" cy="322981"/>
            <a:chOff x="3955" y="5616"/>
            <a:chExt cx="2338" cy="1542"/>
          </a:xfrm>
        </p:grpSpPr>
        <p:sp>
          <p:nvSpPr>
            <p:cNvPr id="36872" name="Text Box 11"/>
            <p:cNvSpPr txBox="1">
              <a:spLocks noChangeArrowheads="1"/>
            </p:cNvSpPr>
            <p:nvPr/>
          </p:nvSpPr>
          <p:spPr bwMode="auto">
            <a:xfrm>
              <a:off x="3955" y="5616"/>
              <a:ext cx="2338" cy="15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294" tIns="45647" rIns="91294" bIns="45647">
              <a:spAutoFit/>
            </a:bodyPr>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989013" indent="-3794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520825" indent="-303213" defTabSz="1217613" eaLnBrk="0" hangingPunct="0">
                <a:spcBef>
                  <a:spcPct val="20000"/>
                </a:spcBef>
                <a:buChar char="•"/>
                <a:defRPr sz="3200">
                  <a:solidFill>
                    <a:schemeClr val="tx1"/>
                  </a:solidFill>
                  <a:latin typeface="Calibri" pitchFamily="34" charset="0"/>
                  <a:ea typeface="ＭＳ Ｐゴシック" pitchFamily="34" charset="-128"/>
                </a:defRPr>
              </a:lvl3pPr>
              <a:lvl4pPr marL="2132013" indent="-304800" defTabSz="1217613" eaLnBrk="0" hangingPunct="0">
                <a:spcBef>
                  <a:spcPct val="20000"/>
                </a:spcBef>
                <a:buChar char="–"/>
                <a:defRPr sz="2700">
                  <a:solidFill>
                    <a:schemeClr val="tx1"/>
                  </a:solidFill>
                  <a:latin typeface="Calibri" pitchFamily="34" charset="0"/>
                  <a:ea typeface="ＭＳ Ｐゴシック" pitchFamily="34" charset="-128"/>
                </a:defRPr>
              </a:lvl4pPr>
              <a:lvl5pPr marL="2740025" indent="-3048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1972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6544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1116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5688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eaLnBrk="1" hangingPunct="1">
                <a:spcBef>
                  <a:spcPct val="0"/>
                </a:spcBef>
                <a:buFontTx/>
                <a:buNone/>
              </a:pPr>
              <a:r>
                <a:rPr lang="en-US" altLang="en-US" sz="1500" dirty="0"/>
                <a:t>           SIR	        Upper and Lower Limit</a:t>
              </a:r>
            </a:p>
          </p:txBody>
        </p:sp>
        <p:sp>
          <p:nvSpPr>
            <p:cNvPr id="36873" name="Line 12"/>
            <p:cNvSpPr>
              <a:spLocks noChangeShapeType="1"/>
            </p:cNvSpPr>
            <p:nvPr/>
          </p:nvSpPr>
          <p:spPr bwMode="auto">
            <a:xfrm>
              <a:off x="4082" y="6179"/>
              <a:ext cx="197" cy="0"/>
            </a:xfrm>
            <a:prstGeom prst="line">
              <a:avLst/>
            </a:prstGeom>
            <a:noFill/>
            <a:ln w="38100">
              <a:solidFill>
                <a:srgbClr val="99CC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
          <p:nvSpPr>
            <p:cNvPr id="36874" name="Line 13"/>
            <p:cNvSpPr>
              <a:spLocks noChangeShapeType="1"/>
            </p:cNvSpPr>
            <p:nvPr/>
          </p:nvSpPr>
          <p:spPr bwMode="auto">
            <a:xfrm>
              <a:off x="4732" y="6179"/>
              <a:ext cx="197" cy="0"/>
            </a:xfrm>
            <a:prstGeom prst="line">
              <a:avLst/>
            </a:prstGeom>
            <a:noFill/>
            <a:ln w="127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grpSp>
      <p:graphicFrame>
        <p:nvGraphicFramePr>
          <p:cNvPr id="11" name="Object 3"/>
          <p:cNvGraphicFramePr>
            <a:graphicFrameLocks noChangeAspect="1"/>
          </p:cNvGraphicFramePr>
          <p:nvPr>
            <p:extLst>
              <p:ext uri="{D42A27DB-BD31-4B8C-83A1-F6EECF244321}">
                <p14:modId xmlns:p14="http://schemas.microsoft.com/office/powerpoint/2010/main" val="2639765860"/>
              </p:ext>
            </p:extLst>
          </p:nvPr>
        </p:nvGraphicFramePr>
        <p:xfrm>
          <a:off x="3263107" y="5197931"/>
          <a:ext cx="8434388" cy="3936544"/>
        </p:xfrm>
        <a:graphic>
          <a:graphicData uri="http://schemas.openxmlformats.org/drawingml/2006/chart">
            <c:chart xmlns:c="http://schemas.openxmlformats.org/drawingml/2006/chart" xmlns:r="http://schemas.openxmlformats.org/officeDocument/2006/relationships" r:id="rId4"/>
          </a:graphicData>
        </a:graphic>
      </p:graphicFrame>
      <p:sp>
        <p:nvSpPr>
          <p:cNvPr id="4" name="Slide Number Placeholder 3"/>
          <p:cNvSpPr>
            <a:spLocks noGrp="1"/>
          </p:cNvSpPr>
          <p:nvPr>
            <p:ph type="sldNum" sz="quarter" idx="11"/>
          </p:nvPr>
        </p:nvSpPr>
        <p:spPr/>
        <p:txBody>
          <a:bodyPr/>
          <a:lstStyle/>
          <a:p>
            <a:pPr>
              <a:defRPr/>
            </a:pPr>
            <a:fld id="{AAD1BDD7-B20C-4164-A241-58F333C4FB8A}" type="slidenum">
              <a:rPr lang="en-US" altLang="en-US" smtClean="0"/>
              <a:pPr>
                <a:defRPr/>
              </a:pPr>
              <a:t>18</a:t>
            </a:fld>
            <a:endParaRPr lang="en-US" altLang="en-US" dirty="0"/>
          </a:p>
        </p:txBody>
      </p:sp>
    </p:spTree>
    <p:extLst>
      <p:ext uri="{BB962C8B-B14F-4D97-AF65-F5344CB8AC3E}">
        <p14:creationId xmlns:p14="http://schemas.microsoft.com/office/powerpoint/2010/main" val="180932340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ounded Rectangle 1"/>
          <p:cNvSpPr>
            <a:spLocks noChangeArrowheads="1"/>
          </p:cNvSpPr>
          <p:nvPr/>
        </p:nvSpPr>
        <p:spPr bwMode="auto">
          <a:xfrm>
            <a:off x="262029" y="1898651"/>
            <a:ext cx="2743200" cy="6858000"/>
          </a:xfrm>
          <a:prstGeom prst="roundRect">
            <a:avLst>
              <a:gd name="adj" fmla="val 16667"/>
            </a:avLst>
          </a:prstGeom>
          <a:solidFill>
            <a:srgbClr val="CCECFF"/>
          </a:solidFill>
          <a:ln w="38100">
            <a:solidFill>
              <a:srgbClr val="DDDDDD"/>
            </a:solidFill>
            <a:round/>
            <a:headEnd/>
            <a:tailEnd/>
          </a:ln>
          <a:effectLst/>
          <a:extLs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txBody>
          <a:bodyPr lIns="120300" tIns="60202" rIns="120300" bIns="60202"/>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1065213" indent="-4556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674813" indent="-457200" defTabSz="1217613" eaLnBrk="0" hangingPunct="0">
              <a:spcBef>
                <a:spcPct val="20000"/>
              </a:spcBef>
              <a:buChar char="•"/>
              <a:defRPr sz="3200">
                <a:solidFill>
                  <a:schemeClr val="tx1"/>
                </a:solidFill>
                <a:latin typeface="Calibri" pitchFamily="34" charset="0"/>
                <a:ea typeface="ＭＳ Ｐゴシック" pitchFamily="34" charset="-128"/>
              </a:defRPr>
            </a:lvl3pPr>
            <a:lvl4pPr marL="2282825" indent="-455613" defTabSz="1217613" eaLnBrk="0" hangingPunct="0">
              <a:spcBef>
                <a:spcPct val="20000"/>
              </a:spcBef>
              <a:buChar char="–"/>
              <a:defRPr sz="2700">
                <a:solidFill>
                  <a:schemeClr val="tx1"/>
                </a:solidFill>
                <a:latin typeface="Calibri" pitchFamily="34" charset="0"/>
                <a:ea typeface="ＭＳ Ｐゴシック" pitchFamily="34" charset="-128"/>
              </a:defRPr>
            </a:lvl4pPr>
            <a:lvl5pPr marL="2892425" indent="-4572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3496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8068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2640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7212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algn="ctr" eaLnBrk="1" hangingPunct="1">
              <a:spcBef>
                <a:spcPct val="0"/>
              </a:spcBef>
              <a:buFontTx/>
              <a:buNone/>
            </a:pPr>
            <a:r>
              <a:rPr lang="en-US" altLang="en-US" sz="2400" b="1" dirty="0">
                <a:solidFill>
                  <a:srgbClr val="006699"/>
                </a:solidFill>
              </a:rPr>
              <a:t>Key Findings</a:t>
            </a:r>
          </a:p>
          <a:p>
            <a:pPr algn="ctr" eaLnBrk="1" hangingPunct="1">
              <a:spcBef>
                <a:spcPct val="0"/>
              </a:spcBef>
              <a:buFontTx/>
              <a:buNone/>
            </a:pPr>
            <a:endParaRPr lang="en-US" altLang="en-US" sz="2000" dirty="0">
              <a:solidFill>
                <a:srgbClr val="000000"/>
              </a:solidFill>
            </a:endParaRPr>
          </a:p>
          <a:p>
            <a:pPr algn="ctr" eaLnBrk="1" hangingPunct="1">
              <a:spcBef>
                <a:spcPct val="0"/>
              </a:spcBef>
              <a:buNone/>
            </a:pPr>
            <a:r>
              <a:rPr lang="en-US" altLang="en-US" sz="2000" dirty="0" smtClean="0">
                <a:solidFill>
                  <a:srgbClr val="000000"/>
                </a:solidFill>
              </a:rPr>
              <a:t>In 2016, Massachusetts </a:t>
            </a:r>
            <a:r>
              <a:rPr lang="en-US" altLang="en-US" sz="2000" dirty="0">
                <a:solidFill>
                  <a:srgbClr val="000000"/>
                </a:solidFill>
              </a:rPr>
              <a:t>acute care hospitals performing knee </a:t>
            </a:r>
            <a:r>
              <a:rPr lang="en-US" altLang="en-US" sz="2000" dirty="0" smtClean="0">
                <a:solidFill>
                  <a:srgbClr val="000000"/>
                </a:solidFill>
              </a:rPr>
              <a:t>prosthesis </a:t>
            </a:r>
            <a:r>
              <a:rPr lang="en-US" altLang="en-US" sz="2000" dirty="0">
                <a:solidFill>
                  <a:srgbClr val="000000"/>
                </a:solidFill>
              </a:rPr>
              <a:t>procedures </a:t>
            </a:r>
            <a:r>
              <a:rPr lang="en-US" altLang="en-US" sz="2000" dirty="0" smtClean="0">
                <a:solidFill>
                  <a:srgbClr val="000000"/>
                </a:solidFill>
              </a:rPr>
              <a:t>(KPRO) experienced </a:t>
            </a:r>
            <a:r>
              <a:rPr lang="en-US" altLang="en-US" sz="2000" dirty="0">
                <a:solidFill>
                  <a:srgbClr val="000000"/>
                </a:solidFill>
              </a:rPr>
              <a:t>a </a:t>
            </a:r>
            <a:r>
              <a:rPr lang="en-US" altLang="en-US" sz="2000" dirty="0"/>
              <a:t>significantly higher </a:t>
            </a:r>
            <a:r>
              <a:rPr lang="en-US" altLang="en-US" sz="2000" dirty="0">
                <a:solidFill>
                  <a:srgbClr val="000000"/>
                </a:solidFill>
              </a:rPr>
              <a:t>number of infections than predicted, based on 2015 national aggregate data</a:t>
            </a:r>
            <a:r>
              <a:rPr lang="en-US" altLang="en-US" sz="2000" dirty="0" smtClean="0">
                <a:solidFill>
                  <a:srgbClr val="000000"/>
                </a:solidFill>
              </a:rPr>
              <a:t>.</a:t>
            </a:r>
          </a:p>
          <a:p>
            <a:pPr algn="ctr" eaLnBrk="1" hangingPunct="1">
              <a:spcBef>
                <a:spcPct val="0"/>
              </a:spcBef>
              <a:buNone/>
            </a:pPr>
            <a:endParaRPr lang="en-US" sz="2000" dirty="0"/>
          </a:p>
          <a:p>
            <a:pPr algn="ctr" eaLnBrk="1" hangingPunct="1">
              <a:spcBef>
                <a:spcPct val="0"/>
              </a:spcBef>
              <a:buFontTx/>
              <a:buNone/>
            </a:pPr>
            <a:endParaRPr lang="en-US" altLang="en-US" sz="2000" dirty="0" smtClean="0">
              <a:solidFill>
                <a:srgbClr val="000000"/>
              </a:solidFill>
            </a:endParaRPr>
          </a:p>
          <a:p>
            <a:pPr algn="ctr" eaLnBrk="1" hangingPunct="1">
              <a:spcBef>
                <a:spcPct val="0"/>
              </a:spcBef>
              <a:buFontTx/>
              <a:buNone/>
            </a:pPr>
            <a:endParaRPr lang="en-US" altLang="en-US" sz="2000" dirty="0">
              <a:solidFill>
                <a:srgbClr val="000000"/>
              </a:solidFill>
            </a:endParaRPr>
          </a:p>
          <a:p>
            <a:pPr algn="ctr" eaLnBrk="1" hangingPunct="1">
              <a:spcBef>
                <a:spcPct val="0"/>
              </a:spcBef>
              <a:buFontTx/>
              <a:buNone/>
            </a:pPr>
            <a:r>
              <a:rPr lang="en-US" altLang="en-US" sz="1600" dirty="0" smtClean="0">
                <a:solidFill>
                  <a:srgbClr val="000000"/>
                </a:solidFill>
              </a:rPr>
              <a:t>There </a:t>
            </a:r>
            <a:r>
              <a:rPr lang="en-US" altLang="en-US" sz="1600" dirty="0">
                <a:solidFill>
                  <a:srgbClr val="000000"/>
                </a:solidFill>
              </a:rPr>
              <a:t>were </a:t>
            </a:r>
            <a:r>
              <a:rPr lang="en-US" sz="1600" dirty="0" smtClean="0"/>
              <a:t>76 KPRO</a:t>
            </a:r>
            <a:r>
              <a:rPr lang="en-US" altLang="en-US" sz="1600" dirty="0" smtClean="0">
                <a:solidFill>
                  <a:srgbClr val="000000"/>
                </a:solidFill>
              </a:rPr>
              <a:t> SSIs and 83 HPRO SSIs </a:t>
            </a:r>
            <a:r>
              <a:rPr lang="en-US" altLang="en-US" sz="1600" dirty="0">
                <a:solidFill>
                  <a:srgbClr val="000000"/>
                </a:solidFill>
              </a:rPr>
              <a:t>reported in 2016</a:t>
            </a:r>
            <a:r>
              <a:rPr lang="en-US" altLang="en-US" sz="1600" dirty="0" smtClean="0">
                <a:solidFill>
                  <a:srgbClr val="000000"/>
                </a:solidFill>
              </a:rPr>
              <a:t>.</a:t>
            </a:r>
            <a:endParaRPr lang="en-US" altLang="en-US" sz="1600" dirty="0">
              <a:solidFill>
                <a:srgbClr val="000000"/>
              </a:solidFill>
            </a:endParaRPr>
          </a:p>
        </p:txBody>
      </p:sp>
      <p:sp>
        <p:nvSpPr>
          <p:cNvPr id="36867" name="Rectangle 2"/>
          <p:cNvSpPr>
            <a:spLocks noGrp="1" noChangeArrowheads="1"/>
          </p:cNvSpPr>
          <p:nvPr>
            <p:ph type="title"/>
          </p:nvPr>
        </p:nvSpPr>
        <p:spPr/>
        <p:txBody>
          <a:bodyPr/>
          <a:lstStyle/>
          <a:p>
            <a:pPr eaLnBrk="1" hangingPunct="1"/>
            <a:r>
              <a:rPr lang="en-US" altLang="en-US" sz="2400" dirty="0"/>
              <a:t>Surgical Site Infections (SSI) </a:t>
            </a:r>
            <a:r>
              <a:rPr lang="en-US" altLang="en-US" sz="2400" dirty="0" smtClean="0"/>
              <a:t/>
            </a:r>
            <a:br>
              <a:rPr lang="en-US" altLang="en-US" sz="2400" dirty="0" smtClean="0"/>
            </a:br>
            <a:r>
              <a:rPr lang="en-US" altLang="en-US" sz="2000" i="1" dirty="0" smtClean="0"/>
              <a:t>Knee </a:t>
            </a:r>
            <a:r>
              <a:rPr lang="en-US" altLang="en-US" sz="2000" i="1" dirty="0"/>
              <a:t>Prosthesis (KPRO) SIR </a:t>
            </a:r>
            <a:br>
              <a:rPr lang="en-US" altLang="en-US" sz="2000" i="1" dirty="0"/>
            </a:br>
            <a:r>
              <a:rPr lang="en-US" altLang="en-US" sz="2000" i="1" dirty="0"/>
              <a:t>and Hip Prosthesis (HPRO) SIR</a:t>
            </a:r>
            <a:endParaRPr lang="en-US" altLang="en-US" sz="2000" b="0" i="1" dirty="0"/>
          </a:p>
        </p:txBody>
      </p:sp>
      <p:graphicFrame>
        <p:nvGraphicFramePr>
          <p:cNvPr id="2" name="Object 3"/>
          <p:cNvGraphicFramePr>
            <a:graphicFrameLocks noGrp="1" noChangeAspect="1"/>
          </p:cNvGraphicFramePr>
          <p:nvPr>
            <p:ph idx="1"/>
            <p:extLst>
              <p:ext uri="{D42A27DB-BD31-4B8C-83A1-F6EECF244321}">
                <p14:modId xmlns:p14="http://schemas.microsoft.com/office/powerpoint/2010/main" val="2984277690"/>
              </p:ext>
            </p:extLst>
          </p:nvPr>
        </p:nvGraphicFramePr>
        <p:xfrm>
          <a:off x="3263108" y="1574711"/>
          <a:ext cx="8434388" cy="3961939"/>
        </p:xfrm>
        <a:graphic>
          <a:graphicData uri="http://schemas.openxmlformats.org/drawingml/2006/chart">
            <c:chart xmlns:c="http://schemas.openxmlformats.org/drawingml/2006/chart" xmlns:r="http://schemas.openxmlformats.org/officeDocument/2006/relationships" r:id="rId3"/>
          </a:graphicData>
        </a:graphic>
      </p:graphicFrame>
      <p:cxnSp>
        <p:nvCxnSpPr>
          <p:cNvPr id="10" name="Straight Connector 9"/>
          <p:cNvCxnSpPr/>
          <p:nvPr/>
        </p:nvCxnSpPr>
        <p:spPr bwMode="auto">
          <a:xfrm>
            <a:off x="4438099" y="3172916"/>
            <a:ext cx="7126288" cy="0"/>
          </a:xfrm>
          <a:prstGeom prst="line">
            <a:avLst/>
          </a:prstGeom>
          <a:solidFill>
            <a:schemeClr val="accent1"/>
          </a:solidFill>
          <a:ln w="38100" cap="flat" cmpd="sng" algn="ctr">
            <a:solidFill>
              <a:srgbClr val="FF9933"/>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grpSp>
        <p:nvGrpSpPr>
          <p:cNvPr id="36871" name="Group 10"/>
          <p:cNvGrpSpPr>
            <a:grpSpLocks/>
          </p:cNvGrpSpPr>
          <p:nvPr/>
        </p:nvGrpSpPr>
        <p:grpSpPr bwMode="auto">
          <a:xfrm>
            <a:off x="6246814" y="8677576"/>
            <a:ext cx="3711575" cy="322981"/>
            <a:chOff x="3955" y="5616"/>
            <a:chExt cx="2338" cy="1542"/>
          </a:xfrm>
        </p:grpSpPr>
        <p:sp>
          <p:nvSpPr>
            <p:cNvPr id="36872" name="Text Box 11"/>
            <p:cNvSpPr txBox="1">
              <a:spLocks noChangeArrowheads="1"/>
            </p:cNvSpPr>
            <p:nvPr/>
          </p:nvSpPr>
          <p:spPr bwMode="auto">
            <a:xfrm>
              <a:off x="3955" y="5616"/>
              <a:ext cx="2338" cy="15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294" tIns="45647" rIns="91294" bIns="45647">
              <a:spAutoFit/>
            </a:bodyPr>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989013" indent="-3794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520825" indent="-303213" defTabSz="1217613" eaLnBrk="0" hangingPunct="0">
                <a:spcBef>
                  <a:spcPct val="20000"/>
                </a:spcBef>
                <a:buChar char="•"/>
                <a:defRPr sz="3200">
                  <a:solidFill>
                    <a:schemeClr val="tx1"/>
                  </a:solidFill>
                  <a:latin typeface="Calibri" pitchFamily="34" charset="0"/>
                  <a:ea typeface="ＭＳ Ｐゴシック" pitchFamily="34" charset="-128"/>
                </a:defRPr>
              </a:lvl3pPr>
              <a:lvl4pPr marL="2132013" indent="-304800" defTabSz="1217613" eaLnBrk="0" hangingPunct="0">
                <a:spcBef>
                  <a:spcPct val="20000"/>
                </a:spcBef>
                <a:buChar char="–"/>
                <a:defRPr sz="2700">
                  <a:solidFill>
                    <a:schemeClr val="tx1"/>
                  </a:solidFill>
                  <a:latin typeface="Calibri" pitchFamily="34" charset="0"/>
                  <a:ea typeface="ＭＳ Ｐゴシック" pitchFamily="34" charset="-128"/>
                </a:defRPr>
              </a:lvl4pPr>
              <a:lvl5pPr marL="2740025" indent="-3048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1972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6544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1116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5688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eaLnBrk="1" hangingPunct="1">
                <a:spcBef>
                  <a:spcPct val="0"/>
                </a:spcBef>
                <a:buFontTx/>
                <a:buNone/>
              </a:pPr>
              <a:r>
                <a:rPr lang="en-US" altLang="en-US" sz="1500" dirty="0"/>
                <a:t>           SIR	        Upper and Lower Limit</a:t>
              </a:r>
            </a:p>
          </p:txBody>
        </p:sp>
        <p:sp>
          <p:nvSpPr>
            <p:cNvPr id="36873" name="Line 12"/>
            <p:cNvSpPr>
              <a:spLocks noChangeShapeType="1"/>
            </p:cNvSpPr>
            <p:nvPr/>
          </p:nvSpPr>
          <p:spPr bwMode="auto">
            <a:xfrm>
              <a:off x="4082" y="6179"/>
              <a:ext cx="197" cy="0"/>
            </a:xfrm>
            <a:prstGeom prst="line">
              <a:avLst/>
            </a:prstGeom>
            <a:noFill/>
            <a:ln w="38100">
              <a:solidFill>
                <a:srgbClr val="99CC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
          <p:nvSpPr>
            <p:cNvPr id="36874" name="Line 13"/>
            <p:cNvSpPr>
              <a:spLocks noChangeShapeType="1"/>
            </p:cNvSpPr>
            <p:nvPr/>
          </p:nvSpPr>
          <p:spPr bwMode="auto">
            <a:xfrm>
              <a:off x="4732" y="6179"/>
              <a:ext cx="197" cy="0"/>
            </a:xfrm>
            <a:prstGeom prst="line">
              <a:avLst/>
            </a:prstGeom>
            <a:noFill/>
            <a:ln w="127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grpSp>
      <p:graphicFrame>
        <p:nvGraphicFramePr>
          <p:cNvPr id="11" name="Object 3"/>
          <p:cNvGraphicFramePr>
            <a:graphicFrameLocks noChangeAspect="1"/>
          </p:cNvGraphicFramePr>
          <p:nvPr>
            <p:extLst>
              <p:ext uri="{D42A27DB-BD31-4B8C-83A1-F6EECF244321}">
                <p14:modId xmlns:p14="http://schemas.microsoft.com/office/powerpoint/2010/main" val="1657460858"/>
              </p:ext>
            </p:extLst>
          </p:nvPr>
        </p:nvGraphicFramePr>
        <p:xfrm>
          <a:off x="3263107" y="5197931"/>
          <a:ext cx="8434388" cy="3936544"/>
        </p:xfrm>
        <a:graphic>
          <a:graphicData uri="http://schemas.openxmlformats.org/drawingml/2006/chart">
            <c:chart xmlns:c="http://schemas.openxmlformats.org/drawingml/2006/chart" xmlns:r="http://schemas.openxmlformats.org/officeDocument/2006/relationships" r:id="rId4"/>
          </a:graphicData>
        </a:graphic>
      </p:graphicFrame>
      <p:sp>
        <p:nvSpPr>
          <p:cNvPr id="4" name="Slide Number Placeholder 3"/>
          <p:cNvSpPr>
            <a:spLocks noGrp="1"/>
          </p:cNvSpPr>
          <p:nvPr>
            <p:ph type="sldNum" sz="quarter" idx="11"/>
          </p:nvPr>
        </p:nvSpPr>
        <p:spPr/>
        <p:txBody>
          <a:bodyPr/>
          <a:lstStyle/>
          <a:p>
            <a:pPr>
              <a:defRPr/>
            </a:pPr>
            <a:fld id="{AAD1BDD7-B20C-4164-A241-58F333C4FB8A}" type="slidenum">
              <a:rPr lang="en-US" altLang="en-US" smtClean="0"/>
              <a:pPr>
                <a:defRPr/>
              </a:pPr>
              <a:t>19</a:t>
            </a:fld>
            <a:endParaRPr lang="en-US" altLang="en-US" dirty="0"/>
          </a:p>
        </p:txBody>
      </p:sp>
    </p:spTree>
    <p:extLst>
      <p:ext uri="{BB962C8B-B14F-4D97-AF65-F5344CB8AC3E}">
        <p14:creationId xmlns:p14="http://schemas.microsoft.com/office/powerpoint/2010/main" val="53037059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2"/>
          <p:cNvSpPr>
            <a:spLocks noGrp="1" noChangeArrowheads="1"/>
          </p:cNvSpPr>
          <p:nvPr>
            <p:ph type="title"/>
          </p:nvPr>
        </p:nvSpPr>
        <p:spPr/>
        <p:txBody>
          <a:bodyPr/>
          <a:lstStyle/>
          <a:p>
            <a:r>
              <a:rPr lang="en-US" altLang="en-US" dirty="0" smtClean="0"/>
              <a:t>Introduction</a:t>
            </a:r>
          </a:p>
        </p:txBody>
      </p:sp>
      <p:sp>
        <p:nvSpPr>
          <p:cNvPr id="10244" name="Rectangle 3"/>
          <p:cNvSpPr>
            <a:spLocks noGrp="1" noChangeArrowheads="1"/>
          </p:cNvSpPr>
          <p:nvPr>
            <p:ph type="body" idx="1"/>
          </p:nvPr>
        </p:nvSpPr>
        <p:spPr>
          <a:xfrm>
            <a:off x="388574" y="1559373"/>
            <a:ext cx="11370585" cy="7091006"/>
          </a:xfrm>
        </p:spPr>
        <p:txBody>
          <a:bodyPr/>
          <a:lstStyle/>
          <a:p>
            <a:pPr marL="0" indent="1588" eaLnBrk="1" hangingPunct="1">
              <a:lnSpc>
                <a:spcPct val="80000"/>
              </a:lnSpc>
              <a:buNone/>
              <a:defRPr/>
            </a:pPr>
            <a:r>
              <a:rPr lang="en-US" altLang="en-US" sz="2200" dirty="0" smtClean="0">
                <a:solidFill>
                  <a:srgbClr val="000000"/>
                </a:solidFill>
              </a:rPr>
              <a:t>Healthcare-associated </a:t>
            </a:r>
            <a:r>
              <a:rPr lang="en-US" altLang="en-US" sz="2200" dirty="0">
                <a:solidFill>
                  <a:srgbClr val="000000"/>
                </a:solidFill>
              </a:rPr>
              <a:t>infections (HAIs) </a:t>
            </a:r>
            <a:r>
              <a:rPr lang="en-US" altLang="en-US" sz="2200" dirty="0" smtClean="0">
                <a:solidFill>
                  <a:srgbClr val="000000"/>
                </a:solidFill>
              </a:rPr>
              <a:t>are </a:t>
            </a:r>
            <a:r>
              <a:rPr lang="en-US" altLang="en-US" sz="2200" dirty="0">
                <a:solidFill>
                  <a:srgbClr val="000000"/>
                </a:solidFill>
              </a:rPr>
              <a:t>infections that patients acquire during the course of receiving treatment for other conditions within a healthcare </a:t>
            </a:r>
            <a:r>
              <a:rPr lang="en-US" altLang="en-US" sz="2200" dirty="0" smtClean="0">
                <a:solidFill>
                  <a:srgbClr val="000000"/>
                </a:solidFill>
              </a:rPr>
              <a:t>setting.  </a:t>
            </a:r>
          </a:p>
          <a:p>
            <a:pPr marL="0" indent="1588" eaLnBrk="1" hangingPunct="1">
              <a:lnSpc>
                <a:spcPct val="80000"/>
              </a:lnSpc>
              <a:buNone/>
              <a:defRPr/>
            </a:pPr>
            <a:endParaRPr lang="en-US" altLang="en-US" sz="2200" dirty="0" smtClean="0">
              <a:solidFill>
                <a:srgbClr val="000000"/>
              </a:solidFill>
            </a:endParaRPr>
          </a:p>
          <a:p>
            <a:pPr marL="0" indent="1588" eaLnBrk="1" hangingPunct="1">
              <a:lnSpc>
                <a:spcPct val="80000"/>
              </a:lnSpc>
              <a:buNone/>
              <a:defRPr/>
            </a:pPr>
            <a:r>
              <a:rPr lang="en-US" altLang="en-US" sz="2200" dirty="0" smtClean="0">
                <a:solidFill>
                  <a:srgbClr val="000000"/>
                </a:solidFill>
              </a:rPr>
              <a:t>HAIs </a:t>
            </a:r>
            <a:r>
              <a:rPr lang="en-US" altLang="en-US" sz="2200" dirty="0">
                <a:solidFill>
                  <a:srgbClr val="000000"/>
                </a:solidFill>
              </a:rPr>
              <a:t>are among the leading causes of preventable death in the United States, affecting 1 in 25 hospitalized patients, accounting for an estimated 722,000 infections and an associated 75,000 deaths during hospitalization</a:t>
            </a:r>
            <a:r>
              <a:rPr lang="en-US" altLang="en-US" sz="2200" dirty="0" smtClean="0">
                <a:solidFill>
                  <a:srgbClr val="000000"/>
                </a:solidFill>
              </a:rPr>
              <a:t>.* </a:t>
            </a:r>
          </a:p>
          <a:p>
            <a:pPr marL="0" indent="1588" eaLnBrk="1" hangingPunct="1">
              <a:lnSpc>
                <a:spcPct val="80000"/>
              </a:lnSpc>
              <a:buNone/>
              <a:defRPr/>
            </a:pPr>
            <a:endParaRPr lang="en-US" altLang="en-US" sz="2200" dirty="0" smtClean="0">
              <a:solidFill>
                <a:srgbClr val="000000"/>
              </a:solidFill>
            </a:endParaRPr>
          </a:p>
          <a:p>
            <a:pPr marL="0" indent="1588" eaLnBrk="1" hangingPunct="1">
              <a:lnSpc>
                <a:spcPct val="80000"/>
              </a:lnSpc>
              <a:buNone/>
              <a:defRPr/>
            </a:pPr>
            <a:r>
              <a:rPr lang="en-US" altLang="en-US" sz="2200" dirty="0" smtClean="0">
                <a:solidFill>
                  <a:srgbClr val="000000"/>
                </a:solidFill>
              </a:rPr>
              <a:t>The </a:t>
            </a:r>
            <a:r>
              <a:rPr lang="en-US" altLang="en-US" sz="2200" dirty="0">
                <a:solidFill>
                  <a:srgbClr val="000000"/>
                </a:solidFill>
              </a:rPr>
              <a:t>Massachusetts Department of Public Health (DPH) developed this data update as a component of the Statewide Infection Prevention and Control Program created pursuant to</a:t>
            </a:r>
            <a:r>
              <a:rPr lang="en-US" altLang="en-US" sz="2200" dirty="0">
                <a:solidFill>
                  <a:srgbClr val="4D4D4D"/>
                </a:solidFill>
              </a:rPr>
              <a:t> </a:t>
            </a:r>
            <a:r>
              <a:rPr lang="en-US" altLang="en-US" sz="2200" dirty="0">
                <a:solidFill>
                  <a:schemeClr val="accent5">
                    <a:lumMod val="10000"/>
                  </a:schemeClr>
                </a:solidFill>
                <a:hlinkClick r:id="rId3"/>
              </a:rPr>
              <a:t>Chapter 58 of the Acts of 2006</a:t>
            </a:r>
            <a:r>
              <a:rPr lang="en-US" altLang="en-US" sz="2200" dirty="0">
                <a:solidFill>
                  <a:schemeClr val="accent5">
                    <a:lumMod val="10000"/>
                  </a:schemeClr>
                </a:solidFill>
              </a:rPr>
              <a:t>. </a:t>
            </a:r>
          </a:p>
          <a:p>
            <a:pPr marL="0" indent="1588" eaLnBrk="1" hangingPunct="1">
              <a:lnSpc>
                <a:spcPct val="80000"/>
              </a:lnSpc>
              <a:buNone/>
              <a:defRPr/>
            </a:pPr>
            <a:endParaRPr lang="en-US" altLang="en-US" sz="2200" dirty="0">
              <a:solidFill>
                <a:srgbClr val="4D4D4D"/>
              </a:solidFill>
            </a:endParaRPr>
          </a:p>
          <a:p>
            <a:pPr marL="737248" lvl="1" indent="-284554" eaLnBrk="1" hangingPunct="1">
              <a:lnSpc>
                <a:spcPct val="80000"/>
              </a:lnSpc>
              <a:buFontTx/>
              <a:buChar char="•"/>
              <a:defRPr/>
            </a:pPr>
            <a:r>
              <a:rPr lang="en-US" altLang="en-US" sz="2200" dirty="0">
                <a:solidFill>
                  <a:srgbClr val="000000"/>
                </a:solidFill>
              </a:rPr>
              <a:t>Massachusetts law provides DPH with the legal authority to conduct surveillance, and to investigate and control the spread of communicable and infectious diseases. </a:t>
            </a:r>
            <a:r>
              <a:rPr lang="en-US" altLang="en-US" sz="2200" dirty="0">
                <a:solidFill>
                  <a:srgbClr val="4D4D4D"/>
                </a:solidFill>
              </a:rPr>
              <a:t>(</a:t>
            </a:r>
            <a:r>
              <a:rPr lang="en-US" altLang="en-US" sz="2200" dirty="0">
                <a:solidFill>
                  <a:srgbClr val="4D4D4D"/>
                </a:solidFill>
                <a:hlinkClick r:id="rId4"/>
              </a:rPr>
              <a:t>MGL c. 111,sections 6 &amp; 7</a:t>
            </a:r>
            <a:r>
              <a:rPr lang="en-US" altLang="en-US" sz="2200" dirty="0">
                <a:solidFill>
                  <a:srgbClr val="4D4D4D"/>
                </a:solidFill>
              </a:rPr>
              <a:t>)</a:t>
            </a:r>
          </a:p>
          <a:p>
            <a:pPr marL="0" indent="1588" eaLnBrk="1" hangingPunct="1">
              <a:lnSpc>
                <a:spcPct val="80000"/>
              </a:lnSpc>
              <a:defRPr/>
            </a:pPr>
            <a:endParaRPr lang="en-US" altLang="en-US" sz="2200" dirty="0">
              <a:solidFill>
                <a:srgbClr val="4D4D4D"/>
              </a:solidFill>
            </a:endParaRPr>
          </a:p>
          <a:p>
            <a:pPr marL="737248" lvl="1" indent="-284554" eaLnBrk="1" hangingPunct="1">
              <a:lnSpc>
                <a:spcPct val="80000"/>
              </a:lnSpc>
              <a:buFontTx/>
              <a:buChar char="•"/>
              <a:defRPr/>
            </a:pPr>
            <a:r>
              <a:rPr lang="en-US" altLang="en-US" sz="2200" dirty="0"/>
              <a:t>DPH </a:t>
            </a:r>
            <a:r>
              <a:rPr lang="en-US" altLang="en-US" sz="2200" dirty="0" smtClean="0"/>
              <a:t>implements </a:t>
            </a:r>
            <a:r>
              <a:rPr lang="en-US" altLang="en-US" sz="2200" dirty="0"/>
              <a:t>this responsibility in hospitals through the hospital licensing regulation. </a:t>
            </a:r>
            <a:r>
              <a:rPr lang="en-US" altLang="en-US" sz="2200" dirty="0">
                <a:solidFill>
                  <a:srgbClr val="4D4D4D"/>
                </a:solidFill>
              </a:rPr>
              <a:t>(</a:t>
            </a:r>
            <a:r>
              <a:rPr lang="en-US" altLang="en-US" sz="2200" dirty="0">
                <a:solidFill>
                  <a:srgbClr val="4D4D4D"/>
                </a:solidFill>
                <a:hlinkClick r:id="rId5"/>
              </a:rPr>
              <a:t>105 CMR 130.000</a:t>
            </a:r>
            <a:r>
              <a:rPr lang="en-US" altLang="en-US" sz="2200" dirty="0" smtClean="0">
                <a:solidFill>
                  <a:srgbClr val="4D4D4D"/>
                </a:solidFill>
              </a:rPr>
              <a:t>)</a:t>
            </a:r>
          </a:p>
          <a:p>
            <a:pPr marL="737248" lvl="1" indent="-284554" eaLnBrk="1" hangingPunct="1">
              <a:lnSpc>
                <a:spcPct val="80000"/>
              </a:lnSpc>
              <a:buFontTx/>
              <a:buChar char="•"/>
              <a:defRPr/>
            </a:pPr>
            <a:endParaRPr lang="en-US" altLang="en-US" sz="2200" dirty="0" smtClean="0">
              <a:solidFill>
                <a:srgbClr val="4D4D4D"/>
              </a:solidFill>
            </a:endParaRPr>
          </a:p>
          <a:p>
            <a:pPr marL="737248" lvl="1" indent="-284554" eaLnBrk="1" hangingPunct="1">
              <a:lnSpc>
                <a:spcPct val="80000"/>
              </a:lnSpc>
              <a:buFontTx/>
              <a:buChar char="•"/>
              <a:defRPr/>
            </a:pPr>
            <a:r>
              <a:rPr lang="en-US" altLang="en-US" sz="2200" dirty="0">
                <a:solidFill>
                  <a:srgbClr val="4D4D4D"/>
                </a:solidFill>
              </a:rPr>
              <a:t>Section 51H of chapter 111 of the Massachusetts General Laws authorizes the Department to collect </a:t>
            </a:r>
            <a:r>
              <a:rPr lang="en-US" altLang="en-US" sz="2200" dirty="0" smtClean="0">
                <a:solidFill>
                  <a:srgbClr val="4D4D4D"/>
                </a:solidFill>
              </a:rPr>
              <a:t>HAI data </a:t>
            </a:r>
            <a:r>
              <a:rPr lang="en-US" altLang="en-US" sz="2200" dirty="0">
                <a:solidFill>
                  <a:srgbClr val="4D4D4D"/>
                </a:solidFill>
              </a:rPr>
              <a:t>and disseminate the information publicly to encourage quality improvement. (</a:t>
            </a:r>
            <a:r>
              <a:rPr lang="en-US" altLang="en-US" sz="2200" dirty="0">
                <a:solidFill>
                  <a:srgbClr val="4D4D4D"/>
                </a:solidFill>
                <a:hlinkClick r:id="rId6"/>
              </a:rPr>
              <a:t>https://</a:t>
            </a:r>
            <a:r>
              <a:rPr lang="en-US" altLang="en-US" sz="2200" dirty="0" smtClean="0">
                <a:solidFill>
                  <a:srgbClr val="4D4D4D"/>
                </a:solidFill>
                <a:hlinkClick r:id="rId6"/>
              </a:rPr>
              <a:t>malegislature.gov/Laws/GeneralLaws/PartI/TitleXVI/Chapter111/Section51H</a:t>
            </a:r>
            <a:r>
              <a:rPr lang="en-US" altLang="en-US" sz="2200" dirty="0" smtClean="0">
                <a:solidFill>
                  <a:srgbClr val="4D4D4D"/>
                </a:solidFill>
              </a:rPr>
              <a:t>) </a:t>
            </a:r>
            <a:endParaRPr lang="en-US" altLang="en-US" sz="2200" dirty="0">
              <a:solidFill>
                <a:srgbClr val="4D4D4D"/>
              </a:solidFill>
            </a:endParaRPr>
          </a:p>
          <a:p>
            <a:pPr marL="0" indent="1588" eaLnBrk="1" hangingPunct="1">
              <a:lnSpc>
                <a:spcPct val="80000"/>
              </a:lnSpc>
              <a:buNone/>
              <a:defRPr/>
            </a:pPr>
            <a:endParaRPr lang="en-US" altLang="en-US" sz="1400" dirty="0" smtClean="0">
              <a:solidFill>
                <a:srgbClr val="4D4D4D"/>
              </a:solidFill>
            </a:endParaRPr>
          </a:p>
          <a:p>
            <a:pPr marL="0" indent="1588" eaLnBrk="1" hangingPunct="1">
              <a:lnSpc>
                <a:spcPct val="80000"/>
              </a:lnSpc>
              <a:buNone/>
              <a:defRPr/>
            </a:pPr>
            <a:endParaRPr lang="en-US" altLang="en-US" sz="1400" dirty="0">
              <a:solidFill>
                <a:srgbClr val="4D4D4D"/>
              </a:solidFill>
            </a:endParaRPr>
          </a:p>
          <a:p>
            <a:pPr marL="0" indent="1588" eaLnBrk="1" hangingPunct="1">
              <a:lnSpc>
                <a:spcPct val="80000"/>
              </a:lnSpc>
              <a:buNone/>
              <a:defRPr/>
            </a:pPr>
            <a:r>
              <a:rPr lang="en-US" altLang="en-US" sz="1400" dirty="0" smtClean="0">
                <a:solidFill>
                  <a:srgbClr val="4D4D4D"/>
                </a:solidFill>
              </a:rPr>
              <a:t>Magill </a:t>
            </a:r>
            <a:r>
              <a:rPr lang="en-US" altLang="en-US" sz="1400" dirty="0">
                <a:solidFill>
                  <a:srgbClr val="4D4D4D"/>
                </a:solidFill>
              </a:rPr>
              <a:t>SS, Edwards JR, Bamberg W, et al. Multistate point-prevalence survey of health care-associated infections.  </a:t>
            </a:r>
          </a:p>
          <a:p>
            <a:pPr marL="0" indent="1588" eaLnBrk="1" hangingPunct="1">
              <a:lnSpc>
                <a:spcPct val="80000"/>
              </a:lnSpc>
              <a:buNone/>
              <a:defRPr/>
            </a:pPr>
            <a:r>
              <a:rPr lang="en-US" altLang="en-US" sz="1400" dirty="0">
                <a:solidFill>
                  <a:srgbClr val="4D4D4D"/>
                </a:solidFill>
              </a:rPr>
              <a:t>   N Engl J Med. 2014; 370:1198-208.</a:t>
            </a:r>
          </a:p>
          <a:p>
            <a:pPr marL="737248" lvl="1" indent="-284554" eaLnBrk="1" hangingPunct="1">
              <a:lnSpc>
                <a:spcPct val="80000"/>
              </a:lnSpc>
              <a:buFontTx/>
              <a:buChar char="•"/>
              <a:defRPr/>
            </a:pPr>
            <a:endParaRPr lang="en-US" altLang="en-US" sz="2200" dirty="0">
              <a:solidFill>
                <a:srgbClr val="4D4D4D"/>
              </a:solidFill>
            </a:endParaRPr>
          </a:p>
          <a:p>
            <a:pPr marL="0" indent="1588" eaLnBrk="1" hangingPunct="1">
              <a:lnSpc>
                <a:spcPct val="80000"/>
              </a:lnSpc>
              <a:buNone/>
              <a:defRPr/>
            </a:pPr>
            <a:endParaRPr lang="en-US" altLang="en-US" sz="2200" dirty="0" smtClean="0">
              <a:solidFill>
                <a:srgbClr val="4D4D4D"/>
              </a:solidFill>
            </a:endParaRPr>
          </a:p>
          <a:p>
            <a:pPr marL="0" indent="1588" eaLnBrk="1" hangingPunct="1">
              <a:lnSpc>
                <a:spcPct val="80000"/>
              </a:lnSpc>
              <a:buNone/>
              <a:defRPr/>
            </a:pPr>
            <a:r>
              <a:rPr lang="en-US" altLang="en-US" sz="1800" dirty="0" smtClean="0">
                <a:solidFill>
                  <a:srgbClr val="4D4D4D"/>
                </a:solidFill>
              </a:rPr>
              <a:t>*</a:t>
            </a:r>
            <a:endParaRPr lang="en-US" altLang="en-US" sz="1800" dirty="0">
              <a:solidFill>
                <a:srgbClr val="4D4D4D"/>
              </a:solidFill>
            </a:endParaRPr>
          </a:p>
        </p:txBody>
      </p:sp>
      <p:sp>
        <p:nvSpPr>
          <p:cNvPr id="3" name="Slide Number Placeholder 2"/>
          <p:cNvSpPr>
            <a:spLocks noGrp="1"/>
          </p:cNvSpPr>
          <p:nvPr>
            <p:ph type="sldNum" sz="quarter" idx="11"/>
          </p:nvPr>
        </p:nvSpPr>
        <p:spPr/>
        <p:txBody>
          <a:bodyPr/>
          <a:lstStyle/>
          <a:p>
            <a:pPr>
              <a:defRPr/>
            </a:pPr>
            <a:fld id="{97AF3797-32A6-46C6-BF98-E21B4AB7E1D0}" type="slidenum">
              <a:rPr lang="en-US" altLang="en-US" smtClean="0"/>
              <a:pPr>
                <a:defRPr/>
              </a:pPr>
              <a:t>2</a:t>
            </a:fld>
            <a:endParaRPr lang="en-US" altLang="en-US" dirty="0"/>
          </a:p>
        </p:txBody>
      </p:sp>
    </p:spTree>
    <p:extLst>
      <p:ext uri="{BB962C8B-B14F-4D97-AF65-F5344CB8AC3E}">
        <p14:creationId xmlns:p14="http://schemas.microsoft.com/office/powerpoint/2010/main" val="4766304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ounded Rectangle 1"/>
          <p:cNvSpPr>
            <a:spLocks noChangeArrowheads="1"/>
          </p:cNvSpPr>
          <p:nvPr/>
        </p:nvSpPr>
        <p:spPr bwMode="auto">
          <a:xfrm>
            <a:off x="262029" y="1898651"/>
            <a:ext cx="2743200" cy="6858000"/>
          </a:xfrm>
          <a:prstGeom prst="roundRect">
            <a:avLst>
              <a:gd name="adj" fmla="val 16667"/>
            </a:avLst>
          </a:prstGeom>
          <a:solidFill>
            <a:srgbClr val="CCECFF"/>
          </a:solidFill>
          <a:ln w="38100">
            <a:solidFill>
              <a:srgbClr val="DDDDDD"/>
            </a:solidFill>
            <a:round/>
            <a:headEnd/>
            <a:tailEnd/>
          </a:ln>
          <a:effectLst/>
          <a:extLs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txBody>
          <a:bodyPr lIns="120300" tIns="60202" rIns="120300" bIns="60202"/>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1065213" indent="-4556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674813" indent="-457200" defTabSz="1217613" eaLnBrk="0" hangingPunct="0">
              <a:spcBef>
                <a:spcPct val="20000"/>
              </a:spcBef>
              <a:buChar char="•"/>
              <a:defRPr sz="3200">
                <a:solidFill>
                  <a:schemeClr val="tx1"/>
                </a:solidFill>
                <a:latin typeface="Calibri" pitchFamily="34" charset="0"/>
                <a:ea typeface="ＭＳ Ｐゴシック" pitchFamily="34" charset="-128"/>
              </a:defRPr>
            </a:lvl3pPr>
            <a:lvl4pPr marL="2282825" indent="-455613" defTabSz="1217613" eaLnBrk="0" hangingPunct="0">
              <a:spcBef>
                <a:spcPct val="20000"/>
              </a:spcBef>
              <a:buChar char="–"/>
              <a:defRPr sz="2700">
                <a:solidFill>
                  <a:schemeClr val="tx1"/>
                </a:solidFill>
                <a:latin typeface="Calibri" pitchFamily="34" charset="0"/>
                <a:ea typeface="ＭＳ Ｐゴシック" pitchFamily="34" charset="-128"/>
              </a:defRPr>
            </a:lvl4pPr>
            <a:lvl5pPr marL="2892425" indent="-4572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3496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8068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2640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7212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algn="ctr" eaLnBrk="1" hangingPunct="1">
              <a:spcBef>
                <a:spcPct val="0"/>
              </a:spcBef>
              <a:buFontTx/>
              <a:buNone/>
            </a:pPr>
            <a:r>
              <a:rPr lang="en-US" altLang="en-US" sz="2400" b="1" dirty="0">
                <a:solidFill>
                  <a:srgbClr val="006699"/>
                </a:solidFill>
              </a:rPr>
              <a:t>Key Findings</a:t>
            </a:r>
          </a:p>
          <a:p>
            <a:pPr algn="ctr" eaLnBrk="1" hangingPunct="1">
              <a:spcBef>
                <a:spcPct val="0"/>
              </a:spcBef>
              <a:buFontTx/>
              <a:buNone/>
            </a:pPr>
            <a:endParaRPr lang="en-US" altLang="en-US" sz="2000" dirty="0"/>
          </a:p>
          <a:p>
            <a:pPr algn="ctr" eaLnBrk="1" hangingPunct="1">
              <a:spcBef>
                <a:spcPct val="0"/>
              </a:spcBef>
              <a:buNone/>
            </a:pPr>
            <a:r>
              <a:rPr lang="en-US" altLang="en-US" sz="2000" dirty="0" smtClean="0">
                <a:solidFill>
                  <a:srgbClr val="000000"/>
                </a:solidFill>
              </a:rPr>
              <a:t>In </a:t>
            </a:r>
            <a:r>
              <a:rPr lang="en-US" altLang="en-US" sz="2000" dirty="0">
                <a:solidFill>
                  <a:srgbClr val="000000"/>
                </a:solidFill>
              </a:rPr>
              <a:t>2016, Massachusetts acute care hospitals performing </a:t>
            </a:r>
            <a:r>
              <a:rPr lang="en-US" altLang="en-US" sz="2000" dirty="0"/>
              <a:t>abdominal and vaginal hysterectomy procedures </a:t>
            </a:r>
            <a:r>
              <a:rPr lang="en-US" altLang="en-US" sz="2000" dirty="0" smtClean="0">
                <a:solidFill>
                  <a:srgbClr val="000000"/>
                </a:solidFill>
              </a:rPr>
              <a:t>experienced </a:t>
            </a:r>
            <a:r>
              <a:rPr lang="en-US" altLang="en-US" sz="2000" dirty="0">
                <a:solidFill>
                  <a:srgbClr val="000000"/>
                </a:solidFill>
              </a:rPr>
              <a:t>a </a:t>
            </a:r>
            <a:r>
              <a:rPr lang="en-US" altLang="en-US" sz="2000" dirty="0"/>
              <a:t>significantly higher </a:t>
            </a:r>
            <a:r>
              <a:rPr lang="en-US" altLang="en-US" sz="2000" dirty="0">
                <a:solidFill>
                  <a:srgbClr val="000000"/>
                </a:solidFill>
              </a:rPr>
              <a:t>number of infections than predicted, based on 2015 national aggregate data.</a:t>
            </a:r>
            <a:endParaRPr lang="en-US" sz="2000" dirty="0"/>
          </a:p>
          <a:p>
            <a:pPr algn="ctr" eaLnBrk="1" hangingPunct="1">
              <a:spcBef>
                <a:spcPct val="0"/>
              </a:spcBef>
              <a:buFontTx/>
              <a:buNone/>
            </a:pPr>
            <a:endParaRPr lang="en-US" altLang="en-US" sz="2000" dirty="0" smtClean="0">
              <a:solidFill>
                <a:srgbClr val="000000"/>
              </a:solidFill>
            </a:endParaRPr>
          </a:p>
          <a:p>
            <a:pPr algn="ctr" eaLnBrk="1" hangingPunct="1">
              <a:spcBef>
                <a:spcPct val="0"/>
              </a:spcBef>
              <a:buFontTx/>
              <a:buNone/>
            </a:pPr>
            <a:endParaRPr lang="en-US" altLang="en-US" sz="2000" dirty="0" smtClean="0">
              <a:solidFill>
                <a:srgbClr val="000000"/>
              </a:solidFill>
            </a:endParaRPr>
          </a:p>
          <a:p>
            <a:pPr algn="ctr" eaLnBrk="1" hangingPunct="1">
              <a:spcBef>
                <a:spcPct val="0"/>
              </a:spcBef>
              <a:buFontTx/>
              <a:buNone/>
            </a:pPr>
            <a:r>
              <a:rPr lang="en-US" altLang="en-US" sz="1600" dirty="0" smtClean="0">
                <a:solidFill>
                  <a:srgbClr val="000000"/>
                </a:solidFill>
              </a:rPr>
              <a:t>There </a:t>
            </a:r>
            <a:r>
              <a:rPr lang="en-US" altLang="en-US" sz="1600" dirty="0">
                <a:solidFill>
                  <a:srgbClr val="000000"/>
                </a:solidFill>
              </a:rPr>
              <a:t>were </a:t>
            </a:r>
            <a:r>
              <a:rPr lang="en-US" sz="1600" dirty="0" smtClean="0"/>
              <a:t>46 HYST</a:t>
            </a:r>
            <a:r>
              <a:rPr lang="en-US" altLang="en-US" sz="1600" dirty="0" smtClean="0">
                <a:solidFill>
                  <a:srgbClr val="000000"/>
                </a:solidFill>
              </a:rPr>
              <a:t> </a:t>
            </a:r>
            <a:r>
              <a:rPr lang="en-US" altLang="en-US" sz="1600" dirty="0">
                <a:solidFill>
                  <a:srgbClr val="000000"/>
                </a:solidFill>
              </a:rPr>
              <a:t>SSIs and </a:t>
            </a:r>
            <a:r>
              <a:rPr lang="en-US" altLang="en-US" sz="1600" dirty="0" smtClean="0">
                <a:solidFill>
                  <a:srgbClr val="000000"/>
                </a:solidFill>
              </a:rPr>
              <a:t>21 VHYS SSIs </a:t>
            </a:r>
            <a:r>
              <a:rPr lang="en-US" altLang="en-US" sz="1600" dirty="0">
                <a:solidFill>
                  <a:srgbClr val="000000"/>
                </a:solidFill>
              </a:rPr>
              <a:t>reported in 2016</a:t>
            </a:r>
            <a:r>
              <a:rPr lang="en-US" altLang="en-US" sz="1600" dirty="0" smtClean="0">
                <a:solidFill>
                  <a:srgbClr val="000000"/>
                </a:solidFill>
              </a:rPr>
              <a:t>.</a:t>
            </a:r>
            <a:endParaRPr lang="en-US" altLang="en-US" sz="1600" dirty="0">
              <a:solidFill>
                <a:srgbClr val="000000"/>
              </a:solidFill>
            </a:endParaRPr>
          </a:p>
        </p:txBody>
      </p:sp>
      <p:sp>
        <p:nvSpPr>
          <p:cNvPr id="36867" name="Rectangle 2"/>
          <p:cNvSpPr>
            <a:spLocks noGrp="1" noChangeArrowheads="1"/>
          </p:cNvSpPr>
          <p:nvPr>
            <p:ph type="title"/>
          </p:nvPr>
        </p:nvSpPr>
        <p:spPr/>
        <p:txBody>
          <a:bodyPr/>
          <a:lstStyle/>
          <a:p>
            <a:pPr eaLnBrk="1" hangingPunct="1"/>
            <a:r>
              <a:rPr lang="en-US" altLang="en-US" sz="2400" dirty="0"/>
              <a:t>Surgical Site Infections (SSI) </a:t>
            </a:r>
            <a:r>
              <a:rPr lang="en-US" altLang="en-US" sz="2400" dirty="0" smtClean="0"/>
              <a:t/>
            </a:r>
            <a:br>
              <a:rPr lang="en-US" altLang="en-US" sz="2400" dirty="0" smtClean="0"/>
            </a:br>
            <a:r>
              <a:rPr lang="en-US" altLang="en-US" sz="2000" i="1" dirty="0" smtClean="0"/>
              <a:t>Abdominal </a:t>
            </a:r>
            <a:r>
              <a:rPr lang="en-US" altLang="en-US" sz="2000" i="1" dirty="0"/>
              <a:t>Hysterectomy (HYST) SIR</a:t>
            </a:r>
            <a:br>
              <a:rPr lang="en-US" altLang="en-US" sz="2000" i="1" dirty="0"/>
            </a:br>
            <a:r>
              <a:rPr lang="en-US" altLang="en-US" sz="2000" i="1" dirty="0"/>
              <a:t>and Vaginal Hysterectomy (VHYS) SIR</a:t>
            </a:r>
            <a:endParaRPr lang="en-US" altLang="en-US" sz="2000" b="0" i="1" dirty="0"/>
          </a:p>
        </p:txBody>
      </p:sp>
      <p:graphicFrame>
        <p:nvGraphicFramePr>
          <p:cNvPr id="2" name="Object 3"/>
          <p:cNvGraphicFramePr>
            <a:graphicFrameLocks noGrp="1" noChangeAspect="1"/>
          </p:cNvGraphicFramePr>
          <p:nvPr>
            <p:ph idx="1"/>
            <p:extLst>
              <p:ext uri="{D42A27DB-BD31-4B8C-83A1-F6EECF244321}">
                <p14:modId xmlns:p14="http://schemas.microsoft.com/office/powerpoint/2010/main" val="2643162683"/>
              </p:ext>
            </p:extLst>
          </p:nvPr>
        </p:nvGraphicFramePr>
        <p:xfrm>
          <a:off x="3263108" y="1574711"/>
          <a:ext cx="8434388" cy="3961939"/>
        </p:xfrm>
        <a:graphic>
          <a:graphicData uri="http://schemas.openxmlformats.org/drawingml/2006/chart">
            <c:chart xmlns:c="http://schemas.openxmlformats.org/drawingml/2006/chart" xmlns:r="http://schemas.openxmlformats.org/officeDocument/2006/relationships" r:id="rId3"/>
          </a:graphicData>
        </a:graphic>
      </p:graphicFrame>
      <p:cxnSp>
        <p:nvCxnSpPr>
          <p:cNvPr id="10" name="Straight Connector 9"/>
          <p:cNvCxnSpPr/>
          <p:nvPr/>
        </p:nvCxnSpPr>
        <p:spPr bwMode="auto">
          <a:xfrm>
            <a:off x="4438099" y="3172916"/>
            <a:ext cx="7126288" cy="0"/>
          </a:xfrm>
          <a:prstGeom prst="line">
            <a:avLst/>
          </a:prstGeom>
          <a:solidFill>
            <a:schemeClr val="accent1"/>
          </a:solidFill>
          <a:ln w="38100" cap="flat" cmpd="sng" algn="ctr">
            <a:solidFill>
              <a:srgbClr val="FF9933"/>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grpSp>
        <p:nvGrpSpPr>
          <p:cNvPr id="36871" name="Group 10"/>
          <p:cNvGrpSpPr>
            <a:grpSpLocks/>
          </p:cNvGrpSpPr>
          <p:nvPr/>
        </p:nvGrpSpPr>
        <p:grpSpPr bwMode="auto">
          <a:xfrm>
            <a:off x="6246814" y="8677576"/>
            <a:ext cx="3711575" cy="322981"/>
            <a:chOff x="3955" y="5616"/>
            <a:chExt cx="2338" cy="1542"/>
          </a:xfrm>
        </p:grpSpPr>
        <p:sp>
          <p:nvSpPr>
            <p:cNvPr id="36872" name="Text Box 11"/>
            <p:cNvSpPr txBox="1">
              <a:spLocks noChangeArrowheads="1"/>
            </p:cNvSpPr>
            <p:nvPr/>
          </p:nvSpPr>
          <p:spPr bwMode="auto">
            <a:xfrm>
              <a:off x="3955" y="5616"/>
              <a:ext cx="2338" cy="15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294" tIns="45647" rIns="91294" bIns="45647">
              <a:spAutoFit/>
            </a:bodyPr>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989013" indent="-3794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520825" indent="-303213" defTabSz="1217613" eaLnBrk="0" hangingPunct="0">
                <a:spcBef>
                  <a:spcPct val="20000"/>
                </a:spcBef>
                <a:buChar char="•"/>
                <a:defRPr sz="3200">
                  <a:solidFill>
                    <a:schemeClr val="tx1"/>
                  </a:solidFill>
                  <a:latin typeface="Calibri" pitchFamily="34" charset="0"/>
                  <a:ea typeface="ＭＳ Ｐゴシック" pitchFamily="34" charset="-128"/>
                </a:defRPr>
              </a:lvl3pPr>
              <a:lvl4pPr marL="2132013" indent="-304800" defTabSz="1217613" eaLnBrk="0" hangingPunct="0">
                <a:spcBef>
                  <a:spcPct val="20000"/>
                </a:spcBef>
                <a:buChar char="–"/>
                <a:defRPr sz="2700">
                  <a:solidFill>
                    <a:schemeClr val="tx1"/>
                  </a:solidFill>
                  <a:latin typeface="Calibri" pitchFamily="34" charset="0"/>
                  <a:ea typeface="ＭＳ Ｐゴシック" pitchFamily="34" charset="-128"/>
                </a:defRPr>
              </a:lvl4pPr>
              <a:lvl5pPr marL="2740025" indent="-3048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1972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6544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1116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5688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eaLnBrk="1" hangingPunct="1">
                <a:spcBef>
                  <a:spcPct val="0"/>
                </a:spcBef>
                <a:buFontTx/>
                <a:buNone/>
              </a:pPr>
              <a:r>
                <a:rPr lang="en-US" altLang="en-US" sz="1500" dirty="0"/>
                <a:t>           SIR	        Upper and Lower Limit</a:t>
              </a:r>
            </a:p>
          </p:txBody>
        </p:sp>
        <p:sp>
          <p:nvSpPr>
            <p:cNvPr id="36873" name="Line 12"/>
            <p:cNvSpPr>
              <a:spLocks noChangeShapeType="1"/>
            </p:cNvSpPr>
            <p:nvPr/>
          </p:nvSpPr>
          <p:spPr bwMode="auto">
            <a:xfrm>
              <a:off x="4082" y="6179"/>
              <a:ext cx="197" cy="0"/>
            </a:xfrm>
            <a:prstGeom prst="line">
              <a:avLst/>
            </a:prstGeom>
            <a:noFill/>
            <a:ln w="38100">
              <a:solidFill>
                <a:srgbClr val="99CC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
          <p:nvSpPr>
            <p:cNvPr id="36874" name="Line 13"/>
            <p:cNvSpPr>
              <a:spLocks noChangeShapeType="1"/>
            </p:cNvSpPr>
            <p:nvPr/>
          </p:nvSpPr>
          <p:spPr bwMode="auto">
            <a:xfrm>
              <a:off x="4732" y="6179"/>
              <a:ext cx="197" cy="0"/>
            </a:xfrm>
            <a:prstGeom prst="line">
              <a:avLst/>
            </a:prstGeom>
            <a:noFill/>
            <a:ln w="127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grpSp>
      <p:graphicFrame>
        <p:nvGraphicFramePr>
          <p:cNvPr id="11" name="Object 3"/>
          <p:cNvGraphicFramePr>
            <a:graphicFrameLocks noChangeAspect="1"/>
          </p:cNvGraphicFramePr>
          <p:nvPr>
            <p:extLst>
              <p:ext uri="{D42A27DB-BD31-4B8C-83A1-F6EECF244321}">
                <p14:modId xmlns:p14="http://schemas.microsoft.com/office/powerpoint/2010/main" val="2486851452"/>
              </p:ext>
            </p:extLst>
          </p:nvPr>
        </p:nvGraphicFramePr>
        <p:xfrm>
          <a:off x="3263107" y="5197931"/>
          <a:ext cx="8434388" cy="3936544"/>
        </p:xfrm>
        <a:graphic>
          <a:graphicData uri="http://schemas.openxmlformats.org/drawingml/2006/chart">
            <c:chart xmlns:c="http://schemas.openxmlformats.org/drawingml/2006/chart" xmlns:r="http://schemas.openxmlformats.org/officeDocument/2006/relationships" r:id="rId4"/>
          </a:graphicData>
        </a:graphic>
      </p:graphicFrame>
      <p:sp>
        <p:nvSpPr>
          <p:cNvPr id="4" name="Slide Number Placeholder 3"/>
          <p:cNvSpPr>
            <a:spLocks noGrp="1"/>
          </p:cNvSpPr>
          <p:nvPr>
            <p:ph type="sldNum" sz="quarter" idx="11"/>
          </p:nvPr>
        </p:nvSpPr>
        <p:spPr/>
        <p:txBody>
          <a:bodyPr/>
          <a:lstStyle/>
          <a:p>
            <a:pPr>
              <a:defRPr/>
            </a:pPr>
            <a:fld id="{AAD1BDD7-B20C-4164-A241-58F333C4FB8A}" type="slidenum">
              <a:rPr lang="en-US" altLang="en-US" smtClean="0"/>
              <a:pPr>
                <a:defRPr/>
              </a:pPr>
              <a:t>20</a:t>
            </a:fld>
            <a:endParaRPr lang="en-US" altLang="en-US" dirty="0"/>
          </a:p>
        </p:txBody>
      </p:sp>
    </p:spTree>
    <p:extLst>
      <p:ext uri="{BB962C8B-B14F-4D97-AF65-F5344CB8AC3E}">
        <p14:creationId xmlns:p14="http://schemas.microsoft.com/office/powerpoint/2010/main" val="50633707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3"/>
          <p:cNvGraphicFramePr>
            <a:graphicFrameLocks noGrp="1" noChangeAspect="1"/>
          </p:cNvGraphicFramePr>
          <p:nvPr>
            <p:ph sz="half" idx="1"/>
            <p:extLst>
              <p:ext uri="{D42A27DB-BD31-4B8C-83A1-F6EECF244321}">
                <p14:modId xmlns:p14="http://schemas.microsoft.com/office/powerpoint/2010/main" val="1151450001"/>
              </p:ext>
            </p:extLst>
          </p:nvPr>
        </p:nvGraphicFramePr>
        <p:xfrm>
          <a:off x="1" y="2865221"/>
          <a:ext cx="6684963" cy="5611812"/>
        </p:xfrm>
        <a:graphic>
          <a:graphicData uri="http://schemas.openxmlformats.org/drawingml/2006/chart">
            <c:chart xmlns:c="http://schemas.openxmlformats.org/drawingml/2006/chart" xmlns:r="http://schemas.openxmlformats.org/officeDocument/2006/relationships" r:id="rId3"/>
          </a:graphicData>
        </a:graphic>
      </p:graphicFrame>
      <p:sp>
        <p:nvSpPr>
          <p:cNvPr id="40965" name="Rectangle 4"/>
          <p:cNvSpPr>
            <a:spLocks noGrp="1" noChangeArrowheads="1"/>
          </p:cNvSpPr>
          <p:nvPr>
            <p:ph type="title"/>
          </p:nvPr>
        </p:nvSpPr>
        <p:spPr/>
        <p:txBody>
          <a:bodyPr/>
          <a:lstStyle/>
          <a:p>
            <a:r>
              <a:rPr lang="en-US" altLang="en-US" sz="3300" dirty="0"/>
              <a:t>SSI Pathogens for </a:t>
            </a:r>
            <a:r>
              <a:rPr lang="en-US" altLang="en-US" sz="3300" dirty="0" smtClean="0"/>
              <a:t>2015-2016</a:t>
            </a:r>
            <a:r>
              <a:rPr lang="en-US" altLang="en-US" sz="3300" dirty="0"/>
              <a:t/>
            </a:r>
            <a:br>
              <a:rPr lang="en-US" altLang="en-US" sz="3300" dirty="0"/>
            </a:br>
            <a:r>
              <a:rPr lang="en-US" altLang="en-US" sz="2000" b="0" i="1" dirty="0"/>
              <a:t>CABG, KPRO, HPRO, HYST, VHYS, COLO</a:t>
            </a:r>
            <a:endParaRPr lang="en-US" altLang="en-US" sz="3300" dirty="0"/>
          </a:p>
        </p:txBody>
      </p:sp>
      <p:sp>
        <p:nvSpPr>
          <p:cNvPr id="40966" name="Text Box 6"/>
          <p:cNvSpPr txBox="1">
            <a:spLocks noChangeArrowheads="1"/>
          </p:cNvSpPr>
          <p:nvPr/>
        </p:nvSpPr>
        <p:spPr bwMode="auto">
          <a:xfrm>
            <a:off x="209642" y="2082582"/>
            <a:ext cx="5767387" cy="884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355" tIns="45149" rIns="90355" bIns="45149">
            <a:spAutoFit/>
          </a:bodyPr>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989013" indent="-3794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520825" indent="-303213" defTabSz="1217613" eaLnBrk="0" hangingPunct="0">
              <a:spcBef>
                <a:spcPct val="20000"/>
              </a:spcBef>
              <a:buChar char="•"/>
              <a:defRPr sz="3200">
                <a:solidFill>
                  <a:schemeClr val="tx1"/>
                </a:solidFill>
                <a:latin typeface="Calibri" pitchFamily="34" charset="0"/>
                <a:ea typeface="ＭＳ Ｐゴシック" pitchFamily="34" charset="-128"/>
              </a:defRPr>
            </a:lvl3pPr>
            <a:lvl4pPr marL="2132013" indent="-304800" defTabSz="1217613" eaLnBrk="0" hangingPunct="0">
              <a:spcBef>
                <a:spcPct val="20000"/>
              </a:spcBef>
              <a:buChar char="–"/>
              <a:defRPr sz="2700">
                <a:solidFill>
                  <a:schemeClr val="tx1"/>
                </a:solidFill>
                <a:latin typeface="Calibri" pitchFamily="34" charset="0"/>
                <a:ea typeface="ＭＳ Ｐゴシック" pitchFamily="34" charset="-128"/>
              </a:defRPr>
            </a:lvl4pPr>
            <a:lvl5pPr marL="2740025" indent="-3048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1972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6544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1116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5688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algn="ctr" eaLnBrk="1" hangingPunct="1">
              <a:spcBef>
                <a:spcPct val="0"/>
              </a:spcBef>
              <a:buFontTx/>
              <a:buNone/>
            </a:pPr>
            <a:r>
              <a:rPr lang="en-US" altLang="en-US" sz="2400" b="1" dirty="0"/>
              <a:t>Calendar Year </a:t>
            </a:r>
            <a:r>
              <a:rPr lang="en-US" altLang="en-US" sz="2400" b="1" dirty="0" smtClean="0"/>
              <a:t>2015</a:t>
            </a:r>
            <a:endParaRPr lang="en-US" altLang="en-US" sz="2400" b="1" dirty="0"/>
          </a:p>
          <a:p>
            <a:pPr algn="ctr" eaLnBrk="1" hangingPunct="1">
              <a:spcBef>
                <a:spcPct val="0"/>
              </a:spcBef>
              <a:buFontTx/>
              <a:buNone/>
            </a:pPr>
            <a:r>
              <a:rPr lang="en-US" altLang="en-US" sz="1200" b="1" dirty="0"/>
              <a:t>January 1, </a:t>
            </a:r>
            <a:r>
              <a:rPr lang="en-US" altLang="en-US" sz="1200" b="1" dirty="0" smtClean="0"/>
              <a:t>2015– </a:t>
            </a:r>
            <a:r>
              <a:rPr lang="en-US" altLang="en-US" sz="1200" b="1" dirty="0"/>
              <a:t>December 31, </a:t>
            </a:r>
            <a:r>
              <a:rPr lang="en-US" altLang="en-US" sz="1200" b="1" dirty="0" smtClean="0"/>
              <a:t>2015</a:t>
            </a:r>
            <a:endParaRPr lang="en-US" altLang="en-US" sz="1200" b="1" dirty="0"/>
          </a:p>
          <a:p>
            <a:pPr algn="ctr" eaLnBrk="1" hangingPunct="1">
              <a:spcBef>
                <a:spcPct val="0"/>
              </a:spcBef>
              <a:buFontTx/>
              <a:buNone/>
            </a:pPr>
            <a:r>
              <a:rPr lang="en-US" altLang="en-US" sz="1600" i="1" dirty="0" smtClean="0"/>
              <a:t>n=369</a:t>
            </a:r>
            <a:endParaRPr lang="en-US" altLang="en-US" sz="1600" i="1" dirty="0"/>
          </a:p>
        </p:txBody>
      </p:sp>
      <p:sp>
        <p:nvSpPr>
          <p:cNvPr id="40967" name="Text Box 7"/>
          <p:cNvSpPr txBox="1">
            <a:spLocks noChangeArrowheads="1"/>
          </p:cNvSpPr>
          <p:nvPr/>
        </p:nvSpPr>
        <p:spPr bwMode="auto">
          <a:xfrm>
            <a:off x="6178642" y="2075548"/>
            <a:ext cx="5767387" cy="892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355" tIns="45149" rIns="90355" bIns="45149">
            <a:spAutoFit/>
          </a:bodyPr>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989013" indent="-3794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520825" indent="-303213" defTabSz="1217613" eaLnBrk="0" hangingPunct="0">
              <a:spcBef>
                <a:spcPct val="20000"/>
              </a:spcBef>
              <a:buChar char="•"/>
              <a:defRPr sz="3200">
                <a:solidFill>
                  <a:schemeClr val="tx1"/>
                </a:solidFill>
                <a:latin typeface="Calibri" pitchFamily="34" charset="0"/>
                <a:ea typeface="ＭＳ Ｐゴシック" pitchFamily="34" charset="-128"/>
              </a:defRPr>
            </a:lvl3pPr>
            <a:lvl4pPr marL="2132013" indent="-304800" defTabSz="1217613" eaLnBrk="0" hangingPunct="0">
              <a:spcBef>
                <a:spcPct val="20000"/>
              </a:spcBef>
              <a:buChar char="–"/>
              <a:defRPr sz="2700">
                <a:solidFill>
                  <a:schemeClr val="tx1"/>
                </a:solidFill>
                <a:latin typeface="Calibri" pitchFamily="34" charset="0"/>
                <a:ea typeface="ＭＳ Ｐゴシック" pitchFamily="34" charset="-128"/>
              </a:defRPr>
            </a:lvl4pPr>
            <a:lvl5pPr marL="2740025" indent="-3048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1972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6544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1116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5688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algn="ctr" eaLnBrk="1" hangingPunct="1">
              <a:spcBef>
                <a:spcPct val="0"/>
              </a:spcBef>
              <a:buFontTx/>
              <a:buNone/>
            </a:pPr>
            <a:r>
              <a:rPr lang="en-US" altLang="en-US" sz="2400" b="1" dirty="0"/>
              <a:t>Calendar Year </a:t>
            </a:r>
            <a:r>
              <a:rPr lang="en-US" altLang="en-US" sz="2400" b="1" dirty="0" smtClean="0"/>
              <a:t>2016</a:t>
            </a:r>
            <a:endParaRPr lang="en-US" altLang="en-US" sz="2400" b="1" dirty="0"/>
          </a:p>
          <a:p>
            <a:pPr algn="ctr" eaLnBrk="1" hangingPunct="1">
              <a:spcBef>
                <a:spcPct val="0"/>
              </a:spcBef>
              <a:buFontTx/>
              <a:buNone/>
            </a:pPr>
            <a:r>
              <a:rPr lang="en-US" altLang="en-US" sz="1200" b="1" dirty="0"/>
              <a:t>January 1, </a:t>
            </a:r>
            <a:r>
              <a:rPr lang="en-US" altLang="en-US" sz="1200" b="1" dirty="0" smtClean="0"/>
              <a:t>2016 </a:t>
            </a:r>
            <a:r>
              <a:rPr lang="en-US" altLang="en-US" sz="1200" b="1" dirty="0"/>
              <a:t>– December 31, </a:t>
            </a:r>
            <a:r>
              <a:rPr lang="en-US" altLang="en-US" sz="1200" b="1" dirty="0" smtClean="0"/>
              <a:t>2016</a:t>
            </a:r>
            <a:endParaRPr lang="en-US" altLang="en-US" sz="1200" b="1" dirty="0"/>
          </a:p>
          <a:p>
            <a:pPr algn="ctr" eaLnBrk="1" hangingPunct="1">
              <a:spcBef>
                <a:spcPct val="0"/>
              </a:spcBef>
              <a:buFontTx/>
              <a:buNone/>
            </a:pPr>
            <a:r>
              <a:rPr lang="en-US" altLang="en-US" sz="1600" i="1" dirty="0" smtClean="0"/>
              <a:t>n=407</a:t>
            </a:r>
            <a:endParaRPr lang="en-US" altLang="en-US" sz="1600" i="1" dirty="0"/>
          </a:p>
        </p:txBody>
      </p:sp>
      <p:graphicFrame>
        <p:nvGraphicFramePr>
          <p:cNvPr id="13" name="Object 3"/>
          <p:cNvGraphicFramePr>
            <a:graphicFrameLocks noGrp="1" noChangeAspect="1"/>
          </p:cNvGraphicFramePr>
          <p:nvPr>
            <p:ph sz="half" idx="1"/>
            <p:extLst>
              <p:ext uri="{D42A27DB-BD31-4B8C-83A1-F6EECF244321}">
                <p14:modId xmlns:p14="http://schemas.microsoft.com/office/powerpoint/2010/main" val="2411848129"/>
              </p:ext>
            </p:extLst>
          </p:nvPr>
        </p:nvGraphicFramePr>
        <p:xfrm>
          <a:off x="5494337" y="2887753"/>
          <a:ext cx="6684963" cy="5611812"/>
        </p:xfrm>
        <a:graphic>
          <a:graphicData uri="http://schemas.openxmlformats.org/drawingml/2006/chart">
            <c:chart xmlns:c="http://schemas.openxmlformats.org/drawingml/2006/chart" xmlns:r="http://schemas.openxmlformats.org/officeDocument/2006/relationships" r:id="rId4"/>
          </a:graphicData>
        </a:graphic>
      </p:graphicFrame>
      <p:sp>
        <p:nvSpPr>
          <p:cNvPr id="4" name="Slide Number Placeholder 3"/>
          <p:cNvSpPr>
            <a:spLocks noGrp="1"/>
          </p:cNvSpPr>
          <p:nvPr>
            <p:ph type="sldNum" sz="quarter" idx="11"/>
          </p:nvPr>
        </p:nvSpPr>
        <p:spPr/>
        <p:txBody>
          <a:bodyPr/>
          <a:lstStyle/>
          <a:p>
            <a:pPr>
              <a:defRPr/>
            </a:pPr>
            <a:fld id="{97E9B075-75F1-408D-AFB5-E8741D553A6C}" type="slidenum">
              <a:rPr lang="en-US" altLang="en-US" smtClean="0"/>
              <a:pPr>
                <a:defRPr/>
              </a:pPr>
              <a:t>21</a:t>
            </a:fld>
            <a:endParaRPr lang="en-US" alt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7" name="Object 2"/>
          <p:cNvGraphicFramePr>
            <a:graphicFrameLocks/>
          </p:cNvGraphicFramePr>
          <p:nvPr>
            <p:extLst>
              <p:ext uri="{D42A27DB-BD31-4B8C-83A1-F6EECF244321}">
                <p14:modId xmlns:p14="http://schemas.microsoft.com/office/powerpoint/2010/main" val="2632165051"/>
              </p:ext>
            </p:extLst>
          </p:nvPr>
        </p:nvGraphicFramePr>
        <p:xfrm>
          <a:off x="9848132" y="2655094"/>
          <a:ext cx="1828800" cy="40005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 name="Object 2"/>
          <p:cNvGraphicFramePr>
            <a:graphicFrameLocks/>
          </p:cNvGraphicFramePr>
          <p:nvPr>
            <p:extLst>
              <p:ext uri="{D42A27DB-BD31-4B8C-83A1-F6EECF244321}">
                <p14:modId xmlns:p14="http://schemas.microsoft.com/office/powerpoint/2010/main" val="4201489899"/>
              </p:ext>
            </p:extLst>
          </p:nvPr>
        </p:nvGraphicFramePr>
        <p:xfrm>
          <a:off x="1539875" y="2655979"/>
          <a:ext cx="1828800" cy="3998911"/>
        </p:xfrm>
        <a:graphic>
          <a:graphicData uri="http://schemas.openxmlformats.org/drawingml/2006/chart">
            <c:chart xmlns:c="http://schemas.openxmlformats.org/drawingml/2006/chart" xmlns:r="http://schemas.openxmlformats.org/officeDocument/2006/relationships" r:id="rId4"/>
          </a:graphicData>
        </a:graphic>
      </p:graphicFrame>
      <p:sp>
        <p:nvSpPr>
          <p:cNvPr id="41988" name="Rectangle 2"/>
          <p:cNvSpPr>
            <a:spLocks noGrp="1" noChangeArrowheads="1"/>
          </p:cNvSpPr>
          <p:nvPr>
            <p:ph type="title" idx="4294967295"/>
          </p:nvPr>
        </p:nvSpPr>
        <p:spPr/>
        <p:txBody>
          <a:bodyPr/>
          <a:lstStyle/>
          <a:p>
            <a:pPr eaLnBrk="1" hangingPunct="1"/>
            <a:r>
              <a:rPr lang="en-US" altLang="en-US" dirty="0" smtClean="0"/>
              <a:t>Statewide SSI Trends by Year</a:t>
            </a:r>
            <a:br>
              <a:rPr lang="en-US" altLang="en-US" dirty="0" smtClean="0"/>
            </a:br>
            <a:r>
              <a:rPr lang="en-US" altLang="en-US" sz="2000" i="1" dirty="0" smtClean="0"/>
              <a:t>2015-2016</a:t>
            </a:r>
            <a:endParaRPr lang="en-US" altLang="en-US" dirty="0" smtClean="0"/>
          </a:p>
        </p:txBody>
      </p:sp>
      <p:sp>
        <p:nvSpPr>
          <p:cNvPr id="41989" name="Text Box 7"/>
          <p:cNvSpPr txBox="1">
            <a:spLocks noChangeArrowheads="1"/>
          </p:cNvSpPr>
          <p:nvPr/>
        </p:nvSpPr>
        <p:spPr bwMode="auto">
          <a:xfrm>
            <a:off x="58830" y="3190967"/>
            <a:ext cx="1508125" cy="874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355" tIns="45149" rIns="90355" bIns="45149"/>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989013" indent="-3794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520825" indent="-303213" defTabSz="1217613" eaLnBrk="0" hangingPunct="0">
              <a:spcBef>
                <a:spcPct val="20000"/>
              </a:spcBef>
              <a:buChar char="•"/>
              <a:defRPr sz="3200">
                <a:solidFill>
                  <a:schemeClr val="tx1"/>
                </a:solidFill>
                <a:latin typeface="Calibri" pitchFamily="34" charset="0"/>
                <a:ea typeface="ＭＳ Ｐゴシック" pitchFamily="34" charset="-128"/>
              </a:defRPr>
            </a:lvl3pPr>
            <a:lvl4pPr marL="2132013" indent="-304800" defTabSz="1217613" eaLnBrk="0" hangingPunct="0">
              <a:spcBef>
                <a:spcPct val="20000"/>
              </a:spcBef>
              <a:buChar char="–"/>
              <a:defRPr sz="2700">
                <a:solidFill>
                  <a:schemeClr val="tx1"/>
                </a:solidFill>
                <a:latin typeface="Calibri" pitchFamily="34" charset="0"/>
                <a:ea typeface="ＭＳ Ｐゴシック" pitchFamily="34" charset="-128"/>
              </a:defRPr>
            </a:lvl4pPr>
            <a:lvl5pPr marL="2740025" indent="-3048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1972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6544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1116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5688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algn="r" eaLnBrk="1" hangingPunct="1">
              <a:spcBef>
                <a:spcPct val="0"/>
              </a:spcBef>
              <a:buFontTx/>
              <a:buNone/>
            </a:pPr>
            <a:r>
              <a:rPr lang="en-US" altLang="en-US" sz="1600" dirty="0"/>
              <a:t>Statistically Higher</a:t>
            </a:r>
          </a:p>
          <a:p>
            <a:pPr algn="r" eaLnBrk="1" hangingPunct="1">
              <a:spcBef>
                <a:spcPct val="0"/>
              </a:spcBef>
              <a:buFontTx/>
              <a:buNone/>
            </a:pPr>
            <a:r>
              <a:rPr lang="en-US" altLang="en-US" sz="1600" dirty="0"/>
              <a:t>than Predicted</a:t>
            </a:r>
          </a:p>
        </p:txBody>
      </p:sp>
      <p:sp>
        <p:nvSpPr>
          <p:cNvPr id="41990" name="Text Box 8"/>
          <p:cNvSpPr txBox="1">
            <a:spLocks noChangeArrowheads="1"/>
          </p:cNvSpPr>
          <p:nvPr/>
        </p:nvSpPr>
        <p:spPr bwMode="auto">
          <a:xfrm>
            <a:off x="58738" y="4219575"/>
            <a:ext cx="1466850" cy="78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355" tIns="45149" rIns="90355" bIns="45149"/>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989013" indent="-3794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520825" indent="-303213" defTabSz="1217613" eaLnBrk="0" hangingPunct="0">
              <a:spcBef>
                <a:spcPct val="20000"/>
              </a:spcBef>
              <a:buChar char="•"/>
              <a:defRPr sz="3200">
                <a:solidFill>
                  <a:schemeClr val="tx1"/>
                </a:solidFill>
                <a:latin typeface="Calibri" pitchFamily="34" charset="0"/>
                <a:ea typeface="ＭＳ Ｐゴシック" pitchFamily="34" charset="-128"/>
              </a:defRPr>
            </a:lvl3pPr>
            <a:lvl4pPr marL="2132013" indent="-304800" defTabSz="1217613" eaLnBrk="0" hangingPunct="0">
              <a:spcBef>
                <a:spcPct val="20000"/>
              </a:spcBef>
              <a:buChar char="–"/>
              <a:defRPr sz="2700">
                <a:solidFill>
                  <a:schemeClr val="tx1"/>
                </a:solidFill>
                <a:latin typeface="Calibri" pitchFamily="34" charset="0"/>
                <a:ea typeface="ＭＳ Ｐゴシック" pitchFamily="34" charset="-128"/>
              </a:defRPr>
            </a:lvl4pPr>
            <a:lvl5pPr marL="2740025" indent="-3048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1972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6544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1116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5688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algn="r" eaLnBrk="1" hangingPunct="1">
              <a:spcBef>
                <a:spcPct val="0"/>
              </a:spcBef>
              <a:buFontTx/>
              <a:buNone/>
            </a:pPr>
            <a:r>
              <a:rPr lang="en-US" altLang="en-US" sz="1600" dirty="0"/>
              <a:t>Statistically </a:t>
            </a:r>
          </a:p>
          <a:p>
            <a:pPr algn="r" eaLnBrk="1" hangingPunct="1">
              <a:spcBef>
                <a:spcPct val="0"/>
              </a:spcBef>
              <a:buFontTx/>
              <a:buNone/>
            </a:pPr>
            <a:r>
              <a:rPr lang="en-US" altLang="en-US" sz="1600" dirty="0"/>
              <a:t>the Same</a:t>
            </a:r>
          </a:p>
          <a:p>
            <a:pPr algn="r" eaLnBrk="1" hangingPunct="1">
              <a:spcBef>
                <a:spcPct val="0"/>
              </a:spcBef>
              <a:buFontTx/>
              <a:buNone/>
            </a:pPr>
            <a:r>
              <a:rPr lang="en-US" altLang="en-US" sz="1600" dirty="0"/>
              <a:t>as Predicted</a:t>
            </a:r>
          </a:p>
        </p:txBody>
      </p:sp>
      <p:sp>
        <p:nvSpPr>
          <p:cNvPr id="41991" name="Text Box 9"/>
          <p:cNvSpPr txBox="1">
            <a:spLocks noChangeArrowheads="1"/>
          </p:cNvSpPr>
          <p:nvPr/>
        </p:nvSpPr>
        <p:spPr bwMode="auto">
          <a:xfrm>
            <a:off x="58740" y="5278439"/>
            <a:ext cx="1520825" cy="628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355" tIns="45149" rIns="90355" bIns="45149"/>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989013" indent="-3794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520825" indent="-303213" defTabSz="1217613" eaLnBrk="0" hangingPunct="0">
              <a:spcBef>
                <a:spcPct val="20000"/>
              </a:spcBef>
              <a:buChar char="•"/>
              <a:defRPr sz="3200">
                <a:solidFill>
                  <a:schemeClr val="tx1"/>
                </a:solidFill>
                <a:latin typeface="Calibri" pitchFamily="34" charset="0"/>
                <a:ea typeface="ＭＳ Ｐゴシック" pitchFamily="34" charset="-128"/>
              </a:defRPr>
            </a:lvl3pPr>
            <a:lvl4pPr marL="2132013" indent="-304800" defTabSz="1217613" eaLnBrk="0" hangingPunct="0">
              <a:spcBef>
                <a:spcPct val="20000"/>
              </a:spcBef>
              <a:buChar char="–"/>
              <a:defRPr sz="2700">
                <a:solidFill>
                  <a:schemeClr val="tx1"/>
                </a:solidFill>
                <a:latin typeface="Calibri" pitchFamily="34" charset="0"/>
                <a:ea typeface="ＭＳ Ｐゴシック" pitchFamily="34" charset="-128"/>
              </a:defRPr>
            </a:lvl4pPr>
            <a:lvl5pPr marL="2740025" indent="-3048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1972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6544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1116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5688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algn="r" eaLnBrk="1" hangingPunct="1">
              <a:spcBef>
                <a:spcPct val="0"/>
              </a:spcBef>
              <a:buFontTx/>
              <a:buNone/>
            </a:pPr>
            <a:r>
              <a:rPr lang="en-US" altLang="en-US" sz="1600" dirty="0"/>
              <a:t>Statistically Lower </a:t>
            </a:r>
          </a:p>
          <a:p>
            <a:pPr algn="r" eaLnBrk="1" hangingPunct="1">
              <a:spcBef>
                <a:spcPct val="0"/>
              </a:spcBef>
              <a:buFontTx/>
              <a:buNone/>
            </a:pPr>
            <a:r>
              <a:rPr lang="en-US" altLang="en-US" sz="1600" dirty="0"/>
              <a:t>than Predicted</a:t>
            </a:r>
          </a:p>
        </p:txBody>
      </p:sp>
      <p:sp>
        <p:nvSpPr>
          <p:cNvPr id="41992" name="Text Box 12"/>
          <p:cNvSpPr txBox="1">
            <a:spLocks noChangeArrowheads="1"/>
          </p:cNvSpPr>
          <p:nvPr/>
        </p:nvSpPr>
        <p:spPr bwMode="auto">
          <a:xfrm>
            <a:off x="1428168" y="6648450"/>
            <a:ext cx="2093913" cy="4619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355" tIns="45149" rIns="90355" bIns="45149">
            <a:spAutoFit/>
          </a:bodyPr>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989013" indent="-3794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520825" indent="-303213" defTabSz="1217613" eaLnBrk="0" hangingPunct="0">
              <a:spcBef>
                <a:spcPct val="20000"/>
              </a:spcBef>
              <a:buChar char="•"/>
              <a:defRPr sz="3200">
                <a:solidFill>
                  <a:schemeClr val="tx1"/>
                </a:solidFill>
                <a:latin typeface="Calibri" pitchFamily="34" charset="0"/>
                <a:ea typeface="ＭＳ Ｐゴシック" pitchFamily="34" charset="-128"/>
              </a:defRPr>
            </a:lvl3pPr>
            <a:lvl4pPr marL="2132013" indent="-304800" defTabSz="1217613" eaLnBrk="0" hangingPunct="0">
              <a:spcBef>
                <a:spcPct val="20000"/>
              </a:spcBef>
              <a:buChar char="–"/>
              <a:defRPr sz="2700">
                <a:solidFill>
                  <a:schemeClr val="tx1"/>
                </a:solidFill>
                <a:latin typeface="Calibri" pitchFamily="34" charset="0"/>
                <a:ea typeface="ＭＳ Ｐゴシック" pitchFamily="34" charset="-128"/>
              </a:defRPr>
            </a:lvl4pPr>
            <a:lvl5pPr marL="2740025" indent="-3048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1972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6544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1116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5688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algn="ctr" eaLnBrk="1" hangingPunct="1">
              <a:spcBef>
                <a:spcPct val="0"/>
              </a:spcBef>
              <a:buFontTx/>
              <a:buNone/>
            </a:pPr>
            <a:r>
              <a:rPr lang="en-US" altLang="en-US" sz="2400" dirty="0"/>
              <a:t>CABG</a:t>
            </a:r>
          </a:p>
        </p:txBody>
      </p:sp>
      <p:graphicFrame>
        <p:nvGraphicFramePr>
          <p:cNvPr id="4" name="Object 2"/>
          <p:cNvGraphicFramePr>
            <a:graphicFrameLocks/>
          </p:cNvGraphicFramePr>
          <p:nvPr>
            <p:extLst>
              <p:ext uri="{D42A27DB-BD31-4B8C-83A1-F6EECF244321}">
                <p14:modId xmlns:p14="http://schemas.microsoft.com/office/powerpoint/2010/main" val="3580656854"/>
              </p:ext>
            </p:extLst>
          </p:nvPr>
        </p:nvGraphicFramePr>
        <p:xfrm>
          <a:off x="3201525" y="2655094"/>
          <a:ext cx="1828800" cy="4000500"/>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5" name="Object 2"/>
          <p:cNvGraphicFramePr>
            <a:graphicFrameLocks/>
          </p:cNvGraphicFramePr>
          <p:nvPr>
            <p:extLst>
              <p:ext uri="{D42A27DB-BD31-4B8C-83A1-F6EECF244321}">
                <p14:modId xmlns:p14="http://schemas.microsoft.com/office/powerpoint/2010/main" val="1905388192"/>
              </p:ext>
            </p:extLst>
          </p:nvPr>
        </p:nvGraphicFramePr>
        <p:xfrm>
          <a:off x="4863177" y="2655094"/>
          <a:ext cx="1828800" cy="4000500"/>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6" name="Object 2"/>
          <p:cNvGraphicFramePr>
            <a:graphicFrameLocks/>
          </p:cNvGraphicFramePr>
          <p:nvPr>
            <p:extLst>
              <p:ext uri="{D42A27DB-BD31-4B8C-83A1-F6EECF244321}">
                <p14:modId xmlns:p14="http://schemas.microsoft.com/office/powerpoint/2010/main" val="1395974813"/>
              </p:ext>
            </p:extLst>
          </p:nvPr>
        </p:nvGraphicFramePr>
        <p:xfrm>
          <a:off x="6524828" y="2655979"/>
          <a:ext cx="1828800" cy="3998911"/>
        </p:xfrm>
        <a:graphic>
          <a:graphicData uri="http://schemas.openxmlformats.org/drawingml/2006/chart">
            <c:chart xmlns:c="http://schemas.openxmlformats.org/drawingml/2006/chart" xmlns:r="http://schemas.openxmlformats.org/officeDocument/2006/relationships" r:id="rId7"/>
          </a:graphicData>
        </a:graphic>
      </p:graphicFrame>
      <p:graphicFrame>
        <p:nvGraphicFramePr>
          <p:cNvPr id="7" name="Object 2"/>
          <p:cNvGraphicFramePr>
            <a:graphicFrameLocks/>
          </p:cNvGraphicFramePr>
          <p:nvPr>
            <p:extLst>
              <p:ext uri="{D42A27DB-BD31-4B8C-83A1-F6EECF244321}">
                <p14:modId xmlns:p14="http://schemas.microsoft.com/office/powerpoint/2010/main" val="4117581249"/>
              </p:ext>
            </p:extLst>
          </p:nvPr>
        </p:nvGraphicFramePr>
        <p:xfrm>
          <a:off x="8186479" y="2655094"/>
          <a:ext cx="1828800" cy="4000500"/>
        </p:xfrm>
        <a:graphic>
          <a:graphicData uri="http://schemas.openxmlformats.org/drawingml/2006/chart">
            <c:chart xmlns:c="http://schemas.openxmlformats.org/drawingml/2006/chart" xmlns:r="http://schemas.openxmlformats.org/officeDocument/2006/relationships" r:id="rId8"/>
          </a:graphicData>
        </a:graphic>
      </p:graphicFrame>
      <p:sp>
        <p:nvSpPr>
          <p:cNvPr id="41997" name="Text Box 12"/>
          <p:cNvSpPr txBox="1">
            <a:spLocks noChangeArrowheads="1"/>
          </p:cNvSpPr>
          <p:nvPr/>
        </p:nvSpPr>
        <p:spPr bwMode="auto">
          <a:xfrm>
            <a:off x="3108327" y="6678704"/>
            <a:ext cx="1935163" cy="460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355" tIns="45149" rIns="90355" bIns="45149">
            <a:spAutoFit/>
          </a:bodyPr>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989013" indent="-3794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520825" indent="-303213" defTabSz="1217613" eaLnBrk="0" hangingPunct="0">
              <a:spcBef>
                <a:spcPct val="20000"/>
              </a:spcBef>
              <a:buChar char="•"/>
              <a:defRPr sz="3200">
                <a:solidFill>
                  <a:schemeClr val="tx1"/>
                </a:solidFill>
                <a:latin typeface="Calibri" pitchFamily="34" charset="0"/>
                <a:ea typeface="ＭＳ Ｐゴシック" pitchFamily="34" charset="-128"/>
              </a:defRPr>
            </a:lvl3pPr>
            <a:lvl4pPr marL="2132013" indent="-304800" defTabSz="1217613" eaLnBrk="0" hangingPunct="0">
              <a:spcBef>
                <a:spcPct val="20000"/>
              </a:spcBef>
              <a:buChar char="–"/>
              <a:defRPr sz="2700">
                <a:solidFill>
                  <a:schemeClr val="tx1"/>
                </a:solidFill>
                <a:latin typeface="Calibri" pitchFamily="34" charset="0"/>
                <a:ea typeface="ＭＳ Ｐゴシック" pitchFamily="34" charset="-128"/>
              </a:defRPr>
            </a:lvl4pPr>
            <a:lvl5pPr marL="2740025" indent="-3048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1972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6544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1116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5688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algn="ctr" eaLnBrk="1" hangingPunct="1">
              <a:spcBef>
                <a:spcPct val="0"/>
              </a:spcBef>
              <a:buFontTx/>
              <a:buNone/>
            </a:pPr>
            <a:r>
              <a:rPr lang="en-US" altLang="en-US" sz="2400" dirty="0"/>
              <a:t>KPRO</a:t>
            </a:r>
          </a:p>
        </p:txBody>
      </p:sp>
      <p:sp>
        <p:nvSpPr>
          <p:cNvPr id="41998" name="Text Box 12"/>
          <p:cNvSpPr txBox="1">
            <a:spLocks noChangeArrowheads="1"/>
          </p:cNvSpPr>
          <p:nvPr/>
        </p:nvSpPr>
        <p:spPr bwMode="auto">
          <a:xfrm>
            <a:off x="4758074" y="6694488"/>
            <a:ext cx="2098676" cy="461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355" tIns="45149" rIns="90355" bIns="45149">
            <a:spAutoFit/>
          </a:bodyPr>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989013" indent="-3794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520825" indent="-303213" defTabSz="1217613" eaLnBrk="0" hangingPunct="0">
              <a:spcBef>
                <a:spcPct val="20000"/>
              </a:spcBef>
              <a:buChar char="•"/>
              <a:defRPr sz="3200">
                <a:solidFill>
                  <a:schemeClr val="tx1"/>
                </a:solidFill>
                <a:latin typeface="Calibri" pitchFamily="34" charset="0"/>
                <a:ea typeface="ＭＳ Ｐゴシック" pitchFamily="34" charset="-128"/>
              </a:defRPr>
            </a:lvl3pPr>
            <a:lvl4pPr marL="2132013" indent="-304800" defTabSz="1217613" eaLnBrk="0" hangingPunct="0">
              <a:spcBef>
                <a:spcPct val="20000"/>
              </a:spcBef>
              <a:buChar char="–"/>
              <a:defRPr sz="2700">
                <a:solidFill>
                  <a:schemeClr val="tx1"/>
                </a:solidFill>
                <a:latin typeface="Calibri" pitchFamily="34" charset="0"/>
                <a:ea typeface="ＭＳ Ｐゴシック" pitchFamily="34" charset="-128"/>
              </a:defRPr>
            </a:lvl4pPr>
            <a:lvl5pPr marL="2740025" indent="-3048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1972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6544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1116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5688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algn="ctr" eaLnBrk="1" hangingPunct="1">
              <a:spcBef>
                <a:spcPct val="0"/>
              </a:spcBef>
              <a:buFontTx/>
              <a:buNone/>
            </a:pPr>
            <a:r>
              <a:rPr lang="en-US" altLang="en-US" sz="2400" dirty="0"/>
              <a:t>HPRO</a:t>
            </a:r>
          </a:p>
        </p:txBody>
      </p:sp>
      <p:sp>
        <p:nvSpPr>
          <p:cNvPr id="41999" name="Text Box 12"/>
          <p:cNvSpPr txBox="1">
            <a:spLocks noChangeArrowheads="1"/>
          </p:cNvSpPr>
          <p:nvPr/>
        </p:nvSpPr>
        <p:spPr bwMode="auto">
          <a:xfrm>
            <a:off x="6330795" y="6702426"/>
            <a:ext cx="2270125" cy="4619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355" tIns="45149" rIns="90355" bIns="45149">
            <a:spAutoFit/>
          </a:bodyPr>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989013" indent="-3794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520825" indent="-303213" defTabSz="1217613" eaLnBrk="0" hangingPunct="0">
              <a:spcBef>
                <a:spcPct val="20000"/>
              </a:spcBef>
              <a:buChar char="•"/>
              <a:defRPr sz="3200">
                <a:solidFill>
                  <a:schemeClr val="tx1"/>
                </a:solidFill>
                <a:latin typeface="Calibri" pitchFamily="34" charset="0"/>
                <a:ea typeface="ＭＳ Ｐゴシック" pitchFamily="34" charset="-128"/>
              </a:defRPr>
            </a:lvl3pPr>
            <a:lvl4pPr marL="2132013" indent="-304800" defTabSz="1217613" eaLnBrk="0" hangingPunct="0">
              <a:spcBef>
                <a:spcPct val="20000"/>
              </a:spcBef>
              <a:buChar char="–"/>
              <a:defRPr sz="2700">
                <a:solidFill>
                  <a:schemeClr val="tx1"/>
                </a:solidFill>
                <a:latin typeface="Calibri" pitchFamily="34" charset="0"/>
                <a:ea typeface="ＭＳ Ｐゴシック" pitchFamily="34" charset="-128"/>
              </a:defRPr>
            </a:lvl4pPr>
            <a:lvl5pPr marL="2740025" indent="-3048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1972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6544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1116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5688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algn="ctr" eaLnBrk="1" hangingPunct="1">
              <a:spcBef>
                <a:spcPct val="0"/>
              </a:spcBef>
              <a:buFontTx/>
              <a:buNone/>
            </a:pPr>
            <a:r>
              <a:rPr lang="en-US" altLang="en-US" sz="2400" dirty="0"/>
              <a:t>HYST</a:t>
            </a:r>
          </a:p>
        </p:txBody>
      </p:sp>
      <p:sp>
        <p:nvSpPr>
          <p:cNvPr id="42000" name="Text Box 12"/>
          <p:cNvSpPr txBox="1">
            <a:spLocks noChangeArrowheads="1"/>
          </p:cNvSpPr>
          <p:nvPr/>
        </p:nvSpPr>
        <p:spPr bwMode="auto">
          <a:xfrm>
            <a:off x="8219251" y="6713540"/>
            <a:ext cx="1749425" cy="461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355" tIns="45149" rIns="90355" bIns="45149">
            <a:spAutoFit/>
          </a:bodyPr>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989013" indent="-3794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520825" indent="-303213" defTabSz="1217613" eaLnBrk="0" hangingPunct="0">
              <a:spcBef>
                <a:spcPct val="20000"/>
              </a:spcBef>
              <a:buChar char="•"/>
              <a:defRPr sz="3200">
                <a:solidFill>
                  <a:schemeClr val="tx1"/>
                </a:solidFill>
                <a:latin typeface="Calibri" pitchFamily="34" charset="0"/>
                <a:ea typeface="ＭＳ Ｐゴシック" pitchFamily="34" charset="-128"/>
              </a:defRPr>
            </a:lvl3pPr>
            <a:lvl4pPr marL="2132013" indent="-304800" defTabSz="1217613" eaLnBrk="0" hangingPunct="0">
              <a:spcBef>
                <a:spcPct val="20000"/>
              </a:spcBef>
              <a:buChar char="–"/>
              <a:defRPr sz="2700">
                <a:solidFill>
                  <a:schemeClr val="tx1"/>
                </a:solidFill>
                <a:latin typeface="Calibri" pitchFamily="34" charset="0"/>
                <a:ea typeface="ＭＳ Ｐゴシック" pitchFamily="34" charset="-128"/>
              </a:defRPr>
            </a:lvl4pPr>
            <a:lvl5pPr marL="2740025" indent="-3048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1972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6544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1116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5688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algn="ctr" eaLnBrk="1" hangingPunct="1">
              <a:spcBef>
                <a:spcPct val="0"/>
              </a:spcBef>
              <a:buFontTx/>
              <a:buNone/>
            </a:pPr>
            <a:r>
              <a:rPr lang="en-US" altLang="en-US" sz="2400" dirty="0"/>
              <a:t>VHYS</a:t>
            </a:r>
          </a:p>
        </p:txBody>
      </p:sp>
      <p:cxnSp>
        <p:nvCxnSpPr>
          <p:cNvPr id="3" name="Straight Connector 2"/>
          <p:cNvCxnSpPr/>
          <p:nvPr/>
        </p:nvCxnSpPr>
        <p:spPr bwMode="auto">
          <a:xfrm>
            <a:off x="1636713" y="5592763"/>
            <a:ext cx="10106025" cy="0"/>
          </a:xfrm>
          <a:prstGeom prst="line">
            <a:avLst/>
          </a:prstGeom>
          <a:solidFill>
            <a:schemeClr val="accent1"/>
          </a:solidFill>
          <a:ln w="12700" cap="flat" cmpd="sng" algn="ctr">
            <a:solidFill>
              <a:schemeClr val="accent3">
                <a:lumMod val="75000"/>
              </a:schemeClr>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sp>
        <p:nvSpPr>
          <p:cNvPr id="42002" name="Line 10"/>
          <p:cNvSpPr>
            <a:spLocks noChangeShapeType="1"/>
          </p:cNvSpPr>
          <p:nvPr/>
        </p:nvSpPr>
        <p:spPr bwMode="auto">
          <a:xfrm>
            <a:off x="1636713" y="6572249"/>
            <a:ext cx="10106025"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lIns="90487" tIns="45222" rIns="90487" bIns="45222"/>
          <a:lstStyle/>
          <a:p>
            <a:endParaRPr lang="en-US" dirty="0"/>
          </a:p>
        </p:txBody>
      </p:sp>
      <p:cxnSp>
        <p:nvCxnSpPr>
          <p:cNvPr id="20" name="Straight Connector 19"/>
          <p:cNvCxnSpPr/>
          <p:nvPr/>
        </p:nvCxnSpPr>
        <p:spPr bwMode="auto">
          <a:xfrm>
            <a:off x="1660527" y="4616450"/>
            <a:ext cx="10106025" cy="0"/>
          </a:xfrm>
          <a:prstGeom prst="line">
            <a:avLst/>
          </a:prstGeom>
          <a:solidFill>
            <a:schemeClr val="accent1"/>
          </a:solidFill>
          <a:ln w="12700" cap="flat" cmpd="sng" algn="ctr">
            <a:solidFill>
              <a:schemeClr val="accent3">
                <a:lumMod val="75000"/>
              </a:schemeClr>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21" name="Straight Connector 20"/>
          <p:cNvCxnSpPr/>
          <p:nvPr/>
        </p:nvCxnSpPr>
        <p:spPr bwMode="auto">
          <a:xfrm>
            <a:off x="1566955" y="3636964"/>
            <a:ext cx="10106025" cy="0"/>
          </a:xfrm>
          <a:prstGeom prst="line">
            <a:avLst/>
          </a:prstGeom>
          <a:solidFill>
            <a:schemeClr val="accent1"/>
          </a:solidFill>
          <a:ln w="12700" cap="flat" cmpd="sng" algn="ctr">
            <a:solidFill>
              <a:schemeClr val="accent3">
                <a:lumMod val="75000"/>
              </a:schemeClr>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sp>
        <p:nvSpPr>
          <p:cNvPr id="28" name="Text Box 12"/>
          <p:cNvSpPr txBox="1">
            <a:spLocks noChangeArrowheads="1"/>
          </p:cNvSpPr>
          <p:nvPr/>
        </p:nvSpPr>
        <p:spPr bwMode="auto">
          <a:xfrm>
            <a:off x="9927599" y="6702425"/>
            <a:ext cx="1749425" cy="461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355" tIns="45149" rIns="90355" bIns="45149">
            <a:spAutoFit/>
          </a:bodyPr>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989013" indent="-3794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520825" indent="-303213" defTabSz="1217613" eaLnBrk="0" hangingPunct="0">
              <a:spcBef>
                <a:spcPct val="20000"/>
              </a:spcBef>
              <a:buChar char="•"/>
              <a:defRPr sz="3200">
                <a:solidFill>
                  <a:schemeClr val="tx1"/>
                </a:solidFill>
                <a:latin typeface="Calibri" pitchFamily="34" charset="0"/>
                <a:ea typeface="ＭＳ Ｐゴシック" pitchFamily="34" charset="-128"/>
              </a:defRPr>
            </a:lvl3pPr>
            <a:lvl4pPr marL="2132013" indent="-304800" defTabSz="1217613" eaLnBrk="0" hangingPunct="0">
              <a:spcBef>
                <a:spcPct val="20000"/>
              </a:spcBef>
              <a:buChar char="–"/>
              <a:defRPr sz="2700">
                <a:solidFill>
                  <a:schemeClr val="tx1"/>
                </a:solidFill>
                <a:latin typeface="Calibri" pitchFamily="34" charset="0"/>
                <a:ea typeface="ＭＳ Ｐゴシック" pitchFamily="34" charset="-128"/>
              </a:defRPr>
            </a:lvl4pPr>
            <a:lvl5pPr marL="2740025" indent="-3048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1972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6544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1116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5688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algn="ctr" eaLnBrk="1" hangingPunct="1">
              <a:spcBef>
                <a:spcPct val="0"/>
              </a:spcBef>
              <a:buFontTx/>
              <a:buNone/>
            </a:pPr>
            <a:r>
              <a:rPr lang="en-US" altLang="en-US" sz="2400" dirty="0" smtClean="0"/>
              <a:t>COLO</a:t>
            </a:r>
            <a:endParaRPr lang="en-US" altLang="en-US" sz="2400" dirty="0"/>
          </a:p>
        </p:txBody>
      </p:sp>
      <p:sp>
        <p:nvSpPr>
          <p:cNvPr id="9" name="Slide Number Placeholder 8"/>
          <p:cNvSpPr>
            <a:spLocks noGrp="1"/>
          </p:cNvSpPr>
          <p:nvPr>
            <p:ph type="sldNum" sz="quarter" idx="11"/>
          </p:nvPr>
        </p:nvSpPr>
        <p:spPr/>
        <p:txBody>
          <a:bodyPr/>
          <a:lstStyle/>
          <a:p>
            <a:pPr>
              <a:defRPr/>
            </a:pPr>
            <a:fld id="{6C071EC3-2541-4649-B5DA-9836904E775A}" type="slidenum">
              <a:rPr lang="en-US" altLang="en-US" smtClean="0"/>
              <a:pPr>
                <a:defRPr/>
              </a:pPr>
              <a:t>22</a:t>
            </a:fld>
            <a:endParaRPr lang="en-US" alt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1" name="Rectangle 2"/>
          <p:cNvSpPr>
            <a:spLocks noGrp="1" noChangeArrowheads="1"/>
          </p:cNvSpPr>
          <p:nvPr>
            <p:ph type="title"/>
          </p:nvPr>
        </p:nvSpPr>
        <p:spPr/>
        <p:txBody>
          <a:bodyPr/>
          <a:lstStyle/>
          <a:p>
            <a:r>
              <a:rPr lang="en-US" altLang="en-US" dirty="0" smtClean="0"/>
              <a:t>Summary of SSI Results</a:t>
            </a:r>
          </a:p>
        </p:txBody>
      </p:sp>
      <p:sp>
        <p:nvSpPr>
          <p:cNvPr id="37892" name="AutoShape 4"/>
          <p:cNvSpPr>
            <a:spLocks noChangeArrowheads="1"/>
          </p:cNvSpPr>
          <p:nvPr/>
        </p:nvSpPr>
        <p:spPr bwMode="auto">
          <a:xfrm>
            <a:off x="990601" y="1777999"/>
            <a:ext cx="2286000" cy="2286000"/>
          </a:xfrm>
          <a:prstGeom prst="roundRect">
            <a:avLst>
              <a:gd name="adj" fmla="val 16667"/>
            </a:avLst>
          </a:prstGeom>
          <a:solidFill>
            <a:srgbClr val="CC0000"/>
          </a:solidFill>
          <a:ln w="57150">
            <a:solidFill>
              <a:schemeClr val="bg1">
                <a:lumMod val="85000"/>
              </a:schemeClr>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355" tIns="45149" rIns="90355" bIns="45149" anchor="ctr"/>
          <a:lstStyle>
            <a:lvl1pPr defTabSz="1217613" eaLnBrk="0" hangingPunct="0">
              <a:spcBef>
                <a:spcPct val="20000"/>
              </a:spcBef>
              <a:buChar char="•"/>
              <a:defRPr sz="4300">
                <a:solidFill>
                  <a:schemeClr val="tx1"/>
                </a:solidFill>
                <a:latin typeface="Calibri" pitchFamily="34" charset="0"/>
                <a:ea typeface="MS PGothic" pitchFamily="34" charset="-128"/>
              </a:defRPr>
            </a:lvl1pPr>
            <a:lvl2pPr marL="989013" indent="-379413" defTabSz="1217613" eaLnBrk="0" hangingPunct="0">
              <a:spcBef>
                <a:spcPct val="20000"/>
              </a:spcBef>
              <a:buChar char="–"/>
              <a:defRPr sz="3700">
                <a:solidFill>
                  <a:schemeClr val="tx1"/>
                </a:solidFill>
                <a:latin typeface="Calibri" pitchFamily="34" charset="0"/>
                <a:ea typeface="MS PGothic" pitchFamily="34" charset="-128"/>
              </a:defRPr>
            </a:lvl2pPr>
            <a:lvl3pPr marL="912813" indent="-303213" defTabSz="1217613" eaLnBrk="0" hangingPunct="0">
              <a:spcBef>
                <a:spcPct val="20000"/>
              </a:spcBef>
              <a:buChar char="•"/>
              <a:defRPr sz="3200">
                <a:solidFill>
                  <a:schemeClr val="tx1"/>
                </a:solidFill>
                <a:latin typeface="Calibri" pitchFamily="34" charset="0"/>
                <a:ea typeface="MS PGothic" pitchFamily="34" charset="-128"/>
              </a:defRPr>
            </a:lvl3pPr>
            <a:lvl4pPr marL="2132013" indent="-304800" defTabSz="1217613" eaLnBrk="0" hangingPunct="0">
              <a:spcBef>
                <a:spcPct val="20000"/>
              </a:spcBef>
              <a:buChar char="–"/>
              <a:defRPr sz="2700">
                <a:solidFill>
                  <a:schemeClr val="tx1"/>
                </a:solidFill>
                <a:latin typeface="Calibri" pitchFamily="34" charset="0"/>
                <a:ea typeface="MS PGothic" pitchFamily="34" charset="-128"/>
              </a:defRPr>
            </a:lvl4pPr>
            <a:lvl5pPr marL="2740025" indent="-304800" defTabSz="1217613" eaLnBrk="0" hangingPunct="0">
              <a:spcBef>
                <a:spcPct val="20000"/>
              </a:spcBef>
              <a:buChar char="»"/>
              <a:defRPr sz="2700">
                <a:solidFill>
                  <a:schemeClr val="tx1"/>
                </a:solidFill>
                <a:latin typeface="Calibri" pitchFamily="34" charset="0"/>
                <a:ea typeface="MS PGothic" pitchFamily="34" charset="-128"/>
              </a:defRPr>
            </a:lvl5pPr>
            <a:lvl6pPr marL="3197225" indent="-304800" defTabSz="1217613" eaLnBrk="0" fontAlgn="base" hangingPunct="0">
              <a:spcBef>
                <a:spcPct val="20000"/>
              </a:spcBef>
              <a:spcAft>
                <a:spcPct val="0"/>
              </a:spcAft>
              <a:buChar char="»"/>
              <a:defRPr sz="2700">
                <a:solidFill>
                  <a:schemeClr val="tx1"/>
                </a:solidFill>
                <a:latin typeface="Calibri" pitchFamily="34" charset="0"/>
                <a:ea typeface="MS PGothic" pitchFamily="34" charset="-128"/>
              </a:defRPr>
            </a:lvl6pPr>
            <a:lvl7pPr marL="3654425" indent="-304800" defTabSz="1217613" eaLnBrk="0" fontAlgn="base" hangingPunct="0">
              <a:spcBef>
                <a:spcPct val="20000"/>
              </a:spcBef>
              <a:spcAft>
                <a:spcPct val="0"/>
              </a:spcAft>
              <a:buChar char="»"/>
              <a:defRPr sz="2700">
                <a:solidFill>
                  <a:schemeClr val="tx1"/>
                </a:solidFill>
                <a:latin typeface="Calibri" pitchFamily="34" charset="0"/>
                <a:ea typeface="MS PGothic" pitchFamily="34" charset="-128"/>
              </a:defRPr>
            </a:lvl7pPr>
            <a:lvl8pPr marL="4111625" indent="-304800" defTabSz="1217613" eaLnBrk="0" fontAlgn="base" hangingPunct="0">
              <a:spcBef>
                <a:spcPct val="20000"/>
              </a:spcBef>
              <a:spcAft>
                <a:spcPct val="0"/>
              </a:spcAft>
              <a:buChar char="»"/>
              <a:defRPr sz="2700">
                <a:solidFill>
                  <a:schemeClr val="tx1"/>
                </a:solidFill>
                <a:latin typeface="Calibri" pitchFamily="34" charset="0"/>
                <a:ea typeface="MS PGothic" pitchFamily="34" charset="-128"/>
              </a:defRPr>
            </a:lvl8pPr>
            <a:lvl9pPr marL="4568825" indent="-304800" defTabSz="1217613" eaLnBrk="0" fontAlgn="base" hangingPunct="0">
              <a:spcBef>
                <a:spcPct val="20000"/>
              </a:spcBef>
              <a:spcAft>
                <a:spcPct val="0"/>
              </a:spcAft>
              <a:buChar char="»"/>
              <a:defRPr sz="2700">
                <a:solidFill>
                  <a:schemeClr val="tx1"/>
                </a:solidFill>
                <a:latin typeface="Calibri" pitchFamily="34" charset="0"/>
                <a:ea typeface="MS PGothic" pitchFamily="34" charset="-128"/>
              </a:defRPr>
            </a:lvl9pPr>
          </a:lstStyle>
          <a:p>
            <a:pPr algn="ctr" eaLnBrk="1" hangingPunct="1">
              <a:spcBef>
                <a:spcPct val="0"/>
              </a:spcBef>
              <a:buFontTx/>
              <a:buNone/>
              <a:defRPr/>
            </a:pPr>
            <a:r>
              <a:rPr lang="en-US" altLang="en-US" sz="4400" b="1" dirty="0" smtClean="0">
                <a:solidFill>
                  <a:schemeClr val="bg1"/>
                </a:solidFill>
              </a:rPr>
              <a:t>KPRO</a:t>
            </a:r>
          </a:p>
          <a:p>
            <a:pPr algn="ctr" eaLnBrk="1" hangingPunct="1">
              <a:spcBef>
                <a:spcPct val="0"/>
              </a:spcBef>
              <a:buFontTx/>
              <a:buNone/>
              <a:defRPr/>
            </a:pPr>
            <a:r>
              <a:rPr lang="en-US" altLang="en-US" sz="4400" b="1" dirty="0" smtClean="0">
                <a:solidFill>
                  <a:schemeClr val="bg1"/>
                </a:solidFill>
              </a:rPr>
              <a:t>HYST</a:t>
            </a:r>
          </a:p>
          <a:p>
            <a:pPr algn="ctr" eaLnBrk="1" hangingPunct="1">
              <a:spcBef>
                <a:spcPct val="0"/>
              </a:spcBef>
              <a:buFontTx/>
              <a:buNone/>
              <a:defRPr/>
            </a:pPr>
            <a:r>
              <a:rPr lang="en-US" altLang="en-US" sz="4400" b="1" dirty="0" smtClean="0">
                <a:solidFill>
                  <a:schemeClr val="bg1"/>
                </a:solidFill>
              </a:rPr>
              <a:t>VHYS</a:t>
            </a:r>
            <a:endParaRPr lang="en-US" altLang="en-US" sz="4400" b="1" dirty="0">
              <a:solidFill>
                <a:schemeClr val="bg1"/>
              </a:solidFill>
            </a:endParaRPr>
          </a:p>
        </p:txBody>
      </p:sp>
      <p:sp>
        <p:nvSpPr>
          <p:cNvPr id="37893" name="AutoShape 5"/>
          <p:cNvSpPr>
            <a:spLocks noChangeArrowheads="1"/>
          </p:cNvSpPr>
          <p:nvPr/>
        </p:nvSpPr>
        <p:spPr bwMode="auto">
          <a:xfrm>
            <a:off x="1004888" y="6591300"/>
            <a:ext cx="2286000" cy="2286000"/>
          </a:xfrm>
          <a:prstGeom prst="roundRect">
            <a:avLst>
              <a:gd name="adj" fmla="val 16667"/>
            </a:avLst>
          </a:prstGeom>
          <a:solidFill>
            <a:srgbClr val="008000"/>
          </a:solidFill>
          <a:ln w="57150">
            <a:solidFill>
              <a:schemeClr val="bg1">
                <a:lumMod val="85000"/>
              </a:schemeClr>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355" tIns="45149" rIns="90355" bIns="45149" anchor="ctr"/>
          <a:lstStyle>
            <a:lvl1pPr defTabSz="1217613" eaLnBrk="0" hangingPunct="0">
              <a:spcBef>
                <a:spcPct val="20000"/>
              </a:spcBef>
              <a:buChar char="•"/>
              <a:defRPr sz="4300">
                <a:solidFill>
                  <a:schemeClr val="tx1"/>
                </a:solidFill>
                <a:latin typeface="Calibri" pitchFamily="34" charset="0"/>
                <a:ea typeface="MS PGothic" pitchFamily="34" charset="-128"/>
              </a:defRPr>
            </a:lvl1pPr>
            <a:lvl2pPr marL="989013" indent="-379413" defTabSz="1217613" eaLnBrk="0" hangingPunct="0">
              <a:spcBef>
                <a:spcPct val="20000"/>
              </a:spcBef>
              <a:buChar char="–"/>
              <a:defRPr sz="3700">
                <a:solidFill>
                  <a:schemeClr val="tx1"/>
                </a:solidFill>
                <a:latin typeface="Calibri" pitchFamily="34" charset="0"/>
                <a:ea typeface="MS PGothic" pitchFamily="34" charset="-128"/>
              </a:defRPr>
            </a:lvl2pPr>
            <a:lvl3pPr marL="912813" indent="-303213" defTabSz="1217613" eaLnBrk="0" hangingPunct="0">
              <a:spcBef>
                <a:spcPct val="20000"/>
              </a:spcBef>
              <a:buChar char="•"/>
              <a:defRPr sz="3200">
                <a:solidFill>
                  <a:schemeClr val="tx1"/>
                </a:solidFill>
                <a:latin typeface="Calibri" pitchFamily="34" charset="0"/>
                <a:ea typeface="MS PGothic" pitchFamily="34" charset="-128"/>
              </a:defRPr>
            </a:lvl3pPr>
            <a:lvl4pPr marL="2132013" indent="-304800" defTabSz="1217613" eaLnBrk="0" hangingPunct="0">
              <a:spcBef>
                <a:spcPct val="20000"/>
              </a:spcBef>
              <a:buChar char="–"/>
              <a:defRPr sz="2700">
                <a:solidFill>
                  <a:schemeClr val="tx1"/>
                </a:solidFill>
                <a:latin typeface="Calibri" pitchFamily="34" charset="0"/>
                <a:ea typeface="MS PGothic" pitchFamily="34" charset="-128"/>
              </a:defRPr>
            </a:lvl4pPr>
            <a:lvl5pPr marL="2740025" indent="-304800" defTabSz="1217613" eaLnBrk="0" hangingPunct="0">
              <a:spcBef>
                <a:spcPct val="20000"/>
              </a:spcBef>
              <a:buChar char="»"/>
              <a:defRPr sz="2700">
                <a:solidFill>
                  <a:schemeClr val="tx1"/>
                </a:solidFill>
                <a:latin typeface="Calibri" pitchFamily="34" charset="0"/>
                <a:ea typeface="MS PGothic" pitchFamily="34" charset="-128"/>
              </a:defRPr>
            </a:lvl5pPr>
            <a:lvl6pPr marL="3197225" indent="-304800" defTabSz="1217613" eaLnBrk="0" fontAlgn="base" hangingPunct="0">
              <a:spcBef>
                <a:spcPct val="20000"/>
              </a:spcBef>
              <a:spcAft>
                <a:spcPct val="0"/>
              </a:spcAft>
              <a:buChar char="»"/>
              <a:defRPr sz="2700">
                <a:solidFill>
                  <a:schemeClr val="tx1"/>
                </a:solidFill>
                <a:latin typeface="Calibri" pitchFamily="34" charset="0"/>
                <a:ea typeface="MS PGothic" pitchFamily="34" charset="-128"/>
              </a:defRPr>
            </a:lvl6pPr>
            <a:lvl7pPr marL="3654425" indent="-304800" defTabSz="1217613" eaLnBrk="0" fontAlgn="base" hangingPunct="0">
              <a:spcBef>
                <a:spcPct val="20000"/>
              </a:spcBef>
              <a:spcAft>
                <a:spcPct val="0"/>
              </a:spcAft>
              <a:buChar char="»"/>
              <a:defRPr sz="2700">
                <a:solidFill>
                  <a:schemeClr val="tx1"/>
                </a:solidFill>
                <a:latin typeface="Calibri" pitchFamily="34" charset="0"/>
                <a:ea typeface="MS PGothic" pitchFamily="34" charset="-128"/>
              </a:defRPr>
            </a:lvl7pPr>
            <a:lvl8pPr marL="4111625" indent="-304800" defTabSz="1217613" eaLnBrk="0" fontAlgn="base" hangingPunct="0">
              <a:spcBef>
                <a:spcPct val="20000"/>
              </a:spcBef>
              <a:spcAft>
                <a:spcPct val="0"/>
              </a:spcAft>
              <a:buChar char="»"/>
              <a:defRPr sz="2700">
                <a:solidFill>
                  <a:schemeClr val="tx1"/>
                </a:solidFill>
                <a:latin typeface="Calibri" pitchFamily="34" charset="0"/>
                <a:ea typeface="MS PGothic" pitchFamily="34" charset="-128"/>
              </a:defRPr>
            </a:lvl8pPr>
            <a:lvl9pPr marL="4568825" indent="-304800" defTabSz="1217613" eaLnBrk="0" fontAlgn="base" hangingPunct="0">
              <a:spcBef>
                <a:spcPct val="20000"/>
              </a:spcBef>
              <a:spcAft>
                <a:spcPct val="0"/>
              </a:spcAft>
              <a:buChar char="»"/>
              <a:defRPr sz="2700">
                <a:solidFill>
                  <a:schemeClr val="tx1"/>
                </a:solidFill>
                <a:latin typeface="Calibri" pitchFamily="34" charset="0"/>
                <a:ea typeface="MS PGothic" pitchFamily="34" charset="-128"/>
              </a:defRPr>
            </a:lvl9pPr>
          </a:lstStyle>
          <a:p>
            <a:pPr algn="ctr" eaLnBrk="1" hangingPunct="1">
              <a:spcBef>
                <a:spcPct val="0"/>
              </a:spcBef>
              <a:buFontTx/>
              <a:buNone/>
              <a:defRPr/>
            </a:pPr>
            <a:endParaRPr lang="en-US" altLang="en-US" sz="4400" b="1" dirty="0">
              <a:solidFill>
                <a:schemeClr val="bg1"/>
              </a:solidFill>
            </a:endParaRPr>
          </a:p>
        </p:txBody>
      </p:sp>
      <p:sp>
        <p:nvSpPr>
          <p:cNvPr id="37894" name="AutoShape 6"/>
          <p:cNvSpPr>
            <a:spLocks noChangeArrowheads="1"/>
          </p:cNvSpPr>
          <p:nvPr/>
        </p:nvSpPr>
        <p:spPr bwMode="auto">
          <a:xfrm>
            <a:off x="1004888" y="4186238"/>
            <a:ext cx="2286000" cy="2286000"/>
          </a:xfrm>
          <a:prstGeom prst="roundRect">
            <a:avLst>
              <a:gd name="adj" fmla="val 16667"/>
            </a:avLst>
          </a:prstGeom>
          <a:solidFill>
            <a:srgbClr val="FF9900"/>
          </a:solidFill>
          <a:ln w="57150">
            <a:solidFill>
              <a:schemeClr val="bg1">
                <a:lumMod val="85000"/>
              </a:schemeClr>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355" tIns="45149" rIns="90355" bIns="45149" anchor="ctr"/>
          <a:lstStyle>
            <a:lvl1pPr defTabSz="1217613" eaLnBrk="0" hangingPunct="0">
              <a:spcBef>
                <a:spcPct val="20000"/>
              </a:spcBef>
              <a:buChar char="•"/>
              <a:defRPr sz="4300">
                <a:solidFill>
                  <a:schemeClr val="tx1"/>
                </a:solidFill>
                <a:latin typeface="Calibri" pitchFamily="34" charset="0"/>
                <a:ea typeface="MS PGothic" pitchFamily="34" charset="-128"/>
              </a:defRPr>
            </a:lvl1pPr>
            <a:lvl2pPr marL="989013" indent="-379413" defTabSz="1217613" eaLnBrk="0" hangingPunct="0">
              <a:spcBef>
                <a:spcPct val="20000"/>
              </a:spcBef>
              <a:buChar char="–"/>
              <a:defRPr sz="3700">
                <a:solidFill>
                  <a:schemeClr val="tx1"/>
                </a:solidFill>
                <a:latin typeface="Calibri" pitchFamily="34" charset="0"/>
                <a:ea typeface="MS PGothic" pitchFamily="34" charset="-128"/>
              </a:defRPr>
            </a:lvl2pPr>
            <a:lvl3pPr marL="912813" indent="-303213" defTabSz="1217613" eaLnBrk="0" hangingPunct="0">
              <a:spcBef>
                <a:spcPct val="20000"/>
              </a:spcBef>
              <a:buChar char="•"/>
              <a:defRPr sz="3200">
                <a:solidFill>
                  <a:schemeClr val="tx1"/>
                </a:solidFill>
                <a:latin typeface="Calibri" pitchFamily="34" charset="0"/>
                <a:ea typeface="MS PGothic" pitchFamily="34" charset="-128"/>
              </a:defRPr>
            </a:lvl3pPr>
            <a:lvl4pPr marL="2132013" indent="-304800" defTabSz="1217613" eaLnBrk="0" hangingPunct="0">
              <a:spcBef>
                <a:spcPct val="20000"/>
              </a:spcBef>
              <a:buChar char="–"/>
              <a:defRPr sz="2700">
                <a:solidFill>
                  <a:schemeClr val="tx1"/>
                </a:solidFill>
                <a:latin typeface="Calibri" pitchFamily="34" charset="0"/>
                <a:ea typeface="MS PGothic" pitchFamily="34" charset="-128"/>
              </a:defRPr>
            </a:lvl4pPr>
            <a:lvl5pPr marL="2740025" indent="-304800" defTabSz="1217613" eaLnBrk="0" hangingPunct="0">
              <a:spcBef>
                <a:spcPct val="20000"/>
              </a:spcBef>
              <a:buChar char="»"/>
              <a:defRPr sz="2700">
                <a:solidFill>
                  <a:schemeClr val="tx1"/>
                </a:solidFill>
                <a:latin typeface="Calibri" pitchFamily="34" charset="0"/>
                <a:ea typeface="MS PGothic" pitchFamily="34" charset="-128"/>
              </a:defRPr>
            </a:lvl5pPr>
            <a:lvl6pPr marL="3197225" indent="-304800" defTabSz="1217613" eaLnBrk="0" fontAlgn="base" hangingPunct="0">
              <a:spcBef>
                <a:spcPct val="20000"/>
              </a:spcBef>
              <a:spcAft>
                <a:spcPct val="0"/>
              </a:spcAft>
              <a:buChar char="»"/>
              <a:defRPr sz="2700">
                <a:solidFill>
                  <a:schemeClr val="tx1"/>
                </a:solidFill>
                <a:latin typeface="Calibri" pitchFamily="34" charset="0"/>
                <a:ea typeface="MS PGothic" pitchFamily="34" charset="-128"/>
              </a:defRPr>
            </a:lvl6pPr>
            <a:lvl7pPr marL="3654425" indent="-304800" defTabSz="1217613" eaLnBrk="0" fontAlgn="base" hangingPunct="0">
              <a:spcBef>
                <a:spcPct val="20000"/>
              </a:spcBef>
              <a:spcAft>
                <a:spcPct val="0"/>
              </a:spcAft>
              <a:buChar char="»"/>
              <a:defRPr sz="2700">
                <a:solidFill>
                  <a:schemeClr val="tx1"/>
                </a:solidFill>
                <a:latin typeface="Calibri" pitchFamily="34" charset="0"/>
                <a:ea typeface="MS PGothic" pitchFamily="34" charset="-128"/>
              </a:defRPr>
            </a:lvl7pPr>
            <a:lvl8pPr marL="4111625" indent="-304800" defTabSz="1217613" eaLnBrk="0" fontAlgn="base" hangingPunct="0">
              <a:spcBef>
                <a:spcPct val="20000"/>
              </a:spcBef>
              <a:spcAft>
                <a:spcPct val="0"/>
              </a:spcAft>
              <a:buChar char="»"/>
              <a:defRPr sz="2700">
                <a:solidFill>
                  <a:schemeClr val="tx1"/>
                </a:solidFill>
                <a:latin typeface="Calibri" pitchFamily="34" charset="0"/>
                <a:ea typeface="MS PGothic" pitchFamily="34" charset="-128"/>
              </a:defRPr>
            </a:lvl8pPr>
            <a:lvl9pPr marL="4568825" indent="-304800" defTabSz="1217613" eaLnBrk="0" fontAlgn="base" hangingPunct="0">
              <a:spcBef>
                <a:spcPct val="20000"/>
              </a:spcBef>
              <a:spcAft>
                <a:spcPct val="0"/>
              </a:spcAft>
              <a:buChar char="»"/>
              <a:defRPr sz="2700">
                <a:solidFill>
                  <a:schemeClr val="tx1"/>
                </a:solidFill>
                <a:latin typeface="Calibri" pitchFamily="34" charset="0"/>
                <a:ea typeface="MS PGothic" pitchFamily="34" charset="-128"/>
              </a:defRPr>
            </a:lvl9pPr>
          </a:lstStyle>
          <a:p>
            <a:pPr algn="ctr" eaLnBrk="1" hangingPunct="1">
              <a:spcBef>
                <a:spcPct val="0"/>
              </a:spcBef>
              <a:buFontTx/>
              <a:buNone/>
              <a:defRPr/>
            </a:pPr>
            <a:r>
              <a:rPr lang="en-US" altLang="en-US" sz="4400" b="1" dirty="0" smtClean="0">
                <a:solidFill>
                  <a:schemeClr val="bg1"/>
                </a:solidFill>
              </a:rPr>
              <a:t>CABG</a:t>
            </a:r>
          </a:p>
          <a:p>
            <a:pPr algn="ctr" eaLnBrk="1" hangingPunct="1">
              <a:spcBef>
                <a:spcPct val="0"/>
              </a:spcBef>
              <a:buFontTx/>
              <a:buNone/>
              <a:defRPr/>
            </a:pPr>
            <a:r>
              <a:rPr lang="en-US" altLang="en-US" sz="4400" b="1" dirty="0" smtClean="0">
                <a:solidFill>
                  <a:schemeClr val="bg1"/>
                </a:solidFill>
              </a:rPr>
              <a:t>HPRO</a:t>
            </a:r>
          </a:p>
          <a:p>
            <a:pPr algn="ctr" eaLnBrk="1" hangingPunct="1">
              <a:spcBef>
                <a:spcPct val="0"/>
              </a:spcBef>
              <a:buFontTx/>
              <a:buNone/>
              <a:defRPr/>
            </a:pPr>
            <a:r>
              <a:rPr lang="en-US" altLang="en-US" sz="4400" b="1" dirty="0" smtClean="0">
                <a:solidFill>
                  <a:schemeClr val="bg1"/>
                </a:solidFill>
              </a:rPr>
              <a:t>COLO</a:t>
            </a:r>
          </a:p>
        </p:txBody>
      </p:sp>
      <p:sp>
        <p:nvSpPr>
          <p:cNvPr id="43015" name="Text Box 8"/>
          <p:cNvSpPr txBox="1">
            <a:spLocks noChangeArrowheads="1"/>
          </p:cNvSpPr>
          <p:nvPr/>
        </p:nvSpPr>
        <p:spPr bwMode="auto">
          <a:xfrm>
            <a:off x="3618005" y="4354512"/>
            <a:ext cx="2503487" cy="4572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355" tIns="45149" rIns="90355" bIns="45149">
            <a:spAutoFit/>
          </a:bodyPr>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989013" indent="-3794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520825" indent="-303213" defTabSz="1217613" eaLnBrk="0" hangingPunct="0">
              <a:spcBef>
                <a:spcPct val="20000"/>
              </a:spcBef>
              <a:buChar char="•"/>
              <a:defRPr sz="3200">
                <a:solidFill>
                  <a:schemeClr val="tx1"/>
                </a:solidFill>
                <a:latin typeface="Calibri" pitchFamily="34" charset="0"/>
                <a:ea typeface="ＭＳ Ｐゴシック" pitchFamily="34" charset="-128"/>
              </a:defRPr>
            </a:lvl3pPr>
            <a:lvl4pPr marL="2132013" indent="-304800" defTabSz="1217613" eaLnBrk="0" hangingPunct="0">
              <a:spcBef>
                <a:spcPct val="20000"/>
              </a:spcBef>
              <a:buChar char="–"/>
              <a:defRPr sz="2700">
                <a:solidFill>
                  <a:schemeClr val="tx1"/>
                </a:solidFill>
                <a:latin typeface="Calibri" pitchFamily="34" charset="0"/>
                <a:ea typeface="ＭＳ Ｐゴシック" pitchFamily="34" charset="-128"/>
              </a:defRPr>
            </a:lvl4pPr>
            <a:lvl5pPr marL="2740025" indent="-3048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1972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6544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1116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5688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eaLnBrk="1" hangingPunct="1">
              <a:spcBef>
                <a:spcPct val="0"/>
              </a:spcBef>
              <a:buFontTx/>
              <a:buNone/>
            </a:pPr>
            <a:r>
              <a:rPr lang="en-US" altLang="en-US" sz="2400" b="1" dirty="0"/>
              <a:t>Same as Predicted</a:t>
            </a:r>
          </a:p>
        </p:txBody>
      </p:sp>
      <p:sp>
        <p:nvSpPr>
          <p:cNvPr id="43016" name="Text Box 9"/>
          <p:cNvSpPr txBox="1">
            <a:spLocks noChangeArrowheads="1"/>
          </p:cNvSpPr>
          <p:nvPr/>
        </p:nvSpPr>
        <p:spPr bwMode="auto">
          <a:xfrm>
            <a:off x="3617913" y="6805614"/>
            <a:ext cx="4508500" cy="4572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355" tIns="45149" rIns="90355" bIns="45149">
            <a:spAutoFit/>
          </a:bodyPr>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989013" indent="-3794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520825" indent="-303213" defTabSz="1217613" eaLnBrk="0" hangingPunct="0">
              <a:spcBef>
                <a:spcPct val="20000"/>
              </a:spcBef>
              <a:buChar char="•"/>
              <a:defRPr sz="3200">
                <a:solidFill>
                  <a:schemeClr val="tx1"/>
                </a:solidFill>
                <a:latin typeface="Calibri" pitchFamily="34" charset="0"/>
                <a:ea typeface="ＭＳ Ｐゴシック" pitchFamily="34" charset="-128"/>
              </a:defRPr>
            </a:lvl3pPr>
            <a:lvl4pPr marL="2132013" indent="-304800" defTabSz="1217613" eaLnBrk="0" hangingPunct="0">
              <a:spcBef>
                <a:spcPct val="20000"/>
              </a:spcBef>
              <a:buChar char="–"/>
              <a:defRPr sz="2700">
                <a:solidFill>
                  <a:schemeClr val="tx1"/>
                </a:solidFill>
                <a:latin typeface="Calibri" pitchFamily="34" charset="0"/>
                <a:ea typeface="ＭＳ Ｐゴシック" pitchFamily="34" charset="-128"/>
              </a:defRPr>
            </a:lvl4pPr>
            <a:lvl5pPr marL="2740025" indent="-3048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1972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6544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1116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5688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eaLnBrk="1" hangingPunct="1">
              <a:spcBef>
                <a:spcPct val="0"/>
              </a:spcBef>
              <a:buFontTx/>
              <a:buNone/>
            </a:pPr>
            <a:r>
              <a:rPr lang="en-US" altLang="en-US" sz="2400" b="1" dirty="0"/>
              <a:t>Significantly Lower than Predicted</a:t>
            </a:r>
          </a:p>
        </p:txBody>
      </p:sp>
      <p:sp>
        <p:nvSpPr>
          <p:cNvPr id="43017" name="Text Box 8"/>
          <p:cNvSpPr txBox="1">
            <a:spLocks noChangeArrowheads="1"/>
          </p:cNvSpPr>
          <p:nvPr/>
        </p:nvSpPr>
        <p:spPr bwMode="auto">
          <a:xfrm>
            <a:off x="3617913" y="1966915"/>
            <a:ext cx="4594225" cy="461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355" tIns="45149" rIns="90355" bIns="45149">
            <a:spAutoFit/>
          </a:bodyPr>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989013" indent="-3794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520825" indent="-303213" defTabSz="1217613" eaLnBrk="0" hangingPunct="0">
              <a:spcBef>
                <a:spcPct val="20000"/>
              </a:spcBef>
              <a:buChar char="•"/>
              <a:defRPr sz="3200">
                <a:solidFill>
                  <a:schemeClr val="tx1"/>
                </a:solidFill>
                <a:latin typeface="Calibri" pitchFamily="34" charset="0"/>
                <a:ea typeface="ＭＳ Ｐゴシック" pitchFamily="34" charset="-128"/>
              </a:defRPr>
            </a:lvl3pPr>
            <a:lvl4pPr marL="2132013" indent="-304800" defTabSz="1217613" eaLnBrk="0" hangingPunct="0">
              <a:spcBef>
                <a:spcPct val="20000"/>
              </a:spcBef>
              <a:buChar char="–"/>
              <a:defRPr sz="2700">
                <a:solidFill>
                  <a:schemeClr val="tx1"/>
                </a:solidFill>
                <a:latin typeface="Calibri" pitchFamily="34" charset="0"/>
                <a:ea typeface="ＭＳ Ｐゴシック" pitchFamily="34" charset="-128"/>
              </a:defRPr>
            </a:lvl4pPr>
            <a:lvl5pPr marL="2740025" indent="-3048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1972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6544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1116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5688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eaLnBrk="1" hangingPunct="1">
              <a:spcBef>
                <a:spcPct val="0"/>
              </a:spcBef>
              <a:buFontTx/>
              <a:buNone/>
            </a:pPr>
            <a:r>
              <a:rPr lang="en-US" altLang="en-US" sz="2400" b="1" dirty="0"/>
              <a:t>Significantly Higher than Predicted</a:t>
            </a:r>
          </a:p>
        </p:txBody>
      </p:sp>
      <p:sp>
        <p:nvSpPr>
          <p:cNvPr id="3" name="TextBox 2"/>
          <p:cNvSpPr txBox="1"/>
          <p:nvPr/>
        </p:nvSpPr>
        <p:spPr>
          <a:xfrm>
            <a:off x="3659189" y="7237416"/>
            <a:ext cx="6430962" cy="1201738"/>
          </a:xfrm>
          <a:prstGeom prst="rect">
            <a:avLst/>
          </a:prstGeom>
          <a:noFill/>
        </p:spPr>
        <p:txBody>
          <a:bodyPr lIns="90487" tIns="45222" rIns="90487" bIns="45222">
            <a:spAutoFit/>
          </a:bodyPr>
          <a:lstStyle/>
          <a:p>
            <a:pPr>
              <a:defRPr/>
            </a:pPr>
            <a:r>
              <a:rPr lang="en-US" dirty="0">
                <a:latin typeface="+mn-lt"/>
                <a:ea typeface="MS PGothic" pitchFamily="34" charset="-128"/>
              </a:rPr>
              <a:t>The number of infections reported is lower than the number of predicted infections.</a:t>
            </a:r>
          </a:p>
          <a:p>
            <a:pPr>
              <a:defRPr/>
            </a:pPr>
            <a:endParaRPr lang="en-US" dirty="0">
              <a:solidFill>
                <a:schemeClr val="bg1">
                  <a:lumMod val="50000"/>
                </a:schemeClr>
              </a:solidFill>
              <a:ea typeface="MS PGothic" pitchFamily="34" charset="-128"/>
            </a:endParaRPr>
          </a:p>
        </p:txBody>
      </p:sp>
      <p:sp>
        <p:nvSpPr>
          <p:cNvPr id="13" name="TextBox 12"/>
          <p:cNvSpPr txBox="1"/>
          <p:nvPr/>
        </p:nvSpPr>
        <p:spPr>
          <a:xfrm>
            <a:off x="3689351" y="2446339"/>
            <a:ext cx="6429374" cy="1200150"/>
          </a:xfrm>
          <a:prstGeom prst="rect">
            <a:avLst/>
          </a:prstGeom>
          <a:noFill/>
        </p:spPr>
        <p:txBody>
          <a:bodyPr lIns="90487" tIns="45222" rIns="90487" bIns="45222">
            <a:spAutoFit/>
          </a:bodyPr>
          <a:lstStyle/>
          <a:p>
            <a:pPr defTabSz="452352" fontAlgn="auto">
              <a:spcBef>
                <a:spcPts val="0"/>
              </a:spcBef>
              <a:spcAft>
                <a:spcPts val="0"/>
              </a:spcAft>
              <a:defRPr/>
            </a:pPr>
            <a:r>
              <a:rPr lang="en-US" dirty="0">
                <a:latin typeface="+mn-lt"/>
                <a:ea typeface="MS PGothic" pitchFamily="34" charset="-128"/>
              </a:rPr>
              <a:t>The number of infections reported is higher than the number of predicted infections.</a:t>
            </a:r>
          </a:p>
          <a:p>
            <a:pPr>
              <a:defRPr/>
            </a:pPr>
            <a:endParaRPr lang="en-US" dirty="0">
              <a:ea typeface="MS PGothic" pitchFamily="34" charset="-128"/>
            </a:endParaRPr>
          </a:p>
        </p:txBody>
      </p:sp>
      <p:sp>
        <p:nvSpPr>
          <p:cNvPr id="4" name="Rectangle 3"/>
          <p:cNvSpPr/>
          <p:nvPr/>
        </p:nvSpPr>
        <p:spPr>
          <a:xfrm>
            <a:off x="3659188" y="4830763"/>
            <a:ext cx="6089650" cy="830262"/>
          </a:xfrm>
          <a:prstGeom prst="rect">
            <a:avLst/>
          </a:prstGeom>
        </p:spPr>
        <p:txBody>
          <a:bodyPr lIns="90487" tIns="45222" rIns="90487" bIns="45222">
            <a:spAutoFit/>
          </a:bodyPr>
          <a:lstStyle/>
          <a:p>
            <a:pPr defTabSz="452352" fontAlgn="auto">
              <a:spcBef>
                <a:spcPts val="0"/>
              </a:spcBef>
              <a:spcAft>
                <a:spcPts val="0"/>
              </a:spcAft>
              <a:defRPr/>
            </a:pPr>
            <a:r>
              <a:rPr lang="en-US" dirty="0">
                <a:latin typeface="+mn-lt"/>
                <a:ea typeface="MS PGothic" pitchFamily="34" charset="-128"/>
              </a:rPr>
              <a:t>The number of infections reported is the same as the number of predicted infections.</a:t>
            </a:r>
          </a:p>
        </p:txBody>
      </p:sp>
      <p:sp>
        <p:nvSpPr>
          <p:cNvPr id="5" name="Slide Number Placeholder 4"/>
          <p:cNvSpPr>
            <a:spLocks noGrp="1"/>
          </p:cNvSpPr>
          <p:nvPr>
            <p:ph type="sldNum" sz="quarter" idx="11"/>
          </p:nvPr>
        </p:nvSpPr>
        <p:spPr/>
        <p:txBody>
          <a:bodyPr/>
          <a:lstStyle/>
          <a:p>
            <a:pPr>
              <a:defRPr/>
            </a:pPr>
            <a:fld id="{A155D9D8-1CC8-434E-AF3C-C86866DD791F}" type="slidenum">
              <a:rPr lang="en-US" altLang="en-US" smtClean="0"/>
              <a:pPr>
                <a:defRPr/>
              </a:pPr>
              <a:t>23</a:t>
            </a:fld>
            <a:endParaRPr lang="en-US" alt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2"/>
          <p:cNvSpPr>
            <a:spLocks noGrp="1" noChangeArrowheads="1"/>
          </p:cNvSpPr>
          <p:nvPr>
            <p:ph type="title"/>
          </p:nvPr>
        </p:nvSpPr>
        <p:spPr/>
        <p:txBody>
          <a:bodyPr/>
          <a:lstStyle/>
          <a:p>
            <a:pPr eaLnBrk="1" hangingPunct="1"/>
            <a:r>
              <a:rPr lang="en-US" altLang="en-US" sz="4000" dirty="0" smtClean="0"/>
              <a:t>DPH Response to SSI  </a:t>
            </a:r>
            <a:endParaRPr lang="en-US" altLang="en-US" dirty="0" smtClean="0"/>
          </a:p>
        </p:txBody>
      </p:sp>
      <p:sp>
        <p:nvSpPr>
          <p:cNvPr id="12292" name="Rectangle 3"/>
          <p:cNvSpPr>
            <a:spLocks noGrp="1" noChangeArrowheads="1"/>
          </p:cNvSpPr>
          <p:nvPr>
            <p:ph type="body" idx="1"/>
          </p:nvPr>
        </p:nvSpPr>
        <p:spPr>
          <a:xfrm>
            <a:off x="609691" y="1751013"/>
            <a:ext cx="10960101" cy="7059158"/>
          </a:xfrm>
        </p:spPr>
        <p:txBody>
          <a:bodyPr/>
          <a:lstStyle/>
          <a:p>
            <a:r>
              <a:rPr lang="en-US" sz="2800" dirty="0" smtClean="0"/>
              <a:t>DPH has conducted outreach to individual </a:t>
            </a:r>
            <a:r>
              <a:rPr lang="en-US" sz="2800" dirty="0"/>
              <a:t>hospitals to </a:t>
            </a:r>
            <a:r>
              <a:rPr lang="en-US" sz="2800" dirty="0" smtClean="0"/>
              <a:t>determine action taken to address higher than expected SIRs.</a:t>
            </a:r>
          </a:p>
          <a:p>
            <a:pPr marL="0" indent="0">
              <a:buNone/>
            </a:pPr>
            <a:endParaRPr lang="en-US" sz="2800" dirty="0" smtClean="0"/>
          </a:p>
          <a:p>
            <a:r>
              <a:rPr lang="en-US" sz="2800" dirty="0" smtClean="0"/>
              <a:t>Selected examples of hospital actions: conducting root-cause analyses for each infection to identify the cause; re-education to ensure adherence to evidence based practices; observation of OR practices; limiting OR </a:t>
            </a:r>
            <a:r>
              <a:rPr lang="en-US" sz="2800" dirty="0"/>
              <a:t>traffic; </a:t>
            </a:r>
            <a:r>
              <a:rPr lang="en-US" sz="2800" dirty="0" smtClean="0"/>
              <a:t>preoperative </a:t>
            </a:r>
            <a:r>
              <a:rPr lang="en-US" sz="2800" dirty="0"/>
              <a:t>chlorhexidine </a:t>
            </a:r>
            <a:r>
              <a:rPr lang="en-US" sz="2800" dirty="0" smtClean="0"/>
              <a:t>baths and implementation of mandatory “joint class boot camp” for patients having elective surgery.</a:t>
            </a:r>
          </a:p>
          <a:p>
            <a:pPr marL="0" indent="0">
              <a:buNone/>
            </a:pPr>
            <a:r>
              <a:rPr lang="en-US" sz="2800" dirty="0" smtClean="0"/>
              <a:t> </a:t>
            </a:r>
          </a:p>
          <a:p>
            <a:r>
              <a:rPr lang="en-US" sz="2800" dirty="0"/>
              <a:t>DPH </a:t>
            </a:r>
            <a:r>
              <a:rPr lang="en-US" sz="2800" dirty="0" smtClean="0"/>
              <a:t>has </a:t>
            </a:r>
            <a:r>
              <a:rPr lang="en-US" sz="2800" dirty="0"/>
              <a:t>consulted with hospitals in the investigation of higher than expected rates of KPRO </a:t>
            </a:r>
            <a:r>
              <a:rPr lang="en-US" sz="2800" dirty="0" smtClean="0"/>
              <a:t>SSIs.</a:t>
            </a:r>
          </a:p>
          <a:p>
            <a:endParaRPr lang="en-US" sz="2800" dirty="0"/>
          </a:p>
          <a:p>
            <a:endParaRPr lang="en-US" sz="2800" dirty="0" smtClean="0"/>
          </a:p>
          <a:p>
            <a:endParaRPr lang="en-US" sz="2800" dirty="0"/>
          </a:p>
          <a:p>
            <a:pPr marL="0" indent="0">
              <a:buNone/>
            </a:pPr>
            <a:endParaRPr lang="en-US" sz="2800" dirty="0" smtClean="0"/>
          </a:p>
          <a:p>
            <a:endParaRPr lang="en-US" sz="2800" dirty="0"/>
          </a:p>
          <a:p>
            <a:pPr marL="0" indent="0">
              <a:buNone/>
            </a:pPr>
            <a:endParaRPr lang="en-US" sz="2800" dirty="0"/>
          </a:p>
          <a:p>
            <a:endParaRPr lang="en-US" sz="2800" dirty="0" smtClean="0"/>
          </a:p>
          <a:p>
            <a:pPr marL="0" indent="0">
              <a:buNone/>
            </a:pPr>
            <a:endParaRPr lang="en-US" sz="2800" dirty="0" smtClean="0"/>
          </a:p>
          <a:p>
            <a:pPr marL="0" indent="0">
              <a:buNone/>
            </a:pPr>
            <a:endParaRPr lang="en-US" sz="2800" dirty="0" smtClean="0">
              <a:solidFill>
                <a:srgbClr val="FF0000"/>
              </a:solidFill>
            </a:endParaRPr>
          </a:p>
          <a:p>
            <a:endParaRPr lang="en-US" sz="2800" dirty="0" smtClean="0"/>
          </a:p>
          <a:p>
            <a:endParaRPr lang="en-US" sz="2800" dirty="0"/>
          </a:p>
          <a:p>
            <a:endParaRPr lang="en-US" sz="2800" dirty="0" smtClean="0"/>
          </a:p>
          <a:p>
            <a:endParaRPr lang="en-US" altLang="en-US" sz="2800" dirty="0"/>
          </a:p>
          <a:p>
            <a:endParaRPr lang="en-US" altLang="en-US" sz="2800" dirty="0"/>
          </a:p>
        </p:txBody>
      </p:sp>
      <p:sp>
        <p:nvSpPr>
          <p:cNvPr id="3" name="Slide Number Placeholder 2"/>
          <p:cNvSpPr>
            <a:spLocks noGrp="1"/>
          </p:cNvSpPr>
          <p:nvPr>
            <p:ph type="sldNum" sz="quarter" idx="11"/>
          </p:nvPr>
        </p:nvSpPr>
        <p:spPr/>
        <p:txBody>
          <a:bodyPr/>
          <a:lstStyle/>
          <a:p>
            <a:pPr>
              <a:defRPr/>
            </a:pPr>
            <a:fld id="{97AF3797-32A6-46C6-BF98-E21B4AB7E1D0}" type="slidenum">
              <a:rPr lang="en-US" altLang="en-US" smtClean="0"/>
              <a:pPr>
                <a:defRPr/>
              </a:pPr>
              <a:t>24</a:t>
            </a:fld>
            <a:endParaRPr lang="en-US" altLang="en-US" dirty="0"/>
          </a:p>
        </p:txBody>
      </p:sp>
    </p:spTree>
    <p:extLst>
      <p:ext uri="{BB962C8B-B14F-4D97-AF65-F5344CB8AC3E}">
        <p14:creationId xmlns:p14="http://schemas.microsoft.com/office/powerpoint/2010/main" val="190839083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Rectangle 2"/>
          <p:cNvSpPr>
            <a:spLocks noGrp="1" noChangeArrowheads="1"/>
          </p:cNvSpPr>
          <p:nvPr>
            <p:ph type="title"/>
          </p:nvPr>
        </p:nvSpPr>
        <p:spPr/>
        <p:txBody>
          <a:bodyPr/>
          <a:lstStyle/>
          <a:p>
            <a:pPr eaLnBrk="1" hangingPunct="1"/>
            <a:r>
              <a:rPr lang="en-US" altLang="en-US" sz="2400" dirty="0" smtClean="0"/>
              <a:t>Laboratory Identified Events </a:t>
            </a:r>
            <a:r>
              <a:rPr lang="en-US" altLang="en-US" sz="2400" dirty="0"/>
              <a:t>(</a:t>
            </a:r>
            <a:r>
              <a:rPr lang="en-US" altLang="en-US" sz="2400" dirty="0" smtClean="0"/>
              <a:t>LabID)</a:t>
            </a:r>
            <a:br>
              <a:rPr lang="en-US" altLang="en-US" sz="2400" dirty="0" smtClean="0"/>
            </a:br>
            <a:r>
              <a:rPr lang="en-US" altLang="en-US" sz="2000" i="1" dirty="0" smtClean="0"/>
              <a:t>Clostridium difficile (CDI) SIR</a:t>
            </a:r>
            <a:endParaRPr lang="en-US" altLang="en-US" sz="1800" b="0" i="1" dirty="0"/>
          </a:p>
        </p:txBody>
      </p:sp>
      <p:graphicFrame>
        <p:nvGraphicFramePr>
          <p:cNvPr id="2" name="Object 3"/>
          <p:cNvGraphicFramePr>
            <a:graphicFrameLocks noGrp="1" noChangeAspect="1"/>
          </p:cNvGraphicFramePr>
          <p:nvPr>
            <p:ph idx="1"/>
            <p:extLst>
              <p:ext uri="{D42A27DB-BD31-4B8C-83A1-F6EECF244321}">
                <p14:modId xmlns:p14="http://schemas.microsoft.com/office/powerpoint/2010/main" val="2462860729"/>
              </p:ext>
            </p:extLst>
          </p:nvPr>
        </p:nvGraphicFramePr>
        <p:xfrm>
          <a:off x="3057528" y="1611316"/>
          <a:ext cx="8434388" cy="6640512"/>
        </p:xfrm>
        <a:graphic>
          <a:graphicData uri="http://schemas.openxmlformats.org/drawingml/2006/chart">
            <c:chart xmlns:c="http://schemas.openxmlformats.org/drawingml/2006/chart" xmlns:r="http://schemas.openxmlformats.org/officeDocument/2006/relationships" r:id="rId3"/>
          </a:graphicData>
        </a:graphic>
      </p:graphicFrame>
      <p:sp>
        <p:nvSpPr>
          <p:cNvPr id="35845" name="Rounded Rectangle 1"/>
          <p:cNvSpPr>
            <a:spLocks noChangeArrowheads="1"/>
          </p:cNvSpPr>
          <p:nvPr/>
        </p:nvSpPr>
        <p:spPr bwMode="auto">
          <a:xfrm>
            <a:off x="261939" y="1898742"/>
            <a:ext cx="2743200" cy="6857999"/>
          </a:xfrm>
          <a:prstGeom prst="roundRect">
            <a:avLst>
              <a:gd name="adj" fmla="val 16667"/>
            </a:avLst>
          </a:prstGeom>
          <a:solidFill>
            <a:srgbClr val="CCECFF"/>
          </a:solidFill>
          <a:ln w="38100">
            <a:solidFill>
              <a:srgbClr val="DDDDDD"/>
            </a:solidFill>
            <a:round/>
            <a:headEnd/>
            <a:tailEnd/>
          </a:ln>
          <a:effectLst/>
          <a:extLs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txBody>
          <a:bodyPr lIns="120300" tIns="60202" rIns="120300" bIns="60202"/>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1065213" indent="-4556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674813" indent="-457200" defTabSz="1217613" eaLnBrk="0" hangingPunct="0">
              <a:spcBef>
                <a:spcPct val="20000"/>
              </a:spcBef>
              <a:buChar char="•"/>
              <a:defRPr sz="3200">
                <a:solidFill>
                  <a:schemeClr val="tx1"/>
                </a:solidFill>
                <a:latin typeface="Calibri" pitchFamily="34" charset="0"/>
                <a:ea typeface="ＭＳ Ｐゴシック" pitchFamily="34" charset="-128"/>
              </a:defRPr>
            </a:lvl3pPr>
            <a:lvl4pPr marL="2282825" indent="-455613" defTabSz="1217613" eaLnBrk="0" hangingPunct="0">
              <a:spcBef>
                <a:spcPct val="20000"/>
              </a:spcBef>
              <a:buChar char="–"/>
              <a:defRPr sz="2700">
                <a:solidFill>
                  <a:schemeClr val="tx1"/>
                </a:solidFill>
                <a:latin typeface="Calibri" pitchFamily="34" charset="0"/>
                <a:ea typeface="ＭＳ Ｐゴシック" pitchFamily="34" charset="-128"/>
              </a:defRPr>
            </a:lvl4pPr>
            <a:lvl5pPr marL="2892425" indent="-4572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3496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8068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2640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7212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algn="ctr" eaLnBrk="1" hangingPunct="1">
              <a:spcBef>
                <a:spcPct val="0"/>
              </a:spcBef>
              <a:buFontTx/>
              <a:buNone/>
            </a:pPr>
            <a:r>
              <a:rPr lang="en-US" altLang="en-US" sz="2400" b="1" dirty="0">
                <a:solidFill>
                  <a:srgbClr val="006699"/>
                </a:solidFill>
              </a:rPr>
              <a:t>Key Findings</a:t>
            </a:r>
          </a:p>
          <a:p>
            <a:pPr algn="ctr" eaLnBrk="1" hangingPunct="1">
              <a:spcBef>
                <a:spcPct val="0"/>
              </a:spcBef>
              <a:buFontTx/>
              <a:buNone/>
            </a:pPr>
            <a:endParaRPr lang="en-US" altLang="en-US" sz="2000" dirty="0"/>
          </a:p>
          <a:p>
            <a:pPr algn="ctr" eaLnBrk="1" hangingPunct="1">
              <a:spcBef>
                <a:spcPct val="0"/>
              </a:spcBef>
              <a:buNone/>
            </a:pPr>
            <a:r>
              <a:rPr lang="en-US" altLang="en-US" sz="2000" dirty="0" smtClean="0"/>
              <a:t>In 2016, </a:t>
            </a:r>
            <a:r>
              <a:rPr lang="en-US" altLang="en-US" sz="2000" dirty="0"/>
              <a:t>Massachusetts hospitals reporting CDI events </a:t>
            </a:r>
            <a:r>
              <a:rPr lang="en-US" altLang="en-US" sz="2000" dirty="0">
                <a:solidFill>
                  <a:srgbClr val="000000"/>
                </a:solidFill>
              </a:rPr>
              <a:t>experienced </a:t>
            </a:r>
            <a:r>
              <a:rPr lang="en-US" altLang="en-US" sz="2000" dirty="0"/>
              <a:t>significantly lower </a:t>
            </a:r>
            <a:r>
              <a:rPr lang="en-US" altLang="en-US" sz="2000" dirty="0">
                <a:solidFill>
                  <a:srgbClr val="000000"/>
                </a:solidFill>
              </a:rPr>
              <a:t>number of infections than predicted, based on 2015 national aggregate data.</a:t>
            </a:r>
            <a:endParaRPr lang="en-US" altLang="en-US" sz="2000" dirty="0"/>
          </a:p>
          <a:p>
            <a:pPr algn="ctr" eaLnBrk="1" hangingPunct="1">
              <a:spcBef>
                <a:spcPct val="0"/>
              </a:spcBef>
              <a:buFontTx/>
              <a:buNone/>
            </a:pPr>
            <a:endParaRPr lang="en-US" altLang="en-US" sz="2000" dirty="0" smtClean="0">
              <a:solidFill>
                <a:srgbClr val="000000"/>
              </a:solidFill>
            </a:endParaRPr>
          </a:p>
          <a:p>
            <a:pPr algn="ctr" eaLnBrk="1" hangingPunct="1">
              <a:spcBef>
                <a:spcPct val="0"/>
              </a:spcBef>
              <a:buFontTx/>
              <a:buNone/>
            </a:pPr>
            <a:endParaRPr lang="en-US" altLang="en-US" sz="2000" dirty="0">
              <a:solidFill>
                <a:srgbClr val="000000"/>
              </a:solidFill>
            </a:endParaRPr>
          </a:p>
          <a:p>
            <a:pPr algn="ctr" eaLnBrk="1" hangingPunct="1">
              <a:spcBef>
                <a:spcPct val="0"/>
              </a:spcBef>
              <a:buFontTx/>
              <a:buNone/>
            </a:pPr>
            <a:r>
              <a:rPr lang="en-US" altLang="en-US" sz="1600" dirty="0">
                <a:solidFill>
                  <a:srgbClr val="000000"/>
                </a:solidFill>
              </a:rPr>
              <a:t>There were </a:t>
            </a:r>
            <a:r>
              <a:rPr lang="en-US" altLang="en-US" sz="1600" dirty="0" smtClean="0">
                <a:solidFill>
                  <a:srgbClr val="000000"/>
                </a:solidFill>
              </a:rPr>
              <a:t>2,371 </a:t>
            </a:r>
            <a:r>
              <a:rPr lang="en-US" altLang="en-US" sz="1600" dirty="0">
                <a:solidFill>
                  <a:srgbClr val="000000"/>
                </a:solidFill>
              </a:rPr>
              <a:t>CDI events </a:t>
            </a:r>
            <a:r>
              <a:rPr lang="en-US" altLang="en-US" sz="1600" dirty="0" smtClean="0">
                <a:solidFill>
                  <a:srgbClr val="000000"/>
                </a:solidFill>
              </a:rPr>
              <a:t>reported in 2016</a:t>
            </a:r>
            <a:r>
              <a:rPr lang="en-US" altLang="en-US" sz="2000" dirty="0" smtClean="0">
                <a:solidFill>
                  <a:srgbClr val="000000"/>
                </a:solidFill>
              </a:rPr>
              <a:t>.</a:t>
            </a:r>
            <a:endParaRPr lang="en-US" altLang="en-US" sz="2000" dirty="0">
              <a:solidFill>
                <a:srgbClr val="000000"/>
              </a:solidFill>
            </a:endParaRPr>
          </a:p>
        </p:txBody>
      </p:sp>
      <p:cxnSp>
        <p:nvCxnSpPr>
          <p:cNvPr id="10" name="Straight Connector 9"/>
          <p:cNvCxnSpPr/>
          <p:nvPr/>
        </p:nvCxnSpPr>
        <p:spPr bwMode="auto">
          <a:xfrm>
            <a:off x="4229895" y="3525921"/>
            <a:ext cx="7126288" cy="0"/>
          </a:xfrm>
          <a:prstGeom prst="line">
            <a:avLst/>
          </a:prstGeom>
          <a:solidFill>
            <a:schemeClr val="accent1"/>
          </a:solidFill>
          <a:ln w="38100" cap="flat" cmpd="sng" algn="ctr">
            <a:solidFill>
              <a:srgbClr val="FF9933"/>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grpSp>
        <p:nvGrpSpPr>
          <p:cNvPr id="35847" name="Group 10"/>
          <p:cNvGrpSpPr>
            <a:grpSpLocks/>
          </p:cNvGrpSpPr>
          <p:nvPr/>
        </p:nvGrpSpPr>
        <p:grpSpPr bwMode="auto">
          <a:xfrm>
            <a:off x="6246814" y="8155814"/>
            <a:ext cx="3711575" cy="322263"/>
            <a:chOff x="3955" y="5337"/>
            <a:chExt cx="2338" cy="204"/>
          </a:xfrm>
        </p:grpSpPr>
        <p:sp>
          <p:nvSpPr>
            <p:cNvPr id="35848" name="Text Box 11"/>
            <p:cNvSpPr txBox="1">
              <a:spLocks noChangeArrowheads="1"/>
            </p:cNvSpPr>
            <p:nvPr/>
          </p:nvSpPr>
          <p:spPr bwMode="auto">
            <a:xfrm>
              <a:off x="3955" y="5337"/>
              <a:ext cx="2338" cy="2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294" tIns="45647" rIns="91294" bIns="45647">
              <a:spAutoFit/>
            </a:bodyPr>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989013" indent="-3794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520825" indent="-303213" defTabSz="1217613" eaLnBrk="0" hangingPunct="0">
                <a:spcBef>
                  <a:spcPct val="20000"/>
                </a:spcBef>
                <a:buChar char="•"/>
                <a:defRPr sz="3200">
                  <a:solidFill>
                    <a:schemeClr val="tx1"/>
                  </a:solidFill>
                  <a:latin typeface="Calibri" pitchFamily="34" charset="0"/>
                  <a:ea typeface="ＭＳ Ｐゴシック" pitchFamily="34" charset="-128"/>
                </a:defRPr>
              </a:lvl3pPr>
              <a:lvl4pPr marL="2132013" indent="-304800" defTabSz="1217613" eaLnBrk="0" hangingPunct="0">
                <a:spcBef>
                  <a:spcPct val="20000"/>
                </a:spcBef>
                <a:buChar char="–"/>
                <a:defRPr sz="2700">
                  <a:solidFill>
                    <a:schemeClr val="tx1"/>
                  </a:solidFill>
                  <a:latin typeface="Calibri" pitchFamily="34" charset="0"/>
                  <a:ea typeface="ＭＳ Ｐゴシック" pitchFamily="34" charset="-128"/>
                </a:defRPr>
              </a:lvl4pPr>
              <a:lvl5pPr marL="2740025" indent="-3048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1972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6544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1116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5688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eaLnBrk="1" hangingPunct="1">
                <a:spcBef>
                  <a:spcPct val="0"/>
                </a:spcBef>
                <a:buFontTx/>
                <a:buNone/>
              </a:pPr>
              <a:r>
                <a:rPr lang="en-US" altLang="en-US" sz="1500" dirty="0"/>
                <a:t>           SIR	        Upper and Lower Limit</a:t>
              </a:r>
            </a:p>
          </p:txBody>
        </p:sp>
        <p:sp>
          <p:nvSpPr>
            <p:cNvPr id="35849" name="Line 12"/>
            <p:cNvSpPr>
              <a:spLocks noChangeShapeType="1"/>
            </p:cNvSpPr>
            <p:nvPr/>
          </p:nvSpPr>
          <p:spPr bwMode="auto">
            <a:xfrm>
              <a:off x="4082" y="5437"/>
              <a:ext cx="197" cy="0"/>
            </a:xfrm>
            <a:prstGeom prst="line">
              <a:avLst/>
            </a:prstGeom>
            <a:noFill/>
            <a:ln w="38100">
              <a:solidFill>
                <a:srgbClr val="99CC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
          <p:nvSpPr>
            <p:cNvPr id="35850" name="Line 13"/>
            <p:cNvSpPr>
              <a:spLocks noChangeShapeType="1"/>
            </p:cNvSpPr>
            <p:nvPr/>
          </p:nvSpPr>
          <p:spPr bwMode="auto">
            <a:xfrm>
              <a:off x="4732" y="5437"/>
              <a:ext cx="197" cy="0"/>
            </a:xfrm>
            <a:prstGeom prst="line">
              <a:avLst/>
            </a:prstGeom>
            <a:noFill/>
            <a:ln w="127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grpSp>
      <p:sp>
        <p:nvSpPr>
          <p:cNvPr id="4" name="Slide Number Placeholder 3"/>
          <p:cNvSpPr>
            <a:spLocks noGrp="1"/>
          </p:cNvSpPr>
          <p:nvPr>
            <p:ph type="sldNum" sz="quarter" idx="11"/>
          </p:nvPr>
        </p:nvSpPr>
        <p:spPr/>
        <p:txBody>
          <a:bodyPr/>
          <a:lstStyle/>
          <a:p>
            <a:pPr>
              <a:defRPr/>
            </a:pPr>
            <a:fld id="{97AF3797-32A6-46C6-BF98-E21B4AB7E1D0}" type="slidenum">
              <a:rPr lang="en-US" altLang="en-US" smtClean="0"/>
              <a:pPr>
                <a:defRPr/>
              </a:pPr>
              <a:t>25</a:t>
            </a:fld>
            <a:endParaRPr lang="en-US" altLang="en-US" dirty="0"/>
          </a:p>
        </p:txBody>
      </p:sp>
    </p:spTree>
    <p:extLst>
      <p:ext uri="{BB962C8B-B14F-4D97-AF65-F5344CB8AC3E}">
        <p14:creationId xmlns:p14="http://schemas.microsoft.com/office/powerpoint/2010/main" val="421903273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Rectangle 2"/>
          <p:cNvSpPr>
            <a:spLocks noGrp="1" noChangeArrowheads="1"/>
          </p:cNvSpPr>
          <p:nvPr>
            <p:ph type="title"/>
          </p:nvPr>
        </p:nvSpPr>
        <p:spPr/>
        <p:txBody>
          <a:bodyPr/>
          <a:lstStyle/>
          <a:p>
            <a:pPr eaLnBrk="1" hangingPunct="1"/>
            <a:r>
              <a:rPr lang="en-US" altLang="en-US" sz="2400" dirty="0"/>
              <a:t>Laboratory Identified Events (LabID) </a:t>
            </a:r>
            <a:r>
              <a:rPr lang="en-US" altLang="en-US" sz="2400" dirty="0" smtClean="0"/>
              <a:t/>
            </a:r>
            <a:br>
              <a:rPr lang="en-US" altLang="en-US" sz="2400" dirty="0" smtClean="0"/>
            </a:br>
            <a:r>
              <a:rPr lang="en-US" altLang="en-US" sz="2000" i="1" dirty="0" smtClean="0"/>
              <a:t>Methicillin-resistant </a:t>
            </a:r>
            <a:r>
              <a:rPr lang="en-US" altLang="en-US" sz="2000" i="1" dirty="0"/>
              <a:t>Staphylococcus aureus (MRSA) SIR</a:t>
            </a:r>
            <a:endParaRPr lang="en-US" altLang="en-US" sz="1800" b="0" i="1" dirty="0"/>
          </a:p>
        </p:txBody>
      </p:sp>
      <p:graphicFrame>
        <p:nvGraphicFramePr>
          <p:cNvPr id="2" name="Object 3"/>
          <p:cNvGraphicFramePr>
            <a:graphicFrameLocks noGrp="1" noChangeAspect="1"/>
          </p:cNvGraphicFramePr>
          <p:nvPr>
            <p:ph idx="1"/>
            <p:extLst>
              <p:ext uri="{D42A27DB-BD31-4B8C-83A1-F6EECF244321}">
                <p14:modId xmlns:p14="http://schemas.microsoft.com/office/powerpoint/2010/main" val="3547556535"/>
              </p:ext>
            </p:extLst>
          </p:nvPr>
        </p:nvGraphicFramePr>
        <p:xfrm>
          <a:off x="3057528" y="1611316"/>
          <a:ext cx="8434388" cy="6640512"/>
        </p:xfrm>
        <a:graphic>
          <a:graphicData uri="http://schemas.openxmlformats.org/drawingml/2006/chart">
            <c:chart xmlns:c="http://schemas.openxmlformats.org/drawingml/2006/chart" xmlns:r="http://schemas.openxmlformats.org/officeDocument/2006/relationships" r:id="rId3"/>
          </a:graphicData>
        </a:graphic>
      </p:graphicFrame>
      <p:sp>
        <p:nvSpPr>
          <p:cNvPr id="35845" name="Rounded Rectangle 1"/>
          <p:cNvSpPr>
            <a:spLocks noChangeArrowheads="1"/>
          </p:cNvSpPr>
          <p:nvPr/>
        </p:nvSpPr>
        <p:spPr bwMode="auto">
          <a:xfrm>
            <a:off x="261939" y="1898742"/>
            <a:ext cx="2743200" cy="6857999"/>
          </a:xfrm>
          <a:prstGeom prst="roundRect">
            <a:avLst>
              <a:gd name="adj" fmla="val 16667"/>
            </a:avLst>
          </a:prstGeom>
          <a:solidFill>
            <a:srgbClr val="CCECFF"/>
          </a:solidFill>
          <a:ln w="38100">
            <a:solidFill>
              <a:srgbClr val="DDDDDD"/>
            </a:solidFill>
            <a:round/>
            <a:headEnd/>
            <a:tailEnd/>
          </a:ln>
          <a:effectLst/>
          <a:extLs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txBody>
          <a:bodyPr lIns="120300" tIns="60202" rIns="120300" bIns="60202"/>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1065213" indent="-4556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674813" indent="-457200" defTabSz="1217613" eaLnBrk="0" hangingPunct="0">
              <a:spcBef>
                <a:spcPct val="20000"/>
              </a:spcBef>
              <a:buChar char="•"/>
              <a:defRPr sz="3200">
                <a:solidFill>
                  <a:schemeClr val="tx1"/>
                </a:solidFill>
                <a:latin typeface="Calibri" pitchFamily="34" charset="0"/>
                <a:ea typeface="ＭＳ Ｐゴシック" pitchFamily="34" charset="-128"/>
              </a:defRPr>
            </a:lvl3pPr>
            <a:lvl4pPr marL="2282825" indent="-455613" defTabSz="1217613" eaLnBrk="0" hangingPunct="0">
              <a:spcBef>
                <a:spcPct val="20000"/>
              </a:spcBef>
              <a:buChar char="–"/>
              <a:defRPr sz="2700">
                <a:solidFill>
                  <a:schemeClr val="tx1"/>
                </a:solidFill>
                <a:latin typeface="Calibri" pitchFamily="34" charset="0"/>
                <a:ea typeface="ＭＳ Ｐゴシック" pitchFamily="34" charset="-128"/>
              </a:defRPr>
            </a:lvl4pPr>
            <a:lvl5pPr marL="2892425" indent="-4572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3496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8068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2640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7212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algn="ctr" eaLnBrk="1" hangingPunct="1">
              <a:spcBef>
                <a:spcPct val="0"/>
              </a:spcBef>
              <a:buFontTx/>
              <a:buNone/>
            </a:pPr>
            <a:r>
              <a:rPr lang="en-US" altLang="en-US" sz="2400" b="1" dirty="0">
                <a:solidFill>
                  <a:srgbClr val="006699"/>
                </a:solidFill>
              </a:rPr>
              <a:t>Key Findings</a:t>
            </a:r>
          </a:p>
          <a:p>
            <a:pPr algn="ctr" eaLnBrk="1" hangingPunct="1">
              <a:spcBef>
                <a:spcPct val="0"/>
              </a:spcBef>
              <a:buFontTx/>
              <a:buNone/>
            </a:pPr>
            <a:endParaRPr lang="en-US" altLang="en-US" sz="2000" dirty="0">
              <a:solidFill>
                <a:srgbClr val="000000"/>
              </a:solidFill>
            </a:endParaRPr>
          </a:p>
          <a:p>
            <a:pPr algn="ctr" eaLnBrk="1" hangingPunct="1">
              <a:spcBef>
                <a:spcPct val="0"/>
              </a:spcBef>
              <a:buNone/>
            </a:pPr>
            <a:r>
              <a:rPr lang="en-US" altLang="en-US" sz="2000" dirty="0" smtClean="0">
                <a:solidFill>
                  <a:srgbClr val="000000"/>
                </a:solidFill>
              </a:rPr>
              <a:t>For the past two years,  Massachusetts acute care hospitals </a:t>
            </a:r>
            <a:r>
              <a:rPr lang="en-US" altLang="en-US" sz="2000" dirty="0" smtClean="0"/>
              <a:t>reporting MRSA events </a:t>
            </a:r>
            <a:r>
              <a:rPr lang="en-US" altLang="en-US" sz="2000" dirty="0" smtClean="0">
                <a:solidFill>
                  <a:srgbClr val="000000"/>
                </a:solidFill>
              </a:rPr>
              <a:t>experienced </a:t>
            </a:r>
            <a:r>
              <a:rPr lang="en-US" altLang="en-US" sz="2000" dirty="0"/>
              <a:t>significantly lower </a:t>
            </a:r>
            <a:r>
              <a:rPr lang="en-US" altLang="en-US" sz="2000" dirty="0">
                <a:solidFill>
                  <a:srgbClr val="000000"/>
                </a:solidFill>
              </a:rPr>
              <a:t>number of </a:t>
            </a:r>
            <a:r>
              <a:rPr lang="en-US" altLang="en-US" sz="2000" dirty="0" smtClean="0">
                <a:solidFill>
                  <a:srgbClr val="000000"/>
                </a:solidFill>
              </a:rPr>
              <a:t>infections than predicted, based </a:t>
            </a:r>
            <a:r>
              <a:rPr lang="en-US" altLang="en-US" sz="2000" dirty="0">
                <a:solidFill>
                  <a:srgbClr val="000000"/>
                </a:solidFill>
              </a:rPr>
              <a:t>on 2015 national aggregate data.</a:t>
            </a:r>
            <a:endParaRPr lang="en-US" altLang="en-US" sz="2000" dirty="0"/>
          </a:p>
          <a:p>
            <a:pPr algn="ctr" eaLnBrk="1" hangingPunct="1">
              <a:spcBef>
                <a:spcPct val="0"/>
              </a:spcBef>
              <a:buFontTx/>
              <a:buNone/>
            </a:pPr>
            <a:endParaRPr lang="en-US" altLang="en-US" sz="2000" dirty="0" smtClean="0">
              <a:solidFill>
                <a:srgbClr val="000000"/>
              </a:solidFill>
            </a:endParaRPr>
          </a:p>
          <a:p>
            <a:pPr algn="ctr" eaLnBrk="1" hangingPunct="1">
              <a:spcBef>
                <a:spcPct val="0"/>
              </a:spcBef>
              <a:buFontTx/>
              <a:buNone/>
            </a:pPr>
            <a:endParaRPr lang="en-US" altLang="en-US" sz="2000" dirty="0">
              <a:solidFill>
                <a:srgbClr val="000000"/>
              </a:solidFill>
            </a:endParaRPr>
          </a:p>
          <a:p>
            <a:pPr algn="ctr" eaLnBrk="1" hangingPunct="1">
              <a:spcBef>
                <a:spcPct val="0"/>
              </a:spcBef>
              <a:buNone/>
            </a:pPr>
            <a:r>
              <a:rPr lang="en-US" altLang="en-US" sz="1600" dirty="0">
                <a:solidFill>
                  <a:srgbClr val="000000"/>
                </a:solidFill>
              </a:rPr>
              <a:t>There were </a:t>
            </a:r>
            <a:r>
              <a:rPr lang="en-US" altLang="en-US" sz="1600" dirty="0" smtClean="0">
                <a:solidFill>
                  <a:srgbClr val="000000"/>
                </a:solidFill>
              </a:rPr>
              <a:t>123 MRSA </a:t>
            </a:r>
            <a:r>
              <a:rPr lang="en-US" altLang="en-US" sz="1600" dirty="0">
                <a:solidFill>
                  <a:srgbClr val="000000"/>
                </a:solidFill>
              </a:rPr>
              <a:t>events </a:t>
            </a:r>
            <a:r>
              <a:rPr lang="en-US" altLang="en-US" sz="1600" dirty="0" smtClean="0">
                <a:solidFill>
                  <a:srgbClr val="000000"/>
                </a:solidFill>
              </a:rPr>
              <a:t>reported in 2016. </a:t>
            </a:r>
            <a:endParaRPr lang="en-US" altLang="en-US" sz="1600" dirty="0">
              <a:solidFill>
                <a:srgbClr val="000000"/>
              </a:solidFill>
            </a:endParaRPr>
          </a:p>
          <a:p>
            <a:pPr algn="ctr" eaLnBrk="1" hangingPunct="1">
              <a:spcBef>
                <a:spcPct val="0"/>
              </a:spcBef>
              <a:buFontTx/>
              <a:buNone/>
            </a:pPr>
            <a:endParaRPr lang="en-US" altLang="en-US" sz="2000" dirty="0">
              <a:solidFill>
                <a:srgbClr val="000000"/>
              </a:solidFill>
            </a:endParaRPr>
          </a:p>
          <a:p>
            <a:pPr eaLnBrk="1" hangingPunct="1">
              <a:spcBef>
                <a:spcPct val="0"/>
              </a:spcBef>
              <a:buFont typeface="Calibri" pitchFamily="34" charset="0"/>
              <a:buNone/>
            </a:pPr>
            <a:endParaRPr lang="en-US" altLang="en-US" sz="2000" dirty="0">
              <a:solidFill>
                <a:srgbClr val="000000"/>
              </a:solidFill>
            </a:endParaRPr>
          </a:p>
          <a:p>
            <a:pPr eaLnBrk="1" hangingPunct="1">
              <a:spcBef>
                <a:spcPct val="0"/>
              </a:spcBef>
              <a:buFont typeface="Calibri" pitchFamily="34" charset="0"/>
              <a:buChar char="•"/>
            </a:pPr>
            <a:endParaRPr lang="en-US" altLang="en-US" sz="2000" dirty="0">
              <a:solidFill>
                <a:srgbClr val="000000"/>
              </a:solidFill>
            </a:endParaRPr>
          </a:p>
        </p:txBody>
      </p:sp>
      <p:cxnSp>
        <p:nvCxnSpPr>
          <p:cNvPr id="10" name="Straight Connector 9"/>
          <p:cNvCxnSpPr/>
          <p:nvPr/>
        </p:nvCxnSpPr>
        <p:spPr bwMode="auto">
          <a:xfrm>
            <a:off x="4229895" y="3509879"/>
            <a:ext cx="7126288" cy="0"/>
          </a:xfrm>
          <a:prstGeom prst="line">
            <a:avLst/>
          </a:prstGeom>
          <a:solidFill>
            <a:schemeClr val="accent1"/>
          </a:solidFill>
          <a:ln w="38100" cap="flat" cmpd="sng" algn="ctr">
            <a:solidFill>
              <a:srgbClr val="FF9933"/>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grpSp>
        <p:nvGrpSpPr>
          <p:cNvPr id="35847" name="Group 10"/>
          <p:cNvGrpSpPr>
            <a:grpSpLocks/>
          </p:cNvGrpSpPr>
          <p:nvPr/>
        </p:nvGrpSpPr>
        <p:grpSpPr bwMode="auto">
          <a:xfrm>
            <a:off x="6246814" y="8155814"/>
            <a:ext cx="3711575" cy="322263"/>
            <a:chOff x="3955" y="5337"/>
            <a:chExt cx="2338" cy="204"/>
          </a:xfrm>
        </p:grpSpPr>
        <p:sp>
          <p:nvSpPr>
            <p:cNvPr id="35848" name="Text Box 11"/>
            <p:cNvSpPr txBox="1">
              <a:spLocks noChangeArrowheads="1"/>
            </p:cNvSpPr>
            <p:nvPr/>
          </p:nvSpPr>
          <p:spPr bwMode="auto">
            <a:xfrm>
              <a:off x="3955" y="5337"/>
              <a:ext cx="2338" cy="2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294" tIns="45647" rIns="91294" bIns="45647">
              <a:spAutoFit/>
            </a:bodyPr>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989013" indent="-3794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520825" indent="-303213" defTabSz="1217613" eaLnBrk="0" hangingPunct="0">
                <a:spcBef>
                  <a:spcPct val="20000"/>
                </a:spcBef>
                <a:buChar char="•"/>
                <a:defRPr sz="3200">
                  <a:solidFill>
                    <a:schemeClr val="tx1"/>
                  </a:solidFill>
                  <a:latin typeface="Calibri" pitchFamily="34" charset="0"/>
                  <a:ea typeface="ＭＳ Ｐゴシック" pitchFamily="34" charset="-128"/>
                </a:defRPr>
              </a:lvl3pPr>
              <a:lvl4pPr marL="2132013" indent="-304800" defTabSz="1217613" eaLnBrk="0" hangingPunct="0">
                <a:spcBef>
                  <a:spcPct val="20000"/>
                </a:spcBef>
                <a:buChar char="–"/>
                <a:defRPr sz="2700">
                  <a:solidFill>
                    <a:schemeClr val="tx1"/>
                  </a:solidFill>
                  <a:latin typeface="Calibri" pitchFamily="34" charset="0"/>
                  <a:ea typeface="ＭＳ Ｐゴシック" pitchFamily="34" charset="-128"/>
                </a:defRPr>
              </a:lvl4pPr>
              <a:lvl5pPr marL="2740025" indent="-3048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1972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6544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1116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5688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eaLnBrk="1" hangingPunct="1">
                <a:spcBef>
                  <a:spcPct val="0"/>
                </a:spcBef>
                <a:buFontTx/>
                <a:buNone/>
              </a:pPr>
              <a:r>
                <a:rPr lang="en-US" altLang="en-US" sz="1500" dirty="0"/>
                <a:t>           SIR	        Upper and Lower Limit</a:t>
              </a:r>
            </a:p>
          </p:txBody>
        </p:sp>
        <p:sp>
          <p:nvSpPr>
            <p:cNvPr id="35849" name="Line 12"/>
            <p:cNvSpPr>
              <a:spLocks noChangeShapeType="1"/>
            </p:cNvSpPr>
            <p:nvPr/>
          </p:nvSpPr>
          <p:spPr bwMode="auto">
            <a:xfrm>
              <a:off x="4082" y="5437"/>
              <a:ext cx="197" cy="0"/>
            </a:xfrm>
            <a:prstGeom prst="line">
              <a:avLst/>
            </a:prstGeom>
            <a:noFill/>
            <a:ln w="38100">
              <a:solidFill>
                <a:srgbClr val="99CC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
          <p:nvSpPr>
            <p:cNvPr id="35850" name="Line 13"/>
            <p:cNvSpPr>
              <a:spLocks noChangeShapeType="1"/>
            </p:cNvSpPr>
            <p:nvPr/>
          </p:nvSpPr>
          <p:spPr bwMode="auto">
            <a:xfrm>
              <a:off x="4732" y="5437"/>
              <a:ext cx="197" cy="0"/>
            </a:xfrm>
            <a:prstGeom prst="line">
              <a:avLst/>
            </a:prstGeom>
            <a:noFill/>
            <a:ln w="127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grpSp>
      <p:sp>
        <p:nvSpPr>
          <p:cNvPr id="4" name="Slide Number Placeholder 3"/>
          <p:cNvSpPr>
            <a:spLocks noGrp="1"/>
          </p:cNvSpPr>
          <p:nvPr>
            <p:ph type="sldNum" sz="quarter" idx="11"/>
          </p:nvPr>
        </p:nvSpPr>
        <p:spPr/>
        <p:txBody>
          <a:bodyPr/>
          <a:lstStyle/>
          <a:p>
            <a:pPr>
              <a:defRPr/>
            </a:pPr>
            <a:fld id="{97AF3797-32A6-46C6-BF98-E21B4AB7E1D0}" type="slidenum">
              <a:rPr lang="en-US" altLang="en-US" smtClean="0"/>
              <a:pPr>
                <a:defRPr/>
              </a:pPr>
              <a:t>26</a:t>
            </a:fld>
            <a:endParaRPr lang="en-US" altLang="en-US" dirty="0"/>
          </a:p>
        </p:txBody>
      </p:sp>
    </p:spTree>
    <p:extLst>
      <p:ext uri="{BB962C8B-B14F-4D97-AF65-F5344CB8AC3E}">
        <p14:creationId xmlns:p14="http://schemas.microsoft.com/office/powerpoint/2010/main" val="200143503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2"/>
          <p:cNvGraphicFramePr>
            <a:graphicFrameLocks/>
          </p:cNvGraphicFramePr>
          <p:nvPr>
            <p:extLst>
              <p:ext uri="{D42A27DB-BD31-4B8C-83A1-F6EECF244321}">
                <p14:modId xmlns:p14="http://schemas.microsoft.com/office/powerpoint/2010/main" val="214705508"/>
              </p:ext>
            </p:extLst>
          </p:nvPr>
        </p:nvGraphicFramePr>
        <p:xfrm>
          <a:off x="1652593" y="2655979"/>
          <a:ext cx="4205766" cy="3998911"/>
        </p:xfrm>
        <a:graphic>
          <a:graphicData uri="http://schemas.openxmlformats.org/drawingml/2006/chart">
            <c:chart xmlns:c="http://schemas.openxmlformats.org/drawingml/2006/chart" xmlns:r="http://schemas.openxmlformats.org/officeDocument/2006/relationships" r:id="rId3"/>
          </a:graphicData>
        </a:graphic>
      </p:graphicFrame>
      <p:sp>
        <p:nvSpPr>
          <p:cNvPr id="41988" name="Rectangle 2"/>
          <p:cNvSpPr>
            <a:spLocks noGrp="1" noChangeArrowheads="1"/>
          </p:cNvSpPr>
          <p:nvPr>
            <p:ph type="title" idx="4294967295"/>
          </p:nvPr>
        </p:nvSpPr>
        <p:spPr/>
        <p:txBody>
          <a:bodyPr/>
          <a:lstStyle/>
          <a:p>
            <a:pPr eaLnBrk="1" hangingPunct="1"/>
            <a:r>
              <a:rPr lang="en-US" altLang="en-US" dirty="0" smtClean="0"/>
              <a:t>Statewide LabID Trends by Year</a:t>
            </a:r>
            <a:br>
              <a:rPr lang="en-US" altLang="en-US" dirty="0" smtClean="0"/>
            </a:br>
            <a:r>
              <a:rPr lang="en-US" altLang="en-US" sz="2000" b="0" i="1" dirty="0" smtClean="0"/>
              <a:t>2015-2016</a:t>
            </a:r>
            <a:endParaRPr lang="en-US" altLang="en-US" dirty="0" smtClean="0"/>
          </a:p>
        </p:txBody>
      </p:sp>
      <p:sp>
        <p:nvSpPr>
          <p:cNvPr id="41989" name="Text Box 7"/>
          <p:cNvSpPr txBox="1">
            <a:spLocks noChangeArrowheads="1"/>
          </p:cNvSpPr>
          <p:nvPr/>
        </p:nvSpPr>
        <p:spPr bwMode="auto">
          <a:xfrm>
            <a:off x="58830" y="3190967"/>
            <a:ext cx="1508125" cy="874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355" tIns="45149" rIns="90355" bIns="45149"/>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989013" indent="-3794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520825" indent="-303213" defTabSz="1217613" eaLnBrk="0" hangingPunct="0">
              <a:spcBef>
                <a:spcPct val="20000"/>
              </a:spcBef>
              <a:buChar char="•"/>
              <a:defRPr sz="3200">
                <a:solidFill>
                  <a:schemeClr val="tx1"/>
                </a:solidFill>
                <a:latin typeface="Calibri" pitchFamily="34" charset="0"/>
                <a:ea typeface="ＭＳ Ｐゴシック" pitchFamily="34" charset="-128"/>
              </a:defRPr>
            </a:lvl3pPr>
            <a:lvl4pPr marL="2132013" indent="-304800" defTabSz="1217613" eaLnBrk="0" hangingPunct="0">
              <a:spcBef>
                <a:spcPct val="20000"/>
              </a:spcBef>
              <a:buChar char="–"/>
              <a:defRPr sz="2700">
                <a:solidFill>
                  <a:schemeClr val="tx1"/>
                </a:solidFill>
                <a:latin typeface="Calibri" pitchFamily="34" charset="0"/>
                <a:ea typeface="ＭＳ Ｐゴシック" pitchFamily="34" charset="-128"/>
              </a:defRPr>
            </a:lvl4pPr>
            <a:lvl5pPr marL="2740025" indent="-3048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1972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6544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1116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5688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algn="r" eaLnBrk="1" hangingPunct="1">
              <a:spcBef>
                <a:spcPct val="0"/>
              </a:spcBef>
              <a:buFontTx/>
              <a:buNone/>
            </a:pPr>
            <a:r>
              <a:rPr lang="en-US" altLang="en-US" sz="1600" dirty="0"/>
              <a:t>Statistically Higher</a:t>
            </a:r>
          </a:p>
          <a:p>
            <a:pPr algn="r" eaLnBrk="1" hangingPunct="1">
              <a:spcBef>
                <a:spcPct val="0"/>
              </a:spcBef>
              <a:buFontTx/>
              <a:buNone/>
            </a:pPr>
            <a:r>
              <a:rPr lang="en-US" altLang="en-US" sz="1600" dirty="0"/>
              <a:t>than Predicted</a:t>
            </a:r>
          </a:p>
        </p:txBody>
      </p:sp>
      <p:sp>
        <p:nvSpPr>
          <p:cNvPr id="41990" name="Text Box 8"/>
          <p:cNvSpPr txBox="1">
            <a:spLocks noChangeArrowheads="1"/>
          </p:cNvSpPr>
          <p:nvPr/>
        </p:nvSpPr>
        <p:spPr bwMode="auto">
          <a:xfrm>
            <a:off x="58738" y="4219575"/>
            <a:ext cx="1466850" cy="78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355" tIns="45149" rIns="90355" bIns="45149"/>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989013" indent="-3794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520825" indent="-303213" defTabSz="1217613" eaLnBrk="0" hangingPunct="0">
              <a:spcBef>
                <a:spcPct val="20000"/>
              </a:spcBef>
              <a:buChar char="•"/>
              <a:defRPr sz="3200">
                <a:solidFill>
                  <a:schemeClr val="tx1"/>
                </a:solidFill>
                <a:latin typeface="Calibri" pitchFamily="34" charset="0"/>
                <a:ea typeface="ＭＳ Ｐゴシック" pitchFamily="34" charset="-128"/>
              </a:defRPr>
            </a:lvl3pPr>
            <a:lvl4pPr marL="2132013" indent="-304800" defTabSz="1217613" eaLnBrk="0" hangingPunct="0">
              <a:spcBef>
                <a:spcPct val="20000"/>
              </a:spcBef>
              <a:buChar char="–"/>
              <a:defRPr sz="2700">
                <a:solidFill>
                  <a:schemeClr val="tx1"/>
                </a:solidFill>
                <a:latin typeface="Calibri" pitchFamily="34" charset="0"/>
                <a:ea typeface="ＭＳ Ｐゴシック" pitchFamily="34" charset="-128"/>
              </a:defRPr>
            </a:lvl4pPr>
            <a:lvl5pPr marL="2740025" indent="-3048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1972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6544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1116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5688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algn="r" eaLnBrk="1" hangingPunct="1">
              <a:spcBef>
                <a:spcPct val="0"/>
              </a:spcBef>
              <a:buFontTx/>
              <a:buNone/>
            </a:pPr>
            <a:r>
              <a:rPr lang="en-US" altLang="en-US" sz="1600" dirty="0"/>
              <a:t>Statistically </a:t>
            </a:r>
          </a:p>
          <a:p>
            <a:pPr algn="r" eaLnBrk="1" hangingPunct="1">
              <a:spcBef>
                <a:spcPct val="0"/>
              </a:spcBef>
              <a:buFontTx/>
              <a:buNone/>
            </a:pPr>
            <a:r>
              <a:rPr lang="en-US" altLang="en-US" sz="1600" dirty="0"/>
              <a:t>the Same</a:t>
            </a:r>
          </a:p>
          <a:p>
            <a:pPr algn="r" eaLnBrk="1" hangingPunct="1">
              <a:spcBef>
                <a:spcPct val="0"/>
              </a:spcBef>
              <a:buFontTx/>
              <a:buNone/>
            </a:pPr>
            <a:r>
              <a:rPr lang="en-US" altLang="en-US" sz="1600" dirty="0"/>
              <a:t>as Predicted</a:t>
            </a:r>
          </a:p>
        </p:txBody>
      </p:sp>
      <p:sp>
        <p:nvSpPr>
          <p:cNvPr id="41991" name="Text Box 9"/>
          <p:cNvSpPr txBox="1">
            <a:spLocks noChangeArrowheads="1"/>
          </p:cNvSpPr>
          <p:nvPr/>
        </p:nvSpPr>
        <p:spPr bwMode="auto">
          <a:xfrm>
            <a:off x="58740" y="5278439"/>
            <a:ext cx="1520825" cy="628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355" tIns="45149" rIns="90355" bIns="45149"/>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989013" indent="-3794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520825" indent="-303213" defTabSz="1217613" eaLnBrk="0" hangingPunct="0">
              <a:spcBef>
                <a:spcPct val="20000"/>
              </a:spcBef>
              <a:buChar char="•"/>
              <a:defRPr sz="3200">
                <a:solidFill>
                  <a:schemeClr val="tx1"/>
                </a:solidFill>
                <a:latin typeface="Calibri" pitchFamily="34" charset="0"/>
                <a:ea typeface="ＭＳ Ｐゴシック" pitchFamily="34" charset="-128"/>
              </a:defRPr>
            </a:lvl3pPr>
            <a:lvl4pPr marL="2132013" indent="-304800" defTabSz="1217613" eaLnBrk="0" hangingPunct="0">
              <a:spcBef>
                <a:spcPct val="20000"/>
              </a:spcBef>
              <a:buChar char="–"/>
              <a:defRPr sz="2700">
                <a:solidFill>
                  <a:schemeClr val="tx1"/>
                </a:solidFill>
                <a:latin typeface="Calibri" pitchFamily="34" charset="0"/>
                <a:ea typeface="ＭＳ Ｐゴシック" pitchFamily="34" charset="-128"/>
              </a:defRPr>
            </a:lvl4pPr>
            <a:lvl5pPr marL="2740025" indent="-3048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1972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6544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1116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5688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algn="r" eaLnBrk="1" hangingPunct="1">
              <a:spcBef>
                <a:spcPct val="0"/>
              </a:spcBef>
              <a:buFontTx/>
              <a:buNone/>
            </a:pPr>
            <a:r>
              <a:rPr lang="en-US" altLang="en-US" sz="1600" dirty="0"/>
              <a:t>Statistically Lower </a:t>
            </a:r>
          </a:p>
          <a:p>
            <a:pPr algn="r" eaLnBrk="1" hangingPunct="1">
              <a:spcBef>
                <a:spcPct val="0"/>
              </a:spcBef>
              <a:buFontTx/>
              <a:buNone/>
            </a:pPr>
            <a:r>
              <a:rPr lang="en-US" altLang="en-US" sz="1600" dirty="0"/>
              <a:t>than Predicted</a:t>
            </a:r>
          </a:p>
        </p:txBody>
      </p:sp>
      <p:sp>
        <p:nvSpPr>
          <p:cNvPr id="41992" name="Text Box 12"/>
          <p:cNvSpPr txBox="1">
            <a:spLocks noChangeArrowheads="1"/>
          </p:cNvSpPr>
          <p:nvPr/>
        </p:nvSpPr>
        <p:spPr bwMode="auto">
          <a:xfrm>
            <a:off x="2717234" y="6648450"/>
            <a:ext cx="2093913" cy="4619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355" tIns="45149" rIns="90355" bIns="45149">
            <a:spAutoFit/>
          </a:bodyPr>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989013" indent="-3794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520825" indent="-303213" defTabSz="1217613" eaLnBrk="0" hangingPunct="0">
              <a:spcBef>
                <a:spcPct val="20000"/>
              </a:spcBef>
              <a:buChar char="•"/>
              <a:defRPr sz="3200">
                <a:solidFill>
                  <a:schemeClr val="tx1"/>
                </a:solidFill>
                <a:latin typeface="Calibri" pitchFamily="34" charset="0"/>
                <a:ea typeface="ＭＳ Ｐゴシック" pitchFamily="34" charset="-128"/>
              </a:defRPr>
            </a:lvl3pPr>
            <a:lvl4pPr marL="2132013" indent="-304800" defTabSz="1217613" eaLnBrk="0" hangingPunct="0">
              <a:spcBef>
                <a:spcPct val="20000"/>
              </a:spcBef>
              <a:buChar char="–"/>
              <a:defRPr sz="2700">
                <a:solidFill>
                  <a:schemeClr val="tx1"/>
                </a:solidFill>
                <a:latin typeface="Calibri" pitchFamily="34" charset="0"/>
                <a:ea typeface="ＭＳ Ｐゴシック" pitchFamily="34" charset="-128"/>
              </a:defRPr>
            </a:lvl4pPr>
            <a:lvl5pPr marL="2740025" indent="-3048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1972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6544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1116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5688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algn="ctr" eaLnBrk="1" hangingPunct="1">
              <a:spcBef>
                <a:spcPct val="0"/>
              </a:spcBef>
              <a:buFontTx/>
              <a:buNone/>
            </a:pPr>
            <a:r>
              <a:rPr lang="en-US" altLang="en-US" sz="2400" dirty="0"/>
              <a:t>CDI</a:t>
            </a:r>
          </a:p>
        </p:txBody>
      </p:sp>
      <p:graphicFrame>
        <p:nvGraphicFramePr>
          <p:cNvPr id="4" name="Object 2"/>
          <p:cNvGraphicFramePr>
            <a:graphicFrameLocks/>
          </p:cNvGraphicFramePr>
          <p:nvPr>
            <p:extLst>
              <p:ext uri="{D42A27DB-BD31-4B8C-83A1-F6EECF244321}">
                <p14:modId xmlns:p14="http://schemas.microsoft.com/office/powerpoint/2010/main" val="2917166232"/>
              </p:ext>
            </p:extLst>
          </p:nvPr>
        </p:nvGraphicFramePr>
        <p:xfrm>
          <a:off x="6914829" y="2662238"/>
          <a:ext cx="4208374" cy="4000500"/>
        </p:xfrm>
        <a:graphic>
          <a:graphicData uri="http://schemas.openxmlformats.org/drawingml/2006/chart">
            <c:chart xmlns:c="http://schemas.openxmlformats.org/drawingml/2006/chart" xmlns:r="http://schemas.openxmlformats.org/officeDocument/2006/relationships" r:id="rId4"/>
          </a:graphicData>
        </a:graphic>
      </p:graphicFrame>
      <p:sp>
        <p:nvSpPr>
          <p:cNvPr id="41997" name="Text Box 12"/>
          <p:cNvSpPr txBox="1">
            <a:spLocks noChangeArrowheads="1"/>
          </p:cNvSpPr>
          <p:nvPr/>
        </p:nvSpPr>
        <p:spPr bwMode="auto">
          <a:xfrm>
            <a:off x="8054994" y="6648542"/>
            <a:ext cx="1935163" cy="460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355" tIns="45149" rIns="90355" bIns="45149">
            <a:spAutoFit/>
          </a:bodyPr>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989013" indent="-3794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520825" indent="-303213" defTabSz="1217613" eaLnBrk="0" hangingPunct="0">
              <a:spcBef>
                <a:spcPct val="20000"/>
              </a:spcBef>
              <a:buChar char="•"/>
              <a:defRPr sz="3200">
                <a:solidFill>
                  <a:schemeClr val="tx1"/>
                </a:solidFill>
                <a:latin typeface="Calibri" pitchFamily="34" charset="0"/>
                <a:ea typeface="ＭＳ Ｐゴシック" pitchFamily="34" charset="-128"/>
              </a:defRPr>
            </a:lvl3pPr>
            <a:lvl4pPr marL="2132013" indent="-304800" defTabSz="1217613" eaLnBrk="0" hangingPunct="0">
              <a:spcBef>
                <a:spcPct val="20000"/>
              </a:spcBef>
              <a:buChar char="–"/>
              <a:defRPr sz="2700">
                <a:solidFill>
                  <a:schemeClr val="tx1"/>
                </a:solidFill>
                <a:latin typeface="Calibri" pitchFamily="34" charset="0"/>
                <a:ea typeface="ＭＳ Ｐゴシック" pitchFamily="34" charset="-128"/>
              </a:defRPr>
            </a:lvl4pPr>
            <a:lvl5pPr marL="2740025" indent="-3048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1972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6544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1116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5688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algn="ctr" eaLnBrk="1" hangingPunct="1">
              <a:spcBef>
                <a:spcPct val="0"/>
              </a:spcBef>
              <a:buFontTx/>
              <a:buNone/>
            </a:pPr>
            <a:r>
              <a:rPr lang="en-US" altLang="en-US" sz="2400" dirty="0"/>
              <a:t>MRSA</a:t>
            </a:r>
          </a:p>
        </p:txBody>
      </p:sp>
      <p:cxnSp>
        <p:nvCxnSpPr>
          <p:cNvPr id="3" name="Straight Connector 2"/>
          <p:cNvCxnSpPr/>
          <p:nvPr/>
        </p:nvCxnSpPr>
        <p:spPr bwMode="auto">
          <a:xfrm>
            <a:off x="1636713" y="5592763"/>
            <a:ext cx="10106025" cy="0"/>
          </a:xfrm>
          <a:prstGeom prst="line">
            <a:avLst/>
          </a:prstGeom>
          <a:solidFill>
            <a:schemeClr val="accent1"/>
          </a:solidFill>
          <a:ln w="12700" cap="flat" cmpd="sng" algn="ctr">
            <a:solidFill>
              <a:schemeClr val="accent3">
                <a:lumMod val="75000"/>
              </a:schemeClr>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sp>
        <p:nvSpPr>
          <p:cNvPr id="42002" name="Line 10"/>
          <p:cNvSpPr>
            <a:spLocks noChangeShapeType="1"/>
          </p:cNvSpPr>
          <p:nvPr/>
        </p:nvSpPr>
        <p:spPr bwMode="auto">
          <a:xfrm>
            <a:off x="1636713" y="6572249"/>
            <a:ext cx="10106025"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lIns="90487" tIns="45222" rIns="90487" bIns="45222"/>
          <a:lstStyle/>
          <a:p>
            <a:endParaRPr lang="en-US" dirty="0"/>
          </a:p>
        </p:txBody>
      </p:sp>
      <p:cxnSp>
        <p:nvCxnSpPr>
          <p:cNvPr id="20" name="Straight Connector 19"/>
          <p:cNvCxnSpPr/>
          <p:nvPr/>
        </p:nvCxnSpPr>
        <p:spPr bwMode="auto">
          <a:xfrm>
            <a:off x="1660527" y="4616450"/>
            <a:ext cx="10106025" cy="0"/>
          </a:xfrm>
          <a:prstGeom prst="line">
            <a:avLst/>
          </a:prstGeom>
          <a:solidFill>
            <a:schemeClr val="accent1"/>
          </a:solidFill>
          <a:ln w="12700" cap="flat" cmpd="sng" algn="ctr">
            <a:solidFill>
              <a:schemeClr val="accent3">
                <a:lumMod val="75000"/>
              </a:schemeClr>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21" name="Straight Connector 20"/>
          <p:cNvCxnSpPr/>
          <p:nvPr/>
        </p:nvCxnSpPr>
        <p:spPr bwMode="auto">
          <a:xfrm>
            <a:off x="1660527" y="3636964"/>
            <a:ext cx="10106025" cy="0"/>
          </a:xfrm>
          <a:prstGeom prst="line">
            <a:avLst/>
          </a:prstGeom>
          <a:solidFill>
            <a:schemeClr val="accent1"/>
          </a:solidFill>
          <a:ln w="12700" cap="flat" cmpd="sng" algn="ctr">
            <a:solidFill>
              <a:schemeClr val="accent3">
                <a:lumMod val="75000"/>
              </a:schemeClr>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sp>
        <p:nvSpPr>
          <p:cNvPr id="6" name="Slide Number Placeholder 5"/>
          <p:cNvSpPr>
            <a:spLocks noGrp="1"/>
          </p:cNvSpPr>
          <p:nvPr>
            <p:ph type="sldNum" sz="quarter" idx="11"/>
          </p:nvPr>
        </p:nvSpPr>
        <p:spPr/>
        <p:txBody>
          <a:bodyPr/>
          <a:lstStyle/>
          <a:p>
            <a:pPr>
              <a:defRPr/>
            </a:pPr>
            <a:fld id="{6C071EC3-2541-4649-B5DA-9836904E775A}" type="slidenum">
              <a:rPr lang="en-US" altLang="en-US" smtClean="0"/>
              <a:pPr>
                <a:defRPr/>
              </a:pPr>
              <a:t>27</a:t>
            </a:fld>
            <a:endParaRPr lang="en-US" altLang="en-US" dirty="0"/>
          </a:p>
        </p:txBody>
      </p:sp>
    </p:spTree>
    <p:extLst>
      <p:ext uri="{BB962C8B-B14F-4D97-AF65-F5344CB8AC3E}">
        <p14:creationId xmlns:p14="http://schemas.microsoft.com/office/powerpoint/2010/main" val="169783304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1" name="Rectangle 2"/>
          <p:cNvSpPr>
            <a:spLocks noGrp="1" noChangeArrowheads="1"/>
          </p:cNvSpPr>
          <p:nvPr>
            <p:ph type="title"/>
          </p:nvPr>
        </p:nvSpPr>
        <p:spPr/>
        <p:txBody>
          <a:bodyPr/>
          <a:lstStyle/>
          <a:p>
            <a:r>
              <a:rPr lang="en-US" altLang="en-US" dirty="0" smtClean="0"/>
              <a:t>Summary of LabID Results</a:t>
            </a:r>
          </a:p>
        </p:txBody>
      </p:sp>
      <p:sp>
        <p:nvSpPr>
          <p:cNvPr id="37892" name="AutoShape 4"/>
          <p:cNvSpPr>
            <a:spLocks noChangeArrowheads="1"/>
          </p:cNvSpPr>
          <p:nvPr/>
        </p:nvSpPr>
        <p:spPr bwMode="auto">
          <a:xfrm>
            <a:off x="990600" y="1778000"/>
            <a:ext cx="2286000" cy="2286000"/>
          </a:xfrm>
          <a:prstGeom prst="roundRect">
            <a:avLst>
              <a:gd name="adj" fmla="val 16667"/>
            </a:avLst>
          </a:prstGeom>
          <a:solidFill>
            <a:srgbClr val="CC0000"/>
          </a:solidFill>
          <a:ln w="57150">
            <a:solidFill>
              <a:schemeClr val="bg1">
                <a:lumMod val="85000"/>
              </a:schemeClr>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214" tIns="45607" rIns="91214" bIns="45607" anchor="ctr"/>
          <a:lstStyle>
            <a:lvl1pPr defTabSz="1217613" eaLnBrk="0" hangingPunct="0">
              <a:spcBef>
                <a:spcPct val="20000"/>
              </a:spcBef>
              <a:buChar char="•"/>
              <a:defRPr sz="4300">
                <a:solidFill>
                  <a:schemeClr val="tx1"/>
                </a:solidFill>
                <a:latin typeface="Calibri" pitchFamily="34" charset="0"/>
                <a:ea typeface="MS PGothic" pitchFamily="34" charset="-128"/>
              </a:defRPr>
            </a:lvl1pPr>
            <a:lvl2pPr marL="989013" indent="-379413" defTabSz="1217613" eaLnBrk="0" hangingPunct="0">
              <a:spcBef>
                <a:spcPct val="20000"/>
              </a:spcBef>
              <a:buChar char="–"/>
              <a:defRPr sz="3700">
                <a:solidFill>
                  <a:schemeClr val="tx1"/>
                </a:solidFill>
                <a:latin typeface="Calibri" pitchFamily="34" charset="0"/>
                <a:ea typeface="MS PGothic" pitchFamily="34" charset="-128"/>
              </a:defRPr>
            </a:lvl2pPr>
            <a:lvl3pPr marL="912813" indent="-303213" defTabSz="1217613" eaLnBrk="0" hangingPunct="0">
              <a:spcBef>
                <a:spcPct val="20000"/>
              </a:spcBef>
              <a:buChar char="•"/>
              <a:defRPr sz="3200">
                <a:solidFill>
                  <a:schemeClr val="tx1"/>
                </a:solidFill>
                <a:latin typeface="Calibri" pitchFamily="34" charset="0"/>
                <a:ea typeface="MS PGothic" pitchFamily="34" charset="-128"/>
              </a:defRPr>
            </a:lvl3pPr>
            <a:lvl4pPr marL="2132013" indent="-304800" defTabSz="1217613" eaLnBrk="0" hangingPunct="0">
              <a:spcBef>
                <a:spcPct val="20000"/>
              </a:spcBef>
              <a:buChar char="–"/>
              <a:defRPr sz="2700">
                <a:solidFill>
                  <a:schemeClr val="tx1"/>
                </a:solidFill>
                <a:latin typeface="Calibri" pitchFamily="34" charset="0"/>
                <a:ea typeface="MS PGothic" pitchFamily="34" charset="-128"/>
              </a:defRPr>
            </a:lvl4pPr>
            <a:lvl5pPr marL="2740025" indent="-304800" defTabSz="1217613" eaLnBrk="0" hangingPunct="0">
              <a:spcBef>
                <a:spcPct val="20000"/>
              </a:spcBef>
              <a:buChar char="»"/>
              <a:defRPr sz="2700">
                <a:solidFill>
                  <a:schemeClr val="tx1"/>
                </a:solidFill>
                <a:latin typeface="Calibri" pitchFamily="34" charset="0"/>
                <a:ea typeface="MS PGothic" pitchFamily="34" charset="-128"/>
              </a:defRPr>
            </a:lvl5pPr>
            <a:lvl6pPr marL="3197225" indent="-304800" defTabSz="1217613" eaLnBrk="0" fontAlgn="base" hangingPunct="0">
              <a:spcBef>
                <a:spcPct val="20000"/>
              </a:spcBef>
              <a:spcAft>
                <a:spcPct val="0"/>
              </a:spcAft>
              <a:buChar char="»"/>
              <a:defRPr sz="2700">
                <a:solidFill>
                  <a:schemeClr val="tx1"/>
                </a:solidFill>
                <a:latin typeface="Calibri" pitchFamily="34" charset="0"/>
                <a:ea typeface="MS PGothic" pitchFamily="34" charset="-128"/>
              </a:defRPr>
            </a:lvl6pPr>
            <a:lvl7pPr marL="3654425" indent="-304800" defTabSz="1217613" eaLnBrk="0" fontAlgn="base" hangingPunct="0">
              <a:spcBef>
                <a:spcPct val="20000"/>
              </a:spcBef>
              <a:spcAft>
                <a:spcPct val="0"/>
              </a:spcAft>
              <a:buChar char="»"/>
              <a:defRPr sz="2700">
                <a:solidFill>
                  <a:schemeClr val="tx1"/>
                </a:solidFill>
                <a:latin typeface="Calibri" pitchFamily="34" charset="0"/>
                <a:ea typeface="MS PGothic" pitchFamily="34" charset="-128"/>
              </a:defRPr>
            </a:lvl7pPr>
            <a:lvl8pPr marL="4111625" indent="-304800" defTabSz="1217613" eaLnBrk="0" fontAlgn="base" hangingPunct="0">
              <a:spcBef>
                <a:spcPct val="20000"/>
              </a:spcBef>
              <a:spcAft>
                <a:spcPct val="0"/>
              </a:spcAft>
              <a:buChar char="»"/>
              <a:defRPr sz="2700">
                <a:solidFill>
                  <a:schemeClr val="tx1"/>
                </a:solidFill>
                <a:latin typeface="Calibri" pitchFamily="34" charset="0"/>
                <a:ea typeface="MS PGothic" pitchFamily="34" charset="-128"/>
              </a:defRPr>
            </a:lvl8pPr>
            <a:lvl9pPr marL="4568825" indent="-304800" defTabSz="1217613" eaLnBrk="0" fontAlgn="base" hangingPunct="0">
              <a:spcBef>
                <a:spcPct val="20000"/>
              </a:spcBef>
              <a:spcAft>
                <a:spcPct val="0"/>
              </a:spcAft>
              <a:buChar char="»"/>
              <a:defRPr sz="2700">
                <a:solidFill>
                  <a:schemeClr val="tx1"/>
                </a:solidFill>
                <a:latin typeface="Calibri" pitchFamily="34" charset="0"/>
                <a:ea typeface="MS PGothic" pitchFamily="34" charset="-128"/>
              </a:defRPr>
            </a:lvl9pPr>
          </a:lstStyle>
          <a:p>
            <a:pPr algn="ctr" eaLnBrk="1" hangingPunct="1">
              <a:spcBef>
                <a:spcPct val="0"/>
              </a:spcBef>
              <a:buFontTx/>
              <a:buNone/>
              <a:defRPr/>
            </a:pPr>
            <a:endParaRPr lang="en-US" altLang="en-US" sz="4400" b="1" dirty="0">
              <a:solidFill>
                <a:schemeClr val="bg1"/>
              </a:solidFill>
            </a:endParaRPr>
          </a:p>
        </p:txBody>
      </p:sp>
      <p:sp>
        <p:nvSpPr>
          <p:cNvPr id="37893" name="AutoShape 5"/>
          <p:cNvSpPr>
            <a:spLocks noChangeArrowheads="1"/>
          </p:cNvSpPr>
          <p:nvPr/>
        </p:nvSpPr>
        <p:spPr bwMode="auto">
          <a:xfrm>
            <a:off x="1004888" y="6591300"/>
            <a:ext cx="2286000" cy="2286000"/>
          </a:xfrm>
          <a:prstGeom prst="roundRect">
            <a:avLst>
              <a:gd name="adj" fmla="val 16667"/>
            </a:avLst>
          </a:prstGeom>
          <a:solidFill>
            <a:srgbClr val="008000"/>
          </a:solidFill>
          <a:ln w="57150">
            <a:solidFill>
              <a:schemeClr val="bg1">
                <a:lumMod val="85000"/>
              </a:schemeClr>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214" tIns="45607" rIns="91214" bIns="45607" anchor="ctr"/>
          <a:lstStyle>
            <a:lvl1pPr defTabSz="1217613" eaLnBrk="0" hangingPunct="0">
              <a:spcBef>
                <a:spcPct val="20000"/>
              </a:spcBef>
              <a:buChar char="•"/>
              <a:defRPr sz="4300">
                <a:solidFill>
                  <a:schemeClr val="tx1"/>
                </a:solidFill>
                <a:latin typeface="Calibri" pitchFamily="34" charset="0"/>
                <a:ea typeface="MS PGothic" pitchFamily="34" charset="-128"/>
              </a:defRPr>
            </a:lvl1pPr>
            <a:lvl2pPr marL="989013" indent="-379413" defTabSz="1217613" eaLnBrk="0" hangingPunct="0">
              <a:spcBef>
                <a:spcPct val="20000"/>
              </a:spcBef>
              <a:buChar char="–"/>
              <a:defRPr sz="3700">
                <a:solidFill>
                  <a:schemeClr val="tx1"/>
                </a:solidFill>
                <a:latin typeface="Calibri" pitchFamily="34" charset="0"/>
                <a:ea typeface="MS PGothic" pitchFamily="34" charset="-128"/>
              </a:defRPr>
            </a:lvl2pPr>
            <a:lvl3pPr marL="912813" indent="-303213" defTabSz="1217613" eaLnBrk="0" hangingPunct="0">
              <a:spcBef>
                <a:spcPct val="20000"/>
              </a:spcBef>
              <a:buChar char="•"/>
              <a:defRPr sz="3200">
                <a:solidFill>
                  <a:schemeClr val="tx1"/>
                </a:solidFill>
                <a:latin typeface="Calibri" pitchFamily="34" charset="0"/>
                <a:ea typeface="MS PGothic" pitchFamily="34" charset="-128"/>
              </a:defRPr>
            </a:lvl3pPr>
            <a:lvl4pPr marL="2132013" indent="-304800" defTabSz="1217613" eaLnBrk="0" hangingPunct="0">
              <a:spcBef>
                <a:spcPct val="20000"/>
              </a:spcBef>
              <a:buChar char="–"/>
              <a:defRPr sz="2700">
                <a:solidFill>
                  <a:schemeClr val="tx1"/>
                </a:solidFill>
                <a:latin typeface="Calibri" pitchFamily="34" charset="0"/>
                <a:ea typeface="MS PGothic" pitchFamily="34" charset="-128"/>
              </a:defRPr>
            </a:lvl4pPr>
            <a:lvl5pPr marL="2740025" indent="-304800" defTabSz="1217613" eaLnBrk="0" hangingPunct="0">
              <a:spcBef>
                <a:spcPct val="20000"/>
              </a:spcBef>
              <a:buChar char="»"/>
              <a:defRPr sz="2700">
                <a:solidFill>
                  <a:schemeClr val="tx1"/>
                </a:solidFill>
                <a:latin typeface="Calibri" pitchFamily="34" charset="0"/>
                <a:ea typeface="MS PGothic" pitchFamily="34" charset="-128"/>
              </a:defRPr>
            </a:lvl5pPr>
            <a:lvl6pPr marL="3197225" indent="-304800" defTabSz="1217613" eaLnBrk="0" fontAlgn="base" hangingPunct="0">
              <a:spcBef>
                <a:spcPct val="20000"/>
              </a:spcBef>
              <a:spcAft>
                <a:spcPct val="0"/>
              </a:spcAft>
              <a:buChar char="»"/>
              <a:defRPr sz="2700">
                <a:solidFill>
                  <a:schemeClr val="tx1"/>
                </a:solidFill>
                <a:latin typeface="Calibri" pitchFamily="34" charset="0"/>
                <a:ea typeface="MS PGothic" pitchFamily="34" charset="-128"/>
              </a:defRPr>
            </a:lvl6pPr>
            <a:lvl7pPr marL="3654425" indent="-304800" defTabSz="1217613" eaLnBrk="0" fontAlgn="base" hangingPunct="0">
              <a:spcBef>
                <a:spcPct val="20000"/>
              </a:spcBef>
              <a:spcAft>
                <a:spcPct val="0"/>
              </a:spcAft>
              <a:buChar char="»"/>
              <a:defRPr sz="2700">
                <a:solidFill>
                  <a:schemeClr val="tx1"/>
                </a:solidFill>
                <a:latin typeface="Calibri" pitchFamily="34" charset="0"/>
                <a:ea typeface="MS PGothic" pitchFamily="34" charset="-128"/>
              </a:defRPr>
            </a:lvl7pPr>
            <a:lvl8pPr marL="4111625" indent="-304800" defTabSz="1217613" eaLnBrk="0" fontAlgn="base" hangingPunct="0">
              <a:spcBef>
                <a:spcPct val="20000"/>
              </a:spcBef>
              <a:spcAft>
                <a:spcPct val="0"/>
              </a:spcAft>
              <a:buChar char="»"/>
              <a:defRPr sz="2700">
                <a:solidFill>
                  <a:schemeClr val="tx1"/>
                </a:solidFill>
                <a:latin typeface="Calibri" pitchFamily="34" charset="0"/>
                <a:ea typeface="MS PGothic" pitchFamily="34" charset="-128"/>
              </a:defRPr>
            </a:lvl8pPr>
            <a:lvl9pPr marL="4568825" indent="-304800" defTabSz="1217613" eaLnBrk="0" fontAlgn="base" hangingPunct="0">
              <a:spcBef>
                <a:spcPct val="20000"/>
              </a:spcBef>
              <a:spcAft>
                <a:spcPct val="0"/>
              </a:spcAft>
              <a:buChar char="»"/>
              <a:defRPr sz="2700">
                <a:solidFill>
                  <a:schemeClr val="tx1"/>
                </a:solidFill>
                <a:latin typeface="Calibri" pitchFamily="34" charset="0"/>
                <a:ea typeface="MS PGothic" pitchFamily="34" charset="-128"/>
              </a:defRPr>
            </a:lvl9pPr>
          </a:lstStyle>
          <a:p>
            <a:pPr algn="ctr" eaLnBrk="1" hangingPunct="1">
              <a:spcBef>
                <a:spcPct val="0"/>
              </a:spcBef>
              <a:buFontTx/>
              <a:buNone/>
              <a:defRPr/>
            </a:pPr>
            <a:r>
              <a:rPr lang="en-US" altLang="en-US" sz="4400" b="1" dirty="0">
                <a:solidFill>
                  <a:schemeClr val="bg1"/>
                </a:solidFill>
              </a:rPr>
              <a:t>CDI </a:t>
            </a:r>
            <a:endParaRPr lang="en-US" altLang="en-US" sz="4400" b="1" dirty="0" smtClean="0">
              <a:solidFill>
                <a:schemeClr val="bg1"/>
              </a:solidFill>
            </a:endParaRPr>
          </a:p>
          <a:p>
            <a:pPr algn="ctr" eaLnBrk="1" hangingPunct="1">
              <a:spcBef>
                <a:spcPct val="0"/>
              </a:spcBef>
              <a:buFontTx/>
              <a:buNone/>
              <a:defRPr/>
            </a:pPr>
            <a:r>
              <a:rPr lang="en-US" altLang="en-US" sz="4400" b="1" dirty="0" smtClean="0">
                <a:solidFill>
                  <a:schemeClr val="bg1"/>
                </a:solidFill>
              </a:rPr>
              <a:t>MRSA</a:t>
            </a:r>
            <a:endParaRPr lang="en-US" altLang="en-US" sz="4400" b="1" dirty="0">
              <a:solidFill>
                <a:schemeClr val="bg1"/>
              </a:solidFill>
            </a:endParaRPr>
          </a:p>
        </p:txBody>
      </p:sp>
      <p:sp>
        <p:nvSpPr>
          <p:cNvPr id="37894" name="AutoShape 6"/>
          <p:cNvSpPr>
            <a:spLocks noChangeArrowheads="1"/>
          </p:cNvSpPr>
          <p:nvPr/>
        </p:nvSpPr>
        <p:spPr bwMode="auto">
          <a:xfrm>
            <a:off x="1004888" y="4186238"/>
            <a:ext cx="2286000" cy="2286000"/>
          </a:xfrm>
          <a:prstGeom prst="roundRect">
            <a:avLst>
              <a:gd name="adj" fmla="val 16667"/>
            </a:avLst>
          </a:prstGeom>
          <a:solidFill>
            <a:srgbClr val="FF9900"/>
          </a:solidFill>
          <a:ln w="57150">
            <a:solidFill>
              <a:schemeClr val="bg1">
                <a:lumMod val="85000"/>
              </a:schemeClr>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214" tIns="45607" rIns="91214" bIns="45607" anchor="ctr"/>
          <a:lstStyle>
            <a:lvl1pPr defTabSz="1217613" eaLnBrk="0" hangingPunct="0">
              <a:spcBef>
                <a:spcPct val="20000"/>
              </a:spcBef>
              <a:buChar char="•"/>
              <a:defRPr sz="4300">
                <a:solidFill>
                  <a:schemeClr val="tx1"/>
                </a:solidFill>
                <a:latin typeface="Calibri" pitchFamily="34" charset="0"/>
                <a:ea typeface="MS PGothic" pitchFamily="34" charset="-128"/>
              </a:defRPr>
            </a:lvl1pPr>
            <a:lvl2pPr marL="989013" indent="-379413" defTabSz="1217613" eaLnBrk="0" hangingPunct="0">
              <a:spcBef>
                <a:spcPct val="20000"/>
              </a:spcBef>
              <a:buChar char="–"/>
              <a:defRPr sz="3700">
                <a:solidFill>
                  <a:schemeClr val="tx1"/>
                </a:solidFill>
                <a:latin typeface="Calibri" pitchFamily="34" charset="0"/>
                <a:ea typeface="MS PGothic" pitchFamily="34" charset="-128"/>
              </a:defRPr>
            </a:lvl2pPr>
            <a:lvl3pPr marL="912813" indent="-303213" defTabSz="1217613" eaLnBrk="0" hangingPunct="0">
              <a:spcBef>
                <a:spcPct val="20000"/>
              </a:spcBef>
              <a:buChar char="•"/>
              <a:defRPr sz="3200">
                <a:solidFill>
                  <a:schemeClr val="tx1"/>
                </a:solidFill>
                <a:latin typeface="Calibri" pitchFamily="34" charset="0"/>
                <a:ea typeface="MS PGothic" pitchFamily="34" charset="-128"/>
              </a:defRPr>
            </a:lvl3pPr>
            <a:lvl4pPr marL="2132013" indent="-304800" defTabSz="1217613" eaLnBrk="0" hangingPunct="0">
              <a:spcBef>
                <a:spcPct val="20000"/>
              </a:spcBef>
              <a:buChar char="–"/>
              <a:defRPr sz="2700">
                <a:solidFill>
                  <a:schemeClr val="tx1"/>
                </a:solidFill>
                <a:latin typeface="Calibri" pitchFamily="34" charset="0"/>
                <a:ea typeface="MS PGothic" pitchFamily="34" charset="-128"/>
              </a:defRPr>
            </a:lvl4pPr>
            <a:lvl5pPr marL="2740025" indent="-304800" defTabSz="1217613" eaLnBrk="0" hangingPunct="0">
              <a:spcBef>
                <a:spcPct val="20000"/>
              </a:spcBef>
              <a:buChar char="»"/>
              <a:defRPr sz="2700">
                <a:solidFill>
                  <a:schemeClr val="tx1"/>
                </a:solidFill>
                <a:latin typeface="Calibri" pitchFamily="34" charset="0"/>
                <a:ea typeface="MS PGothic" pitchFamily="34" charset="-128"/>
              </a:defRPr>
            </a:lvl5pPr>
            <a:lvl6pPr marL="3197225" indent="-304800" defTabSz="1217613" eaLnBrk="0" fontAlgn="base" hangingPunct="0">
              <a:spcBef>
                <a:spcPct val="20000"/>
              </a:spcBef>
              <a:spcAft>
                <a:spcPct val="0"/>
              </a:spcAft>
              <a:buChar char="»"/>
              <a:defRPr sz="2700">
                <a:solidFill>
                  <a:schemeClr val="tx1"/>
                </a:solidFill>
                <a:latin typeface="Calibri" pitchFamily="34" charset="0"/>
                <a:ea typeface="MS PGothic" pitchFamily="34" charset="-128"/>
              </a:defRPr>
            </a:lvl6pPr>
            <a:lvl7pPr marL="3654425" indent="-304800" defTabSz="1217613" eaLnBrk="0" fontAlgn="base" hangingPunct="0">
              <a:spcBef>
                <a:spcPct val="20000"/>
              </a:spcBef>
              <a:spcAft>
                <a:spcPct val="0"/>
              </a:spcAft>
              <a:buChar char="»"/>
              <a:defRPr sz="2700">
                <a:solidFill>
                  <a:schemeClr val="tx1"/>
                </a:solidFill>
                <a:latin typeface="Calibri" pitchFamily="34" charset="0"/>
                <a:ea typeface="MS PGothic" pitchFamily="34" charset="-128"/>
              </a:defRPr>
            </a:lvl7pPr>
            <a:lvl8pPr marL="4111625" indent="-304800" defTabSz="1217613" eaLnBrk="0" fontAlgn="base" hangingPunct="0">
              <a:spcBef>
                <a:spcPct val="20000"/>
              </a:spcBef>
              <a:spcAft>
                <a:spcPct val="0"/>
              </a:spcAft>
              <a:buChar char="»"/>
              <a:defRPr sz="2700">
                <a:solidFill>
                  <a:schemeClr val="tx1"/>
                </a:solidFill>
                <a:latin typeface="Calibri" pitchFamily="34" charset="0"/>
                <a:ea typeface="MS PGothic" pitchFamily="34" charset="-128"/>
              </a:defRPr>
            </a:lvl8pPr>
            <a:lvl9pPr marL="4568825" indent="-304800" defTabSz="1217613" eaLnBrk="0" fontAlgn="base" hangingPunct="0">
              <a:spcBef>
                <a:spcPct val="20000"/>
              </a:spcBef>
              <a:spcAft>
                <a:spcPct val="0"/>
              </a:spcAft>
              <a:buChar char="»"/>
              <a:defRPr sz="2700">
                <a:solidFill>
                  <a:schemeClr val="tx1"/>
                </a:solidFill>
                <a:latin typeface="Calibri" pitchFamily="34" charset="0"/>
                <a:ea typeface="MS PGothic" pitchFamily="34" charset="-128"/>
              </a:defRPr>
            </a:lvl9pPr>
          </a:lstStyle>
          <a:p>
            <a:pPr algn="ctr" eaLnBrk="1" hangingPunct="1">
              <a:spcBef>
                <a:spcPct val="0"/>
              </a:spcBef>
              <a:buFontTx/>
              <a:buNone/>
              <a:defRPr/>
            </a:pPr>
            <a:endParaRPr lang="en-US" altLang="en-US" sz="4400" b="1" dirty="0">
              <a:solidFill>
                <a:schemeClr val="bg1"/>
              </a:solidFill>
            </a:endParaRPr>
          </a:p>
        </p:txBody>
      </p:sp>
      <p:sp>
        <p:nvSpPr>
          <p:cNvPr id="43015" name="Text Box 8"/>
          <p:cNvSpPr txBox="1">
            <a:spLocks noChangeArrowheads="1"/>
          </p:cNvSpPr>
          <p:nvPr/>
        </p:nvSpPr>
        <p:spPr bwMode="auto">
          <a:xfrm>
            <a:off x="3617913" y="4354513"/>
            <a:ext cx="250348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214" tIns="45607" rIns="91214" bIns="45607">
            <a:spAutoFit/>
          </a:bodyPr>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989013" indent="-3794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520825" indent="-303213" defTabSz="1217613" eaLnBrk="0" hangingPunct="0">
              <a:spcBef>
                <a:spcPct val="20000"/>
              </a:spcBef>
              <a:buChar char="•"/>
              <a:defRPr sz="3200">
                <a:solidFill>
                  <a:schemeClr val="tx1"/>
                </a:solidFill>
                <a:latin typeface="Calibri" pitchFamily="34" charset="0"/>
                <a:ea typeface="ＭＳ Ｐゴシック" pitchFamily="34" charset="-128"/>
              </a:defRPr>
            </a:lvl3pPr>
            <a:lvl4pPr marL="2132013" indent="-304800" defTabSz="1217613" eaLnBrk="0" hangingPunct="0">
              <a:spcBef>
                <a:spcPct val="20000"/>
              </a:spcBef>
              <a:buChar char="–"/>
              <a:defRPr sz="2700">
                <a:solidFill>
                  <a:schemeClr val="tx1"/>
                </a:solidFill>
                <a:latin typeface="Calibri" pitchFamily="34" charset="0"/>
                <a:ea typeface="ＭＳ Ｐゴシック" pitchFamily="34" charset="-128"/>
              </a:defRPr>
            </a:lvl4pPr>
            <a:lvl5pPr marL="2740025" indent="-3048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1972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6544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1116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5688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eaLnBrk="1" hangingPunct="1">
              <a:spcBef>
                <a:spcPct val="0"/>
              </a:spcBef>
              <a:buFontTx/>
              <a:buNone/>
            </a:pPr>
            <a:r>
              <a:rPr lang="en-US" altLang="en-US" sz="2400" b="1" dirty="0"/>
              <a:t>Same as Predicted</a:t>
            </a:r>
          </a:p>
        </p:txBody>
      </p:sp>
      <p:sp>
        <p:nvSpPr>
          <p:cNvPr id="43016" name="Text Box 9"/>
          <p:cNvSpPr txBox="1">
            <a:spLocks noChangeArrowheads="1"/>
          </p:cNvSpPr>
          <p:nvPr/>
        </p:nvSpPr>
        <p:spPr bwMode="auto">
          <a:xfrm>
            <a:off x="3617913" y="6805613"/>
            <a:ext cx="45085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214" tIns="45607" rIns="91214" bIns="45607">
            <a:spAutoFit/>
          </a:bodyPr>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989013" indent="-3794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520825" indent="-303213" defTabSz="1217613" eaLnBrk="0" hangingPunct="0">
              <a:spcBef>
                <a:spcPct val="20000"/>
              </a:spcBef>
              <a:buChar char="•"/>
              <a:defRPr sz="3200">
                <a:solidFill>
                  <a:schemeClr val="tx1"/>
                </a:solidFill>
                <a:latin typeface="Calibri" pitchFamily="34" charset="0"/>
                <a:ea typeface="ＭＳ Ｐゴシック" pitchFamily="34" charset="-128"/>
              </a:defRPr>
            </a:lvl3pPr>
            <a:lvl4pPr marL="2132013" indent="-304800" defTabSz="1217613" eaLnBrk="0" hangingPunct="0">
              <a:spcBef>
                <a:spcPct val="20000"/>
              </a:spcBef>
              <a:buChar char="–"/>
              <a:defRPr sz="2700">
                <a:solidFill>
                  <a:schemeClr val="tx1"/>
                </a:solidFill>
                <a:latin typeface="Calibri" pitchFamily="34" charset="0"/>
                <a:ea typeface="ＭＳ Ｐゴシック" pitchFamily="34" charset="-128"/>
              </a:defRPr>
            </a:lvl4pPr>
            <a:lvl5pPr marL="2740025" indent="-3048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1972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6544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1116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5688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eaLnBrk="1" hangingPunct="1">
              <a:spcBef>
                <a:spcPct val="0"/>
              </a:spcBef>
              <a:buFontTx/>
              <a:buNone/>
            </a:pPr>
            <a:r>
              <a:rPr lang="en-US" altLang="en-US" sz="2400" b="1" dirty="0"/>
              <a:t>Significantly Lower than Predicted</a:t>
            </a:r>
          </a:p>
        </p:txBody>
      </p:sp>
      <p:sp>
        <p:nvSpPr>
          <p:cNvPr id="43017" name="Text Box 8"/>
          <p:cNvSpPr txBox="1">
            <a:spLocks noChangeArrowheads="1"/>
          </p:cNvSpPr>
          <p:nvPr/>
        </p:nvSpPr>
        <p:spPr bwMode="auto">
          <a:xfrm>
            <a:off x="3617913" y="1966913"/>
            <a:ext cx="4594225" cy="461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214" tIns="45607" rIns="91214" bIns="45607">
            <a:spAutoFit/>
          </a:bodyPr>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989013" indent="-3794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520825" indent="-303213" defTabSz="1217613" eaLnBrk="0" hangingPunct="0">
              <a:spcBef>
                <a:spcPct val="20000"/>
              </a:spcBef>
              <a:buChar char="•"/>
              <a:defRPr sz="3200">
                <a:solidFill>
                  <a:schemeClr val="tx1"/>
                </a:solidFill>
                <a:latin typeface="Calibri" pitchFamily="34" charset="0"/>
                <a:ea typeface="ＭＳ Ｐゴシック" pitchFamily="34" charset="-128"/>
              </a:defRPr>
            </a:lvl3pPr>
            <a:lvl4pPr marL="2132013" indent="-304800" defTabSz="1217613" eaLnBrk="0" hangingPunct="0">
              <a:spcBef>
                <a:spcPct val="20000"/>
              </a:spcBef>
              <a:buChar char="–"/>
              <a:defRPr sz="2700">
                <a:solidFill>
                  <a:schemeClr val="tx1"/>
                </a:solidFill>
                <a:latin typeface="Calibri" pitchFamily="34" charset="0"/>
                <a:ea typeface="ＭＳ Ｐゴシック" pitchFamily="34" charset="-128"/>
              </a:defRPr>
            </a:lvl4pPr>
            <a:lvl5pPr marL="2740025" indent="-3048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1972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6544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1116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5688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eaLnBrk="1" hangingPunct="1">
              <a:spcBef>
                <a:spcPct val="0"/>
              </a:spcBef>
              <a:buFontTx/>
              <a:buNone/>
            </a:pPr>
            <a:r>
              <a:rPr lang="en-US" altLang="en-US" sz="2400" b="1" dirty="0"/>
              <a:t>Significantly Higher than Predicted</a:t>
            </a:r>
          </a:p>
        </p:txBody>
      </p:sp>
      <p:sp>
        <p:nvSpPr>
          <p:cNvPr id="3" name="TextBox 2"/>
          <p:cNvSpPr txBox="1"/>
          <p:nvPr/>
        </p:nvSpPr>
        <p:spPr>
          <a:xfrm>
            <a:off x="3659188" y="7237413"/>
            <a:ext cx="6430962" cy="1201737"/>
          </a:xfrm>
          <a:prstGeom prst="rect">
            <a:avLst/>
          </a:prstGeom>
          <a:noFill/>
        </p:spPr>
        <p:txBody>
          <a:bodyPr lIns="91360" tIns="45680" rIns="91360" bIns="45680">
            <a:spAutoFit/>
          </a:bodyPr>
          <a:lstStyle/>
          <a:p>
            <a:pPr>
              <a:defRPr/>
            </a:pPr>
            <a:r>
              <a:rPr lang="en-US" dirty="0">
                <a:solidFill>
                  <a:schemeClr val="bg1">
                    <a:lumMod val="50000"/>
                  </a:schemeClr>
                </a:solidFill>
                <a:latin typeface="+mn-lt"/>
                <a:ea typeface="MS PGothic" pitchFamily="34" charset="-128"/>
              </a:rPr>
              <a:t>The number of infections reported is lower than the number of predicted infections.</a:t>
            </a:r>
          </a:p>
          <a:p>
            <a:pPr>
              <a:defRPr/>
            </a:pPr>
            <a:endParaRPr lang="en-US" dirty="0">
              <a:solidFill>
                <a:schemeClr val="bg1">
                  <a:lumMod val="50000"/>
                </a:schemeClr>
              </a:solidFill>
              <a:ea typeface="MS PGothic" pitchFamily="34" charset="-128"/>
            </a:endParaRPr>
          </a:p>
        </p:txBody>
      </p:sp>
      <p:sp>
        <p:nvSpPr>
          <p:cNvPr id="13" name="TextBox 12"/>
          <p:cNvSpPr txBox="1"/>
          <p:nvPr/>
        </p:nvSpPr>
        <p:spPr>
          <a:xfrm>
            <a:off x="3689350" y="2446338"/>
            <a:ext cx="6429375" cy="1200150"/>
          </a:xfrm>
          <a:prstGeom prst="rect">
            <a:avLst/>
          </a:prstGeom>
          <a:noFill/>
        </p:spPr>
        <p:txBody>
          <a:bodyPr lIns="91360" tIns="45680" rIns="91360" bIns="45680">
            <a:spAutoFit/>
          </a:bodyPr>
          <a:lstStyle/>
          <a:p>
            <a:pPr defTabSz="456808" fontAlgn="auto">
              <a:spcBef>
                <a:spcPts val="0"/>
              </a:spcBef>
              <a:spcAft>
                <a:spcPts val="0"/>
              </a:spcAft>
              <a:defRPr/>
            </a:pPr>
            <a:r>
              <a:rPr lang="en-US" dirty="0">
                <a:solidFill>
                  <a:schemeClr val="bg1">
                    <a:lumMod val="50000"/>
                  </a:schemeClr>
                </a:solidFill>
                <a:latin typeface="+mn-lt"/>
                <a:ea typeface="MS PGothic" pitchFamily="34" charset="-128"/>
              </a:rPr>
              <a:t>The number of infections reported is higher than the number of predicted infections.</a:t>
            </a:r>
          </a:p>
          <a:p>
            <a:pPr>
              <a:defRPr/>
            </a:pPr>
            <a:endParaRPr lang="en-US" dirty="0">
              <a:ea typeface="MS PGothic" pitchFamily="34" charset="-128"/>
            </a:endParaRPr>
          </a:p>
        </p:txBody>
      </p:sp>
      <p:sp>
        <p:nvSpPr>
          <p:cNvPr id="4" name="Rectangle 3"/>
          <p:cNvSpPr/>
          <p:nvPr/>
        </p:nvSpPr>
        <p:spPr>
          <a:xfrm>
            <a:off x="3659188" y="4830763"/>
            <a:ext cx="6089650" cy="830262"/>
          </a:xfrm>
          <a:prstGeom prst="rect">
            <a:avLst/>
          </a:prstGeom>
        </p:spPr>
        <p:txBody>
          <a:bodyPr lIns="91360" tIns="45680" rIns="91360" bIns="45680">
            <a:spAutoFit/>
          </a:bodyPr>
          <a:lstStyle/>
          <a:p>
            <a:pPr defTabSz="456808" fontAlgn="auto">
              <a:spcBef>
                <a:spcPts val="0"/>
              </a:spcBef>
              <a:spcAft>
                <a:spcPts val="0"/>
              </a:spcAft>
              <a:defRPr/>
            </a:pPr>
            <a:r>
              <a:rPr lang="en-US" dirty="0">
                <a:solidFill>
                  <a:schemeClr val="bg1">
                    <a:lumMod val="50000"/>
                  </a:schemeClr>
                </a:solidFill>
                <a:latin typeface="+mn-lt"/>
                <a:ea typeface="MS PGothic" pitchFamily="34" charset="-128"/>
              </a:rPr>
              <a:t>The number of infections reported is the same as the number of predicted infections.</a:t>
            </a:r>
          </a:p>
        </p:txBody>
      </p:sp>
      <p:sp>
        <p:nvSpPr>
          <p:cNvPr id="5" name="Slide Number Placeholder 4"/>
          <p:cNvSpPr>
            <a:spLocks noGrp="1"/>
          </p:cNvSpPr>
          <p:nvPr>
            <p:ph type="sldNum" sz="quarter" idx="11"/>
          </p:nvPr>
        </p:nvSpPr>
        <p:spPr/>
        <p:txBody>
          <a:bodyPr/>
          <a:lstStyle/>
          <a:p>
            <a:pPr>
              <a:defRPr/>
            </a:pPr>
            <a:fld id="{A155D9D8-1CC8-434E-AF3C-C86866DD791F}" type="slidenum">
              <a:rPr lang="en-US" altLang="en-US" smtClean="0"/>
              <a:pPr>
                <a:defRPr/>
              </a:pPr>
              <a:t>28</a:t>
            </a:fld>
            <a:endParaRPr lang="en-US" altLang="en-US" dirty="0"/>
          </a:p>
        </p:txBody>
      </p:sp>
    </p:spTree>
    <p:extLst>
      <p:ext uri="{BB962C8B-B14F-4D97-AF65-F5344CB8AC3E}">
        <p14:creationId xmlns:p14="http://schemas.microsoft.com/office/powerpoint/2010/main" val="109455765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p:cNvSpPr>
            <a:spLocks noGrp="1"/>
          </p:cNvSpPr>
          <p:nvPr>
            <p:ph type="title"/>
          </p:nvPr>
        </p:nvSpPr>
        <p:spPr/>
        <p:txBody>
          <a:bodyPr/>
          <a:lstStyle/>
          <a:p>
            <a:r>
              <a:rPr lang="en-US" altLang="en-US" sz="4000" dirty="0"/>
              <a:t>HAI Prevention Activities </a:t>
            </a:r>
          </a:p>
        </p:txBody>
      </p:sp>
      <p:sp>
        <p:nvSpPr>
          <p:cNvPr id="45059" name="Content Placeholder 2"/>
          <p:cNvSpPr>
            <a:spLocks noGrp="1"/>
          </p:cNvSpPr>
          <p:nvPr>
            <p:ph idx="1"/>
          </p:nvPr>
        </p:nvSpPr>
        <p:spPr>
          <a:xfrm>
            <a:off x="609691" y="1827848"/>
            <a:ext cx="10960101" cy="6868680"/>
          </a:xfrm>
        </p:spPr>
        <p:txBody>
          <a:bodyPr/>
          <a:lstStyle/>
          <a:p>
            <a:pPr>
              <a:spcBef>
                <a:spcPts val="1200"/>
              </a:spcBef>
              <a:spcAft>
                <a:spcPts val="1200"/>
              </a:spcAft>
            </a:pPr>
            <a:r>
              <a:rPr lang="en-US" altLang="en-US" sz="3200" dirty="0"/>
              <a:t>External data validation of catheter-associated urinary tract infections conducted at 20 hospitals </a:t>
            </a:r>
          </a:p>
          <a:p>
            <a:pPr>
              <a:spcAft>
                <a:spcPts val="1200"/>
              </a:spcAft>
            </a:pPr>
            <a:r>
              <a:rPr lang="en-US" altLang="en-US" sz="3200" dirty="0"/>
              <a:t>Hemodialysis infection prevention simulation training initiative for hemodialysis nurses was expanded to include dialysis technicians </a:t>
            </a:r>
          </a:p>
          <a:p>
            <a:pPr>
              <a:spcAft>
                <a:spcPts val="1200"/>
              </a:spcAft>
            </a:pPr>
            <a:r>
              <a:rPr lang="en-US" altLang="en-US" sz="3200" i="1" dirty="0"/>
              <a:t>Clostridium difficile </a:t>
            </a:r>
            <a:r>
              <a:rPr lang="en-US" altLang="en-US" sz="3200" dirty="0"/>
              <a:t>initiative in the long-term care setting</a:t>
            </a:r>
          </a:p>
          <a:p>
            <a:pPr>
              <a:spcAft>
                <a:spcPts val="1200"/>
              </a:spcAft>
            </a:pPr>
            <a:r>
              <a:rPr lang="en-US" altLang="en-US" sz="3200" dirty="0"/>
              <a:t>Antimicrobial stewardship across the continuum of </a:t>
            </a:r>
            <a:r>
              <a:rPr lang="en-US" altLang="en-US" sz="3200" dirty="0" smtClean="0"/>
              <a:t>care</a:t>
            </a:r>
          </a:p>
          <a:p>
            <a:pPr>
              <a:spcAft>
                <a:spcPts val="1200"/>
              </a:spcAft>
            </a:pPr>
            <a:r>
              <a:rPr lang="en-US" altLang="en-US" sz="3200" dirty="0" smtClean="0"/>
              <a:t>On-site Infection </a:t>
            </a:r>
            <a:r>
              <a:rPr lang="en-US" altLang="en-US" sz="3200" dirty="0"/>
              <a:t>Control Assessment and </a:t>
            </a:r>
            <a:r>
              <a:rPr lang="en-US" altLang="en-US" sz="3200" dirty="0" smtClean="0"/>
              <a:t>Response (ICAR) visits in nursing homes </a:t>
            </a:r>
            <a:endParaRPr lang="en-US" altLang="en-US" sz="3200" dirty="0"/>
          </a:p>
          <a:p>
            <a:endParaRPr lang="en-US" altLang="en-US" sz="3200" dirty="0"/>
          </a:p>
          <a:p>
            <a:endParaRPr lang="en-US" altLang="en-US" dirty="0" smtClean="0"/>
          </a:p>
        </p:txBody>
      </p:sp>
      <p:sp>
        <p:nvSpPr>
          <p:cNvPr id="3" name="Slide Number Placeholder 2"/>
          <p:cNvSpPr>
            <a:spLocks noGrp="1"/>
          </p:cNvSpPr>
          <p:nvPr>
            <p:ph type="sldNum" sz="quarter" idx="11"/>
          </p:nvPr>
        </p:nvSpPr>
        <p:spPr/>
        <p:txBody>
          <a:bodyPr/>
          <a:lstStyle/>
          <a:p>
            <a:pPr>
              <a:defRPr/>
            </a:pPr>
            <a:fld id="{97AF3797-32A6-46C6-BF98-E21B4AB7E1D0}" type="slidenum">
              <a:rPr lang="en-US" altLang="en-US" smtClean="0"/>
              <a:pPr>
                <a:defRPr/>
              </a:pPr>
              <a:t>29</a:t>
            </a:fld>
            <a:endParaRPr lang="en-US" altLang="en-US" dirty="0"/>
          </a:p>
        </p:txBody>
      </p:sp>
    </p:spTree>
    <p:extLst>
      <p:ext uri="{BB962C8B-B14F-4D97-AF65-F5344CB8AC3E}">
        <p14:creationId xmlns:p14="http://schemas.microsoft.com/office/powerpoint/2010/main" val="195987064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2"/>
          <p:cNvSpPr>
            <a:spLocks noGrp="1" noChangeArrowheads="1"/>
          </p:cNvSpPr>
          <p:nvPr>
            <p:ph type="title"/>
          </p:nvPr>
        </p:nvSpPr>
        <p:spPr/>
        <p:txBody>
          <a:bodyPr/>
          <a:lstStyle/>
          <a:p>
            <a:r>
              <a:rPr lang="en-US" altLang="en-US" dirty="0" smtClean="0"/>
              <a:t>Introduction</a:t>
            </a:r>
          </a:p>
        </p:txBody>
      </p:sp>
      <p:sp>
        <p:nvSpPr>
          <p:cNvPr id="10244" name="Rectangle 3"/>
          <p:cNvSpPr>
            <a:spLocks noGrp="1" noChangeArrowheads="1"/>
          </p:cNvSpPr>
          <p:nvPr>
            <p:ph type="body" idx="1"/>
          </p:nvPr>
        </p:nvSpPr>
        <p:spPr>
          <a:xfrm>
            <a:off x="388574" y="1791737"/>
            <a:ext cx="11370585" cy="7091006"/>
          </a:xfrm>
        </p:spPr>
        <p:txBody>
          <a:bodyPr/>
          <a:lstStyle/>
          <a:p>
            <a:pPr marL="0" indent="1588" eaLnBrk="1" hangingPunct="1">
              <a:lnSpc>
                <a:spcPct val="80000"/>
              </a:lnSpc>
              <a:buNone/>
              <a:defRPr/>
            </a:pPr>
            <a:endParaRPr lang="en-US" altLang="en-US" sz="2800" dirty="0">
              <a:solidFill>
                <a:srgbClr val="4D4D4D"/>
              </a:solidFill>
            </a:endParaRPr>
          </a:p>
          <a:p>
            <a:pPr marL="0" indent="1588" eaLnBrk="1" hangingPunct="1">
              <a:lnSpc>
                <a:spcPct val="80000"/>
              </a:lnSpc>
              <a:buNone/>
              <a:defRPr/>
            </a:pPr>
            <a:r>
              <a:rPr lang="en-US" altLang="en-US" sz="2800" dirty="0"/>
              <a:t>This </a:t>
            </a:r>
            <a:r>
              <a:rPr lang="en-US" altLang="en-US" sz="2800" dirty="0" smtClean="0"/>
              <a:t>HAI presentation </a:t>
            </a:r>
            <a:r>
              <a:rPr lang="en-US" altLang="en-US" sz="2800" dirty="0"/>
              <a:t>is the </a:t>
            </a:r>
            <a:r>
              <a:rPr lang="en-US" altLang="en-US" sz="2800" dirty="0" smtClean="0"/>
              <a:t>eighth annual </a:t>
            </a:r>
            <a:r>
              <a:rPr lang="en-US" altLang="en-US" sz="2800" dirty="0"/>
              <a:t>Public Health Council update:</a:t>
            </a:r>
          </a:p>
          <a:p>
            <a:pPr eaLnBrk="1" hangingPunct="1">
              <a:lnSpc>
                <a:spcPct val="80000"/>
              </a:lnSpc>
              <a:defRPr/>
            </a:pPr>
            <a:endParaRPr lang="en-US" altLang="en-US" sz="2800" dirty="0"/>
          </a:p>
          <a:p>
            <a:pPr eaLnBrk="1" hangingPunct="1">
              <a:lnSpc>
                <a:spcPct val="80000"/>
              </a:lnSpc>
              <a:defRPr/>
            </a:pPr>
            <a:r>
              <a:rPr lang="en-US" altLang="en-US" sz="2800" dirty="0"/>
              <a:t>It is an important component of larger efforts to reduce preventable infections in health care settings; </a:t>
            </a:r>
          </a:p>
          <a:p>
            <a:pPr eaLnBrk="1" hangingPunct="1">
              <a:lnSpc>
                <a:spcPct val="80000"/>
              </a:lnSpc>
              <a:defRPr/>
            </a:pPr>
            <a:endParaRPr lang="en-US" altLang="en-US" sz="2800" dirty="0"/>
          </a:p>
          <a:p>
            <a:pPr eaLnBrk="1" hangingPunct="1">
              <a:lnSpc>
                <a:spcPct val="80000"/>
              </a:lnSpc>
              <a:defRPr/>
            </a:pPr>
            <a:r>
              <a:rPr lang="en-US" altLang="en-US" sz="2800" dirty="0"/>
              <a:t>It presents an analysis of progress on infection prevention within Massachusetts acute care hospitals; and</a:t>
            </a:r>
          </a:p>
          <a:p>
            <a:pPr eaLnBrk="1" hangingPunct="1">
              <a:lnSpc>
                <a:spcPct val="80000"/>
              </a:lnSpc>
              <a:defRPr/>
            </a:pPr>
            <a:endParaRPr lang="en-US" altLang="en-US" sz="2800" dirty="0"/>
          </a:p>
          <a:p>
            <a:pPr eaLnBrk="1" hangingPunct="1">
              <a:lnSpc>
                <a:spcPct val="80000"/>
              </a:lnSpc>
              <a:defRPr/>
            </a:pPr>
            <a:r>
              <a:rPr lang="en-US" altLang="en-US" sz="2800" dirty="0"/>
              <a:t>It is based upon work supported by state funds and the Centers for Disease Control and Prevention (CDC).</a:t>
            </a:r>
          </a:p>
          <a:p>
            <a:pPr marL="0" indent="1588">
              <a:lnSpc>
                <a:spcPct val="80000"/>
              </a:lnSpc>
              <a:buNone/>
              <a:defRPr/>
            </a:pPr>
            <a:endParaRPr lang="en-US" altLang="en-US" sz="2400" dirty="0">
              <a:solidFill>
                <a:srgbClr val="4D4D4D"/>
              </a:solidFill>
            </a:endParaRPr>
          </a:p>
        </p:txBody>
      </p:sp>
      <p:sp>
        <p:nvSpPr>
          <p:cNvPr id="3" name="Slide Number Placeholder 2"/>
          <p:cNvSpPr>
            <a:spLocks noGrp="1"/>
          </p:cNvSpPr>
          <p:nvPr>
            <p:ph type="sldNum" sz="quarter" idx="11"/>
          </p:nvPr>
        </p:nvSpPr>
        <p:spPr/>
        <p:txBody>
          <a:bodyPr/>
          <a:lstStyle/>
          <a:p>
            <a:pPr>
              <a:defRPr/>
            </a:pPr>
            <a:fld id="{97AF3797-32A6-46C6-BF98-E21B4AB7E1D0}" type="slidenum">
              <a:rPr lang="en-US" altLang="en-US" smtClean="0"/>
              <a:pPr>
                <a:defRPr/>
              </a:pPr>
              <a:t>3</a:t>
            </a:fld>
            <a:endParaRPr lang="en-US" altLang="en-US" dirty="0"/>
          </a:p>
        </p:txBody>
      </p:sp>
    </p:spTree>
    <p:extLst>
      <p:ext uri="{BB962C8B-B14F-4D97-AF65-F5344CB8AC3E}">
        <p14:creationId xmlns:p14="http://schemas.microsoft.com/office/powerpoint/2010/main" val="236864278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7" name="Content Placeholder 2"/>
          <p:cNvSpPr>
            <a:spLocks noGrp="1"/>
          </p:cNvSpPr>
          <p:nvPr>
            <p:ph idx="4294967295"/>
          </p:nvPr>
        </p:nvSpPr>
        <p:spPr>
          <a:xfrm>
            <a:off x="896938" y="1845172"/>
            <a:ext cx="10148887" cy="7034482"/>
          </a:xfrm>
        </p:spPr>
        <p:txBody>
          <a:bodyPr/>
          <a:lstStyle/>
          <a:p>
            <a:pPr marL="609600" indent="-457200" eaLnBrk="1" hangingPunct="1">
              <a:lnSpc>
                <a:spcPct val="80000"/>
              </a:lnSpc>
            </a:pPr>
            <a:r>
              <a:rPr lang="en-US" altLang="en-US" sz="2400" dirty="0"/>
              <a:t>H</a:t>
            </a:r>
            <a:r>
              <a:rPr lang="en-US" altLang="en-US" sz="2400" dirty="0" smtClean="0"/>
              <a:t>ospitals </a:t>
            </a:r>
            <a:r>
              <a:rPr lang="en-US" altLang="en-US" sz="2400" dirty="0"/>
              <a:t>with </a:t>
            </a:r>
            <a:r>
              <a:rPr lang="en-US" altLang="en-US" sz="2400" dirty="0" smtClean="0"/>
              <a:t>higher than expected SIRs have been contacted to ensure the </a:t>
            </a:r>
            <a:r>
              <a:rPr lang="en-US" altLang="en-US" sz="2400" dirty="0"/>
              <a:t>need </a:t>
            </a:r>
            <a:r>
              <a:rPr lang="en-US" altLang="en-US" sz="2400" dirty="0" smtClean="0"/>
              <a:t>for improvement has been addressed. </a:t>
            </a:r>
            <a:endParaRPr lang="en-US" altLang="en-US" sz="2400" dirty="0"/>
          </a:p>
          <a:p>
            <a:pPr marL="609600" indent="-457200" eaLnBrk="1" hangingPunct="1">
              <a:lnSpc>
                <a:spcPct val="80000"/>
              </a:lnSpc>
            </a:pPr>
            <a:endParaRPr lang="en-US" altLang="en-US" sz="2400" dirty="0" smtClean="0"/>
          </a:p>
          <a:p>
            <a:pPr marL="609600" indent="-457200" eaLnBrk="1" hangingPunct="1">
              <a:lnSpc>
                <a:spcPct val="80000"/>
              </a:lnSpc>
            </a:pPr>
            <a:r>
              <a:rPr lang="en-US" altLang="en-US" sz="2400" dirty="0" smtClean="0"/>
              <a:t>DPH will continue to monitor </a:t>
            </a:r>
            <a:r>
              <a:rPr lang="en-US" altLang="en-US" sz="2400" dirty="0"/>
              <a:t>progress </a:t>
            </a:r>
            <a:r>
              <a:rPr lang="en-US" altLang="en-US" sz="2400" dirty="0" smtClean="0"/>
              <a:t>by providing quarterly Data Cleaning Reports and Targeted </a:t>
            </a:r>
            <a:r>
              <a:rPr lang="en-US" altLang="en-US" sz="2400" dirty="0"/>
              <a:t>Assessment for Prevention (TAP) </a:t>
            </a:r>
            <a:r>
              <a:rPr lang="en-US" altLang="en-US" sz="2400" dirty="0" smtClean="0"/>
              <a:t>Reports for all hospitals</a:t>
            </a:r>
            <a:r>
              <a:rPr lang="en-US" altLang="en-US" sz="2400" dirty="0"/>
              <a:t> </a:t>
            </a:r>
            <a:r>
              <a:rPr lang="en-US" altLang="en-US" sz="2400" dirty="0" smtClean="0"/>
              <a:t>to identify areas where focused infection prevention efforts are needed. </a:t>
            </a:r>
          </a:p>
          <a:p>
            <a:pPr marL="152400" indent="0" eaLnBrk="1" hangingPunct="1">
              <a:lnSpc>
                <a:spcPct val="80000"/>
              </a:lnSpc>
              <a:buNone/>
            </a:pPr>
            <a:endParaRPr lang="en-US" altLang="en-US" sz="2400" dirty="0"/>
          </a:p>
          <a:p>
            <a:pPr marL="609600" indent="-457200" eaLnBrk="1" hangingPunct="1">
              <a:lnSpc>
                <a:spcPct val="80000"/>
              </a:lnSpc>
            </a:pPr>
            <a:r>
              <a:rPr lang="en-US" altLang="en-US" sz="2400" dirty="0" smtClean="0"/>
              <a:t>DPH will continue to conduct on-site data validation of specific NHSN measures to ensure completeness and accuracy of reported data. </a:t>
            </a:r>
          </a:p>
          <a:p>
            <a:pPr marL="152400" indent="0" eaLnBrk="1" hangingPunct="1">
              <a:lnSpc>
                <a:spcPct val="80000"/>
              </a:lnSpc>
              <a:buNone/>
            </a:pPr>
            <a:endParaRPr lang="en-US" altLang="en-US" sz="2400" dirty="0"/>
          </a:p>
          <a:p>
            <a:pPr marL="609600" indent="-457200" eaLnBrk="1" hangingPunct="1">
              <a:lnSpc>
                <a:spcPct val="80000"/>
              </a:lnSpc>
            </a:pPr>
            <a:r>
              <a:rPr lang="en-US" altLang="en-US" sz="2400" dirty="0" smtClean="0"/>
              <a:t>DPH </a:t>
            </a:r>
            <a:r>
              <a:rPr lang="en-US" altLang="en-US" sz="2400" dirty="0"/>
              <a:t>plans </a:t>
            </a:r>
            <a:r>
              <a:rPr lang="en-US" altLang="en-US" sz="2400" dirty="0" smtClean="0"/>
              <a:t>to provide educational webinars for hospitals in </a:t>
            </a:r>
            <a:r>
              <a:rPr lang="en-US" altLang="en-US" sz="2400" dirty="0"/>
              <a:t>order that they may effectively use the data obtained from the surveillance system to improve patient and healthcare personnel </a:t>
            </a:r>
            <a:r>
              <a:rPr lang="en-US" altLang="en-US" sz="2400" dirty="0" smtClean="0"/>
              <a:t>safety. </a:t>
            </a:r>
          </a:p>
          <a:p>
            <a:pPr marL="609600" indent="-457200" eaLnBrk="1" hangingPunct="1">
              <a:lnSpc>
                <a:spcPct val="80000"/>
              </a:lnSpc>
            </a:pPr>
            <a:endParaRPr lang="en-US" altLang="en-US" sz="2400" dirty="0"/>
          </a:p>
          <a:p>
            <a:pPr marL="609600" indent="-457200" eaLnBrk="1" hangingPunct="1">
              <a:lnSpc>
                <a:spcPct val="80000"/>
              </a:lnSpc>
            </a:pPr>
            <a:r>
              <a:rPr lang="en-US" altLang="en-US" sz="2400" dirty="0" smtClean="0"/>
              <a:t>DPH will continue to  collaborate with state and national organizations to provide educational programs that address multi-drug resistant organisms and antibiotic resistance.   </a:t>
            </a:r>
          </a:p>
          <a:p>
            <a:pPr marL="152400" indent="0" eaLnBrk="1" hangingPunct="1">
              <a:lnSpc>
                <a:spcPct val="80000"/>
              </a:lnSpc>
              <a:buNone/>
            </a:pPr>
            <a:endParaRPr lang="en-US" altLang="en-US" sz="2400" dirty="0"/>
          </a:p>
          <a:p>
            <a:pPr marL="609600" indent="-457200" eaLnBrk="1" hangingPunct="1">
              <a:lnSpc>
                <a:spcPct val="80000"/>
              </a:lnSpc>
            </a:pPr>
            <a:r>
              <a:rPr lang="en-US" altLang="en-US" sz="2400" dirty="0" smtClean="0"/>
              <a:t>This update will be available on the MDPH website:</a:t>
            </a:r>
          </a:p>
          <a:p>
            <a:pPr marL="152400" indent="0" algn="ctr" eaLnBrk="1" hangingPunct="1">
              <a:lnSpc>
                <a:spcPct val="80000"/>
              </a:lnSpc>
              <a:buNone/>
            </a:pPr>
            <a:r>
              <a:rPr lang="en-US" altLang="en-US" sz="2400" b="1" dirty="0" smtClean="0">
                <a:hlinkClick r:id="rId3"/>
              </a:rPr>
              <a:t>www.mass.gov/dph/dhcq</a:t>
            </a:r>
            <a:r>
              <a:rPr lang="en-US" altLang="en-US" sz="2400" dirty="0" smtClean="0"/>
              <a:t> </a:t>
            </a:r>
            <a:endParaRPr lang="en-US" altLang="en-US" sz="2400" dirty="0"/>
          </a:p>
          <a:p>
            <a:pPr>
              <a:spcBef>
                <a:spcPts val="0"/>
              </a:spcBef>
              <a:defRPr/>
            </a:pPr>
            <a:endParaRPr lang="en-US" sz="2800" dirty="0"/>
          </a:p>
          <a:p>
            <a:pPr indent="-303213" algn="ctr" eaLnBrk="1" hangingPunct="1">
              <a:lnSpc>
                <a:spcPct val="80000"/>
              </a:lnSpc>
              <a:buFontTx/>
              <a:buNone/>
            </a:pPr>
            <a:endParaRPr lang="en-US" altLang="en-US" sz="2700" dirty="0" smtClean="0"/>
          </a:p>
        </p:txBody>
      </p:sp>
      <p:sp>
        <p:nvSpPr>
          <p:cNvPr id="5" name="Title 1"/>
          <p:cNvSpPr txBox="1">
            <a:spLocks/>
          </p:cNvSpPr>
          <p:nvPr/>
        </p:nvSpPr>
        <p:spPr>
          <a:xfrm>
            <a:off x="5529263" y="298450"/>
            <a:ext cx="6416675" cy="942975"/>
          </a:xfrm>
          <a:prstGeom prst="rect">
            <a:avLst/>
          </a:prstGeom>
        </p:spPr>
        <p:txBody>
          <a:bodyPr/>
          <a:lstStyle>
            <a:lvl1pPr algn="ctr" defTabSz="1216025" rtl="0" eaLnBrk="0" fontAlgn="base" hangingPunct="0">
              <a:spcBef>
                <a:spcPct val="0"/>
              </a:spcBef>
              <a:spcAft>
                <a:spcPct val="0"/>
              </a:spcAft>
              <a:defRPr sz="3700" b="1">
                <a:solidFill>
                  <a:schemeClr val="bg1"/>
                </a:solidFill>
                <a:latin typeface="+mj-lt"/>
                <a:ea typeface="ＭＳ Ｐゴシック" pitchFamily="34" charset="-128"/>
                <a:cs typeface="+mj-cs"/>
              </a:defRPr>
            </a:lvl1pPr>
            <a:lvl2pPr algn="ctr" defTabSz="1216025" rtl="0" eaLnBrk="0" fontAlgn="base" hangingPunct="0">
              <a:spcBef>
                <a:spcPct val="0"/>
              </a:spcBef>
              <a:spcAft>
                <a:spcPct val="0"/>
              </a:spcAft>
              <a:defRPr sz="3700" b="1">
                <a:solidFill>
                  <a:schemeClr val="bg1"/>
                </a:solidFill>
                <a:latin typeface="Calibri" charset="0"/>
                <a:ea typeface="ＭＳ Ｐゴシック" pitchFamily="34" charset="-128"/>
              </a:defRPr>
            </a:lvl2pPr>
            <a:lvl3pPr algn="ctr" defTabSz="1216025" rtl="0" eaLnBrk="0" fontAlgn="base" hangingPunct="0">
              <a:spcBef>
                <a:spcPct val="0"/>
              </a:spcBef>
              <a:spcAft>
                <a:spcPct val="0"/>
              </a:spcAft>
              <a:defRPr sz="3700" b="1">
                <a:solidFill>
                  <a:schemeClr val="bg1"/>
                </a:solidFill>
                <a:latin typeface="Calibri" charset="0"/>
                <a:ea typeface="ＭＳ Ｐゴシック" pitchFamily="34" charset="-128"/>
              </a:defRPr>
            </a:lvl3pPr>
            <a:lvl4pPr algn="ctr" defTabSz="1216025" rtl="0" eaLnBrk="0" fontAlgn="base" hangingPunct="0">
              <a:spcBef>
                <a:spcPct val="0"/>
              </a:spcBef>
              <a:spcAft>
                <a:spcPct val="0"/>
              </a:spcAft>
              <a:defRPr sz="3700" b="1">
                <a:solidFill>
                  <a:schemeClr val="bg1"/>
                </a:solidFill>
                <a:latin typeface="Calibri" charset="0"/>
                <a:ea typeface="ＭＳ Ｐゴシック" pitchFamily="34" charset="-128"/>
              </a:defRPr>
            </a:lvl4pPr>
            <a:lvl5pPr algn="ctr" defTabSz="1216025" rtl="0" eaLnBrk="0" fontAlgn="base" hangingPunct="0">
              <a:spcBef>
                <a:spcPct val="0"/>
              </a:spcBef>
              <a:spcAft>
                <a:spcPct val="0"/>
              </a:spcAft>
              <a:defRPr sz="3700" b="1">
                <a:solidFill>
                  <a:schemeClr val="bg1"/>
                </a:solidFill>
                <a:latin typeface="Calibri" charset="0"/>
                <a:ea typeface="ＭＳ Ｐゴシック" pitchFamily="34" charset="-128"/>
              </a:defRPr>
            </a:lvl5pPr>
            <a:lvl6pPr marL="456808" algn="ctr" rtl="0" fontAlgn="base">
              <a:spcBef>
                <a:spcPct val="0"/>
              </a:spcBef>
              <a:spcAft>
                <a:spcPct val="0"/>
              </a:spcAft>
              <a:defRPr sz="2800" b="1">
                <a:solidFill>
                  <a:schemeClr val="bg1"/>
                </a:solidFill>
                <a:latin typeface="Calibri" charset="0"/>
                <a:ea typeface="ＭＳ Ｐゴシック" charset="0"/>
              </a:defRPr>
            </a:lvl6pPr>
            <a:lvl7pPr marL="913617" algn="ctr" rtl="0" fontAlgn="base">
              <a:spcBef>
                <a:spcPct val="0"/>
              </a:spcBef>
              <a:spcAft>
                <a:spcPct val="0"/>
              </a:spcAft>
              <a:defRPr sz="2800" b="1">
                <a:solidFill>
                  <a:schemeClr val="bg1"/>
                </a:solidFill>
                <a:latin typeface="Calibri" charset="0"/>
                <a:ea typeface="ＭＳ Ｐゴシック" charset="0"/>
              </a:defRPr>
            </a:lvl7pPr>
            <a:lvl8pPr marL="1370425" algn="ctr" rtl="0" fontAlgn="base">
              <a:spcBef>
                <a:spcPct val="0"/>
              </a:spcBef>
              <a:spcAft>
                <a:spcPct val="0"/>
              </a:spcAft>
              <a:defRPr sz="2800" b="1">
                <a:solidFill>
                  <a:schemeClr val="bg1"/>
                </a:solidFill>
                <a:latin typeface="Calibri" charset="0"/>
                <a:ea typeface="ＭＳ Ｐゴシック" charset="0"/>
              </a:defRPr>
            </a:lvl8pPr>
            <a:lvl9pPr marL="1827234" algn="ctr" rtl="0" fontAlgn="base">
              <a:spcBef>
                <a:spcPct val="0"/>
              </a:spcBef>
              <a:spcAft>
                <a:spcPct val="0"/>
              </a:spcAft>
              <a:defRPr sz="2800" b="1">
                <a:solidFill>
                  <a:schemeClr val="bg1"/>
                </a:solidFill>
                <a:latin typeface="Calibri" charset="0"/>
                <a:ea typeface="ＭＳ Ｐゴシック" charset="0"/>
              </a:defRPr>
            </a:lvl9pPr>
          </a:lstStyle>
          <a:p>
            <a:pPr>
              <a:defRPr/>
            </a:pPr>
            <a:r>
              <a:rPr lang="en-US" altLang="en-US" sz="3600" dirty="0" smtClean="0"/>
              <a:t>Next Steps</a:t>
            </a:r>
            <a:endParaRPr lang="en-US" altLang="en-US" sz="3600" kern="0" dirty="0" smtClean="0"/>
          </a:p>
        </p:txBody>
      </p:sp>
      <p:sp>
        <p:nvSpPr>
          <p:cNvPr id="3" name="Slide Number Placeholder 2"/>
          <p:cNvSpPr>
            <a:spLocks noGrp="1"/>
          </p:cNvSpPr>
          <p:nvPr>
            <p:ph type="sldNum" sz="quarter" idx="11"/>
          </p:nvPr>
        </p:nvSpPr>
        <p:spPr/>
        <p:txBody>
          <a:bodyPr/>
          <a:lstStyle/>
          <a:p>
            <a:pPr>
              <a:defRPr/>
            </a:pPr>
            <a:fld id="{6C071EC3-2541-4649-B5DA-9836904E775A}" type="slidenum">
              <a:rPr lang="en-US" altLang="en-US" smtClean="0"/>
              <a:pPr>
                <a:defRPr/>
              </a:pPr>
              <a:t>30</a:t>
            </a:fld>
            <a:endParaRPr lang="en-US" altLang="en-US" dirty="0"/>
          </a:p>
        </p:txBody>
      </p:sp>
    </p:spTree>
    <p:extLst>
      <p:ext uri="{BB962C8B-B14F-4D97-AF65-F5344CB8AC3E}">
        <p14:creationId xmlns:p14="http://schemas.microsoft.com/office/powerpoint/2010/main" val="2157420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2"/>
          <p:cNvSpPr>
            <a:spLocks noGrp="1" noChangeArrowheads="1"/>
          </p:cNvSpPr>
          <p:nvPr>
            <p:ph type="title"/>
          </p:nvPr>
        </p:nvSpPr>
        <p:spPr/>
        <p:txBody>
          <a:bodyPr/>
          <a:lstStyle/>
          <a:p>
            <a:pPr eaLnBrk="1" hangingPunct="1"/>
            <a:r>
              <a:rPr lang="en-US" altLang="en-US" dirty="0" smtClean="0"/>
              <a:t>Methods</a:t>
            </a:r>
          </a:p>
        </p:txBody>
      </p:sp>
      <p:sp>
        <p:nvSpPr>
          <p:cNvPr id="12292" name="Rectangle 3"/>
          <p:cNvSpPr>
            <a:spLocks noGrp="1" noChangeArrowheads="1"/>
          </p:cNvSpPr>
          <p:nvPr>
            <p:ph type="body" idx="1"/>
          </p:nvPr>
        </p:nvSpPr>
        <p:spPr>
          <a:xfrm>
            <a:off x="609691" y="1751012"/>
            <a:ext cx="10960101" cy="7073673"/>
          </a:xfrm>
        </p:spPr>
        <p:txBody>
          <a:bodyPr/>
          <a:lstStyle/>
          <a:p>
            <a:pPr marL="1588" indent="14151" eaLnBrk="1" hangingPunct="1">
              <a:lnSpc>
                <a:spcPct val="80000"/>
              </a:lnSpc>
              <a:buNone/>
            </a:pPr>
            <a:r>
              <a:rPr lang="en-US" altLang="en-US" sz="2400" dirty="0"/>
              <a:t>This data summary includes the following statewide measures for the </a:t>
            </a:r>
            <a:r>
              <a:rPr lang="en-US" altLang="en-US" sz="2400" dirty="0" smtClean="0"/>
              <a:t>2016 </a:t>
            </a:r>
            <a:r>
              <a:rPr lang="en-US" altLang="en-US" sz="2400" dirty="0"/>
              <a:t>calendar year (January 1, 2016 – December 31, </a:t>
            </a:r>
            <a:r>
              <a:rPr lang="en-US" altLang="en-US" sz="2400" dirty="0" smtClean="0"/>
              <a:t>2016) as reported to </a:t>
            </a:r>
            <a:r>
              <a:rPr lang="en-US" altLang="en-US" sz="2400" dirty="0"/>
              <a:t>the </a:t>
            </a:r>
            <a:r>
              <a:rPr lang="en-US" altLang="en-US" sz="2400" dirty="0" smtClean="0"/>
              <a:t>CDC’s </a:t>
            </a:r>
            <a:r>
              <a:rPr lang="en-US" altLang="en-US" sz="2400" dirty="0"/>
              <a:t>National Healthcare Safety Network (NHSN</a:t>
            </a:r>
            <a:r>
              <a:rPr lang="en-US" altLang="en-US" sz="2400" dirty="0" smtClean="0"/>
              <a:t>).</a:t>
            </a:r>
          </a:p>
          <a:p>
            <a:pPr marL="1588" indent="14151" eaLnBrk="1" hangingPunct="1">
              <a:lnSpc>
                <a:spcPct val="80000"/>
              </a:lnSpc>
              <a:buNone/>
            </a:pPr>
            <a:endParaRPr lang="en-US" altLang="en-US" sz="2400" dirty="0" smtClean="0"/>
          </a:p>
          <a:p>
            <a:pPr marL="1588" indent="14151" eaLnBrk="1" hangingPunct="1">
              <a:lnSpc>
                <a:spcPct val="80000"/>
              </a:lnSpc>
              <a:buNone/>
            </a:pPr>
            <a:r>
              <a:rPr lang="en-US" altLang="en-US" sz="2400" dirty="0" smtClean="0"/>
              <a:t>The DPH required measures are consistent </a:t>
            </a:r>
            <a:r>
              <a:rPr lang="en-US" altLang="en-US" sz="2400" dirty="0"/>
              <a:t>with the Centers for </a:t>
            </a:r>
            <a:r>
              <a:rPr lang="en-US" altLang="en-US" sz="2400" dirty="0" smtClean="0"/>
              <a:t>Medicare </a:t>
            </a:r>
            <a:r>
              <a:rPr lang="en-US" altLang="en-US" sz="2400" dirty="0"/>
              <a:t>and </a:t>
            </a:r>
            <a:r>
              <a:rPr lang="en-US" altLang="en-US" sz="2400" dirty="0" smtClean="0"/>
              <a:t>Medicaid Services quality reporting measures.  </a:t>
            </a:r>
          </a:p>
          <a:p>
            <a:pPr marL="1588" indent="14151" eaLnBrk="1" hangingPunct="1">
              <a:lnSpc>
                <a:spcPct val="80000"/>
              </a:lnSpc>
              <a:buNone/>
            </a:pPr>
            <a:endParaRPr lang="en-US" altLang="en-US" sz="2400" dirty="0" smtClean="0"/>
          </a:p>
          <a:p>
            <a:pPr marL="454294" indent="-452737" eaLnBrk="1" hangingPunct="1">
              <a:lnSpc>
                <a:spcPct val="80000"/>
              </a:lnSpc>
            </a:pPr>
            <a:r>
              <a:rPr lang="en-US" altLang="en-US" sz="2400" dirty="0"/>
              <a:t>Central line associated bloodstream infections (CLABSI) </a:t>
            </a:r>
            <a:r>
              <a:rPr lang="en-US" altLang="en-US" sz="2400" dirty="0" smtClean="0"/>
              <a:t>in intensive care units </a:t>
            </a:r>
            <a:endParaRPr lang="en-US" altLang="en-US" sz="2400" dirty="0"/>
          </a:p>
          <a:p>
            <a:pPr marL="1588" indent="14151" eaLnBrk="1" hangingPunct="1">
              <a:lnSpc>
                <a:spcPct val="80000"/>
              </a:lnSpc>
              <a:buNone/>
            </a:pPr>
            <a:endParaRPr lang="en-US" altLang="en-US" sz="2400" dirty="0"/>
          </a:p>
          <a:p>
            <a:pPr marL="454294" indent="-452737" eaLnBrk="1" hangingPunct="1">
              <a:lnSpc>
                <a:spcPct val="80000"/>
              </a:lnSpc>
            </a:pPr>
            <a:r>
              <a:rPr lang="en-US" altLang="en-US" sz="2400" dirty="0"/>
              <a:t>Catheter associated urinary tract infections (CAUTI) in intensive care units </a:t>
            </a:r>
          </a:p>
          <a:p>
            <a:pPr marL="528166" lvl="1" indent="0" eaLnBrk="1" hangingPunct="1">
              <a:lnSpc>
                <a:spcPct val="80000"/>
              </a:lnSpc>
              <a:buNone/>
            </a:pPr>
            <a:endParaRPr lang="en-US" altLang="en-US" sz="2400" dirty="0"/>
          </a:p>
          <a:p>
            <a:pPr marL="454294" indent="-452737" eaLnBrk="1" hangingPunct="1">
              <a:lnSpc>
                <a:spcPct val="80000"/>
              </a:lnSpc>
            </a:pPr>
            <a:r>
              <a:rPr lang="en-US" altLang="en-US" sz="2400" dirty="0"/>
              <a:t>Specific surgical site infections (SSI); and</a:t>
            </a:r>
          </a:p>
          <a:p>
            <a:pPr marL="980898" lvl="1" indent="-452737" eaLnBrk="1" hangingPunct="1">
              <a:lnSpc>
                <a:spcPct val="80000"/>
              </a:lnSpc>
            </a:pPr>
            <a:endParaRPr lang="en-US" altLang="en-US" sz="2400" dirty="0" smtClean="0"/>
          </a:p>
          <a:p>
            <a:pPr marL="454294" indent="-452737" eaLnBrk="1" hangingPunct="1">
              <a:lnSpc>
                <a:spcPct val="80000"/>
              </a:lnSpc>
            </a:pPr>
            <a:r>
              <a:rPr lang="en-US" altLang="en-US" sz="2400" dirty="0" smtClean="0"/>
              <a:t>Specific facility wide laboratory identified events (LabID)</a:t>
            </a:r>
          </a:p>
          <a:p>
            <a:pPr marL="528141" lvl="1" indent="0" eaLnBrk="1" hangingPunct="1">
              <a:lnSpc>
                <a:spcPct val="80000"/>
              </a:lnSpc>
              <a:buNone/>
            </a:pPr>
            <a:endParaRPr lang="en-US" altLang="en-US" sz="2400" dirty="0" smtClean="0">
              <a:ea typeface="MS PGothic" pitchFamily="34" charset="-128"/>
            </a:endParaRPr>
          </a:p>
          <a:p>
            <a:pPr marL="107950" lvl="1" indent="-107950" eaLnBrk="1" hangingPunct="1">
              <a:lnSpc>
                <a:spcPct val="80000"/>
              </a:lnSpc>
              <a:buNone/>
            </a:pPr>
            <a:r>
              <a:rPr lang="en-US" altLang="en-US" sz="2400" dirty="0" smtClean="0">
                <a:ea typeface="MS PGothic" pitchFamily="34" charset="-128"/>
              </a:rPr>
              <a:t>*</a:t>
            </a:r>
            <a:r>
              <a:rPr lang="en-US" altLang="en-US" sz="2400" dirty="0"/>
              <a:t>National baseline </a:t>
            </a:r>
            <a:r>
              <a:rPr lang="en-US" altLang="en-US" sz="2400" dirty="0" smtClean="0"/>
              <a:t>data for each measure </a:t>
            </a:r>
            <a:r>
              <a:rPr lang="en-US" altLang="en-US" sz="2400" dirty="0"/>
              <a:t>are based on a statistical risk model derived from </a:t>
            </a:r>
            <a:r>
              <a:rPr lang="en-US" altLang="en-US" sz="2400" dirty="0" smtClean="0"/>
              <a:t>2015 </a:t>
            </a:r>
            <a:r>
              <a:rPr lang="en-US" altLang="en-US" sz="2400" dirty="0"/>
              <a:t>national </a:t>
            </a:r>
            <a:r>
              <a:rPr lang="en-US" altLang="en-US" sz="2400" dirty="0" smtClean="0"/>
              <a:t>data.</a:t>
            </a:r>
            <a:endParaRPr lang="en-US" altLang="en-US" sz="2400" dirty="0"/>
          </a:p>
          <a:p>
            <a:pPr marL="527050" lvl="1" indent="-527050" eaLnBrk="1" hangingPunct="1">
              <a:lnSpc>
                <a:spcPct val="80000"/>
              </a:lnSpc>
              <a:buNone/>
            </a:pPr>
            <a:r>
              <a:rPr lang="en-US" altLang="en-US" sz="2400" dirty="0" smtClean="0">
                <a:ea typeface="MS PGothic" pitchFamily="34" charset="-128"/>
              </a:rPr>
              <a:t>*All data were extracted from NHSN on August 11, 2017.</a:t>
            </a:r>
          </a:p>
        </p:txBody>
      </p:sp>
      <p:sp>
        <p:nvSpPr>
          <p:cNvPr id="3" name="Slide Number Placeholder 2"/>
          <p:cNvSpPr>
            <a:spLocks noGrp="1"/>
          </p:cNvSpPr>
          <p:nvPr>
            <p:ph type="sldNum" sz="quarter" idx="11"/>
          </p:nvPr>
        </p:nvSpPr>
        <p:spPr/>
        <p:txBody>
          <a:bodyPr/>
          <a:lstStyle/>
          <a:p>
            <a:pPr>
              <a:defRPr/>
            </a:pPr>
            <a:fld id="{97AF3797-32A6-46C6-BF98-E21B4AB7E1D0}" type="slidenum">
              <a:rPr lang="en-US" altLang="en-US" smtClean="0"/>
              <a:pPr>
                <a:defRPr/>
              </a:pPr>
              <a:t>4</a:t>
            </a:fld>
            <a:endParaRPr lang="en-US" altLang="en-US" dirty="0"/>
          </a:p>
        </p:txBody>
      </p:sp>
    </p:spTree>
    <p:extLst>
      <p:ext uri="{BB962C8B-B14F-4D97-AF65-F5344CB8AC3E}">
        <p14:creationId xmlns:p14="http://schemas.microsoft.com/office/powerpoint/2010/main" val="306831291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2"/>
          <p:cNvSpPr>
            <a:spLocks noGrp="1" noChangeArrowheads="1"/>
          </p:cNvSpPr>
          <p:nvPr>
            <p:ph type="title"/>
          </p:nvPr>
        </p:nvSpPr>
        <p:spPr/>
        <p:txBody>
          <a:bodyPr/>
          <a:lstStyle/>
          <a:p>
            <a:pPr eaLnBrk="1" hangingPunct="1"/>
            <a:r>
              <a:rPr lang="en-US" altLang="en-US" sz="4000" dirty="0" smtClean="0">
                <a:solidFill>
                  <a:srgbClr val="FF0000"/>
                </a:solidFill>
              </a:rPr>
              <a:t>NEW: </a:t>
            </a:r>
            <a:r>
              <a:rPr lang="en-US" altLang="en-US" sz="4000" dirty="0" smtClean="0"/>
              <a:t>NHSN </a:t>
            </a:r>
            <a:r>
              <a:rPr lang="en-US" altLang="en-US" sz="4000" dirty="0"/>
              <a:t>Rebaseline</a:t>
            </a:r>
            <a:endParaRPr lang="en-US" altLang="en-US" dirty="0" smtClean="0"/>
          </a:p>
        </p:txBody>
      </p:sp>
      <p:sp>
        <p:nvSpPr>
          <p:cNvPr id="12292" name="Rectangle 3"/>
          <p:cNvSpPr>
            <a:spLocks noGrp="1" noChangeArrowheads="1"/>
          </p:cNvSpPr>
          <p:nvPr>
            <p:ph type="body" idx="1"/>
          </p:nvPr>
        </p:nvSpPr>
        <p:spPr>
          <a:xfrm>
            <a:off x="609691" y="1751013"/>
            <a:ext cx="10960101" cy="7059158"/>
          </a:xfrm>
        </p:spPr>
        <p:txBody>
          <a:bodyPr/>
          <a:lstStyle/>
          <a:p>
            <a:r>
              <a:rPr lang="en-US" sz="2400" dirty="0" smtClean="0"/>
              <a:t>In previous years, DPH  has used the CDC’s NHSN  2006-2011 national baseline data as the basis for analysis. </a:t>
            </a:r>
          </a:p>
          <a:p>
            <a:endParaRPr lang="en-US" sz="2400" dirty="0"/>
          </a:p>
          <a:p>
            <a:r>
              <a:rPr lang="en-US" sz="2400" dirty="0"/>
              <a:t>January 2017, CDC completed the process of updating NHSN’s original HAI baselines. </a:t>
            </a:r>
            <a:endParaRPr lang="en-US" sz="2400" dirty="0" smtClean="0"/>
          </a:p>
          <a:p>
            <a:pPr marL="0" indent="0">
              <a:buNone/>
            </a:pPr>
            <a:endParaRPr lang="en-US" sz="2400" dirty="0"/>
          </a:p>
          <a:p>
            <a:r>
              <a:rPr lang="en-US" sz="2400" dirty="0" smtClean="0"/>
              <a:t>The </a:t>
            </a:r>
            <a:r>
              <a:rPr lang="en-US" sz="2400" dirty="0"/>
              <a:t>“rebaseline” </a:t>
            </a:r>
            <a:r>
              <a:rPr lang="en-US" sz="2400" dirty="0" smtClean="0"/>
              <a:t>was necessary due </a:t>
            </a:r>
            <a:r>
              <a:rPr lang="en-US" sz="2400" dirty="0"/>
              <a:t>to multiple factors that have made the original baseline comparator data </a:t>
            </a:r>
            <a:r>
              <a:rPr lang="en-US" sz="2400" dirty="0" smtClean="0"/>
              <a:t>obsolete: </a:t>
            </a:r>
          </a:p>
          <a:p>
            <a:pPr lvl="1" eaLnBrk="1" hangingPunct="1"/>
            <a:r>
              <a:rPr lang="en-US" altLang="en-US" sz="2400" dirty="0" smtClean="0"/>
              <a:t>Some of the baselines were very old</a:t>
            </a:r>
          </a:p>
          <a:p>
            <a:pPr lvl="1" eaLnBrk="1" hangingPunct="1"/>
            <a:r>
              <a:rPr lang="en-US" altLang="en-US" sz="2400" dirty="0"/>
              <a:t>NHSN protocols and  surveillance definitions have changed over </a:t>
            </a:r>
            <a:r>
              <a:rPr lang="en-US" altLang="en-US" sz="2400" dirty="0" smtClean="0"/>
              <a:t>time</a:t>
            </a:r>
          </a:p>
          <a:p>
            <a:pPr marL="0" indent="0">
              <a:buNone/>
            </a:pPr>
            <a:endParaRPr lang="en-US" sz="2400" dirty="0" smtClean="0"/>
          </a:p>
          <a:p>
            <a:r>
              <a:rPr lang="en-US" sz="2400" dirty="0" smtClean="0"/>
              <a:t>Transition </a:t>
            </a:r>
            <a:r>
              <a:rPr lang="en-US" sz="2400" dirty="0"/>
              <a:t>to the </a:t>
            </a:r>
            <a:r>
              <a:rPr lang="en-US" sz="2400" dirty="0" smtClean="0"/>
              <a:t>new 2015 national baseline allows for comparison to more current data, significantly moves the previous values that provided the basis for comparison </a:t>
            </a:r>
            <a:r>
              <a:rPr lang="en-US" sz="2400" dirty="0"/>
              <a:t>and </a:t>
            </a:r>
            <a:r>
              <a:rPr lang="en-US" sz="2400" dirty="0" smtClean="0"/>
              <a:t>creates a higher performance standard. </a:t>
            </a:r>
          </a:p>
          <a:p>
            <a:pPr marL="0" indent="0">
              <a:buNone/>
            </a:pPr>
            <a:endParaRPr lang="en-US" sz="2000" dirty="0"/>
          </a:p>
          <a:p>
            <a:endParaRPr lang="en-US" sz="2000" dirty="0" smtClean="0"/>
          </a:p>
          <a:p>
            <a:endParaRPr lang="en-US" altLang="en-US" sz="2800" dirty="0"/>
          </a:p>
          <a:p>
            <a:endParaRPr lang="en-US" altLang="en-US" sz="2800" dirty="0"/>
          </a:p>
        </p:txBody>
      </p:sp>
      <p:sp>
        <p:nvSpPr>
          <p:cNvPr id="3" name="Slide Number Placeholder 2"/>
          <p:cNvSpPr>
            <a:spLocks noGrp="1"/>
          </p:cNvSpPr>
          <p:nvPr>
            <p:ph type="sldNum" sz="quarter" idx="11"/>
          </p:nvPr>
        </p:nvSpPr>
        <p:spPr/>
        <p:txBody>
          <a:bodyPr/>
          <a:lstStyle/>
          <a:p>
            <a:pPr>
              <a:defRPr/>
            </a:pPr>
            <a:fld id="{97AF3797-32A6-46C6-BF98-E21B4AB7E1D0}" type="slidenum">
              <a:rPr lang="en-US" altLang="en-US" smtClean="0"/>
              <a:pPr>
                <a:defRPr/>
              </a:pPr>
              <a:t>5</a:t>
            </a:fld>
            <a:endParaRPr lang="en-US" altLang="en-US" dirty="0"/>
          </a:p>
        </p:txBody>
      </p:sp>
    </p:spTree>
    <p:extLst>
      <p:ext uri="{BB962C8B-B14F-4D97-AF65-F5344CB8AC3E}">
        <p14:creationId xmlns:p14="http://schemas.microsoft.com/office/powerpoint/2010/main" val="265129045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4294967295"/>
          </p:nvPr>
        </p:nvSpPr>
        <p:spPr>
          <a:xfrm>
            <a:off x="609691" y="2011363"/>
            <a:ext cx="10960101" cy="4767262"/>
          </a:xfrm>
        </p:spPr>
        <p:txBody>
          <a:bodyPr/>
          <a:lstStyle/>
          <a:p>
            <a:pPr marL="452352" indent="-301524" defTabSz="1204650" eaLnBrk="1" hangingPunct="1">
              <a:lnSpc>
                <a:spcPct val="90000"/>
              </a:lnSpc>
              <a:defRPr/>
            </a:pPr>
            <a:r>
              <a:rPr lang="en-US" altLang="en-US" sz="3200" dirty="0">
                <a:ea typeface="MS PGothic" pitchFamily="34" charset="-128"/>
              </a:rPr>
              <a:t>Standardized Infection Ratio (SIR)*</a:t>
            </a:r>
          </a:p>
          <a:p>
            <a:pPr marL="452352" indent="-301524" defTabSz="1204650" eaLnBrk="1" hangingPunct="1">
              <a:lnSpc>
                <a:spcPct val="90000"/>
              </a:lnSpc>
              <a:defRPr/>
            </a:pPr>
            <a:endParaRPr lang="en-US" altLang="en-US" sz="3200" dirty="0">
              <a:ea typeface="MS PGothic" pitchFamily="34" charset="-128"/>
            </a:endParaRPr>
          </a:p>
          <a:p>
            <a:pPr marL="452352" indent="-301524" defTabSz="1204650" eaLnBrk="1" hangingPunct="1">
              <a:lnSpc>
                <a:spcPct val="90000"/>
              </a:lnSpc>
              <a:defRPr/>
            </a:pPr>
            <a:endParaRPr lang="en-US" altLang="en-US" sz="3200" dirty="0">
              <a:ea typeface="MS PGothic" pitchFamily="34" charset="-128"/>
            </a:endParaRPr>
          </a:p>
          <a:p>
            <a:pPr marL="1016475" lvl="1" indent="-339572" defTabSz="1204650" eaLnBrk="1" hangingPunct="1">
              <a:lnSpc>
                <a:spcPct val="90000"/>
              </a:lnSpc>
              <a:buFont typeface="Arial" charset="0"/>
              <a:buChar char="•"/>
              <a:defRPr/>
            </a:pPr>
            <a:r>
              <a:rPr lang="en-US" altLang="en-US" sz="2000" dirty="0">
                <a:ea typeface="MS PGothic" pitchFamily="34" charset="-128"/>
              </a:rPr>
              <a:t>When the actual number is equal to the predicted number the SIR = 1.0</a:t>
            </a:r>
          </a:p>
          <a:p>
            <a:pPr marL="1016475" lvl="1" indent="-339572" defTabSz="1204650" eaLnBrk="1" hangingPunct="1">
              <a:lnSpc>
                <a:spcPct val="90000"/>
              </a:lnSpc>
              <a:buFont typeface="Arial" charset="0"/>
              <a:buChar char="•"/>
              <a:defRPr/>
            </a:pPr>
            <a:endParaRPr lang="en-US" altLang="en-US" sz="2000" dirty="0">
              <a:ea typeface="MS PGothic" pitchFamily="34" charset="-128"/>
            </a:endParaRPr>
          </a:p>
          <a:p>
            <a:pPr marL="452352" indent="-301524" defTabSz="1204650" eaLnBrk="1" hangingPunct="1">
              <a:lnSpc>
                <a:spcPct val="90000"/>
              </a:lnSpc>
              <a:defRPr/>
            </a:pPr>
            <a:r>
              <a:rPr lang="en-US" altLang="en-US" sz="3200" dirty="0">
                <a:ea typeface="MS PGothic" pitchFamily="34" charset="-128"/>
              </a:rPr>
              <a:t>Central Line Utilization Ratio</a:t>
            </a:r>
          </a:p>
          <a:p>
            <a:pPr marL="452352" indent="-301524" defTabSz="1204650" eaLnBrk="1" hangingPunct="1">
              <a:lnSpc>
                <a:spcPct val="90000"/>
              </a:lnSpc>
              <a:defRPr/>
            </a:pPr>
            <a:endParaRPr lang="en-US" sz="3200" dirty="0"/>
          </a:p>
          <a:p>
            <a:pPr marL="452352" indent="-301524" defTabSz="1204650" eaLnBrk="1" hangingPunct="1">
              <a:lnSpc>
                <a:spcPct val="90000"/>
              </a:lnSpc>
              <a:defRPr/>
            </a:pPr>
            <a:endParaRPr lang="en-US" sz="3200" dirty="0"/>
          </a:p>
          <a:p>
            <a:pPr marL="452352" indent="-301524" defTabSz="1204650" eaLnBrk="1" hangingPunct="1">
              <a:lnSpc>
                <a:spcPct val="90000"/>
              </a:lnSpc>
              <a:defRPr/>
            </a:pPr>
            <a:endParaRPr lang="en-US" sz="3200" dirty="0"/>
          </a:p>
          <a:p>
            <a:pPr marL="452352" indent="-301524" defTabSz="1204650" eaLnBrk="1" hangingPunct="1">
              <a:lnSpc>
                <a:spcPct val="90000"/>
              </a:lnSpc>
              <a:defRPr/>
            </a:pPr>
            <a:r>
              <a:rPr lang="en-US" sz="3200" dirty="0"/>
              <a:t>Urinary Catheter </a:t>
            </a:r>
            <a:r>
              <a:rPr lang="en-US" sz="3200" dirty="0" smtClean="0"/>
              <a:t>Utilization Ratio </a:t>
            </a:r>
            <a:endParaRPr lang="en-US" altLang="en-US" sz="3200" dirty="0">
              <a:ea typeface="MS PGothic" pitchFamily="34" charset="-128"/>
            </a:endParaRPr>
          </a:p>
          <a:p>
            <a:pPr marL="452352" indent="-301524" defTabSz="1204650" eaLnBrk="1" hangingPunct="1">
              <a:lnSpc>
                <a:spcPct val="90000"/>
              </a:lnSpc>
              <a:buNone/>
              <a:defRPr/>
            </a:pPr>
            <a:endParaRPr lang="en-US" altLang="en-US" dirty="0" smtClean="0">
              <a:solidFill>
                <a:srgbClr val="A6A6A6"/>
              </a:solidFill>
              <a:ea typeface="MS PGothic" pitchFamily="34" charset="-128"/>
            </a:endParaRPr>
          </a:p>
        </p:txBody>
      </p:sp>
      <p:sp>
        <p:nvSpPr>
          <p:cNvPr id="13316" name="Rectangle 5"/>
          <p:cNvSpPr>
            <a:spLocks noChangeArrowheads="1"/>
          </p:cNvSpPr>
          <p:nvPr/>
        </p:nvSpPr>
        <p:spPr bwMode="auto">
          <a:xfrm>
            <a:off x="5529264" y="298542"/>
            <a:ext cx="6416676" cy="942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txBody>
          <a:bodyPr lIns="120300" tIns="60202" rIns="120300" bIns="60202" anchor="ctr"/>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989013" indent="-3794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522413" indent="-304800" defTabSz="1217613" eaLnBrk="0" hangingPunct="0">
              <a:spcBef>
                <a:spcPct val="20000"/>
              </a:spcBef>
              <a:buChar char="•"/>
              <a:defRPr sz="3200">
                <a:solidFill>
                  <a:schemeClr val="tx1"/>
                </a:solidFill>
                <a:latin typeface="Calibri" pitchFamily="34" charset="0"/>
                <a:ea typeface="ＭＳ Ｐゴシック" pitchFamily="34" charset="-128"/>
              </a:defRPr>
            </a:lvl3pPr>
            <a:lvl4pPr marL="2132013" indent="-304800" defTabSz="1217613" eaLnBrk="0" hangingPunct="0">
              <a:spcBef>
                <a:spcPct val="20000"/>
              </a:spcBef>
              <a:buChar char="–"/>
              <a:defRPr sz="2700">
                <a:solidFill>
                  <a:schemeClr val="tx1"/>
                </a:solidFill>
                <a:latin typeface="Calibri" pitchFamily="34" charset="0"/>
                <a:ea typeface="ＭＳ Ｐゴシック" pitchFamily="34" charset="-128"/>
              </a:defRPr>
            </a:lvl4pPr>
            <a:lvl5pPr marL="2740025" indent="-3048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1972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6544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1116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5688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algn="ctr" eaLnBrk="1" hangingPunct="1">
              <a:spcBef>
                <a:spcPct val="0"/>
              </a:spcBef>
              <a:buFontTx/>
              <a:buNone/>
            </a:pPr>
            <a:r>
              <a:rPr lang="en-US" altLang="en-US" sz="3700" b="1" dirty="0" smtClean="0">
                <a:solidFill>
                  <a:schemeClr val="bg1"/>
                </a:solidFill>
              </a:rPr>
              <a:t>Measures</a:t>
            </a:r>
            <a:r>
              <a:rPr lang="en-US" altLang="en-US" sz="3200" b="1" dirty="0" smtClean="0">
                <a:solidFill>
                  <a:schemeClr val="bg1"/>
                </a:solidFill>
              </a:rPr>
              <a:t>  </a:t>
            </a:r>
            <a:endParaRPr lang="en-US" altLang="en-US" sz="3200" b="1" dirty="0">
              <a:solidFill>
                <a:schemeClr val="bg1"/>
              </a:solidFill>
            </a:endParaRPr>
          </a:p>
        </p:txBody>
      </p:sp>
      <p:grpSp>
        <p:nvGrpSpPr>
          <p:cNvPr id="13317" name="Group 17"/>
          <p:cNvGrpSpPr>
            <a:grpSpLocks/>
          </p:cNvGrpSpPr>
          <p:nvPr/>
        </p:nvGrpSpPr>
        <p:grpSpPr bwMode="auto">
          <a:xfrm>
            <a:off x="1317625" y="4873641"/>
            <a:ext cx="9920288" cy="1011238"/>
            <a:chOff x="830" y="4789"/>
            <a:chExt cx="6249" cy="637"/>
          </a:xfrm>
        </p:grpSpPr>
        <p:sp>
          <p:nvSpPr>
            <p:cNvPr id="13324" name="AutoShape 5"/>
            <p:cNvSpPr>
              <a:spLocks noChangeArrowheads="1"/>
            </p:cNvSpPr>
            <p:nvPr/>
          </p:nvSpPr>
          <p:spPr bwMode="auto">
            <a:xfrm>
              <a:off x="830" y="4789"/>
              <a:ext cx="6249" cy="637"/>
            </a:xfrm>
            <a:prstGeom prst="roundRect">
              <a:avLst>
                <a:gd name="adj" fmla="val 16667"/>
              </a:avLst>
            </a:prstGeom>
            <a:solidFill>
              <a:schemeClr val="accent1">
                <a:alpha val="39999"/>
              </a:schemeClr>
            </a:solidFill>
            <a:ln w="12700">
              <a:solidFill>
                <a:schemeClr val="accent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307" tIns="45654" rIns="91307" bIns="45654" anchor="ctr"/>
            <a:lstStyle>
              <a:lvl1pPr defTabSz="912813" eaLnBrk="0" hangingPunct="0">
                <a:spcBef>
                  <a:spcPct val="20000"/>
                </a:spcBef>
                <a:buChar char="•"/>
                <a:defRPr sz="4300">
                  <a:solidFill>
                    <a:schemeClr val="tx1"/>
                  </a:solidFill>
                  <a:latin typeface="Calibri" pitchFamily="34" charset="0"/>
                  <a:ea typeface="ＭＳ Ｐゴシック" pitchFamily="34" charset="-128"/>
                </a:defRPr>
              </a:lvl1pPr>
              <a:lvl2pPr marL="741363" indent="-284163" defTabSz="912813" eaLnBrk="0" hangingPunct="0">
                <a:spcBef>
                  <a:spcPct val="20000"/>
                </a:spcBef>
                <a:buChar char="–"/>
                <a:defRPr sz="3700">
                  <a:solidFill>
                    <a:schemeClr val="tx1"/>
                  </a:solidFill>
                  <a:latin typeface="Calibri" pitchFamily="34" charset="0"/>
                  <a:ea typeface="ＭＳ Ｐゴシック" pitchFamily="34" charset="-128"/>
                </a:defRPr>
              </a:lvl2pPr>
              <a:lvl3pPr marL="1144588" indent="-231775" defTabSz="912813" eaLnBrk="0" hangingPunct="0">
                <a:spcBef>
                  <a:spcPct val="20000"/>
                </a:spcBef>
                <a:buChar char="•"/>
                <a:defRPr sz="3200">
                  <a:solidFill>
                    <a:schemeClr val="tx1"/>
                  </a:solidFill>
                  <a:latin typeface="Calibri" pitchFamily="34" charset="0"/>
                  <a:ea typeface="ＭＳ Ｐゴシック" pitchFamily="34" charset="-128"/>
                </a:defRPr>
              </a:lvl3pPr>
              <a:lvl4pPr marL="1600200" indent="-228600" defTabSz="912813" eaLnBrk="0" hangingPunct="0">
                <a:spcBef>
                  <a:spcPct val="20000"/>
                </a:spcBef>
                <a:buChar char="–"/>
                <a:defRPr sz="2700">
                  <a:solidFill>
                    <a:schemeClr val="tx1"/>
                  </a:solidFill>
                  <a:latin typeface="Calibri" pitchFamily="34" charset="0"/>
                  <a:ea typeface="ＭＳ Ｐゴシック" pitchFamily="34" charset="-128"/>
                </a:defRPr>
              </a:lvl4pPr>
              <a:lvl5pPr marL="2057400" indent="-228600" defTabSz="912813" eaLnBrk="0" hangingPunct="0">
                <a:spcBef>
                  <a:spcPct val="20000"/>
                </a:spcBef>
                <a:buChar char="»"/>
                <a:defRPr sz="2700">
                  <a:solidFill>
                    <a:schemeClr val="tx1"/>
                  </a:solidFill>
                  <a:latin typeface="Calibri" pitchFamily="34" charset="0"/>
                  <a:ea typeface="ＭＳ Ｐゴシック" pitchFamily="34" charset="-128"/>
                </a:defRPr>
              </a:lvl5pPr>
              <a:lvl6pPr marL="2514600" indent="-228600" defTabSz="9128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2971800" indent="-228600" defTabSz="9128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3429000" indent="-228600" defTabSz="9128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3886200" indent="-228600" defTabSz="9128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eaLnBrk="1" hangingPunct="1">
                <a:spcBef>
                  <a:spcPct val="0"/>
                </a:spcBef>
                <a:buFontTx/>
                <a:buNone/>
              </a:pPr>
              <a:endParaRPr lang="en-US" altLang="en-US" sz="2400" dirty="0">
                <a:latin typeface="Garamond" pitchFamily="18" charset="0"/>
              </a:endParaRPr>
            </a:p>
          </p:txBody>
        </p:sp>
        <p:sp>
          <p:nvSpPr>
            <p:cNvPr id="13325" name="Text Box 6"/>
            <p:cNvSpPr txBox="1">
              <a:spLocks noChangeArrowheads="1"/>
            </p:cNvSpPr>
            <p:nvPr/>
          </p:nvSpPr>
          <p:spPr bwMode="auto">
            <a:xfrm>
              <a:off x="1215" y="4928"/>
              <a:ext cx="2485" cy="2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294" tIns="45647" rIns="91294" bIns="45647">
              <a:spAutoFit/>
            </a:bodyPr>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989013" indent="-3794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520825" indent="-303213" defTabSz="1217613" eaLnBrk="0" hangingPunct="0">
                <a:spcBef>
                  <a:spcPct val="20000"/>
                </a:spcBef>
                <a:buChar char="•"/>
                <a:defRPr sz="3200">
                  <a:solidFill>
                    <a:schemeClr val="tx1"/>
                  </a:solidFill>
                  <a:latin typeface="Calibri" pitchFamily="34" charset="0"/>
                  <a:ea typeface="ＭＳ Ｐゴシック" pitchFamily="34" charset="-128"/>
                </a:defRPr>
              </a:lvl3pPr>
              <a:lvl4pPr marL="2132013" indent="-304800" defTabSz="1217613" eaLnBrk="0" hangingPunct="0">
                <a:spcBef>
                  <a:spcPct val="20000"/>
                </a:spcBef>
                <a:buChar char="–"/>
                <a:defRPr sz="2700">
                  <a:solidFill>
                    <a:schemeClr val="tx1"/>
                  </a:solidFill>
                  <a:latin typeface="Calibri" pitchFamily="34" charset="0"/>
                  <a:ea typeface="ＭＳ Ｐゴシック" pitchFamily="34" charset="-128"/>
                </a:defRPr>
              </a:lvl4pPr>
              <a:lvl5pPr marL="2740025" indent="-3048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1972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6544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1116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5688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eaLnBrk="1" hangingPunct="1">
                <a:spcBef>
                  <a:spcPct val="0"/>
                </a:spcBef>
                <a:buFontTx/>
                <a:buNone/>
              </a:pPr>
              <a:r>
                <a:rPr lang="en-US" altLang="en-US" sz="2400" dirty="0"/>
                <a:t>Central Line Utilization Ratio =</a:t>
              </a:r>
            </a:p>
          </p:txBody>
        </p:sp>
        <p:sp>
          <p:nvSpPr>
            <p:cNvPr id="13326" name="Text Box 7"/>
            <p:cNvSpPr txBox="1">
              <a:spLocks noChangeArrowheads="1"/>
            </p:cNvSpPr>
            <p:nvPr/>
          </p:nvSpPr>
          <p:spPr bwMode="auto">
            <a:xfrm>
              <a:off x="3707" y="4833"/>
              <a:ext cx="2842" cy="2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294" tIns="45647" rIns="91294" bIns="45647">
              <a:spAutoFit/>
            </a:bodyPr>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989013" indent="-3794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520825" indent="-303213" defTabSz="1217613" eaLnBrk="0" hangingPunct="0">
                <a:spcBef>
                  <a:spcPct val="20000"/>
                </a:spcBef>
                <a:buChar char="•"/>
                <a:defRPr sz="3200">
                  <a:solidFill>
                    <a:schemeClr val="tx1"/>
                  </a:solidFill>
                  <a:latin typeface="Calibri" pitchFamily="34" charset="0"/>
                  <a:ea typeface="ＭＳ Ｐゴシック" pitchFamily="34" charset="-128"/>
                </a:defRPr>
              </a:lvl3pPr>
              <a:lvl4pPr marL="2132013" indent="-304800" defTabSz="1217613" eaLnBrk="0" hangingPunct="0">
                <a:spcBef>
                  <a:spcPct val="20000"/>
                </a:spcBef>
                <a:buChar char="–"/>
                <a:defRPr sz="2700">
                  <a:solidFill>
                    <a:schemeClr val="tx1"/>
                  </a:solidFill>
                  <a:latin typeface="Calibri" pitchFamily="34" charset="0"/>
                  <a:ea typeface="ＭＳ Ｐゴシック" pitchFamily="34" charset="-128"/>
                </a:defRPr>
              </a:lvl4pPr>
              <a:lvl5pPr marL="2740025" indent="-3048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1972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6544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1116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5688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algn="ctr" eaLnBrk="1" hangingPunct="1">
                <a:spcBef>
                  <a:spcPct val="0"/>
                </a:spcBef>
                <a:buFontTx/>
                <a:buNone/>
              </a:pPr>
              <a:r>
                <a:rPr lang="en-US" altLang="en-US" sz="2400" dirty="0"/>
                <a:t>Number of Central Line Days</a:t>
              </a:r>
            </a:p>
          </p:txBody>
        </p:sp>
        <p:sp>
          <p:nvSpPr>
            <p:cNvPr id="13327" name="Text Box 8"/>
            <p:cNvSpPr txBox="1">
              <a:spLocks noChangeArrowheads="1"/>
            </p:cNvSpPr>
            <p:nvPr/>
          </p:nvSpPr>
          <p:spPr bwMode="auto">
            <a:xfrm>
              <a:off x="3707" y="5099"/>
              <a:ext cx="2842" cy="2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294" tIns="45647" rIns="91294" bIns="45647">
              <a:spAutoFit/>
            </a:bodyPr>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989013" indent="-3794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520825" indent="-303213" defTabSz="1217613" eaLnBrk="0" hangingPunct="0">
                <a:spcBef>
                  <a:spcPct val="20000"/>
                </a:spcBef>
                <a:buChar char="•"/>
                <a:defRPr sz="3200">
                  <a:solidFill>
                    <a:schemeClr val="tx1"/>
                  </a:solidFill>
                  <a:latin typeface="Calibri" pitchFamily="34" charset="0"/>
                  <a:ea typeface="ＭＳ Ｐゴシック" pitchFamily="34" charset="-128"/>
                </a:defRPr>
              </a:lvl3pPr>
              <a:lvl4pPr marL="2132013" indent="-304800" defTabSz="1217613" eaLnBrk="0" hangingPunct="0">
                <a:spcBef>
                  <a:spcPct val="20000"/>
                </a:spcBef>
                <a:buChar char="–"/>
                <a:defRPr sz="2700">
                  <a:solidFill>
                    <a:schemeClr val="tx1"/>
                  </a:solidFill>
                  <a:latin typeface="Calibri" pitchFamily="34" charset="0"/>
                  <a:ea typeface="ＭＳ Ｐゴシック" pitchFamily="34" charset="-128"/>
                </a:defRPr>
              </a:lvl4pPr>
              <a:lvl5pPr marL="2740025" indent="-3048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1972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6544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1116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5688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algn="ctr" eaLnBrk="1" hangingPunct="1">
                <a:spcBef>
                  <a:spcPct val="0"/>
                </a:spcBef>
                <a:buFontTx/>
                <a:buNone/>
              </a:pPr>
              <a:r>
                <a:rPr lang="en-US" altLang="en-US" sz="2400" dirty="0"/>
                <a:t>Number of Patient Days</a:t>
              </a:r>
            </a:p>
          </p:txBody>
        </p:sp>
        <p:sp>
          <p:nvSpPr>
            <p:cNvPr id="13328" name="Line 9"/>
            <p:cNvSpPr>
              <a:spLocks noChangeShapeType="1"/>
            </p:cNvSpPr>
            <p:nvPr/>
          </p:nvSpPr>
          <p:spPr bwMode="auto">
            <a:xfrm>
              <a:off x="3707" y="5104"/>
              <a:ext cx="2842" cy="0"/>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grpSp>
      <p:grpSp>
        <p:nvGrpSpPr>
          <p:cNvPr id="13318" name="Group 18"/>
          <p:cNvGrpSpPr>
            <a:grpSpLocks/>
          </p:cNvGrpSpPr>
          <p:nvPr/>
        </p:nvGrpSpPr>
        <p:grpSpPr bwMode="auto">
          <a:xfrm>
            <a:off x="1317625" y="2561993"/>
            <a:ext cx="9920288" cy="1009650"/>
            <a:chOff x="838" y="3422"/>
            <a:chExt cx="6249" cy="637"/>
          </a:xfrm>
        </p:grpSpPr>
        <p:sp>
          <p:nvSpPr>
            <p:cNvPr id="13319" name="AutoShape 16"/>
            <p:cNvSpPr>
              <a:spLocks noChangeArrowheads="1"/>
            </p:cNvSpPr>
            <p:nvPr/>
          </p:nvSpPr>
          <p:spPr bwMode="auto">
            <a:xfrm>
              <a:off x="838" y="3422"/>
              <a:ext cx="6249" cy="637"/>
            </a:xfrm>
            <a:prstGeom prst="roundRect">
              <a:avLst>
                <a:gd name="adj" fmla="val 16667"/>
              </a:avLst>
            </a:prstGeom>
            <a:solidFill>
              <a:schemeClr val="accent1">
                <a:alpha val="39999"/>
              </a:schemeClr>
            </a:solidFill>
            <a:ln w="12700">
              <a:solidFill>
                <a:schemeClr val="accent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307" tIns="45654" rIns="91307" bIns="45654" anchor="ctr"/>
            <a:lstStyle>
              <a:lvl1pPr defTabSz="912813" eaLnBrk="0" hangingPunct="0">
                <a:spcBef>
                  <a:spcPct val="20000"/>
                </a:spcBef>
                <a:buChar char="•"/>
                <a:defRPr sz="4300">
                  <a:solidFill>
                    <a:schemeClr val="tx1"/>
                  </a:solidFill>
                  <a:latin typeface="Calibri" pitchFamily="34" charset="0"/>
                  <a:ea typeface="ＭＳ Ｐゴシック" pitchFamily="34" charset="-128"/>
                </a:defRPr>
              </a:lvl1pPr>
              <a:lvl2pPr marL="741363" indent="-284163" defTabSz="912813" eaLnBrk="0" hangingPunct="0">
                <a:spcBef>
                  <a:spcPct val="20000"/>
                </a:spcBef>
                <a:buChar char="–"/>
                <a:defRPr sz="3700">
                  <a:solidFill>
                    <a:schemeClr val="tx1"/>
                  </a:solidFill>
                  <a:latin typeface="Calibri" pitchFamily="34" charset="0"/>
                  <a:ea typeface="ＭＳ Ｐゴシック" pitchFamily="34" charset="-128"/>
                </a:defRPr>
              </a:lvl2pPr>
              <a:lvl3pPr marL="1144588" indent="-231775" defTabSz="912813" eaLnBrk="0" hangingPunct="0">
                <a:spcBef>
                  <a:spcPct val="20000"/>
                </a:spcBef>
                <a:buChar char="•"/>
                <a:defRPr sz="3200">
                  <a:solidFill>
                    <a:schemeClr val="tx1"/>
                  </a:solidFill>
                  <a:latin typeface="Calibri" pitchFamily="34" charset="0"/>
                  <a:ea typeface="ＭＳ Ｐゴシック" pitchFamily="34" charset="-128"/>
                </a:defRPr>
              </a:lvl3pPr>
              <a:lvl4pPr marL="1600200" indent="-228600" defTabSz="912813" eaLnBrk="0" hangingPunct="0">
                <a:spcBef>
                  <a:spcPct val="20000"/>
                </a:spcBef>
                <a:buChar char="–"/>
                <a:defRPr sz="2700">
                  <a:solidFill>
                    <a:schemeClr val="tx1"/>
                  </a:solidFill>
                  <a:latin typeface="Calibri" pitchFamily="34" charset="0"/>
                  <a:ea typeface="ＭＳ Ｐゴシック" pitchFamily="34" charset="-128"/>
                </a:defRPr>
              </a:lvl4pPr>
              <a:lvl5pPr marL="2057400" indent="-228600" defTabSz="912813" eaLnBrk="0" hangingPunct="0">
                <a:spcBef>
                  <a:spcPct val="20000"/>
                </a:spcBef>
                <a:buChar char="»"/>
                <a:defRPr sz="2700">
                  <a:solidFill>
                    <a:schemeClr val="tx1"/>
                  </a:solidFill>
                  <a:latin typeface="Calibri" pitchFamily="34" charset="0"/>
                  <a:ea typeface="ＭＳ Ｐゴシック" pitchFamily="34" charset="-128"/>
                </a:defRPr>
              </a:lvl5pPr>
              <a:lvl6pPr marL="2514600" indent="-228600" defTabSz="9128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2971800" indent="-228600" defTabSz="9128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3429000" indent="-228600" defTabSz="9128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3886200" indent="-228600" defTabSz="9128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eaLnBrk="1" hangingPunct="1">
                <a:spcBef>
                  <a:spcPct val="0"/>
                </a:spcBef>
                <a:buFontTx/>
                <a:buNone/>
              </a:pPr>
              <a:endParaRPr lang="en-US" altLang="en-US" sz="2400" dirty="0">
                <a:latin typeface="Garamond" pitchFamily="18" charset="0"/>
              </a:endParaRPr>
            </a:p>
          </p:txBody>
        </p:sp>
        <p:sp>
          <p:nvSpPr>
            <p:cNvPr id="13320" name="Text Box 12"/>
            <p:cNvSpPr txBox="1">
              <a:spLocks noChangeArrowheads="1"/>
            </p:cNvSpPr>
            <p:nvPr/>
          </p:nvSpPr>
          <p:spPr bwMode="auto">
            <a:xfrm>
              <a:off x="991" y="3544"/>
              <a:ext cx="2873" cy="2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294" tIns="45647" rIns="91294" bIns="45647">
              <a:spAutoFit/>
            </a:bodyPr>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989013" indent="-3794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520825" indent="-303213" defTabSz="1217613" eaLnBrk="0" hangingPunct="0">
                <a:spcBef>
                  <a:spcPct val="20000"/>
                </a:spcBef>
                <a:buChar char="•"/>
                <a:defRPr sz="3200">
                  <a:solidFill>
                    <a:schemeClr val="tx1"/>
                  </a:solidFill>
                  <a:latin typeface="Calibri" pitchFamily="34" charset="0"/>
                  <a:ea typeface="ＭＳ Ｐゴシック" pitchFamily="34" charset="-128"/>
                </a:defRPr>
              </a:lvl3pPr>
              <a:lvl4pPr marL="2132013" indent="-304800" defTabSz="1217613" eaLnBrk="0" hangingPunct="0">
                <a:spcBef>
                  <a:spcPct val="20000"/>
                </a:spcBef>
                <a:buChar char="–"/>
                <a:defRPr sz="2700">
                  <a:solidFill>
                    <a:schemeClr val="tx1"/>
                  </a:solidFill>
                  <a:latin typeface="Calibri" pitchFamily="34" charset="0"/>
                  <a:ea typeface="ＭＳ Ｐゴシック" pitchFamily="34" charset="-128"/>
                </a:defRPr>
              </a:lvl4pPr>
              <a:lvl5pPr marL="2740025" indent="-3048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1972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6544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1116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5688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eaLnBrk="1" hangingPunct="1">
                <a:spcBef>
                  <a:spcPct val="0"/>
                </a:spcBef>
                <a:buFontTx/>
                <a:buNone/>
              </a:pPr>
              <a:r>
                <a:rPr lang="en-US" altLang="en-US" sz="2400" dirty="0"/>
                <a:t>Standardized Infection Ratio (SIR) =</a:t>
              </a:r>
            </a:p>
          </p:txBody>
        </p:sp>
        <p:sp>
          <p:nvSpPr>
            <p:cNvPr id="13321" name="Text Box 13"/>
            <p:cNvSpPr txBox="1">
              <a:spLocks noChangeArrowheads="1"/>
            </p:cNvSpPr>
            <p:nvPr/>
          </p:nvSpPr>
          <p:spPr bwMode="auto">
            <a:xfrm>
              <a:off x="3931" y="3427"/>
              <a:ext cx="2851" cy="2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294" tIns="45647" rIns="91294" bIns="45647">
              <a:spAutoFit/>
            </a:bodyPr>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989013" indent="-3794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520825" indent="-303213" defTabSz="1217613" eaLnBrk="0" hangingPunct="0">
                <a:spcBef>
                  <a:spcPct val="20000"/>
                </a:spcBef>
                <a:buChar char="•"/>
                <a:defRPr sz="3200">
                  <a:solidFill>
                    <a:schemeClr val="tx1"/>
                  </a:solidFill>
                  <a:latin typeface="Calibri" pitchFamily="34" charset="0"/>
                  <a:ea typeface="ＭＳ Ｐゴシック" pitchFamily="34" charset="-128"/>
                </a:defRPr>
              </a:lvl3pPr>
              <a:lvl4pPr marL="2132013" indent="-304800" defTabSz="1217613" eaLnBrk="0" hangingPunct="0">
                <a:spcBef>
                  <a:spcPct val="20000"/>
                </a:spcBef>
                <a:buChar char="–"/>
                <a:defRPr sz="2700">
                  <a:solidFill>
                    <a:schemeClr val="tx1"/>
                  </a:solidFill>
                  <a:latin typeface="Calibri" pitchFamily="34" charset="0"/>
                  <a:ea typeface="ＭＳ Ｐゴシック" pitchFamily="34" charset="-128"/>
                </a:defRPr>
              </a:lvl4pPr>
              <a:lvl5pPr marL="2740025" indent="-3048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1972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6544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1116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5688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algn="ctr" eaLnBrk="1" hangingPunct="1">
                <a:spcBef>
                  <a:spcPct val="0"/>
                </a:spcBef>
                <a:buFontTx/>
                <a:buNone/>
              </a:pPr>
              <a:r>
                <a:rPr lang="en-US" altLang="en-US" sz="2400" dirty="0"/>
                <a:t>Actual Number of Infections</a:t>
              </a:r>
            </a:p>
          </p:txBody>
        </p:sp>
        <p:sp>
          <p:nvSpPr>
            <p:cNvPr id="13322" name="Text Box 14"/>
            <p:cNvSpPr txBox="1">
              <a:spLocks noChangeArrowheads="1"/>
            </p:cNvSpPr>
            <p:nvPr/>
          </p:nvSpPr>
          <p:spPr bwMode="auto">
            <a:xfrm>
              <a:off x="3940" y="3693"/>
              <a:ext cx="2842" cy="2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294" tIns="45647" rIns="91294" bIns="45647">
              <a:spAutoFit/>
            </a:bodyPr>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989013" indent="-3794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520825" indent="-303213" defTabSz="1217613" eaLnBrk="0" hangingPunct="0">
                <a:spcBef>
                  <a:spcPct val="20000"/>
                </a:spcBef>
                <a:buChar char="•"/>
                <a:defRPr sz="3200">
                  <a:solidFill>
                    <a:schemeClr val="tx1"/>
                  </a:solidFill>
                  <a:latin typeface="Calibri" pitchFamily="34" charset="0"/>
                  <a:ea typeface="ＭＳ Ｐゴシック" pitchFamily="34" charset="-128"/>
                </a:defRPr>
              </a:lvl3pPr>
              <a:lvl4pPr marL="2132013" indent="-304800" defTabSz="1217613" eaLnBrk="0" hangingPunct="0">
                <a:spcBef>
                  <a:spcPct val="20000"/>
                </a:spcBef>
                <a:buChar char="–"/>
                <a:defRPr sz="2700">
                  <a:solidFill>
                    <a:schemeClr val="tx1"/>
                  </a:solidFill>
                  <a:latin typeface="Calibri" pitchFamily="34" charset="0"/>
                  <a:ea typeface="ＭＳ Ｐゴシック" pitchFamily="34" charset="-128"/>
                </a:defRPr>
              </a:lvl4pPr>
              <a:lvl5pPr marL="2740025" indent="-3048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1972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6544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1116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5688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algn="ctr" eaLnBrk="1" hangingPunct="1">
                <a:spcBef>
                  <a:spcPct val="0"/>
                </a:spcBef>
                <a:buFontTx/>
                <a:buNone/>
              </a:pPr>
              <a:r>
                <a:rPr lang="en-US" altLang="en-US" sz="2400" dirty="0"/>
                <a:t>Predicted Number of Infections</a:t>
              </a:r>
            </a:p>
          </p:txBody>
        </p:sp>
        <p:sp>
          <p:nvSpPr>
            <p:cNvPr id="13323" name="Line 15"/>
            <p:cNvSpPr>
              <a:spLocks noChangeShapeType="1"/>
            </p:cNvSpPr>
            <p:nvPr/>
          </p:nvSpPr>
          <p:spPr bwMode="auto">
            <a:xfrm>
              <a:off x="3940" y="3712"/>
              <a:ext cx="2842" cy="0"/>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grpSp>
      <p:grpSp>
        <p:nvGrpSpPr>
          <p:cNvPr id="18" name="Group 17"/>
          <p:cNvGrpSpPr>
            <a:grpSpLocks/>
          </p:cNvGrpSpPr>
          <p:nvPr/>
        </p:nvGrpSpPr>
        <p:grpSpPr bwMode="auto">
          <a:xfrm>
            <a:off x="1317625" y="7016682"/>
            <a:ext cx="9920288" cy="1011238"/>
            <a:chOff x="830" y="4789"/>
            <a:chExt cx="6249" cy="637"/>
          </a:xfrm>
        </p:grpSpPr>
        <p:sp>
          <p:nvSpPr>
            <p:cNvPr id="19" name="AutoShape 5"/>
            <p:cNvSpPr>
              <a:spLocks noChangeArrowheads="1"/>
            </p:cNvSpPr>
            <p:nvPr/>
          </p:nvSpPr>
          <p:spPr bwMode="auto">
            <a:xfrm>
              <a:off x="830" y="4789"/>
              <a:ext cx="6249" cy="637"/>
            </a:xfrm>
            <a:prstGeom prst="roundRect">
              <a:avLst>
                <a:gd name="adj" fmla="val 16667"/>
              </a:avLst>
            </a:prstGeom>
            <a:solidFill>
              <a:schemeClr val="accent1">
                <a:alpha val="39999"/>
              </a:schemeClr>
            </a:solidFill>
            <a:ln w="12700">
              <a:solidFill>
                <a:schemeClr val="accent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307" tIns="45654" rIns="91307" bIns="45654" anchor="ctr"/>
            <a:lstStyle>
              <a:lvl1pPr defTabSz="912813" eaLnBrk="0" hangingPunct="0">
                <a:spcBef>
                  <a:spcPct val="20000"/>
                </a:spcBef>
                <a:buChar char="•"/>
                <a:defRPr sz="4300">
                  <a:solidFill>
                    <a:schemeClr val="tx1"/>
                  </a:solidFill>
                  <a:latin typeface="Calibri" pitchFamily="34" charset="0"/>
                  <a:ea typeface="ＭＳ Ｐゴシック" pitchFamily="34" charset="-128"/>
                </a:defRPr>
              </a:lvl1pPr>
              <a:lvl2pPr marL="741363" indent="-284163" defTabSz="912813" eaLnBrk="0" hangingPunct="0">
                <a:spcBef>
                  <a:spcPct val="20000"/>
                </a:spcBef>
                <a:buChar char="–"/>
                <a:defRPr sz="3700">
                  <a:solidFill>
                    <a:schemeClr val="tx1"/>
                  </a:solidFill>
                  <a:latin typeface="Calibri" pitchFamily="34" charset="0"/>
                  <a:ea typeface="ＭＳ Ｐゴシック" pitchFamily="34" charset="-128"/>
                </a:defRPr>
              </a:lvl2pPr>
              <a:lvl3pPr marL="1144588" indent="-231775" defTabSz="912813" eaLnBrk="0" hangingPunct="0">
                <a:spcBef>
                  <a:spcPct val="20000"/>
                </a:spcBef>
                <a:buChar char="•"/>
                <a:defRPr sz="3200">
                  <a:solidFill>
                    <a:schemeClr val="tx1"/>
                  </a:solidFill>
                  <a:latin typeface="Calibri" pitchFamily="34" charset="0"/>
                  <a:ea typeface="ＭＳ Ｐゴシック" pitchFamily="34" charset="-128"/>
                </a:defRPr>
              </a:lvl3pPr>
              <a:lvl4pPr marL="1600200" indent="-228600" defTabSz="912813" eaLnBrk="0" hangingPunct="0">
                <a:spcBef>
                  <a:spcPct val="20000"/>
                </a:spcBef>
                <a:buChar char="–"/>
                <a:defRPr sz="2700">
                  <a:solidFill>
                    <a:schemeClr val="tx1"/>
                  </a:solidFill>
                  <a:latin typeface="Calibri" pitchFamily="34" charset="0"/>
                  <a:ea typeface="ＭＳ Ｐゴシック" pitchFamily="34" charset="-128"/>
                </a:defRPr>
              </a:lvl4pPr>
              <a:lvl5pPr marL="2057400" indent="-228600" defTabSz="912813" eaLnBrk="0" hangingPunct="0">
                <a:spcBef>
                  <a:spcPct val="20000"/>
                </a:spcBef>
                <a:buChar char="»"/>
                <a:defRPr sz="2700">
                  <a:solidFill>
                    <a:schemeClr val="tx1"/>
                  </a:solidFill>
                  <a:latin typeface="Calibri" pitchFamily="34" charset="0"/>
                  <a:ea typeface="ＭＳ Ｐゴシック" pitchFamily="34" charset="-128"/>
                </a:defRPr>
              </a:lvl5pPr>
              <a:lvl6pPr marL="2514600" indent="-228600" defTabSz="9128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2971800" indent="-228600" defTabSz="9128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3429000" indent="-228600" defTabSz="9128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3886200" indent="-228600" defTabSz="9128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eaLnBrk="1" hangingPunct="1">
                <a:spcBef>
                  <a:spcPct val="0"/>
                </a:spcBef>
                <a:buFontTx/>
                <a:buNone/>
              </a:pPr>
              <a:endParaRPr lang="en-US" altLang="en-US" sz="2400" dirty="0">
                <a:latin typeface="Garamond" pitchFamily="18" charset="0"/>
              </a:endParaRPr>
            </a:p>
          </p:txBody>
        </p:sp>
        <p:sp>
          <p:nvSpPr>
            <p:cNvPr id="20" name="Text Box 6"/>
            <p:cNvSpPr txBox="1">
              <a:spLocks noChangeArrowheads="1"/>
            </p:cNvSpPr>
            <p:nvPr/>
          </p:nvSpPr>
          <p:spPr bwMode="auto">
            <a:xfrm>
              <a:off x="885" y="4928"/>
              <a:ext cx="2865" cy="2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294" tIns="45647" rIns="91294" bIns="45647">
              <a:spAutoFit/>
            </a:bodyPr>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989013" indent="-3794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520825" indent="-303213" defTabSz="1217613" eaLnBrk="0" hangingPunct="0">
                <a:spcBef>
                  <a:spcPct val="20000"/>
                </a:spcBef>
                <a:buChar char="•"/>
                <a:defRPr sz="3200">
                  <a:solidFill>
                    <a:schemeClr val="tx1"/>
                  </a:solidFill>
                  <a:latin typeface="Calibri" pitchFamily="34" charset="0"/>
                  <a:ea typeface="ＭＳ Ｐゴシック" pitchFamily="34" charset="-128"/>
                </a:defRPr>
              </a:lvl3pPr>
              <a:lvl4pPr marL="2132013" indent="-304800" defTabSz="1217613" eaLnBrk="0" hangingPunct="0">
                <a:spcBef>
                  <a:spcPct val="20000"/>
                </a:spcBef>
                <a:buChar char="–"/>
                <a:defRPr sz="2700">
                  <a:solidFill>
                    <a:schemeClr val="tx1"/>
                  </a:solidFill>
                  <a:latin typeface="Calibri" pitchFamily="34" charset="0"/>
                  <a:ea typeface="ＭＳ Ｐゴシック" pitchFamily="34" charset="-128"/>
                </a:defRPr>
              </a:lvl4pPr>
              <a:lvl5pPr marL="2740025" indent="-3048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1972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6544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1116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5688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eaLnBrk="1" hangingPunct="1">
                <a:spcBef>
                  <a:spcPct val="0"/>
                </a:spcBef>
                <a:buFontTx/>
                <a:buNone/>
              </a:pPr>
              <a:r>
                <a:rPr lang="en-US" sz="2400" dirty="0"/>
                <a:t>Urinary Catheter </a:t>
              </a:r>
              <a:r>
                <a:rPr lang="en-US" altLang="en-US" sz="2400" dirty="0"/>
                <a:t>Utilization Ratio =</a:t>
              </a:r>
            </a:p>
          </p:txBody>
        </p:sp>
        <p:sp>
          <p:nvSpPr>
            <p:cNvPr id="21" name="Text Box 7"/>
            <p:cNvSpPr txBox="1">
              <a:spLocks noChangeArrowheads="1"/>
            </p:cNvSpPr>
            <p:nvPr/>
          </p:nvSpPr>
          <p:spPr bwMode="auto">
            <a:xfrm>
              <a:off x="3707" y="4833"/>
              <a:ext cx="2842" cy="2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294" tIns="45647" rIns="91294" bIns="45647">
              <a:spAutoFit/>
            </a:bodyPr>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989013" indent="-3794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520825" indent="-303213" defTabSz="1217613" eaLnBrk="0" hangingPunct="0">
                <a:spcBef>
                  <a:spcPct val="20000"/>
                </a:spcBef>
                <a:buChar char="•"/>
                <a:defRPr sz="3200">
                  <a:solidFill>
                    <a:schemeClr val="tx1"/>
                  </a:solidFill>
                  <a:latin typeface="Calibri" pitchFamily="34" charset="0"/>
                  <a:ea typeface="ＭＳ Ｐゴシック" pitchFamily="34" charset="-128"/>
                </a:defRPr>
              </a:lvl3pPr>
              <a:lvl4pPr marL="2132013" indent="-304800" defTabSz="1217613" eaLnBrk="0" hangingPunct="0">
                <a:spcBef>
                  <a:spcPct val="20000"/>
                </a:spcBef>
                <a:buChar char="–"/>
                <a:defRPr sz="2700">
                  <a:solidFill>
                    <a:schemeClr val="tx1"/>
                  </a:solidFill>
                  <a:latin typeface="Calibri" pitchFamily="34" charset="0"/>
                  <a:ea typeface="ＭＳ Ｐゴシック" pitchFamily="34" charset="-128"/>
                </a:defRPr>
              </a:lvl4pPr>
              <a:lvl5pPr marL="2740025" indent="-3048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1972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6544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1116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5688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algn="ctr" eaLnBrk="1" hangingPunct="1">
                <a:spcBef>
                  <a:spcPct val="0"/>
                </a:spcBef>
                <a:buFontTx/>
                <a:buNone/>
              </a:pPr>
              <a:r>
                <a:rPr lang="en-US" altLang="en-US" sz="2400" dirty="0"/>
                <a:t>Number of Urinary Catheter Days</a:t>
              </a:r>
            </a:p>
          </p:txBody>
        </p:sp>
        <p:sp>
          <p:nvSpPr>
            <p:cNvPr id="22" name="Text Box 8"/>
            <p:cNvSpPr txBox="1">
              <a:spLocks noChangeArrowheads="1"/>
            </p:cNvSpPr>
            <p:nvPr/>
          </p:nvSpPr>
          <p:spPr bwMode="auto">
            <a:xfrm>
              <a:off x="3707" y="5099"/>
              <a:ext cx="2842" cy="2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294" tIns="45647" rIns="91294" bIns="45647">
              <a:spAutoFit/>
            </a:bodyPr>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989013" indent="-3794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520825" indent="-303213" defTabSz="1217613" eaLnBrk="0" hangingPunct="0">
                <a:spcBef>
                  <a:spcPct val="20000"/>
                </a:spcBef>
                <a:buChar char="•"/>
                <a:defRPr sz="3200">
                  <a:solidFill>
                    <a:schemeClr val="tx1"/>
                  </a:solidFill>
                  <a:latin typeface="Calibri" pitchFamily="34" charset="0"/>
                  <a:ea typeface="ＭＳ Ｐゴシック" pitchFamily="34" charset="-128"/>
                </a:defRPr>
              </a:lvl3pPr>
              <a:lvl4pPr marL="2132013" indent="-304800" defTabSz="1217613" eaLnBrk="0" hangingPunct="0">
                <a:spcBef>
                  <a:spcPct val="20000"/>
                </a:spcBef>
                <a:buChar char="–"/>
                <a:defRPr sz="2700">
                  <a:solidFill>
                    <a:schemeClr val="tx1"/>
                  </a:solidFill>
                  <a:latin typeface="Calibri" pitchFamily="34" charset="0"/>
                  <a:ea typeface="ＭＳ Ｐゴシック" pitchFamily="34" charset="-128"/>
                </a:defRPr>
              </a:lvl4pPr>
              <a:lvl5pPr marL="2740025" indent="-3048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1972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6544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1116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5688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algn="ctr" eaLnBrk="1" hangingPunct="1">
                <a:spcBef>
                  <a:spcPct val="0"/>
                </a:spcBef>
                <a:buFontTx/>
                <a:buNone/>
              </a:pPr>
              <a:r>
                <a:rPr lang="en-US" altLang="en-US" sz="2400" dirty="0"/>
                <a:t>Number of Patient Days</a:t>
              </a:r>
            </a:p>
          </p:txBody>
        </p:sp>
        <p:sp>
          <p:nvSpPr>
            <p:cNvPr id="23" name="Line 9"/>
            <p:cNvSpPr>
              <a:spLocks noChangeShapeType="1"/>
            </p:cNvSpPr>
            <p:nvPr/>
          </p:nvSpPr>
          <p:spPr bwMode="auto">
            <a:xfrm>
              <a:off x="3707" y="5104"/>
              <a:ext cx="2842" cy="0"/>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grpSp>
      <p:sp>
        <p:nvSpPr>
          <p:cNvPr id="3" name="Slide Number Placeholder 2"/>
          <p:cNvSpPr>
            <a:spLocks noGrp="1"/>
          </p:cNvSpPr>
          <p:nvPr>
            <p:ph type="sldNum" sz="quarter" idx="11"/>
          </p:nvPr>
        </p:nvSpPr>
        <p:spPr/>
        <p:txBody>
          <a:bodyPr/>
          <a:lstStyle/>
          <a:p>
            <a:pPr>
              <a:defRPr/>
            </a:pPr>
            <a:fld id="{6C071EC3-2541-4649-B5DA-9836904E775A}" type="slidenum">
              <a:rPr lang="en-US" altLang="en-US" smtClean="0"/>
              <a:pPr>
                <a:defRPr/>
              </a:pPr>
              <a:t>6</a:t>
            </a:fld>
            <a:endParaRPr lang="en-US" altLang="en-US" dirty="0"/>
          </a:p>
        </p:txBody>
      </p:sp>
    </p:spTree>
    <p:extLst>
      <p:ext uri="{BB962C8B-B14F-4D97-AF65-F5344CB8AC3E}">
        <p14:creationId xmlns:p14="http://schemas.microsoft.com/office/powerpoint/2010/main" val="257604949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5496017" y="14288"/>
            <a:ext cx="6391275" cy="1231899"/>
          </a:xfrm>
          <a:prstGeom prst="rect">
            <a:avLst/>
          </a:prstGeom>
          <a:noFill/>
        </p:spPr>
        <p:txBody>
          <a:bodyPr wrap="none" lIns="90487" tIns="45222" rIns="90487" bIns="45222">
            <a:spAutoFit/>
          </a:bodyPr>
          <a:lstStyle/>
          <a:p>
            <a:pPr algn="ctr">
              <a:defRPr/>
            </a:pPr>
            <a:r>
              <a:rPr lang="en-US" sz="3700" b="1" dirty="0">
                <a:solidFill>
                  <a:schemeClr val="bg1"/>
                </a:solidFill>
                <a:latin typeface="+mj-lt"/>
                <a:ea typeface="MS PGothic" pitchFamily="34" charset="-128"/>
              </a:rPr>
              <a:t>How to Interpret SIRs and 95% </a:t>
            </a:r>
          </a:p>
          <a:p>
            <a:pPr algn="ctr">
              <a:defRPr/>
            </a:pPr>
            <a:r>
              <a:rPr lang="en-US" sz="3700" b="1" dirty="0">
                <a:solidFill>
                  <a:schemeClr val="bg1"/>
                </a:solidFill>
                <a:latin typeface="+mj-lt"/>
                <a:ea typeface="MS PGothic" pitchFamily="34" charset="-128"/>
              </a:rPr>
              <a:t>Confidence Intervals (CIs)</a:t>
            </a:r>
          </a:p>
        </p:txBody>
      </p:sp>
      <p:graphicFrame>
        <p:nvGraphicFramePr>
          <p:cNvPr id="15364" name="Chart 3"/>
          <p:cNvGraphicFramePr>
            <a:graphicFrameLocks/>
          </p:cNvGraphicFramePr>
          <p:nvPr/>
        </p:nvGraphicFramePr>
        <p:xfrm>
          <a:off x="1703388" y="1597026"/>
          <a:ext cx="8558212" cy="5065712"/>
        </p:xfrm>
        <a:graphic>
          <a:graphicData uri="http://schemas.openxmlformats.org/presentationml/2006/ole">
            <mc:AlternateContent xmlns:mc="http://schemas.openxmlformats.org/markup-compatibility/2006">
              <mc:Choice xmlns:v="urn:schemas-microsoft-com:vml" Requires="v">
                <p:oleObj spid="_x0000_s15530" r:id="rId5" imgW="8559526" imgH="5066215" progId="Excel.Chart.8">
                  <p:embed/>
                </p:oleObj>
              </mc:Choice>
              <mc:Fallback>
                <p:oleObj r:id="rId5" imgW="8559526" imgH="5066215" progId="Excel.Chart.8">
                  <p:embed/>
                  <p:pic>
                    <p:nvPicPr>
                      <p:cNvPr id="0" name="Chart 3"/>
                      <p:cNvPicPr>
                        <a:picLocks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703388" y="1597026"/>
                        <a:ext cx="8558212" cy="5065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cxnSp>
        <p:nvCxnSpPr>
          <p:cNvPr id="4" name="Straight Connector 3"/>
          <p:cNvCxnSpPr/>
          <p:nvPr/>
        </p:nvCxnSpPr>
        <p:spPr bwMode="auto">
          <a:xfrm flipV="1">
            <a:off x="2116139" y="5275263"/>
            <a:ext cx="8015287" cy="0"/>
          </a:xfrm>
          <a:prstGeom prst="line">
            <a:avLst/>
          </a:prstGeom>
          <a:solidFill>
            <a:schemeClr val="accent1"/>
          </a:solidFill>
          <a:ln w="57150" cap="flat" cmpd="sng" algn="ctr">
            <a:solidFill>
              <a:srgbClr val="FF9933"/>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sp>
        <p:nvSpPr>
          <p:cNvPr id="5" name="TextBox 4"/>
          <p:cNvSpPr txBox="1"/>
          <p:nvPr/>
        </p:nvSpPr>
        <p:spPr>
          <a:xfrm>
            <a:off x="1148664" y="3723737"/>
            <a:ext cx="552073" cy="492078"/>
          </a:xfrm>
          <a:prstGeom prst="rect">
            <a:avLst/>
          </a:prstGeom>
          <a:noFill/>
        </p:spPr>
        <p:txBody>
          <a:bodyPr vert="vert270" wrap="none" lIns="90487" tIns="45222" rIns="90487" bIns="45222">
            <a:spAutoFit/>
          </a:bodyPr>
          <a:lstStyle/>
          <a:p>
            <a:pPr>
              <a:defRPr/>
            </a:pPr>
            <a:r>
              <a:rPr lang="en-US" b="1" dirty="0">
                <a:latin typeface="+mj-lt"/>
                <a:ea typeface="MS PGothic" pitchFamily="34" charset="-128"/>
              </a:rPr>
              <a:t>SIR</a:t>
            </a:r>
          </a:p>
        </p:txBody>
      </p:sp>
      <p:sp>
        <p:nvSpPr>
          <p:cNvPr id="6" name="TextBox 5"/>
          <p:cNvSpPr txBox="1"/>
          <p:nvPr/>
        </p:nvSpPr>
        <p:spPr>
          <a:xfrm>
            <a:off x="638176" y="6719888"/>
            <a:ext cx="10901363" cy="1878012"/>
          </a:xfrm>
          <a:prstGeom prst="rect">
            <a:avLst/>
          </a:prstGeom>
          <a:noFill/>
        </p:spPr>
        <p:txBody>
          <a:bodyPr lIns="90487" tIns="45222" rIns="90487" bIns="45222">
            <a:spAutoFit/>
          </a:bodyPr>
          <a:lstStyle/>
          <a:p>
            <a:pPr>
              <a:defRPr/>
            </a:pPr>
            <a:r>
              <a:rPr lang="en-US" sz="2000" dirty="0">
                <a:latin typeface="+mn-lt"/>
                <a:ea typeface="MS PGothic" pitchFamily="34" charset="-128"/>
              </a:rPr>
              <a:t>The </a:t>
            </a:r>
            <a:r>
              <a:rPr lang="en-US" sz="2000" b="1" dirty="0">
                <a:solidFill>
                  <a:srgbClr val="92D050"/>
                </a:solidFill>
                <a:latin typeface="+mn-lt"/>
                <a:ea typeface="MS PGothic" pitchFamily="34" charset="-128"/>
              </a:rPr>
              <a:t>green</a:t>
            </a:r>
            <a:r>
              <a:rPr lang="en-US" sz="2000" dirty="0">
                <a:latin typeface="+mn-lt"/>
                <a:ea typeface="MS PGothic" pitchFamily="34" charset="-128"/>
              </a:rPr>
              <a:t> horizontal bar represents the SIR, and the </a:t>
            </a:r>
            <a:r>
              <a:rPr lang="en-US" sz="2000" b="1" dirty="0">
                <a:solidFill>
                  <a:schemeClr val="accent2"/>
                </a:solidFill>
                <a:latin typeface="+mn-lt"/>
                <a:ea typeface="MS PGothic" pitchFamily="34" charset="-128"/>
              </a:rPr>
              <a:t>blue</a:t>
            </a:r>
            <a:r>
              <a:rPr lang="en-US" sz="2000" dirty="0">
                <a:latin typeface="+mn-lt"/>
                <a:ea typeface="MS PGothic" pitchFamily="34" charset="-128"/>
              </a:rPr>
              <a:t> vertical bar represents the 95% confidence interval (CI). The 95% CI measures the probability that the true SIR falls between the two parameters. </a:t>
            </a:r>
          </a:p>
          <a:p>
            <a:pPr marL="282741" indent="-282741">
              <a:buFont typeface="Arial" panose="020B0604020202020204" pitchFamily="34" charset="0"/>
              <a:buChar char="•"/>
              <a:defRPr/>
            </a:pPr>
            <a:r>
              <a:rPr lang="en-US" sz="1900" dirty="0">
                <a:latin typeface="+mn-lt"/>
                <a:ea typeface="MS PGothic" pitchFamily="34" charset="-128"/>
              </a:rPr>
              <a:t>If the blue vertical bar crosses 1.0 (highlighted in </a:t>
            </a:r>
            <a:r>
              <a:rPr lang="en-US" sz="1900" b="1" dirty="0">
                <a:solidFill>
                  <a:srgbClr val="FF9933"/>
                </a:solidFill>
                <a:latin typeface="+mn-lt"/>
                <a:ea typeface="MS PGothic" pitchFamily="34" charset="-128"/>
              </a:rPr>
              <a:t>orange</a:t>
            </a:r>
            <a:r>
              <a:rPr lang="en-US" sz="1900" dirty="0">
                <a:latin typeface="+mn-lt"/>
                <a:ea typeface="MS PGothic" pitchFamily="34" charset="-128"/>
              </a:rPr>
              <a:t>), then the actual rate is </a:t>
            </a:r>
            <a:r>
              <a:rPr lang="en-US" sz="1900" u="sng" dirty="0">
                <a:latin typeface="+mn-lt"/>
                <a:ea typeface="MS PGothic" pitchFamily="34" charset="-128"/>
              </a:rPr>
              <a:t>not</a:t>
            </a:r>
            <a:r>
              <a:rPr lang="en-US" sz="1900" dirty="0">
                <a:latin typeface="+mn-lt"/>
                <a:ea typeface="MS PGothic" pitchFamily="34" charset="-128"/>
              </a:rPr>
              <a:t> statistically significantly different from the predicted rate.  </a:t>
            </a:r>
          </a:p>
          <a:p>
            <a:pPr marL="282741" indent="-282741">
              <a:buFont typeface="Arial" panose="020B0604020202020204" pitchFamily="34" charset="0"/>
              <a:buChar char="•"/>
              <a:defRPr/>
            </a:pPr>
            <a:r>
              <a:rPr lang="en-US" sz="1900" dirty="0">
                <a:latin typeface="+mn-lt"/>
                <a:ea typeface="MS PGothic" pitchFamily="34" charset="-128"/>
              </a:rPr>
              <a:t>If the blue vertical bar is completely above or below 1.0, then the actual is statistically significantly different from the predicted rate.</a:t>
            </a:r>
            <a:endParaRPr lang="en-US" sz="2000" dirty="0">
              <a:latin typeface="+mn-lt"/>
              <a:ea typeface="MS PGothic" pitchFamily="34" charset="-128"/>
            </a:endParaRPr>
          </a:p>
        </p:txBody>
      </p:sp>
      <p:sp>
        <p:nvSpPr>
          <p:cNvPr id="7" name="TextBox 6"/>
          <p:cNvSpPr txBox="1"/>
          <p:nvPr/>
        </p:nvSpPr>
        <p:spPr>
          <a:xfrm>
            <a:off x="2684464" y="3308350"/>
            <a:ext cx="4398962" cy="400050"/>
          </a:xfrm>
          <a:prstGeom prst="rect">
            <a:avLst/>
          </a:prstGeom>
          <a:noFill/>
          <a:ln>
            <a:solidFill>
              <a:schemeClr val="bg1">
                <a:lumMod val="65000"/>
              </a:schemeClr>
            </a:solidFill>
          </a:ln>
        </p:spPr>
        <p:txBody>
          <a:bodyPr lIns="90487" tIns="45222" rIns="90487" bIns="45222">
            <a:spAutoFit/>
          </a:bodyPr>
          <a:lstStyle/>
          <a:p>
            <a:pPr algn="ctr">
              <a:defRPr/>
            </a:pPr>
            <a:r>
              <a:rPr lang="en-US" sz="2000" dirty="0">
                <a:latin typeface="+mn-lt"/>
                <a:ea typeface="MS PGothic" pitchFamily="34" charset="-128"/>
              </a:rPr>
              <a:t>Not significantly different than predicted</a:t>
            </a:r>
          </a:p>
        </p:txBody>
      </p:sp>
      <p:cxnSp>
        <p:nvCxnSpPr>
          <p:cNvPr id="9" name="Straight Arrow Connector 8"/>
          <p:cNvCxnSpPr/>
          <p:nvPr/>
        </p:nvCxnSpPr>
        <p:spPr bwMode="auto">
          <a:xfrm flipH="1">
            <a:off x="3527517" y="3708400"/>
            <a:ext cx="900113" cy="571500"/>
          </a:xfrm>
          <a:prstGeom prst="straightConnector1">
            <a:avLst/>
          </a:prstGeom>
          <a:solidFill>
            <a:schemeClr val="accent1"/>
          </a:solidFill>
          <a:ln w="12700"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11" name="Straight Arrow Connector 10"/>
          <p:cNvCxnSpPr/>
          <p:nvPr/>
        </p:nvCxnSpPr>
        <p:spPr bwMode="auto">
          <a:xfrm>
            <a:off x="4427629" y="3722689"/>
            <a:ext cx="579437" cy="1023938"/>
          </a:xfrm>
          <a:prstGeom prst="straightConnector1">
            <a:avLst/>
          </a:prstGeom>
          <a:solidFill>
            <a:schemeClr val="accent1"/>
          </a:solidFill>
          <a:ln w="12700"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sp>
        <p:nvSpPr>
          <p:cNvPr id="14" name="TextBox 13"/>
          <p:cNvSpPr txBox="1"/>
          <p:nvPr/>
        </p:nvSpPr>
        <p:spPr>
          <a:xfrm>
            <a:off x="7923213" y="5645151"/>
            <a:ext cx="3789362" cy="400050"/>
          </a:xfrm>
          <a:prstGeom prst="rect">
            <a:avLst/>
          </a:prstGeom>
          <a:noFill/>
          <a:ln>
            <a:solidFill>
              <a:schemeClr val="bg1">
                <a:lumMod val="65000"/>
              </a:schemeClr>
            </a:solidFill>
          </a:ln>
        </p:spPr>
        <p:txBody>
          <a:bodyPr lIns="90487" tIns="45222" rIns="90487" bIns="45222">
            <a:spAutoFit/>
          </a:bodyPr>
          <a:lstStyle/>
          <a:p>
            <a:pPr algn="ctr">
              <a:defRPr/>
            </a:pPr>
            <a:r>
              <a:rPr lang="en-US" sz="2000" dirty="0">
                <a:latin typeface="+mn-lt"/>
                <a:ea typeface="MS PGothic" pitchFamily="34" charset="-128"/>
              </a:rPr>
              <a:t>Significantly lower than predicted</a:t>
            </a:r>
          </a:p>
        </p:txBody>
      </p:sp>
      <p:sp>
        <p:nvSpPr>
          <p:cNvPr id="15" name="TextBox 14"/>
          <p:cNvSpPr txBox="1"/>
          <p:nvPr/>
        </p:nvSpPr>
        <p:spPr>
          <a:xfrm>
            <a:off x="4194267" y="2089151"/>
            <a:ext cx="3860799" cy="400050"/>
          </a:xfrm>
          <a:prstGeom prst="rect">
            <a:avLst/>
          </a:prstGeom>
          <a:noFill/>
          <a:ln>
            <a:solidFill>
              <a:schemeClr val="bg1">
                <a:lumMod val="65000"/>
              </a:schemeClr>
            </a:solidFill>
          </a:ln>
        </p:spPr>
        <p:txBody>
          <a:bodyPr lIns="90487" tIns="45222" rIns="90487" bIns="45222">
            <a:spAutoFit/>
          </a:bodyPr>
          <a:lstStyle/>
          <a:p>
            <a:pPr algn="ctr">
              <a:defRPr/>
            </a:pPr>
            <a:r>
              <a:rPr lang="en-US" sz="2000" dirty="0">
                <a:latin typeface="+mn-lt"/>
                <a:ea typeface="MS PGothic" pitchFamily="34" charset="-128"/>
              </a:rPr>
              <a:t>Significantly higher than predicted</a:t>
            </a:r>
          </a:p>
        </p:txBody>
      </p:sp>
      <p:cxnSp>
        <p:nvCxnSpPr>
          <p:cNvPr id="13" name="Straight Arrow Connector 12"/>
          <p:cNvCxnSpPr/>
          <p:nvPr/>
        </p:nvCxnSpPr>
        <p:spPr bwMode="auto">
          <a:xfrm flipH="1">
            <a:off x="7358065" y="5827712"/>
            <a:ext cx="565149" cy="0"/>
          </a:xfrm>
          <a:prstGeom prst="straightConnector1">
            <a:avLst/>
          </a:prstGeom>
          <a:solidFill>
            <a:schemeClr val="accent1"/>
          </a:solidFill>
          <a:ln w="12700"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17" name="Straight Arrow Connector 16"/>
          <p:cNvCxnSpPr/>
          <p:nvPr/>
        </p:nvCxnSpPr>
        <p:spPr bwMode="auto">
          <a:xfrm>
            <a:off x="8055067" y="2503491"/>
            <a:ext cx="900113" cy="369888"/>
          </a:xfrm>
          <a:prstGeom prst="straightConnector1">
            <a:avLst/>
          </a:prstGeom>
          <a:solidFill>
            <a:schemeClr val="accent1"/>
          </a:solidFill>
          <a:ln w="12700"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sp>
        <p:nvSpPr>
          <p:cNvPr id="8" name="Slide Number Placeholder 7"/>
          <p:cNvSpPr>
            <a:spLocks noGrp="1"/>
          </p:cNvSpPr>
          <p:nvPr>
            <p:ph type="sldNum" sz="quarter" idx="11"/>
          </p:nvPr>
        </p:nvSpPr>
        <p:spPr/>
        <p:txBody>
          <a:bodyPr/>
          <a:lstStyle/>
          <a:p>
            <a:pPr>
              <a:defRPr/>
            </a:pPr>
            <a:fld id="{6C071EC3-2541-4649-B5DA-9836904E775A}" type="slidenum">
              <a:rPr lang="en-US" altLang="en-US" smtClean="0"/>
              <a:pPr>
                <a:defRPr/>
              </a:pPr>
              <a:t>7</a:t>
            </a:fld>
            <a:endParaRPr lang="en-US" alt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2"/>
          <p:cNvSpPr>
            <a:spLocks noGrp="1" noChangeArrowheads="1"/>
          </p:cNvSpPr>
          <p:nvPr>
            <p:ph type="title"/>
          </p:nvPr>
        </p:nvSpPr>
        <p:spPr>
          <a:xfrm>
            <a:off x="5341941" y="0"/>
            <a:ext cx="6604000" cy="1241426"/>
          </a:xfrm>
        </p:spPr>
        <p:txBody>
          <a:bodyPr/>
          <a:lstStyle/>
          <a:p>
            <a:pPr eaLnBrk="1" hangingPunct="1"/>
            <a:r>
              <a:rPr lang="en-US" altLang="en-US" sz="2000" dirty="0"/>
              <a:t/>
            </a:r>
            <a:br>
              <a:rPr lang="en-US" altLang="en-US" sz="2000" dirty="0"/>
            </a:br>
            <a:r>
              <a:rPr lang="en-US" altLang="en-US" sz="2000" dirty="0"/>
              <a:t/>
            </a:r>
            <a:br>
              <a:rPr lang="en-US" altLang="en-US" sz="2000" dirty="0"/>
            </a:br>
            <a:r>
              <a:rPr lang="en-US" altLang="en-US" sz="2400" dirty="0"/>
              <a:t>Massachusetts Central </a:t>
            </a:r>
            <a:r>
              <a:rPr lang="en-US" altLang="en-US" sz="2400" dirty="0" smtClean="0"/>
              <a:t>Line-Associated Bloodstream Infection </a:t>
            </a:r>
            <a:r>
              <a:rPr lang="en-US" altLang="en-US" sz="2400" dirty="0"/>
              <a:t>(</a:t>
            </a:r>
            <a:r>
              <a:rPr lang="en-US" altLang="en-US" sz="2400" dirty="0" smtClean="0"/>
              <a:t>CLABSI) SIR, </a:t>
            </a:r>
            <a:r>
              <a:rPr lang="en-US" altLang="en-US" sz="2400" dirty="0"/>
              <a:t>by ICU Type </a:t>
            </a:r>
            <a:br>
              <a:rPr lang="en-US" altLang="en-US" sz="2400" dirty="0"/>
            </a:br>
            <a:r>
              <a:rPr lang="en-US" altLang="en-US" sz="2000" b="0" i="1" dirty="0"/>
              <a:t>January 1, 2016-December 31, 2016</a:t>
            </a:r>
            <a:br>
              <a:rPr lang="en-US" altLang="en-US" sz="2000" b="0" i="1" dirty="0"/>
            </a:br>
            <a:endParaRPr lang="en-US" altLang="en-US" sz="2700" b="0" dirty="0"/>
          </a:p>
        </p:txBody>
      </p:sp>
      <p:sp>
        <p:nvSpPr>
          <p:cNvPr id="18437" name="Text Box 8"/>
          <p:cNvSpPr txBox="1">
            <a:spLocks noChangeArrowheads="1"/>
          </p:cNvSpPr>
          <p:nvPr/>
        </p:nvSpPr>
        <p:spPr bwMode="auto">
          <a:xfrm>
            <a:off x="3459255" y="8291605"/>
            <a:ext cx="1628775" cy="460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355" tIns="45149" rIns="90355" bIns="45149">
            <a:spAutoFit/>
          </a:bodyPr>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989013" indent="-3794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520825" indent="-303213" defTabSz="1217613" eaLnBrk="0" hangingPunct="0">
              <a:spcBef>
                <a:spcPct val="20000"/>
              </a:spcBef>
              <a:buChar char="•"/>
              <a:defRPr sz="3200">
                <a:solidFill>
                  <a:schemeClr val="tx1"/>
                </a:solidFill>
                <a:latin typeface="Calibri" pitchFamily="34" charset="0"/>
                <a:ea typeface="ＭＳ Ｐゴシック" pitchFamily="34" charset="-128"/>
              </a:defRPr>
            </a:lvl3pPr>
            <a:lvl4pPr marL="2132013" indent="-304800" defTabSz="1217613" eaLnBrk="0" hangingPunct="0">
              <a:spcBef>
                <a:spcPct val="20000"/>
              </a:spcBef>
              <a:buChar char="–"/>
              <a:defRPr sz="2700">
                <a:solidFill>
                  <a:schemeClr val="tx1"/>
                </a:solidFill>
                <a:latin typeface="Calibri" pitchFamily="34" charset="0"/>
                <a:ea typeface="ＭＳ Ｐゴシック" pitchFamily="34" charset="-128"/>
              </a:defRPr>
            </a:lvl4pPr>
            <a:lvl5pPr marL="2740025" indent="-3048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1972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6544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1116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5688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eaLnBrk="1" hangingPunct="1">
              <a:spcBef>
                <a:spcPct val="0"/>
              </a:spcBef>
              <a:buFontTx/>
              <a:buNone/>
            </a:pPr>
            <a:r>
              <a:rPr lang="en-US" altLang="en-US" sz="1200" dirty="0"/>
              <a:t>NT=Not major teaching</a:t>
            </a:r>
          </a:p>
          <a:p>
            <a:pPr eaLnBrk="1" hangingPunct="1">
              <a:spcBef>
                <a:spcPct val="0"/>
              </a:spcBef>
              <a:buFontTx/>
              <a:buNone/>
            </a:pPr>
            <a:r>
              <a:rPr lang="en-US" altLang="en-US" sz="1200" dirty="0"/>
              <a:t>T= Major teaching</a:t>
            </a:r>
          </a:p>
        </p:txBody>
      </p:sp>
      <p:grpSp>
        <p:nvGrpSpPr>
          <p:cNvPr id="18438" name="Group 13"/>
          <p:cNvGrpSpPr>
            <a:grpSpLocks/>
          </p:cNvGrpSpPr>
          <p:nvPr/>
        </p:nvGrpSpPr>
        <p:grpSpPr bwMode="auto">
          <a:xfrm>
            <a:off x="6278565" y="8471388"/>
            <a:ext cx="3711575" cy="322262"/>
            <a:chOff x="3955" y="5337"/>
            <a:chExt cx="2338" cy="202"/>
          </a:xfrm>
        </p:grpSpPr>
        <p:sp>
          <p:nvSpPr>
            <p:cNvPr id="18440" name="Text Box 14"/>
            <p:cNvSpPr txBox="1">
              <a:spLocks noChangeArrowheads="1"/>
            </p:cNvSpPr>
            <p:nvPr/>
          </p:nvSpPr>
          <p:spPr bwMode="auto">
            <a:xfrm>
              <a:off x="3955" y="5337"/>
              <a:ext cx="2338" cy="2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294" tIns="45647" rIns="91294" bIns="45647">
              <a:spAutoFit/>
            </a:bodyPr>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989013" indent="-3794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520825" indent="-303213" defTabSz="1217613" eaLnBrk="0" hangingPunct="0">
                <a:spcBef>
                  <a:spcPct val="20000"/>
                </a:spcBef>
                <a:buChar char="•"/>
                <a:defRPr sz="3200">
                  <a:solidFill>
                    <a:schemeClr val="tx1"/>
                  </a:solidFill>
                  <a:latin typeface="Calibri" pitchFamily="34" charset="0"/>
                  <a:ea typeface="ＭＳ Ｐゴシック" pitchFamily="34" charset="-128"/>
                </a:defRPr>
              </a:lvl3pPr>
              <a:lvl4pPr marL="2132013" indent="-304800" defTabSz="1217613" eaLnBrk="0" hangingPunct="0">
                <a:spcBef>
                  <a:spcPct val="20000"/>
                </a:spcBef>
                <a:buChar char="–"/>
                <a:defRPr sz="2700">
                  <a:solidFill>
                    <a:schemeClr val="tx1"/>
                  </a:solidFill>
                  <a:latin typeface="Calibri" pitchFamily="34" charset="0"/>
                  <a:ea typeface="ＭＳ Ｐゴシック" pitchFamily="34" charset="-128"/>
                </a:defRPr>
              </a:lvl4pPr>
              <a:lvl5pPr marL="2740025" indent="-3048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1972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6544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1116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5688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eaLnBrk="1" hangingPunct="1">
                <a:spcBef>
                  <a:spcPct val="0"/>
                </a:spcBef>
                <a:buFontTx/>
                <a:buNone/>
              </a:pPr>
              <a:r>
                <a:rPr lang="en-US" altLang="en-US" sz="1500" dirty="0"/>
                <a:t>           SIR	        Upper and Lower Limit</a:t>
              </a:r>
            </a:p>
          </p:txBody>
        </p:sp>
        <p:sp>
          <p:nvSpPr>
            <p:cNvPr id="18441" name="Line 15"/>
            <p:cNvSpPr>
              <a:spLocks noChangeShapeType="1"/>
            </p:cNvSpPr>
            <p:nvPr/>
          </p:nvSpPr>
          <p:spPr bwMode="auto">
            <a:xfrm>
              <a:off x="4082" y="5437"/>
              <a:ext cx="197" cy="0"/>
            </a:xfrm>
            <a:prstGeom prst="line">
              <a:avLst/>
            </a:prstGeom>
            <a:noFill/>
            <a:ln w="38100">
              <a:solidFill>
                <a:srgbClr val="99CC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
          <p:nvSpPr>
            <p:cNvPr id="18442" name="Line 16"/>
            <p:cNvSpPr>
              <a:spLocks noChangeShapeType="1"/>
            </p:cNvSpPr>
            <p:nvPr/>
          </p:nvSpPr>
          <p:spPr bwMode="auto">
            <a:xfrm>
              <a:off x="4732" y="5437"/>
              <a:ext cx="197" cy="0"/>
            </a:xfrm>
            <a:prstGeom prst="line">
              <a:avLst/>
            </a:prstGeom>
            <a:noFill/>
            <a:ln w="127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grpSp>
      <p:graphicFrame>
        <p:nvGraphicFramePr>
          <p:cNvPr id="2" name="Object 10"/>
          <p:cNvGraphicFramePr>
            <a:graphicFrameLocks noGrp="1" noChangeAspect="1"/>
          </p:cNvGraphicFramePr>
          <p:nvPr>
            <p:ph idx="1"/>
            <p:extLst>
              <p:ext uri="{D42A27DB-BD31-4B8C-83A1-F6EECF244321}">
                <p14:modId xmlns:p14="http://schemas.microsoft.com/office/powerpoint/2010/main" val="318855701"/>
              </p:ext>
            </p:extLst>
          </p:nvPr>
        </p:nvGraphicFramePr>
        <p:xfrm>
          <a:off x="3076576" y="1565366"/>
          <a:ext cx="8761413" cy="7348539"/>
        </p:xfrm>
        <a:graphic>
          <a:graphicData uri="http://schemas.openxmlformats.org/drawingml/2006/chart">
            <c:chart xmlns:c="http://schemas.openxmlformats.org/drawingml/2006/chart" xmlns:r="http://schemas.openxmlformats.org/officeDocument/2006/relationships" r:id="rId3"/>
          </a:graphicData>
        </a:graphic>
      </p:graphicFrame>
      <p:sp>
        <p:nvSpPr>
          <p:cNvPr id="11" name="Rounded Rectangle 1"/>
          <p:cNvSpPr>
            <a:spLocks noChangeArrowheads="1"/>
          </p:cNvSpPr>
          <p:nvPr/>
        </p:nvSpPr>
        <p:spPr bwMode="auto">
          <a:xfrm>
            <a:off x="261938" y="1898649"/>
            <a:ext cx="2743200" cy="6858000"/>
          </a:xfrm>
          <a:prstGeom prst="roundRect">
            <a:avLst>
              <a:gd name="adj" fmla="val 16667"/>
            </a:avLst>
          </a:prstGeom>
          <a:solidFill>
            <a:srgbClr val="CCECFF"/>
          </a:solidFill>
          <a:ln w="38100">
            <a:solidFill>
              <a:srgbClr val="DDDDDD"/>
            </a:solidFill>
            <a:round/>
            <a:headEnd/>
            <a:tailEnd/>
          </a:ln>
          <a:effectLst/>
          <a:extLs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txBody>
          <a:bodyPr lIns="121495" tIns="60756" rIns="121495" bIns="60756"/>
          <a:lstStyle>
            <a:lvl1pPr defTabSz="1217613" eaLnBrk="0" hangingPunct="0">
              <a:spcBef>
                <a:spcPct val="20000"/>
              </a:spcBef>
              <a:buChar char="•"/>
              <a:defRPr sz="4300">
                <a:solidFill>
                  <a:schemeClr val="tx1"/>
                </a:solidFill>
                <a:latin typeface="Calibri" pitchFamily="34" charset="0"/>
                <a:ea typeface="MS PGothic" pitchFamily="34" charset="-128"/>
              </a:defRPr>
            </a:lvl1pPr>
            <a:lvl2pPr marL="989013" indent="-379413" defTabSz="1217613" eaLnBrk="0" hangingPunct="0">
              <a:spcBef>
                <a:spcPct val="20000"/>
              </a:spcBef>
              <a:buChar char="–"/>
              <a:defRPr sz="3700">
                <a:solidFill>
                  <a:schemeClr val="tx1"/>
                </a:solidFill>
                <a:latin typeface="Calibri" pitchFamily="34" charset="0"/>
                <a:ea typeface="MS PGothic" pitchFamily="34" charset="-128"/>
              </a:defRPr>
            </a:lvl2pPr>
            <a:lvl3pPr marL="1522413" indent="-304800" defTabSz="1217613" eaLnBrk="0" hangingPunct="0">
              <a:spcBef>
                <a:spcPct val="20000"/>
              </a:spcBef>
              <a:buChar char="•"/>
              <a:defRPr sz="3200">
                <a:solidFill>
                  <a:schemeClr val="tx1"/>
                </a:solidFill>
                <a:latin typeface="Calibri" pitchFamily="34" charset="0"/>
                <a:ea typeface="MS PGothic" pitchFamily="34" charset="-128"/>
              </a:defRPr>
            </a:lvl3pPr>
            <a:lvl4pPr marL="2132013" indent="-304800" defTabSz="1217613" eaLnBrk="0" hangingPunct="0">
              <a:spcBef>
                <a:spcPct val="20000"/>
              </a:spcBef>
              <a:buChar char="–"/>
              <a:defRPr sz="2700">
                <a:solidFill>
                  <a:schemeClr val="tx1"/>
                </a:solidFill>
                <a:latin typeface="Calibri" pitchFamily="34" charset="0"/>
                <a:ea typeface="MS PGothic" pitchFamily="34" charset="-128"/>
              </a:defRPr>
            </a:lvl4pPr>
            <a:lvl5pPr marL="2740025" indent="-304800" defTabSz="1217613" eaLnBrk="0" hangingPunct="0">
              <a:spcBef>
                <a:spcPct val="20000"/>
              </a:spcBef>
              <a:buChar char="»"/>
              <a:defRPr sz="2700">
                <a:solidFill>
                  <a:schemeClr val="tx1"/>
                </a:solidFill>
                <a:latin typeface="Calibri" pitchFamily="34" charset="0"/>
                <a:ea typeface="MS PGothic" pitchFamily="34" charset="-128"/>
              </a:defRPr>
            </a:lvl5pPr>
            <a:lvl6pPr marL="3197225" indent="-304800" defTabSz="1217613" eaLnBrk="0" fontAlgn="base" hangingPunct="0">
              <a:spcBef>
                <a:spcPct val="20000"/>
              </a:spcBef>
              <a:spcAft>
                <a:spcPct val="0"/>
              </a:spcAft>
              <a:buChar char="»"/>
              <a:defRPr sz="2700">
                <a:solidFill>
                  <a:schemeClr val="tx1"/>
                </a:solidFill>
                <a:latin typeface="Calibri" pitchFamily="34" charset="0"/>
                <a:ea typeface="MS PGothic" pitchFamily="34" charset="-128"/>
              </a:defRPr>
            </a:lvl6pPr>
            <a:lvl7pPr marL="3654425" indent="-304800" defTabSz="1217613" eaLnBrk="0" fontAlgn="base" hangingPunct="0">
              <a:spcBef>
                <a:spcPct val="20000"/>
              </a:spcBef>
              <a:spcAft>
                <a:spcPct val="0"/>
              </a:spcAft>
              <a:buChar char="»"/>
              <a:defRPr sz="2700">
                <a:solidFill>
                  <a:schemeClr val="tx1"/>
                </a:solidFill>
                <a:latin typeface="Calibri" pitchFamily="34" charset="0"/>
                <a:ea typeface="MS PGothic" pitchFamily="34" charset="-128"/>
              </a:defRPr>
            </a:lvl7pPr>
            <a:lvl8pPr marL="4111625" indent="-304800" defTabSz="1217613" eaLnBrk="0" fontAlgn="base" hangingPunct="0">
              <a:spcBef>
                <a:spcPct val="20000"/>
              </a:spcBef>
              <a:spcAft>
                <a:spcPct val="0"/>
              </a:spcAft>
              <a:buChar char="»"/>
              <a:defRPr sz="2700">
                <a:solidFill>
                  <a:schemeClr val="tx1"/>
                </a:solidFill>
                <a:latin typeface="Calibri" pitchFamily="34" charset="0"/>
                <a:ea typeface="MS PGothic" pitchFamily="34" charset="-128"/>
              </a:defRPr>
            </a:lvl8pPr>
            <a:lvl9pPr marL="4568825" indent="-304800" defTabSz="1217613" eaLnBrk="0" fontAlgn="base" hangingPunct="0">
              <a:spcBef>
                <a:spcPct val="20000"/>
              </a:spcBef>
              <a:spcAft>
                <a:spcPct val="0"/>
              </a:spcAft>
              <a:buChar char="»"/>
              <a:defRPr sz="2700">
                <a:solidFill>
                  <a:schemeClr val="tx1"/>
                </a:solidFill>
                <a:latin typeface="Calibri" pitchFamily="34" charset="0"/>
                <a:ea typeface="MS PGothic" pitchFamily="34" charset="-128"/>
              </a:defRPr>
            </a:lvl9pPr>
          </a:lstStyle>
          <a:p>
            <a:pPr algn="ctr" eaLnBrk="1" hangingPunct="1">
              <a:spcBef>
                <a:spcPct val="0"/>
              </a:spcBef>
              <a:buFontTx/>
              <a:buNone/>
              <a:defRPr/>
            </a:pPr>
            <a:r>
              <a:rPr lang="en-US" altLang="en-US" sz="2400" b="1" dirty="0">
                <a:solidFill>
                  <a:srgbClr val="006699"/>
                </a:solidFill>
              </a:rPr>
              <a:t>Key Findings</a:t>
            </a:r>
          </a:p>
          <a:p>
            <a:pPr algn="ctr" eaLnBrk="1" hangingPunct="1">
              <a:spcBef>
                <a:spcPct val="0"/>
              </a:spcBef>
              <a:buFont typeface="Calibri" pitchFamily="34" charset="0"/>
              <a:buNone/>
              <a:defRPr/>
            </a:pPr>
            <a:endParaRPr lang="en-US" altLang="en-US" sz="1400" dirty="0"/>
          </a:p>
          <a:p>
            <a:pPr algn="ctr" eaLnBrk="1" hangingPunct="1">
              <a:spcBef>
                <a:spcPct val="0"/>
              </a:spcBef>
              <a:buFont typeface="Calibri" pitchFamily="34" charset="0"/>
              <a:buNone/>
              <a:defRPr/>
            </a:pPr>
            <a:r>
              <a:rPr lang="en-US" altLang="en-US" sz="2000" dirty="0" smtClean="0"/>
              <a:t>Two ICU types experienced a significantly lower </a:t>
            </a:r>
            <a:r>
              <a:rPr lang="en-US" altLang="en-US" sz="2000" dirty="0">
                <a:solidFill>
                  <a:srgbClr val="000000"/>
                </a:solidFill>
              </a:rPr>
              <a:t>number of </a:t>
            </a:r>
            <a:r>
              <a:rPr lang="en-US" altLang="en-US" sz="2000" dirty="0" smtClean="0">
                <a:solidFill>
                  <a:srgbClr val="000000"/>
                </a:solidFill>
              </a:rPr>
              <a:t>infections than predicted, based on 2015 national aggregate data</a:t>
            </a:r>
            <a:r>
              <a:rPr lang="en-US" altLang="en-US" sz="2000" dirty="0" smtClean="0"/>
              <a:t>: </a:t>
            </a:r>
            <a:endParaRPr lang="en-US" altLang="en-US" sz="2000" dirty="0"/>
          </a:p>
          <a:p>
            <a:pPr algn="ctr" eaLnBrk="1" hangingPunct="1">
              <a:spcBef>
                <a:spcPts val="599"/>
              </a:spcBef>
              <a:buFontTx/>
              <a:buNone/>
              <a:defRPr/>
            </a:pPr>
            <a:r>
              <a:rPr lang="en-US" altLang="en-US" sz="1600" dirty="0" smtClean="0">
                <a:solidFill>
                  <a:schemeClr val="tx2">
                    <a:lumMod val="50000"/>
                    <a:lumOff val="50000"/>
                  </a:schemeClr>
                </a:solidFill>
              </a:rPr>
              <a:t>Medical /Surgical (T)</a:t>
            </a:r>
          </a:p>
          <a:p>
            <a:pPr algn="ctr" eaLnBrk="1" hangingPunct="1">
              <a:spcBef>
                <a:spcPts val="599"/>
              </a:spcBef>
              <a:buFontTx/>
              <a:buNone/>
              <a:defRPr/>
            </a:pPr>
            <a:r>
              <a:rPr lang="en-US" altLang="en-US" sz="1600" dirty="0" smtClean="0">
                <a:solidFill>
                  <a:schemeClr val="tx2">
                    <a:lumMod val="50000"/>
                    <a:lumOff val="50000"/>
                  </a:schemeClr>
                </a:solidFill>
              </a:rPr>
              <a:t>Surgical</a:t>
            </a:r>
            <a:endParaRPr lang="en-US" altLang="en-US" sz="1600" dirty="0">
              <a:solidFill>
                <a:schemeClr val="tx2">
                  <a:lumMod val="50000"/>
                  <a:lumOff val="50000"/>
                </a:schemeClr>
              </a:solidFill>
            </a:endParaRPr>
          </a:p>
          <a:p>
            <a:pPr algn="ctr" eaLnBrk="1" hangingPunct="1">
              <a:spcBef>
                <a:spcPct val="0"/>
              </a:spcBef>
              <a:buFont typeface="Calibri" pitchFamily="34" charset="0"/>
              <a:buNone/>
              <a:defRPr/>
            </a:pPr>
            <a:endParaRPr lang="en-US" altLang="en-US" sz="1400" dirty="0">
              <a:solidFill>
                <a:srgbClr val="404040"/>
              </a:solidFill>
            </a:endParaRPr>
          </a:p>
          <a:p>
            <a:pPr algn="ctr" eaLnBrk="1" hangingPunct="1">
              <a:spcBef>
                <a:spcPct val="0"/>
              </a:spcBef>
              <a:buFont typeface="Calibri" pitchFamily="34" charset="0"/>
              <a:buNone/>
              <a:defRPr/>
            </a:pPr>
            <a:r>
              <a:rPr lang="en-US" altLang="en-US" sz="2000" dirty="0"/>
              <a:t>One ICU type experienced a significantly </a:t>
            </a:r>
            <a:r>
              <a:rPr lang="en-US" altLang="en-US" sz="2000" dirty="0" smtClean="0"/>
              <a:t>higher </a:t>
            </a:r>
            <a:r>
              <a:rPr lang="en-US" altLang="en-US" sz="2000" dirty="0" smtClean="0">
                <a:solidFill>
                  <a:srgbClr val="000000"/>
                </a:solidFill>
              </a:rPr>
              <a:t>number </a:t>
            </a:r>
            <a:r>
              <a:rPr lang="en-US" altLang="en-US" sz="2000" dirty="0">
                <a:solidFill>
                  <a:srgbClr val="000000"/>
                </a:solidFill>
              </a:rPr>
              <a:t>of </a:t>
            </a:r>
            <a:r>
              <a:rPr lang="en-US" altLang="en-US" sz="2000" dirty="0" smtClean="0">
                <a:solidFill>
                  <a:srgbClr val="000000"/>
                </a:solidFill>
              </a:rPr>
              <a:t>infections </a:t>
            </a:r>
            <a:r>
              <a:rPr lang="en-US" altLang="en-US" sz="2000" dirty="0">
                <a:solidFill>
                  <a:srgbClr val="000000"/>
                </a:solidFill>
              </a:rPr>
              <a:t>than predicted</a:t>
            </a:r>
            <a:r>
              <a:rPr lang="en-US" altLang="en-US" sz="2000" dirty="0" smtClean="0">
                <a:solidFill>
                  <a:srgbClr val="000000"/>
                </a:solidFill>
              </a:rPr>
              <a:t>, </a:t>
            </a:r>
            <a:r>
              <a:rPr lang="en-US" altLang="en-US" sz="2000" dirty="0">
                <a:solidFill>
                  <a:srgbClr val="000000"/>
                </a:solidFill>
              </a:rPr>
              <a:t>based on 2015 national aggregate </a:t>
            </a:r>
            <a:r>
              <a:rPr lang="en-US" altLang="en-US" sz="2000" dirty="0" smtClean="0">
                <a:solidFill>
                  <a:srgbClr val="000000"/>
                </a:solidFill>
              </a:rPr>
              <a:t>data</a:t>
            </a:r>
            <a:r>
              <a:rPr lang="en-US" altLang="en-US" sz="2000" dirty="0" smtClean="0"/>
              <a:t>:</a:t>
            </a:r>
            <a:endParaRPr lang="en-US" altLang="en-US" sz="2000" dirty="0"/>
          </a:p>
          <a:p>
            <a:pPr algn="ctr" eaLnBrk="1" hangingPunct="1">
              <a:spcBef>
                <a:spcPts val="599"/>
              </a:spcBef>
              <a:buFontTx/>
              <a:buNone/>
              <a:defRPr/>
            </a:pPr>
            <a:r>
              <a:rPr lang="en-US" altLang="en-US" sz="1600" dirty="0" smtClean="0">
                <a:solidFill>
                  <a:schemeClr val="tx2">
                    <a:lumMod val="50000"/>
                    <a:lumOff val="50000"/>
                  </a:schemeClr>
                </a:solidFill>
              </a:rPr>
              <a:t>Burn</a:t>
            </a:r>
            <a:endParaRPr lang="en-US" altLang="en-US" sz="1600" dirty="0">
              <a:solidFill>
                <a:schemeClr val="tx2">
                  <a:lumMod val="50000"/>
                  <a:lumOff val="50000"/>
                </a:schemeClr>
              </a:solidFill>
            </a:endParaRPr>
          </a:p>
          <a:p>
            <a:pPr algn="ctr" eaLnBrk="1" hangingPunct="1">
              <a:spcBef>
                <a:spcPct val="0"/>
              </a:spcBef>
              <a:buFont typeface="Calibri" pitchFamily="34" charset="0"/>
              <a:buNone/>
              <a:defRPr/>
            </a:pPr>
            <a:endParaRPr lang="en-US" altLang="en-US" sz="2000" dirty="0"/>
          </a:p>
          <a:p>
            <a:pPr algn="ctr" eaLnBrk="1" hangingPunct="1">
              <a:spcBef>
                <a:spcPct val="0"/>
              </a:spcBef>
              <a:buFont typeface="Calibri" pitchFamily="34" charset="0"/>
              <a:buNone/>
              <a:defRPr/>
            </a:pPr>
            <a:endParaRPr lang="en-US" altLang="en-US" sz="2000" dirty="0"/>
          </a:p>
          <a:p>
            <a:pPr algn="ctr" eaLnBrk="1" hangingPunct="1">
              <a:spcBef>
                <a:spcPct val="0"/>
              </a:spcBef>
              <a:buFont typeface="Calibri" pitchFamily="34" charset="0"/>
              <a:buNone/>
              <a:defRPr/>
            </a:pPr>
            <a:endParaRPr lang="en-US" altLang="en-US" sz="2000" dirty="0"/>
          </a:p>
          <a:p>
            <a:pPr algn="ctr" eaLnBrk="1" hangingPunct="1">
              <a:spcBef>
                <a:spcPct val="0"/>
              </a:spcBef>
              <a:buFont typeface="Calibri" pitchFamily="34" charset="0"/>
              <a:buNone/>
              <a:defRPr/>
            </a:pPr>
            <a:endParaRPr lang="en-US" altLang="en-US" sz="2000" dirty="0"/>
          </a:p>
        </p:txBody>
      </p:sp>
      <p:sp>
        <p:nvSpPr>
          <p:cNvPr id="4" name="Slide Number Placeholder 3"/>
          <p:cNvSpPr>
            <a:spLocks noGrp="1"/>
          </p:cNvSpPr>
          <p:nvPr>
            <p:ph type="sldNum" sz="quarter" idx="11"/>
          </p:nvPr>
        </p:nvSpPr>
        <p:spPr/>
        <p:txBody>
          <a:bodyPr/>
          <a:lstStyle/>
          <a:p>
            <a:pPr>
              <a:defRPr/>
            </a:pPr>
            <a:fld id="{97AF3797-32A6-46C6-BF98-E21B4AB7E1D0}" type="slidenum">
              <a:rPr lang="en-US" altLang="en-US" smtClean="0"/>
              <a:pPr>
                <a:defRPr/>
              </a:pPr>
              <a:t>8</a:t>
            </a:fld>
            <a:endParaRPr lang="en-US" alt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Rectangle 2"/>
          <p:cNvSpPr>
            <a:spLocks noGrp="1" noChangeArrowheads="1"/>
          </p:cNvSpPr>
          <p:nvPr>
            <p:ph type="title"/>
          </p:nvPr>
        </p:nvSpPr>
        <p:spPr/>
        <p:txBody>
          <a:bodyPr/>
          <a:lstStyle/>
          <a:p>
            <a:r>
              <a:rPr lang="en-US" altLang="en-US" sz="3300" dirty="0"/>
              <a:t>CLABSI Adult &amp; Pediatric ICU Pathogens for 2015 and 2016</a:t>
            </a:r>
          </a:p>
        </p:txBody>
      </p:sp>
      <p:sp>
        <p:nvSpPr>
          <p:cNvPr id="24582" name="Text Box 6"/>
          <p:cNvSpPr txBox="1">
            <a:spLocks noChangeArrowheads="1"/>
          </p:cNvSpPr>
          <p:nvPr/>
        </p:nvSpPr>
        <p:spPr bwMode="auto">
          <a:xfrm>
            <a:off x="6178642" y="1874929"/>
            <a:ext cx="5767387" cy="8842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355" tIns="45149" rIns="90355" bIns="45149">
            <a:spAutoFit/>
          </a:bodyPr>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989013" indent="-3794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520825" indent="-303213" defTabSz="1217613" eaLnBrk="0" hangingPunct="0">
              <a:spcBef>
                <a:spcPct val="20000"/>
              </a:spcBef>
              <a:buChar char="•"/>
              <a:defRPr sz="3200">
                <a:solidFill>
                  <a:schemeClr val="tx1"/>
                </a:solidFill>
                <a:latin typeface="Calibri" pitchFamily="34" charset="0"/>
                <a:ea typeface="ＭＳ Ｐゴシック" pitchFamily="34" charset="-128"/>
              </a:defRPr>
            </a:lvl3pPr>
            <a:lvl4pPr marL="2132013" indent="-304800" defTabSz="1217613" eaLnBrk="0" hangingPunct="0">
              <a:spcBef>
                <a:spcPct val="20000"/>
              </a:spcBef>
              <a:buChar char="–"/>
              <a:defRPr sz="2700">
                <a:solidFill>
                  <a:schemeClr val="tx1"/>
                </a:solidFill>
                <a:latin typeface="Calibri" pitchFamily="34" charset="0"/>
                <a:ea typeface="ＭＳ Ｐゴシック" pitchFamily="34" charset="-128"/>
              </a:defRPr>
            </a:lvl4pPr>
            <a:lvl5pPr marL="2740025" indent="-3048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1972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6544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1116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5688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algn="ctr" eaLnBrk="1" hangingPunct="1">
              <a:spcBef>
                <a:spcPct val="0"/>
              </a:spcBef>
              <a:buFontTx/>
              <a:buNone/>
            </a:pPr>
            <a:r>
              <a:rPr lang="en-US" altLang="en-US" sz="2400" b="1" dirty="0"/>
              <a:t>Calendar Year </a:t>
            </a:r>
            <a:r>
              <a:rPr lang="en-US" altLang="en-US" sz="2400" b="1" dirty="0" smtClean="0"/>
              <a:t>2016</a:t>
            </a:r>
            <a:endParaRPr lang="en-US" altLang="en-US" sz="2400" b="1" dirty="0"/>
          </a:p>
          <a:p>
            <a:pPr algn="ctr" eaLnBrk="1" hangingPunct="1">
              <a:spcBef>
                <a:spcPct val="0"/>
              </a:spcBef>
              <a:buFontTx/>
              <a:buNone/>
            </a:pPr>
            <a:r>
              <a:rPr lang="en-US" altLang="en-US" sz="1200" b="1" dirty="0"/>
              <a:t>January 1, </a:t>
            </a:r>
            <a:r>
              <a:rPr lang="en-US" altLang="en-US" sz="1200" b="1" dirty="0" smtClean="0"/>
              <a:t>2016 </a:t>
            </a:r>
            <a:r>
              <a:rPr lang="en-US" altLang="en-US" sz="1200" b="1" dirty="0"/>
              <a:t>– December 31, </a:t>
            </a:r>
            <a:r>
              <a:rPr lang="en-US" altLang="en-US" sz="1200" b="1" dirty="0" smtClean="0"/>
              <a:t>2016</a:t>
            </a:r>
            <a:endParaRPr lang="en-US" altLang="en-US" sz="1200" b="1" dirty="0"/>
          </a:p>
          <a:p>
            <a:pPr algn="ctr" eaLnBrk="1" hangingPunct="1">
              <a:spcBef>
                <a:spcPct val="0"/>
              </a:spcBef>
              <a:buFontTx/>
              <a:buNone/>
            </a:pPr>
            <a:r>
              <a:rPr lang="en-US" altLang="en-US" sz="1600" i="1" dirty="0" smtClean="0"/>
              <a:t>n=176</a:t>
            </a:r>
            <a:endParaRPr lang="en-US" altLang="en-US" sz="1600" i="1" dirty="0"/>
          </a:p>
        </p:txBody>
      </p:sp>
      <p:graphicFrame>
        <p:nvGraphicFramePr>
          <p:cNvPr id="3" name="Object 10"/>
          <p:cNvGraphicFramePr>
            <a:graphicFrameLocks noGrp="1" noChangeAspect="1"/>
          </p:cNvGraphicFramePr>
          <p:nvPr>
            <p:ph sz="half" idx="2"/>
            <p:extLst>
              <p:ext uri="{D42A27DB-BD31-4B8C-83A1-F6EECF244321}">
                <p14:modId xmlns:p14="http://schemas.microsoft.com/office/powerpoint/2010/main" val="1856084351"/>
              </p:ext>
            </p:extLst>
          </p:nvPr>
        </p:nvGraphicFramePr>
        <p:xfrm>
          <a:off x="5976938" y="2759075"/>
          <a:ext cx="6156324" cy="5573713"/>
        </p:xfrm>
        <a:graphic>
          <a:graphicData uri="http://schemas.openxmlformats.org/drawingml/2006/chart">
            <c:chart xmlns:c="http://schemas.openxmlformats.org/drawingml/2006/chart" xmlns:r="http://schemas.openxmlformats.org/officeDocument/2006/relationships" r:id="rId3"/>
          </a:graphicData>
        </a:graphic>
      </p:graphicFrame>
      <p:sp>
        <p:nvSpPr>
          <p:cNvPr id="8" name="Text Box 6"/>
          <p:cNvSpPr txBox="1">
            <a:spLocks noChangeArrowheads="1"/>
          </p:cNvSpPr>
          <p:nvPr/>
        </p:nvSpPr>
        <p:spPr bwMode="auto">
          <a:xfrm>
            <a:off x="181953" y="1875020"/>
            <a:ext cx="5767387" cy="8842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355" tIns="45149" rIns="90355" bIns="45149">
            <a:spAutoFit/>
          </a:bodyPr>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989013" indent="-3794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520825" indent="-303213" defTabSz="1217613" eaLnBrk="0" hangingPunct="0">
              <a:spcBef>
                <a:spcPct val="20000"/>
              </a:spcBef>
              <a:buChar char="•"/>
              <a:defRPr sz="3200">
                <a:solidFill>
                  <a:schemeClr val="tx1"/>
                </a:solidFill>
                <a:latin typeface="Calibri" pitchFamily="34" charset="0"/>
                <a:ea typeface="ＭＳ Ｐゴシック" pitchFamily="34" charset="-128"/>
              </a:defRPr>
            </a:lvl3pPr>
            <a:lvl4pPr marL="2132013" indent="-304800" defTabSz="1217613" eaLnBrk="0" hangingPunct="0">
              <a:spcBef>
                <a:spcPct val="20000"/>
              </a:spcBef>
              <a:buChar char="–"/>
              <a:defRPr sz="2700">
                <a:solidFill>
                  <a:schemeClr val="tx1"/>
                </a:solidFill>
                <a:latin typeface="Calibri" pitchFamily="34" charset="0"/>
                <a:ea typeface="ＭＳ Ｐゴシック" pitchFamily="34" charset="-128"/>
              </a:defRPr>
            </a:lvl4pPr>
            <a:lvl5pPr marL="2740025" indent="-3048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1972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6544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1116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568825" indent="-3048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algn="ctr" eaLnBrk="1" hangingPunct="1">
              <a:spcBef>
                <a:spcPct val="0"/>
              </a:spcBef>
              <a:buFontTx/>
              <a:buNone/>
            </a:pPr>
            <a:r>
              <a:rPr lang="en-US" altLang="en-US" sz="2400" b="1" dirty="0"/>
              <a:t>Calendar Year 2015</a:t>
            </a:r>
          </a:p>
          <a:p>
            <a:pPr algn="ctr" eaLnBrk="1" hangingPunct="1">
              <a:spcBef>
                <a:spcPct val="0"/>
              </a:spcBef>
              <a:buFontTx/>
              <a:buNone/>
            </a:pPr>
            <a:r>
              <a:rPr lang="en-US" altLang="en-US" sz="1200" b="1" dirty="0"/>
              <a:t>January 1, 2015 – December 31, 2015</a:t>
            </a:r>
          </a:p>
          <a:p>
            <a:pPr algn="ctr" eaLnBrk="1" hangingPunct="1">
              <a:spcBef>
                <a:spcPct val="0"/>
              </a:spcBef>
              <a:buFontTx/>
              <a:buNone/>
            </a:pPr>
            <a:r>
              <a:rPr lang="en-US" altLang="en-US" sz="1600" i="1" dirty="0" smtClean="0"/>
              <a:t>n=158</a:t>
            </a:r>
            <a:endParaRPr lang="en-US" altLang="en-US" sz="1600" i="1" dirty="0"/>
          </a:p>
        </p:txBody>
      </p:sp>
      <p:graphicFrame>
        <p:nvGraphicFramePr>
          <p:cNvPr id="9" name="Object 10"/>
          <p:cNvGraphicFramePr>
            <a:graphicFrameLocks noGrp="1" noChangeAspect="1"/>
          </p:cNvGraphicFramePr>
          <p:nvPr>
            <p:ph sz="half" idx="2"/>
            <p:extLst>
              <p:ext uri="{D42A27DB-BD31-4B8C-83A1-F6EECF244321}">
                <p14:modId xmlns:p14="http://schemas.microsoft.com/office/powerpoint/2010/main" val="1646246272"/>
              </p:ext>
            </p:extLst>
          </p:nvPr>
        </p:nvGraphicFramePr>
        <p:xfrm>
          <a:off x="-19751" y="2759166"/>
          <a:ext cx="6156324" cy="5573713"/>
        </p:xfrm>
        <a:graphic>
          <a:graphicData uri="http://schemas.openxmlformats.org/drawingml/2006/chart">
            <c:chart xmlns:c="http://schemas.openxmlformats.org/drawingml/2006/chart" xmlns:r="http://schemas.openxmlformats.org/officeDocument/2006/relationships" r:id="rId4"/>
          </a:graphicData>
        </a:graphic>
      </p:graphicFrame>
      <p:sp>
        <p:nvSpPr>
          <p:cNvPr id="4" name="Slide Number Placeholder 3"/>
          <p:cNvSpPr>
            <a:spLocks noGrp="1"/>
          </p:cNvSpPr>
          <p:nvPr>
            <p:ph type="sldNum" sz="quarter" idx="11"/>
          </p:nvPr>
        </p:nvSpPr>
        <p:spPr/>
        <p:txBody>
          <a:bodyPr/>
          <a:lstStyle/>
          <a:p>
            <a:pPr>
              <a:defRPr/>
            </a:pPr>
            <a:fld id="{97E9B075-75F1-408D-AFB5-E8741D553A6C}" type="slidenum">
              <a:rPr lang="en-US" altLang="en-US" smtClean="0"/>
              <a:pPr>
                <a:defRPr/>
              </a:pPr>
              <a:t>9</a:t>
            </a:fld>
            <a:endParaRPr lang="en-US" alt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Calibri"/>
        <a:ea typeface="ＭＳ Ｐゴシック"/>
        <a:cs typeface=""/>
      </a:majorFont>
      <a:minorFont>
        <a:latin typeface="Calibri"/>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Garamond" charset="0"/>
            <a:ea typeface="ＭＳ Ｐゴシック" charset="0"/>
            <a:cs typeface="ＭＳ Ｐゴシック"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Garamond" charset="0"/>
            <a:ea typeface="ＭＳ Ｐゴシック" charset="0"/>
            <a:cs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3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Calibri"/>
        <a:ea typeface="ＭＳ Ｐゴシック"/>
        <a:cs typeface=""/>
      </a:majorFont>
      <a:minorFont>
        <a:latin typeface="Calibri"/>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Garamond" charset="0"/>
            <a:ea typeface="ＭＳ Ｐゴシック" charset="0"/>
            <a:cs typeface="ＭＳ Ｐゴシック"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Garamond" charset="0"/>
            <a:ea typeface="ＭＳ Ｐゴシック" charset="0"/>
            <a:cs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105466</TotalTime>
  <Words>2952</Words>
  <Application>Microsoft Office PowerPoint</Application>
  <PresentationFormat>Ledger Paper (11x17 in)</PresentationFormat>
  <Paragraphs>514</Paragraphs>
  <Slides>30</Slides>
  <Notes>30</Notes>
  <HiddenSlides>0</HiddenSlides>
  <MMClips>0</MMClips>
  <ScaleCrop>false</ScaleCrop>
  <HeadingPairs>
    <vt:vector size="6" baseType="variant">
      <vt:variant>
        <vt:lpstr>Theme</vt:lpstr>
      </vt:variant>
      <vt:variant>
        <vt:i4>2</vt:i4>
      </vt:variant>
      <vt:variant>
        <vt:lpstr>Embedded OLE Servers</vt:lpstr>
      </vt:variant>
      <vt:variant>
        <vt:i4>1</vt:i4>
      </vt:variant>
      <vt:variant>
        <vt:lpstr>Slide Titles</vt:lpstr>
      </vt:variant>
      <vt:variant>
        <vt:i4>30</vt:i4>
      </vt:variant>
    </vt:vector>
  </HeadingPairs>
  <TitlesOfParts>
    <vt:vector size="33" baseType="lpstr">
      <vt:lpstr>Default Design</vt:lpstr>
      <vt:lpstr>3_Default Design</vt:lpstr>
      <vt:lpstr>Microsoft Excel Chart</vt:lpstr>
      <vt:lpstr>Health Care Associated Infections in 2016 Acute Care Hospitals</vt:lpstr>
      <vt:lpstr>Introduction</vt:lpstr>
      <vt:lpstr>Introduction</vt:lpstr>
      <vt:lpstr>Methods</vt:lpstr>
      <vt:lpstr>NEW: NHSN Rebaseline</vt:lpstr>
      <vt:lpstr>PowerPoint Presentation</vt:lpstr>
      <vt:lpstr>PowerPoint Presentation</vt:lpstr>
      <vt:lpstr>  Massachusetts Central Line-Associated Bloodstream Infection (CLABSI) SIR, by ICU Type  January 1, 2016-December 31, 2016 </vt:lpstr>
      <vt:lpstr>CLABSI Adult &amp; Pediatric ICU Pathogens for 2015 and 2016</vt:lpstr>
      <vt:lpstr>Massachusetts CLABSI SIR in NICUs, by Birth Weight Category  January 1, 2016-December 31, 2016</vt:lpstr>
      <vt:lpstr>CLABSI NICU Pathogens for  2015 and 2016</vt:lpstr>
      <vt:lpstr>State CLABSI SIR</vt:lpstr>
      <vt:lpstr>State Central Line (CL) Utilization Ratios</vt:lpstr>
      <vt:lpstr>  Massachusetts Catheter-Associated Urinary  Tract infection (CAUTI) SIR, by ICU Type  January 1, 2016-December 31, 2016 </vt:lpstr>
      <vt:lpstr>CAUTI Adult &amp; Pediatric ICU Pathogens for 2015 and 2016</vt:lpstr>
      <vt:lpstr>State CAUTI SIR</vt:lpstr>
      <vt:lpstr>State Urinary Catheter Utilization Ratios</vt:lpstr>
      <vt:lpstr>Surgical Site Infections (SSI) Coronary Artery Bypass Graft (CABG) SIR and Colon Procedure (COLO) SIR</vt:lpstr>
      <vt:lpstr>Surgical Site Infections (SSI)  Knee Prosthesis (KPRO) SIR  and Hip Prosthesis (HPRO) SIR</vt:lpstr>
      <vt:lpstr>Surgical Site Infections (SSI)  Abdominal Hysterectomy (HYST) SIR and Vaginal Hysterectomy (VHYS) SIR</vt:lpstr>
      <vt:lpstr>SSI Pathogens for 2015-2016 CABG, KPRO, HPRO, HYST, VHYS, COLO</vt:lpstr>
      <vt:lpstr>Statewide SSI Trends by Year 2015-2016</vt:lpstr>
      <vt:lpstr>Summary of SSI Results</vt:lpstr>
      <vt:lpstr>DPH Response to SSI  </vt:lpstr>
      <vt:lpstr>Laboratory Identified Events (LabID) Clostridium difficile (CDI) SIR</vt:lpstr>
      <vt:lpstr>Laboratory Identified Events (LabID)  Methicillin-resistant Staphylococcus aureus (MRSA) SIR</vt:lpstr>
      <vt:lpstr>Statewide LabID Trends by Year 2015-2016</vt:lpstr>
      <vt:lpstr>Summary of LabID Results</vt:lpstr>
      <vt:lpstr>HAI Prevention Activities </vt:lpstr>
      <vt:lpstr>PowerPoint Presentation</vt:lpstr>
    </vt:vector>
  </TitlesOfParts>
  <Company>Massachusetts Department of Public Health</Company>
  <LinksUpToDate>false</LinksUpToDate>
  <SharedDoc>false</SharedDoc>
  <HyperlinksChanged>false</HyperlinksChanged>
  <AppVersion>14.0000</AppVersion>
</Properties>
</file>

<file path=docProps/core.xml><?xml version="1.0" encoding="utf-8"?>
<coreProperties xmlns="http://schemas.openxmlformats.org/package/2006/metadata/core-properties" xmlns:cp="http://schemas.openxmlformats.org/package/2006/metadata/core-properties" xmlns:dc="http://purl.org/dc/elements/1.1/" xmlns:dcterms="http://purl.org/dc/terms/" xmlns:xsi="http://www.w3.org/2001/XMLSchema-instance">
  <dcterms:created xsi:type="dcterms:W3CDTF">2001-01-17T15:22:57Z</dcterms:created>
  <dc:creator>DPH</dc:creator>
  <lastModifiedBy>Eileen McHale</lastModifiedBy>
  <lastPrinted>2017-09-11T17:28:00Z</lastPrinted>
  <dcterms:modified xsi:type="dcterms:W3CDTF">2017-09-12T13:42:35Z</dcterms:modified>
  <revision>2428</revision>
  <dc:title>PowerPoint Presentation</dc:title>
</coreProperties>
</file>