
<file path=[Content_Types].xml><?xml version="1.0" encoding="utf-8"?>
<Types xmlns="http://schemas.openxmlformats.org/package/2006/content-types">
  <Default Extension="png" ContentType="image/png"/>
  <Default Extension="bin" ContentType="application/vnd.openxmlformats-officedocument.oleObject"/>
  <Default Extension="tmp" ContentType="image/pn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1.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charts/chart8.xml" ContentType="application/vnd.openxmlformats-officedocument.drawingml.chart+xml"/>
  <Override PartName="/ppt/notesSlides/notesSlide13.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4.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15.xml" ContentType="application/vnd.openxmlformats-officedocument.presentationml.notesSlide+xml"/>
  <Override PartName="/ppt/charts/chart13.xml" ContentType="application/vnd.openxmlformats-officedocument.drawingml.chart+xml"/>
  <Override PartName="/ppt/notesSlides/notesSlide16.xml" ContentType="application/vnd.openxmlformats-officedocument.presentationml.notesSlide+xml"/>
  <Override PartName="/ppt/charts/chart14.xml" ContentType="application/vnd.openxmlformats-officedocument.drawingml.chart+xml"/>
  <Override PartName="/ppt/notesSlides/notesSlide17.xml" ContentType="application/vnd.openxmlformats-officedocument.presentationml.notesSlide+xml"/>
  <Override PartName="/ppt/charts/chart15.xml" ContentType="application/vnd.openxmlformats-officedocument.drawingml.chart+xml"/>
  <Override PartName="/ppt/drawings/drawing3.xml" ContentType="application/vnd.openxmlformats-officedocument.drawingml.chartshapes+xml"/>
  <Override PartName="/ppt/charts/chart16.xml" ContentType="application/vnd.openxmlformats-officedocument.drawingml.chart+xml"/>
  <Override PartName="/ppt/drawings/drawing4.xml" ContentType="application/vnd.openxmlformats-officedocument.drawingml.chartshapes+xml"/>
  <Override PartName="/ppt/notesSlides/notesSlide18.xml" ContentType="application/vnd.openxmlformats-officedocument.presentationml.notesSlide+xml"/>
  <Override PartName="/ppt/charts/chart17.xml" ContentType="application/vnd.openxmlformats-officedocument.drawingml.chart+xml"/>
  <Override PartName="/ppt/drawings/drawing5.xml" ContentType="application/vnd.openxmlformats-officedocument.drawingml.chartshapes+xml"/>
  <Override PartName="/ppt/charts/chart18.xml" ContentType="application/vnd.openxmlformats-officedocument.drawingml.chart+xml"/>
  <Override PartName="/ppt/drawings/drawing6.xml" ContentType="application/vnd.openxmlformats-officedocument.drawingml.chartshapes+xml"/>
  <Override PartName="/ppt/notesSlides/notesSlide19.xml" ContentType="application/vnd.openxmlformats-officedocument.presentationml.notesSlide+xml"/>
  <Override PartName="/ppt/charts/chart19.xml" ContentType="application/vnd.openxmlformats-officedocument.drawingml.chart+xml"/>
  <Override PartName="/ppt/drawings/drawing7.xml" ContentType="application/vnd.openxmlformats-officedocument.drawingml.chartshapes+xml"/>
  <Override PartName="/ppt/charts/chart20.xml" ContentType="application/vnd.openxmlformats-officedocument.drawingml.chart+xml"/>
  <Override PartName="/ppt/drawings/drawing8.xml" ContentType="application/vnd.openxmlformats-officedocument.drawingml.chartshapes+xml"/>
  <Override PartName="/ppt/notesSlides/notesSlide20.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notesSlides/notesSlide21.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29.xml" ContentType="application/vnd.openxmlformats-officedocument.drawingml.chart+xml"/>
  <Override PartName="/ppt/notesSlides/notesSlide24.xml" ContentType="application/vnd.openxmlformats-officedocument.presentationml.notesSlide+xml"/>
  <Override PartName="/ppt/charts/chart30.xml" ContentType="application/vnd.openxmlformats-officedocument.drawingml.chart+xml"/>
  <Override PartName="/ppt/notesSlides/notesSlide25.xml" ContentType="application/vnd.openxmlformats-officedocument.presentationml.notesSlide+xml"/>
  <Override PartName="/ppt/charts/chart31.xml" ContentType="application/vnd.openxmlformats-officedocument.drawingml.chart+xml"/>
  <Override PartName="/ppt/charts/chart32.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950" r:id="rId2"/>
  </p:sldMasterIdLst>
  <p:notesMasterIdLst>
    <p:notesMasterId r:id="rId39"/>
  </p:notesMasterIdLst>
  <p:handoutMasterIdLst>
    <p:handoutMasterId r:id="rId40"/>
  </p:handoutMasterIdLst>
  <p:sldIdLst>
    <p:sldId id="729" r:id="rId3"/>
    <p:sldId id="970" r:id="rId4"/>
    <p:sldId id="1040" r:id="rId5"/>
    <p:sldId id="959" r:id="rId6"/>
    <p:sldId id="960" r:id="rId7"/>
    <p:sldId id="900" r:id="rId8"/>
    <p:sldId id="921" r:id="rId9"/>
    <p:sldId id="861" r:id="rId10"/>
    <p:sldId id="827" r:id="rId11"/>
    <p:sldId id="971" r:id="rId12"/>
    <p:sldId id="765" r:id="rId13"/>
    <p:sldId id="764" r:id="rId14"/>
    <p:sldId id="943" r:id="rId15"/>
    <p:sldId id="949" r:id="rId16"/>
    <p:sldId id="957" r:id="rId17"/>
    <p:sldId id="956" r:id="rId18"/>
    <p:sldId id="1006" r:id="rId19"/>
    <p:sldId id="1007" r:id="rId20"/>
    <p:sldId id="1008" r:id="rId21"/>
    <p:sldId id="863" r:id="rId22"/>
    <p:sldId id="830" r:id="rId23"/>
    <p:sldId id="1041" r:id="rId24"/>
    <p:sldId id="937" r:id="rId25"/>
    <p:sldId id="940" r:id="rId26"/>
    <p:sldId id="938" r:id="rId27"/>
    <p:sldId id="1009" r:id="rId28"/>
    <p:sldId id="1005" r:id="rId29"/>
    <p:sldId id="1042" r:id="rId30"/>
    <p:sldId id="1055" r:id="rId31"/>
    <p:sldId id="1054" r:id="rId32"/>
    <p:sldId id="1046" r:id="rId33"/>
    <p:sldId id="1047" r:id="rId34"/>
    <p:sldId id="1050" r:id="rId35"/>
    <p:sldId id="1056" r:id="rId36"/>
    <p:sldId id="1052" r:id="rId37"/>
    <p:sldId id="1058" r:id="rId38"/>
  </p:sldIdLst>
  <p:sldSz cx="12179300" cy="9134475" type="ledger"/>
  <p:notesSz cx="7010400" cy="9296400"/>
  <p:defaultTextStyle>
    <a:defPPr>
      <a:defRPr lang="en-US"/>
    </a:defPPr>
    <a:lvl1pPr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1pPr>
    <a:lvl2pPr marL="451169"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2pPr>
    <a:lvl3pPr marL="903875"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3pPr>
    <a:lvl4pPr marL="1356591"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4pPr>
    <a:lvl5pPr marL="1809306"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5pPr>
    <a:lvl6pPr marL="2263607" algn="l" defTabSz="905446" rtl="0" eaLnBrk="1" latinLnBrk="0" hangingPunct="1">
      <a:defRPr sz="2400" kern="1200">
        <a:solidFill>
          <a:schemeClr val="tx1"/>
        </a:solidFill>
        <a:latin typeface="Garamond" pitchFamily="18" charset="0"/>
        <a:ea typeface="ＭＳ Ｐゴシック" pitchFamily="34" charset="-128"/>
        <a:cs typeface="+mn-cs"/>
      </a:defRPr>
    </a:lvl6pPr>
    <a:lvl7pPr marL="2716327" algn="l" defTabSz="905446" rtl="0" eaLnBrk="1" latinLnBrk="0" hangingPunct="1">
      <a:defRPr sz="2400" kern="1200">
        <a:solidFill>
          <a:schemeClr val="tx1"/>
        </a:solidFill>
        <a:latin typeface="Garamond" pitchFamily="18" charset="0"/>
        <a:ea typeface="ＭＳ Ｐゴシック" pitchFamily="34" charset="-128"/>
        <a:cs typeface="+mn-cs"/>
      </a:defRPr>
    </a:lvl7pPr>
    <a:lvl8pPr marL="3169048" algn="l" defTabSz="905446" rtl="0" eaLnBrk="1" latinLnBrk="0" hangingPunct="1">
      <a:defRPr sz="2400" kern="1200">
        <a:solidFill>
          <a:schemeClr val="tx1"/>
        </a:solidFill>
        <a:latin typeface="Garamond" pitchFamily="18" charset="0"/>
        <a:ea typeface="ＭＳ Ｐゴシック" pitchFamily="34" charset="-128"/>
        <a:cs typeface="+mn-cs"/>
      </a:defRPr>
    </a:lvl8pPr>
    <a:lvl9pPr marL="3621766" algn="l" defTabSz="905446" rtl="0" eaLnBrk="1" latinLnBrk="0" hangingPunct="1">
      <a:defRPr sz="2400" kern="1200">
        <a:solidFill>
          <a:schemeClr val="tx1"/>
        </a:solidFill>
        <a:latin typeface="Garamond" pitchFamily="18" charset="0"/>
        <a:ea typeface="ＭＳ Ｐゴシック" pitchFamily="34" charset="-128"/>
        <a:cs typeface="+mn-cs"/>
      </a:defRPr>
    </a:lvl9pPr>
  </p:defaultTextStyle>
  <p:extLst>
    <p:ext uri="{EFAFB233-063F-42B5-8137-9DF3F51BA10A}">
      <p15:sldGuideLst xmlns="" xmlns:p15="http://schemas.microsoft.com/office/powerpoint/2012/main">
        <p15:guide id="1" orient="horz" pos="5562">
          <p15:clr>
            <a:srgbClr val="A4A3A4"/>
          </p15:clr>
        </p15:guide>
        <p15:guide id="2" orient="horz" pos="1702">
          <p15:clr>
            <a:srgbClr val="A4A3A4"/>
          </p15:clr>
        </p15:guide>
        <p15:guide id="3" orient="horz" pos="1918">
          <p15:clr>
            <a:srgbClr val="A4A3A4"/>
          </p15:clr>
        </p15:guide>
        <p15:guide id="4" pos="575">
          <p15:clr>
            <a:srgbClr val="A4A3A4"/>
          </p15:clr>
        </p15:guide>
      </p15:sldGuideLst>
    </p:ext>
    <p:ext uri="{2D200454-40CA-4A62-9FC3-DE9A4176ACB9}">
      <p15:notesGuideLst xmlns="" xmlns:p15="http://schemas.microsoft.com/office/powerpoint/2012/main">
        <p15:guide id="1" orient="horz" pos="2903">
          <p15:clr>
            <a:srgbClr val="A4A3A4"/>
          </p15:clr>
        </p15:guide>
        <p15:guide id="2" pos="3215">
          <p15:clr>
            <a:srgbClr val="A4A3A4"/>
          </p15:clr>
        </p15:guide>
        <p15:guide id="3" orient="horz" pos="2892">
          <p15:clr>
            <a:srgbClr val="A4A3A4"/>
          </p15:clr>
        </p15:guide>
        <p15:guide id="4" pos="3232">
          <p15:clr>
            <a:srgbClr val="A4A3A4"/>
          </p15:clr>
        </p15:guide>
        <p15:guide id="5" orient="horz" pos="2940">
          <p15:clr>
            <a:srgbClr val="A4A3A4"/>
          </p15:clr>
        </p15:guide>
        <p15:guide id="6" orient="horz" pos="2929">
          <p15:clr>
            <a:srgbClr val="A4A3A4"/>
          </p15:clr>
        </p15:guide>
        <p15:guide id="7" pos="3269">
          <p15:clr>
            <a:srgbClr val="A4A3A4"/>
          </p15:clr>
        </p15:guide>
        <p15:guide id="8"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4" clrIdx="0"/>
  <p:cmAuthor id="1" name=" Eileen McHale " initials=" EM" lastIdx="61" clrIdx="1"/>
  <p:cmAuthor id="2" name="Lauren B. Nelson" initials="" lastIdx="2" clrIdx="2"/>
  <p:cmAuthor id="3" name="Torey McNamara" initials="TLM" lastIdx="1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E7E7E7"/>
    <a:srgbClr val="CBCBCB"/>
    <a:srgbClr val="99CC00"/>
    <a:srgbClr val="6600CC"/>
    <a:srgbClr val="59AAF2"/>
    <a:srgbClr val="07AAD7"/>
    <a:srgbClr val="0066CC"/>
    <a:srgbClr val="0092F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1208" autoAdjust="0"/>
    <p:restoredTop sz="97410" autoAdjust="0"/>
  </p:normalViewPr>
  <p:slideViewPr>
    <p:cSldViewPr snapToGrid="0" snapToObjects="1">
      <p:cViewPr varScale="1">
        <p:scale>
          <a:sx n="67" d="100"/>
          <a:sy n="67" d="100"/>
        </p:scale>
        <p:origin x="-1164" y="-114"/>
      </p:cViewPr>
      <p:guideLst>
        <p:guide orient="horz" pos="5562"/>
        <p:guide orient="horz" pos="1702"/>
        <p:guide orient="horz" pos="1918"/>
        <p:guide pos="575"/>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2352" y="533"/>
      </p:cViewPr>
      <p:guideLst>
        <p:guide orient="horz" pos="2903"/>
        <p:guide orient="horz" pos="2892"/>
        <p:guide orient="horz" pos="2940"/>
        <p:guide orient="horz" pos="2929"/>
        <p:guide pos="3215"/>
        <p:guide pos="3232"/>
        <p:guide pos="326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55795981452901"/>
          <c:y val="5.3505535055350502E-2"/>
          <c:w val="0.84853168469860896"/>
          <c:h val="0.52398523985239898"/>
        </c:manualLayout>
      </c:layout>
      <c:lineChart>
        <c:grouping val="standard"/>
        <c:varyColors val="0"/>
        <c:ser>
          <c:idx val="0"/>
          <c:order val="0"/>
          <c:tx>
            <c:strRef>
              <c:f>Sheet1!$A$2</c:f>
              <c:strCache>
                <c:ptCount val="1"/>
                <c:pt idx="0">
                  <c:v>Upper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Sheet1!$B$2:$L$2</c:f>
              <c:numCache>
                <c:formatCode>General</c:formatCode>
                <c:ptCount val="11"/>
                <c:pt idx="0">
                  <c:v>4.62</c:v>
                </c:pt>
                <c:pt idx="1">
                  <c:v>1.76</c:v>
                </c:pt>
                <c:pt idx="2">
                  <c:v>1.34</c:v>
                </c:pt>
                <c:pt idx="3">
                  <c:v>0.83</c:v>
                </c:pt>
                <c:pt idx="4">
                  <c:v>4.08</c:v>
                </c:pt>
                <c:pt idx="5">
                  <c:v>0.76</c:v>
                </c:pt>
                <c:pt idx="6">
                  <c:v>1.37</c:v>
                </c:pt>
                <c:pt idx="7">
                  <c:v>1.47</c:v>
                </c:pt>
                <c:pt idx="8">
                  <c:v>1.44</c:v>
                </c:pt>
                <c:pt idx="9">
                  <c:v>0.77</c:v>
                </c:pt>
                <c:pt idx="10">
                  <c:v>1.69</c:v>
                </c:pt>
              </c:numCache>
            </c:numRef>
          </c:val>
          <c:smooth val="0"/>
          <c:extLst xmlns:c16r2="http://schemas.microsoft.com/office/drawing/2015/06/chart">
            <c:ext xmlns:c16="http://schemas.microsoft.com/office/drawing/2014/chart" uri="{C3380CC4-5D6E-409C-BE32-E72D297353CC}">
              <c16:uniqueId val="{00000000-00CB-4FDF-8B22-22AED78FB13C}"/>
            </c:ext>
          </c:extLst>
        </c:ser>
        <c:ser>
          <c:idx val="1"/>
          <c:order val="1"/>
          <c:tx>
            <c:strRef>
              <c:f>Sheet1!$A$3</c:f>
              <c:strCache>
                <c:ptCount val="1"/>
                <c:pt idx="0">
                  <c:v>Lower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Sheet1!$B$3:$L$3</c:f>
              <c:numCache>
                <c:formatCode>General</c:formatCode>
                <c:ptCount val="11"/>
                <c:pt idx="0">
                  <c:v>1.02</c:v>
                </c:pt>
                <c:pt idx="1">
                  <c:v>0.69</c:v>
                </c:pt>
                <c:pt idx="2">
                  <c:v>0.59</c:v>
                </c:pt>
                <c:pt idx="3">
                  <c:v>0.35</c:v>
                </c:pt>
                <c:pt idx="4">
                  <c:v>0.54</c:v>
                </c:pt>
                <c:pt idx="5">
                  <c:v>0.17</c:v>
                </c:pt>
                <c:pt idx="6">
                  <c:v>0.62</c:v>
                </c:pt>
                <c:pt idx="7">
                  <c:v>0.19</c:v>
                </c:pt>
                <c:pt idx="8">
                  <c:v>0.74</c:v>
                </c:pt>
                <c:pt idx="9">
                  <c:v>0.3</c:v>
                </c:pt>
                <c:pt idx="10">
                  <c:v>0.28000000000000003</c:v>
                </c:pt>
              </c:numCache>
            </c:numRef>
          </c:val>
          <c:smooth val="0"/>
          <c:extLst xmlns:c16r2="http://schemas.microsoft.com/office/drawing/2015/06/chart">
            <c:ext xmlns:c16="http://schemas.microsoft.com/office/drawing/2014/chart" uri="{C3380CC4-5D6E-409C-BE32-E72D297353CC}">
              <c16:uniqueId val="{00000001-00CB-4FDF-8B22-22AED78FB13C}"/>
            </c:ext>
          </c:extLst>
        </c:ser>
        <c:ser>
          <c:idx val="2"/>
          <c:order val="2"/>
          <c:tx>
            <c:strRef>
              <c:f>Sheet1!$A$4</c:f>
              <c:strCache>
                <c:ptCount val="1"/>
                <c:pt idx="0">
                  <c:v>SIR</c:v>
                </c:pt>
              </c:strCache>
            </c:strRef>
          </c:tx>
          <c:spPr>
            <a:ln w="40199">
              <a:noFill/>
            </a:ln>
          </c:spPr>
          <c:marker>
            <c:symbol val="dash"/>
            <c:size val="14"/>
            <c:spPr>
              <a:solidFill>
                <a:srgbClr val="99CC00"/>
              </a:solidFill>
              <a:ln>
                <a:solidFill>
                  <a:srgbClr val="99CC00"/>
                </a:solidFill>
                <a:prstDash val="solid"/>
              </a:ln>
            </c:spPr>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Sheet1!$B$4:$L$4</c:f>
              <c:numCache>
                <c:formatCode>General</c:formatCode>
                <c:ptCount val="11"/>
                <c:pt idx="0">
                  <c:v>2.34</c:v>
                </c:pt>
                <c:pt idx="1">
                  <c:v>1.1299999999999999</c:v>
                </c:pt>
                <c:pt idx="2">
                  <c:v>0.91</c:v>
                </c:pt>
                <c:pt idx="3">
                  <c:v>0.55000000000000004</c:v>
                </c:pt>
                <c:pt idx="4">
                  <c:v>1.69</c:v>
                </c:pt>
                <c:pt idx="5">
                  <c:v>0.38</c:v>
                </c:pt>
                <c:pt idx="6">
                  <c:v>0.94</c:v>
                </c:pt>
                <c:pt idx="7">
                  <c:v>0.61</c:v>
                </c:pt>
                <c:pt idx="8">
                  <c:v>1.05</c:v>
                </c:pt>
                <c:pt idx="9">
                  <c:v>0.49</c:v>
                </c:pt>
                <c:pt idx="10">
                  <c:v>0.76</c:v>
                </c:pt>
              </c:numCache>
            </c:numRef>
          </c:val>
          <c:smooth val="0"/>
          <c:extLst xmlns:c16r2="http://schemas.microsoft.com/office/drawing/2015/06/chart">
            <c:ext xmlns:c16="http://schemas.microsoft.com/office/drawing/2014/chart" uri="{C3380CC4-5D6E-409C-BE32-E72D297353CC}">
              <c16:uniqueId val="{00000002-00CB-4FDF-8B22-22AED78FB13C}"/>
            </c:ext>
          </c:extLst>
        </c:ser>
        <c:ser>
          <c:idx val="3"/>
          <c:order val="3"/>
          <c:tx>
            <c:v>BASE</c:v>
          </c:tx>
          <c:spPr>
            <a:ln w="63150">
              <a:solidFill>
                <a:schemeClr val="bg1">
                  <a:lumMod val="75000"/>
                </a:schemeClr>
              </a:solid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Sheet1!$B$7:$L$7</c:f>
              <c:numCache>
                <c:formatCode>General</c:formatCode>
                <c:ptCount val="11"/>
              </c:numCache>
            </c:numRef>
          </c:val>
          <c:smooth val="0"/>
          <c:extLst xmlns:c16r2="http://schemas.microsoft.com/office/drawing/2015/06/chart">
            <c:ext xmlns:c16="http://schemas.microsoft.com/office/drawing/2014/chart" uri="{C3380CC4-5D6E-409C-BE32-E72D297353CC}">
              <c16:uniqueId val="{00000003-00CB-4FDF-8B22-22AED78FB13C}"/>
            </c:ext>
          </c:extLst>
        </c:ser>
        <c:dLbls>
          <c:showLegendKey val="0"/>
          <c:showVal val="0"/>
          <c:showCatName val="0"/>
          <c:showSerName val="0"/>
          <c:showPercent val="0"/>
          <c:showBubbleSize val="0"/>
        </c:dLbls>
        <c:hiLowLines>
          <c:spPr>
            <a:ln w="25360">
              <a:solidFill>
                <a:srgbClr val="333399"/>
              </a:solidFill>
              <a:prstDash val="solid"/>
            </a:ln>
          </c:spPr>
        </c:hiLowLines>
        <c:marker val="1"/>
        <c:smooth val="0"/>
        <c:axId val="46934656"/>
        <c:axId val="46945024"/>
      </c:lineChart>
      <c:catAx>
        <c:axId val="46934656"/>
        <c:scaling>
          <c:orientation val="minMax"/>
        </c:scaling>
        <c:delete val="0"/>
        <c:axPos val="b"/>
        <c:title>
          <c:tx>
            <c:rich>
              <a:bodyPr/>
              <a:lstStyle/>
              <a:p>
                <a:pPr>
                  <a:defRPr sz="1938" b="1" i="0" u="none" strike="noStrike" baseline="0">
                    <a:solidFill>
                      <a:srgbClr val="000000"/>
                    </a:solidFill>
                    <a:latin typeface="Calibri"/>
                    <a:ea typeface="Calibri"/>
                    <a:cs typeface="Calibri"/>
                  </a:defRPr>
                </a:pPr>
                <a:r>
                  <a:rPr lang="en-US" dirty="0"/>
                  <a:t>ICU Type</a:t>
                </a:r>
              </a:p>
            </c:rich>
          </c:tx>
          <c:layout>
            <c:manualLayout>
              <c:xMode val="edge"/>
              <c:yMode val="edge"/>
              <c:x val="0.50231838411502905"/>
              <c:y val="0.86900371261882403"/>
            </c:manualLayout>
          </c:layout>
          <c:overlay val="0"/>
          <c:spPr>
            <a:noFill/>
            <a:ln w="35734">
              <a:noFill/>
            </a:ln>
          </c:spPr>
        </c:title>
        <c:numFmt formatCode="General" sourceLinked="1"/>
        <c:majorTickMark val="cross"/>
        <c:minorTickMark val="none"/>
        <c:tickLblPos val="nextTo"/>
        <c:spPr>
          <a:ln w="4463">
            <a:solidFill>
              <a:schemeClr val="tx1"/>
            </a:solidFill>
            <a:prstDash val="solid"/>
          </a:ln>
        </c:spPr>
        <c:txPr>
          <a:bodyPr rot="-5400000" vert="horz"/>
          <a:lstStyle/>
          <a:p>
            <a:pPr>
              <a:defRPr sz="1443" b="0" i="0" u="none" strike="noStrike" baseline="0">
                <a:solidFill>
                  <a:schemeClr val="tx1"/>
                </a:solidFill>
                <a:latin typeface="Calibri"/>
                <a:ea typeface="Calibri"/>
                <a:cs typeface="Calibri"/>
              </a:defRPr>
            </a:pPr>
            <a:endParaRPr lang="en-US"/>
          </a:p>
        </c:txPr>
        <c:crossAx val="46945024"/>
        <c:crosses val="autoZero"/>
        <c:auto val="1"/>
        <c:lblAlgn val="ctr"/>
        <c:lblOffset val="100"/>
        <c:tickLblSkip val="1"/>
        <c:tickMarkSkip val="1"/>
        <c:noMultiLvlLbl val="0"/>
      </c:catAx>
      <c:valAx>
        <c:axId val="46945024"/>
        <c:scaling>
          <c:orientation val="minMax"/>
          <c:max val="5"/>
        </c:scaling>
        <c:delete val="0"/>
        <c:axPos val="l"/>
        <c:majorGridlines>
          <c:spPr>
            <a:ln w="17868">
              <a:solidFill>
                <a:srgbClr val="C0C0C0"/>
              </a:solidFill>
              <a:prstDash val="solid"/>
            </a:ln>
          </c:spPr>
        </c:majorGridlines>
        <c:title>
          <c:tx>
            <c:rich>
              <a:bodyPr/>
              <a:lstStyle/>
              <a:p>
                <a:pPr>
                  <a:defRPr sz="1938" b="1" i="0" u="none" strike="noStrike" baseline="0">
                    <a:solidFill>
                      <a:srgbClr val="000000"/>
                    </a:solidFill>
                    <a:latin typeface="Calibri"/>
                    <a:ea typeface="Calibri"/>
                    <a:cs typeface="Calibri"/>
                  </a:defRPr>
                </a:pPr>
                <a:r>
                  <a:rPr lang="en-US" dirty="0"/>
                  <a:t>SIR</a:t>
                </a:r>
              </a:p>
            </c:rich>
          </c:tx>
          <c:layout>
            <c:manualLayout>
              <c:xMode val="edge"/>
              <c:yMode val="edge"/>
              <c:x val="1.8547072920232801E-2"/>
              <c:y val="0.28597786028041799"/>
            </c:manualLayout>
          </c:layout>
          <c:overlay val="0"/>
          <c:spPr>
            <a:noFill/>
            <a:ln w="35734">
              <a:noFill/>
            </a:ln>
          </c:spPr>
        </c:title>
        <c:numFmt formatCode="0.0" sourceLinked="0"/>
        <c:majorTickMark val="cross"/>
        <c:minorTickMark val="none"/>
        <c:tickLblPos val="nextTo"/>
        <c:spPr>
          <a:ln w="4463">
            <a:solidFill>
              <a:schemeClr val="tx1"/>
            </a:solidFill>
            <a:prstDash val="solid"/>
          </a:ln>
        </c:spPr>
        <c:txPr>
          <a:bodyPr rot="0" vert="horz"/>
          <a:lstStyle/>
          <a:p>
            <a:pPr>
              <a:defRPr sz="1930" b="0" i="0" u="none" strike="noStrike" baseline="0">
                <a:solidFill>
                  <a:schemeClr val="tx1"/>
                </a:solidFill>
                <a:latin typeface="Calibri"/>
                <a:ea typeface="Calibri"/>
                <a:cs typeface="Calibri"/>
              </a:defRPr>
            </a:pPr>
            <a:endParaRPr lang="en-US"/>
          </a:p>
        </c:txPr>
        <c:crossAx val="46934656"/>
        <c:crosses val="autoZero"/>
        <c:crossBetween val="between"/>
      </c:valAx>
      <c:spPr>
        <a:noFill/>
        <a:ln w="25380">
          <a:noFill/>
        </a:ln>
      </c:spPr>
    </c:plotArea>
    <c:plotVisOnly val="1"/>
    <c:dispBlanksAs val="gap"/>
    <c:showDLblsOverMax val="0"/>
  </c:chart>
  <c:spPr>
    <a:noFill/>
    <a:ln>
      <a:noFill/>
    </a:ln>
  </c:spPr>
  <c:txPr>
    <a:bodyPr/>
    <a:lstStyle/>
    <a:p>
      <a:pPr>
        <a:defRPr sz="1930"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extLst xmlns:c16r2="http://schemas.microsoft.com/office/drawing/2015/06/chart">
              <c:ext xmlns:c16="http://schemas.microsoft.com/office/drawing/2014/chart" uri="{C3380CC4-5D6E-409C-BE32-E72D297353CC}">
                <c16:uniqueId val="{00000001-8D22-4BEE-874F-C680AC6BE95C}"/>
              </c:ext>
            </c:extLst>
          </c:dPt>
          <c:dPt>
            <c:idx val="1"/>
            <c:bubble3D val="0"/>
            <c:spPr>
              <a:solidFill>
                <a:srgbClr val="FF9933"/>
              </a:solidFill>
              <a:ln w="8054">
                <a:solidFill>
                  <a:srgbClr val="FFFFFF"/>
                </a:solidFill>
                <a:prstDash val="solid"/>
              </a:ln>
            </c:spPr>
            <c:extLst xmlns:c16r2="http://schemas.microsoft.com/office/drawing/2015/06/chart">
              <c:ext xmlns:c16="http://schemas.microsoft.com/office/drawing/2014/chart" uri="{C3380CC4-5D6E-409C-BE32-E72D297353CC}">
                <c16:uniqueId val="{00000003-8D22-4BEE-874F-C680AC6BE95C}"/>
              </c:ext>
            </c:extLst>
          </c:dPt>
          <c:dPt>
            <c:idx val="2"/>
            <c:bubble3D val="0"/>
            <c:spPr>
              <a:solidFill>
                <a:srgbClr val="666699"/>
              </a:solidFill>
              <a:ln w="8054">
                <a:solidFill>
                  <a:srgbClr val="FFFFFF"/>
                </a:solidFill>
                <a:prstDash val="solid"/>
              </a:ln>
            </c:spPr>
            <c:extLst xmlns:c16r2="http://schemas.microsoft.com/office/drawing/2015/06/chart">
              <c:ext xmlns:c16="http://schemas.microsoft.com/office/drawing/2014/chart" uri="{C3380CC4-5D6E-409C-BE32-E72D297353CC}">
                <c16:uniqueId val="{00000005-8D22-4BEE-874F-C680AC6BE95C}"/>
              </c:ext>
            </c:extLst>
          </c:dPt>
          <c:dPt>
            <c:idx val="3"/>
            <c:bubble3D val="0"/>
            <c:spPr>
              <a:solidFill>
                <a:srgbClr val="99CC00"/>
              </a:solidFill>
              <a:ln w="8054">
                <a:solidFill>
                  <a:srgbClr val="FFFFFF"/>
                </a:solidFill>
                <a:prstDash val="solid"/>
              </a:ln>
            </c:spPr>
            <c:extLst xmlns:c16r2="http://schemas.microsoft.com/office/drawing/2015/06/chart">
              <c:ext xmlns:c16="http://schemas.microsoft.com/office/drawing/2014/chart" uri="{C3380CC4-5D6E-409C-BE32-E72D297353CC}">
                <c16:uniqueId val="{00000007-8D22-4BEE-874F-C680AC6BE95C}"/>
              </c:ext>
            </c:extLst>
          </c:dPt>
          <c:dPt>
            <c:idx val="4"/>
            <c:bubble3D val="0"/>
            <c:spPr>
              <a:solidFill>
                <a:schemeClr val="bg1">
                  <a:lumMod val="75000"/>
                </a:schemeClr>
              </a:solidFill>
              <a:ln w="8054">
                <a:solidFill>
                  <a:srgbClr val="FFFFFF"/>
                </a:solidFill>
                <a:prstDash val="solid"/>
              </a:ln>
            </c:spPr>
            <c:extLst xmlns:c16r2="http://schemas.microsoft.com/office/drawing/2015/06/chart">
              <c:ext xmlns:c16="http://schemas.microsoft.com/office/drawing/2014/chart" uri="{C3380CC4-5D6E-409C-BE32-E72D297353CC}">
                <c16:uniqueId val="{00000009-8D22-4BEE-874F-C680AC6BE95C}"/>
              </c:ext>
            </c:extLst>
          </c:dPt>
          <c:dPt>
            <c:idx val="5"/>
            <c:bubble3D val="0"/>
            <c:spPr>
              <a:solidFill>
                <a:srgbClr val="003366"/>
              </a:solidFill>
              <a:ln w="8054">
                <a:solidFill>
                  <a:srgbClr val="FFFFFF"/>
                </a:solidFill>
                <a:prstDash val="solid"/>
              </a:ln>
            </c:spPr>
            <c:extLst xmlns:c16r2="http://schemas.microsoft.com/office/drawing/2015/06/chart">
              <c:ext xmlns:c16="http://schemas.microsoft.com/office/drawing/2014/chart" uri="{C3380CC4-5D6E-409C-BE32-E72D297353CC}">
                <c16:uniqueId val="{0000000B-8D22-4BEE-874F-C680AC6BE95C}"/>
              </c:ext>
            </c:extLst>
          </c:dPt>
          <c:dPt>
            <c:idx val="6"/>
            <c:bubble3D val="0"/>
            <c:spPr>
              <a:solidFill>
                <a:srgbClr val="FFCC00"/>
              </a:solidFill>
              <a:ln w="8054">
                <a:solidFill>
                  <a:srgbClr val="FFFFFF"/>
                </a:solidFill>
                <a:prstDash val="solid"/>
              </a:ln>
            </c:spPr>
            <c:extLst xmlns:c16r2="http://schemas.microsoft.com/office/drawing/2015/06/chart">
              <c:ext xmlns:c16="http://schemas.microsoft.com/office/drawing/2014/chart" uri="{C3380CC4-5D6E-409C-BE32-E72D297353CC}">
                <c16:uniqueId val="{0000000D-8D22-4BEE-874F-C680AC6BE95C}"/>
              </c:ext>
            </c:extLst>
          </c:dPt>
          <c:dPt>
            <c:idx val="7"/>
            <c:bubble3D val="0"/>
            <c:spPr>
              <a:solidFill>
                <a:srgbClr val="98D0D4"/>
              </a:solidFill>
              <a:ln w="8054">
                <a:solidFill>
                  <a:srgbClr val="FFFFFF"/>
                </a:solidFill>
                <a:prstDash val="solid"/>
              </a:ln>
            </c:spPr>
            <c:extLst xmlns:c16r2="http://schemas.microsoft.com/office/drawing/2015/06/chart">
              <c:ext xmlns:c16="http://schemas.microsoft.com/office/drawing/2014/chart" uri="{C3380CC4-5D6E-409C-BE32-E72D297353CC}">
                <c16:uniqueId val="{0000000F-8D22-4BEE-874F-C680AC6BE95C}"/>
              </c:ext>
            </c:extLst>
          </c:dPt>
          <c:dPt>
            <c:idx val="8"/>
            <c:bubble3D val="0"/>
            <c:spPr>
              <a:solidFill>
                <a:srgbClr val="0070C0"/>
              </a:solidFill>
              <a:ln w="8054">
                <a:solidFill>
                  <a:srgbClr val="FFFFFF"/>
                </a:solidFill>
                <a:prstDash val="solid"/>
              </a:ln>
            </c:spPr>
            <c:extLst xmlns:c16r2="http://schemas.microsoft.com/office/drawing/2015/06/chart">
              <c:ext xmlns:c16="http://schemas.microsoft.com/office/drawing/2014/chart" uri="{C3380CC4-5D6E-409C-BE32-E72D297353CC}">
                <c16:uniqueId val="{00000011-8D22-4BEE-874F-C680AC6BE95C}"/>
              </c:ext>
            </c:extLst>
          </c:dPt>
          <c:dLbls>
            <c:dLbl>
              <c:idx val="2"/>
              <c:layout>
                <c:manualLayout>
                  <c:x val="3.0943790482762117E-2"/>
                  <c:y val="1.822842331494284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8D22-4BEE-874F-C680AC6BE95C}"/>
                </c:ext>
              </c:extLst>
            </c:dLbl>
            <c:dLbl>
              <c:idx val="3"/>
              <c:layout>
                <c:manualLayout>
                  <c:x val="1.2377516193104846E-2"/>
                  <c:y val="1.1392764571839275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8D22-4BEE-874F-C680AC6BE95C}"/>
                </c:ext>
              </c:extLst>
            </c:dLbl>
            <c:dLbl>
              <c:idx val="7"/>
              <c:layout>
                <c:manualLayout>
                  <c:x val="1.2377516193104846E-2"/>
                  <c:y val="-1.1392764571839275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8D22-4BEE-874F-C680AC6BE95C}"/>
                </c:ext>
              </c:extLst>
            </c:dLbl>
            <c:dLbl>
              <c:idx val="8"/>
              <c:layout>
                <c:manualLayout>
                  <c:x val="4.9510064772419385E-2"/>
                  <c:y val="-9.1142116574714199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1-8D22-4BEE-874F-C680AC6BE95C}"/>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BSI!$B$4:$B$12</c:f>
              <c:strCache>
                <c:ptCount val="9"/>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pt idx="8">
                  <c:v>Staphylococcus aureus (not MRSA)</c:v>
                </c:pt>
              </c:strCache>
            </c:strRef>
          </c:cat>
          <c:val>
            <c:numRef>
              <c:f>BSI!$C$4:$C$12</c:f>
              <c:numCache>
                <c:formatCode>General</c:formatCode>
                <c:ptCount val="9"/>
                <c:pt idx="0">
                  <c:v>105</c:v>
                </c:pt>
                <c:pt idx="1">
                  <c:v>38</c:v>
                </c:pt>
                <c:pt idx="2">
                  <c:v>30</c:v>
                </c:pt>
                <c:pt idx="3">
                  <c:v>9</c:v>
                </c:pt>
                <c:pt idx="4">
                  <c:v>30</c:v>
                </c:pt>
                <c:pt idx="5">
                  <c:v>24</c:v>
                </c:pt>
                <c:pt idx="6">
                  <c:v>39</c:v>
                </c:pt>
                <c:pt idx="7">
                  <c:v>24</c:v>
                </c:pt>
                <c:pt idx="8">
                  <c:v>5</c:v>
                </c:pt>
              </c:numCache>
            </c:numRef>
          </c:val>
          <c:extLst xmlns:c16r2="http://schemas.microsoft.com/office/drawing/2015/06/chart">
            <c:ext xmlns:c16="http://schemas.microsoft.com/office/drawing/2014/chart" uri="{C3380CC4-5D6E-409C-BE32-E72D297353CC}">
              <c16:uniqueId val="{00000012-8D22-4BEE-874F-C680AC6BE95C}"/>
            </c:ext>
          </c:extLst>
        </c:ser>
        <c:ser>
          <c:idx val="1"/>
          <c:order val="1"/>
          <c:tx>
            <c:strRef>
              <c:f>BSI!$D$3</c:f>
              <c:strCache>
                <c:ptCount val="1"/>
                <c:pt idx="0">
                  <c:v>Percent of Infections</c:v>
                </c:pt>
              </c:strCache>
            </c:strRef>
          </c:tx>
          <c:dPt>
            <c:idx val="0"/>
            <c:bubble3D val="0"/>
            <c:extLst xmlns:c16r2="http://schemas.microsoft.com/office/drawing/2015/06/chart">
              <c:ext xmlns:c16="http://schemas.microsoft.com/office/drawing/2014/chart" uri="{C3380CC4-5D6E-409C-BE32-E72D297353CC}">
                <c16:uniqueId val="{00000013-8D22-4BEE-874F-C680AC6BE95C}"/>
              </c:ext>
            </c:extLst>
          </c:dPt>
          <c:dPt>
            <c:idx val="1"/>
            <c:bubble3D val="0"/>
            <c:extLst xmlns:c16r2="http://schemas.microsoft.com/office/drawing/2015/06/chart">
              <c:ext xmlns:c16="http://schemas.microsoft.com/office/drawing/2014/chart" uri="{C3380CC4-5D6E-409C-BE32-E72D297353CC}">
                <c16:uniqueId val="{00000014-8D22-4BEE-874F-C680AC6BE95C}"/>
              </c:ext>
            </c:extLst>
          </c:dPt>
          <c:dPt>
            <c:idx val="2"/>
            <c:bubble3D val="0"/>
            <c:extLst xmlns:c16r2="http://schemas.microsoft.com/office/drawing/2015/06/chart">
              <c:ext xmlns:c16="http://schemas.microsoft.com/office/drawing/2014/chart" uri="{C3380CC4-5D6E-409C-BE32-E72D297353CC}">
                <c16:uniqueId val="{00000015-8D22-4BEE-874F-C680AC6BE95C}"/>
              </c:ext>
            </c:extLst>
          </c:dPt>
          <c:dPt>
            <c:idx val="3"/>
            <c:bubble3D val="0"/>
            <c:extLst xmlns:c16r2="http://schemas.microsoft.com/office/drawing/2015/06/chart">
              <c:ext xmlns:c16="http://schemas.microsoft.com/office/drawing/2014/chart" uri="{C3380CC4-5D6E-409C-BE32-E72D297353CC}">
                <c16:uniqueId val="{00000016-8D22-4BEE-874F-C680AC6BE95C}"/>
              </c:ext>
            </c:extLst>
          </c:dPt>
          <c:dPt>
            <c:idx val="4"/>
            <c:bubble3D val="0"/>
            <c:extLst xmlns:c16r2="http://schemas.microsoft.com/office/drawing/2015/06/chart">
              <c:ext xmlns:c16="http://schemas.microsoft.com/office/drawing/2014/chart" uri="{C3380CC4-5D6E-409C-BE32-E72D297353CC}">
                <c16:uniqueId val="{00000017-8D22-4BEE-874F-C680AC6BE95C}"/>
              </c:ext>
            </c:extLst>
          </c:dPt>
          <c:dPt>
            <c:idx val="5"/>
            <c:bubble3D val="0"/>
            <c:extLst xmlns:c16r2="http://schemas.microsoft.com/office/drawing/2015/06/chart">
              <c:ext xmlns:c16="http://schemas.microsoft.com/office/drawing/2014/chart" uri="{C3380CC4-5D6E-409C-BE32-E72D297353CC}">
                <c16:uniqueId val="{00000018-8D22-4BEE-874F-C680AC6BE95C}"/>
              </c:ext>
            </c:extLst>
          </c:dPt>
          <c:dPt>
            <c:idx val="6"/>
            <c:bubble3D val="0"/>
            <c:extLst xmlns:c16r2="http://schemas.microsoft.com/office/drawing/2015/06/chart">
              <c:ext xmlns:c16="http://schemas.microsoft.com/office/drawing/2014/chart" uri="{C3380CC4-5D6E-409C-BE32-E72D297353CC}">
                <c16:uniqueId val="{00000019-8D22-4BEE-874F-C680AC6BE95C}"/>
              </c:ext>
            </c:extLst>
          </c:dPt>
          <c:dPt>
            <c:idx val="7"/>
            <c:bubble3D val="0"/>
            <c:extLst xmlns:c16r2="http://schemas.microsoft.com/office/drawing/2015/06/chart">
              <c:ext xmlns:c16="http://schemas.microsoft.com/office/drawing/2014/chart" uri="{C3380CC4-5D6E-409C-BE32-E72D297353CC}">
                <c16:uniqueId val="{0000001A-8D22-4BEE-874F-C680AC6BE95C}"/>
              </c:ext>
            </c:extLst>
          </c:dPt>
          <c:dPt>
            <c:idx val="8"/>
            <c:bubble3D val="0"/>
            <c:extLst xmlns:c16r2="http://schemas.microsoft.com/office/drawing/2015/06/chart">
              <c:ext xmlns:c16="http://schemas.microsoft.com/office/drawing/2014/chart" uri="{C3380CC4-5D6E-409C-BE32-E72D297353CC}">
                <c16:uniqueId val="{0000001B-8D22-4BEE-874F-C680AC6BE95C}"/>
              </c:ext>
            </c:extLst>
          </c:dPt>
          <c:cat>
            <c:strRef>
              <c:f>BSI!$B$4:$B$12</c:f>
              <c:strCache>
                <c:ptCount val="9"/>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pt idx="8">
                  <c:v>Staphylococcus aureus (not MRSA)</c:v>
                </c:pt>
              </c:strCache>
            </c:strRef>
          </c:cat>
          <c:val>
            <c:numRef>
              <c:f>BSI!$D$4:$D$12</c:f>
              <c:numCache>
                <c:formatCode>0.00%</c:formatCode>
                <c:ptCount val="9"/>
                <c:pt idx="0">
                  <c:v>0.34399999999999997</c:v>
                </c:pt>
                <c:pt idx="1">
                  <c:v>0.125</c:v>
                </c:pt>
                <c:pt idx="2">
                  <c:v>9.8000000000000004E-2</c:v>
                </c:pt>
                <c:pt idx="3">
                  <c:v>0.03</c:v>
                </c:pt>
                <c:pt idx="4">
                  <c:v>9.8000000000000004E-2</c:v>
                </c:pt>
                <c:pt idx="5">
                  <c:v>7.9000000000000001E-2</c:v>
                </c:pt>
                <c:pt idx="6">
                  <c:v>0.128</c:v>
                </c:pt>
                <c:pt idx="7">
                  <c:v>7.9000000000000001E-2</c:v>
                </c:pt>
                <c:pt idx="8">
                  <c:v>1.6E-2</c:v>
                </c:pt>
              </c:numCache>
            </c:numRef>
          </c:val>
          <c:extLst xmlns:c16r2="http://schemas.microsoft.com/office/drawing/2015/06/chart">
            <c:ext xmlns:c16="http://schemas.microsoft.com/office/drawing/2014/chart" uri="{C3380CC4-5D6E-409C-BE32-E72D297353CC}">
              <c16:uniqueId val="{0000001C-8D22-4BEE-874F-C680AC6BE95C}"/>
            </c:ext>
          </c:extLst>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dLbls>
          <c:showLegendKey val="0"/>
          <c:showVal val="0"/>
          <c:showCatName val="0"/>
          <c:showSerName val="0"/>
          <c:showPercent val="0"/>
          <c:showBubbleSize val="0"/>
          <c:showLeaderLines val="0"/>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extLst xmlns:c16r2="http://schemas.microsoft.com/office/drawing/2015/06/chart">
              <c:ext xmlns:c16="http://schemas.microsoft.com/office/drawing/2014/chart" uri="{C3380CC4-5D6E-409C-BE32-E72D297353CC}">
                <c16:uniqueId val="{00000001-CF25-485A-9F80-A6E08DAB563C}"/>
              </c:ext>
            </c:extLst>
          </c:dPt>
          <c:dPt>
            <c:idx val="1"/>
            <c:bubble3D val="0"/>
            <c:spPr>
              <a:solidFill>
                <a:srgbClr val="FF9933"/>
              </a:solidFill>
              <a:ln w="8054">
                <a:solidFill>
                  <a:srgbClr val="FFFFFF"/>
                </a:solidFill>
                <a:prstDash val="solid"/>
              </a:ln>
            </c:spPr>
            <c:extLst xmlns:c16r2="http://schemas.microsoft.com/office/drawing/2015/06/chart">
              <c:ext xmlns:c16="http://schemas.microsoft.com/office/drawing/2014/chart" uri="{C3380CC4-5D6E-409C-BE32-E72D297353CC}">
                <c16:uniqueId val="{00000003-CF25-485A-9F80-A6E08DAB563C}"/>
              </c:ext>
            </c:extLst>
          </c:dPt>
          <c:dPt>
            <c:idx val="2"/>
            <c:bubble3D val="0"/>
            <c:spPr>
              <a:solidFill>
                <a:srgbClr val="666699"/>
              </a:solidFill>
              <a:ln w="8054">
                <a:solidFill>
                  <a:srgbClr val="FFFFFF"/>
                </a:solidFill>
                <a:prstDash val="solid"/>
              </a:ln>
            </c:spPr>
            <c:extLst xmlns:c16r2="http://schemas.microsoft.com/office/drawing/2015/06/chart">
              <c:ext xmlns:c16="http://schemas.microsoft.com/office/drawing/2014/chart" uri="{C3380CC4-5D6E-409C-BE32-E72D297353CC}">
                <c16:uniqueId val="{00000005-CF25-485A-9F80-A6E08DAB563C}"/>
              </c:ext>
            </c:extLst>
          </c:dPt>
          <c:dPt>
            <c:idx val="3"/>
            <c:bubble3D val="0"/>
            <c:spPr>
              <a:solidFill>
                <a:srgbClr val="99CC00"/>
              </a:solidFill>
              <a:ln w="8054">
                <a:solidFill>
                  <a:srgbClr val="FFFFFF"/>
                </a:solidFill>
                <a:prstDash val="solid"/>
              </a:ln>
            </c:spPr>
            <c:extLst xmlns:c16r2="http://schemas.microsoft.com/office/drawing/2015/06/chart">
              <c:ext xmlns:c16="http://schemas.microsoft.com/office/drawing/2014/chart" uri="{C3380CC4-5D6E-409C-BE32-E72D297353CC}">
                <c16:uniqueId val="{00000007-CF25-485A-9F80-A6E08DAB563C}"/>
              </c:ext>
            </c:extLst>
          </c:dPt>
          <c:dPt>
            <c:idx val="4"/>
            <c:bubble3D val="0"/>
            <c:spPr>
              <a:solidFill>
                <a:schemeClr val="bg1">
                  <a:lumMod val="75000"/>
                </a:schemeClr>
              </a:solidFill>
              <a:ln w="8054">
                <a:solidFill>
                  <a:srgbClr val="FFFFFF"/>
                </a:solidFill>
                <a:prstDash val="solid"/>
              </a:ln>
            </c:spPr>
            <c:extLst xmlns:c16r2="http://schemas.microsoft.com/office/drawing/2015/06/chart">
              <c:ext xmlns:c16="http://schemas.microsoft.com/office/drawing/2014/chart" uri="{C3380CC4-5D6E-409C-BE32-E72D297353CC}">
                <c16:uniqueId val="{00000009-CF25-485A-9F80-A6E08DAB563C}"/>
              </c:ext>
            </c:extLst>
          </c:dPt>
          <c:dPt>
            <c:idx val="5"/>
            <c:bubble3D val="0"/>
            <c:spPr>
              <a:solidFill>
                <a:srgbClr val="003366"/>
              </a:solidFill>
              <a:ln w="8054">
                <a:solidFill>
                  <a:srgbClr val="FFFFFF"/>
                </a:solidFill>
                <a:prstDash val="solid"/>
              </a:ln>
            </c:spPr>
            <c:extLst xmlns:c16r2="http://schemas.microsoft.com/office/drawing/2015/06/chart">
              <c:ext xmlns:c16="http://schemas.microsoft.com/office/drawing/2014/chart" uri="{C3380CC4-5D6E-409C-BE32-E72D297353CC}">
                <c16:uniqueId val="{0000000B-CF25-485A-9F80-A6E08DAB563C}"/>
              </c:ext>
            </c:extLst>
          </c:dPt>
          <c:dPt>
            <c:idx val="6"/>
            <c:bubble3D val="0"/>
            <c:spPr>
              <a:solidFill>
                <a:srgbClr val="FFCC00"/>
              </a:solidFill>
              <a:ln w="8054">
                <a:solidFill>
                  <a:srgbClr val="FFFFFF"/>
                </a:solidFill>
                <a:prstDash val="solid"/>
              </a:ln>
            </c:spPr>
            <c:extLst xmlns:c16r2="http://schemas.microsoft.com/office/drawing/2015/06/chart">
              <c:ext xmlns:c16="http://schemas.microsoft.com/office/drawing/2014/chart" uri="{C3380CC4-5D6E-409C-BE32-E72D297353CC}">
                <c16:uniqueId val="{0000000D-CF25-485A-9F80-A6E08DAB563C}"/>
              </c:ext>
            </c:extLst>
          </c:dPt>
          <c:dPt>
            <c:idx val="7"/>
            <c:bubble3D val="0"/>
            <c:spPr>
              <a:solidFill>
                <a:srgbClr val="98D0D4"/>
              </a:solidFill>
              <a:ln w="8054">
                <a:solidFill>
                  <a:srgbClr val="FFFFFF"/>
                </a:solidFill>
                <a:prstDash val="solid"/>
              </a:ln>
            </c:spPr>
            <c:extLst xmlns:c16r2="http://schemas.microsoft.com/office/drawing/2015/06/chart">
              <c:ext xmlns:c16="http://schemas.microsoft.com/office/drawing/2014/chart" uri="{C3380CC4-5D6E-409C-BE32-E72D297353CC}">
                <c16:uniqueId val="{0000000F-CF25-485A-9F80-A6E08DAB563C}"/>
              </c:ext>
            </c:extLst>
          </c:dPt>
          <c:dPt>
            <c:idx val="8"/>
            <c:bubble3D val="0"/>
            <c:spPr>
              <a:solidFill>
                <a:srgbClr val="0070C0"/>
              </a:solidFill>
              <a:ln w="8054">
                <a:solidFill>
                  <a:srgbClr val="FFFFFF"/>
                </a:solidFill>
                <a:prstDash val="solid"/>
              </a:ln>
            </c:spPr>
            <c:extLst xmlns:c16r2="http://schemas.microsoft.com/office/drawing/2015/06/chart">
              <c:ext xmlns:c16="http://schemas.microsoft.com/office/drawing/2014/chart" uri="{C3380CC4-5D6E-409C-BE32-E72D297353CC}">
                <c16:uniqueId val="{00000011-CF25-485A-9F80-A6E08DAB563C}"/>
              </c:ext>
            </c:extLst>
          </c:dPt>
          <c:dLbls>
            <c:dLbl>
              <c:idx val="2"/>
              <c:layout>
                <c:manualLayout>
                  <c:x val="4.9510064772419385E-2"/>
                  <c:y val="2.0506976229310695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CF25-485A-9F80-A6E08DAB563C}"/>
                </c:ext>
              </c:extLst>
            </c:dLbl>
            <c:dLbl>
              <c:idx val="3"/>
              <c:layout>
                <c:manualLayout>
                  <c:x val="1.2377516193104846E-2"/>
                  <c:y val="1.3671317486207214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CF25-485A-9F80-A6E08DAB563C}"/>
                </c:ext>
              </c:extLst>
            </c:dLbl>
            <c:dLbl>
              <c:idx val="7"/>
              <c:layout>
                <c:manualLayout>
                  <c:x val="6.1887580965524231E-3"/>
                  <c:y val="-1.367131748620713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CF25-485A-9F80-A6E08DAB563C}"/>
                </c:ext>
              </c:extLst>
            </c:dLbl>
            <c:dLbl>
              <c:idx val="8"/>
              <c:layout>
                <c:manualLayout>
                  <c:x val="5.1572984137936859E-2"/>
                  <c:y val="-1.367131748620713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1-CF25-485A-9F80-A6E08DAB563C}"/>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BSI!$B$4:$B$12</c:f>
              <c:strCache>
                <c:ptCount val="9"/>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pt idx="8">
                  <c:v>Staphylococcus aureus (not MRSA)</c:v>
                </c:pt>
              </c:strCache>
            </c:strRef>
          </c:cat>
          <c:val>
            <c:numRef>
              <c:f>BSI!$C$4:$C$12</c:f>
              <c:numCache>
                <c:formatCode>General</c:formatCode>
                <c:ptCount val="9"/>
                <c:pt idx="0">
                  <c:v>102</c:v>
                </c:pt>
                <c:pt idx="1">
                  <c:v>38</c:v>
                </c:pt>
                <c:pt idx="2">
                  <c:v>33</c:v>
                </c:pt>
                <c:pt idx="3">
                  <c:v>6</c:v>
                </c:pt>
                <c:pt idx="4">
                  <c:v>24</c:v>
                </c:pt>
                <c:pt idx="5">
                  <c:v>23</c:v>
                </c:pt>
                <c:pt idx="6">
                  <c:v>40</c:v>
                </c:pt>
                <c:pt idx="7">
                  <c:v>17</c:v>
                </c:pt>
                <c:pt idx="8">
                  <c:v>6</c:v>
                </c:pt>
              </c:numCache>
            </c:numRef>
          </c:val>
          <c:extLst xmlns:c16r2="http://schemas.microsoft.com/office/drawing/2015/06/chart">
            <c:ext xmlns:c16="http://schemas.microsoft.com/office/drawing/2014/chart" uri="{C3380CC4-5D6E-409C-BE32-E72D297353CC}">
              <c16:uniqueId val="{00000012-CF25-485A-9F80-A6E08DAB563C}"/>
            </c:ext>
          </c:extLst>
        </c:ser>
        <c:ser>
          <c:idx val="1"/>
          <c:order val="1"/>
          <c:tx>
            <c:strRef>
              <c:f>BSI!$D$3</c:f>
              <c:strCache>
                <c:ptCount val="1"/>
                <c:pt idx="0">
                  <c:v>Percent of Infections</c:v>
                </c:pt>
              </c:strCache>
            </c:strRef>
          </c:tx>
          <c:dPt>
            <c:idx val="0"/>
            <c:bubble3D val="0"/>
            <c:extLst xmlns:c16r2="http://schemas.microsoft.com/office/drawing/2015/06/chart">
              <c:ext xmlns:c16="http://schemas.microsoft.com/office/drawing/2014/chart" uri="{C3380CC4-5D6E-409C-BE32-E72D297353CC}">
                <c16:uniqueId val="{00000013-CF25-485A-9F80-A6E08DAB563C}"/>
              </c:ext>
            </c:extLst>
          </c:dPt>
          <c:dPt>
            <c:idx val="1"/>
            <c:bubble3D val="0"/>
            <c:extLst xmlns:c16r2="http://schemas.microsoft.com/office/drawing/2015/06/chart">
              <c:ext xmlns:c16="http://schemas.microsoft.com/office/drawing/2014/chart" uri="{C3380CC4-5D6E-409C-BE32-E72D297353CC}">
                <c16:uniqueId val="{00000014-CF25-485A-9F80-A6E08DAB563C}"/>
              </c:ext>
            </c:extLst>
          </c:dPt>
          <c:dPt>
            <c:idx val="2"/>
            <c:bubble3D val="0"/>
            <c:extLst xmlns:c16r2="http://schemas.microsoft.com/office/drawing/2015/06/chart">
              <c:ext xmlns:c16="http://schemas.microsoft.com/office/drawing/2014/chart" uri="{C3380CC4-5D6E-409C-BE32-E72D297353CC}">
                <c16:uniqueId val="{00000015-CF25-485A-9F80-A6E08DAB563C}"/>
              </c:ext>
            </c:extLst>
          </c:dPt>
          <c:dPt>
            <c:idx val="3"/>
            <c:bubble3D val="0"/>
            <c:extLst xmlns:c16r2="http://schemas.microsoft.com/office/drawing/2015/06/chart">
              <c:ext xmlns:c16="http://schemas.microsoft.com/office/drawing/2014/chart" uri="{C3380CC4-5D6E-409C-BE32-E72D297353CC}">
                <c16:uniqueId val="{00000016-CF25-485A-9F80-A6E08DAB563C}"/>
              </c:ext>
            </c:extLst>
          </c:dPt>
          <c:dPt>
            <c:idx val="4"/>
            <c:bubble3D val="0"/>
            <c:extLst xmlns:c16r2="http://schemas.microsoft.com/office/drawing/2015/06/chart">
              <c:ext xmlns:c16="http://schemas.microsoft.com/office/drawing/2014/chart" uri="{C3380CC4-5D6E-409C-BE32-E72D297353CC}">
                <c16:uniqueId val="{00000017-CF25-485A-9F80-A6E08DAB563C}"/>
              </c:ext>
            </c:extLst>
          </c:dPt>
          <c:dPt>
            <c:idx val="5"/>
            <c:bubble3D val="0"/>
            <c:extLst xmlns:c16r2="http://schemas.microsoft.com/office/drawing/2015/06/chart">
              <c:ext xmlns:c16="http://schemas.microsoft.com/office/drawing/2014/chart" uri="{C3380CC4-5D6E-409C-BE32-E72D297353CC}">
                <c16:uniqueId val="{00000018-CF25-485A-9F80-A6E08DAB563C}"/>
              </c:ext>
            </c:extLst>
          </c:dPt>
          <c:dPt>
            <c:idx val="6"/>
            <c:bubble3D val="0"/>
            <c:extLst xmlns:c16r2="http://schemas.microsoft.com/office/drawing/2015/06/chart">
              <c:ext xmlns:c16="http://schemas.microsoft.com/office/drawing/2014/chart" uri="{C3380CC4-5D6E-409C-BE32-E72D297353CC}">
                <c16:uniqueId val="{00000019-CF25-485A-9F80-A6E08DAB563C}"/>
              </c:ext>
            </c:extLst>
          </c:dPt>
          <c:dPt>
            <c:idx val="7"/>
            <c:bubble3D val="0"/>
            <c:extLst xmlns:c16r2="http://schemas.microsoft.com/office/drawing/2015/06/chart">
              <c:ext xmlns:c16="http://schemas.microsoft.com/office/drawing/2014/chart" uri="{C3380CC4-5D6E-409C-BE32-E72D297353CC}">
                <c16:uniqueId val="{0000001A-CF25-485A-9F80-A6E08DAB563C}"/>
              </c:ext>
            </c:extLst>
          </c:dPt>
          <c:dPt>
            <c:idx val="8"/>
            <c:bubble3D val="0"/>
            <c:extLst xmlns:c16r2="http://schemas.microsoft.com/office/drawing/2015/06/chart">
              <c:ext xmlns:c16="http://schemas.microsoft.com/office/drawing/2014/chart" uri="{C3380CC4-5D6E-409C-BE32-E72D297353CC}">
                <c16:uniqueId val="{0000001B-CF25-485A-9F80-A6E08DAB563C}"/>
              </c:ext>
            </c:extLst>
          </c:dPt>
          <c:cat>
            <c:strRef>
              <c:f>BSI!$B$4:$B$12</c:f>
              <c:strCache>
                <c:ptCount val="9"/>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pt idx="8">
                  <c:v>Staphylococcus aureus (not MRSA)</c:v>
                </c:pt>
              </c:strCache>
            </c:strRef>
          </c:cat>
          <c:val>
            <c:numRef>
              <c:f>BSI!$D$4:$D$12</c:f>
              <c:numCache>
                <c:formatCode>0.00%</c:formatCode>
                <c:ptCount val="9"/>
                <c:pt idx="0">
                  <c:v>0.35199999999999998</c:v>
                </c:pt>
                <c:pt idx="1">
                  <c:v>0.13100000000000001</c:v>
                </c:pt>
                <c:pt idx="2">
                  <c:v>0.114</c:v>
                </c:pt>
                <c:pt idx="3">
                  <c:v>2.1000000000000001E-2</c:v>
                </c:pt>
                <c:pt idx="4">
                  <c:v>8.3000000000000004E-2</c:v>
                </c:pt>
                <c:pt idx="5">
                  <c:v>7.9000000000000001E-2</c:v>
                </c:pt>
                <c:pt idx="6">
                  <c:v>0.13800000000000001</c:v>
                </c:pt>
                <c:pt idx="7">
                  <c:v>5.8999999999999997E-2</c:v>
                </c:pt>
                <c:pt idx="8">
                  <c:v>2.1000000000000001E-2</c:v>
                </c:pt>
              </c:numCache>
            </c:numRef>
          </c:val>
          <c:extLst xmlns:c16r2="http://schemas.microsoft.com/office/drawing/2015/06/chart">
            <c:ext xmlns:c16="http://schemas.microsoft.com/office/drawing/2014/chart" uri="{C3380CC4-5D6E-409C-BE32-E72D297353CC}">
              <c16:uniqueId val="{0000001C-CF25-485A-9F80-A6E08DAB563C}"/>
            </c:ext>
          </c:extLst>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90273556231"/>
          <c:y val="4.7892720306513398E-2"/>
          <c:w val="0.87689969604863305"/>
          <c:h val="0.75287356321839105"/>
        </c:manualLayout>
      </c:layout>
      <c:lineChart>
        <c:grouping val="standard"/>
        <c:varyColors val="0"/>
        <c:ser>
          <c:idx val="0"/>
          <c:order val="0"/>
          <c:tx>
            <c:strRef>
              <c:f>Sheet1!$A$2</c:f>
              <c:strCache>
                <c:ptCount val="1"/>
                <c:pt idx="0">
                  <c:v>Adult</c:v>
                </c:pt>
              </c:strCache>
            </c:strRef>
          </c:tx>
          <c:spPr>
            <a:ln w="44440">
              <a:solidFill>
                <a:srgbClr val="99CC00"/>
              </a:solidFill>
              <a:prstDash val="solid"/>
            </a:ln>
          </c:spPr>
          <c:marker>
            <c:symbol val="diamond"/>
            <c:size val="6"/>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Sheet1!$B$2:$D$2</c:f>
              <c:numCache>
                <c:formatCode>General</c:formatCode>
                <c:ptCount val="3"/>
                <c:pt idx="0">
                  <c:v>1.29</c:v>
                </c:pt>
                <c:pt idx="1">
                  <c:v>0.95</c:v>
                </c:pt>
                <c:pt idx="2">
                  <c:v>0.98</c:v>
                </c:pt>
              </c:numCache>
            </c:numRef>
          </c:val>
          <c:smooth val="0"/>
          <c:extLst xmlns:c16r2="http://schemas.microsoft.com/office/drawing/2015/06/chart">
            <c:ext xmlns:c16="http://schemas.microsoft.com/office/drawing/2014/chart" uri="{C3380CC4-5D6E-409C-BE32-E72D297353CC}">
              <c16:uniqueId val="{00000000-FA16-4703-8A7C-945115598CDB}"/>
            </c:ext>
          </c:extLst>
        </c:ser>
        <c:ser>
          <c:idx val="1"/>
          <c:order val="1"/>
          <c:tx>
            <c:strRef>
              <c:f>Sheet1!$A$3</c:f>
              <c:strCache>
                <c:ptCount val="1"/>
                <c:pt idx="0">
                  <c:v>Pediatric</c:v>
                </c:pt>
              </c:strCache>
            </c:strRef>
          </c:tx>
          <c:spPr>
            <a:ln w="44440">
              <a:solidFill>
                <a:srgbClr val="000080"/>
              </a:solidFill>
              <a:prstDash val="solid"/>
            </a:ln>
          </c:spPr>
          <c:marker>
            <c:symbol val="square"/>
            <c:size val="6"/>
            <c:spPr>
              <a:solidFill>
                <a:srgbClr val="000080"/>
              </a:solidFill>
              <a:ln>
                <a:solidFill>
                  <a:srgbClr val="000080"/>
                </a:solidFill>
                <a:prstDash val="solid"/>
              </a:ln>
            </c:spPr>
          </c:marker>
          <c:cat>
            <c:numRef>
              <c:f>Sheet1!$B$1:$D$1</c:f>
              <c:numCache>
                <c:formatCode>General</c:formatCode>
                <c:ptCount val="3"/>
                <c:pt idx="0">
                  <c:v>2015</c:v>
                </c:pt>
                <c:pt idx="1">
                  <c:v>2016</c:v>
                </c:pt>
                <c:pt idx="2">
                  <c:v>2017</c:v>
                </c:pt>
              </c:numCache>
            </c:numRef>
          </c:cat>
          <c:val>
            <c:numRef>
              <c:f>Sheet1!$B$3:$D$3</c:f>
              <c:numCache>
                <c:formatCode>General</c:formatCode>
                <c:ptCount val="3"/>
                <c:pt idx="0">
                  <c:v>0.25</c:v>
                </c:pt>
                <c:pt idx="1">
                  <c:v>0.75</c:v>
                </c:pt>
                <c:pt idx="2">
                  <c:v>1.1100000000000001</c:v>
                </c:pt>
              </c:numCache>
            </c:numRef>
          </c:val>
          <c:smooth val="0"/>
          <c:extLst xmlns:c16r2="http://schemas.microsoft.com/office/drawing/2015/06/chart">
            <c:ext xmlns:c16="http://schemas.microsoft.com/office/drawing/2014/chart" uri="{C3380CC4-5D6E-409C-BE32-E72D297353CC}">
              <c16:uniqueId val="{00000001-FA16-4703-8A7C-945115598CDB}"/>
            </c:ext>
          </c:extLst>
        </c:ser>
        <c:dLbls>
          <c:showLegendKey val="0"/>
          <c:showVal val="0"/>
          <c:showCatName val="0"/>
          <c:showSerName val="0"/>
          <c:showPercent val="0"/>
          <c:showBubbleSize val="0"/>
        </c:dLbls>
        <c:marker val="1"/>
        <c:smooth val="0"/>
        <c:axId val="36360576"/>
        <c:axId val="36362880"/>
      </c:lineChart>
      <c:catAx>
        <c:axId val="36360576"/>
        <c:scaling>
          <c:orientation val="minMax"/>
        </c:scaling>
        <c:delete val="0"/>
        <c:axPos val="b"/>
        <c:title>
          <c:tx>
            <c:rich>
              <a:bodyPr/>
              <a:lstStyle/>
              <a:p>
                <a:pPr>
                  <a:defRPr sz="1915" b="1" i="0" u="none" strike="noStrike" baseline="0">
                    <a:solidFill>
                      <a:srgbClr val="000000"/>
                    </a:solidFill>
                    <a:latin typeface="Calibri"/>
                    <a:ea typeface="Calibri"/>
                    <a:cs typeface="Calibri"/>
                  </a:defRPr>
                </a:pPr>
                <a:r>
                  <a:rPr lang="en-US" dirty="0"/>
                  <a:t>Calendar Year</a:t>
                </a:r>
              </a:p>
            </c:rich>
          </c:tx>
          <c:layout>
            <c:manualLayout>
              <c:xMode val="edge"/>
              <c:yMode val="edge"/>
              <c:x val="0.48176284782584"/>
              <c:y val="0.871647381373019"/>
            </c:manualLayout>
          </c:layout>
          <c:overlay val="0"/>
          <c:spPr>
            <a:noFill/>
            <a:ln w="36123">
              <a:noFill/>
            </a:ln>
          </c:spPr>
        </c:title>
        <c:numFmt formatCode="General" sourceLinked="1"/>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36362880"/>
        <c:crosses val="autoZero"/>
        <c:auto val="1"/>
        <c:lblAlgn val="ctr"/>
        <c:lblOffset val="100"/>
        <c:tickLblSkip val="1"/>
        <c:tickMarkSkip val="1"/>
        <c:noMultiLvlLbl val="0"/>
      </c:catAx>
      <c:valAx>
        <c:axId val="36362880"/>
        <c:scaling>
          <c:orientation val="minMax"/>
          <c:max val="2"/>
          <c:min val="0"/>
        </c:scaling>
        <c:delete val="0"/>
        <c:axPos val="l"/>
        <c:majorGridlines>
          <c:spPr>
            <a:ln w="18061">
              <a:solidFill>
                <a:srgbClr val="C0C0C0"/>
              </a:solidFill>
              <a:prstDash val="solid"/>
            </a:ln>
          </c:spPr>
        </c:majorGridlines>
        <c:title>
          <c:tx>
            <c:rich>
              <a:bodyPr/>
              <a:lstStyle/>
              <a:p>
                <a:pPr>
                  <a:defRPr sz="1915" b="1" i="0" u="none" strike="noStrike" baseline="0">
                    <a:solidFill>
                      <a:srgbClr val="000000"/>
                    </a:solidFill>
                    <a:latin typeface="Calibri"/>
                    <a:ea typeface="Calibri"/>
                    <a:cs typeface="Calibri"/>
                  </a:defRPr>
                </a:pPr>
                <a:r>
                  <a:rPr lang="en-US" dirty="0"/>
                  <a:t>SIR</a:t>
                </a:r>
              </a:p>
            </c:rich>
          </c:tx>
          <c:layout>
            <c:manualLayout>
              <c:xMode val="edge"/>
              <c:yMode val="edge"/>
              <c:x val="6.0790128506663897E-3"/>
              <c:y val="0.39272033789238497"/>
            </c:manualLayout>
          </c:layout>
          <c:overlay val="0"/>
          <c:spPr>
            <a:noFill/>
            <a:ln w="36123">
              <a:noFill/>
            </a:ln>
          </c:spPr>
        </c:title>
        <c:numFmt formatCode="0.0" sourceLinked="0"/>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36360576"/>
        <c:crosses val="autoZero"/>
        <c:crossBetween val="between"/>
        <c:majorUnit val="0.5"/>
      </c:valAx>
      <c:spPr>
        <a:noFill/>
        <a:ln w="25397">
          <a:noFill/>
        </a:ln>
      </c:spPr>
    </c:plotArea>
    <c:legend>
      <c:legendPos val="b"/>
      <c:layout>
        <c:manualLayout>
          <c:xMode val="edge"/>
          <c:yMode val="edge"/>
          <c:x val="0.26747713354012598"/>
          <c:y val="0.942528654943392"/>
          <c:w val="0.55493756462260402"/>
          <c:h val="4.9371131728890502E-2"/>
        </c:manualLayout>
      </c:layout>
      <c:overlay val="0"/>
      <c:spPr>
        <a:noFill/>
        <a:ln w="36123">
          <a:noFill/>
        </a:ln>
      </c:spPr>
      <c:txPr>
        <a:bodyPr/>
        <a:lstStyle/>
        <a:p>
          <a:pPr>
            <a:defRPr sz="1565"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921" b="1" i="0" u="none" strike="noStrike" baseline="0">
          <a:solidFill>
            <a:schemeClr val="tx1"/>
          </a:solidFill>
          <a:latin typeface="Calibri"/>
          <a:ea typeface="Calibri"/>
          <a:cs typeface="Calibri"/>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6666666667"/>
          <c:y val="4.6979865771812103E-2"/>
          <c:w val="0.86799999999999999"/>
          <c:h val="0.74496644295301995"/>
        </c:manualLayout>
      </c:layout>
      <c:lineChart>
        <c:grouping val="standard"/>
        <c:varyColors val="0"/>
        <c:ser>
          <c:idx val="0"/>
          <c:order val="0"/>
          <c:tx>
            <c:strRef>
              <c:f>Sheet1!$A$2</c:f>
              <c:strCache>
                <c:ptCount val="1"/>
                <c:pt idx="0">
                  <c:v>Adult</c:v>
                </c:pt>
              </c:strCache>
            </c:strRef>
          </c:tx>
          <c:spPr>
            <a:ln w="44402">
              <a:solidFill>
                <a:srgbClr val="99CC00"/>
              </a:solidFill>
              <a:prstDash val="solid"/>
            </a:ln>
          </c:spPr>
          <c:marker>
            <c:symbol val="diamond"/>
            <c:size val="6"/>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Sheet1!$B$2:$D$2</c:f>
              <c:numCache>
                <c:formatCode>General</c:formatCode>
                <c:ptCount val="3"/>
                <c:pt idx="0">
                  <c:v>0.66</c:v>
                </c:pt>
                <c:pt idx="1">
                  <c:v>0.65</c:v>
                </c:pt>
                <c:pt idx="2">
                  <c:v>0.64</c:v>
                </c:pt>
              </c:numCache>
            </c:numRef>
          </c:val>
          <c:smooth val="0"/>
          <c:extLst xmlns:c16r2="http://schemas.microsoft.com/office/drawing/2015/06/chart">
            <c:ext xmlns:c16="http://schemas.microsoft.com/office/drawing/2014/chart" uri="{C3380CC4-5D6E-409C-BE32-E72D297353CC}">
              <c16:uniqueId val="{00000000-7D06-450A-B818-88C8DF21DDB9}"/>
            </c:ext>
          </c:extLst>
        </c:ser>
        <c:ser>
          <c:idx val="1"/>
          <c:order val="1"/>
          <c:tx>
            <c:strRef>
              <c:f>Sheet1!$A$3</c:f>
              <c:strCache>
                <c:ptCount val="1"/>
                <c:pt idx="0">
                  <c:v>Pediatric</c:v>
                </c:pt>
              </c:strCache>
            </c:strRef>
          </c:tx>
          <c:spPr>
            <a:ln w="44402">
              <a:solidFill>
                <a:srgbClr val="000080"/>
              </a:solidFill>
              <a:prstDash val="solid"/>
            </a:ln>
          </c:spPr>
          <c:marker>
            <c:symbol val="square"/>
            <c:size val="6"/>
            <c:spPr>
              <a:solidFill>
                <a:srgbClr val="000080"/>
              </a:solidFill>
              <a:ln>
                <a:solidFill>
                  <a:srgbClr val="000080"/>
                </a:solidFill>
                <a:prstDash val="solid"/>
              </a:ln>
            </c:spPr>
          </c:marker>
          <c:cat>
            <c:numRef>
              <c:f>Sheet1!$B$1:$D$1</c:f>
              <c:numCache>
                <c:formatCode>General</c:formatCode>
                <c:ptCount val="3"/>
                <c:pt idx="0">
                  <c:v>2015</c:v>
                </c:pt>
                <c:pt idx="1">
                  <c:v>2016</c:v>
                </c:pt>
                <c:pt idx="2">
                  <c:v>2017</c:v>
                </c:pt>
              </c:numCache>
            </c:numRef>
          </c:cat>
          <c:val>
            <c:numRef>
              <c:f>Sheet1!$B$3:$D$3</c:f>
              <c:numCache>
                <c:formatCode>General</c:formatCode>
                <c:ptCount val="3"/>
                <c:pt idx="0">
                  <c:v>0.24</c:v>
                </c:pt>
                <c:pt idx="1">
                  <c:v>0.22</c:v>
                </c:pt>
                <c:pt idx="2">
                  <c:v>0.21</c:v>
                </c:pt>
              </c:numCache>
            </c:numRef>
          </c:val>
          <c:smooth val="0"/>
          <c:extLst xmlns:c16r2="http://schemas.microsoft.com/office/drawing/2015/06/chart">
            <c:ext xmlns:c16="http://schemas.microsoft.com/office/drawing/2014/chart" uri="{C3380CC4-5D6E-409C-BE32-E72D297353CC}">
              <c16:uniqueId val="{00000001-7D06-450A-B818-88C8DF21DDB9}"/>
            </c:ext>
          </c:extLst>
        </c:ser>
        <c:dLbls>
          <c:showLegendKey val="0"/>
          <c:showVal val="0"/>
          <c:showCatName val="0"/>
          <c:showSerName val="0"/>
          <c:showPercent val="0"/>
          <c:showBubbleSize val="0"/>
        </c:dLbls>
        <c:marker val="1"/>
        <c:smooth val="0"/>
        <c:axId val="49309568"/>
        <c:axId val="49320320"/>
      </c:lineChart>
      <c:catAx>
        <c:axId val="49309568"/>
        <c:scaling>
          <c:orientation val="minMax"/>
        </c:scaling>
        <c:delete val="0"/>
        <c:axPos val="b"/>
        <c:title>
          <c:tx>
            <c:rich>
              <a:bodyPr/>
              <a:lstStyle/>
              <a:p>
                <a:pPr>
                  <a:defRPr sz="1644" b="1" i="0" u="none" strike="noStrike" baseline="0">
                    <a:solidFill>
                      <a:srgbClr val="000000"/>
                    </a:solidFill>
                    <a:latin typeface="Calibri"/>
                    <a:ea typeface="Calibri"/>
                    <a:cs typeface="Calibri"/>
                  </a:defRPr>
                </a:pPr>
                <a:r>
                  <a:rPr lang="en-US" dirty="0"/>
                  <a:t>Calendar Year</a:t>
                </a:r>
              </a:p>
            </c:rich>
          </c:tx>
          <c:layout>
            <c:manualLayout>
              <c:xMode val="edge"/>
              <c:yMode val="edge"/>
              <c:x val="0.473333333333333"/>
              <c:y val="0.87080542999826005"/>
            </c:manualLayout>
          </c:layout>
          <c:overlay val="0"/>
          <c:spPr>
            <a:noFill/>
            <a:ln w="30086">
              <a:noFill/>
            </a:ln>
          </c:spPr>
        </c:title>
        <c:numFmt formatCode="General" sourceLinked="1"/>
        <c:majorTickMark val="out"/>
        <c:minorTickMark val="none"/>
        <c:tickLblPos val="nextTo"/>
        <c:spPr>
          <a:ln w="3761">
            <a:solidFill>
              <a:schemeClr val="tx1"/>
            </a:solidFill>
            <a:prstDash val="solid"/>
          </a:ln>
        </c:spPr>
        <c:txPr>
          <a:bodyPr rot="0" vert="horz"/>
          <a:lstStyle/>
          <a:p>
            <a:pPr>
              <a:defRPr sz="1806" b="0" i="0" u="none" strike="noStrike" baseline="0">
                <a:solidFill>
                  <a:schemeClr val="tx1"/>
                </a:solidFill>
                <a:latin typeface="Calibri"/>
                <a:ea typeface="Calibri"/>
                <a:cs typeface="Calibri"/>
              </a:defRPr>
            </a:pPr>
            <a:endParaRPr lang="en-US"/>
          </a:p>
        </c:txPr>
        <c:crossAx val="49320320"/>
        <c:crosses val="autoZero"/>
        <c:auto val="1"/>
        <c:lblAlgn val="ctr"/>
        <c:lblOffset val="100"/>
        <c:tickLblSkip val="1"/>
        <c:tickMarkSkip val="1"/>
        <c:noMultiLvlLbl val="0"/>
      </c:catAx>
      <c:valAx>
        <c:axId val="49320320"/>
        <c:scaling>
          <c:orientation val="minMax"/>
        </c:scaling>
        <c:delete val="0"/>
        <c:axPos val="l"/>
        <c:majorGridlines>
          <c:spPr>
            <a:ln w="15043">
              <a:solidFill>
                <a:srgbClr val="C0C0C0"/>
              </a:solidFill>
              <a:prstDash val="solid"/>
            </a:ln>
          </c:spPr>
        </c:majorGridlines>
        <c:title>
          <c:tx>
            <c:rich>
              <a:bodyPr/>
              <a:lstStyle/>
              <a:p>
                <a:pPr>
                  <a:defRPr sz="1644" b="1" i="0" u="none" strike="noStrike" baseline="0">
                    <a:solidFill>
                      <a:srgbClr val="000000"/>
                    </a:solidFill>
                    <a:latin typeface="Calibri"/>
                    <a:ea typeface="Calibri"/>
                    <a:cs typeface="Calibri"/>
                  </a:defRPr>
                </a:pPr>
                <a:r>
                  <a:rPr lang="en-US" dirty="0"/>
                  <a:t>Utilization Ratio</a:t>
                </a:r>
              </a:p>
            </c:rich>
          </c:tx>
          <c:layout>
            <c:manualLayout>
              <c:xMode val="edge"/>
              <c:yMode val="edge"/>
              <c:x val="1.60000235396584E-2"/>
              <c:y val="0.30536906440996697"/>
            </c:manualLayout>
          </c:layout>
          <c:overlay val="0"/>
          <c:spPr>
            <a:noFill/>
            <a:ln w="30086">
              <a:noFill/>
            </a:ln>
          </c:spPr>
        </c:title>
        <c:numFmt formatCode="0.0" sourceLinked="0"/>
        <c:majorTickMark val="out"/>
        <c:minorTickMark val="none"/>
        <c:tickLblPos val="nextTo"/>
        <c:spPr>
          <a:ln w="3761">
            <a:solidFill>
              <a:schemeClr val="tx1"/>
            </a:solidFill>
            <a:prstDash val="solid"/>
          </a:ln>
        </c:spPr>
        <c:txPr>
          <a:bodyPr rot="0" vert="horz"/>
          <a:lstStyle/>
          <a:p>
            <a:pPr>
              <a:defRPr sz="1598" b="0" i="0" u="none" strike="noStrike" baseline="0">
                <a:solidFill>
                  <a:schemeClr val="tx1"/>
                </a:solidFill>
                <a:latin typeface="Calibri"/>
                <a:ea typeface="Calibri"/>
                <a:cs typeface="Calibri"/>
              </a:defRPr>
            </a:pPr>
            <a:endParaRPr lang="en-US"/>
          </a:p>
        </c:txPr>
        <c:crossAx val="49309568"/>
        <c:crosses val="autoZero"/>
        <c:crossBetween val="between"/>
      </c:valAx>
      <c:spPr>
        <a:noFill/>
        <a:ln w="25387">
          <a:noFill/>
        </a:ln>
      </c:spPr>
    </c:plotArea>
    <c:legend>
      <c:legendPos val="b"/>
      <c:layout>
        <c:manualLayout>
          <c:xMode val="edge"/>
          <c:yMode val="edge"/>
          <c:x val="0.29466661958735002"/>
          <c:y val="0.94966449363082095"/>
          <c:w val="0.55600002353965905"/>
          <c:h val="4.6979924406487197E-2"/>
        </c:manualLayout>
      </c:layout>
      <c:overlay val="0"/>
      <c:spPr>
        <a:noFill/>
        <a:ln w="30086">
          <a:noFill/>
        </a:ln>
      </c:spPr>
      <c:txPr>
        <a:bodyPr/>
        <a:lstStyle/>
        <a:p>
          <a:pPr>
            <a:defRPr sz="1521"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806" b="1" i="0" u="none" strike="noStrike" baseline="0">
          <a:solidFill>
            <a:schemeClr val="tx1"/>
          </a:solidFill>
          <a:latin typeface="Calibri"/>
          <a:ea typeface="Calibri"/>
          <a:cs typeface="Calibri"/>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1.55</c:v>
                </c:pt>
                <c:pt idx="1">
                  <c:v>1.04</c:v>
                </c:pt>
                <c:pt idx="2">
                  <c:v>1.38</c:v>
                </c:pt>
              </c:numCache>
            </c:numRef>
          </c:val>
          <c:smooth val="0"/>
          <c:extLst xmlns:c16r2="http://schemas.microsoft.com/office/drawing/2015/06/chart">
            <c:ext xmlns:c16="http://schemas.microsoft.com/office/drawing/2014/chart" uri="{C3380CC4-5D6E-409C-BE32-E72D297353CC}">
              <c16:uniqueId val="{00000000-924A-48AC-A18B-E44F690B6D28}"/>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0.77</c:v>
                </c:pt>
                <c:pt idx="1">
                  <c:v>0.45</c:v>
                </c:pt>
                <c:pt idx="2">
                  <c:v>0.7</c:v>
                </c:pt>
              </c:numCache>
            </c:numRef>
          </c:val>
          <c:smooth val="0"/>
          <c:extLst xmlns:c16r2="http://schemas.microsoft.com/office/drawing/2015/06/chart">
            <c:ext xmlns:c16="http://schemas.microsoft.com/office/drawing/2014/chart" uri="{C3380CC4-5D6E-409C-BE32-E72D297353CC}">
              <c16:uniqueId val="{00000001-924A-48AC-A18B-E44F690B6D28}"/>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1.1100000000000001</c:v>
                </c:pt>
                <c:pt idx="1">
                  <c:v>0.71</c:v>
                </c:pt>
                <c:pt idx="2">
                  <c:v>1</c:v>
                </c:pt>
              </c:numCache>
            </c:numRef>
          </c:val>
          <c:smooth val="0"/>
          <c:extLst xmlns:c16r2="http://schemas.microsoft.com/office/drawing/2015/06/chart">
            <c:ext xmlns:c16="http://schemas.microsoft.com/office/drawing/2014/chart" uri="{C3380CC4-5D6E-409C-BE32-E72D297353CC}">
              <c16:uniqueId val="{00000002-924A-48AC-A18B-E44F690B6D28}"/>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49395584"/>
        <c:axId val="49397120"/>
      </c:lineChart>
      <c:catAx>
        <c:axId val="49395584"/>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9397120"/>
        <c:crosses val="autoZero"/>
        <c:auto val="1"/>
        <c:lblAlgn val="ctr"/>
        <c:lblOffset val="100"/>
        <c:tickLblSkip val="1"/>
        <c:tickMarkSkip val="1"/>
        <c:noMultiLvlLbl val="0"/>
      </c:catAx>
      <c:valAx>
        <c:axId val="49397120"/>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9395584"/>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1.21</c:v>
                </c:pt>
                <c:pt idx="1">
                  <c:v>1.04</c:v>
                </c:pt>
                <c:pt idx="2">
                  <c:v>1.08</c:v>
                </c:pt>
              </c:numCache>
            </c:numRef>
          </c:val>
          <c:smooth val="0"/>
          <c:extLst xmlns:c16r2="http://schemas.microsoft.com/office/drawing/2015/06/chart">
            <c:ext xmlns:c16="http://schemas.microsoft.com/office/drawing/2014/chart" uri="{C3380CC4-5D6E-409C-BE32-E72D297353CC}">
              <c16:uniqueId val="{00000000-8FB3-42CD-A72C-8B9212E024DE}"/>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0.9</c:v>
                </c:pt>
                <c:pt idx="1">
                  <c:v>0.76</c:v>
                </c:pt>
                <c:pt idx="2">
                  <c:v>0.8</c:v>
                </c:pt>
              </c:numCache>
            </c:numRef>
          </c:val>
          <c:smooth val="0"/>
          <c:extLst xmlns:c16r2="http://schemas.microsoft.com/office/drawing/2015/06/chart">
            <c:ext xmlns:c16="http://schemas.microsoft.com/office/drawing/2014/chart" uri="{C3380CC4-5D6E-409C-BE32-E72D297353CC}">
              <c16:uniqueId val="{00000001-8FB3-42CD-A72C-8B9212E024DE}"/>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1.05</c:v>
                </c:pt>
                <c:pt idx="1">
                  <c:v>0.9</c:v>
                </c:pt>
                <c:pt idx="2">
                  <c:v>0.94</c:v>
                </c:pt>
              </c:numCache>
            </c:numRef>
          </c:val>
          <c:smooth val="0"/>
          <c:extLst xmlns:c16r2="http://schemas.microsoft.com/office/drawing/2015/06/chart">
            <c:ext xmlns:c16="http://schemas.microsoft.com/office/drawing/2014/chart" uri="{C3380CC4-5D6E-409C-BE32-E72D297353CC}">
              <c16:uniqueId val="{00000002-8FB3-42CD-A72C-8B9212E024DE}"/>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49482368"/>
        <c:axId val="49492352"/>
      </c:lineChart>
      <c:catAx>
        <c:axId val="49482368"/>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9492352"/>
        <c:crosses val="autoZero"/>
        <c:auto val="1"/>
        <c:lblAlgn val="ctr"/>
        <c:lblOffset val="100"/>
        <c:tickLblSkip val="1"/>
        <c:tickMarkSkip val="1"/>
        <c:noMultiLvlLbl val="0"/>
      </c:catAx>
      <c:valAx>
        <c:axId val="49492352"/>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9482368"/>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1.41</c:v>
                </c:pt>
                <c:pt idx="1">
                  <c:v>1.77</c:v>
                </c:pt>
                <c:pt idx="2">
                  <c:v>1.6</c:v>
                </c:pt>
              </c:numCache>
            </c:numRef>
          </c:val>
          <c:smooth val="0"/>
          <c:extLst xmlns:c16r2="http://schemas.microsoft.com/office/drawing/2015/06/chart">
            <c:ext xmlns:c16="http://schemas.microsoft.com/office/drawing/2014/chart" uri="{C3380CC4-5D6E-409C-BE32-E72D297353CC}">
              <c16:uniqueId val="{00000000-6F93-4DD5-9AE2-C0F6EA543839}"/>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0.82</c:v>
                </c:pt>
                <c:pt idx="1">
                  <c:v>1.1299999999999999</c:v>
                </c:pt>
                <c:pt idx="2">
                  <c:v>0.99</c:v>
                </c:pt>
              </c:numCache>
            </c:numRef>
          </c:val>
          <c:smooth val="0"/>
          <c:extLst xmlns:c16r2="http://schemas.microsoft.com/office/drawing/2015/06/chart">
            <c:ext xmlns:c16="http://schemas.microsoft.com/office/drawing/2014/chart" uri="{C3380CC4-5D6E-409C-BE32-E72D297353CC}">
              <c16:uniqueId val="{00000001-6F93-4DD5-9AE2-C0F6EA543839}"/>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1.0900000000000001</c:v>
                </c:pt>
                <c:pt idx="1">
                  <c:v>1.43</c:v>
                </c:pt>
                <c:pt idx="2">
                  <c:v>1.27</c:v>
                </c:pt>
              </c:numCache>
            </c:numRef>
          </c:val>
          <c:smooth val="0"/>
          <c:extLst xmlns:c16r2="http://schemas.microsoft.com/office/drawing/2015/06/chart">
            <c:ext xmlns:c16="http://schemas.microsoft.com/office/drawing/2014/chart" uri="{C3380CC4-5D6E-409C-BE32-E72D297353CC}">
              <c16:uniqueId val="{00000002-6F93-4DD5-9AE2-C0F6EA543839}"/>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50937856"/>
        <c:axId val="50939392"/>
      </c:lineChart>
      <c:catAx>
        <c:axId val="5093785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939392"/>
        <c:crosses val="autoZero"/>
        <c:auto val="1"/>
        <c:lblAlgn val="ctr"/>
        <c:lblOffset val="100"/>
        <c:tickLblSkip val="1"/>
        <c:tickMarkSkip val="1"/>
        <c:noMultiLvlLbl val="0"/>
      </c:catAx>
      <c:valAx>
        <c:axId val="50939392"/>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93785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1.1499999999999999</c:v>
                </c:pt>
                <c:pt idx="1">
                  <c:v>1.47</c:v>
                </c:pt>
                <c:pt idx="2">
                  <c:v>1.25</c:v>
                </c:pt>
              </c:numCache>
            </c:numRef>
          </c:val>
          <c:smooth val="0"/>
          <c:extLst xmlns:c16r2="http://schemas.microsoft.com/office/drawing/2015/06/chart">
            <c:ext xmlns:c16="http://schemas.microsoft.com/office/drawing/2014/chart" uri="{C3380CC4-5D6E-409C-BE32-E72D297353CC}">
              <c16:uniqueId val="{00000000-E4F8-4C03-8363-7677A721C0D5}"/>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0.68</c:v>
                </c:pt>
                <c:pt idx="1">
                  <c:v>0.96</c:v>
                </c:pt>
                <c:pt idx="2">
                  <c:v>0.8</c:v>
                </c:pt>
              </c:numCache>
            </c:numRef>
          </c:val>
          <c:smooth val="0"/>
          <c:extLst xmlns:c16r2="http://schemas.microsoft.com/office/drawing/2015/06/chart">
            <c:ext xmlns:c16="http://schemas.microsoft.com/office/drawing/2014/chart" uri="{C3380CC4-5D6E-409C-BE32-E72D297353CC}">
              <c16:uniqueId val="{00000001-E4F8-4C03-8363-7677A721C0D5}"/>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0.9</c:v>
                </c:pt>
                <c:pt idx="1">
                  <c:v>1.2</c:v>
                </c:pt>
                <c:pt idx="2">
                  <c:v>1.01</c:v>
                </c:pt>
              </c:numCache>
            </c:numRef>
          </c:val>
          <c:smooth val="0"/>
          <c:extLst xmlns:c16r2="http://schemas.microsoft.com/office/drawing/2015/06/chart">
            <c:ext xmlns:c16="http://schemas.microsoft.com/office/drawing/2014/chart" uri="{C3380CC4-5D6E-409C-BE32-E72D297353CC}">
              <c16:uniqueId val="{00000002-E4F8-4C03-8363-7677A721C0D5}"/>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51028736"/>
        <c:axId val="51030272"/>
      </c:lineChart>
      <c:catAx>
        <c:axId val="5102873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1030272"/>
        <c:crosses val="autoZero"/>
        <c:auto val="1"/>
        <c:lblAlgn val="ctr"/>
        <c:lblOffset val="100"/>
        <c:tickLblSkip val="1"/>
        <c:tickMarkSkip val="1"/>
        <c:noMultiLvlLbl val="0"/>
      </c:catAx>
      <c:valAx>
        <c:axId val="51030272"/>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102873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1.57</c:v>
                </c:pt>
                <c:pt idx="1">
                  <c:v>1.88</c:v>
                </c:pt>
                <c:pt idx="2">
                  <c:v>1.76</c:v>
                </c:pt>
              </c:numCache>
            </c:numRef>
          </c:val>
          <c:smooth val="0"/>
          <c:extLst xmlns:c16r2="http://schemas.microsoft.com/office/drawing/2015/06/chart">
            <c:ext xmlns:c16="http://schemas.microsoft.com/office/drawing/2014/chart" uri="{C3380CC4-5D6E-409C-BE32-E72D297353CC}">
              <c16:uniqueId val="{00000000-A8C5-48A6-8218-98BCABDB8075}"/>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0.85</c:v>
                </c:pt>
                <c:pt idx="1">
                  <c:v>1.05</c:v>
                </c:pt>
                <c:pt idx="2">
                  <c:v>0.99</c:v>
                </c:pt>
              </c:numCache>
            </c:numRef>
          </c:val>
          <c:smooth val="0"/>
          <c:extLst xmlns:c16r2="http://schemas.microsoft.com/office/drawing/2015/06/chart">
            <c:ext xmlns:c16="http://schemas.microsoft.com/office/drawing/2014/chart" uri="{C3380CC4-5D6E-409C-BE32-E72D297353CC}">
              <c16:uniqueId val="{00000001-A8C5-48A6-8218-98BCABDB8075}"/>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1.18</c:v>
                </c:pt>
                <c:pt idx="1">
                  <c:v>1.43</c:v>
                </c:pt>
                <c:pt idx="2">
                  <c:v>1.34</c:v>
                </c:pt>
              </c:numCache>
            </c:numRef>
          </c:val>
          <c:smooth val="0"/>
          <c:extLst xmlns:c16r2="http://schemas.microsoft.com/office/drawing/2015/06/chart">
            <c:ext xmlns:c16="http://schemas.microsoft.com/office/drawing/2014/chart" uri="{C3380CC4-5D6E-409C-BE32-E72D297353CC}">
              <c16:uniqueId val="{00000002-A8C5-48A6-8218-98BCABDB8075}"/>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50694400"/>
        <c:axId val="50696192"/>
      </c:lineChart>
      <c:catAx>
        <c:axId val="50694400"/>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696192"/>
        <c:crosses val="autoZero"/>
        <c:auto val="1"/>
        <c:lblAlgn val="ctr"/>
        <c:lblOffset val="100"/>
        <c:tickLblSkip val="1"/>
        <c:tickMarkSkip val="1"/>
        <c:noMultiLvlLbl val="0"/>
      </c:catAx>
      <c:valAx>
        <c:axId val="50696192"/>
        <c:scaling>
          <c:orientation val="minMax"/>
          <c:max val="2.5"/>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694400"/>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extLst xmlns:c16r2="http://schemas.microsoft.com/office/drawing/2015/06/chart">
              <c:ext xmlns:c16="http://schemas.microsoft.com/office/drawing/2014/chart" uri="{C3380CC4-5D6E-409C-BE32-E72D297353CC}">
                <c16:uniqueId val="{00000001-5659-41D5-B834-EB726316B186}"/>
              </c:ext>
            </c:extLst>
          </c:dPt>
          <c:dPt>
            <c:idx val="1"/>
            <c:bubble3D val="0"/>
            <c:spPr>
              <a:solidFill>
                <a:srgbClr val="FF9933"/>
              </a:solidFill>
              <a:ln w="8054">
                <a:solidFill>
                  <a:srgbClr val="FFFFFF"/>
                </a:solidFill>
                <a:prstDash val="solid"/>
              </a:ln>
            </c:spPr>
            <c:extLst xmlns:c16r2="http://schemas.microsoft.com/office/drawing/2015/06/chart">
              <c:ext xmlns:c16="http://schemas.microsoft.com/office/drawing/2014/chart" uri="{C3380CC4-5D6E-409C-BE32-E72D297353CC}">
                <c16:uniqueId val="{00000003-5659-41D5-B834-EB726316B186}"/>
              </c:ext>
            </c:extLst>
          </c:dPt>
          <c:dPt>
            <c:idx val="2"/>
            <c:bubble3D val="0"/>
            <c:spPr>
              <a:solidFill>
                <a:srgbClr val="666699"/>
              </a:solidFill>
              <a:ln w="8054">
                <a:solidFill>
                  <a:srgbClr val="FFFFFF"/>
                </a:solidFill>
                <a:prstDash val="solid"/>
              </a:ln>
            </c:spPr>
            <c:extLst xmlns:c16r2="http://schemas.microsoft.com/office/drawing/2015/06/chart">
              <c:ext xmlns:c16="http://schemas.microsoft.com/office/drawing/2014/chart" uri="{C3380CC4-5D6E-409C-BE32-E72D297353CC}">
                <c16:uniqueId val="{00000005-5659-41D5-B834-EB726316B186}"/>
              </c:ext>
            </c:extLst>
          </c:dPt>
          <c:dPt>
            <c:idx val="3"/>
            <c:bubble3D val="0"/>
            <c:spPr>
              <a:solidFill>
                <a:srgbClr val="99CC00"/>
              </a:solidFill>
              <a:ln w="8054">
                <a:solidFill>
                  <a:srgbClr val="FFFFFF"/>
                </a:solidFill>
                <a:prstDash val="solid"/>
              </a:ln>
            </c:spPr>
            <c:extLst xmlns:c16r2="http://schemas.microsoft.com/office/drawing/2015/06/chart">
              <c:ext xmlns:c16="http://schemas.microsoft.com/office/drawing/2014/chart" uri="{C3380CC4-5D6E-409C-BE32-E72D297353CC}">
                <c16:uniqueId val="{00000007-5659-41D5-B834-EB726316B186}"/>
              </c:ext>
            </c:extLst>
          </c:dPt>
          <c:dPt>
            <c:idx val="4"/>
            <c:bubble3D val="0"/>
            <c:spPr>
              <a:solidFill>
                <a:schemeClr val="bg1">
                  <a:lumMod val="75000"/>
                </a:schemeClr>
              </a:solidFill>
              <a:ln w="8054">
                <a:solidFill>
                  <a:srgbClr val="FFFFFF"/>
                </a:solidFill>
                <a:prstDash val="solid"/>
              </a:ln>
            </c:spPr>
            <c:extLst xmlns:c16r2="http://schemas.microsoft.com/office/drawing/2015/06/chart">
              <c:ext xmlns:c16="http://schemas.microsoft.com/office/drawing/2014/chart" uri="{C3380CC4-5D6E-409C-BE32-E72D297353CC}">
                <c16:uniqueId val="{00000009-5659-41D5-B834-EB726316B186}"/>
              </c:ext>
            </c:extLst>
          </c:dPt>
          <c:dPt>
            <c:idx val="5"/>
            <c:bubble3D val="0"/>
            <c:spPr>
              <a:solidFill>
                <a:srgbClr val="003366"/>
              </a:solidFill>
              <a:ln w="8054">
                <a:solidFill>
                  <a:srgbClr val="FFFFFF"/>
                </a:solidFill>
                <a:prstDash val="solid"/>
              </a:ln>
            </c:spPr>
            <c:extLst xmlns:c16r2="http://schemas.microsoft.com/office/drawing/2015/06/chart">
              <c:ext xmlns:c16="http://schemas.microsoft.com/office/drawing/2014/chart" uri="{C3380CC4-5D6E-409C-BE32-E72D297353CC}">
                <c16:uniqueId val="{0000000B-5659-41D5-B834-EB726316B186}"/>
              </c:ext>
            </c:extLst>
          </c:dPt>
          <c:dPt>
            <c:idx val="6"/>
            <c:bubble3D val="0"/>
            <c:spPr>
              <a:solidFill>
                <a:srgbClr val="FFCC00"/>
              </a:solidFill>
              <a:ln w="8054">
                <a:solidFill>
                  <a:srgbClr val="FFFFFF"/>
                </a:solidFill>
                <a:prstDash val="solid"/>
              </a:ln>
            </c:spPr>
            <c:extLst xmlns:c16r2="http://schemas.microsoft.com/office/drawing/2015/06/chart">
              <c:ext xmlns:c16="http://schemas.microsoft.com/office/drawing/2014/chart" uri="{C3380CC4-5D6E-409C-BE32-E72D297353CC}">
                <c16:uniqueId val="{0000000D-5659-41D5-B834-EB726316B186}"/>
              </c:ext>
            </c:extLst>
          </c:dPt>
          <c:dPt>
            <c:idx val="7"/>
            <c:bubble3D val="0"/>
            <c:spPr>
              <a:solidFill>
                <a:srgbClr val="98D0D4"/>
              </a:solidFill>
              <a:ln w="8054">
                <a:solidFill>
                  <a:srgbClr val="FFFFFF"/>
                </a:solidFill>
                <a:prstDash val="solid"/>
              </a:ln>
            </c:spPr>
            <c:extLst xmlns:c16r2="http://schemas.microsoft.com/office/drawing/2015/06/chart">
              <c:ext xmlns:c16="http://schemas.microsoft.com/office/drawing/2014/chart" uri="{C3380CC4-5D6E-409C-BE32-E72D297353CC}">
                <c16:uniqueId val="{0000000F-5659-41D5-B834-EB726316B186}"/>
              </c:ext>
            </c:extLst>
          </c:dPt>
          <c:dPt>
            <c:idx val="8"/>
            <c:bubble3D val="0"/>
            <c:spPr>
              <a:solidFill>
                <a:srgbClr val="0070C0"/>
              </a:solidFill>
              <a:ln w="8054">
                <a:solidFill>
                  <a:srgbClr val="FFFFFF"/>
                </a:solidFill>
                <a:prstDash val="solid"/>
              </a:ln>
            </c:spPr>
            <c:extLst xmlns:c16r2="http://schemas.microsoft.com/office/drawing/2015/06/chart">
              <c:ext xmlns:c16="http://schemas.microsoft.com/office/drawing/2014/chart" uri="{C3380CC4-5D6E-409C-BE32-E72D297353CC}">
                <c16:uniqueId val="{00000011-5659-41D5-B834-EB726316B186}"/>
              </c:ext>
            </c:extLst>
          </c:dPt>
          <c:dLbls>
            <c:dLbl>
              <c:idx val="0"/>
              <c:layout>
                <c:manualLayout>
                  <c:x val="-4.7447145406901911E-2"/>
                  <c:y val="-5.0128164116092812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659-41D5-B834-EB726316B186}"/>
                </c:ext>
              </c:extLst>
            </c:dLbl>
            <c:dLbl>
              <c:idx val="1"/>
              <c:layout>
                <c:manualLayout>
                  <c:x val="6.1887580965524231E-3"/>
                  <c:y val="0"/>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659-41D5-B834-EB726316B186}"/>
                </c:ext>
              </c:extLst>
            </c:dLbl>
            <c:dLbl>
              <c:idx val="4"/>
              <c:layout>
                <c:manualLayout>
                  <c:x val="4.1258387310349484E-3"/>
                  <c:y val="1.1392764571839359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659-41D5-B834-EB726316B186}"/>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c:v>
                </c:pt>
                <c:pt idx="6">
                  <c:v>Multiple Organisms</c:v>
                </c:pt>
                <c:pt idx="7">
                  <c:v>Candida albicans</c:v>
                </c:pt>
                <c:pt idx="8">
                  <c:v>Yeast/Fungus (other)</c:v>
                </c:pt>
              </c:strCache>
            </c:strRef>
          </c:cat>
          <c:val>
            <c:numRef>
              <c:f>BSI!$C$4:$C$12</c:f>
              <c:numCache>
                <c:formatCode>General</c:formatCode>
                <c:ptCount val="9"/>
                <c:pt idx="0">
                  <c:v>14</c:v>
                </c:pt>
                <c:pt idx="1">
                  <c:v>4</c:v>
                </c:pt>
                <c:pt idx="2">
                  <c:v>26</c:v>
                </c:pt>
                <c:pt idx="3">
                  <c:v>15</c:v>
                </c:pt>
                <c:pt idx="4">
                  <c:v>8</c:v>
                </c:pt>
                <c:pt idx="5">
                  <c:v>39</c:v>
                </c:pt>
                <c:pt idx="6">
                  <c:v>17</c:v>
                </c:pt>
                <c:pt idx="7">
                  <c:v>19</c:v>
                </c:pt>
                <c:pt idx="8">
                  <c:v>23</c:v>
                </c:pt>
              </c:numCache>
            </c:numRef>
          </c:val>
          <c:extLst xmlns:c16r2="http://schemas.microsoft.com/office/drawing/2015/06/chart">
            <c:ext xmlns:c16="http://schemas.microsoft.com/office/drawing/2014/chart" uri="{C3380CC4-5D6E-409C-BE32-E72D297353CC}">
              <c16:uniqueId val="{00000012-5659-41D5-B834-EB726316B186}"/>
            </c:ext>
          </c:extLst>
        </c:ser>
        <c:ser>
          <c:idx val="1"/>
          <c:order val="1"/>
          <c:tx>
            <c:strRef>
              <c:f>BSI!$D$3:$D$3</c:f>
              <c:strCache>
                <c:ptCount val="1"/>
                <c:pt idx="0">
                  <c:v>Percent of Infections</c:v>
                </c:pt>
              </c:strCache>
            </c:strRef>
          </c:tx>
          <c:dPt>
            <c:idx val="0"/>
            <c:bubble3D val="0"/>
            <c:extLst xmlns:c16r2="http://schemas.microsoft.com/office/drawing/2015/06/chart">
              <c:ext xmlns:c16="http://schemas.microsoft.com/office/drawing/2014/chart" uri="{C3380CC4-5D6E-409C-BE32-E72D297353CC}">
                <c16:uniqueId val="{00000013-5659-41D5-B834-EB726316B186}"/>
              </c:ext>
            </c:extLst>
          </c:dPt>
          <c:dPt>
            <c:idx val="1"/>
            <c:bubble3D val="0"/>
            <c:extLst xmlns:c16r2="http://schemas.microsoft.com/office/drawing/2015/06/chart">
              <c:ext xmlns:c16="http://schemas.microsoft.com/office/drawing/2014/chart" uri="{C3380CC4-5D6E-409C-BE32-E72D297353CC}">
                <c16:uniqueId val="{00000014-5659-41D5-B834-EB726316B186}"/>
              </c:ext>
            </c:extLst>
          </c:dPt>
          <c:dPt>
            <c:idx val="2"/>
            <c:bubble3D val="0"/>
            <c:extLst xmlns:c16r2="http://schemas.microsoft.com/office/drawing/2015/06/chart">
              <c:ext xmlns:c16="http://schemas.microsoft.com/office/drawing/2014/chart" uri="{C3380CC4-5D6E-409C-BE32-E72D297353CC}">
                <c16:uniqueId val="{00000015-5659-41D5-B834-EB726316B186}"/>
              </c:ext>
            </c:extLst>
          </c:dPt>
          <c:dPt>
            <c:idx val="3"/>
            <c:bubble3D val="0"/>
            <c:extLst xmlns:c16r2="http://schemas.microsoft.com/office/drawing/2015/06/chart">
              <c:ext xmlns:c16="http://schemas.microsoft.com/office/drawing/2014/chart" uri="{C3380CC4-5D6E-409C-BE32-E72D297353CC}">
                <c16:uniqueId val="{00000016-5659-41D5-B834-EB726316B186}"/>
              </c:ext>
            </c:extLst>
          </c:dPt>
          <c:dPt>
            <c:idx val="4"/>
            <c:bubble3D val="0"/>
            <c:extLst xmlns:c16r2="http://schemas.microsoft.com/office/drawing/2015/06/chart">
              <c:ext xmlns:c16="http://schemas.microsoft.com/office/drawing/2014/chart" uri="{C3380CC4-5D6E-409C-BE32-E72D297353CC}">
                <c16:uniqueId val="{00000017-5659-41D5-B834-EB726316B186}"/>
              </c:ext>
            </c:extLst>
          </c:dPt>
          <c:dPt>
            <c:idx val="5"/>
            <c:bubble3D val="0"/>
            <c:extLst xmlns:c16r2="http://schemas.microsoft.com/office/drawing/2015/06/chart">
              <c:ext xmlns:c16="http://schemas.microsoft.com/office/drawing/2014/chart" uri="{C3380CC4-5D6E-409C-BE32-E72D297353CC}">
                <c16:uniqueId val="{00000018-5659-41D5-B834-EB726316B186}"/>
              </c:ext>
            </c:extLst>
          </c:dPt>
          <c:dPt>
            <c:idx val="6"/>
            <c:bubble3D val="0"/>
            <c:extLst xmlns:c16r2="http://schemas.microsoft.com/office/drawing/2015/06/chart">
              <c:ext xmlns:c16="http://schemas.microsoft.com/office/drawing/2014/chart" uri="{C3380CC4-5D6E-409C-BE32-E72D297353CC}">
                <c16:uniqueId val="{00000019-5659-41D5-B834-EB726316B186}"/>
              </c:ext>
            </c:extLst>
          </c:dPt>
          <c:dPt>
            <c:idx val="7"/>
            <c:bubble3D val="0"/>
            <c:extLst xmlns:c16r2="http://schemas.microsoft.com/office/drawing/2015/06/chart">
              <c:ext xmlns:c16="http://schemas.microsoft.com/office/drawing/2014/chart" uri="{C3380CC4-5D6E-409C-BE32-E72D297353CC}">
                <c16:uniqueId val="{0000001A-5659-41D5-B834-EB726316B186}"/>
              </c:ext>
            </c:extLst>
          </c:dPt>
          <c:dPt>
            <c:idx val="8"/>
            <c:bubble3D val="0"/>
            <c:extLst xmlns:c16r2="http://schemas.microsoft.com/office/drawing/2015/06/chart">
              <c:ext xmlns:c16="http://schemas.microsoft.com/office/drawing/2014/chart" uri="{C3380CC4-5D6E-409C-BE32-E72D297353CC}">
                <c16:uniqueId val="{0000001B-5659-41D5-B834-EB726316B186}"/>
              </c:ext>
            </c:extLst>
          </c:dPt>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c:v>
                </c:pt>
                <c:pt idx="6">
                  <c:v>Multiple Organisms</c:v>
                </c:pt>
                <c:pt idx="7">
                  <c:v>Candida albicans</c:v>
                </c:pt>
                <c:pt idx="8">
                  <c:v>Yeast/Fungus (other)</c:v>
                </c:pt>
              </c:strCache>
            </c:strRef>
          </c:cat>
          <c:val>
            <c:numRef>
              <c:f>BSI!$D$4:$D$12</c:f>
              <c:numCache>
                <c:formatCode>0.00%</c:formatCode>
                <c:ptCount val="9"/>
                <c:pt idx="0">
                  <c:v>8.5000000000000006E-2</c:v>
                </c:pt>
                <c:pt idx="1">
                  <c:v>2.4E-2</c:v>
                </c:pt>
                <c:pt idx="2">
                  <c:v>0.158</c:v>
                </c:pt>
                <c:pt idx="3">
                  <c:v>9.0999999999999998E-2</c:v>
                </c:pt>
                <c:pt idx="4">
                  <c:v>4.8000000000000001E-2</c:v>
                </c:pt>
                <c:pt idx="5">
                  <c:v>0.23599999999999999</c:v>
                </c:pt>
                <c:pt idx="6">
                  <c:v>0.10299999999999999</c:v>
                </c:pt>
                <c:pt idx="7">
                  <c:v>0.115</c:v>
                </c:pt>
                <c:pt idx="8">
                  <c:v>0.13900000000000001</c:v>
                </c:pt>
              </c:numCache>
            </c:numRef>
          </c:val>
          <c:extLst xmlns:c16r2="http://schemas.microsoft.com/office/drawing/2015/06/chart">
            <c:ext xmlns:c16="http://schemas.microsoft.com/office/drawing/2014/chart" uri="{C3380CC4-5D6E-409C-BE32-E72D297353CC}">
              <c16:uniqueId val="{0000001C-5659-41D5-B834-EB726316B186}"/>
            </c:ext>
          </c:extLst>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2.1</c:v>
                </c:pt>
                <c:pt idx="1">
                  <c:v>3.36</c:v>
                </c:pt>
                <c:pt idx="2">
                  <c:v>2.4</c:v>
                </c:pt>
              </c:numCache>
            </c:numRef>
          </c:val>
          <c:smooth val="0"/>
          <c:extLst xmlns:c16r2="http://schemas.microsoft.com/office/drawing/2015/06/chart">
            <c:ext xmlns:c16="http://schemas.microsoft.com/office/drawing/2014/chart" uri="{C3380CC4-5D6E-409C-BE32-E72D297353CC}">
              <c16:uniqueId val="{00000000-2502-4206-993E-4F03C630F99E}"/>
            </c:ext>
          </c:extLst>
        </c:ser>
        <c:ser>
          <c:idx val="1"/>
          <c:order val="1"/>
          <c:tx>
            <c:strRef>
              <c:f>Sheet1!$A$3</c:f>
              <c:strCache>
                <c:ptCount val="1"/>
                <c:pt idx="0">
                  <c:v>CI_LO</c:v>
                </c:pt>
              </c:strCache>
            </c:strRef>
          </c:tx>
          <c:spPr>
            <a:ln w="3006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0.63</c:v>
                </c:pt>
                <c:pt idx="1">
                  <c:v>1.42</c:v>
                </c:pt>
                <c:pt idx="2">
                  <c:v>0.68</c:v>
                </c:pt>
              </c:numCache>
            </c:numRef>
          </c:val>
          <c:smooth val="0"/>
          <c:extLst xmlns:c16r2="http://schemas.microsoft.com/office/drawing/2015/06/chart">
            <c:ext xmlns:c16="http://schemas.microsoft.com/office/drawing/2014/chart" uri="{C3380CC4-5D6E-409C-BE32-E72D297353CC}">
              <c16:uniqueId val="{00000001-2502-4206-993E-4F03C630F99E}"/>
            </c:ext>
          </c:extLst>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1.21</c:v>
                </c:pt>
                <c:pt idx="1">
                  <c:v>2.2400000000000002</c:v>
                </c:pt>
                <c:pt idx="2">
                  <c:v>1.35</c:v>
                </c:pt>
              </c:numCache>
            </c:numRef>
          </c:val>
          <c:smooth val="0"/>
          <c:extLst xmlns:c16r2="http://schemas.microsoft.com/office/drawing/2015/06/chart">
            <c:ext xmlns:c16="http://schemas.microsoft.com/office/drawing/2014/chart" uri="{C3380CC4-5D6E-409C-BE32-E72D297353CC}">
              <c16:uniqueId val="{00000002-2502-4206-993E-4F03C630F99E}"/>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50781184"/>
        <c:axId val="50791168"/>
      </c:lineChart>
      <c:catAx>
        <c:axId val="50781184"/>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791168"/>
        <c:crosses val="autoZero"/>
        <c:auto val="1"/>
        <c:lblAlgn val="ctr"/>
        <c:lblOffset val="100"/>
        <c:tickLblSkip val="1"/>
        <c:tickMarkSkip val="1"/>
        <c:noMultiLvlLbl val="0"/>
      </c:catAx>
      <c:valAx>
        <c:axId val="50791168"/>
        <c:scaling>
          <c:orientation val="minMax"/>
          <c:max val="4"/>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0781184"/>
        <c:crosses val="autoZero"/>
        <c:crossBetween val="between"/>
        <c:majorUnit val="1"/>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619565217391303"/>
          <c:y val="0.231780167264038"/>
          <c:w val="0.408514492753623"/>
          <c:h val="0.538829151732378"/>
        </c:manualLayout>
      </c:layout>
      <c:pieChart>
        <c:varyColors val="1"/>
        <c:ser>
          <c:idx val="0"/>
          <c:order val="0"/>
          <c:tx>
            <c:strRef>
              <c:f>SSI!$C$2:$C$2</c:f>
              <c:strCache>
                <c:ptCount val="1"/>
                <c:pt idx="0">
                  <c:v>Number of Infections</c:v>
                </c:pt>
              </c:strCache>
            </c:strRef>
          </c:tx>
          <c:spPr>
            <a:solidFill>
              <a:srgbClr val="9999FF"/>
            </a:solidFill>
            <a:ln w="8344">
              <a:solidFill>
                <a:srgbClr val="FFFFFF"/>
              </a:solidFill>
              <a:prstDash val="solid"/>
            </a:ln>
          </c:spPr>
          <c:dPt>
            <c:idx val="0"/>
            <c:bubble3D val="0"/>
            <c:spPr>
              <a:solidFill>
                <a:srgbClr val="00B050"/>
              </a:solidFill>
              <a:ln w="8344">
                <a:solidFill>
                  <a:srgbClr val="FFFFFF"/>
                </a:solidFill>
                <a:prstDash val="solid"/>
              </a:ln>
            </c:spPr>
            <c:extLst xmlns:c16r2="http://schemas.microsoft.com/office/drawing/2015/06/chart">
              <c:ext xmlns:c16="http://schemas.microsoft.com/office/drawing/2014/chart" uri="{C3380CC4-5D6E-409C-BE32-E72D297353CC}">
                <c16:uniqueId val="{00000001-6934-48E0-BD5B-9A7CAE07924A}"/>
              </c:ext>
            </c:extLst>
          </c:dPt>
          <c:dPt>
            <c:idx val="1"/>
            <c:bubble3D val="0"/>
            <c:spPr>
              <a:solidFill>
                <a:srgbClr val="FF9933"/>
              </a:solidFill>
              <a:ln w="8344">
                <a:solidFill>
                  <a:srgbClr val="FFFFFF"/>
                </a:solidFill>
                <a:prstDash val="solid"/>
              </a:ln>
            </c:spPr>
            <c:extLst xmlns:c16r2="http://schemas.microsoft.com/office/drawing/2015/06/chart">
              <c:ext xmlns:c16="http://schemas.microsoft.com/office/drawing/2014/chart" uri="{C3380CC4-5D6E-409C-BE32-E72D297353CC}">
                <c16:uniqueId val="{00000003-6934-48E0-BD5B-9A7CAE07924A}"/>
              </c:ext>
            </c:extLst>
          </c:dPt>
          <c:dPt>
            <c:idx val="2"/>
            <c:bubble3D val="0"/>
            <c:spPr>
              <a:solidFill>
                <a:srgbClr val="666699"/>
              </a:solidFill>
              <a:ln w="8344">
                <a:solidFill>
                  <a:srgbClr val="FFFFFF"/>
                </a:solidFill>
                <a:prstDash val="solid"/>
              </a:ln>
            </c:spPr>
            <c:extLst xmlns:c16r2="http://schemas.microsoft.com/office/drawing/2015/06/chart">
              <c:ext xmlns:c16="http://schemas.microsoft.com/office/drawing/2014/chart" uri="{C3380CC4-5D6E-409C-BE32-E72D297353CC}">
                <c16:uniqueId val="{00000005-6934-48E0-BD5B-9A7CAE07924A}"/>
              </c:ext>
            </c:extLst>
          </c:dPt>
          <c:dPt>
            <c:idx val="3"/>
            <c:bubble3D val="0"/>
            <c:spPr>
              <a:solidFill>
                <a:schemeClr val="bg1">
                  <a:lumMod val="75000"/>
                </a:schemeClr>
              </a:solidFill>
              <a:ln w="8344">
                <a:solidFill>
                  <a:srgbClr val="FFFFFF"/>
                </a:solidFill>
                <a:prstDash val="solid"/>
              </a:ln>
            </c:spPr>
            <c:extLst xmlns:c16r2="http://schemas.microsoft.com/office/drawing/2015/06/chart">
              <c:ext xmlns:c16="http://schemas.microsoft.com/office/drawing/2014/chart" uri="{C3380CC4-5D6E-409C-BE32-E72D297353CC}">
                <c16:uniqueId val="{00000007-6934-48E0-BD5B-9A7CAE07924A}"/>
              </c:ext>
            </c:extLst>
          </c:dPt>
          <c:dPt>
            <c:idx val="4"/>
            <c:bubble3D val="0"/>
            <c:spPr>
              <a:solidFill>
                <a:srgbClr val="002060"/>
              </a:solidFill>
              <a:ln w="8344">
                <a:solidFill>
                  <a:srgbClr val="FFFFFF"/>
                </a:solidFill>
                <a:prstDash val="solid"/>
              </a:ln>
            </c:spPr>
            <c:extLst xmlns:c16r2="http://schemas.microsoft.com/office/drawing/2015/06/chart">
              <c:ext xmlns:c16="http://schemas.microsoft.com/office/drawing/2014/chart" uri="{C3380CC4-5D6E-409C-BE32-E72D297353CC}">
                <c16:uniqueId val="{00000009-6934-48E0-BD5B-9A7CAE07924A}"/>
              </c:ext>
            </c:extLst>
          </c:dPt>
          <c:dPt>
            <c:idx val="5"/>
            <c:bubble3D val="0"/>
            <c:spPr>
              <a:solidFill>
                <a:srgbClr val="FFCC00"/>
              </a:solidFill>
              <a:ln w="8344">
                <a:solidFill>
                  <a:srgbClr val="FFFFFF"/>
                </a:solidFill>
                <a:prstDash val="solid"/>
              </a:ln>
            </c:spPr>
            <c:extLst xmlns:c16r2="http://schemas.microsoft.com/office/drawing/2015/06/chart">
              <c:ext xmlns:c16="http://schemas.microsoft.com/office/drawing/2014/chart" uri="{C3380CC4-5D6E-409C-BE32-E72D297353CC}">
                <c16:uniqueId val="{0000000B-6934-48E0-BD5B-9A7CAE07924A}"/>
              </c:ext>
            </c:extLst>
          </c:dPt>
          <c:dPt>
            <c:idx val="6"/>
            <c:bubble3D val="0"/>
            <c:spPr>
              <a:solidFill>
                <a:schemeClr val="tx1"/>
              </a:solidFill>
              <a:ln w="8344">
                <a:solidFill>
                  <a:srgbClr val="FFFFFF"/>
                </a:solidFill>
                <a:prstDash val="solid"/>
              </a:ln>
            </c:spPr>
            <c:extLst xmlns:c16r2="http://schemas.microsoft.com/office/drawing/2015/06/chart">
              <c:ext xmlns:c16="http://schemas.microsoft.com/office/drawing/2014/chart" uri="{C3380CC4-5D6E-409C-BE32-E72D297353CC}">
                <c16:uniqueId val="{0000000D-6934-48E0-BD5B-9A7CAE07924A}"/>
              </c:ext>
            </c:extLst>
          </c:dPt>
          <c:dPt>
            <c:idx val="7"/>
            <c:bubble3D val="0"/>
            <c:spPr>
              <a:solidFill>
                <a:srgbClr val="FF9999"/>
              </a:solidFill>
              <a:ln w="8344">
                <a:solidFill>
                  <a:srgbClr val="FFFFFF"/>
                </a:solidFill>
                <a:prstDash val="solid"/>
              </a:ln>
            </c:spPr>
            <c:extLst xmlns:c16r2="http://schemas.microsoft.com/office/drawing/2015/06/chart">
              <c:ext xmlns:c16="http://schemas.microsoft.com/office/drawing/2014/chart" uri="{C3380CC4-5D6E-409C-BE32-E72D297353CC}">
                <c16:uniqueId val="{0000000F-6934-48E0-BD5B-9A7CAE07924A}"/>
              </c:ext>
            </c:extLst>
          </c:dPt>
          <c:dLbls>
            <c:dLbl>
              <c:idx val="2"/>
              <c:layout>
                <c:manualLayout>
                  <c:x val="9.4989306597508469E-3"/>
                  <c:y val="0"/>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6934-48E0-BD5B-9A7CAE07924A}"/>
                </c:ext>
              </c:extLst>
            </c:dLbl>
            <c:dLbl>
              <c:idx val="6"/>
              <c:layout>
                <c:manualLayout>
                  <c:x val="-9.4989306597508469E-3"/>
                  <c:y val="4.1489387679749362E-17"/>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6934-48E0-BD5B-9A7CAE07924A}"/>
                </c:ext>
              </c:extLst>
            </c:dLbl>
            <c:spPr>
              <a:noFill/>
              <a:ln>
                <a:noFill/>
              </a:ln>
              <a:effectLst/>
            </c:sp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SSI!$B$3:$B$10</c:f>
              <c:strCache>
                <c:ptCount val="8"/>
                <c:pt idx="0">
                  <c:v>Staphylococcus aureus (not MRSA)</c:v>
                </c:pt>
                <c:pt idx="1">
                  <c:v>Methicillin-resistant Staphylococcus aureus (MRSA)</c:v>
                </c:pt>
                <c:pt idx="2">
                  <c:v>Coagulase-negative Staphylococcus</c:v>
                </c:pt>
                <c:pt idx="3">
                  <c:v>Gram-positive bacteria (other)</c:v>
                </c:pt>
                <c:pt idx="4">
                  <c:v>Gram-negative bacteria</c:v>
                </c:pt>
                <c:pt idx="5">
                  <c:v>Multiple Organisms</c:v>
                </c:pt>
                <c:pt idx="6">
                  <c:v>Other</c:v>
                </c:pt>
                <c:pt idx="7">
                  <c:v>No Organism Identified</c:v>
                </c:pt>
              </c:strCache>
            </c:strRef>
          </c:cat>
          <c:val>
            <c:numRef>
              <c:f>SSI!$C$3:$C$10</c:f>
              <c:numCache>
                <c:formatCode>General</c:formatCode>
                <c:ptCount val="8"/>
                <c:pt idx="0">
                  <c:v>57</c:v>
                </c:pt>
                <c:pt idx="1">
                  <c:v>33</c:v>
                </c:pt>
                <c:pt idx="2">
                  <c:v>15</c:v>
                </c:pt>
                <c:pt idx="3">
                  <c:v>44</c:v>
                </c:pt>
                <c:pt idx="4">
                  <c:v>61</c:v>
                </c:pt>
                <c:pt idx="5">
                  <c:v>115</c:v>
                </c:pt>
                <c:pt idx="6">
                  <c:v>12</c:v>
                </c:pt>
                <c:pt idx="7">
                  <c:v>72</c:v>
                </c:pt>
              </c:numCache>
            </c:numRef>
          </c:val>
          <c:extLst xmlns:c16r2="http://schemas.microsoft.com/office/drawing/2015/06/chart">
            <c:ext xmlns:c16="http://schemas.microsoft.com/office/drawing/2014/chart" uri="{C3380CC4-5D6E-409C-BE32-E72D297353CC}">
              <c16:uniqueId val="{00000010-6934-48E0-BD5B-9A7CAE07924A}"/>
            </c:ext>
          </c:extLst>
        </c:ser>
        <c:dLbls>
          <c:showLegendKey val="0"/>
          <c:showVal val="0"/>
          <c:showCatName val="0"/>
          <c:showSerName val="0"/>
          <c:showPercent val="0"/>
          <c:showBubbleSize val="0"/>
          <c:showLeaderLines val="1"/>
        </c:dLbls>
        <c:firstSliceAng val="0"/>
      </c:pieChart>
      <c:spPr>
        <a:noFill/>
        <a:ln w="25377">
          <a:noFill/>
        </a:ln>
      </c:spPr>
    </c:plotArea>
    <c:plotVisOnly val="1"/>
    <c:dispBlanksAs val="zero"/>
    <c:showDLblsOverMax val="0"/>
  </c:chart>
  <c:spPr>
    <a:noFill/>
    <a:ln>
      <a:noFill/>
    </a:ln>
  </c:spPr>
  <c:txPr>
    <a:bodyPr/>
    <a:lstStyle/>
    <a:p>
      <a:pPr>
        <a:defRPr sz="1054" b="0" i="0" u="none" strike="noStrike" baseline="0">
          <a:solidFill>
            <a:srgbClr val="000000"/>
          </a:solidFill>
          <a:latin typeface="Arial"/>
          <a:ea typeface="Arial"/>
          <a:cs typeface="Arial"/>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619565217391303"/>
          <c:y val="0.231780167264038"/>
          <c:w val="0.408514492753623"/>
          <c:h val="0.538829151732378"/>
        </c:manualLayout>
      </c:layout>
      <c:pieChart>
        <c:varyColors val="1"/>
        <c:ser>
          <c:idx val="0"/>
          <c:order val="0"/>
          <c:tx>
            <c:strRef>
              <c:f>SSI!$C$2:$C$2</c:f>
              <c:strCache>
                <c:ptCount val="1"/>
                <c:pt idx="0">
                  <c:v>Number of Infections</c:v>
                </c:pt>
              </c:strCache>
            </c:strRef>
          </c:tx>
          <c:spPr>
            <a:solidFill>
              <a:srgbClr val="9999FF"/>
            </a:solidFill>
            <a:ln w="8344">
              <a:solidFill>
                <a:srgbClr val="FFFFFF"/>
              </a:solidFill>
              <a:prstDash val="solid"/>
            </a:ln>
          </c:spPr>
          <c:dPt>
            <c:idx val="0"/>
            <c:bubble3D val="0"/>
            <c:spPr>
              <a:solidFill>
                <a:srgbClr val="00B050"/>
              </a:solidFill>
              <a:ln w="8344">
                <a:solidFill>
                  <a:srgbClr val="FFFFFF"/>
                </a:solidFill>
                <a:prstDash val="solid"/>
              </a:ln>
            </c:spPr>
            <c:extLst xmlns:c16r2="http://schemas.microsoft.com/office/drawing/2015/06/chart">
              <c:ext xmlns:c16="http://schemas.microsoft.com/office/drawing/2014/chart" uri="{C3380CC4-5D6E-409C-BE32-E72D297353CC}">
                <c16:uniqueId val="{00000001-58D0-4A46-AA4E-C73AE49F3E46}"/>
              </c:ext>
            </c:extLst>
          </c:dPt>
          <c:dPt>
            <c:idx val="1"/>
            <c:bubble3D val="0"/>
            <c:spPr>
              <a:solidFill>
                <a:srgbClr val="FF9933"/>
              </a:solidFill>
              <a:ln w="8344">
                <a:solidFill>
                  <a:srgbClr val="FFFFFF"/>
                </a:solidFill>
                <a:prstDash val="solid"/>
              </a:ln>
            </c:spPr>
            <c:extLst xmlns:c16r2="http://schemas.microsoft.com/office/drawing/2015/06/chart">
              <c:ext xmlns:c16="http://schemas.microsoft.com/office/drawing/2014/chart" uri="{C3380CC4-5D6E-409C-BE32-E72D297353CC}">
                <c16:uniqueId val="{00000003-58D0-4A46-AA4E-C73AE49F3E46}"/>
              </c:ext>
            </c:extLst>
          </c:dPt>
          <c:dPt>
            <c:idx val="2"/>
            <c:bubble3D val="0"/>
            <c:spPr>
              <a:solidFill>
                <a:srgbClr val="666699"/>
              </a:solidFill>
              <a:ln w="8344">
                <a:solidFill>
                  <a:srgbClr val="FFFFFF"/>
                </a:solidFill>
                <a:prstDash val="solid"/>
              </a:ln>
            </c:spPr>
            <c:extLst xmlns:c16r2="http://schemas.microsoft.com/office/drawing/2015/06/chart">
              <c:ext xmlns:c16="http://schemas.microsoft.com/office/drawing/2014/chart" uri="{C3380CC4-5D6E-409C-BE32-E72D297353CC}">
                <c16:uniqueId val="{00000005-58D0-4A46-AA4E-C73AE49F3E46}"/>
              </c:ext>
            </c:extLst>
          </c:dPt>
          <c:dPt>
            <c:idx val="3"/>
            <c:bubble3D val="0"/>
            <c:spPr>
              <a:solidFill>
                <a:schemeClr val="bg1">
                  <a:lumMod val="75000"/>
                </a:schemeClr>
              </a:solidFill>
              <a:ln w="8344">
                <a:solidFill>
                  <a:srgbClr val="FFFFFF"/>
                </a:solidFill>
                <a:prstDash val="solid"/>
              </a:ln>
            </c:spPr>
            <c:extLst xmlns:c16r2="http://schemas.microsoft.com/office/drawing/2015/06/chart">
              <c:ext xmlns:c16="http://schemas.microsoft.com/office/drawing/2014/chart" uri="{C3380CC4-5D6E-409C-BE32-E72D297353CC}">
                <c16:uniqueId val="{00000007-58D0-4A46-AA4E-C73AE49F3E46}"/>
              </c:ext>
            </c:extLst>
          </c:dPt>
          <c:dPt>
            <c:idx val="4"/>
            <c:bubble3D val="0"/>
            <c:spPr>
              <a:solidFill>
                <a:srgbClr val="002060"/>
              </a:solidFill>
              <a:ln w="8344">
                <a:solidFill>
                  <a:srgbClr val="FFFFFF"/>
                </a:solidFill>
                <a:prstDash val="solid"/>
              </a:ln>
            </c:spPr>
            <c:extLst xmlns:c16r2="http://schemas.microsoft.com/office/drawing/2015/06/chart">
              <c:ext xmlns:c16="http://schemas.microsoft.com/office/drawing/2014/chart" uri="{C3380CC4-5D6E-409C-BE32-E72D297353CC}">
                <c16:uniqueId val="{00000009-58D0-4A46-AA4E-C73AE49F3E46}"/>
              </c:ext>
            </c:extLst>
          </c:dPt>
          <c:dPt>
            <c:idx val="5"/>
            <c:bubble3D val="0"/>
            <c:spPr>
              <a:solidFill>
                <a:srgbClr val="FFCC00"/>
              </a:solidFill>
              <a:ln w="8344">
                <a:solidFill>
                  <a:srgbClr val="FFFFFF"/>
                </a:solidFill>
                <a:prstDash val="solid"/>
              </a:ln>
            </c:spPr>
            <c:extLst xmlns:c16r2="http://schemas.microsoft.com/office/drawing/2015/06/chart">
              <c:ext xmlns:c16="http://schemas.microsoft.com/office/drawing/2014/chart" uri="{C3380CC4-5D6E-409C-BE32-E72D297353CC}">
                <c16:uniqueId val="{0000000B-58D0-4A46-AA4E-C73AE49F3E46}"/>
              </c:ext>
            </c:extLst>
          </c:dPt>
          <c:dPt>
            <c:idx val="6"/>
            <c:bubble3D val="0"/>
            <c:spPr>
              <a:solidFill>
                <a:schemeClr val="tx1"/>
              </a:solidFill>
              <a:ln w="8344">
                <a:solidFill>
                  <a:srgbClr val="FFFFFF"/>
                </a:solidFill>
                <a:prstDash val="solid"/>
              </a:ln>
            </c:spPr>
            <c:extLst xmlns:c16r2="http://schemas.microsoft.com/office/drawing/2015/06/chart">
              <c:ext xmlns:c16="http://schemas.microsoft.com/office/drawing/2014/chart" uri="{C3380CC4-5D6E-409C-BE32-E72D297353CC}">
                <c16:uniqueId val="{0000000D-58D0-4A46-AA4E-C73AE49F3E46}"/>
              </c:ext>
            </c:extLst>
          </c:dPt>
          <c:dPt>
            <c:idx val="7"/>
            <c:bubble3D val="0"/>
            <c:spPr>
              <a:solidFill>
                <a:srgbClr val="FF9999"/>
              </a:solidFill>
              <a:ln w="8344">
                <a:solidFill>
                  <a:srgbClr val="FFFFFF"/>
                </a:solidFill>
                <a:prstDash val="solid"/>
              </a:ln>
            </c:spPr>
            <c:extLst xmlns:c16r2="http://schemas.microsoft.com/office/drawing/2015/06/chart">
              <c:ext xmlns:c16="http://schemas.microsoft.com/office/drawing/2014/chart" uri="{C3380CC4-5D6E-409C-BE32-E72D297353CC}">
                <c16:uniqueId val="{0000000F-58D0-4A46-AA4E-C73AE49F3E46}"/>
              </c:ext>
            </c:extLst>
          </c:dPt>
          <c:dLbls>
            <c:dLbl>
              <c:idx val="0"/>
              <c:layout>
                <c:manualLayout>
                  <c:x val="-4.3695081034853894E-2"/>
                  <c:y val="-2.7157003834055737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8D0-4A46-AA4E-C73AE49F3E46}"/>
                </c:ext>
              </c:extLst>
            </c:dLbl>
            <c:dLbl>
              <c:idx val="1"/>
              <c:layout>
                <c:manualLayout>
                  <c:x val="1.3298502923651185E-2"/>
                  <c:y val="-9.0523346113519122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8D0-4A46-AA4E-C73AE49F3E46}"/>
                </c:ext>
              </c:extLst>
            </c:dLbl>
            <c:dLbl>
              <c:idx val="2"/>
              <c:layout>
                <c:manualLayout>
                  <c:x val="1.3298502923651185E-2"/>
                  <c:y val="1.131541826418989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8D0-4A46-AA4E-C73AE49F3E46}"/>
                </c:ext>
              </c:extLst>
            </c:dLbl>
            <c:dLbl>
              <c:idx val="6"/>
              <c:layout>
                <c:manualLayout>
                  <c:x val="-3.2296364243152881E-2"/>
                  <c:y val="-1.131541826418989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58D0-4A46-AA4E-C73AE49F3E46}"/>
                </c:ext>
              </c:extLst>
            </c:dLbl>
            <c:spPr>
              <a:noFill/>
              <a:ln>
                <a:noFill/>
              </a:ln>
              <a:effectLst/>
            </c:sp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SSI!$B$3:$B$10</c:f>
              <c:strCache>
                <c:ptCount val="8"/>
                <c:pt idx="0">
                  <c:v>Staphylococcus aureus (not MRSA)</c:v>
                </c:pt>
                <c:pt idx="1">
                  <c:v>Methicillin-resistant Staphylococcus aureus (MRSA)</c:v>
                </c:pt>
                <c:pt idx="2">
                  <c:v>Coagulase-negative Staphylococcus</c:v>
                </c:pt>
                <c:pt idx="3">
                  <c:v>Gram-positive bacteria (other)</c:v>
                </c:pt>
                <c:pt idx="4">
                  <c:v>Gram-negative bacteria</c:v>
                </c:pt>
                <c:pt idx="5">
                  <c:v>Multiple Organisms</c:v>
                </c:pt>
                <c:pt idx="6">
                  <c:v>Other</c:v>
                </c:pt>
                <c:pt idx="7">
                  <c:v>No Organism Identified</c:v>
                </c:pt>
              </c:strCache>
            </c:strRef>
          </c:cat>
          <c:val>
            <c:numRef>
              <c:f>SSI!$C$3:$C$10</c:f>
              <c:numCache>
                <c:formatCode>General</c:formatCode>
                <c:ptCount val="8"/>
                <c:pt idx="0">
                  <c:v>47</c:v>
                </c:pt>
                <c:pt idx="1">
                  <c:v>20</c:v>
                </c:pt>
                <c:pt idx="2">
                  <c:v>23</c:v>
                </c:pt>
                <c:pt idx="3">
                  <c:v>45</c:v>
                </c:pt>
                <c:pt idx="4">
                  <c:v>80</c:v>
                </c:pt>
                <c:pt idx="5">
                  <c:v>117</c:v>
                </c:pt>
                <c:pt idx="6">
                  <c:v>6</c:v>
                </c:pt>
                <c:pt idx="7">
                  <c:v>69</c:v>
                </c:pt>
              </c:numCache>
            </c:numRef>
          </c:val>
          <c:extLst xmlns:c16r2="http://schemas.microsoft.com/office/drawing/2015/06/chart">
            <c:ext xmlns:c16="http://schemas.microsoft.com/office/drawing/2014/chart" uri="{C3380CC4-5D6E-409C-BE32-E72D297353CC}">
              <c16:uniqueId val="{00000010-58D0-4A46-AA4E-C73AE49F3E46}"/>
            </c:ext>
          </c:extLst>
        </c:ser>
        <c:dLbls>
          <c:showLegendKey val="0"/>
          <c:showVal val="0"/>
          <c:showCatName val="0"/>
          <c:showSerName val="0"/>
          <c:showPercent val="0"/>
          <c:showBubbleSize val="0"/>
          <c:showLeaderLines val="1"/>
        </c:dLbls>
        <c:firstSliceAng val="0"/>
      </c:pieChart>
      <c:spPr>
        <a:noFill/>
        <a:ln w="25377">
          <a:noFill/>
        </a:ln>
      </c:spPr>
    </c:plotArea>
    <c:plotVisOnly val="1"/>
    <c:dispBlanksAs val="zero"/>
    <c:showDLblsOverMax val="0"/>
  </c:chart>
  <c:spPr>
    <a:noFill/>
    <a:ln>
      <a:noFill/>
    </a:ln>
  </c:spPr>
  <c:txPr>
    <a:bodyPr/>
    <a:lstStyle/>
    <a:p>
      <a:pPr>
        <a:defRPr sz="1054" b="0" i="0" u="none" strike="noStrike" baseline="0">
          <a:solidFill>
            <a:srgbClr val="000000"/>
          </a:solidFill>
          <a:latin typeface="Arial"/>
          <a:ea typeface="Arial"/>
          <a:cs typeface="Arial"/>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488">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249F-4550-A424-455C6B2ED430}"/>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Sheet1!$B$2:$D$2</c:f>
              <c:numCache>
                <c:formatCode>General</c:formatCode>
                <c:ptCount val="3"/>
                <c:pt idx="0">
                  <c:v>2</c:v>
                </c:pt>
                <c:pt idx="1">
                  <c:v>2</c:v>
                </c:pt>
                <c:pt idx="2">
                  <c:v>2</c:v>
                </c:pt>
              </c:numCache>
            </c:numRef>
          </c:val>
          <c:smooth val="0"/>
          <c:extLst xmlns:c16r2="http://schemas.microsoft.com/office/drawing/2015/06/chart">
            <c:ext xmlns:c16="http://schemas.microsoft.com/office/drawing/2014/chart" uri="{C3380CC4-5D6E-409C-BE32-E72D297353CC}">
              <c16:uniqueId val="{00000001-249F-4550-A424-455C6B2ED430}"/>
            </c:ext>
          </c:extLst>
        </c:ser>
        <c:dLbls>
          <c:showLegendKey val="0"/>
          <c:showVal val="0"/>
          <c:showCatName val="0"/>
          <c:showSerName val="0"/>
          <c:showPercent val="0"/>
          <c:showBubbleSize val="0"/>
        </c:dLbls>
        <c:marker val="1"/>
        <c:smooth val="0"/>
        <c:axId val="51381376"/>
        <c:axId val="51383296"/>
      </c:lineChart>
      <c:catAx>
        <c:axId val="51381376"/>
        <c:scaling>
          <c:orientation val="minMax"/>
        </c:scaling>
        <c:delete val="0"/>
        <c:axPos val="b"/>
        <c:majorGridlines>
          <c:spPr>
            <a:ln>
              <a:noFill/>
            </a:ln>
          </c:spPr>
        </c:majorGridlines>
        <c:numFmt formatCode="General" sourceLinked="1"/>
        <c:majorTickMark val="out"/>
        <c:minorTickMark val="none"/>
        <c:tickLblPos val="nextTo"/>
        <c:spPr>
          <a:ln w="22683">
            <a:noFill/>
          </a:ln>
        </c:spPr>
        <c:txPr>
          <a:bodyPr/>
          <a:lstStyle/>
          <a:p>
            <a:pPr>
              <a:defRPr sz="1050"/>
            </a:pPr>
            <a:endParaRPr lang="en-US"/>
          </a:p>
        </c:txPr>
        <c:crossAx val="51383296"/>
        <c:crosses val="autoZero"/>
        <c:auto val="1"/>
        <c:lblAlgn val="ctr"/>
        <c:lblOffset val="100"/>
        <c:tickMarkSkip val="1"/>
        <c:noMultiLvlLbl val="0"/>
      </c:catAx>
      <c:valAx>
        <c:axId val="51383296"/>
        <c:scaling>
          <c:orientation val="minMax"/>
          <c:max val="4"/>
        </c:scaling>
        <c:delete val="0"/>
        <c:axPos val="l"/>
        <c:majorGridlines>
          <c:spPr>
            <a:ln w="7562">
              <a:solidFill>
                <a:srgbClr val="FFFFFF"/>
              </a:solidFill>
              <a:prstDash val="solid"/>
            </a:ln>
          </c:spPr>
        </c:majorGridlines>
        <c:numFmt formatCode="General" sourceLinked="1"/>
        <c:majorTickMark val="out"/>
        <c:minorTickMark val="none"/>
        <c:tickLblPos val="none"/>
        <c:spPr>
          <a:ln w="7562">
            <a:solidFill>
              <a:srgbClr val="000000"/>
            </a:solidFill>
            <a:prstDash val="solid"/>
          </a:ln>
        </c:spPr>
        <c:crossAx val="51381376"/>
        <c:crosses val="autoZero"/>
        <c:crossBetween val="between"/>
        <c:majorUnit val="1"/>
      </c:valAx>
      <c:spPr>
        <a:noFill/>
        <a:ln w="25379">
          <a:noFill/>
        </a:ln>
      </c:spPr>
    </c:plotArea>
    <c:plotVisOnly val="1"/>
    <c:dispBlanksAs val="gap"/>
    <c:showDLblsOverMax val="0"/>
  </c:chart>
  <c:spPr>
    <a:noFill/>
    <a:ln>
      <a:noFill/>
    </a:ln>
  </c:spPr>
  <c:txPr>
    <a:bodyPr/>
    <a:lstStyle/>
    <a:p>
      <a:pPr>
        <a:defRPr lang="en-US"/>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2152764324548198"/>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E60A-433B-A03F-D8BF8CD3F602}"/>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Sheet1!$B$3:$D$3</c:f>
              <c:numCache>
                <c:formatCode>General</c:formatCode>
                <c:ptCount val="3"/>
                <c:pt idx="0">
                  <c:v>2</c:v>
                </c:pt>
                <c:pt idx="1">
                  <c:v>3</c:v>
                </c:pt>
                <c:pt idx="2">
                  <c:v>2</c:v>
                </c:pt>
              </c:numCache>
            </c:numRef>
          </c:val>
          <c:smooth val="0"/>
          <c:extLst xmlns:c16r2="http://schemas.microsoft.com/office/drawing/2015/06/chart">
            <c:ext xmlns:c16="http://schemas.microsoft.com/office/drawing/2014/chart" uri="{C3380CC4-5D6E-409C-BE32-E72D297353CC}">
              <c16:uniqueId val="{00000001-E60A-433B-A03F-D8BF8CD3F602}"/>
            </c:ext>
          </c:extLst>
        </c:ser>
        <c:dLbls>
          <c:showLegendKey val="0"/>
          <c:showVal val="0"/>
          <c:showCatName val="0"/>
          <c:showSerName val="0"/>
          <c:showPercent val="0"/>
          <c:showBubbleSize val="0"/>
        </c:dLbls>
        <c:marker val="1"/>
        <c:smooth val="0"/>
        <c:axId val="51199360"/>
        <c:axId val="51205632"/>
      </c:lineChart>
      <c:catAx>
        <c:axId val="51199360"/>
        <c:scaling>
          <c:orientation val="minMax"/>
        </c:scaling>
        <c:delete val="0"/>
        <c:axPos val="b"/>
        <c:numFmt formatCode="General" sourceLinked="1"/>
        <c:majorTickMark val="out"/>
        <c:minorTickMark val="none"/>
        <c:tickLblPos val="nextTo"/>
        <c:spPr>
          <a:ln w="22769">
            <a:noFill/>
          </a:ln>
        </c:spPr>
        <c:txPr>
          <a:bodyPr/>
          <a:lstStyle/>
          <a:p>
            <a:pPr>
              <a:defRPr sz="1050">
                <a:latin typeface="+mj-lt"/>
              </a:defRPr>
            </a:pPr>
            <a:endParaRPr lang="en-US"/>
          </a:p>
        </c:txPr>
        <c:crossAx val="51205632"/>
        <c:crosses val="autoZero"/>
        <c:auto val="1"/>
        <c:lblAlgn val="ctr"/>
        <c:lblOffset val="100"/>
        <c:tickMarkSkip val="1"/>
        <c:noMultiLvlLbl val="0"/>
      </c:catAx>
      <c:valAx>
        <c:axId val="51205632"/>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1199360"/>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2164944673868898"/>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CF00-4064-B8F4-2621E674089A}"/>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Sheet1!$B$4:$D$4</c:f>
              <c:numCache>
                <c:formatCode>General</c:formatCode>
                <c:ptCount val="3"/>
                <c:pt idx="0">
                  <c:v>2</c:v>
                </c:pt>
                <c:pt idx="1">
                  <c:v>2</c:v>
                </c:pt>
                <c:pt idx="2">
                  <c:v>2</c:v>
                </c:pt>
              </c:numCache>
            </c:numRef>
          </c:val>
          <c:smooth val="0"/>
          <c:extLst xmlns:c16r2="http://schemas.microsoft.com/office/drawing/2015/06/chart">
            <c:ext xmlns:c16="http://schemas.microsoft.com/office/drawing/2014/chart" uri="{C3380CC4-5D6E-409C-BE32-E72D297353CC}">
              <c16:uniqueId val="{00000001-CF00-4064-B8F4-2621E674089A}"/>
            </c:ext>
          </c:extLst>
        </c:ser>
        <c:dLbls>
          <c:showLegendKey val="0"/>
          <c:showVal val="0"/>
          <c:showCatName val="0"/>
          <c:showSerName val="0"/>
          <c:showPercent val="0"/>
          <c:showBubbleSize val="0"/>
        </c:dLbls>
        <c:marker val="1"/>
        <c:smooth val="0"/>
        <c:axId val="51325568"/>
        <c:axId val="51327744"/>
      </c:lineChart>
      <c:catAx>
        <c:axId val="51325568"/>
        <c:scaling>
          <c:orientation val="minMax"/>
        </c:scaling>
        <c:delete val="0"/>
        <c:axPos val="b"/>
        <c:numFmt formatCode="General" sourceLinked="1"/>
        <c:majorTickMark val="out"/>
        <c:minorTickMark val="none"/>
        <c:tickLblPos val="nextTo"/>
        <c:spPr>
          <a:ln w="22769">
            <a:noFill/>
          </a:ln>
        </c:spPr>
        <c:txPr>
          <a:bodyPr/>
          <a:lstStyle/>
          <a:p>
            <a:pPr>
              <a:defRPr sz="1050">
                <a:latin typeface="+mj-lt"/>
              </a:defRPr>
            </a:pPr>
            <a:endParaRPr lang="en-US"/>
          </a:p>
        </c:txPr>
        <c:crossAx val="51327744"/>
        <c:crosses val="autoZero"/>
        <c:auto val="1"/>
        <c:lblAlgn val="ctr"/>
        <c:lblOffset val="100"/>
        <c:tickMarkSkip val="1"/>
        <c:noMultiLvlLbl val="0"/>
      </c:catAx>
      <c:valAx>
        <c:axId val="51327744"/>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1325568"/>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2164944673868898"/>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0C5A-48A7-8E1E-C8652E553C81}"/>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Sheet1!$B$5:$D$5</c:f>
              <c:numCache>
                <c:formatCode>General</c:formatCode>
                <c:ptCount val="3"/>
                <c:pt idx="0">
                  <c:v>2</c:v>
                </c:pt>
                <c:pt idx="1">
                  <c:v>3</c:v>
                </c:pt>
                <c:pt idx="2">
                  <c:v>2</c:v>
                </c:pt>
              </c:numCache>
            </c:numRef>
          </c:val>
          <c:smooth val="0"/>
          <c:extLst xmlns:c16r2="http://schemas.microsoft.com/office/drawing/2015/06/chart">
            <c:ext xmlns:c16="http://schemas.microsoft.com/office/drawing/2014/chart" uri="{C3380CC4-5D6E-409C-BE32-E72D297353CC}">
              <c16:uniqueId val="{00000001-0C5A-48A7-8E1E-C8652E553C81}"/>
            </c:ext>
          </c:extLst>
        </c:ser>
        <c:dLbls>
          <c:showLegendKey val="0"/>
          <c:showVal val="0"/>
          <c:showCatName val="0"/>
          <c:showSerName val="0"/>
          <c:showPercent val="0"/>
          <c:showBubbleSize val="0"/>
        </c:dLbls>
        <c:marker val="1"/>
        <c:smooth val="0"/>
        <c:axId val="51254400"/>
        <c:axId val="51256320"/>
      </c:lineChart>
      <c:catAx>
        <c:axId val="51254400"/>
        <c:scaling>
          <c:orientation val="minMax"/>
        </c:scaling>
        <c:delete val="0"/>
        <c:axPos val="b"/>
        <c:numFmt formatCode="General" sourceLinked="1"/>
        <c:majorTickMark val="out"/>
        <c:minorTickMark val="none"/>
        <c:tickLblPos val="nextTo"/>
        <c:spPr>
          <a:ln w="22769">
            <a:noFill/>
          </a:ln>
        </c:spPr>
        <c:txPr>
          <a:bodyPr/>
          <a:lstStyle/>
          <a:p>
            <a:pPr>
              <a:defRPr sz="1050">
                <a:latin typeface="+mj-lt"/>
              </a:defRPr>
            </a:pPr>
            <a:endParaRPr lang="en-US"/>
          </a:p>
        </c:txPr>
        <c:crossAx val="51256320"/>
        <c:crosses val="autoZero"/>
        <c:auto val="1"/>
        <c:lblAlgn val="ctr"/>
        <c:lblOffset val="100"/>
        <c:tickMarkSkip val="1"/>
        <c:noMultiLvlLbl val="0"/>
      </c:catAx>
      <c:valAx>
        <c:axId val="51256320"/>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1254400"/>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1862590069532035"/>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BC51-47AA-9EEB-FF66F2E6241A}"/>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Sheet1!$B$7:$D$7</c:f>
              <c:numCache>
                <c:formatCode>General</c:formatCode>
                <c:ptCount val="3"/>
                <c:pt idx="0">
                  <c:v>2</c:v>
                </c:pt>
                <c:pt idx="1">
                  <c:v>2</c:v>
                </c:pt>
                <c:pt idx="2">
                  <c:v>2</c:v>
                </c:pt>
              </c:numCache>
            </c:numRef>
          </c:val>
          <c:smooth val="0"/>
          <c:extLst xmlns:c16r2="http://schemas.microsoft.com/office/drawing/2015/06/chart">
            <c:ext xmlns:c16="http://schemas.microsoft.com/office/drawing/2014/chart" uri="{C3380CC4-5D6E-409C-BE32-E72D297353CC}">
              <c16:uniqueId val="{00000001-BC51-47AA-9EEB-FF66F2E6241A}"/>
            </c:ext>
          </c:extLst>
        </c:ser>
        <c:dLbls>
          <c:showLegendKey val="0"/>
          <c:showVal val="0"/>
          <c:showCatName val="0"/>
          <c:showSerName val="0"/>
          <c:showPercent val="0"/>
          <c:showBubbleSize val="0"/>
        </c:dLbls>
        <c:marker val="1"/>
        <c:smooth val="0"/>
        <c:axId val="53226880"/>
        <c:axId val="53233152"/>
      </c:lineChart>
      <c:catAx>
        <c:axId val="53226880"/>
        <c:scaling>
          <c:orientation val="minMax"/>
        </c:scaling>
        <c:delete val="0"/>
        <c:axPos val="b"/>
        <c:numFmt formatCode="General" sourceLinked="1"/>
        <c:majorTickMark val="out"/>
        <c:minorTickMark val="none"/>
        <c:tickLblPos val="nextTo"/>
        <c:spPr>
          <a:ln w="22769">
            <a:noFill/>
          </a:ln>
        </c:spPr>
        <c:txPr>
          <a:bodyPr/>
          <a:lstStyle/>
          <a:p>
            <a:pPr>
              <a:defRPr sz="1050">
                <a:latin typeface="+mj-lt"/>
              </a:defRPr>
            </a:pPr>
            <a:endParaRPr lang="en-US"/>
          </a:p>
        </c:txPr>
        <c:crossAx val="53233152"/>
        <c:crosses val="autoZero"/>
        <c:auto val="1"/>
        <c:lblAlgn val="ctr"/>
        <c:lblOffset val="100"/>
        <c:tickMarkSkip val="1"/>
        <c:noMultiLvlLbl val="0"/>
      </c:catAx>
      <c:valAx>
        <c:axId val="53233152"/>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3226880"/>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1862590069532035"/>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Sheet1!$B$1:$D$1</c:f>
              <c:numCache>
                <c:formatCode>General</c:formatCode>
                <c:ptCount val="3"/>
                <c:pt idx="0">
                  <c:v>2015</c:v>
                </c:pt>
                <c:pt idx="1">
                  <c:v>2016</c:v>
                </c:pt>
                <c:pt idx="2">
                  <c:v>2017</c:v>
                </c:pt>
              </c:numCache>
            </c:numRef>
          </c:val>
          <c:smooth val="0"/>
          <c:extLst xmlns:c16r2="http://schemas.microsoft.com/office/drawing/2015/06/chart">
            <c:ext xmlns:c16="http://schemas.microsoft.com/office/drawing/2014/chart" uri="{C3380CC4-5D6E-409C-BE32-E72D297353CC}">
              <c16:uniqueId val="{00000000-F235-4B1E-BA3F-39D2B5D0981F}"/>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Sheet1!$B$6:$D$6</c:f>
              <c:numCache>
                <c:formatCode>General</c:formatCode>
                <c:ptCount val="3"/>
                <c:pt idx="0">
                  <c:v>2</c:v>
                </c:pt>
                <c:pt idx="1">
                  <c:v>3</c:v>
                </c:pt>
                <c:pt idx="2">
                  <c:v>2</c:v>
                </c:pt>
              </c:numCache>
            </c:numRef>
          </c:val>
          <c:smooth val="0"/>
          <c:extLst xmlns:c16r2="http://schemas.microsoft.com/office/drawing/2015/06/chart">
            <c:ext xmlns:c16="http://schemas.microsoft.com/office/drawing/2014/chart" uri="{C3380CC4-5D6E-409C-BE32-E72D297353CC}">
              <c16:uniqueId val="{00000001-F235-4B1E-BA3F-39D2B5D0981F}"/>
            </c:ext>
          </c:extLst>
        </c:ser>
        <c:dLbls>
          <c:showLegendKey val="0"/>
          <c:showVal val="0"/>
          <c:showCatName val="0"/>
          <c:showSerName val="0"/>
          <c:showPercent val="0"/>
          <c:showBubbleSize val="0"/>
        </c:dLbls>
        <c:marker val="1"/>
        <c:smooth val="0"/>
        <c:axId val="53274496"/>
        <c:axId val="53276672"/>
      </c:lineChart>
      <c:catAx>
        <c:axId val="53274496"/>
        <c:scaling>
          <c:orientation val="minMax"/>
        </c:scaling>
        <c:delete val="0"/>
        <c:axPos val="b"/>
        <c:numFmt formatCode="General" sourceLinked="1"/>
        <c:majorTickMark val="out"/>
        <c:minorTickMark val="none"/>
        <c:tickLblPos val="nextTo"/>
        <c:spPr>
          <a:ln w="22769">
            <a:noFill/>
          </a:ln>
        </c:spPr>
        <c:txPr>
          <a:bodyPr/>
          <a:lstStyle/>
          <a:p>
            <a:pPr>
              <a:defRPr sz="1050">
                <a:latin typeface="+mj-lt"/>
              </a:defRPr>
            </a:pPr>
            <a:endParaRPr lang="en-US"/>
          </a:p>
        </c:txPr>
        <c:crossAx val="53276672"/>
        <c:crosses val="autoZero"/>
        <c:auto val="1"/>
        <c:lblAlgn val="ctr"/>
        <c:lblOffset val="100"/>
        <c:tickMarkSkip val="1"/>
        <c:noMultiLvlLbl val="0"/>
      </c:catAx>
      <c:valAx>
        <c:axId val="53276672"/>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3274496"/>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5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1.1000000000000001</c:v>
                </c:pt>
                <c:pt idx="1">
                  <c:v>0.99</c:v>
                </c:pt>
                <c:pt idx="2">
                  <c:v>0.93</c:v>
                </c:pt>
              </c:numCache>
            </c:numRef>
          </c:val>
          <c:smooth val="0"/>
          <c:extLst xmlns:c16r2="http://schemas.microsoft.com/office/drawing/2015/06/chart">
            <c:ext xmlns:c16="http://schemas.microsoft.com/office/drawing/2014/chart" uri="{C3380CC4-5D6E-409C-BE32-E72D297353CC}">
              <c16:uniqueId val="{00000000-44DB-4E6E-937F-3069440732EE}"/>
            </c:ext>
          </c:extLst>
        </c:ser>
        <c:ser>
          <c:idx val="1"/>
          <c:order val="1"/>
          <c:tx>
            <c:strRef>
              <c:f>Sheet1!$A$3</c:f>
              <c:strCache>
                <c:ptCount val="1"/>
                <c:pt idx="0">
                  <c:v>CI_LO</c:v>
                </c:pt>
              </c:strCache>
            </c:strRef>
          </c:tx>
          <c:spPr>
            <a:ln w="3005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1.02</c:v>
                </c:pt>
                <c:pt idx="1">
                  <c:v>0.92</c:v>
                </c:pt>
                <c:pt idx="2">
                  <c:v>0.85</c:v>
                </c:pt>
              </c:numCache>
            </c:numRef>
          </c:val>
          <c:smooth val="0"/>
          <c:extLst xmlns:c16r2="http://schemas.microsoft.com/office/drawing/2015/06/chart">
            <c:ext xmlns:c16="http://schemas.microsoft.com/office/drawing/2014/chart" uri="{C3380CC4-5D6E-409C-BE32-E72D297353CC}">
              <c16:uniqueId val="{00000001-44DB-4E6E-937F-3069440732EE}"/>
            </c:ext>
          </c:extLst>
        </c:ser>
        <c:ser>
          <c:idx val="2"/>
          <c:order val="2"/>
          <c:tx>
            <c:strRef>
              <c:f>Sheet1!$A$4</c:f>
              <c:strCache>
                <c:ptCount val="1"/>
                <c:pt idx="0">
                  <c:v>SIR</c:v>
                </c:pt>
              </c:strCache>
            </c:strRef>
          </c:tx>
          <c:spPr>
            <a:ln w="3005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1.07</c:v>
                </c:pt>
                <c:pt idx="1">
                  <c:v>0.96</c:v>
                </c:pt>
                <c:pt idx="2">
                  <c:v>0.9</c:v>
                </c:pt>
              </c:numCache>
            </c:numRef>
          </c:val>
          <c:smooth val="0"/>
          <c:extLst xmlns:c16r2="http://schemas.microsoft.com/office/drawing/2015/06/chart">
            <c:ext xmlns:c16="http://schemas.microsoft.com/office/drawing/2014/chart" uri="{C3380CC4-5D6E-409C-BE32-E72D297353CC}">
              <c16:uniqueId val="{00000002-44DB-4E6E-937F-3069440732EE}"/>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47586304"/>
        <c:axId val="47592576"/>
      </c:lineChart>
      <c:catAx>
        <c:axId val="47586304"/>
        <c:scaling>
          <c:orientation val="minMax"/>
        </c:scaling>
        <c:delete val="0"/>
        <c:axPos val="b"/>
        <c:title>
          <c:tx>
            <c:rich>
              <a:bodyPr/>
              <a:lstStyle/>
              <a:p>
                <a:pPr>
                  <a:defRPr sz="1800" b="1" i="0" u="none" strike="noStrike" baseline="0">
                    <a:solidFill>
                      <a:srgbClr val="000000"/>
                    </a:solidFill>
                    <a:latin typeface="Calibri"/>
                    <a:ea typeface="Calibri"/>
                    <a:cs typeface="Calibri"/>
                  </a:defRPr>
                </a:pPr>
                <a:r>
                  <a:rPr lang="en-US" dirty="0"/>
                  <a:t>Year</a:t>
                </a:r>
              </a:p>
            </c:rich>
          </c:tx>
          <c:layout>
            <c:manualLayout>
              <c:xMode val="edge"/>
              <c:yMode val="edge"/>
              <c:x val="0.53083331852141502"/>
              <c:y val="0.83457166708029695"/>
            </c:manualLayout>
          </c:layout>
          <c:overlay val="0"/>
          <c:spPr>
            <a:noFill/>
            <a:ln w="26719">
              <a:noFill/>
            </a:ln>
          </c:spPr>
        </c:title>
        <c:numFmt formatCode="General" sourceLinked="1"/>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7592576"/>
        <c:crosses val="autoZero"/>
        <c:auto val="1"/>
        <c:lblAlgn val="ctr"/>
        <c:lblOffset val="100"/>
        <c:tickLblSkip val="1"/>
        <c:tickMarkSkip val="1"/>
        <c:noMultiLvlLbl val="0"/>
      </c:catAx>
      <c:valAx>
        <c:axId val="47592576"/>
        <c:scaling>
          <c:orientation val="minMax"/>
          <c:max val="1.5"/>
          <c:min val="0"/>
        </c:scaling>
        <c:delete val="0"/>
        <c:axPos val="l"/>
        <c:majorGridlines>
          <c:spPr>
            <a:ln w="13361">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19">
              <a:noFill/>
            </a:ln>
          </c:spPr>
        </c:title>
        <c:numFmt formatCode="0.0" sourceLinked="0"/>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47586304"/>
        <c:crosses val="autoZero"/>
        <c:crossBetween val="between"/>
        <c:majorUnit val="0.5"/>
        <c:minorUnit val="0.25"/>
      </c:valAx>
      <c:spPr>
        <a:noFill/>
        <a:ln w="25398">
          <a:noFill/>
        </a:ln>
      </c:spPr>
    </c:plotArea>
    <c:plotVisOnly val="1"/>
    <c:dispBlanksAs val="gap"/>
    <c:showDLblsOverMax val="0"/>
  </c:chart>
  <c:spPr>
    <a:noFill/>
    <a:ln>
      <a:noFill/>
    </a:ln>
  </c:spPr>
  <c:txPr>
    <a:bodyPr/>
    <a:lstStyle/>
    <a:p>
      <a:pPr>
        <a:defRPr sz="1393" b="1" i="0" u="none" strike="noStrike" baseline="0">
          <a:solidFill>
            <a:schemeClr val="tx1"/>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extLst xmlns:c16r2="http://schemas.microsoft.com/office/drawing/2015/06/chart">
              <c:ext xmlns:c16="http://schemas.microsoft.com/office/drawing/2014/chart" uri="{C3380CC4-5D6E-409C-BE32-E72D297353CC}">
                <c16:uniqueId val="{00000001-AB10-44A7-9697-0ADF905CAE07}"/>
              </c:ext>
            </c:extLst>
          </c:dPt>
          <c:dPt>
            <c:idx val="1"/>
            <c:bubble3D val="0"/>
            <c:spPr>
              <a:solidFill>
                <a:srgbClr val="FF9933"/>
              </a:solidFill>
              <a:ln w="8054">
                <a:solidFill>
                  <a:srgbClr val="FFFFFF"/>
                </a:solidFill>
                <a:prstDash val="solid"/>
              </a:ln>
            </c:spPr>
            <c:extLst xmlns:c16r2="http://schemas.microsoft.com/office/drawing/2015/06/chart">
              <c:ext xmlns:c16="http://schemas.microsoft.com/office/drawing/2014/chart" uri="{C3380CC4-5D6E-409C-BE32-E72D297353CC}">
                <c16:uniqueId val="{00000003-AB10-44A7-9697-0ADF905CAE07}"/>
              </c:ext>
            </c:extLst>
          </c:dPt>
          <c:dPt>
            <c:idx val="2"/>
            <c:bubble3D val="0"/>
            <c:spPr>
              <a:solidFill>
                <a:srgbClr val="666699"/>
              </a:solidFill>
              <a:ln w="8054">
                <a:solidFill>
                  <a:srgbClr val="FFFFFF"/>
                </a:solidFill>
                <a:prstDash val="solid"/>
              </a:ln>
            </c:spPr>
            <c:extLst xmlns:c16r2="http://schemas.microsoft.com/office/drawing/2015/06/chart">
              <c:ext xmlns:c16="http://schemas.microsoft.com/office/drawing/2014/chart" uri="{C3380CC4-5D6E-409C-BE32-E72D297353CC}">
                <c16:uniqueId val="{00000005-AB10-44A7-9697-0ADF905CAE07}"/>
              </c:ext>
            </c:extLst>
          </c:dPt>
          <c:dPt>
            <c:idx val="3"/>
            <c:bubble3D val="0"/>
            <c:spPr>
              <a:solidFill>
                <a:srgbClr val="99CC00"/>
              </a:solidFill>
              <a:ln w="8054">
                <a:solidFill>
                  <a:srgbClr val="FFFFFF"/>
                </a:solidFill>
                <a:prstDash val="solid"/>
              </a:ln>
            </c:spPr>
            <c:extLst xmlns:c16r2="http://schemas.microsoft.com/office/drawing/2015/06/chart">
              <c:ext xmlns:c16="http://schemas.microsoft.com/office/drawing/2014/chart" uri="{C3380CC4-5D6E-409C-BE32-E72D297353CC}">
                <c16:uniqueId val="{00000007-AB10-44A7-9697-0ADF905CAE07}"/>
              </c:ext>
            </c:extLst>
          </c:dPt>
          <c:dPt>
            <c:idx val="4"/>
            <c:bubble3D val="0"/>
            <c:spPr>
              <a:solidFill>
                <a:schemeClr val="bg1">
                  <a:lumMod val="75000"/>
                </a:schemeClr>
              </a:solidFill>
              <a:ln w="8054">
                <a:solidFill>
                  <a:srgbClr val="FFFFFF"/>
                </a:solidFill>
                <a:prstDash val="solid"/>
              </a:ln>
            </c:spPr>
            <c:extLst xmlns:c16r2="http://schemas.microsoft.com/office/drawing/2015/06/chart">
              <c:ext xmlns:c16="http://schemas.microsoft.com/office/drawing/2014/chart" uri="{C3380CC4-5D6E-409C-BE32-E72D297353CC}">
                <c16:uniqueId val="{00000009-AB10-44A7-9697-0ADF905CAE07}"/>
              </c:ext>
            </c:extLst>
          </c:dPt>
          <c:dPt>
            <c:idx val="5"/>
            <c:bubble3D val="0"/>
            <c:spPr>
              <a:solidFill>
                <a:srgbClr val="003366"/>
              </a:solidFill>
              <a:ln w="8054">
                <a:solidFill>
                  <a:srgbClr val="FFFFFF"/>
                </a:solidFill>
                <a:prstDash val="solid"/>
              </a:ln>
            </c:spPr>
            <c:extLst xmlns:c16r2="http://schemas.microsoft.com/office/drawing/2015/06/chart">
              <c:ext xmlns:c16="http://schemas.microsoft.com/office/drawing/2014/chart" uri="{C3380CC4-5D6E-409C-BE32-E72D297353CC}">
                <c16:uniqueId val="{0000000B-AB10-44A7-9697-0ADF905CAE07}"/>
              </c:ext>
            </c:extLst>
          </c:dPt>
          <c:dPt>
            <c:idx val="6"/>
            <c:bubble3D val="0"/>
            <c:spPr>
              <a:solidFill>
                <a:srgbClr val="FFCC00"/>
              </a:solidFill>
              <a:ln w="8054">
                <a:solidFill>
                  <a:srgbClr val="FFFFFF"/>
                </a:solidFill>
                <a:prstDash val="solid"/>
              </a:ln>
            </c:spPr>
            <c:extLst xmlns:c16r2="http://schemas.microsoft.com/office/drawing/2015/06/chart">
              <c:ext xmlns:c16="http://schemas.microsoft.com/office/drawing/2014/chart" uri="{C3380CC4-5D6E-409C-BE32-E72D297353CC}">
                <c16:uniqueId val="{0000000D-AB10-44A7-9697-0ADF905CAE07}"/>
              </c:ext>
            </c:extLst>
          </c:dPt>
          <c:dPt>
            <c:idx val="7"/>
            <c:bubble3D val="0"/>
            <c:spPr>
              <a:solidFill>
                <a:srgbClr val="98D0D4"/>
              </a:solidFill>
              <a:ln w="8054">
                <a:solidFill>
                  <a:srgbClr val="FFFFFF"/>
                </a:solidFill>
                <a:prstDash val="solid"/>
              </a:ln>
            </c:spPr>
            <c:extLst xmlns:c16r2="http://schemas.microsoft.com/office/drawing/2015/06/chart">
              <c:ext xmlns:c16="http://schemas.microsoft.com/office/drawing/2014/chart" uri="{C3380CC4-5D6E-409C-BE32-E72D297353CC}">
                <c16:uniqueId val="{0000000F-AB10-44A7-9697-0ADF905CAE07}"/>
              </c:ext>
            </c:extLst>
          </c:dPt>
          <c:dPt>
            <c:idx val="8"/>
            <c:bubble3D val="0"/>
            <c:spPr>
              <a:solidFill>
                <a:srgbClr val="0070C0"/>
              </a:solidFill>
              <a:ln w="8054">
                <a:solidFill>
                  <a:srgbClr val="FFFFFF"/>
                </a:solidFill>
                <a:prstDash val="solid"/>
              </a:ln>
            </c:spPr>
            <c:extLst xmlns:c16r2="http://schemas.microsoft.com/office/drawing/2015/06/chart">
              <c:ext xmlns:c16="http://schemas.microsoft.com/office/drawing/2014/chart" uri="{C3380CC4-5D6E-409C-BE32-E72D297353CC}">
                <c16:uniqueId val="{00000011-AB10-44A7-9697-0ADF905CAE07}"/>
              </c:ext>
            </c:extLst>
          </c:dPt>
          <c:dLbls>
            <c:dLbl>
              <c:idx val="0"/>
              <c:layout>
                <c:manualLayout>
                  <c:x val="-7.0139258427594123E-2"/>
                  <c:y val="-3.1899740801149969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B10-44A7-9697-0ADF905CAE07}"/>
                </c:ext>
              </c:extLst>
            </c:dLbl>
            <c:dLbl>
              <c:idx val="1"/>
              <c:layout>
                <c:manualLayout>
                  <c:x val="1.0314596827587447E-2"/>
                  <c:y val="-2.278552914367855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B10-44A7-9697-0ADF905CAE07}"/>
                </c:ext>
              </c:extLst>
            </c:dLbl>
            <c:dLbl>
              <c:idx val="4"/>
              <c:layout>
                <c:manualLayout>
                  <c:x val="0"/>
                  <c:y val="1.3671317486207131E-2"/>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AB10-44A7-9697-0ADF905CAE07}"/>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c:v>
                </c:pt>
                <c:pt idx="6">
                  <c:v>Multiple Organisms</c:v>
                </c:pt>
                <c:pt idx="7">
                  <c:v>Candida albicans</c:v>
                </c:pt>
                <c:pt idx="8">
                  <c:v>Yeast/Fungus (other)</c:v>
                </c:pt>
              </c:strCache>
            </c:strRef>
          </c:cat>
          <c:val>
            <c:numRef>
              <c:f>BSI!$C$4:$C$12</c:f>
              <c:numCache>
                <c:formatCode>General</c:formatCode>
                <c:ptCount val="9"/>
                <c:pt idx="0">
                  <c:v>13</c:v>
                </c:pt>
                <c:pt idx="1">
                  <c:v>8</c:v>
                </c:pt>
                <c:pt idx="2">
                  <c:v>30</c:v>
                </c:pt>
                <c:pt idx="3">
                  <c:v>29</c:v>
                </c:pt>
                <c:pt idx="4">
                  <c:v>10</c:v>
                </c:pt>
                <c:pt idx="5">
                  <c:v>30</c:v>
                </c:pt>
                <c:pt idx="6">
                  <c:v>19</c:v>
                </c:pt>
                <c:pt idx="7">
                  <c:v>18</c:v>
                </c:pt>
                <c:pt idx="8">
                  <c:v>19</c:v>
                </c:pt>
              </c:numCache>
            </c:numRef>
          </c:val>
          <c:extLst xmlns:c16r2="http://schemas.microsoft.com/office/drawing/2015/06/chart">
            <c:ext xmlns:c16="http://schemas.microsoft.com/office/drawing/2014/chart" uri="{C3380CC4-5D6E-409C-BE32-E72D297353CC}">
              <c16:uniqueId val="{00000012-AB10-44A7-9697-0ADF905CAE07}"/>
            </c:ext>
          </c:extLst>
        </c:ser>
        <c:ser>
          <c:idx val="1"/>
          <c:order val="1"/>
          <c:tx>
            <c:strRef>
              <c:f>BSI!$D$3:$D$3</c:f>
              <c:strCache>
                <c:ptCount val="1"/>
                <c:pt idx="0">
                  <c:v>Percent of Infections</c:v>
                </c:pt>
              </c:strCache>
            </c:strRef>
          </c:tx>
          <c:dPt>
            <c:idx val="0"/>
            <c:bubble3D val="0"/>
            <c:extLst xmlns:c16r2="http://schemas.microsoft.com/office/drawing/2015/06/chart">
              <c:ext xmlns:c16="http://schemas.microsoft.com/office/drawing/2014/chart" uri="{C3380CC4-5D6E-409C-BE32-E72D297353CC}">
                <c16:uniqueId val="{00000013-AB10-44A7-9697-0ADF905CAE07}"/>
              </c:ext>
            </c:extLst>
          </c:dPt>
          <c:dPt>
            <c:idx val="1"/>
            <c:bubble3D val="0"/>
            <c:extLst xmlns:c16r2="http://schemas.microsoft.com/office/drawing/2015/06/chart">
              <c:ext xmlns:c16="http://schemas.microsoft.com/office/drawing/2014/chart" uri="{C3380CC4-5D6E-409C-BE32-E72D297353CC}">
                <c16:uniqueId val="{00000014-AB10-44A7-9697-0ADF905CAE07}"/>
              </c:ext>
            </c:extLst>
          </c:dPt>
          <c:dPt>
            <c:idx val="2"/>
            <c:bubble3D val="0"/>
            <c:extLst xmlns:c16r2="http://schemas.microsoft.com/office/drawing/2015/06/chart">
              <c:ext xmlns:c16="http://schemas.microsoft.com/office/drawing/2014/chart" uri="{C3380CC4-5D6E-409C-BE32-E72D297353CC}">
                <c16:uniqueId val="{00000015-AB10-44A7-9697-0ADF905CAE07}"/>
              </c:ext>
            </c:extLst>
          </c:dPt>
          <c:dPt>
            <c:idx val="3"/>
            <c:bubble3D val="0"/>
            <c:extLst xmlns:c16r2="http://schemas.microsoft.com/office/drawing/2015/06/chart">
              <c:ext xmlns:c16="http://schemas.microsoft.com/office/drawing/2014/chart" uri="{C3380CC4-5D6E-409C-BE32-E72D297353CC}">
                <c16:uniqueId val="{00000016-AB10-44A7-9697-0ADF905CAE07}"/>
              </c:ext>
            </c:extLst>
          </c:dPt>
          <c:dPt>
            <c:idx val="4"/>
            <c:bubble3D val="0"/>
            <c:extLst xmlns:c16r2="http://schemas.microsoft.com/office/drawing/2015/06/chart">
              <c:ext xmlns:c16="http://schemas.microsoft.com/office/drawing/2014/chart" uri="{C3380CC4-5D6E-409C-BE32-E72D297353CC}">
                <c16:uniqueId val="{00000017-AB10-44A7-9697-0ADF905CAE07}"/>
              </c:ext>
            </c:extLst>
          </c:dPt>
          <c:dPt>
            <c:idx val="5"/>
            <c:bubble3D val="0"/>
            <c:extLst xmlns:c16r2="http://schemas.microsoft.com/office/drawing/2015/06/chart">
              <c:ext xmlns:c16="http://schemas.microsoft.com/office/drawing/2014/chart" uri="{C3380CC4-5D6E-409C-BE32-E72D297353CC}">
                <c16:uniqueId val="{00000018-AB10-44A7-9697-0ADF905CAE07}"/>
              </c:ext>
            </c:extLst>
          </c:dPt>
          <c:dPt>
            <c:idx val="6"/>
            <c:bubble3D val="0"/>
            <c:extLst xmlns:c16r2="http://schemas.microsoft.com/office/drawing/2015/06/chart">
              <c:ext xmlns:c16="http://schemas.microsoft.com/office/drawing/2014/chart" uri="{C3380CC4-5D6E-409C-BE32-E72D297353CC}">
                <c16:uniqueId val="{00000019-AB10-44A7-9697-0ADF905CAE07}"/>
              </c:ext>
            </c:extLst>
          </c:dPt>
          <c:dPt>
            <c:idx val="7"/>
            <c:bubble3D val="0"/>
            <c:extLst xmlns:c16r2="http://schemas.microsoft.com/office/drawing/2015/06/chart">
              <c:ext xmlns:c16="http://schemas.microsoft.com/office/drawing/2014/chart" uri="{C3380CC4-5D6E-409C-BE32-E72D297353CC}">
                <c16:uniqueId val="{0000001A-AB10-44A7-9697-0ADF905CAE07}"/>
              </c:ext>
            </c:extLst>
          </c:dPt>
          <c:dPt>
            <c:idx val="8"/>
            <c:bubble3D val="0"/>
            <c:extLst xmlns:c16r2="http://schemas.microsoft.com/office/drawing/2015/06/chart">
              <c:ext xmlns:c16="http://schemas.microsoft.com/office/drawing/2014/chart" uri="{C3380CC4-5D6E-409C-BE32-E72D297353CC}">
                <c16:uniqueId val="{0000001B-AB10-44A7-9697-0ADF905CAE07}"/>
              </c:ext>
            </c:extLst>
          </c:dPt>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c:v>
                </c:pt>
                <c:pt idx="6">
                  <c:v>Multiple Organisms</c:v>
                </c:pt>
                <c:pt idx="7">
                  <c:v>Candida albicans</c:v>
                </c:pt>
                <c:pt idx="8">
                  <c:v>Yeast/Fungus (other)</c:v>
                </c:pt>
              </c:strCache>
            </c:strRef>
          </c:cat>
          <c:val>
            <c:numRef>
              <c:f>BSI!$D$4:$D$12</c:f>
              <c:numCache>
                <c:formatCode>0.00%</c:formatCode>
                <c:ptCount val="9"/>
                <c:pt idx="0">
                  <c:v>7.3999999999999996E-2</c:v>
                </c:pt>
                <c:pt idx="1">
                  <c:v>4.4999999999999998E-2</c:v>
                </c:pt>
                <c:pt idx="2">
                  <c:v>0.17</c:v>
                </c:pt>
                <c:pt idx="3">
                  <c:v>0.16500000000000001</c:v>
                </c:pt>
                <c:pt idx="4">
                  <c:v>5.7000000000000002E-2</c:v>
                </c:pt>
                <c:pt idx="5">
                  <c:v>0.17</c:v>
                </c:pt>
                <c:pt idx="6">
                  <c:v>0.108</c:v>
                </c:pt>
                <c:pt idx="7">
                  <c:v>0.10199999999999999</c:v>
                </c:pt>
                <c:pt idx="8">
                  <c:v>0.108</c:v>
                </c:pt>
              </c:numCache>
            </c:numRef>
          </c:val>
          <c:extLst xmlns:c16r2="http://schemas.microsoft.com/office/drawing/2015/06/chart">
            <c:ext xmlns:c16="http://schemas.microsoft.com/office/drawing/2014/chart" uri="{C3380CC4-5D6E-409C-BE32-E72D297353CC}">
              <c16:uniqueId val="{0000001C-AB10-44A7-9697-0ADF905CAE07}"/>
            </c:ext>
          </c:extLst>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59">
              <a:noFill/>
            </a:ln>
          </c:spPr>
          <c:marker>
            <c:symbol val="none"/>
          </c:marker>
          <c:cat>
            <c:numRef>
              <c:f>Sheet1!$B$1:$D$1</c:f>
              <c:numCache>
                <c:formatCode>General</c:formatCode>
                <c:ptCount val="3"/>
                <c:pt idx="0">
                  <c:v>2015</c:v>
                </c:pt>
                <c:pt idx="1">
                  <c:v>2016</c:v>
                </c:pt>
                <c:pt idx="2">
                  <c:v>2017</c:v>
                </c:pt>
              </c:numCache>
            </c:numRef>
          </c:cat>
          <c:val>
            <c:numRef>
              <c:f>Sheet1!$B$2:$D$2</c:f>
              <c:numCache>
                <c:formatCode>General</c:formatCode>
                <c:ptCount val="3"/>
                <c:pt idx="0">
                  <c:v>0.94</c:v>
                </c:pt>
                <c:pt idx="1">
                  <c:v>0.75</c:v>
                </c:pt>
                <c:pt idx="2">
                  <c:v>0.81</c:v>
                </c:pt>
              </c:numCache>
            </c:numRef>
          </c:val>
          <c:smooth val="0"/>
          <c:extLst xmlns:c16r2="http://schemas.microsoft.com/office/drawing/2015/06/chart">
            <c:ext xmlns:c16="http://schemas.microsoft.com/office/drawing/2014/chart" uri="{C3380CC4-5D6E-409C-BE32-E72D297353CC}">
              <c16:uniqueId val="{00000000-FC83-48FC-9B9D-E221FBC734F4}"/>
            </c:ext>
          </c:extLst>
        </c:ser>
        <c:ser>
          <c:idx val="1"/>
          <c:order val="1"/>
          <c:tx>
            <c:strRef>
              <c:f>Sheet1!$A$3</c:f>
              <c:strCache>
                <c:ptCount val="1"/>
                <c:pt idx="0">
                  <c:v>CI_LO</c:v>
                </c:pt>
              </c:strCache>
            </c:strRef>
          </c:tx>
          <c:spPr>
            <a:ln w="30059">
              <a:noFill/>
            </a:ln>
          </c:spPr>
          <c:marker>
            <c:symbol val="none"/>
          </c:marker>
          <c:cat>
            <c:numRef>
              <c:f>Sheet1!$B$1:$D$1</c:f>
              <c:numCache>
                <c:formatCode>General</c:formatCode>
                <c:ptCount val="3"/>
                <c:pt idx="0">
                  <c:v>2015</c:v>
                </c:pt>
                <c:pt idx="1">
                  <c:v>2016</c:v>
                </c:pt>
                <c:pt idx="2">
                  <c:v>2017</c:v>
                </c:pt>
              </c:numCache>
            </c:numRef>
          </c:cat>
          <c:val>
            <c:numRef>
              <c:f>Sheet1!$B$3:$D$3</c:f>
              <c:numCache>
                <c:formatCode>General</c:formatCode>
                <c:ptCount val="3"/>
                <c:pt idx="0">
                  <c:v>0.69</c:v>
                </c:pt>
                <c:pt idx="1">
                  <c:v>0.53</c:v>
                </c:pt>
                <c:pt idx="2">
                  <c:v>0.59</c:v>
                </c:pt>
              </c:numCache>
            </c:numRef>
          </c:val>
          <c:smooth val="0"/>
          <c:extLst xmlns:c16r2="http://schemas.microsoft.com/office/drawing/2015/06/chart">
            <c:ext xmlns:c16="http://schemas.microsoft.com/office/drawing/2014/chart" uri="{C3380CC4-5D6E-409C-BE32-E72D297353CC}">
              <c16:uniqueId val="{00000001-FC83-48FC-9B9D-E221FBC734F4}"/>
            </c:ext>
          </c:extLst>
        </c:ser>
        <c:ser>
          <c:idx val="2"/>
          <c:order val="2"/>
          <c:tx>
            <c:strRef>
              <c:f>Sheet1!$A$4</c:f>
              <c:strCache>
                <c:ptCount val="1"/>
                <c:pt idx="0">
                  <c:v>SIR</c:v>
                </c:pt>
              </c:strCache>
            </c:strRef>
          </c:tx>
          <c:spPr>
            <a:ln w="30059">
              <a:noFill/>
            </a:ln>
          </c:spPr>
          <c:marker>
            <c:symbol val="dash"/>
            <c:size val="14"/>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0.81</c:v>
                </c:pt>
                <c:pt idx="1">
                  <c:v>0.63</c:v>
                </c:pt>
                <c:pt idx="2">
                  <c:v>0.7</c:v>
                </c:pt>
              </c:numCache>
            </c:numRef>
          </c:val>
          <c:smooth val="0"/>
          <c:extLst xmlns:c16r2="http://schemas.microsoft.com/office/drawing/2015/06/chart">
            <c:ext xmlns:c16="http://schemas.microsoft.com/office/drawing/2014/chart" uri="{C3380CC4-5D6E-409C-BE32-E72D297353CC}">
              <c16:uniqueId val="{00000002-FC83-48FC-9B9D-E221FBC734F4}"/>
            </c:ext>
          </c:extLst>
        </c:ser>
        <c:dLbls>
          <c:showLegendKey val="0"/>
          <c:showVal val="0"/>
          <c:showCatName val="0"/>
          <c:showSerName val="0"/>
          <c:showPercent val="0"/>
          <c:showBubbleSize val="0"/>
        </c:dLbls>
        <c:hiLowLines>
          <c:spPr>
            <a:ln w="25398">
              <a:solidFill>
                <a:srgbClr val="333399"/>
              </a:solidFill>
              <a:prstDash val="solid"/>
            </a:ln>
          </c:spPr>
        </c:hiLowLines>
        <c:marker val="1"/>
        <c:smooth val="0"/>
        <c:axId val="53051392"/>
        <c:axId val="53053312"/>
      </c:lineChart>
      <c:catAx>
        <c:axId val="53051392"/>
        <c:scaling>
          <c:orientation val="minMax"/>
        </c:scaling>
        <c:delete val="0"/>
        <c:axPos val="b"/>
        <c:title>
          <c:tx>
            <c:rich>
              <a:bodyPr/>
              <a:lstStyle/>
              <a:p>
                <a:pPr>
                  <a:defRPr sz="1800" b="1" i="0" u="none" strike="noStrike" baseline="0">
                    <a:solidFill>
                      <a:srgbClr val="000000"/>
                    </a:solidFill>
                    <a:latin typeface="Calibri"/>
                    <a:ea typeface="Calibri"/>
                    <a:cs typeface="Calibri"/>
                  </a:defRPr>
                </a:pPr>
                <a:r>
                  <a:rPr lang="en-US" dirty="0"/>
                  <a:t>Year</a:t>
                </a:r>
              </a:p>
            </c:rich>
          </c:tx>
          <c:layout>
            <c:manualLayout>
              <c:xMode val="edge"/>
              <c:yMode val="edge"/>
              <c:x val="0.53083331852141502"/>
              <c:y val="0.83457166708029695"/>
            </c:manualLayout>
          </c:layout>
          <c:overlay val="0"/>
          <c:spPr>
            <a:noFill/>
            <a:ln w="26719">
              <a:noFill/>
            </a:ln>
          </c:spPr>
        </c:title>
        <c:numFmt formatCode="General" sourceLinked="1"/>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3053312"/>
        <c:crosses val="autoZero"/>
        <c:auto val="1"/>
        <c:lblAlgn val="ctr"/>
        <c:lblOffset val="100"/>
        <c:tickLblSkip val="1"/>
        <c:tickMarkSkip val="1"/>
        <c:noMultiLvlLbl val="0"/>
      </c:catAx>
      <c:valAx>
        <c:axId val="53053312"/>
        <c:scaling>
          <c:orientation val="minMax"/>
          <c:max val="1.5"/>
          <c:min val="0"/>
        </c:scaling>
        <c:delete val="0"/>
        <c:axPos val="l"/>
        <c:majorGridlines>
          <c:spPr>
            <a:ln w="13361">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19">
              <a:noFill/>
            </a:ln>
          </c:spPr>
        </c:title>
        <c:numFmt formatCode="0.0" sourceLinked="0"/>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53051392"/>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3" b="1" i="0" u="none" strike="noStrike" baseline="0">
          <a:solidFill>
            <a:schemeClr val="tx1"/>
          </a:solidFill>
          <a:latin typeface="Calibri"/>
          <a:ea typeface="Calibri"/>
          <a:cs typeface="Calibri"/>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0299966744876503"/>
        </c:manualLayout>
      </c:layout>
      <c:lineChart>
        <c:grouping val="standard"/>
        <c:varyColors val="0"/>
        <c:ser>
          <c:idx val="0"/>
          <c:order val="0"/>
          <c:spPr>
            <a:ln w="60488">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Sheet1!$B$2:$D$2</c:f>
              <c:numCache>
                <c:formatCode>General</c:formatCode>
                <c:ptCount val="3"/>
                <c:pt idx="0">
                  <c:v>3</c:v>
                </c:pt>
                <c:pt idx="1">
                  <c:v>1</c:v>
                </c:pt>
                <c:pt idx="2">
                  <c:v>1</c:v>
                </c:pt>
              </c:numCache>
            </c:numRef>
          </c:val>
          <c:smooth val="0"/>
          <c:extLst xmlns:c16r2="http://schemas.microsoft.com/office/drawing/2015/06/chart">
            <c:ext xmlns:c16="http://schemas.microsoft.com/office/drawing/2014/chart" uri="{C3380CC4-5D6E-409C-BE32-E72D297353CC}">
              <c16:uniqueId val="{00000000-F7CA-46AA-A67A-BE7A4441F6E3}"/>
            </c:ext>
          </c:extLst>
        </c:ser>
        <c:dLbls>
          <c:showLegendKey val="0"/>
          <c:showVal val="0"/>
          <c:showCatName val="0"/>
          <c:showSerName val="0"/>
          <c:showPercent val="0"/>
          <c:showBubbleSize val="0"/>
        </c:dLbls>
        <c:marker val="1"/>
        <c:smooth val="0"/>
        <c:axId val="53155328"/>
        <c:axId val="53157248"/>
      </c:lineChart>
      <c:catAx>
        <c:axId val="53155328"/>
        <c:scaling>
          <c:orientation val="minMax"/>
        </c:scaling>
        <c:delete val="0"/>
        <c:axPos val="b"/>
        <c:numFmt formatCode="General" sourceLinked="1"/>
        <c:majorTickMark val="out"/>
        <c:minorTickMark val="none"/>
        <c:tickLblPos val="nextTo"/>
        <c:spPr>
          <a:ln w="22683">
            <a:noFill/>
          </a:ln>
        </c:spPr>
        <c:txPr>
          <a:bodyPr/>
          <a:lstStyle/>
          <a:p>
            <a:pPr>
              <a:defRPr sz="1200">
                <a:latin typeface="+mj-lt"/>
              </a:defRPr>
            </a:pPr>
            <a:endParaRPr lang="en-US"/>
          </a:p>
        </c:txPr>
        <c:crossAx val="53157248"/>
        <c:crosses val="autoZero"/>
        <c:auto val="1"/>
        <c:lblAlgn val="ctr"/>
        <c:lblOffset val="100"/>
        <c:tickMarkSkip val="1"/>
        <c:noMultiLvlLbl val="0"/>
      </c:catAx>
      <c:valAx>
        <c:axId val="53157248"/>
        <c:scaling>
          <c:orientation val="minMax"/>
          <c:max val="4"/>
        </c:scaling>
        <c:delete val="0"/>
        <c:axPos val="l"/>
        <c:majorGridlines>
          <c:spPr>
            <a:ln w="7562">
              <a:solidFill>
                <a:srgbClr val="FFFFFF"/>
              </a:solidFill>
              <a:prstDash val="solid"/>
            </a:ln>
          </c:spPr>
        </c:majorGridlines>
        <c:numFmt formatCode="General" sourceLinked="1"/>
        <c:majorTickMark val="out"/>
        <c:minorTickMark val="none"/>
        <c:tickLblPos val="none"/>
        <c:spPr>
          <a:ln w="7562">
            <a:solidFill>
              <a:srgbClr val="000000"/>
            </a:solidFill>
            <a:prstDash val="solid"/>
          </a:ln>
        </c:spPr>
        <c:crossAx val="53155328"/>
        <c:crosses val="autoZero"/>
        <c:crossBetween val="between"/>
        <c:majorUnit val="1"/>
      </c:valAx>
      <c:spPr>
        <a:noFill/>
        <a:ln w="25379">
          <a:noFill/>
        </a:ln>
      </c:spPr>
    </c:plotArea>
    <c:plotVisOnly val="1"/>
    <c:dispBlanksAs val="gap"/>
    <c:showDLblsOverMax val="0"/>
  </c:chart>
  <c:spPr>
    <a:noFill/>
    <a:ln>
      <a:noFill/>
    </a:ln>
  </c:spPr>
  <c:txPr>
    <a:bodyPr/>
    <a:lstStyle/>
    <a:p>
      <a:pPr>
        <a:defRPr sz="595" b="0" i="0" u="none" strike="noStrike" baseline="0">
          <a:solidFill>
            <a:srgbClr val="000000"/>
          </a:solidFill>
          <a:latin typeface="Arial"/>
          <a:ea typeface="Arial"/>
          <a:cs typeface="Arial"/>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0010401056922473"/>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cat>
            <c:numLit>
              <c:formatCode>General</c:formatCode>
              <c:ptCount val="3"/>
              <c:pt idx="0">
                <c:v>2015</c:v>
              </c:pt>
              <c:pt idx="1">
                <c:v>2016</c:v>
              </c:pt>
              <c:pt idx="2">
                <c:v>2017</c:v>
              </c:pt>
            </c:numLit>
          </c:cat>
          <c:val>
            <c:numRef>
              <c:f>Sheet1!$B$1:$C$1</c:f>
              <c:numCache>
                <c:formatCode>General</c:formatCode>
                <c:ptCount val="2"/>
                <c:pt idx="0">
                  <c:v>2015</c:v>
                </c:pt>
                <c:pt idx="1">
                  <c:v>2016</c:v>
                </c:pt>
              </c:numCache>
            </c:numRef>
          </c:val>
          <c:smooth val="0"/>
          <c:extLst xmlns:c16r2="http://schemas.microsoft.com/office/drawing/2015/06/chart">
            <c:ext xmlns:c16="http://schemas.microsoft.com/office/drawing/2014/chart" uri="{C3380CC4-5D6E-409C-BE32-E72D297353CC}">
              <c16:uniqueId val="{00000000-0881-4A50-B127-6CD814543F0B}"/>
            </c:ext>
          </c:extLst>
        </c:ser>
        <c:ser>
          <c:idx val="1"/>
          <c:order val="1"/>
          <c:spPr>
            <a:ln w="60452">
              <a:solidFill>
                <a:srgbClr val="99CC00"/>
              </a:solidFill>
            </a:ln>
          </c:spPr>
          <c:marker>
            <c:symbol val="diamond"/>
            <c:size val="13"/>
            <c:spPr>
              <a:solidFill>
                <a:srgbClr val="99CC00"/>
              </a:solidFill>
              <a:ln>
                <a:noFill/>
              </a:ln>
            </c:spPr>
          </c:marker>
          <c:cat>
            <c:numLit>
              <c:formatCode>General</c:formatCode>
              <c:ptCount val="3"/>
              <c:pt idx="0">
                <c:v>2015</c:v>
              </c:pt>
              <c:pt idx="1">
                <c:v>2016</c:v>
              </c:pt>
              <c:pt idx="2">
                <c:v>2017</c:v>
              </c:pt>
            </c:numLit>
          </c:cat>
          <c:val>
            <c:numRef>
              <c:f>Sheet1!$B$3:$D$3</c:f>
              <c:numCache>
                <c:formatCode>General</c:formatCode>
                <c:ptCount val="3"/>
                <c:pt idx="0">
                  <c:v>1</c:v>
                </c:pt>
                <c:pt idx="1">
                  <c:v>1</c:v>
                </c:pt>
                <c:pt idx="2">
                  <c:v>1</c:v>
                </c:pt>
              </c:numCache>
            </c:numRef>
          </c:val>
          <c:smooth val="0"/>
          <c:extLst xmlns:c16r2="http://schemas.microsoft.com/office/drawing/2015/06/chart">
            <c:ext xmlns:c16="http://schemas.microsoft.com/office/drawing/2014/chart" uri="{C3380CC4-5D6E-409C-BE32-E72D297353CC}">
              <c16:uniqueId val="{00000001-0881-4A50-B127-6CD814543F0B}"/>
            </c:ext>
          </c:extLst>
        </c:ser>
        <c:dLbls>
          <c:showLegendKey val="0"/>
          <c:showVal val="0"/>
          <c:showCatName val="0"/>
          <c:showSerName val="0"/>
          <c:showPercent val="0"/>
          <c:showBubbleSize val="0"/>
        </c:dLbls>
        <c:marker val="1"/>
        <c:smooth val="0"/>
        <c:axId val="53567488"/>
        <c:axId val="53569408"/>
      </c:lineChart>
      <c:catAx>
        <c:axId val="53567488"/>
        <c:scaling>
          <c:orientation val="minMax"/>
        </c:scaling>
        <c:delete val="0"/>
        <c:axPos val="b"/>
        <c:numFmt formatCode="General" sourceLinked="1"/>
        <c:majorTickMark val="out"/>
        <c:minorTickMark val="none"/>
        <c:tickLblPos val="nextTo"/>
        <c:spPr>
          <a:ln w="22769">
            <a:noFill/>
          </a:ln>
        </c:spPr>
        <c:txPr>
          <a:bodyPr/>
          <a:lstStyle/>
          <a:p>
            <a:pPr>
              <a:defRPr sz="1200">
                <a:latin typeface="+mj-lt"/>
              </a:defRPr>
            </a:pPr>
            <a:endParaRPr lang="en-US"/>
          </a:p>
        </c:txPr>
        <c:crossAx val="53569408"/>
        <c:crosses val="autoZero"/>
        <c:auto val="1"/>
        <c:lblAlgn val="ctr"/>
        <c:lblOffset val="100"/>
        <c:tickMarkSkip val="1"/>
        <c:noMultiLvlLbl val="0"/>
      </c:catAx>
      <c:valAx>
        <c:axId val="53569408"/>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3567488"/>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40031">
              <a:noFill/>
            </a:ln>
          </c:spPr>
          <c:marker>
            <c:symbol val="none"/>
          </c:marker>
          <c:cat>
            <c:strRef>
              <c:f>Sheet1!$B$1:$F$1</c:f>
              <c:strCache>
                <c:ptCount val="5"/>
                <c:pt idx="0">
                  <c:v>≤750 g</c:v>
                </c:pt>
                <c:pt idx="1">
                  <c:v>751-1000 g</c:v>
                </c:pt>
                <c:pt idx="2">
                  <c:v>1001-1500 g</c:v>
                </c:pt>
                <c:pt idx="3">
                  <c:v>1501-2500 g</c:v>
                </c:pt>
                <c:pt idx="4">
                  <c:v>&gt;2500 g</c:v>
                </c:pt>
              </c:strCache>
            </c:strRef>
          </c:cat>
          <c:val>
            <c:numRef>
              <c:f>Sheet1!$B$2:$F$2</c:f>
              <c:numCache>
                <c:formatCode>General</c:formatCode>
                <c:ptCount val="5"/>
                <c:pt idx="0">
                  <c:v>1.2549999999999999</c:v>
                </c:pt>
                <c:pt idx="1">
                  <c:v>1.6</c:v>
                </c:pt>
                <c:pt idx="2">
                  <c:v>3.919</c:v>
                </c:pt>
                <c:pt idx="3">
                  <c:v>3.4009999999999998</c:v>
                </c:pt>
                <c:pt idx="4">
                  <c:v>2.44</c:v>
                </c:pt>
              </c:numCache>
            </c:numRef>
          </c:val>
          <c:smooth val="0"/>
          <c:extLst xmlns:c16r2="http://schemas.microsoft.com/office/drawing/2015/06/chart">
            <c:ext xmlns:c16="http://schemas.microsoft.com/office/drawing/2014/chart" uri="{C3380CC4-5D6E-409C-BE32-E72D297353CC}">
              <c16:uniqueId val="{00000000-BDB2-4908-BC38-7ABFC24B0028}"/>
            </c:ext>
          </c:extLst>
        </c:ser>
        <c:ser>
          <c:idx val="1"/>
          <c:order val="1"/>
          <c:tx>
            <c:strRef>
              <c:f>Sheet1!$A$3</c:f>
              <c:strCache>
                <c:ptCount val="1"/>
                <c:pt idx="0">
                  <c:v>CI_LO</c:v>
                </c:pt>
              </c:strCache>
            </c:strRef>
          </c:tx>
          <c:spPr>
            <a:ln w="40031">
              <a:noFill/>
            </a:ln>
          </c:spPr>
          <c:marker>
            <c:symbol val="none"/>
          </c:marker>
          <c:cat>
            <c:strRef>
              <c:f>Sheet1!$B$1:$F$1</c:f>
              <c:strCache>
                <c:ptCount val="5"/>
                <c:pt idx="0">
                  <c:v>≤750 g</c:v>
                </c:pt>
                <c:pt idx="1">
                  <c:v>751-1000 g</c:v>
                </c:pt>
                <c:pt idx="2">
                  <c:v>1001-1500 g</c:v>
                </c:pt>
                <c:pt idx="3">
                  <c:v>1501-2500 g</c:v>
                </c:pt>
                <c:pt idx="4">
                  <c:v>&gt;2500 g</c:v>
                </c:pt>
              </c:strCache>
            </c:strRef>
          </c:cat>
          <c:val>
            <c:numRef>
              <c:f>Sheet1!$B$3:$F$3</c:f>
              <c:numCache>
                <c:formatCode>General</c:formatCode>
                <c:ptCount val="5"/>
                <c:pt idx="0">
                  <c:v>0.16500000000000001</c:v>
                </c:pt>
                <c:pt idx="1">
                  <c:v>0.15</c:v>
                </c:pt>
                <c:pt idx="2">
                  <c:v>1.0409999999999999</c:v>
                </c:pt>
                <c:pt idx="3">
                  <c:v>0.17299999999999999</c:v>
                </c:pt>
                <c:pt idx="4">
                  <c:v>0.124</c:v>
                </c:pt>
              </c:numCache>
            </c:numRef>
          </c:val>
          <c:smooth val="0"/>
          <c:extLst xmlns:c16r2="http://schemas.microsoft.com/office/drawing/2015/06/chart">
            <c:ext xmlns:c16="http://schemas.microsoft.com/office/drawing/2014/chart" uri="{C3380CC4-5D6E-409C-BE32-E72D297353CC}">
              <c16:uniqueId val="{00000001-BDB2-4908-BC38-7ABFC24B0028}"/>
            </c:ext>
          </c:extLst>
        </c:ser>
        <c:ser>
          <c:idx val="2"/>
          <c:order val="2"/>
          <c:tx>
            <c:strRef>
              <c:f>Sheet1!$A$4</c:f>
              <c:strCache>
                <c:ptCount val="1"/>
                <c:pt idx="0">
                  <c:v>SIR</c:v>
                </c:pt>
              </c:strCache>
            </c:strRef>
          </c:tx>
          <c:spPr>
            <a:ln w="40031">
              <a:noFill/>
            </a:ln>
          </c:spPr>
          <c:marker>
            <c:symbol val="dash"/>
            <c:size val="13"/>
            <c:spPr>
              <a:solidFill>
                <a:srgbClr val="99CC00"/>
              </a:solidFill>
              <a:ln>
                <a:solidFill>
                  <a:srgbClr val="99CC00"/>
                </a:solidFill>
                <a:prstDash val="solid"/>
              </a:ln>
            </c:spPr>
          </c:marker>
          <c:cat>
            <c:strRef>
              <c:f>Sheet1!$B$1:$F$1</c:f>
              <c:strCache>
                <c:ptCount val="5"/>
                <c:pt idx="0">
                  <c:v>≤750 g</c:v>
                </c:pt>
                <c:pt idx="1">
                  <c:v>751-1000 g</c:v>
                </c:pt>
                <c:pt idx="2">
                  <c:v>1001-1500 g</c:v>
                </c:pt>
                <c:pt idx="3">
                  <c:v>1501-2500 g</c:v>
                </c:pt>
                <c:pt idx="4">
                  <c:v>&gt;2500 g</c:v>
                </c:pt>
              </c:strCache>
            </c:strRef>
          </c:cat>
          <c:val>
            <c:numRef>
              <c:f>Sheet1!$B$4:$F$4</c:f>
              <c:numCache>
                <c:formatCode>General</c:formatCode>
                <c:ptCount val="5"/>
                <c:pt idx="0">
                  <c:v>0.52</c:v>
                </c:pt>
                <c:pt idx="1">
                  <c:v>0.59</c:v>
                </c:pt>
                <c:pt idx="2">
                  <c:v>2.14</c:v>
                </c:pt>
                <c:pt idx="3">
                  <c:v>1.03</c:v>
                </c:pt>
                <c:pt idx="4">
                  <c:v>0.74</c:v>
                </c:pt>
              </c:numCache>
            </c:numRef>
          </c:val>
          <c:smooth val="0"/>
          <c:extLst xmlns:c16r2="http://schemas.microsoft.com/office/drawing/2015/06/chart">
            <c:ext xmlns:c16="http://schemas.microsoft.com/office/drawing/2014/chart" uri="{C3380CC4-5D6E-409C-BE32-E72D297353CC}">
              <c16:uniqueId val="{00000002-BDB2-4908-BC38-7ABFC24B0028}"/>
            </c:ext>
          </c:extLst>
        </c:ser>
        <c:ser>
          <c:idx val="3"/>
          <c:order val="3"/>
          <c:tx>
            <c:v>Base</c:v>
          </c:tx>
          <c:spPr>
            <a:ln w="63390">
              <a:solidFill>
                <a:schemeClr val="bg1">
                  <a:lumMod val="75000"/>
                </a:schemeClr>
              </a:solidFill>
            </a:ln>
          </c:spPr>
          <c:marker>
            <c:symbol val="none"/>
          </c:marker>
          <c:val>
            <c:numRef>
              <c:f>Sheet1!$B$5:$F$5</c:f>
              <c:numCache>
                <c:formatCode>General</c:formatCode>
                <c:ptCount val="5"/>
              </c:numCache>
            </c:numRef>
          </c:val>
          <c:smooth val="0"/>
          <c:extLst xmlns:c16r2="http://schemas.microsoft.com/office/drawing/2015/06/chart">
            <c:ext xmlns:c16="http://schemas.microsoft.com/office/drawing/2014/chart" uri="{C3380CC4-5D6E-409C-BE32-E72D297353CC}">
              <c16:uniqueId val="{00000003-BDB2-4908-BC38-7ABFC24B0028}"/>
            </c:ext>
          </c:extLst>
        </c:ser>
        <c:dLbls>
          <c:showLegendKey val="0"/>
          <c:showVal val="0"/>
          <c:showCatName val="0"/>
          <c:showSerName val="0"/>
          <c:showPercent val="0"/>
          <c:showBubbleSize val="0"/>
        </c:dLbls>
        <c:hiLowLines>
          <c:spPr>
            <a:ln w="25373">
              <a:solidFill>
                <a:srgbClr val="333399"/>
              </a:solidFill>
              <a:prstDash val="solid"/>
            </a:ln>
          </c:spPr>
        </c:hiLowLines>
        <c:marker val="1"/>
        <c:smooth val="0"/>
        <c:axId val="45485440"/>
        <c:axId val="45487616"/>
      </c:lineChart>
      <c:catAx>
        <c:axId val="45485440"/>
        <c:scaling>
          <c:orientation val="minMax"/>
        </c:scaling>
        <c:delete val="0"/>
        <c:axPos val="b"/>
        <c:title>
          <c:tx>
            <c:rich>
              <a:bodyPr/>
              <a:lstStyle/>
              <a:p>
                <a:pPr>
                  <a:defRPr sz="1939" b="1" i="0" u="none" strike="noStrike" baseline="0">
                    <a:solidFill>
                      <a:srgbClr val="000000"/>
                    </a:solidFill>
                    <a:latin typeface="Calibri"/>
                    <a:ea typeface="Calibri"/>
                    <a:cs typeface="Calibri"/>
                  </a:defRPr>
                </a:pPr>
                <a:r>
                  <a:rPr lang="en-US" dirty="0"/>
                  <a:t>Birth Weight</a:t>
                </a:r>
              </a:p>
            </c:rich>
          </c:tx>
          <c:layout>
            <c:manualLayout>
              <c:xMode val="edge"/>
              <c:yMode val="edge"/>
              <c:x val="0.473851071986788"/>
              <c:y val="0.82696170824581305"/>
            </c:manualLayout>
          </c:layout>
          <c:overlay val="0"/>
          <c:spPr>
            <a:noFill/>
            <a:ln w="35586">
              <a:noFill/>
            </a:ln>
          </c:spPr>
        </c:title>
        <c:numFmt formatCode="General" sourceLinked="1"/>
        <c:majorTickMark val="cross"/>
        <c:minorTickMark val="none"/>
        <c:tickLblPos val="nextTo"/>
        <c:spPr>
          <a:ln w="4445">
            <a:solidFill>
              <a:schemeClr val="tx1"/>
            </a:solidFill>
            <a:prstDash val="solid"/>
          </a:ln>
        </c:spPr>
        <c:txPr>
          <a:bodyPr rot="0" vert="horz"/>
          <a:lstStyle/>
          <a:p>
            <a:pPr>
              <a:defRPr sz="1679" b="0" i="0" u="none" strike="noStrike" baseline="0">
                <a:solidFill>
                  <a:schemeClr val="tx1"/>
                </a:solidFill>
                <a:latin typeface="Calibri"/>
                <a:ea typeface="Calibri"/>
                <a:cs typeface="Calibri"/>
              </a:defRPr>
            </a:pPr>
            <a:endParaRPr lang="en-US"/>
          </a:p>
        </c:txPr>
        <c:crossAx val="45487616"/>
        <c:crosses val="autoZero"/>
        <c:auto val="1"/>
        <c:lblAlgn val="ctr"/>
        <c:lblOffset val="100"/>
        <c:tickLblSkip val="1"/>
        <c:tickMarkSkip val="1"/>
        <c:noMultiLvlLbl val="0"/>
      </c:catAx>
      <c:valAx>
        <c:axId val="45487616"/>
        <c:scaling>
          <c:orientation val="minMax"/>
          <c:max val="4"/>
        </c:scaling>
        <c:delete val="0"/>
        <c:axPos val="l"/>
        <c:majorGridlines>
          <c:spPr>
            <a:ln w="17793">
              <a:solidFill>
                <a:srgbClr val="C0C0C0"/>
              </a:solidFill>
              <a:prstDash val="solid"/>
            </a:ln>
          </c:spPr>
        </c:majorGridlines>
        <c:title>
          <c:tx>
            <c:rich>
              <a:bodyPr/>
              <a:lstStyle/>
              <a:p>
                <a:pPr>
                  <a:defRPr sz="1939" b="1" i="0" u="none" strike="noStrike" baseline="0">
                    <a:solidFill>
                      <a:srgbClr val="000000"/>
                    </a:solidFill>
                    <a:latin typeface="Calibri"/>
                    <a:ea typeface="Calibri"/>
                    <a:cs typeface="Calibri"/>
                  </a:defRPr>
                </a:pPr>
                <a:r>
                  <a:rPr lang="en-US" dirty="0"/>
                  <a:t>SIR</a:t>
                </a:r>
              </a:p>
            </c:rich>
          </c:tx>
          <c:layout>
            <c:manualLayout>
              <c:xMode val="edge"/>
              <c:yMode val="edge"/>
              <c:x val="1.5847828010262799E-2"/>
              <c:y val="0.37022131862618401"/>
            </c:manualLayout>
          </c:layout>
          <c:overlay val="0"/>
          <c:spPr>
            <a:noFill/>
            <a:ln w="35586">
              <a:noFill/>
            </a:ln>
          </c:spPr>
        </c:title>
        <c:numFmt formatCode="0.0" sourceLinked="0"/>
        <c:majorTickMark val="cross"/>
        <c:minorTickMark val="none"/>
        <c:tickLblPos val="nextTo"/>
        <c:spPr>
          <a:ln w="4445">
            <a:solidFill>
              <a:schemeClr val="tx1"/>
            </a:solidFill>
            <a:prstDash val="solid"/>
          </a:ln>
        </c:spPr>
        <c:txPr>
          <a:bodyPr rot="0" vert="horz"/>
          <a:lstStyle/>
          <a:p>
            <a:pPr>
              <a:defRPr sz="1854" b="0" i="0" u="none" strike="noStrike" baseline="0">
                <a:solidFill>
                  <a:schemeClr val="tx1"/>
                </a:solidFill>
                <a:latin typeface="Calibri"/>
                <a:ea typeface="Calibri"/>
                <a:cs typeface="Calibri"/>
              </a:defRPr>
            </a:pPr>
            <a:endParaRPr lang="en-US"/>
          </a:p>
        </c:txPr>
        <c:crossAx val="45485440"/>
        <c:crosses val="autoZero"/>
        <c:crossBetween val="between"/>
        <c:majorUnit val="0.5"/>
      </c:valAx>
      <c:spPr>
        <a:noFill/>
        <a:ln w="25391">
          <a:noFill/>
        </a:ln>
      </c:spPr>
    </c:plotArea>
    <c:plotVisOnly val="1"/>
    <c:dispBlanksAs val="gap"/>
    <c:showDLblsOverMax val="0"/>
  </c:chart>
  <c:spPr>
    <a:noFill/>
    <a:ln>
      <a:noFill/>
    </a:ln>
  </c:spPr>
  <c:txPr>
    <a:bodyPr/>
    <a:lstStyle/>
    <a:p>
      <a:pPr>
        <a:defRPr sz="1854" b="1" i="0" u="none" strike="noStrike" baseline="0">
          <a:solidFill>
            <a:schemeClr val="tx1"/>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82425488180884"/>
          <c:y val="0.22506082725060828"/>
          <c:w val="0.46557040082219936"/>
          <c:h val="0.55109489051094895"/>
        </c:manualLayout>
      </c:layout>
      <c:pieChart>
        <c:varyColors val="1"/>
        <c:ser>
          <c:idx val="0"/>
          <c:order val="0"/>
          <c:spPr>
            <a:ln w="9800">
              <a:solidFill>
                <a:srgbClr val="FFFFFF"/>
              </a:solidFill>
              <a:prstDash val="solid"/>
            </a:ln>
          </c:spPr>
          <c:dPt>
            <c:idx val="0"/>
            <c:bubble3D val="0"/>
            <c:spPr>
              <a:solidFill>
                <a:srgbClr val="00B050"/>
              </a:solidFill>
              <a:ln w="9800">
                <a:solidFill>
                  <a:srgbClr val="FFFFFF"/>
                </a:solidFill>
                <a:prstDash val="solid"/>
              </a:ln>
            </c:spPr>
            <c:extLst xmlns:c16r2="http://schemas.microsoft.com/office/drawing/2015/06/chart">
              <c:ext xmlns:c16="http://schemas.microsoft.com/office/drawing/2014/chart" uri="{C3380CC4-5D6E-409C-BE32-E72D297353CC}">
                <c16:uniqueId val="{00000001-06F8-49DA-A980-CA88AEBCE773}"/>
              </c:ext>
            </c:extLst>
          </c:dPt>
          <c:dPt>
            <c:idx val="1"/>
            <c:bubble3D val="0"/>
            <c:spPr>
              <a:solidFill>
                <a:srgbClr val="FF9933"/>
              </a:solidFill>
              <a:ln w="9800">
                <a:solidFill>
                  <a:srgbClr val="FFFFFF"/>
                </a:solidFill>
                <a:prstDash val="solid"/>
              </a:ln>
            </c:spPr>
            <c:extLst xmlns:c16r2="http://schemas.microsoft.com/office/drawing/2015/06/chart">
              <c:ext xmlns:c16="http://schemas.microsoft.com/office/drawing/2014/chart" uri="{C3380CC4-5D6E-409C-BE32-E72D297353CC}">
                <c16:uniqueId val="{00000003-06F8-49DA-A980-CA88AEBCE773}"/>
              </c:ext>
            </c:extLst>
          </c:dPt>
          <c:dPt>
            <c:idx val="2"/>
            <c:bubble3D val="0"/>
            <c:spPr>
              <a:solidFill>
                <a:srgbClr val="666699"/>
              </a:solidFill>
              <a:ln w="9800">
                <a:solidFill>
                  <a:srgbClr val="FFFFFF"/>
                </a:solidFill>
                <a:prstDash val="solid"/>
              </a:ln>
            </c:spPr>
            <c:extLst xmlns:c16r2="http://schemas.microsoft.com/office/drawing/2015/06/chart">
              <c:ext xmlns:c16="http://schemas.microsoft.com/office/drawing/2014/chart" uri="{C3380CC4-5D6E-409C-BE32-E72D297353CC}">
                <c16:uniqueId val="{00000005-06F8-49DA-A980-CA88AEBCE773}"/>
              </c:ext>
            </c:extLst>
          </c:dPt>
          <c:dPt>
            <c:idx val="3"/>
            <c:bubble3D val="0"/>
            <c:spPr>
              <a:solidFill>
                <a:srgbClr val="92D050"/>
              </a:solidFill>
              <a:ln w="9800">
                <a:solidFill>
                  <a:srgbClr val="FFFFFF"/>
                </a:solidFill>
                <a:prstDash val="solid"/>
              </a:ln>
            </c:spPr>
            <c:extLst xmlns:c16r2="http://schemas.microsoft.com/office/drawing/2015/06/chart">
              <c:ext xmlns:c16="http://schemas.microsoft.com/office/drawing/2014/chart" uri="{C3380CC4-5D6E-409C-BE32-E72D297353CC}">
                <c16:uniqueId val="{00000007-06F8-49DA-A980-CA88AEBCE773}"/>
              </c:ext>
            </c:extLst>
          </c:dPt>
          <c:dPt>
            <c:idx val="4"/>
            <c:bubble3D val="0"/>
            <c:spPr>
              <a:solidFill>
                <a:schemeClr val="bg1">
                  <a:lumMod val="75000"/>
                </a:schemeClr>
              </a:solidFill>
              <a:ln w="9800">
                <a:solidFill>
                  <a:srgbClr val="FFFFFF"/>
                </a:solidFill>
                <a:prstDash val="solid"/>
              </a:ln>
            </c:spPr>
            <c:extLst xmlns:c16r2="http://schemas.microsoft.com/office/drawing/2015/06/chart">
              <c:ext xmlns:c16="http://schemas.microsoft.com/office/drawing/2014/chart" uri="{C3380CC4-5D6E-409C-BE32-E72D297353CC}">
                <c16:uniqueId val="{00000009-06F8-49DA-A980-CA88AEBCE773}"/>
              </c:ext>
            </c:extLst>
          </c:dPt>
          <c:dPt>
            <c:idx val="5"/>
            <c:bubble3D val="0"/>
            <c:spPr>
              <a:solidFill>
                <a:srgbClr val="0070C0"/>
              </a:solidFill>
              <a:ln w="9800">
                <a:solidFill>
                  <a:srgbClr val="FFFFFF"/>
                </a:solidFill>
                <a:prstDash val="solid"/>
              </a:ln>
            </c:spPr>
            <c:extLst xmlns:c16r2="http://schemas.microsoft.com/office/drawing/2015/06/chart">
              <c:ext xmlns:c16="http://schemas.microsoft.com/office/drawing/2014/chart" uri="{C3380CC4-5D6E-409C-BE32-E72D297353CC}">
                <c16:uniqueId val="{0000000B-06F8-49DA-A980-CA88AEBCE773}"/>
              </c:ext>
            </c:extLst>
          </c:dPt>
          <c:dPt>
            <c:idx val="6"/>
            <c:bubble3D val="0"/>
            <c:spPr>
              <a:solidFill>
                <a:srgbClr val="003366"/>
              </a:solidFill>
              <a:ln w="9800">
                <a:solidFill>
                  <a:srgbClr val="FFFFFF"/>
                </a:solidFill>
                <a:prstDash val="solid"/>
              </a:ln>
            </c:spPr>
            <c:extLst xmlns:c16r2="http://schemas.microsoft.com/office/drawing/2015/06/chart">
              <c:ext xmlns:c16="http://schemas.microsoft.com/office/drawing/2014/chart" uri="{C3380CC4-5D6E-409C-BE32-E72D297353CC}">
                <c16:uniqueId val="{0000000D-06F8-49DA-A980-CA88AEBCE773}"/>
              </c:ext>
            </c:extLst>
          </c:dPt>
          <c:dPt>
            <c:idx val="7"/>
            <c:bubble3D val="0"/>
            <c:spPr>
              <a:solidFill>
                <a:srgbClr val="FFCC00"/>
              </a:solidFill>
              <a:ln w="9800">
                <a:solidFill>
                  <a:srgbClr val="FFFFFF"/>
                </a:solidFill>
                <a:prstDash val="solid"/>
              </a:ln>
            </c:spPr>
            <c:extLst xmlns:c16r2="http://schemas.microsoft.com/office/drawing/2015/06/chart">
              <c:ext xmlns:c16="http://schemas.microsoft.com/office/drawing/2014/chart" uri="{C3380CC4-5D6E-409C-BE32-E72D297353CC}">
                <c16:uniqueId val="{0000000F-06F8-49DA-A980-CA88AEBCE773}"/>
              </c:ext>
            </c:extLst>
          </c:dPt>
          <c:dPt>
            <c:idx val="8"/>
            <c:bubble3D val="0"/>
            <c:spPr>
              <a:solidFill>
                <a:srgbClr val="98D0D4"/>
              </a:solidFill>
              <a:ln w="9800">
                <a:solidFill>
                  <a:srgbClr val="FFFFFF"/>
                </a:solidFill>
                <a:prstDash val="solid"/>
              </a:ln>
            </c:spPr>
            <c:extLst xmlns:c16r2="http://schemas.microsoft.com/office/drawing/2015/06/chart">
              <c:ext xmlns:c16="http://schemas.microsoft.com/office/drawing/2014/chart" uri="{C3380CC4-5D6E-409C-BE32-E72D297353CC}">
                <c16:uniqueId val="{00000011-06F8-49DA-A980-CA88AEBCE773}"/>
              </c:ext>
            </c:extLst>
          </c:dPt>
          <c:dLbls>
            <c:dLbl>
              <c:idx val="1"/>
              <c:layout>
                <c:manualLayout>
                  <c:x val="1.9052657845769563E-2"/>
                  <c:y val="0"/>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06F8-49DA-A980-CA88AEBCE773}"/>
                </c:ext>
              </c:extLst>
            </c:dLbl>
            <c:dLbl>
              <c:idx val="3"/>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6F8-49DA-A980-CA88AEBCE773}"/>
                </c:ext>
              </c:extLst>
            </c:dLbl>
            <c:dLbl>
              <c:idx val="4"/>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06F8-49DA-A980-CA88AEBCE773}"/>
                </c:ext>
              </c:extLst>
            </c:dLbl>
            <c:dLbl>
              <c:idx val="7"/>
              <c:layout>
                <c:manualLayout>
                  <c:x val="1.4818733880042933E-2"/>
                  <c:y val="-7.0526026047242072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06F8-49DA-A980-CA88AEBCE773}"/>
                </c:ext>
              </c:extLst>
            </c:dLbl>
            <c:dLbl>
              <c:idx val="8"/>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1-06F8-49DA-A980-CA88AEBCE773}"/>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BSI!$C$3:$C$11</c:f>
              <c:numCache>
                <c:formatCode>General</c:formatCode>
                <c:ptCount val="9"/>
                <c:pt idx="0">
                  <c:v>11</c:v>
                </c:pt>
                <c:pt idx="1">
                  <c:v>1</c:v>
                </c:pt>
                <c:pt idx="2">
                  <c:v>4</c:v>
                </c:pt>
                <c:pt idx="3">
                  <c:v>0</c:v>
                </c:pt>
                <c:pt idx="4">
                  <c:v>0</c:v>
                </c:pt>
                <c:pt idx="5">
                  <c:v>5</c:v>
                </c:pt>
                <c:pt idx="6">
                  <c:v>5</c:v>
                </c:pt>
                <c:pt idx="7">
                  <c:v>2</c:v>
                </c:pt>
                <c:pt idx="8">
                  <c:v>0</c:v>
                </c:pt>
              </c:numCache>
            </c:numRef>
          </c:val>
          <c:extLst xmlns:c16r2="http://schemas.microsoft.com/office/drawing/2015/06/chart">
            <c:ext xmlns:c16="http://schemas.microsoft.com/office/drawing/2014/chart" uri="{C3380CC4-5D6E-409C-BE32-E72D297353CC}">
              <c16:uniqueId val="{00000012-06F8-49DA-A980-CA88AEBCE773}"/>
            </c:ext>
          </c:extLst>
        </c:ser>
        <c:ser>
          <c:idx val="1"/>
          <c:order val="1"/>
          <c:dPt>
            <c:idx val="0"/>
            <c:bubble3D val="0"/>
            <c:extLst xmlns:c16r2="http://schemas.microsoft.com/office/drawing/2015/06/chart">
              <c:ext xmlns:c16="http://schemas.microsoft.com/office/drawing/2014/chart" uri="{C3380CC4-5D6E-409C-BE32-E72D297353CC}">
                <c16:uniqueId val="{00000013-06F8-49DA-A980-CA88AEBCE773}"/>
              </c:ext>
            </c:extLst>
          </c:dPt>
          <c:dPt>
            <c:idx val="1"/>
            <c:bubble3D val="0"/>
            <c:extLst xmlns:c16r2="http://schemas.microsoft.com/office/drawing/2015/06/chart">
              <c:ext xmlns:c16="http://schemas.microsoft.com/office/drawing/2014/chart" uri="{C3380CC4-5D6E-409C-BE32-E72D297353CC}">
                <c16:uniqueId val="{00000014-06F8-49DA-A980-CA88AEBCE773}"/>
              </c:ext>
            </c:extLst>
          </c:dPt>
          <c:dPt>
            <c:idx val="2"/>
            <c:bubble3D val="0"/>
            <c:extLst xmlns:c16r2="http://schemas.microsoft.com/office/drawing/2015/06/chart">
              <c:ext xmlns:c16="http://schemas.microsoft.com/office/drawing/2014/chart" uri="{C3380CC4-5D6E-409C-BE32-E72D297353CC}">
                <c16:uniqueId val="{00000015-06F8-49DA-A980-CA88AEBCE773}"/>
              </c:ext>
            </c:extLst>
          </c:dPt>
          <c:dPt>
            <c:idx val="3"/>
            <c:bubble3D val="0"/>
            <c:extLst xmlns:c16r2="http://schemas.microsoft.com/office/drawing/2015/06/chart">
              <c:ext xmlns:c16="http://schemas.microsoft.com/office/drawing/2014/chart" uri="{C3380CC4-5D6E-409C-BE32-E72D297353CC}">
                <c16:uniqueId val="{00000016-06F8-49DA-A980-CA88AEBCE773}"/>
              </c:ext>
            </c:extLst>
          </c:dPt>
          <c:dPt>
            <c:idx val="4"/>
            <c:bubble3D val="0"/>
            <c:extLst xmlns:c16r2="http://schemas.microsoft.com/office/drawing/2015/06/chart">
              <c:ext xmlns:c16="http://schemas.microsoft.com/office/drawing/2014/chart" uri="{C3380CC4-5D6E-409C-BE32-E72D297353CC}">
                <c16:uniqueId val="{00000017-06F8-49DA-A980-CA88AEBCE773}"/>
              </c:ext>
            </c:extLst>
          </c:dPt>
          <c:dPt>
            <c:idx val="5"/>
            <c:bubble3D val="0"/>
            <c:extLst xmlns:c16r2="http://schemas.microsoft.com/office/drawing/2015/06/chart">
              <c:ext xmlns:c16="http://schemas.microsoft.com/office/drawing/2014/chart" uri="{C3380CC4-5D6E-409C-BE32-E72D297353CC}">
                <c16:uniqueId val="{00000018-06F8-49DA-A980-CA88AEBCE773}"/>
              </c:ext>
            </c:extLst>
          </c:dPt>
          <c:dPt>
            <c:idx val="6"/>
            <c:bubble3D val="0"/>
            <c:extLst xmlns:c16r2="http://schemas.microsoft.com/office/drawing/2015/06/chart">
              <c:ext xmlns:c16="http://schemas.microsoft.com/office/drawing/2014/chart" uri="{C3380CC4-5D6E-409C-BE32-E72D297353CC}">
                <c16:uniqueId val="{00000019-06F8-49DA-A980-CA88AEBCE773}"/>
              </c:ext>
            </c:extLst>
          </c:dPt>
          <c:dPt>
            <c:idx val="7"/>
            <c:bubble3D val="0"/>
            <c:extLst xmlns:c16r2="http://schemas.microsoft.com/office/drawing/2015/06/chart">
              <c:ext xmlns:c16="http://schemas.microsoft.com/office/drawing/2014/chart" uri="{C3380CC4-5D6E-409C-BE32-E72D297353CC}">
                <c16:uniqueId val="{0000001A-06F8-49DA-A980-CA88AEBCE773}"/>
              </c:ext>
            </c:extLst>
          </c:dPt>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BSI!$D$3:$D$11</c:f>
              <c:numCache>
                <c:formatCode>0.00%</c:formatCode>
                <c:ptCount val="9"/>
                <c:pt idx="0">
                  <c:v>0.39300000000000002</c:v>
                </c:pt>
                <c:pt idx="1">
                  <c:v>3.5999999999999997E-2</c:v>
                </c:pt>
                <c:pt idx="2">
                  <c:v>0.14299999999999999</c:v>
                </c:pt>
                <c:pt idx="3">
                  <c:v>0</c:v>
                </c:pt>
                <c:pt idx="4">
                  <c:v>0</c:v>
                </c:pt>
                <c:pt idx="5">
                  <c:v>0.17899999999999999</c:v>
                </c:pt>
                <c:pt idx="6">
                  <c:v>0.17899999999999999</c:v>
                </c:pt>
                <c:pt idx="7">
                  <c:v>7.0999999999999994E-2</c:v>
                </c:pt>
                <c:pt idx="8">
                  <c:v>0</c:v>
                </c:pt>
              </c:numCache>
            </c:numRef>
          </c:val>
          <c:extLst xmlns:c16r2="http://schemas.microsoft.com/office/drawing/2015/06/chart">
            <c:ext xmlns:c16="http://schemas.microsoft.com/office/drawing/2014/chart" uri="{C3380CC4-5D6E-409C-BE32-E72D297353CC}">
              <c16:uniqueId val="{0000001B-06F8-49DA-A980-CA88AEBCE773}"/>
            </c:ext>
          </c:extLst>
        </c:ser>
        <c:dLbls>
          <c:showLegendKey val="0"/>
          <c:showVal val="0"/>
          <c:showCatName val="0"/>
          <c:showSerName val="0"/>
          <c:showPercent val="0"/>
          <c:showBubbleSize val="0"/>
          <c:showLeaderLines val="1"/>
        </c:dLbls>
        <c:firstSliceAng val="0"/>
      </c:pieChart>
      <c:spPr>
        <a:noFill/>
        <a:ln w="25392">
          <a:noFill/>
        </a:ln>
      </c:spPr>
    </c:plotArea>
    <c:plotVisOnly val="1"/>
    <c:dispBlanksAs val="zero"/>
    <c:showDLblsOverMax val="0"/>
  </c:chart>
  <c:spPr>
    <a:solidFill>
      <a:srgbClr val="FFFFFF"/>
    </a:solidFill>
    <a:ln>
      <a:noFill/>
    </a:ln>
  </c:spPr>
  <c:txPr>
    <a:bodyPr/>
    <a:lstStyle/>
    <a:p>
      <a:pPr>
        <a:defRPr sz="930"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82425488180884"/>
          <c:y val="0.22506082725060828"/>
          <c:w val="0.46557040082219936"/>
          <c:h val="0.55109489051094895"/>
        </c:manualLayout>
      </c:layout>
      <c:pieChart>
        <c:varyColors val="1"/>
        <c:ser>
          <c:idx val="0"/>
          <c:order val="0"/>
          <c:spPr>
            <a:ln w="9800">
              <a:solidFill>
                <a:srgbClr val="FFFFFF"/>
              </a:solidFill>
              <a:prstDash val="solid"/>
            </a:ln>
          </c:spPr>
          <c:dPt>
            <c:idx val="0"/>
            <c:bubble3D val="0"/>
            <c:spPr>
              <a:solidFill>
                <a:srgbClr val="00B050"/>
              </a:solidFill>
              <a:ln w="9800">
                <a:solidFill>
                  <a:srgbClr val="FFFFFF"/>
                </a:solidFill>
                <a:prstDash val="solid"/>
              </a:ln>
            </c:spPr>
            <c:extLst xmlns:c16r2="http://schemas.microsoft.com/office/drawing/2015/06/chart">
              <c:ext xmlns:c16="http://schemas.microsoft.com/office/drawing/2014/chart" uri="{C3380CC4-5D6E-409C-BE32-E72D297353CC}">
                <c16:uniqueId val="{00000001-B36A-425B-8FD7-12E2950B2B27}"/>
              </c:ext>
            </c:extLst>
          </c:dPt>
          <c:dPt>
            <c:idx val="1"/>
            <c:bubble3D val="0"/>
            <c:spPr>
              <a:solidFill>
                <a:srgbClr val="FF9933"/>
              </a:solidFill>
              <a:ln w="9800">
                <a:solidFill>
                  <a:srgbClr val="FFFFFF"/>
                </a:solidFill>
                <a:prstDash val="solid"/>
              </a:ln>
            </c:spPr>
            <c:extLst xmlns:c16r2="http://schemas.microsoft.com/office/drawing/2015/06/chart">
              <c:ext xmlns:c16="http://schemas.microsoft.com/office/drawing/2014/chart" uri="{C3380CC4-5D6E-409C-BE32-E72D297353CC}">
                <c16:uniqueId val="{00000003-B36A-425B-8FD7-12E2950B2B27}"/>
              </c:ext>
            </c:extLst>
          </c:dPt>
          <c:dPt>
            <c:idx val="2"/>
            <c:bubble3D val="0"/>
            <c:spPr>
              <a:solidFill>
                <a:srgbClr val="666699"/>
              </a:solidFill>
              <a:ln w="9800">
                <a:solidFill>
                  <a:srgbClr val="FFFFFF"/>
                </a:solidFill>
                <a:prstDash val="solid"/>
              </a:ln>
            </c:spPr>
            <c:extLst xmlns:c16r2="http://schemas.microsoft.com/office/drawing/2015/06/chart">
              <c:ext xmlns:c16="http://schemas.microsoft.com/office/drawing/2014/chart" uri="{C3380CC4-5D6E-409C-BE32-E72D297353CC}">
                <c16:uniqueId val="{00000005-B36A-425B-8FD7-12E2950B2B27}"/>
              </c:ext>
            </c:extLst>
          </c:dPt>
          <c:dPt>
            <c:idx val="3"/>
            <c:bubble3D val="0"/>
            <c:spPr>
              <a:solidFill>
                <a:srgbClr val="92D050"/>
              </a:solidFill>
              <a:ln w="9800">
                <a:solidFill>
                  <a:srgbClr val="FFFFFF"/>
                </a:solidFill>
                <a:prstDash val="solid"/>
              </a:ln>
            </c:spPr>
            <c:extLst xmlns:c16r2="http://schemas.microsoft.com/office/drawing/2015/06/chart">
              <c:ext xmlns:c16="http://schemas.microsoft.com/office/drawing/2014/chart" uri="{C3380CC4-5D6E-409C-BE32-E72D297353CC}">
                <c16:uniqueId val="{00000007-B36A-425B-8FD7-12E2950B2B27}"/>
              </c:ext>
            </c:extLst>
          </c:dPt>
          <c:dPt>
            <c:idx val="4"/>
            <c:bubble3D val="0"/>
            <c:spPr>
              <a:solidFill>
                <a:schemeClr val="bg1">
                  <a:lumMod val="75000"/>
                </a:schemeClr>
              </a:solidFill>
              <a:ln w="9800">
                <a:solidFill>
                  <a:srgbClr val="FFFFFF"/>
                </a:solidFill>
                <a:prstDash val="solid"/>
              </a:ln>
            </c:spPr>
            <c:extLst xmlns:c16r2="http://schemas.microsoft.com/office/drawing/2015/06/chart">
              <c:ext xmlns:c16="http://schemas.microsoft.com/office/drawing/2014/chart" uri="{C3380CC4-5D6E-409C-BE32-E72D297353CC}">
                <c16:uniqueId val="{00000009-B36A-425B-8FD7-12E2950B2B27}"/>
              </c:ext>
            </c:extLst>
          </c:dPt>
          <c:dPt>
            <c:idx val="5"/>
            <c:bubble3D val="0"/>
            <c:spPr>
              <a:solidFill>
                <a:srgbClr val="0070C0"/>
              </a:solidFill>
              <a:ln w="9800">
                <a:solidFill>
                  <a:srgbClr val="FFFFFF"/>
                </a:solidFill>
                <a:prstDash val="solid"/>
              </a:ln>
            </c:spPr>
            <c:extLst xmlns:c16r2="http://schemas.microsoft.com/office/drawing/2015/06/chart">
              <c:ext xmlns:c16="http://schemas.microsoft.com/office/drawing/2014/chart" uri="{C3380CC4-5D6E-409C-BE32-E72D297353CC}">
                <c16:uniqueId val="{0000000B-B36A-425B-8FD7-12E2950B2B27}"/>
              </c:ext>
            </c:extLst>
          </c:dPt>
          <c:dPt>
            <c:idx val="6"/>
            <c:bubble3D val="0"/>
            <c:spPr>
              <a:solidFill>
                <a:srgbClr val="003366"/>
              </a:solidFill>
              <a:ln w="9800">
                <a:solidFill>
                  <a:srgbClr val="FFFFFF"/>
                </a:solidFill>
                <a:prstDash val="solid"/>
              </a:ln>
            </c:spPr>
            <c:extLst xmlns:c16r2="http://schemas.microsoft.com/office/drawing/2015/06/chart">
              <c:ext xmlns:c16="http://schemas.microsoft.com/office/drawing/2014/chart" uri="{C3380CC4-5D6E-409C-BE32-E72D297353CC}">
                <c16:uniqueId val="{0000000D-B36A-425B-8FD7-12E2950B2B27}"/>
              </c:ext>
            </c:extLst>
          </c:dPt>
          <c:dPt>
            <c:idx val="7"/>
            <c:bubble3D val="0"/>
            <c:spPr>
              <a:solidFill>
                <a:srgbClr val="FFCC00"/>
              </a:solidFill>
              <a:ln w="9800">
                <a:solidFill>
                  <a:srgbClr val="FFFFFF"/>
                </a:solidFill>
                <a:prstDash val="solid"/>
              </a:ln>
            </c:spPr>
            <c:extLst xmlns:c16r2="http://schemas.microsoft.com/office/drawing/2015/06/chart">
              <c:ext xmlns:c16="http://schemas.microsoft.com/office/drawing/2014/chart" uri="{C3380CC4-5D6E-409C-BE32-E72D297353CC}">
                <c16:uniqueId val="{0000000F-B36A-425B-8FD7-12E2950B2B27}"/>
              </c:ext>
            </c:extLst>
          </c:dPt>
          <c:dPt>
            <c:idx val="8"/>
            <c:bubble3D val="0"/>
            <c:spPr>
              <a:solidFill>
                <a:srgbClr val="98D0D4"/>
              </a:solidFill>
              <a:ln w="9800">
                <a:solidFill>
                  <a:srgbClr val="FFFFFF"/>
                </a:solidFill>
                <a:prstDash val="solid"/>
              </a:ln>
            </c:spPr>
            <c:extLst xmlns:c16r2="http://schemas.microsoft.com/office/drawing/2015/06/chart">
              <c:ext xmlns:c16="http://schemas.microsoft.com/office/drawing/2014/chart" uri="{C3380CC4-5D6E-409C-BE32-E72D297353CC}">
                <c16:uniqueId val="{00000011-B36A-425B-8FD7-12E2950B2B27}"/>
              </c:ext>
            </c:extLst>
          </c:dPt>
          <c:dLbls>
            <c:dLbl>
              <c:idx val="1"/>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36A-425B-8FD7-12E2950B2B27}"/>
                </c:ext>
              </c:extLst>
            </c:dLbl>
            <c:dLbl>
              <c:idx val="3"/>
              <c:layout>
                <c:manualLayout>
                  <c:x val="-8.4678479314531149E-3"/>
                  <c:y val="2.3508675349081551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36A-425B-8FD7-12E2950B2B27}"/>
                </c:ext>
              </c:extLst>
            </c:dLbl>
            <c:dLbl>
              <c:idx val="4"/>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B36A-425B-8FD7-12E2950B2B27}"/>
                </c:ext>
              </c:extLst>
            </c:dLbl>
            <c:dLbl>
              <c:idx val="5"/>
              <c:layout>
                <c:manualLayout>
                  <c:x val="-8.4678479314531149E-3"/>
                  <c:y val="0"/>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B36A-425B-8FD7-12E2950B2B27}"/>
                </c:ext>
              </c:extLst>
            </c:dLbl>
            <c:dLbl>
              <c:idx val="8"/>
              <c:layout>
                <c:manualLayout>
                  <c:x val="2.7520505777222589E-2"/>
                  <c:y val="-2.3508675349080692E-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1-B36A-425B-8FD7-12E2950B2B27}"/>
                </c:ext>
              </c:extLst>
            </c:dLbl>
            <c:spPr>
              <a:noFill/>
              <a:ln>
                <a:noFill/>
              </a:ln>
              <a:effectLst/>
            </c:spPr>
            <c:txPr>
              <a:bodyPr/>
              <a:lstStyle/>
              <a:p>
                <a:pPr>
                  <a:defRPr sz="1100"/>
                </a:pPr>
                <a:endParaRPr lang="en-US"/>
              </a:p>
            </c:txPr>
            <c:dLblPos val="outEnd"/>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BSI!$C$3:$C$11</c:f>
              <c:numCache>
                <c:formatCode>General</c:formatCode>
                <c:ptCount val="9"/>
                <c:pt idx="0">
                  <c:v>8</c:v>
                </c:pt>
                <c:pt idx="1">
                  <c:v>0</c:v>
                </c:pt>
                <c:pt idx="2">
                  <c:v>5</c:v>
                </c:pt>
                <c:pt idx="3">
                  <c:v>1</c:v>
                </c:pt>
                <c:pt idx="4">
                  <c:v>0</c:v>
                </c:pt>
                <c:pt idx="5">
                  <c:v>1</c:v>
                </c:pt>
                <c:pt idx="6">
                  <c:v>2</c:v>
                </c:pt>
                <c:pt idx="7">
                  <c:v>2</c:v>
                </c:pt>
                <c:pt idx="8">
                  <c:v>1</c:v>
                </c:pt>
              </c:numCache>
            </c:numRef>
          </c:val>
          <c:extLst xmlns:c16r2="http://schemas.microsoft.com/office/drawing/2015/06/chart">
            <c:ext xmlns:c16="http://schemas.microsoft.com/office/drawing/2014/chart" uri="{C3380CC4-5D6E-409C-BE32-E72D297353CC}">
              <c16:uniqueId val="{00000012-B36A-425B-8FD7-12E2950B2B27}"/>
            </c:ext>
          </c:extLst>
        </c:ser>
        <c:ser>
          <c:idx val="1"/>
          <c:order val="1"/>
          <c:dPt>
            <c:idx val="0"/>
            <c:bubble3D val="0"/>
            <c:extLst xmlns:c16r2="http://schemas.microsoft.com/office/drawing/2015/06/chart">
              <c:ext xmlns:c16="http://schemas.microsoft.com/office/drawing/2014/chart" uri="{C3380CC4-5D6E-409C-BE32-E72D297353CC}">
                <c16:uniqueId val="{00000013-B36A-425B-8FD7-12E2950B2B27}"/>
              </c:ext>
            </c:extLst>
          </c:dPt>
          <c:dPt>
            <c:idx val="1"/>
            <c:bubble3D val="0"/>
            <c:extLst xmlns:c16r2="http://schemas.microsoft.com/office/drawing/2015/06/chart">
              <c:ext xmlns:c16="http://schemas.microsoft.com/office/drawing/2014/chart" uri="{C3380CC4-5D6E-409C-BE32-E72D297353CC}">
                <c16:uniqueId val="{00000014-B36A-425B-8FD7-12E2950B2B27}"/>
              </c:ext>
            </c:extLst>
          </c:dPt>
          <c:dPt>
            <c:idx val="2"/>
            <c:bubble3D val="0"/>
            <c:extLst xmlns:c16r2="http://schemas.microsoft.com/office/drawing/2015/06/chart">
              <c:ext xmlns:c16="http://schemas.microsoft.com/office/drawing/2014/chart" uri="{C3380CC4-5D6E-409C-BE32-E72D297353CC}">
                <c16:uniqueId val="{00000015-B36A-425B-8FD7-12E2950B2B27}"/>
              </c:ext>
            </c:extLst>
          </c:dPt>
          <c:dPt>
            <c:idx val="3"/>
            <c:bubble3D val="0"/>
            <c:extLst xmlns:c16r2="http://schemas.microsoft.com/office/drawing/2015/06/chart">
              <c:ext xmlns:c16="http://schemas.microsoft.com/office/drawing/2014/chart" uri="{C3380CC4-5D6E-409C-BE32-E72D297353CC}">
                <c16:uniqueId val="{00000016-B36A-425B-8FD7-12E2950B2B27}"/>
              </c:ext>
            </c:extLst>
          </c:dPt>
          <c:dPt>
            <c:idx val="4"/>
            <c:bubble3D val="0"/>
            <c:extLst xmlns:c16r2="http://schemas.microsoft.com/office/drawing/2015/06/chart">
              <c:ext xmlns:c16="http://schemas.microsoft.com/office/drawing/2014/chart" uri="{C3380CC4-5D6E-409C-BE32-E72D297353CC}">
                <c16:uniqueId val="{00000017-B36A-425B-8FD7-12E2950B2B27}"/>
              </c:ext>
            </c:extLst>
          </c:dPt>
          <c:dPt>
            <c:idx val="5"/>
            <c:bubble3D val="0"/>
            <c:extLst xmlns:c16r2="http://schemas.microsoft.com/office/drawing/2015/06/chart">
              <c:ext xmlns:c16="http://schemas.microsoft.com/office/drawing/2014/chart" uri="{C3380CC4-5D6E-409C-BE32-E72D297353CC}">
                <c16:uniqueId val="{00000018-B36A-425B-8FD7-12E2950B2B27}"/>
              </c:ext>
            </c:extLst>
          </c:dPt>
          <c:dPt>
            <c:idx val="6"/>
            <c:bubble3D val="0"/>
            <c:extLst xmlns:c16r2="http://schemas.microsoft.com/office/drawing/2015/06/chart">
              <c:ext xmlns:c16="http://schemas.microsoft.com/office/drawing/2014/chart" uri="{C3380CC4-5D6E-409C-BE32-E72D297353CC}">
                <c16:uniqueId val="{00000019-B36A-425B-8FD7-12E2950B2B27}"/>
              </c:ext>
            </c:extLst>
          </c:dPt>
          <c:dPt>
            <c:idx val="7"/>
            <c:bubble3D val="0"/>
            <c:extLst xmlns:c16r2="http://schemas.microsoft.com/office/drawing/2015/06/chart">
              <c:ext xmlns:c16="http://schemas.microsoft.com/office/drawing/2014/chart" uri="{C3380CC4-5D6E-409C-BE32-E72D297353CC}">
                <c16:uniqueId val="{0000001A-B36A-425B-8FD7-12E2950B2B27}"/>
              </c:ext>
            </c:extLst>
          </c:dPt>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BSI!$D$3:$D$11</c:f>
              <c:numCache>
                <c:formatCode>0.00%</c:formatCode>
                <c:ptCount val="9"/>
                <c:pt idx="0">
                  <c:v>0.4</c:v>
                </c:pt>
                <c:pt idx="1">
                  <c:v>0</c:v>
                </c:pt>
                <c:pt idx="2">
                  <c:v>0.25</c:v>
                </c:pt>
                <c:pt idx="3">
                  <c:v>0.05</c:v>
                </c:pt>
                <c:pt idx="4">
                  <c:v>0</c:v>
                </c:pt>
                <c:pt idx="5">
                  <c:v>0.05</c:v>
                </c:pt>
                <c:pt idx="6">
                  <c:v>0.1</c:v>
                </c:pt>
                <c:pt idx="7">
                  <c:v>0.1</c:v>
                </c:pt>
                <c:pt idx="8">
                  <c:v>0.05</c:v>
                </c:pt>
              </c:numCache>
            </c:numRef>
          </c:val>
          <c:extLst xmlns:c16r2="http://schemas.microsoft.com/office/drawing/2015/06/chart">
            <c:ext xmlns:c16="http://schemas.microsoft.com/office/drawing/2014/chart" uri="{C3380CC4-5D6E-409C-BE32-E72D297353CC}">
              <c16:uniqueId val="{0000001B-B36A-425B-8FD7-12E2950B2B27}"/>
            </c:ext>
          </c:extLst>
        </c:ser>
        <c:dLbls>
          <c:showLegendKey val="0"/>
          <c:showVal val="0"/>
          <c:showCatName val="0"/>
          <c:showSerName val="0"/>
          <c:showPercent val="0"/>
          <c:showBubbleSize val="0"/>
          <c:showLeaderLines val="1"/>
        </c:dLbls>
        <c:firstSliceAng val="0"/>
      </c:pieChart>
      <c:spPr>
        <a:noFill/>
        <a:ln w="25392">
          <a:noFill/>
        </a:ln>
      </c:spPr>
    </c:plotArea>
    <c:plotVisOnly val="1"/>
    <c:dispBlanksAs val="zero"/>
    <c:showDLblsOverMax val="0"/>
  </c:chart>
  <c:spPr>
    <a:solidFill>
      <a:srgbClr val="FFFFFF"/>
    </a:solidFill>
    <a:ln>
      <a:noFill/>
    </a:ln>
  </c:spPr>
  <c:txPr>
    <a:bodyPr/>
    <a:lstStyle/>
    <a:p>
      <a:pPr>
        <a:defRPr sz="93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90273556231"/>
          <c:y val="4.7892720306513398E-2"/>
          <c:w val="0.87689969604863305"/>
          <c:h val="0.75287356321839105"/>
        </c:manualLayout>
      </c:layout>
      <c:lineChart>
        <c:grouping val="standard"/>
        <c:varyColors val="0"/>
        <c:ser>
          <c:idx val="0"/>
          <c:order val="0"/>
          <c:tx>
            <c:strRef>
              <c:f>Sheet1!$A$2</c:f>
              <c:strCache>
                <c:ptCount val="1"/>
                <c:pt idx="0">
                  <c:v>Adult</c:v>
                </c:pt>
              </c:strCache>
            </c:strRef>
          </c:tx>
          <c:spPr>
            <a:ln w="44440">
              <a:solidFill>
                <a:srgbClr val="99CC00"/>
              </a:solidFill>
              <a:prstDash val="solid"/>
            </a:ln>
          </c:spPr>
          <c:marker>
            <c:symbol val="diamond"/>
            <c:size val="6"/>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Sheet1!$B$2:$D$2</c:f>
              <c:numCache>
                <c:formatCode>General</c:formatCode>
                <c:ptCount val="3"/>
                <c:pt idx="0">
                  <c:v>0.69</c:v>
                </c:pt>
                <c:pt idx="1">
                  <c:v>0.74</c:v>
                </c:pt>
                <c:pt idx="2">
                  <c:v>0.74</c:v>
                </c:pt>
              </c:numCache>
            </c:numRef>
          </c:val>
          <c:smooth val="0"/>
          <c:extLst xmlns:c16r2="http://schemas.microsoft.com/office/drawing/2015/06/chart">
            <c:ext xmlns:c16="http://schemas.microsoft.com/office/drawing/2014/chart" uri="{C3380CC4-5D6E-409C-BE32-E72D297353CC}">
              <c16:uniqueId val="{00000000-1ACC-4E96-95C6-C8945CBDBEC7}"/>
            </c:ext>
          </c:extLst>
        </c:ser>
        <c:ser>
          <c:idx val="1"/>
          <c:order val="1"/>
          <c:tx>
            <c:strRef>
              <c:f>Sheet1!$A$3</c:f>
              <c:strCache>
                <c:ptCount val="1"/>
                <c:pt idx="0">
                  <c:v>Pediatric</c:v>
                </c:pt>
              </c:strCache>
            </c:strRef>
          </c:tx>
          <c:spPr>
            <a:ln w="44440">
              <a:solidFill>
                <a:srgbClr val="000080"/>
              </a:solidFill>
              <a:prstDash val="solid"/>
            </a:ln>
          </c:spPr>
          <c:marker>
            <c:symbol val="square"/>
            <c:size val="6"/>
            <c:spPr>
              <a:solidFill>
                <a:srgbClr val="000080"/>
              </a:solidFill>
              <a:ln>
                <a:solidFill>
                  <a:srgbClr val="000080"/>
                </a:solidFill>
                <a:prstDash val="solid"/>
              </a:ln>
            </c:spPr>
          </c:marker>
          <c:cat>
            <c:numRef>
              <c:f>Sheet1!$B$1:$D$1</c:f>
              <c:numCache>
                <c:formatCode>General</c:formatCode>
                <c:ptCount val="3"/>
                <c:pt idx="0">
                  <c:v>2015</c:v>
                </c:pt>
                <c:pt idx="1">
                  <c:v>2016</c:v>
                </c:pt>
                <c:pt idx="2">
                  <c:v>2017</c:v>
                </c:pt>
              </c:numCache>
            </c:numRef>
          </c:cat>
          <c:val>
            <c:numRef>
              <c:f>Sheet1!$B$3:$D$3</c:f>
              <c:numCache>
                <c:formatCode>General</c:formatCode>
                <c:ptCount val="3"/>
                <c:pt idx="0">
                  <c:v>1.06</c:v>
                </c:pt>
                <c:pt idx="1">
                  <c:v>1.33</c:v>
                </c:pt>
                <c:pt idx="2">
                  <c:v>1.05</c:v>
                </c:pt>
              </c:numCache>
            </c:numRef>
          </c:val>
          <c:smooth val="0"/>
          <c:extLst xmlns:c16r2="http://schemas.microsoft.com/office/drawing/2015/06/chart">
            <c:ext xmlns:c16="http://schemas.microsoft.com/office/drawing/2014/chart" uri="{C3380CC4-5D6E-409C-BE32-E72D297353CC}">
              <c16:uniqueId val="{00000001-1ACC-4E96-95C6-C8945CBDBEC7}"/>
            </c:ext>
          </c:extLst>
        </c:ser>
        <c:ser>
          <c:idx val="2"/>
          <c:order val="2"/>
          <c:tx>
            <c:strRef>
              <c:f>Sheet1!$A$4</c:f>
              <c:strCache>
                <c:ptCount val="1"/>
                <c:pt idx="0">
                  <c:v>Neonatal</c:v>
                </c:pt>
              </c:strCache>
            </c:strRef>
          </c:tx>
          <c:spPr>
            <a:ln w="44440">
              <a:solidFill>
                <a:srgbClr val="FF6600"/>
              </a:solidFill>
              <a:prstDash val="solid"/>
            </a:ln>
          </c:spPr>
          <c:marker>
            <c:symbol val="triangle"/>
            <c:size val="6"/>
            <c:spPr>
              <a:solidFill>
                <a:srgbClr val="FF6600"/>
              </a:solidFill>
              <a:ln>
                <a:solidFill>
                  <a:srgbClr val="FF66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1.57</c:v>
                </c:pt>
                <c:pt idx="1">
                  <c:v>1.2</c:v>
                </c:pt>
                <c:pt idx="2">
                  <c:v>0.92</c:v>
                </c:pt>
              </c:numCache>
            </c:numRef>
          </c:val>
          <c:smooth val="0"/>
          <c:extLst xmlns:c16r2="http://schemas.microsoft.com/office/drawing/2015/06/chart">
            <c:ext xmlns:c16="http://schemas.microsoft.com/office/drawing/2014/chart" uri="{C3380CC4-5D6E-409C-BE32-E72D297353CC}">
              <c16:uniqueId val="{00000002-1ACC-4E96-95C6-C8945CBDBEC7}"/>
            </c:ext>
          </c:extLst>
        </c:ser>
        <c:dLbls>
          <c:showLegendKey val="0"/>
          <c:showVal val="0"/>
          <c:showCatName val="0"/>
          <c:showSerName val="0"/>
          <c:showPercent val="0"/>
          <c:showBubbleSize val="0"/>
        </c:dLbls>
        <c:marker val="1"/>
        <c:smooth val="0"/>
        <c:axId val="43981440"/>
        <c:axId val="47539328"/>
      </c:lineChart>
      <c:catAx>
        <c:axId val="43981440"/>
        <c:scaling>
          <c:orientation val="minMax"/>
        </c:scaling>
        <c:delete val="0"/>
        <c:axPos val="b"/>
        <c:title>
          <c:tx>
            <c:rich>
              <a:bodyPr/>
              <a:lstStyle/>
              <a:p>
                <a:pPr>
                  <a:defRPr sz="1915" b="1" i="0" u="none" strike="noStrike" baseline="0">
                    <a:solidFill>
                      <a:srgbClr val="000000"/>
                    </a:solidFill>
                    <a:latin typeface="Calibri"/>
                    <a:ea typeface="Calibri"/>
                    <a:cs typeface="Calibri"/>
                  </a:defRPr>
                </a:pPr>
                <a:r>
                  <a:rPr lang="en-US" dirty="0"/>
                  <a:t>Calendar Year</a:t>
                </a:r>
              </a:p>
            </c:rich>
          </c:tx>
          <c:layout>
            <c:manualLayout>
              <c:xMode val="edge"/>
              <c:yMode val="edge"/>
              <c:x val="0.48176284782584"/>
              <c:y val="0.871647381373019"/>
            </c:manualLayout>
          </c:layout>
          <c:overlay val="0"/>
          <c:spPr>
            <a:noFill/>
            <a:ln w="36123">
              <a:noFill/>
            </a:ln>
          </c:spPr>
        </c:title>
        <c:numFmt formatCode="General" sourceLinked="1"/>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47539328"/>
        <c:crosses val="autoZero"/>
        <c:auto val="1"/>
        <c:lblAlgn val="ctr"/>
        <c:lblOffset val="100"/>
        <c:tickLblSkip val="1"/>
        <c:tickMarkSkip val="1"/>
        <c:noMultiLvlLbl val="0"/>
      </c:catAx>
      <c:valAx>
        <c:axId val="47539328"/>
        <c:scaling>
          <c:orientation val="minMax"/>
          <c:max val="2"/>
          <c:min val="0"/>
        </c:scaling>
        <c:delete val="0"/>
        <c:axPos val="l"/>
        <c:majorGridlines>
          <c:spPr>
            <a:ln w="18061">
              <a:solidFill>
                <a:srgbClr val="C0C0C0"/>
              </a:solidFill>
              <a:prstDash val="solid"/>
            </a:ln>
          </c:spPr>
        </c:majorGridlines>
        <c:title>
          <c:tx>
            <c:rich>
              <a:bodyPr/>
              <a:lstStyle/>
              <a:p>
                <a:pPr>
                  <a:defRPr sz="1915" b="1" i="0" u="none" strike="noStrike" baseline="0">
                    <a:solidFill>
                      <a:srgbClr val="000000"/>
                    </a:solidFill>
                    <a:latin typeface="Calibri"/>
                    <a:ea typeface="Calibri"/>
                    <a:cs typeface="Calibri"/>
                  </a:defRPr>
                </a:pPr>
                <a:r>
                  <a:rPr lang="en-US" dirty="0"/>
                  <a:t>SIR</a:t>
                </a:r>
              </a:p>
            </c:rich>
          </c:tx>
          <c:layout>
            <c:manualLayout>
              <c:xMode val="edge"/>
              <c:yMode val="edge"/>
              <c:x val="6.0790128506663897E-3"/>
              <c:y val="0.39272033789238497"/>
            </c:manualLayout>
          </c:layout>
          <c:overlay val="0"/>
          <c:spPr>
            <a:noFill/>
            <a:ln w="36123">
              <a:noFill/>
            </a:ln>
          </c:spPr>
        </c:title>
        <c:numFmt formatCode="0.0" sourceLinked="0"/>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43981440"/>
        <c:crosses val="autoZero"/>
        <c:crossBetween val="between"/>
        <c:majorUnit val="0.5"/>
      </c:valAx>
      <c:spPr>
        <a:noFill/>
        <a:ln w="25397">
          <a:noFill/>
        </a:ln>
      </c:spPr>
    </c:plotArea>
    <c:legend>
      <c:legendPos val="b"/>
      <c:layout>
        <c:manualLayout>
          <c:xMode val="edge"/>
          <c:yMode val="edge"/>
          <c:x val="0.26747713354012598"/>
          <c:y val="0.942528654943392"/>
          <c:w val="0.55493756462260402"/>
          <c:h val="4.9371131728890502E-2"/>
        </c:manualLayout>
      </c:layout>
      <c:overlay val="0"/>
      <c:spPr>
        <a:noFill/>
        <a:ln w="36123">
          <a:noFill/>
        </a:ln>
      </c:spPr>
      <c:txPr>
        <a:bodyPr/>
        <a:lstStyle/>
        <a:p>
          <a:pPr>
            <a:defRPr sz="1565"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921" b="1" i="0" u="none" strike="noStrike" baseline="0">
          <a:solidFill>
            <a:schemeClr val="tx1"/>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6666666667"/>
          <c:y val="4.6979865771812103E-2"/>
          <c:w val="0.86799999999999999"/>
          <c:h val="0.74496644295301995"/>
        </c:manualLayout>
      </c:layout>
      <c:lineChart>
        <c:grouping val="standard"/>
        <c:varyColors val="0"/>
        <c:ser>
          <c:idx val="0"/>
          <c:order val="0"/>
          <c:tx>
            <c:strRef>
              <c:f>Sheet1!$A$2</c:f>
              <c:strCache>
                <c:ptCount val="1"/>
                <c:pt idx="0">
                  <c:v>Adult</c:v>
                </c:pt>
              </c:strCache>
            </c:strRef>
          </c:tx>
          <c:spPr>
            <a:ln w="44402">
              <a:solidFill>
                <a:srgbClr val="99CC00"/>
              </a:solidFill>
              <a:prstDash val="solid"/>
            </a:ln>
          </c:spPr>
          <c:marker>
            <c:symbol val="diamond"/>
            <c:size val="6"/>
            <c:spPr>
              <a:solidFill>
                <a:srgbClr val="99CC00"/>
              </a:solidFill>
              <a:ln>
                <a:solidFill>
                  <a:srgbClr val="99CC00"/>
                </a:solidFill>
                <a:prstDash val="solid"/>
              </a:ln>
            </c:spPr>
          </c:marker>
          <c:cat>
            <c:numRef>
              <c:f>Sheet1!$B$1:$D$1</c:f>
              <c:numCache>
                <c:formatCode>General</c:formatCode>
                <c:ptCount val="3"/>
                <c:pt idx="0">
                  <c:v>2015</c:v>
                </c:pt>
                <c:pt idx="1">
                  <c:v>2016</c:v>
                </c:pt>
                <c:pt idx="2">
                  <c:v>2017</c:v>
                </c:pt>
              </c:numCache>
            </c:numRef>
          </c:cat>
          <c:val>
            <c:numRef>
              <c:f>Sheet1!$B$2:$D$2</c:f>
              <c:numCache>
                <c:formatCode>General</c:formatCode>
                <c:ptCount val="3"/>
                <c:pt idx="0">
                  <c:v>0.52</c:v>
                </c:pt>
                <c:pt idx="1">
                  <c:v>0.52</c:v>
                </c:pt>
                <c:pt idx="2">
                  <c:v>0.5</c:v>
                </c:pt>
              </c:numCache>
            </c:numRef>
          </c:val>
          <c:smooth val="0"/>
          <c:extLst xmlns:c16r2="http://schemas.microsoft.com/office/drawing/2015/06/chart">
            <c:ext xmlns:c16="http://schemas.microsoft.com/office/drawing/2014/chart" uri="{C3380CC4-5D6E-409C-BE32-E72D297353CC}">
              <c16:uniqueId val="{00000000-A4F0-48D9-8B76-FFE84CC58D1E}"/>
            </c:ext>
          </c:extLst>
        </c:ser>
        <c:ser>
          <c:idx val="1"/>
          <c:order val="1"/>
          <c:tx>
            <c:strRef>
              <c:f>Sheet1!$A$3</c:f>
              <c:strCache>
                <c:ptCount val="1"/>
                <c:pt idx="0">
                  <c:v>Pediatric</c:v>
                </c:pt>
              </c:strCache>
            </c:strRef>
          </c:tx>
          <c:spPr>
            <a:ln w="44402">
              <a:solidFill>
                <a:srgbClr val="000080"/>
              </a:solidFill>
              <a:prstDash val="solid"/>
            </a:ln>
          </c:spPr>
          <c:marker>
            <c:symbol val="square"/>
            <c:size val="6"/>
            <c:spPr>
              <a:solidFill>
                <a:srgbClr val="000080"/>
              </a:solidFill>
              <a:ln>
                <a:solidFill>
                  <a:srgbClr val="000080"/>
                </a:solidFill>
                <a:prstDash val="solid"/>
              </a:ln>
            </c:spPr>
          </c:marker>
          <c:cat>
            <c:numRef>
              <c:f>Sheet1!$B$1:$D$1</c:f>
              <c:numCache>
                <c:formatCode>General</c:formatCode>
                <c:ptCount val="3"/>
                <c:pt idx="0">
                  <c:v>2015</c:v>
                </c:pt>
                <c:pt idx="1">
                  <c:v>2016</c:v>
                </c:pt>
                <c:pt idx="2">
                  <c:v>2017</c:v>
                </c:pt>
              </c:numCache>
            </c:numRef>
          </c:cat>
          <c:val>
            <c:numRef>
              <c:f>Sheet1!$B$3:$D$3</c:f>
              <c:numCache>
                <c:formatCode>General</c:formatCode>
                <c:ptCount val="3"/>
                <c:pt idx="0">
                  <c:v>0.56999999999999995</c:v>
                </c:pt>
                <c:pt idx="1">
                  <c:v>0.57999999999999996</c:v>
                </c:pt>
                <c:pt idx="2">
                  <c:v>0.56000000000000005</c:v>
                </c:pt>
              </c:numCache>
            </c:numRef>
          </c:val>
          <c:smooth val="0"/>
          <c:extLst xmlns:c16r2="http://schemas.microsoft.com/office/drawing/2015/06/chart">
            <c:ext xmlns:c16="http://schemas.microsoft.com/office/drawing/2014/chart" uri="{C3380CC4-5D6E-409C-BE32-E72D297353CC}">
              <c16:uniqueId val="{00000001-A4F0-48D9-8B76-FFE84CC58D1E}"/>
            </c:ext>
          </c:extLst>
        </c:ser>
        <c:ser>
          <c:idx val="2"/>
          <c:order val="2"/>
          <c:tx>
            <c:strRef>
              <c:f>Sheet1!$A$4</c:f>
              <c:strCache>
                <c:ptCount val="1"/>
                <c:pt idx="0">
                  <c:v>Neonatal</c:v>
                </c:pt>
              </c:strCache>
            </c:strRef>
          </c:tx>
          <c:spPr>
            <a:ln w="44402">
              <a:solidFill>
                <a:srgbClr val="FF6600"/>
              </a:solidFill>
              <a:prstDash val="solid"/>
            </a:ln>
          </c:spPr>
          <c:marker>
            <c:symbol val="triangle"/>
            <c:size val="6"/>
            <c:spPr>
              <a:solidFill>
                <a:srgbClr val="FF6600"/>
              </a:solidFill>
              <a:ln>
                <a:solidFill>
                  <a:srgbClr val="FF6600"/>
                </a:solidFill>
                <a:prstDash val="solid"/>
              </a:ln>
            </c:spPr>
          </c:marker>
          <c:cat>
            <c:numRef>
              <c:f>Sheet1!$B$1:$D$1</c:f>
              <c:numCache>
                <c:formatCode>General</c:formatCode>
                <c:ptCount val="3"/>
                <c:pt idx="0">
                  <c:v>2015</c:v>
                </c:pt>
                <c:pt idx="1">
                  <c:v>2016</c:v>
                </c:pt>
                <c:pt idx="2">
                  <c:v>2017</c:v>
                </c:pt>
              </c:numCache>
            </c:numRef>
          </c:cat>
          <c:val>
            <c:numRef>
              <c:f>Sheet1!$B$4:$D$4</c:f>
              <c:numCache>
                <c:formatCode>General</c:formatCode>
                <c:ptCount val="3"/>
                <c:pt idx="0">
                  <c:v>0.19</c:v>
                </c:pt>
                <c:pt idx="1">
                  <c:v>0.17</c:v>
                </c:pt>
                <c:pt idx="2">
                  <c:v>0.18</c:v>
                </c:pt>
              </c:numCache>
            </c:numRef>
          </c:val>
          <c:smooth val="0"/>
          <c:extLst xmlns:c16r2="http://schemas.microsoft.com/office/drawing/2015/06/chart">
            <c:ext xmlns:c16="http://schemas.microsoft.com/office/drawing/2014/chart" uri="{C3380CC4-5D6E-409C-BE32-E72D297353CC}">
              <c16:uniqueId val="{00000002-A4F0-48D9-8B76-FFE84CC58D1E}"/>
            </c:ext>
          </c:extLst>
        </c:ser>
        <c:dLbls>
          <c:showLegendKey val="0"/>
          <c:showVal val="0"/>
          <c:showCatName val="0"/>
          <c:showSerName val="0"/>
          <c:showPercent val="0"/>
          <c:showBubbleSize val="0"/>
        </c:dLbls>
        <c:marker val="1"/>
        <c:smooth val="0"/>
        <c:axId val="45595264"/>
        <c:axId val="45610112"/>
      </c:lineChart>
      <c:catAx>
        <c:axId val="45595264"/>
        <c:scaling>
          <c:orientation val="minMax"/>
        </c:scaling>
        <c:delete val="0"/>
        <c:axPos val="b"/>
        <c:title>
          <c:tx>
            <c:rich>
              <a:bodyPr/>
              <a:lstStyle/>
              <a:p>
                <a:pPr>
                  <a:defRPr sz="1644" b="1" i="0" u="none" strike="noStrike" baseline="0">
                    <a:solidFill>
                      <a:srgbClr val="000000"/>
                    </a:solidFill>
                    <a:latin typeface="Calibri"/>
                    <a:ea typeface="Calibri"/>
                    <a:cs typeface="Calibri"/>
                  </a:defRPr>
                </a:pPr>
                <a:r>
                  <a:rPr lang="en-US" dirty="0"/>
                  <a:t>Calendar Year</a:t>
                </a:r>
              </a:p>
            </c:rich>
          </c:tx>
          <c:layout>
            <c:manualLayout>
              <c:xMode val="edge"/>
              <c:yMode val="edge"/>
              <c:x val="0.473333333333333"/>
              <c:y val="0.87080542999826005"/>
            </c:manualLayout>
          </c:layout>
          <c:overlay val="0"/>
          <c:spPr>
            <a:noFill/>
            <a:ln w="30086">
              <a:noFill/>
            </a:ln>
          </c:spPr>
        </c:title>
        <c:numFmt formatCode="General" sourceLinked="1"/>
        <c:majorTickMark val="out"/>
        <c:minorTickMark val="none"/>
        <c:tickLblPos val="nextTo"/>
        <c:spPr>
          <a:ln w="3761">
            <a:solidFill>
              <a:schemeClr val="tx1"/>
            </a:solidFill>
            <a:prstDash val="solid"/>
          </a:ln>
        </c:spPr>
        <c:txPr>
          <a:bodyPr rot="0" vert="horz"/>
          <a:lstStyle/>
          <a:p>
            <a:pPr>
              <a:defRPr sz="1806" b="0" i="0" u="none" strike="noStrike" baseline="0">
                <a:solidFill>
                  <a:schemeClr val="tx1"/>
                </a:solidFill>
                <a:latin typeface="Calibri"/>
                <a:ea typeface="Calibri"/>
                <a:cs typeface="Calibri"/>
              </a:defRPr>
            </a:pPr>
            <a:endParaRPr lang="en-US"/>
          </a:p>
        </c:txPr>
        <c:crossAx val="45610112"/>
        <c:crosses val="autoZero"/>
        <c:auto val="1"/>
        <c:lblAlgn val="ctr"/>
        <c:lblOffset val="100"/>
        <c:tickLblSkip val="1"/>
        <c:tickMarkSkip val="1"/>
        <c:noMultiLvlLbl val="0"/>
      </c:catAx>
      <c:valAx>
        <c:axId val="45610112"/>
        <c:scaling>
          <c:orientation val="minMax"/>
        </c:scaling>
        <c:delete val="0"/>
        <c:axPos val="l"/>
        <c:majorGridlines>
          <c:spPr>
            <a:ln w="15043">
              <a:solidFill>
                <a:srgbClr val="C0C0C0"/>
              </a:solidFill>
              <a:prstDash val="solid"/>
            </a:ln>
          </c:spPr>
        </c:majorGridlines>
        <c:title>
          <c:tx>
            <c:rich>
              <a:bodyPr/>
              <a:lstStyle/>
              <a:p>
                <a:pPr>
                  <a:defRPr sz="1644" b="1" i="0" u="none" strike="noStrike" baseline="0">
                    <a:solidFill>
                      <a:srgbClr val="000000"/>
                    </a:solidFill>
                    <a:latin typeface="Calibri"/>
                    <a:ea typeface="Calibri"/>
                    <a:cs typeface="Calibri"/>
                  </a:defRPr>
                </a:pPr>
                <a:r>
                  <a:rPr lang="en-US" dirty="0"/>
                  <a:t>Utilization Ratio</a:t>
                </a:r>
              </a:p>
            </c:rich>
          </c:tx>
          <c:layout>
            <c:manualLayout>
              <c:xMode val="edge"/>
              <c:yMode val="edge"/>
              <c:x val="1.60000235396584E-2"/>
              <c:y val="0.30536906440996697"/>
            </c:manualLayout>
          </c:layout>
          <c:overlay val="0"/>
          <c:spPr>
            <a:noFill/>
            <a:ln w="30086">
              <a:noFill/>
            </a:ln>
          </c:spPr>
        </c:title>
        <c:numFmt formatCode="0.0" sourceLinked="0"/>
        <c:majorTickMark val="out"/>
        <c:minorTickMark val="none"/>
        <c:tickLblPos val="nextTo"/>
        <c:spPr>
          <a:ln w="3761">
            <a:solidFill>
              <a:schemeClr val="tx1"/>
            </a:solidFill>
            <a:prstDash val="solid"/>
          </a:ln>
        </c:spPr>
        <c:txPr>
          <a:bodyPr rot="0" vert="horz"/>
          <a:lstStyle/>
          <a:p>
            <a:pPr>
              <a:defRPr sz="1598" b="0" i="0" u="none" strike="noStrike" baseline="0">
                <a:solidFill>
                  <a:schemeClr val="tx1"/>
                </a:solidFill>
                <a:latin typeface="Calibri"/>
                <a:ea typeface="Calibri"/>
                <a:cs typeface="Calibri"/>
              </a:defRPr>
            </a:pPr>
            <a:endParaRPr lang="en-US"/>
          </a:p>
        </c:txPr>
        <c:crossAx val="45595264"/>
        <c:crosses val="autoZero"/>
        <c:crossBetween val="between"/>
      </c:valAx>
      <c:spPr>
        <a:noFill/>
        <a:ln w="25387">
          <a:noFill/>
        </a:ln>
      </c:spPr>
    </c:plotArea>
    <c:legend>
      <c:legendPos val="b"/>
      <c:layout>
        <c:manualLayout>
          <c:xMode val="edge"/>
          <c:yMode val="edge"/>
          <c:x val="0.29466661958735002"/>
          <c:y val="0.94966449363082095"/>
          <c:w val="0.55600002353965905"/>
          <c:h val="4.6979924406487197E-2"/>
        </c:manualLayout>
      </c:layout>
      <c:overlay val="0"/>
      <c:spPr>
        <a:noFill/>
        <a:ln w="30086">
          <a:noFill/>
        </a:ln>
      </c:spPr>
      <c:txPr>
        <a:bodyPr/>
        <a:lstStyle/>
        <a:p>
          <a:pPr>
            <a:defRPr sz="1521"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806" b="1" i="0" u="none" strike="noStrike" baseline="0">
          <a:solidFill>
            <a:schemeClr val="tx1"/>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55795981452901"/>
          <c:y val="5.3505535055350502E-2"/>
          <c:w val="0.84853168469860896"/>
          <c:h val="0.52398523985239898"/>
        </c:manualLayout>
      </c:layout>
      <c:lineChart>
        <c:grouping val="standard"/>
        <c:varyColors val="0"/>
        <c:ser>
          <c:idx val="0"/>
          <c:order val="0"/>
          <c:tx>
            <c:strRef>
              <c:f>Sheet1!$A$2</c:f>
              <c:strCache>
                <c:ptCount val="1"/>
                <c:pt idx="0">
                  <c:v>Upper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Sheet1!$B$2:$L$2</c:f>
              <c:numCache>
                <c:formatCode>General</c:formatCode>
                <c:ptCount val="11"/>
                <c:pt idx="0">
                  <c:v>3.39</c:v>
                </c:pt>
                <c:pt idx="1">
                  <c:v>1.66</c:v>
                </c:pt>
                <c:pt idx="2">
                  <c:v>1.17</c:v>
                </c:pt>
                <c:pt idx="3">
                  <c:v>1.1100000000000001</c:v>
                </c:pt>
                <c:pt idx="4">
                  <c:v>1.98</c:v>
                </c:pt>
                <c:pt idx="5">
                  <c:v>0.81</c:v>
                </c:pt>
                <c:pt idx="6">
                  <c:v>1.61</c:v>
                </c:pt>
                <c:pt idx="7">
                  <c:v>2.06</c:v>
                </c:pt>
                <c:pt idx="8">
                  <c:v>1.86</c:v>
                </c:pt>
                <c:pt idx="9">
                  <c:v>1.35</c:v>
                </c:pt>
                <c:pt idx="10">
                  <c:v>0.86</c:v>
                </c:pt>
              </c:numCache>
            </c:numRef>
          </c:val>
          <c:smooth val="0"/>
          <c:extLst xmlns:c16r2="http://schemas.microsoft.com/office/drawing/2015/06/chart">
            <c:ext xmlns:c16="http://schemas.microsoft.com/office/drawing/2014/chart" uri="{C3380CC4-5D6E-409C-BE32-E72D297353CC}">
              <c16:uniqueId val="{00000000-B4F1-4170-BFF7-0010B41957EB}"/>
            </c:ext>
          </c:extLst>
        </c:ser>
        <c:ser>
          <c:idx val="1"/>
          <c:order val="1"/>
          <c:tx>
            <c:strRef>
              <c:f>Sheet1!$A$3</c:f>
              <c:strCache>
                <c:ptCount val="1"/>
                <c:pt idx="0">
                  <c:v>Lower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Sheet1!$B$3:$L$3</c:f>
              <c:numCache>
                <c:formatCode>General</c:formatCode>
                <c:ptCount val="11"/>
                <c:pt idx="0">
                  <c:v>0.45</c:v>
                </c:pt>
                <c:pt idx="1">
                  <c:v>0.74</c:v>
                </c:pt>
                <c:pt idx="2">
                  <c:v>0.53</c:v>
                </c:pt>
                <c:pt idx="3">
                  <c:v>0.61</c:v>
                </c:pt>
                <c:pt idx="4">
                  <c:v>0.19</c:v>
                </c:pt>
                <c:pt idx="5">
                  <c:v>0.27</c:v>
                </c:pt>
                <c:pt idx="6">
                  <c:v>0.92</c:v>
                </c:pt>
                <c:pt idx="7">
                  <c:v>1.1499999999999999</c:v>
                </c:pt>
                <c:pt idx="8">
                  <c:v>0.62</c:v>
                </c:pt>
                <c:pt idx="9">
                  <c:v>0.86</c:v>
                </c:pt>
                <c:pt idx="10">
                  <c:v>0.23</c:v>
                </c:pt>
              </c:numCache>
            </c:numRef>
          </c:val>
          <c:smooth val="0"/>
          <c:extLst xmlns:c16r2="http://schemas.microsoft.com/office/drawing/2015/06/chart">
            <c:ext xmlns:c16="http://schemas.microsoft.com/office/drawing/2014/chart" uri="{C3380CC4-5D6E-409C-BE32-E72D297353CC}">
              <c16:uniqueId val="{00000001-B4F1-4170-BFF7-0010B41957EB}"/>
            </c:ext>
          </c:extLst>
        </c:ser>
        <c:ser>
          <c:idx val="2"/>
          <c:order val="2"/>
          <c:tx>
            <c:strRef>
              <c:f>Sheet1!$A$4</c:f>
              <c:strCache>
                <c:ptCount val="1"/>
                <c:pt idx="0">
                  <c:v>SIR</c:v>
                </c:pt>
              </c:strCache>
            </c:strRef>
          </c:tx>
          <c:spPr>
            <a:ln w="40199">
              <a:noFill/>
            </a:ln>
          </c:spPr>
          <c:marker>
            <c:symbol val="dash"/>
            <c:size val="14"/>
            <c:spPr>
              <a:solidFill>
                <a:srgbClr val="99CC00"/>
              </a:solidFill>
              <a:ln>
                <a:solidFill>
                  <a:srgbClr val="99CC00"/>
                </a:solidFill>
                <a:prstDash val="solid"/>
              </a:ln>
            </c:spPr>
          </c:marker>
          <c:dPt>
            <c:idx val="9"/>
            <c:bubble3D val="0"/>
            <c:extLst xmlns:c16r2="http://schemas.microsoft.com/office/drawing/2015/06/chart">
              <c:ext xmlns:c16="http://schemas.microsoft.com/office/drawing/2014/chart" uri="{C3380CC4-5D6E-409C-BE32-E72D297353CC}">
                <c16:uniqueId val="{00000002-B4F1-4170-BFF7-0010B41957EB}"/>
              </c:ext>
            </c:extLst>
          </c:dPt>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Sheet1!$B$4:$L$4</c:f>
              <c:numCache>
                <c:formatCode>General</c:formatCode>
                <c:ptCount val="11"/>
                <c:pt idx="0">
                  <c:v>1.41</c:v>
                </c:pt>
                <c:pt idx="1">
                  <c:v>1.1299999999999999</c:v>
                </c:pt>
                <c:pt idx="2">
                  <c:v>0.8</c:v>
                </c:pt>
                <c:pt idx="3">
                  <c:v>0.83</c:v>
                </c:pt>
                <c:pt idx="4">
                  <c:v>0.73</c:v>
                </c:pt>
                <c:pt idx="5">
                  <c:v>0.49</c:v>
                </c:pt>
                <c:pt idx="6">
                  <c:v>1.22</c:v>
                </c:pt>
                <c:pt idx="7">
                  <c:v>1.56</c:v>
                </c:pt>
                <c:pt idx="8">
                  <c:v>1.1100000000000001</c:v>
                </c:pt>
                <c:pt idx="9">
                  <c:v>1.08</c:v>
                </c:pt>
                <c:pt idx="10">
                  <c:v>0.47</c:v>
                </c:pt>
              </c:numCache>
            </c:numRef>
          </c:val>
          <c:smooth val="0"/>
          <c:extLst xmlns:c16r2="http://schemas.microsoft.com/office/drawing/2015/06/chart">
            <c:ext xmlns:c16="http://schemas.microsoft.com/office/drawing/2014/chart" uri="{C3380CC4-5D6E-409C-BE32-E72D297353CC}">
              <c16:uniqueId val="{00000003-B4F1-4170-BFF7-0010B41957EB}"/>
            </c:ext>
          </c:extLst>
        </c:ser>
        <c:ser>
          <c:idx val="3"/>
          <c:order val="3"/>
          <c:tx>
            <c:v>BASE</c:v>
          </c:tx>
          <c:spPr>
            <a:ln w="63150">
              <a:solidFill>
                <a:schemeClr val="bg1">
                  <a:lumMod val="75000"/>
                </a:schemeClr>
              </a:solid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Sheet1!$B$7:$L$7</c:f>
              <c:numCache>
                <c:formatCode>General</c:formatCode>
                <c:ptCount val="11"/>
              </c:numCache>
            </c:numRef>
          </c:val>
          <c:smooth val="0"/>
          <c:extLst xmlns:c16r2="http://schemas.microsoft.com/office/drawing/2015/06/chart">
            <c:ext xmlns:c16="http://schemas.microsoft.com/office/drawing/2014/chart" uri="{C3380CC4-5D6E-409C-BE32-E72D297353CC}">
              <c16:uniqueId val="{00000004-B4F1-4170-BFF7-0010B41957EB}"/>
            </c:ext>
          </c:extLst>
        </c:ser>
        <c:dLbls>
          <c:showLegendKey val="0"/>
          <c:showVal val="0"/>
          <c:showCatName val="0"/>
          <c:showSerName val="0"/>
          <c:showPercent val="0"/>
          <c:showBubbleSize val="0"/>
        </c:dLbls>
        <c:hiLowLines>
          <c:spPr>
            <a:ln w="25360">
              <a:solidFill>
                <a:srgbClr val="333399"/>
              </a:solidFill>
              <a:prstDash val="solid"/>
            </a:ln>
          </c:spPr>
        </c:hiLowLines>
        <c:marker val="1"/>
        <c:smooth val="0"/>
        <c:axId val="47653632"/>
        <c:axId val="47655552"/>
      </c:lineChart>
      <c:catAx>
        <c:axId val="47653632"/>
        <c:scaling>
          <c:orientation val="minMax"/>
        </c:scaling>
        <c:delete val="0"/>
        <c:axPos val="b"/>
        <c:title>
          <c:tx>
            <c:rich>
              <a:bodyPr/>
              <a:lstStyle/>
              <a:p>
                <a:pPr>
                  <a:defRPr sz="1938" b="1" i="0" u="none" strike="noStrike" baseline="0">
                    <a:solidFill>
                      <a:srgbClr val="000000"/>
                    </a:solidFill>
                    <a:latin typeface="Calibri"/>
                    <a:ea typeface="Calibri"/>
                    <a:cs typeface="Calibri"/>
                  </a:defRPr>
                </a:pPr>
                <a:r>
                  <a:rPr lang="en-US" dirty="0"/>
                  <a:t>ICU Type</a:t>
                </a:r>
              </a:p>
            </c:rich>
          </c:tx>
          <c:layout>
            <c:manualLayout>
              <c:xMode val="edge"/>
              <c:yMode val="edge"/>
              <c:x val="0.50231840457697896"/>
              <c:y val="0.869003739247181"/>
            </c:manualLayout>
          </c:layout>
          <c:overlay val="0"/>
          <c:spPr>
            <a:noFill/>
            <a:ln w="35734">
              <a:noFill/>
            </a:ln>
          </c:spPr>
        </c:title>
        <c:numFmt formatCode="General" sourceLinked="1"/>
        <c:majorTickMark val="cross"/>
        <c:minorTickMark val="none"/>
        <c:tickLblPos val="nextTo"/>
        <c:spPr>
          <a:ln w="4463">
            <a:solidFill>
              <a:schemeClr val="tx1"/>
            </a:solidFill>
            <a:prstDash val="solid"/>
          </a:ln>
        </c:spPr>
        <c:txPr>
          <a:bodyPr rot="-5400000" vert="horz"/>
          <a:lstStyle/>
          <a:p>
            <a:pPr>
              <a:defRPr sz="1443" b="0" i="0" u="none" strike="noStrike" baseline="0">
                <a:solidFill>
                  <a:schemeClr val="tx1"/>
                </a:solidFill>
                <a:latin typeface="Calibri"/>
                <a:ea typeface="Calibri"/>
                <a:cs typeface="Calibri"/>
              </a:defRPr>
            </a:pPr>
            <a:endParaRPr lang="en-US"/>
          </a:p>
        </c:txPr>
        <c:crossAx val="47655552"/>
        <c:crosses val="autoZero"/>
        <c:auto val="1"/>
        <c:lblAlgn val="ctr"/>
        <c:lblOffset val="100"/>
        <c:tickLblSkip val="1"/>
        <c:tickMarkSkip val="1"/>
        <c:noMultiLvlLbl val="0"/>
      </c:catAx>
      <c:valAx>
        <c:axId val="47655552"/>
        <c:scaling>
          <c:orientation val="minMax"/>
          <c:max val="3.5"/>
        </c:scaling>
        <c:delete val="0"/>
        <c:axPos val="l"/>
        <c:majorGridlines>
          <c:spPr>
            <a:ln w="17868">
              <a:solidFill>
                <a:srgbClr val="C0C0C0"/>
              </a:solidFill>
              <a:prstDash val="solid"/>
            </a:ln>
          </c:spPr>
        </c:majorGridlines>
        <c:title>
          <c:tx>
            <c:rich>
              <a:bodyPr/>
              <a:lstStyle/>
              <a:p>
                <a:pPr>
                  <a:defRPr sz="1938" b="1" i="0" u="none" strike="noStrike" baseline="0">
                    <a:solidFill>
                      <a:srgbClr val="000000"/>
                    </a:solidFill>
                    <a:latin typeface="Calibri"/>
                    <a:ea typeface="Calibri"/>
                    <a:cs typeface="Calibri"/>
                  </a:defRPr>
                </a:pPr>
                <a:r>
                  <a:rPr lang="en-US" dirty="0"/>
                  <a:t>SIR</a:t>
                </a:r>
              </a:p>
            </c:rich>
          </c:tx>
          <c:layout>
            <c:manualLayout>
              <c:xMode val="edge"/>
              <c:yMode val="edge"/>
              <c:x val="1.8547072920232801E-2"/>
              <c:y val="0.28597786028041799"/>
            </c:manualLayout>
          </c:layout>
          <c:overlay val="0"/>
          <c:spPr>
            <a:noFill/>
            <a:ln w="35734">
              <a:noFill/>
            </a:ln>
          </c:spPr>
        </c:title>
        <c:numFmt formatCode="0.0" sourceLinked="0"/>
        <c:majorTickMark val="cross"/>
        <c:minorTickMark val="none"/>
        <c:tickLblPos val="nextTo"/>
        <c:spPr>
          <a:ln w="4463">
            <a:solidFill>
              <a:schemeClr val="tx1"/>
            </a:solidFill>
            <a:prstDash val="solid"/>
          </a:ln>
        </c:spPr>
        <c:txPr>
          <a:bodyPr rot="0" vert="horz"/>
          <a:lstStyle/>
          <a:p>
            <a:pPr>
              <a:defRPr sz="1930" b="0" i="0" u="none" strike="noStrike" baseline="0">
                <a:solidFill>
                  <a:schemeClr val="tx1"/>
                </a:solidFill>
                <a:latin typeface="Calibri"/>
                <a:ea typeface="Calibri"/>
                <a:cs typeface="Calibri"/>
              </a:defRPr>
            </a:pPr>
            <a:endParaRPr lang="en-US"/>
          </a:p>
        </c:txPr>
        <c:crossAx val="47653632"/>
        <c:crosses val="autoZero"/>
        <c:crossBetween val="between"/>
      </c:valAx>
      <c:spPr>
        <a:noFill/>
        <a:ln w="25380">
          <a:noFill/>
        </a:ln>
      </c:spPr>
    </c:plotArea>
    <c:plotVisOnly val="1"/>
    <c:dispBlanksAs val="gap"/>
    <c:showDLblsOverMax val="0"/>
  </c:chart>
  <c:spPr>
    <a:noFill/>
    <a:ln>
      <a:noFill/>
    </a:ln>
  </c:spPr>
  <c:txPr>
    <a:bodyPr/>
    <a:lstStyle/>
    <a:p>
      <a:pPr>
        <a:defRPr sz="1930"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0.13989</cdr:x>
      <cdr:y>0.47342</cdr:y>
    </cdr:from>
    <cdr:to>
      <cdr:x>0.98677</cdr:x>
      <cdr:y>0.47353</cdr:y>
    </cdr:to>
    <cdr:cxnSp macro="">
      <cdr:nvCxnSpPr>
        <cdr:cNvPr id="2" name="Straight Connector 1">
          <a:extLst xmlns:a="http://schemas.openxmlformats.org/drawingml/2006/main">
            <a:ext uri="{FF2B5EF4-FFF2-40B4-BE49-F238E27FC236}">
              <a16:creationId xmlns="" xmlns:a16="http://schemas.microsoft.com/office/drawing/2014/main" id="{202C7806-8472-48CD-B5A5-DA25B1DA147C}"/>
            </a:ext>
          </a:extLst>
        </cdr:cNvPr>
        <cdr:cNvCxnSpPr/>
      </cdr:nvCxnSpPr>
      <cdr:spPr bwMode="auto">
        <a:xfrm xmlns:a="http://schemas.openxmlformats.org/drawingml/2006/main">
          <a:off x="1225647" y="3478960"/>
          <a:ext cx="7419865" cy="809"/>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userShapes>
</file>

<file path=ppt/drawings/drawing2.xml><?xml version="1.0" encoding="utf-8"?>
<c:userShapes xmlns:c="http://schemas.openxmlformats.org/drawingml/2006/chart">
  <cdr:relSizeAnchor xmlns:cdr="http://schemas.openxmlformats.org/drawingml/2006/chartDrawing">
    <cdr:from>
      <cdr:x>0.13663</cdr:x>
      <cdr:y>0.42746</cdr:y>
    </cdr:from>
    <cdr:to>
      <cdr:x>0.99244</cdr:x>
      <cdr:y>0.42787</cdr:y>
    </cdr:to>
    <cdr:cxnSp macro="">
      <cdr:nvCxnSpPr>
        <cdr:cNvPr id="2" name="Straight Connector 1">
          <a:extLst xmlns:a="http://schemas.openxmlformats.org/drawingml/2006/main">
            <a:ext uri="{FF2B5EF4-FFF2-40B4-BE49-F238E27FC236}">
              <a16:creationId xmlns="" xmlns:a16="http://schemas.microsoft.com/office/drawing/2014/main" id="{A732A333-9B92-4405-9852-C1FB4AEF3E28}"/>
            </a:ext>
          </a:extLst>
        </cdr:cNvPr>
        <cdr:cNvCxnSpPr/>
      </cdr:nvCxnSpPr>
      <cdr:spPr bwMode="auto">
        <a:xfrm xmlns:a="http://schemas.openxmlformats.org/drawingml/2006/main">
          <a:off x="1197066" y="3141238"/>
          <a:ext cx="7498080" cy="3013"/>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userShapes>
</file>

<file path=ppt/drawings/drawing3.xml><?xml version="1.0" encoding="utf-8"?>
<c:userShapes xmlns:c="http://schemas.openxmlformats.org/drawingml/2006/chart">
  <cdr:relSizeAnchor xmlns:cdr="http://schemas.openxmlformats.org/drawingml/2006/chartDrawing">
    <cdr:from>
      <cdr:x>0.4547</cdr:x>
      <cdr:y>0.03336</cdr:y>
    </cdr:from>
    <cdr:to>
      <cdr:x>0.66292</cdr:x>
      <cdr:y>0.23932</cdr:y>
    </cdr:to>
    <cdr:sp macro="" textlink="">
      <cdr:nvSpPr>
        <cdr:cNvPr id="2" name="TextBox 1"/>
        <cdr:cNvSpPr txBox="1"/>
      </cdr:nvSpPr>
      <cdr:spPr>
        <a:xfrm xmlns:a="http://schemas.openxmlformats.org/drawingml/2006/main">
          <a:off x="3835116" y="132169"/>
          <a:ext cx="1756208" cy="8160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CABG</a:t>
          </a:r>
        </a:p>
      </cdr:txBody>
    </cdr:sp>
  </cdr:relSizeAnchor>
</c:userShapes>
</file>

<file path=ppt/drawings/drawing4.xml><?xml version="1.0" encoding="utf-8"?>
<c:userShapes xmlns:c="http://schemas.openxmlformats.org/drawingml/2006/chart">
  <cdr:relSizeAnchor xmlns:cdr="http://schemas.openxmlformats.org/drawingml/2006/chartDrawing">
    <cdr:from>
      <cdr:x>0.4547</cdr:x>
      <cdr:y>0.03573</cdr:y>
    </cdr:from>
    <cdr:to>
      <cdr:x>0.66292</cdr:x>
      <cdr:y>0.23932</cdr:y>
    </cdr:to>
    <cdr:sp macro="" textlink="">
      <cdr:nvSpPr>
        <cdr:cNvPr id="2" name="TextBox 1"/>
        <cdr:cNvSpPr txBox="1"/>
      </cdr:nvSpPr>
      <cdr:spPr>
        <a:xfrm xmlns:a="http://schemas.openxmlformats.org/drawingml/2006/main">
          <a:off x="3835116" y="141560"/>
          <a:ext cx="1756208" cy="8066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COLO</a:t>
          </a:r>
        </a:p>
      </cdr:txBody>
    </cdr:sp>
  </cdr:relSizeAnchor>
</c:userShapes>
</file>

<file path=ppt/drawings/drawing5.xml><?xml version="1.0" encoding="utf-8"?>
<c:userShapes xmlns:c="http://schemas.openxmlformats.org/drawingml/2006/chart">
  <cdr:relSizeAnchor xmlns:cdr="http://schemas.openxmlformats.org/drawingml/2006/chartDrawing">
    <cdr:from>
      <cdr:x>0.4547</cdr:x>
      <cdr:y>0.03336</cdr:y>
    </cdr:from>
    <cdr:to>
      <cdr:x>0.66834</cdr:x>
      <cdr:y>0.23932</cdr:y>
    </cdr:to>
    <cdr:sp macro="" textlink="">
      <cdr:nvSpPr>
        <cdr:cNvPr id="2" name="TextBox 1"/>
        <cdr:cNvSpPr txBox="1"/>
      </cdr:nvSpPr>
      <cdr:spPr>
        <a:xfrm xmlns:a="http://schemas.openxmlformats.org/drawingml/2006/main">
          <a:off x="3835116" y="132169"/>
          <a:ext cx="1801923" cy="8160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KPRO</a:t>
          </a:r>
        </a:p>
      </cdr:txBody>
    </cdr:sp>
  </cdr:relSizeAnchor>
</c:userShapes>
</file>

<file path=ppt/drawings/drawing6.xml><?xml version="1.0" encoding="utf-8"?>
<c:userShapes xmlns:c="http://schemas.openxmlformats.org/drawingml/2006/chart">
  <cdr:relSizeAnchor xmlns:cdr="http://schemas.openxmlformats.org/drawingml/2006/chartDrawing">
    <cdr:from>
      <cdr:x>0.4547</cdr:x>
      <cdr:y>0.03915</cdr:y>
    </cdr:from>
    <cdr:to>
      <cdr:x>0.66653</cdr:x>
      <cdr:y>0.23932</cdr:y>
    </cdr:to>
    <cdr:sp macro="" textlink="">
      <cdr:nvSpPr>
        <cdr:cNvPr id="2" name="TextBox 1"/>
        <cdr:cNvSpPr txBox="1"/>
      </cdr:nvSpPr>
      <cdr:spPr>
        <a:xfrm xmlns:a="http://schemas.openxmlformats.org/drawingml/2006/main">
          <a:off x="3835116" y="155115"/>
          <a:ext cx="1786657" cy="793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HPRO</a:t>
          </a:r>
        </a:p>
      </cdr:txBody>
    </cdr:sp>
  </cdr:relSizeAnchor>
</c:userShapes>
</file>

<file path=ppt/drawings/drawing7.xml><?xml version="1.0" encoding="utf-8"?>
<c:userShapes xmlns:c="http://schemas.openxmlformats.org/drawingml/2006/chart">
  <cdr:relSizeAnchor xmlns:cdr="http://schemas.openxmlformats.org/drawingml/2006/chartDrawing">
    <cdr:from>
      <cdr:x>0.4547</cdr:x>
      <cdr:y>0.03336</cdr:y>
    </cdr:from>
    <cdr:to>
      <cdr:x>0.67015</cdr:x>
      <cdr:y>0.23932</cdr:y>
    </cdr:to>
    <cdr:sp macro="" textlink="">
      <cdr:nvSpPr>
        <cdr:cNvPr id="2" name="TextBox 1"/>
        <cdr:cNvSpPr txBox="1"/>
      </cdr:nvSpPr>
      <cdr:spPr>
        <a:xfrm xmlns:a="http://schemas.openxmlformats.org/drawingml/2006/main">
          <a:off x="3835116" y="132169"/>
          <a:ext cx="1817176" cy="8160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HYST</a:t>
          </a:r>
        </a:p>
      </cdr:txBody>
    </cdr:sp>
  </cdr:relSizeAnchor>
</c:userShapes>
</file>

<file path=ppt/drawings/drawing8.xml><?xml version="1.0" encoding="utf-8"?>
<c:userShapes xmlns:c="http://schemas.openxmlformats.org/drawingml/2006/chart">
  <cdr:relSizeAnchor xmlns:cdr="http://schemas.openxmlformats.org/drawingml/2006/chartDrawing">
    <cdr:from>
      <cdr:x>0.4547</cdr:x>
      <cdr:y>0.03915</cdr:y>
    </cdr:from>
    <cdr:to>
      <cdr:x>0.66473</cdr:x>
      <cdr:y>0.23932</cdr:y>
    </cdr:to>
    <cdr:sp macro="" textlink="">
      <cdr:nvSpPr>
        <cdr:cNvPr id="2" name="TextBox 1"/>
        <cdr:cNvSpPr txBox="1"/>
      </cdr:nvSpPr>
      <cdr:spPr>
        <a:xfrm xmlns:a="http://schemas.openxmlformats.org/drawingml/2006/main">
          <a:off x="3835116" y="155115"/>
          <a:ext cx="1771456" cy="793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b="1" dirty="0"/>
            <a:t>VHYS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2"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5" name="Rectangle 3"/>
          <p:cNvSpPr>
            <a:spLocks noGrp="1" noChangeArrowheads="1"/>
          </p:cNvSpPr>
          <p:nvPr>
            <p:ph type="dt" sz="quarter" idx="1"/>
          </p:nvPr>
        </p:nvSpPr>
        <p:spPr bwMode="auto">
          <a:xfrm>
            <a:off x="3971927"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6" name="Rectangle 4"/>
          <p:cNvSpPr>
            <a:spLocks noGrp="1" noChangeArrowheads="1"/>
          </p:cNvSpPr>
          <p:nvPr>
            <p:ph type="ftr" sz="quarter" idx="2"/>
          </p:nvPr>
        </p:nvSpPr>
        <p:spPr bwMode="auto">
          <a:xfrm>
            <a:off x="2"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71927"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66C7E7B7-5AAE-4C0D-8EE9-105BA2A56171}" type="slidenum">
              <a:rPr lang="en-US" altLang="en-US"/>
              <a:pPr>
                <a:defRPr/>
              </a:pPr>
              <a:t>‹#›</a:t>
            </a:fld>
            <a:endParaRPr lang="en-US" altLang="en-US" dirty="0"/>
          </a:p>
        </p:txBody>
      </p:sp>
    </p:spTree>
    <p:extLst>
      <p:ext uri="{BB962C8B-B14F-4D97-AF65-F5344CB8AC3E}">
        <p14:creationId xmlns:p14="http://schemas.microsoft.com/office/powerpoint/2010/main" val="65525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2"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3" name="Rectangle 3"/>
          <p:cNvSpPr>
            <a:spLocks noGrp="1" noChangeArrowheads="1"/>
          </p:cNvSpPr>
          <p:nvPr>
            <p:ph type="dt" idx="1"/>
          </p:nvPr>
        </p:nvSpPr>
        <p:spPr bwMode="auto">
          <a:xfrm>
            <a:off x="3971927"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53252" name="Rectangle 4"/>
          <p:cNvSpPr>
            <a:spLocks noGrp="1" noRot="1" noChangeAspect="1" noChangeArrowheads="1" noTextEdit="1"/>
          </p:cNvSpPr>
          <p:nvPr>
            <p:ph type="sldImg" idx="2"/>
          </p:nvPr>
        </p:nvSpPr>
        <p:spPr bwMode="auto">
          <a:xfrm>
            <a:off x="1300163" y="687388"/>
            <a:ext cx="4491037" cy="3368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7"/>
            <a:ext cx="6156325"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2"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A920A4EE-8F81-4B24-A0FF-2DD43905E047}" type="slidenum">
              <a:rPr lang="en-US" altLang="en-US"/>
              <a:pPr>
                <a:defRPr/>
              </a:pPr>
              <a:t>‹#›</a:t>
            </a:fld>
            <a:endParaRPr lang="en-US" altLang="en-US" dirty="0"/>
          </a:p>
        </p:txBody>
      </p:sp>
    </p:spTree>
    <p:extLst>
      <p:ext uri="{BB962C8B-B14F-4D97-AF65-F5344CB8AC3E}">
        <p14:creationId xmlns:p14="http://schemas.microsoft.com/office/powerpoint/2010/main" val="1467519296"/>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pitchFamily="34" charset="-128"/>
        <a:cs typeface="ＭＳ Ｐゴシック" charset="0"/>
      </a:defRPr>
    </a:lvl1pPr>
    <a:lvl2pPr marL="451169" algn="just" rtl="0" eaLnBrk="0" fontAlgn="base" hangingPunct="0">
      <a:spcBef>
        <a:spcPct val="30000"/>
      </a:spcBef>
      <a:spcAft>
        <a:spcPct val="0"/>
      </a:spcAft>
      <a:buChar char="•"/>
      <a:defRPr sz="1200" kern="1200">
        <a:solidFill>
          <a:schemeClr val="tx1"/>
        </a:solidFill>
        <a:latin typeface="Arial" charset="0"/>
        <a:ea typeface="ＭＳ Ｐゴシック" pitchFamily="34" charset="-128"/>
        <a:cs typeface="+mn-cs"/>
      </a:defRPr>
    </a:lvl2pPr>
    <a:lvl3pPr marL="903875" algn="just" rtl="0" eaLnBrk="0" fontAlgn="base" hangingPunct="0">
      <a:spcBef>
        <a:spcPct val="30000"/>
      </a:spcBef>
      <a:spcAft>
        <a:spcPct val="0"/>
      </a:spcAft>
      <a:buFont typeface="Arial" charset="0"/>
      <a:buChar char="–"/>
      <a:defRPr sz="1100" kern="1200">
        <a:solidFill>
          <a:schemeClr val="tx1"/>
        </a:solidFill>
        <a:latin typeface="Arial" charset="0"/>
        <a:ea typeface="ＭＳ Ｐゴシック" pitchFamily="34" charset="-128"/>
        <a:cs typeface="+mn-cs"/>
      </a:defRPr>
    </a:lvl3pPr>
    <a:lvl4pPr marL="1582948" indent="-224801"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09306" algn="l" rtl="0" eaLnBrk="0" fontAlgn="base" hangingPunct="0">
      <a:spcBef>
        <a:spcPct val="30000"/>
      </a:spcBef>
      <a:spcAft>
        <a:spcPct val="0"/>
      </a:spcAft>
      <a:defRPr sz="1200" kern="1200">
        <a:solidFill>
          <a:schemeClr val="tx1"/>
        </a:solidFill>
        <a:latin typeface="Times New Roman" pitchFamily="18" charset="0"/>
        <a:ea typeface="ＭＳ Ｐゴシック" pitchFamily="34" charset="-128"/>
        <a:cs typeface="+mn-cs"/>
      </a:defRPr>
    </a:lvl5pPr>
    <a:lvl6pPr marL="2261669" algn="l" defTabSz="904670" rtl="0" eaLnBrk="1" latinLnBrk="0" hangingPunct="1">
      <a:defRPr sz="1200" kern="1200">
        <a:solidFill>
          <a:schemeClr val="tx1"/>
        </a:solidFill>
        <a:latin typeface="+mn-lt"/>
        <a:ea typeface="+mn-ea"/>
        <a:cs typeface="+mn-cs"/>
      </a:defRPr>
    </a:lvl6pPr>
    <a:lvl7pPr marL="2714003" algn="l" defTabSz="904670" rtl="0" eaLnBrk="1" latinLnBrk="0" hangingPunct="1">
      <a:defRPr sz="1200" kern="1200">
        <a:solidFill>
          <a:schemeClr val="tx1"/>
        </a:solidFill>
        <a:latin typeface="+mn-lt"/>
        <a:ea typeface="+mn-ea"/>
        <a:cs typeface="+mn-cs"/>
      </a:defRPr>
    </a:lvl7pPr>
    <a:lvl8pPr marL="3166337" algn="l" defTabSz="904670" rtl="0" eaLnBrk="1" latinLnBrk="0" hangingPunct="1">
      <a:defRPr sz="1200" kern="1200">
        <a:solidFill>
          <a:schemeClr val="tx1"/>
        </a:solidFill>
        <a:latin typeface="+mn-lt"/>
        <a:ea typeface="+mn-ea"/>
        <a:cs typeface="+mn-cs"/>
      </a:defRPr>
    </a:lvl8pPr>
    <a:lvl9pPr marL="3618667" algn="l" defTabSz="90467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B327650F-651F-4250-AD1D-48C9954147CD}"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32383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361140CB-F891-4A77-9328-9BE2AE2748A5}" type="slidenum">
              <a:rPr lang="en-US" altLang="en-US" smtClean="0">
                <a:solidFill>
                  <a:prstClr val="black"/>
                </a:solidFill>
              </a:rPr>
              <a:pPr>
                <a:defRPr/>
              </a:pPr>
              <a:t>10</a:t>
            </a:fld>
            <a:endParaRPr lang="en-US" alt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298315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3635745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18876652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BE6C0003-8822-4D78-AD33-E5A48E935831}" type="slidenum">
              <a:rPr lang="en-US" altLang="en-US" smtClean="0"/>
              <a:pPr>
                <a:defRPr/>
              </a:pPr>
              <a:t>14</a:t>
            </a:fld>
            <a:endParaRPr lang="en-US" altLang="en-US" dirty="0"/>
          </a:p>
        </p:txBody>
      </p:sp>
    </p:spTree>
    <p:extLst>
      <p:ext uri="{BB962C8B-B14F-4D97-AF65-F5344CB8AC3E}">
        <p14:creationId xmlns:p14="http://schemas.microsoft.com/office/powerpoint/2010/main" val="153644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4077184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2284210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algn="l" eaLnBrk="1" hangingPunct="1">
              <a:spcBef>
                <a:spcPct val="0"/>
              </a:spcBef>
              <a:buFontTx/>
              <a:buNone/>
            </a:pPr>
            <a:endParaRPr lang="en-US" altLang="en-US" dirty="0"/>
          </a:p>
        </p:txBody>
      </p:sp>
    </p:spTree>
    <p:extLst>
      <p:ext uri="{BB962C8B-B14F-4D97-AF65-F5344CB8AC3E}">
        <p14:creationId xmlns:p14="http://schemas.microsoft.com/office/powerpoint/2010/main" val="3565341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algn="l" eaLnBrk="1" hangingPunct="1">
              <a:spcBef>
                <a:spcPct val="0"/>
              </a:spcBef>
              <a:buFontTx/>
              <a:buNone/>
            </a:pPr>
            <a:endParaRPr lang="en-US" altLang="en-US" dirty="0">
              <a:solidFill>
                <a:srgbClr val="000000"/>
              </a:solidFill>
            </a:endParaRPr>
          </a:p>
        </p:txBody>
      </p:sp>
    </p:spTree>
    <p:extLst>
      <p:ext uri="{BB962C8B-B14F-4D97-AF65-F5344CB8AC3E}">
        <p14:creationId xmlns:p14="http://schemas.microsoft.com/office/powerpoint/2010/main" val="35653410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3565341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9DD140A9-A741-4806-BF12-EA116D4FD994}" type="slidenum">
              <a:rPr lang="en-US" altLang="en-US" smtClean="0"/>
              <a:pPr>
                <a:defRPr/>
              </a:pPr>
              <a:t>2</a:t>
            </a:fld>
            <a:endParaRPr lang="en-US" altLang="en-US" dirty="0"/>
          </a:p>
        </p:txBody>
      </p:sp>
    </p:spTree>
    <p:extLst>
      <p:ext uri="{BB962C8B-B14F-4D97-AF65-F5344CB8AC3E}">
        <p14:creationId xmlns:p14="http://schemas.microsoft.com/office/powerpoint/2010/main" val="2745716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AF218054-31D1-4AE1-849E-FC784A99E678}" type="slidenum">
              <a:rPr lang="en-US" altLang="en-US" smtClean="0"/>
              <a:pPr>
                <a:defRPr/>
              </a:pPr>
              <a:t>20</a:t>
            </a:fld>
            <a:endParaRPr lang="en-US" altLang="en-US" dirty="0"/>
          </a:p>
        </p:txBody>
      </p:sp>
    </p:spTree>
    <p:extLst>
      <p:ext uri="{BB962C8B-B14F-4D97-AF65-F5344CB8AC3E}">
        <p14:creationId xmlns:p14="http://schemas.microsoft.com/office/powerpoint/2010/main" val="4115926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p:spPr>
        <p:txBody>
          <a:bodyPr/>
          <a:lstStyle/>
          <a:p>
            <a:pPr eaLnBrk="1" hangingPunct="1"/>
            <a:endParaRPr lang="en-US" altLang="en-US" dirty="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7C692E55-7E82-4921-B9C1-E9D47A27EEB3}" type="slidenum">
              <a:rPr lang="en-US" altLang="en-US" sz="1200">
                <a:effectLst>
                  <a:outerShdw blurRad="38100" dist="38100" dir="2700000" algn="tl">
                    <a:srgbClr val="C0C0C0"/>
                  </a:outerShdw>
                </a:effectLst>
                <a:latin typeface="Times New Roman" pitchFamily="18" charset="0"/>
              </a:rPr>
              <a:pPr algn="r">
                <a:defRPr/>
              </a:pPr>
              <a:t>21</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988331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060AC9D7-84D2-4134-925E-A40B81D9974A}" type="slidenum">
              <a:rPr lang="en-US" altLang="en-US" smtClean="0"/>
              <a:pPr>
                <a:defRPr/>
              </a:pPr>
              <a:t>22</a:t>
            </a:fld>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4970997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14980373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p:spPr>
        <p:txBody>
          <a:bodyPr/>
          <a:lstStyle/>
          <a:p>
            <a:pPr eaLnBrk="1" hangingPunct="1"/>
            <a:endParaRPr lang="en-US" altLang="en-US" dirty="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7C692E55-7E82-4921-B9C1-E9D47A27EEB3}" type="slidenum">
              <a:rPr lang="en-US" altLang="en-US" sz="1200">
                <a:effectLst>
                  <a:outerShdw blurRad="38100" dist="38100" dir="2700000" algn="tl">
                    <a:srgbClr val="C0C0C0"/>
                  </a:outerShdw>
                </a:effectLst>
                <a:latin typeface="Times New Roman" pitchFamily="18" charset="0"/>
              </a:rPr>
              <a:pPr algn="r">
                <a:defRPr/>
              </a:pPr>
              <a:t>25</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27067928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060AC9D7-84D2-4134-925E-A40B81D9974A}" type="slidenum">
              <a:rPr lang="en-US" altLang="en-US" smtClean="0"/>
              <a:pPr>
                <a:defRPr/>
              </a:pPr>
              <a:t>26</a:t>
            </a:fld>
            <a:endParaRPr lang="en-US"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27</a:t>
            </a:fld>
            <a:endParaRPr lang="en-US" altLang="en-US" dirty="0"/>
          </a:p>
        </p:txBody>
      </p:sp>
    </p:spTree>
    <p:extLst>
      <p:ext uri="{BB962C8B-B14F-4D97-AF65-F5344CB8AC3E}">
        <p14:creationId xmlns:p14="http://schemas.microsoft.com/office/powerpoint/2010/main" val="253044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28</a:t>
            </a:fld>
            <a:endParaRPr lang="en-US" altLang="en-US" dirty="0"/>
          </a:p>
        </p:txBody>
      </p:sp>
    </p:spTree>
    <p:extLst>
      <p:ext uri="{BB962C8B-B14F-4D97-AF65-F5344CB8AC3E}">
        <p14:creationId xmlns:p14="http://schemas.microsoft.com/office/powerpoint/2010/main" val="7275770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29</a:t>
            </a:fld>
            <a:endParaRPr lang="en-US" altLang="en-US" dirty="0"/>
          </a:p>
        </p:txBody>
      </p:sp>
    </p:spTree>
    <p:extLst>
      <p:ext uri="{BB962C8B-B14F-4D97-AF65-F5344CB8AC3E}">
        <p14:creationId xmlns:p14="http://schemas.microsoft.com/office/powerpoint/2010/main" val="227705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9DD140A9-A741-4806-BF12-EA116D4FD994}" type="slidenum">
              <a:rPr lang="en-US" altLang="en-US" smtClean="0"/>
              <a:pPr>
                <a:defRPr/>
              </a:pPr>
              <a:t>3</a:t>
            </a:fld>
            <a:endParaRPr lang="en-US" altLang="en-US" dirty="0"/>
          </a:p>
        </p:txBody>
      </p:sp>
    </p:spTree>
    <p:extLst>
      <p:ext uri="{BB962C8B-B14F-4D97-AF65-F5344CB8AC3E}">
        <p14:creationId xmlns:p14="http://schemas.microsoft.com/office/powerpoint/2010/main" val="2745716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charset="0"/>
                <a:ea typeface="ＭＳ Ｐゴシック" pitchFamily="34" charset="-128"/>
                <a:cs typeface="ＭＳ Ｐゴシック" charset="0"/>
              </a:rPr>
              <a:t> </a:t>
            </a:r>
          </a:p>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30</a:t>
            </a:fld>
            <a:endParaRPr lang="en-US" altLang="en-US" dirty="0"/>
          </a:p>
        </p:txBody>
      </p:sp>
    </p:spTree>
    <p:extLst>
      <p:ext uri="{BB962C8B-B14F-4D97-AF65-F5344CB8AC3E}">
        <p14:creationId xmlns:p14="http://schemas.microsoft.com/office/powerpoint/2010/main" val="1860072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31</a:t>
            </a:fld>
            <a:endParaRPr lang="en-US" altLang="en-US" dirty="0"/>
          </a:p>
        </p:txBody>
      </p:sp>
    </p:spTree>
    <p:extLst>
      <p:ext uri="{BB962C8B-B14F-4D97-AF65-F5344CB8AC3E}">
        <p14:creationId xmlns:p14="http://schemas.microsoft.com/office/powerpoint/2010/main" val="35649265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sz="3200" dirty="0"/>
          </a:p>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32</a:t>
            </a:fld>
            <a:endParaRPr lang="en-US" altLang="en-US" dirty="0"/>
          </a:p>
        </p:txBody>
      </p:sp>
    </p:spTree>
    <p:extLst>
      <p:ext uri="{BB962C8B-B14F-4D97-AF65-F5344CB8AC3E}">
        <p14:creationId xmlns:p14="http://schemas.microsoft.com/office/powerpoint/2010/main" val="42704131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33</a:t>
            </a:fld>
            <a:endParaRPr lang="en-US" altLang="en-US" dirty="0"/>
          </a:p>
        </p:txBody>
      </p:sp>
    </p:spTree>
    <p:extLst>
      <p:ext uri="{BB962C8B-B14F-4D97-AF65-F5344CB8AC3E}">
        <p14:creationId xmlns:p14="http://schemas.microsoft.com/office/powerpoint/2010/main" val="39319036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34</a:t>
            </a:fld>
            <a:endParaRPr lang="en-US" altLang="en-US" dirty="0"/>
          </a:p>
        </p:txBody>
      </p:sp>
    </p:spTree>
    <p:extLst>
      <p:ext uri="{BB962C8B-B14F-4D97-AF65-F5344CB8AC3E}">
        <p14:creationId xmlns:p14="http://schemas.microsoft.com/office/powerpoint/2010/main" val="2762498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35</a:t>
            </a:fld>
            <a:endParaRPr lang="en-US" altLang="en-US" dirty="0"/>
          </a:p>
        </p:txBody>
      </p:sp>
    </p:spTree>
    <p:extLst>
      <p:ext uri="{BB962C8B-B14F-4D97-AF65-F5344CB8AC3E}">
        <p14:creationId xmlns:p14="http://schemas.microsoft.com/office/powerpoint/2010/main" val="2727964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36</a:t>
            </a:fld>
            <a:endParaRPr lang="en-US" altLang="en-US" dirty="0"/>
          </a:p>
        </p:txBody>
      </p:sp>
    </p:spTree>
    <p:extLst>
      <p:ext uri="{BB962C8B-B14F-4D97-AF65-F5344CB8AC3E}">
        <p14:creationId xmlns:p14="http://schemas.microsoft.com/office/powerpoint/2010/main" val="3312157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p:txBody>
          <a:bodyPr/>
          <a:lstStyle/>
          <a:p>
            <a:pPr eaLnBrk="1" hangingPunct="1">
              <a:defRPr/>
            </a:pPr>
            <a:endParaRPr lang="en-US" altLang="en-US" b="0" dirty="0">
              <a:latin typeface="Arial" pitchFamily="34" charset="0"/>
              <a:ea typeface="MS PGothic" pitchFamily="34" charset="-128"/>
            </a:endParaRP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EE81E53D-45E8-4E2A-98D7-DF200F1A9C0B}"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722508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xfrm>
            <a:off x="542927" y="4416427"/>
            <a:ext cx="6156325" cy="4422775"/>
          </a:xfrm>
          <a:noFill/>
        </p:spPr>
        <p:txBody>
          <a:bodyPr/>
          <a:lstStyle/>
          <a:p>
            <a:pPr eaLnBrk="1" hangingPunct="1"/>
            <a:endParaRPr lang="en-US" altLang="en-US" dirty="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191B2D7A-67D7-49D9-980E-E345690B41F5}" type="slidenum">
              <a:rPr lang="en-US" altLang="en-US" sz="1200">
                <a:effectLst>
                  <a:outerShdw blurRad="38100" dist="38100" dir="2700000" algn="tl">
                    <a:srgbClr val="C0C0C0"/>
                  </a:outerShdw>
                </a:effectLst>
                <a:latin typeface="Times New Roman" pitchFamily="18" charset="0"/>
              </a:rPr>
              <a:pPr algn="r">
                <a:defRPr/>
              </a:pPr>
              <a:t>5</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808205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6</a:t>
            </a:fld>
            <a:endParaRPr lang="en-US" altLang="en-US" dirty="0"/>
          </a:p>
        </p:txBody>
      </p:sp>
    </p:spTree>
    <p:extLst>
      <p:ext uri="{BB962C8B-B14F-4D97-AF65-F5344CB8AC3E}">
        <p14:creationId xmlns:p14="http://schemas.microsoft.com/office/powerpoint/2010/main" val="70250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867070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BE6C0003-8822-4D78-AD33-E5A48E935831}" type="slidenum">
              <a:rPr lang="en-US" altLang="en-US" smtClean="0"/>
              <a:pPr>
                <a:defRPr/>
              </a:pPr>
              <a:t>8</a:t>
            </a:fld>
            <a:endParaRPr lang="en-US" altLang="en-US" dirty="0"/>
          </a:p>
        </p:txBody>
      </p:sp>
    </p:spTree>
    <p:extLst>
      <p:ext uri="{BB962C8B-B14F-4D97-AF65-F5344CB8AC3E}">
        <p14:creationId xmlns:p14="http://schemas.microsoft.com/office/powerpoint/2010/main" val="305616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2290395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9" y="2130425"/>
            <a:ext cx="7772401" cy="1470024"/>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49254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6330221E-206D-4EDF-8BD5-4F422574FF96}" type="slidenum">
              <a:rPr lang="en-US" altLang="en-US"/>
              <a:pPr>
                <a:defRPr/>
              </a:pPr>
              <a:t>‹#›</a:t>
            </a:fld>
            <a:endParaRPr lang="en-US" altLang="en-US" dirty="0"/>
          </a:p>
        </p:txBody>
      </p:sp>
    </p:spTree>
    <p:extLst>
      <p:ext uri="{BB962C8B-B14F-4D97-AF65-F5344CB8AC3E}">
        <p14:creationId xmlns:p14="http://schemas.microsoft.com/office/powerpoint/2010/main" val="271263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3F6BA771-D7E7-497A-86AB-BE3FEC673950}" type="slidenum">
              <a:rPr lang="en-US" altLang="en-US"/>
              <a:pPr>
                <a:defRPr/>
              </a:pPr>
              <a:t>‹#›</a:t>
            </a:fld>
            <a:endParaRPr lang="en-US" altLang="en-US" dirty="0"/>
          </a:p>
        </p:txBody>
      </p:sp>
    </p:spTree>
    <p:extLst>
      <p:ext uri="{BB962C8B-B14F-4D97-AF65-F5344CB8AC3E}">
        <p14:creationId xmlns:p14="http://schemas.microsoft.com/office/powerpoint/2010/main" val="2671319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a:t>Click to edit Master title style</a:t>
            </a:r>
          </a:p>
        </p:txBody>
      </p:sp>
      <p:sp>
        <p:nvSpPr>
          <p:cNvPr id="3" name="Text Placeholder 2"/>
          <p:cNvSpPr>
            <a:spLocks noGrp="1"/>
          </p:cNvSpPr>
          <p:nvPr>
            <p:ph type="body" sz="half" idx="1"/>
          </p:nvPr>
        </p:nvSpPr>
        <p:spPr>
          <a:xfrm>
            <a:off x="457202" y="1314452"/>
            <a:ext cx="4038599" cy="481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2"/>
            <a:ext cx="4038599" cy="481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5B8F94A3-24CE-4734-AECA-97BAB095DF11}" type="slidenum">
              <a:rPr lang="en-US" altLang="en-US"/>
              <a:pPr>
                <a:defRPr/>
              </a:pPr>
              <a:t>‹#›</a:t>
            </a:fld>
            <a:endParaRPr lang="en-US" altLang="en-US" dirty="0"/>
          </a:p>
        </p:txBody>
      </p:sp>
    </p:spTree>
    <p:extLst>
      <p:ext uri="{BB962C8B-B14F-4D97-AF65-F5344CB8AC3E}">
        <p14:creationId xmlns:p14="http://schemas.microsoft.com/office/powerpoint/2010/main" val="3199397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a:t>Click to edit Master title style</a:t>
            </a:r>
          </a:p>
        </p:txBody>
      </p:sp>
      <p:sp>
        <p:nvSpPr>
          <p:cNvPr id="3" name="Table Placeholder 2"/>
          <p:cNvSpPr>
            <a:spLocks noGrp="1"/>
          </p:cNvSpPr>
          <p:nvPr>
            <p:ph type="tbl" idx="1"/>
          </p:nvPr>
        </p:nvSpPr>
        <p:spPr>
          <a:xfrm>
            <a:off x="457201" y="1314452"/>
            <a:ext cx="8229600" cy="4811713"/>
          </a:xfrm>
        </p:spPr>
        <p:txBody>
          <a:bodyPr lIns="90487" tIns="45222" rIns="90487" bIns="45222"/>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4351F9D4-6730-4AED-8016-CDF26768D519}" type="slidenum">
              <a:rPr lang="en-US" altLang="en-US"/>
              <a:pPr>
                <a:defRPr/>
              </a:pPr>
              <a:t>‹#›</a:t>
            </a:fld>
            <a:endParaRPr lang="en-US" altLang="en-US" dirty="0"/>
          </a:p>
        </p:txBody>
      </p:sp>
    </p:spTree>
    <p:extLst>
      <p:ext uri="{BB962C8B-B14F-4D97-AF65-F5344CB8AC3E}">
        <p14:creationId xmlns:p14="http://schemas.microsoft.com/office/powerpoint/2010/main" val="1895533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a:t>Click to edit Master title style</a:t>
            </a:r>
          </a:p>
        </p:txBody>
      </p:sp>
      <p:sp>
        <p:nvSpPr>
          <p:cNvPr id="3" name="Chart Placeholder 2"/>
          <p:cNvSpPr>
            <a:spLocks noGrp="1"/>
          </p:cNvSpPr>
          <p:nvPr>
            <p:ph type="chart" idx="1"/>
          </p:nvPr>
        </p:nvSpPr>
        <p:spPr>
          <a:xfrm>
            <a:off x="457201" y="1314452"/>
            <a:ext cx="8229600" cy="4811713"/>
          </a:xfrm>
        </p:spPr>
        <p:txBody>
          <a:bodyPr lIns="90487" tIns="45222" rIns="90487" bIns="45222"/>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33ABE86-B72F-44B8-AF4F-6BFE2AC6A18C}" type="slidenum">
              <a:rPr lang="en-US" altLang="en-US"/>
              <a:pPr>
                <a:defRPr/>
              </a:pPr>
              <a:t>‹#›</a:t>
            </a:fld>
            <a:endParaRPr lang="en-US" altLang="en-US" dirty="0"/>
          </a:p>
        </p:txBody>
      </p:sp>
    </p:spTree>
    <p:extLst>
      <p:ext uri="{BB962C8B-B14F-4D97-AF65-F5344CB8AC3E}">
        <p14:creationId xmlns:p14="http://schemas.microsoft.com/office/powerpoint/2010/main" val="902168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6B26A077-3B83-40CD-B26B-7FC3AD7628A8}" type="slidenum">
              <a:rPr lang="en-US" altLang="en-US"/>
              <a:pPr>
                <a:defRPr/>
              </a:pPr>
              <a:t>‹#›</a:t>
            </a:fld>
            <a:endParaRPr lang="en-US" altLang="en-US" dirty="0"/>
          </a:p>
        </p:txBody>
      </p:sp>
    </p:spTree>
    <p:extLst>
      <p:ext uri="{BB962C8B-B14F-4D97-AF65-F5344CB8AC3E}">
        <p14:creationId xmlns:p14="http://schemas.microsoft.com/office/powerpoint/2010/main" val="2693685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solidFill>
                <a:srgbClr val="000000"/>
              </a:solidFill>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solidFill>
                <a:srgbClr val="000000"/>
              </a:solidFill>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solidFill>
                <a:srgbClr val="000000"/>
              </a:solidFill>
            </a:endParaRPr>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6" y="2130425"/>
            <a:ext cx="7772401" cy="1470024"/>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53184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AD1BDD7-B20C-4164-A241-58F333C4FB8A}" type="slidenum">
              <a:rPr lang="en-US" altLang="en-US"/>
              <a:pPr>
                <a:defRPr/>
              </a:pPr>
              <a:t>‹#›</a:t>
            </a:fld>
            <a:endParaRPr lang="en-US" altLang="en-US" dirty="0"/>
          </a:p>
        </p:txBody>
      </p:sp>
    </p:spTree>
    <p:extLst>
      <p:ext uri="{BB962C8B-B14F-4D97-AF65-F5344CB8AC3E}">
        <p14:creationId xmlns:p14="http://schemas.microsoft.com/office/powerpoint/2010/main" val="1445811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09" y="4406904"/>
            <a:ext cx="7772401" cy="1362074"/>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09" y="2906715"/>
            <a:ext cx="7772401" cy="1500186"/>
          </a:xfrm>
        </p:spPr>
        <p:txBody>
          <a:bodyPr anchor="b"/>
          <a:lstStyle>
            <a:lvl1pPr marL="0" indent="0">
              <a:buNone/>
              <a:defRPr sz="2000"/>
            </a:lvl1pPr>
            <a:lvl2pPr marL="452481" indent="0">
              <a:buNone/>
              <a:defRPr sz="1900"/>
            </a:lvl2pPr>
            <a:lvl3pPr marL="904929" indent="0">
              <a:buNone/>
              <a:defRPr sz="1600"/>
            </a:lvl3pPr>
            <a:lvl4pPr marL="1357385" indent="0">
              <a:buNone/>
              <a:defRPr sz="1500"/>
            </a:lvl4pPr>
            <a:lvl5pPr marL="1809846" indent="0">
              <a:buNone/>
              <a:defRPr sz="1500"/>
            </a:lvl5pPr>
            <a:lvl6pPr marL="2262315" indent="0">
              <a:buNone/>
              <a:defRPr sz="1500"/>
            </a:lvl6pPr>
            <a:lvl7pPr marL="2714777" indent="0">
              <a:buNone/>
              <a:defRPr sz="1500"/>
            </a:lvl7pPr>
            <a:lvl8pPr marL="3167240" indent="0">
              <a:buNone/>
              <a:defRPr sz="1500"/>
            </a:lvl8pPr>
            <a:lvl9pPr marL="3619699" indent="0">
              <a:buNone/>
              <a:defRPr sz="15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E50161FD-56CB-477A-9EB6-09D32EB42719}" type="slidenum">
              <a:rPr lang="en-US" altLang="en-US"/>
              <a:pPr>
                <a:defRPr/>
              </a:pPr>
              <a:t>‹#›</a:t>
            </a:fld>
            <a:endParaRPr lang="en-US" altLang="en-US" dirty="0"/>
          </a:p>
        </p:txBody>
      </p:sp>
    </p:spTree>
    <p:extLst>
      <p:ext uri="{BB962C8B-B14F-4D97-AF65-F5344CB8AC3E}">
        <p14:creationId xmlns:p14="http://schemas.microsoft.com/office/powerpoint/2010/main" val="10324363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9EABF65-A99A-4D40-B386-A599489C07CA}" type="slidenum">
              <a:rPr lang="en-US" altLang="en-US"/>
              <a:pPr>
                <a:defRPr/>
              </a:pPr>
              <a:t>‹#›</a:t>
            </a:fld>
            <a:endParaRPr lang="en-US" altLang="en-US" dirty="0"/>
          </a:p>
        </p:txBody>
      </p:sp>
    </p:spTree>
    <p:extLst>
      <p:ext uri="{BB962C8B-B14F-4D97-AF65-F5344CB8AC3E}">
        <p14:creationId xmlns:p14="http://schemas.microsoft.com/office/powerpoint/2010/main" val="3781068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xfrm>
            <a:off x="9337766" y="8650379"/>
            <a:ext cx="2841625" cy="484187"/>
          </a:xfrm>
        </p:spPr>
        <p:txBody>
          <a:bodyPr/>
          <a:lstStyle>
            <a:lvl1pPr>
              <a:defRPr/>
            </a:lvl1pPr>
          </a:lstStyle>
          <a:p>
            <a:pPr>
              <a:defRPr/>
            </a:pPr>
            <a:fld id="{97AF3797-32A6-46C6-BF98-E21B4AB7E1D0}" type="slidenum">
              <a:rPr lang="en-US" altLang="en-US"/>
              <a:pPr>
                <a:defRPr/>
              </a:pPr>
              <a:t>‹#›</a:t>
            </a:fld>
            <a:endParaRPr lang="en-US" altLang="en-US" dirty="0"/>
          </a:p>
        </p:txBody>
      </p:sp>
    </p:spTree>
    <p:extLst>
      <p:ext uri="{BB962C8B-B14F-4D97-AF65-F5344CB8AC3E}">
        <p14:creationId xmlns:p14="http://schemas.microsoft.com/office/powerpoint/2010/main" val="3425326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46056252-B7F7-4EA1-95F2-C59D2D143825}" type="slidenum">
              <a:rPr lang="en-US" altLang="en-US"/>
              <a:pPr>
                <a:defRPr/>
              </a:pPr>
              <a:t>‹#›</a:t>
            </a:fld>
            <a:endParaRPr lang="en-US" altLang="en-US" dirty="0"/>
          </a:p>
        </p:txBody>
      </p:sp>
    </p:spTree>
    <p:extLst>
      <p:ext uri="{BB962C8B-B14F-4D97-AF65-F5344CB8AC3E}">
        <p14:creationId xmlns:p14="http://schemas.microsoft.com/office/powerpoint/2010/main" val="36897136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E06AAD66-75CE-4F43-A08E-BE70E0799A3B}" type="slidenum">
              <a:rPr lang="en-US" altLang="en-US"/>
              <a:pPr>
                <a:defRPr/>
              </a:pPr>
              <a:t>‹#›</a:t>
            </a:fld>
            <a:endParaRPr lang="en-US" altLang="en-US" dirty="0"/>
          </a:p>
        </p:txBody>
      </p:sp>
    </p:spTree>
    <p:extLst>
      <p:ext uri="{BB962C8B-B14F-4D97-AF65-F5344CB8AC3E}">
        <p14:creationId xmlns:p14="http://schemas.microsoft.com/office/powerpoint/2010/main" val="269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BB6E85F1-239B-452B-AF7B-FF59BF5A9EF1}" type="slidenum">
              <a:rPr lang="en-US" altLang="en-US"/>
              <a:pPr>
                <a:defRPr/>
              </a:pPr>
              <a:t>‹#›</a:t>
            </a:fld>
            <a:endParaRPr lang="en-US" altLang="en-US" dirty="0"/>
          </a:p>
        </p:txBody>
      </p:sp>
    </p:spTree>
    <p:extLst>
      <p:ext uri="{BB962C8B-B14F-4D97-AF65-F5344CB8AC3E}">
        <p14:creationId xmlns:p14="http://schemas.microsoft.com/office/powerpoint/2010/main" val="31834741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F3050960-DD88-4025-8374-CA4C2D233252}" type="slidenum">
              <a:rPr lang="en-US" altLang="en-US"/>
              <a:pPr>
                <a:defRPr/>
              </a:pPr>
              <a:t>‹#›</a:t>
            </a:fld>
            <a:endParaRPr lang="en-US" altLang="en-US" dirty="0"/>
          </a:p>
        </p:txBody>
      </p:sp>
    </p:spTree>
    <p:extLst>
      <p:ext uri="{BB962C8B-B14F-4D97-AF65-F5344CB8AC3E}">
        <p14:creationId xmlns:p14="http://schemas.microsoft.com/office/powerpoint/2010/main" val="9894921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9" y="612774"/>
            <a:ext cx="5486400" cy="4114800"/>
          </a:xfrm>
        </p:spPr>
        <p:txBody>
          <a:bodyPr lIns="90511" tIns="45235" rIns="90511" bIns="45235"/>
          <a:lstStyle>
            <a:lvl1pPr marL="0" indent="0">
              <a:buNone/>
              <a:defRPr sz="3200"/>
            </a:lvl1pPr>
            <a:lvl2pPr marL="452481" indent="0">
              <a:buNone/>
              <a:defRPr sz="2800"/>
            </a:lvl2pPr>
            <a:lvl3pPr marL="904929" indent="0">
              <a:buNone/>
              <a:defRPr sz="2400"/>
            </a:lvl3pPr>
            <a:lvl4pPr marL="1357385" indent="0">
              <a:buNone/>
              <a:defRPr sz="2000"/>
            </a:lvl4pPr>
            <a:lvl5pPr marL="1809846" indent="0">
              <a:buNone/>
              <a:defRPr sz="2000"/>
            </a:lvl5pPr>
            <a:lvl6pPr marL="2262315" indent="0">
              <a:buNone/>
              <a:defRPr sz="2000"/>
            </a:lvl6pPr>
            <a:lvl7pPr marL="2714777" indent="0">
              <a:buNone/>
              <a:defRPr sz="2000"/>
            </a:lvl7pPr>
            <a:lvl8pPr marL="3167240" indent="0">
              <a:buNone/>
              <a:defRPr sz="2000"/>
            </a:lvl8pPr>
            <a:lvl9pPr marL="3619699" indent="0">
              <a:buNone/>
              <a:defRPr sz="2000"/>
            </a:lvl9pPr>
          </a:lstStyle>
          <a:p>
            <a:pPr lvl="0"/>
            <a:endParaRPr lang="en-US" noProof="0" dirty="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AFEC5CD-6863-4FD2-8B02-F1F387DAFB05}" type="slidenum">
              <a:rPr lang="en-US" altLang="en-US"/>
              <a:pPr>
                <a:defRPr/>
              </a:pPr>
              <a:t>‹#›</a:t>
            </a:fld>
            <a:endParaRPr lang="en-US" altLang="en-US" dirty="0"/>
          </a:p>
        </p:txBody>
      </p:sp>
    </p:spTree>
    <p:extLst>
      <p:ext uri="{BB962C8B-B14F-4D97-AF65-F5344CB8AC3E}">
        <p14:creationId xmlns:p14="http://schemas.microsoft.com/office/powerpoint/2010/main" val="3290612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1B8C0103-9DED-45AB-8DD0-0F876CE2A7BD}" type="slidenum">
              <a:rPr lang="en-US" altLang="en-US"/>
              <a:pPr>
                <a:defRPr/>
              </a:pPr>
              <a:t>‹#›</a:t>
            </a:fld>
            <a:endParaRPr lang="en-US" altLang="en-US" dirty="0"/>
          </a:p>
        </p:txBody>
      </p:sp>
    </p:spTree>
    <p:extLst>
      <p:ext uri="{BB962C8B-B14F-4D97-AF65-F5344CB8AC3E}">
        <p14:creationId xmlns:p14="http://schemas.microsoft.com/office/powerpoint/2010/main" val="20973338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BA35DF1C-C51F-4CEF-91B1-59D1F1C94F4F}" type="slidenum">
              <a:rPr lang="en-US" altLang="en-US"/>
              <a:pPr>
                <a:defRPr/>
              </a:pPr>
              <a:t>‹#›</a:t>
            </a:fld>
            <a:endParaRPr lang="en-US" altLang="en-US" dirty="0"/>
          </a:p>
        </p:txBody>
      </p:sp>
    </p:spTree>
    <p:extLst>
      <p:ext uri="{BB962C8B-B14F-4D97-AF65-F5344CB8AC3E}">
        <p14:creationId xmlns:p14="http://schemas.microsoft.com/office/powerpoint/2010/main" val="15314735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a:t>Click to edit Master title style</a:t>
            </a:r>
          </a:p>
        </p:txBody>
      </p:sp>
      <p:sp>
        <p:nvSpPr>
          <p:cNvPr id="3" name="Text Placeholder 2"/>
          <p:cNvSpPr>
            <a:spLocks noGrp="1"/>
          </p:cNvSpPr>
          <p:nvPr>
            <p:ph type="body" sz="half" idx="1"/>
          </p:nvPr>
        </p:nvSpPr>
        <p:spPr>
          <a:xfrm>
            <a:off x="457202" y="1314452"/>
            <a:ext cx="4038599" cy="481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2"/>
            <a:ext cx="4038599" cy="481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E0D9DF2-A116-4083-BCE6-5821187800BA}" type="slidenum">
              <a:rPr lang="en-US" altLang="en-US"/>
              <a:pPr>
                <a:defRPr/>
              </a:pPr>
              <a:t>‹#›</a:t>
            </a:fld>
            <a:endParaRPr lang="en-US" altLang="en-US" dirty="0"/>
          </a:p>
        </p:txBody>
      </p:sp>
    </p:spTree>
    <p:extLst>
      <p:ext uri="{BB962C8B-B14F-4D97-AF65-F5344CB8AC3E}">
        <p14:creationId xmlns:p14="http://schemas.microsoft.com/office/powerpoint/2010/main" val="12904755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a:t>Click to edit Master title style</a:t>
            </a:r>
          </a:p>
        </p:txBody>
      </p:sp>
      <p:sp>
        <p:nvSpPr>
          <p:cNvPr id="3" name="Table Placeholder 2"/>
          <p:cNvSpPr>
            <a:spLocks noGrp="1"/>
          </p:cNvSpPr>
          <p:nvPr>
            <p:ph type="tbl" idx="1"/>
          </p:nvPr>
        </p:nvSpPr>
        <p:spPr>
          <a:xfrm>
            <a:off x="457201" y="1314452"/>
            <a:ext cx="8229600" cy="4811713"/>
          </a:xfrm>
        </p:spPr>
        <p:txBody>
          <a:bodyPr lIns="90511" tIns="45235" rIns="90511" bIns="45235"/>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CCF7742A-901D-4627-9AD9-A2FA8BA964ED}" type="slidenum">
              <a:rPr lang="en-US" altLang="en-US"/>
              <a:pPr>
                <a:defRPr/>
              </a:pPr>
              <a:t>‹#›</a:t>
            </a:fld>
            <a:endParaRPr lang="en-US" altLang="en-US" dirty="0"/>
          </a:p>
        </p:txBody>
      </p:sp>
    </p:spTree>
    <p:extLst>
      <p:ext uri="{BB962C8B-B14F-4D97-AF65-F5344CB8AC3E}">
        <p14:creationId xmlns:p14="http://schemas.microsoft.com/office/powerpoint/2010/main" val="16433405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a:t>Click to edit Master title style</a:t>
            </a:r>
          </a:p>
        </p:txBody>
      </p:sp>
      <p:sp>
        <p:nvSpPr>
          <p:cNvPr id="3" name="Chart Placeholder 2"/>
          <p:cNvSpPr>
            <a:spLocks noGrp="1"/>
          </p:cNvSpPr>
          <p:nvPr>
            <p:ph type="chart" idx="1"/>
          </p:nvPr>
        </p:nvSpPr>
        <p:spPr>
          <a:xfrm>
            <a:off x="457201" y="1314452"/>
            <a:ext cx="8229600" cy="4811713"/>
          </a:xfrm>
        </p:spPr>
        <p:txBody>
          <a:bodyPr lIns="90511" tIns="45235" rIns="90511" bIns="45235"/>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D1DAE55-7854-462F-9320-51D99B8A7838}" type="slidenum">
              <a:rPr lang="en-US" altLang="en-US"/>
              <a:pPr>
                <a:defRPr/>
              </a:pPr>
              <a:t>‹#›</a:t>
            </a:fld>
            <a:endParaRPr lang="en-US" altLang="en-US" dirty="0"/>
          </a:p>
        </p:txBody>
      </p:sp>
    </p:spTree>
    <p:extLst>
      <p:ext uri="{BB962C8B-B14F-4D97-AF65-F5344CB8AC3E}">
        <p14:creationId xmlns:p14="http://schemas.microsoft.com/office/powerpoint/2010/main" val="148627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11" y="4406904"/>
            <a:ext cx="7772401" cy="1362074"/>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11" y="2906715"/>
            <a:ext cx="7772401" cy="1500186"/>
          </a:xfrm>
        </p:spPr>
        <p:txBody>
          <a:bodyPr anchor="b"/>
          <a:lstStyle>
            <a:lvl1pPr marL="0" indent="0">
              <a:buNone/>
              <a:defRPr sz="2000"/>
            </a:lvl1pPr>
            <a:lvl2pPr marL="452352" indent="0">
              <a:buNone/>
              <a:defRPr sz="1900"/>
            </a:lvl2pPr>
            <a:lvl3pPr marL="904670" indent="0">
              <a:buNone/>
              <a:defRPr sz="1600"/>
            </a:lvl3pPr>
            <a:lvl4pPr marL="1356997" indent="0">
              <a:buNone/>
              <a:defRPr sz="1500"/>
            </a:lvl4pPr>
            <a:lvl5pPr marL="1809329" indent="0">
              <a:buNone/>
              <a:defRPr sz="1500"/>
            </a:lvl5pPr>
            <a:lvl6pPr marL="2261669" indent="0">
              <a:buNone/>
              <a:defRPr sz="1500"/>
            </a:lvl6pPr>
            <a:lvl7pPr marL="2714003" indent="0">
              <a:buNone/>
              <a:defRPr sz="1500"/>
            </a:lvl7pPr>
            <a:lvl8pPr marL="3166337" indent="0">
              <a:buNone/>
              <a:defRPr sz="1500"/>
            </a:lvl8pPr>
            <a:lvl9pPr marL="3618667" indent="0">
              <a:buNone/>
              <a:defRPr sz="15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ECCCE06-9895-4214-8564-E52505BD741E}" type="slidenum">
              <a:rPr lang="en-US" altLang="en-US"/>
              <a:pPr>
                <a:defRPr/>
              </a:pPr>
              <a:t>‹#›</a:t>
            </a:fld>
            <a:endParaRPr lang="en-US" altLang="en-US" dirty="0"/>
          </a:p>
        </p:txBody>
      </p:sp>
    </p:spTree>
    <p:extLst>
      <p:ext uri="{BB962C8B-B14F-4D97-AF65-F5344CB8AC3E}">
        <p14:creationId xmlns:p14="http://schemas.microsoft.com/office/powerpoint/2010/main" val="36899898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934ACEB1-AB77-4993-B763-4BAE3375EF1E}" type="slidenum">
              <a:rPr lang="en-US" altLang="en-US"/>
              <a:pPr>
                <a:defRPr/>
              </a:pPr>
              <a:t>‹#›</a:t>
            </a:fld>
            <a:endParaRPr lang="en-US" altLang="en-US" dirty="0"/>
          </a:p>
        </p:txBody>
      </p:sp>
    </p:spTree>
    <p:extLst>
      <p:ext uri="{BB962C8B-B14F-4D97-AF65-F5344CB8AC3E}">
        <p14:creationId xmlns:p14="http://schemas.microsoft.com/office/powerpoint/2010/main" val="195732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E9B075-75F1-408D-AFB5-E8741D553A6C}" type="slidenum">
              <a:rPr lang="en-US" altLang="en-US"/>
              <a:pPr>
                <a:defRPr/>
              </a:pPr>
              <a:t>‹#›</a:t>
            </a:fld>
            <a:endParaRPr lang="en-US" altLang="en-US" dirty="0"/>
          </a:p>
        </p:txBody>
      </p:sp>
    </p:spTree>
    <p:extLst>
      <p:ext uri="{BB962C8B-B14F-4D97-AF65-F5344CB8AC3E}">
        <p14:creationId xmlns:p14="http://schemas.microsoft.com/office/powerpoint/2010/main" val="1088906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D8FA03A8-67F1-48A1-B3A5-15564F227CC3}" type="slidenum">
              <a:rPr lang="en-US" altLang="en-US"/>
              <a:pPr>
                <a:defRPr/>
              </a:pPr>
              <a:t>‹#›</a:t>
            </a:fld>
            <a:endParaRPr lang="en-US" altLang="en-US" dirty="0"/>
          </a:p>
        </p:txBody>
      </p:sp>
    </p:spTree>
    <p:extLst>
      <p:ext uri="{BB962C8B-B14F-4D97-AF65-F5344CB8AC3E}">
        <p14:creationId xmlns:p14="http://schemas.microsoft.com/office/powerpoint/2010/main" val="218237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A155D9D8-1CC8-434E-AF3C-C86866DD791F}" type="slidenum">
              <a:rPr lang="en-US" altLang="en-US"/>
              <a:pPr>
                <a:defRPr/>
              </a:pPr>
              <a:t>‹#›</a:t>
            </a:fld>
            <a:endParaRPr lang="en-US" altLang="en-US" dirty="0"/>
          </a:p>
        </p:txBody>
      </p:sp>
    </p:spTree>
    <p:extLst>
      <p:ext uri="{BB962C8B-B14F-4D97-AF65-F5344CB8AC3E}">
        <p14:creationId xmlns:p14="http://schemas.microsoft.com/office/powerpoint/2010/main" val="1368253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xfrm>
            <a:off x="9337766" y="8659812"/>
            <a:ext cx="2841625" cy="452438"/>
          </a:xfrm>
        </p:spPr>
        <p:txBody>
          <a:bodyPr/>
          <a:lstStyle>
            <a:lvl1pPr>
              <a:defRPr/>
            </a:lvl1pPr>
          </a:lstStyle>
          <a:p>
            <a:pPr>
              <a:defRPr/>
            </a:pPr>
            <a:fld id="{6C071EC3-2541-4649-B5DA-9836904E775A}" type="slidenum">
              <a:rPr lang="en-US" altLang="en-US"/>
              <a:pPr>
                <a:defRPr/>
              </a:pPr>
              <a:t>‹#›</a:t>
            </a:fld>
            <a:endParaRPr lang="en-US" altLang="en-US" dirty="0"/>
          </a:p>
        </p:txBody>
      </p:sp>
    </p:spTree>
    <p:extLst>
      <p:ext uri="{BB962C8B-B14F-4D97-AF65-F5344CB8AC3E}">
        <p14:creationId xmlns:p14="http://schemas.microsoft.com/office/powerpoint/2010/main" val="225187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C165A88F-9A3F-49A0-AC29-B843EA38E48F}" type="slidenum">
              <a:rPr lang="en-US" altLang="en-US"/>
              <a:pPr>
                <a:defRPr/>
              </a:pPr>
              <a:t>‹#›</a:t>
            </a:fld>
            <a:endParaRPr lang="en-US" altLang="en-US" dirty="0"/>
          </a:p>
        </p:txBody>
      </p:sp>
    </p:spTree>
    <p:extLst>
      <p:ext uri="{BB962C8B-B14F-4D97-AF65-F5344CB8AC3E}">
        <p14:creationId xmlns:p14="http://schemas.microsoft.com/office/powerpoint/2010/main" val="38898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9" y="612774"/>
            <a:ext cx="5486400" cy="4114800"/>
          </a:xfrm>
        </p:spPr>
        <p:txBody>
          <a:bodyPr lIns="90487" tIns="45222" rIns="90487" bIns="45222"/>
          <a:lstStyle>
            <a:lvl1pPr marL="0" indent="0">
              <a:buNone/>
              <a:defRPr sz="3200"/>
            </a:lvl1pPr>
            <a:lvl2pPr marL="452352" indent="0">
              <a:buNone/>
              <a:defRPr sz="2800"/>
            </a:lvl2pPr>
            <a:lvl3pPr marL="904670" indent="0">
              <a:buNone/>
              <a:defRPr sz="2400"/>
            </a:lvl3pPr>
            <a:lvl4pPr marL="1356997" indent="0">
              <a:buNone/>
              <a:defRPr sz="2000"/>
            </a:lvl4pPr>
            <a:lvl5pPr marL="1809329" indent="0">
              <a:buNone/>
              <a:defRPr sz="2000"/>
            </a:lvl5pPr>
            <a:lvl6pPr marL="2261669" indent="0">
              <a:buNone/>
              <a:defRPr sz="2000"/>
            </a:lvl6pPr>
            <a:lvl7pPr marL="2714003" indent="0">
              <a:buNone/>
              <a:defRPr sz="2000"/>
            </a:lvl7pPr>
            <a:lvl8pPr marL="3166337" indent="0">
              <a:buNone/>
              <a:defRPr sz="2000"/>
            </a:lvl8pPr>
            <a:lvl9pPr marL="3618667" indent="0">
              <a:buNone/>
              <a:defRPr sz="2000"/>
            </a:lvl9pPr>
          </a:lstStyle>
          <a:p>
            <a:pPr lvl="0"/>
            <a:endParaRPr lang="en-US" noProof="0" dirty="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914C2BB-D3B7-4C8A-B474-63F46DC2A38B}" type="slidenum">
              <a:rPr lang="en-US" altLang="en-US"/>
              <a:pPr>
                <a:defRPr/>
              </a:pPr>
              <a:t>‹#›</a:t>
            </a:fld>
            <a:endParaRPr lang="en-US" altLang="en-US" dirty="0"/>
          </a:p>
        </p:txBody>
      </p:sp>
    </p:spTree>
    <p:extLst>
      <p:ext uri="{BB962C8B-B14F-4D97-AF65-F5344CB8AC3E}">
        <p14:creationId xmlns:p14="http://schemas.microsoft.com/office/powerpoint/2010/main" val="268855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p>
        </p:txBody>
      </p:sp>
      <p:sp>
        <p:nvSpPr>
          <p:cNvPr id="1027"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ctr" defTabSz="1204650">
              <a:defRPr sz="1900">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r" defTabSz="1204650">
              <a:defRPr sz="1900" b="1">
                <a:solidFill>
                  <a:srgbClr val="DDDDDD"/>
                </a:solidFill>
                <a:latin typeface="Calibri" pitchFamily="34" charset="0"/>
                <a:ea typeface="ＭＳ Ｐゴシック" pitchFamily="34" charset="-128"/>
              </a:defRPr>
            </a:lvl1pPr>
          </a:lstStyle>
          <a:p>
            <a:pPr>
              <a:defRPr/>
            </a:pPr>
            <a:fld id="{6D75DCF1-6C32-4B79-93F1-19D9C72617B0}"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3" r:id="rId1"/>
    <p:sldLayoutId id="2147485844" r:id="rId2"/>
    <p:sldLayoutId id="2147485803" r:id="rId3"/>
    <p:sldLayoutId id="2147485804" r:id="rId4"/>
    <p:sldLayoutId id="2147485805" r:id="rId5"/>
    <p:sldLayoutId id="2147485806" r:id="rId6"/>
    <p:sldLayoutId id="2147485845" r:id="rId7"/>
    <p:sldLayoutId id="2147485807" r:id="rId8"/>
    <p:sldLayoutId id="2147485808" r:id="rId9"/>
    <p:sldLayoutId id="2147485809" r:id="rId10"/>
    <p:sldLayoutId id="2147485810" r:id="rId11"/>
    <p:sldLayoutId id="2147485811" r:id="rId12"/>
    <p:sldLayoutId id="2147485812" r:id="rId13"/>
    <p:sldLayoutId id="2147485813" r:id="rId14"/>
    <p:sldLayoutId id="2147485814" r:id="rId15"/>
  </p:sldLayoutIdLst>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7991"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0036"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7827" indent="-226191" algn="l" rtl="0" fontAlgn="base">
        <a:spcBef>
          <a:spcPct val="20000"/>
        </a:spcBef>
        <a:spcAft>
          <a:spcPct val="0"/>
        </a:spcAft>
        <a:buChar char="»"/>
        <a:defRPr sz="2000">
          <a:solidFill>
            <a:schemeClr val="tx1"/>
          </a:solidFill>
          <a:latin typeface="+mn-lt"/>
          <a:ea typeface="+mn-ea"/>
        </a:defRPr>
      </a:lvl6pPr>
      <a:lvl7pPr marL="2940173" indent="-226191" algn="l" rtl="0" fontAlgn="base">
        <a:spcBef>
          <a:spcPct val="20000"/>
        </a:spcBef>
        <a:spcAft>
          <a:spcPct val="0"/>
        </a:spcAft>
        <a:buChar char="»"/>
        <a:defRPr sz="2000">
          <a:solidFill>
            <a:schemeClr val="tx1"/>
          </a:solidFill>
          <a:latin typeface="+mn-lt"/>
          <a:ea typeface="+mn-ea"/>
        </a:defRPr>
      </a:lvl7pPr>
      <a:lvl8pPr marL="3392498" indent="-226191" algn="l" rtl="0" fontAlgn="base">
        <a:spcBef>
          <a:spcPct val="20000"/>
        </a:spcBef>
        <a:spcAft>
          <a:spcPct val="0"/>
        </a:spcAft>
        <a:buChar char="»"/>
        <a:defRPr sz="2000">
          <a:solidFill>
            <a:schemeClr val="tx1"/>
          </a:solidFill>
          <a:latin typeface="+mn-lt"/>
          <a:ea typeface="+mn-ea"/>
        </a:defRPr>
      </a:lvl8pPr>
      <a:lvl9pPr marL="3844832" indent="-226191"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352" rtl="0" eaLnBrk="1" latinLnBrk="0" hangingPunct="1">
        <a:defRPr sz="1900" kern="1200">
          <a:solidFill>
            <a:schemeClr val="tx1"/>
          </a:solidFill>
          <a:latin typeface="+mn-lt"/>
          <a:ea typeface="+mn-ea"/>
          <a:cs typeface="+mn-cs"/>
        </a:defRPr>
      </a:lvl1pPr>
      <a:lvl2pPr marL="452352" algn="l" defTabSz="452352" rtl="0" eaLnBrk="1" latinLnBrk="0" hangingPunct="1">
        <a:defRPr sz="1900" kern="1200">
          <a:solidFill>
            <a:schemeClr val="tx1"/>
          </a:solidFill>
          <a:latin typeface="+mn-lt"/>
          <a:ea typeface="+mn-ea"/>
          <a:cs typeface="+mn-cs"/>
        </a:defRPr>
      </a:lvl2pPr>
      <a:lvl3pPr marL="904670" algn="l" defTabSz="452352" rtl="0" eaLnBrk="1" latinLnBrk="0" hangingPunct="1">
        <a:defRPr sz="1900" kern="1200">
          <a:solidFill>
            <a:schemeClr val="tx1"/>
          </a:solidFill>
          <a:latin typeface="+mn-lt"/>
          <a:ea typeface="+mn-ea"/>
          <a:cs typeface="+mn-cs"/>
        </a:defRPr>
      </a:lvl3pPr>
      <a:lvl4pPr marL="1356997" algn="l" defTabSz="452352" rtl="0" eaLnBrk="1" latinLnBrk="0" hangingPunct="1">
        <a:defRPr sz="1900" kern="1200">
          <a:solidFill>
            <a:schemeClr val="tx1"/>
          </a:solidFill>
          <a:latin typeface="+mn-lt"/>
          <a:ea typeface="+mn-ea"/>
          <a:cs typeface="+mn-cs"/>
        </a:defRPr>
      </a:lvl4pPr>
      <a:lvl5pPr marL="1809329" algn="l" defTabSz="452352" rtl="0" eaLnBrk="1" latinLnBrk="0" hangingPunct="1">
        <a:defRPr sz="1900" kern="1200">
          <a:solidFill>
            <a:schemeClr val="tx1"/>
          </a:solidFill>
          <a:latin typeface="+mn-lt"/>
          <a:ea typeface="+mn-ea"/>
          <a:cs typeface="+mn-cs"/>
        </a:defRPr>
      </a:lvl5pPr>
      <a:lvl6pPr marL="2261669" algn="l" defTabSz="452352" rtl="0" eaLnBrk="1" latinLnBrk="0" hangingPunct="1">
        <a:defRPr sz="1900" kern="1200">
          <a:solidFill>
            <a:schemeClr val="tx1"/>
          </a:solidFill>
          <a:latin typeface="+mn-lt"/>
          <a:ea typeface="+mn-ea"/>
          <a:cs typeface="+mn-cs"/>
        </a:defRPr>
      </a:lvl6pPr>
      <a:lvl7pPr marL="2714003" algn="l" defTabSz="452352" rtl="0" eaLnBrk="1" latinLnBrk="0" hangingPunct="1">
        <a:defRPr sz="1900" kern="1200">
          <a:solidFill>
            <a:schemeClr val="tx1"/>
          </a:solidFill>
          <a:latin typeface="+mn-lt"/>
          <a:ea typeface="+mn-ea"/>
          <a:cs typeface="+mn-cs"/>
        </a:defRPr>
      </a:lvl7pPr>
      <a:lvl8pPr marL="3166337" algn="l" defTabSz="452352" rtl="0" eaLnBrk="1" latinLnBrk="0" hangingPunct="1">
        <a:defRPr sz="1900" kern="1200">
          <a:solidFill>
            <a:schemeClr val="tx1"/>
          </a:solidFill>
          <a:latin typeface="+mn-lt"/>
          <a:ea typeface="+mn-ea"/>
          <a:cs typeface="+mn-cs"/>
        </a:defRPr>
      </a:lvl8pPr>
      <a:lvl9pPr marL="3618667" algn="l" defTabSz="452352"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a:solidFill>
                <a:srgbClr val="000000"/>
              </a:solidFill>
            </a:endParaRPr>
          </a:p>
        </p:txBody>
      </p:sp>
      <p:sp>
        <p:nvSpPr>
          <p:cNvPr id="3075"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ctr" anchorCtr="0" compatLnSpc="1">
            <a:prstTxWarp prst="textNoShape">
              <a:avLst/>
            </a:prstTxWarp>
          </a:bodyPr>
          <a:lstStyle/>
          <a:p>
            <a:pPr lvl="0"/>
            <a:r>
              <a:rPr lang="en-US" altLang="en-US"/>
              <a:t>Click to edit Master title style</a:t>
            </a:r>
          </a:p>
        </p:txBody>
      </p:sp>
      <p:sp>
        <p:nvSpPr>
          <p:cNvPr id="3076"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ctr" defTabSz="1204994">
              <a:defRPr sz="1900">
                <a:solidFill>
                  <a:srgbClr val="000000"/>
                </a:solidFill>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r" defTabSz="1204994">
              <a:defRPr sz="1900" b="1">
                <a:solidFill>
                  <a:srgbClr val="DDDDDD"/>
                </a:solidFill>
                <a:latin typeface="Calibri" pitchFamily="34" charset="0"/>
                <a:ea typeface="ＭＳ Ｐゴシック" pitchFamily="34" charset="-128"/>
              </a:defRPr>
            </a:lvl1pPr>
          </a:lstStyle>
          <a:p>
            <a:pPr>
              <a:defRPr/>
            </a:pPr>
            <a:fld id="{41009AA3-7843-40E0-8B4B-B4C2DD565162}" type="slidenum">
              <a:rPr lang="en-US" altLang="en-US"/>
              <a:pPr>
                <a:defRPr/>
              </a:pPr>
              <a:t>‹#›</a:t>
            </a:fld>
            <a:endParaRPr lang="en-US" altLang="en-US" dirty="0"/>
          </a:p>
        </p:txBody>
      </p:sp>
      <p:pic>
        <p:nvPicPr>
          <p:cNvPr id="3079"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7" r:id="rId1"/>
    <p:sldLayoutId id="2147485829" r:id="rId2"/>
    <p:sldLayoutId id="2147485830" r:id="rId3"/>
    <p:sldLayoutId id="2147485831" r:id="rId4"/>
    <p:sldLayoutId id="2147485832" r:id="rId5"/>
    <p:sldLayoutId id="2147485833" r:id="rId6"/>
    <p:sldLayoutId id="2147485834" r:id="rId7"/>
    <p:sldLayoutId id="2147485835" r:id="rId8"/>
    <p:sldLayoutId id="2147485836" r:id="rId9"/>
    <p:sldLayoutId id="2147485837" r:id="rId10"/>
    <p:sldLayoutId id="2147485838" r:id="rId11"/>
    <p:sldLayoutId id="2147485839" r:id="rId12"/>
    <p:sldLayoutId id="2147485840" r:id="rId13"/>
    <p:sldLayoutId id="2147485841" r:id="rId14"/>
    <p:sldLayoutId id="2147485842" r:id="rId15"/>
  </p:sldLayoutIdLst>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481" algn="ctr" rtl="0" fontAlgn="base">
        <a:spcBef>
          <a:spcPct val="0"/>
        </a:spcBef>
        <a:spcAft>
          <a:spcPct val="0"/>
        </a:spcAft>
        <a:defRPr sz="2800" b="1">
          <a:solidFill>
            <a:schemeClr val="bg1"/>
          </a:solidFill>
          <a:latin typeface="Calibri" charset="0"/>
          <a:ea typeface="ＭＳ Ｐゴシック" charset="0"/>
        </a:defRPr>
      </a:lvl6pPr>
      <a:lvl7pPr marL="904929" algn="ctr" rtl="0" fontAlgn="base">
        <a:spcBef>
          <a:spcPct val="0"/>
        </a:spcBef>
        <a:spcAft>
          <a:spcPct val="0"/>
        </a:spcAft>
        <a:defRPr sz="2800" b="1">
          <a:solidFill>
            <a:schemeClr val="bg1"/>
          </a:solidFill>
          <a:latin typeface="Calibri" charset="0"/>
          <a:ea typeface="ＭＳ Ｐゴシック" charset="0"/>
        </a:defRPr>
      </a:lvl7pPr>
      <a:lvl8pPr marL="1357385" algn="ctr" rtl="0" fontAlgn="base">
        <a:spcBef>
          <a:spcPct val="0"/>
        </a:spcBef>
        <a:spcAft>
          <a:spcPct val="0"/>
        </a:spcAft>
        <a:defRPr sz="2800" b="1">
          <a:solidFill>
            <a:schemeClr val="bg1"/>
          </a:solidFill>
          <a:latin typeface="Calibri" charset="0"/>
          <a:ea typeface="ＭＳ Ｐゴシック" charset="0"/>
        </a:defRPr>
      </a:lvl8pPr>
      <a:lvl9pPr marL="1809846"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9559"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1614"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8537" indent="-226255" algn="l" rtl="0" fontAlgn="base">
        <a:spcBef>
          <a:spcPct val="20000"/>
        </a:spcBef>
        <a:spcAft>
          <a:spcPct val="0"/>
        </a:spcAft>
        <a:buChar char="»"/>
        <a:defRPr sz="2000">
          <a:solidFill>
            <a:schemeClr val="tx1"/>
          </a:solidFill>
          <a:latin typeface="+mn-lt"/>
          <a:ea typeface="+mn-ea"/>
        </a:defRPr>
      </a:lvl6pPr>
      <a:lvl7pPr marL="2941012" indent="-226255" algn="l" rtl="0" fontAlgn="base">
        <a:spcBef>
          <a:spcPct val="20000"/>
        </a:spcBef>
        <a:spcAft>
          <a:spcPct val="0"/>
        </a:spcAft>
        <a:buChar char="»"/>
        <a:defRPr sz="2000">
          <a:solidFill>
            <a:schemeClr val="tx1"/>
          </a:solidFill>
          <a:latin typeface="+mn-lt"/>
          <a:ea typeface="+mn-ea"/>
        </a:defRPr>
      </a:lvl7pPr>
      <a:lvl8pPr marL="3393468" indent="-226255" algn="l" rtl="0" fontAlgn="base">
        <a:spcBef>
          <a:spcPct val="20000"/>
        </a:spcBef>
        <a:spcAft>
          <a:spcPct val="0"/>
        </a:spcAft>
        <a:buChar char="»"/>
        <a:defRPr sz="2000">
          <a:solidFill>
            <a:schemeClr val="tx1"/>
          </a:solidFill>
          <a:latin typeface="+mn-lt"/>
          <a:ea typeface="+mn-ea"/>
        </a:defRPr>
      </a:lvl8pPr>
      <a:lvl9pPr marL="3845929" indent="-22625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481" rtl="0" eaLnBrk="1" latinLnBrk="0" hangingPunct="1">
        <a:defRPr sz="1900" kern="1200">
          <a:solidFill>
            <a:schemeClr val="tx1"/>
          </a:solidFill>
          <a:latin typeface="+mn-lt"/>
          <a:ea typeface="+mn-ea"/>
          <a:cs typeface="+mn-cs"/>
        </a:defRPr>
      </a:lvl1pPr>
      <a:lvl2pPr marL="452481" algn="l" defTabSz="452481" rtl="0" eaLnBrk="1" latinLnBrk="0" hangingPunct="1">
        <a:defRPr sz="1900" kern="1200">
          <a:solidFill>
            <a:schemeClr val="tx1"/>
          </a:solidFill>
          <a:latin typeface="+mn-lt"/>
          <a:ea typeface="+mn-ea"/>
          <a:cs typeface="+mn-cs"/>
        </a:defRPr>
      </a:lvl2pPr>
      <a:lvl3pPr marL="904929" algn="l" defTabSz="452481" rtl="0" eaLnBrk="1" latinLnBrk="0" hangingPunct="1">
        <a:defRPr sz="1900" kern="1200">
          <a:solidFill>
            <a:schemeClr val="tx1"/>
          </a:solidFill>
          <a:latin typeface="+mn-lt"/>
          <a:ea typeface="+mn-ea"/>
          <a:cs typeface="+mn-cs"/>
        </a:defRPr>
      </a:lvl3pPr>
      <a:lvl4pPr marL="1357385" algn="l" defTabSz="452481" rtl="0" eaLnBrk="1" latinLnBrk="0" hangingPunct="1">
        <a:defRPr sz="1900" kern="1200">
          <a:solidFill>
            <a:schemeClr val="tx1"/>
          </a:solidFill>
          <a:latin typeface="+mn-lt"/>
          <a:ea typeface="+mn-ea"/>
          <a:cs typeface="+mn-cs"/>
        </a:defRPr>
      </a:lvl4pPr>
      <a:lvl5pPr marL="1809846" algn="l" defTabSz="452481" rtl="0" eaLnBrk="1" latinLnBrk="0" hangingPunct="1">
        <a:defRPr sz="1900" kern="1200">
          <a:solidFill>
            <a:schemeClr val="tx1"/>
          </a:solidFill>
          <a:latin typeface="+mn-lt"/>
          <a:ea typeface="+mn-ea"/>
          <a:cs typeface="+mn-cs"/>
        </a:defRPr>
      </a:lvl5pPr>
      <a:lvl6pPr marL="2262315" algn="l" defTabSz="452481" rtl="0" eaLnBrk="1" latinLnBrk="0" hangingPunct="1">
        <a:defRPr sz="1900" kern="1200">
          <a:solidFill>
            <a:schemeClr val="tx1"/>
          </a:solidFill>
          <a:latin typeface="+mn-lt"/>
          <a:ea typeface="+mn-ea"/>
          <a:cs typeface="+mn-cs"/>
        </a:defRPr>
      </a:lvl6pPr>
      <a:lvl7pPr marL="2714777" algn="l" defTabSz="452481" rtl="0" eaLnBrk="1" latinLnBrk="0" hangingPunct="1">
        <a:defRPr sz="1900" kern="1200">
          <a:solidFill>
            <a:schemeClr val="tx1"/>
          </a:solidFill>
          <a:latin typeface="+mn-lt"/>
          <a:ea typeface="+mn-ea"/>
          <a:cs typeface="+mn-cs"/>
        </a:defRPr>
      </a:lvl7pPr>
      <a:lvl8pPr marL="3167240" algn="l" defTabSz="452481" rtl="0" eaLnBrk="1" latinLnBrk="0" hangingPunct="1">
        <a:defRPr sz="1900" kern="1200">
          <a:solidFill>
            <a:schemeClr val="tx1"/>
          </a:solidFill>
          <a:latin typeface="+mn-lt"/>
          <a:ea typeface="+mn-ea"/>
          <a:cs typeface="+mn-cs"/>
        </a:defRPr>
      </a:lvl8pPr>
      <a:lvl9pPr marL="3619699" algn="l" defTabSz="452481"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chart" Target="../charts/chart12.xml"/><Relationship Id="rId4" Type="http://schemas.openxmlformats.org/officeDocument/2006/relationships/chart" Target="../charts/char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7.xml"/><Relationship Id="rId1" Type="http://schemas.openxmlformats.org/officeDocument/2006/relationships/slideLayout" Target="../slideLayouts/slideLayout17.xml"/><Relationship Id="rId4" Type="http://schemas.openxmlformats.org/officeDocument/2006/relationships/chart" Target="../charts/chart16.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8.xml"/><Relationship Id="rId1" Type="http://schemas.openxmlformats.org/officeDocument/2006/relationships/slideLayout" Target="../slideLayouts/slideLayout17.xml"/><Relationship Id="rId4" Type="http://schemas.openxmlformats.org/officeDocument/2006/relationships/chart" Target="../charts/chart18.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17.xml"/><Relationship Id="rId4" Type="http://schemas.openxmlformats.org/officeDocument/2006/relationships/chart" Target="../charts/chart20.xml"/></Relationships>
</file>

<file path=ppt/slides/_rels/slide2.xml.rels><?xml version="1.0" encoding="UTF-8" standalone="yes"?>
<Relationships xmlns="http://schemas.openxmlformats.org/package/2006/relationships"><Relationship Id="rId3" Type="http://schemas.openxmlformats.org/officeDocument/2006/relationships/hyperlink" Target="http://www.malegislature.gov/Laws/SessionLaws/Acts/2006/Chapter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malegislature.gov/Laws/GeneralLaws/PartI/TitleXVI/Chapter111/Section51H" TargetMode="External"/><Relationship Id="rId5" Type="http://schemas.openxmlformats.org/officeDocument/2006/relationships/hyperlink" Target="http://www.mass.gov/eohhs/docs/dph/regs/105cmr130.pdf" TargetMode="External"/><Relationship Id="rId4" Type="http://schemas.openxmlformats.org/officeDocument/2006/relationships/hyperlink" Target="http://www.malegislature.gov/Laws/GeneralLaws/PartI/TitleXVI/Chapter111/Section111" TargetMode="External"/></Relationships>
</file>

<file path=ppt/slides/_rels/slide2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chart" Target="../charts/chart22.xml"/></Relationships>
</file>

<file path=ppt/slides/_rels/slide21.xml.rels><?xml version="1.0" encoding="UTF-8" standalone="yes"?>
<Relationships xmlns="http://schemas.openxmlformats.org/package/2006/relationships"><Relationship Id="rId8" Type="http://schemas.openxmlformats.org/officeDocument/2006/relationships/chart" Target="../charts/chart28.xml"/><Relationship Id="rId3" Type="http://schemas.openxmlformats.org/officeDocument/2006/relationships/chart" Target="../charts/chart23.xml"/><Relationship Id="rId7" Type="http://schemas.openxmlformats.org/officeDocument/2006/relationships/chart" Target="../charts/chart27.xml"/><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chart" Target="../charts/chart26.xml"/><Relationship Id="rId5" Type="http://schemas.openxmlformats.org/officeDocument/2006/relationships/chart" Target="../charts/chart25.xml"/><Relationship Id="rId4" Type="http://schemas.openxmlformats.org/officeDocument/2006/relationships/chart" Target="../charts/char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chart" Target="../charts/chart3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cdc.gov/antibiotic-use/healthcare/"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www.cdc.gov/longtermcare/prevention/antibiotic-stewardship.html"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mass.gov/service-details/massachusetts-antibiogram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Eileen.mchale@state.ma.us"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14"/>
          <p:cNvSpPr>
            <a:spLocks noGrp="1" noChangeArrowheads="1"/>
          </p:cNvSpPr>
          <p:nvPr>
            <p:ph type="ctrTitle"/>
          </p:nvPr>
        </p:nvSpPr>
        <p:spPr>
          <a:xfrm>
            <a:off x="912814" y="1814052"/>
            <a:ext cx="10353674" cy="2518711"/>
          </a:xfrm>
        </p:spPr>
        <p:txBody>
          <a:bodyPr/>
          <a:lstStyle/>
          <a:p>
            <a:pPr eaLnBrk="1" hangingPunct="1"/>
            <a:r>
              <a:rPr lang="en-US" altLang="en-US" sz="4400" dirty="0">
                <a:solidFill>
                  <a:schemeClr val="tx1"/>
                </a:solidFill>
              </a:rPr>
              <a:t>Health Care Associated Infections in 2017</a:t>
            </a:r>
            <a:br>
              <a:rPr lang="en-US" altLang="en-US" sz="4400" dirty="0">
                <a:solidFill>
                  <a:schemeClr val="tx1"/>
                </a:solidFill>
              </a:rPr>
            </a:br>
            <a:r>
              <a:rPr lang="en-US" altLang="en-US" sz="4400" dirty="0">
                <a:solidFill>
                  <a:schemeClr val="tx1"/>
                </a:solidFill>
              </a:rPr>
              <a:t>Acute Care Hospitals</a:t>
            </a:r>
          </a:p>
        </p:txBody>
      </p:sp>
      <p:sp>
        <p:nvSpPr>
          <p:cNvPr id="9220" name="Rectangle 15"/>
          <p:cNvSpPr>
            <a:spLocks noGrp="1" noChangeArrowheads="1"/>
          </p:cNvSpPr>
          <p:nvPr>
            <p:ph type="subTitle" idx="1"/>
          </p:nvPr>
        </p:nvSpPr>
        <p:spPr>
          <a:xfrm>
            <a:off x="-4731" y="3849329"/>
            <a:ext cx="12179300" cy="3967316"/>
          </a:xfrm>
        </p:spPr>
        <p:txBody>
          <a:bodyPr/>
          <a:lstStyle/>
          <a:p>
            <a:pPr eaLnBrk="1" hangingPunct="1">
              <a:lnSpc>
                <a:spcPct val="80000"/>
              </a:lnSpc>
            </a:pPr>
            <a:endParaRPr lang="en-US" altLang="en-US" sz="2000" dirty="0"/>
          </a:p>
          <a:p>
            <a:pPr eaLnBrk="1" hangingPunct="1">
              <a:lnSpc>
                <a:spcPct val="80000"/>
              </a:lnSpc>
            </a:pPr>
            <a:r>
              <a:rPr lang="en-US" altLang="en-US" sz="2000" dirty="0"/>
              <a:t>Christina </a:t>
            </a:r>
            <a:r>
              <a:rPr lang="en-US" altLang="en-US" sz="2000" dirty="0" err="1"/>
              <a:t>Brandeburg</a:t>
            </a:r>
            <a:r>
              <a:rPr lang="en-US" altLang="en-US" sz="2000" dirty="0"/>
              <a:t>, MPH</a:t>
            </a:r>
          </a:p>
          <a:p>
            <a:pPr eaLnBrk="1" hangingPunct="1">
              <a:lnSpc>
                <a:spcPct val="80000"/>
              </a:lnSpc>
            </a:pPr>
            <a:r>
              <a:rPr lang="en-US" altLang="en-US" sz="2000" dirty="0"/>
              <a:t>Epidemiologist</a:t>
            </a:r>
          </a:p>
          <a:p>
            <a:pPr eaLnBrk="1" hangingPunct="1">
              <a:lnSpc>
                <a:spcPct val="80000"/>
              </a:lnSpc>
            </a:pPr>
            <a:endParaRPr lang="en-US" altLang="en-US" sz="1000" dirty="0"/>
          </a:p>
          <a:p>
            <a:pPr eaLnBrk="1" hangingPunct="1">
              <a:lnSpc>
                <a:spcPct val="80000"/>
              </a:lnSpc>
            </a:pPr>
            <a:r>
              <a:rPr lang="en-US" altLang="en-US" sz="2000" dirty="0"/>
              <a:t>Katherine T. Fillo, </a:t>
            </a:r>
            <a:r>
              <a:rPr lang="en-US" sz="2000" dirty="0"/>
              <a:t>Ph.D, RN-BC</a:t>
            </a:r>
          </a:p>
          <a:p>
            <a:r>
              <a:rPr lang="en-US" sz="2000" dirty="0"/>
              <a:t>Director of Clinical Quality Improvement</a:t>
            </a:r>
          </a:p>
          <a:p>
            <a:endParaRPr lang="en-US" sz="1000" dirty="0"/>
          </a:p>
          <a:p>
            <a:r>
              <a:rPr lang="en-US" sz="2000" dirty="0"/>
              <a:t>Eileen McHale, RN, BSN</a:t>
            </a:r>
          </a:p>
          <a:p>
            <a:r>
              <a:rPr lang="en-US" sz="2000" dirty="0"/>
              <a:t>Healthcare Associated Infection Coordinator </a:t>
            </a:r>
          </a:p>
          <a:p>
            <a:pPr eaLnBrk="1" hangingPunct="1">
              <a:lnSpc>
                <a:spcPct val="80000"/>
              </a:lnSpc>
            </a:pPr>
            <a:endParaRPr lang="en-US" altLang="en-US" sz="2000" dirty="0"/>
          </a:p>
          <a:p>
            <a:pPr eaLnBrk="1" hangingPunct="1">
              <a:lnSpc>
                <a:spcPct val="80000"/>
              </a:lnSpc>
            </a:pPr>
            <a:r>
              <a:rPr lang="en-US" altLang="en-US" sz="3300" b="1" dirty="0"/>
              <a:t>Public Health Council</a:t>
            </a:r>
          </a:p>
          <a:p>
            <a:pPr eaLnBrk="1" hangingPunct="1">
              <a:lnSpc>
                <a:spcPct val="80000"/>
              </a:lnSpc>
            </a:pPr>
            <a:r>
              <a:rPr lang="en-US" altLang="en-US" sz="3300" b="1" dirty="0"/>
              <a:t>July 11, 2018</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r>
              <a:rPr lang="en-US" altLang="en-US" dirty="0"/>
              <a:t>CLABSI NICU Pathogens for </a:t>
            </a:r>
            <a:br>
              <a:rPr lang="en-US" altLang="en-US" dirty="0"/>
            </a:br>
            <a:r>
              <a:rPr lang="en-US" altLang="en-US" dirty="0"/>
              <a:t>2016 and 2017</a:t>
            </a:r>
          </a:p>
        </p:txBody>
      </p:sp>
      <p:sp>
        <p:nvSpPr>
          <p:cNvPr id="30726" name="Text Box 5"/>
          <p:cNvSpPr txBox="1">
            <a:spLocks noChangeArrowheads="1"/>
          </p:cNvSpPr>
          <p:nvPr/>
        </p:nvSpPr>
        <p:spPr bwMode="auto">
          <a:xfrm>
            <a:off x="6178643" y="1874932"/>
            <a:ext cx="5767387" cy="891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28" tIns="45135" rIns="90328" bIns="45135">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FontTx/>
              <a:buNone/>
            </a:pPr>
            <a:r>
              <a:rPr lang="en-US" altLang="en-US" sz="2400" b="1" dirty="0"/>
              <a:t>Calendar Year 2017</a:t>
            </a:r>
          </a:p>
          <a:p>
            <a:pPr algn="ctr" eaLnBrk="1" fontAlgn="base" hangingPunct="1">
              <a:spcBef>
                <a:spcPct val="0"/>
              </a:spcBef>
              <a:spcAft>
                <a:spcPct val="0"/>
              </a:spcAft>
              <a:buFontTx/>
              <a:buNone/>
            </a:pPr>
            <a:r>
              <a:rPr lang="en-US" altLang="en-US" sz="1200" b="1" dirty="0"/>
              <a:t>January 1, 2017– December 31, 2017</a:t>
            </a:r>
          </a:p>
          <a:p>
            <a:pPr algn="ctr" eaLnBrk="1" fontAlgn="base" hangingPunct="1">
              <a:spcBef>
                <a:spcPct val="0"/>
              </a:spcBef>
              <a:spcAft>
                <a:spcPct val="0"/>
              </a:spcAft>
              <a:buFontTx/>
              <a:buNone/>
            </a:pPr>
            <a:r>
              <a:rPr lang="en-US" altLang="en-US" sz="1600" i="1" dirty="0"/>
              <a:t>n=20</a:t>
            </a:r>
          </a:p>
        </p:txBody>
      </p:sp>
      <p:sp>
        <p:nvSpPr>
          <p:cNvPr id="9" name="Text Box 5"/>
          <p:cNvSpPr txBox="1">
            <a:spLocks noChangeArrowheads="1"/>
          </p:cNvSpPr>
          <p:nvPr/>
        </p:nvSpPr>
        <p:spPr bwMode="auto">
          <a:xfrm>
            <a:off x="0" y="1874931"/>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28" tIns="45135" rIns="90328" bIns="45135">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FontTx/>
              <a:buNone/>
            </a:pPr>
            <a:r>
              <a:rPr lang="en-US" altLang="en-US" sz="2400" b="1" dirty="0"/>
              <a:t>Calendar Year 2016</a:t>
            </a:r>
          </a:p>
          <a:p>
            <a:pPr algn="ctr" eaLnBrk="1" fontAlgn="base" hangingPunct="1">
              <a:spcBef>
                <a:spcPct val="0"/>
              </a:spcBef>
              <a:spcAft>
                <a:spcPct val="0"/>
              </a:spcAft>
              <a:buFontTx/>
              <a:buNone/>
            </a:pPr>
            <a:r>
              <a:rPr lang="en-US" altLang="en-US" sz="1200" b="1" dirty="0"/>
              <a:t>January 1, 2016– December 31, 2016</a:t>
            </a:r>
          </a:p>
          <a:p>
            <a:pPr algn="ctr" eaLnBrk="1" fontAlgn="base" hangingPunct="1">
              <a:spcBef>
                <a:spcPct val="0"/>
              </a:spcBef>
              <a:spcAft>
                <a:spcPct val="0"/>
              </a:spcAft>
              <a:buFontTx/>
              <a:buNone/>
            </a:pPr>
            <a:r>
              <a:rPr lang="en-US" altLang="en-US" sz="1600" i="1" dirty="0"/>
              <a:t>n=28</a:t>
            </a:r>
          </a:p>
        </p:txBody>
      </p:sp>
      <p:graphicFrame>
        <p:nvGraphicFramePr>
          <p:cNvPr id="10" name="Object 12"/>
          <p:cNvGraphicFramePr>
            <a:graphicFrameLocks noChangeAspect="1"/>
          </p:cNvGraphicFramePr>
          <p:nvPr>
            <p:extLst>
              <p:ext uri="{D42A27DB-BD31-4B8C-83A1-F6EECF244321}">
                <p14:modId xmlns:p14="http://schemas.microsoft.com/office/powerpoint/2010/main" val="4225876636"/>
              </p:ext>
            </p:extLst>
          </p:nvPr>
        </p:nvGraphicFramePr>
        <p:xfrm>
          <a:off x="1494" y="2849656"/>
          <a:ext cx="5999163" cy="5402261"/>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1"/>
          </p:nvPr>
        </p:nvSpPr>
        <p:spPr/>
        <p:txBody>
          <a:bodyPr/>
          <a:lstStyle/>
          <a:p>
            <a:pPr>
              <a:defRPr/>
            </a:pPr>
            <a:fld id="{97E9B075-75F1-408D-AFB5-E8741D553A6C}" type="slidenum">
              <a:rPr lang="en-US" altLang="en-US" smtClean="0"/>
              <a:pPr>
                <a:defRPr/>
              </a:pPr>
              <a:t>10</a:t>
            </a:fld>
            <a:endParaRPr lang="en-US" altLang="en-US" dirty="0"/>
          </a:p>
        </p:txBody>
      </p:sp>
      <p:graphicFrame>
        <p:nvGraphicFramePr>
          <p:cNvPr id="8" name="Object 12"/>
          <p:cNvGraphicFramePr>
            <a:graphicFrameLocks noChangeAspect="1"/>
          </p:cNvGraphicFramePr>
          <p:nvPr>
            <p:extLst>
              <p:ext uri="{D42A27DB-BD31-4B8C-83A1-F6EECF244321}">
                <p14:modId xmlns:p14="http://schemas.microsoft.com/office/powerpoint/2010/main" val="674768607"/>
              </p:ext>
            </p:extLst>
          </p:nvPr>
        </p:nvGraphicFramePr>
        <p:xfrm>
          <a:off x="6153057" y="2849656"/>
          <a:ext cx="5999163" cy="540226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41163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2287256846"/>
              </p:ext>
            </p:extLst>
          </p:nvPr>
        </p:nvGraphicFramePr>
        <p:xfrm>
          <a:off x="3454400" y="2121578"/>
          <a:ext cx="8344583" cy="5538396"/>
        </p:xfrm>
        <a:graphic>
          <a:graphicData uri="http://schemas.openxmlformats.org/drawingml/2006/chart">
            <c:chart xmlns:c="http://schemas.openxmlformats.org/drawingml/2006/chart" xmlns:r="http://schemas.openxmlformats.org/officeDocument/2006/relationships" r:id="rId3"/>
          </a:graphicData>
        </a:graphic>
      </p:graphicFrame>
      <p:sp>
        <p:nvSpPr>
          <p:cNvPr id="32772" name="Rectangle 2"/>
          <p:cNvSpPr>
            <a:spLocks noGrp="1" noChangeArrowheads="1"/>
          </p:cNvSpPr>
          <p:nvPr>
            <p:ph type="title"/>
          </p:nvPr>
        </p:nvSpPr>
        <p:spPr>
          <a:xfrm>
            <a:off x="5529264" y="298542"/>
            <a:ext cx="6416676" cy="942975"/>
          </a:xfrm>
        </p:spPr>
        <p:txBody>
          <a:bodyPr/>
          <a:lstStyle/>
          <a:p>
            <a:pPr eaLnBrk="1" hangingPunct="1"/>
            <a:r>
              <a:rPr lang="en-US" altLang="en-US" dirty="0"/>
              <a:t>State CLABSI SIR</a:t>
            </a:r>
          </a:p>
        </p:txBody>
      </p:sp>
      <p:sp>
        <p:nvSpPr>
          <p:cNvPr id="32773"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2774"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None/>
            </a:pPr>
            <a:endParaRPr lang="en-US" altLang="en-US" sz="2000" dirty="0"/>
          </a:p>
          <a:p>
            <a:pPr algn="ctr" eaLnBrk="1" hangingPunct="1">
              <a:spcBef>
                <a:spcPct val="0"/>
              </a:spcBef>
              <a:buNone/>
            </a:pPr>
            <a:r>
              <a:rPr lang="en-US" altLang="en-US" sz="2000" dirty="0"/>
              <a:t>For the past three years, adult ICUs experienced a significantly lower number of infections than predicted, based on 2015 national aggregate data. </a:t>
            </a:r>
          </a:p>
          <a:p>
            <a:pPr algn="ctr" eaLnBrk="1" hangingPunct="1">
              <a:spcBef>
                <a:spcPct val="0"/>
              </a:spcBef>
              <a:buNone/>
            </a:pPr>
            <a:endParaRPr lang="en-US" altLang="en-US" sz="2000" dirty="0"/>
          </a:p>
          <a:p>
            <a:pPr algn="ctr" eaLnBrk="1" hangingPunct="1">
              <a:spcBef>
                <a:spcPct val="0"/>
              </a:spcBef>
              <a:buNone/>
            </a:pPr>
            <a:r>
              <a:rPr lang="en-US" sz="2000" dirty="0"/>
              <a:t>Over the past three years, </a:t>
            </a:r>
            <a:r>
              <a:rPr lang="en-US" altLang="en-US" sz="2000" dirty="0">
                <a:solidFill>
                  <a:srgbClr val="000000"/>
                </a:solidFill>
              </a:rPr>
              <a:t>neonatal ICUs have seen a decrease in the number of  infections.</a:t>
            </a: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11</a:t>
            </a:fld>
            <a:endParaRPr lang="en-US"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2249599895"/>
              </p:ext>
            </p:extLst>
          </p:nvPr>
        </p:nvGraphicFramePr>
        <p:xfrm>
          <a:off x="3052763" y="1906588"/>
          <a:ext cx="8489950" cy="6748462"/>
        </p:xfrm>
        <a:graphic>
          <a:graphicData uri="http://schemas.openxmlformats.org/drawingml/2006/chart">
            <c:chart xmlns:c="http://schemas.openxmlformats.org/drawingml/2006/chart" xmlns:r="http://schemas.openxmlformats.org/officeDocument/2006/relationships" r:id="rId3"/>
          </a:graphicData>
        </a:graphic>
      </p:graphicFrame>
      <p:sp>
        <p:nvSpPr>
          <p:cNvPr id="31748" name="Rectangle 2"/>
          <p:cNvSpPr>
            <a:spLocks noGrp="1" noChangeArrowheads="1"/>
          </p:cNvSpPr>
          <p:nvPr>
            <p:ph type="title"/>
          </p:nvPr>
        </p:nvSpPr>
        <p:spPr>
          <a:xfrm>
            <a:off x="5529264" y="298542"/>
            <a:ext cx="6416676" cy="942975"/>
          </a:xfrm>
        </p:spPr>
        <p:txBody>
          <a:bodyPr/>
          <a:lstStyle/>
          <a:p>
            <a:pPr eaLnBrk="1" hangingPunct="1"/>
            <a:r>
              <a:rPr lang="en-US" altLang="en-US" dirty="0"/>
              <a:t>State Central Line (CL) Utilization Ratios</a:t>
            </a:r>
          </a:p>
        </p:txBody>
      </p:sp>
      <p:sp>
        <p:nvSpPr>
          <p:cNvPr id="31749"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1750"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endParaRPr lang="en-US" altLang="en-US" sz="2000" b="1" dirty="0">
              <a:solidFill>
                <a:srgbClr val="006699"/>
              </a:solidFill>
            </a:endParaRPr>
          </a:p>
          <a:p>
            <a:pPr algn="ctr" eaLnBrk="1" hangingPunct="1">
              <a:spcBef>
                <a:spcPct val="0"/>
              </a:spcBef>
              <a:buFontTx/>
              <a:buNone/>
            </a:pPr>
            <a:endParaRPr lang="en-US" altLang="en-US" sz="2000" dirty="0"/>
          </a:p>
          <a:p>
            <a:pPr algn="ctr" eaLnBrk="1" hangingPunct="1">
              <a:spcBef>
                <a:spcPct val="0"/>
              </a:spcBef>
              <a:buFontTx/>
              <a:buNone/>
            </a:pPr>
            <a:r>
              <a:rPr lang="en-US" altLang="en-US" sz="2000" dirty="0"/>
              <a:t>Discontinuing unnecessary central lines can reduce the risk for infection. </a:t>
            </a:r>
          </a:p>
          <a:p>
            <a:pPr algn="ctr" eaLnBrk="1" hangingPunct="1">
              <a:spcBef>
                <a:spcPct val="0"/>
              </a:spcBef>
              <a:buFontTx/>
              <a:buNone/>
            </a:pPr>
            <a:endParaRPr lang="en-US" altLang="en-US" sz="2000" dirty="0"/>
          </a:p>
          <a:p>
            <a:pPr algn="ctr" eaLnBrk="1" hangingPunct="1">
              <a:spcBef>
                <a:spcPct val="0"/>
              </a:spcBef>
              <a:buFontTx/>
              <a:buNone/>
            </a:pPr>
            <a:r>
              <a:rPr lang="en-US" altLang="en-US" sz="2000" dirty="0"/>
              <a:t>Central line (CL) utilization has remained relatively unchanged between 2015 and 2017.</a:t>
            </a:r>
          </a:p>
          <a:p>
            <a:pPr algn="ctr" eaLnBrk="1" hangingPunct="1">
              <a:spcBef>
                <a:spcPct val="0"/>
              </a:spcBef>
              <a:buFontTx/>
              <a:buNone/>
            </a:pPr>
            <a:endParaRPr lang="en-US" altLang="en-US" sz="2000" b="1" dirty="0">
              <a:latin typeface="Garamond" pitchFamily="18" charset="0"/>
            </a:endParaRPr>
          </a:p>
          <a:p>
            <a:pPr eaLnBrk="1" hangingPunct="1">
              <a:spcBef>
                <a:spcPct val="0"/>
              </a:spcBef>
              <a:buNone/>
            </a:pPr>
            <a:endParaRPr lang="en-US" altLang="en-US" sz="2000" b="1" dirty="0"/>
          </a:p>
          <a:p>
            <a:pPr eaLnBrk="1" hangingPunct="1">
              <a:spcBef>
                <a:spcPct val="0"/>
              </a:spcBef>
              <a:buNone/>
            </a:pPr>
            <a:endParaRPr lang="en-US" altLang="en-US" sz="2000" b="1" dirty="0"/>
          </a:p>
          <a:p>
            <a:pPr eaLnBrk="1" hangingPunct="1">
              <a:spcBef>
                <a:spcPct val="0"/>
              </a:spcBef>
              <a:buNone/>
            </a:pPr>
            <a:endParaRPr lang="en-US" altLang="en-US" sz="2000" b="1" dirty="0"/>
          </a:p>
          <a:p>
            <a:pPr eaLnBrk="1" hangingPunct="1">
              <a:spcBef>
                <a:spcPct val="0"/>
              </a:spcBef>
              <a:buNone/>
            </a:pPr>
            <a:endParaRPr lang="en-US" altLang="en-US" sz="2000" b="1" dirty="0"/>
          </a:p>
          <a:p>
            <a:pPr eaLnBrk="1" hangingPunct="1">
              <a:spcBef>
                <a:spcPct val="0"/>
              </a:spcBef>
              <a:buNone/>
            </a:pPr>
            <a:endParaRPr lang="en-US" altLang="en-US" sz="2000" b="1" dirty="0"/>
          </a:p>
          <a:p>
            <a:pPr eaLnBrk="1" hangingPunct="1">
              <a:spcBef>
                <a:spcPct val="0"/>
              </a:spcBef>
              <a:buNone/>
            </a:pPr>
            <a:r>
              <a:rPr lang="en-US" altLang="en-US" sz="1600" dirty="0"/>
              <a:t>*The CL utilization ratio is calculated by dividing the number of CL days by the number of patient days. </a:t>
            </a:r>
          </a:p>
          <a:p>
            <a:pPr eaLnBrk="1" hangingPunct="1">
              <a:spcBef>
                <a:spcPct val="0"/>
              </a:spcBef>
              <a:buNone/>
            </a:pPr>
            <a:endParaRPr lang="en-US" altLang="en-US" sz="1900" b="1" dirty="0"/>
          </a:p>
          <a:p>
            <a:pPr eaLnBrk="1" hangingPunct="1">
              <a:spcBef>
                <a:spcPct val="0"/>
              </a:spcBef>
              <a:buFont typeface="Calibri" pitchFamily="34" charset="0"/>
              <a:buAutoNum type="arabicPeriod"/>
            </a:pPr>
            <a:endParaRPr lang="en-US" altLang="en-US" sz="2000" dirty="0"/>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12</a:t>
            </a:fld>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5341941" y="0"/>
            <a:ext cx="6604000" cy="1241426"/>
          </a:xfrm>
        </p:spPr>
        <p:txBody>
          <a:bodyPr/>
          <a:lstStyle/>
          <a:p>
            <a:pPr eaLnBrk="1" hangingPunct="1"/>
            <a:r>
              <a:rPr lang="en-US" altLang="en-US" sz="2000" dirty="0"/>
              <a:t/>
            </a:r>
            <a:br>
              <a:rPr lang="en-US" altLang="en-US" sz="2000" dirty="0"/>
            </a:br>
            <a:r>
              <a:rPr lang="en-US" altLang="en-US" sz="2000" dirty="0"/>
              <a:t/>
            </a:r>
            <a:br>
              <a:rPr lang="en-US" altLang="en-US" sz="2000" dirty="0"/>
            </a:br>
            <a:r>
              <a:rPr lang="en-US" altLang="en-US" sz="2400" dirty="0"/>
              <a:t>Massachusetts Catheter-Associated Urinary </a:t>
            </a:r>
            <a:br>
              <a:rPr lang="en-US" altLang="en-US" sz="2400" dirty="0"/>
            </a:br>
            <a:r>
              <a:rPr lang="en-US" altLang="en-US" sz="2400" dirty="0"/>
              <a:t>Tract infection (CAUTI) SIR, by ICU Type </a:t>
            </a:r>
            <a:br>
              <a:rPr lang="en-US" altLang="en-US" sz="2400" dirty="0"/>
            </a:br>
            <a:r>
              <a:rPr lang="en-US" altLang="en-US" sz="2000" b="0" i="1" dirty="0"/>
              <a:t>January 1, 2017-December 31, 2017</a:t>
            </a:r>
            <a:br>
              <a:rPr lang="en-US" altLang="en-US" sz="2000" b="0" i="1" dirty="0"/>
            </a:br>
            <a:endParaRPr lang="en-US" altLang="en-US" sz="2700" b="0" dirty="0"/>
          </a:p>
        </p:txBody>
      </p:sp>
      <p:sp>
        <p:nvSpPr>
          <p:cNvPr id="18437" name="Text Box 8"/>
          <p:cNvSpPr txBox="1">
            <a:spLocks noChangeArrowheads="1"/>
          </p:cNvSpPr>
          <p:nvPr/>
        </p:nvSpPr>
        <p:spPr bwMode="auto">
          <a:xfrm>
            <a:off x="3459255" y="8291605"/>
            <a:ext cx="1628775"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200" dirty="0"/>
              <a:t>NT=Not major teaching</a:t>
            </a:r>
          </a:p>
          <a:p>
            <a:pPr eaLnBrk="1" hangingPunct="1">
              <a:spcBef>
                <a:spcPct val="0"/>
              </a:spcBef>
              <a:buFontTx/>
              <a:buNone/>
            </a:pPr>
            <a:r>
              <a:rPr lang="en-US" altLang="en-US" sz="1200" dirty="0"/>
              <a:t>T= Major teaching</a:t>
            </a:r>
          </a:p>
        </p:txBody>
      </p:sp>
      <p:grpSp>
        <p:nvGrpSpPr>
          <p:cNvPr id="18438" name="Group 13"/>
          <p:cNvGrpSpPr>
            <a:grpSpLocks/>
          </p:cNvGrpSpPr>
          <p:nvPr/>
        </p:nvGrpSpPr>
        <p:grpSpPr bwMode="auto">
          <a:xfrm>
            <a:off x="6278565" y="8471388"/>
            <a:ext cx="3711575" cy="322262"/>
            <a:chOff x="3955" y="5337"/>
            <a:chExt cx="2338" cy="202"/>
          </a:xfrm>
        </p:grpSpPr>
        <p:sp>
          <p:nvSpPr>
            <p:cNvPr id="18440" name="Text Box 14"/>
            <p:cNvSpPr txBox="1">
              <a:spLocks noChangeArrowheads="1"/>
            </p:cNvSpPr>
            <p:nvPr/>
          </p:nvSpPr>
          <p:spPr bwMode="auto">
            <a:xfrm>
              <a:off x="3955" y="5337"/>
              <a:ext cx="2338"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18441" name="Line 15"/>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8442" name="Line 16"/>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2" name="Object 10"/>
          <p:cNvGraphicFramePr>
            <a:graphicFrameLocks noGrp="1" noChangeAspect="1"/>
          </p:cNvGraphicFramePr>
          <p:nvPr>
            <p:ph idx="1"/>
            <p:extLst>
              <p:ext uri="{D42A27DB-BD31-4B8C-83A1-F6EECF244321}">
                <p14:modId xmlns:p14="http://schemas.microsoft.com/office/powerpoint/2010/main" val="2360194920"/>
              </p:ext>
            </p:extLst>
          </p:nvPr>
        </p:nvGraphicFramePr>
        <p:xfrm>
          <a:off x="3076576" y="1565366"/>
          <a:ext cx="8761413" cy="7348539"/>
        </p:xfrm>
        <a:graphic>
          <a:graphicData uri="http://schemas.openxmlformats.org/drawingml/2006/chart">
            <c:chart xmlns:c="http://schemas.openxmlformats.org/drawingml/2006/chart" xmlns:r="http://schemas.openxmlformats.org/officeDocument/2006/relationships" r:id="rId3"/>
          </a:graphicData>
        </a:graphic>
      </p:graphicFrame>
      <p:sp>
        <p:nvSpPr>
          <p:cNvPr id="12" name="Rounded Rectangle 1"/>
          <p:cNvSpPr>
            <a:spLocks noChangeArrowheads="1"/>
          </p:cNvSpPr>
          <p:nvPr/>
        </p:nvSpPr>
        <p:spPr bwMode="auto">
          <a:xfrm>
            <a:off x="261938" y="1898649"/>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1522413" indent="-304800"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2400" b="1" dirty="0">
                <a:solidFill>
                  <a:srgbClr val="006699"/>
                </a:solidFill>
              </a:rPr>
              <a:t>Key Findings</a:t>
            </a:r>
          </a:p>
          <a:p>
            <a:pPr algn="ctr" eaLnBrk="1" hangingPunct="1">
              <a:spcBef>
                <a:spcPct val="0"/>
              </a:spcBef>
              <a:buFont typeface="Calibri" pitchFamily="34" charset="0"/>
              <a:buNone/>
              <a:defRPr/>
            </a:pPr>
            <a:endParaRPr lang="en-US" altLang="en-US" sz="900" dirty="0"/>
          </a:p>
          <a:p>
            <a:pPr algn="ctr" eaLnBrk="1" hangingPunct="1">
              <a:spcBef>
                <a:spcPct val="0"/>
              </a:spcBef>
              <a:buFont typeface="Calibri" pitchFamily="34" charset="0"/>
              <a:buNone/>
              <a:defRPr/>
            </a:pPr>
            <a:r>
              <a:rPr lang="en-US" altLang="en-US" sz="2000" dirty="0"/>
              <a:t>Two ICU types experienced a significantly lower </a:t>
            </a:r>
            <a:r>
              <a:rPr lang="en-US" altLang="en-US" sz="2000" dirty="0">
                <a:solidFill>
                  <a:srgbClr val="000000"/>
                </a:solidFill>
              </a:rPr>
              <a:t>number of infections than predicted, based on 2015 national aggregate data</a:t>
            </a:r>
            <a:r>
              <a:rPr lang="en-US" altLang="en-US" sz="2000" dirty="0"/>
              <a:t>: </a:t>
            </a:r>
          </a:p>
          <a:p>
            <a:pPr algn="ctr" eaLnBrk="1" hangingPunct="1">
              <a:spcBef>
                <a:spcPts val="599"/>
              </a:spcBef>
              <a:buFontTx/>
              <a:buNone/>
              <a:defRPr/>
            </a:pPr>
            <a:r>
              <a:rPr lang="en-US" altLang="en-US" sz="1800" dirty="0">
                <a:solidFill>
                  <a:schemeClr val="tx2">
                    <a:lumMod val="50000"/>
                    <a:lumOff val="50000"/>
                  </a:schemeClr>
                </a:solidFill>
              </a:rPr>
              <a:t>Medical /Surgical (T)</a:t>
            </a:r>
          </a:p>
          <a:p>
            <a:pPr algn="ctr" eaLnBrk="1" hangingPunct="1">
              <a:spcBef>
                <a:spcPts val="599"/>
              </a:spcBef>
              <a:buFontTx/>
              <a:buNone/>
              <a:defRPr/>
            </a:pPr>
            <a:r>
              <a:rPr lang="en-US" altLang="en-US" sz="1800" dirty="0">
                <a:solidFill>
                  <a:schemeClr val="tx2">
                    <a:lumMod val="50000"/>
                    <a:lumOff val="50000"/>
                  </a:schemeClr>
                </a:solidFill>
              </a:rPr>
              <a:t>Trauma</a:t>
            </a:r>
          </a:p>
          <a:p>
            <a:pPr algn="ctr" eaLnBrk="1" hangingPunct="1">
              <a:spcBef>
                <a:spcPct val="0"/>
              </a:spcBef>
              <a:buFont typeface="Calibri" pitchFamily="34" charset="0"/>
              <a:buNone/>
              <a:defRPr/>
            </a:pPr>
            <a:endParaRPr lang="en-US" altLang="en-US" sz="1200" dirty="0">
              <a:solidFill>
                <a:srgbClr val="404040"/>
              </a:solidFill>
            </a:endParaRPr>
          </a:p>
          <a:p>
            <a:pPr algn="ctr" eaLnBrk="1" hangingPunct="1">
              <a:spcBef>
                <a:spcPct val="0"/>
              </a:spcBef>
              <a:buFont typeface="Calibri" pitchFamily="34" charset="0"/>
              <a:buNone/>
              <a:defRPr/>
            </a:pPr>
            <a:r>
              <a:rPr lang="en-US" altLang="en-US" sz="2000" dirty="0"/>
              <a:t>One ICU type experienced a significantly higher </a:t>
            </a:r>
            <a:r>
              <a:rPr lang="en-US" altLang="en-US" sz="2000" dirty="0">
                <a:solidFill>
                  <a:srgbClr val="000000"/>
                </a:solidFill>
              </a:rPr>
              <a:t>number of infections than predicted, based on 2015 national aggregate data</a:t>
            </a:r>
            <a:r>
              <a:rPr lang="en-US" altLang="en-US" sz="2000" dirty="0"/>
              <a:t>:</a:t>
            </a:r>
          </a:p>
          <a:p>
            <a:pPr algn="ctr" eaLnBrk="1" hangingPunct="1">
              <a:spcBef>
                <a:spcPts val="599"/>
              </a:spcBef>
              <a:buFontTx/>
              <a:buNone/>
              <a:defRPr/>
            </a:pPr>
            <a:r>
              <a:rPr lang="en-US" altLang="en-US" sz="1800" dirty="0">
                <a:solidFill>
                  <a:schemeClr val="tx2">
                    <a:lumMod val="50000"/>
                    <a:lumOff val="50000"/>
                  </a:schemeClr>
                </a:solidFill>
              </a:rPr>
              <a:t>Neurosurgical</a:t>
            </a:r>
            <a:endParaRPr lang="en-US" altLang="en-US" sz="20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13</a:t>
            </a:fld>
            <a:endParaRPr lang="en-US" altLang="en-US" dirty="0"/>
          </a:p>
        </p:txBody>
      </p:sp>
    </p:spTree>
    <p:extLst>
      <p:ext uri="{BB962C8B-B14F-4D97-AF65-F5344CB8AC3E}">
        <p14:creationId xmlns:p14="http://schemas.microsoft.com/office/powerpoint/2010/main" val="4137091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z="3300" dirty="0"/>
              <a:t>CAUTI Adult &amp; Pediatric ICU Pathogens for 2016 and 2017</a:t>
            </a:r>
          </a:p>
        </p:txBody>
      </p:sp>
      <p:sp>
        <p:nvSpPr>
          <p:cNvPr id="24582" name="Text Box 6"/>
          <p:cNvSpPr txBox="1">
            <a:spLocks noChangeArrowheads="1"/>
          </p:cNvSpPr>
          <p:nvPr/>
        </p:nvSpPr>
        <p:spPr bwMode="auto">
          <a:xfrm>
            <a:off x="6178642" y="1874929"/>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2017</a:t>
            </a:r>
          </a:p>
          <a:p>
            <a:pPr algn="ctr" eaLnBrk="1" hangingPunct="1">
              <a:spcBef>
                <a:spcPct val="0"/>
              </a:spcBef>
              <a:buFontTx/>
              <a:buNone/>
            </a:pPr>
            <a:r>
              <a:rPr lang="en-US" altLang="en-US" sz="1200" b="1" dirty="0"/>
              <a:t>January 1, 2017 – December 31, 2017</a:t>
            </a:r>
          </a:p>
          <a:p>
            <a:pPr algn="ctr" eaLnBrk="1" hangingPunct="1">
              <a:spcBef>
                <a:spcPct val="0"/>
              </a:spcBef>
              <a:buFontTx/>
              <a:buNone/>
            </a:pPr>
            <a:r>
              <a:rPr lang="en-US" altLang="en-US" sz="1600" i="1" dirty="0"/>
              <a:t>n=305</a:t>
            </a:r>
          </a:p>
        </p:txBody>
      </p:sp>
      <p:graphicFrame>
        <p:nvGraphicFramePr>
          <p:cNvPr id="3" name="Object 10"/>
          <p:cNvGraphicFramePr>
            <a:graphicFrameLocks noGrp="1" noChangeAspect="1"/>
          </p:cNvGraphicFramePr>
          <p:nvPr>
            <p:ph sz="half" idx="2"/>
            <p:extLst>
              <p:ext uri="{D42A27DB-BD31-4B8C-83A1-F6EECF244321}">
                <p14:modId xmlns:p14="http://schemas.microsoft.com/office/powerpoint/2010/main" val="679160095"/>
              </p:ext>
            </p:extLst>
          </p:nvPr>
        </p:nvGraphicFramePr>
        <p:xfrm>
          <a:off x="5976938" y="2759075"/>
          <a:ext cx="6156324" cy="55737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Object 10"/>
          <p:cNvGraphicFramePr>
            <a:graphicFrameLocks noGrp="1" noChangeAspect="1"/>
          </p:cNvGraphicFramePr>
          <p:nvPr>
            <p:ph sz="half" idx="2"/>
            <p:extLst>
              <p:ext uri="{D42A27DB-BD31-4B8C-83A1-F6EECF244321}">
                <p14:modId xmlns:p14="http://schemas.microsoft.com/office/powerpoint/2010/main" val="3935707541"/>
              </p:ext>
            </p:extLst>
          </p:nvPr>
        </p:nvGraphicFramePr>
        <p:xfrm>
          <a:off x="2" y="2759075"/>
          <a:ext cx="6156324" cy="5573713"/>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 Box 6"/>
          <p:cNvSpPr txBox="1">
            <a:spLocks noChangeArrowheads="1"/>
          </p:cNvSpPr>
          <p:nvPr/>
        </p:nvSpPr>
        <p:spPr bwMode="auto">
          <a:xfrm>
            <a:off x="174718" y="1875020"/>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2016</a:t>
            </a:r>
          </a:p>
          <a:p>
            <a:pPr algn="ctr" eaLnBrk="1" hangingPunct="1">
              <a:spcBef>
                <a:spcPct val="0"/>
              </a:spcBef>
              <a:buFontTx/>
              <a:buNone/>
            </a:pPr>
            <a:r>
              <a:rPr lang="en-US" altLang="en-US" sz="1200" b="1" dirty="0"/>
              <a:t>January 1, 2016 – December 31, 2016</a:t>
            </a:r>
          </a:p>
          <a:p>
            <a:pPr algn="ctr" eaLnBrk="1" hangingPunct="1">
              <a:spcBef>
                <a:spcPct val="0"/>
              </a:spcBef>
              <a:buFontTx/>
              <a:buNone/>
            </a:pPr>
            <a:r>
              <a:rPr lang="en-US" altLang="en-US" sz="1600" i="1" dirty="0"/>
              <a:t>n=290</a:t>
            </a:r>
          </a:p>
        </p:txBody>
      </p:sp>
      <p:graphicFrame>
        <p:nvGraphicFramePr>
          <p:cNvPr id="10" name="Object 10"/>
          <p:cNvGraphicFramePr>
            <a:graphicFrameLocks noGrp="1" noChangeAspect="1"/>
          </p:cNvGraphicFramePr>
          <p:nvPr>
            <p:ph sz="half" idx="2"/>
            <p:extLst>
              <p:ext uri="{D42A27DB-BD31-4B8C-83A1-F6EECF244321}">
                <p14:modId xmlns:p14="http://schemas.microsoft.com/office/powerpoint/2010/main" val="3857471649"/>
              </p:ext>
            </p:extLst>
          </p:nvPr>
        </p:nvGraphicFramePr>
        <p:xfrm>
          <a:off x="-26986" y="2759166"/>
          <a:ext cx="6156324" cy="5573713"/>
        </p:xfrm>
        <a:graphic>
          <a:graphicData uri="http://schemas.openxmlformats.org/drawingml/2006/chart">
            <c:chart xmlns:c="http://schemas.openxmlformats.org/drawingml/2006/chart" xmlns:r="http://schemas.openxmlformats.org/officeDocument/2006/relationships" r:id="rId5"/>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14</a:t>
            </a:fld>
            <a:endParaRPr lang="en-US" altLang="en-US" dirty="0"/>
          </a:p>
        </p:txBody>
      </p:sp>
    </p:spTree>
    <p:extLst>
      <p:ext uri="{BB962C8B-B14F-4D97-AF65-F5344CB8AC3E}">
        <p14:creationId xmlns:p14="http://schemas.microsoft.com/office/powerpoint/2010/main" val="554245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3960843331"/>
              </p:ext>
            </p:extLst>
          </p:nvPr>
        </p:nvGraphicFramePr>
        <p:xfrm>
          <a:off x="3100389" y="1944780"/>
          <a:ext cx="8799512" cy="6408737"/>
        </p:xfrm>
        <a:graphic>
          <a:graphicData uri="http://schemas.openxmlformats.org/drawingml/2006/chart">
            <c:chart xmlns:c="http://schemas.openxmlformats.org/drawingml/2006/chart" xmlns:r="http://schemas.openxmlformats.org/officeDocument/2006/relationships" r:id="rId3"/>
          </a:graphicData>
        </a:graphic>
      </p:graphicFrame>
      <p:sp>
        <p:nvSpPr>
          <p:cNvPr id="32772" name="Rectangle 2"/>
          <p:cNvSpPr>
            <a:spLocks noGrp="1" noChangeArrowheads="1"/>
          </p:cNvSpPr>
          <p:nvPr>
            <p:ph type="title"/>
          </p:nvPr>
        </p:nvSpPr>
        <p:spPr>
          <a:xfrm>
            <a:off x="5529264" y="298542"/>
            <a:ext cx="6416676" cy="942975"/>
          </a:xfrm>
        </p:spPr>
        <p:txBody>
          <a:bodyPr/>
          <a:lstStyle/>
          <a:p>
            <a:pPr eaLnBrk="1" hangingPunct="1"/>
            <a:r>
              <a:rPr lang="en-US" altLang="en-US" dirty="0"/>
              <a:t>State CAUTI SIR</a:t>
            </a:r>
          </a:p>
        </p:txBody>
      </p:sp>
      <p:sp>
        <p:nvSpPr>
          <p:cNvPr id="32773"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2774" name="Rounded Rectangle 1"/>
          <p:cNvSpPr>
            <a:spLocks noChangeArrowheads="1"/>
          </p:cNvSpPr>
          <p:nvPr/>
        </p:nvSpPr>
        <p:spPr bwMode="auto">
          <a:xfrm>
            <a:off x="279582" y="1959065"/>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a:latin typeface="Garamond" pitchFamily="18" charset="0"/>
            </a:endParaRPr>
          </a:p>
          <a:p>
            <a:pPr algn="ctr" eaLnBrk="1" hangingPunct="1">
              <a:spcBef>
                <a:spcPct val="0"/>
              </a:spcBef>
              <a:buNone/>
            </a:pPr>
            <a:r>
              <a:rPr lang="en-US" sz="2000" dirty="0"/>
              <a:t>Over the past three years, </a:t>
            </a:r>
            <a:r>
              <a:rPr lang="en-US" altLang="en-US" sz="2000" dirty="0">
                <a:solidFill>
                  <a:srgbClr val="000000"/>
                </a:solidFill>
              </a:rPr>
              <a:t>pediatric ICUs have seen an increase in the number of  </a:t>
            </a:r>
            <a:r>
              <a:rPr lang="en-US" altLang="en-US" sz="2000" dirty="0"/>
              <a:t>infections</a:t>
            </a:r>
            <a:r>
              <a:rPr lang="en-US" altLang="en-US" sz="2000" dirty="0">
                <a:solidFill>
                  <a:srgbClr val="000000"/>
                </a:solidFill>
              </a:rPr>
              <a:t> but are no different than predicted, based on 2015 national aggregate data</a:t>
            </a:r>
            <a:r>
              <a:rPr lang="en-US" altLang="en-US" sz="2000" dirty="0"/>
              <a:t>.</a:t>
            </a:r>
          </a:p>
          <a:p>
            <a:pPr algn="ctr" eaLnBrk="1" hangingPunct="1">
              <a:spcBef>
                <a:spcPct val="0"/>
              </a:spcBef>
              <a:buNone/>
            </a:pPr>
            <a:endParaRPr lang="en-US" altLang="en-US" sz="2000" dirty="0"/>
          </a:p>
          <a:p>
            <a:pPr algn="ctr" eaLnBrk="1" hangingPunct="1">
              <a:spcBef>
                <a:spcPct val="0"/>
              </a:spcBef>
              <a:buNone/>
            </a:pPr>
            <a:endParaRPr lang="en-US" altLang="en-US" sz="2000" b="1" dirty="0"/>
          </a:p>
          <a:p>
            <a:pPr algn="ctr" eaLnBrk="1" hangingPunct="1">
              <a:spcBef>
                <a:spcPct val="0"/>
              </a:spcBef>
              <a:buNone/>
            </a:pPr>
            <a:r>
              <a:rPr lang="en-US" altLang="en-US" sz="2000" dirty="0"/>
              <a:t>There were 13 </a:t>
            </a:r>
            <a:r>
              <a:rPr lang="en-US" altLang="en-US" sz="2000" dirty="0" err="1"/>
              <a:t>CAUTIs</a:t>
            </a:r>
            <a:r>
              <a:rPr lang="en-US" altLang="en-US" sz="2000" dirty="0"/>
              <a:t> reported by 10 pediatric ICUs. </a:t>
            </a:r>
            <a:endParaRPr lang="en-US" altLang="en-US" sz="2000" b="1" dirty="0"/>
          </a:p>
          <a:p>
            <a:pPr algn="ctr" eaLnBrk="1" hangingPunct="1">
              <a:spcBef>
                <a:spcPct val="0"/>
              </a:spcBef>
              <a:buNone/>
            </a:pPr>
            <a:endParaRPr lang="en-US" altLang="en-US" sz="2000" b="1" dirty="0">
              <a:solidFill>
                <a:srgbClr val="FF0000"/>
              </a:solidFill>
            </a:endParaRPr>
          </a:p>
          <a:p>
            <a:pPr algn="ctr" eaLnBrk="1" hangingPunct="1">
              <a:spcBef>
                <a:spcPct val="0"/>
              </a:spcBef>
              <a:buNone/>
            </a:pPr>
            <a:endParaRPr lang="en-US" altLang="en-US" sz="2000" b="1" dirty="0">
              <a:solidFill>
                <a:srgbClr val="FF0000"/>
              </a:solidFill>
            </a:endParaRPr>
          </a:p>
          <a:p>
            <a:pPr algn="ctr" eaLnBrk="1" hangingPunct="1">
              <a:spcBef>
                <a:spcPct val="0"/>
              </a:spcBef>
              <a:buNone/>
            </a:pPr>
            <a:endParaRPr lang="en-US" altLang="en-US" sz="2000" b="1" dirty="0">
              <a:solidFill>
                <a:srgbClr val="FF0000"/>
              </a:solidFill>
            </a:endParaRP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15</a:t>
            </a:fld>
            <a:endParaRPr lang="en-US" altLang="en-US" dirty="0"/>
          </a:p>
        </p:txBody>
      </p:sp>
    </p:spTree>
    <p:extLst>
      <p:ext uri="{BB962C8B-B14F-4D97-AF65-F5344CB8AC3E}">
        <p14:creationId xmlns:p14="http://schemas.microsoft.com/office/powerpoint/2010/main" val="2953925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3855197382"/>
              </p:ext>
            </p:extLst>
          </p:nvPr>
        </p:nvGraphicFramePr>
        <p:xfrm>
          <a:off x="3052763" y="1906588"/>
          <a:ext cx="8489950" cy="6748462"/>
        </p:xfrm>
        <a:graphic>
          <a:graphicData uri="http://schemas.openxmlformats.org/drawingml/2006/chart">
            <c:chart xmlns:c="http://schemas.openxmlformats.org/drawingml/2006/chart" xmlns:r="http://schemas.openxmlformats.org/officeDocument/2006/relationships" r:id="rId3"/>
          </a:graphicData>
        </a:graphic>
      </p:graphicFrame>
      <p:sp>
        <p:nvSpPr>
          <p:cNvPr id="31748" name="Rectangle 2"/>
          <p:cNvSpPr>
            <a:spLocks noGrp="1" noChangeArrowheads="1"/>
          </p:cNvSpPr>
          <p:nvPr>
            <p:ph type="title"/>
          </p:nvPr>
        </p:nvSpPr>
        <p:spPr>
          <a:xfrm>
            <a:off x="5529264" y="298542"/>
            <a:ext cx="6416676" cy="942975"/>
          </a:xfrm>
        </p:spPr>
        <p:txBody>
          <a:bodyPr/>
          <a:lstStyle/>
          <a:p>
            <a:pPr eaLnBrk="1" hangingPunct="1"/>
            <a:r>
              <a:rPr lang="en-US" altLang="en-US" dirty="0"/>
              <a:t>State Urinary Catheter Utilization Ratios</a:t>
            </a:r>
          </a:p>
        </p:txBody>
      </p:sp>
      <p:sp>
        <p:nvSpPr>
          <p:cNvPr id="31749"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7"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a:latin typeface="Garamond" pitchFamily="18" charset="0"/>
            </a:endParaRPr>
          </a:p>
          <a:p>
            <a:pPr algn="ctr" eaLnBrk="1" hangingPunct="1">
              <a:spcBef>
                <a:spcPct val="0"/>
              </a:spcBef>
              <a:buFontTx/>
              <a:buNone/>
            </a:pPr>
            <a:r>
              <a:rPr lang="en-US" altLang="en-US" sz="2000" dirty="0"/>
              <a:t>Discontinuing unnecessary urinary catheters can reduce the risk for infection. </a:t>
            </a:r>
          </a:p>
          <a:p>
            <a:pPr algn="ctr" eaLnBrk="1" hangingPunct="1">
              <a:spcBef>
                <a:spcPct val="0"/>
              </a:spcBef>
              <a:buFontTx/>
              <a:buNone/>
            </a:pPr>
            <a:endParaRPr lang="en-US" altLang="en-US" sz="2000" dirty="0"/>
          </a:p>
          <a:p>
            <a:pPr algn="ctr" eaLnBrk="1" hangingPunct="1">
              <a:spcBef>
                <a:spcPct val="0"/>
              </a:spcBef>
              <a:buFontTx/>
              <a:buNone/>
            </a:pPr>
            <a:r>
              <a:rPr lang="en-US" altLang="en-US" sz="2000" dirty="0"/>
              <a:t>Urinary catheter utilization in adult and pediatric ICUs has remained relatively unchanged between 2015 and 2017. </a:t>
            </a:r>
          </a:p>
          <a:p>
            <a:pPr algn="ctr" eaLnBrk="1" hangingPunct="1">
              <a:spcBef>
                <a:spcPct val="0"/>
              </a:spcBef>
              <a:buFontTx/>
              <a:buNone/>
            </a:pPr>
            <a:endParaRPr lang="en-US" altLang="en-US" sz="1600" b="1" dirty="0">
              <a:latin typeface="Garamond" pitchFamily="18" charset="0"/>
            </a:endParaRPr>
          </a:p>
          <a:p>
            <a:pPr algn="ctr" eaLnBrk="1" hangingPunct="1">
              <a:spcBef>
                <a:spcPct val="0"/>
              </a:spcBef>
              <a:buFontTx/>
              <a:buNone/>
            </a:pPr>
            <a:endParaRPr lang="en-US" altLang="en-US" sz="1600" b="1" dirty="0">
              <a:latin typeface="Garamond" pitchFamily="18" charset="0"/>
            </a:endParaRPr>
          </a:p>
          <a:p>
            <a:pPr algn="ctr" eaLnBrk="1" hangingPunct="1">
              <a:spcBef>
                <a:spcPct val="0"/>
              </a:spcBef>
              <a:buFontTx/>
              <a:buNone/>
            </a:pPr>
            <a:endParaRPr lang="en-US" altLang="en-US" sz="1600" b="1" dirty="0">
              <a:latin typeface="Garamond" pitchFamily="18" charset="0"/>
            </a:endParaRPr>
          </a:p>
          <a:p>
            <a:pPr eaLnBrk="1" hangingPunct="1">
              <a:spcBef>
                <a:spcPct val="0"/>
              </a:spcBef>
              <a:buFontTx/>
              <a:buNone/>
            </a:pPr>
            <a:r>
              <a:rPr lang="en-US" altLang="en-US" sz="1600" dirty="0"/>
              <a:t>*The urinary catheter utilization ratio is calculated by dividing the number of catheter days by the number of patient days.</a:t>
            </a:r>
            <a:r>
              <a:rPr lang="en-US" altLang="en-US" sz="1600" b="1" dirty="0">
                <a:solidFill>
                  <a:srgbClr val="FF0000"/>
                </a:solidFill>
              </a:rPr>
              <a:t> </a:t>
            </a: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16</a:t>
            </a:fld>
            <a:endParaRPr lang="en-US" altLang="en-US" dirty="0"/>
          </a:p>
        </p:txBody>
      </p:sp>
    </p:spTree>
    <p:extLst>
      <p:ext uri="{BB962C8B-B14F-4D97-AF65-F5344CB8AC3E}">
        <p14:creationId xmlns:p14="http://schemas.microsoft.com/office/powerpoint/2010/main" val="1438755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a:solidFill>
                  <a:srgbClr val="000000"/>
                </a:solidFill>
              </a:rPr>
              <a:t>For the past three years,  MA acute care hospitals performing coronary artery bypass graft procedures (CABG) and colon procedures (COLO) </a:t>
            </a:r>
            <a:r>
              <a:rPr lang="en-US" altLang="en-US" sz="2000" dirty="0"/>
              <a:t>experienced the same number of infections as predicted, based on 2015 national aggregate data.</a:t>
            </a: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a:solidFill>
                  <a:srgbClr val="000000"/>
                </a:solidFill>
              </a:rPr>
              <a:t>There were </a:t>
            </a:r>
            <a:r>
              <a:rPr lang="en-US" sz="1600" dirty="0"/>
              <a:t>33 </a:t>
            </a:r>
            <a:r>
              <a:rPr lang="en-US" altLang="en-US" sz="1600" dirty="0">
                <a:solidFill>
                  <a:srgbClr val="000000"/>
                </a:solidFill>
              </a:rPr>
              <a:t>CABG SSIs reported in 2017.   </a:t>
            </a:r>
          </a:p>
          <a:p>
            <a:pPr algn="ctr" eaLnBrk="1" hangingPunct="1">
              <a:spcBef>
                <a:spcPct val="0"/>
              </a:spcBef>
              <a:buFontTx/>
              <a:buNone/>
            </a:pPr>
            <a:endParaRPr lang="en-US" altLang="en-US" sz="1600" dirty="0">
              <a:solidFill>
                <a:srgbClr val="000000"/>
              </a:solidFill>
            </a:endParaRPr>
          </a:p>
          <a:p>
            <a:pPr algn="ctr" eaLnBrk="1" hangingPunct="1">
              <a:spcBef>
                <a:spcPct val="0"/>
              </a:spcBef>
              <a:buNone/>
            </a:pPr>
            <a:r>
              <a:rPr lang="en-US" altLang="en-US" sz="1600" dirty="0"/>
              <a:t>There were </a:t>
            </a:r>
            <a:r>
              <a:rPr lang="en-US" sz="1600" dirty="0"/>
              <a:t>173 </a:t>
            </a:r>
            <a:r>
              <a:rPr lang="en-US" altLang="en-US" sz="1600" dirty="0"/>
              <a:t>COLO SSIs reported in 2017</a:t>
            </a:r>
            <a:r>
              <a:rPr lang="en-US" altLang="en-US" sz="1600" b="1" dirty="0"/>
              <a:t>.</a:t>
            </a:r>
            <a:endParaRPr lang="en-US" altLang="en-US" sz="1600" b="1" dirty="0">
              <a:solidFill>
                <a:srgbClr val="000000"/>
              </a:solidFill>
            </a:endParaRPr>
          </a:p>
        </p:txBody>
      </p:sp>
      <p:sp>
        <p:nvSpPr>
          <p:cNvPr id="36867" name="Rectangle 2"/>
          <p:cNvSpPr>
            <a:spLocks noGrp="1" noChangeArrowheads="1"/>
          </p:cNvSpPr>
          <p:nvPr>
            <p:ph type="title"/>
          </p:nvPr>
        </p:nvSpPr>
        <p:spPr/>
        <p:txBody>
          <a:bodyPr/>
          <a:lstStyle/>
          <a:p>
            <a:pPr eaLnBrk="1" hangingPunct="1"/>
            <a:r>
              <a:rPr lang="en-US" altLang="en-US" sz="2800" dirty="0"/>
              <a:t>Surgical Site Infections (SSI)</a:t>
            </a:r>
            <a:r>
              <a:rPr lang="en-US" altLang="en-US" sz="2400" dirty="0"/>
              <a:t/>
            </a:r>
            <a:br>
              <a:rPr lang="en-US" altLang="en-US" sz="2400" dirty="0"/>
            </a:br>
            <a:r>
              <a:rPr lang="en-US" altLang="en-US" sz="2000" i="1" dirty="0"/>
              <a:t>Coronary Artery Bypass Graft (CABG) SIR</a:t>
            </a:r>
            <a:br>
              <a:rPr lang="en-US" altLang="en-US" sz="2000" i="1" dirty="0"/>
            </a:br>
            <a:r>
              <a:rPr lang="en-US" altLang="en-US" sz="2000" i="1" dirty="0"/>
              <a:t>and Colon Procedure (COLO)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3182123960"/>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21430" y="3172916"/>
            <a:ext cx="7132320"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17</a:t>
            </a:fld>
            <a:endParaRPr lang="en-US" altLang="en-US" dirty="0"/>
          </a:p>
        </p:txBody>
      </p:sp>
      <p:graphicFrame>
        <p:nvGraphicFramePr>
          <p:cNvPr id="13" name="Object 3"/>
          <p:cNvGraphicFramePr>
            <a:graphicFrameLocks noChangeAspect="1"/>
          </p:cNvGraphicFramePr>
          <p:nvPr>
            <p:extLst>
              <p:ext uri="{D42A27DB-BD31-4B8C-83A1-F6EECF244321}">
                <p14:modId xmlns:p14="http://schemas.microsoft.com/office/powerpoint/2010/main" val="4025891261"/>
              </p:ext>
            </p:extLst>
          </p:nvPr>
        </p:nvGraphicFramePr>
        <p:xfrm>
          <a:off x="3264855" y="5186091"/>
          <a:ext cx="8434388" cy="3961939"/>
        </p:xfrm>
        <a:graphic>
          <a:graphicData uri="http://schemas.openxmlformats.org/drawingml/2006/chart">
            <c:chart xmlns:c="http://schemas.openxmlformats.org/drawingml/2006/chart" xmlns:r="http://schemas.openxmlformats.org/officeDocument/2006/relationships" r:id="rId4"/>
          </a:graphicData>
        </a:graphic>
      </p:graphicFrame>
      <p:cxnSp>
        <p:nvCxnSpPr>
          <p:cNvPr id="14" name="Straight Connector 13"/>
          <p:cNvCxnSpPr/>
          <p:nvPr/>
        </p:nvCxnSpPr>
        <p:spPr bwMode="auto">
          <a:xfrm>
            <a:off x="4421430" y="6769556"/>
            <a:ext cx="7132320"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1809323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a:solidFill>
                  <a:srgbClr val="000000"/>
                </a:solidFill>
              </a:rPr>
              <a:t>In 2017, Massachusetts acute care hospitals performing knee prosthesis procedures (KPRO) and hip prosthesis procedures (HPRO) </a:t>
            </a:r>
            <a:r>
              <a:rPr lang="en-US" altLang="en-US" sz="2000" dirty="0"/>
              <a:t>experienced the same number of infections as predicted, based on 2015 national aggregate data</a:t>
            </a:r>
            <a:r>
              <a:rPr lang="en-US" altLang="en-US" sz="2000" dirty="0">
                <a:solidFill>
                  <a:srgbClr val="000000"/>
                </a:solidFill>
              </a:rPr>
              <a:t>.</a:t>
            </a:r>
          </a:p>
          <a:p>
            <a:pPr algn="ctr" eaLnBrk="1" hangingPunct="1">
              <a:spcBef>
                <a:spcPct val="0"/>
              </a:spcBef>
              <a:buNone/>
            </a:pPr>
            <a:endParaRPr lang="en-US" sz="2000" dirty="0"/>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a:solidFill>
                  <a:srgbClr val="000000"/>
                </a:solidFill>
              </a:rPr>
              <a:t>There were </a:t>
            </a:r>
            <a:r>
              <a:rPr lang="en-US" sz="1600" dirty="0"/>
              <a:t>69 KPRO</a:t>
            </a:r>
            <a:r>
              <a:rPr lang="en-US" altLang="en-US" sz="1600" dirty="0">
                <a:solidFill>
                  <a:srgbClr val="000000"/>
                </a:solidFill>
              </a:rPr>
              <a:t> SSIs and 76 HPRO SSIs reported in 2017.</a:t>
            </a:r>
          </a:p>
        </p:txBody>
      </p:sp>
      <p:sp>
        <p:nvSpPr>
          <p:cNvPr id="36867" name="Rectangle 2"/>
          <p:cNvSpPr>
            <a:spLocks noGrp="1" noChangeArrowheads="1"/>
          </p:cNvSpPr>
          <p:nvPr>
            <p:ph type="title"/>
          </p:nvPr>
        </p:nvSpPr>
        <p:spPr/>
        <p:txBody>
          <a:bodyPr/>
          <a:lstStyle/>
          <a:p>
            <a:pPr eaLnBrk="1" hangingPunct="1"/>
            <a:r>
              <a:rPr lang="en-US" altLang="en-US" sz="2800" dirty="0"/>
              <a:t>Surgical Site Infections (SSI) </a:t>
            </a:r>
            <a:r>
              <a:rPr lang="en-US" altLang="en-US" sz="2400" dirty="0"/>
              <a:t/>
            </a:r>
            <a:br>
              <a:rPr lang="en-US" altLang="en-US" sz="2400" dirty="0"/>
            </a:br>
            <a:r>
              <a:rPr lang="en-US" altLang="en-US" sz="2000" i="1" dirty="0"/>
              <a:t>Knee Prosthesis (KPRO) SIR </a:t>
            </a:r>
            <a:br>
              <a:rPr lang="en-US" altLang="en-US" sz="2000" i="1" dirty="0"/>
            </a:br>
            <a:r>
              <a:rPr lang="en-US" altLang="en-US" sz="2000" i="1" dirty="0"/>
              <a:t>and Hip Prosthesis (HPRO) SIR</a:t>
            </a:r>
            <a:endParaRPr lang="en-US" altLang="en-US" sz="20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1690746526"/>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21430" y="317291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18</a:t>
            </a:fld>
            <a:endParaRPr lang="en-US" altLang="en-US" dirty="0"/>
          </a:p>
        </p:txBody>
      </p:sp>
      <p:graphicFrame>
        <p:nvGraphicFramePr>
          <p:cNvPr id="13" name="Object 3"/>
          <p:cNvGraphicFramePr>
            <a:graphicFrameLocks noChangeAspect="1"/>
          </p:cNvGraphicFramePr>
          <p:nvPr>
            <p:extLst>
              <p:ext uri="{D42A27DB-BD31-4B8C-83A1-F6EECF244321}">
                <p14:modId xmlns:p14="http://schemas.microsoft.com/office/powerpoint/2010/main" val="2663984676"/>
              </p:ext>
            </p:extLst>
          </p:nvPr>
        </p:nvGraphicFramePr>
        <p:xfrm>
          <a:off x="3263108" y="5172536"/>
          <a:ext cx="8434388" cy="3961939"/>
        </p:xfrm>
        <a:graphic>
          <a:graphicData uri="http://schemas.openxmlformats.org/drawingml/2006/chart">
            <c:chart xmlns:c="http://schemas.openxmlformats.org/drawingml/2006/chart" xmlns:r="http://schemas.openxmlformats.org/officeDocument/2006/relationships" r:id="rId4"/>
          </a:graphicData>
        </a:graphic>
      </p:graphicFrame>
      <p:cxnSp>
        <p:nvCxnSpPr>
          <p:cNvPr id="14" name="Straight Connector 13"/>
          <p:cNvCxnSpPr/>
          <p:nvPr/>
        </p:nvCxnSpPr>
        <p:spPr bwMode="auto">
          <a:xfrm>
            <a:off x="4421430" y="677336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530370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p>
          <a:p>
            <a:pPr algn="ctr" eaLnBrk="1" hangingPunct="1">
              <a:spcBef>
                <a:spcPct val="0"/>
              </a:spcBef>
              <a:buNone/>
            </a:pPr>
            <a:r>
              <a:rPr lang="en-US" altLang="en-US" sz="2000" dirty="0">
                <a:solidFill>
                  <a:srgbClr val="000000"/>
                </a:solidFill>
              </a:rPr>
              <a:t>In 2017, Massachusetts acute care hospitals performing </a:t>
            </a:r>
            <a:r>
              <a:rPr lang="en-US" altLang="en-US" sz="2000" dirty="0"/>
              <a:t>abdominal hysterectomy (HYST) and vaginal hysterectomy  (VHYS) procedures experienced the same number of infections as predicted, based on 2015 national aggregate data</a:t>
            </a:r>
            <a:r>
              <a:rPr lang="en-US" altLang="en-US" sz="2000" dirty="0">
                <a:solidFill>
                  <a:srgbClr val="000000"/>
                </a:solidFill>
              </a:rPr>
              <a:t>.</a:t>
            </a:r>
            <a:endParaRPr lang="en-US" sz="2000" dirty="0"/>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a:solidFill>
                  <a:srgbClr val="000000"/>
                </a:solidFill>
              </a:rPr>
              <a:t>There were </a:t>
            </a:r>
            <a:r>
              <a:rPr lang="en-US" sz="1600" dirty="0"/>
              <a:t>47 HYST</a:t>
            </a:r>
            <a:r>
              <a:rPr lang="en-US" altLang="en-US" sz="1600" dirty="0">
                <a:solidFill>
                  <a:srgbClr val="000000"/>
                </a:solidFill>
              </a:rPr>
              <a:t> SSIs and 10 VHYS SSIs reported in 2017.</a:t>
            </a:r>
          </a:p>
        </p:txBody>
      </p:sp>
      <p:sp>
        <p:nvSpPr>
          <p:cNvPr id="36867" name="Rectangle 2"/>
          <p:cNvSpPr>
            <a:spLocks noGrp="1" noChangeArrowheads="1"/>
          </p:cNvSpPr>
          <p:nvPr>
            <p:ph type="title"/>
          </p:nvPr>
        </p:nvSpPr>
        <p:spPr/>
        <p:txBody>
          <a:bodyPr/>
          <a:lstStyle/>
          <a:p>
            <a:pPr eaLnBrk="1" hangingPunct="1"/>
            <a:r>
              <a:rPr lang="en-US" altLang="en-US" sz="2800" dirty="0"/>
              <a:t>Surgical Site Infections (SSI) </a:t>
            </a:r>
            <a:r>
              <a:rPr lang="en-US" altLang="en-US" sz="2400" dirty="0"/>
              <a:t/>
            </a:r>
            <a:br>
              <a:rPr lang="en-US" altLang="en-US" sz="2400" dirty="0"/>
            </a:br>
            <a:r>
              <a:rPr lang="en-US" altLang="en-US" sz="2000" i="1" dirty="0"/>
              <a:t>Abdominal Hysterectomy (HYST) SIR</a:t>
            </a:r>
            <a:br>
              <a:rPr lang="en-US" altLang="en-US" sz="2000" i="1" dirty="0"/>
            </a:br>
            <a:r>
              <a:rPr lang="en-US" altLang="en-US" sz="2000" i="1" dirty="0"/>
              <a:t>and Vaginal Hysterectomy (VHYS) SIR</a:t>
            </a:r>
            <a:endParaRPr lang="en-US" altLang="en-US" sz="20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3081633814"/>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23260" y="345104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19</a:t>
            </a:fld>
            <a:endParaRPr lang="en-US" altLang="en-US" dirty="0"/>
          </a:p>
        </p:txBody>
      </p:sp>
      <p:graphicFrame>
        <p:nvGraphicFramePr>
          <p:cNvPr id="13" name="Object 3"/>
          <p:cNvGraphicFramePr>
            <a:graphicFrameLocks noChangeAspect="1"/>
          </p:cNvGraphicFramePr>
          <p:nvPr>
            <p:extLst>
              <p:ext uri="{D42A27DB-BD31-4B8C-83A1-F6EECF244321}">
                <p14:modId xmlns:p14="http://schemas.microsoft.com/office/powerpoint/2010/main" val="3880444477"/>
              </p:ext>
            </p:extLst>
          </p:nvPr>
        </p:nvGraphicFramePr>
        <p:xfrm>
          <a:off x="3263108" y="5172536"/>
          <a:ext cx="8434388" cy="3961939"/>
        </p:xfrm>
        <a:graphic>
          <a:graphicData uri="http://schemas.openxmlformats.org/drawingml/2006/chart">
            <c:chart xmlns:c="http://schemas.openxmlformats.org/drawingml/2006/chart" xmlns:r="http://schemas.openxmlformats.org/officeDocument/2006/relationships" r:id="rId4"/>
          </a:graphicData>
        </a:graphic>
      </p:graphicFrame>
      <p:cxnSp>
        <p:nvCxnSpPr>
          <p:cNvPr id="14" name="Straight Connector 13"/>
          <p:cNvCxnSpPr/>
          <p:nvPr/>
        </p:nvCxnSpPr>
        <p:spPr bwMode="auto">
          <a:xfrm>
            <a:off x="4423260" y="745662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506337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dirty="0"/>
              <a:t>Introduction</a:t>
            </a:r>
          </a:p>
        </p:txBody>
      </p:sp>
      <p:sp>
        <p:nvSpPr>
          <p:cNvPr id="10244" name="Rectangle 3"/>
          <p:cNvSpPr>
            <a:spLocks noGrp="1" noChangeArrowheads="1"/>
          </p:cNvSpPr>
          <p:nvPr>
            <p:ph type="body" idx="1"/>
          </p:nvPr>
        </p:nvSpPr>
        <p:spPr>
          <a:xfrm>
            <a:off x="388574" y="1559373"/>
            <a:ext cx="11370585" cy="7091006"/>
          </a:xfrm>
        </p:spPr>
        <p:txBody>
          <a:bodyPr/>
          <a:lstStyle/>
          <a:p>
            <a:pPr marL="0" indent="1588" eaLnBrk="1" hangingPunct="1">
              <a:lnSpc>
                <a:spcPct val="80000"/>
              </a:lnSpc>
              <a:buNone/>
              <a:defRPr/>
            </a:pPr>
            <a:r>
              <a:rPr lang="en-US" altLang="en-US" sz="2200" dirty="0">
                <a:solidFill>
                  <a:srgbClr val="000000"/>
                </a:solidFill>
              </a:rPr>
              <a:t>Healthcare-associated infections (HAIs) are infections that patients acquire during the course of receiving treatment for other conditions within a healthcare setting.  </a:t>
            </a:r>
          </a:p>
          <a:p>
            <a:pPr marL="0" indent="1588" eaLnBrk="1" hangingPunct="1">
              <a:lnSpc>
                <a:spcPct val="80000"/>
              </a:lnSpc>
              <a:buNone/>
              <a:defRPr/>
            </a:pPr>
            <a:endParaRPr lang="en-US" altLang="en-US" sz="2200" dirty="0">
              <a:solidFill>
                <a:srgbClr val="000000"/>
              </a:solidFill>
            </a:endParaRPr>
          </a:p>
          <a:p>
            <a:pPr marL="0" indent="1588" eaLnBrk="1" hangingPunct="1">
              <a:lnSpc>
                <a:spcPct val="80000"/>
              </a:lnSpc>
              <a:buNone/>
              <a:defRPr/>
            </a:pPr>
            <a:r>
              <a:rPr lang="en-US" altLang="en-US" sz="2200" dirty="0">
                <a:solidFill>
                  <a:srgbClr val="000000"/>
                </a:solidFill>
              </a:rPr>
              <a:t>HAIs are among the leading causes of preventable death in the United States, affecting 1 in 25 hospitalized patients, accounting for an estimated 722,000 infections and an associated 75,000 deaths during hospitalization.* </a:t>
            </a:r>
          </a:p>
          <a:p>
            <a:pPr marL="0" indent="1588" eaLnBrk="1" hangingPunct="1">
              <a:lnSpc>
                <a:spcPct val="80000"/>
              </a:lnSpc>
              <a:buNone/>
              <a:defRPr/>
            </a:pPr>
            <a:endParaRPr lang="en-US" altLang="en-US" sz="2200" dirty="0">
              <a:solidFill>
                <a:srgbClr val="000000"/>
              </a:solidFill>
            </a:endParaRPr>
          </a:p>
          <a:p>
            <a:pPr marL="0" indent="1588" eaLnBrk="1" hangingPunct="1">
              <a:lnSpc>
                <a:spcPct val="80000"/>
              </a:lnSpc>
              <a:buNone/>
              <a:defRPr/>
            </a:pPr>
            <a:r>
              <a:rPr lang="en-US" altLang="en-US" sz="2200" dirty="0">
                <a:solidFill>
                  <a:srgbClr val="000000"/>
                </a:solidFill>
              </a:rPr>
              <a:t>The Massachusetts Department of Public Health (DPH) developed this data update as a component of the Statewide Infection Prevention and Control Program created pursuant to</a:t>
            </a:r>
            <a:r>
              <a:rPr lang="en-US" altLang="en-US" sz="2200" dirty="0">
                <a:solidFill>
                  <a:srgbClr val="4D4D4D"/>
                </a:solidFill>
              </a:rPr>
              <a:t> </a:t>
            </a:r>
            <a:r>
              <a:rPr lang="en-US" altLang="en-US" sz="2200" dirty="0">
                <a:solidFill>
                  <a:schemeClr val="accent5">
                    <a:lumMod val="10000"/>
                  </a:schemeClr>
                </a:solidFill>
                <a:hlinkClick r:id="rId3"/>
              </a:rPr>
              <a:t>Chapter 58 of the Acts of 2006</a:t>
            </a:r>
            <a:r>
              <a:rPr lang="en-US" altLang="en-US" sz="2200" dirty="0">
                <a:solidFill>
                  <a:schemeClr val="accent5">
                    <a:lumMod val="10000"/>
                  </a:schemeClr>
                </a:solidFill>
              </a:rPr>
              <a:t>. </a:t>
            </a:r>
          </a:p>
          <a:p>
            <a:pPr marL="0" indent="1588" eaLnBrk="1" hangingPunct="1">
              <a:lnSpc>
                <a:spcPct val="80000"/>
              </a:lnSpc>
              <a:buNone/>
              <a:defRPr/>
            </a:pPr>
            <a:endParaRPr lang="en-US" altLang="en-US" sz="2200" dirty="0">
              <a:solidFill>
                <a:srgbClr val="4D4D4D"/>
              </a:solidFill>
            </a:endParaRPr>
          </a:p>
          <a:p>
            <a:pPr marL="737248" lvl="1" indent="-284554" eaLnBrk="1" hangingPunct="1">
              <a:lnSpc>
                <a:spcPct val="80000"/>
              </a:lnSpc>
              <a:buFontTx/>
              <a:buChar char="•"/>
              <a:defRPr/>
            </a:pPr>
            <a:r>
              <a:rPr lang="en-US" altLang="en-US" sz="2200" dirty="0">
                <a:solidFill>
                  <a:srgbClr val="000000"/>
                </a:solidFill>
              </a:rPr>
              <a:t>Massachusetts law provides DPH with the legal authority to conduct surveillance, and to investigate and control the spread of communicable and infectious diseases. </a:t>
            </a:r>
            <a:r>
              <a:rPr lang="en-US" altLang="en-US" sz="2200" dirty="0">
                <a:solidFill>
                  <a:srgbClr val="4D4D4D"/>
                </a:solidFill>
              </a:rPr>
              <a:t>(</a:t>
            </a:r>
            <a:r>
              <a:rPr lang="en-US" altLang="en-US" sz="2200" dirty="0">
                <a:solidFill>
                  <a:srgbClr val="4D4D4D"/>
                </a:solidFill>
                <a:hlinkClick r:id="rId4"/>
              </a:rPr>
              <a:t>MGL c. 111,sections 6 &amp; 7</a:t>
            </a:r>
            <a:r>
              <a:rPr lang="en-US" altLang="en-US" sz="2200" dirty="0">
                <a:solidFill>
                  <a:srgbClr val="4D4D4D"/>
                </a:solidFill>
              </a:rPr>
              <a:t>)</a:t>
            </a:r>
          </a:p>
          <a:p>
            <a:pPr marL="0" indent="1588" eaLnBrk="1" hangingPunct="1">
              <a:lnSpc>
                <a:spcPct val="80000"/>
              </a:lnSpc>
              <a:defRPr/>
            </a:pPr>
            <a:endParaRPr lang="en-US" altLang="en-US" sz="2200" dirty="0">
              <a:solidFill>
                <a:srgbClr val="4D4D4D"/>
              </a:solidFill>
            </a:endParaRPr>
          </a:p>
          <a:p>
            <a:pPr marL="737248" lvl="1" indent="-284554" eaLnBrk="1" hangingPunct="1">
              <a:lnSpc>
                <a:spcPct val="80000"/>
              </a:lnSpc>
              <a:buFontTx/>
              <a:buChar char="•"/>
              <a:defRPr/>
            </a:pPr>
            <a:r>
              <a:rPr lang="en-US" altLang="en-US" sz="2200" dirty="0"/>
              <a:t>DPH implements this responsibility in hospitals through the hospital licensing regulation. </a:t>
            </a:r>
            <a:r>
              <a:rPr lang="en-US" altLang="en-US" sz="2200" dirty="0">
                <a:solidFill>
                  <a:srgbClr val="4D4D4D"/>
                </a:solidFill>
              </a:rPr>
              <a:t>(</a:t>
            </a:r>
            <a:r>
              <a:rPr lang="en-US" altLang="en-US" sz="2200" dirty="0">
                <a:solidFill>
                  <a:srgbClr val="4D4D4D"/>
                </a:solidFill>
                <a:hlinkClick r:id="rId5"/>
              </a:rPr>
              <a:t>105 CMR 130.000</a:t>
            </a:r>
            <a:r>
              <a:rPr lang="en-US" altLang="en-US" sz="2200" dirty="0">
                <a:solidFill>
                  <a:srgbClr val="4D4D4D"/>
                </a:solidFill>
              </a:rPr>
              <a:t>)</a:t>
            </a:r>
          </a:p>
          <a:p>
            <a:pPr marL="737248" lvl="1" indent="-284554" eaLnBrk="1" hangingPunct="1">
              <a:lnSpc>
                <a:spcPct val="80000"/>
              </a:lnSpc>
              <a:buFontTx/>
              <a:buChar char="•"/>
              <a:defRPr/>
            </a:pPr>
            <a:endParaRPr lang="en-US" altLang="en-US" sz="2200" dirty="0">
              <a:solidFill>
                <a:srgbClr val="4D4D4D"/>
              </a:solidFill>
            </a:endParaRPr>
          </a:p>
          <a:p>
            <a:pPr marL="737248" lvl="1" indent="-284554" eaLnBrk="1" hangingPunct="1">
              <a:lnSpc>
                <a:spcPct val="80000"/>
              </a:lnSpc>
              <a:buFontTx/>
              <a:buChar char="•"/>
              <a:defRPr/>
            </a:pPr>
            <a:r>
              <a:rPr lang="en-US" altLang="en-US" sz="2200" dirty="0">
                <a:solidFill>
                  <a:srgbClr val="4D4D4D"/>
                </a:solidFill>
              </a:rPr>
              <a:t>Section 51H of chapter 111 of the Massachusetts General Laws authorizes the Department to collect HAI data and disseminate the information publicly to encourage quality improvement. (</a:t>
            </a:r>
            <a:r>
              <a:rPr lang="en-US" altLang="en-US" sz="2200" dirty="0">
                <a:solidFill>
                  <a:srgbClr val="4D4D4D"/>
                </a:solidFill>
                <a:hlinkClick r:id="rId6"/>
              </a:rPr>
              <a:t>https://malegislature.gov/Laws/GeneralLaws/PartI/TitleXVI/Chapter111/Section51H</a:t>
            </a:r>
            <a:r>
              <a:rPr lang="en-US" altLang="en-US" sz="2200" dirty="0">
                <a:solidFill>
                  <a:srgbClr val="4D4D4D"/>
                </a:solidFill>
              </a:rPr>
              <a:t>) </a:t>
            </a:r>
          </a:p>
          <a:p>
            <a:pPr marL="0" indent="1588" eaLnBrk="1" hangingPunct="1">
              <a:lnSpc>
                <a:spcPct val="80000"/>
              </a:lnSpc>
              <a:buNone/>
              <a:defRPr/>
            </a:pPr>
            <a:endParaRPr lang="en-US" altLang="en-US" sz="1400" dirty="0">
              <a:solidFill>
                <a:srgbClr val="4D4D4D"/>
              </a:solidFill>
            </a:endParaRPr>
          </a:p>
          <a:p>
            <a:pPr marL="0" indent="1588" eaLnBrk="1" hangingPunct="1">
              <a:lnSpc>
                <a:spcPct val="80000"/>
              </a:lnSpc>
              <a:buNone/>
              <a:defRPr/>
            </a:pPr>
            <a:endParaRPr lang="en-US" altLang="en-US" sz="1400" dirty="0">
              <a:solidFill>
                <a:srgbClr val="4D4D4D"/>
              </a:solidFill>
            </a:endParaRPr>
          </a:p>
          <a:p>
            <a:pPr marL="0" indent="1588" eaLnBrk="1" hangingPunct="1">
              <a:lnSpc>
                <a:spcPct val="80000"/>
              </a:lnSpc>
              <a:buNone/>
              <a:defRPr/>
            </a:pPr>
            <a:r>
              <a:rPr lang="en-US" altLang="en-US" sz="1400" dirty="0">
                <a:solidFill>
                  <a:srgbClr val="4D4D4D"/>
                </a:solidFill>
              </a:rPr>
              <a:t>Magill SS, Edwards JR, Bamberg W, et al. Multistate point-prevalence survey of health care-associated infections.  </a:t>
            </a:r>
          </a:p>
          <a:p>
            <a:pPr marL="0" indent="1588" eaLnBrk="1" hangingPunct="1">
              <a:lnSpc>
                <a:spcPct val="80000"/>
              </a:lnSpc>
              <a:buNone/>
              <a:defRPr/>
            </a:pPr>
            <a:r>
              <a:rPr lang="en-US" altLang="en-US" sz="1400" dirty="0">
                <a:solidFill>
                  <a:srgbClr val="4D4D4D"/>
                </a:solidFill>
              </a:rPr>
              <a:t>   N Engl J Med. 2014; 370:1198-208.</a:t>
            </a:r>
          </a:p>
          <a:p>
            <a:pPr marL="737248" lvl="1" indent="-284554" eaLnBrk="1" hangingPunct="1">
              <a:lnSpc>
                <a:spcPct val="80000"/>
              </a:lnSpc>
              <a:buFontTx/>
              <a:buChar char="•"/>
              <a:defRPr/>
            </a:pPr>
            <a:endParaRPr lang="en-US" altLang="en-US" sz="2200" dirty="0">
              <a:solidFill>
                <a:srgbClr val="4D4D4D"/>
              </a:solidFill>
            </a:endParaRPr>
          </a:p>
          <a:p>
            <a:pPr marL="0" indent="1588" eaLnBrk="1" hangingPunct="1">
              <a:lnSpc>
                <a:spcPct val="80000"/>
              </a:lnSpc>
              <a:buNone/>
              <a:defRPr/>
            </a:pPr>
            <a:endParaRPr lang="en-US" altLang="en-US" sz="2200" dirty="0">
              <a:solidFill>
                <a:srgbClr val="4D4D4D"/>
              </a:solidFill>
            </a:endParaRPr>
          </a:p>
          <a:p>
            <a:pPr marL="0" indent="1588" eaLnBrk="1" hangingPunct="1">
              <a:lnSpc>
                <a:spcPct val="80000"/>
              </a:lnSpc>
              <a:buNone/>
              <a:defRPr/>
            </a:pPr>
            <a:r>
              <a:rPr lang="en-US" altLang="en-US" sz="1800" dirty="0">
                <a:solidFill>
                  <a:srgbClr val="4D4D4D"/>
                </a:solidFill>
              </a:rPr>
              <a:t>*</a:t>
            </a: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2</a:t>
            </a:fld>
            <a:endParaRPr lang="en-US" altLang="en-US" dirty="0"/>
          </a:p>
        </p:txBody>
      </p:sp>
    </p:spTree>
    <p:extLst>
      <p:ext uri="{BB962C8B-B14F-4D97-AF65-F5344CB8AC3E}">
        <p14:creationId xmlns:p14="http://schemas.microsoft.com/office/powerpoint/2010/main" val="47663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3"/>
          <p:cNvGraphicFramePr>
            <a:graphicFrameLocks noGrp="1" noChangeAspect="1"/>
          </p:cNvGraphicFramePr>
          <p:nvPr>
            <p:ph sz="half" idx="1"/>
            <p:extLst>
              <p:ext uri="{D42A27DB-BD31-4B8C-83A1-F6EECF244321}">
                <p14:modId xmlns:p14="http://schemas.microsoft.com/office/powerpoint/2010/main" val="2927532726"/>
              </p:ext>
            </p:extLst>
          </p:nvPr>
        </p:nvGraphicFramePr>
        <p:xfrm>
          <a:off x="1" y="2865221"/>
          <a:ext cx="6684963" cy="5611812"/>
        </p:xfrm>
        <a:graphic>
          <a:graphicData uri="http://schemas.openxmlformats.org/drawingml/2006/chart">
            <c:chart xmlns:c="http://schemas.openxmlformats.org/drawingml/2006/chart" xmlns:r="http://schemas.openxmlformats.org/officeDocument/2006/relationships" r:id="rId3"/>
          </a:graphicData>
        </a:graphic>
      </p:graphicFrame>
      <p:sp>
        <p:nvSpPr>
          <p:cNvPr id="40965" name="Rectangle 4"/>
          <p:cNvSpPr>
            <a:spLocks noGrp="1" noChangeArrowheads="1"/>
          </p:cNvSpPr>
          <p:nvPr>
            <p:ph type="title"/>
          </p:nvPr>
        </p:nvSpPr>
        <p:spPr/>
        <p:txBody>
          <a:bodyPr/>
          <a:lstStyle/>
          <a:p>
            <a:r>
              <a:rPr lang="en-US" altLang="en-US" sz="3300" dirty="0"/>
              <a:t>SSI Pathogens for 2016-2017</a:t>
            </a:r>
            <a:br>
              <a:rPr lang="en-US" altLang="en-US" sz="3300" dirty="0"/>
            </a:br>
            <a:r>
              <a:rPr lang="en-US" altLang="en-US" sz="2000" b="0" i="1" dirty="0"/>
              <a:t>CABG, KPRO, HPRO, HYST, VHYS, COLO</a:t>
            </a:r>
            <a:endParaRPr lang="en-US" altLang="en-US" sz="3300" dirty="0"/>
          </a:p>
        </p:txBody>
      </p:sp>
      <p:sp>
        <p:nvSpPr>
          <p:cNvPr id="40966" name="Text Box 6"/>
          <p:cNvSpPr txBox="1">
            <a:spLocks noChangeArrowheads="1"/>
          </p:cNvSpPr>
          <p:nvPr/>
        </p:nvSpPr>
        <p:spPr bwMode="auto">
          <a:xfrm>
            <a:off x="209642" y="2082582"/>
            <a:ext cx="5767387"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2016</a:t>
            </a:r>
          </a:p>
          <a:p>
            <a:pPr algn="ctr" eaLnBrk="1" hangingPunct="1">
              <a:spcBef>
                <a:spcPct val="0"/>
              </a:spcBef>
              <a:buFontTx/>
              <a:buNone/>
            </a:pPr>
            <a:r>
              <a:rPr lang="en-US" altLang="en-US" sz="1200" b="1" dirty="0"/>
              <a:t>January 1, 2016– December 31, 2016</a:t>
            </a:r>
          </a:p>
          <a:p>
            <a:pPr algn="ctr" eaLnBrk="1" hangingPunct="1">
              <a:spcBef>
                <a:spcPct val="0"/>
              </a:spcBef>
              <a:buFontTx/>
              <a:buNone/>
            </a:pPr>
            <a:r>
              <a:rPr lang="en-US" altLang="en-US" sz="1600" i="1" dirty="0"/>
              <a:t>n=409</a:t>
            </a:r>
          </a:p>
        </p:txBody>
      </p:sp>
      <p:sp>
        <p:nvSpPr>
          <p:cNvPr id="40967" name="Text Box 7"/>
          <p:cNvSpPr txBox="1">
            <a:spLocks noChangeArrowheads="1"/>
          </p:cNvSpPr>
          <p:nvPr/>
        </p:nvSpPr>
        <p:spPr bwMode="auto">
          <a:xfrm>
            <a:off x="6178642" y="2075548"/>
            <a:ext cx="5767387" cy="892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2017</a:t>
            </a:r>
          </a:p>
          <a:p>
            <a:pPr algn="ctr" eaLnBrk="1" hangingPunct="1">
              <a:spcBef>
                <a:spcPct val="0"/>
              </a:spcBef>
              <a:buFontTx/>
              <a:buNone/>
            </a:pPr>
            <a:r>
              <a:rPr lang="en-US" altLang="en-US" sz="1200" b="1" dirty="0"/>
              <a:t>January 1, 2017 – December 31, 2017</a:t>
            </a:r>
          </a:p>
          <a:p>
            <a:pPr algn="ctr" eaLnBrk="1" hangingPunct="1">
              <a:spcBef>
                <a:spcPct val="0"/>
              </a:spcBef>
              <a:buFontTx/>
              <a:buNone/>
            </a:pPr>
            <a:r>
              <a:rPr lang="en-US" altLang="en-US" sz="1600" i="1" dirty="0"/>
              <a:t>n=408</a:t>
            </a:r>
          </a:p>
        </p:txBody>
      </p:sp>
      <p:graphicFrame>
        <p:nvGraphicFramePr>
          <p:cNvPr id="13" name="Object 3"/>
          <p:cNvGraphicFramePr>
            <a:graphicFrameLocks noGrp="1" noChangeAspect="1"/>
          </p:cNvGraphicFramePr>
          <p:nvPr>
            <p:ph sz="half" idx="1"/>
            <p:extLst>
              <p:ext uri="{D42A27DB-BD31-4B8C-83A1-F6EECF244321}">
                <p14:modId xmlns:p14="http://schemas.microsoft.com/office/powerpoint/2010/main" val="1819137346"/>
              </p:ext>
            </p:extLst>
          </p:nvPr>
        </p:nvGraphicFramePr>
        <p:xfrm>
          <a:off x="5494337" y="2887753"/>
          <a:ext cx="6684963" cy="5611812"/>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20</a:t>
            </a:fld>
            <a:endParaRPr lang="en-US"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p:cNvGraphicFramePr>
          <p:nvPr>
            <p:extLst>
              <p:ext uri="{D42A27DB-BD31-4B8C-83A1-F6EECF244321}">
                <p14:modId xmlns:p14="http://schemas.microsoft.com/office/powerpoint/2010/main" val="3594280038"/>
              </p:ext>
            </p:extLst>
          </p:nvPr>
        </p:nvGraphicFramePr>
        <p:xfrm>
          <a:off x="1539875" y="2655979"/>
          <a:ext cx="1828800" cy="4125821"/>
        </p:xfrm>
        <a:graphic>
          <a:graphicData uri="http://schemas.openxmlformats.org/drawingml/2006/chart">
            <c:chart xmlns:c="http://schemas.openxmlformats.org/drawingml/2006/chart" xmlns:r="http://schemas.openxmlformats.org/officeDocument/2006/relationships" r:id="rId3"/>
          </a:graphicData>
        </a:graphic>
      </p:graphicFrame>
      <p:sp>
        <p:nvSpPr>
          <p:cNvPr id="41988" name="Rectangle 2"/>
          <p:cNvSpPr>
            <a:spLocks noGrp="1" noChangeArrowheads="1"/>
          </p:cNvSpPr>
          <p:nvPr>
            <p:ph type="title" idx="4294967295"/>
          </p:nvPr>
        </p:nvSpPr>
        <p:spPr/>
        <p:txBody>
          <a:bodyPr/>
          <a:lstStyle/>
          <a:p>
            <a:pPr eaLnBrk="1" hangingPunct="1"/>
            <a:r>
              <a:rPr lang="en-US" altLang="en-US" dirty="0"/>
              <a:t>Statewide SSI Trends by Year</a:t>
            </a:r>
            <a:br>
              <a:rPr lang="en-US" altLang="en-US" dirty="0"/>
            </a:br>
            <a:r>
              <a:rPr lang="en-US" altLang="en-US" sz="2000" i="1" dirty="0"/>
              <a:t>2015-2017</a:t>
            </a:r>
            <a:endParaRPr lang="en-US" altLang="en-US" dirty="0"/>
          </a:p>
        </p:txBody>
      </p:sp>
      <p:sp>
        <p:nvSpPr>
          <p:cNvPr id="41989" name="Text Box 7"/>
          <p:cNvSpPr txBox="1">
            <a:spLocks noChangeArrowheads="1"/>
          </p:cNvSpPr>
          <p:nvPr/>
        </p:nvSpPr>
        <p:spPr bwMode="auto">
          <a:xfrm>
            <a:off x="58830" y="3190967"/>
            <a:ext cx="15081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Higher</a:t>
            </a:r>
          </a:p>
          <a:p>
            <a:pPr algn="r" eaLnBrk="1" hangingPunct="1">
              <a:spcBef>
                <a:spcPct val="0"/>
              </a:spcBef>
              <a:buFontTx/>
              <a:buNone/>
            </a:pPr>
            <a:r>
              <a:rPr lang="en-US" altLang="en-US" sz="1600" dirty="0"/>
              <a:t>than Predicted</a:t>
            </a:r>
          </a:p>
        </p:txBody>
      </p:sp>
      <p:sp>
        <p:nvSpPr>
          <p:cNvPr id="41990" name="Text Box 8"/>
          <p:cNvSpPr txBox="1">
            <a:spLocks noChangeArrowheads="1"/>
          </p:cNvSpPr>
          <p:nvPr/>
        </p:nvSpPr>
        <p:spPr bwMode="auto">
          <a:xfrm>
            <a:off x="58738" y="4219575"/>
            <a:ext cx="14668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a:t>
            </a:r>
          </a:p>
          <a:p>
            <a:pPr algn="r" eaLnBrk="1" hangingPunct="1">
              <a:spcBef>
                <a:spcPct val="0"/>
              </a:spcBef>
              <a:buFontTx/>
              <a:buNone/>
            </a:pPr>
            <a:r>
              <a:rPr lang="en-US" altLang="en-US" sz="1600" dirty="0"/>
              <a:t>the Same</a:t>
            </a:r>
          </a:p>
          <a:p>
            <a:pPr algn="r" eaLnBrk="1" hangingPunct="1">
              <a:spcBef>
                <a:spcPct val="0"/>
              </a:spcBef>
              <a:buFontTx/>
              <a:buNone/>
            </a:pPr>
            <a:r>
              <a:rPr lang="en-US" altLang="en-US" sz="1600" dirty="0"/>
              <a:t>as Predicted</a:t>
            </a:r>
          </a:p>
        </p:txBody>
      </p:sp>
      <p:sp>
        <p:nvSpPr>
          <p:cNvPr id="41991" name="Text Box 9"/>
          <p:cNvSpPr txBox="1">
            <a:spLocks noChangeArrowheads="1"/>
          </p:cNvSpPr>
          <p:nvPr/>
        </p:nvSpPr>
        <p:spPr bwMode="auto">
          <a:xfrm>
            <a:off x="58740" y="5278439"/>
            <a:ext cx="15208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Lower </a:t>
            </a:r>
          </a:p>
          <a:p>
            <a:pPr algn="r" eaLnBrk="1" hangingPunct="1">
              <a:spcBef>
                <a:spcPct val="0"/>
              </a:spcBef>
              <a:buFontTx/>
              <a:buNone/>
            </a:pPr>
            <a:r>
              <a:rPr lang="en-US" altLang="en-US" sz="1600" dirty="0"/>
              <a:t>than Predicted</a:t>
            </a:r>
          </a:p>
        </p:txBody>
      </p:sp>
      <p:sp>
        <p:nvSpPr>
          <p:cNvPr id="41992" name="Text Box 12"/>
          <p:cNvSpPr txBox="1">
            <a:spLocks noChangeArrowheads="1"/>
          </p:cNvSpPr>
          <p:nvPr/>
        </p:nvSpPr>
        <p:spPr bwMode="auto">
          <a:xfrm>
            <a:off x="1428168" y="6846570"/>
            <a:ext cx="2093913"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CABG</a:t>
            </a:r>
          </a:p>
        </p:txBody>
      </p:sp>
      <p:graphicFrame>
        <p:nvGraphicFramePr>
          <p:cNvPr id="4" name="Object 2"/>
          <p:cNvGraphicFramePr>
            <a:graphicFrameLocks/>
          </p:cNvGraphicFramePr>
          <p:nvPr>
            <p:extLst>
              <p:ext uri="{D42A27DB-BD31-4B8C-83A1-F6EECF244321}">
                <p14:modId xmlns:p14="http://schemas.microsoft.com/office/powerpoint/2010/main" val="1096093309"/>
              </p:ext>
            </p:extLst>
          </p:nvPr>
        </p:nvGraphicFramePr>
        <p:xfrm>
          <a:off x="3209482" y="2655094"/>
          <a:ext cx="1828800" cy="4191476"/>
        </p:xfrm>
        <a:graphic>
          <a:graphicData uri="http://schemas.openxmlformats.org/drawingml/2006/chart">
            <c:chart xmlns:c="http://schemas.openxmlformats.org/drawingml/2006/chart" xmlns:r="http://schemas.openxmlformats.org/officeDocument/2006/relationships" r:id="rId4"/>
          </a:graphicData>
        </a:graphic>
      </p:graphicFrame>
      <p:sp>
        <p:nvSpPr>
          <p:cNvPr id="41997" name="Text Box 12"/>
          <p:cNvSpPr txBox="1">
            <a:spLocks noChangeArrowheads="1"/>
          </p:cNvSpPr>
          <p:nvPr/>
        </p:nvSpPr>
        <p:spPr bwMode="auto">
          <a:xfrm>
            <a:off x="3108327" y="6876824"/>
            <a:ext cx="19351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KPRO</a:t>
            </a:r>
          </a:p>
        </p:txBody>
      </p:sp>
      <p:sp>
        <p:nvSpPr>
          <p:cNvPr id="41998" name="Text Box 12"/>
          <p:cNvSpPr txBox="1">
            <a:spLocks noChangeArrowheads="1"/>
          </p:cNvSpPr>
          <p:nvPr/>
        </p:nvSpPr>
        <p:spPr bwMode="auto">
          <a:xfrm>
            <a:off x="4758074" y="6892608"/>
            <a:ext cx="2098676"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HPRO</a:t>
            </a:r>
          </a:p>
        </p:txBody>
      </p:sp>
      <p:sp>
        <p:nvSpPr>
          <p:cNvPr id="41999" name="Text Box 12"/>
          <p:cNvSpPr txBox="1">
            <a:spLocks noChangeArrowheads="1"/>
          </p:cNvSpPr>
          <p:nvPr/>
        </p:nvSpPr>
        <p:spPr bwMode="auto">
          <a:xfrm>
            <a:off x="6330795" y="6900546"/>
            <a:ext cx="2270125"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HYST</a:t>
            </a:r>
          </a:p>
        </p:txBody>
      </p:sp>
      <p:sp>
        <p:nvSpPr>
          <p:cNvPr id="42000" name="Text Box 12"/>
          <p:cNvSpPr txBox="1">
            <a:spLocks noChangeArrowheads="1"/>
          </p:cNvSpPr>
          <p:nvPr/>
        </p:nvSpPr>
        <p:spPr bwMode="auto">
          <a:xfrm>
            <a:off x="8219251" y="6911660"/>
            <a:ext cx="17494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VHYS</a:t>
            </a:r>
          </a:p>
        </p:txBody>
      </p:sp>
      <p:sp>
        <p:nvSpPr>
          <p:cNvPr id="28" name="Text Box 12"/>
          <p:cNvSpPr txBox="1">
            <a:spLocks noChangeArrowheads="1"/>
          </p:cNvSpPr>
          <p:nvPr/>
        </p:nvSpPr>
        <p:spPr bwMode="auto">
          <a:xfrm>
            <a:off x="9927599" y="6900545"/>
            <a:ext cx="17494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COLO</a:t>
            </a:r>
          </a:p>
        </p:txBody>
      </p:sp>
      <p:sp>
        <p:nvSpPr>
          <p:cNvPr id="9" name="Slide Number Placeholder 8"/>
          <p:cNvSpPr>
            <a:spLocks noGrp="1"/>
          </p:cNvSpPr>
          <p:nvPr>
            <p:ph type="sldNum" sz="quarter" idx="11"/>
          </p:nvPr>
        </p:nvSpPr>
        <p:spPr/>
        <p:txBody>
          <a:bodyPr/>
          <a:lstStyle/>
          <a:p>
            <a:pPr>
              <a:defRPr/>
            </a:pPr>
            <a:fld id="{6C071EC3-2541-4649-B5DA-9836904E775A}" type="slidenum">
              <a:rPr lang="en-US" altLang="en-US" smtClean="0"/>
              <a:pPr>
                <a:defRPr/>
              </a:pPr>
              <a:t>21</a:t>
            </a:fld>
            <a:endParaRPr lang="en-US" altLang="en-US" dirty="0"/>
          </a:p>
        </p:txBody>
      </p:sp>
      <p:graphicFrame>
        <p:nvGraphicFramePr>
          <p:cNvPr id="29" name="Object 2"/>
          <p:cNvGraphicFramePr>
            <a:graphicFrameLocks/>
          </p:cNvGraphicFramePr>
          <p:nvPr>
            <p:extLst>
              <p:ext uri="{D42A27DB-BD31-4B8C-83A1-F6EECF244321}">
                <p14:modId xmlns:p14="http://schemas.microsoft.com/office/powerpoint/2010/main" val="2138837535"/>
              </p:ext>
            </p:extLst>
          </p:nvPr>
        </p:nvGraphicFramePr>
        <p:xfrm>
          <a:off x="4879089" y="2646204"/>
          <a:ext cx="1828800" cy="420036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0" name="Object 2"/>
          <p:cNvGraphicFramePr>
            <a:graphicFrameLocks/>
          </p:cNvGraphicFramePr>
          <p:nvPr>
            <p:extLst>
              <p:ext uri="{D42A27DB-BD31-4B8C-83A1-F6EECF244321}">
                <p14:modId xmlns:p14="http://schemas.microsoft.com/office/powerpoint/2010/main" val="1682419755"/>
              </p:ext>
            </p:extLst>
          </p:nvPr>
        </p:nvGraphicFramePr>
        <p:xfrm>
          <a:off x="6548696" y="2647950"/>
          <a:ext cx="1828800" cy="420036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1" name="Object 2"/>
          <p:cNvGraphicFramePr>
            <a:graphicFrameLocks/>
          </p:cNvGraphicFramePr>
          <p:nvPr>
            <p:extLst>
              <p:ext uri="{D42A27DB-BD31-4B8C-83A1-F6EECF244321}">
                <p14:modId xmlns:p14="http://schemas.microsoft.com/office/powerpoint/2010/main" val="241920294"/>
              </p:ext>
            </p:extLst>
          </p:nvPr>
        </p:nvGraphicFramePr>
        <p:xfrm>
          <a:off x="9887911" y="2655979"/>
          <a:ext cx="1828800" cy="420036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3" name="Object 2"/>
          <p:cNvGraphicFramePr>
            <a:graphicFrameLocks/>
          </p:cNvGraphicFramePr>
          <p:nvPr>
            <p:extLst>
              <p:ext uri="{D42A27DB-BD31-4B8C-83A1-F6EECF244321}">
                <p14:modId xmlns:p14="http://schemas.microsoft.com/office/powerpoint/2010/main" val="1497712929"/>
              </p:ext>
            </p:extLst>
          </p:nvPr>
        </p:nvGraphicFramePr>
        <p:xfrm>
          <a:off x="8218303" y="2655979"/>
          <a:ext cx="1828800" cy="4200366"/>
        </p:xfrm>
        <a:graphic>
          <a:graphicData uri="http://schemas.openxmlformats.org/drawingml/2006/chart">
            <c:chart xmlns:c="http://schemas.openxmlformats.org/drawingml/2006/chart" xmlns:r="http://schemas.openxmlformats.org/officeDocument/2006/relationships" r:id="rId8"/>
          </a:graphicData>
        </a:graphic>
      </p:graphicFrame>
      <p:sp>
        <p:nvSpPr>
          <p:cNvPr id="42002" name="Line 10"/>
          <p:cNvSpPr>
            <a:spLocks noChangeShapeType="1"/>
          </p:cNvSpPr>
          <p:nvPr/>
        </p:nvSpPr>
        <p:spPr bwMode="auto">
          <a:xfrm>
            <a:off x="1636713" y="6513829"/>
            <a:ext cx="101060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90487" tIns="45222" rIns="90487" bIns="45222"/>
          <a:lstStyle/>
          <a:p>
            <a:endParaRPr lang="en-US" dirty="0"/>
          </a:p>
        </p:txBody>
      </p:sp>
      <p:cxnSp>
        <p:nvCxnSpPr>
          <p:cNvPr id="20" name="Straight Connector 19"/>
          <p:cNvCxnSpPr/>
          <p:nvPr/>
        </p:nvCxnSpPr>
        <p:spPr bwMode="auto">
          <a:xfrm>
            <a:off x="1660527" y="4578350"/>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 name="Straight Connector 2"/>
          <p:cNvCxnSpPr/>
          <p:nvPr/>
        </p:nvCxnSpPr>
        <p:spPr bwMode="auto">
          <a:xfrm>
            <a:off x="1636713" y="5554663"/>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1566955" y="3598864"/>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r>
              <a:rPr lang="en-US" altLang="en-US" dirty="0"/>
              <a:t>Summary of SSI Results</a:t>
            </a:r>
          </a:p>
        </p:txBody>
      </p:sp>
      <p:sp>
        <p:nvSpPr>
          <p:cNvPr id="37892" name="AutoShape 4"/>
          <p:cNvSpPr>
            <a:spLocks noChangeArrowheads="1"/>
          </p:cNvSpPr>
          <p:nvPr/>
        </p:nvSpPr>
        <p:spPr bwMode="auto">
          <a:xfrm>
            <a:off x="990600" y="1778000"/>
            <a:ext cx="3591786" cy="2286000"/>
          </a:xfrm>
          <a:prstGeom prst="roundRect">
            <a:avLst>
              <a:gd name="adj" fmla="val 16667"/>
            </a:avLst>
          </a:prstGeom>
          <a:solidFill>
            <a:srgbClr val="CC0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37893" name="AutoShape 5"/>
          <p:cNvSpPr>
            <a:spLocks noChangeArrowheads="1"/>
          </p:cNvSpPr>
          <p:nvPr/>
        </p:nvSpPr>
        <p:spPr bwMode="auto">
          <a:xfrm>
            <a:off x="1004888" y="6591300"/>
            <a:ext cx="3591786" cy="2286000"/>
          </a:xfrm>
          <a:prstGeom prst="roundRect">
            <a:avLst>
              <a:gd name="adj" fmla="val 16667"/>
            </a:avLst>
          </a:prstGeom>
          <a:solidFill>
            <a:srgbClr val="008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37894" name="AutoShape 6"/>
          <p:cNvSpPr>
            <a:spLocks noChangeArrowheads="1"/>
          </p:cNvSpPr>
          <p:nvPr/>
        </p:nvSpPr>
        <p:spPr bwMode="auto">
          <a:xfrm>
            <a:off x="1004888" y="4186238"/>
            <a:ext cx="3579304" cy="2286000"/>
          </a:xfrm>
          <a:prstGeom prst="roundRect">
            <a:avLst>
              <a:gd name="adj" fmla="val 16667"/>
            </a:avLst>
          </a:prstGeom>
          <a:solidFill>
            <a:srgbClr val="FF99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4400" b="1" dirty="0">
                <a:solidFill>
                  <a:schemeClr val="bg1"/>
                </a:solidFill>
              </a:rPr>
              <a:t>CABG   HYST</a:t>
            </a:r>
          </a:p>
          <a:p>
            <a:pPr algn="ctr" eaLnBrk="1" hangingPunct="1">
              <a:spcBef>
                <a:spcPct val="0"/>
              </a:spcBef>
              <a:buFontTx/>
              <a:buNone/>
              <a:defRPr/>
            </a:pPr>
            <a:r>
              <a:rPr lang="en-US" altLang="en-US" sz="4400" b="1" dirty="0">
                <a:solidFill>
                  <a:schemeClr val="bg1"/>
                </a:solidFill>
              </a:rPr>
              <a:t>KPRO   VHYS</a:t>
            </a:r>
          </a:p>
          <a:p>
            <a:pPr algn="ctr" eaLnBrk="1" hangingPunct="1">
              <a:spcBef>
                <a:spcPct val="0"/>
              </a:spcBef>
              <a:buFontTx/>
              <a:buNone/>
              <a:defRPr/>
            </a:pPr>
            <a:r>
              <a:rPr lang="en-US" altLang="en-US" sz="4400" b="1" dirty="0">
                <a:solidFill>
                  <a:schemeClr val="bg1"/>
                </a:solidFill>
              </a:rPr>
              <a:t>HPRO   COLO</a:t>
            </a:r>
          </a:p>
        </p:txBody>
      </p:sp>
      <p:sp>
        <p:nvSpPr>
          <p:cNvPr id="43015" name="Text Box 8"/>
          <p:cNvSpPr txBox="1">
            <a:spLocks noChangeArrowheads="1"/>
          </p:cNvSpPr>
          <p:nvPr/>
        </p:nvSpPr>
        <p:spPr bwMode="auto">
          <a:xfrm>
            <a:off x="4965129" y="4354513"/>
            <a:ext cx="2503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Same as Predicted</a:t>
            </a:r>
          </a:p>
        </p:txBody>
      </p:sp>
      <p:sp>
        <p:nvSpPr>
          <p:cNvPr id="43016" name="Text Box 9"/>
          <p:cNvSpPr txBox="1">
            <a:spLocks noChangeArrowheads="1"/>
          </p:cNvSpPr>
          <p:nvPr/>
        </p:nvSpPr>
        <p:spPr bwMode="auto">
          <a:xfrm>
            <a:off x="4965129" y="6805613"/>
            <a:ext cx="4508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Lower than Predicted</a:t>
            </a:r>
          </a:p>
        </p:txBody>
      </p:sp>
      <p:sp>
        <p:nvSpPr>
          <p:cNvPr id="43017" name="Text Box 8"/>
          <p:cNvSpPr txBox="1">
            <a:spLocks noChangeArrowheads="1"/>
          </p:cNvSpPr>
          <p:nvPr/>
        </p:nvSpPr>
        <p:spPr bwMode="auto">
          <a:xfrm>
            <a:off x="4965129" y="1966913"/>
            <a:ext cx="45942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Higher than Predicted</a:t>
            </a:r>
          </a:p>
        </p:txBody>
      </p:sp>
      <p:sp>
        <p:nvSpPr>
          <p:cNvPr id="3" name="TextBox 2"/>
          <p:cNvSpPr txBox="1"/>
          <p:nvPr/>
        </p:nvSpPr>
        <p:spPr>
          <a:xfrm>
            <a:off x="5006404" y="7237413"/>
            <a:ext cx="6430962" cy="1201737"/>
          </a:xfrm>
          <a:prstGeom prst="rect">
            <a:avLst/>
          </a:prstGeom>
          <a:noFill/>
        </p:spPr>
        <p:txBody>
          <a:bodyPr lIns="91360" tIns="45680" rIns="91360" bIns="45680">
            <a:spAutoFit/>
          </a:bodyPr>
          <a:lstStyle/>
          <a:p>
            <a:pPr>
              <a:defRPr/>
            </a:pPr>
            <a:r>
              <a:rPr lang="en-US" dirty="0">
                <a:solidFill>
                  <a:schemeClr val="bg1">
                    <a:lumMod val="50000"/>
                  </a:schemeClr>
                </a:solidFill>
                <a:latin typeface="+mn-lt"/>
                <a:ea typeface="MS PGothic" pitchFamily="34" charset="-128"/>
              </a:rPr>
              <a:t>The number of infections reported is lower than the number of predicted infections.</a:t>
            </a:r>
          </a:p>
          <a:p>
            <a:pPr>
              <a:defRPr/>
            </a:pPr>
            <a:endParaRPr lang="en-US" dirty="0">
              <a:solidFill>
                <a:schemeClr val="bg1">
                  <a:lumMod val="50000"/>
                </a:schemeClr>
              </a:solidFill>
              <a:ea typeface="MS PGothic" pitchFamily="34" charset="-128"/>
            </a:endParaRPr>
          </a:p>
        </p:txBody>
      </p:sp>
      <p:sp>
        <p:nvSpPr>
          <p:cNvPr id="13" name="TextBox 12"/>
          <p:cNvSpPr txBox="1"/>
          <p:nvPr/>
        </p:nvSpPr>
        <p:spPr>
          <a:xfrm>
            <a:off x="5036566" y="2446338"/>
            <a:ext cx="6429375" cy="1200150"/>
          </a:xfrm>
          <a:prstGeom prst="rect">
            <a:avLst/>
          </a:prstGeom>
          <a:noFill/>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higher than the number of predicted infections.</a:t>
            </a:r>
          </a:p>
          <a:p>
            <a:pPr>
              <a:defRPr/>
            </a:pPr>
            <a:endParaRPr lang="en-US" dirty="0">
              <a:ea typeface="MS PGothic" pitchFamily="34" charset="-128"/>
            </a:endParaRPr>
          </a:p>
        </p:txBody>
      </p:sp>
      <p:sp>
        <p:nvSpPr>
          <p:cNvPr id="4" name="Rectangle 3"/>
          <p:cNvSpPr/>
          <p:nvPr/>
        </p:nvSpPr>
        <p:spPr>
          <a:xfrm>
            <a:off x="5006404" y="4830763"/>
            <a:ext cx="6089650" cy="830262"/>
          </a:xfrm>
          <a:prstGeom prst="rect">
            <a:avLst/>
          </a:prstGeom>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the same as the number of predicted infections.</a:t>
            </a:r>
          </a:p>
        </p:txBody>
      </p:sp>
      <p:sp>
        <p:nvSpPr>
          <p:cNvPr id="5" name="Slide Number Placeholder 4"/>
          <p:cNvSpPr>
            <a:spLocks noGrp="1"/>
          </p:cNvSpPr>
          <p:nvPr>
            <p:ph type="sldNum" sz="quarter" idx="11"/>
          </p:nvPr>
        </p:nvSpPr>
        <p:spPr/>
        <p:txBody>
          <a:bodyPr/>
          <a:lstStyle/>
          <a:p>
            <a:pPr>
              <a:defRPr/>
            </a:pPr>
            <a:fld id="{A155D9D8-1CC8-434E-AF3C-C86866DD791F}" type="slidenum">
              <a:rPr lang="en-US" altLang="en-US" smtClean="0"/>
              <a:pPr>
                <a:defRPr/>
              </a:pPr>
              <a:t>22</a:t>
            </a:fld>
            <a:endParaRPr lang="en-US" altLang="en-US" dirty="0"/>
          </a:p>
        </p:txBody>
      </p:sp>
    </p:spTree>
    <p:extLst>
      <p:ext uri="{BB962C8B-B14F-4D97-AF65-F5344CB8AC3E}">
        <p14:creationId xmlns:p14="http://schemas.microsoft.com/office/powerpoint/2010/main" val="2496322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en-US" sz="2800" dirty="0"/>
              <a:t>Laboratory Identified Events (LabID)</a:t>
            </a:r>
            <a:r>
              <a:rPr lang="en-US" altLang="en-US" sz="2400" dirty="0"/>
              <a:t/>
            </a:r>
            <a:br>
              <a:rPr lang="en-US" altLang="en-US" sz="2400" dirty="0"/>
            </a:br>
            <a:r>
              <a:rPr lang="en-US" altLang="en-US" sz="2000" i="1" dirty="0"/>
              <a:t>Clostridium difficile (CDI)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784634633"/>
              </p:ext>
            </p:extLst>
          </p:nvPr>
        </p:nvGraphicFramePr>
        <p:xfrm>
          <a:off x="3057528" y="1611316"/>
          <a:ext cx="8434388" cy="6640512"/>
        </p:xfrm>
        <a:graphic>
          <a:graphicData uri="http://schemas.openxmlformats.org/drawingml/2006/chart">
            <c:chart xmlns:c="http://schemas.openxmlformats.org/drawingml/2006/chart" xmlns:r="http://schemas.openxmlformats.org/officeDocument/2006/relationships" r:id="rId3"/>
          </a:graphicData>
        </a:graphic>
      </p:graphicFrame>
      <p:sp>
        <p:nvSpPr>
          <p:cNvPr id="35845" name="Rounded Rectangle 1"/>
          <p:cNvSpPr>
            <a:spLocks noChangeArrowheads="1"/>
          </p:cNvSpPr>
          <p:nvPr/>
        </p:nvSpPr>
        <p:spPr bwMode="auto">
          <a:xfrm>
            <a:off x="261939" y="1898742"/>
            <a:ext cx="2743200" cy="685799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p>
          <a:p>
            <a:pPr algn="ctr" eaLnBrk="1" hangingPunct="1">
              <a:spcBef>
                <a:spcPct val="0"/>
              </a:spcBef>
              <a:buNone/>
            </a:pPr>
            <a:r>
              <a:rPr lang="en-US" altLang="en-US" sz="2000" dirty="0"/>
              <a:t>For the past two years, Massachusetts hospitals reporting CDI events </a:t>
            </a:r>
            <a:r>
              <a:rPr lang="en-US" altLang="en-US" sz="2000" dirty="0">
                <a:solidFill>
                  <a:srgbClr val="000000"/>
                </a:solidFill>
              </a:rPr>
              <a:t>experienced </a:t>
            </a:r>
            <a:r>
              <a:rPr lang="en-US" altLang="en-US" sz="2000" dirty="0"/>
              <a:t>significantly lower </a:t>
            </a:r>
            <a:r>
              <a:rPr lang="en-US" altLang="en-US" sz="2000" dirty="0">
                <a:solidFill>
                  <a:srgbClr val="000000"/>
                </a:solidFill>
              </a:rPr>
              <a:t>number of infections than predicted, based on 2015 national aggregate data.</a:t>
            </a:r>
            <a:endParaRPr lang="en-US" altLang="en-US" sz="2000" dirty="0"/>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a:solidFill>
                  <a:srgbClr val="000000"/>
                </a:solidFill>
              </a:rPr>
              <a:t>There were </a:t>
            </a:r>
            <a:r>
              <a:rPr lang="en-US" sz="1600" dirty="0"/>
              <a:t>2,186</a:t>
            </a:r>
            <a:r>
              <a:rPr lang="en-US" altLang="en-US" sz="1600" dirty="0">
                <a:solidFill>
                  <a:srgbClr val="000000"/>
                </a:solidFill>
              </a:rPr>
              <a:t> CDI events reported in 2017</a:t>
            </a:r>
            <a:r>
              <a:rPr lang="en-US" altLang="en-US" sz="2000" dirty="0">
                <a:solidFill>
                  <a:srgbClr val="000000"/>
                </a:solidFill>
              </a:rPr>
              <a:t>.</a:t>
            </a:r>
          </a:p>
        </p:txBody>
      </p:sp>
      <p:cxnSp>
        <p:nvCxnSpPr>
          <p:cNvPr id="10" name="Straight Connector 9"/>
          <p:cNvCxnSpPr/>
          <p:nvPr/>
        </p:nvCxnSpPr>
        <p:spPr bwMode="auto">
          <a:xfrm>
            <a:off x="4229895" y="3525921"/>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5847" name="Group 10"/>
          <p:cNvGrpSpPr>
            <a:grpSpLocks/>
          </p:cNvGrpSpPr>
          <p:nvPr/>
        </p:nvGrpSpPr>
        <p:grpSpPr bwMode="auto">
          <a:xfrm>
            <a:off x="6246814" y="8155814"/>
            <a:ext cx="3711575" cy="322263"/>
            <a:chOff x="3955" y="5337"/>
            <a:chExt cx="2338" cy="204"/>
          </a:xfrm>
        </p:grpSpPr>
        <p:sp>
          <p:nvSpPr>
            <p:cNvPr id="35848"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5849"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5850"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23</a:t>
            </a:fld>
            <a:endParaRPr lang="en-US" altLang="en-US" dirty="0"/>
          </a:p>
        </p:txBody>
      </p:sp>
    </p:spTree>
    <p:extLst>
      <p:ext uri="{BB962C8B-B14F-4D97-AF65-F5344CB8AC3E}">
        <p14:creationId xmlns:p14="http://schemas.microsoft.com/office/powerpoint/2010/main" val="4219032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en-US" sz="2800" dirty="0"/>
              <a:t>Laboratory Identified Events (LabID) </a:t>
            </a:r>
            <a:r>
              <a:rPr lang="en-US" altLang="en-US" sz="2400" dirty="0"/>
              <a:t/>
            </a:r>
            <a:br>
              <a:rPr lang="en-US" altLang="en-US" sz="2400" dirty="0"/>
            </a:br>
            <a:r>
              <a:rPr lang="en-US" altLang="en-US" sz="2000" i="1" dirty="0"/>
              <a:t>Methicillin-resistant Staphylococcus aureus (MRSA)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920511848"/>
              </p:ext>
            </p:extLst>
          </p:nvPr>
        </p:nvGraphicFramePr>
        <p:xfrm>
          <a:off x="3057528" y="1611316"/>
          <a:ext cx="8434388" cy="6640512"/>
        </p:xfrm>
        <a:graphic>
          <a:graphicData uri="http://schemas.openxmlformats.org/drawingml/2006/chart">
            <c:chart xmlns:c="http://schemas.openxmlformats.org/drawingml/2006/chart" xmlns:r="http://schemas.openxmlformats.org/officeDocument/2006/relationships" r:id="rId3"/>
          </a:graphicData>
        </a:graphic>
      </p:graphicFrame>
      <p:sp>
        <p:nvSpPr>
          <p:cNvPr id="35845" name="Rounded Rectangle 1"/>
          <p:cNvSpPr>
            <a:spLocks noChangeArrowheads="1"/>
          </p:cNvSpPr>
          <p:nvPr/>
        </p:nvSpPr>
        <p:spPr bwMode="auto">
          <a:xfrm>
            <a:off x="261939" y="1898742"/>
            <a:ext cx="2743200" cy="685799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a:solidFill>
                  <a:srgbClr val="000000"/>
                </a:solidFill>
              </a:rPr>
              <a:t>For the past three years,  Massachusetts acute care hospitals </a:t>
            </a:r>
            <a:r>
              <a:rPr lang="en-US" altLang="en-US" sz="2000" dirty="0"/>
              <a:t>reporting MRSA events </a:t>
            </a:r>
            <a:r>
              <a:rPr lang="en-US" altLang="en-US" sz="2000" dirty="0">
                <a:solidFill>
                  <a:srgbClr val="000000"/>
                </a:solidFill>
              </a:rPr>
              <a:t>experienced </a:t>
            </a:r>
            <a:r>
              <a:rPr lang="en-US" altLang="en-US" sz="2000" dirty="0"/>
              <a:t>significantly lower </a:t>
            </a:r>
            <a:r>
              <a:rPr lang="en-US" altLang="en-US" sz="2000" dirty="0">
                <a:solidFill>
                  <a:srgbClr val="000000"/>
                </a:solidFill>
              </a:rPr>
              <a:t>number of infections than predicted, based on 2015 national aggregate data.</a:t>
            </a:r>
            <a:endParaRPr lang="en-US" altLang="en-US" sz="2000" dirty="0"/>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1600" dirty="0">
                <a:solidFill>
                  <a:srgbClr val="000000"/>
                </a:solidFill>
              </a:rPr>
              <a:t>There were 150 MRSA events reported in 2017. </a:t>
            </a:r>
          </a:p>
          <a:p>
            <a:pPr algn="ctr" eaLnBrk="1" hangingPunct="1">
              <a:spcBef>
                <a:spcPct val="0"/>
              </a:spcBef>
              <a:buFontTx/>
              <a:buNone/>
            </a:pPr>
            <a:endParaRPr lang="en-US" altLang="en-US" sz="2000" dirty="0">
              <a:solidFill>
                <a:srgbClr val="000000"/>
              </a:solidFill>
            </a:endParaRPr>
          </a:p>
          <a:p>
            <a:pPr eaLnBrk="1" hangingPunct="1">
              <a:spcBef>
                <a:spcPct val="0"/>
              </a:spcBef>
              <a:buFont typeface="Calibri" pitchFamily="34" charset="0"/>
              <a:buNone/>
            </a:pPr>
            <a:endParaRPr lang="en-US" altLang="en-US" sz="2000" dirty="0">
              <a:solidFill>
                <a:srgbClr val="000000"/>
              </a:solidFill>
            </a:endParaRPr>
          </a:p>
          <a:p>
            <a:pPr eaLnBrk="1" hangingPunct="1">
              <a:spcBef>
                <a:spcPct val="0"/>
              </a:spcBef>
              <a:buFont typeface="Calibri" pitchFamily="34" charset="0"/>
              <a:buChar char="•"/>
            </a:pPr>
            <a:endParaRPr lang="en-US" altLang="en-US" sz="2000" dirty="0">
              <a:solidFill>
                <a:srgbClr val="000000"/>
              </a:solidFill>
            </a:endParaRPr>
          </a:p>
        </p:txBody>
      </p:sp>
      <p:cxnSp>
        <p:nvCxnSpPr>
          <p:cNvPr id="10" name="Straight Connector 9"/>
          <p:cNvCxnSpPr/>
          <p:nvPr/>
        </p:nvCxnSpPr>
        <p:spPr bwMode="auto">
          <a:xfrm>
            <a:off x="4229895" y="3509879"/>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5847" name="Group 10"/>
          <p:cNvGrpSpPr>
            <a:grpSpLocks/>
          </p:cNvGrpSpPr>
          <p:nvPr/>
        </p:nvGrpSpPr>
        <p:grpSpPr bwMode="auto">
          <a:xfrm>
            <a:off x="6246814" y="8155814"/>
            <a:ext cx="3711575" cy="322263"/>
            <a:chOff x="3955" y="5337"/>
            <a:chExt cx="2338" cy="204"/>
          </a:xfrm>
        </p:grpSpPr>
        <p:sp>
          <p:nvSpPr>
            <p:cNvPr id="35848"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5849"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5850"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24</a:t>
            </a:fld>
            <a:endParaRPr lang="en-US" altLang="en-US" dirty="0"/>
          </a:p>
        </p:txBody>
      </p:sp>
    </p:spTree>
    <p:extLst>
      <p:ext uri="{BB962C8B-B14F-4D97-AF65-F5344CB8AC3E}">
        <p14:creationId xmlns:p14="http://schemas.microsoft.com/office/powerpoint/2010/main" val="20014350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p:cNvGraphicFramePr>
          <p:nvPr>
            <p:extLst>
              <p:ext uri="{D42A27DB-BD31-4B8C-83A1-F6EECF244321}">
                <p14:modId xmlns:p14="http://schemas.microsoft.com/office/powerpoint/2010/main" val="1244650571"/>
              </p:ext>
            </p:extLst>
          </p:nvPr>
        </p:nvGraphicFramePr>
        <p:xfrm>
          <a:off x="1652593" y="2655979"/>
          <a:ext cx="4205766" cy="4339181"/>
        </p:xfrm>
        <a:graphic>
          <a:graphicData uri="http://schemas.openxmlformats.org/drawingml/2006/chart">
            <c:chart xmlns:c="http://schemas.openxmlformats.org/drawingml/2006/chart" xmlns:r="http://schemas.openxmlformats.org/officeDocument/2006/relationships" r:id="rId3"/>
          </a:graphicData>
        </a:graphic>
      </p:graphicFrame>
      <p:sp>
        <p:nvSpPr>
          <p:cNvPr id="41988" name="Rectangle 2"/>
          <p:cNvSpPr>
            <a:spLocks noGrp="1" noChangeArrowheads="1"/>
          </p:cNvSpPr>
          <p:nvPr>
            <p:ph type="title" idx="4294967295"/>
          </p:nvPr>
        </p:nvSpPr>
        <p:spPr/>
        <p:txBody>
          <a:bodyPr/>
          <a:lstStyle/>
          <a:p>
            <a:pPr eaLnBrk="1" hangingPunct="1"/>
            <a:r>
              <a:rPr lang="en-US" altLang="en-US" dirty="0"/>
              <a:t>Statewide LabID Trends </a:t>
            </a:r>
            <a:br>
              <a:rPr lang="en-US" altLang="en-US" dirty="0"/>
            </a:br>
            <a:r>
              <a:rPr lang="en-US" altLang="en-US" dirty="0"/>
              <a:t>by Year</a:t>
            </a:r>
            <a:br>
              <a:rPr lang="en-US" altLang="en-US" dirty="0"/>
            </a:br>
            <a:r>
              <a:rPr lang="en-US" altLang="en-US" sz="2000" b="0" i="1" dirty="0"/>
              <a:t>2015-2017</a:t>
            </a:r>
            <a:endParaRPr lang="en-US" altLang="en-US" dirty="0"/>
          </a:p>
        </p:txBody>
      </p:sp>
      <p:sp>
        <p:nvSpPr>
          <p:cNvPr id="41989" name="Text Box 7"/>
          <p:cNvSpPr txBox="1">
            <a:spLocks noChangeArrowheads="1"/>
          </p:cNvSpPr>
          <p:nvPr/>
        </p:nvSpPr>
        <p:spPr bwMode="auto">
          <a:xfrm>
            <a:off x="58830" y="3190967"/>
            <a:ext cx="15081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Higher</a:t>
            </a:r>
          </a:p>
          <a:p>
            <a:pPr algn="r" eaLnBrk="1" hangingPunct="1">
              <a:spcBef>
                <a:spcPct val="0"/>
              </a:spcBef>
              <a:buFontTx/>
              <a:buNone/>
            </a:pPr>
            <a:r>
              <a:rPr lang="en-US" altLang="en-US" sz="1600" dirty="0"/>
              <a:t>than Predicted</a:t>
            </a:r>
          </a:p>
        </p:txBody>
      </p:sp>
      <p:sp>
        <p:nvSpPr>
          <p:cNvPr id="41990" name="Text Box 8"/>
          <p:cNvSpPr txBox="1">
            <a:spLocks noChangeArrowheads="1"/>
          </p:cNvSpPr>
          <p:nvPr/>
        </p:nvSpPr>
        <p:spPr bwMode="auto">
          <a:xfrm>
            <a:off x="58738" y="4219575"/>
            <a:ext cx="14668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a:t>
            </a:r>
          </a:p>
          <a:p>
            <a:pPr algn="r" eaLnBrk="1" hangingPunct="1">
              <a:spcBef>
                <a:spcPct val="0"/>
              </a:spcBef>
              <a:buFontTx/>
              <a:buNone/>
            </a:pPr>
            <a:r>
              <a:rPr lang="en-US" altLang="en-US" sz="1600" dirty="0"/>
              <a:t>the Same</a:t>
            </a:r>
          </a:p>
          <a:p>
            <a:pPr algn="r" eaLnBrk="1" hangingPunct="1">
              <a:spcBef>
                <a:spcPct val="0"/>
              </a:spcBef>
              <a:buFontTx/>
              <a:buNone/>
            </a:pPr>
            <a:r>
              <a:rPr lang="en-US" altLang="en-US" sz="1600" dirty="0"/>
              <a:t>as Predicted</a:t>
            </a:r>
          </a:p>
        </p:txBody>
      </p:sp>
      <p:sp>
        <p:nvSpPr>
          <p:cNvPr id="41991" name="Text Box 9"/>
          <p:cNvSpPr txBox="1">
            <a:spLocks noChangeArrowheads="1"/>
          </p:cNvSpPr>
          <p:nvPr/>
        </p:nvSpPr>
        <p:spPr bwMode="auto">
          <a:xfrm>
            <a:off x="58740" y="5278439"/>
            <a:ext cx="15208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Lower </a:t>
            </a:r>
          </a:p>
          <a:p>
            <a:pPr algn="r" eaLnBrk="1" hangingPunct="1">
              <a:spcBef>
                <a:spcPct val="0"/>
              </a:spcBef>
              <a:buFontTx/>
              <a:buNone/>
            </a:pPr>
            <a:r>
              <a:rPr lang="en-US" altLang="en-US" sz="1600" dirty="0"/>
              <a:t>than Predicted</a:t>
            </a:r>
          </a:p>
        </p:txBody>
      </p:sp>
      <p:sp>
        <p:nvSpPr>
          <p:cNvPr id="41992" name="Text Box 12"/>
          <p:cNvSpPr txBox="1">
            <a:spLocks noChangeArrowheads="1"/>
          </p:cNvSpPr>
          <p:nvPr/>
        </p:nvSpPr>
        <p:spPr bwMode="auto">
          <a:xfrm>
            <a:off x="2717234" y="6998970"/>
            <a:ext cx="2093913"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CDI</a:t>
            </a:r>
          </a:p>
        </p:txBody>
      </p:sp>
      <p:graphicFrame>
        <p:nvGraphicFramePr>
          <p:cNvPr id="4" name="Object 2"/>
          <p:cNvGraphicFramePr>
            <a:graphicFrameLocks/>
          </p:cNvGraphicFramePr>
          <p:nvPr>
            <p:extLst>
              <p:ext uri="{D42A27DB-BD31-4B8C-83A1-F6EECF244321}">
                <p14:modId xmlns:p14="http://schemas.microsoft.com/office/powerpoint/2010/main" val="1470452705"/>
              </p:ext>
            </p:extLst>
          </p:nvPr>
        </p:nvGraphicFramePr>
        <p:xfrm>
          <a:off x="6914829" y="2662237"/>
          <a:ext cx="4208374" cy="4340905"/>
        </p:xfrm>
        <a:graphic>
          <a:graphicData uri="http://schemas.openxmlformats.org/drawingml/2006/chart">
            <c:chart xmlns:c="http://schemas.openxmlformats.org/drawingml/2006/chart" xmlns:r="http://schemas.openxmlformats.org/officeDocument/2006/relationships" r:id="rId4"/>
          </a:graphicData>
        </a:graphic>
      </p:graphicFrame>
      <p:sp>
        <p:nvSpPr>
          <p:cNvPr id="41997" name="Text Box 12"/>
          <p:cNvSpPr txBox="1">
            <a:spLocks noChangeArrowheads="1"/>
          </p:cNvSpPr>
          <p:nvPr/>
        </p:nvSpPr>
        <p:spPr bwMode="auto">
          <a:xfrm>
            <a:off x="8054994" y="6999062"/>
            <a:ext cx="19351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MRSA</a:t>
            </a:r>
          </a:p>
        </p:txBody>
      </p:sp>
      <p:cxnSp>
        <p:nvCxnSpPr>
          <p:cNvPr id="3" name="Straight Connector 2"/>
          <p:cNvCxnSpPr/>
          <p:nvPr/>
        </p:nvCxnSpPr>
        <p:spPr bwMode="auto">
          <a:xfrm>
            <a:off x="1636713" y="5592763"/>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02" name="Line 10"/>
          <p:cNvSpPr>
            <a:spLocks noChangeShapeType="1"/>
          </p:cNvSpPr>
          <p:nvPr/>
        </p:nvSpPr>
        <p:spPr bwMode="auto">
          <a:xfrm>
            <a:off x="1636713" y="6572249"/>
            <a:ext cx="101060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90487" tIns="45222" rIns="90487" bIns="45222"/>
          <a:lstStyle/>
          <a:p>
            <a:endParaRPr lang="en-US" dirty="0"/>
          </a:p>
        </p:txBody>
      </p:sp>
      <p:cxnSp>
        <p:nvCxnSpPr>
          <p:cNvPr id="20" name="Straight Connector 19"/>
          <p:cNvCxnSpPr/>
          <p:nvPr/>
        </p:nvCxnSpPr>
        <p:spPr bwMode="auto">
          <a:xfrm>
            <a:off x="1660527" y="4616450"/>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1660527" y="3636964"/>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6" name="Slide Number Placeholder 5"/>
          <p:cNvSpPr>
            <a:spLocks noGrp="1"/>
          </p:cNvSpPr>
          <p:nvPr>
            <p:ph type="sldNum" sz="quarter" idx="11"/>
          </p:nvPr>
        </p:nvSpPr>
        <p:spPr/>
        <p:txBody>
          <a:bodyPr/>
          <a:lstStyle/>
          <a:p>
            <a:pPr>
              <a:defRPr/>
            </a:pPr>
            <a:fld id="{6C071EC3-2541-4649-B5DA-9836904E775A}" type="slidenum">
              <a:rPr lang="en-US" altLang="en-US" smtClean="0"/>
              <a:pPr>
                <a:defRPr/>
              </a:pPr>
              <a:t>25</a:t>
            </a:fld>
            <a:endParaRPr lang="en-US" altLang="en-US" dirty="0"/>
          </a:p>
        </p:txBody>
      </p:sp>
    </p:spTree>
    <p:extLst>
      <p:ext uri="{BB962C8B-B14F-4D97-AF65-F5344CB8AC3E}">
        <p14:creationId xmlns:p14="http://schemas.microsoft.com/office/powerpoint/2010/main" val="16978330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r>
              <a:rPr lang="en-US" altLang="en-US" dirty="0"/>
              <a:t>Summary of LabID Results</a:t>
            </a:r>
          </a:p>
        </p:txBody>
      </p:sp>
      <p:sp>
        <p:nvSpPr>
          <p:cNvPr id="37892" name="AutoShape 4"/>
          <p:cNvSpPr>
            <a:spLocks noChangeArrowheads="1"/>
          </p:cNvSpPr>
          <p:nvPr/>
        </p:nvSpPr>
        <p:spPr bwMode="auto">
          <a:xfrm>
            <a:off x="990600" y="1778000"/>
            <a:ext cx="2286000" cy="2286000"/>
          </a:xfrm>
          <a:prstGeom prst="roundRect">
            <a:avLst>
              <a:gd name="adj" fmla="val 16667"/>
            </a:avLst>
          </a:prstGeom>
          <a:solidFill>
            <a:srgbClr val="CC0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37893" name="AutoShape 5"/>
          <p:cNvSpPr>
            <a:spLocks noChangeArrowheads="1"/>
          </p:cNvSpPr>
          <p:nvPr/>
        </p:nvSpPr>
        <p:spPr bwMode="auto">
          <a:xfrm>
            <a:off x="1004888" y="6591300"/>
            <a:ext cx="2286000" cy="2286000"/>
          </a:xfrm>
          <a:prstGeom prst="roundRect">
            <a:avLst>
              <a:gd name="adj" fmla="val 16667"/>
            </a:avLst>
          </a:prstGeom>
          <a:solidFill>
            <a:srgbClr val="008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4400" b="1" dirty="0">
                <a:solidFill>
                  <a:schemeClr val="bg1"/>
                </a:solidFill>
              </a:rPr>
              <a:t>CDI </a:t>
            </a:r>
          </a:p>
          <a:p>
            <a:pPr algn="ctr" eaLnBrk="1" hangingPunct="1">
              <a:spcBef>
                <a:spcPct val="0"/>
              </a:spcBef>
              <a:buFontTx/>
              <a:buNone/>
              <a:defRPr/>
            </a:pPr>
            <a:r>
              <a:rPr lang="en-US" altLang="en-US" sz="4400" b="1" dirty="0">
                <a:solidFill>
                  <a:schemeClr val="bg1"/>
                </a:solidFill>
              </a:rPr>
              <a:t>MRSA</a:t>
            </a:r>
          </a:p>
        </p:txBody>
      </p:sp>
      <p:sp>
        <p:nvSpPr>
          <p:cNvPr id="37894" name="AutoShape 6"/>
          <p:cNvSpPr>
            <a:spLocks noChangeArrowheads="1"/>
          </p:cNvSpPr>
          <p:nvPr/>
        </p:nvSpPr>
        <p:spPr bwMode="auto">
          <a:xfrm>
            <a:off x="1004888" y="4186238"/>
            <a:ext cx="2286000" cy="2286000"/>
          </a:xfrm>
          <a:prstGeom prst="roundRect">
            <a:avLst>
              <a:gd name="adj" fmla="val 16667"/>
            </a:avLst>
          </a:prstGeom>
          <a:solidFill>
            <a:srgbClr val="FF99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43015" name="Text Box 8"/>
          <p:cNvSpPr txBox="1">
            <a:spLocks noChangeArrowheads="1"/>
          </p:cNvSpPr>
          <p:nvPr/>
        </p:nvSpPr>
        <p:spPr bwMode="auto">
          <a:xfrm>
            <a:off x="3617913" y="4354513"/>
            <a:ext cx="2503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Same as Predicted</a:t>
            </a:r>
          </a:p>
        </p:txBody>
      </p:sp>
      <p:sp>
        <p:nvSpPr>
          <p:cNvPr id="43016" name="Text Box 9"/>
          <p:cNvSpPr txBox="1">
            <a:spLocks noChangeArrowheads="1"/>
          </p:cNvSpPr>
          <p:nvPr/>
        </p:nvSpPr>
        <p:spPr bwMode="auto">
          <a:xfrm>
            <a:off x="3617913" y="6805613"/>
            <a:ext cx="4508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Lower than Predicted</a:t>
            </a:r>
          </a:p>
        </p:txBody>
      </p:sp>
      <p:sp>
        <p:nvSpPr>
          <p:cNvPr id="43017" name="Text Box 8"/>
          <p:cNvSpPr txBox="1">
            <a:spLocks noChangeArrowheads="1"/>
          </p:cNvSpPr>
          <p:nvPr/>
        </p:nvSpPr>
        <p:spPr bwMode="auto">
          <a:xfrm>
            <a:off x="3617913" y="1966913"/>
            <a:ext cx="45942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Higher than Predicted</a:t>
            </a:r>
          </a:p>
        </p:txBody>
      </p:sp>
      <p:sp>
        <p:nvSpPr>
          <p:cNvPr id="3" name="TextBox 2"/>
          <p:cNvSpPr txBox="1"/>
          <p:nvPr/>
        </p:nvSpPr>
        <p:spPr>
          <a:xfrm>
            <a:off x="3659188" y="7237413"/>
            <a:ext cx="6430962" cy="1201737"/>
          </a:xfrm>
          <a:prstGeom prst="rect">
            <a:avLst/>
          </a:prstGeom>
          <a:noFill/>
        </p:spPr>
        <p:txBody>
          <a:bodyPr lIns="91360" tIns="45680" rIns="91360" bIns="45680">
            <a:spAutoFit/>
          </a:bodyPr>
          <a:lstStyle/>
          <a:p>
            <a:pPr>
              <a:defRPr/>
            </a:pPr>
            <a:r>
              <a:rPr lang="en-US" dirty="0">
                <a:solidFill>
                  <a:schemeClr val="bg1">
                    <a:lumMod val="50000"/>
                  </a:schemeClr>
                </a:solidFill>
                <a:latin typeface="+mn-lt"/>
                <a:ea typeface="MS PGothic" pitchFamily="34" charset="-128"/>
              </a:rPr>
              <a:t>The number of infections reported is lower than the number of predicted infections.</a:t>
            </a:r>
          </a:p>
          <a:p>
            <a:pPr>
              <a:defRPr/>
            </a:pPr>
            <a:endParaRPr lang="en-US" dirty="0">
              <a:solidFill>
                <a:schemeClr val="bg1">
                  <a:lumMod val="50000"/>
                </a:schemeClr>
              </a:solidFill>
              <a:ea typeface="MS PGothic" pitchFamily="34" charset="-128"/>
            </a:endParaRPr>
          </a:p>
        </p:txBody>
      </p:sp>
      <p:sp>
        <p:nvSpPr>
          <p:cNvPr id="13" name="TextBox 12"/>
          <p:cNvSpPr txBox="1"/>
          <p:nvPr/>
        </p:nvSpPr>
        <p:spPr>
          <a:xfrm>
            <a:off x="3689350" y="2446338"/>
            <a:ext cx="6429375" cy="1200150"/>
          </a:xfrm>
          <a:prstGeom prst="rect">
            <a:avLst/>
          </a:prstGeom>
          <a:noFill/>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higher than the number of predicted infections.</a:t>
            </a:r>
          </a:p>
          <a:p>
            <a:pPr>
              <a:defRPr/>
            </a:pPr>
            <a:endParaRPr lang="en-US" dirty="0">
              <a:ea typeface="MS PGothic" pitchFamily="34" charset="-128"/>
            </a:endParaRPr>
          </a:p>
        </p:txBody>
      </p:sp>
      <p:sp>
        <p:nvSpPr>
          <p:cNvPr id="4" name="Rectangle 3"/>
          <p:cNvSpPr/>
          <p:nvPr/>
        </p:nvSpPr>
        <p:spPr>
          <a:xfrm>
            <a:off x="3659188" y="4830763"/>
            <a:ext cx="6089650" cy="830262"/>
          </a:xfrm>
          <a:prstGeom prst="rect">
            <a:avLst/>
          </a:prstGeom>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the same as the number of predicted infections.</a:t>
            </a:r>
          </a:p>
        </p:txBody>
      </p:sp>
      <p:sp>
        <p:nvSpPr>
          <p:cNvPr id="5" name="Slide Number Placeholder 4"/>
          <p:cNvSpPr>
            <a:spLocks noGrp="1"/>
          </p:cNvSpPr>
          <p:nvPr>
            <p:ph type="sldNum" sz="quarter" idx="11"/>
          </p:nvPr>
        </p:nvSpPr>
        <p:spPr/>
        <p:txBody>
          <a:bodyPr/>
          <a:lstStyle/>
          <a:p>
            <a:pPr>
              <a:defRPr/>
            </a:pPr>
            <a:fld id="{A155D9D8-1CC8-434E-AF3C-C86866DD791F}" type="slidenum">
              <a:rPr lang="en-US" altLang="en-US" smtClean="0"/>
              <a:pPr>
                <a:defRPr/>
              </a:pPr>
              <a:t>26</a:t>
            </a:fld>
            <a:endParaRPr lang="en-US" altLang="en-US" dirty="0"/>
          </a:p>
        </p:txBody>
      </p:sp>
    </p:spTree>
    <p:extLst>
      <p:ext uri="{BB962C8B-B14F-4D97-AF65-F5344CB8AC3E}">
        <p14:creationId xmlns:p14="http://schemas.microsoft.com/office/powerpoint/2010/main" val="1094557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altLang="en-US" dirty="0"/>
              <a:t>HAI Prevention Activities </a:t>
            </a:r>
          </a:p>
        </p:txBody>
      </p:sp>
      <p:sp>
        <p:nvSpPr>
          <p:cNvPr id="45059" name="Content Placeholder 2"/>
          <p:cNvSpPr>
            <a:spLocks noGrp="1"/>
          </p:cNvSpPr>
          <p:nvPr>
            <p:ph idx="1"/>
          </p:nvPr>
        </p:nvSpPr>
        <p:spPr>
          <a:xfrm>
            <a:off x="609691" y="1573967"/>
            <a:ext cx="10960101" cy="7122561"/>
          </a:xfrm>
        </p:spPr>
        <p:txBody>
          <a:bodyPr/>
          <a:lstStyle/>
          <a:p>
            <a:pPr>
              <a:spcBef>
                <a:spcPts val="1200"/>
              </a:spcBef>
              <a:spcAft>
                <a:spcPts val="1200"/>
              </a:spcAft>
            </a:pPr>
            <a:r>
              <a:rPr lang="en-US" altLang="en-US" sz="2300" dirty="0"/>
              <a:t>External data validation of </a:t>
            </a:r>
            <a:r>
              <a:rPr lang="en-US" sz="2300" i="1" dirty="0"/>
              <a:t>Clostridium difficile </a:t>
            </a:r>
            <a:r>
              <a:rPr lang="en-US" sz="2300" dirty="0"/>
              <a:t>infections </a:t>
            </a:r>
            <a:r>
              <a:rPr lang="en-US" altLang="en-US" sz="2300" dirty="0"/>
              <a:t>conducted at 20 acute care hospitals and 10 long-term care facilities in the fall of 2017 and spring of 2018. DPH plans to conduct data validation of specific NHSN measures to ensure completeness and accuracy of reported data. </a:t>
            </a:r>
          </a:p>
          <a:p>
            <a:pPr>
              <a:spcAft>
                <a:spcPts val="1200"/>
              </a:spcAft>
            </a:pPr>
            <a:r>
              <a:rPr lang="en-US" altLang="en-US" sz="2300" dirty="0"/>
              <a:t>Continued enrollment of long-term care facilities into NHSN for </a:t>
            </a:r>
            <a:r>
              <a:rPr lang="en-US" altLang="en-US" sz="2300" i="1" dirty="0"/>
              <a:t>Clostridium difficile </a:t>
            </a:r>
            <a:r>
              <a:rPr lang="en-US" altLang="en-US" sz="2300" dirty="0"/>
              <a:t>infection reporting.</a:t>
            </a:r>
          </a:p>
          <a:p>
            <a:pPr>
              <a:spcAft>
                <a:spcPts val="1200"/>
              </a:spcAft>
            </a:pPr>
            <a:r>
              <a:rPr lang="en-US" altLang="en-US" sz="2300" dirty="0"/>
              <a:t>Ongoing data sharing with the Neonatal Quality Improvement Collaborative (</a:t>
            </a:r>
            <a:r>
              <a:rPr lang="en-US" altLang="en-US" sz="2300" dirty="0" err="1"/>
              <a:t>NeoQIC</a:t>
            </a:r>
            <a:r>
              <a:rPr lang="en-US" altLang="en-US" sz="2300" dirty="0"/>
              <a:t>) to address opportunities for improvement.   </a:t>
            </a:r>
          </a:p>
          <a:p>
            <a:pPr>
              <a:spcAft>
                <a:spcPts val="1200"/>
              </a:spcAft>
            </a:pPr>
            <a:r>
              <a:rPr lang="en-US" altLang="en-US" sz="2300" dirty="0"/>
              <a:t>Five hemodialysis infection prevention simulation trainings were held for hemodialysis nurses and technicians.</a:t>
            </a:r>
          </a:p>
          <a:p>
            <a:pPr>
              <a:spcAft>
                <a:spcPts val="1200"/>
              </a:spcAft>
            </a:pPr>
            <a:r>
              <a:rPr lang="en-US" altLang="en-US" sz="2300" dirty="0"/>
              <a:t>On-site Infection Control Assessment and Response (ICAR) visits expanding from nursing homes to long-term acute care facilities.</a:t>
            </a:r>
          </a:p>
          <a:p>
            <a:pPr>
              <a:spcAft>
                <a:spcPts val="1200"/>
              </a:spcAft>
            </a:pPr>
            <a:r>
              <a:rPr lang="en-US" altLang="en-US" sz="2300" dirty="0"/>
              <a:t>DPH monitors progress by providing quarterly Data Cleaning Reports and Targeted Assessment for Prevention (TAP) Reports for all hospitals to identify areas where focused infection prevention efforts are needed. </a:t>
            </a:r>
          </a:p>
          <a:p>
            <a:pPr>
              <a:spcAft>
                <a:spcPts val="1200"/>
              </a:spcAft>
            </a:pPr>
            <a:r>
              <a:rPr lang="en-US" altLang="en-US" sz="2300" dirty="0"/>
              <a:t>Outreach to hospitals with higher than expected SIRs to ensure the need for improvement has been addressed. </a:t>
            </a:r>
          </a:p>
          <a:p>
            <a:pPr>
              <a:spcAft>
                <a:spcPts val="1200"/>
              </a:spcAft>
            </a:pPr>
            <a:endParaRPr lang="en-US" altLang="en-US" sz="2400" dirty="0"/>
          </a:p>
          <a:p>
            <a:pPr>
              <a:spcAft>
                <a:spcPts val="1200"/>
              </a:spcAft>
            </a:pPr>
            <a:endParaRPr lang="en-US" altLang="en-US" sz="2400" dirty="0"/>
          </a:p>
          <a:p>
            <a:pPr>
              <a:spcAft>
                <a:spcPts val="1200"/>
              </a:spcAft>
            </a:pPr>
            <a:endParaRPr lang="en-US" altLang="en-US" sz="2400" dirty="0"/>
          </a:p>
          <a:p>
            <a:endParaRPr lang="en-US" altLang="en-US" sz="2400" dirty="0"/>
          </a:p>
          <a:p>
            <a:endParaRPr lang="en-US" altLang="en-US" dirty="0"/>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27</a:t>
            </a:fld>
            <a:endParaRPr lang="en-US" altLang="en-US" dirty="0"/>
          </a:p>
        </p:txBody>
      </p:sp>
    </p:spTree>
    <p:extLst>
      <p:ext uri="{BB962C8B-B14F-4D97-AF65-F5344CB8AC3E}">
        <p14:creationId xmlns:p14="http://schemas.microsoft.com/office/powerpoint/2010/main" val="1959870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6C071EC3-2541-4649-B5DA-9836904E775A}" type="slidenum">
              <a:rPr lang="en-US" altLang="en-US" smtClean="0"/>
              <a:pPr>
                <a:defRPr/>
              </a:pPr>
              <a:t>28</a:t>
            </a:fld>
            <a:endParaRPr lang="en-US" altLang="en-US" dirty="0"/>
          </a:p>
        </p:txBody>
      </p:sp>
      <p:sp>
        <p:nvSpPr>
          <p:cNvPr id="6" name="Content Placeholder 2"/>
          <p:cNvSpPr txBox="1">
            <a:spLocks/>
          </p:cNvSpPr>
          <p:nvPr/>
        </p:nvSpPr>
        <p:spPr>
          <a:xfrm>
            <a:off x="609691" y="1827848"/>
            <a:ext cx="10960101" cy="6868680"/>
          </a:xfrm>
          <a:prstGeom prst="rect">
            <a:avLst/>
          </a:prstGeom>
        </p:spPr>
        <p:txBody>
          <a:bodyPr/>
          <a:lst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7991"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0036"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7827" indent="-226191" algn="l" rtl="0" fontAlgn="base">
              <a:spcBef>
                <a:spcPct val="20000"/>
              </a:spcBef>
              <a:spcAft>
                <a:spcPct val="0"/>
              </a:spcAft>
              <a:buChar char="»"/>
              <a:defRPr sz="2000">
                <a:solidFill>
                  <a:schemeClr val="tx1"/>
                </a:solidFill>
                <a:latin typeface="+mn-lt"/>
                <a:ea typeface="+mn-ea"/>
              </a:defRPr>
            </a:lvl6pPr>
            <a:lvl7pPr marL="2940173" indent="-226191" algn="l" rtl="0" fontAlgn="base">
              <a:spcBef>
                <a:spcPct val="20000"/>
              </a:spcBef>
              <a:spcAft>
                <a:spcPct val="0"/>
              </a:spcAft>
              <a:buChar char="»"/>
              <a:defRPr sz="2000">
                <a:solidFill>
                  <a:schemeClr val="tx1"/>
                </a:solidFill>
                <a:latin typeface="+mn-lt"/>
                <a:ea typeface="+mn-ea"/>
              </a:defRPr>
            </a:lvl7pPr>
            <a:lvl8pPr marL="3392498" indent="-226191" algn="l" rtl="0" fontAlgn="base">
              <a:spcBef>
                <a:spcPct val="20000"/>
              </a:spcBef>
              <a:spcAft>
                <a:spcPct val="0"/>
              </a:spcAft>
              <a:buChar char="»"/>
              <a:defRPr sz="2000">
                <a:solidFill>
                  <a:schemeClr val="tx1"/>
                </a:solidFill>
                <a:latin typeface="+mn-lt"/>
                <a:ea typeface="+mn-ea"/>
              </a:defRPr>
            </a:lvl8pPr>
            <a:lvl9pPr marL="3844832" indent="-226191" algn="l" rtl="0" fontAlgn="base">
              <a:spcBef>
                <a:spcPct val="20000"/>
              </a:spcBef>
              <a:spcAft>
                <a:spcPct val="0"/>
              </a:spcAft>
              <a:buChar char="»"/>
              <a:defRPr sz="2000">
                <a:solidFill>
                  <a:schemeClr val="tx1"/>
                </a:solidFill>
                <a:latin typeface="+mn-lt"/>
                <a:ea typeface="+mn-ea"/>
              </a:defRPr>
            </a:lvl9pPr>
          </a:lstStyle>
          <a:p>
            <a:r>
              <a:rPr lang="en-US" sz="3000" dirty="0"/>
              <a:t>Antibiotic or antimicrobial resistance occurs when organisms are able to resist the effects of drugs. Bacteria are not killed by the antibiotic and continue to grow. </a:t>
            </a:r>
          </a:p>
          <a:p>
            <a:r>
              <a:rPr lang="en-US" sz="3000" dirty="0"/>
              <a:t>Some individuals may be at a greater risk for acquiring a drug resistant infection (individuals with co-morbidities, previous hospitalizations, antibiotic exposures, etc.). However, drug-resistant infections can affect anyone.</a:t>
            </a:r>
          </a:p>
          <a:p>
            <a:r>
              <a:rPr lang="en-US" sz="3000" dirty="0"/>
              <a:t>Infections with resistant organisms can be difficult to treat, are expensive and can have adverse effects.</a:t>
            </a:r>
          </a:p>
          <a:p>
            <a:r>
              <a:rPr lang="en-US" sz="3000" dirty="0"/>
              <a:t>Inevitably, bacteria are able to adapt to newly developed antibiotics and become resistant. </a:t>
            </a:r>
          </a:p>
          <a:p>
            <a:r>
              <a:rPr lang="en-US" sz="3000" dirty="0"/>
              <a:t>It is imperative to respond aggressively to prevent resistance and prevent the spread of existing resistant bacteria. </a:t>
            </a:r>
          </a:p>
          <a:p>
            <a:pPr indent="-303213" algn="ctr" eaLnBrk="1" hangingPunct="1">
              <a:lnSpc>
                <a:spcPct val="80000"/>
              </a:lnSpc>
              <a:buFontTx/>
              <a:buNone/>
            </a:pPr>
            <a:endParaRPr lang="en-US" altLang="en-US" sz="3200" dirty="0"/>
          </a:p>
          <a:p>
            <a:endParaRPr lang="en-US" altLang="en-US" sz="3200" kern="0" dirty="0"/>
          </a:p>
          <a:p>
            <a:endParaRPr lang="en-US" altLang="en-US" kern="0" dirty="0"/>
          </a:p>
        </p:txBody>
      </p:sp>
      <p:sp>
        <p:nvSpPr>
          <p:cNvPr id="5" name="Title 1"/>
          <p:cNvSpPr txBox="1">
            <a:spLocks/>
          </p:cNvSpPr>
          <p:nvPr/>
        </p:nvSpPr>
        <p:spPr>
          <a:xfrm>
            <a:off x="5529264" y="298542"/>
            <a:ext cx="6416676" cy="942975"/>
          </a:xfrm>
          <a:prstGeom prst="rect">
            <a:avLst/>
          </a:prstGeom>
        </p:spPr>
        <p:txBody>
          <a:bodyPr anchor="ct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3600" dirty="0"/>
              <a:t>Antibiotic Resistance: Scope and Significance of the Issue</a:t>
            </a:r>
            <a:endParaRPr lang="en-US" altLang="en-US" sz="3600" kern="0" dirty="0"/>
          </a:p>
        </p:txBody>
      </p:sp>
    </p:spTree>
    <p:extLst>
      <p:ext uri="{BB962C8B-B14F-4D97-AF65-F5344CB8AC3E}">
        <p14:creationId xmlns:p14="http://schemas.microsoft.com/office/powerpoint/2010/main" val="11327166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29</a:t>
            </a:fld>
            <a:endParaRPr lang="en-US" alt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50125914"/>
              </p:ext>
            </p:extLst>
          </p:nvPr>
        </p:nvGraphicFramePr>
        <p:xfrm>
          <a:off x="609599" y="2161540"/>
          <a:ext cx="10678355" cy="5123678"/>
        </p:xfrm>
        <a:graphic>
          <a:graphicData uri="http://schemas.openxmlformats.org/drawingml/2006/table">
            <a:tbl>
              <a:tblPr firstRow="1" bandRow="1">
                <a:tableStyleId>{5C22544A-7EE6-4342-B048-85BDC9FD1C3A}</a:tableStyleId>
              </a:tblPr>
              <a:tblGrid>
                <a:gridCol w="4777931">
                  <a:extLst>
                    <a:ext uri="{9D8B030D-6E8A-4147-A177-3AD203B41FA5}">
                      <a16:colId xmlns="" xmlns:a16="http://schemas.microsoft.com/office/drawing/2014/main" val="20000"/>
                    </a:ext>
                  </a:extLst>
                </a:gridCol>
                <a:gridCol w="1475106">
                  <a:extLst>
                    <a:ext uri="{9D8B030D-6E8A-4147-A177-3AD203B41FA5}">
                      <a16:colId xmlns="" xmlns:a16="http://schemas.microsoft.com/office/drawing/2014/main" val="20001"/>
                    </a:ext>
                  </a:extLst>
                </a:gridCol>
                <a:gridCol w="1475106">
                  <a:extLst>
                    <a:ext uri="{9D8B030D-6E8A-4147-A177-3AD203B41FA5}">
                      <a16:colId xmlns="" xmlns:a16="http://schemas.microsoft.com/office/drawing/2014/main" val="20002"/>
                    </a:ext>
                  </a:extLst>
                </a:gridCol>
                <a:gridCol w="1475106">
                  <a:extLst>
                    <a:ext uri="{9D8B030D-6E8A-4147-A177-3AD203B41FA5}">
                      <a16:colId xmlns="" xmlns:a16="http://schemas.microsoft.com/office/drawing/2014/main" val="20003"/>
                    </a:ext>
                  </a:extLst>
                </a:gridCol>
                <a:gridCol w="1475106">
                  <a:extLst>
                    <a:ext uri="{9D8B030D-6E8A-4147-A177-3AD203B41FA5}">
                      <a16:colId xmlns="" xmlns:a16="http://schemas.microsoft.com/office/drawing/2014/main" val="20004"/>
                    </a:ext>
                  </a:extLst>
                </a:gridCol>
              </a:tblGrid>
              <a:tr h="1341424">
                <a:tc>
                  <a:txBody>
                    <a:bodyPr/>
                    <a:lstStyle/>
                    <a:p>
                      <a:pPr algn="ctr"/>
                      <a:r>
                        <a:rPr lang="en-US" sz="2800" dirty="0"/>
                        <a:t>MDRO</a:t>
                      </a:r>
                      <a:r>
                        <a:rPr lang="en-US" sz="2800" baseline="0" dirty="0"/>
                        <a:t> Type</a:t>
                      </a:r>
                      <a:endParaRPr lang="en-US" sz="2800" dirty="0"/>
                    </a:p>
                  </a:txBody>
                  <a:tcPr anchor="ctr">
                    <a:solidFill>
                      <a:srgbClr val="0B5395"/>
                    </a:solidFill>
                  </a:tcPr>
                </a:tc>
                <a:tc>
                  <a:txBody>
                    <a:bodyPr/>
                    <a:lstStyle/>
                    <a:p>
                      <a:pPr algn="ctr"/>
                      <a:r>
                        <a:rPr lang="en-US" sz="2800" dirty="0"/>
                        <a:t>2016</a:t>
                      </a:r>
                    </a:p>
                  </a:txBody>
                  <a:tcPr anchor="ctr">
                    <a:solidFill>
                      <a:srgbClr val="0B5395"/>
                    </a:solidFill>
                  </a:tcPr>
                </a:tc>
                <a:tc>
                  <a:txBody>
                    <a:bodyPr/>
                    <a:lstStyle/>
                    <a:p>
                      <a:pPr algn="ctr"/>
                      <a:r>
                        <a:rPr lang="en-US" sz="2800" dirty="0"/>
                        <a:t>2017</a:t>
                      </a:r>
                    </a:p>
                  </a:txBody>
                  <a:tcPr anchor="ctr">
                    <a:solidFill>
                      <a:srgbClr val="0B5395"/>
                    </a:solidFill>
                  </a:tcPr>
                </a:tc>
                <a:tc>
                  <a:txBody>
                    <a:bodyPr/>
                    <a:lstStyle/>
                    <a:p>
                      <a:pPr algn="ctr"/>
                      <a:r>
                        <a:rPr lang="en-US" sz="2800" dirty="0"/>
                        <a:t>2018*</a:t>
                      </a:r>
                    </a:p>
                  </a:txBody>
                  <a:tcPr anchor="ctr">
                    <a:solidFill>
                      <a:schemeClr val="accent4">
                        <a:lumMod val="75000"/>
                        <a:lumOff val="25000"/>
                      </a:schemeClr>
                    </a:solidFill>
                  </a:tcPr>
                </a:tc>
                <a:tc>
                  <a:txBody>
                    <a:bodyPr/>
                    <a:lstStyle/>
                    <a:p>
                      <a:pPr algn="ctr"/>
                      <a:r>
                        <a:rPr lang="en-US" sz="2800" dirty="0"/>
                        <a:t>Total</a:t>
                      </a:r>
                    </a:p>
                  </a:txBody>
                  <a:tcPr anchor="ctr">
                    <a:solidFill>
                      <a:srgbClr val="0B5395"/>
                    </a:solidFill>
                  </a:tcPr>
                </a:tc>
                <a:extLst>
                  <a:ext uri="{0D108BD9-81ED-4DB2-BD59-A6C34878D82A}">
                    <a16:rowId xmlns="" xmlns:a16="http://schemas.microsoft.com/office/drawing/2014/main" val="10000"/>
                  </a:ext>
                </a:extLst>
              </a:tr>
              <a:tr h="540322">
                <a:tc>
                  <a:txBody>
                    <a:bodyPr/>
                    <a:lstStyle/>
                    <a:p>
                      <a:pPr algn="ctr"/>
                      <a:r>
                        <a:rPr lang="en-US" sz="2400" i="1" dirty="0"/>
                        <a:t>Enterobacter cloacae</a:t>
                      </a:r>
                    </a:p>
                  </a:txBody>
                  <a:tcPr/>
                </a:tc>
                <a:tc>
                  <a:txBody>
                    <a:bodyPr/>
                    <a:lstStyle/>
                    <a:p>
                      <a:pPr algn="ctr"/>
                      <a:r>
                        <a:rPr lang="en-US" sz="2400" dirty="0"/>
                        <a:t>22</a:t>
                      </a:r>
                    </a:p>
                  </a:txBody>
                  <a:tcPr/>
                </a:tc>
                <a:tc>
                  <a:txBody>
                    <a:bodyPr/>
                    <a:lstStyle/>
                    <a:p>
                      <a:pPr algn="ctr"/>
                      <a:r>
                        <a:rPr lang="en-US" sz="2400" dirty="0"/>
                        <a:t>88</a:t>
                      </a:r>
                    </a:p>
                  </a:txBody>
                  <a:tcPr/>
                </a:tc>
                <a:tc>
                  <a:txBody>
                    <a:bodyPr/>
                    <a:lstStyle/>
                    <a:p>
                      <a:pPr algn="ctr"/>
                      <a:r>
                        <a:rPr lang="en-US" sz="2400" dirty="0"/>
                        <a:t>71</a:t>
                      </a:r>
                    </a:p>
                  </a:txBody>
                  <a:tcPr>
                    <a:solidFill>
                      <a:srgbClr val="CBCBCB"/>
                    </a:solidFill>
                  </a:tcPr>
                </a:tc>
                <a:tc>
                  <a:txBody>
                    <a:bodyPr/>
                    <a:lstStyle/>
                    <a:p>
                      <a:pPr algn="ctr"/>
                      <a:r>
                        <a:rPr lang="en-US" sz="2400" dirty="0"/>
                        <a:t>181</a:t>
                      </a:r>
                    </a:p>
                  </a:txBody>
                  <a:tcPr/>
                </a:tc>
                <a:extLst>
                  <a:ext uri="{0D108BD9-81ED-4DB2-BD59-A6C34878D82A}">
                    <a16:rowId xmlns="" xmlns:a16="http://schemas.microsoft.com/office/drawing/2014/main" val="10001"/>
                  </a:ext>
                </a:extLst>
              </a:tr>
              <a:tr h="540322">
                <a:tc>
                  <a:txBody>
                    <a:bodyPr/>
                    <a:lstStyle/>
                    <a:p>
                      <a:pPr marL="0" marR="0" indent="0" algn="ctr" defTabSz="452352" rtl="0" eaLnBrk="1" fontAlgn="auto" latinLnBrk="0" hangingPunct="1">
                        <a:lnSpc>
                          <a:spcPct val="100000"/>
                        </a:lnSpc>
                        <a:spcBef>
                          <a:spcPts val="0"/>
                        </a:spcBef>
                        <a:spcAft>
                          <a:spcPts val="0"/>
                        </a:spcAft>
                        <a:buClrTx/>
                        <a:buSzTx/>
                        <a:buFontTx/>
                        <a:buNone/>
                        <a:tabLst/>
                        <a:defRPr/>
                      </a:pPr>
                      <a:r>
                        <a:rPr lang="en-US" sz="2400" i="1" dirty="0" err="1"/>
                        <a:t>Klebsiella</a:t>
                      </a:r>
                      <a:r>
                        <a:rPr lang="en-US" sz="2400" i="1" dirty="0"/>
                        <a:t> </a:t>
                      </a:r>
                      <a:r>
                        <a:rPr lang="en-US" sz="2400" i="1" baseline="0" dirty="0" err="1"/>
                        <a:t>oxytoca</a:t>
                      </a:r>
                      <a:r>
                        <a:rPr lang="en-US" sz="2400" i="1" baseline="0" dirty="0"/>
                        <a:t> </a:t>
                      </a:r>
                      <a:r>
                        <a:rPr lang="en-US" sz="2400" i="1" dirty="0"/>
                        <a:t>and pneumoniae</a:t>
                      </a:r>
                    </a:p>
                  </a:txBody>
                  <a:tcPr/>
                </a:tc>
                <a:tc>
                  <a:txBody>
                    <a:bodyPr/>
                    <a:lstStyle/>
                    <a:p>
                      <a:pPr algn="ctr"/>
                      <a:r>
                        <a:rPr lang="en-US" sz="2400" dirty="0"/>
                        <a:t>15</a:t>
                      </a:r>
                    </a:p>
                  </a:txBody>
                  <a:tcPr/>
                </a:tc>
                <a:tc>
                  <a:txBody>
                    <a:bodyPr/>
                    <a:lstStyle/>
                    <a:p>
                      <a:pPr algn="ctr"/>
                      <a:r>
                        <a:rPr lang="en-US" sz="2400" dirty="0"/>
                        <a:t>78</a:t>
                      </a:r>
                    </a:p>
                  </a:txBody>
                  <a:tcPr/>
                </a:tc>
                <a:tc>
                  <a:txBody>
                    <a:bodyPr/>
                    <a:lstStyle/>
                    <a:p>
                      <a:pPr algn="ctr"/>
                      <a:r>
                        <a:rPr lang="en-US" sz="2400" dirty="0"/>
                        <a:t>33</a:t>
                      </a:r>
                    </a:p>
                  </a:txBody>
                  <a:tcPr>
                    <a:solidFill>
                      <a:srgbClr val="E7E7E7"/>
                    </a:solidFill>
                  </a:tcPr>
                </a:tc>
                <a:tc>
                  <a:txBody>
                    <a:bodyPr/>
                    <a:lstStyle/>
                    <a:p>
                      <a:pPr algn="ctr"/>
                      <a:r>
                        <a:rPr lang="en-US" sz="2400" dirty="0"/>
                        <a:t>126</a:t>
                      </a:r>
                    </a:p>
                  </a:txBody>
                  <a:tcPr/>
                </a:tc>
                <a:extLst>
                  <a:ext uri="{0D108BD9-81ED-4DB2-BD59-A6C34878D82A}">
                    <a16:rowId xmlns="" xmlns:a16="http://schemas.microsoft.com/office/drawing/2014/main" val="10002"/>
                  </a:ext>
                </a:extLst>
              </a:tr>
              <a:tr h="540322">
                <a:tc>
                  <a:txBody>
                    <a:bodyPr/>
                    <a:lstStyle/>
                    <a:p>
                      <a:pPr algn="ctr"/>
                      <a:r>
                        <a:rPr lang="en-US" sz="2400" i="1" dirty="0"/>
                        <a:t>Escherichia coli</a:t>
                      </a:r>
                    </a:p>
                  </a:txBody>
                  <a:tcPr/>
                </a:tc>
                <a:tc>
                  <a:txBody>
                    <a:bodyPr/>
                    <a:lstStyle/>
                    <a:p>
                      <a:pPr algn="ctr"/>
                      <a:r>
                        <a:rPr lang="en-US" sz="2400" dirty="0"/>
                        <a:t>5</a:t>
                      </a:r>
                    </a:p>
                  </a:txBody>
                  <a:tcPr/>
                </a:tc>
                <a:tc>
                  <a:txBody>
                    <a:bodyPr/>
                    <a:lstStyle/>
                    <a:p>
                      <a:pPr algn="ctr"/>
                      <a:r>
                        <a:rPr lang="en-US" sz="2400" dirty="0"/>
                        <a:t>32</a:t>
                      </a:r>
                    </a:p>
                  </a:txBody>
                  <a:tcPr/>
                </a:tc>
                <a:tc>
                  <a:txBody>
                    <a:bodyPr/>
                    <a:lstStyle/>
                    <a:p>
                      <a:pPr algn="ctr"/>
                      <a:r>
                        <a:rPr lang="en-US" sz="2400" dirty="0"/>
                        <a:t>40</a:t>
                      </a:r>
                    </a:p>
                  </a:txBody>
                  <a:tcPr>
                    <a:solidFill>
                      <a:srgbClr val="CBCBCB"/>
                    </a:solidFill>
                  </a:tcPr>
                </a:tc>
                <a:tc>
                  <a:txBody>
                    <a:bodyPr/>
                    <a:lstStyle/>
                    <a:p>
                      <a:pPr algn="ctr"/>
                      <a:r>
                        <a:rPr lang="en-US" sz="2400" dirty="0"/>
                        <a:t>77</a:t>
                      </a:r>
                    </a:p>
                  </a:txBody>
                  <a:tcPr/>
                </a:tc>
                <a:extLst>
                  <a:ext uri="{0D108BD9-81ED-4DB2-BD59-A6C34878D82A}">
                    <a16:rowId xmlns="" xmlns:a16="http://schemas.microsoft.com/office/drawing/2014/main" val="10003"/>
                  </a:ext>
                </a:extLst>
              </a:tr>
              <a:tr h="540322">
                <a:tc>
                  <a:txBody>
                    <a:bodyPr/>
                    <a:lstStyle/>
                    <a:p>
                      <a:pPr algn="ctr"/>
                      <a:r>
                        <a:rPr lang="en-US" sz="2400" i="1" dirty="0"/>
                        <a:t>Enterobacter</a:t>
                      </a:r>
                      <a:r>
                        <a:rPr lang="en-US" sz="2400" i="1" baseline="0" dirty="0"/>
                        <a:t> </a:t>
                      </a:r>
                      <a:r>
                        <a:rPr lang="en-US" sz="2400" i="1" baseline="0" dirty="0" err="1"/>
                        <a:t>aerogenes</a:t>
                      </a:r>
                      <a:endParaRPr lang="en-US" sz="2400" i="1" dirty="0"/>
                    </a:p>
                  </a:txBody>
                  <a:tcPr/>
                </a:tc>
                <a:tc>
                  <a:txBody>
                    <a:bodyPr/>
                    <a:lstStyle/>
                    <a:p>
                      <a:pPr algn="ctr"/>
                      <a:r>
                        <a:rPr lang="en-US" sz="2400" dirty="0"/>
                        <a:t>8</a:t>
                      </a:r>
                    </a:p>
                  </a:txBody>
                  <a:tcPr/>
                </a:tc>
                <a:tc>
                  <a:txBody>
                    <a:bodyPr/>
                    <a:lstStyle/>
                    <a:p>
                      <a:pPr algn="ctr"/>
                      <a:r>
                        <a:rPr lang="en-US" sz="2400" dirty="0"/>
                        <a:t>17</a:t>
                      </a:r>
                    </a:p>
                  </a:txBody>
                  <a:tcPr/>
                </a:tc>
                <a:tc>
                  <a:txBody>
                    <a:bodyPr/>
                    <a:lstStyle/>
                    <a:p>
                      <a:pPr algn="ctr"/>
                      <a:r>
                        <a:rPr lang="en-US" sz="2400" dirty="0"/>
                        <a:t>5</a:t>
                      </a:r>
                    </a:p>
                  </a:txBody>
                  <a:tcPr>
                    <a:solidFill>
                      <a:srgbClr val="E7E7E7"/>
                    </a:solidFill>
                  </a:tcPr>
                </a:tc>
                <a:tc>
                  <a:txBody>
                    <a:bodyPr/>
                    <a:lstStyle/>
                    <a:p>
                      <a:pPr algn="ctr"/>
                      <a:r>
                        <a:rPr lang="en-US" sz="2400" dirty="0"/>
                        <a:t>30</a:t>
                      </a:r>
                    </a:p>
                  </a:txBody>
                  <a:tcPr/>
                </a:tc>
                <a:extLst>
                  <a:ext uri="{0D108BD9-81ED-4DB2-BD59-A6C34878D82A}">
                    <a16:rowId xmlns="" xmlns:a16="http://schemas.microsoft.com/office/drawing/2014/main" val="10004"/>
                  </a:ext>
                </a:extLst>
              </a:tr>
              <a:tr h="540322">
                <a:tc>
                  <a:txBody>
                    <a:bodyPr/>
                    <a:lstStyle/>
                    <a:p>
                      <a:pPr algn="ctr"/>
                      <a:r>
                        <a:rPr lang="en-US" sz="2400" i="1" dirty="0"/>
                        <a:t>Candida </a:t>
                      </a:r>
                      <a:r>
                        <a:rPr lang="en-US" sz="2400" i="1" dirty="0" err="1"/>
                        <a:t>auris</a:t>
                      </a:r>
                      <a:endParaRPr lang="en-US" sz="2400" i="1" dirty="0"/>
                    </a:p>
                  </a:txBody>
                  <a:tcPr/>
                </a:tc>
                <a:tc>
                  <a:txBody>
                    <a:bodyPr/>
                    <a:lstStyle/>
                    <a:p>
                      <a:pPr algn="ctr"/>
                      <a:r>
                        <a:rPr lang="en-US" sz="2400" dirty="0"/>
                        <a:t>0</a:t>
                      </a:r>
                    </a:p>
                  </a:txBody>
                  <a:tcPr/>
                </a:tc>
                <a:tc>
                  <a:txBody>
                    <a:bodyPr/>
                    <a:lstStyle/>
                    <a:p>
                      <a:pPr algn="ctr"/>
                      <a:r>
                        <a:rPr lang="en-US" sz="2400" dirty="0"/>
                        <a:t>7</a:t>
                      </a:r>
                    </a:p>
                  </a:txBody>
                  <a:tcPr/>
                </a:tc>
                <a:tc>
                  <a:txBody>
                    <a:bodyPr/>
                    <a:lstStyle/>
                    <a:p>
                      <a:pPr algn="ctr"/>
                      <a:r>
                        <a:rPr lang="en-US" sz="2400" dirty="0"/>
                        <a:t>0</a:t>
                      </a:r>
                    </a:p>
                  </a:txBody>
                  <a:tcPr>
                    <a:solidFill>
                      <a:srgbClr val="CBCBCB"/>
                    </a:solidFill>
                  </a:tcPr>
                </a:tc>
                <a:tc>
                  <a:txBody>
                    <a:bodyPr/>
                    <a:lstStyle/>
                    <a:p>
                      <a:pPr algn="ctr"/>
                      <a:r>
                        <a:rPr lang="en-US" sz="2400" dirty="0"/>
                        <a:t>7</a:t>
                      </a:r>
                    </a:p>
                  </a:txBody>
                  <a:tcPr/>
                </a:tc>
                <a:extLst>
                  <a:ext uri="{0D108BD9-81ED-4DB2-BD59-A6C34878D82A}">
                    <a16:rowId xmlns="" xmlns:a16="http://schemas.microsoft.com/office/drawing/2014/main" val="10005"/>
                  </a:ext>
                </a:extLst>
              </a:tr>
              <a:tr h="540322">
                <a:tc>
                  <a:txBody>
                    <a:bodyPr/>
                    <a:lstStyle/>
                    <a:p>
                      <a:pPr algn="ctr"/>
                      <a:r>
                        <a:rPr lang="en-US" sz="2400" dirty="0"/>
                        <a:t>Other</a:t>
                      </a:r>
                    </a:p>
                  </a:txBody>
                  <a:tcPr/>
                </a:tc>
                <a:tc>
                  <a:txBody>
                    <a:bodyPr/>
                    <a:lstStyle/>
                    <a:p>
                      <a:pPr algn="ctr"/>
                      <a:r>
                        <a:rPr lang="en-US" sz="2400" dirty="0"/>
                        <a:t>0</a:t>
                      </a:r>
                    </a:p>
                  </a:txBody>
                  <a:tcPr/>
                </a:tc>
                <a:tc>
                  <a:txBody>
                    <a:bodyPr/>
                    <a:lstStyle/>
                    <a:p>
                      <a:pPr algn="ctr"/>
                      <a:r>
                        <a:rPr lang="en-US" sz="2400" dirty="0"/>
                        <a:t>0</a:t>
                      </a:r>
                    </a:p>
                  </a:txBody>
                  <a:tcPr/>
                </a:tc>
                <a:tc>
                  <a:txBody>
                    <a:bodyPr/>
                    <a:lstStyle/>
                    <a:p>
                      <a:pPr algn="ctr"/>
                      <a:r>
                        <a:rPr lang="en-US" sz="2400" dirty="0"/>
                        <a:t>1</a:t>
                      </a:r>
                    </a:p>
                  </a:txBody>
                  <a:tcPr>
                    <a:solidFill>
                      <a:srgbClr val="E7E7E7"/>
                    </a:solidFill>
                  </a:tcPr>
                </a:tc>
                <a:tc>
                  <a:txBody>
                    <a:bodyPr/>
                    <a:lstStyle/>
                    <a:p>
                      <a:pPr algn="ctr"/>
                      <a:r>
                        <a:rPr lang="en-US" sz="2400" dirty="0"/>
                        <a:t>1</a:t>
                      </a:r>
                    </a:p>
                  </a:txBody>
                  <a:tcPr/>
                </a:tc>
                <a:extLst>
                  <a:ext uri="{0D108BD9-81ED-4DB2-BD59-A6C34878D82A}">
                    <a16:rowId xmlns="" xmlns:a16="http://schemas.microsoft.com/office/drawing/2014/main" val="10006"/>
                  </a:ext>
                </a:extLst>
              </a:tr>
              <a:tr h="540322">
                <a:tc>
                  <a:txBody>
                    <a:bodyPr/>
                    <a:lstStyle/>
                    <a:p>
                      <a:pPr algn="ctr"/>
                      <a:r>
                        <a:rPr lang="en-US" sz="2400" dirty="0"/>
                        <a:t>Total</a:t>
                      </a:r>
                    </a:p>
                  </a:txBody>
                  <a:tcPr/>
                </a:tc>
                <a:tc>
                  <a:txBody>
                    <a:bodyPr/>
                    <a:lstStyle/>
                    <a:p>
                      <a:pPr algn="ctr"/>
                      <a:r>
                        <a:rPr lang="en-US" sz="2400" dirty="0"/>
                        <a:t>50</a:t>
                      </a:r>
                    </a:p>
                  </a:txBody>
                  <a:tcPr/>
                </a:tc>
                <a:tc>
                  <a:txBody>
                    <a:bodyPr/>
                    <a:lstStyle/>
                    <a:p>
                      <a:pPr algn="ctr"/>
                      <a:r>
                        <a:rPr lang="en-US" sz="2400" dirty="0"/>
                        <a:t>222</a:t>
                      </a:r>
                    </a:p>
                  </a:txBody>
                  <a:tcPr/>
                </a:tc>
                <a:tc>
                  <a:txBody>
                    <a:bodyPr/>
                    <a:lstStyle/>
                    <a:p>
                      <a:pPr algn="ctr"/>
                      <a:r>
                        <a:rPr lang="en-US" sz="2400" dirty="0"/>
                        <a:t>150</a:t>
                      </a:r>
                    </a:p>
                  </a:txBody>
                  <a:tcPr>
                    <a:solidFill>
                      <a:srgbClr val="CBCBCB"/>
                    </a:solidFill>
                  </a:tcPr>
                </a:tc>
                <a:tc>
                  <a:txBody>
                    <a:bodyPr/>
                    <a:lstStyle/>
                    <a:p>
                      <a:pPr algn="ctr"/>
                      <a:r>
                        <a:rPr lang="en-US" sz="2400" dirty="0"/>
                        <a:t>422</a:t>
                      </a:r>
                    </a:p>
                  </a:txBody>
                  <a:tcPr/>
                </a:tc>
                <a:extLst>
                  <a:ext uri="{0D108BD9-81ED-4DB2-BD59-A6C34878D82A}">
                    <a16:rowId xmlns="" xmlns:a16="http://schemas.microsoft.com/office/drawing/2014/main" val="10007"/>
                  </a:ext>
                </a:extLst>
              </a:tr>
            </a:tbl>
          </a:graphicData>
        </a:graphic>
      </p:graphicFrame>
      <p:sp>
        <p:nvSpPr>
          <p:cNvPr id="8" name="TextBox 7"/>
          <p:cNvSpPr txBox="1"/>
          <p:nvPr/>
        </p:nvSpPr>
        <p:spPr>
          <a:xfrm>
            <a:off x="481011" y="7636438"/>
            <a:ext cx="6800851" cy="369332"/>
          </a:xfrm>
          <a:prstGeom prst="rect">
            <a:avLst/>
          </a:prstGeom>
          <a:noFill/>
        </p:spPr>
        <p:txBody>
          <a:bodyPr wrap="square" rtlCol="0">
            <a:spAutoFit/>
          </a:bodyPr>
          <a:lstStyle/>
          <a:p>
            <a:r>
              <a:rPr lang="en-US" sz="1800" dirty="0">
                <a:solidFill>
                  <a:schemeClr val="accent4"/>
                </a:solidFill>
                <a:latin typeface="+mn-lt"/>
              </a:rPr>
              <a:t>*Data are current as of June 30, 2018 and are subject to change.</a:t>
            </a:r>
          </a:p>
        </p:txBody>
      </p:sp>
      <p:sp>
        <p:nvSpPr>
          <p:cNvPr id="6" name="Rectangle 2"/>
          <p:cNvSpPr txBox="1">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3200" dirty="0"/>
              <a:t>Antibiotic Resistance: </a:t>
            </a:r>
            <a:r>
              <a:rPr lang="en-US" sz="3200" dirty="0"/>
              <a:t>Multi-Drug Resistant Organisms (MDROs) in Massachusetts by Organism</a:t>
            </a:r>
            <a:endParaRPr lang="en-US" altLang="en-US" sz="3200" kern="0" dirty="0"/>
          </a:p>
        </p:txBody>
      </p:sp>
    </p:spTree>
    <p:extLst>
      <p:ext uri="{BB962C8B-B14F-4D97-AF65-F5344CB8AC3E}">
        <p14:creationId xmlns:p14="http://schemas.microsoft.com/office/powerpoint/2010/main" val="1929334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dirty="0"/>
              <a:t>Purpose</a:t>
            </a:r>
          </a:p>
        </p:txBody>
      </p:sp>
      <p:sp>
        <p:nvSpPr>
          <p:cNvPr id="10244" name="Rectangle 3"/>
          <p:cNvSpPr>
            <a:spLocks noGrp="1" noChangeArrowheads="1"/>
          </p:cNvSpPr>
          <p:nvPr>
            <p:ph type="body" idx="1"/>
          </p:nvPr>
        </p:nvSpPr>
        <p:spPr>
          <a:xfrm>
            <a:off x="388574" y="1791737"/>
            <a:ext cx="11370585" cy="7091006"/>
          </a:xfrm>
        </p:spPr>
        <p:txBody>
          <a:bodyPr/>
          <a:lstStyle/>
          <a:p>
            <a:pPr marL="0" indent="1588" eaLnBrk="1" hangingPunct="1">
              <a:lnSpc>
                <a:spcPct val="80000"/>
              </a:lnSpc>
              <a:buNone/>
              <a:defRPr/>
            </a:pPr>
            <a:endParaRPr lang="en-US" altLang="en-US" sz="2800" dirty="0">
              <a:solidFill>
                <a:srgbClr val="4D4D4D"/>
              </a:solidFill>
            </a:endParaRPr>
          </a:p>
          <a:p>
            <a:pPr marL="0" indent="1588" eaLnBrk="1" hangingPunct="1">
              <a:lnSpc>
                <a:spcPct val="80000"/>
              </a:lnSpc>
              <a:buNone/>
              <a:defRPr/>
            </a:pPr>
            <a:r>
              <a:rPr lang="en-US" altLang="en-US" sz="2800" dirty="0"/>
              <a:t>This HAI presentation is the ninth annual Public Health Council update:</a:t>
            </a:r>
          </a:p>
          <a:p>
            <a:pPr eaLnBrk="1" hangingPunct="1">
              <a:lnSpc>
                <a:spcPct val="80000"/>
              </a:lnSpc>
              <a:defRPr/>
            </a:pPr>
            <a:endParaRPr lang="en-US" altLang="en-US" sz="2800" dirty="0"/>
          </a:p>
          <a:p>
            <a:pPr eaLnBrk="1" hangingPunct="1">
              <a:lnSpc>
                <a:spcPct val="80000"/>
              </a:lnSpc>
              <a:defRPr/>
            </a:pPr>
            <a:r>
              <a:rPr lang="en-US" altLang="en-US" sz="2800" dirty="0"/>
              <a:t>It is an important component of larger efforts to reduce preventable infections in health care settings; </a:t>
            </a:r>
          </a:p>
          <a:p>
            <a:pPr eaLnBrk="1" hangingPunct="1">
              <a:lnSpc>
                <a:spcPct val="80000"/>
              </a:lnSpc>
              <a:defRPr/>
            </a:pPr>
            <a:endParaRPr lang="en-US" altLang="en-US" sz="2800" dirty="0"/>
          </a:p>
          <a:p>
            <a:pPr eaLnBrk="1" hangingPunct="1">
              <a:lnSpc>
                <a:spcPct val="80000"/>
              </a:lnSpc>
              <a:defRPr/>
            </a:pPr>
            <a:r>
              <a:rPr lang="en-US" altLang="en-US" sz="2800" dirty="0"/>
              <a:t>It presents an analysis of progress on infection prevention within Massachusetts acute care hospitals; </a:t>
            </a:r>
          </a:p>
          <a:p>
            <a:pPr eaLnBrk="1" hangingPunct="1">
              <a:lnSpc>
                <a:spcPct val="80000"/>
              </a:lnSpc>
              <a:defRPr/>
            </a:pPr>
            <a:endParaRPr lang="en-US" altLang="en-US" sz="2800" dirty="0"/>
          </a:p>
          <a:p>
            <a:pPr eaLnBrk="1" hangingPunct="1">
              <a:lnSpc>
                <a:spcPct val="80000"/>
              </a:lnSpc>
              <a:defRPr/>
            </a:pPr>
            <a:r>
              <a:rPr lang="en-US" altLang="en-US" sz="2800" dirty="0"/>
              <a:t>It is based upon work supported by state funds and the Centers for Disease Control and Prevention (CDC); and</a:t>
            </a:r>
          </a:p>
          <a:p>
            <a:pPr eaLnBrk="1" hangingPunct="1">
              <a:lnSpc>
                <a:spcPct val="80000"/>
              </a:lnSpc>
              <a:defRPr/>
            </a:pPr>
            <a:endParaRPr lang="en-US" altLang="en-US" sz="2800" dirty="0"/>
          </a:p>
          <a:p>
            <a:pPr eaLnBrk="1" hangingPunct="1">
              <a:lnSpc>
                <a:spcPct val="80000"/>
              </a:lnSpc>
              <a:defRPr/>
            </a:pPr>
            <a:r>
              <a:rPr lang="en-US" altLang="en-US" sz="2800" dirty="0"/>
              <a:t>It provides an overview of antibiotic resistance and stewardship activities.</a:t>
            </a:r>
          </a:p>
          <a:p>
            <a:pPr marL="0" indent="1588">
              <a:lnSpc>
                <a:spcPct val="80000"/>
              </a:lnSpc>
              <a:buNone/>
              <a:defRPr/>
            </a:pPr>
            <a:endParaRPr lang="en-US" altLang="en-US" sz="2400" dirty="0">
              <a:solidFill>
                <a:srgbClr val="4D4D4D"/>
              </a:solidFill>
            </a:endParaRP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3</a:t>
            </a:fld>
            <a:endParaRPr lang="en-US" altLang="en-US" dirty="0"/>
          </a:p>
        </p:txBody>
      </p:sp>
    </p:spTree>
    <p:extLst>
      <p:ext uri="{BB962C8B-B14F-4D97-AF65-F5344CB8AC3E}">
        <p14:creationId xmlns:p14="http://schemas.microsoft.com/office/powerpoint/2010/main" val="2368642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9428" y="54159"/>
            <a:ext cx="6416676" cy="942975"/>
          </a:xfrm>
        </p:spPr>
        <p:txBody>
          <a:bodyPr/>
          <a:lstStyle/>
          <a:p>
            <a:r>
              <a:rPr lang="en-US" altLang="en-US" sz="3200" dirty="0"/>
              <a:t>Antibiotic Resistance: </a:t>
            </a:r>
            <a:r>
              <a:rPr lang="en-US" sz="3200" dirty="0"/>
              <a:t>MDROs in Massachusetts  </a:t>
            </a:r>
            <a:br>
              <a:rPr lang="en-US" sz="3200" dirty="0"/>
            </a:br>
            <a:r>
              <a:rPr lang="en-US" sz="3200" i="1" dirty="0"/>
              <a:t>Candida </a:t>
            </a:r>
            <a:r>
              <a:rPr lang="en-US" sz="3200" i="1" dirty="0" err="1"/>
              <a:t>auris</a:t>
            </a:r>
            <a:r>
              <a:rPr lang="en-US" sz="3200" i="1" dirty="0"/>
              <a:t> </a:t>
            </a:r>
            <a:r>
              <a:rPr lang="en-US" sz="3200" dirty="0"/>
              <a:t>Example</a:t>
            </a:r>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30</a:t>
            </a:fld>
            <a:endParaRPr lang="en-US" altLang="en-US" dirty="0"/>
          </a:p>
        </p:txBody>
      </p:sp>
      <p:graphicFrame>
        <p:nvGraphicFramePr>
          <p:cNvPr id="8" name="Content Placeholder 4"/>
          <p:cNvGraphicFramePr>
            <a:graphicFrameLocks/>
          </p:cNvGraphicFramePr>
          <p:nvPr>
            <p:extLst>
              <p:ext uri="{D42A27DB-BD31-4B8C-83A1-F6EECF244321}">
                <p14:modId xmlns:p14="http://schemas.microsoft.com/office/powerpoint/2010/main" val="243680379"/>
              </p:ext>
            </p:extLst>
          </p:nvPr>
        </p:nvGraphicFramePr>
        <p:xfrm>
          <a:off x="5831174" y="2250541"/>
          <a:ext cx="6069796" cy="2934982"/>
        </p:xfrm>
        <a:graphic>
          <a:graphicData uri="http://schemas.openxmlformats.org/drawingml/2006/table">
            <a:tbl>
              <a:tblPr firstRow="1" bandRow="1">
                <a:tableStyleId>{5C22544A-7EE6-4342-B048-85BDC9FD1C3A}</a:tableStyleId>
              </a:tblPr>
              <a:tblGrid>
                <a:gridCol w="1897000">
                  <a:extLst>
                    <a:ext uri="{9D8B030D-6E8A-4147-A177-3AD203B41FA5}">
                      <a16:colId xmlns="" xmlns:a16="http://schemas.microsoft.com/office/drawing/2014/main" val="20000"/>
                    </a:ext>
                  </a:extLst>
                </a:gridCol>
                <a:gridCol w="2149531">
                  <a:extLst>
                    <a:ext uri="{9D8B030D-6E8A-4147-A177-3AD203B41FA5}">
                      <a16:colId xmlns="" xmlns:a16="http://schemas.microsoft.com/office/drawing/2014/main" val="20001"/>
                    </a:ext>
                  </a:extLst>
                </a:gridCol>
                <a:gridCol w="2023265">
                  <a:extLst>
                    <a:ext uri="{9D8B030D-6E8A-4147-A177-3AD203B41FA5}">
                      <a16:colId xmlns="" xmlns:a16="http://schemas.microsoft.com/office/drawing/2014/main" val="20002"/>
                    </a:ext>
                  </a:extLst>
                </a:gridCol>
              </a:tblGrid>
              <a:tr h="921124">
                <a:tc>
                  <a:txBody>
                    <a:bodyPr/>
                    <a:lstStyle/>
                    <a:p>
                      <a:pPr algn="ctr"/>
                      <a:endParaRPr lang="en-US" sz="2800" dirty="0"/>
                    </a:p>
                  </a:txBody>
                  <a:tcPr>
                    <a:solidFill>
                      <a:srgbClr val="0B5395"/>
                    </a:solidFill>
                  </a:tcPr>
                </a:tc>
                <a:tc>
                  <a:txBody>
                    <a:bodyPr/>
                    <a:lstStyle/>
                    <a:p>
                      <a:pPr algn="ctr"/>
                      <a:r>
                        <a:rPr lang="en-US" sz="2800" dirty="0"/>
                        <a:t>2017</a:t>
                      </a:r>
                    </a:p>
                  </a:txBody>
                  <a:tcPr anchor="ctr">
                    <a:solidFill>
                      <a:srgbClr val="0B5395"/>
                    </a:solidFill>
                  </a:tcPr>
                </a:tc>
                <a:tc>
                  <a:txBody>
                    <a:bodyPr/>
                    <a:lstStyle/>
                    <a:p>
                      <a:pPr algn="ctr"/>
                      <a:r>
                        <a:rPr lang="en-US" sz="2800" dirty="0"/>
                        <a:t>2018*</a:t>
                      </a:r>
                    </a:p>
                  </a:txBody>
                  <a:tcPr anchor="ctr">
                    <a:solidFill>
                      <a:schemeClr val="accent4">
                        <a:lumMod val="75000"/>
                        <a:lumOff val="25000"/>
                      </a:schemeClr>
                    </a:solidFill>
                  </a:tcPr>
                </a:tc>
                <a:extLst>
                  <a:ext uri="{0D108BD9-81ED-4DB2-BD59-A6C34878D82A}">
                    <a16:rowId xmlns="" xmlns:a16="http://schemas.microsoft.com/office/drawing/2014/main" val="10000"/>
                  </a:ext>
                </a:extLst>
              </a:tr>
              <a:tr h="671286">
                <a:tc>
                  <a:txBody>
                    <a:bodyPr/>
                    <a:lstStyle/>
                    <a:p>
                      <a:pPr algn="ctr"/>
                      <a:r>
                        <a:rPr lang="en-US" sz="2800" dirty="0"/>
                        <a:t>Confirmed</a:t>
                      </a:r>
                    </a:p>
                  </a:txBody>
                  <a:tcPr/>
                </a:tc>
                <a:tc>
                  <a:txBody>
                    <a:bodyPr/>
                    <a:lstStyle/>
                    <a:p>
                      <a:pPr algn="ctr"/>
                      <a:r>
                        <a:rPr lang="en-US" sz="2800" dirty="0"/>
                        <a:t>7</a:t>
                      </a:r>
                    </a:p>
                  </a:txBody>
                  <a:tcPr/>
                </a:tc>
                <a:tc>
                  <a:txBody>
                    <a:bodyPr/>
                    <a:lstStyle/>
                    <a:p>
                      <a:pPr algn="ctr"/>
                      <a:r>
                        <a:rPr lang="en-US" sz="2800" dirty="0"/>
                        <a:t>0</a:t>
                      </a:r>
                    </a:p>
                  </a:txBody>
                  <a:tcPr>
                    <a:solidFill>
                      <a:srgbClr val="CBCBCB"/>
                    </a:solidFill>
                  </a:tcPr>
                </a:tc>
                <a:extLst>
                  <a:ext uri="{0D108BD9-81ED-4DB2-BD59-A6C34878D82A}">
                    <a16:rowId xmlns="" xmlns:a16="http://schemas.microsoft.com/office/drawing/2014/main" val="10001"/>
                  </a:ext>
                </a:extLst>
              </a:tr>
              <a:tr h="671286">
                <a:tc>
                  <a:txBody>
                    <a:bodyPr/>
                    <a:lstStyle/>
                    <a:p>
                      <a:pPr algn="ctr"/>
                      <a:r>
                        <a:rPr lang="en-US" sz="2800" dirty="0"/>
                        <a:t>Contact</a:t>
                      </a:r>
                      <a:endParaRPr lang="en-US" sz="2800" dirty="0">
                        <a:solidFill>
                          <a:srgbClr val="FF0000"/>
                        </a:solidFill>
                      </a:endParaRPr>
                    </a:p>
                  </a:txBody>
                  <a:tcPr/>
                </a:tc>
                <a:tc>
                  <a:txBody>
                    <a:bodyPr/>
                    <a:lstStyle/>
                    <a:p>
                      <a:pPr algn="ctr"/>
                      <a:r>
                        <a:rPr lang="en-US" sz="2800" dirty="0"/>
                        <a:t>75</a:t>
                      </a:r>
                    </a:p>
                  </a:txBody>
                  <a:tcPr/>
                </a:tc>
                <a:tc>
                  <a:txBody>
                    <a:bodyPr/>
                    <a:lstStyle/>
                    <a:p>
                      <a:pPr algn="ctr"/>
                      <a:r>
                        <a:rPr lang="en-US" sz="2800" dirty="0"/>
                        <a:t>10</a:t>
                      </a:r>
                    </a:p>
                  </a:txBody>
                  <a:tcPr>
                    <a:solidFill>
                      <a:srgbClr val="E7E7E7"/>
                    </a:solidFill>
                  </a:tcPr>
                </a:tc>
                <a:extLst>
                  <a:ext uri="{0D108BD9-81ED-4DB2-BD59-A6C34878D82A}">
                    <a16:rowId xmlns="" xmlns:a16="http://schemas.microsoft.com/office/drawing/2014/main" val="10002"/>
                  </a:ext>
                </a:extLst>
              </a:tr>
              <a:tr h="671286">
                <a:tc>
                  <a:txBody>
                    <a:bodyPr/>
                    <a:lstStyle/>
                    <a:p>
                      <a:pPr algn="ctr"/>
                      <a:r>
                        <a:rPr lang="en-US" sz="2800" dirty="0"/>
                        <a:t>Suspect</a:t>
                      </a:r>
                    </a:p>
                  </a:txBody>
                  <a:tcPr/>
                </a:tc>
                <a:tc>
                  <a:txBody>
                    <a:bodyPr/>
                    <a:lstStyle/>
                    <a:p>
                      <a:pPr algn="ctr"/>
                      <a:r>
                        <a:rPr lang="en-US" sz="2800" dirty="0"/>
                        <a:t>0</a:t>
                      </a:r>
                    </a:p>
                  </a:txBody>
                  <a:tcPr/>
                </a:tc>
                <a:tc>
                  <a:txBody>
                    <a:bodyPr/>
                    <a:lstStyle/>
                    <a:p>
                      <a:pPr algn="ctr"/>
                      <a:r>
                        <a:rPr lang="en-US" sz="2800" dirty="0"/>
                        <a:t>1</a:t>
                      </a:r>
                    </a:p>
                  </a:txBody>
                  <a:tcPr>
                    <a:solidFill>
                      <a:srgbClr val="CBCBCB"/>
                    </a:solidFill>
                  </a:tcPr>
                </a:tc>
                <a:extLst>
                  <a:ext uri="{0D108BD9-81ED-4DB2-BD59-A6C34878D82A}">
                    <a16:rowId xmlns="" xmlns:a16="http://schemas.microsoft.com/office/drawing/2014/main" val="10003"/>
                  </a:ext>
                </a:extLst>
              </a:tr>
            </a:tbl>
          </a:graphicData>
        </a:graphic>
      </p:graphicFrame>
      <p:pic>
        <p:nvPicPr>
          <p:cNvPr id="10" name="Content Placeholder 9"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09912" y="6451357"/>
            <a:ext cx="8466909" cy="2594029"/>
          </a:xfrm>
          <a:ln>
            <a:solidFill>
              <a:schemeClr val="accent4"/>
            </a:solidFill>
          </a:ln>
        </p:spPr>
      </p:pic>
      <p:sp>
        <p:nvSpPr>
          <p:cNvPr id="12" name="TextBox 11"/>
          <p:cNvSpPr txBox="1"/>
          <p:nvPr/>
        </p:nvSpPr>
        <p:spPr>
          <a:xfrm>
            <a:off x="5754115" y="5275744"/>
            <a:ext cx="6416675" cy="369332"/>
          </a:xfrm>
          <a:prstGeom prst="rect">
            <a:avLst/>
          </a:prstGeom>
          <a:noFill/>
        </p:spPr>
        <p:txBody>
          <a:bodyPr wrap="square" rtlCol="0">
            <a:spAutoFit/>
          </a:bodyPr>
          <a:lstStyle/>
          <a:p>
            <a:r>
              <a:rPr lang="en-US" sz="1800" dirty="0">
                <a:solidFill>
                  <a:schemeClr val="accent4"/>
                </a:solidFill>
                <a:latin typeface="+mn-lt"/>
              </a:rPr>
              <a:t>* Data are current as of June 30, 2018 and are subject to change.</a:t>
            </a:r>
          </a:p>
        </p:txBody>
      </p:sp>
      <p:sp>
        <p:nvSpPr>
          <p:cNvPr id="3" name="TextBox 2">
            <a:extLst>
              <a:ext uri="{FF2B5EF4-FFF2-40B4-BE49-F238E27FC236}">
                <a16:creationId xmlns="" xmlns:a16="http://schemas.microsoft.com/office/drawing/2014/main" id="{CBE94499-86D7-4DCC-958E-09DD1D19C37E}"/>
              </a:ext>
            </a:extLst>
          </p:cNvPr>
          <p:cNvSpPr txBox="1"/>
          <p:nvPr/>
        </p:nvSpPr>
        <p:spPr>
          <a:xfrm>
            <a:off x="238893" y="1825319"/>
            <a:ext cx="5290371" cy="5355312"/>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DPH provides epidemiologic investigation support and guidance when specific MDROs are suspected to mitigate any exposure. </a:t>
            </a:r>
          </a:p>
          <a:p>
            <a:endParaRPr lang="en-US" sz="1200"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Activities include: </a:t>
            </a:r>
          </a:p>
          <a:p>
            <a:pPr marL="342900" indent="-342900">
              <a:buFont typeface="Arial" panose="020B0604020202020204" pitchFamily="34" charset="0"/>
              <a:buChar char="•"/>
            </a:pPr>
            <a:r>
              <a:rPr lang="en-US" sz="2200" dirty="0">
                <a:latin typeface="Calibri" panose="020F0502020204030204" pitchFamily="34" charset="0"/>
                <a:cs typeface="Calibri" panose="020F0502020204030204" pitchFamily="34" charset="0"/>
              </a:rPr>
              <a:t>Provide detailed infection control recommendations;</a:t>
            </a:r>
          </a:p>
          <a:p>
            <a:pPr marL="342900" indent="-342900">
              <a:buFont typeface="Arial" panose="020B0604020202020204" pitchFamily="34" charset="0"/>
              <a:buChar char="•"/>
            </a:pPr>
            <a:r>
              <a:rPr lang="en-US" sz="2200" dirty="0">
                <a:latin typeface="Calibri" panose="020F0502020204030204" pitchFamily="34" charset="0"/>
                <a:cs typeface="Calibri" panose="020F0502020204030204" pitchFamily="34" charset="0"/>
              </a:rPr>
              <a:t>Recommend retrospective and prospective laboratory surveillance</a:t>
            </a:r>
          </a:p>
          <a:p>
            <a:pPr marL="342900" indent="-342900">
              <a:buFont typeface="Arial" panose="020B0604020202020204" pitchFamily="34" charset="0"/>
              <a:buChar char="•"/>
            </a:pPr>
            <a:r>
              <a:rPr lang="en-US" sz="2200" dirty="0">
                <a:latin typeface="Calibri" panose="020F0502020204030204" pitchFamily="34" charset="0"/>
                <a:cs typeface="Calibri" panose="020F0502020204030204" pitchFamily="34" charset="0"/>
              </a:rPr>
              <a:t>Coordinates colonization screening of close contacts in collaboration with regional laboratory.</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3548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595177" y="1924418"/>
            <a:ext cx="10960101" cy="6408737"/>
          </a:xfrm>
        </p:spPr>
        <p:txBody>
          <a:bodyPr/>
          <a:lstStyle/>
          <a:p>
            <a:r>
              <a:rPr lang="en-US" sz="3200" dirty="0"/>
              <a:t>Studies indicate that between 30-50% of antibiotics prescribed in hospitals and between 40-75% of antibiotics prescribed in nursing homes is unnecessary*.</a:t>
            </a:r>
          </a:p>
          <a:p>
            <a:pPr marL="0" indent="0">
              <a:buNone/>
            </a:pPr>
            <a:endParaRPr lang="en-US" sz="3200" dirty="0"/>
          </a:p>
          <a:p>
            <a:r>
              <a:rPr lang="en-US" sz="3200" dirty="0"/>
              <a:t>Improved prescribing practices can help reduce rates of </a:t>
            </a:r>
            <a:r>
              <a:rPr lang="en-US" sz="3200" i="1" dirty="0"/>
              <a:t>Clostridium difficile </a:t>
            </a:r>
            <a:r>
              <a:rPr lang="en-US" sz="3200" dirty="0"/>
              <a:t>and antibiotic resistance.</a:t>
            </a:r>
          </a:p>
          <a:p>
            <a:pPr marL="0" indent="0">
              <a:buNone/>
            </a:pPr>
            <a:endParaRPr lang="en-US" sz="3200" dirty="0"/>
          </a:p>
          <a:p>
            <a:r>
              <a:rPr lang="en-US" sz="3200" dirty="0"/>
              <a:t>Appropriate antibiotic prescribing can improve patient outcomes and reduce healthcare costs.</a:t>
            </a:r>
          </a:p>
          <a:p>
            <a:pPr marL="0" indent="0">
              <a:buNone/>
            </a:pPr>
            <a:endParaRPr lang="en-US" dirty="0"/>
          </a:p>
          <a:p>
            <a:pPr marL="0" indent="0">
              <a:buNone/>
            </a:pPr>
            <a:endParaRPr lang="en-US" dirty="0"/>
          </a:p>
          <a:p>
            <a:pPr marL="0" indent="0">
              <a:buNone/>
            </a:pPr>
            <a:r>
              <a:rPr lang="en-US" sz="2000" dirty="0">
                <a:solidFill>
                  <a:srgbClr val="1F497D"/>
                </a:solidFill>
                <a:latin typeface="Calibri" panose="020F0502020204030204" pitchFamily="34" charset="0"/>
                <a:ea typeface="Calibri" panose="020F0502020204030204" pitchFamily="34" charset="0"/>
              </a:rPr>
              <a:t>*</a:t>
            </a:r>
            <a:r>
              <a:rPr lang="en-US" sz="2000" u="sng" dirty="0">
                <a:solidFill>
                  <a:srgbClr val="1F497D"/>
                </a:solidFill>
                <a:latin typeface="Calibri" panose="020F0502020204030204" pitchFamily="34" charset="0"/>
                <a:ea typeface="Calibri" panose="020F0502020204030204" pitchFamily="34" charset="0"/>
                <a:hlinkClick r:id="rId3"/>
              </a:rPr>
              <a:t>https://www.cdc.gov/antibiotic-use/healthcare/</a:t>
            </a:r>
            <a:endParaRPr lang="en-US" sz="2000" u="sng" dirty="0">
              <a:solidFill>
                <a:srgbClr val="1F497D"/>
              </a:solidFill>
              <a:latin typeface="Calibri" panose="020F0502020204030204" pitchFamily="34" charset="0"/>
              <a:ea typeface="Calibri" panose="020F0502020204030204" pitchFamily="34" charset="0"/>
            </a:endParaRPr>
          </a:p>
          <a:p>
            <a:pPr marL="120650" marR="0" indent="0">
              <a:spcBef>
                <a:spcPts val="0"/>
              </a:spcBef>
              <a:spcAft>
                <a:spcPts val="0"/>
              </a:spcAft>
              <a:buNone/>
            </a:pPr>
            <a:r>
              <a:rPr lang="en-US" sz="2000" u="sng" dirty="0">
                <a:solidFill>
                  <a:srgbClr val="1F497D"/>
                </a:solidFill>
                <a:latin typeface="Calibri" panose="020F0502020204030204" pitchFamily="34" charset="0"/>
                <a:ea typeface="Calibri" panose="020F0502020204030204" pitchFamily="34" charset="0"/>
                <a:hlinkClick r:id="rId4"/>
              </a:rPr>
              <a:t>https://www.cdc.gov/longtermcare/prevention/antibiotic-stewardship.html</a:t>
            </a:r>
            <a:endParaRPr lang="en-US" sz="2000" dirty="0">
              <a:latin typeface="Calibri" panose="020F0502020204030204" pitchFamily="34" charset="0"/>
              <a:ea typeface="Calibri" panose="020F0502020204030204" pitchFamily="34" charset="0"/>
            </a:endParaRPr>
          </a:p>
        </p:txBody>
      </p:sp>
      <p:sp>
        <p:nvSpPr>
          <p:cNvPr id="3" name="Slide Number Placeholder 2"/>
          <p:cNvSpPr>
            <a:spLocks noGrp="1"/>
          </p:cNvSpPr>
          <p:nvPr>
            <p:ph type="sldNum" sz="quarter" idx="11"/>
          </p:nvPr>
        </p:nvSpPr>
        <p:spPr/>
        <p:txBody>
          <a:bodyPr/>
          <a:lstStyle/>
          <a:p>
            <a:pPr>
              <a:defRPr/>
            </a:pPr>
            <a:fld id="{A155D9D8-1CC8-434E-AF3C-C86866DD791F}" type="slidenum">
              <a:rPr lang="en-US" altLang="en-US" smtClean="0"/>
              <a:pPr>
                <a:defRPr/>
              </a:pPr>
              <a:t>31</a:t>
            </a:fld>
            <a:endParaRPr lang="en-US" altLang="en-US" dirty="0"/>
          </a:p>
        </p:txBody>
      </p:sp>
      <p:sp>
        <p:nvSpPr>
          <p:cNvPr id="5" name="Rectangle 2"/>
          <p:cNvSpPr txBox="1">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dirty="0"/>
              <a:t>Antibiotic Stewardship:</a:t>
            </a:r>
          </a:p>
          <a:p>
            <a:pPr eaLnBrk="1" hangingPunct="1"/>
            <a:r>
              <a:rPr lang="en-US" dirty="0"/>
              <a:t> What is it?</a:t>
            </a:r>
            <a:endParaRPr lang="en-US" altLang="en-US" kern="0" dirty="0"/>
          </a:p>
        </p:txBody>
      </p:sp>
    </p:spTree>
    <p:extLst>
      <p:ext uri="{BB962C8B-B14F-4D97-AF65-F5344CB8AC3E}">
        <p14:creationId xmlns:p14="http://schemas.microsoft.com/office/powerpoint/2010/main" val="4172498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3200" dirty="0"/>
              <a:t>Antibiotic Resistance </a:t>
            </a:r>
            <a:r>
              <a:rPr lang="en-US" sz="3200" dirty="0"/>
              <a:t>and </a:t>
            </a:r>
            <a:r>
              <a:rPr lang="en-US" altLang="en-US" sz="3200" dirty="0"/>
              <a:t>Antibiotic Stewardship:</a:t>
            </a:r>
            <a:r>
              <a:rPr lang="en-US" sz="3200" dirty="0"/>
              <a:t> MDPH Reporting and Laboratory Testing</a:t>
            </a:r>
            <a:endParaRPr lang="en-US" altLang="en-US" sz="3200" kern="0" dirty="0"/>
          </a:p>
        </p:txBody>
      </p:sp>
      <p:sp>
        <p:nvSpPr>
          <p:cNvPr id="3" name="Content Placeholder 2"/>
          <p:cNvSpPr>
            <a:spLocks noGrp="1"/>
          </p:cNvSpPr>
          <p:nvPr>
            <p:ph idx="1"/>
          </p:nvPr>
        </p:nvSpPr>
        <p:spPr/>
        <p:txBody>
          <a:bodyPr/>
          <a:lstStyle/>
          <a:p>
            <a:r>
              <a:rPr lang="en-US" sz="3600" dirty="0"/>
              <a:t>Electronic laboratory reporting (ELR) of mandatory MDROs of concern into the Massachusetts Virtual Epidemiologic Network (MAVEN).</a:t>
            </a:r>
          </a:p>
          <a:p>
            <a:pPr marL="0" indent="0">
              <a:buNone/>
            </a:pPr>
            <a:endParaRPr lang="en-US" sz="3600" dirty="0"/>
          </a:p>
          <a:p>
            <a:pPr>
              <a:spcBef>
                <a:spcPts val="0"/>
              </a:spcBef>
            </a:pPr>
            <a:r>
              <a:rPr lang="en-US" sz="3600" dirty="0"/>
              <a:t>Mandatory submission of MDRO isolates to the Massachusetts State Public Health Laboratory </a:t>
            </a:r>
          </a:p>
          <a:p>
            <a:pPr marL="0" indent="457200">
              <a:spcBef>
                <a:spcPts val="0"/>
              </a:spcBef>
              <a:buNone/>
            </a:pPr>
            <a:r>
              <a:rPr lang="en-US" sz="3600" dirty="0"/>
              <a:t>for advanced testing;</a:t>
            </a:r>
          </a:p>
          <a:p>
            <a:pPr lvl="1"/>
            <a:r>
              <a:rPr lang="en-US" sz="3200" dirty="0"/>
              <a:t>Identify novel resistance mechanisms; </a:t>
            </a:r>
          </a:p>
          <a:p>
            <a:pPr lvl="1"/>
            <a:r>
              <a:rPr lang="en-US" sz="3200" dirty="0"/>
              <a:t>Identify </a:t>
            </a:r>
            <a:r>
              <a:rPr lang="en-US" sz="3200" i="1" dirty="0"/>
              <a:t>Candida </a:t>
            </a:r>
            <a:r>
              <a:rPr lang="en-US" sz="3200" i="1" dirty="0" err="1"/>
              <a:t>auris</a:t>
            </a:r>
            <a:r>
              <a:rPr lang="en-US" sz="3200" i="1" dirty="0"/>
              <a:t>. </a:t>
            </a:r>
          </a:p>
          <a:p>
            <a:endParaRPr lang="en-US" sz="36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32</a:t>
            </a:fld>
            <a:endParaRPr lang="en-US" altLang="en-US" dirty="0"/>
          </a:p>
        </p:txBody>
      </p:sp>
    </p:spTree>
    <p:extLst>
      <p:ext uri="{BB962C8B-B14F-4D97-AF65-F5344CB8AC3E}">
        <p14:creationId xmlns:p14="http://schemas.microsoft.com/office/powerpoint/2010/main" val="13615212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Clr>
                <a:schemeClr val="tx1"/>
              </a:buClr>
            </a:pPr>
            <a:r>
              <a:rPr lang="en-US" altLang="en-US" sz="2800" i="1" u="sng" dirty="0">
                <a:solidFill>
                  <a:srgbClr val="FF0000"/>
                </a:solidFill>
              </a:rPr>
              <a:t>NEW</a:t>
            </a:r>
            <a:r>
              <a:rPr lang="en-US" altLang="en-US" sz="2800" i="1" dirty="0"/>
              <a:t> - </a:t>
            </a:r>
            <a:r>
              <a:rPr lang="en-US" sz="2800" dirty="0"/>
              <a:t>Nine part webinar series for long-term care and long-term acute care facilities, “</a:t>
            </a:r>
            <a:r>
              <a:rPr lang="en-US" sz="2800" i="1" dirty="0"/>
              <a:t>Navigating Infection Control and Antibiotic Stewardship in Long-term Care</a:t>
            </a:r>
            <a:r>
              <a:rPr lang="en-US" sz="2800" dirty="0"/>
              <a:t>” with three “ask the experts” calls.</a:t>
            </a:r>
          </a:p>
          <a:p>
            <a:pPr>
              <a:buClr>
                <a:schemeClr val="tx1"/>
              </a:buClr>
            </a:pPr>
            <a:r>
              <a:rPr lang="en-US" altLang="en-US" sz="2800" i="1" u="sng" dirty="0">
                <a:solidFill>
                  <a:srgbClr val="FF0000"/>
                </a:solidFill>
              </a:rPr>
              <a:t>NEW</a:t>
            </a:r>
            <a:r>
              <a:rPr lang="en-US" altLang="en-US" sz="2800" i="1" dirty="0">
                <a:solidFill>
                  <a:srgbClr val="FF0000"/>
                </a:solidFill>
              </a:rPr>
              <a:t> </a:t>
            </a:r>
            <a:r>
              <a:rPr lang="en-US" altLang="en-US" sz="2800" i="1" dirty="0"/>
              <a:t>- </a:t>
            </a:r>
            <a:r>
              <a:rPr lang="en-US" sz="2800" dirty="0"/>
              <a:t>Collection, monitoring and reporting of facility-level antibiotic use data in long-term care facilities (n=45).</a:t>
            </a:r>
          </a:p>
          <a:p>
            <a:pPr>
              <a:buClr>
                <a:schemeClr val="tx1"/>
              </a:buClr>
            </a:pPr>
            <a:r>
              <a:rPr lang="en-US" altLang="en-US" sz="2800" i="1" u="sng" dirty="0">
                <a:solidFill>
                  <a:srgbClr val="FF0000"/>
                </a:solidFill>
              </a:rPr>
              <a:t>NEW</a:t>
            </a:r>
            <a:r>
              <a:rPr lang="en-US" altLang="en-US" sz="2800" i="1" dirty="0">
                <a:solidFill>
                  <a:srgbClr val="FF0000"/>
                </a:solidFill>
              </a:rPr>
              <a:t> </a:t>
            </a:r>
            <a:r>
              <a:rPr lang="en-US" altLang="en-US" sz="2800" i="1" dirty="0"/>
              <a:t>- </a:t>
            </a:r>
            <a:r>
              <a:rPr lang="en-US" sz="2800" dirty="0"/>
              <a:t>“Bug of the Month” webinar series targeting MDROs of concern for all facility types.</a:t>
            </a:r>
          </a:p>
          <a:p>
            <a:pPr>
              <a:buClr>
                <a:schemeClr val="tx1"/>
              </a:buClr>
            </a:pPr>
            <a:r>
              <a:rPr lang="en-US" sz="2800" dirty="0"/>
              <a:t>Publication of annual statewide antibiogram.</a:t>
            </a:r>
          </a:p>
          <a:p>
            <a:pPr lvl="1">
              <a:buClr>
                <a:schemeClr val="tx1"/>
              </a:buClr>
            </a:pPr>
            <a:r>
              <a:rPr lang="en-US" sz="2800" dirty="0"/>
              <a:t>Provides bug-drug combinations of interest for benchmarking purposes </a:t>
            </a:r>
            <a:r>
              <a:rPr lang="en-US" sz="2300" dirty="0"/>
              <a:t>(</a:t>
            </a:r>
            <a:r>
              <a:rPr lang="en-US" sz="2300" dirty="0">
                <a:hlinkClick r:id="rId3"/>
              </a:rPr>
              <a:t>https://www.mass.gov/service-details/massachusetts-antibiograms</a:t>
            </a:r>
            <a:r>
              <a:rPr lang="en-US" sz="2300" dirty="0"/>
              <a:t>)</a:t>
            </a:r>
          </a:p>
          <a:p>
            <a:pPr>
              <a:buClr>
                <a:schemeClr val="tx1"/>
              </a:buClr>
            </a:pPr>
            <a:r>
              <a:rPr lang="en-US" sz="2800" dirty="0"/>
              <a:t>Engagement with subject matter experts and stakeholders during quarterly statewide HAI/AR Technical Advisory Group (TAG) meetings.</a:t>
            </a:r>
          </a:p>
          <a:p>
            <a:pPr>
              <a:buClr>
                <a:schemeClr val="tx1"/>
              </a:buClr>
            </a:pPr>
            <a:endParaRPr lang="en-US" sz="36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33</a:t>
            </a:fld>
            <a:endParaRPr lang="en-US" altLang="en-US" dirty="0"/>
          </a:p>
        </p:txBody>
      </p:sp>
      <p:sp>
        <p:nvSpPr>
          <p:cNvPr id="5" name="Rectangle 2"/>
          <p:cNvSpPr txBox="1">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3200" dirty="0"/>
              <a:t>Antibiotic Resistance </a:t>
            </a:r>
            <a:r>
              <a:rPr lang="en-US" sz="3200" dirty="0"/>
              <a:t>and </a:t>
            </a:r>
            <a:r>
              <a:rPr lang="en-US" altLang="en-US" sz="3200" dirty="0"/>
              <a:t>Antibiotic Stewardship:</a:t>
            </a:r>
            <a:r>
              <a:rPr lang="en-US" sz="3200" dirty="0"/>
              <a:t> Prevention and Educational Activities</a:t>
            </a:r>
            <a:endParaRPr lang="en-US" altLang="en-US" sz="3200" kern="0" dirty="0"/>
          </a:p>
        </p:txBody>
      </p:sp>
    </p:spTree>
    <p:extLst>
      <p:ext uri="{BB962C8B-B14F-4D97-AF65-F5344CB8AC3E}">
        <p14:creationId xmlns:p14="http://schemas.microsoft.com/office/powerpoint/2010/main" val="325831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6C071EC3-2541-4649-B5DA-9836904E775A}" type="slidenum">
              <a:rPr lang="en-US" altLang="en-US" smtClean="0"/>
              <a:pPr>
                <a:defRPr/>
              </a:pPr>
              <a:t>34</a:t>
            </a:fld>
            <a:endParaRPr lang="en-US" altLang="en-US" dirty="0"/>
          </a:p>
        </p:txBody>
      </p:sp>
      <p:sp>
        <p:nvSpPr>
          <p:cNvPr id="6" name="Rectangle 2"/>
          <p:cNvSpPr txBox="1">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a:lstStyle>
          <a:p>
            <a:pPr eaLnBrk="1" hangingPunct="1"/>
            <a:r>
              <a:rPr lang="en-US" altLang="en-US" sz="3400" dirty="0"/>
              <a:t>Antibiotic Resistance </a:t>
            </a:r>
            <a:r>
              <a:rPr lang="en-US" sz="3400" dirty="0"/>
              <a:t>and </a:t>
            </a:r>
            <a:r>
              <a:rPr lang="en-US" altLang="en-US" sz="3400" dirty="0"/>
              <a:t>Antibiotic Stewardship: </a:t>
            </a:r>
            <a:r>
              <a:rPr lang="en-US" sz="3400" dirty="0" err="1"/>
              <a:t>Antibiograms</a:t>
            </a:r>
            <a:endParaRPr lang="en-US" altLang="en-US" sz="3400" kern="0" dirty="0"/>
          </a:p>
        </p:txBody>
      </p:sp>
      <p:sp>
        <p:nvSpPr>
          <p:cNvPr id="7" name="Content Placeholder 2"/>
          <p:cNvSpPr txBox="1">
            <a:spLocks/>
          </p:cNvSpPr>
          <p:nvPr/>
        </p:nvSpPr>
        <p:spPr>
          <a:xfrm>
            <a:off x="609690" y="1493520"/>
            <a:ext cx="10960101" cy="6666322"/>
          </a:xfrm>
          <a:prstGeom prst="rect">
            <a:avLst/>
          </a:prstGeom>
        </p:spPr>
        <p:txBody>
          <a:bodyPr/>
          <a:lst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7991"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0036"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7827" indent="-226191" algn="l" rtl="0" fontAlgn="base">
              <a:spcBef>
                <a:spcPct val="20000"/>
              </a:spcBef>
              <a:spcAft>
                <a:spcPct val="0"/>
              </a:spcAft>
              <a:buChar char="»"/>
              <a:defRPr sz="2000">
                <a:solidFill>
                  <a:schemeClr val="tx1"/>
                </a:solidFill>
                <a:latin typeface="+mn-lt"/>
                <a:ea typeface="+mn-ea"/>
              </a:defRPr>
            </a:lvl6pPr>
            <a:lvl7pPr marL="2940173" indent="-226191" algn="l" rtl="0" fontAlgn="base">
              <a:spcBef>
                <a:spcPct val="20000"/>
              </a:spcBef>
              <a:spcAft>
                <a:spcPct val="0"/>
              </a:spcAft>
              <a:buChar char="»"/>
              <a:defRPr sz="2000">
                <a:solidFill>
                  <a:schemeClr val="tx1"/>
                </a:solidFill>
                <a:latin typeface="+mn-lt"/>
                <a:ea typeface="+mn-ea"/>
              </a:defRPr>
            </a:lvl7pPr>
            <a:lvl8pPr marL="3392498" indent="-226191" algn="l" rtl="0" fontAlgn="base">
              <a:spcBef>
                <a:spcPct val="20000"/>
              </a:spcBef>
              <a:spcAft>
                <a:spcPct val="0"/>
              </a:spcAft>
              <a:buChar char="»"/>
              <a:defRPr sz="2000">
                <a:solidFill>
                  <a:schemeClr val="tx1"/>
                </a:solidFill>
                <a:latin typeface="+mn-lt"/>
                <a:ea typeface="+mn-ea"/>
              </a:defRPr>
            </a:lvl8pPr>
            <a:lvl9pPr marL="3844832" indent="-226191" algn="l" rtl="0" fontAlgn="base">
              <a:spcBef>
                <a:spcPct val="20000"/>
              </a:spcBef>
              <a:spcAft>
                <a:spcPct val="0"/>
              </a:spcAft>
              <a:buChar char="»"/>
              <a:defRPr sz="2000">
                <a:solidFill>
                  <a:schemeClr val="tx1"/>
                </a:solidFill>
                <a:latin typeface="+mn-lt"/>
                <a:ea typeface="+mn-ea"/>
              </a:defRPr>
            </a:lvl9pPr>
          </a:lstStyle>
          <a:p>
            <a:pPr marL="0" indent="0" algn="ctr">
              <a:spcBef>
                <a:spcPts val="0"/>
              </a:spcBef>
              <a:buNone/>
            </a:pPr>
            <a:r>
              <a:rPr lang="en-US" sz="2800" i="1" kern="0" dirty="0"/>
              <a:t>Staphylococcus aureus </a:t>
            </a:r>
            <a:r>
              <a:rPr lang="en-US" sz="2800" dirty="0"/>
              <a:t>Susceptibility Rates – 2017</a:t>
            </a:r>
          </a:p>
          <a:p>
            <a:pPr marL="0" indent="0" algn="ctr">
              <a:spcBef>
                <a:spcPts val="0"/>
              </a:spcBef>
              <a:buNone/>
            </a:pPr>
            <a:r>
              <a:rPr lang="en-US" sz="1800" kern="0" dirty="0"/>
              <a:t>Statewide</a:t>
            </a:r>
            <a:endParaRPr lang="en-US" sz="3200" kern="0" dirty="0"/>
          </a:p>
        </p:txBody>
      </p:sp>
      <p:pic>
        <p:nvPicPr>
          <p:cNvPr id="1638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256" t="9488" r="20221" b="20393"/>
          <a:stretch/>
        </p:blipFill>
        <p:spPr bwMode="auto">
          <a:xfrm>
            <a:off x="715677" y="2262016"/>
            <a:ext cx="10747947" cy="6011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14790" y="4542312"/>
            <a:ext cx="461665" cy="1553246"/>
          </a:xfrm>
          <a:prstGeom prst="rect">
            <a:avLst/>
          </a:prstGeom>
          <a:noFill/>
        </p:spPr>
        <p:txBody>
          <a:bodyPr vert="vert270" wrap="none" rtlCol="0">
            <a:spAutoFit/>
          </a:bodyPr>
          <a:lstStyle/>
          <a:p>
            <a:r>
              <a:rPr lang="en-US" sz="1800" dirty="0">
                <a:latin typeface="+mj-lt"/>
              </a:rPr>
              <a:t>% Susceptibility</a:t>
            </a:r>
          </a:p>
        </p:txBody>
      </p:sp>
      <p:sp>
        <p:nvSpPr>
          <p:cNvPr id="9" name="TextBox 8"/>
          <p:cNvSpPr txBox="1"/>
          <p:nvPr/>
        </p:nvSpPr>
        <p:spPr>
          <a:xfrm>
            <a:off x="639477" y="8303126"/>
            <a:ext cx="1188720" cy="292388"/>
          </a:xfrm>
          <a:prstGeom prst="rect">
            <a:avLst/>
          </a:prstGeom>
          <a:noFill/>
        </p:spPr>
        <p:txBody>
          <a:bodyPr vert="horz" wrap="square" numCol="1" rtlCol="0">
            <a:spAutoFit/>
          </a:bodyPr>
          <a:lstStyle/>
          <a:p>
            <a:pPr marL="120650" indent="-120650" algn="ctr"/>
            <a:r>
              <a:rPr lang="en-US" sz="1300" dirty="0">
                <a:latin typeface="+mj-lt"/>
              </a:rPr>
              <a:t>Azithromycin</a:t>
            </a:r>
          </a:p>
        </p:txBody>
      </p:sp>
      <p:sp>
        <p:nvSpPr>
          <p:cNvPr id="10" name="TextBox 9"/>
          <p:cNvSpPr txBox="1"/>
          <p:nvPr/>
        </p:nvSpPr>
        <p:spPr>
          <a:xfrm>
            <a:off x="1885343" y="8303125"/>
            <a:ext cx="1188720" cy="292388"/>
          </a:xfrm>
          <a:prstGeom prst="rect">
            <a:avLst/>
          </a:prstGeom>
          <a:noFill/>
        </p:spPr>
        <p:txBody>
          <a:bodyPr vert="horz" wrap="square" numCol="1" rtlCol="0">
            <a:spAutoFit/>
          </a:bodyPr>
          <a:lstStyle/>
          <a:p>
            <a:pPr marL="120650" indent="-120650" algn="ctr"/>
            <a:r>
              <a:rPr lang="en-US" sz="1300" dirty="0">
                <a:latin typeface="+mj-lt"/>
              </a:rPr>
              <a:t>Ciprofloxacin</a:t>
            </a:r>
          </a:p>
        </p:txBody>
      </p:sp>
      <p:sp>
        <p:nvSpPr>
          <p:cNvPr id="11" name="TextBox 10"/>
          <p:cNvSpPr txBox="1"/>
          <p:nvPr/>
        </p:nvSpPr>
        <p:spPr>
          <a:xfrm>
            <a:off x="3131209" y="8303126"/>
            <a:ext cx="1188720" cy="292388"/>
          </a:xfrm>
          <a:prstGeom prst="rect">
            <a:avLst/>
          </a:prstGeom>
          <a:noFill/>
        </p:spPr>
        <p:txBody>
          <a:bodyPr vert="horz" wrap="square" numCol="1" rtlCol="0">
            <a:spAutoFit/>
          </a:bodyPr>
          <a:lstStyle/>
          <a:p>
            <a:pPr marL="120650" indent="-120650" algn="ctr"/>
            <a:r>
              <a:rPr lang="en-US" sz="1300" dirty="0">
                <a:latin typeface="+mj-lt"/>
              </a:rPr>
              <a:t>Clindamycin</a:t>
            </a:r>
          </a:p>
        </p:txBody>
      </p:sp>
      <p:sp>
        <p:nvSpPr>
          <p:cNvPr id="12" name="TextBox 11"/>
          <p:cNvSpPr txBox="1"/>
          <p:nvPr/>
        </p:nvSpPr>
        <p:spPr>
          <a:xfrm>
            <a:off x="4377075" y="8303124"/>
            <a:ext cx="1188720" cy="292388"/>
          </a:xfrm>
          <a:prstGeom prst="rect">
            <a:avLst/>
          </a:prstGeom>
          <a:noFill/>
        </p:spPr>
        <p:txBody>
          <a:bodyPr vert="horz" wrap="square" numCol="1" rtlCol="0">
            <a:spAutoFit/>
          </a:bodyPr>
          <a:lstStyle/>
          <a:p>
            <a:pPr marL="120650" indent="-120650" algn="ctr"/>
            <a:r>
              <a:rPr lang="en-US" sz="1300" dirty="0" err="1">
                <a:latin typeface="+mj-lt"/>
              </a:rPr>
              <a:t>Daptomycin</a:t>
            </a:r>
            <a:endParaRPr lang="en-US" sz="1300" dirty="0">
              <a:latin typeface="+mj-lt"/>
            </a:endParaRPr>
          </a:p>
        </p:txBody>
      </p:sp>
      <p:sp>
        <p:nvSpPr>
          <p:cNvPr id="13" name="TextBox 12"/>
          <p:cNvSpPr txBox="1"/>
          <p:nvPr/>
        </p:nvSpPr>
        <p:spPr>
          <a:xfrm>
            <a:off x="5622941" y="8303123"/>
            <a:ext cx="1188720" cy="292388"/>
          </a:xfrm>
          <a:prstGeom prst="rect">
            <a:avLst/>
          </a:prstGeom>
          <a:noFill/>
        </p:spPr>
        <p:txBody>
          <a:bodyPr vert="horz" wrap="square" numCol="1" rtlCol="0">
            <a:spAutoFit/>
          </a:bodyPr>
          <a:lstStyle/>
          <a:p>
            <a:pPr marL="120650" indent="-120650" algn="ctr"/>
            <a:r>
              <a:rPr lang="en-US" sz="1300" dirty="0">
                <a:latin typeface="+mj-lt"/>
              </a:rPr>
              <a:t>Erythromycin</a:t>
            </a:r>
          </a:p>
        </p:txBody>
      </p:sp>
      <p:sp>
        <p:nvSpPr>
          <p:cNvPr id="14" name="TextBox 13"/>
          <p:cNvSpPr txBox="1"/>
          <p:nvPr/>
        </p:nvSpPr>
        <p:spPr>
          <a:xfrm>
            <a:off x="6868807" y="8303126"/>
            <a:ext cx="1188720" cy="292388"/>
          </a:xfrm>
          <a:prstGeom prst="rect">
            <a:avLst/>
          </a:prstGeom>
          <a:noFill/>
        </p:spPr>
        <p:txBody>
          <a:bodyPr vert="horz" wrap="square" numCol="1" rtlCol="0">
            <a:spAutoFit/>
          </a:bodyPr>
          <a:lstStyle/>
          <a:p>
            <a:pPr marL="120650" indent="-120650" algn="ctr"/>
            <a:r>
              <a:rPr lang="en-US" sz="1300" dirty="0">
                <a:latin typeface="+mj-lt"/>
              </a:rPr>
              <a:t>Oxacillin</a:t>
            </a:r>
          </a:p>
        </p:txBody>
      </p:sp>
      <p:sp>
        <p:nvSpPr>
          <p:cNvPr id="15" name="TextBox 14"/>
          <p:cNvSpPr txBox="1"/>
          <p:nvPr/>
        </p:nvSpPr>
        <p:spPr>
          <a:xfrm>
            <a:off x="8114673" y="8303126"/>
            <a:ext cx="1188720" cy="292388"/>
          </a:xfrm>
          <a:prstGeom prst="rect">
            <a:avLst/>
          </a:prstGeom>
          <a:noFill/>
        </p:spPr>
        <p:txBody>
          <a:bodyPr vert="horz" wrap="square" numCol="1" rtlCol="0">
            <a:spAutoFit/>
          </a:bodyPr>
          <a:lstStyle/>
          <a:p>
            <a:pPr marL="120650" indent="-120650" algn="ctr"/>
            <a:r>
              <a:rPr lang="en-US" sz="1300" dirty="0">
                <a:latin typeface="+mj-lt"/>
              </a:rPr>
              <a:t>Quin/Dal</a:t>
            </a:r>
          </a:p>
        </p:txBody>
      </p:sp>
      <p:sp>
        <p:nvSpPr>
          <p:cNvPr id="16" name="TextBox 15"/>
          <p:cNvSpPr txBox="1"/>
          <p:nvPr/>
        </p:nvSpPr>
        <p:spPr>
          <a:xfrm>
            <a:off x="9360539" y="8303122"/>
            <a:ext cx="1188720" cy="292388"/>
          </a:xfrm>
          <a:prstGeom prst="rect">
            <a:avLst/>
          </a:prstGeom>
          <a:noFill/>
        </p:spPr>
        <p:txBody>
          <a:bodyPr vert="horz" wrap="square" numCol="1" rtlCol="0">
            <a:spAutoFit/>
          </a:bodyPr>
          <a:lstStyle/>
          <a:p>
            <a:pPr marL="120650" indent="-120650" algn="ctr"/>
            <a:r>
              <a:rPr lang="en-US" sz="1300" dirty="0">
                <a:latin typeface="+mj-lt"/>
              </a:rPr>
              <a:t>Tetracycline</a:t>
            </a:r>
          </a:p>
        </p:txBody>
      </p:sp>
      <p:sp>
        <p:nvSpPr>
          <p:cNvPr id="17" name="TextBox 16"/>
          <p:cNvSpPr txBox="1"/>
          <p:nvPr/>
        </p:nvSpPr>
        <p:spPr>
          <a:xfrm>
            <a:off x="10606409" y="8303126"/>
            <a:ext cx="1188720" cy="292388"/>
          </a:xfrm>
          <a:prstGeom prst="rect">
            <a:avLst/>
          </a:prstGeom>
          <a:noFill/>
        </p:spPr>
        <p:txBody>
          <a:bodyPr vert="horz" wrap="square" numCol="1" rtlCol="0">
            <a:spAutoFit/>
          </a:bodyPr>
          <a:lstStyle/>
          <a:p>
            <a:pPr marL="120650" indent="-120650" algn="ctr"/>
            <a:r>
              <a:rPr lang="en-US" sz="1300" dirty="0">
                <a:latin typeface="+mj-lt"/>
              </a:rPr>
              <a:t>TMS</a:t>
            </a:r>
          </a:p>
        </p:txBody>
      </p:sp>
      <p:sp>
        <p:nvSpPr>
          <p:cNvPr id="18" name="TextBox 17"/>
          <p:cNvSpPr txBox="1"/>
          <p:nvPr/>
        </p:nvSpPr>
        <p:spPr>
          <a:xfrm>
            <a:off x="5653421" y="8641234"/>
            <a:ext cx="1091453" cy="369332"/>
          </a:xfrm>
          <a:prstGeom prst="rect">
            <a:avLst/>
          </a:prstGeom>
          <a:noFill/>
        </p:spPr>
        <p:txBody>
          <a:bodyPr vert="horz" wrap="none" rtlCol="0">
            <a:spAutoFit/>
          </a:bodyPr>
          <a:lstStyle/>
          <a:p>
            <a:r>
              <a:rPr lang="en-US" sz="1800" dirty="0">
                <a:latin typeface="+mj-lt"/>
              </a:rPr>
              <a:t>Antibiotic</a:t>
            </a:r>
          </a:p>
        </p:txBody>
      </p:sp>
    </p:spTree>
    <p:extLst>
      <p:ext uri="{BB962C8B-B14F-4D97-AF65-F5344CB8AC3E}">
        <p14:creationId xmlns:p14="http://schemas.microsoft.com/office/powerpoint/2010/main" val="2636780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400" dirty="0"/>
              <a:t>Antibiotic Resistance </a:t>
            </a:r>
            <a:r>
              <a:rPr lang="en-US" sz="3400" dirty="0"/>
              <a:t>and </a:t>
            </a:r>
            <a:r>
              <a:rPr lang="en-US" altLang="en-US" sz="3400" dirty="0"/>
              <a:t>Antibiotic Stewardship:</a:t>
            </a:r>
            <a:r>
              <a:rPr lang="en-US" sz="3400" dirty="0"/>
              <a:t> </a:t>
            </a:r>
            <a:br>
              <a:rPr lang="en-US" sz="3400" dirty="0"/>
            </a:br>
            <a:r>
              <a:rPr lang="en-US" sz="3400" dirty="0"/>
              <a:t>Next Steps</a:t>
            </a:r>
          </a:p>
        </p:txBody>
      </p:sp>
      <p:sp>
        <p:nvSpPr>
          <p:cNvPr id="4" name="Content Placeholder 3"/>
          <p:cNvSpPr>
            <a:spLocks noGrp="1"/>
          </p:cNvSpPr>
          <p:nvPr>
            <p:ph idx="1"/>
          </p:nvPr>
        </p:nvSpPr>
        <p:spPr/>
        <p:txBody>
          <a:bodyPr/>
          <a:lstStyle/>
          <a:p>
            <a:r>
              <a:rPr lang="en-US" sz="2800" dirty="0"/>
              <a:t>Awarded competitive funding from the Council of State and Territorial Epidemiologists (CSTE) to modify the infection control assessment and response (ICAR) tool for use in long-term acute care hospitals (LTACHs) and to conduct enhanced education for managing and containing MDROs.</a:t>
            </a:r>
          </a:p>
          <a:p>
            <a:r>
              <a:rPr lang="en-US" sz="2800" dirty="0"/>
              <a:t>Plan to collect and analyze NHSN antibiotic use (AU) data from a sample of acute care facilities to better understand trends in antibiotic use and monitor stewardship activities.</a:t>
            </a:r>
          </a:p>
          <a:p>
            <a:r>
              <a:rPr lang="en-US" sz="2800" dirty="0"/>
              <a:t>Support and collaborate with two national Leadership in Epidemiology, Antimicrobial Stewardship and Public Health (LEAP) fellows, selected to improve the utility of the statewide antibiogram data and to enhance AS activities in long-term care facilities.</a:t>
            </a:r>
          </a:p>
          <a:p>
            <a:r>
              <a:rPr lang="en-US" sz="2800" dirty="0"/>
              <a:t>Engage additional infection preventionists in use of MAVEN system for ease in response and containment of </a:t>
            </a:r>
            <a:r>
              <a:rPr lang="en-US" sz="2800" dirty="0" err="1"/>
              <a:t>MDROs</a:t>
            </a:r>
            <a:r>
              <a:rPr lang="en-US" sz="2800" dirty="0"/>
              <a:t>.</a:t>
            </a:r>
          </a:p>
          <a:p>
            <a:pPr marL="609600" indent="-457200" eaLnBrk="1" hangingPunct="1">
              <a:lnSpc>
                <a:spcPct val="80000"/>
              </a:lnSpc>
            </a:pPr>
            <a:endParaRPr lang="en-US" altLang="en-US" sz="2800" dirty="0"/>
          </a:p>
          <a:p>
            <a:endParaRPr lang="en-US" sz="2800" dirty="0"/>
          </a:p>
        </p:txBody>
      </p:sp>
      <p:sp>
        <p:nvSpPr>
          <p:cNvPr id="3" name="Slide Number Placeholder 2"/>
          <p:cNvSpPr>
            <a:spLocks noGrp="1"/>
          </p:cNvSpPr>
          <p:nvPr>
            <p:ph type="sldNum" sz="quarter" idx="11"/>
          </p:nvPr>
        </p:nvSpPr>
        <p:spPr/>
        <p:txBody>
          <a:bodyPr/>
          <a:lstStyle/>
          <a:p>
            <a:pPr>
              <a:defRPr/>
            </a:pPr>
            <a:fld id="{A155D9D8-1CC8-434E-AF3C-C86866DD791F}" type="slidenum">
              <a:rPr lang="en-US" altLang="en-US" smtClean="0"/>
              <a:pPr>
                <a:defRPr/>
              </a:pPr>
              <a:t>35</a:t>
            </a:fld>
            <a:endParaRPr lang="en-US" altLang="en-US" dirty="0"/>
          </a:p>
        </p:txBody>
      </p:sp>
    </p:spTree>
    <p:extLst>
      <p:ext uri="{BB962C8B-B14F-4D97-AF65-F5344CB8AC3E}">
        <p14:creationId xmlns:p14="http://schemas.microsoft.com/office/powerpoint/2010/main" val="12215998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endParaRPr lang="en-US" dirty="0">
              <a:solidFill>
                <a:schemeClr val="bg1">
                  <a:alpha val="95000"/>
                </a:schemeClr>
              </a:solidFill>
            </a:endParaRPr>
          </a:p>
        </p:txBody>
      </p:sp>
      <p:sp>
        <p:nvSpPr>
          <p:cNvPr id="3" name="Content Placeholder 2"/>
          <p:cNvSpPr>
            <a:spLocks noGrp="1"/>
          </p:cNvSpPr>
          <p:nvPr>
            <p:ph idx="1"/>
          </p:nvPr>
        </p:nvSpPr>
        <p:spPr/>
        <p:txBody>
          <a:bodyPr/>
          <a:lstStyle/>
          <a:p>
            <a:endParaRPr lang="en-US" sz="3729" dirty="0"/>
          </a:p>
          <a:p>
            <a:pPr marL="0" indent="0" algn="ctr">
              <a:buNone/>
            </a:pPr>
            <a:r>
              <a:rPr lang="en-US" sz="3729" dirty="0"/>
              <a:t>Thank you for the opportunity to present this information today.</a:t>
            </a:r>
          </a:p>
          <a:p>
            <a:pPr marL="452480" indent="0">
              <a:buNone/>
            </a:pPr>
            <a:endParaRPr lang="en-US" sz="2664" dirty="0"/>
          </a:p>
          <a:p>
            <a:pPr marL="0" indent="0" algn="ctr">
              <a:buNone/>
            </a:pPr>
            <a:r>
              <a:rPr lang="en-US" sz="2664" dirty="0"/>
              <a:t>Please direct any questions to:</a:t>
            </a:r>
          </a:p>
          <a:p>
            <a:pPr marL="0" indent="0" algn="ctr">
              <a:buNone/>
            </a:pPr>
            <a:r>
              <a:rPr lang="en-US" sz="2664" dirty="0"/>
              <a:t>Eileen McHale, RN, BSN</a:t>
            </a:r>
          </a:p>
          <a:p>
            <a:pPr marL="0" indent="0" algn="ctr">
              <a:buNone/>
            </a:pPr>
            <a:r>
              <a:rPr lang="en-US" sz="2664" dirty="0"/>
              <a:t>Healthcare Associated Infection Coordinator</a:t>
            </a:r>
          </a:p>
          <a:p>
            <a:pPr marL="0" indent="0" algn="ctr">
              <a:buNone/>
            </a:pPr>
            <a:r>
              <a:rPr lang="en-US" sz="2664" dirty="0"/>
              <a:t>Bureau of Health Care Safety and Quality</a:t>
            </a:r>
          </a:p>
          <a:p>
            <a:pPr marL="0" indent="0" algn="ctr">
              <a:buNone/>
            </a:pPr>
            <a:r>
              <a:rPr lang="en-US" sz="2664" dirty="0">
                <a:hlinkClick r:id="rId3"/>
              </a:rPr>
              <a:t>Eileen.mchale@state.ma.us</a:t>
            </a:r>
            <a:endParaRPr lang="en-US" sz="2664" dirty="0"/>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36</a:t>
            </a:fld>
            <a:endParaRPr lang="en-US" altLang="en-US" dirty="0"/>
          </a:p>
        </p:txBody>
      </p:sp>
    </p:spTree>
    <p:extLst>
      <p:ext uri="{BB962C8B-B14F-4D97-AF65-F5344CB8AC3E}">
        <p14:creationId xmlns:p14="http://schemas.microsoft.com/office/powerpoint/2010/main" val="283886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altLang="en-US" dirty="0"/>
              <a:t>Methods</a:t>
            </a:r>
          </a:p>
        </p:txBody>
      </p:sp>
      <p:sp>
        <p:nvSpPr>
          <p:cNvPr id="12292" name="Rectangle 3"/>
          <p:cNvSpPr>
            <a:spLocks noGrp="1" noChangeArrowheads="1"/>
          </p:cNvSpPr>
          <p:nvPr>
            <p:ph type="body" idx="1"/>
          </p:nvPr>
        </p:nvSpPr>
        <p:spPr>
          <a:xfrm>
            <a:off x="609691" y="1751012"/>
            <a:ext cx="10960101" cy="7073673"/>
          </a:xfrm>
        </p:spPr>
        <p:txBody>
          <a:bodyPr/>
          <a:lstStyle/>
          <a:p>
            <a:pPr marL="1588" indent="14151" eaLnBrk="1" hangingPunct="1">
              <a:lnSpc>
                <a:spcPct val="80000"/>
              </a:lnSpc>
              <a:buNone/>
            </a:pPr>
            <a:r>
              <a:rPr lang="en-US" altLang="en-US" sz="2400" dirty="0"/>
              <a:t>This data summary includes the following statewide measures for the 2017 calendar year (January 1, 2017 – December 31, 2017) as reported to the CDC’s National Healthcare Safety Network (NHSN).</a:t>
            </a:r>
          </a:p>
          <a:p>
            <a:pPr marL="1588" indent="14151" eaLnBrk="1" hangingPunct="1">
              <a:lnSpc>
                <a:spcPct val="80000"/>
              </a:lnSpc>
              <a:buNone/>
            </a:pPr>
            <a:endParaRPr lang="en-US" altLang="en-US" sz="2400" dirty="0"/>
          </a:p>
          <a:p>
            <a:pPr marL="1588" indent="14151" eaLnBrk="1" hangingPunct="1">
              <a:lnSpc>
                <a:spcPct val="80000"/>
              </a:lnSpc>
              <a:buNone/>
            </a:pPr>
            <a:r>
              <a:rPr lang="en-US" altLang="en-US" sz="2400" dirty="0"/>
              <a:t>The DPH required measures are consistent with the Centers for Medicare and Medicaid Services quality reporting measures.  </a:t>
            </a:r>
          </a:p>
          <a:p>
            <a:pPr marL="1588" indent="14151" eaLnBrk="1" hangingPunct="1">
              <a:lnSpc>
                <a:spcPct val="80000"/>
              </a:lnSpc>
              <a:buNone/>
            </a:pPr>
            <a:endParaRPr lang="en-US" altLang="en-US" sz="2400" dirty="0"/>
          </a:p>
          <a:p>
            <a:pPr marL="454294" indent="-452737" eaLnBrk="1" hangingPunct="1">
              <a:lnSpc>
                <a:spcPct val="80000"/>
              </a:lnSpc>
            </a:pPr>
            <a:r>
              <a:rPr lang="en-US" altLang="en-US" sz="2400" dirty="0"/>
              <a:t>Central line associated bloodstream infections (CLABSI) in intensive care units </a:t>
            </a:r>
          </a:p>
          <a:p>
            <a:pPr marL="1588" indent="14151" eaLnBrk="1" hangingPunct="1">
              <a:lnSpc>
                <a:spcPct val="80000"/>
              </a:lnSpc>
              <a:buNone/>
            </a:pPr>
            <a:endParaRPr lang="en-US" altLang="en-US" sz="2400" dirty="0"/>
          </a:p>
          <a:p>
            <a:pPr marL="454294" indent="-452737" eaLnBrk="1" hangingPunct="1">
              <a:lnSpc>
                <a:spcPct val="80000"/>
              </a:lnSpc>
            </a:pPr>
            <a:r>
              <a:rPr lang="en-US" altLang="en-US" sz="2400" dirty="0"/>
              <a:t>Catheter associated urinary tract infections (CAUTI) in intensive care units </a:t>
            </a:r>
          </a:p>
          <a:p>
            <a:pPr marL="528166" lvl="1" indent="0" eaLnBrk="1" hangingPunct="1">
              <a:lnSpc>
                <a:spcPct val="80000"/>
              </a:lnSpc>
              <a:buNone/>
            </a:pPr>
            <a:endParaRPr lang="en-US" altLang="en-US" sz="2400" dirty="0"/>
          </a:p>
          <a:p>
            <a:pPr marL="454294" indent="-452737" eaLnBrk="1" hangingPunct="1">
              <a:lnSpc>
                <a:spcPct val="80000"/>
              </a:lnSpc>
            </a:pPr>
            <a:r>
              <a:rPr lang="en-US" altLang="en-US" sz="2400" dirty="0"/>
              <a:t>Specific surgical site infections (SSI); and</a:t>
            </a:r>
          </a:p>
          <a:p>
            <a:pPr marL="980898" lvl="1" indent="-452737" eaLnBrk="1" hangingPunct="1">
              <a:lnSpc>
                <a:spcPct val="80000"/>
              </a:lnSpc>
            </a:pPr>
            <a:endParaRPr lang="en-US" altLang="en-US" sz="2400" dirty="0"/>
          </a:p>
          <a:p>
            <a:pPr marL="454294" indent="-452737" eaLnBrk="1" hangingPunct="1">
              <a:lnSpc>
                <a:spcPct val="80000"/>
              </a:lnSpc>
            </a:pPr>
            <a:r>
              <a:rPr lang="en-US" altLang="en-US" sz="2400" dirty="0"/>
              <a:t>Specific facility wide laboratory identified events (</a:t>
            </a:r>
            <a:r>
              <a:rPr lang="en-US" altLang="en-US" sz="2400" dirty="0" err="1"/>
              <a:t>LabID</a:t>
            </a:r>
            <a:r>
              <a:rPr lang="en-US" altLang="en-US" sz="2400" dirty="0"/>
              <a:t>). </a:t>
            </a:r>
          </a:p>
          <a:p>
            <a:pPr marL="454294" indent="-452737" eaLnBrk="1" hangingPunct="1">
              <a:lnSpc>
                <a:spcPct val="80000"/>
              </a:lnSpc>
            </a:pPr>
            <a:endParaRPr lang="en-US" altLang="en-US" sz="2400" dirty="0"/>
          </a:p>
          <a:p>
            <a:pPr marL="528141" lvl="1" indent="0" eaLnBrk="1" hangingPunct="1">
              <a:lnSpc>
                <a:spcPct val="80000"/>
              </a:lnSpc>
              <a:buNone/>
            </a:pPr>
            <a:endParaRPr lang="en-US" altLang="en-US" sz="2400" dirty="0">
              <a:ea typeface="MS PGothic" pitchFamily="34" charset="-128"/>
            </a:endParaRPr>
          </a:p>
          <a:p>
            <a:pPr marL="176213" lvl="1" indent="-176213" eaLnBrk="1" hangingPunct="1">
              <a:lnSpc>
                <a:spcPct val="80000"/>
              </a:lnSpc>
              <a:buNone/>
            </a:pPr>
            <a:r>
              <a:rPr lang="en-US" altLang="en-US" sz="2400" dirty="0">
                <a:ea typeface="MS PGothic" pitchFamily="34" charset="-128"/>
              </a:rPr>
              <a:t>*</a:t>
            </a:r>
            <a:r>
              <a:rPr lang="en-US" altLang="en-US" sz="2400" dirty="0"/>
              <a:t>National baseline data for each measure are based on a statistical risk model derived   from 2015 national data.</a:t>
            </a:r>
          </a:p>
          <a:p>
            <a:pPr marL="527050" lvl="1" indent="-527050" eaLnBrk="1" hangingPunct="1">
              <a:lnSpc>
                <a:spcPct val="80000"/>
              </a:lnSpc>
              <a:buNone/>
            </a:pPr>
            <a:r>
              <a:rPr lang="en-US" altLang="en-US" sz="2400" dirty="0">
                <a:ea typeface="MS PGothic" pitchFamily="34" charset="-128"/>
              </a:rPr>
              <a:t>*All data were extracted from NHSN on June 11</a:t>
            </a:r>
            <a:r>
              <a:rPr lang="en-US" altLang="en-US" sz="2400" baseline="30000" dirty="0">
                <a:ea typeface="MS PGothic" pitchFamily="34" charset="-128"/>
              </a:rPr>
              <a:t>th</a:t>
            </a:r>
            <a:r>
              <a:rPr lang="en-US" altLang="en-US" sz="2400" dirty="0">
                <a:ea typeface="MS PGothic" pitchFamily="34" charset="-128"/>
              </a:rPr>
              <a:t>, 2018.</a:t>
            </a: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4</a:t>
            </a:fld>
            <a:endParaRPr lang="en-US" altLang="en-US" dirty="0"/>
          </a:p>
        </p:txBody>
      </p:sp>
    </p:spTree>
    <p:extLst>
      <p:ext uri="{BB962C8B-B14F-4D97-AF65-F5344CB8AC3E}">
        <p14:creationId xmlns:p14="http://schemas.microsoft.com/office/powerpoint/2010/main" val="3068312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4294967295"/>
          </p:nvPr>
        </p:nvSpPr>
        <p:spPr>
          <a:xfrm>
            <a:off x="609691" y="2011363"/>
            <a:ext cx="10960101" cy="4767262"/>
          </a:xfrm>
        </p:spPr>
        <p:txBody>
          <a:bodyPr/>
          <a:lstStyle/>
          <a:p>
            <a:pPr marL="452352" indent="-301524" defTabSz="1204650" eaLnBrk="1" hangingPunct="1">
              <a:lnSpc>
                <a:spcPct val="90000"/>
              </a:lnSpc>
              <a:defRPr/>
            </a:pPr>
            <a:r>
              <a:rPr lang="en-US" altLang="en-US" sz="3200" dirty="0">
                <a:ea typeface="MS PGothic" pitchFamily="34" charset="-128"/>
              </a:rPr>
              <a:t>Standardized Infection Ratio (SIR)*</a:t>
            </a:r>
          </a:p>
          <a:p>
            <a:pPr marL="452352" indent="-301524" defTabSz="1204650" eaLnBrk="1" hangingPunct="1">
              <a:lnSpc>
                <a:spcPct val="90000"/>
              </a:lnSpc>
              <a:defRPr/>
            </a:pPr>
            <a:endParaRPr lang="en-US" altLang="en-US" sz="3200" dirty="0">
              <a:ea typeface="MS PGothic" pitchFamily="34" charset="-128"/>
            </a:endParaRPr>
          </a:p>
          <a:p>
            <a:pPr marL="452352" indent="-301524" defTabSz="1204650" eaLnBrk="1" hangingPunct="1">
              <a:lnSpc>
                <a:spcPct val="90000"/>
              </a:lnSpc>
              <a:defRPr/>
            </a:pPr>
            <a:endParaRPr lang="en-US" altLang="en-US" sz="3200" dirty="0">
              <a:ea typeface="MS PGothic" pitchFamily="34" charset="-128"/>
            </a:endParaRPr>
          </a:p>
          <a:p>
            <a:pPr marL="1019803" lvl="1" indent="-342900" defTabSz="1204650" eaLnBrk="1" hangingPunct="1">
              <a:lnSpc>
                <a:spcPct val="90000"/>
              </a:lnSpc>
              <a:buFont typeface="Calibri" panose="020F0502020204030204" pitchFamily="34" charset="0"/>
              <a:buChar char="*"/>
              <a:defRPr/>
            </a:pPr>
            <a:r>
              <a:rPr lang="en-US" altLang="en-US" sz="2000" dirty="0">
                <a:ea typeface="MS PGothic" pitchFamily="34" charset="-128"/>
              </a:rPr>
              <a:t>When the actual number is equal to the predicted number the SIR = 1.0</a:t>
            </a:r>
          </a:p>
          <a:p>
            <a:pPr marL="1016475" lvl="1" indent="-339572" defTabSz="1204650" eaLnBrk="1" hangingPunct="1">
              <a:lnSpc>
                <a:spcPct val="90000"/>
              </a:lnSpc>
              <a:buFont typeface="Arial" charset="0"/>
              <a:buChar char="•"/>
              <a:defRPr/>
            </a:pPr>
            <a:endParaRPr lang="en-US" altLang="en-US" sz="2000" dirty="0">
              <a:ea typeface="MS PGothic" pitchFamily="34" charset="-128"/>
            </a:endParaRPr>
          </a:p>
          <a:p>
            <a:pPr marL="452352" indent="-301524" defTabSz="1204650" eaLnBrk="1" hangingPunct="1">
              <a:lnSpc>
                <a:spcPct val="90000"/>
              </a:lnSpc>
              <a:defRPr/>
            </a:pPr>
            <a:r>
              <a:rPr lang="en-US" altLang="en-US" sz="3200" dirty="0">
                <a:ea typeface="MS PGothic" pitchFamily="34" charset="-128"/>
              </a:rPr>
              <a:t>Central Line Utilization Ratio</a:t>
            </a:r>
          </a:p>
          <a:p>
            <a:pPr marL="452352" indent="-301524" defTabSz="1204650" eaLnBrk="1" hangingPunct="1">
              <a:lnSpc>
                <a:spcPct val="90000"/>
              </a:lnSpc>
              <a:defRPr/>
            </a:pPr>
            <a:endParaRPr lang="en-US" sz="3200" dirty="0"/>
          </a:p>
          <a:p>
            <a:pPr marL="452352" indent="-301524" defTabSz="1204650" eaLnBrk="1" hangingPunct="1">
              <a:lnSpc>
                <a:spcPct val="90000"/>
              </a:lnSpc>
              <a:defRPr/>
            </a:pPr>
            <a:endParaRPr lang="en-US" sz="3200" dirty="0"/>
          </a:p>
          <a:p>
            <a:pPr marL="452352" indent="-301524" defTabSz="1204650" eaLnBrk="1" hangingPunct="1">
              <a:lnSpc>
                <a:spcPct val="90000"/>
              </a:lnSpc>
              <a:defRPr/>
            </a:pPr>
            <a:endParaRPr lang="en-US" sz="3200" dirty="0"/>
          </a:p>
          <a:p>
            <a:pPr marL="452352" indent="-301524" defTabSz="1204650" eaLnBrk="1" hangingPunct="1">
              <a:lnSpc>
                <a:spcPct val="90000"/>
              </a:lnSpc>
              <a:defRPr/>
            </a:pPr>
            <a:r>
              <a:rPr lang="en-US" sz="3200" dirty="0"/>
              <a:t>Urinary Catheter Utilization Ratio </a:t>
            </a:r>
            <a:endParaRPr lang="en-US" altLang="en-US" sz="3200" dirty="0">
              <a:ea typeface="MS PGothic" pitchFamily="34" charset="-128"/>
            </a:endParaRPr>
          </a:p>
          <a:p>
            <a:pPr marL="452352" indent="-301524" defTabSz="1204650" eaLnBrk="1" hangingPunct="1">
              <a:lnSpc>
                <a:spcPct val="90000"/>
              </a:lnSpc>
              <a:buNone/>
              <a:defRPr/>
            </a:pPr>
            <a:endParaRPr lang="en-US" altLang="en-US" dirty="0">
              <a:solidFill>
                <a:srgbClr val="A6A6A6"/>
              </a:solidFill>
              <a:ea typeface="MS PGothic" pitchFamily="34" charset="-128"/>
            </a:endParaRPr>
          </a:p>
        </p:txBody>
      </p:sp>
      <p:sp>
        <p:nvSpPr>
          <p:cNvPr id="13316" name="Rectangle 5"/>
          <p:cNvSpPr>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nchor="ct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3700" b="1" dirty="0">
                <a:solidFill>
                  <a:schemeClr val="bg1"/>
                </a:solidFill>
              </a:rPr>
              <a:t>Measures</a:t>
            </a:r>
            <a:r>
              <a:rPr lang="en-US" altLang="en-US" sz="3200" b="1" dirty="0">
                <a:solidFill>
                  <a:schemeClr val="bg1"/>
                </a:solidFill>
              </a:rPr>
              <a:t>  </a:t>
            </a:r>
          </a:p>
        </p:txBody>
      </p:sp>
      <p:grpSp>
        <p:nvGrpSpPr>
          <p:cNvPr id="13317" name="Group 17"/>
          <p:cNvGrpSpPr>
            <a:grpSpLocks/>
          </p:cNvGrpSpPr>
          <p:nvPr/>
        </p:nvGrpSpPr>
        <p:grpSpPr bwMode="auto">
          <a:xfrm>
            <a:off x="1317625" y="4873641"/>
            <a:ext cx="9920288" cy="1011238"/>
            <a:chOff x="830" y="4789"/>
            <a:chExt cx="6249" cy="637"/>
          </a:xfrm>
        </p:grpSpPr>
        <p:sp>
          <p:nvSpPr>
            <p:cNvPr id="13324" name="AutoShape 5"/>
            <p:cNvSpPr>
              <a:spLocks noChangeArrowheads="1"/>
            </p:cNvSpPr>
            <p:nvPr/>
          </p:nvSpPr>
          <p:spPr bwMode="auto">
            <a:xfrm>
              <a:off x="830" y="4789"/>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13325" name="Text Box 6"/>
            <p:cNvSpPr txBox="1">
              <a:spLocks noChangeArrowheads="1"/>
            </p:cNvSpPr>
            <p:nvPr/>
          </p:nvSpPr>
          <p:spPr bwMode="auto">
            <a:xfrm>
              <a:off x="1215" y="4928"/>
              <a:ext cx="248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dirty="0"/>
                <a:t>Central Line Utilization Ratio =</a:t>
              </a:r>
            </a:p>
          </p:txBody>
        </p:sp>
        <p:sp>
          <p:nvSpPr>
            <p:cNvPr id="13326" name="Text Box 7"/>
            <p:cNvSpPr txBox="1">
              <a:spLocks noChangeArrowheads="1"/>
            </p:cNvSpPr>
            <p:nvPr/>
          </p:nvSpPr>
          <p:spPr bwMode="auto">
            <a:xfrm>
              <a:off x="3707" y="483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Central Line Days</a:t>
              </a:r>
            </a:p>
          </p:txBody>
        </p:sp>
        <p:sp>
          <p:nvSpPr>
            <p:cNvPr id="13327" name="Text Box 8"/>
            <p:cNvSpPr txBox="1">
              <a:spLocks noChangeArrowheads="1"/>
            </p:cNvSpPr>
            <p:nvPr/>
          </p:nvSpPr>
          <p:spPr bwMode="auto">
            <a:xfrm>
              <a:off x="3707" y="5099"/>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Patient Days</a:t>
              </a:r>
            </a:p>
          </p:txBody>
        </p:sp>
        <p:sp>
          <p:nvSpPr>
            <p:cNvPr id="13328" name="Line 9"/>
            <p:cNvSpPr>
              <a:spLocks noChangeShapeType="1"/>
            </p:cNvSpPr>
            <p:nvPr/>
          </p:nvSpPr>
          <p:spPr bwMode="auto">
            <a:xfrm>
              <a:off x="3707" y="5104"/>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3318" name="Group 18"/>
          <p:cNvGrpSpPr>
            <a:grpSpLocks/>
          </p:cNvGrpSpPr>
          <p:nvPr/>
        </p:nvGrpSpPr>
        <p:grpSpPr bwMode="auto">
          <a:xfrm>
            <a:off x="1317625" y="2561993"/>
            <a:ext cx="9920288" cy="1009650"/>
            <a:chOff x="838" y="3422"/>
            <a:chExt cx="6249" cy="637"/>
          </a:xfrm>
        </p:grpSpPr>
        <p:sp>
          <p:nvSpPr>
            <p:cNvPr id="13319" name="AutoShape 16"/>
            <p:cNvSpPr>
              <a:spLocks noChangeArrowheads="1"/>
            </p:cNvSpPr>
            <p:nvPr/>
          </p:nvSpPr>
          <p:spPr bwMode="auto">
            <a:xfrm>
              <a:off x="838" y="3422"/>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13320" name="Text Box 12"/>
            <p:cNvSpPr txBox="1">
              <a:spLocks noChangeArrowheads="1"/>
            </p:cNvSpPr>
            <p:nvPr/>
          </p:nvSpPr>
          <p:spPr bwMode="auto">
            <a:xfrm>
              <a:off x="991" y="3544"/>
              <a:ext cx="287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dirty="0"/>
                <a:t>Standardized Infection Ratio (SIR) =</a:t>
              </a:r>
            </a:p>
          </p:txBody>
        </p:sp>
        <p:sp>
          <p:nvSpPr>
            <p:cNvPr id="13321" name="Text Box 13"/>
            <p:cNvSpPr txBox="1">
              <a:spLocks noChangeArrowheads="1"/>
            </p:cNvSpPr>
            <p:nvPr/>
          </p:nvSpPr>
          <p:spPr bwMode="auto">
            <a:xfrm>
              <a:off x="3931" y="3427"/>
              <a:ext cx="2851"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Actual Number of Infections</a:t>
              </a:r>
            </a:p>
          </p:txBody>
        </p:sp>
        <p:sp>
          <p:nvSpPr>
            <p:cNvPr id="13322" name="Text Box 14"/>
            <p:cNvSpPr txBox="1">
              <a:spLocks noChangeArrowheads="1"/>
            </p:cNvSpPr>
            <p:nvPr/>
          </p:nvSpPr>
          <p:spPr bwMode="auto">
            <a:xfrm>
              <a:off x="3940" y="369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Predicted Number of Infections</a:t>
              </a:r>
            </a:p>
          </p:txBody>
        </p:sp>
        <p:sp>
          <p:nvSpPr>
            <p:cNvPr id="13323" name="Line 15"/>
            <p:cNvSpPr>
              <a:spLocks noChangeShapeType="1"/>
            </p:cNvSpPr>
            <p:nvPr/>
          </p:nvSpPr>
          <p:spPr bwMode="auto">
            <a:xfrm>
              <a:off x="3940" y="3712"/>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8" name="Group 17"/>
          <p:cNvGrpSpPr>
            <a:grpSpLocks/>
          </p:cNvGrpSpPr>
          <p:nvPr/>
        </p:nvGrpSpPr>
        <p:grpSpPr bwMode="auto">
          <a:xfrm>
            <a:off x="1317625" y="7016682"/>
            <a:ext cx="9920288" cy="1011238"/>
            <a:chOff x="830" y="4789"/>
            <a:chExt cx="6249" cy="637"/>
          </a:xfrm>
        </p:grpSpPr>
        <p:sp>
          <p:nvSpPr>
            <p:cNvPr id="19" name="AutoShape 5"/>
            <p:cNvSpPr>
              <a:spLocks noChangeArrowheads="1"/>
            </p:cNvSpPr>
            <p:nvPr/>
          </p:nvSpPr>
          <p:spPr bwMode="auto">
            <a:xfrm>
              <a:off x="830" y="4789"/>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20" name="Text Box 6"/>
            <p:cNvSpPr txBox="1">
              <a:spLocks noChangeArrowheads="1"/>
            </p:cNvSpPr>
            <p:nvPr/>
          </p:nvSpPr>
          <p:spPr bwMode="auto">
            <a:xfrm>
              <a:off x="885" y="4928"/>
              <a:ext cx="286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sz="2400" dirty="0"/>
                <a:t>Urinary Catheter </a:t>
              </a:r>
              <a:r>
                <a:rPr lang="en-US" altLang="en-US" sz="2400" dirty="0"/>
                <a:t>Utilization Ratio =</a:t>
              </a:r>
            </a:p>
          </p:txBody>
        </p:sp>
        <p:sp>
          <p:nvSpPr>
            <p:cNvPr id="21" name="Text Box 7"/>
            <p:cNvSpPr txBox="1">
              <a:spLocks noChangeArrowheads="1"/>
            </p:cNvSpPr>
            <p:nvPr/>
          </p:nvSpPr>
          <p:spPr bwMode="auto">
            <a:xfrm>
              <a:off x="3707" y="483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Urinary Catheter Days</a:t>
              </a:r>
            </a:p>
          </p:txBody>
        </p:sp>
        <p:sp>
          <p:nvSpPr>
            <p:cNvPr id="22" name="Text Box 8"/>
            <p:cNvSpPr txBox="1">
              <a:spLocks noChangeArrowheads="1"/>
            </p:cNvSpPr>
            <p:nvPr/>
          </p:nvSpPr>
          <p:spPr bwMode="auto">
            <a:xfrm>
              <a:off x="3707" y="5099"/>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Patient Days</a:t>
              </a:r>
            </a:p>
          </p:txBody>
        </p:sp>
        <p:sp>
          <p:nvSpPr>
            <p:cNvPr id="23" name="Line 9"/>
            <p:cNvSpPr>
              <a:spLocks noChangeShapeType="1"/>
            </p:cNvSpPr>
            <p:nvPr/>
          </p:nvSpPr>
          <p:spPr bwMode="auto">
            <a:xfrm>
              <a:off x="3707" y="5104"/>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3" name="Slide Number Placeholder 2"/>
          <p:cNvSpPr>
            <a:spLocks noGrp="1"/>
          </p:cNvSpPr>
          <p:nvPr>
            <p:ph type="sldNum" sz="quarter" idx="11"/>
          </p:nvPr>
        </p:nvSpPr>
        <p:spPr/>
        <p:txBody>
          <a:bodyPr/>
          <a:lstStyle/>
          <a:p>
            <a:pPr>
              <a:defRPr/>
            </a:pPr>
            <a:fld id="{6C071EC3-2541-4649-B5DA-9836904E775A}" type="slidenum">
              <a:rPr lang="en-US" altLang="en-US" smtClean="0"/>
              <a:pPr>
                <a:defRPr/>
              </a:pPr>
              <a:t>5</a:t>
            </a:fld>
            <a:endParaRPr lang="en-US" altLang="en-US" dirty="0"/>
          </a:p>
        </p:txBody>
      </p:sp>
    </p:spTree>
    <p:extLst>
      <p:ext uri="{BB962C8B-B14F-4D97-AF65-F5344CB8AC3E}">
        <p14:creationId xmlns:p14="http://schemas.microsoft.com/office/powerpoint/2010/main" val="2576049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Chart 3"/>
          <p:cNvGraphicFramePr>
            <a:graphicFrameLocks/>
          </p:cNvGraphicFramePr>
          <p:nvPr/>
        </p:nvGraphicFramePr>
        <p:xfrm>
          <a:off x="1703388" y="1597026"/>
          <a:ext cx="8558212" cy="5065712"/>
        </p:xfrm>
        <a:graphic>
          <a:graphicData uri="http://schemas.openxmlformats.org/presentationml/2006/ole">
            <mc:AlternateContent xmlns:mc="http://schemas.openxmlformats.org/markup-compatibility/2006">
              <mc:Choice xmlns:v="urn:schemas-microsoft-com:vml" Requires="v">
                <p:oleObj spid="_x0000_s15611" r:id="rId4" imgW="8559526" imgH="5066215" progId="Excel.Chart.8">
                  <p:embed/>
                </p:oleObj>
              </mc:Choice>
              <mc:Fallback>
                <p:oleObj r:id="rId4" imgW="8559526" imgH="5066215" progId="Excel.Chart.8">
                  <p:embed/>
                  <p:pic>
                    <p:nvPicPr>
                      <p:cNvPr id="0" name="Char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3388" y="1597026"/>
                        <a:ext cx="8558212" cy="506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 name="Straight Connector 3"/>
          <p:cNvCxnSpPr/>
          <p:nvPr/>
        </p:nvCxnSpPr>
        <p:spPr bwMode="auto">
          <a:xfrm flipV="1">
            <a:off x="2116139" y="5275263"/>
            <a:ext cx="8015287" cy="0"/>
          </a:xfrm>
          <a:prstGeom prst="line">
            <a:avLst/>
          </a:prstGeom>
          <a:solidFill>
            <a:schemeClr val="accent1"/>
          </a:solidFill>
          <a:ln w="5715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 name="TextBox 4"/>
          <p:cNvSpPr txBox="1"/>
          <p:nvPr/>
        </p:nvSpPr>
        <p:spPr>
          <a:xfrm>
            <a:off x="1148664" y="3723737"/>
            <a:ext cx="552073" cy="492078"/>
          </a:xfrm>
          <a:prstGeom prst="rect">
            <a:avLst/>
          </a:prstGeom>
          <a:noFill/>
        </p:spPr>
        <p:txBody>
          <a:bodyPr vert="vert270" wrap="none" lIns="90487" tIns="45222" rIns="90487" bIns="45222">
            <a:spAutoFit/>
          </a:bodyPr>
          <a:lstStyle/>
          <a:p>
            <a:pPr>
              <a:defRPr/>
            </a:pPr>
            <a:r>
              <a:rPr lang="en-US" b="1" dirty="0">
                <a:latin typeface="+mj-lt"/>
                <a:ea typeface="MS PGothic" pitchFamily="34" charset="-128"/>
              </a:rPr>
              <a:t>SIR</a:t>
            </a:r>
          </a:p>
        </p:txBody>
      </p:sp>
      <p:sp>
        <p:nvSpPr>
          <p:cNvPr id="6" name="TextBox 5"/>
          <p:cNvSpPr txBox="1"/>
          <p:nvPr/>
        </p:nvSpPr>
        <p:spPr>
          <a:xfrm>
            <a:off x="638176" y="6719888"/>
            <a:ext cx="10901363" cy="1878012"/>
          </a:xfrm>
          <a:prstGeom prst="rect">
            <a:avLst/>
          </a:prstGeom>
          <a:noFill/>
        </p:spPr>
        <p:txBody>
          <a:bodyPr lIns="90487" tIns="45222" rIns="90487" bIns="45222">
            <a:spAutoFit/>
          </a:bodyPr>
          <a:lstStyle/>
          <a:p>
            <a:pPr>
              <a:defRPr/>
            </a:pPr>
            <a:r>
              <a:rPr lang="en-US" sz="2000" dirty="0">
                <a:latin typeface="+mn-lt"/>
                <a:ea typeface="MS PGothic" pitchFamily="34" charset="-128"/>
              </a:rPr>
              <a:t>The </a:t>
            </a:r>
            <a:r>
              <a:rPr lang="en-US" sz="2000" b="1" dirty="0">
                <a:solidFill>
                  <a:srgbClr val="92D050"/>
                </a:solidFill>
                <a:latin typeface="+mn-lt"/>
                <a:ea typeface="MS PGothic" pitchFamily="34" charset="-128"/>
              </a:rPr>
              <a:t>green</a:t>
            </a:r>
            <a:r>
              <a:rPr lang="en-US" sz="2000" dirty="0">
                <a:latin typeface="+mn-lt"/>
                <a:ea typeface="MS PGothic" pitchFamily="34" charset="-128"/>
              </a:rPr>
              <a:t> horizontal bar represents the SIR, and the </a:t>
            </a:r>
            <a:r>
              <a:rPr lang="en-US" sz="2000" b="1" dirty="0">
                <a:solidFill>
                  <a:schemeClr val="accent2"/>
                </a:solidFill>
                <a:latin typeface="+mn-lt"/>
                <a:ea typeface="MS PGothic" pitchFamily="34" charset="-128"/>
              </a:rPr>
              <a:t>blue</a:t>
            </a:r>
            <a:r>
              <a:rPr lang="en-US" sz="2000" dirty="0">
                <a:latin typeface="+mn-lt"/>
                <a:ea typeface="MS PGothic" pitchFamily="34" charset="-128"/>
              </a:rPr>
              <a:t> vertical bar represents the 95% confidence interval (CI). The 95% CI measures the probability that the true SIR falls between the two parameters. </a:t>
            </a:r>
          </a:p>
          <a:p>
            <a:pPr marL="282741" indent="-282741">
              <a:buFont typeface="Arial" panose="020B0604020202020204" pitchFamily="34" charset="0"/>
              <a:buChar char="•"/>
              <a:defRPr/>
            </a:pPr>
            <a:r>
              <a:rPr lang="en-US" sz="1900" dirty="0">
                <a:latin typeface="+mn-lt"/>
                <a:ea typeface="MS PGothic" pitchFamily="34" charset="-128"/>
              </a:rPr>
              <a:t>If the blue vertical bar crosses 1.0 (highlighted in </a:t>
            </a:r>
            <a:r>
              <a:rPr lang="en-US" sz="1900" b="1" dirty="0">
                <a:solidFill>
                  <a:srgbClr val="FF9933"/>
                </a:solidFill>
                <a:latin typeface="+mn-lt"/>
                <a:ea typeface="MS PGothic" pitchFamily="34" charset="-128"/>
              </a:rPr>
              <a:t>orange</a:t>
            </a:r>
            <a:r>
              <a:rPr lang="en-US" sz="1900" dirty="0">
                <a:latin typeface="+mn-lt"/>
                <a:ea typeface="MS PGothic" pitchFamily="34" charset="-128"/>
              </a:rPr>
              <a:t>), then the actual rate is </a:t>
            </a:r>
            <a:r>
              <a:rPr lang="en-US" sz="1900" u="sng" dirty="0">
                <a:latin typeface="+mn-lt"/>
                <a:ea typeface="MS PGothic" pitchFamily="34" charset="-128"/>
              </a:rPr>
              <a:t>not</a:t>
            </a:r>
            <a:r>
              <a:rPr lang="en-US" sz="1900" dirty="0">
                <a:latin typeface="+mn-lt"/>
                <a:ea typeface="MS PGothic" pitchFamily="34" charset="-128"/>
              </a:rPr>
              <a:t> statistically significantly different from the predicted rate.  </a:t>
            </a:r>
          </a:p>
          <a:p>
            <a:pPr marL="282741" indent="-282741">
              <a:buFont typeface="Arial" panose="020B0604020202020204" pitchFamily="34" charset="0"/>
              <a:buChar char="•"/>
              <a:defRPr/>
            </a:pPr>
            <a:r>
              <a:rPr lang="en-US" sz="1900" dirty="0">
                <a:latin typeface="+mn-lt"/>
                <a:ea typeface="MS PGothic" pitchFamily="34" charset="-128"/>
              </a:rPr>
              <a:t>If the blue vertical bar is completely above or below 1.0, then the actual is statistically significantly different from the predicted rate.</a:t>
            </a:r>
            <a:endParaRPr lang="en-US" sz="2000" dirty="0">
              <a:latin typeface="+mn-lt"/>
              <a:ea typeface="MS PGothic" pitchFamily="34" charset="-128"/>
            </a:endParaRPr>
          </a:p>
        </p:txBody>
      </p:sp>
      <p:sp>
        <p:nvSpPr>
          <p:cNvPr id="7" name="TextBox 6"/>
          <p:cNvSpPr txBox="1"/>
          <p:nvPr/>
        </p:nvSpPr>
        <p:spPr>
          <a:xfrm>
            <a:off x="2684464" y="3308350"/>
            <a:ext cx="4398962"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Not significantly different than predicted</a:t>
            </a:r>
          </a:p>
        </p:txBody>
      </p:sp>
      <p:cxnSp>
        <p:nvCxnSpPr>
          <p:cNvPr id="9" name="Straight Arrow Connector 8"/>
          <p:cNvCxnSpPr/>
          <p:nvPr/>
        </p:nvCxnSpPr>
        <p:spPr bwMode="auto">
          <a:xfrm flipH="1">
            <a:off x="3527517" y="3708400"/>
            <a:ext cx="900113" cy="5715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 name="Straight Arrow Connector 10"/>
          <p:cNvCxnSpPr/>
          <p:nvPr/>
        </p:nvCxnSpPr>
        <p:spPr bwMode="auto">
          <a:xfrm>
            <a:off x="4427629" y="3722689"/>
            <a:ext cx="579437" cy="1023938"/>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4" name="TextBox 13"/>
          <p:cNvSpPr txBox="1"/>
          <p:nvPr/>
        </p:nvSpPr>
        <p:spPr>
          <a:xfrm>
            <a:off x="7923213" y="5645151"/>
            <a:ext cx="3789362"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Significantly lower than predicted</a:t>
            </a:r>
          </a:p>
        </p:txBody>
      </p:sp>
      <p:sp>
        <p:nvSpPr>
          <p:cNvPr id="15" name="TextBox 14"/>
          <p:cNvSpPr txBox="1"/>
          <p:nvPr/>
        </p:nvSpPr>
        <p:spPr>
          <a:xfrm>
            <a:off x="4194267" y="2089151"/>
            <a:ext cx="3860799"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Significantly higher than predicted</a:t>
            </a:r>
          </a:p>
        </p:txBody>
      </p:sp>
      <p:cxnSp>
        <p:nvCxnSpPr>
          <p:cNvPr id="13" name="Straight Arrow Connector 12"/>
          <p:cNvCxnSpPr/>
          <p:nvPr/>
        </p:nvCxnSpPr>
        <p:spPr bwMode="auto">
          <a:xfrm flipH="1">
            <a:off x="7358065" y="5827712"/>
            <a:ext cx="565149" cy="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7" name="Straight Arrow Connector 16"/>
          <p:cNvCxnSpPr/>
          <p:nvPr/>
        </p:nvCxnSpPr>
        <p:spPr bwMode="auto">
          <a:xfrm>
            <a:off x="8055067" y="2503491"/>
            <a:ext cx="900113" cy="369888"/>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8" name="Slide Number Placeholder 7"/>
          <p:cNvSpPr>
            <a:spLocks noGrp="1"/>
          </p:cNvSpPr>
          <p:nvPr>
            <p:ph type="sldNum" sz="quarter" idx="11"/>
          </p:nvPr>
        </p:nvSpPr>
        <p:spPr/>
        <p:txBody>
          <a:bodyPr/>
          <a:lstStyle/>
          <a:p>
            <a:pPr>
              <a:defRPr/>
            </a:pPr>
            <a:fld id="{6C071EC3-2541-4649-B5DA-9836904E775A}" type="slidenum">
              <a:rPr lang="en-US" altLang="en-US" smtClean="0"/>
              <a:pPr>
                <a:defRPr/>
              </a:pPr>
              <a:t>6</a:t>
            </a:fld>
            <a:endParaRPr lang="en-US" altLang="en-US" dirty="0"/>
          </a:p>
        </p:txBody>
      </p:sp>
      <p:sp>
        <p:nvSpPr>
          <p:cNvPr id="16" name="Rectangle 5"/>
          <p:cNvSpPr>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nchor="ct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a:spcBef>
                <a:spcPts val="0"/>
              </a:spcBef>
              <a:buNone/>
              <a:defRPr/>
            </a:pPr>
            <a:r>
              <a:rPr lang="en-US" sz="3700" b="1" dirty="0">
                <a:solidFill>
                  <a:schemeClr val="bg1"/>
                </a:solidFill>
                <a:ea typeface="MS PGothic" pitchFamily="34" charset="-128"/>
              </a:rPr>
              <a:t>How to Interpret  SIRs and </a:t>
            </a:r>
          </a:p>
          <a:p>
            <a:pPr algn="ctr">
              <a:spcBef>
                <a:spcPts val="0"/>
              </a:spcBef>
              <a:buNone/>
              <a:defRPr/>
            </a:pPr>
            <a:r>
              <a:rPr lang="en-US" sz="3700" b="1" dirty="0">
                <a:solidFill>
                  <a:schemeClr val="bg1"/>
                </a:solidFill>
                <a:ea typeface="MS PGothic" pitchFamily="34" charset="-128"/>
              </a:rPr>
              <a:t>95% Confidence Intervals (CIs)</a:t>
            </a:r>
            <a:endParaRPr lang="en-US" altLang="en-US" sz="3200" b="1"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5341941" y="0"/>
            <a:ext cx="6604000" cy="1241426"/>
          </a:xfrm>
        </p:spPr>
        <p:txBody>
          <a:bodyPr/>
          <a:lstStyle/>
          <a:p>
            <a:pPr eaLnBrk="1" hangingPunct="1"/>
            <a:r>
              <a:rPr lang="en-US" altLang="en-US" sz="2000" dirty="0"/>
              <a:t/>
            </a:r>
            <a:br>
              <a:rPr lang="en-US" altLang="en-US" sz="2000" dirty="0"/>
            </a:br>
            <a:r>
              <a:rPr lang="en-US" altLang="en-US" sz="2000" dirty="0"/>
              <a:t/>
            </a:r>
            <a:br>
              <a:rPr lang="en-US" altLang="en-US" sz="2000" dirty="0"/>
            </a:br>
            <a:r>
              <a:rPr lang="en-US" altLang="en-US" sz="2400" dirty="0"/>
              <a:t>Massachusetts Central Line-Associated Bloodstream Infection (CLABSI) SIR, by ICU Type </a:t>
            </a:r>
            <a:br>
              <a:rPr lang="en-US" altLang="en-US" sz="2400" dirty="0"/>
            </a:br>
            <a:r>
              <a:rPr lang="en-US" altLang="en-US" sz="2000" b="0" i="1" dirty="0"/>
              <a:t>January 1, 2017-December 31, 2017</a:t>
            </a:r>
            <a:br>
              <a:rPr lang="en-US" altLang="en-US" sz="2000" b="0" i="1" dirty="0"/>
            </a:br>
            <a:endParaRPr lang="en-US" altLang="en-US" sz="2700" b="0" dirty="0"/>
          </a:p>
        </p:txBody>
      </p:sp>
      <p:sp>
        <p:nvSpPr>
          <p:cNvPr id="18437" name="Text Box 8"/>
          <p:cNvSpPr txBox="1">
            <a:spLocks noChangeArrowheads="1"/>
          </p:cNvSpPr>
          <p:nvPr/>
        </p:nvSpPr>
        <p:spPr bwMode="auto">
          <a:xfrm>
            <a:off x="3459255" y="8291605"/>
            <a:ext cx="1628775"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200" dirty="0"/>
              <a:t>NT=Not major teaching</a:t>
            </a:r>
          </a:p>
          <a:p>
            <a:pPr eaLnBrk="1" hangingPunct="1">
              <a:spcBef>
                <a:spcPct val="0"/>
              </a:spcBef>
              <a:buFontTx/>
              <a:buNone/>
            </a:pPr>
            <a:r>
              <a:rPr lang="en-US" altLang="en-US" sz="1200" dirty="0"/>
              <a:t>T= Major teaching</a:t>
            </a:r>
          </a:p>
        </p:txBody>
      </p:sp>
      <p:grpSp>
        <p:nvGrpSpPr>
          <p:cNvPr id="18438" name="Group 13"/>
          <p:cNvGrpSpPr>
            <a:grpSpLocks/>
          </p:cNvGrpSpPr>
          <p:nvPr/>
        </p:nvGrpSpPr>
        <p:grpSpPr bwMode="auto">
          <a:xfrm>
            <a:off x="6278565" y="8471388"/>
            <a:ext cx="3711575" cy="322262"/>
            <a:chOff x="3955" y="5337"/>
            <a:chExt cx="2338" cy="202"/>
          </a:xfrm>
        </p:grpSpPr>
        <p:sp>
          <p:nvSpPr>
            <p:cNvPr id="18440" name="Text Box 14"/>
            <p:cNvSpPr txBox="1">
              <a:spLocks noChangeArrowheads="1"/>
            </p:cNvSpPr>
            <p:nvPr/>
          </p:nvSpPr>
          <p:spPr bwMode="auto">
            <a:xfrm>
              <a:off x="3955" y="5337"/>
              <a:ext cx="2338"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18441" name="Line 15"/>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8442" name="Line 16"/>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2" name="Object 10"/>
          <p:cNvGraphicFramePr>
            <a:graphicFrameLocks noGrp="1" noChangeAspect="1"/>
          </p:cNvGraphicFramePr>
          <p:nvPr>
            <p:ph idx="1"/>
            <p:extLst>
              <p:ext uri="{D42A27DB-BD31-4B8C-83A1-F6EECF244321}">
                <p14:modId xmlns:p14="http://schemas.microsoft.com/office/powerpoint/2010/main" val="3800528765"/>
              </p:ext>
            </p:extLst>
          </p:nvPr>
        </p:nvGraphicFramePr>
        <p:xfrm>
          <a:off x="3076576" y="1565366"/>
          <a:ext cx="8761413" cy="7348539"/>
        </p:xfrm>
        <a:graphic>
          <a:graphicData uri="http://schemas.openxmlformats.org/drawingml/2006/chart">
            <c:chart xmlns:c="http://schemas.openxmlformats.org/drawingml/2006/chart" xmlns:r="http://schemas.openxmlformats.org/officeDocument/2006/relationships" r:id="rId3"/>
          </a:graphicData>
        </a:graphic>
      </p:graphicFrame>
      <p:sp>
        <p:nvSpPr>
          <p:cNvPr id="11" name="Rounded Rectangle 1"/>
          <p:cNvSpPr>
            <a:spLocks noChangeArrowheads="1"/>
          </p:cNvSpPr>
          <p:nvPr/>
        </p:nvSpPr>
        <p:spPr bwMode="auto">
          <a:xfrm>
            <a:off x="261938" y="1898649"/>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1522413" indent="-304800"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2400" b="1" dirty="0">
                <a:solidFill>
                  <a:srgbClr val="006699"/>
                </a:solidFill>
              </a:rPr>
              <a:t>Key Findings</a:t>
            </a:r>
          </a:p>
          <a:p>
            <a:pPr algn="ctr" eaLnBrk="1" hangingPunct="1">
              <a:spcBef>
                <a:spcPct val="0"/>
              </a:spcBef>
              <a:buFont typeface="Calibri" pitchFamily="34" charset="0"/>
              <a:buNone/>
              <a:defRPr/>
            </a:pPr>
            <a:endParaRPr lang="en-US" altLang="en-US" sz="1400" dirty="0"/>
          </a:p>
          <a:p>
            <a:pPr algn="ctr" eaLnBrk="1" hangingPunct="1">
              <a:spcBef>
                <a:spcPct val="0"/>
              </a:spcBef>
              <a:buFont typeface="Calibri" pitchFamily="34" charset="0"/>
              <a:buNone/>
              <a:defRPr/>
            </a:pPr>
            <a:r>
              <a:rPr lang="en-US" altLang="en-US" sz="1950" dirty="0"/>
              <a:t>Three ICU types experienced a significantly lower </a:t>
            </a:r>
            <a:r>
              <a:rPr lang="en-US" altLang="en-US" sz="1950" dirty="0">
                <a:solidFill>
                  <a:srgbClr val="000000"/>
                </a:solidFill>
              </a:rPr>
              <a:t>number of infections than predicted, based on 2015 national aggregate data</a:t>
            </a:r>
            <a:r>
              <a:rPr lang="en-US" altLang="en-US" sz="1950" dirty="0"/>
              <a:t>: </a:t>
            </a:r>
          </a:p>
          <a:p>
            <a:pPr algn="ctr" eaLnBrk="1" hangingPunct="1">
              <a:spcBef>
                <a:spcPts val="599"/>
              </a:spcBef>
              <a:buFontTx/>
              <a:buNone/>
              <a:defRPr/>
            </a:pPr>
            <a:r>
              <a:rPr lang="en-US" altLang="en-US" sz="1600" dirty="0">
                <a:solidFill>
                  <a:schemeClr val="tx2">
                    <a:lumMod val="50000"/>
                    <a:lumOff val="50000"/>
                  </a:schemeClr>
                </a:solidFill>
              </a:rPr>
              <a:t>Medical (T)</a:t>
            </a:r>
          </a:p>
          <a:p>
            <a:pPr algn="ctr" eaLnBrk="1" hangingPunct="1">
              <a:spcBef>
                <a:spcPts val="599"/>
              </a:spcBef>
              <a:buFontTx/>
              <a:buNone/>
              <a:defRPr/>
            </a:pPr>
            <a:r>
              <a:rPr lang="en-US" altLang="en-US" sz="1600" dirty="0">
                <a:solidFill>
                  <a:schemeClr val="tx2">
                    <a:lumMod val="50000"/>
                    <a:lumOff val="50000"/>
                  </a:schemeClr>
                </a:solidFill>
              </a:rPr>
              <a:t>Medical /Surgical (T)</a:t>
            </a:r>
          </a:p>
          <a:p>
            <a:pPr algn="ctr" eaLnBrk="1" hangingPunct="1">
              <a:spcBef>
                <a:spcPts val="599"/>
              </a:spcBef>
              <a:buFontTx/>
              <a:buNone/>
              <a:defRPr/>
            </a:pPr>
            <a:r>
              <a:rPr lang="en-US" altLang="en-US" sz="1600" dirty="0">
                <a:solidFill>
                  <a:schemeClr val="tx2">
                    <a:lumMod val="50000"/>
                    <a:lumOff val="50000"/>
                  </a:schemeClr>
                </a:solidFill>
              </a:rPr>
              <a:t>Surgical</a:t>
            </a:r>
          </a:p>
          <a:p>
            <a:pPr algn="ctr" eaLnBrk="1" hangingPunct="1">
              <a:spcBef>
                <a:spcPct val="0"/>
              </a:spcBef>
              <a:buFont typeface="Calibri" pitchFamily="34" charset="0"/>
              <a:buNone/>
              <a:defRPr/>
            </a:pPr>
            <a:endParaRPr lang="en-US" altLang="en-US" sz="1400" dirty="0">
              <a:solidFill>
                <a:srgbClr val="404040"/>
              </a:solidFill>
            </a:endParaRPr>
          </a:p>
          <a:p>
            <a:pPr algn="ctr" eaLnBrk="1" hangingPunct="1">
              <a:spcBef>
                <a:spcPct val="0"/>
              </a:spcBef>
              <a:buFont typeface="Calibri" pitchFamily="34" charset="0"/>
              <a:buNone/>
              <a:defRPr/>
            </a:pPr>
            <a:r>
              <a:rPr lang="en-US" altLang="en-US" sz="1950" dirty="0"/>
              <a:t>One ICU type experienced a significantly higher </a:t>
            </a:r>
            <a:r>
              <a:rPr lang="en-US" altLang="en-US" sz="1950" dirty="0">
                <a:solidFill>
                  <a:srgbClr val="000000"/>
                </a:solidFill>
              </a:rPr>
              <a:t>number of infections than predicted, based on 2015 national aggregate data</a:t>
            </a:r>
            <a:r>
              <a:rPr lang="en-US" altLang="en-US" sz="1950" dirty="0"/>
              <a:t>:</a:t>
            </a:r>
          </a:p>
          <a:p>
            <a:pPr algn="ctr" eaLnBrk="1" hangingPunct="1">
              <a:spcBef>
                <a:spcPts val="599"/>
              </a:spcBef>
              <a:buFontTx/>
              <a:buNone/>
              <a:defRPr/>
            </a:pPr>
            <a:r>
              <a:rPr lang="en-US" altLang="en-US" sz="1600" dirty="0">
                <a:solidFill>
                  <a:schemeClr val="tx2">
                    <a:lumMod val="50000"/>
                    <a:lumOff val="50000"/>
                  </a:schemeClr>
                </a:solidFill>
              </a:rPr>
              <a:t>Burn</a:t>
            </a:r>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7</a:t>
            </a:fld>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z="3300" dirty="0"/>
              <a:t>CLABSI Adult &amp; Pediatric ICU Pathogens for 2016 and 2017</a:t>
            </a:r>
          </a:p>
        </p:txBody>
      </p:sp>
      <p:sp>
        <p:nvSpPr>
          <p:cNvPr id="24582" name="Text Box 6"/>
          <p:cNvSpPr txBox="1">
            <a:spLocks noChangeArrowheads="1"/>
          </p:cNvSpPr>
          <p:nvPr/>
        </p:nvSpPr>
        <p:spPr bwMode="auto">
          <a:xfrm>
            <a:off x="6178642" y="1874929"/>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2017</a:t>
            </a:r>
          </a:p>
          <a:p>
            <a:pPr algn="ctr" eaLnBrk="1" hangingPunct="1">
              <a:spcBef>
                <a:spcPct val="0"/>
              </a:spcBef>
              <a:buFontTx/>
              <a:buNone/>
            </a:pPr>
            <a:r>
              <a:rPr lang="en-US" altLang="en-US" sz="1200" b="1" dirty="0"/>
              <a:t>January 1, 2017 – December 31, 2017</a:t>
            </a:r>
          </a:p>
          <a:p>
            <a:pPr algn="ctr" eaLnBrk="1" hangingPunct="1">
              <a:spcBef>
                <a:spcPct val="0"/>
              </a:spcBef>
              <a:buFontTx/>
              <a:buNone/>
            </a:pPr>
            <a:r>
              <a:rPr lang="en-US" altLang="en-US" sz="1600" i="1" dirty="0"/>
              <a:t>n=165</a:t>
            </a:r>
          </a:p>
        </p:txBody>
      </p:sp>
      <p:graphicFrame>
        <p:nvGraphicFramePr>
          <p:cNvPr id="3" name="Object 10"/>
          <p:cNvGraphicFramePr>
            <a:graphicFrameLocks noGrp="1" noChangeAspect="1"/>
          </p:cNvGraphicFramePr>
          <p:nvPr>
            <p:ph sz="half" idx="2"/>
            <p:extLst>
              <p:ext uri="{D42A27DB-BD31-4B8C-83A1-F6EECF244321}">
                <p14:modId xmlns:p14="http://schemas.microsoft.com/office/powerpoint/2010/main" val="2540574955"/>
              </p:ext>
            </p:extLst>
          </p:nvPr>
        </p:nvGraphicFramePr>
        <p:xfrm>
          <a:off x="5976938" y="2759075"/>
          <a:ext cx="6156324" cy="557371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6"/>
          <p:cNvSpPr txBox="1">
            <a:spLocks noChangeArrowheads="1"/>
          </p:cNvSpPr>
          <p:nvPr/>
        </p:nvSpPr>
        <p:spPr bwMode="auto">
          <a:xfrm>
            <a:off x="181953" y="1875020"/>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2016</a:t>
            </a:r>
          </a:p>
          <a:p>
            <a:pPr algn="ctr" eaLnBrk="1" hangingPunct="1">
              <a:spcBef>
                <a:spcPct val="0"/>
              </a:spcBef>
              <a:buFontTx/>
              <a:buNone/>
            </a:pPr>
            <a:r>
              <a:rPr lang="en-US" altLang="en-US" sz="1200" b="1" dirty="0"/>
              <a:t>January 1, 2016 – December 31, 2016</a:t>
            </a:r>
          </a:p>
          <a:p>
            <a:pPr algn="ctr" eaLnBrk="1" hangingPunct="1">
              <a:spcBef>
                <a:spcPct val="0"/>
              </a:spcBef>
              <a:buFontTx/>
              <a:buNone/>
            </a:pPr>
            <a:r>
              <a:rPr lang="en-US" altLang="en-US" sz="1600" i="1" dirty="0"/>
              <a:t>n=176</a:t>
            </a:r>
          </a:p>
        </p:txBody>
      </p:sp>
      <p:graphicFrame>
        <p:nvGraphicFramePr>
          <p:cNvPr id="9" name="Object 10"/>
          <p:cNvGraphicFramePr>
            <a:graphicFrameLocks noGrp="1" noChangeAspect="1"/>
          </p:cNvGraphicFramePr>
          <p:nvPr>
            <p:ph sz="half" idx="2"/>
            <p:extLst>
              <p:ext uri="{D42A27DB-BD31-4B8C-83A1-F6EECF244321}">
                <p14:modId xmlns:p14="http://schemas.microsoft.com/office/powerpoint/2010/main" val="557684688"/>
              </p:ext>
            </p:extLst>
          </p:nvPr>
        </p:nvGraphicFramePr>
        <p:xfrm>
          <a:off x="-19751" y="2759166"/>
          <a:ext cx="6156324" cy="5573713"/>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8</a:t>
            </a:fld>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3"/>
          <p:cNvGraphicFramePr>
            <a:graphicFrameLocks noGrp="1" noChangeAspect="1"/>
          </p:cNvGraphicFramePr>
          <p:nvPr>
            <p:ph idx="4294967295"/>
            <p:extLst>
              <p:ext uri="{D42A27DB-BD31-4B8C-83A1-F6EECF244321}">
                <p14:modId xmlns:p14="http://schemas.microsoft.com/office/powerpoint/2010/main" val="4086129610"/>
              </p:ext>
            </p:extLst>
          </p:nvPr>
        </p:nvGraphicFramePr>
        <p:xfrm>
          <a:off x="3040063" y="1593853"/>
          <a:ext cx="8469313" cy="6675438"/>
        </p:xfrm>
        <a:graphic>
          <a:graphicData uri="http://schemas.openxmlformats.org/drawingml/2006/chart">
            <c:chart xmlns:c="http://schemas.openxmlformats.org/drawingml/2006/chart" xmlns:r="http://schemas.openxmlformats.org/officeDocument/2006/relationships" r:id="rId3"/>
          </a:graphicData>
        </a:graphic>
      </p:graphicFrame>
      <p:cxnSp>
        <p:nvCxnSpPr>
          <p:cNvPr id="11" name="Straight Connector 10"/>
          <p:cNvCxnSpPr/>
          <p:nvPr/>
        </p:nvCxnSpPr>
        <p:spPr bwMode="auto">
          <a:xfrm>
            <a:off x="4207830" y="5448824"/>
            <a:ext cx="7169783"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6629" name="Rectangle 2"/>
          <p:cNvSpPr>
            <a:spLocks noGrp="1" noChangeArrowheads="1"/>
          </p:cNvSpPr>
          <p:nvPr>
            <p:ph type="title" idx="4294967295"/>
          </p:nvPr>
        </p:nvSpPr>
        <p:spPr/>
        <p:txBody>
          <a:bodyPr/>
          <a:lstStyle/>
          <a:p>
            <a:pPr eaLnBrk="1" hangingPunct="1"/>
            <a:r>
              <a:rPr lang="en-US" altLang="en-US" sz="2400" dirty="0"/>
              <a:t>Massachusetts CLABSI SIR in NICUs, by Birth Weight Category</a:t>
            </a:r>
            <a:br>
              <a:rPr lang="en-US" altLang="en-US" sz="2400" dirty="0"/>
            </a:br>
            <a:r>
              <a:rPr lang="en-US" altLang="en-US" sz="2400" b="0" dirty="0"/>
              <a:t> </a:t>
            </a:r>
            <a:r>
              <a:rPr lang="en-US" altLang="en-US" sz="2000" b="0" i="1" dirty="0"/>
              <a:t>January 1, 2017-December 31, 2017</a:t>
            </a:r>
          </a:p>
        </p:txBody>
      </p:sp>
      <p:sp>
        <p:nvSpPr>
          <p:cNvPr id="26630" name="Rounded Rectangle 1"/>
          <p:cNvSpPr>
            <a:spLocks noChangeArrowheads="1"/>
          </p:cNvSpPr>
          <p:nvPr/>
        </p:nvSpPr>
        <p:spPr bwMode="auto">
          <a:xfrm>
            <a:off x="261939" y="1898650"/>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a:p>
          <a:p>
            <a:pPr algn="ctr" eaLnBrk="1" hangingPunct="1">
              <a:spcBef>
                <a:spcPct val="0"/>
              </a:spcBef>
              <a:buNone/>
            </a:pPr>
            <a:r>
              <a:rPr lang="en-US" altLang="en-US" sz="2000" dirty="0"/>
              <a:t>Infants weighing 1001 grams-1500 grams at birth experienced a significantly higher number of infections than predicted, based on 2015 national aggregate data.</a:t>
            </a:r>
            <a:endParaRPr lang="en-US" altLang="en-US" sz="2000" dirty="0">
              <a:solidFill>
                <a:srgbClr val="000000"/>
              </a:solidFill>
            </a:endParaRPr>
          </a:p>
          <a:p>
            <a:pPr algn="ctr" eaLnBrk="1" hangingPunct="1">
              <a:spcBef>
                <a:spcPct val="0"/>
              </a:spcBef>
              <a:buNone/>
            </a:pPr>
            <a:endParaRPr lang="en-US" altLang="en-US" sz="2000" dirty="0"/>
          </a:p>
          <a:p>
            <a:pPr algn="ctr" eaLnBrk="1" hangingPunct="1">
              <a:spcBef>
                <a:spcPct val="0"/>
              </a:spcBef>
              <a:buNone/>
            </a:pPr>
            <a:r>
              <a:rPr lang="en-US" altLang="en-US" sz="2000" dirty="0"/>
              <a:t>There were 20 CLABSIs reported in this ICU type.</a:t>
            </a:r>
          </a:p>
        </p:txBody>
      </p:sp>
      <p:grpSp>
        <p:nvGrpSpPr>
          <p:cNvPr id="26631" name="Group 10"/>
          <p:cNvGrpSpPr>
            <a:grpSpLocks/>
          </p:cNvGrpSpPr>
          <p:nvPr/>
        </p:nvGrpSpPr>
        <p:grpSpPr bwMode="auto">
          <a:xfrm>
            <a:off x="6246814" y="8155814"/>
            <a:ext cx="3711575" cy="322263"/>
            <a:chOff x="3955" y="5337"/>
            <a:chExt cx="2338" cy="204"/>
          </a:xfrm>
        </p:grpSpPr>
        <p:sp>
          <p:nvSpPr>
            <p:cNvPr id="26632"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26633"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6634"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6C071EC3-2541-4649-B5DA-9836904E775A}" type="slidenum">
              <a:rPr lang="en-US" altLang="en-US" smtClean="0"/>
              <a:pPr>
                <a:defRPr/>
              </a:pPr>
              <a:t>9</a:t>
            </a:fld>
            <a:endParaRPr lang="en-US" alt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107419</TotalTime>
  <Words>2593</Words>
  <Application>Microsoft Office PowerPoint</Application>
  <PresentationFormat>Ledger Paper (11x17 in)</PresentationFormat>
  <Paragraphs>500</Paragraphs>
  <Slides>36</Slides>
  <Notes>36</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39" baseType="lpstr">
      <vt:lpstr>Default Design</vt:lpstr>
      <vt:lpstr>3_Default Design</vt:lpstr>
      <vt:lpstr>Microsoft Excel Chart</vt:lpstr>
      <vt:lpstr>Health Care Associated Infections in 2017 Acute Care Hospitals</vt:lpstr>
      <vt:lpstr>Introduction</vt:lpstr>
      <vt:lpstr>Purpose</vt:lpstr>
      <vt:lpstr>Methods</vt:lpstr>
      <vt:lpstr>PowerPoint Presentation</vt:lpstr>
      <vt:lpstr>PowerPoint Presentation</vt:lpstr>
      <vt:lpstr>  Massachusetts Central Line-Associated Bloodstream Infection (CLABSI) SIR, by ICU Type  January 1, 2017-December 31, 2017 </vt:lpstr>
      <vt:lpstr>CLABSI Adult &amp; Pediatric ICU Pathogens for 2016 and 2017</vt:lpstr>
      <vt:lpstr>Massachusetts CLABSI SIR in NICUs, by Birth Weight Category  January 1, 2017-December 31, 2017</vt:lpstr>
      <vt:lpstr>CLABSI NICU Pathogens for  2016 and 2017</vt:lpstr>
      <vt:lpstr>State CLABSI SIR</vt:lpstr>
      <vt:lpstr>State Central Line (CL) Utilization Ratios</vt:lpstr>
      <vt:lpstr>  Massachusetts Catheter-Associated Urinary  Tract infection (CAUTI) SIR, by ICU Type  January 1, 2017-December 31, 2017 </vt:lpstr>
      <vt:lpstr>CAUTI Adult &amp; Pediatric ICU Pathogens for 2016 and 2017</vt:lpstr>
      <vt:lpstr>State CAUTI SIR</vt:lpstr>
      <vt:lpstr>State Urinary Catheter Utilization Ratios</vt:lpstr>
      <vt:lpstr>Surgical Site Infections (SSI) Coronary Artery Bypass Graft (CABG) SIR and Colon Procedure (COLO) SIR</vt:lpstr>
      <vt:lpstr>Surgical Site Infections (SSI)  Knee Prosthesis (KPRO) SIR  and Hip Prosthesis (HPRO) SIR</vt:lpstr>
      <vt:lpstr>Surgical Site Infections (SSI)  Abdominal Hysterectomy (HYST) SIR and Vaginal Hysterectomy (VHYS) SIR</vt:lpstr>
      <vt:lpstr>SSI Pathogens for 2016-2017 CABG, KPRO, HPRO, HYST, VHYS, COLO</vt:lpstr>
      <vt:lpstr>Statewide SSI Trends by Year 2015-2017</vt:lpstr>
      <vt:lpstr>Summary of SSI Results</vt:lpstr>
      <vt:lpstr>Laboratory Identified Events (LabID) Clostridium difficile (CDI) SIR</vt:lpstr>
      <vt:lpstr>Laboratory Identified Events (LabID)  Methicillin-resistant Staphylococcus aureus (MRSA) SIR</vt:lpstr>
      <vt:lpstr>Statewide LabID Trends  by Year 2015-2017</vt:lpstr>
      <vt:lpstr>Summary of LabID Results</vt:lpstr>
      <vt:lpstr>HAI Prevention Activities </vt:lpstr>
      <vt:lpstr>PowerPoint Presentation</vt:lpstr>
      <vt:lpstr>PowerPoint Presentation</vt:lpstr>
      <vt:lpstr>Antibiotic Resistance: MDROs in Massachusetts   Candida auris Example</vt:lpstr>
      <vt:lpstr>PowerPoint Presentation</vt:lpstr>
      <vt:lpstr>PowerPoint Presentation</vt:lpstr>
      <vt:lpstr>PowerPoint Presentation</vt:lpstr>
      <vt:lpstr>PowerPoint Presentation</vt:lpstr>
      <vt:lpstr>Antibiotic Resistance and Antibiotic Stewardship:  Next Steps</vt:lpstr>
      <vt:lpstr>Contact Information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HAIs in Massachusetts Acute Care Hospitals in Calendar Year 2017</dc:title>
  <dc:creator>DPH</dc:creator>
  <cp:keywords>Healthcare Associated Infections reports</cp:keywords>
  <cp:lastModifiedBy>AutoBVT</cp:lastModifiedBy>
  <cp:revision>2540</cp:revision>
  <cp:lastPrinted>2018-07-10T18:46:49Z</cp:lastPrinted>
  <dcterms:created xsi:type="dcterms:W3CDTF">2001-01-17T15:22:57Z</dcterms:created>
  <dcterms:modified xsi:type="dcterms:W3CDTF">2018-07-11T19:28:07Z</dcterms:modified>
</cp:coreProperties>
</file>