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2.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drawings/drawing5.xml" ContentType="application/vnd.openxmlformats-officedocument.drawingml.chartshapes+xml"/>
  <Override PartName="/ppt/charts/chart18.xml" ContentType="application/vnd.openxmlformats-officedocument.drawingml.chart+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19.xml" ContentType="application/vnd.openxmlformats-officedocument.drawingml.chart+xml"/>
  <Override PartName="/ppt/drawings/drawing7.xml" ContentType="application/vnd.openxmlformats-officedocument.drawingml.chartshapes+xml"/>
  <Override PartName="/ppt/charts/chart20.xml" ContentType="application/vnd.openxmlformats-officedocument.drawingml.chart+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21.xml" ContentType="application/vnd.openxmlformats-officedocument.drawingml.chart+xml"/>
  <Override PartName="/ppt/drawings/drawing9.xml" ContentType="application/vnd.openxmlformats-officedocument.drawingml.chartshapes+xml"/>
  <Override PartName="/ppt/charts/chart22.xml" ContentType="application/vnd.openxmlformats-officedocument.drawingml.chart+xml"/>
  <Override PartName="/ppt/drawings/drawing10.xml" ContentType="application/vnd.openxmlformats-officedocument.drawingml.chartshapes+xml"/>
  <Override PartName="/ppt/notesSlides/notesSlide2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2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4.xml" ContentType="application/vnd.openxmlformats-officedocument.presentationml.notesSlide+xml"/>
  <Override PartName="/ppt/charts/chart31.xml" ContentType="application/vnd.openxmlformats-officedocument.drawingml.chart+xml"/>
  <Override PartName="/ppt/notesSlides/notesSlide25.xml" ContentType="application/vnd.openxmlformats-officedocument.presentationml.notesSlide+xml"/>
  <Override PartName="/ppt/charts/chart32.xml" ContentType="application/vnd.openxmlformats-officedocument.drawingml.chart+xml"/>
  <Override PartName="/ppt/notesSlides/notesSlide26.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848" r:id="rId1"/>
  </p:sldMasterIdLst>
  <p:notesMasterIdLst>
    <p:notesMasterId r:id="rId39"/>
  </p:notesMasterIdLst>
  <p:handoutMasterIdLst>
    <p:handoutMasterId r:id="rId40"/>
  </p:handoutMasterIdLst>
  <p:sldIdLst>
    <p:sldId id="1074" r:id="rId2"/>
    <p:sldId id="970" r:id="rId3"/>
    <p:sldId id="1040" r:id="rId4"/>
    <p:sldId id="959" r:id="rId5"/>
    <p:sldId id="960" r:id="rId6"/>
    <p:sldId id="900" r:id="rId7"/>
    <p:sldId id="921" r:id="rId8"/>
    <p:sldId id="1064" r:id="rId9"/>
    <p:sldId id="861" r:id="rId10"/>
    <p:sldId id="827" r:id="rId11"/>
    <p:sldId id="1065" r:id="rId12"/>
    <p:sldId id="1066" r:id="rId13"/>
    <p:sldId id="765" r:id="rId14"/>
    <p:sldId id="1067" r:id="rId15"/>
    <p:sldId id="1068" r:id="rId16"/>
    <p:sldId id="1069" r:id="rId17"/>
    <p:sldId id="1070" r:id="rId18"/>
    <p:sldId id="1071" r:id="rId19"/>
    <p:sldId id="1072" r:id="rId20"/>
    <p:sldId id="1006" r:id="rId21"/>
    <p:sldId id="1007" r:id="rId22"/>
    <p:sldId id="1008" r:id="rId23"/>
    <p:sldId id="1073" r:id="rId24"/>
    <p:sldId id="830" r:id="rId25"/>
    <p:sldId id="937" r:id="rId26"/>
    <p:sldId id="940" r:id="rId27"/>
    <p:sldId id="938" r:id="rId28"/>
    <p:sldId id="1005" r:id="rId29"/>
    <p:sldId id="1042" r:id="rId30"/>
    <p:sldId id="1055" r:id="rId31"/>
    <p:sldId id="1054" r:id="rId32"/>
    <p:sldId id="1046" r:id="rId33"/>
    <p:sldId id="1047" r:id="rId34"/>
    <p:sldId id="1050" r:id="rId35"/>
    <p:sldId id="1056" r:id="rId36"/>
    <p:sldId id="1052" r:id="rId37"/>
    <p:sldId id="1058" r:id="rId38"/>
  </p:sldIdLst>
  <p:sldSz cx="12188825" cy="6858000"/>
  <p:notesSz cx="7010400" cy="9296400"/>
  <p:defaultTextStyle>
    <a:defPPr>
      <a:defRPr lang="en-US"/>
    </a:defPPr>
    <a:lvl1pPr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1pPr>
    <a:lvl2pPr marL="451169"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2pPr>
    <a:lvl3pPr marL="903875"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3pPr>
    <a:lvl4pPr marL="1356591"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4pPr>
    <a:lvl5pPr marL="1809306" indent="1588" algn="l" rtl="0" fontAlgn="base">
      <a:spcBef>
        <a:spcPct val="0"/>
      </a:spcBef>
      <a:spcAft>
        <a:spcPct val="0"/>
      </a:spcAft>
      <a:defRPr sz="2400" kern="1200">
        <a:solidFill>
          <a:schemeClr val="tx1"/>
        </a:solidFill>
        <a:latin typeface="Garamond" pitchFamily="18" charset="0"/>
        <a:ea typeface="ＭＳ Ｐゴシック" pitchFamily="34" charset="-128"/>
        <a:cs typeface="+mn-cs"/>
      </a:defRPr>
    </a:lvl5pPr>
    <a:lvl6pPr marL="2263607" algn="l" defTabSz="905446" rtl="0" eaLnBrk="1" latinLnBrk="0" hangingPunct="1">
      <a:defRPr sz="2400" kern="1200">
        <a:solidFill>
          <a:schemeClr val="tx1"/>
        </a:solidFill>
        <a:latin typeface="Garamond" pitchFamily="18" charset="0"/>
        <a:ea typeface="ＭＳ Ｐゴシック" pitchFamily="34" charset="-128"/>
        <a:cs typeface="+mn-cs"/>
      </a:defRPr>
    </a:lvl6pPr>
    <a:lvl7pPr marL="2716327" algn="l" defTabSz="905446" rtl="0" eaLnBrk="1" latinLnBrk="0" hangingPunct="1">
      <a:defRPr sz="2400" kern="1200">
        <a:solidFill>
          <a:schemeClr val="tx1"/>
        </a:solidFill>
        <a:latin typeface="Garamond" pitchFamily="18" charset="0"/>
        <a:ea typeface="ＭＳ Ｐゴシック" pitchFamily="34" charset="-128"/>
        <a:cs typeface="+mn-cs"/>
      </a:defRPr>
    </a:lvl7pPr>
    <a:lvl8pPr marL="3169048" algn="l" defTabSz="905446" rtl="0" eaLnBrk="1" latinLnBrk="0" hangingPunct="1">
      <a:defRPr sz="2400" kern="1200">
        <a:solidFill>
          <a:schemeClr val="tx1"/>
        </a:solidFill>
        <a:latin typeface="Garamond" pitchFamily="18" charset="0"/>
        <a:ea typeface="ＭＳ Ｐゴシック" pitchFamily="34" charset="-128"/>
        <a:cs typeface="+mn-cs"/>
      </a:defRPr>
    </a:lvl8pPr>
    <a:lvl9pPr marL="3621766" algn="l" defTabSz="905446" rtl="0" eaLnBrk="1" latinLnBrk="0" hangingPunct="1">
      <a:defRPr sz="2400" kern="1200">
        <a:solidFill>
          <a:schemeClr val="tx1"/>
        </a:solidFill>
        <a:latin typeface="Garamond" pitchFamily="18" charset="0"/>
        <a:ea typeface="ＭＳ Ｐゴシック" pitchFamily="34" charset="-128"/>
        <a:cs typeface="+mn-cs"/>
      </a:defRPr>
    </a:lvl9pPr>
  </p:defaultTextStyle>
  <p:extLst>
    <p:ext uri="{EFAFB233-063F-42B5-8137-9DF3F51BA10A}">
      <p15:sldGuideLst xmlns:p15="http://schemas.microsoft.com/office/powerpoint/2012/main" xmlns="">
        <p15:guide id="1" orient="horz" pos="5562">
          <p15:clr>
            <a:srgbClr val="A4A3A4"/>
          </p15:clr>
        </p15:guide>
        <p15:guide id="2" orient="horz" pos="1702">
          <p15:clr>
            <a:srgbClr val="A4A3A4"/>
          </p15:clr>
        </p15:guide>
        <p15:guide id="3" orient="horz" pos="1918">
          <p15:clr>
            <a:srgbClr val="A4A3A4"/>
          </p15:clr>
        </p15:guide>
        <p15:guide id="4" pos="575">
          <p15:clr>
            <a:srgbClr val="A4A3A4"/>
          </p15:clr>
        </p15:guide>
        <p15:guide id="5" orient="horz" pos="4176">
          <p15:clr>
            <a:srgbClr val="A4A3A4"/>
          </p15:clr>
        </p15:guide>
        <p15:guide id="6" orient="horz" pos="1278">
          <p15:clr>
            <a:srgbClr val="A4A3A4"/>
          </p15:clr>
        </p15:guide>
        <p15:guide id="7" orient="horz" pos="1440">
          <p15:clr>
            <a:srgbClr val="A4A3A4"/>
          </p15:clr>
        </p15:guide>
      </p15:sldGuideLst>
    </p:ext>
    <p:ext uri="{2D200454-40CA-4A62-9FC3-DE9A4176ACB9}">
      <p15:notesGuideLst xmlns:p15="http://schemas.microsoft.com/office/powerpoint/2012/main" xmlns="">
        <p15:guide id="1" orient="horz" pos="2903">
          <p15:clr>
            <a:srgbClr val="A4A3A4"/>
          </p15:clr>
        </p15:guide>
        <p15:guide id="2" pos="3215">
          <p15:clr>
            <a:srgbClr val="A4A3A4"/>
          </p15:clr>
        </p15:guide>
        <p15:guide id="3" orient="horz" pos="2892">
          <p15:clr>
            <a:srgbClr val="A4A3A4"/>
          </p15:clr>
        </p15:guide>
        <p15:guide id="4" pos="3232">
          <p15:clr>
            <a:srgbClr val="A4A3A4"/>
          </p15:clr>
        </p15:guide>
        <p15:guide id="5" orient="horz" pos="2940">
          <p15:clr>
            <a:srgbClr val="A4A3A4"/>
          </p15:clr>
        </p15:guide>
        <p15:guide id="6" orient="horz" pos="2929">
          <p15:clr>
            <a:srgbClr val="A4A3A4"/>
          </p15:clr>
        </p15:guide>
        <p15:guide id="7" pos="3269">
          <p15:clr>
            <a:srgbClr val="A4A3A4"/>
          </p15:clr>
        </p15:guide>
        <p15:guide id="8" pos="328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52" clrIdx="0"/>
  <p:cmAuthor id="1" name=" Eileen McHale " initials=" EM" lastIdx="71" clrIdx="1"/>
  <p:cmAuthor id="2" name="Lauren B. Nelson" initials="" lastIdx="2" clrIdx="2"/>
  <p:cmAuthor id="3" name="Torey McNamara" initials="TLM" lastIdx="14" clrIdx="3"/>
  <p:cmAuthor id="4" name=" " initials=" CB"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FFFF69"/>
    <a:srgbClr val="0070C0"/>
    <a:srgbClr val="AFCE14"/>
    <a:srgbClr val="969696"/>
    <a:srgbClr val="A3D872"/>
    <a:srgbClr val="BDA0CC"/>
    <a:srgbClr val="E93B3B"/>
    <a:srgbClr val="E31A1C"/>
    <a:srgbClr val="CAB2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8" autoAdjust="0"/>
    <p:restoredTop sz="89065" autoAdjust="0"/>
  </p:normalViewPr>
  <p:slideViewPr>
    <p:cSldViewPr snapToGrid="0" snapToObjects="1">
      <p:cViewPr varScale="1">
        <p:scale>
          <a:sx n="78" d="100"/>
          <a:sy n="78" d="100"/>
        </p:scale>
        <p:origin x="-636" y="-84"/>
      </p:cViewPr>
      <p:guideLst>
        <p:guide orient="horz" pos="5562"/>
        <p:guide orient="horz" pos="1702"/>
        <p:guide orient="horz" pos="1918"/>
        <p:guide orient="horz" pos="4176"/>
        <p:guide orient="horz" pos="1278"/>
        <p:guide orient="horz" pos="1440"/>
        <p:guide pos="575"/>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p:scale>
          <a:sx n="100" d="100"/>
          <a:sy n="100" d="100"/>
        </p:scale>
        <p:origin x="-2544" y="72"/>
      </p:cViewPr>
      <p:guideLst>
        <p:guide orient="horz" pos="2903"/>
        <p:guide orient="horz" pos="2892"/>
        <p:guide orient="horz" pos="2940"/>
        <p:guide orient="horz" pos="2929"/>
        <p:guide pos="3215"/>
        <p:guide pos="3232"/>
        <p:guide pos="3269"/>
        <p:guide pos="328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Infection Ratio (SIR) by ICU</a:t>
            </a:r>
            <a:r>
              <a:rPr lang="en-US" sz="2200" b="1" baseline="0" dirty="0"/>
              <a:t> Type</a:t>
            </a:r>
            <a:endParaRPr lang="en-US" sz="2200" b="1" dirty="0"/>
          </a:p>
        </c:rich>
      </c:tx>
      <c:layout/>
      <c:overlay val="0"/>
    </c:title>
    <c:autoTitleDeleted val="0"/>
    <c:plotArea>
      <c:layout>
        <c:manualLayout>
          <c:layoutTarget val="inner"/>
          <c:xMode val="edge"/>
          <c:yMode val="edge"/>
          <c:x val="0.13755795981452901"/>
          <c:y val="8.288559127195215E-2"/>
          <c:w val="0.84853168469860896"/>
          <c:h val="0.5308981826183407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Sheet1!$B$2:$L$2</c:f>
              <c:numCache>
                <c:formatCode>General</c:formatCode>
                <c:ptCount val="11"/>
                <c:pt idx="0">
                  <c:v>7.76</c:v>
                </c:pt>
                <c:pt idx="1">
                  <c:v>1.96</c:v>
                </c:pt>
                <c:pt idx="2">
                  <c:v>1.1399999999999999</c:v>
                </c:pt>
                <c:pt idx="3">
                  <c:v>1.65</c:v>
                </c:pt>
                <c:pt idx="4">
                  <c:v>1.46</c:v>
                </c:pt>
                <c:pt idx="5">
                  <c:v>1.07</c:v>
                </c:pt>
                <c:pt idx="6">
                  <c:v>1.05</c:v>
                </c:pt>
                <c:pt idx="7">
                  <c:v>1.06</c:v>
                </c:pt>
                <c:pt idx="8">
                  <c:v>1.31</c:v>
                </c:pt>
                <c:pt idx="9">
                  <c:v>1.3</c:v>
                </c:pt>
                <c:pt idx="10">
                  <c:v>0.65</c:v>
                </c:pt>
              </c:numCache>
            </c:numRef>
          </c:val>
          <c:smooth val="0"/>
          <c:extLst xmlns:c16r2="http://schemas.microsoft.com/office/drawing/2015/06/char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Sheet1!$B$3:$L$3</c:f>
              <c:numCache>
                <c:formatCode>General</c:formatCode>
                <c:ptCount val="11"/>
                <c:pt idx="0">
                  <c:v>1.9</c:v>
                </c:pt>
                <c:pt idx="1">
                  <c:v>0.85</c:v>
                </c:pt>
                <c:pt idx="2">
                  <c:v>0.47</c:v>
                </c:pt>
                <c:pt idx="3">
                  <c:v>0.92</c:v>
                </c:pt>
                <c:pt idx="4">
                  <c:v>0</c:v>
                </c:pt>
                <c:pt idx="5">
                  <c:v>0.37</c:v>
                </c:pt>
                <c:pt idx="6">
                  <c:v>0.43</c:v>
                </c:pt>
                <c:pt idx="7">
                  <c:v>0.05</c:v>
                </c:pt>
                <c:pt idx="8">
                  <c:v>0.63</c:v>
                </c:pt>
                <c:pt idx="9">
                  <c:v>0.63</c:v>
                </c:pt>
                <c:pt idx="10">
                  <c:v>0.01</c:v>
                </c:pt>
              </c:numCache>
            </c:numRef>
          </c:val>
          <c:smooth val="0"/>
          <c:extLst xmlns:c16r2="http://schemas.microsoft.com/office/drawing/2015/06/char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Sheet1!$B$4:$L$4</c:f>
              <c:numCache>
                <c:formatCode>General</c:formatCode>
                <c:ptCount val="11"/>
                <c:pt idx="0">
                  <c:v>4.09</c:v>
                </c:pt>
                <c:pt idx="1">
                  <c:v>1.32</c:v>
                </c:pt>
                <c:pt idx="2">
                  <c:v>0.75</c:v>
                </c:pt>
                <c:pt idx="3">
                  <c:v>1.24</c:v>
                </c:pt>
                <c:pt idx="4">
                  <c:v>0</c:v>
                </c:pt>
                <c:pt idx="5">
                  <c:v>0.65</c:v>
                </c:pt>
                <c:pt idx="6">
                  <c:v>0.69</c:v>
                </c:pt>
                <c:pt idx="7">
                  <c:v>0.32</c:v>
                </c:pt>
                <c:pt idx="8">
                  <c:v>0.92</c:v>
                </c:pt>
                <c:pt idx="9">
                  <c:v>0.92</c:v>
                </c:pt>
                <c:pt idx="10">
                  <c:v>0.13</c:v>
                </c:pt>
              </c:numCache>
            </c:numRef>
          </c:val>
          <c:smooth val="0"/>
          <c:extLst xmlns:c16r2="http://schemas.microsoft.com/office/drawing/2015/06/char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Sheet1!$B$7:$L$7</c:f>
              <c:numCache>
                <c:formatCode>General</c:formatCode>
                <c:ptCount val="11"/>
              </c:numCache>
            </c:numRef>
          </c:val>
          <c:smooth val="0"/>
          <c:extLst xmlns:c16r2="http://schemas.microsoft.com/office/drawing/2015/06/char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marker val="1"/>
        <c:smooth val="0"/>
        <c:axId val="78460032"/>
        <c:axId val="78461952"/>
      </c:lineChart>
      <c:catAx>
        <c:axId val="78460032"/>
        <c:scaling>
          <c:orientation val="minMax"/>
        </c:scaling>
        <c:delete val="0"/>
        <c:axPos val="b"/>
        <c:title>
          <c:tx>
            <c:rich>
              <a:bodyPr/>
              <a:lstStyle/>
              <a:p>
                <a:pPr>
                  <a:defRPr sz="1938" b="1" i="0" u="none" strike="noStrike" baseline="0">
                    <a:solidFill>
                      <a:srgbClr val="000000"/>
                    </a:solidFill>
                    <a:latin typeface="Calibri"/>
                    <a:ea typeface="Calibri"/>
                    <a:cs typeface="Calibri"/>
                  </a:defRPr>
                </a:pPr>
                <a:r>
                  <a:rPr lang="en-US" dirty="0"/>
                  <a:t>ICU Type</a:t>
                </a:r>
              </a:p>
            </c:rich>
          </c:tx>
          <c:layout>
            <c:manualLayout>
              <c:xMode val="edge"/>
              <c:yMode val="edge"/>
              <c:x val="0.50231841761169393"/>
              <c:y val="0.90813628265748025"/>
            </c:manualLayout>
          </c:layout>
          <c:overlay val="0"/>
          <c:spPr>
            <a:noFill/>
            <a:ln w="35734">
              <a:noFill/>
            </a:ln>
          </c:spPr>
        </c:title>
        <c:numFmt formatCode="General" sourceLinked="1"/>
        <c:majorTickMark val="cross"/>
        <c:minorTickMark val="none"/>
        <c:tickLblPos val="nextTo"/>
        <c:spPr>
          <a:ln w="4463">
            <a:solidFill>
              <a:schemeClr val="tx1"/>
            </a:solidFill>
            <a:prstDash val="solid"/>
          </a:ln>
        </c:spPr>
        <c:txPr>
          <a:bodyPr rot="-5400000" vert="horz"/>
          <a:lstStyle/>
          <a:p>
            <a:pPr>
              <a:defRPr sz="1443" b="0" i="0" u="none" strike="noStrike" baseline="0">
                <a:solidFill>
                  <a:schemeClr val="tx1"/>
                </a:solidFill>
                <a:latin typeface="Calibri"/>
                <a:ea typeface="Calibri"/>
                <a:cs typeface="Calibri"/>
              </a:defRPr>
            </a:pPr>
            <a:endParaRPr lang="en-US"/>
          </a:p>
        </c:txPr>
        <c:crossAx val="78461952"/>
        <c:crosses val="autoZero"/>
        <c:auto val="1"/>
        <c:lblAlgn val="ctr"/>
        <c:lblOffset val="100"/>
        <c:tickLblSkip val="1"/>
        <c:tickMarkSkip val="1"/>
        <c:noMultiLvlLbl val="0"/>
      </c:catAx>
      <c:valAx>
        <c:axId val="78461952"/>
        <c:scaling>
          <c:orientation val="minMax"/>
          <c:max val="8"/>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dirty="0"/>
                  <a:t>SIR</a:t>
                </a:r>
              </a:p>
            </c:rich>
          </c:tx>
          <c:layout>
            <c:manualLayout>
              <c:xMode val="edge"/>
              <c:yMode val="edge"/>
              <c:x val="1.8547072920232801E-2"/>
              <c:y val="0.28597786028041799"/>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8460032"/>
        <c:crosses val="autoZero"/>
        <c:crossBetween val="between"/>
        <c:majorUnit val="1"/>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1.04</c:v>
                </c:pt>
                <c:pt idx="1">
                  <c:v>1.04</c:v>
                </c:pt>
                <c:pt idx="2">
                  <c:v>1.02</c:v>
                </c:pt>
                <c:pt idx="3">
                  <c:v>1.02</c:v>
                </c:pt>
              </c:numCache>
            </c:numRef>
          </c:val>
          <c:smooth val="0"/>
          <c:extLst xmlns:c16r2="http://schemas.microsoft.com/office/drawing/2015/06/char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1.1399999999999999</c:v>
                </c:pt>
                <c:pt idx="1">
                  <c:v>1.17</c:v>
                </c:pt>
                <c:pt idx="2">
                  <c:v>1.1399999999999999</c:v>
                </c:pt>
                <c:pt idx="3">
                  <c:v>1.05</c:v>
                </c:pt>
              </c:numCache>
            </c:numRef>
          </c:val>
          <c:smooth val="0"/>
          <c:extLst xmlns:c16r2="http://schemas.microsoft.com/office/drawing/2015/06/char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0.82</c:v>
                </c:pt>
                <c:pt idx="1">
                  <c:v>0.77</c:v>
                </c:pt>
                <c:pt idx="2">
                  <c:v>0.79</c:v>
                </c:pt>
                <c:pt idx="3">
                  <c:v>0.69</c:v>
                </c:pt>
              </c:numCache>
            </c:numRef>
          </c:val>
          <c:smooth val="0"/>
          <c:extLst xmlns:c16r2="http://schemas.microsoft.com/office/drawing/2015/06/char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87916544"/>
        <c:axId val="87918848"/>
      </c:lineChart>
      <c:catAx>
        <c:axId val="87916544"/>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918848"/>
        <c:crosses val="autoZero"/>
        <c:auto val="1"/>
        <c:lblAlgn val="ctr"/>
        <c:lblOffset val="100"/>
        <c:tickLblSkip val="1"/>
        <c:tickMarkSkip val="1"/>
        <c:noMultiLvlLbl val="0"/>
      </c:catAx>
      <c:valAx>
        <c:axId val="87918848"/>
        <c:scaling>
          <c:orientation val="minMax"/>
          <c:max val="1.5"/>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916544"/>
        <c:crosses val="autoZero"/>
        <c:crossBetween val="between"/>
        <c:majorUnit val="0.2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 Standard Infection Ratio (SIR) by ICU</a:t>
            </a:r>
            <a:r>
              <a:rPr lang="en-US" sz="2200" b="1" baseline="0" dirty="0"/>
              <a:t> Type</a:t>
            </a:r>
            <a:endParaRPr lang="en-US" sz="2200" b="1" dirty="0"/>
          </a:p>
        </c:rich>
      </c:tx>
      <c:layout/>
      <c:overlay val="0"/>
    </c:title>
    <c:autoTitleDeleted val="0"/>
    <c:plotArea>
      <c:layout>
        <c:manualLayout>
          <c:layoutTarget val="inner"/>
          <c:xMode val="edge"/>
          <c:yMode val="edge"/>
          <c:x val="0.13755795981452901"/>
          <c:y val="8.288559127195215E-2"/>
          <c:w val="0.84853168469860896"/>
          <c:h val="0.5308981826183407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Sheet1!$B$2:$L$2</c:f>
              <c:numCache>
                <c:formatCode>General</c:formatCode>
                <c:ptCount val="11"/>
                <c:pt idx="0">
                  <c:v>1.98</c:v>
                </c:pt>
                <c:pt idx="1">
                  <c:v>1.7</c:v>
                </c:pt>
                <c:pt idx="2">
                  <c:v>0.82</c:v>
                </c:pt>
                <c:pt idx="3">
                  <c:v>1.26</c:v>
                </c:pt>
                <c:pt idx="4">
                  <c:v>3.68</c:v>
                </c:pt>
                <c:pt idx="5">
                  <c:v>1.5</c:v>
                </c:pt>
                <c:pt idx="6">
                  <c:v>1.34</c:v>
                </c:pt>
                <c:pt idx="7">
                  <c:v>1.6</c:v>
                </c:pt>
                <c:pt idx="8">
                  <c:v>1.58</c:v>
                </c:pt>
                <c:pt idx="9">
                  <c:v>1.36</c:v>
                </c:pt>
                <c:pt idx="10">
                  <c:v>0.97</c:v>
                </c:pt>
              </c:numCache>
            </c:numRef>
          </c:val>
          <c:smooth val="0"/>
          <c:extLst xmlns:c16r2="http://schemas.microsoft.com/office/drawing/2015/06/char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Sheet1!$B$3:$L$3</c:f>
              <c:numCache>
                <c:formatCode>General</c:formatCode>
                <c:ptCount val="11"/>
                <c:pt idx="0">
                  <c:v>0.02</c:v>
                </c:pt>
                <c:pt idx="1">
                  <c:v>0.82</c:v>
                </c:pt>
                <c:pt idx="2">
                  <c:v>0.3</c:v>
                </c:pt>
                <c:pt idx="3">
                  <c:v>0.7</c:v>
                </c:pt>
                <c:pt idx="4">
                  <c:v>0.72</c:v>
                </c:pt>
                <c:pt idx="5">
                  <c:v>0.76</c:v>
                </c:pt>
                <c:pt idx="6">
                  <c:v>0.72</c:v>
                </c:pt>
                <c:pt idx="7">
                  <c:v>0.78</c:v>
                </c:pt>
                <c:pt idx="8">
                  <c:v>0.42</c:v>
                </c:pt>
                <c:pt idx="9">
                  <c:v>0.85</c:v>
                </c:pt>
                <c:pt idx="10">
                  <c:v>0.28000000000000003</c:v>
                </c:pt>
              </c:numCache>
            </c:numRef>
          </c:val>
          <c:smooth val="0"/>
          <c:extLst xmlns:c16r2="http://schemas.microsoft.com/office/drawing/2015/06/char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Sheet1!$B$4:$L$4</c:f>
              <c:numCache>
                <c:formatCode>General</c:formatCode>
                <c:ptCount val="11"/>
                <c:pt idx="0">
                  <c:v>0.4</c:v>
                </c:pt>
                <c:pt idx="1">
                  <c:v>1.2</c:v>
                </c:pt>
                <c:pt idx="2">
                  <c:v>0.51</c:v>
                </c:pt>
                <c:pt idx="3">
                  <c:v>0.95</c:v>
                </c:pt>
                <c:pt idx="4">
                  <c:v>1.77</c:v>
                </c:pt>
                <c:pt idx="5">
                  <c:v>1.0900000000000001</c:v>
                </c:pt>
                <c:pt idx="6">
                  <c:v>1</c:v>
                </c:pt>
                <c:pt idx="7">
                  <c:v>1.1399999999999999</c:v>
                </c:pt>
                <c:pt idx="8">
                  <c:v>0.86</c:v>
                </c:pt>
                <c:pt idx="9">
                  <c:v>1.08</c:v>
                </c:pt>
                <c:pt idx="10">
                  <c:v>0.55000000000000004</c:v>
                </c:pt>
              </c:numCache>
            </c:numRef>
          </c:val>
          <c:smooth val="0"/>
          <c:extLst xmlns:c16r2="http://schemas.microsoft.com/office/drawing/2015/06/char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Sheet1!$B$7:$L$7</c:f>
              <c:numCache>
                <c:formatCode>General</c:formatCode>
                <c:ptCount val="11"/>
              </c:numCache>
            </c:numRef>
          </c:val>
          <c:smooth val="0"/>
          <c:extLst xmlns:c16r2="http://schemas.microsoft.com/office/drawing/2015/06/char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marker val="1"/>
        <c:smooth val="0"/>
        <c:axId val="88172416"/>
        <c:axId val="88174592"/>
      </c:lineChart>
      <c:catAx>
        <c:axId val="88172416"/>
        <c:scaling>
          <c:orientation val="minMax"/>
        </c:scaling>
        <c:delete val="0"/>
        <c:axPos val="b"/>
        <c:title>
          <c:tx>
            <c:rich>
              <a:bodyPr/>
              <a:lstStyle/>
              <a:p>
                <a:pPr>
                  <a:defRPr sz="1938" b="1" i="0" u="none" strike="noStrike" baseline="0">
                    <a:solidFill>
                      <a:srgbClr val="000000"/>
                    </a:solidFill>
                    <a:latin typeface="Calibri"/>
                    <a:ea typeface="Calibri"/>
                    <a:cs typeface="Calibri"/>
                  </a:defRPr>
                </a:pPr>
                <a:r>
                  <a:rPr lang="en-US" dirty="0"/>
                  <a:t>ICU Type</a:t>
                </a:r>
              </a:p>
            </c:rich>
          </c:tx>
          <c:layout>
            <c:manualLayout>
              <c:xMode val="edge"/>
              <c:yMode val="edge"/>
              <c:x val="0.50666363299923078"/>
              <c:y val="0.91734393349031051"/>
            </c:manualLayout>
          </c:layout>
          <c:overlay val="0"/>
          <c:spPr>
            <a:noFill/>
            <a:ln w="35734">
              <a:noFill/>
            </a:ln>
          </c:spPr>
        </c:title>
        <c:numFmt formatCode="General" sourceLinked="1"/>
        <c:majorTickMark val="cross"/>
        <c:minorTickMark val="none"/>
        <c:tickLblPos val="nextTo"/>
        <c:spPr>
          <a:ln w="4463">
            <a:solidFill>
              <a:schemeClr val="tx1"/>
            </a:solidFill>
            <a:prstDash val="solid"/>
          </a:ln>
        </c:spPr>
        <c:txPr>
          <a:bodyPr rot="-5400000" vert="horz"/>
          <a:lstStyle/>
          <a:p>
            <a:pPr>
              <a:defRPr sz="1443" b="0" i="0" u="none" strike="noStrike" baseline="0">
                <a:solidFill>
                  <a:schemeClr val="tx1"/>
                </a:solidFill>
                <a:latin typeface="Calibri"/>
                <a:ea typeface="Calibri"/>
                <a:cs typeface="Calibri"/>
              </a:defRPr>
            </a:pPr>
            <a:endParaRPr lang="en-US"/>
          </a:p>
        </c:txPr>
        <c:crossAx val="88174592"/>
        <c:crosses val="autoZero"/>
        <c:auto val="1"/>
        <c:lblAlgn val="ctr"/>
        <c:lblOffset val="100"/>
        <c:tickLblSkip val="1"/>
        <c:tickMarkSkip val="1"/>
        <c:noMultiLvlLbl val="0"/>
      </c:catAx>
      <c:valAx>
        <c:axId val="88174592"/>
        <c:scaling>
          <c:orientation val="minMax"/>
          <c:max val="4"/>
          <c:min val="0"/>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dirty="0"/>
                  <a:t>SIR</a:t>
                </a:r>
              </a:p>
            </c:rich>
          </c:tx>
          <c:layout>
            <c:manualLayout>
              <c:xMode val="edge"/>
              <c:yMode val="edge"/>
              <c:x val="1.8547072920232801E-2"/>
              <c:y val="0.28597786028041799"/>
            </c:manualLayout>
          </c:layout>
          <c:overlay val="0"/>
          <c:spPr>
            <a:noFill/>
            <a:ln w="35734">
              <a:noFill/>
            </a:ln>
          </c:spPr>
        </c:title>
        <c:numFmt formatCode="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88172416"/>
        <c:crosses val="autoZero"/>
        <c:crossBetween val="between"/>
        <c:majorUnit val="0.5"/>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CAUTI</a:t>
            </a:r>
            <a:r>
              <a:rPr lang="en-US" sz="2200" b="1" baseline="0" dirty="0"/>
              <a:t> </a:t>
            </a:r>
            <a:r>
              <a:rPr lang="en-US" sz="2200" b="1" dirty="0"/>
              <a:t>Standard Utilization Ratio (SUR) by ICU</a:t>
            </a:r>
            <a:r>
              <a:rPr lang="en-US" sz="2200" b="1" baseline="0" dirty="0"/>
              <a:t> Type</a:t>
            </a:r>
            <a:endParaRPr lang="en-US" sz="2200" b="1" dirty="0"/>
          </a:p>
        </c:rich>
      </c:tx>
      <c:layout/>
      <c:overlay val="0"/>
    </c:title>
    <c:autoTitleDeleted val="0"/>
    <c:plotArea>
      <c:layout>
        <c:manualLayout>
          <c:layoutTarget val="inner"/>
          <c:xMode val="edge"/>
          <c:yMode val="edge"/>
          <c:x val="0.13755795981452901"/>
          <c:y val="8.288559127195215E-2"/>
          <c:w val="0.84853168469860896"/>
          <c:h val="0.5308981826183407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Sheet1!$B$2:$L$2</c:f>
              <c:numCache>
                <c:formatCode>General</c:formatCode>
                <c:ptCount val="11"/>
                <c:pt idx="0">
                  <c:v>0.81</c:v>
                </c:pt>
                <c:pt idx="1">
                  <c:v>1.25</c:v>
                </c:pt>
                <c:pt idx="2">
                  <c:v>1.27</c:v>
                </c:pt>
                <c:pt idx="3">
                  <c:v>1.02</c:v>
                </c:pt>
                <c:pt idx="4">
                  <c:v>0.73</c:v>
                </c:pt>
                <c:pt idx="5">
                  <c:v>1.0900000000000001</c:v>
                </c:pt>
                <c:pt idx="6">
                  <c:v>0.98</c:v>
                </c:pt>
                <c:pt idx="7">
                  <c:v>1.1000000000000001</c:v>
                </c:pt>
                <c:pt idx="8">
                  <c:v>1.19</c:v>
                </c:pt>
                <c:pt idx="9">
                  <c:v>1.17</c:v>
                </c:pt>
                <c:pt idx="10">
                  <c:v>1.05</c:v>
                </c:pt>
              </c:numCache>
            </c:numRef>
          </c:val>
          <c:smooth val="0"/>
          <c:extLst xmlns:c16r2="http://schemas.microsoft.com/office/drawing/2015/06/char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Sheet1!$B$3:$L$3</c:f>
              <c:numCache>
                <c:formatCode>General</c:formatCode>
                <c:ptCount val="11"/>
                <c:pt idx="0">
                  <c:v>0.7</c:v>
                </c:pt>
                <c:pt idx="1">
                  <c:v>1.21</c:v>
                </c:pt>
                <c:pt idx="2">
                  <c:v>1.24</c:v>
                </c:pt>
                <c:pt idx="3">
                  <c:v>1</c:v>
                </c:pt>
                <c:pt idx="4">
                  <c:v>0.69</c:v>
                </c:pt>
                <c:pt idx="5">
                  <c:v>1.06</c:v>
                </c:pt>
                <c:pt idx="6">
                  <c:v>0.96</c:v>
                </c:pt>
                <c:pt idx="7">
                  <c:v>1.05</c:v>
                </c:pt>
                <c:pt idx="8">
                  <c:v>1.1299999999999999</c:v>
                </c:pt>
                <c:pt idx="9">
                  <c:v>1.1399999999999999</c:v>
                </c:pt>
                <c:pt idx="10">
                  <c:v>1</c:v>
                </c:pt>
              </c:numCache>
            </c:numRef>
          </c:val>
          <c:smooth val="0"/>
          <c:extLst xmlns:c16r2="http://schemas.microsoft.com/office/drawing/2015/06/chart">
            <c:ext xmlns:c16="http://schemas.microsoft.com/office/drawing/2014/chart" uri="{C3380CC4-5D6E-409C-BE32-E72D297353CC}">
              <c16:uniqueId val="{00000001-00CB-4FDF-8B22-22AED78FB13C}"/>
            </c:ext>
          </c:extLst>
        </c:ser>
        <c:ser>
          <c:idx val="2"/>
          <c:order val="2"/>
          <c:tx>
            <c:strRef>
              <c:f>Sheet1!$A$4</c:f>
              <c:strCache>
                <c:ptCount val="1"/>
                <c:pt idx="0">
                  <c:v>SIR</c:v>
                </c:pt>
              </c:strCache>
            </c:strRef>
          </c:tx>
          <c:spPr>
            <a:ln w="40199">
              <a:noFill/>
            </a:ln>
          </c:spPr>
          <c:marker>
            <c:symbol val="dash"/>
            <c:size val="14"/>
            <c:spPr>
              <a:solidFill>
                <a:srgbClr val="99CC00"/>
              </a:solidFill>
              <a:ln>
                <a:solidFill>
                  <a:srgbClr val="99CC00"/>
                </a:solidFill>
                <a:prstDash val="solid"/>
              </a:ln>
            </c:spPr>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Sheet1!$B$4:$L$4</c:f>
              <c:numCache>
                <c:formatCode>General</c:formatCode>
                <c:ptCount val="11"/>
                <c:pt idx="0">
                  <c:v>0.75</c:v>
                </c:pt>
                <c:pt idx="1">
                  <c:v>1.23</c:v>
                </c:pt>
                <c:pt idx="2">
                  <c:v>1.25</c:v>
                </c:pt>
                <c:pt idx="3">
                  <c:v>1.01</c:v>
                </c:pt>
                <c:pt idx="4">
                  <c:v>0.71</c:v>
                </c:pt>
                <c:pt idx="5">
                  <c:v>1.08</c:v>
                </c:pt>
                <c:pt idx="6">
                  <c:v>0.97</c:v>
                </c:pt>
                <c:pt idx="7">
                  <c:v>1.07</c:v>
                </c:pt>
                <c:pt idx="8">
                  <c:v>1.1599999999999999</c:v>
                </c:pt>
                <c:pt idx="9">
                  <c:v>1.1599999999999999</c:v>
                </c:pt>
                <c:pt idx="10">
                  <c:v>1.02</c:v>
                </c:pt>
              </c:numCache>
            </c:numRef>
          </c:val>
          <c:smooth val="0"/>
          <c:extLst xmlns:c16r2="http://schemas.microsoft.com/office/drawing/2015/06/char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Sheet1!$B$7:$L$7</c:f>
              <c:numCache>
                <c:formatCode>General</c:formatCode>
                <c:ptCount val="11"/>
              </c:numCache>
            </c:numRef>
          </c:val>
          <c:smooth val="0"/>
          <c:extLst xmlns:c16r2="http://schemas.microsoft.com/office/drawing/2015/06/char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marker val="1"/>
        <c:smooth val="0"/>
        <c:axId val="95745152"/>
        <c:axId val="95747072"/>
      </c:lineChart>
      <c:catAx>
        <c:axId val="95745152"/>
        <c:scaling>
          <c:orientation val="minMax"/>
        </c:scaling>
        <c:delete val="0"/>
        <c:axPos val="b"/>
        <c:title>
          <c:tx>
            <c:rich>
              <a:bodyPr/>
              <a:lstStyle/>
              <a:p>
                <a:pPr>
                  <a:defRPr sz="1938" b="1" i="0" u="none" strike="noStrike" baseline="0">
                    <a:solidFill>
                      <a:srgbClr val="000000"/>
                    </a:solidFill>
                    <a:latin typeface="Calibri"/>
                    <a:ea typeface="Calibri"/>
                    <a:cs typeface="Calibri"/>
                  </a:defRPr>
                </a:pPr>
                <a:r>
                  <a:rPr lang="en-US" dirty="0"/>
                  <a:t>ICU Type</a:t>
                </a:r>
              </a:p>
            </c:rich>
          </c:tx>
          <c:layout>
            <c:manualLayout>
              <c:xMode val="edge"/>
              <c:yMode val="edge"/>
              <c:x val="0.50231841761169393"/>
              <c:y val="0.91964584619851808"/>
            </c:manualLayout>
          </c:layout>
          <c:overlay val="0"/>
          <c:spPr>
            <a:noFill/>
            <a:ln w="35734">
              <a:noFill/>
            </a:ln>
          </c:spPr>
        </c:title>
        <c:numFmt formatCode="General" sourceLinked="1"/>
        <c:majorTickMark val="cross"/>
        <c:minorTickMark val="none"/>
        <c:tickLblPos val="nextTo"/>
        <c:spPr>
          <a:ln w="4463">
            <a:solidFill>
              <a:schemeClr val="tx1"/>
            </a:solidFill>
            <a:prstDash val="solid"/>
          </a:ln>
        </c:spPr>
        <c:txPr>
          <a:bodyPr rot="-5400000" vert="horz"/>
          <a:lstStyle/>
          <a:p>
            <a:pPr>
              <a:defRPr sz="1443" b="0" i="0" u="none" strike="noStrike" baseline="0">
                <a:solidFill>
                  <a:schemeClr val="tx1"/>
                </a:solidFill>
                <a:latin typeface="Calibri"/>
                <a:ea typeface="Calibri"/>
                <a:cs typeface="Calibri"/>
              </a:defRPr>
            </a:pPr>
            <a:endParaRPr lang="en-US"/>
          </a:p>
        </c:txPr>
        <c:crossAx val="95747072"/>
        <c:crosses val="autoZero"/>
        <c:auto val="1"/>
        <c:lblAlgn val="ctr"/>
        <c:lblOffset val="100"/>
        <c:tickLblSkip val="1"/>
        <c:tickMarkSkip val="1"/>
        <c:noMultiLvlLbl val="0"/>
      </c:catAx>
      <c:valAx>
        <c:axId val="95747072"/>
        <c:scaling>
          <c:orientation val="minMax"/>
          <c:max val="1.5"/>
          <c:min val="0"/>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dirty="0"/>
                  <a:t>SUR</a:t>
                </a:r>
              </a:p>
            </c:rich>
          </c:tx>
          <c:layout>
            <c:manualLayout>
              <c:xMode val="edge"/>
              <c:yMode val="edge"/>
              <c:x val="1.8547072920232801E-2"/>
              <c:y val="0.28597786028041799"/>
            </c:manualLayout>
          </c:layout>
          <c:overlay val="0"/>
          <c:spPr>
            <a:noFill/>
            <a:ln w="35734">
              <a:noFill/>
            </a:ln>
          </c:spPr>
        </c:title>
        <c:numFmt formatCode="0.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95745152"/>
        <c:crosses val="autoZero"/>
        <c:crossBetween val="between"/>
        <c:majorUnit val="0.25"/>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82F6-4FD8-84E4-EC1D59E1F761}"/>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82F6-4FD8-84E4-EC1D59E1F761}"/>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82F6-4FD8-84E4-EC1D59E1F761}"/>
              </c:ext>
            </c:extLst>
          </c:dPt>
          <c:dLbls>
            <c:dLbl>
              <c:idx val="0"/>
              <c:layout>
                <c:manualLayout>
                  <c:x val="-0.12790116309667909"/>
                  <c:y val="-4.101395245862139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3.5069629213797061E-2"/>
                  <c:y val="-0.11848475154712845"/>
                </c:manualLayout>
              </c:layout>
              <c:tx>
                <c:rich>
                  <a:bodyPr/>
                  <a:lstStyle/>
                  <a:p>
                    <a:r>
                      <a:rPr lang="en-US" dirty="0"/>
                      <a:t>Methicillin-resistant Staphylococcus
0.3%</a:t>
                    </a:r>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5.982466160000683E-2"/>
                  <c:y val="6.8356587431035653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B10-44A7-9697-0ADF905CAE07}"/>
                </c:ext>
              </c:extLst>
            </c:dLbl>
            <c:dLbl>
              <c:idx val="3"/>
              <c:layout>
                <c:manualLayout>
                  <c:x val="5.3635903503454332E-2"/>
                  <c:y val="2.278552914367855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B10-44A7-9697-0ADF905CAE07}"/>
                </c:ext>
              </c:extLst>
            </c:dLbl>
            <c:dLbl>
              <c:idx val="8"/>
              <c:layout>
                <c:manualLayout>
                  <c:x val="-3.0943790482762117E-2"/>
                  <c:y val="3.6456846629885679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82F6-4FD8-84E4-EC1D59E1F761}"/>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82F6-4FD8-84E4-EC1D59E1F761}"/>
                </c:ext>
              </c:extLst>
            </c:dLbl>
            <c:dLbl>
              <c:idx val="11"/>
              <c:layout>
                <c:manualLayout>
                  <c:x val="-4.3321306675866963E-2"/>
                  <c:y val="2.050697622931069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82F6-4FD8-84E4-EC1D59E1F761}"/>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82F6-4FD8-84E4-EC1D59E1F761}"/>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82F6-4FD8-84E4-EC1D59E1F761}"/>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and other Yeast/Fungus</c:v>
                </c:pt>
                <c:pt idx="10">
                  <c:v>Yeast/Fungus (other)</c:v>
                </c:pt>
                <c:pt idx="11">
                  <c:v>Multiple Organisms</c:v>
                </c:pt>
                <c:pt idx="12">
                  <c:v>No Organism Identified</c:v>
                </c:pt>
                <c:pt idx="13">
                  <c:v>Other</c:v>
                </c:pt>
              </c:strCache>
            </c:strRef>
          </c:cat>
          <c:val>
            <c:numRef>
              <c:f>BSI!$C$4:$C$17</c:f>
              <c:numCache>
                <c:formatCode>General</c:formatCode>
                <c:ptCount val="14"/>
                <c:pt idx="0">
                  <c:v>5</c:v>
                </c:pt>
                <c:pt idx="1">
                  <c:v>1</c:v>
                </c:pt>
                <c:pt idx="2">
                  <c:v>9</c:v>
                </c:pt>
                <c:pt idx="3">
                  <c:v>32</c:v>
                </c:pt>
                <c:pt idx="4">
                  <c:v>24</c:v>
                </c:pt>
                <c:pt idx="5">
                  <c:v>110</c:v>
                </c:pt>
                <c:pt idx="6">
                  <c:v>40</c:v>
                </c:pt>
                <c:pt idx="7">
                  <c:v>32</c:v>
                </c:pt>
                <c:pt idx="8">
                  <c:v>39</c:v>
                </c:pt>
                <c:pt idx="11">
                  <c:v>25</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dLblPos val="out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and other Yeast/Fungus</c:v>
                </c:pt>
                <c:pt idx="10">
                  <c:v>Yeast/Fungus (other)</c:v>
                </c:pt>
                <c:pt idx="11">
                  <c:v>Multiple Organisms</c:v>
                </c:pt>
                <c:pt idx="12">
                  <c:v>No Organism Identified</c:v>
                </c:pt>
                <c:pt idx="13">
                  <c:v>Other</c:v>
                </c:pt>
              </c:strCache>
            </c:strRef>
          </c:cat>
          <c:val>
            <c:numRef>
              <c:f>BSI!$D$4:$D$17</c:f>
              <c:numCache>
                <c:formatCode>0.00%</c:formatCode>
                <c:ptCount val="14"/>
                <c:pt idx="0">
                  <c:v>1.6E-2</c:v>
                </c:pt>
                <c:pt idx="1">
                  <c:v>3.0000000000000001E-3</c:v>
                </c:pt>
                <c:pt idx="2">
                  <c:v>2.8000000000000001E-2</c:v>
                </c:pt>
                <c:pt idx="3">
                  <c:v>0.10100000000000001</c:v>
                </c:pt>
                <c:pt idx="4">
                  <c:v>7.5999999999999998E-2</c:v>
                </c:pt>
                <c:pt idx="5">
                  <c:v>0.34699999999999998</c:v>
                </c:pt>
                <c:pt idx="6">
                  <c:v>0.126</c:v>
                </c:pt>
                <c:pt idx="7">
                  <c:v>0.10100000000000001</c:v>
                </c:pt>
                <c:pt idx="8">
                  <c:v>0.123</c:v>
                </c:pt>
                <c:pt idx="11">
                  <c:v>7.9000000000000001E-2</c:v>
                </c:pt>
              </c:numCache>
            </c:numRef>
          </c:val>
          <c:extLst xmlns:c16r2="http://schemas.microsoft.com/office/drawing/2015/06/chart">
            <c:ext xmlns:c16="http://schemas.microsoft.com/office/drawing/2014/chart" uri="{C3380CC4-5D6E-409C-BE32-E72D297353CC}">
              <c16:uniqueId val="{0000001C-AB10-44A7-9697-0ADF905CAE07}"/>
            </c:ext>
          </c:extLst>
        </c:ser>
        <c:dLbls>
          <c:dLblPos val="outEnd"/>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3AEA-4C4B-9C07-C3590DC3A974}"/>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3AEA-4C4B-9C07-C3590DC3A974}"/>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3AEA-4C4B-9C07-C3590DC3A974}"/>
              </c:ext>
            </c:extLst>
          </c:dPt>
          <c:dLbls>
            <c:dLbl>
              <c:idx val="0"/>
              <c:layout>
                <c:manualLayout>
                  <c:x val="-6.3950500331041701E-2"/>
                  <c:y val="-5.0128164116092812E-2"/>
                </c:manualLayout>
              </c:layout>
              <c:tx>
                <c:rich>
                  <a:bodyPr/>
                  <a:lstStyle/>
                  <a:p>
                    <a:r>
                      <a:rPr lang="en-US" dirty="0"/>
                      <a:t>Staphylococcus aureus (not MRSA)
0.3%</a:t>
                    </a:r>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10-44A7-9697-0ADF905CAE0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3.9195467944832016E-2"/>
                  <c:y val="-2.278552914367855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B10-44A7-9697-0ADF905CAE0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3AEA-4C4B-9C07-C3590DC3A974}"/>
                </c:ext>
              </c:extLst>
            </c:dLbl>
            <c:dLbl>
              <c:idx val="1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3AEA-4C4B-9C07-C3590DC3A974}"/>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3AEA-4C4B-9C07-C3590DC3A974}"/>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3AEA-4C4B-9C07-C3590DC3A974}"/>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and other Yeast/Fungus</c:v>
                </c:pt>
                <c:pt idx="10">
                  <c:v>Yeast/Fungus (other)</c:v>
                </c:pt>
                <c:pt idx="11">
                  <c:v>Multiple Organisms</c:v>
                </c:pt>
                <c:pt idx="12">
                  <c:v>No Organism Identified</c:v>
                </c:pt>
                <c:pt idx="13">
                  <c:v>Other</c:v>
                </c:pt>
              </c:strCache>
            </c:strRef>
          </c:cat>
          <c:val>
            <c:numRef>
              <c:f>BSI!$C$4:$C$17</c:f>
              <c:numCache>
                <c:formatCode>General</c:formatCode>
                <c:ptCount val="14"/>
                <c:pt idx="0">
                  <c:v>1</c:v>
                </c:pt>
                <c:pt idx="2">
                  <c:v>13</c:v>
                </c:pt>
                <c:pt idx="3">
                  <c:v>44</c:v>
                </c:pt>
                <c:pt idx="4">
                  <c:v>13</c:v>
                </c:pt>
                <c:pt idx="5">
                  <c:v>92</c:v>
                </c:pt>
                <c:pt idx="6">
                  <c:v>40</c:v>
                </c:pt>
                <c:pt idx="7">
                  <c:v>23</c:v>
                </c:pt>
                <c:pt idx="8">
                  <c:v>33</c:v>
                </c:pt>
                <c:pt idx="11">
                  <c:v>32</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and other Yeast/Fungus</c:v>
                </c:pt>
                <c:pt idx="10">
                  <c:v>Yeast/Fungus (other)</c:v>
                </c:pt>
                <c:pt idx="11">
                  <c:v>Multiple Organisms</c:v>
                </c:pt>
                <c:pt idx="12">
                  <c:v>No Organism Identified</c:v>
                </c:pt>
                <c:pt idx="13">
                  <c:v>Other</c:v>
                </c:pt>
              </c:strCache>
            </c:strRef>
          </c:cat>
          <c:val>
            <c:numRef>
              <c:f>BSI!$D$4:$D$17</c:f>
              <c:numCache>
                <c:formatCode>General</c:formatCode>
                <c:ptCount val="14"/>
                <c:pt idx="0" formatCode="0.00%">
                  <c:v>3.0000000000000001E-3</c:v>
                </c:pt>
                <c:pt idx="2" formatCode="0.00%">
                  <c:v>4.4999999999999998E-2</c:v>
                </c:pt>
                <c:pt idx="3" formatCode="0.00%">
                  <c:v>0.151</c:v>
                </c:pt>
                <c:pt idx="4" formatCode="0.00%">
                  <c:v>4.4999999999999998E-2</c:v>
                </c:pt>
                <c:pt idx="5" formatCode="0.00%">
                  <c:v>0.316</c:v>
                </c:pt>
                <c:pt idx="6" formatCode="0.00%">
                  <c:v>0.13700000000000001</c:v>
                </c:pt>
                <c:pt idx="7" formatCode="0.00%">
                  <c:v>7.9000000000000001E-2</c:v>
                </c:pt>
                <c:pt idx="8" formatCode="0.00%">
                  <c:v>0.113</c:v>
                </c:pt>
                <c:pt idx="11" formatCode="0.00%">
                  <c:v>0.11</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1.29</c:v>
                </c:pt>
                <c:pt idx="1">
                  <c:v>0.95</c:v>
                </c:pt>
                <c:pt idx="2">
                  <c:v>1.03</c:v>
                </c:pt>
                <c:pt idx="3">
                  <c:v>0.97</c:v>
                </c:pt>
              </c:numCache>
            </c:numRef>
          </c:val>
          <c:smooth val="0"/>
          <c:extLst xmlns:c16r2="http://schemas.microsoft.com/office/drawing/2015/06/char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0.25</c:v>
                </c:pt>
                <c:pt idx="1">
                  <c:v>0.75</c:v>
                </c:pt>
                <c:pt idx="2">
                  <c:v>1.1100000000000001</c:v>
                </c:pt>
                <c:pt idx="3">
                  <c:v>0.86</c:v>
                </c:pt>
              </c:numCache>
            </c:numRef>
          </c:val>
          <c:smooth val="0"/>
          <c:extLst xmlns:c16r2="http://schemas.microsoft.com/office/drawing/2015/06/char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95963008"/>
        <c:axId val="95986048"/>
      </c:lineChart>
      <c:catAx>
        <c:axId val="95963008"/>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95986048"/>
        <c:crosses val="autoZero"/>
        <c:auto val="1"/>
        <c:lblAlgn val="ctr"/>
        <c:lblOffset val="100"/>
        <c:tickLblSkip val="1"/>
        <c:tickMarkSkip val="1"/>
        <c:noMultiLvlLbl val="0"/>
      </c:catAx>
      <c:valAx>
        <c:axId val="95986048"/>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95963008"/>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1.1299999999999999</c:v>
                </c:pt>
                <c:pt idx="1">
                  <c:v>1.1100000000000001</c:v>
                </c:pt>
                <c:pt idx="2">
                  <c:v>1.0900000000000001</c:v>
                </c:pt>
                <c:pt idx="3">
                  <c:v>1.06</c:v>
                </c:pt>
              </c:numCache>
            </c:numRef>
          </c:val>
          <c:smooth val="0"/>
          <c:extLst xmlns:c16r2="http://schemas.microsoft.com/office/drawing/2015/06/char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1.51</c:v>
                </c:pt>
                <c:pt idx="1">
                  <c:v>1.4</c:v>
                </c:pt>
                <c:pt idx="2">
                  <c:v>1.34</c:v>
                </c:pt>
                <c:pt idx="3">
                  <c:v>1.1599999999999999</c:v>
                </c:pt>
              </c:numCache>
            </c:numRef>
          </c:val>
          <c:smooth val="0"/>
          <c:extLst xmlns:c16r2="http://schemas.microsoft.com/office/drawing/2015/06/chart">
            <c:ext xmlns:c16="http://schemas.microsoft.com/office/drawing/2014/chart" uri="{C3380CC4-5D6E-409C-BE32-E72D297353CC}">
              <c16:uniqueId val="{00000001-1ACC-4E96-95C6-C8945CBDBEC7}"/>
            </c:ext>
          </c:extLst>
        </c:ser>
        <c:dLbls>
          <c:showLegendKey val="0"/>
          <c:showVal val="0"/>
          <c:showCatName val="0"/>
          <c:showSerName val="0"/>
          <c:showPercent val="0"/>
          <c:showBubbleSize val="0"/>
        </c:dLbls>
        <c:marker val="1"/>
        <c:smooth val="0"/>
        <c:axId val="95461760"/>
        <c:axId val="95464064"/>
      </c:lineChart>
      <c:catAx>
        <c:axId val="95461760"/>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95464064"/>
        <c:crosses val="autoZero"/>
        <c:auto val="1"/>
        <c:lblAlgn val="ctr"/>
        <c:lblOffset val="100"/>
        <c:tickLblSkip val="1"/>
        <c:tickMarkSkip val="1"/>
        <c:noMultiLvlLbl val="0"/>
      </c:catAx>
      <c:valAx>
        <c:axId val="95464064"/>
        <c:scaling>
          <c:orientation val="minMax"/>
          <c:max val="1.75"/>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SUR</a:t>
                </a:r>
              </a:p>
            </c:rich>
          </c:tx>
          <c:layout>
            <c:manualLayout>
              <c:xMode val="edge"/>
              <c:yMode val="edge"/>
              <c:x val="6.0790128506663897E-3"/>
              <c:y val="0.39272033789238497"/>
            </c:manualLayout>
          </c:layout>
          <c:overlay val="0"/>
          <c:spPr>
            <a:noFill/>
            <a:ln w="36123">
              <a:noFill/>
            </a:ln>
          </c:spPr>
        </c:title>
        <c:numFmt formatCode="0.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95461760"/>
        <c:crosses val="autoZero"/>
        <c:crossBetween val="between"/>
        <c:majorUnit val="0.2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1.55</c:v>
                </c:pt>
                <c:pt idx="1">
                  <c:v>1.04</c:v>
                </c:pt>
                <c:pt idx="2">
                  <c:v>1.41</c:v>
                </c:pt>
                <c:pt idx="3">
                  <c:v>1.26</c:v>
                </c:pt>
              </c:numCache>
            </c:numRef>
          </c:val>
          <c:smooth val="0"/>
          <c:extLst xmlns:c16r2="http://schemas.microsoft.com/office/drawing/2015/06/chart">
            <c:ext xmlns:c16="http://schemas.microsoft.com/office/drawing/2014/chart" uri="{C3380CC4-5D6E-409C-BE32-E72D297353CC}">
              <c16:uniqueId val="{00000000-924A-48AC-A18B-E44F690B6D28}"/>
            </c:ext>
          </c:extLst>
        </c:ser>
        <c:ser>
          <c:idx val="1"/>
          <c:order val="1"/>
          <c:tx>
            <c:strRef>
              <c:f>Sheet1!$A$3</c:f>
              <c:strCache>
                <c:ptCount val="1"/>
                <c:pt idx="0">
                  <c:v>CI_LO</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0.78</c:v>
                </c:pt>
                <c:pt idx="1">
                  <c:v>0.46</c:v>
                </c:pt>
                <c:pt idx="2">
                  <c:v>0.72</c:v>
                </c:pt>
                <c:pt idx="3">
                  <c:v>0.62</c:v>
                </c:pt>
              </c:numCache>
            </c:numRef>
          </c:val>
          <c:smooth val="0"/>
          <c:extLst xmlns:c16r2="http://schemas.microsoft.com/office/drawing/2015/06/chart">
            <c:ext xmlns:c16="http://schemas.microsoft.com/office/drawing/2014/chart" uri="{C3380CC4-5D6E-409C-BE32-E72D297353CC}">
              <c16:uniqueId val="{00000001-924A-48AC-A18B-E44F690B6D28}"/>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1.1100000000000001</c:v>
                </c:pt>
                <c:pt idx="1">
                  <c:v>0.71</c:v>
                </c:pt>
                <c:pt idx="2">
                  <c:v>1.02</c:v>
                </c:pt>
                <c:pt idx="3">
                  <c:v>0.9</c:v>
                </c:pt>
              </c:numCache>
            </c:numRef>
          </c:val>
          <c:smooth val="0"/>
          <c:extLst xmlns:c16r2="http://schemas.microsoft.com/office/drawing/2015/06/chart">
            <c:ext xmlns:c16="http://schemas.microsoft.com/office/drawing/2014/chart" uri="{C3380CC4-5D6E-409C-BE32-E72D297353CC}">
              <c16:uniqueId val="{00000002-924A-48AC-A18B-E44F690B6D28}"/>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95585792"/>
        <c:axId val="95587328"/>
      </c:lineChart>
      <c:catAx>
        <c:axId val="9558579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5587328"/>
        <c:crosses val="autoZero"/>
        <c:auto val="1"/>
        <c:lblAlgn val="ctr"/>
        <c:lblOffset val="100"/>
        <c:tickLblSkip val="1"/>
        <c:tickMarkSkip val="1"/>
        <c:noMultiLvlLbl val="0"/>
      </c:catAx>
      <c:valAx>
        <c:axId val="95587328"/>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558579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1.21</c:v>
                </c:pt>
                <c:pt idx="1">
                  <c:v>1.06</c:v>
                </c:pt>
                <c:pt idx="2">
                  <c:v>1.0900000000000001</c:v>
                </c:pt>
                <c:pt idx="3">
                  <c:v>1.1100000000000001</c:v>
                </c:pt>
              </c:numCache>
            </c:numRef>
          </c:val>
          <c:smooth val="0"/>
          <c:extLst xmlns:c16r2="http://schemas.microsoft.com/office/drawing/2015/06/chart">
            <c:ext xmlns:c16="http://schemas.microsoft.com/office/drawing/2014/chart" uri="{C3380CC4-5D6E-409C-BE32-E72D297353CC}">
              <c16:uniqueId val="{00000000-8FB3-42CD-A72C-8B9212E024DE}"/>
            </c:ext>
          </c:extLst>
        </c:ser>
        <c:ser>
          <c:idx val="1"/>
          <c:order val="1"/>
          <c:tx>
            <c:strRef>
              <c:f>Sheet1!$A$3</c:f>
              <c:strCache>
                <c:ptCount val="1"/>
                <c:pt idx="0">
                  <c:v>CI_LO</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0.9</c:v>
                </c:pt>
                <c:pt idx="1">
                  <c:v>0.78</c:v>
                </c:pt>
                <c:pt idx="2">
                  <c:v>0.81</c:v>
                </c:pt>
                <c:pt idx="3">
                  <c:v>0.83</c:v>
                </c:pt>
              </c:numCache>
            </c:numRef>
          </c:val>
          <c:smooth val="0"/>
          <c:extLst xmlns:c16r2="http://schemas.microsoft.com/office/drawing/2015/06/chart">
            <c:ext xmlns:c16="http://schemas.microsoft.com/office/drawing/2014/chart" uri="{C3380CC4-5D6E-409C-BE32-E72D297353CC}">
              <c16:uniqueId val="{00000001-8FB3-42CD-A72C-8B9212E024DE}"/>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1.05</c:v>
                </c:pt>
                <c:pt idx="1">
                  <c:v>0.91</c:v>
                </c:pt>
                <c:pt idx="2">
                  <c:v>0.94</c:v>
                </c:pt>
                <c:pt idx="3">
                  <c:v>0.97</c:v>
                </c:pt>
              </c:numCache>
            </c:numRef>
          </c:val>
          <c:smooth val="0"/>
          <c:extLst xmlns:c16r2="http://schemas.microsoft.com/office/drawing/2015/06/chart">
            <c:ext xmlns:c16="http://schemas.microsoft.com/office/drawing/2014/chart" uri="{C3380CC4-5D6E-409C-BE32-E72D297353CC}">
              <c16:uniqueId val="{00000002-8FB3-42CD-A72C-8B9212E024DE}"/>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96426240"/>
        <c:axId val="96440320"/>
      </c:lineChart>
      <c:catAx>
        <c:axId val="96426240"/>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440320"/>
        <c:crosses val="autoZero"/>
        <c:auto val="1"/>
        <c:lblAlgn val="ctr"/>
        <c:lblOffset val="100"/>
        <c:tickLblSkip val="1"/>
        <c:tickMarkSkip val="1"/>
        <c:noMultiLvlLbl val="0"/>
      </c:catAx>
      <c:valAx>
        <c:axId val="96440320"/>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426240"/>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1.38</c:v>
                </c:pt>
                <c:pt idx="1">
                  <c:v>1.78</c:v>
                </c:pt>
                <c:pt idx="2">
                  <c:v>1.61</c:v>
                </c:pt>
                <c:pt idx="3">
                  <c:v>1.9</c:v>
                </c:pt>
              </c:numCache>
            </c:numRef>
          </c:val>
          <c:smooth val="0"/>
          <c:extLst xmlns:c16r2="http://schemas.microsoft.com/office/drawing/2015/06/chart">
            <c:ext xmlns:c16="http://schemas.microsoft.com/office/drawing/2014/chart" uri="{C3380CC4-5D6E-409C-BE32-E72D297353CC}">
              <c16:uniqueId val="{00000000-6F93-4DD5-9AE2-C0F6EA543839}"/>
            </c:ext>
          </c:extLst>
        </c:ser>
        <c:ser>
          <c:idx val="1"/>
          <c:order val="1"/>
          <c:tx>
            <c:strRef>
              <c:f>Sheet1!$A$3</c:f>
              <c:strCache>
                <c:ptCount val="1"/>
                <c:pt idx="0">
                  <c:v>CI_LO</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0.8</c:v>
                </c:pt>
                <c:pt idx="1">
                  <c:v>1.1399999999999999</c:v>
                </c:pt>
                <c:pt idx="2">
                  <c:v>1</c:v>
                </c:pt>
                <c:pt idx="3">
                  <c:v>1.22</c:v>
                </c:pt>
              </c:numCache>
            </c:numRef>
          </c:val>
          <c:smooth val="0"/>
          <c:extLst xmlns:c16r2="http://schemas.microsoft.com/office/drawing/2015/06/chart">
            <c:ext xmlns:c16="http://schemas.microsoft.com/office/drawing/2014/chart" uri="{C3380CC4-5D6E-409C-BE32-E72D297353CC}">
              <c16:uniqueId val="{00000001-6F93-4DD5-9AE2-C0F6EA543839}"/>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1.06</c:v>
                </c:pt>
                <c:pt idx="1">
                  <c:v>1.43</c:v>
                </c:pt>
                <c:pt idx="2">
                  <c:v>1.28</c:v>
                </c:pt>
                <c:pt idx="3">
                  <c:v>1.53</c:v>
                </c:pt>
              </c:numCache>
            </c:numRef>
          </c:val>
          <c:smooth val="0"/>
          <c:extLst xmlns:c16r2="http://schemas.microsoft.com/office/drawing/2015/06/chart">
            <c:ext xmlns:c16="http://schemas.microsoft.com/office/drawing/2014/chart" uri="{C3380CC4-5D6E-409C-BE32-E72D297353CC}">
              <c16:uniqueId val="{00000002-6F93-4DD5-9AE2-C0F6EA543839}"/>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96530432"/>
        <c:axId val="96531968"/>
      </c:lineChart>
      <c:catAx>
        <c:axId val="96530432"/>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531968"/>
        <c:crosses val="autoZero"/>
        <c:auto val="1"/>
        <c:lblAlgn val="ctr"/>
        <c:lblOffset val="100"/>
        <c:tickLblSkip val="1"/>
        <c:tickMarkSkip val="1"/>
        <c:noMultiLvlLbl val="0"/>
      </c:catAx>
      <c:valAx>
        <c:axId val="96531968"/>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530432"/>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b="1"/>
            </a:pPr>
            <a:r>
              <a:rPr lang="en-US" sz="2200" b="1" dirty="0"/>
              <a:t>CLABSI Standard Utilization Ratio (SUR) by ICU</a:t>
            </a:r>
            <a:r>
              <a:rPr lang="en-US" sz="2200" b="1" baseline="0" dirty="0"/>
              <a:t> Type</a:t>
            </a:r>
            <a:endParaRPr lang="en-US" sz="2200" b="1" dirty="0"/>
          </a:p>
        </c:rich>
      </c:tx>
      <c:layout/>
      <c:overlay val="0"/>
    </c:title>
    <c:autoTitleDeleted val="0"/>
    <c:plotArea>
      <c:layout>
        <c:manualLayout>
          <c:layoutTarget val="inner"/>
          <c:xMode val="edge"/>
          <c:yMode val="edge"/>
          <c:x val="0.13755795981452901"/>
          <c:y val="8.288559127195215E-2"/>
          <c:w val="0.84853168469860896"/>
          <c:h val="0.53089818261834076"/>
        </c:manualLayout>
      </c:layout>
      <c:lineChart>
        <c:grouping val="standard"/>
        <c:varyColors val="0"/>
        <c:ser>
          <c:idx val="0"/>
          <c:order val="0"/>
          <c:tx>
            <c:strRef>
              <c:f>Sheet1!$A$2</c:f>
              <c:strCache>
                <c:ptCount val="1"/>
                <c:pt idx="0">
                  <c:v>Upper CI</c:v>
                </c:pt>
              </c:strCache>
            </c:strRef>
          </c:tx>
          <c:spPr>
            <a:ln w="40199">
              <a:no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Sheet1!$B$2:$L$2</c:f>
              <c:numCache>
                <c:formatCode>General</c:formatCode>
                <c:ptCount val="11"/>
                <c:pt idx="0">
                  <c:v>0.56999999999999995</c:v>
                </c:pt>
                <c:pt idx="1">
                  <c:v>1.07</c:v>
                </c:pt>
                <c:pt idx="2">
                  <c:v>1.39</c:v>
                </c:pt>
                <c:pt idx="3">
                  <c:v>1</c:v>
                </c:pt>
                <c:pt idx="4">
                  <c:v>0.8</c:v>
                </c:pt>
                <c:pt idx="5">
                  <c:v>1</c:v>
                </c:pt>
                <c:pt idx="6">
                  <c:v>1</c:v>
                </c:pt>
                <c:pt idx="7">
                  <c:v>0.89</c:v>
                </c:pt>
                <c:pt idx="8">
                  <c:v>1.06</c:v>
                </c:pt>
                <c:pt idx="9">
                  <c:v>1.04</c:v>
                </c:pt>
                <c:pt idx="10">
                  <c:v>0.85</c:v>
                </c:pt>
              </c:numCache>
            </c:numRef>
          </c:val>
          <c:smooth val="0"/>
          <c:extLst xmlns:c16r2="http://schemas.microsoft.com/office/drawing/2015/06/chart">
            <c:ext xmlns:c16="http://schemas.microsoft.com/office/drawing/2014/chart" uri="{C3380CC4-5D6E-409C-BE32-E72D297353CC}">
              <c16:uniqueId val="{00000000-00CB-4FDF-8B22-22AED78FB13C}"/>
            </c:ext>
          </c:extLst>
        </c:ser>
        <c:ser>
          <c:idx val="1"/>
          <c:order val="1"/>
          <c:tx>
            <c:strRef>
              <c:f>Sheet1!$A$3</c:f>
              <c:strCache>
                <c:ptCount val="1"/>
                <c:pt idx="0">
                  <c:v>Lower CI</c:v>
                </c:pt>
              </c:strCache>
            </c:strRef>
          </c:tx>
          <c:spPr>
            <a:ln w="40199">
              <a:no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Sheet1!$B$3:$L$3</c:f>
              <c:numCache>
                <c:formatCode>General</c:formatCode>
                <c:ptCount val="11"/>
                <c:pt idx="0">
                  <c:v>0.48</c:v>
                </c:pt>
                <c:pt idx="1">
                  <c:v>1.04</c:v>
                </c:pt>
                <c:pt idx="2">
                  <c:v>1.35</c:v>
                </c:pt>
                <c:pt idx="3">
                  <c:v>0.97</c:v>
                </c:pt>
                <c:pt idx="4">
                  <c:v>0.74</c:v>
                </c:pt>
                <c:pt idx="5">
                  <c:v>0.97</c:v>
                </c:pt>
                <c:pt idx="6">
                  <c:v>0.98</c:v>
                </c:pt>
                <c:pt idx="7">
                  <c:v>0.85</c:v>
                </c:pt>
                <c:pt idx="8">
                  <c:v>1.03</c:v>
                </c:pt>
                <c:pt idx="9">
                  <c:v>1.01</c:v>
                </c:pt>
                <c:pt idx="10">
                  <c:v>0.8</c:v>
                </c:pt>
              </c:numCache>
            </c:numRef>
          </c:val>
          <c:smooth val="0"/>
          <c:extLst xmlns:c16r2="http://schemas.microsoft.com/office/drawing/2015/06/chart">
            <c:ext xmlns:c16="http://schemas.microsoft.com/office/drawing/2014/chart" uri="{C3380CC4-5D6E-409C-BE32-E72D297353CC}">
              <c16:uniqueId val="{00000001-00CB-4FDF-8B22-22AED78FB13C}"/>
            </c:ext>
          </c:extLst>
        </c:ser>
        <c:ser>
          <c:idx val="2"/>
          <c:order val="2"/>
          <c:tx>
            <c:strRef>
              <c:f>Sheet1!$A$4</c:f>
              <c:strCache>
                <c:ptCount val="1"/>
                <c:pt idx="0">
                  <c:v>SUR</c:v>
                </c:pt>
              </c:strCache>
            </c:strRef>
          </c:tx>
          <c:spPr>
            <a:ln w="40199">
              <a:noFill/>
            </a:ln>
          </c:spPr>
          <c:marker>
            <c:symbol val="dash"/>
            <c:size val="14"/>
            <c:spPr>
              <a:solidFill>
                <a:srgbClr val="99CC00"/>
              </a:solidFill>
              <a:ln>
                <a:solidFill>
                  <a:srgbClr val="99CC00"/>
                </a:solidFill>
                <a:prstDash val="solid"/>
              </a:ln>
            </c:spPr>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Sheet1!$B$4:$L$4</c:f>
              <c:numCache>
                <c:formatCode>General</c:formatCode>
                <c:ptCount val="11"/>
                <c:pt idx="0">
                  <c:v>0.52</c:v>
                </c:pt>
                <c:pt idx="1">
                  <c:v>1.06</c:v>
                </c:pt>
                <c:pt idx="2">
                  <c:v>1.37</c:v>
                </c:pt>
                <c:pt idx="3">
                  <c:v>0.98</c:v>
                </c:pt>
                <c:pt idx="4">
                  <c:v>0.77</c:v>
                </c:pt>
                <c:pt idx="5">
                  <c:v>0.98</c:v>
                </c:pt>
                <c:pt idx="6">
                  <c:v>0.99</c:v>
                </c:pt>
                <c:pt idx="7">
                  <c:v>0.87</c:v>
                </c:pt>
                <c:pt idx="8">
                  <c:v>1.05</c:v>
                </c:pt>
                <c:pt idx="9">
                  <c:v>1.03</c:v>
                </c:pt>
                <c:pt idx="10">
                  <c:v>0.82</c:v>
                </c:pt>
              </c:numCache>
            </c:numRef>
          </c:val>
          <c:smooth val="0"/>
          <c:extLst xmlns:c16r2="http://schemas.microsoft.com/office/drawing/2015/06/chart">
            <c:ext xmlns:c16="http://schemas.microsoft.com/office/drawing/2014/chart" uri="{C3380CC4-5D6E-409C-BE32-E72D297353CC}">
              <c16:uniqueId val="{00000002-00CB-4FDF-8B22-22AED78FB13C}"/>
            </c:ext>
          </c:extLst>
        </c:ser>
        <c:ser>
          <c:idx val="3"/>
          <c:order val="3"/>
          <c:tx>
            <c:v>BASE</c:v>
          </c:tx>
          <c:spPr>
            <a:ln w="63150">
              <a:solidFill>
                <a:schemeClr val="bg1">
                  <a:lumMod val="75000"/>
                </a:schemeClr>
              </a:solidFill>
            </a:ln>
          </c:spPr>
          <c:marker>
            <c:symbol val="none"/>
          </c:marker>
          <c:cat>
            <c:strRef>
              <c:f>Sheet1!$B$1:$L$1</c:f>
              <c:strCache>
                <c:ptCount val="11"/>
                <c:pt idx="0">
                  <c:v>Burn</c:v>
                </c:pt>
                <c:pt idx="1">
                  <c:v>Cardiac</c:v>
                </c:pt>
                <c:pt idx="2">
                  <c:v>Cardiothoracic</c:v>
                </c:pt>
                <c:pt idx="3">
                  <c:v>Medical (T)</c:v>
                </c:pt>
                <c:pt idx="4">
                  <c:v>Medical (NT)</c:v>
                </c:pt>
                <c:pt idx="5">
                  <c:v>Medical/Surgical (T)</c:v>
                </c:pt>
                <c:pt idx="6">
                  <c:v>Medical/Surgical (NT)</c:v>
                </c:pt>
                <c:pt idx="7">
                  <c:v>Neurosurgical</c:v>
                </c:pt>
                <c:pt idx="8">
                  <c:v>Pediatric</c:v>
                </c:pt>
                <c:pt idx="9">
                  <c:v>Surgical</c:v>
                </c:pt>
                <c:pt idx="10">
                  <c:v>Trauma</c:v>
                </c:pt>
              </c:strCache>
            </c:strRef>
          </c:cat>
          <c:val>
            <c:numRef>
              <c:f>Sheet1!$B$7:$L$7</c:f>
              <c:numCache>
                <c:formatCode>General</c:formatCode>
                <c:ptCount val="11"/>
              </c:numCache>
            </c:numRef>
          </c:val>
          <c:smooth val="0"/>
          <c:extLst xmlns:c16r2="http://schemas.microsoft.com/office/drawing/2015/06/chart">
            <c:ext xmlns:c16="http://schemas.microsoft.com/office/drawing/2014/chart" uri="{C3380CC4-5D6E-409C-BE32-E72D297353CC}">
              <c16:uniqueId val="{00000003-00CB-4FDF-8B22-22AED78FB13C}"/>
            </c:ext>
          </c:extLst>
        </c:ser>
        <c:dLbls>
          <c:showLegendKey val="0"/>
          <c:showVal val="0"/>
          <c:showCatName val="0"/>
          <c:showSerName val="0"/>
          <c:showPercent val="0"/>
          <c:showBubbleSize val="0"/>
        </c:dLbls>
        <c:hiLowLines>
          <c:spPr>
            <a:ln w="25360">
              <a:solidFill>
                <a:srgbClr val="333399"/>
              </a:solidFill>
              <a:prstDash val="solid"/>
            </a:ln>
          </c:spPr>
        </c:hiLowLines>
        <c:marker val="1"/>
        <c:smooth val="0"/>
        <c:axId val="76722560"/>
        <c:axId val="76724480"/>
      </c:lineChart>
      <c:catAx>
        <c:axId val="76722560"/>
        <c:scaling>
          <c:orientation val="minMax"/>
        </c:scaling>
        <c:delete val="0"/>
        <c:axPos val="b"/>
        <c:title>
          <c:tx>
            <c:rich>
              <a:bodyPr/>
              <a:lstStyle/>
              <a:p>
                <a:pPr>
                  <a:defRPr sz="1938" b="1" i="0" u="none" strike="noStrike" baseline="0">
                    <a:solidFill>
                      <a:srgbClr val="000000"/>
                    </a:solidFill>
                    <a:latin typeface="Calibri"/>
                    <a:ea typeface="Calibri"/>
                    <a:cs typeface="Calibri"/>
                  </a:defRPr>
                </a:pPr>
                <a:r>
                  <a:rPr lang="en-US" dirty="0"/>
                  <a:t>ICU Type</a:t>
                </a:r>
              </a:p>
            </c:rich>
          </c:tx>
          <c:layout>
            <c:manualLayout>
              <c:xMode val="edge"/>
              <c:yMode val="edge"/>
              <c:x val="0.50956044325758854"/>
              <c:y val="0.91043819536568782"/>
            </c:manualLayout>
          </c:layout>
          <c:overlay val="0"/>
          <c:spPr>
            <a:noFill/>
            <a:ln w="35734">
              <a:noFill/>
            </a:ln>
          </c:spPr>
        </c:title>
        <c:numFmt formatCode="General" sourceLinked="1"/>
        <c:majorTickMark val="cross"/>
        <c:minorTickMark val="none"/>
        <c:tickLblPos val="nextTo"/>
        <c:spPr>
          <a:ln w="4463">
            <a:solidFill>
              <a:schemeClr val="tx1"/>
            </a:solidFill>
            <a:prstDash val="solid"/>
          </a:ln>
        </c:spPr>
        <c:txPr>
          <a:bodyPr rot="-5400000" vert="horz"/>
          <a:lstStyle/>
          <a:p>
            <a:pPr>
              <a:defRPr sz="1443" b="0" i="0" u="none" strike="noStrike" baseline="0">
                <a:solidFill>
                  <a:schemeClr val="tx1"/>
                </a:solidFill>
                <a:latin typeface="Calibri"/>
                <a:ea typeface="Calibri"/>
                <a:cs typeface="Calibri"/>
              </a:defRPr>
            </a:pPr>
            <a:endParaRPr lang="en-US"/>
          </a:p>
        </c:txPr>
        <c:crossAx val="76724480"/>
        <c:crosses val="autoZero"/>
        <c:auto val="1"/>
        <c:lblAlgn val="ctr"/>
        <c:lblOffset val="100"/>
        <c:tickLblSkip val="1"/>
        <c:tickMarkSkip val="1"/>
        <c:noMultiLvlLbl val="0"/>
      </c:catAx>
      <c:valAx>
        <c:axId val="76724480"/>
        <c:scaling>
          <c:orientation val="minMax"/>
          <c:max val="1.4"/>
        </c:scaling>
        <c:delete val="0"/>
        <c:axPos val="l"/>
        <c:majorGridlines>
          <c:spPr>
            <a:ln w="17868">
              <a:solidFill>
                <a:srgbClr val="C0C0C0"/>
              </a:solidFill>
              <a:prstDash val="solid"/>
            </a:ln>
          </c:spPr>
        </c:majorGridlines>
        <c:title>
          <c:tx>
            <c:rich>
              <a:bodyPr/>
              <a:lstStyle/>
              <a:p>
                <a:pPr>
                  <a:defRPr sz="1938" b="1" i="0" u="none" strike="noStrike" baseline="0">
                    <a:solidFill>
                      <a:srgbClr val="000000"/>
                    </a:solidFill>
                    <a:latin typeface="Calibri"/>
                    <a:ea typeface="Calibri"/>
                    <a:cs typeface="Calibri"/>
                  </a:defRPr>
                </a:pPr>
                <a:r>
                  <a:rPr lang="en-US" dirty="0"/>
                  <a:t>SUR</a:t>
                </a:r>
              </a:p>
            </c:rich>
          </c:tx>
          <c:layout>
            <c:manualLayout>
              <c:xMode val="edge"/>
              <c:yMode val="edge"/>
              <c:x val="1.8547072920232801E-2"/>
              <c:y val="0.28597786028041799"/>
            </c:manualLayout>
          </c:layout>
          <c:overlay val="0"/>
          <c:spPr>
            <a:noFill/>
            <a:ln w="35734">
              <a:noFill/>
            </a:ln>
          </c:spPr>
        </c:title>
        <c:numFmt formatCode="0.00" sourceLinked="0"/>
        <c:majorTickMark val="cross"/>
        <c:minorTickMark val="none"/>
        <c:tickLblPos val="nextTo"/>
        <c:spPr>
          <a:ln w="4463">
            <a:solidFill>
              <a:schemeClr val="tx1"/>
            </a:solidFill>
            <a:prstDash val="solid"/>
          </a:ln>
        </c:spPr>
        <c:txPr>
          <a:bodyPr rot="0" vert="horz"/>
          <a:lstStyle/>
          <a:p>
            <a:pPr>
              <a:defRPr sz="1930" b="0" i="0" u="none" strike="noStrike" baseline="0">
                <a:solidFill>
                  <a:schemeClr val="tx1"/>
                </a:solidFill>
                <a:latin typeface="Calibri"/>
                <a:ea typeface="Calibri"/>
                <a:cs typeface="Calibri"/>
              </a:defRPr>
            </a:pPr>
            <a:endParaRPr lang="en-US"/>
          </a:p>
        </c:txPr>
        <c:crossAx val="76722560"/>
        <c:crosses val="autoZero"/>
        <c:crossBetween val="between"/>
        <c:majorUnit val="0.2"/>
      </c:valAx>
      <c:spPr>
        <a:noFill/>
        <a:ln w="25380">
          <a:noFill/>
        </a:ln>
      </c:spPr>
    </c:plotArea>
    <c:plotVisOnly val="1"/>
    <c:dispBlanksAs val="gap"/>
    <c:showDLblsOverMax val="0"/>
  </c:chart>
  <c:spPr>
    <a:noFill/>
    <a:ln>
      <a:noFill/>
    </a:ln>
  </c:spPr>
  <c:txPr>
    <a:bodyPr/>
    <a:lstStyle/>
    <a:p>
      <a:pPr>
        <a:defRPr sz="1930"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1.19</c:v>
                </c:pt>
                <c:pt idx="1">
                  <c:v>1.5</c:v>
                </c:pt>
                <c:pt idx="2">
                  <c:v>1.1499999999999999</c:v>
                </c:pt>
                <c:pt idx="3">
                  <c:v>1.41</c:v>
                </c:pt>
              </c:numCache>
            </c:numRef>
          </c:val>
          <c:smooth val="0"/>
          <c:extLst xmlns:c16r2="http://schemas.microsoft.com/office/drawing/2015/06/chart">
            <c:ext xmlns:c16="http://schemas.microsoft.com/office/drawing/2014/chart" uri="{C3380CC4-5D6E-409C-BE32-E72D297353CC}">
              <c16:uniqueId val="{00000000-E4F8-4C03-8363-7677A721C0D5}"/>
            </c:ext>
          </c:extLst>
        </c:ser>
        <c:ser>
          <c:idx val="1"/>
          <c:order val="1"/>
          <c:tx>
            <c:strRef>
              <c:f>Sheet1!$A$3</c:f>
              <c:strCache>
                <c:ptCount val="1"/>
                <c:pt idx="0">
                  <c:v>CI_LO</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0.72</c:v>
                </c:pt>
                <c:pt idx="1">
                  <c:v>0.97</c:v>
                </c:pt>
                <c:pt idx="2">
                  <c:v>0.72</c:v>
                </c:pt>
                <c:pt idx="3">
                  <c:v>0.91</c:v>
                </c:pt>
              </c:numCache>
            </c:numRef>
          </c:val>
          <c:smooth val="0"/>
          <c:extLst xmlns:c16r2="http://schemas.microsoft.com/office/drawing/2015/06/chart">
            <c:ext xmlns:c16="http://schemas.microsoft.com/office/drawing/2014/chart" uri="{C3380CC4-5D6E-409C-BE32-E72D297353CC}">
              <c16:uniqueId val="{00000001-E4F8-4C03-8363-7677A721C0D5}"/>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0.94</c:v>
                </c:pt>
                <c:pt idx="1">
                  <c:v>1.21</c:v>
                </c:pt>
                <c:pt idx="2">
                  <c:v>0.92</c:v>
                </c:pt>
                <c:pt idx="3">
                  <c:v>1.1399999999999999</c:v>
                </c:pt>
              </c:numCache>
            </c:numRef>
          </c:val>
          <c:smooth val="0"/>
          <c:extLst xmlns:c16r2="http://schemas.microsoft.com/office/drawing/2015/06/chart">
            <c:ext xmlns:c16="http://schemas.microsoft.com/office/drawing/2014/chart" uri="{C3380CC4-5D6E-409C-BE32-E72D297353CC}">
              <c16:uniqueId val="{00000002-E4F8-4C03-8363-7677A721C0D5}"/>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96658176"/>
        <c:axId val="96659712"/>
      </c:lineChart>
      <c:catAx>
        <c:axId val="96658176"/>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659712"/>
        <c:crosses val="autoZero"/>
        <c:auto val="1"/>
        <c:lblAlgn val="ctr"/>
        <c:lblOffset val="100"/>
        <c:tickLblSkip val="1"/>
        <c:tickMarkSkip val="1"/>
        <c:noMultiLvlLbl val="0"/>
      </c:catAx>
      <c:valAx>
        <c:axId val="96659712"/>
        <c:scaling>
          <c:orientation val="minMax"/>
          <c:max val="2"/>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658176"/>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1.62</c:v>
                </c:pt>
                <c:pt idx="1">
                  <c:v>1.94</c:v>
                </c:pt>
                <c:pt idx="2">
                  <c:v>1.87</c:v>
                </c:pt>
                <c:pt idx="3">
                  <c:v>1.05</c:v>
                </c:pt>
              </c:numCache>
            </c:numRef>
          </c:val>
          <c:smooth val="0"/>
          <c:extLst xmlns:c16r2="http://schemas.microsoft.com/office/drawing/2015/06/chart">
            <c:ext xmlns:c16="http://schemas.microsoft.com/office/drawing/2014/chart" uri="{C3380CC4-5D6E-409C-BE32-E72D297353CC}">
              <c16:uniqueId val="{00000000-A8C5-48A6-8218-98BCABDB8075}"/>
            </c:ext>
          </c:extLst>
        </c:ser>
        <c:ser>
          <c:idx val="1"/>
          <c:order val="1"/>
          <c:tx>
            <c:strRef>
              <c:f>Sheet1!$A$3</c:f>
              <c:strCache>
                <c:ptCount val="1"/>
                <c:pt idx="0">
                  <c:v>CI_LO</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0.88</c:v>
                </c:pt>
                <c:pt idx="1">
                  <c:v>1.0900000000000001</c:v>
                </c:pt>
                <c:pt idx="2">
                  <c:v>1.06</c:v>
                </c:pt>
                <c:pt idx="3">
                  <c:v>0.48</c:v>
                </c:pt>
              </c:numCache>
            </c:numRef>
          </c:val>
          <c:smooth val="0"/>
          <c:extLst xmlns:c16r2="http://schemas.microsoft.com/office/drawing/2015/06/chart">
            <c:ext xmlns:c16="http://schemas.microsoft.com/office/drawing/2014/chart" uri="{C3380CC4-5D6E-409C-BE32-E72D297353CC}">
              <c16:uniqueId val="{00000001-A8C5-48A6-8218-98BCABDB8075}"/>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1.21</c:v>
                </c:pt>
                <c:pt idx="1">
                  <c:v>1.47</c:v>
                </c:pt>
                <c:pt idx="2">
                  <c:v>1.42</c:v>
                </c:pt>
                <c:pt idx="3">
                  <c:v>0.72</c:v>
                </c:pt>
              </c:numCache>
            </c:numRef>
          </c:val>
          <c:smooth val="0"/>
          <c:extLst xmlns:c16r2="http://schemas.microsoft.com/office/drawing/2015/06/chart">
            <c:ext xmlns:c16="http://schemas.microsoft.com/office/drawing/2014/chart" uri="{C3380CC4-5D6E-409C-BE32-E72D297353CC}">
              <c16:uniqueId val="{00000002-A8C5-48A6-8218-98BCABDB8075}"/>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96770304"/>
        <c:axId val="96776192"/>
      </c:lineChart>
      <c:catAx>
        <c:axId val="967703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776192"/>
        <c:crosses val="autoZero"/>
        <c:auto val="1"/>
        <c:lblAlgn val="ctr"/>
        <c:lblOffset val="100"/>
        <c:tickLblSkip val="1"/>
        <c:tickMarkSkip val="1"/>
        <c:noMultiLvlLbl val="0"/>
      </c:catAx>
      <c:valAx>
        <c:axId val="96776192"/>
        <c:scaling>
          <c:orientation val="minMax"/>
          <c:max val="2.5"/>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77030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2.0299999999999998</c:v>
                </c:pt>
                <c:pt idx="1">
                  <c:v>3.36</c:v>
                </c:pt>
                <c:pt idx="2">
                  <c:v>2.4300000000000002</c:v>
                </c:pt>
                <c:pt idx="3">
                  <c:v>3.24</c:v>
                </c:pt>
              </c:numCache>
            </c:numRef>
          </c:val>
          <c:smooth val="0"/>
          <c:extLst xmlns:c16r2="http://schemas.microsoft.com/office/drawing/2015/06/chart">
            <c:ext xmlns:c16="http://schemas.microsoft.com/office/drawing/2014/chart" uri="{C3380CC4-5D6E-409C-BE32-E72D297353CC}">
              <c16:uniqueId val="{00000000-2502-4206-993E-4F03C630F99E}"/>
            </c:ext>
          </c:extLst>
        </c:ser>
        <c:ser>
          <c:idx val="1"/>
          <c:order val="1"/>
          <c:tx>
            <c:strRef>
              <c:f>Sheet1!$A$3</c:f>
              <c:strCache>
                <c:ptCount val="1"/>
                <c:pt idx="0">
                  <c:v>CI_LO</c:v>
                </c:pt>
              </c:strCache>
            </c:strRef>
          </c:tx>
          <c:spPr>
            <a:ln w="30069">
              <a:noFill/>
            </a:ln>
          </c:spPr>
          <c:marker>
            <c:symbol val="none"/>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0.61</c:v>
                </c:pt>
                <c:pt idx="1">
                  <c:v>1.42</c:v>
                </c:pt>
                <c:pt idx="2">
                  <c:v>0.69</c:v>
                </c:pt>
                <c:pt idx="3">
                  <c:v>1.1299999999999999</c:v>
                </c:pt>
              </c:numCache>
            </c:numRef>
          </c:val>
          <c:smooth val="0"/>
          <c:extLst xmlns:c16r2="http://schemas.microsoft.com/office/drawing/2015/06/chart">
            <c:ext xmlns:c16="http://schemas.microsoft.com/office/drawing/2014/chart" uri="{C3380CC4-5D6E-409C-BE32-E72D297353CC}">
              <c16:uniqueId val="{00000001-2502-4206-993E-4F03C630F99E}"/>
            </c:ext>
          </c:extLst>
        </c:ser>
        <c:ser>
          <c:idx val="2"/>
          <c:order val="2"/>
          <c:tx>
            <c:strRef>
              <c:f>Sheet1!$A$4</c:f>
              <c:strCache>
                <c:ptCount val="1"/>
                <c:pt idx="0">
                  <c:v>SIR</c:v>
                </c:pt>
              </c:strCache>
            </c:strRef>
          </c:tx>
          <c:spPr>
            <a:ln w="30069">
              <a:noFill/>
            </a:ln>
          </c:spPr>
          <c:marker>
            <c:symbol val="dash"/>
            <c:size val="14"/>
            <c:spPr>
              <a:solidFill>
                <a:srgbClr val="99CC00"/>
              </a:solidFill>
              <a:ln>
                <a:solidFill>
                  <a:srgbClr val="99CC00"/>
                </a:solidFill>
                <a:prstDash val="solid"/>
              </a:ln>
            </c:spPr>
          </c:marker>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1.17</c:v>
                </c:pt>
                <c:pt idx="1">
                  <c:v>2.2400000000000002</c:v>
                </c:pt>
                <c:pt idx="2">
                  <c:v>1.37</c:v>
                </c:pt>
                <c:pt idx="3">
                  <c:v>1.98</c:v>
                </c:pt>
              </c:numCache>
            </c:numRef>
          </c:val>
          <c:smooth val="0"/>
          <c:extLst xmlns:c16r2="http://schemas.microsoft.com/office/drawing/2015/06/chart">
            <c:ext xmlns:c16="http://schemas.microsoft.com/office/drawing/2014/chart" uri="{C3380CC4-5D6E-409C-BE32-E72D297353CC}">
              <c16:uniqueId val="{00000002-2502-4206-993E-4F03C630F99E}"/>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96840704"/>
        <c:axId val="96850688"/>
      </c:lineChart>
      <c:catAx>
        <c:axId val="96840704"/>
        <c:scaling>
          <c:orientation val="minMax"/>
        </c:scaling>
        <c:delete val="0"/>
        <c:axPos val="b"/>
        <c:numFmt formatCode="General" sourceLinked="1"/>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850688"/>
        <c:crosses val="autoZero"/>
        <c:auto val="1"/>
        <c:lblAlgn val="ctr"/>
        <c:lblOffset val="100"/>
        <c:tickLblSkip val="1"/>
        <c:tickMarkSkip val="1"/>
        <c:noMultiLvlLbl val="0"/>
      </c:catAx>
      <c:valAx>
        <c:axId val="96850688"/>
        <c:scaling>
          <c:orientation val="minMax"/>
          <c:max val="4"/>
          <c:min val="0"/>
        </c:scaling>
        <c:delete val="0"/>
        <c:axPos val="l"/>
        <c:majorGridlines>
          <c:spPr>
            <a:ln w="13365">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28">
              <a:noFill/>
            </a:ln>
          </c:spPr>
        </c:title>
        <c:numFmt formatCode="0.0" sourceLinked="0"/>
        <c:majorTickMark val="cross"/>
        <c:minorTickMark val="none"/>
        <c:tickLblPos val="nextTo"/>
        <c:spPr>
          <a:ln w="3342">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6840704"/>
        <c:crosses val="autoZero"/>
        <c:crossBetween val="between"/>
        <c:majorUnit val="1"/>
        <c:minorUnit val="0.1"/>
      </c:valAx>
      <c:spPr>
        <a:noFill/>
        <a:ln w="25398">
          <a:noFill/>
        </a:ln>
      </c:spPr>
    </c:plotArea>
    <c:plotVisOnly val="1"/>
    <c:dispBlanksAs val="gap"/>
    <c:showDLblsOverMax val="0"/>
  </c:chart>
  <c:spPr>
    <a:noFill/>
    <a:ln>
      <a:noFill/>
    </a:ln>
  </c:spPr>
  <c:txPr>
    <a:bodyPr/>
    <a:lstStyle/>
    <a:p>
      <a:pPr>
        <a:defRPr sz="1394"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2A93-4811-8290-29AF4C6B8DE1}"/>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2A93-4811-8290-29AF4C6B8DE1}"/>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2A93-4811-8290-29AF4C6B8DE1}"/>
              </c:ext>
            </c:extLst>
          </c:dPt>
          <c:dLbls>
            <c:dLbl>
              <c:idx val="0"/>
              <c:layout>
                <c:manualLayout>
                  <c:x val="-7.0139258427594123E-2"/>
                  <c:y val="-2.5064082058046427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1.2377516193104846E-2"/>
                  <c:y val="-2.734263497241426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4.1258387310349484E-3"/>
                  <c:y val="0"/>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B10-44A7-9697-0ADF905CAE07}"/>
                </c:ext>
              </c:extLst>
            </c:dLbl>
            <c:dLbl>
              <c:idx val="3"/>
              <c:layout>
                <c:manualLayout>
                  <c:x val="1.444043555862232E-2"/>
                  <c:y val="0"/>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B10-44A7-9697-0ADF905CAE07}"/>
                </c:ext>
              </c:extLst>
            </c:dLbl>
            <c:dLbl>
              <c:idx val="6"/>
              <c:layout>
                <c:manualLayout>
                  <c:x val="1.0314596827587372E-2"/>
                  <c:y val="1.822842331494284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B10-44A7-9697-0ADF905CAE07}"/>
                </c:ext>
              </c:extLst>
            </c:dLbl>
            <c:dLbl>
              <c:idx val="8"/>
              <c:layout>
                <c:manualLayout>
                  <c:x val="-6.1887580965524231E-3"/>
                  <c:y val="3.1899740801149969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A93-4811-8290-29AF4C6B8DE1}"/>
                </c:ext>
              </c:extLst>
            </c:dLbl>
            <c:dLbl>
              <c:idx val="10"/>
              <c:layout>
                <c:manualLayout>
                  <c:x val="-5.1572984137936859E-2"/>
                  <c:y val="2.050697622931069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A93-4811-8290-29AF4C6B8DE1}"/>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2A93-4811-8290-29AF4C6B8DE1}"/>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47</c:v>
                </c:pt>
                <c:pt idx="1">
                  <c:v>20</c:v>
                </c:pt>
                <c:pt idx="2">
                  <c:v>23</c:v>
                </c:pt>
                <c:pt idx="3">
                  <c:v>15</c:v>
                </c:pt>
                <c:pt idx="4">
                  <c:v>29</c:v>
                </c:pt>
                <c:pt idx="5">
                  <c:v>36</c:v>
                </c:pt>
                <c:pt idx="6">
                  <c:v>5</c:v>
                </c:pt>
                <c:pt idx="7">
                  <c:v>2</c:v>
                </c:pt>
                <c:pt idx="8">
                  <c:v>34</c:v>
                </c:pt>
                <c:pt idx="10">
                  <c:v>7</c:v>
                </c:pt>
                <c:pt idx="11">
                  <c:v>117</c:v>
                </c:pt>
                <c:pt idx="12">
                  <c:v>67</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0.11700000000000001</c:v>
                </c:pt>
                <c:pt idx="1">
                  <c:v>0.05</c:v>
                </c:pt>
                <c:pt idx="2">
                  <c:v>5.7000000000000002E-2</c:v>
                </c:pt>
                <c:pt idx="3">
                  <c:v>3.6999999999999998E-2</c:v>
                </c:pt>
                <c:pt idx="4">
                  <c:v>7.1999999999999995E-2</c:v>
                </c:pt>
                <c:pt idx="5">
                  <c:v>0.09</c:v>
                </c:pt>
                <c:pt idx="6">
                  <c:v>1.2E-2</c:v>
                </c:pt>
                <c:pt idx="7">
                  <c:v>5.0000000000000001E-3</c:v>
                </c:pt>
                <c:pt idx="8">
                  <c:v>8.5000000000000006E-2</c:v>
                </c:pt>
                <c:pt idx="10">
                  <c:v>1.7000000000000001E-2</c:v>
                </c:pt>
                <c:pt idx="11">
                  <c:v>0.29099999999999998</c:v>
                </c:pt>
                <c:pt idx="12">
                  <c:v>0.16700000000000001</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9185-4F4F-93E0-6F976A39F035}"/>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9185-4F4F-93E0-6F976A39F035}"/>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9185-4F4F-93E0-6F976A39F035}"/>
              </c:ext>
            </c:extLst>
          </c:dPt>
          <c:dLbls>
            <c:dLbl>
              <c:idx val="0"/>
              <c:layout>
                <c:manualLayout>
                  <c:x val="-4.3321306675866963E-2"/>
                  <c:y val="-1.822842331494286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2.0629193655174742E-3"/>
                  <c:y val="-2.734263497241426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2.4755032386209692E-2"/>
                  <c:y val="-1.139276457183927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B10-44A7-9697-0ADF905CAE07}"/>
                </c:ext>
              </c:extLst>
            </c:dLbl>
            <c:dLbl>
              <c:idx val="5"/>
              <c:layout>
                <c:manualLayout>
                  <c:x val="3.7132548579314542E-2"/>
                  <c:y val="-4.5571058287357932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B10-44A7-9697-0ADF905CAE07}"/>
                </c:ext>
              </c:extLst>
            </c:dLbl>
            <c:dLbl>
              <c:idx val="6"/>
              <c:layout>
                <c:manualLayout>
                  <c:x val="9.0768452082768875E-2"/>
                  <c:y val="2.9621187886782113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B10-44A7-9697-0ADF905CAE07}"/>
                </c:ext>
              </c:extLst>
            </c:dLbl>
            <c:dLbl>
              <c:idx val="7"/>
              <c:layout>
                <c:manualLayout>
                  <c:x val="2.0629193655174742E-3"/>
                  <c:y val="6.8356587431035648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B10-44A7-9697-0ADF905CAE07}"/>
                </c:ext>
              </c:extLst>
            </c:dLbl>
            <c:dLbl>
              <c:idx val="8"/>
              <c:layout>
                <c:manualLayout>
                  <c:x val="-8.2516774620698979E-2"/>
                  <c:y val="5.696382285919637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B10-44A7-9697-0ADF905CAE0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9185-4F4F-93E0-6F976A39F035}"/>
                </c:ext>
              </c:extLst>
            </c:dLbl>
            <c:dLbl>
              <c:idx val="10"/>
              <c:layout>
                <c:manualLayout>
                  <c:x val="-5.776174223448928E-2"/>
                  <c:y val="-9.1142116574714199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9185-4F4F-93E0-6F976A39F035}"/>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9185-4F4F-93E0-6F976A39F035}"/>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55</c:v>
                </c:pt>
                <c:pt idx="1">
                  <c:v>24</c:v>
                </c:pt>
                <c:pt idx="2">
                  <c:v>20</c:v>
                </c:pt>
                <c:pt idx="3">
                  <c:v>26</c:v>
                </c:pt>
                <c:pt idx="4">
                  <c:v>28</c:v>
                </c:pt>
                <c:pt idx="5">
                  <c:v>29</c:v>
                </c:pt>
                <c:pt idx="6">
                  <c:v>10</c:v>
                </c:pt>
                <c:pt idx="7">
                  <c:v>4</c:v>
                </c:pt>
                <c:pt idx="8">
                  <c:v>25</c:v>
                </c:pt>
                <c:pt idx="10">
                  <c:v>6</c:v>
                </c:pt>
                <c:pt idx="11">
                  <c:v>126</c:v>
                </c:pt>
                <c:pt idx="12">
                  <c:v>59</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0.00%</c:formatCode>
                <c:ptCount val="14"/>
                <c:pt idx="0">
                  <c:v>0.13300000000000001</c:v>
                </c:pt>
                <c:pt idx="1">
                  <c:v>5.8000000000000003E-2</c:v>
                </c:pt>
                <c:pt idx="2">
                  <c:v>4.9000000000000002E-2</c:v>
                </c:pt>
                <c:pt idx="3">
                  <c:v>6.3E-2</c:v>
                </c:pt>
                <c:pt idx="4">
                  <c:v>6.8000000000000005E-2</c:v>
                </c:pt>
                <c:pt idx="5">
                  <c:v>7.0000000000000007E-2</c:v>
                </c:pt>
                <c:pt idx="6">
                  <c:v>2.4E-2</c:v>
                </c:pt>
                <c:pt idx="7">
                  <c:v>0.01</c:v>
                </c:pt>
                <c:pt idx="8">
                  <c:v>6.0999999999999999E-2</c:v>
                </c:pt>
                <c:pt idx="10">
                  <c:v>1.4999999999999999E-2</c:v>
                </c:pt>
                <c:pt idx="11">
                  <c:v>0.30599999999999999</c:v>
                </c:pt>
                <c:pt idx="12">
                  <c:v>0.14299999999999999</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7909686838802001"/>
        </c:manualLayout>
      </c:layout>
      <c:lineChart>
        <c:grouping val="standard"/>
        <c:varyColors val="0"/>
        <c:ser>
          <c:idx val="0"/>
          <c:order val="0"/>
          <c:spPr>
            <a:ln w="60488">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4"/>
              <c:pt idx="0">
                <c:v>2015</c:v>
              </c:pt>
              <c:pt idx="1">
                <c:v>2016</c:v>
              </c:pt>
              <c:pt idx="2">
                <c:v>2017</c:v>
              </c:pt>
              <c:pt idx="3">
                <c:v>2018</c:v>
              </c:pt>
            </c:numLit>
          </c:cat>
          <c:val>
            <c:numRef>
              <c:f>Sheet1!$B$1:$E$1</c:f>
              <c:numCache>
                <c:formatCode>General</c:formatCode>
                <c:ptCount val="4"/>
                <c:pt idx="0">
                  <c:v>2015</c:v>
                </c:pt>
                <c:pt idx="1">
                  <c:v>2016</c:v>
                </c:pt>
                <c:pt idx="2">
                  <c:v>2017</c:v>
                </c:pt>
                <c:pt idx="3">
                  <c:v>2018</c:v>
                </c:pt>
              </c:numCache>
            </c:numRef>
          </c:val>
          <c:smooth val="0"/>
          <c:extLst xmlns:c16r2="http://schemas.microsoft.com/office/drawing/2015/06/chart">
            <c:ext xmlns:c16="http://schemas.microsoft.com/office/drawing/2014/chart" uri="{C3380CC4-5D6E-409C-BE32-E72D297353CC}">
              <c16:uniqueId val="{00000000-249F-4550-A424-455C6B2ED430}"/>
            </c:ext>
          </c:extLst>
        </c:ser>
        <c:ser>
          <c:idx val="1"/>
          <c:order val="1"/>
          <c:spPr>
            <a:ln w="60452">
              <a:solidFill>
                <a:srgbClr val="0070C0"/>
              </a:solidFill>
            </a:ln>
          </c:spPr>
          <c:marker>
            <c:symbol val="diamond"/>
            <c:size val="13"/>
            <c:spPr>
              <a:solidFill>
                <a:srgbClr val="0070C0"/>
              </a:solidFill>
              <a:ln>
                <a:noFill/>
              </a:ln>
            </c:spPr>
          </c:marker>
          <c:cat>
            <c:numLit>
              <c:formatCode>General</c:formatCode>
              <c:ptCount val="4"/>
              <c:pt idx="0">
                <c:v>2015</c:v>
              </c:pt>
              <c:pt idx="1">
                <c:v>2016</c:v>
              </c:pt>
              <c:pt idx="2">
                <c:v>2017</c:v>
              </c:pt>
              <c:pt idx="3">
                <c:v>2018</c:v>
              </c:pt>
            </c:numLit>
          </c:cat>
          <c:val>
            <c:numRef>
              <c:f>Sheet1!$B$2:$E$2</c:f>
              <c:numCache>
                <c:formatCode>General</c:formatCode>
                <c:ptCount val="4"/>
                <c:pt idx="0">
                  <c:v>2</c:v>
                </c:pt>
                <c:pt idx="1">
                  <c:v>2</c:v>
                </c:pt>
                <c:pt idx="2">
                  <c:v>2</c:v>
                </c:pt>
                <c:pt idx="3">
                  <c:v>2</c:v>
                </c:pt>
              </c:numCache>
            </c:numRef>
          </c:val>
          <c:smooth val="0"/>
          <c:extLst xmlns:c16r2="http://schemas.microsoft.com/office/drawing/2015/06/chart">
            <c:ext xmlns:c16="http://schemas.microsoft.com/office/drawing/2014/chart" uri="{C3380CC4-5D6E-409C-BE32-E72D297353CC}">
              <c16:uniqueId val="{00000001-249F-4550-A424-455C6B2ED430}"/>
            </c:ext>
          </c:extLst>
        </c:ser>
        <c:dLbls>
          <c:showLegendKey val="0"/>
          <c:showVal val="0"/>
          <c:showCatName val="0"/>
          <c:showSerName val="0"/>
          <c:showPercent val="0"/>
          <c:showBubbleSize val="0"/>
        </c:dLbls>
        <c:marker val="1"/>
        <c:smooth val="0"/>
        <c:axId val="96183040"/>
        <c:axId val="96184960"/>
      </c:lineChart>
      <c:catAx>
        <c:axId val="96183040"/>
        <c:scaling>
          <c:orientation val="minMax"/>
        </c:scaling>
        <c:delete val="0"/>
        <c:axPos val="b"/>
        <c:majorGridlines>
          <c:spPr>
            <a:ln>
              <a:noFill/>
            </a:ln>
          </c:spPr>
        </c:majorGridlines>
        <c:numFmt formatCode="General" sourceLinked="1"/>
        <c:majorTickMark val="out"/>
        <c:minorTickMark val="none"/>
        <c:tickLblPos val="nextTo"/>
        <c:spPr>
          <a:ln w="22683">
            <a:noFill/>
          </a:ln>
        </c:spPr>
        <c:txPr>
          <a:bodyPr/>
          <a:lstStyle/>
          <a:p>
            <a:pPr>
              <a:defRPr sz="1050"/>
            </a:pPr>
            <a:endParaRPr lang="en-US"/>
          </a:p>
        </c:txPr>
        <c:crossAx val="96184960"/>
        <c:crosses val="autoZero"/>
        <c:auto val="1"/>
        <c:lblAlgn val="ctr"/>
        <c:lblOffset val="100"/>
        <c:tickMarkSkip val="1"/>
        <c:noMultiLvlLbl val="0"/>
      </c:catAx>
      <c:valAx>
        <c:axId val="9618496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6183040"/>
        <c:crosses val="autoZero"/>
        <c:crossBetween val="between"/>
        <c:majorUnit val="1"/>
      </c:valAx>
      <c:spPr>
        <a:noFill/>
        <a:ln w="25379">
          <a:noFill/>
        </a:ln>
      </c:spPr>
    </c:plotArea>
    <c:plotVisOnly val="1"/>
    <c:dispBlanksAs val="gap"/>
    <c:showDLblsOverMax val="0"/>
  </c:chart>
  <c:spPr>
    <a:noFill/>
    <a:ln>
      <a:noFill/>
    </a:ln>
  </c:spPr>
  <c:txPr>
    <a:bodyPr/>
    <a:lstStyle/>
    <a:p>
      <a:pPr>
        <a:defRPr lang="en-US"/>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527643245481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4"/>
              <c:pt idx="0">
                <c:v>2015</c:v>
              </c:pt>
              <c:pt idx="1">
                <c:v>2016</c:v>
              </c:pt>
              <c:pt idx="2">
                <c:v>2017</c:v>
              </c:pt>
              <c:pt idx="3">
                <c:v>2018</c:v>
              </c:pt>
            </c:numLit>
          </c:cat>
          <c:val>
            <c:numRef>
              <c:f>Sheet1!$B$1:$E$1</c:f>
              <c:numCache>
                <c:formatCode>General</c:formatCode>
                <c:ptCount val="4"/>
                <c:pt idx="0">
                  <c:v>2015</c:v>
                </c:pt>
                <c:pt idx="1">
                  <c:v>2016</c:v>
                </c:pt>
                <c:pt idx="2">
                  <c:v>2017</c:v>
                </c:pt>
                <c:pt idx="3">
                  <c:v>2018</c:v>
                </c:pt>
              </c:numCache>
            </c:numRef>
          </c:val>
          <c:smooth val="0"/>
          <c:extLst xmlns:c16r2="http://schemas.microsoft.com/office/drawing/2015/06/chart">
            <c:ext xmlns:c16="http://schemas.microsoft.com/office/drawing/2014/chart" uri="{C3380CC4-5D6E-409C-BE32-E72D297353CC}">
              <c16:uniqueId val="{00000000-E60A-433B-A03F-D8BF8CD3F602}"/>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4"/>
              <c:pt idx="0">
                <c:v>2015</c:v>
              </c:pt>
              <c:pt idx="1">
                <c:v>2016</c:v>
              </c:pt>
              <c:pt idx="2">
                <c:v>2017</c:v>
              </c:pt>
              <c:pt idx="3">
                <c:v>2018</c:v>
              </c:pt>
            </c:numLit>
          </c:cat>
          <c:val>
            <c:numRef>
              <c:f>Sheet1!$B$3:$E$3</c:f>
              <c:numCache>
                <c:formatCode>General</c:formatCode>
                <c:ptCount val="4"/>
                <c:pt idx="0">
                  <c:v>2</c:v>
                </c:pt>
                <c:pt idx="1">
                  <c:v>3</c:v>
                </c:pt>
                <c:pt idx="2">
                  <c:v>3</c:v>
                </c:pt>
                <c:pt idx="3">
                  <c:v>3</c:v>
                </c:pt>
              </c:numCache>
            </c:numRef>
          </c:val>
          <c:smooth val="0"/>
          <c:extLst xmlns:c16r2="http://schemas.microsoft.com/office/drawing/2015/06/chart">
            <c:ext xmlns:c16="http://schemas.microsoft.com/office/drawing/2014/chart" uri="{C3380CC4-5D6E-409C-BE32-E72D297353CC}">
              <c16:uniqueId val="{00000000-A370-4038-8A4C-8141328458AE}"/>
            </c:ext>
          </c:extLst>
        </c:ser>
        <c:dLbls>
          <c:showLegendKey val="0"/>
          <c:showVal val="0"/>
          <c:showCatName val="0"/>
          <c:showSerName val="0"/>
          <c:showPercent val="0"/>
          <c:showBubbleSize val="0"/>
        </c:dLbls>
        <c:marker val="1"/>
        <c:smooth val="0"/>
        <c:axId val="96267264"/>
        <c:axId val="96269440"/>
      </c:lineChart>
      <c:catAx>
        <c:axId val="96267264"/>
        <c:scaling>
          <c:orientation val="minMax"/>
        </c:scaling>
        <c:delete val="0"/>
        <c:axPos val="b"/>
        <c:numFmt formatCode="General" sourceLinked="1"/>
        <c:majorTickMark val="out"/>
        <c:minorTickMark val="none"/>
        <c:tickLblPos val="nextTo"/>
        <c:spPr>
          <a:ln w="22769">
            <a:noFill/>
          </a:ln>
        </c:spPr>
        <c:txPr>
          <a:bodyPr/>
          <a:lstStyle/>
          <a:p>
            <a:pPr>
              <a:defRPr sz="1050">
                <a:latin typeface="+mj-lt"/>
              </a:defRPr>
            </a:pPr>
            <a:endParaRPr lang="en-US"/>
          </a:p>
        </c:txPr>
        <c:crossAx val="96269440"/>
        <c:crosses val="autoZero"/>
        <c:auto val="1"/>
        <c:lblAlgn val="ctr"/>
        <c:lblOffset val="100"/>
        <c:tickMarkSkip val="1"/>
        <c:noMultiLvlLbl val="0"/>
      </c:catAx>
      <c:valAx>
        <c:axId val="96269440"/>
        <c:scaling>
          <c:orientation val="minMax"/>
          <c:max val="4"/>
        </c:scaling>
        <c:delete val="0"/>
        <c:axPos val="l"/>
        <c:numFmt formatCode="General" sourceLinked="1"/>
        <c:majorTickMark val="out"/>
        <c:minorTickMark val="none"/>
        <c:tickLblPos val="none"/>
        <c:spPr>
          <a:ln w="7590">
            <a:noFill/>
            <a:prstDash val="solid"/>
          </a:ln>
        </c:spPr>
        <c:crossAx val="96267264"/>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4"/>
              <c:pt idx="0">
                <c:v>2015</c:v>
              </c:pt>
              <c:pt idx="1">
                <c:v>2016</c:v>
              </c:pt>
              <c:pt idx="2">
                <c:v>2017</c:v>
              </c:pt>
              <c:pt idx="3">
                <c:v>2018</c:v>
              </c:pt>
            </c:numLit>
          </c:cat>
          <c:val>
            <c:numRef>
              <c:f>Sheet1!$B$1:$E$1</c:f>
              <c:numCache>
                <c:formatCode>General</c:formatCode>
                <c:ptCount val="4"/>
                <c:pt idx="0">
                  <c:v>2015</c:v>
                </c:pt>
                <c:pt idx="1">
                  <c:v>2016</c:v>
                </c:pt>
                <c:pt idx="2">
                  <c:v>2017</c:v>
                </c:pt>
                <c:pt idx="3">
                  <c:v>2018</c:v>
                </c:pt>
              </c:numCache>
            </c:numRef>
          </c:val>
          <c:smooth val="0"/>
          <c:extLst xmlns:c16r2="http://schemas.microsoft.com/office/drawing/2015/06/chart">
            <c:ext xmlns:c16="http://schemas.microsoft.com/office/drawing/2014/chart" uri="{C3380CC4-5D6E-409C-BE32-E72D297353CC}">
              <c16:uniqueId val="{00000000-CF00-4064-B8F4-2621E674089A}"/>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4"/>
              <c:pt idx="0">
                <c:v>2015</c:v>
              </c:pt>
              <c:pt idx="1">
                <c:v>2016</c:v>
              </c:pt>
              <c:pt idx="2">
                <c:v>2017</c:v>
              </c:pt>
              <c:pt idx="3">
                <c:v>2018</c:v>
              </c:pt>
            </c:numLit>
          </c:cat>
          <c:val>
            <c:numRef>
              <c:f>Sheet1!$B$4:$E$4</c:f>
              <c:numCache>
                <c:formatCode>General</c:formatCode>
                <c:ptCount val="4"/>
                <c:pt idx="0">
                  <c:v>2</c:v>
                </c:pt>
                <c:pt idx="1">
                  <c:v>2</c:v>
                </c:pt>
                <c:pt idx="2">
                  <c:v>2</c:v>
                </c:pt>
                <c:pt idx="3">
                  <c:v>2</c:v>
                </c:pt>
              </c:numCache>
            </c:numRef>
          </c:val>
          <c:smooth val="0"/>
          <c:extLst xmlns:c16r2="http://schemas.microsoft.com/office/drawing/2015/06/chart">
            <c:ext xmlns:c16="http://schemas.microsoft.com/office/drawing/2014/chart" uri="{C3380CC4-5D6E-409C-BE32-E72D297353CC}">
              <c16:uniqueId val="{00000000-ADFB-4196-8ABE-8B250CF9C9E2}"/>
            </c:ext>
          </c:extLst>
        </c:ser>
        <c:dLbls>
          <c:showLegendKey val="0"/>
          <c:showVal val="0"/>
          <c:showCatName val="0"/>
          <c:showSerName val="0"/>
          <c:showPercent val="0"/>
          <c:showBubbleSize val="0"/>
        </c:dLbls>
        <c:marker val="1"/>
        <c:smooth val="0"/>
        <c:axId val="98133504"/>
        <c:axId val="98135424"/>
      </c:lineChart>
      <c:catAx>
        <c:axId val="98133504"/>
        <c:scaling>
          <c:orientation val="minMax"/>
        </c:scaling>
        <c:delete val="0"/>
        <c:axPos val="b"/>
        <c:numFmt formatCode="General" sourceLinked="1"/>
        <c:majorTickMark val="out"/>
        <c:minorTickMark val="none"/>
        <c:tickLblPos val="nextTo"/>
        <c:spPr>
          <a:ln w="22769">
            <a:noFill/>
          </a:ln>
        </c:spPr>
        <c:txPr>
          <a:bodyPr/>
          <a:lstStyle/>
          <a:p>
            <a:pPr>
              <a:defRPr sz="1050">
                <a:latin typeface="+mj-lt"/>
              </a:defRPr>
            </a:pPr>
            <a:endParaRPr lang="en-US"/>
          </a:p>
        </c:txPr>
        <c:crossAx val="98135424"/>
        <c:crosses val="autoZero"/>
        <c:auto val="1"/>
        <c:lblAlgn val="ctr"/>
        <c:lblOffset val="100"/>
        <c:tickMarkSkip val="1"/>
        <c:noMultiLvlLbl val="0"/>
      </c:catAx>
      <c:valAx>
        <c:axId val="98135424"/>
        <c:scaling>
          <c:orientation val="minMax"/>
          <c:max val="4"/>
        </c:scaling>
        <c:delete val="0"/>
        <c:axPos val="l"/>
        <c:numFmt formatCode="General" sourceLinked="1"/>
        <c:majorTickMark val="out"/>
        <c:minorTickMark val="none"/>
        <c:tickLblPos val="none"/>
        <c:spPr>
          <a:ln w="7590">
            <a:noFill/>
            <a:prstDash val="solid"/>
          </a:ln>
        </c:spPr>
        <c:crossAx val="98133504"/>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2164944673868898"/>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4"/>
              <c:pt idx="0">
                <c:v>2015</c:v>
              </c:pt>
              <c:pt idx="1">
                <c:v>2016</c:v>
              </c:pt>
              <c:pt idx="2">
                <c:v>2017</c:v>
              </c:pt>
              <c:pt idx="3">
                <c:v>2018</c:v>
              </c:pt>
            </c:numLit>
          </c:cat>
          <c:val>
            <c:numRef>
              <c:f>Sheet1!$B$1:$E$1</c:f>
              <c:numCache>
                <c:formatCode>General</c:formatCode>
                <c:ptCount val="4"/>
                <c:pt idx="0">
                  <c:v>2015</c:v>
                </c:pt>
                <c:pt idx="1">
                  <c:v>2016</c:v>
                </c:pt>
                <c:pt idx="2">
                  <c:v>2017</c:v>
                </c:pt>
                <c:pt idx="3">
                  <c:v>2018</c:v>
                </c:pt>
              </c:numCache>
            </c:numRef>
          </c:val>
          <c:smooth val="0"/>
          <c:extLst xmlns:c16r2="http://schemas.microsoft.com/office/drawing/2015/06/chart">
            <c:ext xmlns:c16="http://schemas.microsoft.com/office/drawing/2014/chart" uri="{C3380CC4-5D6E-409C-BE32-E72D297353CC}">
              <c16:uniqueId val="{00000000-0C5A-48A7-8E1E-C8652E553C81}"/>
            </c:ext>
          </c:extLst>
        </c:ser>
        <c:ser>
          <c:idx val="1"/>
          <c:order val="1"/>
          <c:spPr>
            <a:ln w="47625">
              <a:solidFill>
                <a:srgbClr val="0070C0"/>
              </a:solidFill>
            </a:ln>
          </c:spPr>
          <c:marker>
            <c:symbol val="diamond"/>
            <c:size val="13"/>
            <c:spPr>
              <a:solidFill>
                <a:srgbClr val="0070C0"/>
              </a:solidFill>
              <a:ln>
                <a:solidFill>
                  <a:srgbClr val="0070C0"/>
                </a:solidFill>
              </a:ln>
            </c:spPr>
          </c:marker>
          <c:cat>
            <c:numLit>
              <c:formatCode>General</c:formatCode>
              <c:ptCount val="4"/>
              <c:pt idx="0">
                <c:v>2015</c:v>
              </c:pt>
              <c:pt idx="1">
                <c:v>2016</c:v>
              </c:pt>
              <c:pt idx="2">
                <c:v>2017</c:v>
              </c:pt>
              <c:pt idx="3">
                <c:v>2018</c:v>
              </c:pt>
            </c:numLit>
          </c:cat>
          <c:val>
            <c:numRef>
              <c:f>Sheet1!$B$5:$E$5</c:f>
              <c:numCache>
                <c:formatCode>General</c:formatCode>
                <c:ptCount val="4"/>
                <c:pt idx="0">
                  <c:v>2</c:v>
                </c:pt>
                <c:pt idx="1">
                  <c:v>3</c:v>
                </c:pt>
                <c:pt idx="2">
                  <c:v>3</c:v>
                </c:pt>
                <c:pt idx="3">
                  <c:v>2</c:v>
                </c:pt>
              </c:numCache>
            </c:numRef>
          </c:val>
          <c:smooth val="0"/>
          <c:extLst xmlns:c16r2="http://schemas.microsoft.com/office/drawing/2015/06/chart">
            <c:ext xmlns:c16="http://schemas.microsoft.com/office/drawing/2014/chart" uri="{C3380CC4-5D6E-409C-BE32-E72D297353CC}">
              <c16:uniqueId val="{00000000-2310-4BEA-A0A7-1FEF3EF69BFD}"/>
            </c:ext>
          </c:extLst>
        </c:ser>
        <c:dLbls>
          <c:showLegendKey val="0"/>
          <c:showVal val="0"/>
          <c:showCatName val="0"/>
          <c:showSerName val="0"/>
          <c:showPercent val="0"/>
          <c:showBubbleSize val="0"/>
        </c:dLbls>
        <c:marker val="1"/>
        <c:smooth val="0"/>
        <c:axId val="98168832"/>
        <c:axId val="98170752"/>
      </c:lineChart>
      <c:catAx>
        <c:axId val="98168832"/>
        <c:scaling>
          <c:orientation val="minMax"/>
        </c:scaling>
        <c:delete val="0"/>
        <c:axPos val="b"/>
        <c:numFmt formatCode="General" sourceLinked="1"/>
        <c:majorTickMark val="out"/>
        <c:minorTickMark val="none"/>
        <c:tickLblPos val="nextTo"/>
        <c:spPr>
          <a:ln w="22769">
            <a:noFill/>
          </a:ln>
        </c:spPr>
        <c:txPr>
          <a:bodyPr/>
          <a:lstStyle/>
          <a:p>
            <a:pPr>
              <a:defRPr sz="1050">
                <a:latin typeface="+mj-lt"/>
              </a:defRPr>
            </a:pPr>
            <a:endParaRPr lang="en-US"/>
          </a:p>
        </c:txPr>
        <c:crossAx val="98170752"/>
        <c:crosses val="autoZero"/>
        <c:auto val="1"/>
        <c:lblAlgn val="ctr"/>
        <c:lblOffset val="100"/>
        <c:tickMarkSkip val="1"/>
        <c:noMultiLvlLbl val="0"/>
      </c:catAx>
      <c:valAx>
        <c:axId val="98170752"/>
        <c:scaling>
          <c:orientation val="minMax"/>
          <c:max val="4"/>
        </c:scaling>
        <c:delete val="0"/>
        <c:axPos val="l"/>
        <c:numFmt formatCode="General" sourceLinked="1"/>
        <c:majorTickMark val="out"/>
        <c:minorTickMark val="none"/>
        <c:tickLblPos val="none"/>
        <c:spPr>
          <a:ln w="7590">
            <a:noFill/>
            <a:prstDash val="solid"/>
          </a:ln>
        </c:spPr>
        <c:crossAx val="98168832"/>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1862590069532035"/>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4"/>
              <c:pt idx="0">
                <c:v>2015</c:v>
              </c:pt>
              <c:pt idx="1">
                <c:v>2016</c:v>
              </c:pt>
              <c:pt idx="2">
                <c:v>2017</c:v>
              </c:pt>
              <c:pt idx="3">
                <c:v>2018</c:v>
              </c:pt>
            </c:numLit>
          </c:cat>
          <c:val>
            <c:numRef>
              <c:f>Sheet1!$B$1:$E$1</c:f>
              <c:numCache>
                <c:formatCode>General</c:formatCode>
                <c:ptCount val="4"/>
                <c:pt idx="0">
                  <c:v>2015</c:v>
                </c:pt>
                <c:pt idx="1">
                  <c:v>2016</c:v>
                </c:pt>
                <c:pt idx="2">
                  <c:v>2017</c:v>
                </c:pt>
                <c:pt idx="3">
                  <c:v>2018</c:v>
                </c:pt>
              </c:numCache>
            </c:numRef>
          </c:val>
          <c:smooth val="0"/>
          <c:extLst xmlns:c16r2="http://schemas.microsoft.com/office/drawing/2015/06/chart">
            <c:ext xmlns:c16="http://schemas.microsoft.com/office/drawing/2014/chart" uri="{C3380CC4-5D6E-409C-BE32-E72D297353CC}">
              <c16:uniqueId val="{00000000-BC51-47AA-9EEB-FF66F2E6241A}"/>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4"/>
              <c:pt idx="0">
                <c:v>2015</c:v>
              </c:pt>
              <c:pt idx="1">
                <c:v>2016</c:v>
              </c:pt>
              <c:pt idx="2">
                <c:v>2017</c:v>
              </c:pt>
              <c:pt idx="3">
                <c:v>2018</c:v>
              </c:pt>
            </c:numLit>
          </c:cat>
          <c:val>
            <c:numRef>
              <c:f>Sheet1!$B$7:$E$7</c:f>
              <c:numCache>
                <c:formatCode>General</c:formatCode>
                <c:ptCount val="4"/>
                <c:pt idx="0">
                  <c:v>2</c:v>
                </c:pt>
                <c:pt idx="1">
                  <c:v>2</c:v>
                </c:pt>
                <c:pt idx="2">
                  <c:v>2</c:v>
                </c:pt>
                <c:pt idx="3">
                  <c:v>2</c:v>
                </c:pt>
              </c:numCache>
            </c:numRef>
          </c:val>
          <c:smooth val="0"/>
          <c:extLst xmlns:c16r2="http://schemas.microsoft.com/office/drawing/2015/06/chart">
            <c:ext xmlns:c16="http://schemas.microsoft.com/office/drawing/2014/chart" uri="{C3380CC4-5D6E-409C-BE32-E72D297353CC}">
              <c16:uniqueId val="{00000000-A9CC-43CF-937A-A83B79862ACE}"/>
            </c:ext>
          </c:extLst>
        </c:ser>
        <c:dLbls>
          <c:showLegendKey val="0"/>
          <c:showVal val="0"/>
          <c:showCatName val="0"/>
          <c:showSerName val="0"/>
          <c:showPercent val="0"/>
          <c:showBubbleSize val="0"/>
        </c:dLbls>
        <c:marker val="1"/>
        <c:smooth val="0"/>
        <c:axId val="97904896"/>
        <c:axId val="97911168"/>
      </c:lineChart>
      <c:catAx>
        <c:axId val="97904896"/>
        <c:scaling>
          <c:orientation val="minMax"/>
        </c:scaling>
        <c:delete val="0"/>
        <c:axPos val="b"/>
        <c:numFmt formatCode="General" sourceLinked="1"/>
        <c:majorTickMark val="out"/>
        <c:minorTickMark val="none"/>
        <c:tickLblPos val="nextTo"/>
        <c:spPr>
          <a:ln w="22769">
            <a:noFill/>
          </a:ln>
        </c:spPr>
        <c:txPr>
          <a:bodyPr/>
          <a:lstStyle/>
          <a:p>
            <a:pPr>
              <a:defRPr sz="1050">
                <a:latin typeface="+mj-lt"/>
              </a:defRPr>
            </a:pPr>
            <a:endParaRPr lang="en-US"/>
          </a:p>
        </c:txPr>
        <c:crossAx val="97911168"/>
        <c:crosses val="autoZero"/>
        <c:auto val="1"/>
        <c:lblAlgn val="ctr"/>
        <c:lblOffset val="100"/>
        <c:tickMarkSkip val="1"/>
        <c:noMultiLvlLbl val="0"/>
      </c:catAx>
      <c:valAx>
        <c:axId val="97911168"/>
        <c:scaling>
          <c:orientation val="minMax"/>
          <c:max val="4"/>
        </c:scaling>
        <c:delete val="0"/>
        <c:axPos val="l"/>
        <c:numFmt formatCode="General" sourceLinked="1"/>
        <c:majorTickMark val="out"/>
        <c:minorTickMark val="none"/>
        <c:tickLblPos val="none"/>
        <c:spPr>
          <a:ln w="7590">
            <a:noFill/>
            <a:prstDash val="solid"/>
          </a:ln>
        </c:spPr>
        <c:crossAx val="97904896"/>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003366"/>
              </a:solidFill>
              <a:ln w="8054">
                <a:solidFill>
                  <a:srgbClr val="FFFFFF"/>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2BDA-45BE-A991-1A8DD2DA3E1C}"/>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2BDA-45BE-A991-1A8DD2DA3E1C}"/>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2BDA-45BE-A991-1A8DD2DA3E1C}"/>
              </c:ext>
            </c:extLst>
          </c:dPt>
          <c:dLbls>
            <c:dLbl>
              <c:idx val="0"/>
              <c:layout>
                <c:manualLayout>
                  <c:x val="-2.4755032386209692E-2"/>
                  <c:y val="-2.9621187886782113E-2"/>
                </c:manualLayout>
              </c:layout>
              <c:tx>
                <c:rich>
                  <a:bodyPr/>
                  <a:lstStyle/>
                  <a:p>
                    <a:r>
                      <a:rPr lang="en-US" dirty="0"/>
                      <a:t>Staphylococcus aureus </a:t>
                    </a:r>
                  </a:p>
                  <a:p>
                    <a:r>
                      <a:rPr lang="en-US" dirty="0"/>
                      <a:t>(not MRSA)
5%</a:t>
                    </a:r>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4.3321306675866963E-2"/>
                  <c:y val="1.5949870400574984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2"/>
              <c:layout>
                <c:manualLayout>
                  <c:x val="2.4755032386209692E-2"/>
                  <c:y val="4.557105828735710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B10-44A7-9697-0ADF905CAE07}"/>
                </c:ext>
              </c:extLst>
            </c:dLbl>
            <c:dLbl>
              <c:idx val="4"/>
              <c:layout>
                <c:manualLayout>
                  <c:x val="6.1885956619567133E-3"/>
                  <c:y val="2.278552914367855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B10-44A7-9697-0ADF905CAE0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B10-44A7-9697-0ADF905CAE07}"/>
                </c:ext>
              </c:extLst>
            </c:dLbl>
            <c:dLbl>
              <c:idx val="11"/>
              <c:layout>
                <c:manualLayout>
                  <c:x val="0"/>
                  <c:y val="2.278552914367855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BDA-45BE-A991-1A8DD2DA3E1C}"/>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2BDA-45BE-A991-1A8DD2DA3E1C}"/>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BDA-45BE-A991-1A8DD2DA3E1C}"/>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Yeast/Fungus (other)</c:v>
                </c:pt>
                <c:pt idx="11">
                  <c:v>Multiple Organisms</c:v>
                </c:pt>
                <c:pt idx="12">
                  <c:v>No Organism Identified</c:v>
                </c:pt>
                <c:pt idx="13">
                  <c:v>Other</c:v>
                </c:pt>
              </c:strCache>
            </c:strRef>
          </c:cat>
          <c:val>
            <c:numRef>
              <c:f>BSI!$C$4:$C$17</c:f>
              <c:numCache>
                <c:formatCode>General</c:formatCode>
                <c:ptCount val="14"/>
                <c:pt idx="0">
                  <c:v>10</c:v>
                </c:pt>
                <c:pt idx="1">
                  <c:v>8</c:v>
                </c:pt>
                <c:pt idx="2">
                  <c:v>25</c:v>
                </c:pt>
                <c:pt idx="3">
                  <c:v>32</c:v>
                </c:pt>
                <c:pt idx="4">
                  <c:v>9</c:v>
                </c:pt>
                <c:pt idx="8">
                  <c:v>34</c:v>
                </c:pt>
                <c:pt idx="9">
                  <c:v>29</c:v>
                </c:pt>
                <c:pt idx="10">
                  <c:v>25</c:v>
                </c:pt>
                <c:pt idx="11">
                  <c:v>19</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Yeast/Fungus (other)</c:v>
                </c:pt>
                <c:pt idx="11">
                  <c:v>Multiple Organisms</c:v>
                </c:pt>
                <c:pt idx="12">
                  <c:v>No Organism Identified</c:v>
                </c:pt>
                <c:pt idx="13">
                  <c:v>Other</c:v>
                </c:pt>
              </c:strCache>
            </c:strRef>
          </c:cat>
          <c:val>
            <c:numRef>
              <c:f>BSI!$D$4:$D$17</c:f>
              <c:numCache>
                <c:formatCode>0.00%</c:formatCode>
                <c:ptCount val="14"/>
                <c:pt idx="0">
                  <c:v>5.1999999999999998E-2</c:v>
                </c:pt>
                <c:pt idx="1">
                  <c:v>4.2000000000000003E-2</c:v>
                </c:pt>
                <c:pt idx="2">
                  <c:v>0.13100000000000001</c:v>
                </c:pt>
                <c:pt idx="3">
                  <c:v>0.16800000000000001</c:v>
                </c:pt>
                <c:pt idx="4">
                  <c:v>4.7E-2</c:v>
                </c:pt>
                <c:pt idx="8">
                  <c:v>0.17799999999999999</c:v>
                </c:pt>
                <c:pt idx="9">
                  <c:v>0.152</c:v>
                </c:pt>
                <c:pt idx="10">
                  <c:v>0.13100000000000001</c:v>
                </c:pt>
                <c:pt idx="11">
                  <c:v>9.9000000000000005E-2</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solidFill>
      <a:srgbClr val="FFFFFF"/>
    </a:solid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1862590069532035"/>
        </c:manualLayout>
      </c:layout>
      <c:lineChart>
        <c:grouping val="standard"/>
        <c:varyColors val="0"/>
        <c:ser>
          <c:idx val="0"/>
          <c:order val="0"/>
          <c:spPr>
            <a:ln w="60716">
              <a:solidFill>
                <a:srgbClr val="99CC00"/>
              </a:solidFill>
              <a:prstDash val="solid"/>
            </a:ln>
          </c:spPr>
          <c:marker>
            <c:symbol val="diamond"/>
            <c:size val="13"/>
            <c:spPr>
              <a:solidFill>
                <a:srgbClr val="99CC00"/>
              </a:solidFill>
              <a:ln>
                <a:solidFill>
                  <a:srgbClr val="99CC00"/>
                </a:solidFill>
                <a:prstDash val="solid"/>
              </a:ln>
            </c:spPr>
          </c:marker>
          <c:cat>
            <c:numLit>
              <c:formatCode>General</c:formatCode>
              <c:ptCount val="4"/>
              <c:pt idx="0">
                <c:v>2015</c:v>
              </c:pt>
              <c:pt idx="1">
                <c:v>2016</c:v>
              </c:pt>
              <c:pt idx="2">
                <c:v>2017</c:v>
              </c:pt>
              <c:pt idx="3">
                <c:v>2018</c:v>
              </c:pt>
            </c:numLit>
          </c:cat>
          <c:val>
            <c:numRef>
              <c:f>Sheet1!$B$1:$E$1</c:f>
              <c:numCache>
                <c:formatCode>General</c:formatCode>
                <c:ptCount val="4"/>
                <c:pt idx="0">
                  <c:v>2015</c:v>
                </c:pt>
                <c:pt idx="1">
                  <c:v>2016</c:v>
                </c:pt>
                <c:pt idx="2">
                  <c:v>2017</c:v>
                </c:pt>
                <c:pt idx="3">
                  <c:v>2018</c:v>
                </c:pt>
              </c:numCache>
            </c:numRef>
          </c:val>
          <c:smooth val="0"/>
          <c:extLst xmlns:c16r2="http://schemas.microsoft.com/office/drawing/2015/06/chart">
            <c:ext xmlns:c16="http://schemas.microsoft.com/office/drawing/2014/chart" uri="{C3380CC4-5D6E-409C-BE32-E72D297353CC}">
              <c16:uniqueId val="{00000000-F235-4B1E-BA3F-39D2B5D0981F}"/>
            </c:ext>
          </c:extLst>
        </c:ser>
        <c:ser>
          <c:idx val="1"/>
          <c:order val="1"/>
          <c:spPr>
            <a:ln w="60325">
              <a:solidFill>
                <a:srgbClr val="0070C0"/>
              </a:solidFill>
            </a:ln>
          </c:spPr>
          <c:marker>
            <c:symbol val="diamond"/>
            <c:size val="13"/>
            <c:spPr>
              <a:solidFill>
                <a:srgbClr val="0070C0"/>
              </a:solidFill>
              <a:ln>
                <a:solidFill>
                  <a:srgbClr val="0070C0"/>
                </a:solidFill>
              </a:ln>
            </c:spPr>
          </c:marker>
          <c:cat>
            <c:numLit>
              <c:formatCode>General</c:formatCode>
              <c:ptCount val="4"/>
              <c:pt idx="0">
                <c:v>2015</c:v>
              </c:pt>
              <c:pt idx="1">
                <c:v>2016</c:v>
              </c:pt>
              <c:pt idx="2">
                <c:v>2017</c:v>
              </c:pt>
              <c:pt idx="3">
                <c:v>2018</c:v>
              </c:pt>
            </c:numLit>
          </c:cat>
          <c:val>
            <c:numRef>
              <c:f>Sheet1!$B$6:$E$6</c:f>
              <c:numCache>
                <c:formatCode>General</c:formatCode>
                <c:ptCount val="4"/>
                <c:pt idx="0">
                  <c:v>2</c:v>
                </c:pt>
                <c:pt idx="1">
                  <c:v>3</c:v>
                </c:pt>
                <c:pt idx="2">
                  <c:v>2</c:v>
                </c:pt>
                <c:pt idx="3">
                  <c:v>3</c:v>
                </c:pt>
              </c:numCache>
            </c:numRef>
          </c:val>
          <c:smooth val="0"/>
          <c:extLst xmlns:c16r2="http://schemas.microsoft.com/office/drawing/2015/06/chart">
            <c:ext xmlns:c16="http://schemas.microsoft.com/office/drawing/2014/chart" uri="{C3380CC4-5D6E-409C-BE32-E72D297353CC}">
              <c16:uniqueId val="{00000000-C837-4C74-BBCB-870CF437C141}"/>
            </c:ext>
          </c:extLst>
        </c:ser>
        <c:dLbls>
          <c:showLegendKey val="0"/>
          <c:showVal val="0"/>
          <c:showCatName val="0"/>
          <c:showSerName val="0"/>
          <c:showPercent val="0"/>
          <c:showBubbleSize val="0"/>
        </c:dLbls>
        <c:marker val="1"/>
        <c:smooth val="0"/>
        <c:axId val="97936128"/>
        <c:axId val="97938048"/>
      </c:lineChart>
      <c:catAx>
        <c:axId val="97936128"/>
        <c:scaling>
          <c:orientation val="minMax"/>
        </c:scaling>
        <c:delete val="0"/>
        <c:axPos val="b"/>
        <c:numFmt formatCode="General" sourceLinked="1"/>
        <c:majorTickMark val="out"/>
        <c:minorTickMark val="none"/>
        <c:tickLblPos val="nextTo"/>
        <c:spPr>
          <a:ln w="22769">
            <a:noFill/>
          </a:ln>
        </c:spPr>
        <c:txPr>
          <a:bodyPr/>
          <a:lstStyle/>
          <a:p>
            <a:pPr>
              <a:defRPr sz="1050">
                <a:latin typeface="+mj-lt"/>
              </a:defRPr>
            </a:pPr>
            <a:endParaRPr lang="en-US"/>
          </a:p>
        </c:txPr>
        <c:crossAx val="97938048"/>
        <c:crosses val="autoZero"/>
        <c:auto val="1"/>
        <c:lblAlgn val="ctr"/>
        <c:lblOffset val="100"/>
        <c:tickMarkSkip val="1"/>
        <c:noMultiLvlLbl val="0"/>
      </c:catAx>
      <c:valAx>
        <c:axId val="97938048"/>
        <c:scaling>
          <c:orientation val="minMax"/>
          <c:max val="4"/>
        </c:scaling>
        <c:delete val="0"/>
        <c:axPos val="l"/>
        <c:numFmt formatCode="General" sourceLinked="1"/>
        <c:majorTickMark val="out"/>
        <c:minorTickMark val="none"/>
        <c:tickLblPos val="none"/>
        <c:spPr>
          <a:ln w="7590">
            <a:noFill/>
            <a:prstDash val="solid"/>
          </a:ln>
        </c:spPr>
        <c:crossAx val="97936128"/>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1.1100000000000001</c:v>
                </c:pt>
                <c:pt idx="1">
                  <c:v>1</c:v>
                </c:pt>
                <c:pt idx="2">
                  <c:v>0.94</c:v>
                </c:pt>
                <c:pt idx="3">
                  <c:v>0.82</c:v>
                </c:pt>
              </c:numCache>
            </c:numRef>
          </c:val>
          <c:smooth val="0"/>
          <c:extLst xmlns:c16r2="http://schemas.microsoft.com/office/drawing/2015/06/chart">
            <c:ext xmlns:c16="http://schemas.microsoft.com/office/drawing/2014/chart" uri="{C3380CC4-5D6E-409C-BE32-E72D297353CC}">
              <c16:uniqueId val="{00000000-44DB-4E6E-937F-3069440732EE}"/>
            </c:ext>
          </c:extLst>
        </c:ser>
        <c:ser>
          <c:idx val="1"/>
          <c:order val="1"/>
          <c:tx>
            <c:strRef>
              <c:f>Sheet1!$A$3</c:f>
              <c:strCache>
                <c:ptCount val="1"/>
                <c:pt idx="0">
                  <c:v>CI_LO</c:v>
                </c:pt>
              </c:strCache>
            </c:strRef>
          </c:tx>
          <c:spPr>
            <a:ln w="30059">
              <a:noFill/>
            </a:ln>
          </c:spPr>
          <c:marker>
            <c:symbol val="none"/>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1.03</c:v>
                </c:pt>
                <c:pt idx="1">
                  <c:v>0.93</c:v>
                </c:pt>
                <c:pt idx="2">
                  <c:v>0.86</c:v>
                </c:pt>
                <c:pt idx="3">
                  <c:v>0.75</c:v>
                </c:pt>
              </c:numCache>
            </c:numRef>
          </c:val>
          <c:smooth val="0"/>
          <c:extLst xmlns:c16r2="http://schemas.microsoft.com/office/drawing/2015/06/chart">
            <c:ext xmlns:c16="http://schemas.microsoft.com/office/drawing/2014/chart" uri="{C3380CC4-5D6E-409C-BE32-E72D297353CC}">
              <c16:uniqueId val="{00000001-44DB-4E6E-937F-3069440732EE}"/>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1.07</c:v>
                </c:pt>
                <c:pt idx="1">
                  <c:v>0.97</c:v>
                </c:pt>
                <c:pt idx="2">
                  <c:v>0.9</c:v>
                </c:pt>
                <c:pt idx="3">
                  <c:v>0.79</c:v>
                </c:pt>
              </c:numCache>
            </c:numRef>
          </c:val>
          <c:smooth val="0"/>
          <c:extLst xmlns:c16r2="http://schemas.microsoft.com/office/drawing/2015/06/chart">
            <c:ext xmlns:c16="http://schemas.microsoft.com/office/drawing/2014/chart" uri="{C3380CC4-5D6E-409C-BE32-E72D297353CC}">
              <c16:uniqueId val="{00000002-44DB-4E6E-937F-3069440732EE}"/>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98042624"/>
        <c:axId val="98044544"/>
      </c:lineChart>
      <c:catAx>
        <c:axId val="98042624"/>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044544"/>
        <c:crosses val="autoZero"/>
        <c:auto val="1"/>
        <c:lblAlgn val="ctr"/>
        <c:lblOffset val="100"/>
        <c:tickLblSkip val="1"/>
        <c:tickMarkSkip val="1"/>
        <c:noMultiLvlLbl val="0"/>
      </c:catAx>
      <c:valAx>
        <c:axId val="98044544"/>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042624"/>
        <c:crosses val="autoZero"/>
        <c:crossBetween val="between"/>
        <c:majorUnit val="0.5"/>
        <c:minorUnit val="0.25"/>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876386687797"/>
          <c:y val="5.63380281690141E-2"/>
          <c:w val="0.84627575277337597"/>
          <c:h val="0.69416498993963804"/>
        </c:manualLayout>
      </c:layout>
      <c:lineChart>
        <c:grouping val="standard"/>
        <c:varyColors val="0"/>
        <c:ser>
          <c:idx val="0"/>
          <c:order val="0"/>
          <c:tx>
            <c:strRef>
              <c:f>Sheet1!$A$2</c:f>
              <c:strCache>
                <c:ptCount val="1"/>
                <c:pt idx="0">
                  <c:v>CI_HI</c:v>
                </c:pt>
              </c:strCache>
            </c:strRef>
          </c:tx>
          <c:spPr>
            <a:ln w="30059">
              <a:noFill/>
            </a:ln>
          </c:spPr>
          <c:marker>
            <c:symbol val="none"/>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0.94</c:v>
                </c:pt>
                <c:pt idx="1">
                  <c:v>0.75</c:v>
                </c:pt>
                <c:pt idx="2">
                  <c:v>0.78</c:v>
                </c:pt>
                <c:pt idx="3">
                  <c:v>0.79</c:v>
                </c:pt>
              </c:numCache>
            </c:numRef>
          </c:val>
          <c:smooth val="0"/>
          <c:extLst xmlns:c16r2="http://schemas.microsoft.com/office/drawing/2015/06/chart">
            <c:ext xmlns:c16="http://schemas.microsoft.com/office/drawing/2014/chart" uri="{C3380CC4-5D6E-409C-BE32-E72D297353CC}">
              <c16:uniqueId val="{00000000-FC83-48FC-9B9D-E221FBC734F4}"/>
            </c:ext>
          </c:extLst>
        </c:ser>
        <c:ser>
          <c:idx val="1"/>
          <c:order val="1"/>
          <c:tx>
            <c:strRef>
              <c:f>Sheet1!$A$3</c:f>
              <c:strCache>
                <c:ptCount val="1"/>
                <c:pt idx="0">
                  <c:v>CI_LO</c:v>
                </c:pt>
              </c:strCache>
            </c:strRef>
          </c:tx>
          <c:spPr>
            <a:ln w="30059">
              <a:noFill/>
            </a:ln>
          </c:spPr>
          <c:marker>
            <c:symbol val="none"/>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0.69</c:v>
                </c:pt>
                <c:pt idx="1">
                  <c:v>0.54</c:v>
                </c:pt>
                <c:pt idx="2">
                  <c:v>0.56999999999999995</c:v>
                </c:pt>
                <c:pt idx="3">
                  <c:v>0.57999999999999996</c:v>
                </c:pt>
              </c:numCache>
            </c:numRef>
          </c:val>
          <c:smooth val="0"/>
          <c:extLst xmlns:c16r2="http://schemas.microsoft.com/office/drawing/2015/06/chart">
            <c:ext xmlns:c16="http://schemas.microsoft.com/office/drawing/2014/chart" uri="{C3380CC4-5D6E-409C-BE32-E72D297353CC}">
              <c16:uniqueId val="{00000001-FC83-48FC-9B9D-E221FBC734F4}"/>
            </c:ext>
          </c:extLst>
        </c:ser>
        <c:ser>
          <c:idx val="2"/>
          <c:order val="2"/>
          <c:tx>
            <c:strRef>
              <c:f>Sheet1!$A$4</c:f>
              <c:strCache>
                <c:ptCount val="1"/>
                <c:pt idx="0">
                  <c:v>SIR</c:v>
                </c:pt>
              </c:strCache>
            </c:strRef>
          </c:tx>
          <c:spPr>
            <a:ln w="30059">
              <a:noFill/>
            </a:ln>
          </c:spPr>
          <c:marker>
            <c:symbol val="dash"/>
            <c:size val="14"/>
            <c:spPr>
              <a:solidFill>
                <a:srgbClr val="99CC00"/>
              </a:solidFill>
              <a:ln>
                <a:solidFill>
                  <a:srgbClr val="99CC00"/>
                </a:solidFill>
                <a:prstDash val="solid"/>
              </a:ln>
            </c:spPr>
          </c:marker>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0.81</c:v>
                </c:pt>
                <c:pt idx="1">
                  <c:v>0.64</c:v>
                </c:pt>
                <c:pt idx="2">
                  <c:v>0.67</c:v>
                </c:pt>
                <c:pt idx="3">
                  <c:v>0.68</c:v>
                </c:pt>
              </c:numCache>
            </c:numRef>
          </c:val>
          <c:smooth val="0"/>
          <c:extLst xmlns:c16r2="http://schemas.microsoft.com/office/drawing/2015/06/chart">
            <c:ext xmlns:c16="http://schemas.microsoft.com/office/drawing/2014/chart" uri="{C3380CC4-5D6E-409C-BE32-E72D297353CC}">
              <c16:uniqueId val="{00000002-FC83-48FC-9B9D-E221FBC734F4}"/>
            </c:ext>
          </c:extLst>
        </c:ser>
        <c:dLbls>
          <c:showLegendKey val="0"/>
          <c:showVal val="0"/>
          <c:showCatName val="0"/>
          <c:showSerName val="0"/>
          <c:showPercent val="0"/>
          <c:showBubbleSize val="0"/>
        </c:dLbls>
        <c:hiLowLines>
          <c:spPr>
            <a:ln w="25398">
              <a:solidFill>
                <a:srgbClr val="333399"/>
              </a:solidFill>
              <a:prstDash val="solid"/>
            </a:ln>
          </c:spPr>
        </c:hiLowLines>
        <c:marker val="1"/>
        <c:smooth val="0"/>
        <c:axId val="98301824"/>
        <c:axId val="98177024"/>
      </c:lineChart>
      <c:catAx>
        <c:axId val="98301824"/>
        <c:scaling>
          <c:orientation val="minMax"/>
        </c:scaling>
        <c:delete val="0"/>
        <c:axPos val="b"/>
        <c:title>
          <c:tx>
            <c:rich>
              <a:bodyPr/>
              <a:lstStyle/>
              <a:p>
                <a:pPr>
                  <a:defRPr sz="1800" b="1" i="0" u="none" strike="noStrike" baseline="0">
                    <a:solidFill>
                      <a:srgbClr val="000000"/>
                    </a:solidFill>
                    <a:latin typeface="Calibri"/>
                    <a:ea typeface="Calibri"/>
                    <a:cs typeface="Calibri"/>
                  </a:defRPr>
                </a:pPr>
                <a:r>
                  <a:rPr lang="en-US" dirty="0"/>
                  <a:t>Year</a:t>
                </a:r>
              </a:p>
            </c:rich>
          </c:tx>
          <c:layout>
            <c:manualLayout>
              <c:xMode val="edge"/>
              <c:yMode val="edge"/>
              <c:x val="0.53083331852141502"/>
              <c:y val="0.83457166708029695"/>
            </c:manualLayout>
          </c:layout>
          <c:overlay val="0"/>
          <c:spPr>
            <a:noFill/>
            <a:ln w="26719">
              <a:noFill/>
            </a:ln>
          </c:spPr>
        </c:title>
        <c:numFmt formatCode="General" sourceLinked="1"/>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177024"/>
        <c:crosses val="autoZero"/>
        <c:auto val="1"/>
        <c:lblAlgn val="ctr"/>
        <c:lblOffset val="100"/>
        <c:tickLblSkip val="1"/>
        <c:tickMarkSkip val="1"/>
        <c:noMultiLvlLbl val="0"/>
      </c:catAx>
      <c:valAx>
        <c:axId val="98177024"/>
        <c:scaling>
          <c:orientation val="minMax"/>
          <c:max val="1.5"/>
          <c:min val="0"/>
        </c:scaling>
        <c:delete val="0"/>
        <c:axPos val="l"/>
        <c:majorGridlines>
          <c:spPr>
            <a:ln w="13361">
              <a:solidFill>
                <a:srgbClr val="C0C0C0"/>
              </a:solidFill>
              <a:prstDash val="solid"/>
            </a:ln>
          </c:spPr>
        </c:majorGridlines>
        <c:title>
          <c:tx>
            <c:rich>
              <a:bodyPr/>
              <a:lstStyle/>
              <a:p>
                <a:pPr>
                  <a:defRPr sz="1800" b="1" i="0" u="none" strike="noStrike" baseline="0">
                    <a:solidFill>
                      <a:srgbClr val="000000"/>
                    </a:solidFill>
                    <a:latin typeface="Calibri"/>
                    <a:ea typeface="Calibri"/>
                    <a:cs typeface="Calibri"/>
                  </a:defRPr>
                </a:pPr>
                <a:r>
                  <a:rPr lang="en-US" dirty="0"/>
                  <a:t>SIR</a:t>
                </a:r>
              </a:p>
            </c:rich>
          </c:tx>
          <c:layout>
            <c:manualLayout>
              <c:xMode val="edge"/>
              <c:yMode val="edge"/>
              <c:x val="1.58478045774752E-2"/>
              <c:y val="0.37022132978363398"/>
            </c:manualLayout>
          </c:layout>
          <c:overlay val="0"/>
          <c:spPr>
            <a:noFill/>
            <a:ln w="26719">
              <a:noFill/>
            </a:ln>
          </c:spPr>
        </c:title>
        <c:numFmt formatCode="0.0" sourceLinked="0"/>
        <c:majorTickMark val="cross"/>
        <c:minorTickMark val="none"/>
        <c:tickLblPos val="nextTo"/>
        <c:spPr>
          <a:ln w="3340">
            <a:solidFill>
              <a:schemeClr val="tx1"/>
            </a:solidFill>
            <a:prstDash val="solid"/>
          </a:ln>
        </c:spPr>
        <c:txPr>
          <a:bodyPr rot="0" vert="horz"/>
          <a:lstStyle/>
          <a:p>
            <a:pPr>
              <a:defRPr sz="1600" b="0" i="0" u="none" strike="noStrike" baseline="0">
                <a:solidFill>
                  <a:schemeClr val="tx1"/>
                </a:solidFill>
                <a:latin typeface="Calibri"/>
                <a:ea typeface="Calibri"/>
                <a:cs typeface="Calibri"/>
              </a:defRPr>
            </a:pPr>
            <a:endParaRPr lang="en-US"/>
          </a:p>
        </c:txPr>
        <c:crossAx val="98301824"/>
        <c:crosses val="autoZero"/>
        <c:crossBetween val="between"/>
        <c:majorUnit val="0.5"/>
        <c:minorUnit val="0.1"/>
      </c:valAx>
      <c:spPr>
        <a:noFill/>
        <a:ln w="25398">
          <a:noFill/>
        </a:ln>
      </c:spPr>
    </c:plotArea>
    <c:plotVisOnly val="1"/>
    <c:dispBlanksAs val="gap"/>
    <c:showDLblsOverMax val="0"/>
  </c:chart>
  <c:spPr>
    <a:noFill/>
    <a:ln>
      <a:noFill/>
    </a:ln>
  </c:spPr>
  <c:txPr>
    <a:bodyPr/>
    <a:lstStyle/>
    <a:p>
      <a:pPr>
        <a:defRPr sz="1393" b="1" i="0" u="none" strike="noStrike" baseline="0">
          <a:solidFill>
            <a:schemeClr val="tx1"/>
          </a:solidFill>
          <a:latin typeface="Calibri"/>
          <a:ea typeface="Calibri"/>
          <a:cs typeface="Calibri"/>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299966744876503"/>
        </c:manualLayout>
      </c:layout>
      <c:lineChart>
        <c:grouping val="standard"/>
        <c:varyColors val="0"/>
        <c:ser>
          <c:idx val="0"/>
          <c:order val="0"/>
          <c:spPr>
            <a:ln w="60488">
              <a:solidFill>
                <a:srgbClr val="0070C0"/>
              </a:solidFill>
              <a:prstDash val="solid"/>
            </a:ln>
          </c:spPr>
          <c:marker>
            <c:symbol val="diamond"/>
            <c:size val="13"/>
            <c:spPr>
              <a:solidFill>
                <a:srgbClr val="0070C0"/>
              </a:solidFill>
              <a:ln>
                <a:solidFill>
                  <a:srgbClr val="0070C0"/>
                </a:solidFill>
                <a:prstDash val="solid"/>
              </a:ln>
            </c:spPr>
          </c:marker>
          <c:cat>
            <c:numLit>
              <c:formatCode>General</c:formatCode>
              <c:ptCount val="4"/>
              <c:pt idx="0">
                <c:v>2015</c:v>
              </c:pt>
              <c:pt idx="1">
                <c:v>2016</c:v>
              </c:pt>
              <c:pt idx="2">
                <c:v>2017</c:v>
              </c:pt>
              <c:pt idx="3">
                <c:v>2018</c:v>
              </c:pt>
            </c:numLit>
          </c:cat>
          <c:val>
            <c:numRef>
              <c:f>Sheet1!$B$2:$E$2</c:f>
              <c:numCache>
                <c:formatCode>General</c:formatCode>
                <c:ptCount val="4"/>
                <c:pt idx="0">
                  <c:v>3</c:v>
                </c:pt>
                <c:pt idx="1">
                  <c:v>2</c:v>
                </c:pt>
                <c:pt idx="2">
                  <c:v>1</c:v>
                </c:pt>
                <c:pt idx="3">
                  <c:v>1</c:v>
                </c:pt>
              </c:numCache>
            </c:numRef>
          </c:val>
          <c:smooth val="0"/>
          <c:extLst xmlns:c16r2="http://schemas.microsoft.com/office/drawing/2015/06/chart">
            <c:ext xmlns:c16="http://schemas.microsoft.com/office/drawing/2014/chart" uri="{C3380CC4-5D6E-409C-BE32-E72D297353CC}">
              <c16:uniqueId val="{00000000-F7CA-46AA-A67A-BE7A4441F6E3}"/>
            </c:ext>
          </c:extLst>
        </c:ser>
        <c:dLbls>
          <c:showLegendKey val="0"/>
          <c:showVal val="0"/>
          <c:showCatName val="0"/>
          <c:showSerName val="0"/>
          <c:showPercent val="0"/>
          <c:showBubbleSize val="0"/>
        </c:dLbls>
        <c:marker val="1"/>
        <c:smooth val="0"/>
        <c:axId val="98324480"/>
        <c:axId val="98326400"/>
      </c:lineChart>
      <c:catAx>
        <c:axId val="98324480"/>
        <c:scaling>
          <c:orientation val="minMax"/>
        </c:scaling>
        <c:delete val="0"/>
        <c:axPos val="b"/>
        <c:numFmt formatCode="General" sourceLinked="1"/>
        <c:majorTickMark val="out"/>
        <c:minorTickMark val="none"/>
        <c:tickLblPos val="nextTo"/>
        <c:spPr>
          <a:ln w="22683">
            <a:noFill/>
          </a:ln>
        </c:spPr>
        <c:txPr>
          <a:bodyPr/>
          <a:lstStyle/>
          <a:p>
            <a:pPr>
              <a:defRPr sz="1400">
                <a:latin typeface="+mj-lt"/>
              </a:defRPr>
            </a:pPr>
            <a:endParaRPr lang="en-US"/>
          </a:p>
        </c:txPr>
        <c:crossAx val="98326400"/>
        <c:crosses val="autoZero"/>
        <c:auto val="1"/>
        <c:lblAlgn val="ctr"/>
        <c:lblOffset val="100"/>
        <c:tickMarkSkip val="1"/>
        <c:noMultiLvlLbl val="0"/>
      </c:catAx>
      <c:valAx>
        <c:axId val="98326400"/>
        <c:scaling>
          <c:orientation val="minMax"/>
          <c:max val="4"/>
        </c:scaling>
        <c:delete val="0"/>
        <c:axPos val="l"/>
        <c:numFmt formatCode="General" sourceLinked="1"/>
        <c:majorTickMark val="out"/>
        <c:minorTickMark val="none"/>
        <c:tickLblPos val="none"/>
        <c:spPr>
          <a:ln w="7562">
            <a:solidFill>
              <a:srgbClr val="000000"/>
            </a:solidFill>
            <a:prstDash val="solid"/>
          </a:ln>
        </c:spPr>
        <c:crossAx val="98324480"/>
        <c:crosses val="autoZero"/>
        <c:crossBetween val="between"/>
        <c:majorUnit val="1"/>
      </c:valAx>
      <c:spPr>
        <a:noFill/>
        <a:ln w="25379">
          <a:noFill/>
        </a:ln>
      </c:spPr>
    </c:plotArea>
    <c:plotVisOnly val="1"/>
    <c:dispBlanksAs val="gap"/>
    <c:showDLblsOverMax val="0"/>
  </c:chart>
  <c:spPr>
    <a:noFill/>
    <a:ln>
      <a:noFill/>
    </a:ln>
  </c:spPr>
  <c:txPr>
    <a:bodyPr/>
    <a:lstStyle/>
    <a:p>
      <a:pPr>
        <a:defRPr sz="595"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587355928335098E-2"/>
          <c:y val="0"/>
          <c:w val="0.90013237475750296"/>
          <c:h val="0.90010401056922473"/>
        </c:manualLayout>
      </c:layout>
      <c:lineChart>
        <c:grouping val="standard"/>
        <c:varyColors val="0"/>
        <c:ser>
          <c:idx val="0"/>
          <c:order val="0"/>
          <c:spPr>
            <a:ln w="60716">
              <a:solidFill>
                <a:srgbClr val="0070C0"/>
              </a:solidFill>
              <a:prstDash val="solid"/>
            </a:ln>
          </c:spPr>
          <c:marker>
            <c:symbol val="diamond"/>
            <c:size val="13"/>
            <c:spPr>
              <a:solidFill>
                <a:srgbClr val="0070C0"/>
              </a:solidFill>
              <a:ln>
                <a:solidFill>
                  <a:srgbClr val="0070C0"/>
                </a:solidFill>
                <a:prstDash val="solid"/>
              </a:ln>
            </c:spPr>
          </c:marker>
          <c:cat>
            <c:numLit>
              <c:formatCode>General</c:formatCode>
              <c:ptCount val="4"/>
              <c:pt idx="0">
                <c:v>2015</c:v>
              </c:pt>
              <c:pt idx="1">
                <c:v>2016</c:v>
              </c:pt>
              <c:pt idx="2">
                <c:v>2017</c:v>
              </c:pt>
              <c:pt idx="3">
                <c:v>2018</c:v>
              </c:pt>
            </c:numLit>
          </c:cat>
          <c:val>
            <c:numRef>
              <c:f>Sheet1!$B$3:$E$3</c:f>
              <c:numCache>
                <c:formatCode>General</c:formatCode>
                <c:ptCount val="4"/>
                <c:pt idx="0">
                  <c:v>1</c:v>
                </c:pt>
                <c:pt idx="1">
                  <c:v>1</c:v>
                </c:pt>
                <c:pt idx="2">
                  <c:v>1</c:v>
                </c:pt>
                <c:pt idx="3">
                  <c:v>1</c:v>
                </c:pt>
              </c:numCache>
            </c:numRef>
          </c:val>
          <c:smooth val="0"/>
          <c:extLst xmlns:c16r2="http://schemas.microsoft.com/office/drawing/2015/06/chart">
            <c:ext xmlns:c16="http://schemas.microsoft.com/office/drawing/2014/chart" uri="{C3380CC4-5D6E-409C-BE32-E72D297353CC}">
              <c16:uniqueId val="{00000000-0881-4A50-B127-6CD814543F0B}"/>
            </c:ext>
          </c:extLst>
        </c:ser>
        <c:dLbls>
          <c:showLegendKey val="0"/>
          <c:showVal val="0"/>
          <c:showCatName val="0"/>
          <c:showSerName val="0"/>
          <c:showPercent val="0"/>
          <c:showBubbleSize val="0"/>
        </c:dLbls>
        <c:marker val="1"/>
        <c:smooth val="0"/>
        <c:axId val="98366592"/>
        <c:axId val="98368512"/>
      </c:lineChart>
      <c:catAx>
        <c:axId val="98366592"/>
        <c:scaling>
          <c:orientation val="minMax"/>
        </c:scaling>
        <c:delete val="0"/>
        <c:axPos val="b"/>
        <c:numFmt formatCode="General" sourceLinked="1"/>
        <c:majorTickMark val="out"/>
        <c:minorTickMark val="none"/>
        <c:tickLblPos val="nextTo"/>
        <c:spPr>
          <a:ln w="22769">
            <a:noFill/>
          </a:ln>
        </c:spPr>
        <c:txPr>
          <a:bodyPr/>
          <a:lstStyle/>
          <a:p>
            <a:pPr>
              <a:defRPr sz="1400">
                <a:latin typeface="+mj-lt"/>
              </a:defRPr>
            </a:pPr>
            <a:endParaRPr lang="en-US"/>
          </a:p>
        </c:txPr>
        <c:crossAx val="98368512"/>
        <c:crosses val="autoZero"/>
        <c:auto val="1"/>
        <c:lblAlgn val="ctr"/>
        <c:lblOffset val="100"/>
        <c:tickMarkSkip val="1"/>
        <c:noMultiLvlLbl val="0"/>
      </c:catAx>
      <c:valAx>
        <c:axId val="98368512"/>
        <c:scaling>
          <c:orientation val="minMax"/>
          <c:max val="4"/>
        </c:scaling>
        <c:delete val="0"/>
        <c:axPos val="l"/>
        <c:numFmt formatCode="General" sourceLinked="1"/>
        <c:majorTickMark val="out"/>
        <c:minorTickMark val="none"/>
        <c:tickLblPos val="none"/>
        <c:spPr>
          <a:ln w="7590">
            <a:noFill/>
            <a:prstDash val="solid"/>
          </a:ln>
        </c:spPr>
        <c:crossAx val="98366592"/>
        <c:crosses val="autoZero"/>
        <c:crossBetween val="between"/>
        <c:majorUnit val="1"/>
      </c:valAx>
      <c:spPr>
        <a:noFill/>
        <a:ln w="25427">
          <a:noFill/>
        </a:ln>
      </c:spPr>
    </c:plotArea>
    <c:plotVisOnly val="1"/>
    <c:dispBlanksAs val="gap"/>
    <c:showDLblsOverMax val="0"/>
  </c:chart>
  <c:spPr>
    <a:noFill/>
    <a:ln>
      <a:noFill/>
    </a:ln>
  </c:spPr>
  <c:txPr>
    <a:bodyPr/>
    <a:lstStyle/>
    <a:p>
      <a:pPr>
        <a:defRPr sz="596"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003366"/>
              </a:solidFill>
              <a:ln w="8054">
                <a:solidFill>
                  <a:srgbClr val="FFFFFF"/>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7403-4246-8E32-D25A87A2E0F9}"/>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7403-4246-8E32-D25A87A2E0F9}"/>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7403-4246-8E32-D25A87A2E0F9}"/>
              </c:ext>
            </c:extLst>
          </c:dPt>
          <c:dLbls>
            <c:dLbl>
              <c:idx val="0"/>
              <c:layout>
                <c:manualLayout>
                  <c:x val="-4.5384226041384437E-2"/>
                  <c:y val="-2.5064082058046406E-2"/>
                </c:manualLayout>
              </c:layout>
              <c:tx>
                <c:rich>
                  <a:bodyPr/>
                  <a:lstStyle/>
                  <a:p>
                    <a:r>
                      <a:rPr lang="en-US" dirty="0"/>
                      <a:t>Staphylococcus aureus </a:t>
                    </a:r>
                  </a:p>
                  <a:p>
                    <a:r>
                      <a:rPr lang="en-US" dirty="0"/>
                      <a:t>(not MRSA)
8%</a:t>
                    </a:r>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B10-44A7-9697-0ADF905CAE07}"/>
                </c:ext>
              </c:extLst>
            </c:dLbl>
            <c:dLbl>
              <c:idx val="1"/>
              <c:layout>
                <c:manualLayout>
                  <c:x val="3.7132548579314542E-2"/>
                  <c:y val="1.822842331494284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4"/>
              <c:layout>
                <c:manualLayout>
                  <c:x val="1.0314596827587447E-2"/>
                  <c:y val="6.8356587431035653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B10-44A7-9697-0ADF905CAE0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B10-44A7-9697-0ADF905CAE07}"/>
                </c:ext>
              </c:extLst>
            </c:dLbl>
            <c:dLbl>
              <c:idx val="11"/>
              <c:layout>
                <c:manualLayout>
                  <c:x val="-1.2377516193104846E-2"/>
                  <c:y val="-9.1142116574714199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7403-4246-8E32-D25A87A2E0F9}"/>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7403-4246-8E32-D25A87A2E0F9}"/>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7403-4246-8E32-D25A87A2E0F9}"/>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Yeast/Fungus (other)</c:v>
                </c:pt>
                <c:pt idx="11">
                  <c:v>Multiple Organisms</c:v>
                </c:pt>
                <c:pt idx="12">
                  <c:v>No Organism Identified</c:v>
                </c:pt>
                <c:pt idx="13">
                  <c:v>Other</c:v>
                </c:pt>
              </c:strCache>
            </c:strRef>
          </c:cat>
          <c:val>
            <c:numRef>
              <c:f>BSI!$C$4:$C$17</c:f>
              <c:numCache>
                <c:formatCode>General</c:formatCode>
                <c:ptCount val="14"/>
                <c:pt idx="0">
                  <c:v>14</c:v>
                </c:pt>
                <c:pt idx="1">
                  <c:v>4</c:v>
                </c:pt>
                <c:pt idx="2">
                  <c:v>27</c:v>
                </c:pt>
                <c:pt idx="3">
                  <c:v>17</c:v>
                </c:pt>
                <c:pt idx="4">
                  <c:v>8</c:v>
                </c:pt>
                <c:pt idx="8">
                  <c:v>40</c:v>
                </c:pt>
                <c:pt idx="9">
                  <c:v>19</c:v>
                </c:pt>
                <c:pt idx="10">
                  <c:v>23</c:v>
                </c:pt>
                <c:pt idx="11">
                  <c:v>17</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Yeast/Fungus (other)</c:v>
                </c:pt>
                <c:pt idx="11">
                  <c:v>Multiple Organisms</c:v>
                </c:pt>
                <c:pt idx="12">
                  <c:v>No Organism Identified</c:v>
                </c:pt>
                <c:pt idx="13">
                  <c:v>Other</c:v>
                </c:pt>
              </c:strCache>
            </c:strRef>
          </c:cat>
          <c:val>
            <c:numRef>
              <c:f>BSI!$D$4:$D$17</c:f>
              <c:numCache>
                <c:formatCode>0.00%</c:formatCode>
                <c:ptCount val="14"/>
                <c:pt idx="0">
                  <c:v>8.3000000000000004E-2</c:v>
                </c:pt>
                <c:pt idx="1">
                  <c:v>2.4E-2</c:v>
                </c:pt>
                <c:pt idx="2">
                  <c:v>0.16</c:v>
                </c:pt>
                <c:pt idx="3">
                  <c:v>0.10100000000000001</c:v>
                </c:pt>
                <c:pt idx="4">
                  <c:v>4.7E-2</c:v>
                </c:pt>
                <c:pt idx="8">
                  <c:v>0.23699999999999999</c:v>
                </c:pt>
                <c:pt idx="9">
                  <c:v>0.112</c:v>
                </c:pt>
                <c:pt idx="10">
                  <c:v>0.13600000000000001</c:v>
                </c:pt>
                <c:pt idx="11">
                  <c:v>0.10100000000000001</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solidFill>
      <a:srgbClr val="FFFFFF"/>
    </a:solid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Infection Ratio (SIR) </a:t>
            </a:r>
          </a:p>
          <a:p>
            <a:pPr>
              <a:defRPr/>
            </a:pPr>
            <a:r>
              <a:rPr lang="en-US" dirty="0"/>
              <a:t>by Birth</a:t>
            </a:r>
            <a:r>
              <a:rPr lang="en-US" baseline="0" dirty="0"/>
              <a:t> Weight Category (grams)</a:t>
            </a:r>
            <a:endParaRPr lang="en-US" dirty="0"/>
          </a:p>
        </c:rich>
      </c:tx>
      <c:layout>
        <c:manualLayout>
          <c:xMode val="edge"/>
          <c:yMode val="edge"/>
          <c:x val="0.20307751261925527"/>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2.82</c:v>
                </c:pt>
                <c:pt idx="1">
                  <c:v>1.55</c:v>
                </c:pt>
                <c:pt idx="2">
                  <c:v>1.35</c:v>
                </c:pt>
                <c:pt idx="3">
                  <c:v>3.78</c:v>
                </c:pt>
                <c:pt idx="4">
                  <c:v>3.99</c:v>
                </c:pt>
              </c:numCache>
            </c:numRef>
          </c:val>
          <c:smooth val="0"/>
          <c:extLst xmlns:c16r2="http://schemas.microsoft.com/office/drawing/2015/06/char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0.85</c:v>
                </c:pt>
                <c:pt idx="1">
                  <c:v>0.08</c:v>
                </c:pt>
                <c:pt idx="2">
                  <c:v>0.01</c:v>
                </c:pt>
                <c:pt idx="3">
                  <c:v>0.19</c:v>
                </c:pt>
                <c:pt idx="4">
                  <c:v>0.53</c:v>
                </c:pt>
              </c:numCache>
            </c:numRef>
          </c:val>
          <c:smooth val="0"/>
          <c:extLst xmlns:c16r2="http://schemas.microsoft.com/office/drawing/2015/06/chart">
            <c:ext xmlns:c16="http://schemas.microsoft.com/office/drawing/2014/chart" uri="{C3380CC4-5D6E-409C-BE32-E72D297353CC}">
              <c16:uniqueId val="{00000001-BDB2-4908-BC38-7ABFC24B0028}"/>
            </c:ext>
          </c:extLst>
        </c:ser>
        <c:ser>
          <c:idx val="2"/>
          <c:order val="2"/>
          <c:tx>
            <c:strRef>
              <c:f>Sheet1!$A$4</c:f>
              <c:strCache>
                <c:ptCount val="1"/>
                <c:pt idx="0">
                  <c:v>SIR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1.62</c:v>
                </c:pt>
                <c:pt idx="1">
                  <c:v>0.47</c:v>
                </c:pt>
                <c:pt idx="2">
                  <c:v>0.27</c:v>
                </c:pt>
                <c:pt idx="3">
                  <c:v>1.1399999999999999</c:v>
                </c:pt>
                <c:pt idx="4">
                  <c:v>1.65</c:v>
                </c:pt>
              </c:numCache>
            </c:numRef>
          </c:val>
          <c:smooth val="0"/>
          <c:extLst xmlns:c16r2="http://schemas.microsoft.com/office/drawing/2015/06/char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xmlns:c16r2="http://schemas.microsoft.com/office/drawing/2015/06/char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marker val="1"/>
        <c:smooth val="0"/>
        <c:axId val="84161664"/>
        <c:axId val="84163584"/>
      </c:lineChart>
      <c:catAx>
        <c:axId val="84161664"/>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7385574879281767"/>
              <c:y val="0.93155950587802905"/>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84163584"/>
        <c:crosses val="autoZero"/>
        <c:auto val="1"/>
        <c:lblAlgn val="ctr"/>
        <c:lblOffset val="100"/>
        <c:tickLblSkip val="1"/>
        <c:tickMarkSkip val="1"/>
        <c:noMultiLvlLbl val="0"/>
      </c:catAx>
      <c:valAx>
        <c:axId val="84163584"/>
        <c:scaling>
          <c:orientation val="minMax"/>
          <c:max val="4"/>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SIR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84161664"/>
        <c:crosses val="autoZero"/>
        <c:crossBetween val="between"/>
        <c:majorUnit val="0.5"/>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NICU CLABSI Standard Utilization Ratio (SUR) </a:t>
            </a:r>
          </a:p>
          <a:p>
            <a:pPr>
              <a:defRPr/>
            </a:pPr>
            <a:r>
              <a:rPr lang="en-US" dirty="0"/>
              <a:t>by Birth</a:t>
            </a:r>
            <a:r>
              <a:rPr lang="en-US" baseline="0" dirty="0"/>
              <a:t> Weight Category</a:t>
            </a:r>
            <a:endParaRPr lang="en-US" dirty="0"/>
          </a:p>
        </c:rich>
      </c:tx>
      <c:layout>
        <c:manualLayout>
          <c:xMode val="edge"/>
          <c:yMode val="edge"/>
          <c:x val="0.18534814326111004"/>
          <c:y val="0"/>
        </c:manualLayout>
      </c:layout>
      <c:overlay val="0"/>
    </c:title>
    <c:autoTitleDeleted val="0"/>
    <c:plotArea>
      <c:layout>
        <c:manualLayout>
          <c:layoutTarget val="inner"/>
          <c:xMode val="edge"/>
          <c:yMode val="edge"/>
          <c:x val="0.137876386687797"/>
          <c:y val="0.14004788899245263"/>
          <c:w val="0.84627575277337597"/>
          <c:h val="0.68845744653759045"/>
        </c:manualLayout>
      </c:layout>
      <c:lineChart>
        <c:grouping val="standard"/>
        <c:varyColors val="0"/>
        <c:ser>
          <c:idx val="0"/>
          <c:order val="0"/>
          <c:tx>
            <c:strRef>
              <c:f>Sheet1!$A$2</c:f>
              <c:strCache>
                <c:ptCount val="1"/>
                <c:pt idx="0">
                  <c:v>CI_HI</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Sheet1!$B$2:$F$2</c:f>
              <c:numCache>
                <c:formatCode>General</c:formatCode>
                <c:ptCount val="5"/>
                <c:pt idx="0">
                  <c:v>0.63</c:v>
                </c:pt>
                <c:pt idx="1">
                  <c:v>0.67</c:v>
                </c:pt>
                <c:pt idx="2">
                  <c:v>0.68</c:v>
                </c:pt>
                <c:pt idx="3">
                  <c:v>0.62</c:v>
                </c:pt>
                <c:pt idx="4">
                  <c:v>1.06</c:v>
                </c:pt>
              </c:numCache>
            </c:numRef>
          </c:val>
          <c:smooth val="0"/>
          <c:extLst xmlns:c16r2="http://schemas.microsoft.com/office/drawing/2015/06/chart">
            <c:ext xmlns:c16="http://schemas.microsoft.com/office/drawing/2014/chart" uri="{C3380CC4-5D6E-409C-BE32-E72D297353CC}">
              <c16:uniqueId val="{00000000-BDB2-4908-BC38-7ABFC24B0028}"/>
            </c:ext>
          </c:extLst>
        </c:ser>
        <c:ser>
          <c:idx val="1"/>
          <c:order val="1"/>
          <c:tx>
            <c:strRef>
              <c:f>Sheet1!$A$3</c:f>
              <c:strCache>
                <c:ptCount val="1"/>
                <c:pt idx="0">
                  <c:v>CI_LO</c:v>
                </c:pt>
              </c:strCache>
            </c:strRef>
          </c:tx>
          <c:spPr>
            <a:ln w="40031">
              <a:noFill/>
            </a:ln>
          </c:spPr>
          <c:marker>
            <c:symbol val="none"/>
          </c:marker>
          <c:cat>
            <c:strRef>
              <c:f>Sheet1!$B$1:$F$1</c:f>
              <c:strCache>
                <c:ptCount val="5"/>
                <c:pt idx="0">
                  <c:v>≤750 g</c:v>
                </c:pt>
                <c:pt idx="1">
                  <c:v>751-1000 g</c:v>
                </c:pt>
                <c:pt idx="2">
                  <c:v>1001-1500 g</c:v>
                </c:pt>
                <c:pt idx="3">
                  <c:v>1501-2500 g</c:v>
                </c:pt>
                <c:pt idx="4">
                  <c:v>&gt;2500 g</c:v>
                </c:pt>
              </c:strCache>
            </c:strRef>
          </c:cat>
          <c:val>
            <c:numRef>
              <c:f>Sheet1!$B$3:$F$3</c:f>
              <c:numCache>
                <c:formatCode>General</c:formatCode>
                <c:ptCount val="5"/>
                <c:pt idx="0">
                  <c:v>0.57999999999999996</c:v>
                </c:pt>
                <c:pt idx="1">
                  <c:v>0.61</c:v>
                </c:pt>
                <c:pt idx="2">
                  <c:v>0.63</c:v>
                </c:pt>
                <c:pt idx="3">
                  <c:v>0.56999999999999995</c:v>
                </c:pt>
                <c:pt idx="4">
                  <c:v>0.99</c:v>
                </c:pt>
              </c:numCache>
            </c:numRef>
          </c:val>
          <c:smooth val="0"/>
          <c:extLst xmlns:c16r2="http://schemas.microsoft.com/office/drawing/2015/06/chart">
            <c:ext xmlns:c16="http://schemas.microsoft.com/office/drawing/2014/chart" uri="{C3380CC4-5D6E-409C-BE32-E72D297353CC}">
              <c16:uniqueId val="{00000001-BDB2-4908-BC38-7ABFC24B0028}"/>
            </c:ext>
          </c:extLst>
        </c:ser>
        <c:ser>
          <c:idx val="2"/>
          <c:order val="2"/>
          <c:tx>
            <c:strRef>
              <c:f>Sheet1!$A$4</c:f>
              <c:strCache>
                <c:ptCount val="1"/>
                <c:pt idx="0">
                  <c:v>SUR</c:v>
                </c:pt>
              </c:strCache>
            </c:strRef>
          </c:tx>
          <c:spPr>
            <a:ln w="40031">
              <a:noFill/>
            </a:ln>
          </c:spPr>
          <c:marker>
            <c:symbol val="dash"/>
            <c:size val="13"/>
            <c:spPr>
              <a:solidFill>
                <a:srgbClr val="99CC00"/>
              </a:solidFill>
              <a:ln>
                <a:solidFill>
                  <a:srgbClr val="99CC00"/>
                </a:solidFill>
                <a:prstDash val="solid"/>
              </a:ln>
            </c:spPr>
          </c:marker>
          <c:cat>
            <c:strRef>
              <c:f>Sheet1!$B$1:$F$1</c:f>
              <c:strCache>
                <c:ptCount val="5"/>
                <c:pt idx="0">
                  <c:v>≤750 g</c:v>
                </c:pt>
                <c:pt idx="1">
                  <c:v>751-1000 g</c:v>
                </c:pt>
                <c:pt idx="2">
                  <c:v>1001-1500 g</c:v>
                </c:pt>
                <c:pt idx="3">
                  <c:v>1501-2500 g</c:v>
                </c:pt>
                <c:pt idx="4">
                  <c:v>&gt;2500 g</c:v>
                </c:pt>
              </c:strCache>
            </c:strRef>
          </c:cat>
          <c:val>
            <c:numRef>
              <c:f>Sheet1!$B$4:$F$4</c:f>
              <c:numCache>
                <c:formatCode>General</c:formatCode>
                <c:ptCount val="5"/>
                <c:pt idx="0">
                  <c:v>0.61</c:v>
                </c:pt>
                <c:pt idx="1">
                  <c:v>0.64</c:v>
                </c:pt>
                <c:pt idx="2">
                  <c:v>0.66</c:v>
                </c:pt>
                <c:pt idx="3">
                  <c:v>0.59</c:v>
                </c:pt>
                <c:pt idx="4">
                  <c:v>1.03</c:v>
                </c:pt>
              </c:numCache>
            </c:numRef>
          </c:val>
          <c:smooth val="0"/>
          <c:extLst xmlns:c16r2="http://schemas.microsoft.com/office/drawing/2015/06/chart">
            <c:ext xmlns:c16="http://schemas.microsoft.com/office/drawing/2014/chart" uri="{C3380CC4-5D6E-409C-BE32-E72D297353CC}">
              <c16:uniqueId val="{00000002-BDB2-4908-BC38-7ABFC24B0028}"/>
            </c:ext>
          </c:extLst>
        </c:ser>
        <c:ser>
          <c:idx val="3"/>
          <c:order val="3"/>
          <c:tx>
            <c:v>Base</c:v>
          </c:tx>
          <c:spPr>
            <a:ln w="63390">
              <a:solidFill>
                <a:schemeClr val="bg1">
                  <a:lumMod val="75000"/>
                </a:schemeClr>
              </a:solidFill>
            </a:ln>
          </c:spPr>
          <c:marker>
            <c:symbol val="none"/>
          </c:marker>
          <c:val>
            <c:numRef>
              <c:f>Sheet1!$B$5:$F$5</c:f>
              <c:numCache>
                <c:formatCode>General</c:formatCode>
                <c:ptCount val="5"/>
              </c:numCache>
            </c:numRef>
          </c:val>
          <c:smooth val="0"/>
          <c:extLst xmlns:c16r2="http://schemas.microsoft.com/office/drawing/2015/06/chart">
            <c:ext xmlns:c16="http://schemas.microsoft.com/office/drawing/2014/chart" uri="{C3380CC4-5D6E-409C-BE32-E72D297353CC}">
              <c16:uniqueId val="{00000003-BDB2-4908-BC38-7ABFC24B0028}"/>
            </c:ext>
          </c:extLst>
        </c:ser>
        <c:dLbls>
          <c:showLegendKey val="0"/>
          <c:showVal val="0"/>
          <c:showCatName val="0"/>
          <c:showSerName val="0"/>
          <c:showPercent val="0"/>
          <c:showBubbleSize val="0"/>
        </c:dLbls>
        <c:hiLowLines>
          <c:spPr>
            <a:ln w="25373">
              <a:solidFill>
                <a:srgbClr val="333399"/>
              </a:solidFill>
              <a:prstDash val="solid"/>
            </a:ln>
          </c:spPr>
        </c:hiLowLines>
        <c:marker val="1"/>
        <c:smooth val="0"/>
        <c:axId val="80750464"/>
        <c:axId val="80756736"/>
      </c:lineChart>
      <c:catAx>
        <c:axId val="80750464"/>
        <c:scaling>
          <c:orientation val="minMax"/>
        </c:scaling>
        <c:delete val="0"/>
        <c:axPos val="b"/>
        <c:title>
          <c:tx>
            <c:rich>
              <a:bodyPr/>
              <a:lstStyle/>
              <a:p>
                <a:pPr>
                  <a:defRPr sz="1939" b="1" i="0" u="none" strike="noStrike" baseline="0">
                    <a:solidFill>
                      <a:srgbClr val="000000"/>
                    </a:solidFill>
                    <a:latin typeface="Calibri"/>
                    <a:ea typeface="Calibri"/>
                    <a:cs typeface="Calibri"/>
                  </a:defRPr>
                </a:pPr>
                <a:r>
                  <a:rPr lang="en-US" dirty="0"/>
                  <a:t>Birth Weight</a:t>
                </a:r>
              </a:p>
            </c:rich>
          </c:tx>
          <c:layout>
            <c:manualLayout>
              <c:xMode val="edge"/>
              <c:yMode val="edge"/>
              <c:x val="0.48134754674881924"/>
              <c:y val="0.91635538456350707"/>
            </c:manualLayout>
          </c:layout>
          <c:overlay val="0"/>
          <c:spPr>
            <a:noFill/>
            <a:ln w="35586">
              <a:noFill/>
            </a:ln>
          </c:spPr>
        </c:title>
        <c:numFmt formatCode="General" sourceLinked="1"/>
        <c:majorTickMark val="cross"/>
        <c:minorTickMark val="none"/>
        <c:tickLblPos val="nextTo"/>
        <c:spPr>
          <a:ln w="4445">
            <a:solidFill>
              <a:schemeClr val="tx1"/>
            </a:solidFill>
            <a:prstDash val="solid"/>
          </a:ln>
        </c:spPr>
        <c:txPr>
          <a:bodyPr rot="0" vert="horz"/>
          <a:lstStyle/>
          <a:p>
            <a:pPr>
              <a:defRPr sz="1679" b="0" i="0" u="none" strike="noStrike" baseline="0">
                <a:solidFill>
                  <a:schemeClr val="tx1"/>
                </a:solidFill>
                <a:latin typeface="Calibri"/>
                <a:ea typeface="Calibri"/>
                <a:cs typeface="Calibri"/>
              </a:defRPr>
            </a:pPr>
            <a:endParaRPr lang="en-US"/>
          </a:p>
        </c:txPr>
        <c:crossAx val="80756736"/>
        <c:crosses val="autoZero"/>
        <c:auto val="1"/>
        <c:lblAlgn val="ctr"/>
        <c:lblOffset val="100"/>
        <c:tickLblSkip val="1"/>
        <c:tickMarkSkip val="1"/>
        <c:noMultiLvlLbl val="0"/>
      </c:catAx>
      <c:valAx>
        <c:axId val="80756736"/>
        <c:scaling>
          <c:orientation val="minMax"/>
          <c:max val="1.2"/>
        </c:scaling>
        <c:delete val="0"/>
        <c:axPos val="l"/>
        <c:majorGridlines>
          <c:spPr>
            <a:ln w="17793">
              <a:solidFill>
                <a:srgbClr val="C0C0C0"/>
              </a:solidFill>
              <a:prstDash val="solid"/>
            </a:ln>
          </c:spPr>
        </c:majorGridlines>
        <c:title>
          <c:tx>
            <c:rich>
              <a:bodyPr/>
              <a:lstStyle/>
              <a:p>
                <a:pPr>
                  <a:defRPr sz="1939" b="1" i="0" u="none" strike="noStrike" baseline="0">
                    <a:solidFill>
                      <a:srgbClr val="000000"/>
                    </a:solidFill>
                    <a:latin typeface="Calibri"/>
                    <a:ea typeface="Calibri"/>
                    <a:cs typeface="Calibri"/>
                  </a:defRPr>
                </a:pPr>
                <a:r>
                  <a:rPr lang="en-US" dirty="0"/>
                  <a:t>SUR</a:t>
                </a:r>
              </a:p>
            </c:rich>
          </c:tx>
          <c:layout>
            <c:manualLayout>
              <c:xMode val="edge"/>
              <c:yMode val="edge"/>
              <c:x val="1.5847828010262799E-2"/>
              <c:y val="0.37022131862618401"/>
            </c:manualLayout>
          </c:layout>
          <c:overlay val="0"/>
          <c:spPr>
            <a:noFill/>
            <a:ln w="35586">
              <a:noFill/>
            </a:ln>
          </c:spPr>
        </c:title>
        <c:numFmt formatCode="0.0" sourceLinked="0"/>
        <c:majorTickMark val="cross"/>
        <c:minorTickMark val="none"/>
        <c:tickLblPos val="nextTo"/>
        <c:spPr>
          <a:ln w="4445">
            <a:solidFill>
              <a:schemeClr val="tx1"/>
            </a:solidFill>
            <a:prstDash val="solid"/>
          </a:ln>
        </c:spPr>
        <c:txPr>
          <a:bodyPr rot="0" vert="horz"/>
          <a:lstStyle/>
          <a:p>
            <a:pPr>
              <a:defRPr sz="1854" b="0" i="0" u="none" strike="noStrike" baseline="0">
                <a:solidFill>
                  <a:schemeClr val="tx1"/>
                </a:solidFill>
                <a:latin typeface="Calibri"/>
                <a:ea typeface="Calibri"/>
                <a:cs typeface="Calibri"/>
              </a:defRPr>
            </a:pPr>
            <a:endParaRPr lang="en-US"/>
          </a:p>
        </c:txPr>
        <c:crossAx val="80750464"/>
        <c:crosses val="autoZero"/>
        <c:crossBetween val="between"/>
        <c:majorUnit val="0.2"/>
      </c:valAx>
      <c:spPr>
        <a:noFill/>
        <a:ln w="25391">
          <a:noFill/>
        </a:ln>
      </c:spPr>
    </c:plotArea>
    <c:plotVisOnly val="1"/>
    <c:dispBlanksAs val="gap"/>
    <c:showDLblsOverMax val="0"/>
  </c:chart>
  <c:spPr>
    <a:noFill/>
    <a:ln>
      <a:noFill/>
    </a:ln>
  </c:spPr>
  <c:txPr>
    <a:bodyPr/>
    <a:lstStyle/>
    <a:p>
      <a:pPr>
        <a:defRPr sz="1854" b="1" i="0" u="none" strike="noStrike" baseline="0">
          <a:solidFill>
            <a:schemeClr val="tx1"/>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A3D872"/>
              </a:solidFill>
              <a:ln w="8054">
                <a:solidFill>
                  <a:srgbClr val="A3D872"/>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57C5-4D97-8A50-716B98B57456}"/>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57C5-4D97-8A50-716B98B57456}"/>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57C5-4D97-8A50-716B98B57456}"/>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3"/>
              <c:layout>
                <c:manualLayout>
                  <c:x val="0"/>
                  <c:y val="2.734263497241417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B10-44A7-9697-0ADF905CAE0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B10-44A7-9697-0ADF905CAE07}"/>
                </c:ext>
              </c:extLst>
            </c:dLbl>
            <c:dLbl>
              <c:idx val="5"/>
              <c:layout>
                <c:manualLayout>
                  <c:x val="-1.8566274289657271E-2"/>
                  <c:y val="4.5571058287357099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B10-44A7-9697-0ADF905CAE0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57C5-4D97-8A50-716B98B57456}"/>
                </c:ext>
              </c:extLst>
            </c:dLbl>
            <c:dLbl>
              <c:idx val="10"/>
              <c:layout>
                <c:manualLayout>
                  <c:x val="-9.5680474257040411E-3"/>
                  <c:y val="-1.139276457183927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57C5-4D97-8A50-716B98B57456}"/>
                </c:ext>
              </c:extLst>
            </c:dLbl>
            <c:dLbl>
              <c:idx val="11"/>
              <c:layout>
                <c:manualLayout>
                  <c:x val="0.11139764573794361"/>
                  <c:y val="-3.4178293715517803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7C5-4D97-8A50-716B98B57456}"/>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57C5-4D97-8A50-716B98B57456}"/>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57C5-4D97-8A50-716B98B57456}"/>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8</c:v>
                </c:pt>
                <c:pt idx="2">
                  <c:v>5</c:v>
                </c:pt>
                <c:pt idx="3">
                  <c:v>1</c:v>
                </c:pt>
                <c:pt idx="5">
                  <c:v>1</c:v>
                </c:pt>
                <c:pt idx="8">
                  <c:v>2</c:v>
                </c:pt>
                <c:pt idx="10">
                  <c:v>1</c:v>
                </c:pt>
                <c:pt idx="11">
                  <c:v>2</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General</c:formatCode>
                <c:ptCount val="14"/>
                <c:pt idx="0" formatCode="0.00%">
                  <c:v>0.4</c:v>
                </c:pt>
                <c:pt idx="2" formatCode="0.00%">
                  <c:v>0.25</c:v>
                </c:pt>
                <c:pt idx="3" formatCode="0.00%">
                  <c:v>0.05</c:v>
                </c:pt>
                <c:pt idx="5" formatCode="0.00%">
                  <c:v>0.05</c:v>
                </c:pt>
                <c:pt idx="8" formatCode="0.00%">
                  <c:v>0.1</c:v>
                </c:pt>
                <c:pt idx="10" formatCode="0.00%">
                  <c:v>0.05</c:v>
                </c:pt>
                <c:pt idx="11" formatCode="0.00%">
                  <c:v>0.1</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no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95515695067301"/>
          <c:y val="0.20070011668611401"/>
          <c:w val="0.46188340807174899"/>
          <c:h val="0.60093348891481901"/>
        </c:manualLayout>
      </c:layout>
      <c:pieChart>
        <c:varyColors val="1"/>
        <c:ser>
          <c:idx val="0"/>
          <c:order val="0"/>
          <c:spPr>
            <a:solidFill>
              <a:srgbClr val="9999FF"/>
            </a:solidFill>
            <a:ln w="8054">
              <a:solidFill>
                <a:srgbClr val="FFFFFF"/>
              </a:solidFill>
              <a:prstDash val="solid"/>
            </a:ln>
          </c:spPr>
          <c:dPt>
            <c:idx val="0"/>
            <c:bubble3D val="0"/>
            <c:spPr>
              <a:solidFill>
                <a:srgbClr val="33A02C"/>
              </a:solidFill>
              <a:ln w="8054">
                <a:solidFill>
                  <a:srgbClr val="33A02C"/>
                </a:solidFill>
                <a:prstDash val="solid"/>
              </a:ln>
            </c:spPr>
            <c:extLst xmlns:c16r2="http://schemas.microsoft.com/office/drawing/2015/06/chart">
              <c:ext xmlns:c16="http://schemas.microsoft.com/office/drawing/2014/chart" uri="{C3380CC4-5D6E-409C-BE32-E72D297353CC}">
                <c16:uniqueId val="{00000001-AB10-44A7-9697-0ADF905CAE07}"/>
              </c:ext>
            </c:extLst>
          </c:dPt>
          <c:dPt>
            <c:idx val="1"/>
            <c:bubble3D val="0"/>
            <c:spPr>
              <a:solidFill>
                <a:srgbClr val="FF7F00"/>
              </a:solidFill>
              <a:ln w="8054">
                <a:solidFill>
                  <a:srgbClr val="FF7F00"/>
                </a:solidFill>
                <a:prstDash val="solid"/>
              </a:ln>
            </c:spPr>
            <c:extLst xmlns:c16r2="http://schemas.microsoft.com/office/drawing/2015/06/chart">
              <c:ext xmlns:c16="http://schemas.microsoft.com/office/drawing/2014/chart" uri="{C3380CC4-5D6E-409C-BE32-E72D297353CC}">
                <c16:uniqueId val="{00000003-AB10-44A7-9697-0ADF905CAE07}"/>
              </c:ext>
            </c:extLst>
          </c:dPt>
          <c:dPt>
            <c:idx val="2"/>
            <c:bubble3D val="0"/>
            <c:spPr>
              <a:solidFill>
                <a:srgbClr val="8452BA"/>
              </a:solidFill>
              <a:ln w="8054">
                <a:solidFill>
                  <a:srgbClr val="FFFFFF"/>
                </a:solidFill>
                <a:prstDash val="solid"/>
              </a:ln>
            </c:spPr>
            <c:extLst xmlns:c16r2="http://schemas.microsoft.com/office/drawing/2015/06/chart">
              <c:ext xmlns:c16="http://schemas.microsoft.com/office/drawing/2014/chart" uri="{C3380CC4-5D6E-409C-BE32-E72D297353CC}">
                <c16:uniqueId val="{00000005-AB10-44A7-9697-0ADF905CAE07}"/>
              </c:ext>
            </c:extLst>
          </c:dPt>
          <c:dPt>
            <c:idx val="3"/>
            <c:bubble3D val="0"/>
            <c:spPr>
              <a:solidFill>
                <a:srgbClr val="FB9A99"/>
              </a:solidFill>
              <a:ln w="8054">
                <a:solidFill>
                  <a:srgbClr val="FB9A99"/>
                </a:solidFill>
                <a:prstDash val="solid"/>
              </a:ln>
            </c:spPr>
            <c:extLst xmlns:c16r2="http://schemas.microsoft.com/office/drawing/2015/06/chart">
              <c:ext xmlns:c16="http://schemas.microsoft.com/office/drawing/2014/chart" uri="{C3380CC4-5D6E-409C-BE32-E72D297353CC}">
                <c16:uniqueId val="{00000007-AB10-44A7-9697-0ADF905CAE07}"/>
              </c:ext>
            </c:extLst>
          </c:dPt>
          <c:dPt>
            <c:idx val="4"/>
            <c:bubble3D val="0"/>
            <c:spPr>
              <a:solidFill>
                <a:schemeClr val="bg1">
                  <a:lumMod val="75000"/>
                </a:schemeClr>
              </a:solidFill>
              <a:ln w="8054">
                <a:solidFill>
                  <a:srgbClr val="FFFFFF"/>
                </a:solidFill>
                <a:prstDash val="solid"/>
              </a:ln>
            </c:spPr>
            <c:extLst xmlns:c16r2="http://schemas.microsoft.com/office/drawing/2015/06/chart">
              <c:ext xmlns:c16="http://schemas.microsoft.com/office/drawing/2014/chart" uri="{C3380CC4-5D6E-409C-BE32-E72D297353CC}">
                <c16:uniqueId val="{00000009-AB10-44A7-9697-0ADF905CAE07}"/>
              </c:ext>
            </c:extLst>
          </c:dPt>
          <c:dPt>
            <c:idx val="5"/>
            <c:bubble3D val="0"/>
            <c:spPr>
              <a:solidFill>
                <a:srgbClr val="003366"/>
              </a:solidFill>
              <a:ln w="8054">
                <a:solidFill>
                  <a:srgbClr val="FFFFFF"/>
                </a:solidFill>
                <a:prstDash val="solid"/>
              </a:ln>
            </c:spPr>
            <c:extLst xmlns:c16r2="http://schemas.microsoft.com/office/drawing/2015/06/chart">
              <c:ext xmlns:c16="http://schemas.microsoft.com/office/drawing/2014/chart" uri="{C3380CC4-5D6E-409C-BE32-E72D297353CC}">
                <c16:uniqueId val="{0000000B-AB10-44A7-9697-0ADF905CAE07}"/>
              </c:ext>
            </c:extLst>
          </c:dPt>
          <c:dPt>
            <c:idx val="6"/>
            <c:bubble3D val="0"/>
            <c:spPr>
              <a:solidFill>
                <a:srgbClr val="FFCC00"/>
              </a:solidFill>
              <a:ln w="8054">
                <a:solidFill>
                  <a:srgbClr val="FFFFFF"/>
                </a:solidFill>
                <a:prstDash val="solid"/>
              </a:ln>
            </c:spPr>
            <c:extLst xmlns:c16r2="http://schemas.microsoft.com/office/drawing/2015/06/chart">
              <c:ext xmlns:c16="http://schemas.microsoft.com/office/drawing/2014/chart" uri="{C3380CC4-5D6E-409C-BE32-E72D297353CC}">
                <c16:uniqueId val="{0000000D-AB10-44A7-9697-0ADF905CAE07}"/>
              </c:ext>
            </c:extLst>
          </c:dPt>
          <c:dPt>
            <c:idx val="7"/>
            <c:bubble3D val="0"/>
            <c:spPr>
              <a:solidFill>
                <a:srgbClr val="98D0D4"/>
              </a:solidFill>
              <a:ln w="8054">
                <a:solidFill>
                  <a:srgbClr val="FFFFFF"/>
                </a:solidFill>
                <a:prstDash val="solid"/>
              </a:ln>
            </c:spPr>
            <c:extLst xmlns:c16r2="http://schemas.microsoft.com/office/drawing/2015/06/chart">
              <c:ext xmlns:c16="http://schemas.microsoft.com/office/drawing/2014/chart" uri="{C3380CC4-5D6E-409C-BE32-E72D297353CC}">
                <c16:uniqueId val="{0000000F-AB10-44A7-9697-0ADF905CAE07}"/>
              </c:ext>
            </c:extLst>
          </c:dPt>
          <c:dPt>
            <c:idx val="8"/>
            <c:bubble3D val="0"/>
            <c:spPr>
              <a:solidFill>
                <a:srgbClr val="1F78B4"/>
              </a:solidFill>
              <a:ln w="8054">
                <a:solidFill>
                  <a:srgbClr val="1F78B4"/>
                </a:solidFill>
                <a:prstDash val="solid"/>
              </a:ln>
            </c:spPr>
            <c:extLst xmlns:c16r2="http://schemas.microsoft.com/office/drawing/2015/06/chart">
              <c:ext xmlns:c16="http://schemas.microsoft.com/office/drawing/2014/chart" uri="{C3380CC4-5D6E-409C-BE32-E72D297353CC}">
                <c16:uniqueId val="{00000011-AB10-44A7-9697-0ADF905CAE07}"/>
              </c:ext>
            </c:extLst>
          </c:dPt>
          <c:dPt>
            <c:idx val="9"/>
            <c:bubble3D val="0"/>
            <c:spPr>
              <a:solidFill>
                <a:srgbClr val="BDA0CC"/>
              </a:solidFill>
              <a:ln w="8054">
                <a:solidFill>
                  <a:srgbClr val="BDA0CC"/>
                </a:solidFill>
                <a:prstDash val="solid"/>
              </a:ln>
            </c:spPr>
            <c:extLst xmlns:c16r2="http://schemas.microsoft.com/office/drawing/2015/06/chart">
              <c:ext xmlns:c16="http://schemas.microsoft.com/office/drawing/2014/chart" uri="{C3380CC4-5D6E-409C-BE32-E72D297353CC}">
                <c16:uniqueId val="{00000013-2A14-4425-AD24-5E13274C9C1A}"/>
              </c:ext>
            </c:extLst>
          </c:dPt>
          <c:dPt>
            <c:idx val="10"/>
            <c:bubble3D val="0"/>
            <c:spPr>
              <a:solidFill>
                <a:srgbClr val="E93B3B"/>
              </a:solidFill>
              <a:ln w="8054">
                <a:solidFill>
                  <a:srgbClr val="E93B3B"/>
                </a:solidFill>
                <a:prstDash val="solid"/>
              </a:ln>
            </c:spPr>
            <c:extLst xmlns:c16r2="http://schemas.microsoft.com/office/drawing/2015/06/chart">
              <c:ext xmlns:c16="http://schemas.microsoft.com/office/drawing/2014/chart" uri="{C3380CC4-5D6E-409C-BE32-E72D297353CC}">
                <c16:uniqueId val="{00000015-2A14-4425-AD24-5E13274C9C1A}"/>
              </c:ext>
            </c:extLst>
          </c:dPt>
          <c:dPt>
            <c:idx val="11"/>
            <c:bubble3D val="0"/>
            <c:spPr>
              <a:solidFill>
                <a:srgbClr val="FFFF69"/>
              </a:solidFill>
              <a:ln w="8054">
                <a:solidFill>
                  <a:srgbClr val="FFFF69"/>
                </a:solidFill>
                <a:prstDash val="solid"/>
              </a:ln>
            </c:spPr>
            <c:extLst xmlns:c16r2="http://schemas.microsoft.com/office/drawing/2015/06/chart">
              <c:ext xmlns:c16="http://schemas.microsoft.com/office/drawing/2014/chart" uri="{C3380CC4-5D6E-409C-BE32-E72D297353CC}">
                <c16:uniqueId val="{00000017-2A14-4425-AD24-5E13274C9C1A}"/>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B10-44A7-9697-0ADF905CAE07}"/>
                </c:ext>
              </c:extLst>
            </c:dLbl>
            <c:dLbl>
              <c:idx val="3"/>
              <c:layout>
                <c:manualLayout>
                  <c:x val="7.4265097158629084E-2"/>
                  <c:y val="2.7342634972414261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B10-44A7-9697-0ADF905CAE07}"/>
                </c:ext>
              </c:extLst>
            </c:dLbl>
            <c:dLbl>
              <c:idx val="4"/>
              <c:layout>
                <c:manualLayout>
                  <c:x val="-2.4755032386209692E-2"/>
                  <c:y val="-2.0506976229310695E-2"/>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B10-44A7-9697-0ADF905CAE0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B10-44A7-9697-0ADF905CAE0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B10-44A7-9697-0ADF905CAE07}"/>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B10-44A7-9697-0ADF905CAE07}"/>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A14-4425-AD24-5E13274C9C1A}"/>
                </c:ext>
              </c:extLst>
            </c:dLbl>
            <c:dLbl>
              <c:idx val="10"/>
              <c:layout>
                <c:manualLayout>
                  <c:x val="4.1258387310349484E-3"/>
                  <c:y val="-2.278552914367855E-3"/>
                </c:manualLayout>
              </c:layout>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A14-4425-AD24-5E13274C9C1A}"/>
                </c:ext>
              </c:extLst>
            </c:dLbl>
            <c:dLbl>
              <c:idx val="1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A14-4425-AD24-5E13274C9C1A}"/>
                </c:ext>
              </c:extLst>
            </c:dLbl>
            <c:dLbl>
              <c:idx val="1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2A14-4425-AD24-5E13274C9C1A}"/>
                </c:ext>
              </c:extLst>
            </c:dLbl>
            <c:dLbl>
              <c:idx val="1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A14-4425-AD24-5E13274C9C1A}"/>
                </c:ext>
              </c:extLst>
            </c:dLbl>
            <c:spPr>
              <a:noFill/>
              <a:ln>
                <a:noFill/>
              </a:ln>
              <a:effectLst/>
            </c:sp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BSI!$C$4:$C$17</c:f>
              <c:numCache>
                <c:formatCode>General</c:formatCode>
                <c:ptCount val="14"/>
                <c:pt idx="0">
                  <c:v>5</c:v>
                </c:pt>
                <c:pt idx="2">
                  <c:v>5</c:v>
                </c:pt>
                <c:pt idx="3">
                  <c:v>2</c:v>
                </c:pt>
                <c:pt idx="4">
                  <c:v>1</c:v>
                </c:pt>
                <c:pt idx="8">
                  <c:v>4</c:v>
                </c:pt>
                <c:pt idx="10">
                  <c:v>3</c:v>
                </c:pt>
              </c:numCache>
            </c:numRef>
          </c:val>
          <c:extLst xmlns:c16r2="http://schemas.microsoft.com/office/drawing/2015/06/chart">
            <c:ext xmlns:c16="http://schemas.microsoft.com/office/drawing/2014/chart" uri="{C3380CC4-5D6E-409C-BE32-E72D297353CC}">
              <c16:uniqueId val="{00000012-AB10-44A7-9697-0ADF905CAE07}"/>
            </c:ext>
          </c:extLst>
        </c:ser>
        <c:ser>
          <c:idx val="1"/>
          <c:order val="1"/>
          <c:dPt>
            <c:idx val="0"/>
            <c:bubble3D val="0"/>
            <c:extLst xmlns:c16r2="http://schemas.microsoft.com/office/drawing/2015/06/chart">
              <c:ext xmlns:c16="http://schemas.microsoft.com/office/drawing/2014/chart" uri="{C3380CC4-5D6E-409C-BE32-E72D297353CC}">
                <c16:uniqueId val="{00000013-AB10-44A7-9697-0ADF905CAE07}"/>
              </c:ext>
            </c:extLst>
          </c:dPt>
          <c:dPt>
            <c:idx val="1"/>
            <c:bubble3D val="0"/>
            <c:extLst xmlns:c16r2="http://schemas.microsoft.com/office/drawing/2015/06/chart">
              <c:ext xmlns:c16="http://schemas.microsoft.com/office/drawing/2014/chart" uri="{C3380CC4-5D6E-409C-BE32-E72D297353CC}">
                <c16:uniqueId val="{00000014-AB10-44A7-9697-0ADF905CAE07}"/>
              </c:ext>
            </c:extLst>
          </c:dPt>
          <c:dPt>
            <c:idx val="2"/>
            <c:bubble3D val="0"/>
            <c:extLst xmlns:c16r2="http://schemas.microsoft.com/office/drawing/2015/06/chart">
              <c:ext xmlns:c16="http://schemas.microsoft.com/office/drawing/2014/chart" uri="{C3380CC4-5D6E-409C-BE32-E72D297353CC}">
                <c16:uniqueId val="{00000015-AB10-44A7-9697-0ADF905CAE07}"/>
              </c:ext>
            </c:extLst>
          </c:dPt>
          <c:dPt>
            <c:idx val="3"/>
            <c:bubble3D val="0"/>
            <c:extLst xmlns:c16r2="http://schemas.microsoft.com/office/drawing/2015/06/chart">
              <c:ext xmlns:c16="http://schemas.microsoft.com/office/drawing/2014/chart" uri="{C3380CC4-5D6E-409C-BE32-E72D297353CC}">
                <c16:uniqueId val="{00000016-AB10-44A7-9697-0ADF905CAE07}"/>
              </c:ext>
            </c:extLst>
          </c:dPt>
          <c:dPt>
            <c:idx val="4"/>
            <c:bubble3D val="0"/>
            <c:extLst xmlns:c16r2="http://schemas.microsoft.com/office/drawing/2015/06/chart">
              <c:ext xmlns:c16="http://schemas.microsoft.com/office/drawing/2014/chart" uri="{C3380CC4-5D6E-409C-BE32-E72D297353CC}">
                <c16:uniqueId val="{00000017-AB10-44A7-9697-0ADF905CAE07}"/>
              </c:ext>
            </c:extLst>
          </c:dPt>
          <c:dPt>
            <c:idx val="5"/>
            <c:bubble3D val="0"/>
            <c:extLst xmlns:c16r2="http://schemas.microsoft.com/office/drawing/2015/06/chart">
              <c:ext xmlns:c16="http://schemas.microsoft.com/office/drawing/2014/chart" uri="{C3380CC4-5D6E-409C-BE32-E72D297353CC}">
                <c16:uniqueId val="{00000018-AB10-44A7-9697-0ADF905CAE07}"/>
              </c:ext>
            </c:extLst>
          </c:dPt>
          <c:dPt>
            <c:idx val="6"/>
            <c:bubble3D val="0"/>
            <c:extLst xmlns:c16r2="http://schemas.microsoft.com/office/drawing/2015/06/chart">
              <c:ext xmlns:c16="http://schemas.microsoft.com/office/drawing/2014/chart" uri="{C3380CC4-5D6E-409C-BE32-E72D297353CC}">
                <c16:uniqueId val="{00000019-AB10-44A7-9697-0ADF905CAE07}"/>
              </c:ext>
            </c:extLst>
          </c:dPt>
          <c:dPt>
            <c:idx val="7"/>
            <c:bubble3D val="0"/>
            <c:extLst xmlns:c16r2="http://schemas.microsoft.com/office/drawing/2015/06/chart">
              <c:ext xmlns:c16="http://schemas.microsoft.com/office/drawing/2014/chart" uri="{C3380CC4-5D6E-409C-BE32-E72D297353CC}">
                <c16:uniqueId val="{0000001A-AB10-44A7-9697-0ADF905CAE07}"/>
              </c:ext>
            </c:extLst>
          </c:dPt>
          <c:dPt>
            <c:idx val="8"/>
            <c:bubble3D val="0"/>
            <c:extLst xmlns:c16r2="http://schemas.microsoft.com/office/drawing/2015/06/chart">
              <c:ext xmlns:c16="http://schemas.microsoft.com/office/drawing/2014/chart" uri="{C3380CC4-5D6E-409C-BE32-E72D297353CC}">
                <c16:uniqueId val="{0000001B-AB10-44A7-9697-0ADF905CAE07}"/>
              </c:ext>
            </c:extLst>
          </c:dPt>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BSI!$B$4:$B$17</c:f>
              <c:strCache>
                <c:ptCount val="14"/>
                <c:pt idx="0">
                  <c:v>Staphylococcus aureus (not MRSA)</c:v>
                </c:pt>
                <c:pt idx="1">
                  <c:v>Methicillin-resistant Staphylococcus</c:v>
                </c:pt>
                <c:pt idx="2">
                  <c:v>Coagulase-negative Staphylococcus</c:v>
                </c:pt>
                <c:pt idx="3">
                  <c:v>Enterococcus sp.</c:v>
                </c:pt>
                <c:pt idx="4">
                  <c:v>Gram-positive bacteria (other)</c:v>
                </c:pt>
                <c:pt idx="5">
                  <c:v>Escherichia coli</c:v>
                </c:pt>
                <c:pt idx="6">
                  <c:v>Pseudomonas aeruginosa</c:v>
                </c:pt>
                <c:pt idx="7">
                  <c:v>Klebsiella pneumoniae</c:v>
                </c:pt>
                <c:pt idx="8">
                  <c:v>Gram-negative bacteria</c:v>
                </c:pt>
                <c:pt idx="9">
                  <c:v>Candida albicans</c:v>
                </c:pt>
                <c:pt idx="10">
                  <c:v>Candida and other Yeast/Fungus</c:v>
                </c:pt>
                <c:pt idx="11">
                  <c:v>Multiple Organisms</c:v>
                </c:pt>
                <c:pt idx="12">
                  <c:v>No Organism Identified</c:v>
                </c:pt>
                <c:pt idx="13">
                  <c:v>Other</c:v>
                </c:pt>
              </c:strCache>
            </c:strRef>
          </c:cat>
          <c:val>
            <c:numRef>
              <c:f>BSI!$D$4:$D$17</c:f>
              <c:numCache>
                <c:formatCode>General</c:formatCode>
                <c:ptCount val="14"/>
                <c:pt idx="0" formatCode="0.00%">
                  <c:v>0.25</c:v>
                </c:pt>
                <c:pt idx="2" formatCode="0.00%">
                  <c:v>0.25</c:v>
                </c:pt>
                <c:pt idx="3" formatCode="0.00%">
                  <c:v>0.1</c:v>
                </c:pt>
                <c:pt idx="4" formatCode="0.00%">
                  <c:v>0.05</c:v>
                </c:pt>
                <c:pt idx="8" formatCode="0.00%">
                  <c:v>0.2</c:v>
                </c:pt>
                <c:pt idx="10" formatCode="0.00%">
                  <c:v>0.15</c:v>
                </c:pt>
              </c:numCache>
            </c:numRef>
          </c:val>
          <c:extLst xmlns:c16r2="http://schemas.microsoft.com/office/drawing/2015/06/chart">
            <c:ext xmlns:c16="http://schemas.microsoft.com/office/drawing/2014/chart" uri="{C3380CC4-5D6E-409C-BE32-E72D297353CC}">
              <c16:uniqueId val="{0000001C-AB10-44A7-9697-0ADF905CAE07}"/>
            </c:ext>
          </c:extLst>
        </c:ser>
        <c:dLbls>
          <c:showLegendKey val="0"/>
          <c:showVal val="1"/>
          <c:showCatName val="0"/>
          <c:showSerName val="0"/>
          <c:showPercent val="0"/>
          <c:showBubbleSize val="0"/>
          <c:showLeaderLines val="1"/>
        </c:dLbls>
        <c:firstSliceAng val="0"/>
      </c:pieChart>
      <c:spPr>
        <a:noFill/>
        <a:ln w="25387">
          <a:noFill/>
        </a:ln>
      </c:spPr>
    </c:plotArea>
    <c:plotVisOnly val="1"/>
    <c:dispBlanksAs val="zero"/>
    <c:showDLblsOverMax val="0"/>
  </c:chart>
  <c:spPr>
    <a:solidFill>
      <a:srgbClr val="FFFFFF"/>
    </a:solidFill>
    <a:ln>
      <a:noFill/>
    </a:ln>
  </c:spPr>
  <c:txPr>
    <a:bodyPr/>
    <a:lstStyle/>
    <a:p>
      <a:pPr>
        <a:defRPr sz="1034"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90273556231"/>
          <c:y val="4.7892720306513398E-2"/>
          <c:w val="0.87689969604863305"/>
          <c:h val="0.69359871682706331"/>
        </c:manualLayout>
      </c:layout>
      <c:lineChart>
        <c:grouping val="standard"/>
        <c:varyColors val="0"/>
        <c:ser>
          <c:idx val="0"/>
          <c:order val="0"/>
          <c:tx>
            <c:strRef>
              <c:f>Sheet1!$A$2</c:f>
              <c:strCache>
                <c:ptCount val="1"/>
                <c:pt idx="0">
                  <c:v>Adult</c:v>
                </c:pt>
              </c:strCache>
            </c:strRef>
          </c:tx>
          <c:spPr>
            <a:ln w="57150">
              <a:solidFill>
                <a:srgbClr val="0070C0"/>
              </a:solidFill>
              <a:prstDash val="solid"/>
            </a:ln>
          </c:spPr>
          <c:marker>
            <c:symbol val="diamond"/>
            <c:size val="13"/>
            <c:spPr>
              <a:solidFill>
                <a:srgbClr val="0070C0"/>
              </a:solidFill>
              <a:ln>
                <a:solidFill>
                  <a:srgbClr val="0070C0"/>
                </a:solidFill>
              </a:ln>
            </c:spPr>
          </c:marker>
          <c:cat>
            <c:numRef>
              <c:f>Sheet1!$B$1:$E$1</c:f>
              <c:numCache>
                <c:formatCode>General</c:formatCode>
                <c:ptCount val="4"/>
                <c:pt idx="0">
                  <c:v>2015</c:v>
                </c:pt>
                <c:pt idx="1">
                  <c:v>2016</c:v>
                </c:pt>
                <c:pt idx="2">
                  <c:v>2017</c:v>
                </c:pt>
                <c:pt idx="3">
                  <c:v>2018</c:v>
                </c:pt>
              </c:numCache>
            </c:numRef>
          </c:cat>
          <c:val>
            <c:numRef>
              <c:f>Sheet1!$B$2:$E$2</c:f>
              <c:numCache>
                <c:formatCode>General</c:formatCode>
                <c:ptCount val="4"/>
                <c:pt idx="0">
                  <c:v>0.69</c:v>
                </c:pt>
                <c:pt idx="1">
                  <c:v>0.74</c:v>
                </c:pt>
                <c:pt idx="2">
                  <c:v>0.76</c:v>
                </c:pt>
                <c:pt idx="3">
                  <c:v>0.9</c:v>
                </c:pt>
              </c:numCache>
            </c:numRef>
          </c:val>
          <c:smooth val="0"/>
          <c:extLst xmlns:c16r2="http://schemas.microsoft.com/office/drawing/2015/06/chart">
            <c:ext xmlns:c16="http://schemas.microsoft.com/office/drawing/2014/chart" uri="{C3380CC4-5D6E-409C-BE32-E72D297353CC}">
              <c16:uniqueId val="{00000000-1ACC-4E96-95C6-C8945CBDBEC7}"/>
            </c:ext>
          </c:extLst>
        </c:ser>
        <c:ser>
          <c:idx val="1"/>
          <c:order val="1"/>
          <c:tx>
            <c:strRef>
              <c:f>Sheet1!$A$3</c:f>
              <c:strCache>
                <c:ptCount val="1"/>
                <c:pt idx="0">
                  <c:v>Pediatric</c:v>
                </c:pt>
              </c:strCache>
            </c:strRef>
          </c:tx>
          <c:spPr>
            <a:ln w="57150">
              <a:solidFill>
                <a:srgbClr val="969696"/>
              </a:solidFill>
              <a:prstDash val="solid"/>
            </a:ln>
          </c:spPr>
          <c:marker>
            <c:symbol val="square"/>
            <c:size val="10"/>
            <c:spPr>
              <a:solidFill>
                <a:srgbClr val="969696"/>
              </a:solidFill>
              <a:ln>
                <a:solidFill>
                  <a:srgbClr val="969696"/>
                </a:solidFill>
                <a:prstDash val="solid"/>
              </a:ln>
            </c:spPr>
          </c:marker>
          <c:cat>
            <c:numRef>
              <c:f>Sheet1!$B$1:$E$1</c:f>
              <c:numCache>
                <c:formatCode>General</c:formatCode>
                <c:ptCount val="4"/>
                <c:pt idx="0">
                  <c:v>2015</c:v>
                </c:pt>
                <c:pt idx="1">
                  <c:v>2016</c:v>
                </c:pt>
                <c:pt idx="2">
                  <c:v>2017</c:v>
                </c:pt>
                <c:pt idx="3">
                  <c:v>2018</c:v>
                </c:pt>
              </c:numCache>
            </c:numRef>
          </c:cat>
          <c:val>
            <c:numRef>
              <c:f>Sheet1!$B$3:$E$3</c:f>
              <c:numCache>
                <c:formatCode>General</c:formatCode>
                <c:ptCount val="4"/>
                <c:pt idx="0">
                  <c:v>1.06</c:v>
                </c:pt>
                <c:pt idx="1">
                  <c:v>1.33</c:v>
                </c:pt>
                <c:pt idx="2">
                  <c:v>1.05</c:v>
                </c:pt>
                <c:pt idx="3">
                  <c:v>0.92</c:v>
                </c:pt>
              </c:numCache>
            </c:numRef>
          </c:val>
          <c:smooth val="0"/>
          <c:extLst xmlns:c16r2="http://schemas.microsoft.com/office/drawing/2015/06/chart">
            <c:ext xmlns:c16="http://schemas.microsoft.com/office/drawing/2014/chart" uri="{C3380CC4-5D6E-409C-BE32-E72D297353CC}">
              <c16:uniqueId val="{00000001-1ACC-4E96-95C6-C8945CBDBEC7}"/>
            </c:ext>
          </c:extLst>
        </c:ser>
        <c:ser>
          <c:idx val="2"/>
          <c:order val="2"/>
          <c:tx>
            <c:strRef>
              <c:f>Sheet1!$A$4</c:f>
              <c:strCache>
                <c:ptCount val="1"/>
                <c:pt idx="0">
                  <c:v>Neonatal</c:v>
                </c:pt>
              </c:strCache>
            </c:strRef>
          </c:tx>
          <c:spPr>
            <a:ln w="57150">
              <a:solidFill>
                <a:srgbClr val="AFCE14"/>
              </a:solidFill>
              <a:prstDash val="solid"/>
            </a:ln>
          </c:spPr>
          <c:marker>
            <c:symbol val="circle"/>
            <c:size val="11"/>
            <c:spPr>
              <a:solidFill>
                <a:srgbClr val="AFCE14"/>
              </a:solidFill>
              <a:ln>
                <a:solidFill>
                  <a:srgbClr val="AFCE14"/>
                </a:solidFill>
                <a:prstDash val="solid"/>
              </a:ln>
            </c:spPr>
          </c:marker>
          <c:cat>
            <c:numRef>
              <c:f>Sheet1!$B$1:$E$1</c:f>
              <c:numCache>
                <c:formatCode>General</c:formatCode>
                <c:ptCount val="4"/>
                <c:pt idx="0">
                  <c:v>2015</c:v>
                </c:pt>
                <c:pt idx="1">
                  <c:v>2016</c:v>
                </c:pt>
                <c:pt idx="2">
                  <c:v>2017</c:v>
                </c:pt>
                <c:pt idx="3">
                  <c:v>2018</c:v>
                </c:pt>
              </c:numCache>
            </c:numRef>
          </c:cat>
          <c:val>
            <c:numRef>
              <c:f>Sheet1!$B$4:$E$4</c:f>
              <c:numCache>
                <c:formatCode>General</c:formatCode>
                <c:ptCount val="4"/>
                <c:pt idx="0">
                  <c:v>1.57</c:v>
                </c:pt>
                <c:pt idx="1">
                  <c:v>1.19</c:v>
                </c:pt>
                <c:pt idx="2">
                  <c:v>0.96</c:v>
                </c:pt>
                <c:pt idx="3">
                  <c:v>1.06</c:v>
                </c:pt>
              </c:numCache>
            </c:numRef>
          </c:val>
          <c:smooth val="0"/>
          <c:extLst xmlns:c16r2="http://schemas.microsoft.com/office/drawing/2015/06/chart">
            <c:ext xmlns:c16="http://schemas.microsoft.com/office/drawing/2014/chart" uri="{C3380CC4-5D6E-409C-BE32-E72D297353CC}">
              <c16:uniqueId val="{00000002-1ACC-4E96-95C6-C8945CBDBEC7}"/>
            </c:ext>
          </c:extLst>
        </c:ser>
        <c:dLbls>
          <c:showLegendKey val="0"/>
          <c:showVal val="0"/>
          <c:showCatName val="0"/>
          <c:showSerName val="0"/>
          <c:showPercent val="0"/>
          <c:showBubbleSize val="0"/>
        </c:dLbls>
        <c:marker val="1"/>
        <c:smooth val="0"/>
        <c:axId val="87821696"/>
        <c:axId val="87824256"/>
      </c:lineChart>
      <c:catAx>
        <c:axId val="87821696"/>
        <c:scaling>
          <c:orientation val="minMax"/>
        </c:scaling>
        <c:delete val="0"/>
        <c:axPos val="b"/>
        <c:title>
          <c:tx>
            <c:rich>
              <a:bodyPr/>
              <a:lstStyle/>
              <a:p>
                <a:pPr>
                  <a:defRPr sz="1915" b="1" i="0" u="none" strike="noStrike" baseline="0">
                    <a:solidFill>
                      <a:srgbClr val="000000"/>
                    </a:solidFill>
                    <a:latin typeface="Calibri"/>
                    <a:ea typeface="Calibri"/>
                    <a:cs typeface="Calibri"/>
                  </a:defRPr>
                </a:pPr>
                <a:r>
                  <a:rPr lang="en-US" dirty="0"/>
                  <a:t>Calendar Year</a:t>
                </a:r>
              </a:p>
            </c:rich>
          </c:tx>
          <c:layout>
            <c:manualLayout>
              <c:xMode val="edge"/>
              <c:yMode val="edge"/>
              <c:x val="0.47871894856819086"/>
              <c:y val="0.83878032003245973"/>
            </c:manualLayout>
          </c:layout>
          <c:overlay val="0"/>
          <c:spPr>
            <a:noFill/>
            <a:ln w="36123">
              <a:noFill/>
            </a:ln>
          </c:spPr>
        </c:title>
        <c:numFmt formatCode="General" sourceLinked="1"/>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4256"/>
        <c:crosses val="autoZero"/>
        <c:auto val="1"/>
        <c:lblAlgn val="ctr"/>
        <c:lblOffset val="100"/>
        <c:tickLblSkip val="1"/>
        <c:tickMarkSkip val="1"/>
        <c:noMultiLvlLbl val="0"/>
      </c:catAx>
      <c:valAx>
        <c:axId val="87824256"/>
        <c:scaling>
          <c:orientation val="minMax"/>
          <c:max val="2"/>
          <c:min val="0"/>
        </c:scaling>
        <c:delete val="0"/>
        <c:axPos val="l"/>
        <c:majorGridlines>
          <c:spPr>
            <a:ln w="18061">
              <a:solidFill>
                <a:srgbClr val="C0C0C0"/>
              </a:solidFill>
              <a:prstDash val="solid"/>
            </a:ln>
          </c:spPr>
        </c:majorGridlines>
        <c:title>
          <c:tx>
            <c:rich>
              <a:bodyPr/>
              <a:lstStyle/>
              <a:p>
                <a:pPr>
                  <a:defRPr sz="1915" b="1" i="0" u="none" strike="noStrike" baseline="0">
                    <a:solidFill>
                      <a:srgbClr val="000000"/>
                    </a:solidFill>
                    <a:latin typeface="Calibri"/>
                    <a:ea typeface="Calibri"/>
                    <a:cs typeface="Calibri"/>
                  </a:defRPr>
                </a:pPr>
                <a:r>
                  <a:rPr lang="en-US" dirty="0"/>
                  <a:t>SIR</a:t>
                </a:r>
              </a:p>
            </c:rich>
          </c:tx>
          <c:layout>
            <c:manualLayout>
              <c:xMode val="edge"/>
              <c:yMode val="edge"/>
              <c:x val="6.0790128506663897E-3"/>
              <c:y val="0.39272033789238497"/>
            </c:manualLayout>
          </c:layout>
          <c:overlay val="0"/>
          <c:spPr>
            <a:noFill/>
            <a:ln w="36123">
              <a:noFill/>
            </a:ln>
          </c:spPr>
        </c:title>
        <c:numFmt formatCode="0.0" sourceLinked="0"/>
        <c:majorTickMark val="out"/>
        <c:minorTickMark val="none"/>
        <c:tickLblPos val="nextTo"/>
        <c:spPr>
          <a:ln w="4513">
            <a:solidFill>
              <a:schemeClr val="tx1"/>
            </a:solidFill>
            <a:prstDash val="solid"/>
          </a:ln>
        </c:spPr>
        <c:txPr>
          <a:bodyPr rot="0" vert="horz"/>
          <a:lstStyle/>
          <a:p>
            <a:pPr>
              <a:defRPr sz="1565" b="0" i="0" u="none" strike="noStrike" baseline="0">
                <a:solidFill>
                  <a:schemeClr val="tx1"/>
                </a:solidFill>
                <a:latin typeface="Calibri"/>
                <a:ea typeface="Calibri"/>
                <a:cs typeface="Calibri"/>
              </a:defRPr>
            </a:pPr>
            <a:endParaRPr lang="en-US"/>
          </a:p>
        </c:txPr>
        <c:crossAx val="87821696"/>
        <c:crosses val="autoZero"/>
        <c:crossBetween val="between"/>
        <c:majorUnit val="0.5"/>
      </c:valAx>
      <c:spPr>
        <a:noFill/>
        <a:ln w="25397">
          <a:noFill/>
        </a:ln>
      </c:spPr>
    </c:plotArea>
    <c:legend>
      <c:legendPos val="b"/>
      <c:layout>
        <c:manualLayout>
          <c:xMode val="edge"/>
          <c:yMode val="edge"/>
          <c:x val="0.26747713354012598"/>
          <c:y val="0.942528654943392"/>
          <c:w val="0.55493756462260402"/>
          <c:h val="4.9371131728890502E-2"/>
        </c:manualLayout>
      </c:layout>
      <c:overlay val="0"/>
      <c:spPr>
        <a:noFill/>
        <a:ln w="36123">
          <a:noFill/>
        </a:ln>
      </c:spPr>
      <c:txPr>
        <a:bodyPr/>
        <a:lstStyle/>
        <a:p>
          <a:pPr>
            <a:defRPr sz="1565" b="0"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1921" b="1" i="0" u="none" strike="noStrike" baseline="0">
          <a:solidFill>
            <a:schemeClr val="tx1"/>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0.13663</cdr:x>
      <cdr:y>0.54654</cdr:y>
    </cdr:from>
    <cdr:to>
      <cdr:x>0.98351</cdr:x>
      <cdr:y>0.54666</cdr:y>
    </cdr:to>
    <cdr:cxnSp macro="">
      <cdr:nvCxnSpPr>
        <cdr:cNvPr id="2" name="Straight Connector 1">
          <a:extLst xmlns:a="http://schemas.openxmlformats.org/drawingml/2006/main">
            <a:ext uri="{FF2B5EF4-FFF2-40B4-BE49-F238E27FC236}">
              <a16:creationId xmlns:a16="http://schemas.microsoft.com/office/drawing/2014/main" xmlns="" id="{202C7806-8472-48CD-B5A5-DA25B1DA147C}"/>
            </a:ext>
          </a:extLst>
        </cdr:cNvPr>
        <cdr:cNvCxnSpPr/>
      </cdr:nvCxnSpPr>
      <cdr:spPr bwMode="auto">
        <a:xfrm xmlns:a="http://schemas.openxmlformats.org/drawingml/2006/main">
          <a:off x="1197066" y="4016307"/>
          <a:ext cx="7419866" cy="80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10.xml><?xml version="1.0" encoding="utf-8"?>
<c:userShapes xmlns:c="http://schemas.openxmlformats.org/drawingml/2006/chart">
  <cdr:relSizeAnchor xmlns:cdr="http://schemas.openxmlformats.org/drawingml/2006/chartDrawing">
    <cdr:from>
      <cdr:x>0.4547</cdr:x>
      <cdr:y>0.03915</cdr:y>
    </cdr:from>
    <cdr:to>
      <cdr:x>0.66473</cdr:x>
      <cdr:y>0.23932</cdr:y>
    </cdr:to>
    <cdr:sp macro="" textlink="">
      <cdr:nvSpPr>
        <cdr:cNvPr id="2" name="TextBox 1"/>
        <cdr:cNvSpPr txBox="1"/>
      </cdr:nvSpPr>
      <cdr:spPr>
        <a:xfrm xmlns:a="http://schemas.openxmlformats.org/drawingml/2006/main">
          <a:off x="3835116" y="155115"/>
          <a:ext cx="1771456"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VHYS</a:t>
          </a:r>
        </a:p>
      </cdr:txBody>
    </cdr:sp>
  </cdr:relSizeAnchor>
</c:userShapes>
</file>

<file path=ppt/drawings/drawing2.xml><?xml version="1.0" encoding="utf-8"?>
<c:userShapes xmlns:c="http://schemas.openxmlformats.org/drawingml/2006/chart">
  <cdr:relSizeAnchor xmlns:cdr="http://schemas.openxmlformats.org/drawingml/2006/chartDrawing">
    <cdr:from>
      <cdr:x>0.13663</cdr:x>
      <cdr:y>0.2324</cdr:y>
    </cdr:from>
    <cdr:to>
      <cdr:x>0.98351</cdr:x>
      <cdr:y>0.23252</cdr:y>
    </cdr:to>
    <cdr:cxnSp macro="">
      <cdr:nvCxnSpPr>
        <cdr:cNvPr id="2" name="Straight Connector 1">
          <a:extLst xmlns:a="http://schemas.openxmlformats.org/drawingml/2006/main">
            <a:ext uri="{FF2B5EF4-FFF2-40B4-BE49-F238E27FC236}">
              <a16:creationId xmlns:a16="http://schemas.microsoft.com/office/drawing/2014/main" xmlns="" id="{202C7806-8472-48CD-B5A5-DA25B1DA147C}"/>
            </a:ext>
          </a:extLst>
        </cdr:cNvPr>
        <cdr:cNvCxnSpPr/>
      </cdr:nvCxnSpPr>
      <cdr:spPr bwMode="auto">
        <a:xfrm xmlns:a="http://schemas.openxmlformats.org/drawingml/2006/main">
          <a:off x="1197066" y="1707786"/>
          <a:ext cx="7419865" cy="881"/>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3.xml><?xml version="1.0" encoding="utf-8"?>
<c:userShapes xmlns:c="http://schemas.openxmlformats.org/drawingml/2006/chart">
  <cdr:relSizeAnchor xmlns:cdr="http://schemas.openxmlformats.org/drawingml/2006/chartDrawing">
    <cdr:from>
      <cdr:x>0.13663</cdr:x>
      <cdr:y>0.47922</cdr:y>
    </cdr:from>
    <cdr:to>
      <cdr:x>0.98351</cdr:x>
      <cdr:y>0.47934</cdr:y>
    </cdr:to>
    <cdr:cxnSp macro="">
      <cdr:nvCxnSpPr>
        <cdr:cNvPr id="2" name="Straight Connector 1">
          <a:extLst xmlns:a="http://schemas.openxmlformats.org/drawingml/2006/main">
            <a:ext uri="{FF2B5EF4-FFF2-40B4-BE49-F238E27FC236}">
              <a16:creationId xmlns:a16="http://schemas.microsoft.com/office/drawing/2014/main" xmlns="" id="{202C7806-8472-48CD-B5A5-DA25B1DA147C}"/>
            </a:ext>
          </a:extLst>
        </cdr:cNvPr>
        <cdr:cNvCxnSpPr/>
      </cdr:nvCxnSpPr>
      <cdr:spPr bwMode="auto">
        <a:xfrm xmlns:a="http://schemas.openxmlformats.org/drawingml/2006/main">
          <a:off x="1197066" y="3521596"/>
          <a:ext cx="7419865" cy="881"/>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4.xml><?xml version="1.0" encoding="utf-8"?>
<c:userShapes xmlns:c="http://schemas.openxmlformats.org/drawingml/2006/chart">
  <cdr:relSizeAnchor xmlns:cdr="http://schemas.openxmlformats.org/drawingml/2006/chartDrawing">
    <cdr:from>
      <cdr:x>0.13663</cdr:x>
      <cdr:y>0.25891</cdr:y>
    </cdr:from>
    <cdr:to>
      <cdr:x>0.98351</cdr:x>
      <cdr:y>0.25903</cdr:y>
    </cdr:to>
    <cdr:cxnSp macro="">
      <cdr:nvCxnSpPr>
        <cdr:cNvPr id="2" name="Straight Connector 1">
          <a:extLst xmlns:a="http://schemas.openxmlformats.org/drawingml/2006/main">
            <a:ext uri="{FF2B5EF4-FFF2-40B4-BE49-F238E27FC236}">
              <a16:creationId xmlns:a16="http://schemas.microsoft.com/office/drawing/2014/main" xmlns="" id="{202C7806-8472-48CD-B5A5-DA25B1DA147C}"/>
            </a:ext>
          </a:extLst>
        </cdr:cNvPr>
        <cdr:cNvCxnSpPr/>
      </cdr:nvCxnSpPr>
      <cdr:spPr bwMode="auto">
        <a:xfrm xmlns:a="http://schemas.openxmlformats.org/drawingml/2006/main">
          <a:off x="1197066" y="1902629"/>
          <a:ext cx="7419865" cy="882"/>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9933"/>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cdr:spPr>
    </cdr:cxnSp>
  </cdr:relSizeAnchor>
</c:userShapes>
</file>

<file path=ppt/drawings/drawing5.xml><?xml version="1.0" encoding="utf-8"?>
<c:userShapes xmlns:c="http://schemas.openxmlformats.org/drawingml/2006/chart">
  <cdr:relSizeAnchor xmlns:cdr="http://schemas.openxmlformats.org/drawingml/2006/chartDrawing">
    <cdr:from>
      <cdr:x>0.4547</cdr:x>
      <cdr:y>0.03336</cdr:y>
    </cdr:from>
    <cdr:to>
      <cdr:x>0.66292</cdr:x>
      <cdr:y>0.23932</cdr:y>
    </cdr:to>
    <cdr:sp macro="" textlink="">
      <cdr:nvSpPr>
        <cdr:cNvPr id="2" name="TextBox 1"/>
        <cdr:cNvSpPr txBox="1"/>
      </cdr:nvSpPr>
      <cdr:spPr>
        <a:xfrm xmlns:a="http://schemas.openxmlformats.org/drawingml/2006/main">
          <a:off x="3835116" y="132169"/>
          <a:ext cx="1756208"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CABG</a:t>
          </a:r>
        </a:p>
      </cdr:txBody>
    </cdr:sp>
  </cdr:relSizeAnchor>
</c:userShapes>
</file>

<file path=ppt/drawings/drawing6.xml><?xml version="1.0" encoding="utf-8"?>
<c:userShapes xmlns:c="http://schemas.openxmlformats.org/drawingml/2006/chart">
  <cdr:relSizeAnchor xmlns:cdr="http://schemas.openxmlformats.org/drawingml/2006/chartDrawing">
    <cdr:from>
      <cdr:x>0.4547</cdr:x>
      <cdr:y>0.03573</cdr:y>
    </cdr:from>
    <cdr:to>
      <cdr:x>0.66292</cdr:x>
      <cdr:y>0.23932</cdr:y>
    </cdr:to>
    <cdr:sp macro="" textlink="">
      <cdr:nvSpPr>
        <cdr:cNvPr id="2" name="TextBox 1"/>
        <cdr:cNvSpPr txBox="1"/>
      </cdr:nvSpPr>
      <cdr:spPr>
        <a:xfrm xmlns:a="http://schemas.openxmlformats.org/drawingml/2006/main">
          <a:off x="3835116" y="141560"/>
          <a:ext cx="1756208" cy="806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COLO</a:t>
          </a:r>
        </a:p>
      </cdr:txBody>
    </cdr:sp>
  </cdr:relSizeAnchor>
</c:userShapes>
</file>

<file path=ppt/drawings/drawing7.xml><?xml version="1.0" encoding="utf-8"?>
<c:userShapes xmlns:c="http://schemas.openxmlformats.org/drawingml/2006/chart">
  <cdr:relSizeAnchor xmlns:cdr="http://schemas.openxmlformats.org/drawingml/2006/chartDrawing">
    <cdr:from>
      <cdr:x>0.4547</cdr:x>
      <cdr:y>0.03336</cdr:y>
    </cdr:from>
    <cdr:to>
      <cdr:x>0.66834</cdr:x>
      <cdr:y>0.23932</cdr:y>
    </cdr:to>
    <cdr:sp macro="" textlink="">
      <cdr:nvSpPr>
        <cdr:cNvPr id="2" name="TextBox 1"/>
        <cdr:cNvSpPr txBox="1"/>
      </cdr:nvSpPr>
      <cdr:spPr>
        <a:xfrm xmlns:a="http://schemas.openxmlformats.org/drawingml/2006/main">
          <a:off x="3835116" y="132169"/>
          <a:ext cx="1801923"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KPRO</a:t>
          </a:r>
        </a:p>
      </cdr:txBody>
    </cdr:sp>
  </cdr:relSizeAnchor>
</c:userShapes>
</file>

<file path=ppt/drawings/drawing8.xml><?xml version="1.0" encoding="utf-8"?>
<c:userShapes xmlns:c="http://schemas.openxmlformats.org/drawingml/2006/chart">
  <cdr:relSizeAnchor xmlns:cdr="http://schemas.openxmlformats.org/drawingml/2006/chartDrawing">
    <cdr:from>
      <cdr:x>0.4547</cdr:x>
      <cdr:y>0.03915</cdr:y>
    </cdr:from>
    <cdr:to>
      <cdr:x>0.66653</cdr:x>
      <cdr:y>0.23932</cdr:y>
    </cdr:to>
    <cdr:sp macro="" textlink="">
      <cdr:nvSpPr>
        <cdr:cNvPr id="2" name="TextBox 1"/>
        <cdr:cNvSpPr txBox="1"/>
      </cdr:nvSpPr>
      <cdr:spPr>
        <a:xfrm xmlns:a="http://schemas.openxmlformats.org/drawingml/2006/main">
          <a:off x="3835116" y="155115"/>
          <a:ext cx="1786657" cy="793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HPRO</a:t>
          </a:r>
        </a:p>
      </cdr:txBody>
    </cdr:sp>
  </cdr:relSizeAnchor>
</c:userShapes>
</file>

<file path=ppt/drawings/drawing9.xml><?xml version="1.0" encoding="utf-8"?>
<c:userShapes xmlns:c="http://schemas.openxmlformats.org/drawingml/2006/chart">
  <cdr:relSizeAnchor xmlns:cdr="http://schemas.openxmlformats.org/drawingml/2006/chartDrawing">
    <cdr:from>
      <cdr:x>0.4547</cdr:x>
      <cdr:y>0.03336</cdr:y>
    </cdr:from>
    <cdr:to>
      <cdr:x>0.67015</cdr:x>
      <cdr:y>0.23932</cdr:y>
    </cdr:to>
    <cdr:sp macro="" textlink="">
      <cdr:nvSpPr>
        <cdr:cNvPr id="2" name="TextBox 1"/>
        <cdr:cNvSpPr txBox="1"/>
      </cdr:nvSpPr>
      <cdr:spPr>
        <a:xfrm xmlns:a="http://schemas.openxmlformats.org/drawingml/2006/main">
          <a:off x="3835116" y="132169"/>
          <a:ext cx="1817176" cy="8160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t>HYST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0"/>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18435" name="Rectangle 3"/>
          <p:cNvSpPr>
            <a:spLocks noGrp="1" noChangeArrowheads="1"/>
          </p:cNvSpPr>
          <p:nvPr>
            <p:ph type="dt" sz="quarter" idx="1"/>
          </p:nvPr>
        </p:nvSpPr>
        <p:spPr bwMode="auto">
          <a:xfrm>
            <a:off x="3971927" y="0"/>
            <a:ext cx="303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18436" name="Rectangle 4"/>
          <p:cNvSpPr>
            <a:spLocks noGrp="1" noChangeArrowheads="1"/>
          </p:cNvSpPr>
          <p:nvPr>
            <p:ph type="ftr" sz="quarter" idx="2"/>
          </p:nvPr>
        </p:nvSpPr>
        <p:spPr bwMode="auto">
          <a:xfrm>
            <a:off x="2" y="8834439"/>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18437" name="Rectangle 5"/>
          <p:cNvSpPr>
            <a:spLocks noGrp="1" noChangeArrowheads="1"/>
          </p:cNvSpPr>
          <p:nvPr>
            <p:ph type="sldNum" sz="quarter" idx="3"/>
          </p:nvPr>
        </p:nvSpPr>
        <p:spPr bwMode="auto">
          <a:xfrm>
            <a:off x="3971927" y="8834439"/>
            <a:ext cx="303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fld id="{66C7E7B7-5AAE-4C0D-8EE9-105BA2A56171}" type="slidenum">
              <a:rPr lang="en-US" altLang="en-US"/>
              <a:pPr>
                <a:defRPr/>
              </a:pPr>
              <a:t>‹#›</a:t>
            </a:fld>
            <a:endParaRPr lang="en-US" altLang="en-US" dirty="0"/>
          </a:p>
        </p:txBody>
      </p:sp>
    </p:spTree>
    <p:extLst>
      <p:ext uri="{BB962C8B-B14F-4D97-AF65-F5344CB8AC3E}">
        <p14:creationId xmlns:p14="http://schemas.microsoft.com/office/powerpoint/2010/main" val="655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2" y="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35843" name="Rectangle 3"/>
          <p:cNvSpPr>
            <a:spLocks noGrp="1" noChangeArrowheads="1"/>
          </p:cNvSpPr>
          <p:nvPr>
            <p:ph type="dt" idx="1"/>
          </p:nvPr>
        </p:nvSpPr>
        <p:spPr bwMode="auto">
          <a:xfrm>
            <a:off x="3971927" y="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53252" name="Rectangle 4"/>
          <p:cNvSpPr>
            <a:spLocks noGrp="1" noRot="1" noChangeAspect="1" noChangeArrowheads="1" noTextEdit="1"/>
          </p:cNvSpPr>
          <p:nvPr>
            <p:ph type="sldImg" idx="2"/>
          </p:nvPr>
        </p:nvSpPr>
        <p:spPr bwMode="auto">
          <a:xfrm>
            <a:off x="552450" y="687388"/>
            <a:ext cx="5986463" cy="3368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542927" y="4416427"/>
            <a:ext cx="61563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4"/>
            <a:endParaRPr lang="en-US" noProof="0"/>
          </a:p>
        </p:txBody>
      </p:sp>
      <p:sp>
        <p:nvSpPr>
          <p:cNvPr id="35846" name="Rectangle 6"/>
          <p:cNvSpPr>
            <a:spLocks noGrp="1" noChangeArrowheads="1"/>
          </p:cNvSpPr>
          <p:nvPr>
            <p:ph type="ftr" sz="quarter" idx="4"/>
          </p:nvPr>
        </p:nvSpPr>
        <p:spPr bwMode="auto">
          <a:xfrm>
            <a:off x="2"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endParaRPr lang="en-US" altLang="en-US" dirty="0"/>
          </a:p>
        </p:txBody>
      </p:sp>
      <p:sp>
        <p:nvSpPr>
          <p:cNvPr id="35847" name="Rectangle 7"/>
          <p:cNvSpPr>
            <a:spLocks noGrp="1" noChangeArrowheads="1"/>
          </p:cNvSpPr>
          <p:nvPr>
            <p:ph type="sldNum" sz="quarter" idx="5"/>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2118" tIns="46057" rIns="92118" bIns="46057" numCol="1" anchor="b" anchorCtr="0" compatLnSpc="1">
            <a:prstTxWarp prst="textNoShape">
              <a:avLst/>
            </a:prstTxWarp>
          </a:bodyPr>
          <a:lstStyle>
            <a:lvl1pPr algn="r" eaLnBrk="0" hangingPunct="0">
              <a:defRPr sz="1200">
                <a:effectLst>
                  <a:outerShdw blurRad="38100" dist="38100" dir="2700000" algn="tl">
                    <a:srgbClr val="C0C0C0"/>
                  </a:outerShdw>
                </a:effectLst>
                <a:latin typeface="Times New Roman" pitchFamily="18" charset="0"/>
                <a:ea typeface="ＭＳ Ｐゴシック" pitchFamily="34" charset="-128"/>
              </a:defRPr>
            </a:lvl1pPr>
          </a:lstStyle>
          <a:p>
            <a:pPr>
              <a:defRPr/>
            </a:pPr>
            <a:fld id="{A920A4EE-8F81-4B24-A0FF-2DD43905E047}" type="slidenum">
              <a:rPr lang="en-US" altLang="en-US"/>
              <a:pPr>
                <a:defRPr/>
              </a:pPr>
              <a:t>‹#›</a:t>
            </a:fld>
            <a:endParaRPr lang="en-US" altLang="en-US" dirty="0"/>
          </a:p>
        </p:txBody>
      </p:sp>
    </p:spTree>
    <p:extLst>
      <p:ext uri="{BB962C8B-B14F-4D97-AF65-F5344CB8AC3E}">
        <p14:creationId xmlns:p14="http://schemas.microsoft.com/office/powerpoint/2010/main" val="1467519296"/>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30000"/>
      </a:spcAft>
      <a:buFont typeface="Monotype Sorts" pitchFamily="2" charset="2"/>
      <a:defRPr sz="1200" kern="1200">
        <a:solidFill>
          <a:schemeClr val="tx1"/>
        </a:solidFill>
        <a:latin typeface="Arial" charset="0"/>
        <a:ea typeface="ＭＳ Ｐゴシック" pitchFamily="34" charset="-128"/>
        <a:cs typeface="ＭＳ Ｐゴシック" charset="0"/>
      </a:defRPr>
    </a:lvl1pPr>
    <a:lvl2pPr marL="451169" algn="just" rtl="0" eaLnBrk="0" fontAlgn="base" hangingPunct="0">
      <a:spcBef>
        <a:spcPct val="30000"/>
      </a:spcBef>
      <a:spcAft>
        <a:spcPct val="0"/>
      </a:spcAft>
      <a:buChar char="•"/>
      <a:defRPr sz="1200" kern="1200">
        <a:solidFill>
          <a:schemeClr val="tx1"/>
        </a:solidFill>
        <a:latin typeface="Arial" charset="0"/>
        <a:ea typeface="ＭＳ Ｐゴシック" pitchFamily="34" charset="-128"/>
        <a:cs typeface="+mn-cs"/>
      </a:defRPr>
    </a:lvl2pPr>
    <a:lvl3pPr marL="903875" algn="just" rtl="0" eaLnBrk="0" fontAlgn="base" hangingPunct="0">
      <a:spcBef>
        <a:spcPct val="30000"/>
      </a:spcBef>
      <a:spcAft>
        <a:spcPct val="0"/>
      </a:spcAft>
      <a:buFont typeface="Arial" charset="0"/>
      <a:buChar char="–"/>
      <a:defRPr sz="1100" kern="1200">
        <a:solidFill>
          <a:schemeClr val="tx1"/>
        </a:solidFill>
        <a:latin typeface="Arial" charset="0"/>
        <a:ea typeface="ＭＳ Ｐゴシック" pitchFamily="34" charset="-128"/>
        <a:cs typeface="+mn-cs"/>
      </a:defRPr>
    </a:lvl3pPr>
    <a:lvl4pPr marL="1582948" indent="-224801"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09306"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61669" algn="l" defTabSz="904670" rtl="0" eaLnBrk="1" latinLnBrk="0" hangingPunct="1">
      <a:defRPr sz="1200" kern="1200">
        <a:solidFill>
          <a:schemeClr val="tx1"/>
        </a:solidFill>
        <a:latin typeface="+mn-lt"/>
        <a:ea typeface="+mn-ea"/>
        <a:cs typeface="+mn-cs"/>
      </a:defRPr>
    </a:lvl6pPr>
    <a:lvl7pPr marL="2714003" algn="l" defTabSz="904670" rtl="0" eaLnBrk="1" latinLnBrk="0" hangingPunct="1">
      <a:defRPr sz="1200" kern="1200">
        <a:solidFill>
          <a:schemeClr val="tx1"/>
        </a:solidFill>
        <a:latin typeface="+mn-lt"/>
        <a:ea typeface="+mn-ea"/>
        <a:cs typeface="+mn-cs"/>
      </a:defRPr>
    </a:lvl7pPr>
    <a:lvl8pPr marL="3166337" algn="l" defTabSz="904670" rtl="0" eaLnBrk="1" latinLnBrk="0" hangingPunct="1">
      <a:defRPr sz="1200" kern="1200">
        <a:solidFill>
          <a:schemeClr val="tx1"/>
        </a:solidFill>
        <a:latin typeface="+mn-lt"/>
        <a:ea typeface="+mn-ea"/>
        <a:cs typeface="+mn-cs"/>
      </a:defRPr>
    </a:lvl8pPr>
    <a:lvl9pPr marL="3618667" algn="l" defTabSz="9046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fungal/candida-auris/tracking-c-auri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mass.gov/dph/dhcq"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52450" y="687388"/>
            <a:ext cx="5986463" cy="3368675"/>
          </a:xfrm>
          <a:ln/>
        </p:spPr>
      </p:sp>
      <p:sp>
        <p:nvSpPr>
          <p:cNvPr id="45059" name="Notes Placeholder 2"/>
          <p:cNvSpPr>
            <a:spLocks noGrp="1"/>
          </p:cNvSpPr>
          <p:nvPr>
            <p:ph type="body" idx="1"/>
          </p:nvPr>
        </p:nvSpPr>
        <p:spPr>
          <a:noFill/>
        </p:spPr>
        <p:txBody>
          <a:bodyPr/>
          <a:lstStyle/>
          <a:p>
            <a:r>
              <a:rPr lang="en-US" altLang="en-US" dirty="0"/>
              <a:t>Using NHSN and EIP data, CDC reports </a:t>
            </a:r>
            <a:r>
              <a:rPr lang="en-US" altLang="en-US" dirty="0" err="1"/>
              <a:t>i</a:t>
            </a:r>
            <a:r>
              <a:rPr lang="en-US" altLang="en-US" dirty="0"/>
              <a:t> in 31 hospitalized patients has at least one HAI. </a:t>
            </a:r>
          </a:p>
          <a:p>
            <a:endParaRPr lang="en-US" altLang="en-US" dirty="0"/>
          </a:p>
          <a:p>
            <a:r>
              <a:rPr lang="en-US" altLang="en-US" dirty="0"/>
              <a:t>https://www.cdc.gov/hai/data/index.html</a:t>
            </a:r>
          </a:p>
        </p:txBody>
      </p:sp>
      <p:sp>
        <p:nvSpPr>
          <p:cNvPr id="4" name="Slide Number Placeholder 3"/>
          <p:cNvSpPr>
            <a:spLocks noGrp="1"/>
          </p:cNvSpPr>
          <p:nvPr>
            <p:ph type="sldNum" sz="quarter" idx="5"/>
          </p:nvPr>
        </p:nvSpPr>
        <p:spPr/>
        <p:txBody>
          <a:bodyPr/>
          <a:lstStyle/>
          <a:p>
            <a:pPr>
              <a:defRPr/>
            </a:pPr>
            <a:fld id="{9DD140A9-A741-4806-BF12-EA116D4FD994}" type="slidenum">
              <a:rPr lang="en-US" altLang="en-US" smtClean="0"/>
              <a:pPr>
                <a:defRPr/>
              </a:pPr>
              <a:t>2</a:t>
            </a:fld>
            <a:endParaRPr lang="en-US" altLang="en-US" dirty="0"/>
          </a:p>
        </p:txBody>
      </p:sp>
    </p:spTree>
    <p:extLst>
      <p:ext uri="{BB962C8B-B14F-4D97-AF65-F5344CB8AC3E}">
        <p14:creationId xmlns:p14="http://schemas.microsoft.com/office/powerpoint/2010/main" val="27457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52450" y="687388"/>
            <a:ext cx="5986463" cy="3368675"/>
          </a:xfrm>
          <a:ln/>
        </p:spPr>
      </p:sp>
      <p:sp>
        <p:nvSpPr>
          <p:cNvPr id="66563" name="Rectangle 3"/>
          <p:cNvSpPr>
            <a:spLocks noGrp="1" noChangeArrowheads="1"/>
          </p:cNvSpPr>
          <p:nvPr>
            <p:ph type="body" idx="1"/>
          </p:nvPr>
        </p:nvSpPr>
        <p:spPr>
          <a:noFill/>
        </p:spPr>
        <p:txBody>
          <a:bodyPr/>
          <a:lstStyle/>
          <a:p>
            <a:pPr eaLnBrk="1" hangingPunct="1"/>
            <a:r>
              <a:rPr lang="en-US" altLang="en-US" dirty="0"/>
              <a:t>2016: There were 26 </a:t>
            </a:r>
            <a:r>
              <a:rPr lang="en-US" altLang="en-US" dirty="0" err="1"/>
              <a:t>CLABSIs</a:t>
            </a:r>
            <a:r>
              <a:rPr lang="en-US" altLang="en-US" dirty="0"/>
              <a:t> reported in this ICU type. </a:t>
            </a:r>
            <a:r>
              <a:rPr kumimoji="0" lang="en-US" altLang="en-US" sz="1200" b="1" i="0" u="none" strike="noStrike" kern="1200" cap="none" spc="0" normalizeH="0" baseline="0" noProof="0" dirty="0">
                <a:ln>
                  <a:noFill/>
                </a:ln>
                <a:solidFill>
                  <a:srgbClr val="000000"/>
                </a:solidFill>
                <a:effectLst/>
                <a:uLnTx/>
                <a:uFillTx/>
                <a:latin typeface="Arial" charset="0"/>
                <a:ea typeface="ＭＳ Ｐゴシック" pitchFamily="34" charset="-128"/>
              </a:rPr>
              <a:t>Updated 6/24/19: There were 20 </a:t>
            </a:r>
            <a:r>
              <a:rPr kumimoji="0" lang="en-US" altLang="en-US" sz="1200" b="1" i="0" u="none" strike="noStrike" kern="1200" cap="none" spc="0" normalizeH="0" baseline="0" noProof="0" dirty="0" err="1">
                <a:ln>
                  <a:noFill/>
                </a:ln>
                <a:solidFill>
                  <a:srgbClr val="000000"/>
                </a:solidFill>
                <a:effectLst/>
                <a:uLnTx/>
                <a:uFillTx/>
                <a:latin typeface="Arial" charset="0"/>
                <a:ea typeface="ＭＳ Ｐゴシック" pitchFamily="34" charset="-128"/>
              </a:rPr>
              <a:t>CLABSIs</a:t>
            </a:r>
            <a:r>
              <a:rPr kumimoji="0" lang="en-US" altLang="en-US" sz="1200" b="1" i="0" u="none" strike="noStrike" kern="1200" cap="none" spc="0" normalizeH="0" baseline="0" noProof="0" dirty="0">
                <a:ln>
                  <a:noFill/>
                </a:ln>
                <a:solidFill>
                  <a:srgbClr val="000000"/>
                </a:solidFill>
                <a:effectLst/>
                <a:uLnTx/>
                <a:uFillTx/>
                <a:latin typeface="Arial" charset="0"/>
                <a:ea typeface="ＭＳ Ｐゴシック" pitchFamily="34" charset="-128"/>
              </a:rPr>
              <a:t> reported in this ICU type. </a:t>
            </a:r>
            <a:endParaRPr lang="en-US" altLang="en-US" dirty="0"/>
          </a:p>
          <a:p>
            <a:pPr eaLnBrk="1" hangingPunct="1"/>
            <a:endParaRPr lang="en-US" altLang="en-US" dirty="0"/>
          </a:p>
          <a:p>
            <a:pPr eaLnBrk="1" hangingPunct="1"/>
            <a:r>
              <a:rPr lang="en-US" altLang="en-US" dirty="0"/>
              <a:t>MA previously reported a higher than expected SIR across </a:t>
            </a:r>
            <a:r>
              <a:rPr lang="en-US" altLang="en-US" dirty="0" err="1"/>
              <a:t>NICUs</a:t>
            </a:r>
            <a:r>
              <a:rPr lang="en-US" altLang="en-US" dirty="0"/>
              <a:t> during 2015</a:t>
            </a:r>
          </a:p>
          <a:p>
            <a:pPr eaLnBrk="1" hangingPunct="1"/>
            <a:endParaRPr lang="en-US" altLang="en-US" dirty="0"/>
          </a:p>
        </p:txBody>
      </p:sp>
      <p:sp>
        <p:nvSpPr>
          <p:cNvPr id="6" name="Rectangle 16"/>
          <p:cNvSpPr>
            <a:spLocks noChangeArrowheads="1"/>
          </p:cNvSpPr>
          <p:nvPr/>
        </p:nvSpPr>
        <p:spPr bwMode="auto">
          <a:xfrm>
            <a:off x="542923" y="5986740"/>
            <a:ext cx="1754501"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 750 grams</a:t>
            </a:r>
          </a:p>
        </p:txBody>
      </p:sp>
      <p:sp>
        <p:nvSpPr>
          <p:cNvPr id="7" name="Rectangle 17"/>
          <p:cNvSpPr>
            <a:spLocks noChangeArrowheads="1"/>
          </p:cNvSpPr>
          <p:nvPr/>
        </p:nvSpPr>
        <p:spPr bwMode="auto">
          <a:xfrm>
            <a:off x="542924" y="6452232"/>
            <a:ext cx="234112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751-1,000 grams</a:t>
            </a:r>
          </a:p>
        </p:txBody>
      </p:sp>
      <p:sp>
        <p:nvSpPr>
          <p:cNvPr id="8" name="Rectangle 20"/>
          <p:cNvSpPr>
            <a:spLocks noChangeArrowheads="1"/>
          </p:cNvSpPr>
          <p:nvPr/>
        </p:nvSpPr>
        <p:spPr bwMode="auto">
          <a:xfrm>
            <a:off x="542922" y="6945477"/>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1,001-1,500 grams</a:t>
            </a:r>
          </a:p>
        </p:txBody>
      </p:sp>
      <p:sp>
        <p:nvSpPr>
          <p:cNvPr id="9" name="Rectangle 26"/>
          <p:cNvSpPr>
            <a:spLocks noChangeArrowheads="1"/>
          </p:cNvSpPr>
          <p:nvPr/>
        </p:nvSpPr>
        <p:spPr bwMode="auto">
          <a:xfrm>
            <a:off x="542926" y="7410968"/>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1,501-2,500 grams</a:t>
            </a:r>
          </a:p>
        </p:txBody>
      </p:sp>
      <p:sp>
        <p:nvSpPr>
          <p:cNvPr id="10" name="Rectangle 19"/>
          <p:cNvSpPr>
            <a:spLocks noChangeArrowheads="1"/>
          </p:cNvSpPr>
          <p:nvPr/>
        </p:nvSpPr>
        <p:spPr bwMode="auto">
          <a:xfrm>
            <a:off x="542926" y="7876458"/>
            <a:ext cx="199537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&gt; 2,500 grams</a:t>
            </a:r>
          </a:p>
        </p:txBody>
      </p:sp>
    </p:spTree>
    <p:extLst>
      <p:ext uri="{BB962C8B-B14F-4D97-AF65-F5344CB8AC3E}">
        <p14:creationId xmlns:p14="http://schemas.microsoft.com/office/powerpoint/2010/main" val="229039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12</a:t>
            </a:fld>
            <a:endParaRPr lang="en-US" altLang="en-US" dirty="0"/>
          </a:p>
        </p:txBody>
      </p:sp>
    </p:spTree>
    <p:extLst>
      <p:ext uri="{BB962C8B-B14F-4D97-AF65-F5344CB8AC3E}">
        <p14:creationId xmlns:p14="http://schemas.microsoft.com/office/powerpoint/2010/main" val="30561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8315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8315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6707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67070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17</a:t>
            </a:fld>
            <a:endParaRPr lang="en-US" altLang="en-US" dirty="0"/>
          </a:p>
        </p:txBody>
      </p:sp>
    </p:spTree>
    <p:extLst>
      <p:ext uri="{BB962C8B-B14F-4D97-AF65-F5344CB8AC3E}">
        <p14:creationId xmlns:p14="http://schemas.microsoft.com/office/powerpoint/2010/main" val="305616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r>
              <a:rPr lang="en-US" altLang="en-US" b="1" dirty="0"/>
              <a:t>Updated 6/24/10: There were 13 </a:t>
            </a:r>
            <a:r>
              <a:rPr lang="en-US" altLang="en-US" b="1" dirty="0" err="1"/>
              <a:t>CAUTIs</a:t>
            </a:r>
            <a:r>
              <a:rPr lang="en-US" altLang="en-US" b="1" dirty="0"/>
              <a:t> reported by 10 pediatric ICUs in 2018</a:t>
            </a:r>
          </a:p>
        </p:txBody>
      </p:sp>
    </p:spTree>
    <p:extLst>
      <p:ext uri="{BB962C8B-B14F-4D97-AF65-F5344CB8AC3E}">
        <p14:creationId xmlns:p14="http://schemas.microsoft.com/office/powerpoint/2010/main" val="298315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552450" y="687388"/>
            <a:ext cx="5986463" cy="3368675"/>
          </a:xfrm>
          <a:ln/>
        </p:spPr>
      </p:sp>
      <p:sp>
        <p:nvSpPr>
          <p:cNvPr id="7270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8315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algn="l" eaLnBrk="1" hangingPunct="1">
              <a:spcBef>
                <a:spcPct val="0"/>
              </a:spcBef>
              <a:buFontTx/>
              <a:buNone/>
            </a:pPr>
            <a:r>
              <a:rPr lang="en-US" altLang="en-US" dirty="0"/>
              <a:t>There were 23 CABG SSIs reported in 2016.   </a:t>
            </a:r>
            <a:r>
              <a:rPr lang="en-US" altLang="en-US" b="1" dirty="0">
                <a:solidFill>
                  <a:srgbClr val="FF0000"/>
                </a:solidFill>
              </a:rPr>
              <a:t>Updated  6/20/19: There were 33 CABG SSIs reported in 2017. </a:t>
            </a:r>
          </a:p>
          <a:p>
            <a:pPr algn="l" eaLnBrk="1" hangingPunct="1">
              <a:spcBef>
                <a:spcPct val="0"/>
              </a:spcBef>
              <a:buFontTx/>
              <a:buNone/>
            </a:pPr>
            <a:endParaRPr lang="en-US" altLang="en-US" dirty="0"/>
          </a:p>
          <a:p>
            <a:pPr algn="l" eaLnBrk="1" hangingPunct="1">
              <a:spcBef>
                <a:spcPct val="0"/>
              </a:spcBef>
              <a:buFontTx/>
              <a:buNone/>
            </a:pPr>
            <a:r>
              <a:rPr lang="en-US" altLang="en-US" dirty="0"/>
              <a:t>There were 158 </a:t>
            </a:r>
            <a:r>
              <a:rPr lang="en-US" altLang="en-US" dirty="0" err="1"/>
              <a:t>COLO</a:t>
            </a:r>
            <a:r>
              <a:rPr lang="en-US" altLang="en-US" dirty="0"/>
              <a:t> SSIs reported in 2016.</a:t>
            </a:r>
          </a:p>
          <a:p>
            <a:pPr algn="l" eaLnBrk="1" hangingPunct="1">
              <a:spcBef>
                <a:spcPct val="0"/>
              </a:spcBef>
              <a:buFontTx/>
              <a:buNone/>
            </a:pPr>
            <a:endParaRPr lang="en-US" altLang="en-US" dirty="0"/>
          </a:p>
        </p:txBody>
      </p:sp>
    </p:spTree>
    <p:extLst>
      <p:ext uri="{BB962C8B-B14F-4D97-AF65-F5344CB8AC3E}">
        <p14:creationId xmlns:p14="http://schemas.microsoft.com/office/powerpoint/2010/main" val="356534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552450" y="687388"/>
            <a:ext cx="5986463" cy="3368675"/>
          </a:xfrm>
          <a:ln/>
        </p:spPr>
      </p:sp>
      <p:sp>
        <p:nvSpPr>
          <p:cNvPr id="45059"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9DD140A9-A741-4806-BF12-EA116D4FD994}" type="slidenum">
              <a:rPr lang="en-US" altLang="en-US" smtClean="0"/>
              <a:pPr>
                <a:defRPr/>
              </a:pPr>
              <a:t>3</a:t>
            </a:fld>
            <a:endParaRPr lang="en-US" altLang="en-US" dirty="0"/>
          </a:p>
        </p:txBody>
      </p:sp>
    </p:spTree>
    <p:extLst>
      <p:ext uri="{BB962C8B-B14F-4D97-AF65-F5344CB8AC3E}">
        <p14:creationId xmlns:p14="http://schemas.microsoft.com/office/powerpoint/2010/main" val="27457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0"/>
              </a:spcBef>
              <a:spcAft>
                <a:spcPct val="30000"/>
              </a:spcAft>
              <a:buClrTx/>
              <a:buSzTx/>
              <a:buFontTx/>
              <a:buNone/>
              <a:tabLst/>
              <a:defRPr/>
            </a:pPr>
            <a:r>
              <a:rPr lang="en-US" altLang="en-US" sz="1200" dirty="0">
                <a:solidFill>
                  <a:srgbClr val="000000"/>
                </a:solidFill>
              </a:rPr>
              <a:t>There were </a:t>
            </a:r>
            <a:r>
              <a:rPr lang="en-US" sz="1200" dirty="0"/>
              <a:t>76 </a:t>
            </a:r>
            <a:r>
              <a:rPr lang="en-US" sz="1200" dirty="0" err="1"/>
              <a:t>KPRO</a:t>
            </a:r>
            <a:r>
              <a:rPr lang="en-US" altLang="en-US" sz="1200" dirty="0">
                <a:solidFill>
                  <a:srgbClr val="000000"/>
                </a:solidFill>
              </a:rPr>
              <a:t> SSIs and 83 </a:t>
            </a:r>
            <a:r>
              <a:rPr lang="en-US" altLang="en-US" sz="1200" dirty="0" err="1">
                <a:solidFill>
                  <a:srgbClr val="000000"/>
                </a:solidFill>
              </a:rPr>
              <a:t>HPRO</a:t>
            </a:r>
            <a:r>
              <a:rPr lang="en-US" altLang="en-US" sz="1200" dirty="0">
                <a:solidFill>
                  <a:srgbClr val="000000"/>
                </a:solidFill>
              </a:rPr>
              <a:t> SSIs reported in 2016. </a:t>
            </a:r>
            <a:r>
              <a:rPr lang="en-US" altLang="en-US" sz="1200" b="1" dirty="0">
                <a:solidFill>
                  <a:srgbClr val="FF0000"/>
                </a:solidFill>
              </a:rPr>
              <a:t>Updated</a:t>
            </a:r>
            <a:r>
              <a:rPr lang="en-US" altLang="en-US" sz="1200" b="1" baseline="0" dirty="0">
                <a:solidFill>
                  <a:srgbClr val="FF0000"/>
                </a:solidFill>
              </a:rPr>
              <a:t> 6/20/19: There were 69 </a:t>
            </a:r>
            <a:r>
              <a:rPr lang="en-US" altLang="en-US" sz="1200" b="1" baseline="0" dirty="0" err="1">
                <a:solidFill>
                  <a:srgbClr val="FF0000"/>
                </a:solidFill>
              </a:rPr>
              <a:t>KPRO</a:t>
            </a:r>
            <a:r>
              <a:rPr lang="en-US" altLang="en-US" sz="1200" b="1" baseline="0" dirty="0">
                <a:solidFill>
                  <a:srgbClr val="FF0000"/>
                </a:solidFill>
              </a:rPr>
              <a:t> SSIs and 76 </a:t>
            </a:r>
            <a:r>
              <a:rPr lang="en-US" altLang="en-US" sz="1200" b="1" baseline="0" dirty="0" err="1">
                <a:solidFill>
                  <a:srgbClr val="FF0000"/>
                </a:solidFill>
              </a:rPr>
              <a:t>HPRO</a:t>
            </a:r>
            <a:r>
              <a:rPr lang="en-US" altLang="en-US" sz="1200" b="1" baseline="0" dirty="0">
                <a:solidFill>
                  <a:srgbClr val="FF0000"/>
                </a:solidFill>
              </a:rPr>
              <a:t> SSIs reported in 2017. </a:t>
            </a:r>
            <a:endParaRPr lang="en-US" altLang="en-US" sz="1200" b="1" dirty="0">
              <a:solidFill>
                <a:srgbClr val="FF0000"/>
              </a:solidFill>
            </a:endParaRPr>
          </a:p>
          <a:p>
            <a:pPr algn="l" eaLnBrk="1" hangingPunct="1">
              <a:spcBef>
                <a:spcPct val="0"/>
              </a:spcBef>
              <a:buFontTx/>
              <a:buNone/>
            </a:pPr>
            <a:endParaRPr lang="en-US" altLang="en-US" b="1" dirty="0">
              <a:solidFill>
                <a:srgbClr val="FF0000"/>
              </a:solidFill>
            </a:endParaRPr>
          </a:p>
        </p:txBody>
      </p:sp>
    </p:spTree>
    <p:extLst>
      <p:ext uri="{BB962C8B-B14F-4D97-AF65-F5344CB8AC3E}">
        <p14:creationId xmlns:p14="http://schemas.microsoft.com/office/powerpoint/2010/main" val="3565341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552450" y="687388"/>
            <a:ext cx="5986463" cy="3368675"/>
          </a:xfrm>
          <a:ln/>
        </p:spPr>
      </p:sp>
      <p:sp>
        <p:nvSpPr>
          <p:cNvPr id="75779" name="Rectangle 3"/>
          <p:cNvSpPr>
            <a:spLocks noGrp="1" noChangeArrowheads="1"/>
          </p:cNvSpPr>
          <p:nvPr>
            <p:ph type="body" idx="1"/>
          </p:nvPr>
        </p:nvSpPr>
        <p:spPr>
          <a:noFill/>
        </p:spPr>
        <p:txBody>
          <a:bodyPr/>
          <a:lstStyle/>
          <a:p>
            <a:pPr eaLnBrk="1" hangingPunct="1"/>
            <a:r>
              <a:rPr lang="en-US" altLang="en-US" dirty="0"/>
              <a:t>There were 46 </a:t>
            </a:r>
            <a:r>
              <a:rPr lang="en-US" altLang="en-US" dirty="0" err="1"/>
              <a:t>HYST</a:t>
            </a:r>
            <a:r>
              <a:rPr lang="en-US" altLang="en-US" dirty="0"/>
              <a:t> SSIs and 21 </a:t>
            </a:r>
            <a:r>
              <a:rPr lang="en-US" altLang="en-US" dirty="0" err="1"/>
              <a:t>VHYS</a:t>
            </a:r>
            <a:r>
              <a:rPr lang="en-US" altLang="en-US" dirty="0"/>
              <a:t> SSIs reported in 2016. </a:t>
            </a:r>
            <a:r>
              <a:rPr lang="en-US" altLang="en-US" b="1" dirty="0"/>
              <a:t>Updated 6/20/19:</a:t>
            </a:r>
            <a:r>
              <a:rPr lang="en-US" altLang="en-US" b="1" baseline="0" dirty="0"/>
              <a:t> There were 47 </a:t>
            </a:r>
            <a:r>
              <a:rPr lang="en-US" altLang="en-US" b="1" baseline="0" dirty="0" err="1"/>
              <a:t>HYST</a:t>
            </a:r>
            <a:r>
              <a:rPr lang="en-US" altLang="en-US" b="1" baseline="0" dirty="0"/>
              <a:t> SSIs and 10 </a:t>
            </a:r>
            <a:r>
              <a:rPr lang="en-US" altLang="en-US" b="1" baseline="0" dirty="0" err="1"/>
              <a:t>VHYS</a:t>
            </a:r>
            <a:r>
              <a:rPr lang="en-US" altLang="en-US" b="1" baseline="0" dirty="0"/>
              <a:t> SSIs reported in 2017 </a:t>
            </a:r>
            <a:endParaRPr lang="en-US" altLang="en-US" b="1" dirty="0"/>
          </a:p>
          <a:p>
            <a:pPr eaLnBrk="1" hangingPunct="1"/>
            <a:endParaRPr lang="en-US" altLang="en-US" dirty="0"/>
          </a:p>
        </p:txBody>
      </p:sp>
    </p:spTree>
    <p:extLst>
      <p:ext uri="{BB962C8B-B14F-4D97-AF65-F5344CB8AC3E}">
        <p14:creationId xmlns:p14="http://schemas.microsoft.com/office/powerpoint/2010/main" val="3565341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23</a:t>
            </a:fld>
            <a:endParaRPr lang="en-US" altLang="en-US" dirty="0"/>
          </a:p>
        </p:txBody>
      </p:sp>
    </p:spTree>
    <p:extLst>
      <p:ext uri="{BB962C8B-B14F-4D97-AF65-F5344CB8AC3E}">
        <p14:creationId xmlns:p14="http://schemas.microsoft.com/office/powerpoint/2010/main" val="305616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52450" y="687388"/>
            <a:ext cx="5986463" cy="3368675"/>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a:defRPr/>
            </a:pPr>
            <a:fld id="{7C692E55-7E82-4921-B9C1-E9D47A27EEB3}" type="slidenum">
              <a:rPr lang="en-US" altLang="en-US" sz="1200">
                <a:effectLst>
                  <a:outerShdw blurRad="38100" dist="38100" dir="2700000" algn="tl">
                    <a:srgbClr val="C0C0C0"/>
                  </a:outerShdw>
                </a:effectLst>
                <a:latin typeface="Times New Roman" pitchFamily="18" charset="0"/>
              </a:rPr>
              <a:pPr algn="r">
                <a:defRPr/>
              </a:pPr>
              <a:t>24</a:t>
            </a:fld>
            <a:endParaRPr lang="en-US" altLang="en-US" sz="1200"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988331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52450" y="687388"/>
            <a:ext cx="5986463" cy="3368675"/>
          </a:xfrm>
          <a:ln/>
        </p:spPr>
      </p:sp>
      <p:sp>
        <p:nvSpPr>
          <p:cNvPr id="74755" name="Rectangle 3"/>
          <p:cNvSpPr>
            <a:spLocks noGrp="1" noChangeArrowheads="1"/>
          </p:cNvSpPr>
          <p:nvPr>
            <p:ph type="body" idx="1"/>
          </p:nvPr>
        </p:nvSpPr>
        <p:spPr>
          <a:noFill/>
        </p:spPr>
        <p:txBody>
          <a:bodyPr/>
          <a:lstStyle/>
          <a:p>
            <a:pPr eaLnBrk="1" hangingPunct="1"/>
            <a:r>
              <a:rPr lang="en-US" altLang="en-US" dirty="0"/>
              <a:t>There were 2,371 CDI events reported in 2016. </a:t>
            </a:r>
            <a:r>
              <a:rPr lang="en-US" altLang="en-US" b="1" dirty="0"/>
              <a:t>Updated: 6/20/19: There were 2,186 CDI events reported in 2016.  </a:t>
            </a:r>
          </a:p>
          <a:p>
            <a:pPr eaLnBrk="1" hangingPunct="1"/>
            <a:endParaRPr lang="en-US" altLang="en-US" dirty="0"/>
          </a:p>
        </p:txBody>
      </p:sp>
    </p:spTree>
    <p:extLst>
      <p:ext uri="{BB962C8B-B14F-4D97-AF65-F5344CB8AC3E}">
        <p14:creationId xmlns:p14="http://schemas.microsoft.com/office/powerpoint/2010/main" val="497099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552450" y="687388"/>
            <a:ext cx="5986463" cy="3368675"/>
          </a:xfrm>
          <a:ln/>
        </p:spPr>
      </p:sp>
      <p:sp>
        <p:nvSpPr>
          <p:cNvPr id="74755" name="Rectangle 3"/>
          <p:cNvSpPr>
            <a:spLocks noGrp="1" noChangeArrowheads="1"/>
          </p:cNvSpPr>
          <p:nvPr>
            <p:ph type="body" idx="1"/>
          </p:nvPr>
        </p:nvSpPr>
        <p:spPr>
          <a:noFill/>
        </p:spPr>
        <p:txBody>
          <a:bodyPr/>
          <a:lstStyle/>
          <a:p>
            <a:pPr marL="0" marR="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r>
              <a:rPr lang="en-US" altLang="en-US" sz="1200" dirty="0">
                <a:solidFill>
                  <a:srgbClr val="000000"/>
                </a:solidFill>
              </a:rPr>
              <a:t>There were 123 MRSA events reported in 2016.  </a:t>
            </a:r>
            <a:r>
              <a:rPr lang="en-US" altLang="en-US" sz="1200" b="1" dirty="0">
                <a:solidFill>
                  <a:srgbClr val="000000"/>
                </a:solidFill>
              </a:rPr>
              <a:t>Updated 6/20/19:</a:t>
            </a:r>
            <a:r>
              <a:rPr lang="en-US" altLang="en-US" sz="1200" b="1" baseline="0" dirty="0">
                <a:solidFill>
                  <a:srgbClr val="000000"/>
                </a:solidFill>
              </a:rPr>
              <a:t> </a:t>
            </a:r>
            <a:r>
              <a:rPr lang="en-US" altLang="en-US" sz="1200" b="1" dirty="0">
                <a:solidFill>
                  <a:srgbClr val="000000"/>
                </a:solidFill>
              </a:rPr>
              <a:t>There were 150 MRSA events reported in 2016. </a:t>
            </a:r>
          </a:p>
          <a:p>
            <a:pPr marL="0" marR="0" indent="0" algn="just" defTabSz="914400" rtl="0" eaLnBrk="1" fontAlgn="base" latinLnBrk="0" hangingPunct="1">
              <a:lnSpc>
                <a:spcPct val="100000"/>
              </a:lnSpc>
              <a:spcBef>
                <a:spcPct val="30000"/>
              </a:spcBef>
              <a:spcAft>
                <a:spcPct val="30000"/>
              </a:spcAft>
              <a:buClrTx/>
              <a:buSzTx/>
              <a:buFont typeface="Monotype Sorts" pitchFamily="2" charset="2"/>
              <a:buNone/>
              <a:tabLst/>
              <a:defRPr/>
            </a:pPr>
            <a:endParaRPr lang="en-US" altLang="en-US" sz="1200" b="1" dirty="0">
              <a:solidFill>
                <a:srgbClr val="000000"/>
              </a:solidFill>
            </a:endParaRPr>
          </a:p>
          <a:p>
            <a:pPr eaLnBrk="1" hangingPunct="1"/>
            <a:endParaRPr lang="en-US" altLang="en-US" b="1" dirty="0"/>
          </a:p>
        </p:txBody>
      </p:sp>
    </p:spTree>
    <p:extLst>
      <p:ext uri="{BB962C8B-B14F-4D97-AF65-F5344CB8AC3E}">
        <p14:creationId xmlns:p14="http://schemas.microsoft.com/office/powerpoint/2010/main" val="1498037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552450" y="687388"/>
            <a:ext cx="5986463" cy="3368675"/>
          </a:xfrm>
          <a:ln/>
        </p:spPr>
      </p:sp>
      <p:sp>
        <p:nvSpPr>
          <p:cNvPr id="80899" name="Notes Placeholder 2"/>
          <p:cNvSpPr>
            <a:spLocks noGrp="1"/>
          </p:cNvSpPr>
          <p:nvPr>
            <p:ph type="body" idx="1"/>
          </p:nvPr>
        </p:nvSpPr>
        <p:spPr>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a:defRPr/>
            </a:pPr>
            <a:fld id="{7C692E55-7E82-4921-B9C1-E9D47A27EEB3}" type="slidenum">
              <a:rPr lang="en-US" altLang="en-US" sz="1200">
                <a:effectLst>
                  <a:outerShdw blurRad="38100" dist="38100" dir="2700000" algn="tl">
                    <a:srgbClr val="C0C0C0"/>
                  </a:outerShdw>
                </a:effectLst>
                <a:latin typeface="Times New Roman" pitchFamily="18" charset="0"/>
              </a:rPr>
              <a:pPr algn="r">
                <a:defRPr/>
              </a:pPr>
              <a:t>27</a:t>
            </a:fld>
            <a:endParaRPr lang="en-US" altLang="en-US" sz="1200"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706792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28</a:t>
            </a:fld>
            <a:endParaRPr lang="en-US" altLang="en-US" dirty="0"/>
          </a:p>
        </p:txBody>
      </p:sp>
    </p:spTree>
    <p:extLst>
      <p:ext uri="{BB962C8B-B14F-4D97-AF65-F5344CB8AC3E}">
        <p14:creationId xmlns:p14="http://schemas.microsoft.com/office/powerpoint/2010/main" val="25304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29</a:t>
            </a:fld>
            <a:endParaRPr lang="en-US" altLang="en-US" dirty="0"/>
          </a:p>
        </p:txBody>
      </p:sp>
    </p:spTree>
    <p:extLst>
      <p:ext uri="{BB962C8B-B14F-4D97-AF65-F5344CB8AC3E}">
        <p14:creationId xmlns:p14="http://schemas.microsoft.com/office/powerpoint/2010/main" val="727577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30</a:t>
            </a:fld>
            <a:endParaRPr lang="en-US" altLang="en-US" dirty="0"/>
          </a:p>
        </p:txBody>
      </p:sp>
    </p:spTree>
    <p:extLst>
      <p:ext uri="{BB962C8B-B14F-4D97-AF65-F5344CB8AC3E}">
        <p14:creationId xmlns:p14="http://schemas.microsoft.com/office/powerpoint/2010/main" val="246409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552450" y="687388"/>
            <a:ext cx="5986463" cy="3368675"/>
          </a:xfrm>
          <a:ln/>
        </p:spPr>
      </p:sp>
      <p:sp>
        <p:nvSpPr>
          <p:cNvPr id="55299" name="Notes Placeholder 2"/>
          <p:cNvSpPr>
            <a:spLocks noGrp="1"/>
          </p:cNvSpPr>
          <p:nvPr>
            <p:ph type="body" idx="1"/>
          </p:nvPr>
        </p:nvSpPr>
        <p:spPr/>
        <p:txBody>
          <a:bodyPr/>
          <a:lstStyle/>
          <a:p>
            <a:pPr eaLnBrk="1" hangingPunct="1">
              <a:defRPr/>
            </a:pPr>
            <a:endParaRPr lang="en-US" altLang="en-US" b="0" dirty="0">
              <a:latin typeface="Arial" pitchFamily="34" charset="0"/>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Garamond" pitchFamily="18" charset="0"/>
                <a:ea typeface="ＭＳ Ｐゴシック" pitchFamily="34" charset="-128"/>
              </a:defRPr>
            </a:lvl1pPr>
            <a:lvl2pPr marL="747148" indent="-287980" eaLnBrk="0" hangingPunct="0">
              <a:defRPr sz="2400">
                <a:solidFill>
                  <a:schemeClr val="tx1"/>
                </a:solidFill>
                <a:latin typeface="Garamond" pitchFamily="18" charset="0"/>
                <a:ea typeface="ＭＳ Ｐゴシック" pitchFamily="34" charset="-128"/>
              </a:defRPr>
            </a:lvl2pPr>
            <a:lvl3pPr marL="1150319" indent="-230383" eaLnBrk="0" hangingPunct="0">
              <a:defRPr sz="2400">
                <a:solidFill>
                  <a:schemeClr val="tx1"/>
                </a:solidFill>
                <a:latin typeface="Garamond" pitchFamily="18" charset="0"/>
                <a:ea typeface="ＭＳ Ｐゴシック" pitchFamily="34" charset="-128"/>
              </a:defRPr>
            </a:lvl3pPr>
            <a:lvl4pPr marL="1609486" indent="-228785" eaLnBrk="0" hangingPunct="0">
              <a:defRPr sz="2400">
                <a:solidFill>
                  <a:schemeClr val="tx1"/>
                </a:solidFill>
                <a:latin typeface="Garamond" pitchFamily="18" charset="0"/>
                <a:ea typeface="ＭＳ Ｐゴシック" pitchFamily="34" charset="-128"/>
              </a:defRPr>
            </a:lvl4pPr>
            <a:lvl5pPr marL="2070253" indent="-230383" eaLnBrk="0" hangingPunct="0">
              <a:defRPr sz="2400">
                <a:solidFill>
                  <a:schemeClr val="tx1"/>
                </a:solidFill>
                <a:latin typeface="Garamond" pitchFamily="18" charset="0"/>
                <a:ea typeface="ＭＳ Ｐゴシック" pitchFamily="34" charset="-128"/>
              </a:defRPr>
            </a:lvl5pPr>
            <a:lvl6pPr marL="2531020"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91788"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52556"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913322" indent="-230383"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defRPr/>
            </a:pPr>
            <a:fld id="{EE81E53D-45E8-4E2A-98D7-DF200F1A9C0B}" type="slidenum">
              <a:rPr lang="en-US" altLang="en-US" sz="1200">
                <a:latin typeface="Times New Roman" pitchFamily="18" charset="0"/>
              </a:rPr>
              <a:pPr>
                <a:defRPr/>
              </a:pPr>
              <a:t>4</a:t>
            </a:fld>
            <a:endParaRPr lang="en-US" altLang="en-US" sz="1200" dirty="0">
              <a:latin typeface="Times New Roman" pitchFamily="18" charset="0"/>
            </a:endParaRPr>
          </a:p>
        </p:txBody>
      </p:sp>
    </p:spTree>
    <p:extLst>
      <p:ext uri="{BB962C8B-B14F-4D97-AF65-F5344CB8AC3E}">
        <p14:creationId xmlns:p14="http://schemas.microsoft.com/office/powerpoint/2010/main" val="722508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fontAlgn="base" hangingPunct="0"/>
            <a:r>
              <a:rPr lang="en-US" sz="1200" kern="1200" dirty="0">
                <a:solidFill>
                  <a:schemeClr val="tx1"/>
                </a:solidFill>
                <a:effectLst/>
                <a:latin typeface="Arial" charset="0"/>
                <a:ea typeface="ＭＳ Ｐゴシック" pitchFamily="34" charset="-128"/>
                <a:cs typeface="ＭＳ Ｐゴシック" charset="0"/>
              </a:rPr>
              <a:t>Clinical cases of Candida </a:t>
            </a:r>
            <a:r>
              <a:rPr lang="en-US" sz="1200" kern="1200" dirty="0" err="1">
                <a:solidFill>
                  <a:schemeClr val="tx1"/>
                </a:solidFill>
                <a:effectLst/>
                <a:latin typeface="Arial" charset="0"/>
                <a:ea typeface="ＭＳ Ｐゴシック" pitchFamily="34" charset="-128"/>
                <a:cs typeface="ＭＳ Ｐゴシック" charset="0"/>
              </a:rPr>
              <a:t>auris</a:t>
            </a:r>
            <a:r>
              <a:rPr lang="en-US" sz="1200" kern="1200" dirty="0">
                <a:solidFill>
                  <a:schemeClr val="tx1"/>
                </a:solidFill>
                <a:effectLst/>
                <a:latin typeface="Arial" charset="0"/>
                <a:ea typeface="ＭＳ Ｐゴシック" pitchFamily="34" charset="-128"/>
                <a:cs typeface="ＭＳ Ｐゴシック" charset="0"/>
              </a:rPr>
              <a:t> reported by state, United States, as of May 31, 2018 are available on the CDC website at the following link:</a:t>
            </a:r>
          </a:p>
          <a:p>
            <a:pPr fontAlgn="base" hangingPunct="0"/>
            <a:r>
              <a:rPr lang="en-US" sz="1200" u="sng" kern="1200" dirty="0">
                <a:solidFill>
                  <a:schemeClr val="tx1"/>
                </a:solidFill>
                <a:effectLst/>
                <a:latin typeface="Arial" charset="0"/>
                <a:ea typeface="ＭＳ Ｐゴシック" pitchFamily="34" charset="-128"/>
                <a:cs typeface="ＭＳ Ｐゴシック" charset="0"/>
                <a:hlinkClick r:id="rId3"/>
              </a:rPr>
              <a:t>https://www.cdc.gov/fungal/candida-auris/tracking-c-auris.html</a:t>
            </a:r>
            <a:endParaRPr lang="en-US" sz="1200" kern="1200" dirty="0">
              <a:solidFill>
                <a:schemeClr val="tx1"/>
              </a:solidFill>
              <a:effectLst/>
              <a:latin typeface="Arial" charset="0"/>
              <a:ea typeface="ＭＳ Ｐゴシック" pitchFamily="34" charset="-128"/>
              <a:cs typeface="ＭＳ Ｐゴシック" charset="0"/>
            </a:endParaRPr>
          </a:p>
          <a:p>
            <a:pPr fontAlgn="base" hangingPunct="0"/>
            <a:r>
              <a:rPr lang="en-US" sz="1200" kern="1200" dirty="0">
                <a:solidFill>
                  <a:schemeClr val="tx1"/>
                </a:solidFill>
                <a:effectLst/>
                <a:latin typeface="Arial" charset="0"/>
                <a:ea typeface="ＭＳ Ｐゴシック" pitchFamily="34" charset="-128"/>
                <a:cs typeface="ＭＳ Ｐゴシック" charset="0"/>
              </a:rPr>
              <a:t>To date 311 clinical cases have been identified in the United States. Most </a:t>
            </a:r>
            <a:r>
              <a:rPr lang="en-US" sz="1200" i="1" kern="1200" dirty="0">
                <a:solidFill>
                  <a:schemeClr val="tx1"/>
                </a:solidFill>
                <a:effectLst/>
                <a:latin typeface="Arial" charset="0"/>
                <a:ea typeface="ＭＳ Ｐゴシック" pitchFamily="34" charset="-128"/>
                <a:cs typeface="ＭＳ Ｐゴシック" charset="0"/>
              </a:rPr>
              <a:t>C. </a:t>
            </a:r>
            <a:r>
              <a:rPr lang="en-US" sz="1200" i="1" kern="1200" dirty="0" err="1">
                <a:solidFill>
                  <a:schemeClr val="tx1"/>
                </a:solidFill>
                <a:effectLst/>
                <a:latin typeface="Arial" charset="0"/>
                <a:ea typeface="ＭＳ Ｐゴシック" pitchFamily="34" charset="-128"/>
                <a:cs typeface="ＭＳ Ｐゴシック" charset="0"/>
              </a:rPr>
              <a:t>auris</a:t>
            </a:r>
            <a:r>
              <a:rPr lang="en-US" sz="1200" i="1" kern="1200" dirty="0">
                <a:solidFill>
                  <a:schemeClr val="tx1"/>
                </a:solidFill>
                <a:effectLst/>
                <a:latin typeface="Arial" charset="0"/>
                <a:ea typeface="ＭＳ Ｐゴシック" pitchFamily="34" charset="-128"/>
                <a:cs typeface="ＭＳ Ｐゴシック" charset="0"/>
              </a:rPr>
              <a:t> </a:t>
            </a:r>
            <a:r>
              <a:rPr lang="en-US" sz="1200" kern="1200" dirty="0">
                <a:solidFill>
                  <a:schemeClr val="tx1"/>
                </a:solidFill>
                <a:effectLst/>
                <a:latin typeface="Arial" charset="0"/>
                <a:ea typeface="ＭＳ Ｐゴシック" pitchFamily="34" charset="-128"/>
                <a:cs typeface="ＭＳ Ｐゴシック" charset="0"/>
              </a:rPr>
              <a:t>cases in the United States have been detected in the New York City area, New Jersey, and the Chicago area</a:t>
            </a:r>
          </a:p>
          <a:p>
            <a:r>
              <a:rPr lang="en-US" sz="1200" kern="1200" dirty="0">
                <a:solidFill>
                  <a:schemeClr val="tx1"/>
                </a:solidFill>
                <a:effectLst/>
                <a:latin typeface="Arial" charset="0"/>
                <a:ea typeface="ＭＳ Ｐゴシック" pitchFamily="34" charset="-128"/>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31</a:t>
            </a:fld>
            <a:endParaRPr lang="en-US" altLang="en-US" dirty="0"/>
          </a:p>
        </p:txBody>
      </p:sp>
    </p:spTree>
    <p:extLst>
      <p:ext uri="{BB962C8B-B14F-4D97-AF65-F5344CB8AC3E}">
        <p14:creationId xmlns:p14="http://schemas.microsoft.com/office/powerpoint/2010/main" val="186007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lvl="1"/>
            <a:r>
              <a:rPr lang="en-US" sz="3200" dirty="0"/>
              <a:t>Carbapenem-resistant </a:t>
            </a:r>
            <a:r>
              <a:rPr lang="en-US" sz="3200" i="1" dirty="0"/>
              <a:t>Enterobacteriaceae </a:t>
            </a:r>
            <a:r>
              <a:rPr lang="en-US" sz="3200" dirty="0"/>
              <a:t>(CRE), including </a:t>
            </a:r>
            <a:r>
              <a:rPr lang="en-US" sz="3200" dirty="0" err="1"/>
              <a:t>carbapenemase</a:t>
            </a:r>
            <a:r>
              <a:rPr lang="en-US" sz="3200" dirty="0"/>
              <a:t>-producing CRE</a:t>
            </a:r>
            <a:endParaRPr lang="en-US" sz="3200" i="1" dirty="0"/>
          </a:p>
          <a:p>
            <a:pPr lvl="1"/>
            <a:r>
              <a:rPr lang="en-US" sz="3200" i="1" dirty="0"/>
              <a:t>Candida </a:t>
            </a:r>
            <a:r>
              <a:rPr lang="en-US" sz="3200" i="1" dirty="0" err="1"/>
              <a:t>auris</a:t>
            </a:r>
            <a:endParaRPr lang="en-US" sz="3200" i="1" dirty="0"/>
          </a:p>
          <a:p>
            <a:pPr lvl="1"/>
            <a:r>
              <a:rPr lang="en-US" sz="3200" dirty="0"/>
              <a:t>Organisms containing the </a:t>
            </a:r>
            <a:r>
              <a:rPr lang="en-US" sz="3200" dirty="0" err="1"/>
              <a:t>mcr</a:t>
            </a:r>
            <a:r>
              <a:rPr lang="en-US" sz="3200" dirty="0"/>
              <a:t> gene, conferring mobilized resistance to </a:t>
            </a:r>
            <a:r>
              <a:rPr lang="en-US" sz="3200" dirty="0" err="1"/>
              <a:t>colistin</a:t>
            </a:r>
            <a:r>
              <a:rPr lang="en-US" sz="3200" dirty="0"/>
              <a:t>, a last-resort antibiotic used for treating resistant infections</a:t>
            </a:r>
          </a:p>
          <a:p>
            <a:pPr lvl="1"/>
            <a:endParaRPr lang="en-US" sz="3200" dirty="0"/>
          </a:p>
          <a:p>
            <a:pPr lvl="1"/>
            <a:endParaRPr lang="en-US" sz="3200" dirty="0"/>
          </a:p>
          <a:p>
            <a:pPr marL="0" marR="0" lvl="0" indent="0" algn="just" defTabSz="914400" rtl="0" eaLnBrk="0" fontAlgn="base" latinLnBrk="0" hangingPunct="0">
              <a:lnSpc>
                <a:spcPct val="100000"/>
              </a:lnSpc>
              <a:spcBef>
                <a:spcPct val="30000"/>
              </a:spcBef>
              <a:spcAft>
                <a:spcPct val="30000"/>
              </a:spcAft>
              <a:buClrTx/>
              <a:buSzTx/>
              <a:buFont typeface="Monotype Sorts" pitchFamily="2" charset="2"/>
              <a:buNone/>
              <a:tabLst/>
              <a:defRPr/>
            </a:pPr>
            <a:r>
              <a:rPr lang="en-US" sz="1200" dirty="0"/>
              <a:t>Isolates are sent to the regional Antibiotic Resistance Laboratory Network (ARLN) – NY Wadsworth Laboratory for testing</a:t>
            </a:r>
          </a:p>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33</a:t>
            </a:fld>
            <a:endParaRPr lang="en-US" altLang="en-US" dirty="0"/>
          </a:p>
        </p:txBody>
      </p:sp>
    </p:spTree>
    <p:extLst>
      <p:ext uri="{BB962C8B-B14F-4D97-AF65-F5344CB8AC3E}">
        <p14:creationId xmlns:p14="http://schemas.microsoft.com/office/powerpoint/2010/main" val="427041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30000"/>
              </a:spcAft>
              <a:buClrTx/>
              <a:buSzTx/>
              <a:buFont typeface="Monotype Sorts" pitchFamily="2" charset="2"/>
              <a:buNone/>
              <a:tabLst/>
              <a:defRPr/>
            </a:pPr>
            <a:r>
              <a:rPr lang="en-US" altLang="en-US" sz="1200" dirty="0"/>
              <a:t>This update will be available on the MDPH website: </a:t>
            </a:r>
            <a:r>
              <a:rPr lang="en-US" altLang="en-US" sz="1200" b="1" dirty="0">
                <a:hlinkClick r:id="rId3"/>
              </a:rPr>
              <a:t>www.mass.gov/dph/dhcq</a:t>
            </a:r>
            <a:r>
              <a:rPr lang="en-US" altLang="en-US" sz="1200" dirty="0"/>
              <a:t> </a:t>
            </a:r>
          </a:p>
          <a:p>
            <a:pPr marL="0" marR="0" lvl="0" indent="0" algn="just" defTabSz="914400" rtl="0" eaLnBrk="0" fontAlgn="base" latinLnBrk="0" hangingPunct="0">
              <a:lnSpc>
                <a:spcPct val="100000"/>
              </a:lnSpc>
              <a:spcBef>
                <a:spcPct val="30000"/>
              </a:spcBef>
              <a:spcAft>
                <a:spcPct val="30000"/>
              </a:spcAft>
              <a:buClrTx/>
              <a:buSzTx/>
              <a:buFont typeface="Monotype Sorts" pitchFamily="2" charset="2"/>
              <a:buNone/>
              <a:tabLst/>
              <a:defRPr/>
            </a:pPr>
            <a:r>
              <a:rPr lang="en-US" altLang="en-US" sz="1200" dirty="0"/>
              <a:t>DPH will continue to provide educational webinars for all healthcare facility types in order that they may effectively use the data obtained from the surveillance system(s) to improve patient and healthcare personnel safety. </a:t>
            </a:r>
          </a:p>
          <a:p>
            <a:pPr marL="0" marR="0" lvl="0" indent="0" algn="just" defTabSz="914400" rtl="0" eaLnBrk="0" fontAlgn="base" latinLnBrk="0" hangingPunct="0">
              <a:lnSpc>
                <a:spcPct val="100000"/>
              </a:lnSpc>
              <a:spcBef>
                <a:spcPct val="30000"/>
              </a:spcBef>
              <a:spcAft>
                <a:spcPct val="30000"/>
              </a:spcAft>
              <a:buClrTx/>
              <a:buSzTx/>
              <a:buFont typeface="Monotype Sorts" pitchFamily="2" charset="2"/>
              <a:buNone/>
              <a:tabLst/>
              <a:defRPr/>
            </a:pPr>
            <a:r>
              <a:rPr lang="en-US" altLang="en-US" sz="1200" dirty="0"/>
              <a:t>DPH will continue to  collaborate with state and national organizations to provide educational programs that address multi-drug resistant organisms and antibiotic resistance.   </a:t>
            </a:r>
          </a:p>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36</a:t>
            </a:fld>
            <a:endParaRPr lang="en-US" altLang="en-US" dirty="0"/>
          </a:p>
        </p:txBody>
      </p:sp>
    </p:spTree>
    <p:extLst>
      <p:ext uri="{BB962C8B-B14F-4D97-AF65-F5344CB8AC3E}">
        <p14:creationId xmlns:p14="http://schemas.microsoft.com/office/powerpoint/2010/main" val="2727964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pPr>
                <a:defRPr/>
              </a:pPr>
              <a:t>37</a:t>
            </a:fld>
            <a:endParaRPr lang="en-US" altLang="en-US" dirty="0"/>
          </a:p>
        </p:txBody>
      </p:sp>
    </p:spTree>
    <p:extLst>
      <p:ext uri="{BB962C8B-B14F-4D97-AF65-F5344CB8AC3E}">
        <p14:creationId xmlns:p14="http://schemas.microsoft.com/office/powerpoint/2010/main" val="3312157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552450" y="687388"/>
            <a:ext cx="5986463" cy="3368675"/>
          </a:xfrm>
          <a:ln/>
        </p:spPr>
      </p:sp>
      <p:sp>
        <p:nvSpPr>
          <p:cNvPr id="57347" name="Notes Placeholder 2"/>
          <p:cNvSpPr>
            <a:spLocks noGrp="1"/>
          </p:cNvSpPr>
          <p:nvPr>
            <p:ph type="body" idx="1"/>
          </p:nvPr>
        </p:nvSpPr>
        <p:spPr>
          <a:xfrm>
            <a:off x="542927" y="4416427"/>
            <a:ext cx="6156325" cy="4422775"/>
          </a:xfrm>
          <a:noFill/>
        </p:spPr>
        <p:txBody>
          <a:bodyPr/>
          <a:lstStyle/>
          <a:p>
            <a:pPr eaLnBrk="1" hangingPunct="1"/>
            <a:endParaRPr lang="en-US" altLang="en-US" dirty="0"/>
          </a:p>
        </p:txBody>
      </p:sp>
      <p:sp>
        <p:nvSpPr>
          <p:cNvPr id="4" name="Slide Number Placeholder 3"/>
          <p:cNvSpPr txBox="1">
            <a:spLocks noGrp="1"/>
          </p:cNvSpPr>
          <p:nvPr/>
        </p:nvSpPr>
        <p:spPr bwMode="auto">
          <a:xfrm>
            <a:off x="3971927" y="8839200"/>
            <a:ext cx="303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118" tIns="46057" rIns="92118" bIns="46057" anchor="b"/>
          <a:lstStyle>
            <a:lvl1pPr eaLnBrk="0" hangingPunct="0">
              <a:defRPr sz="2400">
                <a:solidFill>
                  <a:schemeClr val="tx1"/>
                </a:solidFill>
                <a:latin typeface="Garamond" pitchFamily="18" charset="0"/>
                <a:ea typeface="ＭＳ Ｐゴシック" pitchFamily="34" charset="-128"/>
              </a:defRPr>
            </a:lvl1pPr>
            <a:lvl2pPr marL="741363" indent="-285750" eaLnBrk="0" hangingPunct="0">
              <a:defRPr sz="2400">
                <a:solidFill>
                  <a:schemeClr val="tx1"/>
                </a:solidFill>
                <a:latin typeface="Garamond" pitchFamily="18" charset="0"/>
                <a:ea typeface="ＭＳ Ｐゴシック" pitchFamily="34" charset="-128"/>
              </a:defRPr>
            </a:lvl2pPr>
            <a:lvl3pPr marL="1141413" indent="-228600" eaLnBrk="0" hangingPunct="0">
              <a:defRPr sz="2400">
                <a:solidFill>
                  <a:schemeClr val="tx1"/>
                </a:solidFill>
                <a:latin typeface="Garamond" pitchFamily="18" charset="0"/>
                <a:ea typeface="ＭＳ Ｐゴシック" pitchFamily="34" charset="-128"/>
              </a:defRPr>
            </a:lvl3pPr>
            <a:lvl4pPr marL="1597025" indent="-227013" eaLnBrk="0" hangingPunct="0">
              <a:defRPr sz="2400">
                <a:solidFill>
                  <a:schemeClr val="tx1"/>
                </a:solidFill>
                <a:latin typeface="Garamond" pitchFamily="18" charset="0"/>
                <a:ea typeface="ＭＳ Ｐゴシック" pitchFamily="34" charset="-128"/>
              </a:defRPr>
            </a:lvl4pPr>
            <a:lvl5pPr marL="2054225" indent="-228600" eaLnBrk="0" hangingPunct="0">
              <a:defRPr sz="2400">
                <a:solidFill>
                  <a:schemeClr val="tx1"/>
                </a:solidFill>
                <a:latin typeface="Garamond" pitchFamily="18" charset="0"/>
                <a:ea typeface="ＭＳ Ｐゴシック" pitchFamily="34" charset="-128"/>
              </a:defRPr>
            </a:lvl5pPr>
            <a:lvl6pPr marL="25114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6pPr>
            <a:lvl7pPr marL="29686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7pPr>
            <a:lvl8pPr marL="34258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8pPr>
            <a:lvl9pPr marL="3883025" indent="-228600" eaLnBrk="0" fontAlgn="base" hangingPunct="0">
              <a:spcBef>
                <a:spcPct val="0"/>
              </a:spcBef>
              <a:spcAft>
                <a:spcPct val="0"/>
              </a:spcAft>
              <a:defRPr sz="2400">
                <a:solidFill>
                  <a:schemeClr val="tx1"/>
                </a:solidFill>
                <a:latin typeface="Garamond" pitchFamily="18" charset="0"/>
                <a:ea typeface="ＭＳ Ｐゴシック" pitchFamily="34" charset="-128"/>
              </a:defRPr>
            </a:lvl9pPr>
          </a:lstStyle>
          <a:p>
            <a:pPr algn="r">
              <a:defRPr/>
            </a:pPr>
            <a:fld id="{191B2D7A-67D7-49D9-980E-E345690B41F5}" type="slidenum">
              <a:rPr lang="en-US" altLang="en-US" sz="1200">
                <a:effectLst>
                  <a:outerShdw blurRad="38100" dist="38100" dir="2700000" algn="tl">
                    <a:srgbClr val="C0C0C0"/>
                  </a:outerShdw>
                </a:effectLst>
                <a:latin typeface="Times New Roman" pitchFamily="18" charset="0"/>
              </a:rPr>
              <a:pPr algn="r">
                <a:defRPr/>
              </a:pPr>
              <a:t>5</a:t>
            </a:fld>
            <a:endParaRPr lang="en-US" altLang="en-US" sz="1200"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80820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2450" y="687388"/>
            <a:ext cx="5986463" cy="3368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0A4EE-8F81-4B24-A0FF-2DD43905E047}" type="slidenum">
              <a:rPr lang="en-US" altLang="en-US" smtClean="0"/>
              <a:pPr>
                <a:defRPr/>
              </a:pPr>
              <a:t>6</a:t>
            </a:fld>
            <a:endParaRPr lang="en-US" altLang="en-US" dirty="0"/>
          </a:p>
        </p:txBody>
      </p:sp>
    </p:spTree>
    <p:extLst>
      <p:ext uri="{BB962C8B-B14F-4D97-AF65-F5344CB8AC3E}">
        <p14:creationId xmlns:p14="http://schemas.microsoft.com/office/powerpoint/2010/main" val="7025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6707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552450" y="687388"/>
            <a:ext cx="5986463" cy="3368675"/>
          </a:xfrm>
          <a:ln/>
        </p:spPr>
      </p:sp>
      <p:sp>
        <p:nvSpPr>
          <p:cNvPr id="5837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6707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552450" y="687388"/>
            <a:ext cx="5986463" cy="3368675"/>
          </a:xfrm>
          <a:ln/>
        </p:spPr>
      </p:sp>
      <p:sp>
        <p:nvSpPr>
          <p:cNvPr id="64515"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E6C0003-8822-4D78-AD33-E5A48E935831}" type="slidenum">
              <a:rPr lang="en-US" altLang="en-US" smtClean="0"/>
              <a:pPr>
                <a:defRPr/>
              </a:pPr>
              <a:t>9</a:t>
            </a:fld>
            <a:endParaRPr lang="en-US" altLang="en-US" dirty="0"/>
          </a:p>
        </p:txBody>
      </p:sp>
    </p:spTree>
    <p:extLst>
      <p:ext uri="{BB962C8B-B14F-4D97-AF65-F5344CB8AC3E}">
        <p14:creationId xmlns:p14="http://schemas.microsoft.com/office/powerpoint/2010/main" val="30561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552450" y="687388"/>
            <a:ext cx="5986463" cy="3368675"/>
          </a:xfrm>
          <a:ln/>
        </p:spPr>
      </p:sp>
      <p:sp>
        <p:nvSpPr>
          <p:cNvPr id="66563" name="Rectangle 3"/>
          <p:cNvSpPr>
            <a:spLocks noGrp="1" noChangeArrowheads="1"/>
          </p:cNvSpPr>
          <p:nvPr>
            <p:ph type="body" idx="1"/>
          </p:nvPr>
        </p:nvSpPr>
        <p:spPr>
          <a:noFill/>
        </p:spPr>
        <p:txBody>
          <a:bodyPr/>
          <a:lstStyle/>
          <a:p>
            <a:pPr eaLnBrk="1" hangingPunct="1"/>
            <a:r>
              <a:rPr lang="en-US" altLang="en-US" dirty="0"/>
              <a:t>2016: There were 26 </a:t>
            </a:r>
            <a:r>
              <a:rPr lang="en-US" altLang="en-US" dirty="0" err="1"/>
              <a:t>CLABSIs</a:t>
            </a:r>
            <a:r>
              <a:rPr lang="en-US" altLang="en-US" dirty="0"/>
              <a:t> reported in this ICU type.  </a:t>
            </a:r>
            <a:r>
              <a:rPr lang="en-US" altLang="en-US" b="1" dirty="0"/>
              <a:t>Updated 6/24/19: There were 20 </a:t>
            </a:r>
            <a:r>
              <a:rPr lang="en-US" altLang="en-US" b="1" dirty="0" err="1"/>
              <a:t>CLABSIs</a:t>
            </a:r>
            <a:r>
              <a:rPr lang="en-US" altLang="en-US" b="1" dirty="0"/>
              <a:t> reported in this</a:t>
            </a:r>
            <a:r>
              <a:rPr lang="en-US" altLang="en-US" b="1" baseline="0" dirty="0"/>
              <a:t> ICU type. </a:t>
            </a:r>
            <a:endParaRPr lang="en-US" altLang="en-US" b="1" dirty="0"/>
          </a:p>
          <a:p>
            <a:pPr eaLnBrk="1" hangingPunct="1"/>
            <a:endParaRPr lang="en-US" altLang="en-US" dirty="0"/>
          </a:p>
          <a:p>
            <a:pPr eaLnBrk="1" hangingPunct="1"/>
            <a:r>
              <a:rPr lang="en-US" altLang="en-US" dirty="0"/>
              <a:t>MA previously reported a higher than expected SIR across </a:t>
            </a:r>
            <a:r>
              <a:rPr lang="en-US" altLang="en-US" dirty="0" err="1"/>
              <a:t>NICUs</a:t>
            </a:r>
            <a:r>
              <a:rPr lang="en-US" altLang="en-US" dirty="0"/>
              <a:t> during 2015</a:t>
            </a:r>
          </a:p>
          <a:p>
            <a:pPr eaLnBrk="1" hangingPunct="1"/>
            <a:endParaRPr lang="en-US" altLang="en-US" dirty="0"/>
          </a:p>
        </p:txBody>
      </p:sp>
      <p:sp>
        <p:nvSpPr>
          <p:cNvPr id="6" name="Rectangle 16"/>
          <p:cNvSpPr>
            <a:spLocks noChangeArrowheads="1"/>
          </p:cNvSpPr>
          <p:nvPr/>
        </p:nvSpPr>
        <p:spPr bwMode="auto">
          <a:xfrm>
            <a:off x="542923" y="5986740"/>
            <a:ext cx="1754501"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 750 grams</a:t>
            </a:r>
          </a:p>
        </p:txBody>
      </p:sp>
      <p:sp>
        <p:nvSpPr>
          <p:cNvPr id="7" name="Rectangle 17"/>
          <p:cNvSpPr>
            <a:spLocks noChangeArrowheads="1"/>
          </p:cNvSpPr>
          <p:nvPr/>
        </p:nvSpPr>
        <p:spPr bwMode="auto">
          <a:xfrm>
            <a:off x="542924" y="6452232"/>
            <a:ext cx="234112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751-1,000 grams</a:t>
            </a:r>
          </a:p>
        </p:txBody>
      </p:sp>
      <p:sp>
        <p:nvSpPr>
          <p:cNvPr id="8" name="Rectangle 20"/>
          <p:cNvSpPr>
            <a:spLocks noChangeArrowheads="1"/>
          </p:cNvSpPr>
          <p:nvPr/>
        </p:nvSpPr>
        <p:spPr bwMode="auto">
          <a:xfrm>
            <a:off x="542922" y="6945477"/>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1,001-1,500 grams</a:t>
            </a:r>
          </a:p>
        </p:txBody>
      </p:sp>
      <p:sp>
        <p:nvSpPr>
          <p:cNvPr id="9" name="Rectangle 26"/>
          <p:cNvSpPr>
            <a:spLocks noChangeArrowheads="1"/>
          </p:cNvSpPr>
          <p:nvPr/>
        </p:nvSpPr>
        <p:spPr bwMode="auto">
          <a:xfrm>
            <a:off x="542926" y="7410968"/>
            <a:ext cx="2582007"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1,501-2,500 grams</a:t>
            </a:r>
          </a:p>
        </p:txBody>
      </p:sp>
      <p:sp>
        <p:nvSpPr>
          <p:cNvPr id="10" name="Rectangle 19"/>
          <p:cNvSpPr>
            <a:spLocks noChangeArrowheads="1"/>
          </p:cNvSpPr>
          <p:nvPr/>
        </p:nvSpPr>
        <p:spPr bwMode="auto">
          <a:xfrm>
            <a:off x="542926" y="7876458"/>
            <a:ext cx="1995379" cy="46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537" tIns="46268" rIns="92537" bIns="46268">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a:solidFill>
                  <a:srgbClr val="4D4D4D"/>
                </a:solidFill>
              </a:rPr>
              <a:t>&gt; 2,500 grams</a:t>
            </a:r>
          </a:p>
        </p:txBody>
      </p:sp>
    </p:spTree>
    <p:extLst>
      <p:ext uri="{BB962C8B-B14F-4D97-AF65-F5344CB8AC3E}">
        <p14:creationId xmlns:p14="http://schemas.microsoft.com/office/powerpoint/2010/main" val="2290395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4420" y="2130425"/>
            <a:ext cx="8490244"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xmlns="" id="{4CC38585-9175-5F41-B983-E626A8B41D81}"/>
              </a:ext>
            </a:extLst>
          </p:cNvPr>
          <p:cNvSpPr/>
          <p:nvPr userDrawn="1"/>
        </p:nvSpPr>
        <p:spPr>
          <a:xfrm>
            <a:off x="0" y="2"/>
            <a:ext cx="12188825"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A57BF16A-46A2-2C4D-B679-429BA6325698}"/>
              </a:ext>
            </a:extLst>
          </p:cNvPr>
          <p:cNvSpPr txBox="1"/>
          <p:nvPr userDrawn="1"/>
        </p:nvSpPr>
        <p:spPr>
          <a:xfrm>
            <a:off x="1768166" y="173754"/>
            <a:ext cx="1042066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330" y="2"/>
            <a:ext cx="1185138" cy="2487495"/>
          </a:xfrm>
          <a:prstGeom prst="rect">
            <a:avLst/>
          </a:prstGeom>
          <a:solidFill>
            <a:schemeClr val="bg1"/>
          </a:solidFill>
        </p:spPr>
      </p:pic>
    </p:spTree>
    <p:extLst>
      <p:ext uri="{BB962C8B-B14F-4D97-AF65-F5344CB8AC3E}">
        <p14:creationId xmlns:p14="http://schemas.microsoft.com/office/powerpoint/2010/main" val="102449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3" y="6356351"/>
            <a:ext cx="284406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Massachusetts Department of Public Health       mass.gov/dph</a:t>
            </a:r>
          </a:p>
        </p:txBody>
      </p:sp>
      <p:sp>
        <p:nvSpPr>
          <p:cNvPr id="4" name="Slide Number Placeholder 3"/>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3702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443" y="6356351"/>
            <a:ext cx="284406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Massachusetts Department of Public Health       mass.gov/dph</a:t>
            </a:r>
          </a:p>
        </p:txBody>
      </p:sp>
      <p:sp>
        <p:nvSpPr>
          <p:cNvPr id="5" name="Slide Number Placeholder 4"/>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68360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5"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5" y="2906714"/>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443" y="6356351"/>
            <a:ext cx="284406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36900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4659" y="168054"/>
            <a:ext cx="4821831" cy="531572"/>
          </a:xfrm>
        </p:spPr>
        <p:txBody>
          <a:bodyPr/>
          <a:lstStyle/>
          <a:p>
            <a:r>
              <a:rPr lang="en-US"/>
              <a:t>Click to edit Master title style</a:t>
            </a:r>
          </a:p>
        </p:txBody>
      </p:sp>
      <p:sp>
        <p:nvSpPr>
          <p:cNvPr id="3" name="Chart Placeholder 2"/>
          <p:cNvSpPr>
            <a:spLocks noGrp="1"/>
          </p:cNvSpPr>
          <p:nvPr>
            <p:ph type="chart" idx="1"/>
          </p:nvPr>
        </p:nvSpPr>
        <p:spPr>
          <a:xfrm>
            <a:off x="457559" y="986867"/>
            <a:ext cx="8236036" cy="3612548"/>
          </a:xfrm>
        </p:spPr>
        <p:txBody>
          <a:bodyPr lIns="90487" tIns="45222" rIns="90487" bIns="45222"/>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Massachusetts Department of Public Health       mass.gov/dph</a:t>
            </a: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33ABE86-B72F-44B8-AF4F-6BFE2AC6A18C}" type="slidenum">
              <a:rPr lang="en-US" altLang="en-US"/>
              <a:pPr>
                <a:defRPr/>
              </a:pPr>
              <a:t>‹#›</a:t>
            </a:fld>
            <a:endParaRPr lang="en-US" altLang="en-US" dirty="0"/>
          </a:p>
        </p:txBody>
      </p:sp>
    </p:spTree>
    <p:extLst>
      <p:ext uri="{BB962C8B-B14F-4D97-AF65-F5344CB8AC3E}">
        <p14:creationId xmlns:p14="http://schemas.microsoft.com/office/powerpoint/2010/main" val="90216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6206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4087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3" y="1600202"/>
            <a:ext cx="54087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90715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3"/>
            <a:ext cx="53849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2" y="2174875"/>
            <a:ext cx="53849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225" y="1535113"/>
            <a:ext cx="53881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225" y="2174875"/>
            <a:ext cx="53881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10"/>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11"/>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94158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7983" y="1371600"/>
            <a:ext cx="5180251"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0594" y="1371600"/>
            <a:ext cx="5180251"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6E2F905-B39E-504D-8E43-B107523010D3}"/>
              </a:ext>
            </a:extLst>
          </p:cNvPr>
          <p:cNvSpPr txBox="1"/>
          <p:nvPr userDrawn="1"/>
        </p:nvSpPr>
        <p:spPr>
          <a:xfrm>
            <a:off x="721707" y="293879"/>
            <a:ext cx="7084754"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55961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571" y="1097280"/>
            <a:ext cx="5156444"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571" y="1920238"/>
            <a:ext cx="5156444"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0595" y="1097280"/>
            <a:ext cx="518183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0595" y="1920238"/>
            <a:ext cx="518183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DF137F5-2097-674B-B3F7-F6DD317C147C}"/>
              </a:ext>
            </a:extLst>
          </p:cNvPr>
          <p:cNvSpPr txBox="1"/>
          <p:nvPr userDrawn="1"/>
        </p:nvSpPr>
        <p:spPr>
          <a:xfrm>
            <a:off x="721707" y="293879"/>
            <a:ext cx="7084754"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0478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2"/>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707" y="159655"/>
            <a:ext cx="7084754"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1951" y="1353770"/>
            <a:ext cx="842976"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081" y="2423785"/>
            <a:ext cx="837982"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2693" y="1401897"/>
            <a:ext cx="9217800"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366" y="4887039"/>
            <a:ext cx="1199837"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366" y="3597197"/>
            <a:ext cx="1129411" cy="1129705"/>
          </a:xfrm>
          <a:prstGeom prst="rect">
            <a:avLst/>
          </a:prstGeom>
        </p:spPr>
      </p:pic>
    </p:spTree>
    <p:extLst>
      <p:ext uri="{BB962C8B-B14F-4D97-AF65-F5344CB8AC3E}">
        <p14:creationId xmlns:p14="http://schemas.microsoft.com/office/powerpoint/2010/main" val="123583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2"/>
            <a:ext cx="12188825"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xmlns="" id="{C0A2F920-3F11-AE49-8B23-113E3DB9044E}"/>
              </a:ext>
            </a:extLst>
          </p:cNvPr>
          <p:cNvSpPr txBox="1">
            <a:spLocks/>
          </p:cNvSpPr>
          <p:nvPr userDrawn="1"/>
        </p:nvSpPr>
        <p:spPr>
          <a:xfrm>
            <a:off x="2142025" y="1725493"/>
            <a:ext cx="8151276"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403" y="791680"/>
            <a:ext cx="193595"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166" y="173754"/>
            <a:ext cx="1042066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330" y="2"/>
            <a:ext cx="1185138" cy="2487495"/>
          </a:xfrm>
          <a:prstGeom prst="rect">
            <a:avLst/>
          </a:prstGeom>
          <a:solidFill>
            <a:schemeClr val="bg1"/>
          </a:solidFill>
        </p:spPr>
      </p:pic>
      <p:sp>
        <p:nvSpPr>
          <p:cNvPr id="10" name="Subtitle 3">
            <a:extLst>
              <a:ext uri="{FF2B5EF4-FFF2-40B4-BE49-F238E27FC236}">
                <a16:creationId xmlns:a16="http://schemas.microsoft.com/office/drawing/2014/main" xmlns="" id="{73BCFC28-B021-C74C-B60E-3525D726A156}"/>
              </a:ext>
            </a:extLst>
          </p:cNvPr>
          <p:cNvSpPr txBox="1">
            <a:spLocks/>
          </p:cNvSpPr>
          <p:nvPr userDrawn="1"/>
        </p:nvSpPr>
        <p:spPr>
          <a:xfrm>
            <a:off x="4198888" y="3581406"/>
            <a:ext cx="4037549"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124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28"/>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443" y="6356351"/>
            <a:ext cx="284406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Massachusetts Department of Public Health       mass.gov/dph</a:t>
            </a:r>
          </a:p>
        </p:txBody>
      </p:sp>
      <p:sp>
        <p:nvSpPr>
          <p:cNvPr id="6" name="Slide Number Placeholder 5"/>
          <p:cNvSpPr>
            <a:spLocks noGrp="1"/>
          </p:cNvSpPr>
          <p:nvPr>
            <p:ph type="sldNum" sz="quarter" idx="12"/>
          </p:nvPr>
        </p:nvSpPr>
        <p:spPr/>
        <p:txBody>
          <a:bodyPr/>
          <a:lstStyle/>
          <a:p>
            <a:fld id="{A838386D-B8BC-4CBC-B64A-1C12F5A58E8C}" type="slidenum">
              <a:rPr lang="en-US" smtClean="0"/>
              <a:t>‹#›</a:t>
            </a:fld>
            <a:endParaRPr lang="en-US"/>
          </a:p>
        </p:txBody>
      </p:sp>
    </p:spTree>
    <p:extLst>
      <p:ext uri="{BB962C8B-B14F-4D97-AF65-F5344CB8AC3E}">
        <p14:creationId xmlns:p14="http://schemas.microsoft.com/office/powerpoint/2010/main" val="237160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101E840A-BCBE-4B40-B158-B16879D32C9F}"/>
              </a:ext>
            </a:extLst>
          </p:cNvPr>
          <p:cNvSpPr/>
          <p:nvPr userDrawn="1"/>
        </p:nvSpPr>
        <p:spPr>
          <a:xfrm>
            <a:off x="0" y="1"/>
            <a:ext cx="12188825"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667" y="56525"/>
            <a:ext cx="10969943"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0" y="6510529"/>
            <a:ext cx="12188825"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4242" y="6492488"/>
            <a:ext cx="2735702"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0974" y="6510528"/>
            <a:ext cx="3815494"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853488597"/>
      </p:ext>
    </p:extLst>
  </p:cSld>
  <p:clrMap bg1="lt1" tx1="dk1" bg2="lt2" tx2="dk2" accent1="accent1" accent2="accent2" accent3="accent3" accent4="accent4" accent5="accent5" accent6="accent6" hlink="hlink" folHlink="folHlink"/>
  <p:sldLayoutIdLst>
    <p:sldLayoutId id="2147485849" r:id="rId1"/>
    <p:sldLayoutId id="2147485850" r:id="rId2"/>
    <p:sldLayoutId id="2147485851" r:id="rId3"/>
    <p:sldLayoutId id="2147485852" r:id="rId4"/>
    <p:sldLayoutId id="2147485853" r:id="rId5"/>
    <p:sldLayoutId id="2147485854" r:id="rId6"/>
    <p:sldLayoutId id="2147485855" r:id="rId7"/>
    <p:sldLayoutId id="2147485856" r:id="rId8"/>
    <p:sldLayoutId id="2147485857" r:id="rId9"/>
    <p:sldLayoutId id="2147485858" r:id="rId10"/>
    <p:sldLayoutId id="2147485859" r:id="rId11"/>
    <p:sldLayoutId id="2147485860" r:id="rId12"/>
    <p:sldLayoutId id="2147485861" r:id="rId13"/>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malegislature.gov/Laws/SessionLaws/Acts/2006/Chapter5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malegislature.gov/Laws/GeneralLaws/PartI/TitleXVI/Chapter111/Section51H" TargetMode="External"/><Relationship Id="rId5" Type="http://schemas.openxmlformats.org/officeDocument/2006/relationships/hyperlink" Target="http://www.mass.gov/eohhs/docs/dph/regs/105cmr130.pdf" TargetMode="External"/><Relationship Id="rId4" Type="http://schemas.openxmlformats.org/officeDocument/2006/relationships/hyperlink" Target="http://www.malegislature.gov/Laws/GeneralLaws/PartI/TitleXVI/Chapter111/Section111"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chart" Target="../charts/chart25.xml"/><Relationship Id="rId7" Type="http://schemas.openxmlformats.org/officeDocument/2006/relationships/chart" Target="../charts/chart29.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chart" Target="../charts/char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longtermcare/prevention/antibiotic-stewardship.html" TargetMode="External"/><Relationship Id="rId2" Type="http://schemas.openxmlformats.org/officeDocument/2006/relationships/hyperlink" Target="https://www.cdc.gov/antibiotic-use/healthcar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mass.gov/service-details/massachusetts-antibiogram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eileen.mchale@state.ma.u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sz="4200" dirty="0"/>
              <a:t>Health Care Associated Infections in 2018</a:t>
            </a:r>
            <a:r>
              <a:rPr lang="en-US" altLang="en-US" dirty="0"/>
              <a:t/>
            </a:r>
            <a:br>
              <a:rPr lang="en-US" altLang="en-US" dirty="0"/>
            </a:br>
            <a:r>
              <a:rPr lang="en-US" altLang="en-US" sz="4200" dirty="0"/>
              <a:t>Acute Care Hospitals</a:t>
            </a:r>
            <a:endParaRPr lang="en-US" sz="4200" dirty="0"/>
          </a:p>
        </p:txBody>
      </p:sp>
      <p:sp>
        <p:nvSpPr>
          <p:cNvPr id="3" name="Rectangle 15"/>
          <p:cNvSpPr txBox="1">
            <a:spLocks noChangeArrowheads="1"/>
          </p:cNvSpPr>
          <p:nvPr/>
        </p:nvSpPr>
        <p:spPr>
          <a:xfrm>
            <a:off x="644335" y="3943837"/>
            <a:ext cx="4280170" cy="8585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pPr>
            <a:r>
              <a:rPr lang="en-US" altLang="en-US" sz="2400" b="1" dirty="0">
                <a:solidFill>
                  <a:schemeClr val="bg1"/>
                </a:solidFill>
              </a:rPr>
              <a:t>Public Health Council</a:t>
            </a:r>
          </a:p>
          <a:p>
            <a:pPr marL="0" indent="0" fontAlgn="auto">
              <a:lnSpc>
                <a:spcPct val="80000"/>
              </a:lnSpc>
              <a:spcAft>
                <a:spcPts val="0"/>
              </a:spcAft>
              <a:buNone/>
            </a:pPr>
            <a:r>
              <a:rPr lang="en-US" altLang="en-US" sz="2400" b="1" dirty="0">
                <a:solidFill>
                  <a:schemeClr val="bg1"/>
                </a:solidFill>
              </a:rPr>
              <a:t>July 10, 2019</a:t>
            </a:r>
          </a:p>
        </p:txBody>
      </p:sp>
      <p:sp>
        <p:nvSpPr>
          <p:cNvPr id="4" name="Rectangle 15"/>
          <p:cNvSpPr txBox="1">
            <a:spLocks noChangeArrowheads="1"/>
          </p:cNvSpPr>
          <p:nvPr/>
        </p:nvSpPr>
        <p:spPr>
          <a:xfrm>
            <a:off x="644335" y="5074678"/>
            <a:ext cx="7623365" cy="13165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80000"/>
              </a:lnSpc>
              <a:spcAft>
                <a:spcPts val="1200"/>
              </a:spcAft>
              <a:buNone/>
            </a:pPr>
            <a:r>
              <a:rPr lang="en-US" altLang="en-US" sz="1800" dirty="0">
                <a:solidFill>
                  <a:schemeClr val="bg1"/>
                </a:solidFill>
              </a:rPr>
              <a:t>Christina Brandeburg, MPH, Epidemiologist</a:t>
            </a:r>
          </a:p>
          <a:p>
            <a:pPr marL="0" indent="0" fontAlgn="auto">
              <a:lnSpc>
                <a:spcPct val="80000"/>
              </a:lnSpc>
              <a:spcAft>
                <a:spcPts val="1200"/>
              </a:spcAft>
              <a:buNone/>
            </a:pPr>
            <a:r>
              <a:rPr lang="en-US" altLang="en-US" sz="1800" dirty="0">
                <a:solidFill>
                  <a:schemeClr val="bg1"/>
                </a:solidFill>
              </a:rPr>
              <a:t>Katherine T. Fillo, </a:t>
            </a:r>
            <a:r>
              <a:rPr lang="en-US" sz="1800" dirty="0" err="1">
                <a:solidFill>
                  <a:schemeClr val="bg1"/>
                </a:solidFill>
              </a:rPr>
              <a:t>Ph.D</a:t>
            </a:r>
            <a:r>
              <a:rPr lang="en-US" sz="1800" dirty="0">
                <a:solidFill>
                  <a:schemeClr val="bg1"/>
                </a:solidFill>
              </a:rPr>
              <a:t>, MPH, RN-BC, Director of Clinical Quality Improvement</a:t>
            </a:r>
          </a:p>
          <a:p>
            <a:pPr marL="0" indent="0" fontAlgn="auto">
              <a:spcAft>
                <a:spcPts val="1200"/>
              </a:spcAft>
              <a:buNone/>
            </a:pPr>
            <a:r>
              <a:rPr lang="en-US" sz="1800" dirty="0">
                <a:solidFill>
                  <a:schemeClr val="bg1"/>
                </a:solidFill>
              </a:rPr>
              <a:t>Eileen McHale, RN, BSN, Healthcare Associated Infection Coordinator </a:t>
            </a:r>
            <a:endParaRPr lang="en-US" altLang="en-US" sz="2000" dirty="0">
              <a:solidFill>
                <a:schemeClr val="bg1"/>
              </a:solidFill>
            </a:endParaRPr>
          </a:p>
        </p:txBody>
      </p:sp>
    </p:spTree>
    <p:extLst>
      <p:ext uri="{BB962C8B-B14F-4D97-AF65-F5344CB8AC3E}">
        <p14:creationId xmlns:p14="http://schemas.microsoft.com/office/powerpoint/2010/main" val="256082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extLst>
              <p:ext uri="{D42A27DB-BD31-4B8C-83A1-F6EECF244321}">
                <p14:modId xmlns:p14="http://schemas.microsoft.com/office/powerpoint/2010/main" val="4067930535"/>
              </p:ext>
            </p:extLst>
          </p:nvPr>
        </p:nvGraphicFramePr>
        <p:xfrm>
          <a:off x="3636689" y="1099234"/>
          <a:ext cx="8475936" cy="5011799"/>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2"/>
          <p:cNvSpPr>
            <a:spLocks noGrp="1" noChangeArrowheads="1"/>
          </p:cNvSpPr>
          <p:nvPr>
            <p:ph type="title" idx="4294967295"/>
          </p:nvPr>
        </p:nvSpPr>
        <p:spPr>
          <a:xfrm>
            <a:off x="619126" y="98915"/>
            <a:ext cx="11569700" cy="810469"/>
          </a:xfrm>
        </p:spPr>
        <p:txBody>
          <a:bodyPr>
            <a:noAutofit/>
          </a:bodyPr>
          <a:lstStyle/>
          <a:p>
            <a:pPr eaLnBrk="1" hangingPunct="1"/>
            <a:r>
              <a:rPr lang="en-US" altLang="en-US" sz="3400" dirty="0">
                <a:solidFill>
                  <a:schemeClr val="bg1"/>
                </a:solidFill>
              </a:rPr>
              <a:t>Central Line-Associated Bloodstream Infections (CLABSI)</a:t>
            </a:r>
            <a:br>
              <a:rPr lang="en-US" altLang="en-US" sz="3400" dirty="0">
                <a:solidFill>
                  <a:schemeClr val="bg1"/>
                </a:solidFill>
              </a:rPr>
            </a:br>
            <a:r>
              <a:rPr lang="en-US" altLang="en-US" sz="3400" dirty="0">
                <a:solidFill>
                  <a:schemeClr val="bg1"/>
                </a:solidFill>
              </a:rPr>
              <a:t>in Neonatal ICUs</a:t>
            </a:r>
            <a:endParaRPr lang="en-US" altLang="en-US" sz="3400" b="0" i="1" dirty="0">
              <a:solidFill>
                <a:schemeClr val="bg1"/>
              </a:solidFill>
            </a:endParaRPr>
          </a:p>
        </p:txBody>
      </p:sp>
      <p:cxnSp>
        <p:nvCxnSpPr>
          <p:cNvPr id="11" name="Straight Connector 10"/>
          <p:cNvCxnSpPr/>
          <p:nvPr/>
        </p:nvCxnSpPr>
        <p:spPr bwMode="auto">
          <a:xfrm>
            <a:off x="4811195" y="4380007"/>
            <a:ext cx="717539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262143" y="1099234"/>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50" b="1" dirty="0"/>
              <a:t> </a:t>
            </a:r>
          </a:p>
          <a:p>
            <a:pPr algn="ctr" eaLnBrk="1" hangingPunct="1">
              <a:spcBef>
                <a:spcPct val="0"/>
              </a:spcBef>
              <a:buNone/>
            </a:pPr>
            <a:r>
              <a:rPr lang="en-US" altLang="en-US" sz="2000" dirty="0"/>
              <a:t>There were no birthweight categories experiencing a significantly higher or lower number of infections than predicted, based on 2015 national aggregate data.</a:t>
            </a:r>
            <a:endParaRPr lang="en-US" altLang="en-US" sz="2000" dirty="0">
              <a:solidFill>
                <a:srgbClr val="000000"/>
              </a:solidFill>
            </a:endParaRPr>
          </a:p>
          <a:p>
            <a:pPr algn="ctr" eaLnBrk="1" hangingPunct="1">
              <a:spcBef>
                <a:spcPct val="0"/>
              </a:spcBef>
              <a:buNone/>
            </a:pPr>
            <a:endParaRPr lang="en-US" altLang="en-US" sz="2000" dirty="0"/>
          </a:p>
          <a:p>
            <a:pPr algn="ctr" eaLnBrk="1" hangingPunct="1">
              <a:spcBef>
                <a:spcPct val="0"/>
              </a:spcBef>
              <a:buNone/>
            </a:pPr>
            <a:r>
              <a:rPr lang="en-US" altLang="en-US" sz="2000" dirty="0"/>
              <a:t>There were 20 CLABSIs reported in Neonatal ICUs.</a:t>
            </a:r>
          </a:p>
        </p:txBody>
      </p:sp>
      <p:grpSp>
        <p:nvGrpSpPr>
          <p:cNvPr id="26631" name="Group 10"/>
          <p:cNvGrpSpPr>
            <a:grpSpLocks/>
          </p:cNvGrpSpPr>
          <p:nvPr/>
        </p:nvGrpSpPr>
        <p:grpSpPr bwMode="auto">
          <a:xfrm>
            <a:off x="6251700" y="6123246"/>
            <a:ext cx="3714478"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10</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idx="4294967295"/>
            <p:extLst>
              <p:ext uri="{D42A27DB-BD31-4B8C-83A1-F6EECF244321}">
                <p14:modId xmlns:p14="http://schemas.microsoft.com/office/powerpoint/2010/main" val="3289629574"/>
              </p:ext>
            </p:extLst>
          </p:nvPr>
        </p:nvGraphicFramePr>
        <p:xfrm>
          <a:off x="3712889" y="1104129"/>
          <a:ext cx="8475936" cy="5011799"/>
        </p:xfrm>
        <a:graphic>
          <a:graphicData uri="http://schemas.openxmlformats.org/drawingml/2006/chart">
            <c:chart xmlns:c="http://schemas.openxmlformats.org/drawingml/2006/chart" xmlns:r="http://schemas.openxmlformats.org/officeDocument/2006/relationships" r:id="rId3"/>
          </a:graphicData>
        </a:graphic>
      </p:graphicFrame>
      <p:sp>
        <p:nvSpPr>
          <p:cNvPr id="26629" name="Rectangle 2"/>
          <p:cNvSpPr>
            <a:spLocks noGrp="1" noChangeArrowheads="1"/>
          </p:cNvSpPr>
          <p:nvPr>
            <p:ph type="title" idx="4294967295"/>
          </p:nvPr>
        </p:nvSpPr>
        <p:spPr>
          <a:xfrm>
            <a:off x="609600" y="56058"/>
            <a:ext cx="11579225" cy="932040"/>
          </a:xfrm>
        </p:spPr>
        <p:txBody>
          <a:bodyPr>
            <a:noAutofit/>
          </a:bodyPr>
          <a:lstStyle/>
          <a:p>
            <a:pPr eaLnBrk="1" hangingPunct="1"/>
            <a:r>
              <a:rPr lang="en-US" altLang="en-US" sz="3200" i="1" dirty="0">
                <a:solidFill>
                  <a:srgbClr val="FFC000"/>
                </a:solidFill>
              </a:rPr>
              <a:t>New this Year: </a:t>
            </a:r>
            <a:r>
              <a:rPr lang="en-US" altLang="en-US" sz="3200" dirty="0">
                <a:solidFill>
                  <a:schemeClr val="bg1"/>
                </a:solidFill>
              </a:rPr>
              <a:t>Central Line-Associated Bloodstream Infection (CLABSI) Standard Utilization Ratio in Neonatal ICUs</a:t>
            </a:r>
            <a:endParaRPr lang="en-US" altLang="en-US" sz="2800" b="0" i="1" dirty="0">
              <a:solidFill>
                <a:schemeClr val="bg1"/>
              </a:solidFill>
            </a:endParaRPr>
          </a:p>
        </p:txBody>
      </p:sp>
      <p:cxnSp>
        <p:nvCxnSpPr>
          <p:cNvPr id="11" name="Straight Connector 10"/>
          <p:cNvCxnSpPr/>
          <p:nvPr/>
        </p:nvCxnSpPr>
        <p:spPr bwMode="auto">
          <a:xfrm>
            <a:off x="4858819" y="2394054"/>
            <a:ext cx="7175390"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30" name="Rounded Rectangle 1"/>
          <p:cNvSpPr>
            <a:spLocks noChangeArrowheads="1"/>
          </p:cNvSpPr>
          <p:nvPr/>
        </p:nvSpPr>
        <p:spPr bwMode="auto">
          <a:xfrm>
            <a:off x="262143" y="1135682"/>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900" b="1" dirty="0"/>
              <a:t> </a:t>
            </a:r>
          </a:p>
          <a:p>
            <a:pPr algn="ctr" eaLnBrk="1" hangingPunct="1">
              <a:spcBef>
                <a:spcPct val="0"/>
              </a:spcBef>
              <a:buFont typeface="Calibri" pitchFamily="34" charset="0"/>
              <a:buNone/>
              <a:defRPr/>
            </a:pPr>
            <a:r>
              <a:rPr lang="en-US" altLang="en-US" sz="1900" dirty="0"/>
              <a:t>Four birthweight categories experienced a significantly lower </a:t>
            </a:r>
            <a:r>
              <a:rPr lang="en-US" altLang="en-US" sz="1900" dirty="0">
                <a:solidFill>
                  <a:srgbClr val="000000"/>
                </a:solidFill>
              </a:rPr>
              <a:t>number of device days than predicted, based on 2015 national aggregate data</a:t>
            </a:r>
            <a:r>
              <a:rPr lang="en-US" altLang="en-US" sz="1900" dirty="0"/>
              <a:t>:</a:t>
            </a:r>
            <a:br>
              <a:rPr lang="en-US" altLang="en-US" sz="1900" dirty="0"/>
            </a:br>
            <a:r>
              <a:rPr lang="en-US" altLang="en-US" sz="1050" dirty="0"/>
              <a:t>  </a:t>
            </a:r>
          </a:p>
          <a:p>
            <a:pPr algn="ctr" eaLnBrk="1" hangingPunct="1">
              <a:spcBef>
                <a:spcPts val="599"/>
              </a:spcBef>
              <a:buFontTx/>
              <a:buNone/>
              <a:defRPr/>
            </a:pPr>
            <a:r>
              <a:rPr lang="en-US" altLang="en-US" sz="1900" dirty="0"/>
              <a:t>Less than or equal to 750 grams</a:t>
            </a:r>
          </a:p>
          <a:p>
            <a:pPr algn="ctr" eaLnBrk="1" hangingPunct="1">
              <a:spcBef>
                <a:spcPts val="599"/>
              </a:spcBef>
              <a:buFontTx/>
              <a:buNone/>
              <a:defRPr/>
            </a:pPr>
            <a:r>
              <a:rPr lang="en-US" altLang="en-US" sz="1900" dirty="0"/>
              <a:t>751 – 1,000 grams</a:t>
            </a:r>
          </a:p>
          <a:p>
            <a:pPr algn="ctr" eaLnBrk="1" hangingPunct="1">
              <a:spcBef>
                <a:spcPts val="599"/>
              </a:spcBef>
              <a:buFontTx/>
              <a:buNone/>
              <a:defRPr/>
            </a:pPr>
            <a:r>
              <a:rPr lang="en-US" altLang="en-US" sz="1900" dirty="0"/>
              <a:t>1,001 – 1,500 grams</a:t>
            </a:r>
          </a:p>
          <a:p>
            <a:pPr algn="ctr" eaLnBrk="1" hangingPunct="1">
              <a:spcBef>
                <a:spcPts val="599"/>
              </a:spcBef>
              <a:buFontTx/>
              <a:buNone/>
              <a:defRPr/>
            </a:pPr>
            <a:r>
              <a:rPr lang="en-US" altLang="en-US" sz="1900" dirty="0"/>
              <a:t>1,501 – 2,500 grams</a:t>
            </a:r>
          </a:p>
          <a:p>
            <a:pPr algn="ctr" eaLnBrk="1" hangingPunct="1">
              <a:spcBef>
                <a:spcPct val="0"/>
              </a:spcBef>
              <a:buNone/>
            </a:pPr>
            <a:endParaRPr lang="en-US" altLang="en-US" sz="2000" dirty="0">
              <a:solidFill>
                <a:srgbClr val="000000"/>
              </a:solidFill>
            </a:endParaRPr>
          </a:p>
        </p:txBody>
      </p:sp>
      <p:grpSp>
        <p:nvGrpSpPr>
          <p:cNvPr id="26631" name="Group 10"/>
          <p:cNvGrpSpPr>
            <a:grpSpLocks/>
          </p:cNvGrpSpPr>
          <p:nvPr/>
        </p:nvGrpSpPr>
        <p:grpSpPr bwMode="auto">
          <a:xfrm>
            <a:off x="6251700" y="6123246"/>
            <a:ext cx="3714478" cy="322599"/>
            <a:chOff x="3955" y="5337"/>
            <a:chExt cx="2338" cy="272"/>
          </a:xfrm>
        </p:grpSpPr>
        <p:sp>
          <p:nvSpPr>
            <p:cNvPr id="26632"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26633" name="Line 12"/>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634" name="Line 13"/>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11</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77130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a:bodyPr>
          <a:lstStyle/>
          <a:p>
            <a:r>
              <a:rPr lang="en-US" altLang="en-US" sz="4000" dirty="0">
                <a:solidFill>
                  <a:schemeClr val="bg1"/>
                </a:solidFill>
              </a:rPr>
              <a:t>CLABSI NICU Pathogens for 2017 and 2018</a:t>
            </a:r>
            <a:endParaRPr lang="en-US" altLang="en-US" sz="3600" dirty="0">
              <a:solidFill>
                <a:schemeClr val="bg1"/>
              </a:solidFill>
            </a:endParaRPr>
          </a:p>
        </p:txBody>
      </p:sp>
      <p:graphicFrame>
        <p:nvGraphicFramePr>
          <p:cNvPr id="11" name="Object 10"/>
          <p:cNvGraphicFramePr>
            <a:graphicFrameLocks noGrp="1" noChangeAspect="1"/>
          </p:cNvGraphicFramePr>
          <p:nvPr>
            <p:ph sz="half" idx="1"/>
            <p:extLst>
              <p:ext uri="{D42A27DB-BD31-4B8C-83A1-F6EECF244321}">
                <p14:modId xmlns:p14="http://schemas.microsoft.com/office/powerpoint/2010/main" val="122533746"/>
              </p:ext>
            </p:extLst>
          </p:nvPr>
        </p:nvGraphicFramePr>
        <p:xfrm>
          <a:off x="6058768" y="1892150"/>
          <a:ext cx="6422295" cy="43620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0"/>
          <p:cNvGraphicFramePr>
            <a:graphicFrameLocks noGrp="1" noChangeAspect="1"/>
          </p:cNvGraphicFramePr>
          <p:nvPr>
            <p:ph sz="half" idx="2"/>
            <p:extLst>
              <p:ext uri="{D42A27DB-BD31-4B8C-83A1-F6EECF244321}">
                <p14:modId xmlns:p14="http://schemas.microsoft.com/office/powerpoint/2010/main" val="3645899419"/>
              </p:ext>
            </p:extLst>
          </p:nvPr>
        </p:nvGraphicFramePr>
        <p:xfrm>
          <a:off x="0" y="1890626"/>
          <a:ext cx="6382467" cy="433497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3475" y="1207639"/>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2018</a:t>
            </a:r>
          </a:p>
          <a:p>
            <a:pPr algn="ctr" eaLnBrk="1" hangingPunct="1">
              <a:spcBef>
                <a:spcPct val="0"/>
              </a:spcBef>
              <a:buFontTx/>
              <a:buNone/>
            </a:pPr>
            <a:r>
              <a:rPr lang="en-US" altLang="en-US" sz="1200" b="1" dirty="0"/>
              <a:t>January 1, 2018 – December 31, 2018</a:t>
            </a:r>
          </a:p>
          <a:p>
            <a:pPr algn="ctr" eaLnBrk="1" hangingPunct="1">
              <a:spcBef>
                <a:spcPct val="0"/>
              </a:spcBef>
              <a:buFontTx/>
              <a:buNone/>
            </a:pPr>
            <a:r>
              <a:rPr lang="en-US" altLang="en-US" sz="1600" i="1" dirty="0"/>
              <a:t>N=20</a:t>
            </a:r>
          </a:p>
        </p:txBody>
      </p:sp>
      <p:sp>
        <p:nvSpPr>
          <p:cNvPr id="8" name="Text Box 6"/>
          <p:cNvSpPr txBox="1">
            <a:spLocks noChangeArrowheads="1"/>
          </p:cNvSpPr>
          <p:nvPr/>
        </p:nvSpPr>
        <p:spPr bwMode="auto">
          <a:xfrm>
            <a:off x="182096" y="1207707"/>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2017</a:t>
            </a:r>
          </a:p>
          <a:p>
            <a:pPr algn="ctr" eaLnBrk="1" hangingPunct="1">
              <a:spcBef>
                <a:spcPct val="0"/>
              </a:spcBef>
              <a:buFontTx/>
              <a:buNone/>
            </a:pPr>
            <a:r>
              <a:rPr lang="en-US" altLang="en-US" sz="1200" b="1" dirty="0"/>
              <a:t>January 1, 2017 – December 31, 2017</a:t>
            </a:r>
          </a:p>
          <a:p>
            <a:pPr algn="ctr" eaLnBrk="1" hangingPunct="1">
              <a:spcBef>
                <a:spcPct val="0"/>
              </a:spcBef>
              <a:buFontTx/>
              <a:buNone/>
            </a:pPr>
            <a:r>
              <a:rPr lang="en-US" altLang="en-US" sz="1600" i="1" dirty="0"/>
              <a:t>N=20</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12</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76752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619256" y="138415"/>
            <a:ext cx="6421694" cy="707969"/>
          </a:xfrm>
        </p:spPr>
        <p:txBody>
          <a:bodyPr>
            <a:normAutofit fontScale="90000"/>
          </a:bodyPr>
          <a:lstStyle/>
          <a:p>
            <a:pPr eaLnBrk="1" hangingPunct="1"/>
            <a:r>
              <a:rPr lang="en-US" altLang="en-US" dirty="0">
                <a:solidFill>
                  <a:schemeClr val="bg1"/>
                </a:solidFill>
              </a:rPr>
              <a:t>State CLABSI SIR</a:t>
            </a: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1859314577"/>
              </p:ext>
            </p:extLst>
          </p:nvPr>
        </p:nvGraphicFramePr>
        <p:xfrm>
          <a:off x="3390427" y="1373947"/>
          <a:ext cx="8351109" cy="4736954"/>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32774" name="Rounded Rectangle 1"/>
          <p:cNvSpPr>
            <a:spLocks noChangeArrowheads="1"/>
          </p:cNvSpPr>
          <p:nvPr/>
        </p:nvSpPr>
        <p:spPr bwMode="auto">
          <a:xfrm>
            <a:off x="262233" y="1314629"/>
            <a:ext cx="2745345" cy="4838866"/>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None/>
            </a:pPr>
            <a:r>
              <a:rPr lang="en-US" altLang="en-US" sz="1400" dirty="0"/>
              <a:t> </a:t>
            </a:r>
          </a:p>
          <a:p>
            <a:pPr algn="ctr" eaLnBrk="1" hangingPunct="1">
              <a:spcBef>
                <a:spcPct val="0"/>
              </a:spcBef>
              <a:buNone/>
            </a:pPr>
            <a:r>
              <a:rPr lang="en-US" altLang="en-US" sz="1900" dirty="0"/>
              <a:t>Between 2015-2017, adult ICUs experienced a significantly lower number of infections than predicted, based on 2015 national aggregate data. </a:t>
            </a:r>
          </a:p>
          <a:p>
            <a:pPr algn="ctr" eaLnBrk="1" hangingPunct="1">
              <a:spcBef>
                <a:spcPct val="0"/>
              </a:spcBef>
              <a:buNone/>
            </a:pPr>
            <a:endParaRPr lang="en-US" altLang="en-US" sz="1900" dirty="0"/>
          </a:p>
          <a:p>
            <a:pPr algn="ctr" eaLnBrk="1" hangingPunct="1">
              <a:spcBef>
                <a:spcPct val="0"/>
              </a:spcBef>
              <a:buNone/>
            </a:pPr>
            <a:r>
              <a:rPr lang="en-US" sz="1900" dirty="0"/>
              <a:t>Between 2015-2017, </a:t>
            </a:r>
            <a:r>
              <a:rPr lang="en-US" altLang="en-US" sz="1900" dirty="0">
                <a:solidFill>
                  <a:srgbClr val="000000"/>
                </a:solidFill>
              </a:rPr>
              <a:t>neonatal ICUs saw a decrease in the number of  </a:t>
            </a:r>
            <a:r>
              <a:rPr lang="en-US" altLang="en-US" sz="2000" dirty="0">
                <a:solidFill>
                  <a:srgbClr val="000000"/>
                </a:solidFill>
              </a:rPr>
              <a:t>infections.</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13</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610168" y="0"/>
            <a:ext cx="11533652" cy="932109"/>
          </a:xfrm>
        </p:spPr>
        <p:txBody>
          <a:bodyPr>
            <a:normAutofit/>
          </a:bodyPr>
          <a:lstStyle/>
          <a:p>
            <a:pPr eaLnBrk="1" hangingPunct="1"/>
            <a:r>
              <a:rPr lang="en-US" altLang="en-US" sz="4000" i="1" dirty="0">
                <a:solidFill>
                  <a:srgbClr val="FFC000"/>
                </a:solidFill>
              </a:rPr>
              <a:t>New this Year: </a:t>
            </a:r>
            <a:r>
              <a:rPr lang="en-US" altLang="en-US" sz="4000" dirty="0">
                <a:solidFill>
                  <a:schemeClr val="bg1"/>
                </a:solidFill>
              </a:rPr>
              <a:t>State CLABSI SUR</a:t>
            </a: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2126618476"/>
              </p:ext>
            </p:extLst>
          </p:nvPr>
        </p:nvGraphicFramePr>
        <p:xfrm>
          <a:off x="3457102" y="1363663"/>
          <a:ext cx="8351109" cy="4736954"/>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32774" name="Rounded Rectangle 1"/>
          <p:cNvSpPr>
            <a:spLocks noChangeArrowheads="1"/>
          </p:cNvSpPr>
          <p:nvPr/>
        </p:nvSpPr>
        <p:spPr bwMode="auto">
          <a:xfrm>
            <a:off x="262233" y="1096382"/>
            <a:ext cx="3042942" cy="5271516"/>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None/>
            </a:pPr>
            <a:r>
              <a:rPr lang="en-US" altLang="en-US" sz="1100" dirty="0"/>
              <a:t> </a:t>
            </a:r>
          </a:p>
          <a:p>
            <a:pPr eaLnBrk="1" hangingPunct="1">
              <a:spcBef>
                <a:spcPct val="0"/>
              </a:spcBef>
              <a:buNone/>
            </a:pPr>
            <a:r>
              <a:rPr lang="en-US" altLang="en-US" sz="1900" dirty="0"/>
              <a:t>For the past four years:</a:t>
            </a:r>
            <a:br>
              <a:rPr lang="en-US" altLang="en-US" sz="1900" dirty="0"/>
            </a:br>
            <a:r>
              <a:rPr lang="en-US" altLang="en-US" sz="1050" dirty="0"/>
              <a:t> </a:t>
            </a:r>
          </a:p>
          <a:p>
            <a:pPr marL="342900" indent="-342900" eaLnBrk="1" hangingPunct="1">
              <a:spcBef>
                <a:spcPct val="0"/>
              </a:spcBef>
            </a:pPr>
            <a:r>
              <a:rPr lang="en-US" altLang="en-US" sz="1800" dirty="0"/>
              <a:t>Adult and pediatric ICUs experienced a significantly higher number of device days than predicted, based on 2015 national aggregate data</a:t>
            </a:r>
            <a:br>
              <a:rPr lang="en-US" altLang="en-US" sz="1800" dirty="0"/>
            </a:br>
            <a:r>
              <a:rPr lang="en-US" altLang="en-US" sz="1100" dirty="0"/>
              <a:t> </a:t>
            </a:r>
          </a:p>
          <a:p>
            <a:pPr marL="342900" indent="-342900" eaLnBrk="1" hangingPunct="1">
              <a:spcBef>
                <a:spcPct val="0"/>
              </a:spcBef>
            </a:pPr>
            <a:r>
              <a:rPr lang="en-US" altLang="en-US" sz="1800" dirty="0"/>
              <a:t>Neonatal ICUs experienced a significantly lower number of device days than predicted, based on 2015 national aggregate data</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14</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367288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09601" y="9525"/>
            <a:ext cx="11345684" cy="932040"/>
          </a:xfrm>
        </p:spPr>
        <p:txBody>
          <a:bodyPr>
            <a:noAutofit/>
          </a:bodyPr>
          <a:lstStyle/>
          <a:p>
            <a:pPr eaLnBrk="1" hangingPunct="1"/>
            <a:r>
              <a:rPr lang="en-US" altLang="en-US" sz="3400" dirty="0">
                <a:solidFill>
                  <a:schemeClr val="bg1"/>
                </a:solidFill>
              </a:rPr>
              <a:t>Catheter-Associated Urinary Tract Infections (CAUTI)</a:t>
            </a:r>
            <a:br>
              <a:rPr lang="en-US" altLang="en-US" sz="3400" dirty="0">
                <a:solidFill>
                  <a:schemeClr val="bg1"/>
                </a:solidFill>
              </a:rPr>
            </a:br>
            <a:r>
              <a:rPr lang="en-US" altLang="en-US" sz="3400" dirty="0">
                <a:solidFill>
                  <a:schemeClr val="bg1"/>
                </a:solidFill>
              </a:rPr>
              <a:t>in Adult and Pediatric ICUs</a:t>
            </a:r>
            <a:endParaRPr lang="en-US" altLang="en-US" sz="3400" b="0" dirty="0">
              <a:solidFill>
                <a:schemeClr val="bg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686044557"/>
              </p:ext>
            </p:extLst>
          </p:nvPr>
        </p:nvGraphicFramePr>
        <p:xfrm>
          <a:off x="3078983" y="1070475"/>
          <a:ext cx="8768265" cy="5517151"/>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3357186" y="5463189"/>
            <a:ext cx="1630049"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dirty="0"/>
              <a:t>NT=Not major teaching</a:t>
            </a:r>
          </a:p>
          <a:p>
            <a:pPr eaLnBrk="1" hangingPunct="1">
              <a:spcBef>
                <a:spcPct val="0"/>
              </a:spcBef>
              <a:buFontTx/>
              <a:buNone/>
            </a:pPr>
            <a:r>
              <a:rPr lang="en-US" altLang="en-US" sz="1200" dirty="0"/>
              <a:t>T= Major teaching</a:t>
            </a:r>
          </a:p>
        </p:txBody>
      </p:sp>
      <p:grpSp>
        <p:nvGrpSpPr>
          <p:cNvPr id="18438" name="Group 13"/>
          <p:cNvGrpSpPr>
            <a:grpSpLocks/>
          </p:cNvGrpSpPr>
          <p:nvPr/>
        </p:nvGrpSpPr>
        <p:grpSpPr bwMode="auto">
          <a:xfrm>
            <a:off x="3261936" y="6007737"/>
            <a:ext cx="3714478" cy="323397"/>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Rounded Rectangle 1"/>
          <p:cNvSpPr>
            <a:spLocks noChangeArrowheads="1"/>
          </p:cNvSpPr>
          <p:nvPr/>
        </p:nvSpPr>
        <p:spPr bwMode="auto">
          <a:xfrm>
            <a:off x="262142" y="1038226"/>
            <a:ext cx="2745345" cy="5417219"/>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buFontTx/>
              <a:buNone/>
              <a:defRPr/>
            </a:pPr>
            <a:r>
              <a:rPr lang="en-US" altLang="en-US" sz="2400" b="1" dirty="0">
                <a:solidFill>
                  <a:srgbClr val="006699"/>
                </a:solidFill>
              </a:rPr>
              <a:t>Key Findings</a:t>
            </a:r>
          </a:p>
          <a:p>
            <a:pPr algn="ctr" eaLnBrk="1" hangingPunct="1">
              <a:spcBef>
                <a:spcPct val="0"/>
              </a:spcBef>
              <a:buFont typeface="Calibri" pitchFamily="34" charset="0"/>
              <a:buNone/>
              <a:defRPr/>
            </a:pPr>
            <a:r>
              <a:rPr lang="en-US" altLang="en-US" sz="1050" dirty="0"/>
              <a:t>  </a:t>
            </a:r>
          </a:p>
          <a:p>
            <a:pPr algn="ctr" eaLnBrk="1" hangingPunct="1">
              <a:spcBef>
                <a:spcPct val="0"/>
              </a:spcBef>
              <a:buFont typeface="Calibri" pitchFamily="34" charset="0"/>
              <a:buNone/>
              <a:defRPr/>
            </a:pPr>
            <a:r>
              <a:rPr lang="en-US" altLang="en-US" sz="1900" dirty="0"/>
              <a:t>Two ICU types experienced a significantly lower </a:t>
            </a:r>
            <a:r>
              <a:rPr lang="en-US" altLang="en-US" sz="1900" dirty="0">
                <a:solidFill>
                  <a:srgbClr val="000000"/>
                </a:solidFill>
              </a:rPr>
              <a:t>number of infections than predicted, based on 2015 national aggregate data</a:t>
            </a:r>
            <a:r>
              <a:rPr lang="en-US" altLang="en-US" sz="1900" dirty="0"/>
              <a:t>: </a:t>
            </a:r>
            <a:endParaRPr lang="en-US" altLang="en-US" sz="1900" dirty="0">
              <a:solidFill>
                <a:schemeClr val="tx2">
                  <a:lumMod val="50000"/>
                  <a:lumOff val="50000"/>
                </a:schemeClr>
              </a:solidFill>
            </a:endParaRPr>
          </a:p>
          <a:p>
            <a:pPr algn="ctr" eaLnBrk="1" hangingPunct="1">
              <a:spcBef>
                <a:spcPts val="599"/>
              </a:spcBef>
              <a:buFontTx/>
              <a:buNone/>
              <a:defRPr/>
            </a:pPr>
            <a:r>
              <a:rPr lang="en-US" altLang="en-US" sz="1900" dirty="0"/>
              <a:t>Cardiothoracic</a:t>
            </a:r>
          </a:p>
          <a:p>
            <a:pPr algn="ctr" eaLnBrk="1" hangingPunct="1">
              <a:spcBef>
                <a:spcPts val="599"/>
              </a:spcBef>
              <a:buFontTx/>
              <a:buNone/>
              <a:defRPr/>
            </a:pPr>
            <a:r>
              <a:rPr lang="en-US" altLang="en-US" sz="1900" dirty="0"/>
              <a:t>Trauma</a:t>
            </a:r>
          </a:p>
          <a:p>
            <a:pPr algn="ctr" eaLnBrk="1" hangingPunct="1">
              <a:spcBef>
                <a:spcPct val="0"/>
              </a:spcBef>
              <a:buFont typeface="Calibri" pitchFamily="34" charset="0"/>
              <a:buNone/>
              <a:defRPr/>
            </a:pPr>
            <a:r>
              <a:rPr lang="en-US" altLang="en-US" sz="1100" dirty="0">
                <a:solidFill>
                  <a:srgbClr val="404040"/>
                </a:solidFill>
              </a:rPr>
              <a:t> </a:t>
            </a:r>
          </a:p>
          <a:p>
            <a:pPr algn="ctr" eaLnBrk="1" hangingPunct="1">
              <a:spcBef>
                <a:spcPct val="0"/>
              </a:spcBef>
              <a:buFont typeface="Calibri" pitchFamily="34" charset="0"/>
              <a:buNone/>
              <a:defRPr/>
            </a:pPr>
            <a:r>
              <a:rPr lang="en-US" altLang="en-US" sz="1900" dirty="0"/>
              <a:t>No ICUs experienced a significantly higher </a:t>
            </a:r>
            <a:r>
              <a:rPr lang="en-US" altLang="en-US" sz="1900" dirty="0">
                <a:solidFill>
                  <a:srgbClr val="000000"/>
                </a:solidFill>
              </a:rPr>
              <a:t>number of infections than predicted, based on 2015 national aggregate data</a:t>
            </a:r>
            <a:r>
              <a:rPr lang="en-US" altLang="en-US" sz="1900" dirty="0"/>
              <a:t>.</a:t>
            </a:r>
          </a:p>
          <a:p>
            <a:pPr algn="ctr" eaLnBrk="1" hangingPunct="1">
              <a:spcBef>
                <a:spcPts val="599"/>
              </a:spcBef>
              <a:buFontTx/>
              <a:buNone/>
              <a:defRPr/>
            </a:pPr>
            <a:endParaRPr lang="en-US" altLang="en-US" sz="1600" dirty="0">
              <a:solidFill>
                <a:schemeClr val="tx2">
                  <a:lumMod val="50000"/>
                  <a:lumOff val="50000"/>
                </a:schemeClr>
              </a:solidFill>
            </a:endParaRPr>
          </a:p>
          <a:p>
            <a:pPr algn="ctr" eaLnBrk="1" hangingPunct="1">
              <a:spcBef>
                <a:spcPct val="0"/>
              </a:spcBef>
              <a:buFont typeface="Calibri" pitchFamily="34" charset="0"/>
              <a:buNone/>
              <a:defRPr/>
            </a:pPr>
            <a:endParaRPr lang="en-US" altLang="en-US" sz="2000" dirty="0"/>
          </a:p>
          <a:p>
            <a:pPr algn="ctr" eaLnBrk="1" hangingPunct="1">
              <a:spcBef>
                <a:spcPct val="0"/>
              </a:spcBef>
              <a:buFont typeface="Calibri" pitchFamily="34" charset="0"/>
              <a:buNone/>
              <a:defRPr/>
            </a:pPr>
            <a:endParaRPr lang="en-US" altLang="en-US" sz="2000" dirty="0"/>
          </a:p>
          <a:p>
            <a:pPr algn="ctr" eaLnBrk="1" hangingPunct="1">
              <a:spcBef>
                <a:spcPct val="0"/>
              </a:spcBef>
              <a:buFont typeface="Calibri" pitchFamily="34" charset="0"/>
              <a:buNone/>
              <a:defRPr/>
            </a:pPr>
            <a:endParaRPr lang="en-US" altLang="en-US" sz="2000" dirty="0"/>
          </a:p>
          <a:p>
            <a:pPr algn="ctr" eaLnBrk="1" hangingPunct="1">
              <a:spcBef>
                <a:spcPct val="0"/>
              </a:spcBef>
              <a:buFont typeface="Calibri" pitchFamily="34" charset="0"/>
              <a:buNone/>
              <a:defRPr/>
            </a:pPr>
            <a:endParaRPr lang="en-US" altLang="en-US" sz="2000" dirty="0"/>
          </a:p>
        </p:txBody>
      </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15</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746197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00075" y="-55394"/>
            <a:ext cx="11355209" cy="1044584"/>
          </a:xfrm>
        </p:spPr>
        <p:txBody>
          <a:bodyPr>
            <a:noAutofit/>
          </a:bodyPr>
          <a:lstStyle/>
          <a:p>
            <a:pPr eaLnBrk="1" hangingPunct="1"/>
            <a:r>
              <a:rPr lang="en-US" altLang="en-US" sz="3400" i="1" dirty="0">
                <a:solidFill>
                  <a:srgbClr val="FFC000"/>
                </a:solidFill>
              </a:rPr>
              <a:t>New this Year: </a:t>
            </a:r>
            <a:r>
              <a:rPr lang="en-US" altLang="en-US" sz="3400" dirty="0">
                <a:solidFill>
                  <a:schemeClr val="bg1"/>
                </a:solidFill>
              </a:rPr>
              <a:t>Catheter-Associated Urinary Tract Infections (CAUTI) in Adult and Pediatric ICUs</a:t>
            </a:r>
            <a:endParaRPr lang="en-US" altLang="en-US" sz="3400" b="0" dirty="0">
              <a:solidFill>
                <a:schemeClr val="bg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802873297"/>
              </p:ext>
            </p:extLst>
          </p:nvPr>
        </p:nvGraphicFramePr>
        <p:xfrm>
          <a:off x="3078983" y="999621"/>
          <a:ext cx="8768265" cy="5517151"/>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3385761" y="5567964"/>
            <a:ext cx="1630049"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dirty="0"/>
              <a:t>NT=Not major teaching</a:t>
            </a:r>
          </a:p>
          <a:p>
            <a:pPr eaLnBrk="1" hangingPunct="1">
              <a:spcBef>
                <a:spcPct val="0"/>
              </a:spcBef>
              <a:buFontTx/>
              <a:buNone/>
            </a:pPr>
            <a:r>
              <a:rPr lang="en-US" altLang="en-US" sz="1200" dirty="0"/>
              <a:t>T= Major teaching</a:t>
            </a:r>
          </a:p>
        </p:txBody>
      </p:sp>
      <p:grpSp>
        <p:nvGrpSpPr>
          <p:cNvPr id="18438" name="Group 13"/>
          <p:cNvGrpSpPr>
            <a:grpSpLocks/>
          </p:cNvGrpSpPr>
          <p:nvPr/>
        </p:nvGrpSpPr>
        <p:grpSpPr bwMode="auto">
          <a:xfrm>
            <a:off x="3287889" y="6084390"/>
            <a:ext cx="3714478" cy="323397"/>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Rounded Rectangle 1"/>
          <p:cNvSpPr>
            <a:spLocks noChangeArrowheads="1"/>
          </p:cNvSpPr>
          <p:nvPr/>
        </p:nvSpPr>
        <p:spPr bwMode="auto">
          <a:xfrm>
            <a:off x="262143" y="1118099"/>
            <a:ext cx="2745345" cy="5280196"/>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buFontTx/>
              <a:buNone/>
              <a:defRPr/>
            </a:pPr>
            <a:r>
              <a:rPr lang="en-US" altLang="en-US" sz="2400" b="1" dirty="0">
                <a:solidFill>
                  <a:srgbClr val="006699"/>
                </a:solidFill>
              </a:rPr>
              <a:t>Key Findings</a:t>
            </a:r>
          </a:p>
          <a:p>
            <a:pPr algn="ctr" eaLnBrk="1" hangingPunct="1">
              <a:spcBef>
                <a:spcPct val="0"/>
              </a:spcBef>
              <a:buFont typeface="Calibri" pitchFamily="34" charset="0"/>
              <a:buNone/>
              <a:defRPr/>
            </a:pPr>
            <a:endParaRPr lang="en-US" altLang="en-US" sz="1400" dirty="0"/>
          </a:p>
          <a:p>
            <a:pPr algn="ctr" eaLnBrk="1" hangingPunct="1">
              <a:spcBef>
                <a:spcPct val="0"/>
              </a:spcBef>
              <a:buFont typeface="Calibri" pitchFamily="34" charset="0"/>
              <a:buNone/>
              <a:defRPr/>
            </a:pPr>
            <a:r>
              <a:rPr lang="en-US" altLang="en-US" sz="1900" dirty="0"/>
              <a:t>Six ICU types experienced a significantly higher </a:t>
            </a:r>
            <a:r>
              <a:rPr lang="en-US" altLang="en-US" sz="1900" dirty="0">
                <a:solidFill>
                  <a:srgbClr val="000000"/>
                </a:solidFill>
              </a:rPr>
              <a:t>number of device days than predicted, based on 2015 national aggregate data</a:t>
            </a:r>
            <a:r>
              <a:rPr lang="en-US" altLang="en-US" sz="1900" dirty="0"/>
              <a:t>: </a:t>
            </a:r>
          </a:p>
          <a:p>
            <a:pPr algn="ctr" eaLnBrk="1" hangingPunct="1">
              <a:spcBef>
                <a:spcPts val="599"/>
              </a:spcBef>
              <a:buFontTx/>
              <a:buNone/>
              <a:defRPr/>
            </a:pPr>
            <a:r>
              <a:rPr lang="en-US" altLang="en-US" sz="900" dirty="0">
                <a:solidFill>
                  <a:schemeClr val="tx2"/>
                </a:solidFill>
              </a:rPr>
              <a:t> </a:t>
            </a:r>
          </a:p>
          <a:p>
            <a:pPr algn="ctr" eaLnBrk="1" hangingPunct="1">
              <a:spcBef>
                <a:spcPts val="599"/>
              </a:spcBef>
              <a:buFontTx/>
              <a:buNone/>
              <a:defRPr/>
            </a:pPr>
            <a:r>
              <a:rPr lang="en-US" altLang="en-US" sz="1900" dirty="0"/>
              <a:t>Cardiac</a:t>
            </a:r>
          </a:p>
          <a:p>
            <a:pPr algn="ctr" eaLnBrk="1" hangingPunct="1">
              <a:spcBef>
                <a:spcPts val="599"/>
              </a:spcBef>
              <a:buFontTx/>
              <a:buNone/>
              <a:defRPr/>
            </a:pPr>
            <a:r>
              <a:rPr lang="en-US" altLang="en-US" sz="1900" dirty="0"/>
              <a:t>Cardiothoracic</a:t>
            </a:r>
          </a:p>
          <a:p>
            <a:pPr algn="ctr" eaLnBrk="1" hangingPunct="1">
              <a:spcBef>
                <a:spcPts val="599"/>
              </a:spcBef>
              <a:buFontTx/>
              <a:buNone/>
              <a:defRPr/>
            </a:pPr>
            <a:r>
              <a:rPr lang="en-US" altLang="en-US" sz="1900" dirty="0"/>
              <a:t>Medical/Surgical (T)</a:t>
            </a:r>
          </a:p>
          <a:p>
            <a:pPr algn="ctr" eaLnBrk="1" hangingPunct="1">
              <a:spcBef>
                <a:spcPts val="599"/>
              </a:spcBef>
              <a:buFontTx/>
              <a:buNone/>
              <a:defRPr/>
            </a:pPr>
            <a:r>
              <a:rPr lang="en-US" altLang="en-US" sz="1900" dirty="0"/>
              <a:t>Neurosurgical</a:t>
            </a:r>
          </a:p>
          <a:p>
            <a:pPr algn="ctr" eaLnBrk="1" hangingPunct="1">
              <a:spcBef>
                <a:spcPts val="599"/>
              </a:spcBef>
              <a:buFontTx/>
              <a:buNone/>
              <a:defRPr/>
            </a:pPr>
            <a:r>
              <a:rPr lang="en-US" altLang="en-US" sz="1900" dirty="0"/>
              <a:t>Pediatric</a:t>
            </a:r>
          </a:p>
          <a:p>
            <a:pPr algn="ctr" eaLnBrk="1" hangingPunct="1">
              <a:spcBef>
                <a:spcPts val="599"/>
              </a:spcBef>
              <a:buFontTx/>
              <a:buNone/>
              <a:defRPr/>
            </a:pPr>
            <a:r>
              <a:rPr lang="en-US" altLang="en-US" sz="1900" dirty="0"/>
              <a:t>Surgical</a:t>
            </a:r>
          </a:p>
        </p:txBody>
      </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16</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96333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92667" y="56525"/>
            <a:ext cx="11275483" cy="874654"/>
          </a:xfrm>
        </p:spPr>
        <p:txBody>
          <a:bodyPr>
            <a:noAutofit/>
          </a:bodyPr>
          <a:lstStyle/>
          <a:p>
            <a:r>
              <a:rPr lang="en-US" altLang="en-US" sz="3600" dirty="0">
                <a:solidFill>
                  <a:schemeClr val="bg1"/>
                </a:solidFill>
              </a:rPr>
              <a:t>CAUTI Adult &amp; Pediatric ICU Pathogens for 2017 and 2018</a:t>
            </a:r>
            <a:endParaRPr lang="en-US" altLang="en-US" sz="3200" dirty="0">
              <a:solidFill>
                <a:schemeClr val="bg1"/>
              </a:solidFill>
            </a:endParaRPr>
          </a:p>
        </p:txBody>
      </p:sp>
      <p:graphicFrame>
        <p:nvGraphicFramePr>
          <p:cNvPr id="10" name="Object 10"/>
          <p:cNvGraphicFramePr>
            <a:graphicFrameLocks noGrp="1" noChangeAspect="1"/>
          </p:cNvGraphicFramePr>
          <p:nvPr>
            <p:ph sz="half" idx="1"/>
            <p:extLst>
              <p:ext uri="{D42A27DB-BD31-4B8C-83A1-F6EECF244321}">
                <p14:modId xmlns:p14="http://schemas.microsoft.com/office/powerpoint/2010/main" val="1754626709"/>
              </p:ext>
            </p:extLst>
          </p:nvPr>
        </p:nvGraphicFramePr>
        <p:xfrm>
          <a:off x="-363438" y="2081990"/>
          <a:ext cx="6862963" cy="46613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10"/>
          <p:cNvGraphicFramePr>
            <a:graphicFrameLocks noGrp="1" noChangeAspect="1"/>
          </p:cNvGraphicFramePr>
          <p:nvPr>
            <p:ph sz="half" idx="2"/>
            <p:extLst>
              <p:ext uri="{D42A27DB-BD31-4B8C-83A1-F6EECF244321}">
                <p14:modId xmlns:p14="http://schemas.microsoft.com/office/powerpoint/2010/main" val="3395086531"/>
              </p:ext>
            </p:extLst>
          </p:nvPr>
        </p:nvGraphicFramePr>
        <p:xfrm>
          <a:off x="5992860" y="2081990"/>
          <a:ext cx="6769101" cy="4597572"/>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3475" y="1026664"/>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2018</a:t>
            </a:r>
          </a:p>
          <a:p>
            <a:pPr algn="ctr" eaLnBrk="1" hangingPunct="1">
              <a:spcBef>
                <a:spcPct val="0"/>
              </a:spcBef>
              <a:buFontTx/>
              <a:buNone/>
            </a:pPr>
            <a:r>
              <a:rPr lang="en-US" altLang="en-US" sz="1200" b="1" dirty="0"/>
              <a:t>January 1, 2018 – December 31, 2018</a:t>
            </a:r>
          </a:p>
          <a:p>
            <a:pPr algn="ctr" eaLnBrk="1" hangingPunct="1">
              <a:spcBef>
                <a:spcPct val="0"/>
              </a:spcBef>
              <a:buFontTx/>
              <a:buNone/>
            </a:pPr>
            <a:r>
              <a:rPr lang="en-US" altLang="en-US" sz="1600" i="1" dirty="0"/>
              <a:t>N=293</a:t>
            </a:r>
          </a:p>
        </p:txBody>
      </p:sp>
      <p:sp>
        <p:nvSpPr>
          <p:cNvPr id="8" name="Text Box 6"/>
          <p:cNvSpPr txBox="1">
            <a:spLocks noChangeArrowheads="1"/>
          </p:cNvSpPr>
          <p:nvPr/>
        </p:nvSpPr>
        <p:spPr bwMode="auto">
          <a:xfrm>
            <a:off x="182096" y="1026732"/>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2017</a:t>
            </a:r>
          </a:p>
          <a:p>
            <a:pPr algn="ctr" eaLnBrk="1" hangingPunct="1">
              <a:spcBef>
                <a:spcPct val="0"/>
              </a:spcBef>
              <a:buFontTx/>
              <a:buNone/>
            </a:pPr>
            <a:r>
              <a:rPr lang="en-US" altLang="en-US" sz="1200" b="1" dirty="0"/>
              <a:t>January 1, 2017 – December 31, 2017</a:t>
            </a:r>
          </a:p>
          <a:p>
            <a:pPr algn="ctr" eaLnBrk="1" hangingPunct="1">
              <a:spcBef>
                <a:spcPct val="0"/>
              </a:spcBef>
              <a:buFontTx/>
              <a:buNone/>
            </a:pPr>
            <a:r>
              <a:rPr lang="en-US" altLang="en-US" sz="1600" i="1" dirty="0"/>
              <a:t>N=317</a:t>
            </a: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17</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375196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610168" y="138415"/>
            <a:ext cx="6421694" cy="707969"/>
          </a:xfrm>
        </p:spPr>
        <p:txBody>
          <a:bodyPr>
            <a:normAutofit fontScale="90000"/>
          </a:bodyPr>
          <a:lstStyle/>
          <a:p>
            <a:pPr eaLnBrk="1" hangingPunct="1"/>
            <a:r>
              <a:rPr lang="en-US" altLang="en-US" dirty="0">
                <a:solidFill>
                  <a:schemeClr val="bg1"/>
                </a:solidFill>
              </a:rPr>
              <a:t>State CAUTI SIR</a:t>
            </a: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3472351263"/>
              </p:ext>
            </p:extLst>
          </p:nvPr>
        </p:nvGraphicFramePr>
        <p:xfrm>
          <a:off x="3390427" y="1335847"/>
          <a:ext cx="8351109" cy="4736954"/>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32774" name="Rounded Rectangle 1"/>
          <p:cNvSpPr>
            <a:spLocks noChangeArrowheads="1"/>
          </p:cNvSpPr>
          <p:nvPr/>
        </p:nvSpPr>
        <p:spPr bwMode="auto">
          <a:xfrm>
            <a:off x="262233" y="1091932"/>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None/>
            </a:pPr>
            <a:endParaRPr lang="en-US" altLang="en-US" sz="2000" dirty="0"/>
          </a:p>
          <a:p>
            <a:pPr algn="ctr" eaLnBrk="1" hangingPunct="1">
              <a:spcBef>
                <a:spcPct val="0"/>
              </a:spcBef>
              <a:buNone/>
            </a:pPr>
            <a:r>
              <a:rPr lang="en-US" sz="1900" dirty="0"/>
              <a:t>Between 2015-2017, </a:t>
            </a:r>
            <a:r>
              <a:rPr lang="en-US" altLang="en-US" sz="1900" dirty="0">
                <a:solidFill>
                  <a:srgbClr val="000000"/>
                </a:solidFill>
              </a:rPr>
              <a:t>pediatric ICUs saw an increase in the number of  </a:t>
            </a:r>
            <a:r>
              <a:rPr lang="en-US" altLang="en-US" sz="1900" dirty="0"/>
              <a:t>infections</a:t>
            </a:r>
            <a:r>
              <a:rPr lang="en-US" altLang="en-US" sz="1900" dirty="0">
                <a:solidFill>
                  <a:srgbClr val="000000"/>
                </a:solidFill>
              </a:rPr>
              <a:t> but in 2018 were no different than predicted, based on 2015 national aggregate data</a:t>
            </a:r>
            <a:r>
              <a:rPr lang="en-US" altLang="en-US" sz="1900" dirty="0"/>
              <a:t>.</a:t>
            </a:r>
          </a:p>
          <a:p>
            <a:pPr algn="ctr" eaLnBrk="1" hangingPunct="1">
              <a:spcBef>
                <a:spcPct val="0"/>
              </a:spcBef>
              <a:buNone/>
            </a:pPr>
            <a:endParaRPr lang="en-US" altLang="en-US" sz="1100" dirty="0"/>
          </a:p>
          <a:p>
            <a:pPr algn="ctr" eaLnBrk="1" hangingPunct="1">
              <a:spcBef>
                <a:spcPct val="0"/>
              </a:spcBef>
              <a:buNone/>
            </a:pPr>
            <a:endParaRPr lang="en-US" altLang="en-US" sz="1900" b="1" dirty="0"/>
          </a:p>
          <a:p>
            <a:pPr algn="ctr" eaLnBrk="1" hangingPunct="1">
              <a:spcBef>
                <a:spcPct val="0"/>
              </a:spcBef>
              <a:buNone/>
            </a:pPr>
            <a:r>
              <a:rPr lang="en-US" altLang="en-US" sz="1900" dirty="0"/>
              <a:t>There were 9 CAUTIs reported by 10 pediatric ICUs in 2018. </a:t>
            </a:r>
            <a:endParaRPr lang="en-US" altLang="en-US" sz="1900" b="1" dirty="0"/>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18</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737833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614221" y="0"/>
            <a:ext cx="9282254" cy="932109"/>
          </a:xfrm>
        </p:spPr>
        <p:txBody>
          <a:bodyPr>
            <a:noAutofit/>
          </a:bodyPr>
          <a:lstStyle/>
          <a:p>
            <a:pPr eaLnBrk="1" hangingPunct="1"/>
            <a:r>
              <a:rPr lang="en-US" altLang="en-US" sz="4000" i="1" dirty="0">
                <a:solidFill>
                  <a:srgbClr val="FFC000"/>
                </a:solidFill>
              </a:rPr>
              <a:t>New this Year: </a:t>
            </a:r>
            <a:r>
              <a:rPr lang="en-US" altLang="en-US" sz="4000" dirty="0">
                <a:solidFill>
                  <a:schemeClr val="bg1"/>
                </a:solidFill>
              </a:rPr>
              <a:t>State CAUTI SUR</a:t>
            </a: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2334957812"/>
              </p:ext>
            </p:extLst>
          </p:nvPr>
        </p:nvGraphicFramePr>
        <p:xfrm>
          <a:off x="3457102" y="1326322"/>
          <a:ext cx="8351109" cy="4736954"/>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Rectangle 3"/>
          <p:cNvSpPr>
            <a:spLocks noChangeArrowheads="1"/>
          </p:cNvSpPr>
          <p:nvPr/>
        </p:nvSpPr>
        <p:spPr bwMode="auto">
          <a:xfrm>
            <a:off x="610168" y="1314629"/>
            <a:ext cx="10968673" cy="51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marL="457200" indent="-457200"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lnSpc>
                <a:spcPct val="90000"/>
              </a:lnSpc>
            </a:pPr>
            <a:endParaRPr lang="en-US" altLang="en-US" sz="3700" dirty="0"/>
          </a:p>
        </p:txBody>
      </p:sp>
      <p:sp>
        <p:nvSpPr>
          <p:cNvPr id="32774" name="Rounded Rectangle 1"/>
          <p:cNvSpPr>
            <a:spLocks noChangeArrowheads="1"/>
          </p:cNvSpPr>
          <p:nvPr/>
        </p:nvSpPr>
        <p:spPr bwMode="auto">
          <a:xfrm>
            <a:off x="338434" y="1149082"/>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None/>
            </a:pPr>
            <a:endParaRPr lang="en-US" altLang="en-US" sz="1400" dirty="0"/>
          </a:p>
          <a:p>
            <a:pPr algn="ctr" eaLnBrk="1" hangingPunct="1">
              <a:spcBef>
                <a:spcPct val="0"/>
              </a:spcBef>
              <a:buNone/>
            </a:pPr>
            <a:r>
              <a:rPr lang="en-US" altLang="en-US" sz="2000" dirty="0"/>
              <a:t>For the past four years, adult and pediatric ICUs experienced a significantly higher number of device days than predicted, based on 2015 national aggregate data. </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19</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93468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en-US" sz="4000" dirty="0">
                <a:solidFill>
                  <a:schemeClr val="bg1"/>
                </a:solidFill>
              </a:rPr>
              <a:t>Introduction</a:t>
            </a:r>
          </a:p>
        </p:txBody>
      </p:sp>
      <p:sp>
        <p:nvSpPr>
          <p:cNvPr id="10244" name="Rectangle 3"/>
          <p:cNvSpPr>
            <a:spLocks noGrp="1" noChangeArrowheads="1"/>
          </p:cNvSpPr>
          <p:nvPr>
            <p:ph idx="1"/>
          </p:nvPr>
        </p:nvSpPr>
        <p:spPr>
          <a:xfrm>
            <a:off x="388878" y="1170749"/>
            <a:ext cx="11379478" cy="4782376"/>
          </a:xfrm>
        </p:spPr>
        <p:txBody>
          <a:bodyPr>
            <a:noAutofit/>
          </a:bodyPr>
          <a:lstStyle/>
          <a:p>
            <a:pPr marL="0" indent="1588" eaLnBrk="1" hangingPunct="1">
              <a:lnSpc>
                <a:spcPct val="80000"/>
              </a:lnSpc>
              <a:buNone/>
              <a:defRPr/>
            </a:pPr>
            <a:r>
              <a:rPr lang="en-US" altLang="en-US" sz="2000" dirty="0">
                <a:solidFill>
                  <a:srgbClr val="000000"/>
                </a:solidFill>
              </a:rPr>
              <a:t>Healthcare-associated infections (HAIs) are infections that patients acquire during the course of receiving treatment for other conditions within a healthcare setting.  </a:t>
            </a:r>
          </a:p>
          <a:p>
            <a:pPr marL="0" indent="1588" eaLnBrk="1" hangingPunct="1">
              <a:lnSpc>
                <a:spcPct val="80000"/>
              </a:lnSpc>
              <a:buNone/>
              <a:defRPr/>
            </a:pPr>
            <a:endParaRPr lang="en-US" altLang="en-US" sz="1100" dirty="0">
              <a:solidFill>
                <a:srgbClr val="000000"/>
              </a:solidFill>
            </a:endParaRPr>
          </a:p>
          <a:p>
            <a:pPr marL="0" indent="1588" eaLnBrk="1" hangingPunct="1">
              <a:lnSpc>
                <a:spcPct val="80000"/>
              </a:lnSpc>
              <a:buNone/>
              <a:defRPr/>
            </a:pPr>
            <a:r>
              <a:rPr lang="en-US" altLang="en-US" sz="2000" dirty="0">
                <a:solidFill>
                  <a:srgbClr val="000000"/>
                </a:solidFill>
              </a:rPr>
              <a:t>HAIs are among the leading causes of preventable death in the United States, affecting 1 in </a:t>
            </a:r>
            <a:r>
              <a:rPr lang="en-US" altLang="en-US" sz="2000" dirty="0"/>
              <a:t>17</a:t>
            </a:r>
            <a:r>
              <a:rPr lang="en-US" altLang="en-US" sz="2000" dirty="0">
                <a:solidFill>
                  <a:srgbClr val="FF0000"/>
                </a:solidFill>
              </a:rPr>
              <a:t> </a:t>
            </a:r>
            <a:r>
              <a:rPr lang="en-US" altLang="en-US" sz="2000" dirty="0">
                <a:solidFill>
                  <a:srgbClr val="000000"/>
                </a:solidFill>
              </a:rPr>
              <a:t>hospitalized patients, accounting for an estimated 1.7 million infections and an associated 98,000 deaths.* </a:t>
            </a:r>
          </a:p>
          <a:p>
            <a:pPr marL="0" indent="1588" eaLnBrk="1" hangingPunct="1">
              <a:lnSpc>
                <a:spcPct val="80000"/>
              </a:lnSpc>
              <a:buNone/>
              <a:defRPr/>
            </a:pPr>
            <a:endParaRPr lang="en-US" altLang="en-US" sz="1100" dirty="0">
              <a:solidFill>
                <a:srgbClr val="000000"/>
              </a:solidFill>
            </a:endParaRPr>
          </a:p>
          <a:p>
            <a:pPr marL="0" indent="1588" eaLnBrk="1" hangingPunct="1">
              <a:lnSpc>
                <a:spcPct val="80000"/>
              </a:lnSpc>
              <a:buNone/>
              <a:defRPr/>
            </a:pPr>
            <a:r>
              <a:rPr lang="en-US" altLang="en-US" sz="2000" dirty="0">
                <a:solidFill>
                  <a:srgbClr val="000000"/>
                </a:solidFill>
              </a:rPr>
              <a:t>The Massachusetts Department of Public Health (DPH) developed this data update as a component of the Statewide Infection Prevention and Control Program created pursuant to</a:t>
            </a:r>
            <a:r>
              <a:rPr lang="en-US" altLang="en-US" sz="2000" dirty="0">
                <a:solidFill>
                  <a:srgbClr val="4D4D4D"/>
                </a:solidFill>
              </a:rPr>
              <a:t> </a:t>
            </a:r>
            <a:r>
              <a:rPr lang="en-US" altLang="en-US" sz="2000" dirty="0">
                <a:solidFill>
                  <a:schemeClr val="accent5">
                    <a:lumMod val="10000"/>
                  </a:schemeClr>
                </a:solidFill>
                <a:hlinkClick r:id="rId3"/>
              </a:rPr>
              <a:t>Chapter 58 of the Acts of 2006</a:t>
            </a:r>
            <a:r>
              <a:rPr lang="en-US" altLang="en-US" sz="2000" dirty="0">
                <a:solidFill>
                  <a:schemeClr val="accent5">
                    <a:lumMod val="10000"/>
                  </a:schemeClr>
                </a:solidFill>
              </a:rPr>
              <a:t>. </a:t>
            </a:r>
          </a:p>
          <a:p>
            <a:pPr marL="737248" lvl="1" indent="-284554" eaLnBrk="1" hangingPunct="1">
              <a:lnSpc>
                <a:spcPct val="80000"/>
              </a:lnSpc>
              <a:buFontTx/>
              <a:buChar char="•"/>
              <a:defRPr/>
            </a:pPr>
            <a:endParaRPr lang="en-US" altLang="en-US" sz="1200" dirty="0">
              <a:solidFill>
                <a:srgbClr val="000000"/>
              </a:solidFill>
            </a:endParaRPr>
          </a:p>
          <a:p>
            <a:pPr marL="737248" lvl="1" indent="-284554" eaLnBrk="1" hangingPunct="1">
              <a:lnSpc>
                <a:spcPct val="80000"/>
              </a:lnSpc>
              <a:buFontTx/>
              <a:buChar char="•"/>
              <a:defRPr/>
            </a:pPr>
            <a:r>
              <a:rPr lang="en-US" altLang="en-US" sz="1800" dirty="0">
                <a:solidFill>
                  <a:srgbClr val="000000"/>
                </a:solidFill>
              </a:rPr>
              <a:t>Massachusetts law provides DPH with the legal authority to conduct surveillance, and to investigate and control the spread of communicable and infectious diseases. </a:t>
            </a:r>
            <a:r>
              <a:rPr lang="en-US" altLang="en-US" sz="1800" dirty="0">
                <a:solidFill>
                  <a:srgbClr val="4D4D4D"/>
                </a:solidFill>
              </a:rPr>
              <a:t>(</a:t>
            </a:r>
            <a:r>
              <a:rPr lang="en-US" altLang="en-US" sz="1800" dirty="0">
                <a:solidFill>
                  <a:srgbClr val="4D4D4D"/>
                </a:solidFill>
                <a:hlinkClick r:id="rId4"/>
              </a:rPr>
              <a:t>MGL c. 111,sections 6 &amp; 7</a:t>
            </a:r>
            <a:r>
              <a:rPr lang="en-US" altLang="en-US" sz="1800" dirty="0">
                <a:solidFill>
                  <a:srgbClr val="4D4D4D"/>
                </a:solidFill>
              </a:rPr>
              <a:t>)</a:t>
            </a:r>
          </a:p>
          <a:p>
            <a:pPr marL="0" indent="1588" eaLnBrk="1" hangingPunct="1">
              <a:lnSpc>
                <a:spcPct val="80000"/>
              </a:lnSpc>
              <a:defRPr/>
            </a:pPr>
            <a:endParaRPr lang="en-US" altLang="en-US" sz="1050" dirty="0">
              <a:solidFill>
                <a:srgbClr val="4D4D4D"/>
              </a:solidFill>
            </a:endParaRPr>
          </a:p>
          <a:p>
            <a:pPr marL="737248" lvl="1" indent="-284554" eaLnBrk="1" hangingPunct="1">
              <a:lnSpc>
                <a:spcPct val="80000"/>
              </a:lnSpc>
              <a:buFontTx/>
              <a:buChar char="•"/>
              <a:defRPr/>
            </a:pPr>
            <a:r>
              <a:rPr lang="en-US" altLang="en-US" sz="1800" dirty="0"/>
              <a:t>DPH implements this responsibility in hospitals through the hospital licensing regulation. </a:t>
            </a:r>
            <a:r>
              <a:rPr lang="en-US" altLang="en-US" sz="1800" dirty="0">
                <a:solidFill>
                  <a:srgbClr val="4D4D4D"/>
                </a:solidFill>
              </a:rPr>
              <a:t>(</a:t>
            </a:r>
            <a:r>
              <a:rPr lang="en-US" altLang="en-US" sz="1800" dirty="0">
                <a:solidFill>
                  <a:srgbClr val="4D4D4D"/>
                </a:solidFill>
                <a:hlinkClick r:id="rId5"/>
              </a:rPr>
              <a:t>105 CMR 130.000</a:t>
            </a:r>
            <a:r>
              <a:rPr lang="en-US" altLang="en-US" sz="1800" dirty="0">
                <a:solidFill>
                  <a:srgbClr val="4D4D4D"/>
                </a:solidFill>
              </a:rPr>
              <a:t>)</a:t>
            </a:r>
          </a:p>
          <a:p>
            <a:pPr marL="737248" lvl="1" indent="-284554" eaLnBrk="1" hangingPunct="1">
              <a:lnSpc>
                <a:spcPct val="80000"/>
              </a:lnSpc>
              <a:buFontTx/>
              <a:buChar char="•"/>
              <a:defRPr/>
            </a:pPr>
            <a:endParaRPr lang="en-US" altLang="en-US" sz="1050" dirty="0"/>
          </a:p>
          <a:p>
            <a:pPr marL="737248" lvl="1" indent="-284554" eaLnBrk="1" hangingPunct="1">
              <a:lnSpc>
                <a:spcPct val="80000"/>
              </a:lnSpc>
              <a:buFontTx/>
              <a:buChar char="•"/>
              <a:defRPr/>
            </a:pPr>
            <a:r>
              <a:rPr lang="en-US" altLang="en-US" sz="1800" dirty="0"/>
              <a:t>Section 51H of chapter 111 of the Massachusetts General Laws authorizes the Department to collect HAI data and disseminate the information publicly to encourage quality improvement. </a:t>
            </a:r>
            <a:r>
              <a:rPr lang="en-US" altLang="en-US" sz="1800" dirty="0">
                <a:solidFill>
                  <a:srgbClr val="4D4D4D"/>
                </a:solidFill>
              </a:rPr>
              <a:t>(</a:t>
            </a:r>
            <a:r>
              <a:rPr lang="en-US" altLang="en-US" sz="1800" dirty="0">
                <a:solidFill>
                  <a:srgbClr val="4D4D4D"/>
                </a:solidFill>
                <a:hlinkClick r:id="rId6"/>
              </a:rPr>
              <a:t>https://malegislature.gov/Laws/GeneralLaws/PartI/TitleXVI/Chapter111/Section51H</a:t>
            </a:r>
            <a:r>
              <a:rPr lang="en-US" altLang="en-US" sz="1800" dirty="0">
                <a:solidFill>
                  <a:srgbClr val="4D4D4D"/>
                </a:solidFill>
              </a:rPr>
              <a:t>) </a:t>
            </a:r>
          </a:p>
          <a:p>
            <a:pPr marL="0" indent="1588" eaLnBrk="1" hangingPunct="1">
              <a:lnSpc>
                <a:spcPct val="80000"/>
              </a:lnSpc>
              <a:buNone/>
              <a:defRPr/>
            </a:pPr>
            <a:endParaRPr lang="en-US" altLang="en-US" sz="1400" dirty="0">
              <a:solidFill>
                <a:srgbClr val="4D4D4D"/>
              </a:solidFill>
            </a:endParaRPr>
          </a:p>
          <a:p>
            <a:pPr marL="0" indent="1588" eaLnBrk="1" hangingPunct="1">
              <a:lnSpc>
                <a:spcPct val="80000"/>
              </a:lnSpc>
              <a:buNone/>
              <a:defRPr/>
            </a:pPr>
            <a:endParaRPr lang="en-US" altLang="en-US" sz="1400" dirty="0">
              <a:solidFill>
                <a:srgbClr val="4D4D4D"/>
              </a:solidFill>
            </a:endParaRPr>
          </a:p>
          <a:p>
            <a:pPr marL="0" indent="1588" eaLnBrk="1" hangingPunct="1">
              <a:lnSpc>
                <a:spcPct val="80000"/>
              </a:lnSpc>
              <a:buNone/>
              <a:defRPr/>
            </a:pPr>
            <a:r>
              <a:rPr lang="en-US" sz="1400" dirty="0"/>
              <a:t>*</a:t>
            </a:r>
            <a:r>
              <a:rPr lang="en-US" sz="1400" dirty="0" err="1"/>
              <a:t>Haque</a:t>
            </a:r>
            <a:r>
              <a:rPr lang="en-US" sz="1400" dirty="0"/>
              <a:t> M, </a:t>
            </a:r>
            <a:r>
              <a:rPr lang="en-US" sz="1400" dirty="0" err="1"/>
              <a:t>Sartelli</a:t>
            </a:r>
            <a:r>
              <a:rPr lang="en-US" sz="1400" dirty="0"/>
              <a:t> M, </a:t>
            </a:r>
            <a:r>
              <a:rPr lang="en-US" sz="1400" dirty="0" err="1"/>
              <a:t>McKimm</a:t>
            </a:r>
            <a:r>
              <a:rPr lang="en-US" sz="1400" dirty="0"/>
              <a:t> J, Abu Bakar M. Health care-associated infections - an overview. </a:t>
            </a:r>
            <a:r>
              <a:rPr lang="en-US" sz="1400" i="1" dirty="0"/>
              <a:t>Infect Drug Resist</a:t>
            </a:r>
            <a:r>
              <a:rPr lang="en-US" sz="1400" dirty="0"/>
              <a:t>. 2018;11:2321–2333. </a:t>
            </a:r>
            <a:endParaRPr lang="en-US" altLang="en-US" sz="1400" strike="sngStrike" dirty="0">
              <a:solidFill>
                <a:srgbClr val="4D4D4D"/>
              </a:solidFill>
            </a:endParaRPr>
          </a:p>
          <a:p>
            <a:pPr marL="0" indent="1588" eaLnBrk="1" hangingPunct="1">
              <a:lnSpc>
                <a:spcPct val="80000"/>
              </a:lnSpc>
              <a:buNone/>
              <a:defRPr/>
            </a:pPr>
            <a:endParaRPr lang="en-US" altLang="en-US" sz="1400" strike="sngStrike" dirty="0">
              <a:solidFill>
                <a:srgbClr val="4D4D4D"/>
              </a:solidFill>
            </a:endParaRPr>
          </a:p>
          <a:p>
            <a:pPr marL="737248" lvl="1" indent="-284554" eaLnBrk="1" hangingPunct="1">
              <a:lnSpc>
                <a:spcPct val="80000"/>
              </a:lnSpc>
              <a:buFontTx/>
              <a:buChar char="•"/>
              <a:defRPr/>
            </a:pPr>
            <a:endParaRPr lang="en-US" altLang="en-US" sz="2200" dirty="0">
              <a:solidFill>
                <a:srgbClr val="4D4D4D"/>
              </a:solidFill>
            </a:endParaRPr>
          </a:p>
          <a:p>
            <a:pPr marL="0" indent="1588" eaLnBrk="1" hangingPunct="1">
              <a:lnSpc>
                <a:spcPct val="80000"/>
              </a:lnSpc>
              <a:buNone/>
              <a:defRPr/>
            </a:pPr>
            <a:endParaRPr lang="en-US" altLang="en-US" sz="1800" dirty="0">
              <a:solidFill>
                <a:srgbClr val="4D4D4D"/>
              </a:solidFill>
            </a:endParaRP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a:t>
            </a:fld>
            <a:endParaRPr lang="en-US" dirty="0">
              <a:solidFill>
                <a:srgbClr val="464646">
                  <a:lumMod val="40000"/>
                  <a:lumOff val="60000"/>
                </a:srgbClr>
              </a:solidFill>
              <a:latin typeface="+mn-lt"/>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4766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p:cNvSpPr>
            <a:spLocks noChangeArrowheads="1"/>
          </p:cNvSpPr>
          <p:nvPr/>
        </p:nvSpPr>
        <p:spPr bwMode="auto">
          <a:xfrm>
            <a:off x="262233" y="1067965"/>
            <a:ext cx="2745345" cy="531022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00" dirty="0">
                <a:solidFill>
                  <a:srgbClr val="000000"/>
                </a:solidFill>
              </a:rPr>
              <a:t> </a:t>
            </a:r>
          </a:p>
          <a:p>
            <a:pPr algn="ctr" eaLnBrk="1" hangingPunct="1">
              <a:spcBef>
                <a:spcPct val="0"/>
              </a:spcBef>
              <a:buNone/>
            </a:pPr>
            <a:r>
              <a:rPr lang="en-US" altLang="en-US" sz="1800" dirty="0">
                <a:solidFill>
                  <a:srgbClr val="000000"/>
                </a:solidFill>
              </a:rPr>
              <a:t>For the past four years,  MA acute care hospitals performing coronary artery bypass graft procedures (CABG) and colon procedures (COLO) </a:t>
            </a:r>
            <a:r>
              <a:rPr lang="en-US" altLang="en-US" sz="1800" dirty="0"/>
              <a:t>experienced the same number of infections as predicted, based on 2015 national aggregate data.</a:t>
            </a:r>
          </a:p>
          <a:p>
            <a:pPr algn="ctr" eaLnBrk="1" hangingPunct="1">
              <a:spcBef>
                <a:spcPct val="0"/>
              </a:spcBef>
              <a:buFontTx/>
              <a:buNone/>
            </a:pPr>
            <a:r>
              <a:rPr lang="en-US" altLang="en-US" sz="1000" dirty="0">
                <a:solidFill>
                  <a:srgbClr val="000000"/>
                </a:solidFill>
              </a:rPr>
              <a:t> </a:t>
            </a:r>
          </a:p>
          <a:p>
            <a:pPr algn="ctr" eaLnBrk="1" hangingPunct="1">
              <a:spcBef>
                <a:spcPct val="0"/>
              </a:spcBef>
              <a:buFontTx/>
              <a:buNone/>
            </a:pPr>
            <a:r>
              <a:rPr lang="en-US" altLang="en-US" sz="1800" dirty="0">
                <a:solidFill>
                  <a:srgbClr val="000000"/>
                </a:solidFill>
              </a:rPr>
              <a:t>There were </a:t>
            </a:r>
            <a:r>
              <a:rPr lang="en-US" sz="1800" dirty="0"/>
              <a:t>31 </a:t>
            </a:r>
            <a:r>
              <a:rPr lang="en-US" altLang="en-US" sz="1800" dirty="0">
                <a:solidFill>
                  <a:srgbClr val="000000"/>
                </a:solidFill>
              </a:rPr>
              <a:t>CABG SSIs reported in 2018.   </a:t>
            </a:r>
          </a:p>
          <a:p>
            <a:pPr algn="ctr" eaLnBrk="1" hangingPunct="1">
              <a:spcBef>
                <a:spcPct val="0"/>
              </a:spcBef>
              <a:buFontTx/>
              <a:buNone/>
            </a:pPr>
            <a:endParaRPr lang="en-US" altLang="en-US" sz="1800" dirty="0">
              <a:solidFill>
                <a:srgbClr val="000000"/>
              </a:solidFill>
            </a:endParaRPr>
          </a:p>
          <a:p>
            <a:pPr algn="ctr" eaLnBrk="1" hangingPunct="1">
              <a:spcBef>
                <a:spcPct val="0"/>
              </a:spcBef>
              <a:buNone/>
            </a:pPr>
            <a:r>
              <a:rPr lang="en-US" altLang="en-US" sz="1800" dirty="0"/>
              <a:t>There were </a:t>
            </a:r>
            <a:r>
              <a:rPr lang="en-US" sz="1800" dirty="0"/>
              <a:t>184 </a:t>
            </a:r>
            <a:r>
              <a:rPr lang="en-US" altLang="en-US" sz="1800" dirty="0"/>
              <a:t>COLO SSIs reported in 2018.</a:t>
            </a:r>
            <a:endParaRPr lang="en-US" altLang="en-US" sz="1800" dirty="0">
              <a:solidFill>
                <a:srgbClr val="000000"/>
              </a:solidFill>
            </a:endParaRPr>
          </a:p>
        </p:txBody>
      </p:sp>
      <p:sp>
        <p:nvSpPr>
          <p:cNvPr id="36867" name="Rectangle 2"/>
          <p:cNvSpPr>
            <a:spLocks noGrp="1" noChangeArrowheads="1"/>
          </p:cNvSpPr>
          <p:nvPr>
            <p:ph type="title"/>
          </p:nvPr>
        </p:nvSpPr>
        <p:spPr/>
        <p:txBody>
          <a:bodyPr>
            <a:normAutofit fontScale="90000"/>
          </a:bodyPr>
          <a:lstStyle/>
          <a:p>
            <a:pPr eaLnBrk="1" hangingPunct="1"/>
            <a:r>
              <a:rPr lang="en-US" altLang="en-US" sz="3600" dirty="0">
                <a:solidFill>
                  <a:schemeClr val="bg1"/>
                </a:solidFill>
              </a:rPr>
              <a:t>Surgical Site Infections (SSI)</a:t>
            </a:r>
            <a:r>
              <a:rPr lang="en-US" altLang="en-US" sz="3100" dirty="0">
                <a:solidFill>
                  <a:schemeClr val="bg1"/>
                </a:solidFill>
              </a:rPr>
              <a:t/>
            </a:r>
            <a:br>
              <a:rPr lang="en-US" altLang="en-US" sz="3100" dirty="0">
                <a:solidFill>
                  <a:schemeClr val="bg1"/>
                </a:solidFill>
              </a:rPr>
            </a:br>
            <a:r>
              <a:rPr lang="en-US" altLang="en-US" sz="2700" i="1" dirty="0">
                <a:solidFill>
                  <a:schemeClr val="bg1"/>
                </a:solidFill>
              </a:rPr>
              <a:t>Coronary Artery Bypass Graft (CABG) SIR and Colon Procedure (COLO) SIR</a:t>
            </a:r>
            <a:endParaRPr lang="en-US" altLang="en-US" sz="1800" b="0" i="1"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147329527"/>
              </p:ext>
            </p:extLst>
          </p:nvPr>
        </p:nvGraphicFramePr>
        <p:xfrm>
          <a:off x="3267408" y="970444"/>
          <a:ext cx="8303432"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bwMode="auto">
          <a:xfrm>
            <a:off x="4424712" y="2153568"/>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136598" y="6169485"/>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6873" name="Line 12"/>
            <p:cNvSpPr>
              <a:spLocks noChangeShapeType="1"/>
            </p:cNvSpPr>
            <p:nvPr/>
          </p:nvSpPr>
          <p:spPr bwMode="auto">
            <a:xfrm>
              <a:off x="4082" y="666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aphicFrame>
        <p:nvGraphicFramePr>
          <p:cNvPr id="13" name="Object 3"/>
          <p:cNvGraphicFramePr>
            <a:graphicFrameLocks noChangeAspect="1"/>
          </p:cNvGraphicFramePr>
          <p:nvPr>
            <p:extLst>
              <p:ext uri="{D42A27DB-BD31-4B8C-83A1-F6EECF244321}">
                <p14:modId xmlns:p14="http://schemas.microsoft.com/office/powerpoint/2010/main" val="427977572"/>
              </p:ext>
            </p:extLst>
          </p:nvPr>
        </p:nvGraphicFramePr>
        <p:xfrm>
          <a:off x="3279725" y="3619421"/>
          <a:ext cx="8303431" cy="292608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bwMode="auto">
          <a:xfrm>
            <a:off x="4424712" y="4796711"/>
            <a:ext cx="7137898"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20</a:t>
            </a:fld>
            <a:endParaRPr lang="en-US" dirty="0">
              <a:solidFill>
                <a:srgbClr val="464646">
                  <a:lumMod val="40000"/>
                  <a:lumOff val="60000"/>
                </a:srgbClr>
              </a:solidFill>
              <a:latin typeface="+mn-lt"/>
            </a:endParaRPr>
          </a:p>
        </p:txBody>
      </p:sp>
      <p:sp>
        <p:nvSpPr>
          <p:cNvPr id="1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80932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p:cNvSpPr>
            <a:spLocks noChangeArrowheads="1"/>
          </p:cNvSpPr>
          <p:nvPr/>
        </p:nvSpPr>
        <p:spPr bwMode="auto">
          <a:xfrm>
            <a:off x="262234" y="1066801"/>
            <a:ext cx="2745345" cy="5406638"/>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700" dirty="0">
                <a:solidFill>
                  <a:srgbClr val="000000"/>
                </a:solidFill>
              </a:rPr>
              <a:t> </a:t>
            </a:r>
          </a:p>
          <a:p>
            <a:pPr algn="ctr" eaLnBrk="1" hangingPunct="1">
              <a:spcBef>
                <a:spcPct val="0"/>
              </a:spcBef>
              <a:buNone/>
            </a:pPr>
            <a:r>
              <a:rPr lang="en-US" altLang="en-US" sz="1900" dirty="0">
                <a:solidFill>
                  <a:srgbClr val="000000"/>
                </a:solidFill>
              </a:rPr>
              <a:t>In 2018, Massachusetts acute care hospitals performing knee prosthesis procedures (KPRO) experienced significantly </a:t>
            </a:r>
            <a:r>
              <a:rPr lang="en-US" altLang="en-US" sz="1900" dirty="0"/>
              <a:t>higher </a:t>
            </a:r>
            <a:r>
              <a:rPr lang="en-US" altLang="en-US" sz="1900" dirty="0">
                <a:solidFill>
                  <a:srgbClr val="000000"/>
                </a:solidFill>
              </a:rPr>
              <a:t>number of infections than predicted</a:t>
            </a:r>
            <a:r>
              <a:rPr lang="en-US" altLang="en-US" sz="1900" dirty="0"/>
              <a:t>, based on 2015 national aggregate data</a:t>
            </a:r>
            <a:r>
              <a:rPr lang="en-US" altLang="en-US" sz="1900" dirty="0">
                <a:solidFill>
                  <a:srgbClr val="000000"/>
                </a:solidFill>
              </a:rPr>
              <a:t>.</a:t>
            </a:r>
          </a:p>
          <a:p>
            <a:pPr algn="ctr" eaLnBrk="1" hangingPunct="1">
              <a:spcBef>
                <a:spcPct val="0"/>
              </a:spcBef>
              <a:buFontTx/>
              <a:buNone/>
            </a:pPr>
            <a:r>
              <a:rPr lang="en-US" altLang="en-US" sz="1100" dirty="0">
                <a:solidFill>
                  <a:srgbClr val="000000"/>
                </a:solidFill>
              </a:rPr>
              <a:t> </a:t>
            </a:r>
          </a:p>
          <a:p>
            <a:pPr algn="ctr" eaLnBrk="1" hangingPunct="1">
              <a:spcBef>
                <a:spcPct val="0"/>
              </a:spcBef>
              <a:buFontTx/>
              <a:buNone/>
            </a:pPr>
            <a:r>
              <a:rPr lang="en-US" altLang="en-US" sz="1900" dirty="0">
                <a:solidFill>
                  <a:srgbClr val="000000"/>
                </a:solidFill>
              </a:rPr>
              <a:t>There were </a:t>
            </a:r>
            <a:r>
              <a:rPr lang="en-US" sz="1900" dirty="0"/>
              <a:t>77 KPRO</a:t>
            </a:r>
            <a:r>
              <a:rPr lang="en-US" altLang="en-US" sz="1900" dirty="0">
                <a:solidFill>
                  <a:srgbClr val="000000"/>
                </a:solidFill>
              </a:rPr>
              <a:t> SSIs reported in 2018.</a:t>
            </a:r>
          </a:p>
          <a:p>
            <a:pPr algn="ctr" eaLnBrk="1" hangingPunct="1">
              <a:spcBef>
                <a:spcPct val="0"/>
              </a:spcBef>
              <a:buFontTx/>
              <a:buNone/>
            </a:pPr>
            <a:r>
              <a:rPr lang="en-US" altLang="en-US" sz="1200" dirty="0">
                <a:solidFill>
                  <a:srgbClr val="000000"/>
                </a:solidFill>
              </a:rPr>
              <a:t> </a:t>
            </a:r>
          </a:p>
          <a:p>
            <a:pPr algn="ctr" eaLnBrk="1" hangingPunct="1">
              <a:spcBef>
                <a:spcPct val="0"/>
              </a:spcBef>
              <a:buFontTx/>
              <a:buNone/>
            </a:pPr>
            <a:r>
              <a:rPr lang="en-US" altLang="en-US" sz="1900" dirty="0">
                <a:solidFill>
                  <a:srgbClr val="000000"/>
                </a:solidFill>
              </a:rPr>
              <a:t>There were 81 HPRO SSIs reported in 2018.</a:t>
            </a:r>
          </a:p>
        </p:txBody>
      </p:sp>
      <p:sp>
        <p:nvSpPr>
          <p:cNvPr id="36867" name="Rectangle 2"/>
          <p:cNvSpPr>
            <a:spLocks noGrp="1" noChangeArrowheads="1"/>
          </p:cNvSpPr>
          <p:nvPr>
            <p:ph type="title"/>
          </p:nvPr>
        </p:nvSpPr>
        <p:spPr>
          <a:xfrm>
            <a:off x="609600" y="147881"/>
            <a:ext cx="11345682" cy="707969"/>
          </a:xfrm>
        </p:spPr>
        <p:txBody>
          <a:bodyPr>
            <a:noAutofit/>
          </a:bodyPr>
          <a:lstStyle/>
          <a:p>
            <a:pPr eaLnBrk="1" hangingPunct="1"/>
            <a:r>
              <a:rPr lang="en-US" altLang="en-US" sz="3200" dirty="0">
                <a:solidFill>
                  <a:schemeClr val="bg1"/>
                </a:solidFill>
              </a:rPr>
              <a:t>Surgical Site Infections (SSI) </a:t>
            </a:r>
            <a:r>
              <a:rPr lang="en-US" altLang="en-US" sz="2800" dirty="0">
                <a:solidFill>
                  <a:schemeClr val="bg1"/>
                </a:solidFill>
              </a:rPr>
              <a:t/>
            </a:r>
            <a:br>
              <a:rPr lang="en-US" altLang="en-US" sz="2800" dirty="0">
                <a:solidFill>
                  <a:schemeClr val="bg1"/>
                </a:solidFill>
              </a:rPr>
            </a:br>
            <a:r>
              <a:rPr lang="en-US" altLang="en-US" sz="2400" i="1" dirty="0">
                <a:solidFill>
                  <a:schemeClr val="bg1"/>
                </a:solidFill>
              </a:rPr>
              <a:t>Knee Prosthesis (KPRO) SIR and Hip Prosthesis (HPRO) SIR</a:t>
            </a:r>
            <a:endParaRPr lang="en-US" altLang="en-US" sz="2400" b="0" i="1" dirty="0">
              <a:solidFill>
                <a:schemeClr val="bg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595277755"/>
              </p:ext>
            </p:extLst>
          </p:nvPr>
        </p:nvGraphicFramePr>
        <p:xfrm>
          <a:off x="3655627" y="990260"/>
          <a:ext cx="8303431"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bwMode="auto">
          <a:xfrm>
            <a:off x="4777183" y="2172618"/>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251700" y="6233713"/>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6873" name="Line 12"/>
            <p:cNvSpPr>
              <a:spLocks noChangeShapeType="1"/>
            </p:cNvSpPr>
            <p:nvPr/>
          </p:nvSpPr>
          <p:spPr bwMode="auto">
            <a:xfrm>
              <a:off x="4082" y="6179"/>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74" name="Line 13"/>
            <p:cNvSpPr>
              <a:spLocks noChangeShapeType="1"/>
            </p:cNvSpPr>
            <p:nvPr/>
          </p:nvSpPr>
          <p:spPr bwMode="auto">
            <a:xfrm>
              <a:off x="4732" y="6179"/>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aphicFrame>
        <p:nvGraphicFramePr>
          <p:cNvPr id="13" name="Object 3"/>
          <p:cNvGraphicFramePr>
            <a:graphicFrameLocks noChangeAspect="1"/>
          </p:cNvGraphicFramePr>
          <p:nvPr>
            <p:extLst>
              <p:ext uri="{D42A27DB-BD31-4B8C-83A1-F6EECF244321}">
                <p14:modId xmlns:p14="http://schemas.microsoft.com/office/powerpoint/2010/main" val="1941630427"/>
              </p:ext>
            </p:extLst>
          </p:nvPr>
        </p:nvGraphicFramePr>
        <p:xfrm>
          <a:off x="3655627" y="3396168"/>
          <a:ext cx="8303431" cy="292608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bwMode="auto">
          <a:xfrm>
            <a:off x="4823421" y="4580497"/>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21</a:t>
            </a:fld>
            <a:endParaRPr lang="en-US" dirty="0">
              <a:solidFill>
                <a:srgbClr val="464646">
                  <a:lumMod val="40000"/>
                  <a:lumOff val="60000"/>
                </a:srgbClr>
              </a:solidFill>
              <a:latin typeface="+mn-lt"/>
            </a:endParaRPr>
          </a:p>
        </p:txBody>
      </p:sp>
      <p:sp>
        <p:nvSpPr>
          <p:cNvPr id="1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530370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
          <p:cNvSpPr>
            <a:spLocks noChangeArrowheads="1"/>
          </p:cNvSpPr>
          <p:nvPr/>
        </p:nvSpPr>
        <p:spPr bwMode="auto">
          <a:xfrm>
            <a:off x="262233" y="1053998"/>
            <a:ext cx="2745345" cy="5299177"/>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050" dirty="0"/>
              <a:t> </a:t>
            </a:r>
          </a:p>
          <a:p>
            <a:pPr algn="ctr" eaLnBrk="1" hangingPunct="1">
              <a:spcBef>
                <a:spcPct val="0"/>
              </a:spcBef>
              <a:buNone/>
            </a:pPr>
            <a:r>
              <a:rPr lang="en-US" altLang="en-US" sz="1800" dirty="0">
                <a:solidFill>
                  <a:srgbClr val="000000"/>
                </a:solidFill>
              </a:rPr>
              <a:t>In 2018, Massachusetts acute care hospitals performing </a:t>
            </a:r>
            <a:r>
              <a:rPr lang="en-US" altLang="en-US" sz="1800" dirty="0"/>
              <a:t>vaginal hysterectomy  (VHYS) procedures experienced significantly higher number of infections than predicted, based on 2015 national aggregate data</a:t>
            </a:r>
            <a:r>
              <a:rPr lang="en-US" altLang="en-US" sz="1900" dirty="0">
                <a:solidFill>
                  <a:srgbClr val="000000"/>
                </a:solidFill>
              </a:rPr>
              <a:t>.</a:t>
            </a:r>
            <a:endParaRPr lang="en-US" sz="1900" dirty="0"/>
          </a:p>
          <a:p>
            <a:pPr algn="ctr" eaLnBrk="1" hangingPunct="1">
              <a:spcBef>
                <a:spcPct val="0"/>
              </a:spcBef>
              <a:buFontTx/>
              <a:buNone/>
            </a:pPr>
            <a:r>
              <a:rPr lang="en-US" altLang="en-US" sz="1100" dirty="0">
                <a:solidFill>
                  <a:srgbClr val="000000"/>
                </a:solidFill>
              </a:rPr>
              <a:t> </a:t>
            </a:r>
          </a:p>
          <a:p>
            <a:pPr algn="ctr" eaLnBrk="1" hangingPunct="1">
              <a:spcBef>
                <a:spcPct val="0"/>
              </a:spcBef>
              <a:buFontTx/>
              <a:buNone/>
            </a:pPr>
            <a:r>
              <a:rPr lang="en-US" altLang="en-US" sz="1800" dirty="0">
                <a:solidFill>
                  <a:srgbClr val="000000"/>
                </a:solidFill>
              </a:rPr>
              <a:t>There were </a:t>
            </a:r>
            <a:r>
              <a:rPr lang="en-US" sz="1800" dirty="0"/>
              <a:t>25 HYST</a:t>
            </a:r>
            <a:r>
              <a:rPr lang="en-US" altLang="en-US" sz="1800" dirty="0">
                <a:solidFill>
                  <a:srgbClr val="000000"/>
                </a:solidFill>
              </a:rPr>
              <a:t> SSIs reported in 2018.</a:t>
            </a:r>
          </a:p>
          <a:p>
            <a:pPr algn="ctr" eaLnBrk="1" hangingPunct="1">
              <a:spcBef>
                <a:spcPct val="0"/>
              </a:spcBef>
              <a:buFontTx/>
              <a:buNone/>
            </a:pPr>
            <a:r>
              <a:rPr lang="en-US" altLang="en-US" sz="1050" dirty="0">
                <a:solidFill>
                  <a:srgbClr val="000000"/>
                </a:solidFill>
              </a:rPr>
              <a:t> </a:t>
            </a:r>
          </a:p>
          <a:p>
            <a:pPr algn="ctr" eaLnBrk="1" hangingPunct="1">
              <a:spcBef>
                <a:spcPct val="0"/>
              </a:spcBef>
              <a:buFontTx/>
              <a:buNone/>
            </a:pPr>
            <a:r>
              <a:rPr lang="en-US" altLang="en-US" sz="1800" dirty="0">
                <a:solidFill>
                  <a:srgbClr val="000000"/>
                </a:solidFill>
              </a:rPr>
              <a:t>There were 14 VHYS SSIs reported in 2018.</a:t>
            </a:r>
          </a:p>
        </p:txBody>
      </p:sp>
      <p:sp>
        <p:nvSpPr>
          <p:cNvPr id="36867" name="Rectangle 2"/>
          <p:cNvSpPr>
            <a:spLocks noGrp="1" noChangeArrowheads="1"/>
          </p:cNvSpPr>
          <p:nvPr>
            <p:ph type="title"/>
          </p:nvPr>
        </p:nvSpPr>
        <p:spPr/>
        <p:txBody>
          <a:bodyPr>
            <a:noAutofit/>
          </a:bodyPr>
          <a:lstStyle/>
          <a:p>
            <a:pPr eaLnBrk="1" hangingPunct="1"/>
            <a:r>
              <a:rPr lang="en-US" altLang="en-US" sz="3200" dirty="0">
                <a:solidFill>
                  <a:schemeClr val="bg1"/>
                </a:solidFill>
              </a:rPr>
              <a:t>Surgical Site Infections (SSI) </a:t>
            </a:r>
            <a:r>
              <a:rPr lang="en-US" altLang="en-US" sz="2800" dirty="0">
                <a:solidFill>
                  <a:schemeClr val="bg1"/>
                </a:solidFill>
              </a:rPr>
              <a:t/>
            </a:r>
            <a:br>
              <a:rPr lang="en-US" altLang="en-US" sz="2800" dirty="0">
                <a:solidFill>
                  <a:schemeClr val="bg1"/>
                </a:solidFill>
              </a:rPr>
            </a:br>
            <a:r>
              <a:rPr lang="en-US" altLang="en-US" sz="2400" i="1" dirty="0">
                <a:solidFill>
                  <a:schemeClr val="bg1"/>
                </a:solidFill>
              </a:rPr>
              <a:t>Abdominal Hysterectomy (HYST) SIR and Vaginal Hysterectomy (VHYS) SIR</a:t>
            </a:r>
            <a:endParaRPr lang="en-US" altLang="en-US" sz="2400" b="0" i="1" dirty="0">
              <a:solidFill>
                <a:schemeClr val="bg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940081395"/>
              </p:ext>
            </p:extLst>
          </p:nvPr>
        </p:nvGraphicFramePr>
        <p:xfrm>
          <a:off x="3334436" y="883169"/>
          <a:ext cx="8303431" cy="292608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bwMode="auto">
          <a:xfrm>
            <a:off x="4426719" y="2249607"/>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6871" name="Group 10"/>
          <p:cNvGrpSpPr>
            <a:grpSpLocks/>
          </p:cNvGrpSpPr>
          <p:nvPr/>
        </p:nvGrpSpPr>
        <p:grpSpPr bwMode="auto">
          <a:xfrm>
            <a:off x="6251700" y="6191966"/>
            <a:ext cx="3714478" cy="323003"/>
            <a:chOff x="3955" y="5616"/>
            <a:chExt cx="2338" cy="2054"/>
          </a:xfrm>
        </p:grpSpPr>
        <p:sp>
          <p:nvSpPr>
            <p:cNvPr id="36872" name="Text Box 11"/>
            <p:cNvSpPr txBox="1">
              <a:spLocks noChangeArrowheads="1"/>
            </p:cNvSpPr>
            <p:nvPr/>
          </p:nvSpPr>
          <p:spPr bwMode="auto">
            <a:xfrm>
              <a:off x="3955" y="5616"/>
              <a:ext cx="2338" cy="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6873" name="Line 12"/>
            <p:cNvSpPr>
              <a:spLocks noChangeShapeType="1"/>
            </p:cNvSpPr>
            <p:nvPr/>
          </p:nvSpPr>
          <p:spPr bwMode="auto">
            <a:xfrm>
              <a:off x="4082" y="6606"/>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74" name="Line 13"/>
            <p:cNvSpPr>
              <a:spLocks noChangeShapeType="1"/>
            </p:cNvSpPr>
            <p:nvPr/>
          </p:nvSpPr>
          <p:spPr bwMode="auto">
            <a:xfrm>
              <a:off x="4732" y="6606"/>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aphicFrame>
        <p:nvGraphicFramePr>
          <p:cNvPr id="13" name="Object 3"/>
          <p:cNvGraphicFramePr>
            <a:graphicFrameLocks noChangeAspect="1"/>
          </p:cNvGraphicFramePr>
          <p:nvPr>
            <p:extLst>
              <p:ext uri="{D42A27DB-BD31-4B8C-83A1-F6EECF244321}">
                <p14:modId xmlns:p14="http://schemas.microsoft.com/office/powerpoint/2010/main" val="591835997"/>
              </p:ext>
            </p:extLst>
          </p:nvPr>
        </p:nvGraphicFramePr>
        <p:xfrm>
          <a:off x="3334436" y="3584352"/>
          <a:ext cx="8303431" cy="292608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bwMode="auto">
          <a:xfrm>
            <a:off x="4426719" y="5269117"/>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22</a:t>
            </a:fld>
            <a:endParaRPr lang="en-US" dirty="0">
              <a:solidFill>
                <a:srgbClr val="464646">
                  <a:lumMod val="40000"/>
                  <a:lumOff val="60000"/>
                </a:srgbClr>
              </a:solidFill>
              <a:latin typeface="+mn-lt"/>
            </a:endParaRPr>
          </a:p>
        </p:txBody>
      </p:sp>
      <p:sp>
        <p:nvSpPr>
          <p:cNvPr id="1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50633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fontScale="90000"/>
          </a:bodyPr>
          <a:lstStyle/>
          <a:p>
            <a:r>
              <a:rPr lang="en-US" altLang="en-US" sz="4000" dirty="0">
                <a:solidFill>
                  <a:schemeClr val="bg1"/>
                </a:solidFill>
              </a:rPr>
              <a:t>SSI Pathogens for 2017-2018</a:t>
            </a:r>
            <a:r>
              <a:rPr lang="en-US" altLang="en-US" dirty="0">
                <a:solidFill>
                  <a:schemeClr val="bg1"/>
                </a:solidFill>
              </a:rPr>
              <a:t/>
            </a:r>
            <a:br>
              <a:rPr lang="en-US" altLang="en-US" dirty="0">
                <a:solidFill>
                  <a:schemeClr val="bg1"/>
                </a:solidFill>
              </a:rPr>
            </a:br>
            <a:r>
              <a:rPr lang="en-US" altLang="en-US" sz="2700" b="0" i="1" dirty="0">
                <a:solidFill>
                  <a:schemeClr val="bg1"/>
                </a:solidFill>
              </a:rPr>
              <a:t>CABG, KPRO, HPRO, HYST, VHYS, COLO</a:t>
            </a:r>
          </a:p>
        </p:txBody>
      </p:sp>
      <p:graphicFrame>
        <p:nvGraphicFramePr>
          <p:cNvPr id="10" name="Object 10"/>
          <p:cNvGraphicFramePr>
            <a:graphicFrameLocks noGrp="1" noChangeAspect="1"/>
          </p:cNvGraphicFramePr>
          <p:nvPr>
            <p:ph sz="half" idx="1"/>
            <p:extLst>
              <p:ext uri="{D42A27DB-BD31-4B8C-83A1-F6EECF244321}">
                <p14:modId xmlns:p14="http://schemas.microsoft.com/office/powerpoint/2010/main" val="1329276675"/>
              </p:ext>
            </p:extLst>
          </p:nvPr>
        </p:nvGraphicFramePr>
        <p:xfrm>
          <a:off x="-361950" y="1903216"/>
          <a:ext cx="6523089" cy="443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10"/>
          <p:cNvGraphicFramePr>
            <a:graphicFrameLocks noGrp="1" noChangeAspect="1"/>
          </p:cNvGraphicFramePr>
          <p:nvPr>
            <p:ph sz="half" idx="2"/>
            <p:extLst>
              <p:ext uri="{D42A27DB-BD31-4B8C-83A1-F6EECF244321}">
                <p14:modId xmlns:p14="http://schemas.microsoft.com/office/powerpoint/2010/main" val="1049375621"/>
              </p:ext>
            </p:extLst>
          </p:nvPr>
        </p:nvGraphicFramePr>
        <p:xfrm>
          <a:off x="5665738" y="1903216"/>
          <a:ext cx="6523088" cy="4430480"/>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3475" y="1207639"/>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2018</a:t>
            </a:r>
          </a:p>
          <a:p>
            <a:pPr algn="ctr" eaLnBrk="1" hangingPunct="1">
              <a:spcBef>
                <a:spcPct val="0"/>
              </a:spcBef>
              <a:buFontTx/>
              <a:buNone/>
            </a:pPr>
            <a:r>
              <a:rPr lang="en-US" altLang="en-US" sz="1200" b="1" dirty="0"/>
              <a:t>January 1, 2018 – December 31, 2018</a:t>
            </a:r>
          </a:p>
          <a:p>
            <a:pPr algn="ctr" eaLnBrk="1" hangingPunct="1">
              <a:spcBef>
                <a:spcPct val="0"/>
              </a:spcBef>
              <a:buFontTx/>
              <a:buNone/>
            </a:pPr>
            <a:r>
              <a:rPr lang="en-US" altLang="en-US" sz="1600" i="1" dirty="0"/>
              <a:t>N=412</a:t>
            </a:r>
          </a:p>
        </p:txBody>
      </p:sp>
      <p:sp>
        <p:nvSpPr>
          <p:cNvPr id="8" name="Text Box 6"/>
          <p:cNvSpPr txBox="1">
            <a:spLocks noChangeArrowheads="1"/>
          </p:cNvSpPr>
          <p:nvPr/>
        </p:nvSpPr>
        <p:spPr bwMode="auto">
          <a:xfrm>
            <a:off x="182096" y="1207707"/>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2017</a:t>
            </a:r>
          </a:p>
          <a:p>
            <a:pPr algn="ctr" eaLnBrk="1" hangingPunct="1">
              <a:spcBef>
                <a:spcPct val="0"/>
              </a:spcBef>
              <a:buFontTx/>
              <a:buNone/>
            </a:pPr>
            <a:r>
              <a:rPr lang="en-US" altLang="en-US" sz="1200" b="1" dirty="0"/>
              <a:t>January 1, 2017 – December 31, 2017</a:t>
            </a:r>
          </a:p>
          <a:p>
            <a:pPr algn="ctr" eaLnBrk="1" hangingPunct="1">
              <a:spcBef>
                <a:spcPct val="0"/>
              </a:spcBef>
              <a:buFontTx/>
              <a:buNone/>
            </a:pPr>
            <a:r>
              <a:rPr lang="en-US" altLang="en-US" sz="1600" i="1" dirty="0"/>
              <a:t>N=402</a:t>
            </a: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23</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2736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3"/>
          <p:cNvSpPr txBox="1"/>
          <p:nvPr/>
        </p:nvSpPr>
        <p:spPr>
          <a:xfrm>
            <a:off x="1669823" y="2400309"/>
            <a:ext cx="10066266" cy="686515"/>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26" name="TextBox 4"/>
          <p:cNvSpPr txBox="1"/>
          <p:nvPr/>
        </p:nvSpPr>
        <p:spPr>
          <a:xfrm>
            <a:off x="1669823" y="3835843"/>
            <a:ext cx="10066266" cy="686515"/>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graphicFrame>
        <p:nvGraphicFramePr>
          <p:cNvPr id="2" name="Object 2"/>
          <p:cNvGraphicFramePr>
            <a:graphicFrameLocks/>
          </p:cNvGraphicFramePr>
          <p:nvPr>
            <p:extLst>
              <p:ext uri="{D42A27DB-BD31-4B8C-83A1-F6EECF244321}">
                <p14:modId xmlns:p14="http://schemas.microsoft.com/office/powerpoint/2010/main" val="599024373"/>
              </p:ext>
            </p:extLst>
          </p:nvPr>
        </p:nvGraphicFramePr>
        <p:xfrm>
          <a:off x="1541079" y="2069468"/>
          <a:ext cx="1830230" cy="3097592"/>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609600" y="28575"/>
            <a:ext cx="11579225" cy="885825"/>
          </a:xfrm>
        </p:spPr>
        <p:txBody>
          <a:bodyPr>
            <a:normAutofit fontScale="90000"/>
          </a:bodyPr>
          <a:lstStyle/>
          <a:p>
            <a:pPr eaLnBrk="1" hangingPunct="1"/>
            <a:r>
              <a:rPr lang="en-US" altLang="en-US" dirty="0">
                <a:solidFill>
                  <a:schemeClr val="bg1"/>
                </a:solidFill>
              </a:rPr>
              <a:t>Statewide SSI Trends by Year</a:t>
            </a:r>
            <a:br>
              <a:rPr lang="en-US" altLang="en-US" dirty="0">
                <a:solidFill>
                  <a:schemeClr val="bg1"/>
                </a:solidFill>
              </a:rPr>
            </a:br>
            <a:r>
              <a:rPr lang="en-US" altLang="en-US" sz="2700" dirty="0">
                <a:solidFill>
                  <a:schemeClr val="bg1"/>
                </a:solidFill>
              </a:rPr>
              <a:t>2015-2018</a:t>
            </a:r>
            <a:endParaRPr lang="en-US" altLang="en-US" sz="5300" dirty="0">
              <a:solidFill>
                <a:schemeClr val="bg1"/>
              </a:solidFill>
            </a:endParaRPr>
          </a:p>
        </p:txBody>
      </p:sp>
      <p:sp>
        <p:nvSpPr>
          <p:cNvPr id="41989" name="Text Box 7"/>
          <p:cNvSpPr txBox="1">
            <a:spLocks noChangeArrowheads="1"/>
          </p:cNvSpPr>
          <p:nvPr/>
        </p:nvSpPr>
        <p:spPr bwMode="auto">
          <a:xfrm>
            <a:off x="58877" y="2395721"/>
            <a:ext cx="1509304" cy="6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Higher</a:t>
            </a:r>
          </a:p>
          <a:p>
            <a:pPr algn="r" eaLnBrk="1" hangingPunct="1">
              <a:spcBef>
                <a:spcPct val="0"/>
              </a:spcBef>
              <a:buFontTx/>
              <a:buNone/>
            </a:pPr>
            <a:r>
              <a:rPr lang="en-US" altLang="en-US" sz="1600" dirty="0"/>
              <a:t>than Predicted</a:t>
            </a:r>
          </a:p>
        </p:txBody>
      </p:sp>
      <p:sp>
        <p:nvSpPr>
          <p:cNvPr id="41990" name="Text Box 8"/>
          <p:cNvSpPr txBox="1">
            <a:spLocks noChangeArrowheads="1"/>
          </p:cNvSpPr>
          <p:nvPr/>
        </p:nvSpPr>
        <p:spPr bwMode="auto">
          <a:xfrm>
            <a:off x="58784" y="3167981"/>
            <a:ext cx="1467997" cy="5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a:t>
            </a:r>
          </a:p>
          <a:p>
            <a:pPr algn="r" eaLnBrk="1" hangingPunct="1">
              <a:spcBef>
                <a:spcPct val="0"/>
              </a:spcBef>
              <a:buFontTx/>
              <a:buNone/>
            </a:pPr>
            <a:r>
              <a:rPr lang="en-US" altLang="en-US" sz="1600" dirty="0"/>
              <a:t>the Same</a:t>
            </a:r>
          </a:p>
          <a:p>
            <a:pPr algn="r" eaLnBrk="1" hangingPunct="1">
              <a:spcBef>
                <a:spcPct val="0"/>
              </a:spcBef>
              <a:buFontTx/>
              <a:buNone/>
            </a:pPr>
            <a:r>
              <a:rPr lang="en-US" altLang="en-US" sz="1600" dirty="0"/>
              <a:t>as Predicted</a:t>
            </a:r>
          </a:p>
        </p:txBody>
      </p:sp>
      <p:sp>
        <p:nvSpPr>
          <p:cNvPr id="41991" name="Text Box 9"/>
          <p:cNvSpPr txBox="1">
            <a:spLocks noChangeArrowheads="1"/>
          </p:cNvSpPr>
          <p:nvPr/>
        </p:nvSpPr>
        <p:spPr bwMode="auto">
          <a:xfrm>
            <a:off x="58787" y="3962957"/>
            <a:ext cx="1522014" cy="4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Lower </a:t>
            </a:r>
          </a:p>
          <a:p>
            <a:pPr algn="r" eaLnBrk="1" hangingPunct="1">
              <a:spcBef>
                <a:spcPct val="0"/>
              </a:spcBef>
              <a:buFontTx/>
              <a:buNone/>
            </a:pPr>
            <a:r>
              <a:rPr lang="en-US" altLang="en-US" sz="1600" dirty="0"/>
              <a:t>than Predicted</a:t>
            </a:r>
          </a:p>
        </p:txBody>
      </p:sp>
      <p:sp>
        <p:nvSpPr>
          <p:cNvPr id="41992" name="Text Box 12"/>
          <p:cNvSpPr txBox="1">
            <a:spLocks noChangeArrowheads="1"/>
          </p:cNvSpPr>
          <p:nvPr/>
        </p:nvSpPr>
        <p:spPr bwMode="auto">
          <a:xfrm>
            <a:off x="1429285" y="5189150"/>
            <a:ext cx="2095551"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CABG</a:t>
            </a:r>
          </a:p>
        </p:txBody>
      </p:sp>
      <p:graphicFrame>
        <p:nvGraphicFramePr>
          <p:cNvPr id="4" name="Object 2"/>
          <p:cNvGraphicFramePr>
            <a:graphicFrameLocks/>
          </p:cNvGraphicFramePr>
          <p:nvPr>
            <p:extLst>
              <p:ext uri="{D42A27DB-BD31-4B8C-83A1-F6EECF244321}">
                <p14:modId xmlns:p14="http://schemas.microsoft.com/office/powerpoint/2010/main" val="2884618108"/>
              </p:ext>
            </p:extLst>
          </p:nvPr>
        </p:nvGraphicFramePr>
        <p:xfrm>
          <a:off x="3211992" y="1993397"/>
          <a:ext cx="1830230" cy="3146885"/>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3110759" y="5162997"/>
            <a:ext cx="1936676"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KPRO</a:t>
            </a:r>
          </a:p>
        </p:txBody>
      </p:sp>
      <p:sp>
        <p:nvSpPr>
          <p:cNvPr id="41998" name="Text Box 12"/>
          <p:cNvSpPr txBox="1">
            <a:spLocks noChangeArrowheads="1"/>
          </p:cNvSpPr>
          <p:nvPr/>
        </p:nvSpPr>
        <p:spPr bwMode="auto">
          <a:xfrm>
            <a:off x="4761795" y="5174846"/>
            <a:ext cx="2100317"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HPRO</a:t>
            </a:r>
          </a:p>
        </p:txBody>
      </p:sp>
      <p:sp>
        <p:nvSpPr>
          <p:cNvPr id="41999" name="Text Box 12"/>
          <p:cNvSpPr txBox="1">
            <a:spLocks noChangeArrowheads="1"/>
          </p:cNvSpPr>
          <p:nvPr/>
        </p:nvSpPr>
        <p:spPr bwMode="auto">
          <a:xfrm>
            <a:off x="6335747" y="5180806"/>
            <a:ext cx="2271900"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HYST</a:t>
            </a:r>
          </a:p>
        </p:txBody>
      </p:sp>
      <p:sp>
        <p:nvSpPr>
          <p:cNvPr id="42000" name="Text Box 12"/>
          <p:cNvSpPr txBox="1">
            <a:spLocks noChangeArrowheads="1"/>
          </p:cNvSpPr>
          <p:nvPr/>
        </p:nvSpPr>
        <p:spPr bwMode="auto">
          <a:xfrm>
            <a:off x="8225680" y="5189150"/>
            <a:ext cx="1750793"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VHYS</a:t>
            </a:r>
          </a:p>
        </p:txBody>
      </p:sp>
      <p:sp>
        <p:nvSpPr>
          <p:cNvPr id="28" name="Text Box 12"/>
          <p:cNvSpPr txBox="1">
            <a:spLocks noChangeArrowheads="1"/>
          </p:cNvSpPr>
          <p:nvPr/>
        </p:nvSpPr>
        <p:spPr bwMode="auto">
          <a:xfrm>
            <a:off x="9935364" y="5180805"/>
            <a:ext cx="1750793"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COLO</a:t>
            </a:r>
          </a:p>
        </p:txBody>
      </p:sp>
      <p:graphicFrame>
        <p:nvGraphicFramePr>
          <p:cNvPr id="29" name="Object 2"/>
          <p:cNvGraphicFramePr>
            <a:graphicFrameLocks/>
          </p:cNvGraphicFramePr>
          <p:nvPr>
            <p:extLst>
              <p:ext uri="{D42A27DB-BD31-4B8C-83A1-F6EECF244321}">
                <p14:modId xmlns:p14="http://schemas.microsoft.com/office/powerpoint/2010/main" val="4182117191"/>
              </p:ext>
            </p:extLst>
          </p:nvPr>
        </p:nvGraphicFramePr>
        <p:xfrm>
          <a:off x="4882905" y="1986723"/>
          <a:ext cx="1830230" cy="3153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Object 2"/>
          <p:cNvGraphicFramePr>
            <a:graphicFrameLocks/>
          </p:cNvGraphicFramePr>
          <p:nvPr>
            <p:extLst>
              <p:ext uri="{D42A27DB-BD31-4B8C-83A1-F6EECF244321}">
                <p14:modId xmlns:p14="http://schemas.microsoft.com/office/powerpoint/2010/main" val="1232117568"/>
              </p:ext>
            </p:extLst>
          </p:nvPr>
        </p:nvGraphicFramePr>
        <p:xfrm>
          <a:off x="6553818" y="1988034"/>
          <a:ext cx="1830230" cy="31535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Object 2"/>
          <p:cNvGraphicFramePr>
            <a:graphicFrameLocks/>
          </p:cNvGraphicFramePr>
          <p:nvPr>
            <p:extLst>
              <p:ext uri="{D42A27DB-BD31-4B8C-83A1-F6EECF244321}">
                <p14:modId xmlns:p14="http://schemas.microsoft.com/office/powerpoint/2010/main" val="1680118331"/>
              </p:ext>
            </p:extLst>
          </p:nvPr>
        </p:nvGraphicFramePr>
        <p:xfrm>
          <a:off x="9895644" y="1994062"/>
          <a:ext cx="1830230" cy="31535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Object 2"/>
          <p:cNvGraphicFramePr>
            <a:graphicFrameLocks/>
          </p:cNvGraphicFramePr>
          <p:nvPr>
            <p:extLst>
              <p:ext uri="{D42A27DB-BD31-4B8C-83A1-F6EECF244321}">
                <p14:modId xmlns:p14="http://schemas.microsoft.com/office/powerpoint/2010/main" val="3895424933"/>
              </p:ext>
            </p:extLst>
          </p:nvPr>
        </p:nvGraphicFramePr>
        <p:xfrm>
          <a:off x="8224730" y="1994062"/>
          <a:ext cx="1830230" cy="3153559"/>
        </p:xfrm>
        <a:graphic>
          <a:graphicData uri="http://schemas.openxmlformats.org/drawingml/2006/chart">
            <c:chart xmlns:c="http://schemas.openxmlformats.org/drawingml/2006/chart" xmlns:r="http://schemas.openxmlformats.org/officeDocument/2006/relationships" r:id="rId8"/>
          </a:graphicData>
        </a:graphic>
      </p:graphicFrame>
      <p:sp>
        <p:nvSpPr>
          <p:cNvPr id="42002" name="Line 10"/>
          <p:cNvSpPr>
            <a:spLocks noChangeShapeType="1"/>
          </p:cNvSpPr>
          <p:nvPr/>
        </p:nvSpPr>
        <p:spPr bwMode="auto">
          <a:xfrm>
            <a:off x="1637993" y="4890466"/>
            <a:ext cx="101139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endParaRPr lang="en-US" dirty="0"/>
          </a:p>
        </p:txBody>
      </p:sp>
      <p:sp>
        <p:nvSpPr>
          <p:cNvPr id="22"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24</a:t>
            </a:fld>
            <a:endParaRPr lang="en-US" dirty="0">
              <a:solidFill>
                <a:srgbClr val="464646">
                  <a:lumMod val="40000"/>
                  <a:lumOff val="60000"/>
                </a:srgbClr>
              </a:solidFill>
              <a:latin typeface="+mn-lt"/>
            </a:endParaRPr>
          </a:p>
        </p:txBody>
      </p:sp>
      <p:sp>
        <p:nvSpPr>
          <p:cNvPr id="23"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n-US" altLang="en-US" sz="3200" dirty="0">
                <a:solidFill>
                  <a:schemeClr val="bg1"/>
                </a:solidFill>
              </a:rPr>
              <a:t>Laboratory Identified Events (LabID)</a:t>
            </a:r>
            <a:r>
              <a:rPr lang="en-US" altLang="en-US" sz="2800" dirty="0">
                <a:solidFill>
                  <a:schemeClr val="bg1"/>
                </a:solidFill>
              </a:rPr>
              <a:t/>
            </a:r>
            <a:br>
              <a:rPr lang="en-US" altLang="en-US" sz="2800" dirty="0">
                <a:solidFill>
                  <a:schemeClr val="bg1"/>
                </a:solidFill>
              </a:rPr>
            </a:br>
            <a:r>
              <a:rPr lang="en-US" altLang="en-US" sz="2400" i="1" dirty="0" err="1">
                <a:solidFill>
                  <a:schemeClr val="bg1"/>
                </a:solidFill>
              </a:rPr>
              <a:t>Clostridioides</a:t>
            </a:r>
            <a:r>
              <a:rPr lang="en-US" altLang="en-US" sz="2400" i="1" dirty="0">
                <a:solidFill>
                  <a:schemeClr val="bg1"/>
                </a:solidFill>
              </a:rPr>
              <a:t> difficile (CDI)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898756322"/>
              </p:ext>
            </p:extLst>
          </p:nvPr>
        </p:nvGraphicFramePr>
        <p:xfrm>
          <a:off x="3059919" y="1209747"/>
          <a:ext cx="8440984"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262143" y="1094374"/>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1950" dirty="0"/>
          </a:p>
          <a:p>
            <a:pPr algn="ctr" eaLnBrk="1" hangingPunct="1">
              <a:spcBef>
                <a:spcPct val="0"/>
              </a:spcBef>
              <a:buNone/>
            </a:pPr>
            <a:r>
              <a:rPr lang="en-US" altLang="en-US" sz="1950" dirty="0"/>
              <a:t>For the past two years, Massachusetts hospitals reporting CDI events </a:t>
            </a:r>
            <a:r>
              <a:rPr lang="en-US" altLang="en-US" sz="1950" dirty="0">
                <a:solidFill>
                  <a:srgbClr val="000000"/>
                </a:solidFill>
              </a:rPr>
              <a:t>experienced </a:t>
            </a:r>
            <a:r>
              <a:rPr lang="en-US" altLang="en-US" sz="1950" dirty="0"/>
              <a:t>significantly lower </a:t>
            </a:r>
            <a:r>
              <a:rPr lang="en-US" altLang="en-US" sz="1950" dirty="0">
                <a:solidFill>
                  <a:srgbClr val="000000"/>
                </a:solidFill>
              </a:rPr>
              <a:t>number of infections than predicted, based on 2015 national aggregate data.</a:t>
            </a:r>
            <a:endParaRPr lang="en-US" altLang="en-US" sz="1950" dirty="0"/>
          </a:p>
          <a:p>
            <a:pPr algn="ctr" eaLnBrk="1" hangingPunct="1">
              <a:spcBef>
                <a:spcPct val="0"/>
              </a:spcBef>
              <a:buFontTx/>
              <a:buNone/>
            </a:pPr>
            <a:endParaRPr lang="en-US" altLang="en-US" sz="1950" dirty="0">
              <a:solidFill>
                <a:srgbClr val="000000"/>
              </a:solidFill>
            </a:endParaRPr>
          </a:p>
          <a:p>
            <a:pPr algn="ctr" eaLnBrk="1" hangingPunct="1">
              <a:spcBef>
                <a:spcPct val="0"/>
              </a:spcBef>
              <a:buFontTx/>
              <a:buNone/>
            </a:pPr>
            <a:r>
              <a:rPr lang="en-US" altLang="en-US" sz="1950" dirty="0">
                <a:solidFill>
                  <a:srgbClr val="000000"/>
                </a:solidFill>
              </a:rPr>
              <a:t>There were </a:t>
            </a:r>
            <a:r>
              <a:rPr lang="en-US" sz="1950" dirty="0"/>
              <a:t>1,904 </a:t>
            </a:r>
            <a:r>
              <a:rPr lang="en-US" altLang="en-US" sz="1950" dirty="0">
                <a:solidFill>
                  <a:srgbClr val="000000"/>
                </a:solidFill>
              </a:rPr>
              <a:t>CDI events reported in 2018.</a:t>
            </a:r>
          </a:p>
        </p:txBody>
      </p:sp>
      <p:cxnSp>
        <p:nvCxnSpPr>
          <p:cNvPr id="10" name="Straight Connector 9"/>
          <p:cNvCxnSpPr/>
          <p:nvPr/>
        </p:nvCxnSpPr>
        <p:spPr bwMode="auto">
          <a:xfrm>
            <a:off x="4233203" y="2647198"/>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1700" y="6123246"/>
            <a:ext cx="3714478"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5849" name="Line 12"/>
            <p:cNvSpPr>
              <a:spLocks noChangeShapeType="1"/>
            </p:cNvSpPr>
            <p:nvPr/>
          </p:nvSpPr>
          <p:spPr bwMode="auto">
            <a:xfrm>
              <a:off x="4082" y="5469"/>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25</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421903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Autofit/>
          </a:bodyPr>
          <a:lstStyle/>
          <a:p>
            <a:pPr eaLnBrk="1" hangingPunct="1"/>
            <a:r>
              <a:rPr lang="en-US" altLang="en-US" sz="3200" dirty="0">
                <a:solidFill>
                  <a:schemeClr val="bg1"/>
                </a:solidFill>
              </a:rPr>
              <a:t>Laboratory Identified Events (LabID) </a:t>
            </a:r>
            <a:r>
              <a:rPr lang="en-US" altLang="en-US" sz="2800" dirty="0">
                <a:solidFill>
                  <a:schemeClr val="bg1"/>
                </a:solidFill>
              </a:rPr>
              <a:t/>
            </a:r>
            <a:br>
              <a:rPr lang="en-US" altLang="en-US" sz="2800" dirty="0">
                <a:solidFill>
                  <a:schemeClr val="bg1"/>
                </a:solidFill>
              </a:rPr>
            </a:br>
            <a:r>
              <a:rPr lang="en-US" altLang="en-US" sz="2400" i="1" dirty="0">
                <a:solidFill>
                  <a:schemeClr val="bg1"/>
                </a:solidFill>
              </a:rPr>
              <a:t>Methicillin-resistant Staphylococcus aureus (MRSA) SIR</a:t>
            </a:r>
            <a:endParaRPr lang="en-US" altLang="en-US" sz="2000" b="0" i="1" dirty="0">
              <a:solidFill>
                <a:schemeClr val="bg1"/>
              </a:solidFill>
            </a:endParaRP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186327928"/>
              </p:ext>
            </p:extLst>
          </p:nvPr>
        </p:nvGraphicFramePr>
        <p:xfrm>
          <a:off x="3059919" y="1209747"/>
          <a:ext cx="8440984" cy="4985577"/>
        </p:xfrm>
        <a:graphic>
          <a:graphicData uri="http://schemas.openxmlformats.org/drawingml/2006/chart">
            <c:chart xmlns:c="http://schemas.openxmlformats.org/drawingml/2006/chart" xmlns:r="http://schemas.openxmlformats.org/officeDocument/2006/relationships" r:id="rId3"/>
          </a:graphicData>
        </a:graphic>
      </p:graphicFrame>
      <p:sp>
        <p:nvSpPr>
          <p:cNvPr id="35845" name="Rounded Rectangle 1"/>
          <p:cNvSpPr>
            <a:spLocks noChangeArrowheads="1"/>
          </p:cNvSpPr>
          <p:nvPr/>
        </p:nvSpPr>
        <p:spPr bwMode="auto">
          <a:xfrm>
            <a:off x="262144" y="1161049"/>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algn="ctr" eaLnBrk="1" hangingPunct="1">
              <a:spcBef>
                <a:spcPct val="0"/>
              </a:spcBef>
              <a:buNone/>
            </a:pPr>
            <a:r>
              <a:rPr lang="en-US" altLang="en-US" sz="1900" dirty="0">
                <a:solidFill>
                  <a:srgbClr val="000000"/>
                </a:solidFill>
              </a:rPr>
              <a:t>For the past four years,  Massachusetts acute care hospitals </a:t>
            </a:r>
            <a:r>
              <a:rPr lang="en-US" altLang="en-US" sz="1900" dirty="0"/>
              <a:t>reporting MRSA events </a:t>
            </a:r>
            <a:r>
              <a:rPr lang="en-US" altLang="en-US" sz="1900" dirty="0">
                <a:solidFill>
                  <a:srgbClr val="000000"/>
                </a:solidFill>
              </a:rPr>
              <a:t>experienced </a:t>
            </a:r>
            <a:r>
              <a:rPr lang="en-US" altLang="en-US" sz="1900" dirty="0"/>
              <a:t>significantly lower </a:t>
            </a:r>
            <a:r>
              <a:rPr lang="en-US" altLang="en-US" sz="1900" dirty="0">
                <a:solidFill>
                  <a:srgbClr val="000000"/>
                </a:solidFill>
              </a:rPr>
              <a:t>number of infections than predicted, based on 2015 national aggregate data.</a:t>
            </a:r>
            <a:endParaRPr lang="en-US" altLang="en-US" sz="1900" dirty="0"/>
          </a:p>
          <a:p>
            <a:pPr algn="ctr" eaLnBrk="1" hangingPunct="1">
              <a:spcBef>
                <a:spcPct val="0"/>
              </a:spcBef>
              <a:buNone/>
            </a:pPr>
            <a:r>
              <a:rPr lang="en-US" altLang="en-US" sz="1900" dirty="0">
                <a:solidFill>
                  <a:srgbClr val="000000"/>
                </a:solidFill>
              </a:rPr>
              <a:t/>
            </a:r>
            <a:br>
              <a:rPr lang="en-US" altLang="en-US" sz="1900" dirty="0">
                <a:solidFill>
                  <a:srgbClr val="000000"/>
                </a:solidFill>
              </a:rPr>
            </a:br>
            <a:r>
              <a:rPr lang="en-US" altLang="en-US" sz="1900" dirty="0">
                <a:solidFill>
                  <a:srgbClr val="000000"/>
                </a:solidFill>
              </a:rPr>
              <a:t>There were 160 MRSA events reported in 2018. </a:t>
            </a:r>
          </a:p>
          <a:p>
            <a:pPr algn="ctr" eaLnBrk="1" hangingPunct="1">
              <a:spcBef>
                <a:spcPct val="0"/>
              </a:spcBef>
              <a:buFontTx/>
              <a:buNone/>
            </a:pPr>
            <a:endParaRPr lang="en-US" altLang="en-US" sz="2000" dirty="0">
              <a:solidFill>
                <a:srgbClr val="000000"/>
              </a:solidFill>
            </a:endParaRPr>
          </a:p>
          <a:p>
            <a:pPr eaLnBrk="1" hangingPunct="1">
              <a:spcBef>
                <a:spcPct val="0"/>
              </a:spcBef>
              <a:buFont typeface="Calibri" pitchFamily="34" charset="0"/>
              <a:buNone/>
            </a:pPr>
            <a:endParaRPr lang="en-US" altLang="en-US" sz="2000" dirty="0">
              <a:solidFill>
                <a:srgbClr val="000000"/>
              </a:solidFill>
            </a:endParaRPr>
          </a:p>
          <a:p>
            <a:pPr eaLnBrk="1" hangingPunct="1">
              <a:spcBef>
                <a:spcPct val="0"/>
              </a:spcBef>
              <a:buFont typeface="Calibri" pitchFamily="34" charset="0"/>
              <a:buChar char="•"/>
            </a:pPr>
            <a:endParaRPr lang="en-US" altLang="en-US" sz="2000" dirty="0">
              <a:solidFill>
                <a:srgbClr val="000000"/>
              </a:solidFill>
            </a:endParaRPr>
          </a:p>
        </p:txBody>
      </p:sp>
      <p:cxnSp>
        <p:nvCxnSpPr>
          <p:cNvPr id="10" name="Straight Connector 9"/>
          <p:cNvCxnSpPr/>
          <p:nvPr/>
        </p:nvCxnSpPr>
        <p:spPr bwMode="auto">
          <a:xfrm>
            <a:off x="4233203" y="2635154"/>
            <a:ext cx="7131861" cy="0"/>
          </a:xfrm>
          <a:prstGeom prst="line">
            <a:avLst/>
          </a:prstGeom>
          <a:solidFill>
            <a:schemeClr val="accent1"/>
          </a:solidFill>
          <a:ln w="3810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5847" name="Group 10"/>
          <p:cNvGrpSpPr>
            <a:grpSpLocks/>
          </p:cNvGrpSpPr>
          <p:nvPr/>
        </p:nvGrpSpPr>
        <p:grpSpPr bwMode="auto">
          <a:xfrm>
            <a:off x="6251700" y="6066096"/>
            <a:ext cx="3714478" cy="322599"/>
            <a:chOff x="3955" y="5337"/>
            <a:chExt cx="2338" cy="272"/>
          </a:xfrm>
        </p:grpSpPr>
        <p:sp>
          <p:nvSpPr>
            <p:cNvPr id="35848" name="Text Box 11"/>
            <p:cNvSpPr txBox="1">
              <a:spLocks noChangeArrowheads="1"/>
            </p:cNvSpPr>
            <p:nvPr/>
          </p:nvSpPr>
          <p:spPr bwMode="auto">
            <a:xfrm>
              <a:off x="3955" y="5337"/>
              <a:ext cx="233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35849" name="Line 12"/>
            <p:cNvSpPr>
              <a:spLocks noChangeShapeType="1"/>
            </p:cNvSpPr>
            <p:nvPr/>
          </p:nvSpPr>
          <p:spPr bwMode="auto">
            <a:xfrm>
              <a:off x="4082" y="5485"/>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850" name="Line 13"/>
            <p:cNvSpPr>
              <a:spLocks noChangeShapeType="1"/>
            </p:cNvSpPr>
            <p:nvPr/>
          </p:nvSpPr>
          <p:spPr bwMode="auto">
            <a:xfrm>
              <a:off x="4732" y="547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26</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00143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p:cNvSpPr txBox="1"/>
          <p:nvPr/>
        </p:nvSpPr>
        <p:spPr>
          <a:xfrm>
            <a:off x="1894849" y="2389054"/>
            <a:ext cx="9700220" cy="755167"/>
          </a:xfrm>
          <a:prstGeom prst="rect">
            <a:avLst/>
          </a:prstGeom>
          <a:solidFill>
            <a:srgbClr val="E1ADA9"/>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17" name="TextBox 4"/>
          <p:cNvSpPr txBox="1"/>
          <p:nvPr/>
        </p:nvSpPr>
        <p:spPr>
          <a:xfrm>
            <a:off x="1894849" y="3824589"/>
            <a:ext cx="9700220" cy="755167"/>
          </a:xfrm>
          <a:prstGeom prst="rect">
            <a:avLst/>
          </a:prstGeom>
          <a:solidFill>
            <a:srgbClr val="D7F5D8"/>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graphicFrame>
        <p:nvGraphicFramePr>
          <p:cNvPr id="2" name="Object 2"/>
          <p:cNvGraphicFramePr>
            <a:graphicFrameLocks/>
          </p:cNvGraphicFramePr>
          <p:nvPr>
            <p:extLst>
              <p:ext uri="{D42A27DB-BD31-4B8C-83A1-F6EECF244321}">
                <p14:modId xmlns:p14="http://schemas.microsoft.com/office/powerpoint/2010/main" val="3624127566"/>
              </p:ext>
            </p:extLst>
          </p:nvPr>
        </p:nvGraphicFramePr>
        <p:xfrm>
          <a:off x="1653886" y="1994062"/>
          <a:ext cx="4209055" cy="3257779"/>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2"/>
          <p:cNvSpPr>
            <a:spLocks noGrp="1" noChangeArrowheads="1"/>
          </p:cNvSpPr>
          <p:nvPr>
            <p:ph type="title" idx="4294967295"/>
          </p:nvPr>
        </p:nvSpPr>
        <p:spPr>
          <a:xfrm>
            <a:off x="609600" y="147871"/>
            <a:ext cx="11579225" cy="707969"/>
          </a:xfrm>
        </p:spPr>
        <p:txBody>
          <a:bodyPr>
            <a:normAutofit fontScale="90000"/>
          </a:bodyPr>
          <a:lstStyle/>
          <a:p>
            <a:pPr eaLnBrk="1" hangingPunct="1"/>
            <a:r>
              <a:rPr lang="en-US" altLang="en-US" dirty="0">
                <a:solidFill>
                  <a:schemeClr val="bg1"/>
                </a:solidFill>
              </a:rPr>
              <a:t>Statewide LabID Trends by Year</a:t>
            </a:r>
            <a:br>
              <a:rPr lang="en-US" altLang="en-US" dirty="0">
                <a:solidFill>
                  <a:schemeClr val="bg1"/>
                </a:solidFill>
              </a:rPr>
            </a:br>
            <a:r>
              <a:rPr lang="en-US" altLang="en-US" sz="2700" b="0" dirty="0">
                <a:solidFill>
                  <a:schemeClr val="bg1"/>
                </a:solidFill>
              </a:rPr>
              <a:t>2015-2018</a:t>
            </a:r>
            <a:endParaRPr lang="en-US" altLang="en-US" sz="5300" dirty="0">
              <a:solidFill>
                <a:schemeClr val="bg1"/>
              </a:solidFill>
            </a:endParaRPr>
          </a:p>
        </p:txBody>
      </p:sp>
      <p:sp>
        <p:nvSpPr>
          <p:cNvPr id="41989" name="Text Box 7"/>
          <p:cNvSpPr txBox="1">
            <a:spLocks noChangeArrowheads="1"/>
          </p:cNvSpPr>
          <p:nvPr/>
        </p:nvSpPr>
        <p:spPr bwMode="auto">
          <a:xfrm>
            <a:off x="58877" y="2395721"/>
            <a:ext cx="1509304" cy="65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Higher</a:t>
            </a:r>
          </a:p>
          <a:p>
            <a:pPr algn="r" eaLnBrk="1" hangingPunct="1">
              <a:spcBef>
                <a:spcPct val="0"/>
              </a:spcBef>
              <a:buFontTx/>
              <a:buNone/>
            </a:pPr>
            <a:r>
              <a:rPr lang="en-US" altLang="en-US" sz="1600" dirty="0"/>
              <a:t>than Predicted</a:t>
            </a:r>
          </a:p>
        </p:txBody>
      </p:sp>
      <p:sp>
        <p:nvSpPr>
          <p:cNvPr id="41990" name="Text Box 8"/>
          <p:cNvSpPr txBox="1">
            <a:spLocks noChangeArrowheads="1"/>
          </p:cNvSpPr>
          <p:nvPr/>
        </p:nvSpPr>
        <p:spPr bwMode="auto">
          <a:xfrm>
            <a:off x="58784" y="3167981"/>
            <a:ext cx="1467997" cy="5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a:t>
            </a:r>
          </a:p>
          <a:p>
            <a:pPr algn="r" eaLnBrk="1" hangingPunct="1">
              <a:spcBef>
                <a:spcPct val="0"/>
              </a:spcBef>
              <a:buFontTx/>
              <a:buNone/>
            </a:pPr>
            <a:r>
              <a:rPr lang="en-US" altLang="en-US" sz="1600" dirty="0"/>
              <a:t>the Same</a:t>
            </a:r>
          </a:p>
          <a:p>
            <a:pPr algn="r" eaLnBrk="1" hangingPunct="1">
              <a:spcBef>
                <a:spcPct val="0"/>
              </a:spcBef>
              <a:buFontTx/>
              <a:buNone/>
            </a:pPr>
            <a:r>
              <a:rPr lang="en-US" altLang="en-US" sz="1600" dirty="0"/>
              <a:t>as Predicted</a:t>
            </a:r>
          </a:p>
        </p:txBody>
      </p:sp>
      <p:sp>
        <p:nvSpPr>
          <p:cNvPr id="41991" name="Text Box 9"/>
          <p:cNvSpPr txBox="1">
            <a:spLocks noChangeArrowheads="1"/>
          </p:cNvSpPr>
          <p:nvPr/>
        </p:nvSpPr>
        <p:spPr bwMode="auto">
          <a:xfrm>
            <a:off x="58787" y="3962957"/>
            <a:ext cx="1522014" cy="47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5" tIns="45149" rIns="90355" bIns="45149"/>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r" eaLnBrk="1" hangingPunct="1">
              <a:spcBef>
                <a:spcPct val="0"/>
              </a:spcBef>
              <a:buFontTx/>
              <a:buNone/>
            </a:pPr>
            <a:r>
              <a:rPr lang="en-US" altLang="en-US" sz="1600" dirty="0"/>
              <a:t>Statistically Lower </a:t>
            </a:r>
          </a:p>
          <a:p>
            <a:pPr algn="r" eaLnBrk="1" hangingPunct="1">
              <a:spcBef>
                <a:spcPct val="0"/>
              </a:spcBef>
              <a:buFontTx/>
              <a:buNone/>
            </a:pPr>
            <a:r>
              <a:rPr lang="en-US" altLang="en-US" sz="1600" dirty="0"/>
              <a:t>than Predicted</a:t>
            </a:r>
          </a:p>
        </p:txBody>
      </p:sp>
      <p:sp>
        <p:nvSpPr>
          <p:cNvPr id="41992" name="Text Box 12"/>
          <p:cNvSpPr txBox="1">
            <a:spLocks noChangeArrowheads="1"/>
          </p:cNvSpPr>
          <p:nvPr/>
        </p:nvSpPr>
        <p:spPr bwMode="auto">
          <a:xfrm>
            <a:off x="2719359" y="5254701"/>
            <a:ext cx="2095551"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CDI</a:t>
            </a:r>
          </a:p>
        </p:txBody>
      </p:sp>
      <p:graphicFrame>
        <p:nvGraphicFramePr>
          <p:cNvPr id="4" name="Object 2"/>
          <p:cNvGraphicFramePr>
            <a:graphicFrameLocks/>
          </p:cNvGraphicFramePr>
          <p:nvPr>
            <p:extLst>
              <p:ext uri="{D42A27DB-BD31-4B8C-83A1-F6EECF244321}">
                <p14:modId xmlns:p14="http://schemas.microsoft.com/office/powerpoint/2010/main" val="4102476890"/>
              </p:ext>
            </p:extLst>
          </p:nvPr>
        </p:nvGraphicFramePr>
        <p:xfrm>
          <a:off x="6920237" y="1998760"/>
          <a:ext cx="4211665" cy="3259074"/>
        </p:xfrm>
        <a:graphic>
          <a:graphicData uri="http://schemas.openxmlformats.org/drawingml/2006/chart">
            <c:chart xmlns:c="http://schemas.openxmlformats.org/drawingml/2006/chart" xmlns:r="http://schemas.openxmlformats.org/officeDocument/2006/relationships" r:id="rId4"/>
          </a:graphicData>
        </a:graphic>
      </p:graphicFrame>
      <p:sp>
        <p:nvSpPr>
          <p:cNvPr id="41997" name="Text Box 12"/>
          <p:cNvSpPr txBox="1">
            <a:spLocks noChangeArrowheads="1"/>
          </p:cNvSpPr>
          <p:nvPr/>
        </p:nvSpPr>
        <p:spPr bwMode="auto">
          <a:xfrm>
            <a:off x="8061294" y="5254771"/>
            <a:ext cx="1936676"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MRSA</a:t>
            </a:r>
          </a:p>
        </p:txBody>
      </p:sp>
      <p:sp>
        <p:nvSpPr>
          <p:cNvPr id="42002" name="Line 10"/>
          <p:cNvSpPr>
            <a:spLocks noChangeShapeType="1"/>
          </p:cNvSpPr>
          <p:nvPr/>
        </p:nvSpPr>
        <p:spPr bwMode="auto">
          <a:xfrm>
            <a:off x="1852846" y="4934327"/>
            <a:ext cx="97002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0487" tIns="45222" rIns="90487" bIns="45222"/>
          <a:lstStyle/>
          <a:p>
            <a:endParaRPr lang="en-US" dirty="0"/>
          </a:p>
        </p:txBody>
      </p:sp>
      <p:sp>
        <p:nvSpPr>
          <p:cNvPr id="14"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27</a:t>
            </a:fld>
            <a:endParaRPr lang="en-US" dirty="0">
              <a:solidFill>
                <a:srgbClr val="464646">
                  <a:lumMod val="40000"/>
                  <a:lumOff val="60000"/>
                </a:srgbClr>
              </a:solidFill>
              <a:latin typeface="+mn-lt"/>
            </a:endParaRPr>
          </a:p>
        </p:txBody>
      </p:sp>
      <p:sp>
        <p:nvSpPr>
          <p:cNvPr id="15"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69783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US" altLang="en-US" sz="4000" dirty="0">
                <a:solidFill>
                  <a:schemeClr val="bg1"/>
                </a:solidFill>
              </a:rPr>
              <a:t>DPH HAI Prevention Activities </a:t>
            </a:r>
          </a:p>
        </p:txBody>
      </p:sp>
      <p:sp>
        <p:nvSpPr>
          <p:cNvPr id="45059" name="Content Placeholder 2"/>
          <p:cNvSpPr>
            <a:spLocks noGrp="1"/>
          </p:cNvSpPr>
          <p:nvPr>
            <p:ph idx="1"/>
          </p:nvPr>
        </p:nvSpPr>
        <p:spPr>
          <a:xfrm>
            <a:off x="521271" y="1057880"/>
            <a:ext cx="11280204" cy="5580981"/>
          </a:xfrm>
        </p:spPr>
        <p:txBody>
          <a:bodyPr>
            <a:noAutofit/>
          </a:bodyPr>
          <a:lstStyle/>
          <a:p>
            <a:pPr>
              <a:spcBef>
                <a:spcPts val="1200"/>
              </a:spcBef>
              <a:spcAft>
                <a:spcPts val="600"/>
              </a:spcAft>
            </a:pPr>
            <a:r>
              <a:rPr lang="en-US" altLang="en-US" sz="1900" dirty="0"/>
              <a:t>External data validation of methicillin resistant </a:t>
            </a:r>
            <a:r>
              <a:rPr lang="en-US" altLang="en-US" sz="1900" i="1" dirty="0"/>
              <a:t>Staphylococcus aureus </a:t>
            </a:r>
            <a:r>
              <a:rPr lang="en-US" sz="1900" dirty="0"/>
              <a:t>infections </a:t>
            </a:r>
            <a:r>
              <a:rPr lang="en-US" altLang="en-US" sz="1900" dirty="0"/>
              <a:t>conducted at 20 acute care hospitals and </a:t>
            </a:r>
            <a:r>
              <a:rPr lang="en-US" sz="1900" i="1" dirty="0" err="1"/>
              <a:t>Clostridioides</a:t>
            </a:r>
            <a:r>
              <a:rPr lang="en-US" sz="1900" i="1" dirty="0"/>
              <a:t> difficile </a:t>
            </a:r>
            <a:r>
              <a:rPr lang="en-US" sz="1900" dirty="0"/>
              <a:t>infection at </a:t>
            </a:r>
            <a:r>
              <a:rPr lang="en-US" altLang="en-US" sz="1900" dirty="0"/>
              <a:t>20 long-term care facilities in the fall of 2018 and spring of 2019.</a:t>
            </a:r>
            <a:endParaRPr lang="en-US" altLang="en-US" sz="1900" strike="sngStrike" dirty="0"/>
          </a:p>
          <a:p>
            <a:pPr>
              <a:spcBef>
                <a:spcPts val="1200"/>
              </a:spcBef>
              <a:spcAft>
                <a:spcPts val="600"/>
              </a:spcAft>
            </a:pPr>
            <a:r>
              <a:rPr lang="en-US" altLang="en-US" sz="1900" dirty="0"/>
              <a:t>DPH outreach to long-term care facilities to sustain voluntary NHSN </a:t>
            </a:r>
            <a:r>
              <a:rPr lang="en-US" sz="1900" i="1" dirty="0" err="1"/>
              <a:t>Clostridioides</a:t>
            </a:r>
            <a:r>
              <a:rPr lang="en-US" sz="1900" i="1" dirty="0"/>
              <a:t> </a:t>
            </a:r>
            <a:r>
              <a:rPr lang="en-US" altLang="en-US" sz="1900" i="1" dirty="0"/>
              <a:t>difficile </a:t>
            </a:r>
            <a:r>
              <a:rPr lang="en-US" altLang="en-US" sz="1900" dirty="0"/>
              <a:t>reporting; monthly data cleaning reports generated by DPH and provided to facilities beginning in 2019.</a:t>
            </a:r>
          </a:p>
          <a:p>
            <a:pPr>
              <a:spcAft>
                <a:spcPts val="600"/>
              </a:spcAft>
            </a:pPr>
            <a:r>
              <a:rPr lang="en-US" altLang="en-US" sz="1900" dirty="0"/>
              <a:t>Ongoing data sharing with the Neonatal Quality Improvement Collaborative (</a:t>
            </a:r>
            <a:r>
              <a:rPr lang="en-US" altLang="en-US" sz="1900" dirty="0" err="1"/>
              <a:t>NeoQIC</a:t>
            </a:r>
            <a:r>
              <a:rPr lang="en-US" altLang="en-US" sz="1900" dirty="0"/>
              <a:t>) to address opportunities for improvement.   </a:t>
            </a:r>
          </a:p>
          <a:p>
            <a:pPr>
              <a:spcAft>
                <a:spcPts val="600"/>
              </a:spcAft>
            </a:pPr>
            <a:r>
              <a:rPr lang="en-US" altLang="en-US" sz="1900" dirty="0"/>
              <a:t>Four hemodialysis infection prevention simulation trainings were held for hemodialysis nurses and technicians.</a:t>
            </a:r>
          </a:p>
          <a:p>
            <a:pPr>
              <a:spcAft>
                <a:spcPts val="600"/>
              </a:spcAft>
            </a:pPr>
            <a:r>
              <a:rPr lang="en-US" altLang="en-US" sz="1900" dirty="0"/>
              <a:t>On-site Infection Control Assessment and Response (ICAR) visits expanding from nursing homes and long-term acute care facilities to community health centers.</a:t>
            </a:r>
          </a:p>
          <a:p>
            <a:pPr>
              <a:spcAft>
                <a:spcPts val="600"/>
              </a:spcAft>
            </a:pPr>
            <a:r>
              <a:rPr lang="en-US" altLang="en-US" sz="1900" dirty="0"/>
              <a:t>DPH monitors progress by providing quarterly Data Cleaning Reports and Targeted Assessment for Prevention (TAP) Reports for all hospitals to identify areas where focused infection prevention efforts are needed. </a:t>
            </a:r>
          </a:p>
          <a:p>
            <a:pPr>
              <a:spcAft>
                <a:spcPts val="600"/>
              </a:spcAft>
            </a:pPr>
            <a:r>
              <a:rPr lang="en-US" altLang="en-US" sz="1900" dirty="0"/>
              <a:t>Outreach to hospitals with higher than expected SIRs to ensure the need for improvement has been addressed. </a:t>
            </a:r>
          </a:p>
          <a:p>
            <a:pPr>
              <a:spcAft>
                <a:spcPts val="1200"/>
              </a:spcAft>
            </a:pPr>
            <a:endParaRPr lang="en-US" altLang="en-US" sz="2400" dirty="0"/>
          </a:p>
          <a:p>
            <a:pPr>
              <a:spcAft>
                <a:spcPts val="1200"/>
              </a:spcAft>
            </a:pPr>
            <a:endParaRPr lang="en-US" altLang="en-US" sz="2400" dirty="0"/>
          </a:p>
          <a:p>
            <a:endParaRPr lang="en-US" altLang="en-US" sz="2400" dirty="0"/>
          </a:p>
          <a:p>
            <a:endParaRPr lang="en-US" altLang="en-US" dirty="0"/>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28</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95987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10167" y="1077040"/>
            <a:ext cx="10968673" cy="5156882"/>
          </a:xfrm>
          <a:prstGeom prst="rect">
            <a:avLst/>
          </a:prstGeom>
        </p:spPr>
        <p:txBody>
          <a:bodyPr/>
          <a:lstStyle>
            <a:lvl1pPr marL="451169" indent="-451169" algn="l" defTabSz="1204112" rtl="0" eaLnBrk="0" fontAlgn="base" hangingPunct="0">
              <a:spcBef>
                <a:spcPct val="20000"/>
              </a:spcBef>
              <a:spcAft>
                <a:spcPct val="0"/>
              </a:spcAft>
              <a:buChar char="•"/>
              <a:defRPr sz="4300">
                <a:solidFill>
                  <a:schemeClr val="tx1"/>
                </a:solidFill>
                <a:latin typeface="+mn-lt"/>
                <a:ea typeface="ＭＳ Ｐゴシック" pitchFamily="34" charset="-128"/>
                <a:cs typeface="+mn-cs"/>
              </a:defRPr>
            </a:lvl1pPr>
            <a:lvl2pPr marL="977753" indent="-374127" algn="l" defTabSz="1204112" rtl="0" eaLnBrk="0" fontAlgn="base" hangingPunct="0">
              <a:spcBef>
                <a:spcPct val="20000"/>
              </a:spcBef>
              <a:spcAft>
                <a:spcPct val="0"/>
              </a:spcAft>
              <a:buChar char="–"/>
              <a:defRPr sz="3700">
                <a:solidFill>
                  <a:schemeClr val="tx1"/>
                </a:solidFill>
                <a:latin typeface="+mn-lt"/>
                <a:ea typeface="ＭＳ Ｐゴシック" pitchFamily="34" charset="-128"/>
              </a:defRPr>
            </a:lvl2pPr>
            <a:lvl3pPr marL="1505917" indent="-300221" algn="l" defTabSz="1204112" rtl="0" eaLnBrk="0" fontAlgn="base" hangingPunct="0">
              <a:spcBef>
                <a:spcPct val="20000"/>
              </a:spcBef>
              <a:spcAft>
                <a:spcPct val="0"/>
              </a:spcAft>
              <a:buChar char="•"/>
              <a:defRPr sz="3200">
                <a:solidFill>
                  <a:schemeClr val="tx1"/>
                </a:solidFill>
                <a:latin typeface="+mn-lt"/>
                <a:ea typeface="ＭＳ Ｐゴシック" pitchFamily="34" charset="-128"/>
              </a:defRPr>
            </a:lvl3pPr>
            <a:lvl4pPr marL="2107991"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4pPr>
            <a:lvl5pPr marL="2710036"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5pPr>
            <a:lvl6pPr marL="2487827" indent="-226191" algn="l" rtl="0" fontAlgn="base">
              <a:spcBef>
                <a:spcPct val="20000"/>
              </a:spcBef>
              <a:spcAft>
                <a:spcPct val="0"/>
              </a:spcAft>
              <a:buChar char="»"/>
              <a:defRPr sz="2000">
                <a:solidFill>
                  <a:schemeClr val="tx1"/>
                </a:solidFill>
                <a:latin typeface="+mn-lt"/>
                <a:ea typeface="+mn-ea"/>
              </a:defRPr>
            </a:lvl6pPr>
            <a:lvl7pPr marL="2940173" indent="-226191" algn="l" rtl="0" fontAlgn="base">
              <a:spcBef>
                <a:spcPct val="20000"/>
              </a:spcBef>
              <a:spcAft>
                <a:spcPct val="0"/>
              </a:spcAft>
              <a:buChar char="»"/>
              <a:defRPr sz="2000">
                <a:solidFill>
                  <a:schemeClr val="tx1"/>
                </a:solidFill>
                <a:latin typeface="+mn-lt"/>
                <a:ea typeface="+mn-ea"/>
              </a:defRPr>
            </a:lvl7pPr>
            <a:lvl8pPr marL="3392498" indent="-226191" algn="l" rtl="0" fontAlgn="base">
              <a:spcBef>
                <a:spcPct val="20000"/>
              </a:spcBef>
              <a:spcAft>
                <a:spcPct val="0"/>
              </a:spcAft>
              <a:buChar char="»"/>
              <a:defRPr sz="2000">
                <a:solidFill>
                  <a:schemeClr val="tx1"/>
                </a:solidFill>
                <a:latin typeface="+mn-lt"/>
                <a:ea typeface="+mn-ea"/>
              </a:defRPr>
            </a:lvl8pPr>
            <a:lvl9pPr marL="3844832" indent="-226191" algn="l" rtl="0" fontAlgn="base">
              <a:spcBef>
                <a:spcPct val="20000"/>
              </a:spcBef>
              <a:spcAft>
                <a:spcPct val="0"/>
              </a:spcAft>
              <a:buChar char="»"/>
              <a:defRPr sz="2000">
                <a:solidFill>
                  <a:schemeClr val="tx1"/>
                </a:solidFill>
                <a:latin typeface="+mn-lt"/>
                <a:ea typeface="+mn-ea"/>
              </a:defRPr>
            </a:lvl9pPr>
          </a:lstStyle>
          <a:p>
            <a:pPr>
              <a:spcBef>
                <a:spcPts val="0"/>
              </a:spcBef>
              <a:spcAft>
                <a:spcPts val="900"/>
              </a:spcAft>
            </a:pPr>
            <a:r>
              <a:rPr lang="en-US" sz="2400" dirty="0"/>
              <a:t>Antibiotic or antimicrobial resistance occurs when organisms are able to resist the effects of drugs. Bacteria are not killed by the antibiotic and continue to grow. </a:t>
            </a:r>
          </a:p>
          <a:p>
            <a:pPr>
              <a:spcBef>
                <a:spcPts val="0"/>
              </a:spcBef>
              <a:spcAft>
                <a:spcPts val="900"/>
              </a:spcAft>
            </a:pPr>
            <a:r>
              <a:rPr lang="en-US" sz="2400" dirty="0"/>
              <a:t>Some individuals may be at a greater risk for acquiring a drug resistant infection (individuals with co-morbidities, previous hospitalizations, antibiotic exposures, etc.). However, drug-resistant infections can affect anyone.</a:t>
            </a:r>
          </a:p>
          <a:p>
            <a:pPr>
              <a:spcBef>
                <a:spcPts val="0"/>
              </a:spcBef>
              <a:spcAft>
                <a:spcPts val="900"/>
              </a:spcAft>
            </a:pPr>
            <a:r>
              <a:rPr lang="en-US" sz="2400" dirty="0"/>
              <a:t>Infections with resistant organisms can be difficult to treat, are expensive and are associated with increased mortality.</a:t>
            </a:r>
          </a:p>
          <a:p>
            <a:pPr>
              <a:spcBef>
                <a:spcPts val="0"/>
              </a:spcBef>
              <a:spcAft>
                <a:spcPts val="900"/>
              </a:spcAft>
            </a:pPr>
            <a:r>
              <a:rPr lang="en-US" sz="2400" dirty="0"/>
              <a:t>Inevitably, bacteria are able to adapt to newly developed antibiotics and become resistant. </a:t>
            </a:r>
          </a:p>
          <a:p>
            <a:pPr>
              <a:spcBef>
                <a:spcPts val="0"/>
              </a:spcBef>
              <a:spcAft>
                <a:spcPts val="900"/>
              </a:spcAft>
            </a:pPr>
            <a:r>
              <a:rPr lang="en-US" sz="2400" dirty="0"/>
              <a:t>It is imperative to respond aggressively to prevent resistance and prevent the spread of existing resistant bacteria. </a:t>
            </a:r>
          </a:p>
          <a:p>
            <a:pPr>
              <a:spcBef>
                <a:spcPts val="0"/>
              </a:spcBef>
              <a:spcAft>
                <a:spcPts val="900"/>
              </a:spcAft>
            </a:pPr>
            <a:r>
              <a:rPr lang="en-US" sz="2400" dirty="0"/>
              <a:t>DPH surveils several multi-drug resistant organisms (MDROs) that have been identified as public safety concerns by CDC.</a:t>
            </a:r>
          </a:p>
          <a:p>
            <a:pPr indent="-303213" algn="ctr" eaLnBrk="1" hangingPunct="1">
              <a:lnSpc>
                <a:spcPct val="80000"/>
              </a:lnSpc>
              <a:buFontTx/>
              <a:buNone/>
            </a:pPr>
            <a:endParaRPr lang="en-US" altLang="en-US" sz="3200" dirty="0"/>
          </a:p>
          <a:p>
            <a:endParaRPr lang="en-US" altLang="en-US" sz="3200" kern="0" dirty="0"/>
          </a:p>
          <a:p>
            <a:endParaRPr lang="en-US" altLang="en-US" kern="0" dirty="0"/>
          </a:p>
        </p:txBody>
      </p:sp>
      <p:sp>
        <p:nvSpPr>
          <p:cNvPr id="5" name="Title 1"/>
          <p:cNvSpPr txBox="1">
            <a:spLocks/>
          </p:cNvSpPr>
          <p:nvPr/>
        </p:nvSpPr>
        <p:spPr>
          <a:xfrm>
            <a:off x="610168" y="166931"/>
            <a:ext cx="11578657" cy="707969"/>
          </a:xfrm>
          <a:prstGeom prst="rect">
            <a:avLst/>
          </a:prstGeom>
        </p:spPr>
        <p:txBody>
          <a:bodyPr anchor="ct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600" dirty="0"/>
              <a:t>Antibiotic Resistance: Scope and Significance of the Issue</a:t>
            </a:r>
            <a:endParaRPr lang="en-US" altLang="en-US" sz="3600" kern="0" dirty="0"/>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29</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13271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altLang="en-US" sz="4000" dirty="0">
                <a:solidFill>
                  <a:schemeClr val="bg1"/>
                </a:solidFill>
              </a:rPr>
              <a:t>Purpose</a:t>
            </a:r>
          </a:p>
        </p:txBody>
      </p:sp>
      <p:sp>
        <p:nvSpPr>
          <p:cNvPr id="10244" name="Rectangle 3"/>
          <p:cNvSpPr>
            <a:spLocks noGrp="1" noChangeArrowheads="1"/>
          </p:cNvSpPr>
          <p:nvPr>
            <p:ph idx="1"/>
          </p:nvPr>
        </p:nvSpPr>
        <p:spPr>
          <a:xfrm>
            <a:off x="388878" y="1170867"/>
            <a:ext cx="10574397" cy="5323800"/>
          </a:xfrm>
        </p:spPr>
        <p:txBody>
          <a:bodyPr>
            <a:normAutofit/>
          </a:bodyPr>
          <a:lstStyle/>
          <a:p>
            <a:pPr marL="0" indent="1588" eaLnBrk="1" hangingPunct="1">
              <a:lnSpc>
                <a:spcPct val="80000"/>
              </a:lnSpc>
              <a:buNone/>
              <a:defRPr/>
            </a:pPr>
            <a:r>
              <a:rPr lang="en-US" altLang="en-US" dirty="0"/>
              <a:t>This HAI presentation is the 10th annual Public Health</a:t>
            </a:r>
            <a:br>
              <a:rPr lang="en-US" altLang="en-US" dirty="0"/>
            </a:br>
            <a:r>
              <a:rPr lang="en-US" altLang="en-US" dirty="0"/>
              <a:t>Council update:</a:t>
            </a:r>
          </a:p>
          <a:p>
            <a:pPr marL="0" indent="0" eaLnBrk="1" hangingPunct="1">
              <a:lnSpc>
                <a:spcPct val="80000"/>
              </a:lnSpc>
              <a:buNone/>
              <a:defRPr/>
            </a:pPr>
            <a:r>
              <a:rPr lang="en-US" altLang="en-US" sz="1600" dirty="0"/>
              <a:t> </a:t>
            </a:r>
          </a:p>
          <a:p>
            <a:pPr marL="685800" indent="-285750">
              <a:lnSpc>
                <a:spcPct val="80000"/>
              </a:lnSpc>
              <a:defRPr/>
            </a:pPr>
            <a:r>
              <a:rPr lang="en-US" altLang="en-US" sz="2600" dirty="0"/>
              <a:t>It is an important component of larger efforts to reduce preventable infections in health care settings </a:t>
            </a:r>
          </a:p>
          <a:p>
            <a:pPr marL="685800" indent="-285750">
              <a:lnSpc>
                <a:spcPct val="80000"/>
              </a:lnSpc>
              <a:defRPr/>
            </a:pPr>
            <a:endParaRPr lang="en-US" altLang="en-US" sz="2600" dirty="0"/>
          </a:p>
          <a:p>
            <a:pPr marL="685800" indent="-285750">
              <a:lnSpc>
                <a:spcPct val="80000"/>
              </a:lnSpc>
              <a:defRPr/>
            </a:pPr>
            <a:r>
              <a:rPr lang="en-US" altLang="en-US" sz="2600" dirty="0"/>
              <a:t>It presents an analysis of progress on infection prevention within Massachusetts acute care hospitals</a:t>
            </a:r>
          </a:p>
          <a:p>
            <a:pPr marL="685800" indent="-285750">
              <a:lnSpc>
                <a:spcPct val="80000"/>
              </a:lnSpc>
              <a:defRPr/>
            </a:pPr>
            <a:endParaRPr lang="en-US" altLang="en-US" sz="2600" dirty="0"/>
          </a:p>
          <a:p>
            <a:pPr marL="685800" indent="-285750">
              <a:lnSpc>
                <a:spcPct val="80000"/>
              </a:lnSpc>
              <a:defRPr/>
            </a:pPr>
            <a:r>
              <a:rPr lang="en-US" altLang="en-US" sz="2600" dirty="0"/>
              <a:t>It is based upon work supported by state funds and the Centers for Disease Control and Prevention (CDC)</a:t>
            </a:r>
          </a:p>
          <a:p>
            <a:pPr marL="685800" indent="-285750">
              <a:lnSpc>
                <a:spcPct val="80000"/>
              </a:lnSpc>
              <a:defRPr/>
            </a:pPr>
            <a:endParaRPr lang="en-US" altLang="en-US" sz="2600" dirty="0"/>
          </a:p>
          <a:p>
            <a:pPr marL="685800" indent="-285750">
              <a:lnSpc>
                <a:spcPct val="80000"/>
              </a:lnSpc>
              <a:defRPr/>
            </a:pPr>
            <a:r>
              <a:rPr lang="en-US" altLang="en-US" sz="2600" dirty="0"/>
              <a:t>It provides an overview of antibiotic resistance and stewardship activities</a:t>
            </a:r>
          </a:p>
          <a:p>
            <a:pPr marL="0" indent="1588">
              <a:lnSpc>
                <a:spcPct val="80000"/>
              </a:lnSpc>
              <a:buNone/>
              <a:defRPr/>
            </a:pPr>
            <a:endParaRPr lang="en-US" altLang="en-US" sz="2400" dirty="0">
              <a:solidFill>
                <a:srgbClr val="4D4D4D"/>
              </a:solidFill>
            </a:endParaRP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368642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520396321"/>
              </p:ext>
            </p:extLst>
          </p:nvPr>
        </p:nvGraphicFramePr>
        <p:xfrm>
          <a:off x="610076" y="1375196"/>
          <a:ext cx="10324971" cy="3510651"/>
        </p:xfrm>
        <a:graphic>
          <a:graphicData uri="http://schemas.openxmlformats.org/drawingml/2006/table">
            <a:tbl>
              <a:tblPr firstRow="1" bandRow="1">
                <a:tableStyleId>{5C22544A-7EE6-4342-B048-85BDC9FD1C3A}</a:tableStyleId>
              </a:tblPr>
              <a:tblGrid>
                <a:gridCol w="5360283">
                  <a:extLst>
                    <a:ext uri="{9D8B030D-6E8A-4147-A177-3AD203B41FA5}">
                      <a16:colId xmlns:a16="http://schemas.microsoft.com/office/drawing/2014/main" xmlns="" val="20000"/>
                    </a:ext>
                  </a:extLst>
                </a:gridCol>
                <a:gridCol w="1654896">
                  <a:extLst>
                    <a:ext uri="{9D8B030D-6E8A-4147-A177-3AD203B41FA5}">
                      <a16:colId xmlns:a16="http://schemas.microsoft.com/office/drawing/2014/main" xmlns="" val="20001"/>
                    </a:ext>
                  </a:extLst>
                </a:gridCol>
                <a:gridCol w="1654896">
                  <a:extLst>
                    <a:ext uri="{9D8B030D-6E8A-4147-A177-3AD203B41FA5}">
                      <a16:colId xmlns:a16="http://schemas.microsoft.com/office/drawing/2014/main" xmlns="" val="20002"/>
                    </a:ext>
                  </a:extLst>
                </a:gridCol>
                <a:gridCol w="1654896">
                  <a:extLst>
                    <a:ext uri="{9D8B030D-6E8A-4147-A177-3AD203B41FA5}">
                      <a16:colId xmlns:a16="http://schemas.microsoft.com/office/drawing/2014/main" xmlns="" val="1925013286"/>
                    </a:ext>
                  </a:extLst>
                </a:gridCol>
              </a:tblGrid>
              <a:tr h="1164786">
                <a:tc>
                  <a:txBody>
                    <a:bodyPr/>
                    <a:lstStyle/>
                    <a:p>
                      <a:pPr algn="ctr"/>
                      <a:r>
                        <a:rPr lang="en-US" sz="2100" dirty="0"/>
                        <a:t>Organism</a:t>
                      </a:r>
                    </a:p>
                  </a:txBody>
                  <a:tcPr marL="91512" marR="91512" marT="34326" marB="34326" anchor="ctr">
                    <a:solidFill>
                      <a:srgbClr val="0B5395"/>
                    </a:solidFill>
                  </a:tcPr>
                </a:tc>
                <a:tc>
                  <a:txBody>
                    <a:bodyPr/>
                    <a:lstStyle/>
                    <a:p>
                      <a:pPr algn="ctr"/>
                      <a:r>
                        <a:rPr lang="en-US" sz="2100" dirty="0"/>
                        <a:t>2016</a:t>
                      </a:r>
                    </a:p>
                  </a:txBody>
                  <a:tcPr marL="91512" marR="91512" marT="34326" marB="34326" anchor="ctr">
                    <a:solidFill>
                      <a:srgbClr val="0B5395"/>
                    </a:solidFill>
                  </a:tcPr>
                </a:tc>
                <a:tc>
                  <a:txBody>
                    <a:bodyPr/>
                    <a:lstStyle/>
                    <a:p>
                      <a:pPr algn="ctr"/>
                      <a:r>
                        <a:rPr lang="en-US" sz="2100" dirty="0"/>
                        <a:t>2017</a:t>
                      </a:r>
                    </a:p>
                  </a:txBody>
                  <a:tcPr marL="91512" marR="91512" marT="34326" marB="34326" anchor="ctr">
                    <a:solidFill>
                      <a:srgbClr val="0B5395"/>
                    </a:solidFill>
                  </a:tcPr>
                </a:tc>
                <a:tc>
                  <a:txBody>
                    <a:bodyPr/>
                    <a:lstStyle/>
                    <a:p>
                      <a:pPr algn="ctr"/>
                      <a:r>
                        <a:rPr lang="en-US" sz="2100" dirty="0"/>
                        <a:t>2018</a:t>
                      </a:r>
                    </a:p>
                  </a:txBody>
                  <a:tcPr marL="91512" marR="91512" marT="34326" marB="34326" anchor="ctr">
                    <a:solidFill>
                      <a:srgbClr val="0B5395"/>
                    </a:solidFill>
                  </a:tcPr>
                </a:tc>
                <a:extLst>
                  <a:ext uri="{0D108BD9-81ED-4DB2-BD59-A6C34878D82A}">
                    <a16:rowId xmlns:a16="http://schemas.microsoft.com/office/drawing/2014/main" xmlns="" val="10000"/>
                  </a:ext>
                </a:extLst>
              </a:tr>
              <a:tr h="469173">
                <a:tc>
                  <a:txBody>
                    <a:bodyPr/>
                    <a:lstStyle/>
                    <a:p>
                      <a:pPr algn="ctr"/>
                      <a:r>
                        <a:rPr lang="en-US" sz="1800" i="1" dirty="0"/>
                        <a:t>Enterobacter cloacae</a:t>
                      </a:r>
                    </a:p>
                  </a:txBody>
                  <a:tcPr marL="91512" marR="91512" marT="34326" marB="34326" anchor="ctr"/>
                </a:tc>
                <a:tc>
                  <a:txBody>
                    <a:bodyPr/>
                    <a:lstStyle/>
                    <a:p>
                      <a:pPr algn="ctr"/>
                      <a:r>
                        <a:rPr lang="en-US" sz="1800" dirty="0"/>
                        <a:t>22</a:t>
                      </a:r>
                    </a:p>
                  </a:txBody>
                  <a:tcPr marL="91512" marR="91512" marT="34326" marB="34326" anchor="ctr"/>
                </a:tc>
                <a:tc>
                  <a:txBody>
                    <a:bodyPr/>
                    <a:lstStyle/>
                    <a:p>
                      <a:pPr algn="ctr"/>
                      <a:r>
                        <a:rPr lang="en-US" sz="1800" dirty="0"/>
                        <a:t>88</a:t>
                      </a:r>
                    </a:p>
                  </a:txBody>
                  <a:tcPr marL="91512" marR="91512" marT="34326" marB="34326" anchor="ctr"/>
                </a:tc>
                <a:tc>
                  <a:txBody>
                    <a:bodyPr/>
                    <a:lstStyle/>
                    <a:p>
                      <a:pPr algn="ctr"/>
                      <a:r>
                        <a:rPr lang="en-US" sz="1800" dirty="0">
                          <a:solidFill>
                            <a:schemeClr val="tx1"/>
                          </a:solidFill>
                        </a:rPr>
                        <a:t>126</a:t>
                      </a:r>
                    </a:p>
                  </a:txBody>
                  <a:tcPr marL="91512" marR="91512" marT="34326" marB="34326" anchor="ctr"/>
                </a:tc>
                <a:extLst>
                  <a:ext uri="{0D108BD9-81ED-4DB2-BD59-A6C34878D82A}">
                    <a16:rowId xmlns:a16="http://schemas.microsoft.com/office/drawing/2014/main" xmlns="" val="10001"/>
                  </a:ext>
                </a:extLst>
              </a:tr>
              <a:tr h="469173">
                <a:tc>
                  <a:txBody>
                    <a:bodyPr/>
                    <a:lstStyle/>
                    <a:p>
                      <a:pPr marL="0" marR="0" indent="0" algn="ctr" defTabSz="452352" rtl="0" eaLnBrk="1" fontAlgn="auto" latinLnBrk="0" hangingPunct="1">
                        <a:lnSpc>
                          <a:spcPct val="100000"/>
                        </a:lnSpc>
                        <a:spcBef>
                          <a:spcPts val="0"/>
                        </a:spcBef>
                        <a:spcAft>
                          <a:spcPts val="0"/>
                        </a:spcAft>
                        <a:buClrTx/>
                        <a:buSzTx/>
                        <a:buFontTx/>
                        <a:buNone/>
                        <a:tabLst/>
                        <a:defRPr/>
                      </a:pPr>
                      <a:r>
                        <a:rPr lang="en-US" sz="1800" i="1" dirty="0" err="1"/>
                        <a:t>Klebsiella</a:t>
                      </a:r>
                      <a:r>
                        <a:rPr lang="en-US" sz="1800" i="1" dirty="0"/>
                        <a:t> </a:t>
                      </a:r>
                      <a:r>
                        <a:rPr lang="en-US" sz="1800" i="1" baseline="0" dirty="0" err="1"/>
                        <a:t>oxytoca</a:t>
                      </a:r>
                      <a:r>
                        <a:rPr lang="en-US" sz="1800" i="1" baseline="0" dirty="0"/>
                        <a:t> </a:t>
                      </a:r>
                      <a:r>
                        <a:rPr lang="en-US" sz="1800" i="1" dirty="0"/>
                        <a:t>and pneumoniae</a:t>
                      </a:r>
                    </a:p>
                  </a:txBody>
                  <a:tcPr marL="91512" marR="91512" marT="34326" marB="34326" anchor="ctr"/>
                </a:tc>
                <a:tc>
                  <a:txBody>
                    <a:bodyPr/>
                    <a:lstStyle/>
                    <a:p>
                      <a:pPr algn="ctr"/>
                      <a:r>
                        <a:rPr lang="en-US" sz="1800" dirty="0"/>
                        <a:t>15</a:t>
                      </a:r>
                    </a:p>
                  </a:txBody>
                  <a:tcPr marL="91512" marR="91512" marT="34326" marB="34326" anchor="ctr"/>
                </a:tc>
                <a:tc>
                  <a:txBody>
                    <a:bodyPr/>
                    <a:lstStyle/>
                    <a:p>
                      <a:pPr algn="ctr"/>
                      <a:r>
                        <a:rPr lang="en-US" sz="1800" dirty="0"/>
                        <a:t>78</a:t>
                      </a:r>
                    </a:p>
                  </a:txBody>
                  <a:tcPr marL="91512" marR="91512" marT="34326" marB="34326" anchor="ctr"/>
                </a:tc>
                <a:tc>
                  <a:txBody>
                    <a:bodyPr/>
                    <a:lstStyle/>
                    <a:p>
                      <a:pPr algn="ctr"/>
                      <a:r>
                        <a:rPr lang="en-US" sz="1800" dirty="0">
                          <a:solidFill>
                            <a:schemeClr val="tx1"/>
                          </a:solidFill>
                        </a:rPr>
                        <a:t>89</a:t>
                      </a:r>
                    </a:p>
                  </a:txBody>
                  <a:tcPr marL="91512" marR="91512" marT="34326" marB="34326" anchor="ctr"/>
                </a:tc>
                <a:extLst>
                  <a:ext uri="{0D108BD9-81ED-4DB2-BD59-A6C34878D82A}">
                    <a16:rowId xmlns:a16="http://schemas.microsoft.com/office/drawing/2014/main" xmlns="" val="10002"/>
                  </a:ext>
                </a:extLst>
              </a:tr>
              <a:tr h="469173">
                <a:tc>
                  <a:txBody>
                    <a:bodyPr/>
                    <a:lstStyle/>
                    <a:p>
                      <a:pPr algn="ctr"/>
                      <a:r>
                        <a:rPr lang="en-US" sz="1800" i="1" dirty="0"/>
                        <a:t>Escherichia coli</a:t>
                      </a:r>
                    </a:p>
                  </a:txBody>
                  <a:tcPr marL="91512" marR="91512" marT="34326" marB="34326" anchor="ctr"/>
                </a:tc>
                <a:tc>
                  <a:txBody>
                    <a:bodyPr/>
                    <a:lstStyle/>
                    <a:p>
                      <a:pPr algn="ctr"/>
                      <a:r>
                        <a:rPr lang="en-US" sz="1800" dirty="0"/>
                        <a:t>5</a:t>
                      </a:r>
                    </a:p>
                  </a:txBody>
                  <a:tcPr marL="91512" marR="91512" marT="34326" marB="34326" anchor="ctr"/>
                </a:tc>
                <a:tc>
                  <a:txBody>
                    <a:bodyPr/>
                    <a:lstStyle/>
                    <a:p>
                      <a:pPr algn="ctr"/>
                      <a:r>
                        <a:rPr lang="en-US" sz="1800" dirty="0"/>
                        <a:t>32</a:t>
                      </a:r>
                    </a:p>
                  </a:txBody>
                  <a:tcPr marL="91512" marR="91512" marT="34326" marB="34326" anchor="ctr"/>
                </a:tc>
                <a:tc>
                  <a:txBody>
                    <a:bodyPr/>
                    <a:lstStyle/>
                    <a:p>
                      <a:pPr algn="ctr"/>
                      <a:r>
                        <a:rPr lang="en-US" sz="1800" dirty="0">
                          <a:solidFill>
                            <a:schemeClr val="tx1"/>
                          </a:solidFill>
                        </a:rPr>
                        <a:t>88</a:t>
                      </a:r>
                    </a:p>
                  </a:txBody>
                  <a:tcPr marL="91512" marR="91512" marT="34326" marB="34326" anchor="ctr"/>
                </a:tc>
                <a:extLst>
                  <a:ext uri="{0D108BD9-81ED-4DB2-BD59-A6C34878D82A}">
                    <a16:rowId xmlns:a16="http://schemas.microsoft.com/office/drawing/2014/main" xmlns="" val="10003"/>
                  </a:ext>
                </a:extLst>
              </a:tr>
              <a:tr h="469173">
                <a:tc>
                  <a:txBody>
                    <a:bodyPr/>
                    <a:lstStyle/>
                    <a:p>
                      <a:pPr algn="ctr"/>
                      <a:r>
                        <a:rPr lang="en-US" sz="1800" i="1" dirty="0"/>
                        <a:t>Enterobacter</a:t>
                      </a:r>
                      <a:r>
                        <a:rPr lang="en-US" sz="1800" i="1" baseline="0" dirty="0"/>
                        <a:t> </a:t>
                      </a:r>
                      <a:r>
                        <a:rPr lang="en-US" sz="1800" i="1" baseline="0" dirty="0" err="1"/>
                        <a:t>aerogenes</a:t>
                      </a:r>
                      <a:endParaRPr lang="en-US" sz="1800" i="1" dirty="0"/>
                    </a:p>
                  </a:txBody>
                  <a:tcPr marL="91512" marR="91512" marT="34326" marB="34326" anchor="ctr"/>
                </a:tc>
                <a:tc>
                  <a:txBody>
                    <a:bodyPr/>
                    <a:lstStyle/>
                    <a:p>
                      <a:pPr algn="ctr"/>
                      <a:r>
                        <a:rPr lang="en-US" sz="1800" dirty="0"/>
                        <a:t>8</a:t>
                      </a:r>
                    </a:p>
                  </a:txBody>
                  <a:tcPr marL="91512" marR="91512" marT="34326" marB="34326" anchor="ctr"/>
                </a:tc>
                <a:tc>
                  <a:txBody>
                    <a:bodyPr/>
                    <a:lstStyle/>
                    <a:p>
                      <a:pPr algn="ctr"/>
                      <a:r>
                        <a:rPr lang="en-US" sz="1800" dirty="0"/>
                        <a:t>17</a:t>
                      </a:r>
                    </a:p>
                  </a:txBody>
                  <a:tcPr marL="91512" marR="91512" marT="34326" marB="34326" anchor="ctr"/>
                </a:tc>
                <a:tc>
                  <a:txBody>
                    <a:bodyPr/>
                    <a:lstStyle/>
                    <a:p>
                      <a:pPr algn="ctr"/>
                      <a:r>
                        <a:rPr lang="en-US" sz="1800" dirty="0">
                          <a:solidFill>
                            <a:schemeClr val="tx1"/>
                          </a:solidFill>
                        </a:rPr>
                        <a:t>16</a:t>
                      </a:r>
                    </a:p>
                  </a:txBody>
                  <a:tcPr marL="91512" marR="91512" marT="34326" marB="34326" anchor="ctr"/>
                </a:tc>
                <a:extLst>
                  <a:ext uri="{0D108BD9-81ED-4DB2-BD59-A6C34878D82A}">
                    <a16:rowId xmlns:a16="http://schemas.microsoft.com/office/drawing/2014/main" xmlns="" val="10004"/>
                  </a:ext>
                </a:extLst>
              </a:tr>
              <a:tr h="469173">
                <a:tc>
                  <a:txBody>
                    <a:bodyPr/>
                    <a:lstStyle/>
                    <a:p>
                      <a:pPr algn="ctr"/>
                      <a:r>
                        <a:rPr lang="en-US" sz="1800" dirty="0"/>
                        <a:t>Total</a:t>
                      </a:r>
                    </a:p>
                  </a:txBody>
                  <a:tcPr marL="91512" marR="91512" marT="34326" marB="34326" anchor="ctr"/>
                </a:tc>
                <a:tc>
                  <a:txBody>
                    <a:bodyPr/>
                    <a:lstStyle/>
                    <a:p>
                      <a:pPr algn="ctr"/>
                      <a:r>
                        <a:rPr lang="en-US" sz="1800" dirty="0"/>
                        <a:t>50</a:t>
                      </a:r>
                    </a:p>
                  </a:txBody>
                  <a:tcPr marL="91512" marR="91512" marT="34326" marB="34326" anchor="ctr"/>
                </a:tc>
                <a:tc>
                  <a:txBody>
                    <a:bodyPr/>
                    <a:lstStyle/>
                    <a:p>
                      <a:pPr algn="ctr"/>
                      <a:r>
                        <a:rPr lang="en-US" sz="1800" dirty="0">
                          <a:solidFill>
                            <a:schemeClr val="tx1"/>
                          </a:solidFill>
                        </a:rPr>
                        <a:t>215</a:t>
                      </a:r>
                    </a:p>
                  </a:txBody>
                  <a:tcPr marL="91512" marR="91512" marT="34326" marB="34326" anchor="ctr"/>
                </a:tc>
                <a:tc>
                  <a:txBody>
                    <a:bodyPr/>
                    <a:lstStyle/>
                    <a:p>
                      <a:pPr algn="ctr"/>
                      <a:r>
                        <a:rPr lang="en-US" sz="1800" dirty="0">
                          <a:solidFill>
                            <a:schemeClr val="tx1"/>
                          </a:solidFill>
                        </a:rPr>
                        <a:t>319</a:t>
                      </a:r>
                    </a:p>
                  </a:txBody>
                  <a:tcPr marL="91512" marR="91512" marT="34326" marB="34326" anchor="ctr"/>
                </a:tc>
                <a:extLst>
                  <a:ext uri="{0D108BD9-81ED-4DB2-BD59-A6C34878D82A}">
                    <a16:rowId xmlns:a16="http://schemas.microsoft.com/office/drawing/2014/main" xmlns="" val="10007"/>
                  </a:ext>
                </a:extLst>
              </a:tr>
            </a:tbl>
          </a:graphicData>
        </a:graphic>
      </p:graphicFrame>
      <p:sp>
        <p:nvSpPr>
          <p:cNvPr id="6" name="Rectangle 2"/>
          <p:cNvSpPr txBox="1">
            <a:spLocks noChangeArrowheads="1"/>
          </p:cNvSpPr>
          <p:nvPr/>
        </p:nvSpPr>
        <p:spPr bwMode="auto">
          <a:xfrm>
            <a:off x="610076" y="140273"/>
            <a:ext cx="11345206"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Resistance Surveillance:</a:t>
            </a:r>
            <a:br>
              <a:rPr lang="en-US" altLang="en-US" sz="3400" dirty="0"/>
            </a:br>
            <a:r>
              <a:rPr lang="en-US" altLang="en-US" sz="3400" dirty="0" err="1"/>
              <a:t>Carbapenem</a:t>
            </a:r>
            <a:r>
              <a:rPr lang="en-US" altLang="en-US" sz="3400" dirty="0"/>
              <a:t>-resistant </a:t>
            </a:r>
            <a:r>
              <a:rPr lang="en-US" altLang="en-US" sz="3400" i="1" dirty="0"/>
              <a:t>Enterobacteriaceae </a:t>
            </a:r>
            <a:r>
              <a:rPr lang="en-US" altLang="en-US" sz="3400" dirty="0"/>
              <a:t>in MA</a:t>
            </a:r>
            <a:endParaRPr lang="en-US" altLang="en-US" sz="3400" i="1" kern="0" dirty="0"/>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30</a:t>
            </a:fld>
            <a:endParaRPr lang="en-US" dirty="0">
              <a:solidFill>
                <a:srgbClr val="464646">
                  <a:lumMod val="40000"/>
                  <a:lumOff val="60000"/>
                </a:srgbClr>
              </a:solidFill>
              <a:latin typeface="+mn-lt"/>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929334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400" dirty="0">
                <a:solidFill>
                  <a:schemeClr val="bg1"/>
                </a:solidFill>
              </a:rPr>
              <a:t>Antibiotic Resistance: </a:t>
            </a:r>
            <a:r>
              <a:rPr lang="en-US" sz="3400" dirty="0">
                <a:solidFill>
                  <a:schemeClr val="bg1"/>
                </a:solidFill>
              </a:rPr>
              <a:t>MDROs in Massachusetts  </a:t>
            </a:r>
            <a:br>
              <a:rPr lang="en-US" sz="3400" dirty="0">
                <a:solidFill>
                  <a:schemeClr val="bg1"/>
                </a:solidFill>
              </a:rPr>
            </a:br>
            <a:r>
              <a:rPr lang="en-US" sz="3400" i="1" dirty="0">
                <a:solidFill>
                  <a:schemeClr val="bg1"/>
                </a:solidFill>
              </a:rPr>
              <a:t>Candida </a:t>
            </a:r>
            <a:r>
              <a:rPr lang="en-US" sz="3400" i="1" dirty="0" err="1">
                <a:solidFill>
                  <a:schemeClr val="bg1"/>
                </a:solidFill>
              </a:rPr>
              <a:t>auris</a:t>
            </a:r>
            <a:r>
              <a:rPr lang="en-US" sz="3400" i="1" dirty="0">
                <a:solidFill>
                  <a:schemeClr val="bg1"/>
                </a:solidFill>
              </a:rPr>
              <a:t> </a:t>
            </a:r>
            <a:r>
              <a:rPr lang="en-US" sz="3400" dirty="0">
                <a:solidFill>
                  <a:schemeClr val="bg1"/>
                </a:solidFill>
              </a:rPr>
              <a:t>Example</a:t>
            </a:r>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9700" y="4149486"/>
            <a:ext cx="6818242" cy="1567100"/>
          </a:xfrm>
          <a:ln>
            <a:solidFill>
              <a:schemeClr val="accent4"/>
            </a:solidFill>
          </a:ln>
        </p:spPr>
      </p:pic>
      <p:graphicFrame>
        <p:nvGraphicFramePr>
          <p:cNvPr id="8" name="Content Placeholder 4"/>
          <p:cNvGraphicFramePr>
            <a:graphicFrameLocks/>
          </p:cNvGraphicFramePr>
          <p:nvPr>
            <p:extLst>
              <p:ext uri="{D42A27DB-BD31-4B8C-83A1-F6EECF244321}">
                <p14:modId xmlns:p14="http://schemas.microsoft.com/office/powerpoint/2010/main" val="2731149621"/>
              </p:ext>
            </p:extLst>
          </p:nvPr>
        </p:nvGraphicFramePr>
        <p:xfrm>
          <a:off x="5835734" y="1470591"/>
          <a:ext cx="5632165" cy="2203530"/>
        </p:xfrm>
        <a:graphic>
          <a:graphicData uri="http://schemas.openxmlformats.org/drawingml/2006/table">
            <a:tbl>
              <a:tblPr firstRow="1" bandRow="1">
                <a:tableStyleId>{5C22544A-7EE6-4342-B048-85BDC9FD1C3A}</a:tableStyleId>
              </a:tblPr>
              <a:tblGrid>
                <a:gridCol w="1724357">
                  <a:extLst>
                    <a:ext uri="{9D8B030D-6E8A-4147-A177-3AD203B41FA5}">
                      <a16:colId xmlns:a16="http://schemas.microsoft.com/office/drawing/2014/main" xmlns="" val="20000"/>
                    </a:ext>
                  </a:extLst>
                </a:gridCol>
                <a:gridCol w="1953904">
                  <a:extLst>
                    <a:ext uri="{9D8B030D-6E8A-4147-A177-3AD203B41FA5}">
                      <a16:colId xmlns:a16="http://schemas.microsoft.com/office/drawing/2014/main" xmlns="" val="20001"/>
                    </a:ext>
                  </a:extLst>
                </a:gridCol>
                <a:gridCol w="1953904">
                  <a:extLst>
                    <a:ext uri="{9D8B030D-6E8A-4147-A177-3AD203B41FA5}">
                      <a16:colId xmlns:a16="http://schemas.microsoft.com/office/drawing/2014/main" xmlns="" val="1058319191"/>
                    </a:ext>
                  </a:extLst>
                </a:gridCol>
              </a:tblGrid>
              <a:tr h="691563">
                <a:tc>
                  <a:txBody>
                    <a:bodyPr/>
                    <a:lstStyle/>
                    <a:p>
                      <a:pPr algn="ctr"/>
                      <a:endParaRPr lang="en-US" sz="2100" dirty="0"/>
                    </a:p>
                  </a:txBody>
                  <a:tcPr marL="91512" marR="91512" marT="34326" marB="34326">
                    <a:solidFill>
                      <a:srgbClr val="0B5395"/>
                    </a:solidFill>
                  </a:tcPr>
                </a:tc>
                <a:tc>
                  <a:txBody>
                    <a:bodyPr/>
                    <a:lstStyle/>
                    <a:p>
                      <a:pPr algn="ctr"/>
                      <a:r>
                        <a:rPr lang="en-US" sz="2100" dirty="0"/>
                        <a:t>2017</a:t>
                      </a:r>
                    </a:p>
                  </a:txBody>
                  <a:tcPr marL="91512" marR="91512" marT="34326" marB="34326" anchor="ctr">
                    <a:solidFill>
                      <a:srgbClr val="0B5395"/>
                    </a:solidFill>
                  </a:tcPr>
                </a:tc>
                <a:tc>
                  <a:txBody>
                    <a:bodyPr/>
                    <a:lstStyle/>
                    <a:p>
                      <a:pPr algn="ctr"/>
                      <a:r>
                        <a:rPr lang="en-US" sz="2100" dirty="0"/>
                        <a:t>2018</a:t>
                      </a:r>
                    </a:p>
                  </a:txBody>
                  <a:tcPr marL="91512" marR="91512" marT="34326" marB="34326" anchor="ctr">
                    <a:solidFill>
                      <a:srgbClr val="0B5395"/>
                    </a:solidFill>
                  </a:tcPr>
                </a:tc>
                <a:extLst>
                  <a:ext uri="{0D108BD9-81ED-4DB2-BD59-A6C34878D82A}">
                    <a16:rowId xmlns:a16="http://schemas.microsoft.com/office/drawing/2014/main" xmlns="" val="10000"/>
                  </a:ext>
                </a:extLst>
              </a:tr>
              <a:tr h="503989">
                <a:tc>
                  <a:txBody>
                    <a:bodyPr/>
                    <a:lstStyle/>
                    <a:p>
                      <a:pPr algn="ctr"/>
                      <a:r>
                        <a:rPr lang="en-US" sz="2100" dirty="0"/>
                        <a:t>Confirmed</a:t>
                      </a:r>
                    </a:p>
                  </a:txBody>
                  <a:tcPr marL="91512" marR="91512" marT="34326" marB="34326"/>
                </a:tc>
                <a:tc>
                  <a:txBody>
                    <a:bodyPr/>
                    <a:lstStyle/>
                    <a:p>
                      <a:pPr algn="ctr"/>
                      <a:r>
                        <a:rPr lang="en-US" sz="2100" dirty="0">
                          <a:solidFill>
                            <a:schemeClr val="tx1"/>
                          </a:solidFill>
                        </a:rPr>
                        <a:t>6</a:t>
                      </a:r>
                    </a:p>
                  </a:txBody>
                  <a:tcPr marL="91512" marR="91512" marT="34326" marB="34326"/>
                </a:tc>
                <a:tc>
                  <a:txBody>
                    <a:bodyPr/>
                    <a:lstStyle/>
                    <a:p>
                      <a:pPr algn="ctr"/>
                      <a:r>
                        <a:rPr lang="en-US" sz="2100" dirty="0"/>
                        <a:t>0</a:t>
                      </a:r>
                    </a:p>
                  </a:txBody>
                  <a:tcPr marL="91512" marR="91512" marT="34326" marB="34326"/>
                </a:tc>
                <a:extLst>
                  <a:ext uri="{0D108BD9-81ED-4DB2-BD59-A6C34878D82A}">
                    <a16:rowId xmlns:a16="http://schemas.microsoft.com/office/drawing/2014/main" xmlns="" val="10001"/>
                  </a:ext>
                </a:extLst>
              </a:tr>
              <a:tr h="503989">
                <a:tc>
                  <a:txBody>
                    <a:bodyPr/>
                    <a:lstStyle/>
                    <a:p>
                      <a:pPr algn="ctr"/>
                      <a:r>
                        <a:rPr lang="en-US" sz="2100" dirty="0"/>
                        <a:t>Contact</a:t>
                      </a:r>
                      <a:endParaRPr lang="en-US" sz="2100" dirty="0">
                        <a:solidFill>
                          <a:srgbClr val="FF0000"/>
                        </a:solidFill>
                      </a:endParaRPr>
                    </a:p>
                  </a:txBody>
                  <a:tcPr marL="91512" marR="91512" marT="34326" marB="34326"/>
                </a:tc>
                <a:tc>
                  <a:txBody>
                    <a:bodyPr/>
                    <a:lstStyle/>
                    <a:p>
                      <a:pPr algn="ctr"/>
                      <a:r>
                        <a:rPr lang="en-US" sz="2100" dirty="0"/>
                        <a:t>75</a:t>
                      </a:r>
                    </a:p>
                  </a:txBody>
                  <a:tcPr marL="91512" marR="91512" marT="34326" marB="34326"/>
                </a:tc>
                <a:tc>
                  <a:txBody>
                    <a:bodyPr/>
                    <a:lstStyle/>
                    <a:p>
                      <a:pPr algn="ctr"/>
                      <a:r>
                        <a:rPr lang="en-US" sz="2100" dirty="0" smtClean="0"/>
                        <a:t>1</a:t>
                      </a:r>
                      <a:endParaRPr lang="en-US" sz="2100" dirty="0"/>
                    </a:p>
                  </a:txBody>
                  <a:tcPr marL="91512" marR="91512" marT="34326" marB="34326"/>
                </a:tc>
                <a:extLst>
                  <a:ext uri="{0D108BD9-81ED-4DB2-BD59-A6C34878D82A}">
                    <a16:rowId xmlns:a16="http://schemas.microsoft.com/office/drawing/2014/main" xmlns="" val="10002"/>
                  </a:ext>
                </a:extLst>
              </a:tr>
              <a:tr h="503989">
                <a:tc>
                  <a:txBody>
                    <a:bodyPr/>
                    <a:lstStyle/>
                    <a:p>
                      <a:pPr algn="ctr"/>
                      <a:r>
                        <a:rPr lang="en-US" sz="2100" dirty="0"/>
                        <a:t>Suspect</a:t>
                      </a:r>
                    </a:p>
                  </a:txBody>
                  <a:tcPr marL="91512" marR="91512" marT="34326" marB="34326"/>
                </a:tc>
                <a:tc>
                  <a:txBody>
                    <a:bodyPr/>
                    <a:lstStyle/>
                    <a:p>
                      <a:pPr algn="ctr"/>
                      <a:r>
                        <a:rPr lang="en-US" sz="2100" dirty="0"/>
                        <a:t>0</a:t>
                      </a:r>
                    </a:p>
                  </a:txBody>
                  <a:tcPr marL="91512" marR="91512" marT="34326" marB="34326"/>
                </a:tc>
                <a:tc>
                  <a:txBody>
                    <a:bodyPr/>
                    <a:lstStyle/>
                    <a:p>
                      <a:pPr algn="ctr"/>
                      <a:r>
                        <a:rPr lang="en-US" sz="2100" dirty="0"/>
                        <a:t>1</a:t>
                      </a:r>
                    </a:p>
                  </a:txBody>
                  <a:tcPr marL="91512" marR="91512" marT="34326" marB="34326"/>
                </a:tc>
                <a:extLst>
                  <a:ext uri="{0D108BD9-81ED-4DB2-BD59-A6C34878D82A}">
                    <a16:rowId xmlns:a16="http://schemas.microsoft.com/office/drawing/2014/main" xmlns="" val="10003"/>
                  </a:ext>
                </a:extLst>
              </a:tr>
            </a:tbl>
          </a:graphicData>
        </a:graphic>
      </p:graphicFrame>
      <p:sp>
        <p:nvSpPr>
          <p:cNvPr id="3" name="TextBox 2">
            <a:extLst>
              <a:ext uri="{FF2B5EF4-FFF2-40B4-BE49-F238E27FC236}">
                <a16:creationId xmlns:a16="http://schemas.microsoft.com/office/drawing/2014/main" xmlns="" id="{CBE94499-86D7-4DCC-958E-09DD1D19C37E}"/>
              </a:ext>
            </a:extLst>
          </p:cNvPr>
          <p:cNvSpPr txBox="1"/>
          <p:nvPr/>
        </p:nvSpPr>
        <p:spPr>
          <a:xfrm>
            <a:off x="239081" y="1343428"/>
            <a:ext cx="5294508" cy="486287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DPH provides epidemiologic investigation support and guidance when specific MDROs are suspected to mitigate any exposure.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Activities include: </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Provide detailed infection control recommendations</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Recommend retrospective and prospective laboratory surveillance</a:t>
            </a:r>
          </a:p>
          <a:p>
            <a:pPr marL="342900" indent="-342900">
              <a:buFont typeface="Arial" panose="020B0604020202020204" pitchFamily="34" charset="0"/>
              <a:buChar char="•"/>
            </a:pPr>
            <a:r>
              <a:rPr lang="en-US" sz="2200" dirty="0">
                <a:latin typeface="Calibri" panose="020F0502020204030204" pitchFamily="34" charset="0"/>
                <a:cs typeface="Calibri" panose="020F0502020204030204" pitchFamily="34" charset="0"/>
              </a:rPr>
              <a:t>Coordinates colonization screening of close contacts in collaboration with regional laboratory</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31</a:t>
            </a:fld>
            <a:endParaRPr lang="en-US" dirty="0">
              <a:solidFill>
                <a:srgbClr val="464646">
                  <a:lumMod val="40000"/>
                  <a:lumOff val="60000"/>
                </a:srgbClr>
              </a:solidFill>
              <a:latin typeface="+mn-lt"/>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3773548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98671" y="1187644"/>
            <a:ext cx="10968673" cy="4811565"/>
          </a:xfrm>
        </p:spPr>
        <p:txBody>
          <a:bodyPr>
            <a:normAutofit fontScale="85000" lnSpcReduction="20000"/>
          </a:bodyPr>
          <a:lstStyle/>
          <a:p>
            <a:r>
              <a:rPr lang="en-US" sz="3200" dirty="0"/>
              <a:t>Studies indicate that between 30-50% of antibiotics prescribed in hospitals and between 40-75% of antibiotics prescribed in nursing homes are unnecessary*</a:t>
            </a:r>
          </a:p>
          <a:p>
            <a:pPr marL="0" indent="0">
              <a:buNone/>
            </a:pPr>
            <a:endParaRPr lang="en-US" sz="3200" dirty="0"/>
          </a:p>
          <a:p>
            <a:r>
              <a:rPr lang="en-US" sz="3200" dirty="0"/>
              <a:t>Improved prescribing practices can help reduce rates of </a:t>
            </a:r>
            <a:r>
              <a:rPr lang="en-US" sz="3200" i="1" dirty="0" err="1"/>
              <a:t>Clostridioides</a:t>
            </a:r>
            <a:r>
              <a:rPr lang="en-US" sz="3200" i="1" dirty="0"/>
              <a:t> difficile </a:t>
            </a:r>
            <a:r>
              <a:rPr lang="en-US" sz="3200" dirty="0"/>
              <a:t>and antibiotic resistance</a:t>
            </a:r>
          </a:p>
          <a:p>
            <a:pPr marL="0" indent="0">
              <a:buNone/>
            </a:pPr>
            <a:endParaRPr lang="en-US" sz="3200" dirty="0"/>
          </a:p>
          <a:p>
            <a:r>
              <a:rPr lang="en-US" sz="3200" dirty="0"/>
              <a:t>Appropriate antibiotic prescribing can improve patient outcomes and reduce healthcare costs</a:t>
            </a:r>
          </a:p>
          <a:p>
            <a:pPr marL="0" indent="0">
              <a:buNone/>
            </a:pPr>
            <a:endParaRPr lang="en-US" dirty="0"/>
          </a:p>
          <a:p>
            <a:pPr marL="0" indent="0">
              <a:buNone/>
            </a:pPr>
            <a:endParaRPr lang="en-US" dirty="0"/>
          </a:p>
          <a:p>
            <a:pPr marL="0" indent="0">
              <a:buNone/>
            </a:pPr>
            <a:r>
              <a:rPr lang="en-US" sz="2100" b="1" dirty="0">
                <a:latin typeface="Calibri" panose="020F0502020204030204" pitchFamily="34" charset="0"/>
                <a:ea typeface="Calibri" panose="020F0502020204030204" pitchFamily="34" charset="0"/>
              </a:rPr>
              <a:t>*</a:t>
            </a:r>
            <a:r>
              <a:rPr lang="en-US" sz="2100" u="sng" dirty="0">
                <a:solidFill>
                  <a:srgbClr val="1F497D"/>
                </a:solidFill>
                <a:latin typeface="Calibri" panose="020F0502020204030204" pitchFamily="34" charset="0"/>
                <a:ea typeface="Calibri" panose="020F0502020204030204" pitchFamily="34" charset="0"/>
                <a:hlinkClick r:id="rId2"/>
              </a:rPr>
              <a:t>https://www.cdc.gov/antibiotic-use/healthcare/</a:t>
            </a:r>
            <a:endParaRPr lang="en-US" sz="2100" u="sng" dirty="0">
              <a:solidFill>
                <a:srgbClr val="1F497D"/>
              </a:solidFill>
              <a:latin typeface="Calibri" panose="020F0502020204030204" pitchFamily="34" charset="0"/>
              <a:ea typeface="Calibri" panose="020F0502020204030204" pitchFamily="34" charset="0"/>
            </a:endParaRPr>
          </a:p>
          <a:p>
            <a:pPr marL="120650" marR="0" indent="0">
              <a:spcBef>
                <a:spcPts val="0"/>
              </a:spcBef>
              <a:spcAft>
                <a:spcPts val="0"/>
              </a:spcAft>
              <a:buNone/>
            </a:pPr>
            <a:r>
              <a:rPr lang="en-US" sz="2100" u="sng" dirty="0">
                <a:solidFill>
                  <a:srgbClr val="1F497D"/>
                </a:solidFill>
                <a:latin typeface="Calibri" panose="020F0502020204030204" pitchFamily="34" charset="0"/>
                <a:ea typeface="Calibri" panose="020F0502020204030204" pitchFamily="34" charset="0"/>
                <a:hlinkClick r:id="rId3"/>
              </a:rPr>
              <a:t>https://www.cdc.gov/longtermcare/prevention/antibiotic-stewardship.html</a:t>
            </a:r>
            <a:endParaRPr lang="en-US" sz="2100" dirty="0">
              <a:latin typeface="Calibri" panose="020F0502020204030204" pitchFamily="34" charset="0"/>
              <a:ea typeface="Calibri" panose="020F0502020204030204" pitchFamily="34" charset="0"/>
            </a:endParaRPr>
          </a:p>
        </p:txBody>
      </p:sp>
      <p:sp>
        <p:nvSpPr>
          <p:cNvPr id="5" name="Rectangle 2"/>
          <p:cNvSpPr txBox="1">
            <a:spLocks noChangeArrowheads="1"/>
          </p:cNvSpPr>
          <p:nvPr/>
        </p:nvSpPr>
        <p:spPr bwMode="auto">
          <a:xfrm>
            <a:off x="598671" y="109840"/>
            <a:ext cx="10421754"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sz="4000" dirty="0"/>
              <a:t>Antibiotic Stewardship Overview</a:t>
            </a:r>
          </a:p>
        </p:txBody>
      </p:sp>
      <p:sp>
        <p:nvSpPr>
          <p:cNvPr id="6"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32</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4172498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09441" y="121223"/>
            <a:ext cx="11345841"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Resistance </a:t>
            </a:r>
            <a:r>
              <a:rPr lang="en-US" sz="3400" dirty="0"/>
              <a:t>and </a:t>
            </a:r>
            <a:r>
              <a:rPr lang="en-US" altLang="en-US" sz="3400" dirty="0"/>
              <a:t>Antibiotic Stewardship:</a:t>
            </a:r>
            <a:br>
              <a:rPr lang="en-US" altLang="en-US" sz="3400" dirty="0"/>
            </a:br>
            <a:r>
              <a:rPr lang="en-US" sz="3400" dirty="0"/>
              <a:t>DPH Reporting and Laboratory Testing</a:t>
            </a:r>
            <a:endParaRPr lang="en-US" altLang="en-US" sz="3400" kern="0" dirty="0"/>
          </a:p>
        </p:txBody>
      </p:sp>
      <p:sp>
        <p:nvSpPr>
          <p:cNvPr id="3" name="Content Placeholder 2"/>
          <p:cNvSpPr>
            <a:spLocks noGrp="1"/>
          </p:cNvSpPr>
          <p:nvPr>
            <p:ph idx="1"/>
          </p:nvPr>
        </p:nvSpPr>
        <p:spPr>
          <a:xfrm>
            <a:off x="609441" y="1257301"/>
            <a:ext cx="10969943" cy="4457699"/>
          </a:xfrm>
        </p:spPr>
        <p:txBody>
          <a:bodyPr>
            <a:noAutofit/>
          </a:bodyPr>
          <a:lstStyle/>
          <a:p>
            <a:pPr>
              <a:spcAft>
                <a:spcPts val="1200"/>
              </a:spcAft>
              <a:tabLst>
                <a:tab pos="285750" algn="l"/>
              </a:tabLst>
            </a:pPr>
            <a:r>
              <a:rPr lang="en-US" sz="2800" dirty="0"/>
              <a:t>Electronic laboratory reporting (ELR) of mandatory MDROs of concern into the Massachusetts Virtual Epidemiologic Network (MAVEN)</a:t>
            </a:r>
            <a:br>
              <a:rPr lang="en-US" sz="2800" dirty="0"/>
            </a:br>
            <a:endParaRPr lang="en-US" sz="2800" dirty="0"/>
          </a:p>
          <a:p>
            <a:pPr>
              <a:spcBef>
                <a:spcPts val="0"/>
              </a:spcBef>
              <a:spcAft>
                <a:spcPts val="1200"/>
              </a:spcAft>
              <a:tabLst>
                <a:tab pos="285750" algn="l"/>
              </a:tabLst>
            </a:pPr>
            <a:r>
              <a:rPr lang="en-US" sz="2800" dirty="0"/>
              <a:t>Mandatory submission of selected MDRO isolates to the Massachusetts State Public Health Laboratory for advanced testing here and at our partner ARLN laboratory, The Wadsworth Center in New York:</a:t>
            </a:r>
          </a:p>
          <a:p>
            <a:pPr lvl="2">
              <a:spcBef>
                <a:spcPts val="0"/>
              </a:spcBef>
              <a:spcAft>
                <a:spcPts val="1200"/>
              </a:spcAft>
              <a:buFont typeface="Arial" panose="020B0604020202020204" pitchFamily="34" charset="0"/>
              <a:buChar char="•"/>
            </a:pPr>
            <a:r>
              <a:rPr lang="en-US" dirty="0"/>
              <a:t>Identify novel resistance mechanisms such as genes that code for carbapenemase production or </a:t>
            </a:r>
            <a:r>
              <a:rPr lang="en-US" dirty="0" err="1"/>
              <a:t>colistin</a:t>
            </a:r>
            <a:r>
              <a:rPr lang="en-US" dirty="0"/>
              <a:t> resistance</a:t>
            </a:r>
          </a:p>
          <a:p>
            <a:pPr lvl="2">
              <a:spcBef>
                <a:spcPts val="0"/>
              </a:spcBef>
              <a:spcAft>
                <a:spcPts val="1200"/>
              </a:spcAft>
              <a:buFont typeface="Arial" panose="020B0604020202020204" pitchFamily="34" charset="0"/>
              <a:buChar char="•"/>
            </a:pPr>
            <a:r>
              <a:rPr lang="en-US" dirty="0"/>
              <a:t>Identify </a:t>
            </a:r>
            <a:r>
              <a:rPr lang="en-US" i="1" dirty="0"/>
              <a:t>Candida </a:t>
            </a:r>
            <a:r>
              <a:rPr lang="en-US" i="1" dirty="0" err="1"/>
              <a:t>auris</a:t>
            </a:r>
            <a:endParaRPr lang="en-US" i="1" dirty="0"/>
          </a:p>
        </p:txBody>
      </p:sp>
      <p:sp>
        <p:nvSpPr>
          <p:cNvPr id="6"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33</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361521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958" y="1093343"/>
            <a:ext cx="11406323" cy="5533107"/>
          </a:xfrm>
        </p:spPr>
        <p:txBody>
          <a:bodyPr>
            <a:noAutofit/>
          </a:bodyPr>
          <a:lstStyle/>
          <a:p>
            <a:pPr>
              <a:spcBef>
                <a:spcPts val="0"/>
              </a:spcBef>
              <a:spcAft>
                <a:spcPts val="1200"/>
              </a:spcAft>
              <a:buClr>
                <a:schemeClr val="tx1"/>
              </a:buClr>
            </a:pPr>
            <a:r>
              <a:rPr lang="en-US" altLang="en-US" sz="2000" b="1" i="1" dirty="0">
                <a:solidFill>
                  <a:srgbClr val="FFC000"/>
                </a:solidFill>
              </a:rPr>
              <a:t>NEW</a:t>
            </a:r>
            <a:r>
              <a:rPr lang="en-US" altLang="en-US" sz="2000" i="1" dirty="0">
                <a:solidFill>
                  <a:srgbClr val="FFC000"/>
                </a:solidFill>
              </a:rPr>
              <a:t>:</a:t>
            </a:r>
            <a:r>
              <a:rPr lang="en-US" altLang="en-US" sz="2000" i="1" dirty="0"/>
              <a:t> </a:t>
            </a:r>
            <a:r>
              <a:rPr lang="en-US" altLang="en-US" sz="2000" dirty="0"/>
              <a:t>14 acute care hospitals </a:t>
            </a:r>
            <a:r>
              <a:rPr lang="en-US" sz="2000" dirty="0"/>
              <a:t>participate in NHSN antibiotic use (AU) module to better understand</a:t>
            </a:r>
            <a:br>
              <a:rPr lang="en-US" sz="2000" dirty="0"/>
            </a:br>
            <a:r>
              <a:rPr lang="en-US" sz="2000" dirty="0"/>
              <a:t>trends in antibiotic use and monitor stewardship activities</a:t>
            </a:r>
            <a:endParaRPr lang="en-US" altLang="en-US" sz="2000" i="1" u="sng" dirty="0"/>
          </a:p>
          <a:p>
            <a:pPr>
              <a:spcBef>
                <a:spcPts val="0"/>
              </a:spcBef>
              <a:spcAft>
                <a:spcPts val="1200"/>
              </a:spcAft>
              <a:buClr>
                <a:schemeClr val="tx1"/>
              </a:buClr>
            </a:pPr>
            <a:r>
              <a:rPr lang="en-US" altLang="en-US" sz="2000" dirty="0"/>
              <a:t>2018-</a:t>
            </a:r>
            <a:r>
              <a:rPr lang="en-US" sz="2000" dirty="0"/>
              <a:t>2019 Advanced Educational Series entitled “</a:t>
            </a:r>
            <a:r>
              <a:rPr lang="en-US" sz="2000" i="1" dirty="0"/>
              <a:t>Navigating Infection Control and Antibiotic</a:t>
            </a:r>
            <a:br>
              <a:rPr lang="en-US" sz="2000" i="1" dirty="0"/>
            </a:br>
            <a:r>
              <a:rPr lang="en-US" sz="2000" i="1" dirty="0"/>
              <a:t>Stewardship in Long-Term Care</a:t>
            </a:r>
            <a:r>
              <a:rPr lang="en-US" sz="2000" dirty="0"/>
              <a:t>” with three “</a:t>
            </a:r>
            <a:r>
              <a:rPr lang="en-US" sz="2000" i="1" dirty="0"/>
              <a:t>ask the experts</a:t>
            </a:r>
            <a:r>
              <a:rPr lang="en-US" sz="2000" dirty="0"/>
              <a:t>” calls</a:t>
            </a:r>
          </a:p>
          <a:p>
            <a:pPr>
              <a:spcBef>
                <a:spcPts val="0"/>
              </a:spcBef>
              <a:spcAft>
                <a:spcPts val="1200"/>
              </a:spcAft>
              <a:buClr>
                <a:schemeClr val="tx1"/>
              </a:buClr>
            </a:pPr>
            <a:r>
              <a:rPr lang="en-US" sz="2000" dirty="0"/>
              <a:t>Collection, monitoring and reporting of facility-level antibiotic use data in long-term care facilities (n=60)</a:t>
            </a:r>
          </a:p>
          <a:p>
            <a:pPr>
              <a:spcBef>
                <a:spcPts val="0"/>
              </a:spcBef>
              <a:spcAft>
                <a:spcPts val="1200"/>
              </a:spcAft>
              <a:buClr>
                <a:schemeClr val="tx1"/>
              </a:buClr>
            </a:pPr>
            <a:r>
              <a:rPr lang="en-US" sz="2000" dirty="0"/>
              <a:t>“Bug of the Month” webinar series targeting MDROs of concern for all facility types.</a:t>
            </a:r>
          </a:p>
          <a:p>
            <a:pPr>
              <a:spcBef>
                <a:spcPts val="0"/>
              </a:spcBef>
              <a:spcAft>
                <a:spcPts val="1200"/>
              </a:spcAft>
              <a:buClr>
                <a:schemeClr val="tx1"/>
              </a:buClr>
            </a:pPr>
            <a:r>
              <a:rPr lang="en-US" sz="2000" dirty="0"/>
              <a:t>Publication of annual statewide </a:t>
            </a:r>
            <a:r>
              <a:rPr lang="en-US" sz="2000" dirty="0" err="1"/>
              <a:t>antibiogram</a:t>
            </a:r>
            <a:endParaRPr lang="en-US" sz="2000" dirty="0"/>
          </a:p>
          <a:p>
            <a:pPr lvl="1">
              <a:spcBef>
                <a:spcPts val="0"/>
              </a:spcBef>
              <a:spcAft>
                <a:spcPts val="1200"/>
              </a:spcAft>
              <a:buClr>
                <a:schemeClr val="tx1"/>
              </a:buClr>
            </a:pPr>
            <a:r>
              <a:rPr lang="en-US" sz="1800" dirty="0"/>
              <a:t>Provides bug-drug combinations of interest for benchmarking purposes</a:t>
            </a:r>
            <a:br>
              <a:rPr lang="en-US" sz="1800" dirty="0"/>
            </a:br>
            <a:r>
              <a:rPr lang="en-US" sz="1800" dirty="0"/>
              <a:t>(</a:t>
            </a:r>
            <a:r>
              <a:rPr lang="en-US" sz="1800" dirty="0">
                <a:hlinkClick r:id="rId2"/>
              </a:rPr>
              <a:t>https://www.mass.gov/service-details/massachusetts-antibiograms</a:t>
            </a:r>
            <a:r>
              <a:rPr lang="en-US" sz="1800" dirty="0"/>
              <a:t>)</a:t>
            </a:r>
          </a:p>
          <a:p>
            <a:pPr>
              <a:spcBef>
                <a:spcPts val="0"/>
              </a:spcBef>
              <a:spcAft>
                <a:spcPts val="1200"/>
              </a:spcAft>
              <a:buClr>
                <a:schemeClr val="tx1"/>
              </a:buClr>
            </a:pPr>
            <a:r>
              <a:rPr lang="en-US" sz="2000" dirty="0"/>
              <a:t>Engagement with subject matter experts and stakeholders during quarterly statewide HAI/AR Technical Advisory Group (TAG) meetings</a:t>
            </a:r>
          </a:p>
          <a:p>
            <a:pPr>
              <a:spcBef>
                <a:spcPts val="0"/>
              </a:spcBef>
              <a:spcAft>
                <a:spcPts val="1200"/>
              </a:spcAft>
              <a:buClr>
                <a:schemeClr val="tx1"/>
              </a:buClr>
            </a:pPr>
            <a:r>
              <a:rPr lang="en-US" sz="2000" dirty="0"/>
              <a:t>Held the first annual Statewide Antibiotic Stewardship Conference in April, 2019 for long term,</a:t>
            </a:r>
            <a:br>
              <a:rPr lang="en-US" sz="2000" dirty="0"/>
            </a:br>
            <a:r>
              <a:rPr lang="en-US" sz="2000" dirty="0"/>
              <a:t>long term acute, ambulatory, dialysis and dental care settings</a:t>
            </a:r>
          </a:p>
          <a:p>
            <a:pPr>
              <a:buClr>
                <a:schemeClr val="tx1"/>
              </a:buClr>
            </a:pPr>
            <a:endParaRPr lang="en-US" sz="3600" dirty="0"/>
          </a:p>
        </p:txBody>
      </p:sp>
      <p:sp>
        <p:nvSpPr>
          <p:cNvPr id="5" name="Rectangle 2"/>
          <p:cNvSpPr txBox="1">
            <a:spLocks noChangeArrowheads="1"/>
          </p:cNvSpPr>
          <p:nvPr/>
        </p:nvSpPr>
        <p:spPr bwMode="auto">
          <a:xfrm>
            <a:off x="610168" y="166990"/>
            <a:ext cx="11345114"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Resistance </a:t>
            </a:r>
            <a:r>
              <a:rPr lang="en-US" sz="3400" dirty="0"/>
              <a:t>and </a:t>
            </a:r>
            <a:r>
              <a:rPr lang="en-US" altLang="en-US" sz="3400" dirty="0"/>
              <a:t>Antibiotic Stewardship:</a:t>
            </a:r>
            <a:br>
              <a:rPr lang="en-US" altLang="en-US" sz="3400" dirty="0"/>
            </a:br>
            <a:r>
              <a:rPr lang="en-US" sz="3400" dirty="0"/>
              <a:t>Prevention and Educational Activities</a:t>
            </a:r>
            <a:endParaRPr lang="en-US" altLang="en-US" sz="3400" kern="0" dirty="0"/>
          </a:p>
        </p:txBody>
      </p:sp>
      <p:sp>
        <p:nvSpPr>
          <p:cNvPr id="6"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34</a:t>
            </a:fld>
            <a:endParaRPr lang="en-US" dirty="0">
              <a:solidFill>
                <a:srgbClr val="464646">
                  <a:lumMod val="40000"/>
                  <a:lumOff val="60000"/>
                </a:srgbClr>
              </a:solidFill>
              <a:latin typeface="+mn-lt"/>
            </a:endParaRPr>
          </a:p>
        </p:txBody>
      </p:sp>
      <p:sp>
        <p:nvSpPr>
          <p:cNvPr id="7"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325831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10167" y="128890"/>
            <a:ext cx="11345115"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20300" tIns="60202" rIns="120300" bIns="60202" numCol="1" anchor="ctr" anchorCtr="0" compatLnSpc="1">
            <a:prstTxWarp prst="textNoShape">
              <a:avLst/>
            </a:prstTxWarp>
          </a:bodyPr>
          <a:lstStyle>
            <a:lvl1pPr algn="ctr" defTabSz="1204112" rtl="0" eaLnBrk="0" fontAlgn="base" hangingPunct="0">
              <a:spcBef>
                <a:spcPct val="0"/>
              </a:spcBef>
              <a:spcAft>
                <a:spcPct val="0"/>
              </a:spcAft>
              <a:defRPr sz="3700" b="1">
                <a:solidFill>
                  <a:schemeClr val="bg1"/>
                </a:solidFill>
                <a:latin typeface="+mj-lt"/>
                <a:ea typeface="ＭＳ Ｐゴシック" pitchFamily="34" charset="-128"/>
                <a:cs typeface="+mj-cs"/>
              </a:defRPr>
            </a:lvl1pPr>
            <a:lvl2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2pPr>
            <a:lvl3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3pPr>
            <a:lvl4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4pPr>
            <a:lvl5pPr algn="ctr" defTabSz="1204112" rtl="0" eaLnBrk="0" fontAlgn="base" hangingPunct="0">
              <a:spcBef>
                <a:spcPct val="0"/>
              </a:spcBef>
              <a:spcAft>
                <a:spcPct val="0"/>
              </a:spcAft>
              <a:defRPr sz="3700" b="1">
                <a:solidFill>
                  <a:schemeClr val="bg1"/>
                </a:solidFill>
                <a:latin typeface="Calibri" charset="0"/>
                <a:ea typeface="ＭＳ Ｐゴシック" pitchFamily="34" charset="-128"/>
              </a:defRPr>
            </a:lvl5pPr>
            <a:lvl6pPr marL="452352" algn="ctr" rtl="0" fontAlgn="base">
              <a:spcBef>
                <a:spcPct val="0"/>
              </a:spcBef>
              <a:spcAft>
                <a:spcPct val="0"/>
              </a:spcAft>
              <a:defRPr sz="2800" b="1">
                <a:solidFill>
                  <a:schemeClr val="bg1"/>
                </a:solidFill>
                <a:latin typeface="Calibri" charset="0"/>
                <a:ea typeface="ＭＳ Ｐゴシック" charset="0"/>
              </a:defRPr>
            </a:lvl6pPr>
            <a:lvl7pPr marL="904670" algn="ctr" rtl="0" fontAlgn="base">
              <a:spcBef>
                <a:spcPct val="0"/>
              </a:spcBef>
              <a:spcAft>
                <a:spcPct val="0"/>
              </a:spcAft>
              <a:defRPr sz="2800" b="1">
                <a:solidFill>
                  <a:schemeClr val="bg1"/>
                </a:solidFill>
                <a:latin typeface="Calibri" charset="0"/>
                <a:ea typeface="ＭＳ Ｐゴシック" charset="0"/>
              </a:defRPr>
            </a:lvl7pPr>
            <a:lvl8pPr marL="1356997" algn="ctr" rtl="0" fontAlgn="base">
              <a:spcBef>
                <a:spcPct val="0"/>
              </a:spcBef>
              <a:spcAft>
                <a:spcPct val="0"/>
              </a:spcAft>
              <a:defRPr sz="2800" b="1">
                <a:solidFill>
                  <a:schemeClr val="bg1"/>
                </a:solidFill>
                <a:latin typeface="Calibri" charset="0"/>
                <a:ea typeface="ＭＳ Ｐゴシック" charset="0"/>
              </a:defRPr>
            </a:lvl8pPr>
            <a:lvl9pPr marL="1809329" algn="ctr" rtl="0" fontAlgn="base">
              <a:spcBef>
                <a:spcPct val="0"/>
              </a:spcBef>
              <a:spcAft>
                <a:spcPct val="0"/>
              </a:spcAft>
              <a:defRPr sz="2800" b="1">
                <a:solidFill>
                  <a:schemeClr val="bg1"/>
                </a:solidFill>
                <a:latin typeface="Calibri" charset="0"/>
                <a:ea typeface="ＭＳ Ｐゴシック" charset="0"/>
              </a:defRPr>
            </a:lvl9pPr>
          </a:lstStyle>
          <a:p>
            <a:pPr algn="l" eaLnBrk="1" hangingPunct="1"/>
            <a:r>
              <a:rPr lang="en-US" altLang="en-US" sz="3400" dirty="0"/>
              <a:t>Antibiotic Resistance </a:t>
            </a:r>
            <a:r>
              <a:rPr lang="en-US" sz="3400" dirty="0"/>
              <a:t>and </a:t>
            </a:r>
            <a:r>
              <a:rPr lang="en-US" altLang="en-US" sz="3400" dirty="0"/>
              <a:t>Antibiotic Stewardship:</a:t>
            </a:r>
            <a:br>
              <a:rPr lang="en-US" altLang="en-US" sz="3400" dirty="0"/>
            </a:br>
            <a:r>
              <a:rPr lang="en-US" altLang="en-US" sz="3400" dirty="0"/>
              <a:t>DPH </a:t>
            </a:r>
            <a:r>
              <a:rPr lang="en-US" sz="3400" dirty="0"/>
              <a:t>Antibiograms</a:t>
            </a:r>
            <a:endParaRPr lang="en-US" altLang="en-US" sz="3400" kern="0" dirty="0"/>
          </a:p>
        </p:txBody>
      </p:sp>
      <p:sp>
        <p:nvSpPr>
          <p:cNvPr id="7" name="Content Placeholder 2"/>
          <p:cNvSpPr txBox="1">
            <a:spLocks/>
          </p:cNvSpPr>
          <p:nvPr/>
        </p:nvSpPr>
        <p:spPr>
          <a:xfrm>
            <a:off x="315037" y="984062"/>
            <a:ext cx="10968673" cy="714220"/>
          </a:xfrm>
          <a:prstGeom prst="rect">
            <a:avLst/>
          </a:prstGeom>
        </p:spPr>
        <p:txBody>
          <a:bodyPr/>
          <a:lstStyle>
            <a:lvl1pPr marL="451169" indent="-451169" algn="l" defTabSz="1204112" rtl="0" eaLnBrk="0" fontAlgn="base" hangingPunct="0">
              <a:spcBef>
                <a:spcPct val="20000"/>
              </a:spcBef>
              <a:spcAft>
                <a:spcPct val="0"/>
              </a:spcAft>
              <a:buChar char="•"/>
              <a:defRPr sz="4300">
                <a:solidFill>
                  <a:schemeClr val="tx1"/>
                </a:solidFill>
                <a:latin typeface="+mn-lt"/>
                <a:ea typeface="ＭＳ Ｐゴシック" pitchFamily="34" charset="-128"/>
                <a:cs typeface="+mn-cs"/>
              </a:defRPr>
            </a:lvl1pPr>
            <a:lvl2pPr marL="977753" indent="-374127" algn="l" defTabSz="1204112" rtl="0" eaLnBrk="0" fontAlgn="base" hangingPunct="0">
              <a:spcBef>
                <a:spcPct val="20000"/>
              </a:spcBef>
              <a:spcAft>
                <a:spcPct val="0"/>
              </a:spcAft>
              <a:buChar char="–"/>
              <a:defRPr sz="3700">
                <a:solidFill>
                  <a:schemeClr val="tx1"/>
                </a:solidFill>
                <a:latin typeface="+mn-lt"/>
                <a:ea typeface="ＭＳ Ｐゴシック" pitchFamily="34" charset="-128"/>
              </a:defRPr>
            </a:lvl2pPr>
            <a:lvl3pPr marL="1505917" indent="-300221" algn="l" defTabSz="1204112" rtl="0" eaLnBrk="0" fontAlgn="base" hangingPunct="0">
              <a:spcBef>
                <a:spcPct val="20000"/>
              </a:spcBef>
              <a:spcAft>
                <a:spcPct val="0"/>
              </a:spcAft>
              <a:buChar char="•"/>
              <a:defRPr sz="3200">
                <a:solidFill>
                  <a:schemeClr val="tx1"/>
                </a:solidFill>
                <a:latin typeface="+mn-lt"/>
                <a:ea typeface="ＭＳ Ｐゴシック" pitchFamily="34" charset="-128"/>
              </a:defRPr>
            </a:lvl3pPr>
            <a:lvl4pPr marL="2107991"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4pPr>
            <a:lvl5pPr marL="2710036" indent="-300221" algn="l" defTabSz="1204112" rtl="0" eaLnBrk="0" fontAlgn="base" hangingPunct="0">
              <a:spcBef>
                <a:spcPct val="20000"/>
              </a:spcBef>
              <a:spcAft>
                <a:spcPct val="0"/>
              </a:spcAft>
              <a:buChar char="»"/>
              <a:defRPr sz="2700">
                <a:solidFill>
                  <a:schemeClr val="tx1"/>
                </a:solidFill>
                <a:latin typeface="+mn-lt"/>
                <a:ea typeface="ＭＳ Ｐゴシック" pitchFamily="34" charset="-128"/>
              </a:defRPr>
            </a:lvl5pPr>
            <a:lvl6pPr marL="2487827" indent="-226191" algn="l" rtl="0" fontAlgn="base">
              <a:spcBef>
                <a:spcPct val="20000"/>
              </a:spcBef>
              <a:spcAft>
                <a:spcPct val="0"/>
              </a:spcAft>
              <a:buChar char="»"/>
              <a:defRPr sz="2000">
                <a:solidFill>
                  <a:schemeClr val="tx1"/>
                </a:solidFill>
                <a:latin typeface="+mn-lt"/>
                <a:ea typeface="+mn-ea"/>
              </a:defRPr>
            </a:lvl6pPr>
            <a:lvl7pPr marL="2940173" indent="-226191" algn="l" rtl="0" fontAlgn="base">
              <a:spcBef>
                <a:spcPct val="20000"/>
              </a:spcBef>
              <a:spcAft>
                <a:spcPct val="0"/>
              </a:spcAft>
              <a:buChar char="»"/>
              <a:defRPr sz="2000">
                <a:solidFill>
                  <a:schemeClr val="tx1"/>
                </a:solidFill>
                <a:latin typeface="+mn-lt"/>
                <a:ea typeface="+mn-ea"/>
              </a:defRPr>
            </a:lvl7pPr>
            <a:lvl8pPr marL="3392498" indent="-226191" algn="l" rtl="0" fontAlgn="base">
              <a:spcBef>
                <a:spcPct val="20000"/>
              </a:spcBef>
              <a:spcAft>
                <a:spcPct val="0"/>
              </a:spcAft>
              <a:buChar char="»"/>
              <a:defRPr sz="2000">
                <a:solidFill>
                  <a:schemeClr val="tx1"/>
                </a:solidFill>
                <a:latin typeface="+mn-lt"/>
                <a:ea typeface="+mn-ea"/>
              </a:defRPr>
            </a:lvl8pPr>
            <a:lvl9pPr marL="3844832" indent="-226191" algn="l" rtl="0" fontAlgn="base">
              <a:spcBef>
                <a:spcPct val="20000"/>
              </a:spcBef>
              <a:spcAft>
                <a:spcPct val="0"/>
              </a:spcAft>
              <a:buChar char="»"/>
              <a:defRPr sz="2000">
                <a:solidFill>
                  <a:schemeClr val="tx1"/>
                </a:solidFill>
                <a:latin typeface="+mn-lt"/>
                <a:ea typeface="+mn-ea"/>
              </a:defRPr>
            </a:lvl9pPr>
          </a:lstStyle>
          <a:p>
            <a:pPr marL="0" indent="0" algn="ctr">
              <a:spcBef>
                <a:spcPts val="0"/>
              </a:spcBef>
              <a:buNone/>
            </a:pPr>
            <a:r>
              <a:rPr lang="en-US" sz="2800" i="1" kern="0" dirty="0"/>
              <a:t>Staphylococcus aureus </a:t>
            </a:r>
            <a:r>
              <a:rPr lang="en-US" sz="2800" dirty="0"/>
              <a:t>Susceptibility Rates – 2017</a:t>
            </a:r>
          </a:p>
          <a:p>
            <a:pPr marL="0" indent="0" algn="ctr">
              <a:spcBef>
                <a:spcPts val="0"/>
              </a:spcBef>
              <a:buNone/>
            </a:pPr>
            <a:r>
              <a:rPr lang="en-US" sz="1800" kern="0" dirty="0"/>
              <a:t>Statewide</a:t>
            </a:r>
            <a:endParaRPr lang="en-US" sz="3200" kern="0" dirty="0"/>
          </a:p>
        </p:txBody>
      </p:sp>
      <p:sp>
        <p:nvSpPr>
          <p:cNvPr id="4" name="TextBox 3"/>
          <p:cNvSpPr txBox="1"/>
          <p:nvPr/>
        </p:nvSpPr>
        <p:spPr>
          <a:xfrm>
            <a:off x="840098" y="3023190"/>
            <a:ext cx="461665" cy="1553246"/>
          </a:xfrm>
          <a:prstGeom prst="rect">
            <a:avLst/>
          </a:prstGeom>
          <a:noFill/>
        </p:spPr>
        <p:txBody>
          <a:bodyPr vert="vert270" wrap="none" rtlCol="0">
            <a:spAutoFit/>
          </a:bodyPr>
          <a:lstStyle/>
          <a:p>
            <a:r>
              <a:rPr lang="en-US" sz="1800" dirty="0">
                <a:latin typeface="+mj-lt"/>
              </a:rPr>
              <a:t>% Susceptibility</a:t>
            </a:r>
          </a:p>
        </p:txBody>
      </p:sp>
      <p:sp>
        <p:nvSpPr>
          <p:cNvPr id="17" name="TextBox 16"/>
          <p:cNvSpPr txBox="1"/>
          <p:nvPr/>
        </p:nvSpPr>
        <p:spPr>
          <a:xfrm>
            <a:off x="10156888" y="5865126"/>
            <a:ext cx="1060184" cy="276999"/>
          </a:xfrm>
          <a:prstGeom prst="rect">
            <a:avLst/>
          </a:prstGeom>
          <a:noFill/>
        </p:spPr>
        <p:txBody>
          <a:bodyPr vert="horz" wrap="square" numCol="1" rtlCol="0">
            <a:spAutoFit/>
          </a:bodyPr>
          <a:lstStyle/>
          <a:p>
            <a:pPr marL="120650" indent="-120650" algn="ctr"/>
            <a:r>
              <a:rPr lang="en-US" sz="1200" dirty="0">
                <a:latin typeface="+mj-lt"/>
              </a:rPr>
              <a:t>TMS</a:t>
            </a:r>
          </a:p>
        </p:txBody>
      </p:sp>
      <p:sp>
        <p:nvSpPr>
          <p:cNvPr id="18" name="TextBox 17"/>
          <p:cNvSpPr txBox="1"/>
          <p:nvPr/>
        </p:nvSpPr>
        <p:spPr>
          <a:xfrm>
            <a:off x="5278732" y="6142125"/>
            <a:ext cx="1870463" cy="369332"/>
          </a:xfrm>
          <a:prstGeom prst="rect">
            <a:avLst/>
          </a:prstGeom>
          <a:noFill/>
        </p:spPr>
        <p:txBody>
          <a:bodyPr vert="horz" wrap="square" rtlCol="0">
            <a:spAutoFit/>
          </a:bodyPr>
          <a:lstStyle/>
          <a:p>
            <a:pPr algn="ctr"/>
            <a:r>
              <a:rPr lang="en-US" sz="1800" dirty="0">
                <a:latin typeface="+mj-lt"/>
              </a:rPr>
              <a:t>Antibiotic</a:t>
            </a:r>
          </a:p>
        </p:txBody>
      </p:sp>
      <p:sp>
        <p:nvSpPr>
          <p:cNvPr id="19"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35</a:t>
            </a:fld>
            <a:endParaRPr lang="en-US" dirty="0">
              <a:solidFill>
                <a:srgbClr val="464646">
                  <a:lumMod val="40000"/>
                  <a:lumOff val="60000"/>
                </a:srgbClr>
              </a:solidFill>
              <a:latin typeface="+mn-lt"/>
            </a:endParaRPr>
          </a:p>
        </p:txBody>
      </p:sp>
      <p:sp>
        <p:nvSpPr>
          <p:cNvPr id="20"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pic>
        <p:nvPicPr>
          <p:cNvPr id="21" name="Picture 3">
            <a:extLst>
              <a:ext uri="{FF2B5EF4-FFF2-40B4-BE49-F238E27FC236}">
                <a16:creationId xmlns:a16="http://schemas.microsoft.com/office/drawing/2014/main" xmlns="" id="{2E4AB31F-0262-45BA-8063-A1036F8A98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8" t="12025" r="1657"/>
          <a:stretch/>
        </p:blipFill>
        <p:spPr bwMode="auto">
          <a:xfrm>
            <a:off x="1836073" y="1748930"/>
            <a:ext cx="8069345" cy="440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780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68" y="189814"/>
            <a:ext cx="11345114" cy="707969"/>
          </a:xfrm>
        </p:spPr>
        <p:txBody>
          <a:bodyPr>
            <a:normAutofit/>
          </a:bodyPr>
          <a:lstStyle/>
          <a:p>
            <a:r>
              <a:rPr lang="en-US" altLang="en-US" sz="3400" dirty="0">
                <a:solidFill>
                  <a:schemeClr val="bg1"/>
                </a:solidFill>
              </a:rPr>
              <a:t>Antibiotic Resistance </a:t>
            </a:r>
            <a:r>
              <a:rPr lang="en-US" sz="3400" dirty="0">
                <a:solidFill>
                  <a:schemeClr val="bg1"/>
                </a:solidFill>
              </a:rPr>
              <a:t>and </a:t>
            </a:r>
            <a:r>
              <a:rPr lang="en-US" altLang="en-US" sz="3400" dirty="0">
                <a:solidFill>
                  <a:schemeClr val="bg1"/>
                </a:solidFill>
              </a:rPr>
              <a:t>Antibiotic Stewardship: </a:t>
            </a:r>
            <a:r>
              <a:rPr lang="en-US" sz="3400" dirty="0">
                <a:solidFill>
                  <a:schemeClr val="bg1"/>
                </a:solidFill>
              </a:rPr>
              <a:t>Next Steps</a:t>
            </a:r>
          </a:p>
        </p:txBody>
      </p:sp>
      <p:sp>
        <p:nvSpPr>
          <p:cNvPr id="4" name="Content Placeholder 3"/>
          <p:cNvSpPr>
            <a:spLocks noGrp="1"/>
          </p:cNvSpPr>
          <p:nvPr>
            <p:ph idx="1"/>
          </p:nvPr>
        </p:nvSpPr>
        <p:spPr>
          <a:xfrm>
            <a:off x="610168" y="1162298"/>
            <a:ext cx="10968673" cy="5179852"/>
          </a:xfrm>
        </p:spPr>
        <p:txBody>
          <a:bodyPr/>
          <a:lstStyle/>
          <a:p>
            <a:pPr>
              <a:spcAft>
                <a:spcPts val="1800"/>
              </a:spcAft>
            </a:pPr>
            <a:r>
              <a:rPr lang="en-US" sz="2800" dirty="0"/>
              <a:t>Awarded a competitive Broad Agency Announcement contract from the CDC to examine antibiotic prescribing in dentistry in MA and to evaluate a feedback intervention for top prescribers</a:t>
            </a:r>
          </a:p>
          <a:p>
            <a:pPr>
              <a:spcAft>
                <a:spcPts val="1800"/>
              </a:spcAft>
            </a:pPr>
            <a:r>
              <a:rPr lang="en-US" sz="2800" dirty="0"/>
              <a:t>Incorporate recommendations and findings determined by two national Leadership in Epidemiology, Antimicrobial Stewardship and Public Health (LEAP) fellows, to improve the utility of the statewide antibiogram data and to enhance AS activities in long-term care facilities</a:t>
            </a:r>
          </a:p>
          <a:p>
            <a:pPr>
              <a:spcAft>
                <a:spcPts val="1800"/>
              </a:spcAft>
            </a:pPr>
            <a:r>
              <a:rPr lang="en-US" sz="2800" dirty="0"/>
              <a:t>Continue to engage additional infection preventionists in use of MAVEN system for ease in response and containment of MDROs</a:t>
            </a:r>
          </a:p>
          <a:p>
            <a:pPr marL="609600" indent="-457200" eaLnBrk="1" hangingPunct="1">
              <a:lnSpc>
                <a:spcPct val="80000"/>
              </a:lnSpc>
            </a:pPr>
            <a:endParaRPr lang="en-US" altLang="en-US" sz="2800" dirty="0"/>
          </a:p>
          <a:p>
            <a:endParaRPr lang="en-US" sz="2800" dirty="0"/>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36</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12215998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Contact Information</a:t>
            </a:r>
          </a:p>
        </p:txBody>
      </p:sp>
      <p:sp>
        <p:nvSpPr>
          <p:cNvPr id="3" name="Content Placeholder 2"/>
          <p:cNvSpPr>
            <a:spLocks noGrp="1"/>
          </p:cNvSpPr>
          <p:nvPr>
            <p:ph idx="1"/>
          </p:nvPr>
        </p:nvSpPr>
        <p:spPr>
          <a:xfrm>
            <a:off x="592667" y="1400176"/>
            <a:ext cx="10969943" cy="4525963"/>
          </a:xfrm>
        </p:spPr>
        <p:txBody>
          <a:bodyPr>
            <a:normAutofit/>
          </a:bodyPr>
          <a:lstStyle/>
          <a:p>
            <a:pPr marL="0" indent="0" algn="ctr">
              <a:buNone/>
            </a:pPr>
            <a:r>
              <a:rPr lang="en-US" sz="3729" dirty="0"/>
              <a:t>Thank you for the opportunity to present this information today.</a:t>
            </a:r>
          </a:p>
          <a:p>
            <a:pPr marL="452480" indent="0">
              <a:buNone/>
            </a:pPr>
            <a:endParaRPr lang="en-US" sz="2664" dirty="0"/>
          </a:p>
          <a:p>
            <a:pPr marL="0" indent="0" algn="ctr">
              <a:buNone/>
            </a:pPr>
            <a:r>
              <a:rPr lang="en-US" sz="2664" dirty="0"/>
              <a:t>Please direct any questions to:</a:t>
            </a:r>
          </a:p>
          <a:p>
            <a:pPr marL="0" indent="0" algn="ctr">
              <a:buNone/>
            </a:pPr>
            <a:r>
              <a:rPr lang="en-US" sz="2664" dirty="0"/>
              <a:t>Eileen McHale, RN, BSN</a:t>
            </a:r>
          </a:p>
          <a:p>
            <a:pPr marL="0" indent="0" algn="ctr">
              <a:buNone/>
            </a:pPr>
            <a:r>
              <a:rPr lang="en-US" sz="2664" dirty="0"/>
              <a:t>Healthcare Associated Infection Coordinator</a:t>
            </a:r>
          </a:p>
          <a:p>
            <a:pPr marL="0" indent="0" algn="ctr">
              <a:buNone/>
            </a:pPr>
            <a:r>
              <a:rPr lang="en-US" sz="2664" dirty="0"/>
              <a:t>Bureau of Health Care Safety and Quality</a:t>
            </a:r>
          </a:p>
          <a:p>
            <a:pPr marL="0" indent="0" algn="ctr">
              <a:buNone/>
            </a:pPr>
            <a:r>
              <a:rPr lang="en-US" sz="2664" dirty="0">
                <a:hlinkClick r:id="rId3"/>
              </a:rPr>
              <a:t>eileen.mchale@state.ma.us</a:t>
            </a:r>
            <a:endParaRPr lang="en-US" sz="2664" dirty="0"/>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37</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83886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n-US" altLang="en-US" sz="4000" dirty="0">
                <a:solidFill>
                  <a:schemeClr val="bg1"/>
                </a:solidFill>
              </a:rPr>
              <a:t>Methods</a:t>
            </a:r>
          </a:p>
        </p:txBody>
      </p:sp>
      <p:sp>
        <p:nvSpPr>
          <p:cNvPr id="12292" name="Rectangle 3"/>
          <p:cNvSpPr>
            <a:spLocks noGrp="1" noChangeArrowheads="1"/>
          </p:cNvSpPr>
          <p:nvPr>
            <p:ph idx="1"/>
          </p:nvPr>
        </p:nvSpPr>
        <p:spPr>
          <a:xfrm>
            <a:off x="592667" y="1172355"/>
            <a:ext cx="10968673" cy="5310787"/>
          </a:xfrm>
        </p:spPr>
        <p:txBody>
          <a:bodyPr>
            <a:noAutofit/>
          </a:bodyPr>
          <a:lstStyle/>
          <a:p>
            <a:pPr marL="1588" indent="14151" eaLnBrk="1" hangingPunct="1">
              <a:lnSpc>
                <a:spcPct val="80000"/>
              </a:lnSpc>
              <a:buNone/>
            </a:pPr>
            <a:r>
              <a:rPr lang="en-US" altLang="en-US" sz="2400" dirty="0"/>
              <a:t>This data summary includes the following statewide measures for the 2018 calendar year (January 1, 2018 – December 31, 2018) as reported to the CDC’s National Healthcare Safety Network (NHSN).</a:t>
            </a:r>
          </a:p>
          <a:p>
            <a:pPr marL="1588" indent="14151" eaLnBrk="1" hangingPunct="1">
              <a:lnSpc>
                <a:spcPct val="80000"/>
              </a:lnSpc>
              <a:buNone/>
            </a:pPr>
            <a:endParaRPr lang="en-US" altLang="en-US" sz="2400" dirty="0"/>
          </a:p>
          <a:p>
            <a:pPr marL="1588" indent="14151" eaLnBrk="1" hangingPunct="1">
              <a:lnSpc>
                <a:spcPct val="80000"/>
              </a:lnSpc>
              <a:buNone/>
            </a:pPr>
            <a:r>
              <a:rPr lang="en-US" altLang="en-US" sz="2400" dirty="0"/>
              <a:t>The DPH required measures are consistent with the Centers for Medicare and Medicaid Services (CMS) quality reporting measures.  </a:t>
            </a:r>
          </a:p>
          <a:p>
            <a:pPr marL="1588" indent="14151" eaLnBrk="1" hangingPunct="1">
              <a:lnSpc>
                <a:spcPct val="80000"/>
              </a:lnSpc>
              <a:buNone/>
            </a:pPr>
            <a:r>
              <a:rPr lang="en-US" altLang="en-US" sz="1200" dirty="0"/>
              <a:t>  </a:t>
            </a:r>
          </a:p>
          <a:p>
            <a:pPr marL="682625" indent="-282575" eaLnBrk="1" hangingPunct="1">
              <a:lnSpc>
                <a:spcPct val="80000"/>
              </a:lnSpc>
              <a:spcAft>
                <a:spcPts val="1200"/>
              </a:spcAft>
            </a:pPr>
            <a:r>
              <a:rPr lang="en-US" altLang="en-US" sz="2400" dirty="0"/>
              <a:t>Central line associated bloodstream infections (CLABSI) in intensive care units </a:t>
            </a:r>
          </a:p>
          <a:p>
            <a:pPr marL="682625" indent="-282575" eaLnBrk="1" hangingPunct="1">
              <a:lnSpc>
                <a:spcPct val="80000"/>
              </a:lnSpc>
              <a:spcAft>
                <a:spcPts val="1200"/>
              </a:spcAft>
            </a:pPr>
            <a:r>
              <a:rPr lang="en-US" altLang="en-US" sz="2400" dirty="0"/>
              <a:t>Catheter associated urinary tract infections (CAUTI) in intensive care units </a:t>
            </a:r>
          </a:p>
          <a:p>
            <a:pPr marL="682625" indent="-282575" eaLnBrk="1" hangingPunct="1">
              <a:lnSpc>
                <a:spcPct val="80000"/>
              </a:lnSpc>
              <a:spcAft>
                <a:spcPts val="1200"/>
              </a:spcAft>
            </a:pPr>
            <a:r>
              <a:rPr lang="en-US" altLang="en-US" sz="2400" dirty="0"/>
              <a:t>Specific surgical site infections (SSI)</a:t>
            </a:r>
          </a:p>
          <a:p>
            <a:pPr marL="682625" indent="-282575" eaLnBrk="1" hangingPunct="1">
              <a:lnSpc>
                <a:spcPct val="80000"/>
              </a:lnSpc>
              <a:spcAft>
                <a:spcPts val="1200"/>
              </a:spcAft>
            </a:pPr>
            <a:r>
              <a:rPr lang="en-US" altLang="en-US" sz="2400" dirty="0"/>
              <a:t>Specific facility wide laboratory identified events (</a:t>
            </a:r>
            <a:r>
              <a:rPr lang="en-US" altLang="en-US" sz="2400" dirty="0" err="1"/>
              <a:t>LabID</a:t>
            </a:r>
            <a:r>
              <a:rPr lang="en-US" altLang="en-US" sz="2400" dirty="0"/>
              <a:t>) </a:t>
            </a:r>
          </a:p>
          <a:p>
            <a:pPr marL="176213" lvl="1" indent="-176213" eaLnBrk="1" hangingPunct="1">
              <a:lnSpc>
                <a:spcPct val="80000"/>
              </a:lnSpc>
              <a:buNone/>
            </a:pPr>
            <a:r>
              <a:rPr lang="en-US" altLang="en-US" sz="2000" dirty="0">
                <a:ea typeface="MS PGothic" pitchFamily="34" charset="-128"/>
              </a:rPr>
              <a:t/>
            </a:r>
            <a:br>
              <a:rPr lang="en-US" altLang="en-US" sz="2000" dirty="0">
                <a:ea typeface="MS PGothic" pitchFamily="34" charset="-128"/>
              </a:rPr>
            </a:br>
            <a:endParaRPr lang="en-US" altLang="en-US" sz="2000" dirty="0">
              <a:ea typeface="MS PGothic" pitchFamily="34" charset="-128"/>
            </a:endParaRPr>
          </a:p>
          <a:p>
            <a:pPr marL="171450" lvl="1" indent="-171450" eaLnBrk="1" hangingPunct="1">
              <a:lnSpc>
                <a:spcPct val="80000"/>
              </a:lnSpc>
              <a:buNone/>
            </a:pPr>
            <a:r>
              <a:rPr lang="en-US" altLang="en-US" sz="1800" dirty="0">
                <a:ea typeface="MS PGothic" pitchFamily="34" charset="-128"/>
              </a:rPr>
              <a:t>* </a:t>
            </a:r>
            <a:r>
              <a:rPr lang="en-US" altLang="en-US" sz="1800" dirty="0"/>
              <a:t>National baseline data for each measure are based on a statistical risk model derived from 2015 national data</a:t>
            </a:r>
          </a:p>
          <a:p>
            <a:pPr marL="527050" lvl="1" indent="-527050" eaLnBrk="1" hangingPunct="1">
              <a:lnSpc>
                <a:spcPct val="80000"/>
              </a:lnSpc>
              <a:buNone/>
            </a:pPr>
            <a:r>
              <a:rPr lang="en-US" altLang="en-US" sz="1800" dirty="0">
                <a:ea typeface="MS PGothic" pitchFamily="34" charset="-128"/>
              </a:rPr>
              <a:t>^ All data were extracted from NHSN on June 17, 2019</a:t>
            </a:r>
          </a:p>
        </p:txBody>
      </p:sp>
      <p:sp>
        <p:nvSpPr>
          <p:cNvPr id="5"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4</a:t>
            </a:fld>
            <a:endParaRPr lang="en-US" dirty="0">
              <a:solidFill>
                <a:srgbClr val="464646">
                  <a:lumMod val="40000"/>
                  <a:lumOff val="60000"/>
                </a:srgbClr>
              </a:solidFill>
              <a:latin typeface="+mn-lt"/>
            </a:endParaRPr>
          </a:p>
        </p:txBody>
      </p:sp>
      <p:sp>
        <p:nvSpPr>
          <p:cNvPr id="6"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306831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4294967295"/>
          </p:nvPr>
        </p:nvSpPr>
        <p:spPr>
          <a:xfrm>
            <a:off x="638674" y="1275570"/>
            <a:ext cx="10968672" cy="647929"/>
          </a:xfrm>
        </p:spPr>
        <p:txBody>
          <a:bodyPr>
            <a:normAutofit/>
          </a:bodyPr>
          <a:lstStyle/>
          <a:p>
            <a:pPr marL="452352" indent="-301524" defTabSz="1204650" eaLnBrk="1" hangingPunct="1">
              <a:lnSpc>
                <a:spcPct val="90000"/>
              </a:lnSpc>
              <a:defRPr/>
            </a:pPr>
            <a:r>
              <a:rPr lang="en-US" altLang="en-US" sz="2800" b="1" dirty="0">
                <a:ea typeface="MS PGothic" pitchFamily="34" charset="-128"/>
              </a:rPr>
              <a:t>Standardized Infection Ratio (SIR)</a:t>
            </a:r>
          </a:p>
        </p:txBody>
      </p:sp>
      <p:sp>
        <p:nvSpPr>
          <p:cNvPr id="13316" name="Rectangle 5"/>
          <p:cNvSpPr>
            <a:spLocks noChangeArrowheads="1"/>
          </p:cNvSpPr>
          <p:nvPr/>
        </p:nvSpPr>
        <p:spPr bwMode="auto">
          <a:xfrm>
            <a:off x="631524" y="128890"/>
            <a:ext cx="6421694"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4000" b="1" dirty="0">
                <a:solidFill>
                  <a:schemeClr val="bg1"/>
                </a:solidFill>
              </a:rPr>
              <a:t>Measures  </a:t>
            </a:r>
          </a:p>
        </p:txBody>
      </p:sp>
      <p:grpSp>
        <p:nvGrpSpPr>
          <p:cNvPr id="13317" name="Group 17"/>
          <p:cNvGrpSpPr>
            <a:grpSpLocks/>
          </p:cNvGrpSpPr>
          <p:nvPr/>
        </p:nvGrpSpPr>
        <p:grpSpPr bwMode="auto">
          <a:xfrm>
            <a:off x="1318656" y="4254891"/>
            <a:ext cx="9928046" cy="812853"/>
            <a:chOff x="830" y="5074"/>
            <a:chExt cx="6249" cy="682"/>
          </a:xfrm>
        </p:grpSpPr>
        <p:sp>
          <p:nvSpPr>
            <p:cNvPr id="13324" name="AutoShape 5"/>
            <p:cNvSpPr>
              <a:spLocks noChangeArrowheads="1"/>
            </p:cNvSpPr>
            <p:nvPr/>
          </p:nvSpPr>
          <p:spPr bwMode="auto">
            <a:xfrm>
              <a:off x="830" y="5074"/>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2400" dirty="0">
                <a:latin typeface="Garamond" pitchFamily="18" charset="0"/>
              </a:endParaRPr>
            </a:p>
          </p:txBody>
        </p:sp>
        <p:sp>
          <p:nvSpPr>
            <p:cNvPr id="13325" name="Text Box 6"/>
            <p:cNvSpPr txBox="1">
              <a:spLocks noChangeArrowheads="1"/>
            </p:cNvSpPr>
            <p:nvPr/>
          </p:nvSpPr>
          <p:spPr bwMode="auto">
            <a:xfrm>
              <a:off x="1215" y="5198"/>
              <a:ext cx="2213"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dirty="0"/>
                <a:t>Standard Utilization Ratio=</a:t>
              </a:r>
            </a:p>
          </p:txBody>
        </p:sp>
        <p:sp>
          <p:nvSpPr>
            <p:cNvPr id="13326" name="Text Box 7"/>
            <p:cNvSpPr txBox="1">
              <a:spLocks noChangeArrowheads="1"/>
            </p:cNvSpPr>
            <p:nvPr/>
          </p:nvSpPr>
          <p:spPr bwMode="auto">
            <a:xfrm>
              <a:off x="3707" y="5103"/>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Number of Device Days</a:t>
              </a:r>
            </a:p>
          </p:txBody>
        </p:sp>
        <p:sp>
          <p:nvSpPr>
            <p:cNvPr id="13327" name="Text Box 8"/>
            <p:cNvSpPr txBox="1">
              <a:spLocks noChangeArrowheads="1"/>
            </p:cNvSpPr>
            <p:nvPr/>
          </p:nvSpPr>
          <p:spPr bwMode="auto">
            <a:xfrm>
              <a:off x="3707" y="5369"/>
              <a:ext cx="2842"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Predicted Number of Device Days</a:t>
              </a:r>
            </a:p>
          </p:txBody>
        </p:sp>
        <p:sp>
          <p:nvSpPr>
            <p:cNvPr id="13328" name="Line 9"/>
            <p:cNvSpPr>
              <a:spLocks noChangeShapeType="1"/>
            </p:cNvSpPr>
            <p:nvPr/>
          </p:nvSpPr>
          <p:spPr bwMode="auto">
            <a:xfrm>
              <a:off x="3729" y="5449"/>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3318" name="Group 18"/>
          <p:cNvGrpSpPr>
            <a:grpSpLocks/>
          </p:cNvGrpSpPr>
          <p:nvPr/>
        </p:nvGrpSpPr>
        <p:grpSpPr bwMode="auto">
          <a:xfrm>
            <a:off x="1318656" y="1923499"/>
            <a:ext cx="9928046" cy="784207"/>
            <a:chOff x="838" y="3422"/>
            <a:chExt cx="6249" cy="659"/>
          </a:xfrm>
        </p:grpSpPr>
        <p:sp>
          <p:nvSpPr>
            <p:cNvPr id="13319" name="AutoShape 16"/>
            <p:cNvSpPr>
              <a:spLocks noChangeArrowheads="1"/>
            </p:cNvSpPr>
            <p:nvPr/>
          </p:nvSpPr>
          <p:spPr bwMode="auto">
            <a:xfrm>
              <a:off x="838" y="3422"/>
              <a:ext cx="6249" cy="637"/>
            </a:xfrm>
            <a:prstGeom prst="roundRect">
              <a:avLst>
                <a:gd name="adj" fmla="val 16667"/>
              </a:avLst>
            </a:prstGeom>
            <a:solidFill>
              <a:schemeClr val="accent1">
                <a:alpha val="39999"/>
              </a:schemeClr>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07" tIns="45654" rIns="91307" bIns="45654" anchor="ctr"/>
            <a:lstStyle>
              <a:lvl1pPr defTabSz="912813" eaLnBrk="0" hangingPunct="0">
                <a:spcBef>
                  <a:spcPct val="20000"/>
                </a:spcBef>
                <a:buChar char="•"/>
                <a:defRPr sz="4300">
                  <a:solidFill>
                    <a:schemeClr val="tx1"/>
                  </a:solidFill>
                  <a:latin typeface="Calibri" pitchFamily="34" charset="0"/>
                  <a:ea typeface="ＭＳ Ｐゴシック" pitchFamily="34" charset="-128"/>
                </a:defRPr>
              </a:lvl1pPr>
              <a:lvl2pPr marL="741363" indent="-284163" defTabSz="912813" eaLnBrk="0" hangingPunct="0">
                <a:spcBef>
                  <a:spcPct val="20000"/>
                </a:spcBef>
                <a:buChar char="–"/>
                <a:defRPr sz="3700">
                  <a:solidFill>
                    <a:schemeClr val="tx1"/>
                  </a:solidFill>
                  <a:latin typeface="Calibri" pitchFamily="34" charset="0"/>
                  <a:ea typeface="ＭＳ Ｐゴシック" pitchFamily="34" charset="-128"/>
                </a:defRPr>
              </a:lvl2pPr>
              <a:lvl3pPr marL="1144588" indent="-231775" defTabSz="912813" eaLnBrk="0" hangingPunct="0">
                <a:spcBef>
                  <a:spcPct val="20000"/>
                </a:spcBef>
                <a:buChar char="•"/>
                <a:defRPr sz="3200">
                  <a:solidFill>
                    <a:schemeClr val="tx1"/>
                  </a:solidFill>
                  <a:latin typeface="Calibri" pitchFamily="34" charset="0"/>
                  <a:ea typeface="ＭＳ Ｐゴシック" pitchFamily="34" charset="-128"/>
                </a:defRPr>
              </a:lvl3pPr>
              <a:lvl4pPr marL="1600200" indent="-228600" defTabSz="912813" eaLnBrk="0" hangingPunct="0">
                <a:spcBef>
                  <a:spcPct val="20000"/>
                </a:spcBef>
                <a:buChar char="–"/>
                <a:defRPr sz="2700">
                  <a:solidFill>
                    <a:schemeClr val="tx1"/>
                  </a:solidFill>
                  <a:latin typeface="Calibri" pitchFamily="34" charset="0"/>
                  <a:ea typeface="ＭＳ Ｐゴシック" pitchFamily="34" charset="-128"/>
                </a:defRPr>
              </a:lvl4pPr>
              <a:lvl5pPr marL="2057400" indent="-228600" defTabSz="912813" eaLnBrk="0" hangingPunct="0">
                <a:spcBef>
                  <a:spcPct val="20000"/>
                </a:spcBef>
                <a:buChar char="»"/>
                <a:defRPr sz="2700">
                  <a:solidFill>
                    <a:schemeClr val="tx1"/>
                  </a:solidFill>
                  <a:latin typeface="Calibri" pitchFamily="34" charset="0"/>
                  <a:ea typeface="ＭＳ Ｐゴシック" pitchFamily="34" charset="-128"/>
                </a:defRPr>
              </a:lvl5pPr>
              <a:lvl6pPr marL="25146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29718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34290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3886200" indent="-228600" defTabSz="9128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2400" dirty="0">
                <a:latin typeface="Garamond" pitchFamily="18" charset="0"/>
              </a:endParaRPr>
            </a:p>
          </p:txBody>
        </p:sp>
        <p:sp>
          <p:nvSpPr>
            <p:cNvPr id="13320" name="Text Box 12"/>
            <p:cNvSpPr txBox="1">
              <a:spLocks noChangeArrowheads="1"/>
            </p:cNvSpPr>
            <p:nvPr/>
          </p:nvSpPr>
          <p:spPr bwMode="auto">
            <a:xfrm>
              <a:off x="991" y="3544"/>
              <a:ext cx="287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dirty="0"/>
                <a:t>Standardized Infection Ratio (SIR) =</a:t>
              </a:r>
            </a:p>
          </p:txBody>
        </p:sp>
        <p:sp>
          <p:nvSpPr>
            <p:cNvPr id="13321" name="Text Box 13"/>
            <p:cNvSpPr txBox="1">
              <a:spLocks noChangeArrowheads="1"/>
            </p:cNvSpPr>
            <p:nvPr/>
          </p:nvSpPr>
          <p:spPr bwMode="auto">
            <a:xfrm>
              <a:off x="3931" y="3427"/>
              <a:ext cx="285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Actual Number of Infections</a:t>
              </a:r>
            </a:p>
          </p:txBody>
        </p:sp>
        <p:sp>
          <p:nvSpPr>
            <p:cNvPr id="13322" name="Text Box 14"/>
            <p:cNvSpPr txBox="1">
              <a:spLocks noChangeArrowheads="1"/>
            </p:cNvSpPr>
            <p:nvPr/>
          </p:nvSpPr>
          <p:spPr bwMode="auto">
            <a:xfrm>
              <a:off x="3940" y="3693"/>
              <a:ext cx="2842"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Predicted Number of Infections</a:t>
              </a:r>
            </a:p>
          </p:txBody>
        </p:sp>
        <p:sp>
          <p:nvSpPr>
            <p:cNvPr id="13323" name="Line 15"/>
            <p:cNvSpPr>
              <a:spLocks noChangeShapeType="1"/>
            </p:cNvSpPr>
            <p:nvPr/>
          </p:nvSpPr>
          <p:spPr bwMode="auto">
            <a:xfrm>
              <a:off x="4053" y="3755"/>
              <a:ext cx="2842" cy="0"/>
            </a:xfrm>
            <a:prstGeom prst="line">
              <a:avLst/>
            </a:prstGeom>
            <a:noFill/>
            <a:ln w="2857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 name="TextBox 1">
            <a:extLst>
              <a:ext uri="{FF2B5EF4-FFF2-40B4-BE49-F238E27FC236}">
                <a16:creationId xmlns:a16="http://schemas.microsoft.com/office/drawing/2014/main" xmlns="" id="{28ED4116-0C3B-4D7A-A678-6FBAC6811EBC}"/>
              </a:ext>
            </a:extLst>
          </p:cNvPr>
          <p:cNvSpPr txBox="1"/>
          <p:nvPr/>
        </p:nvSpPr>
        <p:spPr>
          <a:xfrm>
            <a:off x="197799" y="3032437"/>
            <a:ext cx="2652193" cy="584775"/>
          </a:xfrm>
          <a:prstGeom prst="rect">
            <a:avLst/>
          </a:prstGeom>
          <a:noFill/>
          <a:ln>
            <a:noFill/>
          </a:ln>
        </p:spPr>
        <p:txBody>
          <a:bodyPr wrap="square" rtlCol="0">
            <a:spAutoFit/>
          </a:bodyPr>
          <a:lstStyle/>
          <a:p>
            <a:r>
              <a:rPr lang="en-US" sz="3200" b="1" i="1" dirty="0">
                <a:solidFill>
                  <a:srgbClr val="FFC000"/>
                </a:solidFill>
                <a:latin typeface="+mn-lt"/>
              </a:rPr>
              <a:t>New this year:</a:t>
            </a:r>
          </a:p>
        </p:txBody>
      </p:sp>
      <p:sp>
        <p:nvSpPr>
          <p:cNvPr id="18" name="Content Placeholder 2"/>
          <p:cNvSpPr txBox="1">
            <a:spLocks/>
          </p:cNvSpPr>
          <p:nvPr/>
        </p:nvSpPr>
        <p:spPr>
          <a:xfrm>
            <a:off x="638674" y="3617212"/>
            <a:ext cx="6624433" cy="6787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indent="-301524" defTabSz="1204650" fontAlgn="auto">
              <a:lnSpc>
                <a:spcPct val="90000"/>
              </a:lnSpc>
              <a:spcAft>
                <a:spcPts val="0"/>
              </a:spcAft>
              <a:defRPr/>
            </a:pPr>
            <a:r>
              <a:rPr lang="en-US" altLang="en-US" sz="2800" b="1" dirty="0">
                <a:ea typeface="MS PGothic" pitchFamily="34" charset="-128"/>
              </a:rPr>
              <a:t>Standard Utilization Ratio (SUR)</a:t>
            </a:r>
          </a:p>
        </p:txBody>
      </p:sp>
      <p:sp>
        <p:nvSpPr>
          <p:cNvPr id="19" name="Content Placeholder 2"/>
          <p:cNvSpPr txBox="1">
            <a:spLocks/>
          </p:cNvSpPr>
          <p:nvPr/>
        </p:nvSpPr>
        <p:spPr>
          <a:xfrm>
            <a:off x="197799" y="5318903"/>
            <a:ext cx="11991026" cy="13170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2352" indent="-301524" defTabSz="1204650" fontAlgn="auto">
              <a:lnSpc>
                <a:spcPct val="90000"/>
              </a:lnSpc>
              <a:spcBef>
                <a:spcPts val="0"/>
              </a:spcBef>
              <a:spcAft>
                <a:spcPts val="800"/>
              </a:spcAft>
              <a:defRPr/>
            </a:pPr>
            <a:r>
              <a:rPr lang="en-US" sz="2000" dirty="0"/>
              <a:t>If the SIR/SUR &gt; 1.0, then more infections/device days were reported than predicted</a:t>
            </a:r>
          </a:p>
          <a:p>
            <a:pPr marL="452352" indent="-301524" defTabSz="1204650" fontAlgn="auto">
              <a:lnSpc>
                <a:spcPct val="90000"/>
              </a:lnSpc>
              <a:spcBef>
                <a:spcPts val="0"/>
              </a:spcBef>
              <a:spcAft>
                <a:spcPts val="800"/>
              </a:spcAft>
              <a:defRPr/>
            </a:pPr>
            <a:r>
              <a:rPr lang="en-US" sz="2000" dirty="0"/>
              <a:t>If the SIR/SUR = 1.0, then the number of infections/number of device days is equal to the predicted number</a:t>
            </a:r>
          </a:p>
          <a:p>
            <a:pPr marL="452352" indent="-301524" defTabSz="1204650" fontAlgn="auto">
              <a:lnSpc>
                <a:spcPct val="90000"/>
              </a:lnSpc>
              <a:spcBef>
                <a:spcPts val="0"/>
              </a:spcBef>
              <a:spcAft>
                <a:spcPts val="800"/>
              </a:spcAft>
              <a:defRPr/>
            </a:pPr>
            <a:r>
              <a:rPr lang="en-US" sz="2000" dirty="0"/>
              <a:t>If the SIR/SUR &lt; 1.0, then fewer infections/device days were reported than predicted</a:t>
            </a:r>
          </a:p>
        </p:txBody>
      </p:sp>
      <p:sp>
        <p:nvSpPr>
          <p:cNvPr id="20"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5</a:t>
            </a:fld>
            <a:endParaRPr lang="en-US" dirty="0">
              <a:solidFill>
                <a:srgbClr val="464646">
                  <a:lumMod val="40000"/>
                  <a:lumOff val="60000"/>
                </a:srgbClr>
              </a:solidFill>
              <a:latin typeface="+mn-lt"/>
            </a:endParaRPr>
          </a:p>
        </p:txBody>
      </p:sp>
      <p:sp>
        <p:nvSpPr>
          <p:cNvPr id="21"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257604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4" name="Chart 3"/>
          <p:cNvGraphicFramePr>
            <a:graphicFrameLocks/>
          </p:cNvGraphicFramePr>
          <p:nvPr>
            <p:extLst>
              <p:ext uri="{D42A27DB-BD31-4B8C-83A1-F6EECF244321}">
                <p14:modId xmlns:p14="http://schemas.microsoft.com/office/powerpoint/2010/main" val="220415318"/>
              </p:ext>
            </p:extLst>
          </p:nvPr>
        </p:nvGraphicFramePr>
        <p:xfrm>
          <a:off x="1704720" y="1019728"/>
          <a:ext cx="8564905" cy="3803246"/>
        </p:xfrm>
        <a:graphic>
          <a:graphicData uri="http://schemas.openxmlformats.org/presentationml/2006/ole">
            <mc:AlternateContent xmlns:mc="http://schemas.openxmlformats.org/markup-compatibility/2006">
              <mc:Choice xmlns:v="urn:schemas-microsoft-com:vml" Requires="v">
                <p:oleObj spid="_x0000_s15691" r:id="rId4" imgW="8559526" imgH="5066215" progId="Excel.Chart.8">
                  <p:embed/>
                </p:oleObj>
              </mc:Choice>
              <mc:Fallback>
                <p:oleObj r:id="rId4" imgW="8559526" imgH="5066215"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720" y="1019728"/>
                        <a:ext cx="8564905" cy="380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bwMode="auto">
          <a:xfrm flipV="1">
            <a:off x="2117795" y="3781283"/>
            <a:ext cx="8021555" cy="0"/>
          </a:xfrm>
          <a:prstGeom prst="line">
            <a:avLst/>
          </a:prstGeom>
          <a:solidFill>
            <a:schemeClr val="accent1"/>
          </a:solidFill>
          <a:ln w="57150" cap="flat" cmpd="sng" algn="ctr">
            <a:solidFill>
              <a:srgbClr val="FF993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1149563" y="2493790"/>
            <a:ext cx="552073" cy="492078"/>
          </a:xfrm>
          <a:prstGeom prst="rect">
            <a:avLst/>
          </a:prstGeom>
          <a:noFill/>
        </p:spPr>
        <p:txBody>
          <a:bodyPr vert="vert270" wrap="none" lIns="90487" tIns="45222" rIns="90487" bIns="45222">
            <a:spAutoFit/>
          </a:bodyPr>
          <a:lstStyle/>
          <a:p>
            <a:pPr>
              <a:defRPr/>
            </a:pPr>
            <a:r>
              <a:rPr lang="en-US" b="1" dirty="0">
                <a:latin typeface="+mj-lt"/>
                <a:ea typeface="MS PGothic" pitchFamily="34" charset="-128"/>
              </a:rPr>
              <a:t>SIR</a:t>
            </a:r>
          </a:p>
        </p:txBody>
      </p:sp>
      <p:sp>
        <p:nvSpPr>
          <p:cNvPr id="6" name="TextBox 5"/>
          <p:cNvSpPr txBox="1"/>
          <p:nvPr/>
        </p:nvSpPr>
        <p:spPr>
          <a:xfrm>
            <a:off x="358589" y="4991384"/>
            <a:ext cx="11363146" cy="1445544"/>
          </a:xfrm>
          <a:prstGeom prst="rect">
            <a:avLst/>
          </a:prstGeom>
          <a:noFill/>
        </p:spPr>
        <p:txBody>
          <a:bodyPr wrap="square" lIns="90487" tIns="45222" rIns="90487" bIns="45222">
            <a:spAutoFit/>
          </a:bodyPr>
          <a:lstStyle/>
          <a:p>
            <a:pPr>
              <a:defRPr/>
            </a:pPr>
            <a:r>
              <a:rPr lang="en-US" sz="2000" dirty="0">
                <a:latin typeface="+mn-lt"/>
                <a:ea typeface="MS PGothic" pitchFamily="34" charset="-128"/>
              </a:rPr>
              <a:t>The </a:t>
            </a:r>
            <a:r>
              <a:rPr lang="en-US" sz="2000" b="1" dirty="0">
                <a:solidFill>
                  <a:srgbClr val="92D050"/>
                </a:solidFill>
                <a:latin typeface="+mn-lt"/>
                <a:ea typeface="MS PGothic" pitchFamily="34" charset="-128"/>
              </a:rPr>
              <a:t>green</a:t>
            </a:r>
            <a:r>
              <a:rPr lang="en-US" sz="2000" dirty="0">
                <a:latin typeface="+mn-lt"/>
                <a:ea typeface="MS PGothic" pitchFamily="34" charset="-128"/>
              </a:rPr>
              <a:t> horizontal bar represents the SIR, and the </a:t>
            </a:r>
            <a:r>
              <a:rPr lang="en-US" sz="2000" b="1" dirty="0">
                <a:solidFill>
                  <a:srgbClr val="333399"/>
                </a:solidFill>
                <a:latin typeface="+mn-lt"/>
                <a:ea typeface="MS PGothic" pitchFamily="34" charset="-128"/>
              </a:rPr>
              <a:t>blue</a:t>
            </a:r>
            <a:r>
              <a:rPr lang="en-US" sz="2000" dirty="0">
                <a:latin typeface="+mn-lt"/>
                <a:ea typeface="MS PGothic" pitchFamily="34" charset="-128"/>
              </a:rPr>
              <a:t> vertical bar represents the 95% confidence interval (CI). The 95% CI measures the probability that the true SIR falls between the two parameters. </a:t>
            </a:r>
          </a:p>
          <a:p>
            <a:pPr marL="282741" indent="-282741">
              <a:buFont typeface="Arial" panose="020B0604020202020204" pitchFamily="34" charset="0"/>
              <a:buChar char="•"/>
              <a:defRPr/>
            </a:pPr>
            <a:r>
              <a:rPr lang="en-US" sz="1600" dirty="0">
                <a:latin typeface="+mn-lt"/>
                <a:ea typeface="MS PGothic" pitchFamily="34" charset="-128"/>
              </a:rPr>
              <a:t>If the blue vertical bar crosses 1.0 (highlighted in </a:t>
            </a:r>
            <a:r>
              <a:rPr lang="en-US" sz="1600" b="1" dirty="0">
                <a:solidFill>
                  <a:srgbClr val="FF9933"/>
                </a:solidFill>
                <a:latin typeface="+mn-lt"/>
                <a:ea typeface="MS PGothic" pitchFamily="34" charset="-128"/>
              </a:rPr>
              <a:t>orange</a:t>
            </a:r>
            <a:r>
              <a:rPr lang="en-US" sz="1600" dirty="0">
                <a:latin typeface="+mn-lt"/>
                <a:ea typeface="MS PGothic" pitchFamily="34" charset="-128"/>
              </a:rPr>
              <a:t>), then the actual rate is </a:t>
            </a:r>
            <a:r>
              <a:rPr lang="en-US" sz="1600" u="sng" dirty="0">
                <a:latin typeface="+mn-lt"/>
                <a:ea typeface="MS PGothic" pitchFamily="34" charset="-128"/>
              </a:rPr>
              <a:t>not</a:t>
            </a:r>
            <a:r>
              <a:rPr lang="en-US" sz="1600" dirty="0">
                <a:latin typeface="+mn-lt"/>
                <a:ea typeface="MS PGothic" pitchFamily="34" charset="-128"/>
              </a:rPr>
              <a:t> statistically significantly different from the predicted rate.  </a:t>
            </a:r>
          </a:p>
          <a:p>
            <a:pPr marL="282741" indent="-282741">
              <a:buFont typeface="Arial" panose="020B0604020202020204" pitchFamily="34" charset="0"/>
              <a:buChar char="•"/>
              <a:defRPr/>
            </a:pPr>
            <a:r>
              <a:rPr lang="en-US" sz="1600" dirty="0">
                <a:latin typeface="+mn-lt"/>
                <a:ea typeface="MS PGothic" pitchFamily="34" charset="-128"/>
              </a:rPr>
              <a:t>If the blue vertical bar is completely above or below 1.0, then the actual is statistically significantly different from the predicted rate.</a:t>
            </a:r>
          </a:p>
        </p:txBody>
      </p:sp>
      <p:sp>
        <p:nvSpPr>
          <p:cNvPr id="7" name="TextBox 6"/>
          <p:cNvSpPr txBox="1"/>
          <p:nvPr/>
        </p:nvSpPr>
        <p:spPr>
          <a:xfrm>
            <a:off x="2686564" y="2304560"/>
            <a:ext cx="4402402" cy="399104"/>
          </a:xfrm>
          <a:prstGeom prst="rect">
            <a:avLst/>
          </a:prstGeom>
          <a:noFill/>
          <a:ln>
            <a:solidFill>
              <a:schemeClr val="bg1">
                <a:lumMod val="65000"/>
              </a:schemeClr>
            </a:solidFill>
          </a:ln>
        </p:spPr>
        <p:txBody>
          <a:bodyPr lIns="90487" tIns="45222" rIns="90487" bIns="45222">
            <a:spAutoFit/>
          </a:bodyPr>
          <a:lstStyle/>
          <a:p>
            <a:pPr algn="ctr">
              <a:defRPr/>
            </a:pPr>
            <a:r>
              <a:rPr lang="en-US" sz="2000" dirty="0">
                <a:latin typeface="+mn-lt"/>
                <a:ea typeface="MS PGothic" pitchFamily="34" charset="-128"/>
              </a:rPr>
              <a:t>Not significantly different than predicted</a:t>
            </a:r>
          </a:p>
        </p:txBody>
      </p:sp>
      <p:cxnSp>
        <p:nvCxnSpPr>
          <p:cNvPr id="9" name="Straight Arrow Connector 8"/>
          <p:cNvCxnSpPr/>
          <p:nvPr/>
        </p:nvCxnSpPr>
        <p:spPr bwMode="auto">
          <a:xfrm flipH="1">
            <a:off x="3530276" y="2694555"/>
            <a:ext cx="900817" cy="429072"/>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Arrow Connector 10"/>
          <p:cNvCxnSpPr/>
          <p:nvPr/>
        </p:nvCxnSpPr>
        <p:spPr bwMode="auto">
          <a:xfrm>
            <a:off x="4431092" y="2705283"/>
            <a:ext cx="579890" cy="76875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7929409" y="4058988"/>
            <a:ext cx="3792326" cy="399104"/>
          </a:xfrm>
          <a:prstGeom prst="rect">
            <a:avLst/>
          </a:prstGeom>
          <a:noFill/>
          <a:ln>
            <a:solidFill>
              <a:schemeClr val="bg1">
                <a:lumMod val="65000"/>
              </a:schemeClr>
            </a:solidFill>
          </a:ln>
        </p:spPr>
        <p:txBody>
          <a:bodyPr lIns="90487" tIns="45222" rIns="90487" bIns="45222">
            <a:spAutoFit/>
          </a:bodyPr>
          <a:lstStyle/>
          <a:p>
            <a:pPr algn="ctr">
              <a:defRPr/>
            </a:pPr>
            <a:r>
              <a:rPr lang="en-US" sz="2000" dirty="0">
                <a:latin typeface="+mn-lt"/>
                <a:ea typeface="MS PGothic" pitchFamily="34" charset="-128"/>
              </a:rPr>
              <a:t>Significantly lower than predicted</a:t>
            </a:r>
          </a:p>
        </p:txBody>
      </p:sp>
      <p:sp>
        <p:nvSpPr>
          <p:cNvPr id="15" name="TextBox 14"/>
          <p:cNvSpPr txBox="1"/>
          <p:nvPr/>
        </p:nvSpPr>
        <p:spPr>
          <a:xfrm>
            <a:off x="4197548" y="1389207"/>
            <a:ext cx="3863818" cy="399104"/>
          </a:xfrm>
          <a:prstGeom prst="rect">
            <a:avLst/>
          </a:prstGeom>
          <a:noFill/>
          <a:ln>
            <a:solidFill>
              <a:schemeClr val="bg1">
                <a:lumMod val="65000"/>
              </a:schemeClr>
            </a:solidFill>
          </a:ln>
        </p:spPr>
        <p:txBody>
          <a:bodyPr lIns="90487" tIns="45222" rIns="90487" bIns="45222">
            <a:spAutoFit/>
          </a:bodyPr>
          <a:lstStyle/>
          <a:p>
            <a:pPr algn="ctr">
              <a:defRPr/>
            </a:pPr>
            <a:r>
              <a:rPr lang="en-US" sz="2000" dirty="0">
                <a:latin typeface="+mn-lt"/>
                <a:ea typeface="MS PGothic" pitchFamily="34" charset="-128"/>
              </a:rPr>
              <a:t>Significantly higher than predicted</a:t>
            </a:r>
          </a:p>
        </p:txBody>
      </p:sp>
      <p:cxnSp>
        <p:nvCxnSpPr>
          <p:cNvPr id="13" name="Straight Arrow Connector 12"/>
          <p:cNvCxnSpPr/>
          <p:nvPr/>
        </p:nvCxnSpPr>
        <p:spPr bwMode="auto">
          <a:xfrm flipH="1">
            <a:off x="7363820" y="4196052"/>
            <a:ext cx="565591" cy="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Arrow Connector 16"/>
          <p:cNvCxnSpPr/>
          <p:nvPr/>
        </p:nvCxnSpPr>
        <p:spPr bwMode="auto">
          <a:xfrm>
            <a:off x="8061367" y="1700286"/>
            <a:ext cx="900817" cy="277705"/>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tangle 5"/>
          <p:cNvSpPr>
            <a:spLocks noChangeArrowheads="1"/>
          </p:cNvSpPr>
          <p:nvPr/>
        </p:nvSpPr>
        <p:spPr bwMode="auto">
          <a:xfrm>
            <a:off x="638674" y="179337"/>
            <a:ext cx="11550151" cy="70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0300" tIns="60202" rIns="120300" bIns="60202" anchor="ct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2413" indent="-3048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spcBef>
                <a:spcPts val="0"/>
              </a:spcBef>
              <a:buNone/>
              <a:defRPr/>
            </a:pPr>
            <a:r>
              <a:rPr lang="en-US" sz="3600" b="1" dirty="0">
                <a:solidFill>
                  <a:schemeClr val="bg1"/>
                </a:solidFill>
                <a:ea typeface="MS PGothic" pitchFamily="34" charset="-128"/>
              </a:rPr>
              <a:t>How to Interpret  SIRs and 95% Confidence Intervals (CIs)</a:t>
            </a:r>
            <a:endParaRPr lang="en-US" altLang="en-US" sz="2800" b="1" dirty="0">
              <a:solidFill>
                <a:schemeClr val="bg1"/>
              </a:solidFill>
            </a:endParaRPr>
          </a:p>
        </p:txBody>
      </p:sp>
      <p:sp>
        <p:nvSpPr>
          <p:cNvPr id="18" name="Slide Number Placeholder 5">
            <a:extLst>
              <a:ext uri="{FF2B5EF4-FFF2-40B4-BE49-F238E27FC236}">
                <a16:creationId xmlns:a16="http://schemas.microsoft.com/office/drawing/2014/main" xmlns="" id="{5AFA3409-650A-E04D-9C6C-C839AFCA4D9A}"/>
              </a:ext>
            </a:extLst>
          </p:cNvPr>
          <p:cNvSpPr>
            <a:spLocks noGrp="1"/>
          </p:cNvSpPr>
          <p:nvPr>
            <p:ph type="sldNum" sz="quarter" idx="4294967295"/>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6</a:t>
            </a:fld>
            <a:endParaRPr lang="en-US" dirty="0">
              <a:solidFill>
                <a:srgbClr val="464646">
                  <a:lumMod val="40000"/>
                  <a:lumOff val="60000"/>
                </a:srgbClr>
              </a:solidFill>
              <a:latin typeface="+mn-lt"/>
            </a:endParaRPr>
          </a:p>
        </p:txBody>
      </p:sp>
      <p:sp>
        <p:nvSpPr>
          <p:cNvPr id="19" name="Footer Placeholder 3">
            <a:extLst>
              <a:ext uri="{FF2B5EF4-FFF2-40B4-BE49-F238E27FC236}">
                <a16:creationId xmlns:a16="http://schemas.microsoft.com/office/drawing/2014/main" xmlns="" id="{EF3A1742-1D21-6E49-B1F6-D58AC8A01F49}"/>
              </a:ext>
            </a:extLst>
          </p:cNvPr>
          <p:cNvSpPr>
            <a:spLocks noGrp="1"/>
          </p:cNvSpPr>
          <p:nvPr>
            <p:ph type="ftr" sz="quarter" idx="4294967295"/>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09601" y="-35858"/>
            <a:ext cx="11345684" cy="932040"/>
          </a:xfrm>
        </p:spPr>
        <p:txBody>
          <a:bodyPr>
            <a:normAutofit fontScale="90000"/>
          </a:bodyPr>
          <a:lstStyle/>
          <a:p>
            <a:pPr eaLnBrk="1" hangingPunct="1"/>
            <a:r>
              <a:rPr lang="en-US" altLang="en-US" sz="2000" dirty="0">
                <a:solidFill>
                  <a:schemeClr val="bg1"/>
                </a:solidFill>
              </a:rPr>
              <a:t/>
            </a:r>
            <a:br>
              <a:rPr lang="en-US" altLang="en-US" sz="2000" dirty="0">
                <a:solidFill>
                  <a:schemeClr val="bg1"/>
                </a:solidFill>
              </a:rPr>
            </a:br>
            <a:r>
              <a:rPr lang="en-US" altLang="en-US" sz="2000" dirty="0">
                <a:solidFill>
                  <a:schemeClr val="bg1"/>
                </a:solidFill>
              </a:rPr>
              <a:t/>
            </a:r>
            <a:br>
              <a:rPr lang="en-US" altLang="en-US" sz="2000" dirty="0">
                <a:solidFill>
                  <a:schemeClr val="bg1"/>
                </a:solidFill>
              </a:rPr>
            </a:br>
            <a:r>
              <a:rPr lang="en-US" altLang="en-US" sz="3800" dirty="0">
                <a:solidFill>
                  <a:schemeClr val="bg1"/>
                </a:solidFill>
              </a:rPr>
              <a:t>Central Line-Associated Bloodstream Infections (CLABSI)</a:t>
            </a:r>
            <a:br>
              <a:rPr lang="en-US" altLang="en-US" sz="3800" dirty="0">
                <a:solidFill>
                  <a:schemeClr val="bg1"/>
                </a:solidFill>
              </a:rPr>
            </a:br>
            <a:r>
              <a:rPr lang="en-US" altLang="en-US" sz="3800" dirty="0">
                <a:solidFill>
                  <a:schemeClr val="bg1"/>
                </a:solidFill>
              </a:rPr>
              <a:t>in Adult and Pediatric ICUs</a:t>
            </a:r>
            <a:r>
              <a:rPr lang="en-US" altLang="en-US" sz="2000" b="0" i="1" dirty="0">
                <a:solidFill>
                  <a:schemeClr val="bg1"/>
                </a:solidFill>
              </a:rPr>
              <a:t/>
            </a:r>
            <a:br>
              <a:rPr lang="en-US" altLang="en-US" sz="2000" b="0" i="1" dirty="0">
                <a:solidFill>
                  <a:schemeClr val="bg1"/>
                </a:solidFill>
              </a:rPr>
            </a:br>
            <a:endParaRPr lang="en-US" altLang="en-US" sz="2700" b="0" dirty="0">
              <a:solidFill>
                <a:schemeClr val="bg1"/>
              </a:solidFill>
            </a:endParaRPr>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3792690162"/>
              </p:ext>
            </p:extLst>
          </p:nvPr>
        </p:nvGraphicFramePr>
        <p:xfrm>
          <a:off x="3078983" y="1075945"/>
          <a:ext cx="8768265" cy="5517151"/>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3228879" y="5508006"/>
            <a:ext cx="1630049"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dirty="0"/>
              <a:t>NT=Not major teaching</a:t>
            </a:r>
          </a:p>
          <a:p>
            <a:pPr eaLnBrk="1" hangingPunct="1">
              <a:spcBef>
                <a:spcPct val="0"/>
              </a:spcBef>
              <a:buFontTx/>
              <a:buNone/>
            </a:pPr>
            <a:r>
              <a:rPr lang="en-US" altLang="en-US" sz="1200" dirty="0"/>
              <a:t>T= Major teaching</a:t>
            </a:r>
          </a:p>
        </p:txBody>
      </p:sp>
      <p:grpSp>
        <p:nvGrpSpPr>
          <p:cNvPr id="18438" name="Group 13"/>
          <p:cNvGrpSpPr>
            <a:grpSpLocks/>
          </p:cNvGrpSpPr>
          <p:nvPr/>
        </p:nvGrpSpPr>
        <p:grpSpPr bwMode="auto">
          <a:xfrm>
            <a:off x="3124286" y="6144339"/>
            <a:ext cx="3714478" cy="323397"/>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Rounded Rectangle 1"/>
          <p:cNvSpPr>
            <a:spLocks noChangeArrowheads="1"/>
          </p:cNvSpPr>
          <p:nvPr/>
        </p:nvSpPr>
        <p:spPr bwMode="auto">
          <a:xfrm>
            <a:off x="190427" y="1156537"/>
            <a:ext cx="2745345" cy="5203288"/>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buFontTx/>
              <a:buNone/>
              <a:defRPr/>
            </a:pPr>
            <a:r>
              <a:rPr lang="en-US" altLang="en-US" sz="2400" b="1" dirty="0">
                <a:solidFill>
                  <a:srgbClr val="006699"/>
                </a:solidFill>
              </a:rPr>
              <a:t>Key Findings</a:t>
            </a:r>
          </a:p>
          <a:p>
            <a:pPr algn="ctr" eaLnBrk="1" hangingPunct="1">
              <a:spcBef>
                <a:spcPct val="0"/>
              </a:spcBef>
              <a:buFont typeface="Calibri" pitchFamily="34" charset="0"/>
              <a:buNone/>
              <a:defRPr/>
            </a:pPr>
            <a:endParaRPr lang="en-US" altLang="en-US" sz="1400" dirty="0"/>
          </a:p>
          <a:p>
            <a:pPr algn="ctr" eaLnBrk="1" hangingPunct="1">
              <a:spcBef>
                <a:spcPct val="0"/>
              </a:spcBef>
              <a:buFont typeface="Calibri" pitchFamily="34" charset="0"/>
              <a:buNone/>
              <a:defRPr/>
            </a:pPr>
            <a:r>
              <a:rPr lang="en-US" altLang="en-US" sz="1900" dirty="0"/>
              <a:t>One ICU type, Trauma, experienced a significantly lower </a:t>
            </a:r>
            <a:r>
              <a:rPr lang="en-US" altLang="en-US" sz="1900" dirty="0">
                <a:solidFill>
                  <a:srgbClr val="000000"/>
                </a:solidFill>
              </a:rPr>
              <a:t>number of infections than predicted, based on 2015 national aggregate data.</a:t>
            </a:r>
            <a:endParaRPr lang="en-US" altLang="en-US" sz="1900" dirty="0"/>
          </a:p>
          <a:p>
            <a:pPr algn="ctr" eaLnBrk="1" hangingPunct="1">
              <a:spcBef>
                <a:spcPct val="0"/>
              </a:spcBef>
              <a:buFont typeface="Calibri" pitchFamily="34" charset="0"/>
              <a:buNone/>
              <a:defRPr/>
            </a:pPr>
            <a:endParaRPr lang="en-US" altLang="en-US" sz="1900" dirty="0">
              <a:solidFill>
                <a:srgbClr val="404040"/>
              </a:solidFill>
            </a:endParaRPr>
          </a:p>
          <a:p>
            <a:pPr algn="ctr" eaLnBrk="1" hangingPunct="1">
              <a:spcBef>
                <a:spcPct val="0"/>
              </a:spcBef>
              <a:buFont typeface="Calibri" pitchFamily="34" charset="0"/>
              <a:buNone/>
              <a:defRPr/>
            </a:pPr>
            <a:r>
              <a:rPr lang="en-US" altLang="en-US" sz="1900" dirty="0"/>
              <a:t>One ICU type, Burn, experienced a significantly higher </a:t>
            </a:r>
            <a:r>
              <a:rPr lang="en-US" altLang="en-US" sz="1900" dirty="0">
                <a:solidFill>
                  <a:srgbClr val="000000"/>
                </a:solidFill>
              </a:rPr>
              <a:t>number of infections than predicted, based on 2015 national aggregate data.</a:t>
            </a:r>
            <a:endParaRPr lang="en-US" altLang="en-US" sz="1900" dirty="0"/>
          </a:p>
          <a:p>
            <a:pPr algn="ctr" eaLnBrk="1" hangingPunct="1">
              <a:spcBef>
                <a:spcPct val="0"/>
              </a:spcBef>
              <a:buFont typeface="Calibri" pitchFamily="34" charset="0"/>
              <a:buNone/>
              <a:defRPr/>
            </a:pPr>
            <a:endParaRPr lang="en-US" altLang="en-US" sz="2000" dirty="0"/>
          </a:p>
          <a:p>
            <a:pPr algn="ctr" eaLnBrk="1" hangingPunct="1">
              <a:spcBef>
                <a:spcPct val="0"/>
              </a:spcBef>
              <a:buFont typeface="Calibri" pitchFamily="34" charset="0"/>
              <a:buNone/>
              <a:defRPr/>
            </a:pPr>
            <a:endParaRPr lang="en-US" altLang="en-US" sz="2000" dirty="0"/>
          </a:p>
          <a:p>
            <a:pPr algn="ctr" eaLnBrk="1" hangingPunct="1">
              <a:spcBef>
                <a:spcPct val="0"/>
              </a:spcBef>
              <a:buFont typeface="Calibri" pitchFamily="34" charset="0"/>
              <a:buNone/>
              <a:defRPr/>
            </a:pPr>
            <a:endParaRPr lang="en-US" altLang="en-US" sz="2000" dirty="0"/>
          </a:p>
        </p:txBody>
      </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7</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09600" y="-171911"/>
            <a:ext cx="11579225" cy="1175249"/>
          </a:xfrm>
        </p:spPr>
        <p:txBody>
          <a:bodyPr>
            <a:normAutofit fontScale="90000"/>
          </a:bodyPr>
          <a:lstStyle/>
          <a:p>
            <a:pPr eaLnBrk="1" hangingPunct="1"/>
            <a:r>
              <a:rPr lang="en-US" altLang="en-US" sz="2000" dirty="0"/>
              <a:t/>
            </a:r>
            <a:br>
              <a:rPr lang="en-US" altLang="en-US" sz="2000" dirty="0"/>
            </a:br>
            <a:r>
              <a:rPr lang="en-US" altLang="en-US" sz="2000" dirty="0"/>
              <a:t/>
            </a:r>
            <a:br>
              <a:rPr lang="en-US" altLang="en-US" sz="2000" dirty="0"/>
            </a:br>
            <a:r>
              <a:rPr lang="en-US" altLang="en-US" sz="3800" i="1" dirty="0">
                <a:solidFill>
                  <a:srgbClr val="FFC000"/>
                </a:solidFill>
              </a:rPr>
              <a:t>NEW this Year: </a:t>
            </a:r>
            <a:r>
              <a:rPr lang="en-US" altLang="en-US" sz="3800" dirty="0">
                <a:solidFill>
                  <a:schemeClr val="bg1"/>
                </a:solidFill>
              </a:rPr>
              <a:t>Central Line-Associated Bloodstream Infection (CLABSI)  Standard Utilization Ratio in Adult and Pediatric ICUs</a:t>
            </a:r>
            <a:r>
              <a:rPr lang="en-US" altLang="en-US" sz="2000" b="0" i="1" dirty="0"/>
              <a:t/>
            </a:r>
            <a:br>
              <a:rPr lang="en-US" altLang="en-US" sz="2000" b="0" i="1" dirty="0"/>
            </a:br>
            <a:endParaRPr lang="en-US" altLang="en-US" sz="2700" b="0" dirty="0"/>
          </a:p>
        </p:txBody>
      </p:sp>
      <p:graphicFrame>
        <p:nvGraphicFramePr>
          <p:cNvPr id="2" name="Object 10"/>
          <p:cNvGraphicFramePr>
            <a:graphicFrameLocks noGrp="1" noChangeAspect="1"/>
          </p:cNvGraphicFramePr>
          <p:nvPr>
            <p:ph idx="1"/>
            <p:extLst>
              <p:ext uri="{D42A27DB-BD31-4B8C-83A1-F6EECF244321}">
                <p14:modId xmlns:p14="http://schemas.microsoft.com/office/powerpoint/2010/main" val="4125746147"/>
              </p:ext>
            </p:extLst>
          </p:nvPr>
        </p:nvGraphicFramePr>
        <p:xfrm>
          <a:off x="3078983" y="1084893"/>
          <a:ext cx="8768265" cy="5517151"/>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Text Box 8"/>
          <p:cNvSpPr txBox="1">
            <a:spLocks noChangeArrowheads="1"/>
          </p:cNvSpPr>
          <p:nvPr/>
        </p:nvSpPr>
        <p:spPr bwMode="auto">
          <a:xfrm>
            <a:off x="3228879" y="5490081"/>
            <a:ext cx="1630049" cy="4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200" dirty="0"/>
              <a:t>NT=Not major teaching</a:t>
            </a:r>
          </a:p>
          <a:p>
            <a:pPr eaLnBrk="1" hangingPunct="1">
              <a:spcBef>
                <a:spcPct val="0"/>
              </a:spcBef>
              <a:buFontTx/>
              <a:buNone/>
            </a:pPr>
            <a:r>
              <a:rPr lang="en-US" altLang="en-US" sz="1200" dirty="0"/>
              <a:t>T= Major teaching</a:t>
            </a:r>
          </a:p>
        </p:txBody>
      </p:sp>
      <p:grpSp>
        <p:nvGrpSpPr>
          <p:cNvPr id="18438" name="Group 13"/>
          <p:cNvGrpSpPr>
            <a:grpSpLocks/>
          </p:cNvGrpSpPr>
          <p:nvPr/>
        </p:nvGrpSpPr>
        <p:grpSpPr bwMode="auto">
          <a:xfrm>
            <a:off x="3139234" y="6071648"/>
            <a:ext cx="3714478" cy="323397"/>
            <a:chOff x="3955" y="5337"/>
            <a:chExt cx="2338" cy="270"/>
          </a:xfrm>
        </p:grpSpPr>
        <p:sp>
          <p:nvSpPr>
            <p:cNvPr id="18440" name="Text Box 14"/>
            <p:cNvSpPr txBox="1">
              <a:spLocks noChangeArrowheads="1"/>
            </p:cNvSpPr>
            <p:nvPr/>
          </p:nvSpPr>
          <p:spPr bwMode="auto">
            <a:xfrm>
              <a:off x="3955" y="5337"/>
              <a:ext cx="233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4" tIns="45647" rIns="91294" bIns="45647">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500" dirty="0"/>
                <a:t>           SIR	        Upper and Lower Limit</a:t>
              </a:r>
            </a:p>
          </p:txBody>
        </p:sp>
        <p:sp>
          <p:nvSpPr>
            <p:cNvPr id="18441" name="Line 15"/>
            <p:cNvSpPr>
              <a:spLocks noChangeShapeType="1"/>
            </p:cNvSpPr>
            <p:nvPr/>
          </p:nvSpPr>
          <p:spPr bwMode="auto">
            <a:xfrm>
              <a:off x="4082" y="5437"/>
              <a:ext cx="197"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2" name="Line 16"/>
            <p:cNvSpPr>
              <a:spLocks noChangeShapeType="1"/>
            </p:cNvSpPr>
            <p:nvPr/>
          </p:nvSpPr>
          <p:spPr bwMode="auto">
            <a:xfrm>
              <a:off x="4732" y="5437"/>
              <a:ext cx="197"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1" name="Rounded Rectangle 1"/>
          <p:cNvSpPr>
            <a:spLocks noChangeArrowheads="1"/>
          </p:cNvSpPr>
          <p:nvPr/>
        </p:nvSpPr>
        <p:spPr bwMode="auto">
          <a:xfrm>
            <a:off x="190427" y="1246182"/>
            <a:ext cx="2745345" cy="514886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MS PGothic" pitchFamily="34" charset="-128"/>
              </a:defRPr>
            </a:lvl1pPr>
            <a:lvl2pPr marL="989013" indent="-379413" defTabSz="1217613" eaLnBrk="0" hangingPunct="0">
              <a:spcBef>
                <a:spcPct val="20000"/>
              </a:spcBef>
              <a:buChar char="–"/>
              <a:defRPr sz="3700">
                <a:solidFill>
                  <a:schemeClr val="tx1"/>
                </a:solidFill>
                <a:latin typeface="Calibri" pitchFamily="34" charset="0"/>
                <a:ea typeface="MS PGothic" pitchFamily="34" charset="-128"/>
              </a:defRPr>
            </a:lvl2pPr>
            <a:lvl3pPr marL="1522413" indent="-304800" defTabSz="1217613" eaLnBrk="0" hangingPunct="0">
              <a:spcBef>
                <a:spcPct val="20000"/>
              </a:spcBef>
              <a:buChar char="•"/>
              <a:defRPr sz="3200">
                <a:solidFill>
                  <a:schemeClr val="tx1"/>
                </a:solidFill>
                <a:latin typeface="Calibri" pitchFamily="34" charset="0"/>
                <a:ea typeface="MS PGothic" pitchFamily="34" charset="-128"/>
              </a:defRPr>
            </a:lvl3pPr>
            <a:lvl4pPr marL="2132013" indent="-304800" defTabSz="1217613" eaLnBrk="0" hangingPunct="0">
              <a:spcBef>
                <a:spcPct val="20000"/>
              </a:spcBef>
              <a:buChar char="–"/>
              <a:defRPr sz="2700">
                <a:solidFill>
                  <a:schemeClr val="tx1"/>
                </a:solidFill>
                <a:latin typeface="Calibri" pitchFamily="34" charset="0"/>
                <a:ea typeface="MS PGothic" pitchFamily="34" charset="-128"/>
              </a:defRPr>
            </a:lvl4pPr>
            <a:lvl5pPr marL="2740025" indent="-304800" defTabSz="1217613" eaLnBrk="0" hangingPunct="0">
              <a:spcBef>
                <a:spcPct val="20000"/>
              </a:spcBef>
              <a:buChar char="»"/>
              <a:defRPr sz="2700">
                <a:solidFill>
                  <a:schemeClr val="tx1"/>
                </a:solidFill>
                <a:latin typeface="Calibri" pitchFamily="34" charset="0"/>
                <a:ea typeface="MS PGothic"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MS PGothic" pitchFamily="34" charset="-128"/>
              </a:defRPr>
            </a:lvl9pPr>
          </a:lstStyle>
          <a:p>
            <a:pPr algn="ctr" eaLnBrk="1" hangingPunct="1">
              <a:spcBef>
                <a:spcPct val="0"/>
              </a:spcBef>
              <a:buFontTx/>
              <a:buNone/>
              <a:defRPr/>
            </a:pPr>
            <a:r>
              <a:rPr lang="en-US" altLang="en-US" sz="2400" b="1" dirty="0">
                <a:solidFill>
                  <a:srgbClr val="006699"/>
                </a:solidFill>
              </a:rPr>
              <a:t>Key Findings</a:t>
            </a:r>
          </a:p>
          <a:p>
            <a:pPr algn="ctr" eaLnBrk="1" hangingPunct="1">
              <a:spcBef>
                <a:spcPct val="0"/>
              </a:spcBef>
              <a:buFont typeface="Calibri" pitchFamily="34" charset="0"/>
              <a:buNone/>
              <a:defRPr/>
            </a:pPr>
            <a:endParaRPr lang="en-US" altLang="en-US" sz="1400" dirty="0"/>
          </a:p>
          <a:p>
            <a:pPr algn="ctr" eaLnBrk="1" hangingPunct="1">
              <a:spcBef>
                <a:spcPct val="0"/>
              </a:spcBef>
              <a:buFont typeface="Calibri" pitchFamily="34" charset="0"/>
              <a:buNone/>
              <a:defRPr/>
            </a:pPr>
            <a:r>
              <a:rPr lang="en-US" altLang="en-US" sz="1900" dirty="0"/>
              <a:t>Six ICU types experienced a significantly lower </a:t>
            </a:r>
            <a:r>
              <a:rPr lang="en-US" altLang="en-US" sz="1900" dirty="0">
                <a:solidFill>
                  <a:srgbClr val="000000"/>
                </a:solidFill>
              </a:rPr>
              <a:t>number of device days than predicted, based on 2015 national aggregate data</a:t>
            </a:r>
            <a:r>
              <a:rPr lang="en-US" altLang="en-US" sz="1900" dirty="0"/>
              <a:t>:</a:t>
            </a:r>
            <a:r>
              <a:rPr lang="en-US" altLang="en-US" sz="1950" dirty="0"/>
              <a:t> </a:t>
            </a:r>
          </a:p>
          <a:p>
            <a:pPr algn="ctr" eaLnBrk="1" hangingPunct="1">
              <a:spcBef>
                <a:spcPts val="599"/>
              </a:spcBef>
              <a:buFontTx/>
              <a:buNone/>
              <a:defRPr/>
            </a:pPr>
            <a:r>
              <a:rPr lang="en-US" altLang="en-US" sz="600" dirty="0"/>
              <a:t> </a:t>
            </a:r>
          </a:p>
          <a:p>
            <a:pPr algn="ctr" eaLnBrk="1" hangingPunct="1">
              <a:spcBef>
                <a:spcPts val="599"/>
              </a:spcBef>
              <a:buFontTx/>
              <a:buNone/>
              <a:defRPr/>
            </a:pPr>
            <a:r>
              <a:rPr lang="en-US" altLang="en-US" sz="1900" dirty="0"/>
              <a:t>Burn</a:t>
            </a:r>
          </a:p>
          <a:p>
            <a:pPr algn="ctr" eaLnBrk="1" hangingPunct="1">
              <a:spcBef>
                <a:spcPts val="599"/>
              </a:spcBef>
              <a:buFontTx/>
              <a:buNone/>
              <a:defRPr/>
            </a:pPr>
            <a:r>
              <a:rPr lang="en-US" altLang="en-US" sz="1900" dirty="0"/>
              <a:t>Medical (T)</a:t>
            </a:r>
          </a:p>
          <a:p>
            <a:pPr algn="ctr" eaLnBrk="1" hangingPunct="1">
              <a:spcBef>
                <a:spcPts val="599"/>
              </a:spcBef>
              <a:buFontTx/>
              <a:buNone/>
              <a:defRPr/>
            </a:pPr>
            <a:r>
              <a:rPr lang="en-US" altLang="en-US" sz="1900" dirty="0"/>
              <a:t>Medical (NT)</a:t>
            </a:r>
          </a:p>
          <a:p>
            <a:pPr algn="ctr" eaLnBrk="1" hangingPunct="1">
              <a:spcBef>
                <a:spcPts val="599"/>
              </a:spcBef>
              <a:buFontTx/>
              <a:buNone/>
              <a:defRPr/>
            </a:pPr>
            <a:r>
              <a:rPr lang="en-US" altLang="en-US" sz="1900" dirty="0"/>
              <a:t>Medical/Surgical (T)</a:t>
            </a:r>
          </a:p>
          <a:p>
            <a:pPr algn="ctr" eaLnBrk="1" hangingPunct="1">
              <a:spcBef>
                <a:spcPts val="599"/>
              </a:spcBef>
              <a:buFontTx/>
              <a:buNone/>
              <a:defRPr/>
            </a:pPr>
            <a:r>
              <a:rPr lang="en-US" altLang="en-US" sz="1900" dirty="0"/>
              <a:t>Neurosurgical </a:t>
            </a:r>
          </a:p>
          <a:p>
            <a:pPr algn="ctr" eaLnBrk="1" hangingPunct="1">
              <a:spcBef>
                <a:spcPts val="599"/>
              </a:spcBef>
              <a:buFontTx/>
              <a:buNone/>
              <a:defRPr/>
            </a:pPr>
            <a:r>
              <a:rPr lang="en-US" altLang="en-US" sz="1900" dirty="0"/>
              <a:t>Trauma</a:t>
            </a:r>
          </a:p>
          <a:p>
            <a:pPr algn="ctr" eaLnBrk="1" hangingPunct="1">
              <a:spcBef>
                <a:spcPct val="0"/>
              </a:spcBef>
              <a:buFont typeface="Calibri" pitchFamily="34" charset="0"/>
              <a:buNone/>
              <a:defRPr/>
            </a:pPr>
            <a:endParaRPr lang="en-US" altLang="en-US" sz="2000" dirty="0"/>
          </a:p>
          <a:p>
            <a:pPr algn="ctr" eaLnBrk="1" hangingPunct="1">
              <a:spcBef>
                <a:spcPct val="0"/>
              </a:spcBef>
              <a:buFont typeface="Calibri" pitchFamily="34" charset="0"/>
              <a:buNone/>
              <a:defRPr/>
            </a:pPr>
            <a:endParaRPr lang="en-US" altLang="en-US" sz="2000" dirty="0"/>
          </a:p>
          <a:p>
            <a:pPr algn="ctr" eaLnBrk="1" hangingPunct="1">
              <a:spcBef>
                <a:spcPct val="0"/>
              </a:spcBef>
              <a:buFont typeface="Calibri" pitchFamily="34" charset="0"/>
              <a:buNone/>
              <a:defRPr/>
            </a:pPr>
            <a:endParaRPr lang="en-US" altLang="en-US" sz="2000" dirty="0"/>
          </a:p>
        </p:txBody>
      </p:sp>
      <p:sp>
        <p:nvSpPr>
          <p:cNvPr id="12"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8</a:t>
            </a:fld>
            <a:endParaRPr lang="en-US" dirty="0">
              <a:solidFill>
                <a:srgbClr val="464646">
                  <a:lumMod val="40000"/>
                  <a:lumOff val="60000"/>
                </a:srgbClr>
              </a:solidFill>
              <a:latin typeface="+mn-lt"/>
            </a:endParaRPr>
          </a:p>
        </p:txBody>
      </p:sp>
      <p:sp>
        <p:nvSpPr>
          <p:cNvPr id="13"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extLst>
      <p:ext uri="{BB962C8B-B14F-4D97-AF65-F5344CB8AC3E}">
        <p14:creationId xmlns:p14="http://schemas.microsoft.com/office/powerpoint/2010/main" val="9731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27529" y="178373"/>
            <a:ext cx="11327753" cy="707969"/>
          </a:xfrm>
        </p:spPr>
        <p:txBody>
          <a:bodyPr>
            <a:noAutofit/>
          </a:bodyPr>
          <a:lstStyle/>
          <a:p>
            <a:r>
              <a:rPr lang="en-US" altLang="en-US" sz="3600" dirty="0">
                <a:solidFill>
                  <a:schemeClr val="bg1"/>
                </a:solidFill>
              </a:rPr>
              <a:t>CLABSI Adult &amp; Pediatric ICU Pathogens for 2017 and 2018</a:t>
            </a:r>
          </a:p>
        </p:txBody>
      </p:sp>
      <p:graphicFrame>
        <p:nvGraphicFramePr>
          <p:cNvPr id="10" name="Object 10"/>
          <p:cNvGraphicFramePr>
            <a:graphicFrameLocks noGrp="1" noChangeAspect="1"/>
          </p:cNvGraphicFramePr>
          <p:nvPr>
            <p:ph sz="half" idx="1"/>
            <p:extLst>
              <p:ext uri="{D42A27DB-BD31-4B8C-83A1-F6EECF244321}">
                <p14:modId xmlns:p14="http://schemas.microsoft.com/office/powerpoint/2010/main" val="2801353229"/>
              </p:ext>
            </p:extLst>
          </p:nvPr>
        </p:nvGraphicFramePr>
        <p:xfrm>
          <a:off x="5818093" y="2071601"/>
          <a:ext cx="6331899" cy="4300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0"/>
          <p:cNvGraphicFramePr>
            <a:graphicFrameLocks noGrp="1" noChangeAspect="1"/>
          </p:cNvGraphicFramePr>
          <p:nvPr>
            <p:ph sz="half" idx="2"/>
            <p:extLst>
              <p:ext uri="{D42A27DB-BD31-4B8C-83A1-F6EECF244321}">
                <p14:modId xmlns:p14="http://schemas.microsoft.com/office/powerpoint/2010/main" val="650550828"/>
              </p:ext>
            </p:extLst>
          </p:nvPr>
        </p:nvGraphicFramePr>
        <p:xfrm>
          <a:off x="-19767" y="2071601"/>
          <a:ext cx="6331899" cy="4300624"/>
        </p:xfrm>
        <a:graphic>
          <a:graphicData uri="http://schemas.openxmlformats.org/drawingml/2006/chart">
            <c:chart xmlns:c="http://schemas.openxmlformats.org/drawingml/2006/chart" xmlns:r="http://schemas.openxmlformats.org/officeDocument/2006/relationships" r:id="rId4"/>
          </a:graphicData>
        </a:graphic>
      </p:graphicFrame>
      <p:sp>
        <p:nvSpPr>
          <p:cNvPr id="24582" name="Text Box 6"/>
          <p:cNvSpPr txBox="1">
            <a:spLocks noChangeArrowheads="1"/>
          </p:cNvSpPr>
          <p:nvPr/>
        </p:nvSpPr>
        <p:spPr bwMode="auto">
          <a:xfrm>
            <a:off x="6183475" y="1142102"/>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2018</a:t>
            </a:r>
          </a:p>
          <a:p>
            <a:pPr algn="ctr" eaLnBrk="1" hangingPunct="1">
              <a:spcBef>
                <a:spcPct val="0"/>
              </a:spcBef>
              <a:buFontTx/>
              <a:buNone/>
            </a:pPr>
            <a:r>
              <a:rPr lang="en-US" altLang="en-US" sz="1200" b="1" dirty="0"/>
              <a:t>January 1, 2018 – December 31, 2018</a:t>
            </a:r>
          </a:p>
          <a:p>
            <a:pPr algn="ctr" eaLnBrk="1" hangingPunct="1">
              <a:spcBef>
                <a:spcPct val="0"/>
              </a:spcBef>
              <a:buFontTx/>
              <a:buNone/>
            </a:pPr>
            <a:r>
              <a:rPr lang="en-US" altLang="en-US" sz="1600" i="1" dirty="0"/>
              <a:t>N=191</a:t>
            </a:r>
          </a:p>
        </p:txBody>
      </p:sp>
      <p:sp>
        <p:nvSpPr>
          <p:cNvPr id="8" name="Text Box 6"/>
          <p:cNvSpPr txBox="1">
            <a:spLocks noChangeArrowheads="1"/>
          </p:cNvSpPr>
          <p:nvPr/>
        </p:nvSpPr>
        <p:spPr bwMode="auto">
          <a:xfrm>
            <a:off x="182096" y="1142102"/>
            <a:ext cx="5771897" cy="8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55" tIns="45149" rIns="90355" bIns="45149">
            <a:spAutoFit/>
          </a:bodyPr>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989013" indent="-3794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520825" indent="-303213" defTabSz="1217613" eaLnBrk="0" hangingPunct="0">
              <a:spcBef>
                <a:spcPct val="20000"/>
              </a:spcBef>
              <a:buChar char="•"/>
              <a:defRPr sz="3200">
                <a:solidFill>
                  <a:schemeClr val="tx1"/>
                </a:solidFill>
                <a:latin typeface="Calibri" pitchFamily="34" charset="0"/>
                <a:ea typeface="ＭＳ Ｐゴシック" pitchFamily="34" charset="-128"/>
              </a:defRPr>
            </a:lvl3pPr>
            <a:lvl4pPr marL="2132013" indent="-304800" defTabSz="1217613" eaLnBrk="0" hangingPunct="0">
              <a:spcBef>
                <a:spcPct val="20000"/>
              </a:spcBef>
              <a:buChar char="–"/>
              <a:defRPr sz="2700">
                <a:solidFill>
                  <a:schemeClr val="tx1"/>
                </a:solidFill>
                <a:latin typeface="Calibri" pitchFamily="34" charset="0"/>
                <a:ea typeface="ＭＳ Ｐゴシック" pitchFamily="34" charset="-128"/>
              </a:defRPr>
            </a:lvl4pPr>
            <a:lvl5pPr marL="2740025" indent="-3048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1972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6544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1116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568825" indent="-3048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t>Calendar Year 2017</a:t>
            </a:r>
          </a:p>
          <a:p>
            <a:pPr algn="ctr" eaLnBrk="1" hangingPunct="1">
              <a:spcBef>
                <a:spcPct val="0"/>
              </a:spcBef>
              <a:buFontTx/>
              <a:buNone/>
            </a:pPr>
            <a:r>
              <a:rPr lang="en-US" altLang="en-US" sz="1200" b="1" dirty="0"/>
              <a:t>January 1, 2017 – December 31, 2017</a:t>
            </a:r>
          </a:p>
          <a:p>
            <a:pPr algn="ctr" eaLnBrk="1" hangingPunct="1">
              <a:spcBef>
                <a:spcPct val="0"/>
              </a:spcBef>
              <a:buFontTx/>
              <a:buNone/>
            </a:pPr>
            <a:r>
              <a:rPr lang="en-US" altLang="en-US" sz="1600" i="1" dirty="0"/>
              <a:t>N=169</a:t>
            </a:r>
          </a:p>
        </p:txBody>
      </p:sp>
      <p:sp>
        <p:nvSpPr>
          <p:cNvPr id="11"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mn-lt"/>
              </a:rPr>
              <a:pPr/>
              <a:t>9</a:t>
            </a:fld>
            <a:endParaRPr lang="en-US" dirty="0">
              <a:solidFill>
                <a:srgbClr val="464646">
                  <a:lumMod val="40000"/>
                  <a:lumOff val="60000"/>
                </a:srgbClr>
              </a:solidFill>
              <a:latin typeface="+mn-lt"/>
            </a:endParaRPr>
          </a:p>
        </p:txBody>
      </p:sp>
      <p:sp>
        <p:nvSpPr>
          <p:cNvPr id="12"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latin typeface="+mn-lt"/>
              </a:rPr>
              <a:t>Massachusetts Department of Public Health       </a:t>
            </a:r>
            <a:r>
              <a:rPr lang="en-US" dirty="0" err="1">
                <a:solidFill>
                  <a:srgbClr val="464646">
                    <a:lumMod val="40000"/>
                    <a:lumOff val="60000"/>
                  </a:srgbClr>
                </a:solidFill>
                <a:latin typeface="+mn-lt"/>
              </a:rPr>
              <a:t>mass.gov</a:t>
            </a:r>
            <a:r>
              <a:rPr lang="en-US" dirty="0">
                <a:solidFill>
                  <a:srgbClr val="464646">
                    <a:lumMod val="40000"/>
                    <a:lumOff val="60000"/>
                  </a:srgbClr>
                </a:solidFill>
                <a:latin typeface="+mn-lt"/>
              </a:rPr>
              <a:t>/</a:t>
            </a:r>
            <a:r>
              <a:rPr lang="en-US" dirty="0" err="1">
                <a:solidFill>
                  <a:srgbClr val="464646">
                    <a:lumMod val="40000"/>
                    <a:lumOff val="60000"/>
                  </a:srgbClr>
                </a:solidFill>
                <a:latin typeface="+mn-lt"/>
              </a:rPr>
              <a:t>dph</a:t>
            </a:r>
            <a:endParaRPr lang="en-US" dirty="0">
              <a:solidFill>
                <a:srgbClr val="464646">
                  <a:lumMod val="40000"/>
                  <a:lumOff val="60000"/>
                </a:srgbClr>
              </a:solidFill>
              <a:latin typeface="+mn-lt"/>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114585</TotalTime>
  <Words>3072</Words>
  <Application>Microsoft Office PowerPoint</Application>
  <PresentationFormat>Custom</PresentationFormat>
  <Paragraphs>568</Paragraphs>
  <Slides>37</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Custom Design</vt:lpstr>
      <vt:lpstr>Microsoft Excel Chart</vt:lpstr>
      <vt:lpstr>Health Care Associated Infections in 2018 Acute Care Hospitals</vt:lpstr>
      <vt:lpstr>Introduction</vt:lpstr>
      <vt:lpstr>Purpose</vt:lpstr>
      <vt:lpstr>Methods</vt:lpstr>
      <vt:lpstr>PowerPoint Presentation</vt:lpstr>
      <vt:lpstr>PowerPoint Presentation</vt:lpstr>
      <vt:lpstr>  Central Line-Associated Bloodstream Infections (CLABSI) in Adult and Pediatric ICUs </vt:lpstr>
      <vt:lpstr>  NEW this Year: Central Line-Associated Bloodstream Infection (CLABSI)  Standard Utilization Ratio in Adult and Pediatric ICUs </vt:lpstr>
      <vt:lpstr>CLABSI Adult &amp; Pediatric ICU Pathogens for 2017 and 2018</vt:lpstr>
      <vt:lpstr>Central Line-Associated Bloodstream Infections (CLABSI) in Neonatal ICUs</vt:lpstr>
      <vt:lpstr>New this Year: Central Line-Associated Bloodstream Infection (CLABSI) Standard Utilization Ratio in Neonatal ICUs</vt:lpstr>
      <vt:lpstr>CLABSI NICU Pathogens for 2017 and 2018</vt:lpstr>
      <vt:lpstr>State CLABSI SIR</vt:lpstr>
      <vt:lpstr>New this Year: State CLABSI SUR</vt:lpstr>
      <vt:lpstr>Catheter-Associated Urinary Tract Infections (CAUTI) in Adult and Pediatric ICUs</vt:lpstr>
      <vt:lpstr>New this Year: Catheter-Associated Urinary Tract Infections (CAUTI) in Adult and Pediatric ICUs</vt:lpstr>
      <vt:lpstr>CAUTI Adult &amp; Pediatric ICU Pathogens for 2017 and 2018</vt:lpstr>
      <vt:lpstr>State CAUTI SIR</vt:lpstr>
      <vt:lpstr>New this Year: State CAUTI SUR</vt:lpstr>
      <vt:lpstr>Surgical Site Infections (SSI) Coronary Artery Bypass Graft (CABG) SIR and Colon Procedure (COLO) SIR</vt:lpstr>
      <vt:lpstr>Surgical Site Infections (SSI)  Knee Prosthesis (KPRO) SIR and Hip Prosthesis (HPRO) SIR</vt:lpstr>
      <vt:lpstr>Surgical Site Infections (SSI)  Abdominal Hysterectomy (HYST) SIR and Vaginal Hysterectomy (VHYS) SIR</vt:lpstr>
      <vt:lpstr>SSI Pathogens for 2017-2018 CABG, KPRO, HPRO, HYST, VHYS, COLO</vt:lpstr>
      <vt:lpstr>Statewide SSI Trends by Year 2015-2018</vt:lpstr>
      <vt:lpstr>Laboratory Identified Events (LabID) Clostridioides difficile (CDI) SIR</vt:lpstr>
      <vt:lpstr>Laboratory Identified Events (LabID)  Methicillin-resistant Staphylococcus aureus (MRSA) SIR</vt:lpstr>
      <vt:lpstr>Statewide LabID Trends by Year 2015-2018</vt:lpstr>
      <vt:lpstr>DPH HAI Prevention Activities </vt:lpstr>
      <vt:lpstr>PowerPoint Presentation</vt:lpstr>
      <vt:lpstr>PowerPoint Presentation</vt:lpstr>
      <vt:lpstr>Antibiotic Resistance: MDROs in Massachusetts   Candida auris Example</vt:lpstr>
      <vt:lpstr>PowerPoint Presentation</vt:lpstr>
      <vt:lpstr>PowerPoint Presentation</vt:lpstr>
      <vt:lpstr>PowerPoint Presentation</vt:lpstr>
      <vt:lpstr>PowerPoint Presentation</vt:lpstr>
      <vt:lpstr>Antibiotic Resistance and Antibiotic Stewardship: Next Steps</vt:lpstr>
      <vt:lpstr>Contact Information</vt:lpstr>
    </vt:vector>
  </TitlesOfParts>
  <Company>Massachusetts Department of Public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DPH</dc:creator>
  <cp:lastModifiedBy> </cp:lastModifiedBy>
  <cp:revision>2643</cp:revision>
  <cp:lastPrinted>2019-07-02T14:14:17Z</cp:lastPrinted>
  <dcterms:created xsi:type="dcterms:W3CDTF">2001-01-17T15:22:57Z</dcterms:created>
  <dcterms:modified xsi:type="dcterms:W3CDTF">2019-07-10T16:39:51Z</dcterms:modified>
</cp:coreProperties>
</file>