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charts/chart10.xml" ContentType="application/vnd.openxmlformats-officedocument.drawingml.chart+xml"/>
  <Override PartName="/ppt/drawings/drawing3.xml" ContentType="application/vnd.openxmlformats-officedocument.drawingml.chartshapes+xml"/>
  <Override PartName="/ppt/notesSlides/notesSlide15.xml" ContentType="application/vnd.openxmlformats-officedocument.presentationml.notesSlide+xml"/>
  <Override PartName="/ppt/charts/chart11.xml" ContentType="application/vnd.openxmlformats-officedocument.drawingml.chart+xml"/>
  <Override PartName="/ppt/drawings/drawing4.xml" ContentType="application/vnd.openxmlformats-officedocument.drawingml.chartshapes+xml"/>
  <Override PartName="/ppt/notesSlides/notesSlide16.xml" ContentType="application/vnd.openxmlformats-officedocument.presentationml.notesSlide+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notesSlides/notesSlide18.xml" ContentType="application/vnd.openxmlformats-officedocument.presentationml.notesSlide+xml"/>
  <Override PartName="/ppt/charts/chart14.xml" ContentType="application/vnd.openxmlformats-officedocument.drawingml.chart+xml"/>
  <Override PartName="/ppt/notesSlides/notesSlide19.xml" ContentType="application/vnd.openxmlformats-officedocument.presentationml.notesSlide+xml"/>
  <Override PartName="/ppt/charts/chart15.xml" ContentType="application/vnd.openxmlformats-officedocument.drawingml.chart+xml"/>
  <Override PartName="/ppt/drawings/drawing5.xml" ContentType="application/vnd.openxmlformats-officedocument.drawingml.chartshapes+xml"/>
  <Override PartName="/ppt/charts/chart16.xml" ContentType="application/vnd.openxmlformats-officedocument.drawingml.chart+xml"/>
  <Override PartName="/ppt/drawings/drawing6.xml" ContentType="application/vnd.openxmlformats-officedocument.drawingml.chartshapes+xml"/>
  <Override PartName="/ppt/notesSlides/notesSlide20.xml" ContentType="application/vnd.openxmlformats-officedocument.presentationml.notesSlide+xml"/>
  <Override PartName="/ppt/charts/chart17.xml" ContentType="application/vnd.openxmlformats-officedocument.drawingml.chart+xml"/>
  <Override PartName="/ppt/drawings/drawing7.xml" ContentType="application/vnd.openxmlformats-officedocument.drawingml.chartshapes+xml"/>
  <Override PartName="/ppt/charts/chart18.xml" ContentType="application/vnd.openxmlformats-officedocument.drawingml.chart+xml"/>
  <Override PartName="/ppt/drawings/drawing8.xml" ContentType="application/vnd.openxmlformats-officedocument.drawingml.chartshapes+xml"/>
  <Override PartName="/ppt/notesSlides/notesSlide21.xml" ContentType="application/vnd.openxmlformats-officedocument.presentationml.notesSlide+xml"/>
  <Override PartName="/ppt/charts/chart19.xml" ContentType="application/vnd.openxmlformats-officedocument.drawingml.chart+xml"/>
  <Override PartName="/ppt/drawings/drawing9.xml" ContentType="application/vnd.openxmlformats-officedocument.drawingml.chartshapes+xml"/>
  <Override PartName="/ppt/charts/chart20.xml" ContentType="application/vnd.openxmlformats-officedocument.drawingml.chart+xml"/>
  <Override PartName="/ppt/drawings/drawing10.xml" ContentType="application/vnd.openxmlformats-officedocument.drawingml.chartshapes+xml"/>
  <Override PartName="/ppt/notesSlides/notesSlide22.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3.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24.xml" ContentType="application/vnd.openxmlformats-officedocument.presentationml.notesSlide+xml"/>
  <Override PartName="/ppt/charts/chart29.xml" ContentType="application/vnd.openxmlformats-officedocument.drawingml.chart+xml"/>
  <Override PartName="/ppt/notesSlides/notesSlide25.xml" ContentType="application/vnd.openxmlformats-officedocument.presentationml.notesSlide+xml"/>
  <Override PartName="/ppt/charts/chart30.xml" ContentType="application/vnd.openxmlformats-officedocument.drawingml.chart+xml"/>
  <Override PartName="/ppt/notesSlides/notesSlide2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848" r:id="rId1"/>
  </p:sldMasterIdLst>
  <p:notesMasterIdLst>
    <p:notesMasterId r:id="rId38"/>
  </p:notesMasterIdLst>
  <p:handoutMasterIdLst>
    <p:handoutMasterId r:id="rId39"/>
  </p:handoutMasterIdLst>
  <p:sldIdLst>
    <p:sldId id="1074" r:id="rId2"/>
    <p:sldId id="970" r:id="rId3"/>
    <p:sldId id="1040" r:id="rId4"/>
    <p:sldId id="1092" r:id="rId5"/>
    <p:sldId id="960" r:id="rId6"/>
    <p:sldId id="900" r:id="rId7"/>
    <p:sldId id="1094" r:id="rId8"/>
    <p:sldId id="1097" r:id="rId9"/>
    <p:sldId id="1095" r:id="rId10"/>
    <p:sldId id="827" r:id="rId11"/>
    <p:sldId id="1065" r:id="rId12"/>
    <p:sldId id="1066" r:id="rId13"/>
    <p:sldId id="765" r:id="rId14"/>
    <p:sldId id="1098" r:id="rId15"/>
    <p:sldId id="1099" r:id="rId16"/>
    <p:sldId id="1100" r:id="rId17"/>
    <p:sldId id="1096" r:id="rId18"/>
    <p:sldId id="1101" r:id="rId19"/>
    <p:sldId id="1102" r:id="rId20"/>
    <p:sldId id="1006" r:id="rId21"/>
    <p:sldId id="1089" r:id="rId22"/>
    <p:sldId id="1091" r:id="rId23"/>
    <p:sldId id="1073" r:id="rId24"/>
    <p:sldId id="830" r:id="rId25"/>
    <p:sldId id="937" r:id="rId26"/>
    <p:sldId id="940" r:id="rId27"/>
    <p:sldId id="938" r:id="rId28"/>
    <p:sldId id="1005" r:id="rId29"/>
    <p:sldId id="1042" r:id="rId30"/>
    <p:sldId id="1093" r:id="rId31"/>
    <p:sldId id="1047" r:id="rId32"/>
    <p:sldId id="1055" r:id="rId33"/>
    <p:sldId id="1046" r:id="rId34"/>
    <p:sldId id="1050" r:id="rId35"/>
    <p:sldId id="1056" r:id="rId36"/>
    <p:sldId id="1058" r:id="rId37"/>
  </p:sldIdLst>
  <p:sldSz cx="12188825" cy="6858000"/>
  <p:notesSz cx="7010400" cy="9296400"/>
  <p:defaultTextStyle>
    <a:defPPr>
      <a:defRPr lang="en-US"/>
    </a:defPPr>
    <a:lvl1pPr algn="l" rtl="0" fontAlgn="base">
      <a:spcBef>
        <a:spcPct val="0"/>
      </a:spcBef>
      <a:spcAft>
        <a:spcPct val="0"/>
      </a:spcAft>
      <a:defRPr sz="2400" kern="1200">
        <a:solidFill>
          <a:schemeClr val="tx1"/>
        </a:solidFill>
        <a:latin typeface="Garamond" pitchFamily="18" charset="0"/>
        <a:ea typeface="ＭＳ Ｐゴシック" pitchFamily="34" charset="-128"/>
        <a:cs typeface="+mn-cs"/>
      </a:defRPr>
    </a:lvl1pPr>
    <a:lvl2pPr marL="451169" indent="1588" algn="l" rtl="0" fontAlgn="base">
      <a:spcBef>
        <a:spcPct val="0"/>
      </a:spcBef>
      <a:spcAft>
        <a:spcPct val="0"/>
      </a:spcAft>
      <a:defRPr sz="2400" kern="1200">
        <a:solidFill>
          <a:schemeClr val="tx1"/>
        </a:solidFill>
        <a:latin typeface="Garamond" pitchFamily="18" charset="0"/>
        <a:ea typeface="ＭＳ Ｐゴシック" pitchFamily="34" charset="-128"/>
        <a:cs typeface="+mn-cs"/>
      </a:defRPr>
    </a:lvl2pPr>
    <a:lvl3pPr marL="903875" indent="1588" algn="l" rtl="0" fontAlgn="base">
      <a:spcBef>
        <a:spcPct val="0"/>
      </a:spcBef>
      <a:spcAft>
        <a:spcPct val="0"/>
      </a:spcAft>
      <a:defRPr sz="2400" kern="1200">
        <a:solidFill>
          <a:schemeClr val="tx1"/>
        </a:solidFill>
        <a:latin typeface="Garamond" pitchFamily="18" charset="0"/>
        <a:ea typeface="ＭＳ Ｐゴシック" pitchFamily="34" charset="-128"/>
        <a:cs typeface="+mn-cs"/>
      </a:defRPr>
    </a:lvl3pPr>
    <a:lvl4pPr marL="1356591" indent="1588" algn="l" rtl="0" fontAlgn="base">
      <a:spcBef>
        <a:spcPct val="0"/>
      </a:spcBef>
      <a:spcAft>
        <a:spcPct val="0"/>
      </a:spcAft>
      <a:defRPr sz="2400" kern="1200">
        <a:solidFill>
          <a:schemeClr val="tx1"/>
        </a:solidFill>
        <a:latin typeface="Garamond" pitchFamily="18" charset="0"/>
        <a:ea typeface="ＭＳ Ｐゴシック" pitchFamily="34" charset="-128"/>
        <a:cs typeface="+mn-cs"/>
      </a:defRPr>
    </a:lvl4pPr>
    <a:lvl5pPr marL="1809306" indent="1588" algn="l" rtl="0" fontAlgn="base">
      <a:spcBef>
        <a:spcPct val="0"/>
      </a:spcBef>
      <a:spcAft>
        <a:spcPct val="0"/>
      </a:spcAft>
      <a:defRPr sz="2400" kern="1200">
        <a:solidFill>
          <a:schemeClr val="tx1"/>
        </a:solidFill>
        <a:latin typeface="Garamond" pitchFamily="18" charset="0"/>
        <a:ea typeface="ＭＳ Ｐゴシック" pitchFamily="34" charset="-128"/>
        <a:cs typeface="+mn-cs"/>
      </a:defRPr>
    </a:lvl5pPr>
    <a:lvl6pPr marL="2263607" algn="l" defTabSz="905446" rtl="0" eaLnBrk="1" latinLnBrk="0" hangingPunct="1">
      <a:defRPr sz="2400" kern="1200">
        <a:solidFill>
          <a:schemeClr val="tx1"/>
        </a:solidFill>
        <a:latin typeface="Garamond" pitchFamily="18" charset="0"/>
        <a:ea typeface="ＭＳ Ｐゴシック" pitchFamily="34" charset="-128"/>
        <a:cs typeface="+mn-cs"/>
      </a:defRPr>
    </a:lvl6pPr>
    <a:lvl7pPr marL="2716327" algn="l" defTabSz="905446" rtl="0" eaLnBrk="1" latinLnBrk="0" hangingPunct="1">
      <a:defRPr sz="2400" kern="1200">
        <a:solidFill>
          <a:schemeClr val="tx1"/>
        </a:solidFill>
        <a:latin typeface="Garamond" pitchFamily="18" charset="0"/>
        <a:ea typeface="ＭＳ Ｐゴシック" pitchFamily="34" charset="-128"/>
        <a:cs typeface="+mn-cs"/>
      </a:defRPr>
    </a:lvl7pPr>
    <a:lvl8pPr marL="3169048" algn="l" defTabSz="905446" rtl="0" eaLnBrk="1" latinLnBrk="0" hangingPunct="1">
      <a:defRPr sz="2400" kern="1200">
        <a:solidFill>
          <a:schemeClr val="tx1"/>
        </a:solidFill>
        <a:latin typeface="Garamond" pitchFamily="18" charset="0"/>
        <a:ea typeface="ＭＳ Ｐゴシック" pitchFamily="34" charset="-128"/>
        <a:cs typeface="+mn-cs"/>
      </a:defRPr>
    </a:lvl8pPr>
    <a:lvl9pPr marL="3621766" algn="l" defTabSz="905446" rtl="0" eaLnBrk="1" latinLnBrk="0" hangingPunct="1">
      <a:defRPr sz="2400" kern="1200">
        <a:solidFill>
          <a:schemeClr val="tx1"/>
        </a:solidFill>
        <a:latin typeface="Garamond"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5562">
          <p15:clr>
            <a:srgbClr val="A4A3A4"/>
          </p15:clr>
        </p15:guide>
        <p15:guide id="2" orient="horz" pos="1702">
          <p15:clr>
            <a:srgbClr val="A4A3A4"/>
          </p15:clr>
        </p15:guide>
        <p15:guide id="3" orient="horz" pos="1918">
          <p15:clr>
            <a:srgbClr val="A4A3A4"/>
          </p15:clr>
        </p15:guide>
        <p15:guide id="4" pos="575">
          <p15:clr>
            <a:srgbClr val="A4A3A4"/>
          </p15:clr>
        </p15:guide>
        <p15:guide id="5" orient="horz" pos="4176">
          <p15:clr>
            <a:srgbClr val="A4A3A4"/>
          </p15:clr>
        </p15:guide>
        <p15:guide id="6" orient="horz" pos="1278">
          <p15:clr>
            <a:srgbClr val="A4A3A4"/>
          </p15:clr>
        </p15:guide>
        <p15:guide id="7" orient="horz" pos="1440">
          <p15:clr>
            <a:srgbClr val="A4A3A4"/>
          </p15:clr>
        </p15:guide>
      </p15:sldGuideLst>
    </p:ext>
    <p:ext uri="{2D200454-40CA-4A62-9FC3-DE9A4176ACB9}">
      <p15:notesGuideLst xmlns:p15="http://schemas.microsoft.com/office/powerpoint/2012/main">
        <p15:guide id="1" orient="horz" pos="2903">
          <p15:clr>
            <a:srgbClr val="A4A3A4"/>
          </p15:clr>
        </p15:guide>
        <p15:guide id="2" pos="3215">
          <p15:clr>
            <a:srgbClr val="A4A3A4"/>
          </p15:clr>
        </p15:guide>
        <p15:guide id="3" orient="horz" pos="2892">
          <p15:clr>
            <a:srgbClr val="A4A3A4"/>
          </p15:clr>
        </p15:guide>
        <p15:guide id="4" pos="3232">
          <p15:clr>
            <a:srgbClr val="A4A3A4"/>
          </p15:clr>
        </p15:guide>
        <p15:guide id="5" orient="horz" pos="2940">
          <p15:clr>
            <a:srgbClr val="A4A3A4"/>
          </p15:clr>
        </p15:guide>
        <p15:guide id="6" orient="horz" pos="2929">
          <p15:clr>
            <a:srgbClr val="A4A3A4"/>
          </p15:clr>
        </p15:guide>
        <p15:guide id="7" pos="3269">
          <p15:clr>
            <a:srgbClr val="A4A3A4"/>
          </p15:clr>
        </p15:guide>
        <p15:guide id="8" pos="328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52" clrIdx="0"/>
  <p:cmAuthor id="1" name=" Eileen McHale " initials=" EM" lastIdx="71" clrIdx="1"/>
  <p:cmAuthor id="2" name="Lauren B. Nelson" initials="" lastIdx="2" clrIdx="2"/>
  <p:cmAuthor id="3" name="Torey McNamara" initials="TLM" lastIdx="14" clrIdx="3"/>
  <p:cmAuthor id="4" name=" " initials=" CB" lastIdx="3" clrIdx="4"/>
  <p:cmAuthor id="5" name="B Bolstorff" initials="BB" lastIdx="2" clrIdx="5">
    <p:extLst>
      <p:ext uri="{19B8F6BF-5375-455C-9EA6-DF929625EA0E}">
        <p15:presenceInfo xmlns:p15="http://schemas.microsoft.com/office/powerpoint/2012/main" userId="ee3e90c5e48b6301" providerId="Windows Live"/>
      </p:ext>
    </p:extLst>
  </p:cmAuthor>
  <p:cmAuthor id="6" name="Brandeburg, Christina (DPH)" initials="BC(" lastIdx="2" clrIdx="6">
    <p:extLst>
      <p:ext uri="{19B8F6BF-5375-455C-9EA6-DF929625EA0E}">
        <p15:presenceInfo xmlns:p15="http://schemas.microsoft.com/office/powerpoint/2012/main" userId="S::Christina.Brandeburg@MassMail.State.MA.US::342a81e5-8bf5-4d03-afd8-7ff33e761b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99FF"/>
    <a:srgbClr val="98D0D4"/>
    <a:srgbClr val="FFCC00"/>
    <a:srgbClr val="A3D872"/>
    <a:srgbClr val="FFC000"/>
    <a:srgbClr val="333399"/>
    <a:srgbClr val="FFFF69"/>
    <a:srgbClr val="0070C0"/>
    <a:srgbClr val="AFCE14"/>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19" autoAdjust="0"/>
    <p:restoredTop sz="90688" autoAdjust="0"/>
  </p:normalViewPr>
  <p:slideViewPr>
    <p:cSldViewPr snapToGrid="0" snapToObjects="1">
      <p:cViewPr varScale="1">
        <p:scale>
          <a:sx n="104" d="100"/>
          <a:sy n="104" d="100"/>
        </p:scale>
        <p:origin x="558" y="96"/>
      </p:cViewPr>
      <p:guideLst>
        <p:guide orient="horz" pos="5562"/>
        <p:guide orient="horz" pos="1702"/>
        <p:guide orient="horz" pos="1918"/>
        <p:guide pos="575"/>
        <p:guide orient="horz" pos="4176"/>
        <p:guide orient="horz" pos="1278"/>
        <p:guide orient="horz" pos="144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snapToObjects="1">
      <p:cViewPr>
        <p:scale>
          <a:sx n="100" d="100"/>
          <a:sy n="100" d="100"/>
        </p:scale>
        <p:origin x="-2544" y="72"/>
      </p:cViewPr>
      <p:guideLst>
        <p:guide orient="horz" pos="2903"/>
        <p:guide pos="3215"/>
        <p:guide orient="horz" pos="2892"/>
        <p:guide pos="3232"/>
        <p:guide orient="horz" pos="2940"/>
        <p:guide orient="horz" pos="2929"/>
        <p:guide pos="3269"/>
        <p:guide pos="328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1"/>
            </a:pPr>
            <a:r>
              <a:rPr lang="en-US" sz="2200" b="1" dirty="0"/>
              <a:t>CLABSI Standard Infection Ratio (SIR) by Unit</a:t>
            </a:r>
          </a:p>
        </c:rich>
      </c:tx>
      <c:layout>
        <c:manualLayout>
          <c:xMode val="edge"/>
          <c:yMode val="edge"/>
          <c:x val="0.2840100665978878"/>
          <c:y val="8.0926926795132133E-3"/>
        </c:manualLayout>
      </c:layout>
      <c:overlay val="0"/>
    </c:title>
    <c:autoTitleDeleted val="0"/>
    <c:plotArea>
      <c:layout>
        <c:manualLayout>
          <c:layoutTarget val="inner"/>
          <c:xMode val="edge"/>
          <c:yMode val="edge"/>
          <c:x val="0.10104185715022532"/>
          <c:y val="0.11292192076167445"/>
          <c:w val="0.86838100566983278"/>
          <c:h val="0.56445170569994663"/>
        </c:manualLayout>
      </c:layout>
      <c:lineChart>
        <c:grouping val="standard"/>
        <c:varyColors val="0"/>
        <c:ser>
          <c:idx val="0"/>
          <c:order val="0"/>
          <c:tx>
            <c:strRef>
              <c:f>Sheet1!$A$2</c:f>
              <c:strCache>
                <c:ptCount val="1"/>
                <c:pt idx="0">
                  <c:v>Upper CI</c:v>
                </c:pt>
              </c:strCache>
            </c:strRef>
          </c:tx>
          <c:spPr>
            <a:ln w="40199">
              <a:no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Sheet1!$B$2:$T$2</c:f>
              <c:numCache>
                <c:formatCode>General</c:formatCode>
                <c:ptCount val="19"/>
                <c:pt idx="0">
                  <c:v>2.83</c:v>
                </c:pt>
                <c:pt idx="1">
                  <c:v>1.29</c:v>
                </c:pt>
                <c:pt idx="2">
                  <c:v>0.73</c:v>
                </c:pt>
                <c:pt idx="3">
                  <c:v>1.24</c:v>
                </c:pt>
                <c:pt idx="4">
                  <c:v>3.56</c:v>
                </c:pt>
                <c:pt idx="5">
                  <c:v>1.44</c:v>
                </c:pt>
                <c:pt idx="6">
                  <c:v>1.0900000000000001</c:v>
                </c:pt>
                <c:pt idx="8">
                  <c:v>1.29</c:v>
                </c:pt>
                <c:pt idx="9">
                  <c:v>1.1200000000000001</c:v>
                </c:pt>
                <c:pt idx="10">
                  <c:v>1.01</c:v>
                </c:pt>
                <c:pt idx="11">
                  <c:v>1.34</c:v>
                </c:pt>
                <c:pt idx="13">
                  <c:v>0.78</c:v>
                </c:pt>
                <c:pt idx="14">
                  <c:v>1.61</c:v>
                </c:pt>
                <c:pt idx="15">
                  <c:v>1.26</c:v>
                </c:pt>
                <c:pt idx="16">
                  <c:v>0.94</c:v>
                </c:pt>
                <c:pt idx="17">
                  <c:v>1.21</c:v>
                </c:pt>
                <c:pt idx="18">
                  <c:v>0.72</c:v>
                </c:pt>
              </c:numCache>
            </c:numRef>
          </c:val>
          <c:smooth val="0"/>
          <c:extLst>
            <c:ext xmlns:c16="http://schemas.microsoft.com/office/drawing/2014/chart" uri="{C3380CC4-5D6E-409C-BE32-E72D297353CC}">
              <c16:uniqueId val="{00000000-00CB-4FDF-8B22-22AED78FB13C}"/>
            </c:ext>
          </c:extLst>
        </c:ser>
        <c:ser>
          <c:idx val="1"/>
          <c:order val="1"/>
          <c:tx>
            <c:strRef>
              <c:f>Sheet1!$A$3</c:f>
              <c:strCache>
                <c:ptCount val="1"/>
                <c:pt idx="0">
                  <c:v>Lower CI</c:v>
                </c:pt>
              </c:strCache>
            </c:strRef>
          </c:tx>
          <c:spPr>
            <a:ln w="40199">
              <a:no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Sheet1!$B$3:$T$3</c:f>
              <c:numCache>
                <c:formatCode>General</c:formatCode>
                <c:ptCount val="19"/>
                <c:pt idx="0">
                  <c:v>0.27</c:v>
                </c:pt>
                <c:pt idx="1">
                  <c:v>0.37</c:v>
                </c:pt>
                <c:pt idx="2">
                  <c:v>0.23</c:v>
                </c:pt>
                <c:pt idx="3">
                  <c:v>0.63</c:v>
                </c:pt>
                <c:pt idx="4">
                  <c:v>0.18</c:v>
                </c:pt>
                <c:pt idx="5">
                  <c:v>0.61</c:v>
                </c:pt>
                <c:pt idx="6">
                  <c:v>0.46</c:v>
                </c:pt>
                <c:pt idx="8">
                  <c:v>0.12</c:v>
                </c:pt>
                <c:pt idx="9">
                  <c:v>0.49</c:v>
                </c:pt>
                <c:pt idx="10">
                  <c:v>0.44</c:v>
                </c:pt>
                <c:pt idx="11">
                  <c:v>0.13</c:v>
                </c:pt>
                <c:pt idx="13">
                  <c:v>0.44</c:v>
                </c:pt>
                <c:pt idx="14">
                  <c:v>0.21</c:v>
                </c:pt>
                <c:pt idx="15">
                  <c:v>0.5</c:v>
                </c:pt>
                <c:pt idx="16">
                  <c:v>0.43</c:v>
                </c:pt>
                <c:pt idx="17">
                  <c:v>0.47</c:v>
                </c:pt>
                <c:pt idx="18">
                  <c:v>0.33</c:v>
                </c:pt>
              </c:numCache>
            </c:numRef>
          </c:val>
          <c:smooth val="0"/>
          <c:extLst>
            <c:ext xmlns:c16="http://schemas.microsoft.com/office/drawing/2014/chart" uri="{C3380CC4-5D6E-409C-BE32-E72D297353CC}">
              <c16:uniqueId val="{00000001-00CB-4FDF-8B22-22AED78FB13C}"/>
            </c:ext>
          </c:extLst>
        </c:ser>
        <c:ser>
          <c:idx val="2"/>
          <c:order val="2"/>
          <c:tx>
            <c:strRef>
              <c:f>Sheet1!$A$4</c:f>
              <c:strCache>
                <c:ptCount val="1"/>
                <c:pt idx="0">
                  <c:v>SIR</c:v>
                </c:pt>
              </c:strCache>
            </c:strRef>
          </c:tx>
          <c:spPr>
            <a:ln w="40199">
              <a:noFill/>
            </a:ln>
          </c:spPr>
          <c:marker>
            <c:symbol val="dash"/>
            <c:size val="14"/>
            <c:spPr>
              <a:solidFill>
                <a:srgbClr val="99CC00"/>
              </a:solidFill>
              <a:ln>
                <a:solidFill>
                  <a:srgbClr val="99CC00"/>
                </a:solidFill>
                <a:prstDash val="solid"/>
              </a:ln>
            </c:spPr>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Sheet1!$B$4:$T$4</c:f>
              <c:numCache>
                <c:formatCode>General</c:formatCode>
                <c:ptCount val="19"/>
                <c:pt idx="0">
                  <c:v>1.04</c:v>
                </c:pt>
                <c:pt idx="1">
                  <c:v>0.72</c:v>
                </c:pt>
                <c:pt idx="2">
                  <c:v>0.43</c:v>
                </c:pt>
                <c:pt idx="3">
                  <c:v>0.9</c:v>
                </c:pt>
                <c:pt idx="4">
                  <c:v>1.08</c:v>
                </c:pt>
                <c:pt idx="5">
                  <c:v>0.96</c:v>
                </c:pt>
                <c:pt idx="6">
                  <c:v>0.72</c:v>
                </c:pt>
                <c:pt idx="8">
                  <c:v>0.47</c:v>
                </c:pt>
                <c:pt idx="9">
                  <c:v>0.76</c:v>
                </c:pt>
                <c:pt idx="10">
                  <c:v>0.68</c:v>
                </c:pt>
                <c:pt idx="11">
                  <c:v>0.49</c:v>
                </c:pt>
                <c:pt idx="13">
                  <c:v>0.59</c:v>
                </c:pt>
                <c:pt idx="14">
                  <c:v>0.67</c:v>
                </c:pt>
                <c:pt idx="15">
                  <c:v>0.81</c:v>
                </c:pt>
                <c:pt idx="16">
                  <c:v>0.65</c:v>
                </c:pt>
                <c:pt idx="17">
                  <c:v>0.77</c:v>
                </c:pt>
                <c:pt idx="18">
                  <c:v>0.49</c:v>
                </c:pt>
              </c:numCache>
            </c:numRef>
          </c:val>
          <c:smooth val="0"/>
          <c:extLst>
            <c:ext xmlns:c16="http://schemas.microsoft.com/office/drawing/2014/chart" uri="{C3380CC4-5D6E-409C-BE32-E72D297353CC}">
              <c16:uniqueId val="{00000002-00CB-4FDF-8B22-22AED78FB13C}"/>
            </c:ext>
          </c:extLst>
        </c:ser>
        <c:ser>
          <c:idx val="3"/>
          <c:order val="3"/>
          <c:tx>
            <c:v>BASE</c:v>
          </c:tx>
          <c:spPr>
            <a:ln w="63150">
              <a:solidFill>
                <a:schemeClr val="bg1">
                  <a:lumMod val="75000"/>
                </a:schemeClr>
              </a:solid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Sheet1!$B$7:$T$7</c:f>
              <c:numCache>
                <c:formatCode>General</c:formatCode>
                <c:ptCount val="19"/>
              </c:numCache>
            </c:numRef>
          </c:val>
          <c:smooth val="0"/>
          <c:extLst>
            <c:ext xmlns:c16="http://schemas.microsoft.com/office/drawing/2014/chart" uri="{C3380CC4-5D6E-409C-BE32-E72D297353CC}">
              <c16:uniqueId val="{00000003-00CB-4FDF-8B22-22AED78FB13C}"/>
            </c:ext>
          </c:extLst>
        </c:ser>
        <c:dLbls>
          <c:showLegendKey val="0"/>
          <c:showVal val="0"/>
          <c:showCatName val="0"/>
          <c:showSerName val="0"/>
          <c:showPercent val="0"/>
          <c:showBubbleSize val="0"/>
        </c:dLbls>
        <c:hiLowLines>
          <c:spPr>
            <a:ln w="25360">
              <a:solidFill>
                <a:srgbClr val="333399"/>
              </a:solidFill>
              <a:prstDash val="solid"/>
            </a:ln>
          </c:spPr>
        </c:hiLowLines>
        <c:smooth val="0"/>
        <c:axId val="78460032"/>
        <c:axId val="78461952"/>
      </c:lineChart>
      <c:catAx>
        <c:axId val="78460032"/>
        <c:scaling>
          <c:orientation val="minMax"/>
        </c:scaling>
        <c:delete val="0"/>
        <c:axPos val="b"/>
        <c:numFmt formatCode="General" sourceLinked="1"/>
        <c:majorTickMark val="cross"/>
        <c:minorTickMark val="none"/>
        <c:tickLblPos val="nextTo"/>
        <c:spPr>
          <a:ln w="4463">
            <a:solidFill>
              <a:schemeClr val="tx1"/>
            </a:solidFill>
            <a:prstDash val="solid"/>
          </a:ln>
        </c:spPr>
        <c:txPr>
          <a:bodyPr rot="2400000" vert="horz"/>
          <a:lstStyle/>
          <a:p>
            <a:pPr>
              <a:defRPr sz="1300" b="0" i="0" u="none" strike="noStrike" baseline="0">
                <a:solidFill>
                  <a:schemeClr val="tx1"/>
                </a:solidFill>
                <a:latin typeface="Calibri"/>
                <a:ea typeface="Calibri"/>
                <a:cs typeface="Calibri"/>
              </a:defRPr>
            </a:pPr>
            <a:endParaRPr lang="en-US"/>
          </a:p>
        </c:txPr>
        <c:crossAx val="78461952"/>
        <c:crosses val="autoZero"/>
        <c:auto val="1"/>
        <c:lblAlgn val="ctr"/>
        <c:lblOffset val="100"/>
        <c:tickLblSkip val="1"/>
        <c:tickMarkSkip val="1"/>
        <c:noMultiLvlLbl val="0"/>
      </c:catAx>
      <c:valAx>
        <c:axId val="78461952"/>
        <c:scaling>
          <c:orientation val="minMax"/>
        </c:scaling>
        <c:delete val="0"/>
        <c:axPos val="l"/>
        <c:majorGridlines>
          <c:spPr>
            <a:ln w="17868">
              <a:solidFill>
                <a:srgbClr val="C0C0C0"/>
              </a:solidFill>
              <a:prstDash val="solid"/>
            </a:ln>
          </c:spPr>
        </c:majorGridlines>
        <c:title>
          <c:tx>
            <c:rich>
              <a:bodyPr/>
              <a:lstStyle/>
              <a:p>
                <a:pPr>
                  <a:defRPr sz="1938" b="1" i="0" u="none" strike="noStrike" baseline="0">
                    <a:solidFill>
                      <a:srgbClr val="000000"/>
                    </a:solidFill>
                    <a:latin typeface="Calibri"/>
                    <a:ea typeface="Calibri"/>
                    <a:cs typeface="Calibri"/>
                  </a:defRPr>
                </a:pPr>
                <a:r>
                  <a:rPr lang="en-US" sz="1900" dirty="0"/>
                  <a:t>SIR</a:t>
                </a:r>
              </a:p>
            </c:rich>
          </c:tx>
          <c:layout>
            <c:manualLayout>
              <c:xMode val="edge"/>
              <c:yMode val="edge"/>
              <c:x val="1.8547070779997253E-2"/>
              <c:y val="0.3368254422648444"/>
            </c:manualLayout>
          </c:layout>
          <c:overlay val="0"/>
          <c:spPr>
            <a:noFill/>
            <a:ln w="35734">
              <a:noFill/>
            </a:ln>
          </c:spPr>
        </c:title>
        <c:numFmt formatCode="0.0" sourceLinked="0"/>
        <c:majorTickMark val="cross"/>
        <c:minorTickMark val="none"/>
        <c:tickLblPos val="nextTo"/>
        <c:spPr>
          <a:ln w="4463">
            <a:solidFill>
              <a:schemeClr val="tx1"/>
            </a:solidFill>
            <a:prstDash val="solid"/>
          </a:ln>
        </c:spPr>
        <c:txPr>
          <a:bodyPr rot="0" vert="horz"/>
          <a:lstStyle/>
          <a:p>
            <a:pPr>
              <a:defRPr sz="1930" b="0" i="0" u="none" strike="noStrike" baseline="0">
                <a:solidFill>
                  <a:schemeClr val="tx1"/>
                </a:solidFill>
                <a:latin typeface="Calibri"/>
                <a:ea typeface="Calibri"/>
                <a:cs typeface="Calibri"/>
              </a:defRPr>
            </a:pPr>
            <a:endParaRPr lang="en-US"/>
          </a:p>
        </c:txPr>
        <c:crossAx val="78460032"/>
        <c:crosses val="autoZero"/>
        <c:crossBetween val="between"/>
        <c:majorUnit val="1"/>
      </c:valAx>
      <c:spPr>
        <a:noFill/>
        <a:ln w="25380">
          <a:noFill/>
        </a:ln>
      </c:spPr>
    </c:plotArea>
    <c:plotVisOnly val="1"/>
    <c:dispBlanksAs val="gap"/>
    <c:showDLblsOverMax val="0"/>
  </c:chart>
  <c:spPr>
    <a:noFill/>
    <a:ln>
      <a:noFill/>
    </a:ln>
  </c:spPr>
  <c:txPr>
    <a:bodyPr/>
    <a:lstStyle/>
    <a:p>
      <a:pPr>
        <a:defRPr sz="1930"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1"/>
            </a:pPr>
            <a:r>
              <a:rPr lang="en-US" sz="2200" b="1" dirty="0"/>
              <a:t>CAUTI Standard Infection Ratio (SIR) by Unit</a:t>
            </a:r>
          </a:p>
        </c:rich>
      </c:tx>
      <c:layout>
        <c:manualLayout>
          <c:xMode val="edge"/>
          <c:yMode val="edge"/>
          <c:x val="0.2840100665978878"/>
          <c:y val="8.0926926795132133E-3"/>
        </c:manualLayout>
      </c:layout>
      <c:overlay val="0"/>
    </c:title>
    <c:autoTitleDeleted val="0"/>
    <c:plotArea>
      <c:layout>
        <c:manualLayout>
          <c:layoutTarget val="inner"/>
          <c:xMode val="edge"/>
          <c:yMode val="edge"/>
          <c:x val="0.10104185715022532"/>
          <c:y val="0.11292192076167445"/>
          <c:w val="0.86838100566983278"/>
          <c:h val="0.56445170569994663"/>
        </c:manualLayout>
      </c:layout>
      <c:lineChart>
        <c:grouping val="standard"/>
        <c:varyColors val="0"/>
        <c:ser>
          <c:idx val="0"/>
          <c:order val="0"/>
          <c:tx>
            <c:strRef>
              <c:f>Sheet1!$A$2</c:f>
              <c:strCache>
                <c:ptCount val="1"/>
                <c:pt idx="0">
                  <c:v>Upper CI</c:v>
                </c:pt>
              </c:strCache>
            </c:strRef>
          </c:tx>
          <c:spPr>
            <a:ln w="40199">
              <a:no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Sheet1!$B$2:$T$2</c:f>
              <c:numCache>
                <c:formatCode>General</c:formatCode>
                <c:ptCount val="19"/>
                <c:pt idx="0">
                  <c:v>2.2200000000000002</c:v>
                </c:pt>
                <c:pt idx="1">
                  <c:v>1.56</c:v>
                </c:pt>
                <c:pt idx="2">
                  <c:v>0.76</c:v>
                </c:pt>
                <c:pt idx="3">
                  <c:v>0.74</c:v>
                </c:pt>
                <c:pt idx="4">
                  <c:v>1.7</c:v>
                </c:pt>
                <c:pt idx="5">
                  <c:v>1.71</c:v>
                </c:pt>
                <c:pt idx="6">
                  <c:v>1.21</c:v>
                </c:pt>
                <c:pt idx="7">
                  <c:v>5.36</c:v>
                </c:pt>
                <c:pt idx="8">
                  <c:v>1.42</c:v>
                </c:pt>
                <c:pt idx="9">
                  <c:v>2.4</c:v>
                </c:pt>
                <c:pt idx="10">
                  <c:v>1.1100000000000001</c:v>
                </c:pt>
                <c:pt idx="11">
                  <c:v>0.66</c:v>
                </c:pt>
                <c:pt idx="13">
                  <c:v>1.26</c:v>
                </c:pt>
                <c:pt idx="14">
                  <c:v>1.49</c:v>
                </c:pt>
                <c:pt idx="15">
                  <c:v>1.45</c:v>
                </c:pt>
                <c:pt idx="16">
                  <c:v>1.41</c:v>
                </c:pt>
                <c:pt idx="17">
                  <c:v>2.79</c:v>
                </c:pt>
                <c:pt idx="18">
                  <c:v>1.03</c:v>
                </c:pt>
              </c:numCache>
            </c:numRef>
          </c:val>
          <c:smooth val="0"/>
          <c:extLst>
            <c:ext xmlns:c16="http://schemas.microsoft.com/office/drawing/2014/chart" uri="{C3380CC4-5D6E-409C-BE32-E72D297353CC}">
              <c16:uniqueId val="{00000000-00CB-4FDF-8B22-22AED78FB13C}"/>
            </c:ext>
          </c:extLst>
        </c:ser>
        <c:ser>
          <c:idx val="1"/>
          <c:order val="1"/>
          <c:tx>
            <c:strRef>
              <c:f>Sheet1!$A$3</c:f>
              <c:strCache>
                <c:ptCount val="1"/>
                <c:pt idx="0">
                  <c:v>Lower CI</c:v>
                </c:pt>
              </c:strCache>
            </c:strRef>
          </c:tx>
          <c:spPr>
            <a:ln w="40199">
              <a:no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Sheet1!$B$3:$T$3</c:f>
              <c:numCache>
                <c:formatCode>General</c:formatCode>
                <c:ptCount val="19"/>
                <c:pt idx="0">
                  <c:v>0.02</c:v>
                </c:pt>
                <c:pt idx="1">
                  <c:v>0.57999999999999996</c:v>
                </c:pt>
                <c:pt idx="2">
                  <c:v>0.27</c:v>
                </c:pt>
                <c:pt idx="3">
                  <c:v>0.33</c:v>
                </c:pt>
                <c:pt idx="4">
                  <c:v>0.02</c:v>
                </c:pt>
                <c:pt idx="5">
                  <c:v>0.89</c:v>
                </c:pt>
                <c:pt idx="6">
                  <c:v>0.63</c:v>
                </c:pt>
                <c:pt idx="7">
                  <c:v>0.5</c:v>
                </c:pt>
                <c:pt idx="8">
                  <c:v>0.62</c:v>
                </c:pt>
                <c:pt idx="9">
                  <c:v>0.8</c:v>
                </c:pt>
                <c:pt idx="10">
                  <c:v>0.64</c:v>
                </c:pt>
                <c:pt idx="11">
                  <c:v>0.09</c:v>
                </c:pt>
                <c:pt idx="13">
                  <c:v>0.79</c:v>
                </c:pt>
                <c:pt idx="14">
                  <c:v>0.28999999999999998</c:v>
                </c:pt>
                <c:pt idx="15">
                  <c:v>0.73</c:v>
                </c:pt>
                <c:pt idx="16">
                  <c:v>0.82</c:v>
                </c:pt>
                <c:pt idx="17">
                  <c:v>0.14000000000000001</c:v>
                </c:pt>
                <c:pt idx="18">
                  <c:v>0.56000000000000005</c:v>
                </c:pt>
              </c:numCache>
            </c:numRef>
          </c:val>
          <c:smooth val="0"/>
          <c:extLst>
            <c:ext xmlns:c16="http://schemas.microsoft.com/office/drawing/2014/chart" uri="{C3380CC4-5D6E-409C-BE32-E72D297353CC}">
              <c16:uniqueId val="{00000001-00CB-4FDF-8B22-22AED78FB13C}"/>
            </c:ext>
          </c:extLst>
        </c:ser>
        <c:ser>
          <c:idx val="2"/>
          <c:order val="2"/>
          <c:tx>
            <c:strRef>
              <c:f>Sheet1!$A$4</c:f>
              <c:strCache>
                <c:ptCount val="1"/>
                <c:pt idx="0">
                  <c:v>SIR</c:v>
                </c:pt>
              </c:strCache>
            </c:strRef>
          </c:tx>
          <c:spPr>
            <a:ln w="40199">
              <a:noFill/>
            </a:ln>
          </c:spPr>
          <c:marker>
            <c:symbol val="dash"/>
            <c:size val="14"/>
            <c:spPr>
              <a:solidFill>
                <a:srgbClr val="99CC00"/>
              </a:solidFill>
              <a:ln>
                <a:solidFill>
                  <a:srgbClr val="99CC00"/>
                </a:solidFill>
                <a:prstDash val="solid"/>
              </a:ln>
            </c:spPr>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Sheet1!$B$4:$T$4</c:f>
              <c:numCache>
                <c:formatCode>General</c:formatCode>
                <c:ptCount val="19"/>
                <c:pt idx="0">
                  <c:v>0.45</c:v>
                </c:pt>
                <c:pt idx="1">
                  <c:v>0.98</c:v>
                </c:pt>
                <c:pt idx="2">
                  <c:v>0.47</c:v>
                </c:pt>
                <c:pt idx="3">
                  <c:v>0.51</c:v>
                </c:pt>
                <c:pt idx="4">
                  <c:v>0.35</c:v>
                </c:pt>
                <c:pt idx="5">
                  <c:v>1.25</c:v>
                </c:pt>
                <c:pt idx="6">
                  <c:v>0.88</c:v>
                </c:pt>
                <c:pt idx="7">
                  <c:v>1.97</c:v>
                </c:pt>
                <c:pt idx="8">
                  <c:v>0.96</c:v>
                </c:pt>
                <c:pt idx="9">
                  <c:v>1.44</c:v>
                </c:pt>
                <c:pt idx="10">
                  <c:v>0.85</c:v>
                </c:pt>
                <c:pt idx="11">
                  <c:v>0.27</c:v>
                </c:pt>
                <c:pt idx="13">
                  <c:v>1</c:v>
                </c:pt>
                <c:pt idx="14">
                  <c:v>0.72</c:v>
                </c:pt>
                <c:pt idx="15">
                  <c:v>1.04</c:v>
                </c:pt>
                <c:pt idx="16">
                  <c:v>1.08</c:v>
                </c:pt>
                <c:pt idx="17">
                  <c:v>0.85</c:v>
                </c:pt>
                <c:pt idx="18">
                  <c:v>0.77</c:v>
                </c:pt>
              </c:numCache>
            </c:numRef>
          </c:val>
          <c:smooth val="0"/>
          <c:extLst>
            <c:ext xmlns:c16="http://schemas.microsoft.com/office/drawing/2014/chart" uri="{C3380CC4-5D6E-409C-BE32-E72D297353CC}">
              <c16:uniqueId val="{00000002-00CB-4FDF-8B22-22AED78FB13C}"/>
            </c:ext>
          </c:extLst>
        </c:ser>
        <c:ser>
          <c:idx val="3"/>
          <c:order val="3"/>
          <c:tx>
            <c:v>BASE</c:v>
          </c:tx>
          <c:spPr>
            <a:ln w="63150">
              <a:solidFill>
                <a:schemeClr val="bg1">
                  <a:lumMod val="75000"/>
                </a:schemeClr>
              </a:solid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Sheet1!$B$7:$T$7</c:f>
              <c:numCache>
                <c:formatCode>General</c:formatCode>
                <c:ptCount val="19"/>
              </c:numCache>
            </c:numRef>
          </c:val>
          <c:smooth val="0"/>
          <c:extLst>
            <c:ext xmlns:c16="http://schemas.microsoft.com/office/drawing/2014/chart" uri="{C3380CC4-5D6E-409C-BE32-E72D297353CC}">
              <c16:uniqueId val="{00000003-00CB-4FDF-8B22-22AED78FB13C}"/>
            </c:ext>
          </c:extLst>
        </c:ser>
        <c:dLbls>
          <c:showLegendKey val="0"/>
          <c:showVal val="0"/>
          <c:showCatName val="0"/>
          <c:showSerName val="0"/>
          <c:showPercent val="0"/>
          <c:showBubbleSize val="0"/>
        </c:dLbls>
        <c:hiLowLines>
          <c:spPr>
            <a:ln w="25360">
              <a:solidFill>
                <a:srgbClr val="333399"/>
              </a:solidFill>
              <a:prstDash val="solid"/>
            </a:ln>
          </c:spPr>
        </c:hiLowLines>
        <c:smooth val="0"/>
        <c:axId val="78460032"/>
        <c:axId val="78461952"/>
      </c:lineChart>
      <c:catAx>
        <c:axId val="78460032"/>
        <c:scaling>
          <c:orientation val="minMax"/>
        </c:scaling>
        <c:delete val="0"/>
        <c:axPos val="b"/>
        <c:numFmt formatCode="General" sourceLinked="1"/>
        <c:majorTickMark val="cross"/>
        <c:minorTickMark val="none"/>
        <c:tickLblPos val="nextTo"/>
        <c:spPr>
          <a:ln w="4463">
            <a:solidFill>
              <a:schemeClr val="tx1"/>
            </a:solidFill>
            <a:prstDash val="solid"/>
          </a:ln>
        </c:spPr>
        <c:txPr>
          <a:bodyPr rot="2400000" vert="horz"/>
          <a:lstStyle/>
          <a:p>
            <a:pPr>
              <a:defRPr sz="1300" b="0" i="0" u="none" strike="noStrike" baseline="0">
                <a:solidFill>
                  <a:schemeClr val="tx1"/>
                </a:solidFill>
                <a:latin typeface="Calibri"/>
                <a:ea typeface="Calibri"/>
                <a:cs typeface="Calibri"/>
              </a:defRPr>
            </a:pPr>
            <a:endParaRPr lang="en-US"/>
          </a:p>
        </c:txPr>
        <c:crossAx val="78461952"/>
        <c:crosses val="autoZero"/>
        <c:auto val="1"/>
        <c:lblAlgn val="ctr"/>
        <c:lblOffset val="100"/>
        <c:tickLblSkip val="1"/>
        <c:tickMarkSkip val="1"/>
        <c:noMultiLvlLbl val="0"/>
      </c:catAx>
      <c:valAx>
        <c:axId val="78461952"/>
        <c:scaling>
          <c:orientation val="minMax"/>
        </c:scaling>
        <c:delete val="0"/>
        <c:axPos val="l"/>
        <c:majorGridlines>
          <c:spPr>
            <a:ln w="17868">
              <a:solidFill>
                <a:srgbClr val="C0C0C0"/>
              </a:solidFill>
              <a:prstDash val="solid"/>
            </a:ln>
          </c:spPr>
        </c:majorGridlines>
        <c:title>
          <c:tx>
            <c:rich>
              <a:bodyPr/>
              <a:lstStyle/>
              <a:p>
                <a:pPr>
                  <a:defRPr sz="1938" b="1" i="0" u="none" strike="noStrike" baseline="0">
                    <a:solidFill>
                      <a:srgbClr val="000000"/>
                    </a:solidFill>
                    <a:latin typeface="Calibri"/>
                    <a:ea typeface="Calibri"/>
                    <a:cs typeface="Calibri"/>
                  </a:defRPr>
                </a:pPr>
                <a:r>
                  <a:rPr lang="en-US" sz="1900" dirty="0"/>
                  <a:t>SIR</a:t>
                </a:r>
              </a:p>
            </c:rich>
          </c:tx>
          <c:layout>
            <c:manualLayout>
              <c:xMode val="edge"/>
              <c:yMode val="edge"/>
              <c:x val="1.8547070779997253E-2"/>
              <c:y val="0.3368254422648444"/>
            </c:manualLayout>
          </c:layout>
          <c:overlay val="0"/>
          <c:spPr>
            <a:noFill/>
            <a:ln w="35734">
              <a:noFill/>
            </a:ln>
          </c:spPr>
        </c:title>
        <c:numFmt formatCode="0.0" sourceLinked="0"/>
        <c:majorTickMark val="cross"/>
        <c:minorTickMark val="none"/>
        <c:tickLblPos val="nextTo"/>
        <c:spPr>
          <a:ln w="4463">
            <a:solidFill>
              <a:schemeClr val="tx1"/>
            </a:solidFill>
            <a:prstDash val="solid"/>
          </a:ln>
        </c:spPr>
        <c:txPr>
          <a:bodyPr rot="0" vert="horz"/>
          <a:lstStyle/>
          <a:p>
            <a:pPr>
              <a:defRPr sz="1930" b="0" i="0" u="none" strike="noStrike" baseline="0">
                <a:solidFill>
                  <a:schemeClr val="tx1"/>
                </a:solidFill>
                <a:latin typeface="Calibri"/>
                <a:ea typeface="Calibri"/>
                <a:cs typeface="Calibri"/>
              </a:defRPr>
            </a:pPr>
            <a:endParaRPr lang="en-US"/>
          </a:p>
        </c:txPr>
        <c:crossAx val="78460032"/>
        <c:crosses val="autoZero"/>
        <c:crossBetween val="between"/>
        <c:majorUnit val="1"/>
      </c:valAx>
      <c:spPr>
        <a:noFill/>
        <a:ln w="25380">
          <a:noFill/>
        </a:ln>
      </c:spPr>
    </c:plotArea>
    <c:plotVisOnly val="1"/>
    <c:dispBlanksAs val="gap"/>
    <c:showDLblsOverMax val="0"/>
  </c:chart>
  <c:spPr>
    <a:noFill/>
    <a:ln>
      <a:noFill/>
    </a:ln>
  </c:spPr>
  <c:txPr>
    <a:bodyPr/>
    <a:lstStyle/>
    <a:p>
      <a:pPr>
        <a:defRPr sz="1930"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1"/>
            </a:pPr>
            <a:r>
              <a:rPr lang="en-US" sz="2200" b="1" dirty="0"/>
              <a:t>CAUTI Standard Utilization Ratio (SUR) by Unit</a:t>
            </a:r>
          </a:p>
        </c:rich>
      </c:tx>
      <c:layout>
        <c:manualLayout>
          <c:xMode val="edge"/>
          <c:yMode val="edge"/>
          <c:x val="0.2840100665978878"/>
          <c:y val="8.0926926795132133E-3"/>
        </c:manualLayout>
      </c:layout>
      <c:overlay val="0"/>
    </c:title>
    <c:autoTitleDeleted val="0"/>
    <c:plotArea>
      <c:layout>
        <c:manualLayout>
          <c:layoutTarget val="inner"/>
          <c:xMode val="edge"/>
          <c:yMode val="edge"/>
          <c:x val="0.10104185715022532"/>
          <c:y val="0.11292192076167445"/>
          <c:w val="0.86838100566983278"/>
          <c:h val="0.56445170569994663"/>
        </c:manualLayout>
      </c:layout>
      <c:lineChart>
        <c:grouping val="standard"/>
        <c:varyColors val="0"/>
        <c:ser>
          <c:idx val="0"/>
          <c:order val="0"/>
          <c:tx>
            <c:strRef>
              <c:f>Sheet1!$A$2</c:f>
              <c:strCache>
                <c:ptCount val="1"/>
                <c:pt idx="0">
                  <c:v>Upper CI</c:v>
                </c:pt>
              </c:strCache>
            </c:strRef>
          </c:tx>
          <c:spPr>
            <a:ln w="40199">
              <a:no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Sheet1!$B$2:$T$2</c:f>
              <c:numCache>
                <c:formatCode>General</c:formatCode>
                <c:ptCount val="19"/>
                <c:pt idx="0">
                  <c:v>0.61</c:v>
                </c:pt>
                <c:pt idx="1">
                  <c:v>1.08</c:v>
                </c:pt>
                <c:pt idx="2">
                  <c:v>1.1299999999999999</c:v>
                </c:pt>
                <c:pt idx="3">
                  <c:v>0.95</c:v>
                </c:pt>
                <c:pt idx="4">
                  <c:v>0.63</c:v>
                </c:pt>
                <c:pt idx="5">
                  <c:v>0.98</c:v>
                </c:pt>
                <c:pt idx="6">
                  <c:v>0.93</c:v>
                </c:pt>
                <c:pt idx="7">
                  <c:v>0.63</c:v>
                </c:pt>
                <c:pt idx="8">
                  <c:v>0.97</c:v>
                </c:pt>
                <c:pt idx="9">
                  <c:v>1.07</c:v>
                </c:pt>
                <c:pt idx="10">
                  <c:v>1.03</c:v>
                </c:pt>
                <c:pt idx="11">
                  <c:v>1.1100000000000001</c:v>
                </c:pt>
                <c:pt idx="13">
                  <c:v>0.76</c:v>
                </c:pt>
                <c:pt idx="14">
                  <c:v>0.62</c:v>
                </c:pt>
                <c:pt idx="15">
                  <c:v>0.73</c:v>
                </c:pt>
                <c:pt idx="16">
                  <c:v>0.6</c:v>
                </c:pt>
                <c:pt idx="17">
                  <c:v>0.95</c:v>
                </c:pt>
                <c:pt idx="18">
                  <c:v>0.74</c:v>
                </c:pt>
              </c:numCache>
            </c:numRef>
          </c:val>
          <c:smooth val="0"/>
          <c:extLst>
            <c:ext xmlns:c16="http://schemas.microsoft.com/office/drawing/2014/chart" uri="{C3380CC4-5D6E-409C-BE32-E72D297353CC}">
              <c16:uniqueId val="{00000000-00CB-4FDF-8B22-22AED78FB13C}"/>
            </c:ext>
          </c:extLst>
        </c:ser>
        <c:ser>
          <c:idx val="1"/>
          <c:order val="1"/>
          <c:tx>
            <c:strRef>
              <c:f>Sheet1!$A$3</c:f>
              <c:strCache>
                <c:ptCount val="1"/>
                <c:pt idx="0">
                  <c:v>Lower CI</c:v>
                </c:pt>
              </c:strCache>
            </c:strRef>
          </c:tx>
          <c:spPr>
            <a:ln w="40199">
              <a:no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Sheet1!$B$3:$T$3</c:f>
              <c:numCache>
                <c:formatCode>General</c:formatCode>
                <c:ptCount val="19"/>
                <c:pt idx="0">
                  <c:v>0.53</c:v>
                </c:pt>
                <c:pt idx="1">
                  <c:v>1.04</c:v>
                </c:pt>
                <c:pt idx="2">
                  <c:v>1.1100000000000001</c:v>
                </c:pt>
                <c:pt idx="3">
                  <c:v>0.93</c:v>
                </c:pt>
                <c:pt idx="4">
                  <c:v>0.59</c:v>
                </c:pt>
                <c:pt idx="5">
                  <c:v>0.96</c:v>
                </c:pt>
                <c:pt idx="6">
                  <c:v>0.91</c:v>
                </c:pt>
                <c:pt idx="7">
                  <c:v>0.52</c:v>
                </c:pt>
                <c:pt idx="8">
                  <c:v>0.93</c:v>
                </c:pt>
                <c:pt idx="9">
                  <c:v>1.01</c:v>
                </c:pt>
                <c:pt idx="10">
                  <c:v>1</c:v>
                </c:pt>
                <c:pt idx="11">
                  <c:v>1.05</c:v>
                </c:pt>
                <c:pt idx="13">
                  <c:v>0.74</c:v>
                </c:pt>
                <c:pt idx="14">
                  <c:v>0.6</c:v>
                </c:pt>
                <c:pt idx="15">
                  <c:v>0.71</c:v>
                </c:pt>
                <c:pt idx="16">
                  <c:v>0.6</c:v>
                </c:pt>
                <c:pt idx="17">
                  <c:v>0.89</c:v>
                </c:pt>
                <c:pt idx="18">
                  <c:v>0.72</c:v>
                </c:pt>
              </c:numCache>
            </c:numRef>
          </c:val>
          <c:smooth val="0"/>
          <c:extLst>
            <c:ext xmlns:c16="http://schemas.microsoft.com/office/drawing/2014/chart" uri="{C3380CC4-5D6E-409C-BE32-E72D297353CC}">
              <c16:uniqueId val="{00000001-00CB-4FDF-8B22-22AED78FB13C}"/>
            </c:ext>
          </c:extLst>
        </c:ser>
        <c:ser>
          <c:idx val="2"/>
          <c:order val="2"/>
          <c:tx>
            <c:strRef>
              <c:f>Sheet1!$A$4</c:f>
              <c:strCache>
                <c:ptCount val="1"/>
                <c:pt idx="0">
                  <c:v>SIR</c:v>
                </c:pt>
              </c:strCache>
            </c:strRef>
          </c:tx>
          <c:spPr>
            <a:ln w="40199">
              <a:noFill/>
            </a:ln>
          </c:spPr>
          <c:marker>
            <c:symbol val="dash"/>
            <c:size val="14"/>
            <c:spPr>
              <a:solidFill>
                <a:srgbClr val="99CC00"/>
              </a:solidFill>
              <a:ln>
                <a:solidFill>
                  <a:srgbClr val="99CC00"/>
                </a:solidFill>
                <a:prstDash val="solid"/>
              </a:ln>
            </c:spPr>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Sheet1!$B$4:$T$4</c:f>
              <c:numCache>
                <c:formatCode>General</c:formatCode>
                <c:ptCount val="19"/>
                <c:pt idx="0">
                  <c:v>0.56999999999999995</c:v>
                </c:pt>
                <c:pt idx="1">
                  <c:v>1.05</c:v>
                </c:pt>
                <c:pt idx="2">
                  <c:v>1.1200000000000001</c:v>
                </c:pt>
                <c:pt idx="3">
                  <c:v>0.94</c:v>
                </c:pt>
                <c:pt idx="4">
                  <c:v>0.61</c:v>
                </c:pt>
                <c:pt idx="5">
                  <c:v>0.97</c:v>
                </c:pt>
                <c:pt idx="6">
                  <c:v>0.92</c:v>
                </c:pt>
                <c:pt idx="7">
                  <c:v>0.56999999999999995</c:v>
                </c:pt>
                <c:pt idx="8">
                  <c:v>0.95</c:v>
                </c:pt>
                <c:pt idx="9">
                  <c:v>1.04</c:v>
                </c:pt>
                <c:pt idx="10">
                  <c:v>1.01</c:v>
                </c:pt>
                <c:pt idx="11">
                  <c:v>1.08</c:v>
                </c:pt>
                <c:pt idx="13">
                  <c:v>0.75</c:v>
                </c:pt>
                <c:pt idx="14">
                  <c:v>0.61</c:v>
                </c:pt>
                <c:pt idx="15">
                  <c:v>0.72</c:v>
                </c:pt>
                <c:pt idx="16">
                  <c:v>0.6</c:v>
                </c:pt>
                <c:pt idx="17">
                  <c:v>0.92</c:v>
                </c:pt>
                <c:pt idx="18">
                  <c:v>0.73</c:v>
                </c:pt>
              </c:numCache>
            </c:numRef>
          </c:val>
          <c:smooth val="0"/>
          <c:extLst>
            <c:ext xmlns:c16="http://schemas.microsoft.com/office/drawing/2014/chart" uri="{C3380CC4-5D6E-409C-BE32-E72D297353CC}">
              <c16:uniqueId val="{00000002-00CB-4FDF-8B22-22AED78FB13C}"/>
            </c:ext>
          </c:extLst>
        </c:ser>
        <c:ser>
          <c:idx val="3"/>
          <c:order val="3"/>
          <c:tx>
            <c:v>BASE</c:v>
          </c:tx>
          <c:spPr>
            <a:ln w="63150">
              <a:solidFill>
                <a:schemeClr val="bg1">
                  <a:lumMod val="75000"/>
                </a:schemeClr>
              </a:solid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Sheet1!$B$7:$T$7</c:f>
              <c:numCache>
                <c:formatCode>General</c:formatCode>
                <c:ptCount val="19"/>
              </c:numCache>
            </c:numRef>
          </c:val>
          <c:smooth val="0"/>
          <c:extLst>
            <c:ext xmlns:c16="http://schemas.microsoft.com/office/drawing/2014/chart" uri="{C3380CC4-5D6E-409C-BE32-E72D297353CC}">
              <c16:uniqueId val="{00000003-00CB-4FDF-8B22-22AED78FB13C}"/>
            </c:ext>
          </c:extLst>
        </c:ser>
        <c:dLbls>
          <c:showLegendKey val="0"/>
          <c:showVal val="0"/>
          <c:showCatName val="0"/>
          <c:showSerName val="0"/>
          <c:showPercent val="0"/>
          <c:showBubbleSize val="0"/>
        </c:dLbls>
        <c:hiLowLines>
          <c:spPr>
            <a:ln w="25360">
              <a:solidFill>
                <a:srgbClr val="333399"/>
              </a:solidFill>
              <a:prstDash val="solid"/>
            </a:ln>
          </c:spPr>
        </c:hiLowLines>
        <c:smooth val="0"/>
        <c:axId val="78460032"/>
        <c:axId val="78461952"/>
      </c:lineChart>
      <c:catAx>
        <c:axId val="78460032"/>
        <c:scaling>
          <c:orientation val="minMax"/>
        </c:scaling>
        <c:delete val="0"/>
        <c:axPos val="b"/>
        <c:numFmt formatCode="General" sourceLinked="1"/>
        <c:majorTickMark val="cross"/>
        <c:minorTickMark val="none"/>
        <c:tickLblPos val="nextTo"/>
        <c:spPr>
          <a:ln w="4463">
            <a:solidFill>
              <a:schemeClr val="tx1"/>
            </a:solidFill>
            <a:prstDash val="solid"/>
          </a:ln>
        </c:spPr>
        <c:txPr>
          <a:bodyPr rot="2400000" vert="horz"/>
          <a:lstStyle/>
          <a:p>
            <a:pPr>
              <a:defRPr sz="1300" b="0" i="0" u="none" strike="noStrike" baseline="0">
                <a:solidFill>
                  <a:schemeClr val="tx1"/>
                </a:solidFill>
                <a:latin typeface="Calibri"/>
                <a:ea typeface="Calibri"/>
                <a:cs typeface="Calibri"/>
              </a:defRPr>
            </a:pPr>
            <a:endParaRPr lang="en-US"/>
          </a:p>
        </c:txPr>
        <c:crossAx val="78461952"/>
        <c:crosses val="autoZero"/>
        <c:auto val="1"/>
        <c:lblAlgn val="ctr"/>
        <c:lblOffset val="100"/>
        <c:tickLblSkip val="1"/>
        <c:tickMarkSkip val="1"/>
        <c:noMultiLvlLbl val="0"/>
      </c:catAx>
      <c:valAx>
        <c:axId val="78461952"/>
        <c:scaling>
          <c:orientation val="minMax"/>
          <c:max val="1.4"/>
        </c:scaling>
        <c:delete val="0"/>
        <c:axPos val="l"/>
        <c:majorGridlines>
          <c:spPr>
            <a:ln w="17868">
              <a:solidFill>
                <a:srgbClr val="C0C0C0"/>
              </a:solidFill>
              <a:prstDash val="solid"/>
            </a:ln>
          </c:spPr>
        </c:majorGridlines>
        <c:title>
          <c:tx>
            <c:rich>
              <a:bodyPr/>
              <a:lstStyle/>
              <a:p>
                <a:pPr>
                  <a:defRPr sz="1938" b="1" i="0" u="none" strike="noStrike" baseline="0">
                    <a:solidFill>
                      <a:srgbClr val="000000"/>
                    </a:solidFill>
                    <a:latin typeface="Calibri"/>
                    <a:ea typeface="Calibri"/>
                    <a:cs typeface="Calibri"/>
                  </a:defRPr>
                </a:pPr>
                <a:r>
                  <a:rPr lang="en-US" sz="1900" dirty="0"/>
                  <a:t>SUR</a:t>
                </a:r>
              </a:p>
            </c:rich>
          </c:tx>
          <c:layout>
            <c:manualLayout>
              <c:xMode val="edge"/>
              <c:yMode val="edge"/>
              <c:x val="1.8547070779997253E-2"/>
              <c:y val="0.3368254422648444"/>
            </c:manualLayout>
          </c:layout>
          <c:overlay val="0"/>
          <c:spPr>
            <a:noFill/>
            <a:ln w="35734">
              <a:noFill/>
            </a:ln>
          </c:spPr>
        </c:title>
        <c:numFmt formatCode="0.0" sourceLinked="0"/>
        <c:majorTickMark val="cross"/>
        <c:minorTickMark val="none"/>
        <c:tickLblPos val="nextTo"/>
        <c:spPr>
          <a:ln w="4463">
            <a:solidFill>
              <a:schemeClr val="tx1"/>
            </a:solidFill>
            <a:prstDash val="solid"/>
          </a:ln>
        </c:spPr>
        <c:txPr>
          <a:bodyPr rot="0" vert="horz"/>
          <a:lstStyle/>
          <a:p>
            <a:pPr>
              <a:defRPr sz="1930" b="0" i="0" u="none" strike="noStrike" baseline="0">
                <a:solidFill>
                  <a:schemeClr val="tx1"/>
                </a:solidFill>
                <a:latin typeface="Calibri"/>
                <a:ea typeface="Calibri"/>
                <a:cs typeface="Calibri"/>
              </a:defRPr>
            </a:pPr>
            <a:endParaRPr lang="en-US"/>
          </a:p>
        </c:txPr>
        <c:crossAx val="78460032"/>
        <c:crosses val="autoZero"/>
        <c:crossBetween val="between"/>
      </c:valAx>
      <c:spPr>
        <a:noFill/>
        <a:ln w="25380">
          <a:noFill/>
        </a:ln>
      </c:spPr>
    </c:plotArea>
    <c:plotVisOnly val="1"/>
    <c:dispBlanksAs val="gap"/>
    <c:showDLblsOverMax val="0"/>
  </c:chart>
  <c:spPr>
    <a:noFill/>
    <a:ln>
      <a:noFill/>
    </a:ln>
  </c:spPr>
  <c:txPr>
    <a:bodyPr/>
    <a:lstStyle/>
    <a:p>
      <a:pPr>
        <a:defRPr sz="1930"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03628497156205"/>
          <c:y val="5.7154925774803057E-2"/>
          <c:w val="0.72403090535798165"/>
          <c:h val="0.87952957241837681"/>
        </c:manualLayout>
      </c:layout>
      <c:barChart>
        <c:barDir val="bar"/>
        <c:grouping val="stacked"/>
        <c:varyColors val="0"/>
        <c:ser>
          <c:idx val="0"/>
          <c:order val="0"/>
          <c:tx>
            <c:strRef>
              <c:f>Sheet1!$C$2</c:f>
              <c:strCache>
                <c:ptCount val="1"/>
                <c:pt idx="0">
                  <c:v>Staphylococcus 
aureus (not MRSA)</c:v>
                </c:pt>
              </c:strCache>
            </c:strRef>
          </c:tx>
          <c:spPr>
            <a:solidFill>
              <a:srgbClr val="33A02C"/>
            </a:solidFill>
            <a:ln>
              <a:noFill/>
            </a:ln>
            <a:effectLst/>
          </c:spPr>
          <c:invertIfNegative val="0"/>
          <c:dLbls>
            <c:dLbl>
              <c:idx val="0"/>
              <c:tx>
                <c:rich>
                  <a:bodyPr/>
                  <a:lstStyle/>
                  <a:p>
                    <a:fld id="{9E1E0AB6-8FF5-46E6-8596-7BB3841DDF89}" type="SERIESNAME">
                      <a:rPr lang="en-US" dirty="0"/>
                      <a:pPr/>
                      <a:t>[SERIES NAME]</a:t>
                    </a:fld>
                    <a:r>
                      <a:rPr lang="en-US" baseline="0" dirty="0"/>
                      <a:t> </a:t>
                    </a:r>
                  </a:p>
                  <a:p>
                    <a:fld id="{D4D5339A-2770-4A92-8DBF-284CB49AFC9E}"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EA6A-4650-910B-CD673016C062}"/>
                </c:ext>
              </c:extLst>
            </c:dLbl>
            <c:dLbl>
              <c:idx val="1"/>
              <c:tx>
                <c:rich>
                  <a:bodyPr/>
                  <a:lstStyle/>
                  <a:p>
                    <a:fld id="{8AB069D0-F057-46CF-B4F9-4C8617253A9D}" type="SERIESNAME">
                      <a:rPr lang="en-US" dirty="0"/>
                      <a:pPr/>
                      <a:t>[SERIES NAME]</a:t>
                    </a:fld>
                    <a:r>
                      <a:rPr lang="en-US" baseline="0" dirty="0"/>
                      <a:t> </a:t>
                    </a:r>
                  </a:p>
                  <a:p>
                    <a:fld id="{3160E5C8-B470-4636-B403-12FAC8890036}"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2-EA6A-4650-910B-CD673016C062}"/>
                </c:ext>
              </c:extLst>
            </c:dLbl>
            <c:dLbl>
              <c:idx val="2"/>
              <c:layout>
                <c:manualLayout>
                  <c:x val="-1.4587132065642095E-2"/>
                  <c:y val="-0.11749080136091249"/>
                </c:manualLayout>
              </c:layout>
              <c:tx>
                <c:rich>
                  <a:bodyPr/>
                  <a:lstStyle/>
                  <a:p>
                    <a:fld id="{F881D044-5EA9-4433-97B8-31CAD3B3C43E}" type="SERIESNAME">
                      <a:rPr lang="en-US" smtClean="0"/>
                      <a:pPr/>
                      <a:t>[SERIES NAME]</a:t>
                    </a:fld>
                    <a:endParaRPr lang="en-US" dirty="0"/>
                  </a:p>
                  <a:p>
                    <a:r>
                      <a:rPr lang="en-US" baseline="0" dirty="0"/>
                      <a:t> </a:t>
                    </a:r>
                    <a:fld id="{107E9146-5313-4F47-8669-C7AB1377B76B}" type="VALUE">
                      <a:rPr lang="en-US" baseline="0"/>
                      <a:pPr/>
                      <a:t>[VALUE]</a:t>
                    </a:fld>
                    <a:endParaRPr lang="en-US" baseline="0" dirty="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0-EA6A-4650-910B-CD673016C062}"/>
                </c:ext>
              </c:extLst>
            </c:dLbl>
            <c:dLbl>
              <c:idx val="3"/>
              <c:layout>
                <c:manualLayout>
                  <c:x val="-1.1461318051575931E-2"/>
                  <c:y val="-0.11749080136091244"/>
                </c:manualLayout>
              </c:layout>
              <c:tx>
                <c:rich>
                  <a:bodyPr/>
                  <a:lstStyle/>
                  <a:p>
                    <a:fld id="{F74CDE6D-0A1D-4634-8A38-E6999CE8A972}" type="SERIESNAME">
                      <a:rPr lang="en-US"/>
                      <a:pPr/>
                      <a:t>[SERIES NAME]</a:t>
                    </a:fld>
                    <a:r>
                      <a:rPr lang="en-US" baseline="0" dirty="0"/>
                      <a:t> </a:t>
                    </a:r>
                  </a:p>
                  <a:p>
                    <a:fld id="{3DACC55D-18BD-4285-9A6C-5D43138B7A13}"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C-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Sheet1!$C$3:$C$6</c:f>
              <c:numCache>
                <c:formatCode>General</c:formatCode>
                <c:ptCount val="4"/>
              </c:numCache>
            </c:numRef>
          </c:val>
          <c:extLst>
            <c:ext xmlns:c16="http://schemas.microsoft.com/office/drawing/2014/chart" uri="{C3380CC4-5D6E-409C-BE32-E72D297353CC}">
              <c16:uniqueId val="{00000000-030E-4F61-8AE2-930F32CA9691}"/>
            </c:ext>
          </c:extLst>
        </c:ser>
        <c:ser>
          <c:idx val="1"/>
          <c:order val="1"/>
          <c:tx>
            <c:strRef>
              <c:f>Sheet1!$D$2</c:f>
              <c:strCache>
                <c:ptCount val="1"/>
                <c:pt idx="0">
                  <c:v>Methicillin-resistant 
Staphylococcus</c:v>
                </c:pt>
              </c:strCache>
            </c:strRef>
          </c:tx>
          <c:spPr>
            <a:solidFill>
              <a:srgbClr val="FF7F00"/>
            </a:solidFill>
            <a:ln>
              <a:noFill/>
            </a:ln>
            <a:effectLst/>
          </c:spPr>
          <c:invertIfNegative val="0"/>
          <c:dLbls>
            <c:dLbl>
              <c:idx val="0"/>
              <c:layout>
                <c:manualLayout>
                  <c:x val="-1.6675350377259285E-2"/>
                  <c:y val="-0.117490749974235"/>
                </c:manualLayout>
              </c:layout>
              <c:tx>
                <c:rich>
                  <a:bodyPr/>
                  <a:lstStyle/>
                  <a:p>
                    <a:fld id="{55DF1058-4B53-4082-9BFD-933C73CD6975}" type="SERIESNAME">
                      <a:rPr lang="en-US"/>
                      <a:pPr/>
                      <a:t>[SERIES NAME]</a:t>
                    </a:fld>
                    <a:r>
                      <a:rPr lang="en-US" baseline="0" dirty="0"/>
                      <a:t> </a:t>
                    </a:r>
                  </a:p>
                  <a:p>
                    <a:fld id="{4DCC7E56-DDDB-46C7-B327-A65777454B69}"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E-EA6A-4650-910B-CD673016C062}"/>
                </c:ext>
              </c:extLst>
            </c:dLbl>
            <c:dLbl>
              <c:idx val="1"/>
              <c:layout>
                <c:manualLayout>
                  <c:x val="5.4162063233224062E-6"/>
                  <c:y val="-0.11749074997423492"/>
                </c:manualLayout>
              </c:layout>
              <c:tx>
                <c:rich>
                  <a:bodyPr/>
                  <a:lstStyle/>
                  <a:p>
                    <a:fld id="{04E53DBE-CD03-4058-BC1C-E294DB0DC3EB}" type="SERIESNAME">
                      <a:rPr lang="en-US"/>
                      <a:pPr/>
                      <a:t>[SERIES NAME]</a:t>
                    </a:fld>
                    <a:r>
                      <a:rPr lang="en-US" baseline="0" dirty="0"/>
                      <a:t> </a:t>
                    </a:r>
                  </a:p>
                  <a:p>
                    <a:fld id="{6C0BCF9C-904C-4C64-B824-3D92573BBB1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3-EA6A-4650-910B-CD673016C062}"/>
                </c:ext>
              </c:extLst>
            </c:dLbl>
            <c:dLbl>
              <c:idx val="2"/>
              <c:layout>
                <c:manualLayout>
                  <c:x val="4.4803334201615003E-2"/>
                  <c:y val="-0.11749080136091249"/>
                </c:manualLayout>
              </c:layout>
              <c:tx>
                <c:rich>
                  <a:bodyPr/>
                  <a:lstStyle/>
                  <a:p>
                    <a:fld id="{D7689F21-C326-4D9F-93C6-B65BF922CA38}" type="SERIESNAME">
                      <a:rPr lang="en-US" smtClean="0"/>
                      <a:pPr/>
                      <a:t>[SERIES NAME]</a:t>
                    </a:fld>
                    <a:endParaRPr lang="en-US" dirty="0"/>
                  </a:p>
                  <a:p>
                    <a:r>
                      <a:rPr lang="en-US" baseline="0" dirty="0"/>
                      <a:t> </a:t>
                    </a:r>
                    <a:fld id="{16999269-1D64-4DA5-A2CF-68952E0CEBA9}" type="VALUE">
                      <a:rPr lang="en-US" baseline="0"/>
                      <a:pPr/>
                      <a:t>[VALUE]</a:t>
                    </a:fld>
                    <a:endParaRPr lang="en-US" baseline="0" dirty="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1-EA6A-4650-910B-CD673016C062}"/>
                </c:ext>
              </c:extLst>
            </c:dLbl>
            <c:dLbl>
              <c:idx val="3"/>
              <c:layout>
                <c:manualLayout>
                  <c:x val="6.1474342276634501E-2"/>
                  <c:y val="-0.11749080136091244"/>
                </c:manualLayout>
              </c:layout>
              <c:tx>
                <c:rich>
                  <a:bodyPr/>
                  <a:lstStyle/>
                  <a:p>
                    <a:fld id="{064EF550-2515-4213-BAD1-60DE92F8BAAE}" type="SERIESNAME">
                      <a:rPr lang="en-US"/>
                      <a:pPr/>
                      <a:t>[SERIES NAME]</a:t>
                    </a:fld>
                    <a:r>
                      <a:rPr lang="en-US" baseline="0" dirty="0"/>
                      <a:t> </a:t>
                    </a:r>
                  </a:p>
                  <a:p>
                    <a:fld id="{BE6A4E35-E4A3-40F6-939D-74AFA30E342E}"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Sheet1!$D$3:$D$6</c:f>
              <c:numCache>
                <c:formatCode>General</c:formatCode>
                <c:ptCount val="4"/>
              </c:numCache>
            </c:numRef>
          </c:val>
          <c:extLst>
            <c:ext xmlns:c16="http://schemas.microsoft.com/office/drawing/2014/chart" uri="{C3380CC4-5D6E-409C-BE32-E72D297353CC}">
              <c16:uniqueId val="{00000001-030E-4F61-8AE2-930F32CA9691}"/>
            </c:ext>
          </c:extLst>
        </c:ser>
        <c:ser>
          <c:idx val="2"/>
          <c:order val="2"/>
          <c:tx>
            <c:strRef>
              <c:f>Sheet1!$E$2</c:f>
              <c:strCache>
                <c:ptCount val="1"/>
                <c:pt idx="0">
                  <c:v>Coagulase-negative 
Staphylococcus</c:v>
                </c:pt>
              </c:strCache>
            </c:strRef>
          </c:tx>
          <c:spPr>
            <a:solidFill>
              <a:srgbClr val="8452BA"/>
            </a:solidFill>
            <a:ln>
              <a:noFill/>
            </a:ln>
            <a:effectLst/>
          </c:spPr>
          <c:invertIfNegative val="0"/>
          <c:dLbls>
            <c:dLbl>
              <c:idx val="0"/>
              <c:layout>
                <c:manualLayout>
                  <c:x val="1.0422093985787053E-3"/>
                  <c:y val="-0.10830404823803158"/>
                </c:manualLayout>
              </c:layout>
              <c:tx>
                <c:rich>
                  <a:bodyPr/>
                  <a:lstStyle/>
                  <a:p>
                    <a:fld id="{779F3B5D-F64F-4155-A216-D845AD4447A0}" type="SERIESNAME">
                      <a:rPr lang="en-US"/>
                      <a:pPr/>
                      <a:t>[SERIES NAME]</a:t>
                    </a:fld>
                    <a:r>
                      <a:rPr lang="en-US" baseline="0" dirty="0"/>
                      <a:t> </a:t>
                    </a:r>
                  </a:p>
                  <a:p>
                    <a:fld id="{64B4BC21-37F7-4783-AD57-5B57A6398756}"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EA6A-4650-910B-CD673016C062}"/>
                </c:ext>
              </c:extLst>
            </c:dLbl>
            <c:dLbl>
              <c:idx val="1"/>
              <c:layout>
                <c:manualLayout>
                  <c:x val="0"/>
                  <c:y val="-0.11521707259365062"/>
                </c:manualLayout>
              </c:layout>
              <c:tx>
                <c:rich>
                  <a:bodyPr/>
                  <a:lstStyle/>
                  <a:p>
                    <a:fld id="{CAD57636-9502-42E6-AF09-8E7F04DB4587}" type="SERIESNAME">
                      <a:rPr lang="en-US"/>
                      <a:pPr/>
                      <a:t>[SERIES NAME]</a:t>
                    </a:fld>
                    <a:r>
                      <a:rPr lang="en-US" baseline="0"/>
                      <a:t> </a:t>
                    </a:r>
                  </a:p>
                  <a:p>
                    <a:fld id="{6536E722-A3EF-4052-A4C5-2D728BD8CE26}"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EA6A-4650-910B-CD673016C062}"/>
                </c:ext>
              </c:extLst>
            </c:dLbl>
            <c:dLbl>
              <c:idx val="2"/>
              <c:layout>
                <c:manualLayout>
                  <c:x val="0"/>
                  <c:y val="-0.10830404823803158"/>
                </c:manualLayout>
              </c:layout>
              <c:tx>
                <c:rich>
                  <a:bodyPr/>
                  <a:lstStyle/>
                  <a:p>
                    <a:fld id="{A60A6586-6857-430C-BA4C-8BDD5C82354C}" type="SERIESNAME">
                      <a:rPr lang="en-US"/>
                      <a:pPr/>
                      <a:t>[SERIES NAME]</a:t>
                    </a:fld>
                    <a:r>
                      <a:rPr lang="en-US" baseline="0" dirty="0"/>
                      <a:t> </a:t>
                    </a:r>
                  </a:p>
                  <a:p>
                    <a:fld id="{966932FF-10F7-4A46-8CB2-03C85950B9C7}"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F-EA6A-4650-910B-CD673016C062}"/>
                </c:ext>
              </c:extLst>
            </c:dLbl>
            <c:dLbl>
              <c:idx val="3"/>
              <c:layout>
                <c:manualLayout>
                  <c:x val="-3.8213903164282255E-17"/>
                  <c:y val="-0.10830404823803158"/>
                </c:manualLayout>
              </c:layout>
              <c:tx>
                <c:rich>
                  <a:bodyPr/>
                  <a:lstStyle/>
                  <a:p>
                    <a:fld id="{435CD44A-AC65-43F2-92C4-64AE3EDCD92D}" type="SERIESNAME">
                      <a:rPr lang="en-US"/>
                      <a:pPr/>
                      <a:t>[SERIES NAME]</a:t>
                    </a:fld>
                    <a:r>
                      <a:rPr lang="en-US" baseline="0" dirty="0"/>
                      <a:t> </a:t>
                    </a:r>
                  </a:p>
                  <a:p>
                    <a:fld id="{80371481-743C-4A45-A92D-33CC59C3A00E}"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C-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Sheet1!$E$3:$E$6</c:f>
              <c:numCache>
                <c:formatCode>0%</c:formatCode>
                <c:ptCount val="4"/>
                <c:pt idx="0">
                  <c:v>2.9000000000000001E-2</c:v>
                </c:pt>
                <c:pt idx="1">
                  <c:v>2.5000000000000001E-2</c:v>
                </c:pt>
                <c:pt idx="2">
                  <c:v>2.1999999999999999E-2</c:v>
                </c:pt>
                <c:pt idx="3">
                  <c:v>4.4999999999999998E-2</c:v>
                </c:pt>
              </c:numCache>
            </c:numRef>
          </c:val>
          <c:extLst>
            <c:ext xmlns:c16="http://schemas.microsoft.com/office/drawing/2014/chart" uri="{C3380CC4-5D6E-409C-BE32-E72D297353CC}">
              <c16:uniqueId val="{00000002-030E-4F61-8AE2-930F32CA9691}"/>
            </c:ext>
          </c:extLst>
        </c:ser>
        <c:ser>
          <c:idx val="3"/>
          <c:order val="3"/>
          <c:tx>
            <c:strRef>
              <c:f>Sheet1!$F$2</c:f>
              <c:strCache>
                <c:ptCount val="1"/>
                <c:pt idx="0">
                  <c:v>Enterococcus sp.</c:v>
                </c:pt>
              </c:strCache>
            </c:strRef>
          </c:tx>
          <c:spPr>
            <a:solidFill>
              <a:srgbClr val="FB9A99"/>
            </a:solidFill>
            <a:ln>
              <a:noFill/>
            </a:ln>
            <a:effectLst/>
          </c:spPr>
          <c:invertIfNegative val="0"/>
          <c:dLbls>
            <c:dLbl>
              <c:idx val="0"/>
              <c:tx>
                <c:rich>
                  <a:bodyPr/>
                  <a:lstStyle/>
                  <a:p>
                    <a:fld id="{4FAE03AF-25FD-431E-A1C2-FE0DA1878A04}" type="SERIESNAME">
                      <a:rPr lang="en-US"/>
                      <a:pPr/>
                      <a:t>[SERIES NAME]</a:t>
                    </a:fld>
                    <a:r>
                      <a:rPr lang="en-US" baseline="0"/>
                      <a:t> </a:t>
                    </a:r>
                  </a:p>
                  <a:p>
                    <a:fld id="{5138C641-B3E6-4924-87AE-384225505917}"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EA6A-4650-910B-CD673016C062}"/>
                </c:ext>
              </c:extLst>
            </c:dLbl>
            <c:dLbl>
              <c:idx val="1"/>
              <c:tx>
                <c:rich>
                  <a:bodyPr/>
                  <a:lstStyle/>
                  <a:p>
                    <a:fld id="{39C80804-3C7B-4F0A-BCE2-3D5D8D863B35}" type="SERIESNAME">
                      <a:rPr lang="en-US"/>
                      <a:pPr/>
                      <a:t>[SERIES NAME]</a:t>
                    </a:fld>
                    <a:r>
                      <a:rPr lang="en-US" baseline="0" dirty="0"/>
                      <a:t> </a:t>
                    </a:r>
                  </a:p>
                  <a:p>
                    <a:fld id="{92445558-DC2B-46FE-8609-F7BF22D88815}"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EA6A-4650-910B-CD673016C062}"/>
                </c:ext>
              </c:extLst>
            </c:dLbl>
            <c:dLbl>
              <c:idx val="2"/>
              <c:tx>
                <c:rich>
                  <a:bodyPr/>
                  <a:lstStyle/>
                  <a:p>
                    <a:fld id="{A21DCF45-844A-4459-A215-685F27FA34CA}" type="SERIESNAME">
                      <a:rPr lang="en-US"/>
                      <a:pPr/>
                      <a:t>[SERIES NAME]</a:t>
                    </a:fld>
                    <a:r>
                      <a:rPr lang="en-US" baseline="0"/>
                      <a:t> </a:t>
                    </a:r>
                  </a:p>
                  <a:p>
                    <a:fld id="{DDDDCD6A-E473-452E-8AC6-07B82E64CB9A}"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E-EA6A-4650-910B-CD673016C062}"/>
                </c:ext>
              </c:extLst>
            </c:dLbl>
            <c:dLbl>
              <c:idx val="3"/>
              <c:tx>
                <c:rich>
                  <a:bodyPr/>
                  <a:lstStyle/>
                  <a:p>
                    <a:fld id="{DDFFAB3E-244B-4C10-BFAE-305656E4AE49}" type="SERIESNAME">
                      <a:rPr lang="en-US"/>
                      <a:pPr/>
                      <a:t>[SERIES NAME]</a:t>
                    </a:fld>
                    <a:r>
                      <a:rPr lang="en-US" baseline="0"/>
                      <a:t> </a:t>
                    </a:r>
                  </a:p>
                  <a:p>
                    <a:fld id="{4BFB050F-2388-4CA2-BB0C-4B4E21F8577D}"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B-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Sheet1!$F$3:$F$6</c:f>
              <c:numCache>
                <c:formatCode>0%</c:formatCode>
                <c:ptCount val="4"/>
                <c:pt idx="0">
                  <c:v>0.10199999999999999</c:v>
                </c:pt>
                <c:pt idx="1">
                  <c:v>0.14499999999999999</c:v>
                </c:pt>
                <c:pt idx="2">
                  <c:v>0.157</c:v>
                </c:pt>
                <c:pt idx="3">
                  <c:v>0.151</c:v>
                </c:pt>
              </c:numCache>
            </c:numRef>
          </c:val>
          <c:extLst>
            <c:ext xmlns:c16="http://schemas.microsoft.com/office/drawing/2014/chart" uri="{C3380CC4-5D6E-409C-BE32-E72D297353CC}">
              <c16:uniqueId val="{00000003-030E-4F61-8AE2-930F32CA9691}"/>
            </c:ext>
          </c:extLst>
        </c:ser>
        <c:ser>
          <c:idx val="4"/>
          <c:order val="4"/>
          <c:tx>
            <c:strRef>
              <c:f>Sheet1!$G$2</c:f>
              <c:strCache>
                <c:ptCount val="1"/>
                <c:pt idx="0">
                  <c:v>Gram-positive 
bacteria (other)</c:v>
                </c:pt>
              </c:strCache>
            </c:strRef>
          </c:tx>
          <c:spPr>
            <a:solidFill>
              <a:srgbClr val="BFBFBF"/>
            </a:solidFill>
            <a:ln>
              <a:noFill/>
            </a:ln>
            <a:effectLst/>
          </c:spPr>
          <c:invertIfNegative val="0"/>
          <c:dLbls>
            <c:dLbl>
              <c:idx val="0"/>
              <c:layout>
                <c:manualLayout>
                  <c:x val="0"/>
                  <c:y val="-0.11749080136091244"/>
                </c:manualLayout>
              </c:layout>
              <c:tx>
                <c:rich>
                  <a:bodyPr/>
                  <a:lstStyle/>
                  <a:p>
                    <a:fld id="{D125B595-3940-40A7-B20C-BE6882CB476E}" type="SERIESNAME">
                      <a:rPr lang="en-US"/>
                      <a:pPr/>
                      <a:t>[SERIES NAME]</a:t>
                    </a:fld>
                    <a:r>
                      <a:rPr lang="en-US" baseline="0" dirty="0"/>
                      <a:t> </a:t>
                    </a:r>
                  </a:p>
                  <a:p>
                    <a:fld id="{659E176C-5AAF-4548-A8DB-94EB53426AE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EA6A-4650-910B-CD673016C062}"/>
                </c:ext>
              </c:extLst>
            </c:dLbl>
            <c:dLbl>
              <c:idx val="1"/>
              <c:layout>
                <c:manualLayout>
                  <c:x val="0"/>
                  <c:y val="-0.110579577751447"/>
                </c:manualLayout>
              </c:layout>
              <c:tx>
                <c:rich>
                  <a:bodyPr/>
                  <a:lstStyle/>
                  <a:p>
                    <a:fld id="{E6157E40-54E3-4737-B20A-5B953B75548D}" type="SERIESNAME">
                      <a:rPr lang="en-US" smtClean="0"/>
                      <a:pPr/>
                      <a:t>[SERIES NAME]</a:t>
                    </a:fld>
                    <a:endParaRPr lang="en-US"/>
                  </a:p>
                  <a:p>
                    <a:r>
                      <a:rPr lang="en-US" baseline="0"/>
                      <a:t> </a:t>
                    </a:r>
                    <a:fld id="{673FA147-1515-4E7C-8190-E0484F5FDCAF}" type="VALUE">
                      <a:rPr lang="en-US" baseline="0"/>
                      <a:pPr/>
                      <a:t>[VALUE]</a:t>
                    </a:fld>
                    <a:endParaRPr lang="en-US" baseline="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4-EA6A-4650-910B-CD673016C062}"/>
                </c:ext>
              </c:extLst>
            </c:dLbl>
            <c:dLbl>
              <c:idx val="2"/>
              <c:layout>
                <c:manualLayout>
                  <c:x val="-7.6407904339875131E-17"/>
                  <c:y val="-0.110579577751447"/>
                </c:manualLayout>
              </c:layout>
              <c:tx>
                <c:rich>
                  <a:bodyPr/>
                  <a:lstStyle/>
                  <a:p>
                    <a:fld id="{B9C5FDE1-47AE-49EB-9FD4-3E4A46E41B64}" type="SERIESNAME">
                      <a:rPr lang="en-US"/>
                      <a:pPr/>
                      <a:t>[SERIES NAME]</a:t>
                    </a:fld>
                    <a:r>
                      <a:rPr lang="en-US" baseline="0" dirty="0"/>
                      <a:t> </a:t>
                    </a:r>
                  </a:p>
                  <a:p>
                    <a:fld id="{8435038A-F4D5-4D35-A02A-6D25A241F711}"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D-EA6A-4650-910B-CD673016C062}"/>
                </c:ext>
              </c:extLst>
            </c:dLbl>
            <c:dLbl>
              <c:idx val="3"/>
              <c:layout>
                <c:manualLayout>
                  <c:x val="0"/>
                  <c:y val="-0.110579577751447"/>
                </c:manualLayout>
              </c:layout>
              <c:tx>
                <c:rich>
                  <a:bodyPr/>
                  <a:lstStyle/>
                  <a:p>
                    <a:fld id="{0728ED42-E8DE-4A7F-B762-3A93C2238D03}" type="SERIESNAME">
                      <a:rPr lang="en-US" smtClean="0"/>
                      <a:pPr/>
                      <a:t>[SERIES NAME]</a:t>
                    </a:fld>
                    <a:endParaRPr lang="en-US" dirty="0"/>
                  </a:p>
                  <a:p>
                    <a:r>
                      <a:rPr lang="en-US" baseline="0" dirty="0"/>
                      <a:t> </a:t>
                    </a:r>
                    <a:fld id="{F8631D00-D127-4DD3-8267-FF08C25C80E8}" type="VALUE">
                      <a:rPr lang="en-US" baseline="0"/>
                      <a:pPr/>
                      <a:t>[VALUE]</a:t>
                    </a:fld>
                    <a:endParaRPr lang="en-US" baseline="0" dirty="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A-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Sheet1!$G$3:$G$6</c:f>
              <c:numCache>
                <c:formatCode>0%</c:formatCode>
                <c:ptCount val="4"/>
                <c:pt idx="0">
                  <c:v>4.3999999999999997E-2</c:v>
                </c:pt>
                <c:pt idx="1">
                  <c:v>4.4999999999999998E-2</c:v>
                </c:pt>
                <c:pt idx="2">
                  <c:v>4.4999999999999998E-2</c:v>
                </c:pt>
                <c:pt idx="3">
                  <c:v>4.8000000000000001E-2</c:v>
                </c:pt>
              </c:numCache>
            </c:numRef>
          </c:val>
          <c:extLst>
            <c:ext xmlns:c16="http://schemas.microsoft.com/office/drawing/2014/chart" uri="{C3380CC4-5D6E-409C-BE32-E72D297353CC}">
              <c16:uniqueId val="{00000004-030E-4F61-8AE2-930F32CA9691}"/>
            </c:ext>
          </c:extLst>
        </c:ser>
        <c:ser>
          <c:idx val="5"/>
          <c:order val="5"/>
          <c:tx>
            <c:strRef>
              <c:f>Sheet1!$H$2</c:f>
              <c:strCache>
                <c:ptCount val="1"/>
                <c:pt idx="0">
                  <c:v>Escherichia coli</c:v>
                </c:pt>
              </c:strCache>
            </c:strRef>
          </c:tx>
          <c:spPr>
            <a:solidFill>
              <a:srgbClr val="A3D872"/>
            </a:solidFill>
            <a:ln>
              <a:noFill/>
            </a:ln>
            <a:effectLst/>
          </c:spPr>
          <c:invertIfNegative val="0"/>
          <c:dLbls>
            <c:dLbl>
              <c:idx val="0"/>
              <c:tx>
                <c:rich>
                  <a:bodyPr/>
                  <a:lstStyle/>
                  <a:p>
                    <a:fld id="{8147312C-35C0-4219-8B11-BF455C8EEE9B}" type="SERIESNAME">
                      <a:rPr lang="en-US"/>
                      <a:pPr/>
                      <a:t>[SERIES NAME]</a:t>
                    </a:fld>
                    <a:r>
                      <a:rPr lang="en-US" baseline="0"/>
                      <a:t> </a:t>
                    </a:r>
                  </a:p>
                  <a:p>
                    <a:fld id="{3C8D6AC6-3836-4D85-B172-02DC4AD1BFD6}" type="VALUE">
                      <a:rPr lang="en-US" baseline="0" smtClean="0"/>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8-EB52-4071-AA7E-06532BD73E20}"/>
                </c:ext>
              </c:extLst>
            </c:dLbl>
            <c:dLbl>
              <c:idx val="1"/>
              <c:tx>
                <c:rich>
                  <a:bodyPr/>
                  <a:lstStyle/>
                  <a:p>
                    <a:fld id="{38BC4252-DCDF-4761-8980-3A80B522D2CD}" type="SERIESNAME">
                      <a:rPr lang="en-US"/>
                      <a:pPr/>
                      <a:t>[SERIES NAME]</a:t>
                    </a:fld>
                    <a:r>
                      <a:rPr lang="en-US" baseline="0"/>
                      <a:t> </a:t>
                    </a:r>
                  </a:p>
                  <a:p>
                    <a:fld id="{A23617AF-AAE2-4096-88AC-B7AE7E1A1E78}" type="VALUE">
                      <a:rPr lang="en-US" baseline="0" smtClean="0"/>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EB52-4071-AA7E-06532BD73E20}"/>
                </c:ext>
              </c:extLst>
            </c:dLbl>
            <c:dLbl>
              <c:idx val="2"/>
              <c:tx>
                <c:rich>
                  <a:bodyPr/>
                  <a:lstStyle/>
                  <a:p>
                    <a:fld id="{7B6BC8C3-5F27-4A12-BFA7-E05E5E155FEA}" type="SERIESNAME">
                      <a:rPr lang="en-US"/>
                      <a:pPr/>
                      <a:t>[SERIES NAME]</a:t>
                    </a:fld>
                    <a:r>
                      <a:rPr lang="en-US" baseline="0"/>
                      <a:t> </a:t>
                    </a:r>
                  </a:p>
                  <a:p>
                    <a:fld id="{F6897AA7-60A4-4E46-BEE6-1E49A9BDA219}" type="VALUE">
                      <a:rPr lang="en-US" baseline="0" smtClean="0"/>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6-EB52-4071-AA7E-06532BD73E20}"/>
                </c:ext>
              </c:extLst>
            </c:dLbl>
            <c:dLbl>
              <c:idx val="3"/>
              <c:tx>
                <c:rich>
                  <a:bodyPr/>
                  <a:lstStyle/>
                  <a:p>
                    <a:fld id="{0FFF26A6-CE12-41DB-83BC-B0E6D3A6595A}" type="SERIESNAME">
                      <a:rPr lang="en-US"/>
                      <a:pPr/>
                      <a:t>[SERIES NAME]</a:t>
                    </a:fld>
                    <a:r>
                      <a:rPr lang="en-US" baseline="0"/>
                      <a:t> </a:t>
                    </a:r>
                  </a:p>
                  <a:p>
                    <a:fld id="{6E442EF5-CDCA-4AC9-B5B8-B9EAA28C4297}" type="VALUE">
                      <a:rPr lang="en-US" baseline="0" smtClean="0"/>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EB52-4071-AA7E-06532BD73E2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Sheet1!$H$3:$H$6</c:f>
              <c:numCache>
                <c:formatCode>0%</c:formatCode>
                <c:ptCount val="4"/>
                <c:pt idx="0">
                  <c:v>0.30199999999999999</c:v>
                </c:pt>
                <c:pt idx="1">
                  <c:v>0.38</c:v>
                </c:pt>
                <c:pt idx="2">
                  <c:v>0.318</c:v>
                </c:pt>
                <c:pt idx="3">
                  <c:v>0.318</c:v>
                </c:pt>
              </c:numCache>
            </c:numRef>
          </c:val>
          <c:extLst>
            <c:ext xmlns:c16="http://schemas.microsoft.com/office/drawing/2014/chart" uri="{C3380CC4-5D6E-409C-BE32-E72D297353CC}">
              <c16:uniqueId val="{00000005-030E-4F61-8AE2-930F32CA9691}"/>
            </c:ext>
          </c:extLst>
        </c:ser>
        <c:ser>
          <c:idx val="6"/>
          <c:order val="6"/>
          <c:tx>
            <c:strRef>
              <c:f>Sheet1!$I$2</c:f>
              <c:strCache>
                <c:ptCount val="1"/>
                <c:pt idx="0">
                  <c:v>Pseudomonas 
aeruginosa</c:v>
                </c:pt>
              </c:strCache>
            </c:strRef>
          </c:tx>
          <c:spPr>
            <a:solidFill>
              <a:srgbClr val="FFCC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Sheet1!$I$3:$I$6</c:f>
              <c:numCache>
                <c:formatCode>0%</c:formatCode>
                <c:ptCount val="4"/>
                <c:pt idx="0">
                  <c:v>0.107</c:v>
                </c:pt>
                <c:pt idx="1">
                  <c:v>0.107</c:v>
                </c:pt>
                <c:pt idx="2">
                  <c:v>0.13500000000000001</c:v>
                </c:pt>
                <c:pt idx="3">
                  <c:v>0.13700000000000001</c:v>
                </c:pt>
              </c:numCache>
            </c:numRef>
          </c:val>
          <c:extLst>
            <c:ext xmlns:c16="http://schemas.microsoft.com/office/drawing/2014/chart" uri="{C3380CC4-5D6E-409C-BE32-E72D297353CC}">
              <c16:uniqueId val="{00000006-030E-4F61-8AE2-930F32CA9691}"/>
            </c:ext>
          </c:extLst>
        </c:ser>
        <c:ser>
          <c:idx val="7"/>
          <c:order val="7"/>
          <c:tx>
            <c:strRef>
              <c:f>Sheet1!$J$2</c:f>
              <c:strCache>
                <c:ptCount val="1"/>
                <c:pt idx="0">
                  <c:v>Klebsiella 
pneumoniae</c:v>
                </c:pt>
              </c:strCache>
            </c:strRef>
          </c:tx>
          <c:spPr>
            <a:solidFill>
              <a:srgbClr val="98D0D4"/>
            </a:solidFill>
            <a:ln>
              <a:noFill/>
            </a:ln>
            <a:effectLst/>
          </c:spPr>
          <c:invertIfNegative val="0"/>
          <c:dLbls>
            <c:dLbl>
              <c:idx val="0"/>
              <c:layout>
                <c:manualLayout>
                  <c:x val="-7.6427806328564511E-17"/>
                  <c:y val="-9.908668243053953E-2"/>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EB52-4071-AA7E-06532BD73E20}"/>
                </c:ext>
              </c:extLst>
            </c:dLbl>
            <c:dLbl>
              <c:idx val="1"/>
              <c:layout>
                <c:manualLayout>
                  <c:x val="0"/>
                  <c:y val="-0.10369536533428556"/>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EB52-4071-AA7E-06532BD73E20}"/>
                </c:ext>
              </c:extLst>
            </c:dLbl>
            <c:dLbl>
              <c:idx val="2"/>
              <c:layout>
                <c:manualLayout>
                  <c:x val="0"/>
                  <c:y val="-0.11060838968990459"/>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EB52-4071-AA7E-06532BD73E20}"/>
                </c:ext>
              </c:extLst>
            </c:dLbl>
            <c:dLbl>
              <c:idx val="3"/>
              <c:layout>
                <c:manualLayout>
                  <c:x val="0"/>
                  <c:y val="-0.10830404823803158"/>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EB52-4071-AA7E-06532BD73E2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Sheet1!$J$3:$J$6</c:f>
              <c:numCache>
                <c:formatCode>0%</c:formatCode>
                <c:ptCount val="4"/>
                <c:pt idx="0">
                  <c:v>9.2999999999999999E-2</c:v>
                </c:pt>
                <c:pt idx="1">
                  <c:v>0.05</c:v>
                </c:pt>
                <c:pt idx="2">
                  <c:v>7.5999999999999998E-2</c:v>
                </c:pt>
                <c:pt idx="3">
                  <c:v>7.9000000000000001E-2</c:v>
                </c:pt>
              </c:numCache>
            </c:numRef>
          </c:val>
          <c:extLst>
            <c:ext xmlns:c16="http://schemas.microsoft.com/office/drawing/2014/chart" uri="{C3380CC4-5D6E-409C-BE32-E72D297353CC}">
              <c16:uniqueId val="{00000007-030E-4F61-8AE2-930F32CA9691}"/>
            </c:ext>
          </c:extLst>
        </c:ser>
        <c:ser>
          <c:idx val="8"/>
          <c:order val="8"/>
          <c:tx>
            <c:strRef>
              <c:f>Sheet1!$K$2</c:f>
              <c:strCache>
                <c:ptCount val="1"/>
                <c:pt idx="0">
                  <c:v>Gram-negative 
bacteria</c:v>
                </c:pt>
              </c:strCache>
            </c:strRef>
          </c:tx>
          <c:spPr>
            <a:solidFill>
              <a:srgbClr val="1F78B4"/>
            </a:solidFill>
            <a:ln>
              <a:noFill/>
            </a:ln>
            <a:effectLst/>
          </c:spPr>
          <c:invertIfNegative val="0"/>
          <c:dLbls>
            <c:dLbl>
              <c:idx val="0"/>
              <c:tx>
                <c:rich>
                  <a:bodyPr/>
                  <a:lstStyle/>
                  <a:p>
                    <a:fld id="{BF288C62-14DC-4AC2-8C28-FF5C3C30D512}" type="SERIESNAME">
                      <a:rPr lang="en-US"/>
                      <a:pPr/>
                      <a:t>[SERIES NAME]</a:t>
                    </a:fld>
                    <a:r>
                      <a:rPr lang="en-US" baseline="0" dirty="0"/>
                      <a:t> </a:t>
                    </a:r>
                  </a:p>
                  <a:p>
                    <a:fld id="{F26AEC79-A508-459F-A7C0-87CBD45C040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0-EA6A-4650-910B-CD673016C062}"/>
                </c:ext>
              </c:extLst>
            </c:dLbl>
            <c:dLbl>
              <c:idx val="1"/>
              <c:tx>
                <c:rich>
                  <a:bodyPr/>
                  <a:lstStyle/>
                  <a:p>
                    <a:fld id="{9B26E571-0673-4A66-A555-758FBB3E38DB}" type="SERIESNAME">
                      <a:rPr lang="en-US"/>
                      <a:pPr/>
                      <a:t>[SERIES NAME]</a:t>
                    </a:fld>
                    <a:r>
                      <a:rPr lang="en-US" baseline="0"/>
                      <a:t> </a:t>
                    </a:r>
                  </a:p>
                  <a:p>
                    <a:fld id="{92ABB94F-CA59-4DF7-A41F-95FCA3187624}"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7-EA6A-4650-910B-CD673016C062}"/>
                </c:ext>
              </c:extLst>
            </c:dLbl>
            <c:dLbl>
              <c:idx val="2"/>
              <c:tx>
                <c:rich>
                  <a:bodyPr/>
                  <a:lstStyle/>
                  <a:p>
                    <a:fld id="{86AF8781-5407-4720-9DBE-CD05616E730B}" type="SERIESNAME">
                      <a:rPr lang="en-US"/>
                      <a:pPr/>
                      <a:t>[SERIES NAME]</a:t>
                    </a:fld>
                    <a:r>
                      <a:rPr lang="en-US" baseline="0"/>
                      <a:t> </a:t>
                    </a:r>
                  </a:p>
                  <a:p>
                    <a:fld id="{DED9CF05-B800-46A2-9BF6-3D3684785DEF}"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8-EA6A-4650-910B-CD673016C062}"/>
                </c:ext>
              </c:extLst>
            </c:dLbl>
            <c:dLbl>
              <c:idx val="3"/>
              <c:tx>
                <c:rich>
                  <a:bodyPr/>
                  <a:lstStyle/>
                  <a:p>
                    <a:fld id="{902F546B-CA56-478C-9E64-828609E413F2}" type="SERIESNAME">
                      <a:rPr lang="en-US"/>
                      <a:pPr/>
                      <a:t>[SERIES NAME]</a:t>
                    </a:fld>
                    <a:r>
                      <a:rPr lang="en-US" baseline="0"/>
                      <a:t> </a:t>
                    </a:r>
                  </a:p>
                  <a:p>
                    <a:fld id="{18399A20-D5A0-4B87-BCF0-2434697BB6F4}"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9-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Sheet1!$K$3:$K$6</c:f>
              <c:numCache>
                <c:formatCode>0%</c:formatCode>
                <c:ptCount val="4"/>
                <c:pt idx="0">
                  <c:v>0.19</c:v>
                </c:pt>
                <c:pt idx="1">
                  <c:v>0.153</c:v>
                </c:pt>
                <c:pt idx="2">
                  <c:v>0.126</c:v>
                </c:pt>
                <c:pt idx="3">
                  <c:v>0.113</c:v>
                </c:pt>
              </c:numCache>
            </c:numRef>
          </c:val>
          <c:extLst>
            <c:ext xmlns:c16="http://schemas.microsoft.com/office/drawing/2014/chart" uri="{C3380CC4-5D6E-409C-BE32-E72D297353CC}">
              <c16:uniqueId val="{00000008-030E-4F61-8AE2-930F32CA9691}"/>
            </c:ext>
          </c:extLst>
        </c:ser>
        <c:ser>
          <c:idx val="9"/>
          <c:order val="9"/>
          <c:tx>
            <c:strRef>
              <c:f>Sheet1!$L$2</c:f>
              <c:strCache>
                <c:ptCount val="1"/>
                <c:pt idx="0">
                  <c:v>Candida 
albicans</c:v>
                </c:pt>
              </c:strCache>
            </c:strRef>
          </c:tx>
          <c:spPr>
            <a:solidFill>
              <a:srgbClr val="BDA0CC"/>
            </a:solidFill>
            <a:ln>
              <a:noFill/>
            </a:ln>
            <a:effectLst/>
          </c:spPr>
          <c:invertIfNegative val="0"/>
          <c:dLbls>
            <c:dLbl>
              <c:idx val="0"/>
              <c:layout>
                <c:manualLayout>
                  <c:x val="-1.2503256056264652E-2"/>
                  <c:y val="-0.11749080136091244"/>
                </c:manualLayout>
              </c:layout>
              <c:tx>
                <c:rich>
                  <a:bodyPr/>
                  <a:lstStyle/>
                  <a:p>
                    <a:fld id="{A9F0A3A8-205A-4FE4-ACBE-4B5930D63FBA}" type="SERIESNAME">
                      <a:rPr lang="en-US"/>
                      <a:pPr/>
                      <a:t>[SERIES NAME]</a:t>
                    </a:fld>
                    <a:r>
                      <a:rPr lang="en-US" baseline="0" dirty="0"/>
                      <a:t> </a:t>
                    </a:r>
                  </a:p>
                  <a:p>
                    <a:fld id="{D7DDCFE4-E3EC-44E0-B3C9-F957469DF9DD}"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1-EA6A-4650-910B-CD673016C062}"/>
                </c:ext>
              </c:extLst>
            </c:dLbl>
            <c:dLbl>
              <c:idx val="1"/>
              <c:layout>
                <c:manualLayout>
                  <c:x val="-1.4587132065642248E-2"/>
                  <c:y val="-0.11749080136091244"/>
                </c:manualLayout>
              </c:layout>
              <c:tx>
                <c:rich>
                  <a:bodyPr/>
                  <a:lstStyle/>
                  <a:p>
                    <a:fld id="{768552B4-D6C3-4E5C-865C-B670529D9C88}" type="SERIESNAME">
                      <a:rPr lang="en-US"/>
                      <a:pPr/>
                      <a:t>[SERIES NAME]</a:t>
                    </a:fld>
                    <a:r>
                      <a:rPr lang="en-US" baseline="0"/>
                      <a:t> </a:t>
                    </a:r>
                  </a:p>
                  <a:p>
                    <a:fld id="{45978D90-EF88-43FB-8141-529B215C182D}"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4-EA6A-4650-910B-CD673016C062}"/>
                </c:ext>
              </c:extLst>
            </c:dLbl>
            <c:dLbl>
              <c:idx val="2"/>
              <c:tx>
                <c:rich>
                  <a:bodyPr/>
                  <a:lstStyle/>
                  <a:p>
                    <a:fld id="{A26E45B4-B844-4A54-84AE-FD73E8394A45}" type="SERIESNAME">
                      <a:rPr lang="en-US"/>
                      <a:pPr/>
                      <a:t>[SERIES NAME]</a:t>
                    </a:fld>
                    <a:r>
                      <a:rPr lang="en-US" baseline="0"/>
                      <a:t> </a:t>
                    </a:r>
                  </a:p>
                  <a:p>
                    <a:fld id="{BFE51C72-3ED5-4026-B5B5-ED32554BCA7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3-EA6A-4650-910B-CD673016C062}"/>
                </c:ext>
              </c:extLst>
            </c:dLbl>
            <c:dLbl>
              <c:idx val="3"/>
              <c:tx>
                <c:rich>
                  <a:bodyPr/>
                  <a:lstStyle/>
                  <a:p>
                    <a:fld id="{BFD36F6B-794C-4F98-857E-15DC089BF032}" type="SERIESNAME">
                      <a:rPr lang="en-US"/>
                      <a:pPr/>
                      <a:t>[SERIES NAME]</a:t>
                    </a:fld>
                    <a:r>
                      <a:rPr lang="en-US" baseline="0"/>
                      <a:t> </a:t>
                    </a:r>
                  </a:p>
                  <a:p>
                    <a:fld id="{E740F1F3-1765-4C92-9185-FC5998F19FDC}"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2-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Sheet1!$L$3:$L$6</c:f>
              <c:numCache>
                <c:formatCode>General</c:formatCode>
                <c:ptCount val="4"/>
              </c:numCache>
            </c:numRef>
          </c:val>
          <c:extLst>
            <c:ext xmlns:c16="http://schemas.microsoft.com/office/drawing/2014/chart" uri="{C3380CC4-5D6E-409C-BE32-E72D297353CC}">
              <c16:uniqueId val="{00000009-030E-4F61-8AE2-930F32CA9691}"/>
            </c:ext>
          </c:extLst>
        </c:ser>
        <c:ser>
          <c:idx val="10"/>
          <c:order val="10"/>
          <c:tx>
            <c:strRef>
              <c:f>Sheet1!$M$2</c:f>
              <c:strCache>
                <c:ptCount val="1"/>
                <c:pt idx="0">
                  <c:v>Yeast/Fungus 
(other)</c:v>
                </c:pt>
              </c:strCache>
            </c:strRef>
          </c:tx>
          <c:spPr>
            <a:solidFill>
              <a:srgbClr val="E93B3B"/>
            </a:solidFill>
            <a:ln>
              <a:noFill/>
            </a:ln>
            <a:effectLst/>
          </c:spPr>
          <c:invertIfNegative val="0"/>
          <c:dLbls>
            <c:dLbl>
              <c:idx val="0"/>
              <c:layout>
                <c:manualLayout>
                  <c:x val="2.2922636103151862E-2"/>
                  <c:y val="-0.11749080136091244"/>
                </c:manualLayout>
              </c:layout>
              <c:tx>
                <c:rich>
                  <a:bodyPr/>
                  <a:lstStyle/>
                  <a:p>
                    <a:fld id="{67AFEFB7-315B-4D57-92AC-BAE8A8D163FD}" type="SERIESNAME">
                      <a:rPr lang="en-US"/>
                      <a:pPr/>
                      <a:t>[SERIES NAME]</a:t>
                    </a:fld>
                    <a:r>
                      <a:rPr lang="en-US" baseline="0" dirty="0"/>
                      <a:t> </a:t>
                    </a:r>
                  </a:p>
                  <a:p>
                    <a:fld id="{C3C7A0E2-6AB8-4A8F-A816-65CBD4051AB0}"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EA6A-4650-910B-CD673016C062}"/>
                </c:ext>
              </c:extLst>
            </c:dLbl>
            <c:dLbl>
              <c:idx val="1"/>
              <c:layout>
                <c:manualLayout>
                  <c:x val="2.5006553133710592E-2"/>
                  <c:y val="-0.1151870601577573"/>
                </c:manualLayout>
              </c:layout>
              <c:tx>
                <c:rich>
                  <a:bodyPr/>
                  <a:lstStyle/>
                  <a:p>
                    <a:fld id="{47FF1E28-1425-42B8-A51E-8CDDEEDB9C60}" type="SERIESNAME">
                      <a:rPr lang="en-US"/>
                      <a:pPr/>
                      <a:t>[SERIES NAME]</a:t>
                    </a:fld>
                    <a:r>
                      <a:rPr lang="en-US" baseline="0" dirty="0"/>
                      <a:t> </a:t>
                    </a:r>
                  </a:p>
                  <a:p>
                    <a:fld id="{C1D7CC4B-2961-4E0C-9AD0-0C6B17D09989}"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7.5243511987414691E-2"/>
                      <c:h val="9.972895668458627E-2"/>
                    </c:manualLayout>
                  </c15:layout>
                  <c15:dlblFieldTable/>
                  <c15:showDataLabelsRange val="0"/>
                </c:ext>
                <c:ext xmlns:c16="http://schemas.microsoft.com/office/drawing/2014/chart" uri="{C3380CC4-5D6E-409C-BE32-E72D297353CC}">
                  <c16:uniqueId val="{0000000A-EA6A-4650-910B-CD673016C062}"/>
                </c:ext>
              </c:extLst>
            </c:dLbl>
            <c:dLbl>
              <c:idx val="2"/>
              <c:tx>
                <c:rich>
                  <a:bodyPr/>
                  <a:lstStyle/>
                  <a:p>
                    <a:fld id="{0700A9CE-68C0-4FDD-B5C2-5ACED13BF4BF}" type="SERIESNAME">
                      <a:rPr lang="en-US"/>
                      <a:pPr/>
                      <a:t>[SERIES NAME]</a:t>
                    </a:fld>
                    <a:r>
                      <a:rPr lang="en-US" baseline="0"/>
                      <a:t> </a:t>
                    </a:r>
                  </a:p>
                  <a:p>
                    <a:fld id="{667A7D3D-C47B-4188-90B5-85F541556F39}"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5-EA6A-4650-910B-CD673016C062}"/>
                </c:ext>
              </c:extLst>
            </c:dLbl>
            <c:dLbl>
              <c:idx val="3"/>
              <c:tx>
                <c:rich>
                  <a:bodyPr/>
                  <a:lstStyle/>
                  <a:p>
                    <a:fld id="{63AE9531-04F1-4E2F-8427-0660A39D15CA}" type="SERIESNAME">
                      <a:rPr lang="en-US"/>
                      <a:pPr/>
                      <a:t>[SERIES NAME]</a:t>
                    </a:fld>
                    <a:r>
                      <a:rPr lang="en-US" baseline="0"/>
                      <a:t> </a:t>
                    </a:r>
                  </a:p>
                  <a:p>
                    <a:fld id="{52455B3A-E948-41E9-9DA5-9714A20DEBDB}"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6-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Sheet1!$M$3:$M$6</c:f>
              <c:numCache>
                <c:formatCode>General</c:formatCode>
                <c:ptCount val="4"/>
              </c:numCache>
            </c:numRef>
          </c:val>
          <c:extLst>
            <c:ext xmlns:c16="http://schemas.microsoft.com/office/drawing/2014/chart" uri="{C3380CC4-5D6E-409C-BE32-E72D297353CC}">
              <c16:uniqueId val="{0000000A-030E-4F61-8AE2-930F32CA9691}"/>
            </c:ext>
          </c:extLst>
        </c:ser>
        <c:ser>
          <c:idx val="11"/>
          <c:order val="11"/>
          <c:tx>
            <c:strRef>
              <c:f>Sheet1!$N$2</c:f>
              <c:strCache>
                <c:ptCount val="1"/>
                <c:pt idx="0">
                  <c:v>Multiple 
Organisms</c:v>
                </c:pt>
              </c:strCache>
            </c:strRef>
          </c:tx>
          <c:spPr>
            <a:solidFill>
              <a:srgbClr val="FFFF69"/>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fld id="{00E668B9-46F3-4FB5-BA3C-0A330A542B57}" type="SERIESNAME">
                      <a:rPr lang="en-US" sz="1050">
                        <a:solidFill>
                          <a:schemeClr val="tx1"/>
                        </a:solidFill>
                      </a:rPr>
                      <a:pPr>
                        <a:defRPr sz="1050" b="0" i="0" u="none" strike="noStrike" kern="1200" baseline="0">
                          <a:solidFill>
                            <a:schemeClr val="tx1"/>
                          </a:solidFill>
                          <a:latin typeface="+mn-lt"/>
                          <a:ea typeface="+mn-ea"/>
                          <a:cs typeface="+mn-cs"/>
                        </a:defRPr>
                      </a:pPr>
                      <a:t>[SERIES NAME]</a:t>
                    </a:fld>
                    <a:r>
                      <a:rPr lang="en-US" sz="1050" baseline="0">
                        <a:solidFill>
                          <a:schemeClr val="tx1"/>
                        </a:solidFill>
                      </a:rPr>
                      <a:t>, </a:t>
                    </a:r>
                  </a:p>
                  <a:p>
                    <a:pPr>
                      <a:defRPr sz="1050" b="0" i="0" u="none" strike="noStrike" kern="1200" baseline="0">
                        <a:solidFill>
                          <a:schemeClr val="tx1"/>
                        </a:solidFill>
                        <a:latin typeface="+mn-lt"/>
                        <a:ea typeface="+mn-ea"/>
                        <a:cs typeface="+mn-cs"/>
                      </a:defRPr>
                    </a:pPr>
                    <a:fld id="{2CF7B50B-E5CA-452C-8105-D6F3D00F80BF}" type="VALUE">
                      <a:rPr lang="en-US" sz="1050" baseline="0" smtClean="0">
                        <a:solidFill>
                          <a:schemeClr val="tx1"/>
                        </a:solidFill>
                      </a:rPr>
                      <a:pPr>
                        <a:defRPr sz="1050" b="0" i="0" u="none" strike="noStrike" kern="1200" baseline="0">
                          <a:solidFill>
                            <a:schemeClr val="tx1"/>
                          </a:solidFill>
                          <a:latin typeface="+mn-lt"/>
                          <a:ea typeface="+mn-ea"/>
                          <a:cs typeface="+mn-cs"/>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EA6A-4650-910B-CD673016C062}"/>
                </c:ext>
              </c:extLst>
            </c:dLbl>
            <c:dLbl>
              <c:idx val="1"/>
              <c:tx>
                <c:rich>
                  <a:bodyPr/>
                  <a:lstStyle/>
                  <a:p>
                    <a:fld id="{AA4357AE-9989-40C0-A873-E377EF72CE93}" type="SERIESNAME">
                      <a:rPr lang="en-US"/>
                      <a:pPr/>
                      <a:t>[SERIES NAME]</a:t>
                    </a:fld>
                    <a:r>
                      <a:rPr lang="en-US" baseline="0"/>
                      <a:t>, </a:t>
                    </a:r>
                  </a:p>
                  <a:p>
                    <a:fld id="{50B309E1-867E-4EE0-A871-0B46D7E8D483}"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6-EA6A-4650-910B-CD673016C062}"/>
                </c:ext>
              </c:extLst>
            </c:dLbl>
            <c:dLbl>
              <c:idx val="2"/>
              <c:tx>
                <c:rich>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fld id="{CEF930CD-01EF-4188-8A01-EB5F24990D39}" type="SERIESNAME">
                      <a:rPr lang="en-US"/>
                      <a:pPr>
                        <a:defRPr sz="1050" b="0" i="0" u="none" strike="noStrike" kern="1200" baseline="0">
                          <a:solidFill>
                            <a:schemeClr val="tx1"/>
                          </a:solidFill>
                          <a:latin typeface="+mn-lt"/>
                          <a:ea typeface="+mn-ea"/>
                          <a:cs typeface="+mn-cs"/>
                        </a:defRPr>
                      </a:pPr>
                      <a:t>[SERIES NAME]</a:t>
                    </a:fld>
                    <a:r>
                      <a:rPr lang="en-US" baseline="0" dirty="0"/>
                      <a:t> </a:t>
                    </a:r>
                  </a:p>
                  <a:p>
                    <a:pPr>
                      <a:defRPr sz="1050" b="0" i="0" u="none" strike="noStrike" kern="1200" baseline="0">
                        <a:solidFill>
                          <a:schemeClr val="tx1"/>
                        </a:solidFill>
                        <a:latin typeface="+mn-lt"/>
                        <a:ea typeface="+mn-ea"/>
                        <a:cs typeface="+mn-cs"/>
                      </a:defRPr>
                    </a:pPr>
                    <a:fld id="{1AB63F3C-DCED-4659-B2AB-1F8F47A5B932}" type="VALUE">
                      <a:rPr lang="en-US" baseline="0" smtClean="0"/>
                      <a:pPr>
                        <a:defRPr sz="1050" b="0" i="0" u="none" strike="noStrike" kern="1200" baseline="0">
                          <a:solidFill>
                            <a:schemeClr val="tx1"/>
                          </a:solidFill>
                          <a:latin typeface="+mn-lt"/>
                          <a:ea typeface="+mn-ea"/>
                          <a:cs typeface="+mn-cs"/>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9-EA6A-4650-910B-CD673016C062}"/>
                </c:ext>
              </c:extLst>
            </c:dLbl>
            <c:dLbl>
              <c:idx val="3"/>
              <c:tx>
                <c:rich>
                  <a:bodyPr/>
                  <a:lstStyle/>
                  <a:p>
                    <a:fld id="{7D3D990E-2F23-4132-938E-E8DB15CCEB62}" type="SERIESNAME">
                      <a:rPr lang="en-US"/>
                      <a:pPr/>
                      <a:t>[SERIES NAME]</a:t>
                    </a:fld>
                    <a:r>
                      <a:rPr lang="en-US" baseline="0" dirty="0"/>
                      <a:t> </a:t>
                    </a:r>
                  </a:p>
                  <a:p>
                    <a:fld id="{03760F30-4D5C-4173-BD1D-FCAF17FB3B1A}"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8-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Sheet1!$N$3:$N$6</c:f>
              <c:numCache>
                <c:formatCode>0%</c:formatCode>
                <c:ptCount val="4"/>
                <c:pt idx="0">
                  <c:v>0.13200000000000001</c:v>
                </c:pt>
                <c:pt idx="1">
                  <c:v>9.5000000000000001E-2</c:v>
                </c:pt>
                <c:pt idx="2">
                  <c:v>0.11700000000000001</c:v>
                </c:pt>
                <c:pt idx="3">
                  <c:v>0.11</c:v>
                </c:pt>
              </c:numCache>
            </c:numRef>
          </c:val>
          <c:extLst>
            <c:ext xmlns:c16="http://schemas.microsoft.com/office/drawing/2014/chart" uri="{C3380CC4-5D6E-409C-BE32-E72D297353CC}">
              <c16:uniqueId val="{0000000B-030E-4F61-8AE2-930F32CA9691}"/>
            </c:ext>
          </c:extLst>
        </c:ser>
        <c:ser>
          <c:idx val="12"/>
          <c:order val="12"/>
          <c:tx>
            <c:strRef>
              <c:f>Sheet1!$O$2</c:f>
              <c:strCache>
                <c:ptCount val="1"/>
                <c:pt idx="0">
                  <c:v>No Organism 
Identified</c:v>
                </c:pt>
              </c:strCache>
            </c:strRef>
          </c:tx>
          <c:spPr>
            <a:solidFill>
              <a:schemeClr val="accent1">
                <a:lumMod val="80000"/>
                <a:lumOff val="20000"/>
              </a:schemeClr>
            </a:solidFill>
            <a:ln>
              <a:noFill/>
            </a:ln>
            <a:effectLst/>
          </c:spPr>
          <c:invertIfNegative val="0"/>
          <c:cat>
            <c:strRef>
              <c:f>Sheet1!$B$3:$B$6</c:f>
              <c:strCache>
                <c:ptCount val="4"/>
                <c:pt idx="0">
                  <c:v>Calendar Year 
2019</c:v>
                </c:pt>
                <c:pt idx="1">
                  <c:v>Calendar Year 
2018</c:v>
                </c:pt>
                <c:pt idx="2">
                  <c:v>Calendar Year 
2019</c:v>
                </c:pt>
                <c:pt idx="3">
                  <c:v>Calendar Year 
2018</c:v>
                </c:pt>
              </c:strCache>
            </c:strRef>
          </c:cat>
          <c:val>
            <c:numRef>
              <c:f>Sheet1!$O$3:$O$6</c:f>
              <c:numCache>
                <c:formatCode>General</c:formatCode>
                <c:ptCount val="4"/>
              </c:numCache>
            </c:numRef>
          </c:val>
          <c:extLst>
            <c:ext xmlns:c16="http://schemas.microsoft.com/office/drawing/2014/chart" uri="{C3380CC4-5D6E-409C-BE32-E72D297353CC}">
              <c16:uniqueId val="{0000000C-030E-4F61-8AE2-930F32CA9691}"/>
            </c:ext>
          </c:extLst>
        </c:ser>
        <c:ser>
          <c:idx val="13"/>
          <c:order val="13"/>
          <c:tx>
            <c:strRef>
              <c:f>Sheet1!$P$2</c:f>
              <c:strCache>
                <c:ptCount val="1"/>
                <c:pt idx="0">
                  <c:v>Other</c:v>
                </c:pt>
              </c:strCache>
            </c:strRef>
          </c:tx>
          <c:spPr>
            <a:solidFill>
              <a:srgbClr val="9999FF"/>
            </a:solidFill>
            <a:ln>
              <a:noFill/>
            </a:ln>
            <a:effectLst/>
          </c:spPr>
          <c:invertIfNegative val="0"/>
          <c:dLbls>
            <c:dLbl>
              <c:idx val="2"/>
              <c:layout>
                <c:manualLayout>
                  <c:x val="-1.0422093985787053E-3"/>
                  <c:y val="-0.11060838968990463"/>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EB52-4071-AA7E-06532BD73E2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Sheet1!$P$3:$P$6</c:f>
              <c:numCache>
                <c:formatCode>General</c:formatCode>
                <c:ptCount val="4"/>
                <c:pt idx="2" formatCode="0%">
                  <c:v>4.0000000000000001E-3</c:v>
                </c:pt>
              </c:numCache>
            </c:numRef>
          </c:val>
          <c:extLst>
            <c:ext xmlns:c16="http://schemas.microsoft.com/office/drawing/2014/chart" uri="{C3380CC4-5D6E-409C-BE32-E72D297353CC}">
              <c16:uniqueId val="{0000000D-030E-4F61-8AE2-930F32CA9691}"/>
            </c:ext>
          </c:extLst>
        </c:ser>
        <c:dLbls>
          <c:showLegendKey val="0"/>
          <c:showVal val="0"/>
          <c:showCatName val="0"/>
          <c:showSerName val="0"/>
          <c:showPercent val="0"/>
          <c:showBubbleSize val="0"/>
        </c:dLbls>
        <c:gapWidth val="120"/>
        <c:overlap val="100"/>
        <c:axId val="948948360"/>
        <c:axId val="948950000"/>
      </c:barChart>
      <c:catAx>
        <c:axId val="948948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948950000"/>
        <c:crossesAt val="0"/>
        <c:auto val="1"/>
        <c:lblAlgn val="ctr"/>
        <c:lblOffset val="100"/>
        <c:noMultiLvlLbl val="0"/>
      </c:catAx>
      <c:valAx>
        <c:axId val="94895000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8948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90273556231"/>
          <c:y val="4.7892720306513398E-2"/>
          <c:w val="0.87689969604863305"/>
          <c:h val="0.69359871682706331"/>
        </c:manualLayout>
      </c:layout>
      <c:lineChart>
        <c:grouping val="standard"/>
        <c:varyColors val="0"/>
        <c:ser>
          <c:idx val="0"/>
          <c:order val="0"/>
          <c:tx>
            <c:strRef>
              <c:f>Sheet1!$A$2</c:f>
              <c:strCache>
                <c:ptCount val="1"/>
                <c:pt idx="0">
                  <c:v>Adult</c:v>
                </c:pt>
              </c:strCache>
            </c:strRef>
          </c:tx>
          <c:spPr>
            <a:ln w="57150">
              <a:solidFill>
                <a:srgbClr val="0070C0"/>
              </a:solidFill>
              <a:prstDash val="solid"/>
            </a:ln>
          </c:spPr>
          <c:marker>
            <c:symbol val="diamond"/>
            <c:size val="13"/>
            <c:spPr>
              <a:solidFill>
                <a:srgbClr val="0070C0"/>
              </a:solidFill>
              <a:ln>
                <a:solidFill>
                  <a:srgbClr val="0070C0"/>
                </a:solidFill>
              </a:ln>
            </c:spPr>
          </c:marker>
          <c:cat>
            <c:numRef>
              <c:f>Sheet1!$B$1:$L$1</c:f>
              <c:numCache>
                <c:formatCode>General</c:formatCode>
                <c:ptCount val="11"/>
                <c:pt idx="0">
                  <c:v>2015</c:v>
                </c:pt>
                <c:pt idx="1">
                  <c:v>2016</c:v>
                </c:pt>
                <c:pt idx="2">
                  <c:v>2017</c:v>
                </c:pt>
                <c:pt idx="3">
                  <c:v>2018</c:v>
                </c:pt>
                <c:pt idx="4">
                  <c:v>2019</c:v>
                </c:pt>
                <c:pt idx="6">
                  <c:v>2015</c:v>
                </c:pt>
                <c:pt idx="7">
                  <c:v>2016</c:v>
                </c:pt>
                <c:pt idx="8">
                  <c:v>2017</c:v>
                </c:pt>
                <c:pt idx="9">
                  <c:v>2018</c:v>
                </c:pt>
                <c:pt idx="10">
                  <c:v>2019</c:v>
                </c:pt>
              </c:numCache>
            </c:numRef>
          </c:cat>
          <c:val>
            <c:numRef>
              <c:f>Sheet1!$B$2:$L$2</c:f>
              <c:numCache>
                <c:formatCode>General</c:formatCode>
                <c:ptCount val="11"/>
                <c:pt idx="0">
                  <c:v>1.3</c:v>
                </c:pt>
                <c:pt idx="1">
                  <c:v>0.95</c:v>
                </c:pt>
                <c:pt idx="2">
                  <c:v>1.02</c:v>
                </c:pt>
                <c:pt idx="3">
                  <c:v>0.98</c:v>
                </c:pt>
                <c:pt idx="4">
                  <c:v>0.78</c:v>
                </c:pt>
                <c:pt idx="6">
                  <c:v>1.01</c:v>
                </c:pt>
                <c:pt idx="7">
                  <c:v>0.96</c:v>
                </c:pt>
                <c:pt idx="8">
                  <c:v>1.19</c:v>
                </c:pt>
                <c:pt idx="9">
                  <c:v>1.06</c:v>
                </c:pt>
                <c:pt idx="10">
                  <c:v>0.95</c:v>
                </c:pt>
              </c:numCache>
            </c:numRef>
          </c:val>
          <c:smooth val="0"/>
          <c:extLst>
            <c:ext xmlns:c16="http://schemas.microsoft.com/office/drawing/2014/chart" uri="{C3380CC4-5D6E-409C-BE32-E72D297353CC}">
              <c16:uniqueId val="{00000000-1ACC-4E96-95C6-C8945CBDBEC7}"/>
            </c:ext>
          </c:extLst>
        </c:ser>
        <c:ser>
          <c:idx val="1"/>
          <c:order val="1"/>
          <c:tx>
            <c:strRef>
              <c:f>Sheet1!$A$3</c:f>
              <c:strCache>
                <c:ptCount val="1"/>
                <c:pt idx="0">
                  <c:v>Pediatric</c:v>
                </c:pt>
              </c:strCache>
            </c:strRef>
          </c:tx>
          <c:spPr>
            <a:ln w="57150">
              <a:solidFill>
                <a:srgbClr val="969696"/>
              </a:solidFill>
              <a:prstDash val="solid"/>
            </a:ln>
          </c:spPr>
          <c:marker>
            <c:symbol val="square"/>
            <c:size val="10"/>
            <c:spPr>
              <a:solidFill>
                <a:srgbClr val="969696"/>
              </a:solidFill>
              <a:ln>
                <a:solidFill>
                  <a:srgbClr val="969696"/>
                </a:solidFill>
                <a:prstDash val="solid"/>
              </a:ln>
            </c:spPr>
          </c:marker>
          <c:cat>
            <c:numRef>
              <c:f>Sheet1!$B$1:$L$1</c:f>
              <c:numCache>
                <c:formatCode>General</c:formatCode>
                <c:ptCount val="11"/>
                <c:pt idx="0">
                  <c:v>2015</c:v>
                </c:pt>
                <c:pt idx="1">
                  <c:v>2016</c:v>
                </c:pt>
                <c:pt idx="2">
                  <c:v>2017</c:v>
                </c:pt>
                <c:pt idx="3">
                  <c:v>2018</c:v>
                </c:pt>
                <c:pt idx="4">
                  <c:v>2019</c:v>
                </c:pt>
                <c:pt idx="6">
                  <c:v>2015</c:v>
                </c:pt>
                <c:pt idx="7">
                  <c:v>2016</c:v>
                </c:pt>
                <c:pt idx="8">
                  <c:v>2017</c:v>
                </c:pt>
                <c:pt idx="9">
                  <c:v>2018</c:v>
                </c:pt>
                <c:pt idx="10">
                  <c:v>2019</c:v>
                </c:pt>
              </c:numCache>
            </c:numRef>
          </c:cat>
          <c:val>
            <c:numRef>
              <c:f>Sheet1!$B$3:$L$3</c:f>
              <c:numCache>
                <c:formatCode>General</c:formatCode>
                <c:ptCount val="11"/>
                <c:pt idx="0">
                  <c:v>0.25</c:v>
                </c:pt>
                <c:pt idx="1">
                  <c:v>0.75</c:v>
                </c:pt>
                <c:pt idx="2">
                  <c:v>1.1100000000000001</c:v>
                </c:pt>
                <c:pt idx="3">
                  <c:v>0.86</c:v>
                </c:pt>
                <c:pt idx="4">
                  <c:v>1.44</c:v>
                </c:pt>
                <c:pt idx="6">
                  <c:v>0.87</c:v>
                </c:pt>
                <c:pt idx="7">
                  <c:v>0.28000000000000003</c:v>
                </c:pt>
                <c:pt idx="8">
                  <c:v>1.86</c:v>
                </c:pt>
                <c:pt idx="9">
                  <c:v>1.63</c:v>
                </c:pt>
                <c:pt idx="10">
                  <c:v>0.85</c:v>
                </c:pt>
              </c:numCache>
            </c:numRef>
          </c:val>
          <c:smooth val="0"/>
          <c:extLst>
            <c:ext xmlns:c16="http://schemas.microsoft.com/office/drawing/2014/chart" uri="{C3380CC4-5D6E-409C-BE32-E72D297353CC}">
              <c16:uniqueId val="{00000001-1ACC-4E96-95C6-C8945CBDBEC7}"/>
            </c:ext>
          </c:extLst>
        </c:ser>
        <c:dLbls>
          <c:showLegendKey val="0"/>
          <c:showVal val="0"/>
          <c:showCatName val="0"/>
          <c:showSerName val="0"/>
          <c:showPercent val="0"/>
          <c:showBubbleSize val="0"/>
        </c:dLbls>
        <c:marker val="1"/>
        <c:smooth val="0"/>
        <c:axId val="87821696"/>
        <c:axId val="87824256"/>
      </c:lineChart>
      <c:catAx>
        <c:axId val="87821696"/>
        <c:scaling>
          <c:orientation val="minMax"/>
        </c:scaling>
        <c:delete val="0"/>
        <c:axPos val="b"/>
        <c:title>
          <c:tx>
            <c:rich>
              <a:bodyPr/>
              <a:lstStyle/>
              <a:p>
                <a:pPr>
                  <a:defRPr sz="1915" b="1" i="0" u="none" strike="noStrike" baseline="0">
                    <a:solidFill>
                      <a:srgbClr val="000000"/>
                    </a:solidFill>
                    <a:latin typeface="Calibri"/>
                    <a:ea typeface="Calibri"/>
                    <a:cs typeface="Calibri"/>
                  </a:defRPr>
                </a:pPr>
                <a:r>
                  <a:rPr lang="en-US" dirty="0"/>
                  <a:t>Calendar Year</a:t>
                </a:r>
              </a:p>
            </c:rich>
          </c:tx>
          <c:layout>
            <c:manualLayout>
              <c:xMode val="edge"/>
              <c:yMode val="edge"/>
              <c:x val="0.47871894856819086"/>
              <c:y val="0.83878032003245973"/>
            </c:manualLayout>
          </c:layout>
          <c:overlay val="0"/>
          <c:spPr>
            <a:noFill/>
            <a:ln w="36123">
              <a:noFill/>
            </a:ln>
          </c:spPr>
        </c:title>
        <c:numFmt formatCode="General" sourceLinked="1"/>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87824256"/>
        <c:crosses val="autoZero"/>
        <c:auto val="1"/>
        <c:lblAlgn val="ctr"/>
        <c:lblOffset val="100"/>
        <c:tickLblSkip val="1"/>
        <c:tickMarkSkip val="1"/>
        <c:noMultiLvlLbl val="0"/>
      </c:catAx>
      <c:valAx>
        <c:axId val="87824256"/>
        <c:scaling>
          <c:orientation val="minMax"/>
          <c:max val="2.5"/>
          <c:min val="0"/>
        </c:scaling>
        <c:delete val="0"/>
        <c:axPos val="l"/>
        <c:majorGridlines>
          <c:spPr>
            <a:ln w="18061">
              <a:solidFill>
                <a:srgbClr val="C0C0C0"/>
              </a:solidFill>
              <a:prstDash val="solid"/>
            </a:ln>
          </c:spPr>
        </c:majorGridlines>
        <c:title>
          <c:tx>
            <c:rich>
              <a:bodyPr/>
              <a:lstStyle/>
              <a:p>
                <a:pPr>
                  <a:defRPr sz="1915" b="1" i="0" u="none" strike="noStrike" baseline="0">
                    <a:solidFill>
                      <a:srgbClr val="000000"/>
                    </a:solidFill>
                    <a:latin typeface="Calibri"/>
                    <a:ea typeface="Calibri"/>
                    <a:cs typeface="Calibri"/>
                  </a:defRPr>
                </a:pPr>
                <a:r>
                  <a:rPr lang="en-US" dirty="0"/>
                  <a:t>SIR</a:t>
                </a:r>
              </a:p>
            </c:rich>
          </c:tx>
          <c:layout>
            <c:manualLayout>
              <c:xMode val="edge"/>
              <c:yMode val="edge"/>
              <c:x val="6.0790128506663897E-3"/>
              <c:y val="0.39272033789238497"/>
            </c:manualLayout>
          </c:layout>
          <c:overlay val="0"/>
          <c:spPr>
            <a:noFill/>
            <a:ln w="36123">
              <a:noFill/>
            </a:ln>
          </c:spPr>
        </c:title>
        <c:numFmt formatCode="0.0" sourceLinked="0"/>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87821696"/>
        <c:crosses val="autoZero"/>
        <c:crossBetween val="between"/>
        <c:majorUnit val="0.5"/>
      </c:valAx>
      <c:spPr>
        <a:noFill/>
        <a:ln w="25397">
          <a:noFill/>
        </a:ln>
      </c:spPr>
    </c:plotArea>
    <c:legend>
      <c:legendPos val="b"/>
      <c:layout>
        <c:manualLayout>
          <c:xMode val="edge"/>
          <c:yMode val="edge"/>
          <c:x val="0.26747713354012598"/>
          <c:y val="0.942528654943392"/>
          <c:w val="0.55493756462260402"/>
          <c:h val="4.9371131728890502E-2"/>
        </c:manualLayout>
      </c:layout>
      <c:overlay val="0"/>
      <c:spPr>
        <a:noFill/>
        <a:ln w="36123">
          <a:noFill/>
        </a:ln>
      </c:spPr>
      <c:txPr>
        <a:bodyPr/>
        <a:lstStyle/>
        <a:p>
          <a:pPr>
            <a:defRPr sz="1565" b="0"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1921" b="1" i="0" u="none" strike="noStrike" baseline="0">
          <a:solidFill>
            <a:schemeClr val="tx1"/>
          </a:solidFill>
          <a:latin typeface="Calibri"/>
          <a:ea typeface="Calibri"/>
          <a:cs typeface="Calibri"/>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90273556231"/>
          <c:y val="4.7892720306513398E-2"/>
          <c:w val="0.87689969604863305"/>
          <c:h val="0.69359871682706331"/>
        </c:manualLayout>
      </c:layout>
      <c:lineChart>
        <c:grouping val="standard"/>
        <c:varyColors val="0"/>
        <c:ser>
          <c:idx val="0"/>
          <c:order val="0"/>
          <c:tx>
            <c:strRef>
              <c:f>Sheet1!$A$2</c:f>
              <c:strCache>
                <c:ptCount val="1"/>
                <c:pt idx="0">
                  <c:v>Adult</c:v>
                </c:pt>
              </c:strCache>
            </c:strRef>
          </c:tx>
          <c:spPr>
            <a:ln w="57150">
              <a:solidFill>
                <a:srgbClr val="0070C0"/>
              </a:solidFill>
              <a:prstDash val="solid"/>
            </a:ln>
          </c:spPr>
          <c:marker>
            <c:symbol val="diamond"/>
            <c:size val="13"/>
            <c:spPr>
              <a:solidFill>
                <a:srgbClr val="0070C0"/>
              </a:solidFill>
              <a:ln>
                <a:solidFill>
                  <a:srgbClr val="0070C0"/>
                </a:solidFill>
              </a:ln>
            </c:spPr>
          </c:marker>
          <c:cat>
            <c:numRef>
              <c:f>Sheet1!$B$1:$L$1</c:f>
              <c:numCache>
                <c:formatCode>General</c:formatCode>
                <c:ptCount val="11"/>
                <c:pt idx="0">
                  <c:v>2015</c:v>
                </c:pt>
                <c:pt idx="1">
                  <c:v>2016</c:v>
                </c:pt>
                <c:pt idx="2">
                  <c:v>2017</c:v>
                </c:pt>
                <c:pt idx="3">
                  <c:v>2018</c:v>
                </c:pt>
                <c:pt idx="4">
                  <c:v>2019</c:v>
                </c:pt>
                <c:pt idx="6">
                  <c:v>2015</c:v>
                </c:pt>
                <c:pt idx="7">
                  <c:v>2016</c:v>
                </c:pt>
                <c:pt idx="8">
                  <c:v>2017</c:v>
                </c:pt>
                <c:pt idx="9">
                  <c:v>2018</c:v>
                </c:pt>
                <c:pt idx="10">
                  <c:v>2019</c:v>
                </c:pt>
              </c:numCache>
            </c:numRef>
          </c:cat>
          <c:val>
            <c:numRef>
              <c:f>Sheet1!$B$2:$L$2</c:f>
              <c:numCache>
                <c:formatCode>General</c:formatCode>
                <c:ptCount val="11"/>
                <c:pt idx="0">
                  <c:v>1.1299999999999999</c:v>
                </c:pt>
                <c:pt idx="1">
                  <c:v>1.1100000000000001</c:v>
                </c:pt>
                <c:pt idx="2">
                  <c:v>1.0900000000000001</c:v>
                </c:pt>
                <c:pt idx="3">
                  <c:v>1.06</c:v>
                </c:pt>
                <c:pt idx="4">
                  <c:v>0.97</c:v>
                </c:pt>
                <c:pt idx="6">
                  <c:v>0.95</c:v>
                </c:pt>
                <c:pt idx="7">
                  <c:v>0.86</c:v>
                </c:pt>
                <c:pt idx="8">
                  <c:v>0.81</c:v>
                </c:pt>
                <c:pt idx="9">
                  <c:v>0.74</c:v>
                </c:pt>
                <c:pt idx="10">
                  <c:v>0.68</c:v>
                </c:pt>
              </c:numCache>
            </c:numRef>
          </c:val>
          <c:smooth val="0"/>
          <c:extLst>
            <c:ext xmlns:c16="http://schemas.microsoft.com/office/drawing/2014/chart" uri="{C3380CC4-5D6E-409C-BE32-E72D297353CC}">
              <c16:uniqueId val="{00000000-1ACC-4E96-95C6-C8945CBDBEC7}"/>
            </c:ext>
          </c:extLst>
        </c:ser>
        <c:ser>
          <c:idx val="1"/>
          <c:order val="1"/>
          <c:tx>
            <c:strRef>
              <c:f>Sheet1!$A$3</c:f>
              <c:strCache>
                <c:ptCount val="1"/>
                <c:pt idx="0">
                  <c:v>Pediatric</c:v>
                </c:pt>
              </c:strCache>
            </c:strRef>
          </c:tx>
          <c:spPr>
            <a:ln w="57150">
              <a:solidFill>
                <a:srgbClr val="969696"/>
              </a:solidFill>
              <a:prstDash val="solid"/>
            </a:ln>
          </c:spPr>
          <c:marker>
            <c:symbol val="square"/>
            <c:size val="10"/>
            <c:spPr>
              <a:solidFill>
                <a:srgbClr val="969696"/>
              </a:solidFill>
              <a:ln>
                <a:solidFill>
                  <a:srgbClr val="969696"/>
                </a:solidFill>
                <a:prstDash val="solid"/>
              </a:ln>
            </c:spPr>
          </c:marker>
          <c:cat>
            <c:numRef>
              <c:f>Sheet1!$B$1:$L$1</c:f>
              <c:numCache>
                <c:formatCode>General</c:formatCode>
                <c:ptCount val="11"/>
                <c:pt idx="0">
                  <c:v>2015</c:v>
                </c:pt>
                <c:pt idx="1">
                  <c:v>2016</c:v>
                </c:pt>
                <c:pt idx="2">
                  <c:v>2017</c:v>
                </c:pt>
                <c:pt idx="3">
                  <c:v>2018</c:v>
                </c:pt>
                <c:pt idx="4">
                  <c:v>2019</c:v>
                </c:pt>
                <c:pt idx="6">
                  <c:v>2015</c:v>
                </c:pt>
                <c:pt idx="7">
                  <c:v>2016</c:v>
                </c:pt>
                <c:pt idx="8">
                  <c:v>2017</c:v>
                </c:pt>
                <c:pt idx="9">
                  <c:v>2018</c:v>
                </c:pt>
                <c:pt idx="10">
                  <c:v>2019</c:v>
                </c:pt>
              </c:numCache>
            </c:numRef>
          </c:cat>
          <c:val>
            <c:numRef>
              <c:f>Sheet1!$B$3:$L$3</c:f>
              <c:numCache>
                <c:formatCode>General</c:formatCode>
                <c:ptCount val="11"/>
                <c:pt idx="0">
                  <c:v>1.51</c:v>
                </c:pt>
                <c:pt idx="1">
                  <c:v>1.4</c:v>
                </c:pt>
                <c:pt idx="2">
                  <c:v>1.34</c:v>
                </c:pt>
                <c:pt idx="3">
                  <c:v>1.1599999999999999</c:v>
                </c:pt>
                <c:pt idx="4">
                  <c:v>1.04</c:v>
                </c:pt>
                <c:pt idx="6">
                  <c:v>1.03</c:v>
                </c:pt>
                <c:pt idx="7">
                  <c:v>1.3</c:v>
                </c:pt>
                <c:pt idx="8">
                  <c:v>1.17</c:v>
                </c:pt>
                <c:pt idx="9">
                  <c:v>0.91</c:v>
                </c:pt>
                <c:pt idx="10">
                  <c:v>0.92</c:v>
                </c:pt>
              </c:numCache>
            </c:numRef>
          </c:val>
          <c:smooth val="0"/>
          <c:extLst>
            <c:ext xmlns:c16="http://schemas.microsoft.com/office/drawing/2014/chart" uri="{C3380CC4-5D6E-409C-BE32-E72D297353CC}">
              <c16:uniqueId val="{00000001-1ACC-4E96-95C6-C8945CBDBEC7}"/>
            </c:ext>
          </c:extLst>
        </c:ser>
        <c:dLbls>
          <c:showLegendKey val="0"/>
          <c:showVal val="0"/>
          <c:showCatName val="0"/>
          <c:showSerName val="0"/>
          <c:showPercent val="0"/>
          <c:showBubbleSize val="0"/>
        </c:dLbls>
        <c:marker val="1"/>
        <c:smooth val="0"/>
        <c:axId val="87821696"/>
        <c:axId val="87824256"/>
      </c:lineChart>
      <c:catAx>
        <c:axId val="87821696"/>
        <c:scaling>
          <c:orientation val="minMax"/>
        </c:scaling>
        <c:delete val="0"/>
        <c:axPos val="b"/>
        <c:title>
          <c:tx>
            <c:rich>
              <a:bodyPr/>
              <a:lstStyle/>
              <a:p>
                <a:pPr>
                  <a:defRPr sz="1915" b="1" i="0" u="none" strike="noStrike" baseline="0">
                    <a:solidFill>
                      <a:srgbClr val="000000"/>
                    </a:solidFill>
                    <a:latin typeface="Calibri"/>
                    <a:ea typeface="Calibri"/>
                    <a:cs typeface="Calibri"/>
                  </a:defRPr>
                </a:pPr>
                <a:r>
                  <a:rPr lang="en-US" dirty="0"/>
                  <a:t>Calendar Year</a:t>
                </a:r>
              </a:p>
            </c:rich>
          </c:tx>
          <c:layout>
            <c:manualLayout>
              <c:xMode val="edge"/>
              <c:yMode val="edge"/>
              <c:x val="0.47871894856819086"/>
              <c:y val="0.83878032003245973"/>
            </c:manualLayout>
          </c:layout>
          <c:overlay val="0"/>
          <c:spPr>
            <a:noFill/>
            <a:ln w="36123">
              <a:noFill/>
            </a:ln>
          </c:spPr>
        </c:title>
        <c:numFmt formatCode="General" sourceLinked="1"/>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87824256"/>
        <c:crosses val="autoZero"/>
        <c:auto val="1"/>
        <c:lblAlgn val="ctr"/>
        <c:lblOffset val="100"/>
        <c:tickLblSkip val="1"/>
        <c:tickMarkSkip val="1"/>
        <c:noMultiLvlLbl val="0"/>
      </c:catAx>
      <c:valAx>
        <c:axId val="87824256"/>
        <c:scaling>
          <c:orientation val="minMax"/>
          <c:max val="2"/>
          <c:min val="0"/>
        </c:scaling>
        <c:delete val="0"/>
        <c:axPos val="l"/>
        <c:majorGridlines>
          <c:spPr>
            <a:ln w="18061">
              <a:solidFill>
                <a:srgbClr val="C0C0C0"/>
              </a:solidFill>
              <a:prstDash val="solid"/>
            </a:ln>
          </c:spPr>
        </c:majorGridlines>
        <c:title>
          <c:tx>
            <c:rich>
              <a:bodyPr/>
              <a:lstStyle/>
              <a:p>
                <a:pPr>
                  <a:defRPr sz="1915" b="1" i="0" u="none" strike="noStrike" baseline="0">
                    <a:solidFill>
                      <a:srgbClr val="000000"/>
                    </a:solidFill>
                    <a:latin typeface="Calibri"/>
                    <a:ea typeface="Calibri"/>
                    <a:cs typeface="Calibri"/>
                  </a:defRPr>
                </a:pPr>
                <a:r>
                  <a:rPr lang="en-US" dirty="0"/>
                  <a:t>SUR</a:t>
                </a:r>
              </a:p>
            </c:rich>
          </c:tx>
          <c:layout>
            <c:manualLayout>
              <c:xMode val="edge"/>
              <c:yMode val="edge"/>
              <c:x val="6.0790128506663897E-3"/>
              <c:y val="0.39272033789238497"/>
            </c:manualLayout>
          </c:layout>
          <c:overlay val="0"/>
          <c:spPr>
            <a:noFill/>
            <a:ln w="36123">
              <a:noFill/>
            </a:ln>
          </c:spPr>
        </c:title>
        <c:numFmt formatCode="0.0" sourceLinked="0"/>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87821696"/>
        <c:crosses val="autoZero"/>
        <c:crossBetween val="between"/>
        <c:majorUnit val="0.5"/>
      </c:valAx>
      <c:spPr>
        <a:noFill/>
        <a:ln w="25397">
          <a:noFill/>
        </a:ln>
      </c:spPr>
    </c:plotArea>
    <c:legend>
      <c:legendPos val="b"/>
      <c:layout>
        <c:manualLayout>
          <c:xMode val="edge"/>
          <c:yMode val="edge"/>
          <c:x val="0.26747713354012598"/>
          <c:y val="0.942528654943392"/>
          <c:w val="0.55493756462260402"/>
          <c:h val="4.9371131728890502E-2"/>
        </c:manualLayout>
      </c:layout>
      <c:overlay val="0"/>
      <c:spPr>
        <a:noFill/>
        <a:ln w="36123">
          <a:noFill/>
        </a:ln>
      </c:spPr>
      <c:txPr>
        <a:bodyPr/>
        <a:lstStyle/>
        <a:p>
          <a:pPr>
            <a:defRPr sz="1565" b="0"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1921" b="1" i="0" u="none" strike="noStrike" baseline="0">
          <a:solidFill>
            <a:schemeClr val="tx1"/>
          </a:solidFill>
          <a:latin typeface="Calibri"/>
          <a:ea typeface="Calibri"/>
          <a:cs typeface="Calibri"/>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Sheet1!$B$1:$F$1</c:f>
              <c:numCache>
                <c:formatCode>General</c:formatCode>
                <c:ptCount val="5"/>
                <c:pt idx="0">
                  <c:v>2015</c:v>
                </c:pt>
                <c:pt idx="1">
                  <c:v>2016</c:v>
                </c:pt>
                <c:pt idx="2">
                  <c:v>2017</c:v>
                </c:pt>
                <c:pt idx="3">
                  <c:v>2018</c:v>
                </c:pt>
                <c:pt idx="4">
                  <c:v>2019</c:v>
                </c:pt>
              </c:numCache>
            </c:numRef>
          </c:cat>
          <c:val>
            <c:numRef>
              <c:f>Sheet1!$B$2:$F$2</c:f>
              <c:numCache>
                <c:formatCode>General</c:formatCode>
                <c:ptCount val="5"/>
                <c:pt idx="0">
                  <c:v>1.55</c:v>
                </c:pt>
                <c:pt idx="1">
                  <c:v>1.04</c:v>
                </c:pt>
                <c:pt idx="2">
                  <c:v>1.41</c:v>
                </c:pt>
                <c:pt idx="3">
                  <c:v>1.26</c:v>
                </c:pt>
                <c:pt idx="4">
                  <c:v>1.32</c:v>
                </c:pt>
              </c:numCache>
            </c:numRef>
          </c:val>
          <c:smooth val="0"/>
          <c:extLst>
            <c:ext xmlns:c16="http://schemas.microsoft.com/office/drawing/2014/chart" uri="{C3380CC4-5D6E-409C-BE32-E72D297353CC}">
              <c16:uniqueId val="{00000000-924A-48AC-A18B-E44F690B6D28}"/>
            </c:ext>
          </c:extLst>
        </c:ser>
        <c:ser>
          <c:idx val="1"/>
          <c:order val="1"/>
          <c:tx>
            <c:strRef>
              <c:f>Sheet1!$A$3</c:f>
              <c:strCache>
                <c:ptCount val="1"/>
                <c:pt idx="0">
                  <c:v>CI_LO</c:v>
                </c:pt>
              </c:strCache>
            </c:strRef>
          </c:tx>
          <c:spPr>
            <a:ln w="30069">
              <a:noFill/>
            </a:ln>
          </c:spPr>
          <c:marker>
            <c:symbol val="none"/>
          </c:marker>
          <c:cat>
            <c:numRef>
              <c:f>Sheet1!$B$1:$F$1</c:f>
              <c:numCache>
                <c:formatCode>General</c:formatCode>
                <c:ptCount val="5"/>
                <c:pt idx="0">
                  <c:v>2015</c:v>
                </c:pt>
                <c:pt idx="1">
                  <c:v>2016</c:v>
                </c:pt>
                <c:pt idx="2">
                  <c:v>2017</c:v>
                </c:pt>
                <c:pt idx="3">
                  <c:v>2018</c:v>
                </c:pt>
                <c:pt idx="4">
                  <c:v>2019</c:v>
                </c:pt>
              </c:numCache>
            </c:numRef>
          </c:cat>
          <c:val>
            <c:numRef>
              <c:f>Sheet1!$B$3:$F$3</c:f>
              <c:numCache>
                <c:formatCode>General</c:formatCode>
                <c:ptCount val="5"/>
                <c:pt idx="0">
                  <c:v>0.78</c:v>
                </c:pt>
                <c:pt idx="1">
                  <c:v>0.46</c:v>
                </c:pt>
                <c:pt idx="2">
                  <c:v>0.72</c:v>
                </c:pt>
                <c:pt idx="3">
                  <c:v>0.62</c:v>
                </c:pt>
                <c:pt idx="4">
                  <c:v>0.65</c:v>
                </c:pt>
              </c:numCache>
            </c:numRef>
          </c:val>
          <c:smooth val="0"/>
          <c:extLst>
            <c:ext xmlns:c16="http://schemas.microsoft.com/office/drawing/2014/chart" uri="{C3380CC4-5D6E-409C-BE32-E72D297353CC}">
              <c16:uniqueId val="{00000001-924A-48AC-A18B-E44F690B6D28}"/>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Sheet1!$B$1:$F$1</c:f>
              <c:numCache>
                <c:formatCode>General</c:formatCode>
                <c:ptCount val="5"/>
                <c:pt idx="0">
                  <c:v>2015</c:v>
                </c:pt>
                <c:pt idx="1">
                  <c:v>2016</c:v>
                </c:pt>
                <c:pt idx="2">
                  <c:v>2017</c:v>
                </c:pt>
                <c:pt idx="3">
                  <c:v>2018</c:v>
                </c:pt>
                <c:pt idx="4">
                  <c:v>2019</c:v>
                </c:pt>
              </c:numCache>
            </c:numRef>
          </c:cat>
          <c:val>
            <c:numRef>
              <c:f>Sheet1!$B$4:$F$4</c:f>
              <c:numCache>
                <c:formatCode>General</c:formatCode>
                <c:ptCount val="5"/>
                <c:pt idx="0">
                  <c:v>1.1100000000000001</c:v>
                </c:pt>
                <c:pt idx="1">
                  <c:v>0.71</c:v>
                </c:pt>
                <c:pt idx="2">
                  <c:v>1.02</c:v>
                </c:pt>
                <c:pt idx="3">
                  <c:v>0.9</c:v>
                </c:pt>
                <c:pt idx="4">
                  <c:v>0.94</c:v>
                </c:pt>
              </c:numCache>
            </c:numRef>
          </c:val>
          <c:smooth val="0"/>
          <c:extLst>
            <c:ext xmlns:c16="http://schemas.microsoft.com/office/drawing/2014/chart" uri="{C3380CC4-5D6E-409C-BE32-E72D297353CC}">
              <c16:uniqueId val="{00000002-924A-48AC-A18B-E44F690B6D28}"/>
            </c:ext>
          </c:extLst>
        </c:ser>
        <c:dLbls>
          <c:showLegendKey val="0"/>
          <c:showVal val="0"/>
          <c:showCatName val="0"/>
          <c:showSerName val="0"/>
          <c:showPercent val="0"/>
          <c:showBubbleSize val="0"/>
        </c:dLbls>
        <c:hiLowLines>
          <c:spPr>
            <a:ln w="25398">
              <a:solidFill>
                <a:srgbClr val="333399"/>
              </a:solidFill>
              <a:prstDash val="solid"/>
            </a:ln>
          </c:spPr>
        </c:hiLowLines>
        <c:smooth val="0"/>
        <c:axId val="95585792"/>
        <c:axId val="95587328"/>
      </c:lineChart>
      <c:catAx>
        <c:axId val="95585792"/>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5587328"/>
        <c:crosses val="autoZero"/>
        <c:auto val="1"/>
        <c:lblAlgn val="ctr"/>
        <c:lblOffset val="100"/>
        <c:tickLblSkip val="1"/>
        <c:tickMarkSkip val="1"/>
        <c:noMultiLvlLbl val="0"/>
      </c:catAx>
      <c:valAx>
        <c:axId val="95587328"/>
        <c:scaling>
          <c:orientation val="minMax"/>
          <c:max val="2"/>
          <c:min val="0"/>
        </c:scaling>
        <c:delete val="0"/>
        <c:axPos val="l"/>
        <c:majorGridlines>
          <c:spPr>
            <a:ln w="13365">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5585792"/>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Sheet1!$B$1:$F$1</c:f>
              <c:numCache>
                <c:formatCode>General</c:formatCode>
                <c:ptCount val="5"/>
                <c:pt idx="0">
                  <c:v>2015</c:v>
                </c:pt>
                <c:pt idx="1">
                  <c:v>2016</c:v>
                </c:pt>
                <c:pt idx="2">
                  <c:v>2017</c:v>
                </c:pt>
                <c:pt idx="3">
                  <c:v>2018</c:v>
                </c:pt>
                <c:pt idx="4">
                  <c:v>2019</c:v>
                </c:pt>
              </c:numCache>
            </c:numRef>
          </c:cat>
          <c:val>
            <c:numRef>
              <c:f>Sheet1!$B$2:$F$2</c:f>
              <c:numCache>
                <c:formatCode>General</c:formatCode>
                <c:ptCount val="5"/>
                <c:pt idx="0">
                  <c:v>1.21</c:v>
                </c:pt>
                <c:pt idx="1">
                  <c:v>1.06</c:v>
                </c:pt>
                <c:pt idx="2">
                  <c:v>1.08</c:v>
                </c:pt>
                <c:pt idx="3">
                  <c:v>1.1200000000000001</c:v>
                </c:pt>
                <c:pt idx="4">
                  <c:v>1.05</c:v>
                </c:pt>
              </c:numCache>
            </c:numRef>
          </c:val>
          <c:smooth val="0"/>
          <c:extLst>
            <c:ext xmlns:c16="http://schemas.microsoft.com/office/drawing/2014/chart" uri="{C3380CC4-5D6E-409C-BE32-E72D297353CC}">
              <c16:uniqueId val="{00000000-8FB3-42CD-A72C-8B9212E024DE}"/>
            </c:ext>
          </c:extLst>
        </c:ser>
        <c:ser>
          <c:idx val="1"/>
          <c:order val="1"/>
          <c:tx>
            <c:strRef>
              <c:f>Sheet1!$A$3</c:f>
              <c:strCache>
                <c:ptCount val="1"/>
                <c:pt idx="0">
                  <c:v>CI_LO</c:v>
                </c:pt>
              </c:strCache>
            </c:strRef>
          </c:tx>
          <c:spPr>
            <a:ln w="30069">
              <a:noFill/>
            </a:ln>
          </c:spPr>
          <c:marker>
            <c:symbol val="none"/>
          </c:marker>
          <c:cat>
            <c:numRef>
              <c:f>Sheet1!$B$1:$F$1</c:f>
              <c:numCache>
                <c:formatCode>General</c:formatCode>
                <c:ptCount val="5"/>
                <c:pt idx="0">
                  <c:v>2015</c:v>
                </c:pt>
                <c:pt idx="1">
                  <c:v>2016</c:v>
                </c:pt>
                <c:pt idx="2">
                  <c:v>2017</c:v>
                </c:pt>
                <c:pt idx="3">
                  <c:v>2018</c:v>
                </c:pt>
                <c:pt idx="4">
                  <c:v>2019</c:v>
                </c:pt>
              </c:numCache>
            </c:numRef>
          </c:cat>
          <c:val>
            <c:numRef>
              <c:f>Sheet1!$B$3:$F$3</c:f>
              <c:numCache>
                <c:formatCode>General</c:formatCode>
                <c:ptCount val="5"/>
                <c:pt idx="0">
                  <c:v>0.9</c:v>
                </c:pt>
                <c:pt idx="1">
                  <c:v>0.78</c:v>
                </c:pt>
                <c:pt idx="2">
                  <c:v>0.8</c:v>
                </c:pt>
                <c:pt idx="3">
                  <c:v>0.84</c:v>
                </c:pt>
                <c:pt idx="4">
                  <c:v>0.79</c:v>
                </c:pt>
              </c:numCache>
            </c:numRef>
          </c:val>
          <c:smooth val="0"/>
          <c:extLst>
            <c:ext xmlns:c16="http://schemas.microsoft.com/office/drawing/2014/chart" uri="{C3380CC4-5D6E-409C-BE32-E72D297353CC}">
              <c16:uniqueId val="{00000001-8FB3-42CD-A72C-8B9212E024DE}"/>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Sheet1!$B$1:$F$1</c:f>
              <c:numCache>
                <c:formatCode>General</c:formatCode>
                <c:ptCount val="5"/>
                <c:pt idx="0">
                  <c:v>2015</c:v>
                </c:pt>
                <c:pt idx="1">
                  <c:v>2016</c:v>
                </c:pt>
                <c:pt idx="2">
                  <c:v>2017</c:v>
                </c:pt>
                <c:pt idx="3">
                  <c:v>2018</c:v>
                </c:pt>
                <c:pt idx="4">
                  <c:v>2019</c:v>
                </c:pt>
              </c:numCache>
            </c:numRef>
          </c:cat>
          <c:val>
            <c:numRef>
              <c:f>Sheet1!$B$4:$F$4</c:f>
              <c:numCache>
                <c:formatCode>General</c:formatCode>
                <c:ptCount val="5"/>
                <c:pt idx="0">
                  <c:v>1.05</c:v>
                </c:pt>
                <c:pt idx="1">
                  <c:v>0.91</c:v>
                </c:pt>
                <c:pt idx="2">
                  <c:v>0.93</c:v>
                </c:pt>
                <c:pt idx="3">
                  <c:v>0.98</c:v>
                </c:pt>
                <c:pt idx="4">
                  <c:v>0.91</c:v>
                </c:pt>
              </c:numCache>
            </c:numRef>
          </c:val>
          <c:smooth val="0"/>
          <c:extLst>
            <c:ext xmlns:c16="http://schemas.microsoft.com/office/drawing/2014/chart" uri="{C3380CC4-5D6E-409C-BE32-E72D297353CC}">
              <c16:uniqueId val="{00000002-8FB3-42CD-A72C-8B9212E024DE}"/>
            </c:ext>
          </c:extLst>
        </c:ser>
        <c:dLbls>
          <c:showLegendKey val="0"/>
          <c:showVal val="0"/>
          <c:showCatName val="0"/>
          <c:showSerName val="0"/>
          <c:showPercent val="0"/>
          <c:showBubbleSize val="0"/>
        </c:dLbls>
        <c:hiLowLines>
          <c:spPr>
            <a:ln w="25398">
              <a:solidFill>
                <a:srgbClr val="333399"/>
              </a:solidFill>
              <a:prstDash val="solid"/>
            </a:ln>
          </c:spPr>
        </c:hiLowLines>
        <c:smooth val="0"/>
        <c:axId val="96426240"/>
        <c:axId val="96440320"/>
      </c:lineChart>
      <c:catAx>
        <c:axId val="96426240"/>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440320"/>
        <c:crosses val="autoZero"/>
        <c:auto val="1"/>
        <c:lblAlgn val="ctr"/>
        <c:lblOffset val="100"/>
        <c:tickLblSkip val="1"/>
        <c:tickMarkSkip val="1"/>
        <c:noMultiLvlLbl val="0"/>
      </c:catAx>
      <c:valAx>
        <c:axId val="96440320"/>
        <c:scaling>
          <c:orientation val="minMax"/>
          <c:max val="2"/>
          <c:min val="0"/>
        </c:scaling>
        <c:delete val="0"/>
        <c:axPos val="l"/>
        <c:majorGridlines>
          <c:spPr>
            <a:ln w="13365">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426240"/>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Sheet1!$B$1:$F$1</c:f>
              <c:numCache>
                <c:formatCode>General</c:formatCode>
                <c:ptCount val="5"/>
                <c:pt idx="0">
                  <c:v>2015</c:v>
                </c:pt>
                <c:pt idx="1">
                  <c:v>2016</c:v>
                </c:pt>
                <c:pt idx="2">
                  <c:v>2017</c:v>
                </c:pt>
                <c:pt idx="3">
                  <c:v>2018</c:v>
                </c:pt>
                <c:pt idx="4">
                  <c:v>2019</c:v>
                </c:pt>
              </c:numCache>
            </c:numRef>
          </c:cat>
          <c:val>
            <c:numRef>
              <c:f>Sheet1!$B$2:$F$2</c:f>
              <c:numCache>
                <c:formatCode>General</c:formatCode>
                <c:ptCount val="5"/>
                <c:pt idx="0">
                  <c:v>1.19</c:v>
                </c:pt>
                <c:pt idx="1">
                  <c:v>1.48</c:v>
                </c:pt>
                <c:pt idx="2">
                  <c:v>1.23</c:v>
                </c:pt>
                <c:pt idx="3">
                  <c:v>1.39</c:v>
                </c:pt>
                <c:pt idx="4">
                  <c:v>1.49</c:v>
                </c:pt>
              </c:numCache>
            </c:numRef>
          </c:val>
          <c:smooth val="0"/>
          <c:extLst>
            <c:ext xmlns:c16="http://schemas.microsoft.com/office/drawing/2014/chart" uri="{C3380CC4-5D6E-409C-BE32-E72D297353CC}">
              <c16:uniqueId val="{00000000-CDD2-4E99-B6B2-5D849863936A}"/>
            </c:ext>
          </c:extLst>
        </c:ser>
        <c:ser>
          <c:idx val="1"/>
          <c:order val="1"/>
          <c:tx>
            <c:strRef>
              <c:f>Sheet1!$A$3</c:f>
              <c:strCache>
                <c:ptCount val="1"/>
                <c:pt idx="0">
                  <c:v>CI_LO</c:v>
                </c:pt>
              </c:strCache>
            </c:strRef>
          </c:tx>
          <c:spPr>
            <a:ln w="30069">
              <a:noFill/>
            </a:ln>
          </c:spPr>
          <c:marker>
            <c:symbol val="none"/>
          </c:marker>
          <c:cat>
            <c:numRef>
              <c:f>Sheet1!$B$1:$F$1</c:f>
              <c:numCache>
                <c:formatCode>General</c:formatCode>
                <c:ptCount val="5"/>
                <c:pt idx="0">
                  <c:v>2015</c:v>
                </c:pt>
                <c:pt idx="1">
                  <c:v>2016</c:v>
                </c:pt>
                <c:pt idx="2">
                  <c:v>2017</c:v>
                </c:pt>
                <c:pt idx="3">
                  <c:v>2018</c:v>
                </c:pt>
                <c:pt idx="4">
                  <c:v>2019</c:v>
                </c:pt>
              </c:numCache>
            </c:numRef>
          </c:cat>
          <c:val>
            <c:numRef>
              <c:f>Sheet1!$B$3:$F$3</c:f>
              <c:numCache>
                <c:formatCode>General</c:formatCode>
                <c:ptCount val="5"/>
                <c:pt idx="0">
                  <c:v>0.72</c:v>
                </c:pt>
                <c:pt idx="1">
                  <c:v>0.96</c:v>
                </c:pt>
                <c:pt idx="2">
                  <c:v>0.78</c:v>
                </c:pt>
                <c:pt idx="3">
                  <c:v>0.9</c:v>
                </c:pt>
                <c:pt idx="4">
                  <c:v>0.96</c:v>
                </c:pt>
              </c:numCache>
            </c:numRef>
          </c:val>
          <c:smooth val="0"/>
          <c:extLst>
            <c:ext xmlns:c16="http://schemas.microsoft.com/office/drawing/2014/chart" uri="{C3380CC4-5D6E-409C-BE32-E72D297353CC}">
              <c16:uniqueId val="{00000001-CDD2-4E99-B6B2-5D849863936A}"/>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Sheet1!$B$1:$F$1</c:f>
              <c:numCache>
                <c:formatCode>General</c:formatCode>
                <c:ptCount val="5"/>
                <c:pt idx="0">
                  <c:v>2015</c:v>
                </c:pt>
                <c:pt idx="1">
                  <c:v>2016</c:v>
                </c:pt>
                <c:pt idx="2">
                  <c:v>2017</c:v>
                </c:pt>
                <c:pt idx="3">
                  <c:v>2018</c:v>
                </c:pt>
                <c:pt idx="4">
                  <c:v>2019</c:v>
                </c:pt>
              </c:numCache>
            </c:numRef>
          </c:cat>
          <c:val>
            <c:numRef>
              <c:f>Sheet1!$B$4:$F$4</c:f>
              <c:numCache>
                <c:formatCode>General</c:formatCode>
                <c:ptCount val="5"/>
                <c:pt idx="0">
                  <c:v>0.94</c:v>
                </c:pt>
                <c:pt idx="1">
                  <c:v>1.2</c:v>
                </c:pt>
                <c:pt idx="2">
                  <c:v>0.98</c:v>
                </c:pt>
                <c:pt idx="3">
                  <c:v>1.1299999999999999</c:v>
                </c:pt>
                <c:pt idx="4">
                  <c:v>1.21</c:v>
                </c:pt>
              </c:numCache>
            </c:numRef>
          </c:val>
          <c:smooth val="0"/>
          <c:extLst>
            <c:ext xmlns:c16="http://schemas.microsoft.com/office/drawing/2014/chart" uri="{C3380CC4-5D6E-409C-BE32-E72D297353CC}">
              <c16:uniqueId val="{00000002-CDD2-4E99-B6B2-5D849863936A}"/>
            </c:ext>
          </c:extLst>
        </c:ser>
        <c:dLbls>
          <c:showLegendKey val="0"/>
          <c:showVal val="0"/>
          <c:showCatName val="0"/>
          <c:showSerName val="0"/>
          <c:showPercent val="0"/>
          <c:showBubbleSize val="0"/>
        </c:dLbls>
        <c:hiLowLines>
          <c:spPr>
            <a:ln w="25398">
              <a:solidFill>
                <a:srgbClr val="333399"/>
              </a:solidFill>
              <a:prstDash val="solid"/>
            </a:ln>
          </c:spPr>
        </c:hiLowLines>
        <c:smooth val="0"/>
        <c:axId val="96658176"/>
        <c:axId val="96659712"/>
      </c:lineChart>
      <c:catAx>
        <c:axId val="96658176"/>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659712"/>
        <c:crosses val="autoZero"/>
        <c:auto val="1"/>
        <c:lblAlgn val="ctr"/>
        <c:lblOffset val="100"/>
        <c:tickLblSkip val="1"/>
        <c:tickMarkSkip val="1"/>
        <c:noMultiLvlLbl val="0"/>
      </c:catAx>
      <c:valAx>
        <c:axId val="96659712"/>
        <c:scaling>
          <c:orientation val="minMax"/>
          <c:max val="2"/>
          <c:min val="0"/>
        </c:scaling>
        <c:delete val="0"/>
        <c:axPos val="l"/>
        <c:majorGridlines>
          <c:spPr>
            <a:ln w="13365">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658176"/>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Sheet1!$B$1:$F$1</c:f>
              <c:numCache>
                <c:formatCode>General</c:formatCode>
                <c:ptCount val="5"/>
                <c:pt idx="0">
                  <c:v>2015</c:v>
                </c:pt>
                <c:pt idx="1">
                  <c:v>2016</c:v>
                </c:pt>
                <c:pt idx="2">
                  <c:v>2017</c:v>
                </c:pt>
                <c:pt idx="3">
                  <c:v>2018</c:v>
                </c:pt>
                <c:pt idx="4">
                  <c:v>2019</c:v>
                </c:pt>
              </c:numCache>
            </c:numRef>
          </c:cat>
          <c:val>
            <c:numRef>
              <c:f>Sheet1!$B$2:$F$2</c:f>
              <c:numCache>
                <c:formatCode>General</c:formatCode>
                <c:ptCount val="5"/>
                <c:pt idx="0">
                  <c:v>1.38</c:v>
                </c:pt>
                <c:pt idx="1">
                  <c:v>1.77</c:v>
                </c:pt>
                <c:pt idx="2">
                  <c:v>1.6</c:v>
                </c:pt>
                <c:pt idx="3">
                  <c:v>1.9</c:v>
                </c:pt>
                <c:pt idx="4">
                  <c:v>2.12</c:v>
                </c:pt>
              </c:numCache>
            </c:numRef>
          </c:val>
          <c:smooth val="0"/>
          <c:extLst>
            <c:ext xmlns:c16="http://schemas.microsoft.com/office/drawing/2014/chart" uri="{C3380CC4-5D6E-409C-BE32-E72D297353CC}">
              <c16:uniqueId val="{00000000-A8D9-4C77-92E9-6EBF66B10D66}"/>
            </c:ext>
          </c:extLst>
        </c:ser>
        <c:ser>
          <c:idx val="1"/>
          <c:order val="1"/>
          <c:tx>
            <c:strRef>
              <c:f>Sheet1!$A$3</c:f>
              <c:strCache>
                <c:ptCount val="1"/>
                <c:pt idx="0">
                  <c:v>CI_LO</c:v>
                </c:pt>
              </c:strCache>
            </c:strRef>
          </c:tx>
          <c:spPr>
            <a:ln w="30069">
              <a:noFill/>
            </a:ln>
          </c:spPr>
          <c:marker>
            <c:symbol val="none"/>
          </c:marker>
          <c:cat>
            <c:numRef>
              <c:f>Sheet1!$B$1:$F$1</c:f>
              <c:numCache>
                <c:formatCode>General</c:formatCode>
                <c:ptCount val="5"/>
                <c:pt idx="0">
                  <c:v>2015</c:v>
                </c:pt>
                <c:pt idx="1">
                  <c:v>2016</c:v>
                </c:pt>
                <c:pt idx="2">
                  <c:v>2017</c:v>
                </c:pt>
                <c:pt idx="3">
                  <c:v>2018</c:v>
                </c:pt>
                <c:pt idx="4">
                  <c:v>2019</c:v>
                </c:pt>
              </c:numCache>
            </c:numRef>
          </c:cat>
          <c:val>
            <c:numRef>
              <c:f>Sheet1!$B$3:$F$3</c:f>
              <c:numCache>
                <c:formatCode>General</c:formatCode>
                <c:ptCount val="5"/>
                <c:pt idx="0">
                  <c:v>0.8</c:v>
                </c:pt>
                <c:pt idx="1">
                  <c:v>1.1399999999999999</c:v>
                </c:pt>
                <c:pt idx="2">
                  <c:v>1</c:v>
                </c:pt>
                <c:pt idx="3">
                  <c:v>1.22</c:v>
                </c:pt>
                <c:pt idx="4">
                  <c:v>1.38</c:v>
                </c:pt>
              </c:numCache>
            </c:numRef>
          </c:val>
          <c:smooth val="0"/>
          <c:extLst>
            <c:ext xmlns:c16="http://schemas.microsoft.com/office/drawing/2014/chart" uri="{C3380CC4-5D6E-409C-BE32-E72D297353CC}">
              <c16:uniqueId val="{00000001-A8D9-4C77-92E9-6EBF66B10D66}"/>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Sheet1!$B$1:$F$1</c:f>
              <c:numCache>
                <c:formatCode>General</c:formatCode>
                <c:ptCount val="5"/>
                <c:pt idx="0">
                  <c:v>2015</c:v>
                </c:pt>
                <c:pt idx="1">
                  <c:v>2016</c:v>
                </c:pt>
                <c:pt idx="2">
                  <c:v>2017</c:v>
                </c:pt>
                <c:pt idx="3">
                  <c:v>2018</c:v>
                </c:pt>
                <c:pt idx="4">
                  <c:v>2019</c:v>
                </c:pt>
              </c:numCache>
            </c:numRef>
          </c:cat>
          <c:val>
            <c:numRef>
              <c:f>Sheet1!$B$4:$F$4</c:f>
              <c:numCache>
                <c:formatCode>General</c:formatCode>
                <c:ptCount val="5"/>
                <c:pt idx="0">
                  <c:v>1.06</c:v>
                </c:pt>
                <c:pt idx="1">
                  <c:v>1.43</c:v>
                </c:pt>
                <c:pt idx="2">
                  <c:v>1.27</c:v>
                </c:pt>
                <c:pt idx="3">
                  <c:v>1.53</c:v>
                </c:pt>
                <c:pt idx="4">
                  <c:v>1.72</c:v>
                </c:pt>
              </c:numCache>
            </c:numRef>
          </c:val>
          <c:smooth val="0"/>
          <c:extLst>
            <c:ext xmlns:c16="http://schemas.microsoft.com/office/drawing/2014/chart" uri="{C3380CC4-5D6E-409C-BE32-E72D297353CC}">
              <c16:uniqueId val="{00000002-A8D9-4C77-92E9-6EBF66B10D66}"/>
            </c:ext>
          </c:extLst>
        </c:ser>
        <c:dLbls>
          <c:showLegendKey val="0"/>
          <c:showVal val="0"/>
          <c:showCatName val="0"/>
          <c:showSerName val="0"/>
          <c:showPercent val="0"/>
          <c:showBubbleSize val="0"/>
        </c:dLbls>
        <c:hiLowLines>
          <c:spPr>
            <a:ln w="25398">
              <a:solidFill>
                <a:srgbClr val="333399"/>
              </a:solidFill>
              <a:prstDash val="solid"/>
            </a:ln>
          </c:spPr>
        </c:hiLowLines>
        <c:smooth val="0"/>
        <c:axId val="96530432"/>
        <c:axId val="96531968"/>
      </c:lineChart>
      <c:catAx>
        <c:axId val="96530432"/>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531968"/>
        <c:crosses val="autoZero"/>
        <c:auto val="1"/>
        <c:lblAlgn val="ctr"/>
        <c:lblOffset val="100"/>
        <c:tickLblSkip val="1"/>
        <c:tickMarkSkip val="1"/>
        <c:noMultiLvlLbl val="0"/>
      </c:catAx>
      <c:valAx>
        <c:axId val="96531968"/>
        <c:scaling>
          <c:orientation val="minMax"/>
          <c:max val="2.5"/>
          <c:min val="0"/>
        </c:scaling>
        <c:delete val="0"/>
        <c:axPos val="l"/>
        <c:majorGridlines>
          <c:spPr>
            <a:ln w="13365">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530432"/>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Sheet1!$B$1:$F$1</c:f>
              <c:numCache>
                <c:formatCode>General</c:formatCode>
                <c:ptCount val="5"/>
                <c:pt idx="0">
                  <c:v>2015</c:v>
                </c:pt>
                <c:pt idx="1">
                  <c:v>2016</c:v>
                </c:pt>
                <c:pt idx="2">
                  <c:v>2017</c:v>
                </c:pt>
                <c:pt idx="3">
                  <c:v>2018</c:v>
                </c:pt>
                <c:pt idx="4">
                  <c:v>2019</c:v>
                </c:pt>
              </c:numCache>
            </c:numRef>
          </c:cat>
          <c:val>
            <c:numRef>
              <c:f>Sheet1!$B$2:$F$2</c:f>
              <c:numCache>
                <c:formatCode>General</c:formatCode>
                <c:ptCount val="5"/>
                <c:pt idx="0">
                  <c:v>1.62</c:v>
                </c:pt>
                <c:pt idx="1">
                  <c:v>1.94</c:v>
                </c:pt>
                <c:pt idx="2">
                  <c:v>1.88</c:v>
                </c:pt>
                <c:pt idx="3">
                  <c:v>1.08</c:v>
                </c:pt>
                <c:pt idx="4">
                  <c:v>1.49</c:v>
                </c:pt>
              </c:numCache>
            </c:numRef>
          </c:val>
          <c:smooth val="0"/>
          <c:extLst>
            <c:ext xmlns:c16="http://schemas.microsoft.com/office/drawing/2014/chart" uri="{C3380CC4-5D6E-409C-BE32-E72D297353CC}">
              <c16:uniqueId val="{00000000-CD5F-4098-95F1-501997BFE077}"/>
            </c:ext>
          </c:extLst>
        </c:ser>
        <c:ser>
          <c:idx val="1"/>
          <c:order val="1"/>
          <c:tx>
            <c:strRef>
              <c:f>Sheet1!$A$3</c:f>
              <c:strCache>
                <c:ptCount val="1"/>
                <c:pt idx="0">
                  <c:v>CI_LO</c:v>
                </c:pt>
              </c:strCache>
            </c:strRef>
          </c:tx>
          <c:spPr>
            <a:ln w="30069">
              <a:noFill/>
            </a:ln>
          </c:spPr>
          <c:marker>
            <c:symbol val="none"/>
          </c:marker>
          <c:cat>
            <c:numRef>
              <c:f>Sheet1!$B$1:$F$1</c:f>
              <c:numCache>
                <c:formatCode>General</c:formatCode>
                <c:ptCount val="5"/>
                <c:pt idx="0">
                  <c:v>2015</c:v>
                </c:pt>
                <c:pt idx="1">
                  <c:v>2016</c:v>
                </c:pt>
                <c:pt idx="2">
                  <c:v>2017</c:v>
                </c:pt>
                <c:pt idx="3">
                  <c:v>2018</c:v>
                </c:pt>
                <c:pt idx="4">
                  <c:v>2019</c:v>
                </c:pt>
              </c:numCache>
            </c:numRef>
          </c:cat>
          <c:val>
            <c:numRef>
              <c:f>Sheet1!$B$3:$F$3</c:f>
              <c:numCache>
                <c:formatCode>General</c:formatCode>
                <c:ptCount val="5"/>
                <c:pt idx="0">
                  <c:v>0.88</c:v>
                </c:pt>
                <c:pt idx="1">
                  <c:v>1.0900000000000001</c:v>
                </c:pt>
                <c:pt idx="2">
                  <c:v>1.08</c:v>
                </c:pt>
                <c:pt idx="3">
                  <c:v>0.5</c:v>
                </c:pt>
                <c:pt idx="4">
                  <c:v>0.8</c:v>
                </c:pt>
              </c:numCache>
            </c:numRef>
          </c:val>
          <c:smooth val="0"/>
          <c:extLst>
            <c:ext xmlns:c16="http://schemas.microsoft.com/office/drawing/2014/chart" uri="{C3380CC4-5D6E-409C-BE32-E72D297353CC}">
              <c16:uniqueId val="{00000001-CD5F-4098-95F1-501997BFE077}"/>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Sheet1!$B$1:$F$1</c:f>
              <c:numCache>
                <c:formatCode>General</c:formatCode>
                <c:ptCount val="5"/>
                <c:pt idx="0">
                  <c:v>2015</c:v>
                </c:pt>
                <c:pt idx="1">
                  <c:v>2016</c:v>
                </c:pt>
                <c:pt idx="2">
                  <c:v>2017</c:v>
                </c:pt>
                <c:pt idx="3">
                  <c:v>2018</c:v>
                </c:pt>
                <c:pt idx="4">
                  <c:v>2019</c:v>
                </c:pt>
              </c:numCache>
            </c:numRef>
          </c:cat>
          <c:val>
            <c:numRef>
              <c:f>Sheet1!$B$4:$F$4</c:f>
              <c:numCache>
                <c:formatCode>General</c:formatCode>
                <c:ptCount val="5"/>
                <c:pt idx="0">
                  <c:v>1.21</c:v>
                </c:pt>
                <c:pt idx="1">
                  <c:v>1.47</c:v>
                </c:pt>
                <c:pt idx="2">
                  <c:v>1.44</c:v>
                </c:pt>
                <c:pt idx="3">
                  <c:v>0.75</c:v>
                </c:pt>
                <c:pt idx="4">
                  <c:v>1.1000000000000001</c:v>
                </c:pt>
              </c:numCache>
            </c:numRef>
          </c:val>
          <c:smooth val="0"/>
          <c:extLst>
            <c:ext xmlns:c16="http://schemas.microsoft.com/office/drawing/2014/chart" uri="{C3380CC4-5D6E-409C-BE32-E72D297353CC}">
              <c16:uniqueId val="{00000002-CD5F-4098-95F1-501997BFE077}"/>
            </c:ext>
          </c:extLst>
        </c:ser>
        <c:dLbls>
          <c:showLegendKey val="0"/>
          <c:showVal val="0"/>
          <c:showCatName val="0"/>
          <c:showSerName val="0"/>
          <c:showPercent val="0"/>
          <c:showBubbleSize val="0"/>
        </c:dLbls>
        <c:hiLowLines>
          <c:spPr>
            <a:ln w="25398">
              <a:solidFill>
                <a:srgbClr val="333399"/>
              </a:solidFill>
              <a:prstDash val="solid"/>
            </a:ln>
          </c:spPr>
        </c:hiLowLines>
        <c:smooth val="0"/>
        <c:axId val="96770304"/>
        <c:axId val="96776192"/>
      </c:lineChart>
      <c:catAx>
        <c:axId val="96770304"/>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776192"/>
        <c:crosses val="autoZero"/>
        <c:auto val="1"/>
        <c:lblAlgn val="ctr"/>
        <c:lblOffset val="100"/>
        <c:tickLblSkip val="1"/>
        <c:tickMarkSkip val="1"/>
        <c:noMultiLvlLbl val="0"/>
      </c:catAx>
      <c:valAx>
        <c:axId val="96776192"/>
        <c:scaling>
          <c:orientation val="minMax"/>
          <c:max val="2.5"/>
          <c:min val="0"/>
        </c:scaling>
        <c:delete val="0"/>
        <c:axPos val="l"/>
        <c:majorGridlines>
          <c:spPr>
            <a:ln w="13365">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770304"/>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1"/>
            </a:pPr>
            <a:r>
              <a:rPr lang="en-US" sz="2200" b="1" dirty="0"/>
              <a:t>CLABSI Standard Utilization Ratio (SUR) by Unit</a:t>
            </a:r>
          </a:p>
        </c:rich>
      </c:tx>
      <c:layout>
        <c:manualLayout>
          <c:xMode val="edge"/>
          <c:yMode val="edge"/>
          <c:x val="0.2840100665978878"/>
          <c:y val="8.0926926795132133E-3"/>
        </c:manualLayout>
      </c:layout>
      <c:overlay val="0"/>
    </c:title>
    <c:autoTitleDeleted val="0"/>
    <c:plotArea>
      <c:layout>
        <c:manualLayout>
          <c:layoutTarget val="inner"/>
          <c:xMode val="edge"/>
          <c:yMode val="edge"/>
          <c:x val="0.10104185715022532"/>
          <c:y val="0.11292192076167445"/>
          <c:w val="0.86838100566983278"/>
          <c:h val="0.56445170569994663"/>
        </c:manualLayout>
      </c:layout>
      <c:lineChart>
        <c:grouping val="standard"/>
        <c:varyColors val="0"/>
        <c:ser>
          <c:idx val="0"/>
          <c:order val="0"/>
          <c:tx>
            <c:strRef>
              <c:f>Sheet1!$A$2</c:f>
              <c:strCache>
                <c:ptCount val="1"/>
                <c:pt idx="0">
                  <c:v>Upper CI</c:v>
                </c:pt>
              </c:strCache>
            </c:strRef>
          </c:tx>
          <c:spPr>
            <a:ln w="40199">
              <a:no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Sheet1!$B$2:$T$2</c:f>
              <c:numCache>
                <c:formatCode>General</c:formatCode>
                <c:ptCount val="19"/>
                <c:pt idx="0">
                  <c:v>0.69</c:v>
                </c:pt>
                <c:pt idx="1">
                  <c:v>1.1200000000000001</c:v>
                </c:pt>
                <c:pt idx="2">
                  <c:v>1.33</c:v>
                </c:pt>
                <c:pt idx="3">
                  <c:v>0.96</c:v>
                </c:pt>
                <c:pt idx="4">
                  <c:v>0.74</c:v>
                </c:pt>
                <c:pt idx="5">
                  <c:v>0.98</c:v>
                </c:pt>
                <c:pt idx="6">
                  <c:v>0.96</c:v>
                </c:pt>
                <c:pt idx="7">
                  <c:v>0.68</c:v>
                </c:pt>
                <c:pt idx="8">
                  <c:v>0.88</c:v>
                </c:pt>
                <c:pt idx="9">
                  <c:v>1.02</c:v>
                </c:pt>
                <c:pt idx="10">
                  <c:v>1</c:v>
                </c:pt>
                <c:pt idx="11">
                  <c:v>0.9</c:v>
                </c:pt>
                <c:pt idx="13">
                  <c:v>0.79</c:v>
                </c:pt>
                <c:pt idx="14">
                  <c:v>0.57999999999999996</c:v>
                </c:pt>
                <c:pt idx="15">
                  <c:v>0.54</c:v>
                </c:pt>
                <c:pt idx="16">
                  <c:v>0.66</c:v>
                </c:pt>
                <c:pt idx="17">
                  <c:v>1.21</c:v>
                </c:pt>
                <c:pt idx="18">
                  <c:v>0.89</c:v>
                </c:pt>
              </c:numCache>
            </c:numRef>
          </c:val>
          <c:smooth val="0"/>
          <c:extLst>
            <c:ext xmlns:c16="http://schemas.microsoft.com/office/drawing/2014/chart" uri="{C3380CC4-5D6E-409C-BE32-E72D297353CC}">
              <c16:uniqueId val="{00000000-00CB-4FDF-8B22-22AED78FB13C}"/>
            </c:ext>
          </c:extLst>
        </c:ser>
        <c:ser>
          <c:idx val="1"/>
          <c:order val="1"/>
          <c:tx>
            <c:strRef>
              <c:f>Sheet1!$A$3</c:f>
              <c:strCache>
                <c:ptCount val="1"/>
                <c:pt idx="0">
                  <c:v>Lower CI</c:v>
                </c:pt>
              </c:strCache>
            </c:strRef>
          </c:tx>
          <c:spPr>
            <a:ln w="40199">
              <a:no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Sheet1!$B$3:$T$3</c:f>
              <c:numCache>
                <c:formatCode>General</c:formatCode>
                <c:ptCount val="19"/>
                <c:pt idx="0">
                  <c:v>0.61</c:v>
                </c:pt>
                <c:pt idx="1">
                  <c:v>1.08</c:v>
                </c:pt>
                <c:pt idx="2">
                  <c:v>1.3</c:v>
                </c:pt>
                <c:pt idx="3">
                  <c:v>0.94</c:v>
                </c:pt>
                <c:pt idx="4">
                  <c:v>0.69</c:v>
                </c:pt>
                <c:pt idx="5">
                  <c:v>0.96</c:v>
                </c:pt>
                <c:pt idx="6">
                  <c:v>0.94</c:v>
                </c:pt>
                <c:pt idx="7">
                  <c:v>0.56000000000000005</c:v>
                </c:pt>
                <c:pt idx="8">
                  <c:v>0.84</c:v>
                </c:pt>
                <c:pt idx="9">
                  <c:v>0.99</c:v>
                </c:pt>
                <c:pt idx="10">
                  <c:v>0.98</c:v>
                </c:pt>
                <c:pt idx="11">
                  <c:v>0.85</c:v>
                </c:pt>
                <c:pt idx="13">
                  <c:v>0.78</c:v>
                </c:pt>
                <c:pt idx="14">
                  <c:v>0.55000000000000004</c:v>
                </c:pt>
                <c:pt idx="15">
                  <c:v>0.53</c:v>
                </c:pt>
                <c:pt idx="16">
                  <c:v>0.65</c:v>
                </c:pt>
                <c:pt idx="17">
                  <c:v>1.18</c:v>
                </c:pt>
                <c:pt idx="18">
                  <c:v>0.88</c:v>
                </c:pt>
              </c:numCache>
            </c:numRef>
          </c:val>
          <c:smooth val="0"/>
          <c:extLst>
            <c:ext xmlns:c16="http://schemas.microsoft.com/office/drawing/2014/chart" uri="{C3380CC4-5D6E-409C-BE32-E72D297353CC}">
              <c16:uniqueId val="{00000001-00CB-4FDF-8B22-22AED78FB13C}"/>
            </c:ext>
          </c:extLst>
        </c:ser>
        <c:ser>
          <c:idx val="2"/>
          <c:order val="2"/>
          <c:tx>
            <c:strRef>
              <c:f>Sheet1!$A$4</c:f>
              <c:strCache>
                <c:ptCount val="1"/>
                <c:pt idx="0">
                  <c:v>SIR</c:v>
                </c:pt>
              </c:strCache>
            </c:strRef>
          </c:tx>
          <c:spPr>
            <a:ln w="40199">
              <a:noFill/>
            </a:ln>
          </c:spPr>
          <c:marker>
            <c:symbol val="dash"/>
            <c:size val="14"/>
            <c:spPr>
              <a:solidFill>
                <a:srgbClr val="99CC00"/>
              </a:solidFill>
              <a:ln>
                <a:solidFill>
                  <a:srgbClr val="99CC00"/>
                </a:solidFill>
                <a:prstDash val="solid"/>
              </a:ln>
            </c:spPr>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Sheet1!$B$4:$T$4</c:f>
              <c:numCache>
                <c:formatCode>General</c:formatCode>
                <c:ptCount val="19"/>
                <c:pt idx="0">
                  <c:v>0.65</c:v>
                </c:pt>
                <c:pt idx="1">
                  <c:v>1.1000000000000001</c:v>
                </c:pt>
                <c:pt idx="2">
                  <c:v>1.32</c:v>
                </c:pt>
                <c:pt idx="3">
                  <c:v>0.95</c:v>
                </c:pt>
                <c:pt idx="4">
                  <c:v>0.72</c:v>
                </c:pt>
                <c:pt idx="5">
                  <c:v>0.97</c:v>
                </c:pt>
                <c:pt idx="6">
                  <c:v>0.95</c:v>
                </c:pt>
                <c:pt idx="7">
                  <c:v>0.62</c:v>
                </c:pt>
                <c:pt idx="8">
                  <c:v>0.86</c:v>
                </c:pt>
                <c:pt idx="9">
                  <c:v>1</c:v>
                </c:pt>
                <c:pt idx="10">
                  <c:v>0.99</c:v>
                </c:pt>
                <c:pt idx="11">
                  <c:v>0.88</c:v>
                </c:pt>
                <c:pt idx="13">
                  <c:v>0.78</c:v>
                </c:pt>
                <c:pt idx="14">
                  <c:v>0.56000000000000005</c:v>
                </c:pt>
                <c:pt idx="15">
                  <c:v>0.53</c:v>
                </c:pt>
                <c:pt idx="16">
                  <c:v>0.66</c:v>
                </c:pt>
                <c:pt idx="17">
                  <c:v>1.2</c:v>
                </c:pt>
                <c:pt idx="18">
                  <c:v>0.88</c:v>
                </c:pt>
              </c:numCache>
            </c:numRef>
          </c:val>
          <c:smooth val="0"/>
          <c:extLst>
            <c:ext xmlns:c16="http://schemas.microsoft.com/office/drawing/2014/chart" uri="{C3380CC4-5D6E-409C-BE32-E72D297353CC}">
              <c16:uniqueId val="{00000002-00CB-4FDF-8B22-22AED78FB13C}"/>
            </c:ext>
          </c:extLst>
        </c:ser>
        <c:ser>
          <c:idx val="3"/>
          <c:order val="3"/>
          <c:tx>
            <c:v>BASE</c:v>
          </c:tx>
          <c:spPr>
            <a:ln w="63150">
              <a:solidFill>
                <a:schemeClr val="bg1">
                  <a:lumMod val="75000"/>
                </a:schemeClr>
              </a:solid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Sheet1!$B$7:$T$7</c:f>
              <c:numCache>
                <c:formatCode>General</c:formatCode>
                <c:ptCount val="19"/>
              </c:numCache>
            </c:numRef>
          </c:val>
          <c:smooth val="0"/>
          <c:extLst>
            <c:ext xmlns:c16="http://schemas.microsoft.com/office/drawing/2014/chart" uri="{C3380CC4-5D6E-409C-BE32-E72D297353CC}">
              <c16:uniqueId val="{00000003-00CB-4FDF-8B22-22AED78FB13C}"/>
            </c:ext>
          </c:extLst>
        </c:ser>
        <c:dLbls>
          <c:showLegendKey val="0"/>
          <c:showVal val="0"/>
          <c:showCatName val="0"/>
          <c:showSerName val="0"/>
          <c:showPercent val="0"/>
          <c:showBubbleSize val="0"/>
        </c:dLbls>
        <c:hiLowLines>
          <c:spPr>
            <a:ln w="25360">
              <a:solidFill>
                <a:srgbClr val="333399"/>
              </a:solidFill>
              <a:prstDash val="solid"/>
            </a:ln>
          </c:spPr>
        </c:hiLowLines>
        <c:smooth val="0"/>
        <c:axId val="78460032"/>
        <c:axId val="78461952"/>
      </c:lineChart>
      <c:catAx>
        <c:axId val="78460032"/>
        <c:scaling>
          <c:orientation val="minMax"/>
        </c:scaling>
        <c:delete val="0"/>
        <c:axPos val="b"/>
        <c:numFmt formatCode="General" sourceLinked="1"/>
        <c:majorTickMark val="cross"/>
        <c:minorTickMark val="none"/>
        <c:tickLblPos val="nextTo"/>
        <c:spPr>
          <a:ln w="4463">
            <a:solidFill>
              <a:schemeClr val="tx1"/>
            </a:solidFill>
            <a:prstDash val="solid"/>
          </a:ln>
        </c:spPr>
        <c:txPr>
          <a:bodyPr rot="2400000" vert="horz"/>
          <a:lstStyle/>
          <a:p>
            <a:pPr>
              <a:defRPr sz="1300" b="0" i="0" u="none" strike="noStrike" baseline="0">
                <a:solidFill>
                  <a:schemeClr val="tx1"/>
                </a:solidFill>
                <a:latin typeface="Calibri"/>
                <a:ea typeface="Calibri"/>
                <a:cs typeface="Calibri"/>
              </a:defRPr>
            </a:pPr>
            <a:endParaRPr lang="en-US"/>
          </a:p>
        </c:txPr>
        <c:crossAx val="78461952"/>
        <c:crosses val="autoZero"/>
        <c:auto val="1"/>
        <c:lblAlgn val="ctr"/>
        <c:lblOffset val="100"/>
        <c:tickLblSkip val="1"/>
        <c:tickMarkSkip val="1"/>
        <c:noMultiLvlLbl val="0"/>
      </c:catAx>
      <c:valAx>
        <c:axId val="78461952"/>
        <c:scaling>
          <c:orientation val="minMax"/>
          <c:max val="1.4"/>
        </c:scaling>
        <c:delete val="0"/>
        <c:axPos val="l"/>
        <c:majorGridlines>
          <c:spPr>
            <a:ln w="17868">
              <a:solidFill>
                <a:srgbClr val="C0C0C0"/>
              </a:solidFill>
              <a:prstDash val="solid"/>
            </a:ln>
          </c:spPr>
        </c:majorGridlines>
        <c:title>
          <c:tx>
            <c:rich>
              <a:bodyPr/>
              <a:lstStyle/>
              <a:p>
                <a:pPr>
                  <a:defRPr sz="1938" b="1" i="0" u="none" strike="noStrike" baseline="0">
                    <a:solidFill>
                      <a:srgbClr val="000000"/>
                    </a:solidFill>
                    <a:latin typeface="Calibri"/>
                    <a:ea typeface="Calibri"/>
                    <a:cs typeface="Calibri"/>
                  </a:defRPr>
                </a:pPr>
                <a:r>
                  <a:rPr lang="en-US" sz="1900" dirty="0"/>
                  <a:t>SUR</a:t>
                </a:r>
              </a:p>
            </c:rich>
          </c:tx>
          <c:layout>
            <c:manualLayout>
              <c:xMode val="edge"/>
              <c:yMode val="edge"/>
              <c:x val="1.8547070779997253E-2"/>
              <c:y val="0.3368254422648444"/>
            </c:manualLayout>
          </c:layout>
          <c:overlay val="0"/>
          <c:spPr>
            <a:noFill/>
            <a:ln w="35734">
              <a:noFill/>
            </a:ln>
          </c:spPr>
        </c:title>
        <c:numFmt formatCode="0.0" sourceLinked="0"/>
        <c:majorTickMark val="cross"/>
        <c:minorTickMark val="none"/>
        <c:tickLblPos val="nextTo"/>
        <c:spPr>
          <a:ln w="4463">
            <a:solidFill>
              <a:schemeClr val="tx1"/>
            </a:solidFill>
            <a:prstDash val="solid"/>
          </a:ln>
        </c:spPr>
        <c:txPr>
          <a:bodyPr rot="0" vert="horz"/>
          <a:lstStyle/>
          <a:p>
            <a:pPr>
              <a:defRPr sz="1930" b="0" i="0" u="none" strike="noStrike" baseline="0">
                <a:solidFill>
                  <a:schemeClr val="tx1"/>
                </a:solidFill>
                <a:latin typeface="Calibri"/>
                <a:ea typeface="Calibri"/>
                <a:cs typeface="Calibri"/>
              </a:defRPr>
            </a:pPr>
            <a:endParaRPr lang="en-US"/>
          </a:p>
        </c:txPr>
        <c:crossAx val="78460032"/>
        <c:crosses val="autoZero"/>
        <c:crossBetween val="between"/>
      </c:valAx>
      <c:spPr>
        <a:noFill/>
        <a:ln w="25380">
          <a:noFill/>
        </a:ln>
      </c:spPr>
    </c:plotArea>
    <c:plotVisOnly val="1"/>
    <c:dispBlanksAs val="gap"/>
    <c:showDLblsOverMax val="0"/>
  </c:chart>
  <c:spPr>
    <a:noFill/>
    <a:ln>
      <a:noFill/>
    </a:ln>
  </c:spPr>
  <c:txPr>
    <a:bodyPr/>
    <a:lstStyle/>
    <a:p>
      <a:pPr>
        <a:defRPr sz="1930"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Sheet1!$B$1:$F$1</c:f>
              <c:numCache>
                <c:formatCode>General</c:formatCode>
                <c:ptCount val="5"/>
                <c:pt idx="0">
                  <c:v>2015</c:v>
                </c:pt>
                <c:pt idx="1">
                  <c:v>2016</c:v>
                </c:pt>
                <c:pt idx="2">
                  <c:v>2017</c:v>
                </c:pt>
                <c:pt idx="3">
                  <c:v>2018</c:v>
                </c:pt>
                <c:pt idx="4">
                  <c:v>2019</c:v>
                </c:pt>
              </c:numCache>
            </c:numRef>
          </c:cat>
          <c:val>
            <c:numRef>
              <c:f>Sheet1!$B$2:$F$2</c:f>
              <c:numCache>
                <c:formatCode>General</c:formatCode>
                <c:ptCount val="5"/>
                <c:pt idx="0">
                  <c:v>2.0299999999999998</c:v>
                </c:pt>
                <c:pt idx="1">
                  <c:v>3.36</c:v>
                </c:pt>
                <c:pt idx="2">
                  <c:v>2.54</c:v>
                </c:pt>
                <c:pt idx="3">
                  <c:v>3.25</c:v>
                </c:pt>
                <c:pt idx="4">
                  <c:v>4.45</c:v>
                </c:pt>
              </c:numCache>
            </c:numRef>
          </c:val>
          <c:smooth val="0"/>
          <c:extLst>
            <c:ext xmlns:c16="http://schemas.microsoft.com/office/drawing/2014/chart" uri="{C3380CC4-5D6E-409C-BE32-E72D297353CC}">
              <c16:uniqueId val="{00000000-A7F8-4D9A-8D8A-541AC3EDA22D}"/>
            </c:ext>
          </c:extLst>
        </c:ser>
        <c:ser>
          <c:idx val="1"/>
          <c:order val="1"/>
          <c:tx>
            <c:strRef>
              <c:f>Sheet1!$A$3</c:f>
              <c:strCache>
                <c:ptCount val="1"/>
                <c:pt idx="0">
                  <c:v>CI_LO</c:v>
                </c:pt>
              </c:strCache>
            </c:strRef>
          </c:tx>
          <c:spPr>
            <a:ln w="30069">
              <a:noFill/>
            </a:ln>
          </c:spPr>
          <c:marker>
            <c:symbol val="none"/>
          </c:marker>
          <c:cat>
            <c:numRef>
              <c:f>Sheet1!$B$1:$F$1</c:f>
              <c:numCache>
                <c:formatCode>General</c:formatCode>
                <c:ptCount val="5"/>
                <c:pt idx="0">
                  <c:v>2015</c:v>
                </c:pt>
                <c:pt idx="1">
                  <c:v>2016</c:v>
                </c:pt>
                <c:pt idx="2">
                  <c:v>2017</c:v>
                </c:pt>
                <c:pt idx="3">
                  <c:v>2018</c:v>
                </c:pt>
                <c:pt idx="4">
                  <c:v>2019</c:v>
                </c:pt>
              </c:numCache>
            </c:numRef>
          </c:cat>
          <c:val>
            <c:numRef>
              <c:f>Sheet1!$B$3:$F$3</c:f>
              <c:numCache>
                <c:formatCode>General</c:formatCode>
                <c:ptCount val="5"/>
                <c:pt idx="0">
                  <c:v>0.61</c:v>
                </c:pt>
                <c:pt idx="1">
                  <c:v>1.42</c:v>
                </c:pt>
                <c:pt idx="2">
                  <c:v>0.77</c:v>
                </c:pt>
                <c:pt idx="3">
                  <c:v>1.1299999999999999</c:v>
                </c:pt>
                <c:pt idx="4">
                  <c:v>1.48</c:v>
                </c:pt>
              </c:numCache>
            </c:numRef>
          </c:val>
          <c:smooth val="0"/>
          <c:extLst>
            <c:ext xmlns:c16="http://schemas.microsoft.com/office/drawing/2014/chart" uri="{C3380CC4-5D6E-409C-BE32-E72D297353CC}">
              <c16:uniqueId val="{00000001-A7F8-4D9A-8D8A-541AC3EDA22D}"/>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Sheet1!$B$1:$F$1</c:f>
              <c:numCache>
                <c:formatCode>General</c:formatCode>
                <c:ptCount val="5"/>
                <c:pt idx="0">
                  <c:v>2015</c:v>
                </c:pt>
                <c:pt idx="1">
                  <c:v>2016</c:v>
                </c:pt>
                <c:pt idx="2">
                  <c:v>2017</c:v>
                </c:pt>
                <c:pt idx="3">
                  <c:v>2018</c:v>
                </c:pt>
                <c:pt idx="4">
                  <c:v>2019</c:v>
                </c:pt>
              </c:numCache>
            </c:numRef>
          </c:cat>
          <c:val>
            <c:numRef>
              <c:f>Sheet1!$B$4:$F$4</c:f>
              <c:numCache>
                <c:formatCode>General</c:formatCode>
                <c:ptCount val="5"/>
                <c:pt idx="0">
                  <c:v>1.17</c:v>
                </c:pt>
                <c:pt idx="1">
                  <c:v>2.2400000000000002</c:v>
                </c:pt>
                <c:pt idx="2">
                  <c:v>1.46</c:v>
                </c:pt>
                <c:pt idx="3">
                  <c:v>1.98</c:v>
                </c:pt>
                <c:pt idx="4">
                  <c:v>2.67</c:v>
                </c:pt>
              </c:numCache>
            </c:numRef>
          </c:val>
          <c:smooth val="0"/>
          <c:extLst>
            <c:ext xmlns:c16="http://schemas.microsoft.com/office/drawing/2014/chart" uri="{C3380CC4-5D6E-409C-BE32-E72D297353CC}">
              <c16:uniqueId val="{00000002-A7F8-4D9A-8D8A-541AC3EDA22D}"/>
            </c:ext>
          </c:extLst>
        </c:ser>
        <c:dLbls>
          <c:showLegendKey val="0"/>
          <c:showVal val="0"/>
          <c:showCatName val="0"/>
          <c:showSerName val="0"/>
          <c:showPercent val="0"/>
          <c:showBubbleSize val="0"/>
        </c:dLbls>
        <c:hiLowLines>
          <c:spPr>
            <a:ln w="25398">
              <a:solidFill>
                <a:srgbClr val="333399"/>
              </a:solidFill>
              <a:prstDash val="solid"/>
            </a:ln>
          </c:spPr>
        </c:hiLowLines>
        <c:smooth val="0"/>
        <c:axId val="96840704"/>
        <c:axId val="96850688"/>
      </c:lineChart>
      <c:catAx>
        <c:axId val="96840704"/>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850688"/>
        <c:crosses val="autoZero"/>
        <c:auto val="1"/>
        <c:lblAlgn val="ctr"/>
        <c:lblOffset val="100"/>
        <c:tickLblSkip val="1"/>
        <c:tickMarkSkip val="1"/>
        <c:noMultiLvlLbl val="0"/>
      </c:catAx>
      <c:valAx>
        <c:axId val="96850688"/>
        <c:scaling>
          <c:orientation val="minMax"/>
          <c:max val="4"/>
          <c:min val="0"/>
        </c:scaling>
        <c:delete val="0"/>
        <c:axPos val="l"/>
        <c:majorGridlines>
          <c:spPr>
            <a:ln w="13365">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840704"/>
        <c:crosses val="autoZero"/>
        <c:crossBetween val="between"/>
        <c:majorUnit val="1"/>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5515695067301"/>
          <c:y val="0.20070011668611401"/>
          <c:w val="0.46188340807174899"/>
          <c:h val="0.60093348891481901"/>
        </c:manualLayout>
      </c:layout>
      <c:pieChart>
        <c:varyColors val="1"/>
        <c:ser>
          <c:idx val="0"/>
          <c:order val="0"/>
          <c:spPr>
            <a:solidFill>
              <a:srgbClr val="9999FF"/>
            </a:solidFill>
            <a:ln w="8054">
              <a:solidFill>
                <a:srgbClr val="FFFFFF"/>
              </a:solidFill>
              <a:prstDash val="solid"/>
            </a:ln>
          </c:spPr>
          <c:dPt>
            <c:idx val="0"/>
            <c:bubble3D val="0"/>
            <c:spPr>
              <a:solidFill>
                <a:srgbClr val="33A02C"/>
              </a:solidFill>
              <a:ln w="8054">
                <a:solidFill>
                  <a:srgbClr val="33A02C"/>
                </a:solidFill>
                <a:prstDash val="solid"/>
              </a:ln>
            </c:spPr>
            <c:extLst>
              <c:ext xmlns:c16="http://schemas.microsoft.com/office/drawing/2014/chart" uri="{C3380CC4-5D6E-409C-BE32-E72D297353CC}">
                <c16:uniqueId val="{00000001-AB10-44A7-9697-0ADF905CAE07}"/>
              </c:ext>
            </c:extLst>
          </c:dPt>
          <c:dPt>
            <c:idx val="1"/>
            <c:bubble3D val="0"/>
            <c:spPr>
              <a:solidFill>
                <a:srgbClr val="FF7F00"/>
              </a:solidFill>
              <a:ln w="8054">
                <a:solidFill>
                  <a:srgbClr val="FF7F00"/>
                </a:solidFill>
                <a:prstDash val="solid"/>
              </a:ln>
            </c:spPr>
            <c:extLst>
              <c:ext xmlns:c16="http://schemas.microsoft.com/office/drawing/2014/chart" uri="{C3380CC4-5D6E-409C-BE32-E72D297353CC}">
                <c16:uniqueId val="{00000003-AB10-44A7-9697-0ADF905CAE07}"/>
              </c:ext>
            </c:extLst>
          </c:dPt>
          <c:dPt>
            <c:idx val="2"/>
            <c:bubble3D val="0"/>
            <c:spPr>
              <a:solidFill>
                <a:srgbClr val="8452BA"/>
              </a:solidFill>
              <a:ln w="8054">
                <a:solidFill>
                  <a:srgbClr val="FFFFFF"/>
                </a:solidFill>
                <a:prstDash val="solid"/>
              </a:ln>
            </c:spPr>
            <c:extLst>
              <c:ext xmlns:c16="http://schemas.microsoft.com/office/drawing/2014/chart" uri="{C3380CC4-5D6E-409C-BE32-E72D297353CC}">
                <c16:uniqueId val="{00000005-AB10-44A7-9697-0ADF905CAE07}"/>
              </c:ext>
            </c:extLst>
          </c:dPt>
          <c:dPt>
            <c:idx val="3"/>
            <c:bubble3D val="0"/>
            <c:spPr>
              <a:solidFill>
                <a:srgbClr val="FB9A99"/>
              </a:solidFill>
              <a:ln w="8054">
                <a:solidFill>
                  <a:srgbClr val="FB9A99"/>
                </a:solidFill>
                <a:prstDash val="solid"/>
              </a:ln>
            </c:spPr>
            <c:extLst>
              <c:ext xmlns:c16="http://schemas.microsoft.com/office/drawing/2014/chart" uri="{C3380CC4-5D6E-409C-BE32-E72D297353CC}">
                <c16:uniqueId val="{00000007-AB10-44A7-9697-0ADF905CAE07}"/>
              </c:ext>
            </c:extLst>
          </c:dPt>
          <c:dPt>
            <c:idx val="4"/>
            <c:bubble3D val="0"/>
            <c:spPr>
              <a:solidFill>
                <a:schemeClr val="bg1">
                  <a:lumMod val="75000"/>
                </a:schemeClr>
              </a:solidFill>
              <a:ln w="8054">
                <a:solidFill>
                  <a:srgbClr val="FFFFFF"/>
                </a:solidFill>
                <a:prstDash val="solid"/>
              </a:ln>
            </c:spPr>
            <c:extLst>
              <c:ext xmlns:c16="http://schemas.microsoft.com/office/drawing/2014/chart" uri="{C3380CC4-5D6E-409C-BE32-E72D297353CC}">
                <c16:uniqueId val="{00000009-AB10-44A7-9697-0ADF905CAE07}"/>
              </c:ext>
            </c:extLst>
          </c:dPt>
          <c:dPt>
            <c:idx val="5"/>
            <c:bubble3D val="0"/>
            <c:spPr>
              <a:solidFill>
                <a:srgbClr val="A3D872"/>
              </a:solidFill>
              <a:ln w="8054">
                <a:solidFill>
                  <a:srgbClr val="A3D872"/>
                </a:solidFill>
                <a:prstDash val="solid"/>
              </a:ln>
            </c:spPr>
            <c:extLst>
              <c:ext xmlns:c16="http://schemas.microsoft.com/office/drawing/2014/chart" uri="{C3380CC4-5D6E-409C-BE32-E72D297353CC}">
                <c16:uniqueId val="{0000000B-AB10-44A7-9697-0ADF905CAE07}"/>
              </c:ext>
            </c:extLst>
          </c:dPt>
          <c:dPt>
            <c:idx val="6"/>
            <c:bubble3D val="0"/>
            <c:spPr>
              <a:solidFill>
                <a:srgbClr val="FFCC00"/>
              </a:solidFill>
              <a:ln w="8054">
                <a:solidFill>
                  <a:srgbClr val="FFFFFF"/>
                </a:solidFill>
                <a:prstDash val="solid"/>
              </a:ln>
            </c:spPr>
            <c:extLst>
              <c:ext xmlns:c16="http://schemas.microsoft.com/office/drawing/2014/chart" uri="{C3380CC4-5D6E-409C-BE32-E72D297353CC}">
                <c16:uniqueId val="{0000000D-AB10-44A7-9697-0ADF905CAE07}"/>
              </c:ext>
            </c:extLst>
          </c:dPt>
          <c:dPt>
            <c:idx val="7"/>
            <c:bubble3D val="0"/>
            <c:spPr>
              <a:solidFill>
                <a:srgbClr val="98D0D4"/>
              </a:solidFill>
              <a:ln w="8054">
                <a:solidFill>
                  <a:srgbClr val="FFFFFF"/>
                </a:solidFill>
                <a:prstDash val="solid"/>
              </a:ln>
            </c:spPr>
            <c:extLst>
              <c:ext xmlns:c16="http://schemas.microsoft.com/office/drawing/2014/chart" uri="{C3380CC4-5D6E-409C-BE32-E72D297353CC}">
                <c16:uniqueId val="{0000000F-AB10-44A7-9697-0ADF905CAE07}"/>
              </c:ext>
            </c:extLst>
          </c:dPt>
          <c:dPt>
            <c:idx val="8"/>
            <c:bubble3D val="0"/>
            <c:spPr>
              <a:solidFill>
                <a:srgbClr val="1F78B4"/>
              </a:solidFill>
              <a:ln w="8054">
                <a:solidFill>
                  <a:srgbClr val="1F78B4"/>
                </a:solidFill>
                <a:prstDash val="solid"/>
              </a:ln>
            </c:spPr>
            <c:extLst>
              <c:ext xmlns:c16="http://schemas.microsoft.com/office/drawing/2014/chart" uri="{C3380CC4-5D6E-409C-BE32-E72D297353CC}">
                <c16:uniqueId val="{00000011-AB10-44A7-9697-0ADF905CAE07}"/>
              </c:ext>
            </c:extLst>
          </c:dPt>
          <c:dPt>
            <c:idx val="9"/>
            <c:bubble3D val="0"/>
            <c:spPr>
              <a:solidFill>
                <a:srgbClr val="BDA0CC"/>
              </a:solidFill>
              <a:ln w="8054">
                <a:solidFill>
                  <a:srgbClr val="BDA0CC"/>
                </a:solidFill>
                <a:prstDash val="solid"/>
              </a:ln>
            </c:spPr>
            <c:extLst>
              <c:ext xmlns:c16="http://schemas.microsoft.com/office/drawing/2014/chart" uri="{C3380CC4-5D6E-409C-BE32-E72D297353CC}">
                <c16:uniqueId val="{00000013-2A93-4811-8290-29AF4C6B8DE1}"/>
              </c:ext>
            </c:extLst>
          </c:dPt>
          <c:dPt>
            <c:idx val="10"/>
            <c:bubble3D val="0"/>
            <c:spPr>
              <a:solidFill>
                <a:srgbClr val="E93B3B"/>
              </a:solidFill>
              <a:ln w="8054">
                <a:solidFill>
                  <a:srgbClr val="E93B3B"/>
                </a:solidFill>
                <a:prstDash val="solid"/>
              </a:ln>
            </c:spPr>
            <c:extLst>
              <c:ext xmlns:c16="http://schemas.microsoft.com/office/drawing/2014/chart" uri="{C3380CC4-5D6E-409C-BE32-E72D297353CC}">
                <c16:uniqueId val="{00000015-2A93-4811-8290-29AF4C6B8DE1}"/>
              </c:ext>
            </c:extLst>
          </c:dPt>
          <c:dPt>
            <c:idx val="11"/>
            <c:bubble3D val="0"/>
            <c:spPr>
              <a:solidFill>
                <a:srgbClr val="FFFF69"/>
              </a:solidFill>
              <a:ln w="8054">
                <a:solidFill>
                  <a:srgbClr val="FFFF69"/>
                </a:solidFill>
                <a:prstDash val="solid"/>
              </a:ln>
            </c:spPr>
            <c:extLst>
              <c:ext xmlns:c16="http://schemas.microsoft.com/office/drawing/2014/chart" uri="{C3380CC4-5D6E-409C-BE32-E72D297353CC}">
                <c16:uniqueId val="{00000017-2A93-4811-8290-29AF4C6B8DE1}"/>
              </c:ext>
            </c:extLst>
          </c:dPt>
          <c:dLbls>
            <c:dLbl>
              <c:idx val="0"/>
              <c:layout>
                <c:manualLayout>
                  <c:x val="-7.0139258427594123E-2"/>
                  <c:y val="-2.506408205804642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B10-44A7-9697-0ADF905CAE07}"/>
                </c:ext>
              </c:extLst>
            </c:dLbl>
            <c:dLbl>
              <c:idx val="1"/>
              <c:layout>
                <c:manualLayout>
                  <c:x val="1.2377516193104846E-2"/>
                  <c:y val="-2.734263497241426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B10-44A7-9697-0ADF905CAE07}"/>
                </c:ext>
              </c:extLst>
            </c:dLbl>
            <c:dLbl>
              <c:idx val="2"/>
              <c:layout>
                <c:manualLayout>
                  <c:x val="4.1258387310349484E-3"/>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B10-44A7-9697-0ADF905CAE07}"/>
                </c:ext>
              </c:extLst>
            </c:dLbl>
            <c:dLbl>
              <c:idx val="3"/>
              <c:layout>
                <c:manualLayout>
                  <c:x val="1.444043555862232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B10-44A7-9697-0ADF905CAE07}"/>
                </c:ext>
              </c:extLst>
            </c:dLbl>
            <c:dLbl>
              <c:idx val="4"/>
              <c:layout>
                <c:manualLayout>
                  <c:x val="4.8673258942197477E-2"/>
                  <c:y val="-2.8665065636230081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B10-44A7-9697-0ADF905CAE07}"/>
                </c:ext>
              </c:extLst>
            </c:dLbl>
            <c:dLbl>
              <c:idx val="5"/>
              <c:layout>
                <c:manualLayout>
                  <c:x val="3.6991676796070086E-2"/>
                  <c:y val="5.7330131272458063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B10-44A7-9697-0ADF905CAE07}"/>
                </c:ext>
              </c:extLst>
            </c:dLbl>
            <c:dLbl>
              <c:idx val="6"/>
              <c:layout>
                <c:manualLayout>
                  <c:x val="6.4828723493650028E-2"/>
                  <c:y val="1.8228423314942833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940177881981987"/>
                      <c:h val="0.11084780881529765"/>
                    </c:manualLayout>
                  </c15:layout>
                </c:ext>
                <c:ext xmlns:c16="http://schemas.microsoft.com/office/drawing/2014/chart" uri="{C3380CC4-5D6E-409C-BE32-E72D297353CC}">
                  <c16:uniqueId val="{0000000D-AB10-44A7-9697-0ADF905CAE07}"/>
                </c:ext>
              </c:extLst>
            </c:dLbl>
            <c:dLbl>
              <c:idx val="7"/>
              <c:spPr>
                <a:noFill/>
                <a:ln>
                  <a:noFill/>
                </a:ln>
                <a:effectLst/>
              </c:spPr>
              <c:txPr>
                <a:bodyPr wrap="square" lIns="38100" tIns="19050" rIns="38100" bIns="19050" anchor="ctr">
                  <a:noAutofit/>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B10-44A7-9697-0ADF905CAE07}"/>
                </c:ext>
              </c:extLst>
            </c:dLbl>
            <c:dLbl>
              <c:idx val="8"/>
              <c:layout>
                <c:manualLayout>
                  <c:x val="-3.2472345540586749E-2"/>
                  <c:y val="3.1899816724147378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740361046737213"/>
                      <c:h val="0.11084780881529765"/>
                    </c:manualLayout>
                  </c15:layout>
                </c:ext>
                <c:ext xmlns:c16="http://schemas.microsoft.com/office/drawing/2014/chart" uri="{C3380CC4-5D6E-409C-BE32-E72D297353CC}">
                  <c16:uniqueId val="{00000011-AB10-44A7-9697-0ADF905CAE07}"/>
                </c:ext>
              </c:extLst>
            </c:dLbl>
            <c:dLbl>
              <c:idx val="9"/>
              <c:delete val="1"/>
              <c:extLst>
                <c:ext xmlns:c15="http://schemas.microsoft.com/office/drawing/2012/chart" uri="{CE6537A1-D6FC-4f65-9D91-7224C49458BB}"/>
                <c:ext xmlns:c16="http://schemas.microsoft.com/office/drawing/2014/chart" uri="{C3380CC4-5D6E-409C-BE32-E72D297353CC}">
                  <c16:uniqueId val="{00000013-2A93-4811-8290-29AF4C6B8DE1}"/>
                </c:ext>
              </c:extLst>
            </c:dLbl>
            <c:dLbl>
              <c:idx val="10"/>
              <c:layout>
                <c:manualLayout>
                  <c:x val="-5.1572958762328709E-2"/>
                  <c:y val="-2.249056535634975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2A93-4811-8290-29AF4C6B8DE1}"/>
                </c:ext>
              </c:extLst>
            </c:dLbl>
            <c:dLbl>
              <c:idx val="13"/>
              <c:delete val="1"/>
              <c:extLst>
                <c:ext xmlns:c15="http://schemas.microsoft.com/office/drawing/2012/chart" uri="{CE6537A1-D6FC-4f65-9D91-7224C49458BB}"/>
                <c:ext xmlns:c16="http://schemas.microsoft.com/office/drawing/2014/chart" uri="{C3380CC4-5D6E-409C-BE32-E72D297353CC}">
                  <c16:uniqueId val="{00000018-2A93-4811-8290-29AF4C6B8DE1}"/>
                </c:ext>
              </c:extLst>
            </c:dLbl>
            <c:spPr>
              <a:noFill/>
              <a:ln>
                <a:noFill/>
              </a:ln>
              <a:effectLst/>
            </c:sp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BSI!$C$4:$C$17</c:f>
              <c:numCache>
                <c:formatCode>General</c:formatCode>
                <c:ptCount val="14"/>
                <c:pt idx="0">
                  <c:v>55</c:v>
                </c:pt>
                <c:pt idx="1">
                  <c:v>25</c:v>
                </c:pt>
                <c:pt idx="2">
                  <c:v>20</c:v>
                </c:pt>
                <c:pt idx="3">
                  <c:v>27</c:v>
                </c:pt>
                <c:pt idx="4">
                  <c:v>28</c:v>
                </c:pt>
                <c:pt idx="5">
                  <c:v>29</c:v>
                </c:pt>
                <c:pt idx="6">
                  <c:v>11</c:v>
                </c:pt>
                <c:pt idx="7">
                  <c:v>4</c:v>
                </c:pt>
                <c:pt idx="8">
                  <c:v>25</c:v>
                </c:pt>
                <c:pt idx="10">
                  <c:v>6</c:v>
                </c:pt>
                <c:pt idx="11">
                  <c:v>125</c:v>
                </c:pt>
                <c:pt idx="12">
                  <c:v>61</c:v>
                </c:pt>
              </c:numCache>
            </c:numRef>
          </c:val>
          <c:extLst>
            <c:ext xmlns:c16="http://schemas.microsoft.com/office/drawing/2014/chart" uri="{C3380CC4-5D6E-409C-BE32-E72D297353CC}">
              <c16:uniqueId val="{00000012-AB10-44A7-9697-0ADF905CAE07}"/>
            </c:ext>
          </c:extLst>
        </c:ser>
        <c:ser>
          <c:idx val="1"/>
          <c:order val="1"/>
          <c:dPt>
            <c:idx val="0"/>
            <c:bubble3D val="0"/>
            <c:extLst>
              <c:ext xmlns:c16="http://schemas.microsoft.com/office/drawing/2014/chart" uri="{C3380CC4-5D6E-409C-BE32-E72D297353CC}">
                <c16:uniqueId val="{00000013-AB10-44A7-9697-0ADF905CAE07}"/>
              </c:ext>
            </c:extLst>
          </c:dPt>
          <c:dPt>
            <c:idx val="1"/>
            <c:bubble3D val="0"/>
            <c:extLst>
              <c:ext xmlns:c16="http://schemas.microsoft.com/office/drawing/2014/chart" uri="{C3380CC4-5D6E-409C-BE32-E72D297353CC}">
                <c16:uniqueId val="{00000014-AB10-44A7-9697-0ADF905CAE07}"/>
              </c:ext>
            </c:extLst>
          </c:dPt>
          <c:dPt>
            <c:idx val="2"/>
            <c:bubble3D val="0"/>
            <c:extLst>
              <c:ext xmlns:c16="http://schemas.microsoft.com/office/drawing/2014/chart" uri="{C3380CC4-5D6E-409C-BE32-E72D297353CC}">
                <c16:uniqueId val="{00000015-AB10-44A7-9697-0ADF905CAE07}"/>
              </c:ext>
            </c:extLst>
          </c:dPt>
          <c:dPt>
            <c:idx val="3"/>
            <c:bubble3D val="0"/>
            <c:extLst>
              <c:ext xmlns:c16="http://schemas.microsoft.com/office/drawing/2014/chart" uri="{C3380CC4-5D6E-409C-BE32-E72D297353CC}">
                <c16:uniqueId val="{00000016-AB10-44A7-9697-0ADF905CAE07}"/>
              </c:ext>
            </c:extLst>
          </c:dPt>
          <c:dPt>
            <c:idx val="4"/>
            <c:bubble3D val="0"/>
            <c:extLst>
              <c:ext xmlns:c16="http://schemas.microsoft.com/office/drawing/2014/chart" uri="{C3380CC4-5D6E-409C-BE32-E72D297353CC}">
                <c16:uniqueId val="{00000017-AB10-44A7-9697-0ADF905CAE07}"/>
              </c:ext>
            </c:extLst>
          </c:dPt>
          <c:dPt>
            <c:idx val="5"/>
            <c:bubble3D val="0"/>
            <c:extLst>
              <c:ext xmlns:c16="http://schemas.microsoft.com/office/drawing/2014/chart" uri="{C3380CC4-5D6E-409C-BE32-E72D297353CC}">
                <c16:uniqueId val="{00000018-AB10-44A7-9697-0ADF905CAE07}"/>
              </c:ext>
            </c:extLst>
          </c:dPt>
          <c:dPt>
            <c:idx val="6"/>
            <c:bubble3D val="0"/>
            <c:extLst>
              <c:ext xmlns:c16="http://schemas.microsoft.com/office/drawing/2014/chart" uri="{C3380CC4-5D6E-409C-BE32-E72D297353CC}">
                <c16:uniqueId val="{00000019-AB10-44A7-9697-0ADF905CAE07}"/>
              </c:ext>
            </c:extLst>
          </c:dPt>
          <c:dPt>
            <c:idx val="7"/>
            <c:bubble3D val="0"/>
            <c:extLst>
              <c:ext xmlns:c16="http://schemas.microsoft.com/office/drawing/2014/chart" uri="{C3380CC4-5D6E-409C-BE32-E72D297353CC}">
                <c16:uniqueId val="{0000001A-AB10-44A7-9697-0ADF905CAE07}"/>
              </c:ext>
            </c:extLst>
          </c:dPt>
          <c:dPt>
            <c:idx val="8"/>
            <c:bubble3D val="0"/>
            <c:extLst>
              <c:ext xmlns:c16="http://schemas.microsoft.com/office/drawing/2014/chart" uri="{C3380CC4-5D6E-409C-BE32-E72D297353CC}">
                <c16:uniqueId val="{0000001B-AB10-44A7-9697-0ADF905CAE07}"/>
              </c:ext>
            </c:extLst>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BSI!$D$4:$D$17</c:f>
              <c:numCache>
                <c:formatCode>0.00%</c:formatCode>
                <c:ptCount val="14"/>
                <c:pt idx="0">
                  <c:v>0.13200000000000001</c:v>
                </c:pt>
                <c:pt idx="1">
                  <c:v>0.06</c:v>
                </c:pt>
                <c:pt idx="2">
                  <c:v>4.8000000000000001E-2</c:v>
                </c:pt>
                <c:pt idx="3">
                  <c:v>6.5000000000000002E-2</c:v>
                </c:pt>
                <c:pt idx="4">
                  <c:v>6.7000000000000004E-2</c:v>
                </c:pt>
                <c:pt idx="5">
                  <c:v>7.0000000000000007E-2</c:v>
                </c:pt>
                <c:pt idx="6">
                  <c:v>2.5999999999999999E-2</c:v>
                </c:pt>
                <c:pt idx="7">
                  <c:v>0.01</c:v>
                </c:pt>
                <c:pt idx="8">
                  <c:v>0.06</c:v>
                </c:pt>
                <c:pt idx="10">
                  <c:v>1.4E-2</c:v>
                </c:pt>
                <c:pt idx="11">
                  <c:v>0.3</c:v>
                </c:pt>
                <c:pt idx="12">
                  <c:v>0.14699999999999999</c:v>
                </c:pt>
              </c:numCache>
            </c:numRef>
          </c:val>
          <c:extLst>
            <c:ext xmlns:c16="http://schemas.microsoft.com/office/drawing/2014/chart" uri="{C3380CC4-5D6E-409C-BE32-E72D297353CC}">
              <c16:uniqueId val="{0000001C-AB10-44A7-9697-0ADF905CAE07}"/>
            </c:ext>
          </c:extLst>
        </c:ser>
        <c:dLbls>
          <c:showLegendKey val="0"/>
          <c:showVal val="1"/>
          <c:showCatName val="0"/>
          <c:showSerName val="0"/>
          <c:showPercent val="0"/>
          <c:showBubbleSize val="0"/>
          <c:showLeaderLines val="1"/>
        </c:dLbls>
        <c:firstSliceAng val="0"/>
      </c:pieChart>
      <c:spPr>
        <a:noFill/>
        <a:ln w="25387">
          <a:noFill/>
        </a:ln>
      </c:spPr>
    </c:plotArea>
    <c:plotVisOnly val="1"/>
    <c:dispBlanksAs val="zero"/>
    <c:showDLblsOverMax val="0"/>
  </c:chart>
  <c:spPr>
    <a:noFill/>
    <a:ln>
      <a:noFill/>
    </a:ln>
  </c:spPr>
  <c:txPr>
    <a:bodyPr/>
    <a:lstStyle/>
    <a:p>
      <a:pPr>
        <a:defRPr sz="1034" b="0" i="0" u="none" strike="noStrike" baseline="0">
          <a:solidFill>
            <a:srgbClr val="000000"/>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5515695067301"/>
          <c:y val="0.20070011668611401"/>
          <c:w val="0.46188340807174899"/>
          <c:h val="0.60093348891481901"/>
        </c:manualLayout>
      </c:layout>
      <c:pieChart>
        <c:varyColors val="1"/>
        <c:ser>
          <c:idx val="0"/>
          <c:order val="0"/>
          <c:spPr>
            <a:solidFill>
              <a:srgbClr val="9999FF"/>
            </a:solidFill>
            <a:ln w="8054">
              <a:solidFill>
                <a:srgbClr val="FFFFFF"/>
              </a:solidFill>
              <a:prstDash val="solid"/>
            </a:ln>
          </c:spPr>
          <c:dPt>
            <c:idx val="0"/>
            <c:bubble3D val="0"/>
            <c:spPr>
              <a:solidFill>
                <a:srgbClr val="33A02C"/>
              </a:solidFill>
              <a:ln w="8054">
                <a:solidFill>
                  <a:srgbClr val="33A02C"/>
                </a:solidFill>
                <a:prstDash val="solid"/>
              </a:ln>
            </c:spPr>
            <c:extLst>
              <c:ext xmlns:c16="http://schemas.microsoft.com/office/drawing/2014/chart" uri="{C3380CC4-5D6E-409C-BE32-E72D297353CC}">
                <c16:uniqueId val="{00000001-AB10-44A7-9697-0ADF905CAE07}"/>
              </c:ext>
            </c:extLst>
          </c:dPt>
          <c:dPt>
            <c:idx val="1"/>
            <c:bubble3D val="0"/>
            <c:spPr>
              <a:solidFill>
                <a:srgbClr val="FF7F00"/>
              </a:solidFill>
              <a:ln w="8054">
                <a:solidFill>
                  <a:srgbClr val="FF7F00"/>
                </a:solidFill>
                <a:prstDash val="solid"/>
              </a:ln>
            </c:spPr>
            <c:extLst>
              <c:ext xmlns:c16="http://schemas.microsoft.com/office/drawing/2014/chart" uri="{C3380CC4-5D6E-409C-BE32-E72D297353CC}">
                <c16:uniqueId val="{00000003-AB10-44A7-9697-0ADF905CAE07}"/>
              </c:ext>
            </c:extLst>
          </c:dPt>
          <c:dPt>
            <c:idx val="2"/>
            <c:bubble3D val="0"/>
            <c:spPr>
              <a:solidFill>
                <a:srgbClr val="8452BA"/>
              </a:solidFill>
              <a:ln w="8054">
                <a:solidFill>
                  <a:srgbClr val="FFFFFF"/>
                </a:solidFill>
                <a:prstDash val="solid"/>
              </a:ln>
            </c:spPr>
            <c:extLst>
              <c:ext xmlns:c16="http://schemas.microsoft.com/office/drawing/2014/chart" uri="{C3380CC4-5D6E-409C-BE32-E72D297353CC}">
                <c16:uniqueId val="{00000005-AB10-44A7-9697-0ADF905CAE07}"/>
              </c:ext>
            </c:extLst>
          </c:dPt>
          <c:dPt>
            <c:idx val="3"/>
            <c:bubble3D val="0"/>
            <c:spPr>
              <a:solidFill>
                <a:srgbClr val="FB9A99"/>
              </a:solidFill>
              <a:ln w="8054">
                <a:solidFill>
                  <a:srgbClr val="FB9A99"/>
                </a:solidFill>
                <a:prstDash val="solid"/>
              </a:ln>
            </c:spPr>
            <c:extLst>
              <c:ext xmlns:c16="http://schemas.microsoft.com/office/drawing/2014/chart" uri="{C3380CC4-5D6E-409C-BE32-E72D297353CC}">
                <c16:uniqueId val="{00000007-AB10-44A7-9697-0ADF905CAE07}"/>
              </c:ext>
            </c:extLst>
          </c:dPt>
          <c:dPt>
            <c:idx val="4"/>
            <c:bubble3D val="0"/>
            <c:spPr>
              <a:solidFill>
                <a:schemeClr val="bg1">
                  <a:lumMod val="75000"/>
                </a:schemeClr>
              </a:solidFill>
              <a:ln w="8054">
                <a:solidFill>
                  <a:srgbClr val="FFFFFF"/>
                </a:solidFill>
                <a:prstDash val="solid"/>
              </a:ln>
            </c:spPr>
            <c:extLst>
              <c:ext xmlns:c16="http://schemas.microsoft.com/office/drawing/2014/chart" uri="{C3380CC4-5D6E-409C-BE32-E72D297353CC}">
                <c16:uniqueId val="{00000009-AB10-44A7-9697-0ADF905CAE07}"/>
              </c:ext>
            </c:extLst>
          </c:dPt>
          <c:dPt>
            <c:idx val="5"/>
            <c:bubble3D val="0"/>
            <c:spPr>
              <a:solidFill>
                <a:srgbClr val="A3D872"/>
              </a:solidFill>
              <a:ln w="8054">
                <a:solidFill>
                  <a:srgbClr val="A3D872"/>
                </a:solidFill>
                <a:prstDash val="solid"/>
              </a:ln>
            </c:spPr>
            <c:extLst>
              <c:ext xmlns:c16="http://schemas.microsoft.com/office/drawing/2014/chart" uri="{C3380CC4-5D6E-409C-BE32-E72D297353CC}">
                <c16:uniqueId val="{0000000B-AB10-44A7-9697-0ADF905CAE07}"/>
              </c:ext>
            </c:extLst>
          </c:dPt>
          <c:dPt>
            <c:idx val="6"/>
            <c:bubble3D val="0"/>
            <c:spPr>
              <a:solidFill>
                <a:srgbClr val="FFCC00"/>
              </a:solidFill>
              <a:ln w="8054">
                <a:solidFill>
                  <a:srgbClr val="FFFFFF"/>
                </a:solidFill>
                <a:prstDash val="solid"/>
              </a:ln>
            </c:spPr>
            <c:extLst>
              <c:ext xmlns:c16="http://schemas.microsoft.com/office/drawing/2014/chart" uri="{C3380CC4-5D6E-409C-BE32-E72D297353CC}">
                <c16:uniqueId val="{0000000D-AB10-44A7-9697-0ADF905CAE07}"/>
              </c:ext>
            </c:extLst>
          </c:dPt>
          <c:dPt>
            <c:idx val="7"/>
            <c:bubble3D val="0"/>
            <c:spPr>
              <a:solidFill>
                <a:srgbClr val="98D0D4"/>
              </a:solidFill>
              <a:ln w="8054">
                <a:solidFill>
                  <a:srgbClr val="FFFFFF"/>
                </a:solidFill>
                <a:prstDash val="solid"/>
              </a:ln>
            </c:spPr>
            <c:extLst>
              <c:ext xmlns:c16="http://schemas.microsoft.com/office/drawing/2014/chart" uri="{C3380CC4-5D6E-409C-BE32-E72D297353CC}">
                <c16:uniqueId val="{0000000F-AB10-44A7-9697-0ADF905CAE07}"/>
              </c:ext>
            </c:extLst>
          </c:dPt>
          <c:dPt>
            <c:idx val="8"/>
            <c:bubble3D val="0"/>
            <c:spPr>
              <a:solidFill>
                <a:srgbClr val="1F78B4"/>
              </a:solidFill>
              <a:ln w="8054">
                <a:solidFill>
                  <a:srgbClr val="1F78B4"/>
                </a:solidFill>
                <a:prstDash val="solid"/>
              </a:ln>
            </c:spPr>
            <c:extLst>
              <c:ext xmlns:c16="http://schemas.microsoft.com/office/drawing/2014/chart" uri="{C3380CC4-5D6E-409C-BE32-E72D297353CC}">
                <c16:uniqueId val="{00000011-AB10-44A7-9697-0ADF905CAE07}"/>
              </c:ext>
            </c:extLst>
          </c:dPt>
          <c:dPt>
            <c:idx val="9"/>
            <c:bubble3D val="0"/>
            <c:spPr>
              <a:solidFill>
                <a:srgbClr val="BDA0CC"/>
              </a:solidFill>
              <a:ln w="8054">
                <a:solidFill>
                  <a:srgbClr val="BDA0CC"/>
                </a:solidFill>
                <a:prstDash val="solid"/>
              </a:ln>
            </c:spPr>
            <c:extLst>
              <c:ext xmlns:c16="http://schemas.microsoft.com/office/drawing/2014/chart" uri="{C3380CC4-5D6E-409C-BE32-E72D297353CC}">
                <c16:uniqueId val="{00000013-9185-4F4F-93E0-6F976A39F035}"/>
              </c:ext>
            </c:extLst>
          </c:dPt>
          <c:dPt>
            <c:idx val="10"/>
            <c:bubble3D val="0"/>
            <c:spPr>
              <a:solidFill>
                <a:srgbClr val="E93B3B"/>
              </a:solidFill>
              <a:ln w="8054">
                <a:solidFill>
                  <a:srgbClr val="E93B3B"/>
                </a:solidFill>
                <a:prstDash val="solid"/>
              </a:ln>
            </c:spPr>
            <c:extLst>
              <c:ext xmlns:c16="http://schemas.microsoft.com/office/drawing/2014/chart" uri="{C3380CC4-5D6E-409C-BE32-E72D297353CC}">
                <c16:uniqueId val="{00000015-9185-4F4F-93E0-6F976A39F035}"/>
              </c:ext>
            </c:extLst>
          </c:dPt>
          <c:dPt>
            <c:idx val="11"/>
            <c:bubble3D val="0"/>
            <c:spPr>
              <a:solidFill>
                <a:srgbClr val="FFFF69"/>
              </a:solidFill>
              <a:ln w="8054">
                <a:solidFill>
                  <a:srgbClr val="FFFF69"/>
                </a:solidFill>
                <a:prstDash val="solid"/>
              </a:ln>
            </c:spPr>
            <c:extLst>
              <c:ext xmlns:c16="http://schemas.microsoft.com/office/drawing/2014/chart" uri="{C3380CC4-5D6E-409C-BE32-E72D297353CC}">
                <c16:uniqueId val="{00000017-9185-4F4F-93E0-6F976A39F035}"/>
              </c:ext>
            </c:extLst>
          </c:dPt>
          <c:dLbls>
            <c:dLbl>
              <c:idx val="0"/>
              <c:layout>
                <c:manualLayout>
                  <c:x val="-4.3321306675866963E-2"/>
                  <c:y val="-1.822842331494286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B10-44A7-9697-0ADF905CAE07}"/>
                </c:ext>
              </c:extLst>
            </c:dLbl>
            <c:dLbl>
              <c:idx val="1"/>
              <c:layout>
                <c:manualLayout>
                  <c:x val="-2.0629193655174742E-3"/>
                  <c:y val="-2.734263497241426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B10-44A7-9697-0ADF905CAE07}"/>
                </c:ext>
              </c:extLst>
            </c:dLbl>
            <c:dLbl>
              <c:idx val="2"/>
              <c:layout>
                <c:manualLayout>
                  <c:x val="2.4755032386209692E-2"/>
                  <c:y val="-1.139276457183927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B10-44A7-9697-0ADF905CAE07}"/>
                </c:ext>
              </c:extLst>
            </c:dLbl>
            <c:dLbl>
              <c:idx val="5"/>
              <c:layout>
                <c:manualLayout>
                  <c:x val="3.7132548579314542E-2"/>
                  <c:y val="-4.5571058287357932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B10-44A7-9697-0ADF905CAE07}"/>
                </c:ext>
              </c:extLst>
            </c:dLbl>
            <c:dLbl>
              <c:idx val="6"/>
              <c:layout>
                <c:manualLayout>
                  <c:x val="3.8764309173814536E-2"/>
                  <c:y val="2.6754776006211515E-2"/>
                </c:manualLayout>
              </c:layout>
              <c:tx>
                <c:rich>
                  <a:bodyPr/>
                  <a:lstStyle/>
                  <a:p>
                    <a:fld id="{10F65EEF-4721-4BF3-B135-765D1317703D}" type="CATEGORYNAME">
                      <a:rPr lang="en-US" smtClean="0"/>
                      <a:pPr/>
                      <a:t>[CATEGORY NAME]</a:t>
                    </a:fld>
                    <a:endParaRPr lang="en-US" baseline="0" dirty="0"/>
                  </a:p>
                  <a:p>
                    <a:r>
                      <a:rPr lang="en-US" baseline="0" dirty="0"/>
                      <a:t>0.5%</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2552426090219847"/>
                      <c:h val="0.11084780881529765"/>
                    </c:manualLayout>
                  </c15:layout>
                  <c15:dlblFieldTable/>
                  <c15:showDataLabelsRange val="0"/>
                </c:ext>
                <c:ext xmlns:c16="http://schemas.microsoft.com/office/drawing/2014/chart" uri="{C3380CC4-5D6E-409C-BE32-E72D297353CC}">
                  <c16:uniqueId val="{0000000D-AB10-44A7-9697-0ADF905CAE07}"/>
                </c:ext>
              </c:extLst>
            </c:dLbl>
            <c:dLbl>
              <c:idx val="7"/>
              <c:layout>
                <c:manualLayout>
                  <c:x val="-6.4132662321894171E-2"/>
                  <c:y val="0.12855300102923387"/>
                </c:manualLayout>
              </c:layout>
              <c:spPr>
                <a:noFill/>
                <a:ln>
                  <a:noFill/>
                </a:ln>
                <a:effectLst/>
              </c:spPr>
              <c:txPr>
                <a:bodyPr wrap="square" lIns="38100" tIns="19050" rIns="38100" bIns="19050" anchor="ctr">
                  <a:noAutofit/>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7044813744655904"/>
                      <c:h val="8.1910763619291796E-2"/>
                    </c:manualLayout>
                  </c15:layout>
                </c:ext>
                <c:ext xmlns:c16="http://schemas.microsoft.com/office/drawing/2014/chart" uri="{C3380CC4-5D6E-409C-BE32-E72D297353CC}">
                  <c16:uniqueId val="{0000000F-AB10-44A7-9697-0ADF905CAE07}"/>
                </c:ext>
              </c:extLst>
            </c:dLbl>
            <c:dLbl>
              <c:idx val="8"/>
              <c:layout>
                <c:manualLayout>
                  <c:x val="-8.2516774620698979E-2"/>
                  <c:y val="5.696382285919637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B10-44A7-9697-0ADF905CAE07}"/>
                </c:ext>
              </c:extLst>
            </c:dLbl>
            <c:dLbl>
              <c:idx val="9"/>
              <c:delete val="1"/>
              <c:extLst>
                <c:ext xmlns:c15="http://schemas.microsoft.com/office/drawing/2012/chart" uri="{CE6537A1-D6FC-4f65-9D91-7224C49458BB}"/>
                <c:ext xmlns:c16="http://schemas.microsoft.com/office/drawing/2014/chart" uri="{C3380CC4-5D6E-409C-BE32-E72D297353CC}">
                  <c16:uniqueId val="{00000013-9185-4F4F-93E0-6F976A39F035}"/>
                </c:ext>
              </c:extLst>
            </c:dLbl>
            <c:dLbl>
              <c:idx val="10"/>
              <c:layout>
                <c:manualLayout>
                  <c:x val="-5.776174223448928E-2"/>
                  <c:y val="-9.1142116574714199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9185-4F4F-93E0-6F976A39F035}"/>
                </c:ext>
              </c:extLst>
            </c:dLbl>
            <c:dLbl>
              <c:idx val="13"/>
              <c:delete val="1"/>
              <c:extLst>
                <c:ext xmlns:c15="http://schemas.microsoft.com/office/drawing/2012/chart" uri="{CE6537A1-D6FC-4f65-9D91-7224C49458BB}"/>
                <c:ext xmlns:c16="http://schemas.microsoft.com/office/drawing/2014/chart" uri="{C3380CC4-5D6E-409C-BE32-E72D297353CC}">
                  <c16:uniqueId val="{00000018-9185-4F4F-93E0-6F976A39F035}"/>
                </c:ext>
              </c:extLst>
            </c:dLbl>
            <c:spPr>
              <a:noFill/>
              <a:ln>
                <a:noFill/>
              </a:ln>
              <a:effectLst/>
            </c:sp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BSI!$C$4:$C$17</c:f>
              <c:numCache>
                <c:formatCode>General</c:formatCode>
                <c:ptCount val="14"/>
                <c:pt idx="0">
                  <c:v>71</c:v>
                </c:pt>
                <c:pt idx="1">
                  <c:v>18</c:v>
                </c:pt>
                <c:pt idx="2">
                  <c:v>23</c:v>
                </c:pt>
                <c:pt idx="3">
                  <c:v>16</c:v>
                </c:pt>
                <c:pt idx="4">
                  <c:v>30</c:v>
                </c:pt>
                <c:pt idx="5">
                  <c:v>24</c:v>
                </c:pt>
                <c:pt idx="6">
                  <c:v>2</c:v>
                </c:pt>
                <c:pt idx="7">
                  <c:v>7</c:v>
                </c:pt>
                <c:pt idx="8">
                  <c:v>29</c:v>
                </c:pt>
                <c:pt idx="10">
                  <c:v>7</c:v>
                </c:pt>
                <c:pt idx="11">
                  <c:v>120</c:v>
                </c:pt>
                <c:pt idx="12">
                  <c:v>82</c:v>
                </c:pt>
              </c:numCache>
            </c:numRef>
          </c:val>
          <c:extLst>
            <c:ext xmlns:c16="http://schemas.microsoft.com/office/drawing/2014/chart" uri="{C3380CC4-5D6E-409C-BE32-E72D297353CC}">
              <c16:uniqueId val="{00000012-AB10-44A7-9697-0ADF905CAE07}"/>
            </c:ext>
          </c:extLst>
        </c:ser>
        <c:ser>
          <c:idx val="1"/>
          <c:order val="1"/>
          <c:dPt>
            <c:idx val="0"/>
            <c:bubble3D val="0"/>
            <c:extLst>
              <c:ext xmlns:c16="http://schemas.microsoft.com/office/drawing/2014/chart" uri="{C3380CC4-5D6E-409C-BE32-E72D297353CC}">
                <c16:uniqueId val="{00000013-AB10-44A7-9697-0ADF905CAE07}"/>
              </c:ext>
            </c:extLst>
          </c:dPt>
          <c:dPt>
            <c:idx val="1"/>
            <c:bubble3D val="0"/>
            <c:extLst>
              <c:ext xmlns:c16="http://schemas.microsoft.com/office/drawing/2014/chart" uri="{C3380CC4-5D6E-409C-BE32-E72D297353CC}">
                <c16:uniqueId val="{00000014-AB10-44A7-9697-0ADF905CAE07}"/>
              </c:ext>
            </c:extLst>
          </c:dPt>
          <c:dPt>
            <c:idx val="2"/>
            <c:bubble3D val="0"/>
            <c:extLst>
              <c:ext xmlns:c16="http://schemas.microsoft.com/office/drawing/2014/chart" uri="{C3380CC4-5D6E-409C-BE32-E72D297353CC}">
                <c16:uniqueId val="{00000015-AB10-44A7-9697-0ADF905CAE07}"/>
              </c:ext>
            </c:extLst>
          </c:dPt>
          <c:dPt>
            <c:idx val="3"/>
            <c:bubble3D val="0"/>
            <c:extLst>
              <c:ext xmlns:c16="http://schemas.microsoft.com/office/drawing/2014/chart" uri="{C3380CC4-5D6E-409C-BE32-E72D297353CC}">
                <c16:uniqueId val="{00000016-AB10-44A7-9697-0ADF905CAE07}"/>
              </c:ext>
            </c:extLst>
          </c:dPt>
          <c:dPt>
            <c:idx val="4"/>
            <c:bubble3D val="0"/>
            <c:extLst>
              <c:ext xmlns:c16="http://schemas.microsoft.com/office/drawing/2014/chart" uri="{C3380CC4-5D6E-409C-BE32-E72D297353CC}">
                <c16:uniqueId val="{00000017-AB10-44A7-9697-0ADF905CAE07}"/>
              </c:ext>
            </c:extLst>
          </c:dPt>
          <c:dPt>
            <c:idx val="5"/>
            <c:bubble3D val="0"/>
            <c:extLst>
              <c:ext xmlns:c16="http://schemas.microsoft.com/office/drawing/2014/chart" uri="{C3380CC4-5D6E-409C-BE32-E72D297353CC}">
                <c16:uniqueId val="{00000018-AB10-44A7-9697-0ADF905CAE07}"/>
              </c:ext>
            </c:extLst>
          </c:dPt>
          <c:dPt>
            <c:idx val="6"/>
            <c:bubble3D val="0"/>
            <c:extLst>
              <c:ext xmlns:c16="http://schemas.microsoft.com/office/drawing/2014/chart" uri="{C3380CC4-5D6E-409C-BE32-E72D297353CC}">
                <c16:uniqueId val="{00000019-AB10-44A7-9697-0ADF905CAE07}"/>
              </c:ext>
            </c:extLst>
          </c:dPt>
          <c:dPt>
            <c:idx val="7"/>
            <c:bubble3D val="0"/>
            <c:extLst>
              <c:ext xmlns:c16="http://schemas.microsoft.com/office/drawing/2014/chart" uri="{C3380CC4-5D6E-409C-BE32-E72D297353CC}">
                <c16:uniqueId val="{0000001A-AB10-44A7-9697-0ADF905CAE07}"/>
              </c:ext>
            </c:extLst>
          </c:dPt>
          <c:dPt>
            <c:idx val="8"/>
            <c:bubble3D val="0"/>
            <c:extLst>
              <c:ext xmlns:c16="http://schemas.microsoft.com/office/drawing/2014/chart" uri="{C3380CC4-5D6E-409C-BE32-E72D297353CC}">
                <c16:uniqueId val="{0000001B-AB10-44A7-9697-0ADF905CAE07}"/>
              </c:ext>
            </c:extLst>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BSI!$D$4:$D$17</c:f>
              <c:numCache>
                <c:formatCode>0.00%</c:formatCode>
                <c:ptCount val="14"/>
                <c:pt idx="0">
                  <c:v>0.16600000000000001</c:v>
                </c:pt>
                <c:pt idx="1">
                  <c:v>4.2000000000000003E-2</c:v>
                </c:pt>
                <c:pt idx="2">
                  <c:v>5.3999999999999999E-2</c:v>
                </c:pt>
                <c:pt idx="3">
                  <c:v>3.6999999999999998E-2</c:v>
                </c:pt>
                <c:pt idx="4">
                  <c:v>7.0000000000000007E-2</c:v>
                </c:pt>
                <c:pt idx="5">
                  <c:v>5.6000000000000001E-2</c:v>
                </c:pt>
                <c:pt idx="6">
                  <c:v>5.0000000000000001E-3</c:v>
                </c:pt>
                <c:pt idx="7">
                  <c:v>1.6E-2</c:v>
                </c:pt>
                <c:pt idx="8">
                  <c:v>6.8000000000000005E-2</c:v>
                </c:pt>
                <c:pt idx="10">
                  <c:v>1.6E-2</c:v>
                </c:pt>
                <c:pt idx="11">
                  <c:v>0.28000000000000003</c:v>
                </c:pt>
                <c:pt idx="12">
                  <c:v>0.191</c:v>
                </c:pt>
              </c:numCache>
            </c:numRef>
          </c:val>
          <c:extLst>
            <c:ext xmlns:c16="http://schemas.microsoft.com/office/drawing/2014/chart" uri="{C3380CC4-5D6E-409C-BE32-E72D297353CC}">
              <c16:uniqueId val="{0000001C-AB10-44A7-9697-0ADF905CAE07}"/>
            </c:ext>
          </c:extLst>
        </c:ser>
        <c:dLbls>
          <c:showLegendKey val="0"/>
          <c:showVal val="1"/>
          <c:showCatName val="0"/>
          <c:showSerName val="0"/>
          <c:showPercent val="0"/>
          <c:showBubbleSize val="0"/>
          <c:showLeaderLines val="1"/>
        </c:dLbls>
        <c:firstSliceAng val="0"/>
      </c:pieChart>
      <c:spPr>
        <a:noFill/>
        <a:ln w="25387">
          <a:noFill/>
        </a:ln>
      </c:spPr>
    </c:plotArea>
    <c:plotVisOnly val="1"/>
    <c:dispBlanksAs val="zero"/>
    <c:showDLblsOverMax val="0"/>
  </c:chart>
  <c:spPr>
    <a:noFill/>
    <a:ln>
      <a:noFill/>
    </a:ln>
  </c:spPr>
  <c:txPr>
    <a:bodyPr/>
    <a:lstStyle/>
    <a:p>
      <a:pPr>
        <a:defRPr sz="1034" b="0" i="0" u="none" strike="noStrike" baseline="0">
          <a:solidFill>
            <a:srgbClr val="000000"/>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7909686838802001"/>
        </c:manualLayout>
      </c:layout>
      <c:lineChart>
        <c:grouping val="standard"/>
        <c:varyColors val="0"/>
        <c:ser>
          <c:idx val="0"/>
          <c:order val="0"/>
          <c:spPr>
            <a:ln w="60488">
              <a:solidFill>
                <a:srgbClr val="99CC00"/>
              </a:solidFill>
              <a:prstDash val="solid"/>
            </a:ln>
          </c:spPr>
          <c:marker>
            <c:symbol val="diamond"/>
            <c:size val="13"/>
            <c:spPr>
              <a:solidFill>
                <a:srgbClr val="99CC00"/>
              </a:solidFill>
              <a:ln>
                <a:solidFill>
                  <a:srgbClr val="99CC00"/>
                </a:solidFill>
                <a:prstDash val="solid"/>
              </a:ln>
            </c:spPr>
          </c:marker>
          <c:cat>
            <c:numLit>
              <c:formatCode>General</c:formatCode>
              <c:ptCount val="5"/>
              <c:pt idx="0">
                <c:v>2015</c:v>
              </c:pt>
              <c:pt idx="1">
                <c:v>2016</c:v>
              </c:pt>
              <c:pt idx="2">
                <c:v>2017</c:v>
              </c:pt>
              <c:pt idx="3">
                <c:v>2018</c:v>
              </c:pt>
              <c:pt idx="4">
                <c:v>2019</c:v>
              </c:pt>
            </c:numLit>
          </c:cat>
          <c:val>
            <c:numRef>
              <c:f>Sheet1!$B$1:$F$1</c:f>
              <c:numCache>
                <c:formatCode>General</c:formatCode>
                <c:ptCount val="5"/>
                <c:pt idx="0">
                  <c:v>2015</c:v>
                </c:pt>
                <c:pt idx="1">
                  <c:v>2016</c:v>
                </c:pt>
                <c:pt idx="2">
                  <c:v>2017</c:v>
                </c:pt>
                <c:pt idx="3">
                  <c:v>2018</c:v>
                </c:pt>
                <c:pt idx="4">
                  <c:v>2019</c:v>
                </c:pt>
              </c:numCache>
            </c:numRef>
          </c:val>
          <c:smooth val="0"/>
          <c:extLst>
            <c:ext xmlns:c16="http://schemas.microsoft.com/office/drawing/2014/chart" uri="{C3380CC4-5D6E-409C-BE32-E72D297353CC}">
              <c16:uniqueId val="{00000000-249F-4550-A424-455C6B2ED430}"/>
            </c:ext>
          </c:extLst>
        </c:ser>
        <c:ser>
          <c:idx val="1"/>
          <c:order val="1"/>
          <c:spPr>
            <a:ln w="60452">
              <a:solidFill>
                <a:srgbClr val="0070C0"/>
              </a:solidFill>
            </a:ln>
          </c:spPr>
          <c:marker>
            <c:symbol val="diamond"/>
            <c:size val="13"/>
            <c:spPr>
              <a:solidFill>
                <a:srgbClr val="0070C0"/>
              </a:solidFill>
              <a:ln>
                <a:noFill/>
              </a:ln>
            </c:spPr>
          </c:marker>
          <c:cat>
            <c:numLit>
              <c:formatCode>General</c:formatCode>
              <c:ptCount val="5"/>
              <c:pt idx="0">
                <c:v>2015</c:v>
              </c:pt>
              <c:pt idx="1">
                <c:v>2016</c:v>
              </c:pt>
              <c:pt idx="2">
                <c:v>2017</c:v>
              </c:pt>
              <c:pt idx="3">
                <c:v>2018</c:v>
              </c:pt>
              <c:pt idx="4">
                <c:v>2019</c:v>
              </c:pt>
            </c:numLit>
          </c:cat>
          <c:val>
            <c:numRef>
              <c:f>Sheet1!$B$2:$F$2</c:f>
              <c:numCache>
                <c:formatCode>General</c:formatCode>
                <c:ptCount val="5"/>
                <c:pt idx="0">
                  <c:v>2</c:v>
                </c:pt>
                <c:pt idx="1">
                  <c:v>2</c:v>
                </c:pt>
                <c:pt idx="2">
                  <c:v>2</c:v>
                </c:pt>
                <c:pt idx="3">
                  <c:v>2</c:v>
                </c:pt>
                <c:pt idx="4">
                  <c:v>2</c:v>
                </c:pt>
              </c:numCache>
            </c:numRef>
          </c:val>
          <c:smooth val="0"/>
          <c:extLst>
            <c:ext xmlns:c16="http://schemas.microsoft.com/office/drawing/2014/chart" uri="{C3380CC4-5D6E-409C-BE32-E72D297353CC}">
              <c16:uniqueId val="{00000001-249F-4550-A424-455C6B2ED430}"/>
            </c:ext>
          </c:extLst>
        </c:ser>
        <c:dLbls>
          <c:showLegendKey val="0"/>
          <c:showVal val="0"/>
          <c:showCatName val="0"/>
          <c:showSerName val="0"/>
          <c:showPercent val="0"/>
          <c:showBubbleSize val="0"/>
        </c:dLbls>
        <c:marker val="1"/>
        <c:smooth val="0"/>
        <c:axId val="96183040"/>
        <c:axId val="96184960"/>
      </c:lineChart>
      <c:catAx>
        <c:axId val="96183040"/>
        <c:scaling>
          <c:orientation val="minMax"/>
        </c:scaling>
        <c:delete val="0"/>
        <c:axPos val="b"/>
        <c:majorGridlines>
          <c:spPr>
            <a:ln>
              <a:noFill/>
            </a:ln>
          </c:spPr>
        </c:majorGridlines>
        <c:numFmt formatCode="General" sourceLinked="1"/>
        <c:majorTickMark val="out"/>
        <c:minorTickMark val="none"/>
        <c:tickLblPos val="nextTo"/>
        <c:spPr>
          <a:ln w="22683">
            <a:noFill/>
          </a:ln>
        </c:spPr>
        <c:txPr>
          <a:bodyPr rot="1200000"/>
          <a:lstStyle/>
          <a:p>
            <a:pPr>
              <a:defRPr sz="1050"/>
            </a:pPr>
            <a:endParaRPr lang="en-US"/>
          </a:p>
        </c:txPr>
        <c:crossAx val="96184960"/>
        <c:crosses val="autoZero"/>
        <c:auto val="1"/>
        <c:lblAlgn val="ctr"/>
        <c:lblOffset val="100"/>
        <c:tickMarkSkip val="1"/>
        <c:noMultiLvlLbl val="0"/>
      </c:catAx>
      <c:valAx>
        <c:axId val="96184960"/>
        <c:scaling>
          <c:orientation val="minMax"/>
          <c:max val="4"/>
        </c:scaling>
        <c:delete val="0"/>
        <c:axPos val="l"/>
        <c:numFmt formatCode="General" sourceLinked="1"/>
        <c:majorTickMark val="out"/>
        <c:minorTickMark val="none"/>
        <c:tickLblPos val="none"/>
        <c:spPr>
          <a:ln w="7562">
            <a:solidFill>
              <a:srgbClr val="000000"/>
            </a:solidFill>
            <a:prstDash val="solid"/>
          </a:ln>
        </c:spPr>
        <c:crossAx val="96183040"/>
        <c:crosses val="autoZero"/>
        <c:crossBetween val="between"/>
        <c:majorUnit val="1"/>
      </c:valAx>
      <c:spPr>
        <a:noFill/>
        <a:ln w="25379">
          <a:noFill/>
        </a:ln>
      </c:spPr>
    </c:plotArea>
    <c:plotVisOnly val="1"/>
    <c:dispBlanksAs val="gap"/>
    <c:showDLblsOverMax val="0"/>
  </c:chart>
  <c:spPr>
    <a:noFill/>
    <a:ln>
      <a:noFill/>
    </a:ln>
  </c:spPr>
  <c:txPr>
    <a:bodyPr/>
    <a:lstStyle/>
    <a:p>
      <a:pPr>
        <a:defRPr lang="en-US"/>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2152764324548198"/>
        </c:manualLayout>
      </c:layout>
      <c:lineChart>
        <c:grouping val="standard"/>
        <c:varyColors val="0"/>
        <c:ser>
          <c:idx val="0"/>
          <c:order val="0"/>
          <c:spPr>
            <a:ln w="60716">
              <a:solidFill>
                <a:srgbClr val="99CC00"/>
              </a:solidFill>
              <a:prstDash val="solid"/>
            </a:ln>
          </c:spPr>
          <c:marker>
            <c:symbol val="diamond"/>
            <c:size val="13"/>
            <c:spPr>
              <a:solidFill>
                <a:srgbClr val="99CC00"/>
              </a:solidFill>
              <a:ln>
                <a:solidFill>
                  <a:srgbClr val="99CC00"/>
                </a:solidFill>
                <a:prstDash val="solid"/>
              </a:ln>
            </c:spPr>
          </c:marker>
          <c:cat>
            <c:numLit>
              <c:formatCode>General</c:formatCode>
              <c:ptCount val="5"/>
              <c:pt idx="0">
                <c:v>2015</c:v>
              </c:pt>
              <c:pt idx="1">
                <c:v>2016</c:v>
              </c:pt>
              <c:pt idx="2">
                <c:v>2017</c:v>
              </c:pt>
              <c:pt idx="3">
                <c:v>2018</c:v>
              </c:pt>
              <c:pt idx="4">
                <c:v>2019</c:v>
              </c:pt>
            </c:numLit>
          </c:cat>
          <c:val>
            <c:numRef>
              <c:f>Sheet1!$B$1:$F$1</c:f>
              <c:numCache>
                <c:formatCode>General</c:formatCode>
                <c:ptCount val="5"/>
                <c:pt idx="0">
                  <c:v>2015</c:v>
                </c:pt>
                <c:pt idx="1">
                  <c:v>2016</c:v>
                </c:pt>
                <c:pt idx="2">
                  <c:v>2017</c:v>
                </c:pt>
                <c:pt idx="3">
                  <c:v>2018</c:v>
                </c:pt>
                <c:pt idx="4">
                  <c:v>2019</c:v>
                </c:pt>
              </c:numCache>
            </c:numRef>
          </c:val>
          <c:smooth val="0"/>
          <c:extLst>
            <c:ext xmlns:c16="http://schemas.microsoft.com/office/drawing/2014/chart" uri="{C3380CC4-5D6E-409C-BE32-E72D297353CC}">
              <c16:uniqueId val="{00000000-E60A-433B-A03F-D8BF8CD3F602}"/>
            </c:ext>
          </c:extLst>
        </c:ser>
        <c:ser>
          <c:idx val="1"/>
          <c:order val="1"/>
          <c:spPr>
            <a:ln w="60325">
              <a:solidFill>
                <a:srgbClr val="0070C0"/>
              </a:solidFill>
            </a:ln>
          </c:spPr>
          <c:marker>
            <c:symbol val="diamond"/>
            <c:size val="13"/>
            <c:spPr>
              <a:solidFill>
                <a:srgbClr val="0070C0"/>
              </a:solidFill>
              <a:ln>
                <a:solidFill>
                  <a:srgbClr val="0070C0"/>
                </a:solidFill>
              </a:ln>
            </c:spPr>
          </c:marker>
          <c:cat>
            <c:numLit>
              <c:formatCode>General</c:formatCode>
              <c:ptCount val="5"/>
              <c:pt idx="0">
                <c:v>2015</c:v>
              </c:pt>
              <c:pt idx="1">
                <c:v>2016</c:v>
              </c:pt>
              <c:pt idx="2">
                <c:v>2017</c:v>
              </c:pt>
              <c:pt idx="3">
                <c:v>2018</c:v>
              </c:pt>
              <c:pt idx="4">
                <c:v>2019</c:v>
              </c:pt>
            </c:numLit>
          </c:cat>
          <c:val>
            <c:numRef>
              <c:f>Sheet1!$B$3:$F$3</c:f>
              <c:numCache>
                <c:formatCode>General</c:formatCode>
                <c:ptCount val="5"/>
                <c:pt idx="0">
                  <c:v>2</c:v>
                </c:pt>
                <c:pt idx="1">
                  <c:v>3</c:v>
                </c:pt>
                <c:pt idx="2">
                  <c:v>2</c:v>
                </c:pt>
                <c:pt idx="3">
                  <c:v>3</c:v>
                </c:pt>
                <c:pt idx="4">
                  <c:v>3</c:v>
                </c:pt>
              </c:numCache>
            </c:numRef>
          </c:val>
          <c:smooth val="0"/>
          <c:extLst>
            <c:ext xmlns:c16="http://schemas.microsoft.com/office/drawing/2014/chart" uri="{C3380CC4-5D6E-409C-BE32-E72D297353CC}">
              <c16:uniqueId val="{00000000-A370-4038-8A4C-8141328458AE}"/>
            </c:ext>
          </c:extLst>
        </c:ser>
        <c:dLbls>
          <c:showLegendKey val="0"/>
          <c:showVal val="0"/>
          <c:showCatName val="0"/>
          <c:showSerName val="0"/>
          <c:showPercent val="0"/>
          <c:showBubbleSize val="0"/>
        </c:dLbls>
        <c:marker val="1"/>
        <c:smooth val="0"/>
        <c:axId val="96267264"/>
        <c:axId val="96269440"/>
      </c:lineChart>
      <c:catAx>
        <c:axId val="96267264"/>
        <c:scaling>
          <c:orientation val="minMax"/>
        </c:scaling>
        <c:delete val="0"/>
        <c:axPos val="b"/>
        <c:numFmt formatCode="General" sourceLinked="1"/>
        <c:majorTickMark val="out"/>
        <c:minorTickMark val="none"/>
        <c:tickLblPos val="nextTo"/>
        <c:spPr>
          <a:ln w="22769">
            <a:noFill/>
          </a:ln>
        </c:spPr>
        <c:txPr>
          <a:bodyPr rot="1200000"/>
          <a:lstStyle/>
          <a:p>
            <a:pPr>
              <a:defRPr sz="1050">
                <a:latin typeface="+mj-lt"/>
              </a:defRPr>
            </a:pPr>
            <a:endParaRPr lang="en-US"/>
          </a:p>
        </c:txPr>
        <c:crossAx val="96269440"/>
        <c:crosses val="autoZero"/>
        <c:auto val="1"/>
        <c:lblAlgn val="ctr"/>
        <c:lblOffset val="100"/>
        <c:tickMarkSkip val="1"/>
        <c:noMultiLvlLbl val="0"/>
      </c:catAx>
      <c:valAx>
        <c:axId val="96269440"/>
        <c:scaling>
          <c:orientation val="minMax"/>
          <c:max val="4"/>
        </c:scaling>
        <c:delete val="0"/>
        <c:axPos val="l"/>
        <c:numFmt formatCode="General" sourceLinked="1"/>
        <c:majorTickMark val="out"/>
        <c:minorTickMark val="none"/>
        <c:tickLblPos val="none"/>
        <c:spPr>
          <a:ln w="7590">
            <a:noFill/>
            <a:prstDash val="solid"/>
          </a:ln>
        </c:spPr>
        <c:crossAx val="96267264"/>
        <c:crosses val="autoZero"/>
        <c:crossBetween val="between"/>
        <c:majorUnit val="1"/>
      </c:valAx>
      <c:spPr>
        <a:noFill/>
        <a:ln w="25427">
          <a:noFill/>
        </a:ln>
      </c:spPr>
    </c:plotArea>
    <c:plotVisOnly val="1"/>
    <c:dispBlanksAs val="gap"/>
    <c:showDLblsOverMax val="0"/>
  </c:chart>
  <c:spPr>
    <a:noFill/>
    <a:ln>
      <a:noFill/>
    </a:ln>
  </c:spPr>
  <c:txPr>
    <a:bodyPr rot="2400000"/>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2164944673868898"/>
        </c:manualLayout>
      </c:layout>
      <c:lineChart>
        <c:grouping val="standard"/>
        <c:varyColors val="0"/>
        <c:ser>
          <c:idx val="0"/>
          <c:order val="0"/>
          <c:spPr>
            <a:ln w="60716">
              <a:solidFill>
                <a:srgbClr val="99CC00"/>
              </a:solidFill>
              <a:prstDash val="solid"/>
            </a:ln>
          </c:spPr>
          <c:marker>
            <c:symbol val="diamond"/>
            <c:size val="13"/>
            <c:spPr>
              <a:solidFill>
                <a:srgbClr val="99CC00"/>
              </a:solidFill>
              <a:ln>
                <a:solidFill>
                  <a:srgbClr val="99CC00"/>
                </a:solidFill>
                <a:prstDash val="solid"/>
              </a:ln>
            </c:spPr>
          </c:marker>
          <c:cat>
            <c:numLit>
              <c:formatCode>General</c:formatCode>
              <c:ptCount val="5"/>
              <c:pt idx="0">
                <c:v>2015</c:v>
              </c:pt>
              <c:pt idx="1">
                <c:v>2016</c:v>
              </c:pt>
              <c:pt idx="2">
                <c:v>2017</c:v>
              </c:pt>
              <c:pt idx="3">
                <c:v>2018</c:v>
              </c:pt>
              <c:pt idx="4">
                <c:v>2019</c:v>
              </c:pt>
            </c:numLit>
          </c:cat>
          <c:val>
            <c:numRef>
              <c:f>Sheet1!$B$1:$F$1</c:f>
              <c:numCache>
                <c:formatCode>General</c:formatCode>
                <c:ptCount val="5"/>
                <c:pt idx="0">
                  <c:v>2015</c:v>
                </c:pt>
                <c:pt idx="1">
                  <c:v>2016</c:v>
                </c:pt>
                <c:pt idx="2">
                  <c:v>2017</c:v>
                </c:pt>
                <c:pt idx="3">
                  <c:v>2018</c:v>
                </c:pt>
                <c:pt idx="4">
                  <c:v>2019</c:v>
                </c:pt>
              </c:numCache>
            </c:numRef>
          </c:val>
          <c:smooth val="0"/>
          <c:extLst>
            <c:ext xmlns:c16="http://schemas.microsoft.com/office/drawing/2014/chart" uri="{C3380CC4-5D6E-409C-BE32-E72D297353CC}">
              <c16:uniqueId val="{00000000-CF00-4064-B8F4-2621E674089A}"/>
            </c:ext>
          </c:extLst>
        </c:ser>
        <c:ser>
          <c:idx val="1"/>
          <c:order val="1"/>
          <c:spPr>
            <a:ln w="60325">
              <a:solidFill>
                <a:srgbClr val="0070C0"/>
              </a:solidFill>
            </a:ln>
          </c:spPr>
          <c:marker>
            <c:symbol val="diamond"/>
            <c:size val="13"/>
            <c:spPr>
              <a:solidFill>
                <a:srgbClr val="0070C0"/>
              </a:solidFill>
              <a:ln>
                <a:solidFill>
                  <a:srgbClr val="0070C0"/>
                </a:solidFill>
              </a:ln>
            </c:spPr>
          </c:marker>
          <c:cat>
            <c:numLit>
              <c:formatCode>General</c:formatCode>
              <c:ptCount val="5"/>
              <c:pt idx="0">
                <c:v>2015</c:v>
              </c:pt>
              <c:pt idx="1">
                <c:v>2016</c:v>
              </c:pt>
              <c:pt idx="2">
                <c:v>2017</c:v>
              </c:pt>
              <c:pt idx="3">
                <c:v>2018</c:v>
              </c:pt>
              <c:pt idx="4">
                <c:v>2019</c:v>
              </c:pt>
            </c:numLit>
          </c:cat>
          <c:val>
            <c:numRef>
              <c:f>Sheet1!$B$4:$F$4</c:f>
              <c:numCache>
                <c:formatCode>General</c:formatCode>
                <c:ptCount val="5"/>
                <c:pt idx="0">
                  <c:v>2</c:v>
                </c:pt>
                <c:pt idx="1">
                  <c:v>2</c:v>
                </c:pt>
                <c:pt idx="2">
                  <c:v>2</c:v>
                </c:pt>
                <c:pt idx="3">
                  <c:v>2</c:v>
                </c:pt>
                <c:pt idx="4">
                  <c:v>2</c:v>
                </c:pt>
              </c:numCache>
            </c:numRef>
          </c:val>
          <c:smooth val="0"/>
          <c:extLst>
            <c:ext xmlns:c16="http://schemas.microsoft.com/office/drawing/2014/chart" uri="{C3380CC4-5D6E-409C-BE32-E72D297353CC}">
              <c16:uniqueId val="{00000000-ADFB-4196-8ABE-8B250CF9C9E2}"/>
            </c:ext>
          </c:extLst>
        </c:ser>
        <c:dLbls>
          <c:showLegendKey val="0"/>
          <c:showVal val="0"/>
          <c:showCatName val="0"/>
          <c:showSerName val="0"/>
          <c:showPercent val="0"/>
          <c:showBubbleSize val="0"/>
        </c:dLbls>
        <c:marker val="1"/>
        <c:smooth val="0"/>
        <c:axId val="98133504"/>
        <c:axId val="98135424"/>
      </c:lineChart>
      <c:catAx>
        <c:axId val="98133504"/>
        <c:scaling>
          <c:orientation val="minMax"/>
        </c:scaling>
        <c:delete val="0"/>
        <c:axPos val="b"/>
        <c:numFmt formatCode="General" sourceLinked="1"/>
        <c:majorTickMark val="out"/>
        <c:minorTickMark val="none"/>
        <c:tickLblPos val="nextTo"/>
        <c:spPr>
          <a:ln w="22769">
            <a:noFill/>
          </a:ln>
        </c:spPr>
        <c:txPr>
          <a:bodyPr rot="1200000"/>
          <a:lstStyle/>
          <a:p>
            <a:pPr>
              <a:defRPr sz="1050">
                <a:latin typeface="+mj-lt"/>
              </a:defRPr>
            </a:pPr>
            <a:endParaRPr lang="en-US"/>
          </a:p>
        </c:txPr>
        <c:crossAx val="98135424"/>
        <c:crosses val="autoZero"/>
        <c:auto val="1"/>
        <c:lblAlgn val="ctr"/>
        <c:lblOffset val="100"/>
        <c:tickMarkSkip val="1"/>
        <c:noMultiLvlLbl val="0"/>
      </c:catAx>
      <c:valAx>
        <c:axId val="98135424"/>
        <c:scaling>
          <c:orientation val="minMax"/>
          <c:max val="4"/>
        </c:scaling>
        <c:delete val="0"/>
        <c:axPos val="l"/>
        <c:numFmt formatCode="General" sourceLinked="1"/>
        <c:majorTickMark val="out"/>
        <c:minorTickMark val="none"/>
        <c:tickLblPos val="none"/>
        <c:spPr>
          <a:ln w="7590">
            <a:noFill/>
            <a:prstDash val="solid"/>
          </a:ln>
        </c:spPr>
        <c:crossAx val="98133504"/>
        <c:crosses val="autoZero"/>
        <c:crossBetween val="between"/>
        <c:majorUnit val="1"/>
      </c:valAx>
      <c:spPr>
        <a:noFill/>
        <a:ln w="25427">
          <a:noFill/>
        </a:ln>
      </c:spPr>
    </c:plotArea>
    <c:plotVisOnly val="1"/>
    <c:dispBlanksAs val="gap"/>
    <c:showDLblsOverMax val="0"/>
  </c:chart>
  <c:spPr>
    <a:noFill/>
    <a:ln>
      <a:noFill/>
    </a:ln>
  </c:spPr>
  <c:txPr>
    <a:bodyPr/>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2164944673868898"/>
        </c:manualLayout>
      </c:layout>
      <c:lineChart>
        <c:grouping val="standard"/>
        <c:varyColors val="0"/>
        <c:ser>
          <c:idx val="0"/>
          <c:order val="0"/>
          <c:spPr>
            <a:ln w="60716">
              <a:solidFill>
                <a:srgbClr val="99CC00"/>
              </a:solidFill>
              <a:prstDash val="solid"/>
            </a:ln>
          </c:spPr>
          <c:marker>
            <c:symbol val="diamond"/>
            <c:size val="13"/>
            <c:spPr>
              <a:solidFill>
                <a:srgbClr val="99CC00"/>
              </a:solidFill>
              <a:ln>
                <a:solidFill>
                  <a:srgbClr val="99CC00"/>
                </a:solidFill>
                <a:prstDash val="solid"/>
              </a:ln>
            </c:spPr>
          </c:marker>
          <c:cat>
            <c:numLit>
              <c:formatCode>General</c:formatCode>
              <c:ptCount val="5"/>
              <c:pt idx="0">
                <c:v>2015</c:v>
              </c:pt>
              <c:pt idx="1">
                <c:v>2016</c:v>
              </c:pt>
              <c:pt idx="2">
                <c:v>2017</c:v>
              </c:pt>
              <c:pt idx="3">
                <c:v>2018</c:v>
              </c:pt>
              <c:pt idx="4">
                <c:v>2019</c:v>
              </c:pt>
            </c:numLit>
          </c:cat>
          <c:val>
            <c:numRef>
              <c:f>Sheet1!$B$1:$F$1</c:f>
              <c:numCache>
                <c:formatCode>General</c:formatCode>
                <c:ptCount val="5"/>
                <c:pt idx="0">
                  <c:v>2015</c:v>
                </c:pt>
                <c:pt idx="1">
                  <c:v>2016</c:v>
                </c:pt>
                <c:pt idx="2">
                  <c:v>2017</c:v>
                </c:pt>
                <c:pt idx="3">
                  <c:v>2018</c:v>
                </c:pt>
                <c:pt idx="4">
                  <c:v>2019</c:v>
                </c:pt>
              </c:numCache>
            </c:numRef>
          </c:val>
          <c:smooth val="0"/>
          <c:extLst>
            <c:ext xmlns:c16="http://schemas.microsoft.com/office/drawing/2014/chart" uri="{C3380CC4-5D6E-409C-BE32-E72D297353CC}">
              <c16:uniqueId val="{00000000-0C5A-48A7-8E1E-C8652E553C81}"/>
            </c:ext>
          </c:extLst>
        </c:ser>
        <c:ser>
          <c:idx val="1"/>
          <c:order val="1"/>
          <c:spPr>
            <a:ln w="47625">
              <a:solidFill>
                <a:srgbClr val="0070C0"/>
              </a:solidFill>
            </a:ln>
          </c:spPr>
          <c:marker>
            <c:symbol val="diamond"/>
            <c:size val="13"/>
            <c:spPr>
              <a:solidFill>
                <a:srgbClr val="0070C0"/>
              </a:solidFill>
              <a:ln>
                <a:solidFill>
                  <a:srgbClr val="0070C0"/>
                </a:solidFill>
              </a:ln>
            </c:spPr>
          </c:marker>
          <c:cat>
            <c:numLit>
              <c:formatCode>General</c:formatCode>
              <c:ptCount val="5"/>
              <c:pt idx="0">
                <c:v>2015</c:v>
              </c:pt>
              <c:pt idx="1">
                <c:v>2016</c:v>
              </c:pt>
              <c:pt idx="2">
                <c:v>2017</c:v>
              </c:pt>
              <c:pt idx="3">
                <c:v>2018</c:v>
              </c:pt>
              <c:pt idx="4">
                <c:v>2019</c:v>
              </c:pt>
            </c:numLit>
          </c:cat>
          <c:val>
            <c:numRef>
              <c:f>Sheet1!$B$5:$F$5</c:f>
              <c:numCache>
                <c:formatCode>General</c:formatCode>
                <c:ptCount val="5"/>
                <c:pt idx="0">
                  <c:v>2</c:v>
                </c:pt>
                <c:pt idx="1">
                  <c:v>3</c:v>
                </c:pt>
                <c:pt idx="2">
                  <c:v>3</c:v>
                </c:pt>
                <c:pt idx="3">
                  <c:v>2</c:v>
                </c:pt>
                <c:pt idx="4">
                  <c:v>2</c:v>
                </c:pt>
              </c:numCache>
            </c:numRef>
          </c:val>
          <c:smooth val="0"/>
          <c:extLst>
            <c:ext xmlns:c16="http://schemas.microsoft.com/office/drawing/2014/chart" uri="{C3380CC4-5D6E-409C-BE32-E72D297353CC}">
              <c16:uniqueId val="{00000000-2310-4BEA-A0A7-1FEF3EF69BFD}"/>
            </c:ext>
          </c:extLst>
        </c:ser>
        <c:dLbls>
          <c:showLegendKey val="0"/>
          <c:showVal val="0"/>
          <c:showCatName val="0"/>
          <c:showSerName val="0"/>
          <c:showPercent val="0"/>
          <c:showBubbleSize val="0"/>
        </c:dLbls>
        <c:marker val="1"/>
        <c:smooth val="0"/>
        <c:axId val="98168832"/>
        <c:axId val="98170752"/>
      </c:lineChart>
      <c:catAx>
        <c:axId val="98168832"/>
        <c:scaling>
          <c:orientation val="minMax"/>
        </c:scaling>
        <c:delete val="0"/>
        <c:axPos val="b"/>
        <c:numFmt formatCode="General" sourceLinked="1"/>
        <c:majorTickMark val="out"/>
        <c:minorTickMark val="none"/>
        <c:tickLblPos val="nextTo"/>
        <c:spPr>
          <a:ln w="22769">
            <a:noFill/>
          </a:ln>
        </c:spPr>
        <c:txPr>
          <a:bodyPr rot="1200000"/>
          <a:lstStyle/>
          <a:p>
            <a:pPr>
              <a:defRPr sz="1050">
                <a:latin typeface="+mj-lt"/>
              </a:defRPr>
            </a:pPr>
            <a:endParaRPr lang="en-US"/>
          </a:p>
        </c:txPr>
        <c:crossAx val="98170752"/>
        <c:crosses val="autoZero"/>
        <c:auto val="1"/>
        <c:lblAlgn val="ctr"/>
        <c:lblOffset val="100"/>
        <c:tickMarkSkip val="1"/>
        <c:noMultiLvlLbl val="0"/>
      </c:catAx>
      <c:valAx>
        <c:axId val="98170752"/>
        <c:scaling>
          <c:orientation val="minMax"/>
          <c:max val="4"/>
        </c:scaling>
        <c:delete val="0"/>
        <c:axPos val="l"/>
        <c:numFmt formatCode="General" sourceLinked="1"/>
        <c:majorTickMark val="out"/>
        <c:minorTickMark val="none"/>
        <c:tickLblPos val="none"/>
        <c:spPr>
          <a:ln w="7590">
            <a:noFill/>
            <a:prstDash val="solid"/>
          </a:ln>
        </c:spPr>
        <c:crossAx val="98168832"/>
        <c:crosses val="autoZero"/>
        <c:crossBetween val="between"/>
        <c:majorUnit val="1"/>
      </c:valAx>
      <c:spPr>
        <a:noFill/>
        <a:ln w="25427">
          <a:noFill/>
        </a:ln>
      </c:spPr>
    </c:plotArea>
    <c:plotVisOnly val="1"/>
    <c:dispBlanksAs val="gap"/>
    <c:showDLblsOverMax val="0"/>
  </c:chart>
  <c:spPr>
    <a:noFill/>
    <a:ln>
      <a:noFill/>
    </a:ln>
  </c:spPr>
  <c:txPr>
    <a:bodyPr/>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87900719565403207"/>
        </c:manualLayout>
      </c:layout>
      <c:lineChart>
        <c:grouping val="standard"/>
        <c:varyColors val="0"/>
        <c:ser>
          <c:idx val="0"/>
          <c:order val="0"/>
          <c:spPr>
            <a:ln w="60716">
              <a:solidFill>
                <a:srgbClr val="99CC00"/>
              </a:solidFill>
              <a:prstDash val="solid"/>
            </a:ln>
          </c:spPr>
          <c:marker>
            <c:symbol val="diamond"/>
            <c:size val="13"/>
            <c:spPr>
              <a:solidFill>
                <a:srgbClr val="99CC00"/>
              </a:solidFill>
              <a:ln>
                <a:solidFill>
                  <a:srgbClr val="99CC00"/>
                </a:solidFill>
                <a:prstDash val="solid"/>
              </a:ln>
            </c:spPr>
          </c:marker>
          <c:cat>
            <c:numLit>
              <c:formatCode>General</c:formatCode>
              <c:ptCount val="5"/>
              <c:pt idx="0">
                <c:v>2015</c:v>
              </c:pt>
              <c:pt idx="1">
                <c:v>2016</c:v>
              </c:pt>
              <c:pt idx="2">
                <c:v>2017</c:v>
              </c:pt>
              <c:pt idx="3">
                <c:v>2018</c:v>
              </c:pt>
              <c:pt idx="4">
                <c:v>2019</c:v>
              </c:pt>
            </c:numLit>
          </c:cat>
          <c:val>
            <c:numRef>
              <c:f>Sheet1!$B$1:$F$1</c:f>
              <c:numCache>
                <c:formatCode>General</c:formatCode>
                <c:ptCount val="5"/>
                <c:pt idx="0">
                  <c:v>2015</c:v>
                </c:pt>
                <c:pt idx="1">
                  <c:v>2016</c:v>
                </c:pt>
                <c:pt idx="2">
                  <c:v>2017</c:v>
                </c:pt>
                <c:pt idx="3">
                  <c:v>2018</c:v>
                </c:pt>
                <c:pt idx="4">
                  <c:v>2019</c:v>
                </c:pt>
              </c:numCache>
            </c:numRef>
          </c:val>
          <c:smooth val="0"/>
          <c:extLst>
            <c:ext xmlns:c16="http://schemas.microsoft.com/office/drawing/2014/chart" uri="{C3380CC4-5D6E-409C-BE32-E72D297353CC}">
              <c16:uniqueId val="{00000000-BC51-47AA-9EEB-FF66F2E6241A}"/>
            </c:ext>
          </c:extLst>
        </c:ser>
        <c:ser>
          <c:idx val="1"/>
          <c:order val="1"/>
          <c:spPr>
            <a:ln w="60325">
              <a:solidFill>
                <a:srgbClr val="0070C0"/>
              </a:solidFill>
            </a:ln>
          </c:spPr>
          <c:marker>
            <c:symbol val="diamond"/>
            <c:size val="13"/>
            <c:spPr>
              <a:solidFill>
                <a:srgbClr val="0070C0"/>
              </a:solidFill>
              <a:ln>
                <a:solidFill>
                  <a:srgbClr val="0070C0"/>
                </a:solidFill>
              </a:ln>
            </c:spPr>
          </c:marker>
          <c:cat>
            <c:numLit>
              <c:formatCode>General</c:formatCode>
              <c:ptCount val="5"/>
              <c:pt idx="0">
                <c:v>2015</c:v>
              </c:pt>
              <c:pt idx="1">
                <c:v>2016</c:v>
              </c:pt>
              <c:pt idx="2">
                <c:v>2017</c:v>
              </c:pt>
              <c:pt idx="3">
                <c:v>2018</c:v>
              </c:pt>
              <c:pt idx="4">
                <c:v>2019</c:v>
              </c:pt>
            </c:numLit>
          </c:cat>
          <c:val>
            <c:numRef>
              <c:f>Sheet1!$B$7:$F$7</c:f>
              <c:numCache>
                <c:formatCode>General</c:formatCode>
                <c:ptCount val="5"/>
                <c:pt idx="0">
                  <c:v>2</c:v>
                </c:pt>
                <c:pt idx="1">
                  <c:v>2</c:v>
                </c:pt>
                <c:pt idx="2">
                  <c:v>2</c:v>
                </c:pt>
                <c:pt idx="3">
                  <c:v>2</c:v>
                </c:pt>
                <c:pt idx="4">
                  <c:v>2</c:v>
                </c:pt>
              </c:numCache>
            </c:numRef>
          </c:val>
          <c:smooth val="0"/>
          <c:extLst>
            <c:ext xmlns:c16="http://schemas.microsoft.com/office/drawing/2014/chart" uri="{C3380CC4-5D6E-409C-BE32-E72D297353CC}">
              <c16:uniqueId val="{00000000-A9CC-43CF-937A-A83B79862ACE}"/>
            </c:ext>
          </c:extLst>
        </c:ser>
        <c:dLbls>
          <c:showLegendKey val="0"/>
          <c:showVal val="0"/>
          <c:showCatName val="0"/>
          <c:showSerName val="0"/>
          <c:showPercent val="0"/>
          <c:showBubbleSize val="0"/>
        </c:dLbls>
        <c:marker val="1"/>
        <c:smooth val="0"/>
        <c:axId val="97904896"/>
        <c:axId val="97911168"/>
      </c:lineChart>
      <c:catAx>
        <c:axId val="97904896"/>
        <c:scaling>
          <c:orientation val="minMax"/>
        </c:scaling>
        <c:delete val="0"/>
        <c:axPos val="b"/>
        <c:numFmt formatCode="General" sourceLinked="1"/>
        <c:majorTickMark val="out"/>
        <c:minorTickMark val="none"/>
        <c:tickLblPos val="nextTo"/>
        <c:spPr>
          <a:ln w="22769">
            <a:noFill/>
          </a:ln>
        </c:spPr>
        <c:txPr>
          <a:bodyPr rot="1200000"/>
          <a:lstStyle/>
          <a:p>
            <a:pPr>
              <a:defRPr sz="1050">
                <a:latin typeface="+mj-lt"/>
              </a:defRPr>
            </a:pPr>
            <a:endParaRPr lang="en-US"/>
          </a:p>
        </c:txPr>
        <c:crossAx val="97911168"/>
        <c:crosses val="autoZero"/>
        <c:auto val="1"/>
        <c:lblAlgn val="ctr"/>
        <c:lblOffset val="100"/>
        <c:tickMarkSkip val="1"/>
        <c:noMultiLvlLbl val="0"/>
      </c:catAx>
      <c:valAx>
        <c:axId val="97911168"/>
        <c:scaling>
          <c:orientation val="minMax"/>
          <c:max val="4"/>
        </c:scaling>
        <c:delete val="0"/>
        <c:axPos val="l"/>
        <c:numFmt formatCode="General" sourceLinked="1"/>
        <c:majorTickMark val="out"/>
        <c:minorTickMark val="none"/>
        <c:tickLblPos val="none"/>
        <c:spPr>
          <a:ln w="7590">
            <a:noFill/>
            <a:prstDash val="solid"/>
          </a:ln>
        </c:spPr>
        <c:crossAx val="97904896"/>
        <c:crosses val="autoZero"/>
        <c:crossBetween val="between"/>
        <c:majorUnit val="1"/>
      </c:valAx>
      <c:spPr>
        <a:noFill/>
        <a:ln w="25427">
          <a:noFill/>
        </a:ln>
      </c:spPr>
    </c:plotArea>
    <c:plotVisOnly val="1"/>
    <c:dispBlanksAs val="gap"/>
    <c:showDLblsOverMax val="0"/>
  </c:chart>
  <c:spPr>
    <a:noFill/>
    <a:ln>
      <a:noFill/>
    </a:ln>
  </c:spPr>
  <c:txPr>
    <a:bodyPr/>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8896781668976993"/>
        </c:manualLayout>
      </c:layout>
      <c:lineChart>
        <c:grouping val="standard"/>
        <c:varyColors val="0"/>
        <c:ser>
          <c:idx val="0"/>
          <c:order val="0"/>
          <c:spPr>
            <a:ln w="60716">
              <a:solidFill>
                <a:srgbClr val="99CC00"/>
              </a:solidFill>
              <a:prstDash val="solid"/>
            </a:ln>
          </c:spPr>
          <c:marker>
            <c:symbol val="diamond"/>
            <c:size val="13"/>
            <c:spPr>
              <a:solidFill>
                <a:srgbClr val="99CC00"/>
              </a:solidFill>
              <a:ln>
                <a:solidFill>
                  <a:srgbClr val="99CC00"/>
                </a:solidFill>
                <a:prstDash val="solid"/>
              </a:ln>
            </c:spPr>
          </c:marker>
          <c:cat>
            <c:numLit>
              <c:formatCode>General</c:formatCode>
              <c:ptCount val="5"/>
              <c:pt idx="0">
                <c:v>2015</c:v>
              </c:pt>
              <c:pt idx="1">
                <c:v>2016</c:v>
              </c:pt>
              <c:pt idx="2">
                <c:v>2017</c:v>
              </c:pt>
              <c:pt idx="3">
                <c:v>2018</c:v>
              </c:pt>
              <c:pt idx="4">
                <c:v>2019</c:v>
              </c:pt>
            </c:numLit>
          </c:cat>
          <c:val>
            <c:numRef>
              <c:f>Sheet1!$B$1:$F$1</c:f>
              <c:numCache>
                <c:formatCode>General</c:formatCode>
                <c:ptCount val="5"/>
                <c:pt idx="0">
                  <c:v>2015</c:v>
                </c:pt>
                <c:pt idx="1">
                  <c:v>2016</c:v>
                </c:pt>
                <c:pt idx="2">
                  <c:v>2017</c:v>
                </c:pt>
                <c:pt idx="3">
                  <c:v>2018</c:v>
                </c:pt>
                <c:pt idx="4">
                  <c:v>2019</c:v>
                </c:pt>
              </c:numCache>
            </c:numRef>
          </c:val>
          <c:smooth val="0"/>
          <c:extLst>
            <c:ext xmlns:c16="http://schemas.microsoft.com/office/drawing/2014/chart" uri="{C3380CC4-5D6E-409C-BE32-E72D297353CC}">
              <c16:uniqueId val="{00000000-F235-4B1E-BA3F-39D2B5D0981F}"/>
            </c:ext>
          </c:extLst>
        </c:ser>
        <c:ser>
          <c:idx val="1"/>
          <c:order val="1"/>
          <c:spPr>
            <a:ln w="60325">
              <a:solidFill>
                <a:srgbClr val="0070C0"/>
              </a:solidFill>
            </a:ln>
          </c:spPr>
          <c:marker>
            <c:symbol val="diamond"/>
            <c:size val="13"/>
            <c:spPr>
              <a:solidFill>
                <a:srgbClr val="0070C0"/>
              </a:solidFill>
              <a:ln>
                <a:solidFill>
                  <a:srgbClr val="0070C0"/>
                </a:solidFill>
              </a:ln>
            </c:spPr>
          </c:marker>
          <c:cat>
            <c:numLit>
              <c:formatCode>General</c:formatCode>
              <c:ptCount val="5"/>
              <c:pt idx="0">
                <c:v>2015</c:v>
              </c:pt>
              <c:pt idx="1">
                <c:v>2016</c:v>
              </c:pt>
              <c:pt idx="2">
                <c:v>2017</c:v>
              </c:pt>
              <c:pt idx="3">
                <c:v>2018</c:v>
              </c:pt>
              <c:pt idx="4">
                <c:v>2019</c:v>
              </c:pt>
            </c:numLit>
          </c:cat>
          <c:val>
            <c:numRef>
              <c:f>Sheet1!$B$6:$F$6</c:f>
              <c:numCache>
                <c:formatCode>General</c:formatCode>
                <c:ptCount val="5"/>
                <c:pt idx="0">
                  <c:v>2</c:v>
                </c:pt>
                <c:pt idx="1">
                  <c:v>3</c:v>
                </c:pt>
                <c:pt idx="2">
                  <c:v>2</c:v>
                </c:pt>
                <c:pt idx="3">
                  <c:v>3</c:v>
                </c:pt>
                <c:pt idx="4">
                  <c:v>3</c:v>
                </c:pt>
              </c:numCache>
            </c:numRef>
          </c:val>
          <c:smooth val="0"/>
          <c:extLst>
            <c:ext xmlns:c16="http://schemas.microsoft.com/office/drawing/2014/chart" uri="{C3380CC4-5D6E-409C-BE32-E72D297353CC}">
              <c16:uniqueId val="{00000000-C837-4C74-BBCB-870CF437C141}"/>
            </c:ext>
          </c:extLst>
        </c:ser>
        <c:dLbls>
          <c:showLegendKey val="0"/>
          <c:showVal val="0"/>
          <c:showCatName val="0"/>
          <c:showSerName val="0"/>
          <c:showPercent val="0"/>
          <c:showBubbleSize val="0"/>
        </c:dLbls>
        <c:marker val="1"/>
        <c:smooth val="0"/>
        <c:axId val="97936128"/>
        <c:axId val="97938048"/>
      </c:lineChart>
      <c:catAx>
        <c:axId val="97936128"/>
        <c:scaling>
          <c:orientation val="minMax"/>
        </c:scaling>
        <c:delete val="0"/>
        <c:axPos val="b"/>
        <c:numFmt formatCode="General" sourceLinked="1"/>
        <c:majorTickMark val="out"/>
        <c:minorTickMark val="none"/>
        <c:tickLblPos val="nextTo"/>
        <c:spPr>
          <a:ln w="22769">
            <a:noFill/>
          </a:ln>
        </c:spPr>
        <c:txPr>
          <a:bodyPr rot="1200000"/>
          <a:lstStyle/>
          <a:p>
            <a:pPr>
              <a:defRPr sz="1050">
                <a:latin typeface="+mj-lt"/>
              </a:defRPr>
            </a:pPr>
            <a:endParaRPr lang="en-US"/>
          </a:p>
        </c:txPr>
        <c:crossAx val="97938048"/>
        <c:crosses val="autoZero"/>
        <c:auto val="1"/>
        <c:lblAlgn val="ctr"/>
        <c:lblOffset val="100"/>
        <c:tickMarkSkip val="1"/>
        <c:noMultiLvlLbl val="0"/>
      </c:catAx>
      <c:valAx>
        <c:axId val="97938048"/>
        <c:scaling>
          <c:orientation val="minMax"/>
          <c:max val="4"/>
        </c:scaling>
        <c:delete val="0"/>
        <c:axPos val="l"/>
        <c:numFmt formatCode="General" sourceLinked="1"/>
        <c:majorTickMark val="out"/>
        <c:minorTickMark val="none"/>
        <c:tickLblPos val="none"/>
        <c:spPr>
          <a:ln w="7590">
            <a:noFill/>
            <a:prstDash val="solid"/>
          </a:ln>
        </c:spPr>
        <c:crossAx val="97936128"/>
        <c:crosses val="autoZero"/>
        <c:crossBetween val="between"/>
        <c:majorUnit val="1"/>
      </c:valAx>
      <c:spPr>
        <a:noFill/>
        <a:ln w="25427">
          <a:noFill/>
        </a:ln>
      </c:spPr>
    </c:plotArea>
    <c:plotVisOnly val="1"/>
    <c:dispBlanksAs val="gap"/>
    <c:showDLblsOverMax val="0"/>
  </c:chart>
  <c:spPr>
    <a:noFill/>
    <a:ln>
      <a:noFill/>
    </a:ln>
  </c:spPr>
  <c:txPr>
    <a:bodyPr/>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59">
              <a:noFill/>
            </a:ln>
          </c:spPr>
          <c:marker>
            <c:symbol val="none"/>
          </c:marker>
          <c:cat>
            <c:numRef>
              <c:f>Sheet1!$B$1:$F$1</c:f>
              <c:numCache>
                <c:formatCode>General</c:formatCode>
                <c:ptCount val="5"/>
                <c:pt idx="0">
                  <c:v>2015</c:v>
                </c:pt>
                <c:pt idx="1">
                  <c:v>2016</c:v>
                </c:pt>
                <c:pt idx="2">
                  <c:v>2017</c:v>
                </c:pt>
                <c:pt idx="3">
                  <c:v>2018</c:v>
                </c:pt>
                <c:pt idx="4">
                  <c:v>2019</c:v>
                </c:pt>
              </c:numCache>
            </c:numRef>
          </c:cat>
          <c:val>
            <c:numRef>
              <c:f>Sheet1!$B$2:$F$2</c:f>
              <c:numCache>
                <c:formatCode>General</c:formatCode>
                <c:ptCount val="5"/>
                <c:pt idx="0">
                  <c:v>1.1100000000000001</c:v>
                </c:pt>
                <c:pt idx="1">
                  <c:v>1</c:v>
                </c:pt>
                <c:pt idx="2">
                  <c:v>0.94</c:v>
                </c:pt>
                <c:pt idx="3">
                  <c:v>0.82</c:v>
                </c:pt>
                <c:pt idx="4">
                  <c:v>0.73</c:v>
                </c:pt>
              </c:numCache>
            </c:numRef>
          </c:val>
          <c:smooth val="0"/>
          <c:extLst>
            <c:ext xmlns:c16="http://schemas.microsoft.com/office/drawing/2014/chart" uri="{C3380CC4-5D6E-409C-BE32-E72D297353CC}">
              <c16:uniqueId val="{00000000-44DB-4E6E-937F-3069440732EE}"/>
            </c:ext>
          </c:extLst>
        </c:ser>
        <c:ser>
          <c:idx val="1"/>
          <c:order val="1"/>
          <c:tx>
            <c:strRef>
              <c:f>Sheet1!$A$3</c:f>
              <c:strCache>
                <c:ptCount val="1"/>
                <c:pt idx="0">
                  <c:v>CI_LO</c:v>
                </c:pt>
              </c:strCache>
            </c:strRef>
          </c:tx>
          <c:spPr>
            <a:ln w="30059">
              <a:noFill/>
            </a:ln>
          </c:spPr>
          <c:marker>
            <c:symbol val="none"/>
          </c:marker>
          <c:cat>
            <c:numRef>
              <c:f>Sheet1!$B$1:$F$1</c:f>
              <c:numCache>
                <c:formatCode>General</c:formatCode>
                <c:ptCount val="5"/>
                <c:pt idx="0">
                  <c:v>2015</c:v>
                </c:pt>
                <c:pt idx="1">
                  <c:v>2016</c:v>
                </c:pt>
                <c:pt idx="2">
                  <c:v>2017</c:v>
                </c:pt>
                <c:pt idx="3">
                  <c:v>2018</c:v>
                </c:pt>
                <c:pt idx="4">
                  <c:v>2019</c:v>
                </c:pt>
              </c:numCache>
            </c:numRef>
          </c:cat>
          <c:val>
            <c:numRef>
              <c:f>Sheet1!$B$3:$F$3</c:f>
              <c:numCache>
                <c:formatCode>General</c:formatCode>
                <c:ptCount val="5"/>
                <c:pt idx="0">
                  <c:v>1.03</c:v>
                </c:pt>
                <c:pt idx="1">
                  <c:v>0.93</c:v>
                </c:pt>
                <c:pt idx="2">
                  <c:v>0.86</c:v>
                </c:pt>
                <c:pt idx="3">
                  <c:v>0.75</c:v>
                </c:pt>
                <c:pt idx="4">
                  <c:v>0.67</c:v>
                </c:pt>
              </c:numCache>
            </c:numRef>
          </c:val>
          <c:smooth val="0"/>
          <c:extLst>
            <c:ext xmlns:c16="http://schemas.microsoft.com/office/drawing/2014/chart" uri="{C3380CC4-5D6E-409C-BE32-E72D297353CC}">
              <c16:uniqueId val="{00000001-44DB-4E6E-937F-3069440732EE}"/>
            </c:ext>
          </c:extLst>
        </c:ser>
        <c:ser>
          <c:idx val="2"/>
          <c:order val="2"/>
          <c:tx>
            <c:strRef>
              <c:f>Sheet1!$A$4</c:f>
              <c:strCache>
                <c:ptCount val="1"/>
                <c:pt idx="0">
                  <c:v>SIR</c:v>
                </c:pt>
              </c:strCache>
            </c:strRef>
          </c:tx>
          <c:spPr>
            <a:ln w="30059">
              <a:noFill/>
            </a:ln>
          </c:spPr>
          <c:marker>
            <c:symbol val="dash"/>
            <c:size val="14"/>
            <c:spPr>
              <a:solidFill>
                <a:srgbClr val="99CC00"/>
              </a:solidFill>
              <a:ln>
                <a:solidFill>
                  <a:srgbClr val="99CC00"/>
                </a:solidFill>
                <a:prstDash val="solid"/>
              </a:ln>
            </c:spPr>
          </c:marker>
          <c:cat>
            <c:numRef>
              <c:f>Sheet1!$B$1:$F$1</c:f>
              <c:numCache>
                <c:formatCode>General</c:formatCode>
                <c:ptCount val="5"/>
                <c:pt idx="0">
                  <c:v>2015</c:v>
                </c:pt>
                <c:pt idx="1">
                  <c:v>2016</c:v>
                </c:pt>
                <c:pt idx="2">
                  <c:v>2017</c:v>
                </c:pt>
                <c:pt idx="3">
                  <c:v>2018</c:v>
                </c:pt>
                <c:pt idx="4">
                  <c:v>2019</c:v>
                </c:pt>
              </c:numCache>
            </c:numRef>
          </c:cat>
          <c:val>
            <c:numRef>
              <c:f>Sheet1!$B$4:$F$4</c:f>
              <c:numCache>
                <c:formatCode>General</c:formatCode>
                <c:ptCount val="5"/>
                <c:pt idx="0">
                  <c:v>1.07</c:v>
                </c:pt>
                <c:pt idx="1">
                  <c:v>0.97</c:v>
                </c:pt>
                <c:pt idx="2">
                  <c:v>0.9</c:v>
                </c:pt>
                <c:pt idx="3">
                  <c:v>0.79</c:v>
                </c:pt>
                <c:pt idx="4">
                  <c:v>0.7</c:v>
                </c:pt>
              </c:numCache>
            </c:numRef>
          </c:val>
          <c:smooth val="0"/>
          <c:extLst>
            <c:ext xmlns:c16="http://schemas.microsoft.com/office/drawing/2014/chart" uri="{C3380CC4-5D6E-409C-BE32-E72D297353CC}">
              <c16:uniqueId val="{00000002-44DB-4E6E-937F-3069440732EE}"/>
            </c:ext>
          </c:extLst>
        </c:ser>
        <c:dLbls>
          <c:showLegendKey val="0"/>
          <c:showVal val="0"/>
          <c:showCatName val="0"/>
          <c:showSerName val="0"/>
          <c:showPercent val="0"/>
          <c:showBubbleSize val="0"/>
        </c:dLbls>
        <c:hiLowLines>
          <c:spPr>
            <a:ln w="25398">
              <a:solidFill>
                <a:srgbClr val="333399"/>
              </a:solidFill>
              <a:prstDash val="solid"/>
            </a:ln>
          </c:spPr>
        </c:hiLowLines>
        <c:smooth val="0"/>
        <c:axId val="98042624"/>
        <c:axId val="98044544"/>
      </c:lineChart>
      <c:catAx>
        <c:axId val="98042624"/>
        <c:scaling>
          <c:orientation val="minMax"/>
        </c:scaling>
        <c:delete val="0"/>
        <c:axPos val="b"/>
        <c:title>
          <c:tx>
            <c:rich>
              <a:bodyPr/>
              <a:lstStyle/>
              <a:p>
                <a:pPr>
                  <a:defRPr sz="1800" b="1" i="0" u="none" strike="noStrike" baseline="0">
                    <a:solidFill>
                      <a:srgbClr val="000000"/>
                    </a:solidFill>
                    <a:latin typeface="Calibri"/>
                    <a:ea typeface="Calibri"/>
                    <a:cs typeface="Calibri"/>
                  </a:defRPr>
                </a:pPr>
                <a:r>
                  <a:rPr lang="en-US" dirty="0"/>
                  <a:t>Year</a:t>
                </a:r>
              </a:p>
            </c:rich>
          </c:tx>
          <c:layout>
            <c:manualLayout>
              <c:xMode val="edge"/>
              <c:yMode val="edge"/>
              <c:x val="0.53083331852141502"/>
              <c:y val="0.83457166708029695"/>
            </c:manualLayout>
          </c:layout>
          <c:overlay val="0"/>
          <c:spPr>
            <a:noFill/>
            <a:ln w="26719">
              <a:noFill/>
            </a:ln>
          </c:spPr>
        </c:title>
        <c:numFmt formatCode="General" sourceLinked="1"/>
        <c:majorTickMark val="cross"/>
        <c:minorTickMark val="none"/>
        <c:tickLblPos val="nextTo"/>
        <c:spPr>
          <a:ln w="3340">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8044544"/>
        <c:crosses val="autoZero"/>
        <c:auto val="1"/>
        <c:lblAlgn val="ctr"/>
        <c:lblOffset val="100"/>
        <c:tickLblSkip val="1"/>
        <c:tickMarkSkip val="1"/>
        <c:noMultiLvlLbl val="0"/>
      </c:catAx>
      <c:valAx>
        <c:axId val="98044544"/>
        <c:scaling>
          <c:orientation val="minMax"/>
          <c:max val="1.5"/>
          <c:min val="0"/>
        </c:scaling>
        <c:delete val="0"/>
        <c:axPos val="l"/>
        <c:majorGridlines>
          <c:spPr>
            <a:ln w="13361">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19">
              <a:noFill/>
            </a:ln>
          </c:spPr>
        </c:title>
        <c:numFmt formatCode="0.0" sourceLinked="0"/>
        <c:majorTickMark val="cross"/>
        <c:minorTickMark val="none"/>
        <c:tickLblPos val="nextTo"/>
        <c:spPr>
          <a:ln w="3340">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8042624"/>
        <c:crosses val="autoZero"/>
        <c:crossBetween val="between"/>
        <c:majorUnit val="0.5"/>
        <c:minorUnit val="0.25"/>
      </c:valAx>
      <c:spPr>
        <a:noFill/>
        <a:ln w="25398">
          <a:noFill/>
        </a:ln>
      </c:spPr>
    </c:plotArea>
    <c:plotVisOnly val="1"/>
    <c:dispBlanksAs val="gap"/>
    <c:showDLblsOverMax val="0"/>
  </c:chart>
  <c:spPr>
    <a:noFill/>
    <a:ln>
      <a:noFill/>
    </a:ln>
  </c:spPr>
  <c:txPr>
    <a:bodyPr/>
    <a:lstStyle/>
    <a:p>
      <a:pPr>
        <a:defRPr sz="1393" b="1" i="0" u="none" strike="noStrike" baseline="0">
          <a:solidFill>
            <a:schemeClr val="tx1"/>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03632015391147"/>
          <c:y val="5.7171419387560367E-2"/>
          <c:w val="0.72403090535798165"/>
          <c:h val="0.87952957241837681"/>
        </c:manualLayout>
      </c:layout>
      <c:barChart>
        <c:barDir val="bar"/>
        <c:grouping val="stacked"/>
        <c:varyColors val="0"/>
        <c:ser>
          <c:idx val="0"/>
          <c:order val="0"/>
          <c:tx>
            <c:strRef>
              <c:f>Sheet1!$C$2</c:f>
              <c:strCache>
                <c:ptCount val="1"/>
                <c:pt idx="0">
                  <c:v>Staphylococcus 
aureus (not MRSA)</c:v>
                </c:pt>
              </c:strCache>
            </c:strRef>
          </c:tx>
          <c:spPr>
            <a:solidFill>
              <a:srgbClr val="33A02C"/>
            </a:solidFill>
            <a:ln>
              <a:noFill/>
            </a:ln>
            <a:effectLst/>
          </c:spPr>
          <c:invertIfNegative val="0"/>
          <c:dLbls>
            <c:dLbl>
              <c:idx val="0"/>
              <c:tx>
                <c:rich>
                  <a:bodyPr/>
                  <a:lstStyle/>
                  <a:p>
                    <a:fld id="{9E1E0AB6-8FF5-46E6-8596-7BB3841DDF89}" type="SERIESNAME">
                      <a:rPr lang="en-US" dirty="0"/>
                      <a:pPr/>
                      <a:t>[SERIES NAME]</a:t>
                    </a:fld>
                    <a:r>
                      <a:rPr lang="en-US" baseline="0" dirty="0"/>
                      <a:t> </a:t>
                    </a:r>
                  </a:p>
                  <a:p>
                    <a:fld id="{D4D5339A-2770-4A92-8DBF-284CB49AFC9E}"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EA6A-4650-910B-CD673016C062}"/>
                </c:ext>
              </c:extLst>
            </c:dLbl>
            <c:dLbl>
              <c:idx val="1"/>
              <c:tx>
                <c:rich>
                  <a:bodyPr/>
                  <a:lstStyle/>
                  <a:p>
                    <a:fld id="{8AB069D0-F057-46CF-B4F9-4C8617253A9D}" type="SERIESNAME">
                      <a:rPr lang="en-US" dirty="0"/>
                      <a:pPr/>
                      <a:t>[SERIES NAME]</a:t>
                    </a:fld>
                    <a:r>
                      <a:rPr lang="en-US" baseline="0" dirty="0"/>
                      <a:t> </a:t>
                    </a:r>
                  </a:p>
                  <a:p>
                    <a:fld id="{3160E5C8-B470-4636-B403-12FAC8890036}"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2-EA6A-4650-910B-CD673016C062}"/>
                </c:ext>
              </c:extLst>
            </c:dLbl>
            <c:dLbl>
              <c:idx val="2"/>
              <c:layout>
                <c:manualLayout>
                  <c:x val="-1.4587132065642095E-2"/>
                  <c:y val="-0.11749080136091249"/>
                </c:manualLayout>
              </c:layout>
              <c:tx>
                <c:rich>
                  <a:bodyPr/>
                  <a:lstStyle/>
                  <a:p>
                    <a:fld id="{F881D044-5EA9-4433-97B8-31CAD3B3C43E}" type="SERIESNAME">
                      <a:rPr lang="en-US" smtClean="0"/>
                      <a:pPr/>
                      <a:t>[SERIES NAME]</a:t>
                    </a:fld>
                    <a:endParaRPr lang="en-US" dirty="0"/>
                  </a:p>
                  <a:p>
                    <a:r>
                      <a:rPr lang="en-US" baseline="0" dirty="0"/>
                      <a:t> </a:t>
                    </a:r>
                    <a:fld id="{107E9146-5313-4F47-8669-C7AB1377B76B}" type="VALUE">
                      <a:rPr lang="en-US" baseline="0"/>
                      <a:pPr/>
                      <a:t>[VALUE]</a:t>
                    </a:fld>
                    <a:endParaRPr lang="en-US" baseline="0" dirty="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0-EA6A-4650-910B-CD673016C062}"/>
                </c:ext>
              </c:extLst>
            </c:dLbl>
            <c:dLbl>
              <c:idx val="3"/>
              <c:layout>
                <c:manualLayout>
                  <c:x val="-1.1461318051575931E-2"/>
                  <c:y val="-0.11749080136091244"/>
                </c:manualLayout>
              </c:layout>
              <c:tx>
                <c:rich>
                  <a:bodyPr/>
                  <a:lstStyle/>
                  <a:p>
                    <a:fld id="{F74CDE6D-0A1D-4634-8A38-E6999CE8A972}" type="SERIESNAME">
                      <a:rPr lang="en-US"/>
                      <a:pPr/>
                      <a:t>[SERIES NAME]</a:t>
                    </a:fld>
                    <a:r>
                      <a:rPr lang="en-US" baseline="0" dirty="0"/>
                      <a:t> </a:t>
                    </a:r>
                  </a:p>
                  <a:p>
                    <a:fld id="{3DACC55D-18BD-4285-9A6C-5D43138B7A13}"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C-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Sheet1!$C$3:$C$6</c:f>
              <c:numCache>
                <c:formatCode>0%</c:formatCode>
                <c:ptCount val="4"/>
                <c:pt idx="0">
                  <c:v>0.13</c:v>
                </c:pt>
                <c:pt idx="1">
                  <c:v>0.115</c:v>
                </c:pt>
                <c:pt idx="2">
                  <c:v>3.9E-2</c:v>
                </c:pt>
                <c:pt idx="3">
                  <c:v>5.1999999999999998E-2</c:v>
                </c:pt>
              </c:numCache>
            </c:numRef>
          </c:val>
          <c:extLst>
            <c:ext xmlns:c16="http://schemas.microsoft.com/office/drawing/2014/chart" uri="{C3380CC4-5D6E-409C-BE32-E72D297353CC}">
              <c16:uniqueId val="{00000000-030E-4F61-8AE2-930F32CA9691}"/>
            </c:ext>
          </c:extLst>
        </c:ser>
        <c:ser>
          <c:idx val="1"/>
          <c:order val="1"/>
          <c:tx>
            <c:strRef>
              <c:f>Sheet1!$D$2</c:f>
              <c:strCache>
                <c:ptCount val="1"/>
                <c:pt idx="0">
                  <c:v>Methicillin-resistant 
Staphylococcus</c:v>
                </c:pt>
              </c:strCache>
            </c:strRef>
          </c:tx>
          <c:spPr>
            <a:solidFill>
              <a:srgbClr val="FF7F00"/>
            </a:solidFill>
            <a:ln>
              <a:noFill/>
            </a:ln>
            <a:effectLst/>
          </c:spPr>
          <c:invertIfNegative val="0"/>
          <c:dLbls>
            <c:dLbl>
              <c:idx val="0"/>
              <c:layout>
                <c:manualLayout>
                  <c:x val="-1.6675350377259285E-2"/>
                  <c:y val="-0.117490749974235"/>
                </c:manualLayout>
              </c:layout>
              <c:tx>
                <c:rich>
                  <a:bodyPr/>
                  <a:lstStyle/>
                  <a:p>
                    <a:fld id="{55DF1058-4B53-4082-9BFD-933C73CD6975}" type="SERIESNAME">
                      <a:rPr lang="en-US"/>
                      <a:pPr/>
                      <a:t>[SERIES NAME]</a:t>
                    </a:fld>
                    <a:r>
                      <a:rPr lang="en-US" baseline="0" dirty="0"/>
                      <a:t> </a:t>
                    </a:r>
                  </a:p>
                  <a:p>
                    <a:fld id="{4DCC7E56-DDDB-46C7-B327-A65777454B69}"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E-EA6A-4650-910B-CD673016C062}"/>
                </c:ext>
              </c:extLst>
            </c:dLbl>
            <c:dLbl>
              <c:idx val="1"/>
              <c:layout>
                <c:manualLayout>
                  <c:x val="5.4162063233224062E-6"/>
                  <c:y val="-0.11749074997423492"/>
                </c:manualLayout>
              </c:layout>
              <c:tx>
                <c:rich>
                  <a:bodyPr/>
                  <a:lstStyle/>
                  <a:p>
                    <a:fld id="{04E53DBE-CD03-4058-BC1C-E294DB0DC3EB}" type="SERIESNAME">
                      <a:rPr lang="en-US"/>
                      <a:pPr/>
                      <a:t>[SERIES NAME]</a:t>
                    </a:fld>
                    <a:r>
                      <a:rPr lang="en-US" baseline="0" dirty="0"/>
                      <a:t> </a:t>
                    </a:r>
                  </a:p>
                  <a:p>
                    <a:fld id="{6C0BCF9C-904C-4C64-B824-3D92573BBB1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3-EA6A-4650-910B-CD673016C062}"/>
                </c:ext>
              </c:extLst>
            </c:dLbl>
            <c:dLbl>
              <c:idx val="2"/>
              <c:layout>
                <c:manualLayout>
                  <c:x val="4.4803334201615003E-2"/>
                  <c:y val="-0.11749080136091249"/>
                </c:manualLayout>
              </c:layout>
              <c:tx>
                <c:rich>
                  <a:bodyPr/>
                  <a:lstStyle/>
                  <a:p>
                    <a:fld id="{D7689F21-C326-4D9F-93C6-B65BF922CA38}" type="SERIESNAME">
                      <a:rPr lang="en-US" smtClean="0"/>
                      <a:pPr/>
                      <a:t>[SERIES NAME]</a:t>
                    </a:fld>
                    <a:endParaRPr lang="en-US" dirty="0"/>
                  </a:p>
                  <a:p>
                    <a:r>
                      <a:rPr lang="en-US" baseline="0" dirty="0"/>
                      <a:t> </a:t>
                    </a:r>
                    <a:fld id="{16999269-1D64-4DA5-A2CF-68952E0CEBA9}" type="VALUE">
                      <a:rPr lang="en-US" baseline="0"/>
                      <a:pPr/>
                      <a:t>[VALUE]</a:t>
                    </a:fld>
                    <a:endParaRPr lang="en-US" baseline="0" dirty="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1-EA6A-4650-910B-CD673016C062}"/>
                </c:ext>
              </c:extLst>
            </c:dLbl>
            <c:dLbl>
              <c:idx val="3"/>
              <c:layout>
                <c:manualLayout>
                  <c:x val="6.1474342276634501E-2"/>
                  <c:y val="-0.11749080136091244"/>
                </c:manualLayout>
              </c:layout>
              <c:tx>
                <c:rich>
                  <a:bodyPr/>
                  <a:lstStyle/>
                  <a:p>
                    <a:fld id="{064EF550-2515-4213-BAD1-60DE92F8BAAE}" type="SERIESNAME">
                      <a:rPr lang="en-US"/>
                      <a:pPr/>
                      <a:t>[SERIES NAME]</a:t>
                    </a:fld>
                    <a:r>
                      <a:rPr lang="en-US" baseline="0" dirty="0"/>
                      <a:t> </a:t>
                    </a:r>
                  </a:p>
                  <a:p>
                    <a:fld id="{BE6A4E35-E4A3-40F6-939D-74AFA30E342E}"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Sheet1!$D$3:$D$6</c:f>
              <c:numCache>
                <c:formatCode>0%</c:formatCode>
                <c:ptCount val="4"/>
                <c:pt idx="0">
                  <c:v>6.5000000000000002E-2</c:v>
                </c:pt>
                <c:pt idx="1">
                  <c:v>7.6999999999999999E-2</c:v>
                </c:pt>
                <c:pt idx="2">
                  <c:v>3.2000000000000001E-2</c:v>
                </c:pt>
                <c:pt idx="3">
                  <c:v>4.2000000000000003E-2</c:v>
                </c:pt>
              </c:numCache>
            </c:numRef>
          </c:val>
          <c:extLst>
            <c:ext xmlns:c16="http://schemas.microsoft.com/office/drawing/2014/chart" uri="{C3380CC4-5D6E-409C-BE32-E72D297353CC}">
              <c16:uniqueId val="{00000001-030E-4F61-8AE2-930F32CA9691}"/>
            </c:ext>
          </c:extLst>
        </c:ser>
        <c:ser>
          <c:idx val="2"/>
          <c:order val="2"/>
          <c:tx>
            <c:strRef>
              <c:f>Sheet1!$E$2</c:f>
              <c:strCache>
                <c:ptCount val="1"/>
                <c:pt idx="0">
                  <c:v>Coagulase-negative 
Staphylococcus</c:v>
                </c:pt>
              </c:strCache>
            </c:strRef>
          </c:tx>
          <c:spPr>
            <a:solidFill>
              <a:srgbClr val="8452BA"/>
            </a:solidFill>
            <a:ln>
              <a:noFill/>
            </a:ln>
            <a:effectLst/>
          </c:spPr>
          <c:invertIfNegative val="0"/>
          <c:dLbls>
            <c:dLbl>
              <c:idx val="0"/>
              <c:layout>
                <c:manualLayout>
                  <c:x val="1.9801978572995402E-2"/>
                  <c:y val="-0.11752141404552363"/>
                </c:manualLayout>
              </c:layout>
              <c:tx>
                <c:rich>
                  <a:bodyPr/>
                  <a:lstStyle/>
                  <a:p>
                    <a:fld id="{779F3B5D-F64F-4155-A216-D845AD4447A0}" type="SERIESNAME">
                      <a:rPr lang="en-US"/>
                      <a:pPr/>
                      <a:t>[SERIES NAME]</a:t>
                    </a:fld>
                    <a:r>
                      <a:rPr lang="en-US" baseline="0" dirty="0"/>
                      <a:t> </a:t>
                    </a:r>
                  </a:p>
                  <a:p>
                    <a:fld id="{64B4BC21-37F7-4783-AD57-5B57A6398756}"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EA6A-4650-910B-CD673016C062}"/>
                </c:ext>
              </c:extLst>
            </c:dLbl>
            <c:dLbl>
              <c:idx val="1"/>
              <c:tx>
                <c:rich>
                  <a:bodyPr/>
                  <a:lstStyle/>
                  <a:p>
                    <a:fld id="{CAD57636-9502-42E6-AF09-8E7F04DB4587}" type="SERIESNAME">
                      <a:rPr lang="en-US"/>
                      <a:pPr/>
                      <a:t>[SERIES NAME]</a:t>
                    </a:fld>
                    <a:r>
                      <a:rPr lang="en-US" baseline="0"/>
                      <a:t> </a:t>
                    </a:r>
                  </a:p>
                  <a:p>
                    <a:fld id="{6536E722-A3EF-4052-A4C5-2D728BD8CE26}"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EA6A-4650-910B-CD673016C062}"/>
                </c:ext>
              </c:extLst>
            </c:dLbl>
            <c:dLbl>
              <c:idx val="2"/>
              <c:tx>
                <c:rich>
                  <a:bodyPr/>
                  <a:lstStyle/>
                  <a:p>
                    <a:fld id="{A60A6586-6857-430C-BA4C-8BDD5C82354C}" type="SERIESNAME">
                      <a:rPr lang="en-US"/>
                      <a:pPr/>
                      <a:t>[SERIES NAME]</a:t>
                    </a:fld>
                    <a:r>
                      <a:rPr lang="en-US" baseline="0"/>
                      <a:t> </a:t>
                    </a:r>
                  </a:p>
                  <a:p>
                    <a:fld id="{966932FF-10F7-4A46-8CB2-03C85950B9C7}"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F-EA6A-4650-910B-CD673016C062}"/>
                </c:ext>
              </c:extLst>
            </c:dLbl>
            <c:dLbl>
              <c:idx val="3"/>
              <c:tx>
                <c:rich>
                  <a:bodyPr/>
                  <a:lstStyle/>
                  <a:p>
                    <a:fld id="{435CD44A-AC65-43F2-92C4-64AE3EDCD92D}" type="SERIESNAME">
                      <a:rPr lang="en-US"/>
                      <a:pPr/>
                      <a:t>[SERIES NAME]</a:t>
                    </a:fld>
                    <a:r>
                      <a:rPr lang="en-US" baseline="0"/>
                      <a:t> </a:t>
                    </a:r>
                  </a:p>
                  <a:p>
                    <a:fld id="{80371481-743C-4A45-A92D-33CC59C3A00E}"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C-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Sheet1!$E$3:$E$6</c:f>
              <c:numCache>
                <c:formatCode>0%</c:formatCode>
                <c:ptCount val="4"/>
                <c:pt idx="0">
                  <c:v>0.10100000000000001</c:v>
                </c:pt>
                <c:pt idx="1">
                  <c:v>0.16400000000000001</c:v>
                </c:pt>
                <c:pt idx="2">
                  <c:v>0.155</c:v>
                </c:pt>
                <c:pt idx="3">
                  <c:v>0.13</c:v>
                </c:pt>
              </c:numCache>
            </c:numRef>
          </c:val>
          <c:extLst>
            <c:ext xmlns:c16="http://schemas.microsoft.com/office/drawing/2014/chart" uri="{C3380CC4-5D6E-409C-BE32-E72D297353CC}">
              <c16:uniqueId val="{00000002-030E-4F61-8AE2-930F32CA9691}"/>
            </c:ext>
          </c:extLst>
        </c:ser>
        <c:ser>
          <c:idx val="3"/>
          <c:order val="3"/>
          <c:tx>
            <c:strRef>
              <c:f>Sheet1!$F$2</c:f>
              <c:strCache>
                <c:ptCount val="1"/>
                <c:pt idx="0">
                  <c:v>Enterococcus sp.</c:v>
                </c:pt>
              </c:strCache>
            </c:strRef>
          </c:tx>
          <c:spPr>
            <a:solidFill>
              <a:srgbClr val="FB9A99"/>
            </a:solidFill>
            <a:ln>
              <a:noFill/>
            </a:ln>
            <a:effectLst/>
          </c:spPr>
          <c:invertIfNegative val="0"/>
          <c:dLbls>
            <c:dLbl>
              <c:idx val="0"/>
              <c:tx>
                <c:rich>
                  <a:bodyPr/>
                  <a:lstStyle/>
                  <a:p>
                    <a:fld id="{4FAE03AF-25FD-431E-A1C2-FE0DA1878A04}" type="SERIESNAME">
                      <a:rPr lang="en-US"/>
                      <a:pPr/>
                      <a:t>[SERIES NAME]</a:t>
                    </a:fld>
                    <a:r>
                      <a:rPr lang="en-US" baseline="0"/>
                      <a:t> </a:t>
                    </a:r>
                  </a:p>
                  <a:p>
                    <a:fld id="{5138C641-B3E6-4924-87AE-384225505917}"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EA6A-4650-910B-CD673016C062}"/>
                </c:ext>
              </c:extLst>
            </c:dLbl>
            <c:dLbl>
              <c:idx val="1"/>
              <c:tx>
                <c:rich>
                  <a:bodyPr/>
                  <a:lstStyle/>
                  <a:p>
                    <a:fld id="{39C80804-3C7B-4F0A-BCE2-3D5D8D863B35}" type="SERIESNAME">
                      <a:rPr lang="en-US"/>
                      <a:pPr/>
                      <a:t>[SERIES NAME]</a:t>
                    </a:fld>
                    <a:r>
                      <a:rPr lang="en-US" baseline="0" dirty="0"/>
                      <a:t> </a:t>
                    </a:r>
                  </a:p>
                  <a:p>
                    <a:fld id="{92445558-DC2B-46FE-8609-F7BF22D88815}"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EA6A-4650-910B-CD673016C062}"/>
                </c:ext>
              </c:extLst>
            </c:dLbl>
            <c:dLbl>
              <c:idx val="2"/>
              <c:tx>
                <c:rich>
                  <a:bodyPr/>
                  <a:lstStyle/>
                  <a:p>
                    <a:fld id="{A21DCF45-844A-4459-A215-685F27FA34CA}" type="SERIESNAME">
                      <a:rPr lang="en-US"/>
                      <a:pPr/>
                      <a:t>[SERIES NAME]</a:t>
                    </a:fld>
                    <a:r>
                      <a:rPr lang="en-US" baseline="0"/>
                      <a:t> </a:t>
                    </a:r>
                  </a:p>
                  <a:p>
                    <a:fld id="{DDDDCD6A-E473-452E-8AC6-07B82E64CB9A}"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E-EA6A-4650-910B-CD673016C062}"/>
                </c:ext>
              </c:extLst>
            </c:dLbl>
            <c:dLbl>
              <c:idx val="3"/>
              <c:tx>
                <c:rich>
                  <a:bodyPr/>
                  <a:lstStyle/>
                  <a:p>
                    <a:fld id="{DDFFAB3E-244B-4C10-BFAE-305656E4AE49}" type="SERIESNAME">
                      <a:rPr lang="en-US"/>
                      <a:pPr/>
                      <a:t>[SERIES NAME]</a:t>
                    </a:fld>
                    <a:r>
                      <a:rPr lang="en-US" baseline="0"/>
                      <a:t> </a:t>
                    </a:r>
                  </a:p>
                  <a:p>
                    <a:fld id="{4BFB050F-2388-4CA2-BB0C-4B4E21F8577D}"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B-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Sheet1!$F$3:$F$6</c:f>
              <c:numCache>
                <c:formatCode>0%</c:formatCode>
                <c:ptCount val="4"/>
                <c:pt idx="0">
                  <c:v>0.17399999999999999</c:v>
                </c:pt>
                <c:pt idx="1">
                  <c:v>9.8000000000000004E-2</c:v>
                </c:pt>
                <c:pt idx="2">
                  <c:v>0.187</c:v>
                </c:pt>
                <c:pt idx="3">
                  <c:v>0.16700000000000001</c:v>
                </c:pt>
              </c:numCache>
            </c:numRef>
          </c:val>
          <c:extLst>
            <c:ext xmlns:c16="http://schemas.microsoft.com/office/drawing/2014/chart" uri="{C3380CC4-5D6E-409C-BE32-E72D297353CC}">
              <c16:uniqueId val="{00000003-030E-4F61-8AE2-930F32CA9691}"/>
            </c:ext>
          </c:extLst>
        </c:ser>
        <c:ser>
          <c:idx val="4"/>
          <c:order val="4"/>
          <c:tx>
            <c:strRef>
              <c:f>Sheet1!$G$2</c:f>
              <c:strCache>
                <c:ptCount val="1"/>
                <c:pt idx="0">
                  <c:v>Gram-positive 
bacteria (other)</c:v>
                </c:pt>
              </c:strCache>
            </c:strRef>
          </c:tx>
          <c:spPr>
            <a:solidFill>
              <a:srgbClr val="BFBFBF"/>
            </a:solidFill>
            <a:ln>
              <a:noFill/>
            </a:ln>
            <a:effectLst/>
          </c:spPr>
          <c:invertIfNegative val="0"/>
          <c:dLbls>
            <c:dLbl>
              <c:idx val="0"/>
              <c:layout>
                <c:manualLayout>
                  <c:x val="0"/>
                  <c:y val="-0.11749080136091244"/>
                </c:manualLayout>
              </c:layout>
              <c:tx>
                <c:rich>
                  <a:bodyPr/>
                  <a:lstStyle/>
                  <a:p>
                    <a:fld id="{D125B595-3940-40A7-B20C-BE6882CB476E}" type="SERIESNAME">
                      <a:rPr lang="en-US"/>
                      <a:pPr/>
                      <a:t>[SERIES NAME]</a:t>
                    </a:fld>
                    <a:r>
                      <a:rPr lang="en-US" baseline="0" dirty="0"/>
                      <a:t> </a:t>
                    </a:r>
                  </a:p>
                  <a:p>
                    <a:fld id="{659E176C-5AAF-4548-A8DB-94EB53426AE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EA6A-4650-910B-CD673016C062}"/>
                </c:ext>
              </c:extLst>
            </c:dLbl>
            <c:dLbl>
              <c:idx val="1"/>
              <c:layout>
                <c:manualLayout>
                  <c:x val="0"/>
                  <c:y val="-0.110579577751447"/>
                </c:manualLayout>
              </c:layout>
              <c:tx>
                <c:rich>
                  <a:bodyPr/>
                  <a:lstStyle/>
                  <a:p>
                    <a:fld id="{E6157E40-54E3-4737-B20A-5B953B75548D}" type="SERIESNAME">
                      <a:rPr lang="en-US" smtClean="0"/>
                      <a:pPr/>
                      <a:t>[SERIES NAME]</a:t>
                    </a:fld>
                    <a:endParaRPr lang="en-US"/>
                  </a:p>
                  <a:p>
                    <a:r>
                      <a:rPr lang="en-US" baseline="0"/>
                      <a:t> </a:t>
                    </a:r>
                    <a:fld id="{673FA147-1515-4E7C-8190-E0484F5FDCAF}" type="VALUE">
                      <a:rPr lang="en-US" baseline="0"/>
                      <a:pPr/>
                      <a:t>[VALUE]</a:t>
                    </a:fld>
                    <a:endParaRPr lang="en-US" baseline="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4-EA6A-4650-910B-CD673016C062}"/>
                </c:ext>
              </c:extLst>
            </c:dLbl>
            <c:dLbl>
              <c:idx val="2"/>
              <c:layout>
                <c:manualLayout>
                  <c:x val="-7.6407904339875131E-17"/>
                  <c:y val="-0.110579577751447"/>
                </c:manualLayout>
              </c:layout>
              <c:tx>
                <c:rich>
                  <a:bodyPr/>
                  <a:lstStyle/>
                  <a:p>
                    <a:fld id="{B9C5FDE1-47AE-49EB-9FD4-3E4A46E41B64}" type="SERIESNAME">
                      <a:rPr lang="en-US"/>
                      <a:pPr/>
                      <a:t>[SERIES NAME]</a:t>
                    </a:fld>
                    <a:r>
                      <a:rPr lang="en-US" baseline="0" dirty="0"/>
                      <a:t> </a:t>
                    </a:r>
                  </a:p>
                  <a:p>
                    <a:fld id="{8435038A-F4D5-4D35-A02A-6D25A241F711}"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D-EA6A-4650-910B-CD673016C062}"/>
                </c:ext>
              </c:extLst>
            </c:dLbl>
            <c:dLbl>
              <c:idx val="3"/>
              <c:layout>
                <c:manualLayout>
                  <c:x val="0"/>
                  <c:y val="-0.110579577751447"/>
                </c:manualLayout>
              </c:layout>
              <c:tx>
                <c:rich>
                  <a:bodyPr/>
                  <a:lstStyle/>
                  <a:p>
                    <a:fld id="{0728ED42-E8DE-4A7F-B762-3A93C2238D03}" type="SERIESNAME">
                      <a:rPr lang="en-US" smtClean="0"/>
                      <a:pPr/>
                      <a:t>[SERIES NAME]</a:t>
                    </a:fld>
                    <a:endParaRPr lang="en-US" dirty="0"/>
                  </a:p>
                  <a:p>
                    <a:r>
                      <a:rPr lang="en-US" baseline="0" dirty="0"/>
                      <a:t> </a:t>
                    </a:r>
                    <a:fld id="{F8631D00-D127-4DD3-8267-FF08C25C80E8}" type="VALUE">
                      <a:rPr lang="en-US" baseline="0"/>
                      <a:pPr/>
                      <a:t>[VALUE]</a:t>
                    </a:fld>
                    <a:endParaRPr lang="en-US" baseline="0" dirty="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A-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Sheet1!$G$3:$G$6</c:f>
              <c:numCache>
                <c:formatCode>0%</c:formatCode>
                <c:ptCount val="4"/>
                <c:pt idx="0">
                  <c:v>2.9000000000000001E-2</c:v>
                </c:pt>
                <c:pt idx="1">
                  <c:v>8.2000000000000003E-2</c:v>
                </c:pt>
                <c:pt idx="2">
                  <c:v>2.5999999999999999E-2</c:v>
                </c:pt>
                <c:pt idx="3">
                  <c:v>4.7E-2</c:v>
                </c:pt>
              </c:numCache>
            </c:numRef>
          </c:val>
          <c:extLst>
            <c:ext xmlns:c16="http://schemas.microsoft.com/office/drawing/2014/chart" uri="{C3380CC4-5D6E-409C-BE32-E72D297353CC}">
              <c16:uniqueId val="{00000004-030E-4F61-8AE2-930F32CA9691}"/>
            </c:ext>
          </c:extLst>
        </c:ser>
        <c:ser>
          <c:idx val="5"/>
          <c:order val="5"/>
          <c:tx>
            <c:strRef>
              <c:f>Sheet1!$H$2</c:f>
              <c:strCache>
                <c:ptCount val="1"/>
                <c:pt idx="0">
                  <c:v>Escherichia 
coli</c:v>
                </c:pt>
              </c:strCache>
            </c:strRef>
          </c:tx>
          <c:spPr>
            <a:solidFill>
              <a:schemeClr val="accent6"/>
            </a:solidFill>
            <a:ln>
              <a:noFill/>
            </a:ln>
            <a:effectLst/>
          </c:spPr>
          <c:invertIfNegative val="0"/>
          <c:cat>
            <c:strRef>
              <c:f>Sheet1!$B$3:$B$6</c:f>
              <c:strCache>
                <c:ptCount val="4"/>
                <c:pt idx="0">
                  <c:v>Calendar Year 
2019</c:v>
                </c:pt>
                <c:pt idx="1">
                  <c:v>Calendar Year 
2018</c:v>
                </c:pt>
                <c:pt idx="2">
                  <c:v>Calendar Year 
2019</c:v>
                </c:pt>
                <c:pt idx="3">
                  <c:v>Calendar Year 
2018</c:v>
                </c:pt>
              </c:strCache>
            </c:strRef>
          </c:cat>
          <c:val>
            <c:numRef>
              <c:f>Sheet1!$H$3:$H$6</c:f>
              <c:numCache>
                <c:formatCode>General</c:formatCode>
                <c:ptCount val="4"/>
              </c:numCache>
            </c:numRef>
          </c:val>
          <c:extLst>
            <c:ext xmlns:c16="http://schemas.microsoft.com/office/drawing/2014/chart" uri="{C3380CC4-5D6E-409C-BE32-E72D297353CC}">
              <c16:uniqueId val="{00000005-030E-4F61-8AE2-930F32CA9691}"/>
            </c:ext>
          </c:extLst>
        </c:ser>
        <c:ser>
          <c:idx val="6"/>
          <c:order val="6"/>
          <c:tx>
            <c:strRef>
              <c:f>Sheet1!$I$2</c:f>
              <c:strCache>
                <c:ptCount val="1"/>
                <c:pt idx="0">
                  <c:v>Pseudomonas 
aeruginosa</c:v>
                </c:pt>
              </c:strCache>
            </c:strRef>
          </c:tx>
          <c:spPr>
            <a:solidFill>
              <a:schemeClr val="accent1">
                <a:lumMod val="60000"/>
              </a:schemeClr>
            </a:solidFill>
            <a:ln>
              <a:noFill/>
            </a:ln>
            <a:effectLst/>
          </c:spPr>
          <c:invertIfNegative val="0"/>
          <c:cat>
            <c:strRef>
              <c:f>Sheet1!$B$3:$B$6</c:f>
              <c:strCache>
                <c:ptCount val="4"/>
                <c:pt idx="0">
                  <c:v>Calendar Year 
2019</c:v>
                </c:pt>
                <c:pt idx="1">
                  <c:v>Calendar Year 
2018</c:v>
                </c:pt>
                <c:pt idx="2">
                  <c:v>Calendar Year 
2019</c:v>
                </c:pt>
                <c:pt idx="3">
                  <c:v>Calendar Year 
2018</c:v>
                </c:pt>
              </c:strCache>
            </c:strRef>
          </c:cat>
          <c:val>
            <c:numRef>
              <c:f>Sheet1!$I$3:$I$6</c:f>
              <c:numCache>
                <c:formatCode>General</c:formatCode>
                <c:ptCount val="4"/>
              </c:numCache>
            </c:numRef>
          </c:val>
          <c:extLst>
            <c:ext xmlns:c16="http://schemas.microsoft.com/office/drawing/2014/chart" uri="{C3380CC4-5D6E-409C-BE32-E72D297353CC}">
              <c16:uniqueId val="{00000006-030E-4F61-8AE2-930F32CA9691}"/>
            </c:ext>
          </c:extLst>
        </c:ser>
        <c:ser>
          <c:idx val="7"/>
          <c:order val="7"/>
          <c:tx>
            <c:strRef>
              <c:f>Sheet1!$J$2</c:f>
              <c:strCache>
                <c:ptCount val="1"/>
                <c:pt idx="0">
                  <c:v>Klebsiella 
pneumoniae</c:v>
                </c:pt>
              </c:strCache>
            </c:strRef>
          </c:tx>
          <c:spPr>
            <a:solidFill>
              <a:schemeClr val="accent2">
                <a:lumMod val="60000"/>
              </a:schemeClr>
            </a:solidFill>
            <a:ln>
              <a:noFill/>
            </a:ln>
            <a:effectLst/>
          </c:spPr>
          <c:invertIfNegative val="0"/>
          <c:cat>
            <c:strRef>
              <c:f>Sheet1!$B$3:$B$6</c:f>
              <c:strCache>
                <c:ptCount val="4"/>
                <c:pt idx="0">
                  <c:v>Calendar Year 
2019</c:v>
                </c:pt>
                <c:pt idx="1">
                  <c:v>Calendar Year 
2018</c:v>
                </c:pt>
                <c:pt idx="2">
                  <c:v>Calendar Year 
2019</c:v>
                </c:pt>
                <c:pt idx="3">
                  <c:v>Calendar Year 
2018</c:v>
                </c:pt>
              </c:strCache>
            </c:strRef>
          </c:cat>
          <c:val>
            <c:numRef>
              <c:f>Sheet1!$J$3:$J$6</c:f>
              <c:numCache>
                <c:formatCode>General</c:formatCode>
                <c:ptCount val="4"/>
              </c:numCache>
            </c:numRef>
          </c:val>
          <c:extLst>
            <c:ext xmlns:c16="http://schemas.microsoft.com/office/drawing/2014/chart" uri="{C3380CC4-5D6E-409C-BE32-E72D297353CC}">
              <c16:uniqueId val="{00000007-030E-4F61-8AE2-930F32CA9691}"/>
            </c:ext>
          </c:extLst>
        </c:ser>
        <c:ser>
          <c:idx val="8"/>
          <c:order val="8"/>
          <c:tx>
            <c:strRef>
              <c:f>Sheet1!$K$2</c:f>
              <c:strCache>
                <c:ptCount val="1"/>
                <c:pt idx="0">
                  <c:v>Gram-negative 
bacteria</c:v>
                </c:pt>
              </c:strCache>
            </c:strRef>
          </c:tx>
          <c:spPr>
            <a:solidFill>
              <a:srgbClr val="1F78B4"/>
            </a:solidFill>
            <a:ln>
              <a:noFill/>
            </a:ln>
            <a:effectLst/>
          </c:spPr>
          <c:invertIfNegative val="0"/>
          <c:dLbls>
            <c:dLbl>
              <c:idx val="0"/>
              <c:tx>
                <c:rich>
                  <a:bodyPr/>
                  <a:lstStyle/>
                  <a:p>
                    <a:fld id="{BF288C62-14DC-4AC2-8C28-FF5C3C30D512}" type="SERIESNAME">
                      <a:rPr lang="en-US"/>
                      <a:pPr/>
                      <a:t>[SERIES NAME]</a:t>
                    </a:fld>
                    <a:r>
                      <a:rPr lang="en-US" baseline="0" dirty="0"/>
                      <a:t> </a:t>
                    </a:r>
                  </a:p>
                  <a:p>
                    <a:fld id="{F26AEC79-A508-459F-A7C0-87CBD45C040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0-EA6A-4650-910B-CD673016C062}"/>
                </c:ext>
              </c:extLst>
            </c:dLbl>
            <c:dLbl>
              <c:idx val="1"/>
              <c:tx>
                <c:rich>
                  <a:bodyPr/>
                  <a:lstStyle/>
                  <a:p>
                    <a:fld id="{9B26E571-0673-4A66-A555-758FBB3E38DB}" type="SERIESNAME">
                      <a:rPr lang="en-US"/>
                      <a:pPr/>
                      <a:t>[SERIES NAME]</a:t>
                    </a:fld>
                    <a:r>
                      <a:rPr lang="en-US" baseline="0"/>
                      <a:t> </a:t>
                    </a:r>
                  </a:p>
                  <a:p>
                    <a:fld id="{92ABB94F-CA59-4DF7-A41F-95FCA3187624}"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7-EA6A-4650-910B-CD673016C062}"/>
                </c:ext>
              </c:extLst>
            </c:dLbl>
            <c:dLbl>
              <c:idx val="2"/>
              <c:tx>
                <c:rich>
                  <a:bodyPr/>
                  <a:lstStyle/>
                  <a:p>
                    <a:fld id="{86AF8781-5407-4720-9DBE-CD05616E730B}" type="SERIESNAME">
                      <a:rPr lang="en-US"/>
                      <a:pPr/>
                      <a:t>[SERIES NAME]</a:t>
                    </a:fld>
                    <a:r>
                      <a:rPr lang="en-US" baseline="0"/>
                      <a:t> </a:t>
                    </a:r>
                  </a:p>
                  <a:p>
                    <a:fld id="{DED9CF05-B800-46A2-9BF6-3D3684785DEF}"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8-EA6A-4650-910B-CD673016C062}"/>
                </c:ext>
              </c:extLst>
            </c:dLbl>
            <c:dLbl>
              <c:idx val="3"/>
              <c:tx>
                <c:rich>
                  <a:bodyPr/>
                  <a:lstStyle/>
                  <a:p>
                    <a:fld id="{902F546B-CA56-478C-9E64-828609E413F2}" type="SERIESNAME">
                      <a:rPr lang="en-US"/>
                      <a:pPr/>
                      <a:t>[SERIES NAME]</a:t>
                    </a:fld>
                    <a:r>
                      <a:rPr lang="en-US" baseline="0"/>
                      <a:t> </a:t>
                    </a:r>
                  </a:p>
                  <a:p>
                    <a:fld id="{18399A20-D5A0-4B87-BCF0-2434697BB6F4}"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9-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Sheet1!$K$3:$K$6</c:f>
              <c:numCache>
                <c:formatCode>0%</c:formatCode>
                <c:ptCount val="4"/>
                <c:pt idx="0">
                  <c:v>0.254</c:v>
                </c:pt>
                <c:pt idx="1">
                  <c:v>0.27300000000000002</c:v>
                </c:pt>
                <c:pt idx="2">
                  <c:v>0.18099999999999999</c:v>
                </c:pt>
                <c:pt idx="3">
                  <c:v>0.17699999999999999</c:v>
                </c:pt>
              </c:numCache>
            </c:numRef>
          </c:val>
          <c:extLst>
            <c:ext xmlns:c16="http://schemas.microsoft.com/office/drawing/2014/chart" uri="{C3380CC4-5D6E-409C-BE32-E72D297353CC}">
              <c16:uniqueId val="{00000008-030E-4F61-8AE2-930F32CA9691}"/>
            </c:ext>
          </c:extLst>
        </c:ser>
        <c:ser>
          <c:idx val="9"/>
          <c:order val="9"/>
          <c:tx>
            <c:strRef>
              <c:f>Sheet1!$L$2</c:f>
              <c:strCache>
                <c:ptCount val="1"/>
                <c:pt idx="0">
                  <c:v>Candida 
albicans</c:v>
                </c:pt>
              </c:strCache>
            </c:strRef>
          </c:tx>
          <c:spPr>
            <a:solidFill>
              <a:srgbClr val="BDA0CC"/>
            </a:solidFill>
            <a:ln>
              <a:noFill/>
            </a:ln>
            <a:effectLst/>
          </c:spPr>
          <c:invertIfNegative val="0"/>
          <c:dLbls>
            <c:dLbl>
              <c:idx val="0"/>
              <c:layout>
                <c:manualLayout>
                  <c:x val="-1.2503256056264652E-2"/>
                  <c:y val="-0.11749080136091244"/>
                </c:manualLayout>
              </c:layout>
              <c:tx>
                <c:rich>
                  <a:bodyPr/>
                  <a:lstStyle/>
                  <a:p>
                    <a:fld id="{A9F0A3A8-205A-4FE4-ACBE-4B5930D63FBA}" type="SERIESNAME">
                      <a:rPr lang="en-US"/>
                      <a:pPr/>
                      <a:t>[SERIES NAME]</a:t>
                    </a:fld>
                    <a:r>
                      <a:rPr lang="en-US" baseline="0" dirty="0"/>
                      <a:t> </a:t>
                    </a:r>
                  </a:p>
                  <a:p>
                    <a:fld id="{D7DDCFE4-E3EC-44E0-B3C9-F957469DF9DD}"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1-EA6A-4650-910B-CD673016C062}"/>
                </c:ext>
              </c:extLst>
            </c:dLbl>
            <c:dLbl>
              <c:idx val="1"/>
              <c:layout>
                <c:manualLayout>
                  <c:x val="-1.4587132065642248E-2"/>
                  <c:y val="-0.11749080136091244"/>
                </c:manualLayout>
              </c:layout>
              <c:tx>
                <c:rich>
                  <a:bodyPr/>
                  <a:lstStyle/>
                  <a:p>
                    <a:fld id="{768552B4-D6C3-4E5C-865C-B670529D9C88}" type="SERIESNAME">
                      <a:rPr lang="en-US"/>
                      <a:pPr/>
                      <a:t>[SERIES NAME]</a:t>
                    </a:fld>
                    <a:r>
                      <a:rPr lang="en-US" baseline="0"/>
                      <a:t> </a:t>
                    </a:r>
                  </a:p>
                  <a:p>
                    <a:fld id="{45978D90-EF88-43FB-8141-529B215C182D}"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4-EA6A-4650-910B-CD673016C062}"/>
                </c:ext>
              </c:extLst>
            </c:dLbl>
            <c:dLbl>
              <c:idx val="2"/>
              <c:tx>
                <c:rich>
                  <a:bodyPr/>
                  <a:lstStyle/>
                  <a:p>
                    <a:fld id="{A26E45B4-B844-4A54-84AE-FD73E8394A45}" type="SERIESNAME">
                      <a:rPr lang="en-US"/>
                      <a:pPr/>
                      <a:t>[SERIES NAME]</a:t>
                    </a:fld>
                    <a:r>
                      <a:rPr lang="en-US" baseline="0"/>
                      <a:t> </a:t>
                    </a:r>
                  </a:p>
                  <a:p>
                    <a:fld id="{BFE51C72-3ED5-4026-B5B5-ED32554BCA7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3-EA6A-4650-910B-CD673016C062}"/>
                </c:ext>
              </c:extLst>
            </c:dLbl>
            <c:dLbl>
              <c:idx val="3"/>
              <c:tx>
                <c:rich>
                  <a:bodyPr/>
                  <a:lstStyle/>
                  <a:p>
                    <a:fld id="{BFD36F6B-794C-4F98-857E-15DC089BF032}" type="SERIESNAME">
                      <a:rPr lang="en-US"/>
                      <a:pPr/>
                      <a:t>[SERIES NAME]</a:t>
                    </a:fld>
                    <a:r>
                      <a:rPr lang="en-US" baseline="0"/>
                      <a:t> </a:t>
                    </a:r>
                  </a:p>
                  <a:p>
                    <a:fld id="{E740F1F3-1765-4C92-9185-FC5998F19FDC}"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2-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Sheet1!$L$3:$L$6</c:f>
              <c:numCache>
                <c:formatCode>0%</c:formatCode>
                <c:ptCount val="4"/>
                <c:pt idx="0">
                  <c:v>4.2999999999999997E-2</c:v>
                </c:pt>
                <c:pt idx="1">
                  <c:v>3.7999999999999999E-2</c:v>
                </c:pt>
                <c:pt idx="2">
                  <c:v>0.13500000000000001</c:v>
                </c:pt>
                <c:pt idx="3">
                  <c:v>0.151</c:v>
                </c:pt>
              </c:numCache>
            </c:numRef>
          </c:val>
          <c:extLst>
            <c:ext xmlns:c16="http://schemas.microsoft.com/office/drawing/2014/chart" uri="{C3380CC4-5D6E-409C-BE32-E72D297353CC}">
              <c16:uniqueId val="{00000009-030E-4F61-8AE2-930F32CA9691}"/>
            </c:ext>
          </c:extLst>
        </c:ser>
        <c:ser>
          <c:idx val="10"/>
          <c:order val="10"/>
          <c:tx>
            <c:strRef>
              <c:f>Sheet1!$M$2</c:f>
              <c:strCache>
                <c:ptCount val="1"/>
                <c:pt idx="0">
                  <c:v>Yeast/Fungus 
(other)</c:v>
                </c:pt>
              </c:strCache>
            </c:strRef>
          </c:tx>
          <c:spPr>
            <a:solidFill>
              <a:srgbClr val="E93B3B"/>
            </a:solidFill>
            <a:ln>
              <a:noFill/>
            </a:ln>
            <a:effectLst/>
          </c:spPr>
          <c:invertIfNegative val="0"/>
          <c:dLbls>
            <c:dLbl>
              <c:idx val="0"/>
              <c:layout>
                <c:manualLayout>
                  <c:x val="2.2922636103151862E-2"/>
                  <c:y val="-0.11749080136091244"/>
                </c:manualLayout>
              </c:layout>
              <c:tx>
                <c:rich>
                  <a:bodyPr/>
                  <a:lstStyle/>
                  <a:p>
                    <a:fld id="{67AFEFB7-315B-4D57-92AC-BAE8A8D163FD}" type="SERIESNAME">
                      <a:rPr lang="en-US"/>
                      <a:pPr/>
                      <a:t>[SERIES NAME]</a:t>
                    </a:fld>
                    <a:r>
                      <a:rPr lang="en-US" baseline="0" dirty="0"/>
                      <a:t> </a:t>
                    </a:r>
                  </a:p>
                  <a:p>
                    <a:fld id="{C3C7A0E2-6AB8-4A8F-A816-65CBD4051AB0}"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EA6A-4650-910B-CD673016C062}"/>
                </c:ext>
              </c:extLst>
            </c:dLbl>
            <c:dLbl>
              <c:idx val="1"/>
              <c:layout>
                <c:manualLayout>
                  <c:x val="2.5006553133710592E-2"/>
                  <c:y val="-0.1151870601577573"/>
                </c:manualLayout>
              </c:layout>
              <c:tx>
                <c:rich>
                  <a:bodyPr/>
                  <a:lstStyle/>
                  <a:p>
                    <a:fld id="{47FF1E28-1425-42B8-A51E-8CDDEEDB9C60}" type="SERIESNAME">
                      <a:rPr lang="en-US"/>
                      <a:pPr/>
                      <a:t>[SERIES NAME]</a:t>
                    </a:fld>
                    <a:r>
                      <a:rPr lang="en-US" baseline="0" dirty="0"/>
                      <a:t> </a:t>
                    </a:r>
                  </a:p>
                  <a:p>
                    <a:fld id="{C1D7CC4B-2961-4E0C-9AD0-0C6B17D09989}"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7.5243511987414691E-2"/>
                      <c:h val="9.972895668458627E-2"/>
                    </c:manualLayout>
                  </c15:layout>
                  <c15:dlblFieldTable/>
                  <c15:showDataLabelsRange val="0"/>
                </c:ext>
                <c:ext xmlns:c16="http://schemas.microsoft.com/office/drawing/2014/chart" uri="{C3380CC4-5D6E-409C-BE32-E72D297353CC}">
                  <c16:uniqueId val="{0000000A-EA6A-4650-910B-CD673016C062}"/>
                </c:ext>
              </c:extLst>
            </c:dLbl>
            <c:dLbl>
              <c:idx val="2"/>
              <c:tx>
                <c:rich>
                  <a:bodyPr/>
                  <a:lstStyle/>
                  <a:p>
                    <a:fld id="{0700A9CE-68C0-4FDD-B5C2-5ACED13BF4BF}" type="SERIESNAME">
                      <a:rPr lang="en-US"/>
                      <a:pPr/>
                      <a:t>[SERIES NAME]</a:t>
                    </a:fld>
                    <a:r>
                      <a:rPr lang="en-US" baseline="0"/>
                      <a:t> </a:t>
                    </a:r>
                  </a:p>
                  <a:p>
                    <a:fld id="{667A7D3D-C47B-4188-90B5-85F541556F39}"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5-EA6A-4650-910B-CD673016C062}"/>
                </c:ext>
              </c:extLst>
            </c:dLbl>
            <c:dLbl>
              <c:idx val="3"/>
              <c:tx>
                <c:rich>
                  <a:bodyPr/>
                  <a:lstStyle/>
                  <a:p>
                    <a:fld id="{63AE9531-04F1-4E2F-8427-0660A39D15CA}" type="SERIESNAME">
                      <a:rPr lang="en-US"/>
                      <a:pPr/>
                      <a:t>[SERIES NAME]</a:t>
                    </a:fld>
                    <a:r>
                      <a:rPr lang="en-US" baseline="0"/>
                      <a:t> </a:t>
                    </a:r>
                  </a:p>
                  <a:p>
                    <a:fld id="{52455B3A-E948-41E9-9DA5-9714A20DEBDB}"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6-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Sheet1!$M$3:$M$6</c:f>
              <c:numCache>
                <c:formatCode>0%</c:formatCode>
                <c:ptCount val="4"/>
                <c:pt idx="0">
                  <c:v>5.0999999999999997E-2</c:v>
                </c:pt>
                <c:pt idx="1">
                  <c:v>3.3000000000000002E-2</c:v>
                </c:pt>
                <c:pt idx="2">
                  <c:v>0.11600000000000001</c:v>
                </c:pt>
                <c:pt idx="3">
                  <c:v>0.13</c:v>
                </c:pt>
              </c:numCache>
            </c:numRef>
          </c:val>
          <c:extLst>
            <c:ext xmlns:c16="http://schemas.microsoft.com/office/drawing/2014/chart" uri="{C3380CC4-5D6E-409C-BE32-E72D297353CC}">
              <c16:uniqueId val="{0000000A-030E-4F61-8AE2-930F32CA9691}"/>
            </c:ext>
          </c:extLst>
        </c:ser>
        <c:ser>
          <c:idx val="11"/>
          <c:order val="11"/>
          <c:tx>
            <c:strRef>
              <c:f>Sheet1!$N$2</c:f>
              <c:strCache>
                <c:ptCount val="1"/>
                <c:pt idx="0">
                  <c:v>Multiple 
Organisms</c:v>
                </c:pt>
              </c:strCache>
            </c:strRef>
          </c:tx>
          <c:spPr>
            <a:solidFill>
              <a:srgbClr val="FFFF69"/>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fld id="{00E668B9-46F3-4FB5-BA3C-0A330A542B57}" type="SERIESNAME">
                      <a:rPr lang="en-US" sz="1050">
                        <a:solidFill>
                          <a:schemeClr val="tx1"/>
                        </a:solidFill>
                      </a:rPr>
                      <a:pPr>
                        <a:defRPr sz="1050" b="0" i="0" u="none" strike="noStrike" kern="1200" baseline="0">
                          <a:solidFill>
                            <a:schemeClr val="tx1"/>
                          </a:solidFill>
                          <a:latin typeface="+mn-lt"/>
                          <a:ea typeface="+mn-ea"/>
                          <a:cs typeface="+mn-cs"/>
                        </a:defRPr>
                      </a:pPr>
                      <a:t>[SERIES NAME]</a:t>
                    </a:fld>
                    <a:r>
                      <a:rPr lang="en-US" sz="1050" baseline="0">
                        <a:solidFill>
                          <a:schemeClr val="tx1"/>
                        </a:solidFill>
                      </a:rPr>
                      <a:t>, </a:t>
                    </a:r>
                  </a:p>
                  <a:p>
                    <a:pPr>
                      <a:defRPr sz="1050" b="0" i="0" u="none" strike="noStrike" kern="1200" baseline="0">
                        <a:solidFill>
                          <a:schemeClr val="tx1"/>
                        </a:solidFill>
                        <a:latin typeface="+mn-lt"/>
                        <a:ea typeface="+mn-ea"/>
                        <a:cs typeface="+mn-cs"/>
                      </a:defRPr>
                    </a:pPr>
                    <a:fld id="{2CF7B50B-E5CA-452C-8105-D6F3D00F80BF}" type="VALUE">
                      <a:rPr lang="en-US" sz="1050" baseline="0" smtClean="0">
                        <a:solidFill>
                          <a:schemeClr val="tx1"/>
                        </a:solidFill>
                      </a:rPr>
                      <a:pPr>
                        <a:defRPr sz="1050" b="0" i="0" u="none" strike="noStrike" kern="1200" baseline="0">
                          <a:solidFill>
                            <a:schemeClr val="tx1"/>
                          </a:solidFill>
                          <a:latin typeface="+mn-lt"/>
                          <a:ea typeface="+mn-ea"/>
                          <a:cs typeface="+mn-cs"/>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EA6A-4650-910B-CD673016C062}"/>
                </c:ext>
              </c:extLst>
            </c:dLbl>
            <c:dLbl>
              <c:idx val="1"/>
              <c:tx>
                <c:rich>
                  <a:bodyPr/>
                  <a:lstStyle/>
                  <a:p>
                    <a:fld id="{AA4357AE-9989-40C0-A873-E377EF72CE93}" type="SERIESNAME">
                      <a:rPr lang="en-US"/>
                      <a:pPr/>
                      <a:t>[SERIES NAME]</a:t>
                    </a:fld>
                    <a:r>
                      <a:rPr lang="en-US" baseline="0"/>
                      <a:t>, </a:t>
                    </a:r>
                  </a:p>
                  <a:p>
                    <a:fld id="{50B309E1-867E-4EE0-A871-0B46D7E8D483}"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6-EA6A-4650-910B-CD673016C062}"/>
                </c:ext>
              </c:extLst>
            </c:dLbl>
            <c:dLbl>
              <c:idx val="2"/>
              <c:tx>
                <c:rich>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fld id="{CEF930CD-01EF-4188-8A01-EB5F24990D39}" type="SERIESNAME">
                      <a:rPr lang="en-US"/>
                      <a:pPr>
                        <a:defRPr sz="1050" b="0" i="0" u="none" strike="noStrike" kern="1200" baseline="0">
                          <a:solidFill>
                            <a:schemeClr val="tx1"/>
                          </a:solidFill>
                          <a:latin typeface="+mn-lt"/>
                          <a:ea typeface="+mn-ea"/>
                          <a:cs typeface="+mn-cs"/>
                        </a:defRPr>
                      </a:pPr>
                      <a:t>[SERIES NAME]</a:t>
                    </a:fld>
                    <a:r>
                      <a:rPr lang="en-US" baseline="0" dirty="0"/>
                      <a:t> </a:t>
                    </a:r>
                  </a:p>
                  <a:p>
                    <a:pPr>
                      <a:defRPr sz="1050" b="0" i="0" u="none" strike="noStrike" kern="1200" baseline="0">
                        <a:solidFill>
                          <a:schemeClr val="tx1"/>
                        </a:solidFill>
                        <a:latin typeface="+mn-lt"/>
                        <a:ea typeface="+mn-ea"/>
                        <a:cs typeface="+mn-cs"/>
                      </a:defRPr>
                    </a:pPr>
                    <a:fld id="{1AB63F3C-DCED-4659-B2AB-1F8F47A5B932}" type="VALUE">
                      <a:rPr lang="en-US" baseline="0" smtClean="0"/>
                      <a:pPr>
                        <a:defRPr sz="1050" b="0" i="0" u="none" strike="noStrike" kern="1200" baseline="0">
                          <a:solidFill>
                            <a:schemeClr val="tx1"/>
                          </a:solidFill>
                          <a:latin typeface="+mn-lt"/>
                          <a:ea typeface="+mn-ea"/>
                          <a:cs typeface="+mn-cs"/>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9-EA6A-4650-910B-CD673016C062}"/>
                </c:ext>
              </c:extLst>
            </c:dLbl>
            <c:dLbl>
              <c:idx val="3"/>
              <c:tx>
                <c:rich>
                  <a:bodyPr/>
                  <a:lstStyle/>
                  <a:p>
                    <a:fld id="{7D3D990E-2F23-4132-938E-E8DB15CCEB62}" type="SERIESNAME">
                      <a:rPr lang="en-US"/>
                      <a:pPr/>
                      <a:t>[SERIES NAME]</a:t>
                    </a:fld>
                    <a:r>
                      <a:rPr lang="en-US" baseline="0" dirty="0"/>
                      <a:t> </a:t>
                    </a:r>
                  </a:p>
                  <a:p>
                    <a:fld id="{03760F30-4D5C-4173-BD1D-FCAF17FB3B1A}"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8-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Sheet1!$N$3:$N$6</c:f>
              <c:numCache>
                <c:formatCode>0%</c:formatCode>
                <c:ptCount val="4"/>
                <c:pt idx="0">
                  <c:v>0.152</c:v>
                </c:pt>
                <c:pt idx="1">
                  <c:v>0.12</c:v>
                </c:pt>
                <c:pt idx="2">
                  <c:v>0.129</c:v>
                </c:pt>
                <c:pt idx="3">
                  <c:v>0.104</c:v>
                </c:pt>
              </c:numCache>
            </c:numRef>
          </c:val>
          <c:extLst>
            <c:ext xmlns:c16="http://schemas.microsoft.com/office/drawing/2014/chart" uri="{C3380CC4-5D6E-409C-BE32-E72D297353CC}">
              <c16:uniqueId val="{0000000B-030E-4F61-8AE2-930F32CA9691}"/>
            </c:ext>
          </c:extLst>
        </c:ser>
        <c:ser>
          <c:idx val="12"/>
          <c:order val="12"/>
          <c:tx>
            <c:strRef>
              <c:f>Sheet1!$O$2</c:f>
              <c:strCache>
                <c:ptCount val="1"/>
                <c:pt idx="0">
                  <c:v>No Organism 
Identified</c:v>
                </c:pt>
              </c:strCache>
            </c:strRef>
          </c:tx>
          <c:spPr>
            <a:solidFill>
              <a:schemeClr val="accent1">
                <a:lumMod val="80000"/>
                <a:lumOff val="20000"/>
              </a:schemeClr>
            </a:solidFill>
            <a:ln>
              <a:noFill/>
            </a:ln>
            <a:effectLst/>
          </c:spPr>
          <c:invertIfNegative val="0"/>
          <c:cat>
            <c:strRef>
              <c:f>Sheet1!$B$3:$B$6</c:f>
              <c:strCache>
                <c:ptCount val="4"/>
                <c:pt idx="0">
                  <c:v>Calendar Year 
2019</c:v>
                </c:pt>
                <c:pt idx="1">
                  <c:v>Calendar Year 
2018</c:v>
                </c:pt>
                <c:pt idx="2">
                  <c:v>Calendar Year 
2019</c:v>
                </c:pt>
                <c:pt idx="3">
                  <c:v>Calendar Year 
2018</c:v>
                </c:pt>
              </c:strCache>
            </c:strRef>
          </c:cat>
          <c:val>
            <c:numRef>
              <c:f>Sheet1!$O$3:$O$6</c:f>
              <c:numCache>
                <c:formatCode>General</c:formatCode>
                <c:ptCount val="4"/>
              </c:numCache>
            </c:numRef>
          </c:val>
          <c:extLst>
            <c:ext xmlns:c16="http://schemas.microsoft.com/office/drawing/2014/chart" uri="{C3380CC4-5D6E-409C-BE32-E72D297353CC}">
              <c16:uniqueId val="{0000000C-030E-4F61-8AE2-930F32CA9691}"/>
            </c:ext>
          </c:extLst>
        </c:ser>
        <c:ser>
          <c:idx val="13"/>
          <c:order val="13"/>
          <c:tx>
            <c:strRef>
              <c:f>Sheet1!$P$2</c:f>
              <c:strCache>
                <c:ptCount val="1"/>
                <c:pt idx="0">
                  <c:v>Other</c:v>
                </c:pt>
              </c:strCache>
            </c:strRef>
          </c:tx>
          <c:spPr>
            <a:solidFill>
              <a:schemeClr val="accent2">
                <a:lumMod val="80000"/>
                <a:lumOff val="20000"/>
              </a:schemeClr>
            </a:solidFill>
            <a:ln>
              <a:noFill/>
            </a:ln>
            <a:effectLst/>
          </c:spPr>
          <c:invertIfNegative val="0"/>
          <c:cat>
            <c:strRef>
              <c:f>Sheet1!$B$3:$B$6</c:f>
              <c:strCache>
                <c:ptCount val="4"/>
                <c:pt idx="0">
                  <c:v>Calendar Year 
2019</c:v>
                </c:pt>
                <c:pt idx="1">
                  <c:v>Calendar Year 
2018</c:v>
                </c:pt>
                <c:pt idx="2">
                  <c:v>Calendar Year 
2019</c:v>
                </c:pt>
                <c:pt idx="3">
                  <c:v>Calendar Year 
2018</c:v>
                </c:pt>
              </c:strCache>
            </c:strRef>
          </c:cat>
          <c:val>
            <c:numRef>
              <c:f>Sheet1!$P$3:$P$6</c:f>
              <c:numCache>
                <c:formatCode>General</c:formatCode>
                <c:ptCount val="4"/>
              </c:numCache>
            </c:numRef>
          </c:val>
          <c:extLst>
            <c:ext xmlns:c16="http://schemas.microsoft.com/office/drawing/2014/chart" uri="{C3380CC4-5D6E-409C-BE32-E72D297353CC}">
              <c16:uniqueId val="{0000000D-030E-4F61-8AE2-930F32CA9691}"/>
            </c:ext>
          </c:extLst>
        </c:ser>
        <c:dLbls>
          <c:showLegendKey val="0"/>
          <c:showVal val="0"/>
          <c:showCatName val="0"/>
          <c:showSerName val="0"/>
          <c:showPercent val="0"/>
          <c:showBubbleSize val="0"/>
        </c:dLbls>
        <c:gapWidth val="120"/>
        <c:overlap val="100"/>
        <c:axId val="948948360"/>
        <c:axId val="948950000"/>
      </c:barChart>
      <c:catAx>
        <c:axId val="948948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948950000"/>
        <c:crossesAt val="0"/>
        <c:auto val="1"/>
        <c:lblAlgn val="ctr"/>
        <c:lblOffset val="100"/>
        <c:noMultiLvlLbl val="0"/>
      </c:catAx>
      <c:valAx>
        <c:axId val="94895000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8948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59">
              <a:noFill/>
            </a:ln>
          </c:spPr>
          <c:marker>
            <c:symbol val="none"/>
          </c:marker>
          <c:cat>
            <c:numRef>
              <c:f>Sheet1!$B$1:$F$1</c:f>
              <c:numCache>
                <c:formatCode>General</c:formatCode>
                <c:ptCount val="5"/>
                <c:pt idx="0">
                  <c:v>2015</c:v>
                </c:pt>
                <c:pt idx="1">
                  <c:v>2016</c:v>
                </c:pt>
                <c:pt idx="2">
                  <c:v>2017</c:v>
                </c:pt>
                <c:pt idx="3">
                  <c:v>2018</c:v>
                </c:pt>
                <c:pt idx="4">
                  <c:v>2019</c:v>
                </c:pt>
              </c:numCache>
            </c:numRef>
          </c:cat>
          <c:val>
            <c:numRef>
              <c:f>Sheet1!$B$2:$F$2</c:f>
              <c:numCache>
                <c:formatCode>General</c:formatCode>
                <c:ptCount val="5"/>
                <c:pt idx="0">
                  <c:v>0.94</c:v>
                </c:pt>
                <c:pt idx="1">
                  <c:v>0.75</c:v>
                </c:pt>
                <c:pt idx="2">
                  <c:v>0.79</c:v>
                </c:pt>
                <c:pt idx="3">
                  <c:v>0.8</c:v>
                </c:pt>
                <c:pt idx="4">
                  <c:v>0.87</c:v>
                </c:pt>
              </c:numCache>
            </c:numRef>
          </c:val>
          <c:smooth val="0"/>
          <c:extLst>
            <c:ext xmlns:c16="http://schemas.microsoft.com/office/drawing/2014/chart" uri="{C3380CC4-5D6E-409C-BE32-E72D297353CC}">
              <c16:uniqueId val="{00000000-FC83-48FC-9B9D-E221FBC734F4}"/>
            </c:ext>
          </c:extLst>
        </c:ser>
        <c:ser>
          <c:idx val="1"/>
          <c:order val="1"/>
          <c:tx>
            <c:strRef>
              <c:f>Sheet1!$A$3</c:f>
              <c:strCache>
                <c:ptCount val="1"/>
                <c:pt idx="0">
                  <c:v>CI_LO</c:v>
                </c:pt>
              </c:strCache>
            </c:strRef>
          </c:tx>
          <c:spPr>
            <a:ln w="30059">
              <a:noFill/>
            </a:ln>
          </c:spPr>
          <c:marker>
            <c:symbol val="none"/>
          </c:marker>
          <c:cat>
            <c:numRef>
              <c:f>Sheet1!$B$1:$F$1</c:f>
              <c:numCache>
                <c:formatCode>General</c:formatCode>
                <c:ptCount val="5"/>
                <c:pt idx="0">
                  <c:v>2015</c:v>
                </c:pt>
                <c:pt idx="1">
                  <c:v>2016</c:v>
                </c:pt>
                <c:pt idx="2">
                  <c:v>2017</c:v>
                </c:pt>
                <c:pt idx="3">
                  <c:v>2018</c:v>
                </c:pt>
                <c:pt idx="4">
                  <c:v>2019</c:v>
                </c:pt>
              </c:numCache>
            </c:numRef>
          </c:cat>
          <c:val>
            <c:numRef>
              <c:f>Sheet1!$B$3:$F$3</c:f>
              <c:numCache>
                <c:formatCode>General</c:formatCode>
                <c:ptCount val="5"/>
                <c:pt idx="0">
                  <c:v>0.69</c:v>
                </c:pt>
                <c:pt idx="1">
                  <c:v>0.54</c:v>
                </c:pt>
                <c:pt idx="2">
                  <c:v>0.57999999999999996</c:v>
                </c:pt>
                <c:pt idx="3">
                  <c:v>0.59</c:v>
                </c:pt>
                <c:pt idx="4">
                  <c:v>0.65</c:v>
                </c:pt>
              </c:numCache>
            </c:numRef>
          </c:val>
          <c:smooth val="0"/>
          <c:extLst>
            <c:ext xmlns:c16="http://schemas.microsoft.com/office/drawing/2014/chart" uri="{C3380CC4-5D6E-409C-BE32-E72D297353CC}">
              <c16:uniqueId val="{00000001-FC83-48FC-9B9D-E221FBC734F4}"/>
            </c:ext>
          </c:extLst>
        </c:ser>
        <c:ser>
          <c:idx val="2"/>
          <c:order val="2"/>
          <c:tx>
            <c:strRef>
              <c:f>Sheet1!$A$4</c:f>
              <c:strCache>
                <c:ptCount val="1"/>
                <c:pt idx="0">
                  <c:v>SIR</c:v>
                </c:pt>
              </c:strCache>
            </c:strRef>
          </c:tx>
          <c:spPr>
            <a:ln w="30059">
              <a:noFill/>
            </a:ln>
          </c:spPr>
          <c:marker>
            <c:symbol val="dash"/>
            <c:size val="14"/>
            <c:spPr>
              <a:solidFill>
                <a:srgbClr val="99CC00"/>
              </a:solidFill>
              <a:ln>
                <a:solidFill>
                  <a:srgbClr val="99CC00"/>
                </a:solidFill>
                <a:prstDash val="solid"/>
              </a:ln>
            </c:spPr>
          </c:marker>
          <c:cat>
            <c:numRef>
              <c:f>Sheet1!$B$1:$F$1</c:f>
              <c:numCache>
                <c:formatCode>General</c:formatCode>
                <c:ptCount val="5"/>
                <c:pt idx="0">
                  <c:v>2015</c:v>
                </c:pt>
                <c:pt idx="1">
                  <c:v>2016</c:v>
                </c:pt>
                <c:pt idx="2">
                  <c:v>2017</c:v>
                </c:pt>
                <c:pt idx="3">
                  <c:v>2018</c:v>
                </c:pt>
                <c:pt idx="4">
                  <c:v>2019</c:v>
                </c:pt>
              </c:numCache>
            </c:numRef>
          </c:cat>
          <c:val>
            <c:numRef>
              <c:f>Sheet1!$B$4:$F$4</c:f>
              <c:numCache>
                <c:formatCode>General</c:formatCode>
                <c:ptCount val="5"/>
                <c:pt idx="0">
                  <c:v>0.81</c:v>
                </c:pt>
                <c:pt idx="1">
                  <c:v>0.64</c:v>
                </c:pt>
                <c:pt idx="2">
                  <c:v>0.68</c:v>
                </c:pt>
                <c:pt idx="3">
                  <c:v>0.69</c:v>
                </c:pt>
                <c:pt idx="4">
                  <c:v>0.76</c:v>
                </c:pt>
              </c:numCache>
            </c:numRef>
          </c:val>
          <c:smooth val="0"/>
          <c:extLst>
            <c:ext xmlns:c16="http://schemas.microsoft.com/office/drawing/2014/chart" uri="{C3380CC4-5D6E-409C-BE32-E72D297353CC}">
              <c16:uniqueId val="{00000002-FC83-48FC-9B9D-E221FBC734F4}"/>
            </c:ext>
          </c:extLst>
        </c:ser>
        <c:dLbls>
          <c:showLegendKey val="0"/>
          <c:showVal val="0"/>
          <c:showCatName val="0"/>
          <c:showSerName val="0"/>
          <c:showPercent val="0"/>
          <c:showBubbleSize val="0"/>
        </c:dLbls>
        <c:hiLowLines>
          <c:spPr>
            <a:ln w="25398">
              <a:solidFill>
                <a:srgbClr val="333399"/>
              </a:solidFill>
              <a:prstDash val="solid"/>
            </a:ln>
          </c:spPr>
        </c:hiLowLines>
        <c:smooth val="0"/>
        <c:axId val="98301824"/>
        <c:axId val="98177024"/>
      </c:lineChart>
      <c:catAx>
        <c:axId val="98301824"/>
        <c:scaling>
          <c:orientation val="minMax"/>
        </c:scaling>
        <c:delete val="0"/>
        <c:axPos val="b"/>
        <c:title>
          <c:tx>
            <c:rich>
              <a:bodyPr/>
              <a:lstStyle/>
              <a:p>
                <a:pPr>
                  <a:defRPr sz="1800" b="1" i="0" u="none" strike="noStrike" baseline="0">
                    <a:solidFill>
                      <a:srgbClr val="000000"/>
                    </a:solidFill>
                    <a:latin typeface="Calibri"/>
                    <a:ea typeface="Calibri"/>
                    <a:cs typeface="Calibri"/>
                  </a:defRPr>
                </a:pPr>
                <a:r>
                  <a:rPr lang="en-US" dirty="0"/>
                  <a:t>Year</a:t>
                </a:r>
              </a:p>
            </c:rich>
          </c:tx>
          <c:layout>
            <c:manualLayout>
              <c:xMode val="edge"/>
              <c:yMode val="edge"/>
              <c:x val="0.53083331852141502"/>
              <c:y val="0.83457166708029695"/>
            </c:manualLayout>
          </c:layout>
          <c:overlay val="0"/>
          <c:spPr>
            <a:noFill/>
            <a:ln w="26719">
              <a:noFill/>
            </a:ln>
          </c:spPr>
        </c:title>
        <c:numFmt formatCode="General" sourceLinked="1"/>
        <c:majorTickMark val="cross"/>
        <c:minorTickMark val="none"/>
        <c:tickLblPos val="nextTo"/>
        <c:spPr>
          <a:ln w="3340">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8177024"/>
        <c:crosses val="autoZero"/>
        <c:auto val="1"/>
        <c:lblAlgn val="ctr"/>
        <c:lblOffset val="100"/>
        <c:tickLblSkip val="1"/>
        <c:tickMarkSkip val="1"/>
        <c:noMultiLvlLbl val="0"/>
      </c:catAx>
      <c:valAx>
        <c:axId val="98177024"/>
        <c:scaling>
          <c:orientation val="minMax"/>
          <c:max val="1.5"/>
          <c:min val="0"/>
        </c:scaling>
        <c:delete val="0"/>
        <c:axPos val="l"/>
        <c:majorGridlines>
          <c:spPr>
            <a:ln w="13361">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19">
              <a:noFill/>
            </a:ln>
          </c:spPr>
        </c:title>
        <c:numFmt formatCode="0.0" sourceLinked="0"/>
        <c:majorTickMark val="cross"/>
        <c:minorTickMark val="none"/>
        <c:tickLblPos val="nextTo"/>
        <c:spPr>
          <a:ln w="3340">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8301824"/>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3" b="1" i="0" u="none" strike="noStrike" baseline="0">
          <a:solidFill>
            <a:schemeClr val="tx1"/>
          </a:solidFill>
          <a:latin typeface="Calibri"/>
          <a:ea typeface="Calibri"/>
          <a:cs typeface="Calibri"/>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0299966744876503"/>
        </c:manualLayout>
      </c:layout>
      <c:lineChart>
        <c:grouping val="standard"/>
        <c:varyColors val="0"/>
        <c:ser>
          <c:idx val="0"/>
          <c:order val="0"/>
          <c:spPr>
            <a:ln w="60488">
              <a:solidFill>
                <a:srgbClr val="0070C0"/>
              </a:solidFill>
              <a:prstDash val="solid"/>
            </a:ln>
          </c:spPr>
          <c:marker>
            <c:symbol val="diamond"/>
            <c:size val="13"/>
            <c:spPr>
              <a:solidFill>
                <a:srgbClr val="0070C0"/>
              </a:solidFill>
              <a:ln>
                <a:solidFill>
                  <a:srgbClr val="0070C0"/>
                </a:solidFill>
                <a:prstDash val="solid"/>
              </a:ln>
            </c:spPr>
          </c:marker>
          <c:cat>
            <c:numLit>
              <c:formatCode>General</c:formatCode>
              <c:ptCount val="5"/>
              <c:pt idx="0">
                <c:v>2015</c:v>
              </c:pt>
              <c:pt idx="1">
                <c:v>2016</c:v>
              </c:pt>
              <c:pt idx="2">
                <c:v>2017</c:v>
              </c:pt>
              <c:pt idx="3">
                <c:v>2018</c:v>
              </c:pt>
              <c:pt idx="4">
                <c:v>2019</c:v>
              </c:pt>
            </c:numLit>
          </c:cat>
          <c:val>
            <c:numRef>
              <c:f>Sheet1!$B$2:$F$2</c:f>
              <c:numCache>
                <c:formatCode>General</c:formatCode>
                <c:ptCount val="5"/>
                <c:pt idx="0">
                  <c:v>3</c:v>
                </c:pt>
                <c:pt idx="1">
                  <c:v>2</c:v>
                </c:pt>
                <c:pt idx="2">
                  <c:v>1</c:v>
                </c:pt>
                <c:pt idx="3">
                  <c:v>1</c:v>
                </c:pt>
                <c:pt idx="4">
                  <c:v>1</c:v>
                </c:pt>
              </c:numCache>
            </c:numRef>
          </c:val>
          <c:smooth val="0"/>
          <c:extLst>
            <c:ext xmlns:c16="http://schemas.microsoft.com/office/drawing/2014/chart" uri="{C3380CC4-5D6E-409C-BE32-E72D297353CC}">
              <c16:uniqueId val="{00000000-F7CA-46AA-A67A-BE7A4441F6E3}"/>
            </c:ext>
          </c:extLst>
        </c:ser>
        <c:dLbls>
          <c:showLegendKey val="0"/>
          <c:showVal val="0"/>
          <c:showCatName val="0"/>
          <c:showSerName val="0"/>
          <c:showPercent val="0"/>
          <c:showBubbleSize val="0"/>
        </c:dLbls>
        <c:marker val="1"/>
        <c:smooth val="0"/>
        <c:axId val="98324480"/>
        <c:axId val="98326400"/>
      </c:lineChart>
      <c:catAx>
        <c:axId val="98324480"/>
        <c:scaling>
          <c:orientation val="minMax"/>
        </c:scaling>
        <c:delete val="0"/>
        <c:axPos val="b"/>
        <c:numFmt formatCode="General" sourceLinked="1"/>
        <c:majorTickMark val="out"/>
        <c:minorTickMark val="none"/>
        <c:tickLblPos val="nextTo"/>
        <c:spPr>
          <a:ln w="22683">
            <a:noFill/>
          </a:ln>
        </c:spPr>
        <c:txPr>
          <a:bodyPr/>
          <a:lstStyle/>
          <a:p>
            <a:pPr>
              <a:defRPr sz="1400">
                <a:latin typeface="+mj-lt"/>
              </a:defRPr>
            </a:pPr>
            <a:endParaRPr lang="en-US"/>
          </a:p>
        </c:txPr>
        <c:crossAx val="98326400"/>
        <c:crosses val="autoZero"/>
        <c:auto val="1"/>
        <c:lblAlgn val="ctr"/>
        <c:lblOffset val="100"/>
        <c:tickMarkSkip val="1"/>
        <c:noMultiLvlLbl val="0"/>
      </c:catAx>
      <c:valAx>
        <c:axId val="98326400"/>
        <c:scaling>
          <c:orientation val="minMax"/>
          <c:max val="4"/>
        </c:scaling>
        <c:delete val="0"/>
        <c:axPos val="l"/>
        <c:numFmt formatCode="General" sourceLinked="1"/>
        <c:majorTickMark val="out"/>
        <c:minorTickMark val="none"/>
        <c:tickLblPos val="none"/>
        <c:spPr>
          <a:ln w="7562">
            <a:solidFill>
              <a:srgbClr val="000000"/>
            </a:solidFill>
            <a:prstDash val="solid"/>
          </a:ln>
        </c:spPr>
        <c:crossAx val="98324480"/>
        <c:crosses val="autoZero"/>
        <c:crossBetween val="between"/>
        <c:majorUnit val="1"/>
      </c:valAx>
      <c:spPr>
        <a:noFill/>
        <a:ln w="25379">
          <a:noFill/>
        </a:ln>
      </c:spPr>
    </c:plotArea>
    <c:plotVisOnly val="1"/>
    <c:dispBlanksAs val="gap"/>
    <c:showDLblsOverMax val="0"/>
  </c:chart>
  <c:spPr>
    <a:noFill/>
    <a:ln>
      <a:noFill/>
    </a:ln>
  </c:spPr>
  <c:txPr>
    <a:bodyPr/>
    <a:lstStyle/>
    <a:p>
      <a:pPr>
        <a:defRPr sz="595" b="0" i="0" u="none" strike="noStrike" baseline="0">
          <a:solidFill>
            <a:srgbClr val="000000"/>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0010401056922473"/>
        </c:manualLayout>
      </c:layout>
      <c:lineChart>
        <c:grouping val="standard"/>
        <c:varyColors val="0"/>
        <c:ser>
          <c:idx val="0"/>
          <c:order val="0"/>
          <c:spPr>
            <a:ln w="60716">
              <a:solidFill>
                <a:srgbClr val="0070C0"/>
              </a:solidFill>
              <a:prstDash val="solid"/>
            </a:ln>
          </c:spPr>
          <c:marker>
            <c:symbol val="diamond"/>
            <c:size val="13"/>
            <c:spPr>
              <a:solidFill>
                <a:srgbClr val="0070C0"/>
              </a:solidFill>
              <a:ln>
                <a:solidFill>
                  <a:srgbClr val="0070C0"/>
                </a:solidFill>
                <a:prstDash val="solid"/>
              </a:ln>
            </c:spPr>
          </c:marker>
          <c:cat>
            <c:numLit>
              <c:formatCode>General</c:formatCode>
              <c:ptCount val="5"/>
              <c:pt idx="0">
                <c:v>2015</c:v>
              </c:pt>
              <c:pt idx="1">
                <c:v>2016</c:v>
              </c:pt>
              <c:pt idx="2">
                <c:v>2017</c:v>
              </c:pt>
              <c:pt idx="3">
                <c:v>2018</c:v>
              </c:pt>
              <c:pt idx="4">
                <c:v>2019</c:v>
              </c:pt>
            </c:numLit>
          </c:cat>
          <c:val>
            <c:numRef>
              <c:f>Sheet1!$B$3:$F$3</c:f>
              <c:numCache>
                <c:formatCode>General</c:formatCode>
                <c:ptCount val="5"/>
                <c:pt idx="0">
                  <c:v>1</c:v>
                </c:pt>
                <c:pt idx="1">
                  <c:v>1</c:v>
                </c:pt>
                <c:pt idx="2">
                  <c:v>1</c:v>
                </c:pt>
                <c:pt idx="3">
                  <c:v>1</c:v>
                </c:pt>
                <c:pt idx="4">
                  <c:v>1</c:v>
                </c:pt>
              </c:numCache>
            </c:numRef>
          </c:val>
          <c:smooth val="0"/>
          <c:extLst>
            <c:ext xmlns:c16="http://schemas.microsoft.com/office/drawing/2014/chart" uri="{C3380CC4-5D6E-409C-BE32-E72D297353CC}">
              <c16:uniqueId val="{00000000-0881-4A50-B127-6CD814543F0B}"/>
            </c:ext>
          </c:extLst>
        </c:ser>
        <c:dLbls>
          <c:showLegendKey val="0"/>
          <c:showVal val="0"/>
          <c:showCatName val="0"/>
          <c:showSerName val="0"/>
          <c:showPercent val="0"/>
          <c:showBubbleSize val="0"/>
        </c:dLbls>
        <c:marker val="1"/>
        <c:smooth val="0"/>
        <c:axId val="98366592"/>
        <c:axId val="98368512"/>
      </c:lineChart>
      <c:catAx>
        <c:axId val="98366592"/>
        <c:scaling>
          <c:orientation val="minMax"/>
        </c:scaling>
        <c:delete val="0"/>
        <c:axPos val="b"/>
        <c:numFmt formatCode="General" sourceLinked="1"/>
        <c:majorTickMark val="out"/>
        <c:minorTickMark val="none"/>
        <c:tickLblPos val="nextTo"/>
        <c:spPr>
          <a:ln w="22769">
            <a:noFill/>
          </a:ln>
        </c:spPr>
        <c:txPr>
          <a:bodyPr/>
          <a:lstStyle/>
          <a:p>
            <a:pPr>
              <a:defRPr sz="1400">
                <a:latin typeface="+mj-lt"/>
              </a:defRPr>
            </a:pPr>
            <a:endParaRPr lang="en-US"/>
          </a:p>
        </c:txPr>
        <c:crossAx val="98368512"/>
        <c:crosses val="autoZero"/>
        <c:auto val="1"/>
        <c:lblAlgn val="ctr"/>
        <c:lblOffset val="100"/>
        <c:tickMarkSkip val="1"/>
        <c:noMultiLvlLbl val="0"/>
      </c:catAx>
      <c:valAx>
        <c:axId val="98368512"/>
        <c:scaling>
          <c:orientation val="minMax"/>
          <c:max val="4"/>
        </c:scaling>
        <c:delete val="0"/>
        <c:axPos val="l"/>
        <c:numFmt formatCode="General" sourceLinked="1"/>
        <c:majorTickMark val="out"/>
        <c:minorTickMark val="none"/>
        <c:tickLblPos val="none"/>
        <c:spPr>
          <a:ln w="7590">
            <a:noFill/>
            <a:prstDash val="solid"/>
          </a:ln>
        </c:spPr>
        <c:crossAx val="98366592"/>
        <c:crosses val="autoZero"/>
        <c:crossBetween val="between"/>
        <c:majorUnit val="1"/>
      </c:valAx>
      <c:spPr>
        <a:noFill/>
        <a:ln w="25427">
          <a:noFill/>
        </a:ln>
      </c:spPr>
    </c:plotArea>
    <c:plotVisOnly val="1"/>
    <c:dispBlanksAs val="gap"/>
    <c:showDLblsOverMax val="0"/>
  </c:chart>
  <c:spPr>
    <a:noFill/>
    <a:ln>
      <a:noFill/>
    </a:ln>
  </c:spPr>
  <c:txPr>
    <a:bodyPr/>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NICU CLABSI Standard Infection Ratio (SIR) </a:t>
            </a:r>
          </a:p>
          <a:p>
            <a:pPr>
              <a:defRPr/>
            </a:pPr>
            <a:r>
              <a:rPr lang="en-US" dirty="0"/>
              <a:t>by Birth</a:t>
            </a:r>
            <a:r>
              <a:rPr lang="en-US" baseline="0" dirty="0"/>
              <a:t> Weight Category (grams)</a:t>
            </a:r>
            <a:endParaRPr lang="en-US" dirty="0"/>
          </a:p>
        </c:rich>
      </c:tx>
      <c:layout>
        <c:manualLayout>
          <c:xMode val="edge"/>
          <c:yMode val="edge"/>
          <c:x val="0.20307751261925527"/>
          <c:y val="0"/>
        </c:manualLayout>
      </c:layout>
      <c:overlay val="0"/>
    </c:title>
    <c:autoTitleDeleted val="0"/>
    <c:plotArea>
      <c:layout>
        <c:manualLayout>
          <c:layoutTarget val="inner"/>
          <c:xMode val="edge"/>
          <c:yMode val="edge"/>
          <c:x val="0.137876386687797"/>
          <c:y val="0.14004788899245263"/>
          <c:w val="0.84627575277337597"/>
          <c:h val="0.68845744653759045"/>
        </c:manualLayout>
      </c:layout>
      <c:lineChart>
        <c:grouping val="standard"/>
        <c:varyColors val="0"/>
        <c:ser>
          <c:idx val="0"/>
          <c:order val="0"/>
          <c:tx>
            <c:strRef>
              <c:f>Sheet1!$A$2</c:f>
              <c:strCache>
                <c:ptCount val="1"/>
                <c:pt idx="0">
                  <c:v>CI_HI</c:v>
                </c:pt>
              </c:strCache>
            </c:strRef>
          </c:tx>
          <c:spPr>
            <a:ln w="40031">
              <a:noFill/>
            </a:ln>
          </c:spPr>
          <c:marker>
            <c:symbol val="none"/>
          </c:marker>
          <c:cat>
            <c:strRef>
              <c:f>Sheet1!$B$1:$F$1</c:f>
              <c:strCache>
                <c:ptCount val="5"/>
                <c:pt idx="0">
                  <c:v>≤750 g</c:v>
                </c:pt>
                <c:pt idx="1">
                  <c:v>751-1000 g</c:v>
                </c:pt>
                <c:pt idx="2">
                  <c:v>1001-1500 g</c:v>
                </c:pt>
                <c:pt idx="3">
                  <c:v>1501-2500 g</c:v>
                </c:pt>
                <c:pt idx="4">
                  <c:v>&gt;2500 g</c:v>
                </c:pt>
              </c:strCache>
            </c:strRef>
          </c:cat>
          <c:val>
            <c:numRef>
              <c:f>Sheet1!$B$2:$F$2</c:f>
              <c:numCache>
                <c:formatCode>General</c:formatCode>
                <c:ptCount val="5"/>
                <c:pt idx="0">
                  <c:v>1.64</c:v>
                </c:pt>
                <c:pt idx="1">
                  <c:v>1.1000000000000001</c:v>
                </c:pt>
                <c:pt idx="2">
                  <c:v>1.72</c:v>
                </c:pt>
                <c:pt idx="3">
                  <c:v>2.0099999999999998</c:v>
                </c:pt>
                <c:pt idx="4">
                  <c:v>5.32</c:v>
                </c:pt>
              </c:numCache>
            </c:numRef>
          </c:val>
          <c:smooth val="0"/>
          <c:extLst>
            <c:ext xmlns:c16="http://schemas.microsoft.com/office/drawing/2014/chart" uri="{C3380CC4-5D6E-409C-BE32-E72D297353CC}">
              <c16:uniqueId val="{00000000-BDB2-4908-BC38-7ABFC24B0028}"/>
            </c:ext>
          </c:extLst>
        </c:ser>
        <c:ser>
          <c:idx val="1"/>
          <c:order val="1"/>
          <c:tx>
            <c:strRef>
              <c:f>Sheet1!$A$3</c:f>
              <c:strCache>
                <c:ptCount val="1"/>
                <c:pt idx="0">
                  <c:v>CI_LO</c:v>
                </c:pt>
              </c:strCache>
            </c:strRef>
          </c:tx>
          <c:spPr>
            <a:ln w="40031">
              <a:noFill/>
            </a:ln>
          </c:spPr>
          <c:marker>
            <c:symbol val="none"/>
          </c:marker>
          <c:cat>
            <c:strRef>
              <c:f>Sheet1!$B$1:$F$1</c:f>
              <c:strCache>
                <c:ptCount val="5"/>
                <c:pt idx="0">
                  <c:v>≤750 g</c:v>
                </c:pt>
                <c:pt idx="1">
                  <c:v>751-1000 g</c:v>
                </c:pt>
                <c:pt idx="2">
                  <c:v>1001-1500 g</c:v>
                </c:pt>
                <c:pt idx="3">
                  <c:v>1501-2500 g</c:v>
                </c:pt>
                <c:pt idx="4">
                  <c:v>&gt;2500 g</c:v>
                </c:pt>
              </c:strCache>
            </c:strRef>
          </c:cat>
          <c:val>
            <c:numRef>
              <c:f>Sheet1!$B$3:$F$3</c:f>
              <c:numCache>
                <c:formatCode>General</c:formatCode>
                <c:ptCount val="5"/>
                <c:pt idx="0">
                  <c:v>0.47</c:v>
                </c:pt>
                <c:pt idx="1">
                  <c:v>0.01</c:v>
                </c:pt>
                <c:pt idx="2">
                  <c:v>0.02</c:v>
                </c:pt>
                <c:pt idx="3">
                  <c:v>0.02</c:v>
                </c:pt>
                <c:pt idx="4">
                  <c:v>0.88</c:v>
                </c:pt>
              </c:numCache>
            </c:numRef>
          </c:val>
          <c:smooth val="0"/>
          <c:extLst>
            <c:ext xmlns:c16="http://schemas.microsoft.com/office/drawing/2014/chart" uri="{C3380CC4-5D6E-409C-BE32-E72D297353CC}">
              <c16:uniqueId val="{00000001-BDB2-4908-BC38-7ABFC24B0028}"/>
            </c:ext>
          </c:extLst>
        </c:ser>
        <c:ser>
          <c:idx val="2"/>
          <c:order val="2"/>
          <c:tx>
            <c:strRef>
              <c:f>Sheet1!$A$4</c:f>
              <c:strCache>
                <c:ptCount val="1"/>
                <c:pt idx="0">
                  <c:v>SIR</c:v>
                </c:pt>
              </c:strCache>
            </c:strRef>
          </c:tx>
          <c:spPr>
            <a:ln w="40031">
              <a:noFill/>
            </a:ln>
          </c:spPr>
          <c:marker>
            <c:symbol val="dash"/>
            <c:size val="13"/>
            <c:spPr>
              <a:solidFill>
                <a:srgbClr val="99CC00"/>
              </a:solidFill>
              <a:ln>
                <a:solidFill>
                  <a:srgbClr val="99CC00"/>
                </a:solidFill>
                <a:prstDash val="solid"/>
              </a:ln>
            </c:spPr>
          </c:marker>
          <c:cat>
            <c:strRef>
              <c:f>Sheet1!$B$1:$F$1</c:f>
              <c:strCache>
                <c:ptCount val="5"/>
                <c:pt idx="0">
                  <c:v>≤750 g</c:v>
                </c:pt>
                <c:pt idx="1">
                  <c:v>751-1000 g</c:v>
                </c:pt>
                <c:pt idx="2">
                  <c:v>1001-1500 g</c:v>
                </c:pt>
                <c:pt idx="3">
                  <c:v>1501-2500 g</c:v>
                </c:pt>
                <c:pt idx="4">
                  <c:v>&gt;2500 g</c:v>
                </c:pt>
              </c:strCache>
            </c:strRef>
          </c:cat>
          <c:val>
            <c:numRef>
              <c:f>Sheet1!$B$4:$F$4</c:f>
              <c:numCache>
                <c:formatCode>General</c:formatCode>
                <c:ptCount val="5"/>
                <c:pt idx="0">
                  <c:v>0.92</c:v>
                </c:pt>
                <c:pt idx="1">
                  <c:v>0.22</c:v>
                </c:pt>
                <c:pt idx="2">
                  <c:v>0.35</c:v>
                </c:pt>
                <c:pt idx="3">
                  <c:v>0.41</c:v>
                </c:pt>
                <c:pt idx="4">
                  <c:v>2.4</c:v>
                </c:pt>
              </c:numCache>
            </c:numRef>
          </c:val>
          <c:smooth val="0"/>
          <c:extLst>
            <c:ext xmlns:c16="http://schemas.microsoft.com/office/drawing/2014/chart" uri="{C3380CC4-5D6E-409C-BE32-E72D297353CC}">
              <c16:uniqueId val="{00000002-BDB2-4908-BC38-7ABFC24B0028}"/>
            </c:ext>
          </c:extLst>
        </c:ser>
        <c:ser>
          <c:idx val="3"/>
          <c:order val="3"/>
          <c:tx>
            <c:v>Base</c:v>
          </c:tx>
          <c:spPr>
            <a:ln w="63390">
              <a:solidFill>
                <a:schemeClr val="bg1">
                  <a:lumMod val="75000"/>
                </a:schemeClr>
              </a:solidFill>
            </a:ln>
          </c:spPr>
          <c:marker>
            <c:symbol val="none"/>
          </c:marker>
          <c:val>
            <c:numRef>
              <c:f>Sheet1!$B$5:$F$5</c:f>
              <c:numCache>
                <c:formatCode>General</c:formatCode>
                <c:ptCount val="5"/>
              </c:numCache>
            </c:numRef>
          </c:val>
          <c:smooth val="0"/>
          <c:extLst>
            <c:ext xmlns:c16="http://schemas.microsoft.com/office/drawing/2014/chart" uri="{C3380CC4-5D6E-409C-BE32-E72D297353CC}">
              <c16:uniqueId val="{00000003-BDB2-4908-BC38-7ABFC24B0028}"/>
            </c:ext>
          </c:extLst>
        </c:ser>
        <c:dLbls>
          <c:showLegendKey val="0"/>
          <c:showVal val="0"/>
          <c:showCatName val="0"/>
          <c:showSerName val="0"/>
          <c:showPercent val="0"/>
          <c:showBubbleSize val="0"/>
        </c:dLbls>
        <c:hiLowLines>
          <c:spPr>
            <a:ln w="25373">
              <a:solidFill>
                <a:srgbClr val="333399"/>
              </a:solidFill>
              <a:prstDash val="solid"/>
            </a:ln>
          </c:spPr>
        </c:hiLowLines>
        <c:smooth val="0"/>
        <c:axId val="84161664"/>
        <c:axId val="84163584"/>
      </c:lineChart>
      <c:catAx>
        <c:axId val="84161664"/>
        <c:scaling>
          <c:orientation val="minMax"/>
        </c:scaling>
        <c:delete val="0"/>
        <c:axPos val="b"/>
        <c:title>
          <c:tx>
            <c:rich>
              <a:bodyPr/>
              <a:lstStyle/>
              <a:p>
                <a:pPr>
                  <a:defRPr sz="1939" b="1" i="0" u="none" strike="noStrike" baseline="0">
                    <a:solidFill>
                      <a:srgbClr val="000000"/>
                    </a:solidFill>
                    <a:latin typeface="Calibri"/>
                    <a:ea typeface="Calibri"/>
                    <a:cs typeface="Calibri"/>
                  </a:defRPr>
                </a:pPr>
                <a:r>
                  <a:rPr lang="en-US" dirty="0"/>
                  <a:t>Birth Weight</a:t>
                </a:r>
              </a:p>
            </c:rich>
          </c:tx>
          <c:layout>
            <c:manualLayout>
              <c:xMode val="edge"/>
              <c:yMode val="edge"/>
              <c:x val="0.47385574879281767"/>
              <c:y val="0.93155950587802905"/>
            </c:manualLayout>
          </c:layout>
          <c:overlay val="0"/>
          <c:spPr>
            <a:noFill/>
            <a:ln w="35586">
              <a:noFill/>
            </a:ln>
          </c:spPr>
        </c:title>
        <c:numFmt formatCode="General" sourceLinked="1"/>
        <c:majorTickMark val="cross"/>
        <c:minorTickMark val="none"/>
        <c:tickLblPos val="nextTo"/>
        <c:spPr>
          <a:ln w="4445">
            <a:solidFill>
              <a:schemeClr val="tx1"/>
            </a:solidFill>
            <a:prstDash val="solid"/>
          </a:ln>
        </c:spPr>
        <c:txPr>
          <a:bodyPr rot="0" vert="horz"/>
          <a:lstStyle/>
          <a:p>
            <a:pPr>
              <a:defRPr sz="1679" b="0" i="0" u="none" strike="noStrike" baseline="0">
                <a:solidFill>
                  <a:schemeClr val="tx1"/>
                </a:solidFill>
                <a:latin typeface="Calibri"/>
                <a:ea typeface="Calibri"/>
                <a:cs typeface="Calibri"/>
              </a:defRPr>
            </a:pPr>
            <a:endParaRPr lang="en-US"/>
          </a:p>
        </c:txPr>
        <c:crossAx val="84163584"/>
        <c:crosses val="autoZero"/>
        <c:auto val="1"/>
        <c:lblAlgn val="ctr"/>
        <c:lblOffset val="100"/>
        <c:tickLblSkip val="1"/>
        <c:tickMarkSkip val="1"/>
        <c:noMultiLvlLbl val="0"/>
      </c:catAx>
      <c:valAx>
        <c:axId val="84163584"/>
        <c:scaling>
          <c:orientation val="minMax"/>
          <c:max val="5.5"/>
        </c:scaling>
        <c:delete val="0"/>
        <c:axPos val="l"/>
        <c:majorGridlines>
          <c:spPr>
            <a:ln w="17793">
              <a:solidFill>
                <a:srgbClr val="C0C0C0"/>
              </a:solidFill>
              <a:prstDash val="solid"/>
            </a:ln>
          </c:spPr>
        </c:majorGridlines>
        <c:title>
          <c:tx>
            <c:rich>
              <a:bodyPr/>
              <a:lstStyle/>
              <a:p>
                <a:pPr>
                  <a:defRPr sz="1939" b="1" i="0" u="none" strike="noStrike" baseline="0">
                    <a:solidFill>
                      <a:srgbClr val="000000"/>
                    </a:solidFill>
                    <a:latin typeface="Calibri"/>
                    <a:ea typeface="Calibri"/>
                    <a:cs typeface="Calibri"/>
                  </a:defRPr>
                </a:pPr>
                <a:r>
                  <a:rPr lang="en-US" dirty="0"/>
                  <a:t>SIR</a:t>
                </a:r>
              </a:p>
            </c:rich>
          </c:tx>
          <c:layout>
            <c:manualLayout>
              <c:xMode val="edge"/>
              <c:yMode val="edge"/>
              <c:x val="1.5847828010262799E-2"/>
              <c:y val="0.37022131862618401"/>
            </c:manualLayout>
          </c:layout>
          <c:overlay val="0"/>
          <c:spPr>
            <a:noFill/>
            <a:ln w="35586">
              <a:noFill/>
            </a:ln>
          </c:spPr>
        </c:title>
        <c:numFmt formatCode="0.0" sourceLinked="0"/>
        <c:majorTickMark val="cross"/>
        <c:minorTickMark val="none"/>
        <c:tickLblPos val="nextTo"/>
        <c:spPr>
          <a:ln w="4445">
            <a:solidFill>
              <a:schemeClr val="tx1"/>
            </a:solidFill>
            <a:prstDash val="solid"/>
          </a:ln>
        </c:spPr>
        <c:txPr>
          <a:bodyPr rot="0" vert="horz"/>
          <a:lstStyle/>
          <a:p>
            <a:pPr>
              <a:defRPr sz="1854" b="0" i="0" u="none" strike="noStrike" baseline="0">
                <a:solidFill>
                  <a:schemeClr val="tx1"/>
                </a:solidFill>
                <a:latin typeface="Calibri"/>
                <a:ea typeface="Calibri"/>
                <a:cs typeface="Calibri"/>
              </a:defRPr>
            </a:pPr>
            <a:endParaRPr lang="en-US"/>
          </a:p>
        </c:txPr>
        <c:crossAx val="84161664"/>
        <c:crosses val="autoZero"/>
        <c:crossBetween val="between"/>
        <c:majorUnit val="0.5"/>
      </c:valAx>
      <c:spPr>
        <a:noFill/>
        <a:ln w="25391">
          <a:noFill/>
        </a:ln>
      </c:spPr>
    </c:plotArea>
    <c:plotVisOnly val="1"/>
    <c:dispBlanksAs val="gap"/>
    <c:showDLblsOverMax val="0"/>
  </c:chart>
  <c:spPr>
    <a:noFill/>
    <a:ln>
      <a:noFill/>
    </a:ln>
  </c:spPr>
  <c:txPr>
    <a:bodyPr/>
    <a:lstStyle/>
    <a:p>
      <a:pPr>
        <a:defRPr sz="1854" b="1" i="0" u="none" strike="noStrike" baseline="0">
          <a:solidFill>
            <a:schemeClr val="tx1"/>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NICU CLABSI Standard Utilization Ratio (SUR) </a:t>
            </a:r>
          </a:p>
          <a:p>
            <a:pPr>
              <a:defRPr/>
            </a:pPr>
            <a:r>
              <a:rPr lang="en-US" dirty="0"/>
              <a:t>by Birth</a:t>
            </a:r>
            <a:r>
              <a:rPr lang="en-US" baseline="0" dirty="0"/>
              <a:t> Weight Category (grams)</a:t>
            </a:r>
            <a:endParaRPr lang="en-US" dirty="0"/>
          </a:p>
        </c:rich>
      </c:tx>
      <c:layout>
        <c:manualLayout>
          <c:xMode val="edge"/>
          <c:yMode val="edge"/>
          <c:x val="0.18534814326111004"/>
          <c:y val="0"/>
        </c:manualLayout>
      </c:layout>
      <c:overlay val="0"/>
    </c:title>
    <c:autoTitleDeleted val="0"/>
    <c:plotArea>
      <c:layout>
        <c:manualLayout>
          <c:layoutTarget val="inner"/>
          <c:xMode val="edge"/>
          <c:yMode val="edge"/>
          <c:x val="0.137876386687797"/>
          <c:y val="0.14004788899245263"/>
          <c:w val="0.84627575277337597"/>
          <c:h val="0.68845744653759045"/>
        </c:manualLayout>
      </c:layout>
      <c:lineChart>
        <c:grouping val="standard"/>
        <c:varyColors val="0"/>
        <c:ser>
          <c:idx val="0"/>
          <c:order val="0"/>
          <c:tx>
            <c:strRef>
              <c:f>Sheet1!$A$2</c:f>
              <c:strCache>
                <c:ptCount val="1"/>
                <c:pt idx="0">
                  <c:v>CI_HI</c:v>
                </c:pt>
              </c:strCache>
            </c:strRef>
          </c:tx>
          <c:spPr>
            <a:ln w="40031">
              <a:noFill/>
            </a:ln>
          </c:spPr>
          <c:marker>
            <c:symbol val="none"/>
          </c:marker>
          <c:cat>
            <c:strRef>
              <c:f>Sheet1!$B$1:$F$1</c:f>
              <c:strCache>
                <c:ptCount val="5"/>
                <c:pt idx="0">
                  <c:v>≤750 g</c:v>
                </c:pt>
                <c:pt idx="1">
                  <c:v>751-1000 g</c:v>
                </c:pt>
                <c:pt idx="2">
                  <c:v>1001-1500 g</c:v>
                </c:pt>
                <c:pt idx="3">
                  <c:v>1501-2500 g</c:v>
                </c:pt>
                <c:pt idx="4">
                  <c:v>&gt;2500 g</c:v>
                </c:pt>
              </c:strCache>
            </c:strRef>
          </c:cat>
          <c:val>
            <c:numRef>
              <c:f>Sheet1!$B$2:$F$2</c:f>
              <c:numCache>
                <c:formatCode>General</c:formatCode>
                <c:ptCount val="5"/>
                <c:pt idx="0">
                  <c:v>0.85</c:v>
                </c:pt>
                <c:pt idx="1">
                  <c:v>0.73</c:v>
                </c:pt>
                <c:pt idx="2">
                  <c:v>0.64</c:v>
                </c:pt>
                <c:pt idx="3">
                  <c:v>0.8</c:v>
                </c:pt>
                <c:pt idx="4">
                  <c:v>0.87</c:v>
                </c:pt>
              </c:numCache>
            </c:numRef>
          </c:val>
          <c:smooth val="0"/>
          <c:extLst>
            <c:ext xmlns:c16="http://schemas.microsoft.com/office/drawing/2014/chart" uri="{C3380CC4-5D6E-409C-BE32-E72D297353CC}">
              <c16:uniqueId val="{00000000-BDB2-4908-BC38-7ABFC24B0028}"/>
            </c:ext>
          </c:extLst>
        </c:ser>
        <c:ser>
          <c:idx val="1"/>
          <c:order val="1"/>
          <c:tx>
            <c:strRef>
              <c:f>Sheet1!$A$3</c:f>
              <c:strCache>
                <c:ptCount val="1"/>
                <c:pt idx="0">
                  <c:v>CI_LO</c:v>
                </c:pt>
              </c:strCache>
            </c:strRef>
          </c:tx>
          <c:spPr>
            <a:ln w="40031">
              <a:noFill/>
            </a:ln>
          </c:spPr>
          <c:marker>
            <c:symbol val="none"/>
          </c:marker>
          <c:cat>
            <c:strRef>
              <c:f>Sheet1!$B$1:$F$1</c:f>
              <c:strCache>
                <c:ptCount val="5"/>
                <c:pt idx="0">
                  <c:v>≤750 g</c:v>
                </c:pt>
                <c:pt idx="1">
                  <c:v>751-1000 g</c:v>
                </c:pt>
                <c:pt idx="2">
                  <c:v>1001-1500 g</c:v>
                </c:pt>
                <c:pt idx="3">
                  <c:v>1501-2500 g</c:v>
                </c:pt>
                <c:pt idx="4">
                  <c:v>&gt;2500 g</c:v>
                </c:pt>
              </c:strCache>
            </c:strRef>
          </c:cat>
          <c:val>
            <c:numRef>
              <c:f>Sheet1!$B$3:$F$3</c:f>
              <c:numCache>
                <c:formatCode>General</c:formatCode>
                <c:ptCount val="5"/>
                <c:pt idx="0">
                  <c:v>0.8</c:v>
                </c:pt>
                <c:pt idx="1">
                  <c:v>0.68</c:v>
                </c:pt>
                <c:pt idx="2">
                  <c:v>0.6</c:v>
                </c:pt>
                <c:pt idx="3">
                  <c:v>0.75</c:v>
                </c:pt>
                <c:pt idx="4">
                  <c:v>0.81</c:v>
                </c:pt>
              </c:numCache>
            </c:numRef>
          </c:val>
          <c:smooth val="0"/>
          <c:extLst>
            <c:ext xmlns:c16="http://schemas.microsoft.com/office/drawing/2014/chart" uri="{C3380CC4-5D6E-409C-BE32-E72D297353CC}">
              <c16:uniqueId val="{00000001-BDB2-4908-BC38-7ABFC24B0028}"/>
            </c:ext>
          </c:extLst>
        </c:ser>
        <c:ser>
          <c:idx val="2"/>
          <c:order val="2"/>
          <c:tx>
            <c:strRef>
              <c:f>Sheet1!$A$4</c:f>
              <c:strCache>
                <c:ptCount val="1"/>
                <c:pt idx="0">
                  <c:v>SUR</c:v>
                </c:pt>
              </c:strCache>
            </c:strRef>
          </c:tx>
          <c:spPr>
            <a:ln w="40031">
              <a:noFill/>
            </a:ln>
          </c:spPr>
          <c:marker>
            <c:symbol val="dash"/>
            <c:size val="13"/>
            <c:spPr>
              <a:solidFill>
                <a:srgbClr val="99CC00"/>
              </a:solidFill>
              <a:ln>
                <a:solidFill>
                  <a:srgbClr val="99CC00"/>
                </a:solidFill>
                <a:prstDash val="solid"/>
              </a:ln>
            </c:spPr>
          </c:marker>
          <c:cat>
            <c:strRef>
              <c:f>Sheet1!$B$1:$F$1</c:f>
              <c:strCache>
                <c:ptCount val="5"/>
                <c:pt idx="0">
                  <c:v>≤750 g</c:v>
                </c:pt>
                <c:pt idx="1">
                  <c:v>751-1000 g</c:v>
                </c:pt>
                <c:pt idx="2">
                  <c:v>1001-1500 g</c:v>
                </c:pt>
                <c:pt idx="3">
                  <c:v>1501-2500 g</c:v>
                </c:pt>
                <c:pt idx="4">
                  <c:v>&gt;2500 g</c:v>
                </c:pt>
              </c:strCache>
            </c:strRef>
          </c:cat>
          <c:val>
            <c:numRef>
              <c:f>Sheet1!$B$4:$F$4</c:f>
              <c:numCache>
                <c:formatCode>General</c:formatCode>
                <c:ptCount val="5"/>
                <c:pt idx="0">
                  <c:v>0.83</c:v>
                </c:pt>
                <c:pt idx="1">
                  <c:v>0.7</c:v>
                </c:pt>
                <c:pt idx="2">
                  <c:v>0.62</c:v>
                </c:pt>
                <c:pt idx="3">
                  <c:v>0.77</c:v>
                </c:pt>
                <c:pt idx="4">
                  <c:v>0.84</c:v>
                </c:pt>
              </c:numCache>
            </c:numRef>
          </c:val>
          <c:smooth val="0"/>
          <c:extLst>
            <c:ext xmlns:c16="http://schemas.microsoft.com/office/drawing/2014/chart" uri="{C3380CC4-5D6E-409C-BE32-E72D297353CC}">
              <c16:uniqueId val="{00000002-BDB2-4908-BC38-7ABFC24B0028}"/>
            </c:ext>
          </c:extLst>
        </c:ser>
        <c:ser>
          <c:idx val="3"/>
          <c:order val="3"/>
          <c:tx>
            <c:v>Base</c:v>
          </c:tx>
          <c:spPr>
            <a:ln w="63390">
              <a:solidFill>
                <a:schemeClr val="bg1">
                  <a:lumMod val="75000"/>
                </a:schemeClr>
              </a:solidFill>
            </a:ln>
          </c:spPr>
          <c:marker>
            <c:symbol val="none"/>
          </c:marker>
          <c:val>
            <c:numRef>
              <c:f>Sheet1!$B$5:$F$5</c:f>
              <c:numCache>
                <c:formatCode>General</c:formatCode>
                <c:ptCount val="5"/>
              </c:numCache>
            </c:numRef>
          </c:val>
          <c:smooth val="0"/>
          <c:extLst>
            <c:ext xmlns:c16="http://schemas.microsoft.com/office/drawing/2014/chart" uri="{C3380CC4-5D6E-409C-BE32-E72D297353CC}">
              <c16:uniqueId val="{00000003-BDB2-4908-BC38-7ABFC24B0028}"/>
            </c:ext>
          </c:extLst>
        </c:ser>
        <c:dLbls>
          <c:showLegendKey val="0"/>
          <c:showVal val="0"/>
          <c:showCatName val="0"/>
          <c:showSerName val="0"/>
          <c:showPercent val="0"/>
          <c:showBubbleSize val="0"/>
        </c:dLbls>
        <c:hiLowLines>
          <c:spPr>
            <a:ln w="25373">
              <a:solidFill>
                <a:srgbClr val="333399"/>
              </a:solidFill>
              <a:prstDash val="solid"/>
            </a:ln>
          </c:spPr>
        </c:hiLowLines>
        <c:smooth val="0"/>
        <c:axId val="80750464"/>
        <c:axId val="80756736"/>
      </c:lineChart>
      <c:catAx>
        <c:axId val="80750464"/>
        <c:scaling>
          <c:orientation val="minMax"/>
        </c:scaling>
        <c:delete val="0"/>
        <c:axPos val="b"/>
        <c:title>
          <c:tx>
            <c:rich>
              <a:bodyPr/>
              <a:lstStyle/>
              <a:p>
                <a:pPr>
                  <a:defRPr sz="1939" b="1" i="0" u="none" strike="noStrike" baseline="0">
                    <a:solidFill>
                      <a:srgbClr val="000000"/>
                    </a:solidFill>
                    <a:latin typeface="Calibri"/>
                    <a:ea typeface="Calibri"/>
                    <a:cs typeface="Calibri"/>
                  </a:defRPr>
                </a:pPr>
                <a:r>
                  <a:rPr lang="en-US" dirty="0"/>
                  <a:t>Birth Weight</a:t>
                </a:r>
              </a:p>
            </c:rich>
          </c:tx>
          <c:layout>
            <c:manualLayout>
              <c:xMode val="edge"/>
              <c:yMode val="edge"/>
              <c:x val="0.48134754674881924"/>
              <c:y val="0.91635538456350707"/>
            </c:manualLayout>
          </c:layout>
          <c:overlay val="0"/>
          <c:spPr>
            <a:noFill/>
            <a:ln w="35586">
              <a:noFill/>
            </a:ln>
          </c:spPr>
        </c:title>
        <c:numFmt formatCode="General" sourceLinked="1"/>
        <c:majorTickMark val="cross"/>
        <c:minorTickMark val="none"/>
        <c:tickLblPos val="nextTo"/>
        <c:spPr>
          <a:ln w="4445">
            <a:solidFill>
              <a:schemeClr val="tx1"/>
            </a:solidFill>
            <a:prstDash val="solid"/>
          </a:ln>
        </c:spPr>
        <c:txPr>
          <a:bodyPr rot="0" vert="horz"/>
          <a:lstStyle/>
          <a:p>
            <a:pPr>
              <a:defRPr sz="1679" b="0" i="0" u="none" strike="noStrike" baseline="0">
                <a:solidFill>
                  <a:schemeClr val="tx1"/>
                </a:solidFill>
                <a:latin typeface="Calibri"/>
                <a:ea typeface="Calibri"/>
                <a:cs typeface="Calibri"/>
              </a:defRPr>
            </a:pPr>
            <a:endParaRPr lang="en-US"/>
          </a:p>
        </c:txPr>
        <c:crossAx val="80756736"/>
        <c:crosses val="autoZero"/>
        <c:auto val="1"/>
        <c:lblAlgn val="ctr"/>
        <c:lblOffset val="100"/>
        <c:tickLblSkip val="1"/>
        <c:tickMarkSkip val="1"/>
        <c:noMultiLvlLbl val="0"/>
      </c:catAx>
      <c:valAx>
        <c:axId val="80756736"/>
        <c:scaling>
          <c:orientation val="minMax"/>
          <c:max val="1.2"/>
        </c:scaling>
        <c:delete val="0"/>
        <c:axPos val="l"/>
        <c:majorGridlines>
          <c:spPr>
            <a:ln w="17793">
              <a:solidFill>
                <a:srgbClr val="C0C0C0"/>
              </a:solidFill>
              <a:prstDash val="solid"/>
            </a:ln>
          </c:spPr>
        </c:majorGridlines>
        <c:title>
          <c:tx>
            <c:rich>
              <a:bodyPr/>
              <a:lstStyle/>
              <a:p>
                <a:pPr>
                  <a:defRPr sz="1939" b="1" i="0" u="none" strike="noStrike" baseline="0">
                    <a:solidFill>
                      <a:srgbClr val="000000"/>
                    </a:solidFill>
                    <a:latin typeface="Calibri"/>
                    <a:ea typeface="Calibri"/>
                    <a:cs typeface="Calibri"/>
                  </a:defRPr>
                </a:pPr>
                <a:r>
                  <a:rPr lang="en-US" dirty="0"/>
                  <a:t>SUR</a:t>
                </a:r>
              </a:p>
            </c:rich>
          </c:tx>
          <c:layout>
            <c:manualLayout>
              <c:xMode val="edge"/>
              <c:yMode val="edge"/>
              <c:x val="1.5847828010262799E-2"/>
              <c:y val="0.37022131862618401"/>
            </c:manualLayout>
          </c:layout>
          <c:overlay val="0"/>
          <c:spPr>
            <a:noFill/>
            <a:ln w="35586">
              <a:noFill/>
            </a:ln>
          </c:spPr>
        </c:title>
        <c:numFmt formatCode="0.0" sourceLinked="0"/>
        <c:majorTickMark val="cross"/>
        <c:minorTickMark val="none"/>
        <c:tickLblPos val="nextTo"/>
        <c:spPr>
          <a:ln w="4445">
            <a:solidFill>
              <a:schemeClr val="tx1"/>
            </a:solidFill>
            <a:prstDash val="solid"/>
          </a:ln>
        </c:spPr>
        <c:txPr>
          <a:bodyPr rot="0" vert="horz"/>
          <a:lstStyle/>
          <a:p>
            <a:pPr>
              <a:defRPr sz="1854" b="0" i="0" u="none" strike="noStrike" baseline="0">
                <a:solidFill>
                  <a:schemeClr val="tx1"/>
                </a:solidFill>
                <a:latin typeface="Calibri"/>
                <a:ea typeface="Calibri"/>
                <a:cs typeface="Calibri"/>
              </a:defRPr>
            </a:pPr>
            <a:endParaRPr lang="en-US"/>
          </a:p>
        </c:txPr>
        <c:crossAx val="80750464"/>
        <c:crosses val="autoZero"/>
        <c:crossBetween val="between"/>
        <c:majorUnit val="0.2"/>
      </c:valAx>
      <c:spPr>
        <a:noFill/>
        <a:ln w="25391">
          <a:noFill/>
        </a:ln>
      </c:spPr>
    </c:plotArea>
    <c:plotVisOnly val="1"/>
    <c:dispBlanksAs val="gap"/>
    <c:showDLblsOverMax val="0"/>
  </c:chart>
  <c:spPr>
    <a:noFill/>
    <a:ln>
      <a:noFill/>
    </a:ln>
  </c:spPr>
  <c:txPr>
    <a:bodyPr/>
    <a:lstStyle/>
    <a:p>
      <a:pPr>
        <a:defRPr sz="1854" b="1" i="0" u="none" strike="noStrike" baseline="0">
          <a:solidFill>
            <a:schemeClr val="tx1"/>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5515695067301"/>
          <c:y val="0.20070011668611401"/>
          <c:w val="0.46188340807174899"/>
          <c:h val="0.60093348891481901"/>
        </c:manualLayout>
      </c:layout>
      <c:pieChart>
        <c:varyColors val="1"/>
        <c:ser>
          <c:idx val="0"/>
          <c:order val="0"/>
          <c:spPr>
            <a:solidFill>
              <a:srgbClr val="9999FF"/>
            </a:solidFill>
            <a:ln w="8054">
              <a:solidFill>
                <a:srgbClr val="FFFFFF"/>
              </a:solidFill>
              <a:prstDash val="solid"/>
            </a:ln>
          </c:spPr>
          <c:dPt>
            <c:idx val="0"/>
            <c:bubble3D val="0"/>
            <c:spPr>
              <a:solidFill>
                <a:srgbClr val="33A02C"/>
              </a:solidFill>
              <a:ln w="8054">
                <a:solidFill>
                  <a:srgbClr val="33A02C"/>
                </a:solidFill>
                <a:prstDash val="solid"/>
              </a:ln>
            </c:spPr>
            <c:extLst>
              <c:ext xmlns:c16="http://schemas.microsoft.com/office/drawing/2014/chart" uri="{C3380CC4-5D6E-409C-BE32-E72D297353CC}">
                <c16:uniqueId val="{00000001-AB10-44A7-9697-0ADF905CAE07}"/>
              </c:ext>
            </c:extLst>
          </c:dPt>
          <c:dPt>
            <c:idx val="1"/>
            <c:bubble3D val="0"/>
            <c:spPr>
              <a:solidFill>
                <a:srgbClr val="FF7F00"/>
              </a:solidFill>
              <a:ln w="8054">
                <a:solidFill>
                  <a:srgbClr val="FF7F00"/>
                </a:solidFill>
                <a:prstDash val="solid"/>
              </a:ln>
            </c:spPr>
            <c:extLst>
              <c:ext xmlns:c16="http://schemas.microsoft.com/office/drawing/2014/chart" uri="{C3380CC4-5D6E-409C-BE32-E72D297353CC}">
                <c16:uniqueId val="{00000003-AB10-44A7-9697-0ADF905CAE07}"/>
              </c:ext>
            </c:extLst>
          </c:dPt>
          <c:dPt>
            <c:idx val="2"/>
            <c:bubble3D val="0"/>
            <c:spPr>
              <a:solidFill>
                <a:srgbClr val="8452BA"/>
              </a:solidFill>
              <a:ln w="8054">
                <a:solidFill>
                  <a:srgbClr val="FFFFFF"/>
                </a:solidFill>
                <a:prstDash val="solid"/>
              </a:ln>
            </c:spPr>
            <c:extLst>
              <c:ext xmlns:c16="http://schemas.microsoft.com/office/drawing/2014/chart" uri="{C3380CC4-5D6E-409C-BE32-E72D297353CC}">
                <c16:uniqueId val="{00000005-AB10-44A7-9697-0ADF905CAE07}"/>
              </c:ext>
            </c:extLst>
          </c:dPt>
          <c:dPt>
            <c:idx val="3"/>
            <c:bubble3D val="0"/>
            <c:spPr>
              <a:solidFill>
                <a:srgbClr val="FB9A99"/>
              </a:solidFill>
              <a:ln w="8054">
                <a:solidFill>
                  <a:srgbClr val="FB9A99"/>
                </a:solidFill>
                <a:prstDash val="solid"/>
              </a:ln>
            </c:spPr>
            <c:extLst>
              <c:ext xmlns:c16="http://schemas.microsoft.com/office/drawing/2014/chart" uri="{C3380CC4-5D6E-409C-BE32-E72D297353CC}">
                <c16:uniqueId val="{00000007-AB10-44A7-9697-0ADF905CAE07}"/>
              </c:ext>
            </c:extLst>
          </c:dPt>
          <c:dPt>
            <c:idx val="4"/>
            <c:bubble3D val="0"/>
            <c:spPr>
              <a:solidFill>
                <a:schemeClr val="bg1">
                  <a:lumMod val="75000"/>
                </a:schemeClr>
              </a:solidFill>
              <a:ln w="8054">
                <a:solidFill>
                  <a:srgbClr val="FFFFFF"/>
                </a:solidFill>
                <a:prstDash val="solid"/>
              </a:ln>
            </c:spPr>
            <c:extLst>
              <c:ext xmlns:c16="http://schemas.microsoft.com/office/drawing/2014/chart" uri="{C3380CC4-5D6E-409C-BE32-E72D297353CC}">
                <c16:uniqueId val="{00000009-AB10-44A7-9697-0ADF905CAE07}"/>
              </c:ext>
            </c:extLst>
          </c:dPt>
          <c:dPt>
            <c:idx val="5"/>
            <c:bubble3D val="0"/>
            <c:spPr>
              <a:solidFill>
                <a:srgbClr val="A3D872"/>
              </a:solidFill>
              <a:ln w="8054">
                <a:solidFill>
                  <a:srgbClr val="A3D872"/>
                </a:solidFill>
                <a:prstDash val="solid"/>
              </a:ln>
            </c:spPr>
            <c:extLst>
              <c:ext xmlns:c16="http://schemas.microsoft.com/office/drawing/2014/chart" uri="{C3380CC4-5D6E-409C-BE32-E72D297353CC}">
                <c16:uniqueId val="{0000000B-AB10-44A7-9697-0ADF905CAE07}"/>
              </c:ext>
            </c:extLst>
          </c:dPt>
          <c:dPt>
            <c:idx val="6"/>
            <c:bubble3D val="0"/>
            <c:spPr>
              <a:solidFill>
                <a:srgbClr val="FFCC00"/>
              </a:solidFill>
              <a:ln w="8054">
                <a:solidFill>
                  <a:srgbClr val="FFFFFF"/>
                </a:solidFill>
                <a:prstDash val="solid"/>
              </a:ln>
            </c:spPr>
            <c:extLst>
              <c:ext xmlns:c16="http://schemas.microsoft.com/office/drawing/2014/chart" uri="{C3380CC4-5D6E-409C-BE32-E72D297353CC}">
                <c16:uniqueId val="{0000000D-AB10-44A7-9697-0ADF905CAE07}"/>
              </c:ext>
            </c:extLst>
          </c:dPt>
          <c:dPt>
            <c:idx val="7"/>
            <c:bubble3D val="0"/>
            <c:spPr>
              <a:solidFill>
                <a:srgbClr val="98D0D4"/>
              </a:solidFill>
              <a:ln w="8054">
                <a:solidFill>
                  <a:srgbClr val="FFFFFF"/>
                </a:solidFill>
                <a:prstDash val="solid"/>
              </a:ln>
            </c:spPr>
            <c:extLst>
              <c:ext xmlns:c16="http://schemas.microsoft.com/office/drawing/2014/chart" uri="{C3380CC4-5D6E-409C-BE32-E72D297353CC}">
                <c16:uniqueId val="{0000000F-AB10-44A7-9697-0ADF905CAE07}"/>
              </c:ext>
            </c:extLst>
          </c:dPt>
          <c:dPt>
            <c:idx val="8"/>
            <c:bubble3D val="0"/>
            <c:spPr>
              <a:solidFill>
                <a:srgbClr val="1F78B4"/>
              </a:solidFill>
              <a:ln w="8054">
                <a:solidFill>
                  <a:srgbClr val="1F78B4"/>
                </a:solidFill>
                <a:prstDash val="solid"/>
              </a:ln>
            </c:spPr>
            <c:extLst>
              <c:ext xmlns:c16="http://schemas.microsoft.com/office/drawing/2014/chart" uri="{C3380CC4-5D6E-409C-BE32-E72D297353CC}">
                <c16:uniqueId val="{00000011-AB10-44A7-9697-0ADF905CAE07}"/>
              </c:ext>
            </c:extLst>
          </c:dPt>
          <c:dPt>
            <c:idx val="9"/>
            <c:bubble3D val="0"/>
            <c:spPr>
              <a:solidFill>
                <a:srgbClr val="BDA0CC"/>
              </a:solidFill>
              <a:ln w="8054">
                <a:solidFill>
                  <a:srgbClr val="BDA0CC"/>
                </a:solidFill>
                <a:prstDash val="solid"/>
              </a:ln>
            </c:spPr>
            <c:extLst>
              <c:ext xmlns:c16="http://schemas.microsoft.com/office/drawing/2014/chart" uri="{C3380CC4-5D6E-409C-BE32-E72D297353CC}">
                <c16:uniqueId val="{00000013-57C5-4D97-8A50-716B98B57456}"/>
              </c:ext>
            </c:extLst>
          </c:dPt>
          <c:dPt>
            <c:idx val="10"/>
            <c:bubble3D val="0"/>
            <c:spPr>
              <a:solidFill>
                <a:srgbClr val="E93B3B"/>
              </a:solidFill>
              <a:ln w="8054">
                <a:solidFill>
                  <a:srgbClr val="E93B3B"/>
                </a:solidFill>
                <a:prstDash val="solid"/>
              </a:ln>
            </c:spPr>
            <c:extLst>
              <c:ext xmlns:c16="http://schemas.microsoft.com/office/drawing/2014/chart" uri="{C3380CC4-5D6E-409C-BE32-E72D297353CC}">
                <c16:uniqueId val="{00000015-57C5-4D97-8A50-716B98B57456}"/>
              </c:ext>
            </c:extLst>
          </c:dPt>
          <c:dPt>
            <c:idx val="11"/>
            <c:bubble3D val="0"/>
            <c:spPr>
              <a:solidFill>
                <a:srgbClr val="FFFF69"/>
              </a:solidFill>
              <a:ln w="8054">
                <a:solidFill>
                  <a:srgbClr val="FFFF69"/>
                </a:solidFill>
                <a:prstDash val="solid"/>
              </a:ln>
            </c:spPr>
            <c:extLst>
              <c:ext xmlns:c16="http://schemas.microsoft.com/office/drawing/2014/chart" uri="{C3380CC4-5D6E-409C-BE32-E72D297353CC}">
                <c16:uniqueId val="{00000017-57C5-4D97-8A50-716B98B57456}"/>
              </c:ext>
            </c:extLst>
          </c:dPt>
          <c:dLbls>
            <c:dLbl>
              <c:idx val="1"/>
              <c:delete val="1"/>
              <c:extLst>
                <c:ext xmlns:c15="http://schemas.microsoft.com/office/drawing/2012/chart" uri="{CE6537A1-D6FC-4f65-9D91-7224C49458BB}"/>
                <c:ext xmlns:c16="http://schemas.microsoft.com/office/drawing/2014/chart" uri="{C3380CC4-5D6E-409C-BE32-E72D297353CC}">
                  <c16:uniqueId val="{00000003-AB10-44A7-9697-0ADF905CAE07}"/>
                </c:ext>
              </c:extLst>
            </c:dLbl>
            <c:dLbl>
              <c:idx val="3"/>
              <c:layout>
                <c:manualLayout>
                  <c:x val="0"/>
                  <c:y val="2.734263497241417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B10-44A7-9697-0ADF905CAE07}"/>
                </c:ext>
              </c:extLst>
            </c:dLbl>
            <c:dLbl>
              <c:idx val="4"/>
              <c:delete val="1"/>
              <c:extLst>
                <c:ext xmlns:c15="http://schemas.microsoft.com/office/drawing/2012/chart" uri="{CE6537A1-D6FC-4f65-9D91-7224C49458BB}"/>
                <c:ext xmlns:c16="http://schemas.microsoft.com/office/drawing/2014/chart" uri="{C3380CC4-5D6E-409C-BE32-E72D297353CC}">
                  <c16:uniqueId val="{00000009-AB10-44A7-9697-0ADF905CAE07}"/>
                </c:ext>
              </c:extLst>
            </c:dLbl>
            <c:dLbl>
              <c:idx val="5"/>
              <c:delete val="1"/>
              <c:extLst>
                <c:ext xmlns:c15="http://schemas.microsoft.com/office/drawing/2012/chart" uri="{CE6537A1-D6FC-4f65-9D91-7224C49458BB}"/>
                <c:ext xmlns:c16="http://schemas.microsoft.com/office/drawing/2014/chart" uri="{C3380CC4-5D6E-409C-BE32-E72D297353CC}">
                  <c16:uniqueId val="{0000000B-AB10-44A7-9697-0ADF905CAE07}"/>
                </c:ext>
              </c:extLst>
            </c:dLbl>
            <c:dLbl>
              <c:idx val="6"/>
              <c:delete val="1"/>
              <c:extLst>
                <c:ext xmlns:c15="http://schemas.microsoft.com/office/drawing/2012/chart" uri="{CE6537A1-D6FC-4f65-9D91-7224C49458BB}"/>
                <c:ext xmlns:c16="http://schemas.microsoft.com/office/drawing/2014/chart" uri="{C3380CC4-5D6E-409C-BE32-E72D297353CC}">
                  <c16:uniqueId val="{0000000D-AB10-44A7-9697-0ADF905CAE07}"/>
                </c:ext>
              </c:extLst>
            </c:dLbl>
            <c:dLbl>
              <c:idx val="7"/>
              <c:delete val="1"/>
              <c:extLst>
                <c:ext xmlns:c15="http://schemas.microsoft.com/office/drawing/2012/chart" uri="{CE6537A1-D6FC-4f65-9D91-7224C49458BB}"/>
                <c:ext xmlns:c16="http://schemas.microsoft.com/office/drawing/2014/chart" uri="{C3380CC4-5D6E-409C-BE32-E72D297353CC}">
                  <c16:uniqueId val="{0000000F-AB10-44A7-9697-0ADF905CAE07}"/>
                </c:ext>
              </c:extLst>
            </c:dLbl>
            <c:dLbl>
              <c:idx val="9"/>
              <c:delete val="1"/>
              <c:extLst>
                <c:ext xmlns:c15="http://schemas.microsoft.com/office/drawing/2012/chart" uri="{CE6537A1-D6FC-4f65-9D91-7224C49458BB}"/>
                <c:ext xmlns:c16="http://schemas.microsoft.com/office/drawing/2014/chart" uri="{C3380CC4-5D6E-409C-BE32-E72D297353CC}">
                  <c16:uniqueId val="{00000013-57C5-4D97-8A50-716B98B57456}"/>
                </c:ext>
              </c:extLst>
            </c:dLbl>
            <c:dLbl>
              <c:idx val="10"/>
              <c:layout>
                <c:manualLayout>
                  <c:x val="-9.5680474257040411E-3"/>
                  <c:y val="-1.139276457183927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57C5-4D97-8A50-716B98B57456}"/>
                </c:ext>
              </c:extLst>
            </c:dLbl>
            <c:dLbl>
              <c:idx val="11"/>
              <c:delete val="1"/>
              <c:extLst>
                <c:ext xmlns:c15="http://schemas.microsoft.com/office/drawing/2012/chart" uri="{CE6537A1-D6FC-4f65-9D91-7224C49458BB}"/>
                <c:ext xmlns:c16="http://schemas.microsoft.com/office/drawing/2014/chart" uri="{C3380CC4-5D6E-409C-BE32-E72D297353CC}">
                  <c16:uniqueId val="{00000017-57C5-4D97-8A50-716B98B57456}"/>
                </c:ext>
              </c:extLst>
            </c:dLbl>
            <c:dLbl>
              <c:idx val="12"/>
              <c:delete val="1"/>
              <c:extLst>
                <c:ext xmlns:c15="http://schemas.microsoft.com/office/drawing/2012/chart" uri="{CE6537A1-D6FC-4f65-9D91-7224C49458BB}"/>
                <c:ext xmlns:c16="http://schemas.microsoft.com/office/drawing/2014/chart" uri="{C3380CC4-5D6E-409C-BE32-E72D297353CC}">
                  <c16:uniqueId val="{00000018-57C5-4D97-8A50-716B98B57456}"/>
                </c:ext>
              </c:extLst>
            </c:dLbl>
            <c:dLbl>
              <c:idx val="13"/>
              <c:delete val="1"/>
              <c:extLst>
                <c:ext xmlns:c15="http://schemas.microsoft.com/office/drawing/2012/chart" uri="{CE6537A1-D6FC-4f65-9D91-7224C49458BB}"/>
                <c:ext xmlns:c16="http://schemas.microsoft.com/office/drawing/2014/chart" uri="{C3380CC4-5D6E-409C-BE32-E72D297353CC}">
                  <c16:uniqueId val="{00000019-57C5-4D97-8A50-716B98B57456}"/>
                </c:ext>
              </c:extLst>
            </c:dLbl>
            <c:spPr>
              <a:noFill/>
              <a:ln>
                <a:noFill/>
              </a:ln>
              <a:effectLst/>
            </c:sp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BSI!$C$4:$C$17</c:f>
              <c:numCache>
                <c:formatCode>General</c:formatCode>
                <c:ptCount val="14"/>
                <c:pt idx="0">
                  <c:v>5</c:v>
                </c:pt>
                <c:pt idx="2">
                  <c:v>5</c:v>
                </c:pt>
                <c:pt idx="3">
                  <c:v>2</c:v>
                </c:pt>
                <c:pt idx="8">
                  <c:v>4</c:v>
                </c:pt>
                <c:pt idx="10">
                  <c:v>2</c:v>
                </c:pt>
              </c:numCache>
            </c:numRef>
          </c:val>
          <c:extLst>
            <c:ext xmlns:c16="http://schemas.microsoft.com/office/drawing/2014/chart" uri="{C3380CC4-5D6E-409C-BE32-E72D297353CC}">
              <c16:uniqueId val="{00000012-AB10-44A7-9697-0ADF905CAE07}"/>
            </c:ext>
          </c:extLst>
        </c:ser>
        <c:ser>
          <c:idx val="1"/>
          <c:order val="1"/>
          <c:dPt>
            <c:idx val="0"/>
            <c:bubble3D val="0"/>
            <c:extLst>
              <c:ext xmlns:c16="http://schemas.microsoft.com/office/drawing/2014/chart" uri="{C3380CC4-5D6E-409C-BE32-E72D297353CC}">
                <c16:uniqueId val="{00000013-AB10-44A7-9697-0ADF905CAE07}"/>
              </c:ext>
            </c:extLst>
          </c:dPt>
          <c:dPt>
            <c:idx val="1"/>
            <c:bubble3D val="0"/>
            <c:extLst>
              <c:ext xmlns:c16="http://schemas.microsoft.com/office/drawing/2014/chart" uri="{C3380CC4-5D6E-409C-BE32-E72D297353CC}">
                <c16:uniqueId val="{00000014-AB10-44A7-9697-0ADF905CAE07}"/>
              </c:ext>
            </c:extLst>
          </c:dPt>
          <c:dPt>
            <c:idx val="2"/>
            <c:bubble3D val="0"/>
            <c:extLst>
              <c:ext xmlns:c16="http://schemas.microsoft.com/office/drawing/2014/chart" uri="{C3380CC4-5D6E-409C-BE32-E72D297353CC}">
                <c16:uniqueId val="{00000015-AB10-44A7-9697-0ADF905CAE07}"/>
              </c:ext>
            </c:extLst>
          </c:dPt>
          <c:dPt>
            <c:idx val="3"/>
            <c:bubble3D val="0"/>
            <c:extLst>
              <c:ext xmlns:c16="http://schemas.microsoft.com/office/drawing/2014/chart" uri="{C3380CC4-5D6E-409C-BE32-E72D297353CC}">
                <c16:uniqueId val="{00000016-AB10-44A7-9697-0ADF905CAE07}"/>
              </c:ext>
            </c:extLst>
          </c:dPt>
          <c:dPt>
            <c:idx val="4"/>
            <c:bubble3D val="0"/>
            <c:extLst>
              <c:ext xmlns:c16="http://schemas.microsoft.com/office/drawing/2014/chart" uri="{C3380CC4-5D6E-409C-BE32-E72D297353CC}">
                <c16:uniqueId val="{00000017-AB10-44A7-9697-0ADF905CAE07}"/>
              </c:ext>
            </c:extLst>
          </c:dPt>
          <c:dPt>
            <c:idx val="5"/>
            <c:bubble3D val="0"/>
            <c:extLst>
              <c:ext xmlns:c16="http://schemas.microsoft.com/office/drawing/2014/chart" uri="{C3380CC4-5D6E-409C-BE32-E72D297353CC}">
                <c16:uniqueId val="{00000018-AB10-44A7-9697-0ADF905CAE07}"/>
              </c:ext>
            </c:extLst>
          </c:dPt>
          <c:dPt>
            <c:idx val="6"/>
            <c:bubble3D val="0"/>
            <c:extLst>
              <c:ext xmlns:c16="http://schemas.microsoft.com/office/drawing/2014/chart" uri="{C3380CC4-5D6E-409C-BE32-E72D297353CC}">
                <c16:uniqueId val="{00000019-AB10-44A7-9697-0ADF905CAE07}"/>
              </c:ext>
            </c:extLst>
          </c:dPt>
          <c:dPt>
            <c:idx val="7"/>
            <c:bubble3D val="0"/>
            <c:extLst>
              <c:ext xmlns:c16="http://schemas.microsoft.com/office/drawing/2014/chart" uri="{C3380CC4-5D6E-409C-BE32-E72D297353CC}">
                <c16:uniqueId val="{0000001A-AB10-44A7-9697-0ADF905CAE07}"/>
              </c:ext>
            </c:extLst>
          </c:dPt>
          <c:dPt>
            <c:idx val="8"/>
            <c:bubble3D val="0"/>
            <c:extLst>
              <c:ext xmlns:c16="http://schemas.microsoft.com/office/drawing/2014/chart" uri="{C3380CC4-5D6E-409C-BE32-E72D297353CC}">
                <c16:uniqueId val="{0000001B-AB10-44A7-9697-0ADF905CAE07}"/>
              </c:ext>
            </c:extLst>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BSI!$D$4:$D$17</c:f>
              <c:numCache>
                <c:formatCode>General</c:formatCode>
                <c:ptCount val="14"/>
                <c:pt idx="0" formatCode="0.00%">
                  <c:v>0.27800000000000002</c:v>
                </c:pt>
                <c:pt idx="2" formatCode="0.00%">
                  <c:v>0.27800000000000002</c:v>
                </c:pt>
                <c:pt idx="3" formatCode="0.00%">
                  <c:v>0.111</c:v>
                </c:pt>
                <c:pt idx="8" formatCode="0.00%">
                  <c:v>0.222</c:v>
                </c:pt>
                <c:pt idx="10" formatCode="0.00%">
                  <c:v>0.111</c:v>
                </c:pt>
              </c:numCache>
            </c:numRef>
          </c:val>
          <c:extLst>
            <c:ext xmlns:c16="http://schemas.microsoft.com/office/drawing/2014/chart" uri="{C3380CC4-5D6E-409C-BE32-E72D297353CC}">
              <c16:uniqueId val="{0000001C-AB10-44A7-9697-0ADF905CAE07}"/>
            </c:ext>
          </c:extLst>
        </c:ser>
        <c:dLbls>
          <c:showLegendKey val="0"/>
          <c:showVal val="1"/>
          <c:showCatName val="0"/>
          <c:showSerName val="0"/>
          <c:showPercent val="0"/>
          <c:showBubbleSize val="0"/>
          <c:showLeaderLines val="1"/>
        </c:dLbls>
        <c:firstSliceAng val="0"/>
      </c:pieChart>
      <c:spPr>
        <a:noFill/>
        <a:ln w="25387">
          <a:noFill/>
        </a:ln>
      </c:spPr>
    </c:plotArea>
    <c:plotVisOnly val="1"/>
    <c:dispBlanksAs val="zero"/>
    <c:showDLblsOverMax val="0"/>
  </c:chart>
  <c:spPr>
    <a:noFill/>
    <a:ln>
      <a:noFill/>
    </a:ln>
  </c:spPr>
  <c:txPr>
    <a:bodyPr/>
    <a:lstStyle/>
    <a:p>
      <a:pPr>
        <a:defRPr sz="1034"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5515695067301"/>
          <c:y val="0.20070011668611401"/>
          <c:w val="0.46188340807174899"/>
          <c:h val="0.60093348891481901"/>
        </c:manualLayout>
      </c:layout>
      <c:pieChart>
        <c:varyColors val="1"/>
        <c:ser>
          <c:idx val="0"/>
          <c:order val="0"/>
          <c:spPr>
            <a:solidFill>
              <a:srgbClr val="9999FF"/>
            </a:solidFill>
            <a:ln w="8054">
              <a:solidFill>
                <a:srgbClr val="FFFFFF"/>
              </a:solidFill>
              <a:prstDash val="solid"/>
            </a:ln>
          </c:spPr>
          <c:dPt>
            <c:idx val="0"/>
            <c:bubble3D val="0"/>
            <c:spPr>
              <a:solidFill>
                <a:srgbClr val="33A02C"/>
              </a:solidFill>
              <a:ln w="8054">
                <a:solidFill>
                  <a:srgbClr val="33A02C"/>
                </a:solidFill>
                <a:prstDash val="solid"/>
              </a:ln>
            </c:spPr>
            <c:extLst>
              <c:ext xmlns:c16="http://schemas.microsoft.com/office/drawing/2014/chart" uri="{C3380CC4-5D6E-409C-BE32-E72D297353CC}">
                <c16:uniqueId val="{00000001-AB10-44A7-9697-0ADF905CAE07}"/>
              </c:ext>
            </c:extLst>
          </c:dPt>
          <c:dPt>
            <c:idx val="1"/>
            <c:bubble3D val="0"/>
            <c:spPr>
              <a:solidFill>
                <a:srgbClr val="FF7F00"/>
              </a:solidFill>
              <a:ln w="8054">
                <a:solidFill>
                  <a:srgbClr val="FF7F00"/>
                </a:solidFill>
                <a:prstDash val="solid"/>
              </a:ln>
            </c:spPr>
            <c:extLst>
              <c:ext xmlns:c16="http://schemas.microsoft.com/office/drawing/2014/chart" uri="{C3380CC4-5D6E-409C-BE32-E72D297353CC}">
                <c16:uniqueId val="{00000003-AB10-44A7-9697-0ADF905CAE07}"/>
              </c:ext>
            </c:extLst>
          </c:dPt>
          <c:dPt>
            <c:idx val="2"/>
            <c:bubble3D val="0"/>
            <c:spPr>
              <a:solidFill>
                <a:srgbClr val="8452BA"/>
              </a:solidFill>
              <a:ln w="8054">
                <a:solidFill>
                  <a:srgbClr val="FFFFFF"/>
                </a:solidFill>
                <a:prstDash val="solid"/>
              </a:ln>
            </c:spPr>
            <c:extLst>
              <c:ext xmlns:c16="http://schemas.microsoft.com/office/drawing/2014/chart" uri="{C3380CC4-5D6E-409C-BE32-E72D297353CC}">
                <c16:uniqueId val="{00000005-AB10-44A7-9697-0ADF905CAE07}"/>
              </c:ext>
            </c:extLst>
          </c:dPt>
          <c:dPt>
            <c:idx val="3"/>
            <c:bubble3D val="0"/>
            <c:spPr>
              <a:solidFill>
                <a:srgbClr val="FB9A99"/>
              </a:solidFill>
              <a:ln w="8054">
                <a:solidFill>
                  <a:srgbClr val="FB9A99"/>
                </a:solidFill>
                <a:prstDash val="solid"/>
              </a:ln>
            </c:spPr>
            <c:extLst>
              <c:ext xmlns:c16="http://schemas.microsoft.com/office/drawing/2014/chart" uri="{C3380CC4-5D6E-409C-BE32-E72D297353CC}">
                <c16:uniqueId val="{00000007-AB10-44A7-9697-0ADF905CAE07}"/>
              </c:ext>
            </c:extLst>
          </c:dPt>
          <c:dPt>
            <c:idx val="4"/>
            <c:bubble3D val="0"/>
            <c:spPr>
              <a:solidFill>
                <a:schemeClr val="bg1">
                  <a:lumMod val="75000"/>
                </a:schemeClr>
              </a:solidFill>
              <a:ln w="8054">
                <a:solidFill>
                  <a:srgbClr val="FFFFFF"/>
                </a:solidFill>
                <a:prstDash val="solid"/>
              </a:ln>
            </c:spPr>
            <c:extLst>
              <c:ext xmlns:c16="http://schemas.microsoft.com/office/drawing/2014/chart" uri="{C3380CC4-5D6E-409C-BE32-E72D297353CC}">
                <c16:uniqueId val="{00000009-AB10-44A7-9697-0ADF905CAE07}"/>
              </c:ext>
            </c:extLst>
          </c:dPt>
          <c:dPt>
            <c:idx val="5"/>
            <c:bubble3D val="0"/>
            <c:spPr>
              <a:solidFill>
                <a:srgbClr val="003366"/>
              </a:solidFill>
              <a:ln w="8054">
                <a:solidFill>
                  <a:srgbClr val="FFFFFF"/>
                </a:solidFill>
                <a:prstDash val="solid"/>
              </a:ln>
            </c:spPr>
            <c:extLst>
              <c:ext xmlns:c16="http://schemas.microsoft.com/office/drawing/2014/chart" uri="{C3380CC4-5D6E-409C-BE32-E72D297353CC}">
                <c16:uniqueId val="{0000000B-AB10-44A7-9697-0ADF905CAE07}"/>
              </c:ext>
            </c:extLst>
          </c:dPt>
          <c:dPt>
            <c:idx val="6"/>
            <c:bubble3D val="0"/>
            <c:spPr>
              <a:solidFill>
                <a:srgbClr val="FFCC00"/>
              </a:solidFill>
              <a:ln w="8054">
                <a:solidFill>
                  <a:srgbClr val="FFFFFF"/>
                </a:solidFill>
                <a:prstDash val="solid"/>
              </a:ln>
            </c:spPr>
            <c:extLst>
              <c:ext xmlns:c16="http://schemas.microsoft.com/office/drawing/2014/chart" uri="{C3380CC4-5D6E-409C-BE32-E72D297353CC}">
                <c16:uniqueId val="{0000000D-AB10-44A7-9697-0ADF905CAE07}"/>
              </c:ext>
            </c:extLst>
          </c:dPt>
          <c:dPt>
            <c:idx val="7"/>
            <c:bubble3D val="0"/>
            <c:spPr>
              <a:solidFill>
                <a:srgbClr val="98D0D4"/>
              </a:solidFill>
              <a:ln w="8054">
                <a:solidFill>
                  <a:srgbClr val="FFFFFF"/>
                </a:solidFill>
                <a:prstDash val="solid"/>
              </a:ln>
            </c:spPr>
            <c:extLst>
              <c:ext xmlns:c16="http://schemas.microsoft.com/office/drawing/2014/chart" uri="{C3380CC4-5D6E-409C-BE32-E72D297353CC}">
                <c16:uniqueId val="{0000000F-AB10-44A7-9697-0ADF905CAE07}"/>
              </c:ext>
            </c:extLst>
          </c:dPt>
          <c:dPt>
            <c:idx val="8"/>
            <c:bubble3D val="0"/>
            <c:spPr>
              <a:solidFill>
                <a:srgbClr val="1F78B4"/>
              </a:solidFill>
              <a:ln w="8054">
                <a:solidFill>
                  <a:srgbClr val="1F78B4"/>
                </a:solidFill>
                <a:prstDash val="solid"/>
              </a:ln>
            </c:spPr>
            <c:extLst>
              <c:ext xmlns:c16="http://schemas.microsoft.com/office/drawing/2014/chart" uri="{C3380CC4-5D6E-409C-BE32-E72D297353CC}">
                <c16:uniqueId val="{00000011-AB10-44A7-9697-0ADF905CAE07}"/>
              </c:ext>
            </c:extLst>
          </c:dPt>
          <c:dPt>
            <c:idx val="9"/>
            <c:bubble3D val="0"/>
            <c:spPr>
              <a:solidFill>
                <a:srgbClr val="BDA0CC"/>
              </a:solidFill>
              <a:ln w="8054">
                <a:solidFill>
                  <a:srgbClr val="BDA0CC"/>
                </a:solidFill>
                <a:prstDash val="solid"/>
              </a:ln>
            </c:spPr>
            <c:extLst>
              <c:ext xmlns:c16="http://schemas.microsoft.com/office/drawing/2014/chart" uri="{C3380CC4-5D6E-409C-BE32-E72D297353CC}">
                <c16:uniqueId val="{00000013-2A14-4425-AD24-5E13274C9C1A}"/>
              </c:ext>
            </c:extLst>
          </c:dPt>
          <c:dPt>
            <c:idx val="10"/>
            <c:bubble3D val="0"/>
            <c:spPr>
              <a:solidFill>
                <a:srgbClr val="E93B3B"/>
              </a:solidFill>
              <a:ln w="8054">
                <a:solidFill>
                  <a:srgbClr val="E93B3B"/>
                </a:solidFill>
                <a:prstDash val="solid"/>
              </a:ln>
            </c:spPr>
            <c:extLst>
              <c:ext xmlns:c16="http://schemas.microsoft.com/office/drawing/2014/chart" uri="{C3380CC4-5D6E-409C-BE32-E72D297353CC}">
                <c16:uniqueId val="{00000015-2A14-4425-AD24-5E13274C9C1A}"/>
              </c:ext>
            </c:extLst>
          </c:dPt>
          <c:dPt>
            <c:idx val="11"/>
            <c:bubble3D val="0"/>
            <c:spPr>
              <a:solidFill>
                <a:srgbClr val="FFFF69"/>
              </a:solidFill>
              <a:ln w="8054">
                <a:solidFill>
                  <a:srgbClr val="FFFF69"/>
                </a:solidFill>
                <a:prstDash val="solid"/>
              </a:ln>
            </c:spPr>
            <c:extLst>
              <c:ext xmlns:c16="http://schemas.microsoft.com/office/drawing/2014/chart" uri="{C3380CC4-5D6E-409C-BE32-E72D297353CC}">
                <c16:uniqueId val="{00000017-2A14-4425-AD24-5E13274C9C1A}"/>
              </c:ext>
            </c:extLst>
          </c:dPt>
          <c:dLbls>
            <c:dLbl>
              <c:idx val="1"/>
              <c:layout>
                <c:manualLayout>
                  <c:x val="3.9796523820646579E-3"/>
                  <c:y val="2.3437301757566895E-2"/>
                </c:manualLayout>
              </c:layout>
              <c:spPr>
                <a:noFill/>
                <a:ln>
                  <a:noFill/>
                </a:ln>
                <a:effectLst/>
              </c:spPr>
              <c:txPr>
                <a:bodyPr wrap="square" lIns="38100" tIns="19050" rIns="38100" bIns="19050" anchor="ctr">
                  <a:noAutofit/>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361823414049771"/>
                      <c:h val="0.13411995930767687"/>
                    </c:manualLayout>
                  </c15:layout>
                </c:ext>
                <c:ext xmlns:c16="http://schemas.microsoft.com/office/drawing/2014/chart" uri="{C3380CC4-5D6E-409C-BE32-E72D297353CC}">
                  <c16:uniqueId val="{00000003-AB10-44A7-9697-0ADF905CAE07}"/>
                </c:ext>
              </c:extLst>
            </c:dLbl>
            <c:dLbl>
              <c:idx val="3"/>
              <c:layout>
                <c:manualLayout>
                  <c:x val="8.8193953842612929E-2"/>
                  <c:y val="8.593600417073243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B10-44A7-9697-0ADF905CAE07}"/>
                </c:ext>
              </c:extLst>
            </c:dLbl>
            <c:dLbl>
              <c:idx val="4"/>
              <c:delete val="1"/>
              <c:extLst>
                <c:ext xmlns:c15="http://schemas.microsoft.com/office/drawing/2012/chart" uri="{CE6537A1-D6FC-4f65-9D91-7224C49458BB}"/>
                <c:ext xmlns:c16="http://schemas.microsoft.com/office/drawing/2014/chart" uri="{C3380CC4-5D6E-409C-BE32-E72D297353CC}">
                  <c16:uniqueId val="{00000009-AB10-44A7-9697-0ADF905CAE07}"/>
                </c:ext>
              </c:extLst>
            </c:dLbl>
            <c:dLbl>
              <c:idx val="6"/>
              <c:delete val="1"/>
              <c:extLst>
                <c:ext xmlns:c15="http://schemas.microsoft.com/office/drawing/2012/chart" uri="{CE6537A1-D6FC-4f65-9D91-7224C49458BB}"/>
                <c:ext xmlns:c16="http://schemas.microsoft.com/office/drawing/2014/chart" uri="{C3380CC4-5D6E-409C-BE32-E72D297353CC}">
                  <c16:uniqueId val="{0000000D-AB10-44A7-9697-0ADF905CAE07}"/>
                </c:ext>
              </c:extLst>
            </c:dLbl>
            <c:dLbl>
              <c:idx val="7"/>
              <c:delete val="1"/>
              <c:extLst>
                <c:ext xmlns:c15="http://schemas.microsoft.com/office/drawing/2012/chart" uri="{CE6537A1-D6FC-4f65-9D91-7224C49458BB}"/>
                <c:ext xmlns:c16="http://schemas.microsoft.com/office/drawing/2014/chart" uri="{C3380CC4-5D6E-409C-BE32-E72D297353CC}">
                  <c16:uniqueId val="{0000000F-AB10-44A7-9697-0ADF905CAE07}"/>
                </c:ext>
              </c:extLst>
            </c:dLbl>
            <c:dLbl>
              <c:idx val="9"/>
              <c:delete val="1"/>
              <c:extLst>
                <c:ext xmlns:c15="http://schemas.microsoft.com/office/drawing/2012/chart" uri="{CE6537A1-D6FC-4f65-9D91-7224C49458BB}"/>
                <c:ext xmlns:c16="http://schemas.microsoft.com/office/drawing/2014/chart" uri="{C3380CC4-5D6E-409C-BE32-E72D297353CC}">
                  <c16:uniqueId val="{00000013-2A14-4425-AD24-5E13274C9C1A}"/>
                </c:ext>
              </c:extLst>
            </c:dLbl>
            <c:dLbl>
              <c:idx val="10"/>
              <c:layout>
                <c:manualLayout>
                  <c:x val="4.1258387310349484E-3"/>
                  <c:y val="-2.27855291436785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2A14-4425-AD24-5E13274C9C1A}"/>
                </c:ext>
              </c:extLst>
            </c:dLbl>
            <c:dLbl>
              <c:idx val="11"/>
              <c:delete val="1"/>
              <c:extLst>
                <c:ext xmlns:c15="http://schemas.microsoft.com/office/drawing/2012/chart" uri="{CE6537A1-D6FC-4f65-9D91-7224C49458BB}"/>
                <c:ext xmlns:c16="http://schemas.microsoft.com/office/drawing/2014/chart" uri="{C3380CC4-5D6E-409C-BE32-E72D297353CC}">
                  <c16:uniqueId val="{00000017-2A14-4425-AD24-5E13274C9C1A}"/>
                </c:ext>
              </c:extLst>
            </c:dLbl>
            <c:dLbl>
              <c:idx val="12"/>
              <c:delete val="1"/>
              <c:extLst>
                <c:ext xmlns:c15="http://schemas.microsoft.com/office/drawing/2012/chart" uri="{CE6537A1-D6FC-4f65-9D91-7224C49458BB}"/>
                <c:ext xmlns:c16="http://schemas.microsoft.com/office/drawing/2014/chart" uri="{C3380CC4-5D6E-409C-BE32-E72D297353CC}">
                  <c16:uniqueId val="{00000018-2A14-4425-AD24-5E13274C9C1A}"/>
                </c:ext>
              </c:extLst>
            </c:dLbl>
            <c:dLbl>
              <c:idx val="13"/>
              <c:delete val="1"/>
              <c:extLst>
                <c:ext xmlns:c15="http://schemas.microsoft.com/office/drawing/2012/chart" uri="{CE6537A1-D6FC-4f65-9D91-7224C49458BB}"/>
                <c:ext xmlns:c16="http://schemas.microsoft.com/office/drawing/2014/chart" uri="{C3380CC4-5D6E-409C-BE32-E72D297353CC}">
                  <c16:uniqueId val="{00000019-2A14-4425-AD24-5E13274C9C1A}"/>
                </c:ext>
              </c:extLst>
            </c:dLbl>
            <c:spPr>
              <a:noFill/>
              <a:ln>
                <a:noFill/>
              </a:ln>
              <a:effectLst/>
            </c:sp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BSI!$C$4:$C$17</c:f>
              <c:numCache>
                <c:formatCode>General</c:formatCode>
                <c:ptCount val="14"/>
                <c:pt idx="0">
                  <c:v>3</c:v>
                </c:pt>
                <c:pt idx="1">
                  <c:v>2</c:v>
                </c:pt>
                <c:pt idx="2">
                  <c:v>5</c:v>
                </c:pt>
                <c:pt idx="3">
                  <c:v>1</c:v>
                </c:pt>
                <c:pt idx="5">
                  <c:v>2</c:v>
                </c:pt>
                <c:pt idx="8">
                  <c:v>2</c:v>
                </c:pt>
                <c:pt idx="10">
                  <c:v>3</c:v>
                </c:pt>
              </c:numCache>
            </c:numRef>
          </c:val>
          <c:extLst>
            <c:ext xmlns:c16="http://schemas.microsoft.com/office/drawing/2014/chart" uri="{C3380CC4-5D6E-409C-BE32-E72D297353CC}">
              <c16:uniqueId val="{00000012-AB10-44A7-9697-0ADF905CAE07}"/>
            </c:ext>
          </c:extLst>
        </c:ser>
        <c:ser>
          <c:idx val="1"/>
          <c:order val="1"/>
          <c:dPt>
            <c:idx val="0"/>
            <c:bubble3D val="0"/>
            <c:extLst>
              <c:ext xmlns:c16="http://schemas.microsoft.com/office/drawing/2014/chart" uri="{C3380CC4-5D6E-409C-BE32-E72D297353CC}">
                <c16:uniqueId val="{00000013-AB10-44A7-9697-0ADF905CAE07}"/>
              </c:ext>
            </c:extLst>
          </c:dPt>
          <c:dPt>
            <c:idx val="1"/>
            <c:bubble3D val="0"/>
            <c:extLst>
              <c:ext xmlns:c16="http://schemas.microsoft.com/office/drawing/2014/chart" uri="{C3380CC4-5D6E-409C-BE32-E72D297353CC}">
                <c16:uniqueId val="{00000014-AB10-44A7-9697-0ADF905CAE07}"/>
              </c:ext>
            </c:extLst>
          </c:dPt>
          <c:dPt>
            <c:idx val="2"/>
            <c:bubble3D val="0"/>
            <c:extLst>
              <c:ext xmlns:c16="http://schemas.microsoft.com/office/drawing/2014/chart" uri="{C3380CC4-5D6E-409C-BE32-E72D297353CC}">
                <c16:uniqueId val="{00000015-AB10-44A7-9697-0ADF905CAE07}"/>
              </c:ext>
            </c:extLst>
          </c:dPt>
          <c:dPt>
            <c:idx val="3"/>
            <c:bubble3D val="0"/>
            <c:extLst>
              <c:ext xmlns:c16="http://schemas.microsoft.com/office/drawing/2014/chart" uri="{C3380CC4-5D6E-409C-BE32-E72D297353CC}">
                <c16:uniqueId val="{00000016-AB10-44A7-9697-0ADF905CAE07}"/>
              </c:ext>
            </c:extLst>
          </c:dPt>
          <c:dPt>
            <c:idx val="4"/>
            <c:bubble3D val="0"/>
            <c:extLst>
              <c:ext xmlns:c16="http://schemas.microsoft.com/office/drawing/2014/chart" uri="{C3380CC4-5D6E-409C-BE32-E72D297353CC}">
                <c16:uniqueId val="{00000017-AB10-44A7-9697-0ADF905CAE07}"/>
              </c:ext>
            </c:extLst>
          </c:dPt>
          <c:dPt>
            <c:idx val="5"/>
            <c:bubble3D val="0"/>
            <c:extLst>
              <c:ext xmlns:c16="http://schemas.microsoft.com/office/drawing/2014/chart" uri="{C3380CC4-5D6E-409C-BE32-E72D297353CC}">
                <c16:uniqueId val="{00000018-AB10-44A7-9697-0ADF905CAE07}"/>
              </c:ext>
            </c:extLst>
          </c:dPt>
          <c:dPt>
            <c:idx val="6"/>
            <c:bubble3D val="0"/>
            <c:extLst>
              <c:ext xmlns:c16="http://schemas.microsoft.com/office/drawing/2014/chart" uri="{C3380CC4-5D6E-409C-BE32-E72D297353CC}">
                <c16:uniqueId val="{00000019-AB10-44A7-9697-0ADF905CAE07}"/>
              </c:ext>
            </c:extLst>
          </c:dPt>
          <c:dPt>
            <c:idx val="7"/>
            <c:bubble3D val="0"/>
            <c:extLst>
              <c:ext xmlns:c16="http://schemas.microsoft.com/office/drawing/2014/chart" uri="{C3380CC4-5D6E-409C-BE32-E72D297353CC}">
                <c16:uniqueId val="{0000001A-AB10-44A7-9697-0ADF905CAE07}"/>
              </c:ext>
            </c:extLst>
          </c:dPt>
          <c:dPt>
            <c:idx val="8"/>
            <c:bubble3D val="0"/>
            <c:extLst>
              <c:ext xmlns:c16="http://schemas.microsoft.com/office/drawing/2014/chart" uri="{C3380CC4-5D6E-409C-BE32-E72D297353CC}">
                <c16:uniqueId val="{0000001B-AB10-44A7-9697-0ADF905CAE07}"/>
              </c:ext>
            </c:extLst>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BSI!$D$4:$D$17</c:f>
              <c:numCache>
                <c:formatCode>0.00%</c:formatCode>
                <c:ptCount val="14"/>
                <c:pt idx="0">
                  <c:v>0.16700000000000001</c:v>
                </c:pt>
                <c:pt idx="1">
                  <c:v>0.111</c:v>
                </c:pt>
                <c:pt idx="2">
                  <c:v>0.27800000000000002</c:v>
                </c:pt>
                <c:pt idx="3">
                  <c:v>5.6000000000000001E-2</c:v>
                </c:pt>
                <c:pt idx="5" formatCode="General">
                  <c:v>0.111</c:v>
                </c:pt>
                <c:pt idx="8">
                  <c:v>0.111</c:v>
                </c:pt>
                <c:pt idx="10">
                  <c:v>0.16700000000000001</c:v>
                </c:pt>
              </c:numCache>
            </c:numRef>
          </c:val>
          <c:extLst>
            <c:ext xmlns:c16="http://schemas.microsoft.com/office/drawing/2014/chart" uri="{C3380CC4-5D6E-409C-BE32-E72D297353CC}">
              <c16:uniqueId val="{0000001C-AB10-44A7-9697-0ADF905CAE07}"/>
            </c:ext>
          </c:extLst>
        </c:ser>
        <c:dLbls>
          <c:showLegendKey val="0"/>
          <c:showVal val="1"/>
          <c:showCatName val="0"/>
          <c:showSerName val="0"/>
          <c:showPercent val="0"/>
          <c:showBubbleSize val="0"/>
          <c:showLeaderLines val="1"/>
        </c:dLbls>
        <c:firstSliceAng val="0"/>
      </c:pieChart>
      <c:spPr>
        <a:noFill/>
        <a:ln w="25387">
          <a:noFill/>
        </a:ln>
      </c:spPr>
    </c:plotArea>
    <c:plotVisOnly val="1"/>
    <c:dispBlanksAs val="zero"/>
    <c:showDLblsOverMax val="0"/>
  </c:chart>
  <c:spPr>
    <a:solidFill>
      <a:srgbClr val="FFFFFF"/>
    </a:solidFill>
    <a:ln>
      <a:noFill/>
    </a:ln>
  </c:spPr>
  <c:txPr>
    <a:bodyPr/>
    <a:lstStyle/>
    <a:p>
      <a:pPr>
        <a:defRPr sz="1034" b="0"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90273556231"/>
          <c:y val="4.7892720306513398E-2"/>
          <c:w val="0.87689969604863305"/>
          <c:h val="0.69359871682706331"/>
        </c:manualLayout>
      </c:layout>
      <c:lineChart>
        <c:grouping val="standard"/>
        <c:varyColors val="0"/>
        <c:ser>
          <c:idx val="0"/>
          <c:order val="0"/>
          <c:tx>
            <c:strRef>
              <c:f>Sheet1!$A$2</c:f>
              <c:strCache>
                <c:ptCount val="1"/>
                <c:pt idx="0">
                  <c:v>Adult</c:v>
                </c:pt>
              </c:strCache>
            </c:strRef>
          </c:tx>
          <c:spPr>
            <a:ln w="57150">
              <a:solidFill>
                <a:srgbClr val="0070C0"/>
              </a:solidFill>
              <a:prstDash val="solid"/>
            </a:ln>
          </c:spPr>
          <c:marker>
            <c:symbol val="diamond"/>
            <c:size val="13"/>
            <c:spPr>
              <a:solidFill>
                <a:srgbClr val="0070C0"/>
              </a:solidFill>
              <a:ln>
                <a:solidFill>
                  <a:srgbClr val="0070C0"/>
                </a:solidFill>
              </a:ln>
            </c:spPr>
          </c:marker>
          <c:cat>
            <c:numRef>
              <c:f>Sheet1!$B$1:$L$1</c:f>
              <c:numCache>
                <c:formatCode>General</c:formatCode>
                <c:ptCount val="11"/>
                <c:pt idx="0">
                  <c:v>2015</c:v>
                </c:pt>
                <c:pt idx="1">
                  <c:v>2016</c:v>
                </c:pt>
                <c:pt idx="2">
                  <c:v>2017</c:v>
                </c:pt>
                <c:pt idx="3">
                  <c:v>2018</c:v>
                </c:pt>
                <c:pt idx="4">
                  <c:v>2019</c:v>
                </c:pt>
                <c:pt idx="6">
                  <c:v>2015</c:v>
                </c:pt>
                <c:pt idx="7">
                  <c:v>2016</c:v>
                </c:pt>
                <c:pt idx="8">
                  <c:v>2017</c:v>
                </c:pt>
                <c:pt idx="9">
                  <c:v>2018</c:v>
                </c:pt>
                <c:pt idx="10">
                  <c:v>2019</c:v>
                </c:pt>
              </c:numCache>
            </c:numRef>
          </c:cat>
          <c:val>
            <c:numRef>
              <c:f>Sheet1!$B$2:$L$2</c:f>
              <c:numCache>
                <c:formatCode>General</c:formatCode>
                <c:ptCount val="11"/>
                <c:pt idx="0">
                  <c:v>0.69</c:v>
                </c:pt>
                <c:pt idx="1">
                  <c:v>0.74</c:v>
                </c:pt>
                <c:pt idx="2">
                  <c:v>0.76</c:v>
                </c:pt>
                <c:pt idx="3">
                  <c:v>0.9</c:v>
                </c:pt>
                <c:pt idx="4">
                  <c:v>0.73</c:v>
                </c:pt>
                <c:pt idx="6">
                  <c:v>0.67</c:v>
                </c:pt>
                <c:pt idx="7">
                  <c:v>0.59</c:v>
                </c:pt>
                <c:pt idx="8">
                  <c:v>0.64</c:v>
                </c:pt>
                <c:pt idx="9">
                  <c:v>0.8</c:v>
                </c:pt>
                <c:pt idx="10">
                  <c:v>0.61</c:v>
                </c:pt>
              </c:numCache>
            </c:numRef>
          </c:val>
          <c:smooth val="0"/>
          <c:extLst>
            <c:ext xmlns:c16="http://schemas.microsoft.com/office/drawing/2014/chart" uri="{C3380CC4-5D6E-409C-BE32-E72D297353CC}">
              <c16:uniqueId val="{00000000-1ACC-4E96-95C6-C8945CBDBEC7}"/>
            </c:ext>
          </c:extLst>
        </c:ser>
        <c:ser>
          <c:idx val="1"/>
          <c:order val="1"/>
          <c:tx>
            <c:strRef>
              <c:f>Sheet1!$A$3</c:f>
              <c:strCache>
                <c:ptCount val="1"/>
                <c:pt idx="0">
                  <c:v>Pediatric</c:v>
                </c:pt>
              </c:strCache>
            </c:strRef>
          </c:tx>
          <c:spPr>
            <a:ln w="57150">
              <a:solidFill>
                <a:srgbClr val="969696"/>
              </a:solidFill>
              <a:prstDash val="solid"/>
            </a:ln>
          </c:spPr>
          <c:marker>
            <c:symbol val="square"/>
            <c:size val="10"/>
            <c:spPr>
              <a:solidFill>
                <a:srgbClr val="969696"/>
              </a:solidFill>
              <a:ln>
                <a:solidFill>
                  <a:srgbClr val="969696"/>
                </a:solidFill>
                <a:prstDash val="solid"/>
              </a:ln>
            </c:spPr>
          </c:marker>
          <c:cat>
            <c:numRef>
              <c:f>Sheet1!$B$1:$L$1</c:f>
              <c:numCache>
                <c:formatCode>General</c:formatCode>
                <c:ptCount val="11"/>
                <c:pt idx="0">
                  <c:v>2015</c:v>
                </c:pt>
                <c:pt idx="1">
                  <c:v>2016</c:v>
                </c:pt>
                <c:pt idx="2">
                  <c:v>2017</c:v>
                </c:pt>
                <c:pt idx="3">
                  <c:v>2018</c:v>
                </c:pt>
                <c:pt idx="4">
                  <c:v>2019</c:v>
                </c:pt>
                <c:pt idx="6">
                  <c:v>2015</c:v>
                </c:pt>
                <c:pt idx="7">
                  <c:v>2016</c:v>
                </c:pt>
                <c:pt idx="8">
                  <c:v>2017</c:v>
                </c:pt>
                <c:pt idx="9">
                  <c:v>2018</c:v>
                </c:pt>
                <c:pt idx="10">
                  <c:v>2019</c:v>
                </c:pt>
              </c:numCache>
            </c:numRef>
          </c:cat>
          <c:val>
            <c:numRef>
              <c:f>Sheet1!$B$3:$L$3</c:f>
              <c:numCache>
                <c:formatCode>General</c:formatCode>
                <c:ptCount val="11"/>
                <c:pt idx="0">
                  <c:v>1.06</c:v>
                </c:pt>
                <c:pt idx="1">
                  <c:v>1.33</c:v>
                </c:pt>
                <c:pt idx="2">
                  <c:v>1.05</c:v>
                </c:pt>
                <c:pt idx="3">
                  <c:v>0.92</c:v>
                </c:pt>
                <c:pt idx="4">
                  <c:v>0.76</c:v>
                </c:pt>
                <c:pt idx="6">
                  <c:v>1.06</c:v>
                </c:pt>
                <c:pt idx="7">
                  <c:v>0.72</c:v>
                </c:pt>
                <c:pt idx="8">
                  <c:v>1.1599999999999999</c:v>
                </c:pt>
                <c:pt idx="9">
                  <c:v>1.24</c:v>
                </c:pt>
                <c:pt idx="10">
                  <c:v>0.77</c:v>
                </c:pt>
              </c:numCache>
            </c:numRef>
          </c:val>
          <c:smooth val="0"/>
          <c:extLst>
            <c:ext xmlns:c16="http://schemas.microsoft.com/office/drawing/2014/chart" uri="{C3380CC4-5D6E-409C-BE32-E72D297353CC}">
              <c16:uniqueId val="{00000001-1ACC-4E96-95C6-C8945CBDBEC7}"/>
            </c:ext>
          </c:extLst>
        </c:ser>
        <c:ser>
          <c:idx val="2"/>
          <c:order val="2"/>
          <c:tx>
            <c:strRef>
              <c:f>Sheet1!$A$4</c:f>
              <c:strCache>
                <c:ptCount val="1"/>
                <c:pt idx="0">
                  <c:v>Neonatal</c:v>
                </c:pt>
              </c:strCache>
            </c:strRef>
          </c:tx>
          <c:spPr>
            <a:ln w="57150">
              <a:solidFill>
                <a:srgbClr val="AFCE14"/>
              </a:solidFill>
              <a:prstDash val="solid"/>
            </a:ln>
          </c:spPr>
          <c:marker>
            <c:symbol val="circle"/>
            <c:size val="11"/>
            <c:spPr>
              <a:solidFill>
                <a:srgbClr val="AFCE14"/>
              </a:solidFill>
              <a:ln>
                <a:solidFill>
                  <a:srgbClr val="AFCE14"/>
                </a:solidFill>
                <a:prstDash val="solid"/>
              </a:ln>
            </c:spPr>
          </c:marker>
          <c:cat>
            <c:numRef>
              <c:f>Sheet1!$B$1:$L$1</c:f>
              <c:numCache>
                <c:formatCode>General</c:formatCode>
                <c:ptCount val="11"/>
                <c:pt idx="0">
                  <c:v>2015</c:v>
                </c:pt>
                <c:pt idx="1">
                  <c:v>2016</c:v>
                </c:pt>
                <c:pt idx="2">
                  <c:v>2017</c:v>
                </c:pt>
                <c:pt idx="3">
                  <c:v>2018</c:v>
                </c:pt>
                <c:pt idx="4">
                  <c:v>2019</c:v>
                </c:pt>
                <c:pt idx="6">
                  <c:v>2015</c:v>
                </c:pt>
                <c:pt idx="7">
                  <c:v>2016</c:v>
                </c:pt>
                <c:pt idx="8">
                  <c:v>2017</c:v>
                </c:pt>
                <c:pt idx="9">
                  <c:v>2018</c:v>
                </c:pt>
                <c:pt idx="10">
                  <c:v>2019</c:v>
                </c:pt>
              </c:numCache>
            </c:numRef>
          </c:cat>
          <c:val>
            <c:numRef>
              <c:f>Sheet1!$B$4:$L$4</c:f>
              <c:numCache>
                <c:formatCode>General</c:formatCode>
                <c:ptCount val="11"/>
                <c:pt idx="0">
                  <c:v>1.57</c:v>
                </c:pt>
                <c:pt idx="1">
                  <c:v>1.19</c:v>
                </c:pt>
                <c:pt idx="2">
                  <c:v>0.93</c:v>
                </c:pt>
                <c:pt idx="3">
                  <c:v>1.03</c:v>
                </c:pt>
                <c:pt idx="4">
                  <c:v>0.79</c:v>
                </c:pt>
              </c:numCache>
            </c:numRef>
          </c:val>
          <c:smooth val="0"/>
          <c:extLst>
            <c:ext xmlns:c16="http://schemas.microsoft.com/office/drawing/2014/chart" uri="{C3380CC4-5D6E-409C-BE32-E72D297353CC}">
              <c16:uniqueId val="{00000002-1ACC-4E96-95C6-C8945CBDBEC7}"/>
            </c:ext>
          </c:extLst>
        </c:ser>
        <c:dLbls>
          <c:showLegendKey val="0"/>
          <c:showVal val="0"/>
          <c:showCatName val="0"/>
          <c:showSerName val="0"/>
          <c:showPercent val="0"/>
          <c:showBubbleSize val="0"/>
        </c:dLbls>
        <c:marker val="1"/>
        <c:smooth val="0"/>
        <c:axId val="87821696"/>
        <c:axId val="87824256"/>
      </c:lineChart>
      <c:catAx>
        <c:axId val="87821696"/>
        <c:scaling>
          <c:orientation val="minMax"/>
        </c:scaling>
        <c:delete val="0"/>
        <c:axPos val="b"/>
        <c:title>
          <c:tx>
            <c:rich>
              <a:bodyPr/>
              <a:lstStyle/>
              <a:p>
                <a:pPr>
                  <a:defRPr sz="1915" b="1" i="0" u="none" strike="noStrike" baseline="0">
                    <a:solidFill>
                      <a:srgbClr val="000000"/>
                    </a:solidFill>
                    <a:latin typeface="Calibri"/>
                    <a:ea typeface="Calibri"/>
                    <a:cs typeface="Calibri"/>
                  </a:defRPr>
                </a:pPr>
                <a:r>
                  <a:rPr lang="en-US" dirty="0"/>
                  <a:t>Calendar Year</a:t>
                </a:r>
              </a:p>
            </c:rich>
          </c:tx>
          <c:layout>
            <c:manualLayout>
              <c:xMode val="edge"/>
              <c:yMode val="edge"/>
              <c:x val="0.47871894856819086"/>
              <c:y val="0.83878032003245973"/>
            </c:manualLayout>
          </c:layout>
          <c:overlay val="0"/>
          <c:spPr>
            <a:noFill/>
            <a:ln w="36123">
              <a:noFill/>
            </a:ln>
          </c:spPr>
        </c:title>
        <c:numFmt formatCode="General" sourceLinked="1"/>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87824256"/>
        <c:crosses val="autoZero"/>
        <c:auto val="1"/>
        <c:lblAlgn val="ctr"/>
        <c:lblOffset val="100"/>
        <c:tickLblSkip val="1"/>
        <c:tickMarkSkip val="1"/>
        <c:noMultiLvlLbl val="0"/>
      </c:catAx>
      <c:valAx>
        <c:axId val="87824256"/>
        <c:scaling>
          <c:orientation val="minMax"/>
          <c:max val="2"/>
          <c:min val="0"/>
        </c:scaling>
        <c:delete val="0"/>
        <c:axPos val="l"/>
        <c:majorGridlines>
          <c:spPr>
            <a:ln w="18061">
              <a:solidFill>
                <a:srgbClr val="C0C0C0"/>
              </a:solidFill>
              <a:prstDash val="solid"/>
            </a:ln>
          </c:spPr>
        </c:majorGridlines>
        <c:title>
          <c:tx>
            <c:rich>
              <a:bodyPr/>
              <a:lstStyle/>
              <a:p>
                <a:pPr>
                  <a:defRPr sz="1915" b="1" i="0" u="none" strike="noStrike" baseline="0">
                    <a:solidFill>
                      <a:srgbClr val="000000"/>
                    </a:solidFill>
                    <a:latin typeface="Calibri"/>
                    <a:ea typeface="Calibri"/>
                    <a:cs typeface="Calibri"/>
                  </a:defRPr>
                </a:pPr>
                <a:r>
                  <a:rPr lang="en-US" dirty="0"/>
                  <a:t>SIR</a:t>
                </a:r>
              </a:p>
            </c:rich>
          </c:tx>
          <c:layout>
            <c:manualLayout>
              <c:xMode val="edge"/>
              <c:yMode val="edge"/>
              <c:x val="6.0790128506663897E-3"/>
              <c:y val="0.39272033789238497"/>
            </c:manualLayout>
          </c:layout>
          <c:overlay val="0"/>
          <c:spPr>
            <a:noFill/>
            <a:ln w="36123">
              <a:noFill/>
            </a:ln>
          </c:spPr>
        </c:title>
        <c:numFmt formatCode="0.0" sourceLinked="0"/>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87821696"/>
        <c:crosses val="autoZero"/>
        <c:crossBetween val="between"/>
        <c:majorUnit val="0.5"/>
      </c:valAx>
      <c:spPr>
        <a:noFill/>
        <a:ln w="25397">
          <a:noFill/>
        </a:ln>
      </c:spPr>
    </c:plotArea>
    <c:legend>
      <c:legendPos val="b"/>
      <c:layout>
        <c:manualLayout>
          <c:xMode val="edge"/>
          <c:yMode val="edge"/>
          <c:x val="0.26747713354012598"/>
          <c:y val="0.942528654943392"/>
          <c:w val="0.55493756462260402"/>
          <c:h val="4.9371131728890502E-2"/>
        </c:manualLayout>
      </c:layout>
      <c:overlay val="0"/>
      <c:spPr>
        <a:noFill/>
        <a:ln w="36123">
          <a:noFill/>
        </a:ln>
      </c:spPr>
      <c:txPr>
        <a:bodyPr/>
        <a:lstStyle/>
        <a:p>
          <a:pPr>
            <a:defRPr sz="1565" b="0"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1921" b="1" i="0" u="none" strike="noStrike" baseline="0">
          <a:solidFill>
            <a:schemeClr val="tx1"/>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90273556231"/>
          <c:y val="4.7892720306513398E-2"/>
          <c:w val="0.87689969604863305"/>
          <c:h val="0.69359871682706331"/>
        </c:manualLayout>
      </c:layout>
      <c:lineChart>
        <c:grouping val="standard"/>
        <c:varyColors val="0"/>
        <c:ser>
          <c:idx val="0"/>
          <c:order val="0"/>
          <c:tx>
            <c:strRef>
              <c:f>Sheet1!$A$2</c:f>
              <c:strCache>
                <c:ptCount val="1"/>
                <c:pt idx="0">
                  <c:v>Adult</c:v>
                </c:pt>
              </c:strCache>
            </c:strRef>
          </c:tx>
          <c:spPr>
            <a:ln w="57150">
              <a:solidFill>
                <a:srgbClr val="0070C0"/>
              </a:solidFill>
              <a:prstDash val="solid"/>
            </a:ln>
          </c:spPr>
          <c:marker>
            <c:symbol val="diamond"/>
            <c:size val="13"/>
            <c:spPr>
              <a:solidFill>
                <a:srgbClr val="0070C0"/>
              </a:solidFill>
              <a:ln>
                <a:solidFill>
                  <a:srgbClr val="0070C0"/>
                </a:solidFill>
              </a:ln>
            </c:spPr>
          </c:marker>
          <c:cat>
            <c:numRef>
              <c:f>Sheet1!$B$1:$L$1</c:f>
              <c:numCache>
                <c:formatCode>General</c:formatCode>
                <c:ptCount val="11"/>
                <c:pt idx="0">
                  <c:v>2015</c:v>
                </c:pt>
                <c:pt idx="1">
                  <c:v>2016</c:v>
                </c:pt>
                <c:pt idx="2">
                  <c:v>2017</c:v>
                </c:pt>
                <c:pt idx="3">
                  <c:v>2018</c:v>
                </c:pt>
                <c:pt idx="4">
                  <c:v>2019</c:v>
                </c:pt>
                <c:pt idx="6">
                  <c:v>2015</c:v>
                </c:pt>
                <c:pt idx="7">
                  <c:v>2016</c:v>
                </c:pt>
                <c:pt idx="8">
                  <c:v>2017</c:v>
                </c:pt>
                <c:pt idx="9">
                  <c:v>2018</c:v>
                </c:pt>
                <c:pt idx="10">
                  <c:v>2019</c:v>
                </c:pt>
              </c:numCache>
            </c:numRef>
          </c:cat>
          <c:val>
            <c:numRef>
              <c:f>Sheet1!$B$2:$L$2</c:f>
              <c:numCache>
                <c:formatCode>General</c:formatCode>
                <c:ptCount val="11"/>
                <c:pt idx="0">
                  <c:v>1.04</c:v>
                </c:pt>
                <c:pt idx="1">
                  <c:v>1.04</c:v>
                </c:pt>
                <c:pt idx="2">
                  <c:v>1.02</c:v>
                </c:pt>
                <c:pt idx="3">
                  <c:v>1.03</c:v>
                </c:pt>
                <c:pt idx="4">
                  <c:v>1</c:v>
                </c:pt>
                <c:pt idx="6">
                  <c:v>0.8</c:v>
                </c:pt>
                <c:pt idx="7">
                  <c:v>0.77</c:v>
                </c:pt>
                <c:pt idx="8">
                  <c:v>0.74</c:v>
                </c:pt>
                <c:pt idx="9">
                  <c:v>0.71</c:v>
                </c:pt>
                <c:pt idx="10">
                  <c:v>0.72</c:v>
                </c:pt>
              </c:numCache>
            </c:numRef>
          </c:val>
          <c:smooth val="0"/>
          <c:extLst>
            <c:ext xmlns:c16="http://schemas.microsoft.com/office/drawing/2014/chart" uri="{C3380CC4-5D6E-409C-BE32-E72D297353CC}">
              <c16:uniqueId val="{00000000-1ACC-4E96-95C6-C8945CBDBEC7}"/>
            </c:ext>
          </c:extLst>
        </c:ser>
        <c:ser>
          <c:idx val="1"/>
          <c:order val="1"/>
          <c:tx>
            <c:strRef>
              <c:f>Sheet1!$A$3</c:f>
              <c:strCache>
                <c:ptCount val="1"/>
                <c:pt idx="0">
                  <c:v>Pediatric</c:v>
                </c:pt>
              </c:strCache>
            </c:strRef>
          </c:tx>
          <c:spPr>
            <a:ln w="57150">
              <a:solidFill>
                <a:srgbClr val="969696"/>
              </a:solidFill>
              <a:prstDash val="solid"/>
            </a:ln>
          </c:spPr>
          <c:marker>
            <c:symbol val="square"/>
            <c:size val="10"/>
            <c:spPr>
              <a:solidFill>
                <a:srgbClr val="969696"/>
              </a:solidFill>
              <a:ln>
                <a:solidFill>
                  <a:srgbClr val="969696"/>
                </a:solidFill>
                <a:prstDash val="solid"/>
              </a:ln>
            </c:spPr>
          </c:marker>
          <c:cat>
            <c:numRef>
              <c:f>Sheet1!$B$1:$L$1</c:f>
              <c:numCache>
                <c:formatCode>General</c:formatCode>
                <c:ptCount val="11"/>
                <c:pt idx="0">
                  <c:v>2015</c:v>
                </c:pt>
                <c:pt idx="1">
                  <c:v>2016</c:v>
                </c:pt>
                <c:pt idx="2">
                  <c:v>2017</c:v>
                </c:pt>
                <c:pt idx="3">
                  <c:v>2018</c:v>
                </c:pt>
                <c:pt idx="4">
                  <c:v>2019</c:v>
                </c:pt>
                <c:pt idx="6">
                  <c:v>2015</c:v>
                </c:pt>
                <c:pt idx="7">
                  <c:v>2016</c:v>
                </c:pt>
                <c:pt idx="8">
                  <c:v>2017</c:v>
                </c:pt>
                <c:pt idx="9">
                  <c:v>2018</c:v>
                </c:pt>
                <c:pt idx="10">
                  <c:v>2019</c:v>
                </c:pt>
              </c:numCache>
            </c:numRef>
          </c:cat>
          <c:val>
            <c:numRef>
              <c:f>Sheet1!$B$3:$L$3</c:f>
              <c:numCache>
                <c:formatCode>General</c:formatCode>
                <c:ptCount val="11"/>
                <c:pt idx="0">
                  <c:v>1.1399999999999999</c:v>
                </c:pt>
                <c:pt idx="1">
                  <c:v>1.17</c:v>
                </c:pt>
                <c:pt idx="2">
                  <c:v>1.1399999999999999</c:v>
                </c:pt>
                <c:pt idx="3">
                  <c:v>1.05</c:v>
                </c:pt>
                <c:pt idx="4">
                  <c:v>1</c:v>
                </c:pt>
                <c:pt idx="6">
                  <c:v>1.41</c:v>
                </c:pt>
                <c:pt idx="7">
                  <c:v>1.43</c:v>
                </c:pt>
                <c:pt idx="8">
                  <c:v>1.34</c:v>
                </c:pt>
                <c:pt idx="9">
                  <c:v>1.27</c:v>
                </c:pt>
                <c:pt idx="10">
                  <c:v>1.2</c:v>
                </c:pt>
              </c:numCache>
            </c:numRef>
          </c:val>
          <c:smooth val="0"/>
          <c:extLst>
            <c:ext xmlns:c16="http://schemas.microsoft.com/office/drawing/2014/chart" uri="{C3380CC4-5D6E-409C-BE32-E72D297353CC}">
              <c16:uniqueId val="{00000001-1ACC-4E96-95C6-C8945CBDBEC7}"/>
            </c:ext>
          </c:extLst>
        </c:ser>
        <c:ser>
          <c:idx val="2"/>
          <c:order val="2"/>
          <c:tx>
            <c:strRef>
              <c:f>Sheet1!$A$4</c:f>
              <c:strCache>
                <c:ptCount val="1"/>
                <c:pt idx="0">
                  <c:v>Neonatal</c:v>
                </c:pt>
              </c:strCache>
            </c:strRef>
          </c:tx>
          <c:spPr>
            <a:ln w="57150">
              <a:solidFill>
                <a:srgbClr val="AFCE14"/>
              </a:solidFill>
              <a:prstDash val="solid"/>
            </a:ln>
          </c:spPr>
          <c:marker>
            <c:symbol val="circle"/>
            <c:size val="11"/>
            <c:spPr>
              <a:solidFill>
                <a:srgbClr val="AFCE14"/>
              </a:solidFill>
              <a:ln>
                <a:solidFill>
                  <a:srgbClr val="AFCE14"/>
                </a:solidFill>
                <a:prstDash val="solid"/>
              </a:ln>
            </c:spPr>
          </c:marker>
          <c:cat>
            <c:numRef>
              <c:f>Sheet1!$B$1:$L$1</c:f>
              <c:numCache>
                <c:formatCode>General</c:formatCode>
                <c:ptCount val="11"/>
                <c:pt idx="0">
                  <c:v>2015</c:v>
                </c:pt>
                <c:pt idx="1">
                  <c:v>2016</c:v>
                </c:pt>
                <c:pt idx="2">
                  <c:v>2017</c:v>
                </c:pt>
                <c:pt idx="3">
                  <c:v>2018</c:v>
                </c:pt>
                <c:pt idx="4">
                  <c:v>2019</c:v>
                </c:pt>
                <c:pt idx="6">
                  <c:v>2015</c:v>
                </c:pt>
                <c:pt idx="7">
                  <c:v>2016</c:v>
                </c:pt>
                <c:pt idx="8">
                  <c:v>2017</c:v>
                </c:pt>
                <c:pt idx="9">
                  <c:v>2018</c:v>
                </c:pt>
                <c:pt idx="10">
                  <c:v>2019</c:v>
                </c:pt>
              </c:numCache>
            </c:numRef>
          </c:cat>
          <c:val>
            <c:numRef>
              <c:f>Sheet1!$B$4:$L$4</c:f>
              <c:numCache>
                <c:formatCode>General</c:formatCode>
                <c:ptCount val="11"/>
                <c:pt idx="0">
                  <c:v>0.82</c:v>
                </c:pt>
                <c:pt idx="1">
                  <c:v>0.77</c:v>
                </c:pt>
                <c:pt idx="2">
                  <c:v>0.79</c:v>
                </c:pt>
                <c:pt idx="3">
                  <c:v>0.7</c:v>
                </c:pt>
                <c:pt idx="4">
                  <c:v>0.76</c:v>
                </c:pt>
              </c:numCache>
            </c:numRef>
          </c:val>
          <c:smooth val="0"/>
          <c:extLst>
            <c:ext xmlns:c16="http://schemas.microsoft.com/office/drawing/2014/chart" uri="{C3380CC4-5D6E-409C-BE32-E72D297353CC}">
              <c16:uniqueId val="{00000002-1ACC-4E96-95C6-C8945CBDBEC7}"/>
            </c:ext>
          </c:extLst>
        </c:ser>
        <c:dLbls>
          <c:showLegendKey val="0"/>
          <c:showVal val="0"/>
          <c:showCatName val="0"/>
          <c:showSerName val="0"/>
          <c:showPercent val="0"/>
          <c:showBubbleSize val="0"/>
        </c:dLbls>
        <c:marker val="1"/>
        <c:smooth val="0"/>
        <c:axId val="87821696"/>
        <c:axId val="87824256"/>
      </c:lineChart>
      <c:catAx>
        <c:axId val="87821696"/>
        <c:scaling>
          <c:orientation val="minMax"/>
        </c:scaling>
        <c:delete val="0"/>
        <c:axPos val="b"/>
        <c:title>
          <c:tx>
            <c:rich>
              <a:bodyPr/>
              <a:lstStyle/>
              <a:p>
                <a:pPr>
                  <a:defRPr sz="1915" b="1" i="0" u="none" strike="noStrike" baseline="0">
                    <a:solidFill>
                      <a:srgbClr val="000000"/>
                    </a:solidFill>
                    <a:latin typeface="Calibri"/>
                    <a:ea typeface="Calibri"/>
                    <a:cs typeface="Calibri"/>
                  </a:defRPr>
                </a:pPr>
                <a:r>
                  <a:rPr lang="en-US" dirty="0"/>
                  <a:t>Calendar Year</a:t>
                </a:r>
              </a:p>
            </c:rich>
          </c:tx>
          <c:layout>
            <c:manualLayout>
              <c:xMode val="edge"/>
              <c:yMode val="edge"/>
              <c:x val="0.47871894856819086"/>
              <c:y val="0.83878032003245973"/>
            </c:manualLayout>
          </c:layout>
          <c:overlay val="0"/>
          <c:spPr>
            <a:noFill/>
            <a:ln w="36123">
              <a:noFill/>
            </a:ln>
          </c:spPr>
        </c:title>
        <c:numFmt formatCode="General" sourceLinked="1"/>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87824256"/>
        <c:crosses val="autoZero"/>
        <c:auto val="1"/>
        <c:lblAlgn val="ctr"/>
        <c:lblOffset val="100"/>
        <c:tickLblSkip val="1"/>
        <c:tickMarkSkip val="1"/>
        <c:noMultiLvlLbl val="0"/>
      </c:catAx>
      <c:valAx>
        <c:axId val="87824256"/>
        <c:scaling>
          <c:orientation val="minMax"/>
          <c:max val="2"/>
          <c:min val="0"/>
        </c:scaling>
        <c:delete val="0"/>
        <c:axPos val="l"/>
        <c:majorGridlines>
          <c:spPr>
            <a:ln w="18061">
              <a:solidFill>
                <a:srgbClr val="C0C0C0"/>
              </a:solidFill>
              <a:prstDash val="solid"/>
            </a:ln>
          </c:spPr>
        </c:majorGridlines>
        <c:title>
          <c:tx>
            <c:rich>
              <a:bodyPr/>
              <a:lstStyle/>
              <a:p>
                <a:pPr>
                  <a:defRPr sz="1915" b="1" i="0" u="none" strike="noStrike" baseline="0">
                    <a:solidFill>
                      <a:srgbClr val="000000"/>
                    </a:solidFill>
                    <a:latin typeface="Calibri"/>
                    <a:ea typeface="Calibri"/>
                    <a:cs typeface="Calibri"/>
                  </a:defRPr>
                </a:pPr>
                <a:r>
                  <a:rPr lang="en-US" dirty="0"/>
                  <a:t>SUR</a:t>
                </a:r>
              </a:p>
            </c:rich>
          </c:tx>
          <c:layout>
            <c:manualLayout>
              <c:xMode val="edge"/>
              <c:yMode val="edge"/>
              <c:x val="6.0790128506663897E-3"/>
              <c:y val="0.39272033789238497"/>
            </c:manualLayout>
          </c:layout>
          <c:overlay val="0"/>
          <c:spPr>
            <a:noFill/>
            <a:ln w="36123">
              <a:noFill/>
            </a:ln>
          </c:spPr>
        </c:title>
        <c:numFmt formatCode="0.0" sourceLinked="0"/>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87821696"/>
        <c:crosses val="autoZero"/>
        <c:crossBetween val="between"/>
        <c:majorUnit val="0.5"/>
      </c:valAx>
      <c:spPr>
        <a:noFill/>
        <a:ln w="25397">
          <a:noFill/>
        </a:ln>
      </c:spPr>
    </c:plotArea>
    <c:legend>
      <c:legendPos val="b"/>
      <c:layout>
        <c:manualLayout>
          <c:xMode val="edge"/>
          <c:yMode val="edge"/>
          <c:x val="0.26747713354012598"/>
          <c:y val="0.942528654943392"/>
          <c:w val="0.55493756462260402"/>
          <c:h val="4.9371131728890502E-2"/>
        </c:manualLayout>
      </c:layout>
      <c:overlay val="0"/>
      <c:spPr>
        <a:noFill/>
        <a:ln w="36123">
          <a:noFill/>
        </a:ln>
      </c:spPr>
      <c:txPr>
        <a:bodyPr/>
        <a:lstStyle/>
        <a:p>
          <a:pPr>
            <a:defRPr sz="1565" b="0"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1921" b="1" i="0" u="none" strike="noStrike" baseline="0">
          <a:solidFill>
            <a:schemeClr val="tx1"/>
          </a:solidFill>
          <a:latin typeface="Calibri"/>
          <a:ea typeface="Calibri"/>
          <a:cs typeface="Calibri"/>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0.10105</cdr:x>
      <cdr:y>0.53123</cdr:y>
    </cdr:from>
    <cdr:to>
      <cdr:x>0.97128</cdr:x>
      <cdr:y>0.53135</cdr:y>
    </cdr:to>
    <cdr:cxnSp macro="">
      <cdr:nvCxnSpPr>
        <cdr:cNvPr id="2" name="Straight Connector 1">
          <a:extLst xmlns:a="http://schemas.openxmlformats.org/drawingml/2006/main">
            <a:ext uri="{FF2B5EF4-FFF2-40B4-BE49-F238E27FC236}">
              <a16:creationId xmlns:a16="http://schemas.microsoft.com/office/drawing/2014/main" id="{202C7806-8472-48CD-B5A5-DA25B1DA147C}"/>
            </a:ext>
          </a:extLst>
        </cdr:cNvPr>
        <cdr:cNvCxnSpPr/>
      </cdr:nvCxnSpPr>
      <cdr:spPr bwMode="auto">
        <a:xfrm xmlns:a="http://schemas.openxmlformats.org/drawingml/2006/main">
          <a:off x="1231713" y="2122945"/>
          <a:ext cx="10607040" cy="479"/>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9933"/>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cdr:spPr>
    </cdr:cxnSp>
  </cdr:relSizeAnchor>
</c:userShapes>
</file>

<file path=ppt/drawings/drawing10.xml><?xml version="1.0" encoding="utf-8"?>
<c:userShapes xmlns:c="http://schemas.openxmlformats.org/drawingml/2006/chart">
  <cdr:relSizeAnchor xmlns:cdr="http://schemas.openxmlformats.org/drawingml/2006/chartDrawing">
    <cdr:from>
      <cdr:x>0.4547</cdr:x>
      <cdr:y>0.03915</cdr:y>
    </cdr:from>
    <cdr:to>
      <cdr:x>0.66473</cdr:x>
      <cdr:y>0.23932</cdr:y>
    </cdr:to>
    <cdr:sp macro="" textlink="">
      <cdr:nvSpPr>
        <cdr:cNvPr id="2" name="TextBox 1"/>
        <cdr:cNvSpPr txBox="1"/>
      </cdr:nvSpPr>
      <cdr:spPr>
        <a:xfrm xmlns:a="http://schemas.openxmlformats.org/drawingml/2006/main">
          <a:off x="3835116" y="155115"/>
          <a:ext cx="1771456" cy="793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t>VHYS</a:t>
          </a:r>
        </a:p>
      </cdr:txBody>
    </cdr:sp>
  </cdr:relSizeAnchor>
</c:userShapes>
</file>

<file path=ppt/drawings/drawing2.xml><?xml version="1.0" encoding="utf-8"?>
<c:userShapes xmlns:c="http://schemas.openxmlformats.org/drawingml/2006/chart">
  <cdr:relSizeAnchor xmlns:cdr="http://schemas.openxmlformats.org/drawingml/2006/chartDrawing">
    <cdr:from>
      <cdr:x>0.10147</cdr:x>
      <cdr:y>0.27549</cdr:y>
    </cdr:from>
    <cdr:to>
      <cdr:x>0.9717</cdr:x>
      <cdr:y>0.27561</cdr:y>
    </cdr:to>
    <cdr:cxnSp macro="">
      <cdr:nvCxnSpPr>
        <cdr:cNvPr id="2" name="Straight Connector 1">
          <a:extLst xmlns:a="http://schemas.openxmlformats.org/drawingml/2006/main">
            <a:ext uri="{FF2B5EF4-FFF2-40B4-BE49-F238E27FC236}">
              <a16:creationId xmlns:a16="http://schemas.microsoft.com/office/drawing/2014/main" id="{202C7806-8472-48CD-B5A5-DA25B1DA147C}"/>
            </a:ext>
          </a:extLst>
        </cdr:cNvPr>
        <cdr:cNvCxnSpPr/>
      </cdr:nvCxnSpPr>
      <cdr:spPr bwMode="auto">
        <a:xfrm xmlns:a="http://schemas.openxmlformats.org/drawingml/2006/main">
          <a:off x="1236433" y="1100655"/>
          <a:ext cx="10604319" cy="479"/>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9933"/>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cdr:spPr>
    </cdr:cxnSp>
  </cdr:relSizeAnchor>
</c:userShapes>
</file>

<file path=ppt/drawings/drawing3.xml><?xml version="1.0" encoding="utf-8"?>
<c:userShapes xmlns:c="http://schemas.openxmlformats.org/drawingml/2006/chart">
  <cdr:relSizeAnchor xmlns:cdr="http://schemas.openxmlformats.org/drawingml/2006/chartDrawing">
    <cdr:from>
      <cdr:x>0.10129</cdr:x>
      <cdr:y>0.58262</cdr:y>
    </cdr:from>
    <cdr:to>
      <cdr:x>0.97152</cdr:x>
      <cdr:y>0.58274</cdr:y>
    </cdr:to>
    <cdr:cxnSp macro="">
      <cdr:nvCxnSpPr>
        <cdr:cNvPr id="2" name="Straight Connector 1">
          <a:extLst xmlns:a="http://schemas.openxmlformats.org/drawingml/2006/main">
            <a:ext uri="{FF2B5EF4-FFF2-40B4-BE49-F238E27FC236}">
              <a16:creationId xmlns:a16="http://schemas.microsoft.com/office/drawing/2014/main" id="{202C7806-8472-48CD-B5A5-DA25B1DA147C}"/>
            </a:ext>
          </a:extLst>
        </cdr:cNvPr>
        <cdr:cNvCxnSpPr/>
      </cdr:nvCxnSpPr>
      <cdr:spPr bwMode="auto">
        <a:xfrm xmlns:a="http://schemas.openxmlformats.org/drawingml/2006/main">
          <a:off x="1234316" y="2327691"/>
          <a:ext cx="10604319" cy="479"/>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9933"/>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cdr:spPr>
    </cdr:cxnSp>
  </cdr:relSizeAnchor>
</c:userShapes>
</file>

<file path=ppt/drawings/drawing4.xml><?xml version="1.0" encoding="utf-8"?>
<c:userShapes xmlns:c="http://schemas.openxmlformats.org/drawingml/2006/chart">
  <cdr:relSizeAnchor xmlns:cdr="http://schemas.openxmlformats.org/drawingml/2006/chartDrawing">
    <cdr:from>
      <cdr:x>0.10147</cdr:x>
      <cdr:y>0.27549</cdr:y>
    </cdr:from>
    <cdr:to>
      <cdr:x>0.9717</cdr:x>
      <cdr:y>0.27561</cdr:y>
    </cdr:to>
    <cdr:cxnSp macro="">
      <cdr:nvCxnSpPr>
        <cdr:cNvPr id="2" name="Straight Connector 1">
          <a:extLst xmlns:a="http://schemas.openxmlformats.org/drawingml/2006/main">
            <a:ext uri="{FF2B5EF4-FFF2-40B4-BE49-F238E27FC236}">
              <a16:creationId xmlns:a16="http://schemas.microsoft.com/office/drawing/2014/main" id="{202C7806-8472-48CD-B5A5-DA25B1DA147C}"/>
            </a:ext>
          </a:extLst>
        </cdr:cNvPr>
        <cdr:cNvCxnSpPr/>
      </cdr:nvCxnSpPr>
      <cdr:spPr bwMode="auto">
        <a:xfrm xmlns:a="http://schemas.openxmlformats.org/drawingml/2006/main">
          <a:off x="1236433" y="1100655"/>
          <a:ext cx="10604319" cy="479"/>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9933"/>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cdr:spPr>
    </cdr:cxnSp>
  </cdr:relSizeAnchor>
</c:userShapes>
</file>

<file path=ppt/drawings/drawing5.xml><?xml version="1.0" encoding="utf-8"?>
<c:userShapes xmlns:c="http://schemas.openxmlformats.org/drawingml/2006/chart">
  <cdr:relSizeAnchor xmlns:cdr="http://schemas.openxmlformats.org/drawingml/2006/chartDrawing">
    <cdr:from>
      <cdr:x>0.4547</cdr:x>
      <cdr:y>0.03336</cdr:y>
    </cdr:from>
    <cdr:to>
      <cdr:x>0.66292</cdr:x>
      <cdr:y>0.23932</cdr:y>
    </cdr:to>
    <cdr:sp macro="" textlink="">
      <cdr:nvSpPr>
        <cdr:cNvPr id="2" name="TextBox 1"/>
        <cdr:cNvSpPr txBox="1"/>
      </cdr:nvSpPr>
      <cdr:spPr>
        <a:xfrm xmlns:a="http://schemas.openxmlformats.org/drawingml/2006/main">
          <a:off x="3835116" y="132169"/>
          <a:ext cx="1756208" cy="8160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t>CABG</a:t>
          </a:r>
        </a:p>
      </cdr:txBody>
    </cdr:sp>
  </cdr:relSizeAnchor>
</c:userShapes>
</file>

<file path=ppt/drawings/drawing6.xml><?xml version="1.0" encoding="utf-8"?>
<c:userShapes xmlns:c="http://schemas.openxmlformats.org/drawingml/2006/chart">
  <cdr:relSizeAnchor xmlns:cdr="http://schemas.openxmlformats.org/drawingml/2006/chartDrawing">
    <cdr:from>
      <cdr:x>0.4547</cdr:x>
      <cdr:y>0.03573</cdr:y>
    </cdr:from>
    <cdr:to>
      <cdr:x>0.66292</cdr:x>
      <cdr:y>0.23932</cdr:y>
    </cdr:to>
    <cdr:sp macro="" textlink="">
      <cdr:nvSpPr>
        <cdr:cNvPr id="2" name="TextBox 1"/>
        <cdr:cNvSpPr txBox="1"/>
      </cdr:nvSpPr>
      <cdr:spPr>
        <a:xfrm xmlns:a="http://schemas.openxmlformats.org/drawingml/2006/main">
          <a:off x="3835116" y="141560"/>
          <a:ext cx="1756208" cy="8066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t>COLO</a:t>
          </a:r>
        </a:p>
      </cdr:txBody>
    </cdr:sp>
  </cdr:relSizeAnchor>
</c:userShapes>
</file>

<file path=ppt/drawings/drawing7.xml><?xml version="1.0" encoding="utf-8"?>
<c:userShapes xmlns:c="http://schemas.openxmlformats.org/drawingml/2006/chart">
  <cdr:relSizeAnchor xmlns:cdr="http://schemas.openxmlformats.org/drawingml/2006/chartDrawing">
    <cdr:from>
      <cdr:x>0.4547</cdr:x>
      <cdr:y>0.03915</cdr:y>
    </cdr:from>
    <cdr:to>
      <cdr:x>0.66653</cdr:x>
      <cdr:y>0.23932</cdr:y>
    </cdr:to>
    <cdr:sp macro="" textlink="">
      <cdr:nvSpPr>
        <cdr:cNvPr id="2" name="TextBox 1"/>
        <cdr:cNvSpPr txBox="1"/>
      </cdr:nvSpPr>
      <cdr:spPr>
        <a:xfrm xmlns:a="http://schemas.openxmlformats.org/drawingml/2006/main">
          <a:off x="3835116" y="155115"/>
          <a:ext cx="1786657" cy="793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t>HPRO</a:t>
          </a:r>
        </a:p>
      </cdr:txBody>
    </cdr:sp>
  </cdr:relSizeAnchor>
</c:userShapes>
</file>

<file path=ppt/drawings/drawing8.xml><?xml version="1.0" encoding="utf-8"?>
<c:userShapes xmlns:c="http://schemas.openxmlformats.org/drawingml/2006/chart">
  <cdr:relSizeAnchor xmlns:cdr="http://schemas.openxmlformats.org/drawingml/2006/chartDrawing">
    <cdr:from>
      <cdr:x>0.4547</cdr:x>
      <cdr:y>0.03336</cdr:y>
    </cdr:from>
    <cdr:to>
      <cdr:x>0.66834</cdr:x>
      <cdr:y>0.23932</cdr:y>
    </cdr:to>
    <cdr:sp macro="" textlink="">
      <cdr:nvSpPr>
        <cdr:cNvPr id="2" name="TextBox 1"/>
        <cdr:cNvSpPr txBox="1"/>
      </cdr:nvSpPr>
      <cdr:spPr>
        <a:xfrm xmlns:a="http://schemas.openxmlformats.org/drawingml/2006/main">
          <a:off x="3835116" y="132169"/>
          <a:ext cx="1801923" cy="8160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t>KPRO</a:t>
          </a:r>
        </a:p>
      </cdr:txBody>
    </cdr:sp>
  </cdr:relSizeAnchor>
</c:userShapes>
</file>

<file path=ppt/drawings/drawing9.xml><?xml version="1.0" encoding="utf-8"?>
<c:userShapes xmlns:c="http://schemas.openxmlformats.org/drawingml/2006/chart">
  <cdr:relSizeAnchor xmlns:cdr="http://schemas.openxmlformats.org/drawingml/2006/chartDrawing">
    <cdr:from>
      <cdr:x>0.4547</cdr:x>
      <cdr:y>0.03336</cdr:y>
    </cdr:from>
    <cdr:to>
      <cdr:x>0.67015</cdr:x>
      <cdr:y>0.23932</cdr:y>
    </cdr:to>
    <cdr:sp macro="" textlink="">
      <cdr:nvSpPr>
        <cdr:cNvPr id="2" name="TextBox 1"/>
        <cdr:cNvSpPr txBox="1"/>
      </cdr:nvSpPr>
      <cdr:spPr>
        <a:xfrm xmlns:a="http://schemas.openxmlformats.org/drawingml/2006/main">
          <a:off x="3835116" y="132169"/>
          <a:ext cx="1817176" cy="8160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t>HYST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2" y="0"/>
            <a:ext cx="303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18" tIns="46057" rIns="92118" bIns="46057" numCol="1" anchor="t" anchorCtr="0" compatLnSpc="1">
            <a:prstTxWarp prst="textNoShape">
              <a:avLst/>
            </a:prstTxWarp>
          </a:bodyPr>
          <a:lstStyle>
            <a:lvl1pPr eaLnBrk="0" hangingPunct="0">
              <a:defRPr sz="1200">
                <a:effectLst>
                  <a:outerShdw blurRad="38100" dist="38100" dir="2700000" algn="tl">
                    <a:srgbClr val="C0C0C0"/>
                  </a:outerShdw>
                </a:effectLst>
                <a:latin typeface="Times New Roman" pitchFamily="18" charset="0"/>
                <a:ea typeface="ＭＳ Ｐゴシック" pitchFamily="34" charset="-128"/>
              </a:defRPr>
            </a:lvl1pPr>
          </a:lstStyle>
          <a:p>
            <a:pPr>
              <a:defRPr/>
            </a:pPr>
            <a:endParaRPr lang="en-US" altLang="en-US" dirty="0"/>
          </a:p>
        </p:txBody>
      </p:sp>
      <p:sp>
        <p:nvSpPr>
          <p:cNvPr id="18435" name="Rectangle 3"/>
          <p:cNvSpPr>
            <a:spLocks noGrp="1" noChangeArrowheads="1"/>
          </p:cNvSpPr>
          <p:nvPr>
            <p:ph type="dt" sz="quarter" idx="1"/>
          </p:nvPr>
        </p:nvSpPr>
        <p:spPr bwMode="auto">
          <a:xfrm>
            <a:off x="3971927" y="0"/>
            <a:ext cx="303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18" tIns="46057" rIns="92118" bIns="46057" numCol="1" anchor="t" anchorCtr="0" compatLnSpc="1">
            <a:prstTxWarp prst="textNoShape">
              <a:avLst/>
            </a:prstTxWarp>
          </a:bodyPr>
          <a:lstStyle>
            <a:lvl1pPr algn="r" eaLnBrk="0" hangingPunct="0">
              <a:defRPr sz="1200">
                <a:effectLst>
                  <a:outerShdw blurRad="38100" dist="38100" dir="2700000" algn="tl">
                    <a:srgbClr val="C0C0C0"/>
                  </a:outerShdw>
                </a:effectLst>
                <a:latin typeface="Times New Roman" pitchFamily="18" charset="0"/>
                <a:ea typeface="ＭＳ Ｐゴシック" pitchFamily="34" charset="-128"/>
              </a:defRPr>
            </a:lvl1pPr>
          </a:lstStyle>
          <a:p>
            <a:pPr>
              <a:defRPr/>
            </a:pPr>
            <a:endParaRPr lang="en-US" altLang="en-US" dirty="0"/>
          </a:p>
        </p:txBody>
      </p:sp>
      <p:sp>
        <p:nvSpPr>
          <p:cNvPr id="18436" name="Rectangle 4"/>
          <p:cNvSpPr>
            <a:spLocks noGrp="1" noChangeArrowheads="1"/>
          </p:cNvSpPr>
          <p:nvPr>
            <p:ph type="ftr" sz="quarter" idx="2"/>
          </p:nvPr>
        </p:nvSpPr>
        <p:spPr bwMode="auto">
          <a:xfrm>
            <a:off x="2" y="8834439"/>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18" tIns="46057" rIns="92118" bIns="46057" numCol="1" anchor="b" anchorCtr="0" compatLnSpc="1">
            <a:prstTxWarp prst="textNoShape">
              <a:avLst/>
            </a:prstTxWarp>
          </a:bodyPr>
          <a:lstStyle>
            <a:lvl1pPr eaLnBrk="0" hangingPunct="0">
              <a:defRPr sz="1200">
                <a:effectLst>
                  <a:outerShdw blurRad="38100" dist="38100" dir="2700000" algn="tl">
                    <a:srgbClr val="C0C0C0"/>
                  </a:outerShdw>
                </a:effectLst>
                <a:latin typeface="Times New Roman" pitchFamily="18" charset="0"/>
                <a:ea typeface="ＭＳ Ｐゴシック" pitchFamily="34" charset="-128"/>
              </a:defRPr>
            </a:lvl1pPr>
          </a:lstStyle>
          <a:p>
            <a:pPr>
              <a:defRPr/>
            </a:pPr>
            <a:endParaRPr lang="en-US" altLang="en-US" dirty="0"/>
          </a:p>
        </p:txBody>
      </p:sp>
      <p:sp>
        <p:nvSpPr>
          <p:cNvPr id="18437" name="Rectangle 5"/>
          <p:cNvSpPr>
            <a:spLocks noGrp="1" noChangeArrowheads="1"/>
          </p:cNvSpPr>
          <p:nvPr>
            <p:ph type="sldNum" sz="quarter" idx="3"/>
          </p:nvPr>
        </p:nvSpPr>
        <p:spPr bwMode="auto">
          <a:xfrm>
            <a:off x="3971927" y="8834439"/>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18" tIns="46057" rIns="92118" bIns="46057" numCol="1" anchor="b" anchorCtr="0" compatLnSpc="1">
            <a:prstTxWarp prst="textNoShape">
              <a:avLst/>
            </a:prstTxWarp>
          </a:bodyPr>
          <a:lstStyle>
            <a:lvl1pPr algn="r" eaLnBrk="0" hangingPunct="0">
              <a:defRPr sz="1200">
                <a:effectLst>
                  <a:outerShdw blurRad="38100" dist="38100" dir="2700000" algn="tl">
                    <a:srgbClr val="C0C0C0"/>
                  </a:outerShdw>
                </a:effectLst>
                <a:latin typeface="Times New Roman" pitchFamily="18" charset="0"/>
                <a:ea typeface="ＭＳ Ｐゴシック" pitchFamily="34" charset="-128"/>
              </a:defRPr>
            </a:lvl1pPr>
          </a:lstStyle>
          <a:p>
            <a:pPr>
              <a:defRPr/>
            </a:pPr>
            <a:fld id="{66C7E7B7-5AAE-4C0D-8EE9-105BA2A56171}" type="slidenum">
              <a:rPr lang="en-US" altLang="en-US"/>
              <a:pPr>
                <a:defRPr/>
              </a:pPr>
              <a:t>‹#›</a:t>
            </a:fld>
            <a:endParaRPr lang="en-US" altLang="en-US" dirty="0"/>
          </a:p>
        </p:txBody>
      </p:sp>
    </p:spTree>
    <p:extLst>
      <p:ext uri="{BB962C8B-B14F-4D97-AF65-F5344CB8AC3E}">
        <p14:creationId xmlns:p14="http://schemas.microsoft.com/office/powerpoint/2010/main" val="655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2" y="0"/>
            <a:ext cx="303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2118" tIns="46057" rIns="92118" bIns="46057" numCol="1" anchor="t" anchorCtr="0" compatLnSpc="1">
            <a:prstTxWarp prst="textNoShape">
              <a:avLst/>
            </a:prstTxWarp>
          </a:bodyPr>
          <a:lstStyle>
            <a:lvl1pPr eaLnBrk="0" hangingPunct="0">
              <a:defRPr sz="1200">
                <a:effectLst>
                  <a:outerShdw blurRad="38100" dist="38100" dir="2700000" algn="tl">
                    <a:srgbClr val="C0C0C0"/>
                  </a:outerShdw>
                </a:effectLst>
                <a:latin typeface="Times New Roman" pitchFamily="18" charset="0"/>
                <a:ea typeface="ＭＳ Ｐゴシック" pitchFamily="34" charset="-128"/>
              </a:defRPr>
            </a:lvl1pPr>
          </a:lstStyle>
          <a:p>
            <a:pPr>
              <a:defRPr/>
            </a:pPr>
            <a:endParaRPr lang="en-US" altLang="en-US" dirty="0"/>
          </a:p>
        </p:txBody>
      </p:sp>
      <p:sp>
        <p:nvSpPr>
          <p:cNvPr id="35843" name="Rectangle 3"/>
          <p:cNvSpPr>
            <a:spLocks noGrp="1" noChangeArrowheads="1"/>
          </p:cNvSpPr>
          <p:nvPr>
            <p:ph type="dt" idx="1"/>
          </p:nvPr>
        </p:nvSpPr>
        <p:spPr bwMode="auto">
          <a:xfrm>
            <a:off x="3971927" y="0"/>
            <a:ext cx="303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2118" tIns="46057" rIns="92118" bIns="46057" numCol="1" anchor="t" anchorCtr="0" compatLnSpc="1">
            <a:prstTxWarp prst="textNoShape">
              <a:avLst/>
            </a:prstTxWarp>
          </a:bodyPr>
          <a:lstStyle>
            <a:lvl1pPr algn="r" eaLnBrk="0" hangingPunct="0">
              <a:defRPr sz="1200">
                <a:effectLst>
                  <a:outerShdw blurRad="38100" dist="38100" dir="2700000" algn="tl">
                    <a:srgbClr val="C0C0C0"/>
                  </a:outerShdw>
                </a:effectLst>
                <a:latin typeface="Times New Roman" pitchFamily="18" charset="0"/>
                <a:ea typeface="ＭＳ Ｐゴシック" pitchFamily="34" charset="-128"/>
              </a:defRPr>
            </a:lvl1pPr>
          </a:lstStyle>
          <a:p>
            <a:pPr>
              <a:defRPr/>
            </a:pPr>
            <a:endParaRPr lang="en-US" altLang="en-US" dirty="0"/>
          </a:p>
        </p:txBody>
      </p:sp>
      <p:sp>
        <p:nvSpPr>
          <p:cNvPr id="53252" name="Rectangle 4"/>
          <p:cNvSpPr>
            <a:spLocks noGrp="1" noRot="1" noChangeAspect="1" noChangeArrowheads="1" noTextEdit="1"/>
          </p:cNvSpPr>
          <p:nvPr>
            <p:ph type="sldImg" idx="2"/>
          </p:nvPr>
        </p:nvSpPr>
        <p:spPr bwMode="auto">
          <a:xfrm>
            <a:off x="552450" y="687388"/>
            <a:ext cx="5986463" cy="3368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542927" y="4416427"/>
            <a:ext cx="6156325"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2118" tIns="46057" rIns="92118" bIns="4605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4"/>
            <a:endParaRPr lang="en-US" noProof="0"/>
          </a:p>
        </p:txBody>
      </p:sp>
      <p:sp>
        <p:nvSpPr>
          <p:cNvPr id="35846" name="Rectangle 6"/>
          <p:cNvSpPr>
            <a:spLocks noGrp="1" noChangeArrowheads="1"/>
          </p:cNvSpPr>
          <p:nvPr>
            <p:ph type="ftr" sz="quarter" idx="4"/>
          </p:nvPr>
        </p:nvSpPr>
        <p:spPr bwMode="auto">
          <a:xfrm>
            <a:off x="2" y="8839200"/>
            <a:ext cx="303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2118" tIns="46057" rIns="92118" bIns="46057" numCol="1" anchor="b" anchorCtr="0" compatLnSpc="1">
            <a:prstTxWarp prst="textNoShape">
              <a:avLst/>
            </a:prstTxWarp>
          </a:bodyPr>
          <a:lstStyle>
            <a:lvl1pPr eaLnBrk="0" hangingPunct="0">
              <a:defRPr sz="1200">
                <a:effectLst>
                  <a:outerShdw blurRad="38100" dist="38100" dir="2700000" algn="tl">
                    <a:srgbClr val="C0C0C0"/>
                  </a:outerShdw>
                </a:effectLst>
                <a:latin typeface="Times New Roman" pitchFamily="18" charset="0"/>
                <a:ea typeface="ＭＳ Ｐゴシック" pitchFamily="34" charset="-128"/>
              </a:defRPr>
            </a:lvl1pPr>
          </a:lstStyle>
          <a:p>
            <a:pPr>
              <a:defRPr/>
            </a:pPr>
            <a:endParaRPr lang="en-US" altLang="en-US" dirty="0"/>
          </a:p>
        </p:txBody>
      </p:sp>
      <p:sp>
        <p:nvSpPr>
          <p:cNvPr id="35847" name="Rectangle 7"/>
          <p:cNvSpPr>
            <a:spLocks noGrp="1" noChangeArrowheads="1"/>
          </p:cNvSpPr>
          <p:nvPr>
            <p:ph type="sldNum" sz="quarter" idx="5"/>
          </p:nvPr>
        </p:nvSpPr>
        <p:spPr bwMode="auto">
          <a:xfrm>
            <a:off x="3971927" y="8839200"/>
            <a:ext cx="303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2118" tIns="46057" rIns="92118" bIns="46057" numCol="1" anchor="b" anchorCtr="0" compatLnSpc="1">
            <a:prstTxWarp prst="textNoShape">
              <a:avLst/>
            </a:prstTxWarp>
          </a:bodyPr>
          <a:lstStyle>
            <a:lvl1pPr algn="r" eaLnBrk="0" hangingPunct="0">
              <a:defRPr sz="1200">
                <a:effectLst>
                  <a:outerShdw blurRad="38100" dist="38100" dir="2700000" algn="tl">
                    <a:srgbClr val="C0C0C0"/>
                  </a:outerShdw>
                </a:effectLst>
                <a:latin typeface="Times New Roman" pitchFamily="18" charset="0"/>
                <a:ea typeface="ＭＳ Ｐゴシック" pitchFamily="34" charset="-128"/>
              </a:defRPr>
            </a:lvl1pPr>
          </a:lstStyle>
          <a:p>
            <a:pPr>
              <a:defRPr/>
            </a:pPr>
            <a:fld id="{A920A4EE-8F81-4B24-A0FF-2DD43905E047}" type="slidenum">
              <a:rPr lang="en-US" altLang="en-US"/>
              <a:pPr>
                <a:defRPr/>
              </a:pPr>
              <a:t>‹#›</a:t>
            </a:fld>
            <a:endParaRPr lang="en-US" altLang="en-US" dirty="0"/>
          </a:p>
        </p:txBody>
      </p:sp>
    </p:spTree>
    <p:extLst>
      <p:ext uri="{BB962C8B-B14F-4D97-AF65-F5344CB8AC3E}">
        <p14:creationId xmlns:p14="http://schemas.microsoft.com/office/powerpoint/2010/main" val="1467519296"/>
      </p:ext>
    </p:extLst>
  </p:cSld>
  <p:clrMap bg1="lt1" tx1="dk1" bg2="lt2" tx2="dk2" accent1="accent1" accent2="accent2" accent3="accent3" accent4="accent4" accent5="accent5" accent6="accent6" hlink="hlink" folHlink="folHlink"/>
  <p:notesStyle>
    <a:lvl1pPr algn="just" rtl="0" eaLnBrk="0" fontAlgn="base" hangingPunct="0">
      <a:spcBef>
        <a:spcPct val="30000"/>
      </a:spcBef>
      <a:spcAft>
        <a:spcPct val="30000"/>
      </a:spcAft>
      <a:buFont typeface="Monotype Sorts" pitchFamily="2" charset="2"/>
      <a:defRPr sz="1200" kern="1200">
        <a:solidFill>
          <a:schemeClr val="tx1"/>
        </a:solidFill>
        <a:latin typeface="Arial" charset="0"/>
        <a:ea typeface="ＭＳ Ｐゴシック" pitchFamily="34" charset="-128"/>
        <a:cs typeface="ＭＳ Ｐゴシック" charset="0"/>
      </a:defRPr>
    </a:lvl1pPr>
    <a:lvl2pPr marL="451169" algn="just" rtl="0" eaLnBrk="0" fontAlgn="base" hangingPunct="0">
      <a:spcBef>
        <a:spcPct val="30000"/>
      </a:spcBef>
      <a:spcAft>
        <a:spcPct val="0"/>
      </a:spcAft>
      <a:buChar char="•"/>
      <a:defRPr sz="1200" kern="1200">
        <a:solidFill>
          <a:schemeClr val="tx1"/>
        </a:solidFill>
        <a:latin typeface="Arial" charset="0"/>
        <a:ea typeface="ＭＳ Ｐゴシック" pitchFamily="34" charset="-128"/>
        <a:cs typeface="+mn-cs"/>
      </a:defRPr>
    </a:lvl2pPr>
    <a:lvl3pPr marL="903875" algn="just" rtl="0" eaLnBrk="0" fontAlgn="base" hangingPunct="0">
      <a:spcBef>
        <a:spcPct val="30000"/>
      </a:spcBef>
      <a:spcAft>
        <a:spcPct val="0"/>
      </a:spcAft>
      <a:buFont typeface="Arial" charset="0"/>
      <a:buChar char="–"/>
      <a:defRPr sz="1100" kern="1200">
        <a:solidFill>
          <a:schemeClr val="tx1"/>
        </a:solidFill>
        <a:latin typeface="Arial" charset="0"/>
        <a:ea typeface="ＭＳ Ｐゴシック" pitchFamily="34" charset="-128"/>
        <a:cs typeface="+mn-cs"/>
      </a:defRPr>
    </a:lvl3pPr>
    <a:lvl4pPr marL="1582948" indent="-224801"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09306"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5pPr>
    <a:lvl6pPr marL="2261669" algn="l" defTabSz="904670" rtl="0" eaLnBrk="1" latinLnBrk="0" hangingPunct="1">
      <a:defRPr sz="1200" kern="1200">
        <a:solidFill>
          <a:schemeClr val="tx1"/>
        </a:solidFill>
        <a:latin typeface="+mn-lt"/>
        <a:ea typeface="+mn-ea"/>
        <a:cs typeface="+mn-cs"/>
      </a:defRPr>
    </a:lvl6pPr>
    <a:lvl7pPr marL="2714003" algn="l" defTabSz="904670" rtl="0" eaLnBrk="1" latinLnBrk="0" hangingPunct="1">
      <a:defRPr sz="1200" kern="1200">
        <a:solidFill>
          <a:schemeClr val="tx1"/>
        </a:solidFill>
        <a:latin typeface="+mn-lt"/>
        <a:ea typeface="+mn-ea"/>
        <a:cs typeface="+mn-cs"/>
      </a:defRPr>
    </a:lvl7pPr>
    <a:lvl8pPr marL="3166337" algn="l" defTabSz="904670" rtl="0" eaLnBrk="1" latinLnBrk="0" hangingPunct="1">
      <a:defRPr sz="1200" kern="1200">
        <a:solidFill>
          <a:schemeClr val="tx1"/>
        </a:solidFill>
        <a:latin typeface="+mn-lt"/>
        <a:ea typeface="+mn-ea"/>
        <a:cs typeface="+mn-cs"/>
      </a:defRPr>
    </a:lvl8pPr>
    <a:lvl9pPr marL="3618667" algn="l" defTabSz="90467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552450" y="687388"/>
            <a:ext cx="5986463" cy="3368675"/>
          </a:xfrm>
          <a:ln/>
        </p:spPr>
      </p:sp>
      <p:sp>
        <p:nvSpPr>
          <p:cNvPr id="45059"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9DD140A9-A741-4806-BF12-EA116D4FD994}" type="slidenum">
              <a:rPr lang="en-US" altLang="en-US" smtClean="0"/>
              <a:pPr>
                <a:defRPr/>
              </a:pPr>
              <a:t>2</a:t>
            </a:fld>
            <a:endParaRPr lang="en-US" altLang="en-US" dirty="0"/>
          </a:p>
        </p:txBody>
      </p:sp>
    </p:spTree>
    <p:extLst>
      <p:ext uri="{BB962C8B-B14F-4D97-AF65-F5344CB8AC3E}">
        <p14:creationId xmlns:p14="http://schemas.microsoft.com/office/powerpoint/2010/main" val="274571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552450" y="687388"/>
            <a:ext cx="5986463" cy="3368675"/>
          </a:xfrm>
          <a:ln/>
        </p:spPr>
      </p:sp>
      <p:sp>
        <p:nvSpPr>
          <p:cNvPr id="66563" name="Rectangle 3"/>
          <p:cNvSpPr>
            <a:spLocks noGrp="1" noChangeArrowheads="1"/>
          </p:cNvSpPr>
          <p:nvPr>
            <p:ph type="body" idx="1"/>
          </p:nvPr>
        </p:nvSpPr>
        <p:spPr>
          <a:noFill/>
        </p:spPr>
        <p:txBody>
          <a:bodyPr/>
          <a:lstStyle/>
          <a:p>
            <a:pPr eaLnBrk="1" hangingPunct="1"/>
            <a:endParaRPr lang="en-US" altLang="en-US" dirty="0"/>
          </a:p>
        </p:txBody>
      </p:sp>
      <p:sp>
        <p:nvSpPr>
          <p:cNvPr id="6" name="Rectangle 16"/>
          <p:cNvSpPr>
            <a:spLocks noChangeArrowheads="1"/>
          </p:cNvSpPr>
          <p:nvPr/>
        </p:nvSpPr>
        <p:spPr bwMode="auto">
          <a:xfrm>
            <a:off x="542923" y="5986740"/>
            <a:ext cx="1754501"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dirty="0">
                <a:solidFill>
                  <a:srgbClr val="4D4D4D"/>
                </a:solidFill>
              </a:rPr>
              <a:t>≤ 750 grams</a:t>
            </a:r>
          </a:p>
        </p:txBody>
      </p:sp>
      <p:sp>
        <p:nvSpPr>
          <p:cNvPr id="7" name="Rectangle 17"/>
          <p:cNvSpPr>
            <a:spLocks noChangeArrowheads="1"/>
          </p:cNvSpPr>
          <p:nvPr/>
        </p:nvSpPr>
        <p:spPr bwMode="auto">
          <a:xfrm>
            <a:off x="542924" y="6452232"/>
            <a:ext cx="2341129"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dirty="0">
                <a:solidFill>
                  <a:srgbClr val="4D4D4D"/>
                </a:solidFill>
              </a:rPr>
              <a:t>751-1,000 grams</a:t>
            </a:r>
          </a:p>
        </p:txBody>
      </p:sp>
      <p:sp>
        <p:nvSpPr>
          <p:cNvPr id="8" name="Rectangle 20"/>
          <p:cNvSpPr>
            <a:spLocks noChangeArrowheads="1"/>
          </p:cNvSpPr>
          <p:nvPr/>
        </p:nvSpPr>
        <p:spPr bwMode="auto">
          <a:xfrm>
            <a:off x="542922" y="6945477"/>
            <a:ext cx="2582007"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dirty="0">
                <a:solidFill>
                  <a:srgbClr val="4D4D4D"/>
                </a:solidFill>
              </a:rPr>
              <a:t>1,001-1,500 grams</a:t>
            </a:r>
          </a:p>
        </p:txBody>
      </p:sp>
      <p:sp>
        <p:nvSpPr>
          <p:cNvPr id="9" name="Rectangle 26"/>
          <p:cNvSpPr>
            <a:spLocks noChangeArrowheads="1"/>
          </p:cNvSpPr>
          <p:nvPr/>
        </p:nvSpPr>
        <p:spPr bwMode="auto">
          <a:xfrm>
            <a:off x="542926" y="7410968"/>
            <a:ext cx="2582007"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dirty="0">
                <a:solidFill>
                  <a:srgbClr val="4D4D4D"/>
                </a:solidFill>
              </a:rPr>
              <a:t>1,501-2,500 grams</a:t>
            </a:r>
          </a:p>
        </p:txBody>
      </p:sp>
      <p:sp>
        <p:nvSpPr>
          <p:cNvPr id="10" name="Rectangle 19"/>
          <p:cNvSpPr>
            <a:spLocks noChangeArrowheads="1"/>
          </p:cNvSpPr>
          <p:nvPr/>
        </p:nvSpPr>
        <p:spPr bwMode="auto">
          <a:xfrm>
            <a:off x="542926" y="7876458"/>
            <a:ext cx="1995379"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dirty="0">
                <a:solidFill>
                  <a:srgbClr val="4D4D4D"/>
                </a:solidFill>
              </a:rPr>
              <a:t>&gt; 2,500 grams</a:t>
            </a:r>
          </a:p>
        </p:txBody>
      </p:sp>
    </p:spTree>
    <p:extLst>
      <p:ext uri="{BB962C8B-B14F-4D97-AF65-F5344CB8AC3E}">
        <p14:creationId xmlns:p14="http://schemas.microsoft.com/office/powerpoint/2010/main" val="2290395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552450" y="687388"/>
            <a:ext cx="5986463" cy="3368675"/>
          </a:xfrm>
          <a:ln/>
        </p:spPr>
      </p:sp>
      <p:sp>
        <p:nvSpPr>
          <p:cNvPr id="64515"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BE6C0003-8822-4D78-AD33-E5A48E935831}" type="slidenum">
              <a:rPr lang="en-US" altLang="en-US" smtClean="0"/>
              <a:pPr>
                <a:defRPr/>
              </a:pPr>
              <a:t>12</a:t>
            </a:fld>
            <a:endParaRPr lang="en-US" altLang="en-US" dirty="0"/>
          </a:p>
        </p:txBody>
      </p:sp>
    </p:spTree>
    <p:extLst>
      <p:ext uri="{BB962C8B-B14F-4D97-AF65-F5344CB8AC3E}">
        <p14:creationId xmlns:p14="http://schemas.microsoft.com/office/powerpoint/2010/main" val="305616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552450" y="687388"/>
            <a:ext cx="5986463" cy="3368675"/>
          </a:xfrm>
          <a:ln/>
        </p:spPr>
      </p:sp>
      <p:sp>
        <p:nvSpPr>
          <p:cNvPr id="72707" name="Rectangle 3"/>
          <p:cNvSpPr>
            <a:spLocks noGrp="1" noChangeArrowheads="1"/>
          </p:cNvSpPr>
          <p:nvPr>
            <p:ph type="body" idx="1"/>
          </p:nvPr>
        </p:nvSpPr>
        <p:spPr>
          <a:noFill/>
        </p:spPr>
        <p:txBody>
          <a:bodyPr/>
          <a:lstStyle/>
          <a:p>
            <a:pPr marL="0" marR="0" lvl="0" indent="0" algn="just" defTabSz="914400" rtl="0" eaLnBrk="1" fontAlgn="base" latinLnBrk="0" hangingPunct="1">
              <a:lnSpc>
                <a:spcPct val="100000"/>
              </a:lnSpc>
              <a:spcBef>
                <a:spcPct val="30000"/>
              </a:spcBef>
              <a:spcAft>
                <a:spcPct val="30000"/>
              </a:spcAft>
              <a:buClrTx/>
              <a:buSzTx/>
              <a:buFont typeface="Monotype Sorts" pitchFamily="2" charset="2"/>
              <a:buNone/>
              <a:tabLst/>
              <a:defRPr/>
            </a:pPr>
            <a:r>
              <a:rPr lang="en-US" sz="1200" dirty="0"/>
              <a:t>Between 2016-2019, </a:t>
            </a:r>
            <a:r>
              <a:rPr lang="en-US" altLang="en-US" sz="1200" dirty="0">
                <a:solidFill>
                  <a:srgbClr val="000000"/>
                </a:solidFill>
              </a:rPr>
              <a:t>pediatric ICUs saw a decrease in the number of  infections.</a:t>
            </a:r>
          </a:p>
          <a:p>
            <a:pPr eaLnBrk="1" hangingPunct="1"/>
            <a:endParaRPr lang="en-US" altLang="en-US" dirty="0"/>
          </a:p>
        </p:txBody>
      </p:sp>
    </p:spTree>
    <p:extLst>
      <p:ext uri="{BB962C8B-B14F-4D97-AF65-F5344CB8AC3E}">
        <p14:creationId xmlns:p14="http://schemas.microsoft.com/office/powerpoint/2010/main" val="298315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552450" y="687388"/>
            <a:ext cx="5986463" cy="3368675"/>
          </a:xfrm>
          <a:ln/>
        </p:spPr>
      </p:sp>
      <p:sp>
        <p:nvSpPr>
          <p:cNvPr id="72707" name="Rectangle 3"/>
          <p:cNvSpPr>
            <a:spLocks noGrp="1" noChangeArrowheads="1"/>
          </p:cNvSpPr>
          <p:nvPr>
            <p:ph type="body" idx="1"/>
          </p:nvPr>
        </p:nvSpPr>
        <p:spPr>
          <a:noFill/>
        </p:spPr>
        <p:txBody>
          <a:bodyPr/>
          <a:lstStyle/>
          <a:p>
            <a:pPr marL="0" marR="0" lvl="0" indent="0" algn="just" defTabSz="914400" rtl="0" eaLnBrk="1" fontAlgn="base" latinLnBrk="0" hangingPunct="1">
              <a:lnSpc>
                <a:spcPct val="100000"/>
              </a:lnSpc>
              <a:spcBef>
                <a:spcPct val="30000"/>
              </a:spcBef>
              <a:spcAft>
                <a:spcPct val="30000"/>
              </a:spcAft>
              <a:buClrTx/>
              <a:buSzTx/>
              <a:buFont typeface="Monotype Sorts" pitchFamily="2" charset="2"/>
              <a:buNone/>
              <a:tabLst/>
              <a:defRPr/>
            </a:pPr>
            <a:r>
              <a:rPr lang="en-US" altLang="en-US" sz="1200" dirty="0"/>
              <a:t>Between 2017-2019, pediatric ICUs saw a decrease in the number of device days.</a:t>
            </a:r>
          </a:p>
          <a:p>
            <a:pPr eaLnBrk="1" hangingPunct="1"/>
            <a:endParaRPr lang="en-US" altLang="en-US" dirty="0"/>
          </a:p>
        </p:txBody>
      </p:sp>
    </p:spTree>
    <p:extLst>
      <p:ext uri="{BB962C8B-B14F-4D97-AF65-F5344CB8AC3E}">
        <p14:creationId xmlns:p14="http://schemas.microsoft.com/office/powerpoint/2010/main" val="4256536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552450" y="687388"/>
            <a:ext cx="5986463" cy="3368675"/>
          </a:xfrm>
          <a:ln/>
        </p:spPr>
      </p:sp>
      <p:sp>
        <p:nvSpPr>
          <p:cNvPr id="58371"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634246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552450" y="687388"/>
            <a:ext cx="5986463" cy="3368675"/>
          </a:xfrm>
          <a:ln/>
        </p:spPr>
      </p:sp>
      <p:sp>
        <p:nvSpPr>
          <p:cNvPr id="58371" name="Rectangle 3"/>
          <p:cNvSpPr>
            <a:spLocks noGrp="1" noChangeArrowheads="1"/>
          </p:cNvSpPr>
          <p:nvPr>
            <p:ph type="body" idx="1"/>
          </p:nvPr>
        </p:nvSpPr>
        <p:spPr>
          <a:noFill/>
        </p:spPr>
        <p:txBody>
          <a:bodyPr/>
          <a:lstStyle/>
          <a:p>
            <a:pPr eaLnBrk="1" hangingPunct="1"/>
            <a:r>
              <a:rPr lang="en-US" altLang="en-US" dirty="0"/>
              <a:t>All other unit types </a:t>
            </a:r>
            <a:r>
              <a:rPr lang="en-US" altLang="en-US" sz="1200" dirty="0"/>
              <a:t>experienced a significantly lower </a:t>
            </a:r>
            <a:r>
              <a:rPr lang="en-US" altLang="en-US" sz="1200" dirty="0">
                <a:solidFill>
                  <a:srgbClr val="000000"/>
                </a:solidFill>
              </a:rPr>
              <a:t>number of device days than predicted</a:t>
            </a:r>
            <a:endParaRPr lang="en-US" altLang="en-US" dirty="0"/>
          </a:p>
        </p:txBody>
      </p:sp>
    </p:spTree>
    <p:extLst>
      <p:ext uri="{BB962C8B-B14F-4D97-AF65-F5344CB8AC3E}">
        <p14:creationId xmlns:p14="http://schemas.microsoft.com/office/powerpoint/2010/main" val="2069527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552450" y="687388"/>
            <a:ext cx="5986463" cy="3368675"/>
          </a:xfrm>
          <a:ln/>
        </p:spPr>
      </p:sp>
      <p:sp>
        <p:nvSpPr>
          <p:cNvPr id="64515"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BE6C0003-8822-4D78-AD33-E5A48E935831}" type="slidenum">
              <a:rPr lang="en-US" altLang="en-US" smtClean="0"/>
              <a:pPr>
                <a:defRPr/>
              </a:pPr>
              <a:t>17</a:t>
            </a:fld>
            <a:endParaRPr lang="en-US" altLang="en-US" dirty="0"/>
          </a:p>
        </p:txBody>
      </p:sp>
    </p:spTree>
    <p:extLst>
      <p:ext uri="{BB962C8B-B14F-4D97-AF65-F5344CB8AC3E}">
        <p14:creationId xmlns:p14="http://schemas.microsoft.com/office/powerpoint/2010/main" val="686477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552450" y="687388"/>
            <a:ext cx="5986463" cy="3368675"/>
          </a:xfrm>
          <a:ln/>
        </p:spPr>
      </p:sp>
      <p:sp>
        <p:nvSpPr>
          <p:cNvPr id="72707" name="Rectangle 3"/>
          <p:cNvSpPr>
            <a:spLocks noGrp="1" noChangeArrowheads="1"/>
          </p:cNvSpPr>
          <p:nvPr>
            <p:ph type="body" idx="1"/>
          </p:nvPr>
        </p:nvSpPr>
        <p:spPr>
          <a:noFill/>
        </p:spPr>
        <p:txBody>
          <a:bodyPr/>
          <a:lstStyle/>
          <a:p>
            <a:pPr marL="0" marR="0" lvl="0" indent="0" algn="just" defTabSz="914400" rtl="0" eaLnBrk="1" fontAlgn="base" latinLnBrk="0" hangingPunct="1">
              <a:lnSpc>
                <a:spcPct val="100000"/>
              </a:lnSpc>
              <a:spcBef>
                <a:spcPct val="30000"/>
              </a:spcBef>
              <a:spcAft>
                <a:spcPct val="30000"/>
              </a:spcAft>
              <a:buClrTx/>
              <a:buSzTx/>
              <a:buFont typeface="Monotype Sorts" pitchFamily="2" charset="2"/>
              <a:buNone/>
              <a:tabLst/>
              <a:defRPr/>
            </a:pPr>
            <a:r>
              <a:rPr lang="en-US" altLang="en-US" sz="1200" dirty="0"/>
              <a:t>Pediatric ICUs saw an increase in the number of  infections between 2018 and 2019.</a:t>
            </a:r>
          </a:p>
          <a:p>
            <a:pPr eaLnBrk="1" hangingPunct="1"/>
            <a:endParaRPr lang="en-US" altLang="en-US" dirty="0"/>
          </a:p>
        </p:txBody>
      </p:sp>
    </p:spTree>
    <p:extLst>
      <p:ext uri="{BB962C8B-B14F-4D97-AF65-F5344CB8AC3E}">
        <p14:creationId xmlns:p14="http://schemas.microsoft.com/office/powerpoint/2010/main" val="9134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552450" y="687388"/>
            <a:ext cx="5986463" cy="3368675"/>
          </a:xfrm>
          <a:ln/>
        </p:spPr>
      </p:sp>
      <p:sp>
        <p:nvSpPr>
          <p:cNvPr id="72707" name="Rectangle 3"/>
          <p:cNvSpPr>
            <a:spLocks noGrp="1" noChangeArrowheads="1"/>
          </p:cNvSpPr>
          <p:nvPr>
            <p:ph type="body" idx="1"/>
          </p:nvPr>
        </p:nvSpPr>
        <p:spPr>
          <a:noFill/>
        </p:spPr>
        <p:txBody>
          <a:bodyPr/>
          <a:lstStyle/>
          <a:p>
            <a:pPr marL="0" marR="0" lvl="0" indent="0" algn="just" defTabSz="914400" rtl="0" eaLnBrk="1" fontAlgn="base" latinLnBrk="0" hangingPunct="1">
              <a:lnSpc>
                <a:spcPct val="100000"/>
              </a:lnSpc>
              <a:spcBef>
                <a:spcPct val="30000"/>
              </a:spcBef>
              <a:spcAft>
                <a:spcPct val="30000"/>
              </a:spcAft>
              <a:buClrTx/>
              <a:buSzTx/>
              <a:buFont typeface="Monotype Sorts" pitchFamily="2" charset="2"/>
              <a:buNone/>
              <a:tabLst/>
              <a:defRPr/>
            </a:pPr>
            <a:r>
              <a:rPr lang="en-US" altLang="en-US" sz="1200" dirty="0"/>
              <a:t>Over the past five years, pediatric ICUs saw a decrease in the number of device days.</a:t>
            </a:r>
          </a:p>
          <a:p>
            <a:pPr eaLnBrk="1" hangingPunct="1"/>
            <a:endParaRPr lang="en-US" altLang="en-US" dirty="0"/>
          </a:p>
        </p:txBody>
      </p:sp>
    </p:spTree>
    <p:extLst>
      <p:ext uri="{BB962C8B-B14F-4D97-AF65-F5344CB8AC3E}">
        <p14:creationId xmlns:p14="http://schemas.microsoft.com/office/powerpoint/2010/main" val="4081823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552450" y="687388"/>
            <a:ext cx="5986463" cy="3368675"/>
          </a:xfrm>
          <a:ln/>
        </p:spPr>
      </p:sp>
      <p:sp>
        <p:nvSpPr>
          <p:cNvPr id="75779" name="Rectangle 3"/>
          <p:cNvSpPr>
            <a:spLocks noGrp="1" noChangeArrowheads="1"/>
          </p:cNvSpPr>
          <p:nvPr>
            <p:ph type="body" idx="1"/>
          </p:nvPr>
        </p:nvSpPr>
        <p:spPr>
          <a:noFill/>
        </p:spPr>
        <p:txBody>
          <a:bodyPr/>
          <a:lstStyle/>
          <a:p>
            <a:pPr algn="l" eaLnBrk="1" hangingPunct="1">
              <a:spcBef>
                <a:spcPct val="0"/>
              </a:spcBef>
              <a:buFontTx/>
              <a:buNone/>
            </a:pPr>
            <a:endParaRPr lang="en-US" altLang="en-US" dirty="0"/>
          </a:p>
        </p:txBody>
      </p:sp>
    </p:spTree>
    <p:extLst>
      <p:ext uri="{BB962C8B-B14F-4D97-AF65-F5344CB8AC3E}">
        <p14:creationId xmlns:p14="http://schemas.microsoft.com/office/powerpoint/2010/main" val="3565341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552450" y="687388"/>
            <a:ext cx="5986463" cy="3368675"/>
          </a:xfrm>
          <a:ln/>
        </p:spPr>
      </p:sp>
      <p:sp>
        <p:nvSpPr>
          <p:cNvPr id="45059"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9DD140A9-A741-4806-BF12-EA116D4FD994}" type="slidenum">
              <a:rPr lang="en-US" altLang="en-US" smtClean="0"/>
              <a:pPr>
                <a:defRPr/>
              </a:pPr>
              <a:t>3</a:t>
            </a:fld>
            <a:endParaRPr lang="en-US" altLang="en-US" dirty="0"/>
          </a:p>
        </p:txBody>
      </p:sp>
    </p:spTree>
    <p:extLst>
      <p:ext uri="{BB962C8B-B14F-4D97-AF65-F5344CB8AC3E}">
        <p14:creationId xmlns:p14="http://schemas.microsoft.com/office/powerpoint/2010/main" val="274571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552450" y="687388"/>
            <a:ext cx="5986463" cy="3368675"/>
          </a:xfrm>
          <a:ln/>
        </p:spPr>
      </p:sp>
      <p:sp>
        <p:nvSpPr>
          <p:cNvPr id="75779" name="Rectangle 3"/>
          <p:cNvSpPr>
            <a:spLocks noGrp="1" noChangeArrowheads="1"/>
          </p:cNvSpPr>
          <p:nvPr>
            <p:ph type="body" idx="1"/>
          </p:nvPr>
        </p:nvSpPr>
        <p:spPr>
          <a:noFill/>
        </p:spPr>
        <p:txBody>
          <a:bodyPr/>
          <a:lstStyle/>
          <a:p>
            <a:pPr algn="l" eaLnBrk="1" hangingPunct="1">
              <a:spcBef>
                <a:spcPct val="0"/>
              </a:spcBef>
              <a:buFontTx/>
              <a:buNone/>
            </a:pPr>
            <a:endParaRPr lang="en-US" altLang="en-US" dirty="0"/>
          </a:p>
        </p:txBody>
      </p:sp>
    </p:spTree>
    <p:extLst>
      <p:ext uri="{BB962C8B-B14F-4D97-AF65-F5344CB8AC3E}">
        <p14:creationId xmlns:p14="http://schemas.microsoft.com/office/powerpoint/2010/main" val="2331671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552450" y="687388"/>
            <a:ext cx="5986463" cy="3368675"/>
          </a:xfrm>
          <a:ln/>
        </p:spPr>
      </p:sp>
      <p:sp>
        <p:nvSpPr>
          <p:cNvPr id="75779"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0"/>
              </a:spcBef>
              <a:spcAft>
                <a:spcPct val="30000"/>
              </a:spcAft>
              <a:buClrTx/>
              <a:buSzTx/>
              <a:buFontTx/>
              <a:buNone/>
              <a:tabLst/>
              <a:defRPr/>
            </a:pPr>
            <a:r>
              <a:rPr lang="en-US" sz="1800" dirty="0">
                <a:effectLst/>
                <a:latin typeface="Segoe UI" panose="020B0502040204020203" pitchFamily="34" charset="0"/>
              </a:rPr>
              <a:t>VHYS procedures performed in 2019: 786</a:t>
            </a:r>
            <a:endParaRPr lang="en-US" altLang="en-US" dirty="0"/>
          </a:p>
        </p:txBody>
      </p:sp>
    </p:spTree>
    <p:extLst>
      <p:ext uri="{BB962C8B-B14F-4D97-AF65-F5344CB8AC3E}">
        <p14:creationId xmlns:p14="http://schemas.microsoft.com/office/powerpoint/2010/main" val="1196903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552450" y="687388"/>
            <a:ext cx="5986463" cy="3368675"/>
          </a:xfrm>
          <a:ln/>
        </p:spPr>
      </p:sp>
      <p:sp>
        <p:nvSpPr>
          <p:cNvPr id="64515"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BE6C0003-8822-4D78-AD33-E5A48E935831}" type="slidenum">
              <a:rPr lang="en-US" altLang="en-US" smtClean="0"/>
              <a:pPr>
                <a:defRPr/>
              </a:pPr>
              <a:t>23</a:t>
            </a:fld>
            <a:endParaRPr lang="en-US" altLang="en-US" dirty="0"/>
          </a:p>
        </p:txBody>
      </p:sp>
    </p:spTree>
    <p:extLst>
      <p:ext uri="{BB962C8B-B14F-4D97-AF65-F5344CB8AC3E}">
        <p14:creationId xmlns:p14="http://schemas.microsoft.com/office/powerpoint/2010/main" val="305616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552450" y="687388"/>
            <a:ext cx="5986463" cy="3368675"/>
          </a:xfrm>
          <a:ln/>
        </p:spPr>
      </p:sp>
      <p:sp>
        <p:nvSpPr>
          <p:cNvPr id="80899" name="Notes Placeholder 2"/>
          <p:cNvSpPr>
            <a:spLocks noGrp="1"/>
          </p:cNvSpPr>
          <p:nvPr>
            <p:ph type="body" idx="1"/>
          </p:nvPr>
        </p:nvSpPr>
        <p:spPr>
          <a:noFill/>
        </p:spPr>
        <p:txBody>
          <a:bodyPr/>
          <a:lstStyle/>
          <a:p>
            <a:pPr eaLnBrk="1" hangingPunct="1"/>
            <a:endParaRPr lang="en-US" altLang="en-US" dirty="0"/>
          </a:p>
        </p:txBody>
      </p:sp>
      <p:sp>
        <p:nvSpPr>
          <p:cNvPr id="4" name="Slide Number Placeholder 3"/>
          <p:cNvSpPr txBox="1">
            <a:spLocks noGrp="1"/>
          </p:cNvSpPr>
          <p:nvPr/>
        </p:nvSpPr>
        <p:spPr bwMode="auto">
          <a:xfrm>
            <a:off x="3971927" y="8839200"/>
            <a:ext cx="303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118" tIns="46057" rIns="92118" bIns="46057" anchor="b"/>
          <a:lstStyle>
            <a:lvl1pPr eaLnBrk="0" hangingPunct="0">
              <a:defRPr sz="2400">
                <a:solidFill>
                  <a:schemeClr val="tx1"/>
                </a:solidFill>
                <a:latin typeface="Garamond" pitchFamily="18" charset="0"/>
                <a:ea typeface="ＭＳ Ｐゴシック" pitchFamily="34" charset="-128"/>
              </a:defRPr>
            </a:lvl1pPr>
            <a:lvl2pPr marL="741363" indent="-285750" eaLnBrk="0" hangingPunct="0">
              <a:defRPr sz="2400">
                <a:solidFill>
                  <a:schemeClr val="tx1"/>
                </a:solidFill>
                <a:latin typeface="Garamond" pitchFamily="18" charset="0"/>
                <a:ea typeface="ＭＳ Ｐゴシック" pitchFamily="34" charset="-128"/>
              </a:defRPr>
            </a:lvl2pPr>
            <a:lvl3pPr marL="1141413" indent="-228600" eaLnBrk="0" hangingPunct="0">
              <a:defRPr sz="2400">
                <a:solidFill>
                  <a:schemeClr val="tx1"/>
                </a:solidFill>
                <a:latin typeface="Garamond" pitchFamily="18" charset="0"/>
                <a:ea typeface="ＭＳ Ｐゴシック" pitchFamily="34" charset="-128"/>
              </a:defRPr>
            </a:lvl3pPr>
            <a:lvl4pPr marL="1597025" indent="-227013" eaLnBrk="0" hangingPunct="0">
              <a:defRPr sz="2400">
                <a:solidFill>
                  <a:schemeClr val="tx1"/>
                </a:solidFill>
                <a:latin typeface="Garamond" pitchFamily="18" charset="0"/>
                <a:ea typeface="ＭＳ Ｐゴシック" pitchFamily="34" charset="-128"/>
              </a:defRPr>
            </a:lvl4pPr>
            <a:lvl5pPr marL="2054225" indent="-228600" eaLnBrk="0" hangingPunct="0">
              <a:defRPr sz="2400">
                <a:solidFill>
                  <a:schemeClr val="tx1"/>
                </a:solidFill>
                <a:latin typeface="Garamond" pitchFamily="18" charset="0"/>
                <a:ea typeface="ＭＳ Ｐゴシック" pitchFamily="34" charset="-128"/>
              </a:defRPr>
            </a:lvl5pPr>
            <a:lvl6pPr marL="25114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6pPr>
            <a:lvl7pPr marL="29686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7pPr>
            <a:lvl8pPr marL="34258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8pPr>
            <a:lvl9pPr marL="38830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9pPr>
          </a:lstStyle>
          <a:p>
            <a:pPr algn="r">
              <a:defRPr/>
            </a:pPr>
            <a:fld id="{7C692E55-7E82-4921-B9C1-E9D47A27EEB3}" type="slidenum">
              <a:rPr lang="en-US" altLang="en-US" sz="1200">
                <a:effectLst>
                  <a:outerShdw blurRad="38100" dist="38100" dir="2700000" algn="tl">
                    <a:srgbClr val="C0C0C0"/>
                  </a:outerShdw>
                </a:effectLst>
                <a:latin typeface="Times New Roman" pitchFamily="18" charset="0"/>
              </a:rPr>
              <a:pPr algn="r">
                <a:defRPr/>
              </a:pPr>
              <a:t>24</a:t>
            </a:fld>
            <a:endParaRPr lang="en-US" altLang="en-US" sz="1200" dirty="0">
              <a:effectLst>
                <a:outerShdw blurRad="38100" dist="38100" dir="2700000" algn="tl">
                  <a:srgbClr val="C0C0C0"/>
                </a:outerShdw>
              </a:effectLst>
              <a:latin typeface="Times New Roman" pitchFamily="18" charset="0"/>
            </a:endParaRPr>
          </a:p>
        </p:txBody>
      </p:sp>
    </p:spTree>
    <p:extLst>
      <p:ext uri="{BB962C8B-B14F-4D97-AF65-F5344CB8AC3E}">
        <p14:creationId xmlns:p14="http://schemas.microsoft.com/office/powerpoint/2010/main" val="9883316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552450" y="687388"/>
            <a:ext cx="5986463" cy="3368675"/>
          </a:xfrm>
          <a:ln/>
        </p:spPr>
      </p:sp>
      <p:sp>
        <p:nvSpPr>
          <p:cNvPr id="74755"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97099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552450" y="687388"/>
            <a:ext cx="5986463" cy="3368675"/>
          </a:xfrm>
          <a:ln/>
        </p:spPr>
      </p:sp>
      <p:sp>
        <p:nvSpPr>
          <p:cNvPr id="74755" name="Rectangle 3"/>
          <p:cNvSpPr>
            <a:spLocks noGrp="1" noChangeArrowheads="1"/>
          </p:cNvSpPr>
          <p:nvPr>
            <p:ph type="body" idx="1"/>
          </p:nvPr>
        </p:nvSpPr>
        <p:spPr>
          <a:noFill/>
        </p:spPr>
        <p:txBody>
          <a:bodyPr/>
          <a:lstStyle/>
          <a:p>
            <a:pPr eaLnBrk="1" hangingPunct="1"/>
            <a:endParaRPr lang="en-US" altLang="en-US" b="0" dirty="0"/>
          </a:p>
        </p:txBody>
      </p:sp>
    </p:spTree>
    <p:extLst>
      <p:ext uri="{BB962C8B-B14F-4D97-AF65-F5344CB8AC3E}">
        <p14:creationId xmlns:p14="http://schemas.microsoft.com/office/powerpoint/2010/main" val="1498037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552450" y="687388"/>
            <a:ext cx="5986463" cy="3368675"/>
          </a:xfrm>
          <a:ln/>
        </p:spPr>
      </p:sp>
      <p:sp>
        <p:nvSpPr>
          <p:cNvPr id="80899" name="Notes Placeholder 2"/>
          <p:cNvSpPr>
            <a:spLocks noGrp="1"/>
          </p:cNvSpPr>
          <p:nvPr>
            <p:ph type="body" idx="1"/>
          </p:nvPr>
        </p:nvSpPr>
        <p:spPr>
          <a:noFill/>
        </p:spPr>
        <p:txBody>
          <a:bodyPr/>
          <a:lstStyle/>
          <a:p>
            <a:pPr eaLnBrk="1" hangingPunct="1"/>
            <a:endParaRPr lang="en-US" altLang="en-US" dirty="0"/>
          </a:p>
        </p:txBody>
      </p:sp>
      <p:sp>
        <p:nvSpPr>
          <p:cNvPr id="4" name="Slide Number Placeholder 3"/>
          <p:cNvSpPr txBox="1">
            <a:spLocks noGrp="1"/>
          </p:cNvSpPr>
          <p:nvPr/>
        </p:nvSpPr>
        <p:spPr bwMode="auto">
          <a:xfrm>
            <a:off x="3971927" y="8839200"/>
            <a:ext cx="303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118" tIns="46057" rIns="92118" bIns="46057" anchor="b"/>
          <a:lstStyle>
            <a:lvl1pPr eaLnBrk="0" hangingPunct="0">
              <a:defRPr sz="2400">
                <a:solidFill>
                  <a:schemeClr val="tx1"/>
                </a:solidFill>
                <a:latin typeface="Garamond" pitchFamily="18" charset="0"/>
                <a:ea typeface="ＭＳ Ｐゴシック" pitchFamily="34" charset="-128"/>
              </a:defRPr>
            </a:lvl1pPr>
            <a:lvl2pPr marL="741363" indent="-285750" eaLnBrk="0" hangingPunct="0">
              <a:defRPr sz="2400">
                <a:solidFill>
                  <a:schemeClr val="tx1"/>
                </a:solidFill>
                <a:latin typeface="Garamond" pitchFamily="18" charset="0"/>
                <a:ea typeface="ＭＳ Ｐゴシック" pitchFamily="34" charset="-128"/>
              </a:defRPr>
            </a:lvl2pPr>
            <a:lvl3pPr marL="1141413" indent="-228600" eaLnBrk="0" hangingPunct="0">
              <a:defRPr sz="2400">
                <a:solidFill>
                  <a:schemeClr val="tx1"/>
                </a:solidFill>
                <a:latin typeface="Garamond" pitchFamily="18" charset="0"/>
                <a:ea typeface="ＭＳ Ｐゴシック" pitchFamily="34" charset="-128"/>
              </a:defRPr>
            </a:lvl3pPr>
            <a:lvl4pPr marL="1597025" indent="-227013" eaLnBrk="0" hangingPunct="0">
              <a:defRPr sz="2400">
                <a:solidFill>
                  <a:schemeClr val="tx1"/>
                </a:solidFill>
                <a:latin typeface="Garamond" pitchFamily="18" charset="0"/>
                <a:ea typeface="ＭＳ Ｐゴシック" pitchFamily="34" charset="-128"/>
              </a:defRPr>
            </a:lvl4pPr>
            <a:lvl5pPr marL="2054225" indent="-228600" eaLnBrk="0" hangingPunct="0">
              <a:defRPr sz="2400">
                <a:solidFill>
                  <a:schemeClr val="tx1"/>
                </a:solidFill>
                <a:latin typeface="Garamond" pitchFamily="18" charset="0"/>
                <a:ea typeface="ＭＳ Ｐゴシック" pitchFamily="34" charset="-128"/>
              </a:defRPr>
            </a:lvl5pPr>
            <a:lvl6pPr marL="25114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6pPr>
            <a:lvl7pPr marL="29686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7pPr>
            <a:lvl8pPr marL="34258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8pPr>
            <a:lvl9pPr marL="38830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9pPr>
          </a:lstStyle>
          <a:p>
            <a:pPr algn="r">
              <a:defRPr/>
            </a:pPr>
            <a:fld id="{7C692E55-7E82-4921-B9C1-E9D47A27EEB3}" type="slidenum">
              <a:rPr lang="en-US" altLang="en-US" sz="1200">
                <a:effectLst>
                  <a:outerShdw blurRad="38100" dist="38100" dir="2700000" algn="tl">
                    <a:srgbClr val="C0C0C0"/>
                  </a:outerShdw>
                </a:effectLst>
                <a:latin typeface="Times New Roman" pitchFamily="18" charset="0"/>
              </a:rPr>
              <a:pPr algn="r">
                <a:defRPr/>
              </a:pPr>
              <a:t>27</a:t>
            </a:fld>
            <a:endParaRPr lang="en-US" altLang="en-US" sz="1200" dirty="0">
              <a:effectLst>
                <a:outerShdw blurRad="38100" dist="38100" dir="2700000" algn="tl">
                  <a:srgbClr val="C0C0C0"/>
                </a:outerShdw>
              </a:effectLst>
              <a:latin typeface="Times New Roman" pitchFamily="18" charset="0"/>
            </a:endParaRPr>
          </a:p>
        </p:txBody>
      </p:sp>
    </p:spTree>
    <p:extLst>
      <p:ext uri="{BB962C8B-B14F-4D97-AF65-F5344CB8AC3E}">
        <p14:creationId xmlns:p14="http://schemas.microsoft.com/office/powerpoint/2010/main" val="2706792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687388"/>
            <a:ext cx="5986463" cy="3368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0A4EE-8F81-4B24-A0FF-2DD43905E047}" type="slidenum">
              <a:rPr lang="en-US" altLang="en-US" smtClean="0"/>
              <a:pPr>
                <a:defRPr/>
              </a:pPr>
              <a:t>28</a:t>
            </a:fld>
            <a:endParaRPr lang="en-US" altLang="en-US" dirty="0"/>
          </a:p>
        </p:txBody>
      </p:sp>
    </p:spTree>
    <p:extLst>
      <p:ext uri="{BB962C8B-B14F-4D97-AF65-F5344CB8AC3E}">
        <p14:creationId xmlns:p14="http://schemas.microsoft.com/office/powerpoint/2010/main" val="25304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687388"/>
            <a:ext cx="5986463" cy="3368675"/>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A920A4EE-8F81-4B24-A0FF-2DD43905E047}" type="slidenum">
              <a:rPr lang="en-US" altLang="en-US" smtClean="0"/>
              <a:pPr>
                <a:defRPr/>
              </a:pPr>
              <a:t>29</a:t>
            </a:fld>
            <a:endParaRPr lang="en-US" altLang="en-US" dirty="0"/>
          </a:p>
        </p:txBody>
      </p:sp>
    </p:spTree>
    <p:extLst>
      <p:ext uri="{BB962C8B-B14F-4D97-AF65-F5344CB8AC3E}">
        <p14:creationId xmlns:p14="http://schemas.microsoft.com/office/powerpoint/2010/main" val="727577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687388"/>
            <a:ext cx="5986463" cy="3368675"/>
          </a:xfrm>
        </p:spPr>
      </p:sp>
      <p:sp>
        <p:nvSpPr>
          <p:cNvPr id="3" name="Notes Placeholder 2"/>
          <p:cNvSpPr>
            <a:spLocks noGrp="1"/>
          </p:cNvSpPr>
          <p:nvPr>
            <p:ph type="body" idx="1"/>
          </p:nvPr>
        </p:nvSpPr>
        <p:spPr/>
        <p:txBody>
          <a:bodyPr/>
          <a:lstStyle/>
          <a:p>
            <a:pPr lvl="1"/>
            <a:r>
              <a:rPr lang="en-US" sz="3200" dirty="0"/>
              <a:t>Carbapenem-resistant </a:t>
            </a:r>
            <a:r>
              <a:rPr lang="en-US" sz="3200" i="1" dirty="0"/>
              <a:t>Enterobacteriaceae </a:t>
            </a:r>
            <a:r>
              <a:rPr lang="en-US" sz="3200" dirty="0"/>
              <a:t>(CRE), including </a:t>
            </a:r>
            <a:r>
              <a:rPr lang="en-US" sz="3200" dirty="0" err="1"/>
              <a:t>carbapenemase</a:t>
            </a:r>
            <a:r>
              <a:rPr lang="en-US" sz="3200" dirty="0"/>
              <a:t>-producing CRE</a:t>
            </a:r>
            <a:endParaRPr lang="en-US" sz="3200" i="1" dirty="0"/>
          </a:p>
          <a:p>
            <a:pPr lvl="1"/>
            <a:r>
              <a:rPr lang="en-US" sz="3200" i="1" dirty="0"/>
              <a:t>Candida </a:t>
            </a:r>
            <a:r>
              <a:rPr lang="en-US" sz="3200" i="1" dirty="0" err="1"/>
              <a:t>auris</a:t>
            </a:r>
            <a:endParaRPr lang="en-US" sz="3200" i="1" dirty="0"/>
          </a:p>
          <a:p>
            <a:pPr lvl="1"/>
            <a:r>
              <a:rPr lang="en-US" sz="3200" dirty="0"/>
              <a:t>Organisms containing the </a:t>
            </a:r>
            <a:r>
              <a:rPr lang="en-US" sz="3200" dirty="0" err="1"/>
              <a:t>mcr</a:t>
            </a:r>
            <a:r>
              <a:rPr lang="en-US" sz="3200" dirty="0"/>
              <a:t> gene, conferring mobilized resistance to </a:t>
            </a:r>
            <a:r>
              <a:rPr lang="en-US" sz="3200" dirty="0" err="1"/>
              <a:t>colistin</a:t>
            </a:r>
            <a:r>
              <a:rPr lang="en-US" sz="3200" dirty="0"/>
              <a:t>, a last-resort antibiotic used for treating resistant infections</a:t>
            </a:r>
          </a:p>
          <a:p>
            <a:pPr lvl="1"/>
            <a:endParaRPr lang="en-US" sz="3200" dirty="0"/>
          </a:p>
          <a:p>
            <a:pPr lvl="1"/>
            <a:endParaRPr lang="en-US" sz="3200" dirty="0"/>
          </a:p>
          <a:p>
            <a:pPr marL="0" marR="0" lvl="0" indent="0" algn="just" defTabSz="914400" rtl="0" eaLnBrk="0" fontAlgn="base" latinLnBrk="0" hangingPunct="0">
              <a:lnSpc>
                <a:spcPct val="100000"/>
              </a:lnSpc>
              <a:spcBef>
                <a:spcPct val="30000"/>
              </a:spcBef>
              <a:spcAft>
                <a:spcPct val="30000"/>
              </a:spcAft>
              <a:buClrTx/>
              <a:buSzTx/>
              <a:buFont typeface="Monotype Sorts" pitchFamily="2" charset="2"/>
              <a:buNone/>
              <a:tabLst/>
              <a:defRPr/>
            </a:pPr>
            <a:r>
              <a:rPr lang="en-US" sz="1200" dirty="0"/>
              <a:t>Isolates are sent to the regional Antibiotic Resistance Laboratory Network (ARLN) – NY Wadsworth Laboratory for testing</a:t>
            </a:r>
          </a:p>
          <a:p>
            <a:endParaRPr lang="en-US" dirty="0"/>
          </a:p>
        </p:txBody>
      </p:sp>
      <p:sp>
        <p:nvSpPr>
          <p:cNvPr id="4" name="Slide Number Placeholder 3"/>
          <p:cNvSpPr>
            <a:spLocks noGrp="1"/>
          </p:cNvSpPr>
          <p:nvPr>
            <p:ph type="sldNum" sz="quarter" idx="10"/>
          </p:nvPr>
        </p:nvSpPr>
        <p:spPr/>
        <p:txBody>
          <a:bodyPr/>
          <a:lstStyle/>
          <a:p>
            <a:pPr>
              <a:defRPr/>
            </a:pPr>
            <a:fld id="{A920A4EE-8F81-4B24-A0FF-2DD43905E047}" type="slidenum">
              <a:rPr lang="en-US" altLang="en-US" smtClean="0"/>
              <a:pPr>
                <a:defRPr/>
              </a:pPr>
              <a:t>31</a:t>
            </a:fld>
            <a:endParaRPr lang="en-US" altLang="en-US" dirty="0"/>
          </a:p>
        </p:txBody>
      </p:sp>
    </p:spTree>
    <p:extLst>
      <p:ext uri="{BB962C8B-B14F-4D97-AF65-F5344CB8AC3E}">
        <p14:creationId xmlns:p14="http://schemas.microsoft.com/office/powerpoint/2010/main" val="4270413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552450" y="687388"/>
            <a:ext cx="5986463" cy="3368675"/>
          </a:xfrm>
          <a:ln/>
        </p:spPr>
      </p:sp>
      <p:sp>
        <p:nvSpPr>
          <p:cNvPr id="55299" name="Notes Placeholder 2"/>
          <p:cNvSpPr>
            <a:spLocks noGrp="1"/>
          </p:cNvSpPr>
          <p:nvPr>
            <p:ph type="body" idx="1"/>
          </p:nvPr>
        </p:nvSpPr>
        <p:spPr/>
        <p:txBody>
          <a:bodyPr/>
          <a:lstStyle/>
          <a:p>
            <a:pPr eaLnBrk="1" hangingPunct="1">
              <a:defRPr/>
            </a:pPr>
            <a:endParaRPr lang="en-US" altLang="en-US" b="0" dirty="0">
              <a:latin typeface="Arial" pitchFamily="34" charset="0"/>
              <a:ea typeface="MS PGothic" pitchFamily="34" charset="-128"/>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Garamond" pitchFamily="18" charset="0"/>
                <a:ea typeface="ＭＳ Ｐゴシック" pitchFamily="34" charset="-128"/>
              </a:defRPr>
            </a:lvl1pPr>
            <a:lvl2pPr marL="747148" indent="-287980" eaLnBrk="0" hangingPunct="0">
              <a:defRPr sz="2400">
                <a:solidFill>
                  <a:schemeClr val="tx1"/>
                </a:solidFill>
                <a:latin typeface="Garamond" pitchFamily="18" charset="0"/>
                <a:ea typeface="ＭＳ Ｐゴシック" pitchFamily="34" charset="-128"/>
              </a:defRPr>
            </a:lvl2pPr>
            <a:lvl3pPr marL="1150319" indent="-230383" eaLnBrk="0" hangingPunct="0">
              <a:defRPr sz="2400">
                <a:solidFill>
                  <a:schemeClr val="tx1"/>
                </a:solidFill>
                <a:latin typeface="Garamond" pitchFamily="18" charset="0"/>
                <a:ea typeface="ＭＳ Ｐゴシック" pitchFamily="34" charset="-128"/>
              </a:defRPr>
            </a:lvl3pPr>
            <a:lvl4pPr marL="1609486" indent="-228785" eaLnBrk="0" hangingPunct="0">
              <a:defRPr sz="2400">
                <a:solidFill>
                  <a:schemeClr val="tx1"/>
                </a:solidFill>
                <a:latin typeface="Garamond" pitchFamily="18" charset="0"/>
                <a:ea typeface="ＭＳ Ｐゴシック" pitchFamily="34" charset="-128"/>
              </a:defRPr>
            </a:lvl4pPr>
            <a:lvl5pPr marL="2070253" indent="-230383" eaLnBrk="0" hangingPunct="0">
              <a:defRPr sz="2400">
                <a:solidFill>
                  <a:schemeClr val="tx1"/>
                </a:solidFill>
                <a:latin typeface="Garamond" pitchFamily="18" charset="0"/>
                <a:ea typeface="ＭＳ Ｐゴシック" pitchFamily="34" charset="-128"/>
              </a:defRPr>
            </a:lvl5pPr>
            <a:lvl6pPr marL="2531020" indent="-230383" eaLnBrk="0" fontAlgn="base" hangingPunct="0">
              <a:spcBef>
                <a:spcPct val="0"/>
              </a:spcBef>
              <a:spcAft>
                <a:spcPct val="0"/>
              </a:spcAft>
              <a:defRPr sz="2400">
                <a:solidFill>
                  <a:schemeClr val="tx1"/>
                </a:solidFill>
                <a:latin typeface="Garamond" pitchFamily="18" charset="0"/>
                <a:ea typeface="ＭＳ Ｐゴシック" pitchFamily="34" charset="-128"/>
              </a:defRPr>
            </a:lvl6pPr>
            <a:lvl7pPr marL="2991788" indent="-230383" eaLnBrk="0" fontAlgn="base" hangingPunct="0">
              <a:spcBef>
                <a:spcPct val="0"/>
              </a:spcBef>
              <a:spcAft>
                <a:spcPct val="0"/>
              </a:spcAft>
              <a:defRPr sz="2400">
                <a:solidFill>
                  <a:schemeClr val="tx1"/>
                </a:solidFill>
                <a:latin typeface="Garamond" pitchFamily="18" charset="0"/>
                <a:ea typeface="ＭＳ Ｐゴシック" pitchFamily="34" charset="-128"/>
              </a:defRPr>
            </a:lvl7pPr>
            <a:lvl8pPr marL="3452556" indent="-230383" eaLnBrk="0" fontAlgn="base" hangingPunct="0">
              <a:spcBef>
                <a:spcPct val="0"/>
              </a:spcBef>
              <a:spcAft>
                <a:spcPct val="0"/>
              </a:spcAft>
              <a:defRPr sz="2400">
                <a:solidFill>
                  <a:schemeClr val="tx1"/>
                </a:solidFill>
                <a:latin typeface="Garamond" pitchFamily="18" charset="0"/>
                <a:ea typeface="ＭＳ Ｐゴシック" pitchFamily="34" charset="-128"/>
              </a:defRPr>
            </a:lvl8pPr>
            <a:lvl9pPr marL="3913322" indent="-230383" eaLnBrk="0" fontAlgn="base" hangingPunct="0">
              <a:spcBef>
                <a:spcPct val="0"/>
              </a:spcBef>
              <a:spcAft>
                <a:spcPct val="0"/>
              </a:spcAft>
              <a:defRPr sz="2400">
                <a:solidFill>
                  <a:schemeClr val="tx1"/>
                </a:solidFill>
                <a:latin typeface="Garamond" pitchFamily="18" charset="0"/>
                <a:ea typeface="ＭＳ Ｐゴシック" pitchFamily="34" charset="-128"/>
              </a:defRPr>
            </a:lvl9pPr>
          </a:lstStyle>
          <a:p>
            <a:pPr>
              <a:defRPr/>
            </a:pPr>
            <a:fld id="{EE81E53D-45E8-4E2A-98D7-DF200F1A9C0B}" type="slidenum">
              <a:rPr lang="en-US" altLang="en-US" sz="1200">
                <a:latin typeface="Times New Roman" pitchFamily="18" charset="0"/>
              </a:rPr>
              <a:pPr>
                <a:defRPr/>
              </a:pPr>
              <a:t>4</a:t>
            </a:fld>
            <a:endParaRPr lang="en-US" altLang="en-US" sz="1200" dirty="0">
              <a:latin typeface="Times New Roman" pitchFamily="18" charset="0"/>
            </a:endParaRPr>
          </a:p>
        </p:txBody>
      </p:sp>
    </p:spTree>
    <p:extLst>
      <p:ext uri="{BB962C8B-B14F-4D97-AF65-F5344CB8AC3E}">
        <p14:creationId xmlns:p14="http://schemas.microsoft.com/office/powerpoint/2010/main" val="722508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687388"/>
            <a:ext cx="5986463" cy="3368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0A4EE-8F81-4B24-A0FF-2DD43905E047}" type="slidenum">
              <a:rPr lang="en-US" altLang="en-US" smtClean="0"/>
              <a:pPr>
                <a:defRPr/>
              </a:pPr>
              <a:t>32</a:t>
            </a:fld>
            <a:endParaRPr lang="en-US" altLang="en-US" dirty="0"/>
          </a:p>
        </p:txBody>
      </p:sp>
    </p:spTree>
    <p:extLst>
      <p:ext uri="{BB962C8B-B14F-4D97-AF65-F5344CB8AC3E}">
        <p14:creationId xmlns:p14="http://schemas.microsoft.com/office/powerpoint/2010/main" val="24640962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687388"/>
            <a:ext cx="5986463" cy="3368675"/>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36</a:t>
            </a:fld>
            <a:endParaRPr lang="en-US" altLang="en-US" dirty="0"/>
          </a:p>
        </p:txBody>
      </p:sp>
    </p:spTree>
    <p:extLst>
      <p:ext uri="{BB962C8B-B14F-4D97-AF65-F5344CB8AC3E}">
        <p14:creationId xmlns:p14="http://schemas.microsoft.com/office/powerpoint/2010/main" val="3312157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552450" y="687388"/>
            <a:ext cx="5986463" cy="3368675"/>
          </a:xfrm>
          <a:ln/>
        </p:spPr>
      </p:sp>
      <p:sp>
        <p:nvSpPr>
          <p:cNvPr id="57347" name="Notes Placeholder 2"/>
          <p:cNvSpPr>
            <a:spLocks noGrp="1"/>
          </p:cNvSpPr>
          <p:nvPr>
            <p:ph type="body" idx="1"/>
          </p:nvPr>
        </p:nvSpPr>
        <p:spPr>
          <a:xfrm>
            <a:off x="542927" y="4416427"/>
            <a:ext cx="6156325" cy="4422775"/>
          </a:xfrm>
          <a:noFill/>
        </p:spPr>
        <p:txBody>
          <a:bodyPr/>
          <a:lstStyle/>
          <a:p>
            <a:pPr eaLnBrk="1" hangingPunct="1"/>
            <a:endParaRPr lang="en-US" altLang="en-US" dirty="0"/>
          </a:p>
        </p:txBody>
      </p:sp>
      <p:sp>
        <p:nvSpPr>
          <p:cNvPr id="4" name="Slide Number Placeholder 3"/>
          <p:cNvSpPr txBox="1">
            <a:spLocks noGrp="1"/>
          </p:cNvSpPr>
          <p:nvPr/>
        </p:nvSpPr>
        <p:spPr bwMode="auto">
          <a:xfrm>
            <a:off x="3971927" y="8839200"/>
            <a:ext cx="303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118" tIns="46057" rIns="92118" bIns="46057" anchor="b"/>
          <a:lstStyle>
            <a:lvl1pPr eaLnBrk="0" hangingPunct="0">
              <a:defRPr sz="2400">
                <a:solidFill>
                  <a:schemeClr val="tx1"/>
                </a:solidFill>
                <a:latin typeface="Garamond" pitchFamily="18" charset="0"/>
                <a:ea typeface="ＭＳ Ｐゴシック" pitchFamily="34" charset="-128"/>
              </a:defRPr>
            </a:lvl1pPr>
            <a:lvl2pPr marL="741363" indent="-285750" eaLnBrk="0" hangingPunct="0">
              <a:defRPr sz="2400">
                <a:solidFill>
                  <a:schemeClr val="tx1"/>
                </a:solidFill>
                <a:latin typeface="Garamond" pitchFamily="18" charset="0"/>
                <a:ea typeface="ＭＳ Ｐゴシック" pitchFamily="34" charset="-128"/>
              </a:defRPr>
            </a:lvl2pPr>
            <a:lvl3pPr marL="1141413" indent="-228600" eaLnBrk="0" hangingPunct="0">
              <a:defRPr sz="2400">
                <a:solidFill>
                  <a:schemeClr val="tx1"/>
                </a:solidFill>
                <a:latin typeface="Garamond" pitchFamily="18" charset="0"/>
                <a:ea typeface="ＭＳ Ｐゴシック" pitchFamily="34" charset="-128"/>
              </a:defRPr>
            </a:lvl3pPr>
            <a:lvl4pPr marL="1597025" indent="-227013" eaLnBrk="0" hangingPunct="0">
              <a:defRPr sz="2400">
                <a:solidFill>
                  <a:schemeClr val="tx1"/>
                </a:solidFill>
                <a:latin typeface="Garamond" pitchFamily="18" charset="0"/>
                <a:ea typeface="ＭＳ Ｐゴシック" pitchFamily="34" charset="-128"/>
              </a:defRPr>
            </a:lvl4pPr>
            <a:lvl5pPr marL="2054225" indent="-228600" eaLnBrk="0" hangingPunct="0">
              <a:defRPr sz="2400">
                <a:solidFill>
                  <a:schemeClr val="tx1"/>
                </a:solidFill>
                <a:latin typeface="Garamond" pitchFamily="18" charset="0"/>
                <a:ea typeface="ＭＳ Ｐゴシック" pitchFamily="34" charset="-128"/>
              </a:defRPr>
            </a:lvl5pPr>
            <a:lvl6pPr marL="25114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6pPr>
            <a:lvl7pPr marL="29686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7pPr>
            <a:lvl8pPr marL="34258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8pPr>
            <a:lvl9pPr marL="38830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9pPr>
          </a:lstStyle>
          <a:p>
            <a:pPr algn="r">
              <a:defRPr/>
            </a:pPr>
            <a:fld id="{191B2D7A-67D7-49D9-980E-E345690B41F5}" type="slidenum">
              <a:rPr lang="en-US" altLang="en-US" sz="1200">
                <a:effectLst>
                  <a:outerShdw blurRad="38100" dist="38100" dir="2700000" algn="tl">
                    <a:srgbClr val="C0C0C0"/>
                  </a:outerShdw>
                </a:effectLst>
                <a:latin typeface="Times New Roman" pitchFamily="18" charset="0"/>
              </a:rPr>
              <a:pPr algn="r">
                <a:defRPr/>
              </a:pPr>
              <a:t>5</a:t>
            </a:fld>
            <a:endParaRPr lang="en-US" altLang="en-US" sz="1200" dirty="0">
              <a:effectLst>
                <a:outerShdw blurRad="38100" dist="38100" dir="2700000" algn="tl">
                  <a:srgbClr val="C0C0C0"/>
                </a:outerShdw>
              </a:effectLst>
              <a:latin typeface="Times New Roman" pitchFamily="18" charset="0"/>
            </a:endParaRPr>
          </a:p>
        </p:txBody>
      </p:sp>
    </p:spTree>
    <p:extLst>
      <p:ext uri="{BB962C8B-B14F-4D97-AF65-F5344CB8AC3E}">
        <p14:creationId xmlns:p14="http://schemas.microsoft.com/office/powerpoint/2010/main" val="808205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687388"/>
            <a:ext cx="5986463" cy="3368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0A4EE-8F81-4B24-A0FF-2DD43905E047}" type="slidenum">
              <a:rPr lang="en-US" altLang="en-US" smtClean="0"/>
              <a:pPr>
                <a:defRPr/>
              </a:pPr>
              <a:t>6</a:t>
            </a:fld>
            <a:endParaRPr lang="en-US" altLang="en-US" dirty="0"/>
          </a:p>
        </p:txBody>
      </p:sp>
    </p:spTree>
    <p:extLst>
      <p:ext uri="{BB962C8B-B14F-4D97-AF65-F5344CB8AC3E}">
        <p14:creationId xmlns:p14="http://schemas.microsoft.com/office/powerpoint/2010/main" val="70250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552450" y="687388"/>
            <a:ext cx="5986463" cy="3368675"/>
          </a:xfrm>
          <a:ln/>
        </p:spPr>
      </p:sp>
      <p:sp>
        <p:nvSpPr>
          <p:cNvPr id="58371"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867070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552450" y="687388"/>
            <a:ext cx="5986463" cy="3368675"/>
          </a:xfrm>
          <a:ln/>
        </p:spPr>
      </p:sp>
      <p:sp>
        <p:nvSpPr>
          <p:cNvPr id="58371"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53440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552450" y="687388"/>
            <a:ext cx="5986463" cy="3368675"/>
          </a:xfrm>
          <a:ln/>
        </p:spPr>
      </p:sp>
      <p:sp>
        <p:nvSpPr>
          <p:cNvPr id="64515"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BE6C0003-8822-4D78-AD33-E5A48E935831}" type="slidenum">
              <a:rPr lang="en-US" altLang="en-US" smtClean="0"/>
              <a:pPr>
                <a:defRPr/>
              </a:pPr>
              <a:t>9</a:t>
            </a:fld>
            <a:endParaRPr lang="en-US" altLang="en-US" dirty="0"/>
          </a:p>
        </p:txBody>
      </p:sp>
    </p:spTree>
    <p:extLst>
      <p:ext uri="{BB962C8B-B14F-4D97-AF65-F5344CB8AC3E}">
        <p14:creationId xmlns:p14="http://schemas.microsoft.com/office/powerpoint/2010/main" val="650272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552450" y="687388"/>
            <a:ext cx="5986463" cy="3368675"/>
          </a:xfrm>
          <a:ln/>
        </p:spPr>
      </p:sp>
      <p:sp>
        <p:nvSpPr>
          <p:cNvPr id="66563" name="Rectangle 3"/>
          <p:cNvSpPr>
            <a:spLocks noGrp="1" noChangeArrowheads="1"/>
          </p:cNvSpPr>
          <p:nvPr>
            <p:ph type="body" idx="1"/>
          </p:nvPr>
        </p:nvSpPr>
        <p:spPr>
          <a:noFill/>
        </p:spPr>
        <p:txBody>
          <a:bodyPr/>
          <a:lstStyle/>
          <a:p>
            <a:pPr eaLnBrk="1" hangingPunct="1"/>
            <a:endParaRPr lang="en-US" altLang="en-US" dirty="0"/>
          </a:p>
        </p:txBody>
      </p:sp>
      <p:sp>
        <p:nvSpPr>
          <p:cNvPr id="6" name="Rectangle 16"/>
          <p:cNvSpPr>
            <a:spLocks noChangeArrowheads="1"/>
          </p:cNvSpPr>
          <p:nvPr/>
        </p:nvSpPr>
        <p:spPr bwMode="auto">
          <a:xfrm>
            <a:off x="542923" y="5986740"/>
            <a:ext cx="1754501"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dirty="0">
                <a:solidFill>
                  <a:srgbClr val="4D4D4D"/>
                </a:solidFill>
              </a:rPr>
              <a:t>≤ 750 grams</a:t>
            </a:r>
          </a:p>
        </p:txBody>
      </p:sp>
      <p:sp>
        <p:nvSpPr>
          <p:cNvPr id="7" name="Rectangle 17"/>
          <p:cNvSpPr>
            <a:spLocks noChangeArrowheads="1"/>
          </p:cNvSpPr>
          <p:nvPr/>
        </p:nvSpPr>
        <p:spPr bwMode="auto">
          <a:xfrm>
            <a:off x="542924" y="6452232"/>
            <a:ext cx="2341129"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dirty="0">
                <a:solidFill>
                  <a:srgbClr val="4D4D4D"/>
                </a:solidFill>
              </a:rPr>
              <a:t>751-1,000 grams</a:t>
            </a:r>
          </a:p>
        </p:txBody>
      </p:sp>
      <p:sp>
        <p:nvSpPr>
          <p:cNvPr id="8" name="Rectangle 20"/>
          <p:cNvSpPr>
            <a:spLocks noChangeArrowheads="1"/>
          </p:cNvSpPr>
          <p:nvPr/>
        </p:nvSpPr>
        <p:spPr bwMode="auto">
          <a:xfrm>
            <a:off x="542922" y="6945477"/>
            <a:ext cx="2582007"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dirty="0">
                <a:solidFill>
                  <a:srgbClr val="4D4D4D"/>
                </a:solidFill>
              </a:rPr>
              <a:t>1,001-1,500 grams</a:t>
            </a:r>
          </a:p>
        </p:txBody>
      </p:sp>
      <p:sp>
        <p:nvSpPr>
          <p:cNvPr id="9" name="Rectangle 26"/>
          <p:cNvSpPr>
            <a:spLocks noChangeArrowheads="1"/>
          </p:cNvSpPr>
          <p:nvPr/>
        </p:nvSpPr>
        <p:spPr bwMode="auto">
          <a:xfrm>
            <a:off x="542926" y="7410968"/>
            <a:ext cx="2582007"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dirty="0">
                <a:solidFill>
                  <a:srgbClr val="4D4D4D"/>
                </a:solidFill>
              </a:rPr>
              <a:t>1,501-2,500 grams</a:t>
            </a:r>
          </a:p>
        </p:txBody>
      </p:sp>
      <p:sp>
        <p:nvSpPr>
          <p:cNvPr id="10" name="Rectangle 19"/>
          <p:cNvSpPr>
            <a:spLocks noChangeArrowheads="1"/>
          </p:cNvSpPr>
          <p:nvPr/>
        </p:nvSpPr>
        <p:spPr bwMode="auto">
          <a:xfrm>
            <a:off x="542926" y="7876458"/>
            <a:ext cx="1995379"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dirty="0">
                <a:solidFill>
                  <a:srgbClr val="4D4D4D"/>
                </a:solidFill>
              </a:rPr>
              <a:t>&gt; 2,500 grams</a:t>
            </a:r>
          </a:p>
        </p:txBody>
      </p:sp>
    </p:spTree>
    <p:extLst>
      <p:ext uri="{BB962C8B-B14F-4D97-AF65-F5344CB8AC3E}">
        <p14:creationId xmlns:p14="http://schemas.microsoft.com/office/powerpoint/2010/main" val="2290395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4420" y="2130425"/>
            <a:ext cx="8490244"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2"/>
            <a:ext cx="12188825"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8166" y="173754"/>
            <a:ext cx="10420660"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330" y="2"/>
            <a:ext cx="1185138" cy="2487495"/>
          </a:xfrm>
          <a:prstGeom prst="rect">
            <a:avLst/>
          </a:prstGeom>
          <a:solidFill>
            <a:schemeClr val="bg1"/>
          </a:solidFill>
        </p:spPr>
      </p:pic>
    </p:spTree>
    <p:extLst>
      <p:ext uri="{BB962C8B-B14F-4D97-AF65-F5344CB8AC3E}">
        <p14:creationId xmlns:p14="http://schemas.microsoft.com/office/powerpoint/2010/main" val="1024498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443" y="6356351"/>
            <a:ext cx="284406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Massachusetts Department of Public Health       mass.gov/dph</a:t>
            </a:r>
          </a:p>
        </p:txBody>
      </p:sp>
      <p:sp>
        <p:nvSpPr>
          <p:cNvPr id="4" name="Slide Number Placeholder 3"/>
          <p:cNvSpPr>
            <a:spLocks noGrp="1"/>
          </p:cNvSpPr>
          <p:nvPr>
            <p:ph type="sldNum" sz="quarter" idx="12"/>
          </p:nvPr>
        </p:nvSpPr>
        <p:spPr/>
        <p:txBody>
          <a:bodyPr/>
          <a:lstStyle/>
          <a:p>
            <a:fld id="{A838386D-B8BC-4CBC-B64A-1C12F5A58E8C}" type="slidenum">
              <a:rPr lang="en-US" smtClean="0"/>
              <a:t>‹#›</a:t>
            </a:fld>
            <a:endParaRPr lang="en-US"/>
          </a:p>
        </p:txBody>
      </p:sp>
    </p:spTree>
    <p:extLst>
      <p:ext uri="{BB962C8B-B14F-4D97-AF65-F5344CB8AC3E}">
        <p14:creationId xmlns:p14="http://schemas.microsoft.com/office/powerpoint/2010/main" val="237028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443" y="6356351"/>
            <a:ext cx="284406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Massachusetts Department of Public Health       mass.gov/dph</a:t>
            </a:r>
          </a:p>
        </p:txBody>
      </p:sp>
      <p:sp>
        <p:nvSpPr>
          <p:cNvPr id="5" name="Slide Number Placeholder 4"/>
          <p:cNvSpPr>
            <a:spLocks noGrp="1"/>
          </p:cNvSpPr>
          <p:nvPr>
            <p:ph type="sldNum" sz="quarter" idx="12"/>
          </p:nvPr>
        </p:nvSpPr>
        <p:spPr/>
        <p:txBody>
          <a:bodyPr/>
          <a:lstStyle/>
          <a:p>
            <a:fld id="{A838386D-B8BC-4CBC-B64A-1C12F5A58E8C}" type="slidenum">
              <a:rPr lang="en-US" smtClean="0"/>
              <a:t>‹#›</a:t>
            </a:fld>
            <a:endParaRPr lang="en-US"/>
          </a:p>
        </p:txBody>
      </p:sp>
    </p:spTree>
    <p:extLst>
      <p:ext uri="{BB962C8B-B14F-4D97-AF65-F5344CB8AC3E}">
        <p14:creationId xmlns:p14="http://schemas.microsoft.com/office/powerpoint/2010/main" val="2683604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5"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5" y="2906714"/>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443" y="6356351"/>
            <a:ext cx="284406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Massachusetts Department of Public Health       mass.gov/dph</a:t>
            </a:r>
          </a:p>
        </p:txBody>
      </p:sp>
      <p:sp>
        <p:nvSpPr>
          <p:cNvPr id="6" name="Slide Number Placeholder 5"/>
          <p:cNvSpPr>
            <a:spLocks noGrp="1"/>
          </p:cNvSpPr>
          <p:nvPr>
            <p:ph type="sldNum" sz="quarter" idx="12"/>
          </p:nvPr>
        </p:nvSpPr>
        <p:spPr/>
        <p:txBody>
          <a:bodyPr/>
          <a:lstStyle/>
          <a:p>
            <a:fld id="{A838386D-B8BC-4CBC-B64A-1C12F5A58E8C}" type="slidenum">
              <a:rPr lang="en-US" smtClean="0"/>
              <a:t>‹#›</a:t>
            </a:fld>
            <a:endParaRPr lang="en-US"/>
          </a:p>
        </p:txBody>
      </p:sp>
    </p:spTree>
    <p:extLst>
      <p:ext uri="{BB962C8B-B14F-4D97-AF65-F5344CB8AC3E}">
        <p14:creationId xmlns:p14="http://schemas.microsoft.com/office/powerpoint/2010/main" val="2369001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154659" y="168054"/>
            <a:ext cx="4821831" cy="531572"/>
          </a:xfrm>
        </p:spPr>
        <p:txBody>
          <a:bodyPr/>
          <a:lstStyle/>
          <a:p>
            <a:r>
              <a:rPr lang="en-US"/>
              <a:t>Click to edit Master title style</a:t>
            </a:r>
          </a:p>
        </p:txBody>
      </p:sp>
      <p:sp>
        <p:nvSpPr>
          <p:cNvPr id="3" name="Chart Placeholder 2"/>
          <p:cNvSpPr>
            <a:spLocks noGrp="1"/>
          </p:cNvSpPr>
          <p:nvPr>
            <p:ph type="chart" idx="1"/>
          </p:nvPr>
        </p:nvSpPr>
        <p:spPr>
          <a:xfrm>
            <a:off x="457559" y="986867"/>
            <a:ext cx="8236036" cy="3612548"/>
          </a:xfrm>
        </p:spPr>
        <p:txBody>
          <a:bodyPr lIns="90487" tIns="45222" rIns="90487" bIns="45222"/>
          <a:lstStyle/>
          <a:p>
            <a:pPr lvl="0"/>
            <a:endParaRPr lang="en-US" noProof="0"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Massachusetts Department of Public Health       mass.gov/dph</a:t>
            </a:r>
            <a:endParaRPr lang="en-US" alt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F33ABE86-B72F-44B8-AF4F-6BFE2AC6A18C}" type="slidenum">
              <a:rPr lang="en-US" altLang="en-US"/>
              <a:pPr>
                <a:defRPr/>
              </a:pPr>
              <a:t>‹#›</a:t>
            </a:fld>
            <a:endParaRPr lang="en-US" altLang="en-US" dirty="0"/>
          </a:p>
        </p:txBody>
      </p:sp>
    </p:spTree>
    <p:extLst>
      <p:ext uri="{BB962C8B-B14F-4D97-AF65-F5344CB8AC3E}">
        <p14:creationId xmlns:p14="http://schemas.microsoft.com/office/powerpoint/2010/main" val="902168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4242" y="6492488"/>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362064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2"/>
            <a:ext cx="54087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3" y="1600202"/>
            <a:ext cx="54087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4242" y="6492488"/>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907159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2" y="1535113"/>
            <a:ext cx="538498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2" y="2174875"/>
            <a:ext cx="538498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225" y="1535113"/>
            <a:ext cx="538815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225" y="2174875"/>
            <a:ext cx="538815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10"/>
          </p:nvPr>
        </p:nvSpPr>
        <p:spPr>
          <a:xfrm>
            <a:off x="8754242" y="6492488"/>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11"/>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94158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7983" y="1371600"/>
            <a:ext cx="5180251"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0594" y="1371600"/>
            <a:ext cx="5180251"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9"/>
            <a:ext cx="12188825"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4242" y="6492488"/>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2"/>
            <a:ext cx="12188825"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6E2F905-B39E-504D-8E43-B107523010D3}"/>
              </a:ext>
            </a:extLst>
          </p:cNvPr>
          <p:cNvSpPr txBox="1"/>
          <p:nvPr userDrawn="1"/>
        </p:nvSpPr>
        <p:spPr>
          <a:xfrm>
            <a:off x="721707" y="293879"/>
            <a:ext cx="7084754"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Tree>
    <p:extLst>
      <p:ext uri="{BB962C8B-B14F-4D97-AF65-F5344CB8AC3E}">
        <p14:creationId xmlns:p14="http://schemas.microsoft.com/office/powerpoint/2010/main" val="3559619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571" y="1097280"/>
            <a:ext cx="5156444"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571" y="1920238"/>
            <a:ext cx="5156444"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0595" y="1097280"/>
            <a:ext cx="518183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0595" y="1920238"/>
            <a:ext cx="518183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2"/>
            <a:ext cx="12188825"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DF137F5-2097-674B-B3F7-F6DD317C147C}"/>
              </a:ext>
            </a:extLst>
          </p:cNvPr>
          <p:cNvSpPr txBox="1"/>
          <p:nvPr userDrawn="1"/>
        </p:nvSpPr>
        <p:spPr>
          <a:xfrm>
            <a:off x="721707" y="293879"/>
            <a:ext cx="7084754"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9"/>
            <a:ext cx="12188825"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4242" y="6492488"/>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304783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2"/>
            <a:ext cx="12188825"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707" y="159655"/>
            <a:ext cx="7084754"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n-lt"/>
                <a:cs typeface="Arial" charset="0"/>
              </a:rPr>
              <a:t>Connect with DPH</a:t>
            </a:r>
            <a:endParaRPr lang="en-US" sz="2000" dirty="0">
              <a:latin typeface="+mn-lt"/>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9"/>
            <a:ext cx="12188825"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4242" y="6492488"/>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1951" y="1353770"/>
            <a:ext cx="842976"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081" y="2423785"/>
            <a:ext cx="837982"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2693" y="1401897"/>
            <a:ext cx="9217800"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366" y="4887039"/>
            <a:ext cx="1199837"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366" y="3597197"/>
            <a:ext cx="1129411" cy="1129705"/>
          </a:xfrm>
          <a:prstGeom prst="rect">
            <a:avLst/>
          </a:prstGeom>
        </p:spPr>
      </p:pic>
    </p:spTree>
    <p:extLst>
      <p:ext uri="{BB962C8B-B14F-4D97-AF65-F5344CB8AC3E}">
        <p14:creationId xmlns:p14="http://schemas.microsoft.com/office/powerpoint/2010/main" val="1235832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2"/>
            <a:ext cx="12188825"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a:extLst>
              <a:ext uri="{FF2B5EF4-FFF2-40B4-BE49-F238E27FC236}">
                <a16:creationId xmlns:a16="http://schemas.microsoft.com/office/drawing/2014/main" id="{C0A2F920-3F11-AE49-8B23-113E3DB9044E}"/>
              </a:ext>
            </a:extLst>
          </p:cNvPr>
          <p:cNvSpPr txBox="1">
            <a:spLocks/>
          </p:cNvSpPr>
          <p:nvPr userDrawn="1"/>
        </p:nvSpPr>
        <p:spPr>
          <a:xfrm>
            <a:off x="2142025" y="1725493"/>
            <a:ext cx="8151276"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ysClr val="windowText" lastClr="000000"/>
                </a:solidFill>
                <a:effectLst/>
                <a:uLnTx/>
                <a:uFillTx/>
                <a:latin typeface="+mn-lt"/>
                <a:cs typeface="Arial" charset="0"/>
              </a:rPr>
              <a:t>Thank You!</a:t>
            </a: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403" y="791680"/>
            <a:ext cx="193595"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166" y="173754"/>
            <a:ext cx="10420660"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330" y="2"/>
            <a:ext cx="1185138" cy="2487495"/>
          </a:xfrm>
          <a:prstGeom prst="rect">
            <a:avLst/>
          </a:prstGeom>
          <a:solidFill>
            <a:schemeClr val="bg1"/>
          </a:solidFill>
        </p:spPr>
      </p:pic>
      <p:sp>
        <p:nvSpPr>
          <p:cNvPr id="10" name="Subtitle 3">
            <a:extLst>
              <a:ext uri="{FF2B5EF4-FFF2-40B4-BE49-F238E27FC236}">
                <a16:creationId xmlns:a16="http://schemas.microsoft.com/office/drawing/2014/main" id="{73BCFC28-B021-C74C-B60E-3525D726A156}"/>
              </a:ext>
            </a:extLst>
          </p:cNvPr>
          <p:cNvSpPr txBox="1">
            <a:spLocks/>
          </p:cNvSpPr>
          <p:nvPr userDrawn="1"/>
        </p:nvSpPr>
        <p:spPr>
          <a:xfrm>
            <a:off x="4198888" y="3581406"/>
            <a:ext cx="4037549"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Name of Presenter</a:t>
            </a:r>
          </a:p>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err="1">
                <a:ln>
                  <a:noFill/>
                </a:ln>
                <a:solidFill>
                  <a:sysClr val="window" lastClr="FFFFFF"/>
                </a:solidFill>
                <a:effectLst/>
                <a:uLnTx/>
                <a:uFillTx/>
                <a:latin typeface="Calibri"/>
                <a:cs typeface="Arial" charset="0"/>
              </a:rPr>
              <a:t>first.last@state.ma.us</a:t>
            </a:r>
            <a:endParaRPr kumimoji="0" lang="en-US" altLang="en-US" sz="2400" b="0" i="0" u="none" strike="noStrike" kern="1200" cap="none" spc="0" normalizeH="0" baseline="0" noProof="0" dirty="0">
              <a:ln>
                <a:noFill/>
              </a:ln>
              <a:solidFill>
                <a:sysClr val="window" lastClr="FFFFFF"/>
              </a:solidFill>
              <a:effectLst/>
              <a:uLnTx/>
              <a:uFillTx/>
              <a:latin typeface="Calibri"/>
              <a:cs typeface="Arial" charset="0"/>
            </a:endParaRPr>
          </a:p>
        </p:txBody>
      </p:sp>
    </p:spTree>
    <p:extLst>
      <p:ext uri="{BB962C8B-B14F-4D97-AF65-F5344CB8AC3E}">
        <p14:creationId xmlns:p14="http://schemas.microsoft.com/office/powerpoint/2010/main" val="21240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3" y="2130428"/>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443" y="6356351"/>
            <a:ext cx="284406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Massachusetts Department of Public Health       mass.gov/dph</a:t>
            </a:r>
          </a:p>
        </p:txBody>
      </p:sp>
      <p:sp>
        <p:nvSpPr>
          <p:cNvPr id="6" name="Slide Number Placeholder 5"/>
          <p:cNvSpPr>
            <a:spLocks noGrp="1"/>
          </p:cNvSpPr>
          <p:nvPr>
            <p:ph type="sldNum" sz="quarter" idx="12"/>
          </p:nvPr>
        </p:nvSpPr>
        <p:spPr/>
        <p:txBody>
          <a:bodyPr/>
          <a:lstStyle/>
          <a:p>
            <a:fld id="{A838386D-B8BC-4CBC-B64A-1C12F5A58E8C}" type="slidenum">
              <a:rPr lang="en-US" smtClean="0"/>
              <a:t>‹#›</a:t>
            </a:fld>
            <a:endParaRPr lang="en-US"/>
          </a:p>
        </p:txBody>
      </p:sp>
    </p:spTree>
    <p:extLst>
      <p:ext uri="{BB962C8B-B14F-4D97-AF65-F5344CB8AC3E}">
        <p14:creationId xmlns:p14="http://schemas.microsoft.com/office/powerpoint/2010/main" val="2371607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1"/>
            <a:ext cx="12188825"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92667" y="56525"/>
            <a:ext cx="10969943"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9"/>
            <a:ext cx="12188825"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4242" y="6492488"/>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853488597"/>
      </p:ext>
    </p:extLst>
  </p:cSld>
  <p:clrMap bg1="lt1" tx1="dk1" bg2="lt2" tx2="dk2" accent1="accent1" accent2="accent2" accent3="accent3" accent4="accent4" accent5="accent5" accent6="accent6" hlink="hlink" folHlink="folHlink"/>
  <p:sldLayoutIdLst>
    <p:sldLayoutId id="2147485849" r:id="rId1"/>
    <p:sldLayoutId id="2147485850" r:id="rId2"/>
    <p:sldLayoutId id="2147485851" r:id="rId3"/>
    <p:sldLayoutId id="2147485852" r:id="rId4"/>
    <p:sldLayoutId id="2147485853" r:id="rId5"/>
    <p:sldLayoutId id="2147485854" r:id="rId6"/>
    <p:sldLayoutId id="2147485855" r:id="rId7"/>
    <p:sldLayoutId id="2147485856" r:id="rId8"/>
    <p:sldLayoutId id="2147485857" r:id="rId9"/>
    <p:sldLayoutId id="2147485858" r:id="rId10"/>
    <p:sldLayoutId id="2147485859" r:id="rId11"/>
    <p:sldLayoutId id="2147485860" r:id="rId12"/>
    <p:sldLayoutId id="2147485861" r:id="rId13"/>
  </p:sldLayoutIdLst>
  <p:hf sldNum="0"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malegislature.gov/Laws/SessionLaws/Acts/2006/Chapter5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malegislature.gov/Laws/GeneralLaws/PartI/TitleXVI/Chapter111/Section51H" TargetMode="External"/><Relationship Id="rId5" Type="http://schemas.openxmlformats.org/officeDocument/2006/relationships/hyperlink" Target="http://www.mass.gov/eohhs/docs/dph/regs/105cmr130.pdf" TargetMode="External"/><Relationship Id="rId4" Type="http://schemas.openxmlformats.org/officeDocument/2006/relationships/hyperlink" Target="http://www.malegislature.gov/Laws/GeneralLaws/PartI/TitleXVI/Chapter111/Section111"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chart" Target="../charts/chart22.xml"/></Relationships>
</file>

<file path=ppt/slides/_rels/slide24.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chart" Target="../charts/chart23.xml"/><Relationship Id="rId7" Type="http://schemas.openxmlformats.org/officeDocument/2006/relationships/chart" Target="../charts/chart27.xml"/><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chart" Target="../charts/chart3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c.gov/longtermcare/prevention/antibiotic-stewardship.html" TargetMode="External"/><Relationship Id="rId2" Type="http://schemas.openxmlformats.org/officeDocument/2006/relationships/hyperlink" Target="https://www.cdc.gov/antibiotic-use/healthcar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doi.org/10.1017/ice.2020.395"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hyperlink" Target="mailto:eileen.mchale@state.ma.u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tLang="en-US" sz="4200" dirty="0"/>
              <a:t>2019 Health Care Associated Infections:</a:t>
            </a:r>
            <a:br>
              <a:rPr lang="en-US" altLang="en-US" dirty="0"/>
            </a:br>
            <a:r>
              <a:rPr lang="en-US" altLang="en-US" sz="4200" dirty="0"/>
              <a:t>Acute Care Hospitals</a:t>
            </a:r>
            <a:endParaRPr lang="en-US" sz="4200" dirty="0"/>
          </a:p>
        </p:txBody>
      </p:sp>
      <p:sp>
        <p:nvSpPr>
          <p:cNvPr id="3" name="Rectangle 15"/>
          <p:cNvSpPr txBox="1">
            <a:spLocks noChangeArrowheads="1"/>
          </p:cNvSpPr>
          <p:nvPr/>
        </p:nvSpPr>
        <p:spPr>
          <a:xfrm>
            <a:off x="644335" y="3943837"/>
            <a:ext cx="4280170" cy="85858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lnSpc>
                <a:spcPct val="80000"/>
              </a:lnSpc>
              <a:spcAft>
                <a:spcPts val="0"/>
              </a:spcAft>
              <a:buNone/>
            </a:pPr>
            <a:r>
              <a:rPr lang="en-US" altLang="en-US" sz="2400" b="1" dirty="0">
                <a:solidFill>
                  <a:schemeClr val="bg1"/>
                </a:solidFill>
              </a:rPr>
              <a:t>Public Health Council</a:t>
            </a:r>
          </a:p>
          <a:p>
            <a:pPr marL="0" indent="0" fontAlgn="auto">
              <a:lnSpc>
                <a:spcPct val="80000"/>
              </a:lnSpc>
              <a:spcAft>
                <a:spcPts val="0"/>
              </a:spcAft>
              <a:buNone/>
            </a:pPr>
            <a:r>
              <a:rPr lang="en-US" altLang="en-US" sz="2400" b="1" dirty="0">
                <a:solidFill>
                  <a:schemeClr val="bg1"/>
                </a:solidFill>
              </a:rPr>
              <a:t>October 14, 2020</a:t>
            </a:r>
          </a:p>
        </p:txBody>
      </p:sp>
      <p:sp>
        <p:nvSpPr>
          <p:cNvPr id="4" name="Rectangle 15"/>
          <p:cNvSpPr txBox="1">
            <a:spLocks noChangeArrowheads="1"/>
          </p:cNvSpPr>
          <p:nvPr/>
        </p:nvSpPr>
        <p:spPr>
          <a:xfrm>
            <a:off x="644335" y="5074678"/>
            <a:ext cx="7623365" cy="131659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lnSpc>
                <a:spcPct val="80000"/>
              </a:lnSpc>
              <a:spcAft>
                <a:spcPts val="1200"/>
              </a:spcAft>
              <a:buNone/>
            </a:pPr>
            <a:r>
              <a:rPr lang="en-US" altLang="en-US" sz="1800" dirty="0">
                <a:solidFill>
                  <a:schemeClr val="bg1"/>
                </a:solidFill>
              </a:rPr>
              <a:t>Christina Brandeburg, MPH, Epidemiologist</a:t>
            </a:r>
          </a:p>
          <a:p>
            <a:pPr marL="0" indent="0" fontAlgn="auto">
              <a:lnSpc>
                <a:spcPct val="80000"/>
              </a:lnSpc>
              <a:spcAft>
                <a:spcPts val="1200"/>
              </a:spcAft>
              <a:buNone/>
            </a:pPr>
            <a:r>
              <a:rPr lang="en-US" altLang="en-US" sz="1800" dirty="0">
                <a:solidFill>
                  <a:schemeClr val="bg1"/>
                </a:solidFill>
              </a:rPr>
              <a:t>Katherine T. Fillo, </a:t>
            </a:r>
            <a:r>
              <a:rPr lang="en-US" sz="1800" dirty="0" err="1">
                <a:solidFill>
                  <a:schemeClr val="bg1"/>
                </a:solidFill>
              </a:rPr>
              <a:t>Ph.D</a:t>
            </a:r>
            <a:r>
              <a:rPr lang="en-US" sz="1800" dirty="0">
                <a:solidFill>
                  <a:schemeClr val="bg1"/>
                </a:solidFill>
              </a:rPr>
              <a:t>, MPH, RN-BC, Director of Clinical Quality Improvement</a:t>
            </a:r>
          </a:p>
          <a:p>
            <a:pPr marL="0" indent="0" fontAlgn="auto">
              <a:spcAft>
                <a:spcPts val="1200"/>
              </a:spcAft>
              <a:buNone/>
            </a:pPr>
            <a:r>
              <a:rPr lang="en-US" sz="1800" dirty="0">
                <a:solidFill>
                  <a:schemeClr val="bg1"/>
                </a:solidFill>
              </a:rPr>
              <a:t>Eileen McHale, RN, BSN, Healthcare Associated Infection Coordinator </a:t>
            </a:r>
            <a:endParaRPr lang="en-US" altLang="en-US" sz="2000" dirty="0">
              <a:solidFill>
                <a:schemeClr val="bg1"/>
              </a:solidFill>
            </a:endParaRPr>
          </a:p>
        </p:txBody>
      </p:sp>
    </p:spTree>
    <p:extLst>
      <p:ext uri="{BB962C8B-B14F-4D97-AF65-F5344CB8AC3E}">
        <p14:creationId xmlns:p14="http://schemas.microsoft.com/office/powerpoint/2010/main" val="2560821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noChangeAspect="1"/>
          </p:cNvGraphicFramePr>
          <p:nvPr>
            <p:ph idx="4294967295"/>
            <p:extLst>
              <p:ext uri="{D42A27DB-BD31-4B8C-83A1-F6EECF244321}">
                <p14:modId xmlns:p14="http://schemas.microsoft.com/office/powerpoint/2010/main" val="4231804927"/>
              </p:ext>
            </p:extLst>
          </p:nvPr>
        </p:nvGraphicFramePr>
        <p:xfrm>
          <a:off x="3636689" y="1099234"/>
          <a:ext cx="8475936" cy="5011799"/>
        </p:xfrm>
        <a:graphic>
          <a:graphicData uri="http://schemas.openxmlformats.org/drawingml/2006/chart">
            <c:chart xmlns:c="http://schemas.openxmlformats.org/drawingml/2006/chart" xmlns:r="http://schemas.openxmlformats.org/officeDocument/2006/relationships" r:id="rId3"/>
          </a:graphicData>
        </a:graphic>
      </p:graphicFrame>
      <p:sp>
        <p:nvSpPr>
          <p:cNvPr id="26629" name="Rectangle 2"/>
          <p:cNvSpPr>
            <a:spLocks noGrp="1" noChangeArrowheads="1"/>
          </p:cNvSpPr>
          <p:nvPr>
            <p:ph type="title" idx="4294967295"/>
          </p:nvPr>
        </p:nvSpPr>
        <p:spPr>
          <a:xfrm>
            <a:off x="619126" y="98915"/>
            <a:ext cx="11569700" cy="810469"/>
          </a:xfrm>
        </p:spPr>
        <p:txBody>
          <a:bodyPr>
            <a:noAutofit/>
          </a:bodyPr>
          <a:lstStyle/>
          <a:p>
            <a:pPr eaLnBrk="1" hangingPunct="1"/>
            <a:r>
              <a:rPr lang="en-US" altLang="en-US" sz="3400" dirty="0">
                <a:solidFill>
                  <a:schemeClr val="bg1"/>
                </a:solidFill>
              </a:rPr>
              <a:t>Central Line-Associated Bloodstream Infections (CLABSI):</a:t>
            </a:r>
            <a:br>
              <a:rPr lang="en-US" altLang="en-US" sz="3400" dirty="0">
                <a:solidFill>
                  <a:schemeClr val="bg1"/>
                </a:solidFill>
              </a:rPr>
            </a:br>
            <a:r>
              <a:rPr lang="en-US" altLang="en-US" sz="3400" dirty="0">
                <a:solidFill>
                  <a:schemeClr val="bg1"/>
                </a:solidFill>
              </a:rPr>
              <a:t>Standard Infection Ratio in Neonatal ICUs</a:t>
            </a:r>
            <a:endParaRPr lang="en-US" altLang="en-US" sz="3400" b="0" i="1" dirty="0">
              <a:solidFill>
                <a:schemeClr val="bg1"/>
              </a:solidFill>
            </a:endParaRPr>
          </a:p>
        </p:txBody>
      </p:sp>
      <p:cxnSp>
        <p:nvCxnSpPr>
          <p:cNvPr id="11" name="Straight Connector 10"/>
          <p:cNvCxnSpPr/>
          <p:nvPr/>
        </p:nvCxnSpPr>
        <p:spPr bwMode="auto">
          <a:xfrm>
            <a:off x="4811195" y="4621307"/>
            <a:ext cx="7175390"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630" name="Rounded Rectangle 1"/>
          <p:cNvSpPr>
            <a:spLocks noChangeArrowheads="1"/>
          </p:cNvSpPr>
          <p:nvPr/>
        </p:nvSpPr>
        <p:spPr bwMode="auto">
          <a:xfrm>
            <a:off x="262143" y="1166609"/>
            <a:ext cx="2745345" cy="514886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r>
              <a:rPr lang="en-US" altLang="en-US" sz="1050" b="1" dirty="0"/>
              <a:t> </a:t>
            </a:r>
          </a:p>
          <a:p>
            <a:pPr algn="ctr" eaLnBrk="1" hangingPunct="1">
              <a:spcBef>
                <a:spcPct val="0"/>
              </a:spcBef>
              <a:buNone/>
            </a:pPr>
            <a:r>
              <a:rPr lang="en-US" altLang="en-US" sz="1900" dirty="0"/>
              <a:t>There were no birthweight categories experiencing a significantly higher or lower number of infections than predicted, based on 2015 national aggregate data.</a:t>
            </a:r>
            <a:endParaRPr lang="en-US" altLang="en-US" sz="1900" dirty="0">
              <a:solidFill>
                <a:srgbClr val="000000"/>
              </a:solidFill>
            </a:endParaRPr>
          </a:p>
          <a:p>
            <a:pPr algn="ctr" eaLnBrk="1" hangingPunct="1">
              <a:spcBef>
                <a:spcPct val="0"/>
              </a:spcBef>
              <a:buNone/>
            </a:pPr>
            <a:endParaRPr lang="en-US" altLang="en-US" sz="1900" dirty="0"/>
          </a:p>
          <a:p>
            <a:pPr algn="ctr" eaLnBrk="1" hangingPunct="1">
              <a:spcBef>
                <a:spcPct val="0"/>
              </a:spcBef>
              <a:buNone/>
            </a:pPr>
            <a:r>
              <a:rPr lang="en-US" altLang="en-US" sz="1900" dirty="0"/>
              <a:t>There were 18 CLABSIs reported in Neonatal ICUs in 2019.</a:t>
            </a:r>
          </a:p>
        </p:txBody>
      </p:sp>
      <p:grpSp>
        <p:nvGrpSpPr>
          <p:cNvPr id="26631" name="Group 10"/>
          <p:cNvGrpSpPr>
            <a:grpSpLocks/>
          </p:cNvGrpSpPr>
          <p:nvPr/>
        </p:nvGrpSpPr>
        <p:grpSpPr bwMode="auto">
          <a:xfrm>
            <a:off x="6251700" y="6123246"/>
            <a:ext cx="3714478" cy="322599"/>
            <a:chOff x="3955" y="5337"/>
            <a:chExt cx="2338" cy="272"/>
          </a:xfrm>
        </p:grpSpPr>
        <p:sp>
          <p:nvSpPr>
            <p:cNvPr id="26632" name="Text Box 11"/>
            <p:cNvSpPr txBox="1">
              <a:spLocks noChangeArrowheads="1"/>
            </p:cNvSpPr>
            <p:nvPr/>
          </p:nvSpPr>
          <p:spPr bwMode="auto">
            <a:xfrm>
              <a:off x="3955" y="5337"/>
              <a:ext cx="2338"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500" dirty="0"/>
                <a:t>           SIR	        Upper and Lower Limit</a:t>
              </a:r>
            </a:p>
          </p:txBody>
        </p:sp>
        <p:sp>
          <p:nvSpPr>
            <p:cNvPr id="26633" name="Line 12"/>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634" name="Line 13"/>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2"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10</a:t>
            </a:fld>
            <a:endParaRPr lang="en-US" dirty="0">
              <a:solidFill>
                <a:srgbClr val="464646">
                  <a:lumMod val="40000"/>
                  <a:lumOff val="60000"/>
                </a:srgbClr>
              </a:solidFill>
              <a:latin typeface="+mn-lt"/>
            </a:endParaRPr>
          </a:p>
        </p:txBody>
      </p:sp>
      <p:sp>
        <p:nvSpPr>
          <p:cNvPr id="13" name="Footer Placeholder 3">
            <a:extLst>
              <a:ext uri="{FF2B5EF4-FFF2-40B4-BE49-F238E27FC236}">
                <a16:creationId xmlns:a16="http://schemas.microsoft.com/office/drawing/2014/main" id="{EF3A1742-1D21-6E49-B1F6-D58AC8A01F49}"/>
              </a:ext>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noChangeAspect="1"/>
          </p:cNvGraphicFramePr>
          <p:nvPr>
            <p:ph idx="4294967295"/>
            <p:extLst>
              <p:ext uri="{D42A27DB-BD31-4B8C-83A1-F6EECF244321}">
                <p14:modId xmlns:p14="http://schemas.microsoft.com/office/powerpoint/2010/main" val="1444841254"/>
              </p:ext>
            </p:extLst>
          </p:nvPr>
        </p:nvGraphicFramePr>
        <p:xfrm>
          <a:off x="3712889" y="1104129"/>
          <a:ext cx="8475936" cy="5011799"/>
        </p:xfrm>
        <a:graphic>
          <a:graphicData uri="http://schemas.openxmlformats.org/drawingml/2006/chart">
            <c:chart xmlns:c="http://schemas.openxmlformats.org/drawingml/2006/chart" xmlns:r="http://schemas.openxmlformats.org/officeDocument/2006/relationships" r:id="rId3"/>
          </a:graphicData>
        </a:graphic>
      </p:graphicFrame>
      <p:sp>
        <p:nvSpPr>
          <p:cNvPr id="26629" name="Rectangle 2"/>
          <p:cNvSpPr>
            <a:spLocks noGrp="1" noChangeArrowheads="1"/>
          </p:cNvSpPr>
          <p:nvPr>
            <p:ph type="title" idx="4294967295"/>
          </p:nvPr>
        </p:nvSpPr>
        <p:spPr>
          <a:xfrm>
            <a:off x="609600" y="56058"/>
            <a:ext cx="11579225" cy="932040"/>
          </a:xfrm>
        </p:spPr>
        <p:txBody>
          <a:bodyPr>
            <a:noAutofit/>
          </a:bodyPr>
          <a:lstStyle/>
          <a:p>
            <a:pPr eaLnBrk="1" hangingPunct="1"/>
            <a:r>
              <a:rPr lang="en-US" altLang="en-US" sz="3400" dirty="0">
                <a:solidFill>
                  <a:schemeClr val="bg1"/>
                </a:solidFill>
              </a:rPr>
              <a:t>Central Line-Associated Bloodstream Infections (CLABSI):</a:t>
            </a:r>
            <a:br>
              <a:rPr lang="en-US" altLang="en-US" sz="3400" dirty="0">
                <a:solidFill>
                  <a:schemeClr val="bg1"/>
                </a:solidFill>
              </a:rPr>
            </a:br>
            <a:r>
              <a:rPr lang="en-US" altLang="en-US" sz="3400" dirty="0">
                <a:solidFill>
                  <a:schemeClr val="bg1"/>
                </a:solidFill>
              </a:rPr>
              <a:t>Standard Utilization Ratio in Neonatal ICUs</a:t>
            </a:r>
            <a:endParaRPr lang="en-US" altLang="en-US" sz="3400" b="0" i="1" dirty="0">
              <a:solidFill>
                <a:schemeClr val="bg1"/>
              </a:solidFill>
            </a:endParaRPr>
          </a:p>
        </p:txBody>
      </p:sp>
      <p:cxnSp>
        <p:nvCxnSpPr>
          <p:cNvPr id="11" name="Straight Connector 10"/>
          <p:cNvCxnSpPr/>
          <p:nvPr/>
        </p:nvCxnSpPr>
        <p:spPr bwMode="auto">
          <a:xfrm>
            <a:off x="4865169" y="2387704"/>
            <a:ext cx="7175390"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630" name="Rounded Rectangle 1"/>
          <p:cNvSpPr>
            <a:spLocks noChangeArrowheads="1"/>
          </p:cNvSpPr>
          <p:nvPr/>
        </p:nvSpPr>
        <p:spPr bwMode="auto">
          <a:xfrm>
            <a:off x="262143" y="1174182"/>
            <a:ext cx="2745345" cy="514886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r>
              <a:rPr lang="en-US" altLang="en-US" sz="900" b="1" dirty="0"/>
              <a:t> </a:t>
            </a:r>
          </a:p>
          <a:p>
            <a:pPr algn="ctr" eaLnBrk="1" hangingPunct="1">
              <a:spcBef>
                <a:spcPct val="0"/>
              </a:spcBef>
              <a:buFont typeface="Calibri" pitchFamily="34" charset="0"/>
              <a:buNone/>
              <a:defRPr/>
            </a:pPr>
            <a:r>
              <a:rPr lang="en-US" altLang="en-US" sz="1900" dirty="0"/>
              <a:t>All five birthweight categories experienced a significantly lower </a:t>
            </a:r>
            <a:r>
              <a:rPr lang="en-US" altLang="en-US" sz="1900" dirty="0">
                <a:solidFill>
                  <a:srgbClr val="000000"/>
                </a:solidFill>
              </a:rPr>
              <a:t>number of device days than predicted, based on 2015 national aggregate data.</a:t>
            </a:r>
            <a:endParaRPr lang="en-US" altLang="en-US" sz="1050" dirty="0"/>
          </a:p>
        </p:txBody>
      </p:sp>
      <p:grpSp>
        <p:nvGrpSpPr>
          <p:cNvPr id="26631" name="Group 10"/>
          <p:cNvGrpSpPr>
            <a:grpSpLocks/>
          </p:cNvGrpSpPr>
          <p:nvPr/>
        </p:nvGrpSpPr>
        <p:grpSpPr bwMode="auto">
          <a:xfrm>
            <a:off x="6251700" y="6123246"/>
            <a:ext cx="3714478" cy="322599"/>
            <a:chOff x="3955" y="5337"/>
            <a:chExt cx="2338" cy="272"/>
          </a:xfrm>
        </p:grpSpPr>
        <p:sp>
          <p:nvSpPr>
            <p:cNvPr id="26632" name="Text Box 11"/>
            <p:cNvSpPr txBox="1">
              <a:spLocks noChangeArrowheads="1"/>
            </p:cNvSpPr>
            <p:nvPr/>
          </p:nvSpPr>
          <p:spPr bwMode="auto">
            <a:xfrm>
              <a:off x="3955" y="5337"/>
              <a:ext cx="2338"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500" dirty="0"/>
                <a:t>           SIR	        Upper and Lower Limit</a:t>
              </a:r>
            </a:p>
          </p:txBody>
        </p:sp>
        <p:sp>
          <p:nvSpPr>
            <p:cNvPr id="26633" name="Line 12"/>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634" name="Line 13"/>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2"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11</a:t>
            </a:fld>
            <a:endParaRPr lang="en-US" dirty="0">
              <a:solidFill>
                <a:srgbClr val="464646">
                  <a:lumMod val="40000"/>
                  <a:lumOff val="60000"/>
                </a:srgbClr>
              </a:solidFill>
              <a:latin typeface="+mn-lt"/>
            </a:endParaRPr>
          </a:p>
        </p:txBody>
      </p:sp>
      <p:sp>
        <p:nvSpPr>
          <p:cNvPr id="13" name="Footer Placeholder 3">
            <a:extLst>
              <a:ext uri="{FF2B5EF4-FFF2-40B4-BE49-F238E27FC236}">
                <a16:creationId xmlns:a16="http://schemas.microsoft.com/office/drawing/2014/main" id="{EF3A1742-1D21-6E49-B1F6-D58AC8A01F49}"/>
              </a:ext>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1771301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normAutofit/>
          </a:bodyPr>
          <a:lstStyle/>
          <a:p>
            <a:r>
              <a:rPr lang="en-US" altLang="en-US" sz="4000" dirty="0">
                <a:solidFill>
                  <a:schemeClr val="bg1"/>
                </a:solidFill>
              </a:rPr>
              <a:t>CLABSI NICU Pathogens for 2018 and 2019</a:t>
            </a:r>
            <a:endParaRPr lang="en-US" altLang="en-US" sz="3600" dirty="0">
              <a:solidFill>
                <a:schemeClr val="bg1"/>
              </a:solidFill>
            </a:endParaRPr>
          </a:p>
        </p:txBody>
      </p:sp>
      <p:graphicFrame>
        <p:nvGraphicFramePr>
          <p:cNvPr id="11" name="Object 10"/>
          <p:cNvGraphicFramePr>
            <a:graphicFrameLocks noGrp="1" noChangeAspect="1"/>
          </p:cNvGraphicFramePr>
          <p:nvPr>
            <p:ph sz="half" idx="1"/>
            <p:extLst>
              <p:ext uri="{D42A27DB-BD31-4B8C-83A1-F6EECF244321}">
                <p14:modId xmlns:p14="http://schemas.microsoft.com/office/powerpoint/2010/main" val="3063445545"/>
              </p:ext>
            </p:extLst>
          </p:nvPr>
        </p:nvGraphicFramePr>
        <p:xfrm>
          <a:off x="6058768" y="1892150"/>
          <a:ext cx="6422295" cy="43620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10"/>
          <p:cNvGraphicFramePr>
            <a:graphicFrameLocks noGrp="1" noChangeAspect="1"/>
          </p:cNvGraphicFramePr>
          <p:nvPr>
            <p:ph sz="half" idx="2"/>
            <p:extLst>
              <p:ext uri="{D42A27DB-BD31-4B8C-83A1-F6EECF244321}">
                <p14:modId xmlns:p14="http://schemas.microsoft.com/office/powerpoint/2010/main" val="1716356065"/>
              </p:ext>
            </p:extLst>
          </p:nvPr>
        </p:nvGraphicFramePr>
        <p:xfrm>
          <a:off x="0" y="1890626"/>
          <a:ext cx="6382467" cy="4334970"/>
        </p:xfrm>
        <a:graphic>
          <a:graphicData uri="http://schemas.openxmlformats.org/drawingml/2006/chart">
            <c:chart xmlns:c="http://schemas.openxmlformats.org/drawingml/2006/chart" xmlns:r="http://schemas.openxmlformats.org/officeDocument/2006/relationships" r:id="rId4"/>
          </a:graphicData>
        </a:graphic>
      </p:graphicFrame>
      <p:sp>
        <p:nvSpPr>
          <p:cNvPr id="24582" name="Text Box 6"/>
          <p:cNvSpPr txBox="1">
            <a:spLocks noChangeArrowheads="1"/>
          </p:cNvSpPr>
          <p:nvPr/>
        </p:nvSpPr>
        <p:spPr bwMode="auto">
          <a:xfrm>
            <a:off x="6183475" y="1207639"/>
            <a:ext cx="5771897" cy="89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t>Calendar Year 2019</a:t>
            </a:r>
          </a:p>
          <a:p>
            <a:pPr algn="ctr" eaLnBrk="1" hangingPunct="1">
              <a:spcBef>
                <a:spcPct val="0"/>
              </a:spcBef>
              <a:buFontTx/>
              <a:buNone/>
            </a:pPr>
            <a:r>
              <a:rPr lang="en-US" altLang="en-US" sz="1200" b="1" dirty="0"/>
              <a:t>January 1, 2019 – December 31, 2019</a:t>
            </a:r>
          </a:p>
          <a:p>
            <a:pPr algn="ctr" eaLnBrk="1" hangingPunct="1">
              <a:spcBef>
                <a:spcPct val="0"/>
              </a:spcBef>
              <a:buFontTx/>
              <a:buNone/>
            </a:pPr>
            <a:r>
              <a:rPr lang="en-US" altLang="en-US" sz="1600" i="1" dirty="0"/>
              <a:t>N=18</a:t>
            </a:r>
          </a:p>
        </p:txBody>
      </p:sp>
      <p:sp>
        <p:nvSpPr>
          <p:cNvPr id="8" name="Text Box 6"/>
          <p:cNvSpPr txBox="1">
            <a:spLocks noChangeArrowheads="1"/>
          </p:cNvSpPr>
          <p:nvPr/>
        </p:nvSpPr>
        <p:spPr bwMode="auto">
          <a:xfrm>
            <a:off x="182096" y="1207707"/>
            <a:ext cx="5771897" cy="89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t>Calendar Year 2018</a:t>
            </a:r>
          </a:p>
          <a:p>
            <a:pPr algn="ctr" eaLnBrk="1" hangingPunct="1">
              <a:spcBef>
                <a:spcPct val="0"/>
              </a:spcBef>
              <a:buFontTx/>
              <a:buNone/>
            </a:pPr>
            <a:r>
              <a:rPr lang="en-US" altLang="en-US" sz="1200" b="1" dirty="0"/>
              <a:t>January 1, 2018 – December 31, 2018</a:t>
            </a:r>
          </a:p>
          <a:p>
            <a:pPr algn="ctr" eaLnBrk="1" hangingPunct="1">
              <a:spcBef>
                <a:spcPct val="0"/>
              </a:spcBef>
              <a:buFontTx/>
              <a:buNone/>
            </a:pPr>
            <a:r>
              <a:rPr lang="en-US" altLang="en-US" sz="1600" i="1" dirty="0"/>
              <a:t>N=18</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12</a:t>
            </a:fld>
            <a:endParaRPr lang="en-US" dirty="0">
              <a:solidFill>
                <a:srgbClr val="464646">
                  <a:lumMod val="40000"/>
                  <a:lumOff val="60000"/>
                </a:srgbClr>
              </a:solidFill>
              <a:latin typeface="+mn-lt"/>
            </a:endParaRPr>
          </a:p>
        </p:txBody>
      </p:sp>
      <p:sp>
        <p:nvSpPr>
          <p:cNvPr id="12"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2767523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
            <a:extLst>
              <a:ext uri="{FF2B5EF4-FFF2-40B4-BE49-F238E27FC236}">
                <a16:creationId xmlns:a16="http://schemas.microsoft.com/office/drawing/2014/main" id="{E0523DE5-0266-4198-A454-0F15436E49C0}"/>
              </a:ext>
            </a:extLst>
          </p:cNvPr>
          <p:cNvSpPr>
            <a:spLocks noChangeArrowheads="1"/>
          </p:cNvSpPr>
          <p:nvPr/>
        </p:nvSpPr>
        <p:spPr bwMode="auto">
          <a:xfrm>
            <a:off x="262143" y="1174182"/>
            <a:ext cx="2871350" cy="514886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spcAft>
                <a:spcPts val="600"/>
              </a:spcAft>
              <a:buFontTx/>
              <a:buNone/>
            </a:pPr>
            <a:r>
              <a:rPr lang="en-US" altLang="en-US" sz="2400" b="1" dirty="0">
                <a:solidFill>
                  <a:srgbClr val="006699"/>
                </a:solidFill>
              </a:rPr>
              <a:t>Key Findings</a:t>
            </a:r>
            <a:endParaRPr lang="en-US" altLang="en-US" sz="900" b="1" dirty="0"/>
          </a:p>
          <a:p>
            <a:pPr marL="115888" indent="-115888" eaLnBrk="1" hangingPunct="1">
              <a:spcBef>
                <a:spcPct val="0"/>
              </a:spcBef>
              <a:spcAft>
                <a:spcPts val="600"/>
              </a:spcAft>
            </a:pPr>
            <a:r>
              <a:rPr lang="en-US" altLang="en-US" sz="1800" dirty="0"/>
              <a:t>In 2019, adult ICUs experienced a significantly lower number of infections than predicted, based on 2015 national aggregate data. </a:t>
            </a:r>
          </a:p>
          <a:p>
            <a:pPr marL="115888" indent="-115888" eaLnBrk="1" hangingPunct="1">
              <a:spcBef>
                <a:spcPct val="0"/>
              </a:spcBef>
              <a:spcAft>
                <a:spcPts val="600"/>
              </a:spcAft>
            </a:pPr>
            <a:r>
              <a:rPr lang="en-US" altLang="en-US" sz="1800" dirty="0"/>
              <a:t>Between 2015-2019, adult Wards experienced a significantly lower number of infections than predicted, based on 2015 national aggregate data. </a:t>
            </a:r>
          </a:p>
        </p:txBody>
      </p:sp>
      <p:sp>
        <p:nvSpPr>
          <p:cNvPr id="32772" name="Rectangle 2"/>
          <p:cNvSpPr>
            <a:spLocks noGrp="1" noChangeArrowheads="1"/>
          </p:cNvSpPr>
          <p:nvPr>
            <p:ph type="title"/>
          </p:nvPr>
        </p:nvSpPr>
        <p:spPr>
          <a:xfrm>
            <a:off x="619255" y="138415"/>
            <a:ext cx="7933729" cy="707969"/>
          </a:xfrm>
        </p:spPr>
        <p:txBody>
          <a:bodyPr>
            <a:normAutofit fontScale="90000"/>
          </a:bodyPr>
          <a:lstStyle/>
          <a:p>
            <a:pPr eaLnBrk="1" hangingPunct="1"/>
            <a:r>
              <a:rPr lang="en-US" altLang="en-US" dirty="0">
                <a:solidFill>
                  <a:schemeClr val="bg1"/>
                </a:solidFill>
              </a:rPr>
              <a:t>State CLABSI SIR in ICU and Wards</a:t>
            </a:r>
          </a:p>
        </p:txBody>
      </p:sp>
      <p:sp>
        <p:nvSpPr>
          <p:cNvPr id="32773" name="Rectangle 3"/>
          <p:cNvSpPr>
            <a:spLocks noChangeArrowheads="1"/>
          </p:cNvSpPr>
          <p:nvPr/>
        </p:nvSpPr>
        <p:spPr bwMode="auto">
          <a:xfrm>
            <a:off x="610168" y="1314629"/>
            <a:ext cx="10968673" cy="51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marL="457200" indent="-457200"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2413" indent="-3048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lnSpc>
                <a:spcPct val="90000"/>
              </a:lnSpc>
            </a:pPr>
            <a:endParaRPr lang="en-US" altLang="en-US" sz="3700" dirty="0"/>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13</a:t>
            </a:fld>
            <a:endParaRPr lang="en-US" dirty="0">
              <a:solidFill>
                <a:srgbClr val="464646">
                  <a:lumMod val="40000"/>
                  <a:lumOff val="60000"/>
                </a:srgbClr>
              </a:solidFill>
              <a:latin typeface="+mn-lt"/>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
        <p:nvSpPr>
          <p:cNvPr id="10" name="Rectangle 9">
            <a:extLst>
              <a:ext uri="{FF2B5EF4-FFF2-40B4-BE49-F238E27FC236}">
                <a16:creationId xmlns:a16="http://schemas.microsoft.com/office/drawing/2014/main" id="{3ED41214-2766-4AB9-A878-6640E95B24E4}"/>
              </a:ext>
            </a:extLst>
          </p:cNvPr>
          <p:cNvSpPr/>
          <p:nvPr/>
        </p:nvSpPr>
        <p:spPr>
          <a:xfrm>
            <a:off x="8345518" y="1608132"/>
            <a:ext cx="3581074" cy="32788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800" b="1" dirty="0">
                <a:solidFill>
                  <a:schemeClr val="tx1"/>
                </a:solidFill>
              </a:rPr>
              <a:t>Ward</a:t>
            </a:r>
            <a:endParaRPr lang="en-US" sz="1600" b="1" dirty="0">
              <a:solidFill>
                <a:schemeClr val="tx1"/>
              </a:solidFill>
            </a:endParaRPr>
          </a:p>
        </p:txBody>
      </p:sp>
      <p:sp>
        <p:nvSpPr>
          <p:cNvPr id="11" name="Rectangle 10">
            <a:extLst>
              <a:ext uri="{FF2B5EF4-FFF2-40B4-BE49-F238E27FC236}">
                <a16:creationId xmlns:a16="http://schemas.microsoft.com/office/drawing/2014/main" id="{EA5AA0CA-C3AA-4641-A9C9-B9CA12DCCD5D}"/>
              </a:ext>
            </a:extLst>
          </p:cNvPr>
          <p:cNvSpPr/>
          <p:nvPr/>
        </p:nvSpPr>
        <p:spPr>
          <a:xfrm>
            <a:off x="4211306" y="1608132"/>
            <a:ext cx="3566160" cy="3278828"/>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800" b="1" dirty="0">
                <a:solidFill>
                  <a:schemeClr val="tx1"/>
                </a:solidFill>
              </a:rPr>
              <a:t>ICU</a:t>
            </a:r>
            <a:endParaRPr lang="en-US" sz="2399" b="1" dirty="0">
              <a:solidFill>
                <a:schemeClr val="tx1"/>
              </a:solidFill>
            </a:endParaRPr>
          </a:p>
        </p:txBody>
      </p:sp>
      <p:graphicFrame>
        <p:nvGraphicFramePr>
          <p:cNvPr id="2" name="Object 4"/>
          <p:cNvGraphicFramePr>
            <a:graphicFrameLocks noGrp="1" noChangeAspect="1"/>
          </p:cNvGraphicFramePr>
          <p:nvPr>
            <p:ph type="chart" idx="1"/>
            <p:extLst>
              <p:ext uri="{D42A27DB-BD31-4B8C-83A1-F6EECF244321}">
                <p14:modId xmlns:p14="http://schemas.microsoft.com/office/powerpoint/2010/main" val="1897084269"/>
              </p:ext>
            </p:extLst>
          </p:nvPr>
        </p:nvGraphicFramePr>
        <p:xfrm>
          <a:off x="3243713" y="1373947"/>
          <a:ext cx="8833057" cy="473695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3"/>
          <p:cNvSpPr>
            <a:spLocks noChangeArrowheads="1"/>
          </p:cNvSpPr>
          <p:nvPr/>
        </p:nvSpPr>
        <p:spPr bwMode="auto">
          <a:xfrm>
            <a:off x="610168" y="1314629"/>
            <a:ext cx="10968673" cy="51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marL="457200" indent="-457200"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2413" indent="-3048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lnSpc>
                <a:spcPct val="90000"/>
              </a:lnSpc>
            </a:pPr>
            <a:endParaRPr lang="en-US" altLang="en-US" sz="3700" dirty="0"/>
          </a:p>
        </p:txBody>
      </p:sp>
      <p:sp>
        <p:nvSpPr>
          <p:cNvPr id="12" name="Rounded Rectangle 1">
            <a:extLst>
              <a:ext uri="{FF2B5EF4-FFF2-40B4-BE49-F238E27FC236}">
                <a16:creationId xmlns:a16="http://schemas.microsoft.com/office/drawing/2014/main" id="{E0523DE5-0266-4198-A454-0F15436E49C0}"/>
              </a:ext>
            </a:extLst>
          </p:cNvPr>
          <p:cNvSpPr>
            <a:spLocks noChangeArrowheads="1"/>
          </p:cNvSpPr>
          <p:nvPr/>
        </p:nvSpPr>
        <p:spPr bwMode="auto">
          <a:xfrm>
            <a:off x="262143" y="1096125"/>
            <a:ext cx="2871350" cy="5303520"/>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spcAft>
                <a:spcPts val="600"/>
              </a:spcAft>
              <a:buFontTx/>
              <a:buNone/>
            </a:pPr>
            <a:r>
              <a:rPr lang="en-US" altLang="en-US" sz="2400" b="1" dirty="0">
                <a:solidFill>
                  <a:srgbClr val="006699"/>
                </a:solidFill>
              </a:rPr>
              <a:t>Key Findings</a:t>
            </a:r>
            <a:endParaRPr lang="en-US" altLang="en-US" sz="900" b="1" dirty="0"/>
          </a:p>
          <a:p>
            <a:pPr marL="115888" indent="-115888" eaLnBrk="1" hangingPunct="1">
              <a:spcBef>
                <a:spcPct val="0"/>
              </a:spcBef>
              <a:spcAft>
                <a:spcPts val="600"/>
              </a:spcAft>
            </a:pPr>
            <a:r>
              <a:rPr lang="en-US" altLang="en-US" sz="1800" dirty="0"/>
              <a:t>Between 2015-2019, neonatal ICUs and adult Wards experienced a significantly lower number of device days than predicted, based on 2015 national aggregate data. </a:t>
            </a:r>
          </a:p>
          <a:p>
            <a:pPr marL="115888" indent="-115888" eaLnBrk="1" hangingPunct="1">
              <a:spcBef>
                <a:spcPct val="0"/>
              </a:spcBef>
              <a:spcAft>
                <a:spcPts val="600"/>
              </a:spcAft>
            </a:pPr>
            <a:r>
              <a:rPr lang="en-US" altLang="en-US" sz="1800" dirty="0"/>
              <a:t>Between 2015-2019, pediatric Wards experienced a significantly higher number of device days than predicted, based on 2015 national aggregate data</a:t>
            </a:r>
            <a:br>
              <a:rPr lang="en-US" altLang="en-US" sz="1600" dirty="0"/>
            </a:br>
            <a:endParaRPr lang="en-US" altLang="en-US" sz="1600" dirty="0"/>
          </a:p>
        </p:txBody>
      </p:sp>
      <p:sp>
        <p:nvSpPr>
          <p:cNvPr id="32772" name="Rectangle 2"/>
          <p:cNvSpPr>
            <a:spLocks noGrp="1" noChangeArrowheads="1"/>
          </p:cNvSpPr>
          <p:nvPr>
            <p:ph type="title"/>
          </p:nvPr>
        </p:nvSpPr>
        <p:spPr>
          <a:xfrm>
            <a:off x="619255" y="138415"/>
            <a:ext cx="7933729" cy="707969"/>
          </a:xfrm>
        </p:spPr>
        <p:txBody>
          <a:bodyPr>
            <a:normAutofit fontScale="90000"/>
          </a:bodyPr>
          <a:lstStyle/>
          <a:p>
            <a:pPr eaLnBrk="1" hangingPunct="1"/>
            <a:r>
              <a:rPr lang="en-US" altLang="en-US" dirty="0">
                <a:solidFill>
                  <a:schemeClr val="bg1"/>
                </a:solidFill>
              </a:rPr>
              <a:t>State CLABSI SUR in ICU and Wards</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14</a:t>
            </a:fld>
            <a:endParaRPr lang="en-US" dirty="0">
              <a:solidFill>
                <a:srgbClr val="464646">
                  <a:lumMod val="40000"/>
                  <a:lumOff val="60000"/>
                </a:srgbClr>
              </a:solidFill>
              <a:latin typeface="+mn-lt"/>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
        <p:nvSpPr>
          <p:cNvPr id="10" name="Rectangle 9">
            <a:extLst>
              <a:ext uri="{FF2B5EF4-FFF2-40B4-BE49-F238E27FC236}">
                <a16:creationId xmlns:a16="http://schemas.microsoft.com/office/drawing/2014/main" id="{3ED41214-2766-4AB9-A878-6640E95B24E4}"/>
              </a:ext>
            </a:extLst>
          </p:cNvPr>
          <p:cNvSpPr/>
          <p:nvPr/>
        </p:nvSpPr>
        <p:spPr>
          <a:xfrm>
            <a:off x="8345518" y="1608132"/>
            <a:ext cx="3581074" cy="32788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800" b="1" dirty="0">
                <a:solidFill>
                  <a:schemeClr val="tx1"/>
                </a:solidFill>
              </a:rPr>
              <a:t>Ward</a:t>
            </a:r>
            <a:endParaRPr lang="en-US" sz="1900" b="1" dirty="0">
              <a:solidFill>
                <a:schemeClr val="tx1"/>
              </a:solidFill>
            </a:endParaRPr>
          </a:p>
        </p:txBody>
      </p:sp>
      <p:sp>
        <p:nvSpPr>
          <p:cNvPr id="11" name="Rectangle 10">
            <a:extLst>
              <a:ext uri="{FF2B5EF4-FFF2-40B4-BE49-F238E27FC236}">
                <a16:creationId xmlns:a16="http://schemas.microsoft.com/office/drawing/2014/main" id="{EA5AA0CA-C3AA-4641-A9C9-B9CA12DCCD5D}"/>
              </a:ext>
            </a:extLst>
          </p:cNvPr>
          <p:cNvSpPr/>
          <p:nvPr/>
        </p:nvSpPr>
        <p:spPr>
          <a:xfrm>
            <a:off x="4215160" y="1608132"/>
            <a:ext cx="3566160" cy="3278828"/>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800" b="1" dirty="0">
                <a:solidFill>
                  <a:schemeClr val="tx1"/>
                </a:solidFill>
              </a:rPr>
              <a:t>ICU</a:t>
            </a:r>
            <a:endParaRPr lang="en-US" sz="1900" b="1" dirty="0">
              <a:solidFill>
                <a:schemeClr val="tx1"/>
              </a:solidFill>
            </a:endParaRPr>
          </a:p>
        </p:txBody>
      </p:sp>
      <p:graphicFrame>
        <p:nvGraphicFramePr>
          <p:cNvPr id="2" name="Object 4"/>
          <p:cNvGraphicFramePr>
            <a:graphicFrameLocks noGrp="1" noChangeAspect="1"/>
          </p:cNvGraphicFramePr>
          <p:nvPr>
            <p:ph type="chart" idx="1"/>
            <p:extLst>
              <p:ext uri="{D42A27DB-BD31-4B8C-83A1-F6EECF244321}">
                <p14:modId xmlns:p14="http://schemas.microsoft.com/office/powerpoint/2010/main" val="1461436875"/>
              </p:ext>
            </p:extLst>
          </p:nvPr>
        </p:nvGraphicFramePr>
        <p:xfrm>
          <a:off x="3243713" y="1373947"/>
          <a:ext cx="8833057" cy="47369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2851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7A37A9F-EAB5-474B-8B60-81AB2921F41C}"/>
              </a:ext>
            </a:extLst>
          </p:cNvPr>
          <p:cNvSpPr/>
          <p:nvPr/>
        </p:nvSpPr>
        <p:spPr>
          <a:xfrm>
            <a:off x="8473455" y="1441967"/>
            <a:ext cx="3335483" cy="2228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rPr>
              <a:t>Ward</a:t>
            </a:r>
          </a:p>
        </p:txBody>
      </p:sp>
      <p:sp>
        <p:nvSpPr>
          <p:cNvPr id="5" name="Rectangle 4">
            <a:extLst>
              <a:ext uri="{FF2B5EF4-FFF2-40B4-BE49-F238E27FC236}">
                <a16:creationId xmlns:a16="http://schemas.microsoft.com/office/drawing/2014/main" id="{7B41C2DC-925C-4F9D-9199-120A29130D7A}"/>
              </a:ext>
            </a:extLst>
          </p:cNvPr>
          <p:cNvSpPr/>
          <p:nvPr/>
        </p:nvSpPr>
        <p:spPr>
          <a:xfrm>
            <a:off x="1238021" y="1441967"/>
            <a:ext cx="6673606" cy="2228270"/>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rPr>
              <a:t>ICU</a:t>
            </a:r>
            <a:endParaRPr lang="en-US" sz="2399" b="1" dirty="0">
              <a:solidFill>
                <a:schemeClr val="tx1"/>
              </a:solidFill>
            </a:endParaRPr>
          </a:p>
        </p:txBody>
      </p:sp>
      <p:graphicFrame>
        <p:nvGraphicFramePr>
          <p:cNvPr id="2" name="Object 10"/>
          <p:cNvGraphicFramePr>
            <a:graphicFrameLocks noGrp="1" noChangeAspect="1"/>
          </p:cNvGraphicFramePr>
          <p:nvPr>
            <p:ph idx="1"/>
            <p:extLst>
              <p:ext uri="{D42A27DB-BD31-4B8C-83A1-F6EECF244321}">
                <p14:modId xmlns:p14="http://schemas.microsoft.com/office/powerpoint/2010/main" val="1079542900"/>
              </p:ext>
            </p:extLst>
          </p:nvPr>
        </p:nvGraphicFramePr>
        <p:xfrm>
          <a:off x="1588" y="976532"/>
          <a:ext cx="12185651" cy="3995207"/>
        </p:xfrm>
        <a:graphic>
          <a:graphicData uri="http://schemas.openxmlformats.org/drawingml/2006/chart">
            <c:chart xmlns:c="http://schemas.openxmlformats.org/drawingml/2006/chart" xmlns:r="http://schemas.openxmlformats.org/officeDocument/2006/relationships" r:id="rId3"/>
          </a:graphicData>
        </a:graphic>
      </p:graphicFrame>
      <p:sp>
        <p:nvSpPr>
          <p:cNvPr id="18435" name="Rectangle 2"/>
          <p:cNvSpPr>
            <a:spLocks noGrp="1" noChangeArrowheads="1"/>
          </p:cNvSpPr>
          <p:nvPr>
            <p:ph type="title"/>
          </p:nvPr>
        </p:nvSpPr>
        <p:spPr>
          <a:xfrm>
            <a:off x="383062" y="22659"/>
            <a:ext cx="11422704" cy="931797"/>
          </a:xfrm>
        </p:spPr>
        <p:txBody>
          <a:bodyPr anchor="ctr">
            <a:normAutofit fontScale="90000"/>
          </a:bodyPr>
          <a:lstStyle/>
          <a:p>
            <a:pPr eaLnBrk="1" hangingPunct="1"/>
            <a:r>
              <a:rPr lang="en-US" altLang="en-US" sz="3800" dirty="0">
                <a:solidFill>
                  <a:schemeClr val="bg1"/>
                </a:solidFill>
              </a:rPr>
              <a:t>Catheter-Associated Urinary Tract Infections (CAUTI):</a:t>
            </a:r>
            <a:br>
              <a:rPr lang="en-US" altLang="en-US" sz="3799" dirty="0">
                <a:solidFill>
                  <a:schemeClr val="bg1"/>
                </a:solidFill>
              </a:rPr>
            </a:br>
            <a:r>
              <a:rPr lang="en-US" altLang="en-US" sz="3799" dirty="0">
                <a:solidFill>
                  <a:schemeClr val="bg1"/>
                </a:solidFill>
              </a:rPr>
              <a:t>Standard Infection Ratio in Adult and Pediatric ICUs and Wards</a:t>
            </a:r>
            <a:endParaRPr lang="en-US" altLang="en-US" sz="2699" b="0" dirty="0">
              <a:solidFill>
                <a:schemeClr val="bg1"/>
              </a:solidFill>
            </a:endParaRPr>
          </a:p>
        </p:txBody>
      </p:sp>
      <p:sp>
        <p:nvSpPr>
          <p:cNvPr id="18437" name="Text Box 8"/>
          <p:cNvSpPr txBox="1">
            <a:spLocks noChangeArrowheads="1"/>
          </p:cNvSpPr>
          <p:nvPr/>
        </p:nvSpPr>
        <p:spPr bwMode="auto">
          <a:xfrm>
            <a:off x="87382" y="4061389"/>
            <a:ext cx="2487867" cy="39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000" dirty="0"/>
              <a:t>T= Major teaching hospitals </a:t>
            </a:r>
          </a:p>
          <a:p>
            <a:pPr eaLnBrk="1" hangingPunct="1">
              <a:spcBef>
                <a:spcPct val="0"/>
              </a:spcBef>
              <a:buNone/>
            </a:pPr>
            <a:r>
              <a:rPr lang="en-US" altLang="en-US" sz="1000" dirty="0"/>
              <a:t>NT=Not major teaching hospitals </a:t>
            </a:r>
          </a:p>
        </p:txBody>
      </p:sp>
      <p:grpSp>
        <p:nvGrpSpPr>
          <p:cNvPr id="18438" name="Group 13"/>
          <p:cNvGrpSpPr>
            <a:grpSpLocks/>
          </p:cNvGrpSpPr>
          <p:nvPr/>
        </p:nvGrpSpPr>
        <p:grpSpPr bwMode="auto">
          <a:xfrm>
            <a:off x="-256" y="4554999"/>
            <a:ext cx="3556917" cy="323313"/>
            <a:chOff x="3955" y="5337"/>
            <a:chExt cx="2338" cy="270"/>
          </a:xfrm>
        </p:grpSpPr>
        <p:sp>
          <p:nvSpPr>
            <p:cNvPr id="18440" name="Text Box 14"/>
            <p:cNvSpPr txBox="1">
              <a:spLocks noChangeArrowheads="1"/>
            </p:cNvSpPr>
            <p:nvPr/>
          </p:nvSpPr>
          <p:spPr bwMode="auto">
            <a:xfrm>
              <a:off x="3955" y="5337"/>
              <a:ext cx="2338"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0" tIns="45635" rIns="91270" bIns="45635">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500" dirty="0"/>
                <a:t>           SIR	        Upper and Lower Limit</a:t>
              </a:r>
            </a:p>
          </p:txBody>
        </p:sp>
        <p:sp>
          <p:nvSpPr>
            <p:cNvPr id="18441" name="Line 15"/>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399" dirty="0"/>
            </a:p>
          </p:txBody>
        </p:sp>
        <p:sp>
          <p:nvSpPr>
            <p:cNvPr id="18442" name="Line 16"/>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399" dirty="0"/>
            </a:p>
          </p:txBody>
        </p:sp>
      </p:grpSp>
      <p:sp>
        <p:nvSpPr>
          <p:cNvPr id="11" name="Rounded Rectangle 1"/>
          <p:cNvSpPr>
            <a:spLocks noChangeArrowheads="1"/>
          </p:cNvSpPr>
          <p:nvPr/>
        </p:nvSpPr>
        <p:spPr bwMode="auto">
          <a:xfrm>
            <a:off x="139286" y="4944458"/>
            <a:ext cx="11890138" cy="1483648"/>
          </a:xfrm>
          <a:prstGeom prst="roundRect">
            <a:avLst>
              <a:gd name="adj" fmla="val 16667"/>
            </a:avLst>
          </a:prstGeom>
          <a:solidFill>
            <a:srgbClr val="CCECFF"/>
          </a:solidFill>
          <a:ln w="38100">
            <a:solidFill>
              <a:srgbClr val="DDDDDD"/>
            </a:solid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hangingPunct="1">
              <a:spcBef>
                <a:spcPct val="0"/>
              </a:spcBef>
              <a:spcAft>
                <a:spcPts val="400"/>
              </a:spcAft>
              <a:buNone/>
              <a:defRPr/>
            </a:pPr>
            <a:endParaRPr lang="en-US" altLang="en-US" sz="1899" dirty="0">
              <a:solidFill>
                <a:srgbClr val="000000"/>
              </a:solidFill>
            </a:endParaRPr>
          </a:p>
        </p:txBody>
      </p:sp>
      <p:sp>
        <p:nvSpPr>
          <p:cNvPr id="12"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5830" y="6491691"/>
            <a:ext cx="2735701" cy="365030"/>
          </a:xfrm>
          <a:prstGeom prst="rect">
            <a:avLst/>
          </a:prstGeom>
        </p:spPr>
        <p:txBody>
          <a:bodyPr vert="horz" lIns="91416" tIns="45708" rIns="91416" bIns="45708"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15</a:t>
            </a:fld>
            <a:endParaRPr lang="en-US" dirty="0">
              <a:solidFill>
                <a:srgbClr val="464646">
                  <a:lumMod val="40000"/>
                  <a:lumOff val="60000"/>
                </a:srgbClr>
              </a:solidFill>
              <a:latin typeface="+mn-lt"/>
            </a:endParaRPr>
          </a:p>
        </p:txBody>
      </p:sp>
      <p:sp>
        <p:nvSpPr>
          <p:cNvPr id="13"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2561" y="6509725"/>
            <a:ext cx="3815494" cy="338240"/>
          </a:xfrm>
          <a:prstGeom prst="rect">
            <a:avLst/>
          </a:prstGeom>
        </p:spPr>
        <p:txBody>
          <a:bodyPr vert="horz" lIns="91416" tIns="45708" rIns="91416" bIns="45708"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
        <p:nvSpPr>
          <p:cNvPr id="18" name="Rounded Rectangle 1">
            <a:extLst>
              <a:ext uri="{FF2B5EF4-FFF2-40B4-BE49-F238E27FC236}">
                <a16:creationId xmlns:a16="http://schemas.microsoft.com/office/drawing/2014/main" id="{4D7024F4-0D2C-416E-A231-C57A498A7E8E}"/>
              </a:ext>
            </a:extLst>
          </p:cNvPr>
          <p:cNvSpPr>
            <a:spLocks noChangeArrowheads="1"/>
          </p:cNvSpPr>
          <p:nvPr/>
        </p:nvSpPr>
        <p:spPr bwMode="auto">
          <a:xfrm>
            <a:off x="8940059" y="4944459"/>
            <a:ext cx="3099423" cy="1483647"/>
          </a:xfrm>
          <a:prstGeom prst="roundRect">
            <a:avLst>
              <a:gd name="adj" fmla="val 16667"/>
            </a:avLst>
          </a:prstGeom>
          <a:noFill/>
          <a:ln w="38100">
            <a:noFill/>
            <a:round/>
            <a:headEnd/>
            <a:tailEnd/>
          </a:ln>
          <a:effectLst/>
        </p:spPr>
        <p:txBody>
          <a:bodyPr lIns="121463" tIns="60740" rIns="121463" bIns="60740" anchor="ctr"/>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hangingPunct="1">
              <a:spcBef>
                <a:spcPts val="599"/>
              </a:spcBef>
              <a:buFontTx/>
              <a:buNone/>
              <a:defRPr/>
            </a:pPr>
            <a:r>
              <a:rPr lang="en-US" altLang="en-US" sz="1600" dirty="0"/>
              <a:t>Cardiothoracic ICU</a:t>
            </a:r>
          </a:p>
          <a:p>
            <a:pPr algn="ctr" eaLnBrk="1" hangingPunct="1">
              <a:spcBef>
                <a:spcPts val="599"/>
              </a:spcBef>
              <a:buFontTx/>
              <a:buNone/>
              <a:defRPr/>
            </a:pPr>
            <a:r>
              <a:rPr lang="en-US" altLang="en-US" sz="1600" dirty="0"/>
              <a:t>Medical (T) ICU</a:t>
            </a:r>
          </a:p>
          <a:p>
            <a:pPr algn="ctr" eaLnBrk="1" hangingPunct="1">
              <a:spcBef>
                <a:spcPts val="599"/>
              </a:spcBef>
              <a:buFontTx/>
              <a:buNone/>
              <a:defRPr/>
            </a:pPr>
            <a:r>
              <a:rPr lang="en-US" altLang="en-US" sz="1600" dirty="0"/>
              <a:t>Trauma ICU</a:t>
            </a:r>
          </a:p>
        </p:txBody>
      </p:sp>
      <p:sp>
        <p:nvSpPr>
          <p:cNvPr id="19" name="Rounded Rectangle 1">
            <a:extLst>
              <a:ext uri="{FF2B5EF4-FFF2-40B4-BE49-F238E27FC236}">
                <a16:creationId xmlns:a16="http://schemas.microsoft.com/office/drawing/2014/main" id="{02446814-5ACF-4935-9620-ACEF650FAFDD}"/>
              </a:ext>
            </a:extLst>
          </p:cNvPr>
          <p:cNvSpPr>
            <a:spLocks noChangeArrowheads="1"/>
          </p:cNvSpPr>
          <p:nvPr/>
        </p:nvSpPr>
        <p:spPr bwMode="auto">
          <a:xfrm>
            <a:off x="139286" y="4947931"/>
            <a:ext cx="8516369" cy="1483648"/>
          </a:xfrm>
          <a:prstGeom prst="roundRect">
            <a:avLst>
              <a:gd name="adj" fmla="val 16667"/>
            </a:avLst>
          </a:prstGeom>
          <a:noFill/>
          <a:ln w="38100">
            <a:no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hangingPunct="1">
              <a:spcBef>
                <a:spcPct val="0"/>
              </a:spcBef>
              <a:spcAft>
                <a:spcPts val="400"/>
              </a:spcAft>
              <a:buNone/>
              <a:defRPr/>
            </a:pPr>
            <a:r>
              <a:rPr lang="en-US" altLang="en-US" sz="2199" b="1" dirty="0">
                <a:solidFill>
                  <a:srgbClr val="006699"/>
                </a:solidFill>
              </a:rPr>
              <a:t>Key Findings</a:t>
            </a:r>
            <a:endParaRPr lang="en-US" altLang="en-US" sz="1400" dirty="0"/>
          </a:p>
          <a:p>
            <a:pPr marL="111092" algn="ctr" eaLnBrk="1" hangingPunct="1">
              <a:spcBef>
                <a:spcPct val="0"/>
              </a:spcBef>
              <a:buNone/>
              <a:defRPr/>
            </a:pPr>
            <a:r>
              <a:rPr lang="en-US" altLang="en-US" sz="1899" dirty="0"/>
              <a:t>Three unit types experienced a significantly lower </a:t>
            </a:r>
            <a:r>
              <a:rPr lang="en-US" altLang="en-US" sz="1899" dirty="0">
                <a:solidFill>
                  <a:srgbClr val="000000"/>
                </a:solidFill>
              </a:rPr>
              <a:t>number of infections than predicted, based on 2015 national aggregate data.</a:t>
            </a:r>
          </a:p>
          <a:p>
            <a:pPr marL="111092" eaLnBrk="1" hangingPunct="1">
              <a:spcBef>
                <a:spcPct val="0"/>
              </a:spcBef>
              <a:buNone/>
              <a:defRPr/>
            </a:pPr>
            <a:endParaRPr lang="en-US" altLang="en-US" sz="600" dirty="0">
              <a:solidFill>
                <a:srgbClr val="000000"/>
              </a:solidFill>
            </a:endParaRPr>
          </a:p>
          <a:p>
            <a:pPr marL="111092" eaLnBrk="1" hangingPunct="1">
              <a:spcBef>
                <a:spcPct val="0"/>
              </a:spcBef>
              <a:buNone/>
              <a:defRPr/>
            </a:pPr>
            <a:endParaRPr lang="en-US" altLang="en-US" sz="1899" dirty="0">
              <a:solidFill>
                <a:srgbClr val="000000"/>
              </a:solidFill>
            </a:endParaRPr>
          </a:p>
        </p:txBody>
      </p:sp>
      <p:sp>
        <p:nvSpPr>
          <p:cNvPr id="7" name="Arrow: Down 6">
            <a:extLst>
              <a:ext uri="{FF2B5EF4-FFF2-40B4-BE49-F238E27FC236}">
                <a16:creationId xmlns:a16="http://schemas.microsoft.com/office/drawing/2014/main" id="{6A14868E-CB48-4F9C-B43E-8C4194A284A2}"/>
              </a:ext>
            </a:extLst>
          </p:cNvPr>
          <p:cNvSpPr/>
          <p:nvPr/>
        </p:nvSpPr>
        <p:spPr>
          <a:xfrm>
            <a:off x="8639904" y="5248263"/>
            <a:ext cx="530159" cy="721172"/>
          </a:xfrm>
          <a:prstGeom prst="downArrow">
            <a:avLst/>
          </a:prstGeom>
          <a:solidFill>
            <a:srgbClr val="92D050"/>
          </a:solidFill>
          <a:ln>
            <a:solidFill>
              <a:srgbClr val="7AB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Tree>
    <p:extLst>
      <p:ext uri="{BB962C8B-B14F-4D97-AF65-F5344CB8AC3E}">
        <p14:creationId xmlns:p14="http://schemas.microsoft.com/office/powerpoint/2010/main" val="2683686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7A37A9F-EAB5-474B-8B60-81AB2921F41C}"/>
              </a:ext>
            </a:extLst>
          </p:cNvPr>
          <p:cNvSpPr/>
          <p:nvPr/>
        </p:nvSpPr>
        <p:spPr>
          <a:xfrm>
            <a:off x="8473455" y="1441967"/>
            <a:ext cx="3335483" cy="2228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rPr>
              <a:t>Ward</a:t>
            </a:r>
          </a:p>
        </p:txBody>
      </p:sp>
      <p:sp>
        <p:nvSpPr>
          <p:cNvPr id="5" name="Rectangle 4">
            <a:extLst>
              <a:ext uri="{FF2B5EF4-FFF2-40B4-BE49-F238E27FC236}">
                <a16:creationId xmlns:a16="http://schemas.microsoft.com/office/drawing/2014/main" id="{7B41C2DC-925C-4F9D-9199-120A29130D7A}"/>
              </a:ext>
            </a:extLst>
          </p:cNvPr>
          <p:cNvSpPr/>
          <p:nvPr/>
        </p:nvSpPr>
        <p:spPr>
          <a:xfrm>
            <a:off x="1238021" y="1441967"/>
            <a:ext cx="6673606" cy="2228270"/>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rPr>
              <a:t>ICU</a:t>
            </a:r>
            <a:endParaRPr lang="en-US" sz="2399" b="1" dirty="0">
              <a:solidFill>
                <a:schemeClr val="tx1"/>
              </a:solidFill>
            </a:endParaRPr>
          </a:p>
        </p:txBody>
      </p:sp>
      <p:sp>
        <p:nvSpPr>
          <p:cNvPr id="18435" name="Rectangle 2"/>
          <p:cNvSpPr>
            <a:spLocks noGrp="1" noChangeArrowheads="1"/>
          </p:cNvSpPr>
          <p:nvPr>
            <p:ph type="title"/>
          </p:nvPr>
        </p:nvSpPr>
        <p:spPr>
          <a:xfrm>
            <a:off x="282703" y="22659"/>
            <a:ext cx="11656420" cy="931797"/>
          </a:xfrm>
        </p:spPr>
        <p:txBody>
          <a:bodyPr anchor="ctr">
            <a:normAutofit fontScale="90000"/>
          </a:bodyPr>
          <a:lstStyle/>
          <a:p>
            <a:pPr eaLnBrk="1" hangingPunct="1"/>
            <a:r>
              <a:rPr lang="en-US" altLang="en-US" sz="3800" dirty="0">
                <a:solidFill>
                  <a:schemeClr val="bg1"/>
                </a:solidFill>
              </a:rPr>
              <a:t>Catheter-Associated Urinary Tract Infections (CAUTI):</a:t>
            </a:r>
            <a:br>
              <a:rPr lang="en-US" altLang="en-US" sz="3799" dirty="0">
                <a:solidFill>
                  <a:schemeClr val="bg1"/>
                </a:solidFill>
              </a:rPr>
            </a:br>
            <a:r>
              <a:rPr lang="en-US" altLang="en-US" sz="3799" dirty="0">
                <a:solidFill>
                  <a:schemeClr val="bg1"/>
                </a:solidFill>
              </a:rPr>
              <a:t>Standard Utilization Ratio in Adult and Pediatric ICUs and Wards</a:t>
            </a:r>
            <a:endParaRPr lang="en-US" altLang="en-US" sz="2699" b="0" dirty="0">
              <a:solidFill>
                <a:schemeClr val="bg1"/>
              </a:solidFill>
            </a:endParaRPr>
          </a:p>
        </p:txBody>
      </p:sp>
      <p:graphicFrame>
        <p:nvGraphicFramePr>
          <p:cNvPr id="2" name="Object 10"/>
          <p:cNvGraphicFramePr>
            <a:graphicFrameLocks noGrp="1" noChangeAspect="1"/>
          </p:cNvGraphicFramePr>
          <p:nvPr>
            <p:ph idx="1"/>
            <p:extLst>
              <p:ext uri="{D42A27DB-BD31-4B8C-83A1-F6EECF244321}">
                <p14:modId xmlns:p14="http://schemas.microsoft.com/office/powerpoint/2010/main" val="1961344362"/>
              </p:ext>
            </p:extLst>
          </p:nvPr>
        </p:nvGraphicFramePr>
        <p:xfrm>
          <a:off x="1588" y="976532"/>
          <a:ext cx="12185651" cy="3995207"/>
        </p:xfrm>
        <a:graphic>
          <a:graphicData uri="http://schemas.openxmlformats.org/drawingml/2006/chart">
            <c:chart xmlns:c="http://schemas.openxmlformats.org/drawingml/2006/chart" xmlns:r="http://schemas.openxmlformats.org/officeDocument/2006/relationships" r:id="rId3"/>
          </a:graphicData>
        </a:graphic>
      </p:graphicFrame>
      <p:sp>
        <p:nvSpPr>
          <p:cNvPr id="18437" name="Text Box 8"/>
          <p:cNvSpPr txBox="1">
            <a:spLocks noChangeArrowheads="1"/>
          </p:cNvSpPr>
          <p:nvPr/>
        </p:nvSpPr>
        <p:spPr bwMode="auto">
          <a:xfrm>
            <a:off x="87382" y="4061389"/>
            <a:ext cx="2385230" cy="39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000" dirty="0"/>
              <a:t>T= Major teaching hospital</a:t>
            </a:r>
          </a:p>
          <a:p>
            <a:pPr eaLnBrk="1" hangingPunct="1">
              <a:spcBef>
                <a:spcPct val="0"/>
              </a:spcBef>
              <a:buNone/>
            </a:pPr>
            <a:r>
              <a:rPr lang="en-US" altLang="en-US" sz="1000" dirty="0"/>
              <a:t>NT=Not major teaching hospital </a:t>
            </a:r>
          </a:p>
        </p:txBody>
      </p:sp>
      <p:grpSp>
        <p:nvGrpSpPr>
          <p:cNvPr id="18438" name="Group 13"/>
          <p:cNvGrpSpPr>
            <a:grpSpLocks/>
          </p:cNvGrpSpPr>
          <p:nvPr/>
        </p:nvGrpSpPr>
        <p:grpSpPr bwMode="auto">
          <a:xfrm>
            <a:off x="-256" y="4554999"/>
            <a:ext cx="3556917" cy="323313"/>
            <a:chOff x="3955" y="5337"/>
            <a:chExt cx="2338" cy="270"/>
          </a:xfrm>
        </p:grpSpPr>
        <p:sp>
          <p:nvSpPr>
            <p:cNvPr id="18440" name="Text Box 14"/>
            <p:cNvSpPr txBox="1">
              <a:spLocks noChangeArrowheads="1"/>
            </p:cNvSpPr>
            <p:nvPr/>
          </p:nvSpPr>
          <p:spPr bwMode="auto">
            <a:xfrm>
              <a:off x="3955" y="5337"/>
              <a:ext cx="2338"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0" tIns="45635" rIns="91270" bIns="45635">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500" dirty="0"/>
                <a:t>           SIR	        Upper and Lower Limit</a:t>
              </a:r>
            </a:p>
          </p:txBody>
        </p:sp>
        <p:sp>
          <p:nvSpPr>
            <p:cNvPr id="18441" name="Line 15"/>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399" dirty="0"/>
            </a:p>
          </p:txBody>
        </p:sp>
        <p:sp>
          <p:nvSpPr>
            <p:cNvPr id="18442" name="Line 16"/>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399" dirty="0"/>
            </a:p>
          </p:txBody>
        </p:sp>
      </p:grpSp>
      <p:sp>
        <p:nvSpPr>
          <p:cNvPr id="11" name="Rounded Rectangle 1"/>
          <p:cNvSpPr>
            <a:spLocks noChangeArrowheads="1"/>
          </p:cNvSpPr>
          <p:nvPr/>
        </p:nvSpPr>
        <p:spPr bwMode="auto">
          <a:xfrm>
            <a:off x="149345" y="4944458"/>
            <a:ext cx="11890138" cy="1483648"/>
          </a:xfrm>
          <a:prstGeom prst="roundRect">
            <a:avLst>
              <a:gd name="adj" fmla="val 16667"/>
            </a:avLst>
          </a:prstGeom>
          <a:solidFill>
            <a:srgbClr val="CCECFF"/>
          </a:solidFill>
          <a:ln w="38100">
            <a:solidFill>
              <a:srgbClr val="DDDDDD"/>
            </a:solid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hangingPunct="1">
              <a:spcBef>
                <a:spcPct val="0"/>
              </a:spcBef>
              <a:spcAft>
                <a:spcPts val="400"/>
              </a:spcAft>
              <a:buNone/>
              <a:defRPr/>
            </a:pPr>
            <a:endParaRPr lang="en-US" altLang="en-US" sz="1899" dirty="0">
              <a:solidFill>
                <a:srgbClr val="000000"/>
              </a:solidFill>
            </a:endParaRPr>
          </a:p>
        </p:txBody>
      </p:sp>
      <p:sp>
        <p:nvSpPr>
          <p:cNvPr id="12"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5830" y="6491691"/>
            <a:ext cx="2735701" cy="365030"/>
          </a:xfrm>
          <a:prstGeom prst="rect">
            <a:avLst/>
          </a:prstGeom>
        </p:spPr>
        <p:txBody>
          <a:bodyPr vert="horz" lIns="91416" tIns="45708" rIns="91416" bIns="45708"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16</a:t>
            </a:fld>
            <a:endParaRPr lang="en-US" dirty="0">
              <a:solidFill>
                <a:srgbClr val="464646">
                  <a:lumMod val="40000"/>
                  <a:lumOff val="60000"/>
                </a:srgbClr>
              </a:solidFill>
              <a:latin typeface="+mn-lt"/>
            </a:endParaRPr>
          </a:p>
        </p:txBody>
      </p:sp>
      <p:sp>
        <p:nvSpPr>
          <p:cNvPr id="13"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2561" y="6509725"/>
            <a:ext cx="3815494" cy="338240"/>
          </a:xfrm>
          <a:prstGeom prst="rect">
            <a:avLst/>
          </a:prstGeom>
        </p:spPr>
        <p:txBody>
          <a:bodyPr vert="horz" lIns="91416" tIns="45708" rIns="91416" bIns="45708"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
        <p:nvSpPr>
          <p:cNvPr id="18" name="Rounded Rectangle 1">
            <a:extLst>
              <a:ext uri="{FF2B5EF4-FFF2-40B4-BE49-F238E27FC236}">
                <a16:creationId xmlns:a16="http://schemas.microsoft.com/office/drawing/2014/main" id="{4D7024F4-0D2C-416E-A231-C57A498A7E8E}"/>
              </a:ext>
            </a:extLst>
          </p:cNvPr>
          <p:cNvSpPr>
            <a:spLocks noChangeArrowheads="1"/>
          </p:cNvSpPr>
          <p:nvPr/>
        </p:nvSpPr>
        <p:spPr bwMode="auto">
          <a:xfrm>
            <a:off x="8940059" y="4944459"/>
            <a:ext cx="3099423" cy="1483647"/>
          </a:xfrm>
          <a:prstGeom prst="roundRect">
            <a:avLst>
              <a:gd name="adj" fmla="val 16667"/>
            </a:avLst>
          </a:prstGeom>
          <a:noFill/>
          <a:ln w="38100">
            <a:noFill/>
            <a:round/>
            <a:headEnd/>
            <a:tailEnd/>
          </a:ln>
          <a:effectLst/>
        </p:spPr>
        <p:txBody>
          <a:bodyPr lIns="121463" tIns="60740" rIns="121463" bIns="60740" anchor="ctr"/>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hangingPunct="1">
              <a:spcBef>
                <a:spcPts val="300"/>
              </a:spcBef>
              <a:buFontTx/>
              <a:buNone/>
              <a:defRPr/>
            </a:pPr>
            <a:r>
              <a:rPr lang="en-US" altLang="en-US" sz="1600" dirty="0"/>
              <a:t>Cardiac ICU</a:t>
            </a:r>
          </a:p>
          <a:p>
            <a:pPr algn="ctr" eaLnBrk="1" hangingPunct="1">
              <a:spcBef>
                <a:spcPts val="300"/>
              </a:spcBef>
              <a:buFontTx/>
              <a:buNone/>
              <a:defRPr/>
            </a:pPr>
            <a:r>
              <a:rPr lang="en-US" altLang="en-US" sz="1600" dirty="0"/>
              <a:t>Cardiothoracic ICU</a:t>
            </a:r>
          </a:p>
          <a:p>
            <a:pPr algn="ctr" eaLnBrk="1" hangingPunct="1">
              <a:spcBef>
                <a:spcPts val="300"/>
              </a:spcBef>
              <a:buFontTx/>
              <a:buNone/>
              <a:defRPr/>
            </a:pPr>
            <a:r>
              <a:rPr lang="en-US" altLang="en-US" sz="1600" dirty="0"/>
              <a:t>Pediatric ICU</a:t>
            </a:r>
          </a:p>
          <a:p>
            <a:pPr algn="ctr" eaLnBrk="1" hangingPunct="1">
              <a:spcBef>
                <a:spcPts val="300"/>
              </a:spcBef>
              <a:buFontTx/>
              <a:buNone/>
              <a:defRPr/>
            </a:pPr>
            <a:r>
              <a:rPr lang="en-US" altLang="en-US" sz="1600" dirty="0"/>
              <a:t>Surgical ICU</a:t>
            </a:r>
          </a:p>
          <a:p>
            <a:pPr algn="ctr" eaLnBrk="1" hangingPunct="1">
              <a:spcBef>
                <a:spcPts val="300"/>
              </a:spcBef>
              <a:buFontTx/>
              <a:buNone/>
              <a:defRPr/>
            </a:pPr>
            <a:r>
              <a:rPr lang="en-US" altLang="en-US" sz="1600" dirty="0"/>
              <a:t>Trauma ICU</a:t>
            </a:r>
          </a:p>
        </p:txBody>
      </p:sp>
      <p:sp>
        <p:nvSpPr>
          <p:cNvPr id="19" name="Rounded Rectangle 1">
            <a:extLst>
              <a:ext uri="{FF2B5EF4-FFF2-40B4-BE49-F238E27FC236}">
                <a16:creationId xmlns:a16="http://schemas.microsoft.com/office/drawing/2014/main" id="{02446814-5ACF-4935-9620-ACEF650FAFDD}"/>
              </a:ext>
            </a:extLst>
          </p:cNvPr>
          <p:cNvSpPr>
            <a:spLocks noChangeArrowheads="1"/>
          </p:cNvSpPr>
          <p:nvPr/>
        </p:nvSpPr>
        <p:spPr bwMode="auto">
          <a:xfrm>
            <a:off x="139286" y="4947931"/>
            <a:ext cx="8516369" cy="1483648"/>
          </a:xfrm>
          <a:prstGeom prst="roundRect">
            <a:avLst>
              <a:gd name="adj" fmla="val 16667"/>
            </a:avLst>
          </a:prstGeom>
          <a:noFill/>
          <a:ln w="38100">
            <a:no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hangingPunct="1">
              <a:spcBef>
                <a:spcPct val="0"/>
              </a:spcBef>
              <a:spcAft>
                <a:spcPts val="400"/>
              </a:spcAft>
              <a:buNone/>
              <a:defRPr/>
            </a:pPr>
            <a:r>
              <a:rPr lang="en-US" altLang="en-US" sz="2199" b="1" dirty="0">
                <a:solidFill>
                  <a:srgbClr val="006699"/>
                </a:solidFill>
              </a:rPr>
              <a:t>Key Findings</a:t>
            </a:r>
            <a:endParaRPr lang="en-US" altLang="en-US" sz="1400" dirty="0"/>
          </a:p>
          <a:p>
            <a:pPr marL="111092" algn="ctr" eaLnBrk="1" hangingPunct="1">
              <a:spcBef>
                <a:spcPct val="0"/>
              </a:spcBef>
              <a:buNone/>
              <a:defRPr/>
            </a:pPr>
            <a:r>
              <a:rPr lang="en-US" altLang="en-US" sz="1899" dirty="0"/>
              <a:t>Five unit </a:t>
            </a:r>
            <a:r>
              <a:rPr lang="en-US" altLang="en-US" sz="1900" dirty="0"/>
              <a:t>types experienced a significantly higher </a:t>
            </a:r>
            <a:r>
              <a:rPr lang="en-US" altLang="en-US" sz="1900" dirty="0">
                <a:solidFill>
                  <a:srgbClr val="000000"/>
                </a:solidFill>
              </a:rPr>
              <a:t>number of device days than predicted, based on 2015 national aggregate data</a:t>
            </a:r>
            <a:r>
              <a:rPr lang="en-US" altLang="en-US" sz="1899" dirty="0">
                <a:solidFill>
                  <a:srgbClr val="000000"/>
                </a:solidFill>
              </a:rPr>
              <a:t>.</a:t>
            </a:r>
          </a:p>
          <a:p>
            <a:pPr marL="111092" eaLnBrk="1" hangingPunct="1">
              <a:spcBef>
                <a:spcPct val="0"/>
              </a:spcBef>
              <a:buNone/>
              <a:defRPr/>
            </a:pPr>
            <a:endParaRPr lang="en-US" altLang="en-US" sz="600" dirty="0">
              <a:solidFill>
                <a:srgbClr val="000000"/>
              </a:solidFill>
            </a:endParaRPr>
          </a:p>
          <a:p>
            <a:pPr marL="111092" eaLnBrk="1" hangingPunct="1">
              <a:spcBef>
                <a:spcPct val="0"/>
              </a:spcBef>
              <a:buNone/>
              <a:defRPr/>
            </a:pPr>
            <a:endParaRPr lang="en-US" altLang="en-US" sz="1899" dirty="0">
              <a:solidFill>
                <a:srgbClr val="000000"/>
              </a:solidFill>
            </a:endParaRPr>
          </a:p>
        </p:txBody>
      </p:sp>
      <p:sp>
        <p:nvSpPr>
          <p:cNvPr id="7" name="Arrow: Down 6">
            <a:extLst>
              <a:ext uri="{FF2B5EF4-FFF2-40B4-BE49-F238E27FC236}">
                <a16:creationId xmlns:a16="http://schemas.microsoft.com/office/drawing/2014/main" id="{6A14868E-CB48-4F9C-B43E-8C4194A284A2}"/>
              </a:ext>
            </a:extLst>
          </p:cNvPr>
          <p:cNvSpPr/>
          <p:nvPr/>
        </p:nvSpPr>
        <p:spPr>
          <a:xfrm flipV="1">
            <a:off x="8639904" y="5248263"/>
            <a:ext cx="530159" cy="721172"/>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Tree>
    <p:extLst>
      <p:ext uri="{BB962C8B-B14F-4D97-AF65-F5344CB8AC3E}">
        <p14:creationId xmlns:p14="http://schemas.microsoft.com/office/powerpoint/2010/main" val="2378302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32012" y="179221"/>
            <a:ext cx="11324803" cy="707785"/>
          </a:xfrm>
        </p:spPr>
        <p:txBody>
          <a:bodyPr>
            <a:noAutofit/>
          </a:bodyPr>
          <a:lstStyle/>
          <a:p>
            <a:r>
              <a:rPr lang="en-US" altLang="en-US" sz="3600" dirty="0">
                <a:solidFill>
                  <a:schemeClr val="bg1"/>
                </a:solidFill>
              </a:rPr>
              <a:t>CAUTI</a:t>
            </a:r>
            <a:r>
              <a:rPr lang="en-US" altLang="en-US" sz="3599" dirty="0">
                <a:solidFill>
                  <a:schemeClr val="bg1"/>
                </a:solidFill>
              </a:rPr>
              <a:t> Adult &amp; Pediatric Pathogens for 2018 and 2019</a:t>
            </a:r>
          </a:p>
        </p:txBody>
      </p:sp>
      <p:sp>
        <p:nvSpPr>
          <p:cNvPr id="11"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5830" y="6491691"/>
            <a:ext cx="2735701" cy="365030"/>
          </a:xfrm>
          <a:prstGeom prst="rect">
            <a:avLst/>
          </a:prstGeom>
        </p:spPr>
        <p:txBody>
          <a:bodyPr vert="horz" lIns="91416" tIns="45708" rIns="91416" bIns="45708"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17</a:t>
            </a:fld>
            <a:endParaRPr lang="en-US" dirty="0">
              <a:solidFill>
                <a:srgbClr val="464646">
                  <a:lumMod val="40000"/>
                  <a:lumOff val="60000"/>
                </a:srgbClr>
              </a:solidFill>
              <a:latin typeface="+mn-lt"/>
            </a:endParaRPr>
          </a:p>
        </p:txBody>
      </p:sp>
      <p:sp>
        <p:nvSpPr>
          <p:cNvPr id="12"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2561" y="6509725"/>
            <a:ext cx="3815494" cy="338240"/>
          </a:xfrm>
          <a:prstGeom prst="rect">
            <a:avLst/>
          </a:prstGeom>
        </p:spPr>
        <p:txBody>
          <a:bodyPr vert="horz" lIns="91416" tIns="45708" rIns="91416" bIns="45708"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
        <p:nvSpPr>
          <p:cNvPr id="18" name="Rectangle 17">
            <a:extLst>
              <a:ext uri="{FF2B5EF4-FFF2-40B4-BE49-F238E27FC236}">
                <a16:creationId xmlns:a16="http://schemas.microsoft.com/office/drawing/2014/main" id="{8282BBFC-C69F-4E10-A0D4-791EDA92FEC4}"/>
              </a:ext>
            </a:extLst>
          </p:cNvPr>
          <p:cNvSpPr/>
          <p:nvPr/>
        </p:nvSpPr>
        <p:spPr>
          <a:xfrm>
            <a:off x="73322" y="3799745"/>
            <a:ext cx="11728697" cy="23361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600" b="1" dirty="0">
              <a:solidFill>
                <a:schemeClr val="tx1"/>
              </a:solidFill>
            </a:endParaRPr>
          </a:p>
        </p:txBody>
      </p:sp>
      <p:graphicFrame>
        <p:nvGraphicFramePr>
          <p:cNvPr id="4" name="Chart 3">
            <a:extLst>
              <a:ext uri="{FF2B5EF4-FFF2-40B4-BE49-F238E27FC236}">
                <a16:creationId xmlns:a16="http://schemas.microsoft.com/office/drawing/2014/main" id="{CC409035-93B5-4405-A802-40915FDEDBD9}"/>
              </a:ext>
            </a:extLst>
          </p:cNvPr>
          <p:cNvGraphicFramePr/>
          <p:nvPr>
            <p:extLst>
              <p:ext uri="{D42A27DB-BD31-4B8C-83A1-F6EECF244321}">
                <p14:modId xmlns:p14="http://schemas.microsoft.com/office/powerpoint/2010/main" val="2697364971"/>
              </p:ext>
            </p:extLst>
          </p:nvPr>
        </p:nvGraphicFramePr>
        <p:xfrm>
          <a:off x="1588" y="980352"/>
          <a:ext cx="12185651" cy="551133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Box 6">
            <a:extLst>
              <a:ext uri="{FF2B5EF4-FFF2-40B4-BE49-F238E27FC236}">
                <a16:creationId xmlns:a16="http://schemas.microsoft.com/office/drawing/2014/main" id="{80F18C9F-AD06-4F08-A893-2E433933B41D}"/>
              </a:ext>
            </a:extLst>
          </p:cNvPr>
          <p:cNvSpPr txBox="1">
            <a:spLocks noChangeArrowheads="1"/>
          </p:cNvSpPr>
          <p:nvPr/>
        </p:nvSpPr>
        <p:spPr bwMode="auto">
          <a:xfrm>
            <a:off x="1588" y="1866628"/>
            <a:ext cx="1548330" cy="82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399" b="1" dirty="0"/>
              <a:t>ICU Pathogens</a:t>
            </a:r>
          </a:p>
        </p:txBody>
      </p:sp>
      <p:sp>
        <p:nvSpPr>
          <p:cNvPr id="16" name="Text Box 6">
            <a:extLst>
              <a:ext uri="{FF2B5EF4-FFF2-40B4-BE49-F238E27FC236}">
                <a16:creationId xmlns:a16="http://schemas.microsoft.com/office/drawing/2014/main" id="{9224615B-5196-4BB2-8EB3-D4D03509FC5D}"/>
              </a:ext>
            </a:extLst>
          </p:cNvPr>
          <p:cNvSpPr txBox="1">
            <a:spLocks noChangeArrowheads="1"/>
          </p:cNvSpPr>
          <p:nvPr/>
        </p:nvSpPr>
        <p:spPr bwMode="auto">
          <a:xfrm>
            <a:off x="1588" y="4374912"/>
            <a:ext cx="1548330" cy="82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399" b="1" dirty="0"/>
              <a:t>Ward Pathogens</a:t>
            </a:r>
          </a:p>
        </p:txBody>
      </p:sp>
      <p:sp>
        <p:nvSpPr>
          <p:cNvPr id="7" name="TextBox 6">
            <a:extLst>
              <a:ext uri="{FF2B5EF4-FFF2-40B4-BE49-F238E27FC236}">
                <a16:creationId xmlns:a16="http://schemas.microsoft.com/office/drawing/2014/main" id="{90B27F47-812F-49FA-8AC1-1B5854405168}"/>
              </a:ext>
            </a:extLst>
          </p:cNvPr>
          <p:cNvSpPr txBox="1"/>
          <p:nvPr/>
        </p:nvSpPr>
        <p:spPr>
          <a:xfrm>
            <a:off x="1667393" y="1900320"/>
            <a:ext cx="883690" cy="4292365"/>
          </a:xfrm>
          <a:prstGeom prst="rect">
            <a:avLst/>
          </a:prstGeom>
          <a:noFill/>
        </p:spPr>
        <p:txBody>
          <a:bodyPr wrap="square" rtlCol="0">
            <a:spAutoFit/>
          </a:bodyPr>
          <a:lstStyle/>
          <a:p>
            <a:pPr algn="ctr"/>
            <a:endParaRPr lang="en-US" sz="1400" i="1" dirty="0">
              <a:latin typeface="+mj-lt"/>
            </a:endParaRPr>
          </a:p>
          <a:p>
            <a:pPr algn="ctr"/>
            <a:r>
              <a:rPr lang="en-US" sz="1400" i="1" dirty="0">
                <a:latin typeface="+mj-lt"/>
              </a:rPr>
              <a:t>N=292</a:t>
            </a:r>
          </a:p>
          <a:p>
            <a:pPr algn="ctr"/>
            <a:endParaRPr lang="en-US" sz="1400" i="1" dirty="0">
              <a:latin typeface="+mj-lt"/>
            </a:endParaRPr>
          </a:p>
          <a:p>
            <a:pPr algn="ctr"/>
            <a:endParaRPr lang="en-US" sz="1400" i="1" dirty="0">
              <a:latin typeface="+mj-lt"/>
            </a:endParaRPr>
          </a:p>
          <a:p>
            <a:pPr algn="ctr"/>
            <a:endParaRPr lang="en-US" sz="1400" i="1" dirty="0">
              <a:latin typeface="+mj-lt"/>
            </a:endParaRPr>
          </a:p>
          <a:p>
            <a:pPr algn="ctr"/>
            <a:endParaRPr lang="en-US" sz="1400" i="1" dirty="0">
              <a:latin typeface="+mj-lt"/>
            </a:endParaRPr>
          </a:p>
          <a:p>
            <a:pPr algn="ctr"/>
            <a:endParaRPr lang="en-US" sz="900" i="1" dirty="0">
              <a:latin typeface="+mj-lt"/>
            </a:endParaRPr>
          </a:p>
          <a:p>
            <a:pPr algn="ctr"/>
            <a:r>
              <a:rPr lang="en-US" sz="1400" i="1" dirty="0">
                <a:latin typeface="+mj-lt"/>
              </a:rPr>
              <a:t>N=223</a:t>
            </a:r>
          </a:p>
          <a:p>
            <a:pPr algn="ctr"/>
            <a:endParaRPr lang="en-US" sz="1400" i="1" dirty="0">
              <a:latin typeface="+mj-lt"/>
            </a:endParaRPr>
          </a:p>
          <a:p>
            <a:pPr algn="ctr"/>
            <a:endParaRPr lang="en-US" sz="1400" i="1" dirty="0">
              <a:latin typeface="+mj-lt"/>
            </a:endParaRPr>
          </a:p>
          <a:p>
            <a:pPr algn="ctr"/>
            <a:endParaRPr lang="en-US" sz="1400" i="1" dirty="0">
              <a:latin typeface="+mj-lt"/>
            </a:endParaRPr>
          </a:p>
          <a:p>
            <a:pPr algn="ctr"/>
            <a:endParaRPr lang="en-US" sz="1400" i="1" dirty="0">
              <a:latin typeface="+mj-lt"/>
            </a:endParaRPr>
          </a:p>
          <a:p>
            <a:pPr algn="ctr"/>
            <a:endParaRPr lang="en-US" sz="1050" i="1" dirty="0">
              <a:latin typeface="+mj-lt"/>
            </a:endParaRPr>
          </a:p>
          <a:p>
            <a:pPr algn="ctr"/>
            <a:r>
              <a:rPr lang="en-US" sz="1400" i="1" dirty="0">
                <a:latin typeface="+mj-lt"/>
              </a:rPr>
              <a:t>N=242</a:t>
            </a:r>
          </a:p>
          <a:p>
            <a:pPr algn="ctr"/>
            <a:endParaRPr lang="en-US" sz="1400" i="1" dirty="0">
              <a:latin typeface="+mj-lt"/>
            </a:endParaRPr>
          </a:p>
          <a:p>
            <a:pPr algn="ctr"/>
            <a:endParaRPr lang="en-US" sz="1400" i="1" dirty="0">
              <a:latin typeface="+mj-lt"/>
            </a:endParaRPr>
          </a:p>
          <a:p>
            <a:pPr algn="ctr"/>
            <a:endParaRPr lang="en-US" sz="1400" i="1" dirty="0">
              <a:latin typeface="+mj-lt"/>
            </a:endParaRPr>
          </a:p>
          <a:p>
            <a:pPr algn="ctr"/>
            <a:endParaRPr lang="en-US" sz="1400" i="1" dirty="0">
              <a:latin typeface="+mj-lt"/>
            </a:endParaRPr>
          </a:p>
          <a:p>
            <a:pPr algn="ctr"/>
            <a:endParaRPr lang="en-US" sz="1100" i="1" dirty="0">
              <a:latin typeface="+mj-lt"/>
            </a:endParaRPr>
          </a:p>
          <a:p>
            <a:pPr algn="ctr"/>
            <a:r>
              <a:rPr lang="en-US" sz="1400" i="1" dirty="0">
                <a:latin typeface="+mj-lt"/>
              </a:rPr>
              <a:t>N=205</a:t>
            </a:r>
          </a:p>
        </p:txBody>
      </p:sp>
    </p:spTree>
    <p:extLst>
      <p:ext uri="{BB962C8B-B14F-4D97-AF65-F5344CB8AC3E}">
        <p14:creationId xmlns:p14="http://schemas.microsoft.com/office/powerpoint/2010/main" val="3693968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
            <a:extLst>
              <a:ext uri="{FF2B5EF4-FFF2-40B4-BE49-F238E27FC236}">
                <a16:creationId xmlns:a16="http://schemas.microsoft.com/office/drawing/2014/main" id="{E0523DE5-0266-4198-A454-0F15436E49C0}"/>
              </a:ext>
            </a:extLst>
          </p:cNvPr>
          <p:cNvSpPr>
            <a:spLocks noChangeArrowheads="1"/>
          </p:cNvSpPr>
          <p:nvPr/>
        </p:nvSpPr>
        <p:spPr bwMode="auto">
          <a:xfrm>
            <a:off x="262143" y="1174182"/>
            <a:ext cx="2871350" cy="514886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spcAft>
                <a:spcPts val="600"/>
              </a:spcAft>
              <a:buFontTx/>
              <a:buNone/>
            </a:pPr>
            <a:r>
              <a:rPr lang="en-US" altLang="en-US" sz="2400" b="1" dirty="0">
                <a:solidFill>
                  <a:srgbClr val="006699"/>
                </a:solidFill>
              </a:rPr>
              <a:t>Key Findings</a:t>
            </a:r>
            <a:endParaRPr lang="en-US" altLang="en-US" sz="900" b="1" dirty="0"/>
          </a:p>
          <a:p>
            <a:pPr marL="115888" indent="-115888" eaLnBrk="1" hangingPunct="1">
              <a:spcBef>
                <a:spcPct val="0"/>
              </a:spcBef>
              <a:spcAft>
                <a:spcPts val="600"/>
              </a:spcAft>
            </a:pPr>
            <a:r>
              <a:rPr lang="en-US" altLang="en-US" sz="1800" dirty="0"/>
              <a:t>In 2019, adult ICUs experienced a significantly lower number of infections than predicted, based on 2015 national aggregate data. </a:t>
            </a:r>
          </a:p>
          <a:p>
            <a:pPr marL="115888" indent="-115888" eaLnBrk="1" hangingPunct="1">
              <a:spcBef>
                <a:spcPct val="0"/>
              </a:spcBef>
              <a:spcAft>
                <a:spcPts val="600"/>
              </a:spcAft>
            </a:pPr>
            <a:r>
              <a:rPr lang="en-US" sz="1800" dirty="0"/>
              <a:t>Between 2017-2019, adult and </a:t>
            </a:r>
            <a:r>
              <a:rPr lang="en-US" altLang="en-US" sz="1800" dirty="0">
                <a:solidFill>
                  <a:srgbClr val="000000"/>
                </a:solidFill>
              </a:rPr>
              <a:t>pediatric Wards saw a decrease in the number of  </a:t>
            </a:r>
            <a:r>
              <a:rPr lang="en-US" altLang="en-US" sz="1800" dirty="0"/>
              <a:t>infections</a:t>
            </a:r>
            <a:r>
              <a:rPr lang="en-US" altLang="en-US" sz="1800" dirty="0">
                <a:solidFill>
                  <a:srgbClr val="000000"/>
                </a:solidFill>
              </a:rPr>
              <a:t> but in 2019 were no different than predicted, based on 2015 national aggregate data</a:t>
            </a:r>
            <a:r>
              <a:rPr lang="en-US" altLang="en-US" sz="1800" dirty="0"/>
              <a:t>.</a:t>
            </a:r>
          </a:p>
          <a:p>
            <a:pPr marL="115888" indent="-115888" eaLnBrk="1" hangingPunct="1">
              <a:spcBef>
                <a:spcPct val="0"/>
              </a:spcBef>
              <a:spcAft>
                <a:spcPts val="600"/>
              </a:spcAft>
            </a:pPr>
            <a:endParaRPr lang="en-US" altLang="en-US" sz="1600" dirty="0"/>
          </a:p>
        </p:txBody>
      </p:sp>
      <p:sp>
        <p:nvSpPr>
          <p:cNvPr id="32772" name="Rectangle 2"/>
          <p:cNvSpPr>
            <a:spLocks noGrp="1" noChangeArrowheads="1"/>
          </p:cNvSpPr>
          <p:nvPr>
            <p:ph type="title"/>
          </p:nvPr>
        </p:nvSpPr>
        <p:spPr>
          <a:xfrm>
            <a:off x="619255" y="138415"/>
            <a:ext cx="7933729" cy="707969"/>
          </a:xfrm>
        </p:spPr>
        <p:txBody>
          <a:bodyPr>
            <a:normAutofit fontScale="90000"/>
          </a:bodyPr>
          <a:lstStyle/>
          <a:p>
            <a:pPr eaLnBrk="1" hangingPunct="1"/>
            <a:r>
              <a:rPr lang="en-US" altLang="en-US" dirty="0">
                <a:solidFill>
                  <a:schemeClr val="bg1"/>
                </a:solidFill>
              </a:rPr>
              <a:t>State CAUTI SIR in ICU and Wards</a:t>
            </a:r>
          </a:p>
        </p:txBody>
      </p:sp>
      <p:sp>
        <p:nvSpPr>
          <p:cNvPr id="32773" name="Rectangle 3"/>
          <p:cNvSpPr>
            <a:spLocks noChangeArrowheads="1"/>
          </p:cNvSpPr>
          <p:nvPr/>
        </p:nvSpPr>
        <p:spPr bwMode="auto">
          <a:xfrm>
            <a:off x="610168" y="1314629"/>
            <a:ext cx="10968673" cy="51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marL="457200" indent="-457200"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2413" indent="-3048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lnSpc>
                <a:spcPct val="90000"/>
              </a:lnSpc>
            </a:pPr>
            <a:endParaRPr lang="en-US" altLang="en-US" sz="3700" dirty="0"/>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18</a:t>
            </a:fld>
            <a:endParaRPr lang="en-US" dirty="0">
              <a:solidFill>
                <a:srgbClr val="464646">
                  <a:lumMod val="40000"/>
                  <a:lumOff val="60000"/>
                </a:srgbClr>
              </a:solidFill>
              <a:latin typeface="+mn-lt"/>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
        <p:nvSpPr>
          <p:cNvPr id="10" name="Rectangle 9">
            <a:extLst>
              <a:ext uri="{FF2B5EF4-FFF2-40B4-BE49-F238E27FC236}">
                <a16:creationId xmlns:a16="http://schemas.microsoft.com/office/drawing/2014/main" id="{3ED41214-2766-4AB9-A878-6640E95B24E4}"/>
              </a:ext>
            </a:extLst>
          </p:cNvPr>
          <p:cNvSpPr/>
          <p:nvPr/>
        </p:nvSpPr>
        <p:spPr>
          <a:xfrm>
            <a:off x="8345518" y="1608132"/>
            <a:ext cx="3581074" cy="32788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800" b="1" dirty="0">
                <a:solidFill>
                  <a:schemeClr val="tx1"/>
                </a:solidFill>
              </a:rPr>
              <a:t>Ward</a:t>
            </a:r>
            <a:endParaRPr lang="en-US" sz="1600" b="1" dirty="0">
              <a:solidFill>
                <a:schemeClr val="tx1"/>
              </a:solidFill>
            </a:endParaRPr>
          </a:p>
        </p:txBody>
      </p:sp>
      <p:sp>
        <p:nvSpPr>
          <p:cNvPr id="11" name="Rectangle 10">
            <a:extLst>
              <a:ext uri="{FF2B5EF4-FFF2-40B4-BE49-F238E27FC236}">
                <a16:creationId xmlns:a16="http://schemas.microsoft.com/office/drawing/2014/main" id="{EA5AA0CA-C3AA-4641-A9C9-B9CA12DCCD5D}"/>
              </a:ext>
            </a:extLst>
          </p:cNvPr>
          <p:cNvSpPr/>
          <p:nvPr/>
        </p:nvSpPr>
        <p:spPr>
          <a:xfrm>
            <a:off x="4211306" y="1608132"/>
            <a:ext cx="3566160" cy="3278828"/>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800" b="1" dirty="0">
                <a:solidFill>
                  <a:schemeClr val="tx1"/>
                </a:solidFill>
              </a:rPr>
              <a:t>ICU</a:t>
            </a:r>
            <a:endParaRPr lang="en-US" sz="2399" b="1" dirty="0">
              <a:solidFill>
                <a:schemeClr val="tx1"/>
              </a:solidFill>
            </a:endParaRPr>
          </a:p>
        </p:txBody>
      </p:sp>
      <p:graphicFrame>
        <p:nvGraphicFramePr>
          <p:cNvPr id="2" name="Object 4"/>
          <p:cNvGraphicFramePr>
            <a:graphicFrameLocks noGrp="1" noChangeAspect="1"/>
          </p:cNvGraphicFramePr>
          <p:nvPr>
            <p:ph type="chart" idx="1"/>
            <p:extLst>
              <p:ext uri="{D42A27DB-BD31-4B8C-83A1-F6EECF244321}">
                <p14:modId xmlns:p14="http://schemas.microsoft.com/office/powerpoint/2010/main" val="3191774837"/>
              </p:ext>
            </p:extLst>
          </p:nvPr>
        </p:nvGraphicFramePr>
        <p:xfrm>
          <a:off x="3243713" y="1373947"/>
          <a:ext cx="8833057" cy="47369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6170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3"/>
          <p:cNvSpPr>
            <a:spLocks noChangeArrowheads="1"/>
          </p:cNvSpPr>
          <p:nvPr/>
        </p:nvSpPr>
        <p:spPr bwMode="auto">
          <a:xfrm>
            <a:off x="610168" y="1314629"/>
            <a:ext cx="10968673" cy="51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marL="457200" indent="-457200"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2413" indent="-3048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lnSpc>
                <a:spcPct val="90000"/>
              </a:lnSpc>
            </a:pPr>
            <a:endParaRPr lang="en-US" altLang="en-US" sz="3700" dirty="0"/>
          </a:p>
        </p:txBody>
      </p:sp>
      <p:sp>
        <p:nvSpPr>
          <p:cNvPr id="12" name="Rounded Rectangle 1">
            <a:extLst>
              <a:ext uri="{FF2B5EF4-FFF2-40B4-BE49-F238E27FC236}">
                <a16:creationId xmlns:a16="http://schemas.microsoft.com/office/drawing/2014/main" id="{E0523DE5-0266-4198-A454-0F15436E49C0}"/>
              </a:ext>
            </a:extLst>
          </p:cNvPr>
          <p:cNvSpPr>
            <a:spLocks noChangeArrowheads="1"/>
          </p:cNvSpPr>
          <p:nvPr/>
        </p:nvSpPr>
        <p:spPr bwMode="auto">
          <a:xfrm>
            <a:off x="262143" y="1096125"/>
            <a:ext cx="2871350" cy="5303520"/>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spcAft>
                <a:spcPts val="600"/>
              </a:spcAft>
              <a:buFontTx/>
              <a:buNone/>
            </a:pPr>
            <a:r>
              <a:rPr lang="en-US" altLang="en-US" sz="2400" b="1" dirty="0">
                <a:solidFill>
                  <a:srgbClr val="006699"/>
                </a:solidFill>
              </a:rPr>
              <a:t>Key Findings</a:t>
            </a:r>
            <a:endParaRPr lang="en-US" altLang="en-US" sz="900" b="1" dirty="0"/>
          </a:p>
          <a:p>
            <a:pPr marL="115888" indent="-115888" eaLnBrk="1" hangingPunct="1">
              <a:spcBef>
                <a:spcPct val="0"/>
              </a:spcBef>
              <a:spcAft>
                <a:spcPts val="600"/>
              </a:spcAft>
            </a:pPr>
            <a:r>
              <a:rPr lang="en-US" altLang="en-US" sz="1800" dirty="0"/>
              <a:t>In 2019, adult ICUs experienced a significantly lower number of device days than predicted, based on 2015 national aggregate data.</a:t>
            </a:r>
          </a:p>
          <a:p>
            <a:pPr marL="115888" indent="-115888" eaLnBrk="1" hangingPunct="1">
              <a:spcBef>
                <a:spcPct val="0"/>
              </a:spcBef>
              <a:spcAft>
                <a:spcPts val="600"/>
              </a:spcAft>
            </a:pPr>
            <a:r>
              <a:rPr lang="en-US" altLang="en-US" sz="1800" dirty="0"/>
              <a:t>For the past two years, adult and pediatric Wards experienced a significantly lower number of device days than predicted, based on 2015 national aggregate data. </a:t>
            </a:r>
            <a:br>
              <a:rPr lang="en-US" altLang="en-US" sz="1600" dirty="0"/>
            </a:br>
            <a:endParaRPr lang="en-US" altLang="en-US" sz="1600" dirty="0"/>
          </a:p>
        </p:txBody>
      </p:sp>
      <p:sp>
        <p:nvSpPr>
          <p:cNvPr id="32772" name="Rectangle 2"/>
          <p:cNvSpPr>
            <a:spLocks noGrp="1" noChangeArrowheads="1"/>
          </p:cNvSpPr>
          <p:nvPr>
            <p:ph type="title"/>
          </p:nvPr>
        </p:nvSpPr>
        <p:spPr>
          <a:xfrm>
            <a:off x="619255" y="138415"/>
            <a:ext cx="7933729" cy="707969"/>
          </a:xfrm>
        </p:spPr>
        <p:txBody>
          <a:bodyPr>
            <a:normAutofit fontScale="90000"/>
          </a:bodyPr>
          <a:lstStyle/>
          <a:p>
            <a:pPr eaLnBrk="1" hangingPunct="1"/>
            <a:r>
              <a:rPr lang="en-US" altLang="en-US" dirty="0">
                <a:solidFill>
                  <a:schemeClr val="bg1"/>
                </a:solidFill>
              </a:rPr>
              <a:t>State CLABSI SUR in ICU and Wards</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19</a:t>
            </a:fld>
            <a:endParaRPr lang="en-US" dirty="0">
              <a:solidFill>
                <a:srgbClr val="464646">
                  <a:lumMod val="40000"/>
                  <a:lumOff val="60000"/>
                </a:srgbClr>
              </a:solidFill>
              <a:latin typeface="+mn-lt"/>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
        <p:nvSpPr>
          <p:cNvPr id="10" name="Rectangle 9">
            <a:extLst>
              <a:ext uri="{FF2B5EF4-FFF2-40B4-BE49-F238E27FC236}">
                <a16:creationId xmlns:a16="http://schemas.microsoft.com/office/drawing/2014/main" id="{3ED41214-2766-4AB9-A878-6640E95B24E4}"/>
              </a:ext>
            </a:extLst>
          </p:cNvPr>
          <p:cNvSpPr/>
          <p:nvPr/>
        </p:nvSpPr>
        <p:spPr>
          <a:xfrm>
            <a:off x="8345518" y="1608132"/>
            <a:ext cx="3581074" cy="32788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800" b="1" dirty="0">
                <a:solidFill>
                  <a:schemeClr val="tx1"/>
                </a:solidFill>
              </a:rPr>
              <a:t>Ward</a:t>
            </a:r>
            <a:endParaRPr lang="en-US" sz="1900" b="1" dirty="0">
              <a:solidFill>
                <a:schemeClr val="tx1"/>
              </a:solidFill>
            </a:endParaRPr>
          </a:p>
        </p:txBody>
      </p:sp>
      <p:sp>
        <p:nvSpPr>
          <p:cNvPr id="11" name="Rectangle 10">
            <a:extLst>
              <a:ext uri="{FF2B5EF4-FFF2-40B4-BE49-F238E27FC236}">
                <a16:creationId xmlns:a16="http://schemas.microsoft.com/office/drawing/2014/main" id="{EA5AA0CA-C3AA-4641-A9C9-B9CA12DCCD5D}"/>
              </a:ext>
            </a:extLst>
          </p:cNvPr>
          <p:cNvSpPr/>
          <p:nvPr/>
        </p:nvSpPr>
        <p:spPr>
          <a:xfrm>
            <a:off x="4215160" y="1608132"/>
            <a:ext cx="3566160" cy="3278828"/>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800" b="1" dirty="0">
                <a:solidFill>
                  <a:schemeClr val="tx1"/>
                </a:solidFill>
              </a:rPr>
              <a:t>ICU</a:t>
            </a:r>
            <a:endParaRPr lang="en-US" sz="1900" b="1" dirty="0">
              <a:solidFill>
                <a:schemeClr val="tx1"/>
              </a:solidFill>
            </a:endParaRPr>
          </a:p>
        </p:txBody>
      </p:sp>
      <p:graphicFrame>
        <p:nvGraphicFramePr>
          <p:cNvPr id="2" name="Object 4"/>
          <p:cNvGraphicFramePr>
            <a:graphicFrameLocks noGrp="1" noChangeAspect="1"/>
          </p:cNvGraphicFramePr>
          <p:nvPr>
            <p:ph type="chart" idx="1"/>
            <p:extLst>
              <p:ext uri="{D42A27DB-BD31-4B8C-83A1-F6EECF244321}">
                <p14:modId xmlns:p14="http://schemas.microsoft.com/office/powerpoint/2010/main" val="1172065507"/>
              </p:ext>
            </p:extLst>
          </p:nvPr>
        </p:nvGraphicFramePr>
        <p:xfrm>
          <a:off x="3243713" y="1373947"/>
          <a:ext cx="8833057" cy="47369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34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rmAutofit/>
          </a:bodyPr>
          <a:lstStyle/>
          <a:p>
            <a:r>
              <a:rPr lang="en-US" altLang="en-US" sz="4000" dirty="0">
                <a:solidFill>
                  <a:schemeClr val="bg1"/>
                </a:solidFill>
              </a:rPr>
              <a:t>Introduction</a:t>
            </a:r>
          </a:p>
        </p:txBody>
      </p:sp>
      <p:sp>
        <p:nvSpPr>
          <p:cNvPr id="10244" name="Rectangle 3"/>
          <p:cNvSpPr>
            <a:spLocks noGrp="1" noChangeArrowheads="1"/>
          </p:cNvSpPr>
          <p:nvPr>
            <p:ph idx="1"/>
          </p:nvPr>
        </p:nvSpPr>
        <p:spPr>
          <a:xfrm>
            <a:off x="388878" y="1170749"/>
            <a:ext cx="11379478" cy="4782376"/>
          </a:xfrm>
        </p:spPr>
        <p:txBody>
          <a:bodyPr>
            <a:noAutofit/>
          </a:bodyPr>
          <a:lstStyle/>
          <a:p>
            <a:pPr marL="0" indent="1588" eaLnBrk="1" hangingPunct="1">
              <a:lnSpc>
                <a:spcPct val="80000"/>
              </a:lnSpc>
              <a:buNone/>
              <a:defRPr/>
            </a:pPr>
            <a:r>
              <a:rPr lang="en-US" altLang="en-US" sz="2000" dirty="0">
                <a:solidFill>
                  <a:srgbClr val="000000"/>
                </a:solidFill>
              </a:rPr>
              <a:t>Healthcare-associated infections (HAIs) are infections that patients acquire during the course of receiving treatment for other conditions within a healthcare setting.  </a:t>
            </a:r>
          </a:p>
          <a:p>
            <a:pPr marL="0" indent="1588" eaLnBrk="1" hangingPunct="1">
              <a:lnSpc>
                <a:spcPct val="80000"/>
              </a:lnSpc>
              <a:buNone/>
              <a:defRPr/>
            </a:pPr>
            <a:endParaRPr lang="en-US" altLang="en-US" sz="1100" dirty="0">
              <a:solidFill>
                <a:srgbClr val="000000"/>
              </a:solidFill>
            </a:endParaRPr>
          </a:p>
          <a:p>
            <a:pPr marL="0" indent="1588" eaLnBrk="1" hangingPunct="1">
              <a:lnSpc>
                <a:spcPct val="80000"/>
              </a:lnSpc>
              <a:buNone/>
              <a:defRPr/>
            </a:pPr>
            <a:r>
              <a:rPr lang="en-US" altLang="en-US" sz="2000" dirty="0">
                <a:solidFill>
                  <a:srgbClr val="000000"/>
                </a:solidFill>
              </a:rPr>
              <a:t>HAIs are among the leading causes of preventable death in the United States, affecting 1 in </a:t>
            </a:r>
            <a:r>
              <a:rPr lang="en-US" altLang="en-US" sz="2000" dirty="0"/>
              <a:t>17</a:t>
            </a:r>
            <a:r>
              <a:rPr lang="en-US" altLang="en-US" sz="2000" dirty="0">
                <a:solidFill>
                  <a:srgbClr val="FF0000"/>
                </a:solidFill>
              </a:rPr>
              <a:t> </a:t>
            </a:r>
            <a:r>
              <a:rPr lang="en-US" altLang="en-US" sz="2000" dirty="0">
                <a:solidFill>
                  <a:srgbClr val="000000"/>
                </a:solidFill>
              </a:rPr>
              <a:t>hospitalized patients, accounting for an estimated 1.7 million infections and an associated 98,000 deaths.* </a:t>
            </a:r>
          </a:p>
          <a:p>
            <a:pPr marL="0" indent="1588" eaLnBrk="1" hangingPunct="1">
              <a:lnSpc>
                <a:spcPct val="80000"/>
              </a:lnSpc>
              <a:buNone/>
              <a:defRPr/>
            </a:pPr>
            <a:endParaRPr lang="en-US" altLang="en-US" sz="1100" dirty="0">
              <a:solidFill>
                <a:srgbClr val="000000"/>
              </a:solidFill>
            </a:endParaRPr>
          </a:p>
          <a:p>
            <a:pPr marL="0" indent="1588" eaLnBrk="1" hangingPunct="1">
              <a:lnSpc>
                <a:spcPct val="80000"/>
              </a:lnSpc>
              <a:buNone/>
              <a:defRPr/>
            </a:pPr>
            <a:r>
              <a:rPr lang="en-US" altLang="en-US" sz="2000" dirty="0">
                <a:solidFill>
                  <a:srgbClr val="000000"/>
                </a:solidFill>
              </a:rPr>
              <a:t>The Massachusetts Department of Public Health (DPH) developed this data update as a component of the Statewide Infection Prevention and Control Program created pursuant to</a:t>
            </a:r>
            <a:r>
              <a:rPr lang="en-US" altLang="en-US" sz="2000" dirty="0">
                <a:solidFill>
                  <a:srgbClr val="4D4D4D"/>
                </a:solidFill>
              </a:rPr>
              <a:t> </a:t>
            </a:r>
            <a:r>
              <a:rPr lang="en-US" altLang="en-US" sz="2000" dirty="0">
                <a:solidFill>
                  <a:schemeClr val="accent5">
                    <a:lumMod val="10000"/>
                  </a:schemeClr>
                </a:solidFill>
                <a:hlinkClick r:id="rId3"/>
              </a:rPr>
              <a:t>Chapter 58 of the Acts of 2006</a:t>
            </a:r>
            <a:r>
              <a:rPr lang="en-US" altLang="en-US" sz="2000" dirty="0">
                <a:solidFill>
                  <a:schemeClr val="accent5">
                    <a:lumMod val="10000"/>
                  </a:schemeClr>
                </a:solidFill>
              </a:rPr>
              <a:t>. </a:t>
            </a:r>
          </a:p>
          <a:p>
            <a:pPr marL="737248" lvl="1" indent="-284554" eaLnBrk="1" hangingPunct="1">
              <a:lnSpc>
                <a:spcPct val="80000"/>
              </a:lnSpc>
              <a:buFontTx/>
              <a:buChar char="•"/>
              <a:defRPr/>
            </a:pPr>
            <a:endParaRPr lang="en-US" altLang="en-US" sz="1200" dirty="0">
              <a:solidFill>
                <a:srgbClr val="000000"/>
              </a:solidFill>
            </a:endParaRPr>
          </a:p>
          <a:p>
            <a:pPr marL="737248" lvl="1" indent="-284554" eaLnBrk="1" hangingPunct="1">
              <a:lnSpc>
                <a:spcPct val="80000"/>
              </a:lnSpc>
              <a:buFontTx/>
              <a:buChar char="•"/>
              <a:defRPr/>
            </a:pPr>
            <a:r>
              <a:rPr lang="en-US" altLang="en-US" sz="1800" dirty="0">
                <a:solidFill>
                  <a:srgbClr val="000000"/>
                </a:solidFill>
              </a:rPr>
              <a:t>Massachusetts law provides DPH with the legal authority to conduct surveillance, and to investigate and control the spread of communicable and infectious diseases. </a:t>
            </a:r>
            <a:r>
              <a:rPr lang="en-US" altLang="en-US" sz="1800" dirty="0">
                <a:solidFill>
                  <a:srgbClr val="4D4D4D"/>
                </a:solidFill>
              </a:rPr>
              <a:t>(</a:t>
            </a:r>
            <a:r>
              <a:rPr lang="en-US" altLang="en-US" sz="1800" dirty="0">
                <a:solidFill>
                  <a:srgbClr val="4D4D4D"/>
                </a:solidFill>
                <a:hlinkClick r:id="rId4"/>
              </a:rPr>
              <a:t>MGL c. 111,sections 6 &amp; 7</a:t>
            </a:r>
            <a:r>
              <a:rPr lang="en-US" altLang="en-US" sz="1800" dirty="0">
                <a:solidFill>
                  <a:srgbClr val="4D4D4D"/>
                </a:solidFill>
              </a:rPr>
              <a:t>)</a:t>
            </a:r>
          </a:p>
          <a:p>
            <a:pPr marL="0" indent="1588" eaLnBrk="1" hangingPunct="1">
              <a:lnSpc>
                <a:spcPct val="80000"/>
              </a:lnSpc>
              <a:defRPr/>
            </a:pPr>
            <a:endParaRPr lang="en-US" altLang="en-US" sz="1050" dirty="0">
              <a:solidFill>
                <a:srgbClr val="4D4D4D"/>
              </a:solidFill>
            </a:endParaRPr>
          </a:p>
          <a:p>
            <a:pPr marL="737248" lvl="1" indent="-284554" eaLnBrk="1" hangingPunct="1">
              <a:lnSpc>
                <a:spcPct val="80000"/>
              </a:lnSpc>
              <a:buFontTx/>
              <a:buChar char="•"/>
              <a:defRPr/>
            </a:pPr>
            <a:r>
              <a:rPr lang="en-US" altLang="en-US" sz="1800" dirty="0"/>
              <a:t>DPH implements this responsibility in hospitals through the hospital licensing regulation. </a:t>
            </a:r>
            <a:r>
              <a:rPr lang="en-US" altLang="en-US" sz="1800" dirty="0">
                <a:solidFill>
                  <a:srgbClr val="4D4D4D"/>
                </a:solidFill>
              </a:rPr>
              <a:t>(</a:t>
            </a:r>
            <a:r>
              <a:rPr lang="en-US" altLang="en-US" sz="1800" dirty="0">
                <a:solidFill>
                  <a:srgbClr val="4D4D4D"/>
                </a:solidFill>
                <a:hlinkClick r:id="rId5"/>
              </a:rPr>
              <a:t>105 CMR 130.000</a:t>
            </a:r>
            <a:r>
              <a:rPr lang="en-US" altLang="en-US" sz="1800" dirty="0">
                <a:solidFill>
                  <a:srgbClr val="4D4D4D"/>
                </a:solidFill>
              </a:rPr>
              <a:t>)</a:t>
            </a:r>
          </a:p>
          <a:p>
            <a:pPr marL="737248" lvl="1" indent="-284554" eaLnBrk="1" hangingPunct="1">
              <a:lnSpc>
                <a:spcPct val="80000"/>
              </a:lnSpc>
              <a:buFontTx/>
              <a:buChar char="•"/>
              <a:defRPr/>
            </a:pPr>
            <a:endParaRPr lang="en-US" altLang="en-US" sz="1050" dirty="0"/>
          </a:p>
          <a:p>
            <a:pPr marL="737248" lvl="1" indent="-284554" eaLnBrk="1" hangingPunct="1">
              <a:lnSpc>
                <a:spcPct val="80000"/>
              </a:lnSpc>
              <a:buFontTx/>
              <a:buChar char="•"/>
              <a:defRPr/>
            </a:pPr>
            <a:r>
              <a:rPr lang="en-US" altLang="en-US" sz="1800" dirty="0"/>
              <a:t>Section 51H of chapter 111 of the Massachusetts General Laws authorizes the Department to collect HAI data and disseminate the information publicly to encourage quality improvement. </a:t>
            </a:r>
            <a:r>
              <a:rPr lang="en-US" altLang="en-US" sz="1800" dirty="0">
                <a:solidFill>
                  <a:srgbClr val="4D4D4D"/>
                </a:solidFill>
              </a:rPr>
              <a:t>(</a:t>
            </a:r>
            <a:r>
              <a:rPr lang="en-US" altLang="en-US" sz="1800" dirty="0">
                <a:solidFill>
                  <a:srgbClr val="4D4D4D"/>
                </a:solidFill>
                <a:hlinkClick r:id="rId6"/>
              </a:rPr>
              <a:t>https://malegislature.gov/Laws/GeneralLaws/PartI/TitleXVI/Chapter111/Section51H</a:t>
            </a:r>
            <a:r>
              <a:rPr lang="en-US" altLang="en-US" sz="1800" dirty="0">
                <a:solidFill>
                  <a:srgbClr val="4D4D4D"/>
                </a:solidFill>
              </a:rPr>
              <a:t>) </a:t>
            </a:r>
          </a:p>
          <a:p>
            <a:pPr marL="0" indent="1588" eaLnBrk="1" hangingPunct="1">
              <a:lnSpc>
                <a:spcPct val="80000"/>
              </a:lnSpc>
              <a:buNone/>
              <a:defRPr/>
            </a:pPr>
            <a:endParaRPr lang="en-US" altLang="en-US" sz="1400" dirty="0">
              <a:solidFill>
                <a:srgbClr val="4D4D4D"/>
              </a:solidFill>
            </a:endParaRPr>
          </a:p>
          <a:p>
            <a:pPr marL="0" indent="1588" eaLnBrk="1" hangingPunct="1">
              <a:lnSpc>
                <a:spcPct val="80000"/>
              </a:lnSpc>
              <a:buNone/>
              <a:defRPr/>
            </a:pPr>
            <a:endParaRPr lang="en-US" altLang="en-US" sz="1400" dirty="0">
              <a:solidFill>
                <a:srgbClr val="4D4D4D"/>
              </a:solidFill>
            </a:endParaRPr>
          </a:p>
          <a:p>
            <a:pPr marL="0" indent="1588" eaLnBrk="1" hangingPunct="1">
              <a:lnSpc>
                <a:spcPct val="80000"/>
              </a:lnSpc>
              <a:buNone/>
              <a:defRPr/>
            </a:pPr>
            <a:r>
              <a:rPr lang="en-US" sz="1400" dirty="0"/>
              <a:t>*Haque M, </a:t>
            </a:r>
            <a:r>
              <a:rPr lang="en-US" sz="1400" dirty="0" err="1"/>
              <a:t>Sartelli</a:t>
            </a:r>
            <a:r>
              <a:rPr lang="en-US" sz="1400" dirty="0"/>
              <a:t> M, </a:t>
            </a:r>
            <a:r>
              <a:rPr lang="en-US" sz="1400" dirty="0" err="1"/>
              <a:t>McKimm</a:t>
            </a:r>
            <a:r>
              <a:rPr lang="en-US" sz="1400" dirty="0"/>
              <a:t> J, Abu Bakar M. Healthcare-associated Infections - an Overview. </a:t>
            </a:r>
            <a:r>
              <a:rPr lang="en-US" sz="1400" i="1" dirty="0"/>
              <a:t>Infect Drug Resist</a:t>
            </a:r>
            <a:r>
              <a:rPr lang="en-US" sz="1400" dirty="0"/>
              <a:t>. 2018;11:2321–2333. </a:t>
            </a:r>
            <a:endParaRPr lang="en-US" altLang="en-US" sz="1400" strike="sngStrike" dirty="0">
              <a:solidFill>
                <a:srgbClr val="4D4D4D"/>
              </a:solidFill>
            </a:endParaRPr>
          </a:p>
          <a:p>
            <a:pPr marL="0" indent="1588" eaLnBrk="1" hangingPunct="1">
              <a:lnSpc>
                <a:spcPct val="80000"/>
              </a:lnSpc>
              <a:buNone/>
              <a:defRPr/>
            </a:pPr>
            <a:endParaRPr lang="en-US" altLang="en-US" sz="1400" strike="sngStrike" dirty="0">
              <a:solidFill>
                <a:srgbClr val="4D4D4D"/>
              </a:solidFill>
            </a:endParaRPr>
          </a:p>
          <a:p>
            <a:pPr marL="737248" lvl="1" indent="-284554" eaLnBrk="1" hangingPunct="1">
              <a:lnSpc>
                <a:spcPct val="80000"/>
              </a:lnSpc>
              <a:buFontTx/>
              <a:buChar char="•"/>
              <a:defRPr/>
            </a:pPr>
            <a:endParaRPr lang="en-US" altLang="en-US" sz="2200" dirty="0">
              <a:solidFill>
                <a:srgbClr val="4D4D4D"/>
              </a:solidFill>
            </a:endParaRPr>
          </a:p>
          <a:p>
            <a:pPr marL="0" indent="1588" eaLnBrk="1" hangingPunct="1">
              <a:lnSpc>
                <a:spcPct val="80000"/>
              </a:lnSpc>
              <a:buNone/>
              <a:defRPr/>
            </a:pPr>
            <a:endParaRPr lang="en-US" altLang="en-US" sz="1800" dirty="0">
              <a:solidFill>
                <a:srgbClr val="4D4D4D"/>
              </a:solidFill>
            </a:endParaRP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2</a:t>
            </a:fld>
            <a:endParaRPr lang="en-US" dirty="0">
              <a:solidFill>
                <a:srgbClr val="464646">
                  <a:lumMod val="40000"/>
                  <a:lumOff val="60000"/>
                </a:srgbClr>
              </a:solidFill>
              <a:latin typeface="+mn-lt"/>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47663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
          <p:cNvSpPr>
            <a:spLocks noChangeArrowheads="1"/>
          </p:cNvSpPr>
          <p:nvPr/>
        </p:nvSpPr>
        <p:spPr bwMode="auto">
          <a:xfrm>
            <a:off x="262233" y="1067965"/>
            <a:ext cx="2745345" cy="531022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r>
              <a:rPr lang="en-US" altLang="en-US" sz="1000" dirty="0">
                <a:solidFill>
                  <a:srgbClr val="000000"/>
                </a:solidFill>
              </a:rPr>
              <a:t> </a:t>
            </a:r>
          </a:p>
          <a:p>
            <a:pPr algn="ctr" eaLnBrk="1" hangingPunct="1">
              <a:spcBef>
                <a:spcPct val="0"/>
              </a:spcBef>
              <a:buNone/>
            </a:pPr>
            <a:r>
              <a:rPr lang="en-US" altLang="en-US" sz="1800" dirty="0">
                <a:solidFill>
                  <a:srgbClr val="000000"/>
                </a:solidFill>
              </a:rPr>
              <a:t>For the past five years,  MA acute care hospitals performing coronary artery bypass graft procedures (CABG) and colon procedures (COLO) </a:t>
            </a:r>
            <a:r>
              <a:rPr lang="en-US" altLang="en-US" sz="1800" dirty="0"/>
              <a:t>experienced the same number of infections as predicted, based on 2015 national aggregate data.</a:t>
            </a:r>
          </a:p>
          <a:p>
            <a:pPr algn="ctr" eaLnBrk="1" hangingPunct="1">
              <a:spcBef>
                <a:spcPct val="0"/>
              </a:spcBef>
              <a:buFontTx/>
              <a:buNone/>
            </a:pPr>
            <a:r>
              <a:rPr lang="en-US" altLang="en-US" sz="1000" dirty="0">
                <a:solidFill>
                  <a:srgbClr val="000000"/>
                </a:solidFill>
              </a:rPr>
              <a:t> </a:t>
            </a:r>
          </a:p>
          <a:p>
            <a:pPr algn="ctr" eaLnBrk="1" hangingPunct="1">
              <a:spcBef>
                <a:spcPct val="0"/>
              </a:spcBef>
              <a:buFontTx/>
              <a:buNone/>
            </a:pPr>
            <a:r>
              <a:rPr lang="en-US" altLang="en-US" sz="1800" dirty="0">
                <a:solidFill>
                  <a:srgbClr val="000000"/>
                </a:solidFill>
              </a:rPr>
              <a:t>There were </a:t>
            </a:r>
            <a:r>
              <a:rPr lang="en-US" sz="1800" dirty="0"/>
              <a:t>31 </a:t>
            </a:r>
            <a:r>
              <a:rPr lang="en-US" altLang="en-US" sz="1800" dirty="0">
                <a:solidFill>
                  <a:srgbClr val="000000"/>
                </a:solidFill>
              </a:rPr>
              <a:t>CABG SSIs reported in 2019.   </a:t>
            </a:r>
          </a:p>
          <a:p>
            <a:pPr algn="ctr" eaLnBrk="1" hangingPunct="1">
              <a:spcBef>
                <a:spcPct val="0"/>
              </a:spcBef>
              <a:buFontTx/>
              <a:buNone/>
            </a:pPr>
            <a:endParaRPr lang="en-US" altLang="en-US" sz="1800" dirty="0">
              <a:solidFill>
                <a:srgbClr val="000000"/>
              </a:solidFill>
            </a:endParaRPr>
          </a:p>
          <a:p>
            <a:pPr algn="ctr" eaLnBrk="1" hangingPunct="1">
              <a:spcBef>
                <a:spcPct val="0"/>
              </a:spcBef>
              <a:buNone/>
            </a:pPr>
            <a:r>
              <a:rPr lang="en-US" altLang="en-US" sz="1800" dirty="0"/>
              <a:t>There were </a:t>
            </a:r>
            <a:r>
              <a:rPr lang="en-US" sz="1800" dirty="0"/>
              <a:t>182 </a:t>
            </a:r>
            <a:r>
              <a:rPr lang="en-US" altLang="en-US" sz="1800" dirty="0"/>
              <a:t>COLO SSIs reported in 2019.</a:t>
            </a:r>
            <a:endParaRPr lang="en-US" altLang="en-US" sz="1800" dirty="0">
              <a:solidFill>
                <a:srgbClr val="000000"/>
              </a:solidFill>
            </a:endParaRPr>
          </a:p>
        </p:txBody>
      </p:sp>
      <p:sp>
        <p:nvSpPr>
          <p:cNvPr id="36867" name="Rectangle 2"/>
          <p:cNvSpPr>
            <a:spLocks noGrp="1" noChangeArrowheads="1"/>
          </p:cNvSpPr>
          <p:nvPr>
            <p:ph type="title"/>
          </p:nvPr>
        </p:nvSpPr>
        <p:spPr/>
        <p:txBody>
          <a:bodyPr>
            <a:normAutofit fontScale="90000"/>
          </a:bodyPr>
          <a:lstStyle/>
          <a:p>
            <a:pPr eaLnBrk="1" hangingPunct="1"/>
            <a:r>
              <a:rPr lang="en-US" altLang="en-US" sz="3600" dirty="0">
                <a:solidFill>
                  <a:schemeClr val="bg1"/>
                </a:solidFill>
              </a:rPr>
              <a:t>Surgical Site Infections (SSI)</a:t>
            </a:r>
            <a:br>
              <a:rPr lang="en-US" altLang="en-US" sz="3100" dirty="0">
                <a:solidFill>
                  <a:schemeClr val="bg1"/>
                </a:solidFill>
              </a:rPr>
            </a:br>
            <a:r>
              <a:rPr lang="en-US" altLang="en-US" sz="2700" i="1" dirty="0">
                <a:solidFill>
                  <a:schemeClr val="bg1"/>
                </a:solidFill>
              </a:rPr>
              <a:t>Coronary Artery Bypass Graft (CABG) SIR and Colon Procedure (COLO) SIR</a:t>
            </a:r>
            <a:endParaRPr lang="en-US" altLang="en-US" sz="1800" b="0" i="1" dirty="0"/>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757369202"/>
              </p:ext>
            </p:extLst>
          </p:nvPr>
        </p:nvGraphicFramePr>
        <p:xfrm>
          <a:off x="3267408" y="970444"/>
          <a:ext cx="8303432" cy="2926080"/>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p:cNvCxnSpPr/>
          <p:nvPr/>
        </p:nvCxnSpPr>
        <p:spPr bwMode="auto">
          <a:xfrm>
            <a:off x="4424712" y="2153568"/>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6871" name="Group 10"/>
          <p:cNvGrpSpPr>
            <a:grpSpLocks/>
          </p:cNvGrpSpPr>
          <p:nvPr/>
        </p:nvGrpSpPr>
        <p:grpSpPr bwMode="auto">
          <a:xfrm>
            <a:off x="6136598" y="6169485"/>
            <a:ext cx="3714478" cy="323003"/>
            <a:chOff x="3955" y="5616"/>
            <a:chExt cx="2338" cy="2054"/>
          </a:xfrm>
        </p:grpSpPr>
        <p:sp>
          <p:nvSpPr>
            <p:cNvPr id="36872" name="Text Box 11"/>
            <p:cNvSpPr txBox="1">
              <a:spLocks noChangeArrowheads="1"/>
            </p:cNvSpPr>
            <p:nvPr/>
          </p:nvSpPr>
          <p:spPr bwMode="auto">
            <a:xfrm>
              <a:off x="3955" y="5616"/>
              <a:ext cx="2338" cy="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500" dirty="0"/>
                <a:t>           SIR	        Upper and Lower Limit</a:t>
              </a:r>
            </a:p>
          </p:txBody>
        </p:sp>
        <p:sp>
          <p:nvSpPr>
            <p:cNvPr id="36873" name="Line 12"/>
            <p:cNvSpPr>
              <a:spLocks noChangeShapeType="1"/>
            </p:cNvSpPr>
            <p:nvPr/>
          </p:nvSpPr>
          <p:spPr bwMode="auto">
            <a:xfrm>
              <a:off x="4082" y="666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6874" name="Line 13"/>
            <p:cNvSpPr>
              <a:spLocks noChangeShapeType="1"/>
            </p:cNvSpPr>
            <p:nvPr/>
          </p:nvSpPr>
          <p:spPr bwMode="auto">
            <a:xfrm>
              <a:off x="4732" y="6606"/>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aphicFrame>
        <p:nvGraphicFramePr>
          <p:cNvPr id="13" name="Object 3"/>
          <p:cNvGraphicFramePr>
            <a:graphicFrameLocks noChangeAspect="1"/>
          </p:cNvGraphicFramePr>
          <p:nvPr>
            <p:extLst>
              <p:ext uri="{D42A27DB-BD31-4B8C-83A1-F6EECF244321}">
                <p14:modId xmlns:p14="http://schemas.microsoft.com/office/powerpoint/2010/main" val="3113531893"/>
              </p:ext>
            </p:extLst>
          </p:nvPr>
        </p:nvGraphicFramePr>
        <p:xfrm>
          <a:off x="3279725" y="3619421"/>
          <a:ext cx="8303431" cy="292608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Straight Connector 13"/>
          <p:cNvCxnSpPr/>
          <p:nvPr/>
        </p:nvCxnSpPr>
        <p:spPr bwMode="auto">
          <a:xfrm>
            <a:off x="4424712" y="4796711"/>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20</a:t>
            </a:fld>
            <a:endParaRPr lang="en-US" dirty="0">
              <a:solidFill>
                <a:srgbClr val="464646">
                  <a:lumMod val="40000"/>
                  <a:lumOff val="60000"/>
                </a:srgbClr>
              </a:solidFill>
              <a:latin typeface="+mn-lt"/>
            </a:endParaRPr>
          </a:p>
        </p:txBody>
      </p:sp>
      <p:sp>
        <p:nvSpPr>
          <p:cNvPr id="16"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1809323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3">
            <a:extLst>
              <a:ext uri="{FF2B5EF4-FFF2-40B4-BE49-F238E27FC236}">
                <a16:creationId xmlns:a16="http://schemas.microsoft.com/office/drawing/2014/main" id="{F52B956E-C197-489F-938E-0EF14A15ADC4}"/>
              </a:ext>
            </a:extLst>
          </p:cNvPr>
          <p:cNvGraphicFramePr>
            <a:graphicFrameLocks noChangeAspect="1"/>
          </p:cNvGraphicFramePr>
          <p:nvPr>
            <p:extLst>
              <p:ext uri="{D42A27DB-BD31-4B8C-83A1-F6EECF244321}">
                <p14:modId xmlns:p14="http://schemas.microsoft.com/office/powerpoint/2010/main" val="1780124544"/>
              </p:ext>
            </p:extLst>
          </p:nvPr>
        </p:nvGraphicFramePr>
        <p:xfrm>
          <a:off x="3270035" y="3616508"/>
          <a:ext cx="8303431"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Object 3">
            <a:extLst>
              <a:ext uri="{FF2B5EF4-FFF2-40B4-BE49-F238E27FC236}">
                <a16:creationId xmlns:a16="http://schemas.microsoft.com/office/drawing/2014/main" id="{EAFF35EB-05B9-4A8B-AEA3-B81BBF4E23D0}"/>
              </a:ext>
            </a:extLst>
          </p:cNvPr>
          <p:cNvGraphicFramePr>
            <a:graphicFrameLocks noChangeAspect="1"/>
          </p:cNvGraphicFramePr>
          <p:nvPr>
            <p:extLst>
              <p:ext uri="{D42A27DB-BD31-4B8C-83A1-F6EECF244321}">
                <p14:modId xmlns:p14="http://schemas.microsoft.com/office/powerpoint/2010/main" val="1408124722"/>
              </p:ext>
            </p:extLst>
          </p:nvPr>
        </p:nvGraphicFramePr>
        <p:xfrm>
          <a:off x="3270035" y="979243"/>
          <a:ext cx="8303431" cy="2926080"/>
        </p:xfrm>
        <a:graphic>
          <a:graphicData uri="http://schemas.openxmlformats.org/drawingml/2006/chart">
            <c:chart xmlns:c="http://schemas.openxmlformats.org/drawingml/2006/chart" xmlns:r="http://schemas.openxmlformats.org/officeDocument/2006/relationships" r:id="rId4"/>
          </a:graphicData>
        </a:graphic>
      </p:graphicFrame>
      <p:sp>
        <p:nvSpPr>
          <p:cNvPr id="12" name="Rounded Rectangle 1"/>
          <p:cNvSpPr>
            <a:spLocks noChangeArrowheads="1"/>
          </p:cNvSpPr>
          <p:nvPr/>
        </p:nvSpPr>
        <p:spPr bwMode="auto">
          <a:xfrm>
            <a:off x="262233" y="1067965"/>
            <a:ext cx="2745345" cy="531022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r>
              <a:rPr lang="en-US" altLang="en-US" sz="1000" dirty="0">
                <a:solidFill>
                  <a:srgbClr val="000000"/>
                </a:solidFill>
              </a:rPr>
              <a:t> </a:t>
            </a:r>
          </a:p>
          <a:p>
            <a:pPr algn="ctr" eaLnBrk="1" hangingPunct="1">
              <a:spcBef>
                <a:spcPct val="0"/>
              </a:spcBef>
              <a:buNone/>
            </a:pPr>
            <a:r>
              <a:rPr lang="en-US" altLang="en-US" sz="1800" dirty="0">
                <a:solidFill>
                  <a:srgbClr val="000000"/>
                </a:solidFill>
              </a:rPr>
              <a:t>For the past two years, Massachusetts acute care hospitals performing knee prosthesis procedures (KPRO) experienced significantly </a:t>
            </a:r>
            <a:r>
              <a:rPr lang="en-US" altLang="en-US" sz="1800" dirty="0"/>
              <a:t>higher </a:t>
            </a:r>
            <a:r>
              <a:rPr lang="en-US" altLang="en-US" sz="1800" dirty="0">
                <a:solidFill>
                  <a:srgbClr val="000000"/>
                </a:solidFill>
              </a:rPr>
              <a:t>number of infections than predicted</a:t>
            </a:r>
            <a:r>
              <a:rPr lang="en-US" altLang="en-US" sz="1800" dirty="0"/>
              <a:t>, based on 2015 national aggregate data</a:t>
            </a:r>
            <a:r>
              <a:rPr lang="en-US" altLang="en-US" sz="1800" dirty="0">
                <a:solidFill>
                  <a:srgbClr val="000000"/>
                </a:solidFill>
              </a:rPr>
              <a:t>.</a:t>
            </a:r>
          </a:p>
          <a:p>
            <a:pPr algn="ctr" eaLnBrk="1" hangingPunct="1">
              <a:spcBef>
                <a:spcPct val="0"/>
              </a:spcBef>
              <a:buFontTx/>
              <a:buNone/>
            </a:pPr>
            <a:r>
              <a:rPr lang="en-US" altLang="en-US" sz="1050" dirty="0">
                <a:solidFill>
                  <a:srgbClr val="000000"/>
                </a:solidFill>
              </a:rPr>
              <a:t> </a:t>
            </a:r>
          </a:p>
          <a:p>
            <a:pPr algn="ctr" eaLnBrk="1" hangingPunct="1">
              <a:spcBef>
                <a:spcPct val="0"/>
              </a:spcBef>
              <a:buFontTx/>
              <a:buNone/>
            </a:pPr>
            <a:r>
              <a:rPr lang="en-US" altLang="en-US" sz="1800" dirty="0">
                <a:solidFill>
                  <a:srgbClr val="000000"/>
                </a:solidFill>
              </a:rPr>
              <a:t>There were </a:t>
            </a:r>
            <a:r>
              <a:rPr lang="en-US" sz="1800" dirty="0"/>
              <a:t>83 KPRO</a:t>
            </a:r>
            <a:r>
              <a:rPr lang="en-US" altLang="en-US" sz="1800" dirty="0">
                <a:solidFill>
                  <a:srgbClr val="000000"/>
                </a:solidFill>
              </a:rPr>
              <a:t> SSIs reported in 2019.</a:t>
            </a:r>
          </a:p>
          <a:p>
            <a:pPr algn="ctr" eaLnBrk="1" hangingPunct="1">
              <a:spcBef>
                <a:spcPct val="0"/>
              </a:spcBef>
              <a:buFontTx/>
              <a:buNone/>
            </a:pPr>
            <a:r>
              <a:rPr lang="en-US" altLang="en-US" sz="1100" dirty="0">
                <a:solidFill>
                  <a:srgbClr val="000000"/>
                </a:solidFill>
              </a:rPr>
              <a:t> </a:t>
            </a:r>
          </a:p>
          <a:p>
            <a:pPr algn="ctr" eaLnBrk="1" hangingPunct="1">
              <a:spcBef>
                <a:spcPct val="0"/>
              </a:spcBef>
              <a:buFontTx/>
              <a:buNone/>
            </a:pPr>
            <a:r>
              <a:rPr lang="en-US" altLang="en-US" sz="1800" dirty="0">
                <a:solidFill>
                  <a:srgbClr val="000000"/>
                </a:solidFill>
              </a:rPr>
              <a:t>There were 80 HPRO SSIs reported in 2019.</a:t>
            </a:r>
          </a:p>
        </p:txBody>
      </p:sp>
      <p:sp>
        <p:nvSpPr>
          <p:cNvPr id="36867" name="Rectangle 2"/>
          <p:cNvSpPr>
            <a:spLocks noGrp="1" noChangeArrowheads="1"/>
          </p:cNvSpPr>
          <p:nvPr>
            <p:ph type="title"/>
          </p:nvPr>
        </p:nvSpPr>
        <p:spPr/>
        <p:txBody>
          <a:bodyPr>
            <a:normAutofit fontScale="90000"/>
          </a:bodyPr>
          <a:lstStyle/>
          <a:p>
            <a:pPr eaLnBrk="1" hangingPunct="1"/>
            <a:r>
              <a:rPr lang="en-US" altLang="en-US" sz="3600" dirty="0">
                <a:solidFill>
                  <a:schemeClr val="bg1"/>
                </a:solidFill>
              </a:rPr>
              <a:t>Surgical Site Infections (SSI)</a:t>
            </a:r>
            <a:br>
              <a:rPr lang="en-US" altLang="en-US" sz="3100" dirty="0">
                <a:solidFill>
                  <a:schemeClr val="bg1"/>
                </a:solidFill>
              </a:rPr>
            </a:br>
            <a:r>
              <a:rPr lang="en-US" altLang="en-US" sz="2800" i="1" dirty="0">
                <a:solidFill>
                  <a:schemeClr val="bg1"/>
                </a:solidFill>
              </a:rPr>
              <a:t>Knee Prosthesis (KPRO) SIR and Hip Prosthesis (HPRO) SIR</a:t>
            </a:r>
            <a:endParaRPr lang="en-US" altLang="en-US" sz="1800" b="0" i="1" dirty="0"/>
          </a:p>
        </p:txBody>
      </p:sp>
      <p:cxnSp>
        <p:nvCxnSpPr>
          <p:cNvPr id="10" name="Straight Connector 9"/>
          <p:cNvCxnSpPr/>
          <p:nvPr/>
        </p:nvCxnSpPr>
        <p:spPr bwMode="auto">
          <a:xfrm>
            <a:off x="4424712" y="2351872"/>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6871" name="Group 10"/>
          <p:cNvGrpSpPr>
            <a:grpSpLocks/>
          </p:cNvGrpSpPr>
          <p:nvPr/>
        </p:nvGrpSpPr>
        <p:grpSpPr bwMode="auto">
          <a:xfrm>
            <a:off x="6136598" y="6169485"/>
            <a:ext cx="3714478" cy="323003"/>
            <a:chOff x="3955" y="5616"/>
            <a:chExt cx="2338" cy="2054"/>
          </a:xfrm>
        </p:grpSpPr>
        <p:sp>
          <p:nvSpPr>
            <p:cNvPr id="36872" name="Text Box 11"/>
            <p:cNvSpPr txBox="1">
              <a:spLocks noChangeArrowheads="1"/>
            </p:cNvSpPr>
            <p:nvPr/>
          </p:nvSpPr>
          <p:spPr bwMode="auto">
            <a:xfrm>
              <a:off x="3955" y="5616"/>
              <a:ext cx="2338" cy="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500" dirty="0"/>
                <a:t>           SIR	        Upper and Lower Limit</a:t>
              </a:r>
            </a:p>
          </p:txBody>
        </p:sp>
        <p:sp>
          <p:nvSpPr>
            <p:cNvPr id="36873" name="Line 12"/>
            <p:cNvSpPr>
              <a:spLocks noChangeShapeType="1"/>
            </p:cNvSpPr>
            <p:nvPr/>
          </p:nvSpPr>
          <p:spPr bwMode="auto">
            <a:xfrm>
              <a:off x="4082" y="666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6874" name="Line 13"/>
            <p:cNvSpPr>
              <a:spLocks noChangeShapeType="1"/>
            </p:cNvSpPr>
            <p:nvPr/>
          </p:nvSpPr>
          <p:spPr bwMode="auto">
            <a:xfrm>
              <a:off x="4732" y="6606"/>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cxnSp>
        <p:nvCxnSpPr>
          <p:cNvPr id="14" name="Straight Connector 13"/>
          <p:cNvCxnSpPr/>
          <p:nvPr/>
        </p:nvCxnSpPr>
        <p:spPr bwMode="auto">
          <a:xfrm>
            <a:off x="4424712" y="4796711"/>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21</a:t>
            </a:fld>
            <a:endParaRPr lang="en-US" dirty="0">
              <a:solidFill>
                <a:srgbClr val="464646">
                  <a:lumMod val="40000"/>
                  <a:lumOff val="60000"/>
                </a:srgbClr>
              </a:solidFill>
              <a:latin typeface="+mn-lt"/>
            </a:endParaRPr>
          </a:p>
        </p:txBody>
      </p:sp>
      <p:sp>
        <p:nvSpPr>
          <p:cNvPr id="16"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1532045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3">
            <a:extLst>
              <a:ext uri="{FF2B5EF4-FFF2-40B4-BE49-F238E27FC236}">
                <a16:creationId xmlns:a16="http://schemas.microsoft.com/office/drawing/2014/main" id="{F32FBEBA-3CA8-477C-8B64-A20F3E86610A}"/>
              </a:ext>
            </a:extLst>
          </p:cNvPr>
          <p:cNvGraphicFramePr>
            <a:graphicFrameLocks noGrp="1" noChangeAspect="1"/>
          </p:cNvGraphicFramePr>
          <p:nvPr>
            <p:ph idx="1"/>
            <p:extLst>
              <p:ext uri="{D42A27DB-BD31-4B8C-83A1-F6EECF244321}">
                <p14:modId xmlns:p14="http://schemas.microsoft.com/office/powerpoint/2010/main" val="3289504528"/>
              </p:ext>
            </p:extLst>
          </p:nvPr>
        </p:nvGraphicFramePr>
        <p:xfrm>
          <a:off x="3279351" y="982322"/>
          <a:ext cx="8303431"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Object 3">
            <a:extLst>
              <a:ext uri="{FF2B5EF4-FFF2-40B4-BE49-F238E27FC236}">
                <a16:creationId xmlns:a16="http://schemas.microsoft.com/office/drawing/2014/main" id="{C9F22F29-0829-404E-9463-63AC3FB50787}"/>
              </a:ext>
            </a:extLst>
          </p:cNvPr>
          <p:cNvGraphicFramePr>
            <a:graphicFrameLocks noChangeAspect="1"/>
          </p:cNvGraphicFramePr>
          <p:nvPr>
            <p:extLst>
              <p:ext uri="{D42A27DB-BD31-4B8C-83A1-F6EECF244321}">
                <p14:modId xmlns:p14="http://schemas.microsoft.com/office/powerpoint/2010/main" val="2075559826"/>
              </p:ext>
            </p:extLst>
          </p:nvPr>
        </p:nvGraphicFramePr>
        <p:xfrm>
          <a:off x="3279351" y="3617403"/>
          <a:ext cx="8303431" cy="2926080"/>
        </p:xfrm>
        <a:graphic>
          <a:graphicData uri="http://schemas.openxmlformats.org/drawingml/2006/chart">
            <c:chart xmlns:c="http://schemas.openxmlformats.org/drawingml/2006/chart" xmlns:r="http://schemas.openxmlformats.org/officeDocument/2006/relationships" r:id="rId4"/>
          </a:graphicData>
        </a:graphic>
      </p:graphicFrame>
      <p:sp>
        <p:nvSpPr>
          <p:cNvPr id="12" name="Rounded Rectangle 1"/>
          <p:cNvSpPr>
            <a:spLocks noChangeArrowheads="1"/>
          </p:cNvSpPr>
          <p:nvPr/>
        </p:nvSpPr>
        <p:spPr bwMode="auto">
          <a:xfrm>
            <a:off x="262233" y="1067965"/>
            <a:ext cx="2745345" cy="531022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r>
              <a:rPr lang="en-US" altLang="en-US" sz="1000" dirty="0">
                <a:solidFill>
                  <a:srgbClr val="000000"/>
                </a:solidFill>
              </a:rPr>
              <a:t> </a:t>
            </a:r>
          </a:p>
          <a:p>
            <a:pPr algn="ctr" eaLnBrk="1" hangingPunct="1">
              <a:spcBef>
                <a:spcPct val="0"/>
              </a:spcBef>
              <a:buNone/>
            </a:pPr>
            <a:r>
              <a:rPr lang="en-US" altLang="en-US" sz="1800" dirty="0">
                <a:solidFill>
                  <a:srgbClr val="000000"/>
                </a:solidFill>
              </a:rPr>
              <a:t>In 2019, Massachusetts acute care hospitals performing </a:t>
            </a:r>
            <a:r>
              <a:rPr lang="en-US" altLang="en-US" sz="1800" dirty="0"/>
              <a:t>vaginal hysterectomy  (VHYS) procedures experienced significantly higher number of infections than predicted, based on 2015 national aggregate data</a:t>
            </a:r>
            <a:r>
              <a:rPr lang="en-US" altLang="en-US" sz="1900" dirty="0">
                <a:solidFill>
                  <a:srgbClr val="000000"/>
                </a:solidFill>
              </a:rPr>
              <a:t>.</a:t>
            </a:r>
            <a:endParaRPr lang="en-US" sz="1900" dirty="0"/>
          </a:p>
          <a:p>
            <a:pPr algn="ctr" eaLnBrk="1" hangingPunct="1">
              <a:spcBef>
                <a:spcPct val="0"/>
              </a:spcBef>
              <a:buFontTx/>
              <a:buNone/>
            </a:pPr>
            <a:r>
              <a:rPr lang="en-US" altLang="en-US" sz="1100" dirty="0">
                <a:solidFill>
                  <a:srgbClr val="000000"/>
                </a:solidFill>
              </a:rPr>
              <a:t> </a:t>
            </a:r>
          </a:p>
          <a:p>
            <a:pPr algn="ctr" eaLnBrk="1" hangingPunct="1">
              <a:spcBef>
                <a:spcPct val="0"/>
              </a:spcBef>
              <a:buFontTx/>
              <a:buNone/>
            </a:pPr>
            <a:r>
              <a:rPr lang="en-US" altLang="en-US" sz="1800" dirty="0">
                <a:solidFill>
                  <a:srgbClr val="000000"/>
                </a:solidFill>
              </a:rPr>
              <a:t>There were </a:t>
            </a:r>
            <a:r>
              <a:rPr lang="en-US" sz="1800" dirty="0"/>
              <a:t>40 HYST</a:t>
            </a:r>
            <a:r>
              <a:rPr lang="en-US" altLang="en-US" sz="1800" dirty="0">
                <a:solidFill>
                  <a:srgbClr val="000000"/>
                </a:solidFill>
              </a:rPr>
              <a:t> SSIs reported in 2019.</a:t>
            </a:r>
          </a:p>
          <a:p>
            <a:pPr algn="ctr" eaLnBrk="1" hangingPunct="1">
              <a:spcBef>
                <a:spcPct val="0"/>
              </a:spcBef>
              <a:buFontTx/>
              <a:buNone/>
            </a:pPr>
            <a:r>
              <a:rPr lang="en-US" altLang="en-US" sz="1050" dirty="0">
                <a:solidFill>
                  <a:srgbClr val="000000"/>
                </a:solidFill>
              </a:rPr>
              <a:t> </a:t>
            </a:r>
          </a:p>
          <a:p>
            <a:pPr algn="ctr" eaLnBrk="1" hangingPunct="1">
              <a:spcBef>
                <a:spcPct val="0"/>
              </a:spcBef>
              <a:buFontTx/>
              <a:buNone/>
            </a:pPr>
            <a:r>
              <a:rPr lang="en-US" altLang="en-US" sz="1800" dirty="0">
                <a:solidFill>
                  <a:srgbClr val="000000"/>
                </a:solidFill>
              </a:rPr>
              <a:t>There were 13 VHYS SSIs reported in 2019.</a:t>
            </a:r>
          </a:p>
        </p:txBody>
      </p:sp>
      <p:sp>
        <p:nvSpPr>
          <p:cNvPr id="36867" name="Rectangle 2"/>
          <p:cNvSpPr>
            <a:spLocks noGrp="1" noChangeArrowheads="1"/>
          </p:cNvSpPr>
          <p:nvPr>
            <p:ph type="title"/>
          </p:nvPr>
        </p:nvSpPr>
        <p:spPr/>
        <p:txBody>
          <a:bodyPr>
            <a:normAutofit fontScale="90000"/>
          </a:bodyPr>
          <a:lstStyle/>
          <a:p>
            <a:pPr eaLnBrk="1" hangingPunct="1"/>
            <a:r>
              <a:rPr lang="en-US" altLang="en-US" sz="3600" dirty="0">
                <a:solidFill>
                  <a:schemeClr val="bg1"/>
                </a:solidFill>
              </a:rPr>
              <a:t>Surgical Site Infections (SSI)</a:t>
            </a:r>
            <a:br>
              <a:rPr lang="en-US" altLang="en-US" sz="3100" dirty="0">
                <a:solidFill>
                  <a:schemeClr val="bg1"/>
                </a:solidFill>
              </a:rPr>
            </a:br>
            <a:r>
              <a:rPr lang="en-US" altLang="en-US" sz="2800" i="1" dirty="0">
                <a:solidFill>
                  <a:schemeClr val="bg1"/>
                </a:solidFill>
              </a:rPr>
              <a:t>Abdominal Hysterectomy (HYST) SIR and Vaginal Hysterectomy (VHYS) SIR</a:t>
            </a:r>
            <a:endParaRPr lang="en-US" altLang="en-US" sz="1800" b="0" i="1" dirty="0"/>
          </a:p>
        </p:txBody>
      </p:sp>
      <p:cxnSp>
        <p:nvCxnSpPr>
          <p:cNvPr id="10" name="Straight Connector 9"/>
          <p:cNvCxnSpPr/>
          <p:nvPr/>
        </p:nvCxnSpPr>
        <p:spPr bwMode="auto">
          <a:xfrm>
            <a:off x="4424712" y="2351872"/>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6871" name="Group 10"/>
          <p:cNvGrpSpPr>
            <a:grpSpLocks/>
          </p:cNvGrpSpPr>
          <p:nvPr/>
        </p:nvGrpSpPr>
        <p:grpSpPr bwMode="auto">
          <a:xfrm>
            <a:off x="6136598" y="6169485"/>
            <a:ext cx="3714478" cy="323003"/>
            <a:chOff x="3955" y="5616"/>
            <a:chExt cx="2338" cy="2054"/>
          </a:xfrm>
        </p:grpSpPr>
        <p:sp>
          <p:nvSpPr>
            <p:cNvPr id="36872" name="Text Box 11"/>
            <p:cNvSpPr txBox="1">
              <a:spLocks noChangeArrowheads="1"/>
            </p:cNvSpPr>
            <p:nvPr/>
          </p:nvSpPr>
          <p:spPr bwMode="auto">
            <a:xfrm>
              <a:off x="3955" y="5616"/>
              <a:ext cx="2338" cy="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500" dirty="0"/>
                <a:t>           SIR	        Upper and Lower Limit</a:t>
              </a:r>
            </a:p>
          </p:txBody>
        </p:sp>
        <p:sp>
          <p:nvSpPr>
            <p:cNvPr id="36873" name="Line 12"/>
            <p:cNvSpPr>
              <a:spLocks noChangeShapeType="1"/>
            </p:cNvSpPr>
            <p:nvPr/>
          </p:nvSpPr>
          <p:spPr bwMode="auto">
            <a:xfrm>
              <a:off x="4082" y="666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6874" name="Line 13"/>
            <p:cNvSpPr>
              <a:spLocks noChangeShapeType="1"/>
            </p:cNvSpPr>
            <p:nvPr/>
          </p:nvSpPr>
          <p:spPr bwMode="auto">
            <a:xfrm>
              <a:off x="4732" y="6606"/>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cxnSp>
        <p:nvCxnSpPr>
          <p:cNvPr id="14" name="Straight Connector 13"/>
          <p:cNvCxnSpPr/>
          <p:nvPr/>
        </p:nvCxnSpPr>
        <p:spPr bwMode="auto">
          <a:xfrm>
            <a:off x="4424712" y="5303487"/>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22</a:t>
            </a:fld>
            <a:endParaRPr lang="en-US" dirty="0">
              <a:solidFill>
                <a:srgbClr val="464646">
                  <a:lumMod val="40000"/>
                  <a:lumOff val="60000"/>
                </a:srgbClr>
              </a:solidFill>
              <a:latin typeface="+mn-lt"/>
            </a:endParaRPr>
          </a:p>
        </p:txBody>
      </p:sp>
      <p:sp>
        <p:nvSpPr>
          <p:cNvPr id="16"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2175940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normAutofit fontScale="90000"/>
          </a:bodyPr>
          <a:lstStyle/>
          <a:p>
            <a:r>
              <a:rPr lang="en-US" altLang="en-US" sz="4000" dirty="0">
                <a:solidFill>
                  <a:schemeClr val="bg1"/>
                </a:solidFill>
              </a:rPr>
              <a:t>SSI Pathogens for 2018-2019</a:t>
            </a:r>
            <a:br>
              <a:rPr lang="en-US" altLang="en-US" dirty="0">
                <a:solidFill>
                  <a:schemeClr val="bg1"/>
                </a:solidFill>
              </a:rPr>
            </a:br>
            <a:r>
              <a:rPr lang="en-US" altLang="en-US" sz="2700" b="0" i="1" dirty="0">
                <a:solidFill>
                  <a:schemeClr val="bg1"/>
                </a:solidFill>
              </a:rPr>
              <a:t>CABG, KPRO, HPRO, HYST, VHYS, COLO</a:t>
            </a:r>
          </a:p>
        </p:txBody>
      </p:sp>
      <p:graphicFrame>
        <p:nvGraphicFramePr>
          <p:cNvPr id="10" name="Object 10"/>
          <p:cNvGraphicFramePr>
            <a:graphicFrameLocks noGrp="1" noChangeAspect="1"/>
          </p:cNvGraphicFramePr>
          <p:nvPr>
            <p:ph sz="half" idx="1"/>
            <p:extLst>
              <p:ext uri="{D42A27DB-BD31-4B8C-83A1-F6EECF244321}">
                <p14:modId xmlns:p14="http://schemas.microsoft.com/office/powerpoint/2010/main" val="4293984678"/>
              </p:ext>
            </p:extLst>
          </p:nvPr>
        </p:nvGraphicFramePr>
        <p:xfrm>
          <a:off x="-361950" y="1903216"/>
          <a:ext cx="6523089" cy="4430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10"/>
          <p:cNvGraphicFramePr>
            <a:graphicFrameLocks noGrp="1" noChangeAspect="1"/>
          </p:cNvGraphicFramePr>
          <p:nvPr>
            <p:ph sz="half" idx="2"/>
            <p:extLst>
              <p:ext uri="{D42A27DB-BD31-4B8C-83A1-F6EECF244321}">
                <p14:modId xmlns:p14="http://schemas.microsoft.com/office/powerpoint/2010/main" val="250612041"/>
              </p:ext>
            </p:extLst>
          </p:nvPr>
        </p:nvGraphicFramePr>
        <p:xfrm>
          <a:off x="5665738" y="1903216"/>
          <a:ext cx="6523088" cy="4430480"/>
        </p:xfrm>
        <a:graphic>
          <a:graphicData uri="http://schemas.openxmlformats.org/drawingml/2006/chart">
            <c:chart xmlns:c="http://schemas.openxmlformats.org/drawingml/2006/chart" xmlns:r="http://schemas.openxmlformats.org/officeDocument/2006/relationships" r:id="rId4"/>
          </a:graphicData>
        </a:graphic>
      </p:graphicFrame>
      <p:sp>
        <p:nvSpPr>
          <p:cNvPr id="24582" name="Text Box 6"/>
          <p:cNvSpPr txBox="1">
            <a:spLocks noChangeArrowheads="1"/>
          </p:cNvSpPr>
          <p:nvPr/>
        </p:nvSpPr>
        <p:spPr bwMode="auto">
          <a:xfrm>
            <a:off x="6183475" y="1207639"/>
            <a:ext cx="5771897" cy="89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t>Calendar Year 2019</a:t>
            </a:r>
          </a:p>
          <a:p>
            <a:pPr algn="ctr" eaLnBrk="1" hangingPunct="1">
              <a:spcBef>
                <a:spcPct val="0"/>
              </a:spcBef>
              <a:buFontTx/>
              <a:buNone/>
            </a:pPr>
            <a:r>
              <a:rPr lang="en-US" altLang="en-US" sz="1200" b="1" dirty="0"/>
              <a:t>January 1, 2019 – December 31, 2019</a:t>
            </a:r>
          </a:p>
          <a:p>
            <a:pPr algn="ctr" eaLnBrk="1" hangingPunct="1">
              <a:spcBef>
                <a:spcPct val="0"/>
              </a:spcBef>
              <a:buFontTx/>
              <a:buNone/>
            </a:pPr>
            <a:r>
              <a:rPr lang="en-US" altLang="en-US" sz="1600" i="1" dirty="0"/>
              <a:t>N=429</a:t>
            </a:r>
          </a:p>
        </p:txBody>
      </p:sp>
      <p:sp>
        <p:nvSpPr>
          <p:cNvPr id="8" name="Text Box 6"/>
          <p:cNvSpPr txBox="1">
            <a:spLocks noChangeArrowheads="1"/>
          </p:cNvSpPr>
          <p:nvPr/>
        </p:nvSpPr>
        <p:spPr bwMode="auto">
          <a:xfrm>
            <a:off x="182096" y="1207707"/>
            <a:ext cx="5771897" cy="89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t>Calendar Year 2018</a:t>
            </a:r>
          </a:p>
          <a:p>
            <a:pPr algn="ctr" eaLnBrk="1" hangingPunct="1">
              <a:spcBef>
                <a:spcPct val="0"/>
              </a:spcBef>
              <a:buFontTx/>
              <a:buNone/>
            </a:pPr>
            <a:r>
              <a:rPr lang="en-US" altLang="en-US" sz="1200" b="1" dirty="0"/>
              <a:t>January 1, 2018 – December 31, 2018</a:t>
            </a:r>
          </a:p>
          <a:p>
            <a:pPr algn="ctr" eaLnBrk="1" hangingPunct="1">
              <a:spcBef>
                <a:spcPct val="0"/>
              </a:spcBef>
              <a:buFontTx/>
              <a:buNone/>
            </a:pPr>
            <a:r>
              <a:rPr lang="en-US" altLang="en-US" sz="1600" i="1" dirty="0"/>
              <a:t>N=416</a:t>
            </a: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23</a:t>
            </a:fld>
            <a:endParaRPr lang="en-US" dirty="0">
              <a:solidFill>
                <a:srgbClr val="464646">
                  <a:lumMod val="40000"/>
                  <a:lumOff val="60000"/>
                </a:srgbClr>
              </a:solidFill>
              <a:latin typeface="+mn-lt"/>
            </a:endParaRPr>
          </a:p>
        </p:txBody>
      </p:sp>
      <p:sp>
        <p:nvSpPr>
          <p:cNvPr id="12"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227367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3"/>
          <p:cNvSpPr txBox="1"/>
          <p:nvPr/>
        </p:nvSpPr>
        <p:spPr>
          <a:xfrm>
            <a:off x="1669823" y="2400309"/>
            <a:ext cx="10066266" cy="686515"/>
          </a:xfrm>
          <a:prstGeom prst="rect">
            <a:avLst/>
          </a:prstGeom>
          <a:solidFill>
            <a:srgbClr val="E1ADA9"/>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
        <p:nvSpPr>
          <p:cNvPr id="26" name="TextBox 4"/>
          <p:cNvSpPr txBox="1"/>
          <p:nvPr/>
        </p:nvSpPr>
        <p:spPr>
          <a:xfrm>
            <a:off x="1669823" y="3835843"/>
            <a:ext cx="10066266" cy="686515"/>
          </a:xfrm>
          <a:prstGeom prst="rect">
            <a:avLst/>
          </a:prstGeom>
          <a:solidFill>
            <a:srgbClr val="D7F5D8"/>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graphicFrame>
        <p:nvGraphicFramePr>
          <p:cNvPr id="2" name="Object 2"/>
          <p:cNvGraphicFramePr>
            <a:graphicFrameLocks/>
          </p:cNvGraphicFramePr>
          <p:nvPr>
            <p:extLst>
              <p:ext uri="{D42A27DB-BD31-4B8C-83A1-F6EECF244321}">
                <p14:modId xmlns:p14="http://schemas.microsoft.com/office/powerpoint/2010/main" val="2028782427"/>
              </p:ext>
            </p:extLst>
          </p:nvPr>
        </p:nvGraphicFramePr>
        <p:xfrm>
          <a:off x="1541079" y="2069468"/>
          <a:ext cx="183023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Rectangle 2"/>
          <p:cNvSpPr>
            <a:spLocks noGrp="1" noChangeArrowheads="1"/>
          </p:cNvSpPr>
          <p:nvPr>
            <p:ph type="title" idx="4294967295"/>
          </p:nvPr>
        </p:nvSpPr>
        <p:spPr>
          <a:xfrm>
            <a:off x="609600" y="28575"/>
            <a:ext cx="11579225" cy="885825"/>
          </a:xfrm>
        </p:spPr>
        <p:txBody>
          <a:bodyPr>
            <a:normAutofit fontScale="90000"/>
          </a:bodyPr>
          <a:lstStyle/>
          <a:p>
            <a:pPr eaLnBrk="1" hangingPunct="1"/>
            <a:r>
              <a:rPr lang="en-US" altLang="en-US" dirty="0">
                <a:solidFill>
                  <a:schemeClr val="bg1"/>
                </a:solidFill>
              </a:rPr>
              <a:t>Statewide SSI Trends by Year</a:t>
            </a:r>
            <a:br>
              <a:rPr lang="en-US" altLang="en-US" dirty="0">
                <a:solidFill>
                  <a:schemeClr val="bg1"/>
                </a:solidFill>
              </a:rPr>
            </a:br>
            <a:r>
              <a:rPr lang="en-US" altLang="en-US" sz="2700" dirty="0">
                <a:solidFill>
                  <a:schemeClr val="bg1"/>
                </a:solidFill>
              </a:rPr>
              <a:t>2015-2019</a:t>
            </a:r>
            <a:endParaRPr lang="en-US" altLang="en-US" sz="5300" dirty="0">
              <a:solidFill>
                <a:schemeClr val="bg1"/>
              </a:solidFill>
            </a:endParaRPr>
          </a:p>
        </p:txBody>
      </p:sp>
      <p:sp>
        <p:nvSpPr>
          <p:cNvPr id="41989" name="Text Box 7"/>
          <p:cNvSpPr txBox="1">
            <a:spLocks noChangeArrowheads="1"/>
          </p:cNvSpPr>
          <p:nvPr/>
        </p:nvSpPr>
        <p:spPr bwMode="auto">
          <a:xfrm>
            <a:off x="58877" y="2395721"/>
            <a:ext cx="1509304" cy="65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49" rIns="90355" bIns="45149"/>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r" eaLnBrk="1" hangingPunct="1">
              <a:spcBef>
                <a:spcPct val="0"/>
              </a:spcBef>
              <a:buFontTx/>
              <a:buNone/>
            </a:pPr>
            <a:r>
              <a:rPr lang="en-US" altLang="en-US" sz="1600" dirty="0"/>
              <a:t>Statistically Higher</a:t>
            </a:r>
          </a:p>
          <a:p>
            <a:pPr algn="r" eaLnBrk="1" hangingPunct="1">
              <a:spcBef>
                <a:spcPct val="0"/>
              </a:spcBef>
              <a:buFontTx/>
              <a:buNone/>
            </a:pPr>
            <a:r>
              <a:rPr lang="en-US" altLang="en-US" sz="1600" dirty="0"/>
              <a:t>than Predicted</a:t>
            </a:r>
          </a:p>
        </p:txBody>
      </p:sp>
      <p:sp>
        <p:nvSpPr>
          <p:cNvPr id="41990" name="Text Box 8"/>
          <p:cNvSpPr txBox="1">
            <a:spLocks noChangeArrowheads="1"/>
          </p:cNvSpPr>
          <p:nvPr/>
        </p:nvSpPr>
        <p:spPr bwMode="auto">
          <a:xfrm>
            <a:off x="58784" y="3167981"/>
            <a:ext cx="1467997" cy="59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49" rIns="90355" bIns="45149"/>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r" eaLnBrk="1" hangingPunct="1">
              <a:spcBef>
                <a:spcPct val="0"/>
              </a:spcBef>
              <a:buFontTx/>
              <a:buNone/>
            </a:pPr>
            <a:r>
              <a:rPr lang="en-US" altLang="en-US" sz="1600" dirty="0"/>
              <a:t>Statistically </a:t>
            </a:r>
          </a:p>
          <a:p>
            <a:pPr algn="r" eaLnBrk="1" hangingPunct="1">
              <a:spcBef>
                <a:spcPct val="0"/>
              </a:spcBef>
              <a:buFontTx/>
              <a:buNone/>
            </a:pPr>
            <a:r>
              <a:rPr lang="en-US" altLang="en-US" sz="1600" dirty="0"/>
              <a:t>the Same</a:t>
            </a:r>
          </a:p>
          <a:p>
            <a:pPr algn="r" eaLnBrk="1" hangingPunct="1">
              <a:spcBef>
                <a:spcPct val="0"/>
              </a:spcBef>
              <a:buFontTx/>
              <a:buNone/>
            </a:pPr>
            <a:r>
              <a:rPr lang="en-US" altLang="en-US" sz="1600" dirty="0"/>
              <a:t>as Predicted</a:t>
            </a:r>
          </a:p>
        </p:txBody>
      </p:sp>
      <p:sp>
        <p:nvSpPr>
          <p:cNvPr id="41991" name="Text Box 9"/>
          <p:cNvSpPr txBox="1">
            <a:spLocks noChangeArrowheads="1"/>
          </p:cNvSpPr>
          <p:nvPr/>
        </p:nvSpPr>
        <p:spPr bwMode="auto">
          <a:xfrm>
            <a:off x="58787" y="3962957"/>
            <a:ext cx="1522014" cy="47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49" rIns="90355" bIns="45149"/>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r" eaLnBrk="1" hangingPunct="1">
              <a:spcBef>
                <a:spcPct val="0"/>
              </a:spcBef>
              <a:buFontTx/>
              <a:buNone/>
            </a:pPr>
            <a:r>
              <a:rPr lang="en-US" altLang="en-US" sz="1600" dirty="0"/>
              <a:t>Statistically Lower </a:t>
            </a:r>
          </a:p>
          <a:p>
            <a:pPr algn="r" eaLnBrk="1" hangingPunct="1">
              <a:spcBef>
                <a:spcPct val="0"/>
              </a:spcBef>
              <a:buFontTx/>
              <a:buNone/>
            </a:pPr>
            <a:r>
              <a:rPr lang="en-US" altLang="en-US" sz="1600" dirty="0"/>
              <a:t>than Predicted</a:t>
            </a:r>
          </a:p>
        </p:txBody>
      </p:sp>
      <p:sp>
        <p:nvSpPr>
          <p:cNvPr id="41992" name="Text Box 12"/>
          <p:cNvSpPr txBox="1">
            <a:spLocks noChangeArrowheads="1"/>
          </p:cNvSpPr>
          <p:nvPr/>
        </p:nvSpPr>
        <p:spPr bwMode="auto">
          <a:xfrm>
            <a:off x="1429285" y="5255252"/>
            <a:ext cx="2095551"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dirty="0"/>
              <a:t>CABG</a:t>
            </a:r>
          </a:p>
        </p:txBody>
      </p:sp>
      <p:graphicFrame>
        <p:nvGraphicFramePr>
          <p:cNvPr id="4" name="Object 2"/>
          <p:cNvGraphicFramePr>
            <a:graphicFrameLocks/>
          </p:cNvGraphicFramePr>
          <p:nvPr>
            <p:extLst>
              <p:ext uri="{D42A27DB-BD31-4B8C-83A1-F6EECF244321}">
                <p14:modId xmlns:p14="http://schemas.microsoft.com/office/powerpoint/2010/main" val="1797384325"/>
              </p:ext>
            </p:extLst>
          </p:nvPr>
        </p:nvGraphicFramePr>
        <p:xfrm>
          <a:off x="3211992" y="2063508"/>
          <a:ext cx="1830230" cy="3191744"/>
        </p:xfrm>
        <a:graphic>
          <a:graphicData uri="http://schemas.openxmlformats.org/drawingml/2006/chart">
            <c:chart xmlns:c="http://schemas.openxmlformats.org/drawingml/2006/chart" xmlns:r="http://schemas.openxmlformats.org/officeDocument/2006/relationships" r:id="rId4"/>
          </a:graphicData>
        </a:graphic>
      </p:graphicFrame>
      <p:sp>
        <p:nvSpPr>
          <p:cNvPr id="41997" name="Text Box 12"/>
          <p:cNvSpPr txBox="1">
            <a:spLocks noChangeArrowheads="1"/>
          </p:cNvSpPr>
          <p:nvPr/>
        </p:nvSpPr>
        <p:spPr bwMode="auto">
          <a:xfrm>
            <a:off x="3110759" y="5229099"/>
            <a:ext cx="1936676"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dirty="0"/>
              <a:t>KPRO</a:t>
            </a:r>
          </a:p>
        </p:txBody>
      </p:sp>
      <p:sp>
        <p:nvSpPr>
          <p:cNvPr id="41998" name="Text Box 12"/>
          <p:cNvSpPr txBox="1">
            <a:spLocks noChangeArrowheads="1"/>
          </p:cNvSpPr>
          <p:nvPr/>
        </p:nvSpPr>
        <p:spPr bwMode="auto">
          <a:xfrm>
            <a:off x="4761795" y="5240948"/>
            <a:ext cx="2100317"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dirty="0"/>
              <a:t>HPRO</a:t>
            </a:r>
          </a:p>
        </p:txBody>
      </p:sp>
      <p:sp>
        <p:nvSpPr>
          <p:cNvPr id="41999" name="Text Box 12"/>
          <p:cNvSpPr txBox="1">
            <a:spLocks noChangeArrowheads="1"/>
          </p:cNvSpPr>
          <p:nvPr/>
        </p:nvSpPr>
        <p:spPr bwMode="auto">
          <a:xfrm>
            <a:off x="6335747" y="5246908"/>
            <a:ext cx="2271900"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dirty="0"/>
              <a:t>HYST</a:t>
            </a:r>
          </a:p>
        </p:txBody>
      </p:sp>
      <p:sp>
        <p:nvSpPr>
          <p:cNvPr id="42000" name="Text Box 12"/>
          <p:cNvSpPr txBox="1">
            <a:spLocks noChangeArrowheads="1"/>
          </p:cNvSpPr>
          <p:nvPr/>
        </p:nvSpPr>
        <p:spPr bwMode="auto">
          <a:xfrm>
            <a:off x="8225680" y="5255252"/>
            <a:ext cx="1750793"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dirty="0"/>
              <a:t>VHYS</a:t>
            </a:r>
          </a:p>
        </p:txBody>
      </p:sp>
      <p:sp>
        <p:nvSpPr>
          <p:cNvPr id="28" name="Text Box 12"/>
          <p:cNvSpPr txBox="1">
            <a:spLocks noChangeArrowheads="1"/>
          </p:cNvSpPr>
          <p:nvPr/>
        </p:nvSpPr>
        <p:spPr bwMode="auto">
          <a:xfrm>
            <a:off x="9935364" y="5246907"/>
            <a:ext cx="1750793"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dirty="0"/>
              <a:t>COLO</a:t>
            </a:r>
          </a:p>
        </p:txBody>
      </p:sp>
      <p:graphicFrame>
        <p:nvGraphicFramePr>
          <p:cNvPr id="29" name="Object 2"/>
          <p:cNvGraphicFramePr>
            <a:graphicFrameLocks/>
          </p:cNvGraphicFramePr>
          <p:nvPr>
            <p:extLst>
              <p:ext uri="{D42A27DB-BD31-4B8C-83A1-F6EECF244321}">
                <p14:modId xmlns:p14="http://schemas.microsoft.com/office/powerpoint/2010/main" val="3073197327"/>
              </p:ext>
            </p:extLst>
          </p:nvPr>
        </p:nvGraphicFramePr>
        <p:xfrm>
          <a:off x="4882905" y="2056983"/>
          <a:ext cx="1830230" cy="31985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Object 2"/>
          <p:cNvGraphicFramePr>
            <a:graphicFrameLocks/>
          </p:cNvGraphicFramePr>
          <p:nvPr>
            <p:extLst>
              <p:ext uri="{D42A27DB-BD31-4B8C-83A1-F6EECF244321}">
                <p14:modId xmlns:p14="http://schemas.microsoft.com/office/powerpoint/2010/main" val="1037071348"/>
              </p:ext>
            </p:extLst>
          </p:nvPr>
        </p:nvGraphicFramePr>
        <p:xfrm>
          <a:off x="6553818" y="2058294"/>
          <a:ext cx="1830230" cy="319851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1" name="Object 2"/>
          <p:cNvGraphicFramePr>
            <a:graphicFrameLocks/>
          </p:cNvGraphicFramePr>
          <p:nvPr>
            <p:extLst>
              <p:ext uri="{D42A27DB-BD31-4B8C-83A1-F6EECF244321}">
                <p14:modId xmlns:p14="http://schemas.microsoft.com/office/powerpoint/2010/main" val="2786653286"/>
              </p:ext>
            </p:extLst>
          </p:nvPr>
        </p:nvGraphicFramePr>
        <p:xfrm>
          <a:off x="9895644" y="2064322"/>
          <a:ext cx="1830230" cy="320554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3" name="Object 2"/>
          <p:cNvGraphicFramePr>
            <a:graphicFrameLocks/>
          </p:cNvGraphicFramePr>
          <p:nvPr>
            <p:extLst>
              <p:ext uri="{D42A27DB-BD31-4B8C-83A1-F6EECF244321}">
                <p14:modId xmlns:p14="http://schemas.microsoft.com/office/powerpoint/2010/main" val="3929247754"/>
              </p:ext>
            </p:extLst>
          </p:nvPr>
        </p:nvGraphicFramePr>
        <p:xfrm>
          <a:off x="8224730" y="2064322"/>
          <a:ext cx="1830230" cy="3191174"/>
        </p:xfrm>
        <a:graphic>
          <a:graphicData uri="http://schemas.openxmlformats.org/drawingml/2006/chart">
            <c:chart xmlns:c="http://schemas.openxmlformats.org/drawingml/2006/chart" xmlns:r="http://schemas.openxmlformats.org/officeDocument/2006/relationships" r:id="rId8"/>
          </a:graphicData>
        </a:graphic>
      </p:graphicFrame>
      <p:sp>
        <p:nvSpPr>
          <p:cNvPr id="42002" name="Line 10"/>
          <p:cNvSpPr>
            <a:spLocks noChangeShapeType="1"/>
          </p:cNvSpPr>
          <p:nvPr/>
        </p:nvSpPr>
        <p:spPr bwMode="auto">
          <a:xfrm>
            <a:off x="1637993" y="4890466"/>
            <a:ext cx="1011392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0487" tIns="45222" rIns="90487" bIns="45222"/>
          <a:lstStyle/>
          <a:p>
            <a:endParaRPr lang="en-US" dirty="0"/>
          </a:p>
        </p:txBody>
      </p:sp>
      <p:sp>
        <p:nvSpPr>
          <p:cNvPr id="22"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24</a:t>
            </a:fld>
            <a:endParaRPr lang="en-US" dirty="0">
              <a:solidFill>
                <a:srgbClr val="464646">
                  <a:lumMod val="40000"/>
                  <a:lumOff val="60000"/>
                </a:srgbClr>
              </a:solidFill>
              <a:latin typeface="+mn-lt"/>
            </a:endParaRPr>
          </a:p>
        </p:txBody>
      </p:sp>
      <p:sp>
        <p:nvSpPr>
          <p:cNvPr id="23" name="Footer Placeholder 3">
            <a:extLst>
              <a:ext uri="{FF2B5EF4-FFF2-40B4-BE49-F238E27FC236}">
                <a16:creationId xmlns:a16="http://schemas.microsoft.com/office/drawing/2014/main" id="{EF3A1742-1D21-6E49-B1F6-D58AC8A01F49}"/>
              </a:ext>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noAutofit/>
          </a:bodyPr>
          <a:lstStyle/>
          <a:p>
            <a:pPr eaLnBrk="1" hangingPunct="1"/>
            <a:r>
              <a:rPr lang="en-US" altLang="en-US" sz="3200" dirty="0">
                <a:solidFill>
                  <a:schemeClr val="bg1"/>
                </a:solidFill>
              </a:rPr>
              <a:t>Laboratory Identified Events (LabID)</a:t>
            </a:r>
            <a:br>
              <a:rPr lang="en-US" altLang="en-US" sz="2800" dirty="0">
                <a:solidFill>
                  <a:schemeClr val="bg1"/>
                </a:solidFill>
              </a:rPr>
            </a:br>
            <a:r>
              <a:rPr lang="en-US" altLang="en-US" sz="2400" i="1" dirty="0" err="1">
                <a:solidFill>
                  <a:schemeClr val="bg1"/>
                </a:solidFill>
              </a:rPr>
              <a:t>Clostridioides</a:t>
            </a:r>
            <a:r>
              <a:rPr lang="en-US" altLang="en-US" sz="2400" i="1" dirty="0">
                <a:solidFill>
                  <a:schemeClr val="bg1"/>
                </a:solidFill>
              </a:rPr>
              <a:t> difficile (CDI) SIR</a:t>
            </a:r>
            <a:endParaRPr lang="en-US" altLang="en-US" sz="2000" b="0" i="1" dirty="0">
              <a:solidFill>
                <a:schemeClr val="bg1"/>
              </a:solidFill>
            </a:endParaRP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484088216"/>
              </p:ext>
            </p:extLst>
          </p:nvPr>
        </p:nvGraphicFramePr>
        <p:xfrm>
          <a:off x="3059919" y="1209747"/>
          <a:ext cx="8440984" cy="4985577"/>
        </p:xfrm>
        <a:graphic>
          <a:graphicData uri="http://schemas.openxmlformats.org/drawingml/2006/chart">
            <c:chart xmlns:c="http://schemas.openxmlformats.org/drawingml/2006/chart" xmlns:r="http://schemas.openxmlformats.org/officeDocument/2006/relationships" r:id="rId3"/>
          </a:graphicData>
        </a:graphic>
      </p:graphicFrame>
      <p:sp>
        <p:nvSpPr>
          <p:cNvPr id="35845" name="Rounded Rectangle 1"/>
          <p:cNvSpPr>
            <a:spLocks noChangeArrowheads="1"/>
          </p:cNvSpPr>
          <p:nvPr/>
        </p:nvSpPr>
        <p:spPr bwMode="auto">
          <a:xfrm>
            <a:off x="262143" y="1094374"/>
            <a:ext cx="2745345" cy="514886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endParaRPr lang="en-US" altLang="en-US" sz="1900" dirty="0"/>
          </a:p>
          <a:p>
            <a:pPr algn="ctr" eaLnBrk="1" hangingPunct="1">
              <a:spcBef>
                <a:spcPct val="0"/>
              </a:spcBef>
              <a:buNone/>
            </a:pPr>
            <a:r>
              <a:rPr lang="en-US" altLang="en-US" sz="1900" dirty="0"/>
              <a:t>For the past three years, Massachusetts hospitals reporting CDI events </a:t>
            </a:r>
            <a:r>
              <a:rPr lang="en-US" altLang="en-US" sz="1900" dirty="0">
                <a:solidFill>
                  <a:srgbClr val="000000"/>
                </a:solidFill>
              </a:rPr>
              <a:t>experienced </a:t>
            </a:r>
            <a:r>
              <a:rPr lang="en-US" altLang="en-US" sz="1900" dirty="0"/>
              <a:t>significantly lower </a:t>
            </a:r>
            <a:r>
              <a:rPr lang="en-US" altLang="en-US" sz="1900" dirty="0">
                <a:solidFill>
                  <a:srgbClr val="000000"/>
                </a:solidFill>
              </a:rPr>
              <a:t>number of infections than predicted, based on 2015 national aggregate data.</a:t>
            </a:r>
            <a:endParaRPr lang="en-US" altLang="en-US" sz="1900" dirty="0"/>
          </a:p>
          <a:p>
            <a:pPr algn="ctr" eaLnBrk="1" hangingPunct="1">
              <a:spcBef>
                <a:spcPct val="0"/>
              </a:spcBef>
              <a:buFontTx/>
              <a:buNone/>
            </a:pPr>
            <a:endParaRPr lang="en-US" altLang="en-US" sz="1900" dirty="0">
              <a:solidFill>
                <a:srgbClr val="000000"/>
              </a:solidFill>
            </a:endParaRPr>
          </a:p>
          <a:p>
            <a:pPr algn="ctr" eaLnBrk="1" hangingPunct="1">
              <a:spcBef>
                <a:spcPct val="0"/>
              </a:spcBef>
              <a:buFontTx/>
              <a:buNone/>
            </a:pPr>
            <a:r>
              <a:rPr lang="en-US" altLang="en-US" sz="1900" dirty="0">
                <a:solidFill>
                  <a:srgbClr val="000000"/>
                </a:solidFill>
              </a:rPr>
              <a:t>There were </a:t>
            </a:r>
            <a:r>
              <a:rPr lang="en-US" sz="1900" dirty="0"/>
              <a:t>1,605 </a:t>
            </a:r>
            <a:r>
              <a:rPr lang="en-US" altLang="en-US" sz="1900" dirty="0">
                <a:solidFill>
                  <a:srgbClr val="000000"/>
                </a:solidFill>
              </a:rPr>
              <a:t>CDI events reported in 2019.</a:t>
            </a:r>
          </a:p>
        </p:txBody>
      </p:sp>
      <p:cxnSp>
        <p:nvCxnSpPr>
          <p:cNvPr id="10" name="Straight Connector 9"/>
          <p:cNvCxnSpPr/>
          <p:nvPr/>
        </p:nvCxnSpPr>
        <p:spPr bwMode="auto">
          <a:xfrm>
            <a:off x="4233203" y="2647198"/>
            <a:ext cx="7131861"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5847" name="Group 10"/>
          <p:cNvGrpSpPr>
            <a:grpSpLocks/>
          </p:cNvGrpSpPr>
          <p:nvPr/>
        </p:nvGrpSpPr>
        <p:grpSpPr bwMode="auto">
          <a:xfrm>
            <a:off x="6251700" y="6123246"/>
            <a:ext cx="3714478" cy="322599"/>
            <a:chOff x="3955" y="5337"/>
            <a:chExt cx="2338" cy="272"/>
          </a:xfrm>
        </p:grpSpPr>
        <p:sp>
          <p:nvSpPr>
            <p:cNvPr id="35848" name="Text Box 11"/>
            <p:cNvSpPr txBox="1">
              <a:spLocks noChangeArrowheads="1"/>
            </p:cNvSpPr>
            <p:nvPr/>
          </p:nvSpPr>
          <p:spPr bwMode="auto">
            <a:xfrm>
              <a:off x="3955" y="5337"/>
              <a:ext cx="2338"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500" dirty="0"/>
                <a:t>           SIR	        Upper and Lower Limit</a:t>
              </a:r>
            </a:p>
          </p:txBody>
        </p:sp>
        <p:sp>
          <p:nvSpPr>
            <p:cNvPr id="35849" name="Line 12"/>
            <p:cNvSpPr>
              <a:spLocks noChangeShapeType="1"/>
            </p:cNvSpPr>
            <p:nvPr/>
          </p:nvSpPr>
          <p:spPr bwMode="auto">
            <a:xfrm>
              <a:off x="4082" y="5469"/>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5850" name="Line 13"/>
            <p:cNvSpPr>
              <a:spLocks noChangeShapeType="1"/>
            </p:cNvSpPr>
            <p:nvPr/>
          </p:nvSpPr>
          <p:spPr bwMode="auto">
            <a:xfrm>
              <a:off x="4732" y="547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1"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25</a:t>
            </a:fld>
            <a:endParaRPr lang="en-US" dirty="0">
              <a:solidFill>
                <a:srgbClr val="464646">
                  <a:lumMod val="40000"/>
                  <a:lumOff val="60000"/>
                </a:srgbClr>
              </a:solidFill>
              <a:latin typeface="+mn-lt"/>
            </a:endParaRPr>
          </a:p>
        </p:txBody>
      </p:sp>
      <p:sp>
        <p:nvSpPr>
          <p:cNvPr id="12"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4219032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noAutofit/>
          </a:bodyPr>
          <a:lstStyle/>
          <a:p>
            <a:pPr eaLnBrk="1" hangingPunct="1"/>
            <a:r>
              <a:rPr lang="en-US" altLang="en-US" sz="3200" dirty="0">
                <a:solidFill>
                  <a:schemeClr val="bg1"/>
                </a:solidFill>
              </a:rPr>
              <a:t>Laboratory Identified Events (LabID) </a:t>
            </a:r>
            <a:br>
              <a:rPr lang="en-US" altLang="en-US" sz="2800" dirty="0">
                <a:solidFill>
                  <a:schemeClr val="bg1"/>
                </a:solidFill>
              </a:rPr>
            </a:br>
            <a:r>
              <a:rPr lang="en-US" altLang="en-US" sz="2400" i="1" dirty="0">
                <a:solidFill>
                  <a:schemeClr val="bg1"/>
                </a:solidFill>
              </a:rPr>
              <a:t>Methicillin-resistant Staphylococcus aureus (MRSA) SIR</a:t>
            </a:r>
            <a:endParaRPr lang="en-US" altLang="en-US" sz="2000" b="0" i="1" dirty="0">
              <a:solidFill>
                <a:schemeClr val="bg1"/>
              </a:solidFill>
            </a:endParaRP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364497764"/>
              </p:ext>
            </p:extLst>
          </p:nvPr>
        </p:nvGraphicFramePr>
        <p:xfrm>
          <a:off x="3059919" y="1209747"/>
          <a:ext cx="8440984" cy="4985577"/>
        </p:xfrm>
        <a:graphic>
          <a:graphicData uri="http://schemas.openxmlformats.org/drawingml/2006/chart">
            <c:chart xmlns:c="http://schemas.openxmlformats.org/drawingml/2006/chart" xmlns:r="http://schemas.openxmlformats.org/officeDocument/2006/relationships" r:id="rId3"/>
          </a:graphicData>
        </a:graphic>
      </p:graphicFrame>
      <p:sp>
        <p:nvSpPr>
          <p:cNvPr id="35845" name="Rounded Rectangle 1"/>
          <p:cNvSpPr>
            <a:spLocks noChangeArrowheads="1"/>
          </p:cNvSpPr>
          <p:nvPr/>
        </p:nvSpPr>
        <p:spPr bwMode="auto">
          <a:xfrm>
            <a:off x="262144" y="1161049"/>
            <a:ext cx="2745345" cy="514886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endParaRPr lang="en-US" altLang="en-US" sz="2000" dirty="0">
              <a:solidFill>
                <a:srgbClr val="000000"/>
              </a:solidFill>
            </a:endParaRPr>
          </a:p>
          <a:p>
            <a:pPr algn="ctr" eaLnBrk="1" hangingPunct="1">
              <a:spcBef>
                <a:spcPct val="0"/>
              </a:spcBef>
              <a:buNone/>
            </a:pPr>
            <a:r>
              <a:rPr lang="en-US" altLang="en-US" sz="1900" dirty="0">
                <a:solidFill>
                  <a:srgbClr val="000000"/>
                </a:solidFill>
              </a:rPr>
              <a:t>For the past five years,  Massachusetts acute care hospitals </a:t>
            </a:r>
            <a:r>
              <a:rPr lang="en-US" altLang="en-US" sz="1900" dirty="0"/>
              <a:t>reporting MRSA events </a:t>
            </a:r>
            <a:r>
              <a:rPr lang="en-US" altLang="en-US" sz="1900" dirty="0">
                <a:solidFill>
                  <a:srgbClr val="000000"/>
                </a:solidFill>
              </a:rPr>
              <a:t>experienced </a:t>
            </a:r>
            <a:r>
              <a:rPr lang="en-US" altLang="en-US" sz="1900" dirty="0"/>
              <a:t>significantly lower </a:t>
            </a:r>
            <a:r>
              <a:rPr lang="en-US" altLang="en-US" sz="1900" dirty="0">
                <a:solidFill>
                  <a:srgbClr val="000000"/>
                </a:solidFill>
              </a:rPr>
              <a:t>number of infections than predicted, based on 2015 national aggregate data.</a:t>
            </a:r>
            <a:endParaRPr lang="en-US" altLang="en-US" sz="1900" dirty="0"/>
          </a:p>
          <a:p>
            <a:pPr algn="ctr" eaLnBrk="1" hangingPunct="1">
              <a:spcBef>
                <a:spcPct val="0"/>
              </a:spcBef>
              <a:buNone/>
            </a:pPr>
            <a:br>
              <a:rPr lang="en-US" altLang="en-US" sz="1900" dirty="0">
                <a:solidFill>
                  <a:srgbClr val="000000"/>
                </a:solidFill>
              </a:rPr>
            </a:br>
            <a:r>
              <a:rPr lang="en-US" altLang="en-US" sz="1900" dirty="0">
                <a:solidFill>
                  <a:srgbClr val="000000"/>
                </a:solidFill>
              </a:rPr>
              <a:t>There were 181 MRSA events reported in 2019. </a:t>
            </a:r>
          </a:p>
          <a:p>
            <a:pPr algn="ctr" eaLnBrk="1" hangingPunct="1">
              <a:spcBef>
                <a:spcPct val="0"/>
              </a:spcBef>
              <a:buFontTx/>
              <a:buNone/>
            </a:pPr>
            <a:endParaRPr lang="en-US" altLang="en-US" sz="2000" dirty="0">
              <a:solidFill>
                <a:srgbClr val="000000"/>
              </a:solidFill>
            </a:endParaRPr>
          </a:p>
          <a:p>
            <a:pPr eaLnBrk="1" hangingPunct="1">
              <a:spcBef>
                <a:spcPct val="0"/>
              </a:spcBef>
              <a:buFont typeface="Calibri" pitchFamily="34" charset="0"/>
              <a:buNone/>
            </a:pPr>
            <a:endParaRPr lang="en-US" altLang="en-US" sz="2000" dirty="0">
              <a:solidFill>
                <a:srgbClr val="000000"/>
              </a:solidFill>
            </a:endParaRPr>
          </a:p>
          <a:p>
            <a:pPr eaLnBrk="1" hangingPunct="1">
              <a:spcBef>
                <a:spcPct val="0"/>
              </a:spcBef>
              <a:buFont typeface="Calibri" pitchFamily="34" charset="0"/>
              <a:buChar char="•"/>
            </a:pPr>
            <a:endParaRPr lang="en-US" altLang="en-US" sz="2000" dirty="0">
              <a:solidFill>
                <a:srgbClr val="000000"/>
              </a:solidFill>
            </a:endParaRPr>
          </a:p>
        </p:txBody>
      </p:sp>
      <p:cxnSp>
        <p:nvCxnSpPr>
          <p:cNvPr id="10" name="Straight Connector 9"/>
          <p:cNvCxnSpPr/>
          <p:nvPr/>
        </p:nvCxnSpPr>
        <p:spPr bwMode="auto">
          <a:xfrm>
            <a:off x="4233203" y="2635154"/>
            <a:ext cx="7131861"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5847" name="Group 10"/>
          <p:cNvGrpSpPr>
            <a:grpSpLocks/>
          </p:cNvGrpSpPr>
          <p:nvPr/>
        </p:nvGrpSpPr>
        <p:grpSpPr bwMode="auto">
          <a:xfrm>
            <a:off x="6251700" y="6066096"/>
            <a:ext cx="3714478" cy="322599"/>
            <a:chOff x="3955" y="5337"/>
            <a:chExt cx="2338" cy="272"/>
          </a:xfrm>
        </p:grpSpPr>
        <p:sp>
          <p:nvSpPr>
            <p:cNvPr id="35848" name="Text Box 11"/>
            <p:cNvSpPr txBox="1">
              <a:spLocks noChangeArrowheads="1"/>
            </p:cNvSpPr>
            <p:nvPr/>
          </p:nvSpPr>
          <p:spPr bwMode="auto">
            <a:xfrm>
              <a:off x="3955" y="5337"/>
              <a:ext cx="2338"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500" dirty="0"/>
                <a:t>           SIR	        Upper and Lower Limit</a:t>
              </a:r>
            </a:p>
          </p:txBody>
        </p:sp>
        <p:sp>
          <p:nvSpPr>
            <p:cNvPr id="35849" name="Line 12"/>
            <p:cNvSpPr>
              <a:spLocks noChangeShapeType="1"/>
            </p:cNvSpPr>
            <p:nvPr/>
          </p:nvSpPr>
          <p:spPr bwMode="auto">
            <a:xfrm>
              <a:off x="4082" y="5485"/>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5850" name="Line 13"/>
            <p:cNvSpPr>
              <a:spLocks noChangeShapeType="1"/>
            </p:cNvSpPr>
            <p:nvPr/>
          </p:nvSpPr>
          <p:spPr bwMode="auto">
            <a:xfrm>
              <a:off x="4732" y="547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1"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26</a:t>
            </a:fld>
            <a:endParaRPr lang="en-US" dirty="0">
              <a:solidFill>
                <a:srgbClr val="464646">
                  <a:lumMod val="40000"/>
                  <a:lumOff val="60000"/>
                </a:srgbClr>
              </a:solidFill>
              <a:latin typeface="+mn-lt"/>
            </a:endParaRPr>
          </a:p>
        </p:txBody>
      </p:sp>
      <p:sp>
        <p:nvSpPr>
          <p:cNvPr id="12"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2001435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3"/>
          <p:cNvSpPr txBox="1"/>
          <p:nvPr/>
        </p:nvSpPr>
        <p:spPr>
          <a:xfrm>
            <a:off x="1894849" y="2389054"/>
            <a:ext cx="9700220" cy="755167"/>
          </a:xfrm>
          <a:prstGeom prst="rect">
            <a:avLst/>
          </a:prstGeom>
          <a:solidFill>
            <a:srgbClr val="E1ADA9"/>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
        <p:nvSpPr>
          <p:cNvPr id="17" name="TextBox 4"/>
          <p:cNvSpPr txBox="1"/>
          <p:nvPr/>
        </p:nvSpPr>
        <p:spPr>
          <a:xfrm>
            <a:off x="1894849" y="3824589"/>
            <a:ext cx="9700220" cy="755167"/>
          </a:xfrm>
          <a:prstGeom prst="rect">
            <a:avLst/>
          </a:prstGeom>
          <a:solidFill>
            <a:srgbClr val="D7F5D8"/>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graphicFrame>
        <p:nvGraphicFramePr>
          <p:cNvPr id="2" name="Object 2"/>
          <p:cNvGraphicFramePr>
            <a:graphicFrameLocks/>
          </p:cNvGraphicFramePr>
          <p:nvPr>
            <p:extLst>
              <p:ext uri="{D42A27DB-BD31-4B8C-83A1-F6EECF244321}">
                <p14:modId xmlns:p14="http://schemas.microsoft.com/office/powerpoint/2010/main" val="4243550552"/>
              </p:ext>
            </p:extLst>
          </p:nvPr>
        </p:nvGraphicFramePr>
        <p:xfrm>
          <a:off x="1653886" y="1994062"/>
          <a:ext cx="4209055" cy="3257779"/>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Rectangle 2"/>
          <p:cNvSpPr>
            <a:spLocks noGrp="1" noChangeArrowheads="1"/>
          </p:cNvSpPr>
          <p:nvPr>
            <p:ph type="title" idx="4294967295"/>
          </p:nvPr>
        </p:nvSpPr>
        <p:spPr>
          <a:xfrm>
            <a:off x="609600" y="147871"/>
            <a:ext cx="11579225" cy="707969"/>
          </a:xfrm>
        </p:spPr>
        <p:txBody>
          <a:bodyPr>
            <a:normAutofit fontScale="90000"/>
          </a:bodyPr>
          <a:lstStyle/>
          <a:p>
            <a:pPr eaLnBrk="1" hangingPunct="1"/>
            <a:r>
              <a:rPr lang="en-US" altLang="en-US" dirty="0">
                <a:solidFill>
                  <a:schemeClr val="bg1"/>
                </a:solidFill>
              </a:rPr>
              <a:t>Statewide LabID Trends by Year</a:t>
            </a:r>
            <a:br>
              <a:rPr lang="en-US" altLang="en-US" dirty="0">
                <a:solidFill>
                  <a:schemeClr val="bg1"/>
                </a:solidFill>
              </a:rPr>
            </a:br>
            <a:r>
              <a:rPr lang="en-US" altLang="en-US" sz="2700" b="0" dirty="0">
                <a:solidFill>
                  <a:schemeClr val="bg1"/>
                </a:solidFill>
              </a:rPr>
              <a:t>2015-2019</a:t>
            </a:r>
            <a:endParaRPr lang="en-US" altLang="en-US" sz="5300" dirty="0">
              <a:solidFill>
                <a:schemeClr val="bg1"/>
              </a:solidFill>
            </a:endParaRPr>
          </a:p>
        </p:txBody>
      </p:sp>
      <p:sp>
        <p:nvSpPr>
          <p:cNvPr id="41989" name="Text Box 7"/>
          <p:cNvSpPr txBox="1">
            <a:spLocks noChangeArrowheads="1"/>
          </p:cNvSpPr>
          <p:nvPr/>
        </p:nvSpPr>
        <p:spPr bwMode="auto">
          <a:xfrm>
            <a:off x="58877" y="2395721"/>
            <a:ext cx="1509304" cy="65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49" rIns="90355" bIns="45149"/>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r" eaLnBrk="1" hangingPunct="1">
              <a:spcBef>
                <a:spcPct val="0"/>
              </a:spcBef>
              <a:buFontTx/>
              <a:buNone/>
            </a:pPr>
            <a:r>
              <a:rPr lang="en-US" altLang="en-US" sz="1600" dirty="0"/>
              <a:t>Statistically Higher</a:t>
            </a:r>
          </a:p>
          <a:p>
            <a:pPr algn="r" eaLnBrk="1" hangingPunct="1">
              <a:spcBef>
                <a:spcPct val="0"/>
              </a:spcBef>
              <a:buFontTx/>
              <a:buNone/>
            </a:pPr>
            <a:r>
              <a:rPr lang="en-US" altLang="en-US" sz="1600" dirty="0"/>
              <a:t>than Predicted</a:t>
            </a:r>
          </a:p>
        </p:txBody>
      </p:sp>
      <p:sp>
        <p:nvSpPr>
          <p:cNvPr id="41990" name="Text Box 8"/>
          <p:cNvSpPr txBox="1">
            <a:spLocks noChangeArrowheads="1"/>
          </p:cNvSpPr>
          <p:nvPr/>
        </p:nvSpPr>
        <p:spPr bwMode="auto">
          <a:xfrm>
            <a:off x="58784" y="3167981"/>
            <a:ext cx="1467997" cy="59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49" rIns="90355" bIns="45149"/>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r" eaLnBrk="1" hangingPunct="1">
              <a:spcBef>
                <a:spcPct val="0"/>
              </a:spcBef>
              <a:buFontTx/>
              <a:buNone/>
            </a:pPr>
            <a:r>
              <a:rPr lang="en-US" altLang="en-US" sz="1600" dirty="0"/>
              <a:t>Statistically </a:t>
            </a:r>
          </a:p>
          <a:p>
            <a:pPr algn="r" eaLnBrk="1" hangingPunct="1">
              <a:spcBef>
                <a:spcPct val="0"/>
              </a:spcBef>
              <a:buFontTx/>
              <a:buNone/>
            </a:pPr>
            <a:r>
              <a:rPr lang="en-US" altLang="en-US" sz="1600" dirty="0"/>
              <a:t>the Same</a:t>
            </a:r>
          </a:p>
          <a:p>
            <a:pPr algn="r" eaLnBrk="1" hangingPunct="1">
              <a:spcBef>
                <a:spcPct val="0"/>
              </a:spcBef>
              <a:buFontTx/>
              <a:buNone/>
            </a:pPr>
            <a:r>
              <a:rPr lang="en-US" altLang="en-US" sz="1600" dirty="0"/>
              <a:t>as Predicted</a:t>
            </a:r>
          </a:p>
        </p:txBody>
      </p:sp>
      <p:sp>
        <p:nvSpPr>
          <p:cNvPr id="41991" name="Text Box 9"/>
          <p:cNvSpPr txBox="1">
            <a:spLocks noChangeArrowheads="1"/>
          </p:cNvSpPr>
          <p:nvPr/>
        </p:nvSpPr>
        <p:spPr bwMode="auto">
          <a:xfrm>
            <a:off x="58787" y="3962957"/>
            <a:ext cx="1522014" cy="47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49" rIns="90355" bIns="45149"/>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r" eaLnBrk="1" hangingPunct="1">
              <a:spcBef>
                <a:spcPct val="0"/>
              </a:spcBef>
              <a:buFontTx/>
              <a:buNone/>
            </a:pPr>
            <a:r>
              <a:rPr lang="en-US" altLang="en-US" sz="1600" dirty="0"/>
              <a:t>Statistically Lower </a:t>
            </a:r>
          </a:p>
          <a:p>
            <a:pPr algn="r" eaLnBrk="1" hangingPunct="1">
              <a:spcBef>
                <a:spcPct val="0"/>
              </a:spcBef>
              <a:buFontTx/>
              <a:buNone/>
            </a:pPr>
            <a:r>
              <a:rPr lang="en-US" altLang="en-US" sz="1600" dirty="0"/>
              <a:t>than Predicted</a:t>
            </a:r>
          </a:p>
        </p:txBody>
      </p:sp>
      <p:sp>
        <p:nvSpPr>
          <p:cNvPr id="41992" name="Text Box 12"/>
          <p:cNvSpPr txBox="1">
            <a:spLocks noChangeArrowheads="1"/>
          </p:cNvSpPr>
          <p:nvPr/>
        </p:nvSpPr>
        <p:spPr bwMode="auto">
          <a:xfrm>
            <a:off x="2719359" y="5254701"/>
            <a:ext cx="2095551"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dirty="0"/>
              <a:t>CDI</a:t>
            </a:r>
          </a:p>
        </p:txBody>
      </p:sp>
      <p:graphicFrame>
        <p:nvGraphicFramePr>
          <p:cNvPr id="4" name="Object 2"/>
          <p:cNvGraphicFramePr>
            <a:graphicFrameLocks/>
          </p:cNvGraphicFramePr>
          <p:nvPr>
            <p:extLst>
              <p:ext uri="{D42A27DB-BD31-4B8C-83A1-F6EECF244321}">
                <p14:modId xmlns:p14="http://schemas.microsoft.com/office/powerpoint/2010/main" val="2150034883"/>
              </p:ext>
            </p:extLst>
          </p:nvPr>
        </p:nvGraphicFramePr>
        <p:xfrm>
          <a:off x="6920237" y="1998760"/>
          <a:ext cx="4211665" cy="3259074"/>
        </p:xfrm>
        <a:graphic>
          <a:graphicData uri="http://schemas.openxmlformats.org/drawingml/2006/chart">
            <c:chart xmlns:c="http://schemas.openxmlformats.org/drawingml/2006/chart" xmlns:r="http://schemas.openxmlformats.org/officeDocument/2006/relationships" r:id="rId4"/>
          </a:graphicData>
        </a:graphic>
      </p:graphicFrame>
      <p:sp>
        <p:nvSpPr>
          <p:cNvPr id="41997" name="Text Box 12"/>
          <p:cNvSpPr txBox="1">
            <a:spLocks noChangeArrowheads="1"/>
          </p:cNvSpPr>
          <p:nvPr/>
        </p:nvSpPr>
        <p:spPr bwMode="auto">
          <a:xfrm>
            <a:off x="8061294" y="5254771"/>
            <a:ext cx="1936676"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dirty="0"/>
              <a:t>MRSA</a:t>
            </a:r>
          </a:p>
        </p:txBody>
      </p:sp>
      <p:sp>
        <p:nvSpPr>
          <p:cNvPr id="42002" name="Line 10"/>
          <p:cNvSpPr>
            <a:spLocks noChangeShapeType="1"/>
          </p:cNvSpPr>
          <p:nvPr/>
        </p:nvSpPr>
        <p:spPr bwMode="auto">
          <a:xfrm>
            <a:off x="1852846" y="4934327"/>
            <a:ext cx="97002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0487" tIns="45222" rIns="90487" bIns="45222"/>
          <a:lstStyle/>
          <a:p>
            <a:endParaRPr lang="en-US" dirty="0"/>
          </a:p>
        </p:txBody>
      </p:sp>
      <p:sp>
        <p:nvSpPr>
          <p:cNvPr id="14"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27</a:t>
            </a:fld>
            <a:endParaRPr lang="en-US" dirty="0">
              <a:solidFill>
                <a:srgbClr val="464646">
                  <a:lumMod val="40000"/>
                  <a:lumOff val="60000"/>
                </a:srgbClr>
              </a:solidFill>
              <a:latin typeface="+mn-lt"/>
            </a:endParaRPr>
          </a:p>
        </p:txBody>
      </p:sp>
      <p:sp>
        <p:nvSpPr>
          <p:cNvPr id="15" name="Footer Placeholder 3">
            <a:extLst>
              <a:ext uri="{FF2B5EF4-FFF2-40B4-BE49-F238E27FC236}">
                <a16:creationId xmlns:a16="http://schemas.microsoft.com/office/drawing/2014/main" id="{EF3A1742-1D21-6E49-B1F6-D58AC8A01F49}"/>
              </a:ext>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1697833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rmAutofit/>
          </a:bodyPr>
          <a:lstStyle/>
          <a:p>
            <a:r>
              <a:rPr lang="en-US" altLang="en-US" sz="4000" dirty="0">
                <a:solidFill>
                  <a:schemeClr val="bg1"/>
                </a:solidFill>
              </a:rPr>
              <a:t>DPH HAI Prevention Activities </a:t>
            </a:r>
          </a:p>
        </p:txBody>
      </p:sp>
      <p:sp>
        <p:nvSpPr>
          <p:cNvPr id="45059" name="Content Placeholder 2"/>
          <p:cNvSpPr>
            <a:spLocks noGrp="1"/>
          </p:cNvSpPr>
          <p:nvPr>
            <p:ph idx="1"/>
          </p:nvPr>
        </p:nvSpPr>
        <p:spPr>
          <a:xfrm>
            <a:off x="521271" y="1057880"/>
            <a:ext cx="11280204" cy="5580981"/>
          </a:xfrm>
        </p:spPr>
        <p:txBody>
          <a:bodyPr>
            <a:noAutofit/>
          </a:bodyPr>
          <a:lstStyle/>
          <a:p>
            <a:pPr>
              <a:spcBef>
                <a:spcPts val="600"/>
              </a:spcBef>
              <a:spcAft>
                <a:spcPts val="600"/>
              </a:spcAft>
            </a:pPr>
            <a:r>
              <a:rPr lang="en-US" altLang="en-US" sz="2000" dirty="0"/>
              <a:t>Implemented new reporting requirements for CLABSI and CAUTI from non-acute care hospitals, public health hospitals, and out-of-hospital dialysis units.  </a:t>
            </a:r>
          </a:p>
          <a:p>
            <a:pPr>
              <a:spcBef>
                <a:spcPts val="600"/>
              </a:spcBef>
              <a:spcAft>
                <a:spcPts val="600"/>
              </a:spcAft>
            </a:pPr>
            <a:r>
              <a:rPr lang="en-US" altLang="en-US" sz="2000" dirty="0"/>
              <a:t>Began external data validation of methicillin resistant Staphylococcus aureus and </a:t>
            </a:r>
            <a:r>
              <a:rPr lang="en-US" altLang="en-US" sz="2000" i="1" dirty="0" err="1"/>
              <a:t>Clostridioides</a:t>
            </a:r>
            <a:r>
              <a:rPr lang="en-US" altLang="en-US" sz="2000" i="1" dirty="0"/>
              <a:t> difficile </a:t>
            </a:r>
            <a:r>
              <a:rPr lang="en-US" altLang="en-US" sz="2000" dirty="0"/>
              <a:t>infections, at 13 non-acute care hospitals, and dialysis event data, at 20 outpatient-dialysis facilities. </a:t>
            </a:r>
          </a:p>
          <a:p>
            <a:pPr>
              <a:spcBef>
                <a:spcPts val="600"/>
              </a:spcBef>
              <a:spcAft>
                <a:spcPts val="600"/>
              </a:spcAft>
            </a:pPr>
            <a:r>
              <a:rPr lang="en-US" altLang="en-US" sz="2000" dirty="0"/>
              <a:t>Three hemodialysis infection prevention simulation trainings were held for hemodialysis nurses and technicians.</a:t>
            </a:r>
          </a:p>
          <a:p>
            <a:pPr>
              <a:spcBef>
                <a:spcPts val="600"/>
              </a:spcBef>
              <a:spcAft>
                <a:spcPts val="600"/>
              </a:spcAft>
            </a:pPr>
            <a:r>
              <a:rPr lang="en-US" altLang="en-US" sz="2000" dirty="0"/>
              <a:t>On-site Infection Control Assessment and Response (ICAR) visits were conducted at nursing homes, long-term acute care facilities, and community health centers.</a:t>
            </a:r>
          </a:p>
          <a:p>
            <a:pPr>
              <a:spcBef>
                <a:spcPts val="600"/>
              </a:spcBef>
              <a:spcAft>
                <a:spcPts val="600"/>
              </a:spcAft>
            </a:pPr>
            <a:r>
              <a:rPr lang="en-US" altLang="en-US" sz="2000" dirty="0"/>
              <a:t>Ongoing data sharing with the Neonatal Quality Improvement Collaborative (</a:t>
            </a:r>
            <a:r>
              <a:rPr lang="en-US" altLang="en-US" sz="2000" dirty="0" err="1"/>
              <a:t>NeoQIC</a:t>
            </a:r>
            <a:r>
              <a:rPr lang="en-US" altLang="en-US" sz="2000" dirty="0"/>
              <a:t>) to address opportunities for improvement.   </a:t>
            </a:r>
          </a:p>
          <a:p>
            <a:pPr>
              <a:spcBef>
                <a:spcPts val="600"/>
              </a:spcBef>
              <a:spcAft>
                <a:spcPts val="600"/>
              </a:spcAft>
            </a:pPr>
            <a:r>
              <a:rPr lang="en-US" altLang="en-US" sz="2000" dirty="0"/>
              <a:t>DPH continues to monitor progress by providing quarterly Data Cleaning Reports to all hospitals and select long-term care facilities, voluntarily reporting </a:t>
            </a:r>
            <a:r>
              <a:rPr lang="en-US" altLang="en-US" sz="2000" i="1" dirty="0" err="1"/>
              <a:t>Clostridioides</a:t>
            </a:r>
            <a:r>
              <a:rPr lang="en-US" altLang="en-US" sz="2000" i="1" dirty="0"/>
              <a:t> difficile </a:t>
            </a:r>
            <a:r>
              <a:rPr lang="en-US" altLang="en-US" sz="2000" dirty="0"/>
              <a:t>in NHSN, to identify areas where focused infection prevention efforts are needed. </a:t>
            </a:r>
          </a:p>
          <a:p>
            <a:pPr>
              <a:spcBef>
                <a:spcPts val="600"/>
              </a:spcBef>
              <a:spcAft>
                <a:spcPts val="600"/>
              </a:spcAft>
            </a:pPr>
            <a:r>
              <a:rPr lang="en-US" altLang="en-US" sz="2000" dirty="0"/>
              <a:t>Continued outreach to hospitals with higher than expected SIRs to ensure the need for improvement. </a:t>
            </a:r>
          </a:p>
          <a:p>
            <a:pPr>
              <a:spcAft>
                <a:spcPts val="1200"/>
              </a:spcAft>
            </a:pPr>
            <a:endParaRPr lang="en-US" altLang="en-US" sz="2400" dirty="0"/>
          </a:p>
          <a:p>
            <a:endParaRPr lang="en-US" altLang="en-US" sz="2400" dirty="0"/>
          </a:p>
          <a:p>
            <a:endParaRPr lang="en-US" altLang="en-US" dirty="0"/>
          </a:p>
        </p:txBody>
      </p:sp>
      <p:sp>
        <p:nvSpPr>
          <p:cNvPr id="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28</a:t>
            </a:fld>
            <a:endParaRPr lang="en-US" dirty="0">
              <a:solidFill>
                <a:srgbClr val="464646">
                  <a:lumMod val="40000"/>
                  <a:lumOff val="60000"/>
                </a:srgbClr>
              </a:solidFill>
              <a:latin typeface="+mn-lt"/>
            </a:endParaRPr>
          </a:p>
        </p:txBody>
      </p:sp>
      <p:sp>
        <p:nvSpPr>
          <p:cNvPr id="6"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1959870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83779" y="1250730"/>
            <a:ext cx="11295061" cy="4983191"/>
          </a:xfrm>
          <a:prstGeom prst="rect">
            <a:avLst/>
          </a:prstGeom>
        </p:spPr>
        <p:txBody>
          <a:bodyPr/>
          <a:lstStyle>
            <a:lvl1pPr marL="451169" indent="-451169" algn="l" defTabSz="1204112" rtl="0" eaLnBrk="0" fontAlgn="base" hangingPunct="0">
              <a:spcBef>
                <a:spcPct val="20000"/>
              </a:spcBef>
              <a:spcAft>
                <a:spcPct val="0"/>
              </a:spcAft>
              <a:buChar char="•"/>
              <a:defRPr sz="4300">
                <a:solidFill>
                  <a:schemeClr val="tx1"/>
                </a:solidFill>
                <a:latin typeface="+mn-lt"/>
                <a:ea typeface="ＭＳ Ｐゴシック" pitchFamily="34" charset="-128"/>
                <a:cs typeface="+mn-cs"/>
              </a:defRPr>
            </a:lvl1pPr>
            <a:lvl2pPr marL="977753" indent="-374127" algn="l" defTabSz="1204112" rtl="0" eaLnBrk="0" fontAlgn="base" hangingPunct="0">
              <a:spcBef>
                <a:spcPct val="20000"/>
              </a:spcBef>
              <a:spcAft>
                <a:spcPct val="0"/>
              </a:spcAft>
              <a:buChar char="–"/>
              <a:defRPr sz="3700">
                <a:solidFill>
                  <a:schemeClr val="tx1"/>
                </a:solidFill>
                <a:latin typeface="+mn-lt"/>
                <a:ea typeface="ＭＳ Ｐゴシック" pitchFamily="34" charset="-128"/>
              </a:defRPr>
            </a:lvl2pPr>
            <a:lvl3pPr marL="1505917" indent="-300221" algn="l" defTabSz="1204112" rtl="0" eaLnBrk="0" fontAlgn="base" hangingPunct="0">
              <a:spcBef>
                <a:spcPct val="20000"/>
              </a:spcBef>
              <a:spcAft>
                <a:spcPct val="0"/>
              </a:spcAft>
              <a:buChar char="•"/>
              <a:defRPr sz="3200">
                <a:solidFill>
                  <a:schemeClr val="tx1"/>
                </a:solidFill>
                <a:latin typeface="+mn-lt"/>
                <a:ea typeface="ＭＳ Ｐゴシック" pitchFamily="34" charset="-128"/>
              </a:defRPr>
            </a:lvl3pPr>
            <a:lvl4pPr marL="2107991" indent="-300221" algn="l" defTabSz="1204112" rtl="0" eaLnBrk="0" fontAlgn="base" hangingPunct="0">
              <a:spcBef>
                <a:spcPct val="20000"/>
              </a:spcBef>
              <a:spcAft>
                <a:spcPct val="0"/>
              </a:spcAft>
              <a:buChar char="–"/>
              <a:defRPr sz="2700">
                <a:solidFill>
                  <a:schemeClr val="tx1"/>
                </a:solidFill>
                <a:latin typeface="+mn-lt"/>
                <a:ea typeface="ＭＳ Ｐゴシック" pitchFamily="34" charset="-128"/>
              </a:defRPr>
            </a:lvl4pPr>
            <a:lvl5pPr marL="2710036" indent="-300221" algn="l" defTabSz="1204112" rtl="0" eaLnBrk="0" fontAlgn="base" hangingPunct="0">
              <a:spcBef>
                <a:spcPct val="20000"/>
              </a:spcBef>
              <a:spcAft>
                <a:spcPct val="0"/>
              </a:spcAft>
              <a:buChar char="»"/>
              <a:defRPr sz="2700">
                <a:solidFill>
                  <a:schemeClr val="tx1"/>
                </a:solidFill>
                <a:latin typeface="+mn-lt"/>
                <a:ea typeface="ＭＳ Ｐゴシック" pitchFamily="34" charset="-128"/>
              </a:defRPr>
            </a:lvl5pPr>
            <a:lvl6pPr marL="2487827" indent="-226191" algn="l" rtl="0" fontAlgn="base">
              <a:spcBef>
                <a:spcPct val="20000"/>
              </a:spcBef>
              <a:spcAft>
                <a:spcPct val="0"/>
              </a:spcAft>
              <a:buChar char="»"/>
              <a:defRPr sz="2000">
                <a:solidFill>
                  <a:schemeClr val="tx1"/>
                </a:solidFill>
                <a:latin typeface="+mn-lt"/>
                <a:ea typeface="+mn-ea"/>
              </a:defRPr>
            </a:lvl6pPr>
            <a:lvl7pPr marL="2940173" indent="-226191" algn="l" rtl="0" fontAlgn="base">
              <a:spcBef>
                <a:spcPct val="20000"/>
              </a:spcBef>
              <a:spcAft>
                <a:spcPct val="0"/>
              </a:spcAft>
              <a:buChar char="»"/>
              <a:defRPr sz="2000">
                <a:solidFill>
                  <a:schemeClr val="tx1"/>
                </a:solidFill>
                <a:latin typeface="+mn-lt"/>
                <a:ea typeface="+mn-ea"/>
              </a:defRPr>
            </a:lvl7pPr>
            <a:lvl8pPr marL="3392498" indent="-226191" algn="l" rtl="0" fontAlgn="base">
              <a:spcBef>
                <a:spcPct val="20000"/>
              </a:spcBef>
              <a:spcAft>
                <a:spcPct val="0"/>
              </a:spcAft>
              <a:buChar char="»"/>
              <a:defRPr sz="2000">
                <a:solidFill>
                  <a:schemeClr val="tx1"/>
                </a:solidFill>
                <a:latin typeface="+mn-lt"/>
                <a:ea typeface="+mn-ea"/>
              </a:defRPr>
            </a:lvl8pPr>
            <a:lvl9pPr marL="3844832" indent="-226191" algn="l" rtl="0" fontAlgn="base">
              <a:spcBef>
                <a:spcPct val="20000"/>
              </a:spcBef>
              <a:spcAft>
                <a:spcPct val="0"/>
              </a:spcAft>
              <a:buChar char="»"/>
              <a:defRPr sz="2000">
                <a:solidFill>
                  <a:schemeClr val="tx1"/>
                </a:solidFill>
                <a:latin typeface="+mn-lt"/>
                <a:ea typeface="+mn-ea"/>
              </a:defRPr>
            </a:lvl9pPr>
          </a:lstStyle>
          <a:p>
            <a:pPr marL="0" indent="0">
              <a:buNone/>
            </a:pPr>
            <a:r>
              <a:rPr lang="en-US" sz="2200" b="1" dirty="0"/>
              <a:t>CDC 2019 AR Threats Report</a:t>
            </a:r>
          </a:p>
          <a:p>
            <a:r>
              <a:rPr lang="en-US" sz="2000" b="1" dirty="0"/>
              <a:t>More than 2.8 million antibiotic-resistant infections occur in the U.S. each year, and more than 35,000 people die</a:t>
            </a:r>
            <a:r>
              <a:rPr lang="en-US" sz="2000" dirty="0"/>
              <a:t> as a result. </a:t>
            </a:r>
          </a:p>
          <a:p>
            <a:r>
              <a:rPr lang="en-US" sz="2000" dirty="0"/>
              <a:t>Dedicated prevention and infection control efforts are working to reduce the number of infections and deaths caused by antibiotic-resistant germs, but the number of people facing antibiotic resistance is still too high</a:t>
            </a:r>
            <a:r>
              <a:rPr lang="en-US" sz="1400" dirty="0"/>
              <a:t>. </a:t>
            </a:r>
          </a:p>
          <a:p>
            <a:pPr>
              <a:buFont typeface="Arial" panose="020B0604020202020204" pitchFamily="34" charset="0"/>
              <a:buChar char="•"/>
            </a:pPr>
            <a:r>
              <a:rPr lang="en-US" sz="2000" b="1" dirty="0"/>
              <a:t>Urgent threats targeted in MA through surveillance, detection </a:t>
            </a:r>
          </a:p>
          <a:p>
            <a:pPr marL="0" indent="0">
              <a:buNone/>
            </a:pPr>
            <a:r>
              <a:rPr lang="en-US" sz="2000" b="1" dirty="0"/>
              <a:t>        and containment</a:t>
            </a:r>
          </a:p>
          <a:p>
            <a:pPr lvl="1">
              <a:buFont typeface="Arial" panose="020B0604020202020204" pitchFamily="34" charset="0"/>
              <a:buChar char="•"/>
            </a:pPr>
            <a:r>
              <a:rPr lang="en-US" sz="2000" b="1" dirty="0">
                <a:solidFill>
                  <a:srgbClr val="002060"/>
                </a:solidFill>
              </a:rPr>
              <a:t>Carbapenem-resistant</a:t>
            </a:r>
            <a:r>
              <a:rPr lang="en-US" sz="2000" b="1" i="1" dirty="0">
                <a:solidFill>
                  <a:srgbClr val="002060"/>
                </a:solidFill>
              </a:rPr>
              <a:t> Acinetobacter</a:t>
            </a:r>
          </a:p>
          <a:p>
            <a:pPr lvl="1">
              <a:buFont typeface="Arial" panose="020B0604020202020204" pitchFamily="34" charset="0"/>
              <a:buChar char="•"/>
            </a:pPr>
            <a:r>
              <a:rPr lang="en-US" sz="2000" i="1" dirty="0">
                <a:solidFill>
                  <a:srgbClr val="002060"/>
                </a:solidFill>
              </a:rPr>
              <a:t>Candida </a:t>
            </a:r>
            <a:r>
              <a:rPr lang="en-US" sz="2000" i="1" dirty="0" err="1">
                <a:solidFill>
                  <a:srgbClr val="002060"/>
                </a:solidFill>
              </a:rPr>
              <a:t>auris</a:t>
            </a:r>
            <a:endParaRPr lang="en-US" sz="2000" i="1" dirty="0">
              <a:solidFill>
                <a:srgbClr val="002060"/>
              </a:solidFill>
            </a:endParaRPr>
          </a:p>
          <a:p>
            <a:pPr lvl="1">
              <a:buFont typeface="Arial" panose="020B0604020202020204" pitchFamily="34" charset="0"/>
              <a:buChar char="•"/>
            </a:pPr>
            <a:r>
              <a:rPr lang="en-US" sz="2000" i="1" dirty="0" err="1">
                <a:solidFill>
                  <a:srgbClr val="002060"/>
                </a:solidFill>
              </a:rPr>
              <a:t>Clostridioides</a:t>
            </a:r>
            <a:r>
              <a:rPr lang="en-US" sz="2000" i="1" dirty="0">
                <a:solidFill>
                  <a:srgbClr val="002060"/>
                </a:solidFill>
              </a:rPr>
              <a:t> difficile</a:t>
            </a:r>
          </a:p>
          <a:p>
            <a:pPr lvl="1">
              <a:buFont typeface="Arial" panose="020B0604020202020204" pitchFamily="34" charset="0"/>
              <a:buChar char="•"/>
            </a:pPr>
            <a:r>
              <a:rPr lang="en-US" sz="2000" b="1" dirty="0">
                <a:solidFill>
                  <a:srgbClr val="002060"/>
                </a:solidFill>
              </a:rPr>
              <a:t>Carbapenem-resistant </a:t>
            </a:r>
            <a:r>
              <a:rPr lang="en-US" sz="2000" b="1" i="1" dirty="0">
                <a:solidFill>
                  <a:srgbClr val="002060"/>
                </a:solidFill>
              </a:rPr>
              <a:t>Enterobacteriaceae</a:t>
            </a:r>
          </a:p>
          <a:p>
            <a:endParaRPr lang="en-US" altLang="en-US" sz="3200" dirty="0"/>
          </a:p>
          <a:p>
            <a:endParaRPr lang="en-US" altLang="en-US" sz="3200" kern="0" dirty="0"/>
          </a:p>
          <a:p>
            <a:endParaRPr lang="en-US" altLang="en-US" kern="0" dirty="0"/>
          </a:p>
        </p:txBody>
      </p:sp>
      <p:sp>
        <p:nvSpPr>
          <p:cNvPr id="5" name="Title 1"/>
          <p:cNvSpPr txBox="1">
            <a:spLocks/>
          </p:cNvSpPr>
          <p:nvPr/>
        </p:nvSpPr>
        <p:spPr>
          <a:xfrm>
            <a:off x="610168" y="166931"/>
            <a:ext cx="11578657" cy="707969"/>
          </a:xfrm>
          <a:prstGeom prst="rect">
            <a:avLst/>
          </a:prstGeom>
        </p:spPr>
        <p:txBody>
          <a:bodyPr anchor="ctr"/>
          <a:lstStyle>
            <a:lvl1pPr algn="ctr" defTabSz="1204112" rtl="0" eaLnBrk="0" fontAlgn="base" hangingPunct="0">
              <a:spcBef>
                <a:spcPct val="0"/>
              </a:spcBef>
              <a:spcAft>
                <a:spcPct val="0"/>
              </a:spcAft>
              <a:defRPr sz="3700" b="1">
                <a:solidFill>
                  <a:schemeClr val="bg1"/>
                </a:solidFill>
                <a:latin typeface="+mj-lt"/>
                <a:ea typeface="ＭＳ Ｐゴシック" pitchFamily="34" charset="-128"/>
                <a:cs typeface="+mj-cs"/>
              </a:defRPr>
            </a:lvl1pPr>
            <a:lvl2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2pPr>
            <a:lvl3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3pPr>
            <a:lvl4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4pPr>
            <a:lvl5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5pPr>
            <a:lvl6pPr marL="452352" algn="ctr" rtl="0" fontAlgn="base">
              <a:spcBef>
                <a:spcPct val="0"/>
              </a:spcBef>
              <a:spcAft>
                <a:spcPct val="0"/>
              </a:spcAft>
              <a:defRPr sz="2800" b="1">
                <a:solidFill>
                  <a:schemeClr val="bg1"/>
                </a:solidFill>
                <a:latin typeface="Calibri" charset="0"/>
                <a:ea typeface="ＭＳ Ｐゴシック" charset="0"/>
              </a:defRPr>
            </a:lvl6pPr>
            <a:lvl7pPr marL="904670" algn="ctr" rtl="0" fontAlgn="base">
              <a:spcBef>
                <a:spcPct val="0"/>
              </a:spcBef>
              <a:spcAft>
                <a:spcPct val="0"/>
              </a:spcAft>
              <a:defRPr sz="2800" b="1">
                <a:solidFill>
                  <a:schemeClr val="bg1"/>
                </a:solidFill>
                <a:latin typeface="Calibri" charset="0"/>
                <a:ea typeface="ＭＳ Ｐゴシック" charset="0"/>
              </a:defRPr>
            </a:lvl7pPr>
            <a:lvl8pPr marL="1356997" algn="ctr" rtl="0" fontAlgn="base">
              <a:spcBef>
                <a:spcPct val="0"/>
              </a:spcBef>
              <a:spcAft>
                <a:spcPct val="0"/>
              </a:spcAft>
              <a:defRPr sz="2800" b="1">
                <a:solidFill>
                  <a:schemeClr val="bg1"/>
                </a:solidFill>
                <a:latin typeface="Calibri" charset="0"/>
                <a:ea typeface="ＭＳ Ｐゴシック" charset="0"/>
              </a:defRPr>
            </a:lvl8pPr>
            <a:lvl9pPr marL="1809329" algn="ctr" rtl="0" fontAlgn="base">
              <a:spcBef>
                <a:spcPct val="0"/>
              </a:spcBef>
              <a:spcAft>
                <a:spcPct val="0"/>
              </a:spcAft>
              <a:defRPr sz="2800" b="1">
                <a:solidFill>
                  <a:schemeClr val="bg1"/>
                </a:solidFill>
                <a:latin typeface="Calibri" charset="0"/>
                <a:ea typeface="ＭＳ Ｐゴシック" charset="0"/>
              </a:defRPr>
            </a:lvl9pPr>
          </a:lstStyle>
          <a:p>
            <a:pPr algn="l" eaLnBrk="1" hangingPunct="1"/>
            <a:r>
              <a:rPr lang="en-US" altLang="en-US" sz="3600" dirty="0"/>
              <a:t>Antibiotic Resistance: Urgent Threats in MA</a:t>
            </a:r>
            <a:endParaRPr lang="en-US" altLang="en-US" sz="3600" kern="0" dirty="0"/>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29</a:t>
            </a:fld>
            <a:endParaRPr lang="en-US" dirty="0">
              <a:solidFill>
                <a:srgbClr val="464646">
                  <a:lumMod val="40000"/>
                  <a:lumOff val="60000"/>
                </a:srgbClr>
              </a:solidFill>
              <a:latin typeface="+mn-lt"/>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pic>
        <p:nvPicPr>
          <p:cNvPr id="3" name="Picture 2">
            <a:extLst>
              <a:ext uri="{FF2B5EF4-FFF2-40B4-BE49-F238E27FC236}">
                <a16:creationId xmlns:a16="http://schemas.microsoft.com/office/drawing/2014/main" id="{7D1A9C40-68B4-4654-A89A-55155F0BA35E}"/>
              </a:ext>
            </a:extLst>
          </p:cNvPr>
          <p:cNvPicPr>
            <a:picLocks noChangeAspect="1"/>
          </p:cNvPicPr>
          <p:nvPr/>
        </p:nvPicPr>
        <p:blipFill rotWithShape="1">
          <a:blip r:embed="rId3">
            <a:extLst>
              <a:ext uri="{28A0092B-C50C-407E-A947-70E740481C1C}">
                <a14:useLocalDpi xmlns:a14="http://schemas.microsoft.com/office/drawing/2010/main" val="0"/>
              </a:ext>
            </a:extLst>
          </a:blip>
          <a:srcRect t="9455"/>
          <a:stretch/>
        </p:blipFill>
        <p:spPr>
          <a:xfrm>
            <a:off x="7976368" y="2965786"/>
            <a:ext cx="3073798" cy="3611538"/>
          </a:xfrm>
          <a:prstGeom prst="rect">
            <a:avLst/>
          </a:prstGeom>
        </p:spPr>
      </p:pic>
    </p:spTree>
    <p:extLst>
      <p:ext uri="{BB962C8B-B14F-4D97-AF65-F5344CB8AC3E}">
        <p14:creationId xmlns:p14="http://schemas.microsoft.com/office/powerpoint/2010/main" val="113271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rmAutofit/>
          </a:bodyPr>
          <a:lstStyle/>
          <a:p>
            <a:r>
              <a:rPr lang="en-US" altLang="en-US" sz="4000" dirty="0">
                <a:solidFill>
                  <a:schemeClr val="bg1"/>
                </a:solidFill>
              </a:rPr>
              <a:t>Purpose</a:t>
            </a:r>
          </a:p>
        </p:txBody>
      </p:sp>
      <p:sp>
        <p:nvSpPr>
          <p:cNvPr id="10244" name="Rectangle 3"/>
          <p:cNvSpPr>
            <a:spLocks noGrp="1" noChangeArrowheads="1"/>
          </p:cNvSpPr>
          <p:nvPr>
            <p:ph idx="1"/>
          </p:nvPr>
        </p:nvSpPr>
        <p:spPr>
          <a:xfrm>
            <a:off x="388878" y="1170867"/>
            <a:ext cx="10574397" cy="5323800"/>
          </a:xfrm>
        </p:spPr>
        <p:txBody>
          <a:bodyPr>
            <a:normAutofit/>
          </a:bodyPr>
          <a:lstStyle/>
          <a:p>
            <a:pPr marL="0" indent="1588" eaLnBrk="1" hangingPunct="1">
              <a:lnSpc>
                <a:spcPct val="80000"/>
              </a:lnSpc>
              <a:buNone/>
              <a:defRPr/>
            </a:pPr>
            <a:r>
              <a:rPr lang="en-US" altLang="en-US" dirty="0"/>
              <a:t>This HAI presentation is the 11th annual Public Health</a:t>
            </a:r>
            <a:br>
              <a:rPr lang="en-US" altLang="en-US" dirty="0"/>
            </a:br>
            <a:r>
              <a:rPr lang="en-US" altLang="en-US" dirty="0"/>
              <a:t>Council update:</a:t>
            </a:r>
          </a:p>
          <a:p>
            <a:pPr marL="0" indent="0" eaLnBrk="1" hangingPunct="1">
              <a:lnSpc>
                <a:spcPct val="80000"/>
              </a:lnSpc>
              <a:buNone/>
              <a:defRPr/>
            </a:pPr>
            <a:r>
              <a:rPr lang="en-US" altLang="en-US" sz="1600" dirty="0"/>
              <a:t> </a:t>
            </a:r>
          </a:p>
          <a:p>
            <a:pPr marL="685800" indent="-285750">
              <a:lnSpc>
                <a:spcPct val="80000"/>
              </a:lnSpc>
              <a:defRPr/>
            </a:pPr>
            <a:r>
              <a:rPr lang="en-US" altLang="en-US" sz="2600" dirty="0"/>
              <a:t>It is an important component of larger efforts to reduce preventable infections in health care settings </a:t>
            </a:r>
          </a:p>
          <a:p>
            <a:pPr marL="685800" indent="-285750">
              <a:lnSpc>
                <a:spcPct val="80000"/>
              </a:lnSpc>
              <a:defRPr/>
            </a:pPr>
            <a:endParaRPr lang="en-US" altLang="en-US" sz="2600" dirty="0"/>
          </a:p>
          <a:p>
            <a:pPr marL="685800" indent="-285750">
              <a:lnSpc>
                <a:spcPct val="80000"/>
              </a:lnSpc>
              <a:defRPr/>
            </a:pPr>
            <a:r>
              <a:rPr lang="en-US" altLang="en-US" sz="2600" dirty="0"/>
              <a:t>It presents an analysis of progress on infection prevention within Massachusetts acute care hospitals</a:t>
            </a:r>
          </a:p>
          <a:p>
            <a:pPr marL="685800" indent="-285750">
              <a:lnSpc>
                <a:spcPct val="80000"/>
              </a:lnSpc>
              <a:defRPr/>
            </a:pPr>
            <a:endParaRPr lang="en-US" altLang="en-US" sz="2600" dirty="0"/>
          </a:p>
          <a:p>
            <a:pPr marL="685800" indent="-285750">
              <a:lnSpc>
                <a:spcPct val="80000"/>
              </a:lnSpc>
              <a:defRPr/>
            </a:pPr>
            <a:r>
              <a:rPr lang="en-US" altLang="en-US" sz="2600" dirty="0"/>
              <a:t>It is based upon work supported by state funds and the Centers for Disease Control and Prevention (CDC)</a:t>
            </a:r>
          </a:p>
          <a:p>
            <a:pPr marL="685800" indent="-285750">
              <a:lnSpc>
                <a:spcPct val="80000"/>
              </a:lnSpc>
              <a:defRPr/>
            </a:pPr>
            <a:endParaRPr lang="en-US" altLang="en-US" sz="2600" dirty="0"/>
          </a:p>
          <a:p>
            <a:pPr marL="685800" indent="-285750">
              <a:lnSpc>
                <a:spcPct val="80000"/>
              </a:lnSpc>
              <a:defRPr/>
            </a:pPr>
            <a:r>
              <a:rPr lang="en-US" altLang="en-US" sz="2600" dirty="0"/>
              <a:t>It provides an overview of antibiotic resistance and stewardship activities</a:t>
            </a:r>
          </a:p>
          <a:p>
            <a:pPr marL="0" indent="1588">
              <a:lnSpc>
                <a:spcPct val="80000"/>
              </a:lnSpc>
              <a:buNone/>
              <a:defRPr/>
            </a:pPr>
            <a:endParaRPr lang="en-US" altLang="en-US" sz="2400" dirty="0">
              <a:solidFill>
                <a:srgbClr val="4D4D4D"/>
              </a:solidFill>
            </a:endParaRPr>
          </a:p>
        </p:txBody>
      </p:sp>
      <p:sp>
        <p:nvSpPr>
          <p:cNvPr id="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3</a:t>
            </a:fld>
            <a:endParaRPr lang="en-US" dirty="0">
              <a:solidFill>
                <a:srgbClr val="464646">
                  <a:lumMod val="40000"/>
                  <a:lumOff val="60000"/>
                </a:srgbClr>
              </a:solidFill>
              <a:latin typeface="+mn-lt"/>
            </a:endParaRPr>
          </a:p>
        </p:txBody>
      </p:sp>
      <p:sp>
        <p:nvSpPr>
          <p:cNvPr id="6"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2368642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598671" y="105104"/>
            <a:ext cx="10421754" cy="712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20300" tIns="60202" rIns="120300" bIns="60202" numCol="1" anchor="ctr" anchorCtr="0" compatLnSpc="1">
            <a:prstTxWarp prst="textNoShape">
              <a:avLst/>
            </a:prstTxWarp>
          </a:bodyPr>
          <a:lstStyle>
            <a:lvl1pPr algn="ctr" defTabSz="1204112" rtl="0" eaLnBrk="0" fontAlgn="base" hangingPunct="0">
              <a:spcBef>
                <a:spcPct val="0"/>
              </a:spcBef>
              <a:spcAft>
                <a:spcPct val="0"/>
              </a:spcAft>
              <a:defRPr sz="3700" b="1">
                <a:solidFill>
                  <a:schemeClr val="bg1"/>
                </a:solidFill>
                <a:latin typeface="+mj-lt"/>
                <a:ea typeface="ＭＳ Ｐゴシック" pitchFamily="34" charset="-128"/>
                <a:cs typeface="+mj-cs"/>
              </a:defRPr>
            </a:lvl1pPr>
            <a:lvl2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2pPr>
            <a:lvl3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3pPr>
            <a:lvl4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4pPr>
            <a:lvl5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5pPr>
            <a:lvl6pPr marL="452352" algn="ctr" rtl="0" fontAlgn="base">
              <a:spcBef>
                <a:spcPct val="0"/>
              </a:spcBef>
              <a:spcAft>
                <a:spcPct val="0"/>
              </a:spcAft>
              <a:defRPr sz="2800" b="1">
                <a:solidFill>
                  <a:schemeClr val="bg1"/>
                </a:solidFill>
                <a:latin typeface="Calibri" charset="0"/>
                <a:ea typeface="ＭＳ Ｐゴシック" charset="0"/>
              </a:defRPr>
            </a:lvl6pPr>
            <a:lvl7pPr marL="904670" algn="ctr" rtl="0" fontAlgn="base">
              <a:spcBef>
                <a:spcPct val="0"/>
              </a:spcBef>
              <a:spcAft>
                <a:spcPct val="0"/>
              </a:spcAft>
              <a:defRPr sz="2800" b="1">
                <a:solidFill>
                  <a:schemeClr val="bg1"/>
                </a:solidFill>
                <a:latin typeface="Calibri" charset="0"/>
                <a:ea typeface="ＭＳ Ｐゴシック" charset="0"/>
              </a:defRPr>
            </a:lvl7pPr>
            <a:lvl8pPr marL="1356997" algn="ctr" rtl="0" fontAlgn="base">
              <a:spcBef>
                <a:spcPct val="0"/>
              </a:spcBef>
              <a:spcAft>
                <a:spcPct val="0"/>
              </a:spcAft>
              <a:defRPr sz="2800" b="1">
                <a:solidFill>
                  <a:schemeClr val="bg1"/>
                </a:solidFill>
                <a:latin typeface="Calibri" charset="0"/>
                <a:ea typeface="ＭＳ Ｐゴシック" charset="0"/>
              </a:defRPr>
            </a:lvl8pPr>
            <a:lvl9pPr marL="1809329" algn="ctr" rtl="0" fontAlgn="base">
              <a:spcBef>
                <a:spcPct val="0"/>
              </a:spcBef>
              <a:spcAft>
                <a:spcPct val="0"/>
              </a:spcAft>
              <a:defRPr sz="2800" b="1">
                <a:solidFill>
                  <a:schemeClr val="bg1"/>
                </a:solidFill>
                <a:latin typeface="Calibri" charset="0"/>
                <a:ea typeface="ＭＳ Ｐゴシック" charset="0"/>
              </a:defRPr>
            </a:lvl9pPr>
          </a:lstStyle>
          <a:p>
            <a:pPr algn="l" eaLnBrk="1" hangingPunct="1"/>
            <a:r>
              <a:rPr lang="en-US" sz="3200" dirty="0"/>
              <a:t>Antibiotic Resistance: Targeting Carbapenemase-producing Organisms (CPO) in MA</a:t>
            </a:r>
          </a:p>
        </p:txBody>
      </p:sp>
      <p:sp>
        <p:nvSpPr>
          <p:cNvPr id="6"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30</a:t>
            </a:fld>
            <a:endParaRPr lang="en-US" dirty="0">
              <a:solidFill>
                <a:srgbClr val="464646">
                  <a:lumMod val="40000"/>
                  <a:lumOff val="60000"/>
                </a:srgbClr>
              </a:solidFill>
              <a:latin typeface="+mn-lt"/>
            </a:endParaRPr>
          </a:p>
        </p:txBody>
      </p:sp>
      <p:sp>
        <p:nvSpPr>
          <p:cNvPr id="7"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
        <p:nvSpPr>
          <p:cNvPr id="8" name="object 3">
            <a:extLst>
              <a:ext uri="{FF2B5EF4-FFF2-40B4-BE49-F238E27FC236}">
                <a16:creationId xmlns:a16="http://schemas.microsoft.com/office/drawing/2014/main" id="{E0015767-804D-46D2-9E47-BD18CE1A7C0B}"/>
              </a:ext>
            </a:extLst>
          </p:cNvPr>
          <p:cNvSpPr txBox="1">
            <a:spLocks noGrp="1"/>
          </p:cNvSpPr>
          <p:nvPr>
            <p:ph idx="1"/>
          </p:nvPr>
        </p:nvSpPr>
        <p:spPr>
          <a:xfrm>
            <a:off x="310246" y="1475292"/>
            <a:ext cx="8720139" cy="4248214"/>
          </a:xfrm>
          <a:prstGeom prst="rect">
            <a:avLst/>
          </a:prstGeom>
        </p:spPr>
        <p:txBody>
          <a:bodyPr vert="horz" wrap="square" lIns="0" tIns="12065" rIns="0" bIns="0" rtlCol="0">
            <a:spAutoFit/>
          </a:bodyPr>
          <a:lstStyle/>
          <a:p>
            <a:pPr marL="355600" marR="5080" indent="-342900">
              <a:spcBef>
                <a:spcPts val="580"/>
              </a:spcBef>
              <a:buChar char="•"/>
              <a:tabLst>
                <a:tab pos="354965" algn="l"/>
                <a:tab pos="355600" algn="l"/>
              </a:tabLst>
            </a:pPr>
            <a:r>
              <a:rPr lang="en-US" sz="2400" dirty="0">
                <a:latin typeface="+mn-lt"/>
              </a:rPr>
              <a:t>Carbapenems are a class of antibiotics often considered a “last resort” to treat infections caused by Enterobacteriaceae, Pseudomonas and Acinetobacter</a:t>
            </a:r>
          </a:p>
          <a:p>
            <a:pPr marL="355600" indent="-343535">
              <a:spcBef>
                <a:spcPts val="95"/>
              </a:spcBef>
              <a:buFontTx/>
              <a:buChar char="•"/>
              <a:tabLst>
                <a:tab pos="355600" algn="l"/>
                <a:tab pos="356235" algn="l"/>
              </a:tabLst>
            </a:pPr>
            <a:r>
              <a:rPr lang="en-US" sz="2400" dirty="0">
                <a:latin typeface="+mn-lt"/>
              </a:rPr>
              <a:t>One way these organisms are resistant to carbapenems is by producing carbapenemases</a:t>
            </a:r>
          </a:p>
          <a:p>
            <a:pPr marL="355600" indent="-343535">
              <a:spcBef>
                <a:spcPts val="95"/>
              </a:spcBef>
              <a:buChar char="•"/>
              <a:tabLst>
                <a:tab pos="355600" algn="l"/>
                <a:tab pos="356235" algn="l"/>
              </a:tabLst>
            </a:pPr>
            <a:r>
              <a:rPr lang="en-US" sz="2400" spc="-5" dirty="0">
                <a:latin typeface="+mn-lt"/>
                <a:cs typeface="Arial"/>
              </a:rPr>
              <a:t>A carbapanemase is an</a:t>
            </a:r>
            <a:r>
              <a:rPr sz="2400" spc="-5" dirty="0">
                <a:latin typeface="+mn-lt"/>
                <a:cs typeface="Arial"/>
              </a:rPr>
              <a:t> enzyme that can</a:t>
            </a:r>
            <a:r>
              <a:rPr sz="2400" spc="114" dirty="0">
                <a:latin typeface="+mn-lt"/>
                <a:cs typeface="Arial"/>
              </a:rPr>
              <a:t> </a:t>
            </a:r>
            <a:r>
              <a:rPr sz="2400" spc="-5" dirty="0">
                <a:latin typeface="+mn-lt"/>
                <a:cs typeface="Arial"/>
              </a:rPr>
              <a:t>break</a:t>
            </a:r>
            <a:r>
              <a:rPr lang="en-US" sz="2400" dirty="0">
                <a:latin typeface="+mn-lt"/>
                <a:cs typeface="Arial"/>
              </a:rPr>
              <a:t> </a:t>
            </a:r>
            <a:r>
              <a:rPr sz="2400" spc="-5" dirty="0">
                <a:latin typeface="+mn-lt"/>
                <a:cs typeface="Arial"/>
              </a:rPr>
              <a:t>down (and </a:t>
            </a:r>
            <a:r>
              <a:rPr lang="en-US" sz="2400" spc="-5" dirty="0">
                <a:latin typeface="+mn-lt"/>
                <a:cs typeface="Arial"/>
              </a:rPr>
              <a:t>thus </a:t>
            </a:r>
            <a:r>
              <a:rPr sz="2400" spc="-5" dirty="0">
                <a:latin typeface="+mn-lt"/>
                <a:cs typeface="Arial"/>
              </a:rPr>
              <a:t>resist) many </a:t>
            </a:r>
            <a:r>
              <a:rPr sz="2400" dirty="0">
                <a:latin typeface="+mn-lt"/>
                <a:cs typeface="Arial"/>
              </a:rPr>
              <a:t>classes </a:t>
            </a:r>
            <a:r>
              <a:rPr sz="2400" spc="-5" dirty="0">
                <a:latin typeface="+mn-lt"/>
                <a:cs typeface="Arial"/>
              </a:rPr>
              <a:t>of</a:t>
            </a:r>
            <a:r>
              <a:rPr sz="2400" spc="25" dirty="0">
                <a:latin typeface="+mn-lt"/>
                <a:cs typeface="Arial"/>
              </a:rPr>
              <a:t> </a:t>
            </a:r>
            <a:r>
              <a:rPr sz="2400" spc="-5" dirty="0">
                <a:latin typeface="+mn-lt"/>
                <a:cs typeface="Arial"/>
              </a:rPr>
              <a:t>antibiotics</a:t>
            </a:r>
            <a:r>
              <a:rPr lang="en-US" sz="2400" spc="-5" dirty="0">
                <a:latin typeface="+mn-lt"/>
                <a:cs typeface="Arial"/>
              </a:rPr>
              <a:t>, including carbapenems, making infections with these organisms harder to treat</a:t>
            </a:r>
          </a:p>
          <a:p>
            <a:pPr marL="355600" indent="-343535">
              <a:buChar char="•"/>
              <a:tabLst>
                <a:tab pos="355600" algn="l"/>
                <a:tab pos="356235" algn="l"/>
              </a:tabLst>
            </a:pPr>
            <a:r>
              <a:rPr lang="en-US" sz="2400" spc="-5" dirty="0">
                <a:latin typeface="+mn-lt"/>
                <a:cs typeface="Arial"/>
              </a:rPr>
              <a:t>Genes that program the organism to produce </a:t>
            </a:r>
            <a:r>
              <a:rPr lang="en-US" sz="2400" spc="-5" dirty="0">
                <a:cs typeface="Arial"/>
              </a:rPr>
              <a:t>a</a:t>
            </a:r>
            <a:r>
              <a:rPr lang="en-US" sz="2400" spc="-5" dirty="0">
                <a:latin typeface="+mn-lt"/>
                <a:cs typeface="Arial"/>
              </a:rPr>
              <a:t> carbapenemase can be shared between bacteria</a:t>
            </a:r>
          </a:p>
          <a:p>
            <a:pPr marL="355600" indent="-343535">
              <a:buChar char="•"/>
              <a:tabLst>
                <a:tab pos="355600" algn="l"/>
                <a:tab pos="356235" algn="l"/>
              </a:tabLst>
            </a:pPr>
            <a:r>
              <a:rPr lang="en-US" sz="2400" spc="-5" dirty="0">
                <a:cs typeface="Arial"/>
              </a:rPr>
              <a:t>C</a:t>
            </a:r>
            <a:r>
              <a:rPr lang="en-US" sz="2400" spc="-5" dirty="0">
                <a:latin typeface="+mn-lt"/>
                <a:cs typeface="Arial"/>
              </a:rPr>
              <a:t>arbapenemase gene targets: KPC, NDM, </a:t>
            </a:r>
            <a:r>
              <a:rPr lang="en-US" sz="2400" spc="-5" dirty="0">
                <a:cs typeface="Arial"/>
              </a:rPr>
              <a:t>VIM, OXA and IMP</a:t>
            </a:r>
            <a:endParaRPr sz="2400" i="1" dirty="0">
              <a:latin typeface="+mn-lt"/>
              <a:cs typeface="Arial"/>
            </a:endParaRPr>
          </a:p>
        </p:txBody>
      </p:sp>
      <p:grpSp>
        <p:nvGrpSpPr>
          <p:cNvPr id="9" name="Group 8">
            <a:extLst>
              <a:ext uri="{FF2B5EF4-FFF2-40B4-BE49-F238E27FC236}">
                <a16:creationId xmlns:a16="http://schemas.microsoft.com/office/drawing/2014/main" id="{263710A9-5B3E-4CA9-981A-E920324521C2}"/>
              </a:ext>
            </a:extLst>
          </p:cNvPr>
          <p:cNvGrpSpPr/>
          <p:nvPr/>
        </p:nvGrpSpPr>
        <p:grpSpPr>
          <a:xfrm>
            <a:off x="8349913" y="2369052"/>
            <a:ext cx="3726656" cy="2792508"/>
            <a:chOff x="2652792" y="3734545"/>
            <a:chExt cx="3726656" cy="2792508"/>
          </a:xfrm>
        </p:grpSpPr>
        <p:sp>
          <p:nvSpPr>
            <p:cNvPr id="10" name="Freeform 6">
              <a:extLst>
                <a:ext uri="{FF2B5EF4-FFF2-40B4-BE49-F238E27FC236}">
                  <a16:creationId xmlns:a16="http://schemas.microsoft.com/office/drawing/2014/main" id="{D3BCD112-63B3-4B00-A4E5-83A2E2296B3F}"/>
                </a:ext>
              </a:extLst>
            </p:cNvPr>
            <p:cNvSpPr/>
            <p:nvPr/>
          </p:nvSpPr>
          <p:spPr>
            <a:xfrm>
              <a:off x="4316720" y="3734545"/>
              <a:ext cx="1079272" cy="1035182"/>
            </a:xfrm>
            <a:custGeom>
              <a:avLst/>
              <a:gdLst>
                <a:gd name="connsiteX0" fmla="*/ 0 w 1035182"/>
                <a:gd name="connsiteY0" fmla="*/ 450304 h 900608"/>
                <a:gd name="connsiteX1" fmla="*/ 225152 w 1035182"/>
                <a:gd name="connsiteY1" fmla="*/ 0 h 900608"/>
                <a:gd name="connsiteX2" fmla="*/ 810030 w 1035182"/>
                <a:gd name="connsiteY2" fmla="*/ 0 h 900608"/>
                <a:gd name="connsiteX3" fmla="*/ 1035182 w 1035182"/>
                <a:gd name="connsiteY3" fmla="*/ 450304 h 900608"/>
                <a:gd name="connsiteX4" fmla="*/ 810030 w 1035182"/>
                <a:gd name="connsiteY4" fmla="*/ 900608 h 900608"/>
                <a:gd name="connsiteX5" fmla="*/ 225152 w 1035182"/>
                <a:gd name="connsiteY5" fmla="*/ 900608 h 900608"/>
                <a:gd name="connsiteX6" fmla="*/ 0 w 1035182"/>
                <a:gd name="connsiteY6" fmla="*/ 450304 h 90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900608">
                  <a:moveTo>
                    <a:pt x="517591" y="0"/>
                  </a:moveTo>
                  <a:lnTo>
                    <a:pt x="1035181" y="195882"/>
                  </a:lnTo>
                  <a:lnTo>
                    <a:pt x="1035181" y="704726"/>
                  </a:lnTo>
                  <a:lnTo>
                    <a:pt x="517591" y="900608"/>
                  </a:lnTo>
                  <a:lnTo>
                    <a:pt x="1" y="704726"/>
                  </a:lnTo>
                  <a:lnTo>
                    <a:pt x="1" y="195882"/>
                  </a:lnTo>
                  <a:lnTo>
                    <a:pt x="5175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115" tIns="226086" rIns="205115" bIns="226086" numCol="1" spcCol="1270" anchor="ctr" anchorCtr="0">
              <a:noAutofit/>
            </a:bodyPr>
            <a:lstStyle/>
            <a:p>
              <a:pPr algn="ctr" defTabSz="755650">
                <a:lnSpc>
                  <a:spcPct val="90000"/>
                </a:lnSpc>
                <a:spcAft>
                  <a:spcPct val="35000"/>
                </a:spcAft>
              </a:pPr>
              <a:r>
                <a:rPr lang="en-US" sz="2200" dirty="0">
                  <a:latin typeface="Arial" panose="020B0604020202020204" pitchFamily="34" charset="0"/>
                  <a:cs typeface="Arial" panose="020B0604020202020204" pitchFamily="34" charset="0"/>
                </a:rPr>
                <a:t>NDM</a:t>
              </a:r>
            </a:p>
          </p:txBody>
        </p:sp>
        <p:sp>
          <p:nvSpPr>
            <p:cNvPr id="11" name="Rectangle 10">
              <a:extLst>
                <a:ext uri="{FF2B5EF4-FFF2-40B4-BE49-F238E27FC236}">
                  <a16:creationId xmlns:a16="http://schemas.microsoft.com/office/drawing/2014/main" id="{423EFA54-71D1-431F-A5D4-D0DA9022A4E5}"/>
                </a:ext>
              </a:extLst>
            </p:cNvPr>
            <p:cNvSpPr/>
            <p:nvPr/>
          </p:nvSpPr>
          <p:spPr>
            <a:xfrm>
              <a:off x="5224185" y="3941582"/>
              <a:ext cx="1155263" cy="6211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Freeform 8">
              <a:extLst>
                <a:ext uri="{FF2B5EF4-FFF2-40B4-BE49-F238E27FC236}">
                  <a16:creationId xmlns:a16="http://schemas.microsoft.com/office/drawing/2014/main" id="{DCB70E1F-E0EF-492F-A21B-E6763F98CD5E}"/>
                </a:ext>
              </a:extLst>
            </p:cNvPr>
            <p:cNvSpPr/>
            <p:nvPr/>
          </p:nvSpPr>
          <p:spPr>
            <a:xfrm>
              <a:off x="3211790" y="3734545"/>
              <a:ext cx="1012409" cy="1035182"/>
            </a:xfrm>
            <a:custGeom>
              <a:avLst/>
              <a:gdLst>
                <a:gd name="connsiteX0" fmla="*/ 0 w 1035182"/>
                <a:gd name="connsiteY0" fmla="*/ 450304 h 900608"/>
                <a:gd name="connsiteX1" fmla="*/ 225152 w 1035182"/>
                <a:gd name="connsiteY1" fmla="*/ 0 h 900608"/>
                <a:gd name="connsiteX2" fmla="*/ 810030 w 1035182"/>
                <a:gd name="connsiteY2" fmla="*/ 0 h 900608"/>
                <a:gd name="connsiteX3" fmla="*/ 1035182 w 1035182"/>
                <a:gd name="connsiteY3" fmla="*/ 450304 h 900608"/>
                <a:gd name="connsiteX4" fmla="*/ 810030 w 1035182"/>
                <a:gd name="connsiteY4" fmla="*/ 900608 h 900608"/>
                <a:gd name="connsiteX5" fmla="*/ 225152 w 1035182"/>
                <a:gd name="connsiteY5" fmla="*/ 900608 h 900608"/>
                <a:gd name="connsiteX6" fmla="*/ 0 w 1035182"/>
                <a:gd name="connsiteY6" fmla="*/ 450304 h 90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900608">
                  <a:moveTo>
                    <a:pt x="517591" y="0"/>
                  </a:moveTo>
                  <a:lnTo>
                    <a:pt x="1035181" y="195882"/>
                  </a:lnTo>
                  <a:lnTo>
                    <a:pt x="1035181" y="704726"/>
                  </a:lnTo>
                  <a:lnTo>
                    <a:pt x="517591" y="900608"/>
                  </a:lnTo>
                  <a:lnTo>
                    <a:pt x="1" y="704726"/>
                  </a:lnTo>
                  <a:lnTo>
                    <a:pt x="1" y="195882"/>
                  </a:lnTo>
                  <a:lnTo>
                    <a:pt x="5175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345" tIns="161316" rIns="140345" bIns="161316" numCol="1" spcCol="1270" anchor="ctr" anchorCtr="0">
              <a:noAutofit/>
            </a:bodyPr>
            <a:lstStyle/>
            <a:p>
              <a:pPr algn="ctr" defTabSz="1377950">
                <a:lnSpc>
                  <a:spcPct val="90000"/>
                </a:lnSpc>
                <a:spcAft>
                  <a:spcPct val="35000"/>
                </a:spcAft>
              </a:pPr>
              <a:r>
                <a:rPr lang="en-US" dirty="0">
                  <a:latin typeface="Arial" panose="020B0604020202020204" pitchFamily="34" charset="0"/>
                  <a:cs typeface="Arial" panose="020B0604020202020204" pitchFamily="34" charset="0"/>
                </a:rPr>
                <a:t>KPC</a:t>
              </a:r>
            </a:p>
          </p:txBody>
        </p:sp>
        <p:sp>
          <p:nvSpPr>
            <p:cNvPr id="13" name="Freeform 9">
              <a:extLst>
                <a:ext uri="{FF2B5EF4-FFF2-40B4-BE49-F238E27FC236}">
                  <a16:creationId xmlns:a16="http://schemas.microsoft.com/office/drawing/2014/main" id="{5024373D-54B4-412A-BA1C-251A0D9E9CD5}"/>
                </a:ext>
              </a:extLst>
            </p:cNvPr>
            <p:cNvSpPr/>
            <p:nvPr/>
          </p:nvSpPr>
          <p:spPr>
            <a:xfrm>
              <a:off x="3643392" y="4613208"/>
              <a:ext cx="1065272" cy="1035182"/>
            </a:xfrm>
            <a:custGeom>
              <a:avLst/>
              <a:gdLst>
                <a:gd name="connsiteX0" fmla="*/ 0 w 1035182"/>
                <a:gd name="connsiteY0" fmla="*/ 450304 h 900608"/>
                <a:gd name="connsiteX1" fmla="*/ 225152 w 1035182"/>
                <a:gd name="connsiteY1" fmla="*/ 0 h 900608"/>
                <a:gd name="connsiteX2" fmla="*/ 810030 w 1035182"/>
                <a:gd name="connsiteY2" fmla="*/ 0 h 900608"/>
                <a:gd name="connsiteX3" fmla="*/ 1035182 w 1035182"/>
                <a:gd name="connsiteY3" fmla="*/ 450304 h 900608"/>
                <a:gd name="connsiteX4" fmla="*/ 810030 w 1035182"/>
                <a:gd name="connsiteY4" fmla="*/ 900608 h 900608"/>
                <a:gd name="connsiteX5" fmla="*/ 225152 w 1035182"/>
                <a:gd name="connsiteY5" fmla="*/ 900608 h 900608"/>
                <a:gd name="connsiteX6" fmla="*/ 0 w 1035182"/>
                <a:gd name="connsiteY6" fmla="*/ 450304 h 90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900608">
                  <a:moveTo>
                    <a:pt x="517591" y="0"/>
                  </a:moveTo>
                  <a:lnTo>
                    <a:pt x="1035181" y="195882"/>
                  </a:lnTo>
                  <a:lnTo>
                    <a:pt x="1035181" y="704726"/>
                  </a:lnTo>
                  <a:lnTo>
                    <a:pt x="517591" y="900608"/>
                  </a:lnTo>
                  <a:lnTo>
                    <a:pt x="1" y="704726"/>
                  </a:lnTo>
                  <a:lnTo>
                    <a:pt x="1" y="195882"/>
                  </a:lnTo>
                  <a:lnTo>
                    <a:pt x="5175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115" tIns="226086" rIns="205115" bIns="226086" numCol="1" spcCol="1270" anchor="ctr" anchorCtr="0">
              <a:noAutofit/>
            </a:bodyPr>
            <a:lstStyle/>
            <a:p>
              <a:pPr algn="ctr" defTabSz="755650">
                <a:lnSpc>
                  <a:spcPct val="90000"/>
                </a:lnSpc>
                <a:spcAft>
                  <a:spcPct val="35000"/>
                </a:spcAft>
              </a:pPr>
              <a:r>
                <a:rPr lang="en-US" dirty="0">
                  <a:latin typeface="Arial" panose="020B0604020202020204" pitchFamily="34" charset="0"/>
                  <a:cs typeface="Arial" panose="020B0604020202020204" pitchFamily="34" charset="0"/>
                </a:rPr>
                <a:t>VIM</a:t>
              </a:r>
            </a:p>
          </p:txBody>
        </p:sp>
        <p:sp>
          <p:nvSpPr>
            <p:cNvPr id="14" name="Rectangle 13">
              <a:extLst>
                <a:ext uri="{FF2B5EF4-FFF2-40B4-BE49-F238E27FC236}">
                  <a16:creationId xmlns:a16="http://schemas.microsoft.com/office/drawing/2014/main" id="{00FE1F6F-0742-4EAF-9F57-B4F5746F2541}"/>
                </a:ext>
              </a:extLst>
            </p:cNvPr>
            <p:cNvSpPr/>
            <p:nvPr/>
          </p:nvSpPr>
          <p:spPr>
            <a:xfrm>
              <a:off x="2652792" y="4820245"/>
              <a:ext cx="1117996" cy="6211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Freeform 11">
              <a:extLst>
                <a:ext uri="{FF2B5EF4-FFF2-40B4-BE49-F238E27FC236}">
                  <a16:creationId xmlns:a16="http://schemas.microsoft.com/office/drawing/2014/main" id="{24750F93-51E1-4801-A2B0-13F0B2E7616D}"/>
                </a:ext>
              </a:extLst>
            </p:cNvPr>
            <p:cNvSpPr/>
            <p:nvPr/>
          </p:nvSpPr>
          <p:spPr>
            <a:xfrm>
              <a:off x="4780712" y="4613208"/>
              <a:ext cx="1021103" cy="1035182"/>
            </a:xfrm>
            <a:custGeom>
              <a:avLst/>
              <a:gdLst>
                <a:gd name="connsiteX0" fmla="*/ 0 w 1035182"/>
                <a:gd name="connsiteY0" fmla="*/ 450304 h 900608"/>
                <a:gd name="connsiteX1" fmla="*/ 225152 w 1035182"/>
                <a:gd name="connsiteY1" fmla="*/ 0 h 900608"/>
                <a:gd name="connsiteX2" fmla="*/ 810030 w 1035182"/>
                <a:gd name="connsiteY2" fmla="*/ 0 h 900608"/>
                <a:gd name="connsiteX3" fmla="*/ 1035182 w 1035182"/>
                <a:gd name="connsiteY3" fmla="*/ 450304 h 900608"/>
                <a:gd name="connsiteX4" fmla="*/ 810030 w 1035182"/>
                <a:gd name="connsiteY4" fmla="*/ 900608 h 900608"/>
                <a:gd name="connsiteX5" fmla="*/ 225152 w 1035182"/>
                <a:gd name="connsiteY5" fmla="*/ 900608 h 900608"/>
                <a:gd name="connsiteX6" fmla="*/ 0 w 1035182"/>
                <a:gd name="connsiteY6" fmla="*/ 450304 h 90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900608">
                  <a:moveTo>
                    <a:pt x="517591" y="0"/>
                  </a:moveTo>
                  <a:lnTo>
                    <a:pt x="1035181" y="195882"/>
                  </a:lnTo>
                  <a:lnTo>
                    <a:pt x="1035181" y="704726"/>
                  </a:lnTo>
                  <a:lnTo>
                    <a:pt x="517591" y="900608"/>
                  </a:lnTo>
                  <a:lnTo>
                    <a:pt x="1" y="704726"/>
                  </a:lnTo>
                  <a:lnTo>
                    <a:pt x="1" y="195882"/>
                  </a:lnTo>
                  <a:lnTo>
                    <a:pt x="5175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345" tIns="161316" rIns="140345" bIns="161316" numCol="1" spcCol="1270" anchor="ctr" anchorCtr="0">
              <a:noAutofit/>
            </a:bodyPr>
            <a:lstStyle/>
            <a:p>
              <a:pPr algn="ctr" defTabSz="1244600">
                <a:lnSpc>
                  <a:spcPct val="90000"/>
                </a:lnSpc>
                <a:spcAft>
                  <a:spcPct val="35000"/>
                </a:spcAft>
              </a:pPr>
              <a:r>
                <a:rPr lang="en-US" dirty="0">
                  <a:latin typeface="Arial" panose="020B0604020202020204" pitchFamily="34" charset="0"/>
                  <a:cs typeface="Arial" panose="020B0604020202020204" pitchFamily="34" charset="0"/>
                </a:rPr>
                <a:t>OXA</a:t>
              </a:r>
            </a:p>
          </p:txBody>
        </p:sp>
        <p:sp>
          <p:nvSpPr>
            <p:cNvPr id="16" name="Freeform 12">
              <a:extLst>
                <a:ext uri="{FF2B5EF4-FFF2-40B4-BE49-F238E27FC236}">
                  <a16:creationId xmlns:a16="http://schemas.microsoft.com/office/drawing/2014/main" id="{A23CE194-B34B-4AA6-8D65-764622E6EC60}"/>
                </a:ext>
              </a:extLst>
            </p:cNvPr>
            <p:cNvSpPr/>
            <p:nvPr/>
          </p:nvSpPr>
          <p:spPr>
            <a:xfrm>
              <a:off x="4224199" y="5491871"/>
              <a:ext cx="999985" cy="1035182"/>
            </a:xfrm>
            <a:custGeom>
              <a:avLst/>
              <a:gdLst>
                <a:gd name="connsiteX0" fmla="*/ 0 w 1035182"/>
                <a:gd name="connsiteY0" fmla="*/ 450304 h 900608"/>
                <a:gd name="connsiteX1" fmla="*/ 225152 w 1035182"/>
                <a:gd name="connsiteY1" fmla="*/ 0 h 900608"/>
                <a:gd name="connsiteX2" fmla="*/ 810030 w 1035182"/>
                <a:gd name="connsiteY2" fmla="*/ 0 h 900608"/>
                <a:gd name="connsiteX3" fmla="*/ 1035182 w 1035182"/>
                <a:gd name="connsiteY3" fmla="*/ 450304 h 900608"/>
                <a:gd name="connsiteX4" fmla="*/ 810030 w 1035182"/>
                <a:gd name="connsiteY4" fmla="*/ 900608 h 900608"/>
                <a:gd name="connsiteX5" fmla="*/ 225152 w 1035182"/>
                <a:gd name="connsiteY5" fmla="*/ 900608 h 900608"/>
                <a:gd name="connsiteX6" fmla="*/ 0 w 1035182"/>
                <a:gd name="connsiteY6" fmla="*/ 450304 h 90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900608">
                  <a:moveTo>
                    <a:pt x="517591" y="0"/>
                  </a:moveTo>
                  <a:lnTo>
                    <a:pt x="1035181" y="195882"/>
                  </a:lnTo>
                  <a:lnTo>
                    <a:pt x="1035181" y="704726"/>
                  </a:lnTo>
                  <a:lnTo>
                    <a:pt x="517591" y="900608"/>
                  </a:lnTo>
                  <a:lnTo>
                    <a:pt x="1" y="704726"/>
                  </a:lnTo>
                  <a:lnTo>
                    <a:pt x="1" y="195882"/>
                  </a:lnTo>
                  <a:lnTo>
                    <a:pt x="5175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115" tIns="226086" rIns="205115" bIns="226086" numCol="1" spcCol="1270" anchor="ctr" anchorCtr="0">
              <a:noAutofit/>
            </a:bodyPr>
            <a:lstStyle/>
            <a:p>
              <a:pPr algn="ctr" defTabSz="755650">
                <a:lnSpc>
                  <a:spcPct val="90000"/>
                </a:lnSpc>
                <a:spcAft>
                  <a:spcPct val="35000"/>
                </a:spcAft>
              </a:pPr>
              <a:r>
                <a:rPr lang="en-US" dirty="0">
                  <a:latin typeface="Arial" panose="020B0604020202020204" pitchFamily="34" charset="0"/>
                  <a:cs typeface="Arial" panose="020B0604020202020204" pitchFamily="34" charset="0"/>
                </a:rPr>
                <a:t>IMP</a:t>
              </a:r>
            </a:p>
          </p:txBody>
        </p:sp>
        <p:sp>
          <p:nvSpPr>
            <p:cNvPr id="17" name="Rectangle 16">
              <a:extLst>
                <a:ext uri="{FF2B5EF4-FFF2-40B4-BE49-F238E27FC236}">
                  <a16:creationId xmlns:a16="http://schemas.microsoft.com/office/drawing/2014/main" id="{76D3FB6A-4F8A-4C46-AF59-4C783077F988}"/>
                </a:ext>
              </a:extLst>
            </p:cNvPr>
            <p:cNvSpPr/>
            <p:nvPr/>
          </p:nvSpPr>
          <p:spPr>
            <a:xfrm>
              <a:off x="5224185" y="5698908"/>
              <a:ext cx="1155263" cy="6211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Tree>
    <p:extLst>
      <p:ext uri="{BB962C8B-B14F-4D97-AF65-F5344CB8AC3E}">
        <p14:creationId xmlns:p14="http://schemas.microsoft.com/office/powerpoint/2010/main" val="2529848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68167" y="121223"/>
            <a:ext cx="11787116" cy="70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20300" tIns="60202" rIns="120300" bIns="60202" numCol="1" anchor="ctr" anchorCtr="0" compatLnSpc="1">
            <a:prstTxWarp prst="textNoShape">
              <a:avLst/>
            </a:prstTxWarp>
          </a:bodyPr>
          <a:lstStyle>
            <a:lvl1pPr algn="ctr" defTabSz="1204112" rtl="0" eaLnBrk="0" fontAlgn="base" hangingPunct="0">
              <a:spcBef>
                <a:spcPct val="0"/>
              </a:spcBef>
              <a:spcAft>
                <a:spcPct val="0"/>
              </a:spcAft>
              <a:defRPr sz="3700" b="1">
                <a:solidFill>
                  <a:schemeClr val="bg1"/>
                </a:solidFill>
                <a:latin typeface="+mj-lt"/>
                <a:ea typeface="ＭＳ Ｐゴシック" pitchFamily="34" charset="-128"/>
                <a:cs typeface="+mj-cs"/>
              </a:defRPr>
            </a:lvl1pPr>
            <a:lvl2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2pPr>
            <a:lvl3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3pPr>
            <a:lvl4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4pPr>
            <a:lvl5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5pPr>
            <a:lvl6pPr marL="452352" algn="ctr" rtl="0" fontAlgn="base">
              <a:spcBef>
                <a:spcPct val="0"/>
              </a:spcBef>
              <a:spcAft>
                <a:spcPct val="0"/>
              </a:spcAft>
              <a:defRPr sz="2800" b="1">
                <a:solidFill>
                  <a:schemeClr val="bg1"/>
                </a:solidFill>
                <a:latin typeface="Calibri" charset="0"/>
                <a:ea typeface="ＭＳ Ｐゴシック" charset="0"/>
              </a:defRPr>
            </a:lvl6pPr>
            <a:lvl7pPr marL="904670" algn="ctr" rtl="0" fontAlgn="base">
              <a:spcBef>
                <a:spcPct val="0"/>
              </a:spcBef>
              <a:spcAft>
                <a:spcPct val="0"/>
              </a:spcAft>
              <a:defRPr sz="2800" b="1">
                <a:solidFill>
                  <a:schemeClr val="bg1"/>
                </a:solidFill>
                <a:latin typeface="Calibri" charset="0"/>
                <a:ea typeface="ＭＳ Ｐゴシック" charset="0"/>
              </a:defRPr>
            </a:lvl7pPr>
            <a:lvl8pPr marL="1356997" algn="ctr" rtl="0" fontAlgn="base">
              <a:spcBef>
                <a:spcPct val="0"/>
              </a:spcBef>
              <a:spcAft>
                <a:spcPct val="0"/>
              </a:spcAft>
              <a:defRPr sz="2800" b="1">
                <a:solidFill>
                  <a:schemeClr val="bg1"/>
                </a:solidFill>
                <a:latin typeface="Calibri" charset="0"/>
                <a:ea typeface="ＭＳ Ｐゴシック" charset="0"/>
              </a:defRPr>
            </a:lvl8pPr>
            <a:lvl9pPr marL="1809329" algn="ctr" rtl="0" fontAlgn="base">
              <a:spcBef>
                <a:spcPct val="0"/>
              </a:spcBef>
              <a:spcAft>
                <a:spcPct val="0"/>
              </a:spcAft>
              <a:defRPr sz="2800" b="1">
                <a:solidFill>
                  <a:schemeClr val="bg1"/>
                </a:solidFill>
                <a:latin typeface="Calibri" charset="0"/>
                <a:ea typeface="ＭＳ Ｐゴシック" charset="0"/>
              </a:defRPr>
            </a:lvl9pPr>
          </a:lstStyle>
          <a:p>
            <a:pPr algn="l" eaLnBrk="1" hangingPunct="1"/>
            <a:r>
              <a:rPr lang="en-US" altLang="en-US" sz="3400" dirty="0"/>
              <a:t>Antibiotic Resistance Surveillance: </a:t>
            </a:r>
            <a:r>
              <a:rPr lang="en-US" sz="3400" dirty="0"/>
              <a:t>Reporting </a:t>
            </a:r>
          </a:p>
          <a:p>
            <a:pPr algn="l" eaLnBrk="1" hangingPunct="1"/>
            <a:r>
              <a:rPr lang="en-US" sz="3400" dirty="0"/>
              <a:t>and Laboratory Testing</a:t>
            </a:r>
            <a:endParaRPr lang="en-US" altLang="en-US" sz="3400" kern="0" dirty="0"/>
          </a:p>
        </p:txBody>
      </p:sp>
      <p:sp>
        <p:nvSpPr>
          <p:cNvPr id="3" name="Content Placeholder 2"/>
          <p:cNvSpPr>
            <a:spLocks noGrp="1"/>
          </p:cNvSpPr>
          <p:nvPr>
            <p:ph idx="1"/>
          </p:nvPr>
        </p:nvSpPr>
        <p:spPr>
          <a:xfrm>
            <a:off x="420255" y="1036583"/>
            <a:ext cx="10969943" cy="4457699"/>
          </a:xfrm>
        </p:spPr>
        <p:txBody>
          <a:bodyPr>
            <a:noAutofit/>
          </a:bodyPr>
          <a:lstStyle/>
          <a:p>
            <a:pPr>
              <a:spcAft>
                <a:spcPts val="1200"/>
              </a:spcAft>
              <a:tabLst>
                <a:tab pos="285750" algn="l"/>
              </a:tabLst>
            </a:pPr>
            <a:r>
              <a:rPr lang="en-US" sz="2700" dirty="0"/>
              <a:t>Electronic laboratory reporting (ELR) of mandatory MDROs of concern into the Massachusetts Virtual Epidemiologic Network (MAVEN)</a:t>
            </a:r>
          </a:p>
          <a:p>
            <a:pPr>
              <a:spcBef>
                <a:spcPts val="0"/>
              </a:spcBef>
              <a:spcAft>
                <a:spcPts val="1200"/>
              </a:spcAft>
              <a:tabLst>
                <a:tab pos="285750" algn="l"/>
              </a:tabLst>
            </a:pPr>
            <a:r>
              <a:rPr lang="en-US" sz="2700" dirty="0"/>
              <a:t>Mandatory submission of selected MDRO isolates to the Massachusetts State Public Health Laboratory (MA SPHL) for advanced testing here and at our partner ARLN laboratory, The Wadsworth Center in New York:</a:t>
            </a:r>
          </a:p>
          <a:p>
            <a:pPr lvl="2">
              <a:spcBef>
                <a:spcPts val="0"/>
              </a:spcBef>
              <a:spcAft>
                <a:spcPts val="1200"/>
              </a:spcAft>
              <a:buFont typeface="Arial" panose="020B0604020202020204" pitchFamily="34" charset="0"/>
              <a:buChar char="•"/>
            </a:pPr>
            <a:r>
              <a:rPr lang="en-US" sz="2300" dirty="0"/>
              <a:t>Identify novel resistance mechanisms such as genes that code for carbapenemase production or colistin resistance</a:t>
            </a:r>
          </a:p>
          <a:p>
            <a:pPr lvl="2">
              <a:spcBef>
                <a:spcPts val="0"/>
              </a:spcBef>
              <a:spcAft>
                <a:spcPts val="1200"/>
              </a:spcAft>
              <a:buFont typeface="Arial" panose="020B0604020202020204" pitchFamily="34" charset="0"/>
              <a:buChar char="•"/>
            </a:pPr>
            <a:r>
              <a:rPr lang="en-US" sz="2300" dirty="0"/>
              <a:t>Identify </a:t>
            </a:r>
            <a:r>
              <a:rPr lang="en-US" sz="2300" i="1" dirty="0"/>
              <a:t>Candida </a:t>
            </a:r>
            <a:r>
              <a:rPr lang="en-US" sz="2300" i="1" dirty="0" err="1"/>
              <a:t>auris</a:t>
            </a:r>
            <a:endParaRPr lang="en-US" sz="2300" i="1" dirty="0"/>
          </a:p>
          <a:p>
            <a:pPr lvl="2">
              <a:spcBef>
                <a:spcPts val="0"/>
              </a:spcBef>
              <a:spcAft>
                <a:spcPts val="1200"/>
              </a:spcAft>
              <a:buFont typeface="Arial" panose="020B0604020202020204" pitchFamily="34" charset="0"/>
              <a:buChar char="•"/>
            </a:pPr>
            <a:r>
              <a:rPr lang="en-US" sz="2300" dirty="0"/>
              <a:t>Test swabs to identify colonization with target organisms to detect transmission within a healthcare facility</a:t>
            </a:r>
          </a:p>
          <a:p>
            <a:pPr lvl="2">
              <a:spcBef>
                <a:spcPts val="0"/>
              </a:spcBef>
              <a:spcAft>
                <a:spcPts val="1200"/>
              </a:spcAft>
              <a:buFont typeface="Arial" panose="020B0604020202020204" pitchFamily="34" charset="0"/>
              <a:buChar char="•"/>
            </a:pPr>
            <a:r>
              <a:rPr lang="en-US" sz="2300" dirty="0"/>
              <a:t>Conduct whole-genome sequencing to determine relatedness of organisms to identify transmission pathways within and across healthcare facilities</a:t>
            </a:r>
          </a:p>
        </p:txBody>
      </p:sp>
      <p:sp>
        <p:nvSpPr>
          <p:cNvPr id="6"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31</a:t>
            </a:fld>
            <a:endParaRPr lang="en-US" dirty="0">
              <a:solidFill>
                <a:srgbClr val="464646">
                  <a:lumMod val="40000"/>
                  <a:lumOff val="60000"/>
                </a:srgbClr>
              </a:solidFill>
              <a:latin typeface="+mn-lt"/>
            </a:endParaRPr>
          </a:p>
        </p:txBody>
      </p:sp>
      <p:sp>
        <p:nvSpPr>
          <p:cNvPr id="7"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1361521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10076" y="140273"/>
            <a:ext cx="11345206" cy="70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20300" tIns="60202" rIns="120300" bIns="60202" numCol="1" anchor="ctr" anchorCtr="0" compatLnSpc="1">
            <a:prstTxWarp prst="textNoShape">
              <a:avLst/>
            </a:prstTxWarp>
          </a:bodyPr>
          <a:lstStyle>
            <a:lvl1pPr algn="ctr" defTabSz="1204112" rtl="0" eaLnBrk="0" fontAlgn="base" hangingPunct="0">
              <a:spcBef>
                <a:spcPct val="0"/>
              </a:spcBef>
              <a:spcAft>
                <a:spcPct val="0"/>
              </a:spcAft>
              <a:defRPr sz="3700" b="1">
                <a:solidFill>
                  <a:schemeClr val="bg1"/>
                </a:solidFill>
                <a:latin typeface="+mj-lt"/>
                <a:ea typeface="ＭＳ Ｐゴシック" pitchFamily="34" charset="-128"/>
                <a:cs typeface="+mj-cs"/>
              </a:defRPr>
            </a:lvl1pPr>
            <a:lvl2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2pPr>
            <a:lvl3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3pPr>
            <a:lvl4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4pPr>
            <a:lvl5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5pPr>
            <a:lvl6pPr marL="452352" algn="ctr" rtl="0" fontAlgn="base">
              <a:spcBef>
                <a:spcPct val="0"/>
              </a:spcBef>
              <a:spcAft>
                <a:spcPct val="0"/>
              </a:spcAft>
              <a:defRPr sz="2800" b="1">
                <a:solidFill>
                  <a:schemeClr val="bg1"/>
                </a:solidFill>
                <a:latin typeface="Calibri" charset="0"/>
                <a:ea typeface="ＭＳ Ｐゴシック" charset="0"/>
              </a:defRPr>
            </a:lvl6pPr>
            <a:lvl7pPr marL="904670" algn="ctr" rtl="0" fontAlgn="base">
              <a:spcBef>
                <a:spcPct val="0"/>
              </a:spcBef>
              <a:spcAft>
                <a:spcPct val="0"/>
              </a:spcAft>
              <a:defRPr sz="2800" b="1">
                <a:solidFill>
                  <a:schemeClr val="bg1"/>
                </a:solidFill>
                <a:latin typeface="Calibri" charset="0"/>
                <a:ea typeface="ＭＳ Ｐゴシック" charset="0"/>
              </a:defRPr>
            </a:lvl7pPr>
            <a:lvl8pPr marL="1356997" algn="ctr" rtl="0" fontAlgn="base">
              <a:spcBef>
                <a:spcPct val="0"/>
              </a:spcBef>
              <a:spcAft>
                <a:spcPct val="0"/>
              </a:spcAft>
              <a:defRPr sz="2800" b="1">
                <a:solidFill>
                  <a:schemeClr val="bg1"/>
                </a:solidFill>
                <a:latin typeface="Calibri" charset="0"/>
                <a:ea typeface="ＭＳ Ｐゴシック" charset="0"/>
              </a:defRPr>
            </a:lvl8pPr>
            <a:lvl9pPr marL="1809329" algn="ctr" rtl="0" fontAlgn="base">
              <a:spcBef>
                <a:spcPct val="0"/>
              </a:spcBef>
              <a:spcAft>
                <a:spcPct val="0"/>
              </a:spcAft>
              <a:defRPr sz="2800" b="1">
                <a:solidFill>
                  <a:schemeClr val="bg1"/>
                </a:solidFill>
                <a:latin typeface="Calibri" charset="0"/>
                <a:ea typeface="ＭＳ Ｐゴシック" charset="0"/>
              </a:defRPr>
            </a:lvl9pPr>
          </a:lstStyle>
          <a:p>
            <a:pPr algn="l" eaLnBrk="1" hangingPunct="1"/>
            <a:r>
              <a:rPr lang="en-US" altLang="en-US" sz="3400" dirty="0"/>
              <a:t>Antibiotic Resistance Surveillance:</a:t>
            </a:r>
            <a:br>
              <a:rPr lang="en-US" altLang="en-US" sz="3400" dirty="0"/>
            </a:br>
            <a:r>
              <a:rPr lang="en-US" altLang="en-US" sz="3400" dirty="0"/>
              <a:t>Carbapenemase-producing Organisms (CPOs) </a:t>
            </a:r>
            <a:r>
              <a:rPr lang="en-US" altLang="en-US" sz="3400" i="1" dirty="0"/>
              <a:t> </a:t>
            </a:r>
            <a:r>
              <a:rPr lang="en-US" altLang="en-US" sz="3400" dirty="0"/>
              <a:t>in MA</a:t>
            </a:r>
            <a:endParaRPr lang="en-US" altLang="en-US" sz="3400" i="1" kern="0" dirty="0"/>
          </a:p>
        </p:txBody>
      </p:sp>
      <p:sp>
        <p:nvSpPr>
          <p:cNvPr id="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32</a:t>
            </a:fld>
            <a:endParaRPr lang="en-US" dirty="0">
              <a:solidFill>
                <a:srgbClr val="464646">
                  <a:lumMod val="40000"/>
                  <a:lumOff val="60000"/>
                </a:srgbClr>
              </a:solidFill>
              <a:latin typeface="+mn-lt"/>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pic>
        <p:nvPicPr>
          <p:cNvPr id="9" name="Content Placeholder 8">
            <a:extLst>
              <a:ext uri="{FF2B5EF4-FFF2-40B4-BE49-F238E27FC236}">
                <a16:creationId xmlns:a16="http://schemas.microsoft.com/office/drawing/2014/main" id="{D078CA2F-B2BD-4A4D-848D-C7423B364C2A}"/>
              </a:ext>
            </a:extLst>
          </p:cNvPr>
          <p:cNvPicPr>
            <a:picLocks noGrp="1"/>
          </p:cNvPicPr>
          <p:nvPr>
            <p:ph idx="1"/>
          </p:nvPr>
        </p:nvPicPr>
        <p:blipFill>
          <a:blip r:embed="rId3"/>
          <a:stretch>
            <a:fillRect/>
          </a:stretch>
        </p:blipFill>
        <p:spPr>
          <a:xfrm>
            <a:off x="1134227" y="1219199"/>
            <a:ext cx="9920369" cy="5013435"/>
          </a:xfrm>
          <a:prstGeom prst="rect">
            <a:avLst/>
          </a:prstGeom>
        </p:spPr>
      </p:pic>
    </p:spTree>
    <p:extLst>
      <p:ext uri="{BB962C8B-B14F-4D97-AF65-F5344CB8AC3E}">
        <p14:creationId xmlns:p14="http://schemas.microsoft.com/office/powerpoint/2010/main" val="1929334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98671" y="1187644"/>
            <a:ext cx="10968673" cy="4811565"/>
          </a:xfrm>
        </p:spPr>
        <p:txBody>
          <a:bodyPr>
            <a:normAutofit fontScale="85000" lnSpcReduction="20000"/>
          </a:bodyPr>
          <a:lstStyle/>
          <a:p>
            <a:r>
              <a:rPr lang="en-US" sz="3200" dirty="0"/>
              <a:t>Studies indicate that between 30-50% of antibiotics prescribed in hospitals and between 40-75% of antibiotics prescribed in nursing homes are unnecessary*</a:t>
            </a:r>
          </a:p>
          <a:p>
            <a:pPr marL="0" indent="0">
              <a:buNone/>
            </a:pPr>
            <a:endParaRPr lang="en-US" sz="3200" dirty="0"/>
          </a:p>
          <a:p>
            <a:r>
              <a:rPr lang="en-US" sz="3200" dirty="0"/>
              <a:t>Improved prescribing practices can help reduce rates of </a:t>
            </a:r>
            <a:r>
              <a:rPr lang="en-US" sz="3200" i="1" dirty="0" err="1"/>
              <a:t>Clostridioides</a:t>
            </a:r>
            <a:r>
              <a:rPr lang="en-US" sz="3200" i="1" dirty="0"/>
              <a:t> difficile </a:t>
            </a:r>
            <a:r>
              <a:rPr lang="en-US" sz="3200" dirty="0"/>
              <a:t>and antibiotic resistance</a:t>
            </a:r>
          </a:p>
          <a:p>
            <a:pPr marL="0" indent="0">
              <a:buNone/>
            </a:pPr>
            <a:endParaRPr lang="en-US" sz="3200" dirty="0"/>
          </a:p>
          <a:p>
            <a:r>
              <a:rPr lang="en-US" sz="3200" dirty="0"/>
              <a:t>Appropriate antibiotic prescribing can improve patient outcomes and reduce healthcare costs</a:t>
            </a:r>
          </a:p>
          <a:p>
            <a:pPr marL="0" indent="0">
              <a:buNone/>
            </a:pPr>
            <a:endParaRPr lang="en-US" dirty="0"/>
          </a:p>
          <a:p>
            <a:pPr marL="0" indent="0">
              <a:buNone/>
            </a:pPr>
            <a:endParaRPr lang="en-US" dirty="0"/>
          </a:p>
          <a:p>
            <a:pPr marL="0" indent="0">
              <a:buNone/>
            </a:pPr>
            <a:r>
              <a:rPr lang="en-US" sz="2100" b="1" dirty="0">
                <a:latin typeface="Calibri" panose="020F0502020204030204" pitchFamily="34" charset="0"/>
                <a:ea typeface="Calibri" panose="020F0502020204030204" pitchFamily="34" charset="0"/>
              </a:rPr>
              <a:t>*</a:t>
            </a:r>
            <a:r>
              <a:rPr lang="en-US" sz="2100" u="sng" dirty="0">
                <a:solidFill>
                  <a:srgbClr val="1F497D"/>
                </a:solidFill>
                <a:latin typeface="Calibri" panose="020F0502020204030204" pitchFamily="34" charset="0"/>
                <a:ea typeface="Calibri" panose="020F0502020204030204" pitchFamily="34" charset="0"/>
                <a:hlinkClick r:id="rId2"/>
              </a:rPr>
              <a:t>https://www.cdc.gov/antibiotic-use/healthcare/</a:t>
            </a:r>
            <a:endParaRPr lang="en-US" sz="2100" u="sng" dirty="0">
              <a:solidFill>
                <a:srgbClr val="1F497D"/>
              </a:solidFill>
              <a:latin typeface="Calibri" panose="020F0502020204030204" pitchFamily="34" charset="0"/>
              <a:ea typeface="Calibri" panose="020F0502020204030204" pitchFamily="34" charset="0"/>
            </a:endParaRPr>
          </a:p>
          <a:p>
            <a:pPr marL="120650" marR="0" indent="0">
              <a:spcBef>
                <a:spcPts val="0"/>
              </a:spcBef>
              <a:spcAft>
                <a:spcPts val="0"/>
              </a:spcAft>
              <a:buNone/>
            </a:pPr>
            <a:r>
              <a:rPr lang="en-US" sz="2100" u="sng" dirty="0">
                <a:solidFill>
                  <a:srgbClr val="1F497D"/>
                </a:solidFill>
                <a:latin typeface="Calibri" panose="020F0502020204030204" pitchFamily="34" charset="0"/>
                <a:ea typeface="Calibri" panose="020F0502020204030204" pitchFamily="34" charset="0"/>
                <a:hlinkClick r:id="rId3"/>
              </a:rPr>
              <a:t>https://www.cdc.gov/longtermcare/prevention/antibiotic-stewardship.html</a:t>
            </a:r>
            <a:endParaRPr lang="en-US" sz="2100" dirty="0">
              <a:latin typeface="Calibri" panose="020F0502020204030204" pitchFamily="34" charset="0"/>
              <a:ea typeface="Calibri" panose="020F0502020204030204" pitchFamily="34" charset="0"/>
            </a:endParaRPr>
          </a:p>
        </p:txBody>
      </p:sp>
      <p:sp>
        <p:nvSpPr>
          <p:cNvPr id="5" name="Rectangle 2"/>
          <p:cNvSpPr txBox="1">
            <a:spLocks noChangeArrowheads="1"/>
          </p:cNvSpPr>
          <p:nvPr/>
        </p:nvSpPr>
        <p:spPr bwMode="auto">
          <a:xfrm>
            <a:off x="598671" y="109840"/>
            <a:ext cx="10421754" cy="70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20300" tIns="60202" rIns="120300" bIns="60202" numCol="1" anchor="ctr" anchorCtr="0" compatLnSpc="1">
            <a:prstTxWarp prst="textNoShape">
              <a:avLst/>
            </a:prstTxWarp>
          </a:bodyPr>
          <a:lstStyle>
            <a:lvl1pPr algn="ctr" defTabSz="1204112" rtl="0" eaLnBrk="0" fontAlgn="base" hangingPunct="0">
              <a:spcBef>
                <a:spcPct val="0"/>
              </a:spcBef>
              <a:spcAft>
                <a:spcPct val="0"/>
              </a:spcAft>
              <a:defRPr sz="3700" b="1">
                <a:solidFill>
                  <a:schemeClr val="bg1"/>
                </a:solidFill>
                <a:latin typeface="+mj-lt"/>
                <a:ea typeface="ＭＳ Ｐゴシック" pitchFamily="34" charset="-128"/>
                <a:cs typeface="+mj-cs"/>
              </a:defRPr>
            </a:lvl1pPr>
            <a:lvl2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2pPr>
            <a:lvl3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3pPr>
            <a:lvl4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4pPr>
            <a:lvl5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5pPr>
            <a:lvl6pPr marL="452352" algn="ctr" rtl="0" fontAlgn="base">
              <a:spcBef>
                <a:spcPct val="0"/>
              </a:spcBef>
              <a:spcAft>
                <a:spcPct val="0"/>
              </a:spcAft>
              <a:defRPr sz="2800" b="1">
                <a:solidFill>
                  <a:schemeClr val="bg1"/>
                </a:solidFill>
                <a:latin typeface="Calibri" charset="0"/>
                <a:ea typeface="ＭＳ Ｐゴシック" charset="0"/>
              </a:defRPr>
            </a:lvl6pPr>
            <a:lvl7pPr marL="904670" algn="ctr" rtl="0" fontAlgn="base">
              <a:spcBef>
                <a:spcPct val="0"/>
              </a:spcBef>
              <a:spcAft>
                <a:spcPct val="0"/>
              </a:spcAft>
              <a:defRPr sz="2800" b="1">
                <a:solidFill>
                  <a:schemeClr val="bg1"/>
                </a:solidFill>
                <a:latin typeface="Calibri" charset="0"/>
                <a:ea typeface="ＭＳ Ｐゴシック" charset="0"/>
              </a:defRPr>
            </a:lvl7pPr>
            <a:lvl8pPr marL="1356997" algn="ctr" rtl="0" fontAlgn="base">
              <a:spcBef>
                <a:spcPct val="0"/>
              </a:spcBef>
              <a:spcAft>
                <a:spcPct val="0"/>
              </a:spcAft>
              <a:defRPr sz="2800" b="1">
                <a:solidFill>
                  <a:schemeClr val="bg1"/>
                </a:solidFill>
                <a:latin typeface="Calibri" charset="0"/>
                <a:ea typeface="ＭＳ Ｐゴシック" charset="0"/>
              </a:defRPr>
            </a:lvl8pPr>
            <a:lvl9pPr marL="1809329" algn="ctr" rtl="0" fontAlgn="base">
              <a:spcBef>
                <a:spcPct val="0"/>
              </a:spcBef>
              <a:spcAft>
                <a:spcPct val="0"/>
              </a:spcAft>
              <a:defRPr sz="2800" b="1">
                <a:solidFill>
                  <a:schemeClr val="bg1"/>
                </a:solidFill>
                <a:latin typeface="Calibri" charset="0"/>
                <a:ea typeface="ＭＳ Ｐゴシック" charset="0"/>
              </a:defRPr>
            </a:lvl9pPr>
          </a:lstStyle>
          <a:p>
            <a:pPr algn="l" eaLnBrk="1" hangingPunct="1"/>
            <a:r>
              <a:rPr lang="en-US" sz="4000" dirty="0"/>
              <a:t>Antibiotic Stewardship</a:t>
            </a:r>
          </a:p>
        </p:txBody>
      </p:sp>
      <p:sp>
        <p:nvSpPr>
          <p:cNvPr id="6"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33</a:t>
            </a:fld>
            <a:endParaRPr lang="en-US" dirty="0">
              <a:solidFill>
                <a:srgbClr val="464646">
                  <a:lumMod val="40000"/>
                  <a:lumOff val="60000"/>
                </a:srgbClr>
              </a:solidFill>
              <a:latin typeface="+mn-lt"/>
            </a:endParaRPr>
          </a:p>
        </p:txBody>
      </p:sp>
      <p:sp>
        <p:nvSpPr>
          <p:cNvPr id="7"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4172498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958" y="1093343"/>
            <a:ext cx="11406323" cy="5533107"/>
          </a:xfrm>
        </p:spPr>
        <p:txBody>
          <a:bodyPr>
            <a:noAutofit/>
          </a:bodyPr>
          <a:lstStyle/>
          <a:p>
            <a:pPr>
              <a:spcBef>
                <a:spcPts val="0"/>
              </a:spcBef>
              <a:spcAft>
                <a:spcPts val="1200"/>
              </a:spcAft>
              <a:buClr>
                <a:schemeClr val="tx1"/>
              </a:buClr>
            </a:pPr>
            <a:r>
              <a:rPr lang="en-US" altLang="en-US" sz="2000" b="1" i="1" dirty="0">
                <a:solidFill>
                  <a:srgbClr val="FFC000"/>
                </a:solidFill>
              </a:rPr>
              <a:t>NEW</a:t>
            </a:r>
            <a:r>
              <a:rPr lang="en-US" altLang="en-US" sz="2000" i="1" dirty="0">
                <a:solidFill>
                  <a:srgbClr val="FFC000"/>
                </a:solidFill>
              </a:rPr>
              <a:t>:</a:t>
            </a:r>
            <a:r>
              <a:rPr lang="en-US" altLang="en-US" sz="2000" i="1" dirty="0"/>
              <a:t> </a:t>
            </a:r>
            <a:r>
              <a:rPr lang="en-US" altLang="en-US" sz="2000" dirty="0"/>
              <a:t>18 new acute care hospitals </a:t>
            </a:r>
            <a:r>
              <a:rPr lang="en-US" sz="2000" dirty="0"/>
              <a:t>participating in NHSN antibiotic use (AU) module to better understand</a:t>
            </a:r>
            <a:br>
              <a:rPr lang="en-US" sz="2000" dirty="0"/>
            </a:br>
            <a:r>
              <a:rPr lang="en-US" sz="2000" dirty="0"/>
              <a:t>trends in antibiotic use and to monitor stewardship activities- will soon have access to antibiotic prescribing data for nearly 50% of all acute-care facilities in MA</a:t>
            </a:r>
            <a:endParaRPr lang="en-US" altLang="en-US" sz="2000" i="1" u="sng" dirty="0"/>
          </a:p>
          <a:p>
            <a:pPr>
              <a:spcBef>
                <a:spcPts val="0"/>
              </a:spcBef>
              <a:spcAft>
                <a:spcPts val="1200"/>
              </a:spcAft>
              <a:buClr>
                <a:schemeClr val="tx1"/>
              </a:buClr>
            </a:pPr>
            <a:r>
              <a:rPr lang="en-US" sz="2000" dirty="0"/>
              <a:t>2019 Component of Advanced Educational Series entitled “</a:t>
            </a:r>
            <a:r>
              <a:rPr lang="en-US" sz="2000" i="1" dirty="0"/>
              <a:t>Navigating Infection Control and Antibiotic</a:t>
            </a:r>
            <a:br>
              <a:rPr lang="en-US" sz="2000" i="1" dirty="0"/>
            </a:br>
            <a:r>
              <a:rPr lang="en-US" sz="2000" i="1" dirty="0"/>
              <a:t>Stewardship in Long-Term Care</a:t>
            </a:r>
            <a:r>
              <a:rPr lang="en-US" sz="2000" dirty="0"/>
              <a:t>” with three “</a:t>
            </a:r>
            <a:r>
              <a:rPr lang="en-US" sz="2000" i="1" dirty="0"/>
              <a:t>ask the experts</a:t>
            </a:r>
            <a:r>
              <a:rPr lang="en-US" sz="2000" dirty="0"/>
              <a:t>” calls</a:t>
            </a:r>
          </a:p>
          <a:p>
            <a:pPr>
              <a:spcBef>
                <a:spcPts val="0"/>
              </a:spcBef>
              <a:spcAft>
                <a:spcPts val="1200"/>
              </a:spcAft>
              <a:buClr>
                <a:schemeClr val="tx1"/>
              </a:buClr>
            </a:pPr>
            <a:r>
              <a:rPr lang="en-US" sz="2000" dirty="0"/>
              <a:t>Collection, monitoring and benchmarking of facility-level antibiotic use data in long-term care facilities (n=70 participating facilities)</a:t>
            </a:r>
          </a:p>
          <a:p>
            <a:pPr>
              <a:spcBef>
                <a:spcPts val="0"/>
              </a:spcBef>
              <a:spcAft>
                <a:spcPts val="1200"/>
              </a:spcAft>
              <a:buClr>
                <a:schemeClr val="tx1"/>
              </a:buClr>
            </a:pPr>
            <a:r>
              <a:rPr lang="en-US" sz="2000" dirty="0"/>
              <a:t>Held a statewide webinar for long-term care facilities on MDROs and Infection Control (n=150 participants) in February, 2020</a:t>
            </a:r>
          </a:p>
          <a:p>
            <a:pPr>
              <a:spcBef>
                <a:spcPts val="0"/>
              </a:spcBef>
              <a:spcAft>
                <a:spcPts val="1200"/>
              </a:spcAft>
              <a:buClr>
                <a:schemeClr val="tx1"/>
              </a:buClr>
            </a:pPr>
            <a:r>
              <a:rPr lang="en-US" altLang="en-US" sz="2000" b="1" i="1" dirty="0">
                <a:solidFill>
                  <a:srgbClr val="FFC000"/>
                </a:solidFill>
              </a:rPr>
              <a:t>NEW</a:t>
            </a:r>
            <a:r>
              <a:rPr lang="en-US" altLang="en-US" sz="2000" i="1" dirty="0">
                <a:solidFill>
                  <a:srgbClr val="FFC000"/>
                </a:solidFill>
              </a:rPr>
              <a:t>:</a:t>
            </a:r>
            <a:r>
              <a:rPr lang="en-US" altLang="en-US" sz="2000" i="1" dirty="0"/>
              <a:t> </a:t>
            </a:r>
            <a:r>
              <a:rPr lang="en-US" sz="2000" dirty="0"/>
              <a:t>Publication of 10-year trends in MA Hospital Antibiograms :</a:t>
            </a:r>
            <a:r>
              <a:rPr lang="pt-BR" sz="2000" dirty="0"/>
              <a:t> </a:t>
            </a:r>
            <a:r>
              <a:rPr lang="pt-BR" sz="2000" dirty="0">
                <a:hlinkClick r:id="rId2"/>
              </a:rPr>
              <a:t>https://doi.org/10.1017/ice.2020.395</a:t>
            </a:r>
            <a:endParaRPr lang="en-US" sz="2000" dirty="0"/>
          </a:p>
          <a:p>
            <a:pPr>
              <a:spcBef>
                <a:spcPts val="0"/>
              </a:spcBef>
              <a:spcAft>
                <a:spcPts val="1200"/>
              </a:spcAft>
              <a:buClr>
                <a:schemeClr val="tx1"/>
              </a:buClr>
            </a:pPr>
            <a:r>
              <a:rPr lang="en-US" sz="2000" dirty="0"/>
              <a:t>Engagement with subject matter experts and stakeholders during quarterly statewide HAI/AR Technical Advisory Group (TAG) meetings with formation of Antibiotic Use Subcommittee</a:t>
            </a:r>
          </a:p>
          <a:p>
            <a:pPr>
              <a:buClr>
                <a:schemeClr val="tx1"/>
              </a:buClr>
            </a:pPr>
            <a:r>
              <a:rPr lang="en-US" sz="2000" dirty="0"/>
              <a:t>Partnered with the Northeast Branch of American Society of Microbiology (ASM) to host a regional conference on antibiotic resistance and stewardship in November, 2019</a:t>
            </a:r>
          </a:p>
        </p:txBody>
      </p:sp>
      <p:sp>
        <p:nvSpPr>
          <p:cNvPr id="5" name="Rectangle 2"/>
          <p:cNvSpPr txBox="1">
            <a:spLocks noChangeArrowheads="1"/>
          </p:cNvSpPr>
          <p:nvPr/>
        </p:nvSpPr>
        <p:spPr bwMode="auto">
          <a:xfrm>
            <a:off x="283779" y="166990"/>
            <a:ext cx="11671503" cy="70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20300" tIns="60202" rIns="120300" bIns="60202" numCol="1" anchor="ctr" anchorCtr="0" compatLnSpc="1">
            <a:prstTxWarp prst="textNoShape">
              <a:avLst/>
            </a:prstTxWarp>
          </a:bodyPr>
          <a:lstStyle>
            <a:lvl1pPr algn="ctr" defTabSz="1204112" rtl="0" eaLnBrk="0" fontAlgn="base" hangingPunct="0">
              <a:spcBef>
                <a:spcPct val="0"/>
              </a:spcBef>
              <a:spcAft>
                <a:spcPct val="0"/>
              </a:spcAft>
              <a:defRPr sz="3700" b="1">
                <a:solidFill>
                  <a:schemeClr val="bg1"/>
                </a:solidFill>
                <a:latin typeface="+mj-lt"/>
                <a:ea typeface="ＭＳ Ｐゴシック" pitchFamily="34" charset="-128"/>
                <a:cs typeface="+mj-cs"/>
              </a:defRPr>
            </a:lvl1pPr>
            <a:lvl2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2pPr>
            <a:lvl3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3pPr>
            <a:lvl4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4pPr>
            <a:lvl5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5pPr>
            <a:lvl6pPr marL="452352" algn="ctr" rtl="0" fontAlgn="base">
              <a:spcBef>
                <a:spcPct val="0"/>
              </a:spcBef>
              <a:spcAft>
                <a:spcPct val="0"/>
              </a:spcAft>
              <a:defRPr sz="2800" b="1">
                <a:solidFill>
                  <a:schemeClr val="bg1"/>
                </a:solidFill>
                <a:latin typeface="Calibri" charset="0"/>
                <a:ea typeface="ＭＳ Ｐゴシック" charset="0"/>
              </a:defRPr>
            </a:lvl6pPr>
            <a:lvl7pPr marL="904670" algn="ctr" rtl="0" fontAlgn="base">
              <a:spcBef>
                <a:spcPct val="0"/>
              </a:spcBef>
              <a:spcAft>
                <a:spcPct val="0"/>
              </a:spcAft>
              <a:defRPr sz="2800" b="1">
                <a:solidFill>
                  <a:schemeClr val="bg1"/>
                </a:solidFill>
                <a:latin typeface="Calibri" charset="0"/>
                <a:ea typeface="ＭＳ Ｐゴシック" charset="0"/>
              </a:defRPr>
            </a:lvl7pPr>
            <a:lvl8pPr marL="1356997" algn="ctr" rtl="0" fontAlgn="base">
              <a:spcBef>
                <a:spcPct val="0"/>
              </a:spcBef>
              <a:spcAft>
                <a:spcPct val="0"/>
              </a:spcAft>
              <a:defRPr sz="2800" b="1">
                <a:solidFill>
                  <a:schemeClr val="bg1"/>
                </a:solidFill>
                <a:latin typeface="Calibri" charset="0"/>
                <a:ea typeface="ＭＳ Ｐゴシック" charset="0"/>
              </a:defRPr>
            </a:lvl8pPr>
            <a:lvl9pPr marL="1809329" algn="ctr" rtl="0" fontAlgn="base">
              <a:spcBef>
                <a:spcPct val="0"/>
              </a:spcBef>
              <a:spcAft>
                <a:spcPct val="0"/>
              </a:spcAft>
              <a:defRPr sz="2800" b="1">
                <a:solidFill>
                  <a:schemeClr val="bg1"/>
                </a:solidFill>
                <a:latin typeface="Calibri" charset="0"/>
                <a:ea typeface="ＭＳ Ｐゴシック" charset="0"/>
              </a:defRPr>
            </a:lvl9pPr>
          </a:lstStyle>
          <a:p>
            <a:pPr algn="l" eaLnBrk="1" hangingPunct="1"/>
            <a:r>
              <a:rPr lang="en-US" altLang="en-US" sz="3400" dirty="0"/>
              <a:t>Antibiotic Stewardship: </a:t>
            </a:r>
            <a:r>
              <a:rPr lang="en-US" sz="3400" dirty="0"/>
              <a:t>Prevention and Educational Activities</a:t>
            </a:r>
            <a:endParaRPr lang="en-US" altLang="en-US" sz="3400" kern="0" dirty="0"/>
          </a:p>
        </p:txBody>
      </p:sp>
      <p:sp>
        <p:nvSpPr>
          <p:cNvPr id="6"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34</a:t>
            </a:fld>
            <a:endParaRPr lang="en-US" dirty="0">
              <a:solidFill>
                <a:srgbClr val="464646">
                  <a:lumMod val="40000"/>
                  <a:lumOff val="60000"/>
                </a:srgbClr>
              </a:solidFill>
              <a:latin typeface="+mn-lt"/>
            </a:endParaRPr>
          </a:p>
        </p:txBody>
      </p:sp>
      <p:sp>
        <p:nvSpPr>
          <p:cNvPr id="7"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325831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10167" y="128890"/>
            <a:ext cx="11345115" cy="70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20300" tIns="60202" rIns="120300" bIns="60202" numCol="1" anchor="ctr" anchorCtr="0" compatLnSpc="1">
            <a:prstTxWarp prst="textNoShape">
              <a:avLst/>
            </a:prstTxWarp>
          </a:bodyPr>
          <a:lstStyle>
            <a:lvl1pPr algn="ctr" defTabSz="1204112" rtl="0" eaLnBrk="0" fontAlgn="base" hangingPunct="0">
              <a:spcBef>
                <a:spcPct val="0"/>
              </a:spcBef>
              <a:spcAft>
                <a:spcPct val="0"/>
              </a:spcAft>
              <a:defRPr sz="3700" b="1">
                <a:solidFill>
                  <a:schemeClr val="bg1"/>
                </a:solidFill>
                <a:latin typeface="+mj-lt"/>
                <a:ea typeface="ＭＳ Ｐゴシック" pitchFamily="34" charset="-128"/>
                <a:cs typeface="+mj-cs"/>
              </a:defRPr>
            </a:lvl1pPr>
            <a:lvl2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2pPr>
            <a:lvl3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3pPr>
            <a:lvl4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4pPr>
            <a:lvl5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5pPr>
            <a:lvl6pPr marL="452352" algn="ctr" rtl="0" fontAlgn="base">
              <a:spcBef>
                <a:spcPct val="0"/>
              </a:spcBef>
              <a:spcAft>
                <a:spcPct val="0"/>
              </a:spcAft>
              <a:defRPr sz="2800" b="1">
                <a:solidFill>
                  <a:schemeClr val="bg1"/>
                </a:solidFill>
                <a:latin typeface="Calibri" charset="0"/>
                <a:ea typeface="ＭＳ Ｐゴシック" charset="0"/>
              </a:defRPr>
            </a:lvl6pPr>
            <a:lvl7pPr marL="904670" algn="ctr" rtl="0" fontAlgn="base">
              <a:spcBef>
                <a:spcPct val="0"/>
              </a:spcBef>
              <a:spcAft>
                <a:spcPct val="0"/>
              </a:spcAft>
              <a:defRPr sz="2800" b="1">
                <a:solidFill>
                  <a:schemeClr val="bg1"/>
                </a:solidFill>
                <a:latin typeface="Calibri" charset="0"/>
                <a:ea typeface="ＭＳ Ｐゴシック" charset="0"/>
              </a:defRPr>
            </a:lvl7pPr>
            <a:lvl8pPr marL="1356997" algn="ctr" rtl="0" fontAlgn="base">
              <a:spcBef>
                <a:spcPct val="0"/>
              </a:spcBef>
              <a:spcAft>
                <a:spcPct val="0"/>
              </a:spcAft>
              <a:defRPr sz="2800" b="1">
                <a:solidFill>
                  <a:schemeClr val="bg1"/>
                </a:solidFill>
                <a:latin typeface="Calibri" charset="0"/>
                <a:ea typeface="ＭＳ Ｐゴシック" charset="0"/>
              </a:defRPr>
            </a:lvl8pPr>
            <a:lvl9pPr marL="1809329" algn="ctr" rtl="0" fontAlgn="base">
              <a:spcBef>
                <a:spcPct val="0"/>
              </a:spcBef>
              <a:spcAft>
                <a:spcPct val="0"/>
              </a:spcAft>
              <a:defRPr sz="2800" b="1">
                <a:solidFill>
                  <a:schemeClr val="bg1"/>
                </a:solidFill>
                <a:latin typeface="Calibri" charset="0"/>
                <a:ea typeface="ＭＳ Ｐゴシック" charset="0"/>
              </a:defRPr>
            </a:lvl9pPr>
          </a:lstStyle>
          <a:p>
            <a:pPr algn="l" eaLnBrk="1" hangingPunct="1"/>
            <a:r>
              <a:rPr lang="en-US" altLang="en-US" sz="3400" dirty="0"/>
              <a:t>Antibiotic Resistance </a:t>
            </a:r>
            <a:r>
              <a:rPr lang="en-US" sz="3400" dirty="0"/>
              <a:t>and </a:t>
            </a:r>
            <a:r>
              <a:rPr lang="en-US" altLang="en-US" sz="3400" dirty="0"/>
              <a:t>Antibiotic Stewardship:</a:t>
            </a:r>
            <a:br>
              <a:rPr lang="en-US" altLang="en-US" sz="3400" dirty="0"/>
            </a:br>
            <a:r>
              <a:rPr lang="en-US" altLang="en-US" sz="3400" dirty="0"/>
              <a:t>DPH </a:t>
            </a:r>
            <a:r>
              <a:rPr lang="en-US" sz="3400" dirty="0"/>
              <a:t>Antibiograms and NHSN AU Data</a:t>
            </a:r>
            <a:endParaRPr lang="en-US" altLang="en-US" sz="3400" kern="0" dirty="0"/>
          </a:p>
        </p:txBody>
      </p:sp>
      <p:sp>
        <p:nvSpPr>
          <p:cNvPr id="7" name="Content Placeholder 2"/>
          <p:cNvSpPr txBox="1">
            <a:spLocks/>
          </p:cNvSpPr>
          <p:nvPr/>
        </p:nvSpPr>
        <p:spPr>
          <a:xfrm>
            <a:off x="-327682" y="1128341"/>
            <a:ext cx="6422094" cy="714220"/>
          </a:xfrm>
          <a:prstGeom prst="rect">
            <a:avLst/>
          </a:prstGeom>
        </p:spPr>
        <p:txBody>
          <a:bodyPr/>
          <a:lstStyle>
            <a:lvl1pPr marL="451169" indent="-451169" algn="l" defTabSz="1204112" rtl="0" eaLnBrk="0" fontAlgn="base" hangingPunct="0">
              <a:spcBef>
                <a:spcPct val="20000"/>
              </a:spcBef>
              <a:spcAft>
                <a:spcPct val="0"/>
              </a:spcAft>
              <a:buChar char="•"/>
              <a:defRPr sz="4300">
                <a:solidFill>
                  <a:schemeClr val="tx1"/>
                </a:solidFill>
                <a:latin typeface="+mn-lt"/>
                <a:ea typeface="ＭＳ Ｐゴシック" pitchFamily="34" charset="-128"/>
                <a:cs typeface="+mn-cs"/>
              </a:defRPr>
            </a:lvl1pPr>
            <a:lvl2pPr marL="977753" indent="-374127" algn="l" defTabSz="1204112" rtl="0" eaLnBrk="0" fontAlgn="base" hangingPunct="0">
              <a:spcBef>
                <a:spcPct val="20000"/>
              </a:spcBef>
              <a:spcAft>
                <a:spcPct val="0"/>
              </a:spcAft>
              <a:buChar char="–"/>
              <a:defRPr sz="3700">
                <a:solidFill>
                  <a:schemeClr val="tx1"/>
                </a:solidFill>
                <a:latin typeface="+mn-lt"/>
                <a:ea typeface="ＭＳ Ｐゴシック" pitchFamily="34" charset="-128"/>
              </a:defRPr>
            </a:lvl2pPr>
            <a:lvl3pPr marL="1505917" indent="-300221" algn="l" defTabSz="1204112" rtl="0" eaLnBrk="0" fontAlgn="base" hangingPunct="0">
              <a:spcBef>
                <a:spcPct val="20000"/>
              </a:spcBef>
              <a:spcAft>
                <a:spcPct val="0"/>
              </a:spcAft>
              <a:buChar char="•"/>
              <a:defRPr sz="3200">
                <a:solidFill>
                  <a:schemeClr val="tx1"/>
                </a:solidFill>
                <a:latin typeface="+mn-lt"/>
                <a:ea typeface="ＭＳ Ｐゴシック" pitchFamily="34" charset="-128"/>
              </a:defRPr>
            </a:lvl3pPr>
            <a:lvl4pPr marL="2107991" indent="-300221" algn="l" defTabSz="1204112" rtl="0" eaLnBrk="0" fontAlgn="base" hangingPunct="0">
              <a:spcBef>
                <a:spcPct val="20000"/>
              </a:spcBef>
              <a:spcAft>
                <a:spcPct val="0"/>
              </a:spcAft>
              <a:buChar char="–"/>
              <a:defRPr sz="2700">
                <a:solidFill>
                  <a:schemeClr val="tx1"/>
                </a:solidFill>
                <a:latin typeface="+mn-lt"/>
                <a:ea typeface="ＭＳ Ｐゴシック" pitchFamily="34" charset="-128"/>
              </a:defRPr>
            </a:lvl4pPr>
            <a:lvl5pPr marL="2710036" indent="-300221" algn="l" defTabSz="1204112" rtl="0" eaLnBrk="0" fontAlgn="base" hangingPunct="0">
              <a:spcBef>
                <a:spcPct val="20000"/>
              </a:spcBef>
              <a:spcAft>
                <a:spcPct val="0"/>
              </a:spcAft>
              <a:buChar char="»"/>
              <a:defRPr sz="2700">
                <a:solidFill>
                  <a:schemeClr val="tx1"/>
                </a:solidFill>
                <a:latin typeface="+mn-lt"/>
                <a:ea typeface="ＭＳ Ｐゴシック" pitchFamily="34" charset="-128"/>
              </a:defRPr>
            </a:lvl5pPr>
            <a:lvl6pPr marL="2487827" indent="-226191" algn="l" rtl="0" fontAlgn="base">
              <a:spcBef>
                <a:spcPct val="20000"/>
              </a:spcBef>
              <a:spcAft>
                <a:spcPct val="0"/>
              </a:spcAft>
              <a:buChar char="»"/>
              <a:defRPr sz="2000">
                <a:solidFill>
                  <a:schemeClr val="tx1"/>
                </a:solidFill>
                <a:latin typeface="+mn-lt"/>
                <a:ea typeface="+mn-ea"/>
              </a:defRPr>
            </a:lvl6pPr>
            <a:lvl7pPr marL="2940173" indent="-226191" algn="l" rtl="0" fontAlgn="base">
              <a:spcBef>
                <a:spcPct val="20000"/>
              </a:spcBef>
              <a:spcAft>
                <a:spcPct val="0"/>
              </a:spcAft>
              <a:buChar char="»"/>
              <a:defRPr sz="2000">
                <a:solidFill>
                  <a:schemeClr val="tx1"/>
                </a:solidFill>
                <a:latin typeface="+mn-lt"/>
                <a:ea typeface="+mn-ea"/>
              </a:defRPr>
            </a:lvl7pPr>
            <a:lvl8pPr marL="3392498" indent="-226191" algn="l" rtl="0" fontAlgn="base">
              <a:spcBef>
                <a:spcPct val="20000"/>
              </a:spcBef>
              <a:spcAft>
                <a:spcPct val="0"/>
              </a:spcAft>
              <a:buChar char="»"/>
              <a:defRPr sz="2000">
                <a:solidFill>
                  <a:schemeClr val="tx1"/>
                </a:solidFill>
                <a:latin typeface="+mn-lt"/>
                <a:ea typeface="+mn-ea"/>
              </a:defRPr>
            </a:lvl8pPr>
            <a:lvl9pPr marL="3844832" indent="-226191" algn="l" rtl="0" fontAlgn="base">
              <a:spcBef>
                <a:spcPct val="20000"/>
              </a:spcBef>
              <a:spcAft>
                <a:spcPct val="0"/>
              </a:spcAft>
              <a:buChar char="»"/>
              <a:defRPr sz="2000">
                <a:solidFill>
                  <a:schemeClr val="tx1"/>
                </a:solidFill>
                <a:latin typeface="+mn-lt"/>
                <a:ea typeface="+mn-ea"/>
              </a:defRPr>
            </a:lvl9pPr>
          </a:lstStyle>
          <a:p>
            <a:pPr marL="0" indent="0" algn="ctr">
              <a:spcBef>
                <a:spcPts val="0"/>
              </a:spcBef>
              <a:buNone/>
            </a:pPr>
            <a:r>
              <a:rPr lang="en-US" sz="2000" i="1" kern="0" dirty="0"/>
              <a:t>Staphylococcus aureus </a:t>
            </a:r>
            <a:r>
              <a:rPr lang="en-US" sz="2000" dirty="0"/>
              <a:t>Susceptibility Rates – 2017</a:t>
            </a:r>
          </a:p>
          <a:p>
            <a:pPr marL="0" indent="0" algn="ctr">
              <a:spcBef>
                <a:spcPts val="0"/>
              </a:spcBef>
              <a:buNone/>
            </a:pPr>
            <a:r>
              <a:rPr lang="en-US" sz="1800" kern="0" dirty="0"/>
              <a:t>Statewide</a:t>
            </a:r>
            <a:endParaRPr lang="en-US" sz="3200" kern="0" dirty="0"/>
          </a:p>
        </p:txBody>
      </p:sp>
      <p:sp>
        <p:nvSpPr>
          <p:cNvPr id="4" name="TextBox 3"/>
          <p:cNvSpPr txBox="1"/>
          <p:nvPr/>
        </p:nvSpPr>
        <p:spPr>
          <a:xfrm>
            <a:off x="54875" y="2437776"/>
            <a:ext cx="461665" cy="1553246"/>
          </a:xfrm>
          <a:prstGeom prst="rect">
            <a:avLst/>
          </a:prstGeom>
          <a:noFill/>
        </p:spPr>
        <p:txBody>
          <a:bodyPr vert="vert270" wrap="square" rtlCol="0">
            <a:spAutoFit/>
          </a:bodyPr>
          <a:lstStyle/>
          <a:p>
            <a:r>
              <a:rPr lang="en-US" sz="1800" dirty="0">
                <a:latin typeface="+mj-lt"/>
              </a:rPr>
              <a:t>% Susceptibility</a:t>
            </a:r>
          </a:p>
        </p:txBody>
      </p:sp>
      <p:sp>
        <p:nvSpPr>
          <p:cNvPr id="18" name="TextBox 17"/>
          <p:cNvSpPr txBox="1"/>
          <p:nvPr/>
        </p:nvSpPr>
        <p:spPr>
          <a:xfrm>
            <a:off x="1948133" y="4669799"/>
            <a:ext cx="1870463" cy="369332"/>
          </a:xfrm>
          <a:prstGeom prst="rect">
            <a:avLst/>
          </a:prstGeom>
          <a:noFill/>
        </p:spPr>
        <p:txBody>
          <a:bodyPr vert="horz" wrap="square" rtlCol="0">
            <a:spAutoFit/>
          </a:bodyPr>
          <a:lstStyle/>
          <a:p>
            <a:pPr algn="ctr"/>
            <a:r>
              <a:rPr lang="en-US" sz="1800" dirty="0">
                <a:latin typeface="+mj-lt"/>
              </a:rPr>
              <a:t>Antibiotic</a:t>
            </a:r>
          </a:p>
        </p:txBody>
      </p:sp>
      <p:sp>
        <p:nvSpPr>
          <p:cNvPr id="19"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35</a:t>
            </a:fld>
            <a:endParaRPr lang="en-US" dirty="0">
              <a:solidFill>
                <a:srgbClr val="464646">
                  <a:lumMod val="40000"/>
                  <a:lumOff val="60000"/>
                </a:srgbClr>
              </a:solidFill>
              <a:latin typeface="+mn-lt"/>
            </a:endParaRPr>
          </a:p>
        </p:txBody>
      </p:sp>
      <p:sp>
        <p:nvSpPr>
          <p:cNvPr id="20" name="Footer Placeholder 3">
            <a:extLst>
              <a:ext uri="{FF2B5EF4-FFF2-40B4-BE49-F238E27FC236}">
                <a16:creationId xmlns:a16="http://schemas.microsoft.com/office/drawing/2014/main" id="{EF3A1742-1D21-6E49-B1F6-D58AC8A01F49}"/>
              </a:ext>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pic>
        <p:nvPicPr>
          <p:cNvPr id="21" name="Picture 3">
            <a:extLst>
              <a:ext uri="{FF2B5EF4-FFF2-40B4-BE49-F238E27FC236}">
                <a16:creationId xmlns:a16="http://schemas.microsoft.com/office/drawing/2014/main" id="{2E4AB31F-0262-45BA-8063-A1036F8A98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68" t="12025" r="1657"/>
          <a:stretch/>
        </p:blipFill>
        <p:spPr bwMode="auto">
          <a:xfrm>
            <a:off x="506030" y="1874041"/>
            <a:ext cx="4909537" cy="2680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a:extLst>
              <a:ext uri="{FF2B5EF4-FFF2-40B4-BE49-F238E27FC236}">
                <a16:creationId xmlns:a16="http://schemas.microsoft.com/office/drawing/2014/main" id="{D805B3B6-1187-4693-A179-DF96A097795E}"/>
              </a:ext>
            </a:extLst>
          </p:cNvPr>
          <p:cNvPicPr>
            <a:picLocks noChangeAspect="1"/>
          </p:cNvPicPr>
          <p:nvPr/>
        </p:nvPicPr>
        <p:blipFill rotWithShape="1">
          <a:blip r:embed="rId3"/>
          <a:srcRect l="26834" t="22148" r="6157" b="18725"/>
          <a:stretch/>
        </p:blipFill>
        <p:spPr>
          <a:xfrm>
            <a:off x="4474433" y="2666347"/>
            <a:ext cx="7609490" cy="3776820"/>
          </a:xfrm>
          <a:prstGeom prst="rect">
            <a:avLst/>
          </a:prstGeom>
        </p:spPr>
      </p:pic>
    </p:spTree>
    <p:extLst>
      <p:ext uri="{BB962C8B-B14F-4D97-AF65-F5344CB8AC3E}">
        <p14:creationId xmlns:p14="http://schemas.microsoft.com/office/powerpoint/2010/main" val="2636780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Contact Information</a:t>
            </a:r>
          </a:p>
        </p:txBody>
      </p:sp>
      <p:sp>
        <p:nvSpPr>
          <p:cNvPr id="3" name="Content Placeholder 2"/>
          <p:cNvSpPr>
            <a:spLocks noGrp="1"/>
          </p:cNvSpPr>
          <p:nvPr>
            <p:ph idx="1"/>
          </p:nvPr>
        </p:nvSpPr>
        <p:spPr>
          <a:xfrm>
            <a:off x="592667" y="1400176"/>
            <a:ext cx="10969943" cy="4525963"/>
          </a:xfrm>
        </p:spPr>
        <p:txBody>
          <a:bodyPr>
            <a:normAutofit/>
          </a:bodyPr>
          <a:lstStyle/>
          <a:p>
            <a:pPr marL="0" indent="0" algn="ctr">
              <a:buNone/>
            </a:pPr>
            <a:r>
              <a:rPr lang="en-US" sz="3729" dirty="0"/>
              <a:t>Thank you for the opportunity to present this information today.</a:t>
            </a:r>
          </a:p>
          <a:p>
            <a:pPr marL="452480" indent="0">
              <a:buNone/>
            </a:pPr>
            <a:endParaRPr lang="en-US" sz="2664" dirty="0"/>
          </a:p>
          <a:p>
            <a:pPr marL="0" indent="0" algn="ctr">
              <a:buNone/>
            </a:pPr>
            <a:r>
              <a:rPr lang="en-US" sz="2664" dirty="0"/>
              <a:t>Please direct any questions to:</a:t>
            </a:r>
          </a:p>
          <a:p>
            <a:pPr marL="0" indent="0" algn="ctr">
              <a:buNone/>
            </a:pPr>
            <a:r>
              <a:rPr lang="en-US" sz="2664" dirty="0"/>
              <a:t>Eileen McHale, RN, BSN</a:t>
            </a:r>
          </a:p>
          <a:p>
            <a:pPr marL="0" indent="0" algn="ctr">
              <a:buNone/>
            </a:pPr>
            <a:r>
              <a:rPr lang="en-US" sz="2664" dirty="0"/>
              <a:t>Healthcare Associated Infection Coordinator</a:t>
            </a:r>
          </a:p>
          <a:p>
            <a:pPr marL="0" indent="0" algn="ctr">
              <a:buNone/>
            </a:pPr>
            <a:r>
              <a:rPr lang="en-US" sz="2664" dirty="0"/>
              <a:t>Bureau of Health Care Safety and Quality</a:t>
            </a:r>
          </a:p>
          <a:p>
            <a:pPr marL="0" indent="0" algn="ctr">
              <a:buNone/>
            </a:pPr>
            <a:r>
              <a:rPr lang="en-US" sz="2664" dirty="0">
                <a:hlinkClick r:id="rId3"/>
              </a:rPr>
              <a:t>eileen.mchale@state.ma.us</a:t>
            </a:r>
            <a:endParaRPr lang="en-US" sz="2664" dirty="0"/>
          </a:p>
        </p:txBody>
      </p:sp>
      <p:sp>
        <p:nvSpPr>
          <p:cNvPr id="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36</a:t>
            </a:fld>
            <a:endParaRPr lang="en-US" dirty="0">
              <a:solidFill>
                <a:srgbClr val="464646">
                  <a:lumMod val="40000"/>
                  <a:lumOff val="60000"/>
                </a:srgbClr>
              </a:solidFill>
              <a:latin typeface="+mn-lt"/>
            </a:endParaRPr>
          </a:p>
        </p:txBody>
      </p:sp>
      <p:sp>
        <p:nvSpPr>
          <p:cNvPr id="6"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2838860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rmAutofit/>
          </a:bodyPr>
          <a:lstStyle/>
          <a:p>
            <a:pPr eaLnBrk="1" hangingPunct="1"/>
            <a:r>
              <a:rPr lang="en-US" altLang="en-US" sz="4000" dirty="0">
                <a:solidFill>
                  <a:schemeClr val="bg1"/>
                </a:solidFill>
              </a:rPr>
              <a:t>Methods</a:t>
            </a:r>
          </a:p>
        </p:txBody>
      </p:sp>
      <p:sp>
        <p:nvSpPr>
          <p:cNvPr id="12292" name="Rectangle 3"/>
          <p:cNvSpPr>
            <a:spLocks noGrp="1" noChangeArrowheads="1"/>
          </p:cNvSpPr>
          <p:nvPr>
            <p:ph idx="1"/>
          </p:nvPr>
        </p:nvSpPr>
        <p:spPr>
          <a:xfrm>
            <a:off x="592668" y="1172355"/>
            <a:ext cx="10969942" cy="5310787"/>
          </a:xfrm>
        </p:spPr>
        <p:txBody>
          <a:bodyPr>
            <a:noAutofit/>
          </a:bodyPr>
          <a:lstStyle/>
          <a:p>
            <a:pPr marL="1588" indent="14151" eaLnBrk="1" hangingPunct="1">
              <a:lnSpc>
                <a:spcPct val="80000"/>
              </a:lnSpc>
              <a:buNone/>
            </a:pPr>
            <a:r>
              <a:rPr lang="en-US" altLang="en-US" sz="2400" dirty="0"/>
              <a:t>This data summary includes the following statewide measures for the 2019 calendar year (January 1, 2019 – December 31, 2019) as reported to the CDC’s National Healthcare Safety Network (NHSN).</a:t>
            </a:r>
          </a:p>
          <a:p>
            <a:pPr marL="1588" indent="14151" eaLnBrk="1" hangingPunct="1">
              <a:lnSpc>
                <a:spcPct val="80000"/>
              </a:lnSpc>
              <a:buNone/>
            </a:pPr>
            <a:endParaRPr lang="en-US" altLang="en-US" sz="2400" dirty="0"/>
          </a:p>
          <a:p>
            <a:pPr marL="1588" indent="14151" eaLnBrk="1" hangingPunct="1">
              <a:lnSpc>
                <a:spcPct val="80000"/>
              </a:lnSpc>
              <a:buNone/>
            </a:pPr>
            <a:r>
              <a:rPr lang="en-US" altLang="en-US" sz="2400" dirty="0"/>
              <a:t>The DPH required measures are consistent with the Centers for Medicare and Medicaid Services (CMS) quality reporting measures.  </a:t>
            </a:r>
          </a:p>
          <a:p>
            <a:pPr marL="1588" indent="14151" eaLnBrk="1" hangingPunct="1">
              <a:lnSpc>
                <a:spcPct val="80000"/>
              </a:lnSpc>
              <a:buNone/>
            </a:pPr>
            <a:r>
              <a:rPr lang="en-US" altLang="en-US" sz="1200" dirty="0"/>
              <a:t>  </a:t>
            </a:r>
          </a:p>
          <a:p>
            <a:pPr marL="682625" indent="-282575" eaLnBrk="1" hangingPunct="1">
              <a:lnSpc>
                <a:spcPct val="80000"/>
              </a:lnSpc>
              <a:spcAft>
                <a:spcPts val="1200"/>
              </a:spcAft>
            </a:pPr>
            <a:r>
              <a:rPr lang="en-US" altLang="en-US" sz="2400" dirty="0"/>
              <a:t>Central line associated bloodstream infections (CLABSI) in intensive care units and wards (</a:t>
            </a:r>
            <a:r>
              <a:rPr lang="en-US" altLang="en-US" sz="2400" b="1" i="1" dirty="0">
                <a:solidFill>
                  <a:srgbClr val="FFC000"/>
                </a:solidFill>
              </a:rPr>
              <a:t>New this year</a:t>
            </a:r>
            <a:r>
              <a:rPr lang="en-US" altLang="en-US" sz="2400" dirty="0"/>
              <a:t>)</a:t>
            </a:r>
          </a:p>
          <a:p>
            <a:pPr marL="682625" indent="-282575">
              <a:lnSpc>
                <a:spcPct val="80000"/>
              </a:lnSpc>
              <a:spcAft>
                <a:spcPts val="1200"/>
              </a:spcAft>
            </a:pPr>
            <a:r>
              <a:rPr lang="en-US" altLang="en-US" sz="2400" dirty="0"/>
              <a:t>Catheter associated urinary tract infections (CAUTI) in intensive care units and wards (</a:t>
            </a:r>
            <a:r>
              <a:rPr lang="en-US" altLang="en-US" sz="2400" b="1" i="1" dirty="0">
                <a:solidFill>
                  <a:srgbClr val="FFC000"/>
                </a:solidFill>
              </a:rPr>
              <a:t>New this year</a:t>
            </a:r>
            <a:r>
              <a:rPr lang="en-US" altLang="en-US" sz="2400" dirty="0"/>
              <a:t>)</a:t>
            </a:r>
          </a:p>
          <a:p>
            <a:pPr marL="682625" indent="-282575" eaLnBrk="1" hangingPunct="1">
              <a:lnSpc>
                <a:spcPct val="80000"/>
              </a:lnSpc>
              <a:spcAft>
                <a:spcPts val="1200"/>
              </a:spcAft>
            </a:pPr>
            <a:r>
              <a:rPr lang="en-US" altLang="en-US" sz="2400" dirty="0"/>
              <a:t>Specific surgical site infections (SSI)</a:t>
            </a:r>
          </a:p>
          <a:p>
            <a:pPr marL="682625" indent="-282575" eaLnBrk="1" hangingPunct="1">
              <a:lnSpc>
                <a:spcPct val="80000"/>
              </a:lnSpc>
              <a:spcAft>
                <a:spcPts val="1200"/>
              </a:spcAft>
            </a:pPr>
            <a:r>
              <a:rPr lang="en-US" altLang="en-US" sz="2400" dirty="0"/>
              <a:t>Specific facility wide laboratory identified events (</a:t>
            </a:r>
            <a:r>
              <a:rPr lang="en-US" altLang="en-US" sz="2400" dirty="0" err="1"/>
              <a:t>LabID</a:t>
            </a:r>
            <a:r>
              <a:rPr lang="en-US" altLang="en-US" sz="2400" dirty="0"/>
              <a:t>) </a:t>
            </a:r>
            <a:endParaRPr lang="en-US" altLang="en-US" sz="200" dirty="0">
              <a:ea typeface="MS PGothic" pitchFamily="34" charset="-128"/>
            </a:endParaRPr>
          </a:p>
          <a:p>
            <a:pPr marL="176213" lvl="1" indent="-176213" eaLnBrk="1" hangingPunct="1">
              <a:lnSpc>
                <a:spcPct val="80000"/>
              </a:lnSpc>
              <a:buNone/>
            </a:pPr>
            <a:r>
              <a:rPr lang="en-US" altLang="en-US" sz="1800" dirty="0">
                <a:ea typeface="MS PGothic" pitchFamily="34" charset="-128"/>
              </a:rPr>
              <a:t>* </a:t>
            </a:r>
            <a:r>
              <a:rPr lang="en-US" altLang="en-US" sz="1800" dirty="0"/>
              <a:t>National baseline data for each measure are based on a statistical risk model derived from 2015 national data</a:t>
            </a:r>
          </a:p>
          <a:p>
            <a:pPr marL="527050" lvl="1" indent="-527050" eaLnBrk="1" hangingPunct="1">
              <a:lnSpc>
                <a:spcPct val="80000"/>
              </a:lnSpc>
              <a:buNone/>
            </a:pPr>
            <a:r>
              <a:rPr lang="en-US" altLang="en-US" sz="1800" dirty="0">
                <a:ea typeface="MS PGothic" pitchFamily="34" charset="-128"/>
              </a:rPr>
              <a:t>^ All data were extracted from NHSN on September 21,2020</a:t>
            </a:r>
          </a:p>
        </p:txBody>
      </p:sp>
      <p:sp>
        <p:nvSpPr>
          <p:cNvPr id="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4</a:t>
            </a:fld>
            <a:endParaRPr lang="en-US" dirty="0">
              <a:solidFill>
                <a:srgbClr val="464646">
                  <a:lumMod val="40000"/>
                  <a:lumOff val="60000"/>
                </a:srgbClr>
              </a:solidFill>
              <a:latin typeface="+mn-lt"/>
            </a:endParaRPr>
          </a:p>
        </p:txBody>
      </p:sp>
      <p:sp>
        <p:nvSpPr>
          <p:cNvPr id="6"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1369176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4294967295"/>
          </p:nvPr>
        </p:nvSpPr>
        <p:spPr>
          <a:xfrm>
            <a:off x="638674" y="1275570"/>
            <a:ext cx="10968672" cy="647929"/>
          </a:xfrm>
        </p:spPr>
        <p:txBody>
          <a:bodyPr>
            <a:normAutofit/>
          </a:bodyPr>
          <a:lstStyle/>
          <a:p>
            <a:pPr marL="452352" indent="-301524" defTabSz="1204650" eaLnBrk="1" hangingPunct="1">
              <a:lnSpc>
                <a:spcPct val="90000"/>
              </a:lnSpc>
              <a:defRPr/>
            </a:pPr>
            <a:r>
              <a:rPr lang="en-US" altLang="en-US" sz="2800" b="1" dirty="0">
                <a:ea typeface="MS PGothic" pitchFamily="34" charset="-128"/>
              </a:rPr>
              <a:t>Standardized Infection Ratio (SIR)</a:t>
            </a:r>
          </a:p>
        </p:txBody>
      </p:sp>
      <p:sp>
        <p:nvSpPr>
          <p:cNvPr id="13316" name="Rectangle 5"/>
          <p:cNvSpPr>
            <a:spLocks noChangeArrowheads="1"/>
          </p:cNvSpPr>
          <p:nvPr/>
        </p:nvSpPr>
        <p:spPr bwMode="auto">
          <a:xfrm>
            <a:off x="631524" y="128890"/>
            <a:ext cx="6421694" cy="70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nchor="ct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2413" indent="-3048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4000" b="1" dirty="0">
                <a:solidFill>
                  <a:schemeClr val="bg1"/>
                </a:solidFill>
              </a:rPr>
              <a:t>Measures  </a:t>
            </a:r>
          </a:p>
        </p:txBody>
      </p:sp>
      <p:grpSp>
        <p:nvGrpSpPr>
          <p:cNvPr id="13317" name="Group 17"/>
          <p:cNvGrpSpPr>
            <a:grpSpLocks/>
          </p:cNvGrpSpPr>
          <p:nvPr/>
        </p:nvGrpSpPr>
        <p:grpSpPr bwMode="auto">
          <a:xfrm>
            <a:off x="1318656" y="3787531"/>
            <a:ext cx="9928046" cy="812853"/>
            <a:chOff x="830" y="5074"/>
            <a:chExt cx="6249" cy="682"/>
          </a:xfrm>
        </p:grpSpPr>
        <p:sp>
          <p:nvSpPr>
            <p:cNvPr id="13324" name="AutoShape 5"/>
            <p:cNvSpPr>
              <a:spLocks noChangeArrowheads="1"/>
            </p:cNvSpPr>
            <p:nvPr/>
          </p:nvSpPr>
          <p:spPr bwMode="auto">
            <a:xfrm>
              <a:off x="830" y="5074"/>
              <a:ext cx="6249" cy="637"/>
            </a:xfrm>
            <a:prstGeom prst="roundRect">
              <a:avLst>
                <a:gd name="adj" fmla="val 16667"/>
              </a:avLst>
            </a:prstGeom>
            <a:solidFill>
              <a:schemeClr val="accent1">
                <a:alpha val="39999"/>
              </a:schemeClr>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07" tIns="45654" rIns="91307" bIns="45654" anchor="ctr"/>
            <a:lstStyle>
              <a:lvl1pPr defTabSz="912813" eaLnBrk="0" hangingPunct="0">
                <a:spcBef>
                  <a:spcPct val="20000"/>
                </a:spcBef>
                <a:buChar char="•"/>
                <a:defRPr sz="4300">
                  <a:solidFill>
                    <a:schemeClr val="tx1"/>
                  </a:solidFill>
                  <a:latin typeface="Calibri" pitchFamily="34" charset="0"/>
                  <a:ea typeface="ＭＳ Ｐゴシック" pitchFamily="34" charset="-128"/>
                </a:defRPr>
              </a:lvl1pPr>
              <a:lvl2pPr marL="741363" indent="-284163" defTabSz="912813" eaLnBrk="0" hangingPunct="0">
                <a:spcBef>
                  <a:spcPct val="20000"/>
                </a:spcBef>
                <a:buChar char="–"/>
                <a:defRPr sz="3700">
                  <a:solidFill>
                    <a:schemeClr val="tx1"/>
                  </a:solidFill>
                  <a:latin typeface="Calibri" pitchFamily="34" charset="0"/>
                  <a:ea typeface="ＭＳ Ｐゴシック" pitchFamily="34" charset="-128"/>
                </a:defRPr>
              </a:lvl2pPr>
              <a:lvl3pPr marL="1144588" indent="-231775" defTabSz="912813" eaLnBrk="0" hangingPunct="0">
                <a:spcBef>
                  <a:spcPct val="20000"/>
                </a:spcBef>
                <a:buChar char="•"/>
                <a:defRPr sz="3200">
                  <a:solidFill>
                    <a:schemeClr val="tx1"/>
                  </a:solidFill>
                  <a:latin typeface="Calibri" pitchFamily="34" charset="0"/>
                  <a:ea typeface="ＭＳ Ｐゴシック" pitchFamily="34" charset="-128"/>
                </a:defRPr>
              </a:lvl3pPr>
              <a:lvl4pPr marL="1600200" indent="-228600" defTabSz="912813" eaLnBrk="0" hangingPunct="0">
                <a:spcBef>
                  <a:spcPct val="20000"/>
                </a:spcBef>
                <a:buChar char="–"/>
                <a:defRPr sz="2700">
                  <a:solidFill>
                    <a:schemeClr val="tx1"/>
                  </a:solidFill>
                  <a:latin typeface="Calibri" pitchFamily="34" charset="0"/>
                  <a:ea typeface="ＭＳ Ｐゴシック" pitchFamily="34" charset="-128"/>
                </a:defRPr>
              </a:lvl4pPr>
              <a:lvl5pPr marL="2057400" indent="-228600" defTabSz="912813" eaLnBrk="0" hangingPunct="0">
                <a:spcBef>
                  <a:spcPct val="20000"/>
                </a:spcBef>
                <a:buChar char="»"/>
                <a:defRPr sz="2700">
                  <a:solidFill>
                    <a:schemeClr val="tx1"/>
                  </a:solidFill>
                  <a:latin typeface="Calibri" pitchFamily="34" charset="0"/>
                  <a:ea typeface="ＭＳ Ｐゴシック" pitchFamily="34" charset="-128"/>
                </a:defRPr>
              </a:lvl5pPr>
              <a:lvl6pPr marL="25146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29718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34290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38862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2400" dirty="0">
                <a:latin typeface="Garamond" pitchFamily="18" charset="0"/>
              </a:endParaRPr>
            </a:p>
          </p:txBody>
        </p:sp>
        <p:sp>
          <p:nvSpPr>
            <p:cNvPr id="13325" name="Text Box 6"/>
            <p:cNvSpPr txBox="1">
              <a:spLocks noChangeArrowheads="1"/>
            </p:cNvSpPr>
            <p:nvPr/>
          </p:nvSpPr>
          <p:spPr bwMode="auto">
            <a:xfrm>
              <a:off x="1215" y="5198"/>
              <a:ext cx="2213"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dirty="0"/>
                <a:t>Standard Utilization Ratio=</a:t>
              </a:r>
            </a:p>
          </p:txBody>
        </p:sp>
        <p:sp>
          <p:nvSpPr>
            <p:cNvPr id="13326" name="Text Box 7"/>
            <p:cNvSpPr txBox="1">
              <a:spLocks noChangeArrowheads="1"/>
            </p:cNvSpPr>
            <p:nvPr/>
          </p:nvSpPr>
          <p:spPr bwMode="auto">
            <a:xfrm>
              <a:off x="3707" y="5103"/>
              <a:ext cx="2842"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dirty="0"/>
                <a:t>Number of Device Days</a:t>
              </a:r>
            </a:p>
          </p:txBody>
        </p:sp>
        <p:sp>
          <p:nvSpPr>
            <p:cNvPr id="13327" name="Text Box 8"/>
            <p:cNvSpPr txBox="1">
              <a:spLocks noChangeArrowheads="1"/>
            </p:cNvSpPr>
            <p:nvPr/>
          </p:nvSpPr>
          <p:spPr bwMode="auto">
            <a:xfrm>
              <a:off x="3707" y="5369"/>
              <a:ext cx="2842"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dirty="0"/>
                <a:t>Predicted Number of Device Days</a:t>
              </a:r>
            </a:p>
          </p:txBody>
        </p:sp>
        <p:sp>
          <p:nvSpPr>
            <p:cNvPr id="13328" name="Line 9"/>
            <p:cNvSpPr>
              <a:spLocks noChangeShapeType="1"/>
            </p:cNvSpPr>
            <p:nvPr/>
          </p:nvSpPr>
          <p:spPr bwMode="auto">
            <a:xfrm>
              <a:off x="3729" y="5449"/>
              <a:ext cx="2842" cy="0"/>
            </a:xfrm>
            <a:prstGeom prst="line">
              <a:avLst/>
            </a:prstGeom>
            <a:noFill/>
            <a:ln w="28575">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13318" name="Group 18"/>
          <p:cNvGrpSpPr>
            <a:grpSpLocks/>
          </p:cNvGrpSpPr>
          <p:nvPr/>
        </p:nvGrpSpPr>
        <p:grpSpPr bwMode="auto">
          <a:xfrm>
            <a:off x="1318656" y="1923499"/>
            <a:ext cx="9928046" cy="784207"/>
            <a:chOff x="838" y="3422"/>
            <a:chExt cx="6249" cy="659"/>
          </a:xfrm>
        </p:grpSpPr>
        <p:sp>
          <p:nvSpPr>
            <p:cNvPr id="13319" name="AutoShape 16"/>
            <p:cNvSpPr>
              <a:spLocks noChangeArrowheads="1"/>
            </p:cNvSpPr>
            <p:nvPr/>
          </p:nvSpPr>
          <p:spPr bwMode="auto">
            <a:xfrm>
              <a:off x="838" y="3422"/>
              <a:ext cx="6249" cy="637"/>
            </a:xfrm>
            <a:prstGeom prst="roundRect">
              <a:avLst>
                <a:gd name="adj" fmla="val 16667"/>
              </a:avLst>
            </a:prstGeom>
            <a:solidFill>
              <a:schemeClr val="accent1">
                <a:alpha val="39999"/>
              </a:schemeClr>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07" tIns="45654" rIns="91307" bIns="45654" anchor="ctr"/>
            <a:lstStyle>
              <a:lvl1pPr defTabSz="912813" eaLnBrk="0" hangingPunct="0">
                <a:spcBef>
                  <a:spcPct val="20000"/>
                </a:spcBef>
                <a:buChar char="•"/>
                <a:defRPr sz="4300">
                  <a:solidFill>
                    <a:schemeClr val="tx1"/>
                  </a:solidFill>
                  <a:latin typeface="Calibri" pitchFamily="34" charset="0"/>
                  <a:ea typeface="ＭＳ Ｐゴシック" pitchFamily="34" charset="-128"/>
                </a:defRPr>
              </a:lvl1pPr>
              <a:lvl2pPr marL="741363" indent="-284163" defTabSz="912813" eaLnBrk="0" hangingPunct="0">
                <a:spcBef>
                  <a:spcPct val="20000"/>
                </a:spcBef>
                <a:buChar char="–"/>
                <a:defRPr sz="3700">
                  <a:solidFill>
                    <a:schemeClr val="tx1"/>
                  </a:solidFill>
                  <a:latin typeface="Calibri" pitchFamily="34" charset="0"/>
                  <a:ea typeface="ＭＳ Ｐゴシック" pitchFamily="34" charset="-128"/>
                </a:defRPr>
              </a:lvl2pPr>
              <a:lvl3pPr marL="1144588" indent="-231775" defTabSz="912813" eaLnBrk="0" hangingPunct="0">
                <a:spcBef>
                  <a:spcPct val="20000"/>
                </a:spcBef>
                <a:buChar char="•"/>
                <a:defRPr sz="3200">
                  <a:solidFill>
                    <a:schemeClr val="tx1"/>
                  </a:solidFill>
                  <a:latin typeface="Calibri" pitchFamily="34" charset="0"/>
                  <a:ea typeface="ＭＳ Ｐゴシック" pitchFamily="34" charset="-128"/>
                </a:defRPr>
              </a:lvl3pPr>
              <a:lvl4pPr marL="1600200" indent="-228600" defTabSz="912813" eaLnBrk="0" hangingPunct="0">
                <a:spcBef>
                  <a:spcPct val="20000"/>
                </a:spcBef>
                <a:buChar char="–"/>
                <a:defRPr sz="2700">
                  <a:solidFill>
                    <a:schemeClr val="tx1"/>
                  </a:solidFill>
                  <a:latin typeface="Calibri" pitchFamily="34" charset="0"/>
                  <a:ea typeface="ＭＳ Ｐゴシック" pitchFamily="34" charset="-128"/>
                </a:defRPr>
              </a:lvl4pPr>
              <a:lvl5pPr marL="2057400" indent="-228600" defTabSz="912813" eaLnBrk="0" hangingPunct="0">
                <a:spcBef>
                  <a:spcPct val="20000"/>
                </a:spcBef>
                <a:buChar char="»"/>
                <a:defRPr sz="2700">
                  <a:solidFill>
                    <a:schemeClr val="tx1"/>
                  </a:solidFill>
                  <a:latin typeface="Calibri" pitchFamily="34" charset="0"/>
                  <a:ea typeface="ＭＳ Ｐゴシック" pitchFamily="34" charset="-128"/>
                </a:defRPr>
              </a:lvl5pPr>
              <a:lvl6pPr marL="25146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29718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34290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38862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2400" dirty="0">
                <a:latin typeface="Garamond" pitchFamily="18" charset="0"/>
              </a:endParaRPr>
            </a:p>
          </p:txBody>
        </p:sp>
        <p:sp>
          <p:nvSpPr>
            <p:cNvPr id="13320" name="Text Box 12"/>
            <p:cNvSpPr txBox="1">
              <a:spLocks noChangeArrowheads="1"/>
            </p:cNvSpPr>
            <p:nvPr/>
          </p:nvSpPr>
          <p:spPr bwMode="auto">
            <a:xfrm>
              <a:off x="991" y="3544"/>
              <a:ext cx="2871"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dirty="0"/>
                <a:t>Standardized Infection Ratio (SIR) =</a:t>
              </a:r>
            </a:p>
          </p:txBody>
        </p:sp>
        <p:sp>
          <p:nvSpPr>
            <p:cNvPr id="13321" name="Text Box 13"/>
            <p:cNvSpPr txBox="1">
              <a:spLocks noChangeArrowheads="1"/>
            </p:cNvSpPr>
            <p:nvPr/>
          </p:nvSpPr>
          <p:spPr bwMode="auto">
            <a:xfrm>
              <a:off x="3931" y="3427"/>
              <a:ext cx="2851"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dirty="0"/>
                <a:t>Actual Number of Infections</a:t>
              </a:r>
            </a:p>
          </p:txBody>
        </p:sp>
        <p:sp>
          <p:nvSpPr>
            <p:cNvPr id="13322" name="Text Box 14"/>
            <p:cNvSpPr txBox="1">
              <a:spLocks noChangeArrowheads="1"/>
            </p:cNvSpPr>
            <p:nvPr/>
          </p:nvSpPr>
          <p:spPr bwMode="auto">
            <a:xfrm>
              <a:off x="3940" y="3693"/>
              <a:ext cx="2842"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dirty="0"/>
                <a:t>Predicted Number of Infections</a:t>
              </a:r>
            </a:p>
          </p:txBody>
        </p:sp>
        <p:sp>
          <p:nvSpPr>
            <p:cNvPr id="13323" name="Line 15"/>
            <p:cNvSpPr>
              <a:spLocks noChangeShapeType="1"/>
            </p:cNvSpPr>
            <p:nvPr/>
          </p:nvSpPr>
          <p:spPr bwMode="auto">
            <a:xfrm>
              <a:off x="4053" y="3755"/>
              <a:ext cx="2842" cy="0"/>
            </a:xfrm>
            <a:prstGeom prst="line">
              <a:avLst/>
            </a:prstGeom>
            <a:noFill/>
            <a:ln w="28575">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8" name="Content Placeholder 2"/>
          <p:cNvSpPr txBox="1">
            <a:spLocks/>
          </p:cNvSpPr>
          <p:nvPr/>
        </p:nvSpPr>
        <p:spPr>
          <a:xfrm>
            <a:off x="638674" y="3149852"/>
            <a:ext cx="6624433" cy="6787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2352" indent="-301524" defTabSz="1204650" fontAlgn="auto">
              <a:lnSpc>
                <a:spcPct val="90000"/>
              </a:lnSpc>
              <a:spcAft>
                <a:spcPts val="0"/>
              </a:spcAft>
              <a:defRPr/>
            </a:pPr>
            <a:r>
              <a:rPr lang="en-US" altLang="en-US" sz="2800" b="1" dirty="0">
                <a:ea typeface="MS PGothic" pitchFamily="34" charset="-128"/>
              </a:rPr>
              <a:t>Standard Utilization Ratio (SUR)</a:t>
            </a:r>
          </a:p>
        </p:txBody>
      </p:sp>
      <p:sp>
        <p:nvSpPr>
          <p:cNvPr id="19" name="Content Placeholder 2"/>
          <p:cNvSpPr txBox="1">
            <a:spLocks/>
          </p:cNvSpPr>
          <p:nvPr/>
        </p:nvSpPr>
        <p:spPr>
          <a:xfrm>
            <a:off x="197799" y="4993701"/>
            <a:ext cx="11991026" cy="16422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2352" indent="-301524" defTabSz="1204650" fontAlgn="auto">
              <a:lnSpc>
                <a:spcPct val="90000"/>
              </a:lnSpc>
              <a:spcBef>
                <a:spcPts val="0"/>
              </a:spcBef>
              <a:spcAft>
                <a:spcPts val="800"/>
              </a:spcAft>
              <a:defRPr/>
            </a:pPr>
            <a:r>
              <a:rPr lang="en-US" sz="2000" dirty="0"/>
              <a:t>If the SIR/SUR &gt; 1.0, then more infections/device days were reported than predicted</a:t>
            </a:r>
          </a:p>
          <a:p>
            <a:pPr marL="452352" indent="-301524" defTabSz="1204650" fontAlgn="auto">
              <a:lnSpc>
                <a:spcPct val="90000"/>
              </a:lnSpc>
              <a:spcBef>
                <a:spcPts val="0"/>
              </a:spcBef>
              <a:spcAft>
                <a:spcPts val="800"/>
              </a:spcAft>
              <a:defRPr/>
            </a:pPr>
            <a:r>
              <a:rPr lang="en-US" sz="2000" dirty="0"/>
              <a:t>If the SIR/SUR = 1.0, then the number of infections/number of device days is equal to the predicted number</a:t>
            </a:r>
          </a:p>
          <a:p>
            <a:pPr marL="452352" indent="-301524" defTabSz="1204650" fontAlgn="auto">
              <a:lnSpc>
                <a:spcPct val="90000"/>
              </a:lnSpc>
              <a:spcBef>
                <a:spcPts val="0"/>
              </a:spcBef>
              <a:spcAft>
                <a:spcPts val="800"/>
              </a:spcAft>
              <a:defRPr/>
            </a:pPr>
            <a:r>
              <a:rPr lang="en-US" sz="2000" dirty="0"/>
              <a:t>If the SIR/SUR &lt; 1.0, then fewer infections/device days were reported than predicted</a:t>
            </a:r>
          </a:p>
        </p:txBody>
      </p:sp>
      <p:sp>
        <p:nvSpPr>
          <p:cNvPr id="20"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5</a:t>
            </a:fld>
            <a:endParaRPr lang="en-US" dirty="0">
              <a:solidFill>
                <a:srgbClr val="464646">
                  <a:lumMod val="40000"/>
                  <a:lumOff val="60000"/>
                </a:srgbClr>
              </a:solidFill>
              <a:latin typeface="+mn-lt"/>
            </a:endParaRPr>
          </a:p>
        </p:txBody>
      </p:sp>
      <p:sp>
        <p:nvSpPr>
          <p:cNvPr id="21" name="Footer Placeholder 3">
            <a:extLst>
              <a:ext uri="{FF2B5EF4-FFF2-40B4-BE49-F238E27FC236}">
                <a16:creationId xmlns:a16="http://schemas.microsoft.com/office/drawing/2014/main" id="{EF3A1742-1D21-6E49-B1F6-D58AC8A01F49}"/>
              </a:ext>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2576049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4" name="Chart 3"/>
          <p:cNvGraphicFramePr>
            <a:graphicFrameLocks/>
          </p:cNvGraphicFramePr>
          <p:nvPr>
            <p:extLst>
              <p:ext uri="{D42A27DB-BD31-4B8C-83A1-F6EECF244321}">
                <p14:modId xmlns:p14="http://schemas.microsoft.com/office/powerpoint/2010/main" val="220415318"/>
              </p:ext>
            </p:extLst>
          </p:nvPr>
        </p:nvGraphicFramePr>
        <p:xfrm>
          <a:off x="1704720" y="1019728"/>
          <a:ext cx="8564905" cy="3803246"/>
        </p:xfrm>
        <a:graphic>
          <a:graphicData uri="http://schemas.openxmlformats.org/presentationml/2006/ole">
            <mc:AlternateContent xmlns:mc="http://schemas.openxmlformats.org/markup-compatibility/2006">
              <mc:Choice xmlns:v="urn:schemas-microsoft-com:vml" Requires="v">
                <p:oleObj spid="_x0000_s15729" r:id="rId4" imgW="8559526" imgH="5066215" progId="Excel.Chart.8">
                  <p:embed/>
                </p:oleObj>
              </mc:Choice>
              <mc:Fallback>
                <p:oleObj r:id="rId4" imgW="8559526" imgH="5066215" progId="Excel.Chart.8">
                  <p:embed/>
                  <p:pic>
                    <p:nvPicPr>
                      <p:cNvPr id="0"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4720" y="1019728"/>
                        <a:ext cx="8564905" cy="380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 name="Straight Connector 3"/>
          <p:cNvCxnSpPr/>
          <p:nvPr/>
        </p:nvCxnSpPr>
        <p:spPr bwMode="auto">
          <a:xfrm flipV="1">
            <a:off x="2117795" y="3781283"/>
            <a:ext cx="8021555" cy="0"/>
          </a:xfrm>
          <a:prstGeom prst="line">
            <a:avLst/>
          </a:prstGeom>
          <a:solidFill>
            <a:schemeClr val="accent1"/>
          </a:solidFill>
          <a:ln w="5715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 name="TextBox 4"/>
          <p:cNvSpPr txBox="1"/>
          <p:nvPr/>
        </p:nvSpPr>
        <p:spPr>
          <a:xfrm>
            <a:off x="1149563" y="2493790"/>
            <a:ext cx="552073" cy="492078"/>
          </a:xfrm>
          <a:prstGeom prst="rect">
            <a:avLst/>
          </a:prstGeom>
          <a:noFill/>
        </p:spPr>
        <p:txBody>
          <a:bodyPr vert="vert270" wrap="none" lIns="90487" tIns="45222" rIns="90487" bIns="45222">
            <a:spAutoFit/>
          </a:bodyPr>
          <a:lstStyle/>
          <a:p>
            <a:pPr>
              <a:defRPr/>
            </a:pPr>
            <a:r>
              <a:rPr lang="en-US" b="1" dirty="0">
                <a:latin typeface="+mj-lt"/>
                <a:ea typeface="MS PGothic" pitchFamily="34" charset="-128"/>
              </a:rPr>
              <a:t>SIR</a:t>
            </a:r>
          </a:p>
        </p:txBody>
      </p:sp>
      <p:sp>
        <p:nvSpPr>
          <p:cNvPr id="6" name="TextBox 5"/>
          <p:cNvSpPr txBox="1"/>
          <p:nvPr/>
        </p:nvSpPr>
        <p:spPr>
          <a:xfrm>
            <a:off x="358589" y="4991384"/>
            <a:ext cx="11363146" cy="1445544"/>
          </a:xfrm>
          <a:prstGeom prst="rect">
            <a:avLst/>
          </a:prstGeom>
          <a:noFill/>
        </p:spPr>
        <p:txBody>
          <a:bodyPr wrap="square" lIns="90487" tIns="45222" rIns="90487" bIns="45222">
            <a:spAutoFit/>
          </a:bodyPr>
          <a:lstStyle/>
          <a:p>
            <a:pPr>
              <a:defRPr/>
            </a:pPr>
            <a:r>
              <a:rPr lang="en-US" sz="2000" dirty="0">
                <a:latin typeface="+mn-lt"/>
                <a:ea typeface="MS PGothic" pitchFamily="34" charset="-128"/>
              </a:rPr>
              <a:t>The </a:t>
            </a:r>
            <a:r>
              <a:rPr lang="en-US" sz="2000" b="1" dirty="0">
                <a:solidFill>
                  <a:srgbClr val="92D050"/>
                </a:solidFill>
                <a:latin typeface="+mn-lt"/>
                <a:ea typeface="MS PGothic" pitchFamily="34" charset="-128"/>
              </a:rPr>
              <a:t>green</a:t>
            </a:r>
            <a:r>
              <a:rPr lang="en-US" sz="2000" dirty="0">
                <a:latin typeface="+mn-lt"/>
                <a:ea typeface="MS PGothic" pitchFamily="34" charset="-128"/>
              </a:rPr>
              <a:t> horizontal bar represents the SIR, and the </a:t>
            </a:r>
            <a:r>
              <a:rPr lang="en-US" sz="2000" b="1" dirty="0">
                <a:solidFill>
                  <a:srgbClr val="333399"/>
                </a:solidFill>
                <a:latin typeface="+mn-lt"/>
                <a:ea typeface="MS PGothic" pitchFamily="34" charset="-128"/>
              </a:rPr>
              <a:t>blue</a:t>
            </a:r>
            <a:r>
              <a:rPr lang="en-US" sz="2000" dirty="0">
                <a:latin typeface="+mn-lt"/>
                <a:ea typeface="MS PGothic" pitchFamily="34" charset="-128"/>
              </a:rPr>
              <a:t> vertical bar represents the 95% confidence interval (CI). The 95% CI measures the probability that the true SIR falls between the two parameters. </a:t>
            </a:r>
          </a:p>
          <a:p>
            <a:pPr marL="282741" indent="-282741">
              <a:buFont typeface="Arial" panose="020B0604020202020204" pitchFamily="34" charset="0"/>
              <a:buChar char="•"/>
              <a:defRPr/>
            </a:pPr>
            <a:r>
              <a:rPr lang="en-US" sz="1600" dirty="0">
                <a:latin typeface="+mn-lt"/>
                <a:ea typeface="MS PGothic" pitchFamily="34" charset="-128"/>
              </a:rPr>
              <a:t>If the blue vertical bar crosses 1.0 (highlighted in </a:t>
            </a:r>
            <a:r>
              <a:rPr lang="en-US" sz="1600" b="1" dirty="0">
                <a:solidFill>
                  <a:srgbClr val="FF9933"/>
                </a:solidFill>
                <a:latin typeface="+mn-lt"/>
                <a:ea typeface="MS PGothic" pitchFamily="34" charset="-128"/>
              </a:rPr>
              <a:t>orange</a:t>
            </a:r>
            <a:r>
              <a:rPr lang="en-US" sz="1600" dirty="0">
                <a:latin typeface="+mn-lt"/>
                <a:ea typeface="MS PGothic" pitchFamily="34" charset="-128"/>
              </a:rPr>
              <a:t>), then the actual rate is </a:t>
            </a:r>
            <a:r>
              <a:rPr lang="en-US" sz="1600" u="sng" dirty="0">
                <a:latin typeface="+mn-lt"/>
                <a:ea typeface="MS PGothic" pitchFamily="34" charset="-128"/>
              </a:rPr>
              <a:t>not</a:t>
            </a:r>
            <a:r>
              <a:rPr lang="en-US" sz="1600" dirty="0">
                <a:latin typeface="+mn-lt"/>
                <a:ea typeface="MS PGothic" pitchFamily="34" charset="-128"/>
              </a:rPr>
              <a:t> statistically significantly different from the predicted rate.  </a:t>
            </a:r>
          </a:p>
          <a:p>
            <a:pPr marL="282741" indent="-282741">
              <a:buFont typeface="Arial" panose="020B0604020202020204" pitchFamily="34" charset="0"/>
              <a:buChar char="•"/>
              <a:defRPr/>
            </a:pPr>
            <a:r>
              <a:rPr lang="en-US" sz="1600" dirty="0">
                <a:latin typeface="+mn-lt"/>
                <a:ea typeface="MS PGothic" pitchFamily="34" charset="-128"/>
              </a:rPr>
              <a:t>If the blue vertical bar is completely above or below 1.0, then the actual is statistically significantly different from the predicted rate.</a:t>
            </a:r>
          </a:p>
        </p:txBody>
      </p:sp>
      <p:sp>
        <p:nvSpPr>
          <p:cNvPr id="7" name="TextBox 6"/>
          <p:cNvSpPr txBox="1"/>
          <p:nvPr/>
        </p:nvSpPr>
        <p:spPr>
          <a:xfrm>
            <a:off x="2686564" y="2304560"/>
            <a:ext cx="4402402" cy="399104"/>
          </a:xfrm>
          <a:prstGeom prst="rect">
            <a:avLst/>
          </a:prstGeom>
          <a:noFill/>
          <a:ln>
            <a:solidFill>
              <a:schemeClr val="bg1">
                <a:lumMod val="65000"/>
              </a:schemeClr>
            </a:solidFill>
          </a:ln>
        </p:spPr>
        <p:txBody>
          <a:bodyPr lIns="90487" tIns="45222" rIns="90487" bIns="45222">
            <a:spAutoFit/>
          </a:bodyPr>
          <a:lstStyle/>
          <a:p>
            <a:pPr algn="ctr">
              <a:defRPr/>
            </a:pPr>
            <a:r>
              <a:rPr lang="en-US" sz="2000" dirty="0">
                <a:latin typeface="+mn-lt"/>
                <a:ea typeface="MS PGothic" pitchFamily="34" charset="-128"/>
              </a:rPr>
              <a:t>Not significantly different than predicted</a:t>
            </a:r>
          </a:p>
        </p:txBody>
      </p:sp>
      <p:cxnSp>
        <p:nvCxnSpPr>
          <p:cNvPr id="9" name="Straight Arrow Connector 8"/>
          <p:cNvCxnSpPr/>
          <p:nvPr/>
        </p:nvCxnSpPr>
        <p:spPr bwMode="auto">
          <a:xfrm flipH="1">
            <a:off x="3530276" y="2694555"/>
            <a:ext cx="900817" cy="429072"/>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Arrow Connector 10"/>
          <p:cNvCxnSpPr/>
          <p:nvPr/>
        </p:nvCxnSpPr>
        <p:spPr bwMode="auto">
          <a:xfrm>
            <a:off x="4431092" y="2705283"/>
            <a:ext cx="579890" cy="768754"/>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TextBox 13"/>
          <p:cNvSpPr txBox="1"/>
          <p:nvPr/>
        </p:nvSpPr>
        <p:spPr>
          <a:xfrm>
            <a:off x="7929409" y="4058988"/>
            <a:ext cx="3792326" cy="399104"/>
          </a:xfrm>
          <a:prstGeom prst="rect">
            <a:avLst/>
          </a:prstGeom>
          <a:noFill/>
          <a:ln>
            <a:solidFill>
              <a:schemeClr val="bg1">
                <a:lumMod val="65000"/>
              </a:schemeClr>
            </a:solidFill>
          </a:ln>
        </p:spPr>
        <p:txBody>
          <a:bodyPr lIns="90487" tIns="45222" rIns="90487" bIns="45222">
            <a:spAutoFit/>
          </a:bodyPr>
          <a:lstStyle/>
          <a:p>
            <a:pPr algn="ctr">
              <a:defRPr/>
            </a:pPr>
            <a:r>
              <a:rPr lang="en-US" sz="2000" dirty="0">
                <a:latin typeface="+mn-lt"/>
                <a:ea typeface="MS PGothic" pitchFamily="34" charset="-128"/>
              </a:rPr>
              <a:t>Significantly lower than predicted</a:t>
            </a:r>
          </a:p>
        </p:txBody>
      </p:sp>
      <p:sp>
        <p:nvSpPr>
          <p:cNvPr id="15" name="TextBox 14"/>
          <p:cNvSpPr txBox="1"/>
          <p:nvPr/>
        </p:nvSpPr>
        <p:spPr>
          <a:xfrm>
            <a:off x="4197548" y="1389207"/>
            <a:ext cx="3863818" cy="399104"/>
          </a:xfrm>
          <a:prstGeom prst="rect">
            <a:avLst/>
          </a:prstGeom>
          <a:noFill/>
          <a:ln>
            <a:solidFill>
              <a:schemeClr val="bg1">
                <a:lumMod val="65000"/>
              </a:schemeClr>
            </a:solidFill>
          </a:ln>
        </p:spPr>
        <p:txBody>
          <a:bodyPr lIns="90487" tIns="45222" rIns="90487" bIns="45222">
            <a:spAutoFit/>
          </a:bodyPr>
          <a:lstStyle/>
          <a:p>
            <a:pPr algn="ctr">
              <a:defRPr/>
            </a:pPr>
            <a:r>
              <a:rPr lang="en-US" sz="2000" dirty="0">
                <a:latin typeface="+mn-lt"/>
                <a:ea typeface="MS PGothic" pitchFamily="34" charset="-128"/>
              </a:rPr>
              <a:t>Significantly higher than predicted</a:t>
            </a:r>
          </a:p>
        </p:txBody>
      </p:sp>
      <p:cxnSp>
        <p:nvCxnSpPr>
          <p:cNvPr id="13" name="Straight Arrow Connector 12"/>
          <p:cNvCxnSpPr/>
          <p:nvPr/>
        </p:nvCxnSpPr>
        <p:spPr bwMode="auto">
          <a:xfrm flipH="1">
            <a:off x="7363820" y="4196052"/>
            <a:ext cx="565591" cy="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Arrow Connector 16"/>
          <p:cNvCxnSpPr/>
          <p:nvPr/>
        </p:nvCxnSpPr>
        <p:spPr bwMode="auto">
          <a:xfrm>
            <a:off x="8061367" y="1700286"/>
            <a:ext cx="900817" cy="277705"/>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 name="Rectangle 5"/>
          <p:cNvSpPr>
            <a:spLocks noChangeArrowheads="1"/>
          </p:cNvSpPr>
          <p:nvPr/>
        </p:nvSpPr>
        <p:spPr bwMode="auto">
          <a:xfrm>
            <a:off x="552882" y="179337"/>
            <a:ext cx="11083061" cy="70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nchor="ct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2413" indent="-3048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spcBef>
                <a:spcPts val="0"/>
              </a:spcBef>
              <a:buNone/>
              <a:defRPr/>
            </a:pPr>
            <a:r>
              <a:rPr lang="en-US" sz="3600" b="1" dirty="0">
                <a:solidFill>
                  <a:schemeClr val="bg1"/>
                </a:solidFill>
                <a:ea typeface="MS PGothic" pitchFamily="34" charset="-128"/>
              </a:rPr>
              <a:t>How to Interpret  SIRs and 95% Confidence Intervals (CIs)</a:t>
            </a:r>
            <a:endParaRPr lang="en-US" altLang="en-US" sz="2800" b="1" dirty="0">
              <a:solidFill>
                <a:schemeClr val="bg1"/>
              </a:solidFill>
            </a:endParaRPr>
          </a:p>
        </p:txBody>
      </p:sp>
      <p:sp>
        <p:nvSpPr>
          <p:cNvPr id="18"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6</a:t>
            </a:fld>
            <a:endParaRPr lang="en-US" dirty="0">
              <a:solidFill>
                <a:srgbClr val="464646">
                  <a:lumMod val="40000"/>
                  <a:lumOff val="60000"/>
                </a:srgbClr>
              </a:solidFill>
              <a:latin typeface="+mn-lt"/>
            </a:endParaRPr>
          </a:p>
        </p:txBody>
      </p:sp>
      <p:sp>
        <p:nvSpPr>
          <p:cNvPr id="19" name="Footer Placeholder 3">
            <a:extLst>
              <a:ext uri="{FF2B5EF4-FFF2-40B4-BE49-F238E27FC236}">
                <a16:creationId xmlns:a16="http://schemas.microsoft.com/office/drawing/2014/main" id="{EF3A1742-1D21-6E49-B1F6-D58AC8A01F49}"/>
              </a:ext>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7A37A9F-EAB5-474B-8B60-81AB2921F41C}"/>
              </a:ext>
            </a:extLst>
          </p:cNvPr>
          <p:cNvSpPr/>
          <p:nvPr/>
        </p:nvSpPr>
        <p:spPr>
          <a:xfrm>
            <a:off x="8473455" y="1441967"/>
            <a:ext cx="3335483" cy="2228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rPr>
              <a:t>Ward</a:t>
            </a:r>
          </a:p>
        </p:txBody>
      </p:sp>
      <p:sp>
        <p:nvSpPr>
          <p:cNvPr id="5" name="Rectangle 4">
            <a:extLst>
              <a:ext uri="{FF2B5EF4-FFF2-40B4-BE49-F238E27FC236}">
                <a16:creationId xmlns:a16="http://schemas.microsoft.com/office/drawing/2014/main" id="{7B41C2DC-925C-4F9D-9199-120A29130D7A}"/>
              </a:ext>
            </a:extLst>
          </p:cNvPr>
          <p:cNvSpPr/>
          <p:nvPr/>
        </p:nvSpPr>
        <p:spPr>
          <a:xfrm>
            <a:off x="1238021" y="1441967"/>
            <a:ext cx="6673606" cy="2228270"/>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rPr>
              <a:t>ICU</a:t>
            </a:r>
            <a:endParaRPr lang="en-US" sz="2399" b="1" dirty="0">
              <a:solidFill>
                <a:schemeClr val="tx1"/>
              </a:solidFill>
            </a:endParaRPr>
          </a:p>
        </p:txBody>
      </p:sp>
      <p:graphicFrame>
        <p:nvGraphicFramePr>
          <p:cNvPr id="2" name="Object 10"/>
          <p:cNvGraphicFramePr>
            <a:graphicFrameLocks noGrp="1" noChangeAspect="1"/>
          </p:cNvGraphicFramePr>
          <p:nvPr>
            <p:ph idx="1"/>
          </p:nvPr>
        </p:nvGraphicFramePr>
        <p:xfrm>
          <a:off x="1588" y="976532"/>
          <a:ext cx="12185651" cy="3995207"/>
        </p:xfrm>
        <a:graphic>
          <a:graphicData uri="http://schemas.openxmlformats.org/drawingml/2006/chart">
            <c:chart xmlns:c="http://schemas.openxmlformats.org/drawingml/2006/chart" xmlns:r="http://schemas.openxmlformats.org/officeDocument/2006/relationships" r:id="rId3"/>
          </a:graphicData>
        </a:graphic>
      </p:graphicFrame>
      <p:sp>
        <p:nvSpPr>
          <p:cNvPr id="18435" name="Rectangle 2"/>
          <p:cNvSpPr>
            <a:spLocks noGrp="1" noChangeArrowheads="1"/>
          </p:cNvSpPr>
          <p:nvPr>
            <p:ph type="title"/>
          </p:nvPr>
        </p:nvSpPr>
        <p:spPr>
          <a:xfrm>
            <a:off x="383062" y="22659"/>
            <a:ext cx="11422704" cy="931797"/>
          </a:xfrm>
        </p:spPr>
        <p:txBody>
          <a:bodyPr anchor="ctr">
            <a:normAutofit fontScale="90000"/>
          </a:bodyPr>
          <a:lstStyle/>
          <a:p>
            <a:pPr eaLnBrk="1" hangingPunct="1"/>
            <a:r>
              <a:rPr lang="en-US" altLang="en-US" sz="3799" dirty="0">
                <a:solidFill>
                  <a:schemeClr val="bg1"/>
                </a:solidFill>
              </a:rPr>
              <a:t>Central Line-Associated Bloodstream Infections (CLABSI):</a:t>
            </a:r>
            <a:br>
              <a:rPr lang="en-US" altLang="en-US" sz="3799" dirty="0">
                <a:solidFill>
                  <a:schemeClr val="bg1"/>
                </a:solidFill>
              </a:rPr>
            </a:br>
            <a:r>
              <a:rPr lang="en-US" altLang="en-US" sz="3799" dirty="0">
                <a:solidFill>
                  <a:schemeClr val="bg1"/>
                </a:solidFill>
              </a:rPr>
              <a:t>Standard Infection Ratio in Adult and Pediatric ICUs and Wards</a:t>
            </a:r>
            <a:endParaRPr lang="en-US" altLang="en-US" sz="2699" b="0" dirty="0">
              <a:solidFill>
                <a:schemeClr val="bg1"/>
              </a:solidFill>
            </a:endParaRPr>
          </a:p>
        </p:txBody>
      </p:sp>
      <p:sp>
        <p:nvSpPr>
          <p:cNvPr id="18437" name="Text Box 8"/>
          <p:cNvSpPr txBox="1">
            <a:spLocks noChangeArrowheads="1"/>
          </p:cNvSpPr>
          <p:nvPr/>
        </p:nvSpPr>
        <p:spPr bwMode="auto">
          <a:xfrm>
            <a:off x="87382" y="4061389"/>
            <a:ext cx="2291924" cy="39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000" dirty="0"/>
              <a:t>T= Major teaching hospital </a:t>
            </a:r>
          </a:p>
          <a:p>
            <a:pPr eaLnBrk="1" hangingPunct="1">
              <a:spcBef>
                <a:spcPct val="0"/>
              </a:spcBef>
              <a:buNone/>
            </a:pPr>
            <a:r>
              <a:rPr lang="en-US" altLang="en-US" sz="1000" dirty="0"/>
              <a:t>NT=Not major teaching hospital </a:t>
            </a:r>
          </a:p>
        </p:txBody>
      </p:sp>
      <p:grpSp>
        <p:nvGrpSpPr>
          <p:cNvPr id="18438" name="Group 13"/>
          <p:cNvGrpSpPr>
            <a:grpSpLocks/>
          </p:cNvGrpSpPr>
          <p:nvPr/>
        </p:nvGrpSpPr>
        <p:grpSpPr bwMode="auto">
          <a:xfrm>
            <a:off x="-256" y="4554999"/>
            <a:ext cx="3556917" cy="323313"/>
            <a:chOff x="3955" y="5337"/>
            <a:chExt cx="2338" cy="270"/>
          </a:xfrm>
        </p:grpSpPr>
        <p:sp>
          <p:nvSpPr>
            <p:cNvPr id="18440" name="Text Box 14"/>
            <p:cNvSpPr txBox="1">
              <a:spLocks noChangeArrowheads="1"/>
            </p:cNvSpPr>
            <p:nvPr/>
          </p:nvSpPr>
          <p:spPr bwMode="auto">
            <a:xfrm>
              <a:off x="3955" y="5337"/>
              <a:ext cx="2338"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0" tIns="45635" rIns="91270" bIns="45635">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500" dirty="0"/>
                <a:t>           SIR	        Upper and Lower Limit</a:t>
              </a:r>
            </a:p>
          </p:txBody>
        </p:sp>
        <p:sp>
          <p:nvSpPr>
            <p:cNvPr id="18441" name="Line 15"/>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399" dirty="0"/>
            </a:p>
          </p:txBody>
        </p:sp>
        <p:sp>
          <p:nvSpPr>
            <p:cNvPr id="18442" name="Line 16"/>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399" dirty="0"/>
            </a:p>
          </p:txBody>
        </p:sp>
      </p:grpSp>
      <p:sp>
        <p:nvSpPr>
          <p:cNvPr id="11" name="Rounded Rectangle 1"/>
          <p:cNvSpPr>
            <a:spLocks noChangeArrowheads="1"/>
          </p:cNvSpPr>
          <p:nvPr/>
        </p:nvSpPr>
        <p:spPr bwMode="auto">
          <a:xfrm>
            <a:off x="149345" y="4944458"/>
            <a:ext cx="11890138" cy="1483648"/>
          </a:xfrm>
          <a:prstGeom prst="roundRect">
            <a:avLst>
              <a:gd name="adj" fmla="val 16667"/>
            </a:avLst>
          </a:prstGeom>
          <a:solidFill>
            <a:srgbClr val="CCECFF"/>
          </a:solidFill>
          <a:ln w="38100">
            <a:solidFill>
              <a:srgbClr val="DDDDDD"/>
            </a:solid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hangingPunct="1">
              <a:spcBef>
                <a:spcPct val="0"/>
              </a:spcBef>
              <a:spcAft>
                <a:spcPts val="400"/>
              </a:spcAft>
              <a:buNone/>
              <a:defRPr/>
            </a:pPr>
            <a:endParaRPr lang="en-US" altLang="en-US" sz="1899" dirty="0">
              <a:solidFill>
                <a:srgbClr val="000000"/>
              </a:solidFill>
            </a:endParaRPr>
          </a:p>
        </p:txBody>
      </p:sp>
      <p:sp>
        <p:nvSpPr>
          <p:cNvPr id="12"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5830" y="6491691"/>
            <a:ext cx="2735701" cy="365030"/>
          </a:xfrm>
          <a:prstGeom prst="rect">
            <a:avLst/>
          </a:prstGeom>
        </p:spPr>
        <p:txBody>
          <a:bodyPr vert="horz" lIns="91416" tIns="45708" rIns="91416" bIns="45708"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7</a:t>
            </a:fld>
            <a:endParaRPr lang="en-US" dirty="0">
              <a:solidFill>
                <a:srgbClr val="464646">
                  <a:lumMod val="40000"/>
                  <a:lumOff val="60000"/>
                </a:srgbClr>
              </a:solidFill>
              <a:latin typeface="+mn-lt"/>
            </a:endParaRPr>
          </a:p>
        </p:txBody>
      </p:sp>
      <p:sp>
        <p:nvSpPr>
          <p:cNvPr id="13"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2561" y="6509725"/>
            <a:ext cx="3815494" cy="338240"/>
          </a:xfrm>
          <a:prstGeom prst="rect">
            <a:avLst/>
          </a:prstGeom>
        </p:spPr>
        <p:txBody>
          <a:bodyPr vert="horz" lIns="91416" tIns="45708" rIns="91416" bIns="45708"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
        <p:nvSpPr>
          <p:cNvPr id="18" name="Rounded Rectangle 1">
            <a:extLst>
              <a:ext uri="{FF2B5EF4-FFF2-40B4-BE49-F238E27FC236}">
                <a16:creationId xmlns:a16="http://schemas.microsoft.com/office/drawing/2014/main" id="{4D7024F4-0D2C-416E-A231-C57A498A7E8E}"/>
              </a:ext>
            </a:extLst>
          </p:cNvPr>
          <p:cNvSpPr>
            <a:spLocks noChangeArrowheads="1"/>
          </p:cNvSpPr>
          <p:nvPr/>
        </p:nvSpPr>
        <p:spPr bwMode="auto">
          <a:xfrm>
            <a:off x="8940059" y="4944459"/>
            <a:ext cx="3099423" cy="1483647"/>
          </a:xfrm>
          <a:prstGeom prst="roundRect">
            <a:avLst>
              <a:gd name="adj" fmla="val 16667"/>
            </a:avLst>
          </a:prstGeom>
          <a:noFill/>
          <a:ln w="38100">
            <a:noFill/>
            <a:round/>
            <a:headEnd/>
            <a:tailEnd/>
          </a:ln>
          <a:effectLst/>
        </p:spPr>
        <p:txBody>
          <a:bodyPr lIns="121463" tIns="60740" rIns="121463" bIns="60740" anchor="ctr"/>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hangingPunct="1">
              <a:spcBef>
                <a:spcPts val="0"/>
              </a:spcBef>
              <a:spcAft>
                <a:spcPts val="400"/>
              </a:spcAft>
              <a:buNone/>
              <a:defRPr/>
            </a:pPr>
            <a:r>
              <a:rPr lang="en-US" altLang="en-US" sz="1600" dirty="0"/>
              <a:t>Cardiothoracic ICU</a:t>
            </a:r>
          </a:p>
          <a:p>
            <a:pPr algn="ctr" eaLnBrk="1" hangingPunct="1">
              <a:spcBef>
                <a:spcPts val="0"/>
              </a:spcBef>
              <a:spcAft>
                <a:spcPts val="400"/>
              </a:spcAft>
              <a:buNone/>
              <a:defRPr/>
            </a:pPr>
            <a:r>
              <a:rPr lang="en-US" altLang="en-US" sz="1600" dirty="0"/>
              <a:t>Medical (T) Ward</a:t>
            </a:r>
          </a:p>
          <a:p>
            <a:pPr algn="ctr" eaLnBrk="1" hangingPunct="1">
              <a:spcBef>
                <a:spcPts val="0"/>
              </a:spcBef>
              <a:spcAft>
                <a:spcPts val="400"/>
              </a:spcAft>
              <a:buNone/>
              <a:defRPr/>
            </a:pPr>
            <a:r>
              <a:rPr lang="en-US" altLang="en-US" sz="1600" dirty="0"/>
              <a:t>Medical/Surgical (NT) Ward</a:t>
            </a:r>
          </a:p>
          <a:p>
            <a:pPr algn="ctr" eaLnBrk="1" hangingPunct="1">
              <a:spcBef>
                <a:spcPts val="0"/>
              </a:spcBef>
              <a:spcAft>
                <a:spcPts val="400"/>
              </a:spcAft>
              <a:buNone/>
              <a:defRPr/>
            </a:pPr>
            <a:r>
              <a:rPr lang="en-US" altLang="en-US" sz="1600" dirty="0"/>
              <a:t>Surgical Ward</a:t>
            </a:r>
          </a:p>
        </p:txBody>
      </p:sp>
      <p:sp>
        <p:nvSpPr>
          <p:cNvPr id="19" name="Rounded Rectangle 1">
            <a:extLst>
              <a:ext uri="{FF2B5EF4-FFF2-40B4-BE49-F238E27FC236}">
                <a16:creationId xmlns:a16="http://schemas.microsoft.com/office/drawing/2014/main" id="{02446814-5ACF-4935-9620-ACEF650FAFDD}"/>
              </a:ext>
            </a:extLst>
          </p:cNvPr>
          <p:cNvSpPr>
            <a:spLocks noChangeArrowheads="1"/>
          </p:cNvSpPr>
          <p:nvPr/>
        </p:nvSpPr>
        <p:spPr bwMode="auto">
          <a:xfrm>
            <a:off x="139286" y="4947931"/>
            <a:ext cx="8516369" cy="1483648"/>
          </a:xfrm>
          <a:prstGeom prst="roundRect">
            <a:avLst>
              <a:gd name="adj" fmla="val 16667"/>
            </a:avLst>
          </a:prstGeom>
          <a:noFill/>
          <a:ln w="38100">
            <a:no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hangingPunct="1">
              <a:spcBef>
                <a:spcPct val="0"/>
              </a:spcBef>
              <a:spcAft>
                <a:spcPts val="400"/>
              </a:spcAft>
              <a:buNone/>
              <a:defRPr/>
            </a:pPr>
            <a:r>
              <a:rPr lang="en-US" altLang="en-US" sz="2199" b="1" dirty="0">
                <a:solidFill>
                  <a:srgbClr val="006699"/>
                </a:solidFill>
              </a:rPr>
              <a:t>Key Findings</a:t>
            </a:r>
            <a:endParaRPr lang="en-US" altLang="en-US" sz="1400" dirty="0"/>
          </a:p>
          <a:p>
            <a:pPr marL="111092" algn="ctr" eaLnBrk="1" hangingPunct="1">
              <a:spcBef>
                <a:spcPct val="0"/>
              </a:spcBef>
              <a:buNone/>
              <a:defRPr/>
            </a:pPr>
            <a:r>
              <a:rPr lang="en-US" altLang="en-US" sz="1899" dirty="0"/>
              <a:t>Four unit types experienced a significantly lower </a:t>
            </a:r>
            <a:r>
              <a:rPr lang="en-US" altLang="en-US" sz="1899" dirty="0">
                <a:solidFill>
                  <a:srgbClr val="000000"/>
                </a:solidFill>
              </a:rPr>
              <a:t>number of infections than predicted, based on 2015 national aggregate data.</a:t>
            </a:r>
          </a:p>
          <a:p>
            <a:pPr marL="111092" eaLnBrk="1" hangingPunct="1">
              <a:spcBef>
                <a:spcPct val="0"/>
              </a:spcBef>
              <a:buNone/>
              <a:defRPr/>
            </a:pPr>
            <a:endParaRPr lang="en-US" altLang="en-US" sz="600" dirty="0">
              <a:solidFill>
                <a:srgbClr val="000000"/>
              </a:solidFill>
            </a:endParaRPr>
          </a:p>
          <a:p>
            <a:pPr marL="111092" eaLnBrk="1" hangingPunct="1">
              <a:spcBef>
                <a:spcPct val="0"/>
              </a:spcBef>
              <a:buNone/>
              <a:defRPr/>
            </a:pPr>
            <a:r>
              <a:rPr lang="en-US" altLang="en-US" sz="1500" dirty="0">
                <a:solidFill>
                  <a:srgbClr val="000000"/>
                </a:solidFill>
              </a:rPr>
              <a:t>*SIRs and CIs are currently not calculated when the number of predicted infections is less than 0.5.</a:t>
            </a:r>
          </a:p>
          <a:p>
            <a:pPr marL="111092" eaLnBrk="1" hangingPunct="1">
              <a:spcBef>
                <a:spcPct val="0"/>
              </a:spcBef>
              <a:buNone/>
              <a:defRPr/>
            </a:pPr>
            <a:endParaRPr lang="en-US" altLang="en-US" sz="1899" dirty="0">
              <a:solidFill>
                <a:srgbClr val="000000"/>
              </a:solidFill>
            </a:endParaRPr>
          </a:p>
        </p:txBody>
      </p:sp>
      <p:sp>
        <p:nvSpPr>
          <p:cNvPr id="7" name="Arrow: Down 6">
            <a:extLst>
              <a:ext uri="{FF2B5EF4-FFF2-40B4-BE49-F238E27FC236}">
                <a16:creationId xmlns:a16="http://schemas.microsoft.com/office/drawing/2014/main" id="{6A14868E-CB48-4F9C-B43E-8C4194A284A2}"/>
              </a:ext>
            </a:extLst>
          </p:cNvPr>
          <p:cNvSpPr/>
          <p:nvPr/>
        </p:nvSpPr>
        <p:spPr>
          <a:xfrm>
            <a:off x="8639904" y="5248263"/>
            <a:ext cx="530159" cy="721172"/>
          </a:xfrm>
          <a:prstGeom prst="downArrow">
            <a:avLst/>
          </a:prstGeom>
          <a:solidFill>
            <a:srgbClr val="92D050"/>
          </a:solidFill>
          <a:ln>
            <a:solidFill>
              <a:srgbClr val="7AB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7A37A9F-EAB5-474B-8B60-81AB2921F41C}"/>
              </a:ext>
            </a:extLst>
          </p:cNvPr>
          <p:cNvSpPr/>
          <p:nvPr/>
        </p:nvSpPr>
        <p:spPr>
          <a:xfrm>
            <a:off x="8473455" y="1441967"/>
            <a:ext cx="3335483" cy="2228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rPr>
              <a:t>Ward</a:t>
            </a:r>
          </a:p>
        </p:txBody>
      </p:sp>
      <p:sp>
        <p:nvSpPr>
          <p:cNvPr id="5" name="Rectangle 4">
            <a:extLst>
              <a:ext uri="{FF2B5EF4-FFF2-40B4-BE49-F238E27FC236}">
                <a16:creationId xmlns:a16="http://schemas.microsoft.com/office/drawing/2014/main" id="{7B41C2DC-925C-4F9D-9199-120A29130D7A}"/>
              </a:ext>
            </a:extLst>
          </p:cNvPr>
          <p:cNvSpPr/>
          <p:nvPr/>
        </p:nvSpPr>
        <p:spPr>
          <a:xfrm>
            <a:off x="1238021" y="1441967"/>
            <a:ext cx="6673606" cy="2228270"/>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rPr>
              <a:t>ICU</a:t>
            </a:r>
            <a:endParaRPr lang="en-US" sz="2399" b="1" dirty="0">
              <a:solidFill>
                <a:schemeClr val="tx1"/>
              </a:solidFill>
            </a:endParaRPr>
          </a:p>
        </p:txBody>
      </p:sp>
      <p:sp>
        <p:nvSpPr>
          <p:cNvPr id="18435" name="Rectangle 2"/>
          <p:cNvSpPr>
            <a:spLocks noGrp="1" noChangeArrowheads="1"/>
          </p:cNvSpPr>
          <p:nvPr>
            <p:ph type="title"/>
          </p:nvPr>
        </p:nvSpPr>
        <p:spPr>
          <a:xfrm>
            <a:off x="282703" y="22659"/>
            <a:ext cx="11656420" cy="931797"/>
          </a:xfrm>
        </p:spPr>
        <p:txBody>
          <a:bodyPr anchor="ctr">
            <a:normAutofit fontScale="90000"/>
          </a:bodyPr>
          <a:lstStyle/>
          <a:p>
            <a:pPr eaLnBrk="1" hangingPunct="1"/>
            <a:r>
              <a:rPr lang="en-US" altLang="en-US" sz="3799" dirty="0">
                <a:solidFill>
                  <a:schemeClr val="bg1"/>
                </a:solidFill>
              </a:rPr>
              <a:t>Central Line-Associated Bloodstream Infections (CLABSI):</a:t>
            </a:r>
            <a:br>
              <a:rPr lang="en-US" altLang="en-US" sz="3799" dirty="0">
                <a:solidFill>
                  <a:schemeClr val="bg1"/>
                </a:solidFill>
              </a:rPr>
            </a:br>
            <a:r>
              <a:rPr lang="en-US" altLang="en-US" sz="3799" dirty="0">
                <a:solidFill>
                  <a:schemeClr val="bg1"/>
                </a:solidFill>
              </a:rPr>
              <a:t>Standard Utilization Ratio in Adult and Pediatric ICUs and Wards</a:t>
            </a:r>
            <a:endParaRPr lang="en-US" altLang="en-US" sz="2699" b="0" dirty="0">
              <a:solidFill>
                <a:schemeClr val="bg1"/>
              </a:solidFill>
            </a:endParaRPr>
          </a:p>
        </p:txBody>
      </p:sp>
      <p:graphicFrame>
        <p:nvGraphicFramePr>
          <p:cNvPr id="2" name="Object 10"/>
          <p:cNvGraphicFramePr>
            <a:graphicFrameLocks noGrp="1" noChangeAspect="1"/>
          </p:cNvGraphicFramePr>
          <p:nvPr>
            <p:ph idx="1"/>
            <p:extLst>
              <p:ext uri="{D42A27DB-BD31-4B8C-83A1-F6EECF244321}">
                <p14:modId xmlns:p14="http://schemas.microsoft.com/office/powerpoint/2010/main" val="4204642475"/>
              </p:ext>
            </p:extLst>
          </p:nvPr>
        </p:nvGraphicFramePr>
        <p:xfrm>
          <a:off x="1588" y="976532"/>
          <a:ext cx="12185651" cy="3995207"/>
        </p:xfrm>
        <a:graphic>
          <a:graphicData uri="http://schemas.openxmlformats.org/drawingml/2006/chart">
            <c:chart xmlns:c="http://schemas.openxmlformats.org/drawingml/2006/chart" xmlns:r="http://schemas.openxmlformats.org/officeDocument/2006/relationships" r:id="rId3"/>
          </a:graphicData>
        </a:graphic>
      </p:graphicFrame>
      <p:sp>
        <p:nvSpPr>
          <p:cNvPr id="18437" name="Text Box 8"/>
          <p:cNvSpPr txBox="1">
            <a:spLocks noChangeArrowheads="1"/>
          </p:cNvSpPr>
          <p:nvPr/>
        </p:nvSpPr>
        <p:spPr bwMode="auto">
          <a:xfrm>
            <a:off x="87382" y="4061389"/>
            <a:ext cx="2086651" cy="39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000" dirty="0"/>
              <a:t>T= Major teaching hospital</a:t>
            </a:r>
          </a:p>
          <a:p>
            <a:pPr eaLnBrk="1" hangingPunct="1">
              <a:spcBef>
                <a:spcPct val="0"/>
              </a:spcBef>
              <a:buNone/>
            </a:pPr>
            <a:r>
              <a:rPr lang="en-US" altLang="en-US" sz="1000" dirty="0"/>
              <a:t>NT=Not major teaching hospital </a:t>
            </a:r>
          </a:p>
        </p:txBody>
      </p:sp>
      <p:grpSp>
        <p:nvGrpSpPr>
          <p:cNvPr id="18438" name="Group 13"/>
          <p:cNvGrpSpPr>
            <a:grpSpLocks/>
          </p:cNvGrpSpPr>
          <p:nvPr/>
        </p:nvGrpSpPr>
        <p:grpSpPr bwMode="auto">
          <a:xfrm>
            <a:off x="-256" y="4554999"/>
            <a:ext cx="3556917" cy="323313"/>
            <a:chOff x="3955" y="5337"/>
            <a:chExt cx="2338" cy="270"/>
          </a:xfrm>
        </p:grpSpPr>
        <p:sp>
          <p:nvSpPr>
            <p:cNvPr id="18440" name="Text Box 14"/>
            <p:cNvSpPr txBox="1">
              <a:spLocks noChangeArrowheads="1"/>
            </p:cNvSpPr>
            <p:nvPr/>
          </p:nvSpPr>
          <p:spPr bwMode="auto">
            <a:xfrm>
              <a:off x="3955" y="5337"/>
              <a:ext cx="2338"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0" tIns="45635" rIns="91270" bIns="45635">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500" dirty="0"/>
                <a:t>           SIR	        Upper and Lower Limit</a:t>
              </a:r>
            </a:p>
          </p:txBody>
        </p:sp>
        <p:sp>
          <p:nvSpPr>
            <p:cNvPr id="18441" name="Line 15"/>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399" dirty="0"/>
            </a:p>
          </p:txBody>
        </p:sp>
        <p:sp>
          <p:nvSpPr>
            <p:cNvPr id="18442" name="Line 16"/>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399" dirty="0"/>
            </a:p>
          </p:txBody>
        </p:sp>
      </p:grpSp>
      <p:sp>
        <p:nvSpPr>
          <p:cNvPr id="11" name="Rounded Rectangle 1"/>
          <p:cNvSpPr>
            <a:spLocks noChangeArrowheads="1"/>
          </p:cNvSpPr>
          <p:nvPr/>
        </p:nvSpPr>
        <p:spPr bwMode="auto">
          <a:xfrm>
            <a:off x="149345" y="4944458"/>
            <a:ext cx="11890138" cy="1483648"/>
          </a:xfrm>
          <a:prstGeom prst="roundRect">
            <a:avLst>
              <a:gd name="adj" fmla="val 16667"/>
            </a:avLst>
          </a:prstGeom>
          <a:solidFill>
            <a:srgbClr val="CCECFF"/>
          </a:solidFill>
          <a:ln w="38100">
            <a:solidFill>
              <a:srgbClr val="DDDDDD"/>
            </a:solid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hangingPunct="1">
              <a:spcBef>
                <a:spcPct val="0"/>
              </a:spcBef>
              <a:spcAft>
                <a:spcPts val="400"/>
              </a:spcAft>
              <a:buNone/>
              <a:defRPr/>
            </a:pPr>
            <a:endParaRPr lang="en-US" altLang="en-US" sz="1899" dirty="0">
              <a:solidFill>
                <a:srgbClr val="000000"/>
              </a:solidFill>
            </a:endParaRPr>
          </a:p>
        </p:txBody>
      </p:sp>
      <p:sp>
        <p:nvSpPr>
          <p:cNvPr id="12"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5830" y="6491691"/>
            <a:ext cx="2735701" cy="365030"/>
          </a:xfrm>
          <a:prstGeom prst="rect">
            <a:avLst/>
          </a:prstGeom>
        </p:spPr>
        <p:txBody>
          <a:bodyPr vert="horz" lIns="91416" tIns="45708" rIns="91416" bIns="45708"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8</a:t>
            </a:fld>
            <a:endParaRPr lang="en-US" dirty="0">
              <a:solidFill>
                <a:srgbClr val="464646">
                  <a:lumMod val="40000"/>
                  <a:lumOff val="60000"/>
                </a:srgbClr>
              </a:solidFill>
              <a:latin typeface="+mn-lt"/>
            </a:endParaRPr>
          </a:p>
        </p:txBody>
      </p:sp>
      <p:sp>
        <p:nvSpPr>
          <p:cNvPr id="13"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2561" y="6509725"/>
            <a:ext cx="3815494" cy="338240"/>
          </a:xfrm>
          <a:prstGeom prst="rect">
            <a:avLst/>
          </a:prstGeom>
        </p:spPr>
        <p:txBody>
          <a:bodyPr vert="horz" lIns="91416" tIns="45708" rIns="91416" bIns="45708"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
        <p:nvSpPr>
          <p:cNvPr id="18" name="Rounded Rectangle 1">
            <a:extLst>
              <a:ext uri="{FF2B5EF4-FFF2-40B4-BE49-F238E27FC236}">
                <a16:creationId xmlns:a16="http://schemas.microsoft.com/office/drawing/2014/main" id="{4D7024F4-0D2C-416E-A231-C57A498A7E8E}"/>
              </a:ext>
            </a:extLst>
          </p:cNvPr>
          <p:cNvSpPr>
            <a:spLocks noChangeArrowheads="1"/>
          </p:cNvSpPr>
          <p:nvPr/>
        </p:nvSpPr>
        <p:spPr bwMode="auto">
          <a:xfrm>
            <a:off x="8940059" y="4944459"/>
            <a:ext cx="3099423" cy="1483647"/>
          </a:xfrm>
          <a:prstGeom prst="roundRect">
            <a:avLst>
              <a:gd name="adj" fmla="val 16667"/>
            </a:avLst>
          </a:prstGeom>
          <a:noFill/>
          <a:ln w="38100">
            <a:noFill/>
            <a:round/>
            <a:headEnd/>
            <a:tailEnd/>
          </a:ln>
          <a:effectLst/>
        </p:spPr>
        <p:txBody>
          <a:bodyPr lIns="121463" tIns="60740" rIns="121463" bIns="60740" anchor="ctr"/>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hangingPunct="1">
              <a:spcBef>
                <a:spcPts val="599"/>
              </a:spcBef>
              <a:buFontTx/>
              <a:buNone/>
              <a:defRPr/>
            </a:pPr>
            <a:r>
              <a:rPr lang="en-US" altLang="en-US" sz="1600" dirty="0"/>
              <a:t>Cardiac ICU</a:t>
            </a:r>
          </a:p>
          <a:p>
            <a:pPr algn="ctr" eaLnBrk="1" hangingPunct="1">
              <a:spcBef>
                <a:spcPts val="599"/>
              </a:spcBef>
              <a:buFontTx/>
              <a:buNone/>
              <a:defRPr/>
            </a:pPr>
            <a:r>
              <a:rPr lang="en-US" altLang="en-US" sz="1600" dirty="0"/>
              <a:t>Cardiothoracic ICU</a:t>
            </a:r>
          </a:p>
          <a:p>
            <a:pPr algn="ctr" eaLnBrk="1" hangingPunct="1">
              <a:spcBef>
                <a:spcPts val="599"/>
              </a:spcBef>
              <a:buFontTx/>
              <a:buNone/>
              <a:defRPr/>
            </a:pPr>
            <a:r>
              <a:rPr lang="en-US" altLang="en-US" sz="1600" dirty="0"/>
              <a:t>Pediatric Ward</a:t>
            </a:r>
          </a:p>
        </p:txBody>
      </p:sp>
      <p:sp>
        <p:nvSpPr>
          <p:cNvPr id="19" name="Rounded Rectangle 1">
            <a:extLst>
              <a:ext uri="{FF2B5EF4-FFF2-40B4-BE49-F238E27FC236}">
                <a16:creationId xmlns:a16="http://schemas.microsoft.com/office/drawing/2014/main" id="{02446814-5ACF-4935-9620-ACEF650FAFDD}"/>
              </a:ext>
            </a:extLst>
          </p:cNvPr>
          <p:cNvSpPr>
            <a:spLocks noChangeArrowheads="1"/>
          </p:cNvSpPr>
          <p:nvPr/>
        </p:nvSpPr>
        <p:spPr bwMode="auto">
          <a:xfrm>
            <a:off x="139286" y="4947931"/>
            <a:ext cx="8516369" cy="1483648"/>
          </a:xfrm>
          <a:prstGeom prst="roundRect">
            <a:avLst>
              <a:gd name="adj" fmla="val 16667"/>
            </a:avLst>
          </a:prstGeom>
          <a:noFill/>
          <a:ln w="38100">
            <a:no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hangingPunct="1">
              <a:spcBef>
                <a:spcPct val="0"/>
              </a:spcBef>
              <a:spcAft>
                <a:spcPts val="400"/>
              </a:spcAft>
              <a:buNone/>
              <a:defRPr/>
            </a:pPr>
            <a:r>
              <a:rPr lang="en-US" altLang="en-US" sz="2199" b="1" dirty="0">
                <a:solidFill>
                  <a:srgbClr val="006699"/>
                </a:solidFill>
              </a:rPr>
              <a:t>Key Findings</a:t>
            </a:r>
            <a:endParaRPr lang="en-US" altLang="en-US" sz="1400" dirty="0"/>
          </a:p>
          <a:p>
            <a:pPr marL="111092" algn="ctr" eaLnBrk="1" hangingPunct="1">
              <a:spcBef>
                <a:spcPct val="0"/>
              </a:spcBef>
              <a:buNone/>
              <a:defRPr/>
            </a:pPr>
            <a:r>
              <a:rPr lang="en-US" altLang="en-US" sz="1899" dirty="0"/>
              <a:t>Three unit </a:t>
            </a:r>
            <a:r>
              <a:rPr lang="en-US" altLang="en-US" sz="1900" dirty="0"/>
              <a:t>types experienced a significantly higher </a:t>
            </a:r>
            <a:r>
              <a:rPr lang="en-US" altLang="en-US" sz="1900" dirty="0">
                <a:solidFill>
                  <a:srgbClr val="000000"/>
                </a:solidFill>
              </a:rPr>
              <a:t>number of device days than predicted, based on 2015 national aggregate data</a:t>
            </a:r>
            <a:r>
              <a:rPr lang="en-US" altLang="en-US" sz="1899" dirty="0">
                <a:solidFill>
                  <a:srgbClr val="000000"/>
                </a:solidFill>
              </a:rPr>
              <a:t>.</a:t>
            </a:r>
          </a:p>
          <a:p>
            <a:pPr marL="111092" eaLnBrk="1" hangingPunct="1">
              <a:spcBef>
                <a:spcPct val="0"/>
              </a:spcBef>
              <a:buNone/>
              <a:defRPr/>
            </a:pPr>
            <a:endParaRPr lang="en-US" altLang="en-US" sz="600" dirty="0">
              <a:solidFill>
                <a:srgbClr val="000000"/>
              </a:solidFill>
            </a:endParaRPr>
          </a:p>
          <a:p>
            <a:pPr marL="111092" eaLnBrk="1" hangingPunct="1">
              <a:spcBef>
                <a:spcPct val="0"/>
              </a:spcBef>
              <a:buNone/>
              <a:defRPr/>
            </a:pPr>
            <a:endParaRPr lang="en-US" altLang="en-US" sz="1899" dirty="0">
              <a:solidFill>
                <a:srgbClr val="000000"/>
              </a:solidFill>
            </a:endParaRPr>
          </a:p>
        </p:txBody>
      </p:sp>
      <p:sp>
        <p:nvSpPr>
          <p:cNvPr id="7" name="Arrow: Down 6">
            <a:extLst>
              <a:ext uri="{FF2B5EF4-FFF2-40B4-BE49-F238E27FC236}">
                <a16:creationId xmlns:a16="http://schemas.microsoft.com/office/drawing/2014/main" id="{6A14868E-CB48-4F9C-B43E-8C4194A284A2}"/>
              </a:ext>
            </a:extLst>
          </p:cNvPr>
          <p:cNvSpPr/>
          <p:nvPr/>
        </p:nvSpPr>
        <p:spPr>
          <a:xfrm flipV="1">
            <a:off x="8639904" y="5248263"/>
            <a:ext cx="530159" cy="721172"/>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Tree>
    <p:extLst>
      <p:ext uri="{BB962C8B-B14F-4D97-AF65-F5344CB8AC3E}">
        <p14:creationId xmlns:p14="http://schemas.microsoft.com/office/powerpoint/2010/main" val="4268685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32012" y="179221"/>
            <a:ext cx="11324803" cy="707785"/>
          </a:xfrm>
        </p:spPr>
        <p:txBody>
          <a:bodyPr>
            <a:noAutofit/>
          </a:bodyPr>
          <a:lstStyle/>
          <a:p>
            <a:r>
              <a:rPr lang="en-US" altLang="en-US" sz="3599" dirty="0">
                <a:solidFill>
                  <a:schemeClr val="bg1"/>
                </a:solidFill>
              </a:rPr>
              <a:t>CLABSI Adult &amp; Pediatric Pathogens for 2018 and 2019</a:t>
            </a:r>
          </a:p>
        </p:txBody>
      </p:sp>
      <p:sp>
        <p:nvSpPr>
          <p:cNvPr id="11"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5830" y="6491691"/>
            <a:ext cx="2735701" cy="365030"/>
          </a:xfrm>
          <a:prstGeom prst="rect">
            <a:avLst/>
          </a:prstGeom>
        </p:spPr>
        <p:txBody>
          <a:bodyPr vert="horz" lIns="91416" tIns="45708" rIns="91416" bIns="45708"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9</a:t>
            </a:fld>
            <a:endParaRPr lang="en-US" dirty="0">
              <a:solidFill>
                <a:srgbClr val="464646">
                  <a:lumMod val="40000"/>
                  <a:lumOff val="60000"/>
                </a:srgbClr>
              </a:solidFill>
              <a:latin typeface="+mn-lt"/>
            </a:endParaRPr>
          </a:p>
        </p:txBody>
      </p:sp>
      <p:sp>
        <p:nvSpPr>
          <p:cNvPr id="12"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2561" y="6509725"/>
            <a:ext cx="3815494" cy="338240"/>
          </a:xfrm>
          <a:prstGeom prst="rect">
            <a:avLst/>
          </a:prstGeom>
        </p:spPr>
        <p:txBody>
          <a:bodyPr vert="horz" lIns="91416" tIns="45708" rIns="91416" bIns="45708"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
        <p:nvSpPr>
          <p:cNvPr id="18" name="Rectangle 17">
            <a:extLst>
              <a:ext uri="{FF2B5EF4-FFF2-40B4-BE49-F238E27FC236}">
                <a16:creationId xmlns:a16="http://schemas.microsoft.com/office/drawing/2014/main" id="{8282BBFC-C69F-4E10-A0D4-791EDA92FEC4}"/>
              </a:ext>
            </a:extLst>
          </p:cNvPr>
          <p:cNvSpPr/>
          <p:nvPr/>
        </p:nvSpPr>
        <p:spPr>
          <a:xfrm>
            <a:off x="73322" y="3799745"/>
            <a:ext cx="11728697" cy="23361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600" b="1" dirty="0">
              <a:solidFill>
                <a:schemeClr val="tx1"/>
              </a:solidFill>
            </a:endParaRPr>
          </a:p>
        </p:txBody>
      </p:sp>
      <p:graphicFrame>
        <p:nvGraphicFramePr>
          <p:cNvPr id="4" name="Chart 3">
            <a:extLst>
              <a:ext uri="{FF2B5EF4-FFF2-40B4-BE49-F238E27FC236}">
                <a16:creationId xmlns:a16="http://schemas.microsoft.com/office/drawing/2014/main" id="{CC409035-93B5-4405-A802-40915FDEDBD9}"/>
              </a:ext>
            </a:extLst>
          </p:cNvPr>
          <p:cNvGraphicFramePr/>
          <p:nvPr>
            <p:extLst>
              <p:ext uri="{D42A27DB-BD31-4B8C-83A1-F6EECF244321}">
                <p14:modId xmlns:p14="http://schemas.microsoft.com/office/powerpoint/2010/main" val="1126986973"/>
              </p:ext>
            </p:extLst>
          </p:nvPr>
        </p:nvGraphicFramePr>
        <p:xfrm>
          <a:off x="1588" y="980352"/>
          <a:ext cx="12185651" cy="551133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Box 6">
            <a:extLst>
              <a:ext uri="{FF2B5EF4-FFF2-40B4-BE49-F238E27FC236}">
                <a16:creationId xmlns:a16="http://schemas.microsoft.com/office/drawing/2014/main" id="{80F18C9F-AD06-4F08-A893-2E433933B41D}"/>
              </a:ext>
            </a:extLst>
          </p:cNvPr>
          <p:cNvSpPr txBox="1">
            <a:spLocks noChangeArrowheads="1"/>
          </p:cNvSpPr>
          <p:nvPr/>
        </p:nvSpPr>
        <p:spPr bwMode="auto">
          <a:xfrm>
            <a:off x="1588" y="1866628"/>
            <a:ext cx="1548330" cy="82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399" b="1" dirty="0"/>
              <a:t>ICU Pathogens</a:t>
            </a:r>
          </a:p>
        </p:txBody>
      </p:sp>
      <p:sp>
        <p:nvSpPr>
          <p:cNvPr id="16" name="Text Box 6">
            <a:extLst>
              <a:ext uri="{FF2B5EF4-FFF2-40B4-BE49-F238E27FC236}">
                <a16:creationId xmlns:a16="http://schemas.microsoft.com/office/drawing/2014/main" id="{9224615B-5196-4BB2-8EB3-D4D03509FC5D}"/>
              </a:ext>
            </a:extLst>
          </p:cNvPr>
          <p:cNvSpPr txBox="1">
            <a:spLocks noChangeArrowheads="1"/>
          </p:cNvSpPr>
          <p:nvPr/>
        </p:nvSpPr>
        <p:spPr bwMode="auto">
          <a:xfrm>
            <a:off x="1588" y="4374912"/>
            <a:ext cx="1548330" cy="82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399" b="1" dirty="0"/>
              <a:t>Ward Pathogens</a:t>
            </a:r>
          </a:p>
        </p:txBody>
      </p:sp>
      <p:sp>
        <p:nvSpPr>
          <p:cNvPr id="7" name="TextBox 6">
            <a:extLst>
              <a:ext uri="{FF2B5EF4-FFF2-40B4-BE49-F238E27FC236}">
                <a16:creationId xmlns:a16="http://schemas.microsoft.com/office/drawing/2014/main" id="{90B27F47-812F-49FA-8AC1-1B5854405168}"/>
              </a:ext>
            </a:extLst>
          </p:cNvPr>
          <p:cNvSpPr txBox="1"/>
          <p:nvPr/>
        </p:nvSpPr>
        <p:spPr>
          <a:xfrm>
            <a:off x="1667393" y="1900320"/>
            <a:ext cx="883690" cy="4292365"/>
          </a:xfrm>
          <a:prstGeom prst="rect">
            <a:avLst/>
          </a:prstGeom>
          <a:noFill/>
        </p:spPr>
        <p:txBody>
          <a:bodyPr wrap="square" rtlCol="0">
            <a:spAutoFit/>
          </a:bodyPr>
          <a:lstStyle/>
          <a:p>
            <a:pPr algn="ctr"/>
            <a:endParaRPr lang="en-US" sz="1400" i="1" dirty="0">
              <a:latin typeface="+mj-lt"/>
            </a:endParaRPr>
          </a:p>
          <a:p>
            <a:pPr algn="ctr"/>
            <a:r>
              <a:rPr lang="en-US" sz="1400" i="1" dirty="0">
                <a:latin typeface="+mj-lt"/>
              </a:rPr>
              <a:t>N=192</a:t>
            </a:r>
          </a:p>
          <a:p>
            <a:pPr algn="ctr"/>
            <a:endParaRPr lang="en-US" sz="1400" i="1" dirty="0">
              <a:latin typeface="+mj-lt"/>
            </a:endParaRPr>
          </a:p>
          <a:p>
            <a:pPr algn="ctr"/>
            <a:endParaRPr lang="en-US" sz="1400" i="1" dirty="0">
              <a:latin typeface="+mj-lt"/>
            </a:endParaRPr>
          </a:p>
          <a:p>
            <a:pPr algn="ctr"/>
            <a:endParaRPr lang="en-US" sz="1400" i="1" dirty="0">
              <a:latin typeface="+mj-lt"/>
            </a:endParaRPr>
          </a:p>
          <a:p>
            <a:pPr algn="ctr"/>
            <a:endParaRPr lang="en-US" sz="1400" i="1" dirty="0">
              <a:latin typeface="+mj-lt"/>
            </a:endParaRPr>
          </a:p>
          <a:p>
            <a:pPr algn="ctr"/>
            <a:endParaRPr lang="en-US" sz="900" i="1" dirty="0">
              <a:latin typeface="+mj-lt"/>
            </a:endParaRPr>
          </a:p>
          <a:p>
            <a:pPr algn="ctr"/>
            <a:r>
              <a:rPr lang="en-US" sz="1400" i="1" dirty="0">
                <a:latin typeface="+mj-lt"/>
              </a:rPr>
              <a:t>N=155</a:t>
            </a:r>
          </a:p>
          <a:p>
            <a:pPr algn="ctr"/>
            <a:endParaRPr lang="en-US" sz="1400" i="1" dirty="0">
              <a:latin typeface="+mj-lt"/>
            </a:endParaRPr>
          </a:p>
          <a:p>
            <a:pPr algn="ctr"/>
            <a:endParaRPr lang="en-US" sz="1400" i="1" dirty="0">
              <a:latin typeface="+mj-lt"/>
            </a:endParaRPr>
          </a:p>
          <a:p>
            <a:pPr algn="ctr"/>
            <a:endParaRPr lang="en-US" sz="1400" i="1" dirty="0">
              <a:latin typeface="+mj-lt"/>
            </a:endParaRPr>
          </a:p>
          <a:p>
            <a:pPr algn="ctr"/>
            <a:endParaRPr lang="en-US" sz="1400" i="1" dirty="0">
              <a:latin typeface="+mj-lt"/>
            </a:endParaRPr>
          </a:p>
          <a:p>
            <a:pPr algn="ctr"/>
            <a:endParaRPr lang="en-US" sz="1050" i="1" dirty="0">
              <a:latin typeface="+mj-lt"/>
            </a:endParaRPr>
          </a:p>
          <a:p>
            <a:pPr algn="ctr"/>
            <a:r>
              <a:rPr lang="en-US" sz="1400" i="1" dirty="0">
                <a:latin typeface="+mj-lt"/>
              </a:rPr>
              <a:t>N=183</a:t>
            </a:r>
          </a:p>
          <a:p>
            <a:pPr algn="ctr"/>
            <a:endParaRPr lang="en-US" sz="1400" i="1" dirty="0">
              <a:latin typeface="+mj-lt"/>
            </a:endParaRPr>
          </a:p>
          <a:p>
            <a:pPr algn="ctr"/>
            <a:endParaRPr lang="en-US" sz="1400" i="1" dirty="0">
              <a:latin typeface="+mj-lt"/>
            </a:endParaRPr>
          </a:p>
          <a:p>
            <a:pPr algn="ctr"/>
            <a:endParaRPr lang="en-US" sz="1400" i="1" dirty="0">
              <a:latin typeface="+mj-lt"/>
            </a:endParaRPr>
          </a:p>
          <a:p>
            <a:pPr algn="ctr"/>
            <a:endParaRPr lang="en-US" sz="1400" i="1" dirty="0">
              <a:latin typeface="+mj-lt"/>
            </a:endParaRPr>
          </a:p>
          <a:p>
            <a:pPr algn="ctr"/>
            <a:endParaRPr lang="en-US" sz="1100" i="1" dirty="0">
              <a:latin typeface="+mj-lt"/>
            </a:endParaRPr>
          </a:p>
          <a:p>
            <a:pPr algn="ctr"/>
            <a:r>
              <a:rPr lang="en-US" sz="1400" i="1" dirty="0">
                <a:latin typeface="+mj-lt"/>
              </a:rPr>
              <a:t>N=138</a:t>
            </a:r>
          </a:p>
        </p:txBody>
      </p:sp>
    </p:spTree>
    <p:extLst>
      <p:ext uri="{BB962C8B-B14F-4D97-AF65-F5344CB8AC3E}">
        <p14:creationId xmlns:p14="http://schemas.microsoft.com/office/powerpoint/2010/main" val="16009336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117055</TotalTime>
  <Words>3176</Words>
  <Application>Microsoft Office PowerPoint</Application>
  <PresentationFormat>Custom</PresentationFormat>
  <Paragraphs>646</Paragraphs>
  <Slides>36</Slides>
  <Notes>31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6" baseType="lpstr">
      <vt:lpstr>ＭＳ Ｐゴシック</vt:lpstr>
      <vt:lpstr>ＭＳ Ｐゴシック</vt:lpstr>
      <vt:lpstr>Arial</vt:lpstr>
      <vt:lpstr>Calibri</vt:lpstr>
      <vt:lpstr>Garamond</vt:lpstr>
      <vt:lpstr>Monotype Sorts</vt:lpstr>
      <vt:lpstr>Segoe UI</vt:lpstr>
      <vt:lpstr>Times New Roman</vt:lpstr>
      <vt:lpstr>Custom Design</vt:lpstr>
      <vt:lpstr>Microsoft Excel Chart</vt:lpstr>
      <vt:lpstr>2019 Health Care Associated Infections: Acute Care Hospitals</vt:lpstr>
      <vt:lpstr>Introduction</vt:lpstr>
      <vt:lpstr>Purpose</vt:lpstr>
      <vt:lpstr>Methods</vt:lpstr>
      <vt:lpstr>PowerPoint Presentation</vt:lpstr>
      <vt:lpstr>PowerPoint Presentation</vt:lpstr>
      <vt:lpstr>Central Line-Associated Bloodstream Infections (CLABSI): Standard Infection Ratio in Adult and Pediatric ICUs and Wards</vt:lpstr>
      <vt:lpstr>Central Line-Associated Bloodstream Infections (CLABSI): Standard Utilization Ratio in Adult and Pediatric ICUs and Wards</vt:lpstr>
      <vt:lpstr>CLABSI Adult &amp; Pediatric Pathogens for 2018 and 2019</vt:lpstr>
      <vt:lpstr>Central Line-Associated Bloodstream Infections (CLABSI): Standard Infection Ratio in Neonatal ICUs</vt:lpstr>
      <vt:lpstr>Central Line-Associated Bloodstream Infections (CLABSI): Standard Utilization Ratio in Neonatal ICUs</vt:lpstr>
      <vt:lpstr>CLABSI NICU Pathogens for 2018 and 2019</vt:lpstr>
      <vt:lpstr>State CLABSI SIR in ICU and Wards</vt:lpstr>
      <vt:lpstr>State CLABSI SUR in ICU and Wards</vt:lpstr>
      <vt:lpstr>Catheter-Associated Urinary Tract Infections (CAUTI): Standard Infection Ratio in Adult and Pediatric ICUs and Wards</vt:lpstr>
      <vt:lpstr>Catheter-Associated Urinary Tract Infections (CAUTI): Standard Utilization Ratio in Adult and Pediatric ICUs and Wards</vt:lpstr>
      <vt:lpstr>CAUTI Adult &amp; Pediatric Pathogens for 2018 and 2019</vt:lpstr>
      <vt:lpstr>State CAUTI SIR in ICU and Wards</vt:lpstr>
      <vt:lpstr>State CLABSI SUR in ICU and Wards</vt:lpstr>
      <vt:lpstr>Surgical Site Infections (SSI) Coronary Artery Bypass Graft (CABG) SIR and Colon Procedure (COLO) SIR</vt:lpstr>
      <vt:lpstr>Surgical Site Infections (SSI) Knee Prosthesis (KPRO) SIR and Hip Prosthesis (HPRO) SIR</vt:lpstr>
      <vt:lpstr>Surgical Site Infections (SSI) Abdominal Hysterectomy (HYST) SIR and Vaginal Hysterectomy (VHYS) SIR</vt:lpstr>
      <vt:lpstr>SSI Pathogens for 2018-2019 CABG, KPRO, HPRO, HYST, VHYS, COLO</vt:lpstr>
      <vt:lpstr>Statewide SSI Trends by Year 2015-2019</vt:lpstr>
      <vt:lpstr>Laboratory Identified Events (LabID) Clostridioides difficile (CDI) SIR</vt:lpstr>
      <vt:lpstr>Laboratory Identified Events (LabID)  Methicillin-resistant Staphylococcus aureus (MRSA) SIR</vt:lpstr>
      <vt:lpstr>Statewide LabID Trends by Year 2015-2019</vt:lpstr>
      <vt:lpstr>DPH HAI Prevention Activities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Information</vt:lpstr>
    </vt:vector>
  </TitlesOfParts>
  <Company>Massachusetts Department of Public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DPH</dc:creator>
  <cp:lastModifiedBy>Fillo, Katherine (DPH)</cp:lastModifiedBy>
  <cp:revision>2716</cp:revision>
  <cp:lastPrinted>2019-07-02T14:14:17Z</cp:lastPrinted>
  <dcterms:created xsi:type="dcterms:W3CDTF">2001-01-17T15:22:57Z</dcterms:created>
  <dcterms:modified xsi:type="dcterms:W3CDTF">2020-10-21T21:50:15Z</dcterms:modified>
</cp:coreProperties>
</file>