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notesSlides/notesSlide22.xml" ContentType="application/vnd.openxmlformats-officedocument.presentationml.notesSlide+xml"/>
  <Override PartName="/ppt/charts/chart19.xml" ContentType="application/vnd.openxmlformats-officedocument.drawingml.chart+xml"/>
  <Override PartName="/ppt/drawings/drawing9.xml" ContentType="application/vnd.openxmlformats-officedocument.drawingml.chartshapes+xml"/>
  <Override PartName="/ppt/charts/chart20.xml" ContentType="application/vnd.openxmlformats-officedocument.drawingml.chart+xml"/>
  <Override PartName="/ppt/drawings/drawing10.xml" ContentType="application/vnd.openxmlformats-officedocument.drawingml.chartshapes+xml"/>
  <Override PartName="/ppt/notesSlides/notesSlide2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5.xml" ContentType="application/vnd.openxmlformats-officedocument.presentationml.notesSlide+xml"/>
  <Override PartName="/ppt/charts/chart29.xml" ContentType="application/vnd.openxmlformats-officedocument.drawingml.chart+xml"/>
  <Override PartName="/ppt/notesSlides/notesSlide26.xml" ContentType="application/vnd.openxmlformats-officedocument.presentationml.notesSlide+xml"/>
  <Override PartName="/ppt/charts/chart30.xml" ContentType="application/vnd.openxmlformats-officedocument.drawingml.chart+xml"/>
  <Override PartName="/ppt/notesSlides/notesSlide27.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848" r:id="rId1"/>
  </p:sldMasterIdLst>
  <p:notesMasterIdLst>
    <p:notesMasterId r:id="rId37"/>
  </p:notesMasterIdLst>
  <p:handoutMasterIdLst>
    <p:handoutMasterId r:id="rId38"/>
  </p:handoutMasterIdLst>
  <p:sldIdLst>
    <p:sldId id="1074" r:id="rId2"/>
    <p:sldId id="970" r:id="rId3"/>
    <p:sldId id="1040" r:id="rId4"/>
    <p:sldId id="1092" r:id="rId5"/>
    <p:sldId id="960" r:id="rId6"/>
    <p:sldId id="900" r:id="rId7"/>
    <p:sldId id="1094" r:id="rId8"/>
    <p:sldId id="1097" r:id="rId9"/>
    <p:sldId id="1095" r:id="rId10"/>
    <p:sldId id="827" r:id="rId11"/>
    <p:sldId id="1065" r:id="rId12"/>
    <p:sldId id="1066" r:id="rId13"/>
    <p:sldId id="765" r:id="rId14"/>
    <p:sldId id="1098" r:id="rId15"/>
    <p:sldId id="1099" r:id="rId16"/>
    <p:sldId id="1100" r:id="rId17"/>
    <p:sldId id="1096" r:id="rId18"/>
    <p:sldId id="1101" r:id="rId19"/>
    <p:sldId id="1102" r:id="rId20"/>
    <p:sldId id="1006" r:id="rId21"/>
    <p:sldId id="1089" r:id="rId22"/>
    <p:sldId id="1091" r:id="rId23"/>
    <p:sldId id="1073" r:id="rId24"/>
    <p:sldId id="830" r:id="rId25"/>
    <p:sldId id="937" r:id="rId26"/>
    <p:sldId id="940" r:id="rId27"/>
    <p:sldId id="938" r:id="rId28"/>
    <p:sldId id="1103" r:id="rId29"/>
    <p:sldId id="1042" r:id="rId30"/>
    <p:sldId id="1093" r:id="rId31"/>
    <p:sldId id="1047" r:id="rId32"/>
    <p:sldId id="1055" r:id="rId33"/>
    <p:sldId id="1106" r:id="rId34"/>
    <p:sldId id="1050" r:id="rId35"/>
    <p:sldId id="1058" r:id="rId36"/>
  </p:sldIdLst>
  <p:sldSz cx="12188825" cy="6858000"/>
  <p:notesSz cx="7010400" cy="9296400"/>
  <p:defaultTextStyle>
    <a:defPPr>
      <a:defRPr lang="en-US"/>
    </a:defPPr>
    <a:lvl1pPr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1pPr>
    <a:lvl2pPr marL="451169"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2pPr>
    <a:lvl3pPr marL="903875"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3pPr>
    <a:lvl4pPr marL="1356591"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4pPr>
    <a:lvl5pPr marL="1809306"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5pPr>
    <a:lvl6pPr marL="2263607" algn="l" defTabSz="905446" rtl="0" eaLnBrk="1" latinLnBrk="0" hangingPunct="1">
      <a:defRPr sz="2400" kern="1200">
        <a:solidFill>
          <a:schemeClr val="tx1"/>
        </a:solidFill>
        <a:latin typeface="Garamond" pitchFamily="18" charset="0"/>
        <a:ea typeface="ＭＳ Ｐゴシック" pitchFamily="34" charset="-128"/>
        <a:cs typeface="+mn-cs"/>
      </a:defRPr>
    </a:lvl6pPr>
    <a:lvl7pPr marL="2716327" algn="l" defTabSz="905446" rtl="0" eaLnBrk="1" latinLnBrk="0" hangingPunct="1">
      <a:defRPr sz="2400" kern="1200">
        <a:solidFill>
          <a:schemeClr val="tx1"/>
        </a:solidFill>
        <a:latin typeface="Garamond" pitchFamily="18" charset="0"/>
        <a:ea typeface="ＭＳ Ｐゴシック" pitchFamily="34" charset="-128"/>
        <a:cs typeface="+mn-cs"/>
      </a:defRPr>
    </a:lvl7pPr>
    <a:lvl8pPr marL="3169048" algn="l" defTabSz="905446" rtl="0" eaLnBrk="1" latinLnBrk="0" hangingPunct="1">
      <a:defRPr sz="2400" kern="1200">
        <a:solidFill>
          <a:schemeClr val="tx1"/>
        </a:solidFill>
        <a:latin typeface="Garamond" pitchFamily="18" charset="0"/>
        <a:ea typeface="ＭＳ Ｐゴシック" pitchFamily="34" charset="-128"/>
        <a:cs typeface="+mn-cs"/>
      </a:defRPr>
    </a:lvl8pPr>
    <a:lvl9pPr marL="3621766" algn="l" defTabSz="905446" rtl="0" eaLnBrk="1" latinLnBrk="0" hangingPunct="1">
      <a:defRPr sz="2400" kern="1200">
        <a:solidFill>
          <a:schemeClr val="tx1"/>
        </a:solidFill>
        <a:latin typeface="Garamond"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5562">
          <p15:clr>
            <a:srgbClr val="A4A3A4"/>
          </p15:clr>
        </p15:guide>
        <p15:guide id="2" orient="horz" pos="1702">
          <p15:clr>
            <a:srgbClr val="A4A3A4"/>
          </p15:clr>
        </p15:guide>
        <p15:guide id="3" orient="horz" pos="1918">
          <p15:clr>
            <a:srgbClr val="A4A3A4"/>
          </p15:clr>
        </p15:guide>
        <p15:guide id="4" pos="575">
          <p15:clr>
            <a:srgbClr val="A4A3A4"/>
          </p15:clr>
        </p15:guide>
        <p15:guide id="5" orient="horz" pos="4176">
          <p15:clr>
            <a:srgbClr val="A4A3A4"/>
          </p15:clr>
        </p15:guide>
        <p15:guide id="6" orient="horz" pos="1278">
          <p15:clr>
            <a:srgbClr val="A4A3A4"/>
          </p15:clr>
        </p15:guide>
        <p15:guide id="7" orient="horz" pos="1440">
          <p15:clr>
            <a:srgbClr val="A4A3A4"/>
          </p15:clr>
        </p15:guide>
      </p15:sldGuideLst>
    </p:ext>
    <p:ext uri="{2D200454-40CA-4A62-9FC3-DE9A4176ACB9}">
      <p15:notesGuideLst xmlns:p15="http://schemas.microsoft.com/office/powerpoint/2012/main">
        <p15:guide id="1" orient="horz" pos="2903">
          <p15:clr>
            <a:srgbClr val="A4A3A4"/>
          </p15:clr>
        </p15:guide>
        <p15:guide id="2" pos="3215">
          <p15:clr>
            <a:srgbClr val="A4A3A4"/>
          </p15:clr>
        </p15:guide>
        <p15:guide id="3" orient="horz" pos="2892">
          <p15:clr>
            <a:srgbClr val="A4A3A4"/>
          </p15:clr>
        </p15:guide>
        <p15:guide id="4" pos="3232">
          <p15:clr>
            <a:srgbClr val="A4A3A4"/>
          </p15:clr>
        </p15:guide>
        <p15:guide id="5" orient="horz" pos="2940">
          <p15:clr>
            <a:srgbClr val="A4A3A4"/>
          </p15:clr>
        </p15:guide>
        <p15:guide id="6" orient="horz" pos="2929">
          <p15:clr>
            <a:srgbClr val="A4A3A4"/>
          </p15:clr>
        </p15:guide>
        <p15:guide id="7" pos="3269">
          <p15:clr>
            <a:srgbClr val="A4A3A4"/>
          </p15:clr>
        </p15:guide>
        <p15:guide id="8" pos="328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52" clrIdx="0"/>
  <p:cmAuthor id="1" name=" Eileen McHale " initials=" EM" lastIdx="71" clrIdx="1"/>
  <p:cmAuthor id="2" name="Lauren B. Nelson" initials="" lastIdx="2" clrIdx="2"/>
  <p:cmAuthor id="3" name="Torey McNamara" initials="TLM" lastIdx="14" clrIdx="3"/>
  <p:cmAuthor id="4" name=" " initials=" CB" lastIdx="3" clrIdx="4"/>
  <p:cmAuthor id="5" name="B Bolstorff" initials="BB" lastIdx="2" clrIdx="5">
    <p:extLst>
      <p:ext uri="{19B8F6BF-5375-455C-9EA6-DF929625EA0E}">
        <p15:presenceInfo xmlns:p15="http://schemas.microsoft.com/office/powerpoint/2012/main" userId="ee3e90c5e48b6301" providerId="Windows Live"/>
      </p:ext>
    </p:extLst>
  </p:cmAuthor>
  <p:cmAuthor id="6" name="Brandeburg, Christina (DPH)" initials="BC(" lastIdx="2" clrIdx="6">
    <p:extLst>
      <p:ext uri="{19B8F6BF-5375-455C-9EA6-DF929625EA0E}">
        <p15:presenceInfo xmlns:p15="http://schemas.microsoft.com/office/powerpoint/2012/main" userId="S::Christina.Brandeburg@MassMail.State.MA.US::342a81e5-8bf5-4d03-afd8-7ff33e761b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D872"/>
    <a:srgbClr val="9999FF"/>
    <a:srgbClr val="98D0D4"/>
    <a:srgbClr val="FFCC00"/>
    <a:srgbClr val="FFC000"/>
    <a:srgbClr val="333399"/>
    <a:srgbClr val="FFFF69"/>
    <a:srgbClr val="0070C0"/>
    <a:srgbClr val="AFCE1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D93C3-83DB-48E4-8414-02D55BC9732B}" v="1" dt="2021-09-26T12:00:23.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89777" autoAdjust="0"/>
  </p:normalViewPr>
  <p:slideViewPr>
    <p:cSldViewPr snapToGrid="0" snapToObjects="1">
      <p:cViewPr varScale="1">
        <p:scale>
          <a:sx n="103" d="100"/>
          <a:sy n="103" d="100"/>
        </p:scale>
        <p:origin x="912" y="102"/>
      </p:cViewPr>
      <p:guideLst>
        <p:guide orient="horz" pos="5562"/>
        <p:guide orient="horz" pos="1702"/>
        <p:guide orient="horz" pos="1918"/>
        <p:guide pos="575"/>
        <p:guide orient="horz" pos="4176"/>
        <p:guide orient="horz" pos="1278"/>
        <p:guide orient="horz" pos="14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p:scale>
          <a:sx n="100" d="100"/>
          <a:sy n="100" d="100"/>
        </p:scale>
        <p:origin x="-2544" y="72"/>
      </p:cViewPr>
      <p:guideLst>
        <p:guide orient="horz" pos="2903"/>
        <p:guide pos="3215"/>
        <p:guide orient="horz" pos="2892"/>
        <p:guide pos="3232"/>
        <p:guide orient="horz" pos="2940"/>
        <p:guide orient="horz" pos="2929"/>
        <p:guide pos="3269"/>
        <p:guide pos="328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1.76</c:v>
                </c:pt>
                <c:pt idx="1">
                  <c:v>2.09</c:v>
                </c:pt>
                <c:pt idx="2">
                  <c:v>0.76</c:v>
                </c:pt>
                <c:pt idx="3">
                  <c:v>1.68</c:v>
                </c:pt>
                <c:pt idx="4">
                  <c:v>3.67</c:v>
                </c:pt>
                <c:pt idx="5">
                  <c:v>1.34</c:v>
                </c:pt>
                <c:pt idx="6">
                  <c:v>2.0699999999999998</c:v>
                </c:pt>
                <c:pt idx="7">
                  <c:v>7.75</c:v>
                </c:pt>
                <c:pt idx="8">
                  <c:v>1.78</c:v>
                </c:pt>
                <c:pt idx="9">
                  <c:v>1.31</c:v>
                </c:pt>
                <c:pt idx="10">
                  <c:v>1.83</c:v>
                </c:pt>
                <c:pt idx="11">
                  <c:v>1.0900000000000001</c:v>
                </c:pt>
                <c:pt idx="12">
                  <c:v>2.04</c:v>
                </c:pt>
                <c:pt idx="14">
                  <c:v>1.07</c:v>
                </c:pt>
                <c:pt idx="15">
                  <c:v>1.46</c:v>
                </c:pt>
                <c:pt idx="16">
                  <c:v>1.32</c:v>
                </c:pt>
                <c:pt idx="17">
                  <c:v>0.89</c:v>
                </c:pt>
                <c:pt idx="18">
                  <c:v>1.07</c:v>
                </c:pt>
                <c:pt idx="19">
                  <c:v>0.92</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0.16</c:v>
                </c:pt>
                <c:pt idx="1">
                  <c:v>0.84</c:v>
                </c:pt>
                <c:pt idx="2">
                  <c:v>0.24</c:v>
                </c:pt>
                <c:pt idx="3">
                  <c:v>0.99</c:v>
                </c:pt>
                <c:pt idx="4">
                  <c:v>0.34</c:v>
                </c:pt>
                <c:pt idx="5">
                  <c:v>0.59</c:v>
                </c:pt>
                <c:pt idx="6">
                  <c:v>1.18</c:v>
                </c:pt>
                <c:pt idx="7">
                  <c:v>0.08</c:v>
                </c:pt>
                <c:pt idx="8">
                  <c:v>0.39</c:v>
                </c:pt>
                <c:pt idx="9">
                  <c:v>0.59</c:v>
                </c:pt>
                <c:pt idx="10">
                  <c:v>0.64</c:v>
                </c:pt>
                <c:pt idx="11">
                  <c:v>0.49</c:v>
                </c:pt>
                <c:pt idx="12">
                  <c:v>0.45</c:v>
                </c:pt>
                <c:pt idx="14">
                  <c:v>0.66</c:v>
                </c:pt>
                <c:pt idx="15">
                  <c:v>7.0000000000000007E-2</c:v>
                </c:pt>
                <c:pt idx="16">
                  <c:v>0.48</c:v>
                </c:pt>
                <c:pt idx="17">
                  <c:v>0.39</c:v>
                </c:pt>
                <c:pt idx="18">
                  <c:v>0.31</c:v>
                </c:pt>
                <c:pt idx="19">
                  <c:v>0.44</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0.65</c:v>
                </c:pt>
                <c:pt idx="1">
                  <c:v>1.36</c:v>
                </c:pt>
                <c:pt idx="2">
                  <c:v>0.44</c:v>
                </c:pt>
                <c:pt idx="3">
                  <c:v>1.3</c:v>
                </c:pt>
                <c:pt idx="4">
                  <c:v>1.35</c:v>
                </c:pt>
                <c:pt idx="5">
                  <c:v>0.91</c:v>
                </c:pt>
                <c:pt idx="6">
                  <c:v>1.58</c:v>
                </c:pt>
                <c:pt idx="7">
                  <c:v>1.57</c:v>
                </c:pt>
                <c:pt idx="8">
                  <c:v>0.9</c:v>
                </c:pt>
                <c:pt idx="9">
                  <c:v>0.9</c:v>
                </c:pt>
                <c:pt idx="10">
                  <c:v>1.1200000000000001</c:v>
                </c:pt>
                <c:pt idx="11">
                  <c:v>0.75</c:v>
                </c:pt>
                <c:pt idx="12">
                  <c:v>1.03</c:v>
                </c:pt>
                <c:pt idx="14">
                  <c:v>0.85</c:v>
                </c:pt>
                <c:pt idx="15">
                  <c:v>0.44</c:v>
                </c:pt>
                <c:pt idx="16">
                  <c:v>0.82</c:v>
                </c:pt>
                <c:pt idx="17">
                  <c:v>0.6</c:v>
                </c:pt>
                <c:pt idx="18">
                  <c:v>0.6</c:v>
                </c:pt>
                <c:pt idx="19">
                  <c:v>0.64</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8"/>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0.99</c:v>
                </c:pt>
                <c:pt idx="1">
                  <c:v>1.3</c:v>
                </c:pt>
                <c:pt idx="2">
                  <c:v>0.75</c:v>
                </c:pt>
                <c:pt idx="3">
                  <c:v>0.88</c:v>
                </c:pt>
                <c:pt idx="4">
                  <c:v>5.38</c:v>
                </c:pt>
                <c:pt idx="5">
                  <c:v>1.33</c:v>
                </c:pt>
                <c:pt idx="6">
                  <c:v>1.65</c:v>
                </c:pt>
                <c:pt idx="7">
                  <c:v>1.36</c:v>
                </c:pt>
                <c:pt idx="8">
                  <c:v>0.75</c:v>
                </c:pt>
                <c:pt idx="9">
                  <c:v>0.92</c:v>
                </c:pt>
                <c:pt idx="10">
                  <c:v>1.08</c:v>
                </c:pt>
                <c:pt idx="11">
                  <c:v>1.1000000000000001</c:v>
                </c:pt>
                <c:pt idx="12">
                  <c:v>0.83</c:v>
                </c:pt>
                <c:pt idx="14">
                  <c:v>1.33</c:v>
                </c:pt>
                <c:pt idx="15">
                  <c:v>2.57</c:v>
                </c:pt>
                <c:pt idx="16">
                  <c:v>1.1299999999999999</c:v>
                </c:pt>
                <c:pt idx="17">
                  <c:v>1.71</c:v>
                </c:pt>
                <c:pt idx="18">
                  <c:v>3.8</c:v>
                </c:pt>
                <c:pt idx="19">
                  <c:v>0.72</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0.01</c:v>
                </c:pt>
                <c:pt idx="1">
                  <c:v>0.45</c:v>
                </c:pt>
                <c:pt idx="2">
                  <c:v>0.25</c:v>
                </c:pt>
                <c:pt idx="3">
                  <c:v>0.44</c:v>
                </c:pt>
                <c:pt idx="4">
                  <c:v>1.32</c:v>
                </c:pt>
                <c:pt idx="5">
                  <c:v>0.66</c:v>
                </c:pt>
                <c:pt idx="6">
                  <c:v>0.95</c:v>
                </c:pt>
                <c:pt idx="7">
                  <c:v>0</c:v>
                </c:pt>
                <c:pt idx="8">
                  <c:v>0.24</c:v>
                </c:pt>
                <c:pt idx="9">
                  <c:v>0.09</c:v>
                </c:pt>
                <c:pt idx="10">
                  <c:v>0.26</c:v>
                </c:pt>
                <c:pt idx="11">
                  <c:v>0.63</c:v>
                </c:pt>
                <c:pt idx="12">
                  <c:v>0.16</c:v>
                </c:pt>
                <c:pt idx="14">
                  <c:v>0.85</c:v>
                </c:pt>
                <c:pt idx="15">
                  <c:v>0.78</c:v>
                </c:pt>
                <c:pt idx="16">
                  <c:v>0.45</c:v>
                </c:pt>
                <c:pt idx="17">
                  <c:v>1.05</c:v>
                </c:pt>
                <c:pt idx="18">
                  <c:v>0.36</c:v>
                </c:pt>
                <c:pt idx="19">
                  <c:v>0.33</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0.2</c:v>
                </c:pt>
                <c:pt idx="1">
                  <c:v>0.79</c:v>
                </c:pt>
                <c:pt idx="2">
                  <c:v>0.45</c:v>
                </c:pt>
                <c:pt idx="3">
                  <c:v>0.63</c:v>
                </c:pt>
                <c:pt idx="4">
                  <c:v>2.83</c:v>
                </c:pt>
                <c:pt idx="5">
                  <c:v>0.95</c:v>
                </c:pt>
                <c:pt idx="6">
                  <c:v>1.27</c:v>
                </c:pt>
                <c:pt idx="7">
                  <c:v>0</c:v>
                </c:pt>
                <c:pt idx="8">
                  <c:v>0.44</c:v>
                </c:pt>
                <c:pt idx="9">
                  <c:v>0.34</c:v>
                </c:pt>
                <c:pt idx="10">
                  <c:v>0.56999999999999995</c:v>
                </c:pt>
                <c:pt idx="11">
                  <c:v>0.84</c:v>
                </c:pt>
                <c:pt idx="12">
                  <c:v>0.4</c:v>
                </c:pt>
                <c:pt idx="14">
                  <c:v>1.07</c:v>
                </c:pt>
                <c:pt idx="15">
                  <c:v>1.48</c:v>
                </c:pt>
                <c:pt idx="16">
                  <c:v>0.73</c:v>
                </c:pt>
                <c:pt idx="17">
                  <c:v>1.35</c:v>
                </c:pt>
                <c:pt idx="18">
                  <c:v>1.4</c:v>
                </c:pt>
                <c:pt idx="19">
                  <c:v>0.5</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1.45</c:v>
                </c:pt>
                <c:pt idx="1">
                  <c:v>1.17</c:v>
                </c:pt>
                <c:pt idx="2">
                  <c:v>1.1399999999999999</c:v>
                </c:pt>
                <c:pt idx="3">
                  <c:v>1.04</c:v>
                </c:pt>
                <c:pt idx="4">
                  <c:v>0.74</c:v>
                </c:pt>
                <c:pt idx="5">
                  <c:v>1.08</c:v>
                </c:pt>
                <c:pt idx="6">
                  <c:v>1</c:v>
                </c:pt>
                <c:pt idx="7">
                  <c:v>0.83</c:v>
                </c:pt>
                <c:pt idx="8">
                  <c:v>1.1000000000000001</c:v>
                </c:pt>
                <c:pt idx="9">
                  <c:v>1.1499999999999999</c:v>
                </c:pt>
                <c:pt idx="10">
                  <c:v>2.1</c:v>
                </c:pt>
                <c:pt idx="11">
                  <c:v>1.06</c:v>
                </c:pt>
                <c:pt idx="12">
                  <c:v>1.1599999999999999</c:v>
                </c:pt>
                <c:pt idx="14">
                  <c:v>0.81</c:v>
                </c:pt>
                <c:pt idx="15">
                  <c:v>0.6</c:v>
                </c:pt>
                <c:pt idx="16">
                  <c:v>0.83</c:v>
                </c:pt>
                <c:pt idx="17">
                  <c:v>0.66</c:v>
                </c:pt>
                <c:pt idx="18">
                  <c:v>1.07</c:v>
                </c:pt>
                <c:pt idx="19">
                  <c:v>0.73</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1.31</c:v>
                </c:pt>
                <c:pt idx="1">
                  <c:v>1.1299999999999999</c:v>
                </c:pt>
                <c:pt idx="2">
                  <c:v>1.1100000000000001</c:v>
                </c:pt>
                <c:pt idx="3">
                  <c:v>1.02</c:v>
                </c:pt>
                <c:pt idx="4">
                  <c:v>0.69</c:v>
                </c:pt>
                <c:pt idx="5">
                  <c:v>1.06</c:v>
                </c:pt>
                <c:pt idx="6">
                  <c:v>0.98</c:v>
                </c:pt>
                <c:pt idx="7">
                  <c:v>0.71</c:v>
                </c:pt>
                <c:pt idx="8">
                  <c:v>1.05</c:v>
                </c:pt>
                <c:pt idx="9">
                  <c:v>1.0900000000000001</c:v>
                </c:pt>
                <c:pt idx="10">
                  <c:v>2.02</c:v>
                </c:pt>
                <c:pt idx="11">
                  <c:v>1.04</c:v>
                </c:pt>
                <c:pt idx="12">
                  <c:v>1.1000000000000001</c:v>
                </c:pt>
                <c:pt idx="14">
                  <c:v>0.8</c:v>
                </c:pt>
                <c:pt idx="15">
                  <c:v>0.57999999999999996</c:v>
                </c:pt>
                <c:pt idx="16">
                  <c:v>0.81</c:v>
                </c:pt>
                <c:pt idx="17">
                  <c:v>0.65</c:v>
                </c:pt>
                <c:pt idx="18">
                  <c:v>0.99</c:v>
                </c:pt>
                <c:pt idx="19">
                  <c:v>0.72</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1.38</c:v>
                </c:pt>
                <c:pt idx="1">
                  <c:v>1.1499999999999999</c:v>
                </c:pt>
                <c:pt idx="2">
                  <c:v>1.1200000000000001</c:v>
                </c:pt>
                <c:pt idx="3">
                  <c:v>1.03</c:v>
                </c:pt>
                <c:pt idx="4">
                  <c:v>0.72</c:v>
                </c:pt>
                <c:pt idx="5">
                  <c:v>1.07</c:v>
                </c:pt>
                <c:pt idx="6">
                  <c:v>0.99</c:v>
                </c:pt>
                <c:pt idx="7">
                  <c:v>0.77</c:v>
                </c:pt>
                <c:pt idx="8">
                  <c:v>1.08</c:v>
                </c:pt>
                <c:pt idx="9">
                  <c:v>1.1200000000000001</c:v>
                </c:pt>
                <c:pt idx="10">
                  <c:v>2.06</c:v>
                </c:pt>
                <c:pt idx="11">
                  <c:v>1.05</c:v>
                </c:pt>
                <c:pt idx="12">
                  <c:v>1.1299999999999999</c:v>
                </c:pt>
                <c:pt idx="14">
                  <c:v>0.81</c:v>
                </c:pt>
                <c:pt idx="15">
                  <c:v>0.59</c:v>
                </c:pt>
                <c:pt idx="16">
                  <c:v>0.82</c:v>
                </c:pt>
                <c:pt idx="17">
                  <c:v>0.65</c:v>
                </c:pt>
                <c:pt idx="18">
                  <c:v>1.03</c:v>
                </c:pt>
                <c:pt idx="19">
                  <c:v>0.73</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1.6"/>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28497156205"/>
          <c:y val="5.7154925774803057E-2"/>
          <c:w val="0.72403090535798165"/>
          <c:h val="0.87952957241837681"/>
        </c:manualLayout>
      </c:layout>
      <c:barChart>
        <c:barDir val="bar"/>
        <c:grouping val="stacked"/>
        <c:varyColors val="0"/>
        <c:ser>
          <c:idx val="0"/>
          <c:order val="0"/>
          <c:spPr>
            <a:solidFill>
              <a:srgbClr val="33A02C"/>
            </a:solidFill>
            <a:ln>
              <a:noFill/>
            </a:ln>
            <a:effectLst/>
          </c:spPr>
          <c:invertIfNegative val="0"/>
          <c:dLbls>
            <c:dLbl>
              <c:idx val="0"/>
              <c:tx>
                <c:rich>
                  <a:bodyPr/>
                  <a:lstStyle/>
                  <a:p>
                    <a:fld id="{9E1E0AB6-8FF5-46E6-8596-7BB3841DDF89}" type="SERIESNAME">
                      <a:rPr lang="en-US"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A6A-4650-910B-CD673016C062}"/>
                </c:ext>
              </c:extLst>
            </c:dLbl>
            <c:dLbl>
              <c:idx val="1"/>
              <c:tx>
                <c:rich>
                  <a:bodyPr/>
                  <a:lstStyle/>
                  <a:p>
                    <a:fld id="{8AB069D0-F057-46CF-B4F9-4C8617253A9D}" type="SERIESNAME">
                      <a:rPr lang="en-US"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2-EA6A-4650-910B-CD673016C062}"/>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EA6A-4650-910B-CD673016C062}"/>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dirty="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Sheet1!$C$3:$C$6</c:f>
              <c:numCache>
                <c:formatCode>General</c:formatCode>
                <c:ptCount val="4"/>
              </c:numCache>
            </c:numRef>
          </c:val>
          <c:extLst>
            <c:ext xmlns:c16="http://schemas.microsoft.com/office/drawing/2014/chart" uri="{C3380CC4-5D6E-409C-BE32-E72D297353CC}">
              <c16:uniqueId val="{00000000-030E-4F61-8AE2-930F32CA9691}"/>
            </c:ext>
          </c:extLst>
        </c:ser>
        <c:ser>
          <c:idx val="1"/>
          <c:order val="1"/>
          <c:spPr>
            <a:solidFill>
              <a:srgbClr val="FF7F00"/>
            </a:solidFill>
            <a:ln>
              <a:noFill/>
            </a:ln>
            <a:effectLst/>
          </c:spPr>
          <c:invertIfNegative val="0"/>
          <c:dLbls>
            <c:dLbl>
              <c:idx val="0"/>
              <c:layout>
                <c:manualLayout>
                  <c:x val="-1.6675350377259285E-2"/>
                  <c:y val="-0.117490749974235"/>
                </c:manualLayout>
              </c:layout>
              <c:tx>
                <c:rich>
                  <a:bodyPr/>
                  <a:lstStyle/>
                  <a:p>
                    <a:fld id="{55DF1058-4B53-4082-9BFD-933C73CD6975}" type="SERIESNAME">
                      <a:rPr lang="en-US"/>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EA6A-4650-910B-CD673016C062}"/>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EA6A-4650-910B-CD673016C062}"/>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dirty="0"/>
                  </a:p>
                  <a:p>
                    <a:r>
                      <a:rPr lang="en-US" baseline="0" dirty="0"/>
                      <a:t> </a:t>
                    </a:r>
                    <a:fld id="{16999269-1D64-4DA5-A2CF-68952E0CEBA9}"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EA6A-4650-910B-CD673016C062}"/>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dirty="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Sheet1!$D$3:$D$6</c:f>
              <c:numCache>
                <c:formatCode>General</c:formatCode>
                <c:ptCount val="4"/>
              </c:numCache>
            </c:numRef>
          </c:val>
          <c:extLst>
            <c:ext xmlns:c16="http://schemas.microsoft.com/office/drawing/2014/chart" uri="{C3380CC4-5D6E-409C-BE32-E72D297353CC}">
              <c16:uniqueId val="{00000001-030E-4F61-8AE2-930F32CA9691}"/>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0422093985787053E-3"/>
                  <c:y val="-0.10830404823803158"/>
                </c:manualLayout>
              </c:layout>
              <c:tx>
                <c:rich>
                  <a:bodyPr/>
                  <a:lstStyle/>
                  <a:p>
                    <a:fld id="{779F3B5D-F64F-4155-A216-D845AD4447A0}" type="SERIESNAME">
                      <a:rPr lang="en-US"/>
                      <a:pPr/>
                      <a:t>[SERIES NAME]</a:t>
                    </a:fld>
                    <a:r>
                      <a:rPr lang="en-US" baseline="0" dirty="0"/>
                      <a:t> </a:t>
                    </a:r>
                  </a:p>
                  <a:p>
                    <a:fld id="{64B4BC21-37F7-4783-AD57-5B57A639875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A6A-4650-910B-CD673016C062}"/>
                </c:ext>
              </c:extLst>
            </c:dLbl>
            <c:dLbl>
              <c:idx val="1"/>
              <c:layout>
                <c:manualLayout>
                  <c:x val="0"/>
                  <c:y val="-0.11521707259365062"/>
                </c:manualLayout>
              </c:layout>
              <c:tx>
                <c:rich>
                  <a:bodyPr/>
                  <a:lstStyle/>
                  <a:p>
                    <a:fld id="{CAD57636-9502-42E6-AF09-8E7F04DB4587}" type="SERIESNAME">
                      <a:rPr lang="en-US"/>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EA6A-4650-910B-CD673016C062}"/>
                </c:ext>
              </c:extLst>
            </c:dLbl>
            <c:dLbl>
              <c:idx val="2"/>
              <c:layout>
                <c:manualLayout>
                  <c:x val="7.2954657900508998E-3"/>
                  <c:y val="-0.10830404823803158"/>
                </c:manualLayout>
              </c:layout>
              <c:tx>
                <c:rich>
                  <a:bodyPr/>
                  <a:lstStyle/>
                  <a:p>
                    <a:fld id="{A60A6586-6857-430C-BA4C-8BDD5C82354C}" type="SERIESNAME">
                      <a:rPr lang="en-US"/>
                      <a:pPr/>
                      <a:t>[SERIES NAME]</a:t>
                    </a:fld>
                    <a:r>
                      <a:rPr lang="en-US" baseline="0" dirty="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EA6A-4650-910B-CD673016C062}"/>
                </c:ext>
              </c:extLst>
            </c:dLbl>
            <c:dLbl>
              <c:idx val="3"/>
              <c:layout>
                <c:manualLayout>
                  <c:x val="-3.8213903164282255E-17"/>
                  <c:y val="-0.10830404823803158"/>
                </c:manualLayout>
              </c:layout>
              <c:tx>
                <c:rich>
                  <a:bodyPr/>
                  <a:lstStyle/>
                  <a:p>
                    <a:fld id="{435CD44A-AC65-43F2-92C4-64AE3EDCD92D}" type="SERIESNAME">
                      <a:rPr lang="en-US"/>
                      <a:pPr/>
                      <a:t>[SERIES NAME]</a:t>
                    </a:fld>
                    <a:r>
                      <a:rPr lang="en-US" baseline="0" dirty="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Sheet1!$E$3:$E$6</c:f>
              <c:numCache>
                <c:formatCode>0%</c:formatCode>
                <c:ptCount val="4"/>
                <c:pt idx="0">
                  <c:v>0.03</c:v>
                </c:pt>
                <c:pt idx="1">
                  <c:v>2.9000000000000001E-2</c:v>
                </c:pt>
                <c:pt idx="2">
                  <c:v>1.2999999999999999E-2</c:v>
                </c:pt>
                <c:pt idx="3">
                  <c:v>2.1999999999999999E-2</c:v>
                </c:pt>
              </c:numCache>
            </c:numRef>
          </c:val>
          <c:extLst>
            <c:ext xmlns:c16="http://schemas.microsoft.com/office/drawing/2014/chart" uri="{C3380CC4-5D6E-409C-BE32-E72D297353CC}">
              <c16:uniqueId val="{00000002-030E-4F61-8AE2-930F32CA9691}"/>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a:lstStyle/>
                  <a:p>
                    <a:fld id="{4FAE03AF-25FD-431E-A1C2-FE0DA1878A04}" type="SERIESNAME">
                      <a:rPr lang="en-US"/>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A6A-4650-910B-CD673016C062}"/>
                </c:ext>
              </c:extLst>
            </c:dLbl>
            <c:dLbl>
              <c:idx val="1"/>
              <c:tx>
                <c:rich>
                  <a:bodyPr/>
                  <a:lstStyle/>
                  <a:p>
                    <a:fld id="{39C80804-3C7B-4F0A-BCE2-3D5D8D863B35}" type="SERIESNAME">
                      <a:rPr lang="en-US"/>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6A-4650-910B-CD673016C062}"/>
                </c:ext>
              </c:extLst>
            </c:dLbl>
            <c:dLbl>
              <c:idx val="2"/>
              <c:tx>
                <c:rich>
                  <a:bodyPr/>
                  <a:lstStyle/>
                  <a:p>
                    <a:fld id="{A21DCF45-844A-4459-A215-685F27FA34CA}" type="SERIESNAME">
                      <a:rPr lang="en-US"/>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EA6A-4650-910B-CD673016C062}"/>
                </c:ext>
              </c:extLst>
            </c:dLbl>
            <c:dLbl>
              <c:idx val="3"/>
              <c:tx>
                <c:rich>
                  <a:bodyPr/>
                  <a:lstStyle/>
                  <a:p>
                    <a:fld id="{DDFFAB3E-244B-4C10-BFAE-305656E4AE49}" type="SERIESNAME">
                      <a:rPr lang="en-US"/>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Sheet1!$F$3:$F$6</c:f>
              <c:numCache>
                <c:formatCode>0%</c:formatCode>
                <c:ptCount val="4"/>
                <c:pt idx="0">
                  <c:v>0.09</c:v>
                </c:pt>
                <c:pt idx="1">
                  <c:v>0.10199999999999999</c:v>
                </c:pt>
                <c:pt idx="2">
                  <c:v>0.13600000000000001</c:v>
                </c:pt>
                <c:pt idx="3">
                  <c:v>0.157</c:v>
                </c:pt>
              </c:numCache>
            </c:numRef>
          </c:val>
          <c:extLst>
            <c:ext xmlns:c16="http://schemas.microsoft.com/office/drawing/2014/chart" uri="{C3380CC4-5D6E-409C-BE32-E72D297353CC}">
              <c16:uniqueId val="{00000003-030E-4F61-8AE2-930F32CA9691}"/>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0"/>
                  <c:y val="-0.11749080136091244"/>
                </c:manualLayout>
              </c:layout>
              <c:tx>
                <c:rich>
                  <a:bodyPr/>
                  <a:lstStyle/>
                  <a:p>
                    <a:fld id="{D125B595-3940-40A7-B20C-BE6882CB476E}" type="SERIESNAME">
                      <a:rPr lang="en-US"/>
                      <a:pPr/>
                      <a:t>[SERIES NAME]</a:t>
                    </a:fld>
                    <a:r>
                      <a:rPr lang="en-US" baseline="0" dirty="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EA6A-4650-910B-CD673016C062}"/>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EA6A-4650-910B-CD673016C062}"/>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dirty="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EA6A-4650-910B-CD673016C062}"/>
                </c:ext>
              </c:extLst>
            </c:dLbl>
            <c:dLbl>
              <c:idx val="3"/>
              <c:layout>
                <c:manualLayout>
                  <c:x val="0"/>
                  <c:y val="-0.110579577751447"/>
                </c:manualLayout>
              </c:layout>
              <c:tx>
                <c:rich>
                  <a:bodyPr/>
                  <a:lstStyle/>
                  <a:p>
                    <a:fld id="{0728ED42-E8DE-4A7F-B762-3A93C2238D03}" type="SERIESNAME">
                      <a:rPr lang="en-US" smtClean="0"/>
                      <a:pPr/>
                      <a:t>[SERIES NAME]</a:t>
                    </a:fld>
                    <a:endParaRPr lang="en-US" dirty="0"/>
                  </a:p>
                  <a:p>
                    <a:r>
                      <a:rPr lang="en-US" baseline="0" dirty="0"/>
                      <a:t> </a:t>
                    </a:r>
                    <a:fld id="{F8631D00-D127-4DD3-8267-FF08C25C80E8}"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Sheet1!$G$3:$G$6</c:f>
              <c:numCache>
                <c:formatCode>0%</c:formatCode>
                <c:ptCount val="4"/>
                <c:pt idx="0">
                  <c:v>0.03</c:v>
                </c:pt>
                <c:pt idx="1">
                  <c:v>4.3999999999999997E-2</c:v>
                </c:pt>
                <c:pt idx="2">
                  <c:v>5.2999999999999999E-2</c:v>
                </c:pt>
                <c:pt idx="3">
                  <c:v>4.4999999999999998E-2</c:v>
                </c:pt>
              </c:numCache>
            </c:numRef>
          </c:val>
          <c:extLst>
            <c:ext xmlns:c16="http://schemas.microsoft.com/office/drawing/2014/chart" uri="{C3380CC4-5D6E-409C-BE32-E72D297353CC}">
              <c16:uniqueId val="{00000004-030E-4F61-8AE2-930F32CA9691}"/>
            </c:ext>
          </c:extLst>
        </c:ser>
        <c:ser>
          <c:idx val="5"/>
          <c:order val="5"/>
          <c:tx>
            <c:strRef>
              <c:f>Sheet1!$H$2</c:f>
              <c:strCache>
                <c:ptCount val="1"/>
                <c:pt idx="0">
                  <c:v>Escherichia coli</c:v>
                </c:pt>
              </c:strCache>
            </c:strRef>
          </c:tx>
          <c:spPr>
            <a:solidFill>
              <a:srgbClr val="A3D872"/>
            </a:solidFill>
            <a:ln>
              <a:noFill/>
            </a:ln>
            <a:effectLst/>
          </c:spPr>
          <c:invertIfNegative val="0"/>
          <c:dLbls>
            <c:dLbl>
              <c:idx val="0"/>
              <c:tx>
                <c:rich>
                  <a:bodyPr/>
                  <a:lstStyle/>
                  <a:p>
                    <a:fld id="{8147312C-35C0-4219-8B11-BF455C8EEE9B}" type="SERIESNAME">
                      <a:rPr lang="en-US"/>
                      <a:pPr/>
                      <a:t>[SERIES NAME]</a:t>
                    </a:fld>
                    <a:r>
                      <a:rPr lang="en-US" baseline="0"/>
                      <a:t> </a:t>
                    </a:r>
                  </a:p>
                  <a:p>
                    <a:fld id="{3C8D6AC6-3836-4D85-B172-02DC4AD1BFD6}"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B52-4071-AA7E-06532BD73E20}"/>
                </c:ext>
              </c:extLst>
            </c:dLbl>
            <c:dLbl>
              <c:idx val="1"/>
              <c:tx>
                <c:rich>
                  <a:bodyPr/>
                  <a:lstStyle/>
                  <a:p>
                    <a:fld id="{38BC4252-DCDF-4761-8980-3A80B522D2CD}" type="SERIESNAME">
                      <a:rPr lang="en-US"/>
                      <a:pPr/>
                      <a:t>[SERIES NAME]</a:t>
                    </a:fld>
                    <a:r>
                      <a:rPr lang="en-US" baseline="0"/>
                      <a:t> </a:t>
                    </a:r>
                  </a:p>
                  <a:p>
                    <a:fld id="{A23617AF-AAE2-4096-88AC-B7AE7E1A1E78}"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B52-4071-AA7E-06532BD73E20}"/>
                </c:ext>
              </c:extLst>
            </c:dLbl>
            <c:dLbl>
              <c:idx val="2"/>
              <c:tx>
                <c:rich>
                  <a:bodyPr/>
                  <a:lstStyle/>
                  <a:p>
                    <a:fld id="{7B6BC8C3-5F27-4A12-BFA7-E05E5E155FEA}" type="SERIESNAME">
                      <a:rPr lang="en-US"/>
                      <a:pPr/>
                      <a:t>[SERIES NAME]</a:t>
                    </a:fld>
                    <a:r>
                      <a:rPr lang="en-US" baseline="0"/>
                      <a:t> </a:t>
                    </a:r>
                  </a:p>
                  <a:p>
                    <a:fld id="{F6897AA7-60A4-4E46-BEE6-1E49A9BDA219}"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B52-4071-AA7E-06532BD73E20}"/>
                </c:ext>
              </c:extLst>
            </c:dLbl>
            <c:dLbl>
              <c:idx val="3"/>
              <c:tx>
                <c:rich>
                  <a:bodyPr/>
                  <a:lstStyle/>
                  <a:p>
                    <a:fld id="{0FFF26A6-CE12-41DB-83BC-B0E6D3A6595A}" type="SERIESNAME">
                      <a:rPr lang="en-US"/>
                      <a:pPr/>
                      <a:t>[SERIES NAME]</a:t>
                    </a:fld>
                    <a:r>
                      <a:rPr lang="en-US" baseline="0"/>
                      <a:t> </a:t>
                    </a:r>
                  </a:p>
                  <a:p>
                    <a:fld id="{6E442EF5-CDCA-4AC9-B5B8-B9EAA28C4297}"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Sheet1!$H$3:$H$6</c:f>
              <c:numCache>
                <c:formatCode>0%</c:formatCode>
                <c:ptCount val="4"/>
                <c:pt idx="0">
                  <c:v>0.38</c:v>
                </c:pt>
                <c:pt idx="1">
                  <c:v>0.31</c:v>
                </c:pt>
                <c:pt idx="2">
                  <c:v>0.34200000000000003</c:v>
                </c:pt>
                <c:pt idx="3">
                  <c:v>0.318</c:v>
                </c:pt>
              </c:numCache>
            </c:numRef>
          </c:val>
          <c:extLst>
            <c:ext xmlns:c16="http://schemas.microsoft.com/office/drawing/2014/chart" uri="{C3380CC4-5D6E-409C-BE32-E72D297353CC}">
              <c16:uniqueId val="{00000005-030E-4F61-8AE2-930F32CA9691}"/>
            </c:ext>
          </c:extLst>
        </c:ser>
        <c:ser>
          <c:idx val="6"/>
          <c:order val="6"/>
          <c:tx>
            <c:strRef>
              <c:f>Sheet1!$I$2</c:f>
              <c:strCache>
                <c:ptCount val="1"/>
                <c:pt idx="0">
                  <c:v>Pseudomonas 
aeruginosa</c:v>
                </c:pt>
              </c:strCache>
            </c:strRef>
          </c:tx>
          <c:spPr>
            <a:solidFill>
              <a:srgbClr val="FF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Sheet1!$I$3:$I$6</c:f>
              <c:numCache>
                <c:formatCode>0%</c:formatCode>
                <c:ptCount val="4"/>
                <c:pt idx="0">
                  <c:v>0.15</c:v>
                </c:pt>
                <c:pt idx="1">
                  <c:v>0.107</c:v>
                </c:pt>
                <c:pt idx="2">
                  <c:v>0.14499999999999999</c:v>
                </c:pt>
                <c:pt idx="3">
                  <c:v>0.13500000000000001</c:v>
                </c:pt>
              </c:numCache>
            </c:numRef>
          </c:val>
          <c:extLst>
            <c:ext xmlns:c16="http://schemas.microsoft.com/office/drawing/2014/chart" uri="{C3380CC4-5D6E-409C-BE32-E72D297353CC}">
              <c16:uniqueId val="{00000006-030E-4F61-8AE2-930F32CA9691}"/>
            </c:ext>
          </c:extLst>
        </c:ser>
        <c:ser>
          <c:idx val="7"/>
          <c:order val="7"/>
          <c:tx>
            <c:strRef>
              <c:f>Sheet1!$J$2</c:f>
              <c:strCache>
                <c:ptCount val="1"/>
                <c:pt idx="0">
                  <c:v>Klebsiella 
pneumoniae</c:v>
                </c:pt>
              </c:strCache>
            </c:strRef>
          </c:tx>
          <c:spPr>
            <a:solidFill>
              <a:srgbClr val="98D0D4"/>
            </a:solidFill>
            <a:ln>
              <a:noFill/>
            </a:ln>
            <a:effectLst/>
          </c:spPr>
          <c:invertIfNegative val="0"/>
          <c:dLbls>
            <c:dLbl>
              <c:idx val="0"/>
              <c:layout>
                <c:manualLayout>
                  <c:x val="-7.6427806328564511E-17"/>
                  <c:y val="-9.908668243053953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EB52-4071-AA7E-06532BD73E20}"/>
                </c:ext>
              </c:extLst>
            </c:dLbl>
            <c:dLbl>
              <c:idx val="1"/>
              <c:layout>
                <c:manualLayout>
                  <c:x val="0"/>
                  <c:y val="-0.10369536533428556"/>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B52-4071-AA7E-06532BD73E20}"/>
                </c:ext>
              </c:extLst>
            </c:dLbl>
            <c:dLbl>
              <c:idx val="2"/>
              <c:layout>
                <c:manualLayout>
                  <c:x val="0"/>
                  <c:y val="-0.11060838968990459"/>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EB52-4071-AA7E-06532BD73E20}"/>
                </c:ext>
              </c:extLst>
            </c:dLbl>
            <c:dLbl>
              <c:idx val="3"/>
              <c:layout>
                <c:manualLayout>
                  <c:x val="0"/>
                  <c:y val="-0.10830404823803158"/>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Sheet1!$J$3:$J$6</c:f>
              <c:numCache>
                <c:formatCode>0%</c:formatCode>
                <c:ptCount val="4"/>
                <c:pt idx="0">
                  <c:v>0.05</c:v>
                </c:pt>
                <c:pt idx="1">
                  <c:v>9.2999999999999999E-2</c:v>
                </c:pt>
                <c:pt idx="2">
                  <c:v>6.6000000000000003E-2</c:v>
                </c:pt>
                <c:pt idx="3">
                  <c:v>7.5999999999999998E-2</c:v>
                </c:pt>
              </c:numCache>
            </c:numRef>
          </c:val>
          <c:extLst>
            <c:ext xmlns:c16="http://schemas.microsoft.com/office/drawing/2014/chart" uri="{C3380CC4-5D6E-409C-BE32-E72D297353CC}">
              <c16:uniqueId val="{00000007-030E-4F61-8AE2-930F32CA9691}"/>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dirty="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EA6A-4650-910B-CD673016C062}"/>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EA6A-4650-910B-CD673016C062}"/>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8-EA6A-4650-910B-CD673016C062}"/>
                </c:ext>
              </c:extLst>
            </c:dLbl>
            <c:dLbl>
              <c:idx val="3"/>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Sheet1!$K$3:$K$6</c:f>
              <c:numCache>
                <c:formatCode>0%</c:formatCode>
                <c:ptCount val="4"/>
                <c:pt idx="0">
                  <c:v>0.17</c:v>
                </c:pt>
                <c:pt idx="1">
                  <c:v>0.19</c:v>
                </c:pt>
                <c:pt idx="2">
                  <c:v>0.154</c:v>
                </c:pt>
                <c:pt idx="3">
                  <c:v>0.126</c:v>
                </c:pt>
              </c:numCache>
            </c:numRef>
          </c:val>
          <c:extLst>
            <c:ext xmlns:c16="http://schemas.microsoft.com/office/drawing/2014/chart" uri="{C3380CC4-5D6E-409C-BE32-E72D297353CC}">
              <c16:uniqueId val="{00000008-030E-4F61-8AE2-930F32CA9691}"/>
            </c:ext>
          </c:extLst>
        </c:ser>
        <c:ser>
          <c:idx val="9"/>
          <c:order val="9"/>
          <c:spPr>
            <a:solidFill>
              <a:srgbClr val="BDA0CC"/>
            </a:solidFill>
            <a:ln>
              <a:noFill/>
            </a:ln>
            <a:effectLst/>
          </c:spPr>
          <c:invertIfNegative val="0"/>
          <c:dLbls>
            <c:dLbl>
              <c:idx val="0"/>
              <c:layout>
                <c:manualLayout>
                  <c:x val="-1.2503256056264652E-2"/>
                  <c:y val="-0.11749080136091244"/>
                </c:manualLayout>
              </c:layout>
              <c:tx>
                <c:rich>
                  <a:bodyPr/>
                  <a:lstStyle/>
                  <a:p>
                    <a:fld id="{A9F0A3A8-205A-4FE4-ACBE-4B5930D63FBA}" type="SERIESNAME">
                      <a:rPr lang="en-US"/>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EA6A-4650-910B-CD673016C062}"/>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EA6A-4650-910B-CD673016C062}"/>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EA6A-4650-910B-CD673016C062}"/>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Sheet1!$L$3:$L$6</c:f>
              <c:numCache>
                <c:formatCode>General</c:formatCode>
                <c:ptCount val="4"/>
              </c:numCache>
            </c:numRef>
          </c:val>
          <c:extLst>
            <c:ext xmlns:c16="http://schemas.microsoft.com/office/drawing/2014/chart" uri="{C3380CC4-5D6E-409C-BE32-E72D297353CC}">
              <c16:uniqueId val="{00000009-030E-4F61-8AE2-930F32CA9691}"/>
            </c:ext>
          </c:extLst>
        </c:ser>
        <c:ser>
          <c:idx val="10"/>
          <c:order val="10"/>
          <c:spPr>
            <a:solidFill>
              <a:srgbClr val="E93B3B"/>
            </a:solidFill>
            <a:ln>
              <a:noFill/>
            </a:ln>
            <a:effectLst/>
          </c:spPr>
          <c:invertIfNegative val="0"/>
          <c:dLbls>
            <c:dLbl>
              <c:idx val="0"/>
              <c:layout>
                <c:manualLayout>
                  <c:x val="2.2922636103151862E-2"/>
                  <c:y val="-0.11749080136091244"/>
                </c:manualLayout>
              </c:layout>
              <c:tx>
                <c:rich>
                  <a:bodyPr/>
                  <a:lstStyle/>
                  <a:p>
                    <a:fld id="{67AFEFB7-315B-4D57-92AC-BAE8A8D163FD}" type="SERIESNAME">
                      <a:rPr lang="en-US"/>
                      <a:pPr/>
                      <a:t>[SERIES NAME]</a:t>
                    </a:fld>
                    <a:r>
                      <a:rPr lang="en-US" baseline="0" dirty="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EA6A-4650-910B-CD673016C062}"/>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dirty="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0A-EA6A-4650-910B-CD673016C062}"/>
                </c:ext>
              </c:extLst>
            </c:dLbl>
            <c:dLbl>
              <c:idx val="2"/>
              <c:tx>
                <c:rich>
                  <a:bodyPr/>
                  <a:lstStyle/>
                  <a:p>
                    <a:fld id="{0700A9CE-68C0-4FDD-B5C2-5ACED13BF4BF}" type="SERIESNAME">
                      <a:rPr lang="en-US"/>
                      <a:pPr/>
                      <a:t>[SERIES NAME]</a:t>
                    </a:fld>
                    <a:r>
                      <a:rPr lang="en-US" baseline="0"/>
                      <a:t> </a:t>
                    </a:r>
                  </a:p>
                  <a:p>
                    <a:fld id="{667A7D3D-C47B-4188-90B5-85F541556F3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EA6A-4650-910B-CD673016C062}"/>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Sheet1!$M$3:$M$6</c:f>
              <c:numCache>
                <c:formatCode>General</c:formatCode>
                <c:ptCount val="4"/>
              </c:numCache>
            </c:numRef>
          </c:val>
          <c:extLst>
            <c:ext xmlns:c16="http://schemas.microsoft.com/office/drawing/2014/chart" uri="{C3380CC4-5D6E-409C-BE32-E72D297353CC}">
              <c16:uniqueId val="{0000000A-030E-4F61-8AE2-930F32CA9691}"/>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00E668B9-46F3-4FB5-BA3C-0A330A542B57}" type="SERIESNAME">
                      <a:rPr lang="en-US" sz="1050">
                        <a:solidFill>
                          <a:schemeClr val="tx1"/>
                        </a:solidFill>
                      </a:rPr>
                      <a:pPr>
                        <a:defRPr sz="1050" b="0" i="0" u="none" strike="noStrike" kern="1200" baseline="0">
                          <a:solidFill>
                            <a:schemeClr val="tx1"/>
                          </a:solidFill>
                          <a:latin typeface="+mn-lt"/>
                          <a:ea typeface="+mn-ea"/>
                          <a:cs typeface="+mn-cs"/>
                        </a:defRPr>
                      </a:pPr>
                      <a:t>[SERIES NAME]</a:t>
                    </a:fld>
                    <a:r>
                      <a:rPr lang="en-US" sz="1050" baseline="0">
                        <a:solidFill>
                          <a:schemeClr val="tx1"/>
                        </a:solidFill>
                      </a:rPr>
                      <a:t>, </a:t>
                    </a:r>
                  </a:p>
                  <a:p>
                    <a:pPr>
                      <a:defRPr sz="1050" b="0" i="0" u="none" strike="noStrike" kern="1200" baseline="0">
                        <a:solidFill>
                          <a:schemeClr val="tx1"/>
                        </a:solidFill>
                        <a:latin typeface="+mn-lt"/>
                        <a:ea typeface="+mn-ea"/>
                        <a:cs typeface="+mn-cs"/>
                      </a:defRPr>
                    </a:pPr>
                    <a:fld id="{2CF7B50B-E5CA-452C-8105-D6F3D00F80BF}" type="VALUE">
                      <a:rPr lang="en-US" sz="1050" baseline="0" smtClean="0">
                        <a:solidFill>
                          <a:schemeClr val="tx1"/>
                        </a:solidFill>
                      </a:rPr>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6A-4650-910B-CD673016C062}"/>
                </c:ext>
              </c:extLst>
            </c:dLbl>
            <c:dLbl>
              <c:idx val="1"/>
              <c:tx>
                <c:rich>
                  <a:bodyPr/>
                  <a:lstStyle/>
                  <a:p>
                    <a:fld id="{AA4357AE-9989-40C0-A873-E377EF72CE93}" type="SERIESNAME">
                      <a:rPr lang="en-US"/>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A6A-4650-910B-CD673016C062}"/>
                </c:ext>
              </c:extLst>
            </c:dLbl>
            <c:dLbl>
              <c:idx val="2"/>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EF930CD-01EF-4188-8A01-EB5F24990D39}"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1AB63F3C-DCED-4659-B2AB-1F8F47A5B932}"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6A-4650-910B-CD673016C062}"/>
                </c:ext>
              </c:extLst>
            </c:dLbl>
            <c:dLbl>
              <c:idx val="3"/>
              <c:tx>
                <c:rich>
                  <a:bodyPr/>
                  <a:lstStyle/>
                  <a:p>
                    <a:fld id="{7D3D990E-2F23-4132-938E-E8DB15CCEB62}" type="SERIESNAME">
                      <a:rPr lang="en-US"/>
                      <a:pPr/>
                      <a:t>[SERIES NAME]</a:t>
                    </a:fld>
                    <a:r>
                      <a:rPr lang="en-US" baseline="0" dirty="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Sheet1!$N$3:$N$6</c:f>
              <c:numCache>
                <c:formatCode>0%</c:formatCode>
                <c:ptCount val="4"/>
                <c:pt idx="0">
                  <c:v>0.106</c:v>
                </c:pt>
                <c:pt idx="1">
                  <c:v>0.13200000000000001</c:v>
                </c:pt>
                <c:pt idx="2">
                  <c:v>9.1999999999999998E-2</c:v>
                </c:pt>
                <c:pt idx="3">
                  <c:v>0.11700000000000001</c:v>
                </c:pt>
              </c:numCache>
            </c:numRef>
          </c:val>
          <c:extLst>
            <c:ext xmlns:c16="http://schemas.microsoft.com/office/drawing/2014/chart" uri="{C3380CC4-5D6E-409C-BE32-E72D297353CC}">
              <c16:uniqueId val="{0000000B-030E-4F61-8AE2-930F32CA9691}"/>
            </c:ext>
          </c:extLst>
        </c:ser>
        <c:ser>
          <c:idx val="12"/>
          <c:order val="12"/>
          <c:spPr>
            <a:solidFill>
              <a:schemeClr val="accent1">
                <a:lumMod val="80000"/>
                <a:lumOff val="20000"/>
              </a:schemeClr>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Sheet1!$O$3:$O$6</c:f>
              <c:numCache>
                <c:formatCode>General</c:formatCode>
                <c:ptCount val="4"/>
              </c:numCache>
            </c:numRef>
          </c:val>
          <c:extLst>
            <c:ext xmlns:c16="http://schemas.microsoft.com/office/drawing/2014/chart" uri="{C3380CC4-5D6E-409C-BE32-E72D297353CC}">
              <c16:uniqueId val="{0000000C-030E-4F61-8AE2-930F32CA9691}"/>
            </c:ext>
          </c:extLst>
        </c:ser>
        <c:ser>
          <c:idx val="13"/>
          <c:order val="13"/>
          <c:tx>
            <c:strRef>
              <c:f>Sheet1!$P$2</c:f>
              <c:strCache>
                <c:ptCount val="1"/>
                <c:pt idx="0">
                  <c:v>Other</c:v>
                </c:pt>
              </c:strCache>
            </c:strRef>
          </c:tx>
          <c:spPr>
            <a:solidFill>
              <a:srgbClr val="9999FF"/>
            </a:solidFill>
            <a:ln>
              <a:noFill/>
            </a:ln>
            <a:effectLst/>
          </c:spPr>
          <c:invertIfNegative val="0"/>
          <c:dLbls>
            <c:dLbl>
              <c:idx val="2"/>
              <c:layout>
                <c:manualLayout>
                  <c:x val="-1.0422093985787053E-3"/>
                  <c:y val="-0.1106083896899046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B52-4071-AA7E-06532BD73E20}"/>
                </c:ext>
              </c:extLst>
            </c:dLbl>
            <c:dLbl>
              <c:idx val="3"/>
              <c:layout>
                <c:manualLayout>
                  <c:x val="-1.4590931580101876E-2"/>
                  <c:y val="-8.986931662304747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82A-4AA1-BE4B-04636351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Sheet1!$P$3:$P$6</c:f>
              <c:numCache>
                <c:formatCode>General</c:formatCode>
                <c:ptCount val="4"/>
                <c:pt idx="3" formatCode="0%">
                  <c:v>4.0000000000000001E-3</c:v>
                </c:pt>
              </c:numCache>
            </c:numRef>
          </c:val>
          <c:extLst>
            <c:ext xmlns:c16="http://schemas.microsoft.com/office/drawing/2014/chart" uri="{C3380CC4-5D6E-409C-BE32-E72D297353CC}">
              <c16:uniqueId val="{0000000D-030E-4F61-8AE2-930F32CA9691}"/>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894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Sheet1!$B$2:$N$2</c:f>
              <c:numCache>
                <c:formatCode>General</c:formatCode>
                <c:ptCount val="13"/>
                <c:pt idx="0">
                  <c:v>1.3</c:v>
                </c:pt>
                <c:pt idx="1">
                  <c:v>0.95</c:v>
                </c:pt>
                <c:pt idx="2">
                  <c:v>1.02</c:v>
                </c:pt>
                <c:pt idx="3">
                  <c:v>0.97</c:v>
                </c:pt>
                <c:pt idx="4">
                  <c:v>0.78</c:v>
                </c:pt>
                <c:pt idx="5">
                  <c:v>0.76</c:v>
                </c:pt>
                <c:pt idx="7">
                  <c:v>1.01</c:v>
                </c:pt>
                <c:pt idx="8">
                  <c:v>0.96</c:v>
                </c:pt>
                <c:pt idx="9">
                  <c:v>1.19</c:v>
                </c:pt>
                <c:pt idx="10">
                  <c:v>1.06</c:v>
                </c:pt>
                <c:pt idx="11">
                  <c:v>0.95</c:v>
                </c:pt>
                <c:pt idx="12">
                  <c:v>0.97</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Sheet1!$B$3:$N$3</c:f>
              <c:numCache>
                <c:formatCode>General</c:formatCode>
                <c:ptCount val="13"/>
                <c:pt idx="0">
                  <c:v>0.25</c:v>
                </c:pt>
                <c:pt idx="1">
                  <c:v>0.75</c:v>
                </c:pt>
                <c:pt idx="2">
                  <c:v>1.1100000000000001</c:v>
                </c:pt>
                <c:pt idx="3">
                  <c:v>0.86</c:v>
                </c:pt>
                <c:pt idx="4">
                  <c:v>1.44</c:v>
                </c:pt>
                <c:pt idx="5">
                  <c:v>0.34</c:v>
                </c:pt>
                <c:pt idx="7">
                  <c:v>0.87</c:v>
                </c:pt>
                <c:pt idx="8">
                  <c:v>0.28000000000000003</c:v>
                </c:pt>
                <c:pt idx="9">
                  <c:v>1.86</c:v>
                </c:pt>
                <c:pt idx="10">
                  <c:v>1.63</c:v>
                </c:pt>
                <c:pt idx="11">
                  <c:v>0.85</c:v>
                </c:pt>
                <c:pt idx="12">
                  <c:v>1.4</c:v>
                </c:pt>
              </c:numCache>
            </c:numRef>
          </c:val>
          <c:smooth val="0"/>
          <c:extLs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5"/>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Sheet1!$B$2:$N$2</c:f>
              <c:numCache>
                <c:formatCode>General</c:formatCode>
                <c:ptCount val="13"/>
                <c:pt idx="0">
                  <c:v>1.1299999999999999</c:v>
                </c:pt>
                <c:pt idx="1">
                  <c:v>1.1100000000000001</c:v>
                </c:pt>
                <c:pt idx="2">
                  <c:v>1.0900000000000001</c:v>
                </c:pt>
                <c:pt idx="3">
                  <c:v>1.06</c:v>
                </c:pt>
                <c:pt idx="4">
                  <c:v>0.97</c:v>
                </c:pt>
                <c:pt idx="5">
                  <c:v>1.07</c:v>
                </c:pt>
                <c:pt idx="7">
                  <c:v>0.95</c:v>
                </c:pt>
                <c:pt idx="8">
                  <c:v>0.86</c:v>
                </c:pt>
                <c:pt idx="9">
                  <c:v>0.81</c:v>
                </c:pt>
                <c:pt idx="10">
                  <c:v>0.74</c:v>
                </c:pt>
                <c:pt idx="11">
                  <c:v>0.68</c:v>
                </c:pt>
                <c:pt idx="12">
                  <c:v>0.72</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Sheet1!$B$3:$N$3</c:f>
              <c:numCache>
                <c:formatCode>General</c:formatCode>
                <c:ptCount val="13"/>
                <c:pt idx="0">
                  <c:v>1.51</c:v>
                </c:pt>
                <c:pt idx="1">
                  <c:v>1.4</c:v>
                </c:pt>
                <c:pt idx="2">
                  <c:v>1.34</c:v>
                </c:pt>
                <c:pt idx="3">
                  <c:v>1.1599999999999999</c:v>
                </c:pt>
                <c:pt idx="4">
                  <c:v>1.04</c:v>
                </c:pt>
                <c:pt idx="5">
                  <c:v>1.1200000000000001</c:v>
                </c:pt>
                <c:pt idx="7">
                  <c:v>1.03</c:v>
                </c:pt>
                <c:pt idx="8">
                  <c:v>1.3</c:v>
                </c:pt>
                <c:pt idx="9">
                  <c:v>1.17</c:v>
                </c:pt>
                <c:pt idx="10">
                  <c:v>0.91</c:v>
                </c:pt>
                <c:pt idx="11">
                  <c:v>0.92</c:v>
                </c:pt>
                <c:pt idx="12">
                  <c:v>1.03</c:v>
                </c:pt>
              </c:numCache>
            </c:numRef>
          </c:val>
          <c:smooth val="0"/>
          <c:extLs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1.55</c:v>
                </c:pt>
                <c:pt idx="1">
                  <c:v>1.04</c:v>
                </c:pt>
                <c:pt idx="2">
                  <c:v>1.41</c:v>
                </c:pt>
                <c:pt idx="3">
                  <c:v>1.22</c:v>
                </c:pt>
                <c:pt idx="4">
                  <c:v>1.3</c:v>
                </c:pt>
                <c:pt idx="5">
                  <c:v>1.35</c:v>
                </c:pt>
              </c:numCache>
            </c:numRef>
          </c:val>
          <c:smooth val="0"/>
          <c:extLst>
            <c:ext xmlns:c16="http://schemas.microsoft.com/office/drawing/2014/chart" uri="{C3380CC4-5D6E-409C-BE32-E72D297353CC}">
              <c16:uniqueId val="{00000000-924A-48AC-A18B-E44F690B6D28}"/>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0.78</c:v>
                </c:pt>
                <c:pt idx="1">
                  <c:v>0.46</c:v>
                </c:pt>
                <c:pt idx="2">
                  <c:v>0.72</c:v>
                </c:pt>
                <c:pt idx="3">
                  <c:v>0.61</c:v>
                </c:pt>
                <c:pt idx="4">
                  <c:v>0.64</c:v>
                </c:pt>
                <c:pt idx="5">
                  <c:v>0.62</c:v>
                </c:pt>
              </c:numCache>
            </c:numRef>
          </c:val>
          <c:smooth val="0"/>
          <c:extLst>
            <c:ext xmlns:c16="http://schemas.microsoft.com/office/drawing/2014/chart" uri="{C3380CC4-5D6E-409C-BE32-E72D297353CC}">
              <c16:uniqueId val="{00000001-924A-48AC-A18B-E44F690B6D28}"/>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1.1100000000000001</c:v>
                </c:pt>
                <c:pt idx="1">
                  <c:v>0.71</c:v>
                </c:pt>
                <c:pt idx="2">
                  <c:v>1.02</c:v>
                </c:pt>
                <c:pt idx="3">
                  <c:v>0.87</c:v>
                </c:pt>
                <c:pt idx="4">
                  <c:v>0.93</c:v>
                </c:pt>
                <c:pt idx="5">
                  <c:v>0.93</c:v>
                </c:pt>
              </c:numCache>
            </c:numRef>
          </c:val>
          <c:smooth val="0"/>
          <c:extLst>
            <c:ext xmlns:c16="http://schemas.microsoft.com/office/drawing/2014/chart" uri="{C3380CC4-5D6E-409C-BE32-E72D297353CC}">
              <c16:uniqueId val="{00000002-924A-48AC-A18B-E44F690B6D28}"/>
            </c:ext>
          </c:extLst>
        </c:ser>
        <c:dLbls>
          <c:showLegendKey val="0"/>
          <c:showVal val="0"/>
          <c:showCatName val="0"/>
          <c:showSerName val="0"/>
          <c:showPercent val="0"/>
          <c:showBubbleSize val="0"/>
        </c:dLbls>
        <c:hiLowLines>
          <c:spPr>
            <a:ln w="25398">
              <a:solidFill>
                <a:srgbClr val="333399"/>
              </a:solidFill>
              <a:prstDash val="solid"/>
            </a:ln>
          </c:spPr>
        </c:hiLowLines>
        <c:smooth val="0"/>
        <c:axId val="95585792"/>
        <c:axId val="95587328"/>
      </c:lineChart>
      <c:catAx>
        <c:axId val="9558579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5587328"/>
        <c:crosses val="autoZero"/>
        <c:auto val="1"/>
        <c:lblAlgn val="ctr"/>
        <c:lblOffset val="100"/>
        <c:tickLblSkip val="1"/>
        <c:tickMarkSkip val="1"/>
        <c:noMultiLvlLbl val="0"/>
      </c:catAx>
      <c:valAx>
        <c:axId val="95587328"/>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558579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1.21</c:v>
                </c:pt>
                <c:pt idx="1">
                  <c:v>1.06</c:v>
                </c:pt>
                <c:pt idx="2">
                  <c:v>1.08</c:v>
                </c:pt>
                <c:pt idx="3">
                  <c:v>1.1200000000000001</c:v>
                </c:pt>
                <c:pt idx="4">
                  <c:v>1.1000000000000001</c:v>
                </c:pt>
                <c:pt idx="5">
                  <c:v>0.99</c:v>
                </c:pt>
              </c:numCache>
            </c:numRef>
          </c:val>
          <c:smooth val="0"/>
          <c:extLst>
            <c:ext xmlns:c16="http://schemas.microsoft.com/office/drawing/2014/chart" uri="{C3380CC4-5D6E-409C-BE32-E72D297353CC}">
              <c16:uniqueId val="{00000000-8FB3-42CD-A72C-8B9212E024DE}"/>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0.9</c:v>
                </c:pt>
                <c:pt idx="1">
                  <c:v>0.78</c:v>
                </c:pt>
                <c:pt idx="2">
                  <c:v>0.8</c:v>
                </c:pt>
                <c:pt idx="3">
                  <c:v>0.84</c:v>
                </c:pt>
                <c:pt idx="4">
                  <c:v>0.83</c:v>
                </c:pt>
                <c:pt idx="5">
                  <c:v>0.73</c:v>
                </c:pt>
              </c:numCache>
            </c:numRef>
          </c:val>
          <c:smooth val="0"/>
          <c:extLst>
            <c:ext xmlns:c16="http://schemas.microsoft.com/office/drawing/2014/chart" uri="{C3380CC4-5D6E-409C-BE32-E72D297353CC}">
              <c16:uniqueId val="{00000001-8FB3-42CD-A72C-8B9212E024DE}"/>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1.05</c:v>
                </c:pt>
                <c:pt idx="1">
                  <c:v>0.91</c:v>
                </c:pt>
                <c:pt idx="2">
                  <c:v>0.93</c:v>
                </c:pt>
                <c:pt idx="3">
                  <c:v>0.97</c:v>
                </c:pt>
                <c:pt idx="4">
                  <c:v>0.96</c:v>
                </c:pt>
                <c:pt idx="5">
                  <c:v>0.85</c:v>
                </c:pt>
              </c:numCache>
            </c:numRef>
          </c:val>
          <c:smooth val="0"/>
          <c:extLst>
            <c:ext xmlns:c16="http://schemas.microsoft.com/office/drawing/2014/chart" uri="{C3380CC4-5D6E-409C-BE32-E72D297353CC}">
              <c16:uniqueId val="{00000002-8FB3-42CD-A72C-8B9212E024DE}"/>
            </c:ext>
          </c:extLst>
        </c:ser>
        <c:dLbls>
          <c:showLegendKey val="0"/>
          <c:showVal val="0"/>
          <c:showCatName val="0"/>
          <c:showSerName val="0"/>
          <c:showPercent val="0"/>
          <c:showBubbleSize val="0"/>
        </c:dLbls>
        <c:hiLowLines>
          <c:spPr>
            <a:ln w="25398">
              <a:solidFill>
                <a:srgbClr val="333399"/>
              </a:solidFill>
              <a:prstDash val="solid"/>
            </a:ln>
          </c:spPr>
        </c:hiLowLines>
        <c:smooth val="0"/>
        <c:axId val="96426240"/>
        <c:axId val="96440320"/>
      </c:lineChart>
      <c:catAx>
        <c:axId val="96426240"/>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440320"/>
        <c:crosses val="autoZero"/>
        <c:auto val="1"/>
        <c:lblAlgn val="ctr"/>
        <c:lblOffset val="100"/>
        <c:tickLblSkip val="1"/>
        <c:tickMarkSkip val="1"/>
        <c:noMultiLvlLbl val="0"/>
      </c:catAx>
      <c:valAx>
        <c:axId val="96440320"/>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426240"/>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1.19</c:v>
                </c:pt>
                <c:pt idx="1">
                  <c:v>1.48</c:v>
                </c:pt>
                <c:pt idx="2">
                  <c:v>1.23</c:v>
                </c:pt>
                <c:pt idx="3">
                  <c:v>1.38</c:v>
                </c:pt>
                <c:pt idx="4">
                  <c:v>1.48</c:v>
                </c:pt>
                <c:pt idx="5">
                  <c:v>1.19</c:v>
                </c:pt>
              </c:numCache>
            </c:numRef>
          </c:val>
          <c:smooth val="0"/>
          <c:extLst>
            <c:ext xmlns:c16="http://schemas.microsoft.com/office/drawing/2014/chart" uri="{C3380CC4-5D6E-409C-BE32-E72D297353CC}">
              <c16:uniqueId val="{00000000-CDD2-4E99-B6B2-5D849863936A}"/>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0.72</c:v>
                </c:pt>
                <c:pt idx="1">
                  <c:v>0.96</c:v>
                </c:pt>
                <c:pt idx="2">
                  <c:v>0.78</c:v>
                </c:pt>
                <c:pt idx="3">
                  <c:v>0.89</c:v>
                </c:pt>
                <c:pt idx="4">
                  <c:v>0.96</c:v>
                </c:pt>
                <c:pt idx="5">
                  <c:v>0.69</c:v>
                </c:pt>
              </c:numCache>
            </c:numRef>
          </c:val>
          <c:smooth val="0"/>
          <c:extLst>
            <c:ext xmlns:c16="http://schemas.microsoft.com/office/drawing/2014/chart" uri="{C3380CC4-5D6E-409C-BE32-E72D297353CC}">
              <c16:uniqueId val="{00000001-CDD2-4E99-B6B2-5D849863936A}"/>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0.94</c:v>
                </c:pt>
                <c:pt idx="1">
                  <c:v>1.2</c:v>
                </c:pt>
                <c:pt idx="2">
                  <c:v>0.98</c:v>
                </c:pt>
                <c:pt idx="3">
                  <c:v>1.1100000000000001</c:v>
                </c:pt>
                <c:pt idx="4">
                  <c:v>1.2</c:v>
                </c:pt>
                <c:pt idx="5">
                  <c:v>0.92</c:v>
                </c:pt>
              </c:numCache>
            </c:numRef>
          </c:val>
          <c:smooth val="0"/>
          <c:extLst>
            <c:ext xmlns:c16="http://schemas.microsoft.com/office/drawing/2014/chart" uri="{C3380CC4-5D6E-409C-BE32-E72D297353CC}">
              <c16:uniqueId val="{00000002-CDD2-4E99-B6B2-5D849863936A}"/>
            </c:ext>
          </c:extLst>
        </c:ser>
        <c:dLbls>
          <c:showLegendKey val="0"/>
          <c:showVal val="0"/>
          <c:showCatName val="0"/>
          <c:showSerName val="0"/>
          <c:showPercent val="0"/>
          <c:showBubbleSize val="0"/>
        </c:dLbls>
        <c:hiLowLines>
          <c:spPr>
            <a:ln w="25398">
              <a:solidFill>
                <a:srgbClr val="333399"/>
              </a:solidFill>
              <a:prstDash val="solid"/>
            </a:ln>
          </c:spPr>
        </c:hiLowLines>
        <c:smooth val="0"/>
        <c:axId val="96658176"/>
        <c:axId val="96659712"/>
      </c:lineChart>
      <c:catAx>
        <c:axId val="96658176"/>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659712"/>
        <c:crosses val="autoZero"/>
        <c:auto val="1"/>
        <c:lblAlgn val="ctr"/>
        <c:lblOffset val="100"/>
        <c:tickLblSkip val="1"/>
        <c:tickMarkSkip val="1"/>
        <c:noMultiLvlLbl val="0"/>
      </c:catAx>
      <c:valAx>
        <c:axId val="96659712"/>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658176"/>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1.38</c:v>
                </c:pt>
                <c:pt idx="1">
                  <c:v>1.77</c:v>
                </c:pt>
                <c:pt idx="2">
                  <c:v>1.6</c:v>
                </c:pt>
                <c:pt idx="3">
                  <c:v>1.9</c:v>
                </c:pt>
                <c:pt idx="4">
                  <c:v>2.11</c:v>
                </c:pt>
                <c:pt idx="5">
                  <c:v>1.9</c:v>
                </c:pt>
              </c:numCache>
            </c:numRef>
          </c:val>
          <c:smooth val="0"/>
          <c:extLst>
            <c:ext xmlns:c16="http://schemas.microsoft.com/office/drawing/2014/chart" uri="{C3380CC4-5D6E-409C-BE32-E72D297353CC}">
              <c16:uniqueId val="{00000000-A8D9-4C77-92E9-6EBF66B10D66}"/>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0.8</c:v>
                </c:pt>
                <c:pt idx="1">
                  <c:v>1.1399999999999999</c:v>
                </c:pt>
                <c:pt idx="2">
                  <c:v>1</c:v>
                </c:pt>
                <c:pt idx="3">
                  <c:v>1.22</c:v>
                </c:pt>
                <c:pt idx="4">
                  <c:v>1.37</c:v>
                </c:pt>
                <c:pt idx="5">
                  <c:v>1.1100000000000001</c:v>
                </c:pt>
              </c:numCache>
            </c:numRef>
          </c:val>
          <c:smooth val="0"/>
          <c:extLst>
            <c:ext xmlns:c16="http://schemas.microsoft.com/office/drawing/2014/chart" uri="{C3380CC4-5D6E-409C-BE32-E72D297353CC}">
              <c16:uniqueId val="{00000001-A8D9-4C77-92E9-6EBF66B10D66}"/>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1.06</c:v>
                </c:pt>
                <c:pt idx="1">
                  <c:v>1.43</c:v>
                </c:pt>
                <c:pt idx="2">
                  <c:v>1.27</c:v>
                </c:pt>
                <c:pt idx="3">
                  <c:v>1.53</c:v>
                </c:pt>
                <c:pt idx="4">
                  <c:v>1.71</c:v>
                </c:pt>
                <c:pt idx="5">
                  <c:v>1.47</c:v>
                </c:pt>
              </c:numCache>
            </c:numRef>
          </c:val>
          <c:smooth val="0"/>
          <c:extLst>
            <c:ext xmlns:c16="http://schemas.microsoft.com/office/drawing/2014/chart" uri="{C3380CC4-5D6E-409C-BE32-E72D297353CC}">
              <c16:uniqueId val="{00000002-A8D9-4C77-92E9-6EBF66B10D66}"/>
            </c:ext>
          </c:extLst>
        </c:ser>
        <c:dLbls>
          <c:showLegendKey val="0"/>
          <c:showVal val="0"/>
          <c:showCatName val="0"/>
          <c:showSerName val="0"/>
          <c:showPercent val="0"/>
          <c:showBubbleSize val="0"/>
        </c:dLbls>
        <c:hiLowLines>
          <c:spPr>
            <a:ln w="25398">
              <a:solidFill>
                <a:srgbClr val="333399"/>
              </a:solidFill>
              <a:prstDash val="solid"/>
            </a:ln>
          </c:spPr>
        </c:hiLowLines>
        <c:smooth val="0"/>
        <c:axId val="96530432"/>
        <c:axId val="96531968"/>
      </c:lineChart>
      <c:catAx>
        <c:axId val="9653043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531968"/>
        <c:crosses val="autoZero"/>
        <c:auto val="1"/>
        <c:lblAlgn val="ctr"/>
        <c:lblOffset val="100"/>
        <c:tickLblSkip val="1"/>
        <c:tickMarkSkip val="1"/>
        <c:noMultiLvlLbl val="0"/>
      </c:catAx>
      <c:valAx>
        <c:axId val="96531968"/>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53043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1.62</c:v>
                </c:pt>
                <c:pt idx="1">
                  <c:v>1.94</c:v>
                </c:pt>
                <c:pt idx="2">
                  <c:v>1.88</c:v>
                </c:pt>
                <c:pt idx="3">
                  <c:v>1.08</c:v>
                </c:pt>
                <c:pt idx="4">
                  <c:v>1.51</c:v>
                </c:pt>
                <c:pt idx="5">
                  <c:v>2.14</c:v>
                </c:pt>
              </c:numCache>
            </c:numRef>
          </c:val>
          <c:smooth val="0"/>
          <c:extLst>
            <c:ext xmlns:c16="http://schemas.microsoft.com/office/drawing/2014/chart" uri="{C3380CC4-5D6E-409C-BE32-E72D297353CC}">
              <c16:uniqueId val="{00000000-CD5F-4098-95F1-501997BFE077}"/>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0.88</c:v>
                </c:pt>
                <c:pt idx="1">
                  <c:v>1.0900000000000001</c:v>
                </c:pt>
                <c:pt idx="2">
                  <c:v>1.08</c:v>
                </c:pt>
                <c:pt idx="3">
                  <c:v>0.5</c:v>
                </c:pt>
                <c:pt idx="4">
                  <c:v>0.82</c:v>
                </c:pt>
                <c:pt idx="5">
                  <c:v>1.2</c:v>
                </c:pt>
              </c:numCache>
            </c:numRef>
          </c:val>
          <c:smooth val="0"/>
          <c:extLst>
            <c:ext xmlns:c16="http://schemas.microsoft.com/office/drawing/2014/chart" uri="{C3380CC4-5D6E-409C-BE32-E72D297353CC}">
              <c16:uniqueId val="{00000001-CD5F-4098-95F1-501997BFE077}"/>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1.21</c:v>
                </c:pt>
                <c:pt idx="1">
                  <c:v>1.47</c:v>
                </c:pt>
                <c:pt idx="2">
                  <c:v>1.44</c:v>
                </c:pt>
                <c:pt idx="3">
                  <c:v>0.75</c:v>
                </c:pt>
                <c:pt idx="4">
                  <c:v>1.1299999999999999</c:v>
                </c:pt>
                <c:pt idx="5">
                  <c:v>1.62</c:v>
                </c:pt>
              </c:numCache>
            </c:numRef>
          </c:val>
          <c:smooth val="0"/>
          <c:extLst>
            <c:ext xmlns:c16="http://schemas.microsoft.com/office/drawing/2014/chart" uri="{C3380CC4-5D6E-409C-BE32-E72D297353CC}">
              <c16:uniqueId val="{00000002-CD5F-4098-95F1-501997BFE077}"/>
            </c:ext>
          </c:extLst>
        </c:ser>
        <c:dLbls>
          <c:showLegendKey val="0"/>
          <c:showVal val="0"/>
          <c:showCatName val="0"/>
          <c:showSerName val="0"/>
          <c:showPercent val="0"/>
          <c:showBubbleSize val="0"/>
        </c:dLbls>
        <c:hiLowLines>
          <c:spPr>
            <a:ln w="25398">
              <a:solidFill>
                <a:srgbClr val="333399"/>
              </a:solidFill>
              <a:prstDash val="solid"/>
            </a:ln>
          </c:spPr>
        </c:hiLowLines>
        <c:smooth val="0"/>
        <c:axId val="96770304"/>
        <c:axId val="96776192"/>
      </c:lineChart>
      <c:catAx>
        <c:axId val="967703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776192"/>
        <c:crosses val="autoZero"/>
        <c:auto val="1"/>
        <c:lblAlgn val="ctr"/>
        <c:lblOffset val="100"/>
        <c:tickLblSkip val="1"/>
        <c:tickMarkSkip val="1"/>
        <c:noMultiLvlLbl val="0"/>
      </c:catAx>
      <c:valAx>
        <c:axId val="96776192"/>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77030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1.19</c:v>
                </c:pt>
                <c:pt idx="1">
                  <c:v>1.1499999999999999</c:v>
                </c:pt>
                <c:pt idx="2">
                  <c:v>1.35</c:v>
                </c:pt>
                <c:pt idx="3">
                  <c:v>1.07</c:v>
                </c:pt>
                <c:pt idx="4">
                  <c:v>0.89</c:v>
                </c:pt>
                <c:pt idx="5">
                  <c:v>1.1100000000000001</c:v>
                </c:pt>
                <c:pt idx="6">
                  <c:v>1.1599999999999999</c:v>
                </c:pt>
                <c:pt idx="7">
                  <c:v>0.82</c:v>
                </c:pt>
                <c:pt idx="8">
                  <c:v>1.08</c:v>
                </c:pt>
                <c:pt idx="9">
                  <c:v>1.04</c:v>
                </c:pt>
                <c:pt idx="10">
                  <c:v>1.32</c:v>
                </c:pt>
                <c:pt idx="11">
                  <c:v>1.05</c:v>
                </c:pt>
                <c:pt idx="12">
                  <c:v>1.03</c:v>
                </c:pt>
                <c:pt idx="14">
                  <c:v>0.8</c:v>
                </c:pt>
                <c:pt idx="15">
                  <c:v>0.5</c:v>
                </c:pt>
                <c:pt idx="16">
                  <c:v>0.65</c:v>
                </c:pt>
                <c:pt idx="17">
                  <c:v>0.7</c:v>
                </c:pt>
                <c:pt idx="18">
                  <c:v>1.1299999999999999</c:v>
                </c:pt>
                <c:pt idx="19">
                  <c:v>0.83</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1.07</c:v>
                </c:pt>
                <c:pt idx="1">
                  <c:v>1.1100000000000001</c:v>
                </c:pt>
                <c:pt idx="2">
                  <c:v>1.31</c:v>
                </c:pt>
                <c:pt idx="3">
                  <c:v>1.05</c:v>
                </c:pt>
                <c:pt idx="4">
                  <c:v>0.83</c:v>
                </c:pt>
                <c:pt idx="5">
                  <c:v>1.08</c:v>
                </c:pt>
                <c:pt idx="6">
                  <c:v>1.1299999999999999</c:v>
                </c:pt>
                <c:pt idx="7">
                  <c:v>0.7</c:v>
                </c:pt>
                <c:pt idx="8">
                  <c:v>1.03</c:v>
                </c:pt>
                <c:pt idx="9">
                  <c:v>1.01</c:v>
                </c:pt>
                <c:pt idx="10">
                  <c:v>1.27</c:v>
                </c:pt>
                <c:pt idx="11">
                  <c:v>1.03</c:v>
                </c:pt>
                <c:pt idx="12">
                  <c:v>0.97</c:v>
                </c:pt>
                <c:pt idx="14">
                  <c:v>0.79</c:v>
                </c:pt>
                <c:pt idx="15">
                  <c:v>0.47</c:v>
                </c:pt>
                <c:pt idx="16">
                  <c:v>0.63</c:v>
                </c:pt>
                <c:pt idx="17">
                  <c:v>0.69</c:v>
                </c:pt>
                <c:pt idx="18">
                  <c:v>1.0900000000000001</c:v>
                </c:pt>
                <c:pt idx="19">
                  <c:v>0.82</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1.1299999999999999</c:v>
                </c:pt>
                <c:pt idx="1">
                  <c:v>1.1299999999999999</c:v>
                </c:pt>
                <c:pt idx="2">
                  <c:v>1.33</c:v>
                </c:pt>
                <c:pt idx="3">
                  <c:v>1.06</c:v>
                </c:pt>
                <c:pt idx="4">
                  <c:v>0.86</c:v>
                </c:pt>
                <c:pt idx="5">
                  <c:v>1.0900000000000001</c:v>
                </c:pt>
                <c:pt idx="6">
                  <c:v>1.1399999999999999</c:v>
                </c:pt>
                <c:pt idx="7">
                  <c:v>0.76</c:v>
                </c:pt>
                <c:pt idx="8">
                  <c:v>1.05</c:v>
                </c:pt>
                <c:pt idx="9">
                  <c:v>1.02</c:v>
                </c:pt>
                <c:pt idx="10">
                  <c:v>1.29</c:v>
                </c:pt>
                <c:pt idx="11">
                  <c:v>1.04</c:v>
                </c:pt>
                <c:pt idx="12">
                  <c:v>1</c:v>
                </c:pt>
                <c:pt idx="14">
                  <c:v>0.79</c:v>
                </c:pt>
                <c:pt idx="15">
                  <c:v>0.49</c:v>
                </c:pt>
                <c:pt idx="16">
                  <c:v>0.64</c:v>
                </c:pt>
                <c:pt idx="17">
                  <c:v>0.69</c:v>
                </c:pt>
                <c:pt idx="18">
                  <c:v>1.1100000000000001</c:v>
                </c:pt>
                <c:pt idx="19">
                  <c:v>0.83</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1.4"/>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2.0299999999999998</c:v>
                </c:pt>
                <c:pt idx="1">
                  <c:v>3.36</c:v>
                </c:pt>
                <c:pt idx="2">
                  <c:v>2.54</c:v>
                </c:pt>
                <c:pt idx="3">
                  <c:v>3.25</c:v>
                </c:pt>
                <c:pt idx="4">
                  <c:v>4.4400000000000004</c:v>
                </c:pt>
                <c:pt idx="5">
                  <c:v>3.71</c:v>
                </c:pt>
              </c:numCache>
            </c:numRef>
          </c:val>
          <c:smooth val="0"/>
          <c:extLst>
            <c:ext xmlns:c16="http://schemas.microsoft.com/office/drawing/2014/chart" uri="{C3380CC4-5D6E-409C-BE32-E72D297353CC}">
              <c16:uniqueId val="{00000000-A7F8-4D9A-8D8A-541AC3EDA22D}"/>
            </c:ext>
          </c:extLst>
        </c:ser>
        <c:ser>
          <c:idx val="1"/>
          <c:order val="1"/>
          <c:tx>
            <c:strRef>
              <c:f>Sheet1!$A$3</c:f>
              <c:strCache>
                <c:ptCount val="1"/>
                <c:pt idx="0">
                  <c:v>CI_LO</c:v>
                </c:pt>
              </c:strCache>
            </c:strRef>
          </c:tx>
          <c:spPr>
            <a:ln w="3006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0.61</c:v>
                </c:pt>
                <c:pt idx="1">
                  <c:v>1.42</c:v>
                </c:pt>
                <c:pt idx="2">
                  <c:v>0.77</c:v>
                </c:pt>
                <c:pt idx="3">
                  <c:v>1.1299999999999999</c:v>
                </c:pt>
                <c:pt idx="4">
                  <c:v>1.48</c:v>
                </c:pt>
                <c:pt idx="5">
                  <c:v>0.61</c:v>
                </c:pt>
              </c:numCache>
            </c:numRef>
          </c:val>
          <c:smooth val="0"/>
          <c:extLst>
            <c:ext xmlns:c16="http://schemas.microsoft.com/office/drawing/2014/chart" uri="{C3380CC4-5D6E-409C-BE32-E72D297353CC}">
              <c16:uniqueId val="{00000001-A7F8-4D9A-8D8A-541AC3EDA22D}"/>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1.17</c:v>
                </c:pt>
                <c:pt idx="1">
                  <c:v>2.2400000000000002</c:v>
                </c:pt>
                <c:pt idx="2">
                  <c:v>1.46</c:v>
                </c:pt>
                <c:pt idx="3">
                  <c:v>1.98</c:v>
                </c:pt>
                <c:pt idx="4">
                  <c:v>2.67</c:v>
                </c:pt>
                <c:pt idx="5">
                  <c:v>1.67</c:v>
                </c:pt>
              </c:numCache>
            </c:numRef>
          </c:val>
          <c:smooth val="0"/>
          <c:extLst>
            <c:ext xmlns:c16="http://schemas.microsoft.com/office/drawing/2014/chart" uri="{C3380CC4-5D6E-409C-BE32-E72D297353CC}">
              <c16:uniqueId val="{00000002-A7F8-4D9A-8D8A-541AC3EDA22D}"/>
            </c:ext>
          </c:extLst>
        </c:ser>
        <c:dLbls>
          <c:showLegendKey val="0"/>
          <c:showVal val="0"/>
          <c:showCatName val="0"/>
          <c:showSerName val="0"/>
          <c:showPercent val="0"/>
          <c:showBubbleSize val="0"/>
        </c:dLbls>
        <c:hiLowLines>
          <c:spPr>
            <a:ln w="25398">
              <a:solidFill>
                <a:srgbClr val="333399"/>
              </a:solidFill>
              <a:prstDash val="solid"/>
            </a:ln>
          </c:spPr>
        </c:hiLowLines>
        <c:smooth val="0"/>
        <c:axId val="96840704"/>
        <c:axId val="96850688"/>
      </c:lineChart>
      <c:catAx>
        <c:axId val="968407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850688"/>
        <c:crosses val="autoZero"/>
        <c:auto val="1"/>
        <c:lblAlgn val="ctr"/>
        <c:lblOffset val="100"/>
        <c:tickLblSkip val="1"/>
        <c:tickMarkSkip val="1"/>
        <c:noMultiLvlLbl val="0"/>
      </c:catAx>
      <c:valAx>
        <c:axId val="96850688"/>
        <c:scaling>
          <c:orientation val="minMax"/>
          <c:max val="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840704"/>
        <c:crosses val="autoZero"/>
        <c:crossBetween val="between"/>
        <c:majorUnit val="1"/>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2A93-4811-8290-29AF4C6B8DE1}"/>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2A93-4811-8290-29AF4C6B8DE1}"/>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2A93-4811-8290-29AF4C6B8DE1}"/>
              </c:ext>
            </c:extLst>
          </c:dPt>
          <c:dLbls>
            <c:dLbl>
              <c:idx val="0"/>
              <c:layout>
                <c:manualLayout>
                  <c:x val="-7.0139258427594123E-2"/>
                  <c:y val="-2.50640820580464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1.2377516193104846E-2"/>
                  <c:y val="-2.73426349724142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4.1258387310349484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3"/>
              <c:layout>
                <c:manualLayout>
                  <c:x val="1.444043555862232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layout>
                <c:manualLayout>
                  <c:x val="4.8673258942197477E-2"/>
                  <c:y val="-2.866506563623008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3.6991676796070086E-2"/>
                  <c:y val="5.733013127245806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6.4828723493650028E-2"/>
                  <c:y val="1.822842331494283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940177881981987"/>
                      <c:h val="0.11084780881529765"/>
                    </c:manualLayout>
                  </c15:layout>
                </c:ext>
                <c:ext xmlns:c16="http://schemas.microsoft.com/office/drawing/2014/chart" uri="{C3380CC4-5D6E-409C-BE32-E72D297353CC}">
                  <c16:uniqueId val="{0000000D-AB10-44A7-9697-0ADF905CAE07}"/>
                </c:ext>
              </c:extLst>
            </c:dLbl>
            <c:dLbl>
              <c:idx val="7"/>
              <c:layout>
                <c:manualLayout>
                  <c:x val="-8.5189700769075288E-4"/>
                  <c:y val="7.4431664289196661E-2"/>
                </c:manualLayout>
              </c:layout>
              <c:spPr>
                <a:noFill/>
                <a:ln>
                  <a:noFill/>
                </a:ln>
                <a:effectLst/>
              </c:spPr>
              <c:txPr>
                <a:bodyPr wrap="square" lIns="38100" tIns="19050" rIns="38100" bIns="19050" anchor="ctr">
                  <a:noAutofit/>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B10-44A7-9697-0ADF905CAE07}"/>
                </c:ext>
              </c:extLst>
            </c:dLbl>
            <c:dLbl>
              <c:idx val="8"/>
              <c:layout>
                <c:manualLayout>
                  <c:x val="-3.2472345540586749E-2"/>
                  <c:y val="3.189981672414737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40361046737213"/>
                      <c:h val="0.11084780881529765"/>
                    </c:manualLayout>
                  </c15:layout>
                </c:ext>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2A93-4811-8290-29AF4C6B8DE1}"/>
                </c:ext>
              </c:extLst>
            </c:dLbl>
            <c:dLbl>
              <c:idx val="10"/>
              <c:layout>
                <c:manualLayout>
                  <c:x val="-5.1572958762328709E-2"/>
                  <c:y val="-2.24905653563497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A93-4811-8290-29AF4C6B8DE1}"/>
                </c:ext>
              </c:extLst>
            </c:dLbl>
            <c:dLbl>
              <c:idx val="13"/>
              <c:layout>
                <c:manualLayout>
                  <c:x val="-3.8938607153757979E-2"/>
                  <c:y val="-6.7107852873729262E-3"/>
                </c:manualLayout>
              </c:layout>
              <c:spPr>
                <a:noFill/>
                <a:ln>
                  <a:noFill/>
                </a:ln>
                <a:effectLst/>
              </c:spPr>
              <c:txPr>
                <a:bodyPr wrap="square" lIns="38100" tIns="19050" rIns="38100" bIns="19050" anchor="ctr">
                  <a:noAutofit/>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1924948440838382"/>
                      <c:h val="0.11752676910853903"/>
                    </c:manualLayout>
                  </c15:layout>
                </c:ext>
                <c:ext xmlns:c16="http://schemas.microsoft.com/office/drawing/2014/chart" uri="{C3380CC4-5D6E-409C-BE32-E72D297353CC}">
                  <c16:uniqueId val="{00000018-2A93-4811-8290-29AF4C6B8DE1}"/>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45</c:v>
                </c:pt>
                <c:pt idx="1">
                  <c:v>7</c:v>
                </c:pt>
                <c:pt idx="2">
                  <c:v>15</c:v>
                </c:pt>
                <c:pt idx="3">
                  <c:v>13</c:v>
                </c:pt>
                <c:pt idx="4">
                  <c:v>33</c:v>
                </c:pt>
                <c:pt idx="5">
                  <c:v>24</c:v>
                </c:pt>
                <c:pt idx="6">
                  <c:v>5</c:v>
                </c:pt>
                <c:pt idx="7">
                  <c:v>5</c:v>
                </c:pt>
                <c:pt idx="8">
                  <c:v>30</c:v>
                </c:pt>
                <c:pt idx="10">
                  <c:v>8</c:v>
                </c:pt>
                <c:pt idx="11">
                  <c:v>89</c:v>
                </c:pt>
                <c:pt idx="12">
                  <c:v>67</c:v>
                </c:pt>
                <c:pt idx="13">
                  <c:v>2</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0.13100000000000001</c:v>
                </c:pt>
                <c:pt idx="1">
                  <c:v>0.02</c:v>
                </c:pt>
                <c:pt idx="2">
                  <c:v>4.3999999999999997E-2</c:v>
                </c:pt>
                <c:pt idx="3">
                  <c:v>3.7999999999999999E-2</c:v>
                </c:pt>
                <c:pt idx="4">
                  <c:v>9.6000000000000002E-2</c:v>
                </c:pt>
                <c:pt idx="5">
                  <c:v>7.0000000000000007E-2</c:v>
                </c:pt>
                <c:pt idx="6">
                  <c:v>1.4999999999999999E-2</c:v>
                </c:pt>
                <c:pt idx="7">
                  <c:v>1.4999999999999999E-2</c:v>
                </c:pt>
                <c:pt idx="8">
                  <c:v>8.6999999999999994E-2</c:v>
                </c:pt>
                <c:pt idx="10">
                  <c:v>2.3E-2</c:v>
                </c:pt>
                <c:pt idx="11">
                  <c:v>0.25900000000000001</c:v>
                </c:pt>
                <c:pt idx="12">
                  <c:v>0.19500000000000001</c:v>
                </c:pt>
                <c:pt idx="13">
                  <c:v>6.0000000000000001E-3</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0"/>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9185-4F4F-93E0-6F976A39F035}"/>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9185-4F4F-93E0-6F976A39F035}"/>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9185-4F4F-93E0-6F976A39F035}"/>
              </c:ext>
            </c:extLst>
          </c:dPt>
          <c:dLbls>
            <c:dLbl>
              <c:idx val="0"/>
              <c:layout>
                <c:manualLayout>
                  <c:x val="-4.3321306675866963E-2"/>
                  <c:y val="-1.82284233149428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2.0629193655174742E-3"/>
                  <c:y val="-2.73426349724142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2.4755032386209692E-2"/>
                  <c:y val="-1.13927645718392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5"/>
              <c:layout>
                <c:manualLayout>
                  <c:x val="3.7132548579314542E-2"/>
                  <c:y val="-4.557105828735793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3.8764309173814536E-2"/>
                  <c:y val="2.6754776006211515E-2"/>
                </c:manualLayout>
              </c:layout>
              <c:tx>
                <c:rich>
                  <a:bodyPr/>
                  <a:lstStyle/>
                  <a:p>
                    <a:fld id="{10F65EEF-4721-4BF3-B135-765D1317703D}" type="CATEGORYNAME">
                      <a:rPr lang="en-US" smtClean="0"/>
                      <a:pPr/>
                      <a:t>[CATEGORY NAME]</a:t>
                    </a:fld>
                    <a:endParaRPr lang="en-US" baseline="0" dirty="0"/>
                  </a:p>
                  <a:p>
                    <a:r>
                      <a:rPr lang="en-US" baseline="0" dirty="0"/>
                      <a:t>0.9%</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552426090219847"/>
                      <c:h val="0.11084780881529765"/>
                    </c:manualLayout>
                  </c15:layout>
                  <c15:dlblFieldTable/>
                  <c15:showDataLabelsRange val="0"/>
                </c:ext>
                <c:ext xmlns:c16="http://schemas.microsoft.com/office/drawing/2014/chart" uri="{C3380CC4-5D6E-409C-BE32-E72D297353CC}">
                  <c16:uniqueId val="{0000000D-AB10-44A7-9697-0ADF905CAE07}"/>
                </c:ext>
              </c:extLst>
            </c:dLbl>
            <c:dLbl>
              <c:idx val="7"/>
              <c:layout>
                <c:manualLayout>
                  <c:x val="-6.4132662321894171E-2"/>
                  <c:y val="0.12855300102923387"/>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044813744655904"/>
                      <c:h val="8.1910763619291796E-2"/>
                    </c:manualLayout>
                  </c15:layout>
                </c:ext>
                <c:ext xmlns:c16="http://schemas.microsoft.com/office/drawing/2014/chart" uri="{C3380CC4-5D6E-409C-BE32-E72D297353CC}">
                  <c16:uniqueId val="{0000000F-AB10-44A7-9697-0ADF905CAE07}"/>
                </c:ext>
              </c:extLst>
            </c:dLbl>
            <c:dLbl>
              <c:idx val="8"/>
              <c:layout>
                <c:manualLayout>
                  <c:x val="-8.2516774620698979E-2"/>
                  <c:y val="5.696382285919637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10-44A7-9697-0ADF905CAE07}"/>
                </c:ext>
              </c:extLst>
            </c:dLbl>
            <c:dLbl>
              <c:idx val="9"/>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185-4F4F-93E0-6F976A39F035}"/>
                </c:ext>
              </c:extLst>
            </c:dLbl>
            <c:dLbl>
              <c:idx val="10"/>
              <c:layout>
                <c:manualLayout>
                  <c:x val="-5.776174223448928E-2"/>
                  <c:y val="-9.114211657471419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9185-4F4F-93E0-6F976A39F035}"/>
                </c:ext>
              </c:extLst>
            </c:dLbl>
            <c:dLbl>
              <c:idx val="13"/>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8-9185-4F4F-93E0-6F976A39F035}"/>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71</c:v>
                </c:pt>
                <c:pt idx="1">
                  <c:v>17</c:v>
                </c:pt>
                <c:pt idx="2">
                  <c:v>23</c:v>
                </c:pt>
                <c:pt idx="3">
                  <c:v>17</c:v>
                </c:pt>
                <c:pt idx="4">
                  <c:v>30</c:v>
                </c:pt>
                <c:pt idx="5">
                  <c:v>25</c:v>
                </c:pt>
                <c:pt idx="6">
                  <c:v>4</c:v>
                </c:pt>
                <c:pt idx="7">
                  <c:v>7</c:v>
                </c:pt>
                <c:pt idx="8">
                  <c:v>29</c:v>
                </c:pt>
                <c:pt idx="10">
                  <c:v>7</c:v>
                </c:pt>
                <c:pt idx="11">
                  <c:v>121</c:v>
                </c:pt>
                <c:pt idx="12">
                  <c:v>88</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0.16200000000000001</c:v>
                </c:pt>
                <c:pt idx="1">
                  <c:v>3.9E-2</c:v>
                </c:pt>
                <c:pt idx="2">
                  <c:v>5.1999999999999998E-2</c:v>
                </c:pt>
                <c:pt idx="3">
                  <c:v>3.9E-2</c:v>
                </c:pt>
                <c:pt idx="4">
                  <c:v>6.8000000000000005E-2</c:v>
                </c:pt>
                <c:pt idx="5">
                  <c:v>5.7000000000000002E-2</c:v>
                </c:pt>
                <c:pt idx="6">
                  <c:v>8.9999999999999993E-3</c:v>
                </c:pt>
                <c:pt idx="7">
                  <c:v>1.6E-2</c:v>
                </c:pt>
                <c:pt idx="8">
                  <c:v>6.6000000000000003E-2</c:v>
                </c:pt>
                <c:pt idx="10">
                  <c:v>1.6E-2</c:v>
                </c:pt>
                <c:pt idx="11">
                  <c:v>0.27600000000000002</c:v>
                </c:pt>
                <c:pt idx="12">
                  <c:v>0.2</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70945728132528E-2"/>
          <c:y val="0"/>
          <c:w val="0.90013237475750296"/>
          <c:h val="0.97909686838802001"/>
        </c:manualLayout>
      </c:layout>
      <c:lineChart>
        <c:grouping val="standard"/>
        <c:varyColors val="0"/>
        <c:ser>
          <c:idx val="0"/>
          <c:order val="0"/>
          <c:spPr>
            <a:ln w="60488">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249F-4550-A424-455C6B2ED430}"/>
            </c:ext>
          </c:extLst>
        </c:ser>
        <c:ser>
          <c:idx val="1"/>
          <c:order val="1"/>
          <c:spPr>
            <a:ln w="60452">
              <a:solidFill>
                <a:srgbClr val="0070C0"/>
              </a:solidFill>
            </a:ln>
          </c:spPr>
          <c:marker>
            <c:symbol val="diamond"/>
            <c:size val="13"/>
            <c:spPr>
              <a:solidFill>
                <a:srgbClr val="0070C0"/>
              </a:solidFill>
              <a:ln>
                <a:no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2</c:v>
                </c:pt>
                <c:pt idx="1">
                  <c:v>2</c:v>
                </c:pt>
                <c:pt idx="2">
                  <c:v>2</c:v>
                </c:pt>
                <c:pt idx="3">
                  <c:v>2</c:v>
                </c:pt>
                <c:pt idx="4">
                  <c:v>2</c:v>
                </c:pt>
                <c:pt idx="5">
                  <c:v>2</c:v>
                </c:pt>
              </c:numCache>
            </c:numRef>
          </c:val>
          <c:smooth val="0"/>
          <c:extLst>
            <c:ext xmlns:c16="http://schemas.microsoft.com/office/drawing/2014/chart" uri="{C3380CC4-5D6E-409C-BE32-E72D297353CC}">
              <c16:uniqueId val="{00000001-249F-4550-A424-455C6B2ED430}"/>
            </c:ext>
          </c:extLst>
        </c:ser>
        <c:dLbls>
          <c:showLegendKey val="0"/>
          <c:showVal val="0"/>
          <c:showCatName val="0"/>
          <c:showSerName val="0"/>
          <c:showPercent val="0"/>
          <c:showBubbleSize val="0"/>
        </c:dLbls>
        <c:marker val="1"/>
        <c:smooth val="0"/>
        <c:axId val="96183040"/>
        <c:axId val="96184960"/>
      </c:lineChart>
      <c:catAx>
        <c:axId val="96183040"/>
        <c:scaling>
          <c:orientation val="minMax"/>
        </c:scaling>
        <c:delete val="0"/>
        <c:axPos val="b"/>
        <c:majorGridlines>
          <c:spPr>
            <a:ln>
              <a:noFill/>
            </a:ln>
          </c:spPr>
        </c:majorGridlines>
        <c:numFmt formatCode="General" sourceLinked="1"/>
        <c:majorTickMark val="out"/>
        <c:minorTickMark val="none"/>
        <c:tickLblPos val="nextTo"/>
        <c:spPr>
          <a:ln w="22683">
            <a:noFill/>
          </a:ln>
        </c:spPr>
        <c:txPr>
          <a:bodyPr rot="2100000"/>
          <a:lstStyle/>
          <a:p>
            <a:pPr>
              <a:defRPr sz="1050"/>
            </a:pPr>
            <a:endParaRPr lang="en-US"/>
          </a:p>
        </c:txPr>
        <c:crossAx val="96184960"/>
        <c:crosses val="autoZero"/>
        <c:auto val="1"/>
        <c:lblAlgn val="ctr"/>
        <c:lblOffset val="100"/>
        <c:tickLblSkip val="1"/>
        <c:tickMarkSkip val="1"/>
        <c:noMultiLvlLbl val="0"/>
      </c:catAx>
      <c:valAx>
        <c:axId val="9618496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6183040"/>
        <c:crosses val="autoZero"/>
        <c:crossBetween val="between"/>
        <c:majorUnit val="1"/>
      </c:valAx>
      <c:spPr>
        <a:noFill/>
        <a:ln w="25379">
          <a:noFill/>
        </a:ln>
      </c:spPr>
    </c:plotArea>
    <c:plotVisOnly val="1"/>
    <c:dispBlanksAs val="gap"/>
    <c:showDLblsOverMax val="0"/>
  </c:chart>
  <c:spPr>
    <a:noFill/>
    <a:ln>
      <a:noFill/>
    </a:ln>
  </c:spPr>
  <c:txPr>
    <a:bodyPr/>
    <a:lstStyle/>
    <a:p>
      <a:pPr>
        <a:defRPr lang="en-US"/>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527643245481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E60A-433B-A03F-D8BF8CD3F602}"/>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2</c:v>
                </c:pt>
                <c:pt idx="1">
                  <c:v>3</c:v>
                </c:pt>
                <c:pt idx="2">
                  <c:v>2</c:v>
                </c:pt>
                <c:pt idx="3">
                  <c:v>3</c:v>
                </c:pt>
                <c:pt idx="4">
                  <c:v>3</c:v>
                </c:pt>
                <c:pt idx="5">
                  <c:v>3</c:v>
                </c:pt>
              </c:numCache>
            </c:numRef>
          </c:val>
          <c:smooth val="0"/>
          <c:extLst>
            <c:ext xmlns:c16="http://schemas.microsoft.com/office/drawing/2014/chart" uri="{C3380CC4-5D6E-409C-BE32-E72D297353CC}">
              <c16:uniqueId val="{00000000-A370-4038-8A4C-8141328458AE}"/>
            </c:ext>
          </c:extLst>
        </c:ser>
        <c:dLbls>
          <c:showLegendKey val="0"/>
          <c:showVal val="0"/>
          <c:showCatName val="0"/>
          <c:showSerName val="0"/>
          <c:showPercent val="0"/>
          <c:showBubbleSize val="0"/>
        </c:dLbls>
        <c:marker val="1"/>
        <c:smooth val="0"/>
        <c:axId val="96267264"/>
        <c:axId val="96269440"/>
      </c:lineChart>
      <c:catAx>
        <c:axId val="96267264"/>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6269440"/>
        <c:crosses val="autoZero"/>
        <c:auto val="1"/>
        <c:lblAlgn val="ctr"/>
        <c:lblOffset val="100"/>
        <c:tickLblSkip val="1"/>
        <c:tickMarkSkip val="1"/>
        <c:noMultiLvlLbl val="0"/>
      </c:catAx>
      <c:valAx>
        <c:axId val="96269440"/>
        <c:scaling>
          <c:orientation val="minMax"/>
          <c:max val="4"/>
        </c:scaling>
        <c:delete val="0"/>
        <c:axPos val="l"/>
        <c:numFmt formatCode="General" sourceLinked="1"/>
        <c:majorTickMark val="out"/>
        <c:minorTickMark val="none"/>
        <c:tickLblPos val="none"/>
        <c:spPr>
          <a:ln w="7590">
            <a:noFill/>
            <a:prstDash val="solid"/>
          </a:ln>
        </c:spPr>
        <c:crossAx val="96267264"/>
        <c:crosses val="autoZero"/>
        <c:crossBetween val="midCat"/>
        <c:majorUnit val="1"/>
      </c:valAx>
      <c:spPr>
        <a:noFill/>
        <a:ln w="25427">
          <a:noFill/>
        </a:ln>
      </c:spPr>
    </c:plotArea>
    <c:plotVisOnly val="1"/>
    <c:dispBlanksAs val="gap"/>
    <c:showDLblsOverMax val="0"/>
  </c:chart>
  <c:spPr>
    <a:noFill/>
    <a:ln>
      <a:noFill/>
    </a:ln>
  </c:spPr>
  <c:txPr>
    <a:bodyPr rot="2400000"/>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CF00-4064-B8F4-2621E674089A}"/>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2</c:v>
                </c:pt>
                <c:pt idx="1">
                  <c:v>2</c:v>
                </c:pt>
                <c:pt idx="2">
                  <c:v>2</c:v>
                </c:pt>
                <c:pt idx="3">
                  <c:v>2</c:v>
                </c:pt>
                <c:pt idx="4">
                  <c:v>2</c:v>
                </c:pt>
                <c:pt idx="5">
                  <c:v>2</c:v>
                </c:pt>
              </c:numCache>
            </c:numRef>
          </c:val>
          <c:smooth val="0"/>
          <c:extLst>
            <c:ext xmlns:c16="http://schemas.microsoft.com/office/drawing/2014/chart" uri="{C3380CC4-5D6E-409C-BE32-E72D297353CC}">
              <c16:uniqueId val="{00000000-ADFB-4196-8ABE-8B250CF9C9E2}"/>
            </c:ext>
          </c:extLst>
        </c:ser>
        <c:dLbls>
          <c:showLegendKey val="0"/>
          <c:showVal val="0"/>
          <c:showCatName val="0"/>
          <c:showSerName val="0"/>
          <c:showPercent val="0"/>
          <c:showBubbleSize val="0"/>
        </c:dLbls>
        <c:marker val="1"/>
        <c:smooth val="0"/>
        <c:axId val="98133504"/>
        <c:axId val="98135424"/>
      </c:lineChart>
      <c:catAx>
        <c:axId val="98133504"/>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8135424"/>
        <c:crosses val="autoZero"/>
        <c:auto val="1"/>
        <c:lblAlgn val="ctr"/>
        <c:lblOffset val="100"/>
        <c:tickLblSkip val="1"/>
        <c:tickMarkSkip val="1"/>
        <c:noMultiLvlLbl val="0"/>
      </c:catAx>
      <c:valAx>
        <c:axId val="98135424"/>
        <c:scaling>
          <c:orientation val="minMax"/>
          <c:max val="4"/>
        </c:scaling>
        <c:delete val="0"/>
        <c:axPos val="l"/>
        <c:numFmt formatCode="General" sourceLinked="1"/>
        <c:majorTickMark val="out"/>
        <c:minorTickMark val="none"/>
        <c:tickLblPos val="none"/>
        <c:spPr>
          <a:ln w="7590">
            <a:noFill/>
            <a:prstDash val="solid"/>
          </a:ln>
        </c:spPr>
        <c:crossAx val="98133504"/>
        <c:crossesAt val="1"/>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0C5A-48A7-8E1E-C8652E553C81}"/>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Sheet1!$B$5:$G$5</c:f>
              <c:numCache>
                <c:formatCode>General</c:formatCode>
                <c:ptCount val="6"/>
                <c:pt idx="0">
                  <c:v>2</c:v>
                </c:pt>
                <c:pt idx="1">
                  <c:v>3</c:v>
                </c:pt>
                <c:pt idx="2">
                  <c:v>3</c:v>
                </c:pt>
                <c:pt idx="3">
                  <c:v>2</c:v>
                </c:pt>
                <c:pt idx="4">
                  <c:v>2</c:v>
                </c:pt>
                <c:pt idx="5">
                  <c:v>3</c:v>
                </c:pt>
              </c:numCache>
            </c:numRef>
          </c:val>
          <c:smooth val="0"/>
          <c:extLst>
            <c:ext xmlns:c16="http://schemas.microsoft.com/office/drawing/2014/chart" uri="{C3380CC4-5D6E-409C-BE32-E72D297353CC}">
              <c16:uniqueId val="{00000000-2310-4BEA-A0A7-1FEF3EF69BFD}"/>
            </c:ext>
          </c:extLst>
        </c:ser>
        <c:dLbls>
          <c:showLegendKey val="0"/>
          <c:showVal val="0"/>
          <c:showCatName val="0"/>
          <c:showSerName val="0"/>
          <c:showPercent val="0"/>
          <c:showBubbleSize val="0"/>
        </c:dLbls>
        <c:marker val="1"/>
        <c:smooth val="0"/>
        <c:axId val="98168832"/>
        <c:axId val="98170752"/>
      </c:lineChart>
      <c:catAx>
        <c:axId val="98168832"/>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8170752"/>
        <c:crosses val="autoZero"/>
        <c:auto val="1"/>
        <c:lblAlgn val="ctr"/>
        <c:lblOffset val="100"/>
        <c:tickLblSkip val="1"/>
        <c:tickMarkSkip val="1"/>
        <c:noMultiLvlLbl val="0"/>
      </c:catAx>
      <c:valAx>
        <c:axId val="98170752"/>
        <c:scaling>
          <c:orientation val="minMax"/>
          <c:max val="4"/>
        </c:scaling>
        <c:delete val="0"/>
        <c:axPos val="l"/>
        <c:numFmt formatCode="General" sourceLinked="1"/>
        <c:majorTickMark val="out"/>
        <c:minorTickMark val="none"/>
        <c:tickLblPos val="none"/>
        <c:spPr>
          <a:ln w="7590">
            <a:noFill/>
            <a:prstDash val="solid"/>
          </a:ln>
        </c:spPr>
        <c:crossAx val="98168832"/>
        <c:crosses val="autoZero"/>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0418799822973"/>
          <c:y val="3.1840247200659366E-2"/>
          <c:w val="0.90013237475750296"/>
          <c:h val="0.87900719565403207"/>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BC51-47AA-9EEB-FF66F2E6241A}"/>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Sheet1!$B$7:$G$7</c:f>
              <c:numCache>
                <c:formatCode>General</c:formatCode>
                <c:ptCount val="6"/>
                <c:pt idx="0">
                  <c:v>2</c:v>
                </c:pt>
                <c:pt idx="1">
                  <c:v>2</c:v>
                </c:pt>
                <c:pt idx="2">
                  <c:v>2</c:v>
                </c:pt>
                <c:pt idx="3">
                  <c:v>2</c:v>
                </c:pt>
                <c:pt idx="4">
                  <c:v>2</c:v>
                </c:pt>
                <c:pt idx="5">
                  <c:v>1</c:v>
                </c:pt>
              </c:numCache>
            </c:numRef>
          </c:val>
          <c:smooth val="0"/>
          <c:extLst>
            <c:ext xmlns:c16="http://schemas.microsoft.com/office/drawing/2014/chart" uri="{C3380CC4-5D6E-409C-BE32-E72D297353CC}">
              <c16:uniqueId val="{00000000-A9CC-43CF-937A-A83B79862ACE}"/>
            </c:ext>
          </c:extLst>
        </c:ser>
        <c:dLbls>
          <c:showLegendKey val="0"/>
          <c:showVal val="0"/>
          <c:showCatName val="0"/>
          <c:showSerName val="0"/>
          <c:showPercent val="0"/>
          <c:showBubbleSize val="0"/>
        </c:dLbls>
        <c:marker val="1"/>
        <c:smooth val="0"/>
        <c:axId val="97904896"/>
        <c:axId val="97911168"/>
      </c:lineChart>
      <c:catAx>
        <c:axId val="97904896"/>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7911168"/>
        <c:crosses val="autoZero"/>
        <c:auto val="1"/>
        <c:lblAlgn val="ctr"/>
        <c:lblOffset val="100"/>
        <c:tickLblSkip val="1"/>
        <c:tickMarkSkip val="1"/>
        <c:noMultiLvlLbl val="0"/>
      </c:catAx>
      <c:valAx>
        <c:axId val="97911168"/>
        <c:scaling>
          <c:orientation val="minMax"/>
          <c:max val="4"/>
        </c:scaling>
        <c:delete val="0"/>
        <c:axPos val="l"/>
        <c:numFmt formatCode="General" sourceLinked="1"/>
        <c:majorTickMark val="out"/>
        <c:minorTickMark val="none"/>
        <c:tickLblPos val="none"/>
        <c:spPr>
          <a:ln w="7590">
            <a:noFill/>
            <a:prstDash val="solid"/>
          </a:ln>
        </c:spPr>
        <c:crossAx val="97904896"/>
        <c:crosses val="autoZero"/>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8896781668976993"/>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F235-4B1E-BA3F-39D2B5D0981F}"/>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Sheet1!$B$6:$G$6</c:f>
              <c:numCache>
                <c:formatCode>General</c:formatCode>
                <c:ptCount val="6"/>
                <c:pt idx="0">
                  <c:v>2</c:v>
                </c:pt>
                <c:pt idx="1">
                  <c:v>3</c:v>
                </c:pt>
                <c:pt idx="2">
                  <c:v>2</c:v>
                </c:pt>
                <c:pt idx="3">
                  <c:v>3</c:v>
                </c:pt>
                <c:pt idx="4">
                  <c:v>3</c:v>
                </c:pt>
                <c:pt idx="5">
                  <c:v>2</c:v>
                </c:pt>
              </c:numCache>
            </c:numRef>
          </c:val>
          <c:smooth val="0"/>
          <c:extLst>
            <c:ext xmlns:c16="http://schemas.microsoft.com/office/drawing/2014/chart" uri="{C3380CC4-5D6E-409C-BE32-E72D297353CC}">
              <c16:uniqueId val="{00000000-C837-4C74-BBCB-870CF437C141}"/>
            </c:ext>
          </c:extLst>
        </c:ser>
        <c:dLbls>
          <c:showLegendKey val="0"/>
          <c:showVal val="0"/>
          <c:showCatName val="0"/>
          <c:showSerName val="0"/>
          <c:showPercent val="0"/>
          <c:showBubbleSize val="0"/>
        </c:dLbls>
        <c:marker val="1"/>
        <c:smooth val="0"/>
        <c:axId val="97936128"/>
        <c:axId val="97938048"/>
      </c:lineChart>
      <c:catAx>
        <c:axId val="97936128"/>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7938048"/>
        <c:crosses val="autoZero"/>
        <c:auto val="1"/>
        <c:lblAlgn val="ctr"/>
        <c:lblOffset val="100"/>
        <c:tickLblSkip val="1"/>
        <c:tickMarkSkip val="1"/>
        <c:noMultiLvlLbl val="0"/>
      </c:catAx>
      <c:valAx>
        <c:axId val="97938048"/>
        <c:scaling>
          <c:orientation val="minMax"/>
          <c:max val="4"/>
        </c:scaling>
        <c:delete val="0"/>
        <c:axPos val="l"/>
        <c:numFmt formatCode="General" sourceLinked="1"/>
        <c:majorTickMark val="out"/>
        <c:minorTickMark val="none"/>
        <c:tickLblPos val="none"/>
        <c:spPr>
          <a:ln w="7590">
            <a:noFill/>
            <a:prstDash val="solid"/>
          </a:ln>
        </c:spPr>
        <c:crossAx val="97936128"/>
        <c:crosses val="autoZero"/>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1.1100000000000001</c:v>
                </c:pt>
                <c:pt idx="1">
                  <c:v>1</c:v>
                </c:pt>
                <c:pt idx="2">
                  <c:v>0.94</c:v>
                </c:pt>
                <c:pt idx="3">
                  <c:v>0.82</c:v>
                </c:pt>
                <c:pt idx="4">
                  <c:v>0.73</c:v>
                </c:pt>
                <c:pt idx="5">
                  <c:v>0.72</c:v>
                </c:pt>
              </c:numCache>
            </c:numRef>
          </c:val>
          <c:smooth val="0"/>
          <c:extLst>
            <c:ext xmlns:c16="http://schemas.microsoft.com/office/drawing/2014/chart" uri="{C3380CC4-5D6E-409C-BE32-E72D297353CC}">
              <c16:uniqueId val="{00000000-44DB-4E6E-937F-3069440732EE}"/>
            </c:ext>
          </c:extLst>
        </c:ser>
        <c:ser>
          <c:idx val="1"/>
          <c:order val="1"/>
          <c:tx>
            <c:strRef>
              <c:f>Sheet1!$A$3</c:f>
              <c:strCache>
                <c:ptCount val="1"/>
                <c:pt idx="0">
                  <c:v>CI_LO</c:v>
                </c:pt>
              </c:strCache>
            </c:strRef>
          </c:tx>
          <c:spPr>
            <a:ln w="3005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1.03</c:v>
                </c:pt>
                <c:pt idx="1">
                  <c:v>0.93</c:v>
                </c:pt>
                <c:pt idx="2">
                  <c:v>0.86</c:v>
                </c:pt>
                <c:pt idx="3">
                  <c:v>0.75</c:v>
                </c:pt>
                <c:pt idx="4">
                  <c:v>0.67</c:v>
                </c:pt>
                <c:pt idx="5">
                  <c:v>0.65</c:v>
                </c:pt>
              </c:numCache>
            </c:numRef>
          </c:val>
          <c:smooth val="0"/>
          <c:extLst>
            <c:ext xmlns:c16="http://schemas.microsoft.com/office/drawing/2014/chart" uri="{C3380CC4-5D6E-409C-BE32-E72D297353CC}">
              <c16:uniqueId val="{00000001-44DB-4E6E-937F-3069440732EE}"/>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1.07</c:v>
                </c:pt>
                <c:pt idx="1">
                  <c:v>0.97</c:v>
                </c:pt>
                <c:pt idx="2">
                  <c:v>0.9</c:v>
                </c:pt>
                <c:pt idx="3">
                  <c:v>0.79</c:v>
                </c:pt>
                <c:pt idx="4">
                  <c:v>0.7</c:v>
                </c:pt>
                <c:pt idx="5">
                  <c:v>0.68</c:v>
                </c:pt>
              </c:numCache>
            </c:numRef>
          </c:val>
          <c:smooth val="0"/>
          <c:extLst>
            <c:ext xmlns:c16="http://schemas.microsoft.com/office/drawing/2014/chart" uri="{C3380CC4-5D6E-409C-BE32-E72D297353CC}">
              <c16:uniqueId val="{00000002-44DB-4E6E-937F-3069440732EE}"/>
            </c:ext>
          </c:extLst>
        </c:ser>
        <c:dLbls>
          <c:showLegendKey val="0"/>
          <c:showVal val="0"/>
          <c:showCatName val="0"/>
          <c:showSerName val="0"/>
          <c:showPercent val="0"/>
          <c:showBubbleSize val="0"/>
        </c:dLbls>
        <c:hiLowLines>
          <c:spPr>
            <a:ln w="25398">
              <a:solidFill>
                <a:srgbClr val="333399"/>
              </a:solidFill>
              <a:prstDash val="solid"/>
            </a:ln>
          </c:spPr>
        </c:hiLowLines>
        <c:smooth val="0"/>
        <c:axId val="98042624"/>
        <c:axId val="98044544"/>
      </c:lineChart>
      <c:catAx>
        <c:axId val="98042624"/>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044544"/>
        <c:crosses val="autoZero"/>
        <c:auto val="1"/>
        <c:lblAlgn val="ctr"/>
        <c:lblOffset val="100"/>
        <c:tickLblSkip val="1"/>
        <c:tickMarkSkip val="1"/>
        <c:noMultiLvlLbl val="0"/>
      </c:catAx>
      <c:valAx>
        <c:axId val="98044544"/>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042624"/>
        <c:crosses val="autoZero"/>
        <c:crossBetween val="between"/>
        <c:majorUnit val="0.5"/>
        <c:minorUnit val="0.25"/>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32015391147"/>
          <c:y val="5.7171419387560367E-2"/>
          <c:w val="0.72403090535798165"/>
          <c:h val="0.87952957241837681"/>
        </c:manualLayout>
      </c:layout>
      <c:barChart>
        <c:barDir val="bar"/>
        <c:grouping val="stacked"/>
        <c:varyColors val="0"/>
        <c:ser>
          <c:idx val="0"/>
          <c:order val="0"/>
          <c:tx>
            <c:strRef>
              <c:f>Sheet1!$C$2</c:f>
              <c:strCache>
                <c:ptCount val="1"/>
                <c:pt idx="0">
                  <c:v>Staphylococcus 
aureus (not MRSA)</c:v>
                </c:pt>
              </c:strCache>
            </c:strRef>
          </c:tx>
          <c:spPr>
            <a:solidFill>
              <a:srgbClr val="33A02C"/>
            </a:solidFill>
            <a:ln>
              <a:noFill/>
            </a:ln>
            <a:effectLst/>
          </c:spPr>
          <c:invertIfNegative val="0"/>
          <c:dLbls>
            <c:dLbl>
              <c:idx val="0"/>
              <c:layout>
                <c:manualLayout>
                  <c:x val="-2.8139653761625045E-2"/>
                  <c:y val="-0.11291273114177761"/>
                </c:manualLayout>
              </c:layout>
              <c:tx>
                <c:rich>
                  <a:bodyPr/>
                  <a:lstStyle/>
                  <a:p>
                    <a:fld id="{9E1E0AB6-8FF5-46E6-8596-7BB3841DDF89}" type="SERIESNAME">
                      <a:rPr lang="en-US"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A6A-4650-910B-CD673016C062}"/>
                </c:ext>
              </c:extLst>
            </c:dLbl>
            <c:dLbl>
              <c:idx val="1"/>
              <c:layout>
                <c:manualLayout>
                  <c:x val="-3.1266281957361163E-3"/>
                  <c:y val="-4.6086829037460244E-3"/>
                </c:manualLayout>
              </c:layout>
              <c:tx>
                <c:rich>
                  <a:bodyPr/>
                  <a:lstStyle/>
                  <a:p>
                    <a:fld id="{8AB069D0-F057-46CF-B4F9-4C8617253A9D}" type="SERIESNAME">
                      <a:rPr lang="en-US"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2-EA6A-4650-910B-CD673016C062}"/>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EA6A-4650-910B-CD673016C062}"/>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dirty="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Sheet1!$C$3:$C$6</c:f>
              <c:numCache>
                <c:formatCode>0%</c:formatCode>
                <c:ptCount val="4"/>
                <c:pt idx="0">
                  <c:v>0.09</c:v>
                </c:pt>
                <c:pt idx="1">
                  <c:v>0.13</c:v>
                </c:pt>
                <c:pt idx="2">
                  <c:v>6.2E-2</c:v>
                </c:pt>
                <c:pt idx="3">
                  <c:v>3.9E-2</c:v>
                </c:pt>
              </c:numCache>
            </c:numRef>
          </c:val>
          <c:extLst>
            <c:ext xmlns:c16="http://schemas.microsoft.com/office/drawing/2014/chart" uri="{C3380CC4-5D6E-409C-BE32-E72D297353CC}">
              <c16:uniqueId val="{00000000-030E-4F61-8AE2-930F32CA9691}"/>
            </c:ext>
          </c:extLst>
        </c:ser>
        <c:ser>
          <c:idx val="1"/>
          <c:order val="1"/>
          <c:tx>
            <c:strRef>
              <c:f>Sheet1!$D$2</c:f>
              <c:strCache>
                <c:ptCount val="1"/>
                <c:pt idx="0">
                  <c:v>Methicillin-resistant 
Staphylococcus</c:v>
                </c:pt>
              </c:strCache>
            </c:strRef>
          </c:tx>
          <c:spPr>
            <a:solidFill>
              <a:srgbClr val="FF7F00"/>
            </a:solidFill>
            <a:ln>
              <a:noFill/>
            </a:ln>
            <a:effectLst/>
          </c:spPr>
          <c:invertIfNegative val="0"/>
          <c:dLbls>
            <c:dLbl>
              <c:idx val="0"/>
              <c:layout>
                <c:manualLayout>
                  <c:x val="1.0422093985787055E-2"/>
                  <c:y val="-0.11288206707048898"/>
                </c:manualLayout>
              </c:layout>
              <c:tx>
                <c:rich>
                  <a:bodyPr/>
                  <a:lstStyle/>
                  <a:p>
                    <a:fld id="{55DF1058-4B53-4082-9BFD-933C73CD6975}" type="SERIESNAME">
                      <a:rPr lang="en-US"/>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EA6A-4650-910B-CD673016C062}"/>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EA6A-4650-910B-CD673016C062}"/>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dirty="0"/>
                  </a:p>
                  <a:p>
                    <a:r>
                      <a:rPr lang="en-US" baseline="0" dirty="0"/>
                      <a:t> </a:t>
                    </a:r>
                    <a:fld id="{16999269-1D64-4DA5-A2CF-68952E0CEBA9}"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EA6A-4650-910B-CD673016C062}"/>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dirty="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Sheet1!$D$3:$D$6</c:f>
              <c:numCache>
                <c:formatCode>0%</c:formatCode>
                <c:ptCount val="4"/>
                <c:pt idx="0">
                  <c:v>8.3000000000000004E-2</c:v>
                </c:pt>
                <c:pt idx="1">
                  <c:v>6.5000000000000002E-2</c:v>
                </c:pt>
                <c:pt idx="2">
                  <c:v>3.6999999999999998E-2</c:v>
                </c:pt>
                <c:pt idx="3">
                  <c:v>3.2000000000000001E-2</c:v>
                </c:pt>
              </c:numCache>
            </c:numRef>
          </c:val>
          <c:extLst>
            <c:ext xmlns:c16="http://schemas.microsoft.com/office/drawing/2014/chart" uri="{C3380CC4-5D6E-409C-BE32-E72D297353CC}">
              <c16:uniqueId val="{00000001-030E-4F61-8AE2-930F32CA9691}"/>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7347234759768071E-18"/>
                  <c:y val="-1.1521707259365059E-3"/>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779F3B5D-F64F-4155-A216-D845AD4447A0}"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64B4BC21-37F7-4783-AD57-5B57A6398756}"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9.5054667165504744E-2"/>
                      <c:h val="9.7842338046528102E-2"/>
                    </c:manualLayout>
                  </c15:layout>
                  <c15:dlblFieldTable/>
                  <c15:showDataLabelsRange val="0"/>
                </c:ext>
                <c:ext xmlns:c16="http://schemas.microsoft.com/office/drawing/2014/chart" uri="{C3380CC4-5D6E-409C-BE32-E72D297353CC}">
                  <c16:uniqueId val="{00000005-EA6A-4650-910B-CD673016C062}"/>
                </c:ext>
              </c:extLst>
            </c:dLbl>
            <c:dLbl>
              <c:idx val="1"/>
              <c:tx>
                <c:rich>
                  <a:bodyPr/>
                  <a:lstStyle/>
                  <a:p>
                    <a:fld id="{CAD57636-9502-42E6-AF09-8E7F04DB4587}" type="SERIESNAME">
                      <a:rPr lang="en-US"/>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EA6A-4650-910B-CD673016C062}"/>
                </c:ext>
              </c:extLst>
            </c:dLbl>
            <c:dLbl>
              <c:idx val="2"/>
              <c:tx>
                <c:rich>
                  <a:bodyPr/>
                  <a:lstStyle/>
                  <a:p>
                    <a:fld id="{A60A6586-6857-430C-BA4C-8BDD5C82354C}" type="SERIESNAME">
                      <a:rPr lang="en-US"/>
                      <a:pPr/>
                      <a:t>[SERIES NAME]</a:t>
                    </a:fld>
                    <a:r>
                      <a:rPr lang="en-US" baseline="0" dirty="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EA6A-4650-910B-CD673016C062}"/>
                </c:ext>
              </c:extLst>
            </c:dLbl>
            <c:dLbl>
              <c:idx val="3"/>
              <c:tx>
                <c:rich>
                  <a:bodyPr/>
                  <a:lstStyle/>
                  <a:p>
                    <a:fld id="{435CD44A-AC65-43F2-92C4-64AE3EDCD92D}" type="SERIESNAME">
                      <a:rPr lang="en-US"/>
                      <a:pPr/>
                      <a:t>[SERIES NAME]</a:t>
                    </a:fld>
                    <a:r>
                      <a:rPr lang="en-US" baseline="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Sheet1!$E$3:$E$6</c:f>
              <c:numCache>
                <c:formatCode>0%</c:formatCode>
                <c:ptCount val="4"/>
                <c:pt idx="0">
                  <c:v>0.13200000000000001</c:v>
                </c:pt>
                <c:pt idx="1">
                  <c:v>0.10100000000000001</c:v>
                </c:pt>
                <c:pt idx="2">
                  <c:v>0.158</c:v>
                </c:pt>
                <c:pt idx="3">
                  <c:v>0.155</c:v>
                </c:pt>
              </c:numCache>
            </c:numRef>
          </c:val>
          <c:extLst>
            <c:ext xmlns:c16="http://schemas.microsoft.com/office/drawing/2014/chart" uri="{C3380CC4-5D6E-409C-BE32-E72D297353CC}">
              <c16:uniqueId val="{00000002-030E-4F61-8AE2-930F32CA9691}"/>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a:lstStyle/>
                  <a:p>
                    <a:fld id="{4FAE03AF-25FD-431E-A1C2-FE0DA1878A04}" type="SERIESNAME">
                      <a:rPr lang="en-US"/>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A6A-4650-910B-CD673016C062}"/>
                </c:ext>
              </c:extLst>
            </c:dLbl>
            <c:dLbl>
              <c:idx val="1"/>
              <c:tx>
                <c:rich>
                  <a:bodyPr/>
                  <a:lstStyle/>
                  <a:p>
                    <a:fld id="{39C80804-3C7B-4F0A-BCE2-3D5D8D863B35}" type="SERIESNAME">
                      <a:rPr lang="en-US"/>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6A-4650-910B-CD673016C062}"/>
                </c:ext>
              </c:extLst>
            </c:dLbl>
            <c:dLbl>
              <c:idx val="2"/>
              <c:tx>
                <c:rich>
                  <a:bodyPr/>
                  <a:lstStyle/>
                  <a:p>
                    <a:fld id="{A21DCF45-844A-4459-A215-685F27FA34CA}" type="SERIESNAME">
                      <a:rPr lang="en-US"/>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EA6A-4650-910B-CD673016C062}"/>
                </c:ext>
              </c:extLst>
            </c:dLbl>
            <c:dLbl>
              <c:idx val="3"/>
              <c:tx>
                <c:rich>
                  <a:bodyPr/>
                  <a:lstStyle/>
                  <a:p>
                    <a:fld id="{DDFFAB3E-244B-4C10-BFAE-305656E4AE49}" type="SERIESNAME">
                      <a:rPr lang="en-US"/>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Sheet1!$F$3:$F$6</c:f>
              <c:numCache>
                <c:formatCode>0%</c:formatCode>
                <c:ptCount val="4"/>
                <c:pt idx="0">
                  <c:v>0.13900000000000001</c:v>
                </c:pt>
                <c:pt idx="1">
                  <c:v>0.17399999999999999</c:v>
                </c:pt>
                <c:pt idx="2">
                  <c:v>0.17399999999999999</c:v>
                </c:pt>
                <c:pt idx="3">
                  <c:v>0.187</c:v>
                </c:pt>
              </c:numCache>
            </c:numRef>
          </c:val>
          <c:extLst>
            <c:ext xmlns:c16="http://schemas.microsoft.com/office/drawing/2014/chart" uri="{C3380CC4-5D6E-409C-BE32-E72D297353CC}">
              <c16:uniqueId val="{00000003-030E-4F61-8AE2-930F32CA9691}"/>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7.6427806328564511E-17"/>
                  <c:y val="-0.11288206707048898"/>
                </c:manualLayout>
              </c:layout>
              <c:tx>
                <c:rich>
                  <a:bodyPr/>
                  <a:lstStyle/>
                  <a:p>
                    <a:fld id="{D125B595-3940-40A7-B20C-BE6882CB476E}" type="SERIESNAME">
                      <a:rPr lang="en-US"/>
                      <a:pPr/>
                      <a:t>[SERIES NAME]</a:t>
                    </a:fld>
                    <a:r>
                      <a:rPr lang="en-US" baseline="0" dirty="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EA6A-4650-910B-CD673016C062}"/>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EA6A-4650-910B-CD673016C062}"/>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dirty="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EA6A-4650-910B-CD673016C062}"/>
                </c:ext>
              </c:extLst>
            </c:dLbl>
            <c:dLbl>
              <c:idx val="3"/>
              <c:layout>
                <c:manualLayout>
                  <c:x val="0"/>
                  <c:y val="-0.110579577751447"/>
                </c:manualLayout>
              </c:layout>
              <c:tx>
                <c:rich>
                  <a:bodyPr/>
                  <a:lstStyle/>
                  <a:p>
                    <a:fld id="{0728ED42-E8DE-4A7F-B762-3A93C2238D03}" type="SERIESNAME">
                      <a:rPr lang="en-US" smtClean="0"/>
                      <a:pPr/>
                      <a:t>[SERIES NAME]</a:t>
                    </a:fld>
                    <a:endParaRPr lang="en-US" dirty="0"/>
                  </a:p>
                  <a:p>
                    <a:r>
                      <a:rPr lang="en-US" baseline="0" dirty="0"/>
                      <a:t> </a:t>
                    </a:r>
                    <a:fld id="{F8631D00-D127-4DD3-8267-FF08C25C80E8}"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Sheet1!$G$3:$G$6</c:f>
              <c:numCache>
                <c:formatCode>0%</c:formatCode>
                <c:ptCount val="4"/>
                <c:pt idx="0">
                  <c:v>2.8000000000000001E-2</c:v>
                </c:pt>
                <c:pt idx="1">
                  <c:v>2.9000000000000001E-2</c:v>
                </c:pt>
                <c:pt idx="2">
                  <c:v>2.1000000000000001E-2</c:v>
                </c:pt>
                <c:pt idx="3">
                  <c:v>2.5999999999999999E-2</c:v>
                </c:pt>
              </c:numCache>
            </c:numRef>
          </c:val>
          <c:extLst>
            <c:ext xmlns:c16="http://schemas.microsoft.com/office/drawing/2014/chart" uri="{C3380CC4-5D6E-409C-BE32-E72D297353CC}">
              <c16:uniqueId val="{00000004-030E-4F61-8AE2-930F32CA9691}"/>
            </c:ext>
          </c:extLst>
        </c:ser>
        <c:ser>
          <c:idx val="5"/>
          <c:order val="5"/>
          <c:spPr>
            <a:solidFill>
              <a:schemeClr val="accent6"/>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Sheet1!$H$3:$H$6</c:f>
              <c:numCache>
                <c:formatCode>General</c:formatCode>
                <c:ptCount val="4"/>
              </c:numCache>
            </c:numRef>
          </c:val>
          <c:extLst>
            <c:ext xmlns:c16="http://schemas.microsoft.com/office/drawing/2014/chart" uri="{C3380CC4-5D6E-409C-BE32-E72D297353CC}">
              <c16:uniqueId val="{00000005-030E-4F61-8AE2-930F32CA9691}"/>
            </c:ext>
          </c:extLst>
        </c:ser>
        <c:ser>
          <c:idx val="6"/>
          <c:order val="6"/>
          <c:spPr>
            <a:solidFill>
              <a:schemeClr val="accent1">
                <a:lumMod val="60000"/>
              </a:schemeClr>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Sheet1!$I$3:$I$6</c:f>
              <c:numCache>
                <c:formatCode>General</c:formatCode>
                <c:ptCount val="4"/>
              </c:numCache>
            </c:numRef>
          </c:val>
          <c:extLst>
            <c:ext xmlns:c16="http://schemas.microsoft.com/office/drawing/2014/chart" uri="{C3380CC4-5D6E-409C-BE32-E72D297353CC}">
              <c16:uniqueId val="{00000006-030E-4F61-8AE2-930F32CA9691}"/>
            </c:ext>
          </c:extLst>
        </c:ser>
        <c:ser>
          <c:idx val="7"/>
          <c:order val="7"/>
          <c:spPr>
            <a:solidFill>
              <a:schemeClr val="accent2">
                <a:lumMod val="60000"/>
              </a:schemeClr>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Sheet1!$J$3:$J$6</c:f>
              <c:numCache>
                <c:formatCode>General</c:formatCode>
                <c:ptCount val="4"/>
              </c:numCache>
            </c:numRef>
          </c:val>
          <c:extLst>
            <c:ext xmlns:c16="http://schemas.microsoft.com/office/drawing/2014/chart" uri="{C3380CC4-5D6E-409C-BE32-E72D297353CC}">
              <c16:uniqueId val="{00000007-030E-4F61-8AE2-930F32CA9691}"/>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dirty="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EA6A-4650-910B-CD673016C062}"/>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EA6A-4650-910B-CD673016C062}"/>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8-EA6A-4650-910B-CD673016C062}"/>
                </c:ext>
              </c:extLst>
            </c:dLbl>
            <c:dLbl>
              <c:idx val="3"/>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Sheet1!$K$3:$K$6</c:f>
              <c:numCache>
                <c:formatCode>0%</c:formatCode>
                <c:ptCount val="4"/>
                <c:pt idx="0">
                  <c:v>0.20799999999999999</c:v>
                </c:pt>
                <c:pt idx="1">
                  <c:v>0.254</c:v>
                </c:pt>
                <c:pt idx="2">
                  <c:v>0.16600000000000001</c:v>
                </c:pt>
                <c:pt idx="3">
                  <c:v>0.18099999999999999</c:v>
                </c:pt>
              </c:numCache>
            </c:numRef>
          </c:val>
          <c:extLst>
            <c:ext xmlns:c16="http://schemas.microsoft.com/office/drawing/2014/chart" uri="{C3380CC4-5D6E-409C-BE32-E72D297353CC}">
              <c16:uniqueId val="{00000008-030E-4F61-8AE2-930F32CA9691}"/>
            </c:ext>
          </c:extLst>
        </c:ser>
        <c:ser>
          <c:idx val="9"/>
          <c:order val="9"/>
          <c:tx>
            <c:strRef>
              <c:f>Sheet1!$L$2</c:f>
              <c:strCache>
                <c:ptCount val="1"/>
                <c:pt idx="0">
                  <c:v>Candida 
albicans</c:v>
                </c:pt>
              </c:strCache>
            </c:strRef>
          </c:tx>
          <c:spPr>
            <a:solidFill>
              <a:srgbClr val="BDA0CC"/>
            </a:solidFill>
            <a:ln>
              <a:noFill/>
            </a:ln>
            <a:effectLst/>
          </c:spPr>
          <c:invertIfNegative val="0"/>
          <c:dLbls>
            <c:dLbl>
              <c:idx val="0"/>
              <c:layout>
                <c:manualLayout>
                  <c:x val="-1.0389268492918434E-3"/>
                  <c:y val="-2.2736773805843084E-3"/>
                </c:manualLayout>
              </c:layout>
              <c:tx>
                <c:rich>
                  <a:bodyPr/>
                  <a:lstStyle/>
                  <a:p>
                    <a:fld id="{A9F0A3A8-205A-4FE4-ACBE-4B5930D63FBA}" type="SERIESNAME">
                      <a:rPr lang="en-US"/>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EA6A-4650-910B-CD673016C062}"/>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EA6A-4650-910B-CD673016C062}"/>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EA6A-4650-910B-CD673016C062}"/>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Sheet1!$L$3:$L$6</c:f>
              <c:numCache>
                <c:formatCode>0%</c:formatCode>
                <c:ptCount val="4"/>
                <c:pt idx="0">
                  <c:v>9.7000000000000003E-2</c:v>
                </c:pt>
                <c:pt idx="1">
                  <c:v>4.2999999999999997E-2</c:v>
                </c:pt>
                <c:pt idx="2">
                  <c:v>0.14099999999999999</c:v>
                </c:pt>
                <c:pt idx="3">
                  <c:v>0.13500000000000001</c:v>
                </c:pt>
              </c:numCache>
            </c:numRef>
          </c:val>
          <c:extLst>
            <c:ext xmlns:c16="http://schemas.microsoft.com/office/drawing/2014/chart" uri="{C3380CC4-5D6E-409C-BE32-E72D297353CC}">
              <c16:uniqueId val="{00000009-030E-4F61-8AE2-930F32CA9691}"/>
            </c:ext>
          </c:extLst>
        </c:ser>
        <c:ser>
          <c:idx val="10"/>
          <c:order val="10"/>
          <c:tx>
            <c:strRef>
              <c:f>Sheet1!$M$2</c:f>
              <c:strCache>
                <c:ptCount val="1"/>
                <c:pt idx="0">
                  <c:v>Yeast/Fungus 
(other)</c:v>
                </c:pt>
              </c:strCache>
            </c:strRef>
          </c:tx>
          <c:spPr>
            <a:solidFill>
              <a:srgbClr val="E93B3B"/>
            </a:solidFill>
            <a:ln>
              <a:noFill/>
            </a:ln>
            <a:effectLst/>
          </c:spPr>
          <c:invertIfNegative val="0"/>
          <c:dLbls>
            <c:dLbl>
              <c:idx val="0"/>
              <c:layout>
                <c:manualLayout>
                  <c:x val="-1.0482000510272287E-3"/>
                  <c:y val="-0.10827338416674295"/>
                </c:manualLayout>
              </c:layout>
              <c:tx>
                <c:rich>
                  <a:bodyPr/>
                  <a:lstStyle/>
                  <a:p>
                    <a:fld id="{67AFEFB7-315B-4D57-92AC-BAE8A8D163FD}" type="SERIESNAME">
                      <a:rPr lang="en-US"/>
                      <a:pPr/>
                      <a:t>[SERIES NAME]</a:t>
                    </a:fld>
                    <a:r>
                      <a:rPr lang="en-US" baseline="0" dirty="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EA6A-4650-910B-CD673016C062}"/>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dirty="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0A-EA6A-4650-910B-CD673016C062}"/>
                </c:ext>
              </c:extLst>
            </c:dLbl>
            <c:dLbl>
              <c:idx val="2"/>
              <c:layout>
                <c:manualLayout>
                  <c:x val="5.2114573115543848E-4"/>
                  <c:y val="-0.1163692433195871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2C6D06B1-9DBA-4DDF-9FEF-889FB6C83B57}"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884EE3C0-973F-4C54-8EEB-2D30799F3165}"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8.4898377608221332E-2"/>
                      <c:h val="0.10475536240214714"/>
                    </c:manualLayout>
                  </c15:layout>
                  <c15:dlblFieldTable/>
                  <c15:showDataLabelsRange val="0"/>
                </c:ext>
                <c:ext xmlns:c16="http://schemas.microsoft.com/office/drawing/2014/chart" uri="{C3380CC4-5D6E-409C-BE32-E72D297353CC}">
                  <c16:uniqueId val="{00000015-EA6A-4650-910B-CD673016C062}"/>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Sheet1!$M$3:$M$6</c:f>
              <c:numCache>
                <c:formatCode>0%</c:formatCode>
                <c:ptCount val="4"/>
                <c:pt idx="0">
                  <c:v>6.9000000000000006E-2</c:v>
                </c:pt>
                <c:pt idx="1">
                  <c:v>5.0999999999999997E-2</c:v>
                </c:pt>
                <c:pt idx="2">
                  <c:v>9.9585000000000007E-2</c:v>
                </c:pt>
                <c:pt idx="3">
                  <c:v>0.11600000000000001</c:v>
                </c:pt>
              </c:numCache>
            </c:numRef>
          </c:val>
          <c:extLst>
            <c:ext xmlns:c16="http://schemas.microsoft.com/office/drawing/2014/chart" uri="{C3380CC4-5D6E-409C-BE32-E72D297353CC}">
              <c16:uniqueId val="{0000000A-030E-4F61-8AE2-930F32CA9691}"/>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00E668B9-46F3-4FB5-BA3C-0A330A542B57}" type="SERIESNAME">
                      <a:rPr lang="en-US" sz="1050">
                        <a:solidFill>
                          <a:schemeClr val="tx1"/>
                        </a:solidFill>
                      </a:rPr>
                      <a:pPr>
                        <a:defRPr sz="1050" b="0" i="0" u="none" strike="noStrike" kern="1200" baseline="0">
                          <a:solidFill>
                            <a:schemeClr val="tx1"/>
                          </a:solidFill>
                          <a:latin typeface="+mn-lt"/>
                          <a:ea typeface="+mn-ea"/>
                          <a:cs typeface="+mn-cs"/>
                        </a:defRPr>
                      </a:pPr>
                      <a:t>[SERIES NAME]</a:t>
                    </a:fld>
                    <a:r>
                      <a:rPr lang="en-US" sz="1050" baseline="0">
                        <a:solidFill>
                          <a:schemeClr val="tx1"/>
                        </a:solidFill>
                      </a:rPr>
                      <a:t>, </a:t>
                    </a:r>
                  </a:p>
                  <a:p>
                    <a:pPr>
                      <a:defRPr sz="1050" b="0" i="0" u="none" strike="noStrike" kern="1200" baseline="0">
                        <a:solidFill>
                          <a:schemeClr val="tx1"/>
                        </a:solidFill>
                        <a:latin typeface="+mn-lt"/>
                        <a:ea typeface="+mn-ea"/>
                        <a:cs typeface="+mn-cs"/>
                      </a:defRPr>
                    </a:pPr>
                    <a:fld id="{2CF7B50B-E5CA-452C-8105-D6F3D00F80BF}" type="VALUE">
                      <a:rPr lang="en-US" sz="1050" baseline="0" smtClean="0">
                        <a:solidFill>
                          <a:schemeClr val="tx1"/>
                        </a:solidFill>
                      </a:rPr>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6A-4650-910B-CD673016C062}"/>
                </c:ext>
              </c:extLst>
            </c:dLbl>
            <c:dLbl>
              <c:idx val="1"/>
              <c:tx>
                <c:rich>
                  <a:bodyPr/>
                  <a:lstStyle/>
                  <a:p>
                    <a:fld id="{AA4357AE-9989-40C0-A873-E377EF72CE93}" type="SERIESNAME">
                      <a:rPr lang="en-US"/>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A6A-4650-910B-CD673016C062}"/>
                </c:ext>
              </c:extLst>
            </c:dLbl>
            <c:dLbl>
              <c:idx val="2"/>
              <c:layout>
                <c:manualLayout>
                  <c:x val="1.146430338436576E-2"/>
                  <c:y val="-2.3043414518730547E-3"/>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EF930CD-01EF-4188-8A01-EB5F24990D39}"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1AB63F3C-DCED-4659-B2AB-1F8F47A5B932}"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6A-4650-910B-CD673016C062}"/>
                </c:ext>
              </c:extLst>
            </c:dLbl>
            <c:dLbl>
              <c:idx val="3"/>
              <c:tx>
                <c:rich>
                  <a:bodyPr/>
                  <a:lstStyle/>
                  <a:p>
                    <a:fld id="{7D3D990E-2F23-4132-938E-E8DB15CCEB62}" type="SERIESNAME">
                      <a:rPr lang="en-US"/>
                      <a:pPr/>
                      <a:t>[SERIES NAME]</a:t>
                    </a:fld>
                    <a:r>
                      <a:rPr lang="en-US" baseline="0" dirty="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2020</c:v>
                </c:pt>
                <c:pt idx="1">
                  <c:v>Calendar Year 
2019</c:v>
                </c:pt>
                <c:pt idx="2">
                  <c:v>Calendar Year 
2020</c:v>
                </c:pt>
                <c:pt idx="3">
                  <c:v>Calendar Year 
2019</c:v>
                </c:pt>
              </c:strCache>
            </c:strRef>
          </c:cat>
          <c:val>
            <c:numRef>
              <c:f>Sheet1!$N$3:$N$6</c:f>
              <c:numCache>
                <c:formatCode>0%</c:formatCode>
                <c:ptCount val="4"/>
                <c:pt idx="0">
                  <c:v>0.153</c:v>
                </c:pt>
                <c:pt idx="1">
                  <c:v>0.152</c:v>
                </c:pt>
                <c:pt idx="2">
                  <c:v>0.14099999999999999</c:v>
                </c:pt>
                <c:pt idx="3">
                  <c:v>0.129</c:v>
                </c:pt>
              </c:numCache>
            </c:numRef>
          </c:val>
          <c:extLst>
            <c:ext xmlns:c16="http://schemas.microsoft.com/office/drawing/2014/chart" uri="{C3380CC4-5D6E-409C-BE32-E72D297353CC}">
              <c16:uniqueId val="{0000000B-030E-4F61-8AE2-930F32CA9691}"/>
            </c:ext>
          </c:extLst>
        </c:ser>
        <c:ser>
          <c:idx val="12"/>
          <c:order val="12"/>
          <c:spPr>
            <a:solidFill>
              <a:schemeClr val="accent1">
                <a:lumMod val="80000"/>
                <a:lumOff val="20000"/>
              </a:schemeClr>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Sheet1!$O$3:$O$6</c:f>
              <c:numCache>
                <c:formatCode>General</c:formatCode>
                <c:ptCount val="4"/>
              </c:numCache>
            </c:numRef>
          </c:val>
          <c:extLst>
            <c:ext xmlns:c16="http://schemas.microsoft.com/office/drawing/2014/chart" uri="{C3380CC4-5D6E-409C-BE32-E72D297353CC}">
              <c16:uniqueId val="{0000000C-030E-4F61-8AE2-930F32CA9691}"/>
            </c:ext>
          </c:extLst>
        </c:ser>
        <c:ser>
          <c:idx val="13"/>
          <c:order val="13"/>
          <c:spPr>
            <a:solidFill>
              <a:schemeClr val="accent2">
                <a:lumMod val="80000"/>
                <a:lumOff val="20000"/>
              </a:schemeClr>
            </a:solidFill>
            <a:ln>
              <a:noFill/>
            </a:ln>
            <a:effectLst/>
          </c:spPr>
          <c:invertIfNegative val="0"/>
          <c:cat>
            <c:strRef>
              <c:f>Sheet1!$B$3:$B$6</c:f>
              <c:strCache>
                <c:ptCount val="4"/>
                <c:pt idx="0">
                  <c:v>Calendar Year 
2020</c:v>
                </c:pt>
                <c:pt idx="1">
                  <c:v>Calendar Year 
2019</c:v>
                </c:pt>
                <c:pt idx="2">
                  <c:v>Calendar Year 
2020</c:v>
                </c:pt>
                <c:pt idx="3">
                  <c:v>Calendar Year 
2019</c:v>
                </c:pt>
              </c:strCache>
            </c:strRef>
          </c:cat>
          <c:val>
            <c:numRef>
              <c:f>Sheet1!$P$3:$P$6</c:f>
              <c:numCache>
                <c:formatCode>General</c:formatCode>
                <c:ptCount val="4"/>
              </c:numCache>
            </c:numRef>
          </c:val>
          <c:extLst>
            <c:ext xmlns:c16="http://schemas.microsoft.com/office/drawing/2014/chart" uri="{C3380CC4-5D6E-409C-BE32-E72D297353CC}">
              <c16:uniqueId val="{0000000D-030E-4F61-8AE2-930F32CA9691}"/>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894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0.94</c:v>
                </c:pt>
                <c:pt idx="1">
                  <c:v>0.75</c:v>
                </c:pt>
                <c:pt idx="2">
                  <c:v>0.79</c:v>
                </c:pt>
                <c:pt idx="3">
                  <c:v>0.79</c:v>
                </c:pt>
                <c:pt idx="4">
                  <c:v>0.89</c:v>
                </c:pt>
                <c:pt idx="5">
                  <c:v>0.92</c:v>
                </c:pt>
              </c:numCache>
            </c:numRef>
          </c:val>
          <c:smooth val="0"/>
          <c:extLst>
            <c:ext xmlns:c16="http://schemas.microsoft.com/office/drawing/2014/chart" uri="{C3380CC4-5D6E-409C-BE32-E72D297353CC}">
              <c16:uniqueId val="{00000000-FC83-48FC-9B9D-E221FBC734F4}"/>
            </c:ext>
          </c:extLst>
        </c:ser>
        <c:ser>
          <c:idx val="1"/>
          <c:order val="1"/>
          <c:tx>
            <c:strRef>
              <c:f>Sheet1!$A$3</c:f>
              <c:strCache>
                <c:ptCount val="1"/>
                <c:pt idx="0">
                  <c:v>CI_LO</c:v>
                </c:pt>
              </c:strCache>
            </c:strRef>
          </c:tx>
          <c:spPr>
            <a:ln w="30059">
              <a:noFill/>
            </a:ln>
          </c:spPr>
          <c:marker>
            <c:symbol val="none"/>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0.69</c:v>
                </c:pt>
                <c:pt idx="1">
                  <c:v>0.54</c:v>
                </c:pt>
                <c:pt idx="2">
                  <c:v>0.57999999999999996</c:v>
                </c:pt>
                <c:pt idx="3">
                  <c:v>0.57999999999999996</c:v>
                </c:pt>
                <c:pt idx="4">
                  <c:v>0.67</c:v>
                </c:pt>
                <c:pt idx="5">
                  <c:v>0.69</c:v>
                </c:pt>
              </c:numCache>
            </c:numRef>
          </c:val>
          <c:smooth val="0"/>
          <c:extLst>
            <c:ext xmlns:c16="http://schemas.microsoft.com/office/drawing/2014/chart" uri="{C3380CC4-5D6E-409C-BE32-E72D297353CC}">
              <c16:uniqueId val="{00000001-FC83-48FC-9B9D-E221FBC734F4}"/>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Sheet1!$B$4:$G$4</c:f>
              <c:numCache>
                <c:formatCode>General</c:formatCode>
                <c:ptCount val="6"/>
                <c:pt idx="0">
                  <c:v>0.81</c:v>
                </c:pt>
                <c:pt idx="1">
                  <c:v>0.64</c:v>
                </c:pt>
                <c:pt idx="2">
                  <c:v>0.68</c:v>
                </c:pt>
                <c:pt idx="3">
                  <c:v>0.68</c:v>
                </c:pt>
                <c:pt idx="4">
                  <c:v>0.78</c:v>
                </c:pt>
                <c:pt idx="5">
                  <c:v>0.8</c:v>
                </c:pt>
              </c:numCache>
            </c:numRef>
          </c:val>
          <c:smooth val="0"/>
          <c:extLst>
            <c:ext xmlns:c16="http://schemas.microsoft.com/office/drawing/2014/chart" uri="{C3380CC4-5D6E-409C-BE32-E72D297353CC}">
              <c16:uniqueId val="{00000002-FC83-48FC-9B9D-E221FBC734F4}"/>
            </c:ext>
          </c:extLst>
        </c:ser>
        <c:dLbls>
          <c:showLegendKey val="0"/>
          <c:showVal val="0"/>
          <c:showCatName val="0"/>
          <c:showSerName val="0"/>
          <c:showPercent val="0"/>
          <c:showBubbleSize val="0"/>
        </c:dLbls>
        <c:hiLowLines>
          <c:spPr>
            <a:ln w="25398">
              <a:solidFill>
                <a:srgbClr val="333399"/>
              </a:solidFill>
              <a:prstDash val="solid"/>
            </a:ln>
          </c:spPr>
        </c:hiLowLines>
        <c:smooth val="0"/>
        <c:axId val="98301824"/>
        <c:axId val="98177024"/>
      </c:lineChart>
      <c:catAx>
        <c:axId val="98301824"/>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177024"/>
        <c:crosses val="autoZero"/>
        <c:auto val="1"/>
        <c:lblAlgn val="ctr"/>
        <c:lblOffset val="100"/>
        <c:tickLblSkip val="1"/>
        <c:tickMarkSkip val="1"/>
        <c:noMultiLvlLbl val="0"/>
      </c:catAx>
      <c:valAx>
        <c:axId val="98177024"/>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30182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299966744876503"/>
        </c:manualLayout>
      </c:layout>
      <c:lineChart>
        <c:grouping val="standard"/>
        <c:varyColors val="0"/>
        <c:ser>
          <c:idx val="0"/>
          <c:order val="0"/>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1-6993-43A9-A599-BE5B79A48109}"/>
            </c:ext>
          </c:extLst>
        </c:ser>
        <c:ser>
          <c:idx val="1"/>
          <c:order val="1"/>
          <c:spPr>
            <a:ln w="60325">
              <a:solidFill>
                <a:srgbClr val="0070C0">
                  <a:alpha val="99000"/>
                </a:srgbClr>
              </a:solidFill>
            </a:ln>
          </c:spPr>
          <c:marker>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General</c:formatCode>
                <c:ptCount val="6"/>
                <c:pt idx="0">
                  <c:v>3</c:v>
                </c:pt>
                <c:pt idx="1">
                  <c:v>2</c:v>
                </c:pt>
                <c:pt idx="2">
                  <c:v>1</c:v>
                </c:pt>
                <c:pt idx="3">
                  <c:v>1</c:v>
                </c:pt>
                <c:pt idx="4">
                  <c:v>1</c:v>
                </c:pt>
                <c:pt idx="5">
                  <c:v>1</c:v>
                </c:pt>
              </c:numCache>
            </c:numRef>
          </c:val>
          <c:smooth val="0"/>
          <c:extLst>
            <c:ext xmlns:c16="http://schemas.microsoft.com/office/drawing/2014/chart" uri="{C3380CC4-5D6E-409C-BE32-E72D297353CC}">
              <c16:uniqueId val="{00000002-6993-43A9-A599-BE5B79A48109}"/>
            </c:ext>
          </c:extLst>
        </c:ser>
        <c:dLbls>
          <c:showLegendKey val="0"/>
          <c:showVal val="0"/>
          <c:showCatName val="0"/>
          <c:showSerName val="0"/>
          <c:showPercent val="0"/>
          <c:showBubbleSize val="0"/>
        </c:dLbls>
        <c:marker val="1"/>
        <c:smooth val="0"/>
        <c:axId val="98324480"/>
        <c:axId val="98326400"/>
      </c:lineChart>
      <c:catAx>
        <c:axId val="98324480"/>
        <c:scaling>
          <c:orientation val="minMax"/>
        </c:scaling>
        <c:delete val="0"/>
        <c:axPos val="b"/>
        <c:numFmt formatCode="General" sourceLinked="1"/>
        <c:majorTickMark val="out"/>
        <c:minorTickMark val="none"/>
        <c:tickLblPos val="nextTo"/>
        <c:spPr>
          <a:ln w="22683">
            <a:noFill/>
          </a:ln>
        </c:spPr>
        <c:txPr>
          <a:bodyPr/>
          <a:lstStyle/>
          <a:p>
            <a:pPr>
              <a:defRPr sz="1400">
                <a:latin typeface="+mj-lt"/>
              </a:defRPr>
            </a:pPr>
            <a:endParaRPr lang="en-US"/>
          </a:p>
        </c:txPr>
        <c:crossAx val="98326400"/>
        <c:crosses val="autoZero"/>
        <c:auto val="1"/>
        <c:lblAlgn val="ctr"/>
        <c:lblOffset val="100"/>
        <c:tickMarkSkip val="1"/>
        <c:noMultiLvlLbl val="0"/>
      </c:catAx>
      <c:valAx>
        <c:axId val="9832640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8324480"/>
        <c:crosses val="autoZero"/>
        <c:crossBetween val="between"/>
        <c:majorUnit val="1"/>
      </c:valAx>
      <c:spPr>
        <a:noFill/>
        <a:ln w="25379">
          <a:noFill/>
        </a:ln>
      </c:spPr>
    </c:plotArea>
    <c:plotVisOnly val="1"/>
    <c:dispBlanksAs val="gap"/>
    <c:showDLblsOverMax val="0"/>
  </c:chart>
  <c:spPr>
    <a:noFill/>
    <a:ln>
      <a:noFill/>
    </a:ln>
  </c:spPr>
  <c:txPr>
    <a:bodyPr/>
    <a:lstStyle/>
    <a:p>
      <a:pPr>
        <a:defRPr sz="595"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010401056922473"/>
        </c:manualLayout>
      </c:layout>
      <c:lineChart>
        <c:grouping val="standard"/>
        <c:varyColors val="0"/>
        <c:ser>
          <c:idx val="0"/>
          <c:order val="0"/>
          <c:spPr>
            <a:ln w="60716">
              <a:solidFill>
                <a:srgbClr val="0070C0"/>
              </a:solidFill>
              <a:prstDash val="solid"/>
            </a:ln>
          </c:spPr>
          <c:marker>
            <c:symbol val="diamond"/>
            <c:size val="13"/>
            <c:spPr>
              <a:solidFill>
                <a:srgbClr val="0070C0"/>
              </a:solidFill>
              <a:ln>
                <a:solidFill>
                  <a:srgbClr val="0070C0"/>
                </a:solidFill>
                <a:prstDash val="solid"/>
              </a:ln>
            </c:spPr>
          </c:marker>
          <c:cat>
            <c:numRef>
              <c:f>Sheet1!$B$1:$G$1</c:f>
              <c:numCache>
                <c:formatCode>General</c:formatCode>
                <c:ptCount val="6"/>
                <c:pt idx="0">
                  <c:v>2015</c:v>
                </c:pt>
                <c:pt idx="1">
                  <c:v>2016</c:v>
                </c:pt>
                <c:pt idx="2">
                  <c:v>2017</c:v>
                </c:pt>
                <c:pt idx="3">
                  <c:v>2018</c:v>
                </c:pt>
                <c:pt idx="4">
                  <c:v>2019</c:v>
                </c:pt>
                <c:pt idx="5">
                  <c:v>2020</c:v>
                </c:pt>
              </c:numCache>
            </c:numRef>
          </c:cat>
          <c:val>
            <c:numRef>
              <c:f>Sheet1!$B$1:$G$1</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0-0881-4A50-B127-6CD814543F0B}"/>
            </c:ext>
          </c:extLst>
        </c:ser>
        <c:ser>
          <c:idx val="1"/>
          <c:order val="1"/>
          <c:spPr>
            <a:ln w="63500">
              <a:solidFill>
                <a:srgbClr val="0070C0"/>
              </a:solidFill>
            </a:ln>
          </c:spPr>
          <c:marker>
            <c:spPr>
              <a:solidFill>
                <a:srgbClr val="0070C0"/>
              </a:solidFill>
              <a:ln>
                <a:solidFill>
                  <a:srgbClr val="0070C0"/>
                </a:solidFill>
              </a:ln>
            </c:spPr>
          </c:marker>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General</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1-2810-4F2A-B8E4-58EFECD74D90}"/>
            </c:ext>
          </c:extLst>
        </c:ser>
        <c:dLbls>
          <c:showLegendKey val="0"/>
          <c:showVal val="0"/>
          <c:showCatName val="0"/>
          <c:showSerName val="0"/>
          <c:showPercent val="0"/>
          <c:showBubbleSize val="0"/>
        </c:dLbls>
        <c:marker val="1"/>
        <c:smooth val="0"/>
        <c:axId val="98366592"/>
        <c:axId val="98368512"/>
      </c:lineChart>
      <c:catAx>
        <c:axId val="98366592"/>
        <c:scaling>
          <c:orientation val="minMax"/>
        </c:scaling>
        <c:delete val="0"/>
        <c:axPos val="b"/>
        <c:numFmt formatCode="General" sourceLinked="1"/>
        <c:majorTickMark val="out"/>
        <c:minorTickMark val="none"/>
        <c:tickLblPos val="nextTo"/>
        <c:spPr>
          <a:ln w="22769">
            <a:noFill/>
          </a:ln>
        </c:spPr>
        <c:txPr>
          <a:bodyPr/>
          <a:lstStyle/>
          <a:p>
            <a:pPr>
              <a:defRPr sz="1400">
                <a:latin typeface="+mj-lt"/>
              </a:defRPr>
            </a:pPr>
            <a:endParaRPr lang="en-US"/>
          </a:p>
        </c:txPr>
        <c:crossAx val="98368512"/>
        <c:crosses val="autoZero"/>
        <c:auto val="1"/>
        <c:lblAlgn val="ctr"/>
        <c:lblOffset val="100"/>
        <c:tickMarkSkip val="1"/>
        <c:noMultiLvlLbl val="0"/>
      </c:catAx>
      <c:valAx>
        <c:axId val="98368512"/>
        <c:scaling>
          <c:orientation val="minMax"/>
          <c:max val="4"/>
        </c:scaling>
        <c:delete val="0"/>
        <c:axPos val="l"/>
        <c:numFmt formatCode="General" sourceLinked="1"/>
        <c:majorTickMark val="out"/>
        <c:minorTickMark val="none"/>
        <c:tickLblPos val="none"/>
        <c:spPr>
          <a:ln w="7590">
            <a:noFill/>
            <a:prstDash val="solid"/>
          </a:ln>
        </c:spPr>
        <c:crossAx val="98366592"/>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Infection Ratio (SIR) </a:t>
            </a:r>
          </a:p>
          <a:p>
            <a:pPr>
              <a:defRPr/>
            </a:pPr>
            <a:r>
              <a:rPr lang="en-US" dirty="0"/>
              <a:t>by Birth</a:t>
            </a:r>
            <a:r>
              <a:rPr lang="en-US" baseline="0" dirty="0"/>
              <a:t> Weight Category (grams)</a:t>
            </a:r>
            <a:endParaRPr lang="en-US" dirty="0"/>
          </a:p>
        </c:rich>
      </c:tx>
      <c:layout>
        <c:manualLayout>
          <c:xMode val="edge"/>
          <c:yMode val="edge"/>
          <c:x val="0.20307751261925527"/>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1.32</c:v>
                </c:pt>
                <c:pt idx="1">
                  <c:v>1.44</c:v>
                </c:pt>
                <c:pt idx="2">
                  <c:v>3.61</c:v>
                </c:pt>
                <c:pt idx="3">
                  <c:v>2.78</c:v>
                </c:pt>
                <c:pt idx="4">
                  <c:v>3.05</c:v>
                </c:pt>
              </c:numCache>
            </c:numRef>
          </c:val>
          <c:smooth val="0"/>
          <c:extLs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0.22</c:v>
                </c:pt>
                <c:pt idx="1">
                  <c:v>7.0000000000000007E-2</c:v>
                </c:pt>
                <c:pt idx="2">
                  <c:v>0.6</c:v>
                </c:pt>
                <c:pt idx="3">
                  <c:v>0.03</c:v>
                </c:pt>
                <c:pt idx="4">
                  <c:v>0.16</c:v>
                </c:pt>
              </c:numCache>
            </c:numRef>
          </c:val>
          <c:smooth val="0"/>
          <c:extLst>
            <c:ext xmlns:c16="http://schemas.microsoft.com/office/drawing/2014/chart" uri="{C3380CC4-5D6E-409C-BE32-E72D297353CC}">
              <c16:uniqueId val="{00000001-BDB2-4908-BC38-7ABFC24B0028}"/>
            </c:ext>
          </c:extLst>
        </c:ser>
        <c:ser>
          <c:idx val="2"/>
          <c:order val="2"/>
          <c:tx>
            <c:strRef>
              <c:f>Sheet1!$A$4</c:f>
              <c:strCache>
                <c:ptCount val="1"/>
                <c:pt idx="0">
                  <c:v>SIR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0.6</c:v>
                </c:pt>
                <c:pt idx="1">
                  <c:v>0.44</c:v>
                </c:pt>
                <c:pt idx="2">
                  <c:v>1.63</c:v>
                </c:pt>
                <c:pt idx="3">
                  <c:v>0.56000000000000005</c:v>
                </c:pt>
                <c:pt idx="4">
                  <c:v>0.92</c:v>
                </c:pt>
              </c:numCache>
            </c:numRef>
          </c:val>
          <c:smooth val="0"/>
          <c:extLs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smooth val="0"/>
        <c:axId val="84161664"/>
        <c:axId val="84163584"/>
      </c:lineChart>
      <c:catAx>
        <c:axId val="84161664"/>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7385574879281767"/>
              <c:y val="0.93155950587802905"/>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84163584"/>
        <c:crosses val="autoZero"/>
        <c:auto val="1"/>
        <c:lblAlgn val="ctr"/>
        <c:lblOffset val="100"/>
        <c:tickLblSkip val="1"/>
        <c:tickMarkSkip val="1"/>
        <c:noMultiLvlLbl val="0"/>
      </c:catAx>
      <c:valAx>
        <c:axId val="84163584"/>
        <c:scaling>
          <c:orientation val="minMax"/>
          <c:max val="4"/>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SIR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84161664"/>
        <c:crosses val="autoZero"/>
        <c:crossBetween val="between"/>
        <c:majorUnit val="0.5"/>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Utilization Ratio (SUR) </a:t>
            </a:r>
          </a:p>
          <a:p>
            <a:pPr>
              <a:defRPr/>
            </a:pPr>
            <a:r>
              <a:rPr lang="en-US" dirty="0"/>
              <a:t>by Birth</a:t>
            </a:r>
            <a:r>
              <a:rPr lang="en-US" baseline="0" dirty="0"/>
              <a:t> Weight Category (grams)</a:t>
            </a:r>
            <a:endParaRPr lang="en-US" dirty="0"/>
          </a:p>
        </c:rich>
      </c:tx>
      <c:layout>
        <c:manualLayout>
          <c:xMode val="edge"/>
          <c:yMode val="edge"/>
          <c:x val="0.18534814326111004"/>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0.78</c:v>
                </c:pt>
                <c:pt idx="1">
                  <c:v>0.8</c:v>
                </c:pt>
                <c:pt idx="2">
                  <c:v>0.7</c:v>
                </c:pt>
                <c:pt idx="3">
                  <c:v>0.61</c:v>
                </c:pt>
                <c:pt idx="4">
                  <c:v>0.89</c:v>
                </c:pt>
              </c:numCache>
            </c:numRef>
          </c:val>
          <c:smooth val="0"/>
          <c:extLs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0.73</c:v>
                </c:pt>
                <c:pt idx="1">
                  <c:v>0.74</c:v>
                </c:pt>
                <c:pt idx="2">
                  <c:v>0.65</c:v>
                </c:pt>
                <c:pt idx="3">
                  <c:v>0.56000000000000005</c:v>
                </c:pt>
                <c:pt idx="4">
                  <c:v>0.83</c:v>
                </c:pt>
              </c:numCache>
            </c:numRef>
          </c:val>
          <c:smooth val="0"/>
          <c:extLst>
            <c:ext xmlns:c16="http://schemas.microsoft.com/office/drawing/2014/chart" uri="{C3380CC4-5D6E-409C-BE32-E72D297353CC}">
              <c16:uniqueId val="{00000001-BDB2-4908-BC38-7ABFC24B0028}"/>
            </c:ext>
          </c:extLst>
        </c:ser>
        <c:ser>
          <c:idx val="2"/>
          <c:order val="2"/>
          <c:tx>
            <c:strRef>
              <c:f>Sheet1!$A$4</c:f>
              <c:strCache>
                <c:ptCount val="1"/>
                <c:pt idx="0">
                  <c:v>SUR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0.76</c:v>
                </c:pt>
                <c:pt idx="1">
                  <c:v>0.77</c:v>
                </c:pt>
                <c:pt idx="2">
                  <c:v>0.68</c:v>
                </c:pt>
                <c:pt idx="3">
                  <c:v>0.57999999999999996</c:v>
                </c:pt>
                <c:pt idx="4">
                  <c:v>0.86</c:v>
                </c:pt>
              </c:numCache>
            </c:numRef>
          </c:val>
          <c:smooth val="0"/>
          <c:extLs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smooth val="0"/>
        <c:axId val="80750464"/>
        <c:axId val="80756736"/>
      </c:lineChart>
      <c:catAx>
        <c:axId val="80750464"/>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8134754674881924"/>
              <c:y val="0.91635538456350707"/>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80756736"/>
        <c:crosses val="autoZero"/>
        <c:auto val="1"/>
        <c:lblAlgn val="ctr"/>
        <c:lblOffset val="100"/>
        <c:tickLblSkip val="1"/>
        <c:tickMarkSkip val="1"/>
        <c:noMultiLvlLbl val="0"/>
      </c:catAx>
      <c:valAx>
        <c:axId val="80756736"/>
        <c:scaling>
          <c:orientation val="minMax"/>
          <c:max val="1.2"/>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SUR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80750464"/>
        <c:crosses val="autoZero"/>
        <c:crossBetween val="between"/>
        <c:majorUnit val="0.2"/>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57C5-4D97-8A50-716B98B57456}"/>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57C5-4D97-8A50-716B98B57456}"/>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57C5-4D97-8A50-716B98B57456}"/>
              </c:ext>
            </c:extLst>
          </c:dPt>
          <c:dLbls>
            <c:dLbl>
              <c:idx val="2"/>
              <c:layout>
                <c:manualLayout>
                  <c:x val="3.8099075174840145E-2"/>
                  <c:y val="-4.24573838594541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4"/>
              <c:delete val="1"/>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4.2771314615725392E-2"/>
                  <c:y val="-7.100699423501170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c:ext xmlns:c15="http://schemas.microsoft.com/office/drawing/2012/chart" uri="{CE6537A1-D6FC-4f65-9D91-7224C49458BB}"/>
                <c:ext xmlns:c16="http://schemas.microsoft.com/office/drawing/2014/chart" uri="{C3380CC4-5D6E-409C-BE32-E72D297353CC}">
                  <c16:uniqueId val="{0000000F-AB10-44A7-9697-0ADF905CAE07}"/>
                </c:ext>
              </c:extLst>
            </c:dLbl>
            <c:dLbl>
              <c:idx val="8"/>
              <c:layout>
                <c:manualLayout>
                  <c:x val="-3.2893692986697122E-2"/>
                  <c:y val="-3.64000998619676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57C5-4D97-8A50-716B98B57456}"/>
                </c:ext>
              </c:extLst>
            </c:dLbl>
            <c:dLbl>
              <c:idx val="10"/>
              <c:layout>
                <c:manualLayout>
                  <c:x val="2.8486701405027332E-4"/>
                  <c:y val="-5.463384976826108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57C5-4D97-8A50-716B98B57456}"/>
                </c:ext>
              </c:extLst>
            </c:dLbl>
            <c:dLbl>
              <c:idx val="11"/>
              <c:delete val="1"/>
              <c:extLst>
                <c:ext xmlns:c15="http://schemas.microsoft.com/office/drawing/2012/chart" uri="{CE6537A1-D6FC-4f65-9D91-7224C49458BB}"/>
                <c:ext xmlns:c16="http://schemas.microsoft.com/office/drawing/2014/chart" uri="{C3380CC4-5D6E-409C-BE32-E72D297353CC}">
                  <c16:uniqueId val="{00000017-57C5-4D97-8A50-716B98B57456}"/>
                </c:ext>
              </c:extLst>
            </c:dLbl>
            <c:dLbl>
              <c:idx val="12"/>
              <c:delete val="1"/>
              <c:extLst>
                <c:ext xmlns:c15="http://schemas.microsoft.com/office/drawing/2012/chart" uri="{CE6537A1-D6FC-4f65-9D91-7224C49458BB}"/>
                <c:ext xmlns:c16="http://schemas.microsoft.com/office/drawing/2014/chart" uri="{C3380CC4-5D6E-409C-BE32-E72D297353CC}">
                  <c16:uniqueId val="{00000022-BEB6-428D-83AC-7D33CEE5D9A1}"/>
                </c:ext>
              </c:extLst>
            </c:dLbl>
            <c:dLbl>
              <c:idx val="13"/>
              <c:delete val="1"/>
              <c:extLst>
                <c:ext xmlns:c15="http://schemas.microsoft.com/office/drawing/2012/chart" uri="{CE6537A1-D6FC-4f65-9D91-7224C49458BB}"/>
                <c:ext xmlns:c16="http://schemas.microsoft.com/office/drawing/2014/chart" uri="{C3380CC4-5D6E-409C-BE32-E72D297353CC}">
                  <c16:uniqueId val="{00000023-BEB6-428D-83AC-7D33CEE5D9A1}"/>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3</c:v>
                </c:pt>
                <c:pt idx="1">
                  <c:v>2</c:v>
                </c:pt>
                <c:pt idx="2">
                  <c:v>5</c:v>
                </c:pt>
                <c:pt idx="3">
                  <c:v>1</c:v>
                </c:pt>
                <c:pt idx="5">
                  <c:v>2</c:v>
                </c:pt>
                <c:pt idx="8">
                  <c:v>2</c:v>
                </c:pt>
                <c:pt idx="10">
                  <c:v>3</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0.16700000000000001</c:v>
                </c:pt>
                <c:pt idx="1">
                  <c:v>0.111</c:v>
                </c:pt>
                <c:pt idx="2">
                  <c:v>0.27800000000000002</c:v>
                </c:pt>
                <c:pt idx="3">
                  <c:v>5.6000000000000001E-2</c:v>
                </c:pt>
                <c:pt idx="5">
                  <c:v>0.111</c:v>
                </c:pt>
                <c:pt idx="8">
                  <c:v>0.111</c:v>
                </c:pt>
                <c:pt idx="10">
                  <c:v>0.16700000000000001</c:v>
                </c:pt>
              </c:numCache>
            </c:numRef>
          </c:val>
          <c:extLst>
            <c:ext xmlns:c16="http://schemas.microsoft.com/office/drawing/2014/chart" uri="{C3380CC4-5D6E-409C-BE32-E72D297353CC}">
              <c16:uniqueId val="{0000001C-AB10-44A7-9697-0ADF905CAE07}"/>
            </c:ext>
          </c:extLst>
        </c:ser>
        <c:dLbls>
          <c:showLegendKey val="0"/>
          <c:showVal val="0"/>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FFFFFF"/>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2A14-4425-AD24-5E13274C9C1A}"/>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2A14-4425-AD24-5E13274C9C1A}"/>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2A14-4425-AD24-5E13274C9C1A}"/>
              </c:ext>
            </c:extLst>
          </c:dPt>
          <c:dLbls>
            <c:dLbl>
              <c:idx val="0"/>
              <c:layout>
                <c:manualLayout>
                  <c:x val="-1.1938957146194411E-2"/>
                  <c:y val="-8.49602188711801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6.3674438113036705E-2"/>
                  <c:y val="-0.21679504125749438"/>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61823414049771"/>
                      <c:h val="0.1516979356258521"/>
                    </c:manualLayout>
                  </c15:layout>
                </c:ext>
                <c:ext xmlns:c16="http://schemas.microsoft.com/office/drawing/2014/chart" uri="{C3380CC4-5D6E-409C-BE32-E72D297353CC}">
                  <c16:uniqueId val="{00000003-AB10-44A7-9697-0ADF905CAE07}"/>
                </c:ext>
              </c:extLst>
            </c:dLbl>
            <c:dLbl>
              <c:idx val="2"/>
              <c:layout>
                <c:manualLayout>
                  <c:x val="8.4567691458490746E-2"/>
                  <c:y val="-5.8592100983397809E-3"/>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07104760588656"/>
                      <c:h val="0.14290894746676444"/>
                    </c:manualLayout>
                  </c15:layout>
                </c:ext>
                <c:ext xmlns:c16="http://schemas.microsoft.com/office/drawing/2014/chart" uri="{C3380CC4-5D6E-409C-BE32-E72D297353CC}">
                  <c16:uniqueId val="{00000005-AB10-44A7-9697-0ADF905CAE07}"/>
                </c:ext>
              </c:extLst>
            </c:dLbl>
            <c:dLbl>
              <c:idx val="3"/>
              <c:layout>
                <c:manualLayout>
                  <c:x val="8.8193953842612929E-2"/>
                  <c:y val="8.59360041707324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delete val="1"/>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7.9593047641296072E-3"/>
                  <c:y val="4.39449407954380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c:ext xmlns:c15="http://schemas.microsoft.com/office/drawing/2012/chart" uri="{CE6537A1-D6FC-4f65-9D91-7224C49458BB}"/>
                <c:ext xmlns:c16="http://schemas.microsoft.com/office/drawing/2014/chart" uri="{C3380CC4-5D6E-409C-BE32-E72D297353CC}">
                  <c16:uniqueId val="{0000000F-AB10-44A7-9697-0ADF905CAE07}"/>
                </c:ext>
              </c:extLst>
            </c:dLbl>
            <c:dLbl>
              <c:idx val="8"/>
              <c:layout>
                <c:manualLayout>
                  <c:x val="-3.9796523820648036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2A14-4425-AD24-5E13274C9C1A}"/>
                </c:ext>
              </c:extLst>
            </c:dLbl>
            <c:dLbl>
              <c:idx val="10"/>
              <c:layout>
                <c:manualLayout>
                  <c:x val="-4.7609646865389217E-2"/>
                  <c:y val="-6.96606896933543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A14-4425-AD24-5E13274C9C1A}"/>
                </c:ext>
              </c:extLst>
            </c:dLbl>
            <c:dLbl>
              <c:idx val="11"/>
              <c:layout>
                <c:manualLayout>
                  <c:x val="-3.6713546658368956E-2"/>
                  <c:y val="-4.46736655616993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2A14-4425-AD24-5E13274C9C1A}"/>
                </c:ext>
              </c:extLst>
            </c:dLbl>
            <c:dLbl>
              <c:idx val="12"/>
              <c:delete val="1"/>
              <c:extLst>
                <c:ext xmlns:c15="http://schemas.microsoft.com/office/drawing/2012/chart" uri="{CE6537A1-D6FC-4f65-9D91-7224C49458BB}"/>
                <c:ext xmlns:c16="http://schemas.microsoft.com/office/drawing/2014/chart" uri="{C3380CC4-5D6E-409C-BE32-E72D297353CC}">
                  <c16:uniqueId val="{00000018-2A14-4425-AD24-5E13274C9C1A}"/>
                </c:ext>
              </c:extLst>
            </c:dLbl>
            <c:dLbl>
              <c:idx val="13"/>
              <c:delete val="1"/>
              <c:extLst>
                <c:ext xmlns:c15="http://schemas.microsoft.com/office/drawing/2012/chart" uri="{CE6537A1-D6FC-4f65-9D91-7224C49458BB}"/>
                <c:ext xmlns:c16="http://schemas.microsoft.com/office/drawing/2014/chart" uri="{C3380CC4-5D6E-409C-BE32-E72D297353CC}">
                  <c16:uniqueId val="{00000019-2A14-4425-AD24-5E13274C9C1A}"/>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c:v>
                </c:pt>
                <c:pt idx="1">
                  <c:v>1</c:v>
                </c:pt>
                <c:pt idx="2">
                  <c:v>1</c:v>
                </c:pt>
                <c:pt idx="3">
                  <c:v>1</c:v>
                </c:pt>
                <c:pt idx="5">
                  <c:v>1</c:v>
                </c:pt>
                <c:pt idx="8">
                  <c:v>1</c:v>
                </c:pt>
                <c:pt idx="10">
                  <c:v>1</c:v>
                </c:pt>
                <c:pt idx="11">
                  <c:v>4</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0.33300000000000002</c:v>
                </c:pt>
                <c:pt idx="1">
                  <c:v>6.7000000000000004E-2</c:v>
                </c:pt>
                <c:pt idx="2">
                  <c:v>6.6666666666666666E-2</c:v>
                </c:pt>
                <c:pt idx="3">
                  <c:v>6.7000000000000004E-2</c:v>
                </c:pt>
                <c:pt idx="5" formatCode="General">
                  <c:v>6.7</c:v>
                </c:pt>
                <c:pt idx="8">
                  <c:v>6.7000000000000004E-2</c:v>
                </c:pt>
                <c:pt idx="10">
                  <c:v>6.7000000000000004E-2</c:v>
                </c:pt>
                <c:pt idx="11">
                  <c:v>0.26666666666666666</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solidFill>
      <a:srgbClr val="FFFFFF"/>
    </a:solid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Sheet1!$B$2:$N$2</c:f>
              <c:numCache>
                <c:formatCode>General</c:formatCode>
                <c:ptCount val="13"/>
                <c:pt idx="0">
                  <c:v>0.69</c:v>
                </c:pt>
                <c:pt idx="1">
                  <c:v>0.74</c:v>
                </c:pt>
                <c:pt idx="2">
                  <c:v>0.76</c:v>
                </c:pt>
                <c:pt idx="3">
                  <c:v>0.9</c:v>
                </c:pt>
                <c:pt idx="4">
                  <c:v>0.72</c:v>
                </c:pt>
                <c:pt idx="5">
                  <c:v>1.05</c:v>
                </c:pt>
                <c:pt idx="7">
                  <c:v>0.67</c:v>
                </c:pt>
                <c:pt idx="8">
                  <c:v>0.59</c:v>
                </c:pt>
                <c:pt idx="9">
                  <c:v>0.64</c:v>
                </c:pt>
                <c:pt idx="10">
                  <c:v>0.8</c:v>
                </c:pt>
                <c:pt idx="11">
                  <c:v>0.61</c:v>
                </c:pt>
                <c:pt idx="12">
                  <c:v>0.73</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Sheet1!$B$3:$N$3</c:f>
              <c:numCache>
                <c:formatCode>General</c:formatCode>
                <c:ptCount val="13"/>
                <c:pt idx="0">
                  <c:v>1.06</c:v>
                </c:pt>
                <c:pt idx="1">
                  <c:v>1.33</c:v>
                </c:pt>
                <c:pt idx="2">
                  <c:v>1.05</c:v>
                </c:pt>
                <c:pt idx="3">
                  <c:v>0.92</c:v>
                </c:pt>
                <c:pt idx="4">
                  <c:v>0.76</c:v>
                </c:pt>
                <c:pt idx="5">
                  <c:v>0.9</c:v>
                </c:pt>
                <c:pt idx="7">
                  <c:v>1.06</c:v>
                </c:pt>
                <c:pt idx="8">
                  <c:v>0.72</c:v>
                </c:pt>
                <c:pt idx="9">
                  <c:v>1.1599999999999999</c:v>
                </c:pt>
                <c:pt idx="10">
                  <c:v>1.24</c:v>
                </c:pt>
                <c:pt idx="11">
                  <c:v>0.77</c:v>
                </c:pt>
                <c:pt idx="12">
                  <c:v>0.6</c:v>
                </c:pt>
              </c:numCache>
            </c:numRef>
          </c:val>
          <c:smooth val="0"/>
          <c:extLs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Sheet1!$B$4:$N$4</c:f>
              <c:numCache>
                <c:formatCode>General</c:formatCode>
                <c:ptCount val="13"/>
                <c:pt idx="0">
                  <c:v>1.57</c:v>
                </c:pt>
                <c:pt idx="1">
                  <c:v>1.19</c:v>
                </c:pt>
                <c:pt idx="2">
                  <c:v>0.93</c:v>
                </c:pt>
                <c:pt idx="3">
                  <c:v>1.03</c:v>
                </c:pt>
                <c:pt idx="4">
                  <c:v>0.79</c:v>
                </c:pt>
                <c:pt idx="5">
                  <c:v>0.75</c:v>
                </c:pt>
              </c:numCache>
            </c:numRef>
          </c:val>
          <c:smooth val="0"/>
          <c:extLs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Sheet1!$B$2:$N$2</c:f>
              <c:numCache>
                <c:formatCode>General</c:formatCode>
                <c:ptCount val="13"/>
                <c:pt idx="0">
                  <c:v>1.04</c:v>
                </c:pt>
                <c:pt idx="1">
                  <c:v>1.04</c:v>
                </c:pt>
                <c:pt idx="2">
                  <c:v>1.02</c:v>
                </c:pt>
                <c:pt idx="3">
                  <c:v>1.03</c:v>
                </c:pt>
                <c:pt idx="4">
                  <c:v>1</c:v>
                </c:pt>
                <c:pt idx="5">
                  <c:v>1.1200000000000001</c:v>
                </c:pt>
                <c:pt idx="7">
                  <c:v>0.8</c:v>
                </c:pt>
                <c:pt idx="8">
                  <c:v>0.77</c:v>
                </c:pt>
                <c:pt idx="9">
                  <c:v>0.74</c:v>
                </c:pt>
                <c:pt idx="10">
                  <c:v>0.71</c:v>
                </c:pt>
                <c:pt idx="11">
                  <c:v>0.72</c:v>
                </c:pt>
                <c:pt idx="12">
                  <c:v>0.74</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Sheet1!$B$3:$N$3</c:f>
              <c:numCache>
                <c:formatCode>General</c:formatCode>
                <c:ptCount val="13"/>
                <c:pt idx="0">
                  <c:v>1.1399999999999999</c:v>
                </c:pt>
                <c:pt idx="1">
                  <c:v>1.17</c:v>
                </c:pt>
                <c:pt idx="2">
                  <c:v>1.1399999999999999</c:v>
                </c:pt>
                <c:pt idx="3">
                  <c:v>1.05</c:v>
                </c:pt>
                <c:pt idx="4">
                  <c:v>1</c:v>
                </c:pt>
                <c:pt idx="5">
                  <c:v>1.02</c:v>
                </c:pt>
                <c:pt idx="7">
                  <c:v>1.41</c:v>
                </c:pt>
                <c:pt idx="8">
                  <c:v>1.43</c:v>
                </c:pt>
                <c:pt idx="9">
                  <c:v>1.34</c:v>
                </c:pt>
                <c:pt idx="10">
                  <c:v>1.27</c:v>
                </c:pt>
                <c:pt idx="11">
                  <c:v>1.2</c:v>
                </c:pt>
                <c:pt idx="12">
                  <c:v>1.1100000000000001</c:v>
                </c:pt>
              </c:numCache>
            </c:numRef>
          </c:val>
          <c:smooth val="0"/>
          <c:extLs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Sheet1!$B$1:$N$1</c:f>
              <c:numCache>
                <c:formatCode>General</c:formatCode>
                <c:ptCount val="13"/>
                <c:pt idx="0">
                  <c:v>2015</c:v>
                </c:pt>
                <c:pt idx="1">
                  <c:v>2016</c:v>
                </c:pt>
                <c:pt idx="2">
                  <c:v>2017</c:v>
                </c:pt>
                <c:pt idx="3">
                  <c:v>2018</c:v>
                </c:pt>
                <c:pt idx="4">
                  <c:v>2019</c:v>
                </c:pt>
                <c:pt idx="5">
                  <c:v>2020</c:v>
                </c:pt>
                <c:pt idx="7">
                  <c:v>2015</c:v>
                </c:pt>
                <c:pt idx="8">
                  <c:v>2016</c:v>
                </c:pt>
                <c:pt idx="9">
                  <c:v>2017</c:v>
                </c:pt>
                <c:pt idx="10">
                  <c:v>2018</c:v>
                </c:pt>
                <c:pt idx="11">
                  <c:v>2019</c:v>
                </c:pt>
                <c:pt idx="12">
                  <c:v>2020</c:v>
                </c:pt>
              </c:numCache>
            </c:numRef>
          </c:cat>
          <c:val>
            <c:numRef>
              <c:f>Sheet1!$B$4:$N$4</c:f>
              <c:numCache>
                <c:formatCode>General</c:formatCode>
                <c:ptCount val="13"/>
                <c:pt idx="0">
                  <c:v>0.82</c:v>
                </c:pt>
                <c:pt idx="1">
                  <c:v>0.77</c:v>
                </c:pt>
                <c:pt idx="2">
                  <c:v>0.79</c:v>
                </c:pt>
                <c:pt idx="3">
                  <c:v>0.7</c:v>
                </c:pt>
                <c:pt idx="4">
                  <c:v>0.76</c:v>
                </c:pt>
                <c:pt idx="5">
                  <c:v>0.72</c:v>
                </c:pt>
              </c:numCache>
            </c:numRef>
          </c:val>
          <c:smooth val="0"/>
          <c:extLs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0.10147</cdr:x>
      <cdr:y>0.60752</cdr:y>
    </cdr:from>
    <cdr:to>
      <cdr:x>0.9717</cdr:x>
      <cdr:y>0.60764</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78" y="2427184"/>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10.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VHYS</a:t>
          </a:r>
        </a:p>
      </cdr:txBody>
    </cdr:sp>
  </cdr:relSizeAnchor>
</c:userShapes>
</file>

<file path=ppt/drawings/drawing2.xml><?xml version="1.0" encoding="utf-8"?>
<c:userShapes xmlns:c="http://schemas.openxmlformats.org/drawingml/2006/chart">
  <cdr:relSizeAnchor xmlns:cdr="http://schemas.openxmlformats.org/drawingml/2006/chartDrawing">
    <cdr:from>
      <cdr:x>0.10147</cdr:x>
      <cdr:y>0.27549</cdr:y>
    </cdr:from>
    <cdr:to>
      <cdr:x>0.9717</cdr:x>
      <cdr:y>0.27561</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33" y="1100655"/>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0.10129</cdr:x>
      <cdr:y>0.58262</cdr:y>
    </cdr:from>
    <cdr:to>
      <cdr:x>0.97152</cdr:x>
      <cdr:y>0.58274</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4285" y="2327688"/>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4.xml><?xml version="1.0" encoding="utf-8"?>
<c:userShapes xmlns:c="http://schemas.openxmlformats.org/drawingml/2006/chart">
  <cdr:relSizeAnchor xmlns:cdr="http://schemas.openxmlformats.org/drawingml/2006/chartDrawing">
    <cdr:from>
      <cdr:x>0.10147</cdr:x>
      <cdr:y>0.32381</cdr:y>
    </cdr:from>
    <cdr:to>
      <cdr:x>0.9717</cdr:x>
      <cdr:y>0.32393</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78" y="1293680"/>
          <a:ext cx="10604319" cy="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5.xml><?xml version="1.0" encoding="utf-8"?>
<c:userShapes xmlns:c="http://schemas.openxmlformats.org/drawingml/2006/chart">
  <cdr:relSizeAnchor xmlns:cdr="http://schemas.openxmlformats.org/drawingml/2006/chartDrawing">
    <cdr:from>
      <cdr:x>0.4547</cdr:x>
      <cdr:y>0.03336</cdr:y>
    </cdr:from>
    <cdr:to>
      <cdr:x>0.66292</cdr:x>
      <cdr:y>0.23932</cdr:y>
    </cdr:to>
    <cdr:sp macro="" textlink="">
      <cdr:nvSpPr>
        <cdr:cNvPr id="2" name="TextBox 1"/>
        <cdr:cNvSpPr txBox="1"/>
      </cdr:nvSpPr>
      <cdr:spPr>
        <a:xfrm xmlns:a="http://schemas.openxmlformats.org/drawingml/2006/main">
          <a:off x="3835116" y="132169"/>
          <a:ext cx="1756208"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CABG</a:t>
          </a:r>
        </a:p>
      </cdr:txBody>
    </cdr:sp>
  </cdr:relSizeAnchor>
</c:userShapes>
</file>

<file path=ppt/drawings/drawing6.xml><?xml version="1.0" encoding="utf-8"?>
<c:userShapes xmlns:c="http://schemas.openxmlformats.org/drawingml/2006/chart">
  <cdr:relSizeAnchor xmlns:cdr="http://schemas.openxmlformats.org/drawingml/2006/chartDrawing">
    <cdr:from>
      <cdr:x>0.4547</cdr:x>
      <cdr:y>0.03573</cdr:y>
    </cdr:from>
    <cdr:to>
      <cdr:x>0.66292</cdr:x>
      <cdr:y>0.23932</cdr:y>
    </cdr:to>
    <cdr:sp macro="" textlink="">
      <cdr:nvSpPr>
        <cdr:cNvPr id="2" name="TextBox 1"/>
        <cdr:cNvSpPr txBox="1"/>
      </cdr:nvSpPr>
      <cdr:spPr>
        <a:xfrm xmlns:a="http://schemas.openxmlformats.org/drawingml/2006/main">
          <a:off x="3835116" y="141560"/>
          <a:ext cx="1756208" cy="806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COLO</a:t>
          </a:r>
        </a:p>
      </cdr:txBody>
    </cdr:sp>
  </cdr:relSizeAnchor>
</c:userShapes>
</file>

<file path=ppt/drawings/drawing7.xml><?xml version="1.0" encoding="utf-8"?>
<c:userShapes xmlns:c="http://schemas.openxmlformats.org/drawingml/2006/chart">
  <cdr:relSizeAnchor xmlns:cdr="http://schemas.openxmlformats.org/drawingml/2006/chartDrawing">
    <cdr:from>
      <cdr:x>0.4547</cdr:x>
      <cdr:y>0.03915</cdr:y>
    </cdr:from>
    <cdr:to>
      <cdr:x>0.66653</cdr:x>
      <cdr:y>0.23932</cdr:y>
    </cdr:to>
    <cdr:sp macro="" textlink="">
      <cdr:nvSpPr>
        <cdr:cNvPr id="2" name="TextBox 1"/>
        <cdr:cNvSpPr txBox="1"/>
      </cdr:nvSpPr>
      <cdr:spPr>
        <a:xfrm xmlns:a="http://schemas.openxmlformats.org/drawingml/2006/main">
          <a:off x="3835116" y="155115"/>
          <a:ext cx="1786657"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HPRO</a:t>
          </a:r>
        </a:p>
      </cdr:txBody>
    </cdr:sp>
  </cdr:relSizeAnchor>
</c:userShapes>
</file>

<file path=ppt/drawings/drawing8.xml><?xml version="1.0" encoding="utf-8"?>
<c:userShapes xmlns:c="http://schemas.openxmlformats.org/drawingml/2006/chart">
  <cdr:relSizeAnchor xmlns:cdr="http://schemas.openxmlformats.org/drawingml/2006/chartDrawing">
    <cdr:from>
      <cdr:x>0.4547</cdr:x>
      <cdr:y>0.03336</cdr:y>
    </cdr:from>
    <cdr:to>
      <cdr:x>0.66834</cdr:x>
      <cdr:y>0.23932</cdr:y>
    </cdr:to>
    <cdr:sp macro="" textlink="">
      <cdr:nvSpPr>
        <cdr:cNvPr id="2" name="TextBox 1"/>
        <cdr:cNvSpPr txBox="1"/>
      </cdr:nvSpPr>
      <cdr:spPr>
        <a:xfrm xmlns:a="http://schemas.openxmlformats.org/drawingml/2006/main">
          <a:off x="3835116" y="132169"/>
          <a:ext cx="1801923"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KPRO</a:t>
          </a:r>
        </a:p>
      </cdr:txBody>
    </cdr:sp>
  </cdr:relSizeAnchor>
</c:userShapes>
</file>

<file path=ppt/drawings/drawing9.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HYST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0"/>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18435" name="Rectangle 3"/>
          <p:cNvSpPr>
            <a:spLocks noGrp="1" noChangeArrowheads="1"/>
          </p:cNvSpPr>
          <p:nvPr>
            <p:ph type="dt" sz="quarter" idx="1"/>
          </p:nvPr>
        </p:nvSpPr>
        <p:spPr bwMode="auto">
          <a:xfrm>
            <a:off x="3971927" y="0"/>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18436" name="Rectangle 4"/>
          <p:cNvSpPr>
            <a:spLocks noGrp="1" noChangeArrowheads="1"/>
          </p:cNvSpPr>
          <p:nvPr>
            <p:ph type="ftr" sz="quarter" idx="2"/>
          </p:nvPr>
        </p:nvSpPr>
        <p:spPr bwMode="auto">
          <a:xfrm>
            <a:off x="2" y="8834439"/>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18437" name="Rectangle 5"/>
          <p:cNvSpPr>
            <a:spLocks noGrp="1" noChangeArrowheads="1"/>
          </p:cNvSpPr>
          <p:nvPr>
            <p:ph type="sldNum" sz="quarter" idx="3"/>
          </p:nvPr>
        </p:nvSpPr>
        <p:spPr bwMode="auto">
          <a:xfrm>
            <a:off x="3971927" y="8834439"/>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fld id="{66C7E7B7-5AAE-4C0D-8EE9-105BA2A56171}" type="slidenum">
              <a:rPr lang="en-US" altLang="en-US"/>
              <a:pPr>
                <a:defRPr/>
              </a:pPr>
              <a:t>‹#›</a:t>
            </a:fld>
            <a:endParaRPr lang="en-US" altLang="en-US" dirty="0"/>
          </a:p>
        </p:txBody>
      </p:sp>
    </p:spTree>
    <p:extLst>
      <p:ext uri="{BB962C8B-B14F-4D97-AF65-F5344CB8AC3E}">
        <p14:creationId xmlns:p14="http://schemas.microsoft.com/office/powerpoint/2010/main" val="655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2" y="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35843" name="Rectangle 3"/>
          <p:cNvSpPr>
            <a:spLocks noGrp="1" noChangeArrowheads="1"/>
          </p:cNvSpPr>
          <p:nvPr>
            <p:ph type="dt" idx="1"/>
          </p:nvPr>
        </p:nvSpPr>
        <p:spPr bwMode="auto">
          <a:xfrm>
            <a:off x="3971927" y="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53252" name="Rectangle 4"/>
          <p:cNvSpPr>
            <a:spLocks noGrp="1" noRot="1" noChangeAspect="1" noChangeArrowheads="1" noTextEdit="1"/>
          </p:cNvSpPr>
          <p:nvPr>
            <p:ph type="sldImg" idx="2"/>
          </p:nvPr>
        </p:nvSpPr>
        <p:spPr bwMode="auto">
          <a:xfrm>
            <a:off x="552450" y="687388"/>
            <a:ext cx="5986463" cy="3368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542927" y="4416427"/>
            <a:ext cx="61563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4"/>
            <a:endParaRPr lang="en-US" noProof="0"/>
          </a:p>
        </p:txBody>
      </p:sp>
      <p:sp>
        <p:nvSpPr>
          <p:cNvPr id="35846" name="Rectangle 6"/>
          <p:cNvSpPr>
            <a:spLocks noGrp="1" noChangeArrowheads="1"/>
          </p:cNvSpPr>
          <p:nvPr>
            <p:ph type="ftr" sz="quarter" idx="4"/>
          </p:nvPr>
        </p:nvSpPr>
        <p:spPr bwMode="auto">
          <a:xfrm>
            <a:off x="2"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35847" name="Rectangle 7"/>
          <p:cNvSpPr>
            <a:spLocks noGrp="1" noChangeArrowheads="1"/>
          </p:cNvSpPr>
          <p:nvPr>
            <p:ph type="sldNum" sz="quarter" idx="5"/>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fld id="{A920A4EE-8F81-4B24-A0FF-2DD43905E047}" type="slidenum">
              <a:rPr lang="en-US" altLang="en-US"/>
              <a:pPr>
                <a:defRPr/>
              </a:pPr>
              <a:t>‹#›</a:t>
            </a:fld>
            <a:endParaRPr lang="en-US" altLang="en-US" dirty="0"/>
          </a:p>
        </p:txBody>
      </p:sp>
    </p:spTree>
    <p:extLst>
      <p:ext uri="{BB962C8B-B14F-4D97-AF65-F5344CB8AC3E}">
        <p14:creationId xmlns:p14="http://schemas.microsoft.com/office/powerpoint/2010/main" val="1467519296"/>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30000"/>
      </a:spcAft>
      <a:buFont typeface="Monotype Sorts" pitchFamily="2" charset="2"/>
      <a:defRPr sz="1200" kern="1200">
        <a:solidFill>
          <a:schemeClr val="tx1"/>
        </a:solidFill>
        <a:latin typeface="Arial" charset="0"/>
        <a:ea typeface="ＭＳ Ｐゴシック" pitchFamily="34" charset="-128"/>
        <a:cs typeface="ＭＳ Ｐゴシック" charset="0"/>
      </a:defRPr>
    </a:lvl1pPr>
    <a:lvl2pPr marL="451169" algn="just" rtl="0" eaLnBrk="0" fontAlgn="base" hangingPunct="0">
      <a:spcBef>
        <a:spcPct val="30000"/>
      </a:spcBef>
      <a:spcAft>
        <a:spcPct val="0"/>
      </a:spcAft>
      <a:buChar char="•"/>
      <a:defRPr sz="1200" kern="1200">
        <a:solidFill>
          <a:schemeClr val="tx1"/>
        </a:solidFill>
        <a:latin typeface="Arial" charset="0"/>
        <a:ea typeface="ＭＳ Ｐゴシック" pitchFamily="34" charset="-128"/>
        <a:cs typeface="+mn-cs"/>
      </a:defRPr>
    </a:lvl2pPr>
    <a:lvl3pPr marL="903875" algn="just" rtl="0" eaLnBrk="0" fontAlgn="base" hangingPunct="0">
      <a:spcBef>
        <a:spcPct val="30000"/>
      </a:spcBef>
      <a:spcAft>
        <a:spcPct val="0"/>
      </a:spcAft>
      <a:buFont typeface="Arial" charset="0"/>
      <a:buChar char="–"/>
      <a:defRPr sz="1100" kern="1200">
        <a:solidFill>
          <a:schemeClr val="tx1"/>
        </a:solidFill>
        <a:latin typeface="Arial" charset="0"/>
        <a:ea typeface="ＭＳ Ｐゴシック" pitchFamily="34" charset="-128"/>
        <a:cs typeface="+mn-cs"/>
      </a:defRPr>
    </a:lvl3pPr>
    <a:lvl4pPr marL="1582948" indent="-224801"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09306"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61669" algn="l" defTabSz="904670" rtl="0" eaLnBrk="1" latinLnBrk="0" hangingPunct="1">
      <a:defRPr sz="1200" kern="1200">
        <a:solidFill>
          <a:schemeClr val="tx1"/>
        </a:solidFill>
        <a:latin typeface="+mn-lt"/>
        <a:ea typeface="+mn-ea"/>
        <a:cs typeface="+mn-cs"/>
      </a:defRPr>
    </a:lvl6pPr>
    <a:lvl7pPr marL="2714003" algn="l" defTabSz="904670" rtl="0" eaLnBrk="1" latinLnBrk="0" hangingPunct="1">
      <a:defRPr sz="1200" kern="1200">
        <a:solidFill>
          <a:schemeClr val="tx1"/>
        </a:solidFill>
        <a:latin typeface="+mn-lt"/>
        <a:ea typeface="+mn-ea"/>
        <a:cs typeface="+mn-cs"/>
      </a:defRPr>
    </a:lvl7pPr>
    <a:lvl8pPr marL="3166337" algn="l" defTabSz="904670" rtl="0" eaLnBrk="1" latinLnBrk="0" hangingPunct="1">
      <a:defRPr sz="1200" kern="1200">
        <a:solidFill>
          <a:schemeClr val="tx1"/>
        </a:solidFill>
        <a:latin typeface="+mn-lt"/>
        <a:ea typeface="+mn-ea"/>
        <a:cs typeface="+mn-cs"/>
      </a:defRPr>
    </a:lvl8pPr>
    <a:lvl9pPr marL="3618667" algn="l" defTabSz="9046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1</a:t>
            </a:fld>
            <a:endParaRPr lang="en-US" altLang="en-US" dirty="0"/>
          </a:p>
        </p:txBody>
      </p:sp>
    </p:spTree>
    <p:extLst>
      <p:ext uri="{BB962C8B-B14F-4D97-AF65-F5344CB8AC3E}">
        <p14:creationId xmlns:p14="http://schemas.microsoft.com/office/powerpoint/2010/main" val="360837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52450" y="687388"/>
            <a:ext cx="5986463" cy="3368675"/>
          </a:xfrm>
          <a:ln/>
        </p:spPr>
      </p:sp>
      <p:sp>
        <p:nvSpPr>
          <p:cNvPr id="66563" name="Rectangle 3"/>
          <p:cNvSpPr>
            <a:spLocks noGrp="1" noChangeArrowheads="1"/>
          </p:cNvSpPr>
          <p:nvPr>
            <p:ph type="body" idx="1"/>
          </p:nvPr>
        </p:nvSpPr>
        <p:spPr>
          <a:noFill/>
        </p:spPr>
        <p:txBody>
          <a:bodyPr/>
          <a:lstStyle/>
          <a:p>
            <a:pPr eaLnBrk="1" hangingPunct="1"/>
            <a:endParaRPr lang="en-US" altLang="en-US" dirty="0"/>
          </a:p>
        </p:txBody>
      </p:sp>
      <p:sp>
        <p:nvSpPr>
          <p:cNvPr id="6" name="Rectangle 16"/>
          <p:cNvSpPr>
            <a:spLocks noChangeArrowheads="1"/>
          </p:cNvSpPr>
          <p:nvPr/>
        </p:nvSpPr>
        <p:spPr bwMode="auto">
          <a:xfrm>
            <a:off x="542923" y="5986740"/>
            <a:ext cx="1754501"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 750 grams</a:t>
            </a:r>
          </a:p>
        </p:txBody>
      </p:sp>
      <p:sp>
        <p:nvSpPr>
          <p:cNvPr id="7" name="Rectangle 17"/>
          <p:cNvSpPr>
            <a:spLocks noChangeArrowheads="1"/>
          </p:cNvSpPr>
          <p:nvPr/>
        </p:nvSpPr>
        <p:spPr bwMode="auto">
          <a:xfrm>
            <a:off x="542924" y="6452232"/>
            <a:ext cx="234112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751-1,000 grams</a:t>
            </a:r>
          </a:p>
        </p:txBody>
      </p:sp>
      <p:sp>
        <p:nvSpPr>
          <p:cNvPr id="8" name="Rectangle 20"/>
          <p:cNvSpPr>
            <a:spLocks noChangeArrowheads="1"/>
          </p:cNvSpPr>
          <p:nvPr/>
        </p:nvSpPr>
        <p:spPr bwMode="auto">
          <a:xfrm>
            <a:off x="542922" y="6945477"/>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1,001-1,500 grams</a:t>
            </a:r>
          </a:p>
        </p:txBody>
      </p:sp>
      <p:sp>
        <p:nvSpPr>
          <p:cNvPr id="9" name="Rectangle 26"/>
          <p:cNvSpPr>
            <a:spLocks noChangeArrowheads="1"/>
          </p:cNvSpPr>
          <p:nvPr/>
        </p:nvSpPr>
        <p:spPr bwMode="auto">
          <a:xfrm>
            <a:off x="542926" y="7410968"/>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1,501-2,500 grams</a:t>
            </a:r>
          </a:p>
        </p:txBody>
      </p:sp>
      <p:sp>
        <p:nvSpPr>
          <p:cNvPr id="10" name="Rectangle 19"/>
          <p:cNvSpPr>
            <a:spLocks noChangeArrowheads="1"/>
          </p:cNvSpPr>
          <p:nvPr/>
        </p:nvSpPr>
        <p:spPr bwMode="auto">
          <a:xfrm>
            <a:off x="542926" y="7876458"/>
            <a:ext cx="199537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&gt; 2,500 grams</a:t>
            </a:r>
          </a:p>
        </p:txBody>
      </p:sp>
    </p:spTree>
    <p:extLst>
      <p:ext uri="{BB962C8B-B14F-4D97-AF65-F5344CB8AC3E}">
        <p14:creationId xmlns:p14="http://schemas.microsoft.com/office/powerpoint/2010/main" val="229039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52450" y="687388"/>
            <a:ext cx="5986463" cy="3368675"/>
          </a:xfrm>
          <a:ln/>
        </p:spPr>
      </p:sp>
      <p:sp>
        <p:nvSpPr>
          <p:cNvPr id="66563" name="Rectangle 3"/>
          <p:cNvSpPr>
            <a:spLocks noGrp="1" noChangeArrowheads="1"/>
          </p:cNvSpPr>
          <p:nvPr>
            <p:ph type="body" idx="1"/>
          </p:nvPr>
        </p:nvSpPr>
        <p:spPr>
          <a:noFill/>
        </p:spPr>
        <p:txBody>
          <a:bodyPr/>
          <a:lstStyle/>
          <a:p>
            <a:pPr eaLnBrk="1" hangingPunct="1"/>
            <a:endParaRPr lang="en-US" altLang="en-US" dirty="0"/>
          </a:p>
        </p:txBody>
      </p:sp>
      <p:sp>
        <p:nvSpPr>
          <p:cNvPr id="6" name="Rectangle 16"/>
          <p:cNvSpPr>
            <a:spLocks noChangeArrowheads="1"/>
          </p:cNvSpPr>
          <p:nvPr/>
        </p:nvSpPr>
        <p:spPr bwMode="auto">
          <a:xfrm>
            <a:off x="542923" y="5986740"/>
            <a:ext cx="1754501"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 750 grams</a:t>
            </a:r>
          </a:p>
        </p:txBody>
      </p:sp>
      <p:sp>
        <p:nvSpPr>
          <p:cNvPr id="7" name="Rectangle 17"/>
          <p:cNvSpPr>
            <a:spLocks noChangeArrowheads="1"/>
          </p:cNvSpPr>
          <p:nvPr/>
        </p:nvSpPr>
        <p:spPr bwMode="auto">
          <a:xfrm>
            <a:off x="542924" y="6452232"/>
            <a:ext cx="234112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751-1,000 grams</a:t>
            </a:r>
          </a:p>
        </p:txBody>
      </p:sp>
      <p:sp>
        <p:nvSpPr>
          <p:cNvPr id="8" name="Rectangle 20"/>
          <p:cNvSpPr>
            <a:spLocks noChangeArrowheads="1"/>
          </p:cNvSpPr>
          <p:nvPr/>
        </p:nvSpPr>
        <p:spPr bwMode="auto">
          <a:xfrm>
            <a:off x="542922" y="6945477"/>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1,001-1,500 grams</a:t>
            </a:r>
          </a:p>
        </p:txBody>
      </p:sp>
      <p:sp>
        <p:nvSpPr>
          <p:cNvPr id="9" name="Rectangle 26"/>
          <p:cNvSpPr>
            <a:spLocks noChangeArrowheads="1"/>
          </p:cNvSpPr>
          <p:nvPr/>
        </p:nvSpPr>
        <p:spPr bwMode="auto">
          <a:xfrm>
            <a:off x="542926" y="7410968"/>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1,501-2,500 grams</a:t>
            </a:r>
          </a:p>
        </p:txBody>
      </p:sp>
      <p:sp>
        <p:nvSpPr>
          <p:cNvPr id="10" name="Rectangle 19"/>
          <p:cNvSpPr>
            <a:spLocks noChangeArrowheads="1"/>
          </p:cNvSpPr>
          <p:nvPr/>
        </p:nvSpPr>
        <p:spPr bwMode="auto">
          <a:xfrm>
            <a:off x="542926" y="7876458"/>
            <a:ext cx="199537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&gt; 2,500 grams</a:t>
            </a:r>
          </a:p>
        </p:txBody>
      </p:sp>
    </p:spTree>
    <p:extLst>
      <p:ext uri="{BB962C8B-B14F-4D97-AF65-F5344CB8AC3E}">
        <p14:creationId xmlns:p14="http://schemas.microsoft.com/office/powerpoint/2010/main" val="229039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pPr algn="l" eaLnBrk="1" hangingPunct="1">
              <a:spcBef>
                <a:spcPct val="0"/>
              </a:spcBef>
              <a:buNone/>
            </a:pPr>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6C0003-8822-4D78-AD33-E5A48E93583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662990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r>
              <a:rPr lang="en-US" sz="1200" dirty="0"/>
              <a:t>Between 2016-2019, </a:t>
            </a:r>
            <a:r>
              <a:rPr lang="en-US" altLang="en-US" sz="1200" dirty="0">
                <a:solidFill>
                  <a:srgbClr val="000000"/>
                </a:solidFill>
              </a:rPr>
              <a:t>pediatric ICUs saw a decrease in the number of  infections.</a:t>
            </a:r>
          </a:p>
          <a:p>
            <a:pPr eaLnBrk="1" hangingPunct="1"/>
            <a:endParaRPr lang="en-US" altLang="en-US" dirty="0"/>
          </a:p>
        </p:txBody>
      </p:sp>
    </p:spTree>
    <p:extLst>
      <p:ext uri="{BB962C8B-B14F-4D97-AF65-F5344CB8AC3E}">
        <p14:creationId xmlns:p14="http://schemas.microsoft.com/office/powerpoint/2010/main" val="298315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r>
              <a:rPr lang="en-US" altLang="en-US" sz="1200" dirty="0"/>
              <a:t>Between 2017-2019, pediatric ICUs saw a decrease in the number of device days.</a:t>
            </a:r>
          </a:p>
          <a:p>
            <a:pPr eaLnBrk="1" hangingPunct="1"/>
            <a:endParaRPr lang="en-US" altLang="en-US" dirty="0"/>
          </a:p>
        </p:txBody>
      </p:sp>
    </p:spTree>
    <p:extLst>
      <p:ext uri="{BB962C8B-B14F-4D97-AF65-F5344CB8AC3E}">
        <p14:creationId xmlns:p14="http://schemas.microsoft.com/office/powerpoint/2010/main" val="4256536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34246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r>
              <a:rPr lang="en-US" altLang="en-US" dirty="0"/>
              <a:t>All other unit types </a:t>
            </a:r>
            <a:r>
              <a:rPr lang="en-US" altLang="en-US" sz="1200" dirty="0"/>
              <a:t>experienced a significantly lower </a:t>
            </a:r>
            <a:r>
              <a:rPr lang="en-US" altLang="en-US" sz="1200" dirty="0">
                <a:solidFill>
                  <a:srgbClr val="000000"/>
                </a:solidFill>
              </a:rPr>
              <a:t>number of device days than predicted</a:t>
            </a:r>
            <a:endParaRPr lang="en-US" altLang="en-US" dirty="0"/>
          </a:p>
        </p:txBody>
      </p:sp>
    </p:spTree>
    <p:extLst>
      <p:ext uri="{BB962C8B-B14F-4D97-AF65-F5344CB8AC3E}">
        <p14:creationId xmlns:p14="http://schemas.microsoft.com/office/powerpoint/2010/main" val="206952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17</a:t>
            </a:fld>
            <a:endParaRPr lang="en-US" altLang="en-US" dirty="0"/>
          </a:p>
        </p:txBody>
      </p:sp>
    </p:spTree>
    <p:extLst>
      <p:ext uri="{BB962C8B-B14F-4D97-AF65-F5344CB8AC3E}">
        <p14:creationId xmlns:p14="http://schemas.microsoft.com/office/powerpoint/2010/main" val="686477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r>
              <a:rPr lang="en-US" altLang="en-US" sz="1200" dirty="0"/>
              <a:t>Pediatric ICUs saw an increase in the number of  infections between 2018 and 2019.</a:t>
            </a:r>
          </a:p>
          <a:p>
            <a:pPr eaLnBrk="1" hangingPunct="1"/>
            <a:endParaRPr lang="en-US" altLang="en-US" dirty="0"/>
          </a:p>
        </p:txBody>
      </p:sp>
    </p:spTree>
    <p:extLst>
      <p:ext uri="{BB962C8B-B14F-4D97-AF65-F5344CB8AC3E}">
        <p14:creationId xmlns:p14="http://schemas.microsoft.com/office/powerpoint/2010/main" val="9134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r>
              <a:rPr lang="en-US" altLang="en-US" sz="1200" dirty="0"/>
              <a:t>Over the past five years, pediatric ICUs saw a decrease in the number of device days.</a:t>
            </a:r>
          </a:p>
          <a:p>
            <a:pPr eaLnBrk="1" hangingPunct="1"/>
            <a:endParaRPr lang="en-US" altLang="en-US" dirty="0"/>
          </a:p>
        </p:txBody>
      </p:sp>
    </p:spTree>
    <p:extLst>
      <p:ext uri="{BB962C8B-B14F-4D97-AF65-F5344CB8AC3E}">
        <p14:creationId xmlns:p14="http://schemas.microsoft.com/office/powerpoint/2010/main" val="408182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52450" y="687388"/>
            <a:ext cx="5986463" cy="3368675"/>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9DD140A9-A741-4806-BF12-EA116D4FD994}" type="slidenum">
              <a:rPr lang="en-US" altLang="en-US" smtClean="0"/>
              <a:pPr>
                <a:defRPr/>
              </a:pPr>
              <a:t>2</a:t>
            </a:fld>
            <a:endParaRPr lang="en-US" altLang="en-US" dirty="0"/>
          </a:p>
        </p:txBody>
      </p:sp>
    </p:spTree>
    <p:extLst>
      <p:ext uri="{BB962C8B-B14F-4D97-AF65-F5344CB8AC3E}">
        <p14:creationId xmlns:p14="http://schemas.microsoft.com/office/powerpoint/2010/main" val="27457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3565341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2331671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0"/>
              </a:spcBef>
              <a:spcAft>
                <a:spcPct val="30000"/>
              </a:spcAft>
              <a:buClrTx/>
              <a:buSzTx/>
              <a:buFontTx/>
              <a:buNone/>
              <a:tabLst/>
              <a:defRPr/>
            </a:pPr>
            <a:r>
              <a:rPr lang="en-US" sz="1800" dirty="0">
                <a:effectLst/>
                <a:latin typeface="Segoe UI" panose="020B0502040204020203" pitchFamily="34" charset="0"/>
              </a:rPr>
              <a:t>VHYS procedures performed in 2019: 786</a:t>
            </a:r>
            <a:endParaRPr lang="en-US" altLang="en-US" dirty="0"/>
          </a:p>
        </p:txBody>
      </p:sp>
    </p:spTree>
    <p:extLst>
      <p:ext uri="{BB962C8B-B14F-4D97-AF65-F5344CB8AC3E}">
        <p14:creationId xmlns:p14="http://schemas.microsoft.com/office/powerpoint/2010/main" val="1196903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23</a:t>
            </a:fld>
            <a:endParaRPr lang="en-US" altLang="en-US" dirty="0"/>
          </a:p>
        </p:txBody>
      </p:sp>
    </p:spTree>
    <p:extLst>
      <p:ext uri="{BB962C8B-B14F-4D97-AF65-F5344CB8AC3E}">
        <p14:creationId xmlns:p14="http://schemas.microsoft.com/office/powerpoint/2010/main" val="305616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52450" y="687388"/>
            <a:ext cx="5986463" cy="3368675"/>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a:defRPr/>
            </a:pPr>
            <a:fld id="{7C692E55-7E82-4921-B9C1-E9D47A27EEB3}" type="slidenum">
              <a:rPr lang="en-US" altLang="en-US" sz="1200">
                <a:effectLst>
                  <a:outerShdw blurRad="38100" dist="38100" dir="2700000" algn="tl">
                    <a:srgbClr val="C0C0C0"/>
                  </a:outerShdw>
                </a:effectLst>
                <a:latin typeface="Times New Roman" pitchFamily="18" charset="0"/>
              </a:rPr>
              <a:pPr algn="r">
                <a:defRPr/>
              </a:pPr>
              <a:t>24</a:t>
            </a:fld>
            <a:endParaRPr lang="en-US" altLang="en-US" sz="1200"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988331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52450" y="687388"/>
            <a:ext cx="5986463" cy="3368675"/>
          </a:xfrm>
          <a:ln/>
        </p:spPr>
      </p:sp>
      <p:sp>
        <p:nvSpPr>
          <p:cNvPr id="7475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97099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52450" y="687388"/>
            <a:ext cx="5986463" cy="3368675"/>
          </a:xfrm>
          <a:ln/>
        </p:spPr>
      </p:sp>
      <p:sp>
        <p:nvSpPr>
          <p:cNvPr id="74755" name="Rectangle 3"/>
          <p:cNvSpPr>
            <a:spLocks noGrp="1" noChangeArrowheads="1"/>
          </p:cNvSpPr>
          <p:nvPr>
            <p:ph type="body" idx="1"/>
          </p:nvPr>
        </p:nvSpPr>
        <p:spPr>
          <a:noFill/>
        </p:spPr>
        <p:txBody>
          <a:bodyPr/>
          <a:lstStyle/>
          <a:p>
            <a:pPr eaLnBrk="1" hangingPunct="1"/>
            <a:endParaRPr lang="en-US" altLang="en-US" b="0" dirty="0"/>
          </a:p>
        </p:txBody>
      </p:sp>
    </p:spTree>
    <p:extLst>
      <p:ext uri="{BB962C8B-B14F-4D97-AF65-F5344CB8AC3E}">
        <p14:creationId xmlns:p14="http://schemas.microsoft.com/office/powerpoint/2010/main" val="149803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52450" y="687388"/>
            <a:ext cx="5986463" cy="3368675"/>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a:defRPr/>
            </a:pPr>
            <a:fld id="{7C692E55-7E82-4921-B9C1-E9D47A27EEB3}" type="slidenum">
              <a:rPr lang="en-US" altLang="en-US" sz="1200">
                <a:effectLst>
                  <a:outerShdw blurRad="38100" dist="38100" dir="2700000" algn="tl">
                    <a:srgbClr val="C0C0C0"/>
                  </a:outerShdw>
                </a:effectLst>
                <a:latin typeface="Times New Roman" pitchFamily="18" charset="0"/>
              </a:rPr>
              <a:pPr algn="r">
                <a:defRPr/>
              </a:pPr>
              <a:t>27</a:t>
            </a:fld>
            <a:endParaRPr lang="en-US" altLang="en-US" sz="1200"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706792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532531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29</a:t>
            </a:fld>
            <a:endParaRPr lang="en-US" altLang="en-US" dirty="0"/>
          </a:p>
        </p:txBody>
      </p:sp>
    </p:spTree>
    <p:extLst>
      <p:ext uri="{BB962C8B-B14F-4D97-AF65-F5344CB8AC3E}">
        <p14:creationId xmlns:p14="http://schemas.microsoft.com/office/powerpoint/2010/main" val="72757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52450" y="687388"/>
            <a:ext cx="5986463" cy="3368675"/>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9DD140A9-A741-4806-BF12-EA116D4FD994}" type="slidenum">
              <a:rPr lang="en-US" altLang="en-US" smtClean="0"/>
              <a:pPr>
                <a:defRPr/>
              </a:pPr>
              <a:t>3</a:t>
            </a:fld>
            <a:endParaRPr lang="en-US" altLang="en-US" dirty="0"/>
          </a:p>
        </p:txBody>
      </p:sp>
    </p:spTree>
    <p:extLst>
      <p:ext uri="{BB962C8B-B14F-4D97-AF65-F5344CB8AC3E}">
        <p14:creationId xmlns:p14="http://schemas.microsoft.com/office/powerpoint/2010/main" val="274571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30</a:t>
            </a:fld>
            <a:endParaRPr lang="en-US" altLang="en-US" dirty="0"/>
          </a:p>
        </p:txBody>
      </p:sp>
    </p:spTree>
    <p:extLst>
      <p:ext uri="{BB962C8B-B14F-4D97-AF65-F5344CB8AC3E}">
        <p14:creationId xmlns:p14="http://schemas.microsoft.com/office/powerpoint/2010/main" val="191831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lvl="1"/>
            <a:r>
              <a:rPr lang="en-US" sz="3200" dirty="0"/>
              <a:t>Carbapenem-resistant </a:t>
            </a:r>
            <a:r>
              <a:rPr lang="en-US" sz="3200" i="1" dirty="0"/>
              <a:t>Enterobacteriaceae </a:t>
            </a:r>
            <a:r>
              <a:rPr lang="en-US" sz="3200" dirty="0"/>
              <a:t>(CRE), including </a:t>
            </a:r>
            <a:r>
              <a:rPr lang="en-US" sz="3200" dirty="0" err="1"/>
              <a:t>carbapenemase</a:t>
            </a:r>
            <a:r>
              <a:rPr lang="en-US" sz="3200" dirty="0"/>
              <a:t>-producing CRE</a:t>
            </a:r>
            <a:endParaRPr lang="en-US" sz="3200" i="1" dirty="0"/>
          </a:p>
          <a:p>
            <a:pPr lvl="1"/>
            <a:r>
              <a:rPr lang="en-US" sz="3200" i="1" dirty="0"/>
              <a:t>Candida </a:t>
            </a:r>
            <a:r>
              <a:rPr lang="en-US" sz="3200" i="1" dirty="0" err="1"/>
              <a:t>auris</a:t>
            </a:r>
            <a:endParaRPr lang="en-US" sz="3200" i="1" dirty="0"/>
          </a:p>
          <a:p>
            <a:pPr lvl="1"/>
            <a:r>
              <a:rPr lang="en-US" sz="3200" dirty="0"/>
              <a:t>Organisms containing the </a:t>
            </a:r>
            <a:r>
              <a:rPr lang="en-US" sz="3200" dirty="0" err="1"/>
              <a:t>mcr</a:t>
            </a:r>
            <a:r>
              <a:rPr lang="en-US" sz="3200" dirty="0"/>
              <a:t> gene, conferring mobilized resistance to </a:t>
            </a:r>
            <a:r>
              <a:rPr lang="en-US" sz="3200" dirty="0" err="1"/>
              <a:t>colistin</a:t>
            </a:r>
            <a:r>
              <a:rPr lang="en-US" sz="3200" dirty="0"/>
              <a:t>, a last-resort antibiotic used for treating resistant infections</a:t>
            </a:r>
          </a:p>
          <a:p>
            <a:pPr lvl="1"/>
            <a:endParaRPr lang="en-US" sz="3200" dirty="0"/>
          </a:p>
          <a:p>
            <a:pPr lvl="1"/>
            <a:endParaRPr lang="en-US" sz="3200" dirty="0"/>
          </a:p>
          <a:p>
            <a:pPr marL="0" marR="0" lvl="0" indent="0" algn="just" defTabSz="914400" rtl="0" eaLnBrk="0" fontAlgn="base" latinLnBrk="0" hangingPunct="0">
              <a:lnSpc>
                <a:spcPct val="100000"/>
              </a:lnSpc>
              <a:spcBef>
                <a:spcPct val="30000"/>
              </a:spcBef>
              <a:spcAft>
                <a:spcPct val="30000"/>
              </a:spcAft>
              <a:buClrTx/>
              <a:buSzTx/>
              <a:buFont typeface="Monotype Sorts" pitchFamily="2" charset="2"/>
              <a:buNone/>
              <a:tabLst/>
              <a:defRPr/>
            </a:pPr>
            <a:r>
              <a:rPr lang="en-US" sz="1200" dirty="0"/>
              <a:t>Isolates are sent to the regional Antibiotic Resistance Laboratory Network (ARLN) – NY Wadsworth Laboratory for testing</a:t>
            </a:r>
          </a:p>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31</a:t>
            </a:fld>
            <a:endParaRPr lang="en-US" altLang="en-US" dirty="0"/>
          </a:p>
        </p:txBody>
      </p:sp>
    </p:spTree>
    <p:extLst>
      <p:ext uri="{BB962C8B-B14F-4D97-AF65-F5344CB8AC3E}">
        <p14:creationId xmlns:p14="http://schemas.microsoft.com/office/powerpoint/2010/main" val="427041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32</a:t>
            </a:fld>
            <a:endParaRPr lang="en-US" altLang="en-US" dirty="0"/>
          </a:p>
        </p:txBody>
      </p:sp>
    </p:spTree>
    <p:extLst>
      <p:ext uri="{BB962C8B-B14F-4D97-AF65-F5344CB8AC3E}">
        <p14:creationId xmlns:p14="http://schemas.microsoft.com/office/powerpoint/2010/main" val="2464096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 of MA acute care hospitals reporting at least one month of data to NHSN’s Antimicrobial Use Option as of October 2020</a:t>
            </a:r>
          </a:p>
          <a:p>
            <a:r>
              <a:rPr lang="en-US" dirty="0"/>
              <a:t>NY has 39% and VA is highest with 64%</a:t>
            </a:r>
          </a:p>
          <a:p>
            <a:endParaRPr lang="en-US" dirty="0"/>
          </a:p>
        </p:txBody>
      </p:sp>
      <p:sp>
        <p:nvSpPr>
          <p:cNvPr id="4" name="Slide Number Placeholder 3"/>
          <p:cNvSpPr>
            <a:spLocks noGrp="1"/>
          </p:cNvSpPr>
          <p:nvPr>
            <p:ph type="sldNum" sz="quarter" idx="5"/>
          </p:nvPr>
        </p:nvSpPr>
        <p:spPr/>
        <p:txBody>
          <a:bodyPr/>
          <a:lstStyle/>
          <a:p>
            <a:pPr>
              <a:defRPr/>
            </a:pPr>
            <a:fld id="{A920A4EE-8F81-4B24-A0FF-2DD43905E047}" type="slidenum">
              <a:rPr lang="en-US" altLang="en-US" smtClean="0"/>
              <a:pPr>
                <a:defRPr/>
              </a:pPr>
              <a:t>33</a:t>
            </a:fld>
            <a:endParaRPr lang="en-US" altLang="en-US" dirty="0"/>
          </a:p>
        </p:txBody>
      </p:sp>
    </p:spTree>
    <p:extLst>
      <p:ext uri="{BB962C8B-B14F-4D97-AF65-F5344CB8AC3E}">
        <p14:creationId xmlns:p14="http://schemas.microsoft.com/office/powerpoint/2010/main" val="478688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34</a:t>
            </a:fld>
            <a:endParaRPr lang="en-US" altLang="en-US" dirty="0"/>
          </a:p>
        </p:txBody>
      </p:sp>
    </p:spTree>
    <p:extLst>
      <p:ext uri="{BB962C8B-B14F-4D97-AF65-F5344CB8AC3E}">
        <p14:creationId xmlns:p14="http://schemas.microsoft.com/office/powerpoint/2010/main" val="3874536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35</a:t>
            </a:fld>
            <a:endParaRPr lang="en-US" altLang="en-US" dirty="0"/>
          </a:p>
        </p:txBody>
      </p:sp>
    </p:spTree>
    <p:extLst>
      <p:ext uri="{BB962C8B-B14F-4D97-AF65-F5344CB8AC3E}">
        <p14:creationId xmlns:p14="http://schemas.microsoft.com/office/powerpoint/2010/main" val="331215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552450" y="687388"/>
            <a:ext cx="5986463" cy="3368675"/>
          </a:xfrm>
          <a:ln/>
        </p:spPr>
      </p:sp>
      <p:sp>
        <p:nvSpPr>
          <p:cNvPr id="55299" name="Notes Placeholder 2"/>
          <p:cNvSpPr>
            <a:spLocks noGrp="1"/>
          </p:cNvSpPr>
          <p:nvPr>
            <p:ph type="body" idx="1"/>
          </p:nvPr>
        </p:nvSpPr>
        <p:spPr/>
        <p:txBody>
          <a:bodyPr/>
          <a:lstStyle/>
          <a:p>
            <a:pPr eaLnBrk="1" hangingPunct="1">
              <a:defRPr/>
            </a:pPr>
            <a:endParaRPr lang="en-US" altLang="en-US" b="0" dirty="0">
              <a:latin typeface="Arial" pitchFamily="34" charset="0"/>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Garamond" pitchFamily="18" charset="0"/>
                <a:ea typeface="ＭＳ Ｐゴシック" pitchFamily="34" charset="-128"/>
              </a:defRPr>
            </a:lvl1pPr>
            <a:lvl2pPr marL="747148" indent="-287980" eaLnBrk="0" hangingPunct="0">
              <a:defRPr sz="2400">
                <a:solidFill>
                  <a:schemeClr val="tx1"/>
                </a:solidFill>
                <a:latin typeface="Garamond" pitchFamily="18" charset="0"/>
                <a:ea typeface="ＭＳ Ｐゴシック" pitchFamily="34" charset="-128"/>
              </a:defRPr>
            </a:lvl2pPr>
            <a:lvl3pPr marL="1150319" indent="-230383" eaLnBrk="0" hangingPunct="0">
              <a:defRPr sz="2400">
                <a:solidFill>
                  <a:schemeClr val="tx1"/>
                </a:solidFill>
                <a:latin typeface="Garamond" pitchFamily="18" charset="0"/>
                <a:ea typeface="ＭＳ Ｐゴシック" pitchFamily="34" charset="-128"/>
              </a:defRPr>
            </a:lvl3pPr>
            <a:lvl4pPr marL="1609486" indent="-228785" eaLnBrk="0" hangingPunct="0">
              <a:defRPr sz="2400">
                <a:solidFill>
                  <a:schemeClr val="tx1"/>
                </a:solidFill>
                <a:latin typeface="Garamond" pitchFamily="18" charset="0"/>
                <a:ea typeface="ＭＳ Ｐゴシック" pitchFamily="34" charset="-128"/>
              </a:defRPr>
            </a:lvl4pPr>
            <a:lvl5pPr marL="2070253" indent="-230383" eaLnBrk="0" hangingPunct="0">
              <a:defRPr sz="2400">
                <a:solidFill>
                  <a:schemeClr val="tx1"/>
                </a:solidFill>
                <a:latin typeface="Garamond" pitchFamily="18" charset="0"/>
                <a:ea typeface="ＭＳ Ｐゴシック" pitchFamily="34" charset="-128"/>
              </a:defRPr>
            </a:lvl5pPr>
            <a:lvl6pPr marL="2531020"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91788"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52556"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913322"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defRPr/>
            </a:pPr>
            <a:fld id="{EE81E53D-45E8-4E2A-98D7-DF200F1A9C0B}" type="slidenum">
              <a:rPr lang="en-US" altLang="en-US" sz="1200">
                <a:latin typeface="Times New Roman" pitchFamily="18" charset="0"/>
              </a:rPr>
              <a:pPr>
                <a:defRPr/>
              </a:pPr>
              <a:t>4</a:t>
            </a:fld>
            <a:endParaRPr lang="en-US" altLang="en-US" sz="1200" dirty="0">
              <a:latin typeface="Times New Roman" pitchFamily="18" charset="0"/>
            </a:endParaRPr>
          </a:p>
        </p:txBody>
      </p:sp>
    </p:spTree>
    <p:extLst>
      <p:ext uri="{BB962C8B-B14F-4D97-AF65-F5344CB8AC3E}">
        <p14:creationId xmlns:p14="http://schemas.microsoft.com/office/powerpoint/2010/main" val="72250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552450" y="687388"/>
            <a:ext cx="5986463" cy="3368675"/>
          </a:xfrm>
          <a:ln/>
        </p:spPr>
      </p:sp>
      <p:sp>
        <p:nvSpPr>
          <p:cNvPr id="57347" name="Notes Placeholder 2"/>
          <p:cNvSpPr>
            <a:spLocks noGrp="1"/>
          </p:cNvSpPr>
          <p:nvPr>
            <p:ph type="body" idx="1"/>
          </p:nvPr>
        </p:nvSpPr>
        <p:spPr>
          <a:xfrm>
            <a:off x="542927" y="4416427"/>
            <a:ext cx="6156325" cy="4422775"/>
          </a:xfrm>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a:defRPr/>
            </a:pPr>
            <a:fld id="{191B2D7A-67D7-49D9-980E-E345690B41F5}" type="slidenum">
              <a:rPr lang="en-US" altLang="en-US" sz="1200">
                <a:effectLst>
                  <a:outerShdw blurRad="38100" dist="38100" dir="2700000" algn="tl">
                    <a:srgbClr val="C0C0C0"/>
                  </a:outerShdw>
                </a:effectLst>
                <a:latin typeface="Times New Roman" pitchFamily="18" charset="0"/>
              </a:rPr>
              <a:pPr algn="r">
                <a:defRPr/>
              </a:pPr>
              <a:t>5</a:t>
            </a:fld>
            <a:endParaRPr lang="en-US" altLang="en-US" sz="1200"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80820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6</a:t>
            </a:fld>
            <a:endParaRPr lang="en-US" altLang="en-US" dirty="0"/>
          </a:p>
        </p:txBody>
      </p:sp>
    </p:spTree>
    <p:extLst>
      <p:ext uri="{BB962C8B-B14F-4D97-AF65-F5344CB8AC3E}">
        <p14:creationId xmlns:p14="http://schemas.microsoft.com/office/powerpoint/2010/main" val="7025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6707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344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9</a:t>
            </a:fld>
            <a:endParaRPr lang="en-US" altLang="en-US" dirty="0"/>
          </a:p>
        </p:txBody>
      </p:sp>
    </p:spTree>
    <p:extLst>
      <p:ext uri="{BB962C8B-B14F-4D97-AF65-F5344CB8AC3E}">
        <p14:creationId xmlns:p14="http://schemas.microsoft.com/office/powerpoint/2010/main" val="650272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4420" y="2130425"/>
            <a:ext cx="8490244"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2"/>
            <a:ext cx="12188825"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166" y="173754"/>
            <a:ext cx="1042066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330" y="2"/>
            <a:ext cx="1185138" cy="2487495"/>
          </a:xfrm>
          <a:prstGeom prst="rect">
            <a:avLst/>
          </a:prstGeom>
          <a:solidFill>
            <a:schemeClr val="bg1"/>
          </a:solidFill>
        </p:spPr>
      </p:pic>
    </p:spTree>
    <p:extLst>
      <p:ext uri="{BB962C8B-B14F-4D97-AF65-F5344CB8AC3E}">
        <p14:creationId xmlns:p14="http://schemas.microsoft.com/office/powerpoint/2010/main" val="102449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3" y="6356351"/>
            <a:ext cx="284406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Massachusetts Department of Public Health       mass.gov/dph</a:t>
            </a:r>
          </a:p>
        </p:txBody>
      </p:sp>
      <p:sp>
        <p:nvSpPr>
          <p:cNvPr id="4" name="Slide Number Placeholder 3"/>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3702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443" y="6356351"/>
            <a:ext cx="284406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Massachusetts Department of Public Health       mass.gov/dph</a:t>
            </a:r>
          </a:p>
        </p:txBody>
      </p:sp>
      <p:sp>
        <p:nvSpPr>
          <p:cNvPr id="5" name="Slide Number Placeholder 4"/>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68360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5"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5" y="2906714"/>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443" y="6356351"/>
            <a:ext cx="284406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36900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4659" y="168054"/>
            <a:ext cx="4821831" cy="531572"/>
          </a:xfrm>
        </p:spPr>
        <p:txBody>
          <a:bodyPr/>
          <a:lstStyle/>
          <a:p>
            <a:r>
              <a:rPr lang="en-US"/>
              <a:t>Click to edit Master title style</a:t>
            </a:r>
          </a:p>
        </p:txBody>
      </p:sp>
      <p:sp>
        <p:nvSpPr>
          <p:cNvPr id="3" name="Chart Placeholder 2"/>
          <p:cNvSpPr>
            <a:spLocks noGrp="1"/>
          </p:cNvSpPr>
          <p:nvPr>
            <p:ph type="chart" idx="1"/>
          </p:nvPr>
        </p:nvSpPr>
        <p:spPr>
          <a:xfrm>
            <a:off x="457559" y="986867"/>
            <a:ext cx="8236036" cy="3612548"/>
          </a:xfrm>
        </p:spPr>
        <p:txBody>
          <a:bodyPr lIns="90487" tIns="45222" rIns="90487" bIns="45222"/>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Massachusetts Department of Public Health       mass.gov/dph</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33ABE86-B72F-44B8-AF4F-6BFE2AC6A18C}" type="slidenum">
              <a:rPr lang="en-US" altLang="en-US"/>
              <a:pPr>
                <a:defRPr/>
              </a:pPr>
              <a:t>‹#›</a:t>
            </a:fld>
            <a:endParaRPr lang="en-US" altLang="en-US" dirty="0"/>
          </a:p>
        </p:txBody>
      </p:sp>
    </p:spTree>
    <p:extLst>
      <p:ext uri="{BB962C8B-B14F-4D97-AF65-F5344CB8AC3E}">
        <p14:creationId xmlns:p14="http://schemas.microsoft.com/office/powerpoint/2010/main" val="90216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6206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4087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3" y="1600202"/>
            <a:ext cx="54087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90715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3"/>
            <a:ext cx="53849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2" y="2174875"/>
            <a:ext cx="53849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225" y="1535113"/>
            <a:ext cx="53881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225" y="2174875"/>
            <a:ext cx="53881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94158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7983" y="1371600"/>
            <a:ext cx="5180251"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0594" y="1371600"/>
            <a:ext cx="5180251"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707" y="293879"/>
            <a:ext cx="7084754"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55961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571" y="1097280"/>
            <a:ext cx="515644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571" y="1920238"/>
            <a:ext cx="5156444"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0595" y="1097280"/>
            <a:ext cx="518183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0595" y="1920238"/>
            <a:ext cx="518183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707" y="293879"/>
            <a:ext cx="7084754"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0478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707" y="159655"/>
            <a:ext cx="7084754"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1951" y="1353770"/>
            <a:ext cx="842976"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081" y="2423785"/>
            <a:ext cx="837982"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2693" y="1401897"/>
            <a:ext cx="9217800"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366" y="4887039"/>
            <a:ext cx="1199837"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366" y="3597197"/>
            <a:ext cx="1129411" cy="1129705"/>
          </a:xfrm>
          <a:prstGeom prst="rect">
            <a:avLst/>
          </a:prstGeom>
        </p:spPr>
      </p:pic>
    </p:spTree>
    <p:extLst>
      <p:ext uri="{BB962C8B-B14F-4D97-AF65-F5344CB8AC3E}">
        <p14:creationId xmlns:p14="http://schemas.microsoft.com/office/powerpoint/2010/main" val="123583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2"/>
            <a:ext cx="12188825"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025" y="1725493"/>
            <a:ext cx="8151276"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403" y="791680"/>
            <a:ext cx="193595"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166" y="173754"/>
            <a:ext cx="1042066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330" y="2"/>
            <a:ext cx="1185138"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8888" y="3581406"/>
            <a:ext cx="4037549"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124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28"/>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443" y="6356351"/>
            <a:ext cx="284406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37160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1"/>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667" y="56525"/>
            <a:ext cx="10969943"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853488597"/>
      </p:ext>
    </p:extLst>
  </p:cSld>
  <p:clrMap bg1="lt1" tx1="dk1" bg2="lt2" tx2="dk2" accent1="accent1" accent2="accent2" accent3="accent3" accent4="accent4" accent5="accent5" accent6="accent6" hlink="hlink" folHlink="folHlink"/>
  <p:sldLayoutIdLst>
    <p:sldLayoutId id="2147485849" r:id="rId1"/>
    <p:sldLayoutId id="2147485850" r:id="rId2"/>
    <p:sldLayoutId id="2147485851" r:id="rId3"/>
    <p:sldLayoutId id="2147485852" r:id="rId4"/>
    <p:sldLayoutId id="2147485853" r:id="rId5"/>
    <p:sldLayoutId id="2147485854" r:id="rId6"/>
    <p:sldLayoutId id="2147485855" r:id="rId7"/>
    <p:sldLayoutId id="2147485856" r:id="rId8"/>
    <p:sldLayoutId id="2147485857" r:id="rId9"/>
    <p:sldLayoutId id="2147485858" r:id="rId10"/>
    <p:sldLayoutId id="2147485859" r:id="rId11"/>
    <p:sldLayoutId id="2147485860" r:id="rId12"/>
    <p:sldLayoutId id="2147485861" r:id="rId13"/>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malegislature.gov/Laws/SessionLaws/Acts/2006/Chapter5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alegislature.gov/Laws/GeneralLaws/PartI/TitleXVI/Chapter111/Section51H" TargetMode="External"/><Relationship Id="rId5" Type="http://schemas.openxmlformats.org/officeDocument/2006/relationships/hyperlink" Target="http://www.mass.gov/eohhs/docs/dph/regs/105cmr130.pdf" TargetMode="External"/><Relationship Id="rId4" Type="http://schemas.openxmlformats.org/officeDocument/2006/relationships/hyperlink" Target="http://www.malegislature.gov/Laws/GeneralLaws/PartI/TitleXVI/Chapter111/Section111"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cdc.gov/longtermcare/prevention/antibiotic-stewardship.html" TargetMode="External"/><Relationship Id="rId4" Type="http://schemas.openxmlformats.org/officeDocument/2006/relationships/hyperlink" Target="https://www.cdc.gov/antibiotic-use/healthcar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17/ice.2020.39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eileen.mchale@state.ma.u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sz="4200" dirty="0"/>
              <a:t>2020 Health Care Associated Infections:</a:t>
            </a:r>
            <a:br>
              <a:rPr lang="en-US" altLang="en-US" dirty="0"/>
            </a:br>
            <a:r>
              <a:rPr lang="en-US" altLang="en-US" sz="4200" dirty="0"/>
              <a:t>Acute Care Hospitals</a:t>
            </a:r>
            <a:endParaRPr lang="en-US" sz="4200" dirty="0"/>
          </a:p>
        </p:txBody>
      </p:sp>
      <p:sp>
        <p:nvSpPr>
          <p:cNvPr id="3" name="Rectangle 15"/>
          <p:cNvSpPr txBox="1">
            <a:spLocks noChangeArrowheads="1"/>
          </p:cNvSpPr>
          <p:nvPr/>
        </p:nvSpPr>
        <p:spPr>
          <a:xfrm>
            <a:off x="644335" y="3943837"/>
            <a:ext cx="4280170" cy="8585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n-US" altLang="en-US" sz="2400" b="1" dirty="0">
                <a:solidFill>
                  <a:schemeClr val="bg1"/>
                </a:solidFill>
              </a:rPr>
              <a:t>Public Health Council</a:t>
            </a:r>
          </a:p>
          <a:p>
            <a:pPr marL="0" indent="0" fontAlgn="auto">
              <a:lnSpc>
                <a:spcPct val="80000"/>
              </a:lnSpc>
              <a:spcAft>
                <a:spcPts val="0"/>
              </a:spcAft>
              <a:buNone/>
            </a:pPr>
            <a:r>
              <a:rPr lang="en-US" altLang="en-US" sz="2400" b="1" dirty="0">
                <a:solidFill>
                  <a:schemeClr val="bg1"/>
                </a:solidFill>
              </a:rPr>
              <a:t>October 13, 2021</a:t>
            </a:r>
          </a:p>
        </p:txBody>
      </p:sp>
      <p:sp>
        <p:nvSpPr>
          <p:cNvPr id="4" name="Rectangle 15"/>
          <p:cNvSpPr txBox="1">
            <a:spLocks noChangeArrowheads="1"/>
          </p:cNvSpPr>
          <p:nvPr/>
        </p:nvSpPr>
        <p:spPr>
          <a:xfrm>
            <a:off x="569690" y="5429242"/>
            <a:ext cx="7623365" cy="13165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n-US" altLang="en-US" sz="1800" dirty="0">
                <a:solidFill>
                  <a:schemeClr val="bg1"/>
                </a:solidFill>
              </a:rPr>
              <a:t>Christina Brandeburg, MPH, Epidemiologist</a:t>
            </a:r>
          </a:p>
          <a:p>
            <a:pPr marL="0" indent="0" fontAlgn="auto">
              <a:lnSpc>
                <a:spcPct val="80000"/>
              </a:lnSpc>
              <a:spcAft>
                <a:spcPts val="0"/>
              </a:spcAft>
              <a:buNone/>
            </a:pPr>
            <a:r>
              <a:rPr lang="en-US" altLang="en-US" sz="1800" dirty="0">
                <a:solidFill>
                  <a:schemeClr val="bg1"/>
                </a:solidFill>
              </a:rPr>
              <a:t>Katherine T. Fillo, </a:t>
            </a:r>
            <a:r>
              <a:rPr lang="en-US" sz="1800" dirty="0" err="1">
                <a:solidFill>
                  <a:schemeClr val="bg1"/>
                </a:solidFill>
              </a:rPr>
              <a:t>Ph.D</a:t>
            </a:r>
            <a:r>
              <a:rPr lang="en-US" sz="1800" dirty="0">
                <a:solidFill>
                  <a:schemeClr val="bg1"/>
                </a:solidFill>
              </a:rPr>
              <a:t>, MPH, RN-BC, Director of Clinical Quality Improvement</a:t>
            </a:r>
          </a:p>
          <a:p>
            <a:pPr marL="0" indent="0" fontAlgn="auto">
              <a:spcAft>
                <a:spcPts val="0"/>
              </a:spcAft>
              <a:buNone/>
            </a:pPr>
            <a:r>
              <a:rPr lang="en-US" sz="1800" dirty="0">
                <a:solidFill>
                  <a:schemeClr val="bg1"/>
                </a:solidFill>
              </a:rPr>
              <a:t>Eileen McHale, RN, BSN, Healthcare Associated Infection Coordinator </a:t>
            </a:r>
            <a:endParaRPr lang="en-US" altLang="en-US" sz="2000" dirty="0">
              <a:solidFill>
                <a:schemeClr val="bg1"/>
              </a:solidFill>
            </a:endParaRPr>
          </a:p>
        </p:txBody>
      </p:sp>
    </p:spTree>
    <p:extLst>
      <p:ext uri="{BB962C8B-B14F-4D97-AF65-F5344CB8AC3E}">
        <p14:creationId xmlns:p14="http://schemas.microsoft.com/office/powerpoint/2010/main" val="256082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extLst>
              <p:ext uri="{D42A27DB-BD31-4B8C-83A1-F6EECF244321}">
                <p14:modId xmlns:p14="http://schemas.microsoft.com/office/powerpoint/2010/main" val="1794846098"/>
              </p:ext>
            </p:extLst>
          </p:nvPr>
        </p:nvGraphicFramePr>
        <p:xfrm>
          <a:off x="3636689" y="1099234"/>
          <a:ext cx="8475936" cy="5011799"/>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2"/>
          <p:cNvSpPr>
            <a:spLocks noGrp="1" noChangeArrowheads="1"/>
          </p:cNvSpPr>
          <p:nvPr>
            <p:ph type="title" idx="4294967295"/>
          </p:nvPr>
        </p:nvSpPr>
        <p:spPr>
          <a:xfrm>
            <a:off x="619126" y="98915"/>
            <a:ext cx="11569700" cy="810469"/>
          </a:xfrm>
        </p:spPr>
        <p:txBody>
          <a:bodyPr>
            <a:noAutofit/>
          </a:bodyPr>
          <a:lstStyle/>
          <a:p>
            <a:pPr eaLnBrk="1" hangingPunct="1"/>
            <a:r>
              <a:rPr lang="en-US" altLang="en-US" sz="3400" dirty="0">
                <a:solidFill>
                  <a:schemeClr val="bg1"/>
                </a:solidFill>
              </a:rPr>
              <a:t>Central Line-Associated Bloodstream Infections (CLABSI):</a:t>
            </a:r>
            <a:br>
              <a:rPr lang="en-US" altLang="en-US" sz="3400" dirty="0">
                <a:solidFill>
                  <a:schemeClr val="bg1"/>
                </a:solidFill>
              </a:rPr>
            </a:br>
            <a:r>
              <a:rPr lang="en-US" altLang="en-US" sz="3400" dirty="0">
                <a:solidFill>
                  <a:schemeClr val="bg1"/>
                </a:solidFill>
              </a:rPr>
              <a:t>Standard Infection Ratio in Neonatal ICUs</a:t>
            </a:r>
            <a:endParaRPr lang="en-US" altLang="en-US" sz="3400" b="0" i="1" dirty="0">
              <a:solidFill>
                <a:schemeClr val="bg1"/>
              </a:solidFill>
            </a:endParaRPr>
          </a:p>
        </p:txBody>
      </p:sp>
      <p:cxnSp>
        <p:nvCxnSpPr>
          <p:cNvPr id="11" name="Straight Connector 10"/>
          <p:cNvCxnSpPr/>
          <p:nvPr/>
        </p:nvCxnSpPr>
        <p:spPr bwMode="auto">
          <a:xfrm>
            <a:off x="4811195" y="4387627"/>
            <a:ext cx="717539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262143" y="1166609"/>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50" b="1" dirty="0"/>
              <a:t> </a:t>
            </a:r>
          </a:p>
          <a:p>
            <a:pPr algn="ctr" eaLnBrk="1" hangingPunct="1">
              <a:spcBef>
                <a:spcPct val="0"/>
              </a:spcBef>
              <a:buNone/>
            </a:pPr>
            <a:r>
              <a:rPr lang="en-US" altLang="en-US" sz="1900" dirty="0"/>
              <a:t>There were no birthweight categories experiencing a significantly higher or lower number of infections than predicted, based on 2015 national aggregate data.</a:t>
            </a:r>
            <a:endParaRPr lang="en-US" altLang="en-US" sz="1900" dirty="0">
              <a:solidFill>
                <a:srgbClr val="000000"/>
              </a:solidFill>
            </a:endParaRPr>
          </a:p>
          <a:p>
            <a:pPr algn="ctr" eaLnBrk="1" hangingPunct="1">
              <a:spcBef>
                <a:spcPct val="0"/>
              </a:spcBef>
              <a:buNone/>
            </a:pPr>
            <a:endParaRPr lang="en-US" altLang="en-US" sz="1900" dirty="0"/>
          </a:p>
          <a:p>
            <a:pPr algn="ctr" eaLnBrk="1" hangingPunct="1">
              <a:spcBef>
                <a:spcPct val="0"/>
              </a:spcBef>
              <a:buNone/>
            </a:pPr>
            <a:r>
              <a:rPr lang="en-US" altLang="en-US" sz="1900" dirty="0"/>
              <a:t>There were 15 CLABSIs reported in Neonatal ICUs in 2020.</a:t>
            </a:r>
          </a:p>
        </p:txBody>
      </p:sp>
      <p:grpSp>
        <p:nvGrpSpPr>
          <p:cNvPr id="26631" name="Group 10"/>
          <p:cNvGrpSpPr>
            <a:grpSpLocks/>
          </p:cNvGrpSpPr>
          <p:nvPr/>
        </p:nvGrpSpPr>
        <p:grpSpPr bwMode="auto">
          <a:xfrm>
            <a:off x="6251700" y="6123246"/>
            <a:ext cx="3714478"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10</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extLst>
              <p:ext uri="{D42A27DB-BD31-4B8C-83A1-F6EECF244321}">
                <p14:modId xmlns:p14="http://schemas.microsoft.com/office/powerpoint/2010/main" val="3525021162"/>
              </p:ext>
            </p:extLst>
          </p:nvPr>
        </p:nvGraphicFramePr>
        <p:xfrm>
          <a:off x="3712889" y="1104129"/>
          <a:ext cx="8475936" cy="5011799"/>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2"/>
          <p:cNvSpPr>
            <a:spLocks noGrp="1" noChangeArrowheads="1"/>
          </p:cNvSpPr>
          <p:nvPr>
            <p:ph type="title" idx="4294967295"/>
          </p:nvPr>
        </p:nvSpPr>
        <p:spPr>
          <a:xfrm>
            <a:off x="609600" y="56058"/>
            <a:ext cx="11579225" cy="932040"/>
          </a:xfrm>
        </p:spPr>
        <p:txBody>
          <a:bodyPr>
            <a:noAutofit/>
          </a:bodyPr>
          <a:lstStyle/>
          <a:p>
            <a:pPr eaLnBrk="1" hangingPunct="1"/>
            <a:r>
              <a:rPr lang="en-US" altLang="en-US" sz="3400" dirty="0">
                <a:solidFill>
                  <a:schemeClr val="bg1"/>
                </a:solidFill>
              </a:rPr>
              <a:t>Central Line-Associated Bloodstream Infections (CLABSI):</a:t>
            </a:r>
            <a:br>
              <a:rPr lang="en-US" altLang="en-US" sz="3400" dirty="0">
                <a:solidFill>
                  <a:schemeClr val="bg1"/>
                </a:solidFill>
              </a:rPr>
            </a:br>
            <a:r>
              <a:rPr lang="en-US" altLang="en-US" sz="3400" dirty="0">
                <a:solidFill>
                  <a:schemeClr val="bg1"/>
                </a:solidFill>
              </a:rPr>
              <a:t>Standard Utilization Ratio in Neonatal ICUs</a:t>
            </a:r>
            <a:endParaRPr lang="en-US" altLang="en-US" sz="3400" b="0" i="1" dirty="0">
              <a:solidFill>
                <a:schemeClr val="bg1"/>
              </a:solidFill>
            </a:endParaRPr>
          </a:p>
        </p:txBody>
      </p:sp>
      <p:cxnSp>
        <p:nvCxnSpPr>
          <p:cNvPr id="11" name="Straight Connector 10"/>
          <p:cNvCxnSpPr/>
          <p:nvPr/>
        </p:nvCxnSpPr>
        <p:spPr bwMode="auto">
          <a:xfrm>
            <a:off x="4865169" y="2387704"/>
            <a:ext cx="717539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262143" y="1174182"/>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900" b="1" dirty="0"/>
              <a:t> </a:t>
            </a:r>
          </a:p>
          <a:p>
            <a:pPr algn="ctr" eaLnBrk="1" hangingPunct="1">
              <a:spcBef>
                <a:spcPct val="0"/>
              </a:spcBef>
              <a:buFont typeface="Calibri" pitchFamily="34" charset="0"/>
              <a:buNone/>
              <a:defRPr/>
            </a:pPr>
            <a:r>
              <a:rPr lang="en-US" altLang="en-US" sz="1900" dirty="0"/>
              <a:t>All five birthweight categories experienced a significantly lower </a:t>
            </a:r>
            <a:r>
              <a:rPr lang="en-US" altLang="en-US" sz="1900" dirty="0">
                <a:solidFill>
                  <a:srgbClr val="000000"/>
                </a:solidFill>
              </a:rPr>
              <a:t>number of device days than predicted, based on 2015 national aggregate data.</a:t>
            </a:r>
            <a:endParaRPr lang="en-US" altLang="en-US" sz="1050" dirty="0"/>
          </a:p>
        </p:txBody>
      </p:sp>
      <p:grpSp>
        <p:nvGrpSpPr>
          <p:cNvPr id="26631" name="Group 10"/>
          <p:cNvGrpSpPr>
            <a:grpSpLocks/>
          </p:cNvGrpSpPr>
          <p:nvPr/>
        </p:nvGrpSpPr>
        <p:grpSpPr bwMode="auto">
          <a:xfrm>
            <a:off x="6251700" y="6123246"/>
            <a:ext cx="3714478"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11</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77130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r>
              <a:rPr lang="en-US" altLang="en-US" sz="3999" dirty="0">
                <a:solidFill>
                  <a:schemeClr val="bg1"/>
                </a:solidFill>
              </a:rPr>
              <a:t>CLABSI NICU Pathogens for 2019 and 2020</a:t>
            </a:r>
            <a:endParaRPr lang="en-US" altLang="en-US" sz="3599" dirty="0">
              <a:solidFill>
                <a:schemeClr val="bg1"/>
              </a:solidFill>
            </a:endParaRPr>
          </a:p>
        </p:txBody>
      </p:sp>
      <p:graphicFrame>
        <p:nvGraphicFramePr>
          <p:cNvPr id="11" name="Object 10"/>
          <p:cNvGraphicFramePr>
            <a:graphicFrameLocks noGrp="1" noChangeAspect="1"/>
          </p:cNvGraphicFramePr>
          <p:nvPr>
            <p:ph sz="half" idx="1"/>
          </p:nvPr>
        </p:nvGraphicFramePr>
        <p:xfrm>
          <a:off x="1588" y="1955354"/>
          <a:ext cx="6420623" cy="4360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0"/>
          <p:cNvGraphicFramePr>
            <a:graphicFrameLocks noGrp="1" noChangeAspect="1"/>
          </p:cNvGraphicFramePr>
          <p:nvPr>
            <p:ph sz="half" idx="2"/>
          </p:nvPr>
        </p:nvGraphicFramePr>
        <p:xfrm>
          <a:off x="5806434" y="1806946"/>
          <a:ext cx="6380805" cy="4333841"/>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3453" y="1159670"/>
            <a:ext cx="5770394" cy="89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399" b="1" dirty="0">
                <a:solidFill>
                  <a:prstClr val="black"/>
                </a:solidFill>
              </a:rPr>
              <a:t>Calendar Year 2020</a:t>
            </a:r>
          </a:p>
          <a:p>
            <a:pPr algn="ctr" eaLnBrk="1" fontAlgn="base" hangingPunct="1">
              <a:spcBef>
                <a:spcPct val="0"/>
              </a:spcBef>
              <a:spcAft>
                <a:spcPct val="0"/>
              </a:spcAft>
              <a:buNone/>
            </a:pPr>
            <a:r>
              <a:rPr lang="en-US" altLang="en-US" sz="1200" b="1" dirty="0">
                <a:solidFill>
                  <a:prstClr val="black"/>
                </a:solidFill>
              </a:rPr>
              <a:t>January 1, 2020 – December 31, 2020</a:t>
            </a:r>
          </a:p>
          <a:p>
            <a:pPr algn="ctr" eaLnBrk="1" fontAlgn="base" hangingPunct="1">
              <a:spcBef>
                <a:spcPct val="0"/>
              </a:spcBef>
              <a:spcAft>
                <a:spcPct val="0"/>
              </a:spcAft>
              <a:buNone/>
            </a:pPr>
            <a:r>
              <a:rPr lang="en-US" altLang="en-US" sz="1600" i="1" dirty="0">
                <a:solidFill>
                  <a:prstClr val="black"/>
                </a:solidFill>
              </a:rPr>
              <a:t>N=15</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fontAlgn="base">
              <a:spcBef>
                <a:spcPct val="0"/>
              </a:spcBef>
              <a:spcAft>
                <a:spcPct val="0"/>
              </a:spcAft>
            </a:pPr>
            <a:fld id="{CA49D0EE-DE7F-324B-A84C-F36708423CDB}" type="slidenum">
              <a:rPr lang="en-US">
                <a:solidFill>
                  <a:srgbClr val="464646">
                    <a:lumMod val="40000"/>
                    <a:lumOff val="60000"/>
                  </a:srgbClr>
                </a:solidFill>
                <a:latin typeface="Calibri"/>
                <a:ea typeface="ＭＳ Ｐゴシック" pitchFamily="34" charset="-128"/>
              </a:rPr>
              <a:pPr fontAlgn="base">
                <a:spcBef>
                  <a:spcPct val="0"/>
                </a:spcBef>
                <a:spcAft>
                  <a:spcPct val="0"/>
                </a:spcAft>
              </a:pPr>
              <a:t>12</a:t>
            </a:fld>
            <a:endParaRPr lang="en-US" dirty="0">
              <a:solidFill>
                <a:srgbClr val="464646">
                  <a:lumMod val="40000"/>
                  <a:lumOff val="60000"/>
                </a:srgbClr>
              </a:solidFill>
              <a:latin typeface="Calibri"/>
              <a:ea typeface="ＭＳ Ｐゴシック" pitchFamily="34" charset="-128"/>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pPr fontAlgn="base">
              <a:spcBef>
                <a:spcPct val="0"/>
              </a:spcBef>
              <a:spcAft>
                <a:spcPct val="0"/>
              </a:spcAft>
            </a:pPr>
            <a:r>
              <a:rPr lang="en-US" dirty="0">
                <a:solidFill>
                  <a:srgbClr val="464646">
                    <a:lumMod val="40000"/>
                    <a:lumOff val="60000"/>
                  </a:srgbClr>
                </a:solidFill>
                <a:latin typeface="Calibri"/>
                <a:ea typeface="ＭＳ Ｐゴシック" pitchFamily="34" charset="-128"/>
              </a:rPr>
              <a:t>Massachusetts Department of Public Health       </a:t>
            </a:r>
            <a:r>
              <a:rPr lang="en-US" dirty="0" err="1">
                <a:solidFill>
                  <a:srgbClr val="464646">
                    <a:lumMod val="40000"/>
                    <a:lumOff val="60000"/>
                  </a:srgbClr>
                </a:solidFill>
                <a:latin typeface="Calibri"/>
                <a:ea typeface="ＭＳ Ｐゴシック" pitchFamily="34" charset="-128"/>
              </a:rPr>
              <a:t>mass.gov</a:t>
            </a:r>
            <a:r>
              <a:rPr lang="en-US" dirty="0">
                <a:solidFill>
                  <a:srgbClr val="464646">
                    <a:lumMod val="40000"/>
                    <a:lumOff val="60000"/>
                  </a:srgbClr>
                </a:solidFill>
                <a:latin typeface="Calibri"/>
                <a:ea typeface="ＭＳ Ｐゴシック" pitchFamily="34" charset="-128"/>
              </a:rPr>
              <a:t>/</a:t>
            </a:r>
            <a:r>
              <a:rPr lang="en-US" dirty="0" err="1">
                <a:solidFill>
                  <a:srgbClr val="464646">
                    <a:lumMod val="40000"/>
                    <a:lumOff val="60000"/>
                  </a:srgbClr>
                </a:solidFill>
                <a:latin typeface="Calibri"/>
                <a:ea typeface="ＭＳ Ｐゴシック" pitchFamily="34" charset="-128"/>
              </a:rPr>
              <a:t>dph</a:t>
            </a:r>
            <a:endParaRPr lang="en-US" dirty="0">
              <a:solidFill>
                <a:srgbClr val="464646">
                  <a:lumMod val="40000"/>
                  <a:lumOff val="60000"/>
                </a:srgbClr>
              </a:solidFill>
              <a:latin typeface="Calibri"/>
              <a:ea typeface="ＭＳ Ｐゴシック" pitchFamily="34" charset="-128"/>
            </a:endParaRPr>
          </a:p>
        </p:txBody>
      </p:sp>
      <p:sp>
        <p:nvSpPr>
          <p:cNvPr id="13" name="Text Box 6">
            <a:extLst>
              <a:ext uri="{FF2B5EF4-FFF2-40B4-BE49-F238E27FC236}">
                <a16:creationId xmlns:a16="http://schemas.microsoft.com/office/drawing/2014/main" id="{8652EDEF-8434-4D42-A635-CFF22BEB256A}"/>
              </a:ext>
            </a:extLst>
          </p:cNvPr>
          <p:cNvSpPr txBox="1">
            <a:spLocks noChangeArrowheads="1"/>
          </p:cNvSpPr>
          <p:nvPr/>
        </p:nvSpPr>
        <p:spPr bwMode="auto">
          <a:xfrm>
            <a:off x="168357" y="1158002"/>
            <a:ext cx="5770394" cy="89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None/>
            </a:pPr>
            <a:r>
              <a:rPr lang="en-US" altLang="en-US" sz="2399" b="1" dirty="0">
                <a:solidFill>
                  <a:prstClr val="black"/>
                </a:solidFill>
              </a:rPr>
              <a:t>Calendar Year 2019</a:t>
            </a:r>
          </a:p>
          <a:p>
            <a:pPr algn="ctr" eaLnBrk="1" fontAlgn="base" hangingPunct="1">
              <a:spcBef>
                <a:spcPct val="0"/>
              </a:spcBef>
              <a:spcAft>
                <a:spcPct val="0"/>
              </a:spcAft>
              <a:buNone/>
            </a:pPr>
            <a:r>
              <a:rPr lang="en-US" altLang="en-US" sz="1200" b="1" dirty="0">
                <a:solidFill>
                  <a:prstClr val="black"/>
                </a:solidFill>
              </a:rPr>
              <a:t>January 1, 2019 – December 31, 2019</a:t>
            </a:r>
          </a:p>
          <a:p>
            <a:pPr algn="ctr" eaLnBrk="1" fontAlgn="base" hangingPunct="1">
              <a:spcBef>
                <a:spcPct val="0"/>
              </a:spcBef>
              <a:spcAft>
                <a:spcPct val="0"/>
              </a:spcAft>
              <a:buNone/>
            </a:pPr>
            <a:r>
              <a:rPr lang="en-US" altLang="en-US" sz="1600" i="1" dirty="0">
                <a:solidFill>
                  <a:prstClr val="black"/>
                </a:solidFill>
              </a:rPr>
              <a:t>N=18</a:t>
            </a:r>
          </a:p>
        </p:txBody>
      </p:sp>
    </p:spTree>
    <p:extLst>
      <p:ext uri="{BB962C8B-B14F-4D97-AF65-F5344CB8AC3E}">
        <p14:creationId xmlns:p14="http://schemas.microsoft.com/office/powerpoint/2010/main" val="276752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2143" y="1174182"/>
            <a:ext cx="2871350"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spcAft>
                <a:spcPts val="600"/>
              </a:spcAft>
              <a:buFontTx/>
              <a:buNone/>
            </a:pPr>
            <a:r>
              <a:rPr lang="en-US" altLang="en-US" sz="2400" b="1" dirty="0">
                <a:solidFill>
                  <a:srgbClr val="006699"/>
                </a:solidFill>
              </a:rPr>
              <a:t>Key Findings</a:t>
            </a:r>
            <a:endParaRPr lang="en-US" altLang="en-US" sz="900" b="1" dirty="0"/>
          </a:p>
          <a:p>
            <a:pPr marL="115888" indent="-115888" eaLnBrk="1" hangingPunct="1">
              <a:spcBef>
                <a:spcPct val="0"/>
              </a:spcBef>
              <a:spcAft>
                <a:spcPts val="600"/>
              </a:spcAft>
            </a:pPr>
            <a:r>
              <a:rPr lang="en-US" altLang="en-US" sz="1800" dirty="0"/>
              <a:t>In 2020, adult ICUs experienced the same number of infections as predicted, based on 2015 national aggregate data. </a:t>
            </a:r>
          </a:p>
          <a:p>
            <a:pPr marL="115888" indent="-115888" eaLnBrk="1" hangingPunct="1">
              <a:spcBef>
                <a:spcPct val="0"/>
              </a:spcBef>
              <a:spcAft>
                <a:spcPts val="600"/>
              </a:spcAft>
            </a:pPr>
            <a:r>
              <a:rPr lang="en-US" altLang="en-US" sz="1800" dirty="0"/>
              <a:t>Between 2015-2020, adult Wards experienced a significantly lower number of infections than predicted, based on 2015 national aggregate data. </a:t>
            </a:r>
          </a:p>
        </p:txBody>
      </p:sp>
      <p:sp>
        <p:nvSpPr>
          <p:cNvPr id="32772" name="Rectangle 2"/>
          <p:cNvSpPr>
            <a:spLocks noGrp="1" noChangeArrowheads="1"/>
          </p:cNvSpPr>
          <p:nvPr>
            <p:ph type="title"/>
          </p:nvPr>
        </p:nvSpPr>
        <p:spPr>
          <a:xfrm>
            <a:off x="619255" y="138415"/>
            <a:ext cx="7933729" cy="707969"/>
          </a:xfrm>
        </p:spPr>
        <p:txBody>
          <a:bodyPr>
            <a:normAutofit fontScale="90000"/>
          </a:bodyPr>
          <a:lstStyle/>
          <a:p>
            <a:pPr eaLnBrk="1" hangingPunct="1"/>
            <a:r>
              <a:rPr lang="en-US" altLang="en-US" dirty="0">
                <a:solidFill>
                  <a:schemeClr val="bg1"/>
                </a:solidFill>
              </a:rPr>
              <a:t>State CLABSI SIR in ICU and Wards</a:t>
            </a:r>
          </a:p>
        </p:txBody>
      </p:sp>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13</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5518"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Ward</a:t>
            </a:r>
            <a:endParaRPr lang="en-US" sz="1600" b="1" dirty="0">
              <a:solidFill>
                <a:schemeClr val="tx1"/>
              </a:solidFill>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1306"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ICU</a:t>
            </a:r>
            <a:endParaRPr lang="en-US" sz="2399" b="1" dirty="0">
              <a:solidFill>
                <a:schemeClr val="tx1"/>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2168342340"/>
              </p:ext>
            </p:extLst>
          </p:nvPr>
        </p:nvGraphicFramePr>
        <p:xfrm>
          <a:off x="3243713"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2143" y="1096125"/>
            <a:ext cx="2871350" cy="530352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spcAft>
                <a:spcPts val="600"/>
              </a:spcAft>
              <a:buFontTx/>
              <a:buNone/>
            </a:pPr>
            <a:r>
              <a:rPr lang="en-US" altLang="en-US" sz="2400" b="1" dirty="0">
                <a:solidFill>
                  <a:srgbClr val="006699"/>
                </a:solidFill>
              </a:rPr>
              <a:t>Key Findings</a:t>
            </a:r>
            <a:endParaRPr lang="en-US" altLang="en-US" sz="900" b="1" dirty="0"/>
          </a:p>
          <a:p>
            <a:pPr marL="115888" indent="-115888" eaLnBrk="1" hangingPunct="1">
              <a:spcBef>
                <a:spcPct val="0"/>
              </a:spcBef>
              <a:spcAft>
                <a:spcPts val="600"/>
              </a:spcAft>
            </a:pPr>
            <a:r>
              <a:rPr lang="en-US" altLang="en-US" sz="1800" dirty="0"/>
              <a:t>In 2020 adult ICU’s, experienced a significantly higher number of device days than predicted, based on 2015 national aggregate data. </a:t>
            </a:r>
          </a:p>
          <a:p>
            <a:pPr marL="115888" indent="-115888" eaLnBrk="1" hangingPunct="1">
              <a:spcBef>
                <a:spcPct val="0"/>
              </a:spcBef>
              <a:spcAft>
                <a:spcPts val="600"/>
              </a:spcAft>
            </a:pPr>
            <a:r>
              <a:rPr lang="en-US" altLang="en-US" sz="1800" dirty="0"/>
              <a:t>Between 2015-2020, pediatric Wards experienced a significantly higher number of device days than predicted, based on 2015 national aggregate data</a:t>
            </a:r>
            <a:br>
              <a:rPr lang="en-US" altLang="en-US" sz="1600" dirty="0"/>
            </a:br>
            <a:endParaRPr lang="en-US" altLang="en-US" sz="1600" dirty="0"/>
          </a:p>
        </p:txBody>
      </p:sp>
      <p:sp>
        <p:nvSpPr>
          <p:cNvPr id="32772" name="Rectangle 2"/>
          <p:cNvSpPr>
            <a:spLocks noGrp="1" noChangeArrowheads="1"/>
          </p:cNvSpPr>
          <p:nvPr>
            <p:ph type="title"/>
          </p:nvPr>
        </p:nvSpPr>
        <p:spPr>
          <a:xfrm>
            <a:off x="619255" y="138415"/>
            <a:ext cx="7933729" cy="707969"/>
          </a:xfrm>
        </p:spPr>
        <p:txBody>
          <a:bodyPr>
            <a:normAutofit fontScale="90000"/>
          </a:bodyPr>
          <a:lstStyle/>
          <a:p>
            <a:pPr eaLnBrk="1" hangingPunct="1"/>
            <a:r>
              <a:rPr lang="en-US" altLang="en-US" dirty="0">
                <a:solidFill>
                  <a:schemeClr val="bg1"/>
                </a:solidFill>
              </a:rPr>
              <a:t>State CLABSI SUR in ICU and Wards</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14</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5518"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Ward</a:t>
            </a:r>
            <a:endParaRPr lang="en-US" sz="1900" b="1" dirty="0">
              <a:solidFill>
                <a:schemeClr val="tx1"/>
              </a:solidFill>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5160"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ICU</a:t>
            </a:r>
            <a:endParaRPr lang="en-US" sz="1900" b="1" dirty="0">
              <a:solidFill>
                <a:schemeClr val="tx1"/>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554984645"/>
              </p:ext>
            </p:extLst>
          </p:nvPr>
        </p:nvGraphicFramePr>
        <p:xfrm>
          <a:off x="3243713"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285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3455"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8021"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ICU</a:t>
            </a:r>
            <a:endParaRPr lang="en-US" sz="2399" b="1" dirty="0">
              <a:solidFill>
                <a:schemeClr val="tx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740726009"/>
              </p:ext>
            </p:extLst>
          </p:nvPr>
        </p:nvGraphicFramePr>
        <p:xfrm>
          <a:off x="1588" y="976532"/>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5" name="Rectangle 2"/>
          <p:cNvSpPr>
            <a:spLocks noGrp="1" noChangeArrowheads="1"/>
          </p:cNvSpPr>
          <p:nvPr>
            <p:ph type="title"/>
          </p:nvPr>
        </p:nvSpPr>
        <p:spPr>
          <a:xfrm>
            <a:off x="383062" y="22659"/>
            <a:ext cx="11422704" cy="931797"/>
          </a:xfrm>
        </p:spPr>
        <p:txBody>
          <a:bodyPr anchor="ctr">
            <a:normAutofit fontScale="90000"/>
          </a:bodyPr>
          <a:lstStyle/>
          <a:p>
            <a:pPr eaLnBrk="1" hangingPunct="1"/>
            <a:r>
              <a:rPr lang="en-US" altLang="en-US" sz="3800" dirty="0">
                <a:solidFill>
                  <a:schemeClr val="bg1"/>
                </a:solidFill>
              </a:rPr>
              <a:t>Catheter-Associated Urinary Tract Infections (CAUTI):</a:t>
            </a:r>
            <a:br>
              <a:rPr lang="en-US" altLang="en-US" sz="3799" dirty="0">
                <a:solidFill>
                  <a:schemeClr val="bg1"/>
                </a:solidFill>
              </a:rPr>
            </a:br>
            <a:r>
              <a:rPr lang="en-US" altLang="en-US" sz="3799" dirty="0">
                <a:solidFill>
                  <a:schemeClr val="bg1"/>
                </a:solidFill>
              </a:rPr>
              <a:t>Standard Infection Ratio in Adult and Pediatric ICUs and Wards</a:t>
            </a:r>
            <a:endParaRPr lang="en-US" altLang="en-US" sz="2699" b="0" dirty="0">
              <a:solidFill>
                <a:schemeClr val="bg1"/>
              </a:solidFill>
            </a:endParaRPr>
          </a:p>
        </p:txBody>
      </p:sp>
      <p:sp>
        <p:nvSpPr>
          <p:cNvPr id="18437" name="Text Box 8"/>
          <p:cNvSpPr txBox="1">
            <a:spLocks noChangeArrowheads="1"/>
          </p:cNvSpPr>
          <p:nvPr/>
        </p:nvSpPr>
        <p:spPr bwMode="auto">
          <a:xfrm>
            <a:off x="87382" y="4061389"/>
            <a:ext cx="2487867"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000" dirty="0"/>
              <a:t>T= Major teaching hospitals </a:t>
            </a:r>
          </a:p>
          <a:p>
            <a:pPr eaLnBrk="1" hangingPunct="1">
              <a:spcBef>
                <a:spcPct val="0"/>
              </a:spcBef>
              <a:buNone/>
            </a:pPr>
            <a:r>
              <a:rPr lang="en-US" altLang="en-US" sz="1000" dirty="0"/>
              <a:t>NT=Not major teaching hospitals </a:t>
            </a:r>
          </a:p>
        </p:txBody>
      </p:sp>
      <p:grpSp>
        <p:nvGrpSpPr>
          <p:cNvPr id="18438" name="Group 13"/>
          <p:cNvGrpSpPr>
            <a:grpSpLocks/>
          </p:cNvGrpSpPr>
          <p:nvPr/>
        </p:nvGrpSpPr>
        <p:grpSpPr bwMode="auto">
          <a:xfrm>
            <a:off x="-256" y="4554999"/>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grpSp>
      <p:sp>
        <p:nvSpPr>
          <p:cNvPr id="11" name="Rounded Rectangle 1"/>
          <p:cNvSpPr>
            <a:spLocks noChangeArrowheads="1"/>
          </p:cNvSpPr>
          <p:nvPr/>
        </p:nvSpPr>
        <p:spPr bwMode="auto">
          <a:xfrm>
            <a:off x="139286"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15</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0059" y="4944459"/>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ts val="599"/>
              </a:spcBef>
              <a:buFontTx/>
              <a:buNone/>
              <a:defRPr/>
            </a:pPr>
            <a:r>
              <a:rPr lang="en-US" altLang="en-US" sz="1600" dirty="0"/>
              <a:t>Medical (NT) ICU</a:t>
            </a:r>
          </a:p>
          <a:p>
            <a:pPr algn="ctr" eaLnBrk="1" hangingPunct="1">
              <a:spcBef>
                <a:spcPts val="599"/>
              </a:spcBef>
              <a:buFontTx/>
              <a:buNone/>
              <a:defRPr/>
            </a:pPr>
            <a:r>
              <a:rPr lang="en-US" altLang="en-US" sz="1600" dirty="0"/>
              <a:t>Medical/Surgical (NT) Ward</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39286"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r>
              <a:rPr lang="en-US" altLang="en-US" sz="2199" b="1" dirty="0">
                <a:solidFill>
                  <a:srgbClr val="006699"/>
                </a:solidFill>
              </a:rPr>
              <a:t>Key Findings</a:t>
            </a:r>
            <a:endParaRPr lang="en-US" altLang="en-US" sz="1400" dirty="0"/>
          </a:p>
          <a:p>
            <a:pPr marL="111092" algn="ctr" eaLnBrk="1" hangingPunct="1">
              <a:spcBef>
                <a:spcPct val="0"/>
              </a:spcBef>
              <a:buNone/>
              <a:defRPr/>
            </a:pPr>
            <a:r>
              <a:rPr lang="en-US" altLang="en-US" sz="1899" dirty="0"/>
              <a:t>Two unit types experienced a significantly higher </a:t>
            </a:r>
            <a:r>
              <a:rPr lang="en-US" altLang="en-US" sz="1899" dirty="0">
                <a:solidFill>
                  <a:srgbClr val="000000"/>
                </a:solidFill>
              </a:rPr>
              <a:t>number of infections than predicted, based on 2015 national aggregate data.</a:t>
            </a:r>
          </a:p>
          <a:p>
            <a:pPr marL="111092" eaLnBrk="1" hangingPunct="1">
              <a:spcBef>
                <a:spcPct val="0"/>
              </a:spcBef>
              <a:buNone/>
              <a:defRPr/>
            </a:pPr>
            <a:endParaRPr lang="en-US" altLang="en-US" sz="600" dirty="0">
              <a:solidFill>
                <a:srgbClr val="000000"/>
              </a:solidFill>
            </a:endParaRPr>
          </a:p>
          <a:p>
            <a:pPr marL="111092" eaLnBrk="1" hangingPunct="1">
              <a:spcBef>
                <a:spcPct val="0"/>
              </a:spcBef>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id="{6A14868E-CB48-4F9C-B43E-8C4194A284A2}"/>
              </a:ext>
            </a:extLst>
          </p:cNvPr>
          <p:cNvSpPr/>
          <p:nvPr/>
        </p:nvSpPr>
        <p:spPr>
          <a:xfrm rot="10800000">
            <a:off x="8639904" y="5248263"/>
            <a:ext cx="530159" cy="7211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268368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1">
            <a:extLst>
              <a:ext uri="{FF2B5EF4-FFF2-40B4-BE49-F238E27FC236}">
                <a16:creationId xmlns:a16="http://schemas.microsoft.com/office/drawing/2014/main" id="{03E2E4F1-6836-45A1-8283-4F5DA282C411}"/>
              </a:ext>
            </a:extLst>
          </p:cNvPr>
          <p:cNvSpPr>
            <a:spLocks noChangeArrowheads="1"/>
          </p:cNvSpPr>
          <p:nvPr/>
        </p:nvSpPr>
        <p:spPr bwMode="auto">
          <a:xfrm>
            <a:off x="139286"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endParaRPr lang="en-US" altLang="en-US" sz="1899" dirty="0">
              <a:solidFill>
                <a:srgbClr val="000000"/>
              </a:solidFill>
            </a:endParaRPr>
          </a:p>
        </p:txBody>
      </p:sp>
      <p:sp>
        <p:nvSpPr>
          <p:cNvPr id="15" name="Rectangle 14">
            <a:extLst>
              <a:ext uri="{FF2B5EF4-FFF2-40B4-BE49-F238E27FC236}">
                <a16:creationId xmlns:a16="http://schemas.microsoft.com/office/drawing/2014/main" id="{37A37A9F-EAB5-474B-8B60-81AB2921F41C}"/>
              </a:ext>
            </a:extLst>
          </p:cNvPr>
          <p:cNvSpPr/>
          <p:nvPr/>
        </p:nvSpPr>
        <p:spPr>
          <a:xfrm>
            <a:off x="8473455"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8021"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ICU</a:t>
            </a:r>
            <a:endParaRPr lang="en-US" sz="2399" b="1" dirty="0">
              <a:solidFill>
                <a:schemeClr val="tx1"/>
              </a:solidFill>
            </a:endParaRPr>
          </a:p>
        </p:txBody>
      </p:sp>
      <p:sp>
        <p:nvSpPr>
          <p:cNvPr id="18435" name="Rectangle 2"/>
          <p:cNvSpPr>
            <a:spLocks noGrp="1" noChangeArrowheads="1"/>
          </p:cNvSpPr>
          <p:nvPr>
            <p:ph type="title"/>
          </p:nvPr>
        </p:nvSpPr>
        <p:spPr>
          <a:xfrm>
            <a:off x="282703" y="22659"/>
            <a:ext cx="11656420" cy="931797"/>
          </a:xfrm>
        </p:spPr>
        <p:txBody>
          <a:bodyPr anchor="ctr">
            <a:normAutofit fontScale="90000"/>
          </a:bodyPr>
          <a:lstStyle/>
          <a:p>
            <a:pPr eaLnBrk="1" hangingPunct="1"/>
            <a:r>
              <a:rPr lang="en-US" altLang="en-US" sz="3800" dirty="0">
                <a:solidFill>
                  <a:schemeClr val="bg1"/>
                </a:solidFill>
              </a:rPr>
              <a:t>Catheter-Associated Urinary Tract Infections (CAUTI):</a:t>
            </a:r>
            <a:br>
              <a:rPr lang="en-US" altLang="en-US" sz="3799" dirty="0">
                <a:solidFill>
                  <a:schemeClr val="bg1"/>
                </a:solidFill>
              </a:rPr>
            </a:br>
            <a:r>
              <a:rPr lang="en-US" altLang="en-US" sz="3799" dirty="0">
                <a:solidFill>
                  <a:schemeClr val="bg1"/>
                </a:solidFill>
              </a:rPr>
              <a:t>Standard Utilization Ratio in Adult and Pediatric ICUs and Wards</a:t>
            </a:r>
            <a:endParaRPr lang="en-US" altLang="en-US" sz="2699" b="0" dirty="0">
              <a:solidFill>
                <a:schemeClr val="bg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3763876144"/>
              </p:ext>
            </p:extLst>
          </p:nvPr>
        </p:nvGraphicFramePr>
        <p:xfrm>
          <a:off x="1588" y="976532"/>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7382" y="4061389"/>
            <a:ext cx="2385230"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000" dirty="0"/>
              <a:t>T= Major teaching hospital</a:t>
            </a:r>
          </a:p>
          <a:p>
            <a:pPr eaLnBrk="1" hangingPunct="1">
              <a:spcBef>
                <a:spcPct val="0"/>
              </a:spcBef>
              <a:buNone/>
            </a:pPr>
            <a:r>
              <a:rPr lang="en-US" altLang="en-US" sz="1000" dirty="0"/>
              <a:t>NT=Not major teaching hospital </a:t>
            </a:r>
          </a:p>
        </p:txBody>
      </p:sp>
      <p:grpSp>
        <p:nvGrpSpPr>
          <p:cNvPr id="18438" name="Group 13"/>
          <p:cNvGrpSpPr>
            <a:grpSpLocks/>
          </p:cNvGrpSpPr>
          <p:nvPr/>
        </p:nvGrpSpPr>
        <p:grpSpPr bwMode="auto">
          <a:xfrm>
            <a:off x="-256" y="4554999"/>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gr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16</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21" name="Rounded Rectangle 1">
            <a:extLst>
              <a:ext uri="{FF2B5EF4-FFF2-40B4-BE49-F238E27FC236}">
                <a16:creationId xmlns:a16="http://schemas.microsoft.com/office/drawing/2014/main" id="{FCC78494-4865-47CC-89E2-F8D37C7B85F2}"/>
              </a:ext>
            </a:extLst>
          </p:cNvPr>
          <p:cNvSpPr>
            <a:spLocks noChangeArrowheads="1"/>
          </p:cNvSpPr>
          <p:nvPr/>
        </p:nvSpPr>
        <p:spPr bwMode="auto">
          <a:xfrm>
            <a:off x="129126" y="493777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r>
              <a:rPr lang="en-US" altLang="en-US" sz="2200" b="1" dirty="0">
                <a:solidFill>
                  <a:srgbClr val="006699"/>
                </a:solidFill>
              </a:rPr>
              <a:t>Key Findings</a:t>
            </a:r>
            <a:endParaRPr lang="en-US" altLang="en-US" sz="2200" dirty="0"/>
          </a:p>
          <a:p>
            <a:pPr marL="111092" algn="ctr" eaLnBrk="1" hangingPunct="1">
              <a:spcBef>
                <a:spcPct val="0"/>
              </a:spcBef>
              <a:buNone/>
              <a:defRPr/>
            </a:pPr>
            <a:r>
              <a:rPr lang="en-US" altLang="en-US" sz="1900" dirty="0"/>
              <a:t>Seven unit types experienced a significantly lower </a:t>
            </a:r>
            <a:r>
              <a:rPr lang="en-US" altLang="en-US" sz="1900" dirty="0">
                <a:solidFill>
                  <a:srgbClr val="000000"/>
                </a:solidFill>
              </a:rPr>
              <a:t>number of device days </a:t>
            </a:r>
          </a:p>
          <a:p>
            <a:pPr marL="111092" algn="ctr" eaLnBrk="1" hangingPunct="1">
              <a:spcBef>
                <a:spcPct val="0"/>
              </a:spcBef>
              <a:buNone/>
              <a:defRPr/>
            </a:pPr>
            <a:r>
              <a:rPr lang="en-US" altLang="en-US" sz="1900" dirty="0">
                <a:solidFill>
                  <a:srgbClr val="000000"/>
                </a:solidFill>
              </a:rPr>
              <a:t>than predicted, based on 2015 national aggregate data.</a:t>
            </a:r>
          </a:p>
          <a:p>
            <a:pPr marL="111092" eaLnBrk="1" hangingPunct="1">
              <a:spcBef>
                <a:spcPct val="0"/>
              </a:spcBef>
              <a:buNone/>
              <a:defRPr/>
            </a:pPr>
            <a:endParaRPr lang="en-US" altLang="en-US" sz="1900" dirty="0">
              <a:solidFill>
                <a:srgbClr val="000000"/>
              </a:solidFill>
            </a:endParaRPr>
          </a:p>
          <a:p>
            <a:pPr marL="111092" eaLnBrk="1" hangingPunct="1">
              <a:spcBef>
                <a:spcPct val="0"/>
              </a:spcBef>
              <a:buNone/>
              <a:defRPr/>
            </a:pPr>
            <a:endParaRPr lang="en-US" altLang="en-US" sz="1899" dirty="0">
              <a:solidFill>
                <a:srgbClr val="000000"/>
              </a:solidFill>
            </a:endParaRPr>
          </a:p>
        </p:txBody>
      </p:sp>
      <p:sp>
        <p:nvSpPr>
          <p:cNvPr id="22" name="Arrow: Down 21">
            <a:extLst>
              <a:ext uri="{FF2B5EF4-FFF2-40B4-BE49-F238E27FC236}">
                <a16:creationId xmlns:a16="http://schemas.microsoft.com/office/drawing/2014/main" id="{D568A10B-2F07-4914-A219-4678B540A71C}"/>
              </a:ext>
            </a:extLst>
          </p:cNvPr>
          <p:cNvSpPr/>
          <p:nvPr/>
        </p:nvSpPr>
        <p:spPr>
          <a:xfrm>
            <a:off x="8223344"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3" name="Rounded Rectangle 1">
            <a:extLst>
              <a:ext uri="{FF2B5EF4-FFF2-40B4-BE49-F238E27FC236}">
                <a16:creationId xmlns:a16="http://schemas.microsoft.com/office/drawing/2014/main" id="{D914D3F1-EB36-44B3-8E5D-EC0604D69B1C}"/>
              </a:ext>
            </a:extLst>
          </p:cNvPr>
          <p:cNvSpPr>
            <a:spLocks noChangeArrowheads="1"/>
          </p:cNvSpPr>
          <p:nvPr/>
        </p:nvSpPr>
        <p:spPr bwMode="auto">
          <a:xfrm>
            <a:off x="8793353" y="4996191"/>
            <a:ext cx="3246129" cy="1431915"/>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ts val="0"/>
              </a:spcBef>
              <a:spcAft>
                <a:spcPts val="400"/>
              </a:spcAft>
              <a:buNone/>
              <a:defRPr/>
            </a:pPr>
            <a:r>
              <a:rPr lang="en-US" altLang="en-US" sz="1600" dirty="0"/>
              <a:t>Medical (NT) ICU</a:t>
            </a:r>
          </a:p>
          <a:p>
            <a:pPr algn="ctr" eaLnBrk="1" hangingPunct="1">
              <a:spcBef>
                <a:spcPts val="0"/>
              </a:spcBef>
              <a:spcAft>
                <a:spcPts val="400"/>
              </a:spcAft>
              <a:buNone/>
              <a:defRPr/>
            </a:pPr>
            <a:r>
              <a:rPr lang="en-US" altLang="en-US" sz="1600" dirty="0"/>
              <a:t>Neurologic ICU</a:t>
            </a:r>
          </a:p>
          <a:p>
            <a:pPr algn="ctr" eaLnBrk="1" hangingPunct="1">
              <a:spcBef>
                <a:spcPts val="0"/>
              </a:spcBef>
              <a:spcAft>
                <a:spcPts val="400"/>
              </a:spcAft>
              <a:buNone/>
              <a:defRPr/>
            </a:pPr>
            <a:r>
              <a:rPr lang="en-US" altLang="en-US" sz="1600" dirty="0"/>
              <a:t>Medical (T and NT) Ward </a:t>
            </a:r>
          </a:p>
          <a:p>
            <a:pPr algn="ctr" eaLnBrk="1" hangingPunct="1">
              <a:spcBef>
                <a:spcPts val="0"/>
              </a:spcBef>
              <a:spcAft>
                <a:spcPts val="400"/>
              </a:spcAft>
              <a:buNone/>
              <a:defRPr/>
            </a:pPr>
            <a:r>
              <a:rPr lang="en-US" altLang="en-US" sz="1600" dirty="0"/>
              <a:t>Medical/Surgical (T and NT) Ward </a:t>
            </a:r>
          </a:p>
          <a:p>
            <a:pPr algn="ctr" eaLnBrk="1" hangingPunct="1">
              <a:spcBef>
                <a:spcPts val="0"/>
              </a:spcBef>
              <a:spcAft>
                <a:spcPts val="400"/>
              </a:spcAft>
              <a:buNone/>
              <a:defRPr/>
            </a:pPr>
            <a:r>
              <a:rPr lang="en-US" altLang="en-US" sz="1600" dirty="0"/>
              <a:t>Surgical Ward</a:t>
            </a:r>
          </a:p>
        </p:txBody>
      </p:sp>
    </p:spTree>
    <p:extLst>
      <p:ext uri="{BB962C8B-B14F-4D97-AF65-F5344CB8AC3E}">
        <p14:creationId xmlns:p14="http://schemas.microsoft.com/office/powerpoint/2010/main" val="237830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32012" y="179221"/>
            <a:ext cx="11324803" cy="707785"/>
          </a:xfrm>
        </p:spPr>
        <p:txBody>
          <a:bodyPr>
            <a:noAutofit/>
          </a:bodyPr>
          <a:lstStyle/>
          <a:p>
            <a:r>
              <a:rPr lang="en-US" altLang="en-US" sz="3600" dirty="0">
                <a:solidFill>
                  <a:schemeClr val="bg1"/>
                </a:solidFill>
              </a:rPr>
              <a:t>CAUTI</a:t>
            </a:r>
            <a:r>
              <a:rPr lang="en-US" altLang="en-US" sz="3599" dirty="0">
                <a:solidFill>
                  <a:schemeClr val="bg1"/>
                </a:solidFill>
              </a:rPr>
              <a:t> Adult &amp; Pediatric Pathogens for 2019 and 2020</a:t>
            </a:r>
          </a:p>
        </p:txBody>
      </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17</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8" name="Rectangle 17">
            <a:extLst>
              <a:ext uri="{FF2B5EF4-FFF2-40B4-BE49-F238E27FC236}">
                <a16:creationId xmlns:a16="http://schemas.microsoft.com/office/drawing/2014/main" id="{8282BBFC-C69F-4E10-A0D4-791EDA92FEC4}"/>
              </a:ext>
            </a:extLst>
          </p:cNvPr>
          <p:cNvSpPr/>
          <p:nvPr/>
        </p:nvSpPr>
        <p:spPr>
          <a:xfrm>
            <a:off x="73322" y="3799745"/>
            <a:ext cx="11728697"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b="1" dirty="0">
              <a:solidFill>
                <a:schemeClr val="tx1"/>
              </a:solidFill>
            </a:endParaRPr>
          </a:p>
        </p:txBody>
      </p:sp>
      <p:graphicFrame>
        <p:nvGraphicFramePr>
          <p:cNvPr id="4" name="Chart 3">
            <a:extLst>
              <a:ext uri="{FF2B5EF4-FFF2-40B4-BE49-F238E27FC236}">
                <a16:creationId xmlns:a16="http://schemas.microsoft.com/office/drawing/2014/main" id="{CC409035-93B5-4405-A802-40915FDEDBD9}"/>
              </a:ext>
            </a:extLst>
          </p:cNvPr>
          <p:cNvGraphicFramePr/>
          <p:nvPr>
            <p:extLst>
              <p:ext uri="{D42A27DB-BD31-4B8C-83A1-F6EECF244321}">
                <p14:modId xmlns:p14="http://schemas.microsoft.com/office/powerpoint/2010/main" val="1320484944"/>
              </p:ext>
            </p:extLst>
          </p:nvPr>
        </p:nvGraphicFramePr>
        <p:xfrm>
          <a:off x="1588" y="980352"/>
          <a:ext cx="12185651" cy="551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id="{80F18C9F-AD06-4F08-A893-2E433933B41D}"/>
              </a:ext>
            </a:extLst>
          </p:cNvPr>
          <p:cNvSpPr txBox="1">
            <a:spLocks noChangeArrowheads="1"/>
          </p:cNvSpPr>
          <p:nvPr/>
        </p:nvSpPr>
        <p:spPr bwMode="auto">
          <a:xfrm>
            <a:off x="1588" y="1866628"/>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399" b="1" dirty="0"/>
              <a:t>ICU Pathogens</a:t>
            </a:r>
          </a:p>
        </p:txBody>
      </p:sp>
      <p:sp>
        <p:nvSpPr>
          <p:cNvPr id="16" name="Text Box 6">
            <a:extLst>
              <a:ext uri="{FF2B5EF4-FFF2-40B4-BE49-F238E27FC236}">
                <a16:creationId xmlns:a16="http://schemas.microsoft.com/office/drawing/2014/main" id="{9224615B-5196-4BB2-8EB3-D4D03509FC5D}"/>
              </a:ext>
            </a:extLst>
          </p:cNvPr>
          <p:cNvSpPr txBox="1">
            <a:spLocks noChangeArrowheads="1"/>
          </p:cNvSpPr>
          <p:nvPr/>
        </p:nvSpPr>
        <p:spPr bwMode="auto">
          <a:xfrm>
            <a:off x="1588" y="4374912"/>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399" b="1" dirty="0"/>
              <a:t>Ward Pathogens</a:t>
            </a:r>
          </a:p>
        </p:txBody>
      </p:sp>
      <p:sp>
        <p:nvSpPr>
          <p:cNvPr id="7" name="TextBox 6">
            <a:extLst>
              <a:ext uri="{FF2B5EF4-FFF2-40B4-BE49-F238E27FC236}">
                <a16:creationId xmlns:a16="http://schemas.microsoft.com/office/drawing/2014/main" id="{90B27F47-812F-49FA-8AC1-1B5854405168}"/>
              </a:ext>
            </a:extLst>
          </p:cNvPr>
          <p:cNvSpPr txBox="1"/>
          <p:nvPr/>
        </p:nvSpPr>
        <p:spPr>
          <a:xfrm>
            <a:off x="1667393" y="1900320"/>
            <a:ext cx="883690" cy="4292365"/>
          </a:xfrm>
          <a:prstGeom prst="rect">
            <a:avLst/>
          </a:prstGeom>
          <a:noFill/>
        </p:spPr>
        <p:txBody>
          <a:bodyPr wrap="square" rtlCol="0">
            <a:spAutoFit/>
          </a:bodyPr>
          <a:lstStyle/>
          <a:p>
            <a:pPr algn="ctr"/>
            <a:endParaRPr lang="en-US" sz="1400" i="1" dirty="0">
              <a:latin typeface="+mj-lt"/>
            </a:endParaRPr>
          </a:p>
          <a:p>
            <a:pPr algn="ctr"/>
            <a:r>
              <a:rPr lang="en-US" sz="1400" i="1" dirty="0">
                <a:latin typeface="+mj-lt"/>
              </a:rPr>
              <a:t>N=223</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900" i="1" dirty="0">
              <a:latin typeface="+mj-lt"/>
            </a:endParaRPr>
          </a:p>
          <a:p>
            <a:pPr algn="ctr"/>
            <a:r>
              <a:rPr lang="en-US" sz="1400" i="1" dirty="0">
                <a:latin typeface="+mj-lt"/>
              </a:rPr>
              <a:t>N=228</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050" i="1" dirty="0">
              <a:latin typeface="+mj-lt"/>
            </a:endParaRPr>
          </a:p>
          <a:p>
            <a:pPr algn="ctr"/>
            <a:r>
              <a:rPr lang="en-US" sz="1400" i="1" dirty="0">
                <a:latin typeface="+mj-lt"/>
              </a:rPr>
              <a:t>N=205</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100" i="1" dirty="0">
              <a:latin typeface="+mj-lt"/>
            </a:endParaRPr>
          </a:p>
          <a:p>
            <a:pPr algn="ctr"/>
            <a:r>
              <a:rPr lang="en-US" sz="1400" i="1" dirty="0">
                <a:latin typeface="+mj-lt"/>
              </a:rPr>
              <a:t>N=198</a:t>
            </a:r>
          </a:p>
        </p:txBody>
      </p:sp>
    </p:spTree>
    <p:extLst>
      <p:ext uri="{BB962C8B-B14F-4D97-AF65-F5344CB8AC3E}">
        <p14:creationId xmlns:p14="http://schemas.microsoft.com/office/powerpoint/2010/main" val="369396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2143" y="1174182"/>
            <a:ext cx="2871350"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spcAft>
                <a:spcPts val="600"/>
              </a:spcAft>
              <a:buFontTx/>
              <a:buNone/>
            </a:pPr>
            <a:r>
              <a:rPr lang="en-US" altLang="en-US" sz="2400" b="1" dirty="0">
                <a:solidFill>
                  <a:srgbClr val="006699"/>
                </a:solidFill>
              </a:rPr>
              <a:t>Key Findings</a:t>
            </a:r>
            <a:endParaRPr lang="en-US" altLang="en-US" sz="900" b="1" dirty="0"/>
          </a:p>
          <a:p>
            <a:pPr marL="115888" indent="-115888" eaLnBrk="1" hangingPunct="1">
              <a:spcBef>
                <a:spcPct val="0"/>
              </a:spcBef>
              <a:spcAft>
                <a:spcPts val="600"/>
              </a:spcAft>
            </a:pPr>
            <a:r>
              <a:rPr lang="en-US" altLang="en-US" sz="1800" dirty="0"/>
              <a:t>In 2020, adult and pediatric ICUs experienced a significantly lower number of infections than predicted, based on 2015 national aggregate data. </a:t>
            </a:r>
          </a:p>
          <a:p>
            <a:pPr marL="115888" indent="-115888" eaLnBrk="1" hangingPunct="1">
              <a:spcBef>
                <a:spcPct val="0"/>
              </a:spcBef>
              <a:spcAft>
                <a:spcPts val="600"/>
              </a:spcAft>
            </a:pPr>
            <a:r>
              <a:rPr lang="en-US" sz="1800" dirty="0"/>
              <a:t>In 2020, adult and pediatric wards experienced the same number of infections than predicted, based on 2015 national aggregate data.</a:t>
            </a:r>
            <a:endParaRPr lang="en-US" altLang="en-US" sz="1800" dirty="0"/>
          </a:p>
        </p:txBody>
      </p:sp>
      <p:sp>
        <p:nvSpPr>
          <p:cNvPr id="32772" name="Rectangle 2"/>
          <p:cNvSpPr>
            <a:spLocks noGrp="1" noChangeArrowheads="1"/>
          </p:cNvSpPr>
          <p:nvPr>
            <p:ph type="title"/>
          </p:nvPr>
        </p:nvSpPr>
        <p:spPr>
          <a:xfrm>
            <a:off x="619255" y="138415"/>
            <a:ext cx="7933729" cy="707969"/>
          </a:xfrm>
        </p:spPr>
        <p:txBody>
          <a:bodyPr>
            <a:normAutofit fontScale="90000"/>
          </a:bodyPr>
          <a:lstStyle/>
          <a:p>
            <a:pPr eaLnBrk="1" hangingPunct="1"/>
            <a:r>
              <a:rPr lang="en-US" altLang="en-US" dirty="0">
                <a:solidFill>
                  <a:schemeClr val="bg1"/>
                </a:solidFill>
              </a:rPr>
              <a:t>State CAUTI SIR in ICU and Wards</a:t>
            </a:r>
          </a:p>
        </p:txBody>
      </p:sp>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18</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5518"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Ward</a:t>
            </a:r>
            <a:endParaRPr lang="en-US" sz="1600" b="1" dirty="0">
              <a:solidFill>
                <a:schemeClr val="tx1"/>
              </a:solidFill>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1306"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ICU</a:t>
            </a:r>
            <a:endParaRPr lang="en-US" sz="2399" b="1" dirty="0">
              <a:solidFill>
                <a:schemeClr val="tx1"/>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235777529"/>
              </p:ext>
            </p:extLst>
          </p:nvPr>
        </p:nvGraphicFramePr>
        <p:xfrm>
          <a:off x="3243713"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17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262143" y="1096125"/>
            <a:ext cx="2871350" cy="530352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spcAft>
                <a:spcPts val="600"/>
              </a:spcAft>
              <a:buFontTx/>
              <a:buNone/>
            </a:pPr>
            <a:r>
              <a:rPr lang="en-US" altLang="en-US" sz="2400" b="1" dirty="0">
                <a:solidFill>
                  <a:srgbClr val="006699"/>
                </a:solidFill>
              </a:rPr>
              <a:t>Key Findings</a:t>
            </a:r>
            <a:endParaRPr lang="en-US" altLang="en-US" sz="900" b="1" dirty="0"/>
          </a:p>
          <a:p>
            <a:pPr marL="115888" indent="-115888" eaLnBrk="1" hangingPunct="1">
              <a:spcBef>
                <a:spcPct val="0"/>
              </a:spcBef>
              <a:spcAft>
                <a:spcPts val="600"/>
              </a:spcAft>
            </a:pPr>
            <a:r>
              <a:rPr lang="en-US" altLang="en-US" sz="1800" dirty="0"/>
              <a:t>In 2020, adult and pediatric ICUs experienced a significantly higher number of device days than predicted, based on 2015 national aggregate data.</a:t>
            </a:r>
          </a:p>
          <a:p>
            <a:pPr marL="115888" indent="-115888" eaLnBrk="1" hangingPunct="1">
              <a:spcBef>
                <a:spcPct val="0"/>
              </a:spcBef>
              <a:spcAft>
                <a:spcPts val="600"/>
              </a:spcAft>
            </a:pPr>
            <a:r>
              <a:rPr lang="en-US" altLang="en-US" sz="1800" dirty="0"/>
              <a:t>For the past six years, adult Wards experienced a significantly lower number of device days than predicted, based on 2015 national aggregate data. </a:t>
            </a:r>
            <a:br>
              <a:rPr lang="en-US" altLang="en-US" sz="1600" dirty="0"/>
            </a:br>
            <a:endParaRPr lang="en-US" altLang="en-US" sz="1600" dirty="0"/>
          </a:p>
        </p:txBody>
      </p:sp>
      <p:sp>
        <p:nvSpPr>
          <p:cNvPr id="32772" name="Rectangle 2"/>
          <p:cNvSpPr>
            <a:spLocks noGrp="1" noChangeArrowheads="1"/>
          </p:cNvSpPr>
          <p:nvPr>
            <p:ph type="title"/>
          </p:nvPr>
        </p:nvSpPr>
        <p:spPr>
          <a:xfrm>
            <a:off x="619255" y="138415"/>
            <a:ext cx="7933729" cy="707969"/>
          </a:xfrm>
        </p:spPr>
        <p:txBody>
          <a:bodyPr>
            <a:normAutofit fontScale="90000"/>
          </a:bodyPr>
          <a:lstStyle/>
          <a:p>
            <a:pPr eaLnBrk="1" hangingPunct="1"/>
            <a:r>
              <a:rPr lang="en-US" altLang="en-US" dirty="0">
                <a:solidFill>
                  <a:schemeClr val="bg1"/>
                </a:solidFill>
              </a:rPr>
              <a:t>State CAUTI SUR in ICU and Wards</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19</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5518"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Ward</a:t>
            </a:r>
            <a:endParaRPr lang="en-US" sz="1900" b="1" dirty="0">
              <a:solidFill>
                <a:schemeClr val="tx1"/>
              </a:solidFill>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5160"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tx1"/>
                </a:solidFill>
              </a:rPr>
              <a:t>ICU</a:t>
            </a:r>
            <a:endParaRPr lang="en-US" sz="1900" b="1" dirty="0">
              <a:solidFill>
                <a:schemeClr val="tx1"/>
              </a:solidFill>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2599979903"/>
              </p:ext>
            </p:extLst>
          </p:nvPr>
        </p:nvGraphicFramePr>
        <p:xfrm>
          <a:off x="3243713" y="1373947"/>
          <a:ext cx="8833057" cy="473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3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en-US" sz="4000" dirty="0">
                <a:solidFill>
                  <a:schemeClr val="bg1"/>
                </a:solidFill>
              </a:rPr>
              <a:t>Introduction</a:t>
            </a:r>
          </a:p>
        </p:txBody>
      </p:sp>
      <p:sp>
        <p:nvSpPr>
          <p:cNvPr id="10244" name="Rectangle 3"/>
          <p:cNvSpPr>
            <a:spLocks noGrp="1" noChangeArrowheads="1"/>
          </p:cNvSpPr>
          <p:nvPr>
            <p:ph idx="1"/>
          </p:nvPr>
        </p:nvSpPr>
        <p:spPr>
          <a:xfrm>
            <a:off x="388878" y="1170749"/>
            <a:ext cx="11379478" cy="4782376"/>
          </a:xfrm>
        </p:spPr>
        <p:txBody>
          <a:bodyPr>
            <a:noAutofit/>
          </a:bodyPr>
          <a:lstStyle/>
          <a:p>
            <a:pPr marL="0" indent="1588" eaLnBrk="1" hangingPunct="1">
              <a:lnSpc>
                <a:spcPct val="80000"/>
              </a:lnSpc>
              <a:buNone/>
              <a:defRPr/>
            </a:pPr>
            <a:r>
              <a:rPr lang="en-US" altLang="en-US" sz="2000" dirty="0">
                <a:solidFill>
                  <a:srgbClr val="000000"/>
                </a:solidFill>
              </a:rPr>
              <a:t>Healthcare-associated infections (HAIs) are infections that patients acquire during the course of receiving treatment for other conditions within a healthcare setting.  </a:t>
            </a:r>
          </a:p>
          <a:p>
            <a:pPr marL="0" indent="1588" eaLnBrk="1" hangingPunct="1">
              <a:lnSpc>
                <a:spcPct val="80000"/>
              </a:lnSpc>
              <a:buNone/>
              <a:defRPr/>
            </a:pPr>
            <a:endParaRPr lang="en-US" altLang="en-US" sz="1100" dirty="0">
              <a:solidFill>
                <a:srgbClr val="000000"/>
              </a:solidFill>
            </a:endParaRPr>
          </a:p>
          <a:p>
            <a:pPr marL="0" indent="1588" eaLnBrk="1" hangingPunct="1">
              <a:lnSpc>
                <a:spcPct val="80000"/>
              </a:lnSpc>
              <a:buNone/>
              <a:defRPr/>
            </a:pPr>
            <a:r>
              <a:rPr lang="en-US" altLang="en-US" sz="2000" dirty="0">
                <a:solidFill>
                  <a:srgbClr val="000000"/>
                </a:solidFill>
              </a:rPr>
              <a:t>HAIs are among the leading causes of preventable death in the United States, affecting 1 in </a:t>
            </a:r>
            <a:r>
              <a:rPr lang="en-US" altLang="en-US" sz="2000" dirty="0"/>
              <a:t>17</a:t>
            </a:r>
            <a:r>
              <a:rPr lang="en-US" altLang="en-US" sz="2000" dirty="0">
                <a:solidFill>
                  <a:srgbClr val="FF0000"/>
                </a:solidFill>
              </a:rPr>
              <a:t> </a:t>
            </a:r>
            <a:r>
              <a:rPr lang="en-US" altLang="en-US" sz="2000" dirty="0">
                <a:solidFill>
                  <a:srgbClr val="000000"/>
                </a:solidFill>
              </a:rPr>
              <a:t>hospitalized patients, accounting for an estimated 1.7 million infections and an associated 98,000 deaths.* </a:t>
            </a:r>
          </a:p>
          <a:p>
            <a:pPr marL="0" indent="1588" eaLnBrk="1" hangingPunct="1">
              <a:lnSpc>
                <a:spcPct val="80000"/>
              </a:lnSpc>
              <a:buNone/>
              <a:defRPr/>
            </a:pPr>
            <a:endParaRPr lang="en-US" altLang="en-US" sz="1100" dirty="0">
              <a:solidFill>
                <a:srgbClr val="000000"/>
              </a:solidFill>
            </a:endParaRPr>
          </a:p>
          <a:p>
            <a:pPr marL="0" indent="1588" eaLnBrk="1" hangingPunct="1">
              <a:lnSpc>
                <a:spcPct val="80000"/>
              </a:lnSpc>
              <a:buNone/>
              <a:defRPr/>
            </a:pPr>
            <a:r>
              <a:rPr lang="en-US" altLang="en-US" sz="2000" dirty="0">
                <a:solidFill>
                  <a:srgbClr val="000000"/>
                </a:solidFill>
              </a:rPr>
              <a:t>The Massachusetts Department of Public Health (DPH) developed this data update as a component of the Statewide Infection Prevention and Control Program created pursuant to</a:t>
            </a:r>
            <a:r>
              <a:rPr lang="en-US" altLang="en-US" sz="2000" dirty="0">
                <a:solidFill>
                  <a:srgbClr val="4D4D4D"/>
                </a:solidFill>
              </a:rPr>
              <a:t> </a:t>
            </a:r>
            <a:r>
              <a:rPr lang="en-US" altLang="en-US" sz="2000" dirty="0">
                <a:solidFill>
                  <a:schemeClr val="accent5">
                    <a:lumMod val="10000"/>
                  </a:schemeClr>
                </a:solidFill>
                <a:hlinkClick r:id="rId3"/>
              </a:rPr>
              <a:t>Chapter 58 of the Acts of 2006</a:t>
            </a:r>
            <a:r>
              <a:rPr lang="en-US" altLang="en-US" sz="2000" dirty="0">
                <a:solidFill>
                  <a:schemeClr val="accent5">
                    <a:lumMod val="10000"/>
                  </a:schemeClr>
                </a:solidFill>
              </a:rPr>
              <a:t>. </a:t>
            </a:r>
          </a:p>
          <a:p>
            <a:pPr marL="737248" lvl="1" indent="-284554" eaLnBrk="1" hangingPunct="1">
              <a:lnSpc>
                <a:spcPct val="80000"/>
              </a:lnSpc>
              <a:buFontTx/>
              <a:buChar char="•"/>
              <a:defRPr/>
            </a:pPr>
            <a:endParaRPr lang="en-US" altLang="en-US" sz="1200" dirty="0">
              <a:solidFill>
                <a:srgbClr val="000000"/>
              </a:solidFill>
            </a:endParaRPr>
          </a:p>
          <a:p>
            <a:pPr marL="737248" lvl="1" indent="-284554" eaLnBrk="1" hangingPunct="1">
              <a:lnSpc>
                <a:spcPct val="80000"/>
              </a:lnSpc>
              <a:buFontTx/>
              <a:buChar char="•"/>
              <a:defRPr/>
            </a:pPr>
            <a:r>
              <a:rPr lang="en-US" altLang="en-US" sz="1800" dirty="0">
                <a:solidFill>
                  <a:srgbClr val="000000"/>
                </a:solidFill>
              </a:rPr>
              <a:t>Massachusetts law provides DPH with the legal authority to conduct surveillance, and to investigate and control the spread of communicable and infectious diseases. </a:t>
            </a:r>
            <a:r>
              <a:rPr lang="en-US" altLang="en-US" sz="1800" dirty="0">
                <a:solidFill>
                  <a:srgbClr val="4D4D4D"/>
                </a:solidFill>
              </a:rPr>
              <a:t>(</a:t>
            </a:r>
            <a:r>
              <a:rPr lang="en-US" altLang="en-US" sz="1800" dirty="0">
                <a:solidFill>
                  <a:srgbClr val="4D4D4D"/>
                </a:solidFill>
                <a:hlinkClick r:id="rId4"/>
              </a:rPr>
              <a:t>MGL c. 111,sections 6 &amp; 7</a:t>
            </a:r>
            <a:r>
              <a:rPr lang="en-US" altLang="en-US" sz="1800" dirty="0">
                <a:solidFill>
                  <a:srgbClr val="4D4D4D"/>
                </a:solidFill>
              </a:rPr>
              <a:t>)</a:t>
            </a:r>
          </a:p>
          <a:p>
            <a:pPr marL="0" indent="1588" eaLnBrk="1" hangingPunct="1">
              <a:lnSpc>
                <a:spcPct val="80000"/>
              </a:lnSpc>
              <a:defRPr/>
            </a:pPr>
            <a:endParaRPr lang="en-US" altLang="en-US" sz="1050" dirty="0">
              <a:solidFill>
                <a:srgbClr val="4D4D4D"/>
              </a:solidFill>
            </a:endParaRPr>
          </a:p>
          <a:p>
            <a:pPr marL="737248" lvl="1" indent="-284554" eaLnBrk="1" hangingPunct="1">
              <a:lnSpc>
                <a:spcPct val="80000"/>
              </a:lnSpc>
              <a:buFontTx/>
              <a:buChar char="•"/>
              <a:defRPr/>
            </a:pPr>
            <a:r>
              <a:rPr lang="en-US" altLang="en-US" sz="1800" dirty="0"/>
              <a:t>DPH implements this responsibility in hospitals through the hospital licensing regulation. </a:t>
            </a:r>
            <a:r>
              <a:rPr lang="en-US" altLang="en-US" sz="1800" dirty="0">
                <a:solidFill>
                  <a:srgbClr val="4D4D4D"/>
                </a:solidFill>
              </a:rPr>
              <a:t>(</a:t>
            </a:r>
            <a:r>
              <a:rPr lang="en-US" altLang="en-US" sz="1800" dirty="0">
                <a:solidFill>
                  <a:srgbClr val="4D4D4D"/>
                </a:solidFill>
                <a:hlinkClick r:id="rId5"/>
              </a:rPr>
              <a:t>105 CMR 130.000</a:t>
            </a:r>
            <a:r>
              <a:rPr lang="en-US" altLang="en-US" sz="1800" dirty="0">
                <a:solidFill>
                  <a:srgbClr val="4D4D4D"/>
                </a:solidFill>
              </a:rPr>
              <a:t>)</a:t>
            </a:r>
          </a:p>
          <a:p>
            <a:pPr marL="737248" lvl="1" indent="-284554" eaLnBrk="1" hangingPunct="1">
              <a:lnSpc>
                <a:spcPct val="80000"/>
              </a:lnSpc>
              <a:buFontTx/>
              <a:buChar char="•"/>
              <a:defRPr/>
            </a:pPr>
            <a:endParaRPr lang="en-US" altLang="en-US" sz="1050" dirty="0"/>
          </a:p>
          <a:p>
            <a:pPr marL="737248" lvl="1" indent="-284554" eaLnBrk="1" hangingPunct="1">
              <a:lnSpc>
                <a:spcPct val="80000"/>
              </a:lnSpc>
              <a:buFontTx/>
              <a:buChar char="•"/>
              <a:defRPr/>
            </a:pPr>
            <a:r>
              <a:rPr lang="en-US" altLang="en-US" sz="1800" dirty="0"/>
              <a:t>Section 51H of chapter 111 of the Massachusetts General Laws authorizes the Department to collect HAI data and disseminate the information publicly to encourage quality improvement. </a:t>
            </a:r>
            <a:r>
              <a:rPr lang="en-US" altLang="en-US" sz="1800" dirty="0">
                <a:solidFill>
                  <a:srgbClr val="4D4D4D"/>
                </a:solidFill>
              </a:rPr>
              <a:t>(</a:t>
            </a:r>
            <a:r>
              <a:rPr lang="en-US" altLang="en-US" sz="1800" dirty="0">
                <a:solidFill>
                  <a:srgbClr val="4D4D4D"/>
                </a:solidFill>
                <a:hlinkClick r:id="rId6"/>
              </a:rPr>
              <a:t>https://malegislature.gov/Laws/GeneralLaws/PartI/TitleXVI/Chapter111/Section51H</a:t>
            </a:r>
            <a:r>
              <a:rPr lang="en-US" altLang="en-US" sz="1800" dirty="0">
                <a:solidFill>
                  <a:srgbClr val="4D4D4D"/>
                </a:solidFill>
              </a:rPr>
              <a:t>) </a:t>
            </a:r>
          </a:p>
          <a:p>
            <a:pPr marL="0" indent="1588" eaLnBrk="1" hangingPunct="1">
              <a:lnSpc>
                <a:spcPct val="80000"/>
              </a:lnSpc>
              <a:buNone/>
              <a:defRPr/>
            </a:pPr>
            <a:endParaRPr lang="en-US" altLang="en-US" sz="1400" dirty="0">
              <a:solidFill>
                <a:srgbClr val="4D4D4D"/>
              </a:solidFill>
            </a:endParaRPr>
          </a:p>
          <a:p>
            <a:pPr marL="0" indent="1588" eaLnBrk="1" hangingPunct="1">
              <a:lnSpc>
                <a:spcPct val="80000"/>
              </a:lnSpc>
              <a:buNone/>
              <a:defRPr/>
            </a:pPr>
            <a:endParaRPr lang="en-US" altLang="en-US" sz="1400" dirty="0">
              <a:solidFill>
                <a:srgbClr val="4D4D4D"/>
              </a:solidFill>
            </a:endParaRPr>
          </a:p>
          <a:p>
            <a:pPr marL="0" indent="1588" eaLnBrk="1" hangingPunct="1">
              <a:lnSpc>
                <a:spcPct val="80000"/>
              </a:lnSpc>
              <a:buNone/>
              <a:defRPr/>
            </a:pPr>
            <a:r>
              <a:rPr lang="en-US" sz="1400" dirty="0"/>
              <a:t>*Haque M, </a:t>
            </a:r>
            <a:r>
              <a:rPr lang="en-US" sz="1400" dirty="0" err="1"/>
              <a:t>Sartelli</a:t>
            </a:r>
            <a:r>
              <a:rPr lang="en-US" sz="1400" dirty="0"/>
              <a:t> M, </a:t>
            </a:r>
            <a:r>
              <a:rPr lang="en-US" sz="1400" dirty="0" err="1"/>
              <a:t>McKimm</a:t>
            </a:r>
            <a:r>
              <a:rPr lang="en-US" sz="1400" dirty="0"/>
              <a:t> J, Abu Bakar M. Healthcare-associated Infections - an Overview. </a:t>
            </a:r>
            <a:r>
              <a:rPr lang="en-US" sz="1400" i="1" dirty="0"/>
              <a:t>Infect Drug Resist</a:t>
            </a:r>
            <a:r>
              <a:rPr lang="en-US" sz="1400" dirty="0"/>
              <a:t>. 2018;11:2321–2333. </a:t>
            </a:r>
            <a:endParaRPr lang="en-US" altLang="en-US" sz="1400" strike="sngStrike" dirty="0">
              <a:solidFill>
                <a:srgbClr val="4D4D4D"/>
              </a:solidFill>
            </a:endParaRPr>
          </a:p>
          <a:p>
            <a:pPr marL="0" indent="1588" eaLnBrk="1" hangingPunct="1">
              <a:lnSpc>
                <a:spcPct val="80000"/>
              </a:lnSpc>
              <a:buNone/>
              <a:defRPr/>
            </a:pPr>
            <a:endParaRPr lang="en-US" altLang="en-US" sz="1400" strike="sngStrike" dirty="0">
              <a:solidFill>
                <a:srgbClr val="4D4D4D"/>
              </a:solidFill>
            </a:endParaRPr>
          </a:p>
          <a:p>
            <a:pPr marL="737248" lvl="1" indent="-284554" eaLnBrk="1" hangingPunct="1">
              <a:lnSpc>
                <a:spcPct val="80000"/>
              </a:lnSpc>
              <a:buFontTx/>
              <a:buChar char="•"/>
              <a:defRPr/>
            </a:pPr>
            <a:endParaRPr lang="en-US" altLang="en-US" sz="2200" dirty="0">
              <a:solidFill>
                <a:srgbClr val="4D4D4D"/>
              </a:solidFill>
            </a:endParaRPr>
          </a:p>
          <a:p>
            <a:pPr marL="0" indent="1588" eaLnBrk="1" hangingPunct="1">
              <a:lnSpc>
                <a:spcPct val="80000"/>
              </a:lnSpc>
              <a:buNone/>
              <a:defRPr/>
            </a:pPr>
            <a:endParaRPr lang="en-US" altLang="en-US" sz="1800" dirty="0">
              <a:solidFill>
                <a:srgbClr val="4D4D4D"/>
              </a:solidFill>
            </a:endParaRP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a:t>
            </a:fld>
            <a:endParaRPr lang="en-US" dirty="0">
              <a:solidFill>
                <a:srgbClr val="464646">
                  <a:lumMod val="40000"/>
                  <a:lumOff val="60000"/>
                </a:srgbClr>
              </a:solidFill>
              <a:latin typeface="+mn-lt"/>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4766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p:cNvSpPr>
            <a:spLocks noChangeArrowheads="1"/>
          </p:cNvSpPr>
          <p:nvPr/>
        </p:nvSpPr>
        <p:spPr bwMode="auto">
          <a:xfrm>
            <a:off x="262233" y="1067965"/>
            <a:ext cx="2745345"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00" dirty="0">
                <a:solidFill>
                  <a:srgbClr val="000000"/>
                </a:solidFill>
              </a:rPr>
              <a:t> </a:t>
            </a:r>
          </a:p>
          <a:p>
            <a:pPr algn="ctr" eaLnBrk="1" hangingPunct="1">
              <a:spcBef>
                <a:spcPct val="0"/>
              </a:spcBef>
              <a:buNone/>
            </a:pPr>
            <a:r>
              <a:rPr lang="en-US" altLang="en-US" sz="1800" dirty="0">
                <a:solidFill>
                  <a:srgbClr val="000000"/>
                </a:solidFill>
              </a:rPr>
              <a:t>In 2020, MA acute care hospitals performing colon surgeries (COLO) </a:t>
            </a:r>
            <a:r>
              <a:rPr lang="en-US" altLang="en-US" sz="1800" dirty="0"/>
              <a:t>experienced a lower number of infections than predicted, based on 2015 national aggregate data.</a:t>
            </a:r>
          </a:p>
          <a:p>
            <a:pPr algn="ctr" eaLnBrk="1" hangingPunct="1">
              <a:spcBef>
                <a:spcPct val="0"/>
              </a:spcBef>
              <a:buFontTx/>
              <a:buNone/>
            </a:pPr>
            <a:r>
              <a:rPr lang="en-US" altLang="en-US" sz="1000" dirty="0">
                <a:solidFill>
                  <a:srgbClr val="000000"/>
                </a:solidFill>
              </a:rPr>
              <a:t> </a:t>
            </a:r>
          </a:p>
          <a:p>
            <a:pPr algn="ctr" eaLnBrk="1" hangingPunct="1">
              <a:spcBef>
                <a:spcPct val="0"/>
              </a:spcBef>
              <a:buFontTx/>
              <a:buNone/>
            </a:pPr>
            <a:r>
              <a:rPr lang="en-US" altLang="en-US" sz="1800" dirty="0">
                <a:solidFill>
                  <a:srgbClr val="000000"/>
                </a:solidFill>
              </a:rPr>
              <a:t>There were </a:t>
            </a:r>
            <a:r>
              <a:rPr lang="en-US" sz="1800" dirty="0"/>
              <a:t>25 </a:t>
            </a:r>
            <a:r>
              <a:rPr lang="en-US" altLang="en-US" sz="1800" dirty="0">
                <a:solidFill>
                  <a:srgbClr val="000000"/>
                </a:solidFill>
              </a:rPr>
              <a:t>CABG SSIs reported in 2020.   </a:t>
            </a:r>
          </a:p>
          <a:p>
            <a:pPr algn="ctr" eaLnBrk="1" hangingPunct="1">
              <a:spcBef>
                <a:spcPct val="0"/>
              </a:spcBef>
              <a:buFontTx/>
              <a:buNone/>
            </a:pPr>
            <a:endParaRPr lang="en-US" altLang="en-US" sz="1800" dirty="0">
              <a:solidFill>
                <a:srgbClr val="000000"/>
              </a:solidFill>
            </a:endParaRPr>
          </a:p>
          <a:p>
            <a:pPr algn="ctr" eaLnBrk="1" hangingPunct="1">
              <a:spcBef>
                <a:spcPct val="0"/>
              </a:spcBef>
              <a:buNone/>
            </a:pPr>
            <a:r>
              <a:rPr lang="en-US" altLang="en-US" sz="1800" dirty="0"/>
              <a:t>There were </a:t>
            </a:r>
            <a:r>
              <a:rPr lang="en-US" sz="1800" dirty="0"/>
              <a:t>161 </a:t>
            </a:r>
            <a:r>
              <a:rPr lang="en-US" altLang="en-US" sz="1800" dirty="0"/>
              <a:t>COLO SSIs reported in 2020.</a:t>
            </a:r>
            <a:endParaRPr lang="en-US" altLang="en-US" sz="1800" dirty="0">
              <a:solidFill>
                <a:srgbClr val="000000"/>
              </a:solidFill>
            </a:endParaRP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700" i="1" dirty="0">
                <a:solidFill>
                  <a:schemeClr val="bg1"/>
                </a:solidFill>
              </a:rPr>
              <a:t>Coronary Artery Bypass Graft (CABG) SIR and Colon Procedure (COLO) SIR</a:t>
            </a:r>
            <a:endParaRPr lang="en-US" altLang="en-US" sz="1800" b="0" i="1"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609806020"/>
              </p:ext>
            </p:extLst>
          </p:nvPr>
        </p:nvGraphicFramePr>
        <p:xfrm>
          <a:off x="3267408" y="970444"/>
          <a:ext cx="8303432"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bwMode="auto">
          <a:xfrm>
            <a:off x="4424712" y="2153568"/>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6598" y="6169485"/>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aphicFrame>
        <p:nvGraphicFramePr>
          <p:cNvPr id="13" name="Object 3"/>
          <p:cNvGraphicFramePr>
            <a:graphicFrameLocks noChangeAspect="1"/>
          </p:cNvGraphicFramePr>
          <p:nvPr>
            <p:extLst>
              <p:ext uri="{D42A27DB-BD31-4B8C-83A1-F6EECF244321}">
                <p14:modId xmlns:p14="http://schemas.microsoft.com/office/powerpoint/2010/main" val="3205438101"/>
              </p:ext>
            </p:extLst>
          </p:nvPr>
        </p:nvGraphicFramePr>
        <p:xfrm>
          <a:off x="3279725" y="3619421"/>
          <a:ext cx="8303431" cy="292608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bwMode="auto">
          <a:xfrm>
            <a:off x="4424712"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20</a:t>
            </a:fld>
            <a:endParaRPr lang="en-US" dirty="0">
              <a:solidFill>
                <a:srgbClr val="464646">
                  <a:lumMod val="40000"/>
                  <a:lumOff val="60000"/>
                </a:srgbClr>
              </a:solidFill>
              <a:latin typeface="+mn-lt"/>
            </a:endParaRPr>
          </a:p>
        </p:txBody>
      </p:sp>
      <p:sp>
        <p:nvSpPr>
          <p:cNvPr id="1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80932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3">
            <a:extLst>
              <a:ext uri="{FF2B5EF4-FFF2-40B4-BE49-F238E27FC236}">
                <a16:creationId xmlns:a16="http://schemas.microsoft.com/office/drawing/2014/main" id="{F52B956E-C197-489F-938E-0EF14A15ADC4}"/>
              </a:ext>
            </a:extLst>
          </p:cNvPr>
          <p:cNvGraphicFramePr>
            <a:graphicFrameLocks noChangeAspect="1"/>
          </p:cNvGraphicFramePr>
          <p:nvPr>
            <p:extLst>
              <p:ext uri="{D42A27DB-BD31-4B8C-83A1-F6EECF244321}">
                <p14:modId xmlns:p14="http://schemas.microsoft.com/office/powerpoint/2010/main" val="3792336887"/>
              </p:ext>
            </p:extLst>
          </p:nvPr>
        </p:nvGraphicFramePr>
        <p:xfrm>
          <a:off x="3270035" y="3616508"/>
          <a:ext cx="8303431"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3">
            <a:extLst>
              <a:ext uri="{FF2B5EF4-FFF2-40B4-BE49-F238E27FC236}">
                <a16:creationId xmlns:a16="http://schemas.microsoft.com/office/drawing/2014/main" id="{EAFF35EB-05B9-4A8B-AEA3-B81BBF4E23D0}"/>
              </a:ext>
            </a:extLst>
          </p:cNvPr>
          <p:cNvGraphicFramePr>
            <a:graphicFrameLocks noChangeAspect="1"/>
          </p:cNvGraphicFramePr>
          <p:nvPr>
            <p:extLst>
              <p:ext uri="{D42A27DB-BD31-4B8C-83A1-F6EECF244321}">
                <p14:modId xmlns:p14="http://schemas.microsoft.com/office/powerpoint/2010/main" val="1360589860"/>
              </p:ext>
            </p:extLst>
          </p:nvPr>
        </p:nvGraphicFramePr>
        <p:xfrm>
          <a:off x="3270035" y="979243"/>
          <a:ext cx="8303431"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
          <p:cNvSpPr>
            <a:spLocks noChangeArrowheads="1"/>
          </p:cNvSpPr>
          <p:nvPr/>
        </p:nvSpPr>
        <p:spPr bwMode="auto">
          <a:xfrm>
            <a:off x="262233" y="1067965"/>
            <a:ext cx="2745345"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00" dirty="0">
                <a:solidFill>
                  <a:srgbClr val="000000"/>
                </a:solidFill>
              </a:rPr>
              <a:t> </a:t>
            </a:r>
          </a:p>
          <a:p>
            <a:pPr algn="ctr" eaLnBrk="1" hangingPunct="1">
              <a:spcBef>
                <a:spcPct val="0"/>
              </a:spcBef>
              <a:buNone/>
            </a:pPr>
            <a:r>
              <a:rPr lang="en-US" altLang="en-US" sz="1800" dirty="0">
                <a:solidFill>
                  <a:srgbClr val="000000"/>
                </a:solidFill>
              </a:rPr>
              <a:t>For the past three years, Massachusetts acute care hospitals performing knee prosthesis procedures (KPRO) experienced significantly </a:t>
            </a:r>
            <a:r>
              <a:rPr lang="en-US" altLang="en-US" sz="1800" dirty="0"/>
              <a:t>higher </a:t>
            </a:r>
            <a:r>
              <a:rPr lang="en-US" altLang="en-US" sz="1800" dirty="0">
                <a:solidFill>
                  <a:srgbClr val="000000"/>
                </a:solidFill>
              </a:rPr>
              <a:t>number of infections than predicted</a:t>
            </a:r>
            <a:r>
              <a:rPr lang="en-US" altLang="en-US" sz="1800" dirty="0"/>
              <a:t>, based on 2015 national aggregate data</a:t>
            </a:r>
            <a:r>
              <a:rPr lang="en-US" altLang="en-US" sz="1800" dirty="0">
                <a:solidFill>
                  <a:srgbClr val="000000"/>
                </a:solidFill>
              </a:rPr>
              <a:t>.</a:t>
            </a:r>
          </a:p>
          <a:p>
            <a:pPr algn="ctr" eaLnBrk="1" hangingPunct="1">
              <a:spcBef>
                <a:spcPct val="0"/>
              </a:spcBef>
              <a:buFontTx/>
              <a:buNone/>
            </a:pPr>
            <a:r>
              <a:rPr lang="en-US" altLang="en-US" sz="1050" dirty="0">
                <a:solidFill>
                  <a:srgbClr val="000000"/>
                </a:solidFill>
              </a:rPr>
              <a:t> </a:t>
            </a:r>
          </a:p>
          <a:p>
            <a:pPr algn="ctr" eaLnBrk="1" hangingPunct="1">
              <a:spcBef>
                <a:spcPct val="0"/>
              </a:spcBef>
              <a:buFontTx/>
              <a:buNone/>
            </a:pPr>
            <a:r>
              <a:rPr lang="en-US" altLang="en-US" sz="1800" dirty="0">
                <a:solidFill>
                  <a:srgbClr val="000000"/>
                </a:solidFill>
              </a:rPr>
              <a:t>There were </a:t>
            </a:r>
            <a:r>
              <a:rPr lang="en-US" sz="1800" dirty="0"/>
              <a:t>54 KPRO</a:t>
            </a:r>
            <a:r>
              <a:rPr lang="en-US" altLang="en-US" sz="1800" dirty="0">
                <a:solidFill>
                  <a:srgbClr val="000000"/>
                </a:solidFill>
              </a:rPr>
              <a:t> SSIs reported in 2020.</a:t>
            </a:r>
          </a:p>
          <a:p>
            <a:pPr algn="ctr" eaLnBrk="1" hangingPunct="1">
              <a:spcBef>
                <a:spcPct val="0"/>
              </a:spcBef>
              <a:buFontTx/>
              <a:buNone/>
            </a:pPr>
            <a:r>
              <a:rPr lang="en-US" altLang="en-US" sz="1100" dirty="0">
                <a:solidFill>
                  <a:srgbClr val="000000"/>
                </a:solidFill>
              </a:rPr>
              <a:t> </a:t>
            </a:r>
          </a:p>
          <a:p>
            <a:pPr algn="ctr" eaLnBrk="1" hangingPunct="1">
              <a:spcBef>
                <a:spcPct val="0"/>
              </a:spcBef>
              <a:buFontTx/>
              <a:buNone/>
            </a:pPr>
            <a:r>
              <a:rPr lang="en-US" altLang="en-US" sz="1800" dirty="0">
                <a:solidFill>
                  <a:srgbClr val="000000"/>
                </a:solidFill>
              </a:rPr>
              <a:t>There were 52 HPRO SSIs reported in 2020.</a:t>
            </a: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800" i="1" dirty="0">
                <a:solidFill>
                  <a:schemeClr val="bg1"/>
                </a:solidFill>
              </a:rPr>
              <a:t>Knee Prosthesis (KPRO) SIR and Hip Prosthesis (HPRO) SIR</a:t>
            </a:r>
            <a:endParaRPr lang="en-US" altLang="en-US" sz="1800" b="0" i="1" dirty="0"/>
          </a:p>
        </p:txBody>
      </p:sp>
      <p:cxnSp>
        <p:nvCxnSpPr>
          <p:cNvPr id="10" name="Straight Connector 9"/>
          <p:cNvCxnSpPr/>
          <p:nvPr/>
        </p:nvCxnSpPr>
        <p:spPr bwMode="auto">
          <a:xfrm>
            <a:off x="4424712"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6598" y="6169485"/>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cxnSp>
        <p:nvCxnSpPr>
          <p:cNvPr id="14" name="Straight Connector 13"/>
          <p:cNvCxnSpPr/>
          <p:nvPr/>
        </p:nvCxnSpPr>
        <p:spPr bwMode="auto">
          <a:xfrm>
            <a:off x="4424712"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21</a:t>
            </a:fld>
            <a:endParaRPr lang="en-US" dirty="0">
              <a:solidFill>
                <a:srgbClr val="464646">
                  <a:lumMod val="40000"/>
                  <a:lumOff val="60000"/>
                </a:srgbClr>
              </a:solidFill>
              <a:latin typeface="+mn-lt"/>
            </a:endParaRPr>
          </a:p>
        </p:txBody>
      </p:sp>
      <p:sp>
        <p:nvSpPr>
          <p:cNvPr id="1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53204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3">
            <a:extLst>
              <a:ext uri="{FF2B5EF4-FFF2-40B4-BE49-F238E27FC236}">
                <a16:creationId xmlns:a16="http://schemas.microsoft.com/office/drawing/2014/main" id="{F32FBEBA-3CA8-477C-8B64-A20F3E86610A}"/>
              </a:ext>
            </a:extLst>
          </p:cNvPr>
          <p:cNvGraphicFramePr>
            <a:graphicFrameLocks noGrp="1" noChangeAspect="1"/>
          </p:cNvGraphicFramePr>
          <p:nvPr>
            <p:ph idx="1"/>
            <p:extLst>
              <p:ext uri="{D42A27DB-BD31-4B8C-83A1-F6EECF244321}">
                <p14:modId xmlns:p14="http://schemas.microsoft.com/office/powerpoint/2010/main" val="3638980792"/>
              </p:ext>
            </p:extLst>
          </p:nvPr>
        </p:nvGraphicFramePr>
        <p:xfrm>
          <a:off x="3279351" y="982322"/>
          <a:ext cx="8303431"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Object 3">
            <a:extLst>
              <a:ext uri="{FF2B5EF4-FFF2-40B4-BE49-F238E27FC236}">
                <a16:creationId xmlns:a16="http://schemas.microsoft.com/office/drawing/2014/main" id="{C9F22F29-0829-404E-9463-63AC3FB50787}"/>
              </a:ext>
            </a:extLst>
          </p:cNvPr>
          <p:cNvGraphicFramePr>
            <a:graphicFrameLocks noChangeAspect="1"/>
          </p:cNvGraphicFramePr>
          <p:nvPr>
            <p:extLst>
              <p:ext uri="{D42A27DB-BD31-4B8C-83A1-F6EECF244321}">
                <p14:modId xmlns:p14="http://schemas.microsoft.com/office/powerpoint/2010/main" val="3940982144"/>
              </p:ext>
            </p:extLst>
          </p:nvPr>
        </p:nvGraphicFramePr>
        <p:xfrm>
          <a:off x="3279351" y="3617403"/>
          <a:ext cx="8303431"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
          <p:cNvSpPr>
            <a:spLocks noChangeArrowheads="1"/>
          </p:cNvSpPr>
          <p:nvPr/>
        </p:nvSpPr>
        <p:spPr bwMode="auto">
          <a:xfrm>
            <a:off x="262233" y="1067965"/>
            <a:ext cx="2745345"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00" dirty="0">
                <a:solidFill>
                  <a:srgbClr val="000000"/>
                </a:solidFill>
              </a:rPr>
              <a:t> </a:t>
            </a:r>
          </a:p>
          <a:p>
            <a:pPr algn="ctr" eaLnBrk="1" hangingPunct="1">
              <a:spcBef>
                <a:spcPct val="0"/>
              </a:spcBef>
              <a:buNone/>
            </a:pPr>
            <a:r>
              <a:rPr lang="en-US" altLang="en-US" sz="1800" dirty="0">
                <a:solidFill>
                  <a:srgbClr val="000000"/>
                </a:solidFill>
              </a:rPr>
              <a:t>In 2020, Massachusetts acute care hospitals performing </a:t>
            </a:r>
            <a:r>
              <a:rPr lang="en-US" altLang="en-US" sz="1800" dirty="0"/>
              <a:t>abdominal hysterectomy  (HYST) procedures experienced significantly higher number of infections than predicted, based on 2015 national aggregate data</a:t>
            </a:r>
            <a:r>
              <a:rPr lang="en-US" altLang="en-US" sz="1900" dirty="0">
                <a:solidFill>
                  <a:srgbClr val="000000"/>
                </a:solidFill>
              </a:rPr>
              <a:t>.</a:t>
            </a:r>
            <a:endParaRPr lang="en-US" sz="1900" dirty="0"/>
          </a:p>
          <a:p>
            <a:pPr algn="ctr" eaLnBrk="1" hangingPunct="1">
              <a:spcBef>
                <a:spcPct val="0"/>
              </a:spcBef>
              <a:buFontTx/>
              <a:buNone/>
            </a:pPr>
            <a:r>
              <a:rPr lang="en-US" altLang="en-US" sz="1100" dirty="0">
                <a:solidFill>
                  <a:srgbClr val="000000"/>
                </a:solidFill>
              </a:rPr>
              <a:t> </a:t>
            </a:r>
          </a:p>
          <a:p>
            <a:pPr algn="ctr" eaLnBrk="1" hangingPunct="1">
              <a:spcBef>
                <a:spcPct val="0"/>
              </a:spcBef>
              <a:buFontTx/>
              <a:buNone/>
            </a:pPr>
            <a:r>
              <a:rPr lang="en-US" altLang="en-US" sz="1800" dirty="0">
                <a:solidFill>
                  <a:srgbClr val="000000"/>
                </a:solidFill>
              </a:rPr>
              <a:t>There were </a:t>
            </a:r>
            <a:r>
              <a:rPr lang="en-US" sz="1800" dirty="0"/>
              <a:t>46 HYST</a:t>
            </a:r>
            <a:r>
              <a:rPr lang="en-US" altLang="en-US" sz="1800" dirty="0">
                <a:solidFill>
                  <a:srgbClr val="000000"/>
                </a:solidFill>
              </a:rPr>
              <a:t> SSIs reported in 2020.</a:t>
            </a:r>
          </a:p>
          <a:p>
            <a:pPr algn="ctr" eaLnBrk="1" hangingPunct="1">
              <a:spcBef>
                <a:spcPct val="0"/>
              </a:spcBef>
              <a:buFontTx/>
              <a:buNone/>
            </a:pPr>
            <a:r>
              <a:rPr lang="en-US" altLang="en-US" sz="1050" dirty="0">
                <a:solidFill>
                  <a:srgbClr val="000000"/>
                </a:solidFill>
              </a:rPr>
              <a:t> </a:t>
            </a:r>
          </a:p>
          <a:p>
            <a:pPr algn="ctr" eaLnBrk="1" hangingPunct="1">
              <a:spcBef>
                <a:spcPct val="0"/>
              </a:spcBef>
              <a:buFontTx/>
              <a:buNone/>
            </a:pPr>
            <a:r>
              <a:rPr lang="en-US" altLang="en-US" sz="1800" dirty="0">
                <a:solidFill>
                  <a:srgbClr val="000000"/>
                </a:solidFill>
              </a:rPr>
              <a:t>There were 5 VHYS SSIs reported in 2020.</a:t>
            </a: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800" i="1" dirty="0">
                <a:solidFill>
                  <a:schemeClr val="bg1"/>
                </a:solidFill>
              </a:rPr>
              <a:t>Abdominal Hysterectomy (HYST) SIR and Vaginal Hysterectomy (VHYS) SIR</a:t>
            </a:r>
            <a:endParaRPr lang="en-US" altLang="en-US" sz="1800" b="0" i="1" dirty="0"/>
          </a:p>
        </p:txBody>
      </p:sp>
      <p:cxnSp>
        <p:nvCxnSpPr>
          <p:cNvPr id="10" name="Straight Connector 9"/>
          <p:cNvCxnSpPr/>
          <p:nvPr/>
        </p:nvCxnSpPr>
        <p:spPr bwMode="auto">
          <a:xfrm>
            <a:off x="4424712"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6598" y="6169485"/>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cxnSp>
        <p:nvCxnSpPr>
          <p:cNvPr id="14" name="Straight Connector 13"/>
          <p:cNvCxnSpPr/>
          <p:nvPr/>
        </p:nvCxnSpPr>
        <p:spPr bwMode="auto">
          <a:xfrm>
            <a:off x="4424712" y="5408587"/>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22</a:t>
            </a:fld>
            <a:endParaRPr lang="en-US" dirty="0">
              <a:solidFill>
                <a:srgbClr val="464646">
                  <a:lumMod val="40000"/>
                  <a:lumOff val="60000"/>
                </a:srgbClr>
              </a:solidFill>
              <a:latin typeface="+mn-lt"/>
            </a:endParaRPr>
          </a:p>
        </p:txBody>
      </p:sp>
      <p:sp>
        <p:nvSpPr>
          <p:cNvPr id="1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17594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fontScale="90000"/>
          </a:bodyPr>
          <a:lstStyle/>
          <a:p>
            <a:r>
              <a:rPr lang="en-US" altLang="en-US" sz="4000" dirty="0">
                <a:solidFill>
                  <a:schemeClr val="bg1"/>
                </a:solidFill>
              </a:rPr>
              <a:t>SSI Pathogens for 2019-2020</a:t>
            </a:r>
            <a:br>
              <a:rPr lang="en-US" altLang="en-US" dirty="0">
                <a:solidFill>
                  <a:schemeClr val="bg1"/>
                </a:solidFill>
              </a:rPr>
            </a:br>
            <a:r>
              <a:rPr lang="en-US" altLang="en-US" sz="2700" b="0" i="1" dirty="0">
                <a:solidFill>
                  <a:schemeClr val="bg1"/>
                </a:solidFill>
              </a:rPr>
              <a:t>CABG, KPRO, HPRO, HYST, VHYS, COLO</a:t>
            </a:r>
          </a:p>
        </p:txBody>
      </p:sp>
      <p:graphicFrame>
        <p:nvGraphicFramePr>
          <p:cNvPr id="10" name="Object 10"/>
          <p:cNvGraphicFramePr>
            <a:graphicFrameLocks noGrp="1" noChangeAspect="1"/>
          </p:cNvGraphicFramePr>
          <p:nvPr>
            <p:ph sz="half" idx="1"/>
            <p:extLst>
              <p:ext uri="{D42A27DB-BD31-4B8C-83A1-F6EECF244321}">
                <p14:modId xmlns:p14="http://schemas.microsoft.com/office/powerpoint/2010/main" val="4266393918"/>
              </p:ext>
            </p:extLst>
          </p:nvPr>
        </p:nvGraphicFramePr>
        <p:xfrm>
          <a:off x="5665736" y="2099038"/>
          <a:ext cx="6523089" cy="443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10"/>
          <p:cNvGraphicFramePr>
            <a:graphicFrameLocks noGrp="1" noChangeAspect="1"/>
          </p:cNvGraphicFramePr>
          <p:nvPr>
            <p:ph sz="half" idx="2"/>
            <p:extLst>
              <p:ext uri="{D42A27DB-BD31-4B8C-83A1-F6EECF244321}">
                <p14:modId xmlns:p14="http://schemas.microsoft.com/office/powerpoint/2010/main" val="3965168176"/>
              </p:ext>
            </p:extLst>
          </p:nvPr>
        </p:nvGraphicFramePr>
        <p:xfrm>
          <a:off x="-288255" y="1918286"/>
          <a:ext cx="6523088" cy="443048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87340" y="1159785"/>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2019</a:t>
            </a:r>
          </a:p>
          <a:p>
            <a:pPr algn="ctr" eaLnBrk="1" hangingPunct="1">
              <a:spcBef>
                <a:spcPct val="0"/>
              </a:spcBef>
              <a:buFontTx/>
              <a:buNone/>
            </a:pPr>
            <a:r>
              <a:rPr lang="en-US" altLang="en-US" sz="1200" b="1" dirty="0"/>
              <a:t>January 1, 2019 – December 31, 2019</a:t>
            </a:r>
          </a:p>
          <a:p>
            <a:pPr algn="ctr" eaLnBrk="1" hangingPunct="1">
              <a:spcBef>
                <a:spcPct val="0"/>
              </a:spcBef>
              <a:buFontTx/>
              <a:buNone/>
            </a:pPr>
            <a:r>
              <a:rPr lang="en-US" altLang="en-US" sz="1600" i="1" dirty="0"/>
              <a:t>N=439</a:t>
            </a:r>
          </a:p>
        </p:txBody>
      </p:sp>
      <p:sp>
        <p:nvSpPr>
          <p:cNvPr id="8" name="Text Box 6"/>
          <p:cNvSpPr txBox="1">
            <a:spLocks noChangeArrowheads="1"/>
          </p:cNvSpPr>
          <p:nvPr/>
        </p:nvSpPr>
        <p:spPr bwMode="auto">
          <a:xfrm>
            <a:off x="6041331" y="1153579"/>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2020</a:t>
            </a:r>
          </a:p>
          <a:p>
            <a:pPr algn="ctr" eaLnBrk="1" hangingPunct="1">
              <a:spcBef>
                <a:spcPct val="0"/>
              </a:spcBef>
              <a:buFontTx/>
              <a:buNone/>
            </a:pPr>
            <a:r>
              <a:rPr lang="en-US" altLang="en-US" sz="1200" b="1" dirty="0"/>
              <a:t>January 1, 2020 – December 31, 2020</a:t>
            </a:r>
          </a:p>
          <a:p>
            <a:pPr algn="ctr" eaLnBrk="1" hangingPunct="1">
              <a:spcBef>
                <a:spcPct val="0"/>
              </a:spcBef>
              <a:buFontTx/>
              <a:buNone/>
            </a:pPr>
            <a:r>
              <a:rPr lang="en-US" altLang="en-US" sz="1600" i="1" dirty="0"/>
              <a:t>N=343</a:t>
            </a: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23</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2736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
          <p:cNvSpPr txBox="1"/>
          <p:nvPr/>
        </p:nvSpPr>
        <p:spPr>
          <a:xfrm>
            <a:off x="1669823" y="2400309"/>
            <a:ext cx="10066266" cy="686515"/>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26" name="TextBox 4"/>
          <p:cNvSpPr txBox="1"/>
          <p:nvPr/>
        </p:nvSpPr>
        <p:spPr>
          <a:xfrm>
            <a:off x="1669823" y="3835843"/>
            <a:ext cx="10066266" cy="686515"/>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graphicFrame>
        <p:nvGraphicFramePr>
          <p:cNvPr id="2" name="Object 2"/>
          <p:cNvGraphicFramePr>
            <a:graphicFrameLocks/>
          </p:cNvGraphicFramePr>
          <p:nvPr>
            <p:extLst>
              <p:ext uri="{D42A27DB-BD31-4B8C-83A1-F6EECF244321}">
                <p14:modId xmlns:p14="http://schemas.microsoft.com/office/powerpoint/2010/main" val="789180949"/>
              </p:ext>
            </p:extLst>
          </p:nvPr>
        </p:nvGraphicFramePr>
        <p:xfrm>
          <a:off x="1541079" y="2069468"/>
          <a:ext cx="183023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609600" y="28575"/>
            <a:ext cx="11579225" cy="885825"/>
          </a:xfrm>
        </p:spPr>
        <p:txBody>
          <a:bodyPr>
            <a:normAutofit fontScale="90000"/>
          </a:bodyPr>
          <a:lstStyle/>
          <a:p>
            <a:pPr eaLnBrk="1" hangingPunct="1"/>
            <a:r>
              <a:rPr lang="en-US" altLang="en-US" dirty="0">
                <a:solidFill>
                  <a:schemeClr val="bg1"/>
                </a:solidFill>
              </a:rPr>
              <a:t>Statewide SSI Trends by Year</a:t>
            </a:r>
            <a:br>
              <a:rPr lang="en-US" altLang="en-US" dirty="0">
                <a:solidFill>
                  <a:schemeClr val="bg1"/>
                </a:solidFill>
              </a:rPr>
            </a:br>
            <a:r>
              <a:rPr lang="en-US" altLang="en-US" sz="2700" dirty="0">
                <a:solidFill>
                  <a:schemeClr val="bg1"/>
                </a:solidFill>
              </a:rPr>
              <a:t>2015-2020</a:t>
            </a:r>
            <a:endParaRPr lang="en-US" altLang="en-US" sz="5300" dirty="0">
              <a:solidFill>
                <a:schemeClr val="bg1"/>
              </a:solidFill>
            </a:endParaRPr>
          </a:p>
        </p:txBody>
      </p:sp>
      <p:sp>
        <p:nvSpPr>
          <p:cNvPr id="41989" name="Text Box 7"/>
          <p:cNvSpPr txBox="1">
            <a:spLocks noChangeArrowheads="1"/>
          </p:cNvSpPr>
          <p:nvPr/>
        </p:nvSpPr>
        <p:spPr bwMode="auto">
          <a:xfrm>
            <a:off x="58877" y="2395721"/>
            <a:ext cx="1509304" cy="6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Higher</a:t>
            </a:r>
          </a:p>
          <a:p>
            <a:pPr algn="r" eaLnBrk="1" hangingPunct="1">
              <a:spcBef>
                <a:spcPct val="0"/>
              </a:spcBef>
              <a:buFontTx/>
              <a:buNone/>
            </a:pPr>
            <a:r>
              <a:rPr lang="en-US" altLang="en-US" sz="1600" dirty="0"/>
              <a:t>than Predicted</a:t>
            </a:r>
          </a:p>
        </p:txBody>
      </p:sp>
      <p:sp>
        <p:nvSpPr>
          <p:cNvPr id="41990" name="Text Box 8"/>
          <p:cNvSpPr txBox="1">
            <a:spLocks noChangeArrowheads="1"/>
          </p:cNvSpPr>
          <p:nvPr/>
        </p:nvSpPr>
        <p:spPr bwMode="auto">
          <a:xfrm>
            <a:off x="58784" y="3167981"/>
            <a:ext cx="1467997" cy="5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a:t>
            </a:r>
          </a:p>
          <a:p>
            <a:pPr algn="r" eaLnBrk="1" hangingPunct="1">
              <a:spcBef>
                <a:spcPct val="0"/>
              </a:spcBef>
              <a:buFontTx/>
              <a:buNone/>
            </a:pPr>
            <a:r>
              <a:rPr lang="en-US" altLang="en-US" sz="1600" dirty="0"/>
              <a:t>the Same</a:t>
            </a:r>
          </a:p>
          <a:p>
            <a:pPr algn="r" eaLnBrk="1" hangingPunct="1">
              <a:spcBef>
                <a:spcPct val="0"/>
              </a:spcBef>
              <a:buFontTx/>
              <a:buNone/>
            </a:pPr>
            <a:r>
              <a:rPr lang="en-US" altLang="en-US" sz="1600" dirty="0"/>
              <a:t>as Predicted</a:t>
            </a:r>
          </a:p>
        </p:txBody>
      </p:sp>
      <p:sp>
        <p:nvSpPr>
          <p:cNvPr id="41991" name="Text Box 9"/>
          <p:cNvSpPr txBox="1">
            <a:spLocks noChangeArrowheads="1"/>
          </p:cNvSpPr>
          <p:nvPr/>
        </p:nvSpPr>
        <p:spPr bwMode="auto">
          <a:xfrm>
            <a:off x="58787" y="3962957"/>
            <a:ext cx="1522014" cy="4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Lower </a:t>
            </a:r>
          </a:p>
          <a:p>
            <a:pPr algn="r" eaLnBrk="1" hangingPunct="1">
              <a:spcBef>
                <a:spcPct val="0"/>
              </a:spcBef>
              <a:buFontTx/>
              <a:buNone/>
            </a:pPr>
            <a:r>
              <a:rPr lang="en-US" altLang="en-US" sz="1600" dirty="0"/>
              <a:t>than Predicted</a:t>
            </a:r>
          </a:p>
        </p:txBody>
      </p:sp>
      <p:sp>
        <p:nvSpPr>
          <p:cNvPr id="41992" name="Text Box 12"/>
          <p:cNvSpPr txBox="1">
            <a:spLocks noChangeArrowheads="1"/>
          </p:cNvSpPr>
          <p:nvPr/>
        </p:nvSpPr>
        <p:spPr bwMode="auto">
          <a:xfrm>
            <a:off x="1429285" y="5255252"/>
            <a:ext cx="2095551"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CABG</a:t>
            </a:r>
          </a:p>
        </p:txBody>
      </p:sp>
      <p:graphicFrame>
        <p:nvGraphicFramePr>
          <p:cNvPr id="4" name="Object 2"/>
          <p:cNvGraphicFramePr>
            <a:graphicFrameLocks/>
          </p:cNvGraphicFramePr>
          <p:nvPr>
            <p:extLst>
              <p:ext uri="{D42A27DB-BD31-4B8C-83A1-F6EECF244321}">
                <p14:modId xmlns:p14="http://schemas.microsoft.com/office/powerpoint/2010/main" val="3220437060"/>
              </p:ext>
            </p:extLst>
          </p:nvPr>
        </p:nvGraphicFramePr>
        <p:xfrm>
          <a:off x="3211992" y="2011201"/>
          <a:ext cx="1830230" cy="3245605"/>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3110759" y="5229099"/>
            <a:ext cx="1936676"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KPRO</a:t>
            </a:r>
          </a:p>
        </p:txBody>
      </p:sp>
      <p:sp>
        <p:nvSpPr>
          <p:cNvPr id="41998" name="Text Box 12"/>
          <p:cNvSpPr txBox="1">
            <a:spLocks noChangeArrowheads="1"/>
          </p:cNvSpPr>
          <p:nvPr/>
        </p:nvSpPr>
        <p:spPr bwMode="auto">
          <a:xfrm>
            <a:off x="4761795" y="5240948"/>
            <a:ext cx="2100317"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HPRO</a:t>
            </a:r>
          </a:p>
        </p:txBody>
      </p:sp>
      <p:sp>
        <p:nvSpPr>
          <p:cNvPr id="41999" name="Text Box 12"/>
          <p:cNvSpPr txBox="1">
            <a:spLocks noChangeArrowheads="1"/>
          </p:cNvSpPr>
          <p:nvPr/>
        </p:nvSpPr>
        <p:spPr bwMode="auto">
          <a:xfrm>
            <a:off x="6335747" y="5246908"/>
            <a:ext cx="2271900"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HYST</a:t>
            </a:r>
          </a:p>
        </p:txBody>
      </p:sp>
      <p:sp>
        <p:nvSpPr>
          <p:cNvPr id="42000" name="Text Box 12"/>
          <p:cNvSpPr txBox="1">
            <a:spLocks noChangeArrowheads="1"/>
          </p:cNvSpPr>
          <p:nvPr/>
        </p:nvSpPr>
        <p:spPr bwMode="auto">
          <a:xfrm>
            <a:off x="8225680" y="5255252"/>
            <a:ext cx="1750793"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VHYS</a:t>
            </a:r>
          </a:p>
        </p:txBody>
      </p:sp>
      <p:sp>
        <p:nvSpPr>
          <p:cNvPr id="28" name="Text Box 12"/>
          <p:cNvSpPr txBox="1">
            <a:spLocks noChangeArrowheads="1"/>
          </p:cNvSpPr>
          <p:nvPr/>
        </p:nvSpPr>
        <p:spPr bwMode="auto">
          <a:xfrm>
            <a:off x="9935364" y="5246907"/>
            <a:ext cx="1750793"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COLO</a:t>
            </a:r>
          </a:p>
        </p:txBody>
      </p:sp>
      <p:graphicFrame>
        <p:nvGraphicFramePr>
          <p:cNvPr id="29" name="Object 2"/>
          <p:cNvGraphicFramePr>
            <a:graphicFrameLocks/>
          </p:cNvGraphicFramePr>
          <p:nvPr>
            <p:extLst>
              <p:ext uri="{D42A27DB-BD31-4B8C-83A1-F6EECF244321}">
                <p14:modId xmlns:p14="http://schemas.microsoft.com/office/powerpoint/2010/main" val="1800669440"/>
              </p:ext>
            </p:extLst>
          </p:nvPr>
        </p:nvGraphicFramePr>
        <p:xfrm>
          <a:off x="4882905" y="2056983"/>
          <a:ext cx="1830230" cy="31985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Object 2"/>
          <p:cNvGraphicFramePr>
            <a:graphicFrameLocks/>
          </p:cNvGraphicFramePr>
          <p:nvPr>
            <p:extLst>
              <p:ext uri="{D42A27DB-BD31-4B8C-83A1-F6EECF244321}">
                <p14:modId xmlns:p14="http://schemas.microsoft.com/office/powerpoint/2010/main" val="1489800005"/>
              </p:ext>
            </p:extLst>
          </p:nvPr>
        </p:nvGraphicFramePr>
        <p:xfrm>
          <a:off x="6553818" y="2058294"/>
          <a:ext cx="1830230" cy="31985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Object 2"/>
          <p:cNvGraphicFramePr>
            <a:graphicFrameLocks/>
          </p:cNvGraphicFramePr>
          <p:nvPr>
            <p:extLst>
              <p:ext uri="{D42A27DB-BD31-4B8C-83A1-F6EECF244321}">
                <p14:modId xmlns:p14="http://schemas.microsoft.com/office/powerpoint/2010/main" val="3335797268"/>
              </p:ext>
            </p:extLst>
          </p:nvPr>
        </p:nvGraphicFramePr>
        <p:xfrm>
          <a:off x="9895644" y="2064322"/>
          <a:ext cx="1830230" cy="31909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Object 2"/>
          <p:cNvGraphicFramePr>
            <a:graphicFrameLocks/>
          </p:cNvGraphicFramePr>
          <p:nvPr>
            <p:extLst>
              <p:ext uri="{D42A27DB-BD31-4B8C-83A1-F6EECF244321}">
                <p14:modId xmlns:p14="http://schemas.microsoft.com/office/powerpoint/2010/main" val="3630181024"/>
              </p:ext>
            </p:extLst>
          </p:nvPr>
        </p:nvGraphicFramePr>
        <p:xfrm>
          <a:off x="8224730" y="2064321"/>
          <a:ext cx="1751743" cy="3302335"/>
        </p:xfrm>
        <a:graphic>
          <a:graphicData uri="http://schemas.openxmlformats.org/drawingml/2006/chart">
            <c:chart xmlns:c="http://schemas.openxmlformats.org/drawingml/2006/chart" xmlns:r="http://schemas.openxmlformats.org/officeDocument/2006/relationships" r:id="rId8"/>
          </a:graphicData>
        </a:graphic>
      </p:graphicFrame>
      <p:sp>
        <p:nvSpPr>
          <p:cNvPr id="42002" name="Line 10"/>
          <p:cNvSpPr>
            <a:spLocks noChangeShapeType="1"/>
          </p:cNvSpPr>
          <p:nvPr/>
        </p:nvSpPr>
        <p:spPr bwMode="auto">
          <a:xfrm>
            <a:off x="1637993" y="4890466"/>
            <a:ext cx="101139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endParaRPr lang="en-US" dirty="0"/>
          </a:p>
        </p:txBody>
      </p:sp>
      <p:sp>
        <p:nvSpPr>
          <p:cNvPr id="2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24</a:t>
            </a:fld>
            <a:endParaRPr lang="en-US" dirty="0">
              <a:solidFill>
                <a:srgbClr val="464646">
                  <a:lumMod val="40000"/>
                  <a:lumOff val="60000"/>
                </a:srgbClr>
              </a:solidFill>
              <a:latin typeface="+mn-lt"/>
            </a:endParaRPr>
          </a:p>
        </p:txBody>
      </p:sp>
      <p:sp>
        <p:nvSpPr>
          <p:cNvPr id="23"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n-US" altLang="en-US" sz="3200" dirty="0">
                <a:solidFill>
                  <a:schemeClr val="bg1"/>
                </a:solidFill>
              </a:rPr>
              <a:t>Laboratory Identified Events (LabID)</a:t>
            </a:r>
            <a:br>
              <a:rPr lang="en-US" altLang="en-US" sz="2800" dirty="0">
                <a:solidFill>
                  <a:schemeClr val="bg1"/>
                </a:solidFill>
              </a:rPr>
            </a:br>
            <a:r>
              <a:rPr lang="en-US" altLang="en-US" sz="2400" i="1" dirty="0" err="1">
                <a:solidFill>
                  <a:schemeClr val="bg1"/>
                </a:solidFill>
              </a:rPr>
              <a:t>Clostridioides</a:t>
            </a:r>
            <a:r>
              <a:rPr lang="en-US" altLang="en-US" sz="2400" i="1" dirty="0">
                <a:solidFill>
                  <a:schemeClr val="bg1"/>
                </a:solidFill>
              </a:rPr>
              <a:t> difficile (CDI)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90172080"/>
              </p:ext>
            </p:extLst>
          </p:nvPr>
        </p:nvGraphicFramePr>
        <p:xfrm>
          <a:off x="3059919" y="1209747"/>
          <a:ext cx="8440984"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262143" y="1094374"/>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1900" dirty="0"/>
          </a:p>
          <a:p>
            <a:pPr algn="ctr" eaLnBrk="1" hangingPunct="1">
              <a:spcBef>
                <a:spcPct val="0"/>
              </a:spcBef>
              <a:buNone/>
            </a:pPr>
            <a:r>
              <a:rPr lang="en-US" altLang="en-US" sz="1900" dirty="0"/>
              <a:t>For the past four years, Massachusetts hospitals reporting CDI events </a:t>
            </a:r>
            <a:r>
              <a:rPr lang="en-US" altLang="en-US" sz="1900" dirty="0">
                <a:solidFill>
                  <a:srgbClr val="000000"/>
                </a:solidFill>
              </a:rPr>
              <a:t>experienced </a:t>
            </a:r>
            <a:r>
              <a:rPr lang="en-US" altLang="en-US" sz="1900" dirty="0"/>
              <a:t>significantly lower </a:t>
            </a:r>
            <a:r>
              <a:rPr lang="en-US" altLang="en-US" sz="1900" dirty="0">
                <a:solidFill>
                  <a:srgbClr val="000000"/>
                </a:solidFill>
              </a:rPr>
              <a:t>number of infections than predicted, based on 2015 national aggregate data.</a:t>
            </a:r>
            <a:endParaRPr lang="en-US" altLang="en-US" sz="1900" dirty="0"/>
          </a:p>
          <a:p>
            <a:pPr algn="ctr" eaLnBrk="1" hangingPunct="1">
              <a:spcBef>
                <a:spcPct val="0"/>
              </a:spcBef>
              <a:buFontTx/>
              <a:buNone/>
            </a:pPr>
            <a:endParaRPr lang="en-US" altLang="en-US" sz="1900" dirty="0">
              <a:solidFill>
                <a:srgbClr val="000000"/>
              </a:solidFill>
            </a:endParaRPr>
          </a:p>
          <a:p>
            <a:pPr algn="ctr" eaLnBrk="1" hangingPunct="1">
              <a:spcBef>
                <a:spcPct val="0"/>
              </a:spcBef>
              <a:buFontTx/>
              <a:buNone/>
            </a:pPr>
            <a:r>
              <a:rPr lang="en-US" altLang="en-US" sz="1900" dirty="0">
                <a:solidFill>
                  <a:srgbClr val="000000"/>
                </a:solidFill>
              </a:rPr>
              <a:t>There were </a:t>
            </a:r>
            <a:r>
              <a:rPr lang="en-US" sz="1900" dirty="0"/>
              <a:t>1,400 </a:t>
            </a:r>
            <a:r>
              <a:rPr lang="en-US" altLang="en-US" sz="1900" dirty="0">
                <a:solidFill>
                  <a:srgbClr val="000000"/>
                </a:solidFill>
              </a:rPr>
              <a:t>CDI events reported in 2020.</a:t>
            </a:r>
          </a:p>
        </p:txBody>
      </p:sp>
      <p:cxnSp>
        <p:nvCxnSpPr>
          <p:cNvPr id="10" name="Straight Connector 9"/>
          <p:cNvCxnSpPr/>
          <p:nvPr/>
        </p:nvCxnSpPr>
        <p:spPr bwMode="auto">
          <a:xfrm>
            <a:off x="4233203" y="2647198"/>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1700" y="6123246"/>
            <a:ext cx="3714478"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5849" name="Line 12"/>
            <p:cNvSpPr>
              <a:spLocks noChangeShapeType="1"/>
            </p:cNvSpPr>
            <p:nvPr/>
          </p:nvSpPr>
          <p:spPr bwMode="auto">
            <a:xfrm>
              <a:off x="4082" y="5469"/>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25</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421903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n-US" altLang="en-US" sz="3200" dirty="0">
                <a:solidFill>
                  <a:schemeClr val="bg1"/>
                </a:solidFill>
              </a:rPr>
              <a:t>Laboratory Identified Events (LabID) </a:t>
            </a:r>
            <a:br>
              <a:rPr lang="en-US" altLang="en-US" sz="2800" dirty="0">
                <a:solidFill>
                  <a:schemeClr val="bg1"/>
                </a:solidFill>
              </a:rPr>
            </a:br>
            <a:r>
              <a:rPr lang="en-US" altLang="en-US" sz="2400" i="1" dirty="0">
                <a:solidFill>
                  <a:schemeClr val="bg1"/>
                </a:solidFill>
              </a:rPr>
              <a:t>Methicillin-resistant Staphylococcus aureus (MRSA)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49868653"/>
              </p:ext>
            </p:extLst>
          </p:nvPr>
        </p:nvGraphicFramePr>
        <p:xfrm>
          <a:off x="3059919" y="1209747"/>
          <a:ext cx="8440984"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262144" y="1161049"/>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algn="ctr" eaLnBrk="1" hangingPunct="1">
              <a:spcBef>
                <a:spcPct val="0"/>
              </a:spcBef>
              <a:buNone/>
            </a:pPr>
            <a:r>
              <a:rPr lang="en-US" altLang="en-US" sz="1900" dirty="0">
                <a:solidFill>
                  <a:srgbClr val="000000"/>
                </a:solidFill>
              </a:rPr>
              <a:t>For the past six years,  Massachusetts acute care hospitals </a:t>
            </a:r>
            <a:r>
              <a:rPr lang="en-US" altLang="en-US" sz="1900" dirty="0"/>
              <a:t>reporting MRSA events </a:t>
            </a:r>
            <a:r>
              <a:rPr lang="en-US" altLang="en-US" sz="1900" dirty="0">
                <a:solidFill>
                  <a:srgbClr val="000000"/>
                </a:solidFill>
              </a:rPr>
              <a:t>experienced </a:t>
            </a:r>
            <a:r>
              <a:rPr lang="en-US" altLang="en-US" sz="1900" dirty="0"/>
              <a:t>significantly lower </a:t>
            </a:r>
            <a:r>
              <a:rPr lang="en-US" altLang="en-US" sz="1900" dirty="0">
                <a:solidFill>
                  <a:srgbClr val="000000"/>
                </a:solidFill>
              </a:rPr>
              <a:t>number of infections than predicted, based on 2015 national aggregate data.</a:t>
            </a:r>
            <a:endParaRPr lang="en-US" altLang="en-US" sz="1900" dirty="0"/>
          </a:p>
          <a:p>
            <a:pPr algn="ctr" eaLnBrk="1" hangingPunct="1">
              <a:spcBef>
                <a:spcPct val="0"/>
              </a:spcBef>
              <a:buNone/>
            </a:pPr>
            <a:br>
              <a:rPr lang="en-US" altLang="en-US" sz="1900" dirty="0">
                <a:solidFill>
                  <a:srgbClr val="000000"/>
                </a:solidFill>
              </a:rPr>
            </a:br>
            <a:r>
              <a:rPr lang="en-US" altLang="en-US" sz="1900" dirty="0">
                <a:solidFill>
                  <a:srgbClr val="000000"/>
                </a:solidFill>
              </a:rPr>
              <a:t>There were 189 MRSA events reported in 2020. </a:t>
            </a:r>
          </a:p>
          <a:p>
            <a:pPr algn="ctr" eaLnBrk="1" hangingPunct="1">
              <a:spcBef>
                <a:spcPct val="0"/>
              </a:spcBef>
              <a:buFontTx/>
              <a:buNone/>
            </a:pPr>
            <a:endParaRPr lang="en-US" altLang="en-US" sz="2000" dirty="0">
              <a:solidFill>
                <a:srgbClr val="000000"/>
              </a:solidFill>
            </a:endParaRPr>
          </a:p>
          <a:p>
            <a:pPr eaLnBrk="1" hangingPunct="1">
              <a:spcBef>
                <a:spcPct val="0"/>
              </a:spcBef>
              <a:buFont typeface="Calibri" pitchFamily="34" charset="0"/>
              <a:buNone/>
            </a:pPr>
            <a:endParaRPr lang="en-US" altLang="en-US" sz="2000" dirty="0">
              <a:solidFill>
                <a:srgbClr val="000000"/>
              </a:solidFill>
            </a:endParaRPr>
          </a:p>
          <a:p>
            <a:pPr eaLnBrk="1" hangingPunct="1">
              <a:spcBef>
                <a:spcPct val="0"/>
              </a:spcBef>
              <a:buFont typeface="Calibri" pitchFamily="34" charset="0"/>
              <a:buChar char="•"/>
            </a:pPr>
            <a:endParaRPr lang="en-US" altLang="en-US" sz="2000" dirty="0">
              <a:solidFill>
                <a:srgbClr val="000000"/>
              </a:solidFill>
            </a:endParaRPr>
          </a:p>
        </p:txBody>
      </p:sp>
      <p:cxnSp>
        <p:nvCxnSpPr>
          <p:cNvPr id="10" name="Straight Connector 9"/>
          <p:cNvCxnSpPr/>
          <p:nvPr/>
        </p:nvCxnSpPr>
        <p:spPr bwMode="auto">
          <a:xfrm>
            <a:off x="4233203" y="2635154"/>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1700" y="6066096"/>
            <a:ext cx="3714478"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5849" name="Line 12"/>
            <p:cNvSpPr>
              <a:spLocks noChangeShapeType="1"/>
            </p:cNvSpPr>
            <p:nvPr/>
          </p:nvSpPr>
          <p:spPr bwMode="auto">
            <a:xfrm>
              <a:off x="4082" y="5485"/>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26</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00143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p:cNvSpPr txBox="1"/>
          <p:nvPr/>
        </p:nvSpPr>
        <p:spPr>
          <a:xfrm>
            <a:off x="1894849" y="2389054"/>
            <a:ext cx="9700220" cy="755167"/>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17" name="TextBox 4"/>
          <p:cNvSpPr txBox="1"/>
          <p:nvPr/>
        </p:nvSpPr>
        <p:spPr>
          <a:xfrm>
            <a:off x="1894849" y="3824589"/>
            <a:ext cx="9700220" cy="755167"/>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graphicFrame>
        <p:nvGraphicFramePr>
          <p:cNvPr id="2" name="Object 2"/>
          <p:cNvGraphicFramePr>
            <a:graphicFrameLocks/>
          </p:cNvGraphicFramePr>
          <p:nvPr>
            <p:extLst>
              <p:ext uri="{D42A27DB-BD31-4B8C-83A1-F6EECF244321}">
                <p14:modId xmlns:p14="http://schemas.microsoft.com/office/powerpoint/2010/main" val="1057633396"/>
              </p:ext>
            </p:extLst>
          </p:nvPr>
        </p:nvGraphicFramePr>
        <p:xfrm>
          <a:off x="1653886" y="1994062"/>
          <a:ext cx="4209055" cy="3257779"/>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609600" y="147871"/>
            <a:ext cx="11579225" cy="707969"/>
          </a:xfrm>
        </p:spPr>
        <p:txBody>
          <a:bodyPr>
            <a:normAutofit fontScale="90000"/>
          </a:bodyPr>
          <a:lstStyle/>
          <a:p>
            <a:pPr eaLnBrk="1" hangingPunct="1"/>
            <a:r>
              <a:rPr lang="en-US" altLang="en-US" dirty="0">
                <a:solidFill>
                  <a:schemeClr val="bg1"/>
                </a:solidFill>
              </a:rPr>
              <a:t>Statewide LabID Trends by Year</a:t>
            </a:r>
            <a:br>
              <a:rPr lang="en-US" altLang="en-US" dirty="0">
                <a:solidFill>
                  <a:schemeClr val="bg1"/>
                </a:solidFill>
              </a:rPr>
            </a:br>
            <a:r>
              <a:rPr lang="en-US" altLang="en-US" sz="2700" b="0" dirty="0">
                <a:solidFill>
                  <a:schemeClr val="bg1"/>
                </a:solidFill>
              </a:rPr>
              <a:t>2015-2019</a:t>
            </a:r>
            <a:endParaRPr lang="en-US" altLang="en-US" sz="5300" dirty="0">
              <a:solidFill>
                <a:schemeClr val="bg1"/>
              </a:solidFill>
            </a:endParaRPr>
          </a:p>
        </p:txBody>
      </p:sp>
      <p:sp>
        <p:nvSpPr>
          <p:cNvPr id="41989" name="Text Box 7"/>
          <p:cNvSpPr txBox="1">
            <a:spLocks noChangeArrowheads="1"/>
          </p:cNvSpPr>
          <p:nvPr/>
        </p:nvSpPr>
        <p:spPr bwMode="auto">
          <a:xfrm>
            <a:off x="58877" y="2395721"/>
            <a:ext cx="1509304" cy="6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Higher</a:t>
            </a:r>
          </a:p>
          <a:p>
            <a:pPr algn="r" eaLnBrk="1" hangingPunct="1">
              <a:spcBef>
                <a:spcPct val="0"/>
              </a:spcBef>
              <a:buFontTx/>
              <a:buNone/>
            </a:pPr>
            <a:r>
              <a:rPr lang="en-US" altLang="en-US" sz="1600" dirty="0"/>
              <a:t>than Predicted</a:t>
            </a:r>
          </a:p>
        </p:txBody>
      </p:sp>
      <p:sp>
        <p:nvSpPr>
          <p:cNvPr id="41990" name="Text Box 8"/>
          <p:cNvSpPr txBox="1">
            <a:spLocks noChangeArrowheads="1"/>
          </p:cNvSpPr>
          <p:nvPr/>
        </p:nvSpPr>
        <p:spPr bwMode="auto">
          <a:xfrm>
            <a:off x="58784" y="3167981"/>
            <a:ext cx="1467997" cy="5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a:t>
            </a:r>
          </a:p>
          <a:p>
            <a:pPr algn="r" eaLnBrk="1" hangingPunct="1">
              <a:spcBef>
                <a:spcPct val="0"/>
              </a:spcBef>
              <a:buFontTx/>
              <a:buNone/>
            </a:pPr>
            <a:r>
              <a:rPr lang="en-US" altLang="en-US" sz="1600" dirty="0"/>
              <a:t>the Same</a:t>
            </a:r>
          </a:p>
          <a:p>
            <a:pPr algn="r" eaLnBrk="1" hangingPunct="1">
              <a:spcBef>
                <a:spcPct val="0"/>
              </a:spcBef>
              <a:buFontTx/>
              <a:buNone/>
            </a:pPr>
            <a:r>
              <a:rPr lang="en-US" altLang="en-US" sz="1600" dirty="0"/>
              <a:t>as Predicted</a:t>
            </a:r>
          </a:p>
        </p:txBody>
      </p:sp>
      <p:sp>
        <p:nvSpPr>
          <p:cNvPr id="41991" name="Text Box 9"/>
          <p:cNvSpPr txBox="1">
            <a:spLocks noChangeArrowheads="1"/>
          </p:cNvSpPr>
          <p:nvPr/>
        </p:nvSpPr>
        <p:spPr bwMode="auto">
          <a:xfrm>
            <a:off x="58787" y="3962957"/>
            <a:ext cx="1522014" cy="4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Lower </a:t>
            </a:r>
          </a:p>
          <a:p>
            <a:pPr algn="r" eaLnBrk="1" hangingPunct="1">
              <a:spcBef>
                <a:spcPct val="0"/>
              </a:spcBef>
              <a:buFontTx/>
              <a:buNone/>
            </a:pPr>
            <a:r>
              <a:rPr lang="en-US" altLang="en-US" sz="1600" dirty="0"/>
              <a:t>than Predicted</a:t>
            </a:r>
          </a:p>
        </p:txBody>
      </p:sp>
      <p:sp>
        <p:nvSpPr>
          <p:cNvPr id="41992" name="Text Box 12"/>
          <p:cNvSpPr txBox="1">
            <a:spLocks noChangeArrowheads="1"/>
          </p:cNvSpPr>
          <p:nvPr/>
        </p:nvSpPr>
        <p:spPr bwMode="auto">
          <a:xfrm>
            <a:off x="2719359" y="5254701"/>
            <a:ext cx="2095551"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CDI</a:t>
            </a:r>
          </a:p>
        </p:txBody>
      </p:sp>
      <p:graphicFrame>
        <p:nvGraphicFramePr>
          <p:cNvPr id="4" name="Object 2"/>
          <p:cNvGraphicFramePr>
            <a:graphicFrameLocks/>
          </p:cNvGraphicFramePr>
          <p:nvPr>
            <p:extLst>
              <p:ext uri="{D42A27DB-BD31-4B8C-83A1-F6EECF244321}">
                <p14:modId xmlns:p14="http://schemas.microsoft.com/office/powerpoint/2010/main" val="3336490917"/>
              </p:ext>
            </p:extLst>
          </p:nvPr>
        </p:nvGraphicFramePr>
        <p:xfrm>
          <a:off x="6920237" y="1998760"/>
          <a:ext cx="4211665" cy="3259074"/>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8061294" y="5254771"/>
            <a:ext cx="1936676"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MRSA</a:t>
            </a:r>
          </a:p>
        </p:txBody>
      </p:sp>
      <p:sp>
        <p:nvSpPr>
          <p:cNvPr id="42002" name="Line 10"/>
          <p:cNvSpPr>
            <a:spLocks noChangeShapeType="1"/>
          </p:cNvSpPr>
          <p:nvPr/>
        </p:nvSpPr>
        <p:spPr bwMode="auto">
          <a:xfrm>
            <a:off x="1852846" y="4934327"/>
            <a:ext cx="9700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endParaRPr lang="en-US" dirty="0"/>
          </a:p>
        </p:txBody>
      </p:sp>
      <p:sp>
        <p:nvSpPr>
          <p:cNvPr id="14"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27</a:t>
            </a:fld>
            <a:endParaRPr lang="en-US" dirty="0">
              <a:solidFill>
                <a:srgbClr val="464646">
                  <a:lumMod val="40000"/>
                  <a:lumOff val="60000"/>
                </a:srgbClr>
              </a:solidFill>
              <a:latin typeface="+mn-lt"/>
            </a:endParaRPr>
          </a:p>
        </p:txBody>
      </p:sp>
      <p:sp>
        <p:nvSpPr>
          <p:cNvPr id="15"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69783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US" altLang="en-US" sz="4000" dirty="0">
                <a:solidFill>
                  <a:schemeClr val="bg1"/>
                </a:solidFill>
              </a:rPr>
              <a:t>DPH HAI COVID-19 Activities </a:t>
            </a:r>
          </a:p>
        </p:txBody>
      </p:sp>
      <p:sp>
        <p:nvSpPr>
          <p:cNvPr id="45059" name="Content Placeholder 2"/>
          <p:cNvSpPr>
            <a:spLocks noGrp="1"/>
          </p:cNvSpPr>
          <p:nvPr>
            <p:ph idx="1"/>
          </p:nvPr>
        </p:nvSpPr>
        <p:spPr>
          <a:xfrm>
            <a:off x="521271" y="931179"/>
            <a:ext cx="11280204" cy="5579350"/>
          </a:xfrm>
        </p:spPr>
        <p:txBody>
          <a:bodyPr>
            <a:noAutofit/>
          </a:bodyPr>
          <a:lstStyle/>
          <a:p>
            <a:pPr>
              <a:spcBef>
                <a:spcPts val="600"/>
              </a:spcBef>
              <a:spcAft>
                <a:spcPts val="600"/>
              </a:spcAft>
            </a:pPr>
            <a:r>
              <a:rPr lang="en-US" altLang="en-US" sz="1700" dirty="0"/>
              <a:t>DPH Epidemiologists are assigned to each long-term care facility with a COVID-positive resident and/or healthcare personnel to effectively manage outbreak responses and control measures.</a:t>
            </a:r>
          </a:p>
          <a:p>
            <a:pPr>
              <a:spcBef>
                <a:spcPts val="600"/>
              </a:spcBef>
              <a:spcAft>
                <a:spcPts val="600"/>
              </a:spcAft>
            </a:pPr>
            <a:r>
              <a:rPr lang="en-US" altLang="en-US" sz="1700" dirty="0"/>
              <a:t>Epidemiologists are also assigned to COVID-19 clusters in other high risk patient settings including hospitals, assisted living residences, dialysis centers, inpatient psychiatric units, substance use disorder facilities, prisons, jails and homeless shelters.</a:t>
            </a:r>
          </a:p>
          <a:p>
            <a:pPr>
              <a:spcBef>
                <a:spcPts val="600"/>
              </a:spcBef>
              <a:spcAft>
                <a:spcPts val="600"/>
              </a:spcAft>
            </a:pPr>
            <a:r>
              <a:rPr lang="en-US" altLang="en-US" sz="1700" dirty="0"/>
              <a:t>Comprehensive on-site Infection Control Assessment and Response (ICAR) visits are conducted at licensed nursing homes.  During these visits an epidemiologist and public health nurse:</a:t>
            </a:r>
          </a:p>
          <a:p>
            <a:pPr lvl="1">
              <a:spcBef>
                <a:spcPts val="0"/>
              </a:spcBef>
            </a:pPr>
            <a:r>
              <a:rPr lang="en-US" altLang="en-US" sz="1500" dirty="0"/>
              <a:t>Discuss facility infection prevention and control policies and practices;</a:t>
            </a:r>
          </a:p>
          <a:p>
            <a:pPr lvl="1">
              <a:spcBef>
                <a:spcPts val="0"/>
              </a:spcBef>
            </a:pPr>
            <a:r>
              <a:rPr lang="en-US" altLang="en-US" sz="1500" dirty="0"/>
              <a:t>Observe of screening areas, hand hygiene, PPE use, environmental cleaning, breakrooms, testing, vaccine storage, and designated COVID-19 care areas; and</a:t>
            </a:r>
          </a:p>
          <a:p>
            <a:pPr lvl="1">
              <a:spcBef>
                <a:spcPts val="0"/>
              </a:spcBef>
            </a:pPr>
            <a:r>
              <a:rPr lang="en-US" altLang="en-US" sz="1500" dirty="0"/>
              <a:t>Provide feedback and coaching to the facility staff.</a:t>
            </a:r>
          </a:p>
          <a:p>
            <a:pPr>
              <a:spcBef>
                <a:spcPts val="600"/>
              </a:spcBef>
              <a:spcAft>
                <a:spcPts val="600"/>
              </a:spcAft>
            </a:pPr>
            <a:r>
              <a:rPr lang="en-US" altLang="en-US" sz="1700" dirty="0"/>
              <a:t>Daily statewide long-term care facility and weekly facility-level case counts were published on the COVID-19 Interactive Data Dashboard.  Internal review of healthcare associated COVID-19 data collected through DPH’s surveillance system continues to be monitored routinely.</a:t>
            </a:r>
          </a:p>
          <a:p>
            <a:pPr>
              <a:spcBef>
                <a:spcPts val="600"/>
              </a:spcBef>
              <a:spcAft>
                <a:spcPts val="600"/>
              </a:spcAft>
            </a:pPr>
            <a:r>
              <a:rPr lang="en-US" altLang="en-US" sz="1700" dirty="0"/>
              <a:t>Weekly analysis of nursing home data submitted to the LTCF COVID-19 Module in NHSN to monitor trends over time and to identify facilities with staffing or PPE shortages and those with lower resident and/or staff vaccination rates.</a:t>
            </a:r>
          </a:p>
          <a:p>
            <a:pPr>
              <a:spcBef>
                <a:spcPts val="600"/>
              </a:spcBef>
              <a:spcAft>
                <a:spcPts val="600"/>
              </a:spcAft>
            </a:pPr>
            <a:r>
              <a:rPr lang="en-US" altLang="en-US" sz="1700" dirty="0"/>
              <a:t>Promote CDC’s National Training Collaborative, Project Firstline, and develop MA-specific infection control training content and learning programs for frontline healthcare workers in partnership with the </a:t>
            </a:r>
            <a:r>
              <a:rPr lang="en-US" sz="1700" dirty="0">
                <a:effectLst/>
                <a:latin typeface="Calibri" panose="020F0502020204030204" pitchFamily="34" charset="0"/>
                <a:ea typeface="Calibri" panose="020F0502020204030204" pitchFamily="34" charset="0"/>
                <a:cs typeface="Times New Roman" panose="02020603050405020304" pitchFamily="18" charset="0"/>
              </a:rPr>
              <a:t>Population Health Exchange (PHX) at Boston University.</a:t>
            </a:r>
            <a:endParaRPr lang="en-US" altLang="en-US" sz="1700" dirty="0"/>
          </a:p>
          <a:p>
            <a:pPr>
              <a:spcAft>
                <a:spcPts val="1200"/>
              </a:spcAft>
            </a:pPr>
            <a:endParaRPr lang="en-US" altLang="en-US" sz="2000" dirty="0"/>
          </a:p>
          <a:p>
            <a:endParaRPr lang="en-US" altLang="en-US" sz="2000" dirty="0"/>
          </a:p>
          <a:p>
            <a:endParaRPr lang="en-US" altLang="en-US" sz="2800"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rPr>
              <a:t>Massachusetts Department of Public Health       </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ＭＳ Ｐゴシック" pitchFamily="34" charset="-128"/>
                <a:cs typeface="+mn-cs"/>
              </a:rPr>
              <a:t>mass.gov</a:t>
            </a: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rPr>
              <a:t>/</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ＭＳ Ｐゴシック" pitchFamily="34" charset="-128"/>
                <a:cs typeface="+mn-cs"/>
              </a:rPr>
              <a:t>dph</a:t>
            </a: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970101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83779" y="1250730"/>
            <a:ext cx="11295061" cy="4983191"/>
          </a:xfrm>
          <a:prstGeom prst="rect">
            <a:avLst/>
          </a:prstGeom>
        </p:spPr>
        <p:txBody>
          <a:bodyPr/>
          <a:lstStyle>
            <a:lvl1pPr marL="451169" indent="-451169" algn="l" defTabSz="1204112" rtl="0" eaLnBrk="0" fontAlgn="base" hangingPunct="0">
              <a:spcBef>
                <a:spcPct val="20000"/>
              </a:spcBef>
              <a:spcAft>
                <a:spcPct val="0"/>
              </a:spcAft>
              <a:buChar char="•"/>
              <a:defRPr sz="4300">
                <a:solidFill>
                  <a:schemeClr val="tx1"/>
                </a:solidFill>
                <a:latin typeface="+mn-lt"/>
                <a:ea typeface="ＭＳ Ｐゴシック" pitchFamily="34" charset="-128"/>
                <a:cs typeface="+mn-cs"/>
              </a:defRPr>
            </a:lvl1pPr>
            <a:lvl2pPr marL="977753" indent="-374127" algn="l" defTabSz="1204112" rtl="0" eaLnBrk="0" fontAlgn="base" hangingPunct="0">
              <a:spcBef>
                <a:spcPct val="20000"/>
              </a:spcBef>
              <a:spcAft>
                <a:spcPct val="0"/>
              </a:spcAft>
              <a:buChar char="–"/>
              <a:defRPr sz="3700">
                <a:solidFill>
                  <a:schemeClr val="tx1"/>
                </a:solidFill>
                <a:latin typeface="+mn-lt"/>
                <a:ea typeface="ＭＳ Ｐゴシック" pitchFamily="34" charset="-128"/>
              </a:defRPr>
            </a:lvl2pPr>
            <a:lvl3pPr marL="1505917" indent="-300221" algn="l" defTabSz="1204112" rtl="0" eaLnBrk="0" fontAlgn="base" hangingPunct="0">
              <a:spcBef>
                <a:spcPct val="20000"/>
              </a:spcBef>
              <a:spcAft>
                <a:spcPct val="0"/>
              </a:spcAft>
              <a:buChar char="•"/>
              <a:defRPr sz="3200">
                <a:solidFill>
                  <a:schemeClr val="tx1"/>
                </a:solidFill>
                <a:latin typeface="+mn-lt"/>
                <a:ea typeface="ＭＳ Ｐゴシック" pitchFamily="34" charset="-128"/>
              </a:defRPr>
            </a:lvl3pPr>
            <a:lvl4pPr marL="2107991"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4pPr>
            <a:lvl5pPr marL="2710036"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5pPr>
            <a:lvl6pPr marL="2487827" indent="-226191" algn="l" rtl="0" fontAlgn="base">
              <a:spcBef>
                <a:spcPct val="20000"/>
              </a:spcBef>
              <a:spcAft>
                <a:spcPct val="0"/>
              </a:spcAft>
              <a:buChar char="»"/>
              <a:defRPr sz="2000">
                <a:solidFill>
                  <a:schemeClr val="tx1"/>
                </a:solidFill>
                <a:latin typeface="+mn-lt"/>
                <a:ea typeface="+mn-ea"/>
              </a:defRPr>
            </a:lvl6pPr>
            <a:lvl7pPr marL="2940173" indent="-226191" algn="l" rtl="0" fontAlgn="base">
              <a:spcBef>
                <a:spcPct val="20000"/>
              </a:spcBef>
              <a:spcAft>
                <a:spcPct val="0"/>
              </a:spcAft>
              <a:buChar char="»"/>
              <a:defRPr sz="2000">
                <a:solidFill>
                  <a:schemeClr val="tx1"/>
                </a:solidFill>
                <a:latin typeface="+mn-lt"/>
                <a:ea typeface="+mn-ea"/>
              </a:defRPr>
            </a:lvl7pPr>
            <a:lvl8pPr marL="3392498" indent="-226191" algn="l" rtl="0" fontAlgn="base">
              <a:spcBef>
                <a:spcPct val="20000"/>
              </a:spcBef>
              <a:spcAft>
                <a:spcPct val="0"/>
              </a:spcAft>
              <a:buChar char="»"/>
              <a:defRPr sz="2000">
                <a:solidFill>
                  <a:schemeClr val="tx1"/>
                </a:solidFill>
                <a:latin typeface="+mn-lt"/>
                <a:ea typeface="+mn-ea"/>
              </a:defRPr>
            </a:lvl8pPr>
            <a:lvl9pPr marL="3844832" indent="-226191" algn="l" rtl="0" fontAlgn="base">
              <a:spcBef>
                <a:spcPct val="20000"/>
              </a:spcBef>
              <a:spcAft>
                <a:spcPct val="0"/>
              </a:spcAft>
              <a:buChar char="»"/>
              <a:defRPr sz="2000">
                <a:solidFill>
                  <a:schemeClr val="tx1"/>
                </a:solidFill>
                <a:latin typeface="+mn-lt"/>
                <a:ea typeface="+mn-ea"/>
              </a:defRPr>
            </a:lvl9pPr>
          </a:lstStyle>
          <a:p>
            <a:pPr marL="0" indent="0">
              <a:buNone/>
            </a:pPr>
            <a:r>
              <a:rPr lang="en-US" sz="2200" b="1" dirty="0"/>
              <a:t>CDC 2019 AR Threats Report</a:t>
            </a:r>
          </a:p>
          <a:p>
            <a:r>
              <a:rPr lang="en-US" sz="2000" b="1" dirty="0"/>
              <a:t>More than 2.8 million antibiotic-resistant infections occur in the U.S. each year, and more than 35,000 people die</a:t>
            </a:r>
            <a:r>
              <a:rPr lang="en-US" sz="2000" dirty="0"/>
              <a:t> as a result. </a:t>
            </a:r>
          </a:p>
          <a:p>
            <a:r>
              <a:rPr lang="en-US" sz="2000" dirty="0"/>
              <a:t>Dedicated prevention and infection control efforts are working to reduce the number of infections and deaths caused by antibiotic-resistant germs, but the number of people facing antibiotic resistance is still too high</a:t>
            </a:r>
            <a:r>
              <a:rPr lang="en-US" sz="1400" dirty="0"/>
              <a:t>. </a:t>
            </a:r>
          </a:p>
          <a:p>
            <a:pPr>
              <a:buFont typeface="Arial" panose="020B0604020202020204" pitchFamily="34" charset="0"/>
              <a:buChar char="•"/>
            </a:pPr>
            <a:r>
              <a:rPr lang="en-US" sz="2000" b="1" dirty="0"/>
              <a:t>Urgent threats targeted in MA through surveillance, detection </a:t>
            </a:r>
          </a:p>
          <a:p>
            <a:pPr marL="0" indent="0">
              <a:buNone/>
            </a:pPr>
            <a:r>
              <a:rPr lang="en-US" sz="2000" b="1" dirty="0"/>
              <a:t>        and containment</a:t>
            </a:r>
          </a:p>
          <a:p>
            <a:pPr lvl="1">
              <a:buFont typeface="Arial" panose="020B0604020202020204" pitchFamily="34" charset="0"/>
              <a:buChar char="•"/>
            </a:pPr>
            <a:r>
              <a:rPr lang="en-US" sz="2000" b="1" dirty="0">
                <a:solidFill>
                  <a:srgbClr val="002060"/>
                </a:solidFill>
              </a:rPr>
              <a:t>Carbapenem-resistant</a:t>
            </a:r>
            <a:r>
              <a:rPr lang="en-US" sz="2000" b="1" i="1" dirty="0">
                <a:solidFill>
                  <a:srgbClr val="002060"/>
                </a:solidFill>
              </a:rPr>
              <a:t> Acinetobacter</a:t>
            </a:r>
          </a:p>
          <a:p>
            <a:pPr lvl="1">
              <a:buFont typeface="Arial" panose="020B0604020202020204" pitchFamily="34" charset="0"/>
              <a:buChar char="•"/>
            </a:pPr>
            <a:r>
              <a:rPr lang="en-US" sz="2000" i="1" dirty="0">
                <a:solidFill>
                  <a:srgbClr val="002060"/>
                </a:solidFill>
              </a:rPr>
              <a:t>Candida </a:t>
            </a:r>
            <a:r>
              <a:rPr lang="en-US" sz="2000" i="1" dirty="0" err="1">
                <a:solidFill>
                  <a:srgbClr val="002060"/>
                </a:solidFill>
              </a:rPr>
              <a:t>auris</a:t>
            </a:r>
            <a:endParaRPr lang="en-US" sz="2000" i="1" dirty="0">
              <a:solidFill>
                <a:srgbClr val="002060"/>
              </a:solidFill>
            </a:endParaRPr>
          </a:p>
          <a:p>
            <a:pPr lvl="1">
              <a:buFont typeface="Arial" panose="020B0604020202020204" pitchFamily="34" charset="0"/>
              <a:buChar char="•"/>
            </a:pPr>
            <a:r>
              <a:rPr lang="en-US" sz="2000" i="1" dirty="0" err="1">
                <a:solidFill>
                  <a:srgbClr val="002060"/>
                </a:solidFill>
              </a:rPr>
              <a:t>Clostridioides</a:t>
            </a:r>
            <a:r>
              <a:rPr lang="en-US" sz="2000" i="1" dirty="0">
                <a:solidFill>
                  <a:srgbClr val="002060"/>
                </a:solidFill>
              </a:rPr>
              <a:t> difficile</a:t>
            </a:r>
          </a:p>
          <a:p>
            <a:pPr lvl="1">
              <a:buFont typeface="Arial" panose="020B0604020202020204" pitchFamily="34" charset="0"/>
              <a:buChar char="•"/>
            </a:pPr>
            <a:r>
              <a:rPr lang="en-US" sz="2000" b="1" dirty="0">
                <a:solidFill>
                  <a:srgbClr val="002060"/>
                </a:solidFill>
              </a:rPr>
              <a:t>Carbapenem-resistant </a:t>
            </a:r>
            <a:r>
              <a:rPr lang="en-US" sz="2000" b="1" i="1" dirty="0" err="1">
                <a:solidFill>
                  <a:srgbClr val="002060"/>
                </a:solidFill>
              </a:rPr>
              <a:t>Enterobacterales</a:t>
            </a:r>
            <a:endParaRPr lang="en-US" sz="2000" b="1" i="1" dirty="0">
              <a:solidFill>
                <a:srgbClr val="002060"/>
              </a:solidFill>
            </a:endParaRPr>
          </a:p>
          <a:p>
            <a:endParaRPr lang="en-US" altLang="en-US" sz="3200" dirty="0"/>
          </a:p>
          <a:p>
            <a:endParaRPr lang="en-US" altLang="en-US" sz="3200" kern="0" dirty="0"/>
          </a:p>
          <a:p>
            <a:endParaRPr lang="en-US" altLang="en-US" kern="0" dirty="0"/>
          </a:p>
        </p:txBody>
      </p:sp>
      <p:sp>
        <p:nvSpPr>
          <p:cNvPr id="5" name="Title 1"/>
          <p:cNvSpPr txBox="1">
            <a:spLocks/>
          </p:cNvSpPr>
          <p:nvPr/>
        </p:nvSpPr>
        <p:spPr>
          <a:xfrm>
            <a:off x="610168" y="166931"/>
            <a:ext cx="11578657" cy="707969"/>
          </a:xfrm>
          <a:prstGeom prst="rect">
            <a:avLst/>
          </a:prstGeom>
        </p:spPr>
        <p:txBody>
          <a:bodyPr anchor="ct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600" dirty="0"/>
              <a:t>Antibiotic Resistance: Urgent Threats in MA</a:t>
            </a:r>
            <a:endParaRPr lang="en-US" altLang="en-US" sz="3600" kern="0" dirty="0"/>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29</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pic>
        <p:nvPicPr>
          <p:cNvPr id="3" name="Picture 2">
            <a:extLst>
              <a:ext uri="{FF2B5EF4-FFF2-40B4-BE49-F238E27FC236}">
                <a16:creationId xmlns:a16="http://schemas.microsoft.com/office/drawing/2014/main" id="{7D1A9C40-68B4-4654-A89A-55155F0BA35E}"/>
              </a:ext>
            </a:extLst>
          </p:cNvPr>
          <p:cNvPicPr>
            <a:picLocks noChangeAspect="1"/>
          </p:cNvPicPr>
          <p:nvPr/>
        </p:nvPicPr>
        <p:blipFill rotWithShape="1">
          <a:blip r:embed="rId3">
            <a:extLst>
              <a:ext uri="{28A0092B-C50C-407E-A947-70E740481C1C}">
                <a14:useLocalDpi xmlns:a14="http://schemas.microsoft.com/office/drawing/2010/main" val="0"/>
              </a:ext>
            </a:extLst>
          </a:blip>
          <a:srcRect t="9455"/>
          <a:stretch/>
        </p:blipFill>
        <p:spPr>
          <a:xfrm>
            <a:off x="7976368" y="2965786"/>
            <a:ext cx="3073798" cy="3611538"/>
          </a:xfrm>
          <a:prstGeom prst="rect">
            <a:avLst/>
          </a:prstGeom>
        </p:spPr>
      </p:pic>
    </p:spTree>
    <p:extLst>
      <p:ext uri="{BB962C8B-B14F-4D97-AF65-F5344CB8AC3E}">
        <p14:creationId xmlns:p14="http://schemas.microsoft.com/office/powerpoint/2010/main" val="113271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en-US" sz="4000" dirty="0">
                <a:solidFill>
                  <a:schemeClr val="bg1"/>
                </a:solidFill>
              </a:rPr>
              <a:t>Purpose</a:t>
            </a:r>
          </a:p>
        </p:txBody>
      </p:sp>
      <p:sp>
        <p:nvSpPr>
          <p:cNvPr id="10244" name="Rectangle 3"/>
          <p:cNvSpPr>
            <a:spLocks noGrp="1" noChangeArrowheads="1"/>
          </p:cNvSpPr>
          <p:nvPr>
            <p:ph idx="1"/>
          </p:nvPr>
        </p:nvSpPr>
        <p:spPr>
          <a:xfrm>
            <a:off x="388878" y="1170867"/>
            <a:ext cx="10574397" cy="5323800"/>
          </a:xfrm>
        </p:spPr>
        <p:txBody>
          <a:bodyPr>
            <a:normAutofit/>
          </a:bodyPr>
          <a:lstStyle/>
          <a:p>
            <a:pPr marL="0" indent="1588" eaLnBrk="1" hangingPunct="1">
              <a:lnSpc>
                <a:spcPct val="80000"/>
              </a:lnSpc>
              <a:buNone/>
              <a:defRPr/>
            </a:pPr>
            <a:r>
              <a:rPr lang="en-US" altLang="en-US" dirty="0"/>
              <a:t>This HAI presentation is the 12th annual Public Health</a:t>
            </a:r>
            <a:br>
              <a:rPr lang="en-US" altLang="en-US" dirty="0"/>
            </a:br>
            <a:r>
              <a:rPr lang="en-US" altLang="en-US" dirty="0"/>
              <a:t>Council update:</a:t>
            </a:r>
          </a:p>
          <a:p>
            <a:pPr marL="0" indent="0" eaLnBrk="1" hangingPunct="1">
              <a:lnSpc>
                <a:spcPct val="80000"/>
              </a:lnSpc>
              <a:buNone/>
              <a:defRPr/>
            </a:pPr>
            <a:r>
              <a:rPr lang="en-US" altLang="en-US" sz="1600" dirty="0"/>
              <a:t> </a:t>
            </a:r>
          </a:p>
          <a:p>
            <a:pPr marL="685800" indent="-285750">
              <a:lnSpc>
                <a:spcPct val="80000"/>
              </a:lnSpc>
              <a:defRPr/>
            </a:pPr>
            <a:r>
              <a:rPr lang="en-US" altLang="en-US" sz="2000" dirty="0"/>
              <a:t>It is an important component of larger efforts to reduce preventable infections in health care settings </a:t>
            </a:r>
          </a:p>
          <a:p>
            <a:pPr marL="685800" indent="-285750">
              <a:lnSpc>
                <a:spcPct val="80000"/>
              </a:lnSpc>
              <a:defRPr/>
            </a:pPr>
            <a:endParaRPr lang="en-US" altLang="en-US" sz="2000" dirty="0"/>
          </a:p>
          <a:p>
            <a:pPr marL="685800" indent="-285750">
              <a:lnSpc>
                <a:spcPct val="80000"/>
              </a:lnSpc>
              <a:defRPr/>
            </a:pPr>
            <a:r>
              <a:rPr lang="en-US" altLang="en-US" sz="2000" dirty="0"/>
              <a:t>It presents an analysis of progress on infection prevention within Massachusetts acute care hospitals</a:t>
            </a:r>
          </a:p>
          <a:p>
            <a:pPr marL="685800" indent="-285750">
              <a:lnSpc>
                <a:spcPct val="80000"/>
              </a:lnSpc>
              <a:defRPr/>
            </a:pPr>
            <a:endParaRPr lang="en-US" altLang="en-US" sz="2000" dirty="0"/>
          </a:p>
          <a:p>
            <a:pPr marL="685800" indent="-285750">
              <a:lnSpc>
                <a:spcPct val="80000"/>
              </a:lnSpc>
              <a:defRPr/>
            </a:pPr>
            <a:r>
              <a:rPr lang="en-US" altLang="en-US" sz="2000" dirty="0"/>
              <a:t>It is based upon work supported by state funds and the Centers for Disease Control and Prevention (CDC)</a:t>
            </a:r>
          </a:p>
          <a:p>
            <a:pPr marL="685800" indent="-285750">
              <a:lnSpc>
                <a:spcPct val="80000"/>
              </a:lnSpc>
              <a:defRPr/>
            </a:pPr>
            <a:endParaRPr lang="en-US" altLang="en-US" sz="2000" dirty="0"/>
          </a:p>
          <a:p>
            <a:pPr marL="685800" indent="-285750">
              <a:lnSpc>
                <a:spcPct val="80000"/>
              </a:lnSpc>
              <a:defRPr/>
            </a:pPr>
            <a:r>
              <a:rPr lang="en-US" altLang="en-US" sz="2000" dirty="0"/>
              <a:t>It provides an overview of antibiotic resistance and stewardship activities</a:t>
            </a:r>
          </a:p>
          <a:p>
            <a:pPr marL="400050" indent="0">
              <a:lnSpc>
                <a:spcPct val="80000"/>
              </a:lnSpc>
              <a:buNone/>
              <a:defRPr/>
            </a:pPr>
            <a:endParaRPr lang="en-US" altLang="en-US" sz="2000" dirty="0"/>
          </a:p>
          <a:p>
            <a:pPr marL="685800" indent="-285750">
              <a:lnSpc>
                <a:spcPct val="80000"/>
              </a:lnSpc>
              <a:defRPr/>
            </a:pPr>
            <a:r>
              <a:rPr lang="en-US" altLang="en-US" sz="2000" dirty="0"/>
              <a:t>It considers the impact of COVID-19 on Massachusetts acute care hospitals</a:t>
            </a:r>
          </a:p>
          <a:p>
            <a:pPr marL="0" indent="1588">
              <a:lnSpc>
                <a:spcPct val="80000"/>
              </a:lnSpc>
              <a:buNone/>
              <a:defRPr/>
            </a:pPr>
            <a:endParaRPr lang="en-US" altLang="en-US" sz="2400" dirty="0">
              <a:solidFill>
                <a:srgbClr val="4D4D4D"/>
              </a:solidFill>
            </a:endParaRP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368642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98671" y="105104"/>
            <a:ext cx="10421754" cy="71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sz="3200" dirty="0"/>
              <a:t>Antibiotic Resistance: Targeting Carbapenemase-producing Organisms (CPO) in MA</a:t>
            </a: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30</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8" name="object 3">
            <a:extLst>
              <a:ext uri="{FF2B5EF4-FFF2-40B4-BE49-F238E27FC236}">
                <a16:creationId xmlns:a16="http://schemas.microsoft.com/office/drawing/2014/main" id="{E0015767-804D-46D2-9E47-BD18CE1A7C0B}"/>
              </a:ext>
            </a:extLst>
          </p:cNvPr>
          <p:cNvSpPr txBox="1">
            <a:spLocks noGrp="1"/>
          </p:cNvSpPr>
          <p:nvPr>
            <p:ph idx="1"/>
          </p:nvPr>
        </p:nvSpPr>
        <p:spPr>
          <a:xfrm>
            <a:off x="310246" y="1475292"/>
            <a:ext cx="8720139" cy="4248214"/>
          </a:xfrm>
          <a:prstGeom prst="rect">
            <a:avLst/>
          </a:prstGeom>
        </p:spPr>
        <p:txBody>
          <a:bodyPr vert="horz" wrap="square" lIns="0" tIns="12065" rIns="0" bIns="0" rtlCol="0">
            <a:spAutoFit/>
          </a:bodyPr>
          <a:lstStyle/>
          <a:p>
            <a:pPr marL="355600" marR="5080" indent="-342900">
              <a:spcBef>
                <a:spcPts val="580"/>
              </a:spcBef>
              <a:buChar char="•"/>
              <a:tabLst>
                <a:tab pos="354965" algn="l"/>
                <a:tab pos="355600" algn="l"/>
              </a:tabLst>
            </a:pPr>
            <a:r>
              <a:rPr lang="en-US" sz="2400" dirty="0">
                <a:latin typeface="+mn-lt"/>
              </a:rPr>
              <a:t>Carbapenems are a class of antibiotics often considered a “last resort” to treat infections caused by </a:t>
            </a:r>
            <a:r>
              <a:rPr lang="en-US" sz="2400" dirty="0" err="1">
                <a:latin typeface="+mn-lt"/>
              </a:rPr>
              <a:t>Enterobacterales</a:t>
            </a:r>
            <a:r>
              <a:rPr lang="en-US" sz="2400" dirty="0">
                <a:latin typeface="+mn-lt"/>
              </a:rPr>
              <a:t>, Pseudomonas and Acinetobacter</a:t>
            </a:r>
          </a:p>
          <a:p>
            <a:pPr marL="355600" indent="-343535">
              <a:spcBef>
                <a:spcPts val="95"/>
              </a:spcBef>
              <a:buFontTx/>
              <a:buChar char="•"/>
              <a:tabLst>
                <a:tab pos="355600" algn="l"/>
                <a:tab pos="356235" algn="l"/>
              </a:tabLst>
            </a:pPr>
            <a:r>
              <a:rPr lang="en-US" sz="2400" dirty="0">
                <a:latin typeface="+mn-lt"/>
              </a:rPr>
              <a:t>One way these organisms are resistant to carbapenems is by producing carbapenemases</a:t>
            </a:r>
          </a:p>
          <a:p>
            <a:pPr marL="355600" indent="-343535">
              <a:spcBef>
                <a:spcPts val="95"/>
              </a:spcBef>
              <a:buChar char="•"/>
              <a:tabLst>
                <a:tab pos="355600" algn="l"/>
                <a:tab pos="356235" algn="l"/>
              </a:tabLst>
            </a:pPr>
            <a:r>
              <a:rPr lang="en-US" sz="2400" spc="-5" dirty="0">
                <a:latin typeface="+mn-lt"/>
                <a:cs typeface="Arial"/>
              </a:rPr>
              <a:t>A carbapanemase is an</a:t>
            </a:r>
            <a:r>
              <a:rPr sz="2400" spc="-5" dirty="0">
                <a:latin typeface="+mn-lt"/>
                <a:cs typeface="Arial"/>
              </a:rPr>
              <a:t> enzyme that can</a:t>
            </a:r>
            <a:r>
              <a:rPr sz="2400" spc="114" dirty="0">
                <a:latin typeface="+mn-lt"/>
                <a:cs typeface="Arial"/>
              </a:rPr>
              <a:t> </a:t>
            </a:r>
            <a:r>
              <a:rPr sz="2400" spc="-5" dirty="0">
                <a:latin typeface="+mn-lt"/>
                <a:cs typeface="Arial"/>
              </a:rPr>
              <a:t>break</a:t>
            </a:r>
            <a:r>
              <a:rPr lang="en-US" sz="2400" dirty="0">
                <a:latin typeface="+mn-lt"/>
                <a:cs typeface="Arial"/>
              </a:rPr>
              <a:t> </a:t>
            </a:r>
            <a:r>
              <a:rPr sz="2400" spc="-5" dirty="0">
                <a:latin typeface="+mn-lt"/>
                <a:cs typeface="Arial"/>
              </a:rPr>
              <a:t>down (and </a:t>
            </a:r>
            <a:r>
              <a:rPr lang="en-US" sz="2400" spc="-5" dirty="0">
                <a:latin typeface="+mn-lt"/>
                <a:cs typeface="Arial"/>
              </a:rPr>
              <a:t>thus </a:t>
            </a:r>
            <a:r>
              <a:rPr sz="2400" spc="-5" dirty="0">
                <a:latin typeface="+mn-lt"/>
                <a:cs typeface="Arial"/>
              </a:rPr>
              <a:t>resist) many </a:t>
            </a:r>
            <a:r>
              <a:rPr sz="2400" dirty="0">
                <a:latin typeface="+mn-lt"/>
                <a:cs typeface="Arial"/>
              </a:rPr>
              <a:t>classes </a:t>
            </a:r>
            <a:r>
              <a:rPr sz="2400" spc="-5" dirty="0">
                <a:latin typeface="+mn-lt"/>
                <a:cs typeface="Arial"/>
              </a:rPr>
              <a:t>of</a:t>
            </a:r>
            <a:r>
              <a:rPr sz="2400" spc="25" dirty="0">
                <a:latin typeface="+mn-lt"/>
                <a:cs typeface="Arial"/>
              </a:rPr>
              <a:t> </a:t>
            </a:r>
            <a:r>
              <a:rPr sz="2400" spc="-5" dirty="0">
                <a:latin typeface="+mn-lt"/>
                <a:cs typeface="Arial"/>
              </a:rPr>
              <a:t>antibiotics</a:t>
            </a:r>
            <a:r>
              <a:rPr lang="en-US" sz="2400" spc="-5" dirty="0">
                <a:latin typeface="+mn-lt"/>
                <a:cs typeface="Arial"/>
              </a:rPr>
              <a:t>, including carbapenems, making infections with these organisms harder to treat</a:t>
            </a:r>
          </a:p>
          <a:p>
            <a:pPr marL="355600" indent="-343535">
              <a:buChar char="•"/>
              <a:tabLst>
                <a:tab pos="355600" algn="l"/>
                <a:tab pos="356235" algn="l"/>
              </a:tabLst>
            </a:pPr>
            <a:r>
              <a:rPr lang="en-US" sz="2400" spc="-5" dirty="0">
                <a:latin typeface="+mn-lt"/>
                <a:cs typeface="Arial"/>
              </a:rPr>
              <a:t>Genes that program the organism to produce </a:t>
            </a:r>
            <a:r>
              <a:rPr lang="en-US" sz="2400" spc="-5" dirty="0">
                <a:cs typeface="Arial"/>
              </a:rPr>
              <a:t>a</a:t>
            </a:r>
            <a:r>
              <a:rPr lang="en-US" sz="2400" spc="-5" dirty="0">
                <a:latin typeface="+mn-lt"/>
                <a:cs typeface="Arial"/>
              </a:rPr>
              <a:t> carbapenemase can be shared between bacteria</a:t>
            </a:r>
          </a:p>
          <a:p>
            <a:pPr marL="355600" indent="-343535">
              <a:buChar char="•"/>
              <a:tabLst>
                <a:tab pos="355600" algn="l"/>
                <a:tab pos="356235" algn="l"/>
              </a:tabLst>
            </a:pPr>
            <a:r>
              <a:rPr lang="en-US" sz="2400" spc="-5" dirty="0">
                <a:cs typeface="Arial"/>
              </a:rPr>
              <a:t>C</a:t>
            </a:r>
            <a:r>
              <a:rPr lang="en-US" sz="2400" spc="-5" dirty="0">
                <a:latin typeface="+mn-lt"/>
                <a:cs typeface="Arial"/>
              </a:rPr>
              <a:t>arbapenemase gene targets: KPC, NDM, </a:t>
            </a:r>
            <a:r>
              <a:rPr lang="en-US" sz="2400" spc="-5" dirty="0">
                <a:cs typeface="Arial"/>
              </a:rPr>
              <a:t>VIM, OXA and IMP</a:t>
            </a:r>
            <a:endParaRPr sz="2400" i="1" dirty="0">
              <a:latin typeface="+mn-lt"/>
              <a:cs typeface="Arial"/>
            </a:endParaRPr>
          </a:p>
        </p:txBody>
      </p:sp>
      <p:grpSp>
        <p:nvGrpSpPr>
          <p:cNvPr id="9" name="Group 8">
            <a:extLst>
              <a:ext uri="{FF2B5EF4-FFF2-40B4-BE49-F238E27FC236}">
                <a16:creationId xmlns:a16="http://schemas.microsoft.com/office/drawing/2014/main" id="{263710A9-5B3E-4CA9-981A-E920324521C2}"/>
              </a:ext>
            </a:extLst>
          </p:cNvPr>
          <p:cNvGrpSpPr/>
          <p:nvPr/>
        </p:nvGrpSpPr>
        <p:grpSpPr>
          <a:xfrm>
            <a:off x="8349913" y="2369052"/>
            <a:ext cx="3726656" cy="2792508"/>
            <a:chOff x="2652792" y="3734545"/>
            <a:chExt cx="3726656" cy="2792508"/>
          </a:xfrm>
        </p:grpSpPr>
        <p:sp>
          <p:nvSpPr>
            <p:cNvPr id="10" name="Freeform 6">
              <a:extLst>
                <a:ext uri="{FF2B5EF4-FFF2-40B4-BE49-F238E27FC236}">
                  <a16:creationId xmlns:a16="http://schemas.microsoft.com/office/drawing/2014/main" id="{D3BCD112-63B3-4B00-A4E5-83A2E2296B3F}"/>
                </a:ext>
              </a:extLst>
            </p:cNvPr>
            <p:cNvSpPr/>
            <p:nvPr/>
          </p:nvSpPr>
          <p:spPr>
            <a:xfrm>
              <a:off x="4316720" y="3734545"/>
              <a:ext cx="1079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a:lnSpc>
                  <a:spcPct val="90000"/>
                </a:lnSpc>
                <a:spcAft>
                  <a:spcPct val="35000"/>
                </a:spcAft>
              </a:pPr>
              <a:r>
                <a:rPr lang="en-US" sz="2200" dirty="0">
                  <a:latin typeface="Arial" panose="020B0604020202020204" pitchFamily="34" charset="0"/>
                  <a:cs typeface="Arial" panose="020B0604020202020204" pitchFamily="34" charset="0"/>
                </a:rPr>
                <a:t>NDM</a:t>
              </a:r>
            </a:p>
          </p:txBody>
        </p:sp>
        <p:sp>
          <p:nvSpPr>
            <p:cNvPr id="11" name="Rectangle 10">
              <a:extLst>
                <a:ext uri="{FF2B5EF4-FFF2-40B4-BE49-F238E27FC236}">
                  <a16:creationId xmlns:a16="http://schemas.microsoft.com/office/drawing/2014/main" id="{423EFA54-71D1-431F-A5D4-D0DA9022A4E5}"/>
                </a:ext>
              </a:extLst>
            </p:cNvPr>
            <p:cNvSpPr/>
            <p:nvPr/>
          </p:nvSpPr>
          <p:spPr>
            <a:xfrm>
              <a:off x="5224185" y="3941582"/>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reeform 8">
              <a:extLst>
                <a:ext uri="{FF2B5EF4-FFF2-40B4-BE49-F238E27FC236}">
                  <a16:creationId xmlns:a16="http://schemas.microsoft.com/office/drawing/2014/main" id="{DCB70E1F-E0EF-492F-A21B-E6763F98CD5E}"/>
                </a:ext>
              </a:extLst>
            </p:cNvPr>
            <p:cNvSpPr/>
            <p:nvPr/>
          </p:nvSpPr>
          <p:spPr>
            <a:xfrm>
              <a:off x="3211790" y="3734545"/>
              <a:ext cx="1012409"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algn="ctr" defTabSz="1377950">
                <a:lnSpc>
                  <a:spcPct val="90000"/>
                </a:lnSpc>
                <a:spcAft>
                  <a:spcPct val="35000"/>
                </a:spcAft>
              </a:pPr>
              <a:r>
                <a:rPr lang="en-US" dirty="0">
                  <a:latin typeface="Arial" panose="020B0604020202020204" pitchFamily="34" charset="0"/>
                  <a:cs typeface="Arial" panose="020B0604020202020204" pitchFamily="34" charset="0"/>
                </a:rPr>
                <a:t>KPC</a:t>
              </a:r>
            </a:p>
          </p:txBody>
        </p:sp>
        <p:sp>
          <p:nvSpPr>
            <p:cNvPr id="13" name="Freeform 9">
              <a:extLst>
                <a:ext uri="{FF2B5EF4-FFF2-40B4-BE49-F238E27FC236}">
                  <a16:creationId xmlns:a16="http://schemas.microsoft.com/office/drawing/2014/main" id="{5024373D-54B4-412A-BA1C-251A0D9E9CD5}"/>
                </a:ext>
              </a:extLst>
            </p:cNvPr>
            <p:cNvSpPr/>
            <p:nvPr/>
          </p:nvSpPr>
          <p:spPr>
            <a:xfrm>
              <a:off x="3643392" y="4613208"/>
              <a:ext cx="1065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a:lnSpc>
                  <a:spcPct val="90000"/>
                </a:lnSpc>
                <a:spcAft>
                  <a:spcPct val="35000"/>
                </a:spcAft>
              </a:pPr>
              <a:r>
                <a:rPr lang="en-US" dirty="0">
                  <a:latin typeface="Arial" panose="020B0604020202020204" pitchFamily="34" charset="0"/>
                  <a:cs typeface="Arial" panose="020B0604020202020204" pitchFamily="34" charset="0"/>
                </a:rPr>
                <a:t>VIM</a:t>
              </a:r>
            </a:p>
          </p:txBody>
        </p:sp>
        <p:sp>
          <p:nvSpPr>
            <p:cNvPr id="14" name="Rectangle 13">
              <a:extLst>
                <a:ext uri="{FF2B5EF4-FFF2-40B4-BE49-F238E27FC236}">
                  <a16:creationId xmlns:a16="http://schemas.microsoft.com/office/drawing/2014/main" id="{00FE1F6F-0742-4EAF-9F57-B4F5746F2541}"/>
                </a:ext>
              </a:extLst>
            </p:cNvPr>
            <p:cNvSpPr/>
            <p:nvPr/>
          </p:nvSpPr>
          <p:spPr>
            <a:xfrm>
              <a:off x="2652792" y="4820245"/>
              <a:ext cx="1117996"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1">
              <a:extLst>
                <a:ext uri="{FF2B5EF4-FFF2-40B4-BE49-F238E27FC236}">
                  <a16:creationId xmlns:a16="http://schemas.microsoft.com/office/drawing/2014/main" id="{24750F93-51E1-4801-A2B0-13F0B2E7616D}"/>
                </a:ext>
              </a:extLst>
            </p:cNvPr>
            <p:cNvSpPr/>
            <p:nvPr/>
          </p:nvSpPr>
          <p:spPr>
            <a:xfrm>
              <a:off x="4780712" y="4613208"/>
              <a:ext cx="1021103"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algn="ctr" defTabSz="1244600">
                <a:lnSpc>
                  <a:spcPct val="90000"/>
                </a:lnSpc>
                <a:spcAft>
                  <a:spcPct val="35000"/>
                </a:spcAft>
              </a:pPr>
              <a:r>
                <a:rPr lang="en-US" dirty="0">
                  <a:latin typeface="Arial" panose="020B0604020202020204" pitchFamily="34" charset="0"/>
                  <a:cs typeface="Arial" panose="020B0604020202020204" pitchFamily="34" charset="0"/>
                </a:rPr>
                <a:t>OXA</a:t>
              </a:r>
            </a:p>
          </p:txBody>
        </p:sp>
        <p:sp>
          <p:nvSpPr>
            <p:cNvPr id="16" name="Freeform 12">
              <a:extLst>
                <a:ext uri="{FF2B5EF4-FFF2-40B4-BE49-F238E27FC236}">
                  <a16:creationId xmlns:a16="http://schemas.microsoft.com/office/drawing/2014/main" id="{A23CE194-B34B-4AA6-8D65-764622E6EC60}"/>
                </a:ext>
              </a:extLst>
            </p:cNvPr>
            <p:cNvSpPr/>
            <p:nvPr/>
          </p:nvSpPr>
          <p:spPr>
            <a:xfrm>
              <a:off x="4224199" y="5491871"/>
              <a:ext cx="999985"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algn="ctr" defTabSz="755650">
                <a:lnSpc>
                  <a:spcPct val="90000"/>
                </a:lnSpc>
                <a:spcAft>
                  <a:spcPct val="35000"/>
                </a:spcAft>
              </a:pPr>
              <a:r>
                <a:rPr lang="en-US" dirty="0">
                  <a:latin typeface="Arial" panose="020B0604020202020204" pitchFamily="34" charset="0"/>
                  <a:cs typeface="Arial" panose="020B0604020202020204" pitchFamily="34" charset="0"/>
                </a:rPr>
                <a:t>IMP</a:t>
              </a:r>
            </a:p>
          </p:txBody>
        </p:sp>
        <p:sp>
          <p:nvSpPr>
            <p:cNvPr id="17" name="Rectangle 16">
              <a:extLst>
                <a:ext uri="{FF2B5EF4-FFF2-40B4-BE49-F238E27FC236}">
                  <a16:creationId xmlns:a16="http://schemas.microsoft.com/office/drawing/2014/main" id="{76D3FB6A-4F8A-4C46-AF59-4C783077F988}"/>
                </a:ext>
              </a:extLst>
            </p:cNvPr>
            <p:cNvSpPr/>
            <p:nvPr/>
          </p:nvSpPr>
          <p:spPr>
            <a:xfrm>
              <a:off x="5224185" y="5698908"/>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2529848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68167" y="121223"/>
            <a:ext cx="11787116"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Resistance Surveillance: </a:t>
            </a:r>
          </a:p>
          <a:p>
            <a:pPr algn="l" eaLnBrk="1" hangingPunct="1"/>
            <a:r>
              <a:rPr lang="en-US" sz="3400" dirty="0"/>
              <a:t>Reporting and Laboratory Testing</a:t>
            </a:r>
            <a:endParaRPr lang="en-US" altLang="en-US" sz="3400" kern="0" dirty="0"/>
          </a:p>
        </p:txBody>
      </p:sp>
      <p:sp>
        <p:nvSpPr>
          <p:cNvPr id="3" name="Content Placeholder 2"/>
          <p:cNvSpPr>
            <a:spLocks noGrp="1"/>
          </p:cNvSpPr>
          <p:nvPr>
            <p:ph idx="1"/>
          </p:nvPr>
        </p:nvSpPr>
        <p:spPr>
          <a:xfrm>
            <a:off x="420255" y="1036583"/>
            <a:ext cx="10969943" cy="4457699"/>
          </a:xfrm>
        </p:spPr>
        <p:txBody>
          <a:bodyPr>
            <a:noAutofit/>
          </a:bodyPr>
          <a:lstStyle/>
          <a:p>
            <a:pPr>
              <a:spcAft>
                <a:spcPts val="1200"/>
              </a:spcAft>
              <a:tabLst>
                <a:tab pos="285750" algn="l"/>
              </a:tabLst>
            </a:pPr>
            <a:r>
              <a:rPr lang="en-US" sz="2700" dirty="0"/>
              <a:t>Electronic laboratory reporting (ELR) of mandatory MDROs of concern into the Massachusetts Virtual Epidemiologic Network (MAVEN)</a:t>
            </a:r>
          </a:p>
          <a:p>
            <a:pPr>
              <a:spcBef>
                <a:spcPts val="0"/>
              </a:spcBef>
              <a:spcAft>
                <a:spcPts val="1200"/>
              </a:spcAft>
              <a:tabLst>
                <a:tab pos="285750" algn="l"/>
              </a:tabLst>
            </a:pPr>
            <a:r>
              <a:rPr lang="en-US" sz="2700" dirty="0"/>
              <a:t>Mandatory submission of selected MDRO isolates to the Massachusetts State Public Health Laboratory (MA SPHL) for advanced testing here and at our partner ARLN laboratory, The Wadsworth Center in New York:</a:t>
            </a:r>
          </a:p>
          <a:p>
            <a:pPr lvl="2">
              <a:spcBef>
                <a:spcPts val="0"/>
              </a:spcBef>
              <a:spcAft>
                <a:spcPts val="1200"/>
              </a:spcAft>
              <a:buFont typeface="Arial" panose="020B0604020202020204" pitchFamily="34" charset="0"/>
              <a:buChar char="•"/>
            </a:pPr>
            <a:r>
              <a:rPr lang="en-US" sz="2300" dirty="0"/>
              <a:t>Identify novel resistance mechanisms such as genes that code for carbapenemase production or colistin resistance</a:t>
            </a:r>
          </a:p>
          <a:p>
            <a:pPr lvl="2">
              <a:spcBef>
                <a:spcPts val="0"/>
              </a:spcBef>
              <a:spcAft>
                <a:spcPts val="1200"/>
              </a:spcAft>
              <a:buFont typeface="Arial" panose="020B0604020202020204" pitchFamily="34" charset="0"/>
              <a:buChar char="•"/>
            </a:pPr>
            <a:r>
              <a:rPr lang="en-US" sz="2300" dirty="0"/>
              <a:t>Identify </a:t>
            </a:r>
            <a:r>
              <a:rPr lang="en-US" sz="2300" i="1" dirty="0"/>
              <a:t>Candida </a:t>
            </a:r>
            <a:r>
              <a:rPr lang="en-US" sz="2300" i="1" dirty="0" err="1"/>
              <a:t>auris</a:t>
            </a:r>
            <a:endParaRPr lang="en-US" sz="2300" i="1" dirty="0"/>
          </a:p>
          <a:p>
            <a:pPr lvl="2">
              <a:spcBef>
                <a:spcPts val="0"/>
              </a:spcBef>
              <a:spcAft>
                <a:spcPts val="1200"/>
              </a:spcAft>
              <a:buFont typeface="Arial" panose="020B0604020202020204" pitchFamily="34" charset="0"/>
              <a:buChar char="•"/>
            </a:pPr>
            <a:r>
              <a:rPr lang="en-US" sz="2300" dirty="0"/>
              <a:t>Test swabs to identify colonization with target organisms to detect transmission within a healthcare facility</a:t>
            </a:r>
          </a:p>
          <a:p>
            <a:pPr lvl="2">
              <a:spcBef>
                <a:spcPts val="0"/>
              </a:spcBef>
              <a:spcAft>
                <a:spcPts val="1200"/>
              </a:spcAft>
              <a:buFont typeface="Arial" panose="020B0604020202020204" pitchFamily="34" charset="0"/>
              <a:buChar char="•"/>
            </a:pPr>
            <a:r>
              <a:rPr lang="en-US" sz="2300" dirty="0"/>
              <a:t>Conduct whole-genome sequencing to determine relatedness of organisms to identify transmission pathways within and across healthcare facilities</a:t>
            </a: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31</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361521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0076" y="140273"/>
            <a:ext cx="11345206"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Resistance Surveillance:</a:t>
            </a:r>
            <a:br>
              <a:rPr lang="en-US" altLang="en-US" sz="3400" dirty="0"/>
            </a:br>
            <a:r>
              <a:rPr lang="en-US" altLang="en-US" sz="3400" dirty="0"/>
              <a:t>Carbapenemase-producing Organisms (CPOs) </a:t>
            </a:r>
            <a:r>
              <a:rPr lang="en-US" altLang="en-US" sz="3400" i="1" dirty="0"/>
              <a:t> </a:t>
            </a:r>
            <a:r>
              <a:rPr lang="en-US" altLang="en-US" sz="3400" dirty="0"/>
              <a:t>in MA</a:t>
            </a:r>
            <a:endParaRPr lang="en-US" altLang="en-US" sz="3400" i="1" kern="0"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32</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3" name="Content Placeholder 2">
            <a:extLst>
              <a:ext uri="{FF2B5EF4-FFF2-40B4-BE49-F238E27FC236}">
                <a16:creationId xmlns:a16="http://schemas.microsoft.com/office/drawing/2014/main" id="{27A9D07B-94EC-481F-98F0-329C1E03DDF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05BDAF05-EECD-4574-AD0E-4A90A116DA8D}"/>
              </a:ext>
            </a:extLst>
          </p:cNvPr>
          <p:cNvPicPr>
            <a:picLocks noChangeAspect="1"/>
          </p:cNvPicPr>
          <p:nvPr/>
        </p:nvPicPr>
        <p:blipFill>
          <a:blip r:embed="rId3"/>
          <a:stretch>
            <a:fillRect/>
          </a:stretch>
        </p:blipFill>
        <p:spPr>
          <a:xfrm>
            <a:off x="421380" y="1314795"/>
            <a:ext cx="11346064" cy="4811369"/>
          </a:xfrm>
          <a:prstGeom prst="rect">
            <a:avLst/>
          </a:prstGeom>
        </p:spPr>
      </p:pic>
    </p:spTree>
    <p:extLst>
      <p:ext uri="{BB962C8B-B14F-4D97-AF65-F5344CB8AC3E}">
        <p14:creationId xmlns:p14="http://schemas.microsoft.com/office/powerpoint/2010/main" val="1929334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98671" y="109840"/>
            <a:ext cx="10421754"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sz="4000" dirty="0"/>
              <a:t>Antibiotic Stewardship</a:t>
            </a: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33</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pic>
        <p:nvPicPr>
          <p:cNvPr id="8" name="Content Placeholder 3">
            <a:extLst>
              <a:ext uri="{FF2B5EF4-FFF2-40B4-BE49-F238E27FC236}">
                <a16:creationId xmlns:a16="http://schemas.microsoft.com/office/drawing/2014/main" id="{F7923729-77E8-4925-99BB-F604E96DA01F}"/>
              </a:ext>
            </a:extLst>
          </p:cNvPr>
          <p:cNvPicPr>
            <a:picLocks noChangeAspect="1"/>
          </p:cNvPicPr>
          <p:nvPr/>
        </p:nvPicPr>
        <p:blipFill>
          <a:blip r:embed="rId3"/>
          <a:stretch>
            <a:fillRect/>
          </a:stretch>
        </p:blipFill>
        <p:spPr>
          <a:xfrm>
            <a:off x="5806571" y="1247892"/>
            <a:ext cx="6213284" cy="4832553"/>
          </a:xfrm>
          <a:prstGeom prst="rect">
            <a:avLst/>
          </a:prstGeom>
        </p:spPr>
      </p:pic>
      <p:sp>
        <p:nvSpPr>
          <p:cNvPr id="2" name="TextBox 1">
            <a:extLst>
              <a:ext uri="{FF2B5EF4-FFF2-40B4-BE49-F238E27FC236}">
                <a16:creationId xmlns:a16="http://schemas.microsoft.com/office/drawing/2014/main" id="{96782F58-0279-4566-9B1D-0774CC9DF59C}"/>
              </a:ext>
            </a:extLst>
          </p:cNvPr>
          <p:cNvSpPr txBox="1"/>
          <p:nvPr/>
        </p:nvSpPr>
        <p:spPr>
          <a:xfrm>
            <a:off x="168970" y="1517715"/>
            <a:ext cx="5270295" cy="388414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Studies indicate that between 30-50% of antibiotics prescribed in hospitals and between 40-75% of antibiotics prescribed in nursing homes are unnecessary*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Improved prescribing practices can help reduce rates of </a:t>
            </a:r>
            <a:r>
              <a:rPr kumimoji="0" lang="en-US" sz="1600" b="0" i="1" u="none" strike="noStrike" kern="1200" cap="none" spc="0" normalizeH="0" baseline="0" noProof="0">
                <a:ln>
                  <a:noFill/>
                </a:ln>
                <a:solidFill>
                  <a:prstClr val="black"/>
                </a:solidFill>
                <a:effectLst/>
                <a:uLnTx/>
                <a:uFillTx/>
                <a:latin typeface="Calibri"/>
                <a:ea typeface="+mn-ea"/>
                <a:cs typeface="+mn-cs"/>
              </a:rPr>
              <a:t>Clostridioides difficile </a:t>
            </a:r>
            <a:r>
              <a:rPr kumimoji="0" lang="en-US" sz="1600" b="0" i="0" u="none" strike="noStrike" kern="1200" cap="none" spc="0" normalizeH="0" baseline="0" noProof="0">
                <a:ln>
                  <a:noFill/>
                </a:ln>
                <a:solidFill>
                  <a:prstClr val="black"/>
                </a:solidFill>
                <a:effectLst/>
                <a:uLnTx/>
                <a:uFillTx/>
                <a:latin typeface="Calibri"/>
                <a:ea typeface="+mn-ea"/>
                <a:cs typeface="+mn-cs"/>
              </a:rPr>
              <a:t>and antibiotic resistance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Appropriate antibiotic prescribing can improve patient outcomes and reduce healthcare costs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en-US" sz="1600" b="0" i="0" u="sng"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mn-cs"/>
                <a:hlinkClick r:id="rId4"/>
              </a:rPr>
              <a:t>https://www.cdc.gov/antibiotic-use/healthcare/</a:t>
            </a:r>
            <a:endParaRPr kumimoji="0" lang="en-US" sz="1600" b="0" i="0" u="sng"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mn-cs"/>
            </a:endParaRPr>
          </a:p>
          <a:p>
            <a:pPr marL="1206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sng"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mn-cs"/>
                <a:hlinkClick r:id="rId5"/>
              </a:rPr>
              <a:t>https://www.cdc.gov/longtermcare/prevention/antibiotic-stewardship.html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070780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958" y="1093344"/>
            <a:ext cx="11406323" cy="5129036"/>
          </a:xfrm>
        </p:spPr>
        <p:txBody>
          <a:bodyPr>
            <a:noAutofit/>
          </a:bodyPr>
          <a:lstStyle/>
          <a:p>
            <a:pPr>
              <a:spcBef>
                <a:spcPts val="0"/>
              </a:spcBef>
              <a:spcAft>
                <a:spcPts val="1200"/>
              </a:spcAft>
              <a:buClr>
                <a:schemeClr val="tx1"/>
              </a:buClr>
            </a:pPr>
            <a:r>
              <a:rPr lang="en-US" altLang="en-US" sz="2000" b="1" i="1" dirty="0">
                <a:solidFill>
                  <a:srgbClr val="FFC000"/>
                </a:solidFill>
              </a:rPr>
              <a:t>NEW</a:t>
            </a:r>
            <a:r>
              <a:rPr lang="en-US" altLang="en-US" sz="2000" i="1" dirty="0">
                <a:solidFill>
                  <a:srgbClr val="FFC000"/>
                </a:solidFill>
              </a:rPr>
              <a:t>:</a:t>
            </a:r>
            <a:r>
              <a:rPr lang="en-US" altLang="en-US" sz="2000" i="1" dirty="0"/>
              <a:t> 34</a:t>
            </a:r>
            <a:r>
              <a:rPr lang="en-US" altLang="en-US" sz="2000" dirty="0"/>
              <a:t> acute care hospitals </a:t>
            </a:r>
            <a:r>
              <a:rPr lang="en-US" sz="2000" dirty="0"/>
              <a:t>participating in NHSN antibiotic use (AU) module to better understand</a:t>
            </a:r>
            <a:br>
              <a:rPr lang="en-US" sz="2000" dirty="0"/>
            </a:br>
            <a:r>
              <a:rPr lang="en-US" sz="2000" dirty="0"/>
              <a:t>trends in antibiotic use and to monitor stewardship activities- will soon have access to antibiotic prescribing data for 50% of all acute-care facilities in MA</a:t>
            </a:r>
            <a:endParaRPr lang="en-US" altLang="en-US" sz="2000" i="1" u="sng" dirty="0"/>
          </a:p>
          <a:p>
            <a:pPr>
              <a:spcBef>
                <a:spcPts val="0"/>
              </a:spcBef>
              <a:spcAft>
                <a:spcPts val="1200"/>
              </a:spcAft>
              <a:buClr>
                <a:schemeClr val="tx1"/>
              </a:buClr>
            </a:pPr>
            <a:r>
              <a:rPr lang="en-US" sz="2000" dirty="0"/>
              <a:t>Collection, monitoring, and benchmarking of facility-level antibiotic use data in long-term care facilities (106 facilities reported at least one month of data in 2020, average of 58 participating facilities each month)</a:t>
            </a:r>
          </a:p>
          <a:p>
            <a:pPr>
              <a:spcBef>
                <a:spcPts val="0"/>
              </a:spcBef>
              <a:spcAft>
                <a:spcPts val="1200"/>
              </a:spcAft>
              <a:buClr>
                <a:schemeClr val="tx1"/>
              </a:buClr>
            </a:pPr>
            <a:r>
              <a:rPr lang="en-US" altLang="en-US" sz="2000" b="1" i="1" dirty="0">
                <a:solidFill>
                  <a:srgbClr val="FFC000"/>
                </a:solidFill>
              </a:rPr>
              <a:t>NEW</a:t>
            </a:r>
            <a:r>
              <a:rPr lang="en-US" altLang="en-US" sz="2000" i="1" dirty="0">
                <a:solidFill>
                  <a:srgbClr val="FFC000"/>
                </a:solidFill>
              </a:rPr>
              <a:t>:</a:t>
            </a:r>
            <a:r>
              <a:rPr lang="en-US" altLang="en-US" sz="2000" i="1" dirty="0"/>
              <a:t> </a:t>
            </a:r>
            <a:r>
              <a:rPr lang="en-US" sz="2000" dirty="0"/>
              <a:t>Renewed collaboration with antibiotic stewardship (AS) experts from Tufts Medical Center </a:t>
            </a:r>
            <a:r>
              <a:rPr lang="en-US" sz="2000" dirty="0">
                <a:solidFill>
                  <a:srgbClr val="000000"/>
                </a:solidFill>
                <a:effectLst/>
                <a:ea typeface="Times New Roman" panose="02020603050405020304" pitchFamily="18" charset="0"/>
              </a:rPr>
              <a:t>to enhance AS support and activities in our long-term care facilities</a:t>
            </a:r>
            <a:endParaRPr lang="en-US" sz="2000" dirty="0"/>
          </a:p>
          <a:p>
            <a:pPr>
              <a:spcBef>
                <a:spcPts val="0"/>
              </a:spcBef>
              <a:spcAft>
                <a:spcPts val="1200"/>
              </a:spcAft>
              <a:buClr>
                <a:schemeClr val="tx1"/>
              </a:buClr>
            </a:pPr>
            <a:r>
              <a:rPr lang="en-US" sz="2000" dirty="0"/>
              <a:t>Held a statewide webinar for long-term care facilities on MDROs and Infection Control (n=150 participants) in February, 2020</a:t>
            </a:r>
          </a:p>
          <a:p>
            <a:pPr>
              <a:spcBef>
                <a:spcPts val="0"/>
              </a:spcBef>
              <a:spcAft>
                <a:spcPts val="1200"/>
              </a:spcAft>
              <a:buClr>
                <a:schemeClr val="tx1"/>
              </a:buClr>
            </a:pPr>
            <a:r>
              <a:rPr lang="en-US" sz="2000" dirty="0"/>
              <a:t>Publication of 10-year trends in MA Hospital Antibiograms :</a:t>
            </a:r>
            <a:r>
              <a:rPr lang="pt-BR" sz="2000" dirty="0"/>
              <a:t> </a:t>
            </a:r>
            <a:r>
              <a:rPr lang="pt-BR" sz="2000" dirty="0">
                <a:hlinkClick r:id="rId3"/>
              </a:rPr>
              <a:t>https://doi.org/10.1017/ice.2020.395</a:t>
            </a:r>
            <a:endParaRPr lang="en-US" sz="2000" dirty="0"/>
          </a:p>
          <a:p>
            <a:pPr>
              <a:spcBef>
                <a:spcPts val="0"/>
              </a:spcBef>
              <a:spcAft>
                <a:spcPts val="1200"/>
              </a:spcAft>
              <a:buClr>
                <a:schemeClr val="tx1"/>
              </a:buClr>
            </a:pPr>
            <a:r>
              <a:rPr lang="en-US" sz="2000" dirty="0"/>
              <a:t>Engagement with subject matter experts and stakeholders during quarterly statewide HAI/AR Technical Advisory Group (TAG) meetings with formation of Antibiotic Use Subcommittee</a:t>
            </a:r>
          </a:p>
        </p:txBody>
      </p:sp>
      <p:sp>
        <p:nvSpPr>
          <p:cNvPr id="5" name="Rectangle 2"/>
          <p:cNvSpPr txBox="1">
            <a:spLocks noChangeArrowheads="1"/>
          </p:cNvSpPr>
          <p:nvPr/>
        </p:nvSpPr>
        <p:spPr bwMode="auto">
          <a:xfrm>
            <a:off x="283779" y="166990"/>
            <a:ext cx="11671503"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Stewardship: </a:t>
            </a:r>
            <a:r>
              <a:rPr lang="en-US" sz="3400" dirty="0"/>
              <a:t>Prevention and Educational Activities</a:t>
            </a:r>
            <a:endParaRPr lang="en-US" altLang="en-US" sz="3400" kern="0" dirty="0"/>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34</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325831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Contact Information</a:t>
            </a:r>
          </a:p>
        </p:txBody>
      </p:sp>
      <p:sp>
        <p:nvSpPr>
          <p:cNvPr id="3" name="Content Placeholder 2"/>
          <p:cNvSpPr>
            <a:spLocks noGrp="1"/>
          </p:cNvSpPr>
          <p:nvPr>
            <p:ph idx="1"/>
          </p:nvPr>
        </p:nvSpPr>
        <p:spPr>
          <a:xfrm>
            <a:off x="592667" y="1400176"/>
            <a:ext cx="10969943" cy="4525963"/>
          </a:xfrm>
        </p:spPr>
        <p:txBody>
          <a:bodyPr>
            <a:normAutofit/>
          </a:bodyPr>
          <a:lstStyle/>
          <a:p>
            <a:pPr marL="0" indent="0" algn="ctr">
              <a:buNone/>
            </a:pPr>
            <a:r>
              <a:rPr lang="en-US" sz="3729" dirty="0"/>
              <a:t>Thank you for the opportunity to present this information today.</a:t>
            </a:r>
          </a:p>
          <a:p>
            <a:pPr marL="452480" indent="0">
              <a:buNone/>
            </a:pPr>
            <a:endParaRPr lang="en-US" sz="2664" dirty="0"/>
          </a:p>
          <a:p>
            <a:pPr marL="0" indent="0" algn="ctr">
              <a:buNone/>
            </a:pPr>
            <a:r>
              <a:rPr lang="en-US" sz="2664" dirty="0"/>
              <a:t>Please direct any questions to:</a:t>
            </a:r>
          </a:p>
          <a:p>
            <a:pPr marL="0" indent="0" algn="ctr">
              <a:buNone/>
            </a:pPr>
            <a:r>
              <a:rPr lang="en-US" sz="2664" dirty="0"/>
              <a:t>Eileen McHale, RN, BSN</a:t>
            </a:r>
          </a:p>
          <a:p>
            <a:pPr marL="0" indent="0" algn="ctr">
              <a:buNone/>
            </a:pPr>
            <a:r>
              <a:rPr lang="en-US" sz="2664" dirty="0"/>
              <a:t>Healthcare Associated Infection Coordinator</a:t>
            </a:r>
          </a:p>
          <a:p>
            <a:pPr marL="0" indent="0" algn="ctr">
              <a:buNone/>
            </a:pPr>
            <a:r>
              <a:rPr lang="en-US" sz="2664" dirty="0"/>
              <a:t>Bureau of Health Care Safety and Quality</a:t>
            </a:r>
          </a:p>
          <a:p>
            <a:pPr marL="0" indent="0" algn="ctr">
              <a:buNone/>
            </a:pPr>
            <a:r>
              <a:rPr lang="en-US" sz="2664" dirty="0">
                <a:hlinkClick r:id="rId3"/>
              </a:rPr>
              <a:t>eileen.mchale@state.ma.us</a:t>
            </a:r>
            <a:endParaRPr lang="en-US" sz="2664"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35</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83886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n-US" altLang="en-US" sz="4000" dirty="0">
                <a:solidFill>
                  <a:schemeClr val="bg1"/>
                </a:solidFill>
              </a:rPr>
              <a:t>Methods</a:t>
            </a:r>
          </a:p>
        </p:txBody>
      </p:sp>
      <p:sp>
        <p:nvSpPr>
          <p:cNvPr id="12292" name="Rectangle 3"/>
          <p:cNvSpPr>
            <a:spLocks noGrp="1" noChangeArrowheads="1"/>
          </p:cNvSpPr>
          <p:nvPr>
            <p:ph idx="1"/>
          </p:nvPr>
        </p:nvSpPr>
        <p:spPr>
          <a:xfrm>
            <a:off x="592668" y="1172355"/>
            <a:ext cx="10969942" cy="5310787"/>
          </a:xfrm>
        </p:spPr>
        <p:txBody>
          <a:bodyPr>
            <a:noAutofit/>
          </a:bodyPr>
          <a:lstStyle/>
          <a:p>
            <a:pPr marL="1588" indent="14151" eaLnBrk="1" hangingPunct="1">
              <a:lnSpc>
                <a:spcPct val="80000"/>
              </a:lnSpc>
              <a:buNone/>
            </a:pPr>
            <a:r>
              <a:rPr lang="en-US" altLang="en-US" sz="2400" dirty="0"/>
              <a:t>This data summary includes the following statewide measures for the 2020 calendar year (January 1, 2020 – December 31, 2020) as reported to the CDC’s National Healthcare Safety Network (NHSN).</a:t>
            </a:r>
          </a:p>
          <a:p>
            <a:pPr marL="1588" indent="14151" eaLnBrk="1" hangingPunct="1">
              <a:lnSpc>
                <a:spcPct val="80000"/>
              </a:lnSpc>
              <a:buNone/>
            </a:pPr>
            <a:endParaRPr lang="en-US" altLang="en-US" sz="2400" dirty="0"/>
          </a:p>
          <a:p>
            <a:pPr marL="1588" indent="14151" eaLnBrk="1" hangingPunct="1">
              <a:lnSpc>
                <a:spcPct val="80000"/>
              </a:lnSpc>
              <a:buNone/>
            </a:pPr>
            <a:r>
              <a:rPr lang="en-US" altLang="en-US" sz="2400" dirty="0"/>
              <a:t>DPH required measures are consistent with the Centers for Medicare and Medicaid Services (CMS) quality reporting measures.  </a:t>
            </a:r>
          </a:p>
          <a:p>
            <a:pPr marL="1588" indent="14151" eaLnBrk="1" hangingPunct="1">
              <a:lnSpc>
                <a:spcPct val="80000"/>
              </a:lnSpc>
              <a:buNone/>
            </a:pPr>
            <a:r>
              <a:rPr lang="en-US" altLang="en-US" sz="1200" dirty="0"/>
              <a:t>  </a:t>
            </a:r>
          </a:p>
          <a:p>
            <a:pPr marL="682625" indent="-282575" eaLnBrk="1" hangingPunct="1">
              <a:lnSpc>
                <a:spcPct val="80000"/>
              </a:lnSpc>
              <a:spcAft>
                <a:spcPts val="1200"/>
              </a:spcAft>
            </a:pPr>
            <a:r>
              <a:rPr lang="en-US" altLang="en-US" sz="2400" dirty="0"/>
              <a:t>Central line associated bloodstream infections (CLABSI) in intensive care units and wards </a:t>
            </a:r>
          </a:p>
          <a:p>
            <a:pPr marL="682625" indent="-282575" eaLnBrk="1" hangingPunct="1">
              <a:lnSpc>
                <a:spcPct val="80000"/>
              </a:lnSpc>
              <a:spcAft>
                <a:spcPts val="1200"/>
              </a:spcAft>
            </a:pPr>
            <a:r>
              <a:rPr lang="en-US" altLang="en-US" sz="2400" dirty="0"/>
              <a:t>Catheter associated urinary tract infections (CAUTI) in intensive care units and wards </a:t>
            </a:r>
          </a:p>
          <a:p>
            <a:pPr marL="682625" indent="-282575" eaLnBrk="1" hangingPunct="1">
              <a:lnSpc>
                <a:spcPct val="80000"/>
              </a:lnSpc>
              <a:spcAft>
                <a:spcPts val="1200"/>
              </a:spcAft>
            </a:pPr>
            <a:r>
              <a:rPr lang="en-US" altLang="en-US" sz="2400" dirty="0"/>
              <a:t>Specific surgical site infections (SSI)</a:t>
            </a:r>
          </a:p>
          <a:p>
            <a:pPr marL="682625" indent="-282575" eaLnBrk="1" hangingPunct="1">
              <a:lnSpc>
                <a:spcPct val="80000"/>
              </a:lnSpc>
              <a:spcAft>
                <a:spcPts val="1200"/>
              </a:spcAft>
            </a:pPr>
            <a:r>
              <a:rPr lang="en-US" altLang="en-US" sz="2400" dirty="0"/>
              <a:t>Specific facility wide laboratory identified events (</a:t>
            </a:r>
            <a:r>
              <a:rPr lang="en-US" altLang="en-US" sz="2400" dirty="0" err="1"/>
              <a:t>LabID</a:t>
            </a:r>
            <a:r>
              <a:rPr lang="en-US" altLang="en-US" sz="2400" dirty="0"/>
              <a:t>) </a:t>
            </a:r>
            <a:endParaRPr lang="en-US" altLang="en-US" sz="200" dirty="0">
              <a:ea typeface="MS PGothic" pitchFamily="34" charset="-128"/>
            </a:endParaRPr>
          </a:p>
          <a:p>
            <a:pPr marL="176213" lvl="1" indent="-176213" eaLnBrk="1" hangingPunct="1">
              <a:lnSpc>
                <a:spcPct val="80000"/>
              </a:lnSpc>
              <a:buNone/>
            </a:pPr>
            <a:r>
              <a:rPr lang="en-US" altLang="en-US" sz="1800" dirty="0">
                <a:ea typeface="MS PGothic" pitchFamily="34" charset="-128"/>
              </a:rPr>
              <a:t>* </a:t>
            </a:r>
            <a:r>
              <a:rPr lang="en-US" altLang="en-US" sz="1800" dirty="0"/>
              <a:t>National baseline data for each measure are based on a statistical risk model derived from 2015 national data</a:t>
            </a:r>
          </a:p>
          <a:p>
            <a:pPr marL="527050" lvl="1" indent="-527050" eaLnBrk="1" hangingPunct="1">
              <a:lnSpc>
                <a:spcPct val="80000"/>
              </a:lnSpc>
              <a:buNone/>
            </a:pPr>
            <a:r>
              <a:rPr lang="en-US" altLang="en-US" sz="1800" dirty="0">
                <a:ea typeface="MS PGothic" pitchFamily="34" charset="-128"/>
              </a:rPr>
              <a:t>^ All data were extracted from NHSN on August 9, 2021</a:t>
            </a: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4</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36917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4294967295"/>
          </p:nvPr>
        </p:nvSpPr>
        <p:spPr>
          <a:xfrm>
            <a:off x="638674" y="1275570"/>
            <a:ext cx="10968672" cy="647929"/>
          </a:xfrm>
        </p:spPr>
        <p:txBody>
          <a:bodyPr>
            <a:normAutofit/>
          </a:bodyPr>
          <a:lstStyle/>
          <a:p>
            <a:pPr marL="452352" indent="-301524" defTabSz="1204650" eaLnBrk="1" hangingPunct="1">
              <a:lnSpc>
                <a:spcPct val="90000"/>
              </a:lnSpc>
              <a:defRPr/>
            </a:pPr>
            <a:r>
              <a:rPr lang="en-US" altLang="en-US" sz="2800" b="1" dirty="0">
                <a:ea typeface="MS PGothic" pitchFamily="34" charset="-128"/>
              </a:rPr>
              <a:t>Standardized Infection Ratio (SIR)</a:t>
            </a:r>
          </a:p>
        </p:txBody>
      </p:sp>
      <p:sp>
        <p:nvSpPr>
          <p:cNvPr id="13316" name="Rectangle 5"/>
          <p:cNvSpPr>
            <a:spLocks noChangeArrowheads="1"/>
          </p:cNvSpPr>
          <p:nvPr/>
        </p:nvSpPr>
        <p:spPr bwMode="auto">
          <a:xfrm>
            <a:off x="631524" y="128890"/>
            <a:ext cx="6421694"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4000" b="1" dirty="0">
                <a:solidFill>
                  <a:schemeClr val="bg1"/>
                </a:solidFill>
              </a:rPr>
              <a:t>Measures  </a:t>
            </a:r>
          </a:p>
        </p:txBody>
      </p:sp>
      <p:grpSp>
        <p:nvGrpSpPr>
          <p:cNvPr id="13317" name="Group 17"/>
          <p:cNvGrpSpPr>
            <a:grpSpLocks/>
          </p:cNvGrpSpPr>
          <p:nvPr/>
        </p:nvGrpSpPr>
        <p:grpSpPr bwMode="auto">
          <a:xfrm>
            <a:off x="1318656" y="3787531"/>
            <a:ext cx="9928046" cy="812853"/>
            <a:chOff x="830" y="5074"/>
            <a:chExt cx="6249" cy="682"/>
          </a:xfrm>
        </p:grpSpPr>
        <p:sp>
          <p:nvSpPr>
            <p:cNvPr id="13324" name="AutoShape 5"/>
            <p:cNvSpPr>
              <a:spLocks noChangeArrowheads="1"/>
            </p:cNvSpPr>
            <p:nvPr/>
          </p:nvSpPr>
          <p:spPr bwMode="auto">
            <a:xfrm>
              <a:off x="830" y="5074"/>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2400" dirty="0">
                <a:latin typeface="Garamond" pitchFamily="18" charset="0"/>
              </a:endParaRPr>
            </a:p>
          </p:txBody>
        </p:sp>
        <p:sp>
          <p:nvSpPr>
            <p:cNvPr id="13325" name="Text Box 6"/>
            <p:cNvSpPr txBox="1">
              <a:spLocks noChangeArrowheads="1"/>
            </p:cNvSpPr>
            <p:nvPr/>
          </p:nvSpPr>
          <p:spPr bwMode="auto">
            <a:xfrm>
              <a:off x="1215" y="5198"/>
              <a:ext cx="221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dirty="0"/>
                <a:t>Standard Utilization Ratio=</a:t>
              </a:r>
            </a:p>
          </p:txBody>
        </p:sp>
        <p:sp>
          <p:nvSpPr>
            <p:cNvPr id="13326" name="Text Box 7"/>
            <p:cNvSpPr txBox="1">
              <a:spLocks noChangeArrowheads="1"/>
            </p:cNvSpPr>
            <p:nvPr/>
          </p:nvSpPr>
          <p:spPr bwMode="auto">
            <a:xfrm>
              <a:off x="3707" y="5103"/>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Number of Device Days</a:t>
              </a:r>
            </a:p>
          </p:txBody>
        </p:sp>
        <p:sp>
          <p:nvSpPr>
            <p:cNvPr id="13327" name="Text Box 8"/>
            <p:cNvSpPr txBox="1">
              <a:spLocks noChangeArrowheads="1"/>
            </p:cNvSpPr>
            <p:nvPr/>
          </p:nvSpPr>
          <p:spPr bwMode="auto">
            <a:xfrm>
              <a:off x="3707" y="5369"/>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Predicted Number of Device Days</a:t>
              </a:r>
            </a:p>
          </p:txBody>
        </p:sp>
        <p:sp>
          <p:nvSpPr>
            <p:cNvPr id="13328" name="Line 9"/>
            <p:cNvSpPr>
              <a:spLocks noChangeShapeType="1"/>
            </p:cNvSpPr>
            <p:nvPr/>
          </p:nvSpPr>
          <p:spPr bwMode="auto">
            <a:xfrm>
              <a:off x="3729" y="5449"/>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3318" name="Group 18"/>
          <p:cNvGrpSpPr>
            <a:grpSpLocks/>
          </p:cNvGrpSpPr>
          <p:nvPr/>
        </p:nvGrpSpPr>
        <p:grpSpPr bwMode="auto">
          <a:xfrm>
            <a:off x="1318656" y="1923499"/>
            <a:ext cx="9928046" cy="784207"/>
            <a:chOff x="838" y="3422"/>
            <a:chExt cx="6249" cy="659"/>
          </a:xfrm>
        </p:grpSpPr>
        <p:sp>
          <p:nvSpPr>
            <p:cNvPr id="13319" name="AutoShape 16"/>
            <p:cNvSpPr>
              <a:spLocks noChangeArrowheads="1"/>
            </p:cNvSpPr>
            <p:nvPr/>
          </p:nvSpPr>
          <p:spPr bwMode="auto">
            <a:xfrm>
              <a:off x="838" y="3422"/>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2400" dirty="0">
                <a:latin typeface="Garamond" pitchFamily="18" charset="0"/>
              </a:endParaRPr>
            </a:p>
          </p:txBody>
        </p:sp>
        <p:sp>
          <p:nvSpPr>
            <p:cNvPr id="13320" name="Text Box 12"/>
            <p:cNvSpPr txBox="1">
              <a:spLocks noChangeArrowheads="1"/>
            </p:cNvSpPr>
            <p:nvPr/>
          </p:nvSpPr>
          <p:spPr bwMode="auto">
            <a:xfrm>
              <a:off x="991" y="3544"/>
              <a:ext cx="287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dirty="0"/>
                <a:t>Standardized Infection Ratio (SIR) =</a:t>
              </a:r>
            </a:p>
          </p:txBody>
        </p:sp>
        <p:sp>
          <p:nvSpPr>
            <p:cNvPr id="13321" name="Text Box 13"/>
            <p:cNvSpPr txBox="1">
              <a:spLocks noChangeArrowheads="1"/>
            </p:cNvSpPr>
            <p:nvPr/>
          </p:nvSpPr>
          <p:spPr bwMode="auto">
            <a:xfrm>
              <a:off x="3931" y="3427"/>
              <a:ext cx="285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Actual Number of Infections</a:t>
              </a:r>
            </a:p>
          </p:txBody>
        </p:sp>
        <p:sp>
          <p:nvSpPr>
            <p:cNvPr id="13322" name="Text Box 14"/>
            <p:cNvSpPr txBox="1">
              <a:spLocks noChangeArrowheads="1"/>
            </p:cNvSpPr>
            <p:nvPr/>
          </p:nvSpPr>
          <p:spPr bwMode="auto">
            <a:xfrm>
              <a:off x="3940" y="3693"/>
              <a:ext cx="284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Predicted Number of Infections</a:t>
              </a:r>
            </a:p>
          </p:txBody>
        </p:sp>
        <p:sp>
          <p:nvSpPr>
            <p:cNvPr id="13323" name="Line 15"/>
            <p:cNvSpPr>
              <a:spLocks noChangeShapeType="1"/>
            </p:cNvSpPr>
            <p:nvPr/>
          </p:nvSpPr>
          <p:spPr bwMode="auto">
            <a:xfrm>
              <a:off x="4053" y="3755"/>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8" name="Content Placeholder 2"/>
          <p:cNvSpPr txBox="1">
            <a:spLocks/>
          </p:cNvSpPr>
          <p:nvPr/>
        </p:nvSpPr>
        <p:spPr>
          <a:xfrm>
            <a:off x="638674" y="3149852"/>
            <a:ext cx="6624433" cy="67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indent="-301524" defTabSz="1204650" fontAlgn="auto">
              <a:lnSpc>
                <a:spcPct val="90000"/>
              </a:lnSpc>
              <a:spcAft>
                <a:spcPts val="0"/>
              </a:spcAft>
              <a:defRPr/>
            </a:pPr>
            <a:r>
              <a:rPr lang="en-US" altLang="en-US" sz="2800" b="1" dirty="0">
                <a:ea typeface="MS PGothic" pitchFamily="34" charset="-128"/>
              </a:rPr>
              <a:t>Standard Utilization Ratio (SUR)</a:t>
            </a:r>
          </a:p>
        </p:txBody>
      </p:sp>
      <p:sp>
        <p:nvSpPr>
          <p:cNvPr id="19" name="Content Placeholder 2"/>
          <p:cNvSpPr txBox="1">
            <a:spLocks/>
          </p:cNvSpPr>
          <p:nvPr/>
        </p:nvSpPr>
        <p:spPr>
          <a:xfrm>
            <a:off x="197799" y="4993701"/>
            <a:ext cx="11991026" cy="1642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indent="-301524" defTabSz="1204650" fontAlgn="auto">
              <a:lnSpc>
                <a:spcPct val="90000"/>
              </a:lnSpc>
              <a:spcBef>
                <a:spcPts val="0"/>
              </a:spcBef>
              <a:spcAft>
                <a:spcPts val="800"/>
              </a:spcAft>
              <a:defRPr/>
            </a:pPr>
            <a:r>
              <a:rPr lang="en-US" sz="2000" dirty="0"/>
              <a:t>If the SIR/SUR &gt; 1.0, then more infections/device days were reported than predicted</a:t>
            </a:r>
          </a:p>
          <a:p>
            <a:pPr marL="452352" indent="-301524" defTabSz="1204650" fontAlgn="auto">
              <a:lnSpc>
                <a:spcPct val="90000"/>
              </a:lnSpc>
              <a:spcBef>
                <a:spcPts val="0"/>
              </a:spcBef>
              <a:spcAft>
                <a:spcPts val="800"/>
              </a:spcAft>
              <a:defRPr/>
            </a:pPr>
            <a:r>
              <a:rPr lang="en-US" sz="2000" dirty="0"/>
              <a:t>If the SIR/SUR = 1.0, then the number of infections/number of device days is equal to the predicted number</a:t>
            </a:r>
          </a:p>
          <a:p>
            <a:pPr marL="452352" indent="-301524" defTabSz="1204650" fontAlgn="auto">
              <a:lnSpc>
                <a:spcPct val="90000"/>
              </a:lnSpc>
              <a:spcBef>
                <a:spcPts val="0"/>
              </a:spcBef>
              <a:spcAft>
                <a:spcPts val="800"/>
              </a:spcAft>
              <a:defRPr/>
            </a:pPr>
            <a:r>
              <a:rPr lang="en-US" sz="2000" dirty="0"/>
              <a:t>If the SIR/SUR &lt; 1.0, then fewer infections/device days were reported than predicted</a:t>
            </a:r>
          </a:p>
        </p:txBody>
      </p:sp>
      <p:sp>
        <p:nvSpPr>
          <p:cNvPr id="20"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5</a:t>
            </a:fld>
            <a:endParaRPr lang="en-US" dirty="0">
              <a:solidFill>
                <a:srgbClr val="464646">
                  <a:lumMod val="40000"/>
                  <a:lumOff val="60000"/>
                </a:srgbClr>
              </a:solidFill>
              <a:latin typeface="+mn-lt"/>
            </a:endParaRPr>
          </a:p>
        </p:txBody>
      </p:sp>
      <p:sp>
        <p:nvSpPr>
          <p:cNvPr id="21"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57604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Chart 3"/>
          <p:cNvGraphicFramePr>
            <a:graphicFrameLocks/>
          </p:cNvGraphicFramePr>
          <p:nvPr>
            <p:extLst>
              <p:ext uri="{D42A27DB-BD31-4B8C-83A1-F6EECF244321}">
                <p14:modId xmlns:p14="http://schemas.microsoft.com/office/powerpoint/2010/main" val="1161956124"/>
              </p:ext>
            </p:extLst>
          </p:nvPr>
        </p:nvGraphicFramePr>
        <p:xfrm>
          <a:off x="1704720" y="1019728"/>
          <a:ext cx="8564905" cy="3803246"/>
        </p:xfrm>
        <a:graphic>
          <a:graphicData uri="http://schemas.openxmlformats.org/presentationml/2006/ole">
            <mc:AlternateContent xmlns:mc="http://schemas.openxmlformats.org/markup-compatibility/2006">
              <mc:Choice xmlns:v="urn:schemas-microsoft-com:vml" Requires="v">
                <p:oleObj spid="_x0000_s1027" r:id="rId4" imgW="8559526" imgH="5066215" progId="Excel.Chart.8">
                  <p:embed/>
                </p:oleObj>
              </mc:Choice>
              <mc:Fallback>
                <p:oleObj r:id="rId4" imgW="8559526" imgH="5066215" progId="Excel.Chart.8">
                  <p:embed/>
                  <p:pic>
                    <p:nvPicPr>
                      <p:cNvPr id="15364"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720" y="1019728"/>
                        <a:ext cx="8564905" cy="380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bwMode="auto">
          <a:xfrm flipV="1">
            <a:off x="2117795" y="3781283"/>
            <a:ext cx="8021555" cy="0"/>
          </a:xfrm>
          <a:prstGeom prst="line">
            <a:avLst/>
          </a:prstGeom>
          <a:solidFill>
            <a:schemeClr val="accent1"/>
          </a:solidFill>
          <a:ln w="5715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1149563" y="2493790"/>
            <a:ext cx="552073" cy="492078"/>
          </a:xfrm>
          <a:prstGeom prst="rect">
            <a:avLst/>
          </a:prstGeom>
          <a:noFill/>
        </p:spPr>
        <p:txBody>
          <a:bodyPr vert="vert270" wrap="none" lIns="90487" tIns="45222" rIns="90487" bIns="45222">
            <a:spAutoFit/>
          </a:bodyPr>
          <a:lstStyle/>
          <a:p>
            <a:pPr>
              <a:defRPr/>
            </a:pPr>
            <a:r>
              <a:rPr lang="en-US" b="1" dirty="0">
                <a:latin typeface="+mj-lt"/>
                <a:ea typeface="MS PGothic" pitchFamily="34" charset="-128"/>
              </a:rPr>
              <a:t>SIR</a:t>
            </a:r>
          </a:p>
        </p:txBody>
      </p:sp>
      <p:sp>
        <p:nvSpPr>
          <p:cNvPr id="6" name="TextBox 5"/>
          <p:cNvSpPr txBox="1"/>
          <p:nvPr/>
        </p:nvSpPr>
        <p:spPr>
          <a:xfrm>
            <a:off x="358589" y="4991384"/>
            <a:ext cx="11363146" cy="1445544"/>
          </a:xfrm>
          <a:prstGeom prst="rect">
            <a:avLst/>
          </a:prstGeom>
          <a:noFill/>
        </p:spPr>
        <p:txBody>
          <a:bodyPr wrap="square" lIns="90487" tIns="45222" rIns="90487" bIns="45222">
            <a:spAutoFit/>
          </a:bodyPr>
          <a:lstStyle/>
          <a:p>
            <a:pPr>
              <a:defRPr/>
            </a:pPr>
            <a:r>
              <a:rPr lang="en-US" sz="2000" dirty="0">
                <a:latin typeface="+mn-lt"/>
                <a:ea typeface="MS PGothic" pitchFamily="34" charset="-128"/>
              </a:rPr>
              <a:t>The </a:t>
            </a:r>
            <a:r>
              <a:rPr lang="en-US" sz="2000" b="1" dirty="0">
                <a:solidFill>
                  <a:srgbClr val="92D050"/>
                </a:solidFill>
                <a:latin typeface="+mn-lt"/>
                <a:ea typeface="MS PGothic" pitchFamily="34" charset="-128"/>
              </a:rPr>
              <a:t>green</a:t>
            </a:r>
            <a:r>
              <a:rPr lang="en-US" sz="2000" dirty="0">
                <a:latin typeface="+mn-lt"/>
                <a:ea typeface="MS PGothic" pitchFamily="34" charset="-128"/>
              </a:rPr>
              <a:t> horizontal bar represents the SIR, and the </a:t>
            </a:r>
            <a:r>
              <a:rPr lang="en-US" sz="2000" b="1" dirty="0">
                <a:solidFill>
                  <a:srgbClr val="333399"/>
                </a:solidFill>
                <a:latin typeface="+mn-lt"/>
                <a:ea typeface="MS PGothic" pitchFamily="34" charset="-128"/>
              </a:rPr>
              <a:t>blue</a:t>
            </a:r>
            <a:r>
              <a:rPr lang="en-US" sz="2000" dirty="0">
                <a:latin typeface="+mn-lt"/>
                <a:ea typeface="MS PGothic" pitchFamily="34" charset="-128"/>
              </a:rPr>
              <a:t> vertical bar represents the 95% confidence interval (CI). The 95% CI measures the probability that the true SIR falls between the two parameters. </a:t>
            </a:r>
          </a:p>
          <a:p>
            <a:pPr marL="282741" indent="-282741">
              <a:buFont typeface="Arial" panose="020B0604020202020204" pitchFamily="34" charset="0"/>
              <a:buChar char="•"/>
              <a:defRPr/>
            </a:pPr>
            <a:r>
              <a:rPr lang="en-US" sz="1600" dirty="0">
                <a:latin typeface="+mn-lt"/>
                <a:ea typeface="MS PGothic" pitchFamily="34" charset="-128"/>
              </a:rPr>
              <a:t>If the blue vertical bar crosses 1.0 (highlighted in </a:t>
            </a:r>
            <a:r>
              <a:rPr lang="en-US" sz="1600" b="1" dirty="0">
                <a:solidFill>
                  <a:srgbClr val="FF9933"/>
                </a:solidFill>
                <a:latin typeface="+mn-lt"/>
                <a:ea typeface="MS PGothic" pitchFamily="34" charset="-128"/>
              </a:rPr>
              <a:t>orange</a:t>
            </a:r>
            <a:r>
              <a:rPr lang="en-US" sz="1600" dirty="0">
                <a:latin typeface="+mn-lt"/>
                <a:ea typeface="MS PGothic" pitchFamily="34" charset="-128"/>
              </a:rPr>
              <a:t>), then the actual rate is </a:t>
            </a:r>
            <a:r>
              <a:rPr lang="en-US" sz="1600" u="sng" dirty="0">
                <a:latin typeface="+mn-lt"/>
                <a:ea typeface="MS PGothic" pitchFamily="34" charset="-128"/>
              </a:rPr>
              <a:t>not</a:t>
            </a:r>
            <a:r>
              <a:rPr lang="en-US" sz="1600" dirty="0">
                <a:latin typeface="+mn-lt"/>
                <a:ea typeface="MS PGothic" pitchFamily="34" charset="-128"/>
              </a:rPr>
              <a:t> statistically significantly different from the predicted rate.  </a:t>
            </a:r>
          </a:p>
          <a:p>
            <a:pPr marL="282741" indent="-282741">
              <a:buFont typeface="Arial" panose="020B0604020202020204" pitchFamily="34" charset="0"/>
              <a:buChar char="•"/>
              <a:defRPr/>
            </a:pPr>
            <a:r>
              <a:rPr lang="en-US" sz="1600" dirty="0">
                <a:latin typeface="+mn-lt"/>
                <a:ea typeface="MS PGothic" pitchFamily="34" charset="-128"/>
              </a:rPr>
              <a:t>If the blue vertical bar is completely above or below 1.0, then the actual is statistically significantly different from the predicted rate.</a:t>
            </a:r>
          </a:p>
        </p:txBody>
      </p:sp>
      <p:sp>
        <p:nvSpPr>
          <p:cNvPr id="7" name="TextBox 6"/>
          <p:cNvSpPr txBox="1"/>
          <p:nvPr/>
        </p:nvSpPr>
        <p:spPr>
          <a:xfrm>
            <a:off x="2686564" y="2304560"/>
            <a:ext cx="4402402" cy="399104"/>
          </a:xfrm>
          <a:prstGeom prst="rect">
            <a:avLst/>
          </a:prstGeom>
          <a:noFill/>
          <a:ln>
            <a:solidFill>
              <a:schemeClr val="bg1">
                <a:lumMod val="65000"/>
              </a:schemeClr>
            </a:solidFill>
          </a:ln>
        </p:spPr>
        <p:txBody>
          <a:bodyPr lIns="90487" tIns="45222" rIns="90487" bIns="45222">
            <a:spAutoFit/>
          </a:bodyPr>
          <a:lstStyle/>
          <a:p>
            <a:pPr algn="ctr">
              <a:defRPr/>
            </a:pPr>
            <a:r>
              <a:rPr lang="en-US" sz="2000" dirty="0">
                <a:latin typeface="+mn-lt"/>
                <a:ea typeface="MS PGothic" pitchFamily="34" charset="-128"/>
              </a:rPr>
              <a:t>Not significantly different than predicted</a:t>
            </a:r>
          </a:p>
        </p:txBody>
      </p:sp>
      <p:cxnSp>
        <p:nvCxnSpPr>
          <p:cNvPr id="9" name="Straight Arrow Connector 8"/>
          <p:cNvCxnSpPr/>
          <p:nvPr/>
        </p:nvCxnSpPr>
        <p:spPr bwMode="auto">
          <a:xfrm flipH="1">
            <a:off x="3530276" y="2694555"/>
            <a:ext cx="900817" cy="42907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4431092" y="2705283"/>
            <a:ext cx="579890" cy="76875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7929409" y="4058988"/>
            <a:ext cx="3792326" cy="399104"/>
          </a:xfrm>
          <a:prstGeom prst="rect">
            <a:avLst/>
          </a:prstGeom>
          <a:noFill/>
          <a:ln>
            <a:solidFill>
              <a:schemeClr val="bg1">
                <a:lumMod val="65000"/>
              </a:schemeClr>
            </a:solidFill>
          </a:ln>
        </p:spPr>
        <p:txBody>
          <a:bodyPr lIns="90487" tIns="45222" rIns="90487" bIns="45222">
            <a:spAutoFit/>
          </a:bodyPr>
          <a:lstStyle/>
          <a:p>
            <a:pPr algn="ctr">
              <a:defRPr/>
            </a:pPr>
            <a:r>
              <a:rPr lang="en-US" sz="2000" dirty="0">
                <a:latin typeface="+mn-lt"/>
                <a:ea typeface="MS PGothic" pitchFamily="34" charset="-128"/>
              </a:rPr>
              <a:t>Significantly lower than predicted</a:t>
            </a:r>
          </a:p>
        </p:txBody>
      </p:sp>
      <p:sp>
        <p:nvSpPr>
          <p:cNvPr id="15" name="TextBox 14"/>
          <p:cNvSpPr txBox="1"/>
          <p:nvPr/>
        </p:nvSpPr>
        <p:spPr>
          <a:xfrm>
            <a:off x="4197548" y="1389207"/>
            <a:ext cx="3863818" cy="399104"/>
          </a:xfrm>
          <a:prstGeom prst="rect">
            <a:avLst/>
          </a:prstGeom>
          <a:noFill/>
          <a:ln>
            <a:solidFill>
              <a:schemeClr val="bg1">
                <a:lumMod val="65000"/>
              </a:schemeClr>
            </a:solidFill>
          </a:ln>
        </p:spPr>
        <p:txBody>
          <a:bodyPr lIns="90487" tIns="45222" rIns="90487" bIns="45222">
            <a:spAutoFit/>
          </a:bodyPr>
          <a:lstStyle/>
          <a:p>
            <a:pPr algn="ctr">
              <a:defRPr/>
            </a:pPr>
            <a:r>
              <a:rPr lang="en-US" sz="2000" dirty="0">
                <a:latin typeface="+mn-lt"/>
                <a:ea typeface="MS PGothic" pitchFamily="34" charset="-128"/>
              </a:rPr>
              <a:t>Significantly higher than predicted</a:t>
            </a:r>
          </a:p>
        </p:txBody>
      </p:sp>
      <p:cxnSp>
        <p:nvCxnSpPr>
          <p:cNvPr id="13" name="Straight Arrow Connector 12"/>
          <p:cNvCxnSpPr/>
          <p:nvPr/>
        </p:nvCxnSpPr>
        <p:spPr bwMode="auto">
          <a:xfrm flipH="1">
            <a:off x="7363820" y="4196052"/>
            <a:ext cx="565591"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8061367" y="1700286"/>
            <a:ext cx="900817" cy="27770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5"/>
          <p:cNvSpPr>
            <a:spLocks noChangeArrowheads="1"/>
          </p:cNvSpPr>
          <p:nvPr/>
        </p:nvSpPr>
        <p:spPr bwMode="auto">
          <a:xfrm>
            <a:off x="552882" y="179337"/>
            <a:ext cx="11083061"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spcBef>
                <a:spcPts val="0"/>
              </a:spcBef>
              <a:buNone/>
              <a:defRPr/>
            </a:pPr>
            <a:r>
              <a:rPr lang="en-US" sz="3600" b="1" dirty="0">
                <a:solidFill>
                  <a:schemeClr val="bg1"/>
                </a:solidFill>
                <a:ea typeface="MS PGothic" pitchFamily="34" charset="-128"/>
              </a:rPr>
              <a:t>How to Interpret  SIRs and 95% Confidence Intervals (CIs)</a:t>
            </a:r>
            <a:endParaRPr lang="en-US" altLang="en-US" sz="2800" b="1" dirty="0">
              <a:solidFill>
                <a:schemeClr val="bg1"/>
              </a:solidFill>
            </a:endParaRPr>
          </a:p>
        </p:txBody>
      </p:sp>
      <p:sp>
        <p:nvSpPr>
          <p:cNvPr id="18"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6</a:t>
            </a:fld>
            <a:endParaRPr lang="en-US" dirty="0">
              <a:solidFill>
                <a:srgbClr val="464646">
                  <a:lumMod val="40000"/>
                  <a:lumOff val="60000"/>
                </a:srgbClr>
              </a:solidFill>
              <a:latin typeface="+mn-lt"/>
            </a:endParaRPr>
          </a:p>
        </p:txBody>
      </p:sp>
      <p:sp>
        <p:nvSpPr>
          <p:cNvPr id="19"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3455"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8021"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ICU</a:t>
            </a:r>
            <a:endParaRPr lang="en-US" sz="2399" b="1" dirty="0">
              <a:solidFill>
                <a:schemeClr val="tx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3195189783"/>
              </p:ext>
            </p:extLst>
          </p:nvPr>
        </p:nvGraphicFramePr>
        <p:xfrm>
          <a:off x="1588" y="976532"/>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5" name="Rectangle 2"/>
          <p:cNvSpPr>
            <a:spLocks noGrp="1" noChangeArrowheads="1"/>
          </p:cNvSpPr>
          <p:nvPr>
            <p:ph type="title"/>
          </p:nvPr>
        </p:nvSpPr>
        <p:spPr>
          <a:xfrm>
            <a:off x="383062" y="22659"/>
            <a:ext cx="11422704" cy="931797"/>
          </a:xfrm>
        </p:spPr>
        <p:txBody>
          <a:bodyPr anchor="ctr">
            <a:normAutofit fontScale="90000"/>
          </a:bodyPr>
          <a:lstStyle/>
          <a:p>
            <a:pPr eaLnBrk="1" hangingPunct="1"/>
            <a:r>
              <a:rPr lang="en-US" altLang="en-US" sz="3799" dirty="0">
                <a:solidFill>
                  <a:schemeClr val="bg1"/>
                </a:solidFill>
              </a:rPr>
              <a:t>Central Line-Associated Bloodstream Infections (CLABSI):</a:t>
            </a:r>
            <a:br>
              <a:rPr lang="en-US" altLang="en-US" sz="3799" dirty="0">
                <a:solidFill>
                  <a:schemeClr val="bg1"/>
                </a:solidFill>
              </a:rPr>
            </a:br>
            <a:r>
              <a:rPr lang="en-US" altLang="en-US" sz="3799" dirty="0">
                <a:solidFill>
                  <a:schemeClr val="bg1"/>
                </a:solidFill>
              </a:rPr>
              <a:t>Standard Infection Ratio in Adult and Pediatric ICUs and Wards</a:t>
            </a:r>
            <a:endParaRPr lang="en-US" altLang="en-US" sz="2699" b="0" dirty="0">
              <a:solidFill>
                <a:schemeClr val="bg1"/>
              </a:solidFill>
            </a:endParaRPr>
          </a:p>
        </p:txBody>
      </p:sp>
      <p:sp>
        <p:nvSpPr>
          <p:cNvPr id="18437" name="Text Box 8"/>
          <p:cNvSpPr txBox="1">
            <a:spLocks noChangeArrowheads="1"/>
          </p:cNvSpPr>
          <p:nvPr/>
        </p:nvSpPr>
        <p:spPr bwMode="auto">
          <a:xfrm>
            <a:off x="87382" y="4061389"/>
            <a:ext cx="2291924"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000" dirty="0"/>
              <a:t>T= Major teaching hospital </a:t>
            </a:r>
          </a:p>
          <a:p>
            <a:pPr eaLnBrk="1" hangingPunct="1">
              <a:spcBef>
                <a:spcPct val="0"/>
              </a:spcBef>
              <a:buNone/>
            </a:pPr>
            <a:r>
              <a:rPr lang="en-US" altLang="en-US" sz="1000" dirty="0"/>
              <a:t>NT=Not major teaching hospital </a:t>
            </a:r>
          </a:p>
        </p:txBody>
      </p:sp>
      <p:grpSp>
        <p:nvGrpSpPr>
          <p:cNvPr id="18438" name="Group 13"/>
          <p:cNvGrpSpPr>
            <a:grpSpLocks/>
          </p:cNvGrpSpPr>
          <p:nvPr/>
        </p:nvGrpSpPr>
        <p:grpSpPr bwMode="auto">
          <a:xfrm>
            <a:off x="-256" y="4554999"/>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grpSp>
      <p:sp>
        <p:nvSpPr>
          <p:cNvPr id="11" name="Rounded Rectangle 1"/>
          <p:cNvSpPr>
            <a:spLocks noChangeArrowheads="1"/>
          </p:cNvSpPr>
          <p:nvPr/>
        </p:nvSpPr>
        <p:spPr bwMode="auto">
          <a:xfrm>
            <a:off x="149345"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7</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0059" y="4944459"/>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ts val="0"/>
              </a:spcBef>
              <a:spcAft>
                <a:spcPts val="400"/>
              </a:spcAft>
              <a:buNone/>
              <a:defRPr/>
            </a:pPr>
            <a:r>
              <a:rPr lang="en-US" altLang="en-US" sz="1600" dirty="0"/>
              <a:t>Cardiothoracic ICU</a:t>
            </a:r>
          </a:p>
          <a:p>
            <a:pPr algn="ctr" eaLnBrk="1" hangingPunct="1">
              <a:spcBef>
                <a:spcPts val="0"/>
              </a:spcBef>
              <a:spcAft>
                <a:spcPts val="400"/>
              </a:spcAft>
              <a:buNone/>
              <a:defRPr/>
            </a:pPr>
            <a:r>
              <a:rPr lang="en-US" altLang="en-US" sz="1600" dirty="0"/>
              <a:t>Medical/Surgical (NT) Ward</a:t>
            </a:r>
          </a:p>
          <a:p>
            <a:pPr algn="ctr" eaLnBrk="1" hangingPunct="1">
              <a:spcBef>
                <a:spcPts val="0"/>
              </a:spcBef>
              <a:spcAft>
                <a:spcPts val="400"/>
              </a:spcAft>
              <a:buNone/>
              <a:defRPr/>
            </a:pPr>
            <a:r>
              <a:rPr lang="en-US" altLang="en-US" sz="1600" dirty="0"/>
              <a:t>Surgical Ward</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39286"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r>
              <a:rPr lang="en-US" altLang="en-US" sz="2199" b="1" dirty="0">
                <a:solidFill>
                  <a:srgbClr val="006699"/>
                </a:solidFill>
              </a:rPr>
              <a:t>Key Findings</a:t>
            </a:r>
            <a:endParaRPr lang="en-US" altLang="en-US" sz="1400" dirty="0"/>
          </a:p>
          <a:p>
            <a:pPr marL="111092" algn="ctr" eaLnBrk="1" hangingPunct="1">
              <a:spcBef>
                <a:spcPct val="0"/>
              </a:spcBef>
              <a:buNone/>
              <a:defRPr/>
            </a:pPr>
            <a:r>
              <a:rPr lang="en-US" altLang="en-US" sz="1899" dirty="0"/>
              <a:t>Three unit types experienced a significantly lower </a:t>
            </a:r>
            <a:r>
              <a:rPr lang="en-US" altLang="en-US" sz="1899" dirty="0">
                <a:solidFill>
                  <a:srgbClr val="000000"/>
                </a:solidFill>
              </a:rPr>
              <a:t>number of infections than predicted, based on 2015 national aggregate data.</a:t>
            </a:r>
          </a:p>
          <a:p>
            <a:pPr marL="111092" eaLnBrk="1" hangingPunct="1">
              <a:spcBef>
                <a:spcPct val="0"/>
              </a:spcBef>
              <a:buNone/>
              <a:defRPr/>
            </a:pPr>
            <a:endParaRPr lang="en-US" altLang="en-US" sz="600" dirty="0">
              <a:solidFill>
                <a:srgbClr val="000000"/>
              </a:solidFill>
            </a:endParaRPr>
          </a:p>
          <a:p>
            <a:pPr marL="111092" eaLnBrk="1" hangingPunct="1">
              <a:spcBef>
                <a:spcPct val="0"/>
              </a:spcBef>
              <a:buNone/>
              <a:defRPr/>
            </a:pPr>
            <a:r>
              <a:rPr lang="en-US" altLang="en-US" sz="1500" dirty="0">
                <a:solidFill>
                  <a:srgbClr val="000000"/>
                </a:solidFill>
              </a:rPr>
              <a:t>*SIRs and CIs are currently not calculated when the number of predicted infections is less than 0.5.</a:t>
            </a:r>
          </a:p>
          <a:p>
            <a:pPr marL="111092" eaLnBrk="1" hangingPunct="1">
              <a:spcBef>
                <a:spcPct val="0"/>
              </a:spcBef>
              <a:buNone/>
              <a:defRPr/>
            </a:pPr>
            <a:endParaRPr lang="en-US" altLang="en-US" sz="1899" dirty="0">
              <a:solidFill>
                <a:srgbClr val="000000"/>
              </a:solidFill>
            </a:endParaRPr>
          </a:p>
        </p:txBody>
      </p:sp>
      <p:sp>
        <p:nvSpPr>
          <p:cNvPr id="7" name="Arrow: Down 6">
            <a:extLst>
              <a:ext uri="{FF2B5EF4-FFF2-40B4-BE49-F238E27FC236}">
                <a16:creationId xmlns:a16="http://schemas.microsoft.com/office/drawing/2014/main" id="{6A14868E-CB48-4F9C-B43E-8C4194A284A2}"/>
              </a:ext>
            </a:extLst>
          </p:cNvPr>
          <p:cNvSpPr/>
          <p:nvPr/>
        </p:nvSpPr>
        <p:spPr>
          <a:xfrm>
            <a:off x="8639904"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3455"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8021"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ICU</a:t>
            </a:r>
            <a:endParaRPr lang="en-US" sz="2399" b="1" dirty="0">
              <a:solidFill>
                <a:schemeClr val="tx1"/>
              </a:solidFill>
            </a:endParaRPr>
          </a:p>
        </p:txBody>
      </p:sp>
      <p:sp>
        <p:nvSpPr>
          <p:cNvPr id="18435" name="Rectangle 2"/>
          <p:cNvSpPr>
            <a:spLocks noGrp="1" noChangeArrowheads="1"/>
          </p:cNvSpPr>
          <p:nvPr>
            <p:ph type="title"/>
          </p:nvPr>
        </p:nvSpPr>
        <p:spPr>
          <a:xfrm>
            <a:off x="282703" y="22659"/>
            <a:ext cx="11656420" cy="931797"/>
          </a:xfrm>
        </p:spPr>
        <p:txBody>
          <a:bodyPr anchor="ctr">
            <a:normAutofit fontScale="90000"/>
          </a:bodyPr>
          <a:lstStyle/>
          <a:p>
            <a:pPr eaLnBrk="1" hangingPunct="1"/>
            <a:r>
              <a:rPr lang="en-US" altLang="en-US" sz="3799" dirty="0">
                <a:solidFill>
                  <a:schemeClr val="bg1"/>
                </a:solidFill>
              </a:rPr>
              <a:t>Central Line-Associated Bloodstream Infections (CLABSI):</a:t>
            </a:r>
            <a:br>
              <a:rPr lang="en-US" altLang="en-US" sz="3799" dirty="0">
                <a:solidFill>
                  <a:schemeClr val="bg1"/>
                </a:solidFill>
              </a:rPr>
            </a:br>
            <a:r>
              <a:rPr lang="en-US" altLang="en-US" sz="3799" dirty="0">
                <a:solidFill>
                  <a:schemeClr val="bg1"/>
                </a:solidFill>
              </a:rPr>
              <a:t>Standard Utilization Ratio in Adult and Pediatric ICUs and Wards</a:t>
            </a:r>
            <a:endParaRPr lang="en-US" altLang="en-US" sz="2699" b="0" dirty="0">
              <a:solidFill>
                <a:schemeClr val="bg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3206789758"/>
              </p:ext>
            </p:extLst>
          </p:nvPr>
        </p:nvGraphicFramePr>
        <p:xfrm>
          <a:off x="1588" y="976532"/>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7382" y="4061389"/>
            <a:ext cx="2086651"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000" dirty="0"/>
              <a:t>T= Major teaching hospital</a:t>
            </a:r>
          </a:p>
          <a:p>
            <a:pPr eaLnBrk="1" hangingPunct="1">
              <a:spcBef>
                <a:spcPct val="0"/>
              </a:spcBef>
              <a:buNone/>
            </a:pPr>
            <a:r>
              <a:rPr lang="en-US" altLang="en-US" sz="1000" dirty="0"/>
              <a:t>NT=Not major teaching hospital </a:t>
            </a:r>
          </a:p>
        </p:txBody>
      </p:sp>
      <p:grpSp>
        <p:nvGrpSpPr>
          <p:cNvPr id="18438" name="Group 13"/>
          <p:cNvGrpSpPr>
            <a:grpSpLocks/>
          </p:cNvGrpSpPr>
          <p:nvPr/>
        </p:nvGrpSpPr>
        <p:grpSpPr bwMode="auto">
          <a:xfrm>
            <a:off x="-256" y="4554999"/>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99" dirty="0"/>
            </a:p>
          </p:txBody>
        </p:sp>
      </p:grpSp>
      <p:sp>
        <p:nvSpPr>
          <p:cNvPr id="11" name="Rounded Rectangle 1"/>
          <p:cNvSpPr>
            <a:spLocks noChangeArrowheads="1"/>
          </p:cNvSpPr>
          <p:nvPr/>
        </p:nvSpPr>
        <p:spPr bwMode="auto">
          <a:xfrm>
            <a:off x="192955" y="4996191"/>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endParaRPr lang="en-US" altLang="en-US" sz="1899" dirty="0">
              <a:solidFill>
                <a:srgbClr val="000000"/>
              </a:solidFill>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8</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39286"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spcAft>
                <a:spcPts val="400"/>
              </a:spcAft>
              <a:buNone/>
              <a:defRPr/>
            </a:pPr>
            <a:r>
              <a:rPr lang="en-US" altLang="en-US" sz="2200" b="1" dirty="0">
                <a:solidFill>
                  <a:srgbClr val="006699"/>
                </a:solidFill>
              </a:rPr>
              <a:t>Key Findings</a:t>
            </a:r>
            <a:endParaRPr lang="en-US" altLang="en-US" sz="2200" dirty="0"/>
          </a:p>
          <a:p>
            <a:pPr marL="111092" algn="ctr" eaLnBrk="1" hangingPunct="1">
              <a:spcBef>
                <a:spcPct val="0"/>
              </a:spcBef>
              <a:buNone/>
              <a:defRPr/>
            </a:pPr>
            <a:r>
              <a:rPr lang="en-US" altLang="en-US" sz="1900" dirty="0"/>
              <a:t>Seven unit types experienced a significantly lower </a:t>
            </a:r>
            <a:r>
              <a:rPr lang="en-US" altLang="en-US" sz="1900" dirty="0">
                <a:solidFill>
                  <a:srgbClr val="000000"/>
                </a:solidFill>
              </a:rPr>
              <a:t>number of device days </a:t>
            </a:r>
          </a:p>
          <a:p>
            <a:pPr marL="111092" algn="ctr" eaLnBrk="1" hangingPunct="1">
              <a:spcBef>
                <a:spcPct val="0"/>
              </a:spcBef>
              <a:buNone/>
              <a:defRPr/>
            </a:pPr>
            <a:r>
              <a:rPr lang="en-US" altLang="en-US" sz="1900" dirty="0">
                <a:solidFill>
                  <a:srgbClr val="000000"/>
                </a:solidFill>
              </a:rPr>
              <a:t>than predicted, based on 2015 national aggregate data.</a:t>
            </a:r>
          </a:p>
          <a:p>
            <a:pPr marL="111092" eaLnBrk="1" hangingPunct="1">
              <a:spcBef>
                <a:spcPct val="0"/>
              </a:spcBef>
              <a:buNone/>
              <a:defRPr/>
            </a:pPr>
            <a:endParaRPr lang="en-US" altLang="en-US" sz="1900" dirty="0">
              <a:solidFill>
                <a:srgbClr val="000000"/>
              </a:solidFill>
            </a:endParaRPr>
          </a:p>
          <a:p>
            <a:pPr marL="111092" eaLnBrk="1" hangingPunct="1">
              <a:spcBef>
                <a:spcPct val="0"/>
              </a:spcBef>
              <a:buNone/>
              <a:defRPr/>
            </a:pPr>
            <a:endParaRPr lang="en-US" altLang="en-US" sz="1899" dirty="0">
              <a:solidFill>
                <a:srgbClr val="000000"/>
              </a:solidFill>
            </a:endParaRPr>
          </a:p>
        </p:txBody>
      </p:sp>
      <p:sp>
        <p:nvSpPr>
          <p:cNvPr id="20" name="Arrow: Down 19">
            <a:extLst>
              <a:ext uri="{FF2B5EF4-FFF2-40B4-BE49-F238E27FC236}">
                <a16:creationId xmlns:a16="http://schemas.microsoft.com/office/drawing/2014/main" id="{8EF0FA50-30D0-48F0-94FC-FAC862A265EC}"/>
              </a:ext>
            </a:extLst>
          </p:cNvPr>
          <p:cNvSpPr/>
          <p:nvPr/>
        </p:nvSpPr>
        <p:spPr>
          <a:xfrm>
            <a:off x="8223344"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2" name="Rounded Rectangle 1">
            <a:extLst>
              <a:ext uri="{FF2B5EF4-FFF2-40B4-BE49-F238E27FC236}">
                <a16:creationId xmlns:a16="http://schemas.microsoft.com/office/drawing/2014/main" id="{2FAE11ED-9E20-4A77-94F7-5930E893280A}"/>
              </a:ext>
            </a:extLst>
          </p:cNvPr>
          <p:cNvSpPr>
            <a:spLocks noChangeArrowheads="1"/>
          </p:cNvSpPr>
          <p:nvPr/>
        </p:nvSpPr>
        <p:spPr bwMode="auto">
          <a:xfrm>
            <a:off x="8793353" y="4996191"/>
            <a:ext cx="3246129" cy="1431915"/>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ts val="0"/>
              </a:spcBef>
              <a:spcAft>
                <a:spcPts val="400"/>
              </a:spcAft>
              <a:buNone/>
              <a:defRPr/>
            </a:pPr>
            <a:r>
              <a:rPr lang="en-US" altLang="en-US" sz="1600" dirty="0"/>
              <a:t>Medical (NT) ICU</a:t>
            </a:r>
          </a:p>
          <a:p>
            <a:pPr algn="ctr" eaLnBrk="1" hangingPunct="1">
              <a:spcBef>
                <a:spcPts val="0"/>
              </a:spcBef>
              <a:spcAft>
                <a:spcPts val="400"/>
              </a:spcAft>
              <a:buNone/>
              <a:defRPr/>
            </a:pPr>
            <a:r>
              <a:rPr lang="en-US" altLang="en-US" sz="1600" dirty="0"/>
              <a:t>Neurologic ICU</a:t>
            </a:r>
          </a:p>
          <a:p>
            <a:pPr algn="ctr" eaLnBrk="1" hangingPunct="1">
              <a:spcBef>
                <a:spcPts val="0"/>
              </a:spcBef>
              <a:spcAft>
                <a:spcPts val="400"/>
              </a:spcAft>
              <a:buNone/>
              <a:defRPr/>
            </a:pPr>
            <a:r>
              <a:rPr lang="en-US" altLang="en-US" sz="1600" dirty="0"/>
              <a:t>Medical (T and NT) Ward </a:t>
            </a:r>
          </a:p>
          <a:p>
            <a:pPr algn="ctr" eaLnBrk="1" hangingPunct="1">
              <a:spcBef>
                <a:spcPts val="0"/>
              </a:spcBef>
              <a:spcAft>
                <a:spcPts val="400"/>
              </a:spcAft>
              <a:buNone/>
              <a:defRPr/>
            </a:pPr>
            <a:r>
              <a:rPr lang="en-US" altLang="en-US" sz="1600" dirty="0"/>
              <a:t>Medical/Surgical (T and NT) Ward </a:t>
            </a:r>
          </a:p>
          <a:p>
            <a:pPr algn="ctr" eaLnBrk="1" hangingPunct="1">
              <a:spcBef>
                <a:spcPts val="0"/>
              </a:spcBef>
              <a:spcAft>
                <a:spcPts val="400"/>
              </a:spcAft>
              <a:buNone/>
              <a:defRPr/>
            </a:pPr>
            <a:r>
              <a:rPr lang="en-US" altLang="en-US" sz="1600" dirty="0"/>
              <a:t>Surgical Ward</a:t>
            </a:r>
          </a:p>
        </p:txBody>
      </p:sp>
    </p:spTree>
    <p:extLst>
      <p:ext uri="{BB962C8B-B14F-4D97-AF65-F5344CB8AC3E}">
        <p14:creationId xmlns:p14="http://schemas.microsoft.com/office/powerpoint/2010/main" val="426868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32012" y="179221"/>
            <a:ext cx="11324803" cy="707785"/>
          </a:xfrm>
        </p:spPr>
        <p:txBody>
          <a:bodyPr>
            <a:noAutofit/>
          </a:bodyPr>
          <a:lstStyle/>
          <a:p>
            <a:r>
              <a:rPr lang="en-US" altLang="en-US" sz="3599" dirty="0">
                <a:solidFill>
                  <a:schemeClr val="bg1"/>
                </a:solidFill>
              </a:rPr>
              <a:t>CLABSI Adult &amp; Pediatric Pathogens for 2019 and 2020</a:t>
            </a:r>
          </a:p>
        </p:txBody>
      </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5830"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9</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2561"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
        <p:nvSpPr>
          <p:cNvPr id="18" name="Rectangle 17">
            <a:extLst>
              <a:ext uri="{FF2B5EF4-FFF2-40B4-BE49-F238E27FC236}">
                <a16:creationId xmlns:a16="http://schemas.microsoft.com/office/drawing/2014/main" id="{8282BBFC-C69F-4E10-A0D4-791EDA92FEC4}"/>
              </a:ext>
            </a:extLst>
          </p:cNvPr>
          <p:cNvSpPr/>
          <p:nvPr/>
        </p:nvSpPr>
        <p:spPr>
          <a:xfrm>
            <a:off x="73322" y="3799745"/>
            <a:ext cx="11728697"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b="1" dirty="0">
              <a:solidFill>
                <a:schemeClr val="tx1"/>
              </a:solidFill>
            </a:endParaRPr>
          </a:p>
        </p:txBody>
      </p:sp>
      <p:graphicFrame>
        <p:nvGraphicFramePr>
          <p:cNvPr id="4" name="Chart 3">
            <a:extLst>
              <a:ext uri="{FF2B5EF4-FFF2-40B4-BE49-F238E27FC236}">
                <a16:creationId xmlns:a16="http://schemas.microsoft.com/office/drawing/2014/main" id="{CC409035-93B5-4405-A802-40915FDEDBD9}"/>
              </a:ext>
            </a:extLst>
          </p:cNvPr>
          <p:cNvGraphicFramePr/>
          <p:nvPr>
            <p:extLst>
              <p:ext uri="{D42A27DB-BD31-4B8C-83A1-F6EECF244321}">
                <p14:modId xmlns:p14="http://schemas.microsoft.com/office/powerpoint/2010/main" val="4039263016"/>
              </p:ext>
            </p:extLst>
          </p:nvPr>
        </p:nvGraphicFramePr>
        <p:xfrm>
          <a:off x="-70148" y="998389"/>
          <a:ext cx="12185651" cy="551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id="{80F18C9F-AD06-4F08-A893-2E433933B41D}"/>
              </a:ext>
            </a:extLst>
          </p:cNvPr>
          <p:cNvSpPr txBox="1">
            <a:spLocks noChangeArrowheads="1"/>
          </p:cNvSpPr>
          <p:nvPr/>
        </p:nvSpPr>
        <p:spPr bwMode="auto">
          <a:xfrm>
            <a:off x="1588" y="1866628"/>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399" b="1" dirty="0"/>
              <a:t>ICU Pathogens</a:t>
            </a:r>
          </a:p>
        </p:txBody>
      </p:sp>
      <p:sp>
        <p:nvSpPr>
          <p:cNvPr id="16" name="Text Box 6">
            <a:extLst>
              <a:ext uri="{FF2B5EF4-FFF2-40B4-BE49-F238E27FC236}">
                <a16:creationId xmlns:a16="http://schemas.microsoft.com/office/drawing/2014/main" id="{9224615B-5196-4BB2-8EB3-D4D03509FC5D}"/>
              </a:ext>
            </a:extLst>
          </p:cNvPr>
          <p:cNvSpPr txBox="1">
            <a:spLocks noChangeArrowheads="1"/>
          </p:cNvSpPr>
          <p:nvPr/>
        </p:nvSpPr>
        <p:spPr bwMode="auto">
          <a:xfrm>
            <a:off x="1588" y="4374912"/>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399" b="1" dirty="0"/>
              <a:t>Ward Pathogens</a:t>
            </a:r>
          </a:p>
        </p:txBody>
      </p:sp>
      <p:sp>
        <p:nvSpPr>
          <p:cNvPr id="7" name="TextBox 6">
            <a:extLst>
              <a:ext uri="{FF2B5EF4-FFF2-40B4-BE49-F238E27FC236}">
                <a16:creationId xmlns:a16="http://schemas.microsoft.com/office/drawing/2014/main" id="{90B27F47-812F-49FA-8AC1-1B5854405168}"/>
              </a:ext>
            </a:extLst>
          </p:cNvPr>
          <p:cNvSpPr txBox="1"/>
          <p:nvPr/>
        </p:nvSpPr>
        <p:spPr>
          <a:xfrm>
            <a:off x="1621652" y="1900320"/>
            <a:ext cx="883690" cy="4292365"/>
          </a:xfrm>
          <a:prstGeom prst="rect">
            <a:avLst/>
          </a:prstGeom>
          <a:noFill/>
        </p:spPr>
        <p:txBody>
          <a:bodyPr wrap="square" rtlCol="0">
            <a:spAutoFit/>
          </a:bodyPr>
          <a:lstStyle/>
          <a:p>
            <a:pPr algn="ctr"/>
            <a:endParaRPr lang="en-US" sz="1400" i="1" dirty="0">
              <a:latin typeface="+mj-lt"/>
            </a:endParaRPr>
          </a:p>
          <a:p>
            <a:pPr algn="ctr"/>
            <a:r>
              <a:rPr lang="en-US" sz="1400" i="1" dirty="0">
                <a:latin typeface="+mj-lt"/>
              </a:rPr>
              <a:t>N=155</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900" i="1" dirty="0">
              <a:latin typeface="+mj-lt"/>
            </a:endParaRPr>
          </a:p>
          <a:p>
            <a:pPr algn="ctr"/>
            <a:r>
              <a:rPr lang="en-US" sz="1400" i="1" dirty="0">
                <a:latin typeface="+mj-lt"/>
              </a:rPr>
              <a:t>N=241</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050" i="1" dirty="0">
              <a:latin typeface="+mj-lt"/>
            </a:endParaRPr>
          </a:p>
          <a:p>
            <a:pPr algn="ctr"/>
            <a:r>
              <a:rPr lang="en-US" sz="1400" i="1" dirty="0">
                <a:latin typeface="+mj-lt"/>
              </a:rPr>
              <a:t>N=138</a:t>
            </a: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400" i="1" dirty="0">
              <a:latin typeface="+mj-lt"/>
            </a:endParaRPr>
          </a:p>
          <a:p>
            <a:pPr algn="ctr"/>
            <a:endParaRPr lang="en-US" sz="1100" i="1" dirty="0">
              <a:latin typeface="+mj-lt"/>
            </a:endParaRPr>
          </a:p>
          <a:p>
            <a:pPr algn="ctr"/>
            <a:r>
              <a:rPr lang="en-US" sz="1400" i="1" dirty="0">
                <a:latin typeface="+mj-lt"/>
              </a:rPr>
              <a:t>N=144</a:t>
            </a:r>
          </a:p>
        </p:txBody>
      </p:sp>
    </p:spTree>
    <p:extLst>
      <p:ext uri="{BB962C8B-B14F-4D97-AF65-F5344CB8AC3E}">
        <p14:creationId xmlns:p14="http://schemas.microsoft.com/office/powerpoint/2010/main" val="1600933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133326</TotalTime>
  <Words>3264</Words>
  <Application>Microsoft Office PowerPoint</Application>
  <PresentationFormat>Custom</PresentationFormat>
  <Paragraphs>650</Paragraphs>
  <Slides>35</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ＭＳ Ｐゴシック</vt:lpstr>
      <vt:lpstr>ＭＳ Ｐゴシック</vt:lpstr>
      <vt:lpstr>Arial</vt:lpstr>
      <vt:lpstr>Calibri</vt:lpstr>
      <vt:lpstr>Garamond</vt:lpstr>
      <vt:lpstr>Monotype Sorts</vt:lpstr>
      <vt:lpstr>Segoe UI</vt:lpstr>
      <vt:lpstr>Times New Roman</vt:lpstr>
      <vt:lpstr>Custom Design</vt:lpstr>
      <vt:lpstr>Microsoft Excel Chart</vt:lpstr>
      <vt:lpstr>2020 Health Care Associated Infections: Acute Care Hospitals</vt:lpstr>
      <vt:lpstr>Introduction</vt:lpstr>
      <vt:lpstr>Purpose</vt:lpstr>
      <vt:lpstr>Methods</vt:lpstr>
      <vt:lpstr>PowerPoint Presentation</vt:lpstr>
      <vt:lpstr>PowerPoint Presentation</vt:lpstr>
      <vt:lpstr>Central Line-Associated Bloodstream Infections (CLABSI): Standard Infection Ratio in Adult and Pediatric ICUs and Wards</vt:lpstr>
      <vt:lpstr>Central Line-Associated Bloodstream Infections (CLABSI): Standard Utilization Ratio in Adult and Pediatric ICUs and Wards</vt:lpstr>
      <vt:lpstr>CLABSI Adult &amp; Pediatric Pathogens for 2019 and 2020</vt:lpstr>
      <vt:lpstr>Central Line-Associated Bloodstream Infections (CLABSI): Standard Infection Ratio in Neonatal ICUs</vt:lpstr>
      <vt:lpstr>Central Line-Associated Bloodstream Infections (CLABSI): Standard Utilization Ratio in Neonatal ICUs</vt:lpstr>
      <vt:lpstr>CLABSI NICU Pathogens for 2019 and 2020</vt:lpstr>
      <vt:lpstr>State CLABSI SIR in ICU and Wards</vt:lpstr>
      <vt:lpstr>State CLABSI SUR in ICU and Wards</vt:lpstr>
      <vt:lpstr>Catheter-Associated Urinary Tract Infections (CAUTI): Standard Infection Ratio in Adult and Pediatric ICUs and Wards</vt:lpstr>
      <vt:lpstr>Catheter-Associated Urinary Tract Infections (CAUTI): Standard Utilization Ratio in Adult and Pediatric ICUs and Wards</vt:lpstr>
      <vt:lpstr>CAUTI Adult &amp; Pediatric Pathogens for 2019 and 2020</vt:lpstr>
      <vt:lpstr>State CAUTI SIR in ICU and Wards</vt:lpstr>
      <vt:lpstr>State CAUTI SUR in ICU and Wards</vt:lpstr>
      <vt:lpstr>Surgical Site Infections (SSI) Coronary Artery Bypass Graft (CABG) SIR and Colon Procedure (COLO) SIR</vt:lpstr>
      <vt:lpstr>Surgical Site Infections (SSI) Knee Prosthesis (KPRO) SIR and Hip Prosthesis (HPRO) SIR</vt:lpstr>
      <vt:lpstr>Surgical Site Infections (SSI) Abdominal Hysterectomy (HYST) SIR and Vaginal Hysterectomy (VHYS) SIR</vt:lpstr>
      <vt:lpstr>SSI Pathogens for 2019-2020 CABG, KPRO, HPRO, HYST, VHYS, COLO</vt:lpstr>
      <vt:lpstr>Statewide SSI Trends by Year 2015-2020</vt:lpstr>
      <vt:lpstr>Laboratory Identified Events (LabID) Clostridioides difficile (CDI) SIR</vt:lpstr>
      <vt:lpstr>Laboratory Identified Events (LabID)  Methicillin-resistant Staphylococcus aureus (MRSA) SIR</vt:lpstr>
      <vt:lpstr>Statewide LabID Trends by Year 2015-2019</vt:lpstr>
      <vt:lpstr>DPH HAI COVID-19 Activities </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Massachusetts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DPH</dc:creator>
  <cp:lastModifiedBy>Fillo, Katherine (DPH)</cp:lastModifiedBy>
  <cp:revision>2759</cp:revision>
  <cp:lastPrinted>2021-10-13T12:56:04Z</cp:lastPrinted>
  <dcterms:created xsi:type="dcterms:W3CDTF">2001-01-17T15:22:57Z</dcterms:created>
  <dcterms:modified xsi:type="dcterms:W3CDTF">2021-10-13T14:08:25Z</dcterms:modified>
</cp:coreProperties>
</file>