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notesSlides/notesSlide22.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drawings/drawing10.xml" ContentType="application/vnd.openxmlformats-officedocument.drawingml.chartshapes+xml"/>
  <Override PartName="/ppt/notesSlides/notesSlide2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5.xml" ContentType="application/vnd.openxmlformats-officedocument.presentationml.notesSlide+xml"/>
  <Override PartName="/ppt/charts/chart29.xml" ContentType="application/vnd.openxmlformats-officedocument.drawingml.chart+xml"/>
  <Override PartName="/ppt/notesSlides/notesSlide26.xml" ContentType="application/vnd.openxmlformats-officedocument.presentationml.notesSlide+xml"/>
  <Override PartName="/ppt/charts/chart30.xml" ContentType="application/vnd.openxmlformats-officedocument.drawingml.chart+xml"/>
  <Override PartName="/ppt/notesSlides/notesSlide27.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147470020" r:id="rId3"/>
    <p:sldId id="970" r:id="rId4"/>
    <p:sldId id="1040" r:id="rId5"/>
    <p:sldId id="1092" r:id="rId6"/>
    <p:sldId id="960" r:id="rId7"/>
    <p:sldId id="900" r:id="rId8"/>
    <p:sldId id="1094" r:id="rId9"/>
    <p:sldId id="1097" r:id="rId10"/>
    <p:sldId id="1095" r:id="rId11"/>
    <p:sldId id="827" r:id="rId12"/>
    <p:sldId id="1065" r:id="rId13"/>
    <p:sldId id="1066" r:id="rId14"/>
    <p:sldId id="765" r:id="rId15"/>
    <p:sldId id="1098" r:id="rId16"/>
    <p:sldId id="1099" r:id="rId17"/>
    <p:sldId id="1109" r:id="rId18"/>
    <p:sldId id="1096" r:id="rId19"/>
    <p:sldId id="1101" r:id="rId20"/>
    <p:sldId id="1102" r:id="rId21"/>
    <p:sldId id="1006" r:id="rId22"/>
    <p:sldId id="1089" r:id="rId23"/>
    <p:sldId id="1091" r:id="rId24"/>
    <p:sldId id="1073" r:id="rId25"/>
    <p:sldId id="830" r:id="rId26"/>
    <p:sldId id="937" r:id="rId27"/>
    <p:sldId id="940" r:id="rId28"/>
    <p:sldId id="938" r:id="rId29"/>
    <p:sldId id="1103" r:id="rId30"/>
    <p:sldId id="1110" r:id="rId31"/>
    <p:sldId id="1111" r:id="rId32"/>
    <p:sldId id="1112" r:id="rId33"/>
    <p:sldId id="1093" r:id="rId34"/>
    <p:sldId id="1047" r:id="rId35"/>
    <p:sldId id="2147470065" r:id="rId36"/>
    <p:sldId id="1055" r:id="rId37"/>
    <p:sldId id="1106" r:id="rId38"/>
    <p:sldId id="1050" r:id="rId39"/>
    <p:sldId id="214747002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6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2.86</c:v>
                </c:pt>
                <c:pt idx="1">
                  <c:v>1.88</c:v>
                </c:pt>
                <c:pt idx="2">
                  <c:v>0.95</c:v>
                </c:pt>
                <c:pt idx="3">
                  <c:v>1.44</c:v>
                </c:pt>
                <c:pt idx="4">
                  <c:v>4.08</c:v>
                </c:pt>
                <c:pt idx="5">
                  <c:v>1.2</c:v>
                </c:pt>
                <c:pt idx="6">
                  <c:v>1.36</c:v>
                </c:pt>
                <c:pt idx="7">
                  <c:v>4.13</c:v>
                </c:pt>
                <c:pt idx="8">
                  <c:v>1.46</c:v>
                </c:pt>
                <c:pt idx="9">
                  <c:v>1.26</c:v>
                </c:pt>
                <c:pt idx="10">
                  <c:v>3.22</c:v>
                </c:pt>
                <c:pt idx="11">
                  <c:v>1.47</c:v>
                </c:pt>
                <c:pt idx="12">
                  <c:v>1.22</c:v>
                </c:pt>
                <c:pt idx="14">
                  <c:v>0.93</c:v>
                </c:pt>
                <c:pt idx="15">
                  <c:v>3.29</c:v>
                </c:pt>
                <c:pt idx="16">
                  <c:v>0.86</c:v>
                </c:pt>
                <c:pt idx="17">
                  <c:v>0.57999999999999996</c:v>
                </c:pt>
                <c:pt idx="18">
                  <c:v>0.83</c:v>
                </c:pt>
                <c:pt idx="19">
                  <c:v>0.66</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0.7</c:v>
                </c:pt>
                <c:pt idx="1">
                  <c:v>0.76</c:v>
                </c:pt>
                <c:pt idx="2">
                  <c:v>0.39</c:v>
                </c:pt>
                <c:pt idx="3">
                  <c:v>0.85</c:v>
                </c:pt>
                <c:pt idx="4">
                  <c:v>0.54</c:v>
                </c:pt>
                <c:pt idx="5">
                  <c:v>0.55000000000000004</c:v>
                </c:pt>
                <c:pt idx="6">
                  <c:v>0.69</c:v>
                </c:pt>
                <c:pt idx="7">
                  <c:v>0.21</c:v>
                </c:pt>
                <c:pt idx="8">
                  <c:v>0.32</c:v>
                </c:pt>
                <c:pt idx="9">
                  <c:v>0.59</c:v>
                </c:pt>
                <c:pt idx="10">
                  <c:v>0.53</c:v>
                </c:pt>
                <c:pt idx="11">
                  <c:v>0.73</c:v>
                </c:pt>
                <c:pt idx="12">
                  <c:v>0.11</c:v>
                </c:pt>
                <c:pt idx="14">
                  <c:v>0.56999999999999995</c:v>
                </c:pt>
                <c:pt idx="15">
                  <c:v>0.54</c:v>
                </c:pt>
                <c:pt idx="16">
                  <c:v>0.28000000000000003</c:v>
                </c:pt>
                <c:pt idx="17">
                  <c:v>0.2</c:v>
                </c:pt>
                <c:pt idx="18">
                  <c:v>0.16</c:v>
                </c:pt>
                <c:pt idx="19">
                  <c:v>0.28999999999999998</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1.51</c:v>
                </c:pt>
                <c:pt idx="1">
                  <c:v>1.23</c:v>
                </c:pt>
                <c:pt idx="2">
                  <c:v>0.62</c:v>
                </c:pt>
                <c:pt idx="3">
                  <c:v>1.1100000000000001</c:v>
                </c:pt>
                <c:pt idx="4">
                  <c:v>1.69</c:v>
                </c:pt>
                <c:pt idx="5">
                  <c:v>0.82</c:v>
                </c:pt>
                <c:pt idx="6">
                  <c:v>0.98</c:v>
                </c:pt>
                <c:pt idx="7">
                  <c:v>1.25</c:v>
                </c:pt>
                <c:pt idx="8">
                  <c:v>0.74</c:v>
                </c:pt>
                <c:pt idx="9">
                  <c:v>0.88</c:v>
                </c:pt>
                <c:pt idx="10">
                  <c:v>1.45</c:v>
                </c:pt>
                <c:pt idx="11">
                  <c:v>1.07</c:v>
                </c:pt>
                <c:pt idx="12">
                  <c:v>0.45</c:v>
                </c:pt>
                <c:pt idx="14">
                  <c:v>0.73</c:v>
                </c:pt>
                <c:pt idx="15">
                  <c:v>1.49</c:v>
                </c:pt>
                <c:pt idx="16">
                  <c:v>0.51</c:v>
                </c:pt>
                <c:pt idx="17">
                  <c:v>0.35</c:v>
                </c:pt>
                <c:pt idx="18">
                  <c:v>0.4</c:v>
                </c:pt>
                <c:pt idx="19">
                  <c:v>0.44</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5"/>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Infection Ratio (SIR)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2.2599999999999998</c:v>
                </c:pt>
                <c:pt idx="1">
                  <c:v>1.0900000000000001</c:v>
                </c:pt>
                <c:pt idx="2">
                  <c:v>0.94</c:v>
                </c:pt>
                <c:pt idx="3">
                  <c:v>1.07</c:v>
                </c:pt>
                <c:pt idx="4">
                  <c:v>3.39</c:v>
                </c:pt>
                <c:pt idx="5">
                  <c:v>1.31</c:v>
                </c:pt>
                <c:pt idx="6">
                  <c:v>1.93</c:v>
                </c:pt>
                <c:pt idx="7">
                  <c:v>0.82</c:v>
                </c:pt>
                <c:pt idx="8">
                  <c:v>1.03</c:v>
                </c:pt>
                <c:pt idx="9">
                  <c:v>1.84</c:v>
                </c:pt>
                <c:pt idx="10">
                  <c:v>3.4</c:v>
                </c:pt>
                <c:pt idx="11">
                  <c:v>0.84</c:v>
                </c:pt>
                <c:pt idx="12">
                  <c:v>0.78</c:v>
                </c:pt>
                <c:pt idx="14">
                  <c:v>1.35</c:v>
                </c:pt>
                <c:pt idx="15">
                  <c:v>1.76</c:v>
                </c:pt>
                <c:pt idx="16">
                  <c:v>1.23</c:v>
                </c:pt>
                <c:pt idx="17">
                  <c:v>1.42</c:v>
                </c:pt>
                <c:pt idx="18">
                  <c:v>4.43</c:v>
                </c:pt>
                <c:pt idx="19">
                  <c:v>1.38</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0.5</c:v>
                </c:pt>
                <c:pt idx="1">
                  <c:v>0.35</c:v>
                </c:pt>
                <c:pt idx="2">
                  <c:v>0.39</c:v>
                </c:pt>
                <c:pt idx="3">
                  <c:v>0.6</c:v>
                </c:pt>
                <c:pt idx="4">
                  <c:v>0.56000000000000005</c:v>
                </c:pt>
                <c:pt idx="5">
                  <c:v>0.69</c:v>
                </c:pt>
                <c:pt idx="6">
                  <c:v>1.17</c:v>
                </c:pt>
                <c:pt idx="7">
                  <c:v>0.01</c:v>
                </c:pt>
                <c:pt idx="8">
                  <c:v>0.49</c:v>
                </c:pt>
                <c:pt idx="9">
                  <c:v>0.52</c:v>
                </c:pt>
                <c:pt idx="10">
                  <c:v>0.66</c:v>
                </c:pt>
                <c:pt idx="11">
                  <c:v>0.43</c:v>
                </c:pt>
                <c:pt idx="12">
                  <c:v>0.13</c:v>
                </c:pt>
                <c:pt idx="14">
                  <c:v>0.89</c:v>
                </c:pt>
                <c:pt idx="15">
                  <c:v>0.17</c:v>
                </c:pt>
                <c:pt idx="16">
                  <c:v>0.57999999999999996</c:v>
                </c:pt>
                <c:pt idx="17">
                  <c:v>0.83</c:v>
                </c:pt>
                <c:pt idx="18">
                  <c:v>0.73</c:v>
                </c:pt>
                <c:pt idx="19">
                  <c:v>0.82</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1.1399999999999999</c:v>
                </c:pt>
                <c:pt idx="1">
                  <c:v>0.64</c:v>
                </c:pt>
                <c:pt idx="2">
                  <c:v>0.62</c:v>
                </c:pt>
                <c:pt idx="3">
                  <c:v>0.81</c:v>
                </c:pt>
                <c:pt idx="4">
                  <c:v>1.53</c:v>
                </c:pt>
                <c:pt idx="5">
                  <c:v>0.96</c:v>
                </c:pt>
                <c:pt idx="6">
                  <c:v>1.52</c:v>
                </c:pt>
                <c:pt idx="7">
                  <c:v>0.17</c:v>
                </c:pt>
                <c:pt idx="8">
                  <c:v>0.72</c:v>
                </c:pt>
                <c:pt idx="9">
                  <c:v>1.03</c:v>
                </c:pt>
                <c:pt idx="10">
                  <c:v>1.63</c:v>
                </c:pt>
                <c:pt idx="11">
                  <c:v>0.61</c:v>
                </c:pt>
                <c:pt idx="12">
                  <c:v>0.35</c:v>
                </c:pt>
                <c:pt idx="14">
                  <c:v>1.1000000000000001</c:v>
                </c:pt>
                <c:pt idx="15">
                  <c:v>0.65</c:v>
                </c:pt>
                <c:pt idx="16">
                  <c:v>0.85</c:v>
                </c:pt>
                <c:pt idx="17">
                  <c:v>1.0900000000000001</c:v>
                </c:pt>
                <c:pt idx="18">
                  <c:v>2</c:v>
                </c:pt>
                <c:pt idx="19">
                  <c:v>1.07</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1.71</c:v>
                </c:pt>
                <c:pt idx="1">
                  <c:v>1.2</c:v>
                </c:pt>
                <c:pt idx="2">
                  <c:v>1.1299999999999999</c:v>
                </c:pt>
                <c:pt idx="3">
                  <c:v>1.03</c:v>
                </c:pt>
                <c:pt idx="4">
                  <c:v>0.76</c:v>
                </c:pt>
                <c:pt idx="5">
                  <c:v>0.97</c:v>
                </c:pt>
                <c:pt idx="6">
                  <c:v>1.01</c:v>
                </c:pt>
                <c:pt idx="7">
                  <c:v>0.96</c:v>
                </c:pt>
                <c:pt idx="8">
                  <c:v>1.0900000000000001</c:v>
                </c:pt>
                <c:pt idx="9">
                  <c:v>1.1000000000000001</c:v>
                </c:pt>
                <c:pt idx="10">
                  <c:v>2.0499999999999998</c:v>
                </c:pt>
                <c:pt idx="11">
                  <c:v>1.08</c:v>
                </c:pt>
                <c:pt idx="12">
                  <c:v>1.06</c:v>
                </c:pt>
                <c:pt idx="14">
                  <c:v>0.78</c:v>
                </c:pt>
                <c:pt idx="15">
                  <c:v>0.47</c:v>
                </c:pt>
                <c:pt idx="16">
                  <c:v>0.71</c:v>
                </c:pt>
                <c:pt idx="17">
                  <c:v>0.67</c:v>
                </c:pt>
                <c:pt idx="18">
                  <c:v>1.18</c:v>
                </c:pt>
                <c:pt idx="19">
                  <c:v>0.67</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1.56</c:v>
                </c:pt>
                <c:pt idx="1">
                  <c:v>1.1599999999999999</c:v>
                </c:pt>
                <c:pt idx="2">
                  <c:v>1.1000000000000001</c:v>
                </c:pt>
                <c:pt idx="3">
                  <c:v>1.01</c:v>
                </c:pt>
                <c:pt idx="4">
                  <c:v>0.71</c:v>
                </c:pt>
                <c:pt idx="5">
                  <c:v>0.95</c:v>
                </c:pt>
                <c:pt idx="6">
                  <c:v>0.99</c:v>
                </c:pt>
                <c:pt idx="7">
                  <c:v>0.88</c:v>
                </c:pt>
                <c:pt idx="8">
                  <c:v>1.05</c:v>
                </c:pt>
                <c:pt idx="9">
                  <c:v>1.05</c:v>
                </c:pt>
                <c:pt idx="10">
                  <c:v>1.91</c:v>
                </c:pt>
                <c:pt idx="11">
                  <c:v>1.06</c:v>
                </c:pt>
                <c:pt idx="12">
                  <c:v>1</c:v>
                </c:pt>
                <c:pt idx="14">
                  <c:v>0.77</c:v>
                </c:pt>
                <c:pt idx="15">
                  <c:v>0.45</c:v>
                </c:pt>
                <c:pt idx="16">
                  <c:v>0.7</c:v>
                </c:pt>
                <c:pt idx="17">
                  <c:v>0.66</c:v>
                </c:pt>
                <c:pt idx="18">
                  <c:v>1.1000000000000001</c:v>
                </c:pt>
                <c:pt idx="19">
                  <c:v>0.66</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1.64</c:v>
                </c:pt>
                <c:pt idx="1">
                  <c:v>1.18</c:v>
                </c:pt>
                <c:pt idx="2">
                  <c:v>1.1100000000000001</c:v>
                </c:pt>
                <c:pt idx="3">
                  <c:v>1.02</c:v>
                </c:pt>
                <c:pt idx="4">
                  <c:v>0.73</c:v>
                </c:pt>
                <c:pt idx="5">
                  <c:v>0.96</c:v>
                </c:pt>
                <c:pt idx="6">
                  <c:v>1</c:v>
                </c:pt>
                <c:pt idx="7">
                  <c:v>0.92</c:v>
                </c:pt>
                <c:pt idx="8">
                  <c:v>1.07</c:v>
                </c:pt>
                <c:pt idx="9">
                  <c:v>1.07</c:v>
                </c:pt>
                <c:pt idx="10">
                  <c:v>1.98</c:v>
                </c:pt>
                <c:pt idx="11">
                  <c:v>1.07</c:v>
                </c:pt>
                <c:pt idx="12">
                  <c:v>1.03</c:v>
                </c:pt>
                <c:pt idx="14">
                  <c:v>0.78</c:v>
                </c:pt>
                <c:pt idx="15">
                  <c:v>0.46</c:v>
                </c:pt>
                <c:pt idx="16">
                  <c:v>0.71</c:v>
                </c:pt>
                <c:pt idx="17">
                  <c:v>0.66</c:v>
                </c:pt>
                <c:pt idx="18">
                  <c:v>1.1399999999999999</c:v>
                </c:pt>
                <c:pt idx="19">
                  <c:v>0.67</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1.8"/>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SIR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0.2"/>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28497156205"/>
          <c:y val="5.7154925774803057E-2"/>
          <c:w val="0.72403090535798165"/>
          <c:h val="0.87952957241837681"/>
        </c:manualLayout>
      </c:layout>
      <c:barChart>
        <c:barDir val="bar"/>
        <c:grouping val="stacked"/>
        <c:varyColors val="0"/>
        <c:ser>
          <c:idx val="0"/>
          <c:order val="0"/>
          <c:spPr>
            <a:solidFill>
              <a:srgbClr val="33A02C"/>
            </a:solidFill>
            <a:ln>
              <a:noFill/>
            </a:ln>
            <a:effectLst/>
          </c:spPr>
          <c:invertIfNegative val="0"/>
          <c:dLbls>
            <c:dLbl>
              <c:idx val="0"/>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4587132065642095E-2"/>
                  <c:y val="-0.11749080136091249"/>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Sheet1!$C$3:$C$6</c:f>
              <c:numCache>
                <c:formatCode>General</c:formatCode>
                <c:ptCount val="4"/>
              </c:numCache>
            </c:numRef>
          </c:val>
          <c:extLst>
            <c:ext xmlns:c16="http://schemas.microsoft.com/office/drawing/2014/chart" uri="{C3380CC4-5D6E-409C-BE32-E72D297353CC}">
              <c16:uniqueId val="{00000000-030E-4F61-8AE2-930F32CA9691}"/>
            </c:ext>
          </c:extLst>
        </c:ser>
        <c:ser>
          <c:idx val="1"/>
          <c:order val="1"/>
          <c:spPr>
            <a:solidFill>
              <a:srgbClr val="FF7F00"/>
            </a:solidFill>
            <a:ln>
              <a:noFill/>
            </a:ln>
            <a:effectLst/>
          </c:spPr>
          <c:invertIfNegative val="0"/>
          <c:dLbls>
            <c:dLbl>
              <c:idx val="0"/>
              <c:layout>
                <c:manualLayout>
                  <c:x val="-1.6675350377259285E-2"/>
                  <c:y val="-0.117490749974235"/>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5.4162063233224062E-6"/>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4.4803334201615003E-2"/>
                  <c:y val="-0.11749080136091249"/>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6.1474342276634501E-2"/>
                  <c:y val="-0.11749080136091244"/>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Sheet1!$D$3:$D$6</c:f>
              <c:numCache>
                <c:formatCode>General</c:formatCode>
                <c:ptCount val="4"/>
              </c:numCache>
            </c:numRef>
          </c:val>
          <c:extLs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0422093985787053E-3"/>
                  <c:y val="-0.10830404823803158"/>
                </c:manualLayout>
              </c:layout>
              <c:tx>
                <c:rich>
                  <a:bodyPr/>
                  <a:lstStyle/>
                  <a:p>
                    <a:fld id="{779F3B5D-F64F-4155-A216-D845AD4447A0}" type="SERIESNAME">
                      <a:rPr lang="en-US"/>
                      <a:pPr/>
                      <a:t>[SERIES NAME]</a:t>
                    </a:fld>
                    <a:r>
                      <a:rPr lang="en-US" baseline="0" dirty="0"/>
                      <a:t> </a:t>
                    </a:r>
                  </a:p>
                  <a:p>
                    <a:fld id="{64B4BC21-37F7-4783-AD57-5B57A639875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A6A-4650-910B-CD673016C062}"/>
                </c:ext>
              </c:extLst>
            </c:dLbl>
            <c:dLbl>
              <c:idx val="1"/>
              <c:layout>
                <c:manualLayout>
                  <c:x val="0"/>
                  <c:y val="-0.11521707259365062"/>
                </c:manualLayout>
              </c:layout>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layout>
                <c:manualLayout>
                  <c:x val="-1.0422093985787053E-3"/>
                  <c:y val="-0.10830404823803158"/>
                </c:manualLayout>
              </c:layout>
              <c:tx>
                <c:rich>
                  <a:bodyPr/>
                  <a:lstStyle/>
                  <a:p>
                    <a:fld id="{A60A6586-6857-430C-BA4C-8BDD5C82354C}" type="SERIESNAME">
                      <a:rPr lang="en-US"/>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layout>
                <c:manualLayout>
                  <c:x val="-3.8213903164282255E-17"/>
                  <c:y val="-0.10830404823803158"/>
                </c:manualLayout>
              </c:layout>
              <c:tx>
                <c:rich>
                  <a:bodyPr/>
                  <a:lstStyle/>
                  <a:p>
                    <a:fld id="{435CD44A-AC65-43F2-92C4-64AE3EDCD92D}" type="SERIESNAME">
                      <a:rPr lang="en-US"/>
                      <a:pPr/>
                      <a:t>[SERIES NAME]</a:t>
                    </a:fld>
                    <a:r>
                      <a:rPr lang="en-US" baseline="0" dirty="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Sheet1!$E$3:$E$6</c:f>
              <c:numCache>
                <c:formatCode>0%</c:formatCode>
                <c:ptCount val="4"/>
                <c:pt idx="0">
                  <c:v>3.4799999999999998E-2</c:v>
                </c:pt>
                <c:pt idx="1">
                  <c:v>3.0299999999999997E-2</c:v>
                </c:pt>
                <c:pt idx="2">
                  <c:v>3.6499999999999998E-2</c:v>
                </c:pt>
                <c:pt idx="3">
                  <c:v>1.3100000000000001E-2</c:v>
                </c:pt>
              </c:numCache>
            </c:numRef>
          </c:val>
          <c:extLs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tx>
                <c:rich>
                  <a:bodyPr/>
                  <a:lstStyle/>
                  <a:p>
                    <a:fld id="{DDFFAB3E-244B-4C10-BFAE-305656E4AE49}" type="SERIESNAME">
                      <a:rPr lang="en-US"/>
                      <a:pPr/>
                      <a:t>[SERIES NAME]</a:t>
                    </a:fld>
                    <a:r>
                      <a:rPr lang="en-US" baseline="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Sheet1!$F$3:$F$6</c:f>
              <c:numCache>
                <c:formatCode>0%</c:formatCode>
                <c:ptCount val="4"/>
                <c:pt idx="0">
                  <c:v>0.113</c:v>
                </c:pt>
                <c:pt idx="1">
                  <c:v>8.5900000000000004E-2</c:v>
                </c:pt>
                <c:pt idx="2">
                  <c:v>0.16420000000000001</c:v>
                </c:pt>
                <c:pt idx="3">
                  <c:v>0.13539999999999999</c:v>
                </c:pt>
              </c:numCache>
            </c:numRef>
          </c:val>
          <c:extLs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0"/>
                  <c:y val="-0.11749080136091244"/>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Sheet1!$G$3:$G$6</c:f>
              <c:numCache>
                <c:formatCode>0%</c:formatCode>
                <c:ptCount val="4"/>
                <c:pt idx="0">
                  <c:v>1.7399999999999999E-2</c:v>
                </c:pt>
                <c:pt idx="1">
                  <c:v>3.0299999999999997E-2</c:v>
                </c:pt>
                <c:pt idx="2">
                  <c:v>3.6499999999999998E-2</c:v>
                </c:pt>
                <c:pt idx="3">
                  <c:v>5.2400000000000002E-2</c:v>
                </c:pt>
              </c:numCache>
            </c:numRef>
          </c:val>
          <c:extLst>
            <c:ext xmlns:c16="http://schemas.microsoft.com/office/drawing/2014/chart" uri="{C3380CC4-5D6E-409C-BE32-E72D297353CC}">
              <c16:uniqueId val="{00000004-030E-4F61-8AE2-930F32CA9691}"/>
            </c:ext>
          </c:extLst>
        </c:ser>
        <c:ser>
          <c:idx val="5"/>
          <c:order val="5"/>
          <c:tx>
            <c:strRef>
              <c:f>Sheet1!$H$2</c:f>
              <c:strCache>
                <c:ptCount val="1"/>
                <c:pt idx="0">
                  <c:v>Escherichia coli</c:v>
                </c:pt>
              </c:strCache>
            </c:strRef>
          </c:tx>
          <c:spPr>
            <a:solidFill>
              <a:srgbClr val="A3D872"/>
            </a:solidFill>
            <a:ln>
              <a:noFill/>
            </a:ln>
            <a:effectLst/>
          </c:spPr>
          <c:invertIfNegative val="0"/>
          <c:dLbls>
            <c:dLbl>
              <c:idx val="0"/>
              <c:tx>
                <c:rich>
                  <a:bodyPr/>
                  <a:lstStyle/>
                  <a:p>
                    <a:fld id="{8147312C-35C0-4219-8B11-BF455C8EEE9B}" type="SERIESNAME">
                      <a:rPr lang="en-US"/>
                      <a:pPr/>
                      <a:t>[SERIES NAME]</a:t>
                    </a:fld>
                    <a:r>
                      <a:rPr lang="en-US" baseline="0"/>
                      <a:t> </a:t>
                    </a:r>
                  </a:p>
                  <a:p>
                    <a:fld id="{3C8D6AC6-3836-4D85-B172-02DC4AD1BFD6}"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B52-4071-AA7E-06532BD73E20}"/>
                </c:ext>
              </c:extLst>
            </c:dLbl>
            <c:dLbl>
              <c:idx val="1"/>
              <c:tx>
                <c:rich>
                  <a:bodyPr/>
                  <a:lstStyle/>
                  <a:p>
                    <a:fld id="{38BC4252-DCDF-4761-8980-3A80B522D2CD}" type="SERIESNAME">
                      <a:rPr lang="en-US"/>
                      <a:pPr/>
                      <a:t>[SERIES NAME]</a:t>
                    </a:fld>
                    <a:r>
                      <a:rPr lang="en-US" baseline="0"/>
                      <a:t> </a:t>
                    </a:r>
                  </a:p>
                  <a:p>
                    <a:fld id="{A23617AF-AAE2-4096-88AC-B7AE7E1A1E78}"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B52-4071-AA7E-06532BD73E20}"/>
                </c:ext>
              </c:extLst>
            </c:dLbl>
            <c:dLbl>
              <c:idx val="2"/>
              <c:tx>
                <c:rich>
                  <a:bodyPr/>
                  <a:lstStyle/>
                  <a:p>
                    <a:fld id="{7B6BC8C3-5F27-4A12-BFA7-E05E5E155FEA}" type="SERIESNAME">
                      <a:rPr lang="en-US"/>
                      <a:pPr/>
                      <a:t>[SERIES NAME]</a:t>
                    </a:fld>
                    <a:r>
                      <a:rPr lang="en-US" baseline="0"/>
                      <a:t> </a:t>
                    </a:r>
                  </a:p>
                  <a:p>
                    <a:fld id="{F6897AA7-60A4-4E46-BEE6-1E49A9BDA219}"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B52-4071-AA7E-06532BD73E20}"/>
                </c:ext>
              </c:extLst>
            </c:dLbl>
            <c:dLbl>
              <c:idx val="3"/>
              <c:tx>
                <c:rich>
                  <a:bodyPr/>
                  <a:lstStyle/>
                  <a:p>
                    <a:fld id="{0FFF26A6-CE12-41DB-83BC-B0E6D3A6595A}" type="SERIESNAME">
                      <a:rPr lang="en-US"/>
                      <a:pPr/>
                      <a:t>[SERIES NAME]</a:t>
                    </a:fld>
                    <a:r>
                      <a:rPr lang="en-US" baseline="0"/>
                      <a:t> </a:t>
                    </a:r>
                  </a:p>
                  <a:p>
                    <a:fld id="{6E442EF5-CDCA-4AC9-B5B8-B9EAA28C4297}" type="VALUE">
                      <a:rPr lang="en-US" baseline="0" smtClean="0"/>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Sheet1!$H$3:$H$6</c:f>
              <c:numCache>
                <c:formatCode>0%</c:formatCode>
                <c:ptCount val="4"/>
                <c:pt idx="0">
                  <c:v>0.31739999999999996</c:v>
                </c:pt>
                <c:pt idx="1">
                  <c:v>0.37369999999999998</c:v>
                </c:pt>
                <c:pt idx="2">
                  <c:v>0.34310000000000002</c:v>
                </c:pt>
                <c:pt idx="3">
                  <c:v>0.34060000000000001</c:v>
                </c:pt>
              </c:numCache>
            </c:numRef>
          </c:val>
          <c:extLst>
            <c:ext xmlns:c16="http://schemas.microsoft.com/office/drawing/2014/chart" uri="{C3380CC4-5D6E-409C-BE32-E72D297353CC}">
              <c16:uniqueId val="{00000005-030E-4F61-8AE2-930F32CA9691}"/>
            </c:ext>
          </c:extLst>
        </c:ser>
        <c:ser>
          <c:idx val="6"/>
          <c:order val="6"/>
          <c:tx>
            <c:strRef>
              <c:f>Sheet1!$I$2</c:f>
              <c:strCache>
                <c:ptCount val="1"/>
                <c:pt idx="0">
                  <c:v>Pseudomonas 
aeruginosa</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Sheet1!$I$3:$I$6</c:f>
              <c:numCache>
                <c:formatCode>0%</c:formatCode>
                <c:ptCount val="4"/>
                <c:pt idx="0">
                  <c:v>0.1565</c:v>
                </c:pt>
                <c:pt idx="1">
                  <c:v>0.1515</c:v>
                </c:pt>
                <c:pt idx="2">
                  <c:v>0.13869999999999999</c:v>
                </c:pt>
                <c:pt idx="3">
                  <c:v>0.14410000000000001</c:v>
                </c:pt>
              </c:numCache>
            </c:numRef>
          </c:val>
          <c:extLst>
            <c:ext xmlns:c16="http://schemas.microsoft.com/office/drawing/2014/chart" uri="{C3380CC4-5D6E-409C-BE32-E72D297353CC}">
              <c16:uniqueId val="{00000006-030E-4F61-8AE2-930F32CA9691}"/>
            </c:ext>
          </c:extLst>
        </c:ser>
        <c:ser>
          <c:idx val="7"/>
          <c:order val="7"/>
          <c:tx>
            <c:strRef>
              <c:f>Sheet1!$J$2</c:f>
              <c:strCache>
                <c:ptCount val="1"/>
                <c:pt idx="0">
                  <c:v>Klebsiella 
pneumoniae</c:v>
                </c:pt>
              </c:strCache>
            </c:strRef>
          </c:tx>
          <c:spPr>
            <a:solidFill>
              <a:srgbClr val="98D0D4"/>
            </a:solidFill>
            <a:ln>
              <a:noFill/>
            </a:ln>
            <a:effectLst/>
          </c:spPr>
          <c:invertIfNegative val="0"/>
          <c:dLbls>
            <c:dLbl>
              <c:idx val="0"/>
              <c:layout>
                <c:manualLayout>
                  <c:x val="-7.6427806328564511E-17"/>
                  <c:y val="-9.908668243053953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EB52-4071-AA7E-06532BD73E20}"/>
                </c:ext>
              </c:extLst>
            </c:dLbl>
            <c:dLbl>
              <c:idx val="1"/>
              <c:layout>
                <c:manualLayout>
                  <c:x val="0"/>
                  <c:y val="-0.10369536533428556"/>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B52-4071-AA7E-06532BD73E20}"/>
                </c:ext>
              </c:extLst>
            </c:dLbl>
            <c:dLbl>
              <c:idx val="2"/>
              <c:layout>
                <c:manualLayout>
                  <c:x val="0"/>
                  <c:y val="-0.1106083896899045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B52-4071-AA7E-06532BD73E20}"/>
                </c:ext>
              </c:extLst>
            </c:dLbl>
            <c:dLbl>
              <c:idx val="3"/>
              <c:layout>
                <c:manualLayout>
                  <c:x val="0"/>
                  <c:y val="-0.10830404823803158"/>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B52-4071-AA7E-06532BD73E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Sheet1!$J$3:$J$6</c:f>
              <c:numCache>
                <c:formatCode>0%</c:formatCode>
                <c:ptCount val="4"/>
                <c:pt idx="0">
                  <c:v>8.6999999999999994E-2</c:v>
                </c:pt>
                <c:pt idx="1">
                  <c:v>5.0499999999999996E-2</c:v>
                </c:pt>
                <c:pt idx="2">
                  <c:v>6.5700000000000008E-2</c:v>
                </c:pt>
                <c:pt idx="3">
                  <c:v>6.5500000000000003E-2</c:v>
                </c:pt>
              </c:numCache>
            </c:numRef>
          </c:val>
          <c:extLs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Sheet1!$K$3:$K$6</c:f>
              <c:numCache>
                <c:formatCode>0%</c:formatCode>
                <c:ptCount val="4"/>
                <c:pt idx="0">
                  <c:v>0.1565</c:v>
                </c:pt>
                <c:pt idx="1">
                  <c:v>0.17170000000000002</c:v>
                </c:pt>
                <c:pt idx="2">
                  <c:v>0.13140000000000002</c:v>
                </c:pt>
                <c:pt idx="3">
                  <c:v>0.15279999999999999</c:v>
                </c:pt>
              </c:numCache>
            </c:numRef>
          </c:val>
          <c:extLst>
            <c:ext xmlns:c16="http://schemas.microsoft.com/office/drawing/2014/chart" uri="{C3380CC4-5D6E-409C-BE32-E72D297353CC}">
              <c16:uniqueId val="{00000008-030E-4F61-8AE2-930F32CA9691}"/>
            </c:ext>
          </c:extLst>
        </c:ser>
        <c:ser>
          <c:idx val="9"/>
          <c:order val="9"/>
          <c:spPr>
            <a:solidFill>
              <a:srgbClr val="BDA0CC"/>
            </a:solidFill>
            <a:ln>
              <a:noFill/>
            </a:ln>
            <a:effectLst/>
          </c:spPr>
          <c:invertIfNegative val="0"/>
          <c:dLbls>
            <c:dLbl>
              <c:idx val="0"/>
              <c:layout>
                <c:manualLayout>
                  <c:x val="-1.2503256056264652E-2"/>
                  <c:y val="-0.11749080136091244"/>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1.4587132065642248E-2"/>
                  <c:y val="-0.11749080136091244"/>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Sheet1!$L$3:$L$6</c:f>
              <c:numCache>
                <c:formatCode>General</c:formatCode>
                <c:ptCount val="4"/>
              </c:numCache>
            </c:numRef>
          </c:val>
          <c:extLst>
            <c:ext xmlns:c16="http://schemas.microsoft.com/office/drawing/2014/chart" uri="{C3380CC4-5D6E-409C-BE32-E72D297353CC}">
              <c16:uniqueId val="{00000009-030E-4F61-8AE2-930F32CA9691}"/>
            </c:ext>
          </c:extLst>
        </c:ser>
        <c:ser>
          <c:idx val="10"/>
          <c:order val="10"/>
          <c:spPr>
            <a:solidFill>
              <a:srgbClr val="E93B3B"/>
            </a:solidFill>
            <a:ln>
              <a:noFill/>
            </a:ln>
            <a:effectLst/>
          </c:spPr>
          <c:invertIfNegative val="0"/>
          <c:dLbls>
            <c:dLbl>
              <c:idx val="0"/>
              <c:layout>
                <c:manualLayout>
                  <c:x val="2.2922636103151862E-2"/>
                  <c:y val="-0.11749080136091244"/>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2.5006553133710592E-2"/>
                  <c:y val="-0.1151870601577573"/>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tx>
                <c:rich>
                  <a:bodyPr/>
                  <a:lstStyle/>
                  <a:p>
                    <a:fld id="{0700A9CE-68C0-4FDD-B5C2-5ACED13BF4BF}" type="SERIESNAME">
                      <a:rPr lang="en-US"/>
                      <a:pPr/>
                      <a:t>[SERIES NAME]</a:t>
                    </a:fld>
                    <a:r>
                      <a:rPr lang="en-US" baseline="0"/>
                      <a:t> </a:t>
                    </a:r>
                  </a:p>
                  <a:p>
                    <a:fld id="{667A7D3D-C47B-4188-90B5-85F541556F3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Sheet1!$M$3:$M$6</c:f>
              <c:numCache>
                <c:formatCode>General</c:formatCode>
                <c:ptCount val="4"/>
              </c:numCache>
            </c:numRef>
          </c:val>
          <c:extLs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Sheet1!$N$3:$N$6</c:f>
              <c:numCache>
                <c:formatCode>0%</c:formatCode>
                <c:ptCount val="4"/>
                <c:pt idx="0">
                  <c:v>0.1174</c:v>
                </c:pt>
                <c:pt idx="1">
                  <c:v>0.1061</c:v>
                </c:pt>
                <c:pt idx="2">
                  <c:v>8.3900000000000002E-2</c:v>
                </c:pt>
                <c:pt idx="3">
                  <c:v>9.6099999999999991E-2</c:v>
                </c:pt>
              </c:numCache>
            </c:numRef>
          </c:val>
          <c:extLst>
            <c:ext xmlns:c16="http://schemas.microsoft.com/office/drawing/2014/chart" uri="{C3380CC4-5D6E-409C-BE32-E72D297353CC}">
              <c16:uniqueId val="{0000000B-030E-4F61-8AE2-930F32CA9691}"/>
            </c:ext>
          </c:extLst>
        </c:ser>
        <c:ser>
          <c:idx val="12"/>
          <c:order val="12"/>
          <c:spPr>
            <a:solidFill>
              <a:schemeClr val="accent1">
                <a:lumMod val="80000"/>
                <a:lumOff val="20000"/>
              </a:schemeClr>
            </a:solidFill>
            <a:ln>
              <a:noFill/>
            </a:ln>
            <a:effectLst/>
          </c:spPr>
          <c:invertIfNegative val="0"/>
          <c:cat>
            <c:strRef>
              <c:f>Sheet1!$B$3:$B$6</c:f>
              <c:strCache>
                <c:ptCount val="4"/>
                <c:pt idx="0">
                  <c:v>Calendar Year 
2021</c:v>
                </c:pt>
                <c:pt idx="1">
                  <c:v>Calendar Year 
2020</c:v>
                </c:pt>
                <c:pt idx="2">
                  <c:v>Calendar Year 
2021</c:v>
                </c:pt>
                <c:pt idx="3">
                  <c:v>Calendar Year 
2020</c:v>
                </c:pt>
              </c:strCache>
            </c:strRef>
          </c:cat>
          <c:val>
            <c:numRef>
              <c:f>Sheet1!$O$3:$O$6</c:f>
              <c:numCache>
                <c:formatCode>General</c:formatCode>
                <c:ptCount val="4"/>
              </c:numCache>
            </c:numRef>
          </c:val>
          <c:extLst>
            <c:ext xmlns:c16="http://schemas.microsoft.com/office/drawing/2014/chart" uri="{C3380CC4-5D6E-409C-BE32-E72D297353CC}">
              <c16:uniqueId val="{0000000C-030E-4F61-8AE2-930F32CA9691}"/>
            </c:ext>
          </c:extLst>
        </c:ser>
        <c:ser>
          <c:idx val="13"/>
          <c:order val="13"/>
          <c:tx>
            <c:strRef>
              <c:f>Sheet1!$P$2</c:f>
              <c:strCache>
                <c:ptCount val="1"/>
                <c:pt idx="0">
                  <c:v>Other</c:v>
                </c:pt>
              </c:strCache>
            </c:strRef>
          </c:tx>
          <c:spPr>
            <a:solidFill>
              <a:srgbClr val="9999FF"/>
            </a:solidFill>
            <a:ln>
              <a:noFill/>
            </a:ln>
            <a:effectLst/>
          </c:spPr>
          <c:invertIfNegative val="0"/>
          <c:dLbls>
            <c:dLbl>
              <c:idx val="2"/>
              <c:layout>
                <c:manualLayout>
                  <c:x val="-1.0422093985787053E-3"/>
                  <c:y val="-0.1106083896899046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B52-4071-AA7E-06532BD73E20}"/>
                </c:ext>
              </c:extLst>
            </c:dLbl>
            <c:dLbl>
              <c:idx val="3"/>
              <c:layout>
                <c:manualLayout>
                  <c:x val="-1.4590931580101876E-2"/>
                  <c:y val="-8.9869316623047479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82A-4AA1-BE4B-04636351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Sheet1!$P$3:$P$6</c:f>
              <c:numCache>
                <c:formatCode>General</c:formatCode>
                <c:ptCount val="4"/>
                <c:pt idx="3" formatCode="0%">
                  <c:v>4.0000000000000001E-3</c:v>
                </c:pt>
              </c:numCache>
            </c:numRef>
          </c:val>
          <c:extLs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Sheet1!$B$2:$P$2</c:f>
              <c:numCache>
                <c:formatCode>General</c:formatCode>
                <c:ptCount val="15"/>
                <c:pt idx="0">
                  <c:v>1.3</c:v>
                </c:pt>
                <c:pt idx="1">
                  <c:v>0.95</c:v>
                </c:pt>
                <c:pt idx="2">
                  <c:v>1.02</c:v>
                </c:pt>
                <c:pt idx="3">
                  <c:v>0.97</c:v>
                </c:pt>
                <c:pt idx="4">
                  <c:v>0.78</c:v>
                </c:pt>
                <c:pt idx="5">
                  <c:v>0.77</c:v>
                </c:pt>
                <c:pt idx="6">
                  <c:v>0.83</c:v>
                </c:pt>
                <c:pt idx="8">
                  <c:v>1.01</c:v>
                </c:pt>
                <c:pt idx="9">
                  <c:v>0.96</c:v>
                </c:pt>
                <c:pt idx="10">
                  <c:v>1.19</c:v>
                </c:pt>
                <c:pt idx="11">
                  <c:v>1.06</c:v>
                </c:pt>
                <c:pt idx="12">
                  <c:v>0.95</c:v>
                </c:pt>
                <c:pt idx="13">
                  <c:v>0.96</c:v>
                </c:pt>
                <c:pt idx="14">
                  <c:v>1.05</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Sheet1!$B$3:$P$3</c:f>
              <c:numCache>
                <c:formatCode>General</c:formatCode>
                <c:ptCount val="15"/>
                <c:pt idx="0">
                  <c:v>0.25</c:v>
                </c:pt>
                <c:pt idx="1">
                  <c:v>0.75</c:v>
                </c:pt>
                <c:pt idx="2">
                  <c:v>1.1100000000000001</c:v>
                </c:pt>
                <c:pt idx="3">
                  <c:v>0.86</c:v>
                </c:pt>
                <c:pt idx="4">
                  <c:v>1.44</c:v>
                </c:pt>
                <c:pt idx="5">
                  <c:v>0.34</c:v>
                </c:pt>
                <c:pt idx="6">
                  <c:v>1.03</c:v>
                </c:pt>
                <c:pt idx="8">
                  <c:v>0.87</c:v>
                </c:pt>
                <c:pt idx="9">
                  <c:v>0.28000000000000003</c:v>
                </c:pt>
                <c:pt idx="10">
                  <c:v>1.86</c:v>
                </c:pt>
                <c:pt idx="11">
                  <c:v>1.63</c:v>
                </c:pt>
                <c:pt idx="12">
                  <c:v>0.85</c:v>
                </c:pt>
                <c:pt idx="13">
                  <c:v>1.4</c:v>
                </c:pt>
                <c:pt idx="14">
                  <c:v>2</c:v>
                </c:pt>
              </c:numCache>
            </c:numRef>
          </c:val>
          <c:smooth val="0"/>
          <c:extLs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5"/>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Sheet1!$B$2:$P$2</c:f>
              <c:numCache>
                <c:formatCode>General</c:formatCode>
                <c:ptCount val="15"/>
                <c:pt idx="0">
                  <c:v>1.1299999999999999</c:v>
                </c:pt>
                <c:pt idx="1">
                  <c:v>1.1100000000000001</c:v>
                </c:pt>
                <c:pt idx="2">
                  <c:v>1.0900000000000001</c:v>
                </c:pt>
                <c:pt idx="3">
                  <c:v>1.07</c:v>
                </c:pt>
                <c:pt idx="4">
                  <c:v>0.97</c:v>
                </c:pt>
                <c:pt idx="5">
                  <c:v>1.07</c:v>
                </c:pt>
                <c:pt idx="6">
                  <c:v>1.04</c:v>
                </c:pt>
                <c:pt idx="8">
                  <c:v>0.95</c:v>
                </c:pt>
                <c:pt idx="9">
                  <c:v>0.86</c:v>
                </c:pt>
                <c:pt idx="10">
                  <c:v>0.81</c:v>
                </c:pt>
                <c:pt idx="11">
                  <c:v>0.75</c:v>
                </c:pt>
                <c:pt idx="12">
                  <c:v>0.68</c:v>
                </c:pt>
                <c:pt idx="13">
                  <c:v>0.72</c:v>
                </c:pt>
                <c:pt idx="14">
                  <c:v>0.69</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Sheet1!$B$3:$P$3</c:f>
              <c:numCache>
                <c:formatCode>General</c:formatCode>
                <c:ptCount val="15"/>
                <c:pt idx="0">
                  <c:v>1.51</c:v>
                </c:pt>
                <c:pt idx="1">
                  <c:v>1.4</c:v>
                </c:pt>
                <c:pt idx="2">
                  <c:v>1.34</c:v>
                </c:pt>
                <c:pt idx="3">
                  <c:v>1.1599999999999999</c:v>
                </c:pt>
                <c:pt idx="4">
                  <c:v>1.04</c:v>
                </c:pt>
                <c:pt idx="5">
                  <c:v>1.1200000000000001</c:v>
                </c:pt>
                <c:pt idx="6">
                  <c:v>1.07</c:v>
                </c:pt>
                <c:pt idx="8">
                  <c:v>1.03</c:v>
                </c:pt>
                <c:pt idx="9">
                  <c:v>1.3</c:v>
                </c:pt>
                <c:pt idx="10">
                  <c:v>1.17</c:v>
                </c:pt>
                <c:pt idx="11">
                  <c:v>0.91</c:v>
                </c:pt>
                <c:pt idx="12">
                  <c:v>0.92</c:v>
                </c:pt>
                <c:pt idx="13">
                  <c:v>1.03</c:v>
                </c:pt>
                <c:pt idx="14">
                  <c:v>1.1399999999999999</c:v>
                </c:pt>
              </c:numCache>
            </c:numRef>
          </c:val>
          <c:smooth val="0"/>
          <c:extLs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1.55</c:v>
                </c:pt>
                <c:pt idx="1">
                  <c:v>1.04</c:v>
                </c:pt>
                <c:pt idx="2">
                  <c:v>1.41</c:v>
                </c:pt>
                <c:pt idx="3">
                  <c:v>1.22</c:v>
                </c:pt>
                <c:pt idx="4">
                  <c:v>1.3</c:v>
                </c:pt>
                <c:pt idx="5">
                  <c:v>1.36</c:v>
                </c:pt>
                <c:pt idx="6">
                  <c:v>1.54</c:v>
                </c:pt>
              </c:numCache>
            </c:numRef>
          </c:val>
          <c:smooth val="0"/>
          <c:extLst>
            <c:ext xmlns:c16="http://schemas.microsoft.com/office/drawing/2014/chart" uri="{C3380CC4-5D6E-409C-BE32-E72D297353CC}">
              <c16:uniqueId val="{00000000-924A-48AC-A18B-E44F690B6D28}"/>
            </c:ext>
          </c:extLst>
        </c:ser>
        <c:ser>
          <c:idx val="1"/>
          <c:order val="1"/>
          <c:tx>
            <c:strRef>
              <c:f>Sheet1!$A$3</c:f>
              <c:strCache>
                <c:ptCount val="1"/>
                <c:pt idx="0">
                  <c:v>CI_LO</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0.78</c:v>
                </c:pt>
                <c:pt idx="1">
                  <c:v>0.46</c:v>
                </c:pt>
                <c:pt idx="2">
                  <c:v>0.72</c:v>
                </c:pt>
                <c:pt idx="3">
                  <c:v>0.61</c:v>
                </c:pt>
                <c:pt idx="4">
                  <c:v>0.64</c:v>
                </c:pt>
                <c:pt idx="5">
                  <c:v>0.63</c:v>
                </c:pt>
                <c:pt idx="6">
                  <c:v>0.8</c:v>
                </c:pt>
              </c:numCache>
            </c:numRef>
          </c:val>
          <c:smooth val="0"/>
          <c:extLst>
            <c:ext xmlns:c16="http://schemas.microsoft.com/office/drawing/2014/chart" uri="{C3380CC4-5D6E-409C-BE32-E72D297353CC}">
              <c16:uniqueId val="{00000001-924A-48AC-A18B-E44F690B6D28}"/>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1.1100000000000001</c:v>
                </c:pt>
                <c:pt idx="1">
                  <c:v>0.71</c:v>
                </c:pt>
                <c:pt idx="2">
                  <c:v>1.02</c:v>
                </c:pt>
                <c:pt idx="3">
                  <c:v>0.87</c:v>
                </c:pt>
                <c:pt idx="4">
                  <c:v>0.93</c:v>
                </c:pt>
                <c:pt idx="5">
                  <c:v>0.94</c:v>
                </c:pt>
                <c:pt idx="6">
                  <c:v>1.1200000000000001</c:v>
                </c:pt>
              </c:numCache>
            </c:numRef>
          </c:val>
          <c:smooth val="0"/>
          <c:extLst>
            <c:ext xmlns:c16="http://schemas.microsoft.com/office/drawing/2014/chart" uri="{C3380CC4-5D6E-409C-BE32-E72D297353CC}">
              <c16:uniqueId val="{00000002-924A-48AC-A18B-E44F690B6D28}"/>
            </c:ext>
          </c:extLst>
        </c:ser>
        <c:dLbls>
          <c:showLegendKey val="0"/>
          <c:showVal val="0"/>
          <c:showCatName val="0"/>
          <c:showSerName val="0"/>
          <c:showPercent val="0"/>
          <c:showBubbleSize val="0"/>
        </c:dLbls>
        <c:hiLowLines>
          <c:spPr>
            <a:ln w="25398">
              <a:solidFill>
                <a:srgbClr val="333399"/>
              </a:solidFill>
              <a:prstDash val="solid"/>
            </a:ln>
          </c:spPr>
        </c:hiLowLines>
        <c:smooth val="0"/>
        <c:axId val="95585792"/>
        <c:axId val="95587328"/>
      </c:lineChart>
      <c:catAx>
        <c:axId val="9558579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7328"/>
        <c:crosses val="autoZero"/>
        <c:auto val="1"/>
        <c:lblAlgn val="ctr"/>
        <c:lblOffset val="100"/>
        <c:tickLblSkip val="1"/>
        <c:tickMarkSkip val="1"/>
        <c:noMultiLvlLbl val="0"/>
      </c:catAx>
      <c:valAx>
        <c:axId val="95587328"/>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579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1.21</c:v>
                </c:pt>
                <c:pt idx="1">
                  <c:v>1.06</c:v>
                </c:pt>
                <c:pt idx="2">
                  <c:v>1.08</c:v>
                </c:pt>
                <c:pt idx="3">
                  <c:v>1.1200000000000001</c:v>
                </c:pt>
                <c:pt idx="4">
                  <c:v>1.1000000000000001</c:v>
                </c:pt>
                <c:pt idx="5">
                  <c:v>0.98</c:v>
                </c:pt>
                <c:pt idx="6">
                  <c:v>1.05</c:v>
                </c:pt>
              </c:numCache>
            </c:numRef>
          </c:val>
          <c:smooth val="0"/>
          <c:extLst>
            <c:ext xmlns:c16="http://schemas.microsoft.com/office/drawing/2014/chart" uri="{C3380CC4-5D6E-409C-BE32-E72D297353CC}">
              <c16:uniqueId val="{00000000-8FB3-42CD-A72C-8B9212E024DE}"/>
            </c:ext>
          </c:extLst>
        </c:ser>
        <c:ser>
          <c:idx val="1"/>
          <c:order val="1"/>
          <c:tx>
            <c:strRef>
              <c:f>Sheet1!$A$3</c:f>
              <c:strCache>
                <c:ptCount val="1"/>
                <c:pt idx="0">
                  <c:v>CI_LO</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0.9</c:v>
                </c:pt>
                <c:pt idx="1">
                  <c:v>0.78</c:v>
                </c:pt>
                <c:pt idx="2">
                  <c:v>0.8</c:v>
                </c:pt>
                <c:pt idx="3">
                  <c:v>0.84</c:v>
                </c:pt>
                <c:pt idx="4">
                  <c:v>0.83</c:v>
                </c:pt>
                <c:pt idx="5">
                  <c:v>0.72</c:v>
                </c:pt>
                <c:pt idx="6">
                  <c:v>0.79</c:v>
                </c:pt>
              </c:numCache>
            </c:numRef>
          </c:val>
          <c:smooth val="0"/>
          <c:extLst>
            <c:ext xmlns:c16="http://schemas.microsoft.com/office/drawing/2014/chart" uri="{C3380CC4-5D6E-409C-BE32-E72D297353CC}">
              <c16:uniqueId val="{00000001-8FB3-42CD-A72C-8B9212E024D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1.05</c:v>
                </c:pt>
                <c:pt idx="1">
                  <c:v>0.91</c:v>
                </c:pt>
                <c:pt idx="2">
                  <c:v>0.93</c:v>
                </c:pt>
                <c:pt idx="3">
                  <c:v>0.98</c:v>
                </c:pt>
                <c:pt idx="4">
                  <c:v>0.96</c:v>
                </c:pt>
                <c:pt idx="5">
                  <c:v>0.85</c:v>
                </c:pt>
                <c:pt idx="6">
                  <c:v>0.91</c:v>
                </c:pt>
              </c:numCache>
            </c:numRef>
          </c:val>
          <c:smooth val="0"/>
          <c:extLst>
            <c:ext xmlns:c16="http://schemas.microsoft.com/office/drawing/2014/chart" uri="{C3380CC4-5D6E-409C-BE32-E72D297353CC}">
              <c16:uniqueId val="{00000002-8FB3-42CD-A72C-8B9212E024DE}"/>
            </c:ext>
          </c:extLst>
        </c:ser>
        <c:dLbls>
          <c:showLegendKey val="0"/>
          <c:showVal val="0"/>
          <c:showCatName val="0"/>
          <c:showSerName val="0"/>
          <c:showPercent val="0"/>
          <c:showBubbleSize val="0"/>
        </c:dLbls>
        <c:hiLowLines>
          <c:spPr>
            <a:ln w="25398">
              <a:solidFill>
                <a:srgbClr val="333399"/>
              </a:solidFill>
              <a:prstDash val="solid"/>
            </a:ln>
          </c:spPr>
        </c:hiLowLines>
        <c:smooth val="0"/>
        <c:axId val="96426240"/>
        <c:axId val="96440320"/>
      </c:lineChart>
      <c:catAx>
        <c:axId val="9642624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40320"/>
        <c:crosses val="autoZero"/>
        <c:auto val="1"/>
        <c:lblAlgn val="ctr"/>
        <c:lblOffset val="100"/>
        <c:tickLblSkip val="1"/>
        <c:tickMarkSkip val="1"/>
        <c:noMultiLvlLbl val="0"/>
      </c:catAx>
      <c:valAx>
        <c:axId val="96440320"/>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2624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1.19</c:v>
                </c:pt>
                <c:pt idx="1">
                  <c:v>1.48</c:v>
                </c:pt>
                <c:pt idx="2">
                  <c:v>1.23</c:v>
                </c:pt>
                <c:pt idx="3">
                  <c:v>1.38</c:v>
                </c:pt>
                <c:pt idx="4">
                  <c:v>1.48</c:v>
                </c:pt>
                <c:pt idx="5">
                  <c:v>1.17</c:v>
                </c:pt>
                <c:pt idx="6">
                  <c:v>1.42</c:v>
                </c:pt>
              </c:numCache>
            </c:numRef>
          </c:val>
          <c:smooth val="0"/>
          <c:extLst>
            <c:ext xmlns:c16="http://schemas.microsoft.com/office/drawing/2014/chart" uri="{C3380CC4-5D6E-409C-BE32-E72D297353CC}">
              <c16:uniqueId val="{00000000-CDD2-4E99-B6B2-5D849863936A}"/>
            </c:ext>
          </c:extLst>
        </c:ser>
        <c:ser>
          <c:idx val="1"/>
          <c:order val="1"/>
          <c:tx>
            <c:strRef>
              <c:f>Sheet1!$A$3</c:f>
              <c:strCache>
                <c:ptCount val="1"/>
                <c:pt idx="0">
                  <c:v>CI_LO</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0.72</c:v>
                </c:pt>
                <c:pt idx="1">
                  <c:v>0.96</c:v>
                </c:pt>
                <c:pt idx="2">
                  <c:v>0.78</c:v>
                </c:pt>
                <c:pt idx="3">
                  <c:v>0.89</c:v>
                </c:pt>
                <c:pt idx="4">
                  <c:v>0.95</c:v>
                </c:pt>
                <c:pt idx="5">
                  <c:v>0.68</c:v>
                </c:pt>
                <c:pt idx="6">
                  <c:v>0.89</c:v>
                </c:pt>
              </c:numCache>
            </c:numRef>
          </c:val>
          <c:smooth val="0"/>
          <c:extLst>
            <c:ext xmlns:c16="http://schemas.microsoft.com/office/drawing/2014/chart" uri="{C3380CC4-5D6E-409C-BE32-E72D297353CC}">
              <c16:uniqueId val="{00000001-CDD2-4E99-B6B2-5D849863936A}"/>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0.94</c:v>
                </c:pt>
                <c:pt idx="1">
                  <c:v>1.2</c:v>
                </c:pt>
                <c:pt idx="2">
                  <c:v>0.98</c:v>
                </c:pt>
                <c:pt idx="3">
                  <c:v>1.1100000000000001</c:v>
                </c:pt>
                <c:pt idx="4">
                  <c:v>1.19</c:v>
                </c:pt>
                <c:pt idx="5">
                  <c:v>0.9</c:v>
                </c:pt>
                <c:pt idx="6">
                  <c:v>1.1299999999999999</c:v>
                </c:pt>
              </c:numCache>
            </c:numRef>
          </c:val>
          <c:smooth val="0"/>
          <c:extLst>
            <c:ext xmlns:c16="http://schemas.microsoft.com/office/drawing/2014/chart" uri="{C3380CC4-5D6E-409C-BE32-E72D297353CC}">
              <c16:uniqueId val="{00000002-CDD2-4E99-B6B2-5D849863936A}"/>
            </c:ext>
          </c:extLst>
        </c:ser>
        <c:dLbls>
          <c:showLegendKey val="0"/>
          <c:showVal val="0"/>
          <c:showCatName val="0"/>
          <c:showSerName val="0"/>
          <c:showPercent val="0"/>
          <c:showBubbleSize val="0"/>
        </c:dLbls>
        <c:hiLowLines>
          <c:spPr>
            <a:ln w="25398">
              <a:solidFill>
                <a:srgbClr val="333399"/>
              </a:solidFill>
              <a:prstDash val="solid"/>
            </a:ln>
          </c:spPr>
        </c:hiLowLines>
        <c:smooth val="0"/>
        <c:axId val="96658176"/>
        <c:axId val="96659712"/>
      </c:lineChart>
      <c:catAx>
        <c:axId val="96658176"/>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9712"/>
        <c:crosses val="autoZero"/>
        <c:auto val="1"/>
        <c:lblAlgn val="ctr"/>
        <c:lblOffset val="100"/>
        <c:tickLblSkip val="1"/>
        <c:tickMarkSkip val="1"/>
        <c:noMultiLvlLbl val="0"/>
      </c:catAx>
      <c:valAx>
        <c:axId val="96659712"/>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8176"/>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1.38</c:v>
                </c:pt>
                <c:pt idx="1">
                  <c:v>1.77</c:v>
                </c:pt>
                <c:pt idx="2">
                  <c:v>1.6</c:v>
                </c:pt>
                <c:pt idx="3">
                  <c:v>1.9</c:v>
                </c:pt>
                <c:pt idx="4">
                  <c:v>2.11</c:v>
                </c:pt>
                <c:pt idx="5">
                  <c:v>1.89</c:v>
                </c:pt>
                <c:pt idx="6">
                  <c:v>1.39</c:v>
                </c:pt>
              </c:numCache>
            </c:numRef>
          </c:val>
          <c:smooth val="0"/>
          <c:extLst>
            <c:ext xmlns:c16="http://schemas.microsoft.com/office/drawing/2014/chart" uri="{C3380CC4-5D6E-409C-BE32-E72D297353CC}">
              <c16:uniqueId val="{00000000-A8D9-4C77-92E9-6EBF66B10D66}"/>
            </c:ext>
          </c:extLst>
        </c:ser>
        <c:ser>
          <c:idx val="1"/>
          <c:order val="1"/>
          <c:tx>
            <c:strRef>
              <c:f>Sheet1!$A$3</c:f>
              <c:strCache>
                <c:ptCount val="1"/>
                <c:pt idx="0">
                  <c:v>CI_LO</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0.8</c:v>
                </c:pt>
                <c:pt idx="1">
                  <c:v>1.1399999999999999</c:v>
                </c:pt>
                <c:pt idx="2">
                  <c:v>1</c:v>
                </c:pt>
                <c:pt idx="3">
                  <c:v>1.22</c:v>
                </c:pt>
                <c:pt idx="4">
                  <c:v>1.37</c:v>
                </c:pt>
                <c:pt idx="5">
                  <c:v>1.1100000000000001</c:v>
                </c:pt>
                <c:pt idx="6">
                  <c:v>0.75</c:v>
                </c:pt>
              </c:numCache>
            </c:numRef>
          </c:val>
          <c:smooth val="0"/>
          <c:extLst>
            <c:ext xmlns:c16="http://schemas.microsoft.com/office/drawing/2014/chart" uri="{C3380CC4-5D6E-409C-BE32-E72D297353CC}">
              <c16:uniqueId val="{00000001-A8D9-4C77-92E9-6EBF66B10D66}"/>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1.06</c:v>
                </c:pt>
                <c:pt idx="1">
                  <c:v>1.43</c:v>
                </c:pt>
                <c:pt idx="2">
                  <c:v>1.27</c:v>
                </c:pt>
                <c:pt idx="3">
                  <c:v>1.53</c:v>
                </c:pt>
                <c:pt idx="4">
                  <c:v>1.71</c:v>
                </c:pt>
                <c:pt idx="5">
                  <c:v>1.46</c:v>
                </c:pt>
                <c:pt idx="6">
                  <c:v>1.04</c:v>
                </c:pt>
              </c:numCache>
            </c:numRef>
          </c:val>
          <c:smooth val="0"/>
          <c:extLst>
            <c:ext xmlns:c16="http://schemas.microsoft.com/office/drawing/2014/chart" uri="{C3380CC4-5D6E-409C-BE32-E72D297353CC}">
              <c16:uniqueId val="{00000002-A8D9-4C77-92E9-6EBF66B10D66}"/>
            </c:ext>
          </c:extLst>
        </c:ser>
        <c:dLbls>
          <c:showLegendKey val="0"/>
          <c:showVal val="0"/>
          <c:showCatName val="0"/>
          <c:showSerName val="0"/>
          <c:showPercent val="0"/>
          <c:showBubbleSize val="0"/>
        </c:dLbls>
        <c:hiLowLines>
          <c:spPr>
            <a:ln w="25398">
              <a:solidFill>
                <a:srgbClr val="333399"/>
              </a:solidFill>
              <a:prstDash val="solid"/>
            </a:ln>
          </c:spPr>
        </c:hiLowLines>
        <c:smooth val="0"/>
        <c:axId val="96530432"/>
        <c:axId val="96531968"/>
      </c:lineChart>
      <c:catAx>
        <c:axId val="9653043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1968"/>
        <c:crosses val="autoZero"/>
        <c:auto val="1"/>
        <c:lblAlgn val="ctr"/>
        <c:lblOffset val="100"/>
        <c:tickLblSkip val="1"/>
        <c:tickMarkSkip val="1"/>
        <c:noMultiLvlLbl val="0"/>
      </c:catAx>
      <c:valAx>
        <c:axId val="96531968"/>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043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1.62</c:v>
                </c:pt>
                <c:pt idx="1">
                  <c:v>1.94</c:v>
                </c:pt>
                <c:pt idx="2">
                  <c:v>1.88</c:v>
                </c:pt>
                <c:pt idx="3">
                  <c:v>1.08</c:v>
                </c:pt>
                <c:pt idx="4">
                  <c:v>1.58</c:v>
                </c:pt>
                <c:pt idx="5">
                  <c:v>2.16</c:v>
                </c:pt>
                <c:pt idx="6">
                  <c:v>1.9</c:v>
                </c:pt>
              </c:numCache>
            </c:numRef>
          </c:val>
          <c:smooth val="0"/>
          <c:extLst>
            <c:ext xmlns:c16="http://schemas.microsoft.com/office/drawing/2014/chart" uri="{C3380CC4-5D6E-409C-BE32-E72D297353CC}">
              <c16:uniqueId val="{00000000-CD5F-4098-95F1-501997BFE077}"/>
            </c:ext>
          </c:extLst>
        </c:ser>
        <c:ser>
          <c:idx val="1"/>
          <c:order val="1"/>
          <c:tx>
            <c:strRef>
              <c:f>Sheet1!$A$3</c:f>
              <c:strCache>
                <c:ptCount val="1"/>
                <c:pt idx="0">
                  <c:v>CI_LO</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0.88</c:v>
                </c:pt>
                <c:pt idx="1">
                  <c:v>1.0900000000000001</c:v>
                </c:pt>
                <c:pt idx="2">
                  <c:v>1.08</c:v>
                </c:pt>
                <c:pt idx="3">
                  <c:v>0.5</c:v>
                </c:pt>
                <c:pt idx="4">
                  <c:v>0.87</c:v>
                </c:pt>
                <c:pt idx="5">
                  <c:v>1.23</c:v>
                </c:pt>
                <c:pt idx="6">
                  <c:v>1.06</c:v>
                </c:pt>
              </c:numCache>
            </c:numRef>
          </c:val>
          <c:smooth val="0"/>
          <c:extLst>
            <c:ext xmlns:c16="http://schemas.microsoft.com/office/drawing/2014/chart" uri="{C3380CC4-5D6E-409C-BE32-E72D297353CC}">
              <c16:uniqueId val="{00000001-CD5F-4098-95F1-501997BFE077}"/>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1.21</c:v>
                </c:pt>
                <c:pt idx="1">
                  <c:v>1.47</c:v>
                </c:pt>
                <c:pt idx="2">
                  <c:v>1.44</c:v>
                </c:pt>
                <c:pt idx="3">
                  <c:v>0.75</c:v>
                </c:pt>
                <c:pt idx="4">
                  <c:v>1.18</c:v>
                </c:pt>
                <c:pt idx="5">
                  <c:v>1.65</c:v>
                </c:pt>
                <c:pt idx="6">
                  <c:v>1.43</c:v>
                </c:pt>
              </c:numCache>
            </c:numRef>
          </c:val>
          <c:smooth val="0"/>
          <c:extLst>
            <c:ext xmlns:c16="http://schemas.microsoft.com/office/drawing/2014/chart" uri="{C3380CC4-5D6E-409C-BE32-E72D297353CC}">
              <c16:uniqueId val="{00000002-CD5F-4098-95F1-501997BFE077}"/>
            </c:ext>
          </c:extLst>
        </c:ser>
        <c:dLbls>
          <c:showLegendKey val="0"/>
          <c:showVal val="0"/>
          <c:showCatName val="0"/>
          <c:showSerName val="0"/>
          <c:showPercent val="0"/>
          <c:showBubbleSize val="0"/>
        </c:dLbls>
        <c:hiLowLines>
          <c:spPr>
            <a:ln w="25398">
              <a:solidFill>
                <a:srgbClr val="333399"/>
              </a:solidFill>
              <a:prstDash val="solid"/>
            </a:ln>
          </c:spPr>
        </c:hiLowLines>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6192"/>
        <c:crosses val="autoZero"/>
        <c:auto val="1"/>
        <c:lblAlgn val="ctr"/>
        <c:lblOffset val="100"/>
        <c:tickLblSkip val="1"/>
        <c:tickMarkSkip val="1"/>
        <c:noMultiLvlLbl val="0"/>
      </c:catAx>
      <c:valAx>
        <c:axId val="96776192"/>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030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Utilization Ratio (SUR) by Unit</a:t>
            </a:r>
          </a:p>
        </c:rich>
      </c:tx>
      <c:layout>
        <c:manualLayout>
          <c:xMode val="edge"/>
          <c:yMode val="edge"/>
          <c:x val="0.2840100665978878"/>
          <c:y val="8.0926926795132133E-3"/>
        </c:manualLayout>
      </c:layout>
      <c:overlay val="0"/>
    </c:title>
    <c:autoTitleDeleted val="0"/>
    <c:plotArea>
      <c:layout>
        <c:manualLayout>
          <c:layoutTarget val="inner"/>
          <c:xMode val="edge"/>
          <c:yMode val="edge"/>
          <c:x val="0.10104185715022532"/>
          <c:y val="0.11292192076167445"/>
          <c:w val="0.86838100566983278"/>
          <c:h val="0.56445170569994663"/>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Sheet1!$B$2:$U$2</c:f>
              <c:numCache>
                <c:formatCode>General</c:formatCode>
                <c:ptCount val="20"/>
                <c:pt idx="0">
                  <c:v>1.31</c:v>
                </c:pt>
                <c:pt idx="1">
                  <c:v>1.26</c:v>
                </c:pt>
                <c:pt idx="2">
                  <c:v>1.37</c:v>
                </c:pt>
                <c:pt idx="3">
                  <c:v>1.0900000000000001</c:v>
                </c:pt>
                <c:pt idx="4">
                  <c:v>0.97</c:v>
                </c:pt>
                <c:pt idx="5">
                  <c:v>1.03</c:v>
                </c:pt>
                <c:pt idx="6">
                  <c:v>1.28</c:v>
                </c:pt>
                <c:pt idx="7">
                  <c:v>0.88</c:v>
                </c:pt>
                <c:pt idx="8">
                  <c:v>0.91</c:v>
                </c:pt>
                <c:pt idx="9">
                  <c:v>1.01</c:v>
                </c:pt>
                <c:pt idx="10">
                  <c:v>1.37</c:v>
                </c:pt>
                <c:pt idx="11">
                  <c:v>1.1100000000000001</c:v>
                </c:pt>
                <c:pt idx="12">
                  <c:v>0.98</c:v>
                </c:pt>
                <c:pt idx="14">
                  <c:v>0.8</c:v>
                </c:pt>
                <c:pt idx="15">
                  <c:v>0.49</c:v>
                </c:pt>
                <c:pt idx="16">
                  <c:v>0.57999999999999996</c:v>
                </c:pt>
                <c:pt idx="17">
                  <c:v>0.79</c:v>
                </c:pt>
                <c:pt idx="18">
                  <c:v>1.04</c:v>
                </c:pt>
                <c:pt idx="19">
                  <c:v>0.83</c:v>
                </c:pt>
              </c:numCache>
            </c:numRef>
          </c:val>
          <c:smooth val="0"/>
          <c:extLs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Sheet1!$B$3:$U$3</c:f>
              <c:numCache>
                <c:formatCode>General</c:formatCode>
                <c:ptCount val="20"/>
                <c:pt idx="0">
                  <c:v>1.19</c:v>
                </c:pt>
                <c:pt idx="1">
                  <c:v>1.22</c:v>
                </c:pt>
                <c:pt idx="2">
                  <c:v>1.34</c:v>
                </c:pt>
                <c:pt idx="3">
                  <c:v>1.07</c:v>
                </c:pt>
                <c:pt idx="4">
                  <c:v>0.91</c:v>
                </c:pt>
                <c:pt idx="5">
                  <c:v>1</c:v>
                </c:pt>
                <c:pt idx="6">
                  <c:v>1.25</c:v>
                </c:pt>
                <c:pt idx="7">
                  <c:v>0.79</c:v>
                </c:pt>
                <c:pt idx="8">
                  <c:v>0.87</c:v>
                </c:pt>
                <c:pt idx="9">
                  <c:v>0.99</c:v>
                </c:pt>
                <c:pt idx="10">
                  <c:v>1.28</c:v>
                </c:pt>
                <c:pt idx="11">
                  <c:v>1.0900000000000001</c:v>
                </c:pt>
                <c:pt idx="12">
                  <c:v>0.93</c:v>
                </c:pt>
                <c:pt idx="14">
                  <c:v>0.79</c:v>
                </c:pt>
                <c:pt idx="15">
                  <c:v>0.46</c:v>
                </c:pt>
                <c:pt idx="16">
                  <c:v>0.56000000000000005</c:v>
                </c:pt>
                <c:pt idx="17">
                  <c:v>0.78</c:v>
                </c:pt>
                <c:pt idx="18">
                  <c:v>1.01</c:v>
                </c:pt>
                <c:pt idx="19">
                  <c:v>0.82</c:v>
                </c:pt>
              </c:numCache>
            </c:numRef>
          </c:val>
          <c:smooth val="0"/>
          <c:extLst>
            <c:ext xmlns:c16="http://schemas.microsoft.com/office/drawing/2014/chart" uri="{C3380CC4-5D6E-409C-BE32-E72D297353CC}">
              <c16:uniqueId val="{00000001-00CB-4FDF-8B22-22AED78FB13C}"/>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Sheet1!$B$4:$U$4</c:f>
              <c:numCache>
                <c:formatCode>General</c:formatCode>
                <c:ptCount val="20"/>
                <c:pt idx="0">
                  <c:v>1.25</c:v>
                </c:pt>
                <c:pt idx="1">
                  <c:v>1.24</c:v>
                </c:pt>
                <c:pt idx="2">
                  <c:v>1.36</c:v>
                </c:pt>
                <c:pt idx="3">
                  <c:v>1.08</c:v>
                </c:pt>
                <c:pt idx="4">
                  <c:v>0.94</c:v>
                </c:pt>
                <c:pt idx="5">
                  <c:v>1.01</c:v>
                </c:pt>
                <c:pt idx="6">
                  <c:v>1.26</c:v>
                </c:pt>
                <c:pt idx="7">
                  <c:v>0.83</c:v>
                </c:pt>
                <c:pt idx="8">
                  <c:v>0.89</c:v>
                </c:pt>
                <c:pt idx="9">
                  <c:v>1</c:v>
                </c:pt>
                <c:pt idx="10">
                  <c:v>1.32</c:v>
                </c:pt>
                <c:pt idx="11">
                  <c:v>1.1000000000000001</c:v>
                </c:pt>
                <c:pt idx="12">
                  <c:v>0.95</c:v>
                </c:pt>
                <c:pt idx="14">
                  <c:v>0.79</c:v>
                </c:pt>
                <c:pt idx="15">
                  <c:v>0.47</c:v>
                </c:pt>
                <c:pt idx="16">
                  <c:v>0.56999999999999995</c:v>
                </c:pt>
                <c:pt idx="17">
                  <c:v>0.79</c:v>
                </c:pt>
                <c:pt idx="18">
                  <c:v>1.03</c:v>
                </c:pt>
                <c:pt idx="19">
                  <c:v>0.82</c:v>
                </c:pt>
              </c:numCache>
            </c:numRef>
          </c:val>
          <c:smooth val="0"/>
          <c:extLs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Sheet1!$B$1:$U$1</c:f>
              <c:strCache>
                <c:ptCount val="20"/>
                <c:pt idx="0">
                  <c:v>Burn</c:v>
                </c:pt>
                <c:pt idx="1">
                  <c:v>Cardiac</c:v>
                </c:pt>
                <c:pt idx="2">
                  <c:v>Cardiothoracic</c:v>
                </c:pt>
                <c:pt idx="3">
                  <c:v>Medical (T)</c:v>
                </c:pt>
                <c:pt idx="4">
                  <c:v>Medical (NT)</c:v>
                </c:pt>
                <c:pt idx="5">
                  <c:v>Medical/Surgical (T)</c:v>
                </c:pt>
                <c:pt idx="6">
                  <c:v>Medical/Surgical (NT)</c:v>
                </c:pt>
                <c:pt idx="7">
                  <c:v>Neurologic*</c:v>
                </c:pt>
                <c:pt idx="8">
                  <c:v>Neurosurgical</c:v>
                </c:pt>
                <c:pt idx="9">
                  <c:v>Pediatric</c:v>
                </c:pt>
                <c:pt idx="10">
                  <c:v>Respiratory</c:v>
                </c:pt>
                <c:pt idx="11">
                  <c:v>Surgical</c:v>
                </c:pt>
                <c:pt idx="12">
                  <c:v>Trauma</c:v>
                </c:pt>
                <c:pt idx="14">
                  <c:v>Medical (T)</c:v>
                </c:pt>
                <c:pt idx="15">
                  <c:v>Medical (NT)</c:v>
                </c:pt>
                <c:pt idx="16">
                  <c:v>Medical/Surgical (T)</c:v>
                </c:pt>
                <c:pt idx="17">
                  <c:v>Medical/Surgical (NT)</c:v>
                </c:pt>
                <c:pt idx="18">
                  <c:v>Pediatric</c:v>
                </c:pt>
                <c:pt idx="19">
                  <c:v>Surgical</c:v>
                </c:pt>
              </c:strCache>
            </c:strRef>
          </c:cat>
          <c:val>
            <c:numRef>
              <c:f>Sheet1!$B$7:$U$7</c:f>
              <c:numCache>
                <c:formatCode>General</c:formatCode>
                <c:ptCount val="20"/>
              </c:numCache>
            </c:numRef>
          </c:val>
          <c:smooth val="0"/>
          <c:extLs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smooth val="0"/>
        <c:axId val="78460032"/>
        <c:axId val="78461952"/>
      </c:lineChart>
      <c:catAx>
        <c:axId val="78460032"/>
        <c:scaling>
          <c:orientation val="minMax"/>
        </c:scaling>
        <c:delete val="0"/>
        <c:axPos val="b"/>
        <c:numFmt formatCode="General" sourceLinked="1"/>
        <c:majorTickMark val="cross"/>
        <c:minorTickMark val="none"/>
        <c:tickLblPos val="nextTo"/>
        <c:spPr>
          <a:ln w="4463">
            <a:solidFill>
              <a:schemeClr val="tx1"/>
            </a:solidFill>
            <a:prstDash val="solid"/>
          </a:ln>
        </c:spPr>
        <c:txPr>
          <a:bodyPr rot="2400000" vert="horz"/>
          <a:lstStyle/>
          <a:p>
            <a:pPr>
              <a:defRPr sz="1300"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1.4"/>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sz="1900" dirty="0"/>
                  <a:t>SUR</a:t>
                </a:r>
              </a:p>
            </c:rich>
          </c:tx>
          <c:layout>
            <c:manualLayout>
              <c:xMode val="edge"/>
              <c:yMode val="edge"/>
              <c:x val="1.8547070779997253E-2"/>
              <c:y val="0.3368254422648444"/>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2.0299999999999998</c:v>
                </c:pt>
                <c:pt idx="1">
                  <c:v>3.36</c:v>
                </c:pt>
                <c:pt idx="2">
                  <c:v>2.54</c:v>
                </c:pt>
                <c:pt idx="3">
                  <c:v>3.26</c:v>
                </c:pt>
                <c:pt idx="4">
                  <c:v>4.41</c:v>
                </c:pt>
                <c:pt idx="5">
                  <c:v>3.7</c:v>
                </c:pt>
                <c:pt idx="6">
                  <c:v>3.48</c:v>
                </c:pt>
              </c:numCache>
            </c:numRef>
          </c:val>
          <c:smooth val="0"/>
          <c:extLst>
            <c:ext xmlns:c16="http://schemas.microsoft.com/office/drawing/2014/chart" uri="{C3380CC4-5D6E-409C-BE32-E72D297353CC}">
              <c16:uniqueId val="{00000000-A7F8-4D9A-8D8A-541AC3EDA22D}"/>
            </c:ext>
          </c:extLst>
        </c:ser>
        <c:ser>
          <c:idx val="1"/>
          <c:order val="1"/>
          <c:tx>
            <c:strRef>
              <c:f>Sheet1!$A$3</c:f>
              <c:strCache>
                <c:ptCount val="1"/>
                <c:pt idx="0">
                  <c:v>CI_LO</c:v>
                </c:pt>
              </c:strCache>
            </c:strRef>
          </c:tx>
          <c:spPr>
            <a:ln w="3006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0.61</c:v>
                </c:pt>
                <c:pt idx="1">
                  <c:v>1.42</c:v>
                </c:pt>
                <c:pt idx="2">
                  <c:v>0.77</c:v>
                </c:pt>
                <c:pt idx="3">
                  <c:v>1.1299999999999999</c:v>
                </c:pt>
                <c:pt idx="4">
                  <c:v>1.47</c:v>
                </c:pt>
                <c:pt idx="5">
                  <c:v>0.61</c:v>
                </c:pt>
                <c:pt idx="6">
                  <c:v>0.33</c:v>
                </c:pt>
              </c:numCache>
            </c:numRef>
          </c:val>
          <c:smooth val="0"/>
          <c:extLst>
            <c:ext xmlns:c16="http://schemas.microsoft.com/office/drawing/2014/chart" uri="{C3380CC4-5D6E-409C-BE32-E72D297353CC}">
              <c16:uniqueId val="{00000001-A7F8-4D9A-8D8A-541AC3EDA22D}"/>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1.17</c:v>
                </c:pt>
                <c:pt idx="1">
                  <c:v>2.2400000000000002</c:v>
                </c:pt>
                <c:pt idx="2">
                  <c:v>1.46</c:v>
                </c:pt>
                <c:pt idx="3">
                  <c:v>1.99</c:v>
                </c:pt>
                <c:pt idx="4">
                  <c:v>2.65</c:v>
                </c:pt>
                <c:pt idx="5">
                  <c:v>1.67</c:v>
                </c:pt>
                <c:pt idx="6">
                  <c:v>1.28</c:v>
                </c:pt>
              </c:numCache>
            </c:numRef>
          </c:val>
          <c:smooth val="0"/>
          <c:extLst>
            <c:ext xmlns:c16="http://schemas.microsoft.com/office/drawing/2014/chart" uri="{C3380CC4-5D6E-409C-BE32-E72D297353CC}">
              <c16:uniqueId val="{00000002-A7F8-4D9A-8D8A-541AC3EDA22D}"/>
            </c:ext>
          </c:extLst>
        </c:ser>
        <c:dLbls>
          <c:showLegendKey val="0"/>
          <c:showVal val="0"/>
          <c:showCatName val="0"/>
          <c:showSerName val="0"/>
          <c:showPercent val="0"/>
          <c:showBubbleSize val="0"/>
        </c:dLbls>
        <c:hiLowLines>
          <c:spPr>
            <a:ln w="25398">
              <a:solidFill>
                <a:srgbClr val="333399"/>
              </a:solidFill>
              <a:prstDash val="solid"/>
            </a:ln>
          </c:spPr>
        </c:hiLowLines>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50688"/>
        <c:crosses val="autoZero"/>
        <c:auto val="1"/>
        <c:lblAlgn val="ctr"/>
        <c:lblOffset val="100"/>
        <c:tickLblSkip val="1"/>
        <c:tickMarkSkip val="1"/>
        <c:noMultiLvlLbl val="0"/>
      </c:catAx>
      <c:valAx>
        <c:axId val="96850688"/>
        <c:scaling>
          <c:orientation val="minMax"/>
          <c:max val="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40704"/>
        <c:crosses val="autoZero"/>
        <c:crossBetween val="between"/>
        <c:majorUnit val="1"/>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A93-4811-8290-29AF4C6B8DE1}"/>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A93-4811-8290-29AF4C6B8DE1}"/>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A93-4811-8290-29AF4C6B8DE1}"/>
              </c:ext>
            </c:extLst>
          </c:dPt>
          <c:dLbls>
            <c:dLbl>
              <c:idx val="0"/>
              <c:layout>
                <c:manualLayout>
                  <c:x val="-7.0139258427594123E-2"/>
                  <c:y val="-2.50640820580464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1.0430641065912035E-2"/>
                  <c:y val="-4.740818150629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2.3595109617544695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1.444043555862232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layout>
                <c:manualLayout>
                  <c:x val="7.9824144665203864E-2"/>
                  <c:y val="1.71990393817374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3.699167679606994E-2"/>
                  <c:y val="1.71990393817374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3.9518700419387195E-2"/>
                  <c:y val="3.895853270977306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40177881981987"/>
                      <c:h val="0.11084780881529765"/>
                    </c:manualLayout>
                  </c15:layout>
                </c:ext>
                <c:ext xmlns:c16="http://schemas.microsoft.com/office/drawing/2014/chart" uri="{C3380CC4-5D6E-409C-BE32-E72D297353CC}">
                  <c16:uniqueId val="{0000000D-AB10-44A7-9697-0ADF905CAE07}"/>
                </c:ext>
              </c:extLst>
            </c:dLbl>
            <c:dLbl>
              <c:idx val="7"/>
              <c:layout>
                <c:manualLayout>
                  <c:x val="4.3927501219130853E-2"/>
                  <c:y val="6.0099131471082035E-2"/>
                </c:manualLayout>
              </c:layout>
              <c:spPr>
                <a:noFill/>
                <a:ln>
                  <a:noFill/>
                </a:ln>
                <a:effectLst/>
              </c:spPr>
              <c:txPr>
                <a:bodyPr wrap="square" lIns="38100" tIns="19050" rIns="38100" bIns="19050" anchor="ctr">
                  <a:noAutofit/>
                </a:bodyPr>
                <a:lstStyle/>
                <a:p>
                  <a:pPr>
                    <a:defRPr baseline="0">
                      <a:latin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B10-44A7-9697-0ADF905CAE07}"/>
                </c:ext>
              </c:extLst>
            </c:dLbl>
            <c:dLbl>
              <c:idx val="8"/>
              <c:layout>
                <c:manualLayout>
                  <c:x val="-7.1410952694344734E-2"/>
                  <c:y val="4.909885610588469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740361046737213"/>
                      <c:h val="0.11084780881529765"/>
                    </c:manualLayout>
                  </c15:layout>
                </c:ext>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2A93-4811-8290-29AF4C6B8DE1}"/>
                </c:ext>
              </c:extLst>
            </c:dLbl>
            <c:dLbl>
              <c:idx val="10"/>
              <c:layout>
                <c:manualLayout>
                  <c:x val="-0.11387473020834152"/>
                  <c:y val="3.19730593524855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A93-4811-8290-29AF4C6B8DE1}"/>
                </c:ext>
              </c:extLst>
            </c:dLbl>
            <c:dLbl>
              <c:idx val="11"/>
              <c:layout>
                <c:manualLayout>
                  <c:x val="-1.7522373219191111E-2"/>
                  <c:y val="2.866506563622903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A93-4811-8290-29AF4C6B8DE1}"/>
                </c:ext>
              </c:extLst>
            </c:dLbl>
            <c:dLbl>
              <c:idx val="12"/>
              <c:layout>
                <c:manualLayout>
                  <c:x val="-1.7522373219191093E-2"/>
                  <c:y val="-2.866506563622929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2-5930-4CA9-BA4F-1A3916A45707}"/>
                </c:ext>
              </c:extLst>
            </c:dLbl>
            <c:dLbl>
              <c:idx val="13"/>
              <c:layout>
                <c:manualLayout>
                  <c:x val="-3.8938607153757979E-2"/>
                  <c:y val="-6.7107852873729262E-3"/>
                </c:manualLayout>
              </c:layout>
              <c:spPr>
                <a:noFill/>
                <a:ln>
                  <a:noFill/>
                </a:ln>
                <a:effectLst/>
              </c:spPr>
              <c:txPr>
                <a:bodyPr wrap="square" lIns="38100" tIns="19050" rIns="38100" bIns="19050" anchor="ctr">
                  <a:noAutofit/>
                </a:bodyPr>
                <a:lstStyle/>
                <a:p>
                  <a:pPr>
                    <a:defRPr baseline="0">
                      <a:latin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1924948440838382"/>
                      <c:h val="0.11752676910853903"/>
                    </c:manualLayout>
                  </c15:layout>
                </c:ext>
                <c:ext xmlns:c16="http://schemas.microsoft.com/office/drawing/2014/chart" uri="{C3380CC4-5D6E-409C-BE32-E72D297353CC}">
                  <c16:uniqueId val="{00000018-2A93-4811-8290-29AF4C6B8DE1}"/>
                </c:ext>
              </c:extLst>
            </c:dLbl>
            <c:spPr>
              <a:noFill/>
              <a:ln>
                <a:noFill/>
              </a:ln>
              <a:effectLst/>
            </c:spPr>
            <c:txPr>
              <a:bodyPr wrap="square" lIns="38100" tIns="19050" rIns="38100" bIns="19050" anchor="ctr">
                <a:spAutoFit/>
              </a:bodyPr>
              <a:lstStyle/>
              <a:p>
                <a:pPr>
                  <a:defRPr baseline="0">
                    <a:latin typeface="Calibri" panose="020F050202020403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51</c:v>
                </c:pt>
                <c:pt idx="1">
                  <c:v>12</c:v>
                </c:pt>
                <c:pt idx="2">
                  <c:v>23</c:v>
                </c:pt>
                <c:pt idx="3">
                  <c:v>16</c:v>
                </c:pt>
                <c:pt idx="4">
                  <c:v>15</c:v>
                </c:pt>
                <c:pt idx="5">
                  <c:v>28</c:v>
                </c:pt>
                <c:pt idx="6">
                  <c:v>11</c:v>
                </c:pt>
                <c:pt idx="7">
                  <c:v>4</c:v>
                </c:pt>
                <c:pt idx="8">
                  <c:v>29</c:v>
                </c:pt>
                <c:pt idx="10">
                  <c:v>12</c:v>
                </c:pt>
                <c:pt idx="11">
                  <c:v>116</c:v>
                </c:pt>
                <c:pt idx="12">
                  <c:v>71</c:v>
                </c:pt>
                <c:pt idx="13">
                  <c:v>1</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0.13100000000000001</c:v>
                </c:pt>
                <c:pt idx="1">
                  <c:v>3.1E-2</c:v>
                </c:pt>
                <c:pt idx="2">
                  <c:v>5.8999999999999997E-2</c:v>
                </c:pt>
                <c:pt idx="3">
                  <c:v>4.1000000000000002E-2</c:v>
                </c:pt>
                <c:pt idx="4">
                  <c:v>3.9E-2</c:v>
                </c:pt>
                <c:pt idx="5">
                  <c:v>7.1999999999999995E-2</c:v>
                </c:pt>
                <c:pt idx="6">
                  <c:v>2.8000000000000001E-2</c:v>
                </c:pt>
                <c:pt idx="7">
                  <c:v>0.01</c:v>
                </c:pt>
                <c:pt idx="8">
                  <c:v>7.4999999999999997E-2</c:v>
                </c:pt>
                <c:pt idx="10">
                  <c:v>3.1E-2</c:v>
                </c:pt>
                <c:pt idx="11">
                  <c:v>0.29899999999999999</c:v>
                </c:pt>
                <c:pt idx="12">
                  <c:v>0.183</c:v>
                </c:pt>
                <c:pt idx="13">
                  <c:v>3.0000000000000001E-3</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9185-4F4F-93E0-6F976A39F035}"/>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9185-4F4F-93E0-6F976A39F035}"/>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9185-4F4F-93E0-6F976A39F035}"/>
              </c:ext>
            </c:extLst>
          </c:dPt>
          <c:dLbls>
            <c:dLbl>
              <c:idx val="0"/>
              <c:layout>
                <c:manualLayout>
                  <c:x val="-4.3321306675866963E-2"/>
                  <c:y val="-1.82284233149428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5.8291870353427699E-2"/>
                  <c:y val="-7.03402340152760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2.4755032386209692E-2"/>
                  <c:y val="-1.13927645718392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2.1416237217710386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layout>
                <c:manualLayout>
                  <c:x val="3.1150890498487689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3.7132548579314542E-2"/>
                  <c:y val="-4.557105828735793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3.8764309173814536E-2"/>
                  <c:y val="2.6754776006211515E-2"/>
                </c:manualLayout>
              </c:layout>
              <c:tx>
                <c:rich>
                  <a:bodyPr/>
                  <a:lstStyle/>
                  <a:p>
                    <a:fld id="{10F65EEF-4721-4BF3-B135-765D1317703D}" type="CATEGORYNAME">
                      <a:rPr lang="en-US" smtClean="0"/>
                      <a:pPr/>
                      <a:t>[CATEGORY NAME]</a:t>
                    </a:fld>
                    <a:endParaRPr lang="en-US" baseline="0" dirty="0"/>
                  </a:p>
                  <a:p>
                    <a:r>
                      <a:rPr lang="en-US" baseline="0" dirty="0"/>
                      <a:t>0.9%</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2552426090219847"/>
                      <c:h val="0.11084780881529765"/>
                    </c:manualLayout>
                  </c15:layout>
                  <c15:dlblFieldTable/>
                  <c15:showDataLabelsRange val="0"/>
                </c:ext>
                <c:ext xmlns:c16="http://schemas.microsoft.com/office/drawing/2014/chart" uri="{C3380CC4-5D6E-409C-BE32-E72D297353CC}">
                  <c16:uniqueId val="{0000000D-AB10-44A7-9697-0ADF905CAE07}"/>
                </c:ext>
              </c:extLst>
            </c:dLbl>
            <c:dLbl>
              <c:idx val="7"/>
              <c:layout>
                <c:manualLayout>
                  <c:x val="-6.4132662321894171E-2"/>
                  <c:y val="0.12855300102923387"/>
                </c:manualLayout>
              </c:layout>
              <c:spPr>
                <a:noFill/>
                <a:ln>
                  <a:noFill/>
                </a:ln>
                <a:effectLst/>
              </c:spPr>
              <c:txPr>
                <a:bodyPr wrap="square" lIns="38100" tIns="19050" rIns="38100" bIns="19050" anchor="ctr">
                  <a:noAutofit/>
                </a:bodyPr>
                <a:lstStyle/>
                <a:p>
                  <a:pPr>
                    <a:defRPr baseline="0">
                      <a:latin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044813744655904"/>
                      <c:h val="8.1910763619291796E-2"/>
                    </c:manualLayout>
                  </c15:layout>
                </c:ext>
                <c:ext xmlns:c16="http://schemas.microsoft.com/office/drawing/2014/chart" uri="{C3380CC4-5D6E-409C-BE32-E72D297353CC}">
                  <c16:uniqueId val="{0000000F-AB10-44A7-9697-0ADF905CAE07}"/>
                </c:ext>
              </c:extLst>
            </c:dLbl>
            <c:dLbl>
              <c:idx val="8"/>
              <c:layout>
                <c:manualLayout>
                  <c:x val="-8.2516774620698979E-2"/>
                  <c:y val="5.69638228591963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9185-4F4F-93E0-6F976A39F035}"/>
                </c:ext>
              </c:extLst>
            </c:dLbl>
            <c:dLbl>
              <c:idx val="10"/>
              <c:layout>
                <c:manualLayout>
                  <c:x val="-5.776174223448928E-2"/>
                  <c:y val="-9.114211657471419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9185-4F4F-93E0-6F976A39F035}"/>
                </c:ext>
              </c:extLst>
            </c:dLbl>
            <c:dLbl>
              <c:idx val="11"/>
              <c:layout>
                <c:manualLayout>
                  <c:x val="-5.840791968466469E-3"/>
                  <c:y val="1.43325328181145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9185-4F4F-93E0-6F976A39F035}"/>
                </c:ext>
              </c:extLst>
            </c:dLbl>
            <c:dLbl>
              <c:idx val="12"/>
              <c:layout>
                <c:manualLayout>
                  <c:x val="-1.1681583936932973E-2"/>
                  <c:y val="-5.733013127245806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2-8ED1-4A3B-B541-BA6B6C300B8D}"/>
                </c:ext>
              </c:extLst>
            </c:dLbl>
            <c:dLbl>
              <c:idx val="13"/>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8-9185-4F4F-93E0-6F976A39F035}"/>
                </c:ext>
              </c:extLst>
            </c:dLbl>
            <c:spPr>
              <a:noFill/>
              <a:ln>
                <a:noFill/>
              </a:ln>
              <a:effectLst/>
            </c:spPr>
            <c:txPr>
              <a:bodyPr wrap="square" lIns="38100" tIns="19050" rIns="38100" bIns="19050" anchor="ctr">
                <a:spAutoFit/>
              </a:bodyPr>
              <a:lstStyle/>
              <a:p>
                <a:pPr>
                  <a:defRPr baseline="0">
                    <a:latin typeface="Calibri" panose="020F050202020403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46</c:v>
                </c:pt>
                <c:pt idx="1">
                  <c:v>7</c:v>
                </c:pt>
                <c:pt idx="2">
                  <c:v>15</c:v>
                </c:pt>
                <c:pt idx="3">
                  <c:v>14</c:v>
                </c:pt>
                <c:pt idx="4">
                  <c:v>33</c:v>
                </c:pt>
                <c:pt idx="5">
                  <c:v>24</c:v>
                </c:pt>
                <c:pt idx="6">
                  <c:v>5</c:v>
                </c:pt>
                <c:pt idx="7">
                  <c:v>5</c:v>
                </c:pt>
                <c:pt idx="8">
                  <c:v>31</c:v>
                </c:pt>
                <c:pt idx="10">
                  <c:v>8</c:v>
                </c:pt>
                <c:pt idx="11">
                  <c:v>89</c:v>
                </c:pt>
                <c:pt idx="12">
                  <c:v>68</c:v>
                </c:pt>
                <c:pt idx="13">
                  <c:v>2</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0.13300000000000001</c:v>
                </c:pt>
                <c:pt idx="1">
                  <c:v>0.02</c:v>
                </c:pt>
                <c:pt idx="2">
                  <c:v>4.2999999999999997E-2</c:v>
                </c:pt>
                <c:pt idx="3">
                  <c:v>0.04</c:v>
                </c:pt>
                <c:pt idx="4">
                  <c:v>9.5000000000000001E-2</c:v>
                </c:pt>
                <c:pt idx="5">
                  <c:v>6.9000000000000006E-2</c:v>
                </c:pt>
                <c:pt idx="6">
                  <c:v>1.4E-2</c:v>
                </c:pt>
                <c:pt idx="7">
                  <c:v>1.4E-2</c:v>
                </c:pt>
                <c:pt idx="8">
                  <c:v>8.8999999999999996E-2</c:v>
                </c:pt>
                <c:pt idx="10">
                  <c:v>2.3E-2</c:v>
                </c:pt>
                <c:pt idx="11">
                  <c:v>0.25600000000000001</c:v>
                </c:pt>
                <c:pt idx="12">
                  <c:v>0.19600000000000001</c:v>
                </c:pt>
                <c:pt idx="13">
                  <c:v>6.0000000000000001E-3</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70945728132528E-2"/>
          <c:y val="0"/>
          <c:w val="0.90013237475750296"/>
          <c:h val="0.97909686838802001"/>
        </c:manualLayout>
      </c:layout>
      <c:lineChart>
        <c:grouping val="standard"/>
        <c:varyColors val="0"/>
        <c:ser>
          <c:idx val="0"/>
          <c:order val="0"/>
          <c:spPr>
            <a:ln w="60488">
              <a:solidFill>
                <a:srgbClr val="99CC00"/>
              </a:solidFill>
              <a:prstDash val="solid"/>
            </a:ln>
          </c:spPr>
          <c:marker>
            <c:symbol val="diamond"/>
            <c:size val="13"/>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Sheet1!$B$1:$H$1</c:f>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0-249F-4550-A424-455C6B2ED430}"/>
            </c:ext>
          </c:extLst>
        </c:ser>
        <c:ser>
          <c:idx val="1"/>
          <c:order val="1"/>
          <c:spPr>
            <a:ln w="60452">
              <a:solidFill>
                <a:srgbClr val="0070C0"/>
              </a:solidFill>
            </a:ln>
          </c:spPr>
          <c:marker>
            <c:symbol val="diamond"/>
            <c:size val="13"/>
            <c:spPr>
              <a:solidFill>
                <a:srgbClr val="0070C0"/>
              </a:solidFill>
              <a:ln>
                <a:noFill/>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2</c:v>
                </c:pt>
                <c:pt idx="1">
                  <c:v>2</c:v>
                </c:pt>
                <c:pt idx="2">
                  <c:v>2</c:v>
                </c:pt>
                <c:pt idx="3">
                  <c:v>2</c:v>
                </c:pt>
                <c:pt idx="4">
                  <c:v>2</c:v>
                </c:pt>
                <c:pt idx="5">
                  <c:v>2</c:v>
                </c:pt>
                <c:pt idx="6">
                  <c:v>2</c:v>
                </c:pt>
              </c:numCache>
            </c:numRef>
          </c:val>
          <c:smooth val="0"/>
          <c:extLst>
            <c:ext xmlns:c16="http://schemas.microsoft.com/office/drawing/2014/chart" uri="{C3380CC4-5D6E-409C-BE32-E72D297353CC}">
              <c16:uniqueId val="{00000001-249F-4550-A424-455C6B2ED430}"/>
            </c:ext>
          </c:extLst>
        </c:ser>
        <c:dLbls>
          <c:showLegendKey val="0"/>
          <c:showVal val="0"/>
          <c:showCatName val="0"/>
          <c:showSerName val="0"/>
          <c:showPercent val="0"/>
          <c:showBubbleSize val="0"/>
        </c:dLbls>
        <c:marker val="1"/>
        <c:smooth val="0"/>
        <c:axId val="96183040"/>
        <c:axId val="96184960"/>
      </c:lineChart>
      <c:catAx>
        <c:axId val="96183040"/>
        <c:scaling>
          <c:orientation val="minMax"/>
        </c:scaling>
        <c:delete val="0"/>
        <c:axPos val="b"/>
        <c:majorGridlines>
          <c:spPr>
            <a:ln>
              <a:noFill/>
            </a:ln>
          </c:spPr>
        </c:majorGridlines>
        <c:numFmt formatCode="General" sourceLinked="1"/>
        <c:majorTickMark val="out"/>
        <c:minorTickMark val="none"/>
        <c:tickLblPos val="nextTo"/>
        <c:spPr>
          <a:ln w="22683">
            <a:noFill/>
          </a:ln>
        </c:spPr>
        <c:txPr>
          <a:bodyPr rot="2100000"/>
          <a:lstStyle/>
          <a:p>
            <a:pPr>
              <a:defRPr sz="1050"/>
            </a:pPr>
            <a:endParaRPr lang="en-US"/>
          </a:p>
        </c:txPr>
        <c:crossAx val="96184960"/>
        <c:crosses val="autoZero"/>
        <c:auto val="1"/>
        <c:lblAlgn val="ctr"/>
        <c:lblOffset val="100"/>
        <c:tickLblSkip val="1"/>
        <c:tickMarkSkip val="1"/>
        <c:noMultiLvlLbl val="0"/>
      </c:catAx>
      <c:valAx>
        <c:axId val="9618496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6183040"/>
        <c:crosses val="autoZero"/>
        <c:crossBetween val="between"/>
        <c:majorUnit val="1"/>
      </c:valAx>
      <c:spPr>
        <a:noFill/>
        <a:ln w="25379">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527643245481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Sheet1!$B$1:$H$1</c:f>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0-E60A-433B-A03F-D8BF8CD3F602}"/>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2</c:v>
                </c:pt>
                <c:pt idx="1">
                  <c:v>3</c:v>
                </c:pt>
                <c:pt idx="2">
                  <c:v>2</c:v>
                </c:pt>
                <c:pt idx="3">
                  <c:v>3</c:v>
                </c:pt>
                <c:pt idx="4">
                  <c:v>3</c:v>
                </c:pt>
                <c:pt idx="5">
                  <c:v>3</c:v>
                </c:pt>
                <c:pt idx="6">
                  <c:v>2</c:v>
                </c:pt>
              </c:numCache>
            </c:numRef>
          </c:val>
          <c:smooth val="0"/>
          <c:extLst>
            <c:ext xmlns:c16="http://schemas.microsoft.com/office/drawing/2014/chart" uri="{C3380CC4-5D6E-409C-BE32-E72D297353CC}">
              <c16:uniqueId val="{00000000-A370-4038-8A4C-8141328458AE}"/>
            </c:ext>
          </c:extLst>
        </c:ser>
        <c:dLbls>
          <c:showLegendKey val="0"/>
          <c:showVal val="0"/>
          <c:showCatName val="0"/>
          <c:showSerName val="0"/>
          <c:showPercent val="0"/>
          <c:showBubbleSize val="0"/>
        </c:dLbls>
        <c:marker val="1"/>
        <c:smooth val="0"/>
        <c:axId val="96267264"/>
        <c:axId val="96269440"/>
      </c:lineChart>
      <c:catAx>
        <c:axId val="96267264"/>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6269440"/>
        <c:crosses val="autoZero"/>
        <c:auto val="1"/>
        <c:lblAlgn val="ctr"/>
        <c:lblOffset val="100"/>
        <c:tickLblSkip val="1"/>
        <c:tickMarkSkip val="1"/>
        <c:noMultiLvlLbl val="0"/>
      </c:catAx>
      <c:valAx>
        <c:axId val="96269440"/>
        <c:scaling>
          <c:orientation val="minMax"/>
          <c:max val="4"/>
        </c:scaling>
        <c:delete val="0"/>
        <c:axPos val="l"/>
        <c:numFmt formatCode="General" sourceLinked="1"/>
        <c:majorTickMark val="out"/>
        <c:minorTickMark val="none"/>
        <c:tickLblPos val="none"/>
        <c:spPr>
          <a:ln w="7590">
            <a:noFill/>
            <a:prstDash val="solid"/>
          </a:ln>
        </c:spPr>
        <c:crossAx val="96267264"/>
        <c:crosses val="autoZero"/>
        <c:crossBetween val="midCat"/>
        <c:majorUnit val="1"/>
      </c:valAx>
      <c:spPr>
        <a:noFill/>
        <a:ln w="25427">
          <a:noFill/>
        </a:ln>
      </c:spPr>
    </c:plotArea>
    <c:plotVisOnly val="1"/>
    <c:dispBlanksAs val="gap"/>
    <c:showDLblsOverMax val="0"/>
  </c:chart>
  <c:spPr>
    <a:noFill/>
    <a:ln>
      <a:noFill/>
    </a:ln>
  </c:spPr>
  <c:txPr>
    <a:bodyPr rot="2400000"/>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Sheet1!$B$1:$H$1</c:f>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0-CF00-4064-B8F4-2621E674089A}"/>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2</c:v>
                </c:pt>
                <c:pt idx="1">
                  <c:v>2</c:v>
                </c:pt>
                <c:pt idx="2">
                  <c:v>2</c:v>
                </c:pt>
                <c:pt idx="3">
                  <c:v>2</c:v>
                </c:pt>
                <c:pt idx="4">
                  <c:v>2</c:v>
                </c:pt>
                <c:pt idx="5">
                  <c:v>2</c:v>
                </c:pt>
                <c:pt idx="6">
                  <c:v>2</c:v>
                </c:pt>
              </c:numCache>
            </c:numRef>
          </c:val>
          <c:smooth val="0"/>
          <c:extLst>
            <c:ext xmlns:c16="http://schemas.microsoft.com/office/drawing/2014/chart" uri="{C3380CC4-5D6E-409C-BE32-E72D297353CC}">
              <c16:uniqueId val="{00000000-ADFB-4196-8ABE-8B250CF9C9E2}"/>
            </c:ext>
          </c:extLst>
        </c:ser>
        <c:dLbls>
          <c:showLegendKey val="0"/>
          <c:showVal val="0"/>
          <c:showCatName val="0"/>
          <c:showSerName val="0"/>
          <c:showPercent val="0"/>
          <c:showBubbleSize val="0"/>
        </c:dLbls>
        <c:marker val="1"/>
        <c:smooth val="0"/>
        <c:axId val="98133504"/>
        <c:axId val="98135424"/>
      </c:lineChart>
      <c:catAx>
        <c:axId val="98133504"/>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8135424"/>
        <c:crosses val="autoZero"/>
        <c:auto val="1"/>
        <c:lblAlgn val="ctr"/>
        <c:lblOffset val="100"/>
        <c:tickLblSkip val="1"/>
        <c:tickMarkSkip val="1"/>
        <c:noMultiLvlLbl val="0"/>
      </c:catAx>
      <c:valAx>
        <c:axId val="98135424"/>
        <c:scaling>
          <c:orientation val="minMax"/>
          <c:max val="4"/>
        </c:scaling>
        <c:delete val="0"/>
        <c:axPos val="l"/>
        <c:numFmt formatCode="General" sourceLinked="1"/>
        <c:majorTickMark val="out"/>
        <c:minorTickMark val="none"/>
        <c:tickLblPos val="none"/>
        <c:spPr>
          <a:ln w="7590">
            <a:noFill/>
            <a:prstDash val="solid"/>
          </a:ln>
        </c:spPr>
        <c:crossAx val="98133504"/>
        <c:crossesAt val="1"/>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Sheet1!$B$1:$H$1</c:f>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0-0C5A-48A7-8E1E-C8652E553C81}"/>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Sheet1!$B$5:$H$5</c:f>
              <c:numCache>
                <c:formatCode>General</c:formatCode>
                <c:ptCount val="7"/>
                <c:pt idx="0">
                  <c:v>2</c:v>
                </c:pt>
                <c:pt idx="1">
                  <c:v>3</c:v>
                </c:pt>
                <c:pt idx="2">
                  <c:v>3</c:v>
                </c:pt>
                <c:pt idx="3">
                  <c:v>2</c:v>
                </c:pt>
                <c:pt idx="4">
                  <c:v>2</c:v>
                </c:pt>
                <c:pt idx="5">
                  <c:v>3</c:v>
                </c:pt>
                <c:pt idx="6">
                  <c:v>3</c:v>
                </c:pt>
              </c:numCache>
            </c:numRef>
          </c:val>
          <c:smooth val="0"/>
          <c:extLst>
            <c:ext xmlns:c16="http://schemas.microsoft.com/office/drawing/2014/chart" uri="{C3380CC4-5D6E-409C-BE32-E72D297353CC}">
              <c16:uniqueId val="{00000000-2310-4BEA-A0A7-1FEF3EF69BFD}"/>
            </c:ext>
          </c:extLst>
        </c:ser>
        <c:dLbls>
          <c:showLegendKey val="0"/>
          <c:showVal val="0"/>
          <c:showCatName val="0"/>
          <c:showSerName val="0"/>
          <c:showPercent val="0"/>
          <c:showBubbleSize val="0"/>
        </c:dLbls>
        <c:marker val="1"/>
        <c:smooth val="0"/>
        <c:axId val="98168832"/>
        <c:axId val="98170752"/>
      </c:lineChart>
      <c:catAx>
        <c:axId val="98168832"/>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8170752"/>
        <c:crosses val="autoZero"/>
        <c:auto val="1"/>
        <c:lblAlgn val="ctr"/>
        <c:lblOffset val="100"/>
        <c:tickLblSkip val="1"/>
        <c:tickMarkSkip val="1"/>
        <c:noMultiLvlLbl val="0"/>
      </c:catAx>
      <c:valAx>
        <c:axId val="98170752"/>
        <c:scaling>
          <c:orientation val="minMax"/>
          <c:max val="4"/>
        </c:scaling>
        <c:delete val="0"/>
        <c:axPos val="l"/>
        <c:numFmt formatCode="General" sourceLinked="1"/>
        <c:majorTickMark val="out"/>
        <c:minorTickMark val="none"/>
        <c:tickLblPos val="none"/>
        <c:spPr>
          <a:ln w="7590">
            <a:noFill/>
            <a:prstDash val="solid"/>
          </a:ln>
        </c:spPr>
        <c:crossAx val="98168832"/>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0418799822973"/>
          <c:y val="3.1840247200659366E-2"/>
          <c:w val="0.90013237475750296"/>
          <c:h val="0.87900719565403207"/>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Sheet1!$C$1:$H$1</c:f>
              <c:numCache>
                <c:formatCode>General</c:formatCode>
                <c:ptCount val="6"/>
                <c:pt idx="0">
                  <c:v>2016</c:v>
                </c:pt>
                <c:pt idx="1">
                  <c:v>2017</c:v>
                </c:pt>
                <c:pt idx="2">
                  <c:v>2018</c:v>
                </c:pt>
                <c:pt idx="3">
                  <c:v>2019</c:v>
                </c:pt>
                <c:pt idx="4">
                  <c:v>2020</c:v>
                </c:pt>
                <c:pt idx="5">
                  <c:v>2021</c:v>
                </c:pt>
              </c:numCache>
            </c:numRef>
          </c:cat>
          <c:val>
            <c:numRef>
              <c:f>Sheet1!$B$1:$H$1</c:f>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0-BC51-47AA-9EEB-FF66F2E6241A}"/>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Sheet1!$C$1:$H$1</c:f>
              <c:numCache>
                <c:formatCode>General</c:formatCode>
                <c:ptCount val="6"/>
                <c:pt idx="0">
                  <c:v>2016</c:v>
                </c:pt>
                <c:pt idx="1">
                  <c:v>2017</c:v>
                </c:pt>
                <c:pt idx="2">
                  <c:v>2018</c:v>
                </c:pt>
                <c:pt idx="3">
                  <c:v>2019</c:v>
                </c:pt>
                <c:pt idx="4">
                  <c:v>2020</c:v>
                </c:pt>
                <c:pt idx="5">
                  <c:v>2021</c:v>
                </c:pt>
              </c:numCache>
            </c:numRef>
          </c:cat>
          <c:val>
            <c:numRef>
              <c:f>Sheet1!$B$7:$H$7</c:f>
              <c:numCache>
                <c:formatCode>General</c:formatCode>
                <c:ptCount val="7"/>
                <c:pt idx="0">
                  <c:v>2</c:v>
                </c:pt>
                <c:pt idx="1">
                  <c:v>2</c:v>
                </c:pt>
                <c:pt idx="2">
                  <c:v>2</c:v>
                </c:pt>
                <c:pt idx="3">
                  <c:v>2</c:v>
                </c:pt>
                <c:pt idx="4">
                  <c:v>2</c:v>
                </c:pt>
                <c:pt idx="5">
                  <c:v>1</c:v>
                </c:pt>
                <c:pt idx="6">
                  <c:v>2</c:v>
                </c:pt>
              </c:numCache>
            </c:numRef>
          </c:val>
          <c:smooth val="0"/>
          <c:extLst>
            <c:ext xmlns:c16="http://schemas.microsoft.com/office/drawing/2014/chart" uri="{C3380CC4-5D6E-409C-BE32-E72D297353CC}">
              <c16:uniqueId val="{00000000-A9CC-43CF-937A-A83B79862ACE}"/>
            </c:ext>
          </c:extLst>
        </c:ser>
        <c:dLbls>
          <c:showLegendKey val="0"/>
          <c:showVal val="0"/>
          <c:showCatName val="0"/>
          <c:showSerName val="0"/>
          <c:showPercent val="0"/>
          <c:showBubbleSize val="0"/>
        </c:dLbls>
        <c:marker val="1"/>
        <c:smooth val="0"/>
        <c:axId val="97904896"/>
        <c:axId val="97911168"/>
      </c:lineChart>
      <c:catAx>
        <c:axId val="97904896"/>
        <c:scaling>
          <c:orientation val="minMax"/>
        </c:scaling>
        <c:delete val="0"/>
        <c:axPos val="b"/>
        <c:numFmt formatCode="General" sourceLinked="1"/>
        <c:majorTickMark val="out"/>
        <c:minorTickMark val="none"/>
        <c:tickLblPos val="nextTo"/>
        <c:spPr>
          <a:ln w="22769">
            <a:noFill/>
          </a:ln>
        </c:spPr>
        <c:txPr>
          <a:bodyPr rot="2100000"/>
          <a:lstStyle/>
          <a:p>
            <a:pPr>
              <a:defRPr sz="1050">
                <a:latin typeface="+mj-lt"/>
              </a:defRPr>
            </a:pPr>
            <a:endParaRPr lang="en-US"/>
          </a:p>
        </c:txPr>
        <c:crossAx val="97911168"/>
        <c:crosses val="autoZero"/>
        <c:auto val="1"/>
        <c:lblAlgn val="ctr"/>
        <c:lblOffset val="100"/>
        <c:tickLblSkip val="1"/>
        <c:tickMarkSkip val="1"/>
        <c:noMultiLvlLbl val="0"/>
      </c:catAx>
      <c:valAx>
        <c:axId val="97911168"/>
        <c:scaling>
          <c:orientation val="minMax"/>
          <c:max val="4"/>
        </c:scaling>
        <c:delete val="0"/>
        <c:axPos val="l"/>
        <c:numFmt formatCode="General" sourceLinked="1"/>
        <c:majorTickMark val="out"/>
        <c:minorTickMark val="none"/>
        <c:tickLblPos val="none"/>
        <c:spPr>
          <a:ln w="7590">
            <a:noFill/>
            <a:prstDash val="solid"/>
          </a:ln>
        </c:spPr>
        <c:crossAx val="97904896"/>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8896781668976993"/>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Sheet1!$B$1:$H$1</c:f>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0-F235-4B1E-BA3F-39D2B5D0981F}"/>
            </c:ext>
          </c:extLst>
        </c:ser>
        <c:ser>
          <c:idx val="1"/>
          <c:order val="1"/>
          <c:spPr>
            <a:ln w="60325">
              <a:solidFill>
                <a:srgbClr val="0070C0"/>
              </a:solidFill>
            </a:ln>
          </c:spPr>
          <c:marker>
            <c:symbol val="diamond"/>
            <c:size val="13"/>
            <c:spPr>
              <a:solidFill>
                <a:srgbClr val="0070C0"/>
              </a:solidFill>
              <a:ln>
                <a:solidFill>
                  <a:srgbClr val="0070C0"/>
                </a:solidFill>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Sheet1!$B$6:$H$6</c:f>
              <c:numCache>
                <c:formatCode>General</c:formatCode>
                <c:ptCount val="7"/>
                <c:pt idx="0">
                  <c:v>2</c:v>
                </c:pt>
                <c:pt idx="1">
                  <c:v>3</c:v>
                </c:pt>
                <c:pt idx="2">
                  <c:v>2</c:v>
                </c:pt>
                <c:pt idx="3">
                  <c:v>3</c:v>
                </c:pt>
                <c:pt idx="4">
                  <c:v>3</c:v>
                </c:pt>
                <c:pt idx="5">
                  <c:v>2</c:v>
                </c:pt>
                <c:pt idx="6">
                  <c:v>2</c:v>
                </c:pt>
              </c:numCache>
            </c:numRef>
          </c:val>
          <c:smooth val="0"/>
          <c:extLst>
            <c:ext xmlns:c16="http://schemas.microsoft.com/office/drawing/2014/chart" uri="{C3380CC4-5D6E-409C-BE32-E72D297353CC}">
              <c16:uniqueId val="{00000000-C837-4C74-BBCB-870CF437C141}"/>
            </c:ext>
          </c:extLst>
        </c:ser>
        <c:dLbls>
          <c:showLegendKey val="0"/>
          <c:showVal val="0"/>
          <c:showCatName val="0"/>
          <c:showSerName val="0"/>
          <c:showPercent val="0"/>
          <c:showBubbleSize val="0"/>
        </c:dLbls>
        <c:marker val="1"/>
        <c:smooth val="0"/>
        <c:axId val="97936128"/>
        <c:axId val="97938048"/>
      </c:lineChart>
      <c:catAx>
        <c:axId val="97936128"/>
        <c:scaling>
          <c:orientation val="minMax"/>
        </c:scaling>
        <c:delete val="0"/>
        <c:axPos val="b"/>
        <c:numFmt formatCode="General" sourceLinked="1"/>
        <c:majorTickMark val="out"/>
        <c:minorTickMark val="none"/>
        <c:tickLblPos val="nextTo"/>
        <c:spPr>
          <a:ln w="22769">
            <a:noFill/>
          </a:ln>
        </c:spPr>
        <c:txPr>
          <a:bodyPr rot="2100000"/>
          <a:lstStyle/>
          <a:p>
            <a:pPr>
              <a:defRPr sz="1050" baseline="0">
                <a:latin typeface="Calibri" panose="020F0502020204030204" pitchFamily="34" charset="0"/>
              </a:defRPr>
            </a:pPr>
            <a:endParaRPr lang="en-US"/>
          </a:p>
        </c:txPr>
        <c:crossAx val="97938048"/>
        <c:crosses val="autoZero"/>
        <c:auto val="1"/>
        <c:lblAlgn val="ctr"/>
        <c:lblOffset val="100"/>
        <c:tickLblSkip val="1"/>
        <c:tickMarkSkip val="1"/>
        <c:noMultiLvlLbl val="0"/>
      </c:catAx>
      <c:valAx>
        <c:axId val="97938048"/>
        <c:scaling>
          <c:orientation val="minMax"/>
          <c:max val="4"/>
        </c:scaling>
        <c:delete val="0"/>
        <c:axPos val="l"/>
        <c:numFmt formatCode="General" sourceLinked="1"/>
        <c:majorTickMark val="out"/>
        <c:minorTickMark val="none"/>
        <c:tickLblPos val="none"/>
        <c:spPr>
          <a:ln w="7590">
            <a:noFill/>
            <a:prstDash val="solid"/>
          </a:ln>
        </c:spPr>
        <c:crossAx val="97936128"/>
        <c:crosses val="autoZero"/>
        <c:crossBetween val="midCat"/>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1.1100000000000001</c:v>
                </c:pt>
                <c:pt idx="1">
                  <c:v>1.01</c:v>
                </c:pt>
                <c:pt idx="2">
                  <c:v>0.94</c:v>
                </c:pt>
                <c:pt idx="3">
                  <c:v>0.83</c:v>
                </c:pt>
                <c:pt idx="4">
                  <c:v>0.74</c:v>
                </c:pt>
                <c:pt idx="5">
                  <c:v>0.72</c:v>
                </c:pt>
                <c:pt idx="6">
                  <c:v>0.7</c:v>
                </c:pt>
              </c:numCache>
            </c:numRef>
          </c:val>
          <c:smooth val="0"/>
          <c:extLst>
            <c:ext xmlns:c16="http://schemas.microsoft.com/office/drawing/2014/chart" uri="{C3380CC4-5D6E-409C-BE32-E72D297353CC}">
              <c16:uniqueId val="{00000000-44DB-4E6E-937F-3069440732EE}"/>
            </c:ext>
          </c:extLst>
        </c:ser>
        <c:ser>
          <c:idx val="1"/>
          <c:order val="1"/>
          <c:tx>
            <c:strRef>
              <c:f>Sheet1!$A$3</c:f>
              <c:strCache>
                <c:ptCount val="1"/>
                <c:pt idx="0">
                  <c:v>CI_LO</c:v>
                </c:pt>
              </c:strCache>
            </c:strRef>
          </c:tx>
          <c:spPr>
            <a:ln w="3005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1.03</c:v>
                </c:pt>
                <c:pt idx="1">
                  <c:v>0.93</c:v>
                </c:pt>
                <c:pt idx="2">
                  <c:v>0.86</c:v>
                </c:pt>
                <c:pt idx="3">
                  <c:v>0.75</c:v>
                </c:pt>
                <c:pt idx="4">
                  <c:v>0.67</c:v>
                </c:pt>
                <c:pt idx="5">
                  <c:v>0.65</c:v>
                </c:pt>
                <c:pt idx="6">
                  <c:v>0.63</c:v>
                </c:pt>
              </c:numCache>
            </c:numRef>
          </c:val>
          <c:smooth val="0"/>
          <c:extLst>
            <c:ext xmlns:c16="http://schemas.microsoft.com/office/drawing/2014/chart" uri="{C3380CC4-5D6E-409C-BE32-E72D297353CC}">
              <c16:uniqueId val="{00000001-44DB-4E6E-937F-3069440732EE}"/>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1.07</c:v>
                </c:pt>
                <c:pt idx="1">
                  <c:v>0.97</c:v>
                </c:pt>
                <c:pt idx="2">
                  <c:v>0.9</c:v>
                </c:pt>
                <c:pt idx="3">
                  <c:v>0.79</c:v>
                </c:pt>
                <c:pt idx="4">
                  <c:v>0.7</c:v>
                </c:pt>
                <c:pt idx="5">
                  <c:v>0.68</c:v>
                </c:pt>
                <c:pt idx="6">
                  <c:v>0.66</c:v>
                </c:pt>
              </c:numCache>
            </c:numRef>
          </c:val>
          <c:smooth val="0"/>
          <c:extLst>
            <c:ext xmlns:c16="http://schemas.microsoft.com/office/drawing/2014/chart" uri="{C3380CC4-5D6E-409C-BE32-E72D297353CC}">
              <c16:uniqueId val="{00000002-44DB-4E6E-937F-3069440732EE}"/>
            </c:ext>
          </c:extLst>
        </c:ser>
        <c:dLbls>
          <c:showLegendKey val="0"/>
          <c:showVal val="0"/>
          <c:showCatName val="0"/>
          <c:showSerName val="0"/>
          <c:showPercent val="0"/>
          <c:showBubbleSize val="0"/>
        </c:dLbls>
        <c:hiLowLines>
          <c:spPr>
            <a:ln w="25398">
              <a:solidFill>
                <a:srgbClr val="333399"/>
              </a:solidFill>
              <a:prstDash val="solid"/>
            </a:ln>
          </c:spPr>
        </c:hiLowLines>
        <c:smooth val="0"/>
        <c:axId val="98042624"/>
        <c:axId val="98044544"/>
      </c:lineChart>
      <c:catAx>
        <c:axId val="980426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4544"/>
        <c:crosses val="autoZero"/>
        <c:auto val="1"/>
        <c:lblAlgn val="ctr"/>
        <c:lblOffset val="100"/>
        <c:tickLblSkip val="1"/>
        <c:tickMarkSkip val="1"/>
        <c:noMultiLvlLbl val="0"/>
      </c:catAx>
      <c:valAx>
        <c:axId val="9804454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2624"/>
        <c:crosses val="autoZero"/>
        <c:crossBetween val="between"/>
        <c:majorUnit val="0.5"/>
        <c:minorUnit val="0.25"/>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03632015391147"/>
          <c:y val="5.7171419387560367E-2"/>
          <c:w val="0.72403090535798165"/>
          <c:h val="0.87952957241837681"/>
        </c:manualLayout>
      </c:layout>
      <c:barChart>
        <c:barDir val="bar"/>
        <c:grouping val="stacked"/>
        <c:varyColors val="0"/>
        <c:ser>
          <c:idx val="0"/>
          <c:order val="0"/>
          <c:tx>
            <c:strRef>
              <c:f>Sheet1!$C$2</c:f>
              <c:strCache>
                <c:ptCount val="1"/>
                <c:pt idx="0">
                  <c:v>Staphylococcus 
aureus (not MRSA)</c:v>
                </c:pt>
              </c:strCache>
            </c:strRef>
          </c:tx>
          <c:spPr>
            <a:solidFill>
              <a:srgbClr val="33A02C"/>
            </a:solidFill>
            <a:ln>
              <a:noFill/>
            </a:ln>
            <a:effectLst/>
          </c:spPr>
          <c:invertIfNegative val="0"/>
          <c:dLbls>
            <c:dLbl>
              <c:idx val="0"/>
              <c:layout>
                <c:manualLayout>
                  <c:x val="-1.771755977583803E-2"/>
                  <c:y val="-0.11291273114177761"/>
                </c:manualLayout>
              </c:layout>
              <c:tx>
                <c:rich>
                  <a:bodyPr/>
                  <a:lstStyle/>
                  <a:p>
                    <a:fld id="{9E1E0AB6-8FF5-46E6-8596-7BB3841DDF89}" type="SERIESNAME">
                      <a:rPr lang="en-US" dirty="0"/>
                      <a:pPr/>
                      <a:t>[SERIES NAME]</a:t>
                    </a:fld>
                    <a:r>
                      <a:rPr lang="en-US" baseline="0" dirty="0"/>
                      <a:t> </a:t>
                    </a:r>
                  </a:p>
                  <a:p>
                    <a:fld id="{D4D5339A-2770-4A92-8DBF-284CB49AFC9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A6A-4650-910B-CD673016C062}"/>
                </c:ext>
              </c:extLst>
            </c:dLbl>
            <c:dLbl>
              <c:idx val="1"/>
              <c:layout>
                <c:manualLayout>
                  <c:x val="-1.9801978572995402E-2"/>
                  <c:y val="-0.11752141404552371"/>
                </c:manualLayout>
              </c:layout>
              <c:tx>
                <c:rich>
                  <a:bodyPr/>
                  <a:lstStyle/>
                  <a:p>
                    <a:fld id="{8AB069D0-F057-46CF-B4F9-4C8617253A9D}" type="SERIESNAME">
                      <a:rPr lang="en-US" dirty="0"/>
                      <a:pPr/>
                      <a:t>[SERIES NAME]</a:t>
                    </a:fld>
                    <a:r>
                      <a:rPr lang="en-US" baseline="0" dirty="0"/>
                      <a:t> </a:t>
                    </a:r>
                  </a:p>
                  <a:p>
                    <a:fld id="{3160E5C8-B470-4636-B403-12FAC889003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2-EA6A-4650-910B-CD673016C062}"/>
                </c:ext>
              </c:extLst>
            </c:dLbl>
            <c:dLbl>
              <c:idx val="2"/>
              <c:layout>
                <c:manualLayout>
                  <c:x val="1.0459843302585967E-3"/>
                  <c:y val="-0.11749074997423492"/>
                </c:manualLayout>
              </c:layout>
              <c:tx>
                <c:rich>
                  <a:bodyPr/>
                  <a:lstStyle/>
                  <a:p>
                    <a:fld id="{F881D044-5EA9-4433-97B8-31CAD3B3C43E}" type="SERIESNAME">
                      <a:rPr lang="en-US" smtClean="0"/>
                      <a:pPr/>
                      <a:t>[SERIES NAME]</a:t>
                    </a:fld>
                    <a:endParaRPr lang="en-US" dirty="0"/>
                  </a:p>
                  <a:p>
                    <a:r>
                      <a:rPr lang="en-US" baseline="0" dirty="0"/>
                      <a:t> </a:t>
                    </a:r>
                    <a:fld id="{107E9146-5313-4F47-8669-C7AB1377B76B}"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0-EA6A-4650-910B-CD673016C062}"/>
                </c:ext>
              </c:extLst>
            </c:dLbl>
            <c:dLbl>
              <c:idx val="3"/>
              <c:layout>
                <c:manualLayout>
                  <c:x val="-1.1461318051575931E-2"/>
                  <c:y val="-0.11749080136091244"/>
                </c:manualLayout>
              </c:layout>
              <c:tx>
                <c:rich>
                  <a:bodyPr/>
                  <a:lstStyle/>
                  <a:p>
                    <a:fld id="{F74CDE6D-0A1D-4634-8A38-E6999CE8A972}" type="SERIESNAME">
                      <a:rPr lang="en-US"/>
                      <a:pPr/>
                      <a:t>[SERIES NAME]</a:t>
                    </a:fld>
                    <a:r>
                      <a:rPr lang="en-US" baseline="0" dirty="0"/>
                      <a:t> </a:t>
                    </a:r>
                  </a:p>
                  <a:p>
                    <a:fld id="{3DACC55D-18BD-4285-9A6C-5D43138B7A1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alibri" panose="020F0502020204030204" pitchFamily="34" charset="0"/>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Sheet1!$C$3:$C$6</c:f>
              <c:numCache>
                <c:formatCode>0%</c:formatCode>
                <c:ptCount val="4"/>
                <c:pt idx="0">
                  <c:v>8.8999999999999996E-2</c:v>
                </c:pt>
                <c:pt idx="1">
                  <c:v>0.09</c:v>
                </c:pt>
                <c:pt idx="2">
                  <c:v>2.9000000000000001E-2</c:v>
                </c:pt>
                <c:pt idx="3">
                  <c:v>6.2E-2</c:v>
                </c:pt>
              </c:numCache>
            </c:numRef>
          </c:val>
          <c:extLst>
            <c:ext xmlns:c16="http://schemas.microsoft.com/office/drawing/2014/chart" uri="{C3380CC4-5D6E-409C-BE32-E72D297353CC}">
              <c16:uniqueId val="{00000000-030E-4F61-8AE2-930F32CA9691}"/>
            </c:ext>
          </c:extLst>
        </c:ser>
        <c:ser>
          <c:idx val="1"/>
          <c:order val="1"/>
          <c:tx>
            <c:strRef>
              <c:f>Sheet1!$D$2</c:f>
              <c:strCache>
                <c:ptCount val="1"/>
                <c:pt idx="0">
                  <c:v>Methicillin-resistant 
Staphylococcus</c:v>
                </c:pt>
              </c:strCache>
            </c:strRef>
          </c:tx>
          <c:spPr>
            <a:solidFill>
              <a:srgbClr val="FF7F00"/>
            </a:solidFill>
            <a:ln>
              <a:noFill/>
            </a:ln>
            <a:effectLst/>
          </c:spPr>
          <c:invertIfNegative val="0"/>
          <c:dLbls>
            <c:dLbl>
              <c:idx val="0"/>
              <c:layout>
                <c:manualLayout>
                  <c:x val="1.4590931580101914E-2"/>
                  <c:y val="-0.11288206707048898"/>
                </c:manualLayout>
              </c:layout>
              <c:tx>
                <c:rich>
                  <a:bodyPr/>
                  <a:lstStyle/>
                  <a:p>
                    <a:fld id="{55DF1058-4B53-4082-9BFD-933C73CD6975}" type="SERIESNAME">
                      <a:rPr lang="en-US"/>
                      <a:pPr/>
                      <a:t>[SERIES NAME]</a:t>
                    </a:fld>
                    <a:r>
                      <a:rPr lang="en-US" baseline="0" dirty="0"/>
                      <a:t> </a:t>
                    </a:r>
                  </a:p>
                  <a:p>
                    <a:fld id="{4DCC7E56-DDDB-46C7-B327-A65777454B6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EA6A-4650-910B-CD673016C062}"/>
                </c:ext>
              </c:extLst>
            </c:dLbl>
            <c:dLbl>
              <c:idx val="1"/>
              <c:layout>
                <c:manualLayout>
                  <c:x val="1.5638557185003864E-2"/>
                  <c:y val="-0.11749074997423492"/>
                </c:manualLayout>
              </c:layout>
              <c:tx>
                <c:rich>
                  <a:bodyPr/>
                  <a:lstStyle/>
                  <a:p>
                    <a:fld id="{04E53DBE-CD03-4058-BC1C-E294DB0DC3EB}" type="SERIESNAME">
                      <a:rPr lang="en-US"/>
                      <a:pPr/>
                      <a:t>[SERIES NAME]</a:t>
                    </a:fld>
                    <a:r>
                      <a:rPr lang="en-US" baseline="0" dirty="0"/>
                      <a:t> </a:t>
                    </a:r>
                  </a:p>
                  <a:p>
                    <a:fld id="{6C0BCF9C-904C-4C64-B824-3D92573BBB1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EA6A-4650-910B-CD673016C062}"/>
                </c:ext>
              </c:extLst>
            </c:dLbl>
            <c:dLbl>
              <c:idx val="2"/>
              <c:layout>
                <c:manualLayout>
                  <c:x val="7.9196261242013288E-2"/>
                  <c:y val="-0.11749074997423492"/>
                </c:manualLayout>
              </c:layout>
              <c:tx>
                <c:rich>
                  <a:bodyPr/>
                  <a:lstStyle/>
                  <a:p>
                    <a:fld id="{D7689F21-C326-4D9F-93C6-B65BF922CA38}" type="SERIESNAME">
                      <a:rPr lang="en-US" smtClean="0"/>
                      <a:pPr/>
                      <a:t>[SERIES NAME]</a:t>
                    </a:fld>
                    <a:endParaRPr lang="en-US" dirty="0"/>
                  </a:p>
                  <a:p>
                    <a:r>
                      <a:rPr lang="en-US" baseline="0" dirty="0"/>
                      <a:t> </a:t>
                    </a:r>
                    <a:fld id="{16999269-1D64-4DA5-A2CF-68952E0CEBA9}"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EA6A-4650-910B-CD673016C062}"/>
                </c:ext>
              </c:extLst>
            </c:dLbl>
            <c:dLbl>
              <c:idx val="3"/>
              <c:layout>
                <c:manualLayout>
                  <c:x val="5.0010048704004405E-2"/>
                  <c:y val="-0.11749074997423492"/>
                </c:manualLayout>
              </c:layout>
              <c:tx>
                <c:rich>
                  <a:bodyPr/>
                  <a:lstStyle/>
                  <a:p>
                    <a:fld id="{064EF550-2515-4213-BAD1-60DE92F8BAAE}" type="SERIESNAME">
                      <a:rPr lang="en-US"/>
                      <a:pPr/>
                      <a:t>[SERIES NAME]</a:t>
                    </a:fld>
                    <a:r>
                      <a:rPr lang="en-US" baseline="0" dirty="0"/>
                      <a:t> </a:t>
                    </a:r>
                  </a:p>
                  <a:p>
                    <a:fld id="{BE6A4E35-E4A3-40F6-939D-74AFA30E342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Sheet1!$D$3:$D$6</c:f>
              <c:numCache>
                <c:formatCode>0%</c:formatCode>
                <c:ptCount val="4"/>
                <c:pt idx="0">
                  <c:v>8.8999999999999996E-2</c:v>
                </c:pt>
                <c:pt idx="1">
                  <c:v>8.3000000000000004E-2</c:v>
                </c:pt>
                <c:pt idx="2">
                  <c:v>2.1000000000000001E-2</c:v>
                </c:pt>
                <c:pt idx="3">
                  <c:v>3.6999999999999998E-2</c:v>
                </c:pt>
              </c:numCache>
            </c:numRef>
          </c:val>
          <c:extLst>
            <c:ext xmlns:c16="http://schemas.microsoft.com/office/drawing/2014/chart" uri="{C3380CC4-5D6E-409C-BE32-E72D297353CC}">
              <c16:uniqueId val="{00000001-030E-4F61-8AE2-930F32CA9691}"/>
            </c:ext>
          </c:extLst>
        </c:ser>
        <c:ser>
          <c:idx val="2"/>
          <c:order val="2"/>
          <c:tx>
            <c:strRef>
              <c:f>Sheet1!$E$2</c:f>
              <c:strCache>
                <c:ptCount val="1"/>
                <c:pt idx="0">
                  <c:v>Coagulase-negative 
Staphylococcus</c:v>
                </c:pt>
              </c:strCache>
            </c:strRef>
          </c:tx>
          <c:spPr>
            <a:solidFill>
              <a:srgbClr val="8452BA"/>
            </a:solidFill>
            <a:ln>
              <a:noFill/>
            </a:ln>
            <a:effectLst/>
          </c:spPr>
          <c:invertIfNegative val="0"/>
          <c:dLbls>
            <c:dLbl>
              <c:idx val="0"/>
              <c:layout>
                <c:manualLayout>
                  <c:x val="1.7347234759768071E-18"/>
                  <c:y val="-1.1521707259365059E-3"/>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779F3B5D-F64F-4155-A216-D845AD4447A0}"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64B4BC21-37F7-4783-AD57-5B57A6398756}"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9.5054667165504744E-2"/>
                      <c:h val="9.7842338046528102E-2"/>
                    </c:manualLayout>
                  </c15:layout>
                  <c15:dlblFieldTable/>
                  <c15:showDataLabelsRange val="0"/>
                </c:ext>
                <c:ext xmlns:c16="http://schemas.microsoft.com/office/drawing/2014/chart" uri="{C3380CC4-5D6E-409C-BE32-E72D297353CC}">
                  <c16:uniqueId val="{00000005-EA6A-4650-910B-CD673016C062}"/>
                </c:ext>
              </c:extLst>
            </c:dLbl>
            <c:dLbl>
              <c:idx val="1"/>
              <c:tx>
                <c:rich>
                  <a:bodyPr/>
                  <a:lstStyle/>
                  <a:p>
                    <a:fld id="{CAD57636-9502-42E6-AF09-8E7F04DB4587}" type="SERIESNAME">
                      <a:rPr lang="en-US"/>
                      <a:pPr/>
                      <a:t>[SERIES NAME]</a:t>
                    </a:fld>
                    <a:r>
                      <a:rPr lang="en-US" baseline="0"/>
                      <a:t> </a:t>
                    </a:r>
                  </a:p>
                  <a:p>
                    <a:fld id="{6536E722-A3EF-4052-A4C5-2D728BD8CE26}"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EA6A-4650-910B-CD673016C062}"/>
                </c:ext>
              </c:extLst>
            </c:dLbl>
            <c:dLbl>
              <c:idx val="2"/>
              <c:tx>
                <c:rich>
                  <a:bodyPr/>
                  <a:lstStyle/>
                  <a:p>
                    <a:fld id="{A60A6586-6857-430C-BA4C-8BDD5C82354C}" type="SERIESNAME">
                      <a:rPr lang="en-US"/>
                      <a:pPr/>
                      <a:t>[SERIES NAME]</a:t>
                    </a:fld>
                    <a:r>
                      <a:rPr lang="en-US" baseline="0" dirty="0"/>
                      <a:t> </a:t>
                    </a:r>
                  </a:p>
                  <a:p>
                    <a:fld id="{966932FF-10F7-4A46-8CB2-03C85950B9C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EA6A-4650-910B-CD673016C062}"/>
                </c:ext>
              </c:extLst>
            </c:dLbl>
            <c:dLbl>
              <c:idx val="3"/>
              <c:tx>
                <c:rich>
                  <a:bodyPr/>
                  <a:lstStyle/>
                  <a:p>
                    <a:fld id="{435CD44A-AC65-43F2-92C4-64AE3EDCD92D}" type="SERIESNAME">
                      <a:rPr lang="en-US"/>
                      <a:pPr/>
                      <a:t>[SERIES NAME]</a:t>
                    </a:fld>
                    <a:r>
                      <a:rPr lang="en-US" baseline="0"/>
                      <a:t> </a:t>
                    </a:r>
                  </a:p>
                  <a:p>
                    <a:fld id="{80371481-743C-4A45-A92D-33CC59C3A00E}"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C-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Sheet1!$E$3:$E$6</c:f>
              <c:numCache>
                <c:formatCode>0%</c:formatCode>
                <c:ptCount val="4"/>
                <c:pt idx="0">
                  <c:v>0.13800000000000001</c:v>
                </c:pt>
                <c:pt idx="1">
                  <c:v>0.13100000000000001</c:v>
                </c:pt>
                <c:pt idx="2">
                  <c:v>0.191</c:v>
                </c:pt>
                <c:pt idx="3">
                  <c:v>0.158</c:v>
                </c:pt>
              </c:numCache>
            </c:numRef>
          </c:val>
          <c:extLst>
            <c:ext xmlns:c16="http://schemas.microsoft.com/office/drawing/2014/chart" uri="{C3380CC4-5D6E-409C-BE32-E72D297353CC}">
              <c16:uniqueId val="{00000002-030E-4F61-8AE2-930F32CA9691}"/>
            </c:ext>
          </c:extLst>
        </c:ser>
        <c:ser>
          <c:idx val="3"/>
          <c:order val="3"/>
          <c:tx>
            <c:strRef>
              <c:f>Sheet1!$F$2</c:f>
              <c:strCache>
                <c:ptCount val="1"/>
                <c:pt idx="0">
                  <c:v>Enterococcus sp.</c:v>
                </c:pt>
              </c:strCache>
            </c:strRef>
          </c:tx>
          <c:spPr>
            <a:solidFill>
              <a:srgbClr val="FB9A99"/>
            </a:solidFill>
            <a:ln>
              <a:noFill/>
            </a:ln>
            <a:effectLst/>
          </c:spPr>
          <c:invertIfNegative val="0"/>
          <c:dLbls>
            <c:dLbl>
              <c:idx val="0"/>
              <c:tx>
                <c:rich>
                  <a:bodyPr/>
                  <a:lstStyle/>
                  <a:p>
                    <a:fld id="{4FAE03AF-25FD-431E-A1C2-FE0DA1878A04}" type="SERIESNAME">
                      <a:rPr lang="en-US"/>
                      <a:pPr/>
                      <a:t>[SERIES NAME]</a:t>
                    </a:fld>
                    <a:r>
                      <a:rPr lang="en-US" baseline="0"/>
                      <a:t> </a:t>
                    </a:r>
                  </a:p>
                  <a:p>
                    <a:fld id="{5138C641-B3E6-4924-87AE-384225505917}"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A6A-4650-910B-CD673016C062}"/>
                </c:ext>
              </c:extLst>
            </c:dLbl>
            <c:dLbl>
              <c:idx val="1"/>
              <c:tx>
                <c:rich>
                  <a:bodyPr/>
                  <a:lstStyle/>
                  <a:p>
                    <a:fld id="{39C80804-3C7B-4F0A-BCE2-3D5D8D863B35}" type="SERIESNAME">
                      <a:rPr lang="en-US"/>
                      <a:pPr/>
                      <a:t>[SERIES NAME]</a:t>
                    </a:fld>
                    <a:r>
                      <a:rPr lang="en-US" baseline="0" dirty="0"/>
                      <a:t> </a:t>
                    </a:r>
                  </a:p>
                  <a:p>
                    <a:fld id="{92445558-DC2B-46FE-8609-F7BF22D88815}"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6A-4650-910B-CD673016C062}"/>
                </c:ext>
              </c:extLst>
            </c:dLbl>
            <c:dLbl>
              <c:idx val="2"/>
              <c:tx>
                <c:rich>
                  <a:bodyPr/>
                  <a:lstStyle/>
                  <a:p>
                    <a:fld id="{A21DCF45-844A-4459-A215-685F27FA34CA}" type="SERIESNAME">
                      <a:rPr lang="en-US"/>
                      <a:pPr/>
                      <a:t>[SERIES NAME]</a:t>
                    </a:fld>
                    <a:r>
                      <a:rPr lang="en-US" baseline="0"/>
                      <a:t> </a:t>
                    </a:r>
                  </a:p>
                  <a:p>
                    <a:fld id="{DDDDCD6A-E473-452E-8AC6-07B82E64CB9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E-EA6A-4650-910B-CD673016C062}"/>
                </c:ext>
              </c:extLst>
            </c:dLbl>
            <c:dLbl>
              <c:idx val="3"/>
              <c:tx>
                <c:rich>
                  <a:bodyPr/>
                  <a:lstStyle/>
                  <a:p>
                    <a:fld id="{DDFFAB3E-244B-4C10-BFAE-305656E4AE49}" type="SERIESNAME">
                      <a:rPr lang="en-US"/>
                      <a:pPr/>
                      <a:t>[SERIES NAME]</a:t>
                    </a:fld>
                    <a:r>
                      <a:rPr lang="en-US" baseline="0" dirty="0"/>
                      <a:t> </a:t>
                    </a:r>
                  </a:p>
                  <a:p>
                    <a:fld id="{4BFB050F-2388-4CA2-BB0C-4B4E21F8577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B-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Sheet1!$F$3:$F$6</c:f>
              <c:numCache>
                <c:formatCode>0%</c:formatCode>
                <c:ptCount val="4"/>
                <c:pt idx="0">
                  <c:v>0.17100000000000001</c:v>
                </c:pt>
                <c:pt idx="1">
                  <c:v>0.13800000000000001</c:v>
                </c:pt>
                <c:pt idx="2">
                  <c:v>0.20300000000000001</c:v>
                </c:pt>
                <c:pt idx="3">
                  <c:v>0.17399999999999999</c:v>
                </c:pt>
              </c:numCache>
            </c:numRef>
          </c:val>
          <c:extLst>
            <c:ext xmlns:c16="http://schemas.microsoft.com/office/drawing/2014/chart" uri="{C3380CC4-5D6E-409C-BE32-E72D297353CC}">
              <c16:uniqueId val="{00000003-030E-4F61-8AE2-930F32CA9691}"/>
            </c:ext>
          </c:extLst>
        </c:ser>
        <c:ser>
          <c:idx val="4"/>
          <c:order val="4"/>
          <c:tx>
            <c:strRef>
              <c:f>Sheet1!$G$2</c:f>
              <c:strCache>
                <c:ptCount val="1"/>
                <c:pt idx="0">
                  <c:v>Gram-positive 
bacteria (other)</c:v>
                </c:pt>
              </c:strCache>
            </c:strRef>
          </c:tx>
          <c:spPr>
            <a:solidFill>
              <a:srgbClr val="BFBFBF"/>
            </a:solidFill>
            <a:ln>
              <a:noFill/>
            </a:ln>
            <a:effectLst/>
          </c:spPr>
          <c:invertIfNegative val="0"/>
          <c:dLbls>
            <c:dLbl>
              <c:idx val="0"/>
              <c:layout>
                <c:manualLayout>
                  <c:x val="-7.6427806328564511E-17"/>
                  <c:y val="-0.11288206707048898"/>
                </c:manualLayout>
              </c:layout>
              <c:tx>
                <c:rich>
                  <a:bodyPr/>
                  <a:lstStyle/>
                  <a:p>
                    <a:fld id="{D125B595-3940-40A7-B20C-BE6882CB476E}" type="SERIESNAME">
                      <a:rPr lang="en-US"/>
                      <a:pPr/>
                      <a:t>[SERIES NAME]</a:t>
                    </a:fld>
                    <a:r>
                      <a:rPr lang="en-US" baseline="0" dirty="0"/>
                      <a:t> </a:t>
                    </a:r>
                  </a:p>
                  <a:p>
                    <a:fld id="{659E176C-5AAF-4548-A8DB-94EB53426AE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EA6A-4650-910B-CD673016C062}"/>
                </c:ext>
              </c:extLst>
            </c:dLbl>
            <c:dLbl>
              <c:idx val="1"/>
              <c:layout>
                <c:manualLayout>
                  <c:x val="0"/>
                  <c:y val="-0.110579577751447"/>
                </c:manualLayout>
              </c:layout>
              <c:tx>
                <c:rich>
                  <a:bodyPr/>
                  <a:lstStyle/>
                  <a:p>
                    <a:fld id="{E6157E40-54E3-4737-B20A-5B953B75548D}" type="SERIESNAME">
                      <a:rPr lang="en-US" smtClean="0"/>
                      <a:pPr/>
                      <a:t>[SERIES NAME]</a:t>
                    </a:fld>
                    <a:endParaRPr lang="en-US"/>
                  </a:p>
                  <a:p>
                    <a:r>
                      <a:rPr lang="en-US" baseline="0"/>
                      <a:t> </a:t>
                    </a:r>
                    <a:fld id="{673FA147-1515-4E7C-8190-E0484F5FDCAF}" type="VALUE">
                      <a:rPr lang="en-US" baseline="0"/>
                      <a:pPr/>
                      <a:t>[VALUE]</a:t>
                    </a:fld>
                    <a:endParaRPr lang="en-US" baseline="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4-EA6A-4650-910B-CD673016C062}"/>
                </c:ext>
              </c:extLst>
            </c:dLbl>
            <c:dLbl>
              <c:idx val="2"/>
              <c:layout>
                <c:manualLayout>
                  <c:x val="-7.6407904339875131E-17"/>
                  <c:y val="-0.110579577751447"/>
                </c:manualLayout>
              </c:layout>
              <c:tx>
                <c:rich>
                  <a:bodyPr/>
                  <a:lstStyle/>
                  <a:p>
                    <a:fld id="{B9C5FDE1-47AE-49EB-9FD4-3E4A46E41B64}" type="SERIESNAME">
                      <a:rPr lang="en-US"/>
                      <a:pPr/>
                      <a:t>[SERIES NAME]</a:t>
                    </a:fld>
                    <a:r>
                      <a:rPr lang="en-US" baseline="0" dirty="0"/>
                      <a:t> </a:t>
                    </a:r>
                  </a:p>
                  <a:p>
                    <a:fld id="{8435038A-F4D5-4D35-A02A-6D25A241F711}"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EA6A-4650-910B-CD673016C062}"/>
                </c:ext>
              </c:extLst>
            </c:dLbl>
            <c:dLbl>
              <c:idx val="3"/>
              <c:layout>
                <c:manualLayout>
                  <c:x val="0"/>
                  <c:y val="-0.110579577751447"/>
                </c:manualLayout>
              </c:layout>
              <c:tx>
                <c:rich>
                  <a:bodyPr/>
                  <a:lstStyle/>
                  <a:p>
                    <a:fld id="{0728ED42-E8DE-4A7F-B762-3A93C2238D03}" type="SERIESNAME">
                      <a:rPr lang="en-US" smtClean="0"/>
                      <a:pPr/>
                      <a:t>[SERIES NAME]</a:t>
                    </a:fld>
                    <a:endParaRPr lang="en-US" dirty="0"/>
                  </a:p>
                  <a:p>
                    <a:r>
                      <a:rPr lang="en-US" baseline="0" dirty="0"/>
                      <a:t> </a:t>
                    </a:r>
                    <a:fld id="{F8631D00-D127-4DD3-8267-FF08C25C80E8}" type="VALUE">
                      <a:rPr lang="en-US" baseline="0"/>
                      <a:pPr/>
                      <a:t>[VALUE]</a:t>
                    </a:fld>
                    <a:endParaRPr lang="en-US" baseline="0" dirty="0"/>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Sheet1!$G$3:$G$6</c:f>
              <c:numCache>
                <c:formatCode>0%</c:formatCode>
                <c:ptCount val="4"/>
                <c:pt idx="0">
                  <c:v>4.9000000000000002E-2</c:v>
                </c:pt>
                <c:pt idx="1">
                  <c:v>2.8000000000000001E-2</c:v>
                </c:pt>
                <c:pt idx="2">
                  <c:v>4.5999999999999999E-2</c:v>
                </c:pt>
                <c:pt idx="3">
                  <c:v>2.1000000000000001E-2</c:v>
                </c:pt>
              </c:numCache>
            </c:numRef>
          </c:val>
          <c:extLst>
            <c:ext xmlns:c16="http://schemas.microsoft.com/office/drawing/2014/chart" uri="{C3380CC4-5D6E-409C-BE32-E72D297353CC}">
              <c16:uniqueId val="{00000004-030E-4F61-8AE2-930F32CA9691}"/>
            </c:ext>
          </c:extLst>
        </c:ser>
        <c:ser>
          <c:idx val="5"/>
          <c:order val="5"/>
          <c:spPr>
            <a:solidFill>
              <a:schemeClr val="accent6"/>
            </a:solidFill>
            <a:ln>
              <a:noFill/>
            </a:ln>
            <a:effectLst/>
          </c:spPr>
          <c:invertIfNegative val="0"/>
          <c:cat>
            <c:strRef>
              <c:f>Sheet1!$B$3:$B$6</c:f>
              <c:strCache>
                <c:ptCount val="4"/>
                <c:pt idx="0">
                  <c:v>Calendar Year 
2021</c:v>
                </c:pt>
                <c:pt idx="1">
                  <c:v>Calendar Year 
2020</c:v>
                </c:pt>
                <c:pt idx="2">
                  <c:v>Calendar Year 
2021</c:v>
                </c:pt>
                <c:pt idx="3">
                  <c:v>Calendar Year 
2020</c:v>
                </c:pt>
              </c:strCache>
            </c:strRef>
          </c:cat>
          <c:val>
            <c:numRef>
              <c:f>Sheet1!$H$3:$H$6</c:f>
              <c:numCache>
                <c:formatCode>General</c:formatCode>
                <c:ptCount val="4"/>
              </c:numCache>
            </c:numRef>
          </c:val>
          <c:extLst>
            <c:ext xmlns:c16="http://schemas.microsoft.com/office/drawing/2014/chart" uri="{C3380CC4-5D6E-409C-BE32-E72D297353CC}">
              <c16:uniqueId val="{00000005-030E-4F61-8AE2-930F32CA9691}"/>
            </c:ext>
          </c:extLst>
        </c:ser>
        <c:ser>
          <c:idx val="6"/>
          <c:order val="6"/>
          <c:spPr>
            <a:solidFill>
              <a:schemeClr val="accent1">
                <a:lumMod val="60000"/>
              </a:schemeClr>
            </a:solidFill>
            <a:ln>
              <a:noFill/>
            </a:ln>
            <a:effectLst/>
          </c:spPr>
          <c:invertIfNegative val="0"/>
          <c:cat>
            <c:strRef>
              <c:f>Sheet1!$B$3:$B$6</c:f>
              <c:strCache>
                <c:ptCount val="4"/>
                <c:pt idx="0">
                  <c:v>Calendar Year 
2021</c:v>
                </c:pt>
                <c:pt idx="1">
                  <c:v>Calendar Year 
2020</c:v>
                </c:pt>
                <c:pt idx="2">
                  <c:v>Calendar Year 
2021</c:v>
                </c:pt>
                <c:pt idx="3">
                  <c:v>Calendar Year 
2020</c:v>
                </c:pt>
              </c:strCache>
            </c:strRef>
          </c:cat>
          <c:val>
            <c:numRef>
              <c:f>Sheet1!$I$3:$I$6</c:f>
              <c:numCache>
                <c:formatCode>General</c:formatCode>
                <c:ptCount val="4"/>
              </c:numCache>
            </c:numRef>
          </c:val>
          <c:extLst>
            <c:ext xmlns:c16="http://schemas.microsoft.com/office/drawing/2014/chart" uri="{C3380CC4-5D6E-409C-BE32-E72D297353CC}">
              <c16:uniqueId val="{00000006-030E-4F61-8AE2-930F32CA9691}"/>
            </c:ext>
          </c:extLst>
        </c:ser>
        <c:ser>
          <c:idx val="7"/>
          <c:order val="7"/>
          <c:spPr>
            <a:solidFill>
              <a:schemeClr val="accent2">
                <a:lumMod val="60000"/>
              </a:schemeClr>
            </a:solidFill>
            <a:ln>
              <a:noFill/>
            </a:ln>
            <a:effectLst/>
          </c:spPr>
          <c:invertIfNegative val="0"/>
          <c:cat>
            <c:strRef>
              <c:f>Sheet1!$B$3:$B$6</c:f>
              <c:strCache>
                <c:ptCount val="4"/>
                <c:pt idx="0">
                  <c:v>Calendar Year 
2021</c:v>
                </c:pt>
                <c:pt idx="1">
                  <c:v>Calendar Year 
2020</c:v>
                </c:pt>
                <c:pt idx="2">
                  <c:v>Calendar Year 
2021</c:v>
                </c:pt>
                <c:pt idx="3">
                  <c:v>Calendar Year 
2020</c:v>
                </c:pt>
              </c:strCache>
            </c:strRef>
          </c:cat>
          <c:val>
            <c:numRef>
              <c:f>Sheet1!$J$3:$J$6</c:f>
              <c:numCache>
                <c:formatCode>General</c:formatCode>
                <c:ptCount val="4"/>
              </c:numCache>
            </c:numRef>
          </c:val>
          <c:extLst>
            <c:ext xmlns:c16="http://schemas.microsoft.com/office/drawing/2014/chart" uri="{C3380CC4-5D6E-409C-BE32-E72D297353CC}">
              <c16:uniqueId val="{00000007-030E-4F61-8AE2-930F32CA9691}"/>
            </c:ext>
          </c:extLst>
        </c:ser>
        <c:ser>
          <c:idx val="8"/>
          <c:order val="8"/>
          <c:tx>
            <c:strRef>
              <c:f>Sheet1!$K$2</c:f>
              <c:strCache>
                <c:ptCount val="1"/>
                <c:pt idx="0">
                  <c:v>Gram-negative 
bacteria</c:v>
                </c:pt>
              </c:strCache>
            </c:strRef>
          </c:tx>
          <c:spPr>
            <a:solidFill>
              <a:srgbClr val="1F78B4"/>
            </a:solidFill>
            <a:ln>
              <a:noFill/>
            </a:ln>
            <a:effectLst/>
          </c:spPr>
          <c:invertIfNegative val="0"/>
          <c:dLbls>
            <c:dLbl>
              <c:idx val="0"/>
              <c:tx>
                <c:rich>
                  <a:bodyPr/>
                  <a:lstStyle/>
                  <a:p>
                    <a:fld id="{BF288C62-14DC-4AC2-8C28-FF5C3C30D512}" type="SERIESNAME">
                      <a:rPr lang="en-US"/>
                      <a:pPr/>
                      <a:t>[SERIES NAME]</a:t>
                    </a:fld>
                    <a:r>
                      <a:rPr lang="en-US" baseline="0" dirty="0"/>
                      <a:t> </a:t>
                    </a:r>
                  </a:p>
                  <a:p>
                    <a:fld id="{F26AEC79-A508-459F-A7C0-87CBD45C040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EA6A-4650-910B-CD673016C062}"/>
                </c:ext>
              </c:extLst>
            </c:dLbl>
            <c:dLbl>
              <c:idx val="1"/>
              <c:tx>
                <c:rich>
                  <a:bodyPr/>
                  <a:lstStyle/>
                  <a:p>
                    <a:fld id="{9B26E571-0673-4A66-A555-758FBB3E38DB}" type="SERIESNAME">
                      <a:rPr lang="en-US"/>
                      <a:pPr/>
                      <a:t>[SERIES NAME]</a:t>
                    </a:fld>
                    <a:r>
                      <a:rPr lang="en-US" baseline="0"/>
                      <a:t> </a:t>
                    </a:r>
                  </a:p>
                  <a:p>
                    <a:fld id="{92ABB94F-CA59-4DF7-A41F-95FCA318762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7-EA6A-4650-910B-CD673016C062}"/>
                </c:ext>
              </c:extLst>
            </c:dLbl>
            <c:dLbl>
              <c:idx val="2"/>
              <c:tx>
                <c:rich>
                  <a:bodyPr/>
                  <a:lstStyle/>
                  <a:p>
                    <a:fld id="{86AF8781-5407-4720-9DBE-CD05616E730B}" type="SERIESNAME">
                      <a:rPr lang="en-US"/>
                      <a:pPr/>
                      <a:t>[SERIES NAME]</a:t>
                    </a:fld>
                    <a:r>
                      <a:rPr lang="en-US" baseline="0"/>
                      <a:t> </a:t>
                    </a:r>
                  </a:p>
                  <a:p>
                    <a:fld id="{DED9CF05-B800-46A2-9BF6-3D3684785DEF}"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8-EA6A-4650-910B-CD673016C062}"/>
                </c:ext>
              </c:extLst>
            </c:dLbl>
            <c:dLbl>
              <c:idx val="3"/>
              <c:tx>
                <c:rich>
                  <a:bodyPr/>
                  <a:lstStyle/>
                  <a:p>
                    <a:fld id="{902F546B-CA56-478C-9E64-828609E413F2}" type="SERIESNAME">
                      <a:rPr lang="en-US"/>
                      <a:pPr/>
                      <a:t>[SERIES NAME]</a:t>
                    </a:fld>
                    <a:r>
                      <a:rPr lang="en-US" baseline="0"/>
                      <a:t> </a:t>
                    </a:r>
                  </a:p>
                  <a:p>
                    <a:fld id="{18399A20-D5A0-4B87-BCF0-2434697BB6F4}"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Sheet1!$K$3:$K$6</c:f>
              <c:numCache>
                <c:formatCode>0%</c:formatCode>
                <c:ptCount val="4"/>
                <c:pt idx="0">
                  <c:v>0.35</c:v>
                </c:pt>
                <c:pt idx="1">
                  <c:v>0.20699999999999999</c:v>
                </c:pt>
                <c:pt idx="2">
                  <c:v>0.14899999999999999</c:v>
                </c:pt>
                <c:pt idx="3">
                  <c:v>0.16600000000000001</c:v>
                </c:pt>
              </c:numCache>
            </c:numRef>
          </c:val>
          <c:extLst>
            <c:ext xmlns:c16="http://schemas.microsoft.com/office/drawing/2014/chart" uri="{C3380CC4-5D6E-409C-BE32-E72D297353CC}">
              <c16:uniqueId val="{00000008-030E-4F61-8AE2-930F32CA9691}"/>
            </c:ext>
          </c:extLst>
        </c:ser>
        <c:ser>
          <c:idx val="9"/>
          <c:order val="9"/>
          <c:tx>
            <c:strRef>
              <c:f>Sheet1!$L$2</c:f>
              <c:strCache>
                <c:ptCount val="1"/>
                <c:pt idx="0">
                  <c:v>Candida 
albicans</c:v>
                </c:pt>
              </c:strCache>
            </c:strRef>
          </c:tx>
          <c:spPr>
            <a:solidFill>
              <a:srgbClr val="BDA0CC"/>
            </a:solidFill>
            <a:ln>
              <a:noFill/>
            </a:ln>
            <a:effectLst/>
          </c:spPr>
          <c:invertIfNegative val="0"/>
          <c:dLbls>
            <c:dLbl>
              <c:idx val="0"/>
              <c:layout>
                <c:manualLayout>
                  <c:x val="-1.7714277226551129E-2"/>
                  <c:y val="-0.11057772561861605"/>
                </c:manualLayout>
              </c:layout>
              <c:tx>
                <c:rich>
                  <a:bodyPr/>
                  <a:lstStyle/>
                  <a:p>
                    <a:fld id="{A9F0A3A8-205A-4FE4-ACBE-4B5930D63FBA}" type="SERIESNAME">
                      <a:rPr lang="en-US"/>
                      <a:pPr/>
                      <a:t>[SERIES NAME]</a:t>
                    </a:fld>
                    <a:r>
                      <a:rPr lang="en-US" baseline="0" dirty="0"/>
                      <a:t> </a:t>
                    </a:r>
                  </a:p>
                  <a:p>
                    <a:fld id="{D7DDCFE4-E3EC-44E0-B3C9-F957469DF9D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1-EA6A-4650-910B-CD673016C062}"/>
                </c:ext>
              </c:extLst>
            </c:dLbl>
            <c:dLbl>
              <c:idx val="1"/>
              <c:layout>
                <c:manualLayout>
                  <c:x val="3.7749316798913737E-6"/>
                  <c:y val="4.6393469750346441E-3"/>
                </c:manualLayout>
              </c:layout>
              <c:tx>
                <c:rich>
                  <a:bodyPr/>
                  <a:lstStyle/>
                  <a:p>
                    <a:fld id="{768552B4-D6C3-4E5C-865C-B670529D9C88}" type="SERIESNAME">
                      <a:rPr lang="en-US"/>
                      <a:pPr/>
                      <a:t>[SERIES NAME]</a:t>
                    </a:fld>
                    <a:r>
                      <a:rPr lang="en-US" baseline="0"/>
                      <a:t> </a:t>
                    </a:r>
                  </a:p>
                  <a:p>
                    <a:fld id="{45978D90-EF88-43FB-8141-529B215C182D}"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EA6A-4650-910B-CD673016C062}"/>
                </c:ext>
              </c:extLst>
            </c:dLbl>
            <c:dLbl>
              <c:idx val="2"/>
              <c:tx>
                <c:rich>
                  <a:bodyPr/>
                  <a:lstStyle/>
                  <a:p>
                    <a:fld id="{A26E45B4-B844-4A54-84AE-FD73E8394A45}" type="SERIESNAME">
                      <a:rPr lang="en-US"/>
                      <a:pPr/>
                      <a:t>[SERIES NAME]</a:t>
                    </a:fld>
                    <a:r>
                      <a:rPr lang="en-US" baseline="0"/>
                      <a:t> </a:t>
                    </a:r>
                  </a:p>
                  <a:p>
                    <a:fld id="{BFE51C72-3ED5-4026-B5B5-ED32554BCA78}"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3-EA6A-4650-910B-CD673016C062}"/>
                </c:ext>
              </c:extLst>
            </c:dLbl>
            <c:dLbl>
              <c:idx val="3"/>
              <c:tx>
                <c:rich>
                  <a:bodyPr/>
                  <a:lstStyle/>
                  <a:p>
                    <a:fld id="{BFD36F6B-794C-4F98-857E-15DC089BF032}" type="SERIESNAME">
                      <a:rPr lang="en-US"/>
                      <a:pPr/>
                      <a:t>[SERIES NAME]</a:t>
                    </a:fld>
                    <a:r>
                      <a:rPr lang="en-US" baseline="0"/>
                      <a:t> </a:t>
                    </a:r>
                  </a:p>
                  <a:p>
                    <a:fld id="{E740F1F3-1765-4C92-9185-FC5998F19FDC}"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2-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Sheet1!$L$3:$L$6</c:f>
              <c:numCache>
                <c:formatCode>0%</c:formatCode>
                <c:ptCount val="4"/>
                <c:pt idx="0">
                  <c:v>1.6E-2</c:v>
                </c:pt>
                <c:pt idx="1">
                  <c:v>9.7000000000000003E-2</c:v>
                </c:pt>
                <c:pt idx="2">
                  <c:v>0.112</c:v>
                </c:pt>
                <c:pt idx="3">
                  <c:v>0.14099999999999999</c:v>
                </c:pt>
              </c:numCache>
            </c:numRef>
          </c:val>
          <c:extLst>
            <c:ext xmlns:c16="http://schemas.microsoft.com/office/drawing/2014/chart" uri="{C3380CC4-5D6E-409C-BE32-E72D297353CC}">
              <c16:uniqueId val="{00000009-030E-4F61-8AE2-930F32CA9691}"/>
            </c:ext>
          </c:extLst>
        </c:ser>
        <c:ser>
          <c:idx val="10"/>
          <c:order val="10"/>
          <c:tx>
            <c:strRef>
              <c:f>Sheet1!$M$2</c:f>
              <c:strCache>
                <c:ptCount val="1"/>
                <c:pt idx="0">
                  <c:v>Yeast/Fungus 
(other)</c:v>
                </c:pt>
              </c:strCache>
            </c:strRef>
          </c:tx>
          <c:spPr>
            <a:solidFill>
              <a:srgbClr val="E93B3B"/>
            </a:solidFill>
            <a:ln>
              <a:noFill/>
            </a:ln>
            <a:effectLst/>
          </c:spPr>
          <c:invertIfNegative val="0"/>
          <c:dLbls>
            <c:dLbl>
              <c:idx val="0"/>
              <c:layout>
                <c:manualLayout>
                  <c:x val="1.9795987920546727E-2"/>
                  <c:y val="-0.11057772561861605"/>
                </c:manualLayout>
              </c:layout>
              <c:tx>
                <c:rich>
                  <a:bodyPr/>
                  <a:lstStyle/>
                  <a:p>
                    <a:fld id="{67AFEFB7-315B-4D57-92AC-BAE8A8D163FD}" type="SERIESNAME">
                      <a:rPr lang="en-US"/>
                      <a:pPr/>
                      <a:t>[SERIES NAME]</a:t>
                    </a:fld>
                    <a:r>
                      <a:rPr lang="en-US" baseline="0" dirty="0"/>
                      <a:t> </a:t>
                    </a:r>
                  </a:p>
                  <a:p>
                    <a:fld id="{C3C7A0E2-6AB8-4A8F-A816-65CBD4051AB0}"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A6A-4650-910B-CD673016C062}"/>
                </c:ext>
              </c:extLst>
            </c:dLbl>
            <c:dLbl>
              <c:idx val="1"/>
              <c:layout>
                <c:manualLayout>
                  <c:x val="5.2045639580518216E-3"/>
                  <c:y val="-0.11518704357709274"/>
                </c:manualLayout>
              </c:layout>
              <c:tx>
                <c:rich>
                  <a:bodyPr/>
                  <a:lstStyle/>
                  <a:p>
                    <a:fld id="{47FF1E28-1425-42B8-A51E-8CDDEEDB9C60}" type="SERIESNAME">
                      <a:rPr lang="en-US"/>
                      <a:pPr/>
                      <a:t>[SERIES NAME]</a:t>
                    </a:fld>
                    <a:r>
                      <a:rPr lang="en-US" baseline="0" dirty="0"/>
                      <a:t> </a:t>
                    </a:r>
                  </a:p>
                  <a:p>
                    <a:fld id="{C1D7CC4B-2961-4E0C-9AD0-0C6B17D09989}"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7.5243511987414691E-2"/>
                      <c:h val="9.972895668458627E-2"/>
                    </c:manualLayout>
                  </c15:layout>
                  <c15:dlblFieldTable/>
                  <c15:showDataLabelsRange val="0"/>
                </c:ext>
                <c:ext xmlns:c16="http://schemas.microsoft.com/office/drawing/2014/chart" uri="{C3380CC4-5D6E-409C-BE32-E72D297353CC}">
                  <c16:uniqueId val="{0000000A-EA6A-4650-910B-CD673016C062}"/>
                </c:ext>
              </c:extLst>
            </c:dLbl>
            <c:dLbl>
              <c:idx val="2"/>
              <c:layout>
                <c:manualLayout>
                  <c:x val="5.2114573115543848E-4"/>
                  <c:y val="-1.1521707259365484E-3"/>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2C6D06B1-9DBA-4DDF-9FEF-889FB6C83B57}"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884EE3C0-973F-4C54-8EEB-2D30799F3165}"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showLegendKey val="0"/>
              <c:showVal val="1"/>
              <c:showCatName val="0"/>
              <c:showSerName val="1"/>
              <c:showPercent val="0"/>
              <c:showBubbleSize val="0"/>
              <c:extLst>
                <c:ext xmlns:c15="http://schemas.microsoft.com/office/drawing/2012/chart" uri="{CE6537A1-D6FC-4f65-9D91-7224C49458BB}">
                  <c15:layout>
                    <c:manualLayout>
                      <c:w val="8.4898377608221332E-2"/>
                      <c:h val="0.10475536240214714"/>
                    </c:manualLayout>
                  </c15:layout>
                  <c15:dlblFieldTable/>
                  <c15:showDataLabelsRange val="0"/>
                </c:ext>
                <c:ext xmlns:c16="http://schemas.microsoft.com/office/drawing/2014/chart" uri="{C3380CC4-5D6E-409C-BE32-E72D297353CC}">
                  <c16:uniqueId val="{00000015-EA6A-4650-910B-CD673016C062}"/>
                </c:ext>
              </c:extLst>
            </c:dLbl>
            <c:dLbl>
              <c:idx val="3"/>
              <c:tx>
                <c:rich>
                  <a:bodyPr/>
                  <a:lstStyle/>
                  <a:p>
                    <a:fld id="{63AE9531-04F1-4E2F-8427-0660A39D15CA}" type="SERIESNAME">
                      <a:rPr lang="en-US"/>
                      <a:pPr/>
                      <a:t>[SERIES NAME]</a:t>
                    </a:fld>
                    <a:r>
                      <a:rPr lang="en-US" baseline="0"/>
                      <a:t> </a:t>
                    </a:r>
                  </a:p>
                  <a:p>
                    <a:fld id="{52455B3A-E948-41E9-9DA5-9714A20DEBDB}"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6-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Sheet1!$M$3:$M$6</c:f>
              <c:numCache>
                <c:formatCode>0%</c:formatCode>
                <c:ptCount val="4"/>
                <c:pt idx="0">
                  <c:v>3.3000000000000002E-2</c:v>
                </c:pt>
                <c:pt idx="1">
                  <c:v>6.9000000000000006E-2</c:v>
                </c:pt>
                <c:pt idx="2">
                  <c:v>0.13300000000000001</c:v>
                </c:pt>
                <c:pt idx="3">
                  <c:v>0.1</c:v>
                </c:pt>
              </c:numCache>
            </c:numRef>
          </c:val>
          <c:extLst>
            <c:ext xmlns:c16="http://schemas.microsoft.com/office/drawing/2014/chart" uri="{C3380CC4-5D6E-409C-BE32-E72D297353CC}">
              <c16:uniqueId val="{0000000A-030E-4F61-8AE2-930F32CA9691}"/>
            </c:ext>
          </c:extLst>
        </c:ser>
        <c:ser>
          <c:idx val="11"/>
          <c:order val="11"/>
          <c:tx>
            <c:strRef>
              <c:f>Sheet1!$N$2</c:f>
              <c:strCache>
                <c:ptCount val="1"/>
                <c:pt idx="0">
                  <c:v>Multiple 
Organisms</c:v>
                </c:pt>
              </c:strCache>
            </c:strRef>
          </c:tx>
          <c:spPr>
            <a:solidFill>
              <a:srgbClr val="FFFF69"/>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00E668B9-46F3-4FB5-BA3C-0A330A542B57}" type="SERIESNAME">
                      <a:rPr lang="en-US" sz="1050">
                        <a:solidFill>
                          <a:schemeClr val="tx1"/>
                        </a:solidFill>
                      </a:rPr>
                      <a:pPr>
                        <a:defRPr sz="1050" b="0" i="0" u="none" strike="noStrike" kern="1200" baseline="0">
                          <a:solidFill>
                            <a:schemeClr val="tx1"/>
                          </a:solidFill>
                          <a:latin typeface="+mn-lt"/>
                          <a:ea typeface="+mn-ea"/>
                          <a:cs typeface="+mn-cs"/>
                        </a:defRPr>
                      </a:pPr>
                      <a:t>[SERIES NAME]</a:t>
                    </a:fld>
                    <a:r>
                      <a:rPr lang="en-US" sz="1050" baseline="0">
                        <a:solidFill>
                          <a:schemeClr val="tx1"/>
                        </a:solidFill>
                      </a:rPr>
                      <a:t>, </a:t>
                    </a:r>
                  </a:p>
                  <a:p>
                    <a:pPr>
                      <a:defRPr sz="1050" b="0" i="0" u="none" strike="noStrike" kern="1200" baseline="0">
                        <a:solidFill>
                          <a:schemeClr val="tx1"/>
                        </a:solidFill>
                        <a:latin typeface="+mn-lt"/>
                        <a:ea typeface="+mn-ea"/>
                        <a:cs typeface="+mn-cs"/>
                      </a:defRPr>
                    </a:pPr>
                    <a:fld id="{2CF7B50B-E5CA-452C-8105-D6F3D00F80BF}" type="VALUE">
                      <a:rPr lang="en-US" sz="1050" baseline="0" smtClean="0">
                        <a:solidFill>
                          <a:schemeClr val="tx1"/>
                        </a:solidFill>
                      </a:rPr>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7-EA6A-4650-910B-CD673016C062}"/>
                </c:ext>
              </c:extLst>
            </c:dLbl>
            <c:dLbl>
              <c:idx val="1"/>
              <c:tx>
                <c:rich>
                  <a:bodyPr/>
                  <a:lstStyle/>
                  <a:p>
                    <a:fld id="{AA4357AE-9989-40C0-A873-E377EF72CE93}" type="SERIESNAME">
                      <a:rPr lang="en-US"/>
                      <a:pPr/>
                      <a:t>[SERIES NAME]</a:t>
                    </a:fld>
                    <a:r>
                      <a:rPr lang="en-US" baseline="0"/>
                      <a:t>, </a:t>
                    </a:r>
                  </a:p>
                  <a:p>
                    <a:fld id="{50B309E1-867E-4EE0-A871-0B46D7E8D483}"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EA6A-4650-910B-CD673016C062}"/>
                </c:ext>
              </c:extLst>
            </c:dLbl>
            <c:dLbl>
              <c:idx val="2"/>
              <c:layout>
                <c:manualLayout>
                  <c:x val="4.1688375943148212E-3"/>
                  <c:y val="-4.2245771924242984E-17"/>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EF930CD-01EF-4188-8A01-EB5F24990D39}" type="SERIESNAME">
                      <a:rPr lang="en-US"/>
                      <a:pPr>
                        <a:defRPr sz="1050" b="0" i="0" u="none" strike="noStrike" kern="1200" baseline="0">
                          <a:solidFill>
                            <a:schemeClr val="tx1"/>
                          </a:solidFill>
                          <a:latin typeface="+mn-lt"/>
                          <a:ea typeface="+mn-ea"/>
                          <a:cs typeface="+mn-cs"/>
                        </a:defRPr>
                      </a:pPr>
                      <a:t>[SERIES NAME]</a:t>
                    </a:fld>
                    <a:r>
                      <a:rPr lang="en-US" baseline="0" dirty="0"/>
                      <a:t> </a:t>
                    </a:r>
                  </a:p>
                  <a:p>
                    <a:pPr>
                      <a:defRPr sz="1050" b="0" i="0" u="none" strike="noStrike" kern="1200" baseline="0">
                        <a:solidFill>
                          <a:schemeClr val="tx1"/>
                        </a:solidFill>
                        <a:latin typeface="+mn-lt"/>
                        <a:ea typeface="+mn-ea"/>
                        <a:cs typeface="+mn-cs"/>
                      </a:defRPr>
                    </a:pPr>
                    <a:fld id="{1AB63F3C-DCED-4659-B2AB-1F8F47A5B932}" type="VALUE">
                      <a:rPr lang="en-US" baseline="0" smtClean="0"/>
                      <a:pPr>
                        <a:defRPr sz="1050" b="0" i="0" u="none" strike="noStrike" kern="1200" baseline="0">
                          <a:solidFill>
                            <a:schemeClr val="tx1"/>
                          </a:solidFill>
                          <a:latin typeface="+mn-lt"/>
                          <a:ea typeface="+mn-ea"/>
                          <a:cs typeface="+mn-cs"/>
                        </a:defRPr>
                      </a:pPr>
                      <a:t>[VALUE]</a:t>
                    </a:fld>
                    <a:endParaRPr lang="en-US"/>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9-EA6A-4650-910B-CD673016C062}"/>
                </c:ext>
              </c:extLst>
            </c:dLbl>
            <c:dLbl>
              <c:idx val="3"/>
              <c:tx>
                <c:rich>
                  <a:bodyPr/>
                  <a:lstStyle/>
                  <a:p>
                    <a:fld id="{7D3D990E-2F23-4132-938E-E8DB15CCEB62}" type="SERIESNAME">
                      <a:rPr lang="en-US"/>
                      <a:pPr/>
                      <a:t>[SERIES NAME]</a:t>
                    </a:fld>
                    <a:r>
                      <a:rPr lang="en-US" baseline="0" dirty="0"/>
                      <a:t> </a:t>
                    </a:r>
                  </a:p>
                  <a:p>
                    <a:fld id="{03760F30-4D5C-4173-BD1D-FCAF17FB3B1A}" type="VALUE">
                      <a:rPr lang="en-US" baseline="0" smtClean="0"/>
                      <a:pPr/>
                      <a:t>[VALUE]</a:t>
                    </a:fld>
                    <a:endParaRPr lang="en-US"/>
                  </a:p>
                </c:rich>
              </c:tx>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EA6A-4650-910B-CD673016C0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Calendar Year 
2021</c:v>
                </c:pt>
                <c:pt idx="1">
                  <c:v>Calendar Year 
2020</c:v>
                </c:pt>
                <c:pt idx="2">
                  <c:v>Calendar Year 
2021</c:v>
                </c:pt>
                <c:pt idx="3">
                  <c:v>Calendar Year 
2020</c:v>
                </c:pt>
              </c:strCache>
            </c:strRef>
          </c:cat>
          <c:val>
            <c:numRef>
              <c:f>Sheet1!$N$3:$N$6</c:f>
              <c:numCache>
                <c:formatCode>0%</c:formatCode>
                <c:ptCount val="4"/>
                <c:pt idx="0">
                  <c:v>6.5000000000000002E-2</c:v>
                </c:pt>
                <c:pt idx="1">
                  <c:v>0.159</c:v>
                </c:pt>
                <c:pt idx="2">
                  <c:v>0.11600000000000001</c:v>
                </c:pt>
                <c:pt idx="3">
                  <c:v>0.14099999999999999</c:v>
                </c:pt>
              </c:numCache>
            </c:numRef>
          </c:val>
          <c:extLst>
            <c:ext xmlns:c16="http://schemas.microsoft.com/office/drawing/2014/chart" uri="{C3380CC4-5D6E-409C-BE32-E72D297353CC}">
              <c16:uniqueId val="{0000000B-030E-4F61-8AE2-930F32CA9691}"/>
            </c:ext>
          </c:extLst>
        </c:ser>
        <c:ser>
          <c:idx val="12"/>
          <c:order val="12"/>
          <c:spPr>
            <a:solidFill>
              <a:schemeClr val="accent1">
                <a:lumMod val="80000"/>
                <a:lumOff val="20000"/>
              </a:schemeClr>
            </a:solidFill>
            <a:ln>
              <a:noFill/>
            </a:ln>
            <a:effectLst/>
          </c:spPr>
          <c:invertIfNegative val="0"/>
          <c:cat>
            <c:strRef>
              <c:f>Sheet1!$B$3:$B$6</c:f>
              <c:strCache>
                <c:ptCount val="4"/>
                <c:pt idx="0">
                  <c:v>Calendar Year 
2021</c:v>
                </c:pt>
                <c:pt idx="1">
                  <c:v>Calendar Year 
2020</c:v>
                </c:pt>
                <c:pt idx="2">
                  <c:v>Calendar Year 
2021</c:v>
                </c:pt>
                <c:pt idx="3">
                  <c:v>Calendar Year 
2020</c:v>
                </c:pt>
              </c:strCache>
            </c:strRef>
          </c:cat>
          <c:val>
            <c:numRef>
              <c:f>Sheet1!$O$3:$O$6</c:f>
              <c:numCache>
                <c:formatCode>General</c:formatCode>
                <c:ptCount val="4"/>
              </c:numCache>
            </c:numRef>
          </c:val>
          <c:extLst>
            <c:ext xmlns:c16="http://schemas.microsoft.com/office/drawing/2014/chart" uri="{C3380CC4-5D6E-409C-BE32-E72D297353CC}">
              <c16:uniqueId val="{0000000C-030E-4F61-8AE2-930F32CA9691}"/>
            </c:ext>
          </c:extLst>
        </c:ser>
        <c:ser>
          <c:idx val="13"/>
          <c:order val="13"/>
          <c:spPr>
            <a:solidFill>
              <a:schemeClr val="accent2">
                <a:lumMod val="80000"/>
                <a:lumOff val="20000"/>
              </a:schemeClr>
            </a:solidFill>
            <a:ln>
              <a:noFill/>
            </a:ln>
            <a:effectLst/>
          </c:spPr>
          <c:invertIfNegative val="0"/>
          <c:cat>
            <c:strRef>
              <c:f>Sheet1!$B$3:$B$6</c:f>
              <c:strCache>
                <c:ptCount val="4"/>
                <c:pt idx="0">
                  <c:v>Calendar Year 
2021</c:v>
                </c:pt>
                <c:pt idx="1">
                  <c:v>Calendar Year 
2020</c:v>
                </c:pt>
                <c:pt idx="2">
                  <c:v>Calendar Year 
2021</c:v>
                </c:pt>
                <c:pt idx="3">
                  <c:v>Calendar Year 
2020</c:v>
                </c:pt>
              </c:strCache>
            </c:strRef>
          </c:cat>
          <c:val>
            <c:numRef>
              <c:f>Sheet1!$P$3:$P$6</c:f>
              <c:numCache>
                <c:formatCode>General</c:formatCode>
                <c:ptCount val="4"/>
              </c:numCache>
            </c:numRef>
          </c:val>
          <c:extLst>
            <c:ext xmlns:c16="http://schemas.microsoft.com/office/drawing/2014/chart" uri="{C3380CC4-5D6E-409C-BE32-E72D297353CC}">
              <c16:uniqueId val="{0000000D-030E-4F61-8AE2-930F32CA9691}"/>
            </c:ext>
          </c:extLst>
        </c:ser>
        <c:dLbls>
          <c:showLegendKey val="0"/>
          <c:showVal val="0"/>
          <c:showCatName val="0"/>
          <c:showSerName val="0"/>
          <c:showPercent val="0"/>
          <c:showBubbleSize val="0"/>
        </c:dLbls>
        <c:gapWidth val="120"/>
        <c:overlap val="100"/>
        <c:axId val="948948360"/>
        <c:axId val="948950000"/>
      </c:barChart>
      <c:catAx>
        <c:axId val="948948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948950000"/>
        <c:crossesAt val="0"/>
        <c:auto val="1"/>
        <c:lblAlgn val="ctr"/>
        <c:lblOffset val="100"/>
        <c:noMultiLvlLbl val="0"/>
      </c:catAx>
      <c:valAx>
        <c:axId val="948950000"/>
        <c:scaling>
          <c:orientation val="minMax"/>
          <c:max val="1"/>
        </c:scaling>
        <c:delete val="0"/>
        <c:axPos val="b"/>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4894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0.94</c:v>
                </c:pt>
                <c:pt idx="1">
                  <c:v>0.75</c:v>
                </c:pt>
                <c:pt idx="2">
                  <c:v>0.79</c:v>
                </c:pt>
                <c:pt idx="3">
                  <c:v>0.79</c:v>
                </c:pt>
                <c:pt idx="4">
                  <c:v>0.9</c:v>
                </c:pt>
                <c:pt idx="5">
                  <c:v>0.92</c:v>
                </c:pt>
                <c:pt idx="6">
                  <c:v>0.97</c:v>
                </c:pt>
              </c:numCache>
            </c:numRef>
          </c:val>
          <c:smooth val="0"/>
          <c:extLst>
            <c:ext xmlns:c16="http://schemas.microsoft.com/office/drawing/2014/chart" uri="{C3380CC4-5D6E-409C-BE32-E72D297353CC}">
              <c16:uniqueId val="{00000000-FC83-48FC-9B9D-E221FBC734F4}"/>
            </c:ext>
          </c:extLst>
        </c:ser>
        <c:ser>
          <c:idx val="1"/>
          <c:order val="1"/>
          <c:tx>
            <c:strRef>
              <c:f>Sheet1!$A$3</c:f>
              <c:strCache>
                <c:ptCount val="1"/>
                <c:pt idx="0">
                  <c:v>CI_LO</c:v>
                </c:pt>
              </c:strCache>
            </c:strRef>
          </c:tx>
          <c:spPr>
            <a:ln w="30059">
              <a:noFill/>
            </a:ln>
          </c:spPr>
          <c:marker>
            <c:symbol val="none"/>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0.7</c:v>
                </c:pt>
                <c:pt idx="1">
                  <c:v>0.54</c:v>
                </c:pt>
                <c:pt idx="2">
                  <c:v>0.57999999999999996</c:v>
                </c:pt>
                <c:pt idx="3">
                  <c:v>0.57999999999999996</c:v>
                </c:pt>
                <c:pt idx="4">
                  <c:v>0.67</c:v>
                </c:pt>
                <c:pt idx="5">
                  <c:v>0.69</c:v>
                </c:pt>
                <c:pt idx="6">
                  <c:v>0.74</c:v>
                </c:pt>
              </c:numCache>
            </c:numRef>
          </c:val>
          <c:smooth val="0"/>
          <c:extLst>
            <c:ext xmlns:c16="http://schemas.microsoft.com/office/drawing/2014/chart" uri="{C3380CC4-5D6E-409C-BE32-E72D297353CC}">
              <c16:uniqueId val="{00000001-FC83-48FC-9B9D-E221FBC734F4}"/>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Sheet1!$B$4:$H$4</c:f>
              <c:numCache>
                <c:formatCode>General</c:formatCode>
                <c:ptCount val="7"/>
                <c:pt idx="0">
                  <c:v>0.81</c:v>
                </c:pt>
                <c:pt idx="1">
                  <c:v>0.64</c:v>
                </c:pt>
                <c:pt idx="2">
                  <c:v>0.68</c:v>
                </c:pt>
                <c:pt idx="3">
                  <c:v>0.68</c:v>
                </c:pt>
                <c:pt idx="4">
                  <c:v>0.78</c:v>
                </c:pt>
                <c:pt idx="5">
                  <c:v>0.8</c:v>
                </c:pt>
                <c:pt idx="6">
                  <c:v>0.85</c:v>
                </c:pt>
              </c:numCache>
            </c:numRef>
          </c:val>
          <c:smooth val="0"/>
          <c:extLst>
            <c:ext xmlns:c16="http://schemas.microsoft.com/office/drawing/2014/chart" uri="{C3380CC4-5D6E-409C-BE32-E72D297353CC}">
              <c16:uniqueId val="{00000002-FC83-48FC-9B9D-E221FBC734F4}"/>
            </c:ext>
          </c:extLst>
        </c:ser>
        <c:dLbls>
          <c:showLegendKey val="0"/>
          <c:showVal val="0"/>
          <c:showCatName val="0"/>
          <c:showSerName val="0"/>
          <c:showPercent val="0"/>
          <c:showBubbleSize val="0"/>
        </c:dLbls>
        <c:hiLowLines>
          <c:spPr>
            <a:ln w="25398">
              <a:solidFill>
                <a:srgbClr val="333399"/>
              </a:solidFill>
              <a:prstDash val="solid"/>
            </a:ln>
          </c:spPr>
        </c:hiLowLines>
        <c:smooth val="0"/>
        <c:axId val="98301824"/>
        <c:axId val="98177024"/>
      </c:lineChart>
      <c:catAx>
        <c:axId val="983018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177024"/>
        <c:crosses val="autoZero"/>
        <c:auto val="1"/>
        <c:lblAlgn val="ctr"/>
        <c:lblOffset val="100"/>
        <c:tickLblSkip val="1"/>
        <c:tickMarkSkip val="1"/>
        <c:noMultiLvlLbl val="0"/>
      </c:catAx>
      <c:valAx>
        <c:axId val="9817702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30182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299966744876503"/>
        </c:manualLayout>
      </c:layout>
      <c:lineChart>
        <c:grouping val="standard"/>
        <c:varyColors val="0"/>
        <c:ser>
          <c:idx val="0"/>
          <c:order val="0"/>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Sheet1!$B$1:$H$1</c:f>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1-6993-43A9-A599-BE5B79A48109}"/>
            </c:ext>
          </c:extLst>
        </c:ser>
        <c:ser>
          <c:idx val="1"/>
          <c:order val="1"/>
          <c:spPr>
            <a:ln w="60325">
              <a:solidFill>
                <a:srgbClr val="0070C0">
                  <a:alpha val="99000"/>
                </a:srgbClr>
              </a:solidFill>
            </a:ln>
          </c:spPr>
          <c:marker>
            <c:spPr>
              <a:solidFill>
                <a:srgbClr val="0070C0"/>
              </a:solidFill>
              <a:ln>
                <a:solidFill>
                  <a:srgbClr val="0070C0"/>
                </a:solidFill>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Sheet1!$B$2:$H$2</c:f>
              <c:numCache>
                <c:formatCode>General</c:formatCode>
                <c:ptCount val="7"/>
                <c:pt idx="0">
                  <c:v>3</c:v>
                </c:pt>
                <c:pt idx="1">
                  <c:v>2</c:v>
                </c:pt>
                <c:pt idx="2">
                  <c:v>1</c:v>
                </c:pt>
                <c:pt idx="3">
                  <c:v>1</c:v>
                </c:pt>
                <c:pt idx="4">
                  <c:v>1</c:v>
                </c:pt>
                <c:pt idx="5">
                  <c:v>1</c:v>
                </c:pt>
                <c:pt idx="6">
                  <c:v>1</c:v>
                </c:pt>
              </c:numCache>
            </c:numRef>
          </c:val>
          <c:smooth val="0"/>
          <c:extLst>
            <c:ext xmlns:c16="http://schemas.microsoft.com/office/drawing/2014/chart" uri="{C3380CC4-5D6E-409C-BE32-E72D297353CC}">
              <c16:uniqueId val="{00000002-6993-43A9-A599-BE5B79A48109}"/>
            </c:ext>
          </c:extLst>
        </c:ser>
        <c:dLbls>
          <c:showLegendKey val="0"/>
          <c:showVal val="0"/>
          <c:showCatName val="0"/>
          <c:showSerName val="0"/>
          <c:showPercent val="0"/>
          <c:showBubbleSize val="0"/>
        </c:dLbls>
        <c:marker val="1"/>
        <c:smooth val="0"/>
        <c:axId val="98324480"/>
        <c:axId val="98326400"/>
      </c:lineChart>
      <c:catAx>
        <c:axId val="98324480"/>
        <c:scaling>
          <c:orientation val="minMax"/>
        </c:scaling>
        <c:delete val="0"/>
        <c:axPos val="b"/>
        <c:numFmt formatCode="General" sourceLinked="1"/>
        <c:majorTickMark val="out"/>
        <c:minorTickMark val="none"/>
        <c:tickLblPos val="nextTo"/>
        <c:spPr>
          <a:ln w="22683">
            <a:noFill/>
          </a:ln>
        </c:spPr>
        <c:txPr>
          <a:bodyPr/>
          <a:lstStyle/>
          <a:p>
            <a:pPr>
              <a:defRPr sz="1400">
                <a:latin typeface="+mj-lt"/>
              </a:defRPr>
            </a:pPr>
            <a:endParaRPr lang="en-US"/>
          </a:p>
        </c:txPr>
        <c:crossAx val="98326400"/>
        <c:crosses val="autoZero"/>
        <c:auto val="1"/>
        <c:lblAlgn val="ctr"/>
        <c:lblOffset val="100"/>
        <c:tickMarkSkip val="1"/>
        <c:noMultiLvlLbl val="0"/>
      </c:catAx>
      <c:valAx>
        <c:axId val="9832640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8324480"/>
        <c:crosses val="autoZero"/>
        <c:crossBetween val="between"/>
        <c:majorUnit val="1"/>
      </c:valAx>
      <c:spPr>
        <a:noFill/>
        <a:ln w="25379">
          <a:noFill/>
        </a:ln>
      </c:spPr>
    </c:plotArea>
    <c:plotVisOnly val="1"/>
    <c:dispBlanksAs val="gap"/>
    <c:showDLblsOverMax val="0"/>
  </c:chart>
  <c:spPr>
    <a:noFill/>
    <a:ln>
      <a:noFill/>
    </a:ln>
  </c:spPr>
  <c:txPr>
    <a:bodyPr/>
    <a:lstStyle/>
    <a:p>
      <a:pPr>
        <a:defRPr sz="595"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010401056922473"/>
        </c:manualLayout>
      </c:layout>
      <c:lineChart>
        <c:grouping val="standard"/>
        <c:varyColors val="0"/>
        <c:ser>
          <c:idx val="0"/>
          <c:order val="0"/>
          <c:spPr>
            <a:ln w="60716">
              <a:solidFill>
                <a:srgbClr val="0070C0"/>
              </a:solidFill>
              <a:prstDash val="solid"/>
            </a:ln>
          </c:spPr>
          <c:marker>
            <c:symbol val="diamond"/>
            <c:size val="13"/>
            <c:spPr>
              <a:solidFill>
                <a:srgbClr val="0070C0"/>
              </a:solidFill>
              <a:ln>
                <a:solidFill>
                  <a:srgbClr val="0070C0"/>
                </a:solidFill>
                <a:prstDash val="solid"/>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Sheet1!$B$1:$H$1</c:f>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0-0881-4A50-B127-6CD814543F0B}"/>
            </c:ext>
          </c:extLst>
        </c:ser>
        <c:ser>
          <c:idx val="1"/>
          <c:order val="1"/>
          <c:spPr>
            <a:ln w="63500">
              <a:solidFill>
                <a:srgbClr val="0070C0"/>
              </a:solidFill>
            </a:ln>
          </c:spPr>
          <c:marker>
            <c:spPr>
              <a:solidFill>
                <a:srgbClr val="0070C0"/>
              </a:solidFill>
              <a:ln>
                <a:solidFill>
                  <a:srgbClr val="0070C0"/>
                </a:solidFill>
              </a:ln>
            </c:spPr>
          </c:marker>
          <c:cat>
            <c:numRef>
              <c:f>Sheet1!$B$1:$H$1</c:f>
              <c:numCache>
                <c:formatCode>General</c:formatCode>
                <c:ptCount val="7"/>
                <c:pt idx="0">
                  <c:v>2015</c:v>
                </c:pt>
                <c:pt idx="1">
                  <c:v>2016</c:v>
                </c:pt>
                <c:pt idx="2">
                  <c:v>2017</c:v>
                </c:pt>
                <c:pt idx="3">
                  <c:v>2018</c:v>
                </c:pt>
                <c:pt idx="4">
                  <c:v>2019</c:v>
                </c:pt>
                <c:pt idx="5">
                  <c:v>2020</c:v>
                </c:pt>
                <c:pt idx="6">
                  <c:v>2021</c:v>
                </c:pt>
              </c:numCache>
            </c:numRef>
          </c:cat>
          <c:val>
            <c:numRef>
              <c:f>Sheet1!$B$3:$H$3</c:f>
              <c:numCache>
                <c:formatCode>General</c:formatCode>
                <c:ptCount val="7"/>
                <c:pt idx="0">
                  <c:v>1</c:v>
                </c:pt>
                <c:pt idx="1">
                  <c:v>1</c:v>
                </c:pt>
                <c:pt idx="2">
                  <c:v>1</c:v>
                </c:pt>
                <c:pt idx="3">
                  <c:v>1</c:v>
                </c:pt>
                <c:pt idx="4">
                  <c:v>1</c:v>
                </c:pt>
                <c:pt idx="5">
                  <c:v>1</c:v>
                </c:pt>
                <c:pt idx="6">
                  <c:v>1</c:v>
                </c:pt>
              </c:numCache>
            </c:numRef>
          </c:val>
          <c:smooth val="0"/>
          <c:extLst>
            <c:ext xmlns:c16="http://schemas.microsoft.com/office/drawing/2014/chart" uri="{C3380CC4-5D6E-409C-BE32-E72D297353CC}">
              <c16:uniqueId val="{00000001-2810-4F2A-B8E4-58EFECD74D90}"/>
            </c:ext>
          </c:extLst>
        </c:ser>
        <c:dLbls>
          <c:showLegendKey val="0"/>
          <c:showVal val="0"/>
          <c:showCatName val="0"/>
          <c:showSerName val="0"/>
          <c:showPercent val="0"/>
          <c:showBubbleSize val="0"/>
        </c:dLbls>
        <c:marker val="1"/>
        <c:smooth val="0"/>
        <c:axId val="98366592"/>
        <c:axId val="98368512"/>
      </c:lineChart>
      <c:catAx>
        <c:axId val="98366592"/>
        <c:scaling>
          <c:orientation val="minMax"/>
        </c:scaling>
        <c:delete val="0"/>
        <c:axPos val="b"/>
        <c:numFmt formatCode="General" sourceLinked="1"/>
        <c:majorTickMark val="out"/>
        <c:minorTickMark val="none"/>
        <c:tickLblPos val="nextTo"/>
        <c:spPr>
          <a:ln w="22769">
            <a:noFill/>
          </a:ln>
        </c:spPr>
        <c:txPr>
          <a:bodyPr/>
          <a:lstStyle/>
          <a:p>
            <a:pPr>
              <a:defRPr sz="1400">
                <a:latin typeface="+mj-lt"/>
              </a:defRPr>
            </a:pPr>
            <a:endParaRPr lang="en-US"/>
          </a:p>
        </c:txPr>
        <c:crossAx val="98368512"/>
        <c:crosses val="autoZero"/>
        <c:auto val="1"/>
        <c:lblAlgn val="ctr"/>
        <c:lblOffset val="100"/>
        <c:tickMarkSkip val="1"/>
        <c:noMultiLvlLbl val="0"/>
      </c:catAx>
      <c:valAx>
        <c:axId val="98368512"/>
        <c:scaling>
          <c:orientation val="minMax"/>
          <c:max val="4"/>
        </c:scaling>
        <c:delete val="0"/>
        <c:axPos val="l"/>
        <c:numFmt formatCode="General" sourceLinked="1"/>
        <c:majorTickMark val="out"/>
        <c:minorTickMark val="none"/>
        <c:tickLblPos val="none"/>
        <c:spPr>
          <a:ln w="7590">
            <a:noFill/>
            <a:prstDash val="solid"/>
          </a:ln>
        </c:spPr>
        <c:crossAx val="98366592"/>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Infection Ratio (SIR) </a:t>
            </a:r>
          </a:p>
          <a:p>
            <a:pPr>
              <a:defRPr/>
            </a:pPr>
            <a:r>
              <a:rPr lang="en-US" dirty="0"/>
              <a:t>by Birth</a:t>
            </a:r>
            <a:r>
              <a:rPr lang="en-US" baseline="0" dirty="0"/>
              <a:t> Weight Category (grams)</a:t>
            </a:r>
            <a:endParaRPr lang="en-US" dirty="0"/>
          </a:p>
        </c:rich>
      </c:tx>
      <c:layout>
        <c:manualLayout>
          <c:xMode val="edge"/>
          <c:yMode val="edge"/>
          <c:x val="0.26301189626726773"/>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2.06</c:v>
                </c:pt>
                <c:pt idx="1">
                  <c:v>2.02</c:v>
                </c:pt>
                <c:pt idx="2">
                  <c:v>2.21</c:v>
                </c:pt>
                <c:pt idx="3">
                  <c:v>2.23</c:v>
                </c:pt>
                <c:pt idx="4">
                  <c:v>1.89</c:v>
                </c:pt>
              </c:numCache>
            </c:numRef>
          </c:val>
          <c:smooth val="0"/>
          <c:extLs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0.59</c:v>
                </c:pt>
                <c:pt idx="1">
                  <c:v>0.27</c:v>
                </c:pt>
                <c:pt idx="2">
                  <c:v>0.21</c:v>
                </c:pt>
                <c:pt idx="3">
                  <c:v>0.02</c:v>
                </c:pt>
                <c:pt idx="4">
                  <c:v>0.02</c:v>
                </c:pt>
              </c:numCache>
            </c:numRef>
          </c:val>
          <c:smooth val="0"/>
          <c:extLst>
            <c:ext xmlns:c16="http://schemas.microsoft.com/office/drawing/2014/chart" uri="{C3380CC4-5D6E-409C-BE32-E72D297353CC}">
              <c16:uniqueId val="{00000001-BDB2-4908-BC38-7ABFC24B0028}"/>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1.1599999999999999</c:v>
                </c:pt>
                <c:pt idx="1">
                  <c:v>0.84</c:v>
                </c:pt>
                <c:pt idx="2">
                  <c:v>0.81</c:v>
                </c:pt>
                <c:pt idx="3">
                  <c:v>0.45</c:v>
                </c:pt>
                <c:pt idx="4">
                  <c:v>0.38</c:v>
                </c:pt>
              </c:numCache>
            </c:numRef>
          </c:val>
          <c:smooth val="0"/>
          <c:extLs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smooth val="0"/>
        <c:axId val="84161664"/>
        <c:axId val="84163584"/>
      </c:lineChart>
      <c:catAx>
        <c:axId val="841616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4163584"/>
        <c:crosses val="autoZero"/>
        <c:auto val="1"/>
        <c:lblAlgn val="ctr"/>
        <c:lblOffset val="100"/>
        <c:tickLblSkip val="1"/>
        <c:tickMarkSkip val="1"/>
        <c:noMultiLvlLbl val="0"/>
      </c:catAx>
      <c:valAx>
        <c:axId val="84163584"/>
        <c:scaling>
          <c:orientation val="minMax"/>
          <c:max val="2.5"/>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SIR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4161664"/>
        <c:crosses val="autoZero"/>
        <c:crossBetween val="between"/>
        <c:majorUnit val="0.5"/>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Utilization Ratio (SUR) </a:t>
            </a:r>
          </a:p>
          <a:p>
            <a:pPr>
              <a:defRPr/>
            </a:pPr>
            <a:r>
              <a:rPr lang="en-US" dirty="0"/>
              <a:t>by Birth</a:t>
            </a:r>
            <a:r>
              <a:rPr lang="en-US" baseline="0" dirty="0"/>
              <a:t> Weight Category (grams)</a:t>
            </a:r>
            <a:endParaRPr lang="en-US" dirty="0"/>
          </a:p>
        </c:rich>
      </c:tx>
      <c:layout>
        <c:manualLayout>
          <c:xMode val="edge"/>
          <c:yMode val="edge"/>
          <c:x val="0.24228580772672184"/>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0.73</c:v>
                </c:pt>
                <c:pt idx="1">
                  <c:v>0.66</c:v>
                </c:pt>
                <c:pt idx="2">
                  <c:v>0.78</c:v>
                </c:pt>
                <c:pt idx="3">
                  <c:v>0.72</c:v>
                </c:pt>
                <c:pt idx="4">
                  <c:v>1.02</c:v>
                </c:pt>
              </c:numCache>
            </c:numRef>
          </c:val>
          <c:smooth val="0"/>
          <c:extLs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0.68</c:v>
                </c:pt>
                <c:pt idx="1">
                  <c:v>0.61</c:v>
                </c:pt>
                <c:pt idx="2">
                  <c:v>0.73</c:v>
                </c:pt>
                <c:pt idx="3">
                  <c:v>0.68</c:v>
                </c:pt>
                <c:pt idx="4">
                  <c:v>0.96</c:v>
                </c:pt>
              </c:numCache>
            </c:numRef>
          </c:val>
          <c:smooth val="0"/>
          <c:extLst>
            <c:ext xmlns:c16="http://schemas.microsoft.com/office/drawing/2014/chart" uri="{C3380CC4-5D6E-409C-BE32-E72D297353CC}">
              <c16:uniqueId val="{00000001-BDB2-4908-BC38-7ABFC24B0028}"/>
            </c:ext>
          </c:extLst>
        </c:ser>
        <c:ser>
          <c:idx val="2"/>
          <c:order val="2"/>
          <c:tx>
            <c:strRef>
              <c:f>Sheet1!$A$4</c:f>
              <c:strCache>
                <c:ptCount val="1"/>
                <c:pt idx="0">
                  <c:v>SUR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0.7</c:v>
                </c:pt>
                <c:pt idx="1">
                  <c:v>0.63</c:v>
                </c:pt>
                <c:pt idx="2">
                  <c:v>0.75</c:v>
                </c:pt>
                <c:pt idx="3">
                  <c:v>0.7</c:v>
                </c:pt>
                <c:pt idx="4">
                  <c:v>0.99</c:v>
                </c:pt>
              </c:numCache>
            </c:numRef>
          </c:val>
          <c:smooth val="0"/>
          <c:extLs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smooth val="0"/>
        <c:axId val="80750464"/>
        <c:axId val="80756736"/>
      </c:lineChart>
      <c:catAx>
        <c:axId val="807504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8134754674881924"/>
              <c:y val="0.91635538456350707"/>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0756736"/>
        <c:crosses val="autoZero"/>
        <c:auto val="1"/>
        <c:lblAlgn val="ctr"/>
        <c:lblOffset val="100"/>
        <c:tickLblSkip val="1"/>
        <c:tickMarkSkip val="1"/>
        <c:noMultiLvlLbl val="0"/>
      </c:catAx>
      <c:valAx>
        <c:axId val="80756736"/>
        <c:scaling>
          <c:orientation val="minMax"/>
          <c:max val="1.2"/>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SUR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0750464"/>
        <c:crosses val="autoZero"/>
        <c:crossBetween val="between"/>
        <c:majorUnit val="0.2"/>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57C5-4D97-8A50-716B98B57456}"/>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57C5-4D97-8A50-716B98B57456}"/>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57C5-4D97-8A50-716B98B57456}"/>
              </c:ext>
            </c:extLst>
          </c:dPt>
          <c:dLbls>
            <c:dLbl>
              <c:idx val="0"/>
              <c:layout>
                <c:manualLayout>
                  <c:x val="0"/>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2.5707321136758745E-2"/>
                  <c:y val="-1.0675356384293868E-1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10-44A7-9697-0ADF905CAE07}"/>
                </c:ext>
              </c:extLst>
            </c:dLbl>
            <c:dLbl>
              <c:idx val="2"/>
              <c:delete val="1"/>
              <c:extLs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1.3842403689024011E-2"/>
                  <c:y val="3.202643912076535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0"/>
                  <c:y val="5.822988931048245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c:ext xmlns:c15="http://schemas.microsoft.com/office/drawing/2012/chart" uri="{CE6537A1-D6FC-4f65-9D91-7224C49458BB}"/>
                <c:ext xmlns:c16="http://schemas.microsoft.com/office/drawing/2014/chart" uri="{C3380CC4-5D6E-409C-BE32-E72D297353CC}">
                  <c16:uniqueId val="{0000000F-AB10-44A7-9697-0ADF905CAE07}"/>
                </c:ext>
              </c:extLst>
            </c:dLbl>
            <c:dLbl>
              <c:idx val="8"/>
              <c:layout>
                <c:manualLayout>
                  <c:x val="-5.9324587238674025E-3"/>
                  <c:y val="1.74689667931446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57C5-4D97-8A50-716B98B57456}"/>
                </c:ext>
              </c:extLst>
            </c:dLbl>
            <c:dLbl>
              <c:idx val="10"/>
              <c:layout>
                <c:manualLayout>
                  <c:x val="-9.887431206445689E-3"/>
                  <c:y val="-2.911494465524229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57C5-4D97-8A50-716B98B57456}"/>
                </c:ext>
              </c:extLst>
            </c:dLbl>
            <c:dLbl>
              <c:idx val="11"/>
              <c:layout>
                <c:manualLayout>
                  <c:x val="-9.8874312064456717E-3"/>
                  <c:y val="-5.3376781921469341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57C5-4D97-8A50-716B98B57456}"/>
                </c:ext>
              </c:extLst>
            </c:dLbl>
            <c:dLbl>
              <c:idx val="12"/>
              <c:delete val="1"/>
              <c:extLst>
                <c:ext xmlns:c15="http://schemas.microsoft.com/office/drawing/2012/chart" uri="{CE6537A1-D6FC-4f65-9D91-7224C49458BB}"/>
                <c:ext xmlns:c16="http://schemas.microsoft.com/office/drawing/2014/chart" uri="{C3380CC4-5D6E-409C-BE32-E72D297353CC}">
                  <c16:uniqueId val="{00000022-BEB6-428D-83AC-7D33CEE5D9A1}"/>
                </c:ext>
              </c:extLst>
            </c:dLbl>
            <c:dLbl>
              <c:idx val="13"/>
              <c:delete val="1"/>
              <c:extLst>
                <c:ext xmlns:c15="http://schemas.microsoft.com/office/drawing/2012/chart" uri="{CE6537A1-D6FC-4f65-9D91-7224C49458BB}"/>
                <c:ext xmlns:c16="http://schemas.microsoft.com/office/drawing/2014/chart" uri="{C3380CC4-5D6E-409C-BE32-E72D297353CC}">
                  <c16:uniqueId val="{00000023-BEB6-428D-83AC-7D33CEE5D9A1}"/>
                </c:ext>
              </c:extLst>
            </c:dLbl>
            <c:spPr>
              <a:noFill/>
              <a:ln>
                <a:noFill/>
              </a:ln>
              <a:effectLst/>
            </c:spPr>
            <c:txPr>
              <a:bodyPr wrap="square" lIns="38100" tIns="19050" rIns="38100" bIns="19050" anchor="ctr">
                <a:spAutoFit/>
              </a:bodyPr>
              <a:lstStyle/>
              <a:p>
                <a:pPr>
                  <a:defRPr baseline="0">
                    <a:latin typeface="Calibri" panose="020F050202020403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c:v>
                </c:pt>
                <c:pt idx="1">
                  <c:v>1</c:v>
                </c:pt>
                <c:pt idx="3">
                  <c:v>1</c:v>
                </c:pt>
                <c:pt idx="5">
                  <c:v>1</c:v>
                </c:pt>
                <c:pt idx="8">
                  <c:v>1</c:v>
                </c:pt>
                <c:pt idx="10">
                  <c:v>1</c:v>
                </c:pt>
                <c:pt idx="11">
                  <c:v>5</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0.33300000000000002</c:v>
                </c:pt>
                <c:pt idx="1">
                  <c:v>6.7000000000000004E-2</c:v>
                </c:pt>
                <c:pt idx="3">
                  <c:v>6.7000000000000004E-2</c:v>
                </c:pt>
                <c:pt idx="5">
                  <c:v>6.7000000000000004E-2</c:v>
                </c:pt>
                <c:pt idx="8">
                  <c:v>6.7000000000000004E-2</c:v>
                </c:pt>
                <c:pt idx="10">
                  <c:v>6.7000000000000004E-2</c:v>
                </c:pt>
                <c:pt idx="11">
                  <c:v>0.33300000000000002</c:v>
                </c:pt>
              </c:numCache>
            </c:numRef>
          </c:val>
          <c:extLst>
            <c:ext xmlns:c16="http://schemas.microsoft.com/office/drawing/2014/chart" uri="{C3380CC4-5D6E-409C-BE32-E72D297353CC}">
              <c16:uniqueId val="{0000001C-AB10-44A7-9697-0ADF905CAE07}"/>
            </c:ext>
          </c:extLst>
        </c:ser>
        <c:dLbls>
          <c:showLegendKey val="0"/>
          <c:showVal val="0"/>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c:ext xmlns:c16="http://schemas.microsoft.com/office/drawing/2014/chart" uri="{C3380CC4-5D6E-409C-BE32-E72D297353CC}">
                <c16:uniqueId val="{00000009-AB10-44A7-9697-0ADF905CAE07}"/>
              </c:ext>
            </c:extLst>
          </c:dPt>
          <c:dPt>
            <c:idx val="5"/>
            <c:bubble3D val="0"/>
            <c:spPr>
              <a:solidFill>
                <a:srgbClr val="A3D872"/>
              </a:solidFill>
              <a:ln w="8054">
                <a:solidFill>
                  <a:srgbClr val="FFFFFF"/>
                </a:solidFill>
                <a:prstDash val="solid"/>
              </a:ln>
            </c:spPr>
            <c:extLs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c:ext xmlns:c16="http://schemas.microsoft.com/office/drawing/2014/chart" uri="{C3380CC4-5D6E-409C-BE32-E72D297353CC}">
                <c16:uniqueId val="{00000013-2A14-4425-AD24-5E13274C9C1A}"/>
              </c:ext>
            </c:extLst>
          </c:dPt>
          <c:dPt>
            <c:idx val="10"/>
            <c:bubble3D val="0"/>
            <c:spPr>
              <a:solidFill>
                <a:srgbClr val="E93B3B"/>
              </a:solidFill>
              <a:ln w="8054">
                <a:solidFill>
                  <a:srgbClr val="E93B3B"/>
                </a:solidFill>
                <a:prstDash val="solid"/>
              </a:ln>
            </c:spPr>
            <c:extLst>
              <c:ext xmlns:c16="http://schemas.microsoft.com/office/drawing/2014/chart" uri="{C3380CC4-5D6E-409C-BE32-E72D297353CC}">
                <c16:uniqueId val="{00000015-2A14-4425-AD24-5E13274C9C1A}"/>
              </c:ext>
            </c:extLst>
          </c:dPt>
          <c:dPt>
            <c:idx val="11"/>
            <c:bubble3D val="0"/>
            <c:spPr>
              <a:solidFill>
                <a:srgbClr val="FFFF69"/>
              </a:solidFill>
              <a:ln w="8054">
                <a:solidFill>
                  <a:srgbClr val="FFFF69"/>
                </a:solidFill>
                <a:prstDash val="solid"/>
              </a:ln>
            </c:spPr>
            <c:extLst>
              <c:ext xmlns:c16="http://schemas.microsoft.com/office/drawing/2014/chart" uri="{C3380CC4-5D6E-409C-BE32-E72D297353CC}">
                <c16:uniqueId val="{00000017-2A14-4425-AD24-5E13274C9C1A}"/>
              </c:ext>
            </c:extLst>
          </c:dPt>
          <c:dLbls>
            <c:dLbl>
              <c:idx val="0"/>
              <c:layout>
                <c:manualLayout>
                  <c:x val="9.9491309551619361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10-44A7-9697-0ADF905CAE07}"/>
                </c:ext>
              </c:extLst>
            </c:dLbl>
            <c:dLbl>
              <c:idx val="1"/>
              <c:delete val="1"/>
              <c:extLst>
                <c:ext xmlns:c15="http://schemas.microsoft.com/office/drawing/2012/chart" uri="{CE6537A1-D6FC-4f65-9D91-7224C49458BB}">
                  <c15:layout>
                    <c:manualLayout>
                      <c:w val="0.2361823414049771"/>
                      <c:h val="0.1516979356258521"/>
                    </c:manualLayout>
                  </c15:layout>
                </c:ext>
                <c:ext xmlns:c16="http://schemas.microsoft.com/office/drawing/2014/chart" uri="{C3380CC4-5D6E-409C-BE32-E72D297353CC}">
                  <c16:uniqueId val="{00000003-AB10-44A7-9697-0ADF905CAE07}"/>
                </c:ext>
              </c:extLst>
            </c:dLbl>
            <c:dLbl>
              <c:idx val="2"/>
              <c:layout>
                <c:manualLayout>
                  <c:x val="1.9898340249937838E-2"/>
                  <c:y val="1.1718766219835431E-2"/>
                </c:manualLayout>
              </c:layout>
              <c:spPr>
                <a:noFill/>
                <a:ln>
                  <a:noFill/>
                </a:ln>
                <a:effectLst/>
              </c:spPr>
              <c:txPr>
                <a:bodyPr wrap="square" lIns="38100" tIns="19050" rIns="38100" bIns="19050" anchor="ctr">
                  <a:noAutofit/>
                </a:bodyPr>
                <a:lstStyle/>
                <a:p>
                  <a:pPr>
                    <a:defRPr baseline="0">
                      <a:latin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07104760588656"/>
                      <c:h val="0.14290894746676444"/>
                    </c:manualLayout>
                  </c15:layout>
                </c:ext>
                <c:ext xmlns:c16="http://schemas.microsoft.com/office/drawing/2014/chart" uri="{C3380CC4-5D6E-409C-BE32-E72D297353CC}">
                  <c16:uniqueId val="{00000005-AB10-44A7-9697-0ADF905CAE07}"/>
                </c:ext>
              </c:extLst>
            </c:dLbl>
            <c:dLbl>
              <c:idx val="3"/>
              <c:layout>
                <c:manualLayout>
                  <c:x val="3.9796523820647307E-3"/>
                  <c:y val="5.859325439391845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2.3877914292388822E-2"/>
                  <c:y val="1.17186508787834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c:ext xmlns:c15="http://schemas.microsoft.com/office/drawing/2012/chart" uri="{CE6537A1-D6FC-4f65-9D91-7224C49458BB}"/>
                <c:ext xmlns:c16="http://schemas.microsoft.com/office/drawing/2014/chart" uri="{C3380CC4-5D6E-409C-BE32-E72D297353CC}">
                  <c16:uniqueId val="{0000000F-AB10-44A7-9697-0ADF905CAE07}"/>
                </c:ext>
              </c:extLst>
            </c:dLbl>
            <c:dLbl>
              <c:idx val="8"/>
              <c:layout>
                <c:manualLayout>
                  <c:x val="-7.9593047641296072E-3"/>
                  <c:y val="2.929662719695815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c:ext xmlns:c15="http://schemas.microsoft.com/office/drawing/2012/chart" uri="{CE6537A1-D6FC-4f65-9D91-7224C49458BB}"/>
                <c:ext xmlns:c16="http://schemas.microsoft.com/office/drawing/2014/chart" uri="{C3380CC4-5D6E-409C-BE32-E72D297353CC}">
                  <c16:uniqueId val="{00000013-2A14-4425-AD24-5E13274C9C1A}"/>
                </c:ext>
              </c:extLst>
            </c:dLbl>
            <c:dLbl>
              <c:idx val="10"/>
              <c:layout>
                <c:manualLayout>
                  <c:x val="-1.5918609528259214E-2"/>
                  <c:y val="5.859325439391737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A14-4425-AD24-5E13274C9C1A}"/>
                </c:ext>
              </c:extLst>
            </c:dLbl>
            <c:dLbl>
              <c:idx val="11"/>
              <c:layout>
                <c:manualLayout>
                  <c:x val="4.3776176202712763E-2"/>
                  <c:y val="-2.34373017575669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A14-4425-AD24-5E13274C9C1A}"/>
                </c:ext>
              </c:extLst>
            </c:dLbl>
            <c:dLbl>
              <c:idx val="12"/>
              <c:delete val="1"/>
              <c:extLst>
                <c:ext xmlns:c15="http://schemas.microsoft.com/office/drawing/2012/chart" uri="{CE6537A1-D6FC-4f65-9D91-7224C49458BB}"/>
                <c:ext xmlns:c16="http://schemas.microsoft.com/office/drawing/2014/chart" uri="{C3380CC4-5D6E-409C-BE32-E72D297353CC}">
                  <c16:uniqueId val="{00000018-2A14-4425-AD24-5E13274C9C1A}"/>
                </c:ext>
              </c:extLst>
            </c:dLbl>
            <c:dLbl>
              <c:idx val="13"/>
              <c:delete val="1"/>
              <c:extLst>
                <c:ext xmlns:c15="http://schemas.microsoft.com/office/drawing/2012/chart" uri="{CE6537A1-D6FC-4f65-9D91-7224C49458BB}"/>
                <c:ext xmlns:c16="http://schemas.microsoft.com/office/drawing/2014/chart" uri="{C3380CC4-5D6E-409C-BE32-E72D297353CC}">
                  <c16:uniqueId val="{00000019-2A14-4425-AD24-5E13274C9C1A}"/>
                </c:ext>
              </c:extLst>
            </c:dLbl>
            <c:spPr>
              <a:noFill/>
              <a:ln>
                <a:noFill/>
              </a:ln>
              <a:effectLst/>
            </c:spPr>
            <c:txPr>
              <a:bodyPr wrap="square" lIns="38100" tIns="19050" rIns="38100" bIns="19050" anchor="ctr">
                <a:spAutoFit/>
              </a:bodyPr>
              <a:lstStyle/>
              <a:p>
                <a:pPr>
                  <a:defRPr baseline="0">
                    <a:latin typeface="Calibri" panose="020F0502020204030204" pitchFamily="34" charset="0"/>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c:v>
                </c:pt>
                <c:pt idx="2">
                  <c:v>3</c:v>
                </c:pt>
                <c:pt idx="3">
                  <c:v>2</c:v>
                </c:pt>
                <c:pt idx="5">
                  <c:v>2</c:v>
                </c:pt>
                <c:pt idx="8">
                  <c:v>6</c:v>
                </c:pt>
                <c:pt idx="10">
                  <c:v>1</c:v>
                </c:pt>
                <c:pt idx="11">
                  <c:v>1</c:v>
                </c:pt>
              </c:numCache>
            </c:numRef>
          </c:val>
          <c:extLst>
            <c:ext xmlns:c16="http://schemas.microsoft.com/office/drawing/2014/chart" uri="{C3380CC4-5D6E-409C-BE32-E72D297353CC}">
              <c16:uniqueId val="{00000012-AB10-44A7-9697-0ADF905CAE07}"/>
            </c:ext>
          </c:extLst>
        </c:ser>
        <c:ser>
          <c:idx val="1"/>
          <c:order val="1"/>
          <c:dPt>
            <c:idx val="0"/>
            <c:bubble3D val="0"/>
            <c:extLst>
              <c:ext xmlns:c16="http://schemas.microsoft.com/office/drawing/2014/chart" uri="{C3380CC4-5D6E-409C-BE32-E72D297353CC}">
                <c16:uniqueId val="{00000013-AB10-44A7-9697-0ADF905CAE07}"/>
              </c:ext>
            </c:extLst>
          </c:dPt>
          <c:dPt>
            <c:idx val="1"/>
            <c:bubble3D val="0"/>
            <c:extLst>
              <c:ext xmlns:c16="http://schemas.microsoft.com/office/drawing/2014/chart" uri="{C3380CC4-5D6E-409C-BE32-E72D297353CC}">
                <c16:uniqueId val="{00000014-AB10-44A7-9697-0ADF905CAE07}"/>
              </c:ext>
            </c:extLst>
          </c:dPt>
          <c:dPt>
            <c:idx val="2"/>
            <c:bubble3D val="0"/>
            <c:extLst>
              <c:ext xmlns:c16="http://schemas.microsoft.com/office/drawing/2014/chart" uri="{C3380CC4-5D6E-409C-BE32-E72D297353CC}">
                <c16:uniqueId val="{00000015-AB10-44A7-9697-0ADF905CAE07}"/>
              </c:ext>
            </c:extLst>
          </c:dPt>
          <c:dPt>
            <c:idx val="3"/>
            <c:bubble3D val="0"/>
            <c:extLst>
              <c:ext xmlns:c16="http://schemas.microsoft.com/office/drawing/2014/chart" uri="{C3380CC4-5D6E-409C-BE32-E72D297353CC}">
                <c16:uniqueId val="{00000016-AB10-44A7-9697-0ADF905CAE07}"/>
              </c:ext>
            </c:extLst>
          </c:dPt>
          <c:dPt>
            <c:idx val="4"/>
            <c:bubble3D val="0"/>
            <c:extLst>
              <c:ext xmlns:c16="http://schemas.microsoft.com/office/drawing/2014/chart" uri="{C3380CC4-5D6E-409C-BE32-E72D297353CC}">
                <c16:uniqueId val="{00000017-AB10-44A7-9697-0ADF905CAE07}"/>
              </c:ext>
            </c:extLst>
          </c:dPt>
          <c:dPt>
            <c:idx val="5"/>
            <c:bubble3D val="0"/>
            <c:extLst>
              <c:ext xmlns:c16="http://schemas.microsoft.com/office/drawing/2014/chart" uri="{C3380CC4-5D6E-409C-BE32-E72D297353CC}">
                <c16:uniqueId val="{00000018-AB10-44A7-9697-0ADF905CAE07}"/>
              </c:ext>
            </c:extLst>
          </c:dPt>
          <c:dPt>
            <c:idx val="6"/>
            <c:bubble3D val="0"/>
            <c:extLst>
              <c:ext xmlns:c16="http://schemas.microsoft.com/office/drawing/2014/chart" uri="{C3380CC4-5D6E-409C-BE32-E72D297353CC}">
                <c16:uniqueId val="{00000019-AB10-44A7-9697-0ADF905CAE07}"/>
              </c:ext>
            </c:extLst>
          </c:dPt>
          <c:dPt>
            <c:idx val="7"/>
            <c:bubble3D val="0"/>
            <c:extLst>
              <c:ext xmlns:c16="http://schemas.microsoft.com/office/drawing/2014/chart" uri="{C3380CC4-5D6E-409C-BE32-E72D297353CC}">
                <c16:uniqueId val="{0000001A-AB10-44A7-9697-0ADF905CAE07}"/>
              </c:ext>
            </c:extLst>
          </c:dPt>
          <c:dPt>
            <c:idx val="8"/>
            <c:bubble3D val="0"/>
            <c:extLs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0.21099999999999999</c:v>
                </c:pt>
                <c:pt idx="2" formatCode="0.00%">
                  <c:v>0.158</c:v>
                </c:pt>
                <c:pt idx="3" formatCode="0.00%">
                  <c:v>0.105</c:v>
                </c:pt>
                <c:pt idx="5" formatCode="0.00%">
                  <c:v>0.105</c:v>
                </c:pt>
                <c:pt idx="8" formatCode="0.00%">
                  <c:v>0.316</c:v>
                </c:pt>
                <c:pt idx="10" formatCode="0.00%">
                  <c:v>5.2999999999999999E-2</c:v>
                </c:pt>
                <c:pt idx="11" formatCode="0.00%">
                  <c:v>5.2999999999999999E-2</c:v>
                </c:pt>
              </c:numCache>
            </c:numRef>
          </c:val>
          <c:extLs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Sheet1!$B$2:$P$2</c:f>
              <c:numCache>
                <c:formatCode>General</c:formatCode>
                <c:ptCount val="15"/>
                <c:pt idx="0">
                  <c:v>0.69</c:v>
                </c:pt>
                <c:pt idx="1">
                  <c:v>0.74</c:v>
                </c:pt>
                <c:pt idx="2">
                  <c:v>0.76</c:v>
                </c:pt>
                <c:pt idx="3">
                  <c:v>0.9</c:v>
                </c:pt>
                <c:pt idx="4">
                  <c:v>0.72</c:v>
                </c:pt>
                <c:pt idx="5">
                  <c:v>1.05</c:v>
                </c:pt>
                <c:pt idx="6">
                  <c:v>0.97</c:v>
                </c:pt>
                <c:pt idx="8">
                  <c:v>0.67</c:v>
                </c:pt>
                <c:pt idx="9">
                  <c:v>0.59</c:v>
                </c:pt>
                <c:pt idx="10">
                  <c:v>0.64</c:v>
                </c:pt>
                <c:pt idx="11">
                  <c:v>0.8</c:v>
                </c:pt>
                <c:pt idx="12">
                  <c:v>0.61</c:v>
                </c:pt>
                <c:pt idx="13">
                  <c:v>0.73</c:v>
                </c:pt>
                <c:pt idx="14">
                  <c:v>0.57999999999999996</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Sheet1!$B$3:$P$3</c:f>
              <c:numCache>
                <c:formatCode>General</c:formatCode>
                <c:ptCount val="15"/>
                <c:pt idx="0">
                  <c:v>1.06</c:v>
                </c:pt>
                <c:pt idx="1">
                  <c:v>1.33</c:v>
                </c:pt>
                <c:pt idx="2">
                  <c:v>1.05</c:v>
                </c:pt>
                <c:pt idx="3">
                  <c:v>0.92</c:v>
                </c:pt>
                <c:pt idx="4">
                  <c:v>0.76</c:v>
                </c:pt>
                <c:pt idx="5">
                  <c:v>0.9</c:v>
                </c:pt>
                <c:pt idx="6">
                  <c:v>0.88</c:v>
                </c:pt>
                <c:pt idx="8">
                  <c:v>1.06</c:v>
                </c:pt>
                <c:pt idx="9">
                  <c:v>0.72</c:v>
                </c:pt>
                <c:pt idx="10">
                  <c:v>1.1599999999999999</c:v>
                </c:pt>
                <c:pt idx="11">
                  <c:v>1.24</c:v>
                </c:pt>
                <c:pt idx="12">
                  <c:v>0.77</c:v>
                </c:pt>
                <c:pt idx="13">
                  <c:v>0.6</c:v>
                </c:pt>
                <c:pt idx="14">
                  <c:v>0.4</c:v>
                </c:pt>
              </c:numCache>
            </c:numRef>
          </c:val>
          <c:smooth val="0"/>
          <c:extLs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Sheet1!$B$4:$P$4</c:f>
              <c:numCache>
                <c:formatCode>General</c:formatCode>
                <c:ptCount val="15"/>
                <c:pt idx="0">
                  <c:v>1.57</c:v>
                </c:pt>
                <c:pt idx="1">
                  <c:v>1.19</c:v>
                </c:pt>
                <c:pt idx="2">
                  <c:v>0.93</c:v>
                </c:pt>
                <c:pt idx="3">
                  <c:v>1.03</c:v>
                </c:pt>
                <c:pt idx="4">
                  <c:v>0.79</c:v>
                </c:pt>
                <c:pt idx="5">
                  <c:v>0.75</c:v>
                </c:pt>
                <c:pt idx="6">
                  <c:v>0.87</c:v>
                </c:pt>
              </c:numCache>
            </c:numRef>
          </c:val>
          <c:smooth val="0"/>
          <c:extLs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Sheet1!$B$2:$P$2</c:f>
              <c:numCache>
                <c:formatCode>General</c:formatCode>
                <c:ptCount val="15"/>
                <c:pt idx="0">
                  <c:v>1.04</c:v>
                </c:pt>
                <c:pt idx="1">
                  <c:v>1.04</c:v>
                </c:pt>
                <c:pt idx="2">
                  <c:v>1.02</c:v>
                </c:pt>
                <c:pt idx="3">
                  <c:v>1.03</c:v>
                </c:pt>
                <c:pt idx="4">
                  <c:v>1</c:v>
                </c:pt>
                <c:pt idx="5">
                  <c:v>1.1200000000000001</c:v>
                </c:pt>
                <c:pt idx="6">
                  <c:v>1.1299999999999999</c:v>
                </c:pt>
                <c:pt idx="8">
                  <c:v>0.8</c:v>
                </c:pt>
                <c:pt idx="9">
                  <c:v>0.77</c:v>
                </c:pt>
                <c:pt idx="10">
                  <c:v>0.74</c:v>
                </c:pt>
                <c:pt idx="11">
                  <c:v>0.71</c:v>
                </c:pt>
                <c:pt idx="12">
                  <c:v>0.72</c:v>
                </c:pt>
                <c:pt idx="13">
                  <c:v>0.74</c:v>
                </c:pt>
                <c:pt idx="14">
                  <c:v>0.75</c:v>
                </c:pt>
              </c:numCache>
            </c:numRef>
          </c:val>
          <c:smooth val="0"/>
          <c:extLs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Sheet1!$B$3:$P$3</c:f>
              <c:numCache>
                <c:formatCode>General</c:formatCode>
                <c:ptCount val="15"/>
                <c:pt idx="0">
                  <c:v>1.1399999999999999</c:v>
                </c:pt>
                <c:pt idx="1">
                  <c:v>1.17</c:v>
                </c:pt>
                <c:pt idx="2">
                  <c:v>1.1399999999999999</c:v>
                </c:pt>
                <c:pt idx="3">
                  <c:v>1.05</c:v>
                </c:pt>
                <c:pt idx="4">
                  <c:v>1</c:v>
                </c:pt>
                <c:pt idx="5">
                  <c:v>1.02</c:v>
                </c:pt>
                <c:pt idx="6">
                  <c:v>1</c:v>
                </c:pt>
                <c:pt idx="8">
                  <c:v>1.41</c:v>
                </c:pt>
                <c:pt idx="9">
                  <c:v>1.43</c:v>
                </c:pt>
                <c:pt idx="10">
                  <c:v>1.34</c:v>
                </c:pt>
                <c:pt idx="11">
                  <c:v>1.27</c:v>
                </c:pt>
                <c:pt idx="12">
                  <c:v>1.2</c:v>
                </c:pt>
                <c:pt idx="13">
                  <c:v>1.1100000000000001</c:v>
                </c:pt>
                <c:pt idx="14">
                  <c:v>1.03</c:v>
                </c:pt>
              </c:numCache>
            </c:numRef>
          </c:val>
          <c:smooth val="0"/>
          <c:extLs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Sheet1!$B$1:$P$1</c:f>
              <c:numCache>
                <c:formatCode>General</c:formatCode>
                <c:ptCount val="15"/>
                <c:pt idx="0">
                  <c:v>2015</c:v>
                </c:pt>
                <c:pt idx="1">
                  <c:v>2016</c:v>
                </c:pt>
                <c:pt idx="2">
                  <c:v>2017</c:v>
                </c:pt>
                <c:pt idx="3">
                  <c:v>2018</c:v>
                </c:pt>
                <c:pt idx="4">
                  <c:v>2019</c:v>
                </c:pt>
                <c:pt idx="5">
                  <c:v>2020</c:v>
                </c:pt>
                <c:pt idx="6">
                  <c:v>2021</c:v>
                </c:pt>
                <c:pt idx="8">
                  <c:v>2015</c:v>
                </c:pt>
                <c:pt idx="9">
                  <c:v>2016</c:v>
                </c:pt>
                <c:pt idx="10">
                  <c:v>2017</c:v>
                </c:pt>
                <c:pt idx="11">
                  <c:v>2018</c:v>
                </c:pt>
                <c:pt idx="12">
                  <c:v>2019</c:v>
                </c:pt>
                <c:pt idx="13">
                  <c:v>2020</c:v>
                </c:pt>
                <c:pt idx="14">
                  <c:v>2021</c:v>
                </c:pt>
              </c:numCache>
            </c:numRef>
          </c:cat>
          <c:val>
            <c:numRef>
              <c:f>Sheet1!$B$4:$P$4</c:f>
              <c:numCache>
                <c:formatCode>General</c:formatCode>
                <c:ptCount val="15"/>
                <c:pt idx="0">
                  <c:v>0.82</c:v>
                </c:pt>
                <c:pt idx="1">
                  <c:v>0.77</c:v>
                </c:pt>
                <c:pt idx="2">
                  <c:v>0.79</c:v>
                </c:pt>
                <c:pt idx="3">
                  <c:v>0.7</c:v>
                </c:pt>
                <c:pt idx="4">
                  <c:v>0.76</c:v>
                </c:pt>
                <c:pt idx="5">
                  <c:v>0.71</c:v>
                </c:pt>
                <c:pt idx="6">
                  <c:v>0.75</c:v>
                </c:pt>
              </c:numCache>
            </c:numRef>
          </c:val>
          <c:smooth val="0"/>
          <c:extLs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0.10147</cdr:x>
      <cdr:y>0.5619</cdr:y>
    </cdr:from>
    <cdr:to>
      <cdr:x>0.96869</cdr:x>
      <cdr:y>0.5619</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33" y="2244904"/>
          <a:ext cx="10567745"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10.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VHYS</a:t>
          </a:r>
        </a:p>
      </cdr:txBody>
    </cdr:sp>
  </cdr:relSizeAnchor>
</c:userShapes>
</file>

<file path=ppt/drawings/drawing2.xml><?xml version="1.0" encoding="utf-8"?>
<c:userShapes xmlns:c="http://schemas.openxmlformats.org/drawingml/2006/chart">
  <cdr:relSizeAnchor xmlns:cdr="http://schemas.openxmlformats.org/drawingml/2006/chartDrawing">
    <cdr:from>
      <cdr:x>0.10147</cdr:x>
      <cdr:y>0.27549</cdr:y>
    </cdr:from>
    <cdr:to>
      <cdr:x>0.96896</cdr:x>
      <cdr:y>0.27549</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6478" y="1100640"/>
          <a:ext cx="10570872"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0.10129</cdr:x>
      <cdr:y>0.56587</cdr:y>
    </cdr:from>
    <cdr:to>
      <cdr:x>0.96896</cdr:x>
      <cdr:y>0.56587</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4285" y="2260782"/>
          <a:ext cx="10573065"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0.10129</cdr:x>
      <cdr:y>0.36491</cdr:y>
    </cdr:from>
    <cdr:to>
      <cdr:x>0.96896</cdr:x>
      <cdr:y>0.36491</cdr:y>
    </cdr:to>
    <cdr:cxnSp macro="">
      <cdr:nvCxnSpPr>
        <cdr:cNvPr id="2" name="Straight Connector 1">
          <a:extLst xmlns:a="http://schemas.openxmlformats.org/drawingml/2006/main">
            <a:ext uri="{FF2B5EF4-FFF2-40B4-BE49-F238E27FC236}">
              <a16:creationId xmlns:a16="http://schemas.microsoft.com/office/drawing/2014/main" id="{202C7806-8472-48CD-B5A5-DA25B1DA147C}"/>
            </a:ext>
          </a:extLst>
        </cdr:cNvPr>
        <cdr:cNvCxnSpPr/>
      </cdr:nvCxnSpPr>
      <cdr:spPr bwMode="auto">
        <a:xfrm xmlns:a="http://schemas.openxmlformats.org/drawingml/2006/main">
          <a:off x="1234285" y="1457880"/>
          <a:ext cx="10573123"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0.4547</cdr:x>
      <cdr:y>0.03336</cdr:y>
    </cdr:from>
    <cdr:to>
      <cdr:x>0.66292</cdr:x>
      <cdr:y>0.23932</cdr:y>
    </cdr:to>
    <cdr:sp macro="" textlink="">
      <cdr:nvSpPr>
        <cdr:cNvPr id="2" name="TextBox 1"/>
        <cdr:cNvSpPr txBox="1"/>
      </cdr:nvSpPr>
      <cdr:spPr>
        <a:xfrm xmlns:a="http://schemas.openxmlformats.org/drawingml/2006/main">
          <a:off x="3835116" y="132169"/>
          <a:ext cx="1756208"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CABG</a:t>
          </a:r>
        </a:p>
      </cdr:txBody>
    </cdr:sp>
  </cdr:relSizeAnchor>
</c:userShapes>
</file>

<file path=ppt/drawings/drawing6.xml><?xml version="1.0" encoding="utf-8"?>
<c:userShapes xmlns:c="http://schemas.openxmlformats.org/drawingml/2006/chart">
  <cdr:relSizeAnchor xmlns:cdr="http://schemas.openxmlformats.org/drawingml/2006/chartDrawing">
    <cdr:from>
      <cdr:x>0.4547</cdr:x>
      <cdr:y>0.03573</cdr:y>
    </cdr:from>
    <cdr:to>
      <cdr:x>0.66292</cdr:x>
      <cdr:y>0.23932</cdr:y>
    </cdr:to>
    <cdr:sp macro="" textlink="">
      <cdr:nvSpPr>
        <cdr:cNvPr id="2" name="TextBox 1"/>
        <cdr:cNvSpPr txBox="1"/>
      </cdr:nvSpPr>
      <cdr:spPr>
        <a:xfrm xmlns:a="http://schemas.openxmlformats.org/drawingml/2006/main">
          <a:off x="3835116" y="141560"/>
          <a:ext cx="1756208" cy="806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COLO</a:t>
          </a:r>
        </a:p>
      </cdr:txBody>
    </cdr:sp>
  </cdr:relSizeAnchor>
</c:userShapes>
</file>

<file path=ppt/drawings/drawing7.xml><?xml version="1.0" encoding="utf-8"?>
<c:userShapes xmlns:c="http://schemas.openxmlformats.org/drawingml/2006/chart">
  <cdr:relSizeAnchor xmlns:cdr="http://schemas.openxmlformats.org/drawingml/2006/chartDrawing">
    <cdr:from>
      <cdr:x>0.4547</cdr:x>
      <cdr:y>0.03915</cdr:y>
    </cdr:from>
    <cdr:to>
      <cdr:x>0.66653</cdr:x>
      <cdr:y>0.23932</cdr:y>
    </cdr:to>
    <cdr:sp macro="" textlink="">
      <cdr:nvSpPr>
        <cdr:cNvPr id="2" name="TextBox 1"/>
        <cdr:cNvSpPr txBox="1"/>
      </cdr:nvSpPr>
      <cdr:spPr>
        <a:xfrm xmlns:a="http://schemas.openxmlformats.org/drawingml/2006/main">
          <a:off x="3835116" y="155115"/>
          <a:ext cx="1786657"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HPRO</a:t>
          </a:r>
        </a:p>
      </cdr:txBody>
    </cdr:sp>
  </cdr:relSizeAnchor>
</c:userShapes>
</file>

<file path=ppt/drawings/drawing8.xml><?xml version="1.0" encoding="utf-8"?>
<c:userShapes xmlns:c="http://schemas.openxmlformats.org/drawingml/2006/chart">
  <cdr:relSizeAnchor xmlns:cdr="http://schemas.openxmlformats.org/drawingml/2006/chartDrawing">
    <cdr:from>
      <cdr:x>0.4547</cdr:x>
      <cdr:y>0.03336</cdr:y>
    </cdr:from>
    <cdr:to>
      <cdr:x>0.66834</cdr:x>
      <cdr:y>0.23932</cdr:y>
    </cdr:to>
    <cdr:sp macro="" textlink="">
      <cdr:nvSpPr>
        <cdr:cNvPr id="2" name="TextBox 1"/>
        <cdr:cNvSpPr txBox="1"/>
      </cdr:nvSpPr>
      <cdr:spPr>
        <a:xfrm xmlns:a="http://schemas.openxmlformats.org/drawingml/2006/main">
          <a:off x="3835116" y="132169"/>
          <a:ext cx="1801923"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KPRO</a:t>
          </a:r>
        </a:p>
      </cdr:txBody>
    </cdr:sp>
  </cdr:relSizeAnchor>
</c:userShapes>
</file>

<file path=ppt/drawings/drawing9.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HYST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EDBE0-EA28-4638-B90D-08BBFDA341FC}"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04B08-2B6F-4625-BB2F-67F6F9BBB71C}" type="slidenum">
              <a:rPr lang="en-US" smtClean="0"/>
              <a:t>‹#›</a:t>
            </a:fld>
            <a:endParaRPr lang="en-US"/>
          </a:p>
        </p:txBody>
      </p:sp>
    </p:spTree>
    <p:extLst>
      <p:ext uri="{BB962C8B-B14F-4D97-AF65-F5344CB8AC3E}">
        <p14:creationId xmlns:p14="http://schemas.microsoft.com/office/powerpoint/2010/main" val="10386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8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4D4D4D"/>
                </a:solidFill>
                <a:effectLst/>
                <a:uLnTx/>
                <a:uFillTx/>
                <a:latin typeface="Calibri" pitchFamily="34" charset="0"/>
                <a:ea typeface="ＭＳ Ｐゴシック" pitchFamily="34" charset="-128"/>
                <a:cs typeface="+mn-cs"/>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pPr algn="l" eaLnBrk="1" hangingPunct="1">
              <a:spcBef>
                <a:spcPct val="0"/>
              </a:spcBef>
              <a:buNone/>
            </a:pP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0561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831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endParaRPr lang="en-US" altLang="en-US" dirty="0"/>
          </a:p>
        </p:txBody>
      </p:sp>
    </p:spTree>
    <p:extLst>
      <p:ext uri="{BB962C8B-B14F-4D97-AF65-F5344CB8AC3E}">
        <p14:creationId xmlns:p14="http://schemas.microsoft.com/office/powerpoint/2010/main" val="425653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3424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34971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686477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13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08182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DD140A9-A741-4806-BF12-EA116D4FD994}"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457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3565341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2331671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endParaRPr lang="en-US" altLang="en-US" dirty="0"/>
          </a:p>
        </p:txBody>
      </p:sp>
    </p:spTree>
    <p:extLst>
      <p:ext uri="{BB962C8B-B14F-4D97-AF65-F5344CB8AC3E}">
        <p14:creationId xmlns:p14="http://schemas.microsoft.com/office/powerpoint/2010/main" val="119690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0561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692E55-7E82-4921-B9C1-E9D47A27EEB3}" type="slidenum">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988331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endParaRPr lang="en-US" altLang="en-US" dirty="0"/>
          </a:p>
        </p:txBody>
      </p:sp>
    </p:spTree>
    <p:extLst>
      <p:ext uri="{BB962C8B-B14F-4D97-AF65-F5344CB8AC3E}">
        <p14:creationId xmlns:p14="http://schemas.microsoft.com/office/powerpoint/2010/main" val="497099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endParaRPr lang="en-US" altLang="en-US" dirty="0"/>
          </a:p>
        </p:txBody>
      </p:sp>
    </p:spTree>
    <p:extLst>
      <p:ext uri="{BB962C8B-B14F-4D97-AF65-F5344CB8AC3E}">
        <p14:creationId xmlns:p14="http://schemas.microsoft.com/office/powerpoint/2010/main" val="149803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692E55-7E82-4921-B9C1-E9D47A27EEB3}" type="slidenum">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06792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a:spcBef>
                <a:spcPts val="600"/>
              </a:spcBef>
              <a:spcAft>
                <a:spcPts val="600"/>
              </a:spcAft>
            </a:pPr>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53253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2757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DD140A9-A741-4806-BF12-EA116D4FD994}"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74571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4270413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464096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478688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2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552450" y="687388"/>
            <a:ext cx="5986463" cy="3368675"/>
          </a:xfrm>
          <a:ln/>
        </p:spPr>
      </p:sp>
      <p:sp>
        <p:nvSpPr>
          <p:cNvPr id="55299" name="Notes Placeholder 2"/>
          <p:cNvSpPr>
            <a:spLocks noGrp="1"/>
          </p:cNvSpPr>
          <p:nvPr>
            <p:ph type="body" idx="1"/>
          </p:nvPr>
        </p:nvSpPr>
        <p:spPr/>
        <p:txBody>
          <a:bodyPr/>
          <a:lstStyle/>
          <a:p>
            <a:pPr eaLnBrk="1" hangingPunct="1">
              <a:defRPr/>
            </a:pPr>
            <a:endParaRPr lang="en-US" alt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Garamond" pitchFamily="18" charset="0"/>
                <a:ea typeface="ＭＳ Ｐゴシック" pitchFamily="34" charset="-128"/>
              </a:defRPr>
            </a:lvl1pPr>
            <a:lvl2pPr marL="747148" indent="-287980" eaLnBrk="0" hangingPunct="0">
              <a:defRPr sz="2400">
                <a:solidFill>
                  <a:schemeClr val="tx1"/>
                </a:solidFill>
                <a:latin typeface="Garamond" pitchFamily="18" charset="0"/>
                <a:ea typeface="ＭＳ Ｐゴシック" pitchFamily="34" charset="-128"/>
              </a:defRPr>
            </a:lvl2pPr>
            <a:lvl3pPr marL="1150319" indent="-230383" eaLnBrk="0" hangingPunct="0">
              <a:defRPr sz="2400">
                <a:solidFill>
                  <a:schemeClr val="tx1"/>
                </a:solidFill>
                <a:latin typeface="Garamond" pitchFamily="18" charset="0"/>
                <a:ea typeface="ＭＳ Ｐゴシック" pitchFamily="34" charset="-128"/>
              </a:defRPr>
            </a:lvl3pPr>
            <a:lvl4pPr marL="1609486" indent="-228785" eaLnBrk="0" hangingPunct="0">
              <a:defRPr sz="2400">
                <a:solidFill>
                  <a:schemeClr val="tx1"/>
                </a:solidFill>
                <a:latin typeface="Garamond" pitchFamily="18" charset="0"/>
                <a:ea typeface="ＭＳ Ｐゴシック" pitchFamily="34" charset="-128"/>
              </a:defRPr>
            </a:lvl4pPr>
            <a:lvl5pPr marL="2070253" indent="-230383" eaLnBrk="0" hangingPunct="0">
              <a:defRPr sz="2400">
                <a:solidFill>
                  <a:schemeClr val="tx1"/>
                </a:solidFill>
                <a:latin typeface="Garamond" pitchFamily="18" charset="0"/>
                <a:ea typeface="ＭＳ Ｐゴシック" pitchFamily="34" charset="-128"/>
              </a:defRPr>
            </a:lvl5pPr>
            <a:lvl6pPr marL="2531020"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91788"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52556"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913322"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81E53D-45E8-4E2A-98D7-DF200F1A9C0B}" type="slidenum">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2250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552450" y="687388"/>
            <a:ext cx="5986463" cy="3368675"/>
          </a:xfrm>
          <a:ln/>
        </p:spPr>
      </p:sp>
      <p:sp>
        <p:nvSpPr>
          <p:cNvPr id="57347" name="Notes Placeholder 2"/>
          <p:cNvSpPr>
            <a:spLocks noGrp="1"/>
          </p:cNvSpPr>
          <p:nvPr>
            <p:ph type="body" idx="1"/>
          </p:nvPr>
        </p:nvSpPr>
        <p:spPr>
          <a:xfrm>
            <a:off x="542927" y="4416427"/>
            <a:ext cx="6156325" cy="4422775"/>
          </a:xfrm>
          <a:noFill/>
        </p:spPr>
        <p:txBody>
          <a:bodyPr/>
          <a:lstStyle/>
          <a:p>
            <a:pPr marL="0" marR="0" lvl="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1B2D7A-67D7-49D9-980E-E345690B41F5}" type="slidenum">
              <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80820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20A4EE-8F81-4B24-A0FF-2DD43905E04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7025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ts val="0"/>
              </a:spcBef>
              <a:spcAft>
                <a:spcPts val="0"/>
              </a:spcAft>
              <a:buClrTx/>
              <a:buSzTx/>
              <a:buFont typeface="Monotype Sorts" pitchFamily="2" charset="2"/>
              <a:buNone/>
              <a:tabLst/>
              <a:defRPr/>
            </a:pPr>
            <a:endParaRPr lang="en-US" altLang="en-US" dirty="0"/>
          </a:p>
        </p:txBody>
      </p:sp>
    </p:spTree>
    <p:extLst>
      <p:ext uri="{BB962C8B-B14F-4D97-AF65-F5344CB8AC3E}">
        <p14:creationId xmlns:p14="http://schemas.microsoft.com/office/powerpoint/2010/main" val="5344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E6C0003-8822-4D78-AD33-E5A48E935831}"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650272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98053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4DDBDF6C-A4E3-493E-9D37-DB8D3C7D8700}" type="datetime2">
              <a:rPr lang="en-US"/>
              <a:pPr>
                <a:defRPr/>
              </a:pPr>
              <a:t>Thursday, September 15, 2022</a:t>
            </a:fld>
            <a:endParaRPr lang="en-US"/>
          </a:p>
        </p:txBody>
      </p:sp>
      <p:sp>
        <p:nvSpPr>
          <p:cNvPr id="7" name="Footer Placeholder 5"/>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8" name="Slide Number Placeholder 6"/>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E6D6B863-C39C-4776-ADEB-85C27FF2C12C}" type="slidenum">
              <a:rPr lang="en-US"/>
              <a:pPr>
                <a:defRPr/>
              </a:pPr>
              <a:t>‹#›</a:t>
            </a:fld>
            <a:endParaRPr lang="en-US"/>
          </a:p>
        </p:txBody>
      </p:sp>
    </p:spTree>
    <p:extLst>
      <p:ext uri="{BB962C8B-B14F-4D97-AF65-F5344CB8AC3E}">
        <p14:creationId xmlns:p14="http://schemas.microsoft.com/office/powerpoint/2010/main" val="51012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endParaRPr lang="en-US" dirty="0"/>
          </a:p>
        </p:txBody>
      </p:sp>
      <p:sp>
        <p:nvSpPr>
          <p:cNvPr id="6" name="Content Placeholder 5"/>
          <p:cNvSpPr>
            <a:spLocks noGrp="1"/>
          </p:cNvSpPr>
          <p:nvPr>
            <p:ph sz="quarter" idx="12"/>
          </p:nvPr>
        </p:nvSpPr>
        <p:spPr>
          <a:xfrm>
            <a:off x="612775" y="1719072"/>
            <a:ext cx="10972800" cy="4222750"/>
          </a:xfrm>
          <a:prstGeom prst="rect">
            <a:avLst/>
          </a:prstGeo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2"/>
          <p:cNvSpPr>
            <a:spLocks noGrp="1"/>
          </p:cNvSpPr>
          <p:nvPr>
            <p:ph type="sldNum" sz="quarter" idx="13"/>
          </p:nvPr>
        </p:nvSpPr>
        <p:spPr>
          <a:xfrm>
            <a:off x="8777817" y="6510339"/>
            <a:ext cx="2743200" cy="365125"/>
          </a:xfrm>
          <a:prstGeom prst="rect">
            <a:avLst/>
          </a:prstGeom>
        </p:spPr>
        <p:txBody>
          <a:bodyPr/>
          <a:lstStyle>
            <a:lvl1pPr>
              <a:defRPr>
                <a:solidFill>
                  <a:srgbClr val="464646">
                    <a:lumMod val="40000"/>
                    <a:lumOff val="60000"/>
                  </a:srgbClr>
                </a:solidFill>
              </a:defRPr>
            </a:lvl1pPr>
          </a:lstStyle>
          <a:p>
            <a:pPr>
              <a:defRPr/>
            </a:pPr>
            <a:fld id="{AE7E582A-0D11-42E1-9B71-57F44702A8F2}" type="slidenum">
              <a:rPr lang="en-US"/>
              <a:pPr>
                <a:defRPr/>
              </a:pPr>
              <a:t>‹#›</a:t>
            </a:fld>
            <a:endParaRPr lang="en-US"/>
          </a:p>
        </p:txBody>
      </p:sp>
      <p:sp>
        <p:nvSpPr>
          <p:cNvPr id="5" name="Footer Placeholder 3"/>
          <p:cNvSpPr>
            <a:spLocks noGrp="1"/>
          </p:cNvSpPr>
          <p:nvPr>
            <p:ph type="ftr" sz="quarter" idx="14"/>
          </p:nvPr>
        </p:nvSpPr>
        <p:spPr>
          <a:xfrm>
            <a:off x="611718" y="6519864"/>
            <a:ext cx="6151033" cy="338137"/>
          </a:xfrm>
          <a:prstGeom prst="rect">
            <a:avLst/>
          </a:prstGeom>
        </p:spPr>
        <p:txBody>
          <a:bodyPr rtlCol="0" anchor="ctr"/>
          <a:lstStyle>
            <a:lvl1pPr algn="l">
              <a:defRPr sz="1000">
                <a:solidFill>
                  <a:srgbClr val="464646">
                    <a:lumMod val="40000"/>
                    <a:lumOff val="60000"/>
                  </a:srgbClr>
                </a:solidFill>
              </a:defRPr>
            </a:lvl1pPr>
          </a:lstStyle>
          <a:p>
            <a:pPr>
              <a:defRPr/>
            </a:pPr>
            <a:r>
              <a:rPr lang="en-US"/>
              <a:t>Massachusetts Department of Public Health       mass.gov/dph</a:t>
            </a:r>
            <a:endParaRPr lang="en-US" dirty="0"/>
          </a:p>
        </p:txBody>
      </p:sp>
    </p:spTree>
    <p:extLst>
      <p:ext uri="{BB962C8B-B14F-4D97-AF65-F5344CB8AC3E}">
        <p14:creationId xmlns:p14="http://schemas.microsoft.com/office/powerpoint/2010/main" val="218782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5" y="2130426"/>
            <a:ext cx="8492456"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1"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7" y="173755"/>
            <a:ext cx="10423374"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3"/>
            <a:ext cx="1185447" cy="2487495"/>
          </a:xfrm>
          <a:prstGeom prst="rect">
            <a:avLst/>
          </a:prstGeom>
          <a:solidFill>
            <a:schemeClr val="bg1"/>
          </a:solidFill>
        </p:spPr>
      </p:pic>
    </p:spTree>
    <p:extLst>
      <p:ext uri="{BB962C8B-B14F-4D97-AF65-F5344CB8AC3E}">
        <p14:creationId xmlns:p14="http://schemas.microsoft.com/office/powerpoint/2010/main" val="117477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69904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600203"/>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19596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743466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2"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721895" y="293879"/>
            <a:ext cx="7086599"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sz="1800" dirty="0"/>
          </a:p>
        </p:txBody>
      </p:sp>
    </p:spTree>
    <p:extLst>
      <p:ext uri="{BB962C8B-B14F-4D97-AF65-F5344CB8AC3E}">
        <p14:creationId xmlns:p14="http://schemas.microsoft.com/office/powerpoint/2010/main" val="220439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90"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90"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2"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2"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721895" y="293879"/>
            <a:ext cx="7086599"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sz="1800" dirty="0"/>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11358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1" y="3"/>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159655"/>
            <a:ext cx="7086599"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2" y="1353771"/>
            <a:ext cx="843196"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4" y="1401898"/>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50" y="4887040"/>
            <a:ext cx="1200150"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0" y="3597197"/>
            <a:ext cx="1129705" cy="1129705"/>
          </a:xfrm>
          <a:prstGeom prst="rect">
            <a:avLst/>
          </a:prstGeom>
        </p:spPr>
      </p:pic>
    </p:spTree>
    <p:extLst>
      <p:ext uri="{BB962C8B-B14F-4D97-AF65-F5344CB8AC3E}">
        <p14:creationId xmlns:p14="http://schemas.microsoft.com/office/powerpoint/2010/main" val="337777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2">
            <a:extLst>
              <a:ext uri="{FF2B5EF4-FFF2-40B4-BE49-F238E27FC236}">
                <a16:creationId xmlns:a16="http://schemas.microsoft.com/office/drawing/2014/main" id="{C0A2F920-3F11-AE49-8B23-113E3DB9044E}"/>
              </a:ext>
            </a:extLst>
          </p:cNvPr>
          <p:cNvSpPr txBox="1">
            <a:spLocks/>
          </p:cNvSpPr>
          <p:nvPr userDrawn="1"/>
        </p:nvSpPr>
        <p:spPr>
          <a:xfrm>
            <a:off x="2142583" y="1725494"/>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7" y="791681"/>
            <a:ext cx="193645"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7" y="173755"/>
            <a:ext cx="10423374"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3" y="3"/>
            <a:ext cx="1185447" cy="2487495"/>
          </a:xfrm>
          <a:prstGeom prst="rect">
            <a:avLst/>
          </a:prstGeom>
          <a:solidFill>
            <a:schemeClr val="bg1"/>
          </a:solidFill>
        </p:spPr>
      </p:pic>
      <p:sp>
        <p:nvSpPr>
          <p:cNvPr id="10" name="Subtitle 3">
            <a:extLst>
              <a:ext uri="{FF2B5EF4-FFF2-40B4-BE49-F238E27FC236}">
                <a16:creationId xmlns:a16="http://schemas.microsoft.com/office/drawing/2014/main" id="{73BCFC28-B021-C74C-B60E-3525D726A156}"/>
              </a:ext>
            </a:extLst>
          </p:cNvPr>
          <p:cNvSpPr txBox="1">
            <a:spLocks/>
          </p:cNvSpPr>
          <p:nvPr userDrawn="1"/>
        </p:nvSpPr>
        <p:spPr>
          <a:xfrm>
            <a:off x="4199982"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103679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078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2" y="6356352"/>
            <a:ext cx="284480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476761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2" y="6356352"/>
            <a:ext cx="2844801"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Massachusetts Department of Public Health       mass.gov/dph</a:t>
            </a:r>
          </a:p>
        </p:txBody>
      </p:sp>
      <p:sp>
        <p:nvSpPr>
          <p:cNvPr id="4" name="Slide Number Placeholder 3"/>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1533145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2" y="6356352"/>
            <a:ext cx="2844801"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Massachusetts Department of Public Health       mass.gov/dph</a:t>
            </a:r>
          </a:p>
        </p:txBody>
      </p:sp>
      <p:sp>
        <p:nvSpPr>
          <p:cNvPr id="5" name="Slide Number Placeholder 4"/>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132505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6"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2" y="6356352"/>
            <a:ext cx="284480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706885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5742" y="168054"/>
            <a:ext cx="4823087" cy="531572"/>
          </a:xfrm>
        </p:spPr>
        <p:txBody>
          <a:bodyPr/>
          <a:lstStyle/>
          <a:p>
            <a:r>
              <a:rPr lang="en-US"/>
              <a:t>Click to edit Master title style</a:t>
            </a:r>
          </a:p>
        </p:txBody>
      </p:sp>
      <p:sp>
        <p:nvSpPr>
          <p:cNvPr id="3" name="Chart Placeholder 2"/>
          <p:cNvSpPr>
            <a:spLocks noGrp="1"/>
          </p:cNvSpPr>
          <p:nvPr>
            <p:ph type="chart" idx="1"/>
          </p:nvPr>
        </p:nvSpPr>
        <p:spPr>
          <a:xfrm>
            <a:off x="457678" y="986867"/>
            <a:ext cx="8238181" cy="3612548"/>
          </a:xfrm>
        </p:spPr>
        <p:txBody>
          <a:bodyPr lIns="90487" tIns="45222" rIns="90487" bIns="45222"/>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Massachusetts Department of Public Health       mass.gov/dph</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33ABE86-B72F-44B8-AF4F-6BFE2AC6A18C}" type="slidenum">
              <a:rPr lang="en-US" altLang="en-US"/>
              <a:pPr>
                <a:defRPr/>
              </a:pPr>
              <a:t>‹#›</a:t>
            </a:fld>
            <a:endParaRPr lang="en-US" altLang="en-US" dirty="0"/>
          </a:p>
        </p:txBody>
      </p:sp>
    </p:spTree>
    <p:extLst>
      <p:ext uri="{BB962C8B-B14F-4D97-AF65-F5344CB8AC3E}">
        <p14:creationId xmlns:p14="http://schemas.microsoft.com/office/powerpoint/2010/main" val="1003566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173769"/>
            <a:ext cx="10423375" cy="646331"/>
          </a:xfrm>
          <a:prstGeom prst="rect">
            <a:avLst/>
          </a:prstGeom>
          <a:noFill/>
          <a:ln>
            <a:noFill/>
          </a:ln>
        </p:spPr>
        <p:txBody>
          <a:bodyPr wrap="square" rtlCol="0">
            <a:spAutoFit/>
          </a:bodyPr>
          <a:lstStyle/>
          <a:p>
            <a:pPr marL="0" marR="0" lvl="0" indent="0" defTabSz="914126" eaLnBrk="1" fontAlgn="auto" latinLnBrk="0" hangingPunct="1">
              <a:lnSpc>
                <a:spcPct val="100000"/>
              </a:lnSpc>
              <a:spcBef>
                <a:spcPts val="0"/>
              </a:spcBef>
              <a:spcAft>
                <a:spcPts val="0"/>
              </a:spcAft>
              <a:buClrTx/>
              <a:buSzTx/>
              <a:buFontTx/>
              <a:buNone/>
              <a:tabLst/>
              <a:defRPr/>
            </a:pPr>
            <a:r>
              <a:rPr kumimoji="0" lang="en-US" sz="3599" b="1" i="0" u="none" strike="noStrike" kern="0" cap="none" spc="0" normalizeH="0" baseline="0" noProof="0" dirty="0">
                <a:ln w="12700">
                  <a:solidFill>
                    <a:schemeClr val="tx1"/>
                  </a:solidFill>
                  <a:prstDash val="solid"/>
                </a:ln>
                <a:solidFill>
                  <a:srgbClr val="FFFFFF"/>
                </a:solidFill>
                <a:effectLst/>
                <a:uLnTx/>
                <a:uFillTx/>
                <a:latin typeface="Franklin Gothic Medium" panose="020B0603020102020204" pitchFamily="34" charset="0"/>
              </a:rPr>
              <a:t>  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7" y="120304"/>
            <a:ext cx="1743075"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9098"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2325400" y="2366908"/>
            <a:ext cx="7541202" cy="1211052"/>
          </a:xfrm>
          <a:prstGeom prst="rect">
            <a:avLst/>
          </a:prstGeom>
        </p:spPr>
        <p:txBody>
          <a:bodyPr/>
          <a:lstStyle>
            <a:lvl1pPr marL="0" indent="0" algn="ctr">
              <a:buNone/>
              <a:defRPr sz="4399" b="1">
                <a:solidFill>
                  <a:schemeClr val="bg1"/>
                </a:solidFill>
                <a:latin typeface="Franklin Gothic Medium" panose="020B0603020102020204" pitchFamily="34" charset="0"/>
              </a:defRPr>
            </a:lvl1pPr>
          </a:lstStyle>
          <a:p>
            <a:pPr lvl="0"/>
            <a:r>
              <a:rPr lang="en-US" dirty="0"/>
              <a:t>CLICK TO ADD PRESENTATION NAME OR THANK YOU</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8" y="3710338"/>
            <a:ext cx="4797425" cy="981075"/>
          </a:xfrm>
          <a:prstGeom prst="rect">
            <a:avLst/>
          </a:prstGeom>
        </p:spPr>
        <p:txBody>
          <a:bodyPr/>
          <a:lstStyle>
            <a:lvl1pPr marL="0" indent="0" algn="ctr">
              <a:buNone/>
              <a:defRPr sz="2999" b="1">
                <a:solidFill>
                  <a:schemeClr val="bg1"/>
                </a:solidFill>
                <a:latin typeface="Franklin Gothic Book" panose="020B0503020102020204" pitchFamily="34" charset="0"/>
              </a:defRPr>
            </a:lvl1pPr>
          </a:lstStyle>
          <a:p>
            <a:pPr lvl="0"/>
            <a:r>
              <a:rPr lang="en-US" dirty="0"/>
              <a:t>CLICK TO ADD</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6" y="4690759"/>
            <a:ext cx="5843587" cy="746846"/>
          </a:xfrm>
          <a:prstGeom prst="rect">
            <a:avLst/>
          </a:prstGeom>
        </p:spPr>
        <p:txBody>
          <a:bodyPr/>
          <a:lstStyle>
            <a:lvl1pPr marL="0" indent="0" algn="ctr">
              <a:buNone/>
              <a:defRPr sz="2399" b="1" i="1">
                <a:solidFill>
                  <a:schemeClr val="bg1"/>
                </a:solidFill>
                <a:latin typeface="Franklin Gothic Medium" panose="020B0603020102020204" pitchFamily="34" charset="0"/>
              </a:defRPr>
            </a:lvl1pPr>
          </a:lstStyle>
          <a:p>
            <a:pPr lvl="0"/>
            <a:r>
              <a:rPr lang="en-US" dirty="0"/>
              <a:t>Click to Add</a:t>
            </a:r>
          </a:p>
        </p:txBody>
      </p:sp>
    </p:spTree>
    <p:extLst>
      <p:ext uri="{BB962C8B-B14F-4D97-AF65-F5344CB8AC3E}">
        <p14:creationId xmlns:p14="http://schemas.microsoft.com/office/powerpoint/2010/main" val="215265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84634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1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2052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240612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8CED4604-ED95-46EC-8FF5-646C6768C01B}" type="datetime2">
              <a:rPr lang="en-US"/>
              <a:pPr>
                <a:defRPr/>
              </a:pPr>
              <a:t>Thursday, September 15, 2022</a:t>
            </a:fld>
            <a:endParaRPr lang="en-US"/>
          </a:p>
        </p:txBody>
      </p:sp>
      <p:sp>
        <p:nvSpPr>
          <p:cNvPr id="4" name="Footer Placeholder 3"/>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70155E6C-ADA6-4879-BFB7-5937A80C3C44}" type="slidenum">
              <a:rPr lang="en-US"/>
              <a:pPr>
                <a:defRPr/>
              </a:pPr>
              <a:t>‹#›</a:t>
            </a:fld>
            <a:endParaRPr lang="en-US"/>
          </a:p>
        </p:txBody>
      </p:sp>
    </p:spTree>
    <p:extLst>
      <p:ext uri="{BB962C8B-B14F-4D97-AF65-F5344CB8AC3E}">
        <p14:creationId xmlns:p14="http://schemas.microsoft.com/office/powerpoint/2010/main" val="226882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9051"/>
            <a:ext cx="38608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fld id="{E5216D4A-51F1-42CE-97C6-504EFCD07714}" type="datetime2">
              <a:rPr lang="en-US"/>
              <a:pPr>
                <a:defRPr/>
              </a:pPr>
              <a:t>Thursday, September 15, 2022</a:t>
            </a:fld>
            <a:endParaRPr lang="en-US"/>
          </a:p>
        </p:txBody>
      </p:sp>
      <p:sp>
        <p:nvSpPr>
          <p:cNvPr id="3" name="Footer Placeholder 2"/>
          <p:cNvSpPr>
            <a:spLocks noGrp="1"/>
          </p:cNvSpPr>
          <p:nvPr>
            <p:ph type="ftr" sz="quarter" idx="11"/>
          </p:nvPr>
        </p:nvSpPr>
        <p:spPr>
          <a:xfrm>
            <a:off x="4572000" y="19051"/>
            <a:ext cx="5486400" cy="328613"/>
          </a:xfrm>
          <a:prstGeom prst="rect">
            <a:avLst/>
          </a:prstGeom>
        </p:spPr>
        <p:txBody>
          <a:bodyPr/>
          <a:lstStyle>
            <a:lvl1pPr eaLnBrk="0" fontAlgn="base" hangingPunct="0">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a:xfrm>
            <a:off x="10160000" y="19051"/>
            <a:ext cx="1422400" cy="328613"/>
          </a:xfrm>
          <a:prstGeom prst="rect">
            <a:avLst/>
          </a:prstGeom>
        </p:spPr>
        <p:txBody>
          <a:bodyPr/>
          <a:lstStyle>
            <a:lvl1pPr eaLnBrk="1" fontAlgn="auto" hangingPunct="1">
              <a:spcBef>
                <a:spcPts val="0"/>
              </a:spcBef>
              <a:spcAft>
                <a:spcPts val="0"/>
              </a:spcAft>
              <a:defRPr>
                <a:solidFill>
                  <a:srgbClr val="292934"/>
                </a:solidFill>
                <a:latin typeface="Arial"/>
                <a:cs typeface="+mn-cs"/>
              </a:defRPr>
            </a:lvl1pPr>
          </a:lstStyle>
          <a:p>
            <a:pPr>
              <a:defRPr/>
            </a:pPr>
            <a:fld id="{58BEEFC4-95C9-40EC-B69F-6A44F71B8C3F}" type="slidenum">
              <a:rPr lang="en-US"/>
              <a:pPr>
                <a:defRPr/>
              </a:pPr>
              <a:t>‹#›</a:t>
            </a:fld>
            <a:endParaRPr lang="en-US"/>
          </a:p>
        </p:txBody>
      </p:sp>
    </p:spTree>
    <p:extLst>
      <p:ext uri="{BB962C8B-B14F-4D97-AF65-F5344CB8AC3E}">
        <p14:creationId xmlns:p14="http://schemas.microsoft.com/office/powerpoint/2010/main" val="284583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4165600" y="6356352"/>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2"/>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7510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685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1" y="2"/>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92822" y="56525"/>
            <a:ext cx="10972801"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1" y="6510529"/>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2" y="6492489"/>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626273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www.malegislature.gov/Laws/SessionLaws/Acts/2006/Chapter58"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malegislature.gov/Laws/GeneralLaws/PartI/TitleXVI/Chapter111/Section51H" TargetMode="External"/><Relationship Id="rId5" Type="http://schemas.openxmlformats.org/officeDocument/2006/relationships/hyperlink" Target="http://www.mass.gov/eohhs/docs/dph/regs/105cmr130.pdf" TargetMode="External"/><Relationship Id="rId4" Type="http://schemas.openxmlformats.org/officeDocument/2006/relationships/hyperlink" Target="http://www.malegislature.gov/Laws/GeneralLaws/PartI/TitleXVI/Chapter111/Section111"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mainfectioncontrol.populationhealthexchange.org/"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s://www.cdc.gov/infectioncontrol/projectfirstline/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urldefense.com/v3/__https:/www.cdc.gov/drugresistance/covid19.html__;!!CUhgQOZqV7M!jQVhxvhxJhTbVNdbSa2gcmOpkDiYlcnee9MpHyAdCks4jHB-wkY27p-WuN6gxj308F1K20SQZlF_7ADcTmoS$" TargetMode="External"/><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hyperlink" Target="https://urldefense.com/v3/__https:/www.cdc.gov/drugresistance/pdf/covid19-impact-report-508.pdf__;!!CUhgQOZqV7M!jQVhxvhxJhTbVNdbSa2gcmOpkDiYlcnee9MpHyAdCks4jHB-wkY27p-WuN6gxj308F1K20SQZlF_7EUDm-7A$"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mainfectioncontrol.populationhealthexchange.org/ltcf-as/antibiotic-stewardship-honor-roll/"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mailto:eileen.mchale@state.ma.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716" y="1725223"/>
            <a:ext cx="11032959" cy="2385264"/>
          </a:xfrm>
          <a:prstGeom prst="rect">
            <a:avLst/>
          </a:prstGeom>
        </p:spPr>
        <p:txBody>
          <a:bodyPr wrap="square" lIns="91014" tIns="45718" rIns="91014"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2021 Health Care Associated Infections:</a:t>
            </a:r>
            <a:endParaRPr kumimoji="0" lang="en-US" sz="4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a:ea typeface="+mn-ea"/>
                <a:cs typeface="+mn-cs"/>
              </a:rPr>
              <a:t>Acute Care Hospitals</a:t>
            </a:r>
            <a:endParaRPr kumimoji="0" lang="en-US" sz="31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500B02C3-220F-4C73-8930-22396267A6BB}"/>
              </a:ext>
            </a:extLst>
          </p:cNvPr>
          <p:cNvSpPr txBox="1"/>
          <p:nvPr/>
        </p:nvSpPr>
        <p:spPr>
          <a:xfrm>
            <a:off x="701573" y="4770461"/>
            <a:ext cx="10282111" cy="203132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Christina Brandeburg, MPH, </a:t>
            </a:r>
            <a:r>
              <a:rPr kumimoji="0" lang="en-US" sz="1800" b="0" i="0" u="none" strike="noStrike" kern="1200" cap="none" spc="0" normalizeH="0" baseline="0" noProof="0" dirty="0">
                <a:ln>
                  <a:noFill/>
                </a:ln>
                <a:solidFill>
                  <a:prstClr val="white"/>
                </a:solidFill>
                <a:effectLst/>
                <a:uLnTx/>
                <a:uFillTx/>
                <a:latin typeface="Calibri"/>
                <a:ea typeface="+mn-ea"/>
                <a:cs typeface="+mn-cs"/>
              </a:rPr>
              <a:t>Epidemiologist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Katherine T. Fillo, PhD, MPH, RN-BC, </a:t>
            </a:r>
            <a:r>
              <a:rPr kumimoji="0" lang="en-US" sz="1800" b="0" i="0" u="none" strike="noStrike" kern="1200" cap="none" spc="0" normalizeH="0" baseline="0" noProof="0" dirty="0">
                <a:ln>
                  <a:noFill/>
                </a:ln>
                <a:solidFill>
                  <a:prstClr val="white"/>
                </a:solidFill>
                <a:effectLst/>
                <a:uLnTx/>
                <a:uFillTx/>
                <a:latin typeface="Calibri"/>
                <a:ea typeface="+mn-ea"/>
                <a:cs typeface="+mn-cs"/>
              </a:rPr>
              <a:t>Director of Clinical Quality Improvement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Jessica Leaf, MPH, </a:t>
            </a:r>
            <a:r>
              <a:rPr kumimoji="0" lang="en-US" sz="1800" b="0" i="0" u="none" strike="noStrike" kern="1200" cap="none" spc="0" normalizeH="0" baseline="0" noProof="0" dirty="0">
                <a:ln>
                  <a:noFill/>
                </a:ln>
                <a:solidFill>
                  <a:prstClr val="white"/>
                </a:solidFill>
                <a:effectLst/>
                <a:uLnTx/>
                <a:uFillTx/>
                <a:latin typeface="Calibri"/>
                <a:ea typeface="+mn-ea"/>
                <a:cs typeface="+mn-cs"/>
              </a:rPr>
              <a:t>Epidemiologist</a:t>
            </a:r>
            <a:r>
              <a:rPr kumimoji="0" lang="en-US" sz="18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Eileen McHale, RN, BSN, </a:t>
            </a:r>
            <a:r>
              <a:rPr kumimoji="0" lang="en-US" sz="1800" b="0" i="0" u="none" strike="noStrike" kern="1200" cap="none" spc="0" normalizeH="0" baseline="0" noProof="0" dirty="0">
                <a:ln>
                  <a:noFill/>
                </a:ln>
                <a:solidFill>
                  <a:prstClr val="white"/>
                </a:solidFill>
                <a:effectLst/>
                <a:uLnTx/>
                <a:uFillTx/>
                <a:latin typeface="Calibri"/>
                <a:ea typeface="+mn-ea"/>
                <a:cs typeface="+mn-cs"/>
              </a:rPr>
              <a:t>Healthcare Associated Infection Coordinator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2764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C2EA828-21BE-4F58-AC94-477AD96FB6A0}"/>
              </a:ext>
            </a:extLst>
          </p:cNvPr>
          <p:cNvSpPr txBox="1">
            <a:spLocks/>
          </p:cNvSpPr>
          <p:nvPr/>
        </p:nvSpPr>
        <p:spPr>
          <a:xfrm>
            <a:off x="575570"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Central Line-Associated Bloodstream Infections (CLABSI):</a:t>
            </a:r>
            <a:b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Standard Infection Ratio in Neonatal ICUs</a:t>
            </a:r>
          </a:p>
        </p:txBody>
      </p:sp>
      <p:graphicFrame>
        <p:nvGraphicFramePr>
          <p:cNvPr id="2" name="Object 3"/>
          <p:cNvGraphicFramePr>
            <a:graphicFrameLocks noGrp="1" noChangeAspect="1"/>
          </p:cNvGraphicFramePr>
          <p:nvPr>
            <p:ph idx="4294967295"/>
          </p:nvPr>
        </p:nvGraphicFramePr>
        <p:xfrm>
          <a:off x="3336357" y="1099235"/>
          <a:ext cx="8475936" cy="5011799"/>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bwMode="auto">
          <a:xfrm>
            <a:off x="4510863" y="3863520"/>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574028" y="1371601"/>
            <a:ext cx="2745345" cy="4580626"/>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There were no birthweight categories experiencing a significantly higher or lower number of infections than predicted, based on 2015 national aggregate data.</a:t>
            </a:r>
            <a:endPar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There were 19 CLABSIs reported in Neonatal ICUs in 2021.</a:t>
            </a:r>
          </a:p>
        </p:txBody>
      </p:sp>
      <p:grpSp>
        <p:nvGrpSpPr>
          <p:cNvPr id="26631" name="Group 10"/>
          <p:cNvGrpSpPr>
            <a:grpSpLocks/>
          </p:cNvGrpSpPr>
          <p:nvPr/>
        </p:nvGrpSpPr>
        <p:grpSpPr bwMode="auto">
          <a:xfrm>
            <a:off x="5951368" y="6123247"/>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nvPr>
        </p:nvGraphicFramePr>
        <p:xfrm>
          <a:off x="3334919" y="1104130"/>
          <a:ext cx="8475936" cy="5011799"/>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bwMode="auto">
          <a:xfrm>
            <a:off x="4866757" y="2387704"/>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580126" y="1380226"/>
            <a:ext cx="2745345" cy="3234906"/>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Four birthweight categories experienced a significantly lower </a:t>
            </a: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number of device days than predicted, based on 2015 national aggregate data.</a:t>
            </a:r>
            <a:endParaRPr kumimoji="0" lang="en-US" altLang="en-US" sz="105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grpSp>
        <p:nvGrpSpPr>
          <p:cNvPr id="26631" name="Group 10"/>
          <p:cNvGrpSpPr>
            <a:grpSpLocks/>
          </p:cNvGrpSpPr>
          <p:nvPr/>
        </p:nvGrpSpPr>
        <p:grpSpPr bwMode="auto">
          <a:xfrm>
            <a:off x="5873730" y="6123247"/>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4" name="Title 1">
            <a:extLst>
              <a:ext uri="{FF2B5EF4-FFF2-40B4-BE49-F238E27FC236}">
                <a16:creationId xmlns:a16="http://schemas.microsoft.com/office/drawing/2014/main" id="{DFA3D921-C0C2-41A1-A467-6F2CD177B15E}"/>
              </a:ext>
            </a:extLst>
          </p:cNvPr>
          <p:cNvSpPr txBox="1">
            <a:spLocks/>
          </p:cNvSpPr>
          <p:nvPr/>
        </p:nvSpPr>
        <p:spPr>
          <a:xfrm>
            <a:off x="575570"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Central Line-Associated Bloodstream Infections (CLABSI):</a:t>
            </a:r>
            <a:b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Standard Utilization Ratio in Neonatal ICUs</a:t>
            </a:r>
          </a:p>
        </p:txBody>
      </p:sp>
    </p:spTree>
    <p:extLst>
      <p:ext uri="{BB962C8B-B14F-4D97-AF65-F5344CB8AC3E}">
        <p14:creationId xmlns:p14="http://schemas.microsoft.com/office/powerpoint/2010/main" val="177130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Grp="1" noChangeAspect="1"/>
          </p:cNvGraphicFramePr>
          <p:nvPr>
            <p:ph sz="half" idx="1"/>
          </p:nvPr>
        </p:nvGraphicFramePr>
        <p:xfrm>
          <a:off x="1589" y="1954970"/>
          <a:ext cx="6422295" cy="4362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0"/>
          <p:cNvGraphicFramePr>
            <a:graphicFrameLocks noGrp="1" noChangeAspect="1"/>
          </p:cNvGraphicFramePr>
          <p:nvPr>
            <p:ph sz="half" idx="2"/>
          </p:nvPr>
        </p:nvGraphicFramePr>
        <p:xfrm>
          <a:off x="5807947" y="1982020"/>
          <a:ext cx="6382467" cy="433497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5064" y="1159078"/>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Calendar Year 2021</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January 1, 2021 – December 31, 2021</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N=19</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3" name="Text Box 6">
            <a:extLst>
              <a:ext uri="{FF2B5EF4-FFF2-40B4-BE49-F238E27FC236}">
                <a16:creationId xmlns:a16="http://schemas.microsoft.com/office/drawing/2014/main" id="{8652EDEF-8434-4D42-A635-CFF22BEB256A}"/>
              </a:ext>
            </a:extLst>
          </p:cNvPr>
          <p:cNvSpPr txBox="1">
            <a:spLocks noChangeArrowheads="1"/>
          </p:cNvSpPr>
          <p:nvPr/>
        </p:nvSpPr>
        <p:spPr bwMode="auto">
          <a:xfrm>
            <a:off x="168401" y="1157410"/>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Calendar Year 2020</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January 1, 2020 – December 31, 2020</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N=15</a:t>
            </a:r>
          </a:p>
        </p:txBody>
      </p:sp>
      <p:sp>
        <p:nvSpPr>
          <p:cNvPr id="14" name="Title 1">
            <a:extLst>
              <a:ext uri="{FF2B5EF4-FFF2-40B4-BE49-F238E27FC236}">
                <a16:creationId xmlns:a16="http://schemas.microsoft.com/office/drawing/2014/main" id="{25F6B3F0-C117-478A-828F-F1B35500B3A3}"/>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CLABSI NICU Pathogens for 2020 and 2021</a:t>
            </a:r>
          </a:p>
        </p:txBody>
      </p:sp>
    </p:spTree>
    <p:extLst>
      <p:ext uri="{BB962C8B-B14F-4D97-AF65-F5344CB8AC3E}">
        <p14:creationId xmlns:p14="http://schemas.microsoft.com/office/powerpoint/2010/main" val="276752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574281" y="1381217"/>
            <a:ext cx="2871350" cy="4510625"/>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endParaRPr kumimoji="0" lang="en-US" altLang="en-US" sz="9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In 2021, adult, pediatric, and Neonatal ICUs experienced the same number of infections than predicted, based on 2015 national aggregate data. </a:t>
            </a:r>
          </a:p>
          <a:p>
            <a:pPr marL="0" marR="0" lvl="0" indent="0" algn="l" defTabSz="1217613" rtl="0" eaLnBrk="1" fontAlgn="base" latinLnBrk="0" hangingPunct="1">
              <a:lnSpc>
                <a:spcPct val="100000"/>
              </a:lnSpc>
              <a:spcBef>
                <a:spcPct val="0"/>
              </a:spcBef>
              <a:spcAft>
                <a:spcPts val="600"/>
              </a:spcAft>
              <a:buClrTx/>
              <a:buSzTx/>
              <a:buFontTx/>
              <a:buNone/>
              <a:tabLst/>
              <a:defRPr/>
            </a:pPr>
            <a:endParaRPr kumimoji="0" lang="en-US" alt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Between 2015-2021, adult Wards experienced a significantly lower number of infections than predicted, based on 2015 national aggregate data. </a:t>
            </a:r>
          </a:p>
        </p:txBody>
      </p:sp>
      <p:sp>
        <p:nvSpPr>
          <p:cNvPr id="32773" name="Rectangle 3"/>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7106"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Ward</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2894"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ICU</a:t>
            </a:r>
            <a:endParaRPr kumimoji="0" lang="en-US" sz="2399"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4"/>
          <p:cNvGraphicFramePr>
            <a:graphicFrameLocks noGrp="1" noChangeAspect="1"/>
          </p:cNvGraphicFramePr>
          <p:nvPr>
            <p:ph type="chart" idx="1"/>
          </p:nvPr>
        </p:nvGraphicFramePr>
        <p:xfrm>
          <a:off x="3445631" y="1373947"/>
          <a:ext cx="8736241" cy="47369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A430322D-E704-472D-9292-E045C72315AD}"/>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State CLABSI SIR in ICU and Wards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579792" y="1380156"/>
            <a:ext cx="2871350" cy="4917127"/>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endParaRPr kumimoji="0" lang="en-US" altLang="en-US" sz="9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In 2021, adult ICUs and pediatric Wards experienced a significantly higher number of device days than predicted, based on 2015 national aggregate data. </a:t>
            </a:r>
          </a:p>
          <a:p>
            <a:pPr marL="0" marR="0" lvl="0" indent="0" algn="l" defTabSz="1217613" rtl="0" eaLnBrk="1" fontAlgn="base" latinLnBrk="0" hangingPunct="1">
              <a:lnSpc>
                <a:spcPct val="100000"/>
              </a:lnSpc>
              <a:spcBef>
                <a:spcPct val="0"/>
              </a:spcBef>
              <a:spcAft>
                <a:spcPts val="600"/>
              </a:spcAft>
              <a:buClrTx/>
              <a:buSzTx/>
              <a:buFontTx/>
              <a:buNone/>
              <a:tabLst/>
              <a:defRPr/>
            </a:pPr>
            <a:endParaRPr kumimoji="0" lang="en-US" alt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Between 2015-2021, Neonatal ICUs and adult Wards experienced a significantly lower number of device days than predicted, based on 2015 national aggregate data</a:t>
            </a:r>
            <a:br>
              <a:rPr kumimoji="0" lang="en-US"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br>
            <a:endParaRPr kumimoji="0" lang="en-US"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7106"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Ward</a:t>
            </a:r>
            <a:endParaRPr kumimoji="0" lang="en-US" sz="1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6748"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ICU</a:t>
            </a:r>
            <a:endParaRPr kumimoji="0" lang="en-US" sz="19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4"/>
          <p:cNvGraphicFramePr>
            <a:graphicFrameLocks noGrp="1" noChangeAspect="1"/>
          </p:cNvGraphicFramePr>
          <p:nvPr>
            <p:ph type="chart" idx="1"/>
          </p:nvPr>
        </p:nvGraphicFramePr>
        <p:xfrm>
          <a:off x="3451142" y="1373947"/>
          <a:ext cx="8627217" cy="4736954"/>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AFE13D77-8BED-42ED-AD19-56DAF83E43F8}"/>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State CLABSI SUR in ICU and Wards</a:t>
            </a:r>
          </a:p>
        </p:txBody>
      </p:sp>
    </p:spTree>
    <p:extLst>
      <p:ext uri="{BB962C8B-B14F-4D97-AF65-F5344CB8AC3E}">
        <p14:creationId xmlns:p14="http://schemas.microsoft.com/office/powerpoint/2010/main" val="562851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ICU</a:t>
            </a:r>
            <a:endParaRPr kumimoji="0" lang="en-US" sz="2399"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0"/>
          <p:cNvGraphicFramePr>
            <a:graphicFrameLocks noGrp="1" noChangeAspect="1"/>
          </p:cNvGraphicFramePr>
          <p:nvPr>
            <p:ph idx="1"/>
          </p:nvPr>
        </p:nvGraphicFramePr>
        <p:xfrm>
          <a:off x="3177" y="976533"/>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8971" y="4061389"/>
            <a:ext cx="2487867"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 Major teaching hospitals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NT=Not major teaching hospitals </a:t>
            </a:r>
          </a:p>
        </p:txBody>
      </p:sp>
      <p:grpSp>
        <p:nvGrpSpPr>
          <p:cNvPr id="18438" name="Group 13"/>
          <p:cNvGrpSpPr>
            <a:grpSpLocks/>
          </p:cNvGrpSpPr>
          <p:nvPr/>
        </p:nvGrpSpPr>
        <p:grpSpPr bwMode="auto">
          <a:xfrm>
            <a:off x="1333" y="4555000"/>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1" name="Rounded Rectangle 1"/>
          <p:cNvSpPr>
            <a:spLocks noChangeArrowheads="1"/>
          </p:cNvSpPr>
          <p:nvPr/>
        </p:nvSpPr>
        <p:spPr bwMode="auto">
          <a:xfrm>
            <a:off x="140874"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1648" y="4944460"/>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ts val="599"/>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Cardiothoracic ICU</a:t>
            </a:r>
          </a:p>
          <a:p>
            <a:pPr marL="0" marR="0" lvl="0" indent="0" algn="ctr" defTabSz="1217613" rtl="0" eaLnBrk="1" fontAlgn="base" latinLnBrk="0" hangingPunct="1">
              <a:lnSpc>
                <a:spcPct val="100000"/>
              </a:lnSpc>
              <a:spcBef>
                <a:spcPts val="599"/>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Neurologic ICU</a:t>
            </a:r>
          </a:p>
          <a:p>
            <a:pPr marL="0" marR="0" lvl="0" indent="0" algn="ctr" defTabSz="1217613" rtl="0" eaLnBrk="1" fontAlgn="base" latinLnBrk="0" hangingPunct="1">
              <a:lnSpc>
                <a:spcPct val="100000"/>
              </a:lnSpc>
              <a:spcBef>
                <a:spcPts val="599"/>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Surgical ICU</a:t>
            </a:r>
          </a:p>
          <a:p>
            <a:pPr marL="0" marR="0" lvl="0" indent="0" algn="ctr" defTabSz="1217613" rtl="0" eaLnBrk="1" fontAlgn="base" latinLnBrk="0" hangingPunct="1">
              <a:lnSpc>
                <a:spcPct val="100000"/>
              </a:lnSpc>
              <a:spcBef>
                <a:spcPts val="599"/>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Trauma ICU</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40875"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199" b="1" i="0" u="none" strike="noStrike" kern="1200" cap="none" spc="0" normalizeH="0" baseline="0" noProof="0" dirty="0">
                <a:ln>
                  <a:noFill/>
                </a:ln>
                <a:solidFill>
                  <a:srgbClr val="006699"/>
                </a:solidFill>
                <a:effectLst/>
                <a:uLnTx/>
                <a:uFillTx/>
                <a:latin typeface="Calibri" pitchFamily="34" charset="0"/>
                <a:ea typeface="MS PGothic" pitchFamily="34" charset="-128"/>
                <a:cs typeface="+mn-cs"/>
              </a:rPr>
              <a:t>Key Findings</a:t>
            </a:r>
            <a:endPar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111092"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899"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Four unit types experienced a significantly lower </a:t>
            </a:r>
            <a:r>
              <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number of infections than predicted, based on 2015 national aggregate data.</a:t>
            </a: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17" name="Arrow: Down 16">
            <a:extLst>
              <a:ext uri="{FF2B5EF4-FFF2-40B4-BE49-F238E27FC236}">
                <a16:creationId xmlns:a16="http://schemas.microsoft.com/office/drawing/2014/main" id="{99EFF86F-F0B4-4B9F-86D5-D61CB2F31AED}"/>
              </a:ext>
            </a:extLst>
          </p:cNvPr>
          <p:cNvSpPr/>
          <p:nvPr/>
        </p:nvSpPr>
        <p:spPr>
          <a:xfrm>
            <a:off x="8669064"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a:ea typeface="+mn-ea"/>
              <a:cs typeface="+mn-cs"/>
            </a:endParaRPr>
          </a:p>
        </p:txBody>
      </p:sp>
      <p:sp>
        <p:nvSpPr>
          <p:cNvPr id="20" name="Title 1">
            <a:extLst>
              <a:ext uri="{FF2B5EF4-FFF2-40B4-BE49-F238E27FC236}">
                <a16:creationId xmlns:a16="http://schemas.microsoft.com/office/drawing/2014/main" id="{311A2D3C-23F5-4D0F-ADCA-EAD36A3BB6A2}"/>
              </a:ext>
            </a:extLst>
          </p:cNvPr>
          <p:cNvSpPr txBox="1">
            <a:spLocks/>
          </p:cNvSpPr>
          <p:nvPr/>
        </p:nvSpPr>
        <p:spPr>
          <a:xfrm>
            <a:off x="575570" y="56524"/>
            <a:ext cx="10972800" cy="874654"/>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Catheter-Associated Urinary Tract Infections (CAUTI):</a:t>
            </a:r>
            <a:b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Standard Infection Ratio in Adult and Pediatric ICUs and Wards</a:t>
            </a:r>
          </a:p>
        </p:txBody>
      </p:sp>
    </p:spTree>
    <p:extLst>
      <p:ext uri="{BB962C8B-B14F-4D97-AF65-F5344CB8AC3E}">
        <p14:creationId xmlns:p14="http://schemas.microsoft.com/office/powerpoint/2010/main" val="268368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ICU</a:t>
            </a:r>
            <a:endParaRPr kumimoji="0" lang="en-US" sz="2399"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0"/>
          <p:cNvGraphicFramePr>
            <a:graphicFrameLocks noGrp="1" noChangeAspect="1"/>
          </p:cNvGraphicFramePr>
          <p:nvPr>
            <p:ph idx="1"/>
          </p:nvPr>
        </p:nvGraphicFramePr>
        <p:xfrm>
          <a:off x="3177" y="976533"/>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8971" y="4061389"/>
            <a:ext cx="2487867"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 Major teaching hospitals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NT=Not major teaching hospitals </a:t>
            </a:r>
          </a:p>
        </p:txBody>
      </p:sp>
      <p:grpSp>
        <p:nvGrpSpPr>
          <p:cNvPr id="18438" name="Group 13"/>
          <p:cNvGrpSpPr>
            <a:grpSpLocks/>
          </p:cNvGrpSpPr>
          <p:nvPr/>
        </p:nvGrpSpPr>
        <p:grpSpPr bwMode="auto">
          <a:xfrm>
            <a:off x="1333" y="4555000"/>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1" name="Rounded Rectangle 1"/>
          <p:cNvSpPr>
            <a:spLocks noChangeArrowheads="1"/>
          </p:cNvSpPr>
          <p:nvPr/>
        </p:nvSpPr>
        <p:spPr bwMode="auto">
          <a:xfrm>
            <a:off x="140874"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1648" y="4944460"/>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ts val="0"/>
              </a:spcBef>
              <a:spcAft>
                <a:spcPts val="2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 (NT) ICU</a:t>
            </a:r>
          </a:p>
          <a:p>
            <a:pPr marL="0" marR="0" lvl="0" indent="0" algn="ctr" defTabSz="1217613" rtl="0" eaLnBrk="1" fontAlgn="base" latinLnBrk="0" hangingPunct="1">
              <a:lnSpc>
                <a:spcPct val="100000"/>
              </a:lnSpc>
              <a:spcBef>
                <a:spcPts val="0"/>
              </a:spcBef>
              <a:spcAft>
                <a:spcPts val="2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Medical/Surgical (T) ICU</a:t>
            </a:r>
          </a:p>
          <a:p>
            <a:pPr marL="0" marR="0" lvl="0" indent="0" algn="ctr" defTabSz="1217613" rtl="0" eaLnBrk="1" fontAlgn="base" latinLnBrk="0" hangingPunct="1">
              <a:lnSpc>
                <a:spcPct val="100000"/>
              </a:lnSpc>
              <a:spcBef>
                <a:spcPts val="0"/>
              </a:spcBef>
              <a:spcAft>
                <a:spcPts val="2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Neurologic ICU</a:t>
            </a:r>
          </a:p>
          <a:p>
            <a:pPr marL="0" marR="0" lvl="0" indent="0" algn="ctr" defTabSz="1217613" rtl="0" eaLnBrk="1" fontAlgn="base" latinLnBrk="0" hangingPunct="1">
              <a:lnSpc>
                <a:spcPct val="100000"/>
              </a:lnSpc>
              <a:spcBef>
                <a:spcPts val="0"/>
              </a:spcBef>
              <a:spcAft>
                <a:spcPts val="2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 (T and NT) Ward </a:t>
            </a:r>
          </a:p>
          <a:p>
            <a:pPr marL="0" marR="0" lvl="0" indent="0" algn="ctr" defTabSz="1217613" rtl="0" eaLnBrk="1" fontAlgn="base" latinLnBrk="0" hangingPunct="1">
              <a:lnSpc>
                <a:spcPct val="100000"/>
              </a:lnSpc>
              <a:spcBef>
                <a:spcPts val="0"/>
              </a:spcBef>
              <a:spcAft>
                <a:spcPts val="2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Medical/Surgical (T and NT) Ward </a:t>
            </a:r>
          </a:p>
          <a:p>
            <a:pPr marL="0" marR="0" lvl="0" indent="0" algn="ctr" defTabSz="1217613" rtl="0" eaLnBrk="1" fontAlgn="base" latinLnBrk="0" hangingPunct="1">
              <a:lnSpc>
                <a:spcPct val="100000"/>
              </a:lnSpc>
              <a:spcBef>
                <a:spcPts val="0"/>
              </a:spcBef>
              <a:spcAft>
                <a:spcPts val="2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Surgical Ward</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40875"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199" b="1" i="0" u="none" strike="noStrike" kern="1200" cap="none" spc="0" normalizeH="0" baseline="0" noProof="0" dirty="0">
                <a:ln>
                  <a:noFill/>
                </a:ln>
                <a:solidFill>
                  <a:srgbClr val="006699"/>
                </a:solidFill>
                <a:effectLst/>
                <a:uLnTx/>
                <a:uFillTx/>
                <a:latin typeface="Calibri" pitchFamily="34" charset="0"/>
                <a:ea typeface="MS PGothic" pitchFamily="34" charset="-128"/>
                <a:cs typeface="+mn-cs"/>
              </a:rPr>
              <a:t>Key Findings</a:t>
            </a:r>
            <a:endPar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111092"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Eight unit types experienced a significantly lower </a:t>
            </a:r>
            <a:r>
              <a:rPr kumimoji="0" lang="en-US" altLang="en-US" sz="19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number of device days </a:t>
            </a:r>
          </a:p>
          <a:p>
            <a:pPr marL="111092"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than predicted, based on 2015 national aggregate data.</a:t>
            </a: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17" name="Arrow: Down 16">
            <a:extLst>
              <a:ext uri="{FF2B5EF4-FFF2-40B4-BE49-F238E27FC236}">
                <a16:creationId xmlns:a16="http://schemas.microsoft.com/office/drawing/2014/main" id="{99EFF86F-F0B4-4B9F-86D5-D61CB2F31AED}"/>
              </a:ext>
            </a:extLst>
          </p:cNvPr>
          <p:cNvSpPr/>
          <p:nvPr/>
        </p:nvSpPr>
        <p:spPr>
          <a:xfrm>
            <a:off x="8423739"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a:ea typeface="+mn-ea"/>
              <a:cs typeface="+mn-cs"/>
            </a:endParaRPr>
          </a:p>
        </p:txBody>
      </p:sp>
      <p:sp>
        <p:nvSpPr>
          <p:cNvPr id="20" name="Title 1">
            <a:extLst>
              <a:ext uri="{FF2B5EF4-FFF2-40B4-BE49-F238E27FC236}">
                <a16:creationId xmlns:a16="http://schemas.microsoft.com/office/drawing/2014/main" id="{D987A3C6-742F-4246-AEF1-805A0BADA5C6}"/>
              </a:ext>
            </a:extLst>
          </p:cNvPr>
          <p:cNvSpPr txBox="1">
            <a:spLocks/>
          </p:cNvSpPr>
          <p:nvPr/>
        </p:nvSpPr>
        <p:spPr>
          <a:xfrm>
            <a:off x="575570" y="56524"/>
            <a:ext cx="10972800" cy="874654"/>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Catheter-Associated Urinary Tract Infections (CAUTI):</a:t>
            </a:r>
            <a:b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Standard Utilization Ratio in Adult and Pediatric ICUs and Wards</a:t>
            </a:r>
          </a:p>
        </p:txBody>
      </p:sp>
    </p:spTree>
    <p:extLst>
      <p:ext uri="{BB962C8B-B14F-4D97-AF65-F5344CB8AC3E}">
        <p14:creationId xmlns:p14="http://schemas.microsoft.com/office/powerpoint/2010/main" val="411992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8" name="Rectangle 17">
            <a:extLst>
              <a:ext uri="{FF2B5EF4-FFF2-40B4-BE49-F238E27FC236}">
                <a16:creationId xmlns:a16="http://schemas.microsoft.com/office/drawing/2014/main" id="{8282BBFC-C69F-4E10-A0D4-791EDA92FEC4}"/>
              </a:ext>
            </a:extLst>
          </p:cNvPr>
          <p:cNvSpPr/>
          <p:nvPr/>
        </p:nvSpPr>
        <p:spPr>
          <a:xfrm>
            <a:off x="1" y="3799745"/>
            <a:ext cx="12192000"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Chart 3">
            <a:extLst>
              <a:ext uri="{FF2B5EF4-FFF2-40B4-BE49-F238E27FC236}">
                <a16:creationId xmlns:a16="http://schemas.microsoft.com/office/drawing/2014/main" id="{CC409035-93B5-4405-A802-40915FDEDBD9}"/>
              </a:ext>
            </a:extLst>
          </p:cNvPr>
          <p:cNvGraphicFramePr/>
          <p:nvPr/>
        </p:nvGraphicFramePr>
        <p:xfrm>
          <a:off x="322347" y="980352"/>
          <a:ext cx="12185651"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80F18C9F-AD06-4F08-A893-2E433933B41D}"/>
              </a:ext>
            </a:extLst>
          </p:cNvPr>
          <p:cNvSpPr txBox="1">
            <a:spLocks noChangeArrowheads="1"/>
          </p:cNvSpPr>
          <p:nvPr/>
        </p:nvSpPr>
        <p:spPr bwMode="auto">
          <a:xfrm>
            <a:off x="322346" y="1866628"/>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99"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ICU Pathogens</a:t>
            </a:r>
          </a:p>
        </p:txBody>
      </p:sp>
      <p:sp>
        <p:nvSpPr>
          <p:cNvPr id="16" name="Text Box 6">
            <a:extLst>
              <a:ext uri="{FF2B5EF4-FFF2-40B4-BE49-F238E27FC236}">
                <a16:creationId xmlns:a16="http://schemas.microsoft.com/office/drawing/2014/main" id="{9224615B-5196-4BB2-8EB3-D4D03509FC5D}"/>
              </a:ext>
            </a:extLst>
          </p:cNvPr>
          <p:cNvSpPr txBox="1">
            <a:spLocks noChangeArrowheads="1"/>
          </p:cNvSpPr>
          <p:nvPr/>
        </p:nvSpPr>
        <p:spPr bwMode="auto">
          <a:xfrm>
            <a:off x="322346" y="4374912"/>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99"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Ward Pathogens</a:t>
            </a:r>
          </a:p>
        </p:txBody>
      </p:sp>
      <p:sp>
        <p:nvSpPr>
          <p:cNvPr id="7" name="TextBox 6">
            <a:extLst>
              <a:ext uri="{FF2B5EF4-FFF2-40B4-BE49-F238E27FC236}">
                <a16:creationId xmlns:a16="http://schemas.microsoft.com/office/drawing/2014/main" id="{90B27F47-812F-49FA-8AC1-1B5854405168}"/>
              </a:ext>
            </a:extLst>
          </p:cNvPr>
          <p:cNvSpPr txBox="1"/>
          <p:nvPr/>
        </p:nvSpPr>
        <p:spPr>
          <a:xfrm>
            <a:off x="1988151" y="1900321"/>
            <a:ext cx="883690" cy="42923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N=229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N=274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N=198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N=230</a:t>
            </a:r>
          </a:p>
        </p:txBody>
      </p:sp>
      <p:sp>
        <p:nvSpPr>
          <p:cNvPr id="10" name="Title 1">
            <a:extLst>
              <a:ext uri="{FF2B5EF4-FFF2-40B4-BE49-F238E27FC236}">
                <a16:creationId xmlns:a16="http://schemas.microsoft.com/office/drawing/2014/main" id="{1D6E2A2F-78C3-422B-BB8D-5F68EC58E43D}"/>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CAUTI Adult &amp; Pediatric Pathogens for 2020 and 2021</a:t>
            </a:r>
          </a:p>
        </p:txBody>
      </p:sp>
    </p:spTree>
    <p:extLst>
      <p:ext uri="{BB962C8B-B14F-4D97-AF65-F5344CB8AC3E}">
        <p14:creationId xmlns:p14="http://schemas.microsoft.com/office/powerpoint/2010/main" val="369396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577066" y="1378502"/>
            <a:ext cx="2871350" cy="402163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endParaRPr kumimoji="0" lang="en-US" altLang="en-US" sz="9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In 2021, adult ICUs experienced a significantly lower number of infections than predicted, based on 2015 national aggregate data. </a:t>
            </a:r>
          </a:p>
          <a:p>
            <a:pPr marL="0" marR="0" lvl="0" indent="0" algn="l" defTabSz="1217613" rtl="0" eaLnBrk="1" fontAlgn="base" latinLnBrk="0" hangingPunct="1">
              <a:lnSpc>
                <a:spcPct val="100000"/>
              </a:lnSpc>
              <a:spcBef>
                <a:spcPct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In 2021, adult and pediatric wards experienced the same number of infections than predicted, based on 2015 national aggregate data.</a:t>
            </a:r>
            <a:endParaRPr kumimoji="0" lang="en-US"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32773" name="Rectangle 3"/>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7106"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Ward</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2894"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ICU</a:t>
            </a:r>
            <a:endParaRPr kumimoji="0" lang="en-US" sz="2399"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4"/>
          <p:cNvGraphicFramePr>
            <a:graphicFrameLocks noGrp="1" noChangeAspect="1"/>
          </p:cNvGraphicFramePr>
          <p:nvPr>
            <p:ph type="chart" idx="1"/>
          </p:nvPr>
        </p:nvGraphicFramePr>
        <p:xfrm>
          <a:off x="3448416" y="1373947"/>
          <a:ext cx="8629943" cy="4736954"/>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712D655F-B85A-4A76-ACF2-B0F165771774}"/>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State CAUTI SIR in ICU and Wards</a:t>
            </a:r>
          </a:p>
        </p:txBody>
      </p:sp>
    </p:spTree>
    <p:extLst>
      <p:ext uri="{BB962C8B-B14F-4D97-AF65-F5344CB8AC3E}">
        <p14:creationId xmlns:p14="http://schemas.microsoft.com/office/powerpoint/2010/main" val="350617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ChangeArrowheads="1"/>
          </p:cNvSpPr>
          <p:nvPr/>
        </p:nvSpPr>
        <p:spPr bwMode="auto">
          <a:xfrm>
            <a:off x="611757" y="1314630"/>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457200" marR="0" lvl="0" indent="-457200" algn="l" defTabSz="1217613" rtl="0" eaLnBrk="1" fontAlgn="base" latinLnBrk="0" hangingPunct="1">
              <a:lnSpc>
                <a:spcPct val="90000"/>
              </a:lnSpc>
              <a:spcBef>
                <a:spcPct val="20000"/>
              </a:spcBef>
              <a:spcAft>
                <a:spcPct val="0"/>
              </a:spcAft>
              <a:buClrTx/>
              <a:buSzTx/>
              <a:buFontTx/>
              <a:buChar char="•"/>
              <a:tabLst/>
              <a:defRPr/>
            </a:pPr>
            <a:endParaRPr kumimoji="0" lang="en-US" altLang="en-US" sz="3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12" name="Rounded Rectangle 1">
            <a:extLst>
              <a:ext uri="{FF2B5EF4-FFF2-40B4-BE49-F238E27FC236}">
                <a16:creationId xmlns:a16="http://schemas.microsoft.com/office/drawing/2014/main" id="{E0523DE5-0266-4198-A454-0F15436E49C0}"/>
              </a:ext>
            </a:extLst>
          </p:cNvPr>
          <p:cNvSpPr>
            <a:spLocks noChangeArrowheads="1"/>
          </p:cNvSpPr>
          <p:nvPr/>
        </p:nvSpPr>
        <p:spPr bwMode="auto">
          <a:xfrm>
            <a:off x="574183" y="1382573"/>
            <a:ext cx="2871350" cy="5025698"/>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ts val="60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endParaRPr kumimoji="0" lang="en-US" altLang="en-US" sz="9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In 2021, pediatric ICUs and Wards experienced a significantly higher number of device days than predicted, based on 2015 national aggregate data.</a:t>
            </a:r>
          </a:p>
          <a:p>
            <a:pPr marL="0" marR="0" lvl="0" indent="0" algn="l" defTabSz="1217613"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ts val="60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For the past seven years, adult Wards experienced a significantly lower number of device days than predicted, based on 2015 national aggregate data. </a:t>
            </a:r>
            <a:br>
              <a:rPr kumimoji="0" lang="en-US"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br>
            <a:endParaRPr kumimoji="0" lang="en-US" altLang="en-US" sz="16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0" name="Rectangle 9">
            <a:extLst>
              <a:ext uri="{FF2B5EF4-FFF2-40B4-BE49-F238E27FC236}">
                <a16:creationId xmlns:a16="http://schemas.microsoft.com/office/drawing/2014/main" id="{3ED41214-2766-4AB9-A878-6640E95B24E4}"/>
              </a:ext>
            </a:extLst>
          </p:cNvPr>
          <p:cNvSpPr/>
          <p:nvPr/>
        </p:nvSpPr>
        <p:spPr>
          <a:xfrm>
            <a:off x="8347106" y="1608132"/>
            <a:ext cx="3581074" cy="3278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Ward</a:t>
            </a:r>
            <a:endParaRPr kumimoji="0" lang="en-US" sz="19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EA5AA0CA-C3AA-4641-A9C9-B9CA12DCCD5D}"/>
              </a:ext>
            </a:extLst>
          </p:cNvPr>
          <p:cNvSpPr/>
          <p:nvPr/>
        </p:nvSpPr>
        <p:spPr>
          <a:xfrm>
            <a:off x="4216748" y="1608132"/>
            <a:ext cx="3566160" cy="3278828"/>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ICU</a:t>
            </a:r>
            <a:endParaRPr kumimoji="0" lang="en-US" sz="19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4"/>
          <p:cNvGraphicFramePr>
            <a:graphicFrameLocks noGrp="1" noChangeAspect="1"/>
          </p:cNvGraphicFramePr>
          <p:nvPr>
            <p:ph type="chart" idx="1"/>
          </p:nvPr>
        </p:nvGraphicFramePr>
        <p:xfrm>
          <a:off x="3445533" y="1373947"/>
          <a:ext cx="8632826" cy="4736954"/>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36E2887C-C014-471C-A90D-1EA08D48C193}"/>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State CAUTI SUR in ICU and Wards</a:t>
            </a:r>
          </a:p>
        </p:txBody>
      </p:sp>
    </p:spTree>
    <p:extLst>
      <p:ext uri="{BB962C8B-B14F-4D97-AF65-F5344CB8AC3E}">
        <p14:creationId xmlns:p14="http://schemas.microsoft.com/office/powerpoint/2010/main" val="3673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580126" y="1380226"/>
            <a:ext cx="11198444" cy="4581524"/>
          </a:xfrm>
        </p:spPr>
        <p:txBody>
          <a:bodyPr>
            <a:noAutofit/>
          </a:bodyPr>
          <a:lstStyle/>
          <a:p>
            <a:pPr marL="0" indent="1588">
              <a:spcBef>
                <a:spcPts val="1000"/>
              </a:spcBef>
              <a:spcAft>
                <a:spcPts val="1000"/>
              </a:spcAft>
              <a:buNone/>
              <a:defRPr/>
            </a:pPr>
            <a:r>
              <a:rPr lang="en-US" altLang="en-US" sz="1800" b="1" dirty="0">
                <a:solidFill>
                  <a:srgbClr val="000000"/>
                </a:solidFill>
              </a:rPr>
              <a:t>Healthcare-associated infections (HAIs) are infections that patients acquire during the course of receiving treatment for other conditions within a healthcare setting.  </a:t>
            </a:r>
          </a:p>
          <a:p>
            <a:pPr marL="737248" lvl="1" indent="-284554">
              <a:spcBef>
                <a:spcPts val="1000"/>
              </a:spcBef>
              <a:spcAft>
                <a:spcPts val="1000"/>
              </a:spcAft>
              <a:buFontTx/>
              <a:buChar char="•"/>
              <a:defRPr/>
            </a:pPr>
            <a:r>
              <a:rPr lang="en-US" altLang="en-US" sz="1800" dirty="0"/>
              <a:t>HAIs are among the leading causes of preventable death in the United States, affecting 1 in 17 hospitalized patients, accounting for an estimated 1.7 million infections and an associated 98,000 deaths.* </a:t>
            </a:r>
          </a:p>
          <a:p>
            <a:pPr marL="0" indent="1588">
              <a:spcBef>
                <a:spcPts val="1000"/>
              </a:spcBef>
              <a:spcAft>
                <a:spcPts val="1000"/>
              </a:spcAft>
              <a:buNone/>
              <a:defRPr/>
            </a:pPr>
            <a:r>
              <a:rPr lang="en-US" altLang="en-US" sz="1800" b="1" dirty="0">
                <a:solidFill>
                  <a:srgbClr val="000000"/>
                </a:solidFill>
              </a:rPr>
              <a:t>The Massachusetts Department of Public Health (DPH) developed this data update as a component of the Statewide Infection Prevention and Control Program created pursuant to</a:t>
            </a:r>
            <a:r>
              <a:rPr lang="en-US" altLang="en-US" sz="1800" b="1" dirty="0">
                <a:solidFill>
                  <a:srgbClr val="4D4D4D"/>
                </a:solidFill>
              </a:rPr>
              <a:t> </a:t>
            </a:r>
            <a:r>
              <a:rPr lang="en-US" altLang="en-US" sz="1800" b="1" dirty="0">
                <a:solidFill>
                  <a:schemeClr val="accent5">
                    <a:lumMod val="10000"/>
                  </a:schemeClr>
                </a:solidFill>
                <a:hlinkClick r:id="rId3"/>
              </a:rPr>
              <a:t>Chapter 58 of the Acts of 2006</a:t>
            </a:r>
            <a:r>
              <a:rPr lang="en-US" altLang="en-US" sz="1800" b="1" dirty="0">
                <a:solidFill>
                  <a:schemeClr val="accent5">
                    <a:lumMod val="10000"/>
                  </a:schemeClr>
                </a:solidFill>
              </a:rPr>
              <a:t>. </a:t>
            </a:r>
            <a:endParaRPr lang="en-US" altLang="en-US" sz="1800" b="1" dirty="0">
              <a:solidFill>
                <a:srgbClr val="000000"/>
              </a:solidFill>
            </a:endParaRPr>
          </a:p>
          <a:p>
            <a:pPr marL="737248" lvl="1" indent="-284554">
              <a:spcBef>
                <a:spcPts val="1000"/>
              </a:spcBef>
              <a:spcAft>
                <a:spcPts val="1000"/>
              </a:spcAft>
              <a:buFontTx/>
              <a:buChar char="•"/>
              <a:defRPr/>
            </a:pPr>
            <a:r>
              <a:rPr lang="en-US" altLang="en-US" sz="1800" dirty="0">
                <a:solidFill>
                  <a:srgbClr val="000000"/>
                </a:solidFill>
              </a:rPr>
              <a:t>Massachusetts law provides DPH with the legal authority to conduct surveillance, and to investigate and control the spread of communicable and infectious diseases. </a:t>
            </a:r>
            <a:r>
              <a:rPr lang="en-US" altLang="en-US" sz="1800" dirty="0">
                <a:solidFill>
                  <a:srgbClr val="4D4D4D"/>
                </a:solidFill>
              </a:rPr>
              <a:t>(</a:t>
            </a:r>
            <a:r>
              <a:rPr lang="en-US" altLang="en-US" sz="1800" dirty="0">
                <a:solidFill>
                  <a:srgbClr val="4D4D4D"/>
                </a:solidFill>
                <a:hlinkClick r:id="rId4"/>
              </a:rPr>
              <a:t>MGL c. 111,sections 6 &amp; 7</a:t>
            </a:r>
            <a:r>
              <a:rPr lang="en-US" altLang="en-US" sz="1800" dirty="0">
                <a:solidFill>
                  <a:srgbClr val="4D4D4D"/>
                </a:solidFill>
              </a:rPr>
              <a:t>)</a:t>
            </a:r>
          </a:p>
          <a:p>
            <a:pPr marL="737248" lvl="1" indent="-284554">
              <a:spcBef>
                <a:spcPts val="1000"/>
              </a:spcBef>
              <a:spcAft>
                <a:spcPts val="1000"/>
              </a:spcAft>
              <a:buFontTx/>
              <a:buChar char="•"/>
              <a:defRPr/>
            </a:pPr>
            <a:r>
              <a:rPr lang="en-US" altLang="en-US" sz="1800" dirty="0"/>
              <a:t>DPH implements this responsibility in hospitals through the hospital licensing regulation. </a:t>
            </a:r>
            <a:r>
              <a:rPr lang="en-US" altLang="en-US" sz="1800" dirty="0">
                <a:solidFill>
                  <a:srgbClr val="4D4D4D"/>
                </a:solidFill>
              </a:rPr>
              <a:t>(</a:t>
            </a:r>
            <a:r>
              <a:rPr lang="en-US" altLang="en-US" sz="1800" dirty="0">
                <a:solidFill>
                  <a:srgbClr val="4D4D4D"/>
                </a:solidFill>
                <a:hlinkClick r:id="rId5"/>
              </a:rPr>
              <a:t>105 CMR 130.000</a:t>
            </a:r>
            <a:r>
              <a:rPr lang="en-US" altLang="en-US" sz="1800" dirty="0">
                <a:solidFill>
                  <a:srgbClr val="4D4D4D"/>
                </a:solidFill>
              </a:rPr>
              <a:t>)</a:t>
            </a:r>
            <a:endParaRPr lang="en-US" altLang="en-US" sz="1800" dirty="0"/>
          </a:p>
          <a:p>
            <a:pPr marL="737248" lvl="1" indent="-284554">
              <a:spcBef>
                <a:spcPts val="1000"/>
              </a:spcBef>
              <a:spcAft>
                <a:spcPts val="1000"/>
              </a:spcAft>
              <a:buFontTx/>
              <a:buChar char="•"/>
              <a:defRPr/>
            </a:pPr>
            <a:r>
              <a:rPr lang="en-US" altLang="en-US" sz="1800" dirty="0"/>
              <a:t>Section 51H of chapter 111 of the Massachusetts General Laws authorizes the Department to collect HAI data and disseminate the information publicly to encourage quality improvement. </a:t>
            </a:r>
            <a:r>
              <a:rPr lang="en-US" altLang="en-US" sz="1800" dirty="0">
                <a:solidFill>
                  <a:srgbClr val="4D4D4D"/>
                </a:solidFill>
              </a:rPr>
              <a:t>(</a:t>
            </a:r>
            <a:r>
              <a:rPr lang="en-US" altLang="en-US" sz="1800" dirty="0">
                <a:solidFill>
                  <a:srgbClr val="4D4D4D"/>
                </a:solidFill>
                <a:hlinkClick r:id="rId6"/>
              </a:rPr>
              <a:t>https://malegislature.gov/Laws/GeneralLaws/PartI/TitleXVI/Chapter111/Section51H</a:t>
            </a:r>
            <a:r>
              <a:rPr lang="en-US" altLang="en-US" sz="1800" dirty="0">
                <a:solidFill>
                  <a:srgbClr val="4D4D4D"/>
                </a:solidFill>
              </a:rPr>
              <a:t>) </a:t>
            </a:r>
          </a:p>
          <a:p>
            <a:pPr marL="0" indent="1588">
              <a:lnSpc>
                <a:spcPct val="80000"/>
              </a:lnSpc>
              <a:spcBef>
                <a:spcPts val="1000"/>
              </a:spcBef>
              <a:spcAft>
                <a:spcPts val="1000"/>
              </a:spcAft>
              <a:buNone/>
              <a:defRPr/>
            </a:pPr>
            <a:r>
              <a:rPr lang="en-US" sz="1200" dirty="0"/>
              <a:t>Haque M, </a:t>
            </a:r>
            <a:r>
              <a:rPr lang="en-US" sz="1200" dirty="0" err="1"/>
              <a:t>Sartelli</a:t>
            </a:r>
            <a:r>
              <a:rPr lang="en-US" sz="1200" dirty="0"/>
              <a:t> M, </a:t>
            </a:r>
            <a:r>
              <a:rPr lang="en-US" sz="1200" dirty="0" err="1"/>
              <a:t>McKimm</a:t>
            </a:r>
            <a:r>
              <a:rPr lang="en-US" sz="1200" dirty="0"/>
              <a:t> J, Abu Bakar M. Healthcare-associated Infections - an Overview. </a:t>
            </a:r>
            <a:r>
              <a:rPr lang="en-US" sz="1200" i="1" dirty="0"/>
              <a:t>Infect Drug Resist</a:t>
            </a:r>
            <a:r>
              <a:rPr lang="en-US" sz="1200" dirty="0"/>
              <a:t>. 2018;11:2321–2333. </a:t>
            </a:r>
            <a:endParaRPr lang="en-US" altLang="en-US" sz="1200" strike="sngStrike" dirty="0">
              <a:solidFill>
                <a:srgbClr val="4D4D4D"/>
              </a:solidFill>
            </a:endParaRPr>
          </a:p>
          <a:p>
            <a:pPr marL="0" indent="1588">
              <a:lnSpc>
                <a:spcPct val="80000"/>
              </a:lnSpc>
              <a:buNone/>
              <a:defRPr/>
            </a:pPr>
            <a:endParaRPr lang="en-US" altLang="en-US" sz="1400" strike="sngStrike" dirty="0">
              <a:solidFill>
                <a:srgbClr val="4D4D4D"/>
              </a:solidFill>
            </a:endParaRPr>
          </a:p>
          <a:p>
            <a:pPr marL="737248" lvl="1" indent="-284554">
              <a:lnSpc>
                <a:spcPct val="80000"/>
              </a:lnSpc>
              <a:buFontTx/>
              <a:buChar char="•"/>
              <a:defRPr/>
            </a:pPr>
            <a:endParaRPr lang="en-US" altLang="en-US" sz="2200" dirty="0">
              <a:solidFill>
                <a:srgbClr val="4D4D4D"/>
              </a:solidFill>
            </a:endParaRPr>
          </a:p>
          <a:p>
            <a:pPr marL="0" indent="1588">
              <a:lnSpc>
                <a:spcPct val="80000"/>
              </a:lnSpc>
              <a:buNone/>
              <a:defRPr/>
            </a:pPr>
            <a:endParaRPr lang="en-US" altLang="en-US" sz="1800" dirty="0">
              <a:solidFill>
                <a:srgbClr val="4D4D4D"/>
              </a:solidFill>
            </a:endParaRP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0" name="Title 1">
            <a:extLst>
              <a:ext uri="{FF2B5EF4-FFF2-40B4-BE49-F238E27FC236}">
                <a16:creationId xmlns:a16="http://schemas.microsoft.com/office/drawing/2014/main" id="{2D5A1909-016D-4BDB-B885-335533417B4C}"/>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Introduction</a:t>
            </a:r>
          </a:p>
        </p:txBody>
      </p:sp>
    </p:spTree>
    <p:extLst>
      <p:ext uri="{BB962C8B-B14F-4D97-AF65-F5344CB8AC3E}">
        <p14:creationId xmlns:p14="http://schemas.microsoft.com/office/powerpoint/2010/main" val="4766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p:cNvSpPr>
            <a:spLocks noChangeArrowheads="1"/>
          </p:cNvSpPr>
          <p:nvPr/>
        </p:nvSpPr>
        <p:spPr bwMode="auto">
          <a:xfrm>
            <a:off x="574374" y="1380226"/>
            <a:ext cx="2745345" cy="5006589"/>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In 2021, MA acute care hospitals performing coronary artery bypass graft (CABG) and colon (COLO) surgeries </a:t>
            </a:r>
            <a:r>
              <a:rPr kumimoji="0" lang="en-US"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experienced the same number of infections as predicted, based on 2015 national aggregate data.</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There were </a:t>
            </a: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36 </a:t>
            </a:r>
            <a:r>
              <a:rPr kumimoji="0" lang="en-US" altLang="en-US" sz="18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CABG SSIs reported in 2021.   </a:t>
            </a:r>
          </a:p>
          <a:p>
            <a:pPr marL="0"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There were </a:t>
            </a:r>
            <a:r>
              <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193 </a:t>
            </a:r>
            <a:r>
              <a:rPr kumimoji="0" lang="en-US"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COLO SSIs reported in 2021.</a:t>
            </a: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p:txBody>
      </p:sp>
      <p:sp>
        <p:nvSpPr>
          <p:cNvPr id="36867" name="Rectangle 2"/>
          <p:cNvSpPr>
            <a:spLocks noGrp="1" noChangeArrowheads="1"/>
          </p:cNvSpPr>
          <p:nvPr>
            <p:ph type="title"/>
          </p:nvPr>
        </p:nvSpPr>
        <p:spPr>
          <a:xfrm>
            <a:off x="575570" y="56525"/>
            <a:ext cx="10972801" cy="874654"/>
          </a:xfrm>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700" i="1" dirty="0">
                <a:solidFill>
                  <a:schemeClr val="bg1"/>
                </a:solidFill>
              </a:rPr>
              <a:t>Coronary Artery Bypass Graft (CABG) SIR and Colon Procedure (COLO) SIR</a:t>
            </a:r>
            <a:endParaRPr lang="en-US" altLang="en-US" sz="1800" b="0" i="1" dirty="0"/>
          </a:p>
        </p:txBody>
      </p:sp>
      <p:graphicFrame>
        <p:nvGraphicFramePr>
          <p:cNvPr id="2" name="Object 3"/>
          <p:cNvGraphicFramePr>
            <a:graphicFrameLocks noGrp="1" noChangeAspect="1"/>
          </p:cNvGraphicFramePr>
          <p:nvPr>
            <p:ph idx="1"/>
          </p:nvPr>
        </p:nvGraphicFramePr>
        <p:xfrm>
          <a:off x="3268996" y="970444"/>
          <a:ext cx="8303432"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bwMode="auto">
          <a:xfrm>
            <a:off x="4426300" y="2153568"/>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86" y="6169486"/>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graphicFrame>
        <p:nvGraphicFramePr>
          <p:cNvPr id="13" name="Object 3"/>
          <p:cNvGraphicFramePr>
            <a:graphicFrameLocks noChangeAspect="1"/>
          </p:cNvGraphicFramePr>
          <p:nvPr/>
        </p:nvGraphicFramePr>
        <p:xfrm>
          <a:off x="3281314" y="3619421"/>
          <a:ext cx="8303431" cy="292608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bwMode="auto">
          <a:xfrm>
            <a:off x="4426300"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180932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3">
            <a:extLst>
              <a:ext uri="{FF2B5EF4-FFF2-40B4-BE49-F238E27FC236}">
                <a16:creationId xmlns:a16="http://schemas.microsoft.com/office/drawing/2014/main" id="{F52B956E-C197-489F-938E-0EF14A15ADC4}"/>
              </a:ext>
            </a:extLst>
          </p:cNvPr>
          <p:cNvGraphicFramePr>
            <a:graphicFrameLocks noChangeAspect="1"/>
          </p:cNvGraphicFramePr>
          <p:nvPr/>
        </p:nvGraphicFramePr>
        <p:xfrm>
          <a:off x="3271624" y="3616508"/>
          <a:ext cx="830343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3">
            <a:extLst>
              <a:ext uri="{FF2B5EF4-FFF2-40B4-BE49-F238E27FC236}">
                <a16:creationId xmlns:a16="http://schemas.microsoft.com/office/drawing/2014/main" id="{EAFF35EB-05B9-4A8B-AEA3-B81BBF4E23D0}"/>
              </a:ext>
            </a:extLst>
          </p:cNvPr>
          <p:cNvGraphicFramePr>
            <a:graphicFrameLocks noChangeAspect="1"/>
          </p:cNvGraphicFramePr>
          <p:nvPr/>
        </p:nvGraphicFramePr>
        <p:xfrm>
          <a:off x="3271624" y="979243"/>
          <a:ext cx="8303431"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574366" y="1371600"/>
            <a:ext cx="2745345" cy="5006589"/>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a:t>
            </a:r>
          </a:p>
          <a:p>
            <a:pPr marL="0" marR="0" lvl="0" indent="0" algn="l" defTabSz="1217613" rtl="0" eaLnBrk="1" fontAlgn="base" latinLnBrk="0" hangingPunct="1">
              <a:lnSpc>
                <a:spcPct val="100000"/>
              </a:lnSpc>
              <a:spcBef>
                <a:spcPct val="0"/>
              </a:spcBef>
              <a:spcAft>
                <a:spcPts val="1050"/>
              </a:spcAft>
              <a:buClrTx/>
              <a:buSzTx/>
              <a:buFontTx/>
              <a:buNone/>
              <a:tabLst/>
              <a:defRPr/>
            </a:pPr>
            <a:r>
              <a:rPr kumimoji="0" lang="en-US" altLang="en-US" sz="165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In 2021, MA acute care hospitals performing knee (KPRO) and hip (HPRO) prosthesis procedures experienced </a:t>
            </a:r>
            <a:r>
              <a:rPr kumimoji="0" lang="en-US" altLang="en-US" sz="165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the same number of infections as predicted, based on 2015 national aggregate data</a:t>
            </a:r>
            <a:r>
              <a:rPr kumimoji="0" lang="en-US" altLang="en-US" sz="165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p>
          <a:p>
            <a:pPr marL="0" marR="0" lvl="0" indent="0" algn="l" defTabSz="1217613" rtl="0" eaLnBrk="1" fontAlgn="base" latinLnBrk="0" hangingPunct="1">
              <a:lnSpc>
                <a:spcPct val="100000"/>
              </a:lnSpc>
              <a:spcBef>
                <a:spcPct val="0"/>
              </a:spcBef>
              <a:spcAft>
                <a:spcPts val="1050"/>
              </a:spcAft>
              <a:buClrTx/>
              <a:buSzTx/>
              <a:buFontTx/>
              <a:buNone/>
              <a:tabLst/>
              <a:defRPr/>
            </a:pPr>
            <a:r>
              <a:rPr kumimoji="0" lang="en-US" altLang="en-US" sz="165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There were </a:t>
            </a:r>
            <a:r>
              <a:rPr kumimoji="0" lang="en-US" sz="165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41 KPRO</a:t>
            </a:r>
            <a:r>
              <a:rPr kumimoji="0" lang="en-US" altLang="en-US" sz="165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SSIs reported in 2021, with one facility accounting for 20% of the reported events.  </a:t>
            </a:r>
          </a:p>
          <a:p>
            <a:pPr marL="0" marR="0" lvl="0" indent="0" algn="l" defTabSz="1217613" rtl="0" eaLnBrk="1" fontAlgn="base" latinLnBrk="0" hangingPunct="1">
              <a:lnSpc>
                <a:spcPct val="100000"/>
              </a:lnSpc>
              <a:spcBef>
                <a:spcPct val="0"/>
              </a:spcBef>
              <a:spcAft>
                <a:spcPts val="1050"/>
              </a:spcAft>
              <a:buClrTx/>
              <a:buSzTx/>
              <a:buFontTx/>
              <a:buNone/>
              <a:tabLst/>
              <a:defRPr/>
            </a:pPr>
            <a:r>
              <a:rPr kumimoji="0" lang="en-US" altLang="en-US" sz="165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There were 71 HPRO SSIs reported in 2021.</a:t>
            </a:r>
          </a:p>
        </p:txBody>
      </p:sp>
      <p:sp>
        <p:nvSpPr>
          <p:cNvPr id="36867" name="Rectangle 2"/>
          <p:cNvSpPr>
            <a:spLocks noGrp="1" noChangeArrowheads="1"/>
          </p:cNvSpPr>
          <p:nvPr>
            <p:ph type="title"/>
          </p:nvPr>
        </p:nvSpPr>
        <p:spPr>
          <a:xfrm>
            <a:off x="575570" y="56525"/>
            <a:ext cx="10972801" cy="874654"/>
          </a:xfrm>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800" i="1" dirty="0">
                <a:solidFill>
                  <a:schemeClr val="bg1"/>
                </a:solidFill>
              </a:rPr>
              <a:t>Knee Prosthesis (KPRO) SIR and Hip Prosthesis (HPRO) SIR</a:t>
            </a:r>
            <a:endParaRPr lang="en-US" altLang="en-US" sz="1800" b="0" i="1" dirty="0"/>
          </a:p>
        </p:txBody>
      </p:sp>
      <p:cxnSp>
        <p:nvCxnSpPr>
          <p:cNvPr id="10" name="Straight Connector 9"/>
          <p:cNvCxnSpPr/>
          <p:nvPr/>
        </p:nvCxnSpPr>
        <p:spPr bwMode="auto">
          <a:xfrm>
            <a:off x="4426300"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86" y="6169486"/>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cxnSp>
        <p:nvCxnSpPr>
          <p:cNvPr id="14" name="Straight Connector 13"/>
          <p:cNvCxnSpPr/>
          <p:nvPr/>
        </p:nvCxnSpPr>
        <p:spPr bwMode="auto">
          <a:xfrm>
            <a:off x="4426300"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153204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3">
            <a:extLst>
              <a:ext uri="{FF2B5EF4-FFF2-40B4-BE49-F238E27FC236}">
                <a16:creationId xmlns:a16="http://schemas.microsoft.com/office/drawing/2014/main" id="{F32FBEBA-3CA8-477C-8B64-A20F3E86610A}"/>
              </a:ext>
            </a:extLst>
          </p:cNvPr>
          <p:cNvGraphicFramePr>
            <a:graphicFrameLocks noGrp="1" noChangeAspect="1"/>
          </p:cNvGraphicFramePr>
          <p:nvPr>
            <p:ph idx="1"/>
          </p:nvPr>
        </p:nvGraphicFramePr>
        <p:xfrm>
          <a:off x="3280940" y="982322"/>
          <a:ext cx="830343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Object 3">
            <a:extLst>
              <a:ext uri="{FF2B5EF4-FFF2-40B4-BE49-F238E27FC236}">
                <a16:creationId xmlns:a16="http://schemas.microsoft.com/office/drawing/2014/main" id="{C9F22F29-0829-404E-9463-63AC3FB50787}"/>
              </a:ext>
            </a:extLst>
          </p:cNvPr>
          <p:cNvGraphicFramePr>
            <a:graphicFrameLocks noChangeAspect="1"/>
          </p:cNvGraphicFramePr>
          <p:nvPr/>
        </p:nvGraphicFramePr>
        <p:xfrm>
          <a:off x="3280940" y="3617403"/>
          <a:ext cx="8303431"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2" name="Rounded Rectangle 1"/>
          <p:cNvSpPr>
            <a:spLocks noChangeArrowheads="1"/>
          </p:cNvSpPr>
          <p:nvPr/>
        </p:nvSpPr>
        <p:spPr bwMode="auto">
          <a:xfrm>
            <a:off x="575570" y="1380226"/>
            <a:ext cx="2745345" cy="5006589"/>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In 2021, Massachusetts acute care hospitals performing </a:t>
            </a:r>
            <a:r>
              <a:rPr kumimoji="0" lang="en-US" alt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abdominal hysterectomy  (HYST) procedures experienced significantly higher number of infections than predicted, based on 2015 national aggregate data</a:t>
            </a:r>
            <a:r>
              <a:rPr kumimoji="0" lang="en-US" altLang="en-US" sz="17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a:t>
            </a:r>
            <a:endParaRPr kumimoji="0" 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There were </a:t>
            </a:r>
            <a:r>
              <a:rPr kumimoji="0" lang="en-US" sz="17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45 HYST</a:t>
            </a:r>
            <a:r>
              <a:rPr kumimoji="0" lang="en-US" altLang="en-US" sz="17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SSIs reported in 2021.</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There were 3 VHYS SSIs reported in 2021.</a:t>
            </a:r>
          </a:p>
        </p:txBody>
      </p:sp>
      <p:sp>
        <p:nvSpPr>
          <p:cNvPr id="36867" name="Rectangle 2"/>
          <p:cNvSpPr>
            <a:spLocks noGrp="1" noChangeArrowheads="1"/>
          </p:cNvSpPr>
          <p:nvPr>
            <p:ph type="title"/>
          </p:nvPr>
        </p:nvSpPr>
        <p:spPr>
          <a:xfrm>
            <a:off x="575570" y="56525"/>
            <a:ext cx="10972801" cy="874654"/>
          </a:xfrm>
        </p:spPr>
        <p:txBody>
          <a:bodyPr>
            <a:normAutofit fontScale="90000"/>
          </a:bodyPr>
          <a:lstStyle/>
          <a:p>
            <a:pPr eaLnBrk="1" hangingPunct="1"/>
            <a:r>
              <a:rPr lang="en-US" altLang="en-US" sz="3600" dirty="0">
                <a:solidFill>
                  <a:schemeClr val="bg1"/>
                </a:solidFill>
              </a:rPr>
              <a:t>Surgical Site Infections (SSI)</a:t>
            </a:r>
            <a:br>
              <a:rPr lang="en-US" altLang="en-US" sz="3100" dirty="0">
                <a:solidFill>
                  <a:schemeClr val="bg1"/>
                </a:solidFill>
              </a:rPr>
            </a:br>
            <a:r>
              <a:rPr lang="en-US" altLang="en-US" sz="2800" i="1" dirty="0">
                <a:solidFill>
                  <a:schemeClr val="bg1"/>
                </a:solidFill>
              </a:rPr>
              <a:t>Abdominal Hysterectomy (HYST) SIR and Vaginal Hysterectomy (VHYS) SIR</a:t>
            </a:r>
            <a:endParaRPr lang="en-US" altLang="en-US" sz="1800" b="0" i="1" dirty="0"/>
          </a:p>
        </p:txBody>
      </p:sp>
      <p:cxnSp>
        <p:nvCxnSpPr>
          <p:cNvPr id="10" name="Straight Connector 9"/>
          <p:cNvCxnSpPr/>
          <p:nvPr/>
        </p:nvCxnSpPr>
        <p:spPr bwMode="auto">
          <a:xfrm>
            <a:off x="4426300" y="2351872"/>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8186" y="6169486"/>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cxnSp>
        <p:nvCxnSpPr>
          <p:cNvPr id="14" name="Straight Connector 13"/>
          <p:cNvCxnSpPr/>
          <p:nvPr/>
        </p:nvCxnSpPr>
        <p:spPr bwMode="auto">
          <a:xfrm>
            <a:off x="4426300" y="5408587"/>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175940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75570" y="56525"/>
            <a:ext cx="10972801" cy="874654"/>
          </a:xfrm>
        </p:spPr>
        <p:txBody>
          <a:bodyPr>
            <a:noAutofit/>
          </a:bodyPr>
          <a:lstStyle/>
          <a:p>
            <a:r>
              <a:rPr lang="en-US" altLang="en-US" sz="3200" dirty="0">
                <a:solidFill>
                  <a:schemeClr val="bg1"/>
                </a:solidFill>
              </a:rPr>
              <a:t>SSI Pathogens for 2020-2021</a:t>
            </a:r>
            <a:br>
              <a:rPr lang="en-US" altLang="en-US" sz="3200" dirty="0">
                <a:solidFill>
                  <a:schemeClr val="bg1"/>
                </a:solidFill>
              </a:rPr>
            </a:br>
            <a:r>
              <a:rPr lang="en-US" altLang="en-US" sz="2500" b="0" i="1" dirty="0">
                <a:solidFill>
                  <a:schemeClr val="bg1"/>
                </a:solidFill>
              </a:rPr>
              <a:t>CABG, KPRO, HPRO, HYST, VHYS, COLO</a:t>
            </a:r>
          </a:p>
        </p:txBody>
      </p:sp>
      <p:graphicFrame>
        <p:nvGraphicFramePr>
          <p:cNvPr id="10" name="Object 10"/>
          <p:cNvGraphicFramePr>
            <a:graphicFrameLocks noGrp="1" noChangeAspect="1"/>
          </p:cNvGraphicFramePr>
          <p:nvPr>
            <p:ph sz="half" idx="1"/>
          </p:nvPr>
        </p:nvGraphicFramePr>
        <p:xfrm>
          <a:off x="5667325" y="2099038"/>
          <a:ext cx="6523089" cy="443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10"/>
          <p:cNvGraphicFramePr>
            <a:graphicFrameLocks noGrp="1" noChangeAspect="1"/>
          </p:cNvGraphicFramePr>
          <p:nvPr>
            <p:ph sz="half" idx="2"/>
          </p:nvPr>
        </p:nvGraphicFramePr>
        <p:xfrm>
          <a:off x="-286667" y="1918286"/>
          <a:ext cx="6523088" cy="443048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88929" y="1159786"/>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Calendar Year 2020</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January 1, 2020 – December 31, 2020</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N=347</a:t>
            </a:r>
          </a:p>
        </p:txBody>
      </p:sp>
      <p:sp>
        <p:nvSpPr>
          <p:cNvPr id="8" name="Text Box 6"/>
          <p:cNvSpPr txBox="1">
            <a:spLocks noChangeArrowheads="1"/>
          </p:cNvSpPr>
          <p:nvPr/>
        </p:nvSpPr>
        <p:spPr bwMode="auto">
          <a:xfrm>
            <a:off x="6042920" y="1153580"/>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Calendar Year 2021</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January 1, 2021 – December 31, 2021</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N=389</a:t>
            </a: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2736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671411" y="2400310"/>
            <a:ext cx="10066266" cy="686515"/>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4"/>
          <p:cNvSpPr txBox="1"/>
          <p:nvPr/>
        </p:nvSpPr>
        <p:spPr>
          <a:xfrm>
            <a:off x="1671411" y="3835844"/>
            <a:ext cx="10066266" cy="686515"/>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 name="Object 2"/>
          <p:cNvGraphicFramePr>
            <a:graphicFrameLocks/>
          </p:cNvGraphicFramePr>
          <p:nvPr/>
        </p:nvGraphicFramePr>
        <p:xfrm>
          <a:off x="1542667" y="2069468"/>
          <a:ext cx="183023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576685" y="28576"/>
            <a:ext cx="11579225" cy="885825"/>
          </a:xfrm>
        </p:spPr>
        <p:txBody>
          <a:bodyPr>
            <a:normAutofit fontScale="90000"/>
          </a:bodyPr>
          <a:lstStyle/>
          <a:p>
            <a:pPr eaLnBrk="1" hangingPunct="1"/>
            <a:r>
              <a:rPr lang="en-US" altLang="en-US" sz="3600" dirty="0">
                <a:solidFill>
                  <a:schemeClr val="bg1"/>
                </a:solidFill>
              </a:rPr>
              <a:t>Statewide SSI Trends by Year</a:t>
            </a:r>
            <a:br>
              <a:rPr lang="en-US" altLang="en-US" dirty="0">
                <a:solidFill>
                  <a:schemeClr val="bg1"/>
                </a:solidFill>
              </a:rPr>
            </a:br>
            <a:r>
              <a:rPr lang="en-US" altLang="en-US" sz="2800" i="1" dirty="0">
                <a:solidFill>
                  <a:schemeClr val="bg1"/>
                </a:solidFill>
                <a:latin typeface="+mn-lt"/>
              </a:rPr>
              <a:t>2015-2021</a:t>
            </a:r>
          </a:p>
        </p:txBody>
      </p:sp>
      <p:sp>
        <p:nvSpPr>
          <p:cNvPr id="41989" name="Text Box 7"/>
          <p:cNvSpPr txBox="1">
            <a:spLocks noChangeArrowheads="1"/>
          </p:cNvSpPr>
          <p:nvPr/>
        </p:nvSpPr>
        <p:spPr bwMode="auto">
          <a:xfrm>
            <a:off x="60465" y="2395722"/>
            <a:ext cx="1521924" cy="772257"/>
          </a:xfrm>
          <a:prstGeom prst="rect">
            <a:avLst/>
          </a:prstGeom>
          <a:solidFill>
            <a:schemeClr val="accent2">
              <a:lumMod val="20000"/>
              <a:lumOff val="80000"/>
            </a:schemeClr>
          </a:solidFill>
          <a:ln>
            <a:noFill/>
          </a:ln>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Statistically </a:t>
            </a:r>
            <a:r>
              <a:rPr kumimoji="0" lang="en-US" altLang="en-US" sz="16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Higher</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than Predicted</a:t>
            </a:r>
          </a:p>
        </p:txBody>
      </p:sp>
      <p:sp>
        <p:nvSpPr>
          <p:cNvPr id="41990" name="Text Box 8"/>
          <p:cNvSpPr txBox="1">
            <a:spLocks noChangeArrowheads="1"/>
          </p:cNvSpPr>
          <p:nvPr/>
        </p:nvSpPr>
        <p:spPr bwMode="auto">
          <a:xfrm>
            <a:off x="60373" y="3167980"/>
            <a:ext cx="1522016" cy="794977"/>
          </a:xfrm>
          <a:prstGeom prst="rect">
            <a:avLst/>
          </a:prstGeom>
          <a:solidFill>
            <a:schemeClr val="accent1">
              <a:lumMod val="20000"/>
              <a:lumOff val="80000"/>
            </a:schemeClr>
          </a:solidFill>
          <a:ln>
            <a:noFill/>
          </a:ln>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mn-cs"/>
              </a:rPr>
              <a:t>Statistically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mn-cs"/>
              </a:rPr>
              <a:t>Same</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mn-cs"/>
              </a:rPr>
              <a:t>as Predicted</a:t>
            </a:r>
          </a:p>
        </p:txBody>
      </p:sp>
      <p:sp>
        <p:nvSpPr>
          <p:cNvPr id="41991" name="Text Box 9"/>
          <p:cNvSpPr txBox="1">
            <a:spLocks noChangeArrowheads="1"/>
          </p:cNvSpPr>
          <p:nvPr/>
        </p:nvSpPr>
        <p:spPr bwMode="auto">
          <a:xfrm>
            <a:off x="60375" y="3962958"/>
            <a:ext cx="1522014" cy="846398"/>
          </a:xfrm>
          <a:prstGeom prst="rect">
            <a:avLst/>
          </a:prstGeom>
          <a:solidFill>
            <a:srgbClr val="D7F5D8"/>
          </a:solidFill>
          <a:ln>
            <a:noFill/>
          </a:ln>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9BBB59">
                    <a:lumMod val="50000"/>
                  </a:srgbClr>
                </a:solidFill>
                <a:effectLst/>
                <a:uLnTx/>
                <a:uFillTx/>
                <a:latin typeface="Calibri" pitchFamily="34" charset="0"/>
                <a:ea typeface="ＭＳ Ｐゴシック" pitchFamily="34" charset="-128"/>
                <a:cs typeface="+mn-cs"/>
              </a:rPr>
              <a:t>Statistically </a:t>
            </a:r>
            <a:r>
              <a:rPr kumimoji="0" lang="en-US" altLang="en-US" sz="1600" b="1" i="0" u="none" strike="noStrike" kern="1200" cap="none" spc="0" normalizeH="0" baseline="0" noProof="0" dirty="0">
                <a:ln>
                  <a:noFill/>
                </a:ln>
                <a:solidFill>
                  <a:srgbClr val="9BBB59">
                    <a:lumMod val="50000"/>
                  </a:srgbClr>
                </a:solidFill>
                <a:effectLst/>
                <a:uLnTx/>
                <a:uFillTx/>
                <a:latin typeface="Calibri" pitchFamily="34" charset="0"/>
                <a:ea typeface="ＭＳ Ｐゴシック" pitchFamily="34" charset="-128"/>
                <a:cs typeface="+mn-cs"/>
              </a:rPr>
              <a:t>Lower</a:t>
            </a:r>
            <a:r>
              <a:rPr kumimoji="0" lang="en-US" altLang="en-US" sz="1600" b="0" i="0" u="none" strike="noStrike" kern="1200" cap="none" spc="0" normalizeH="0" baseline="0" noProof="0" dirty="0">
                <a:ln>
                  <a:noFill/>
                </a:ln>
                <a:solidFill>
                  <a:srgbClr val="9BBB59">
                    <a:lumMod val="50000"/>
                  </a:srgbClr>
                </a:solidFill>
                <a:effectLst/>
                <a:uLnTx/>
                <a:uFillTx/>
                <a:latin typeface="Calibri" pitchFamily="34" charset="0"/>
                <a:ea typeface="ＭＳ Ｐゴシック" pitchFamily="34" charset="-128"/>
                <a:cs typeface="+mn-cs"/>
              </a:rPr>
              <a:t>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9BBB59">
                    <a:lumMod val="50000"/>
                  </a:srgbClr>
                </a:solidFill>
                <a:effectLst/>
                <a:uLnTx/>
                <a:uFillTx/>
                <a:latin typeface="Calibri" pitchFamily="34" charset="0"/>
                <a:ea typeface="ＭＳ Ｐゴシック" pitchFamily="34" charset="-128"/>
                <a:cs typeface="+mn-cs"/>
              </a:rPr>
              <a:t>than Predicted</a:t>
            </a:r>
          </a:p>
        </p:txBody>
      </p:sp>
      <p:sp>
        <p:nvSpPr>
          <p:cNvPr id="41992" name="Text Box 12"/>
          <p:cNvSpPr txBox="1">
            <a:spLocks noChangeArrowheads="1"/>
          </p:cNvSpPr>
          <p:nvPr/>
        </p:nvSpPr>
        <p:spPr bwMode="auto">
          <a:xfrm>
            <a:off x="1430874" y="5255252"/>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CABG</a:t>
            </a:r>
          </a:p>
        </p:txBody>
      </p:sp>
      <p:graphicFrame>
        <p:nvGraphicFramePr>
          <p:cNvPr id="4" name="Object 2"/>
          <p:cNvGraphicFramePr>
            <a:graphicFrameLocks/>
          </p:cNvGraphicFramePr>
          <p:nvPr/>
        </p:nvGraphicFramePr>
        <p:xfrm>
          <a:off x="3213580" y="2011202"/>
          <a:ext cx="1830230" cy="3245605"/>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3112347" y="5229099"/>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KPRO</a:t>
            </a:r>
          </a:p>
        </p:txBody>
      </p:sp>
      <p:sp>
        <p:nvSpPr>
          <p:cNvPr id="41998" name="Text Box 12"/>
          <p:cNvSpPr txBox="1">
            <a:spLocks noChangeArrowheads="1"/>
          </p:cNvSpPr>
          <p:nvPr/>
        </p:nvSpPr>
        <p:spPr bwMode="auto">
          <a:xfrm>
            <a:off x="4763384" y="5240948"/>
            <a:ext cx="2100317"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HPRO</a:t>
            </a:r>
          </a:p>
        </p:txBody>
      </p:sp>
      <p:sp>
        <p:nvSpPr>
          <p:cNvPr id="41999" name="Text Box 12"/>
          <p:cNvSpPr txBox="1">
            <a:spLocks noChangeArrowheads="1"/>
          </p:cNvSpPr>
          <p:nvPr/>
        </p:nvSpPr>
        <p:spPr bwMode="auto">
          <a:xfrm>
            <a:off x="6337335" y="5246908"/>
            <a:ext cx="2271900"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HYST</a:t>
            </a:r>
          </a:p>
        </p:txBody>
      </p:sp>
      <p:sp>
        <p:nvSpPr>
          <p:cNvPr id="42000" name="Text Box 12"/>
          <p:cNvSpPr txBox="1">
            <a:spLocks noChangeArrowheads="1"/>
          </p:cNvSpPr>
          <p:nvPr/>
        </p:nvSpPr>
        <p:spPr bwMode="auto">
          <a:xfrm>
            <a:off x="8227269" y="5255252"/>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VHYS</a:t>
            </a:r>
          </a:p>
        </p:txBody>
      </p:sp>
      <p:sp>
        <p:nvSpPr>
          <p:cNvPr id="28" name="Text Box 12"/>
          <p:cNvSpPr txBox="1">
            <a:spLocks noChangeArrowheads="1"/>
          </p:cNvSpPr>
          <p:nvPr/>
        </p:nvSpPr>
        <p:spPr bwMode="auto">
          <a:xfrm>
            <a:off x="9936953" y="5246907"/>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COLO</a:t>
            </a:r>
          </a:p>
        </p:txBody>
      </p:sp>
      <p:graphicFrame>
        <p:nvGraphicFramePr>
          <p:cNvPr id="29" name="Object 2"/>
          <p:cNvGraphicFramePr>
            <a:graphicFrameLocks/>
          </p:cNvGraphicFramePr>
          <p:nvPr/>
        </p:nvGraphicFramePr>
        <p:xfrm>
          <a:off x="4884493" y="2056984"/>
          <a:ext cx="1830230" cy="31985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Object 2"/>
          <p:cNvGraphicFramePr>
            <a:graphicFrameLocks/>
          </p:cNvGraphicFramePr>
          <p:nvPr/>
        </p:nvGraphicFramePr>
        <p:xfrm>
          <a:off x="6555406" y="2058295"/>
          <a:ext cx="1830230" cy="31985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Object 2"/>
          <p:cNvGraphicFramePr>
            <a:graphicFrameLocks/>
          </p:cNvGraphicFramePr>
          <p:nvPr/>
        </p:nvGraphicFramePr>
        <p:xfrm>
          <a:off x="9897232" y="2064322"/>
          <a:ext cx="1830230" cy="31909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Object 2"/>
          <p:cNvGraphicFramePr>
            <a:graphicFrameLocks/>
          </p:cNvGraphicFramePr>
          <p:nvPr/>
        </p:nvGraphicFramePr>
        <p:xfrm>
          <a:off x="8226319" y="2064322"/>
          <a:ext cx="1751743" cy="3302335"/>
        </p:xfrm>
        <a:graphic>
          <a:graphicData uri="http://schemas.openxmlformats.org/drawingml/2006/chart">
            <c:chart xmlns:c="http://schemas.openxmlformats.org/drawingml/2006/chart" xmlns:r="http://schemas.openxmlformats.org/officeDocument/2006/relationships" r:id="rId8"/>
          </a:graphicData>
        </a:graphic>
      </p:graphicFrame>
      <p:sp>
        <p:nvSpPr>
          <p:cNvPr id="42002" name="Line 10"/>
          <p:cNvSpPr>
            <a:spLocks noChangeShapeType="1"/>
          </p:cNvSpPr>
          <p:nvPr/>
        </p:nvSpPr>
        <p:spPr bwMode="auto">
          <a:xfrm>
            <a:off x="1639582" y="4890466"/>
            <a:ext cx="101139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22"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575570" y="56525"/>
            <a:ext cx="10972801" cy="874654"/>
          </a:xfrm>
        </p:spPr>
        <p:txBody>
          <a:bodyPr>
            <a:noAutofit/>
          </a:bodyPr>
          <a:lstStyle/>
          <a:p>
            <a:pPr eaLnBrk="1" hangingPunct="1"/>
            <a:r>
              <a:rPr lang="en-US" altLang="en-US" sz="3200" dirty="0">
                <a:solidFill>
                  <a:schemeClr val="bg1"/>
                </a:solidFill>
              </a:rPr>
              <a:t>Laboratory Identified Events (LabID)</a:t>
            </a:r>
            <a:br>
              <a:rPr lang="en-US" altLang="en-US" sz="2800" dirty="0">
                <a:solidFill>
                  <a:schemeClr val="bg1"/>
                </a:solidFill>
              </a:rPr>
            </a:br>
            <a:r>
              <a:rPr lang="en-US" altLang="en-US" sz="2400" i="1" dirty="0" err="1">
                <a:solidFill>
                  <a:schemeClr val="bg1"/>
                </a:solidFill>
              </a:rPr>
              <a:t>Clostridioides</a:t>
            </a:r>
            <a:r>
              <a:rPr lang="en-US" altLang="en-US" sz="2400" i="1" dirty="0">
                <a:solidFill>
                  <a:schemeClr val="bg1"/>
                </a:solidFill>
              </a:rPr>
              <a:t> difficile (CDI)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nvPr>
        </p:nvGraphicFramePr>
        <p:xfrm>
          <a:off x="3319629" y="1209748"/>
          <a:ext cx="8182861"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574285" y="1380226"/>
            <a:ext cx="2745345" cy="4985576"/>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p>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For the past five years, Massachusetts hospitals reporting CDI events </a:t>
            </a: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experienced </a:t>
            </a:r>
            <a:r>
              <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significantly lower </a:t>
            </a: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number of infections than predicted, based on 2015 national aggregate data.</a:t>
            </a:r>
            <a:endPar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There were </a:t>
            </a:r>
            <a:r>
              <a:rPr kumimoji="0" 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1,444 </a:t>
            </a: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CDI events reported in 2021.</a:t>
            </a:r>
          </a:p>
        </p:txBody>
      </p:sp>
      <p:cxnSp>
        <p:nvCxnSpPr>
          <p:cNvPr id="10" name="Straight Connector 9"/>
          <p:cNvCxnSpPr/>
          <p:nvPr/>
        </p:nvCxnSpPr>
        <p:spPr bwMode="auto">
          <a:xfrm>
            <a:off x="4234792" y="2647198"/>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3288" y="6123247"/>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35849" name="Line 12"/>
            <p:cNvSpPr>
              <a:spLocks noChangeShapeType="1"/>
            </p:cNvSpPr>
            <p:nvPr/>
          </p:nvSpPr>
          <p:spPr bwMode="auto">
            <a:xfrm>
              <a:off x="4082" y="5469"/>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421903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575570" y="56525"/>
            <a:ext cx="10972801" cy="874654"/>
          </a:xfrm>
        </p:spPr>
        <p:txBody>
          <a:bodyPr>
            <a:noAutofit/>
          </a:bodyPr>
          <a:lstStyle/>
          <a:p>
            <a:pPr eaLnBrk="1" hangingPunct="1"/>
            <a:r>
              <a:rPr lang="en-US" altLang="en-US" sz="3200" dirty="0">
                <a:solidFill>
                  <a:schemeClr val="bg1"/>
                </a:solidFill>
              </a:rPr>
              <a:t>Laboratory Identified Events (LabID) </a:t>
            </a:r>
            <a:br>
              <a:rPr lang="en-US" altLang="en-US" sz="2800" dirty="0">
                <a:solidFill>
                  <a:schemeClr val="bg1"/>
                </a:solidFill>
              </a:rPr>
            </a:br>
            <a:r>
              <a:rPr lang="en-US" altLang="en-US" sz="2400" i="1" dirty="0">
                <a:solidFill>
                  <a:schemeClr val="bg1"/>
                </a:solidFill>
              </a:rPr>
              <a:t>Methicillin-resistant Staphylococcus aureus (MRSA)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nvPr>
        </p:nvGraphicFramePr>
        <p:xfrm>
          <a:off x="3319625" y="1209748"/>
          <a:ext cx="8182866"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574280" y="1380226"/>
            <a:ext cx="2745345" cy="493831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99"/>
                </a:solidFill>
                <a:effectLst/>
                <a:uLnTx/>
                <a:uFillTx/>
                <a:latin typeface="Calibri" pitchFamily="34" charset="0"/>
                <a:ea typeface="ＭＳ Ｐゴシック" pitchFamily="34" charset="-128"/>
                <a:cs typeface="+mn-cs"/>
              </a:rPr>
              <a:t>Key Findings</a:t>
            </a:r>
          </a:p>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For the past seven years,  Massachusetts acute care hospitals </a:t>
            </a:r>
            <a:r>
              <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reporting MRSA events </a:t>
            </a: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experienced </a:t>
            </a:r>
            <a:r>
              <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significantly lower </a:t>
            </a: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number of infections than predicted, based on 2015 national aggregate data.</a:t>
            </a:r>
            <a:endParaRPr kumimoji="0" lang="en-US" altLang="en-US" sz="19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b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br>
            <a:r>
              <a:rPr kumimoji="0" lang="en-US" altLang="en-US" sz="19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There were 220 MRSA events reported in 2021. </a:t>
            </a:r>
          </a:p>
          <a:p>
            <a:pPr marL="0" marR="0" lvl="0" indent="0" algn="ctr" defTabSz="1217613"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a:p>
            <a:pPr marL="0" marR="0" lvl="0" indent="0" algn="l" defTabSz="1217613" rtl="0" eaLnBrk="1" fontAlgn="base" latinLnBrk="0" hangingPunct="1">
              <a:lnSpc>
                <a:spcPct val="100000"/>
              </a:lnSpc>
              <a:spcBef>
                <a:spcPct val="0"/>
              </a:spcBef>
              <a:spcAft>
                <a:spcPct val="0"/>
              </a:spcAft>
              <a:buClrTx/>
              <a:buSzTx/>
              <a:buFont typeface="Calibri"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endParaRPr>
          </a:p>
        </p:txBody>
      </p:sp>
      <p:cxnSp>
        <p:nvCxnSpPr>
          <p:cNvPr id="10" name="Straight Connector 9"/>
          <p:cNvCxnSpPr/>
          <p:nvPr/>
        </p:nvCxnSpPr>
        <p:spPr bwMode="auto">
          <a:xfrm>
            <a:off x="4234792" y="2635154"/>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3288" y="6066097"/>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35849" name="Line 12"/>
            <p:cNvSpPr>
              <a:spLocks noChangeShapeType="1"/>
            </p:cNvSpPr>
            <p:nvPr/>
          </p:nvSpPr>
          <p:spPr bwMode="auto">
            <a:xfrm>
              <a:off x="4082" y="5485"/>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0014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2155231" y="2389055"/>
            <a:ext cx="9700220" cy="755167"/>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4"/>
          <p:cNvSpPr txBox="1"/>
          <p:nvPr/>
        </p:nvSpPr>
        <p:spPr>
          <a:xfrm>
            <a:off x="2155231" y="3824590"/>
            <a:ext cx="9700220" cy="755167"/>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 name="Object 2"/>
          <p:cNvGraphicFramePr>
            <a:graphicFrameLocks/>
          </p:cNvGraphicFramePr>
          <p:nvPr/>
        </p:nvGraphicFramePr>
        <p:xfrm>
          <a:off x="1914269" y="1994063"/>
          <a:ext cx="4209055" cy="3257779"/>
        </p:xfrm>
        <a:graphic>
          <a:graphicData uri="http://schemas.openxmlformats.org/drawingml/2006/chart">
            <c:chart xmlns:c="http://schemas.openxmlformats.org/drawingml/2006/chart" xmlns:r="http://schemas.openxmlformats.org/officeDocument/2006/relationships" r:id="rId3"/>
          </a:graphicData>
        </a:graphic>
      </p:graphicFrame>
      <p:sp>
        <p:nvSpPr>
          <p:cNvPr id="41992" name="Text Box 12"/>
          <p:cNvSpPr txBox="1">
            <a:spLocks noChangeArrowheads="1"/>
          </p:cNvSpPr>
          <p:nvPr/>
        </p:nvSpPr>
        <p:spPr bwMode="auto">
          <a:xfrm>
            <a:off x="2979742" y="5254701"/>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CDI</a:t>
            </a:r>
          </a:p>
        </p:txBody>
      </p:sp>
      <p:graphicFrame>
        <p:nvGraphicFramePr>
          <p:cNvPr id="4" name="Object 2"/>
          <p:cNvGraphicFramePr>
            <a:graphicFrameLocks/>
          </p:cNvGraphicFramePr>
          <p:nvPr/>
        </p:nvGraphicFramePr>
        <p:xfrm>
          <a:off x="7180620" y="1998760"/>
          <a:ext cx="4211665" cy="3259074"/>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8321676" y="5254771"/>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MRSA</a:t>
            </a:r>
          </a:p>
        </p:txBody>
      </p:sp>
      <p:sp>
        <p:nvSpPr>
          <p:cNvPr id="42002" name="Line 10"/>
          <p:cNvSpPr>
            <a:spLocks noChangeShapeType="1"/>
          </p:cNvSpPr>
          <p:nvPr/>
        </p:nvSpPr>
        <p:spPr bwMode="auto">
          <a:xfrm>
            <a:off x="1854434" y="4934327"/>
            <a:ext cx="9700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14"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8" name="Text Box 7">
            <a:extLst>
              <a:ext uri="{FF2B5EF4-FFF2-40B4-BE49-F238E27FC236}">
                <a16:creationId xmlns:a16="http://schemas.microsoft.com/office/drawing/2014/main" id="{0FC6D542-6478-47F1-A591-097BD13B00FA}"/>
              </a:ext>
            </a:extLst>
          </p:cNvPr>
          <p:cNvSpPr txBox="1">
            <a:spLocks noChangeArrowheads="1"/>
          </p:cNvSpPr>
          <p:nvPr/>
        </p:nvSpPr>
        <p:spPr bwMode="auto">
          <a:xfrm>
            <a:off x="578047" y="2335340"/>
            <a:ext cx="1521924" cy="772257"/>
          </a:xfrm>
          <a:prstGeom prst="rect">
            <a:avLst/>
          </a:prstGeom>
          <a:solidFill>
            <a:schemeClr val="accent2">
              <a:lumMod val="20000"/>
              <a:lumOff val="80000"/>
            </a:schemeClr>
          </a:solidFill>
          <a:ln>
            <a:noFill/>
          </a:ln>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Statistically </a:t>
            </a:r>
            <a:r>
              <a:rPr kumimoji="0" lang="en-US" altLang="en-US" sz="1600" b="1"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Higher</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Calibri" pitchFamily="34" charset="0"/>
                <a:ea typeface="ＭＳ Ｐゴシック" pitchFamily="34" charset="-128"/>
                <a:cs typeface="+mn-cs"/>
              </a:rPr>
              <a:t>than Predicted</a:t>
            </a:r>
          </a:p>
        </p:txBody>
      </p:sp>
      <p:sp>
        <p:nvSpPr>
          <p:cNvPr id="19" name="Text Box 8">
            <a:extLst>
              <a:ext uri="{FF2B5EF4-FFF2-40B4-BE49-F238E27FC236}">
                <a16:creationId xmlns:a16="http://schemas.microsoft.com/office/drawing/2014/main" id="{00FF25F0-4581-4A89-B2B5-217C88353799}"/>
              </a:ext>
            </a:extLst>
          </p:cNvPr>
          <p:cNvSpPr txBox="1">
            <a:spLocks noChangeArrowheads="1"/>
          </p:cNvSpPr>
          <p:nvPr/>
        </p:nvSpPr>
        <p:spPr bwMode="auto">
          <a:xfrm>
            <a:off x="577955" y="3107598"/>
            <a:ext cx="1522016" cy="794977"/>
          </a:xfrm>
          <a:prstGeom prst="rect">
            <a:avLst/>
          </a:prstGeom>
          <a:solidFill>
            <a:schemeClr val="accent1">
              <a:lumMod val="20000"/>
              <a:lumOff val="80000"/>
            </a:schemeClr>
          </a:solidFill>
          <a:ln>
            <a:noFill/>
          </a:ln>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mn-cs"/>
              </a:rPr>
              <a:t>Statistically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mn-cs"/>
              </a:rPr>
              <a:t>Same</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1F497D"/>
                </a:solidFill>
                <a:effectLst/>
                <a:uLnTx/>
                <a:uFillTx/>
                <a:latin typeface="Calibri" pitchFamily="34" charset="0"/>
                <a:ea typeface="ＭＳ Ｐゴシック" pitchFamily="34" charset="-128"/>
                <a:cs typeface="+mn-cs"/>
              </a:rPr>
              <a:t>as Predicted</a:t>
            </a:r>
          </a:p>
        </p:txBody>
      </p:sp>
      <p:sp>
        <p:nvSpPr>
          <p:cNvPr id="20" name="Text Box 9">
            <a:extLst>
              <a:ext uri="{FF2B5EF4-FFF2-40B4-BE49-F238E27FC236}">
                <a16:creationId xmlns:a16="http://schemas.microsoft.com/office/drawing/2014/main" id="{0D0CE159-578D-4F04-874F-BD3ED66BD415}"/>
              </a:ext>
            </a:extLst>
          </p:cNvPr>
          <p:cNvSpPr txBox="1">
            <a:spLocks noChangeArrowheads="1"/>
          </p:cNvSpPr>
          <p:nvPr/>
        </p:nvSpPr>
        <p:spPr bwMode="auto">
          <a:xfrm>
            <a:off x="577957" y="3902576"/>
            <a:ext cx="1522014" cy="846398"/>
          </a:xfrm>
          <a:prstGeom prst="rect">
            <a:avLst/>
          </a:prstGeom>
          <a:solidFill>
            <a:srgbClr val="D7F5D8"/>
          </a:solidFill>
          <a:ln>
            <a:noFill/>
          </a:ln>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9BBB59">
                    <a:lumMod val="50000"/>
                  </a:srgbClr>
                </a:solidFill>
                <a:effectLst/>
                <a:uLnTx/>
                <a:uFillTx/>
                <a:latin typeface="Calibri" pitchFamily="34" charset="0"/>
                <a:ea typeface="ＭＳ Ｐゴシック" pitchFamily="34" charset="-128"/>
                <a:cs typeface="+mn-cs"/>
              </a:rPr>
              <a:t>Statistically </a:t>
            </a:r>
            <a:r>
              <a:rPr kumimoji="0" lang="en-US" altLang="en-US" sz="1600" b="1" i="0" u="none" strike="noStrike" kern="1200" cap="none" spc="0" normalizeH="0" baseline="0" noProof="0" dirty="0">
                <a:ln>
                  <a:noFill/>
                </a:ln>
                <a:solidFill>
                  <a:srgbClr val="9BBB59">
                    <a:lumMod val="50000"/>
                  </a:srgbClr>
                </a:solidFill>
                <a:effectLst/>
                <a:uLnTx/>
                <a:uFillTx/>
                <a:latin typeface="Calibri" pitchFamily="34" charset="0"/>
                <a:ea typeface="ＭＳ Ｐゴシック" pitchFamily="34" charset="-128"/>
                <a:cs typeface="+mn-cs"/>
              </a:rPr>
              <a:t>Lower</a:t>
            </a:r>
            <a:r>
              <a:rPr kumimoji="0" lang="en-US" altLang="en-US" sz="1600" b="0" i="0" u="none" strike="noStrike" kern="1200" cap="none" spc="0" normalizeH="0" baseline="0" noProof="0" dirty="0">
                <a:ln>
                  <a:noFill/>
                </a:ln>
                <a:solidFill>
                  <a:srgbClr val="9BBB59">
                    <a:lumMod val="50000"/>
                  </a:srgbClr>
                </a:solidFill>
                <a:effectLst/>
                <a:uLnTx/>
                <a:uFillTx/>
                <a:latin typeface="Calibri" pitchFamily="34" charset="0"/>
                <a:ea typeface="ＭＳ Ｐゴシック" pitchFamily="34" charset="-128"/>
                <a:cs typeface="+mn-cs"/>
              </a:rPr>
              <a:t> </a:t>
            </a:r>
          </a:p>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9BBB59">
                    <a:lumMod val="50000"/>
                  </a:srgbClr>
                </a:solidFill>
                <a:effectLst/>
                <a:uLnTx/>
                <a:uFillTx/>
                <a:latin typeface="Calibri" pitchFamily="34" charset="0"/>
                <a:ea typeface="ＭＳ Ｐゴシック" pitchFamily="34" charset="-128"/>
                <a:cs typeface="+mn-cs"/>
              </a:rPr>
              <a:t>than Predicted</a:t>
            </a:r>
          </a:p>
        </p:txBody>
      </p:sp>
      <p:sp>
        <p:nvSpPr>
          <p:cNvPr id="21" name="Rectangle 2">
            <a:extLst>
              <a:ext uri="{FF2B5EF4-FFF2-40B4-BE49-F238E27FC236}">
                <a16:creationId xmlns:a16="http://schemas.microsoft.com/office/drawing/2014/main" id="{60D5AC38-275E-4414-9850-B3E94ECEA849}"/>
              </a:ext>
            </a:extLst>
          </p:cNvPr>
          <p:cNvSpPr txBox="1">
            <a:spLocks noChangeArrowheads="1"/>
          </p:cNvSpPr>
          <p:nvPr/>
        </p:nvSpPr>
        <p:spPr>
          <a:xfrm>
            <a:off x="576685" y="28576"/>
            <a:ext cx="11579225" cy="885825"/>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libri"/>
                <a:ea typeface="+mj-ea"/>
                <a:cs typeface="+mj-cs"/>
              </a:rPr>
              <a:t>Statewide </a:t>
            </a:r>
            <a:r>
              <a:rPr kumimoji="0" lang="en-US" altLang="en-US" sz="3600" b="1" i="0" u="none" strike="noStrike" kern="1200" cap="none" spc="0" normalizeH="0" baseline="0" noProof="0" dirty="0" err="1">
                <a:ln>
                  <a:noFill/>
                </a:ln>
                <a:solidFill>
                  <a:prstClr val="white"/>
                </a:solidFill>
                <a:effectLst/>
                <a:uLnTx/>
                <a:uFillTx/>
                <a:latin typeface="Calibri"/>
                <a:ea typeface="+mj-ea"/>
                <a:cs typeface="+mj-cs"/>
              </a:rPr>
              <a:t>LabID</a:t>
            </a:r>
            <a:r>
              <a:rPr kumimoji="0" lang="en-US" altLang="en-US" sz="3600" b="1" i="0" u="none" strike="noStrike" kern="1200" cap="none" spc="0" normalizeH="0" baseline="0" noProof="0" dirty="0">
                <a:ln>
                  <a:noFill/>
                </a:ln>
                <a:solidFill>
                  <a:prstClr val="white"/>
                </a:solidFill>
                <a:effectLst/>
                <a:uLnTx/>
                <a:uFillTx/>
                <a:latin typeface="Calibri"/>
                <a:ea typeface="+mj-ea"/>
                <a:cs typeface="+mj-cs"/>
              </a:rPr>
              <a:t> Trends by Year</a:t>
            </a:r>
            <a:br>
              <a:rPr kumimoji="0" lang="en-US" altLang="en-US" sz="4400" b="1" i="0" u="none" strike="noStrike" kern="1200" cap="none" spc="0" normalizeH="0" baseline="0" noProof="0" dirty="0">
                <a:ln>
                  <a:noFill/>
                </a:ln>
                <a:solidFill>
                  <a:prstClr val="white"/>
                </a:solidFill>
                <a:effectLst/>
                <a:uLnTx/>
                <a:uFillTx/>
                <a:latin typeface="Calibri"/>
                <a:ea typeface="+mj-ea"/>
                <a:cs typeface="+mj-cs"/>
              </a:rPr>
            </a:br>
            <a:r>
              <a:rPr kumimoji="0" lang="en-US" altLang="en-US" sz="2800" b="1" i="1" u="none" strike="noStrike" kern="1200" cap="none" spc="0" normalizeH="0" baseline="0" noProof="0" dirty="0">
                <a:ln>
                  <a:noFill/>
                </a:ln>
                <a:solidFill>
                  <a:prstClr val="white"/>
                </a:solidFill>
                <a:effectLst/>
                <a:uLnTx/>
                <a:uFillTx/>
                <a:latin typeface="Calibri"/>
                <a:ea typeface="+mj-ea"/>
                <a:cs typeface="+mj-cs"/>
              </a:rPr>
              <a:t>2015-2021</a:t>
            </a:r>
          </a:p>
        </p:txBody>
      </p:sp>
    </p:spTree>
    <p:extLst>
      <p:ext uri="{BB962C8B-B14F-4D97-AF65-F5344CB8AC3E}">
        <p14:creationId xmlns:p14="http://schemas.microsoft.com/office/powerpoint/2010/main" val="169783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574617" y="1380225"/>
            <a:ext cx="11280204" cy="5138929"/>
          </a:xfrm>
        </p:spPr>
        <p:txBody>
          <a:bodyPr>
            <a:noAutofit/>
          </a:bodyPr>
          <a:lstStyle/>
          <a:p>
            <a:pPr indent="-283464">
              <a:spcBef>
                <a:spcPts val="600"/>
              </a:spcBef>
              <a:spcAft>
                <a:spcPts val="600"/>
              </a:spcAft>
            </a:pPr>
            <a:r>
              <a:rPr lang="en-US" altLang="en-US" sz="1700" dirty="0"/>
              <a:t>In 2021, DPH Epidemiologists were assigned to each long-term care facility (LTCF) with a COVID-positive resident and/or staff</a:t>
            </a:r>
            <a:r>
              <a:rPr lang="en-US" altLang="en-US" sz="1700" strike="sngStrike" dirty="0"/>
              <a:t> </a:t>
            </a:r>
            <a:r>
              <a:rPr lang="en-US" altLang="en-US" sz="1700" dirty="0"/>
              <a:t>to effectively manage outbreak responses and control measures. Other high risk patient settings including hospitals, assisted living residences (ALR), dialysis centers, inpatient psychiatric units, substance use disorder facilities, prisons, jails and homeless shelters also had assigned epidemiologists.</a:t>
            </a:r>
          </a:p>
          <a:p>
            <a:pPr indent="-283464">
              <a:spcBef>
                <a:spcPts val="600"/>
              </a:spcBef>
              <a:spcAft>
                <a:spcPts val="600"/>
              </a:spcAft>
            </a:pPr>
            <a:r>
              <a:rPr lang="en-US" altLang="en-US" sz="1700" dirty="0"/>
              <a:t>Comprehensive on-site Infection Control Assessment and Response (ICAR) visits are conducted at licensed nursing homes, ALRs, rest homes and other healthcare facilities.  During these visits an epidemiologist and public health nurse:</a:t>
            </a:r>
          </a:p>
          <a:p>
            <a:pPr lvl="1">
              <a:spcBef>
                <a:spcPts val="0"/>
              </a:spcBef>
            </a:pPr>
            <a:r>
              <a:rPr lang="en-US" altLang="en-US" sz="1700" dirty="0"/>
              <a:t>Discuss facility infection prevention and control policies and practices;</a:t>
            </a:r>
          </a:p>
          <a:p>
            <a:pPr lvl="1">
              <a:spcBef>
                <a:spcPts val="0"/>
              </a:spcBef>
            </a:pPr>
            <a:r>
              <a:rPr lang="en-US" altLang="en-US" sz="1700" dirty="0"/>
              <a:t>Observe screening areas, hand hygiene, PPE use, environmental cleaning and disinfection, testing, vaccine storage, etc. and provide feedback and coaching to the facility staff.</a:t>
            </a:r>
          </a:p>
          <a:p>
            <a:pPr indent="-283464">
              <a:spcBef>
                <a:spcPts val="600"/>
              </a:spcBef>
              <a:spcAft>
                <a:spcPts val="600"/>
              </a:spcAft>
            </a:pPr>
            <a:r>
              <a:rPr lang="en-US" altLang="en-US" sz="1700" dirty="0"/>
              <a:t>Daily statewide LTCF and weekly facility-level case counts continued to be published on the COVID-19 Interactive </a:t>
            </a:r>
            <a:br>
              <a:rPr lang="en-US" altLang="en-US" sz="1700" dirty="0"/>
            </a:br>
            <a:r>
              <a:rPr lang="en-US" altLang="en-US" sz="1700" dirty="0"/>
              <a:t>Data Dashboard.</a:t>
            </a:r>
          </a:p>
          <a:p>
            <a:pPr indent="-283464">
              <a:spcBef>
                <a:spcPts val="600"/>
              </a:spcBef>
              <a:spcAft>
                <a:spcPts val="600"/>
              </a:spcAft>
            </a:pPr>
            <a:r>
              <a:rPr lang="en-US" altLang="en-US" sz="1700" dirty="0"/>
              <a:t>Weekly analysis of nursing home data submitted to the LTCF COVID-19 Module in NHSN to monitor trends over time and to identify facilities with outbreaks, staffing or PPE shortages and those with lower resident and/or staff vaccination rates.</a:t>
            </a:r>
          </a:p>
          <a:p>
            <a:pPr indent="-283464">
              <a:spcBef>
                <a:spcPts val="600"/>
              </a:spcBef>
              <a:spcAft>
                <a:spcPts val="600"/>
              </a:spcAft>
            </a:pPr>
            <a:r>
              <a:rPr lang="en-US" altLang="en-US" sz="1700" dirty="0"/>
              <a:t>Promote CDC’s National Training Collaborative, Project Firstline, and developed MA-specific infection control training content and learning programs for frontline healthcare workers in partnership with the </a:t>
            </a:r>
            <a:r>
              <a:rPr lang="en-US" sz="1700" dirty="0"/>
              <a:t>Population Health Exchange (PHX) at Boston University. </a:t>
            </a:r>
            <a:endParaRPr lang="en-US" altLang="en-US" sz="1700" dirty="0"/>
          </a:p>
          <a:p>
            <a:pPr>
              <a:spcAft>
                <a:spcPts val="1200"/>
              </a:spcAft>
            </a:pPr>
            <a:endParaRPr lang="en-US" altLang="en-US" sz="2000" dirty="0"/>
          </a:p>
          <a:p>
            <a:endParaRPr lang="en-US" altLang="en-US" sz="2000" dirty="0"/>
          </a:p>
          <a:p>
            <a:endParaRPr lang="en-US" altLang="en-US" sz="2800"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7" name="Title 1">
            <a:extLst>
              <a:ext uri="{FF2B5EF4-FFF2-40B4-BE49-F238E27FC236}">
                <a16:creationId xmlns:a16="http://schemas.microsoft.com/office/drawing/2014/main" id="{CB23DCD1-7416-4CE9-85FC-00E937AAC894}"/>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DPH HAI COVID-19 Activities </a:t>
            </a:r>
          </a:p>
        </p:txBody>
      </p:sp>
    </p:spTree>
    <p:extLst>
      <p:ext uri="{BB962C8B-B14F-4D97-AF65-F5344CB8AC3E}">
        <p14:creationId xmlns:p14="http://schemas.microsoft.com/office/powerpoint/2010/main" val="97010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6026D-AB74-425E-911E-2C4C63BFF489}"/>
              </a:ext>
            </a:extLst>
          </p:cNvPr>
          <p:cNvPicPr>
            <a:picLocks noChangeAspect="1"/>
          </p:cNvPicPr>
          <p:nvPr/>
        </p:nvPicPr>
        <p:blipFill>
          <a:blip r:embed="rId2"/>
          <a:stretch>
            <a:fillRect/>
          </a:stretch>
        </p:blipFill>
        <p:spPr>
          <a:xfrm>
            <a:off x="6694098" y="2328315"/>
            <a:ext cx="5208906" cy="3145972"/>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498E8013-EEBA-44C1-A7F6-31F627474EF6}"/>
              </a:ext>
            </a:extLst>
          </p:cNvPr>
          <p:cNvSpPr>
            <a:spLocks noGrp="1"/>
          </p:cNvSpPr>
          <p:nvPr>
            <p:ph idx="1"/>
          </p:nvPr>
        </p:nvSpPr>
        <p:spPr>
          <a:xfrm>
            <a:off x="575569" y="1379400"/>
            <a:ext cx="5989133" cy="4969642"/>
          </a:xfrm>
        </p:spPr>
        <p:txBody>
          <a:bodyPr>
            <a:normAutofit lnSpcReduction="10000"/>
          </a:bodyPr>
          <a:lstStyle/>
          <a:p>
            <a:pPr indent="-283464">
              <a:spcBef>
                <a:spcPts val="400"/>
              </a:spcBef>
              <a:spcAft>
                <a:spcPts val="400"/>
              </a:spcAft>
            </a:pPr>
            <a:r>
              <a:rPr lang="en-US" sz="1700" dirty="0"/>
              <a:t>Collaboration with Boston University Public Health Exchange (BU PHX) to promote infection prevention and control (IPC) training and education for all healthcare personnel (</a:t>
            </a:r>
            <a:r>
              <a:rPr lang="en-US" sz="1700" dirty="0">
                <a:hlinkClick r:id="rId3"/>
              </a:rPr>
              <a:t>https://mainfectioncontrol.populationhealthexchange.org/</a:t>
            </a:r>
            <a:r>
              <a:rPr lang="en-US" sz="1700" dirty="0"/>
              <a:t>)</a:t>
            </a:r>
          </a:p>
          <a:p>
            <a:pPr lvl="1">
              <a:spcBef>
                <a:spcPts val="400"/>
              </a:spcBef>
              <a:spcAft>
                <a:spcPts val="400"/>
              </a:spcAft>
            </a:pPr>
            <a:r>
              <a:rPr lang="en-US" sz="1700" dirty="0"/>
              <a:t>Promote CDC’s Project Firstline: </a:t>
            </a:r>
            <a:r>
              <a:rPr lang="en-US" sz="1700" dirty="0">
                <a:hlinkClick r:id="rId4"/>
              </a:rPr>
              <a:t>https://www.cdc.gov/infectioncontrol/projectfirstline/index.html</a:t>
            </a:r>
            <a:endParaRPr lang="en-US" sz="1700" dirty="0"/>
          </a:p>
          <a:p>
            <a:pPr lvl="1">
              <a:spcBef>
                <a:spcPts val="400"/>
              </a:spcBef>
              <a:spcAft>
                <a:spcPts val="400"/>
              </a:spcAft>
            </a:pPr>
            <a:r>
              <a:rPr lang="en-US" sz="1700" dirty="0"/>
              <a:t>Provide additional IPC education and training</a:t>
            </a:r>
          </a:p>
          <a:p>
            <a:pPr lvl="2">
              <a:spcBef>
                <a:spcPts val="400"/>
              </a:spcBef>
              <a:spcAft>
                <a:spcPts val="400"/>
              </a:spcAft>
              <a:buFont typeface="Wingdings" panose="05000000000000000000" pitchFamily="2" charset="2"/>
              <a:buChar char="§"/>
            </a:pPr>
            <a:r>
              <a:rPr lang="en-US" sz="1700" dirty="0"/>
              <a:t>Cleaning and disinfection in healthcare settings</a:t>
            </a:r>
          </a:p>
          <a:p>
            <a:pPr lvl="2">
              <a:spcBef>
                <a:spcPts val="400"/>
              </a:spcBef>
              <a:spcAft>
                <a:spcPts val="400"/>
              </a:spcAft>
              <a:buFont typeface="Wingdings" panose="05000000000000000000" pitchFamily="2" charset="2"/>
              <a:buChar char="§"/>
            </a:pPr>
            <a:r>
              <a:rPr lang="en-US" sz="1700" dirty="0"/>
              <a:t>Ventilation tips and strategies</a:t>
            </a:r>
          </a:p>
          <a:p>
            <a:pPr lvl="2">
              <a:spcBef>
                <a:spcPts val="400"/>
              </a:spcBef>
              <a:spcAft>
                <a:spcPts val="400"/>
              </a:spcAft>
              <a:buFont typeface="Wingdings" panose="05000000000000000000" pitchFamily="2" charset="2"/>
              <a:buChar char="§"/>
            </a:pPr>
            <a:r>
              <a:rPr lang="en-US" sz="1700" dirty="0"/>
              <a:t>Developing resilience in challenging times</a:t>
            </a:r>
          </a:p>
          <a:p>
            <a:pPr lvl="2">
              <a:spcBef>
                <a:spcPts val="400"/>
              </a:spcBef>
              <a:spcAft>
                <a:spcPts val="400"/>
              </a:spcAft>
              <a:buFont typeface="Wingdings" panose="05000000000000000000" pitchFamily="2" charset="2"/>
              <a:buChar char="§"/>
            </a:pPr>
            <a:r>
              <a:rPr lang="en-US" sz="1700" dirty="0"/>
              <a:t>Water management including sinks and drains</a:t>
            </a:r>
          </a:p>
          <a:p>
            <a:pPr lvl="1">
              <a:spcBef>
                <a:spcPts val="400"/>
              </a:spcBef>
              <a:spcAft>
                <a:spcPts val="400"/>
              </a:spcAft>
            </a:pPr>
            <a:r>
              <a:rPr lang="en-US" sz="1700" dirty="0"/>
              <a:t>Promote antimicrobial stewardship/combat </a:t>
            </a:r>
            <a:br>
              <a:rPr lang="en-US" sz="1700" dirty="0"/>
            </a:br>
            <a:r>
              <a:rPr lang="en-US" sz="1700" dirty="0"/>
              <a:t>antibiotic resistance</a:t>
            </a:r>
          </a:p>
          <a:p>
            <a:pPr indent="-283464">
              <a:spcBef>
                <a:spcPts val="400"/>
              </a:spcBef>
              <a:spcAft>
                <a:spcPts val="400"/>
              </a:spcAft>
            </a:pPr>
            <a:r>
              <a:rPr lang="en-US" sz="1700" dirty="0"/>
              <a:t>Developing data cleaning reports to share summary statistics with dialysis providers and non-acute hospitals on a quarterly basis before the end of 2022 </a:t>
            </a:r>
          </a:p>
          <a:p>
            <a:pPr lvl="1"/>
            <a:endParaRPr lang="en-US" sz="2000" dirty="0"/>
          </a:p>
          <a:p>
            <a:pPr lvl="1"/>
            <a:endParaRPr lang="en-US" sz="1000" dirty="0"/>
          </a:p>
        </p:txBody>
      </p:sp>
      <p:sp>
        <p:nvSpPr>
          <p:cNvPr id="8" name="Title 1">
            <a:extLst>
              <a:ext uri="{FF2B5EF4-FFF2-40B4-BE49-F238E27FC236}">
                <a16:creationId xmlns:a16="http://schemas.microsoft.com/office/drawing/2014/main" id="{5EBB90FB-7AEC-40A3-A3D7-E054138E27C2}"/>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New Activities</a:t>
            </a:r>
          </a:p>
        </p:txBody>
      </p:sp>
    </p:spTree>
    <p:extLst>
      <p:ext uri="{BB962C8B-B14F-4D97-AF65-F5344CB8AC3E}">
        <p14:creationId xmlns:p14="http://schemas.microsoft.com/office/powerpoint/2010/main" val="103517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08C5EB-B522-40E8-A498-1460D9F25390}"/>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Purpose</a:t>
            </a:r>
          </a:p>
        </p:txBody>
      </p:sp>
      <p:sp>
        <p:nvSpPr>
          <p:cNvPr id="10244" name="Rectangle 3"/>
          <p:cNvSpPr>
            <a:spLocks noGrp="1" noChangeArrowheads="1"/>
          </p:cNvSpPr>
          <p:nvPr>
            <p:ph idx="1"/>
          </p:nvPr>
        </p:nvSpPr>
        <p:spPr>
          <a:xfrm>
            <a:off x="580126" y="1380225"/>
            <a:ext cx="10393364" cy="5123067"/>
          </a:xfrm>
        </p:spPr>
        <p:txBody>
          <a:bodyPr>
            <a:normAutofit/>
          </a:bodyPr>
          <a:lstStyle/>
          <a:p>
            <a:pPr marL="0" indent="1588">
              <a:lnSpc>
                <a:spcPct val="80000"/>
              </a:lnSpc>
              <a:spcBef>
                <a:spcPts val="1000"/>
              </a:spcBef>
              <a:spcAft>
                <a:spcPts val="1000"/>
              </a:spcAft>
              <a:buNone/>
              <a:defRPr/>
            </a:pPr>
            <a:r>
              <a:rPr lang="en-US" altLang="en-US" sz="2400" b="1" dirty="0"/>
              <a:t>This HAI presentation is the 13th annual Public Health Council update:</a:t>
            </a:r>
            <a:endParaRPr lang="en-US" altLang="en-US" sz="2400" dirty="0"/>
          </a:p>
          <a:p>
            <a:pPr marL="685800" indent="-285750">
              <a:lnSpc>
                <a:spcPct val="80000"/>
              </a:lnSpc>
              <a:spcBef>
                <a:spcPts val="1000"/>
              </a:spcBef>
              <a:spcAft>
                <a:spcPts val="1000"/>
              </a:spcAft>
              <a:defRPr/>
            </a:pPr>
            <a:r>
              <a:rPr lang="en-US" altLang="en-US" sz="2400" dirty="0"/>
              <a:t>An important component of larger efforts to reduce preventable infections in health care settings </a:t>
            </a:r>
          </a:p>
          <a:p>
            <a:pPr marL="685800" indent="-285750">
              <a:lnSpc>
                <a:spcPct val="80000"/>
              </a:lnSpc>
              <a:spcBef>
                <a:spcPts val="1000"/>
              </a:spcBef>
              <a:spcAft>
                <a:spcPts val="1000"/>
              </a:spcAft>
              <a:defRPr/>
            </a:pPr>
            <a:r>
              <a:rPr lang="en-US" altLang="en-US" sz="2400" dirty="0"/>
              <a:t>Presents an analysis of progress on infection prevention within Massachusetts acute care hospitals</a:t>
            </a:r>
          </a:p>
          <a:p>
            <a:pPr marL="685800" indent="-285750">
              <a:lnSpc>
                <a:spcPct val="80000"/>
              </a:lnSpc>
              <a:spcBef>
                <a:spcPts val="1000"/>
              </a:spcBef>
              <a:spcAft>
                <a:spcPts val="1000"/>
              </a:spcAft>
              <a:defRPr/>
            </a:pPr>
            <a:r>
              <a:rPr lang="en-US" altLang="en-US" sz="2400" dirty="0"/>
              <a:t>Based upon work supported by state funds and the Centers for Disease Control and Prevention (CDC)</a:t>
            </a:r>
          </a:p>
          <a:p>
            <a:pPr marL="685800" indent="-285750">
              <a:lnSpc>
                <a:spcPct val="80000"/>
              </a:lnSpc>
              <a:spcBef>
                <a:spcPts val="1000"/>
              </a:spcBef>
              <a:spcAft>
                <a:spcPts val="1000"/>
              </a:spcAft>
              <a:defRPr/>
            </a:pPr>
            <a:r>
              <a:rPr lang="en-US" altLang="en-US" sz="2400" dirty="0"/>
              <a:t>Provides an overview of antibiotic resistance and stewardship activities</a:t>
            </a:r>
          </a:p>
          <a:p>
            <a:pPr marL="685800" indent="-285750">
              <a:lnSpc>
                <a:spcPct val="80000"/>
              </a:lnSpc>
              <a:spcBef>
                <a:spcPts val="1000"/>
              </a:spcBef>
              <a:spcAft>
                <a:spcPts val="1000"/>
              </a:spcAft>
              <a:defRPr/>
            </a:pPr>
            <a:r>
              <a:rPr lang="en-US" altLang="en-US" sz="2400" dirty="0"/>
              <a:t>Considers the impact of COVID-19 on Massachusetts acute care hospitals</a:t>
            </a:r>
          </a:p>
          <a:p>
            <a:pPr marL="0" indent="1588">
              <a:lnSpc>
                <a:spcPct val="80000"/>
              </a:lnSpc>
              <a:buNone/>
              <a:defRPr/>
            </a:pPr>
            <a:endParaRPr lang="en-US" altLang="en-US" sz="2400" dirty="0">
              <a:solidFill>
                <a:srgbClr val="4D4D4D"/>
              </a:solidFill>
            </a:endParaRP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36864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1500" y="1371600"/>
            <a:ext cx="5237163" cy="4862322"/>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347472" marR="0" lvl="0" indent="-283464" algn="l" defTabSz="1204112" rtl="0" eaLnBrk="0" fontAlgn="base" latinLnBrk="0" hangingPunct="0">
              <a:lnSpc>
                <a:spcPct val="100000"/>
              </a:lnSpc>
              <a:spcBef>
                <a:spcPts val="1000"/>
              </a:spcBef>
              <a:spcAft>
                <a:spcPts val="100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In July 2022, CDC released a </a:t>
            </a:r>
            <a:r>
              <a:rPr kumimoji="0" lang="en-US" sz="2000" b="0" i="0" u="sng" strike="noStrike" kern="1200" cap="none" spc="0" normalizeH="0" baseline="0" noProof="0" dirty="0">
                <a:ln>
                  <a:noFill/>
                </a:ln>
                <a:solidFill>
                  <a:prstClr val="black"/>
                </a:solidFill>
                <a:effectLst/>
                <a:uLnTx/>
                <a:uFillTx/>
                <a:latin typeface="Calibri"/>
                <a:ea typeface="ＭＳ Ｐゴシック" pitchFamily="34" charset="-128"/>
                <a:cs typeface="+mn-cs"/>
                <a:hlinkClick r:id="rId3"/>
              </a:rPr>
              <a:t>new report</a:t>
            </a: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finding that much of the progress made in the United States in previous years combating antimicrobial resistance (AR) was lost, in large part, due to the effects of the COVID-19 pandemic. </a:t>
            </a:r>
          </a:p>
          <a:p>
            <a:pPr marL="347472" marR="0" lvl="0" indent="-283464" algn="l" defTabSz="1204112" rtl="0" eaLnBrk="0" fontAlgn="base" latinLnBrk="0" hangingPunct="0">
              <a:lnSpc>
                <a:spcPct val="100000"/>
              </a:lnSpc>
              <a:spcBef>
                <a:spcPts val="1000"/>
              </a:spcBef>
              <a:spcAft>
                <a:spcPts val="1000"/>
              </a:spcAft>
              <a:buClrTx/>
              <a:buSzTx/>
              <a:buFontTx/>
              <a:buChar char="•"/>
              <a:tabLst/>
              <a:defRPr/>
            </a:pPr>
            <a:r>
              <a:rPr kumimoji="0" lang="en-US" sz="2000" b="0" i="0" u="sng" strike="noStrike" kern="1200" cap="none" spc="0" normalizeH="0" baseline="0" noProof="0" dirty="0">
                <a:ln>
                  <a:noFill/>
                </a:ln>
                <a:solidFill>
                  <a:prstClr val="black"/>
                </a:solidFill>
                <a:effectLst/>
                <a:uLnTx/>
                <a:uFillTx/>
                <a:latin typeface="Calibri"/>
                <a:ea typeface="ＭＳ Ｐゴシック" pitchFamily="34" charset="-128"/>
                <a:cs typeface="+mn-cs"/>
                <a:hlinkClick r:id="rId4"/>
              </a:rPr>
              <a:t>COVID-19: U.S. Impact on Antimicrobial Resistance, Special Report 2022</a:t>
            </a:r>
            <a:r>
              <a:rPr kumimoji="0" 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 concludes that the threat of antimicrobial-resistant infections has worsened—with resistant hospital-onset infections and deaths both increasing at least 15% during the first year of the pandemic.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1204112" rtl="0" eaLnBrk="0" fontAlgn="base" latinLnBrk="0" hangingPunct="0">
              <a:lnSpc>
                <a:spcPct val="100000"/>
              </a:lnSpc>
              <a:spcBef>
                <a:spcPct val="20000"/>
              </a:spcBef>
              <a:spcAft>
                <a:spcPct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451169" marR="0" lvl="0" indent="-451169" algn="l" defTabSz="1204112" rtl="0"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451169" marR="0" lvl="0" indent="-451169" algn="l" defTabSz="1204112" rtl="0" eaLnBrk="0" fontAlgn="base" latinLnBrk="0" hangingPunct="0">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a:ln>
                <a:noFill/>
              </a:ln>
              <a:solidFill>
                <a:prstClr val="black"/>
              </a:solidFill>
              <a:effectLst/>
              <a:uLnTx/>
              <a:uFillTx/>
              <a:latin typeface="Calibri"/>
              <a:ea typeface="ＭＳ Ｐゴシック" pitchFamily="34" charset="-128"/>
              <a:cs typeface="+mn-cs"/>
            </a:endParaRPr>
          </a:p>
          <a:p>
            <a:pPr marL="451169" marR="0" lvl="0" indent="-451169" algn="l" defTabSz="1204112" rtl="0" eaLnBrk="0" fontAlgn="base" latinLnBrk="0" hangingPunct="0">
              <a:lnSpc>
                <a:spcPct val="100000"/>
              </a:lnSpc>
              <a:spcBef>
                <a:spcPct val="20000"/>
              </a:spcBef>
              <a:spcAft>
                <a:spcPct val="0"/>
              </a:spcAft>
              <a:buClrTx/>
              <a:buSzTx/>
              <a:buFontTx/>
              <a:buChar char="•"/>
              <a:tabLst/>
              <a:defRPr/>
            </a:pPr>
            <a:endParaRPr kumimoji="0" lang="en-US" altLang="en-US" sz="4300" b="0" i="0" u="none" strike="noStrike" kern="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pic>
        <p:nvPicPr>
          <p:cNvPr id="10" name="Picture 9">
            <a:extLst>
              <a:ext uri="{FF2B5EF4-FFF2-40B4-BE49-F238E27FC236}">
                <a16:creationId xmlns:a16="http://schemas.microsoft.com/office/drawing/2014/main" id="{F2DBD097-FB6B-4542-BBCE-5AF87CCC3578}"/>
              </a:ext>
            </a:extLst>
          </p:cNvPr>
          <p:cNvPicPr>
            <a:picLocks noChangeAspect="1"/>
          </p:cNvPicPr>
          <p:nvPr/>
        </p:nvPicPr>
        <p:blipFill rotWithShape="1">
          <a:blip r:embed="rId5"/>
          <a:srcRect l="9079" t="23122" r="60106" b="7291"/>
          <a:stretch/>
        </p:blipFill>
        <p:spPr>
          <a:xfrm>
            <a:off x="6202184" y="1638145"/>
            <a:ext cx="5524501" cy="3581709"/>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BD7B4685-C56F-4333-ADE2-7D4FB8A0A2B5}"/>
              </a:ext>
            </a:extLst>
          </p:cNvPr>
          <p:cNvSpPr txBox="1">
            <a:spLocks/>
          </p:cNvSpPr>
          <p:nvPr/>
        </p:nvSpPr>
        <p:spPr>
          <a:xfrm>
            <a:off x="575570" y="56524"/>
            <a:ext cx="10972800" cy="874654"/>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U.S. Impact on Antibiotic Resistance: CDC 2022 Special Report</a:t>
            </a:r>
          </a:p>
        </p:txBody>
      </p:sp>
    </p:spTree>
    <p:extLst>
      <p:ext uri="{BB962C8B-B14F-4D97-AF65-F5344CB8AC3E}">
        <p14:creationId xmlns:p14="http://schemas.microsoft.com/office/powerpoint/2010/main" val="327855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0EE9F-ADC7-4FFC-9EF7-D52137D86675}"/>
              </a:ext>
            </a:extLst>
          </p:cNvPr>
          <p:cNvPicPr>
            <a:picLocks noChangeAspect="1"/>
          </p:cNvPicPr>
          <p:nvPr/>
        </p:nvPicPr>
        <p:blipFill rotWithShape="1">
          <a:blip r:embed="rId2"/>
          <a:srcRect l="20764" t="35010" r="22428" b="45277"/>
          <a:stretch/>
        </p:blipFill>
        <p:spPr>
          <a:xfrm>
            <a:off x="2104845" y="1219200"/>
            <a:ext cx="7953555" cy="155257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EFAF574-D1E1-422B-A7D0-80E91B7FFDE9}"/>
              </a:ext>
            </a:extLst>
          </p:cNvPr>
          <p:cNvSpPr txBox="1"/>
          <p:nvPr/>
        </p:nvSpPr>
        <p:spPr>
          <a:xfrm>
            <a:off x="571500" y="2935098"/>
            <a:ext cx="11208771" cy="3375283"/>
          </a:xfrm>
          <a:prstGeom prst="rect">
            <a:avLst/>
          </a:prstGeom>
          <a:noFill/>
        </p:spPr>
        <p:txBody>
          <a:bodyPr wrap="square">
            <a:spAutoFit/>
          </a:bodyPr>
          <a:lstStyle/>
          <a:p>
            <a:pPr marL="285750" marR="0" lvl="0" indent="-285750" algn="l" defTabSz="914400" rtl="0" eaLnBrk="1" fontAlgn="base" latinLnBrk="0" hangingPunct="1">
              <a:lnSpc>
                <a:spcPct val="100000"/>
              </a:lnSpc>
              <a:spcBef>
                <a:spcPts val="100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Resistant hospital-onset infections and deaths both increased at least 15% during the first year of the pandemic. In a 2021 analysis, CDC also reported that, after years of steady reductions in healthcare-associated infections (HAIs), U.S. hospitals saw significantly higher rates for four out of six types of HAIs in 2020. Many of these HAIs are resistant to antibiotics or antifungals. </a:t>
            </a:r>
          </a:p>
          <a:p>
            <a:pPr marL="285750" marR="0" lvl="0" indent="-285750" algn="l" defTabSz="914400" rtl="0" eaLnBrk="1" fontAlgn="base" latinLnBrk="0" hangingPunct="1">
              <a:lnSpc>
                <a:spcPct val="100000"/>
              </a:lnSpc>
              <a:spcBef>
                <a:spcPts val="100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There were more and sicker patients during the pandemic who required more frequent and longer use of catheters and ventilators. This may have increased risk of HAIs and spread of pathogens, especially when combined with personal protective equipment and lab supply challenges, reduced staff, and longer lengths of stay. </a:t>
            </a:r>
          </a:p>
          <a:p>
            <a:pPr marL="285750" marR="0" lvl="0" indent="-285750" algn="l" defTabSz="914400" rtl="0" eaLnBrk="1" fontAlgn="base" latinLnBrk="0" hangingPunct="1">
              <a:lnSpc>
                <a:spcPct val="100000"/>
              </a:lnSpc>
              <a:spcBef>
                <a:spcPts val="100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Acute care hospitals also saw more </a:t>
            </a:r>
            <a:r>
              <a:rPr kumimoji="0" lang="en-US" sz="18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Candida auris </a:t>
            </a: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cases, including in COVID-19 units. </a:t>
            </a:r>
            <a:r>
              <a:rPr kumimoji="0" lang="en-US" sz="18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C. auris </a:t>
            </a: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has previously been a threat in post-acute care facilities (e.g., long-term care). The increased spread in hospitals could be a result of staffing and supply shortages and changes in infection prevention and control practices.</a:t>
            </a:r>
          </a:p>
        </p:txBody>
      </p:sp>
      <p:sp>
        <p:nvSpPr>
          <p:cNvPr id="5" name="Title 1">
            <a:extLst>
              <a:ext uri="{FF2B5EF4-FFF2-40B4-BE49-F238E27FC236}">
                <a16:creationId xmlns:a16="http://schemas.microsoft.com/office/drawing/2014/main" id="{9A3A095A-FF34-486F-88AD-2CE399AAD189}"/>
              </a:ext>
            </a:extLst>
          </p:cNvPr>
          <p:cNvSpPr txBox="1">
            <a:spLocks/>
          </p:cNvSpPr>
          <p:nvPr/>
        </p:nvSpPr>
        <p:spPr>
          <a:xfrm>
            <a:off x="575570" y="56524"/>
            <a:ext cx="10972800" cy="874654"/>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U.S. Impact on Antibiotic Resistance: CDC 2022 Special Report</a:t>
            </a:r>
          </a:p>
        </p:txBody>
      </p:sp>
    </p:spTree>
    <p:extLst>
      <p:ext uri="{BB962C8B-B14F-4D97-AF65-F5344CB8AC3E}">
        <p14:creationId xmlns:p14="http://schemas.microsoft.com/office/powerpoint/2010/main" val="4075570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8" name="object 3">
            <a:extLst>
              <a:ext uri="{FF2B5EF4-FFF2-40B4-BE49-F238E27FC236}">
                <a16:creationId xmlns:a16="http://schemas.microsoft.com/office/drawing/2014/main" id="{E0015767-804D-46D2-9E47-BD18CE1A7C0B}"/>
              </a:ext>
            </a:extLst>
          </p:cNvPr>
          <p:cNvSpPr txBox="1">
            <a:spLocks noGrp="1"/>
          </p:cNvSpPr>
          <p:nvPr>
            <p:ph idx="1"/>
          </p:nvPr>
        </p:nvSpPr>
        <p:spPr>
          <a:xfrm>
            <a:off x="575570" y="1380406"/>
            <a:ext cx="8456404" cy="4895571"/>
          </a:xfrm>
          <a:prstGeom prst="rect">
            <a:avLst/>
          </a:prstGeom>
        </p:spPr>
        <p:txBody>
          <a:bodyPr vert="horz" wrap="square" lIns="0" tIns="12065" rIns="0" bIns="0" rtlCol="0">
            <a:spAutoFit/>
          </a:bodyPr>
          <a:lstStyle/>
          <a:p>
            <a:pPr marL="347472" marR="5080" indent="-283464">
              <a:spcBef>
                <a:spcPts val="800"/>
              </a:spcBef>
              <a:spcAft>
                <a:spcPts val="800"/>
              </a:spcAft>
              <a:tabLst>
                <a:tab pos="355600" algn="l"/>
                <a:tab pos="356235" algn="l"/>
              </a:tabLst>
            </a:pPr>
            <a:r>
              <a:rPr lang="en-US" sz="2400" b="1" spc="-5" dirty="0">
                <a:cs typeface="Arial"/>
              </a:rPr>
              <a:t>Carbapenems are a class of antibiotics often considered a “last resort” to treat infections caused by </a:t>
            </a:r>
            <a:r>
              <a:rPr lang="en-US" sz="2400" b="1" spc="-5" dirty="0" err="1">
                <a:cs typeface="Arial"/>
              </a:rPr>
              <a:t>Enterobacterales</a:t>
            </a:r>
            <a:r>
              <a:rPr lang="en-US" sz="2400" b="1" spc="-5" dirty="0">
                <a:cs typeface="Arial"/>
              </a:rPr>
              <a:t>, Pseudomonas and Acinetobacter</a:t>
            </a:r>
          </a:p>
          <a:p>
            <a:pPr marL="347472" indent="-283464">
              <a:spcBef>
                <a:spcPts val="800"/>
              </a:spcBef>
              <a:spcAft>
                <a:spcPts val="800"/>
              </a:spcAft>
              <a:tabLst>
                <a:tab pos="355600" algn="l"/>
                <a:tab pos="356235" algn="l"/>
              </a:tabLst>
            </a:pPr>
            <a:r>
              <a:rPr lang="en-US" sz="2400" spc="-5" dirty="0">
                <a:cs typeface="Arial"/>
              </a:rPr>
              <a:t>One way these organisms are resistant to carbapenems is by producing carbapenemases</a:t>
            </a:r>
          </a:p>
          <a:p>
            <a:pPr marL="347472" indent="-283464">
              <a:spcBef>
                <a:spcPts val="800"/>
              </a:spcBef>
              <a:spcAft>
                <a:spcPts val="800"/>
              </a:spcAft>
              <a:tabLst>
                <a:tab pos="355600" algn="l"/>
                <a:tab pos="356235" algn="l"/>
              </a:tabLst>
            </a:pPr>
            <a:r>
              <a:rPr lang="en-US" sz="2400" spc="-5" dirty="0">
                <a:cs typeface="Arial"/>
              </a:rPr>
              <a:t>A carbapanemase is an</a:t>
            </a:r>
            <a:r>
              <a:rPr sz="2400" spc="-5" dirty="0">
                <a:cs typeface="Arial"/>
              </a:rPr>
              <a:t> enzyme that can break</a:t>
            </a:r>
            <a:r>
              <a:rPr lang="en-US" sz="2400" spc="-5" dirty="0">
                <a:cs typeface="Arial"/>
              </a:rPr>
              <a:t> </a:t>
            </a:r>
            <a:r>
              <a:rPr sz="2400" spc="-5" dirty="0">
                <a:cs typeface="Arial"/>
              </a:rPr>
              <a:t>down (and </a:t>
            </a:r>
            <a:r>
              <a:rPr lang="en-US" sz="2400" spc="-5" dirty="0">
                <a:cs typeface="Arial"/>
              </a:rPr>
              <a:t>thus </a:t>
            </a:r>
            <a:r>
              <a:rPr sz="2400" spc="-5" dirty="0">
                <a:cs typeface="Arial"/>
              </a:rPr>
              <a:t>resist) many classes of antibiotics</a:t>
            </a:r>
            <a:r>
              <a:rPr lang="en-US" sz="2400" spc="-5" dirty="0">
                <a:cs typeface="Arial"/>
              </a:rPr>
              <a:t>, including carbapenems, making infections with these organisms harder to treat</a:t>
            </a:r>
          </a:p>
          <a:p>
            <a:pPr marL="347472" indent="-283464">
              <a:spcBef>
                <a:spcPts val="800"/>
              </a:spcBef>
              <a:spcAft>
                <a:spcPts val="800"/>
              </a:spcAft>
              <a:tabLst>
                <a:tab pos="355600" algn="l"/>
                <a:tab pos="356235" algn="l"/>
              </a:tabLst>
            </a:pPr>
            <a:r>
              <a:rPr lang="en-US" sz="2400" spc="-5" dirty="0">
                <a:cs typeface="Arial"/>
              </a:rPr>
              <a:t>Genes that program the organism to produce a carbapenemase can be shared between bacteria</a:t>
            </a:r>
          </a:p>
          <a:p>
            <a:pPr marL="347472" indent="-283464">
              <a:spcBef>
                <a:spcPts val="800"/>
              </a:spcBef>
              <a:spcAft>
                <a:spcPts val="800"/>
              </a:spcAft>
              <a:tabLst>
                <a:tab pos="355600" algn="l"/>
                <a:tab pos="356235" algn="l"/>
              </a:tabLst>
            </a:pPr>
            <a:r>
              <a:rPr lang="en-US" sz="2400" b="1" spc="-5" dirty="0">
                <a:cs typeface="Arial"/>
              </a:rPr>
              <a:t>Carbapenemase gene targets</a:t>
            </a:r>
            <a:r>
              <a:rPr lang="en-US" sz="2400" spc="-5" dirty="0">
                <a:cs typeface="Arial"/>
              </a:rPr>
              <a:t>: KPC, NDM, VIM, OXA and IMP</a:t>
            </a:r>
            <a:endParaRPr sz="2400" i="1" dirty="0">
              <a:cs typeface="Arial"/>
            </a:endParaRPr>
          </a:p>
        </p:txBody>
      </p:sp>
      <p:grpSp>
        <p:nvGrpSpPr>
          <p:cNvPr id="9" name="Group 8">
            <a:extLst>
              <a:ext uri="{FF2B5EF4-FFF2-40B4-BE49-F238E27FC236}">
                <a16:creationId xmlns:a16="http://schemas.microsoft.com/office/drawing/2014/main" id="{263710A9-5B3E-4CA9-981A-E920324521C2}"/>
              </a:ext>
            </a:extLst>
          </p:cNvPr>
          <p:cNvGrpSpPr/>
          <p:nvPr/>
        </p:nvGrpSpPr>
        <p:grpSpPr>
          <a:xfrm>
            <a:off x="8351501" y="2369052"/>
            <a:ext cx="3726656" cy="2792508"/>
            <a:chOff x="2652792" y="3734545"/>
            <a:chExt cx="3726656" cy="2792508"/>
          </a:xfrm>
        </p:grpSpPr>
        <p:sp>
          <p:nvSpPr>
            <p:cNvPr id="10" name="Freeform 6">
              <a:extLst>
                <a:ext uri="{FF2B5EF4-FFF2-40B4-BE49-F238E27FC236}">
                  <a16:creationId xmlns:a16="http://schemas.microsoft.com/office/drawing/2014/main" id="{D3BCD112-63B3-4B00-A4E5-83A2E2296B3F}"/>
                </a:ext>
              </a:extLst>
            </p:cNvPr>
            <p:cNvSpPr/>
            <p:nvPr/>
          </p:nvSpPr>
          <p:spPr>
            <a:xfrm>
              <a:off x="4316720" y="3734545"/>
              <a:ext cx="1079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NDM</a:t>
              </a:r>
            </a:p>
          </p:txBody>
        </p:sp>
        <p:sp>
          <p:nvSpPr>
            <p:cNvPr id="11" name="Rectangle 10">
              <a:extLst>
                <a:ext uri="{FF2B5EF4-FFF2-40B4-BE49-F238E27FC236}">
                  <a16:creationId xmlns:a16="http://schemas.microsoft.com/office/drawing/2014/main" id="{423EFA54-71D1-431F-A5D4-D0DA9022A4E5}"/>
                </a:ext>
              </a:extLst>
            </p:cNvPr>
            <p:cNvSpPr/>
            <p:nvPr/>
          </p:nvSpPr>
          <p:spPr>
            <a:xfrm>
              <a:off x="5224185" y="3941582"/>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8">
              <a:extLst>
                <a:ext uri="{FF2B5EF4-FFF2-40B4-BE49-F238E27FC236}">
                  <a16:creationId xmlns:a16="http://schemas.microsoft.com/office/drawing/2014/main" id="{DCB70E1F-E0EF-492F-A21B-E6763F98CD5E}"/>
                </a:ext>
              </a:extLst>
            </p:cNvPr>
            <p:cNvSpPr/>
            <p:nvPr/>
          </p:nvSpPr>
          <p:spPr>
            <a:xfrm>
              <a:off x="3211790" y="3734545"/>
              <a:ext cx="1012409"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marL="0" marR="0" lvl="0" indent="0" algn="ctr" defTabSz="13779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KPC</a:t>
              </a:r>
            </a:p>
          </p:txBody>
        </p:sp>
        <p:sp>
          <p:nvSpPr>
            <p:cNvPr id="13" name="Freeform 9">
              <a:extLst>
                <a:ext uri="{FF2B5EF4-FFF2-40B4-BE49-F238E27FC236}">
                  <a16:creationId xmlns:a16="http://schemas.microsoft.com/office/drawing/2014/main" id="{5024373D-54B4-412A-BA1C-251A0D9E9CD5}"/>
                </a:ext>
              </a:extLst>
            </p:cNvPr>
            <p:cNvSpPr/>
            <p:nvPr/>
          </p:nvSpPr>
          <p:spPr>
            <a:xfrm>
              <a:off x="3643392" y="4613208"/>
              <a:ext cx="1065272"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VIM</a:t>
              </a:r>
            </a:p>
          </p:txBody>
        </p:sp>
        <p:sp>
          <p:nvSpPr>
            <p:cNvPr id="14" name="Rectangle 13">
              <a:extLst>
                <a:ext uri="{FF2B5EF4-FFF2-40B4-BE49-F238E27FC236}">
                  <a16:creationId xmlns:a16="http://schemas.microsoft.com/office/drawing/2014/main" id="{00FE1F6F-0742-4EAF-9F57-B4F5746F2541}"/>
                </a:ext>
              </a:extLst>
            </p:cNvPr>
            <p:cNvSpPr/>
            <p:nvPr/>
          </p:nvSpPr>
          <p:spPr>
            <a:xfrm>
              <a:off x="2652792" y="4820245"/>
              <a:ext cx="1117996"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Freeform 11">
              <a:extLst>
                <a:ext uri="{FF2B5EF4-FFF2-40B4-BE49-F238E27FC236}">
                  <a16:creationId xmlns:a16="http://schemas.microsoft.com/office/drawing/2014/main" id="{24750F93-51E1-4801-A2B0-13F0B2E7616D}"/>
                </a:ext>
              </a:extLst>
            </p:cNvPr>
            <p:cNvSpPr/>
            <p:nvPr/>
          </p:nvSpPr>
          <p:spPr>
            <a:xfrm>
              <a:off x="4780712" y="4613208"/>
              <a:ext cx="1021103"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345" tIns="161316" rIns="140345" bIns="161316"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OXA</a:t>
              </a:r>
            </a:p>
          </p:txBody>
        </p:sp>
        <p:sp>
          <p:nvSpPr>
            <p:cNvPr id="16" name="Freeform 12">
              <a:extLst>
                <a:ext uri="{FF2B5EF4-FFF2-40B4-BE49-F238E27FC236}">
                  <a16:creationId xmlns:a16="http://schemas.microsoft.com/office/drawing/2014/main" id="{A23CE194-B34B-4AA6-8D65-764622E6EC60}"/>
                </a:ext>
              </a:extLst>
            </p:cNvPr>
            <p:cNvSpPr/>
            <p:nvPr/>
          </p:nvSpPr>
          <p:spPr>
            <a:xfrm>
              <a:off x="4224199" y="5491871"/>
              <a:ext cx="999985" cy="1035182"/>
            </a:xfrm>
            <a:custGeom>
              <a:avLst/>
              <a:gdLst>
                <a:gd name="connsiteX0" fmla="*/ 0 w 1035182"/>
                <a:gd name="connsiteY0" fmla="*/ 450304 h 900608"/>
                <a:gd name="connsiteX1" fmla="*/ 225152 w 1035182"/>
                <a:gd name="connsiteY1" fmla="*/ 0 h 900608"/>
                <a:gd name="connsiteX2" fmla="*/ 810030 w 1035182"/>
                <a:gd name="connsiteY2" fmla="*/ 0 h 900608"/>
                <a:gd name="connsiteX3" fmla="*/ 1035182 w 1035182"/>
                <a:gd name="connsiteY3" fmla="*/ 450304 h 900608"/>
                <a:gd name="connsiteX4" fmla="*/ 810030 w 1035182"/>
                <a:gd name="connsiteY4" fmla="*/ 900608 h 900608"/>
                <a:gd name="connsiteX5" fmla="*/ 225152 w 1035182"/>
                <a:gd name="connsiteY5" fmla="*/ 900608 h 900608"/>
                <a:gd name="connsiteX6" fmla="*/ 0 w 1035182"/>
                <a:gd name="connsiteY6" fmla="*/ 450304 h 90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900608">
                  <a:moveTo>
                    <a:pt x="517591" y="0"/>
                  </a:moveTo>
                  <a:lnTo>
                    <a:pt x="1035181" y="195882"/>
                  </a:lnTo>
                  <a:lnTo>
                    <a:pt x="1035181" y="704726"/>
                  </a:lnTo>
                  <a:lnTo>
                    <a:pt x="517591" y="900608"/>
                  </a:lnTo>
                  <a:lnTo>
                    <a:pt x="1" y="704726"/>
                  </a:lnTo>
                  <a:lnTo>
                    <a:pt x="1" y="195882"/>
                  </a:lnTo>
                  <a:lnTo>
                    <a:pt x="51759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115" tIns="226086" rIns="205115" bIns="226086"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a:t>
              </a:r>
            </a:p>
          </p:txBody>
        </p:sp>
        <p:sp>
          <p:nvSpPr>
            <p:cNvPr id="17" name="Rectangle 16">
              <a:extLst>
                <a:ext uri="{FF2B5EF4-FFF2-40B4-BE49-F238E27FC236}">
                  <a16:creationId xmlns:a16="http://schemas.microsoft.com/office/drawing/2014/main" id="{76D3FB6A-4F8A-4C46-AF59-4C783077F988}"/>
                </a:ext>
              </a:extLst>
            </p:cNvPr>
            <p:cNvSpPr/>
            <p:nvPr/>
          </p:nvSpPr>
          <p:spPr>
            <a:xfrm>
              <a:off x="5224185" y="5698908"/>
              <a:ext cx="1155263" cy="6211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9" name="Title 1">
            <a:extLst>
              <a:ext uri="{FF2B5EF4-FFF2-40B4-BE49-F238E27FC236}">
                <a16:creationId xmlns:a16="http://schemas.microsoft.com/office/drawing/2014/main" id="{AF51D6CB-9812-4394-9911-8A9907BFC5A5}"/>
              </a:ext>
            </a:extLst>
          </p:cNvPr>
          <p:cNvSpPr txBox="1">
            <a:spLocks/>
          </p:cNvSpPr>
          <p:nvPr/>
        </p:nvSpPr>
        <p:spPr>
          <a:xfrm>
            <a:off x="575570"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Antibiotic Resistance: </a:t>
            </a:r>
            <a:b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Targeting </a:t>
            </a:r>
            <a:r>
              <a:rPr kumimoji="0" lang="en-US" sz="3600" b="1" i="0" u="none" strike="noStrike" kern="1200" cap="none" spc="0" normalizeH="0" baseline="0" noProof="0" dirty="0" err="1">
                <a:ln>
                  <a:noFill/>
                </a:ln>
                <a:solidFill>
                  <a:prstClr val="white"/>
                </a:solidFill>
                <a:effectLst/>
                <a:uLnTx/>
                <a:uFillTx/>
                <a:latin typeface="Calibri"/>
                <a:ea typeface="+mj-ea"/>
                <a:cs typeface="Arial" panose="020B0604020202020204" pitchFamily="34" charset="0"/>
              </a:rPr>
              <a:t>Carbapenemase</a:t>
            </a: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-producing Organisms (CPO) in MA</a:t>
            </a:r>
          </a:p>
        </p:txBody>
      </p:sp>
    </p:spTree>
    <p:extLst>
      <p:ext uri="{BB962C8B-B14F-4D97-AF65-F5344CB8AC3E}">
        <p14:creationId xmlns:p14="http://schemas.microsoft.com/office/powerpoint/2010/main" val="2529848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126" y="1380226"/>
            <a:ext cx="10976870" cy="4899803"/>
          </a:xfrm>
        </p:spPr>
        <p:txBody>
          <a:bodyPr>
            <a:noAutofit/>
          </a:bodyPr>
          <a:lstStyle/>
          <a:p>
            <a:pPr marL="347472" indent="-285750">
              <a:lnSpc>
                <a:spcPct val="80000"/>
              </a:lnSpc>
              <a:spcBef>
                <a:spcPts val="1000"/>
              </a:spcBef>
              <a:spcAft>
                <a:spcPts val="1000"/>
              </a:spcAft>
              <a:tabLst>
                <a:tab pos="285750" algn="l"/>
              </a:tabLst>
              <a:defRPr/>
            </a:pPr>
            <a:r>
              <a:rPr lang="en-US" sz="2200" dirty="0"/>
              <a:t>Electronic laboratory reporting (ELR) of mandatory MDROs of concern into the Massachusetts Virtual Epidemiologic Network (MAVEN)</a:t>
            </a:r>
          </a:p>
          <a:p>
            <a:pPr marL="347472" indent="-285750">
              <a:lnSpc>
                <a:spcPct val="80000"/>
              </a:lnSpc>
              <a:spcBef>
                <a:spcPts val="1000"/>
              </a:spcBef>
              <a:spcAft>
                <a:spcPts val="1000"/>
              </a:spcAft>
              <a:tabLst>
                <a:tab pos="285750" algn="l"/>
              </a:tabLst>
              <a:defRPr/>
            </a:pPr>
            <a:r>
              <a:rPr lang="en-US" sz="2200" dirty="0"/>
              <a:t>Mandatory submission of selected MDRO isolates to the Massachusetts State Public Health Laboratory (MA SPHL) for advanced testing at MA SPHL and at our regional Antimicrobial Resistant Laboratory Network (ARLN), the Wadsworth Center in New York:</a:t>
            </a:r>
          </a:p>
          <a:p>
            <a:pPr marL="1143000" lvl="3" indent="-285750">
              <a:lnSpc>
                <a:spcPct val="80000"/>
              </a:lnSpc>
              <a:spcBef>
                <a:spcPts val="1000"/>
              </a:spcBef>
              <a:spcAft>
                <a:spcPts val="1000"/>
              </a:spcAft>
              <a:tabLst>
                <a:tab pos="285750" algn="l"/>
              </a:tabLst>
              <a:defRPr/>
            </a:pPr>
            <a:r>
              <a:rPr lang="en-US" sz="2200" dirty="0"/>
              <a:t>Identify novel resistance mechanisms such as genes that code for carbapenemase production or colistin resistance</a:t>
            </a:r>
          </a:p>
          <a:p>
            <a:pPr marL="1143000" lvl="3" indent="-285750">
              <a:lnSpc>
                <a:spcPct val="80000"/>
              </a:lnSpc>
              <a:spcBef>
                <a:spcPts val="1000"/>
              </a:spcBef>
              <a:spcAft>
                <a:spcPts val="1000"/>
              </a:spcAft>
              <a:tabLst>
                <a:tab pos="285750" algn="l"/>
              </a:tabLst>
              <a:defRPr/>
            </a:pPr>
            <a:r>
              <a:rPr lang="en-US" sz="2200" dirty="0"/>
              <a:t>Identify </a:t>
            </a:r>
            <a:r>
              <a:rPr lang="en-US" sz="2200" i="1" dirty="0"/>
              <a:t>Candida </a:t>
            </a:r>
            <a:r>
              <a:rPr lang="en-US" sz="2200" i="1" dirty="0" err="1"/>
              <a:t>auris</a:t>
            </a:r>
            <a:endParaRPr lang="en-US" sz="2200" i="1" dirty="0"/>
          </a:p>
          <a:p>
            <a:pPr marL="1143000" lvl="3" indent="-285750">
              <a:lnSpc>
                <a:spcPct val="80000"/>
              </a:lnSpc>
              <a:spcBef>
                <a:spcPts val="1000"/>
              </a:spcBef>
              <a:spcAft>
                <a:spcPts val="1000"/>
              </a:spcAft>
              <a:tabLst>
                <a:tab pos="285750" algn="l"/>
              </a:tabLst>
              <a:defRPr/>
            </a:pPr>
            <a:r>
              <a:rPr lang="en-US" sz="2200" dirty="0"/>
              <a:t>Test swabs to identify colonization with target organisms to detect transmission within a healthcare facility</a:t>
            </a:r>
          </a:p>
          <a:p>
            <a:pPr marL="1143000" lvl="3" indent="-285750">
              <a:lnSpc>
                <a:spcPct val="80000"/>
              </a:lnSpc>
              <a:spcBef>
                <a:spcPts val="1000"/>
              </a:spcBef>
              <a:spcAft>
                <a:spcPts val="1000"/>
              </a:spcAft>
              <a:tabLst>
                <a:tab pos="285750" algn="l"/>
              </a:tabLst>
              <a:defRPr/>
            </a:pPr>
            <a:r>
              <a:rPr lang="en-US" sz="2200" dirty="0"/>
              <a:t>Conduct whole-genome sequencing to determine relatedness of organisms to identify transmission pathways within and across healthcare facilities</a:t>
            </a:r>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9" name="Title 1">
            <a:extLst>
              <a:ext uri="{FF2B5EF4-FFF2-40B4-BE49-F238E27FC236}">
                <a16:creationId xmlns:a16="http://schemas.microsoft.com/office/drawing/2014/main" id="{01798457-3575-4197-A7F6-268F5A20B3B3}"/>
              </a:ext>
            </a:extLst>
          </p:cNvPr>
          <p:cNvSpPr txBox="1">
            <a:spLocks/>
          </p:cNvSpPr>
          <p:nvPr/>
        </p:nvSpPr>
        <p:spPr>
          <a:xfrm>
            <a:off x="575570"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Antibiotic Resistance Surveillance: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Reporting and Laboratory Testing Methods</a:t>
            </a:r>
          </a:p>
        </p:txBody>
      </p:sp>
    </p:spTree>
    <p:extLst>
      <p:ext uri="{BB962C8B-B14F-4D97-AF65-F5344CB8AC3E}">
        <p14:creationId xmlns:p14="http://schemas.microsoft.com/office/powerpoint/2010/main" val="1361521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42ED58-F38A-4856-8BD5-6D2E78E54E72}"/>
              </a:ext>
            </a:extLst>
          </p:cNvPr>
          <p:cNvSpPr txBox="1">
            <a:spLocks noGrp="1"/>
          </p:cNvSpPr>
          <p:nvPr>
            <p:ph type="title"/>
          </p:nvPr>
        </p:nvSpPr>
        <p:spPr>
          <a:xfrm>
            <a:off x="592138" y="57150"/>
            <a:ext cx="10972800" cy="874713"/>
          </a:xfrm>
          <a:prstGeom prst="rect">
            <a:avLst/>
          </a:prstGeom>
        </p:spPr>
        <p:txBody>
          <a:bodyPr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n-lt"/>
                <a:ea typeface="+mj-ea"/>
                <a:cs typeface="Arial" panose="020B0604020202020204" pitchFamily="34" charset="0"/>
              </a:rPr>
              <a:t>Antibiotic Resistance Surveillance: Increasing </a:t>
            </a:r>
            <a:r>
              <a:rPr kumimoji="0" lang="en-US" sz="3600" b="1" i="1" u="none" strike="noStrike" kern="1200" cap="none" spc="0" normalizeH="0" baseline="0" noProof="0" dirty="0">
                <a:ln>
                  <a:noFill/>
                </a:ln>
                <a:solidFill>
                  <a:prstClr val="white"/>
                </a:solidFill>
                <a:effectLst/>
                <a:uLnTx/>
                <a:uFillTx/>
                <a:latin typeface="+mn-lt"/>
                <a:ea typeface="+mj-ea"/>
                <a:cs typeface="Arial" panose="020B0604020202020204" pitchFamily="34" charset="0"/>
              </a:rPr>
              <a:t>Candida auris </a:t>
            </a:r>
            <a:r>
              <a:rPr kumimoji="0" lang="en-US" sz="3600" b="1" u="none" strike="noStrike" kern="1200" cap="none" spc="0" normalizeH="0" baseline="0" noProof="0" dirty="0">
                <a:ln>
                  <a:noFill/>
                </a:ln>
                <a:solidFill>
                  <a:prstClr val="white"/>
                </a:solidFill>
                <a:effectLst/>
                <a:uLnTx/>
                <a:uFillTx/>
                <a:latin typeface="+mn-lt"/>
                <a:ea typeface="+mj-ea"/>
                <a:cs typeface="Arial" panose="020B0604020202020204" pitchFamily="34" charset="0"/>
              </a:rPr>
              <a:t>and </a:t>
            </a:r>
            <a:br>
              <a:rPr kumimoji="0" lang="en-US" sz="3600" b="1" i="0" u="none" strike="noStrike" kern="1200" cap="none" spc="0" normalizeH="0" baseline="0" noProof="0" dirty="0">
                <a:ln>
                  <a:noFill/>
                </a:ln>
                <a:solidFill>
                  <a:prstClr val="white"/>
                </a:solidFill>
                <a:effectLst/>
                <a:uLnTx/>
                <a:uFillTx/>
                <a:latin typeface="+mn-lt"/>
                <a:ea typeface="+mj-ea"/>
                <a:cs typeface="Arial" panose="020B0604020202020204" pitchFamily="34" charset="0"/>
              </a:rPr>
            </a:br>
            <a:r>
              <a:rPr kumimoji="0" lang="en-US" sz="3600" b="1" i="0" u="none" strike="noStrike" kern="1200" cap="none" spc="0" normalizeH="0" baseline="0" noProof="0" dirty="0">
                <a:ln>
                  <a:noFill/>
                </a:ln>
                <a:solidFill>
                  <a:prstClr val="white"/>
                </a:solidFill>
                <a:effectLst/>
                <a:uLnTx/>
                <a:uFillTx/>
                <a:latin typeface="+mn-lt"/>
                <a:ea typeface="+mj-ea"/>
                <a:cs typeface="Arial" panose="020B0604020202020204" pitchFamily="34" charset="0"/>
              </a:rPr>
              <a:t>Carbapenemase-producing Organism (CPO) Cases in MA</a:t>
            </a:r>
          </a:p>
        </p:txBody>
      </p:sp>
      <p:pic>
        <p:nvPicPr>
          <p:cNvPr id="17" name="Picture 16">
            <a:extLst>
              <a:ext uri="{FF2B5EF4-FFF2-40B4-BE49-F238E27FC236}">
                <a16:creationId xmlns:a16="http://schemas.microsoft.com/office/drawing/2014/main" id="{23112B8F-5DBE-4880-B719-87E3D36C7609}"/>
              </a:ext>
            </a:extLst>
          </p:cNvPr>
          <p:cNvPicPr>
            <a:picLocks noChangeAspect="1"/>
          </p:cNvPicPr>
          <p:nvPr/>
        </p:nvPicPr>
        <p:blipFill>
          <a:blip r:embed="rId2"/>
          <a:stretch>
            <a:fillRect/>
          </a:stretch>
        </p:blipFill>
        <p:spPr>
          <a:xfrm>
            <a:off x="153194" y="1740461"/>
            <a:ext cx="5870149" cy="3528335"/>
          </a:xfrm>
          <a:prstGeom prst="rect">
            <a:avLst/>
          </a:prstGeom>
        </p:spPr>
      </p:pic>
      <p:pic>
        <p:nvPicPr>
          <p:cNvPr id="20" name="Content Placeholder 19">
            <a:extLst>
              <a:ext uri="{FF2B5EF4-FFF2-40B4-BE49-F238E27FC236}">
                <a16:creationId xmlns:a16="http://schemas.microsoft.com/office/drawing/2014/main" id="{322ED57B-4508-4577-9F5D-B9ED206D9B60}"/>
              </a:ext>
            </a:extLst>
          </p:cNvPr>
          <p:cNvPicPr>
            <a:picLocks noGrp="1" noChangeAspect="1"/>
          </p:cNvPicPr>
          <p:nvPr>
            <p:ph idx="1"/>
          </p:nvPr>
        </p:nvPicPr>
        <p:blipFill>
          <a:blip r:embed="rId3"/>
          <a:stretch>
            <a:fillRect/>
          </a:stretch>
        </p:blipFill>
        <p:spPr>
          <a:xfrm>
            <a:off x="6168657" y="1740461"/>
            <a:ext cx="5870149" cy="3528335"/>
          </a:xfrm>
          <a:prstGeom prst="rect">
            <a:avLst/>
          </a:prstGeom>
        </p:spPr>
      </p:pic>
    </p:spTree>
    <p:extLst>
      <p:ext uri="{BB962C8B-B14F-4D97-AF65-F5344CB8AC3E}">
        <p14:creationId xmlns:p14="http://schemas.microsoft.com/office/powerpoint/2010/main" val="731971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3" name="Content Placeholder 2">
            <a:extLst>
              <a:ext uri="{FF2B5EF4-FFF2-40B4-BE49-F238E27FC236}">
                <a16:creationId xmlns:a16="http://schemas.microsoft.com/office/drawing/2014/main" id="{27A9D07B-94EC-481F-98F0-329C1E03DDF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94DB34C-8B80-4A9F-A399-BE183113B036}"/>
              </a:ext>
            </a:extLst>
          </p:cNvPr>
          <p:cNvPicPr>
            <a:picLocks noChangeAspect="1"/>
          </p:cNvPicPr>
          <p:nvPr/>
        </p:nvPicPr>
        <p:blipFill>
          <a:blip r:embed="rId3"/>
          <a:stretch>
            <a:fillRect/>
          </a:stretch>
        </p:blipFill>
        <p:spPr>
          <a:xfrm>
            <a:off x="1589" y="1324756"/>
            <a:ext cx="12188825" cy="4801409"/>
          </a:xfrm>
          <a:prstGeom prst="rect">
            <a:avLst/>
          </a:prstGeom>
        </p:spPr>
      </p:pic>
      <p:sp>
        <p:nvSpPr>
          <p:cNvPr id="7" name="Title 1">
            <a:extLst>
              <a:ext uri="{FF2B5EF4-FFF2-40B4-BE49-F238E27FC236}">
                <a16:creationId xmlns:a16="http://schemas.microsoft.com/office/drawing/2014/main" id="{DBD59255-577B-4470-A5D9-4701F3647581}"/>
              </a:ext>
            </a:extLst>
          </p:cNvPr>
          <p:cNvSpPr txBox="1">
            <a:spLocks/>
          </p:cNvSpPr>
          <p:nvPr/>
        </p:nvSpPr>
        <p:spPr>
          <a:xfrm>
            <a:off x="575570" y="56524"/>
            <a:ext cx="10972800" cy="874654"/>
          </a:xfrm>
          <a:prstGeom prst="rect">
            <a:avLst/>
          </a:prstGeom>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Antibiotic Resistance Surveillance:</a:t>
            </a:r>
            <a:b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sz="3600" b="1" i="0" u="none" strike="noStrike" kern="1200" cap="none" spc="0" normalizeH="0" baseline="0" noProof="0" dirty="0" err="1">
                <a:ln>
                  <a:noFill/>
                </a:ln>
                <a:solidFill>
                  <a:prstClr val="white"/>
                </a:solidFill>
                <a:effectLst/>
                <a:uLnTx/>
                <a:uFillTx/>
                <a:latin typeface="Calibri"/>
                <a:ea typeface="+mj-ea"/>
                <a:cs typeface="Arial" panose="020B0604020202020204" pitchFamily="34" charset="0"/>
              </a:rPr>
              <a:t>Carbapenemase</a:t>
            </a: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-producing Organisms (CPOs) in MA</a:t>
            </a:r>
          </a:p>
        </p:txBody>
      </p:sp>
    </p:spTree>
    <p:extLst>
      <p:ext uri="{BB962C8B-B14F-4D97-AF65-F5344CB8AC3E}">
        <p14:creationId xmlns:p14="http://schemas.microsoft.com/office/powerpoint/2010/main" val="1929334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pic>
        <p:nvPicPr>
          <p:cNvPr id="8" name="Content Placeholder 3">
            <a:extLst>
              <a:ext uri="{FF2B5EF4-FFF2-40B4-BE49-F238E27FC236}">
                <a16:creationId xmlns:a16="http://schemas.microsoft.com/office/drawing/2014/main" id="{F7923729-77E8-4925-99BB-F604E96DA01F}"/>
              </a:ext>
            </a:extLst>
          </p:cNvPr>
          <p:cNvPicPr>
            <a:picLocks noChangeAspect="1"/>
          </p:cNvPicPr>
          <p:nvPr/>
        </p:nvPicPr>
        <p:blipFill>
          <a:blip r:embed="rId3"/>
          <a:stretch>
            <a:fillRect/>
          </a:stretch>
        </p:blipFill>
        <p:spPr>
          <a:xfrm>
            <a:off x="5808159" y="1247893"/>
            <a:ext cx="6213284" cy="4832553"/>
          </a:xfrm>
          <a:prstGeom prst="rect">
            <a:avLst/>
          </a:prstGeom>
        </p:spPr>
      </p:pic>
      <p:sp>
        <p:nvSpPr>
          <p:cNvPr id="2" name="TextBox 1">
            <a:extLst>
              <a:ext uri="{FF2B5EF4-FFF2-40B4-BE49-F238E27FC236}">
                <a16:creationId xmlns:a16="http://schemas.microsoft.com/office/drawing/2014/main" id="{96782F58-0279-4566-9B1D-0774CC9DF59C}"/>
              </a:ext>
            </a:extLst>
          </p:cNvPr>
          <p:cNvSpPr txBox="1"/>
          <p:nvPr/>
        </p:nvSpPr>
        <p:spPr>
          <a:xfrm>
            <a:off x="580126" y="1379695"/>
            <a:ext cx="4869354" cy="4932632"/>
          </a:xfrm>
          <a:prstGeom prst="rect">
            <a:avLst/>
          </a:prstGeom>
          <a:noFill/>
        </p:spPr>
        <p:txBody>
          <a:bodyPr wrap="square" rtlCol="0">
            <a:spAutoFit/>
          </a:bodyPr>
          <a:lstStyle/>
          <a:p>
            <a:pPr marL="342900" marR="0" lvl="0" indent="-283464" algn="l" defTabSz="91440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Studies indicate that between 30-50% of antibiotics prescribed in hospitals and between 40-75% of antibiotics prescribed in nursing homes are unnecessary*</a:t>
            </a:r>
          </a:p>
          <a:p>
            <a:pPr marL="342900" marR="0" lvl="0" indent="-283464" algn="l" defTabSz="91440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Improved prescribing practices can help reduce rates of </a:t>
            </a:r>
            <a:r>
              <a:rPr kumimoji="0" lang="en-US" sz="1800" b="0" i="1" u="none" strike="noStrike" kern="1200" cap="none" spc="0" normalizeH="0" baseline="0" noProof="0" dirty="0" err="1">
                <a:ln>
                  <a:noFill/>
                </a:ln>
                <a:solidFill>
                  <a:prstClr val="black"/>
                </a:solidFill>
                <a:effectLst/>
                <a:uLnTx/>
                <a:uFillTx/>
                <a:latin typeface="Calibri"/>
                <a:ea typeface="ＭＳ Ｐゴシック" pitchFamily="34" charset="-128"/>
                <a:cs typeface="+mn-cs"/>
              </a:rPr>
              <a:t>Clostridioides</a:t>
            </a:r>
            <a:r>
              <a:rPr kumimoji="0" lang="en-US" sz="18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 difficile </a:t>
            </a: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and antibiotic resistance</a:t>
            </a:r>
          </a:p>
          <a:p>
            <a:pPr marL="342900" marR="0" lvl="0" indent="-283464" algn="l" defTabSz="91440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Appropriate antibiotic prescribing can improve patient outcomes and reduce healthcare costs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https://www.cdc.gov/antibiotic-use/healthcare/</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https://www.cdc.gov/longtermcare/prevention/antibiotic-stewardship.html</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9" name="Title 1">
            <a:extLst>
              <a:ext uri="{FF2B5EF4-FFF2-40B4-BE49-F238E27FC236}">
                <a16:creationId xmlns:a16="http://schemas.microsoft.com/office/drawing/2014/main" id="{F6F6D2B5-72F3-4A6E-A797-187BCE788D38}"/>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Antibiotic Stewardship</a:t>
            </a:r>
          </a:p>
        </p:txBody>
      </p:sp>
    </p:spTree>
    <p:extLst>
      <p:ext uri="{BB962C8B-B14F-4D97-AF65-F5344CB8AC3E}">
        <p14:creationId xmlns:p14="http://schemas.microsoft.com/office/powerpoint/2010/main" val="3070780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570" y="1380226"/>
            <a:ext cx="11381300" cy="5120887"/>
          </a:xfrm>
        </p:spPr>
        <p:txBody>
          <a:bodyPr>
            <a:noAutofit/>
          </a:bodyPr>
          <a:lstStyle/>
          <a:p>
            <a:pPr indent="-283464">
              <a:spcBef>
                <a:spcPts val="600"/>
              </a:spcBef>
              <a:spcAft>
                <a:spcPts val="600"/>
              </a:spcAft>
              <a:buClr>
                <a:schemeClr val="tx1"/>
              </a:buClr>
            </a:pPr>
            <a:r>
              <a:rPr lang="en-US" sz="1900" dirty="0"/>
              <a:t>Collection, monitoring, and benchmarking of facility-level antibiotic use data in long-term care facilities (86 facilities reported at least one month of data in 2021, averaging of 46 participating facilities each month) with continued expansion of this program</a:t>
            </a:r>
          </a:p>
          <a:p>
            <a:pPr indent="-283464">
              <a:spcBef>
                <a:spcPts val="600"/>
              </a:spcBef>
              <a:spcAft>
                <a:spcPts val="600"/>
              </a:spcAft>
              <a:buClr>
                <a:schemeClr val="tx1"/>
              </a:buClr>
            </a:pPr>
            <a:r>
              <a:rPr lang="en-US" sz="1900" dirty="0"/>
              <a:t>Ongoing collaboration with antibiotic stewardship (AS) experts from Tufts Medical Center </a:t>
            </a:r>
            <a:r>
              <a:rPr lang="en-US" sz="1900" dirty="0">
                <a:solidFill>
                  <a:srgbClr val="000000"/>
                </a:solidFill>
                <a:ea typeface="Times New Roman" panose="02020603050405020304" pitchFamily="18" charset="0"/>
              </a:rPr>
              <a:t>to enhance AS support and activities in our long-term care facilities including monthly office hours for long term care facilities (LTCF) and a new AS Honor Roll to highlight facilities with consistent participation: </a:t>
            </a:r>
            <a:r>
              <a:rPr lang="en-US" sz="1900" dirty="0">
                <a:solidFill>
                  <a:srgbClr val="000000"/>
                </a:solidFill>
                <a:ea typeface="Times New Roman" panose="02020603050405020304" pitchFamily="18" charset="0"/>
                <a:hlinkClick r:id="rId2"/>
              </a:rPr>
              <a:t>https://mainfectioncontrol.populationhealthexchange.org/ltcf-as/antibiotic-stewardship-honor-roll/</a:t>
            </a:r>
            <a:endParaRPr lang="en-US" sz="1900" dirty="0"/>
          </a:p>
          <a:p>
            <a:pPr indent="-283464">
              <a:spcBef>
                <a:spcPts val="600"/>
              </a:spcBef>
              <a:spcAft>
                <a:spcPts val="600"/>
              </a:spcAft>
              <a:buClr>
                <a:schemeClr val="tx1"/>
              </a:buClr>
            </a:pPr>
            <a:r>
              <a:rPr lang="en-US" sz="1900" dirty="0"/>
              <a:t>Collaboration with CDC and several mid-Atlantic states on a six-part webinar series (CEUs offered) covering prevention and control of MDROs, Enhanced Barrier Precautions, cleaning and disinfection, hand hygiene, and water management including sink hygiene. Several hundred MA healthcare providers have participated in this series.</a:t>
            </a:r>
          </a:p>
          <a:p>
            <a:pPr indent="-283464">
              <a:spcBef>
                <a:spcPts val="600"/>
              </a:spcBef>
              <a:spcAft>
                <a:spcPts val="600"/>
              </a:spcAft>
              <a:buClr>
                <a:schemeClr val="tx1"/>
              </a:buClr>
            </a:pPr>
            <a:r>
              <a:rPr lang="en-US" altLang="en-US" sz="1900" dirty="0"/>
              <a:t>Thirty-four acute care hospitals currently </a:t>
            </a:r>
            <a:r>
              <a:rPr lang="en-US" sz="1900" dirty="0"/>
              <a:t>participate in the NHSN antibiotic use (AU) module to better understand trends in antibiotic use and to monitor stewardship activities- we continue to leverage this data and engage remaining acute care hospitals in reporting to have a comprehensive, statewide picture of antibiotic use in the acute care setting.</a:t>
            </a:r>
          </a:p>
          <a:p>
            <a:pPr>
              <a:spcBef>
                <a:spcPts val="0"/>
              </a:spcBef>
              <a:spcAft>
                <a:spcPts val="1200"/>
              </a:spcAft>
              <a:buClr>
                <a:schemeClr val="tx1"/>
              </a:buClr>
            </a:pPr>
            <a:endParaRPr lang="en-US" sz="2000" dirty="0"/>
          </a:p>
        </p:txBody>
      </p:sp>
      <p:sp>
        <p:nvSpPr>
          <p:cNvPr id="6"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8" name="Title 1">
            <a:extLst>
              <a:ext uri="{FF2B5EF4-FFF2-40B4-BE49-F238E27FC236}">
                <a16:creationId xmlns:a16="http://schemas.microsoft.com/office/drawing/2014/main" id="{47189F5C-6019-4381-BB72-3EEEFB006777}"/>
              </a:ext>
            </a:extLst>
          </p:cNvPr>
          <p:cNvSpPr txBox="1">
            <a:spLocks/>
          </p:cNvSpPr>
          <p:nvPr/>
        </p:nvSpPr>
        <p:spPr>
          <a:xfrm>
            <a:off x="575570" y="56524"/>
            <a:ext cx="10972800" cy="874654"/>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Antibiotic Stewardship: Prevention and Educational Activities</a:t>
            </a:r>
          </a:p>
        </p:txBody>
      </p:sp>
    </p:spTree>
    <p:extLst>
      <p:ext uri="{BB962C8B-B14F-4D97-AF65-F5344CB8AC3E}">
        <p14:creationId xmlns:p14="http://schemas.microsoft.com/office/powerpoint/2010/main" val="3258318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65393-CF11-446D-9C47-47938924662D}"/>
              </a:ext>
            </a:extLst>
          </p:cNvPr>
          <p:cNvSpPr/>
          <p:nvPr/>
        </p:nvSpPr>
        <p:spPr>
          <a:xfrm>
            <a:off x="1651371" y="1989029"/>
            <a:ext cx="9282549" cy="32778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Thank you for the opportunity to present this information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Please direct any questions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Eileen McHale, RN, BSN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Healthcare Associated Infection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Bureau of Health Care Safety and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eileen.mchale@state.ma.us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925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577004" y="1380226"/>
            <a:ext cx="10969942" cy="5111543"/>
          </a:xfrm>
        </p:spPr>
        <p:txBody>
          <a:bodyPr>
            <a:noAutofit/>
          </a:bodyPr>
          <a:lstStyle/>
          <a:p>
            <a:pPr marL="1588" indent="14151">
              <a:spcBef>
                <a:spcPts val="1000"/>
              </a:spcBef>
              <a:spcAft>
                <a:spcPts val="1000"/>
              </a:spcAft>
              <a:buNone/>
            </a:pPr>
            <a:r>
              <a:rPr lang="en-US" altLang="en-US" sz="2000" b="1" dirty="0"/>
              <a:t>This data summary includes the following statewide measures for the 2021 calendar year </a:t>
            </a:r>
            <a:r>
              <a:rPr lang="en-US" altLang="en-US" sz="2000" dirty="0"/>
              <a:t>(January 1, 2021 – December 31, 2021) as reported to the CDC’s National Healthcare Safety Network (NHSN).</a:t>
            </a:r>
          </a:p>
          <a:p>
            <a:pPr marL="1588" indent="14151">
              <a:spcBef>
                <a:spcPts val="1000"/>
              </a:spcBef>
              <a:spcAft>
                <a:spcPts val="1000"/>
              </a:spcAft>
              <a:buNone/>
            </a:pPr>
            <a:r>
              <a:rPr lang="en-US" altLang="en-US" sz="2000" dirty="0"/>
              <a:t>DPH required measures are consistent with the Centers for Medicare and Medicaid Services (CMS) quality reporting measures.  </a:t>
            </a:r>
          </a:p>
          <a:p>
            <a:pPr marL="682625" indent="-282575">
              <a:spcBef>
                <a:spcPts val="1000"/>
              </a:spcBef>
              <a:spcAft>
                <a:spcPts val="1000"/>
              </a:spcAft>
            </a:pPr>
            <a:r>
              <a:rPr lang="en-US" altLang="en-US" sz="2000" dirty="0"/>
              <a:t>Central line associated bloodstream infections (CLABSI) in intensive care units and wards </a:t>
            </a:r>
          </a:p>
          <a:p>
            <a:pPr marL="682625" indent="-282575">
              <a:spcBef>
                <a:spcPts val="1000"/>
              </a:spcBef>
              <a:spcAft>
                <a:spcPts val="1000"/>
              </a:spcAft>
            </a:pPr>
            <a:r>
              <a:rPr lang="en-US" altLang="en-US" sz="2000" dirty="0"/>
              <a:t>Catheter associated urinary tract infections (CAUTI) in intensive care units and wards </a:t>
            </a:r>
          </a:p>
          <a:p>
            <a:pPr marL="682625" indent="-282575">
              <a:spcBef>
                <a:spcPts val="1000"/>
              </a:spcBef>
              <a:spcAft>
                <a:spcPts val="1000"/>
              </a:spcAft>
            </a:pPr>
            <a:r>
              <a:rPr lang="en-US" altLang="en-US" sz="2000" dirty="0"/>
              <a:t>Specific surgical site infections (SSI)</a:t>
            </a:r>
          </a:p>
          <a:p>
            <a:pPr marL="682625" indent="-282575">
              <a:spcBef>
                <a:spcPts val="1000"/>
              </a:spcBef>
              <a:spcAft>
                <a:spcPts val="1000"/>
              </a:spcAft>
            </a:pPr>
            <a:r>
              <a:rPr lang="en-US" altLang="en-US" sz="2000" dirty="0"/>
              <a:t>Specific facility wide laboratory identified events (</a:t>
            </a:r>
            <a:r>
              <a:rPr lang="en-US" altLang="en-US" sz="2000" dirty="0" err="1"/>
              <a:t>LabID</a:t>
            </a:r>
            <a:r>
              <a:rPr lang="en-US" altLang="en-US" sz="2000" dirty="0"/>
              <a:t>) </a:t>
            </a:r>
            <a:endParaRPr lang="en-US" altLang="en-US" sz="2000" dirty="0">
              <a:ea typeface="MS PGothic" pitchFamily="34" charset="-128"/>
            </a:endParaRPr>
          </a:p>
          <a:p>
            <a:pPr marL="0" lvl="1" indent="0">
              <a:spcBef>
                <a:spcPts val="0"/>
              </a:spcBef>
              <a:buNone/>
            </a:pPr>
            <a:endParaRPr lang="en-US" altLang="en-US" sz="1600" i="1" dirty="0"/>
          </a:p>
          <a:p>
            <a:pPr marL="0" lvl="1" indent="0">
              <a:spcBef>
                <a:spcPts val="0"/>
              </a:spcBef>
              <a:buNone/>
            </a:pPr>
            <a:endParaRPr lang="en-US" altLang="en-US" sz="1600" i="1" dirty="0"/>
          </a:p>
          <a:p>
            <a:pPr marL="0" lvl="1" indent="0">
              <a:spcBef>
                <a:spcPts val="0"/>
              </a:spcBef>
              <a:buNone/>
            </a:pPr>
            <a:r>
              <a:rPr lang="en-US" altLang="en-US" sz="1600" i="1" dirty="0"/>
              <a:t>National baseline data for each measure are based on a statistical risk model derived from 2015 national data</a:t>
            </a:r>
          </a:p>
          <a:p>
            <a:pPr marL="0" lvl="1" indent="0">
              <a:spcBef>
                <a:spcPts val="0"/>
              </a:spcBef>
              <a:buNone/>
            </a:pPr>
            <a:r>
              <a:rPr lang="en-US" altLang="en-US" sz="1600" i="1" dirty="0">
                <a:ea typeface="MS PGothic" pitchFamily="34" charset="-128"/>
              </a:rPr>
              <a:t>^ All data were extracted from NHSN on August 15, 2022</a:t>
            </a: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8" name="Title 1">
            <a:extLst>
              <a:ext uri="{FF2B5EF4-FFF2-40B4-BE49-F238E27FC236}">
                <a16:creationId xmlns:a16="http://schemas.microsoft.com/office/drawing/2014/main" id="{DEECB9D1-9372-4D7E-A44F-DDBD060DA755}"/>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Methods</a:t>
            </a:r>
          </a:p>
        </p:txBody>
      </p:sp>
    </p:spTree>
    <p:extLst>
      <p:ext uri="{BB962C8B-B14F-4D97-AF65-F5344CB8AC3E}">
        <p14:creationId xmlns:p14="http://schemas.microsoft.com/office/powerpoint/2010/main" val="136917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579880" y="1379087"/>
            <a:ext cx="10968672" cy="647929"/>
          </a:xfrm>
        </p:spPr>
        <p:txBody>
          <a:bodyPr>
            <a:normAutofit/>
          </a:bodyPr>
          <a:lstStyle/>
          <a:p>
            <a:pPr marL="150828" indent="0" defTabSz="1204650">
              <a:lnSpc>
                <a:spcPct val="90000"/>
              </a:lnSpc>
              <a:buNone/>
              <a:defRPr/>
            </a:pPr>
            <a:r>
              <a:rPr lang="en-US" altLang="en-US" sz="2800" b="1" dirty="0">
                <a:ea typeface="MS PGothic" pitchFamily="34" charset="-128"/>
              </a:rPr>
              <a:t>Standardized Infection Ratio (SIR)</a:t>
            </a:r>
          </a:p>
        </p:txBody>
      </p:sp>
      <p:grpSp>
        <p:nvGrpSpPr>
          <p:cNvPr id="13317" name="Group 17"/>
          <p:cNvGrpSpPr>
            <a:grpSpLocks/>
          </p:cNvGrpSpPr>
          <p:nvPr/>
        </p:nvGrpSpPr>
        <p:grpSpPr bwMode="auto">
          <a:xfrm>
            <a:off x="1259862" y="3891048"/>
            <a:ext cx="9928046" cy="812853"/>
            <a:chOff x="830" y="5074"/>
            <a:chExt cx="6249" cy="682"/>
          </a:xfrm>
        </p:grpSpPr>
        <p:sp>
          <p:nvSpPr>
            <p:cNvPr id="13324" name="AutoShape 5"/>
            <p:cNvSpPr>
              <a:spLocks noChangeArrowheads="1"/>
            </p:cNvSpPr>
            <p:nvPr/>
          </p:nvSpPr>
          <p:spPr bwMode="auto">
            <a:xfrm>
              <a:off x="830" y="5074"/>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13325" name="Text Box 6"/>
            <p:cNvSpPr txBox="1">
              <a:spLocks noChangeArrowheads="1"/>
            </p:cNvSpPr>
            <p:nvPr/>
          </p:nvSpPr>
          <p:spPr bwMode="auto">
            <a:xfrm>
              <a:off x="1215" y="5198"/>
              <a:ext cx="221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Standard Utilization Ratio=</a:t>
              </a:r>
            </a:p>
          </p:txBody>
        </p:sp>
        <p:sp>
          <p:nvSpPr>
            <p:cNvPr id="13326" name="Text Box 7"/>
            <p:cNvSpPr txBox="1">
              <a:spLocks noChangeArrowheads="1"/>
            </p:cNvSpPr>
            <p:nvPr/>
          </p:nvSpPr>
          <p:spPr bwMode="auto">
            <a:xfrm>
              <a:off x="3707" y="5103"/>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Number of Device Days</a:t>
              </a:r>
            </a:p>
          </p:txBody>
        </p:sp>
        <p:sp>
          <p:nvSpPr>
            <p:cNvPr id="13327" name="Text Box 8"/>
            <p:cNvSpPr txBox="1">
              <a:spLocks noChangeArrowheads="1"/>
            </p:cNvSpPr>
            <p:nvPr/>
          </p:nvSpPr>
          <p:spPr bwMode="auto">
            <a:xfrm>
              <a:off x="3707" y="5369"/>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Predicted Number of Device Days</a:t>
              </a:r>
            </a:p>
          </p:txBody>
        </p:sp>
        <p:sp>
          <p:nvSpPr>
            <p:cNvPr id="13328" name="Line 9"/>
            <p:cNvSpPr>
              <a:spLocks noChangeShapeType="1"/>
            </p:cNvSpPr>
            <p:nvPr/>
          </p:nvSpPr>
          <p:spPr bwMode="auto">
            <a:xfrm>
              <a:off x="3729" y="5449"/>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grpSp>
        <p:nvGrpSpPr>
          <p:cNvPr id="13318" name="Group 18"/>
          <p:cNvGrpSpPr>
            <a:grpSpLocks/>
          </p:cNvGrpSpPr>
          <p:nvPr/>
        </p:nvGrpSpPr>
        <p:grpSpPr bwMode="auto">
          <a:xfrm>
            <a:off x="1259862" y="2027016"/>
            <a:ext cx="9928046" cy="784207"/>
            <a:chOff x="838" y="3422"/>
            <a:chExt cx="6249" cy="659"/>
          </a:xfrm>
        </p:grpSpPr>
        <p:sp>
          <p:nvSpPr>
            <p:cNvPr id="13319" name="AutoShape 16"/>
            <p:cNvSpPr>
              <a:spLocks noChangeArrowheads="1"/>
            </p:cNvSpPr>
            <p:nvPr/>
          </p:nvSpPr>
          <p:spPr bwMode="auto">
            <a:xfrm>
              <a:off x="838" y="3422"/>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13320" name="Text Box 12"/>
            <p:cNvSpPr txBox="1">
              <a:spLocks noChangeArrowheads="1"/>
            </p:cNvSpPr>
            <p:nvPr/>
          </p:nvSpPr>
          <p:spPr bwMode="auto">
            <a:xfrm>
              <a:off x="991" y="3544"/>
              <a:ext cx="287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Standardized Infection Ratio (SIR) =</a:t>
              </a:r>
            </a:p>
          </p:txBody>
        </p:sp>
        <p:sp>
          <p:nvSpPr>
            <p:cNvPr id="13321" name="Text Box 13"/>
            <p:cNvSpPr txBox="1">
              <a:spLocks noChangeArrowheads="1"/>
            </p:cNvSpPr>
            <p:nvPr/>
          </p:nvSpPr>
          <p:spPr bwMode="auto">
            <a:xfrm>
              <a:off x="3931" y="3427"/>
              <a:ext cx="285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Actual Number of Infections</a:t>
              </a:r>
            </a:p>
          </p:txBody>
        </p:sp>
        <p:sp>
          <p:nvSpPr>
            <p:cNvPr id="13322" name="Text Box 14"/>
            <p:cNvSpPr txBox="1">
              <a:spLocks noChangeArrowheads="1"/>
            </p:cNvSpPr>
            <p:nvPr/>
          </p:nvSpPr>
          <p:spPr bwMode="auto">
            <a:xfrm>
              <a:off x="3940" y="3693"/>
              <a:ext cx="28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Predicted Number of Infections</a:t>
              </a:r>
            </a:p>
          </p:txBody>
        </p:sp>
        <p:sp>
          <p:nvSpPr>
            <p:cNvPr id="13323" name="Line 15"/>
            <p:cNvSpPr>
              <a:spLocks noChangeShapeType="1"/>
            </p:cNvSpPr>
            <p:nvPr/>
          </p:nvSpPr>
          <p:spPr bwMode="auto">
            <a:xfrm>
              <a:off x="4053" y="3755"/>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8" name="Content Placeholder 2"/>
          <p:cNvSpPr txBox="1">
            <a:spLocks/>
          </p:cNvSpPr>
          <p:nvPr/>
        </p:nvSpPr>
        <p:spPr>
          <a:xfrm>
            <a:off x="579881" y="3253368"/>
            <a:ext cx="6624433" cy="6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50828" marR="0" lvl="0" indent="0" algn="l" defTabSz="120465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black"/>
                </a:solidFill>
                <a:effectLst/>
                <a:uLnTx/>
                <a:uFillTx/>
                <a:latin typeface="Calibri"/>
                <a:ea typeface="MS PGothic" pitchFamily="34" charset="-128"/>
                <a:cs typeface="+mn-cs"/>
              </a:rPr>
              <a:t>Standard Utilization Ratio (SUR)</a:t>
            </a:r>
          </a:p>
        </p:txBody>
      </p:sp>
      <p:sp>
        <p:nvSpPr>
          <p:cNvPr id="19" name="Content Placeholder 2"/>
          <p:cNvSpPr txBox="1">
            <a:spLocks/>
          </p:cNvSpPr>
          <p:nvPr/>
        </p:nvSpPr>
        <p:spPr>
          <a:xfrm>
            <a:off x="571499" y="4993701"/>
            <a:ext cx="11618913" cy="16422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the SIR/SUR &gt; 1.0, more infections/device days were reported than predicted</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the SIR/SUR = 1.0, the number of infections/number of device days is equal to the predicted number</a:t>
            </a:r>
          </a:p>
          <a:p>
            <a:pPr marL="452352" marR="0" lvl="0" indent="-283464" algn="l" defTabSz="120465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the SIR/SUR &lt; 1.0, fewer infections/device days were reported than predicted</a:t>
            </a:r>
          </a:p>
        </p:txBody>
      </p:sp>
      <p:sp>
        <p:nvSpPr>
          <p:cNvPr id="20"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22" name="Title 1">
            <a:extLst>
              <a:ext uri="{FF2B5EF4-FFF2-40B4-BE49-F238E27FC236}">
                <a16:creationId xmlns:a16="http://schemas.microsoft.com/office/drawing/2014/main" id="{BE029CCE-BAB2-43C8-9274-20EBD546A453}"/>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Measures</a:t>
            </a:r>
          </a:p>
        </p:txBody>
      </p:sp>
    </p:spTree>
    <p:extLst>
      <p:ext uri="{BB962C8B-B14F-4D97-AF65-F5344CB8AC3E}">
        <p14:creationId xmlns:p14="http://schemas.microsoft.com/office/powerpoint/2010/main" val="257604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Chart 3"/>
          <p:cNvGraphicFramePr>
            <a:graphicFrameLocks/>
          </p:cNvGraphicFramePr>
          <p:nvPr/>
        </p:nvGraphicFramePr>
        <p:xfrm>
          <a:off x="1706309" y="1235382"/>
          <a:ext cx="8564905" cy="3803246"/>
        </p:xfrm>
        <a:graphic>
          <a:graphicData uri="http://schemas.openxmlformats.org/presentationml/2006/ole">
            <mc:AlternateContent xmlns:mc="http://schemas.openxmlformats.org/markup-compatibility/2006">
              <mc:Choice xmlns:v="urn:schemas-microsoft-com:vml" Requires="v">
                <p:oleObj spid="_x0000_s1027" r:id="rId4" imgW="8559526" imgH="5066215" progId="Excel.Chart.8">
                  <p:embed/>
                </p:oleObj>
              </mc:Choice>
              <mc:Fallback>
                <p:oleObj r:id="rId4" imgW="8559526" imgH="5066215" progId="Excel.Chart.8">
                  <p:embed/>
                  <p:pic>
                    <p:nvPicPr>
                      <p:cNvPr id="15364"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309" y="1235382"/>
                        <a:ext cx="8564905" cy="380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bwMode="auto">
          <a:xfrm flipV="1">
            <a:off x="2119384" y="3996937"/>
            <a:ext cx="8021555" cy="0"/>
          </a:xfrm>
          <a:prstGeom prst="line">
            <a:avLst/>
          </a:prstGeom>
          <a:solidFill>
            <a:schemeClr val="accent1"/>
          </a:solidFill>
          <a:ln w="5715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151152" y="2493790"/>
            <a:ext cx="552073" cy="492078"/>
          </a:xfrm>
          <a:prstGeom prst="rect">
            <a:avLst/>
          </a:prstGeom>
          <a:noFill/>
        </p:spPr>
        <p:txBody>
          <a:bodyPr vert="vert270" wrap="none" lIns="90487" tIns="45222" rIns="90487" bIns="4522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S PGothic" pitchFamily="34" charset="-128"/>
                <a:cs typeface="+mn-cs"/>
              </a:rPr>
              <a:t>SIR</a:t>
            </a:r>
          </a:p>
        </p:txBody>
      </p:sp>
      <p:sp>
        <p:nvSpPr>
          <p:cNvPr id="6" name="TextBox 5"/>
          <p:cNvSpPr txBox="1"/>
          <p:nvPr/>
        </p:nvSpPr>
        <p:spPr>
          <a:xfrm>
            <a:off x="580125" y="5172536"/>
            <a:ext cx="11620501" cy="1322433"/>
          </a:xfrm>
          <a:prstGeom prst="rect">
            <a:avLst/>
          </a:prstGeom>
          <a:noFill/>
        </p:spPr>
        <p:txBody>
          <a:bodyPr wrap="square" lIns="90487" tIns="45222" rIns="90487" bIns="45222">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The </a:t>
            </a:r>
            <a:r>
              <a:rPr kumimoji="0" lang="en-US" sz="1600" b="1" i="0" u="none" strike="noStrike" kern="1200" cap="none" spc="0" normalizeH="0" baseline="0" noProof="0" dirty="0">
                <a:ln>
                  <a:noFill/>
                </a:ln>
                <a:solidFill>
                  <a:srgbClr val="92D050"/>
                </a:solidFill>
                <a:effectLst/>
                <a:uLnTx/>
                <a:uFillTx/>
                <a:latin typeface="Calibri"/>
                <a:ea typeface="MS PGothic" pitchFamily="34" charset="-128"/>
                <a:cs typeface="+mn-cs"/>
              </a:rPr>
              <a:t>green</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horizontal bar represents the SIR, and the </a:t>
            </a:r>
            <a:r>
              <a:rPr kumimoji="0" lang="en-US" sz="1600" b="1" i="0" u="none" strike="noStrike" kern="1200" cap="none" spc="0" normalizeH="0" baseline="0" noProof="0" dirty="0">
                <a:ln>
                  <a:noFill/>
                </a:ln>
                <a:solidFill>
                  <a:srgbClr val="333399"/>
                </a:solidFill>
                <a:effectLst/>
                <a:uLnTx/>
                <a:uFillTx/>
                <a:latin typeface="Calibri"/>
                <a:ea typeface="MS PGothic" pitchFamily="34" charset="-128"/>
                <a:cs typeface="+mn-cs"/>
              </a:rPr>
              <a:t>blue</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vertical bar represents the 95% confidence interval (CI). The 95% CI measures the probability that the true SIR falls between the two parameters. </a:t>
            </a:r>
          </a:p>
          <a:p>
            <a:pPr marL="282741" marR="0" lvl="0" indent="-282741"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If the blue vertical bar crosses 1.0 (highlighted in </a:t>
            </a:r>
            <a:r>
              <a:rPr kumimoji="0" lang="en-US" sz="1600" b="1" i="0" u="none" strike="noStrike" kern="1200" cap="none" spc="0" normalizeH="0" baseline="0" noProof="0" dirty="0">
                <a:ln>
                  <a:noFill/>
                </a:ln>
                <a:solidFill>
                  <a:srgbClr val="FF9933"/>
                </a:solidFill>
                <a:effectLst/>
                <a:uLnTx/>
                <a:uFillTx/>
                <a:latin typeface="Calibri"/>
                <a:ea typeface="MS PGothic" pitchFamily="34" charset="-128"/>
                <a:cs typeface="+mn-cs"/>
              </a:rPr>
              <a:t>orange</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then the actual rate is </a:t>
            </a:r>
            <a:r>
              <a:rPr kumimoji="0" lang="en-US" sz="1600" b="0" i="0" u="sng" strike="noStrike" kern="1200" cap="none" spc="0" normalizeH="0" baseline="0" noProof="0" dirty="0">
                <a:ln>
                  <a:noFill/>
                </a:ln>
                <a:solidFill>
                  <a:prstClr val="black"/>
                </a:solidFill>
                <a:effectLst/>
                <a:uLnTx/>
                <a:uFillTx/>
                <a:latin typeface="Calibri"/>
                <a:ea typeface="MS PGothic" pitchFamily="34" charset="-128"/>
                <a:cs typeface="+mn-cs"/>
              </a:rPr>
              <a:t>not</a:t>
            </a: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 statistically significantly different from the predicted rate.  </a:t>
            </a:r>
          </a:p>
          <a:p>
            <a:pPr marL="282741" marR="0" lvl="0" indent="-282741"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mn-cs"/>
              </a:rPr>
              <a:t>If the blue vertical bar is completely above or below 1.0, then the actual is statistically significantly different from the predicted rate.</a:t>
            </a:r>
          </a:p>
        </p:txBody>
      </p:sp>
      <p:sp>
        <p:nvSpPr>
          <p:cNvPr id="7" name="TextBox 6"/>
          <p:cNvSpPr txBox="1"/>
          <p:nvPr/>
        </p:nvSpPr>
        <p:spPr>
          <a:xfrm>
            <a:off x="2688152" y="2520214"/>
            <a:ext cx="4402402" cy="399104"/>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Not significantly different than predicted</a:t>
            </a:r>
          </a:p>
        </p:txBody>
      </p:sp>
      <p:cxnSp>
        <p:nvCxnSpPr>
          <p:cNvPr id="9" name="Straight Arrow Connector 8"/>
          <p:cNvCxnSpPr/>
          <p:nvPr/>
        </p:nvCxnSpPr>
        <p:spPr bwMode="auto">
          <a:xfrm flipH="1">
            <a:off x="3531865" y="2910209"/>
            <a:ext cx="900817" cy="4290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4432680" y="2920937"/>
            <a:ext cx="579890" cy="76875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7930997" y="4274642"/>
            <a:ext cx="3792326" cy="399104"/>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Significantly lower than predicted</a:t>
            </a:r>
          </a:p>
        </p:txBody>
      </p:sp>
      <p:sp>
        <p:nvSpPr>
          <p:cNvPr id="15" name="TextBox 14"/>
          <p:cNvSpPr txBox="1"/>
          <p:nvPr/>
        </p:nvSpPr>
        <p:spPr>
          <a:xfrm>
            <a:off x="4199136" y="1604861"/>
            <a:ext cx="3863818" cy="399104"/>
          </a:xfrm>
          <a:prstGeom prst="rect">
            <a:avLst/>
          </a:prstGeom>
          <a:noFill/>
          <a:ln>
            <a:solidFill>
              <a:schemeClr val="bg1">
                <a:lumMod val="65000"/>
              </a:schemeClr>
            </a:solidFill>
          </a:ln>
        </p:spPr>
        <p:txBody>
          <a:bodyPr lIns="90487" tIns="45222" rIns="90487" bIns="45222">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Significantly higher than predicted</a:t>
            </a:r>
          </a:p>
        </p:txBody>
      </p:sp>
      <p:cxnSp>
        <p:nvCxnSpPr>
          <p:cNvPr id="13" name="Straight Arrow Connector 12"/>
          <p:cNvCxnSpPr/>
          <p:nvPr/>
        </p:nvCxnSpPr>
        <p:spPr bwMode="auto">
          <a:xfrm flipH="1">
            <a:off x="7365409" y="4411706"/>
            <a:ext cx="565591"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8062956" y="1915941"/>
            <a:ext cx="900817" cy="27770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Slide Number Placeholder 5">
            <a:extLst>
              <a:ext uri="{FF2B5EF4-FFF2-40B4-BE49-F238E27FC236}">
                <a16:creationId xmlns:a16="http://schemas.microsoft.com/office/drawing/2014/main" id="{5AFA3409-650A-E04D-9C6C-C839AFCA4D9A}"/>
              </a:ext>
            </a:extLst>
          </p:cNvPr>
          <p:cNvSpPr>
            <a:spLocks noGrp="1"/>
          </p:cNvSpPr>
          <p:nvPr>
            <p:ph type="sldNum" sz="quarter" idx="4294967295"/>
          </p:nvPr>
        </p:nvSpPr>
        <p:spPr>
          <a:xfrm>
            <a:off x="8758111" y="6492488"/>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20" name="Title 1">
            <a:extLst>
              <a:ext uri="{FF2B5EF4-FFF2-40B4-BE49-F238E27FC236}">
                <a16:creationId xmlns:a16="http://schemas.microsoft.com/office/drawing/2014/main" id="{76AE9729-BFF0-43E0-9611-213830AD2DB7}"/>
              </a:ext>
            </a:extLst>
          </p:cNvPr>
          <p:cNvSpPr txBox="1">
            <a:spLocks/>
          </p:cNvSpPr>
          <p:nvPr/>
        </p:nvSpPr>
        <p:spPr>
          <a:xfrm>
            <a:off x="575570" y="56524"/>
            <a:ext cx="10972800" cy="874654"/>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How to Interpret  SIRs and 95% Confidence Intervals (CIs)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ICU</a:t>
            </a:r>
            <a:endParaRPr kumimoji="0" lang="en-US" sz="2399"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0"/>
          <p:cNvGraphicFramePr>
            <a:graphicFrameLocks noGrp="1" noChangeAspect="1"/>
          </p:cNvGraphicFramePr>
          <p:nvPr>
            <p:ph idx="1"/>
          </p:nvPr>
        </p:nvGraphicFramePr>
        <p:xfrm>
          <a:off x="3177" y="976533"/>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8970" y="4061389"/>
            <a:ext cx="2291924"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 Major teaching hospital </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NT=Not major teaching hospital </a:t>
            </a:r>
          </a:p>
        </p:txBody>
      </p:sp>
      <p:grpSp>
        <p:nvGrpSpPr>
          <p:cNvPr id="18438" name="Group 13"/>
          <p:cNvGrpSpPr>
            <a:grpSpLocks/>
          </p:cNvGrpSpPr>
          <p:nvPr/>
        </p:nvGrpSpPr>
        <p:grpSpPr bwMode="auto">
          <a:xfrm>
            <a:off x="1333" y="4555000"/>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1" name="Rounded Rectangle 1"/>
          <p:cNvSpPr>
            <a:spLocks noChangeArrowheads="1"/>
          </p:cNvSpPr>
          <p:nvPr/>
        </p:nvSpPr>
        <p:spPr bwMode="auto">
          <a:xfrm>
            <a:off x="150933" y="4944458"/>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8" name="Rounded Rectangle 1">
            <a:extLst>
              <a:ext uri="{FF2B5EF4-FFF2-40B4-BE49-F238E27FC236}">
                <a16:creationId xmlns:a16="http://schemas.microsoft.com/office/drawing/2014/main" id="{4D7024F4-0D2C-416E-A231-C57A498A7E8E}"/>
              </a:ext>
            </a:extLst>
          </p:cNvPr>
          <p:cNvSpPr>
            <a:spLocks noChangeArrowheads="1"/>
          </p:cNvSpPr>
          <p:nvPr/>
        </p:nvSpPr>
        <p:spPr bwMode="auto">
          <a:xfrm>
            <a:off x="8941648" y="4944460"/>
            <a:ext cx="3099423" cy="1483647"/>
          </a:xfrm>
          <a:prstGeom prst="roundRect">
            <a:avLst>
              <a:gd name="adj" fmla="val 16667"/>
            </a:avLst>
          </a:prstGeom>
          <a:noFill/>
          <a:ln w="38100">
            <a:noFill/>
            <a:round/>
            <a:headEnd/>
            <a:tailEnd/>
          </a:ln>
          <a:effectLst/>
        </p:spPr>
        <p:txBody>
          <a:bodyPr lIns="121463" tIns="60740" rIns="121463" bIns="60740"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Cardiothoracic ICU</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 (T) Ward</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Medical/Surgical (T &amp; NT) Ward</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Pediatric Ward</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Surgical Ward</a:t>
            </a: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40875" y="4947931"/>
            <a:ext cx="8516369"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199" b="1" i="0" u="none" strike="noStrike" kern="1200" cap="none" spc="0" normalizeH="0" baseline="0" noProof="0" dirty="0">
                <a:ln>
                  <a:noFill/>
                </a:ln>
                <a:solidFill>
                  <a:srgbClr val="006699"/>
                </a:solidFill>
                <a:effectLst/>
                <a:uLnTx/>
                <a:uFillTx/>
                <a:latin typeface="Calibri" pitchFamily="34" charset="0"/>
                <a:ea typeface="MS PGothic" pitchFamily="34" charset="-128"/>
                <a:cs typeface="+mn-cs"/>
              </a:rPr>
              <a:t>Key Findings</a:t>
            </a:r>
            <a:endPar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111092"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899"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Six unit types experienced a significantly lower </a:t>
            </a:r>
            <a:r>
              <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number of infections than predicted, based on 2015 national aggregate data.</a:t>
            </a: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111092"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*SIRs and CIs are currently not calculated when the number of predicted infections is less than 0.5.</a:t>
            </a: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7" name="Arrow: Down 6">
            <a:extLst>
              <a:ext uri="{FF2B5EF4-FFF2-40B4-BE49-F238E27FC236}">
                <a16:creationId xmlns:a16="http://schemas.microsoft.com/office/drawing/2014/main" id="{6A14868E-CB48-4F9C-B43E-8C4194A284A2}"/>
              </a:ext>
            </a:extLst>
          </p:cNvPr>
          <p:cNvSpPr/>
          <p:nvPr/>
        </p:nvSpPr>
        <p:spPr>
          <a:xfrm>
            <a:off x="8380233"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a:ea typeface="+mn-ea"/>
              <a:cs typeface="+mn-cs"/>
            </a:endParaRPr>
          </a:p>
        </p:txBody>
      </p:sp>
      <p:sp>
        <p:nvSpPr>
          <p:cNvPr id="17" name="Title 1">
            <a:extLst>
              <a:ext uri="{FF2B5EF4-FFF2-40B4-BE49-F238E27FC236}">
                <a16:creationId xmlns:a16="http://schemas.microsoft.com/office/drawing/2014/main" id="{444456F7-78F0-4215-86D2-E6745303BAF6}"/>
              </a:ext>
            </a:extLst>
          </p:cNvPr>
          <p:cNvSpPr txBox="1">
            <a:spLocks/>
          </p:cNvSpPr>
          <p:nvPr/>
        </p:nvSpPr>
        <p:spPr>
          <a:xfrm>
            <a:off x="575570" y="56524"/>
            <a:ext cx="10972800" cy="874654"/>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Central Line-Associated Bloodstream Infections (CLABSI):</a:t>
            </a:r>
            <a:b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Standard Infection Ratio in Adult and Pediatric ICUs and Wards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7A37A9F-EAB5-474B-8B60-81AB2921F41C}"/>
              </a:ext>
            </a:extLst>
          </p:cNvPr>
          <p:cNvSpPr/>
          <p:nvPr/>
        </p:nvSpPr>
        <p:spPr>
          <a:xfrm>
            <a:off x="8475044" y="1441967"/>
            <a:ext cx="3335483" cy="22282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Ward</a:t>
            </a:r>
          </a:p>
        </p:txBody>
      </p:sp>
      <p:sp>
        <p:nvSpPr>
          <p:cNvPr id="5" name="Rectangle 4">
            <a:extLst>
              <a:ext uri="{FF2B5EF4-FFF2-40B4-BE49-F238E27FC236}">
                <a16:creationId xmlns:a16="http://schemas.microsoft.com/office/drawing/2014/main" id="{7B41C2DC-925C-4F9D-9199-120A29130D7A}"/>
              </a:ext>
            </a:extLst>
          </p:cNvPr>
          <p:cNvSpPr/>
          <p:nvPr/>
        </p:nvSpPr>
        <p:spPr>
          <a:xfrm>
            <a:off x="1239609" y="1441967"/>
            <a:ext cx="6673606" cy="2228270"/>
          </a:xfrm>
          <a:prstGeom prst="rect">
            <a:avLst/>
          </a:prstGeom>
          <a:solidFill>
            <a:srgbClr val="F3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ICU</a:t>
            </a:r>
            <a:endParaRPr kumimoji="0" lang="en-US" sz="2399"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Object 10"/>
          <p:cNvGraphicFramePr>
            <a:graphicFrameLocks noGrp="1" noChangeAspect="1"/>
          </p:cNvGraphicFramePr>
          <p:nvPr>
            <p:ph idx="1"/>
          </p:nvPr>
        </p:nvGraphicFramePr>
        <p:xfrm>
          <a:off x="3177" y="976533"/>
          <a:ext cx="12185651" cy="3995207"/>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88971" y="4061389"/>
            <a:ext cx="2086651" cy="39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T= Major teaching hospital</a:t>
            </a:r>
          </a:p>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NT=Not major teaching hospital </a:t>
            </a:r>
          </a:p>
        </p:txBody>
      </p:sp>
      <p:grpSp>
        <p:nvGrpSpPr>
          <p:cNvPr id="18438" name="Group 13"/>
          <p:cNvGrpSpPr>
            <a:grpSpLocks/>
          </p:cNvGrpSpPr>
          <p:nvPr/>
        </p:nvGrpSpPr>
        <p:grpSpPr bwMode="auto">
          <a:xfrm>
            <a:off x="1333" y="4555000"/>
            <a:ext cx="3556917" cy="323313"/>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0" tIns="45635" rIns="91270" bIns="45635">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l" defTabSz="1217613"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p:txBody>
        </p:sp>
      </p:grpSp>
      <p:sp>
        <p:nvSpPr>
          <p:cNvPr id="11" name="Rounded Rectangle 1"/>
          <p:cNvSpPr>
            <a:spLocks noChangeArrowheads="1"/>
          </p:cNvSpPr>
          <p:nvPr/>
        </p:nvSpPr>
        <p:spPr bwMode="auto">
          <a:xfrm>
            <a:off x="194543" y="4996191"/>
            <a:ext cx="11890138" cy="1483648"/>
          </a:xfrm>
          <a:prstGeom prst="roundRect">
            <a:avLst>
              <a:gd name="adj" fmla="val 16667"/>
            </a:avLst>
          </a:prstGeom>
          <a:solidFill>
            <a:srgbClr val="CCECFF"/>
          </a:solidFill>
          <a:ln w="38100">
            <a:solidFill>
              <a:srgbClr val="DDDDDD"/>
            </a:solid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endPar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12"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9" name="Rounded Rectangle 1">
            <a:extLst>
              <a:ext uri="{FF2B5EF4-FFF2-40B4-BE49-F238E27FC236}">
                <a16:creationId xmlns:a16="http://schemas.microsoft.com/office/drawing/2014/main" id="{02446814-5ACF-4935-9620-ACEF650FAFDD}"/>
              </a:ext>
            </a:extLst>
          </p:cNvPr>
          <p:cNvSpPr>
            <a:spLocks noChangeArrowheads="1"/>
          </p:cNvSpPr>
          <p:nvPr/>
        </p:nvSpPr>
        <p:spPr bwMode="auto">
          <a:xfrm>
            <a:off x="194543" y="4947931"/>
            <a:ext cx="7586252" cy="1483648"/>
          </a:xfrm>
          <a:prstGeom prst="roundRect">
            <a:avLst>
              <a:gd name="adj" fmla="val 16667"/>
            </a:avLst>
          </a:prstGeom>
          <a:noFill/>
          <a:ln w="38100">
            <a:noFill/>
            <a:round/>
            <a:headEnd/>
            <a:tailEnd/>
          </a:ln>
          <a:effectLst/>
        </p:spPr>
        <p:txBody>
          <a:bodyPr lIns="121463" tIns="60740" rIns="121463" bIns="60740"/>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ct val="0"/>
              </a:spcBef>
              <a:spcAft>
                <a:spcPts val="400"/>
              </a:spcAft>
              <a:buClrTx/>
              <a:buSzTx/>
              <a:buFontTx/>
              <a:buNone/>
              <a:tabLst/>
              <a:defRPr/>
            </a:pPr>
            <a:r>
              <a:rPr kumimoji="0" lang="en-US" altLang="en-US" sz="2200" b="1" i="0" u="none" strike="noStrike" kern="1200" cap="none" spc="0" normalizeH="0" baseline="0" noProof="0" dirty="0">
                <a:ln>
                  <a:noFill/>
                </a:ln>
                <a:solidFill>
                  <a:srgbClr val="006699"/>
                </a:solidFill>
                <a:effectLst/>
                <a:uLnTx/>
                <a:uFillTx/>
                <a:latin typeface="Calibri" pitchFamily="34" charset="0"/>
                <a:ea typeface="MS PGothic" pitchFamily="34" charset="-128"/>
                <a:cs typeface="+mn-cs"/>
              </a:rPr>
              <a:t>Key Findings</a:t>
            </a:r>
            <a:endParaRPr kumimoji="0" lang="en-US" altLang="en-US" sz="2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111092"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Nine unit types experienced a significantly lower </a:t>
            </a:r>
            <a:r>
              <a:rPr kumimoji="0" lang="en-US" altLang="en-US" sz="19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number of device days </a:t>
            </a:r>
          </a:p>
          <a:p>
            <a:pPr marL="111092"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19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rPr>
              <a:t>than predicted, based on 2015 national aggregate data.</a:t>
            </a: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900"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a:p>
            <a:pPr marL="111092" marR="0" lvl="0" indent="0" algn="l" defTabSz="1217613" rtl="0" eaLnBrk="1" fontAlgn="base" latinLnBrk="0" hangingPunct="1">
              <a:lnSpc>
                <a:spcPct val="100000"/>
              </a:lnSpc>
              <a:spcBef>
                <a:spcPct val="0"/>
              </a:spcBef>
              <a:spcAft>
                <a:spcPct val="0"/>
              </a:spcAft>
              <a:buClrTx/>
              <a:buSzTx/>
              <a:buFontTx/>
              <a:buNone/>
              <a:tabLst/>
              <a:defRPr/>
            </a:pPr>
            <a:endParaRPr kumimoji="0" lang="en-US" altLang="en-US" sz="1899" b="0" i="0" u="none" strike="noStrike" kern="1200" cap="none" spc="0" normalizeH="0" baseline="0" noProof="0" dirty="0">
              <a:ln>
                <a:noFill/>
              </a:ln>
              <a:solidFill>
                <a:srgbClr val="000000"/>
              </a:solidFill>
              <a:effectLst/>
              <a:uLnTx/>
              <a:uFillTx/>
              <a:latin typeface="Calibri" pitchFamily="34" charset="0"/>
              <a:ea typeface="MS PGothic" pitchFamily="34" charset="-128"/>
              <a:cs typeface="+mn-cs"/>
            </a:endParaRPr>
          </a:p>
        </p:txBody>
      </p:sp>
      <p:sp>
        <p:nvSpPr>
          <p:cNvPr id="20" name="Arrow: Down 19">
            <a:extLst>
              <a:ext uri="{FF2B5EF4-FFF2-40B4-BE49-F238E27FC236}">
                <a16:creationId xmlns:a16="http://schemas.microsoft.com/office/drawing/2014/main" id="{8EF0FA50-30D0-48F0-94FC-FAC862A265EC}"/>
              </a:ext>
            </a:extLst>
          </p:cNvPr>
          <p:cNvSpPr/>
          <p:nvPr/>
        </p:nvSpPr>
        <p:spPr>
          <a:xfrm>
            <a:off x="7754669" y="5248263"/>
            <a:ext cx="530159" cy="721172"/>
          </a:xfrm>
          <a:prstGeom prst="downArrow">
            <a:avLst/>
          </a:prstGeom>
          <a:solidFill>
            <a:srgbClr val="92D050"/>
          </a:solidFill>
          <a:ln>
            <a:solidFill>
              <a:srgbClr val="7A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99"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
            <a:extLst>
              <a:ext uri="{FF2B5EF4-FFF2-40B4-BE49-F238E27FC236}">
                <a16:creationId xmlns:a16="http://schemas.microsoft.com/office/drawing/2014/main" id="{2FAE11ED-9E20-4A77-94F7-5930E893280A}"/>
              </a:ext>
            </a:extLst>
          </p:cNvPr>
          <p:cNvSpPr>
            <a:spLocks noChangeArrowheads="1"/>
          </p:cNvSpPr>
          <p:nvPr/>
        </p:nvSpPr>
        <p:spPr bwMode="auto">
          <a:xfrm>
            <a:off x="8048309" y="4996192"/>
            <a:ext cx="3992762" cy="1431915"/>
          </a:xfrm>
          <a:prstGeom prst="roundRect">
            <a:avLst>
              <a:gd name="adj" fmla="val 16667"/>
            </a:avLst>
          </a:prstGeom>
          <a:noFill/>
          <a:ln w="38100">
            <a:noFill/>
            <a:round/>
            <a:headEnd/>
            <a:tailEnd/>
          </a:ln>
          <a:effectLst/>
        </p:spPr>
        <p:txBody>
          <a:bodyPr lIns="121463" tIns="60740" rIns="121463" bIns="60740" numCol="2" anchor="ctr"/>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 (NT) ICU</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Neurologic ICU</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Neurosurgical ICU</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Trauma ICU</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 (T and NT) Ward </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Medical/Surgical </a:t>
            </a:r>
            <a:b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b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(T and NT) Ward </a:t>
            </a:r>
          </a:p>
          <a:p>
            <a:pPr marL="0" marR="0" lvl="0" indent="0" algn="ctr" defTabSz="1217613" rtl="0" eaLnBrk="1" fontAlgn="base" latinLnBrk="0" hangingPunct="1">
              <a:lnSpc>
                <a:spcPct val="100000"/>
              </a:lnSpc>
              <a:spcBef>
                <a:spcPts val="0"/>
              </a:spcBef>
              <a:spcAft>
                <a:spcPts val="40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Surgical Ward</a:t>
            </a:r>
          </a:p>
        </p:txBody>
      </p:sp>
      <p:sp>
        <p:nvSpPr>
          <p:cNvPr id="18" name="Title 1">
            <a:extLst>
              <a:ext uri="{FF2B5EF4-FFF2-40B4-BE49-F238E27FC236}">
                <a16:creationId xmlns:a16="http://schemas.microsoft.com/office/drawing/2014/main" id="{0B5E3270-FBFE-4653-8DC6-E3C367A2AEDA}"/>
              </a:ext>
            </a:extLst>
          </p:cNvPr>
          <p:cNvSpPr txBox="1">
            <a:spLocks/>
          </p:cNvSpPr>
          <p:nvPr/>
        </p:nvSpPr>
        <p:spPr>
          <a:xfrm>
            <a:off x="575570" y="56524"/>
            <a:ext cx="10972800" cy="874654"/>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Central Line-Associated Bloodstream Infections (CLABSI):</a:t>
            </a:r>
            <a:b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b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Standard Utilization Ratio in Adult and Pediatric ICUs and Wards</a:t>
            </a:r>
          </a:p>
        </p:txBody>
      </p:sp>
    </p:spTree>
    <p:extLst>
      <p:ext uri="{BB962C8B-B14F-4D97-AF65-F5344CB8AC3E}">
        <p14:creationId xmlns:p14="http://schemas.microsoft.com/office/powerpoint/2010/main" val="426868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419" y="6491691"/>
            <a:ext cx="2735701" cy="365030"/>
          </a:xfrm>
          <a:prstGeom prst="rect">
            <a:avLst/>
          </a:prstGeom>
        </p:spPr>
        <p:txBody>
          <a:bodyPr vert="horz" lIns="91416" tIns="45708" rIns="91416" bIns="45708" rtlCol="0" anchor="ctr"/>
          <a:lstStyle>
            <a:lvl1pPr algn="r">
              <a:defRPr sz="1200">
                <a:solidFill>
                  <a:schemeClr val="tx2">
                    <a:lumMod val="40000"/>
                    <a:lumOff val="6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49D0EE-DE7F-324B-A84C-F36708423CDB}" type="slidenum">
              <a:rPr kumimoji="0" lang="en-US" sz="1200" b="0" i="0" u="none" strike="noStrike" kern="1200" cap="none" spc="0" normalizeH="0" baseline="0" noProof="0">
                <a:ln>
                  <a:noFill/>
                </a:ln>
                <a:solidFill>
                  <a:srgbClr val="464646">
                    <a:lumMod val="40000"/>
                    <a:lumOff val="60000"/>
                  </a:srgbClr>
                </a:solidFill>
                <a:effectLst/>
                <a:uLnTx/>
                <a:uFillTx/>
                <a:latin typeface="Calibri"/>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464646">
                  <a:lumMod val="40000"/>
                  <a:lumOff val="60000"/>
                </a:srgbClr>
              </a:solidFill>
              <a:effectLst/>
              <a:uLnTx/>
              <a:uFillTx/>
              <a:latin typeface="Calibri"/>
              <a:ea typeface="ＭＳ Ｐゴシック" pitchFamily="34" charset="-128"/>
              <a:cs typeface="+mn-cs"/>
            </a:endParaRPr>
          </a:p>
        </p:txBody>
      </p:sp>
      <p:sp>
        <p:nvSpPr>
          <p:cNvPr id="18" name="Rectangle 17">
            <a:extLst>
              <a:ext uri="{FF2B5EF4-FFF2-40B4-BE49-F238E27FC236}">
                <a16:creationId xmlns:a16="http://schemas.microsoft.com/office/drawing/2014/main" id="{8282BBFC-C69F-4E10-A0D4-791EDA92FEC4}"/>
              </a:ext>
            </a:extLst>
          </p:cNvPr>
          <p:cNvSpPr/>
          <p:nvPr/>
        </p:nvSpPr>
        <p:spPr>
          <a:xfrm>
            <a:off x="0" y="3799745"/>
            <a:ext cx="12191788" cy="2336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Chart 3">
            <a:extLst>
              <a:ext uri="{FF2B5EF4-FFF2-40B4-BE49-F238E27FC236}">
                <a16:creationId xmlns:a16="http://schemas.microsoft.com/office/drawing/2014/main" id="{CC409035-93B5-4405-A802-40915FDEDBD9}"/>
              </a:ext>
            </a:extLst>
          </p:cNvPr>
          <p:cNvGraphicFramePr/>
          <p:nvPr/>
        </p:nvGraphicFramePr>
        <p:xfrm>
          <a:off x="166843" y="998389"/>
          <a:ext cx="12191788" cy="551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80F18C9F-AD06-4F08-A893-2E433933B41D}"/>
              </a:ext>
            </a:extLst>
          </p:cNvPr>
          <p:cNvSpPr txBox="1">
            <a:spLocks noChangeArrowheads="1"/>
          </p:cNvSpPr>
          <p:nvPr/>
        </p:nvSpPr>
        <p:spPr bwMode="auto">
          <a:xfrm>
            <a:off x="244716" y="1866628"/>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99"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ICU Pathogens</a:t>
            </a:r>
          </a:p>
        </p:txBody>
      </p:sp>
      <p:sp>
        <p:nvSpPr>
          <p:cNvPr id="16" name="Text Box 6">
            <a:extLst>
              <a:ext uri="{FF2B5EF4-FFF2-40B4-BE49-F238E27FC236}">
                <a16:creationId xmlns:a16="http://schemas.microsoft.com/office/drawing/2014/main" id="{9224615B-5196-4BB2-8EB3-D4D03509FC5D}"/>
              </a:ext>
            </a:extLst>
          </p:cNvPr>
          <p:cNvSpPr txBox="1">
            <a:spLocks noChangeArrowheads="1"/>
          </p:cNvSpPr>
          <p:nvPr/>
        </p:nvSpPr>
        <p:spPr bwMode="auto">
          <a:xfrm>
            <a:off x="244716" y="4374912"/>
            <a:ext cx="1548330" cy="82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331" tIns="45137" rIns="90331" bIns="4513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marL="0" marR="0" lvl="0" indent="0" algn="ctr" defTabSz="1217613" rtl="0" eaLnBrk="1" fontAlgn="base" latinLnBrk="0" hangingPunct="1">
              <a:lnSpc>
                <a:spcPct val="100000"/>
              </a:lnSpc>
              <a:spcBef>
                <a:spcPct val="0"/>
              </a:spcBef>
              <a:spcAft>
                <a:spcPct val="0"/>
              </a:spcAft>
              <a:buClrTx/>
              <a:buSzTx/>
              <a:buFontTx/>
              <a:buNone/>
              <a:tabLst/>
              <a:defRPr/>
            </a:pPr>
            <a:r>
              <a:rPr kumimoji="0" lang="en-US" altLang="en-US" sz="2399"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Ward Pathogens</a:t>
            </a:r>
          </a:p>
        </p:txBody>
      </p:sp>
      <p:sp>
        <p:nvSpPr>
          <p:cNvPr id="7" name="TextBox 6">
            <a:extLst>
              <a:ext uri="{FF2B5EF4-FFF2-40B4-BE49-F238E27FC236}">
                <a16:creationId xmlns:a16="http://schemas.microsoft.com/office/drawing/2014/main" id="{90B27F47-812F-49FA-8AC1-1B5854405168}"/>
              </a:ext>
            </a:extLst>
          </p:cNvPr>
          <p:cNvSpPr txBox="1"/>
          <p:nvPr/>
        </p:nvSpPr>
        <p:spPr>
          <a:xfrm>
            <a:off x="1864780" y="1900321"/>
            <a:ext cx="883690" cy="42923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N=241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N=241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N=145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1"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N=123</a:t>
            </a:r>
          </a:p>
        </p:txBody>
      </p:sp>
      <p:sp>
        <p:nvSpPr>
          <p:cNvPr id="13" name="Title 1">
            <a:extLst>
              <a:ext uri="{FF2B5EF4-FFF2-40B4-BE49-F238E27FC236}">
                <a16:creationId xmlns:a16="http://schemas.microsoft.com/office/drawing/2014/main" id="{72CCD0E6-D05E-48C6-927B-B17B3890584A}"/>
              </a:ext>
            </a:extLst>
          </p:cNvPr>
          <p:cNvSpPr txBox="1">
            <a:spLocks/>
          </p:cNvSpPr>
          <p:nvPr/>
        </p:nvSpPr>
        <p:spPr>
          <a:xfrm>
            <a:off x="575570" y="56524"/>
            <a:ext cx="10972800" cy="874654"/>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rPr>
              <a:t>CLABSI Adult &amp; Pediatric Pathogens for 2020 and 2021</a:t>
            </a:r>
          </a:p>
        </p:txBody>
      </p:sp>
    </p:spTree>
    <p:extLst>
      <p:ext uri="{BB962C8B-B14F-4D97-AF65-F5344CB8AC3E}">
        <p14:creationId xmlns:p14="http://schemas.microsoft.com/office/powerpoint/2010/main" val="1600933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3615</Words>
  <Application>Microsoft Office PowerPoint</Application>
  <PresentationFormat>Widescreen</PresentationFormat>
  <Paragraphs>602</Paragraphs>
  <Slides>38</Slides>
  <Notes>33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50" baseType="lpstr">
      <vt:lpstr>Arial</vt:lpstr>
      <vt:lpstr>Calibri</vt:lpstr>
      <vt:lpstr>Calibri Light</vt:lpstr>
      <vt:lpstr>Franklin Gothic Book</vt:lpstr>
      <vt:lpstr>Franklin Gothic Medium</vt:lpstr>
      <vt:lpstr>Garamond</vt:lpstr>
      <vt:lpstr>Monotype Sorts</vt:lpstr>
      <vt:lpstr>Times New Roman</vt:lpstr>
      <vt:lpstr>Wingdings</vt:lpstr>
      <vt:lpstr>1_Office Theme</vt:lpstr>
      <vt:lpstr>3_Custom Design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Surgical Site Infections (SSI) Coronary Artery Bypass Graft (CABG) SIR and Colon Procedure (COLO) SIR</vt:lpstr>
      <vt:lpstr>Surgical Site Infections (SSI) Knee Prosthesis (KPRO) SIR and Hip Prosthesis (HPRO) SIR</vt:lpstr>
      <vt:lpstr>Surgical Site Infections (SSI) Abdominal Hysterectomy (HYST) SIR and Vaginal Hysterectomy (VHYS) SIR</vt:lpstr>
      <vt:lpstr>SSI Pathogens for 2020-2021 CABG, KPRO, HPRO, HYST, VHYS, COLO</vt:lpstr>
      <vt:lpstr>Statewide SSI Trends by Year 2015-2021</vt:lpstr>
      <vt:lpstr>Laboratory Identified Events (LabID) Clostridioides difficile (CDI) SIR</vt:lpstr>
      <vt:lpstr>Laboratory Identified Events (LabID)  Methicillin-resistant Staphylococcus aureus (MRSA) SIR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Antibiotic Resistance Surveillance: Increasing Candida auris and  Carbapenemase-producing Organism (CPO) Cases in MA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Eileen (DPH)</dc:creator>
  <cp:lastModifiedBy>McHale, Eileen (DPH)</cp:lastModifiedBy>
  <cp:revision>2</cp:revision>
  <dcterms:created xsi:type="dcterms:W3CDTF">2022-09-15T14:18:43Z</dcterms:created>
  <dcterms:modified xsi:type="dcterms:W3CDTF">2022-09-15T14:35:36Z</dcterms:modified>
</cp:coreProperties>
</file>