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rawings/drawing3.xml" ContentType="application/vnd.openxmlformats-officedocument.drawingml.chartshapes+xml"/>
  <Override PartName="/ppt/charts/chart11.xml" ContentType="application/vnd.openxmlformats-officedocument.drawingml.chart+xml"/>
  <Override PartName="/ppt/drawings/drawing4.xml" ContentType="application/vnd.openxmlformats-officedocument.drawingml.chartshapes+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drawings/drawing5.xml" ContentType="application/vnd.openxmlformats-officedocument.drawingml.chartshapes+xml"/>
  <Override PartName="/ppt/charts/chart16.xml" ContentType="application/vnd.openxmlformats-officedocument.drawingml.chart+xml"/>
  <Override PartName="/ppt/drawings/drawing6.xml" ContentType="application/vnd.openxmlformats-officedocument.drawingml.chartshapes+xml"/>
  <Override PartName="/ppt/charts/chart17.xml" ContentType="application/vnd.openxmlformats-officedocument.drawingml.chart+xml"/>
  <Override PartName="/ppt/drawings/drawing7.xml" ContentType="application/vnd.openxmlformats-officedocument.drawingml.chartshapes+xml"/>
  <Override PartName="/ppt/charts/chart18.xml" ContentType="application/vnd.openxmlformats-officedocument.drawingml.chart+xml"/>
  <Override PartName="/ppt/drawings/drawing8.xml" ContentType="application/vnd.openxmlformats-officedocument.drawingml.chartshapes+xml"/>
  <Override PartName="/ppt/charts/chart19.xml" ContentType="application/vnd.openxmlformats-officedocument.drawingml.chart+xml"/>
  <Override PartName="/ppt/drawings/drawing9.xml" ContentType="application/vnd.openxmlformats-officedocument.drawingml.chartshapes+xml"/>
  <Override PartName="/ppt/charts/chart20.xml" ContentType="application/vnd.openxmlformats-officedocument.drawingml.chart+xml"/>
  <Override PartName="/ppt/drawings/drawing10.xml" ContentType="application/vnd.openxmlformats-officedocument.drawingml.chartshapes+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drawings/drawing11.xml" ContentType="application/vnd.openxmlformats-officedocument.drawingml.chartshapes+xml"/>
  <Override PartName="/ppt/charts/chart30.xml" ContentType="application/vnd.openxmlformats-officedocument.drawingml.chart+xml"/>
  <Override PartName="/ppt/drawings/drawing12.xml" ContentType="application/vnd.openxmlformats-officedocument.drawingml.chartshapes+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drawings/drawing13.xml" ContentType="application/vnd.openxmlformats-officedocument.drawingml.chartshapes+xml"/>
  <Override PartName="/ppt/charts/chart36.xml" ContentType="application/vnd.openxmlformats-officedocument.drawingml.chart+xml"/>
  <Override PartName="/ppt/drawings/drawing14.xml" ContentType="application/vnd.openxmlformats-officedocument.drawingml.chartshapes+xml"/>
  <Override PartName="/ppt/charts/chart37.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38.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8" r:id="rId3"/>
  </p:sldMasterIdLst>
  <p:notesMasterIdLst>
    <p:notesMasterId r:id="rId39"/>
  </p:notesMasterIdLst>
  <p:sldIdLst>
    <p:sldId id="2147470120" r:id="rId4"/>
    <p:sldId id="2147470122" r:id="rId5"/>
    <p:sldId id="2147470125" r:id="rId6"/>
    <p:sldId id="2147470126" r:id="rId7"/>
    <p:sldId id="2147470127" r:id="rId8"/>
    <p:sldId id="2147470129" r:id="rId9"/>
    <p:sldId id="2147470130" r:id="rId10"/>
    <p:sldId id="2147470131" r:id="rId11"/>
    <p:sldId id="2147470132" r:id="rId12"/>
    <p:sldId id="2147470133" r:id="rId13"/>
    <p:sldId id="2147470134" r:id="rId14"/>
    <p:sldId id="2147470135" r:id="rId15"/>
    <p:sldId id="2147470136" r:id="rId16"/>
    <p:sldId id="2147470137" r:id="rId17"/>
    <p:sldId id="2147470138" r:id="rId18"/>
    <p:sldId id="2147470139" r:id="rId19"/>
    <p:sldId id="2147470140" r:id="rId20"/>
    <p:sldId id="2147470141" r:id="rId21"/>
    <p:sldId id="2147470142" r:id="rId22"/>
    <p:sldId id="2147470143" r:id="rId23"/>
    <p:sldId id="2147470145" r:id="rId24"/>
    <p:sldId id="2147470146" r:id="rId25"/>
    <p:sldId id="2147470144" r:id="rId26"/>
    <p:sldId id="2147470147" r:id="rId27"/>
    <p:sldId id="2147470148" r:id="rId28"/>
    <p:sldId id="2147470150" r:id="rId29"/>
    <p:sldId id="2147470151" r:id="rId30"/>
    <p:sldId id="2147470152" r:id="rId31"/>
    <p:sldId id="2147470153" r:id="rId32"/>
    <p:sldId id="2147470154" r:id="rId33"/>
    <p:sldId id="2147470155" r:id="rId34"/>
    <p:sldId id="2147470156" r:id="rId35"/>
    <p:sldId id="2147470157" r:id="rId36"/>
    <p:sldId id="2147470158" r:id="rId37"/>
    <p:sldId id="214747012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formational Presentations" id="{A46DB6B7-09C8-4F8C-9A58-801CDE86AEA8}">
          <p14:sldIdLst>
            <p14:sldId id="2147470120"/>
            <p14:sldId id="2147470122"/>
            <p14:sldId id="2147470125"/>
            <p14:sldId id="2147470126"/>
            <p14:sldId id="2147470127"/>
            <p14:sldId id="2147470129"/>
            <p14:sldId id="2147470130"/>
            <p14:sldId id="2147470131"/>
            <p14:sldId id="2147470132"/>
            <p14:sldId id="2147470133"/>
            <p14:sldId id="2147470134"/>
            <p14:sldId id="2147470135"/>
            <p14:sldId id="2147470136"/>
            <p14:sldId id="2147470137"/>
            <p14:sldId id="2147470138"/>
            <p14:sldId id="2147470139"/>
            <p14:sldId id="2147470140"/>
            <p14:sldId id="2147470141"/>
            <p14:sldId id="2147470142"/>
            <p14:sldId id="2147470143"/>
            <p14:sldId id="2147470145"/>
            <p14:sldId id="2147470146"/>
            <p14:sldId id="2147470144"/>
            <p14:sldId id="2147470147"/>
            <p14:sldId id="2147470148"/>
            <p14:sldId id="2147470150"/>
            <p14:sldId id="2147470151"/>
            <p14:sldId id="2147470152"/>
            <p14:sldId id="2147470153"/>
            <p14:sldId id="2147470154"/>
            <p14:sldId id="2147470155"/>
            <p14:sldId id="2147470156"/>
            <p14:sldId id="2147470157"/>
            <p14:sldId id="2147470158"/>
            <p14:sldId id="2147470123"/>
          </p14:sldIdLst>
        </p14:section>
      </p14:sectionLst>
    </p:ext>
    <p:ext uri="{EFAFB233-063F-42B5-8137-9DF3F51BA10A}">
      <p15:sldGuideLst xmlns:p15="http://schemas.microsoft.com/office/powerpoint/2012/main">
        <p15:guide id="1" orient="horz" pos="1032" userDrawn="1">
          <p15:clr>
            <a:srgbClr val="A4A3A4"/>
          </p15:clr>
        </p15:guide>
        <p15:guide id="2" pos="3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52145B-E5C7-D191-F869-983BECF295A9}" name="Kaplan, Amy (DPH)" initials="KA(" userId="S::amy.kaplan@mass.gov::f1015638-69ff-4a80-acb4-9827cd3c360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hen, Alison B (DPH)" initials="CAB(" lastIdx="1" clrIdx="0">
    <p:extLst>
      <p:ext uri="{19B8F6BF-5375-455C-9EA6-DF929625EA0E}">
        <p15:presenceInfo xmlns:p15="http://schemas.microsoft.com/office/powerpoint/2012/main" userId="S::Alison.B.Cohen@mass.gov::476fe2ad-4475-43c1-a402-684819d93fc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04D"/>
    <a:srgbClr val="FF9933"/>
    <a:srgbClr val="333399"/>
    <a:srgbClr val="92D050"/>
    <a:srgbClr val="055994"/>
    <a:srgbClr val="DAE4F2"/>
    <a:srgbClr val="CC0000"/>
    <a:srgbClr val="013366"/>
    <a:srgbClr val="94B1D8"/>
    <a:srgbClr val="4376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9" autoAdjust="0"/>
    <p:restoredTop sz="93792" autoAdjust="0"/>
  </p:normalViewPr>
  <p:slideViewPr>
    <p:cSldViewPr snapToGrid="0" snapToObjects="1">
      <p:cViewPr varScale="1">
        <p:scale>
          <a:sx n="114" d="100"/>
          <a:sy n="114" d="100"/>
        </p:scale>
        <p:origin x="240" y="312"/>
      </p:cViewPr>
      <p:guideLst>
        <p:guide orient="horz" pos="1032"/>
        <p:guide pos="3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Book1" TargetMode="External"/></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latin typeface="Arial" panose="020B0604020202020204" pitchFamily="34" charset="0"/>
                <a:cs typeface="Arial" panose="020B0604020202020204" pitchFamily="34" charset="0"/>
              </a:defRPr>
            </a:pPr>
            <a:r>
              <a:rPr lang="en-US" sz="2000" b="1" dirty="0">
                <a:latin typeface="Arial" panose="020B0604020202020204" pitchFamily="34" charset="0"/>
                <a:cs typeface="Arial" panose="020B0604020202020204" pitchFamily="34" charset="0"/>
              </a:rPr>
              <a:t>CLABSI Standard Infection Ratio (SIR)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2.17</c:v>
                </c:pt>
                <c:pt idx="1">
                  <c:v>1.5</c:v>
                </c:pt>
                <c:pt idx="2">
                  <c:v>0.84</c:v>
                </c:pt>
                <c:pt idx="3">
                  <c:v>1.36</c:v>
                </c:pt>
                <c:pt idx="4">
                  <c:v>3.09</c:v>
                </c:pt>
                <c:pt idx="5">
                  <c:v>1.29</c:v>
                </c:pt>
                <c:pt idx="6">
                  <c:v>1.32</c:v>
                </c:pt>
                <c:pt idx="7">
                  <c:v>2.12</c:v>
                </c:pt>
                <c:pt idx="8">
                  <c:v>0.76</c:v>
                </c:pt>
                <c:pt idx="9">
                  <c:v>1.47</c:v>
                </c:pt>
                <c:pt idx="10">
                  <c:v>1.06</c:v>
                </c:pt>
                <c:pt idx="11">
                  <c:v>1.68</c:v>
                </c:pt>
                <c:pt idx="13">
                  <c:v>0.91</c:v>
                </c:pt>
                <c:pt idx="14">
                  <c:v>2.71</c:v>
                </c:pt>
                <c:pt idx="15">
                  <c:v>1.32</c:v>
                </c:pt>
                <c:pt idx="16">
                  <c:v>1</c:v>
                </c:pt>
                <c:pt idx="17">
                  <c:v>1.52</c:v>
                </c:pt>
                <c:pt idx="18">
                  <c:v>0.95</c:v>
                </c:pt>
              </c:numCache>
            </c:numRef>
          </c:val>
          <c:smooth val="0"/>
          <c:extLst>
            <c:ext xmlns:c16="http://schemas.microsoft.com/office/drawing/2014/chart" uri="{C3380CC4-5D6E-409C-BE32-E72D297353CC}">
              <c16:uniqueId val="{00000000-2249-44D2-BC15-C0B6AE28335B}"/>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0.28999999999999998</c:v>
                </c:pt>
                <c:pt idx="1">
                  <c:v>0.5</c:v>
                </c:pt>
                <c:pt idx="2">
                  <c:v>0.28999999999999998</c:v>
                </c:pt>
                <c:pt idx="3">
                  <c:v>0.76</c:v>
                </c:pt>
                <c:pt idx="4">
                  <c:v>0.16</c:v>
                </c:pt>
                <c:pt idx="5">
                  <c:v>0.52</c:v>
                </c:pt>
                <c:pt idx="6">
                  <c:v>0.66</c:v>
                </c:pt>
                <c:pt idx="7">
                  <c:v>0</c:v>
                </c:pt>
                <c:pt idx="8">
                  <c:v>7.0000000000000007E-2</c:v>
                </c:pt>
                <c:pt idx="9">
                  <c:v>0.78</c:v>
                </c:pt>
                <c:pt idx="10">
                  <c:v>0.46</c:v>
                </c:pt>
                <c:pt idx="11">
                  <c:v>0.28000000000000003</c:v>
                </c:pt>
                <c:pt idx="13">
                  <c:v>0.56999999999999995</c:v>
                </c:pt>
                <c:pt idx="14">
                  <c:v>0.45</c:v>
                </c:pt>
                <c:pt idx="15">
                  <c:v>0.56999999999999995</c:v>
                </c:pt>
                <c:pt idx="16">
                  <c:v>0.5</c:v>
                </c:pt>
                <c:pt idx="17">
                  <c:v>0.56999999999999995</c:v>
                </c:pt>
                <c:pt idx="18">
                  <c:v>0.49</c:v>
                </c:pt>
              </c:numCache>
            </c:numRef>
          </c:val>
          <c:smooth val="0"/>
          <c:extLst>
            <c:ext xmlns:c16="http://schemas.microsoft.com/office/drawing/2014/chart" uri="{C3380CC4-5D6E-409C-BE32-E72D297353CC}">
              <c16:uniqueId val="{00000001-2249-44D2-BC15-C0B6AE28335B}"/>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0.9</c:v>
                </c:pt>
                <c:pt idx="1">
                  <c:v>0.9</c:v>
                </c:pt>
                <c:pt idx="2">
                  <c:v>0.51</c:v>
                </c:pt>
                <c:pt idx="3">
                  <c:v>1.03</c:v>
                </c:pt>
                <c:pt idx="4">
                  <c:v>0.94</c:v>
                </c:pt>
                <c:pt idx="5">
                  <c:v>0.84</c:v>
                </c:pt>
                <c:pt idx="6">
                  <c:v>0.94</c:v>
                </c:pt>
                <c:pt idx="7">
                  <c:v>0</c:v>
                </c:pt>
                <c:pt idx="8">
                  <c:v>0.28000000000000003</c:v>
                </c:pt>
                <c:pt idx="9">
                  <c:v>1.0900000000000001</c:v>
                </c:pt>
                <c:pt idx="10">
                  <c:v>0.72</c:v>
                </c:pt>
                <c:pt idx="11">
                  <c:v>0.76</c:v>
                </c:pt>
                <c:pt idx="13">
                  <c:v>0.72</c:v>
                </c:pt>
                <c:pt idx="14">
                  <c:v>1.22</c:v>
                </c:pt>
                <c:pt idx="15">
                  <c:v>0.89</c:v>
                </c:pt>
                <c:pt idx="16">
                  <c:v>0.72</c:v>
                </c:pt>
                <c:pt idx="17">
                  <c:v>0.96</c:v>
                </c:pt>
                <c:pt idx="18">
                  <c:v>0.69</c:v>
                </c:pt>
              </c:numCache>
            </c:numRef>
          </c:val>
          <c:smooth val="0"/>
          <c:extLst>
            <c:ext xmlns:c16="http://schemas.microsoft.com/office/drawing/2014/chart" uri="{C3380CC4-5D6E-409C-BE32-E72D297353CC}">
              <c16:uniqueId val="{00000002-2249-44D2-BC15-C0B6AE28335B}"/>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2249-44D2-BC15-C0B6AE28335B}"/>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3.5"/>
          <c:min val="0"/>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dirty="0">
                    <a:latin typeface="Arial" panose="020B0604020202020204" pitchFamily="34" charset="0"/>
                    <a:cs typeface="Arial" panose="020B0604020202020204" pitchFamily="34" charset="0"/>
                  </a:rPr>
                  <a:t>SIR</a:t>
                </a:r>
              </a:p>
            </c:rich>
          </c:tx>
          <c:layout>
            <c:manualLayout>
              <c:xMode val="edge"/>
              <c:yMode val="edge"/>
              <c:x val="1.8547059980628038E-2"/>
              <c:y val="0.31078323907968086"/>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5"/>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latin typeface="Arial" panose="020B0604020202020204" pitchFamily="34" charset="0"/>
                <a:cs typeface="Arial" panose="020B0604020202020204" pitchFamily="34" charset="0"/>
              </a:defRPr>
            </a:pPr>
            <a:r>
              <a:rPr lang="en-US" sz="2000" b="1" i="0" u="none" strike="noStrike" baseline="0" dirty="0">
                <a:effectLst/>
                <a:latin typeface="Arial" panose="020B0604020202020204" pitchFamily="34" charset="0"/>
                <a:cs typeface="Arial" panose="020B0604020202020204" pitchFamily="34" charset="0"/>
              </a:rPr>
              <a:t>CAUTI</a:t>
            </a:r>
            <a:r>
              <a:rPr lang="en-US" sz="2000" b="1" dirty="0">
                <a:latin typeface="Arial" panose="020B0604020202020204" pitchFamily="34" charset="0"/>
                <a:cs typeface="Arial" panose="020B0604020202020204" pitchFamily="34" charset="0"/>
              </a:rPr>
              <a:t> Standard Infection Ratio (SIR)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2.6</c:v>
                </c:pt>
                <c:pt idx="1">
                  <c:v>1.46</c:v>
                </c:pt>
                <c:pt idx="2">
                  <c:v>1.18</c:v>
                </c:pt>
                <c:pt idx="3">
                  <c:v>0.64</c:v>
                </c:pt>
                <c:pt idx="4">
                  <c:v>3.19</c:v>
                </c:pt>
                <c:pt idx="5">
                  <c:v>1.18</c:v>
                </c:pt>
                <c:pt idx="6">
                  <c:v>1.33</c:v>
                </c:pt>
                <c:pt idx="7">
                  <c:v>0.74</c:v>
                </c:pt>
                <c:pt idx="8">
                  <c:v>1.0900000000000001</c:v>
                </c:pt>
                <c:pt idx="9">
                  <c:v>1.45</c:v>
                </c:pt>
                <c:pt idx="10">
                  <c:v>0.59</c:v>
                </c:pt>
                <c:pt idx="11">
                  <c:v>0.47</c:v>
                </c:pt>
                <c:pt idx="13">
                  <c:v>1.36</c:v>
                </c:pt>
                <c:pt idx="14">
                  <c:v>2.94</c:v>
                </c:pt>
                <c:pt idx="15">
                  <c:v>1.62</c:v>
                </c:pt>
                <c:pt idx="16">
                  <c:v>1.87</c:v>
                </c:pt>
                <c:pt idx="17">
                  <c:v>4.09</c:v>
                </c:pt>
                <c:pt idx="18">
                  <c:v>1.3</c:v>
                </c:pt>
              </c:numCache>
            </c:numRef>
          </c:val>
          <c:smooth val="0"/>
          <c:extLst>
            <c:ext xmlns:c16="http://schemas.microsoft.com/office/drawing/2014/chart" uri="{C3380CC4-5D6E-409C-BE32-E72D297353CC}">
              <c16:uniqueId val="{00000000-FBDA-44C4-86FE-A22EA21A41A4}"/>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0.57999999999999996</c:v>
                </c:pt>
                <c:pt idx="1">
                  <c:v>0.54</c:v>
                </c:pt>
                <c:pt idx="2">
                  <c:v>0.52</c:v>
                </c:pt>
                <c:pt idx="3">
                  <c:v>0.28999999999999998</c:v>
                </c:pt>
                <c:pt idx="4">
                  <c:v>0.3</c:v>
                </c:pt>
                <c:pt idx="5">
                  <c:v>0.51</c:v>
                </c:pt>
                <c:pt idx="6">
                  <c:v>0.72</c:v>
                </c:pt>
                <c:pt idx="7">
                  <c:v>0.01</c:v>
                </c:pt>
                <c:pt idx="8">
                  <c:v>0.54</c:v>
                </c:pt>
                <c:pt idx="9">
                  <c:v>0.36</c:v>
                </c:pt>
                <c:pt idx="10">
                  <c:v>0.25</c:v>
                </c:pt>
                <c:pt idx="11">
                  <c:v>0.02</c:v>
                </c:pt>
                <c:pt idx="13">
                  <c:v>0.89</c:v>
                </c:pt>
                <c:pt idx="14">
                  <c:v>0.78</c:v>
                </c:pt>
                <c:pt idx="15">
                  <c:v>0.85</c:v>
                </c:pt>
                <c:pt idx="16">
                  <c:v>1.19</c:v>
                </c:pt>
                <c:pt idx="17">
                  <c:v>0.54</c:v>
                </c:pt>
                <c:pt idx="18">
                  <c:v>0.77</c:v>
                </c:pt>
              </c:numCache>
            </c:numRef>
          </c:val>
          <c:smooth val="0"/>
          <c:extLst>
            <c:ext xmlns:c16="http://schemas.microsoft.com/office/drawing/2014/chart" uri="{C3380CC4-5D6E-409C-BE32-E72D297353CC}">
              <c16:uniqueId val="{00000001-FBDA-44C4-86FE-A22EA21A41A4}"/>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1.32</c:v>
                </c:pt>
                <c:pt idx="1">
                  <c:v>0.92</c:v>
                </c:pt>
                <c:pt idx="2">
                  <c:v>0.8</c:v>
                </c:pt>
                <c:pt idx="3">
                  <c:v>0.44</c:v>
                </c:pt>
                <c:pt idx="4">
                  <c:v>1.17</c:v>
                </c:pt>
                <c:pt idx="5">
                  <c:v>0.8</c:v>
                </c:pt>
                <c:pt idx="6">
                  <c:v>0.99</c:v>
                </c:pt>
                <c:pt idx="7">
                  <c:v>0.15</c:v>
                </c:pt>
                <c:pt idx="8">
                  <c:v>0.78</c:v>
                </c:pt>
                <c:pt idx="9">
                  <c:v>0.76</c:v>
                </c:pt>
                <c:pt idx="10">
                  <c:v>0.4</c:v>
                </c:pt>
                <c:pt idx="11">
                  <c:v>0.14000000000000001</c:v>
                </c:pt>
                <c:pt idx="13">
                  <c:v>1.1000000000000001</c:v>
                </c:pt>
                <c:pt idx="14">
                  <c:v>1.6</c:v>
                </c:pt>
                <c:pt idx="15">
                  <c:v>1.19</c:v>
                </c:pt>
                <c:pt idx="16">
                  <c:v>1.5</c:v>
                </c:pt>
                <c:pt idx="17">
                  <c:v>1.7</c:v>
                </c:pt>
                <c:pt idx="18">
                  <c:v>1.01</c:v>
                </c:pt>
              </c:numCache>
            </c:numRef>
          </c:val>
          <c:smooth val="0"/>
          <c:extLst>
            <c:ext xmlns:c16="http://schemas.microsoft.com/office/drawing/2014/chart" uri="{C3380CC4-5D6E-409C-BE32-E72D297353CC}">
              <c16:uniqueId val="{00000002-FBDA-44C4-86FE-A22EA21A41A4}"/>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FBDA-44C4-86FE-A22EA21A41A4}"/>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5"/>
          <c:min val="0"/>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dirty="0">
                    <a:latin typeface="Arial" panose="020B0604020202020204" pitchFamily="34" charset="0"/>
                    <a:cs typeface="Arial" panose="020B0604020202020204" pitchFamily="34" charset="0"/>
                  </a:rPr>
                  <a:t>SIR</a:t>
                </a:r>
              </a:p>
            </c:rich>
          </c:tx>
          <c:layout>
            <c:manualLayout>
              <c:xMode val="edge"/>
              <c:yMode val="edge"/>
              <c:x val="1.8547059980628038E-2"/>
              <c:y val="0.31078323907968086"/>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latin typeface="Arial" panose="020B0604020202020204" pitchFamily="34" charset="0"/>
                <a:cs typeface="Arial" panose="020B0604020202020204" pitchFamily="34" charset="0"/>
              </a:defRPr>
            </a:pPr>
            <a:r>
              <a:rPr lang="en-US" sz="2000" b="1" dirty="0">
                <a:latin typeface="Arial" panose="020B0604020202020204" pitchFamily="34" charset="0"/>
                <a:cs typeface="Arial" panose="020B0604020202020204" pitchFamily="34" charset="0"/>
              </a:rPr>
              <a:t>CAUTI Standard Utilization Ratio (SUR)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1.58</c:v>
                </c:pt>
                <c:pt idx="1">
                  <c:v>1.1299999999999999</c:v>
                </c:pt>
                <c:pt idx="2">
                  <c:v>1.06</c:v>
                </c:pt>
                <c:pt idx="3">
                  <c:v>0.95</c:v>
                </c:pt>
                <c:pt idx="4">
                  <c:v>0.74</c:v>
                </c:pt>
                <c:pt idx="5">
                  <c:v>0.98</c:v>
                </c:pt>
                <c:pt idx="6">
                  <c:v>0.93</c:v>
                </c:pt>
                <c:pt idx="7">
                  <c:v>0.99</c:v>
                </c:pt>
                <c:pt idx="8">
                  <c:v>1.05</c:v>
                </c:pt>
                <c:pt idx="9">
                  <c:v>1.07</c:v>
                </c:pt>
                <c:pt idx="10">
                  <c:v>1.04</c:v>
                </c:pt>
                <c:pt idx="11">
                  <c:v>1.08</c:v>
                </c:pt>
                <c:pt idx="13">
                  <c:v>0.78</c:v>
                </c:pt>
                <c:pt idx="14">
                  <c:v>0.55000000000000004</c:v>
                </c:pt>
                <c:pt idx="15">
                  <c:v>0.74</c:v>
                </c:pt>
                <c:pt idx="16">
                  <c:v>0.69</c:v>
                </c:pt>
                <c:pt idx="17">
                  <c:v>1.07</c:v>
                </c:pt>
                <c:pt idx="18">
                  <c:v>0.7</c:v>
                </c:pt>
              </c:numCache>
            </c:numRef>
          </c:val>
          <c:smooth val="0"/>
          <c:extLst>
            <c:ext xmlns:c16="http://schemas.microsoft.com/office/drawing/2014/chart" uri="{C3380CC4-5D6E-409C-BE32-E72D297353CC}">
              <c16:uniqueId val="{00000000-369D-4F00-A994-C6E038A747BF}"/>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1.43</c:v>
                </c:pt>
                <c:pt idx="1">
                  <c:v>1.0900000000000001</c:v>
                </c:pt>
                <c:pt idx="2">
                  <c:v>1.03</c:v>
                </c:pt>
                <c:pt idx="3">
                  <c:v>0.93</c:v>
                </c:pt>
                <c:pt idx="4">
                  <c:v>0.69</c:v>
                </c:pt>
                <c:pt idx="5">
                  <c:v>0.95</c:v>
                </c:pt>
                <c:pt idx="6">
                  <c:v>0.91</c:v>
                </c:pt>
                <c:pt idx="7">
                  <c:v>0.9</c:v>
                </c:pt>
                <c:pt idx="8">
                  <c:v>1.01</c:v>
                </c:pt>
                <c:pt idx="9">
                  <c:v>1.02</c:v>
                </c:pt>
                <c:pt idx="10">
                  <c:v>1.01</c:v>
                </c:pt>
                <c:pt idx="11">
                  <c:v>1.03</c:v>
                </c:pt>
                <c:pt idx="13">
                  <c:v>0.77</c:v>
                </c:pt>
                <c:pt idx="14">
                  <c:v>0.52</c:v>
                </c:pt>
                <c:pt idx="15">
                  <c:v>0.72</c:v>
                </c:pt>
                <c:pt idx="16">
                  <c:v>0.68</c:v>
                </c:pt>
                <c:pt idx="17">
                  <c:v>0.99</c:v>
                </c:pt>
                <c:pt idx="18">
                  <c:v>0.69</c:v>
                </c:pt>
              </c:numCache>
            </c:numRef>
          </c:val>
          <c:smooth val="0"/>
          <c:extLst>
            <c:ext xmlns:c16="http://schemas.microsoft.com/office/drawing/2014/chart" uri="{C3380CC4-5D6E-409C-BE32-E72D297353CC}">
              <c16:uniqueId val="{00000001-369D-4F00-A994-C6E038A747BF}"/>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1.51</c:v>
                </c:pt>
                <c:pt idx="1">
                  <c:v>1.1100000000000001</c:v>
                </c:pt>
                <c:pt idx="2">
                  <c:v>1.05</c:v>
                </c:pt>
                <c:pt idx="3">
                  <c:v>0.94</c:v>
                </c:pt>
                <c:pt idx="4">
                  <c:v>0.72</c:v>
                </c:pt>
                <c:pt idx="5">
                  <c:v>0.97</c:v>
                </c:pt>
                <c:pt idx="6">
                  <c:v>0.92</c:v>
                </c:pt>
                <c:pt idx="7">
                  <c:v>0.95</c:v>
                </c:pt>
                <c:pt idx="8">
                  <c:v>1.03</c:v>
                </c:pt>
                <c:pt idx="9">
                  <c:v>1.05</c:v>
                </c:pt>
                <c:pt idx="10">
                  <c:v>1.02</c:v>
                </c:pt>
                <c:pt idx="11">
                  <c:v>1.05</c:v>
                </c:pt>
                <c:pt idx="13">
                  <c:v>0.78</c:v>
                </c:pt>
                <c:pt idx="14">
                  <c:v>0.54</c:v>
                </c:pt>
                <c:pt idx="15">
                  <c:v>0.73</c:v>
                </c:pt>
                <c:pt idx="16">
                  <c:v>0.68</c:v>
                </c:pt>
                <c:pt idx="17">
                  <c:v>1.03</c:v>
                </c:pt>
                <c:pt idx="18">
                  <c:v>0.69</c:v>
                </c:pt>
              </c:numCache>
            </c:numRef>
          </c:val>
          <c:smooth val="0"/>
          <c:extLst>
            <c:ext xmlns:c16="http://schemas.microsoft.com/office/drawing/2014/chart" uri="{C3380CC4-5D6E-409C-BE32-E72D297353CC}">
              <c16:uniqueId val="{00000002-369D-4F00-A994-C6E038A747BF}"/>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369D-4F00-A994-C6E038A747BF}"/>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1.6"/>
          <c:min val="0.4"/>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SUR</a:t>
                </a:r>
              </a:p>
            </c:rich>
          </c:tx>
          <c:layout>
            <c:manualLayout>
              <c:xMode val="edge"/>
              <c:yMode val="edge"/>
              <c:x val="1.8547070779997253E-2"/>
              <c:y val="0.3368254422648444"/>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2"/>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28497156205"/>
          <c:y val="5.7154925774803057E-2"/>
          <c:w val="0.72403090535798165"/>
          <c:h val="0.87952957241837681"/>
        </c:manualLayout>
      </c:layout>
      <c:barChart>
        <c:barDir val="bar"/>
        <c:grouping val="stacked"/>
        <c:varyColors val="0"/>
        <c:ser>
          <c:idx val="0"/>
          <c:order val="0"/>
          <c:spPr>
            <a:solidFill>
              <a:srgbClr val="33A02C"/>
            </a:solidFill>
            <a:ln>
              <a:noFill/>
            </a:ln>
            <a:effectLst/>
          </c:spPr>
          <c:invertIfNegative val="0"/>
          <c:dLbls>
            <c:dLbl>
              <c:idx val="0"/>
              <c:tx>
                <c:rich>
                  <a:bodyPr/>
                  <a:lstStyle/>
                  <a:p>
                    <a:fld id="{9E1E0AB6-8FF5-46E6-8596-7BB3841DDF89}" type="SERIESNAME">
                      <a:rPr lang="en-US" dirty="0"/>
                      <a:pPr/>
                      <a:t>[SERIES NAME]</a:t>
                    </a:fld>
                    <a:r>
                      <a:rPr lang="en-US" baseline="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1EF2-4966-A4BF-97EA91FCA9FE}"/>
                </c:ext>
              </c:extLst>
            </c:dLbl>
            <c:dLbl>
              <c:idx val="1"/>
              <c:tx>
                <c:rich>
                  <a:bodyPr/>
                  <a:lstStyle/>
                  <a:p>
                    <a:fld id="{8AB069D0-F057-46CF-B4F9-4C8617253A9D}" type="SERIESNAME">
                      <a:rPr lang="en-US" dirty="0"/>
                      <a:pPr/>
                      <a:t>[SERIES NAME]</a:t>
                    </a:fld>
                    <a:r>
                      <a:rPr lang="en-US" baseline="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EF2-4966-A4BF-97EA91FCA9FE}"/>
                </c:ext>
              </c:extLst>
            </c:dLbl>
            <c:dLbl>
              <c:idx val="2"/>
              <c:layout>
                <c:manualLayout>
                  <c:x val="-1.4587132065642095E-2"/>
                  <c:y val="-0.11749080136091249"/>
                </c:manualLayout>
              </c:layout>
              <c:tx>
                <c:rich>
                  <a:bodyPr/>
                  <a:lstStyle/>
                  <a:p>
                    <a:fld id="{F881D044-5EA9-4433-97B8-31CAD3B3C43E}" type="SERIESNAME">
                      <a:rPr lang="en-US" smtClean="0"/>
                      <a:pPr/>
                      <a:t>[SERIES NAME]</a:t>
                    </a:fld>
                    <a:endParaRPr lang="en-US"/>
                  </a:p>
                  <a:p>
                    <a:r>
                      <a:rPr lang="en-US" baseline="0"/>
                      <a:t> </a:t>
                    </a:r>
                    <a:fld id="{107E9146-5313-4F47-8669-C7AB1377B76B}"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1EF2-4966-A4BF-97EA91FCA9FE}"/>
                </c:ext>
              </c:extLst>
            </c:dLbl>
            <c:dLbl>
              <c:idx val="3"/>
              <c:layout>
                <c:manualLayout>
                  <c:x val="-1.1461318051575931E-2"/>
                  <c:y val="-0.11749080136091244"/>
                </c:manualLayout>
              </c:layout>
              <c:tx>
                <c:rich>
                  <a:bodyPr/>
                  <a:lstStyle/>
                  <a:p>
                    <a:fld id="{F74CDE6D-0A1D-4634-8A38-E6999CE8A972}" type="SERIESNAME">
                      <a:rPr lang="en-US"/>
                      <a:pPr/>
                      <a:t>[SERIES NAME]</a:t>
                    </a:fld>
                    <a:r>
                      <a:rPr lang="en-US" baseline="0"/>
                      <a:t> </a:t>
                    </a:r>
                  </a:p>
                  <a:p>
                    <a:fld id="{3DACC55D-18BD-4285-9A6C-5D43138B7A1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Sheet1!$C$3:$C$6</c:f>
              <c:numCache>
                <c:formatCode>General</c:formatCode>
                <c:ptCount val="4"/>
              </c:numCache>
            </c:numRef>
          </c:val>
          <c:extLst>
            <c:ext xmlns:c16="http://schemas.microsoft.com/office/drawing/2014/chart" uri="{C3380CC4-5D6E-409C-BE32-E72D297353CC}">
              <c16:uniqueId val="{00000004-1EF2-4966-A4BF-97EA91FCA9FE}"/>
            </c:ext>
          </c:extLst>
        </c:ser>
        <c:ser>
          <c:idx val="1"/>
          <c:order val="1"/>
          <c:spPr>
            <a:solidFill>
              <a:srgbClr val="FF7F00"/>
            </a:solidFill>
            <a:ln>
              <a:noFill/>
            </a:ln>
            <a:effectLst/>
          </c:spPr>
          <c:invertIfNegative val="0"/>
          <c:dLbls>
            <c:dLbl>
              <c:idx val="0"/>
              <c:layout>
                <c:manualLayout>
                  <c:x val="-1.6675350377259285E-2"/>
                  <c:y val="-0.117490749974235"/>
                </c:manualLayout>
              </c:layout>
              <c:tx>
                <c:rich>
                  <a:bodyPr/>
                  <a:lstStyle/>
                  <a:p>
                    <a:fld id="{55DF1058-4B53-4082-9BFD-933C73CD6975}" type="SERIESNAME">
                      <a:rPr lang="en-US"/>
                      <a:pPr/>
                      <a:t>[SERIES NAME]</a:t>
                    </a:fld>
                    <a:r>
                      <a:rPr lang="en-US" baseline="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1EF2-4966-A4BF-97EA91FCA9FE}"/>
                </c:ext>
              </c:extLst>
            </c:dLbl>
            <c:dLbl>
              <c:idx val="1"/>
              <c:layout>
                <c:manualLayout>
                  <c:x val="5.4162063233224062E-6"/>
                  <c:y val="-0.11749074997423492"/>
                </c:manualLayout>
              </c:layout>
              <c:tx>
                <c:rich>
                  <a:bodyPr/>
                  <a:lstStyle/>
                  <a:p>
                    <a:fld id="{04E53DBE-CD03-4058-BC1C-E294DB0DC3EB}" type="SERIESNAME">
                      <a:rPr lang="en-US"/>
                      <a:pPr/>
                      <a:t>[SERIES NAME]</a:t>
                    </a:fld>
                    <a:r>
                      <a:rPr lang="en-US" baseline="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1EF2-4966-A4BF-97EA91FCA9FE}"/>
                </c:ext>
              </c:extLst>
            </c:dLbl>
            <c:dLbl>
              <c:idx val="2"/>
              <c:layout>
                <c:manualLayout>
                  <c:x val="4.4803334201615003E-2"/>
                  <c:y val="-0.11749080136091249"/>
                </c:manualLayout>
              </c:layout>
              <c:tx>
                <c:rich>
                  <a:bodyPr/>
                  <a:lstStyle/>
                  <a:p>
                    <a:fld id="{D7689F21-C326-4D9F-93C6-B65BF922CA38}" type="SERIESNAME">
                      <a:rPr lang="en-US" smtClean="0"/>
                      <a:pPr/>
                      <a:t>[SERIES NAME]</a:t>
                    </a:fld>
                    <a:endParaRPr lang="en-US"/>
                  </a:p>
                  <a:p>
                    <a:r>
                      <a:rPr lang="en-US" baseline="0"/>
                      <a:t> </a:t>
                    </a:r>
                    <a:fld id="{16999269-1D64-4DA5-A2CF-68952E0CEBA9}"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EF2-4966-A4BF-97EA91FCA9FE}"/>
                </c:ext>
              </c:extLst>
            </c:dLbl>
            <c:dLbl>
              <c:idx val="3"/>
              <c:layout>
                <c:manualLayout>
                  <c:x val="6.1474342276634501E-2"/>
                  <c:y val="-0.11749080136091244"/>
                </c:manualLayout>
              </c:layout>
              <c:tx>
                <c:rich>
                  <a:bodyPr/>
                  <a:lstStyle/>
                  <a:p>
                    <a:fld id="{064EF550-2515-4213-BAD1-60DE92F8BAAE}" type="SERIESNAME">
                      <a:rPr lang="en-US"/>
                      <a:pPr/>
                      <a:t>[SERIES NAME]</a:t>
                    </a:fld>
                    <a:r>
                      <a:rPr lang="en-US" baseline="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Sheet1!$D$3:$D$6</c:f>
              <c:numCache>
                <c:formatCode>General</c:formatCode>
                <c:ptCount val="4"/>
              </c:numCache>
            </c:numRef>
          </c:val>
          <c:extLst>
            <c:ext xmlns:c16="http://schemas.microsoft.com/office/drawing/2014/chart" uri="{C3380CC4-5D6E-409C-BE32-E72D297353CC}">
              <c16:uniqueId val="{00000009-1EF2-4966-A4BF-97EA91FCA9FE}"/>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0422093985787053E-3"/>
                  <c:y val="-0.10830404823803158"/>
                </c:manualLayout>
              </c:layout>
              <c:tx>
                <c:rich>
                  <a:bodyPr/>
                  <a:lstStyle/>
                  <a:p>
                    <a:fld id="{779F3B5D-F64F-4155-A216-D845AD4447A0}" type="SERIESNAME">
                      <a:rPr lang="en-US" i="1"/>
                      <a:pPr/>
                      <a:t>[SERIES NAME]</a:t>
                    </a:fld>
                    <a:r>
                      <a:rPr lang="en-US" baseline="0" dirty="0"/>
                      <a:t> </a:t>
                    </a:r>
                  </a:p>
                  <a:p>
                    <a:fld id="{64B4BC21-37F7-4783-AD57-5B57A639875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A-1EF2-4966-A4BF-97EA91FCA9FE}"/>
                </c:ext>
              </c:extLst>
            </c:dLbl>
            <c:dLbl>
              <c:idx val="1"/>
              <c:layout>
                <c:manualLayout>
                  <c:x val="0"/>
                  <c:y val="-0.11521707259365062"/>
                </c:manualLayout>
              </c:layout>
              <c:tx>
                <c:rich>
                  <a:bodyPr/>
                  <a:lstStyle/>
                  <a:p>
                    <a:fld id="{CAD57636-9502-42E6-AF09-8E7F04DB4587}" type="SERIESNAME">
                      <a:rPr lang="en-US" i="1"/>
                      <a:pPr/>
                      <a:t>[SERIES NAME]</a:t>
                    </a:fld>
                    <a:r>
                      <a:rPr lang="en-US" baseline="0" dirty="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1EF2-4966-A4BF-97EA91FCA9FE}"/>
                </c:ext>
              </c:extLst>
            </c:dLbl>
            <c:dLbl>
              <c:idx val="2"/>
              <c:layout>
                <c:manualLayout>
                  <c:x val="-1.0422093985787053E-3"/>
                  <c:y val="-0.10830404823803158"/>
                </c:manualLayout>
              </c:layout>
              <c:tx>
                <c:rich>
                  <a:bodyPr/>
                  <a:lstStyle/>
                  <a:p>
                    <a:fld id="{A60A6586-6857-430C-BA4C-8BDD5C82354C}" type="SERIESNAME">
                      <a:rPr lang="en-US" i="1"/>
                      <a:pPr/>
                      <a:t>[SERIES NAME]</a:t>
                    </a:fld>
                    <a:r>
                      <a:rPr lang="en-US" baseline="0" dirty="0"/>
                      <a:t> </a:t>
                    </a:r>
                  </a:p>
                  <a:p>
                    <a:fld id="{966932FF-10F7-4A46-8CB2-03C85950B9C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C-1EF2-4966-A4BF-97EA91FCA9FE}"/>
                </c:ext>
              </c:extLst>
            </c:dLbl>
            <c:dLbl>
              <c:idx val="3"/>
              <c:layout>
                <c:manualLayout>
                  <c:x val="-3.8213903164282255E-17"/>
                  <c:y val="-0.10830404823803158"/>
                </c:manualLayout>
              </c:layout>
              <c:tx>
                <c:rich>
                  <a:bodyPr/>
                  <a:lstStyle/>
                  <a:p>
                    <a:fld id="{435CD44A-AC65-43F2-92C4-64AE3EDCD92D}" type="SERIESNAME">
                      <a:rPr lang="en-US" i="1"/>
                      <a:pPr/>
                      <a:t>[SERIES NAME]</a:t>
                    </a:fld>
                    <a:r>
                      <a:rPr lang="en-US" baseline="0" dirty="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Sheet1!$E$3:$E$6</c:f>
              <c:numCache>
                <c:formatCode>0%</c:formatCode>
                <c:ptCount val="4"/>
                <c:pt idx="0">
                  <c:v>2.1999999999999999E-2</c:v>
                </c:pt>
                <c:pt idx="1">
                  <c:v>3.5000000000000003E-2</c:v>
                </c:pt>
                <c:pt idx="2">
                  <c:v>5.0000000000000001E-3</c:v>
                </c:pt>
                <c:pt idx="3">
                  <c:v>3.5999999999999997E-2</c:v>
                </c:pt>
              </c:numCache>
            </c:numRef>
          </c:val>
          <c:extLst>
            <c:ext xmlns:c16="http://schemas.microsoft.com/office/drawing/2014/chart" uri="{C3380CC4-5D6E-409C-BE32-E72D297353CC}">
              <c16:uniqueId val="{0000000E-1EF2-4966-A4BF-97EA91FCA9FE}"/>
            </c:ext>
          </c:extLst>
        </c:ser>
        <c:ser>
          <c:idx val="3"/>
          <c:order val="3"/>
          <c:tx>
            <c:strRef>
              <c:f>Sheet1!$F$2</c:f>
              <c:strCache>
                <c:ptCount val="1"/>
                <c:pt idx="0">
                  <c:v>Enterococcus sp.</c:v>
                </c:pt>
              </c:strCache>
            </c:strRef>
          </c:tx>
          <c:spPr>
            <a:solidFill>
              <a:srgbClr val="FB9A99"/>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4FAE03AF-25FD-431E-A1C2-FE0DA1878A04}" type="SERIESNAME">
                      <a:rPr lang="en-US" sz="900" i="1">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dirty="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5138C641-B3E6-4924-87AE-384225505917}"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1EF2-4966-A4BF-97EA91FCA9FE}"/>
                </c:ext>
              </c:extLst>
            </c:dLbl>
            <c:dLbl>
              <c:idx val="1"/>
              <c:tx>
                <c:rich>
                  <a:bodyPr/>
                  <a:lstStyle/>
                  <a:p>
                    <a:fld id="{39C80804-3C7B-4F0A-BCE2-3D5D8D863B35}" type="SERIESNAME">
                      <a:rPr lang="en-US" i="1"/>
                      <a:pPr/>
                      <a:t>[SERIES NAME]</a:t>
                    </a:fld>
                    <a:r>
                      <a:rPr lang="en-US" baseline="0" dirty="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0-1EF2-4966-A4BF-97EA91FCA9FE}"/>
                </c:ext>
              </c:extLst>
            </c:dLbl>
            <c:dLbl>
              <c:idx val="2"/>
              <c:tx>
                <c:rich>
                  <a:bodyPr/>
                  <a:lstStyle/>
                  <a:p>
                    <a:fld id="{A21DCF45-844A-4459-A215-685F27FA34CA}" type="SERIESNAME">
                      <a:rPr lang="en-US" i="1"/>
                      <a:pPr/>
                      <a:t>[SERIES NAME]</a:t>
                    </a:fld>
                    <a:r>
                      <a:rPr lang="en-US" baseline="0" dirty="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1-1EF2-4966-A4BF-97EA91FCA9FE}"/>
                </c:ext>
              </c:extLst>
            </c:dLbl>
            <c:dLbl>
              <c:idx val="3"/>
              <c:tx>
                <c:rich>
                  <a:bodyPr/>
                  <a:lstStyle/>
                  <a:p>
                    <a:fld id="{DDFFAB3E-244B-4C10-BFAE-305656E4AE49}" type="SERIESNAME">
                      <a:rPr lang="en-US" i="1"/>
                      <a:pPr/>
                      <a:t>[SERIES NAME]</a:t>
                    </a:fld>
                    <a:r>
                      <a:rPr lang="en-US" baseline="0" dirty="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2-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Sheet1!$F$3:$F$6</c:f>
              <c:numCache>
                <c:formatCode>0%</c:formatCode>
                <c:ptCount val="4"/>
                <c:pt idx="0">
                  <c:v>7.3999999999999996E-2</c:v>
                </c:pt>
                <c:pt idx="1">
                  <c:v>0.113</c:v>
                </c:pt>
                <c:pt idx="2">
                  <c:v>0.125</c:v>
                </c:pt>
                <c:pt idx="3">
                  <c:v>0.16700000000000001</c:v>
                </c:pt>
              </c:numCache>
            </c:numRef>
          </c:val>
          <c:extLst>
            <c:ext xmlns:c16="http://schemas.microsoft.com/office/drawing/2014/chart" uri="{C3380CC4-5D6E-409C-BE32-E72D297353CC}">
              <c16:uniqueId val="{00000013-1EF2-4966-A4BF-97EA91FCA9FE}"/>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1.8759769174416657E-2"/>
                  <c:y val="-0.10827338416674295"/>
                </c:manualLayout>
              </c:layout>
              <c:tx>
                <c:rich>
                  <a:bodyPr/>
                  <a:lstStyle/>
                  <a:p>
                    <a:fld id="{D125B595-3940-40A7-B20C-BE6882CB476E}" type="SERIESNAME">
                      <a:rPr lang="en-US"/>
                      <a:pPr/>
                      <a:t>[SERIES NAME]</a:t>
                    </a:fld>
                    <a:r>
                      <a:rPr lang="en-US" baseline="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4-1EF2-4966-A4BF-97EA91FCA9FE}"/>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5-1EF2-4966-A4BF-97EA91FCA9FE}"/>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6-1EF2-4966-A4BF-97EA91FCA9FE}"/>
                </c:ext>
              </c:extLst>
            </c:dLbl>
            <c:dLbl>
              <c:idx val="3"/>
              <c:layout>
                <c:manualLayout>
                  <c:x val="0"/>
                  <c:y val="-0.110579577751447"/>
                </c:manualLayout>
              </c:layout>
              <c:tx>
                <c:rich>
                  <a:bodyPr/>
                  <a:lstStyle/>
                  <a:p>
                    <a:fld id="{0728ED42-E8DE-4A7F-B762-3A93C2238D03}" type="SERIESNAME">
                      <a:rPr lang="en-US" smtClean="0"/>
                      <a:pPr/>
                      <a:t>[SERIES NAME]</a:t>
                    </a:fld>
                    <a:endParaRPr lang="en-US"/>
                  </a:p>
                  <a:p>
                    <a:r>
                      <a:rPr lang="en-US" baseline="0"/>
                      <a:t> </a:t>
                    </a:r>
                    <a:fld id="{F8631D00-D127-4DD3-8267-FF08C25C80E8}"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Sheet1!$G$3:$G$6</c:f>
              <c:numCache>
                <c:formatCode>0%</c:formatCode>
                <c:ptCount val="4"/>
                <c:pt idx="0">
                  <c:v>2.1999999999999999E-2</c:v>
                </c:pt>
                <c:pt idx="1">
                  <c:v>1.7000000000000001E-2</c:v>
                </c:pt>
                <c:pt idx="2">
                  <c:v>0.02</c:v>
                </c:pt>
                <c:pt idx="3">
                  <c:v>3.5999999999999997E-2</c:v>
                </c:pt>
              </c:numCache>
            </c:numRef>
          </c:val>
          <c:extLst>
            <c:ext xmlns:c16="http://schemas.microsoft.com/office/drawing/2014/chart" uri="{C3380CC4-5D6E-409C-BE32-E72D297353CC}">
              <c16:uniqueId val="{00000018-1EF2-4966-A4BF-97EA91FCA9FE}"/>
            </c:ext>
          </c:extLst>
        </c:ser>
        <c:ser>
          <c:idx val="5"/>
          <c:order val="5"/>
          <c:tx>
            <c:strRef>
              <c:f>Sheet1!$H$2</c:f>
              <c:strCache>
                <c:ptCount val="1"/>
                <c:pt idx="0">
                  <c:v>Escherichia coli</c:v>
                </c:pt>
              </c:strCache>
            </c:strRef>
          </c:tx>
          <c:spPr>
            <a:solidFill>
              <a:srgbClr val="A3D872"/>
            </a:solidFill>
            <a:ln>
              <a:noFill/>
            </a:ln>
            <a:effectLst/>
          </c:spPr>
          <c:invertIfNegative val="0"/>
          <c:dLbls>
            <c:dLbl>
              <c:idx val="0"/>
              <c:tx>
                <c:rich>
                  <a:bodyPr/>
                  <a:lstStyle/>
                  <a:p>
                    <a:fld id="{8147312C-35C0-4219-8B11-BF455C8EEE9B}" type="SERIESNAME">
                      <a:rPr lang="en-US" i="1"/>
                      <a:pPr/>
                      <a:t>[SERIES NAME]</a:t>
                    </a:fld>
                    <a:r>
                      <a:rPr lang="en-US" baseline="0" dirty="0"/>
                      <a:t> </a:t>
                    </a:r>
                  </a:p>
                  <a:p>
                    <a:fld id="{3C8D6AC6-3836-4D85-B172-02DC4AD1BFD6}"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9-1EF2-4966-A4BF-97EA91FCA9FE}"/>
                </c:ext>
              </c:extLst>
            </c:dLbl>
            <c:dLbl>
              <c:idx val="1"/>
              <c:tx>
                <c:rich>
                  <a:bodyPr/>
                  <a:lstStyle/>
                  <a:p>
                    <a:fld id="{38BC4252-DCDF-4761-8980-3A80B522D2CD}" type="SERIESNAME">
                      <a:rPr lang="en-US" i="1"/>
                      <a:pPr/>
                      <a:t>[SERIES NAME]</a:t>
                    </a:fld>
                    <a:r>
                      <a:rPr lang="en-US" baseline="0" dirty="0"/>
                      <a:t> </a:t>
                    </a:r>
                  </a:p>
                  <a:p>
                    <a:fld id="{A23617AF-AAE2-4096-88AC-B7AE7E1A1E78}"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A-1EF2-4966-A4BF-97EA91FCA9FE}"/>
                </c:ext>
              </c:extLst>
            </c:dLbl>
            <c:dLbl>
              <c:idx val="2"/>
              <c:tx>
                <c:rich>
                  <a:bodyPr/>
                  <a:lstStyle/>
                  <a:p>
                    <a:fld id="{7B6BC8C3-5F27-4A12-BFA7-E05E5E155FEA}" type="SERIESNAME">
                      <a:rPr lang="en-US" i="1"/>
                      <a:pPr/>
                      <a:t>[SERIES NAME]</a:t>
                    </a:fld>
                    <a:r>
                      <a:rPr lang="en-US" baseline="0" dirty="0"/>
                      <a:t> </a:t>
                    </a:r>
                  </a:p>
                  <a:p>
                    <a:fld id="{F6897AA7-60A4-4E46-BEE6-1E49A9BDA219}"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B-1EF2-4966-A4BF-97EA91FCA9FE}"/>
                </c:ext>
              </c:extLst>
            </c:dLbl>
            <c:dLbl>
              <c:idx val="3"/>
              <c:tx>
                <c:rich>
                  <a:bodyPr/>
                  <a:lstStyle/>
                  <a:p>
                    <a:fld id="{0FFF26A6-CE12-41DB-83BC-B0E6D3A6595A}" type="SERIESNAME">
                      <a:rPr lang="en-US" i="1"/>
                      <a:pPr/>
                      <a:t>[SERIES NAME]</a:t>
                    </a:fld>
                    <a:r>
                      <a:rPr lang="en-US" baseline="0" dirty="0"/>
                      <a:t> </a:t>
                    </a:r>
                  </a:p>
                  <a:p>
                    <a:fld id="{6E442EF5-CDCA-4AC9-B5B8-B9EAA28C4297}"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C-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Sheet1!$H$3:$H$6</c:f>
              <c:numCache>
                <c:formatCode>0%</c:formatCode>
                <c:ptCount val="4"/>
                <c:pt idx="0">
                  <c:v>0.30099999999999999</c:v>
                </c:pt>
                <c:pt idx="1">
                  <c:v>0.317</c:v>
                </c:pt>
                <c:pt idx="2">
                  <c:v>0.34499999999999997</c:v>
                </c:pt>
                <c:pt idx="3">
                  <c:v>0.34100000000000003</c:v>
                </c:pt>
              </c:numCache>
            </c:numRef>
          </c:val>
          <c:extLst>
            <c:ext xmlns:c16="http://schemas.microsoft.com/office/drawing/2014/chart" uri="{C3380CC4-5D6E-409C-BE32-E72D297353CC}">
              <c16:uniqueId val="{0000001D-1EF2-4966-A4BF-97EA91FCA9FE}"/>
            </c:ext>
          </c:extLst>
        </c:ser>
        <c:ser>
          <c:idx val="6"/>
          <c:order val="6"/>
          <c:tx>
            <c:strRef>
              <c:f>Sheet1!$I$2</c:f>
              <c:strCache>
                <c:ptCount val="1"/>
                <c:pt idx="0">
                  <c:v>Pseudomonas 
aeruginosa</c:v>
                </c:pt>
              </c:strCache>
            </c:strRef>
          </c:tx>
          <c:spPr>
            <a:solidFill>
              <a:srgbClr val="FFCC00"/>
            </a:solidFill>
            <a:ln>
              <a:noFill/>
            </a:ln>
            <a:effectLst/>
          </c:spPr>
          <c:invertIfNegative val="0"/>
          <c:dLbls>
            <c:dLbl>
              <c:idx val="0"/>
              <c:tx>
                <c:rich>
                  <a:bodyPr/>
                  <a:lstStyle/>
                  <a:p>
                    <a:fld id="{195D017D-7010-41CB-B400-FFBB8F4C8501}" type="SERIESNAME">
                      <a:rPr lang="en-US" i="1"/>
                      <a:pPr/>
                      <a:t>[SERIES NAME]</a:t>
                    </a:fld>
                    <a:r>
                      <a:rPr lang="en-US" baseline="0" dirty="0"/>
                      <a:t> </a:t>
                    </a:r>
                  </a:p>
                  <a:p>
                    <a:fld id="{166B75FB-6B56-4D84-B843-B9F147439691}"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E-1EF2-4966-A4BF-97EA91FCA9FE}"/>
                </c:ext>
              </c:extLst>
            </c:dLbl>
            <c:dLbl>
              <c:idx val="1"/>
              <c:tx>
                <c:rich>
                  <a:bodyPr/>
                  <a:lstStyle/>
                  <a:p>
                    <a:fld id="{CF2CE580-1A7B-4FDD-9323-5536D30EA21E}" type="SERIESNAME">
                      <a:rPr lang="en-US" i="1"/>
                      <a:pPr/>
                      <a:t>[SERIES NAME]</a:t>
                    </a:fld>
                    <a:r>
                      <a:rPr lang="en-US" baseline="0" dirty="0"/>
                      <a:t> </a:t>
                    </a:r>
                  </a:p>
                  <a:p>
                    <a:fld id="{4430EE25-1F9D-462A-8211-ACD30BEA4170}"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F-1EF2-4966-A4BF-97EA91FCA9FE}"/>
                </c:ext>
              </c:extLst>
            </c:dLbl>
            <c:dLbl>
              <c:idx val="2"/>
              <c:tx>
                <c:rich>
                  <a:bodyPr/>
                  <a:lstStyle/>
                  <a:p>
                    <a:fld id="{21DF0067-F838-4498-AD72-7E88B9E2F8A9}" type="SERIESNAME">
                      <a:rPr lang="en-US" i="1"/>
                      <a:pPr/>
                      <a:t>[SERIES NAME]</a:t>
                    </a:fld>
                    <a:r>
                      <a:rPr lang="en-US" baseline="0" dirty="0"/>
                      <a:t> </a:t>
                    </a:r>
                  </a:p>
                  <a:p>
                    <a:fld id="{60B3F7F3-B4B4-4366-9765-ABE2F9CA4D70}"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0-1EF2-4966-A4BF-97EA91FCA9FE}"/>
                </c:ext>
              </c:extLst>
            </c:dLbl>
            <c:dLbl>
              <c:idx val="3"/>
              <c:tx>
                <c:rich>
                  <a:bodyPr/>
                  <a:lstStyle/>
                  <a:p>
                    <a:fld id="{2EB01E7D-BCF0-4C88-B655-3F46CC5E1D08}" type="SERIESNAME">
                      <a:rPr lang="en-US" i="1"/>
                      <a:pPr/>
                      <a:t>[SERIES NAME]</a:t>
                    </a:fld>
                    <a:r>
                      <a:rPr lang="en-US" baseline="0" dirty="0"/>
                      <a:t> </a:t>
                    </a:r>
                  </a:p>
                  <a:p>
                    <a:fld id="{9496E718-82F0-4A36-9487-8C6D2A3FF5ED}"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1-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Sheet1!$I$3:$I$6</c:f>
              <c:numCache>
                <c:formatCode>0%</c:formatCode>
                <c:ptCount val="4"/>
                <c:pt idx="0">
                  <c:v>0.13400000000000001</c:v>
                </c:pt>
                <c:pt idx="1">
                  <c:v>0.157</c:v>
                </c:pt>
                <c:pt idx="2">
                  <c:v>0.16</c:v>
                </c:pt>
                <c:pt idx="3">
                  <c:v>0.14099999999999999</c:v>
                </c:pt>
              </c:numCache>
            </c:numRef>
          </c:val>
          <c:extLst>
            <c:ext xmlns:c16="http://schemas.microsoft.com/office/drawing/2014/chart" uri="{C3380CC4-5D6E-409C-BE32-E72D297353CC}">
              <c16:uniqueId val="{00000022-1EF2-4966-A4BF-97EA91FCA9FE}"/>
            </c:ext>
          </c:extLst>
        </c:ser>
        <c:ser>
          <c:idx val="7"/>
          <c:order val="7"/>
          <c:tx>
            <c:strRef>
              <c:f>Sheet1!$J$2</c:f>
              <c:strCache>
                <c:ptCount val="1"/>
                <c:pt idx="0">
                  <c:v>Klebsiella 
pneumoniae</c:v>
                </c:pt>
              </c:strCache>
            </c:strRef>
          </c:tx>
          <c:spPr>
            <a:solidFill>
              <a:srgbClr val="98D0D4"/>
            </a:solidFill>
            <a:ln>
              <a:noFill/>
            </a:ln>
            <a:effectLst/>
          </c:spPr>
          <c:invertIfNegative val="0"/>
          <c:dLbls>
            <c:dLbl>
              <c:idx val="0"/>
              <c:layout>
                <c:manualLayout>
                  <c:x val="7.6427806328564511E-17"/>
                  <c:y val="-2.3043414518730122E-3"/>
                </c:manualLayout>
              </c:layout>
              <c:tx>
                <c:rich>
                  <a:bodyPr/>
                  <a:lstStyle/>
                  <a:p>
                    <a:fld id="{8CC6A7BB-3722-4B5F-B99E-7313C5C8CCD7}" type="SERIESNAME">
                      <a:rPr lang="en-US" i="1"/>
                      <a:pPr/>
                      <a:t>[SERIES NAME]</a:t>
                    </a:fld>
                    <a:r>
                      <a:rPr lang="en-US" baseline="0" dirty="0"/>
                      <a:t> </a:t>
                    </a:r>
                  </a:p>
                  <a:p>
                    <a:fld id="{B4717817-2172-4A9C-9F08-C578A93EABE1}"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3-1EF2-4966-A4BF-97EA91FCA9FE}"/>
                </c:ext>
              </c:extLst>
            </c:dLbl>
            <c:dLbl>
              <c:idx val="1"/>
              <c:layout>
                <c:manualLayout>
                  <c:x val="0"/>
                  <c:y val="-2.3043414518730122E-3"/>
                </c:manualLayout>
              </c:layout>
              <c:tx>
                <c:rich>
                  <a:bodyPr/>
                  <a:lstStyle/>
                  <a:p>
                    <a:fld id="{7EFBF9C5-6999-4E27-B07B-CA7AB78D2F49}" type="SERIESNAME">
                      <a:rPr lang="en-US" i="1"/>
                      <a:pPr/>
                      <a:t>[SERIES NAME]</a:t>
                    </a:fld>
                    <a:r>
                      <a:rPr lang="en-US" baseline="0" dirty="0"/>
                      <a:t> </a:t>
                    </a:r>
                  </a:p>
                  <a:p>
                    <a:fld id="{E8E5DB13-7F33-4207-B07D-CA7C2CB603E3}"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4-1EF2-4966-A4BF-97EA91FCA9FE}"/>
                </c:ext>
              </c:extLst>
            </c:dLbl>
            <c:dLbl>
              <c:idx val="2"/>
              <c:layout>
                <c:manualLayout>
                  <c:x val="0"/>
                  <c:y val="-4.6086829037460244E-3"/>
                </c:manualLayout>
              </c:layout>
              <c:tx>
                <c:rich>
                  <a:bodyPr/>
                  <a:lstStyle/>
                  <a:p>
                    <a:fld id="{D30788FC-E211-4154-9F08-70B13F05E6E0}" type="SERIESNAME">
                      <a:rPr lang="en-US" i="1"/>
                      <a:pPr/>
                      <a:t>[SERIES NAME]</a:t>
                    </a:fld>
                    <a:r>
                      <a:rPr lang="en-US" baseline="0" dirty="0"/>
                      <a:t> </a:t>
                    </a:r>
                  </a:p>
                  <a:p>
                    <a:fld id="{310E7672-F721-4DC4-BDC7-F69AB7546195}" type="VALUE">
                      <a:rPr lang="en-US" baseline="0" smtClean="0"/>
                      <a:pPr/>
                      <a:t>[VALUE]</a:t>
                    </a:fld>
                    <a:endParaRPr lang="en-US"/>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5-1EF2-4966-A4BF-97EA91FCA9FE}"/>
                </c:ext>
              </c:extLst>
            </c:dLbl>
            <c:dLbl>
              <c:idx val="3"/>
              <c:layout>
                <c:manualLayout>
                  <c:x val="0"/>
                  <c:y val="-2.304341451872991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4CB331F6-79D6-412C-BBEC-70F8CEEC7399}" type="SERIESNAME">
                      <a:rPr lang="en-US" sz="900" i="1">
                        <a:latin typeface="Arial" panose="020B0604020202020204" pitchFamily="34" charset="0"/>
                        <a:cs typeface="Arial" panose="020B0604020202020204" pitchFamily="34" charset="0"/>
                      </a:rPr>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t>[SERIES NAME]</a:t>
                    </a:fld>
                    <a:r>
                      <a:rPr lang="en-US" sz="900" baseline="0" dirty="0">
                        <a:latin typeface="Arial" panose="020B0604020202020204" pitchFamily="34" charset="0"/>
                        <a:cs typeface="Arial" panose="020B0604020202020204" pitchFamily="34" charset="0"/>
                      </a:rPr>
                      <a:t> </a:t>
                    </a:r>
                  </a:p>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7C4F1565-38F5-4EA9-9CA7-B9AE8F65D79A}"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t>[VALUE]</a:t>
                    </a:fld>
                    <a:endParaRPr lang="en-US"/>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6-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Sheet1!$J$3:$J$6</c:f>
              <c:numCache>
                <c:formatCode>0%</c:formatCode>
                <c:ptCount val="4"/>
                <c:pt idx="0">
                  <c:v>0.112</c:v>
                </c:pt>
                <c:pt idx="1">
                  <c:v>8.6999999999999994E-2</c:v>
                </c:pt>
                <c:pt idx="2">
                  <c:v>0.11</c:v>
                </c:pt>
                <c:pt idx="3">
                  <c:v>6.5000000000000002E-2</c:v>
                </c:pt>
              </c:numCache>
            </c:numRef>
          </c:val>
          <c:extLst>
            <c:ext xmlns:c16="http://schemas.microsoft.com/office/drawing/2014/chart" uri="{C3380CC4-5D6E-409C-BE32-E72D297353CC}">
              <c16:uniqueId val="{00000027-1EF2-4966-A4BF-97EA91FCA9FE}"/>
            </c:ext>
          </c:extLst>
        </c:ser>
        <c:ser>
          <c:idx val="8"/>
          <c:order val="8"/>
          <c:tx>
            <c:strRef>
              <c:f>Sheet1!$K$2</c:f>
              <c:strCache>
                <c:ptCount val="1"/>
                <c:pt idx="0">
                  <c:v>Gram-negative (other)
bacteria</c:v>
                </c:pt>
              </c:strCache>
            </c:strRef>
          </c:tx>
          <c:spPr>
            <a:solidFill>
              <a:srgbClr val="1F78B4"/>
            </a:solidFill>
            <a:ln>
              <a:noFill/>
            </a:ln>
            <a:effectLst/>
          </c:spPr>
          <c:invertIfNegative val="0"/>
          <c:dLbls>
            <c:dLbl>
              <c:idx val="0"/>
              <c:tx>
                <c:rich>
                  <a:bodyPr/>
                  <a:lstStyle/>
                  <a:p>
                    <a:fld id="{BF288C62-14DC-4AC2-8C28-FF5C3C30D512}" type="SERIESNAME">
                      <a:rPr lang="en-US"/>
                      <a:pPr/>
                      <a:t>[SERIES NAME]</a:t>
                    </a:fld>
                    <a:r>
                      <a:rPr lang="en-US" baseline="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8-1EF2-4966-A4BF-97EA91FCA9FE}"/>
                </c:ext>
              </c:extLst>
            </c:dLbl>
            <c:dLbl>
              <c:idx val="1"/>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9-1EF2-4966-A4BF-97EA91FCA9FE}"/>
                </c:ext>
              </c:extLst>
            </c:dLbl>
            <c:dLbl>
              <c:idx val="2"/>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A-1EF2-4966-A4BF-97EA91FCA9FE}"/>
                </c:ext>
              </c:extLst>
            </c:dLbl>
            <c:dLbl>
              <c:idx val="3"/>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902F546B-CA56-478C-9E64-828609E413F2}"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18399A20-D5A0-4B87-BCF0-2434697BB6F4}"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B-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Sheet1!$K$3:$K$6</c:f>
              <c:numCache>
                <c:formatCode>0%</c:formatCode>
                <c:ptCount val="4"/>
                <c:pt idx="0">
                  <c:v>0.17499999999999999</c:v>
                </c:pt>
                <c:pt idx="1">
                  <c:v>0.157</c:v>
                </c:pt>
                <c:pt idx="2">
                  <c:v>0.17</c:v>
                </c:pt>
                <c:pt idx="3">
                  <c:v>0.13</c:v>
                </c:pt>
              </c:numCache>
            </c:numRef>
          </c:val>
          <c:extLst>
            <c:ext xmlns:c16="http://schemas.microsoft.com/office/drawing/2014/chart" uri="{C3380CC4-5D6E-409C-BE32-E72D297353CC}">
              <c16:uniqueId val="{0000002C-1EF2-4966-A4BF-97EA91FCA9FE}"/>
            </c:ext>
          </c:extLst>
        </c:ser>
        <c:ser>
          <c:idx val="9"/>
          <c:order val="9"/>
          <c:spPr>
            <a:solidFill>
              <a:srgbClr val="BDA0CC"/>
            </a:solidFill>
            <a:ln>
              <a:noFill/>
            </a:ln>
            <a:effectLst/>
          </c:spPr>
          <c:invertIfNegative val="0"/>
          <c:dLbls>
            <c:dLbl>
              <c:idx val="0"/>
              <c:layout>
                <c:manualLayout>
                  <c:x val="-1.2503256056264652E-2"/>
                  <c:y val="-0.11749080136091244"/>
                </c:manualLayout>
              </c:layout>
              <c:tx>
                <c:rich>
                  <a:bodyPr/>
                  <a:lstStyle/>
                  <a:p>
                    <a:fld id="{A9F0A3A8-205A-4FE4-ACBE-4B5930D63FBA}" type="SERIESNAME">
                      <a:rPr lang="en-US"/>
                      <a:pPr/>
                      <a:t>[SERIES NAME]</a:t>
                    </a:fld>
                    <a:r>
                      <a:rPr lang="en-US" baseline="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D-1EF2-4966-A4BF-97EA91FCA9FE}"/>
                </c:ext>
              </c:extLst>
            </c:dLbl>
            <c:dLbl>
              <c:idx val="1"/>
              <c:layout>
                <c:manualLayout>
                  <c:x val="-1.4587132065642248E-2"/>
                  <c:y val="-0.11749080136091244"/>
                </c:manualLayout>
              </c:layout>
              <c:tx>
                <c:rich>
                  <a:bodyPr/>
                  <a:lstStyle/>
                  <a:p>
                    <a:fld id="{768552B4-D6C3-4E5C-865C-B670529D9C88}" type="SERIESNAME">
                      <a:rPr lang="en-US"/>
                      <a:pPr/>
                      <a:t>[SERIES NAME]</a:t>
                    </a:fld>
                    <a:r>
                      <a:rPr lang="en-US" baseline="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E-1EF2-4966-A4BF-97EA91FCA9FE}"/>
                </c:ext>
              </c:extLst>
            </c:dLbl>
            <c:dLbl>
              <c:idx val="2"/>
              <c:tx>
                <c:rich>
                  <a:bodyPr/>
                  <a:lstStyle/>
                  <a:p>
                    <a:fld id="{A26E45B4-B844-4A54-84AE-FD73E8394A45}" type="SERIESNAME">
                      <a:rPr lang="en-US"/>
                      <a:pPr/>
                      <a:t>[SERIES NAME]</a:t>
                    </a:fld>
                    <a:r>
                      <a:rPr lang="en-US" baseline="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F-1EF2-4966-A4BF-97EA91FCA9FE}"/>
                </c:ext>
              </c:extLst>
            </c:dLbl>
            <c:dLbl>
              <c:idx val="3"/>
              <c:tx>
                <c:rich>
                  <a:bodyPr/>
                  <a:lstStyle/>
                  <a:p>
                    <a:fld id="{BFD36F6B-794C-4F98-857E-15DC089BF032}" type="SERIESNAME">
                      <a:rPr lang="en-US"/>
                      <a:pPr/>
                      <a:t>[SERIES NAME]</a:t>
                    </a:fld>
                    <a:r>
                      <a:rPr lang="en-US" baseline="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0-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Sheet1!$L$3:$L$6</c:f>
              <c:numCache>
                <c:formatCode>General</c:formatCode>
                <c:ptCount val="4"/>
              </c:numCache>
            </c:numRef>
          </c:val>
          <c:extLst>
            <c:ext xmlns:c16="http://schemas.microsoft.com/office/drawing/2014/chart" uri="{C3380CC4-5D6E-409C-BE32-E72D297353CC}">
              <c16:uniqueId val="{00000031-1EF2-4966-A4BF-97EA91FCA9FE}"/>
            </c:ext>
          </c:extLst>
        </c:ser>
        <c:ser>
          <c:idx val="10"/>
          <c:order val="10"/>
          <c:spPr>
            <a:solidFill>
              <a:srgbClr val="E93B3B"/>
            </a:solidFill>
            <a:ln>
              <a:noFill/>
            </a:ln>
            <a:effectLst/>
          </c:spPr>
          <c:invertIfNegative val="0"/>
          <c:dLbls>
            <c:dLbl>
              <c:idx val="0"/>
              <c:layout>
                <c:manualLayout>
                  <c:x val="2.2922636103151862E-2"/>
                  <c:y val="-0.11749080136091244"/>
                </c:manualLayout>
              </c:layout>
              <c:tx>
                <c:rich>
                  <a:bodyPr/>
                  <a:lstStyle/>
                  <a:p>
                    <a:fld id="{67AFEFB7-315B-4D57-92AC-BAE8A8D163FD}" type="SERIESNAME">
                      <a:rPr lang="en-US"/>
                      <a:pPr/>
                      <a:t>[SERIES NAME]</a:t>
                    </a:fld>
                    <a:r>
                      <a:rPr lang="en-US" baseline="0"/>
                      <a:t> </a:t>
                    </a:r>
                  </a:p>
                  <a:p>
                    <a:fld id="{C3C7A0E2-6AB8-4A8F-A816-65CBD4051AB0}"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2-1EF2-4966-A4BF-97EA91FCA9FE}"/>
                </c:ext>
              </c:extLst>
            </c:dLbl>
            <c:dLbl>
              <c:idx val="1"/>
              <c:layout>
                <c:manualLayout>
                  <c:x val="2.5006553133710592E-2"/>
                  <c:y val="-0.1151870601577573"/>
                </c:manualLayout>
              </c:layout>
              <c:tx>
                <c:rich>
                  <a:bodyPr/>
                  <a:lstStyle/>
                  <a:p>
                    <a:fld id="{47FF1E28-1425-42B8-A51E-8CDDEEDB9C60}" type="SERIESNAME">
                      <a:rPr lang="en-US"/>
                      <a:pPr/>
                      <a:t>[SERIES NAME]</a:t>
                    </a:fld>
                    <a:r>
                      <a:rPr lang="en-US" baseline="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33-1EF2-4966-A4BF-97EA91FCA9FE}"/>
                </c:ext>
              </c:extLst>
            </c:dLbl>
            <c:dLbl>
              <c:idx val="2"/>
              <c:tx>
                <c:rich>
                  <a:bodyPr/>
                  <a:lstStyle/>
                  <a:p>
                    <a:fld id="{0700A9CE-68C0-4FDD-B5C2-5ACED13BF4BF}" type="SERIESNAME">
                      <a:rPr lang="en-US"/>
                      <a:pPr/>
                      <a:t>[SERIES NAME]</a:t>
                    </a:fld>
                    <a:r>
                      <a:rPr lang="en-US" baseline="0"/>
                      <a:t> </a:t>
                    </a:r>
                  </a:p>
                  <a:p>
                    <a:fld id="{667A7D3D-C47B-4188-90B5-85F541556F3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4-1EF2-4966-A4BF-97EA91FCA9FE}"/>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5-1EF2-4966-A4BF-97EA91FCA9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Sheet1!$M$3:$M$6</c:f>
              <c:numCache>
                <c:formatCode>General</c:formatCode>
                <c:ptCount val="4"/>
              </c:numCache>
            </c:numRef>
          </c:val>
          <c:extLst>
            <c:ext xmlns:c16="http://schemas.microsoft.com/office/drawing/2014/chart" uri="{C3380CC4-5D6E-409C-BE32-E72D297353CC}">
              <c16:uniqueId val="{00000036-1EF2-4966-A4BF-97EA91FCA9FE}"/>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00E668B9-46F3-4FB5-BA3C-0A330A542B57}" type="SERIESNAME">
                      <a:rPr lang="en-US" sz="1000" smtClean="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endParaRPr lang="en-US" sz="1000" baseline="0" dirty="0">
                      <a:solidFill>
                        <a:schemeClr val="tx1"/>
                      </a:solidFill>
                      <a:latin typeface="Arial" panose="020B0604020202020204" pitchFamily="34" charset="0"/>
                      <a:cs typeface="Arial" panose="020B0604020202020204" pitchFamily="34" charset="0"/>
                    </a:endParaRP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2CF7B50B-E5CA-452C-8105-D6F3D00F80BF}" type="VALUE">
                      <a:rPr lang="en-US" sz="1000" baseline="0" smtClean="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37-1EF2-4966-A4BF-97EA91FCA9FE}"/>
                </c:ext>
              </c:extLst>
            </c:dLbl>
            <c:dLbl>
              <c:idx val="1"/>
              <c:tx>
                <c:rich>
                  <a:bodyPr/>
                  <a:lstStyle/>
                  <a:p>
                    <a:fld id="{AA4357AE-9989-40C0-A873-E377EF72CE93}" type="SERIESNAME">
                      <a:rPr lang="en-US" smtClean="0"/>
                      <a:pPr/>
                      <a:t>[SERIES NAME]</a:t>
                    </a:fld>
                    <a:r>
                      <a:rPr lang="en-US" baseline="0" dirty="0"/>
                      <a:t> </a:t>
                    </a:r>
                  </a:p>
                  <a:p>
                    <a:fld id="{50B309E1-867E-4EE0-A871-0B46D7E8D483}"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8-1EF2-4966-A4BF-97EA91FCA9FE}"/>
                </c:ext>
              </c:extLst>
            </c:dLbl>
            <c:dLbl>
              <c:idx val="2"/>
              <c:tx>
                <c:rich>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CEF930CD-01EF-4188-8A01-EB5F24990D39}"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1AB63F3C-DCED-4659-B2AB-1F8F47A5B932}"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39-1EF2-4966-A4BF-97EA91FCA9FE}"/>
                </c:ext>
              </c:extLst>
            </c:dLbl>
            <c:dLbl>
              <c:idx val="3"/>
              <c:tx>
                <c:rich>
                  <a:bodyPr/>
                  <a:lstStyle/>
                  <a:p>
                    <a:fld id="{7D3D990E-2F23-4132-938E-E8DB15CCEB62}" type="SERIESNAME">
                      <a:rPr lang="en-US"/>
                      <a:pPr/>
                      <a:t>[SERIES NAME]</a:t>
                    </a:fld>
                    <a:r>
                      <a:rPr lang="en-US" baseline="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3A-1EF2-4966-A4BF-97EA91FCA9F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Sheet1!$N$3:$N$6</c:f>
              <c:numCache>
                <c:formatCode>0%</c:formatCode>
                <c:ptCount val="4"/>
                <c:pt idx="0">
                  <c:v>0.16</c:v>
                </c:pt>
                <c:pt idx="1">
                  <c:v>0.11700000000000001</c:v>
                </c:pt>
                <c:pt idx="2">
                  <c:v>6.5000000000000002E-2</c:v>
                </c:pt>
                <c:pt idx="3">
                  <c:v>8.3000000000000004E-2</c:v>
                </c:pt>
              </c:numCache>
            </c:numRef>
          </c:val>
          <c:extLst>
            <c:ext xmlns:c16="http://schemas.microsoft.com/office/drawing/2014/chart" uri="{C3380CC4-5D6E-409C-BE32-E72D297353CC}">
              <c16:uniqueId val="{0000003B-1EF2-4966-A4BF-97EA91FCA9FE}"/>
            </c:ext>
          </c:extLst>
        </c:ser>
        <c:ser>
          <c:idx val="12"/>
          <c:order val="12"/>
          <c:spPr>
            <a:solidFill>
              <a:schemeClr val="accent1">
                <a:lumMod val="80000"/>
                <a:lumOff val="20000"/>
              </a:schemeClr>
            </a:solidFill>
            <a:ln>
              <a:noFill/>
            </a:ln>
            <a:effectLst/>
          </c:spPr>
          <c:invertIfNegative val="0"/>
          <c:cat>
            <c:strRef>
              <c:f>Sheet1!$B$3:$B$6</c:f>
              <c:strCache>
                <c:ptCount val="4"/>
                <c:pt idx="0">
                  <c:v>Calendar Year 
2022</c:v>
                </c:pt>
                <c:pt idx="1">
                  <c:v>Calendar Year 
2021</c:v>
                </c:pt>
                <c:pt idx="2">
                  <c:v>Calendar Year 
2022</c:v>
                </c:pt>
                <c:pt idx="3">
                  <c:v>Calendar Year 
2021</c:v>
                </c:pt>
              </c:strCache>
            </c:strRef>
          </c:cat>
          <c:val>
            <c:numRef>
              <c:f>Sheet1!$O$3:$O$6</c:f>
              <c:numCache>
                <c:formatCode>General</c:formatCode>
                <c:ptCount val="4"/>
              </c:numCache>
            </c:numRef>
          </c:val>
          <c:extLst>
            <c:ext xmlns:c16="http://schemas.microsoft.com/office/drawing/2014/chart" uri="{C3380CC4-5D6E-409C-BE32-E72D297353CC}">
              <c16:uniqueId val="{0000003C-1EF2-4966-A4BF-97EA91FCA9FE}"/>
            </c:ext>
          </c:extLst>
        </c:ser>
        <c:ser>
          <c:idx val="13"/>
          <c:order val="13"/>
          <c:tx>
            <c:strRef>
              <c:f>Sheet1!$P$2</c:f>
              <c:strCache>
                <c:ptCount val="1"/>
                <c:pt idx="0">
                  <c:v>Other</c:v>
                </c:pt>
              </c:strCache>
            </c:strRef>
          </c:tx>
          <c:spPr>
            <a:solidFill>
              <a:srgbClr val="9999FF"/>
            </a:solidFill>
            <a:ln>
              <a:noFill/>
            </a:ln>
            <a:effectLst/>
          </c:spPr>
          <c:invertIfNegative val="0"/>
          <c:dLbls>
            <c:dLbl>
              <c:idx val="2"/>
              <c:layout>
                <c:manualLayout>
                  <c:x val="-1.0422093985787053E-3"/>
                  <c:y val="-0.11060838968990463"/>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3D-1EF2-4966-A4BF-97EA91FCA9FE}"/>
                </c:ext>
              </c:extLst>
            </c:dLbl>
            <c:dLbl>
              <c:idx val="3"/>
              <c:layout>
                <c:manualLayout>
                  <c:x val="-1.4590931580101876E-2"/>
                  <c:y val="-8.9869316623047479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3E-1EF2-4966-A4BF-97EA91FCA9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Sheet1!$P$3:$P$6</c:f>
              <c:numCache>
                <c:formatCode>General</c:formatCode>
                <c:ptCount val="4"/>
              </c:numCache>
            </c:numRef>
          </c:val>
          <c:extLst>
            <c:ext xmlns:c16="http://schemas.microsoft.com/office/drawing/2014/chart" uri="{C3380CC4-5D6E-409C-BE32-E72D297353CC}">
              <c16:uniqueId val="{0000003F-1EF2-4966-A4BF-97EA91FCA9FE}"/>
            </c:ext>
          </c:extLst>
        </c:ser>
        <c:dLbls>
          <c:showLegendKey val="0"/>
          <c:showVal val="0"/>
          <c:showCatName val="0"/>
          <c:showSerName val="0"/>
          <c:showPercent val="0"/>
          <c:showBubbleSize val="0"/>
        </c:dLbls>
        <c:gapWidth val="120"/>
        <c:overlap val="100"/>
        <c:axId val="948948360"/>
        <c:axId val="948950000"/>
      </c:barChart>
      <c:catAx>
        <c:axId val="948948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48950000"/>
        <c:crossesAt val="0"/>
        <c:auto val="1"/>
        <c:lblAlgn val="ctr"/>
        <c:lblOffset val="100"/>
        <c:noMultiLvlLbl val="0"/>
      </c:catAx>
      <c:valAx>
        <c:axId val="948950000"/>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48948360"/>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6236254242528332"/>
          <c:h val="0.5915744426174807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Sheet1!$B$2:$R$2</c:f>
              <c:numCache>
                <c:formatCode>General</c:formatCode>
                <c:ptCount val="17"/>
                <c:pt idx="0">
                  <c:v>1.3</c:v>
                </c:pt>
                <c:pt idx="1">
                  <c:v>0.95</c:v>
                </c:pt>
                <c:pt idx="2">
                  <c:v>1.02</c:v>
                </c:pt>
                <c:pt idx="3">
                  <c:v>0.97</c:v>
                </c:pt>
                <c:pt idx="4">
                  <c:v>0.78</c:v>
                </c:pt>
                <c:pt idx="5">
                  <c:v>0.81</c:v>
                </c:pt>
                <c:pt idx="6">
                  <c:v>0.84</c:v>
                </c:pt>
                <c:pt idx="7">
                  <c:v>0.66</c:v>
                </c:pt>
                <c:pt idx="9">
                  <c:v>1.01</c:v>
                </c:pt>
                <c:pt idx="10">
                  <c:v>0.96</c:v>
                </c:pt>
                <c:pt idx="11">
                  <c:v>1.19</c:v>
                </c:pt>
                <c:pt idx="12">
                  <c:v>1.06</c:v>
                </c:pt>
                <c:pt idx="13">
                  <c:v>0.95</c:v>
                </c:pt>
                <c:pt idx="14">
                  <c:v>1</c:v>
                </c:pt>
                <c:pt idx="15">
                  <c:v>1.05</c:v>
                </c:pt>
                <c:pt idx="16">
                  <c:v>1.2</c:v>
                </c:pt>
              </c:numCache>
            </c:numRef>
          </c:val>
          <c:smooth val="0"/>
          <c:extLst>
            <c:ext xmlns:c16="http://schemas.microsoft.com/office/drawing/2014/chart" uri="{C3380CC4-5D6E-409C-BE32-E72D297353CC}">
              <c16:uniqueId val="{00000000-71C3-41FE-90AE-3A0326A2DA88}"/>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Sheet1!$B$3:$R$3</c:f>
              <c:numCache>
                <c:formatCode>General</c:formatCode>
                <c:ptCount val="17"/>
                <c:pt idx="0">
                  <c:v>0.25</c:v>
                </c:pt>
                <c:pt idx="1">
                  <c:v>0.75</c:v>
                </c:pt>
                <c:pt idx="2">
                  <c:v>1.1100000000000001</c:v>
                </c:pt>
                <c:pt idx="3">
                  <c:v>0.86</c:v>
                </c:pt>
                <c:pt idx="4">
                  <c:v>1.44</c:v>
                </c:pt>
                <c:pt idx="5">
                  <c:v>0.34</c:v>
                </c:pt>
                <c:pt idx="6">
                  <c:v>1.03</c:v>
                </c:pt>
                <c:pt idx="7">
                  <c:v>0.76</c:v>
                </c:pt>
                <c:pt idx="9">
                  <c:v>0.87</c:v>
                </c:pt>
                <c:pt idx="10">
                  <c:v>0.28000000000000003</c:v>
                </c:pt>
                <c:pt idx="11">
                  <c:v>1.86</c:v>
                </c:pt>
                <c:pt idx="12">
                  <c:v>1.63</c:v>
                </c:pt>
                <c:pt idx="13">
                  <c:v>0.85</c:v>
                </c:pt>
                <c:pt idx="14">
                  <c:v>1.86</c:v>
                </c:pt>
                <c:pt idx="15">
                  <c:v>2</c:v>
                </c:pt>
                <c:pt idx="16">
                  <c:v>1.7</c:v>
                </c:pt>
              </c:numCache>
            </c:numRef>
          </c:val>
          <c:smooth val="0"/>
          <c:extLst>
            <c:ext xmlns:c16="http://schemas.microsoft.com/office/drawing/2014/chart" uri="{C3380CC4-5D6E-409C-BE32-E72D297353CC}">
              <c16:uniqueId val="{00000001-71C3-41FE-90AE-3A0326A2DA88}"/>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1"/>
        <c:axPos val="b"/>
        <c:numFmt formatCode="General" sourceLinked="1"/>
        <c:majorTickMark val="out"/>
        <c:minorTickMark val="none"/>
        <c:tickLblPos val="nextTo"/>
        <c:crossAx val="87824256"/>
        <c:crosses val="autoZero"/>
        <c:auto val="1"/>
        <c:lblAlgn val="ctr"/>
        <c:lblOffset val="100"/>
        <c:tickLblSkip val="1"/>
        <c:tickMarkSkip val="1"/>
        <c:noMultiLvlLbl val="0"/>
      </c:catAx>
      <c:valAx>
        <c:axId val="87824256"/>
        <c:scaling>
          <c:orientation val="minMax"/>
          <c:max val="2.5"/>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sz="1800" dirty="0">
                    <a:latin typeface="Arial" panose="020B0604020202020204" pitchFamily="34" charset="0"/>
                    <a:cs typeface="Arial" panose="020B0604020202020204" pitchFamily="34" charset="0"/>
                  </a:rPr>
                  <a:t>SIR</a:t>
                </a:r>
                <a:endParaRPr lang="en-US" dirty="0">
                  <a:latin typeface="Arial" panose="020B0604020202020204" pitchFamily="34" charset="0"/>
                  <a:cs typeface="Arial" panose="020B0604020202020204" pitchFamily="34" charset="0"/>
                </a:endParaRPr>
              </a:p>
            </c:rich>
          </c:tx>
          <c:layout>
            <c:manualLayout>
              <c:xMode val="edge"/>
              <c:yMode val="edge"/>
              <c:x val="7.532759226765837E-3"/>
              <c:y val="0.29069590293113384"/>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0.5"/>
      </c:valAx>
      <c:spPr>
        <a:noFill/>
        <a:ln w="25397">
          <a:noFill/>
        </a:ln>
      </c:spPr>
    </c:plotArea>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94004798998333"/>
          <c:y val="4.7892720306513398E-2"/>
          <c:w val="0.86368058570131023"/>
          <c:h val="0.66650315181351028"/>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Sheet1!$B$2:$R$2</c:f>
              <c:numCache>
                <c:formatCode>General</c:formatCode>
                <c:ptCount val="17"/>
                <c:pt idx="0">
                  <c:v>1.1299999999999999</c:v>
                </c:pt>
                <c:pt idx="1">
                  <c:v>1.1100000000000001</c:v>
                </c:pt>
                <c:pt idx="2">
                  <c:v>1.0900000000000001</c:v>
                </c:pt>
                <c:pt idx="3">
                  <c:v>1.07</c:v>
                </c:pt>
                <c:pt idx="4">
                  <c:v>0.97</c:v>
                </c:pt>
                <c:pt idx="5">
                  <c:v>1.07</c:v>
                </c:pt>
                <c:pt idx="6">
                  <c:v>1.04</c:v>
                </c:pt>
                <c:pt idx="7">
                  <c:v>0.97</c:v>
                </c:pt>
                <c:pt idx="9">
                  <c:v>0.95</c:v>
                </c:pt>
                <c:pt idx="10">
                  <c:v>0.86</c:v>
                </c:pt>
                <c:pt idx="11">
                  <c:v>0.81</c:v>
                </c:pt>
                <c:pt idx="12">
                  <c:v>0.75</c:v>
                </c:pt>
                <c:pt idx="13">
                  <c:v>0.68</c:v>
                </c:pt>
                <c:pt idx="14">
                  <c:v>0.72</c:v>
                </c:pt>
                <c:pt idx="15">
                  <c:v>0.69</c:v>
                </c:pt>
                <c:pt idx="16">
                  <c:v>0.71</c:v>
                </c:pt>
              </c:numCache>
            </c:numRef>
          </c:val>
          <c:smooth val="0"/>
          <c:extLst>
            <c:ext xmlns:c16="http://schemas.microsoft.com/office/drawing/2014/chart" uri="{C3380CC4-5D6E-409C-BE32-E72D297353CC}">
              <c16:uniqueId val="{00000000-149F-4E72-8B34-97F4EE5DCFC8}"/>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Sheet1!$B$3:$R$3</c:f>
              <c:numCache>
                <c:formatCode>General</c:formatCode>
                <c:ptCount val="17"/>
                <c:pt idx="0">
                  <c:v>1.51</c:v>
                </c:pt>
                <c:pt idx="1">
                  <c:v>1.4</c:v>
                </c:pt>
                <c:pt idx="2">
                  <c:v>1.34</c:v>
                </c:pt>
                <c:pt idx="3">
                  <c:v>1.1599999999999999</c:v>
                </c:pt>
                <c:pt idx="4">
                  <c:v>1.04</c:v>
                </c:pt>
                <c:pt idx="5">
                  <c:v>1.1200000000000001</c:v>
                </c:pt>
                <c:pt idx="6">
                  <c:v>1.07</c:v>
                </c:pt>
                <c:pt idx="7">
                  <c:v>1.05</c:v>
                </c:pt>
                <c:pt idx="9">
                  <c:v>1.03</c:v>
                </c:pt>
                <c:pt idx="10">
                  <c:v>1.3</c:v>
                </c:pt>
                <c:pt idx="11">
                  <c:v>1.17</c:v>
                </c:pt>
                <c:pt idx="12">
                  <c:v>0.91</c:v>
                </c:pt>
                <c:pt idx="13">
                  <c:v>0.92</c:v>
                </c:pt>
                <c:pt idx="14">
                  <c:v>1.03</c:v>
                </c:pt>
                <c:pt idx="15">
                  <c:v>1.1399999999999999</c:v>
                </c:pt>
                <c:pt idx="16">
                  <c:v>1.03</c:v>
                </c:pt>
              </c:numCache>
            </c:numRef>
          </c:val>
          <c:smooth val="0"/>
          <c:extLst>
            <c:ext xmlns:c16="http://schemas.microsoft.com/office/drawing/2014/chart" uri="{C3380CC4-5D6E-409C-BE32-E72D297353CC}">
              <c16:uniqueId val="{00000001-149F-4E72-8B34-97F4EE5DCFC8}"/>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15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dirty="0">
                    <a:latin typeface="Arial" panose="020B0604020202020204" pitchFamily="34" charset="0"/>
                    <a:cs typeface="Arial" panose="020B0604020202020204" pitchFamily="34" charset="0"/>
                  </a:rPr>
                  <a:t>SUR</a:t>
                </a:r>
              </a:p>
            </c:rich>
          </c:tx>
          <c:layout>
            <c:manualLayout>
              <c:xMode val="edge"/>
              <c:yMode val="edge"/>
              <c:x val="7.5336197545909679E-3"/>
              <c:y val="0.30231264579220518"/>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3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1.55</c:v>
                </c:pt>
                <c:pt idx="1">
                  <c:v>1.04</c:v>
                </c:pt>
                <c:pt idx="2">
                  <c:v>1.41</c:v>
                </c:pt>
                <c:pt idx="3">
                  <c:v>1.22</c:v>
                </c:pt>
                <c:pt idx="4">
                  <c:v>1.3</c:v>
                </c:pt>
                <c:pt idx="5">
                  <c:v>1.36</c:v>
                </c:pt>
                <c:pt idx="6">
                  <c:v>1.54</c:v>
                </c:pt>
                <c:pt idx="7">
                  <c:v>1.72</c:v>
                </c:pt>
              </c:numCache>
            </c:numRef>
          </c:val>
          <c:smooth val="0"/>
          <c:extLst>
            <c:ext xmlns:c16="http://schemas.microsoft.com/office/drawing/2014/chart" uri="{C3380CC4-5D6E-409C-BE32-E72D297353CC}">
              <c16:uniqueId val="{00000000-50B5-4CB1-B249-BFAB183C804C}"/>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0.78</c:v>
                </c:pt>
                <c:pt idx="1">
                  <c:v>0.46</c:v>
                </c:pt>
                <c:pt idx="2">
                  <c:v>0.72</c:v>
                </c:pt>
                <c:pt idx="3">
                  <c:v>0.61</c:v>
                </c:pt>
                <c:pt idx="4">
                  <c:v>0.64</c:v>
                </c:pt>
                <c:pt idx="5">
                  <c:v>0.63</c:v>
                </c:pt>
                <c:pt idx="6">
                  <c:v>0.8</c:v>
                </c:pt>
                <c:pt idx="7">
                  <c:v>0.92</c:v>
                </c:pt>
              </c:numCache>
            </c:numRef>
          </c:val>
          <c:smooth val="0"/>
          <c:extLst>
            <c:ext xmlns:c16="http://schemas.microsoft.com/office/drawing/2014/chart" uri="{C3380CC4-5D6E-409C-BE32-E72D297353CC}">
              <c16:uniqueId val="{00000001-50B5-4CB1-B249-BFAB183C804C}"/>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1.1100000000000001</c:v>
                </c:pt>
                <c:pt idx="1">
                  <c:v>0.71</c:v>
                </c:pt>
                <c:pt idx="2">
                  <c:v>1.02</c:v>
                </c:pt>
                <c:pt idx="3">
                  <c:v>0.87</c:v>
                </c:pt>
                <c:pt idx="4">
                  <c:v>0.93</c:v>
                </c:pt>
                <c:pt idx="5">
                  <c:v>0.94</c:v>
                </c:pt>
                <c:pt idx="6">
                  <c:v>1.1200000000000001</c:v>
                </c:pt>
                <c:pt idx="7">
                  <c:v>1.27</c:v>
                </c:pt>
              </c:numCache>
            </c:numRef>
          </c:val>
          <c:smooth val="0"/>
          <c:extLst>
            <c:ext xmlns:c16="http://schemas.microsoft.com/office/drawing/2014/chart" uri="{C3380CC4-5D6E-409C-BE32-E72D297353CC}">
              <c16:uniqueId val="{00000002-50B5-4CB1-B249-BFAB183C804C}"/>
            </c:ext>
          </c:extLst>
        </c:ser>
        <c:dLbls>
          <c:showLegendKey val="0"/>
          <c:showVal val="0"/>
          <c:showCatName val="0"/>
          <c:showSerName val="0"/>
          <c:showPercent val="0"/>
          <c:showBubbleSize val="0"/>
        </c:dLbls>
        <c:hiLowLines>
          <c:spPr>
            <a:ln w="25398">
              <a:solidFill>
                <a:srgbClr val="333399"/>
              </a:solidFill>
              <a:prstDash val="solid"/>
            </a:ln>
          </c:spPr>
        </c:hiLowLines>
        <c:smooth val="0"/>
        <c:axId val="95585792"/>
        <c:axId val="95587328"/>
      </c:lineChart>
      <c:catAx>
        <c:axId val="95585792"/>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5587328"/>
        <c:crosses val="autoZero"/>
        <c:auto val="1"/>
        <c:lblAlgn val="ctr"/>
        <c:lblOffset val="100"/>
        <c:tickLblSkip val="1"/>
        <c:tickMarkSkip val="1"/>
        <c:noMultiLvlLbl val="0"/>
      </c:catAx>
      <c:valAx>
        <c:axId val="95587328"/>
        <c:scaling>
          <c:orientation val="minMax"/>
          <c:max val="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5585792"/>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1.21</c:v>
                </c:pt>
                <c:pt idx="1">
                  <c:v>1.06</c:v>
                </c:pt>
                <c:pt idx="2">
                  <c:v>1.08</c:v>
                </c:pt>
                <c:pt idx="3">
                  <c:v>1.1200000000000001</c:v>
                </c:pt>
                <c:pt idx="4">
                  <c:v>1.1100000000000001</c:v>
                </c:pt>
                <c:pt idx="5">
                  <c:v>0.98</c:v>
                </c:pt>
                <c:pt idx="6">
                  <c:v>1.04</c:v>
                </c:pt>
                <c:pt idx="7">
                  <c:v>1.1299999999999999</c:v>
                </c:pt>
              </c:numCache>
            </c:numRef>
          </c:val>
          <c:smooth val="0"/>
          <c:extLst>
            <c:ext xmlns:c16="http://schemas.microsoft.com/office/drawing/2014/chart" uri="{C3380CC4-5D6E-409C-BE32-E72D297353CC}">
              <c16:uniqueId val="{00000000-4169-4008-9250-4EAED16180BB}"/>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0.9</c:v>
                </c:pt>
                <c:pt idx="1">
                  <c:v>0.78</c:v>
                </c:pt>
                <c:pt idx="2">
                  <c:v>0.8</c:v>
                </c:pt>
                <c:pt idx="3">
                  <c:v>0.84</c:v>
                </c:pt>
                <c:pt idx="4">
                  <c:v>0.83</c:v>
                </c:pt>
                <c:pt idx="5">
                  <c:v>0.72</c:v>
                </c:pt>
                <c:pt idx="6">
                  <c:v>0.79</c:v>
                </c:pt>
                <c:pt idx="7">
                  <c:v>0.85</c:v>
                </c:pt>
              </c:numCache>
            </c:numRef>
          </c:val>
          <c:smooth val="0"/>
          <c:extLst>
            <c:ext xmlns:c16="http://schemas.microsoft.com/office/drawing/2014/chart" uri="{C3380CC4-5D6E-409C-BE32-E72D297353CC}">
              <c16:uniqueId val="{00000001-4169-4008-9250-4EAED16180BB}"/>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1.05</c:v>
                </c:pt>
                <c:pt idx="1">
                  <c:v>0.91</c:v>
                </c:pt>
                <c:pt idx="2">
                  <c:v>0.93</c:v>
                </c:pt>
                <c:pt idx="3">
                  <c:v>0.98</c:v>
                </c:pt>
                <c:pt idx="4">
                  <c:v>0.96</c:v>
                </c:pt>
                <c:pt idx="5">
                  <c:v>0.85</c:v>
                </c:pt>
                <c:pt idx="6">
                  <c:v>0.91</c:v>
                </c:pt>
                <c:pt idx="7">
                  <c:v>0.98</c:v>
                </c:pt>
              </c:numCache>
            </c:numRef>
          </c:val>
          <c:smooth val="0"/>
          <c:extLst>
            <c:ext xmlns:c16="http://schemas.microsoft.com/office/drawing/2014/chart" uri="{C3380CC4-5D6E-409C-BE32-E72D297353CC}">
              <c16:uniqueId val="{00000002-4169-4008-9250-4EAED16180BB}"/>
            </c:ext>
          </c:extLst>
        </c:ser>
        <c:dLbls>
          <c:showLegendKey val="0"/>
          <c:showVal val="0"/>
          <c:showCatName val="0"/>
          <c:showSerName val="0"/>
          <c:showPercent val="0"/>
          <c:showBubbleSize val="0"/>
        </c:dLbls>
        <c:hiLowLines>
          <c:spPr>
            <a:ln w="25398">
              <a:solidFill>
                <a:srgbClr val="333399"/>
              </a:solidFill>
              <a:prstDash val="solid"/>
            </a:ln>
          </c:spPr>
        </c:hiLowLines>
        <c:smooth val="0"/>
        <c:axId val="96426240"/>
        <c:axId val="96440320"/>
      </c:lineChart>
      <c:catAx>
        <c:axId val="96426240"/>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440320"/>
        <c:crosses val="autoZero"/>
        <c:auto val="1"/>
        <c:lblAlgn val="ctr"/>
        <c:lblOffset val="100"/>
        <c:tickLblSkip val="1"/>
        <c:tickMarkSkip val="1"/>
        <c:noMultiLvlLbl val="0"/>
      </c:catAx>
      <c:valAx>
        <c:axId val="96440320"/>
        <c:scaling>
          <c:orientation val="minMax"/>
          <c:max val="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426240"/>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1.19</c:v>
                </c:pt>
                <c:pt idx="1">
                  <c:v>1.48</c:v>
                </c:pt>
                <c:pt idx="2">
                  <c:v>1.23</c:v>
                </c:pt>
                <c:pt idx="3">
                  <c:v>1.38</c:v>
                </c:pt>
                <c:pt idx="4">
                  <c:v>1.48</c:v>
                </c:pt>
                <c:pt idx="5">
                  <c:v>1.18</c:v>
                </c:pt>
                <c:pt idx="6">
                  <c:v>1.43</c:v>
                </c:pt>
                <c:pt idx="7">
                  <c:v>1.28</c:v>
                </c:pt>
              </c:numCache>
            </c:numRef>
          </c:val>
          <c:smooth val="0"/>
          <c:extLst>
            <c:ext xmlns:c16="http://schemas.microsoft.com/office/drawing/2014/chart" uri="{C3380CC4-5D6E-409C-BE32-E72D297353CC}">
              <c16:uniqueId val="{00000000-CE3A-4CDE-B2FE-DF41FFA7E292}"/>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0.72</c:v>
                </c:pt>
                <c:pt idx="1">
                  <c:v>0.96</c:v>
                </c:pt>
                <c:pt idx="2">
                  <c:v>0.78</c:v>
                </c:pt>
                <c:pt idx="3">
                  <c:v>0.89</c:v>
                </c:pt>
                <c:pt idx="4">
                  <c:v>0.95</c:v>
                </c:pt>
                <c:pt idx="5">
                  <c:v>0.68</c:v>
                </c:pt>
                <c:pt idx="6">
                  <c:v>0.9</c:v>
                </c:pt>
                <c:pt idx="7">
                  <c:v>0.79</c:v>
                </c:pt>
              </c:numCache>
            </c:numRef>
          </c:val>
          <c:smooth val="0"/>
          <c:extLst>
            <c:ext xmlns:c16="http://schemas.microsoft.com/office/drawing/2014/chart" uri="{C3380CC4-5D6E-409C-BE32-E72D297353CC}">
              <c16:uniqueId val="{00000001-CE3A-4CDE-B2FE-DF41FFA7E292}"/>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0.94</c:v>
                </c:pt>
                <c:pt idx="1">
                  <c:v>1.2</c:v>
                </c:pt>
                <c:pt idx="2">
                  <c:v>0.98</c:v>
                </c:pt>
                <c:pt idx="3">
                  <c:v>1.1100000000000001</c:v>
                </c:pt>
                <c:pt idx="4">
                  <c:v>1.19</c:v>
                </c:pt>
                <c:pt idx="5">
                  <c:v>0.91</c:v>
                </c:pt>
                <c:pt idx="6">
                  <c:v>1.1399999999999999</c:v>
                </c:pt>
                <c:pt idx="7">
                  <c:v>1.01</c:v>
                </c:pt>
              </c:numCache>
            </c:numRef>
          </c:val>
          <c:smooth val="0"/>
          <c:extLst>
            <c:ext xmlns:c16="http://schemas.microsoft.com/office/drawing/2014/chart" uri="{C3380CC4-5D6E-409C-BE32-E72D297353CC}">
              <c16:uniqueId val="{00000002-CE3A-4CDE-B2FE-DF41FFA7E292}"/>
            </c:ext>
          </c:extLst>
        </c:ser>
        <c:dLbls>
          <c:showLegendKey val="0"/>
          <c:showVal val="0"/>
          <c:showCatName val="0"/>
          <c:showSerName val="0"/>
          <c:showPercent val="0"/>
          <c:showBubbleSize val="0"/>
        </c:dLbls>
        <c:hiLowLines>
          <c:spPr>
            <a:ln w="25398">
              <a:solidFill>
                <a:srgbClr val="333399"/>
              </a:solidFill>
              <a:prstDash val="solid"/>
            </a:ln>
          </c:spPr>
        </c:hiLowLines>
        <c:smooth val="0"/>
        <c:axId val="96658176"/>
        <c:axId val="96659712"/>
      </c:lineChart>
      <c:catAx>
        <c:axId val="96658176"/>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659712"/>
        <c:crosses val="autoZero"/>
        <c:auto val="1"/>
        <c:lblAlgn val="ctr"/>
        <c:lblOffset val="100"/>
        <c:tickLblSkip val="1"/>
        <c:tickMarkSkip val="1"/>
        <c:noMultiLvlLbl val="0"/>
      </c:catAx>
      <c:valAx>
        <c:axId val="96659712"/>
        <c:scaling>
          <c:orientation val="minMax"/>
          <c:max val="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658176"/>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1.38</c:v>
                </c:pt>
                <c:pt idx="1">
                  <c:v>1.77</c:v>
                </c:pt>
                <c:pt idx="2">
                  <c:v>1.6</c:v>
                </c:pt>
                <c:pt idx="3">
                  <c:v>1.9</c:v>
                </c:pt>
                <c:pt idx="4">
                  <c:v>2.11</c:v>
                </c:pt>
                <c:pt idx="5">
                  <c:v>1.9</c:v>
                </c:pt>
                <c:pt idx="6">
                  <c:v>1.41</c:v>
                </c:pt>
                <c:pt idx="7">
                  <c:v>1.51</c:v>
                </c:pt>
              </c:numCache>
            </c:numRef>
          </c:val>
          <c:smooth val="0"/>
          <c:extLst>
            <c:ext xmlns:c16="http://schemas.microsoft.com/office/drawing/2014/chart" uri="{C3380CC4-5D6E-409C-BE32-E72D297353CC}">
              <c16:uniqueId val="{00000000-DEB7-46AA-9D66-6C9C0DB01602}"/>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0.8</c:v>
                </c:pt>
                <c:pt idx="1">
                  <c:v>1.1399999999999999</c:v>
                </c:pt>
                <c:pt idx="2">
                  <c:v>1</c:v>
                </c:pt>
                <c:pt idx="3">
                  <c:v>1.22</c:v>
                </c:pt>
                <c:pt idx="4">
                  <c:v>1.37</c:v>
                </c:pt>
                <c:pt idx="5">
                  <c:v>1.1100000000000001</c:v>
                </c:pt>
                <c:pt idx="6">
                  <c:v>0.76</c:v>
                </c:pt>
                <c:pt idx="7">
                  <c:v>0.84</c:v>
                </c:pt>
              </c:numCache>
            </c:numRef>
          </c:val>
          <c:smooth val="0"/>
          <c:extLst>
            <c:ext xmlns:c16="http://schemas.microsoft.com/office/drawing/2014/chart" uri="{C3380CC4-5D6E-409C-BE32-E72D297353CC}">
              <c16:uniqueId val="{00000001-DEB7-46AA-9D66-6C9C0DB01602}"/>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1.06</c:v>
                </c:pt>
                <c:pt idx="1">
                  <c:v>1.43</c:v>
                </c:pt>
                <c:pt idx="2">
                  <c:v>1.27</c:v>
                </c:pt>
                <c:pt idx="3">
                  <c:v>1.53</c:v>
                </c:pt>
                <c:pt idx="4">
                  <c:v>1.71</c:v>
                </c:pt>
                <c:pt idx="5">
                  <c:v>1.47</c:v>
                </c:pt>
                <c:pt idx="6">
                  <c:v>1.05</c:v>
                </c:pt>
                <c:pt idx="7">
                  <c:v>1.1399999999999999</c:v>
                </c:pt>
              </c:numCache>
            </c:numRef>
          </c:val>
          <c:smooth val="0"/>
          <c:extLst>
            <c:ext xmlns:c16="http://schemas.microsoft.com/office/drawing/2014/chart" uri="{C3380CC4-5D6E-409C-BE32-E72D297353CC}">
              <c16:uniqueId val="{00000002-DEB7-46AA-9D66-6C9C0DB01602}"/>
            </c:ext>
          </c:extLst>
        </c:ser>
        <c:dLbls>
          <c:showLegendKey val="0"/>
          <c:showVal val="0"/>
          <c:showCatName val="0"/>
          <c:showSerName val="0"/>
          <c:showPercent val="0"/>
          <c:showBubbleSize val="0"/>
        </c:dLbls>
        <c:hiLowLines>
          <c:spPr>
            <a:ln w="25398">
              <a:solidFill>
                <a:srgbClr val="333399"/>
              </a:solidFill>
              <a:prstDash val="solid"/>
            </a:ln>
          </c:spPr>
        </c:hiLowLines>
        <c:smooth val="0"/>
        <c:axId val="96530432"/>
        <c:axId val="96531968"/>
      </c:lineChart>
      <c:catAx>
        <c:axId val="96530432"/>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531968"/>
        <c:crosses val="autoZero"/>
        <c:auto val="1"/>
        <c:lblAlgn val="ctr"/>
        <c:lblOffset val="100"/>
        <c:tickLblSkip val="1"/>
        <c:tickMarkSkip val="1"/>
        <c:noMultiLvlLbl val="0"/>
      </c:catAx>
      <c:valAx>
        <c:axId val="96531968"/>
        <c:scaling>
          <c:orientation val="minMax"/>
          <c:max val="2.5"/>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530432"/>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1.62</c:v>
                </c:pt>
                <c:pt idx="1">
                  <c:v>1.94</c:v>
                </c:pt>
                <c:pt idx="2">
                  <c:v>1.88</c:v>
                </c:pt>
                <c:pt idx="3">
                  <c:v>1.08</c:v>
                </c:pt>
                <c:pt idx="4">
                  <c:v>1.58</c:v>
                </c:pt>
                <c:pt idx="5">
                  <c:v>2.16</c:v>
                </c:pt>
                <c:pt idx="6">
                  <c:v>1.9</c:v>
                </c:pt>
                <c:pt idx="7">
                  <c:v>0.78</c:v>
                </c:pt>
              </c:numCache>
            </c:numRef>
          </c:val>
          <c:smooth val="0"/>
          <c:extLst>
            <c:ext xmlns:c16="http://schemas.microsoft.com/office/drawing/2014/chart" uri="{C3380CC4-5D6E-409C-BE32-E72D297353CC}">
              <c16:uniqueId val="{00000000-44DE-4E6E-9FCA-C0B1BBC7B65C}"/>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0.88</c:v>
                </c:pt>
                <c:pt idx="1">
                  <c:v>1.0900000000000001</c:v>
                </c:pt>
                <c:pt idx="2">
                  <c:v>1.08</c:v>
                </c:pt>
                <c:pt idx="3">
                  <c:v>0.5</c:v>
                </c:pt>
                <c:pt idx="4">
                  <c:v>0.87</c:v>
                </c:pt>
                <c:pt idx="5">
                  <c:v>1.23</c:v>
                </c:pt>
                <c:pt idx="6">
                  <c:v>1.06</c:v>
                </c:pt>
                <c:pt idx="7">
                  <c:v>0.27</c:v>
                </c:pt>
              </c:numCache>
            </c:numRef>
          </c:val>
          <c:smooth val="0"/>
          <c:extLst>
            <c:ext xmlns:c16="http://schemas.microsoft.com/office/drawing/2014/chart" uri="{C3380CC4-5D6E-409C-BE32-E72D297353CC}">
              <c16:uniqueId val="{00000001-44DE-4E6E-9FCA-C0B1BBC7B65C}"/>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1.21</c:v>
                </c:pt>
                <c:pt idx="1">
                  <c:v>1.47</c:v>
                </c:pt>
                <c:pt idx="2">
                  <c:v>1.44</c:v>
                </c:pt>
                <c:pt idx="3">
                  <c:v>0.75</c:v>
                </c:pt>
                <c:pt idx="4">
                  <c:v>1.18</c:v>
                </c:pt>
                <c:pt idx="5">
                  <c:v>1.65</c:v>
                </c:pt>
                <c:pt idx="6">
                  <c:v>1.43</c:v>
                </c:pt>
                <c:pt idx="7">
                  <c:v>0.48</c:v>
                </c:pt>
              </c:numCache>
            </c:numRef>
          </c:val>
          <c:smooth val="0"/>
          <c:extLst>
            <c:ext xmlns:c16="http://schemas.microsoft.com/office/drawing/2014/chart" uri="{C3380CC4-5D6E-409C-BE32-E72D297353CC}">
              <c16:uniqueId val="{00000002-44DE-4E6E-9FCA-C0B1BBC7B65C}"/>
            </c:ext>
          </c:extLst>
        </c:ser>
        <c:dLbls>
          <c:showLegendKey val="0"/>
          <c:showVal val="0"/>
          <c:showCatName val="0"/>
          <c:showSerName val="0"/>
          <c:showPercent val="0"/>
          <c:showBubbleSize val="0"/>
        </c:dLbls>
        <c:hiLowLines>
          <c:spPr>
            <a:ln w="25398">
              <a:solidFill>
                <a:srgbClr val="333399"/>
              </a:solidFill>
              <a:prstDash val="solid"/>
            </a:ln>
          </c:spPr>
        </c:hiLowLines>
        <c:smooth val="0"/>
        <c:axId val="96770304"/>
        <c:axId val="96776192"/>
      </c:lineChart>
      <c:catAx>
        <c:axId val="967703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6192"/>
        <c:crosses val="autoZero"/>
        <c:auto val="1"/>
        <c:lblAlgn val="ctr"/>
        <c:lblOffset val="100"/>
        <c:tickLblSkip val="1"/>
        <c:tickMarkSkip val="1"/>
        <c:noMultiLvlLbl val="0"/>
      </c:catAx>
      <c:valAx>
        <c:axId val="96776192"/>
        <c:scaling>
          <c:orientation val="minMax"/>
          <c:max val="2.5"/>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0304"/>
        <c:crosses val="autoZero"/>
        <c:crossBetween val="between"/>
        <c:majorUnit val="0.5"/>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1"/>
            </a:pPr>
            <a:r>
              <a:rPr lang="en-US" sz="2000" b="1" dirty="0">
                <a:latin typeface="Arial" panose="020B0604020202020204" pitchFamily="34" charset="0"/>
                <a:cs typeface="Arial" panose="020B0604020202020204" pitchFamily="34" charset="0"/>
              </a:rPr>
              <a:t>CLABSI</a:t>
            </a:r>
            <a:r>
              <a:rPr lang="en-US" sz="2200" b="1" dirty="0"/>
              <a:t> Standard Utilization Ratio (SUR) by Unit</a:t>
            </a:r>
          </a:p>
        </c:rich>
      </c:tx>
      <c:layout>
        <c:manualLayout>
          <c:xMode val="edge"/>
          <c:yMode val="edge"/>
          <c:x val="0.2840100665978878"/>
          <c:y val="8.0926926795132133E-3"/>
        </c:manualLayout>
      </c:layout>
      <c:overlay val="0"/>
    </c:title>
    <c:autoTitleDeleted val="0"/>
    <c:plotArea>
      <c:layout>
        <c:manualLayout>
          <c:layoutTarget val="inner"/>
          <c:xMode val="edge"/>
          <c:yMode val="edge"/>
          <c:x val="0.10104185715022532"/>
          <c:y val="0.11292192076167445"/>
          <c:w val="0.86838100566983278"/>
          <c:h val="0.50079322531130366"/>
        </c:manualLayout>
      </c:layout>
      <c:lineChart>
        <c:grouping val="standard"/>
        <c:varyColors val="0"/>
        <c:ser>
          <c:idx val="0"/>
          <c:order val="0"/>
          <c:tx>
            <c:strRef>
              <c:f>Sheet1!$A$2</c:f>
              <c:strCache>
                <c:ptCount val="1"/>
                <c:pt idx="0">
                  <c:v>Upper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Sheet1!$B$2:$T$2</c:f>
              <c:numCache>
                <c:formatCode>General</c:formatCode>
                <c:ptCount val="19"/>
                <c:pt idx="0">
                  <c:v>1.17</c:v>
                </c:pt>
                <c:pt idx="1">
                  <c:v>1.17</c:v>
                </c:pt>
                <c:pt idx="2">
                  <c:v>1.28</c:v>
                </c:pt>
                <c:pt idx="3">
                  <c:v>0.98</c:v>
                </c:pt>
                <c:pt idx="4">
                  <c:v>0.99</c:v>
                </c:pt>
                <c:pt idx="5">
                  <c:v>1.0900000000000001</c:v>
                </c:pt>
                <c:pt idx="6">
                  <c:v>1.1299999999999999</c:v>
                </c:pt>
                <c:pt idx="7">
                  <c:v>0.72</c:v>
                </c:pt>
                <c:pt idx="8">
                  <c:v>0.94</c:v>
                </c:pt>
                <c:pt idx="9">
                  <c:v>1.03</c:v>
                </c:pt>
                <c:pt idx="10">
                  <c:v>1.05</c:v>
                </c:pt>
                <c:pt idx="11">
                  <c:v>0.99</c:v>
                </c:pt>
                <c:pt idx="13">
                  <c:v>0.87</c:v>
                </c:pt>
                <c:pt idx="14">
                  <c:v>0.56000000000000005</c:v>
                </c:pt>
                <c:pt idx="15">
                  <c:v>0.62</c:v>
                </c:pt>
                <c:pt idx="16">
                  <c:v>0.86</c:v>
                </c:pt>
                <c:pt idx="17">
                  <c:v>1.1000000000000001</c:v>
                </c:pt>
                <c:pt idx="18">
                  <c:v>0.86</c:v>
                </c:pt>
              </c:numCache>
            </c:numRef>
          </c:val>
          <c:smooth val="0"/>
          <c:extLst>
            <c:ext xmlns:c16="http://schemas.microsoft.com/office/drawing/2014/chart" uri="{C3380CC4-5D6E-409C-BE32-E72D297353CC}">
              <c16:uniqueId val="{00000000-B1AA-4B69-AD57-0610EC049CC4}"/>
            </c:ext>
          </c:extLst>
        </c:ser>
        <c:ser>
          <c:idx val="1"/>
          <c:order val="1"/>
          <c:tx>
            <c:strRef>
              <c:f>Sheet1!$A$3</c:f>
              <c:strCache>
                <c:ptCount val="1"/>
                <c:pt idx="0">
                  <c:v>Lower CI</c:v>
                </c:pt>
              </c:strCache>
            </c:strRef>
          </c:tx>
          <c:spPr>
            <a:ln w="40199">
              <a:no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Sheet1!$B$3:$T$3</c:f>
              <c:numCache>
                <c:formatCode>General</c:formatCode>
                <c:ptCount val="19"/>
                <c:pt idx="0">
                  <c:v>1.05</c:v>
                </c:pt>
                <c:pt idx="1">
                  <c:v>1.1299999999999999</c:v>
                </c:pt>
                <c:pt idx="2">
                  <c:v>1.25</c:v>
                </c:pt>
                <c:pt idx="3">
                  <c:v>0.96</c:v>
                </c:pt>
                <c:pt idx="4">
                  <c:v>0.92</c:v>
                </c:pt>
                <c:pt idx="5">
                  <c:v>1.06</c:v>
                </c:pt>
                <c:pt idx="6">
                  <c:v>1.1100000000000001</c:v>
                </c:pt>
                <c:pt idx="7">
                  <c:v>0.64</c:v>
                </c:pt>
                <c:pt idx="8">
                  <c:v>0.91</c:v>
                </c:pt>
                <c:pt idx="9">
                  <c:v>1.01</c:v>
                </c:pt>
                <c:pt idx="10">
                  <c:v>1.03</c:v>
                </c:pt>
                <c:pt idx="11">
                  <c:v>0.94</c:v>
                </c:pt>
                <c:pt idx="13">
                  <c:v>0.86</c:v>
                </c:pt>
                <c:pt idx="14">
                  <c:v>0.53</c:v>
                </c:pt>
                <c:pt idx="15">
                  <c:v>0.6</c:v>
                </c:pt>
                <c:pt idx="16">
                  <c:v>0.84</c:v>
                </c:pt>
                <c:pt idx="17">
                  <c:v>1.07</c:v>
                </c:pt>
                <c:pt idx="18">
                  <c:v>0.85</c:v>
                </c:pt>
              </c:numCache>
            </c:numRef>
          </c:val>
          <c:smooth val="0"/>
          <c:extLst>
            <c:ext xmlns:c16="http://schemas.microsoft.com/office/drawing/2014/chart" uri="{C3380CC4-5D6E-409C-BE32-E72D297353CC}">
              <c16:uniqueId val="{00000001-B1AA-4B69-AD57-0610EC049CC4}"/>
            </c:ext>
          </c:extLst>
        </c:ser>
        <c:ser>
          <c:idx val="2"/>
          <c:order val="2"/>
          <c:tx>
            <c:strRef>
              <c:f>Sheet1!$A$4</c:f>
              <c:strCache>
                <c:ptCount val="1"/>
                <c:pt idx="0">
                  <c:v>SUR</c:v>
                </c:pt>
              </c:strCache>
            </c:strRef>
          </c:tx>
          <c:spPr>
            <a:ln w="40199">
              <a:noFill/>
            </a:ln>
          </c:spPr>
          <c:marker>
            <c:symbol val="dash"/>
            <c:size val="14"/>
            <c:spPr>
              <a:solidFill>
                <a:srgbClr val="99CC00"/>
              </a:solidFill>
              <a:ln>
                <a:solidFill>
                  <a:srgbClr val="99CC00"/>
                </a:solidFill>
                <a:prstDash val="solid"/>
              </a:ln>
            </c:spPr>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Sheet1!$B$4:$T$4</c:f>
              <c:numCache>
                <c:formatCode>General</c:formatCode>
                <c:ptCount val="19"/>
                <c:pt idx="0">
                  <c:v>1.1100000000000001</c:v>
                </c:pt>
                <c:pt idx="1">
                  <c:v>1.1499999999999999</c:v>
                </c:pt>
                <c:pt idx="2">
                  <c:v>1.27</c:v>
                </c:pt>
                <c:pt idx="3">
                  <c:v>0.97</c:v>
                </c:pt>
                <c:pt idx="4">
                  <c:v>0.96</c:v>
                </c:pt>
                <c:pt idx="5">
                  <c:v>1.07</c:v>
                </c:pt>
                <c:pt idx="6">
                  <c:v>1.1200000000000001</c:v>
                </c:pt>
                <c:pt idx="7">
                  <c:v>0.68</c:v>
                </c:pt>
                <c:pt idx="8">
                  <c:v>0.92</c:v>
                </c:pt>
                <c:pt idx="9">
                  <c:v>1.02</c:v>
                </c:pt>
                <c:pt idx="10">
                  <c:v>1.04</c:v>
                </c:pt>
                <c:pt idx="11">
                  <c:v>0.96</c:v>
                </c:pt>
                <c:pt idx="13">
                  <c:v>0.86</c:v>
                </c:pt>
                <c:pt idx="14">
                  <c:v>0.54</c:v>
                </c:pt>
                <c:pt idx="15">
                  <c:v>0.61</c:v>
                </c:pt>
                <c:pt idx="16">
                  <c:v>0.85</c:v>
                </c:pt>
                <c:pt idx="17">
                  <c:v>1.08</c:v>
                </c:pt>
                <c:pt idx="18">
                  <c:v>0.86</c:v>
                </c:pt>
              </c:numCache>
            </c:numRef>
          </c:val>
          <c:smooth val="0"/>
          <c:extLst>
            <c:ext xmlns:c16="http://schemas.microsoft.com/office/drawing/2014/chart" uri="{C3380CC4-5D6E-409C-BE32-E72D297353CC}">
              <c16:uniqueId val="{00000002-B1AA-4B69-AD57-0610EC049CC4}"/>
            </c:ext>
          </c:extLst>
        </c:ser>
        <c:ser>
          <c:idx val="3"/>
          <c:order val="3"/>
          <c:tx>
            <c:v>BASE</c:v>
          </c:tx>
          <c:spPr>
            <a:ln w="63150">
              <a:solidFill>
                <a:schemeClr val="bg1">
                  <a:lumMod val="75000"/>
                </a:schemeClr>
              </a:solidFill>
            </a:ln>
          </c:spPr>
          <c:marker>
            <c:symbol val="none"/>
          </c:marker>
          <c:cat>
            <c:strRef>
              <c:f>Sheet1!$B$1:$T$1</c:f>
              <c:strCache>
                <c:ptCount val="19"/>
                <c:pt idx="0">
                  <c:v>Burn</c:v>
                </c:pt>
                <c:pt idx="1">
                  <c:v>Cardiac</c:v>
                </c:pt>
                <c:pt idx="2">
                  <c:v>Cardiothoracic</c:v>
                </c:pt>
                <c:pt idx="3">
                  <c:v>Medical (T)</c:v>
                </c:pt>
                <c:pt idx="4">
                  <c:v>Medical (NT)</c:v>
                </c:pt>
                <c:pt idx="5">
                  <c:v>Medical/Surgical (T)</c:v>
                </c:pt>
                <c:pt idx="6">
                  <c:v>Medical/Surgical (NT)</c:v>
                </c:pt>
                <c:pt idx="7">
                  <c:v>Neurologic</c:v>
                </c:pt>
                <c:pt idx="8">
                  <c:v>Neurosurgical</c:v>
                </c:pt>
                <c:pt idx="9">
                  <c:v>Pediatric</c:v>
                </c:pt>
                <c:pt idx="10">
                  <c:v>Surgical</c:v>
                </c:pt>
                <c:pt idx="11">
                  <c:v>Trauma</c:v>
                </c:pt>
                <c:pt idx="13">
                  <c:v>Medical (T)</c:v>
                </c:pt>
                <c:pt idx="14">
                  <c:v>Medical (NT)</c:v>
                </c:pt>
                <c:pt idx="15">
                  <c:v>Medical/Surgical (T)</c:v>
                </c:pt>
                <c:pt idx="16">
                  <c:v>Medical/Surgical (NT)</c:v>
                </c:pt>
                <c:pt idx="17">
                  <c:v>Pediatric</c:v>
                </c:pt>
                <c:pt idx="18">
                  <c:v>Surgical</c:v>
                </c:pt>
              </c:strCache>
            </c:strRef>
          </c:cat>
          <c:val>
            <c:numRef>
              <c:f>Sheet1!$B$7:$T$7</c:f>
              <c:numCache>
                <c:formatCode>General</c:formatCode>
                <c:ptCount val="19"/>
              </c:numCache>
            </c:numRef>
          </c:val>
          <c:smooth val="0"/>
          <c:extLst>
            <c:ext xmlns:c16="http://schemas.microsoft.com/office/drawing/2014/chart" uri="{C3380CC4-5D6E-409C-BE32-E72D297353CC}">
              <c16:uniqueId val="{00000003-B1AA-4B69-AD57-0610EC049CC4}"/>
            </c:ext>
          </c:extLst>
        </c:ser>
        <c:dLbls>
          <c:showLegendKey val="0"/>
          <c:showVal val="0"/>
          <c:showCatName val="0"/>
          <c:showSerName val="0"/>
          <c:showPercent val="0"/>
          <c:showBubbleSize val="0"/>
        </c:dLbls>
        <c:hiLowLines>
          <c:spPr>
            <a:ln w="25360">
              <a:solidFill>
                <a:srgbClr val="333399"/>
              </a:solidFill>
              <a:prstDash val="solid"/>
            </a:ln>
          </c:spPr>
        </c:hiLowLines>
        <c:smooth val="0"/>
        <c:axId val="78460032"/>
        <c:axId val="78461952"/>
      </c:lineChart>
      <c:catAx>
        <c:axId val="78460032"/>
        <c:scaling>
          <c:orientation val="minMax"/>
        </c:scaling>
        <c:delete val="0"/>
        <c:axPos val="b"/>
        <c:numFmt formatCode="General" sourceLinked="1"/>
        <c:majorTickMark val="cross"/>
        <c:minorTickMark val="none"/>
        <c:tickLblPos val="nextTo"/>
        <c:spPr>
          <a:ln w="4463">
            <a:solidFill>
              <a:schemeClr val="tx1"/>
            </a:solidFill>
            <a:prstDash val="solid"/>
          </a:ln>
        </c:spPr>
        <c:txPr>
          <a:bodyPr rot="24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1952"/>
        <c:crosses val="autoZero"/>
        <c:auto val="1"/>
        <c:lblAlgn val="ctr"/>
        <c:lblOffset val="600"/>
        <c:tickLblSkip val="1"/>
        <c:tickMarkSkip val="1"/>
        <c:noMultiLvlLbl val="0"/>
      </c:catAx>
      <c:valAx>
        <c:axId val="78461952"/>
        <c:scaling>
          <c:orientation val="minMax"/>
          <c:max val="1.3"/>
          <c:min val="0.5"/>
        </c:scaling>
        <c:delete val="0"/>
        <c:axPos val="l"/>
        <c:majorGridlines>
          <c:spPr>
            <a:ln w="17868">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SUR</a:t>
                </a:r>
              </a:p>
            </c:rich>
          </c:tx>
          <c:layout>
            <c:manualLayout>
              <c:xMode val="edge"/>
              <c:yMode val="edge"/>
              <c:x val="1.9589269379206742E-2"/>
              <c:y val="0.32814465476870469"/>
            </c:manualLayout>
          </c:layout>
          <c:overlay val="0"/>
          <c:spPr>
            <a:noFill/>
            <a:ln w="35734">
              <a:noFill/>
            </a:ln>
          </c:spPr>
        </c:title>
        <c:numFmt formatCode="0.0" sourceLinked="0"/>
        <c:majorTickMark val="cross"/>
        <c:minorTickMark val="none"/>
        <c:tickLblPos val="nextTo"/>
        <c:spPr>
          <a:ln w="4463">
            <a:solidFill>
              <a:schemeClr val="tx1"/>
            </a:solidFill>
            <a:prstDash val="solid"/>
          </a:ln>
        </c:spPr>
        <c:txPr>
          <a:bodyPr rot="0" vert="horz"/>
          <a:lstStyle/>
          <a:p>
            <a:pPr>
              <a:defRPr sz="16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78460032"/>
        <c:crosses val="autoZero"/>
        <c:crossBetween val="between"/>
        <c:majorUnit val="0.1"/>
      </c:valAx>
      <c:spPr>
        <a:noFill/>
        <a:ln w="25380">
          <a:noFill/>
        </a:ln>
      </c:spPr>
    </c:plotArea>
    <c:plotVisOnly val="1"/>
    <c:dispBlanksAs val="gap"/>
    <c:showDLblsOverMax val="0"/>
  </c:chart>
  <c:spPr>
    <a:noFill/>
    <a:ln>
      <a:noFill/>
    </a:ln>
  </c:spPr>
  <c:txPr>
    <a:bodyPr/>
    <a:lstStyle/>
    <a:p>
      <a:pPr>
        <a:defRPr sz="1930"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2.0299999999999998</c:v>
                </c:pt>
                <c:pt idx="1">
                  <c:v>3.36</c:v>
                </c:pt>
                <c:pt idx="2">
                  <c:v>2.54</c:v>
                </c:pt>
                <c:pt idx="3">
                  <c:v>3.26</c:v>
                </c:pt>
                <c:pt idx="4">
                  <c:v>4.41</c:v>
                </c:pt>
                <c:pt idx="5">
                  <c:v>3.7</c:v>
                </c:pt>
                <c:pt idx="6">
                  <c:v>3.48</c:v>
                </c:pt>
                <c:pt idx="7">
                  <c:v>2.58</c:v>
                </c:pt>
              </c:numCache>
            </c:numRef>
          </c:val>
          <c:smooth val="0"/>
          <c:extLst>
            <c:ext xmlns:c16="http://schemas.microsoft.com/office/drawing/2014/chart" uri="{C3380CC4-5D6E-409C-BE32-E72D297353CC}">
              <c16:uniqueId val="{00000000-7386-4BE6-A7BD-62E6DC475242}"/>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0.61</c:v>
                </c:pt>
                <c:pt idx="1">
                  <c:v>1.42</c:v>
                </c:pt>
                <c:pt idx="2">
                  <c:v>0.77</c:v>
                </c:pt>
                <c:pt idx="3">
                  <c:v>1.1299999999999999</c:v>
                </c:pt>
                <c:pt idx="4">
                  <c:v>1.47</c:v>
                </c:pt>
                <c:pt idx="5">
                  <c:v>0.61</c:v>
                </c:pt>
                <c:pt idx="6">
                  <c:v>0.33</c:v>
                </c:pt>
                <c:pt idx="7">
                  <c:v>0.03</c:v>
                </c:pt>
              </c:numCache>
            </c:numRef>
          </c:val>
          <c:smooth val="0"/>
          <c:extLst>
            <c:ext xmlns:c16="http://schemas.microsoft.com/office/drawing/2014/chart" uri="{C3380CC4-5D6E-409C-BE32-E72D297353CC}">
              <c16:uniqueId val="{00000001-7386-4BE6-A7BD-62E6DC475242}"/>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1.17</c:v>
                </c:pt>
                <c:pt idx="1">
                  <c:v>2.2400000000000002</c:v>
                </c:pt>
                <c:pt idx="2">
                  <c:v>1.46</c:v>
                </c:pt>
                <c:pt idx="3">
                  <c:v>1.99</c:v>
                </c:pt>
                <c:pt idx="4">
                  <c:v>2.65</c:v>
                </c:pt>
                <c:pt idx="5">
                  <c:v>1.67</c:v>
                </c:pt>
                <c:pt idx="6">
                  <c:v>1.28</c:v>
                </c:pt>
                <c:pt idx="7">
                  <c:v>0.52</c:v>
                </c:pt>
              </c:numCache>
            </c:numRef>
          </c:val>
          <c:smooth val="0"/>
          <c:extLst>
            <c:ext xmlns:c16="http://schemas.microsoft.com/office/drawing/2014/chart" uri="{C3380CC4-5D6E-409C-BE32-E72D297353CC}">
              <c16:uniqueId val="{00000002-7386-4BE6-A7BD-62E6DC475242}"/>
            </c:ext>
          </c:extLst>
        </c:ser>
        <c:dLbls>
          <c:showLegendKey val="0"/>
          <c:showVal val="0"/>
          <c:showCatName val="0"/>
          <c:showSerName val="0"/>
          <c:showPercent val="0"/>
          <c:showBubbleSize val="0"/>
        </c:dLbls>
        <c:hiLowLines>
          <c:spPr>
            <a:ln w="25398">
              <a:solidFill>
                <a:srgbClr val="333399"/>
              </a:solidFill>
              <a:prstDash val="solid"/>
            </a:ln>
          </c:spPr>
        </c:hiLowLines>
        <c:smooth val="0"/>
        <c:axId val="96840704"/>
        <c:axId val="96850688"/>
      </c:lineChart>
      <c:catAx>
        <c:axId val="968407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50688"/>
        <c:crosses val="autoZero"/>
        <c:auto val="1"/>
        <c:lblAlgn val="ctr"/>
        <c:lblOffset val="100"/>
        <c:tickLblSkip val="1"/>
        <c:tickMarkSkip val="1"/>
        <c:noMultiLvlLbl val="0"/>
      </c:catAx>
      <c:valAx>
        <c:axId val="96850688"/>
        <c:scaling>
          <c:orientation val="minMax"/>
          <c:max val="5"/>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40704"/>
        <c:crosses val="autoZero"/>
        <c:crossBetween val="between"/>
        <c:majorUnit val="1"/>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DF38-4BDD-9F9D-EB8675D50286}"/>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DF38-4BDD-9F9D-EB8675D50286}"/>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DF38-4BDD-9F9D-EB8675D50286}"/>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DF38-4BDD-9F9D-EB8675D50286}"/>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DF38-4BDD-9F9D-EB8675D50286}"/>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DF38-4BDD-9F9D-EB8675D50286}"/>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DF38-4BDD-9F9D-EB8675D50286}"/>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DF38-4BDD-9F9D-EB8675D50286}"/>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DF38-4BDD-9F9D-EB8675D50286}"/>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DF38-4BDD-9F9D-EB8675D50286}"/>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DF38-4BDD-9F9D-EB8675D50286}"/>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DF38-4BDD-9F9D-EB8675D50286}"/>
              </c:ext>
            </c:extLst>
          </c:dPt>
          <c:dLbls>
            <c:dLbl>
              <c:idx val="0"/>
              <c:layout>
                <c:manualLayout>
                  <c:x val="-7.0139258427594123E-2"/>
                  <c:y val="-2.5064082058046427E-2"/>
                </c:manualLayout>
              </c:layout>
              <c:tx>
                <c:rich>
                  <a:bodyPr/>
                  <a:lstStyle/>
                  <a:p>
                    <a:fld id="{1A8324CF-A5D0-45AC-8F63-701890B7A5B3}" type="CATEGORYNAME">
                      <a:rPr lang="en-US" i="1"/>
                      <a:pPr/>
                      <a:t>[CATEGORY NAME]</a:t>
                    </a:fld>
                    <a:r>
                      <a:rPr lang="en-US" baseline="0" dirty="0"/>
                      <a:t>
</a:t>
                    </a:r>
                    <a:fld id="{04B0AF8D-234E-4A17-8709-7F7C67EA36C2}"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F38-4BDD-9F9D-EB8675D50286}"/>
                </c:ext>
              </c:extLst>
            </c:dLbl>
            <c:dLbl>
              <c:idx val="1"/>
              <c:layout>
                <c:manualLayout>
                  <c:x val="1.0430641065912035E-2"/>
                  <c:y val="-4.74081815062928E-2"/>
                </c:manualLayout>
              </c:layout>
              <c:tx>
                <c:rich>
                  <a:bodyPr/>
                  <a:lstStyle/>
                  <a:p>
                    <a:fld id="{9C0F88E8-2BB3-4A30-B05B-08F193576BA5}" type="CATEGORYNAME">
                      <a:rPr lang="en-US" i="1"/>
                      <a:pPr/>
                      <a:t>[CATEGORY NAME]</a:t>
                    </a:fld>
                    <a:r>
                      <a:rPr lang="en-US" baseline="0" dirty="0"/>
                      <a:t>
</a:t>
                    </a:r>
                    <a:fld id="{00BB9E29-58DC-451D-88BB-124D13CB233C}"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F38-4BDD-9F9D-EB8675D50286}"/>
                </c:ext>
              </c:extLst>
            </c:dLbl>
            <c:dLbl>
              <c:idx val="2"/>
              <c:layout>
                <c:manualLayout>
                  <c:x val="2.3595109617544695E-2"/>
                  <c:y val="-5.7330131272458063E-3"/>
                </c:manualLayout>
              </c:layout>
              <c:tx>
                <c:rich>
                  <a:bodyPr/>
                  <a:lstStyle/>
                  <a:p>
                    <a:fld id="{3F205DE0-FFD8-43D8-B693-436426712493}" type="CATEGORYNAME">
                      <a:rPr lang="en-US" i="1"/>
                      <a:pPr/>
                      <a:t>[CATEGORY NAME]</a:t>
                    </a:fld>
                    <a:r>
                      <a:rPr lang="en-US" baseline="0" dirty="0"/>
                      <a:t>
</a:t>
                    </a:r>
                    <a:fld id="{742871E4-7922-40FA-B93D-1B35F112E13C}"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F38-4BDD-9F9D-EB8675D50286}"/>
                </c:ext>
              </c:extLst>
            </c:dLbl>
            <c:dLbl>
              <c:idx val="3"/>
              <c:layout>
                <c:manualLayout>
                  <c:x val="1.444043555862232E-2"/>
                  <c:y val="0"/>
                </c:manualLayout>
              </c:layout>
              <c:tx>
                <c:rich>
                  <a:bodyPr/>
                  <a:lstStyle/>
                  <a:p>
                    <a:fld id="{6971E152-C262-4407-AE6A-896375C8E594}" type="CATEGORYNAME">
                      <a:rPr lang="en-US" i="1"/>
                      <a:pPr/>
                      <a:t>[CATEGORY NAME]</a:t>
                    </a:fld>
                    <a:r>
                      <a:rPr lang="en-US" baseline="0" dirty="0"/>
                      <a:t>
</a:t>
                    </a:r>
                    <a:fld id="{E2C3921B-CA6F-45F9-9940-95E4D28D8D5C}"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F38-4BDD-9F9D-EB8675D50286}"/>
                </c:ext>
              </c:extLst>
            </c:dLbl>
            <c:dLbl>
              <c:idx val="4"/>
              <c:layout>
                <c:manualLayout>
                  <c:x val="7.9824144665203864E-2"/>
                  <c:y val="1.719903938173741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DF38-4BDD-9F9D-EB8675D50286}"/>
                </c:ext>
              </c:extLst>
            </c:dLbl>
            <c:dLbl>
              <c:idx val="5"/>
              <c:layout>
                <c:manualLayout>
                  <c:x val="5.0347432685788604E-2"/>
                  <c:y val="-1.4332532818114516E-2"/>
                </c:manualLayout>
              </c:layout>
              <c:tx>
                <c:rich>
                  <a:bodyPr/>
                  <a:lstStyle/>
                  <a:p>
                    <a:fld id="{72367C41-B5E4-4DB8-B672-96369D5A31F3}" type="CATEGORYNAME">
                      <a:rPr lang="en-US" i="1"/>
                      <a:pPr/>
                      <a:t>[CATEGORY NAME]</a:t>
                    </a:fld>
                    <a:r>
                      <a:rPr lang="en-US" baseline="0" dirty="0"/>
                      <a:t>
</a:t>
                    </a:r>
                    <a:fld id="{E10DFE32-59A9-4F87-85D4-11980C8249A9}"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DF38-4BDD-9F9D-EB8675D50286}"/>
                </c:ext>
              </c:extLst>
            </c:dLbl>
            <c:dLbl>
              <c:idx val="6"/>
              <c:layout>
                <c:manualLayout>
                  <c:x val="5.2018692254151531E-2"/>
                  <c:y val="-1.043667954713721E-2"/>
                </c:manualLayout>
              </c:layout>
              <c:tx>
                <c:rich>
                  <a:bodyPr/>
                  <a:lstStyle/>
                  <a:p>
                    <a:fld id="{153A8B00-4A40-4FA1-BFE6-992069A88052}" type="CATEGORYNAME">
                      <a:rPr lang="en-US" i="1"/>
                      <a:pPr/>
                      <a:t>[CATEGORY NAME]</a:t>
                    </a:fld>
                    <a:r>
                      <a:rPr lang="en-US" baseline="0" dirty="0"/>
                      <a:t>
</a:t>
                    </a:r>
                    <a:fld id="{5CC3CDA4-030E-42C6-BCAA-A6E33E59C669}"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4940177881981987"/>
                      <c:h val="0.11084780881529765"/>
                    </c:manualLayout>
                  </c15:layout>
                  <c15:dlblFieldTable/>
                  <c15:showDataLabelsRange val="0"/>
                </c:ext>
                <c:ext xmlns:c16="http://schemas.microsoft.com/office/drawing/2014/chart" uri="{C3380CC4-5D6E-409C-BE32-E72D297353CC}">
                  <c16:uniqueId val="{0000000D-DF38-4BDD-9F9D-EB8675D50286}"/>
                </c:ext>
              </c:extLst>
            </c:dLbl>
            <c:dLbl>
              <c:idx val="7"/>
              <c:layout>
                <c:manualLayout>
                  <c:x val="7.4855138639248905E-2"/>
                  <c:y val="8.8764197107311066E-2"/>
                </c:manualLayout>
              </c:layout>
              <c:tx>
                <c:rich>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fld id="{F329D255-AF0F-48C7-A7A3-6D4421C2FB22}" type="CATEGORYNAME">
                      <a:rPr lang="en-US" sz="1000" i="1">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[CATEGORY NAME]</a:t>
                    </a:fld>
                    <a:r>
                      <a:rPr lang="en-US" sz="1000" baseline="0" dirty="0">
                        <a:latin typeface="Arial" panose="020B0604020202020204" pitchFamily="34" charset="0"/>
                        <a:cs typeface="Arial" panose="020B0604020202020204" pitchFamily="34" charset="0"/>
                      </a:rPr>
                      <a:t>
</a:t>
                    </a:r>
                    <a:fld id="{AD00C170-4FCF-407C-9A21-E16560A5AC70}" type="PERCENTAGE">
                      <a:rPr lang="en-US" sz="1000" baseline="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[PERCENTAGE]</a:t>
                    </a:fld>
                    <a:endParaRPr lang="en-US" sz="1000" baseline="0" dirty="0">
                      <a:latin typeface="Arial" panose="020B0604020202020204" pitchFamily="34" charset="0"/>
                      <a:cs typeface="Arial" panose="020B0604020202020204" pitchFamily="34" charset="0"/>
                    </a:endParaRPr>
                  </a:p>
                </c:rich>
              </c:tx>
              <c:numFmt formatCode="0.0%" sourceLinked="0"/>
              <c:spPr>
                <a:noFill/>
                <a:ln>
                  <a:noFill/>
                </a:ln>
                <a:effectLst/>
              </c:sp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17089580529924453"/>
                      <c:h val="0.10749399613585889"/>
                    </c:manualLayout>
                  </c15:layout>
                  <c15:dlblFieldTable/>
                  <c15:showDataLabelsRange val="0"/>
                </c:ext>
                <c:ext xmlns:c16="http://schemas.microsoft.com/office/drawing/2014/chart" uri="{C3380CC4-5D6E-409C-BE32-E72D297353CC}">
                  <c16:uniqueId val="{0000000F-DF38-4BDD-9F9D-EB8675D50286}"/>
                </c:ext>
              </c:extLst>
            </c:dLbl>
            <c:dLbl>
              <c:idx val="8"/>
              <c:layout>
                <c:manualLayout>
                  <c:x val="-7.3357883052032627E-2"/>
                  <c:y val="4.1932589696827421E-2"/>
                </c:manualLayout>
              </c:layout>
              <c:spPr>
                <a:noFill/>
                <a:ln>
                  <a:noFill/>
                </a:ln>
                <a:effectLst/>
              </c:spPr>
              <c:txPr>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740361046737213"/>
                      <c:h val="0.14237938101514958"/>
                    </c:manualLayout>
                  </c15:layout>
                </c:ext>
                <c:ext xmlns:c16="http://schemas.microsoft.com/office/drawing/2014/chart" uri="{C3380CC4-5D6E-409C-BE32-E72D297353CC}">
                  <c16:uniqueId val="{00000011-DF38-4BDD-9F9D-EB8675D50286}"/>
                </c:ext>
              </c:extLst>
            </c:dLbl>
            <c:dLbl>
              <c:idx val="9"/>
              <c:delete val="1"/>
              <c:extLst>
                <c:ext xmlns:c15="http://schemas.microsoft.com/office/drawing/2012/chart" uri="{CE6537A1-D6FC-4f65-9D91-7224C49458BB}"/>
                <c:ext xmlns:c16="http://schemas.microsoft.com/office/drawing/2014/chart" uri="{C3380CC4-5D6E-409C-BE32-E72D297353CC}">
                  <c16:uniqueId val="{00000013-DF38-4BDD-9F9D-EB8675D50286}"/>
                </c:ext>
              </c:extLst>
            </c:dLbl>
            <c:dLbl>
              <c:idx val="10"/>
              <c:layout>
                <c:manualLayout>
                  <c:x val="-0.16449491950822689"/>
                  <c:y val="3.197305935248540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DF38-4BDD-9F9D-EB8675D50286}"/>
                </c:ext>
              </c:extLst>
            </c:dLbl>
            <c:dLbl>
              <c:idx val="11"/>
              <c:layout>
                <c:manualLayout>
                  <c:x val="-1.7522373219191111E-2"/>
                  <c:y val="2.866506563622903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DF38-4BDD-9F9D-EB8675D50286}"/>
                </c:ext>
              </c:extLst>
            </c:dLbl>
            <c:dLbl>
              <c:idx val="12"/>
              <c:layout>
                <c:manualLayout>
                  <c:x val="-1.7522373219191093E-2"/>
                  <c:y val="-2.866506563622929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8-DF38-4BDD-9F9D-EB8675D50286}"/>
                </c:ext>
              </c:extLst>
            </c:dLbl>
            <c:dLbl>
              <c:idx val="13"/>
              <c:delete val="1"/>
              <c:extLst>
                <c:ext xmlns:c15="http://schemas.microsoft.com/office/drawing/2012/chart" uri="{CE6537A1-D6FC-4f65-9D91-7224C49458BB}">
                  <c15:layout>
                    <c:manualLayout>
                      <c:w val="0.11924948440838382"/>
                      <c:h val="0.11752676910853903"/>
                    </c:manualLayout>
                  </c15:layout>
                </c:ext>
                <c:ext xmlns:c16="http://schemas.microsoft.com/office/drawing/2014/chart" uri="{C3380CC4-5D6E-409C-BE32-E72D297353CC}">
                  <c16:uniqueId val="{00000019-DF38-4BDD-9F9D-EB8675D50286}"/>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49</c:v>
                </c:pt>
                <c:pt idx="1">
                  <c:v>14</c:v>
                </c:pt>
                <c:pt idx="2">
                  <c:v>16</c:v>
                </c:pt>
                <c:pt idx="3">
                  <c:v>15</c:v>
                </c:pt>
                <c:pt idx="4">
                  <c:v>23</c:v>
                </c:pt>
                <c:pt idx="5">
                  <c:v>25</c:v>
                </c:pt>
                <c:pt idx="6">
                  <c:v>5</c:v>
                </c:pt>
                <c:pt idx="7">
                  <c:v>1</c:v>
                </c:pt>
                <c:pt idx="8">
                  <c:v>19</c:v>
                </c:pt>
                <c:pt idx="10">
                  <c:v>12</c:v>
                </c:pt>
                <c:pt idx="11">
                  <c:v>118</c:v>
                </c:pt>
                <c:pt idx="12">
                  <c:v>63</c:v>
                </c:pt>
              </c:numCache>
            </c:numRef>
          </c:val>
          <c:extLst>
            <c:ext xmlns:c16="http://schemas.microsoft.com/office/drawing/2014/chart" uri="{C3380CC4-5D6E-409C-BE32-E72D297353CC}">
              <c16:uniqueId val="{0000001A-DF38-4BDD-9F9D-EB8675D50286}"/>
            </c:ext>
          </c:extLst>
        </c:ser>
        <c:ser>
          <c:idx val="1"/>
          <c:order val="1"/>
          <c:dPt>
            <c:idx val="0"/>
            <c:bubble3D val="0"/>
            <c:extLst>
              <c:ext xmlns:c16="http://schemas.microsoft.com/office/drawing/2014/chart" uri="{C3380CC4-5D6E-409C-BE32-E72D297353CC}">
                <c16:uniqueId val="{0000001B-DF38-4BDD-9F9D-EB8675D50286}"/>
              </c:ext>
            </c:extLst>
          </c:dPt>
          <c:dPt>
            <c:idx val="1"/>
            <c:bubble3D val="0"/>
            <c:extLst>
              <c:ext xmlns:c16="http://schemas.microsoft.com/office/drawing/2014/chart" uri="{C3380CC4-5D6E-409C-BE32-E72D297353CC}">
                <c16:uniqueId val="{0000001C-DF38-4BDD-9F9D-EB8675D50286}"/>
              </c:ext>
            </c:extLst>
          </c:dPt>
          <c:dPt>
            <c:idx val="2"/>
            <c:bubble3D val="0"/>
            <c:extLst>
              <c:ext xmlns:c16="http://schemas.microsoft.com/office/drawing/2014/chart" uri="{C3380CC4-5D6E-409C-BE32-E72D297353CC}">
                <c16:uniqueId val="{0000001D-DF38-4BDD-9F9D-EB8675D50286}"/>
              </c:ext>
            </c:extLst>
          </c:dPt>
          <c:dPt>
            <c:idx val="3"/>
            <c:bubble3D val="0"/>
            <c:extLst>
              <c:ext xmlns:c16="http://schemas.microsoft.com/office/drawing/2014/chart" uri="{C3380CC4-5D6E-409C-BE32-E72D297353CC}">
                <c16:uniqueId val="{0000001E-DF38-4BDD-9F9D-EB8675D50286}"/>
              </c:ext>
            </c:extLst>
          </c:dPt>
          <c:dPt>
            <c:idx val="4"/>
            <c:bubble3D val="0"/>
            <c:extLst>
              <c:ext xmlns:c16="http://schemas.microsoft.com/office/drawing/2014/chart" uri="{C3380CC4-5D6E-409C-BE32-E72D297353CC}">
                <c16:uniqueId val="{0000001F-DF38-4BDD-9F9D-EB8675D50286}"/>
              </c:ext>
            </c:extLst>
          </c:dPt>
          <c:dPt>
            <c:idx val="5"/>
            <c:bubble3D val="0"/>
            <c:extLst>
              <c:ext xmlns:c16="http://schemas.microsoft.com/office/drawing/2014/chart" uri="{C3380CC4-5D6E-409C-BE32-E72D297353CC}">
                <c16:uniqueId val="{00000020-DF38-4BDD-9F9D-EB8675D50286}"/>
              </c:ext>
            </c:extLst>
          </c:dPt>
          <c:dPt>
            <c:idx val="6"/>
            <c:bubble3D val="0"/>
            <c:extLst>
              <c:ext xmlns:c16="http://schemas.microsoft.com/office/drawing/2014/chart" uri="{C3380CC4-5D6E-409C-BE32-E72D297353CC}">
                <c16:uniqueId val="{00000021-DF38-4BDD-9F9D-EB8675D50286}"/>
              </c:ext>
            </c:extLst>
          </c:dPt>
          <c:dPt>
            <c:idx val="7"/>
            <c:bubble3D val="0"/>
            <c:extLst>
              <c:ext xmlns:c16="http://schemas.microsoft.com/office/drawing/2014/chart" uri="{C3380CC4-5D6E-409C-BE32-E72D297353CC}">
                <c16:uniqueId val="{00000022-DF38-4BDD-9F9D-EB8675D50286}"/>
              </c:ext>
            </c:extLst>
          </c:dPt>
          <c:dPt>
            <c:idx val="8"/>
            <c:bubble3D val="0"/>
            <c:extLst>
              <c:ext xmlns:c16="http://schemas.microsoft.com/office/drawing/2014/chart" uri="{C3380CC4-5D6E-409C-BE32-E72D297353CC}">
                <c16:uniqueId val="{00000023-DF38-4BDD-9F9D-EB8675D50286}"/>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0.13600000000000001</c:v>
                </c:pt>
                <c:pt idx="1">
                  <c:v>3.9E-2</c:v>
                </c:pt>
                <c:pt idx="2">
                  <c:v>4.3999999999999997E-2</c:v>
                </c:pt>
                <c:pt idx="3">
                  <c:v>4.2000000000000003E-2</c:v>
                </c:pt>
                <c:pt idx="4">
                  <c:v>6.4000000000000001E-2</c:v>
                </c:pt>
                <c:pt idx="5">
                  <c:v>6.9000000000000006E-2</c:v>
                </c:pt>
                <c:pt idx="6">
                  <c:v>1.4E-2</c:v>
                </c:pt>
                <c:pt idx="7">
                  <c:v>3.0000000000000001E-3</c:v>
                </c:pt>
                <c:pt idx="8">
                  <c:v>5.2999999999999999E-2</c:v>
                </c:pt>
                <c:pt idx="10">
                  <c:v>3.3000000000000002E-2</c:v>
                </c:pt>
                <c:pt idx="11">
                  <c:v>0.32800000000000001</c:v>
                </c:pt>
                <c:pt idx="12">
                  <c:v>0.17499999999999999</c:v>
                </c:pt>
              </c:numCache>
            </c:numRef>
          </c:val>
          <c:extLst>
            <c:ext xmlns:c16="http://schemas.microsoft.com/office/drawing/2014/chart" uri="{C3380CC4-5D6E-409C-BE32-E72D297353CC}">
              <c16:uniqueId val="{00000024-DF38-4BDD-9F9D-EB8675D50286}"/>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069C-4B4B-AD89-993D85C58522}"/>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069C-4B4B-AD89-993D85C58522}"/>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069C-4B4B-AD89-993D85C58522}"/>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069C-4B4B-AD89-993D85C58522}"/>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069C-4B4B-AD89-993D85C58522}"/>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069C-4B4B-AD89-993D85C58522}"/>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069C-4B4B-AD89-993D85C58522}"/>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069C-4B4B-AD89-993D85C58522}"/>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069C-4B4B-AD89-993D85C58522}"/>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069C-4B4B-AD89-993D85C58522}"/>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069C-4B4B-AD89-993D85C58522}"/>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069C-4B4B-AD89-993D85C58522}"/>
              </c:ext>
            </c:extLst>
          </c:dPt>
          <c:dLbls>
            <c:dLbl>
              <c:idx val="0"/>
              <c:layout>
                <c:manualLayout>
                  <c:x val="-4.3321306675866963E-2"/>
                  <c:y val="-1.8228423314942861E-2"/>
                </c:manualLayout>
              </c:layout>
              <c:tx>
                <c:rich>
                  <a:bodyPr/>
                  <a:lstStyle/>
                  <a:p>
                    <a:fld id="{784B488D-B6E1-4BC7-A3B3-591D6B9CA9A4}" type="CATEGORYNAME">
                      <a:rPr lang="en-US" i="1"/>
                      <a:pPr/>
                      <a:t>[CATEGORY NAME]</a:t>
                    </a:fld>
                    <a:r>
                      <a:rPr lang="en-US" baseline="0" dirty="0"/>
                      <a:t>
</a:t>
                    </a:r>
                    <a:fld id="{A0212A34-4C2B-45E9-B173-5966B2C2912B}"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69C-4B4B-AD89-993D85C58522}"/>
                </c:ext>
              </c:extLst>
            </c:dLbl>
            <c:dLbl>
              <c:idx val="1"/>
              <c:layout>
                <c:manualLayout>
                  <c:x val="5.8291870353427699E-2"/>
                  <c:y val="-7.0340234015276018E-2"/>
                </c:manualLayout>
              </c:layout>
              <c:tx>
                <c:rich>
                  <a:bodyPr/>
                  <a:lstStyle/>
                  <a:p>
                    <a:fld id="{69B1FB1F-CA52-4FD5-A38C-2E7567C1126A}" type="CATEGORYNAME">
                      <a:rPr lang="en-US" i="1"/>
                      <a:pPr/>
                      <a:t>[CATEGORY NAME]</a:t>
                    </a:fld>
                    <a:r>
                      <a:rPr lang="en-US" baseline="0" dirty="0"/>
                      <a:t>
</a:t>
                    </a:r>
                    <a:fld id="{6BAED502-CF99-4D23-BA6C-DE9904D3D56A}"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69C-4B4B-AD89-993D85C58522}"/>
                </c:ext>
              </c:extLst>
            </c:dLbl>
            <c:dLbl>
              <c:idx val="2"/>
              <c:layout>
                <c:manualLayout>
                  <c:x val="2.4755032386209692E-2"/>
                  <c:y val="-1.1392764571839275E-2"/>
                </c:manualLayout>
              </c:layout>
              <c:tx>
                <c:rich>
                  <a:bodyPr/>
                  <a:lstStyle/>
                  <a:p>
                    <a:fld id="{2D147504-0502-49B1-8389-D6601BD78A7A}" type="CATEGORYNAME">
                      <a:rPr lang="en-US" i="1"/>
                      <a:pPr/>
                      <a:t>[CATEGORY NAME]</a:t>
                    </a:fld>
                    <a:r>
                      <a:rPr lang="en-US" baseline="0" dirty="0"/>
                      <a:t>
</a:t>
                    </a:r>
                    <a:fld id="{2D9AC5CC-76E9-4281-A8EB-3123A1701D13}"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69C-4B4B-AD89-993D85C58522}"/>
                </c:ext>
              </c:extLst>
            </c:dLbl>
            <c:dLbl>
              <c:idx val="3"/>
              <c:layout>
                <c:manualLayout>
                  <c:x val="2.1416237217710386E-2"/>
                  <c:y val="0"/>
                </c:manualLayout>
              </c:layout>
              <c:tx>
                <c:rich>
                  <a:bodyPr/>
                  <a:lstStyle/>
                  <a:p>
                    <a:fld id="{E391E9BA-4697-4709-A5E5-3B05055216CC}" type="CATEGORYNAME">
                      <a:rPr lang="en-US" i="1"/>
                      <a:pPr/>
                      <a:t>[CATEGORY NAME]</a:t>
                    </a:fld>
                    <a:r>
                      <a:rPr lang="en-US" baseline="0" dirty="0"/>
                      <a:t>
</a:t>
                    </a:r>
                    <a:fld id="{1363D1E2-0221-412C-9FBE-151AE6FE7098}"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69C-4B4B-AD89-993D85C58522}"/>
                </c:ext>
              </c:extLst>
            </c:dLbl>
            <c:dLbl>
              <c:idx val="4"/>
              <c:layout>
                <c:manualLayout>
                  <c:x val="3.1150890498487689E-2"/>
                  <c:y val="-5.733013127245806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69C-4B4B-AD89-993D85C58522}"/>
                </c:ext>
              </c:extLst>
            </c:dLbl>
            <c:dLbl>
              <c:idx val="5"/>
              <c:layout>
                <c:manualLayout>
                  <c:x val="3.7132548579314542E-2"/>
                  <c:y val="-4.5571058287357932E-3"/>
                </c:manualLayout>
              </c:layout>
              <c:tx>
                <c:rich>
                  <a:bodyPr/>
                  <a:lstStyle/>
                  <a:p>
                    <a:fld id="{009B3B91-7910-4DEE-AA36-B9CA3F8E283D}" type="CATEGORYNAME">
                      <a:rPr lang="en-US" i="1"/>
                      <a:pPr/>
                      <a:t>[CATEGORY NAME]</a:t>
                    </a:fld>
                    <a:r>
                      <a:rPr lang="en-US" baseline="0" dirty="0"/>
                      <a:t>
</a:t>
                    </a:r>
                    <a:fld id="{BC79E4C9-C7C9-41AC-B74B-70EEC5303709}"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069C-4B4B-AD89-993D85C58522}"/>
                </c:ext>
              </c:extLst>
            </c:dLbl>
            <c:dLbl>
              <c:idx val="6"/>
              <c:layout>
                <c:manualLayout>
                  <c:x val="1.5401141299948594E-2"/>
                  <c:y val="-1.9109329011755039E-2"/>
                </c:manualLayout>
              </c:layout>
              <c:tx>
                <c:rich>
                  <a:bodyPr/>
                  <a:lstStyle/>
                  <a:p>
                    <a:fld id="{10F65EEF-4721-4BF3-B135-765D1317703D}" type="CATEGORYNAME">
                      <a:rPr lang="en-US" i="1" smtClean="0"/>
                      <a:pPr/>
                      <a:t>[CATEGORY NAME]</a:t>
                    </a:fld>
                    <a:endParaRPr lang="en-US" i="1" baseline="0" dirty="0"/>
                  </a:p>
                  <a:p>
                    <a:r>
                      <a:rPr lang="en-US" baseline="0" dirty="0"/>
                      <a:t>0.9%</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2552426090219847"/>
                      <c:h val="0.11084780881529765"/>
                    </c:manualLayout>
                  </c15:layout>
                  <c15:dlblFieldTable/>
                  <c15:showDataLabelsRange val="0"/>
                </c:ext>
                <c:ext xmlns:c16="http://schemas.microsoft.com/office/drawing/2014/chart" uri="{C3380CC4-5D6E-409C-BE32-E72D297353CC}">
                  <c16:uniqueId val="{0000000D-069C-4B4B-AD89-993D85C58522}"/>
                </c:ext>
              </c:extLst>
            </c:dLbl>
            <c:dLbl>
              <c:idx val="7"/>
              <c:layout>
                <c:manualLayout>
                  <c:x val="4.8907081131339195E-2"/>
                  <c:y val="9.1288415702136E-2"/>
                </c:manualLayout>
              </c:layout>
              <c:tx>
                <c:rich>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fld id="{E6B255E1-100D-4CE7-A423-9848A869EA09}" type="CATEGORYNAME">
                      <a:rPr lang="en-US" sz="1000" i="1">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[CATEGORY NAME]</a:t>
                    </a:fld>
                    <a:r>
                      <a:rPr lang="en-US" sz="1000" baseline="0" dirty="0">
                        <a:latin typeface="Arial" panose="020B0604020202020204" pitchFamily="34" charset="0"/>
                        <a:cs typeface="Arial" panose="020B0604020202020204" pitchFamily="34" charset="0"/>
                      </a:rPr>
                      <a:t>
</a:t>
                    </a:r>
                    <a:fld id="{297AFBD9-443F-4D1F-A709-12564FC3E61C}" type="PERCENTAGE">
                      <a:rPr lang="en-US" sz="1000" baseline="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[PERCENTAGE]</a:t>
                    </a:fld>
                    <a:endParaRPr lang="en-US" sz="1000" baseline="0" dirty="0">
                      <a:latin typeface="Arial" panose="020B0604020202020204" pitchFamily="34" charset="0"/>
                      <a:cs typeface="Arial" panose="020B0604020202020204" pitchFamily="34" charset="0"/>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5121436167743411"/>
                      <c:h val="8.1910763619291796E-2"/>
                    </c:manualLayout>
                  </c15:layout>
                  <c15:dlblFieldTable/>
                  <c15:showDataLabelsRange val="0"/>
                </c:ext>
                <c:ext xmlns:c16="http://schemas.microsoft.com/office/drawing/2014/chart" uri="{C3380CC4-5D6E-409C-BE32-E72D297353CC}">
                  <c16:uniqueId val="{0000000F-069C-4B4B-AD89-993D85C58522}"/>
                </c:ext>
              </c:extLst>
            </c:dLbl>
            <c:dLbl>
              <c:idx val="8"/>
              <c:layout>
                <c:manualLayout>
                  <c:x val="-8.2516774620698979E-2"/>
                  <c:y val="5.696382285919637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69C-4B4B-AD89-993D85C58522}"/>
                </c:ext>
              </c:extLst>
            </c:dLbl>
            <c:dLbl>
              <c:idx val="9"/>
              <c:delete val="1"/>
              <c:extLst>
                <c:ext xmlns:c15="http://schemas.microsoft.com/office/drawing/2012/chart" uri="{CE6537A1-D6FC-4f65-9D91-7224C49458BB}"/>
                <c:ext xmlns:c16="http://schemas.microsoft.com/office/drawing/2014/chart" uri="{C3380CC4-5D6E-409C-BE32-E72D297353CC}">
                  <c16:uniqueId val="{00000013-069C-4B4B-AD89-993D85C58522}"/>
                </c:ext>
              </c:extLst>
            </c:dLbl>
            <c:dLbl>
              <c:idx val="10"/>
              <c:layout>
                <c:manualLayout>
                  <c:x val="-0.11227581170145183"/>
                  <c:y val="1.66844224553548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069C-4B4B-AD89-993D85C58522}"/>
                </c:ext>
              </c:extLst>
            </c:dLbl>
            <c:dLbl>
              <c:idx val="11"/>
              <c:layout>
                <c:manualLayout>
                  <c:x val="-5.840791968466469E-3"/>
                  <c:y val="1.433253281811451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069C-4B4B-AD89-993D85C58522}"/>
                </c:ext>
              </c:extLst>
            </c:dLbl>
            <c:dLbl>
              <c:idx val="12"/>
              <c:layout>
                <c:manualLayout>
                  <c:x val="-1.1681583936932973E-2"/>
                  <c:y val="-5.733013127245806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8-069C-4B4B-AD89-993D85C58522}"/>
                </c:ext>
              </c:extLst>
            </c:dLbl>
            <c:dLbl>
              <c:idx val="13"/>
              <c:numFmt formatCode="0.0%" sourceLinked="0"/>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069C-4B4B-AD89-993D85C58522}"/>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51</c:v>
                </c:pt>
                <c:pt idx="1">
                  <c:v>12</c:v>
                </c:pt>
                <c:pt idx="2">
                  <c:v>23</c:v>
                </c:pt>
                <c:pt idx="3">
                  <c:v>16</c:v>
                </c:pt>
                <c:pt idx="4">
                  <c:v>15</c:v>
                </c:pt>
                <c:pt idx="5">
                  <c:v>28</c:v>
                </c:pt>
                <c:pt idx="6">
                  <c:v>11</c:v>
                </c:pt>
                <c:pt idx="7">
                  <c:v>4</c:v>
                </c:pt>
                <c:pt idx="8">
                  <c:v>29</c:v>
                </c:pt>
                <c:pt idx="10">
                  <c:v>12</c:v>
                </c:pt>
                <c:pt idx="11">
                  <c:v>116</c:v>
                </c:pt>
                <c:pt idx="12">
                  <c:v>70</c:v>
                </c:pt>
                <c:pt idx="13">
                  <c:v>1</c:v>
                </c:pt>
              </c:numCache>
            </c:numRef>
          </c:val>
          <c:extLst>
            <c:ext xmlns:c16="http://schemas.microsoft.com/office/drawing/2014/chart" uri="{C3380CC4-5D6E-409C-BE32-E72D297353CC}">
              <c16:uniqueId val="{0000001A-069C-4B4B-AD89-993D85C58522}"/>
            </c:ext>
          </c:extLst>
        </c:ser>
        <c:ser>
          <c:idx val="1"/>
          <c:order val="1"/>
          <c:dPt>
            <c:idx val="0"/>
            <c:bubble3D val="0"/>
            <c:extLst>
              <c:ext xmlns:c16="http://schemas.microsoft.com/office/drawing/2014/chart" uri="{C3380CC4-5D6E-409C-BE32-E72D297353CC}">
                <c16:uniqueId val="{0000001B-069C-4B4B-AD89-993D85C58522}"/>
              </c:ext>
            </c:extLst>
          </c:dPt>
          <c:dPt>
            <c:idx val="1"/>
            <c:bubble3D val="0"/>
            <c:extLst>
              <c:ext xmlns:c16="http://schemas.microsoft.com/office/drawing/2014/chart" uri="{C3380CC4-5D6E-409C-BE32-E72D297353CC}">
                <c16:uniqueId val="{0000001C-069C-4B4B-AD89-993D85C58522}"/>
              </c:ext>
            </c:extLst>
          </c:dPt>
          <c:dPt>
            <c:idx val="2"/>
            <c:bubble3D val="0"/>
            <c:extLst>
              <c:ext xmlns:c16="http://schemas.microsoft.com/office/drawing/2014/chart" uri="{C3380CC4-5D6E-409C-BE32-E72D297353CC}">
                <c16:uniqueId val="{0000001D-069C-4B4B-AD89-993D85C58522}"/>
              </c:ext>
            </c:extLst>
          </c:dPt>
          <c:dPt>
            <c:idx val="3"/>
            <c:bubble3D val="0"/>
            <c:extLst>
              <c:ext xmlns:c16="http://schemas.microsoft.com/office/drawing/2014/chart" uri="{C3380CC4-5D6E-409C-BE32-E72D297353CC}">
                <c16:uniqueId val="{0000001E-069C-4B4B-AD89-993D85C58522}"/>
              </c:ext>
            </c:extLst>
          </c:dPt>
          <c:dPt>
            <c:idx val="4"/>
            <c:bubble3D val="0"/>
            <c:extLst>
              <c:ext xmlns:c16="http://schemas.microsoft.com/office/drawing/2014/chart" uri="{C3380CC4-5D6E-409C-BE32-E72D297353CC}">
                <c16:uniqueId val="{0000001F-069C-4B4B-AD89-993D85C58522}"/>
              </c:ext>
            </c:extLst>
          </c:dPt>
          <c:dPt>
            <c:idx val="5"/>
            <c:bubble3D val="0"/>
            <c:extLst>
              <c:ext xmlns:c16="http://schemas.microsoft.com/office/drawing/2014/chart" uri="{C3380CC4-5D6E-409C-BE32-E72D297353CC}">
                <c16:uniqueId val="{00000020-069C-4B4B-AD89-993D85C58522}"/>
              </c:ext>
            </c:extLst>
          </c:dPt>
          <c:dPt>
            <c:idx val="6"/>
            <c:bubble3D val="0"/>
            <c:extLst>
              <c:ext xmlns:c16="http://schemas.microsoft.com/office/drawing/2014/chart" uri="{C3380CC4-5D6E-409C-BE32-E72D297353CC}">
                <c16:uniqueId val="{00000021-069C-4B4B-AD89-993D85C58522}"/>
              </c:ext>
            </c:extLst>
          </c:dPt>
          <c:dPt>
            <c:idx val="7"/>
            <c:bubble3D val="0"/>
            <c:extLst>
              <c:ext xmlns:c16="http://schemas.microsoft.com/office/drawing/2014/chart" uri="{C3380CC4-5D6E-409C-BE32-E72D297353CC}">
                <c16:uniqueId val="{00000022-069C-4B4B-AD89-993D85C58522}"/>
              </c:ext>
            </c:extLst>
          </c:dPt>
          <c:dPt>
            <c:idx val="8"/>
            <c:bubble3D val="0"/>
            <c:extLst>
              <c:ext xmlns:c16="http://schemas.microsoft.com/office/drawing/2014/chart" uri="{C3380CC4-5D6E-409C-BE32-E72D297353CC}">
                <c16:uniqueId val="{00000023-069C-4B4B-AD89-993D85C58522}"/>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0.00%</c:formatCode>
                <c:ptCount val="14"/>
                <c:pt idx="0">
                  <c:v>0.13100000000000001</c:v>
                </c:pt>
                <c:pt idx="1">
                  <c:v>3.1E-2</c:v>
                </c:pt>
                <c:pt idx="2">
                  <c:v>5.8999999999999997E-2</c:v>
                </c:pt>
                <c:pt idx="3">
                  <c:v>4.1000000000000002E-2</c:v>
                </c:pt>
                <c:pt idx="4">
                  <c:v>3.9E-2</c:v>
                </c:pt>
                <c:pt idx="5">
                  <c:v>7.1999999999999995E-2</c:v>
                </c:pt>
                <c:pt idx="6">
                  <c:v>2.8000000000000001E-2</c:v>
                </c:pt>
                <c:pt idx="7">
                  <c:v>0.01</c:v>
                </c:pt>
                <c:pt idx="8">
                  <c:v>7.4999999999999997E-2</c:v>
                </c:pt>
                <c:pt idx="10">
                  <c:v>3.1E-2</c:v>
                </c:pt>
                <c:pt idx="11">
                  <c:v>0.29899999999999999</c:v>
                </c:pt>
                <c:pt idx="12">
                  <c:v>0.18</c:v>
                </c:pt>
                <c:pt idx="13">
                  <c:v>3.0000000000000001E-3</c:v>
                </c:pt>
              </c:numCache>
            </c:numRef>
          </c:val>
          <c:extLst>
            <c:ext xmlns:c16="http://schemas.microsoft.com/office/drawing/2014/chart" uri="{C3380CC4-5D6E-409C-BE32-E72D297353CC}">
              <c16:uniqueId val="{00000024-069C-4B4B-AD89-993D85C58522}"/>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50865738185911E-2"/>
          <c:y val="0"/>
          <c:w val="0.90013237475750296"/>
          <c:h val="0.97909686838802001"/>
        </c:manualLayout>
      </c:layout>
      <c:lineChart>
        <c:grouping val="standard"/>
        <c:varyColors val="0"/>
        <c:ser>
          <c:idx val="0"/>
          <c:order val="0"/>
          <c:spPr>
            <a:ln w="60488">
              <a:solidFill>
                <a:srgbClr val="99CC00"/>
              </a:solidFill>
              <a:prstDash val="solid"/>
            </a:ln>
          </c:spPr>
          <c:marker>
            <c:symbol val="diamond"/>
            <c:size val="13"/>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98F9-4934-A795-FAFACE1124D2}"/>
            </c:ext>
          </c:extLst>
        </c:ser>
        <c:ser>
          <c:idx val="1"/>
          <c:order val="1"/>
          <c:spPr>
            <a:ln w="60452">
              <a:solidFill>
                <a:srgbClr val="0070C0"/>
              </a:solidFill>
            </a:ln>
          </c:spPr>
          <c:marker>
            <c:symbol val="diamond"/>
            <c:size val="13"/>
            <c:spPr>
              <a:solidFill>
                <a:srgbClr val="0070C0"/>
              </a:solidFill>
              <a:ln>
                <a:no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2</c:v>
                </c:pt>
                <c:pt idx="1">
                  <c:v>2</c:v>
                </c:pt>
                <c:pt idx="2">
                  <c:v>2</c:v>
                </c:pt>
                <c:pt idx="3">
                  <c:v>2</c:v>
                </c:pt>
                <c:pt idx="4">
                  <c:v>2</c:v>
                </c:pt>
                <c:pt idx="5">
                  <c:v>2</c:v>
                </c:pt>
                <c:pt idx="6">
                  <c:v>2</c:v>
                </c:pt>
                <c:pt idx="7">
                  <c:v>2</c:v>
                </c:pt>
              </c:numCache>
            </c:numRef>
          </c:val>
          <c:smooth val="0"/>
          <c:extLst>
            <c:ext xmlns:c16="http://schemas.microsoft.com/office/drawing/2014/chart" uri="{C3380CC4-5D6E-409C-BE32-E72D297353CC}">
              <c16:uniqueId val="{00000001-98F9-4934-A795-FAFACE1124D2}"/>
            </c:ext>
          </c:extLst>
        </c:ser>
        <c:dLbls>
          <c:showLegendKey val="0"/>
          <c:showVal val="0"/>
          <c:showCatName val="0"/>
          <c:showSerName val="0"/>
          <c:showPercent val="0"/>
          <c:showBubbleSize val="0"/>
        </c:dLbls>
        <c:marker val="1"/>
        <c:smooth val="0"/>
        <c:axId val="96183040"/>
        <c:axId val="96184960"/>
      </c:lineChart>
      <c:catAx>
        <c:axId val="96183040"/>
        <c:scaling>
          <c:orientation val="minMax"/>
        </c:scaling>
        <c:delete val="0"/>
        <c:axPos val="b"/>
        <c:majorGridlines>
          <c:spPr>
            <a:ln>
              <a:noFill/>
            </a:ln>
          </c:spPr>
        </c:majorGridlines>
        <c:numFmt formatCode="General" sourceLinked="1"/>
        <c:majorTickMark val="out"/>
        <c:minorTickMark val="none"/>
        <c:tickLblPos val="nextTo"/>
        <c:spPr>
          <a:ln w="22683">
            <a:noFill/>
          </a:ln>
        </c:spPr>
        <c:txPr>
          <a:bodyPr rot="2100000"/>
          <a:lstStyle/>
          <a:p>
            <a:pPr>
              <a:defRPr sz="900">
                <a:latin typeface="Arial" panose="020B0604020202020204" pitchFamily="34" charset="0"/>
                <a:cs typeface="Arial" panose="020B0604020202020204" pitchFamily="34" charset="0"/>
              </a:defRPr>
            </a:pPr>
            <a:endParaRPr lang="en-US"/>
          </a:p>
        </c:txPr>
        <c:crossAx val="96184960"/>
        <c:crosses val="autoZero"/>
        <c:auto val="1"/>
        <c:lblAlgn val="ctr"/>
        <c:lblOffset val="100"/>
        <c:tickLblSkip val="1"/>
        <c:tickMarkSkip val="1"/>
        <c:noMultiLvlLbl val="0"/>
      </c:catAx>
      <c:valAx>
        <c:axId val="96184960"/>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96183040"/>
        <c:crosses val="autoZero"/>
        <c:crossBetween val="between"/>
        <c:majorUnit val="1"/>
      </c:valAx>
      <c:spPr>
        <a:noFill/>
        <a:ln w="25379">
          <a:noFill/>
        </a:ln>
      </c:spPr>
    </c:plotArea>
    <c:plotVisOnly val="1"/>
    <c:dispBlanksAs val="gap"/>
    <c:showDLblsOverMax val="0"/>
  </c:chart>
  <c:spPr>
    <a:noFill/>
    <a:ln>
      <a:noFill/>
    </a:ln>
  </c:spPr>
  <c:txPr>
    <a:bodyPr/>
    <a:lstStyle/>
    <a:p>
      <a:pPr>
        <a:defRPr lang="en-US"/>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50865738185911E-2"/>
          <c:y val="0"/>
          <c:w val="0.90013237475750296"/>
          <c:h val="0.97909686838802001"/>
        </c:manualLayout>
      </c:layout>
      <c:lineChart>
        <c:grouping val="standard"/>
        <c:varyColors val="0"/>
        <c:ser>
          <c:idx val="0"/>
          <c:order val="0"/>
          <c:spPr>
            <a:ln w="60488">
              <a:solidFill>
                <a:srgbClr val="99CC00"/>
              </a:solidFill>
              <a:prstDash val="solid"/>
            </a:ln>
          </c:spPr>
          <c:marker>
            <c:symbol val="diamond"/>
            <c:size val="13"/>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2637-4BD4-9081-B0F7DD191B77}"/>
            </c:ext>
          </c:extLst>
        </c:ser>
        <c:ser>
          <c:idx val="1"/>
          <c:order val="1"/>
          <c:spPr>
            <a:ln w="60452">
              <a:solidFill>
                <a:srgbClr val="0070C0"/>
              </a:solidFill>
            </a:ln>
          </c:spPr>
          <c:marker>
            <c:symbol val="diamond"/>
            <c:size val="13"/>
            <c:spPr>
              <a:solidFill>
                <a:srgbClr val="0070C0"/>
              </a:solidFill>
              <a:ln>
                <a:no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Sheet1!$B$5:$I$5</c:f>
              <c:numCache>
                <c:formatCode>General</c:formatCode>
                <c:ptCount val="8"/>
                <c:pt idx="0">
                  <c:v>2</c:v>
                </c:pt>
                <c:pt idx="1">
                  <c:v>3</c:v>
                </c:pt>
                <c:pt idx="2">
                  <c:v>3</c:v>
                </c:pt>
                <c:pt idx="3">
                  <c:v>2</c:v>
                </c:pt>
                <c:pt idx="4">
                  <c:v>2</c:v>
                </c:pt>
                <c:pt idx="5">
                  <c:v>3</c:v>
                </c:pt>
                <c:pt idx="6">
                  <c:v>3</c:v>
                </c:pt>
                <c:pt idx="7">
                  <c:v>1</c:v>
                </c:pt>
              </c:numCache>
            </c:numRef>
          </c:val>
          <c:smooth val="0"/>
          <c:extLst>
            <c:ext xmlns:c16="http://schemas.microsoft.com/office/drawing/2014/chart" uri="{C3380CC4-5D6E-409C-BE32-E72D297353CC}">
              <c16:uniqueId val="{00000001-2637-4BD4-9081-B0F7DD191B77}"/>
            </c:ext>
          </c:extLst>
        </c:ser>
        <c:dLbls>
          <c:showLegendKey val="0"/>
          <c:showVal val="0"/>
          <c:showCatName val="0"/>
          <c:showSerName val="0"/>
          <c:showPercent val="0"/>
          <c:showBubbleSize val="0"/>
        </c:dLbls>
        <c:marker val="1"/>
        <c:smooth val="0"/>
        <c:axId val="96183040"/>
        <c:axId val="96184960"/>
      </c:lineChart>
      <c:catAx>
        <c:axId val="96183040"/>
        <c:scaling>
          <c:orientation val="minMax"/>
        </c:scaling>
        <c:delete val="0"/>
        <c:axPos val="b"/>
        <c:majorGridlines>
          <c:spPr>
            <a:ln>
              <a:noFill/>
            </a:ln>
          </c:spPr>
        </c:majorGridlines>
        <c:numFmt formatCode="General" sourceLinked="1"/>
        <c:majorTickMark val="out"/>
        <c:minorTickMark val="none"/>
        <c:tickLblPos val="nextTo"/>
        <c:spPr>
          <a:ln w="22683">
            <a:noFill/>
          </a:ln>
        </c:spPr>
        <c:txPr>
          <a:bodyPr rot="2100000"/>
          <a:lstStyle/>
          <a:p>
            <a:pPr>
              <a:defRPr sz="900">
                <a:latin typeface="Arial" panose="020B0604020202020204" pitchFamily="34" charset="0"/>
                <a:cs typeface="Arial" panose="020B0604020202020204" pitchFamily="34" charset="0"/>
              </a:defRPr>
            </a:pPr>
            <a:endParaRPr lang="en-US"/>
          </a:p>
        </c:txPr>
        <c:crossAx val="96184960"/>
        <c:crosses val="autoZero"/>
        <c:auto val="1"/>
        <c:lblAlgn val="ctr"/>
        <c:lblOffset val="100"/>
        <c:tickLblSkip val="1"/>
        <c:tickMarkSkip val="1"/>
        <c:noMultiLvlLbl val="0"/>
      </c:catAx>
      <c:valAx>
        <c:axId val="96184960"/>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96183040"/>
        <c:crosses val="autoZero"/>
        <c:crossBetween val="between"/>
        <c:majorUnit val="1"/>
      </c:valAx>
      <c:spPr>
        <a:noFill/>
        <a:ln w="25379">
          <a:noFill/>
        </a:ln>
      </c:spPr>
    </c:plotArea>
    <c:plotVisOnly val="1"/>
    <c:dispBlanksAs val="gap"/>
    <c:showDLblsOverMax val="0"/>
  </c:chart>
  <c:spPr>
    <a:noFill/>
    <a:ln>
      <a:noFill/>
    </a:ln>
  </c:spPr>
  <c:txPr>
    <a:bodyPr/>
    <a:lstStyle/>
    <a:p>
      <a:pPr>
        <a:defRPr lang="en-US"/>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527643245481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90AD-4326-9400-670039213077}"/>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2</c:v>
                </c:pt>
                <c:pt idx="1">
                  <c:v>3</c:v>
                </c:pt>
                <c:pt idx="2">
                  <c:v>2</c:v>
                </c:pt>
                <c:pt idx="3">
                  <c:v>3</c:v>
                </c:pt>
                <c:pt idx="4">
                  <c:v>3</c:v>
                </c:pt>
                <c:pt idx="5">
                  <c:v>3</c:v>
                </c:pt>
                <c:pt idx="6">
                  <c:v>2</c:v>
                </c:pt>
                <c:pt idx="7">
                  <c:v>2</c:v>
                </c:pt>
              </c:numCache>
            </c:numRef>
          </c:val>
          <c:smooth val="0"/>
          <c:extLst>
            <c:ext xmlns:c16="http://schemas.microsoft.com/office/drawing/2014/chart" uri="{C3380CC4-5D6E-409C-BE32-E72D297353CC}">
              <c16:uniqueId val="{00000001-90AD-4326-9400-670039213077}"/>
            </c:ext>
          </c:extLst>
        </c:ser>
        <c:dLbls>
          <c:showLegendKey val="0"/>
          <c:showVal val="0"/>
          <c:showCatName val="0"/>
          <c:showSerName val="0"/>
          <c:showPercent val="0"/>
          <c:showBubbleSize val="0"/>
        </c:dLbls>
        <c:marker val="1"/>
        <c:smooth val="0"/>
        <c:axId val="96267264"/>
        <c:axId val="96269440"/>
      </c:lineChart>
      <c:catAx>
        <c:axId val="96267264"/>
        <c:scaling>
          <c:orientation val="minMax"/>
        </c:scaling>
        <c:delete val="0"/>
        <c:axPos val="b"/>
        <c:numFmt formatCode="General" sourceLinked="1"/>
        <c:majorTickMark val="out"/>
        <c:minorTickMark val="none"/>
        <c:tickLblPos val="nextTo"/>
        <c:spPr>
          <a:ln w="22769">
            <a:noFill/>
          </a:ln>
        </c:spPr>
        <c:txPr>
          <a:bodyPr rot="2100000"/>
          <a:lstStyle/>
          <a:p>
            <a:pPr>
              <a:defRPr sz="900">
                <a:latin typeface="Arial" panose="020B0604020202020204" pitchFamily="34" charset="0"/>
                <a:cs typeface="Arial" panose="020B0604020202020204" pitchFamily="34" charset="0"/>
              </a:defRPr>
            </a:pPr>
            <a:endParaRPr lang="en-US"/>
          </a:p>
        </c:txPr>
        <c:crossAx val="96269440"/>
        <c:crosses val="autoZero"/>
        <c:auto val="1"/>
        <c:lblAlgn val="ctr"/>
        <c:lblOffset val="100"/>
        <c:tickLblSkip val="1"/>
        <c:tickMarkSkip val="1"/>
        <c:noMultiLvlLbl val="0"/>
      </c:catAx>
      <c:valAx>
        <c:axId val="96269440"/>
        <c:scaling>
          <c:orientation val="minMax"/>
          <c:max val="4"/>
        </c:scaling>
        <c:delete val="0"/>
        <c:axPos val="l"/>
        <c:numFmt formatCode="General" sourceLinked="1"/>
        <c:majorTickMark val="out"/>
        <c:minorTickMark val="none"/>
        <c:tickLblPos val="none"/>
        <c:spPr>
          <a:ln w="7590">
            <a:noFill/>
            <a:prstDash val="solid"/>
          </a:ln>
        </c:spPr>
        <c:crossAx val="96267264"/>
        <c:crosses val="autoZero"/>
        <c:crossBetween val="midCat"/>
        <c:majorUnit val="1"/>
      </c:valAx>
      <c:spPr>
        <a:noFill/>
        <a:ln w="25427">
          <a:noFill/>
        </a:ln>
      </c:spPr>
    </c:plotArea>
    <c:plotVisOnly val="1"/>
    <c:dispBlanksAs val="gap"/>
    <c:showDLblsOverMax val="0"/>
  </c:chart>
  <c:spPr>
    <a:noFill/>
    <a:ln>
      <a:noFill/>
    </a:ln>
  </c:spPr>
  <c:txPr>
    <a:bodyPr rot="2400000"/>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965411597269456E-2"/>
          <c:y val="0"/>
          <c:w val="0.90013237475750296"/>
          <c:h val="0.921649446738688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FD39-4BCD-BB97-3830717DEA20}"/>
            </c:ext>
          </c:extLst>
        </c:ser>
        <c:ser>
          <c:idx val="1"/>
          <c:order val="1"/>
          <c:spPr>
            <a:ln w="60325">
              <a:solidFill>
                <a:srgbClr val="0070C0"/>
              </a:solidFill>
            </a:ln>
          </c:spPr>
          <c:marker>
            <c:symbol val="diamond"/>
            <c:size val="13"/>
            <c:spPr>
              <a:solidFill>
                <a:srgbClr val="0070C0"/>
              </a:solidFill>
              <a:ln>
                <a:solidFill>
                  <a:srgbClr val="0070C0"/>
                </a:solid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2</c:v>
                </c:pt>
                <c:pt idx="1">
                  <c:v>2</c:v>
                </c:pt>
                <c:pt idx="2">
                  <c:v>2</c:v>
                </c:pt>
                <c:pt idx="3">
                  <c:v>2</c:v>
                </c:pt>
                <c:pt idx="4">
                  <c:v>2</c:v>
                </c:pt>
                <c:pt idx="5">
                  <c:v>2</c:v>
                </c:pt>
                <c:pt idx="6">
                  <c:v>2</c:v>
                </c:pt>
                <c:pt idx="7">
                  <c:v>2</c:v>
                </c:pt>
              </c:numCache>
            </c:numRef>
          </c:val>
          <c:smooth val="0"/>
          <c:extLst>
            <c:ext xmlns:c16="http://schemas.microsoft.com/office/drawing/2014/chart" uri="{C3380CC4-5D6E-409C-BE32-E72D297353CC}">
              <c16:uniqueId val="{00000001-FD39-4BCD-BB97-3830717DEA20}"/>
            </c:ext>
          </c:extLst>
        </c:ser>
        <c:dLbls>
          <c:showLegendKey val="0"/>
          <c:showVal val="0"/>
          <c:showCatName val="0"/>
          <c:showSerName val="0"/>
          <c:showPercent val="0"/>
          <c:showBubbleSize val="0"/>
        </c:dLbls>
        <c:marker val="1"/>
        <c:smooth val="0"/>
        <c:axId val="98133504"/>
        <c:axId val="98135424"/>
      </c:lineChart>
      <c:catAx>
        <c:axId val="98133504"/>
        <c:scaling>
          <c:orientation val="minMax"/>
        </c:scaling>
        <c:delete val="0"/>
        <c:axPos val="b"/>
        <c:numFmt formatCode="General" sourceLinked="1"/>
        <c:majorTickMark val="out"/>
        <c:minorTickMark val="none"/>
        <c:tickLblPos val="nextTo"/>
        <c:spPr>
          <a:ln w="22769">
            <a:noFill/>
          </a:ln>
        </c:spPr>
        <c:txPr>
          <a:bodyPr rot="2100000"/>
          <a:lstStyle/>
          <a:p>
            <a:pPr>
              <a:defRPr sz="900">
                <a:latin typeface="Arial" panose="020B0604020202020204" pitchFamily="34" charset="0"/>
                <a:cs typeface="Arial" panose="020B0604020202020204" pitchFamily="34" charset="0"/>
              </a:defRPr>
            </a:pPr>
            <a:endParaRPr lang="en-US"/>
          </a:p>
        </c:txPr>
        <c:crossAx val="98135424"/>
        <c:crosses val="autoZero"/>
        <c:auto val="1"/>
        <c:lblAlgn val="ctr"/>
        <c:lblOffset val="100"/>
        <c:tickLblSkip val="1"/>
        <c:tickMarkSkip val="1"/>
        <c:noMultiLvlLbl val="0"/>
      </c:catAx>
      <c:valAx>
        <c:axId val="98135424"/>
        <c:scaling>
          <c:orientation val="minMax"/>
          <c:max val="4"/>
        </c:scaling>
        <c:delete val="0"/>
        <c:axPos val="l"/>
        <c:numFmt formatCode="General" sourceLinked="1"/>
        <c:majorTickMark val="out"/>
        <c:minorTickMark val="none"/>
        <c:tickLblPos val="none"/>
        <c:spPr>
          <a:ln w="7590">
            <a:noFill/>
            <a:prstDash val="solid"/>
          </a:ln>
        </c:spPr>
        <c:crossAx val="98133504"/>
        <c:crossesAt val="1"/>
        <c:crossBetween val="midCat"/>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21527643245481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64CD-42CC-ACB8-9EB4FCA6542A}"/>
            </c:ext>
          </c:extLst>
        </c:ser>
        <c:ser>
          <c:idx val="1"/>
          <c:order val="1"/>
          <c:spPr>
            <a:ln w="60452">
              <a:solidFill>
                <a:srgbClr val="0070C0"/>
              </a:solidFill>
            </a:ln>
          </c:spPr>
          <c:marker>
            <c:symbol val="diamond"/>
            <c:size val="13"/>
            <c:spPr>
              <a:solidFill>
                <a:srgbClr val="0070C0"/>
              </a:solidFill>
              <a:ln>
                <a:solidFill>
                  <a:srgbClr val="0070C0"/>
                </a:solid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Sheet1!$B$6:$I$6</c:f>
              <c:numCache>
                <c:formatCode>General</c:formatCode>
                <c:ptCount val="8"/>
                <c:pt idx="0">
                  <c:v>2</c:v>
                </c:pt>
                <c:pt idx="1">
                  <c:v>3</c:v>
                </c:pt>
                <c:pt idx="2">
                  <c:v>2</c:v>
                </c:pt>
                <c:pt idx="3">
                  <c:v>3</c:v>
                </c:pt>
                <c:pt idx="4">
                  <c:v>3</c:v>
                </c:pt>
                <c:pt idx="5">
                  <c:v>2</c:v>
                </c:pt>
                <c:pt idx="6">
                  <c:v>2</c:v>
                </c:pt>
                <c:pt idx="7">
                  <c:v>2</c:v>
                </c:pt>
              </c:numCache>
            </c:numRef>
          </c:val>
          <c:smooth val="0"/>
          <c:extLst>
            <c:ext xmlns:c16="http://schemas.microsoft.com/office/drawing/2014/chart" uri="{C3380CC4-5D6E-409C-BE32-E72D297353CC}">
              <c16:uniqueId val="{00000001-64CD-42CC-ACB8-9EB4FCA6542A}"/>
            </c:ext>
          </c:extLst>
        </c:ser>
        <c:dLbls>
          <c:showLegendKey val="0"/>
          <c:showVal val="0"/>
          <c:showCatName val="0"/>
          <c:showSerName val="0"/>
          <c:showPercent val="0"/>
          <c:showBubbleSize val="0"/>
        </c:dLbls>
        <c:marker val="1"/>
        <c:smooth val="0"/>
        <c:axId val="96267264"/>
        <c:axId val="96269440"/>
      </c:lineChart>
      <c:catAx>
        <c:axId val="96267264"/>
        <c:scaling>
          <c:orientation val="minMax"/>
        </c:scaling>
        <c:delete val="0"/>
        <c:axPos val="b"/>
        <c:numFmt formatCode="General" sourceLinked="1"/>
        <c:majorTickMark val="out"/>
        <c:minorTickMark val="none"/>
        <c:tickLblPos val="nextTo"/>
        <c:spPr>
          <a:ln w="22769">
            <a:noFill/>
          </a:ln>
        </c:spPr>
        <c:txPr>
          <a:bodyPr rot="2100000"/>
          <a:lstStyle/>
          <a:p>
            <a:pPr>
              <a:defRPr sz="900">
                <a:latin typeface="Arial" panose="020B0604020202020204" pitchFamily="34" charset="0"/>
                <a:cs typeface="Arial" panose="020B0604020202020204" pitchFamily="34" charset="0"/>
              </a:defRPr>
            </a:pPr>
            <a:endParaRPr lang="en-US"/>
          </a:p>
        </c:txPr>
        <c:crossAx val="96269440"/>
        <c:crosses val="autoZero"/>
        <c:auto val="1"/>
        <c:lblAlgn val="ctr"/>
        <c:lblOffset val="100"/>
        <c:tickLblSkip val="1"/>
        <c:tickMarkSkip val="1"/>
        <c:noMultiLvlLbl val="0"/>
      </c:catAx>
      <c:valAx>
        <c:axId val="96269440"/>
        <c:scaling>
          <c:orientation val="minMax"/>
          <c:max val="4"/>
        </c:scaling>
        <c:delete val="0"/>
        <c:axPos val="l"/>
        <c:numFmt formatCode="General" sourceLinked="1"/>
        <c:majorTickMark val="out"/>
        <c:minorTickMark val="none"/>
        <c:tickLblPos val="none"/>
        <c:spPr>
          <a:ln w="7590">
            <a:noFill/>
            <a:prstDash val="solid"/>
          </a:ln>
        </c:spPr>
        <c:crossAx val="96267264"/>
        <c:crosses val="autoZero"/>
        <c:crossBetween val="midCat"/>
        <c:majorUnit val="1"/>
      </c:valAx>
      <c:spPr>
        <a:noFill/>
        <a:ln w="25427">
          <a:noFill/>
        </a:ln>
      </c:spPr>
    </c:plotArea>
    <c:plotVisOnly val="1"/>
    <c:dispBlanksAs val="gap"/>
    <c:showDLblsOverMax val="0"/>
  </c:chart>
  <c:spPr>
    <a:noFill/>
    <a:ln>
      <a:noFill/>
    </a:ln>
  </c:spPr>
  <c:txPr>
    <a:bodyPr rot="2400000"/>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965411597269456E-2"/>
          <c:y val="0"/>
          <c:w val="0.90013237475750296"/>
          <c:h val="0.92164944673868898"/>
        </c:manualLayout>
      </c:layout>
      <c:lineChart>
        <c:grouping val="standard"/>
        <c:varyColors val="0"/>
        <c:ser>
          <c:idx val="0"/>
          <c:order val="0"/>
          <c:spPr>
            <a:ln w="60716">
              <a:solidFill>
                <a:srgbClr val="99CC00"/>
              </a:solidFill>
              <a:prstDash val="solid"/>
            </a:ln>
          </c:spPr>
          <c:marker>
            <c:symbol val="diamond"/>
            <c:size val="13"/>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3642-4CCA-8DA8-22DC4C1C2BC9}"/>
            </c:ext>
          </c:extLst>
        </c:ser>
        <c:ser>
          <c:idx val="1"/>
          <c:order val="1"/>
          <c:spPr>
            <a:ln w="60452">
              <a:solidFill>
                <a:srgbClr val="0070C0"/>
              </a:solidFill>
            </a:ln>
          </c:spPr>
          <c:marker>
            <c:symbol val="diamond"/>
            <c:size val="13"/>
            <c:spPr>
              <a:solidFill>
                <a:srgbClr val="0070C0"/>
              </a:solidFill>
              <a:ln>
                <a:solidFill>
                  <a:srgbClr val="0070C0"/>
                </a:solid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Sheet1!$B$7:$I$7</c:f>
              <c:numCache>
                <c:formatCode>General</c:formatCode>
                <c:ptCount val="8"/>
                <c:pt idx="0">
                  <c:v>2</c:v>
                </c:pt>
                <c:pt idx="1">
                  <c:v>2</c:v>
                </c:pt>
                <c:pt idx="2">
                  <c:v>2</c:v>
                </c:pt>
                <c:pt idx="3">
                  <c:v>2</c:v>
                </c:pt>
                <c:pt idx="4">
                  <c:v>2</c:v>
                </c:pt>
                <c:pt idx="5">
                  <c:v>1</c:v>
                </c:pt>
                <c:pt idx="6">
                  <c:v>2</c:v>
                </c:pt>
                <c:pt idx="7">
                  <c:v>2</c:v>
                </c:pt>
              </c:numCache>
            </c:numRef>
          </c:val>
          <c:smooth val="0"/>
          <c:extLst>
            <c:ext xmlns:c16="http://schemas.microsoft.com/office/drawing/2014/chart" uri="{C3380CC4-5D6E-409C-BE32-E72D297353CC}">
              <c16:uniqueId val="{00000001-3642-4CCA-8DA8-22DC4C1C2BC9}"/>
            </c:ext>
          </c:extLst>
        </c:ser>
        <c:dLbls>
          <c:showLegendKey val="0"/>
          <c:showVal val="0"/>
          <c:showCatName val="0"/>
          <c:showSerName val="0"/>
          <c:showPercent val="0"/>
          <c:showBubbleSize val="0"/>
        </c:dLbls>
        <c:marker val="1"/>
        <c:smooth val="0"/>
        <c:axId val="98133504"/>
        <c:axId val="98135424"/>
      </c:lineChart>
      <c:catAx>
        <c:axId val="98133504"/>
        <c:scaling>
          <c:orientation val="minMax"/>
        </c:scaling>
        <c:delete val="0"/>
        <c:axPos val="b"/>
        <c:numFmt formatCode="General" sourceLinked="1"/>
        <c:majorTickMark val="out"/>
        <c:minorTickMark val="none"/>
        <c:tickLblPos val="nextTo"/>
        <c:spPr>
          <a:ln w="22769">
            <a:noFill/>
          </a:ln>
        </c:spPr>
        <c:txPr>
          <a:bodyPr rot="2100000"/>
          <a:lstStyle/>
          <a:p>
            <a:pPr>
              <a:defRPr sz="900">
                <a:latin typeface="Arial" panose="020B0604020202020204" pitchFamily="34" charset="0"/>
                <a:cs typeface="Arial" panose="020B0604020202020204" pitchFamily="34" charset="0"/>
              </a:defRPr>
            </a:pPr>
            <a:endParaRPr lang="en-US"/>
          </a:p>
        </c:txPr>
        <c:crossAx val="98135424"/>
        <c:crosses val="autoZero"/>
        <c:auto val="1"/>
        <c:lblAlgn val="ctr"/>
        <c:lblOffset val="100"/>
        <c:tickLblSkip val="1"/>
        <c:tickMarkSkip val="1"/>
        <c:noMultiLvlLbl val="0"/>
      </c:catAx>
      <c:valAx>
        <c:axId val="98135424"/>
        <c:scaling>
          <c:orientation val="minMax"/>
          <c:max val="4"/>
        </c:scaling>
        <c:delete val="0"/>
        <c:axPos val="l"/>
        <c:numFmt formatCode="General" sourceLinked="1"/>
        <c:majorTickMark val="out"/>
        <c:minorTickMark val="none"/>
        <c:tickLblPos val="none"/>
        <c:spPr>
          <a:ln w="7590">
            <a:noFill/>
            <a:prstDash val="solid"/>
          </a:ln>
        </c:spPr>
        <c:crossAx val="98133504"/>
        <c:crossesAt val="1"/>
        <c:crossBetween val="midCat"/>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1.1100000000000001</c:v>
                </c:pt>
                <c:pt idx="1">
                  <c:v>1.01</c:v>
                </c:pt>
                <c:pt idx="2">
                  <c:v>0.94</c:v>
                </c:pt>
                <c:pt idx="3">
                  <c:v>0.83</c:v>
                </c:pt>
                <c:pt idx="4">
                  <c:v>0.74</c:v>
                </c:pt>
                <c:pt idx="5">
                  <c:v>0.72</c:v>
                </c:pt>
                <c:pt idx="6">
                  <c:v>0.7</c:v>
                </c:pt>
                <c:pt idx="7">
                  <c:v>0.69</c:v>
                </c:pt>
              </c:numCache>
            </c:numRef>
          </c:val>
          <c:smooth val="0"/>
          <c:extLst>
            <c:ext xmlns:c16="http://schemas.microsoft.com/office/drawing/2014/chart" uri="{C3380CC4-5D6E-409C-BE32-E72D297353CC}">
              <c16:uniqueId val="{00000000-96F9-480E-B7A6-1B840EC0E0ED}"/>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1.03</c:v>
                </c:pt>
                <c:pt idx="1">
                  <c:v>0.93</c:v>
                </c:pt>
                <c:pt idx="2">
                  <c:v>0.86</c:v>
                </c:pt>
                <c:pt idx="3">
                  <c:v>0.75</c:v>
                </c:pt>
                <c:pt idx="4">
                  <c:v>0.67</c:v>
                </c:pt>
                <c:pt idx="5">
                  <c:v>0.65</c:v>
                </c:pt>
                <c:pt idx="6">
                  <c:v>0.63</c:v>
                </c:pt>
                <c:pt idx="7">
                  <c:v>0.62</c:v>
                </c:pt>
              </c:numCache>
            </c:numRef>
          </c:val>
          <c:smooth val="0"/>
          <c:extLst>
            <c:ext xmlns:c16="http://schemas.microsoft.com/office/drawing/2014/chart" uri="{C3380CC4-5D6E-409C-BE32-E72D297353CC}">
              <c16:uniqueId val="{00000001-96F9-480E-B7A6-1B840EC0E0ED}"/>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1.07</c:v>
                </c:pt>
                <c:pt idx="1">
                  <c:v>0.97</c:v>
                </c:pt>
                <c:pt idx="2">
                  <c:v>0.9</c:v>
                </c:pt>
                <c:pt idx="3">
                  <c:v>0.79</c:v>
                </c:pt>
                <c:pt idx="4">
                  <c:v>0.7</c:v>
                </c:pt>
                <c:pt idx="5">
                  <c:v>0.68</c:v>
                </c:pt>
                <c:pt idx="6">
                  <c:v>0.66</c:v>
                </c:pt>
                <c:pt idx="7">
                  <c:v>0.65</c:v>
                </c:pt>
              </c:numCache>
            </c:numRef>
          </c:val>
          <c:smooth val="0"/>
          <c:extLst>
            <c:ext xmlns:c16="http://schemas.microsoft.com/office/drawing/2014/chart" uri="{C3380CC4-5D6E-409C-BE32-E72D297353CC}">
              <c16:uniqueId val="{00000002-96F9-480E-B7A6-1B840EC0E0ED}"/>
            </c:ext>
          </c:extLst>
        </c:ser>
        <c:dLbls>
          <c:showLegendKey val="0"/>
          <c:showVal val="0"/>
          <c:showCatName val="0"/>
          <c:showSerName val="0"/>
          <c:showPercent val="0"/>
          <c:showBubbleSize val="0"/>
        </c:dLbls>
        <c:hiLowLines>
          <c:spPr>
            <a:ln w="25398">
              <a:solidFill>
                <a:srgbClr val="333399"/>
              </a:solidFill>
              <a:prstDash val="solid"/>
            </a:ln>
          </c:spPr>
        </c:hiLowLines>
        <c:smooth val="0"/>
        <c:axId val="96770304"/>
        <c:axId val="96776192"/>
      </c:lineChart>
      <c:catAx>
        <c:axId val="967703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6192"/>
        <c:crosses val="autoZero"/>
        <c:auto val="1"/>
        <c:lblAlgn val="ctr"/>
        <c:lblOffset val="100"/>
        <c:tickLblSkip val="1"/>
        <c:tickMarkSkip val="1"/>
        <c:noMultiLvlLbl val="0"/>
      </c:catAx>
      <c:valAx>
        <c:axId val="96776192"/>
        <c:scaling>
          <c:orientation val="minMax"/>
          <c:max val="1.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0304"/>
        <c:crosses val="autoZero"/>
        <c:crossBetween val="between"/>
        <c:majorUnit val="0.2"/>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03632015391147"/>
          <c:y val="5.7171419387560367E-2"/>
          <c:w val="0.72403090535798165"/>
          <c:h val="0.87952957241837681"/>
        </c:manualLayout>
      </c:layout>
      <c:barChart>
        <c:barDir val="bar"/>
        <c:grouping val="stacked"/>
        <c:varyColors val="0"/>
        <c:ser>
          <c:idx val="0"/>
          <c:order val="0"/>
          <c:tx>
            <c:strRef>
              <c:f>Sheet1!$C$2</c:f>
              <c:strCache>
                <c:ptCount val="1"/>
                <c:pt idx="0">
                  <c:v>Staphylococcus 
aureus (not MRSA)</c:v>
                </c:pt>
              </c:strCache>
            </c:strRef>
          </c:tx>
          <c:spPr>
            <a:solidFill>
              <a:srgbClr val="33A02C"/>
            </a:solidFill>
            <a:ln>
              <a:noFill/>
            </a:ln>
            <a:effectLst/>
          </c:spPr>
          <c:invertIfNegative val="0"/>
          <c:dLbls>
            <c:dLbl>
              <c:idx val="0"/>
              <c:layout>
                <c:manualLayout>
                  <c:x val="1.032744335777454E-3"/>
                  <c:y val="-2.3043414518730122E-3"/>
                </c:manualLayout>
              </c:layout>
              <c:tx>
                <c:rich>
                  <a:bodyPr/>
                  <a:lstStyle/>
                  <a:p>
                    <a:fld id="{9E1E0AB6-8FF5-46E6-8596-7BB3841DDF89}" type="SERIESNAME">
                      <a:rPr lang="en-US" i="1" dirty="0"/>
                      <a:pPr/>
                      <a:t>[SERIES NAME]</a:t>
                    </a:fld>
                    <a:r>
                      <a:rPr lang="en-US" baseline="0" dirty="0"/>
                      <a:t> </a:t>
                    </a:r>
                  </a:p>
                  <a:p>
                    <a:fld id="{D4D5339A-2770-4A92-8DBF-284CB49AFC9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13E3-40D7-A345-5FA5DC205E8B}"/>
                </c:ext>
              </c:extLst>
            </c:dLbl>
            <c:dLbl>
              <c:idx val="1"/>
              <c:layout>
                <c:manualLayout>
                  <c:x val="-1.9801978572995402E-2"/>
                  <c:y val="-0.11752141404552371"/>
                </c:manualLayout>
              </c:layout>
              <c:tx>
                <c:rich>
                  <a:bodyPr/>
                  <a:lstStyle/>
                  <a:p>
                    <a:fld id="{8AB069D0-F057-46CF-B4F9-4C8617253A9D}" type="SERIESNAME">
                      <a:rPr lang="en-US" i="1" dirty="0"/>
                      <a:pPr/>
                      <a:t>[SERIES NAME]</a:t>
                    </a:fld>
                    <a:r>
                      <a:rPr lang="en-US" baseline="0" dirty="0"/>
                      <a:t> </a:t>
                    </a:r>
                  </a:p>
                  <a:p>
                    <a:fld id="{3160E5C8-B470-4636-B403-12FAC889003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3E3-40D7-A345-5FA5DC205E8B}"/>
                </c:ext>
              </c:extLst>
            </c:dLbl>
            <c:dLbl>
              <c:idx val="2"/>
              <c:layout>
                <c:manualLayout>
                  <c:x val="1.0459843302585967E-3"/>
                  <c:y val="-0.11749074997423492"/>
                </c:manualLayout>
              </c:layout>
              <c:tx>
                <c:rich>
                  <a:bodyPr/>
                  <a:lstStyle/>
                  <a:p>
                    <a:fld id="{F881D044-5EA9-4433-97B8-31CAD3B3C43E}" type="SERIESNAME">
                      <a:rPr lang="en-US" i="1" smtClean="0"/>
                      <a:pPr/>
                      <a:t>[SERIES NAME]</a:t>
                    </a:fld>
                    <a:endParaRPr lang="en-US" i="1" dirty="0"/>
                  </a:p>
                  <a:p>
                    <a:r>
                      <a:rPr lang="en-US" baseline="0" dirty="0"/>
                      <a:t> </a:t>
                    </a:r>
                    <a:fld id="{107E9146-5313-4F47-8669-C7AB1377B76B}" type="VALUE">
                      <a:rPr lang="en-US" baseline="0"/>
                      <a:pPr/>
                      <a:t>[VALUE]</a:t>
                    </a:fld>
                    <a:endParaRPr lang="en-US" baseline="0" dirty="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13E3-40D7-A345-5FA5DC205E8B}"/>
                </c:ext>
              </c:extLst>
            </c:dLbl>
            <c:dLbl>
              <c:idx val="3"/>
              <c:layout>
                <c:manualLayout>
                  <c:x val="-1.1461318051575931E-2"/>
                  <c:y val="-0.11749080136091244"/>
                </c:manualLayout>
              </c:layout>
              <c:tx>
                <c:rich>
                  <a:bodyPr/>
                  <a:lstStyle/>
                  <a:p>
                    <a:fld id="{F74CDE6D-0A1D-4634-8A38-E6999CE8A972}" type="SERIESNAME">
                      <a:rPr lang="en-US" i="1" smtClean="0"/>
                      <a:pPr/>
                      <a:t>[SERIES NAME]</a:t>
                    </a:fld>
                    <a:r>
                      <a:rPr lang="en-US" i="0" baseline="0" dirty="0"/>
                      <a:t> </a:t>
                    </a:r>
                  </a:p>
                  <a:p>
                    <a:fld id="{3DACC55D-18BD-4285-9A6C-5D43138B7A13}" type="VALUE">
                      <a:rPr lang="en-US" i="0"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Sheet1!$C$3:$C$6</c:f>
              <c:numCache>
                <c:formatCode>0%</c:formatCode>
                <c:ptCount val="4"/>
                <c:pt idx="0">
                  <c:v>0.16800000000000001</c:v>
                </c:pt>
                <c:pt idx="1">
                  <c:v>8.8999999999999996E-2</c:v>
                </c:pt>
                <c:pt idx="2">
                  <c:v>5.0999999999999997E-2</c:v>
                </c:pt>
                <c:pt idx="3">
                  <c:v>2.9000000000000001E-2</c:v>
                </c:pt>
              </c:numCache>
            </c:numRef>
          </c:val>
          <c:extLst>
            <c:ext xmlns:c16="http://schemas.microsoft.com/office/drawing/2014/chart" uri="{C3380CC4-5D6E-409C-BE32-E72D297353CC}">
              <c16:uniqueId val="{00000004-13E3-40D7-A345-5FA5DC205E8B}"/>
            </c:ext>
          </c:extLst>
        </c:ser>
        <c:ser>
          <c:idx val="1"/>
          <c:order val="1"/>
          <c:tx>
            <c:strRef>
              <c:f>Sheet1!$D$2</c:f>
              <c:strCache>
                <c:ptCount val="1"/>
                <c:pt idx="0">
                  <c:v>Methicillin-resistant 
Staphylococcus</c:v>
                </c:pt>
              </c:strCache>
            </c:strRef>
          </c:tx>
          <c:spPr>
            <a:solidFill>
              <a:srgbClr val="FF7F00"/>
            </a:solidFill>
            <a:ln>
              <a:noFill/>
            </a:ln>
            <a:effectLst/>
          </c:spPr>
          <c:invertIfNegative val="0"/>
          <c:dLbls>
            <c:dLbl>
              <c:idx val="0"/>
              <c:layout>
                <c:manualLayout>
                  <c:x val="2.0907515780294078E-3"/>
                  <c:y val="-0.11288206707048898"/>
                </c:manualLayout>
              </c:layout>
              <c:tx>
                <c:rich>
                  <a:bodyPr/>
                  <a:lstStyle/>
                  <a:p>
                    <a:fld id="{55DF1058-4B53-4082-9BFD-933C73CD6975}" type="SERIESNAME">
                      <a:rPr lang="en-US" i="1"/>
                      <a:pPr/>
                      <a:t>[SERIES NAME]</a:t>
                    </a:fld>
                    <a:r>
                      <a:rPr lang="en-US" baseline="0" dirty="0"/>
                      <a:t> </a:t>
                    </a:r>
                  </a:p>
                  <a:p>
                    <a:fld id="{4DCC7E56-DDDB-46C7-B327-A65777454B6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13E3-40D7-A345-5FA5DC205E8B}"/>
                </c:ext>
              </c:extLst>
            </c:dLbl>
            <c:dLbl>
              <c:idx val="1"/>
              <c:layout>
                <c:manualLayout>
                  <c:x val="1.5638557185003864E-2"/>
                  <c:y val="-0.11749074997423492"/>
                </c:manualLayout>
              </c:layout>
              <c:tx>
                <c:rich>
                  <a:bodyPr/>
                  <a:lstStyle/>
                  <a:p>
                    <a:fld id="{04E53DBE-CD03-4058-BC1C-E294DB0DC3EB}" type="SERIESNAME">
                      <a:rPr lang="en-US" i="1"/>
                      <a:pPr/>
                      <a:t>[SERIES NAME]</a:t>
                    </a:fld>
                    <a:r>
                      <a:rPr lang="en-US" baseline="0" dirty="0"/>
                      <a:t> </a:t>
                    </a:r>
                  </a:p>
                  <a:p>
                    <a:fld id="{6C0BCF9C-904C-4C64-B824-3D92573BBB1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13E3-40D7-A345-5FA5DC205E8B}"/>
                </c:ext>
              </c:extLst>
            </c:dLbl>
            <c:dLbl>
              <c:idx val="2"/>
              <c:layout>
                <c:manualLayout>
                  <c:x val="7.9196261242013288E-2"/>
                  <c:y val="-0.11749074997423492"/>
                </c:manualLayout>
              </c:layout>
              <c:tx>
                <c:rich>
                  <a:bodyPr/>
                  <a:lstStyle/>
                  <a:p>
                    <a:fld id="{D7689F21-C326-4D9F-93C6-B65BF922CA38}" type="SERIESNAME">
                      <a:rPr lang="en-US" smtClean="0"/>
                      <a:pPr/>
                      <a:t>[SERIES NAME]</a:t>
                    </a:fld>
                    <a:endParaRPr lang="en-US"/>
                  </a:p>
                  <a:p>
                    <a:r>
                      <a:rPr lang="en-US" baseline="0"/>
                      <a:t> </a:t>
                    </a:r>
                    <a:fld id="{16999269-1D64-4DA5-A2CF-68952E0CEBA9}"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3E3-40D7-A345-5FA5DC205E8B}"/>
                </c:ext>
              </c:extLst>
            </c:dLbl>
            <c:dLbl>
              <c:idx val="3"/>
              <c:layout>
                <c:manualLayout>
                  <c:x val="6.0947738893499165E-2"/>
                  <c:y val="-0.11749074997423492"/>
                </c:manualLayout>
              </c:layout>
              <c:tx>
                <c:rich>
                  <a:bodyPr/>
                  <a:lstStyle/>
                  <a:p>
                    <a:fld id="{064EF550-2515-4213-BAD1-60DE92F8BAAE}" type="SERIESNAME">
                      <a:rPr lang="en-US"/>
                      <a:pPr/>
                      <a:t>[SERIES NAME]</a:t>
                    </a:fld>
                    <a:r>
                      <a:rPr lang="en-US" baseline="0"/>
                      <a:t> </a:t>
                    </a:r>
                  </a:p>
                  <a:p>
                    <a:fld id="{BE6A4E35-E4A3-40F6-939D-74AFA30E342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0.11722078828798532"/>
                      <c:h val="9.5537996594655089E-2"/>
                    </c:manualLayout>
                  </c15:layout>
                  <c15:dlblFieldTable/>
                  <c15:showDataLabelsRange val="0"/>
                </c:ext>
                <c:ext xmlns:c16="http://schemas.microsoft.com/office/drawing/2014/chart" uri="{C3380CC4-5D6E-409C-BE32-E72D297353CC}">
                  <c16:uniqueId val="{00000008-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Sheet1!$D$3:$D$6</c:f>
              <c:numCache>
                <c:formatCode>0%</c:formatCode>
                <c:ptCount val="4"/>
                <c:pt idx="0">
                  <c:v>6.7000000000000004E-2</c:v>
                </c:pt>
                <c:pt idx="1">
                  <c:v>8.8999999999999996E-2</c:v>
                </c:pt>
                <c:pt idx="2">
                  <c:v>0.01</c:v>
                </c:pt>
                <c:pt idx="3">
                  <c:v>2.1000000000000001E-2</c:v>
                </c:pt>
              </c:numCache>
            </c:numRef>
          </c:val>
          <c:extLst>
            <c:ext xmlns:c16="http://schemas.microsoft.com/office/drawing/2014/chart" uri="{C3380CC4-5D6E-409C-BE32-E72D297353CC}">
              <c16:uniqueId val="{00000009-13E3-40D7-A345-5FA5DC205E8B}"/>
            </c:ext>
          </c:extLst>
        </c:ser>
        <c:ser>
          <c:idx val="2"/>
          <c:order val="2"/>
          <c:tx>
            <c:strRef>
              <c:f>Sheet1!$E$2</c:f>
              <c:strCache>
                <c:ptCount val="1"/>
                <c:pt idx="0">
                  <c:v>Coagulase-negative 
Staphylococcus</c:v>
                </c:pt>
              </c:strCache>
            </c:strRef>
          </c:tx>
          <c:spPr>
            <a:solidFill>
              <a:srgbClr val="8452BA"/>
            </a:solidFill>
            <a:ln>
              <a:noFill/>
            </a:ln>
            <a:effectLst/>
          </c:spPr>
          <c:invertIfNegative val="0"/>
          <c:dLbls>
            <c:dLbl>
              <c:idx val="0"/>
              <c:layout>
                <c:manualLayout>
                  <c:x val="1.7347234759768071E-18"/>
                  <c:y val="-1.1521707259365059E-3"/>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779F3B5D-F64F-4155-A216-D845AD4447A0}" type="SERIESNAME">
                      <a:rPr lang="en-US" sz="900" i="1">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i="0" baseline="0" dirty="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64B4BC21-37F7-4783-AD57-5B57A6398756}" type="VALUE">
                      <a:rPr lang="en-US" sz="900" i="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9.5054667165504744E-2"/>
                      <c:h val="9.7842338046528102E-2"/>
                    </c:manualLayout>
                  </c15:layout>
                  <c15:dlblFieldTable/>
                  <c15:showDataLabelsRange val="0"/>
                </c:ext>
                <c:ext xmlns:c16="http://schemas.microsoft.com/office/drawing/2014/chart" uri="{C3380CC4-5D6E-409C-BE32-E72D297353CC}">
                  <c16:uniqueId val="{0000000A-13E3-40D7-A345-5FA5DC205E8B}"/>
                </c:ext>
              </c:extLst>
            </c:dLbl>
            <c:dLbl>
              <c:idx val="1"/>
              <c:tx>
                <c:rich>
                  <a:bodyPr/>
                  <a:lstStyle/>
                  <a:p>
                    <a:fld id="{CAD57636-9502-42E6-AF09-8E7F04DB4587}" type="SERIESNAME">
                      <a:rPr lang="en-US" i="1"/>
                      <a:pPr/>
                      <a:t>[SERIES NAME]</a:t>
                    </a:fld>
                    <a:r>
                      <a:rPr lang="en-US" baseline="0" dirty="0"/>
                      <a:t> </a:t>
                    </a:r>
                  </a:p>
                  <a:p>
                    <a:fld id="{6536E722-A3EF-4052-A4C5-2D728BD8CE26}"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13E3-40D7-A345-5FA5DC205E8B}"/>
                </c:ext>
              </c:extLst>
            </c:dLbl>
            <c:dLbl>
              <c:idx val="2"/>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A60A6586-6857-430C-BA4C-8BDD5C82354C}" type="SERIESNAME">
                      <a:rPr lang="en-US" sz="900" i="1">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i="0" baseline="0" dirty="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966932FF-10F7-4A46-8CB2-03C85950B9C7}" type="VALUE">
                      <a:rPr lang="en-US" sz="900" i="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C-13E3-40D7-A345-5FA5DC205E8B}"/>
                </c:ext>
              </c:extLst>
            </c:dLbl>
            <c:dLbl>
              <c:idx val="3"/>
              <c:tx>
                <c:rich>
                  <a:bodyPr/>
                  <a:lstStyle/>
                  <a:p>
                    <a:fld id="{435CD44A-AC65-43F2-92C4-64AE3EDCD92D}" type="SERIESNAME">
                      <a:rPr lang="en-US" i="1"/>
                      <a:pPr/>
                      <a:t>[SERIES NAME]</a:t>
                    </a:fld>
                    <a:r>
                      <a:rPr lang="en-US" baseline="0" dirty="0"/>
                      <a:t> </a:t>
                    </a:r>
                  </a:p>
                  <a:p>
                    <a:fld id="{80371481-743C-4A45-A92D-33CC59C3A00E}"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Sheet1!$E$3:$E$6</c:f>
              <c:numCache>
                <c:formatCode>0%</c:formatCode>
                <c:ptCount val="4"/>
                <c:pt idx="0">
                  <c:v>0.106</c:v>
                </c:pt>
                <c:pt idx="1">
                  <c:v>0.13800000000000001</c:v>
                </c:pt>
                <c:pt idx="2">
                  <c:v>0.11600000000000001</c:v>
                </c:pt>
                <c:pt idx="3">
                  <c:v>0.192</c:v>
                </c:pt>
              </c:numCache>
            </c:numRef>
          </c:val>
          <c:extLst>
            <c:ext xmlns:c16="http://schemas.microsoft.com/office/drawing/2014/chart" uri="{C3380CC4-5D6E-409C-BE32-E72D297353CC}">
              <c16:uniqueId val="{0000000E-13E3-40D7-A345-5FA5DC205E8B}"/>
            </c:ext>
          </c:extLst>
        </c:ser>
        <c:ser>
          <c:idx val="3"/>
          <c:order val="3"/>
          <c:tx>
            <c:strRef>
              <c:f>Sheet1!$F$2</c:f>
              <c:strCache>
                <c:ptCount val="1"/>
                <c:pt idx="0">
                  <c:v>Enterococcus sp.</c:v>
                </c:pt>
              </c:strCache>
            </c:strRef>
          </c:tx>
          <c:spPr>
            <a:solidFill>
              <a:srgbClr val="FB9A99"/>
            </a:solidFill>
            <a:ln>
              <a:noFill/>
            </a:ln>
            <a:effectLst/>
          </c:spPr>
          <c:invertIfNegative val="0"/>
          <c:dLbls>
            <c:dLbl>
              <c:idx val="0"/>
              <c:tx>
                <c:rich>
                  <a:bodyPr/>
                  <a:lstStyle/>
                  <a:p>
                    <a:fld id="{4FAE03AF-25FD-431E-A1C2-FE0DA1878A04}" type="SERIESNAME">
                      <a:rPr lang="en-US" i="1"/>
                      <a:pPr/>
                      <a:t>[SERIES NAME]</a:t>
                    </a:fld>
                    <a:r>
                      <a:rPr lang="en-US" baseline="0" dirty="0"/>
                      <a:t> </a:t>
                    </a:r>
                  </a:p>
                  <a:p>
                    <a:fld id="{5138C641-B3E6-4924-87AE-384225505917}"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13E3-40D7-A345-5FA5DC205E8B}"/>
                </c:ext>
              </c:extLst>
            </c:dLbl>
            <c:dLbl>
              <c:idx val="1"/>
              <c:tx>
                <c:rich>
                  <a:bodyPr/>
                  <a:lstStyle/>
                  <a:p>
                    <a:fld id="{39C80804-3C7B-4F0A-BCE2-3D5D8D863B35}" type="SERIESNAME">
                      <a:rPr lang="en-US" i="1"/>
                      <a:pPr/>
                      <a:t>[SERIES NAME]</a:t>
                    </a:fld>
                    <a:r>
                      <a:rPr lang="en-US" baseline="0" dirty="0"/>
                      <a:t> </a:t>
                    </a:r>
                  </a:p>
                  <a:p>
                    <a:fld id="{92445558-DC2B-46FE-8609-F7BF22D88815}"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0-13E3-40D7-A345-5FA5DC205E8B}"/>
                </c:ext>
              </c:extLst>
            </c:dLbl>
            <c:dLbl>
              <c:idx val="2"/>
              <c:tx>
                <c:rich>
                  <a:bodyPr/>
                  <a:lstStyle/>
                  <a:p>
                    <a:fld id="{A21DCF45-844A-4459-A215-685F27FA34CA}" type="SERIESNAME">
                      <a:rPr lang="en-US" i="1"/>
                      <a:pPr/>
                      <a:t>[SERIES NAME]</a:t>
                    </a:fld>
                    <a:r>
                      <a:rPr lang="en-US" baseline="0" dirty="0"/>
                      <a:t> </a:t>
                    </a:r>
                  </a:p>
                  <a:p>
                    <a:fld id="{DDDDCD6A-E473-452E-8AC6-07B82E64CB9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1-13E3-40D7-A345-5FA5DC205E8B}"/>
                </c:ext>
              </c:extLst>
            </c:dLbl>
            <c:dLbl>
              <c:idx val="3"/>
              <c:tx>
                <c:rich>
                  <a:bodyPr/>
                  <a:lstStyle/>
                  <a:p>
                    <a:fld id="{DDFFAB3E-244B-4C10-BFAE-305656E4AE49}" type="SERIESNAME">
                      <a:rPr lang="en-US" i="1"/>
                      <a:pPr/>
                      <a:t>[SERIES NAME]</a:t>
                    </a:fld>
                    <a:r>
                      <a:rPr lang="en-US" baseline="0" dirty="0"/>
                      <a:t> </a:t>
                    </a:r>
                  </a:p>
                  <a:p>
                    <a:fld id="{4BFB050F-2388-4CA2-BB0C-4B4E21F8577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2-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Sheet1!$F$3:$F$6</c:f>
              <c:numCache>
                <c:formatCode>0%</c:formatCode>
                <c:ptCount val="4"/>
                <c:pt idx="0">
                  <c:v>0.13400000000000001</c:v>
                </c:pt>
                <c:pt idx="1">
                  <c:v>0.17100000000000001</c:v>
                </c:pt>
                <c:pt idx="2">
                  <c:v>0.22700000000000001</c:v>
                </c:pt>
                <c:pt idx="3">
                  <c:v>0.20399999999999999</c:v>
                </c:pt>
              </c:numCache>
            </c:numRef>
          </c:val>
          <c:extLst>
            <c:ext xmlns:c16="http://schemas.microsoft.com/office/drawing/2014/chart" uri="{C3380CC4-5D6E-409C-BE32-E72D297353CC}">
              <c16:uniqueId val="{00000013-13E3-40D7-A345-5FA5DC205E8B}"/>
            </c:ext>
          </c:extLst>
        </c:ser>
        <c:ser>
          <c:idx val="4"/>
          <c:order val="4"/>
          <c:tx>
            <c:strRef>
              <c:f>Sheet1!$G$2</c:f>
              <c:strCache>
                <c:ptCount val="1"/>
                <c:pt idx="0">
                  <c:v>Gram-positive 
bacteria (other)</c:v>
                </c:pt>
              </c:strCache>
            </c:strRef>
          </c:tx>
          <c:spPr>
            <a:solidFill>
              <a:srgbClr val="BFBFBF"/>
            </a:solidFill>
            <a:ln>
              <a:noFill/>
            </a:ln>
            <a:effectLst/>
          </c:spPr>
          <c:invertIfNegative val="0"/>
          <c:dLbls>
            <c:dLbl>
              <c:idx val="0"/>
              <c:layout>
                <c:manualLayout>
                  <c:x val="-7.6427806328564511E-17"/>
                  <c:y val="-0.11288206707048898"/>
                </c:manualLayout>
              </c:layout>
              <c:tx>
                <c:rich>
                  <a:bodyPr/>
                  <a:lstStyle/>
                  <a:p>
                    <a:fld id="{D125B595-3940-40A7-B20C-BE6882CB476E}" type="SERIESNAME">
                      <a:rPr lang="en-US"/>
                      <a:pPr/>
                      <a:t>[SERIES NAME]</a:t>
                    </a:fld>
                    <a:r>
                      <a:rPr lang="en-US" baseline="0"/>
                      <a:t> </a:t>
                    </a:r>
                  </a:p>
                  <a:p>
                    <a:fld id="{659E176C-5AAF-4548-A8DB-94EB53426AE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4-13E3-40D7-A345-5FA5DC205E8B}"/>
                </c:ext>
              </c:extLst>
            </c:dLbl>
            <c:dLbl>
              <c:idx val="1"/>
              <c:layout>
                <c:manualLayout>
                  <c:x val="0"/>
                  <c:y val="-0.110579577751447"/>
                </c:manualLayout>
              </c:layout>
              <c:tx>
                <c:rich>
                  <a:bodyPr/>
                  <a:lstStyle/>
                  <a:p>
                    <a:fld id="{E6157E40-54E3-4737-B20A-5B953B75548D}" type="SERIESNAME">
                      <a:rPr lang="en-US" smtClean="0"/>
                      <a:pPr/>
                      <a:t>[SERIES NAME]</a:t>
                    </a:fld>
                    <a:endParaRPr lang="en-US"/>
                  </a:p>
                  <a:p>
                    <a:r>
                      <a:rPr lang="en-US" baseline="0"/>
                      <a:t> </a:t>
                    </a:r>
                    <a:fld id="{673FA147-1515-4E7C-8190-E0484F5FDCAF}"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5-13E3-40D7-A345-5FA5DC205E8B}"/>
                </c:ext>
              </c:extLst>
            </c:dLbl>
            <c:dLbl>
              <c:idx val="2"/>
              <c:layout>
                <c:manualLayout>
                  <c:x val="-7.6407904339875131E-17"/>
                  <c:y val="-0.110579577751447"/>
                </c:manualLayout>
              </c:layout>
              <c:tx>
                <c:rich>
                  <a:bodyPr/>
                  <a:lstStyle/>
                  <a:p>
                    <a:fld id="{B9C5FDE1-47AE-49EB-9FD4-3E4A46E41B64}" type="SERIESNAME">
                      <a:rPr lang="en-US"/>
                      <a:pPr/>
                      <a:t>[SERIES NAME]</a:t>
                    </a:fld>
                    <a:r>
                      <a:rPr lang="en-US" baseline="0"/>
                      <a:t> </a:t>
                    </a:r>
                  </a:p>
                  <a:p>
                    <a:fld id="{8435038A-F4D5-4D35-A02A-6D25A241F711}"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6-13E3-40D7-A345-5FA5DC205E8B}"/>
                </c:ext>
              </c:extLst>
            </c:dLbl>
            <c:dLbl>
              <c:idx val="3"/>
              <c:layout>
                <c:manualLayout>
                  <c:x val="0"/>
                  <c:y val="-0.110579577751447"/>
                </c:manualLayout>
              </c:layout>
              <c:tx>
                <c:rich>
                  <a:bodyPr/>
                  <a:lstStyle/>
                  <a:p>
                    <a:fld id="{0728ED42-E8DE-4A7F-B762-3A93C2238D03}" type="SERIESNAME">
                      <a:rPr lang="en-US" smtClean="0"/>
                      <a:pPr/>
                      <a:t>[SERIES NAME]</a:t>
                    </a:fld>
                    <a:endParaRPr lang="en-US"/>
                  </a:p>
                  <a:p>
                    <a:r>
                      <a:rPr lang="en-US" baseline="0"/>
                      <a:t> </a:t>
                    </a:r>
                    <a:fld id="{F8631D00-D127-4DD3-8267-FF08C25C80E8}" type="VALUE">
                      <a:rPr lang="en-US" baseline="0"/>
                      <a:pPr/>
                      <a:t>[VALUE]</a:t>
                    </a:fld>
                    <a:endParaRPr lang="en-US" baseline="0"/>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Sheet1!$G$3:$G$6</c:f>
              <c:numCache>
                <c:formatCode>0%</c:formatCode>
                <c:ptCount val="4"/>
                <c:pt idx="0">
                  <c:v>1.0999999999999999E-2</c:v>
                </c:pt>
                <c:pt idx="1">
                  <c:v>4.9000000000000002E-2</c:v>
                </c:pt>
                <c:pt idx="2">
                  <c:v>2.5000000000000001E-2</c:v>
                </c:pt>
                <c:pt idx="3">
                  <c:v>4.5999999999999999E-2</c:v>
                </c:pt>
              </c:numCache>
            </c:numRef>
          </c:val>
          <c:extLst>
            <c:ext xmlns:c16="http://schemas.microsoft.com/office/drawing/2014/chart" uri="{C3380CC4-5D6E-409C-BE32-E72D297353CC}">
              <c16:uniqueId val="{00000018-13E3-40D7-A345-5FA5DC205E8B}"/>
            </c:ext>
          </c:extLst>
        </c:ser>
        <c:ser>
          <c:idx val="5"/>
          <c:order val="5"/>
          <c:spPr>
            <a:solidFill>
              <a:schemeClr val="accent6"/>
            </a:solidFill>
            <a:ln>
              <a:noFill/>
            </a:ln>
            <a:effectLst/>
          </c:spPr>
          <c:invertIfNegative val="0"/>
          <c:cat>
            <c:strRef>
              <c:f>Sheet1!$B$3:$B$6</c:f>
              <c:strCache>
                <c:ptCount val="4"/>
                <c:pt idx="0">
                  <c:v>Calendar Year 
2022</c:v>
                </c:pt>
                <c:pt idx="1">
                  <c:v>Calendar Year 
2021</c:v>
                </c:pt>
                <c:pt idx="2">
                  <c:v>Calendar Year 
2022</c:v>
                </c:pt>
                <c:pt idx="3">
                  <c:v>Calendar Year 
2021</c:v>
                </c:pt>
              </c:strCache>
            </c:strRef>
          </c:cat>
          <c:val>
            <c:numRef>
              <c:f>Sheet1!$H$3:$H$6</c:f>
              <c:numCache>
                <c:formatCode>General</c:formatCode>
                <c:ptCount val="4"/>
              </c:numCache>
            </c:numRef>
          </c:val>
          <c:extLst>
            <c:ext xmlns:c16="http://schemas.microsoft.com/office/drawing/2014/chart" uri="{C3380CC4-5D6E-409C-BE32-E72D297353CC}">
              <c16:uniqueId val="{00000019-13E3-40D7-A345-5FA5DC205E8B}"/>
            </c:ext>
          </c:extLst>
        </c:ser>
        <c:ser>
          <c:idx val="6"/>
          <c:order val="6"/>
          <c:spPr>
            <a:solidFill>
              <a:schemeClr val="accent1">
                <a:lumMod val="60000"/>
              </a:schemeClr>
            </a:solidFill>
            <a:ln>
              <a:noFill/>
            </a:ln>
            <a:effectLst/>
          </c:spPr>
          <c:invertIfNegative val="0"/>
          <c:cat>
            <c:strRef>
              <c:f>Sheet1!$B$3:$B$6</c:f>
              <c:strCache>
                <c:ptCount val="4"/>
                <c:pt idx="0">
                  <c:v>Calendar Year 
2022</c:v>
                </c:pt>
                <c:pt idx="1">
                  <c:v>Calendar Year 
2021</c:v>
                </c:pt>
                <c:pt idx="2">
                  <c:v>Calendar Year 
2022</c:v>
                </c:pt>
                <c:pt idx="3">
                  <c:v>Calendar Year 
2021</c:v>
                </c:pt>
              </c:strCache>
            </c:strRef>
          </c:cat>
          <c:val>
            <c:numRef>
              <c:f>Sheet1!$I$3:$I$6</c:f>
              <c:numCache>
                <c:formatCode>General</c:formatCode>
                <c:ptCount val="4"/>
              </c:numCache>
            </c:numRef>
          </c:val>
          <c:extLst>
            <c:ext xmlns:c16="http://schemas.microsoft.com/office/drawing/2014/chart" uri="{C3380CC4-5D6E-409C-BE32-E72D297353CC}">
              <c16:uniqueId val="{0000001A-13E3-40D7-A345-5FA5DC205E8B}"/>
            </c:ext>
          </c:extLst>
        </c:ser>
        <c:ser>
          <c:idx val="7"/>
          <c:order val="7"/>
          <c:spPr>
            <a:solidFill>
              <a:schemeClr val="accent2">
                <a:lumMod val="60000"/>
              </a:schemeClr>
            </a:solidFill>
            <a:ln>
              <a:noFill/>
            </a:ln>
            <a:effectLst/>
          </c:spPr>
          <c:invertIfNegative val="0"/>
          <c:cat>
            <c:strRef>
              <c:f>Sheet1!$B$3:$B$6</c:f>
              <c:strCache>
                <c:ptCount val="4"/>
                <c:pt idx="0">
                  <c:v>Calendar Year 
2022</c:v>
                </c:pt>
                <c:pt idx="1">
                  <c:v>Calendar Year 
2021</c:v>
                </c:pt>
                <c:pt idx="2">
                  <c:v>Calendar Year 
2022</c:v>
                </c:pt>
                <c:pt idx="3">
                  <c:v>Calendar Year 
2021</c:v>
                </c:pt>
              </c:strCache>
            </c:strRef>
          </c:cat>
          <c:val>
            <c:numRef>
              <c:f>Sheet1!$J$3:$J$6</c:f>
              <c:numCache>
                <c:formatCode>General</c:formatCode>
                <c:ptCount val="4"/>
              </c:numCache>
            </c:numRef>
          </c:val>
          <c:extLst>
            <c:ext xmlns:c16="http://schemas.microsoft.com/office/drawing/2014/chart" uri="{C3380CC4-5D6E-409C-BE32-E72D297353CC}">
              <c16:uniqueId val="{0000001B-13E3-40D7-A345-5FA5DC205E8B}"/>
            </c:ext>
          </c:extLst>
        </c:ser>
        <c:ser>
          <c:idx val="8"/>
          <c:order val="8"/>
          <c:tx>
            <c:strRef>
              <c:f>Sheet1!$K$2</c:f>
              <c:strCache>
                <c:ptCount val="1"/>
                <c:pt idx="0">
                  <c:v>Gram-negative 
bacteria</c:v>
                </c:pt>
              </c:strCache>
            </c:strRef>
          </c:tx>
          <c:spPr>
            <a:solidFill>
              <a:srgbClr val="1F78B4"/>
            </a:solidFill>
            <a:ln>
              <a:noFill/>
            </a:ln>
            <a:effectLst/>
          </c:spPr>
          <c:invertIfNegative val="0"/>
          <c:dLbls>
            <c:dLbl>
              <c:idx val="0"/>
              <c:tx>
                <c:rich>
                  <a:bodyPr/>
                  <a:lstStyle/>
                  <a:p>
                    <a:fld id="{BF288C62-14DC-4AC2-8C28-FF5C3C30D512}" type="SERIESNAME">
                      <a:rPr lang="en-US"/>
                      <a:pPr/>
                      <a:t>[SERIES NAME]</a:t>
                    </a:fld>
                    <a:r>
                      <a:rPr lang="en-US" baseline="0"/>
                      <a:t> </a:t>
                    </a:r>
                  </a:p>
                  <a:p>
                    <a:fld id="{F26AEC79-A508-459F-A7C0-87CBD45C040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C-13E3-40D7-A345-5FA5DC205E8B}"/>
                </c:ext>
              </c:extLst>
            </c:dLbl>
            <c:dLbl>
              <c:idx val="1"/>
              <c:tx>
                <c:rich>
                  <a:bodyPr/>
                  <a:lstStyle/>
                  <a:p>
                    <a:fld id="{9B26E571-0673-4A66-A555-758FBB3E38DB}" type="SERIESNAME">
                      <a:rPr lang="en-US"/>
                      <a:pPr/>
                      <a:t>[SERIES NAME]</a:t>
                    </a:fld>
                    <a:r>
                      <a:rPr lang="en-US" baseline="0"/>
                      <a:t> </a:t>
                    </a:r>
                  </a:p>
                  <a:p>
                    <a:fld id="{92ABB94F-CA59-4DF7-A41F-95FCA318762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D-13E3-40D7-A345-5FA5DC205E8B}"/>
                </c:ext>
              </c:extLst>
            </c:dLbl>
            <c:dLbl>
              <c:idx val="2"/>
              <c:tx>
                <c:rich>
                  <a:bodyPr/>
                  <a:lstStyle/>
                  <a:p>
                    <a:fld id="{86AF8781-5407-4720-9DBE-CD05616E730B}" type="SERIESNAME">
                      <a:rPr lang="en-US"/>
                      <a:pPr/>
                      <a:t>[SERIES NAME]</a:t>
                    </a:fld>
                    <a:r>
                      <a:rPr lang="en-US" baseline="0"/>
                      <a:t> </a:t>
                    </a:r>
                  </a:p>
                  <a:p>
                    <a:fld id="{DED9CF05-B800-46A2-9BF6-3D3684785DEF}"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E-13E3-40D7-A345-5FA5DC205E8B}"/>
                </c:ext>
              </c:extLst>
            </c:dLbl>
            <c:dLbl>
              <c:idx val="3"/>
              <c:tx>
                <c:rich>
                  <a:bodyPr/>
                  <a:lstStyle/>
                  <a:p>
                    <a:fld id="{902F546B-CA56-478C-9E64-828609E413F2}" type="SERIESNAME">
                      <a:rPr lang="en-US"/>
                      <a:pPr/>
                      <a:t>[SERIES NAME]</a:t>
                    </a:fld>
                    <a:r>
                      <a:rPr lang="en-US" baseline="0"/>
                      <a:t> </a:t>
                    </a:r>
                  </a:p>
                  <a:p>
                    <a:fld id="{18399A20-D5A0-4B87-BCF0-2434697BB6F4}"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F-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Sheet1!$K$3:$K$6</c:f>
              <c:numCache>
                <c:formatCode>0%</c:formatCode>
                <c:ptCount val="4"/>
                <c:pt idx="0">
                  <c:v>0.22900000000000001</c:v>
                </c:pt>
                <c:pt idx="1">
                  <c:v>0.35</c:v>
                </c:pt>
                <c:pt idx="2">
                  <c:v>0.222</c:v>
                </c:pt>
                <c:pt idx="3">
                  <c:v>0.14599999999999999</c:v>
                </c:pt>
              </c:numCache>
            </c:numRef>
          </c:val>
          <c:extLst>
            <c:ext xmlns:c16="http://schemas.microsoft.com/office/drawing/2014/chart" uri="{C3380CC4-5D6E-409C-BE32-E72D297353CC}">
              <c16:uniqueId val="{00000020-13E3-40D7-A345-5FA5DC205E8B}"/>
            </c:ext>
          </c:extLst>
        </c:ser>
        <c:ser>
          <c:idx val="9"/>
          <c:order val="9"/>
          <c:tx>
            <c:strRef>
              <c:f>Sheet1!$L$2</c:f>
              <c:strCache>
                <c:ptCount val="1"/>
                <c:pt idx="0">
                  <c:v>Candida 
albicans</c:v>
                </c:pt>
              </c:strCache>
            </c:strRef>
          </c:tx>
          <c:spPr>
            <a:solidFill>
              <a:srgbClr val="BDA0CC"/>
            </a:solidFill>
            <a:ln>
              <a:noFill/>
            </a:ln>
            <a:effectLst/>
          </c:spPr>
          <c:invertIfNegative val="0"/>
          <c:dLbls>
            <c:dLbl>
              <c:idx val="0"/>
              <c:layout>
                <c:manualLayout>
                  <c:x val="-1.0473443271815422E-3"/>
                  <c:y val="-2.2736773805843084E-3"/>
                </c:manualLayout>
              </c:layout>
              <c:tx>
                <c:rich>
                  <a:bodyPr/>
                  <a:lstStyle/>
                  <a:p>
                    <a:fld id="{A9F0A3A8-205A-4FE4-ACBE-4B5930D63FBA}" type="SERIESNAME">
                      <a:rPr lang="en-US" i="1"/>
                      <a:pPr/>
                      <a:t>[SERIES NAME]</a:t>
                    </a:fld>
                    <a:r>
                      <a:rPr lang="en-US" baseline="0" dirty="0"/>
                      <a:t> </a:t>
                    </a:r>
                  </a:p>
                  <a:p>
                    <a:fld id="{D7DDCFE4-E3EC-44E0-B3C9-F957469DF9D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1-13E3-40D7-A345-5FA5DC205E8B}"/>
                </c:ext>
              </c:extLst>
            </c:dLbl>
            <c:dLbl>
              <c:idx val="1"/>
              <c:layout>
                <c:manualLayout>
                  <c:x val="-2.2913292127455125E-2"/>
                  <c:y val="-0.11518640852236191"/>
                </c:manualLayout>
              </c:layout>
              <c:tx>
                <c:rich>
                  <a:bodyPr/>
                  <a:lstStyle/>
                  <a:p>
                    <a:fld id="{768552B4-D6C3-4E5C-865C-B670529D9C88}" type="SERIESNAME">
                      <a:rPr lang="en-US" i="1"/>
                      <a:pPr/>
                      <a:t>[SERIES NAME]</a:t>
                    </a:fld>
                    <a:r>
                      <a:rPr lang="en-US" baseline="0" dirty="0"/>
                      <a:t> </a:t>
                    </a:r>
                  </a:p>
                  <a:p>
                    <a:fld id="{45978D90-EF88-43FB-8141-529B215C182D}"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2-13E3-40D7-A345-5FA5DC205E8B}"/>
                </c:ext>
              </c:extLst>
            </c:dLbl>
            <c:dLbl>
              <c:idx val="2"/>
              <c:tx>
                <c:rich>
                  <a:bodyPr/>
                  <a:lstStyle/>
                  <a:p>
                    <a:fld id="{A26E45B4-B844-4A54-84AE-FD73E8394A45}" type="SERIESNAME">
                      <a:rPr lang="en-US" i="1"/>
                      <a:pPr/>
                      <a:t>[SERIES NAME]</a:t>
                    </a:fld>
                    <a:r>
                      <a:rPr lang="en-US" baseline="0" dirty="0"/>
                      <a:t> </a:t>
                    </a:r>
                  </a:p>
                  <a:p>
                    <a:fld id="{BFE51C72-3ED5-4026-B5B5-ED32554BCA78}"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3-13E3-40D7-A345-5FA5DC205E8B}"/>
                </c:ext>
              </c:extLst>
            </c:dLbl>
            <c:dLbl>
              <c:idx val="3"/>
              <c:tx>
                <c:rich>
                  <a:bodyPr/>
                  <a:lstStyle/>
                  <a:p>
                    <a:fld id="{BFD36F6B-794C-4F98-857E-15DC089BF032}" type="SERIESNAME">
                      <a:rPr lang="en-US" i="1"/>
                      <a:pPr/>
                      <a:t>[SERIES NAME]</a:t>
                    </a:fld>
                    <a:r>
                      <a:rPr lang="en-US" baseline="0" dirty="0"/>
                      <a:t> </a:t>
                    </a:r>
                  </a:p>
                  <a:p>
                    <a:fld id="{E740F1F3-1765-4C92-9185-FC5998F19FDC}"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4-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Sheet1!$L$3:$L$6</c:f>
              <c:numCache>
                <c:formatCode>0%</c:formatCode>
                <c:ptCount val="4"/>
                <c:pt idx="0">
                  <c:v>7.8E-2</c:v>
                </c:pt>
                <c:pt idx="1">
                  <c:v>1.6E-2</c:v>
                </c:pt>
                <c:pt idx="2">
                  <c:v>0.111</c:v>
                </c:pt>
                <c:pt idx="3">
                  <c:v>0.113</c:v>
                </c:pt>
              </c:numCache>
            </c:numRef>
          </c:val>
          <c:extLst>
            <c:ext xmlns:c16="http://schemas.microsoft.com/office/drawing/2014/chart" uri="{C3380CC4-5D6E-409C-BE32-E72D297353CC}">
              <c16:uniqueId val="{00000025-13E3-40D7-A345-5FA5DC205E8B}"/>
            </c:ext>
          </c:extLst>
        </c:ser>
        <c:ser>
          <c:idx val="10"/>
          <c:order val="10"/>
          <c:tx>
            <c:strRef>
              <c:f>Sheet1!$M$2</c:f>
              <c:strCache>
                <c:ptCount val="1"/>
                <c:pt idx="0">
                  <c:v>Yeast/Fungus 
(other)</c:v>
                </c:pt>
              </c:strCache>
            </c:strRef>
          </c:tx>
          <c:spPr>
            <a:solidFill>
              <a:srgbClr val="E93B3B"/>
            </a:solidFill>
            <a:ln>
              <a:noFill/>
            </a:ln>
            <a:effectLst/>
          </c:spPr>
          <c:invertIfNegative val="0"/>
          <c:dLbls>
            <c:dLbl>
              <c:idx val="0"/>
              <c:layout>
                <c:manualLayout>
                  <c:x val="-1.0377477036182059E-3"/>
                  <c:y val="3.0664071288534879E-5"/>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67AFEFB7-315B-4D57-92AC-BAE8A8D163FD}"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C3C7A0E2-6AB8-4A8F-A816-65CBD4051AB0}"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2355424815457745E-2"/>
                      <c:h val="9.5537996594655089E-2"/>
                    </c:manualLayout>
                  </c15:layout>
                  <c15:dlblFieldTable/>
                  <c15:showDataLabelsRange val="0"/>
                </c:ext>
                <c:ext xmlns:c16="http://schemas.microsoft.com/office/drawing/2014/chart" uri="{C3380CC4-5D6E-409C-BE32-E72D297353CC}">
                  <c16:uniqueId val="{00000026-13E3-40D7-A345-5FA5DC205E8B}"/>
                </c:ext>
              </c:extLst>
            </c:dLbl>
            <c:dLbl>
              <c:idx val="1"/>
              <c:layout>
                <c:manualLayout>
                  <c:x val="1.9788114753963897E-2"/>
                  <c:y val="-0.11518704357709274"/>
                </c:manualLayout>
              </c:layout>
              <c:tx>
                <c:rich>
                  <a:bodyPr/>
                  <a:lstStyle/>
                  <a:p>
                    <a:fld id="{47FF1E28-1425-42B8-A51E-8CDDEEDB9C60}" type="SERIESNAME">
                      <a:rPr lang="en-US"/>
                      <a:pPr/>
                      <a:t>[SERIES NAME]</a:t>
                    </a:fld>
                    <a:r>
                      <a:rPr lang="en-US" baseline="0"/>
                      <a:t> </a:t>
                    </a:r>
                  </a:p>
                  <a:p>
                    <a:fld id="{C1D7CC4B-2961-4E0C-9AD0-0C6B17D09989}"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7.5243511987414691E-2"/>
                      <c:h val="9.972895668458627E-2"/>
                    </c:manualLayout>
                  </c15:layout>
                  <c15:dlblFieldTable/>
                  <c15:showDataLabelsRange val="0"/>
                </c:ext>
                <c:ext xmlns:c16="http://schemas.microsoft.com/office/drawing/2014/chart" uri="{C3380CC4-5D6E-409C-BE32-E72D297353CC}">
                  <c16:uniqueId val="{00000027-13E3-40D7-A345-5FA5DC205E8B}"/>
                </c:ext>
              </c:extLst>
            </c:dLbl>
            <c:dLbl>
              <c:idx val="2"/>
              <c:layout>
                <c:manualLayout>
                  <c:x val="5.2114573115543848E-4"/>
                  <c:y val="-1.1521707259365484E-3"/>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2C6D06B1-9DBA-4DDF-9FEF-889FB6C83B57}" type="SERIESNAME">
                      <a:rPr lang="en-US" sz="100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1000" baseline="0">
                        <a:latin typeface="Arial" panose="020B0604020202020204" pitchFamily="34" charset="0"/>
                        <a:cs typeface="Arial" panose="020B0604020202020204" pitchFamily="34" charset="0"/>
                      </a:rPr>
                      <a:t> </a:t>
                    </a: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884EE3C0-973F-4C54-8EEB-2D30799F3165}" type="VALUE">
                      <a:rPr lang="en-US" sz="1000" baseline="0" smtClean="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showLegendKey val="0"/>
              <c:showVal val="1"/>
              <c:showCatName val="0"/>
              <c:showSerName val="1"/>
              <c:showPercent val="0"/>
              <c:showBubbleSize val="0"/>
              <c:extLst>
                <c:ext xmlns:c15="http://schemas.microsoft.com/office/drawing/2012/chart" uri="{CE6537A1-D6FC-4f65-9D91-7224C49458BB}">
                  <c15:layout>
                    <c:manualLayout>
                      <c:w val="8.4898377608221332E-2"/>
                      <c:h val="0.10475536240214714"/>
                    </c:manualLayout>
                  </c15:layout>
                  <c15:dlblFieldTable/>
                  <c15:showDataLabelsRange val="0"/>
                </c:ext>
                <c:ext xmlns:c16="http://schemas.microsoft.com/office/drawing/2014/chart" uri="{C3380CC4-5D6E-409C-BE32-E72D297353CC}">
                  <c16:uniqueId val="{00000028-13E3-40D7-A345-5FA5DC205E8B}"/>
                </c:ext>
              </c:extLst>
            </c:dLbl>
            <c:dLbl>
              <c:idx val="3"/>
              <c:tx>
                <c:rich>
                  <a:bodyPr/>
                  <a:lstStyle/>
                  <a:p>
                    <a:fld id="{63AE9531-04F1-4E2F-8427-0660A39D15CA}" type="SERIESNAME">
                      <a:rPr lang="en-US"/>
                      <a:pPr/>
                      <a:t>[SERIES NAME]</a:t>
                    </a:fld>
                    <a:r>
                      <a:rPr lang="en-US" baseline="0"/>
                      <a:t> </a:t>
                    </a:r>
                  </a:p>
                  <a:p>
                    <a:fld id="{52455B3A-E948-41E9-9DA5-9714A20DEBDB}"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9-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Sheet1!$M$3:$M$6</c:f>
              <c:numCache>
                <c:formatCode>0%</c:formatCode>
                <c:ptCount val="4"/>
                <c:pt idx="0">
                  <c:v>8.4000000000000005E-2</c:v>
                </c:pt>
                <c:pt idx="1">
                  <c:v>3.3000000000000002E-2</c:v>
                </c:pt>
                <c:pt idx="2">
                  <c:v>0.13600000000000001</c:v>
                </c:pt>
                <c:pt idx="3">
                  <c:v>0.13300000000000001</c:v>
                </c:pt>
              </c:numCache>
            </c:numRef>
          </c:val>
          <c:extLst>
            <c:ext xmlns:c16="http://schemas.microsoft.com/office/drawing/2014/chart" uri="{C3380CC4-5D6E-409C-BE32-E72D297353CC}">
              <c16:uniqueId val="{0000002A-13E3-40D7-A345-5FA5DC205E8B}"/>
            </c:ext>
          </c:extLst>
        </c:ser>
        <c:ser>
          <c:idx val="11"/>
          <c:order val="11"/>
          <c:tx>
            <c:strRef>
              <c:f>Sheet1!$N$2</c:f>
              <c:strCache>
                <c:ptCount val="1"/>
                <c:pt idx="0">
                  <c:v>Multiple 
Organisms</c:v>
                </c:pt>
              </c:strCache>
            </c:strRef>
          </c:tx>
          <c:spPr>
            <a:solidFill>
              <a:srgbClr val="FFFF69"/>
            </a:solidFill>
            <a:ln>
              <a:noFill/>
            </a:ln>
            <a:effectLst/>
          </c:spPr>
          <c:invertIfNegative val="0"/>
          <c:dLbls>
            <c:dLbl>
              <c:idx val="0"/>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00E668B9-46F3-4FB5-BA3C-0A330A542B57}" type="SERIESNAME">
                      <a:rPr lang="en-US" sz="100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1000" baseline="0">
                        <a:solidFill>
                          <a:schemeClr val="tx1"/>
                        </a:solidFill>
                        <a:latin typeface="Arial" panose="020B0604020202020204" pitchFamily="34" charset="0"/>
                        <a:cs typeface="Arial" panose="020B0604020202020204" pitchFamily="34" charset="0"/>
                      </a:rPr>
                      <a:t>, </a:t>
                    </a: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2CF7B50B-E5CA-452C-8105-D6F3D00F80BF}" type="VALUE">
                      <a:rPr lang="en-US" sz="1000" baseline="0" smtClean="0">
                        <a:solidFill>
                          <a:schemeClr val="tx1"/>
                        </a:solidFill>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2B-13E3-40D7-A345-5FA5DC205E8B}"/>
                </c:ext>
              </c:extLst>
            </c:dLbl>
            <c:dLbl>
              <c:idx val="1"/>
              <c:tx>
                <c:rich>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AA4357AE-9989-40C0-A873-E377EF72CE93}" type="SERIESNAME">
                      <a:rPr lang="en-US" sz="90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900" baseline="0">
                        <a:latin typeface="Arial" panose="020B0604020202020204" pitchFamily="34" charset="0"/>
                        <a:cs typeface="Arial" panose="020B0604020202020204" pitchFamily="34" charset="0"/>
                      </a:rPr>
                      <a:t>, </a:t>
                    </a:r>
                  </a:p>
                  <a:p>
                    <a:pPr>
                      <a:defRPr sz="900" b="0" i="0" u="none" strike="noStrike" kern="1200" baseline="0">
                        <a:solidFill>
                          <a:schemeClr val="tx1"/>
                        </a:solidFill>
                        <a:latin typeface="Arial" panose="020B0604020202020204" pitchFamily="34" charset="0"/>
                        <a:ea typeface="+mn-ea"/>
                        <a:cs typeface="Arial" panose="020B0604020202020204" pitchFamily="34" charset="0"/>
                      </a:defRPr>
                    </a:pPr>
                    <a:fld id="{50B309E1-867E-4EE0-A871-0B46D7E8D483}" type="VALUE">
                      <a:rPr lang="en-US" sz="900" baseline="0" smtClean="0">
                        <a:latin typeface="Arial" panose="020B0604020202020204" pitchFamily="34" charset="0"/>
                        <a:cs typeface="Arial" panose="020B0604020202020204" pitchFamily="34" charset="0"/>
                      </a:rPr>
                      <a:pPr>
                        <a:defRPr sz="9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C-13E3-40D7-A345-5FA5DC205E8B}"/>
                </c:ext>
              </c:extLst>
            </c:dLbl>
            <c:dLbl>
              <c:idx val="2"/>
              <c:layout>
                <c:manualLayout>
                  <c:x val="4.1688375943148212E-3"/>
                  <c:y val="-4.2245771924242984E-17"/>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CEF930CD-01EF-4188-8A01-EB5F24990D39}" type="SERIESNAME">
                      <a:rPr lang="en-US" sz="100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[SERIES NAME]</a:t>
                    </a:fld>
                    <a:r>
                      <a:rPr lang="en-US" sz="1000" baseline="0">
                        <a:latin typeface="Arial" panose="020B0604020202020204" pitchFamily="34" charset="0"/>
                        <a:cs typeface="Arial" panose="020B0604020202020204" pitchFamily="34" charset="0"/>
                      </a:rPr>
                      <a:t> </a:t>
                    </a:r>
                  </a:p>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fld id="{1AB63F3C-DCED-4659-B2AB-1F8F47A5B932}" type="VALUE">
                      <a:rPr lang="en-US" sz="1000" baseline="0" smtClean="0">
                        <a:latin typeface="Arial" panose="020B0604020202020204" pitchFamily="34" charset="0"/>
                        <a:cs typeface="Arial" panose="020B0604020202020204" pitchFamily="34" charset="0"/>
                      </a:rPr>
                      <a:pPr>
                        <a:defRPr sz="1000" b="0" i="0" u="none" strike="noStrike" kern="1200" baseline="0">
                          <a:solidFill>
                            <a:schemeClr val="tx1"/>
                          </a:solidFill>
                          <a:latin typeface="Arial" panose="020B0604020202020204" pitchFamily="34" charset="0"/>
                          <a:ea typeface="+mn-ea"/>
                          <a:cs typeface="Arial" panose="020B0604020202020204" pitchFamily="34" charset="0"/>
                        </a:defRPr>
                      </a:pPr>
                      <a:t>[VALUE]</a:t>
                    </a:fld>
                    <a:endParaRPr lang="en-US"/>
                  </a:p>
                </c:rich>
              </c:tx>
              <c:spPr>
                <a:noFill/>
                <a:ln>
                  <a:noFill/>
                </a:ln>
                <a:effectLst/>
              </c:spPr>
              <c:dLblPos val="ctr"/>
              <c:showLegendKey val="0"/>
              <c:showVal val="1"/>
              <c:showCatName val="0"/>
              <c:showSerName val="1"/>
              <c:showPercent val="0"/>
              <c:showBubbleSize val="0"/>
              <c:separator> </c:separator>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2D-13E3-40D7-A345-5FA5DC205E8B}"/>
                </c:ext>
              </c:extLst>
            </c:dLbl>
            <c:dLbl>
              <c:idx val="3"/>
              <c:tx>
                <c:rich>
                  <a:bodyPr/>
                  <a:lstStyle/>
                  <a:p>
                    <a:fld id="{7D3D990E-2F23-4132-938E-E8DB15CCEB62}" type="SERIESNAME">
                      <a:rPr lang="en-US"/>
                      <a:pPr/>
                      <a:t>[SERIES NAME]</a:t>
                    </a:fld>
                    <a:r>
                      <a:rPr lang="en-US" baseline="0"/>
                      <a:t> </a:t>
                    </a:r>
                  </a:p>
                  <a:p>
                    <a:fld id="{03760F30-4D5C-4173-BD1D-FCAF17FB3B1A}" type="VALUE">
                      <a:rPr lang="en-US" baseline="0" smtClean="0"/>
                      <a:pPr/>
                      <a:t>[VALUE]</a:t>
                    </a:fld>
                    <a:endParaRPr lang="en-US"/>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2E-13E3-40D7-A345-5FA5DC205E8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Sheet1!$B$3:$B$6</c:f>
              <c:strCache>
                <c:ptCount val="4"/>
                <c:pt idx="0">
                  <c:v>Calendar Year 
2022</c:v>
                </c:pt>
                <c:pt idx="1">
                  <c:v>Calendar Year 
2021</c:v>
                </c:pt>
                <c:pt idx="2">
                  <c:v>Calendar Year 
2022</c:v>
                </c:pt>
                <c:pt idx="3">
                  <c:v>Calendar Year 
2021</c:v>
                </c:pt>
              </c:strCache>
            </c:strRef>
          </c:cat>
          <c:val>
            <c:numRef>
              <c:f>Sheet1!$N$3:$N$6</c:f>
              <c:numCache>
                <c:formatCode>0%</c:formatCode>
                <c:ptCount val="4"/>
                <c:pt idx="0">
                  <c:v>0.123</c:v>
                </c:pt>
                <c:pt idx="1">
                  <c:v>6.5000000000000002E-2</c:v>
                </c:pt>
                <c:pt idx="2">
                  <c:v>0.10100000000000001</c:v>
                </c:pt>
                <c:pt idx="3">
                  <c:v>0.11700000000000001</c:v>
                </c:pt>
              </c:numCache>
            </c:numRef>
          </c:val>
          <c:extLst>
            <c:ext xmlns:c16="http://schemas.microsoft.com/office/drawing/2014/chart" uri="{C3380CC4-5D6E-409C-BE32-E72D297353CC}">
              <c16:uniqueId val="{0000002F-13E3-40D7-A345-5FA5DC205E8B}"/>
            </c:ext>
          </c:extLst>
        </c:ser>
        <c:ser>
          <c:idx val="12"/>
          <c:order val="12"/>
          <c:spPr>
            <a:solidFill>
              <a:schemeClr val="accent1">
                <a:lumMod val="80000"/>
                <a:lumOff val="20000"/>
              </a:schemeClr>
            </a:solidFill>
            <a:ln>
              <a:noFill/>
            </a:ln>
            <a:effectLst/>
          </c:spPr>
          <c:invertIfNegative val="0"/>
          <c:cat>
            <c:strRef>
              <c:f>Sheet1!$B$3:$B$6</c:f>
              <c:strCache>
                <c:ptCount val="4"/>
                <c:pt idx="0">
                  <c:v>Calendar Year 
2022</c:v>
                </c:pt>
                <c:pt idx="1">
                  <c:v>Calendar Year 
2021</c:v>
                </c:pt>
                <c:pt idx="2">
                  <c:v>Calendar Year 
2022</c:v>
                </c:pt>
                <c:pt idx="3">
                  <c:v>Calendar Year 
2021</c:v>
                </c:pt>
              </c:strCache>
            </c:strRef>
          </c:cat>
          <c:val>
            <c:numRef>
              <c:f>Sheet1!$O$3:$O$6</c:f>
              <c:numCache>
                <c:formatCode>General</c:formatCode>
                <c:ptCount val="4"/>
              </c:numCache>
            </c:numRef>
          </c:val>
          <c:extLst>
            <c:ext xmlns:c16="http://schemas.microsoft.com/office/drawing/2014/chart" uri="{C3380CC4-5D6E-409C-BE32-E72D297353CC}">
              <c16:uniqueId val="{00000030-13E3-40D7-A345-5FA5DC205E8B}"/>
            </c:ext>
          </c:extLst>
        </c:ser>
        <c:ser>
          <c:idx val="13"/>
          <c:order val="13"/>
          <c:spPr>
            <a:solidFill>
              <a:schemeClr val="accent2">
                <a:lumMod val="80000"/>
                <a:lumOff val="20000"/>
              </a:schemeClr>
            </a:solidFill>
            <a:ln>
              <a:noFill/>
            </a:ln>
            <a:effectLst/>
          </c:spPr>
          <c:invertIfNegative val="0"/>
          <c:cat>
            <c:strRef>
              <c:f>Sheet1!$B$3:$B$6</c:f>
              <c:strCache>
                <c:ptCount val="4"/>
                <c:pt idx="0">
                  <c:v>Calendar Year 
2022</c:v>
                </c:pt>
                <c:pt idx="1">
                  <c:v>Calendar Year 
2021</c:v>
                </c:pt>
                <c:pt idx="2">
                  <c:v>Calendar Year 
2022</c:v>
                </c:pt>
                <c:pt idx="3">
                  <c:v>Calendar Year 
2021</c:v>
                </c:pt>
              </c:strCache>
            </c:strRef>
          </c:cat>
          <c:val>
            <c:numRef>
              <c:f>Sheet1!$P$3:$P$6</c:f>
              <c:numCache>
                <c:formatCode>General</c:formatCode>
                <c:ptCount val="4"/>
              </c:numCache>
            </c:numRef>
          </c:val>
          <c:extLst>
            <c:ext xmlns:c16="http://schemas.microsoft.com/office/drawing/2014/chart" uri="{C3380CC4-5D6E-409C-BE32-E72D297353CC}">
              <c16:uniqueId val="{00000031-13E3-40D7-A345-5FA5DC205E8B}"/>
            </c:ext>
          </c:extLst>
        </c:ser>
        <c:dLbls>
          <c:showLegendKey val="0"/>
          <c:showVal val="0"/>
          <c:showCatName val="0"/>
          <c:showSerName val="0"/>
          <c:showPercent val="0"/>
          <c:showBubbleSize val="0"/>
        </c:dLbls>
        <c:gapWidth val="120"/>
        <c:overlap val="100"/>
        <c:axId val="948948360"/>
        <c:axId val="948950000"/>
      </c:barChart>
      <c:catAx>
        <c:axId val="948948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48950000"/>
        <c:crossesAt val="0"/>
        <c:auto val="1"/>
        <c:lblAlgn val="ctr"/>
        <c:lblOffset val="100"/>
        <c:noMultiLvlLbl val="0"/>
      </c:catAx>
      <c:valAx>
        <c:axId val="948950000"/>
        <c:scaling>
          <c:orientation val="minMax"/>
          <c:max val="1"/>
        </c:scaling>
        <c:delete val="0"/>
        <c:axPos val="b"/>
        <c:majorGridlines>
          <c:spPr>
            <a:ln w="9525" cap="flat" cmpd="sng" algn="ctr">
              <a:solidFill>
                <a:schemeClr val="bg1">
                  <a:lumMod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48948360"/>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0.96</c:v>
                </c:pt>
                <c:pt idx="1">
                  <c:v>0.75</c:v>
                </c:pt>
                <c:pt idx="2">
                  <c:v>0.79</c:v>
                </c:pt>
                <c:pt idx="3">
                  <c:v>0.79</c:v>
                </c:pt>
                <c:pt idx="4">
                  <c:v>0.9</c:v>
                </c:pt>
                <c:pt idx="5">
                  <c:v>0.92</c:v>
                </c:pt>
                <c:pt idx="6">
                  <c:v>0.98</c:v>
                </c:pt>
                <c:pt idx="7">
                  <c:v>0.76</c:v>
                </c:pt>
              </c:numCache>
            </c:numRef>
          </c:val>
          <c:smooth val="0"/>
          <c:extLst>
            <c:ext xmlns:c16="http://schemas.microsoft.com/office/drawing/2014/chart" uri="{C3380CC4-5D6E-409C-BE32-E72D297353CC}">
              <c16:uniqueId val="{00000000-812A-4765-8982-E473EBC5EB0E}"/>
            </c:ext>
          </c:extLst>
        </c:ser>
        <c:ser>
          <c:idx val="1"/>
          <c:order val="1"/>
          <c:tx>
            <c:strRef>
              <c:f>Sheet1!$A$3</c:f>
              <c:strCache>
                <c:ptCount val="1"/>
                <c:pt idx="0">
                  <c:v>CI_LO</c:v>
                </c:pt>
              </c:strCache>
            </c:strRef>
          </c:tx>
          <c:spPr>
            <a:ln w="30069">
              <a:noFill/>
            </a:ln>
          </c:spPr>
          <c:marker>
            <c:symbol val="none"/>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0.71</c:v>
                </c:pt>
                <c:pt idx="1">
                  <c:v>0.54</c:v>
                </c:pt>
                <c:pt idx="2">
                  <c:v>0.57999999999999996</c:v>
                </c:pt>
                <c:pt idx="3">
                  <c:v>0.57999999999999996</c:v>
                </c:pt>
                <c:pt idx="4">
                  <c:v>0.67</c:v>
                </c:pt>
                <c:pt idx="5">
                  <c:v>0.69</c:v>
                </c:pt>
                <c:pt idx="6">
                  <c:v>0.75</c:v>
                </c:pt>
                <c:pt idx="7">
                  <c:v>0.56999999999999995</c:v>
                </c:pt>
              </c:numCache>
            </c:numRef>
          </c:val>
          <c:smooth val="0"/>
          <c:extLst>
            <c:ext xmlns:c16="http://schemas.microsoft.com/office/drawing/2014/chart" uri="{C3380CC4-5D6E-409C-BE32-E72D297353CC}">
              <c16:uniqueId val="{00000001-812A-4765-8982-E473EBC5EB0E}"/>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Sheet1!$B$4:$I$4</c:f>
              <c:numCache>
                <c:formatCode>General</c:formatCode>
                <c:ptCount val="8"/>
                <c:pt idx="0">
                  <c:v>0.82</c:v>
                </c:pt>
                <c:pt idx="1">
                  <c:v>0.64</c:v>
                </c:pt>
                <c:pt idx="2">
                  <c:v>0.68</c:v>
                </c:pt>
                <c:pt idx="3">
                  <c:v>0.68</c:v>
                </c:pt>
                <c:pt idx="4">
                  <c:v>0.78</c:v>
                </c:pt>
                <c:pt idx="5">
                  <c:v>0.8</c:v>
                </c:pt>
                <c:pt idx="6">
                  <c:v>0.86</c:v>
                </c:pt>
                <c:pt idx="7">
                  <c:v>0.66</c:v>
                </c:pt>
              </c:numCache>
            </c:numRef>
          </c:val>
          <c:smooth val="0"/>
          <c:extLst>
            <c:ext xmlns:c16="http://schemas.microsoft.com/office/drawing/2014/chart" uri="{C3380CC4-5D6E-409C-BE32-E72D297353CC}">
              <c16:uniqueId val="{00000002-812A-4765-8982-E473EBC5EB0E}"/>
            </c:ext>
          </c:extLst>
        </c:ser>
        <c:dLbls>
          <c:showLegendKey val="0"/>
          <c:showVal val="0"/>
          <c:showCatName val="0"/>
          <c:showSerName val="0"/>
          <c:showPercent val="0"/>
          <c:showBubbleSize val="0"/>
        </c:dLbls>
        <c:hiLowLines>
          <c:spPr>
            <a:ln w="25398">
              <a:solidFill>
                <a:srgbClr val="333399"/>
              </a:solidFill>
              <a:prstDash val="solid"/>
            </a:ln>
          </c:spPr>
        </c:hiLowLines>
        <c:smooth val="0"/>
        <c:axId val="96840704"/>
        <c:axId val="96850688"/>
      </c:lineChart>
      <c:catAx>
        <c:axId val="968407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50688"/>
        <c:crosses val="autoZero"/>
        <c:auto val="1"/>
        <c:lblAlgn val="ctr"/>
        <c:lblOffset val="100"/>
        <c:tickLblSkip val="1"/>
        <c:tickMarkSkip val="1"/>
        <c:noMultiLvlLbl val="0"/>
      </c:catAx>
      <c:valAx>
        <c:axId val="96850688"/>
        <c:scaling>
          <c:orientation val="minMax"/>
          <c:max val="1.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40704"/>
        <c:crosses val="autoZero"/>
        <c:crossBetween val="between"/>
        <c:majorUnit val="0.2"/>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0299966744876503"/>
        </c:manualLayout>
      </c:layout>
      <c:lineChart>
        <c:grouping val="standard"/>
        <c:varyColors val="0"/>
        <c:ser>
          <c:idx val="0"/>
          <c:order val="0"/>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664F-448A-8146-640FFCC5C90D}"/>
            </c:ext>
          </c:extLst>
        </c:ser>
        <c:ser>
          <c:idx val="1"/>
          <c:order val="1"/>
          <c:spPr>
            <a:ln w="60325">
              <a:solidFill>
                <a:srgbClr val="0070C0">
                  <a:alpha val="99000"/>
                </a:srgbClr>
              </a:solidFill>
            </a:ln>
          </c:spPr>
          <c:marker>
            <c:spPr>
              <a:solidFill>
                <a:srgbClr val="0070C0"/>
              </a:solidFill>
              <a:ln>
                <a:solidFill>
                  <a:srgbClr val="0070C0"/>
                </a:solid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Sheet1!$B$2:$I$2</c:f>
              <c:numCache>
                <c:formatCode>General</c:formatCode>
                <c:ptCount val="8"/>
                <c:pt idx="0">
                  <c:v>3</c:v>
                </c:pt>
                <c:pt idx="1">
                  <c:v>2</c:v>
                </c:pt>
                <c:pt idx="2">
                  <c:v>1</c:v>
                </c:pt>
                <c:pt idx="3">
                  <c:v>1</c:v>
                </c:pt>
                <c:pt idx="4">
                  <c:v>1</c:v>
                </c:pt>
                <c:pt idx="5">
                  <c:v>1</c:v>
                </c:pt>
                <c:pt idx="6">
                  <c:v>1</c:v>
                </c:pt>
                <c:pt idx="7">
                  <c:v>1</c:v>
                </c:pt>
              </c:numCache>
            </c:numRef>
          </c:val>
          <c:smooth val="0"/>
          <c:extLst>
            <c:ext xmlns:c16="http://schemas.microsoft.com/office/drawing/2014/chart" uri="{C3380CC4-5D6E-409C-BE32-E72D297353CC}">
              <c16:uniqueId val="{00000001-664F-448A-8146-640FFCC5C90D}"/>
            </c:ext>
          </c:extLst>
        </c:ser>
        <c:dLbls>
          <c:showLegendKey val="0"/>
          <c:showVal val="0"/>
          <c:showCatName val="0"/>
          <c:showSerName val="0"/>
          <c:showPercent val="0"/>
          <c:showBubbleSize val="0"/>
        </c:dLbls>
        <c:marker val="1"/>
        <c:smooth val="0"/>
        <c:axId val="98324480"/>
        <c:axId val="98326400"/>
      </c:lineChart>
      <c:catAx>
        <c:axId val="98324480"/>
        <c:scaling>
          <c:orientation val="minMax"/>
        </c:scaling>
        <c:delete val="0"/>
        <c:axPos val="b"/>
        <c:numFmt formatCode="General" sourceLinked="1"/>
        <c:majorTickMark val="out"/>
        <c:minorTickMark val="none"/>
        <c:tickLblPos val="nextTo"/>
        <c:spPr>
          <a:ln w="22683">
            <a:noFill/>
          </a:ln>
        </c:spPr>
        <c:txPr>
          <a:bodyPr/>
          <a:lstStyle/>
          <a:p>
            <a:pPr>
              <a:defRPr sz="1200">
                <a:latin typeface="Arial" panose="020B0604020202020204" pitchFamily="34" charset="0"/>
                <a:cs typeface="Arial" panose="020B0604020202020204" pitchFamily="34" charset="0"/>
              </a:defRPr>
            </a:pPr>
            <a:endParaRPr lang="en-US"/>
          </a:p>
        </c:txPr>
        <c:crossAx val="98326400"/>
        <c:crosses val="autoZero"/>
        <c:auto val="1"/>
        <c:lblAlgn val="ctr"/>
        <c:lblOffset val="100"/>
        <c:tickMarkSkip val="1"/>
        <c:noMultiLvlLbl val="0"/>
      </c:catAx>
      <c:valAx>
        <c:axId val="98326400"/>
        <c:scaling>
          <c:orientation val="minMax"/>
          <c:max val="4"/>
        </c:scaling>
        <c:delete val="0"/>
        <c:axPos val="l"/>
        <c:numFmt formatCode="General" sourceLinked="1"/>
        <c:majorTickMark val="out"/>
        <c:minorTickMark val="none"/>
        <c:tickLblPos val="none"/>
        <c:spPr>
          <a:ln w="7562">
            <a:solidFill>
              <a:srgbClr val="000000"/>
            </a:solidFill>
            <a:prstDash val="solid"/>
          </a:ln>
        </c:spPr>
        <c:crossAx val="98324480"/>
        <c:crosses val="autoZero"/>
        <c:crossBetween val="between"/>
        <c:majorUnit val="1"/>
      </c:valAx>
      <c:spPr>
        <a:noFill/>
        <a:ln w="25379">
          <a:noFill/>
        </a:ln>
      </c:spPr>
    </c:plotArea>
    <c:plotVisOnly val="1"/>
    <c:dispBlanksAs val="gap"/>
    <c:showDLblsOverMax val="0"/>
  </c:chart>
  <c:spPr>
    <a:noFill/>
    <a:ln>
      <a:noFill/>
    </a:ln>
  </c:spPr>
  <c:txPr>
    <a:bodyPr/>
    <a:lstStyle/>
    <a:p>
      <a:pPr>
        <a:defRPr sz="595" b="0" i="0" u="none" strike="noStrike" baseline="0">
          <a:solidFill>
            <a:srgbClr val="000000"/>
          </a:solidFill>
          <a:latin typeface="Arial"/>
          <a:ea typeface="Arial"/>
          <a:cs typeface="Arial"/>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587355928335098E-2"/>
          <c:y val="0"/>
          <c:w val="0.90013237475750296"/>
          <c:h val="0.90010401056922473"/>
        </c:manualLayout>
      </c:layout>
      <c:lineChart>
        <c:grouping val="standard"/>
        <c:varyColors val="0"/>
        <c:ser>
          <c:idx val="0"/>
          <c:order val="0"/>
          <c:spPr>
            <a:ln w="60716">
              <a:solidFill>
                <a:srgbClr val="0070C0"/>
              </a:solidFill>
              <a:prstDash val="solid"/>
            </a:ln>
          </c:spPr>
          <c:marker>
            <c:symbol val="diamond"/>
            <c:size val="13"/>
            <c:spPr>
              <a:solidFill>
                <a:srgbClr val="0070C0"/>
              </a:solidFill>
              <a:ln>
                <a:solidFill>
                  <a:srgbClr val="0070C0"/>
                </a:solidFill>
                <a:prstDash val="solid"/>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Sheet1!$B$1:$I$1</c:f>
              <c:numCache>
                <c:formatCode>General</c:formatCode>
                <c:ptCount val="8"/>
                <c:pt idx="0">
                  <c:v>2015</c:v>
                </c:pt>
                <c:pt idx="1">
                  <c:v>2016</c:v>
                </c:pt>
                <c:pt idx="2">
                  <c:v>2017</c:v>
                </c:pt>
                <c:pt idx="3">
                  <c:v>2018</c:v>
                </c:pt>
                <c:pt idx="4">
                  <c:v>2019</c:v>
                </c:pt>
                <c:pt idx="5">
                  <c:v>2020</c:v>
                </c:pt>
                <c:pt idx="6">
                  <c:v>2021</c:v>
                </c:pt>
                <c:pt idx="7">
                  <c:v>2022</c:v>
                </c:pt>
              </c:numCache>
            </c:numRef>
          </c:val>
          <c:smooth val="0"/>
          <c:extLst>
            <c:ext xmlns:c16="http://schemas.microsoft.com/office/drawing/2014/chart" uri="{C3380CC4-5D6E-409C-BE32-E72D297353CC}">
              <c16:uniqueId val="{00000000-F844-4C61-90A9-85278D88F894}"/>
            </c:ext>
          </c:extLst>
        </c:ser>
        <c:ser>
          <c:idx val="1"/>
          <c:order val="1"/>
          <c:spPr>
            <a:ln w="63500">
              <a:solidFill>
                <a:srgbClr val="0070C0"/>
              </a:solidFill>
            </a:ln>
          </c:spPr>
          <c:marker>
            <c:spPr>
              <a:solidFill>
                <a:srgbClr val="0070C0"/>
              </a:solidFill>
              <a:ln>
                <a:solidFill>
                  <a:srgbClr val="0070C0"/>
                </a:solidFill>
              </a:ln>
            </c:spPr>
          </c:marker>
          <c:cat>
            <c:numRef>
              <c:f>Sheet1!$B$1:$I$1</c:f>
              <c:numCache>
                <c:formatCode>General</c:formatCode>
                <c:ptCount val="8"/>
                <c:pt idx="0">
                  <c:v>2015</c:v>
                </c:pt>
                <c:pt idx="1">
                  <c:v>2016</c:v>
                </c:pt>
                <c:pt idx="2">
                  <c:v>2017</c:v>
                </c:pt>
                <c:pt idx="3">
                  <c:v>2018</c:v>
                </c:pt>
                <c:pt idx="4">
                  <c:v>2019</c:v>
                </c:pt>
                <c:pt idx="5">
                  <c:v>2020</c:v>
                </c:pt>
                <c:pt idx="6">
                  <c:v>2021</c:v>
                </c:pt>
                <c:pt idx="7">
                  <c:v>2022</c:v>
                </c:pt>
              </c:numCache>
            </c:numRef>
          </c:cat>
          <c:val>
            <c:numRef>
              <c:f>Sheet1!$B$3:$I$3</c:f>
              <c:numCache>
                <c:formatCode>General</c:formatCode>
                <c:ptCount val="8"/>
                <c:pt idx="0">
                  <c:v>1</c:v>
                </c:pt>
                <c:pt idx="1">
                  <c:v>1</c:v>
                </c:pt>
                <c:pt idx="2">
                  <c:v>1</c:v>
                </c:pt>
                <c:pt idx="3">
                  <c:v>1</c:v>
                </c:pt>
                <c:pt idx="4">
                  <c:v>1</c:v>
                </c:pt>
                <c:pt idx="5">
                  <c:v>1</c:v>
                </c:pt>
                <c:pt idx="6">
                  <c:v>1</c:v>
                </c:pt>
                <c:pt idx="7">
                  <c:v>1</c:v>
                </c:pt>
              </c:numCache>
            </c:numRef>
          </c:val>
          <c:smooth val="0"/>
          <c:extLst>
            <c:ext xmlns:c16="http://schemas.microsoft.com/office/drawing/2014/chart" uri="{C3380CC4-5D6E-409C-BE32-E72D297353CC}">
              <c16:uniqueId val="{00000001-F844-4C61-90A9-85278D88F894}"/>
            </c:ext>
          </c:extLst>
        </c:ser>
        <c:dLbls>
          <c:showLegendKey val="0"/>
          <c:showVal val="0"/>
          <c:showCatName val="0"/>
          <c:showSerName val="0"/>
          <c:showPercent val="0"/>
          <c:showBubbleSize val="0"/>
        </c:dLbls>
        <c:marker val="1"/>
        <c:smooth val="0"/>
        <c:axId val="98366592"/>
        <c:axId val="98368512"/>
      </c:lineChart>
      <c:catAx>
        <c:axId val="98366592"/>
        <c:scaling>
          <c:orientation val="minMax"/>
        </c:scaling>
        <c:delete val="0"/>
        <c:axPos val="b"/>
        <c:numFmt formatCode="General" sourceLinked="1"/>
        <c:majorTickMark val="out"/>
        <c:minorTickMark val="none"/>
        <c:tickLblPos val="nextTo"/>
        <c:spPr>
          <a:ln w="22769">
            <a:noFill/>
          </a:ln>
        </c:spPr>
        <c:txPr>
          <a:bodyPr/>
          <a:lstStyle/>
          <a:p>
            <a:pPr>
              <a:defRPr sz="1200">
                <a:latin typeface="Arial" panose="020B0604020202020204" pitchFamily="34" charset="0"/>
                <a:cs typeface="Arial" panose="020B0604020202020204" pitchFamily="34" charset="0"/>
              </a:defRPr>
            </a:pPr>
            <a:endParaRPr lang="en-US"/>
          </a:p>
        </c:txPr>
        <c:crossAx val="98368512"/>
        <c:crosses val="autoZero"/>
        <c:auto val="1"/>
        <c:lblAlgn val="ctr"/>
        <c:lblOffset val="100"/>
        <c:tickMarkSkip val="1"/>
        <c:noMultiLvlLbl val="0"/>
      </c:catAx>
      <c:valAx>
        <c:axId val="98368512"/>
        <c:scaling>
          <c:orientation val="minMax"/>
          <c:max val="4"/>
        </c:scaling>
        <c:delete val="0"/>
        <c:axPos val="l"/>
        <c:numFmt formatCode="General" sourceLinked="1"/>
        <c:majorTickMark val="out"/>
        <c:minorTickMark val="none"/>
        <c:tickLblPos val="none"/>
        <c:spPr>
          <a:ln w="7590">
            <a:noFill/>
            <a:prstDash val="solid"/>
          </a:ln>
        </c:spPr>
        <c:crossAx val="98366592"/>
        <c:crosses val="autoZero"/>
        <c:crossBetween val="between"/>
        <c:majorUnit val="1"/>
      </c:valAx>
      <c:spPr>
        <a:noFill/>
        <a:ln w="25427">
          <a:noFill/>
        </a:ln>
      </c:spPr>
    </c:plotArea>
    <c:plotVisOnly val="1"/>
    <c:dispBlanksAs val="gap"/>
    <c:showDLblsOverMax val="0"/>
  </c:chart>
  <c:spPr>
    <a:noFill/>
    <a:ln>
      <a:noFill/>
    </a:ln>
  </c:spPr>
  <c:txPr>
    <a:bodyPr/>
    <a:lstStyle/>
    <a:p>
      <a:pPr>
        <a:defRPr sz="596" b="0" i="0" u="none" strike="noStrike" baseline="0">
          <a:solidFill>
            <a:srgbClr val="000000"/>
          </a:solidFill>
          <a:latin typeface="Arial"/>
          <a:ea typeface="Arial"/>
          <a:cs typeface="Arial"/>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6236254242528332"/>
          <c:h val="0.53691854952153861"/>
        </c:manualLayout>
      </c:layout>
      <c:lineChart>
        <c:grouping val="standard"/>
        <c:varyColors val="0"/>
        <c:ser>
          <c:idx val="0"/>
          <c:order val="0"/>
          <c:tx>
            <c:strRef>
              <c:f>Sheet1!$A$2</c:f>
              <c:strCache>
                <c:ptCount val="1"/>
                <c:pt idx="0">
                  <c:v>LTAC ICU</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Sheet1!$B$1:$J$1</c:f>
              <c:numCache>
                <c:formatCode>General</c:formatCode>
                <c:ptCount val="9"/>
                <c:pt idx="0">
                  <c:v>2019</c:v>
                </c:pt>
                <c:pt idx="1">
                  <c:v>2020</c:v>
                </c:pt>
                <c:pt idx="2">
                  <c:v>2021</c:v>
                </c:pt>
                <c:pt idx="3">
                  <c:v>2022</c:v>
                </c:pt>
                <c:pt idx="5">
                  <c:v>2019</c:v>
                </c:pt>
                <c:pt idx="6">
                  <c:v>2020</c:v>
                </c:pt>
                <c:pt idx="7">
                  <c:v>2021</c:v>
                </c:pt>
                <c:pt idx="8">
                  <c:v>2022</c:v>
                </c:pt>
              </c:numCache>
            </c:numRef>
          </c:cat>
          <c:val>
            <c:numRef>
              <c:f>Sheet1!$B$2:$J$2</c:f>
              <c:numCache>
                <c:formatCode>General</c:formatCode>
                <c:ptCount val="9"/>
                <c:pt idx="0">
                  <c:v>1.006</c:v>
                </c:pt>
                <c:pt idx="1">
                  <c:v>3.0720000000000001</c:v>
                </c:pt>
                <c:pt idx="2">
                  <c:v>0</c:v>
                </c:pt>
                <c:pt idx="7">
                  <c:v>0</c:v>
                </c:pt>
                <c:pt idx="8">
                  <c:v>7.0880000000000001</c:v>
                </c:pt>
              </c:numCache>
            </c:numRef>
          </c:val>
          <c:smooth val="0"/>
          <c:extLst>
            <c:ext xmlns:c16="http://schemas.microsoft.com/office/drawing/2014/chart" uri="{C3380CC4-5D6E-409C-BE32-E72D297353CC}">
              <c16:uniqueId val="{00000000-49FF-4692-B7A2-86DEFD492C43}"/>
            </c:ext>
          </c:extLst>
        </c:ser>
        <c:ser>
          <c:idx val="1"/>
          <c:order val="1"/>
          <c:tx>
            <c:strRef>
              <c:f>Sheet1!$A$3</c:f>
              <c:strCache>
                <c:ptCount val="1"/>
                <c:pt idx="0">
                  <c:v>LTAC Ward</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Sheet1!$B$1:$J$1</c:f>
              <c:numCache>
                <c:formatCode>General</c:formatCode>
                <c:ptCount val="9"/>
                <c:pt idx="0">
                  <c:v>2019</c:v>
                </c:pt>
                <c:pt idx="1">
                  <c:v>2020</c:v>
                </c:pt>
                <c:pt idx="2">
                  <c:v>2021</c:v>
                </c:pt>
                <c:pt idx="3">
                  <c:v>2022</c:v>
                </c:pt>
                <c:pt idx="5">
                  <c:v>2019</c:v>
                </c:pt>
                <c:pt idx="6">
                  <c:v>2020</c:v>
                </c:pt>
                <c:pt idx="7">
                  <c:v>2021</c:v>
                </c:pt>
                <c:pt idx="8">
                  <c:v>2022</c:v>
                </c:pt>
              </c:numCache>
            </c:numRef>
          </c:cat>
          <c:val>
            <c:numRef>
              <c:f>Sheet1!$B$3:$J$3</c:f>
              <c:numCache>
                <c:formatCode>General</c:formatCode>
                <c:ptCount val="9"/>
                <c:pt idx="0">
                  <c:v>0.56999999999999995</c:v>
                </c:pt>
                <c:pt idx="1">
                  <c:v>0.96899999999999997</c:v>
                </c:pt>
                <c:pt idx="2">
                  <c:v>1.194</c:v>
                </c:pt>
                <c:pt idx="3">
                  <c:v>0.96</c:v>
                </c:pt>
                <c:pt idx="5">
                  <c:v>0.94</c:v>
                </c:pt>
                <c:pt idx="6">
                  <c:v>1.262</c:v>
                </c:pt>
                <c:pt idx="7">
                  <c:v>1.3460000000000001</c:v>
                </c:pt>
                <c:pt idx="8">
                  <c:v>1.0669999999999999</c:v>
                </c:pt>
              </c:numCache>
            </c:numRef>
          </c:val>
          <c:smooth val="0"/>
          <c:extLst>
            <c:ext xmlns:c16="http://schemas.microsoft.com/office/drawing/2014/chart" uri="{C3380CC4-5D6E-409C-BE32-E72D297353CC}">
              <c16:uniqueId val="{00000001-49FF-4692-B7A2-86DEFD492C43}"/>
            </c:ext>
          </c:extLst>
        </c:ser>
        <c:ser>
          <c:idx val="2"/>
          <c:order val="2"/>
          <c:tx>
            <c:strRef>
              <c:f>Sheet1!$A$4</c:f>
              <c:strCache>
                <c:ptCount val="1"/>
                <c:pt idx="0">
                  <c:v>IRF</c:v>
                </c:pt>
              </c:strCache>
            </c:strRef>
          </c:tx>
          <c:spPr>
            <a:ln w="57150">
              <a:solidFill>
                <a:srgbClr val="C00000"/>
              </a:solidFill>
            </a:ln>
          </c:spPr>
          <c:marker>
            <c:symbol val="triangle"/>
            <c:size val="12"/>
            <c:spPr>
              <a:solidFill>
                <a:srgbClr val="C00000"/>
              </a:solidFill>
              <a:ln>
                <a:solidFill>
                  <a:srgbClr val="C00000"/>
                </a:solidFill>
              </a:ln>
            </c:spPr>
          </c:marker>
          <c:cat>
            <c:numRef>
              <c:f>Sheet1!$B$1:$J$1</c:f>
              <c:numCache>
                <c:formatCode>General</c:formatCode>
                <c:ptCount val="9"/>
                <c:pt idx="0">
                  <c:v>2019</c:v>
                </c:pt>
                <c:pt idx="1">
                  <c:v>2020</c:v>
                </c:pt>
                <c:pt idx="2">
                  <c:v>2021</c:v>
                </c:pt>
                <c:pt idx="3">
                  <c:v>2022</c:v>
                </c:pt>
                <c:pt idx="5">
                  <c:v>2019</c:v>
                </c:pt>
                <c:pt idx="6">
                  <c:v>2020</c:v>
                </c:pt>
                <c:pt idx="7">
                  <c:v>2021</c:v>
                </c:pt>
                <c:pt idx="8">
                  <c:v>2022</c:v>
                </c:pt>
              </c:numCache>
            </c:numRef>
          </c:cat>
          <c:val>
            <c:numRef>
              <c:f>Sheet1!$B$4:$J$4</c:f>
              <c:numCache>
                <c:formatCode>General</c:formatCode>
                <c:ptCount val="9"/>
                <c:pt idx="1">
                  <c:v>0</c:v>
                </c:pt>
                <c:pt idx="2">
                  <c:v>0</c:v>
                </c:pt>
                <c:pt idx="3">
                  <c:v>0</c:v>
                </c:pt>
                <c:pt idx="5">
                  <c:v>0.93700000000000006</c:v>
                </c:pt>
                <c:pt idx="6">
                  <c:v>0.88600000000000001</c:v>
                </c:pt>
                <c:pt idx="7">
                  <c:v>0.97599999999999998</c:v>
                </c:pt>
                <c:pt idx="8">
                  <c:v>0.76400000000000001</c:v>
                </c:pt>
              </c:numCache>
            </c:numRef>
          </c:val>
          <c:smooth val="0"/>
          <c:extLst>
            <c:ext xmlns:c16="http://schemas.microsoft.com/office/drawing/2014/chart" uri="{C3380CC4-5D6E-409C-BE32-E72D297353CC}">
              <c16:uniqueId val="{00000002-49FF-4692-B7A2-86DEFD492C43}"/>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1"/>
        <c:axPos val="b"/>
        <c:numFmt formatCode="General" sourceLinked="1"/>
        <c:majorTickMark val="out"/>
        <c:minorTickMark val="none"/>
        <c:tickLblPos val="nextTo"/>
        <c:crossAx val="87824256"/>
        <c:crosses val="autoZero"/>
        <c:auto val="1"/>
        <c:lblAlgn val="ctr"/>
        <c:lblOffset val="100"/>
        <c:tickLblSkip val="1"/>
        <c:tickMarkSkip val="1"/>
        <c:noMultiLvlLbl val="0"/>
      </c:catAx>
      <c:valAx>
        <c:axId val="87824256"/>
        <c:scaling>
          <c:orientation val="minMax"/>
          <c:max val="7.5"/>
          <c:min val="0"/>
        </c:scaling>
        <c:delete val="0"/>
        <c:axPos val="l"/>
        <c:majorGridlines>
          <c:spPr>
            <a:ln w="18061">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SIR</a:t>
                </a:r>
              </a:p>
            </c:rich>
          </c:tx>
          <c:layout>
            <c:manualLayout>
              <c:xMode val="edge"/>
              <c:yMode val="edge"/>
              <c:x val="7.532759226765837E-3"/>
              <c:y val="0.29069590293113384"/>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1.5"/>
      </c:valAx>
      <c:spPr>
        <a:noFill/>
        <a:ln w="25397">
          <a:noFill/>
        </a:ln>
      </c:spPr>
    </c:plotArea>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94004798998333"/>
          <c:y val="4.7892720306513398E-2"/>
          <c:w val="0.86368058570131023"/>
          <c:h val="0.58907577005585343"/>
        </c:manualLayout>
      </c:layout>
      <c:lineChart>
        <c:grouping val="standard"/>
        <c:varyColors val="0"/>
        <c:ser>
          <c:idx val="0"/>
          <c:order val="0"/>
          <c:tx>
            <c:strRef>
              <c:f>Sheet1!$A$2</c:f>
              <c:strCache>
                <c:ptCount val="1"/>
                <c:pt idx="0">
                  <c:v>LTAC ICU</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Sheet1!$B$1:$J$1</c:f>
              <c:numCache>
                <c:formatCode>General</c:formatCode>
                <c:ptCount val="9"/>
                <c:pt idx="0">
                  <c:v>2019</c:v>
                </c:pt>
                <c:pt idx="1">
                  <c:v>2020</c:v>
                </c:pt>
                <c:pt idx="2">
                  <c:v>2021</c:v>
                </c:pt>
                <c:pt idx="3">
                  <c:v>2022</c:v>
                </c:pt>
                <c:pt idx="5">
                  <c:v>2019</c:v>
                </c:pt>
                <c:pt idx="6">
                  <c:v>2020</c:v>
                </c:pt>
                <c:pt idx="7">
                  <c:v>2021</c:v>
                </c:pt>
                <c:pt idx="8">
                  <c:v>2022</c:v>
                </c:pt>
              </c:numCache>
            </c:numRef>
          </c:cat>
          <c:val>
            <c:numRef>
              <c:f>Sheet1!$B$2:$J$2</c:f>
              <c:numCache>
                <c:formatCode>General</c:formatCode>
                <c:ptCount val="9"/>
                <c:pt idx="0">
                  <c:v>0.89600000000000002</c:v>
                </c:pt>
                <c:pt idx="1">
                  <c:v>0.73499999999999999</c:v>
                </c:pt>
                <c:pt idx="2">
                  <c:v>0.92600000000000005</c:v>
                </c:pt>
                <c:pt idx="3">
                  <c:v>0.313</c:v>
                </c:pt>
                <c:pt idx="5">
                  <c:v>0.35</c:v>
                </c:pt>
                <c:pt idx="6">
                  <c:v>0.435</c:v>
                </c:pt>
                <c:pt idx="7">
                  <c:v>0.627</c:v>
                </c:pt>
                <c:pt idx="8">
                  <c:v>0.52800000000000002</c:v>
                </c:pt>
              </c:numCache>
            </c:numRef>
          </c:val>
          <c:smooth val="0"/>
          <c:extLst>
            <c:ext xmlns:c16="http://schemas.microsoft.com/office/drawing/2014/chart" uri="{C3380CC4-5D6E-409C-BE32-E72D297353CC}">
              <c16:uniqueId val="{00000000-D20D-4E58-9C00-507EB08406B8}"/>
            </c:ext>
          </c:extLst>
        </c:ser>
        <c:ser>
          <c:idx val="1"/>
          <c:order val="1"/>
          <c:tx>
            <c:strRef>
              <c:f>Sheet1!$A$3</c:f>
              <c:strCache>
                <c:ptCount val="1"/>
                <c:pt idx="0">
                  <c:v>LTAC Ward</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Sheet1!$B$1:$J$1</c:f>
              <c:numCache>
                <c:formatCode>General</c:formatCode>
                <c:ptCount val="9"/>
                <c:pt idx="0">
                  <c:v>2019</c:v>
                </c:pt>
                <c:pt idx="1">
                  <c:v>2020</c:v>
                </c:pt>
                <c:pt idx="2">
                  <c:v>2021</c:v>
                </c:pt>
                <c:pt idx="3">
                  <c:v>2022</c:v>
                </c:pt>
                <c:pt idx="5">
                  <c:v>2019</c:v>
                </c:pt>
                <c:pt idx="6">
                  <c:v>2020</c:v>
                </c:pt>
                <c:pt idx="7">
                  <c:v>2021</c:v>
                </c:pt>
                <c:pt idx="8">
                  <c:v>2022</c:v>
                </c:pt>
              </c:numCache>
            </c:numRef>
          </c:cat>
          <c:val>
            <c:numRef>
              <c:f>Sheet1!$B$3:$J$3</c:f>
              <c:numCache>
                <c:formatCode>General</c:formatCode>
                <c:ptCount val="9"/>
                <c:pt idx="0">
                  <c:v>0.501</c:v>
                </c:pt>
                <c:pt idx="1">
                  <c:v>0.51800000000000002</c:v>
                </c:pt>
                <c:pt idx="2">
                  <c:v>0.432</c:v>
                </c:pt>
                <c:pt idx="3">
                  <c:v>0.30399999999999999</c:v>
                </c:pt>
                <c:pt idx="5">
                  <c:v>0.38400000000000001</c:v>
                </c:pt>
                <c:pt idx="6">
                  <c:v>0.45500000000000002</c:v>
                </c:pt>
                <c:pt idx="7">
                  <c:v>0.40799999999999997</c:v>
                </c:pt>
                <c:pt idx="8">
                  <c:v>0.33800000000000002</c:v>
                </c:pt>
              </c:numCache>
            </c:numRef>
          </c:val>
          <c:smooth val="0"/>
          <c:extLst>
            <c:ext xmlns:c16="http://schemas.microsoft.com/office/drawing/2014/chart" uri="{C3380CC4-5D6E-409C-BE32-E72D297353CC}">
              <c16:uniqueId val="{00000001-D20D-4E58-9C00-507EB08406B8}"/>
            </c:ext>
          </c:extLst>
        </c:ser>
        <c:ser>
          <c:idx val="2"/>
          <c:order val="2"/>
          <c:tx>
            <c:strRef>
              <c:f>Sheet1!$A$4</c:f>
              <c:strCache>
                <c:ptCount val="1"/>
                <c:pt idx="0">
                  <c:v>IRF</c:v>
                </c:pt>
              </c:strCache>
            </c:strRef>
          </c:tx>
          <c:spPr>
            <a:ln w="57150">
              <a:solidFill>
                <a:srgbClr val="C00000"/>
              </a:solidFill>
            </a:ln>
          </c:spPr>
          <c:marker>
            <c:symbol val="triangle"/>
            <c:size val="12"/>
            <c:spPr>
              <a:solidFill>
                <a:srgbClr val="C00000"/>
              </a:solidFill>
              <a:ln>
                <a:solidFill>
                  <a:srgbClr val="C00000"/>
                </a:solidFill>
              </a:ln>
            </c:spPr>
          </c:marker>
          <c:cat>
            <c:numRef>
              <c:f>Sheet1!$B$1:$J$1</c:f>
              <c:numCache>
                <c:formatCode>General</c:formatCode>
                <c:ptCount val="9"/>
                <c:pt idx="0">
                  <c:v>2019</c:v>
                </c:pt>
                <c:pt idx="1">
                  <c:v>2020</c:v>
                </c:pt>
                <c:pt idx="2">
                  <c:v>2021</c:v>
                </c:pt>
                <c:pt idx="3">
                  <c:v>2022</c:v>
                </c:pt>
                <c:pt idx="5">
                  <c:v>2019</c:v>
                </c:pt>
                <c:pt idx="6">
                  <c:v>2020</c:v>
                </c:pt>
                <c:pt idx="7">
                  <c:v>2021</c:v>
                </c:pt>
                <c:pt idx="8">
                  <c:v>2022</c:v>
                </c:pt>
              </c:numCache>
            </c:numRef>
          </c:cat>
          <c:val>
            <c:numRef>
              <c:f>Sheet1!$B$4:$J$4</c:f>
              <c:numCache>
                <c:formatCode>General</c:formatCode>
                <c:ptCount val="9"/>
                <c:pt idx="0">
                  <c:v>0.66800000000000004</c:v>
                </c:pt>
                <c:pt idx="1">
                  <c:v>1.163</c:v>
                </c:pt>
                <c:pt idx="2">
                  <c:v>1.032</c:v>
                </c:pt>
                <c:pt idx="3">
                  <c:v>0.96499999999999997</c:v>
                </c:pt>
                <c:pt idx="5">
                  <c:v>0.92</c:v>
                </c:pt>
                <c:pt idx="6">
                  <c:v>1.0489999999999999</c:v>
                </c:pt>
                <c:pt idx="7">
                  <c:v>1.125</c:v>
                </c:pt>
                <c:pt idx="8">
                  <c:v>1.127</c:v>
                </c:pt>
              </c:numCache>
            </c:numRef>
          </c:val>
          <c:smooth val="0"/>
          <c:extLst>
            <c:ext xmlns:c16="http://schemas.microsoft.com/office/drawing/2014/chart" uri="{C3380CC4-5D6E-409C-BE32-E72D297353CC}">
              <c16:uniqueId val="{00000002-D20D-4E58-9C00-507EB08406B8}"/>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Calendar Year</a:t>
                </a:r>
              </a:p>
            </c:rich>
          </c:tx>
          <c:layout>
            <c:manualLayout>
              <c:xMode val="edge"/>
              <c:yMode val="edge"/>
              <c:x val="0.48162822581845954"/>
              <c:y val="0.78705311727206617"/>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15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SUR</a:t>
                </a:r>
              </a:p>
            </c:rich>
          </c:tx>
          <c:layout>
            <c:manualLayout>
              <c:xMode val="edge"/>
              <c:yMode val="edge"/>
              <c:x val="7.5336197545909679E-3"/>
              <c:y val="0.30231264579220518"/>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0.5"/>
      </c:valAx>
      <c:spPr>
        <a:noFill/>
        <a:ln w="25397">
          <a:noFill/>
        </a:ln>
      </c:spPr>
    </c:plotArea>
    <c:legend>
      <c:legendPos val="b"/>
      <c:layout>
        <c:manualLayout>
          <c:xMode val="edge"/>
          <c:yMode val="edge"/>
          <c:x val="0.34311804396654116"/>
          <c:y val="0.94252868881606922"/>
          <c:w val="0.38861435412617268"/>
          <c:h val="5.7471311183930819E-2"/>
        </c:manualLayout>
      </c:layout>
      <c:overlay val="0"/>
      <c:spPr>
        <a:noFill/>
        <a:ln w="36123">
          <a:noFill/>
        </a:ln>
      </c:spPr>
      <c:txPr>
        <a:bodyPr/>
        <a:lstStyle/>
        <a:p>
          <a:pPr>
            <a:defRPr sz="1600" b="0"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Sheet1!$B$1:$E$1</c:f>
              <c:numCache>
                <c:formatCode>General</c:formatCode>
                <c:ptCount val="4"/>
                <c:pt idx="0">
                  <c:v>2019</c:v>
                </c:pt>
                <c:pt idx="1">
                  <c:v>2020</c:v>
                </c:pt>
                <c:pt idx="2">
                  <c:v>2021</c:v>
                </c:pt>
                <c:pt idx="3">
                  <c:v>2022</c:v>
                </c:pt>
              </c:numCache>
            </c:numRef>
          </c:cat>
          <c:val>
            <c:numRef>
              <c:f>Sheet1!$B$2:$E$2</c:f>
              <c:numCache>
                <c:formatCode>General</c:formatCode>
                <c:ptCount val="4"/>
                <c:pt idx="0">
                  <c:v>0.49099999999999999</c:v>
                </c:pt>
                <c:pt idx="1">
                  <c:v>0.434</c:v>
                </c:pt>
                <c:pt idx="2">
                  <c:v>0.46100000000000002</c:v>
                </c:pt>
                <c:pt idx="3">
                  <c:v>0.30499999999999999</c:v>
                </c:pt>
              </c:numCache>
            </c:numRef>
          </c:val>
          <c:smooth val="0"/>
          <c:extLst>
            <c:ext xmlns:c16="http://schemas.microsoft.com/office/drawing/2014/chart" uri="{C3380CC4-5D6E-409C-BE32-E72D297353CC}">
              <c16:uniqueId val="{00000000-3494-409D-9EAF-E95374704AA1}"/>
            </c:ext>
          </c:extLst>
        </c:ser>
        <c:ser>
          <c:idx val="1"/>
          <c:order val="1"/>
          <c:tx>
            <c:strRef>
              <c:f>Sheet1!$A$3</c:f>
              <c:strCache>
                <c:ptCount val="1"/>
                <c:pt idx="0">
                  <c:v>CI_LO</c:v>
                </c:pt>
              </c:strCache>
            </c:strRef>
          </c:tx>
          <c:spPr>
            <a:ln w="30069">
              <a:noFill/>
            </a:ln>
          </c:spPr>
          <c:marker>
            <c:symbol val="none"/>
          </c:marker>
          <c:cat>
            <c:numRef>
              <c:f>Sheet1!$B$1:$E$1</c:f>
              <c:numCache>
                <c:formatCode>General</c:formatCode>
                <c:ptCount val="4"/>
                <c:pt idx="0">
                  <c:v>2019</c:v>
                </c:pt>
                <c:pt idx="1">
                  <c:v>2020</c:v>
                </c:pt>
                <c:pt idx="2">
                  <c:v>2021</c:v>
                </c:pt>
                <c:pt idx="3">
                  <c:v>2022</c:v>
                </c:pt>
              </c:numCache>
            </c:numRef>
          </c:cat>
          <c:val>
            <c:numRef>
              <c:f>Sheet1!$B$3:$E$3</c:f>
              <c:numCache>
                <c:formatCode>General</c:formatCode>
                <c:ptCount val="4"/>
                <c:pt idx="0">
                  <c:v>0.36699999999999999</c:v>
                </c:pt>
                <c:pt idx="1">
                  <c:v>0.312</c:v>
                </c:pt>
                <c:pt idx="2">
                  <c:v>0.33500000000000002</c:v>
                </c:pt>
                <c:pt idx="3">
                  <c:v>0.216</c:v>
                </c:pt>
              </c:numCache>
            </c:numRef>
          </c:val>
          <c:smooth val="0"/>
          <c:extLst>
            <c:ext xmlns:c16="http://schemas.microsoft.com/office/drawing/2014/chart" uri="{C3380CC4-5D6E-409C-BE32-E72D297353CC}">
              <c16:uniqueId val="{00000001-3494-409D-9EAF-E95374704AA1}"/>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Sheet1!$B$1:$E$1</c:f>
              <c:numCache>
                <c:formatCode>General</c:formatCode>
                <c:ptCount val="4"/>
                <c:pt idx="0">
                  <c:v>2019</c:v>
                </c:pt>
                <c:pt idx="1">
                  <c:v>2020</c:v>
                </c:pt>
                <c:pt idx="2">
                  <c:v>2021</c:v>
                </c:pt>
                <c:pt idx="3">
                  <c:v>2022</c:v>
                </c:pt>
              </c:numCache>
            </c:numRef>
          </c:cat>
          <c:val>
            <c:numRef>
              <c:f>Sheet1!$B$4:$E$4</c:f>
              <c:numCache>
                <c:formatCode>General</c:formatCode>
                <c:ptCount val="4"/>
                <c:pt idx="0">
                  <c:v>0.42499999999999999</c:v>
                </c:pt>
                <c:pt idx="1">
                  <c:v>0.36899999999999999</c:v>
                </c:pt>
                <c:pt idx="2">
                  <c:v>0.39400000000000002</c:v>
                </c:pt>
                <c:pt idx="3">
                  <c:v>0.25800000000000001</c:v>
                </c:pt>
              </c:numCache>
            </c:numRef>
          </c:val>
          <c:smooth val="0"/>
          <c:extLst>
            <c:ext xmlns:c16="http://schemas.microsoft.com/office/drawing/2014/chart" uri="{C3380CC4-5D6E-409C-BE32-E72D297353CC}">
              <c16:uniqueId val="{00000002-3494-409D-9EAF-E95374704AA1}"/>
            </c:ext>
          </c:extLst>
        </c:ser>
        <c:dLbls>
          <c:showLegendKey val="0"/>
          <c:showVal val="0"/>
          <c:showCatName val="0"/>
          <c:showSerName val="0"/>
          <c:showPercent val="0"/>
          <c:showBubbleSize val="0"/>
        </c:dLbls>
        <c:hiLowLines>
          <c:spPr>
            <a:ln w="25398">
              <a:solidFill>
                <a:srgbClr val="333399"/>
              </a:solidFill>
              <a:prstDash val="solid"/>
            </a:ln>
          </c:spPr>
        </c:hiLowLines>
        <c:smooth val="0"/>
        <c:axId val="96770304"/>
        <c:axId val="96776192"/>
      </c:lineChart>
      <c:catAx>
        <c:axId val="967703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6192"/>
        <c:crosses val="autoZero"/>
        <c:auto val="1"/>
        <c:lblAlgn val="ctr"/>
        <c:lblOffset val="100"/>
        <c:tickLblSkip val="1"/>
        <c:tickMarkSkip val="1"/>
        <c:noMultiLvlLbl val="0"/>
      </c:catAx>
      <c:valAx>
        <c:axId val="96776192"/>
        <c:scaling>
          <c:orientation val="minMax"/>
          <c:max val="1.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770304"/>
        <c:crosses val="autoZero"/>
        <c:crossBetween val="between"/>
        <c:majorUnit val="0.2"/>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876386687797"/>
          <c:y val="5.63380281690141E-2"/>
          <c:w val="0.84627575277337597"/>
          <c:h val="0.69416498993963804"/>
        </c:manualLayout>
      </c:layout>
      <c:lineChart>
        <c:grouping val="standard"/>
        <c:varyColors val="0"/>
        <c:ser>
          <c:idx val="0"/>
          <c:order val="0"/>
          <c:tx>
            <c:strRef>
              <c:f>Sheet1!$A$2</c:f>
              <c:strCache>
                <c:ptCount val="1"/>
                <c:pt idx="0">
                  <c:v>CI_HI</c:v>
                </c:pt>
              </c:strCache>
            </c:strRef>
          </c:tx>
          <c:spPr>
            <a:ln w="30069">
              <a:noFill/>
            </a:ln>
          </c:spPr>
          <c:marker>
            <c:symbol val="none"/>
          </c:marker>
          <c:cat>
            <c:numRef>
              <c:f>Sheet1!$B$1:$E$1</c:f>
              <c:numCache>
                <c:formatCode>General</c:formatCode>
                <c:ptCount val="4"/>
                <c:pt idx="0">
                  <c:v>2019</c:v>
                </c:pt>
                <c:pt idx="1">
                  <c:v>2020</c:v>
                </c:pt>
                <c:pt idx="2">
                  <c:v>2021</c:v>
                </c:pt>
                <c:pt idx="3">
                  <c:v>2022</c:v>
                </c:pt>
              </c:numCache>
            </c:numRef>
          </c:cat>
          <c:val>
            <c:numRef>
              <c:f>Sheet1!$B$2:$E$2</c:f>
              <c:numCache>
                <c:formatCode>General</c:formatCode>
                <c:ptCount val="4"/>
                <c:pt idx="0">
                  <c:v>0.44500000000000001</c:v>
                </c:pt>
                <c:pt idx="1">
                  <c:v>0.56899999999999995</c:v>
                </c:pt>
                <c:pt idx="2">
                  <c:v>0.45800000000000002</c:v>
                </c:pt>
                <c:pt idx="3">
                  <c:v>0.47899999999999998</c:v>
                </c:pt>
              </c:numCache>
            </c:numRef>
          </c:val>
          <c:smooth val="0"/>
          <c:extLst>
            <c:ext xmlns:c16="http://schemas.microsoft.com/office/drawing/2014/chart" uri="{C3380CC4-5D6E-409C-BE32-E72D297353CC}">
              <c16:uniqueId val="{00000000-9E2E-46E4-97D4-581500206311}"/>
            </c:ext>
          </c:extLst>
        </c:ser>
        <c:ser>
          <c:idx val="1"/>
          <c:order val="1"/>
          <c:tx>
            <c:strRef>
              <c:f>Sheet1!$A$3</c:f>
              <c:strCache>
                <c:ptCount val="1"/>
                <c:pt idx="0">
                  <c:v>CI_LO</c:v>
                </c:pt>
              </c:strCache>
            </c:strRef>
          </c:tx>
          <c:spPr>
            <a:ln w="30069">
              <a:noFill/>
            </a:ln>
          </c:spPr>
          <c:marker>
            <c:symbol val="none"/>
          </c:marker>
          <c:cat>
            <c:numRef>
              <c:f>Sheet1!$B$1:$E$1</c:f>
              <c:numCache>
                <c:formatCode>General</c:formatCode>
                <c:ptCount val="4"/>
                <c:pt idx="0">
                  <c:v>2019</c:v>
                </c:pt>
                <c:pt idx="1">
                  <c:v>2020</c:v>
                </c:pt>
                <c:pt idx="2">
                  <c:v>2021</c:v>
                </c:pt>
                <c:pt idx="3">
                  <c:v>2022</c:v>
                </c:pt>
              </c:numCache>
            </c:numRef>
          </c:cat>
          <c:val>
            <c:numRef>
              <c:f>Sheet1!$B$3:$E$3</c:f>
              <c:numCache>
                <c:formatCode>General</c:formatCode>
                <c:ptCount val="4"/>
                <c:pt idx="0">
                  <c:v>0.109</c:v>
                </c:pt>
                <c:pt idx="1">
                  <c:v>0.17199999999999999</c:v>
                </c:pt>
                <c:pt idx="2">
                  <c:v>0.112</c:v>
                </c:pt>
                <c:pt idx="3">
                  <c:v>0.13700000000000001</c:v>
                </c:pt>
              </c:numCache>
            </c:numRef>
          </c:val>
          <c:smooth val="0"/>
          <c:extLst>
            <c:ext xmlns:c16="http://schemas.microsoft.com/office/drawing/2014/chart" uri="{C3380CC4-5D6E-409C-BE32-E72D297353CC}">
              <c16:uniqueId val="{00000001-9E2E-46E4-97D4-581500206311}"/>
            </c:ext>
          </c:extLst>
        </c:ser>
        <c:ser>
          <c:idx val="2"/>
          <c:order val="2"/>
          <c:tx>
            <c:strRef>
              <c:f>Sheet1!$A$4</c:f>
              <c:strCache>
                <c:ptCount val="1"/>
                <c:pt idx="0">
                  <c:v>SIR</c:v>
                </c:pt>
              </c:strCache>
            </c:strRef>
          </c:tx>
          <c:spPr>
            <a:ln w="30069">
              <a:noFill/>
            </a:ln>
          </c:spPr>
          <c:marker>
            <c:symbol val="dash"/>
            <c:size val="14"/>
            <c:spPr>
              <a:solidFill>
                <a:srgbClr val="99CC00"/>
              </a:solidFill>
              <a:ln>
                <a:solidFill>
                  <a:srgbClr val="99CC00"/>
                </a:solidFill>
                <a:prstDash val="solid"/>
              </a:ln>
            </c:spPr>
          </c:marker>
          <c:cat>
            <c:numRef>
              <c:f>Sheet1!$B$1:$E$1</c:f>
              <c:numCache>
                <c:formatCode>General</c:formatCode>
                <c:ptCount val="4"/>
                <c:pt idx="0">
                  <c:v>2019</c:v>
                </c:pt>
                <c:pt idx="1">
                  <c:v>2020</c:v>
                </c:pt>
                <c:pt idx="2">
                  <c:v>2021</c:v>
                </c:pt>
                <c:pt idx="3">
                  <c:v>2022</c:v>
                </c:pt>
              </c:numCache>
            </c:numRef>
          </c:cat>
          <c:val>
            <c:numRef>
              <c:f>Sheet1!$B$4:$E$4</c:f>
              <c:numCache>
                <c:formatCode>General</c:formatCode>
                <c:ptCount val="4"/>
                <c:pt idx="0">
                  <c:v>0.23499999999999999</c:v>
                </c:pt>
                <c:pt idx="1">
                  <c:v>0.32800000000000001</c:v>
                </c:pt>
                <c:pt idx="2">
                  <c:v>0.24099999999999999</c:v>
                </c:pt>
                <c:pt idx="3">
                  <c:v>0.26900000000000002</c:v>
                </c:pt>
              </c:numCache>
            </c:numRef>
          </c:val>
          <c:smooth val="0"/>
          <c:extLst>
            <c:ext xmlns:c16="http://schemas.microsoft.com/office/drawing/2014/chart" uri="{C3380CC4-5D6E-409C-BE32-E72D297353CC}">
              <c16:uniqueId val="{00000002-9E2E-46E4-97D4-581500206311}"/>
            </c:ext>
          </c:extLst>
        </c:ser>
        <c:dLbls>
          <c:showLegendKey val="0"/>
          <c:showVal val="0"/>
          <c:showCatName val="0"/>
          <c:showSerName val="0"/>
          <c:showPercent val="0"/>
          <c:showBubbleSize val="0"/>
        </c:dLbls>
        <c:hiLowLines>
          <c:spPr>
            <a:ln w="25398">
              <a:solidFill>
                <a:srgbClr val="333399"/>
              </a:solidFill>
              <a:prstDash val="solid"/>
            </a:ln>
          </c:spPr>
        </c:hiLowLines>
        <c:smooth val="0"/>
        <c:axId val="96840704"/>
        <c:axId val="96850688"/>
      </c:lineChart>
      <c:catAx>
        <c:axId val="96840704"/>
        <c:scaling>
          <c:orientation val="minMax"/>
        </c:scaling>
        <c:delete val="0"/>
        <c:axPos val="b"/>
        <c:numFmt formatCode="General" sourceLinked="1"/>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50688"/>
        <c:crosses val="autoZero"/>
        <c:auto val="1"/>
        <c:lblAlgn val="ctr"/>
        <c:lblOffset val="100"/>
        <c:tickLblSkip val="1"/>
        <c:tickMarkSkip val="1"/>
        <c:noMultiLvlLbl val="0"/>
      </c:catAx>
      <c:valAx>
        <c:axId val="96850688"/>
        <c:scaling>
          <c:orientation val="minMax"/>
          <c:max val="1.2"/>
          <c:min val="0"/>
        </c:scaling>
        <c:delete val="0"/>
        <c:axPos val="l"/>
        <c:majorGridlines>
          <c:spPr>
            <a:ln w="13365">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SIR</a:t>
                </a:r>
              </a:p>
            </c:rich>
          </c:tx>
          <c:layout>
            <c:manualLayout>
              <c:xMode val="edge"/>
              <c:yMode val="edge"/>
              <c:x val="1.58478045774752E-2"/>
              <c:y val="0.37022132978363398"/>
            </c:manualLayout>
          </c:layout>
          <c:overlay val="0"/>
          <c:spPr>
            <a:noFill/>
            <a:ln w="26728">
              <a:noFill/>
            </a:ln>
          </c:spPr>
        </c:title>
        <c:numFmt formatCode="0.0" sourceLinked="0"/>
        <c:majorTickMark val="cross"/>
        <c:minorTickMark val="none"/>
        <c:tickLblPos val="nextTo"/>
        <c:spPr>
          <a:ln w="3342">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96840704"/>
        <c:crosses val="autoZero"/>
        <c:crossBetween val="between"/>
        <c:majorUnit val="0.2"/>
        <c:minorUnit val="0.1"/>
      </c:valAx>
      <c:spPr>
        <a:noFill/>
        <a:ln w="25398">
          <a:noFill/>
        </a:ln>
      </c:spPr>
    </c:plotArea>
    <c:plotVisOnly val="1"/>
    <c:dispBlanksAs val="gap"/>
    <c:showDLblsOverMax val="0"/>
  </c:chart>
  <c:spPr>
    <a:noFill/>
    <a:ln>
      <a:noFill/>
    </a:ln>
  </c:spPr>
  <c:txPr>
    <a:bodyPr/>
    <a:lstStyle/>
    <a:p>
      <a:pPr>
        <a:defRPr sz="1394"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800" b="1" i="0" baseline="0" dirty="0">
                <a:solidFill>
                  <a:schemeClr val="tx1"/>
                </a:solidFill>
                <a:effectLst/>
                <a:latin typeface="Arial" panose="020B0604020202020204" pitchFamily="34" charset="0"/>
                <a:cs typeface="Arial" panose="020B0604020202020204" pitchFamily="34" charset="0"/>
              </a:rPr>
              <a:t>BSI Standard Infection Ratio (SIR) by Year and Access Type</a:t>
            </a:r>
            <a:endParaRPr lang="en-US" sz="1800" dirty="0">
              <a:solidFill>
                <a:schemeClr val="tx1"/>
              </a:solidFill>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047287604888265"/>
          <c:y val="0.11024529111258433"/>
          <c:w val="0.88331907055573322"/>
          <c:h val="0.63872967281519333"/>
        </c:manualLayout>
      </c:layout>
      <c:lineChart>
        <c:grouping val="standard"/>
        <c:varyColors val="0"/>
        <c:ser>
          <c:idx val="0"/>
          <c:order val="0"/>
          <c:tx>
            <c:strRef>
              <c:f>Sheet5!$J$1</c:f>
              <c:strCache>
                <c:ptCount val="1"/>
                <c:pt idx="0">
                  <c:v>ALL</c:v>
                </c:pt>
              </c:strCache>
            </c:strRef>
          </c:tx>
          <c:spPr>
            <a:ln w="57150" cap="rnd">
              <a:solidFill>
                <a:schemeClr val="accent1"/>
              </a:solidFill>
              <a:prstDash val="solid"/>
              <a:round/>
            </a:ln>
            <a:effectLst/>
          </c:spPr>
          <c:marker>
            <c:symbol val="diamond"/>
            <c:size val="12"/>
            <c:spPr>
              <a:solidFill>
                <a:schemeClr val="accent1"/>
              </a:solidFill>
              <a:ln w="19050">
                <a:solidFill>
                  <a:schemeClr val="accent1"/>
                </a:solidFill>
              </a:ln>
              <a:effectLst/>
            </c:spPr>
          </c:marker>
          <c:cat>
            <c:numRef>
              <c:f>Sheet5!$I$2:$I$7</c:f>
              <c:numCache>
                <c:formatCode>General</c:formatCode>
                <c:ptCount val="6"/>
                <c:pt idx="0">
                  <c:v>2017</c:v>
                </c:pt>
                <c:pt idx="1">
                  <c:v>2018</c:v>
                </c:pt>
                <c:pt idx="2">
                  <c:v>2019</c:v>
                </c:pt>
                <c:pt idx="3">
                  <c:v>2020</c:v>
                </c:pt>
                <c:pt idx="4">
                  <c:v>2021</c:v>
                </c:pt>
                <c:pt idx="5">
                  <c:v>2022</c:v>
                </c:pt>
              </c:numCache>
            </c:numRef>
          </c:cat>
          <c:val>
            <c:numRef>
              <c:f>Sheet5!$J$2:$J$7</c:f>
              <c:numCache>
                <c:formatCode>General</c:formatCode>
                <c:ptCount val="6"/>
                <c:pt idx="0">
                  <c:v>0.72</c:v>
                </c:pt>
                <c:pt idx="1">
                  <c:v>0.621</c:v>
                </c:pt>
                <c:pt idx="2">
                  <c:v>0.55200000000000005</c:v>
                </c:pt>
                <c:pt idx="3">
                  <c:v>0.495</c:v>
                </c:pt>
                <c:pt idx="4">
                  <c:v>0.371</c:v>
                </c:pt>
                <c:pt idx="5">
                  <c:v>0.44800000000000001</c:v>
                </c:pt>
              </c:numCache>
            </c:numRef>
          </c:val>
          <c:smooth val="0"/>
          <c:extLst>
            <c:ext xmlns:c16="http://schemas.microsoft.com/office/drawing/2014/chart" uri="{C3380CC4-5D6E-409C-BE32-E72D297353CC}">
              <c16:uniqueId val="{00000000-E9AB-42CF-A87B-5899BB7F7055}"/>
            </c:ext>
          </c:extLst>
        </c:ser>
        <c:ser>
          <c:idx val="1"/>
          <c:order val="1"/>
          <c:tx>
            <c:strRef>
              <c:f>Sheet5!$K$1</c:f>
              <c:strCache>
                <c:ptCount val="1"/>
                <c:pt idx="0">
                  <c:v>ANYCVC</c:v>
                </c:pt>
              </c:strCache>
            </c:strRef>
          </c:tx>
          <c:spPr>
            <a:ln w="57150" cap="rnd">
              <a:solidFill>
                <a:sysClr val="window" lastClr="FFFFFF">
                  <a:lumMod val="65000"/>
                </a:sysClr>
              </a:solidFill>
              <a:prstDash val="sysDot"/>
              <a:round/>
            </a:ln>
            <a:effectLst/>
          </c:spPr>
          <c:marker>
            <c:symbol val="x"/>
            <c:size val="11"/>
            <c:spPr>
              <a:solidFill>
                <a:sysClr val="window" lastClr="FFFFFF">
                  <a:lumMod val="65000"/>
                </a:sysClr>
              </a:solidFill>
              <a:ln w="19050">
                <a:solidFill>
                  <a:schemeClr val="accent3"/>
                </a:solidFill>
              </a:ln>
              <a:effectLst/>
            </c:spPr>
          </c:marker>
          <c:dPt>
            <c:idx val="2"/>
            <c:marker>
              <c:symbol val="x"/>
              <c:size val="11"/>
              <c:spPr>
                <a:solidFill>
                  <a:sysClr val="window" lastClr="FFFFFF">
                    <a:lumMod val="65000"/>
                  </a:sysClr>
                </a:solidFill>
                <a:ln w="19050">
                  <a:noFill/>
                </a:ln>
                <a:effectLst/>
              </c:spPr>
            </c:marker>
            <c:bubble3D val="0"/>
            <c:extLst>
              <c:ext xmlns:c16="http://schemas.microsoft.com/office/drawing/2014/chart" uri="{C3380CC4-5D6E-409C-BE32-E72D297353CC}">
                <c16:uniqueId val="{00000001-E9AB-42CF-A87B-5899BB7F7055}"/>
              </c:ext>
            </c:extLst>
          </c:dPt>
          <c:cat>
            <c:numRef>
              <c:f>Sheet5!$I$2:$I$7</c:f>
              <c:numCache>
                <c:formatCode>General</c:formatCode>
                <c:ptCount val="6"/>
                <c:pt idx="0">
                  <c:v>2017</c:v>
                </c:pt>
                <c:pt idx="1">
                  <c:v>2018</c:v>
                </c:pt>
                <c:pt idx="2">
                  <c:v>2019</c:v>
                </c:pt>
                <c:pt idx="3">
                  <c:v>2020</c:v>
                </c:pt>
                <c:pt idx="4">
                  <c:v>2021</c:v>
                </c:pt>
                <c:pt idx="5">
                  <c:v>2022</c:v>
                </c:pt>
              </c:numCache>
            </c:numRef>
          </c:cat>
          <c:val>
            <c:numRef>
              <c:f>Sheet5!$K$2:$K$7</c:f>
              <c:numCache>
                <c:formatCode>General</c:formatCode>
                <c:ptCount val="6"/>
                <c:pt idx="0">
                  <c:v>0.71599999999999997</c:v>
                </c:pt>
                <c:pt idx="1">
                  <c:v>0.60899999999999999</c:v>
                </c:pt>
                <c:pt idx="2">
                  <c:v>0.55700000000000005</c:v>
                </c:pt>
                <c:pt idx="3">
                  <c:v>0.48799999999999999</c:v>
                </c:pt>
                <c:pt idx="4">
                  <c:v>0.32</c:v>
                </c:pt>
                <c:pt idx="5">
                  <c:v>0.372</c:v>
                </c:pt>
              </c:numCache>
            </c:numRef>
          </c:val>
          <c:smooth val="0"/>
          <c:extLst>
            <c:ext xmlns:c16="http://schemas.microsoft.com/office/drawing/2014/chart" uri="{C3380CC4-5D6E-409C-BE32-E72D297353CC}">
              <c16:uniqueId val="{00000002-E9AB-42CF-A87B-5899BB7F7055}"/>
            </c:ext>
          </c:extLst>
        </c:ser>
        <c:ser>
          <c:idx val="2"/>
          <c:order val="2"/>
          <c:tx>
            <c:strRef>
              <c:f>Sheet5!$L$1</c:f>
              <c:strCache>
                <c:ptCount val="1"/>
                <c:pt idx="0">
                  <c:v>FISTULA</c:v>
                </c:pt>
              </c:strCache>
            </c:strRef>
          </c:tx>
          <c:spPr>
            <a:ln w="57150" cap="rnd">
              <a:solidFill>
                <a:srgbClr val="00B050"/>
              </a:solidFill>
              <a:prstDash val="sysDash"/>
              <a:round/>
            </a:ln>
            <a:effectLst/>
          </c:spPr>
          <c:marker>
            <c:symbol val="circle"/>
            <c:size val="11"/>
            <c:spPr>
              <a:solidFill>
                <a:srgbClr val="00B050"/>
              </a:solidFill>
              <a:ln w="19050">
                <a:noFill/>
              </a:ln>
              <a:effectLst/>
            </c:spPr>
          </c:marker>
          <c:cat>
            <c:numRef>
              <c:f>Sheet5!$I$2:$I$7</c:f>
              <c:numCache>
                <c:formatCode>General</c:formatCode>
                <c:ptCount val="6"/>
                <c:pt idx="0">
                  <c:v>2017</c:v>
                </c:pt>
                <c:pt idx="1">
                  <c:v>2018</c:v>
                </c:pt>
                <c:pt idx="2">
                  <c:v>2019</c:v>
                </c:pt>
                <c:pt idx="3">
                  <c:v>2020</c:v>
                </c:pt>
                <c:pt idx="4">
                  <c:v>2021</c:v>
                </c:pt>
                <c:pt idx="5">
                  <c:v>2022</c:v>
                </c:pt>
              </c:numCache>
            </c:numRef>
          </c:cat>
          <c:val>
            <c:numRef>
              <c:f>Sheet5!$L$2:$L$7</c:f>
              <c:numCache>
                <c:formatCode>General</c:formatCode>
                <c:ptCount val="6"/>
                <c:pt idx="0">
                  <c:v>0.65100000000000002</c:v>
                </c:pt>
                <c:pt idx="1">
                  <c:v>0.54900000000000004</c:v>
                </c:pt>
                <c:pt idx="2">
                  <c:v>0.51600000000000001</c:v>
                </c:pt>
                <c:pt idx="3">
                  <c:v>0.45900000000000002</c:v>
                </c:pt>
                <c:pt idx="4">
                  <c:v>0.49399999999999999</c:v>
                </c:pt>
                <c:pt idx="5">
                  <c:v>0.69799999999999995</c:v>
                </c:pt>
              </c:numCache>
            </c:numRef>
          </c:val>
          <c:smooth val="0"/>
          <c:extLst>
            <c:ext xmlns:c16="http://schemas.microsoft.com/office/drawing/2014/chart" uri="{C3380CC4-5D6E-409C-BE32-E72D297353CC}">
              <c16:uniqueId val="{00000003-E9AB-42CF-A87B-5899BB7F7055}"/>
            </c:ext>
          </c:extLst>
        </c:ser>
        <c:ser>
          <c:idx val="3"/>
          <c:order val="3"/>
          <c:tx>
            <c:strRef>
              <c:f>Sheet5!$M$1</c:f>
              <c:strCache>
                <c:ptCount val="1"/>
                <c:pt idx="0">
                  <c:v>GRAFT</c:v>
                </c:pt>
              </c:strCache>
            </c:strRef>
          </c:tx>
          <c:spPr>
            <a:ln w="57150" cap="rnd">
              <a:solidFill>
                <a:srgbClr val="C0504D"/>
              </a:solidFill>
              <a:round/>
            </a:ln>
            <a:effectLst/>
          </c:spPr>
          <c:marker>
            <c:symbol val="triangle"/>
            <c:size val="12"/>
            <c:spPr>
              <a:solidFill>
                <a:srgbClr val="C0504D"/>
              </a:solidFill>
              <a:ln w="19050">
                <a:noFill/>
              </a:ln>
              <a:effectLst/>
            </c:spPr>
          </c:marker>
          <c:cat>
            <c:numRef>
              <c:f>Sheet5!$I$2:$I$7</c:f>
              <c:numCache>
                <c:formatCode>General</c:formatCode>
                <c:ptCount val="6"/>
                <c:pt idx="0">
                  <c:v>2017</c:v>
                </c:pt>
                <c:pt idx="1">
                  <c:v>2018</c:v>
                </c:pt>
                <c:pt idx="2">
                  <c:v>2019</c:v>
                </c:pt>
                <c:pt idx="3">
                  <c:v>2020</c:v>
                </c:pt>
                <c:pt idx="4">
                  <c:v>2021</c:v>
                </c:pt>
                <c:pt idx="5">
                  <c:v>2022</c:v>
                </c:pt>
              </c:numCache>
            </c:numRef>
          </c:cat>
          <c:val>
            <c:numRef>
              <c:f>Sheet5!$M$2:$M$7</c:f>
              <c:numCache>
                <c:formatCode>General</c:formatCode>
                <c:ptCount val="6"/>
                <c:pt idx="0">
                  <c:v>0.94799999999999995</c:v>
                </c:pt>
                <c:pt idx="1">
                  <c:v>0.89</c:v>
                </c:pt>
                <c:pt idx="2">
                  <c:v>0.624</c:v>
                </c:pt>
                <c:pt idx="3">
                  <c:v>0.66300000000000003</c:v>
                </c:pt>
                <c:pt idx="4">
                  <c:v>0.50600000000000001</c:v>
                </c:pt>
                <c:pt idx="5">
                  <c:v>0.51600000000000001</c:v>
                </c:pt>
              </c:numCache>
            </c:numRef>
          </c:val>
          <c:smooth val="0"/>
          <c:extLst>
            <c:ext xmlns:c16="http://schemas.microsoft.com/office/drawing/2014/chart" uri="{C3380CC4-5D6E-409C-BE32-E72D297353CC}">
              <c16:uniqueId val="{00000004-E9AB-42CF-A87B-5899BB7F7055}"/>
            </c:ext>
          </c:extLst>
        </c:ser>
        <c:dLbls>
          <c:showLegendKey val="0"/>
          <c:showVal val="0"/>
          <c:showCatName val="0"/>
          <c:showSerName val="0"/>
          <c:showPercent val="0"/>
          <c:showBubbleSize val="0"/>
        </c:dLbls>
        <c:marker val="1"/>
        <c:smooth val="0"/>
        <c:axId val="478772896"/>
        <c:axId val="478775520"/>
      </c:lineChart>
      <c:catAx>
        <c:axId val="478772896"/>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600" b="1">
                    <a:solidFill>
                      <a:sysClr val="windowText" lastClr="000000"/>
                    </a:solidFill>
                    <a:latin typeface="Arial" panose="020B0604020202020204" pitchFamily="34" charset="0"/>
                    <a:cs typeface="Arial" panose="020B0604020202020204" pitchFamily="34" charset="0"/>
                  </a:rPr>
                  <a:t>Calendar Year</a:t>
                </a:r>
              </a:p>
            </c:rich>
          </c:tx>
          <c:layout>
            <c:manualLayout>
              <c:xMode val="edge"/>
              <c:yMode val="edge"/>
              <c:x val="0.43833027116757856"/>
              <c:y val="0.82628748586358847"/>
            </c:manualLayout>
          </c:layout>
          <c:overlay val="0"/>
          <c:spPr>
            <a:solidFill>
              <a:sysClr val="window" lastClr="FFFFFF"/>
            </a:solid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78775520"/>
        <c:crosses val="autoZero"/>
        <c:auto val="1"/>
        <c:lblAlgn val="ctr"/>
        <c:lblOffset val="100"/>
        <c:noMultiLvlLbl val="0"/>
      </c:catAx>
      <c:valAx>
        <c:axId val="478775520"/>
        <c:scaling>
          <c:orientation val="minMax"/>
        </c:scaling>
        <c:delete val="0"/>
        <c:axPos val="l"/>
        <c:majorGridlines>
          <c:spPr>
            <a:ln w="18034"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600" b="1">
                    <a:solidFill>
                      <a:schemeClr val="tx1"/>
                    </a:solidFill>
                    <a:latin typeface="Arial" panose="020B0604020202020204" pitchFamily="34" charset="0"/>
                    <a:cs typeface="Arial" panose="020B0604020202020204" pitchFamily="34" charset="0"/>
                  </a:rPr>
                  <a:t>SIR</a:t>
                </a:r>
              </a:p>
            </c:rich>
          </c:tx>
          <c:layout>
            <c:manualLayout>
              <c:xMode val="edge"/>
              <c:yMode val="edge"/>
              <c:x val="1.28783000643915E-2"/>
              <c:y val="0.4019540730840378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78772896"/>
        <c:crosses val="autoZero"/>
        <c:crossBetween val="between"/>
        <c:majorUnit val="0.1"/>
      </c:valAx>
      <c:spPr>
        <a:noFill/>
        <a:ln>
          <a:noFill/>
        </a:ln>
        <a:effectLst/>
      </c:spPr>
    </c:plotArea>
    <c:legend>
      <c:legendPos val="b"/>
      <c:layout>
        <c:manualLayout>
          <c:xMode val="edge"/>
          <c:yMode val="edge"/>
          <c:x val="0.25540678385348387"/>
          <c:y val="0.89619564793510897"/>
          <c:w val="0.58054079904659051"/>
          <c:h val="0.10380435206489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latin typeface="Arial" panose="020B0604020202020204" pitchFamily="34" charset="0"/>
                <a:cs typeface="Arial" panose="020B0604020202020204" pitchFamily="34" charset="0"/>
              </a:defRPr>
            </a:pPr>
            <a:r>
              <a:rPr lang="en-US" sz="1800" dirty="0">
                <a:latin typeface="Arial" panose="020B0604020202020204" pitchFamily="34" charset="0"/>
                <a:cs typeface="Arial" panose="020B0604020202020204" pitchFamily="34" charset="0"/>
              </a:rPr>
              <a:t>Antibiotic Start Rates by Year and Access Type</a:t>
            </a:r>
          </a:p>
        </c:rich>
      </c:tx>
      <c:overlay val="0"/>
    </c:title>
    <c:autoTitleDeleted val="0"/>
    <c:plotArea>
      <c:layout>
        <c:manualLayout>
          <c:layoutTarget val="inner"/>
          <c:xMode val="edge"/>
          <c:yMode val="edge"/>
          <c:x val="0.13116496213835341"/>
          <c:y val="9.9155218039237228E-2"/>
          <c:w val="0.85363747634993914"/>
          <c:h val="0.59943938187906576"/>
        </c:manualLayout>
      </c:layout>
      <c:lineChart>
        <c:grouping val="standard"/>
        <c:varyColors val="0"/>
        <c:ser>
          <c:idx val="0"/>
          <c:order val="0"/>
          <c:tx>
            <c:strRef>
              <c:f>Sheet1!$A$2</c:f>
              <c:strCache>
                <c:ptCount val="1"/>
                <c:pt idx="0">
                  <c:v>All</c:v>
                </c:pt>
              </c:strCache>
            </c:strRef>
          </c:tx>
          <c:spPr>
            <a:ln w="57150">
              <a:solidFill>
                <a:srgbClr val="0070C0"/>
              </a:solidFill>
              <a:prstDash val="solid"/>
            </a:ln>
          </c:spPr>
          <c:marker>
            <c:symbol val="diamond"/>
            <c:size val="12"/>
            <c:spPr>
              <a:solidFill>
                <a:srgbClr val="0070C0"/>
              </a:solidFill>
              <a:ln>
                <a:solidFill>
                  <a:srgbClr val="0070C0"/>
                </a:solidFill>
              </a:ln>
            </c:spPr>
          </c:marker>
          <c:cat>
            <c:numRef>
              <c:f>Sheet1!$B$1:$N$1</c:f>
              <c:numCache>
                <c:formatCode>General</c:formatCode>
                <c:ptCount val="13"/>
                <c:pt idx="0">
                  <c:v>2017</c:v>
                </c:pt>
                <c:pt idx="1">
                  <c:v>2018</c:v>
                </c:pt>
                <c:pt idx="2">
                  <c:v>2019</c:v>
                </c:pt>
                <c:pt idx="3">
                  <c:v>2020</c:v>
                </c:pt>
                <c:pt idx="4">
                  <c:v>2021</c:v>
                </c:pt>
                <c:pt idx="5">
                  <c:v>2022</c:v>
                </c:pt>
                <c:pt idx="7">
                  <c:v>2017</c:v>
                </c:pt>
                <c:pt idx="8">
                  <c:v>2018</c:v>
                </c:pt>
                <c:pt idx="9">
                  <c:v>2019</c:v>
                </c:pt>
                <c:pt idx="10">
                  <c:v>2020</c:v>
                </c:pt>
                <c:pt idx="11">
                  <c:v>2021</c:v>
                </c:pt>
                <c:pt idx="12">
                  <c:v>2022</c:v>
                </c:pt>
              </c:numCache>
            </c:numRef>
          </c:cat>
          <c:val>
            <c:numRef>
              <c:f>Sheet1!$B$2:$N$2</c:f>
              <c:numCache>
                <c:formatCode>0.00</c:formatCode>
                <c:ptCount val="13"/>
                <c:pt idx="0">
                  <c:v>3.3584299999999998</c:v>
                </c:pt>
                <c:pt idx="1">
                  <c:v>2.95119</c:v>
                </c:pt>
                <c:pt idx="2">
                  <c:v>2.7869799999999998</c:v>
                </c:pt>
                <c:pt idx="3">
                  <c:v>2.53125</c:v>
                </c:pt>
                <c:pt idx="4">
                  <c:v>2.2806799999999998</c:v>
                </c:pt>
                <c:pt idx="5">
                  <c:v>2.4231699999999998</c:v>
                </c:pt>
                <c:pt idx="7">
                  <c:v>2.25386</c:v>
                </c:pt>
                <c:pt idx="8">
                  <c:v>1.9747699999999999</c:v>
                </c:pt>
                <c:pt idx="9">
                  <c:v>1.89916</c:v>
                </c:pt>
                <c:pt idx="10">
                  <c:v>1.6815500000000001</c:v>
                </c:pt>
                <c:pt idx="11">
                  <c:v>1.4863900000000001</c:v>
                </c:pt>
                <c:pt idx="12">
                  <c:v>1.59358</c:v>
                </c:pt>
              </c:numCache>
            </c:numRef>
          </c:val>
          <c:smooth val="0"/>
          <c:extLst>
            <c:ext xmlns:c16="http://schemas.microsoft.com/office/drawing/2014/chart" uri="{C3380CC4-5D6E-409C-BE32-E72D297353CC}">
              <c16:uniqueId val="{00000000-3DF6-4D9D-8B9E-8CB2360D7B50}"/>
            </c:ext>
          </c:extLst>
        </c:ser>
        <c:ser>
          <c:idx val="1"/>
          <c:order val="1"/>
          <c:tx>
            <c:strRef>
              <c:f>Sheet1!$A$3</c:f>
              <c:strCache>
                <c:ptCount val="1"/>
                <c:pt idx="0">
                  <c:v>Any CVC</c:v>
                </c:pt>
              </c:strCache>
            </c:strRef>
          </c:tx>
          <c:spPr>
            <a:ln w="57150">
              <a:solidFill>
                <a:srgbClr val="969696"/>
              </a:solidFill>
              <a:prstDash val="sysDot"/>
            </a:ln>
          </c:spPr>
          <c:marker>
            <c:symbol val="square"/>
            <c:size val="11"/>
            <c:spPr>
              <a:solidFill>
                <a:srgbClr val="969696"/>
              </a:solidFill>
              <a:ln>
                <a:solidFill>
                  <a:srgbClr val="969696"/>
                </a:solidFill>
                <a:prstDash val="solid"/>
              </a:ln>
            </c:spPr>
          </c:marker>
          <c:cat>
            <c:numRef>
              <c:f>Sheet1!$B$1:$N$1</c:f>
              <c:numCache>
                <c:formatCode>General</c:formatCode>
                <c:ptCount val="13"/>
                <c:pt idx="0">
                  <c:v>2017</c:v>
                </c:pt>
                <c:pt idx="1">
                  <c:v>2018</c:v>
                </c:pt>
                <c:pt idx="2">
                  <c:v>2019</c:v>
                </c:pt>
                <c:pt idx="3">
                  <c:v>2020</c:v>
                </c:pt>
                <c:pt idx="4">
                  <c:v>2021</c:v>
                </c:pt>
                <c:pt idx="5">
                  <c:v>2022</c:v>
                </c:pt>
                <c:pt idx="7">
                  <c:v>2017</c:v>
                </c:pt>
                <c:pt idx="8">
                  <c:v>2018</c:v>
                </c:pt>
                <c:pt idx="9">
                  <c:v>2019</c:v>
                </c:pt>
                <c:pt idx="10">
                  <c:v>2020</c:v>
                </c:pt>
                <c:pt idx="11">
                  <c:v>2021</c:v>
                </c:pt>
                <c:pt idx="12">
                  <c:v>2022</c:v>
                </c:pt>
              </c:numCache>
            </c:numRef>
          </c:cat>
          <c:val>
            <c:numRef>
              <c:f>Sheet1!$B$3:$N$3</c:f>
              <c:numCache>
                <c:formatCode>0.00</c:formatCode>
                <c:ptCount val="13"/>
                <c:pt idx="0">
                  <c:v>7.5455100000000002</c:v>
                </c:pt>
                <c:pt idx="1">
                  <c:v>6.76248</c:v>
                </c:pt>
                <c:pt idx="2">
                  <c:v>6.2613200000000004</c:v>
                </c:pt>
                <c:pt idx="3">
                  <c:v>5.2748900000000001</c:v>
                </c:pt>
                <c:pt idx="4">
                  <c:v>4.8226399999999998</c:v>
                </c:pt>
                <c:pt idx="5">
                  <c:v>4.9290799999999999</c:v>
                </c:pt>
                <c:pt idx="7">
                  <c:v>5.3323700000000001</c:v>
                </c:pt>
                <c:pt idx="8">
                  <c:v>4.8411499999999998</c:v>
                </c:pt>
                <c:pt idx="9">
                  <c:v>4.56555</c:v>
                </c:pt>
                <c:pt idx="10">
                  <c:v>3.7687400000000002</c:v>
                </c:pt>
                <c:pt idx="11">
                  <c:v>3.3060499999999999</c:v>
                </c:pt>
                <c:pt idx="12">
                  <c:v>3.32904</c:v>
                </c:pt>
              </c:numCache>
            </c:numRef>
          </c:val>
          <c:smooth val="0"/>
          <c:extLst>
            <c:ext xmlns:c16="http://schemas.microsoft.com/office/drawing/2014/chart" uri="{C3380CC4-5D6E-409C-BE32-E72D297353CC}">
              <c16:uniqueId val="{00000001-3DF6-4D9D-8B9E-8CB2360D7B50}"/>
            </c:ext>
          </c:extLst>
        </c:ser>
        <c:ser>
          <c:idx val="2"/>
          <c:order val="2"/>
          <c:tx>
            <c:strRef>
              <c:f>Sheet1!$A$4</c:f>
              <c:strCache>
                <c:ptCount val="1"/>
                <c:pt idx="0">
                  <c:v>Fistula</c:v>
                </c:pt>
              </c:strCache>
            </c:strRef>
          </c:tx>
          <c:spPr>
            <a:ln w="57150">
              <a:solidFill>
                <a:srgbClr val="00B050"/>
              </a:solidFill>
              <a:prstDash val="sysDash"/>
            </a:ln>
          </c:spPr>
          <c:marker>
            <c:symbol val="circle"/>
            <c:size val="11"/>
            <c:spPr>
              <a:solidFill>
                <a:srgbClr val="00B050"/>
              </a:solidFill>
              <a:ln cmpd="sng">
                <a:noFill/>
                <a:prstDash val="solid"/>
                <a:bevel/>
              </a:ln>
            </c:spPr>
          </c:marker>
          <c:dPt>
            <c:idx val="0"/>
            <c:bubble3D val="0"/>
            <c:extLst>
              <c:ext xmlns:c16="http://schemas.microsoft.com/office/drawing/2014/chart" uri="{C3380CC4-5D6E-409C-BE32-E72D297353CC}">
                <c16:uniqueId val="{00000002-3DF6-4D9D-8B9E-8CB2360D7B50}"/>
              </c:ext>
            </c:extLst>
          </c:dPt>
          <c:dPt>
            <c:idx val="1"/>
            <c:bubble3D val="0"/>
            <c:extLst>
              <c:ext xmlns:c16="http://schemas.microsoft.com/office/drawing/2014/chart" uri="{C3380CC4-5D6E-409C-BE32-E72D297353CC}">
                <c16:uniqueId val="{00000003-3DF6-4D9D-8B9E-8CB2360D7B50}"/>
              </c:ext>
            </c:extLst>
          </c:dPt>
          <c:dPt>
            <c:idx val="2"/>
            <c:bubble3D val="0"/>
            <c:extLst>
              <c:ext xmlns:c16="http://schemas.microsoft.com/office/drawing/2014/chart" uri="{C3380CC4-5D6E-409C-BE32-E72D297353CC}">
                <c16:uniqueId val="{00000004-3DF6-4D9D-8B9E-8CB2360D7B50}"/>
              </c:ext>
            </c:extLst>
          </c:dPt>
          <c:dPt>
            <c:idx val="3"/>
            <c:bubble3D val="0"/>
            <c:extLst>
              <c:ext xmlns:c16="http://schemas.microsoft.com/office/drawing/2014/chart" uri="{C3380CC4-5D6E-409C-BE32-E72D297353CC}">
                <c16:uniqueId val="{00000005-3DF6-4D9D-8B9E-8CB2360D7B50}"/>
              </c:ext>
            </c:extLst>
          </c:dPt>
          <c:dPt>
            <c:idx val="4"/>
            <c:bubble3D val="0"/>
            <c:extLst>
              <c:ext xmlns:c16="http://schemas.microsoft.com/office/drawing/2014/chart" uri="{C3380CC4-5D6E-409C-BE32-E72D297353CC}">
                <c16:uniqueId val="{00000006-3DF6-4D9D-8B9E-8CB2360D7B50}"/>
              </c:ext>
            </c:extLst>
          </c:dPt>
          <c:dPt>
            <c:idx val="5"/>
            <c:bubble3D val="0"/>
            <c:extLst>
              <c:ext xmlns:c16="http://schemas.microsoft.com/office/drawing/2014/chart" uri="{C3380CC4-5D6E-409C-BE32-E72D297353CC}">
                <c16:uniqueId val="{00000007-3DF6-4D9D-8B9E-8CB2360D7B50}"/>
              </c:ext>
            </c:extLst>
          </c:dPt>
          <c:dPt>
            <c:idx val="7"/>
            <c:bubble3D val="0"/>
            <c:extLst>
              <c:ext xmlns:c16="http://schemas.microsoft.com/office/drawing/2014/chart" uri="{C3380CC4-5D6E-409C-BE32-E72D297353CC}">
                <c16:uniqueId val="{00000008-3DF6-4D9D-8B9E-8CB2360D7B50}"/>
              </c:ext>
            </c:extLst>
          </c:dPt>
          <c:dPt>
            <c:idx val="8"/>
            <c:bubble3D val="0"/>
            <c:extLst>
              <c:ext xmlns:c16="http://schemas.microsoft.com/office/drawing/2014/chart" uri="{C3380CC4-5D6E-409C-BE32-E72D297353CC}">
                <c16:uniqueId val="{00000009-3DF6-4D9D-8B9E-8CB2360D7B50}"/>
              </c:ext>
            </c:extLst>
          </c:dPt>
          <c:dPt>
            <c:idx val="9"/>
            <c:bubble3D val="0"/>
            <c:extLst>
              <c:ext xmlns:c16="http://schemas.microsoft.com/office/drawing/2014/chart" uri="{C3380CC4-5D6E-409C-BE32-E72D297353CC}">
                <c16:uniqueId val="{0000000A-3DF6-4D9D-8B9E-8CB2360D7B50}"/>
              </c:ext>
            </c:extLst>
          </c:dPt>
          <c:dPt>
            <c:idx val="10"/>
            <c:bubble3D val="0"/>
            <c:extLst>
              <c:ext xmlns:c16="http://schemas.microsoft.com/office/drawing/2014/chart" uri="{C3380CC4-5D6E-409C-BE32-E72D297353CC}">
                <c16:uniqueId val="{0000000B-3DF6-4D9D-8B9E-8CB2360D7B50}"/>
              </c:ext>
            </c:extLst>
          </c:dPt>
          <c:dPt>
            <c:idx val="11"/>
            <c:bubble3D val="0"/>
            <c:extLst>
              <c:ext xmlns:c16="http://schemas.microsoft.com/office/drawing/2014/chart" uri="{C3380CC4-5D6E-409C-BE32-E72D297353CC}">
                <c16:uniqueId val="{0000000C-3DF6-4D9D-8B9E-8CB2360D7B50}"/>
              </c:ext>
            </c:extLst>
          </c:dPt>
          <c:dPt>
            <c:idx val="12"/>
            <c:bubble3D val="0"/>
            <c:extLst>
              <c:ext xmlns:c16="http://schemas.microsoft.com/office/drawing/2014/chart" uri="{C3380CC4-5D6E-409C-BE32-E72D297353CC}">
                <c16:uniqueId val="{0000000D-3DF6-4D9D-8B9E-8CB2360D7B50}"/>
              </c:ext>
            </c:extLst>
          </c:dPt>
          <c:cat>
            <c:numRef>
              <c:f>Sheet1!$B$1:$N$1</c:f>
              <c:numCache>
                <c:formatCode>General</c:formatCode>
                <c:ptCount val="13"/>
                <c:pt idx="0">
                  <c:v>2017</c:v>
                </c:pt>
                <c:pt idx="1">
                  <c:v>2018</c:v>
                </c:pt>
                <c:pt idx="2">
                  <c:v>2019</c:v>
                </c:pt>
                <c:pt idx="3">
                  <c:v>2020</c:v>
                </c:pt>
                <c:pt idx="4">
                  <c:v>2021</c:v>
                </c:pt>
                <c:pt idx="5">
                  <c:v>2022</c:v>
                </c:pt>
                <c:pt idx="7">
                  <c:v>2017</c:v>
                </c:pt>
                <c:pt idx="8">
                  <c:v>2018</c:v>
                </c:pt>
                <c:pt idx="9">
                  <c:v>2019</c:v>
                </c:pt>
                <c:pt idx="10">
                  <c:v>2020</c:v>
                </c:pt>
                <c:pt idx="11">
                  <c:v>2021</c:v>
                </c:pt>
                <c:pt idx="12">
                  <c:v>2022</c:v>
                </c:pt>
              </c:numCache>
            </c:numRef>
          </c:cat>
          <c:val>
            <c:numRef>
              <c:f>Sheet1!$B$4:$N$4</c:f>
              <c:numCache>
                <c:formatCode>0.00</c:formatCode>
                <c:ptCount val="13"/>
                <c:pt idx="0">
                  <c:v>2.2916400000000001</c:v>
                </c:pt>
                <c:pt idx="1">
                  <c:v>1.968</c:v>
                </c:pt>
                <c:pt idx="2">
                  <c:v>1.8122100000000001</c:v>
                </c:pt>
                <c:pt idx="3">
                  <c:v>1.59629</c:v>
                </c:pt>
                <c:pt idx="4">
                  <c:v>1.37266</c:v>
                </c:pt>
                <c:pt idx="5">
                  <c:v>1.4397</c:v>
                </c:pt>
                <c:pt idx="7">
                  <c:v>1.47739</c:v>
                </c:pt>
                <c:pt idx="8">
                  <c:v>1.2339100000000001</c:v>
                </c:pt>
                <c:pt idx="9">
                  <c:v>1.1329100000000001</c:v>
                </c:pt>
                <c:pt idx="10">
                  <c:v>0.98538999999999999</c:v>
                </c:pt>
                <c:pt idx="11">
                  <c:v>0.82611000000000001</c:v>
                </c:pt>
                <c:pt idx="12">
                  <c:v>0.90803999999999996</c:v>
                </c:pt>
              </c:numCache>
            </c:numRef>
          </c:val>
          <c:smooth val="0"/>
          <c:extLst>
            <c:ext xmlns:c16="http://schemas.microsoft.com/office/drawing/2014/chart" uri="{C3380CC4-5D6E-409C-BE32-E72D297353CC}">
              <c16:uniqueId val="{0000000E-3DF6-4D9D-8B9E-8CB2360D7B50}"/>
            </c:ext>
          </c:extLst>
        </c:ser>
        <c:ser>
          <c:idx val="3"/>
          <c:order val="3"/>
          <c:tx>
            <c:strRef>
              <c:f>Sheet1!$A$5</c:f>
              <c:strCache>
                <c:ptCount val="1"/>
                <c:pt idx="0">
                  <c:v>Graft</c:v>
                </c:pt>
              </c:strCache>
            </c:strRef>
          </c:tx>
          <c:spPr>
            <a:ln w="57150">
              <a:solidFill>
                <a:srgbClr val="C0504D"/>
              </a:solidFill>
              <a:prstDash val="solid"/>
            </a:ln>
          </c:spPr>
          <c:marker>
            <c:symbol val="triangle"/>
            <c:size val="12"/>
            <c:spPr>
              <a:solidFill>
                <a:srgbClr val="C0504D"/>
              </a:solidFill>
              <a:ln cmpd="sng">
                <a:noFill/>
                <a:prstDash val="solid"/>
                <a:bevel/>
              </a:ln>
            </c:spPr>
          </c:marker>
          <c:dPt>
            <c:idx val="0"/>
            <c:bubble3D val="0"/>
            <c:extLst>
              <c:ext xmlns:c16="http://schemas.microsoft.com/office/drawing/2014/chart" uri="{C3380CC4-5D6E-409C-BE32-E72D297353CC}">
                <c16:uniqueId val="{0000000F-3DF6-4D9D-8B9E-8CB2360D7B50}"/>
              </c:ext>
            </c:extLst>
          </c:dPt>
          <c:dPt>
            <c:idx val="1"/>
            <c:bubble3D val="0"/>
            <c:extLst>
              <c:ext xmlns:c16="http://schemas.microsoft.com/office/drawing/2014/chart" uri="{C3380CC4-5D6E-409C-BE32-E72D297353CC}">
                <c16:uniqueId val="{00000010-3DF6-4D9D-8B9E-8CB2360D7B50}"/>
              </c:ext>
            </c:extLst>
          </c:dPt>
          <c:dPt>
            <c:idx val="2"/>
            <c:bubble3D val="0"/>
            <c:extLst>
              <c:ext xmlns:c16="http://schemas.microsoft.com/office/drawing/2014/chart" uri="{C3380CC4-5D6E-409C-BE32-E72D297353CC}">
                <c16:uniqueId val="{00000011-3DF6-4D9D-8B9E-8CB2360D7B50}"/>
              </c:ext>
            </c:extLst>
          </c:dPt>
          <c:dPt>
            <c:idx val="3"/>
            <c:bubble3D val="0"/>
            <c:extLst>
              <c:ext xmlns:c16="http://schemas.microsoft.com/office/drawing/2014/chart" uri="{C3380CC4-5D6E-409C-BE32-E72D297353CC}">
                <c16:uniqueId val="{00000012-3DF6-4D9D-8B9E-8CB2360D7B50}"/>
              </c:ext>
            </c:extLst>
          </c:dPt>
          <c:dPt>
            <c:idx val="4"/>
            <c:bubble3D val="0"/>
            <c:extLst>
              <c:ext xmlns:c16="http://schemas.microsoft.com/office/drawing/2014/chart" uri="{C3380CC4-5D6E-409C-BE32-E72D297353CC}">
                <c16:uniqueId val="{00000013-3DF6-4D9D-8B9E-8CB2360D7B50}"/>
              </c:ext>
            </c:extLst>
          </c:dPt>
          <c:dPt>
            <c:idx val="5"/>
            <c:bubble3D val="0"/>
            <c:extLst>
              <c:ext xmlns:c16="http://schemas.microsoft.com/office/drawing/2014/chart" uri="{C3380CC4-5D6E-409C-BE32-E72D297353CC}">
                <c16:uniqueId val="{00000014-3DF6-4D9D-8B9E-8CB2360D7B50}"/>
              </c:ext>
            </c:extLst>
          </c:dPt>
          <c:dPt>
            <c:idx val="7"/>
            <c:bubble3D val="0"/>
            <c:extLst>
              <c:ext xmlns:c16="http://schemas.microsoft.com/office/drawing/2014/chart" uri="{C3380CC4-5D6E-409C-BE32-E72D297353CC}">
                <c16:uniqueId val="{00000015-3DF6-4D9D-8B9E-8CB2360D7B50}"/>
              </c:ext>
            </c:extLst>
          </c:dPt>
          <c:dPt>
            <c:idx val="8"/>
            <c:bubble3D val="0"/>
            <c:extLst>
              <c:ext xmlns:c16="http://schemas.microsoft.com/office/drawing/2014/chart" uri="{C3380CC4-5D6E-409C-BE32-E72D297353CC}">
                <c16:uniqueId val="{00000016-3DF6-4D9D-8B9E-8CB2360D7B50}"/>
              </c:ext>
            </c:extLst>
          </c:dPt>
          <c:dPt>
            <c:idx val="9"/>
            <c:bubble3D val="0"/>
            <c:extLst>
              <c:ext xmlns:c16="http://schemas.microsoft.com/office/drawing/2014/chart" uri="{C3380CC4-5D6E-409C-BE32-E72D297353CC}">
                <c16:uniqueId val="{00000017-3DF6-4D9D-8B9E-8CB2360D7B50}"/>
              </c:ext>
            </c:extLst>
          </c:dPt>
          <c:dPt>
            <c:idx val="10"/>
            <c:bubble3D val="0"/>
            <c:extLst>
              <c:ext xmlns:c16="http://schemas.microsoft.com/office/drawing/2014/chart" uri="{C3380CC4-5D6E-409C-BE32-E72D297353CC}">
                <c16:uniqueId val="{00000018-3DF6-4D9D-8B9E-8CB2360D7B50}"/>
              </c:ext>
            </c:extLst>
          </c:dPt>
          <c:dPt>
            <c:idx val="11"/>
            <c:bubble3D val="0"/>
            <c:extLst>
              <c:ext xmlns:c16="http://schemas.microsoft.com/office/drawing/2014/chart" uri="{C3380CC4-5D6E-409C-BE32-E72D297353CC}">
                <c16:uniqueId val="{00000019-3DF6-4D9D-8B9E-8CB2360D7B50}"/>
              </c:ext>
            </c:extLst>
          </c:dPt>
          <c:dPt>
            <c:idx val="12"/>
            <c:bubble3D val="0"/>
            <c:extLst>
              <c:ext xmlns:c16="http://schemas.microsoft.com/office/drawing/2014/chart" uri="{C3380CC4-5D6E-409C-BE32-E72D297353CC}">
                <c16:uniqueId val="{0000001A-3DF6-4D9D-8B9E-8CB2360D7B50}"/>
              </c:ext>
            </c:extLst>
          </c:dPt>
          <c:cat>
            <c:numRef>
              <c:f>Sheet1!$B$1:$N$1</c:f>
              <c:numCache>
                <c:formatCode>General</c:formatCode>
                <c:ptCount val="13"/>
                <c:pt idx="0">
                  <c:v>2017</c:v>
                </c:pt>
                <c:pt idx="1">
                  <c:v>2018</c:v>
                </c:pt>
                <c:pt idx="2">
                  <c:v>2019</c:v>
                </c:pt>
                <c:pt idx="3">
                  <c:v>2020</c:v>
                </c:pt>
                <c:pt idx="4">
                  <c:v>2021</c:v>
                </c:pt>
                <c:pt idx="5">
                  <c:v>2022</c:v>
                </c:pt>
                <c:pt idx="7">
                  <c:v>2017</c:v>
                </c:pt>
                <c:pt idx="8">
                  <c:v>2018</c:v>
                </c:pt>
                <c:pt idx="9">
                  <c:v>2019</c:v>
                </c:pt>
                <c:pt idx="10">
                  <c:v>2020</c:v>
                </c:pt>
                <c:pt idx="11">
                  <c:v>2021</c:v>
                </c:pt>
                <c:pt idx="12">
                  <c:v>2022</c:v>
                </c:pt>
              </c:numCache>
            </c:numRef>
          </c:cat>
          <c:val>
            <c:numRef>
              <c:f>Sheet1!$B$5:$N$5</c:f>
              <c:numCache>
                <c:formatCode>0.00</c:formatCode>
                <c:ptCount val="13"/>
                <c:pt idx="0">
                  <c:v>2.8601999999999999</c:v>
                </c:pt>
                <c:pt idx="1">
                  <c:v>2.32267</c:v>
                </c:pt>
                <c:pt idx="2">
                  <c:v>2.3566099999999999</c:v>
                </c:pt>
                <c:pt idx="3">
                  <c:v>2.4405399999999999</c:v>
                </c:pt>
                <c:pt idx="4">
                  <c:v>1.81958</c:v>
                </c:pt>
                <c:pt idx="5">
                  <c:v>1.7986800000000001</c:v>
                </c:pt>
                <c:pt idx="7">
                  <c:v>1.85816</c:v>
                </c:pt>
                <c:pt idx="8">
                  <c:v>1.5034700000000001</c:v>
                </c:pt>
                <c:pt idx="9">
                  <c:v>1.6457299999999999</c:v>
                </c:pt>
                <c:pt idx="10">
                  <c:v>1.5511900000000001</c:v>
                </c:pt>
                <c:pt idx="11">
                  <c:v>1.20574</c:v>
                </c:pt>
                <c:pt idx="12">
                  <c:v>1.1842299999999999</c:v>
                </c:pt>
              </c:numCache>
            </c:numRef>
          </c:val>
          <c:smooth val="0"/>
          <c:extLst>
            <c:ext xmlns:c16="http://schemas.microsoft.com/office/drawing/2014/chart" uri="{C3380CC4-5D6E-409C-BE32-E72D297353CC}">
              <c16:uniqueId val="{0000001B-3DF6-4D9D-8B9E-8CB2360D7B50}"/>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Calendar Year</a:t>
                </a:r>
              </a:p>
            </c:rich>
          </c:tx>
          <c:layout>
            <c:manualLayout>
              <c:xMode val="edge"/>
              <c:yMode val="edge"/>
              <c:x val="0.47579881945236419"/>
              <c:y val="0.80619367375617201"/>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4256"/>
        <c:crosses val="autoZero"/>
        <c:auto val="1"/>
        <c:lblAlgn val="ctr"/>
        <c:lblOffset val="100"/>
        <c:tickLblSkip val="1"/>
        <c:tickMarkSkip val="1"/>
        <c:noMultiLvlLbl val="0"/>
      </c:catAx>
      <c:valAx>
        <c:axId val="87824256"/>
        <c:scaling>
          <c:orientation val="minMax"/>
          <c:max val="8"/>
          <c:min val="0"/>
        </c:scaling>
        <c:delete val="0"/>
        <c:axPos val="l"/>
        <c:majorGridlines>
          <c:spPr>
            <a:ln w="18061">
              <a:solidFill>
                <a:srgbClr val="C0C0C0"/>
              </a:solidFill>
              <a:prstDash val="solid"/>
            </a:ln>
          </c:spPr>
        </c:majorGridlines>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Antibiotic Rate per </a:t>
                </a:r>
              </a:p>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100 patient months</a:t>
                </a:r>
              </a:p>
            </c:rich>
          </c:tx>
          <c:layout>
            <c:manualLayout>
              <c:xMode val="edge"/>
              <c:yMode val="edge"/>
              <c:x val="2.9200987407246629E-3"/>
              <c:y val="0.22178395696861"/>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1"/>
      </c:valAx>
      <c:spPr>
        <a:noFill/>
        <a:ln w="25397">
          <a:noFill/>
        </a:ln>
      </c:spPr>
    </c:plotArea>
    <c:legend>
      <c:legendPos val="b"/>
      <c:layout>
        <c:manualLayout>
          <c:xMode val="edge"/>
          <c:yMode val="edge"/>
          <c:x val="0.23307331425228917"/>
          <c:y val="0.91935848059302439"/>
          <c:w val="0.63021662993933547"/>
          <c:h val="6.4348229932953749E-2"/>
        </c:manualLayout>
      </c:layout>
      <c:overlay val="0"/>
      <c:txPr>
        <a:bodyPr/>
        <a:lstStyle/>
        <a:p>
          <a:pPr>
            <a:defRPr sz="1600" b="0">
              <a:latin typeface="Arial" panose="020B0604020202020204" pitchFamily="34" charset="0"/>
              <a:cs typeface="Arial" panose="020B0604020202020204" pitchFamily="34" charset="0"/>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90273556231"/>
          <c:y val="4.7892720306513398E-2"/>
          <c:w val="0.86236254242528332"/>
          <c:h val="0.59157444261748071"/>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Sheet1!$B$2:$R$2</c:f>
              <c:numCache>
                <c:formatCode>General</c:formatCode>
                <c:ptCount val="17"/>
                <c:pt idx="0">
                  <c:v>0.69</c:v>
                </c:pt>
                <c:pt idx="1">
                  <c:v>0.74</c:v>
                </c:pt>
                <c:pt idx="2">
                  <c:v>0.76</c:v>
                </c:pt>
                <c:pt idx="3">
                  <c:v>0.9</c:v>
                </c:pt>
                <c:pt idx="4">
                  <c:v>0.72</c:v>
                </c:pt>
                <c:pt idx="5">
                  <c:v>1.05</c:v>
                </c:pt>
                <c:pt idx="6">
                  <c:v>0.97</c:v>
                </c:pt>
                <c:pt idx="7">
                  <c:v>0.8</c:v>
                </c:pt>
                <c:pt idx="9">
                  <c:v>0.67</c:v>
                </c:pt>
                <c:pt idx="10">
                  <c:v>0.59</c:v>
                </c:pt>
                <c:pt idx="11">
                  <c:v>0.64</c:v>
                </c:pt>
                <c:pt idx="12">
                  <c:v>0.8</c:v>
                </c:pt>
                <c:pt idx="13">
                  <c:v>0.61</c:v>
                </c:pt>
                <c:pt idx="14">
                  <c:v>0.73</c:v>
                </c:pt>
                <c:pt idx="15">
                  <c:v>0.57999999999999996</c:v>
                </c:pt>
                <c:pt idx="16">
                  <c:v>0.74</c:v>
                </c:pt>
              </c:numCache>
            </c:numRef>
          </c:val>
          <c:smooth val="0"/>
          <c:extLst>
            <c:ext xmlns:c16="http://schemas.microsoft.com/office/drawing/2014/chart" uri="{C3380CC4-5D6E-409C-BE32-E72D297353CC}">
              <c16:uniqueId val="{00000000-22DF-4173-850D-628CFA774DE0}"/>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Sheet1!$B$3:$R$3</c:f>
              <c:numCache>
                <c:formatCode>General</c:formatCode>
                <c:ptCount val="17"/>
                <c:pt idx="0">
                  <c:v>1.06</c:v>
                </c:pt>
                <c:pt idx="1">
                  <c:v>1.33</c:v>
                </c:pt>
                <c:pt idx="2">
                  <c:v>1.05</c:v>
                </c:pt>
                <c:pt idx="3">
                  <c:v>0.92</c:v>
                </c:pt>
                <c:pt idx="4">
                  <c:v>0.76</c:v>
                </c:pt>
                <c:pt idx="5">
                  <c:v>0.9</c:v>
                </c:pt>
                <c:pt idx="6">
                  <c:v>0.85</c:v>
                </c:pt>
                <c:pt idx="7">
                  <c:v>1.0900000000000001</c:v>
                </c:pt>
                <c:pt idx="9">
                  <c:v>1.06</c:v>
                </c:pt>
                <c:pt idx="10">
                  <c:v>0.72</c:v>
                </c:pt>
                <c:pt idx="11">
                  <c:v>1.1599999999999999</c:v>
                </c:pt>
                <c:pt idx="12">
                  <c:v>1.24</c:v>
                </c:pt>
                <c:pt idx="13">
                  <c:v>0.77</c:v>
                </c:pt>
                <c:pt idx="14">
                  <c:v>0.6</c:v>
                </c:pt>
                <c:pt idx="15">
                  <c:v>0.4</c:v>
                </c:pt>
                <c:pt idx="16">
                  <c:v>0.96</c:v>
                </c:pt>
              </c:numCache>
            </c:numRef>
          </c:val>
          <c:smooth val="0"/>
          <c:extLst>
            <c:ext xmlns:c16="http://schemas.microsoft.com/office/drawing/2014/chart" uri="{C3380CC4-5D6E-409C-BE32-E72D297353CC}">
              <c16:uniqueId val="{00000001-22DF-4173-850D-628CFA774DE0}"/>
            </c:ext>
          </c:extLst>
        </c:ser>
        <c:ser>
          <c:idx val="2"/>
          <c:order val="2"/>
          <c:tx>
            <c:strRef>
              <c:f>Sheet1!$A$4</c:f>
              <c:strCache>
                <c:ptCount val="1"/>
                <c:pt idx="0">
                  <c:v>Neonatal</c:v>
                </c:pt>
              </c:strCache>
            </c:strRef>
          </c:tx>
          <c:spPr>
            <a:ln w="57150">
              <a:solidFill>
                <a:srgbClr val="AFCE14"/>
              </a:solidFill>
              <a:prstDash val="solid"/>
            </a:ln>
          </c:spPr>
          <c:marker>
            <c:symbol val="circle"/>
            <c:size val="11"/>
            <c:spPr>
              <a:solidFill>
                <a:srgbClr val="AFCE14"/>
              </a:solidFill>
              <a:ln>
                <a:solidFill>
                  <a:srgbClr val="AFCE14"/>
                </a:solidFill>
                <a:prstDash val="solid"/>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Sheet1!$B$4:$R$4</c:f>
              <c:numCache>
                <c:formatCode>General</c:formatCode>
                <c:ptCount val="17"/>
                <c:pt idx="0">
                  <c:v>1.57</c:v>
                </c:pt>
                <c:pt idx="1">
                  <c:v>1.19</c:v>
                </c:pt>
                <c:pt idx="2">
                  <c:v>0.93</c:v>
                </c:pt>
                <c:pt idx="3">
                  <c:v>1.03</c:v>
                </c:pt>
                <c:pt idx="4">
                  <c:v>0.79</c:v>
                </c:pt>
                <c:pt idx="5">
                  <c:v>0.75</c:v>
                </c:pt>
                <c:pt idx="6">
                  <c:v>0.87</c:v>
                </c:pt>
                <c:pt idx="7">
                  <c:v>0.77</c:v>
                </c:pt>
              </c:numCache>
            </c:numRef>
          </c:val>
          <c:smooth val="0"/>
          <c:extLst>
            <c:ext xmlns:c16="http://schemas.microsoft.com/office/drawing/2014/chart" uri="{C3380CC4-5D6E-409C-BE32-E72D297353CC}">
              <c16:uniqueId val="{00000002-22DF-4173-850D-628CFA774DE0}"/>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1"/>
        <c:axPos val="b"/>
        <c:numFmt formatCode="General" sourceLinked="1"/>
        <c:majorTickMark val="out"/>
        <c:minorTickMark val="none"/>
        <c:tickLblPos val="nextTo"/>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800" b="1" i="0" u="none" strike="noStrike" baseline="0">
                    <a:solidFill>
                      <a:srgbClr val="000000"/>
                    </a:solidFill>
                    <a:latin typeface="Arial" panose="020B0604020202020204" pitchFamily="34" charset="0"/>
                    <a:ea typeface="Calibri"/>
                    <a:cs typeface="Arial" panose="020B0604020202020204" pitchFamily="34" charset="0"/>
                  </a:defRPr>
                </a:pPr>
                <a:r>
                  <a:rPr lang="en-US" sz="1800">
                    <a:latin typeface="Arial" panose="020B0604020202020204" pitchFamily="34" charset="0"/>
                    <a:cs typeface="Arial" panose="020B0604020202020204" pitchFamily="34" charset="0"/>
                  </a:rPr>
                  <a:t>SIR</a:t>
                </a:r>
              </a:p>
            </c:rich>
          </c:tx>
          <c:layout>
            <c:manualLayout>
              <c:xMode val="edge"/>
              <c:yMode val="edge"/>
              <c:x val="7.532759226765837E-3"/>
              <c:y val="0.29069590293113384"/>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0.5"/>
      </c:valAx>
      <c:spPr>
        <a:noFill/>
        <a:ln w="25397">
          <a:noFill/>
        </a:ln>
      </c:spPr>
    </c:plotArea>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94004798998333"/>
          <c:y val="4.7892720306513398E-2"/>
          <c:w val="0.86368058570131023"/>
          <c:h val="0.66650315181351028"/>
        </c:manualLayout>
      </c:layout>
      <c:lineChart>
        <c:grouping val="standard"/>
        <c:varyColors val="0"/>
        <c:ser>
          <c:idx val="0"/>
          <c:order val="0"/>
          <c:tx>
            <c:strRef>
              <c:f>Sheet1!$A$2</c:f>
              <c:strCache>
                <c:ptCount val="1"/>
                <c:pt idx="0">
                  <c:v>Adult</c:v>
                </c:pt>
              </c:strCache>
            </c:strRef>
          </c:tx>
          <c:spPr>
            <a:ln w="57150">
              <a:solidFill>
                <a:srgbClr val="0070C0"/>
              </a:solidFill>
              <a:prstDash val="solid"/>
            </a:ln>
          </c:spPr>
          <c:marker>
            <c:symbol val="diamond"/>
            <c:size val="13"/>
            <c:spPr>
              <a:solidFill>
                <a:srgbClr val="0070C0"/>
              </a:solidFill>
              <a:ln>
                <a:solidFill>
                  <a:srgbClr val="0070C0"/>
                </a:solidFill>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Sheet1!$B$2:$R$2</c:f>
              <c:numCache>
                <c:formatCode>General</c:formatCode>
                <c:ptCount val="17"/>
                <c:pt idx="0">
                  <c:v>1.04</c:v>
                </c:pt>
                <c:pt idx="1">
                  <c:v>1.04</c:v>
                </c:pt>
                <c:pt idx="2">
                  <c:v>1.02</c:v>
                </c:pt>
                <c:pt idx="3">
                  <c:v>1.03</c:v>
                </c:pt>
                <c:pt idx="4">
                  <c:v>1</c:v>
                </c:pt>
                <c:pt idx="5">
                  <c:v>1.1200000000000001</c:v>
                </c:pt>
                <c:pt idx="6">
                  <c:v>1.1399999999999999</c:v>
                </c:pt>
                <c:pt idx="7">
                  <c:v>1.06</c:v>
                </c:pt>
                <c:pt idx="9">
                  <c:v>0.8</c:v>
                </c:pt>
                <c:pt idx="10">
                  <c:v>0.77</c:v>
                </c:pt>
                <c:pt idx="11">
                  <c:v>0.74</c:v>
                </c:pt>
                <c:pt idx="12">
                  <c:v>0.71</c:v>
                </c:pt>
                <c:pt idx="13">
                  <c:v>0.72</c:v>
                </c:pt>
                <c:pt idx="14">
                  <c:v>0.74</c:v>
                </c:pt>
                <c:pt idx="15">
                  <c:v>0.75</c:v>
                </c:pt>
                <c:pt idx="16">
                  <c:v>0.81</c:v>
                </c:pt>
              </c:numCache>
            </c:numRef>
          </c:val>
          <c:smooth val="0"/>
          <c:extLst>
            <c:ext xmlns:c16="http://schemas.microsoft.com/office/drawing/2014/chart" uri="{C3380CC4-5D6E-409C-BE32-E72D297353CC}">
              <c16:uniqueId val="{00000000-D7A5-4E09-88AC-4BED098D7285}"/>
            </c:ext>
          </c:extLst>
        </c:ser>
        <c:ser>
          <c:idx val="1"/>
          <c:order val="1"/>
          <c:tx>
            <c:strRef>
              <c:f>Sheet1!$A$3</c:f>
              <c:strCache>
                <c:ptCount val="1"/>
                <c:pt idx="0">
                  <c:v>Pediatric</c:v>
                </c:pt>
              </c:strCache>
            </c:strRef>
          </c:tx>
          <c:spPr>
            <a:ln w="57150">
              <a:solidFill>
                <a:srgbClr val="969696"/>
              </a:solidFill>
              <a:prstDash val="solid"/>
            </a:ln>
          </c:spPr>
          <c:marker>
            <c:symbol val="square"/>
            <c:size val="10"/>
            <c:spPr>
              <a:solidFill>
                <a:srgbClr val="969696"/>
              </a:solidFill>
              <a:ln>
                <a:solidFill>
                  <a:srgbClr val="969696"/>
                </a:solidFill>
                <a:prstDash val="solid"/>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Sheet1!$B$3:$R$3</c:f>
              <c:numCache>
                <c:formatCode>General</c:formatCode>
                <c:ptCount val="17"/>
                <c:pt idx="0">
                  <c:v>1.1399999999999999</c:v>
                </c:pt>
                <c:pt idx="1">
                  <c:v>1.17</c:v>
                </c:pt>
                <c:pt idx="2">
                  <c:v>1.1399999999999999</c:v>
                </c:pt>
                <c:pt idx="3">
                  <c:v>1.05</c:v>
                </c:pt>
                <c:pt idx="4">
                  <c:v>1</c:v>
                </c:pt>
                <c:pt idx="5">
                  <c:v>1.02</c:v>
                </c:pt>
                <c:pt idx="6">
                  <c:v>1</c:v>
                </c:pt>
                <c:pt idx="7">
                  <c:v>1.02</c:v>
                </c:pt>
                <c:pt idx="9">
                  <c:v>1.41</c:v>
                </c:pt>
                <c:pt idx="10">
                  <c:v>1.43</c:v>
                </c:pt>
                <c:pt idx="11">
                  <c:v>1.34</c:v>
                </c:pt>
                <c:pt idx="12">
                  <c:v>1.27</c:v>
                </c:pt>
                <c:pt idx="13">
                  <c:v>1.2</c:v>
                </c:pt>
                <c:pt idx="14">
                  <c:v>1.1100000000000001</c:v>
                </c:pt>
                <c:pt idx="15">
                  <c:v>1.03</c:v>
                </c:pt>
                <c:pt idx="16">
                  <c:v>1.08</c:v>
                </c:pt>
              </c:numCache>
            </c:numRef>
          </c:val>
          <c:smooth val="0"/>
          <c:extLst>
            <c:ext xmlns:c16="http://schemas.microsoft.com/office/drawing/2014/chart" uri="{C3380CC4-5D6E-409C-BE32-E72D297353CC}">
              <c16:uniqueId val="{00000001-D7A5-4E09-88AC-4BED098D7285}"/>
            </c:ext>
          </c:extLst>
        </c:ser>
        <c:ser>
          <c:idx val="2"/>
          <c:order val="2"/>
          <c:tx>
            <c:strRef>
              <c:f>Sheet1!$A$4</c:f>
              <c:strCache>
                <c:ptCount val="1"/>
                <c:pt idx="0">
                  <c:v>Neonatal</c:v>
                </c:pt>
              </c:strCache>
            </c:strRef>
          </c:tx>
          <c:spPr>
            <a:ln w="57150">
              <a:solidFill>
                <a:srgbClr val="AFCE14"/>
              </a:solidFill>
              <a:prstDash val="solid"/>
            </a:ln>
          </c:spPr>
          <c:marker>
            <c:symbol val="circle"/>
            <c:size val="11"/>
            <c:spPr>
              <a:solidFill>
                <a:srgbClr val="AFCE14"/>
              </a:solidFill>
              <a:ln>
                <a:solidFill>
                  <a:srgbClr val="AFCE14"/>
                </a:solidFill>
                <a:prstDash val="solid"/>
              </a:ln>
            </c:spPr>
          </c:marker>
          <c:cat>
            <c:numRef>
              <c:f>Sheet1!$B$1:$R$1</c:f>
              <c:numCache>
                <c:formatCode>General</c:formatCode>
                <c:ptCount val="17"/>
                <c:pt idx="0">
                  <c:v>2015</c:v>
                </c:pt>
                <c:pt idx="1">
                  <c:v>2016</c:v>
                </c:pt>
                <c:pt idx="2">
                  <c:v>2017</c:v>
                </c:pt>
                <c:pt idx="3">
                  <c:v>2018</c:v>
                </c:pt>
                <c:pt idx="4">
                  <c:v>2019</c:v>
                </c:pt>
                <c:pt idx="5">
                  <c:v>2020</c:v>
                </c:pt>
                <c:pt idx="6">
                  <c:v>2021</c:v>
                </c:pt>
                <c:pt idx="7">
                  <c:v>2022</c:v>
                </c:pt>
                <c:pt idx="9">
                  <c:v>2015</c:v>
                </c:pt>
                <c:pt idx="10">
                  <c:v>2016</c:v>
                </c:pt>
                <c:pt idx="11">
                  <c:v>2017</c:v>
                </c:pt>
                <c:pt idx="12">
                  <c:v>2018</c:v>
                </c:pt>
                <c:pt idx="13">
                  <c:v>2019</c:v>
                </c:pt>
                <c:pt idx="14">
                  <c:v>2020</c:v>
                </c:pt>
                <c:pt idx="15">
                  <c:v>2021</c:v>
                </c:pt>
                <c:pt idx="16">
                  <c:v>2022</c:v>
                </c:pt>
              </c:numCache>
            </c:numRef>
          </c:cat>
          <c:val>
            <c:numRef>
              <c:f>Sheet1!$B$4:$R$4</c:f>
              <c:numCache>
                <c:formatCode>General</c:formatCode>
                <c:ptCount val="17"/>
                <c:pt idx="0">
                  <c:v>0.82</c:v>
                </c:pt>
                <c:pt idx="1">
                  <c:v>0.77</c:v>
                </c:pt>
                <c:pt idx="2">
                  <c:v>0.79</c:v>
                </c:pt>
                <c:pt idx="3">
                  <c:v>0.7</c:v>
                </c:pt>
                <c:pt idx="4">
                  <c:v>0.76</c:v>
                </c:pt>
                <c:pt idx="5">
                  <c:v>0.71</c:v>
                </c:pt>
                <c:pt idx="6">
                  <c:v>0.75</c:v>
                </c:pt>
                <c:pt idx="7">
                  <c:v>0.76</c:v>
                </c:pt>
              </c:numCache>
            </c:numRef>
          </c:val>
          <c:smooth val="0"/>
          <c:extLst>
            <c:ext xmlns:c16="http://schemas.microsoft.com/office/drawing/2014/chart" uri="{C3380CC4-5D6E-409C-BE32-E72D297353CC}">
              <c16:uniqueId val="{00000002-D7A5-4E09-88AC-4BED098D7285}"/>
            </c:ext>
          </c:extLst>
        </c:ser>
        <c:dLbls>
          <c:showLegendKey val="0"/>
          <c:showVal val="0"/>
          <c:showCatName val="0"/>
          <c:showSerName val="0"/>
          <c:showPercent val="0"/>
          <c:showBubbleSize val="0"/>
        </c:dLbls>
        <c:marker val="1"/>
        <c:smooth val="0"/>
        <c:axId val="87821696"/>
        <c:axId val="87824256"/>
      </c:lineChart>
      <c:catAx>
        <c:axId val="87821696"/>
        <c:scaling>
          <c:orientation val="minMax"/>
        </c:scaling>
        <c:delete val="0"/>
        <c:axPos val="b"/>
        <c:title>
          <c:tx>
            <c:rich>
              <a:bodyPr/>
              <a:lstStyle/>
              <a:p>
                <a:pPr>
                  <a:defRPr sz="1600" b="1" i="0" u="none" strike="noStrike" baseline="0">
                    <a:solidFill>
                      <a:srgbClr val="000000"/>
                    </a:solidFill>
                    <a:latin typeface="Arial" panose="020B0604020202020204" pitchFamily="34" charset="0"/>
                    <a:ea typeface="Calibri"/>
                    <a:cs typeface="Arial" panose="020B0604020202020204" pitchFamily="34" charset="0"/>
                  </a:defRPr>
                </a:pPr>
                <a:r>
                  <a:rPr lang="en-US" sz="1600">
                    <a:latin typeface="Arial" panose="020B0604020202020204" pitchFamily="34" charset="0"/>
                    <a:cs typeface="Arial" panose="020B0604020202020204" pitchFamily="34" charset="0"/>
                  </a:rPr>
                  <a:t>Calendar Year</a:t>
                </a:r>
              </a:p>
            </c:rich>
          </c:tx>
          <c:layout>
            <c:manualLayout>
              <c:xMode val="edge"/>
              <c:yMode val="edge"/>
              <c:x val="0.47871894856819086"/>
              <c:y val="0.83878032003245973"/>
            </c:manualLayout>
          </c:layout>
          <c:overlay val="0"/>
          <c:spPr>
            <a:noFill/>
            <a:ln w="36123">
              <a:noFill/>
            </a:ln>
          </c:spPr>
        </c:title>
        <c:numFmt formatCode="General" sourceLinked="1"/>
        <c:majorTickMark val="out"/>
        <c:minorTickMark val="none"/>
        <c:tickLblPos val="nextTo"/>
        <c:spPr>
          <a:ln w="4513">
            <a:solidFill>
              <a:schemeClr val="tx1"/>
            </a:solidFill>
            <a:prstDash val="solid"/>
          </a:ln>
        </c:spPr>
        <c:txPr>
          <a:bodyPr rot="150000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4256"/>
        <c:crosses val="autoZero"/>
        <c:auto val="1"/>
        <c:lblAlgn val="ctr"/>
        <c:lblOffset val="100"/>
        <c:tickLblSkip val="1"/>
        <c:tickMarkSkip val="1"/>
        <c:noMultiLvlLbl val="0"/>
      </c:catAx>
      <c:valAx>
        <c:axId val="87824256"/>
        <c:scaling>
          <c:orientation val="minMax"/>
          <c:max val="2"/>
          <c:min val="0"/>
        </c:scaling>
        <c:delete val="0"/>
        <c:axPos val="l"/>
        <c:majorGridlines>
          <c:spPr>
            <a:ln w="18061">
              <a:solidFill>
                <a:srgbClr val="C0C0C0"/>
              </a:solidFill>
              <a:prstDash val="solid"/>
            </a:ln>
          </c:spPr>
        </c:majorGridlines>
        <c:title>
          <c:tx>
            <c:rich>
              <a:bodyPr/>
              <a:lstStyle/>
              <a:p>
                <a:pPr>
                  <a:defRPr sz="1915" b="1" i="0" u="none" strike="noStrike" baseline="0">
                    <a:solidFill>
                      <a:srgbClr val="000000"/>
                    </a:solidFill>
                    <a:latin typeface="Calibri"/>
                    <a:ea typeface="Calibri"/>
                    <a:cs typeface="Calibri"/>
                  </a:defRPr>
                </a:pPr>
                <a:r>
                  <a:rPr lang="en-US"/>
                  <a:t>SUR</a:t>
                </a:r>
              </a:p>
            </c:rich>
          </c:tx>
          <c:layout>
            <c:manualLayout>
              <c:xMode val="edge"/>
              <c:yMode val="edge"/>
              <c:x val="7.5336197545909679E-3"/>
              <c:y val="0.30231264579220518"/>
            </c:manualLayout>
          </c:layout>
          <c:overlay val="0"/>
          <c:spPr>
            <a:noFill/>
            <a:ln w="36123">
              <a:noFill/>
            </a:ln>
          </c:spPr>
        </c:title>
        <c:numFmt formatCode="0.0" sourceLinked="0"/>
        <c:majorTickMark val="out"/>
        <c:minorTickMark val="none"/>
        <c:tickLblPos val="nextTo"/>
        <c:spPr>
          <a:ln w="4513">
            <a:solidFill>
              <a:schemeClr val="tx1"/>
            </a:solidFill>
            <a:prstDash val="solid"/>
          </a:ln>
        </c:spPr>
        <c:txPr>
          <a:bodyPr rot="0" vert="horz"/>
          <a:lstStyle/>
          <a:p>
            <a:pPr>
              <a:defRPr sz="14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7821696"/>
        <c:crosses val="autoZero"/>
        <c:crossBetween val="between"/>
        <c:majorUnit val="0.5"/>
      </c:valAx>
      <c:spPr>
        <a:noFill/>
        <a:ln w="25397">
          <a:noFill/>
        </a:ln>
      </c:spPr>
    </c:plotArea>
    <c:legend>
      <c:legendPos val="b"/>
      <c:layout>
        <c:manualLayout>
          <c:xMode val="edge"/>
          <c:yMode val="edge"/>
          <c:x val="0.26747713354012598"/>
          <c:y val="0.942528654943392"/>
          <c:w val="0.55493756462260402"/>
          <c:h val="4.9371131728890502E-2"/>
        </c:manualLayout>
      </c:layout>
      <c:overlay val="0"/>
      <c:spPr>
        <a:noFill/>
        <a:ln w="36123">
          <a:noFill/>
        </a:ln>
      </c:spPr>
      <c:txPr>
        <a:bodyPr/>
        <a:lstStyle/>
        <a:p>
          <a:pPr>
            <a:defRPr sz="13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legend>
    <c:plotVisOnly val="1"/>
    <c:dispBlanksAs val="gap"/>
    <c:showDLblsOverMax val="0"/>
  </c:chart>
  <c:spPr>
    <a:noFill/>
    <a:ln>
      <a:noFill/>
    </a:ln>
  </c:spPr>
  <c:txPr>
    <a:bodyPr/>
    <a:lstStyle/>
    <a:p>
      <a:pPr>
        <a:defRPr sz="1921" b="1" i="0" u="none" strike="noStrike" baseline="0">
          <a:solidFill>
            <a:schemeClr val="tx1"/>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latin typeface="Arial" panose="020B0604020202020204" pitchFamily="34" charset="0"/>
                <a:cs typeface="Arial" panose="020B0604020202020204" pitchFamily="34" charset="0"/>
              </a:defRPr>
            </a:pPr>
            <a:r>
              <a:rPr lang="en-US" sz="1600">
                <a:latin typeface="Arial" panose="020B0604020202020204" pitchFamily="34" charset="0"/>
                <a:cs typeface="Arial" panose="020B0604020202020204" pitchFamily="34" charset="0"/>
              </a:rPr>
              <a:t>NICU CLABSI Standard Infection Ratio (SIR) </a:t>
            </a:r>
          </a:p>
          <a:p>
            <a:pPr>
              <a:defRPr sz="1600">
                <a:latin typeface="Arial" panose="020B0604020202020204" pitchFamily="34" charset="0"/>
                <a:cs typeface="Arial" panose="020B0604020202020204" pitchFamily="34" charset="0"/>
              </a:defRPr>
            </a:pPr>
            <a:r>
              <a:rPr lang="en-US" sz="1600">
                <a:latin typeface="Arial" panose="020B0604020202020204" pitchFamily="34" charset="0"/>
                <a:cs typeface="Arial" panose="020B0604020202020204" pitchFamily="34" charset="0"/>
              </a:rPr>
              <a:t>by Birth</a:t>
            </a:r>
            <a:r>
              <a:rPr lang="en-US" sz="1600" baseline="0">
                <a:latin typeface="Arial" panose="020B0604020202020204" pitchFamily="34" charset="0"/>
                <a:cs typeface="Arial" panose="020B0604020202020204" pitchFamily="34" charset="0"/>
              </a:rPr>
              <a:t> Weight Category (grams)</a:t>
            </a:r>
            <a:endParaRPr lang="en-US" sz="1600">
              <a:latin typeface="Arial" panose="020B0604020202020204" pitchFamily="34" charset="0"/>
              <a:cs typeface="Arial" panose="020B0604020202020204" pitchFamily="34" charset="0"/>
            </a:endParaRPr>
          </a:p>
        </c:rich>
      </c:tx>
      <c:layout>
        <c:manualLayout>
          <c:xMode val="edge"/>
          <c:yMode val="edge"/>
          <c:x val="0.20409548227828703"/>
          <c:y val="0"/>
        </c:manualLayout>
      </c:layout>
      <c:overlay val="0"/>
    </c:title>
    <c:autoTitleDeleted val="0"/>
    <c:plotArea>
      <c:layout>
        <c:manualLayout>
          <c:layoutTarget val="inner"/>
          <c:xMode val="edge"/>
          <c:yMode val="edge"/>
          <c:x val="0.13787633601763863"/>
          <c:y val="0.16745467625646199"/>
          <c:w val="0.84627575277337597"/>
          <c:h val="0.57739596099505941"/>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1.42</c:v>
                </c:pt>
                <c:pt idx="1">
                  <c:v>2.21</c:v>
                </c:pt>
                <c:pt idx="2">
                  <c:v>2.27</c:v>
                </c:pt>
                <c:pt idx="3">
                  <c:v>3.02</c:v>
                </c:pt>
                <c:pt idx="4">
                  <c:v>2.04</c:v>
                </c:pt>
              </c:numCache>
            </c:numRef>
          </c:val>
          <c:smooth val="0"/>
          <c:extLst>
            <c:ext xmlns:c16="http://schemas.microsoft.com/office/drawing/2014/chart" uri="{C3380CC4-5D6E-409C-BE32-E72D297353CC}">
              <c16:uniqueId val="{00000000-9EA4-4AAE-8952-34FCC9C72F66}"/>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0.28000000000000003</c:v>
                </c:pt>
                <c:pt idx="1">
                  <c:v>0.28999999999999998</c:v>
                </c:pt>
                <c:pt idx="2">
                  <c:v>0.21</c:v>
                </c:pt>
                <c:pt idx="3">
                  <c:v>0.15</c:v>
                </c:pt>
                <c:pt idx="4">
                  <c:v>0.1</c:v>
                </c:pt>
              </c:numCache>
            </c:numRef>
          </c:val>
          <c:smooth val="0"/>
          <c:extLst>
            <c:ext xmlns:c16="http://schemas.microsoft.com/office/drawing/2014/chart" uri="{C3380CC4-5D6E-409C-BE32-E72D297353CC}">
              <c16:uniqueId val="{00000001-9EA4-4AAE-8952-34FCC9C72F66}"/>
            </c:ext>
          </c:extLst>
        </c:ser>
        <c:ser>
          <c:idx val="2"/>
          <c:order val="2"/>
          <c:tx>
            <c:strRef>
              <c:f>Sheet1!$A$4</c:f>
              <c:strCache>
                <c:ptCount val="1"/>
                <c:pt idx="0">
                  <c:v>SIR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0.68</c:v>
                </c:pt>
                <c:pt idx="1">
                  <c:v>0.92</c:v>
                </c:pt>
                <c:pt idx="2">
                  <c:v>0.83</c:v>
                </c:pt>
                <c:pt idx="3">
                  <c:v>0.91</c:v>
                </c:pt>
                <c:pt idx="4">
                  <c:v>0.62</c:v>
                </c:pt>
              </c:numCache>
            </c:numRef>
          </c:val>
          <c:smooth val="0"/>
          <c:extLst>
            <c:ext xmlns:c16="http://schemas.microsoft.com/office/drawing/2014/chart" uri="{C3380CC4-5D6E-409C-BE32-E72D297353CC}">
              <c16:uniqueId val="{00000002-9EA4-4AAE-8952-34FCC9C72F66}"/>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c:ext xmlns:c16="http://schemas.microsoft.com/office/drawing/2014/chart" uri="{C3380CC4-5D6E-409C-BE32-E72D297353CC}">
              <c16:uniqueId val="{00000003-9EA4-4AAE-8952-34FCC9C72F66}"/>
            </c:ext>
          </c:extLst>
        </c:ser>
        <c:dLbls>
          <c:showLegendKey val="0"/>
          <c:showVal val="0"/>
          <c:showCatName val="0"/>
          <c:showSerName val="0"/>
          <c:showPercent val="0"/>
          <c:showBubbleSize val="0"/>
        </c:dLbls>
        <c:hiLowLines>
          <c:spPr>
            <a:ln w="25373">
              <a:solidFill>
                <a:srgbClr val="333399"/>
              </a:solidFill>
              <a:prstDash val="solid"/>
            </a:ln>
          </c:spPr>
        </c:hiLowLines>
        <c:smooth val="0"/>
        <c:axId val="84161664"/>
        <c:axId val="84163584"/>
      </c:lineChart>
      <c:catAx>
        <c:axId val="84161664"/>
        <c:scaling>
          <c:orientation val="minMax"/>
        </c:scaling>
        <c:delete val="0"/>
        <c:axPos val="b"/>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Birth Weight</a:t>
                </a:r>
              </a:p>
            </c:rich>
          </c:tx>
          <c:layout>
            <c:manualLayout>
              <c:xMode val="edge"/>
              <c:yMode val="edge"/>
              <c:x val="0.47385574879281767"/>
              <c:y val="0.93155950587802905"/>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3584"/>
        <c:crosses val="autoZero"/>
        <c:auto val="1"/>
        <c:lblAlgn val="ctr"/>
        <c:lblOffset val="600"/>
        <c:tickLblSkip val="1"/>
        <c:tickMarkSkip val="1"/>
        <c:noMultiLvlLbl val="0"/>
      </c:catAx>
      <c:valAx>
        <c:axId val="84163584"/>
        <c:scaling>
          <c:orientation val="minMax"/>
          <c:max val="3.5"/>
        </c:scaling>
        <c:delete val="0"/>
        <c:axPos val="l"/>
        <c:majorGridlines>
          <c:spPr>
            <a:ln w="17793">
              <a:solidFill>
                <a:srgbClr val="C0C0C0"/>
              </a:solidFill>
              <a:prstDash val="solid"/>
            </a:ln>
          </c:spPr>
        </c:majorGridlines>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SIR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1664"/>
        <c:crosses val="autoZero"/>
        <c:crossBetween val="between"/>
        <c:majorUnit val="0.5"/>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latin typeface="Arial" panose="020B0604020202020204" pitchFamily="34" charset="0"/>
                <a:cs typeface="Arial" panose="020B0604020202020204" pitchFamily="34" charset="0"/>
              </a:defRPr>
            </a:pPr>
            <a:r>
              <a:rPr lang="en-US" sz="1600" dirty="0">
                <a:latin typeface="Arial" panose="020B0604020202020204" pitchFamily="34" charset="0"/>
                <a:cs typeface="Arial" panose="020B0604020202020204" pitchFamily="34" charset="0"/>
              </a:rPr>
              <a:t>NICU CLABSI Standard Infection Ratio (SUR) </a:t>
            </a:r>
          </a:p>
          <a:p>
            <a:pPr>
              <a:defRPr sz="1600">
                <a:latin typeface="Arial" panose="020B0604020202020204" pitchFamily="34" charset="0"/>
                <a:cs typeface="Arial" panose="020B0604020202020204" pitchFamily="34" charset="0"/>
              </a:defRPr>
            </a:pPr>
            <a:r>
              <a:rPr lang="en-US" sz="1600" dirty="0">
                <a:latin typeface="Arial" panose="020B0604020202020204" pitchFamily="34" charset="0"/>
                <a:cs typeface="Arial" panose="020B0604020202020204" pitchFamily="34" charset="0"/>
              </a:rPr>
              <a:t>by Birth</a:t>
            </a:r>
            <a:r>
              <a:rPr lang="en-US" sz="1600" baseline="0" dirty="0">
                <a:latin typeface="Arial" panose="020B0604020202020204" pitchFamily="34" charset="0"/>
                <a:cs typeface="Arial" panose="020B0604020202020204" pitchFamily="34" charset="0"/>
              </a:rPr>
              <a:t> Weight Category (grams)</a:t>
            </a:r>
            <a:endParaRPr lang="en-US" sz="1600" dirty="0">
              <a:latin typeface="Arial" panose="020B0604020202020204" pitchFamily="34" charset="0"/>
              <a:cs typeface="Arial" panose="020B0604020202020204" pitchFamily="34" charset="0"/>
            </a:endParaRPr>
          </a:p>
        </c:rich>
      </c:tx>
      <c:layout>
        <c:manualLayout>
          <c:xMode val="edge"/>
          <c:yMode val="edge"/>
          <c:x val="0.19777615392772877"/>
          <c:y val="7.3082715247298671E-3"/>
        </c:manualLayout>
      </c:layout>
      <c:overlay val="0"/>
    </c:title>
    <c:autoTitleDeleted val="0"/>
    <c:plotArea>
      <c:layout>
        <c:manualLayout>
          <c:layoutTarget val="inner"/>
          <c:xMode val="edge"/>
          <c:yMode val="edge"/>
          <c:x val="0.13787633601763863"/>
          <c:y val="0.16745467625646199"/>
          <c:w val="0.84627575277337597"/>
          <c:h val="0.58186673971101832"/>
        </c:manualLayout>
      </c:layout>
      <c:lineChart>
        <c:grouping val="standard"/>
        <c:varyColors val="0"/>
        <c:ser>
          <c:idx val="0"/>
          <c:order val="0"/>
          <c:tx>
            <c:strRef>
              <c:f>Sheet1!$A$2</c:f>
              <c:strCache>
                <c:ptCount val="1"/>
                <c:pt idx="0">
                  <c:v>CI_HI</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Sheet1!$B$2:$F$2</c:f>
              <c:numCache>
                <c:formatCode>General</c:formatCode>
                <c:ptCount val="5"/>
                <c:pt idx="0">
                  <c:v>0.75</c:v>
                </c:pt>
                <c:pt idx="1">
                  <c:v>0.61</c:v>
                </c:pt>
                <c:pt idx="2">
                  <c:v>0.72</c:v>
                </c:pt>
                <c:pt idx="3">
                  <c:v>0.65</c:v>
                </c:pt>
                <c:pt idx="4">
                  <c:v>1.25</c:v>
                </c:pt>
              </c:numCache>
            </c:numRef>
          </c:val>
          <c:smooth val="0"/>
          <c:extLst>
            <c:ext xmlns:c16="http://schemas.microsoft.com/office/drawing/2014/chart" uri="{C3380CC4-5D6E-409C-BE32-E72D297353CC}">
              <c16:uniqueId val="{00000000-7EC7-4FF5-A9C4-BBC76A2919FC}"/>
            </c:ext>
          </c:extLst>
        </c:ser>
        <c:ser>
          <c:idx val="1"/>
          <c:order val="1"/>
          <c:tx>
            <c:strRef>
              <c:f>Sheet1!$A$3</c:f>
              <c:strCache>
                <c:ptCount val="1"/>
                <c:pt idx="0">
                  <c:v>CI_LO</c:v>
                </c:pt>
              </c:strCache>
            </c:strRef>
          </c:tx>
          <c:spPr>
            <a:ln w="40031">
              <a:noFill/>
            </a:ln>
          </c:spPr>
          <c:marker>
            <c:symbol val="none"/>
          </c:marker>
          <c:cat>
            <c:strRef>
              <c:f>Sheet1!$B$1:$F$1</c:f>
              <c:strCache>
                <c:ptCount val="5"/>
                <c:pt idx="0">
                  <c:v>≤750 g</c:v>
                </c:pt>
                <c:pt idx="1">
                  <c:v>751-1000 g</c:v>
                </c:pt>
                <c:pt idx="2">
                  <c:v>1001-1500 g</c:v>
                </c:pt>
                <c:pt idx="3">
                  <c:v>1501-2500 g</c:v>
                </c:pt>
                <c:pt idx="4">
                  <c:v>&gt;2500 g</c:v>
                </c:pt>
              </c:strCache>
            </c:strRef>
          </c:cat>
          <c:val>
            <c:numRef>
              <c:f>Sheet1!$B$3:$F$3</c:f>
              <c:numCache>
                <c:formatCode>General</c:formatCode>
                <c:ptCount val="5"/>
                <c:pt idx="0">
                  <c:v>0.71</c:v>
                </c:pt>
                <c:pt idx="1">
                  <c:v>0.56999999999999995</c:v>
                </c:pt>
                <c:pt idx="2">
                  <c:v>0.67</c:v>
                </c:pt>
                <c:pt idx="3">
                  <c:v>0.61</c:v>
                </c:pt>
                <c:pt idx="4">
                  <c:v>1.18</c:v>
                </c:pt>
              </c:numCache>
            </c:numRef>
          </c:val>
          <c:smooth val="0"/>
          <c:extLst>
            <c:ext xmlns:c16="http://schemas.microsoft.com/office/drawing/2014/chart" uri="{C3380CC4-5D6E-409C-BE32-E72D297353CC}">
              <c16:uniqueId val="{00000001-7EC7-4FF5-A9C4-BBC76A2919FC}"/>
            </c:ext>
          </c:extLst>
        </c:ser>
        <c:ser>
          <c:idx val="2"/>
          <c:order val="2"/>
          <c:tx>
            <c:strRef>
              <c:f>Sheet1!$A$4</c:f>
              <c:strCache>
                <c:ptCount val="1"/>
                <c:pt idx="0">
                  <c:v>SIR</c:v>
                </c:pt>
              </c:strCache>
            </c:strRef>
          </c:tx>
          <c:spPr>
            <a:ln w="40031">
              <a:noFill/>
            </a:ln>
          </c:spPr>
          <c:marker>
            <c:symbol val="dash"/>
            <c:size val="13"/>
            <c:spPr>
              <a:solidFill>
                <a:srgbClr val="99CC00"/>
              </a:solidFill>
              <a:ln>
                <a:solidFill>
                  <a:srgbClr val="99CC00"/>
                </a:solidFill>
                <a:prstDash val="solid"/>
              </a:ln>
            </c:spPr>
          </c:marker>
          <c:cat>
            <c:strRef>
              <c:f>Sheet1!$B$1:$F$1</c:f>
              <c:strCache>
                <c:ptCount val="5"/>
                <c:pt idx="0">
                  <c:v>≤750 g</c:v>
                </c:pt>
                <c:pt idx="1">
                  <c:v>751-1000 g</c:v>
                </c:pt>
                <c:pt idx="2">
                  <c:v>1001-1500 g</c:v>
                </c:pt>
                <c:pt idx="3">
                  <c:v>1501-2500 g</c:v>
                </c:pt>
                <c:pt idx="4">
                  <c:v>&gt;2500 g</c:v>
                </c:pt>
              </c:strCache>
            </c:strRef>
          </c:cat>
          <c:val>
            <c:numRef>
              <c:f>Sheet1!$B$4:$F$4</c:f>
              <c:numCache>
                <c:formatCode>General</c:formatCode>
                <c:ptCount val="5"/>
                <c:pt idx="0">
                  <c:v>0.73</c:v>
                </c:pt>
                <c:pt idx="1">
                  <c:v>0.59</c:v>
                </c:pt>
                <c:pt idx="2">
                  <c:v>0.69</c:v>
                </c:pt>
                <c:pt idx="3">
                  <c:v>0.63</c:v>
                </c:pt>
                <c:pt idx="4">
                  <c:v>1.21</c:v>
                </c:pt>
              </c:numCache>
            </c:numRef>
          </c:val>
          <c:smooth val="0"/>
          <c:extLst>
            <c:ext xmlns:c16="http://schemas.microsoft.com/office/drawing/2014/chart" uri="{C3380CC4-5D6E-409C-BE32-E72D297353CC}">
              <c16:uniqueId val="{00000002-7EC7-4FF5-A9C4-BBC76A2919FC}"/>
            </c:ext>
          </c:extLst>
        </c:ser>
        <c:ser>
          <c:idx val="3"/>
          <c:order val="3"/>
          <c:tx>
            <c:v>Base</c:v>
          </c:tx>
          <c:spPr>
            <a:ln w="63390">
              <a:solidFill>
                <a:schemeClr val="bg1">
                  <a:lumMod val="75000"/>
                </a:schemeClr>
              </a:solidFill>
            </a:ln>
          </c:spPr>
          <c:marker>
            <c:symbol val="none"/>
          </c:marker>
          <c:val>
            <c:numRef>
              <c:f>Sheet1!$B$5:$F$5</c:f>
              <c:numCache>
                <c:formatCode>General</c:formatCode>
                <c:ptCount val="5"/>
              </c:numCache>
            </c:numRef>
          </c:val>
          <c:smooth val="0"/>
          <c:extLst>
            <c:ext xmlns:c16="http://schemas.microsoft.com/office/drawing/2014/chart" uri="{C3380CC4-5D6E-409C-BE32-E72D297353CC}">
              <c16:uniqueId val="{00000003-7EC7-4FF5-A9C4-BBC76A2919FC}"/>
            </c:ext>
          </c:extLst>
        </c:ser>
        <c:dLbls>
          <c:showLegendKey val="0"/>
          <c:showVal val="0"/>
          <c:showCatName val="0"/>
          <c:showSerName val="0"/>
          <c:showPercent val="0"/>
          <c:showBubbleSize val="0"/>
        </c:dLbls>
        <c:hiLowLines>
          <c:spPr>
            <a:ln w="25373">
              <a:solidFill>
                <a:srgbClr val="333399"/>
              </a:solidFill>
              <a:prstDash val="solid"/>
            </a:ln>
          </c:spPr>
        </c:hiLowLines>
        <c:smooth val="0"/>
        <c:axId val="84161664"/>
        <c:axId val="84163584"/>
      </c:lineChart>
      <c:catAx>
        <c:axId val="84161664"/>
        <c:scaling>
          <c:orientation val="minMax"/>
        </c:scaling>
        <c:delete val="0"/>
        <c:axPos val="b"/>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Birth Weight</a:t>
                </a:r>
              </a:p>
            </c:rich>
          </c:tx>
          <c:layout>
            <c:manualLayout>
              <c:xMode val="edge"/>
              <c:yMode val="edge"/>
              <c:x val="0.47385574879281767"/>
              <c:y val="0.93155950587802905"/>
            </c:manualLayout>
          </c:layout>
          <c:overlay val="0"/>
          <c:spPr>
            <a:noFill/>
            <a:ln w="35586">
              <a:noFill/>
            </a:ln>
          </c:spPr>
        </c:title>
        <c:numFmt formatCode="General" sourceLinked="1"/>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3584"/>
        <c:crosses val="autoZero"/>
        <c:auto val="1"/>
        <c:lblAlgn val="ctr"/>
        <c:lblOffset val="600"/>
        <c:tickLblSkip val="1"/>
        <c:tickMarkSkip val="1"/>
        <c:noMultiLvlLbl val="0"/>
      </c:catAx>
      <c:valAx>
        <c:axId val="84163584"/>
        <c:scaling>
          <c:orientation val="minMax"/>
          <c:max val="1.4"/>
        </c:scaling>
        <c:delete val="0"/>
        <c:axPos val="l"/>
        <c:majorGridlines>
          <c:spPr>
            <a:ln w="17793">
              <a:solidFill>
                <a:srgbClr val="C0C0C0"/>
              </a:solidFill>
              <a:prstDash val="solid"/>
            </a:ln>
          </c:spPr>
        </c:majorGridlines>
        <c:title>
          <c:tx>
            <c:rich>
              <a:bodyPr/>
              <a:lstStyle/>
              <a:p>
                <a:pPr>
                  <a:defRPr sz="1400" b="1" i="0" u="none" strike="noStrike" baseline="0">
                    <a:solidFill>
                      <a:srgbClr val="000000"/>
                    </a:solidFill>
                    <a:latin typeface="Arial" panose="020B0604020202020204" pitchFamily="34" charset="0"/>
                    <a:ea typeface="Calibri"/>
                    <a:cs typeface="Arial" panose="020B0604020202020204" pitchFamily="34" charset="0"/>
                  </a:defRPr>
                </a:pPr>
                <a:r>
                  <a:rPr lang="en-US" sz="1400">
                    <a:latin typeface="Arial" panose="020B0604020202020204" pitchFamily="34" charset="0"/>
                    <a:cs typeface="Arial" panose="020B0604020202020204" pitchFamily="34" charset="0"/>
                  </a:rPr>
                  <a:t>SUR</a:t>
                </a:r>
              </a:p>
            </c:rich>
          </c:tx>
          <c:layout>
            <c:manualLayout>
              <c:xMode val="edge"/>
              <c:yMode val="edge"/>
              <c:x val="1.5847828010262799E-2"/>
              <c:y val="0.37022131862618401"/>
            </c:manualLayout>
          </c:layout>
          <c:overlay val="0"/>
          <c:spPr>
            <a:noFill/>
            <a:ln w="35586">
              <a:noFill/>
            </a:ln>
          </c:spPr>
        </c:title>
        <c:numFmt formatCode="0.0" sourceLinked="0"/>
        <c:majorTickMark val="cross"/>
        <c:minorTickMark val="none"/>
        <c:tickLblPos val="nextTo"/>
        <c:spPr>
          <a:ln w="4445">
            <a:solidFill>
              <a:schemeClr val="tx1"/>
            </a:solidFill>
            <a:prstDash val="solid"/>
          </a:ln>
        </c:spPr>
        <c:txPr>
          <a:bodyPr rot="0" vert="horz"/>
          <a:lstStyle/>
          <a:p>
            <a:pPr>
              <a:defRPr sz="1200" b="0" i="0" u="none" strike="noStrike" baseline="0">
                <a:solidFill>
                  <a:schemeClr val="tx1"/>
                </a:solidFill>
                <a:latin typeface="Arial" panose="020B0604020202020204" pitchFamily="34" charset="0"/>
                <a:ea typeface="Calibri"/>
                <a:cs typeface="Arial" panose="020B0604020202020204" pitchFamily="34" charset="0"/>
              </a:defRPr>
            </a:pPr>
            <a:endParaRPr lang="en-US"/>
          </a:p>
        </c:txPr>
        <c:crossAx val="84161664"/>
        <c:crosses val="autoZero"/>
        <c:crossBetween val="between"/>
        <c:majorUnit val="0.2"/>
      </c:valAx>
      <c:spPr>
        <a:noFill/>
        <a:ln w="25391">
          <a:noFill/>
        </a:ln>
      </c:spPr>
    </c:plotArea>
    <c:plotVisOnly val="1"/>
    <c:dispBlanksAs val="gap"/>
    <c:showDLblsOverMax val="0"/>
  </c:chart>
  <c:spPr>
    <a:noFill/>
    <a:ln>
      <a:noFill/>
    </a:ln>
  </c:spPr>
  <c:txPr>
    <a:bodyPr/>
    <a:lstStyle/>
    <a:p>
      <a:pPr>
        <a:defRPr sz="1854" b="1" i="0" u="none" strike="noStrike" baseline="0">
          <a:solidFill>
            <a:schemeClr val="tx1"/>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238B-44C7-ACE7-466A86A80078}"/>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238B-44C7-ACE7-466A86A80078}"/>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238B-44C7-ACE7-466A86A80078}"/>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238B-44C7-ACE7-466A86A80078}"/>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238B-44C7-ACE7-466A86A80078}"/>
              </c:ext>
            </c:extLst>
          </c:dPt>
          <c:dPt>
            <c:idx val="5"/>
            <c:bubble3D val="0"/>
            <c:spPr>
              <a:solidFill>
                <a:srgbClr val="A3D872"/>
              </a:solidFill>
              <a:ln w="8054">
                <a:solidFill>
                  <a:srgbClr val="A3D872"/>
                </a:solidFill>
                <a:prstDash val="solid"/>
              </a:ln>
            </c:spPr>
            <c:extLst>
              <c:ext xmlns:c16="http://schemas.microsoft.com/office/drawing/2014/chart" uri="{C3380CC4-5D6E-409C-BE32-E72D297353CC}">
                <c16:uniqueId val="{0000000B-238B-44C7-ACE7-466A86A80078}"/>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238B-44C7-ACE7-466A86A80078}"/>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238B-44C7-ACE7-466A86A80078}"/>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238B-44C7-ACE7-466A86A80078}"/>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238B-44C7-ACE7-466A86A80078}"/>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238B-44C7-ACE7-466A86A80078}"/>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238B-44C7-ACE7-466A86A80078}"/>
              </c:ext>
            </c:extLst>
          </c:dPt>
          <c:dLbls>
            <c:dLbl>
              <c:idx val="0"/>
              <c:layout>
                <c:manualLayout>
                  <c:x val="1.9774862412891343E-2"/>
                  <c:y val="0"/>
                </c:manualLayout>
              </c:layout>
              <c:tx>
                <c:rich>
                  <a:bodyPr/>
                  <a:lstStyle/>
                  <a:p>
                    <a:fld id="{22F42FD7-E093-48E3-9C2A-1B6E25A5C581}" type="CATEGORYNAME">
                      <a:rPr lang="en-US" i="1"/>
                      <a:pPr/>
                      <a:t>[CATEGORY NAME]</a:t>
                    </a:fld>
                    <a:r>
                      <a:rPr lang="en-US" baseline="0" dirty="0"/>
                      <a:t>
</a:t>
                    </a:r>
                    <a:fld id="{292D9165-00CA-45B5-B837-18094051DC9E}"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38B-44C7-ACE7-466A86A80078}"/>
                </c:ext>
              </c:extLst>
            </c:dLbl>
            <c:dLbl>
              <c:idx val="1"/>
              <c:delete val="1"/>
              <c:extLst>
                <c:ext xmlns:c15="http://schemas.microsoft.com/office/drawing/2012/chart" uri="{CE6537A1-D6FC-4f65-9D91-7224C49458BB}"/>
                <c:ext xmlns:c16="http://schemas.microsoft.com/office/drawing/2014/chart" uri="{C3380CC4-5D6E-409C-BE32-E72D297353CC}">
                  <c16:uniqueId val="{00000003-238B-44C7-ACE7-466A86A80078}"/>
                </c:ext>
              </c:extLst>
            </c:dLbl>
            <c:dLbl>
              <c:idx val="2"/>
              <c:layout>
                <c:manualLayout>
                  <c:x val="1.8960823194823659E-2"/>
                  <c:y val="2.0453592497606039E-2"/>
                </c:manualLayout>
              </c:layout>
              <c:tx>
                <c:rich>
                  <a:bodyPr/>
                  <a:lstStyle/>
                  <a:p>
                    <a:fld id="{7DE38E4D-C11C-426B-940A-DD30EFD11D13}" type="CATEGORYNAME">
                      <a:rPr lang="en-US" i="1"/>
                      <a:pPr/>
                      <a:t>[CATEGORY NAME]</a:t>
                    </a:fld>
                    <a:r>
                      <a:rPr lang="en-US" baseline="0" dirty="0"/>
                      <a:t>
</a:t>
                    </a:r>
                    <a:fld id="{74B4D59A-7E28-407B-BBC8-B99503CD688E}"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38B-44C7-ACE7-466A86A80078}"/>
                </c:ext>
              </c:extLst>
            </c:dLbl>
            <c:dLbl>
              <c:idx val="3"/>
              <c:layout>
                <c:manualLayout>
                  <c:x val="1.3842403689024011E-2"/>
                  <c:y val="3.2026439120765353E-2"/>
                </c:manualLayout>
              </c:layout>
              <c:tx>
                <c:rich>
                  <a:bodyPr/>
                  <a:lstStyle/>
                  <a:p>
                    <a:fld id="{4BD5C140-DC56-49FB-BC47-3348C94EA1A1}" type="CATEGORYNAME">
                      <a:rPr lang="en-US" i="1"/>
                      <a:pPr/>
                      <a:t>[CATEGORY NAME]</a:t>
                    </a:fld>
                    <a:r>
                      <a:rPr lang="en-US" baseline="0" dirty="0"/>
                      <a:t>
</a:t>
                    </a:r>
                    <a:fld id="{0BA908D5-9A9D-496E-8F3F-6F97DC88A15A}"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38B-44C7-ACE7-466A86A80078}"/>
                </c:ext>
              </c:extLst>
            </c:dLbl>
            <c:dLbl>
              <c:idx val="4"/>
              <c:delete val="1"/>
              <c:extLst>
                <c:ext xmlns:c15="http://schemas.microsoft.com/office/drawing/2012/chart" uri="{CE6537A1-D6FC-4f65-9D91-7224C49458BB}"/>
                <c:ext xmlns:c16="http://schemas.microsoft.com/office/drawing/2014/chart" uri="{C3380CC4-5D6E-409C-BE32-E72D297353CC}">
                  <c16:uniqueId val="{00000009-238B-44C7-ACE7-466A86A80078}"/>
                </c:ext>
              </c:extLst>
            </c:dLbl>
            <c:dLbl>
              <c:idx val="5"/>
              <c:layout>
                <c:manualLayout>
                  <c:x val="0"/>
                  <c:y val="5.8229889310482457E-3"/>
                </c:manualLayout>
              </c:layout>
              <c:tx>
                <c:rich>
                  <a:bodyPr/>
                  <a:lstStyle/>
                  <a:p>
                    <a:fld id="{FCF790CA-FC9E-4833-B49E-5FB137871796}" type="CATEGORYNAME">
                      <a:rPr lang="en-US" i="1"/>
                      <a:pPr/>
                      <a:t>[CATEGORY NAME]</a:t>
                    </a:fld>
                    <a:r>
                      <a:rPr lang="en-US" baseline="0" dirty="0"/>
                      <a:t>
</a:t>
                    </a:r>
                    <a:fld id="{2D757483-DB3E-4183-817B-599603676295}"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38B-44C7-ACE7-466A86A80078}"/>
                </c:ext>
              </c:extLst>
            </c:dLbl>
            <c:dLbl>
              <c:idx val="6"/>
              <c:delete val="1"/>
              <c:extLst>
                <c:ext xmlns:c15="http://schemas.microsoft.com/office/drawing/2012/chart" uri="{CE6537A1-D6FC-4f65-9D91-7224C49458BB}"/>
                <c:ext xmlns:c16="http://schemas.microsoft.com/office/drawing/2014/chart" uri="{C3380CC4-5D6E-409C-BE32-E72D297353CC}">
                  <c16:uniqueId val="{0000000D-238B-44C7-ACE7-466A86A80078}"/>
                </c:ext>
              </c:extLst>
            </c:dLbl>
            <c:dLbl>
              <c:idx val="7"/>
              <c:delete val="1"/>
              <c:extLst>
                <c:ext xmlns:c15="http://schemas.microsoft.com/office/drawing/2012/chart" uri="{CE6537A1-D6FC-4f65-9D91-7224C49458BB}"/>
                <c:ext xmlns:c16="http://schemas.microsoft.com/office/drawing/2014/chart" uri="{C3380CC4-5D6E-409C-BE32-E72D297353CC}">
                  <c16:uniqueId val="{0000000F-238B-44C7-ACE7-466A86A80078}"/>
                </c:ext>
              </c:extLst>
            </c:dLbl>
            <c:dLbl>
              <c:idx val="8"/>
              <c:layout>
                <c:manualLayout>
                  <c:x val="-5.9324587238674025E-3"/>
                  <c:y val="1.746896679314462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238B-44C7-ACE7-466A86A80078}"/>
                </c:ext>
              </c:extLst>
            </c:dLbl>
            <c:dLbl>
              <c:idx val="9"/>
              <c:delete val="1"/>
              <c:extLst>
                <c:ext xmlns:c15="http://schemas.microsoft.com/office/drawing/2012/chart" uri="{CE6537A1-D6FC-4f65-9D91-7224C49458BB}"/>
                <c:ext xmlns:c16="http://schemas.microsoft.com/office/drawing/2014/chart" uri="{C3380CC4-5D6E-409C-BE32-E72D297353CC}">
                  <c16:uniqueId val="{00000013-238B-44C7-ACE7-466A86A80078}"/>
                </c:ext>
              </c:extLst>
            </c:dLbl>
            <c:dLbl>
              <c:idx val="10"/>
              <c:layout>
                <c:manualLayout>
                  <c:x val="-3.5594752343204417E-2"/>
                  <c:y val="2.620345018971710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238B-44C7-ACE7-466A86A80078}"/>
                </c:ext>
              </c:extLst>
            </c:dLbl>
            <c:dLbl>
              <c:idx val="11"/>
              <c:layout>
                <c:manualLayout>
                  <c:x val="5.3392128514806625E-2"/>
                  <c:y val="-3.49379335862894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238B-44C7-ACE7-466A86A80078}"/>
                </c:ext>
              </c:extLst>
            </c:dLbl>
            <c:dLbl>
              <c:idx val="12"/>
              <c:delete val="1"/>
              <c:extLst>
                <c:ext xmlns:c15="http://schemas.microsoft.com/office/drawing/2012/chart" uri="{CE6537A1-D6FC-4f65-9D91-7224C49458BB}"/>
                <c:ext xmlns:c16="http://schemas.microsoft.com/office/drawing/2014/chart" uri="{C3380CC4-5D6E-409C-BE32-E72D297353CC}">
                  <c16:uniqueId val="{00000018-238B-44C7-ACE7-466A86A80078}"/>
                </c:ext>
              </c:extLst>
            </c:dLbl>
            <c:dLbl>
              <c:idx val="13"/>
              <c:delete val="1"/>
              <c:extLst>
                <c:ext xmlns:c15="http://schemas.microsoft.com/office/drawing/2012/chart" uri="{CE6537A1-D6FC-4f65-9D91-7224C49458BB}"/>
                <c:ext xmlns:c16="http://schemas.microsoft.com/office/drawing/2014/chart" uri="{C3380CC4-5D6E-409C-BE32-E72D297353CC}">
                  <c16:uniqueId val="{00000019-238B-44C7-ACE7-466A86A80078}"/>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c:v>
                </c:pt>
                <c:pt idx="2">
                  <c:v>3</c:v>
                </c:pt>
                <c:pt idx="3">
                  <c:v>2</c:v>
                </c:pt>
                <c:pt idx="5">
                  <c:v>2</c:v>
                </c:pt>
                <c:pt idx="8">
                  <c:v>6</c:v>
                </c:pt>
                <c:pt idx="10">
                  <c:v>1</c:v>
                </c:pt>
                <c:pt idx="11">
                  <c:v>1</c:v>
                </c:pt>
              </c:numCache>
            </c:numRef>
          </c:val>
          <c:extLst>
            <c:ext xmlns:c16="http://schemas.microsoft.com/office/drawing/2014/chart" uri="{C3380CC4-5D6E-409C-BE32-E72D297353CC}">
              <c16:uniqueId val="{0000001A-238B-44C7-ACE7-466A86A80078}"/>
            </c:ext>
          </c:extLst>
        </c:ser>
        <c:ser>
          <c:idx val="1"/>
          <c:order val="1"/>
          <c:dPt>
            <c:idx val="0"/>
            <c:bubble3D val="0"/>
            <c:extLst>
              <c:ext xmlns:c16="http://schemas.microsoft.com/office/drawing/2014/chart" uri="{C3380CC4-5D6E-409C-BE32-E72D297353CC}">
                <c16:uniqueId val="{0000001B-238B-44C7-ACE7-466A86A80078}"/>
              </c:ext>
            </c:extLst>
          </c:dPt>
          <c:dPt>
            <c:idx val="1"/>
            <c:bubble3D val="0"/>
            <c:extLst>
              <c:ext xmlns:c16="http://schemas.microsoft.com/office/drawing/2014/chart" uri="{C3380CC4-5D6E-409C-BE32-E72D297353CC}">
                <c16:uniqueId val="{0000001C-238B-44C7-ACE7-466A86A80078}"/>
              </c:ext>
            </c:extLst>
          </c:dPt>
          <c:dPt>
            <c:idx val="2"/>
            <c:bubble3D val="0"/>
            <c:extLst>
              <c:ext xmlns:c16="http://schemas.microsoft.com/office/drawing/2014/chart" uri="{C3380CC4-5D6E-409C-BE32-E72D297353CC}">
                <c16:uniqueId val="{0000001D-238B-44C7-ACE7-466A86A80078}"/>
              </c:ext>
            </c:extLst>
          </c:dPt>
          <c:dPt>
            <c:idx val="3"/>
            <c:bubble3D val="0"/>
            <c:extLst>
              <c:ext xmlns:c16="http://schemas.microsoft.com/office/drawing/2014/chart" uri="{C3380CC4-5D6E-409C-BE32-E72D297353CC}">
                <c16:uniqueId val="{0000001E-238B-44C7-ACE7-466A86A80078}"/>
              </c:ext>
            </c:extLst>
          </c:dPt>
          <c:dPt>
            <c:idx val="4"/>
            <c:bubble3D val="0"/>
            <c:extLst>
              <c:ext xmlns:c16="http://schemas.microsoft.com/office/drawing/2014/chart" uri="{C3380CC4-5D6E-409C-BE32-E72D297353CC}">
                <c16:uniqueId val="{0000001F-238B-44C7-ACE7-466A86A80078}"/>
              </c:ext>
            </c:extLst>
          </c:dPt>
          <c:dPt>
            <c:idx val="5"/>
            <c:bubble3D val="0"/>
            <c:extLst>
              <c:ext xmlns:c16="http://schemas.microsoft.com/office/drawing/2014/chart" uri="{C3380CC4-5D6E-409C-BE32-E72D297353CC}">
                <c16:uniqueId val="{00000020-238B-44C7-ACE7-466A86A80078}"/>
              </c:ext>
            </c:extLst>
          </c:dPt>
          <c:dPt>
            <c:idx val="6"/>
            <c:bubble3D val="0"/>
            <c:extLst>
              <c:ext xmlns:c16="http://schemas.microsoft.com/office/drawing/2014/chart" uri="{C3380CC4-5D6E-409C-BE32-E72D297353CC}">
                <c16:uniqueId val="{00000021-238B-44C7-ACE7-466A86A80078}"/>
              </c:ext>
            </c:extLst>
          </c:dPt>
          <c:dPt>
            <c:idx val="7"/>
            <c:bubble3D val="0"/>
            <c:extLst>
              <c:ext xmlns:c16="http://schemas.microsoft.com/office/drawing/2014/chart" uri="{C3380CC4-5D6E-409C-BE32-E72D297353CC}">
                <c16:uniqueId val="{00000022-238B-44C7-ACE7-466A86A80078}"/>
              </c:ext>
            </c:extLst>
          </c:dPt>
          <c:dPt>
            <c:idx val="8"/>
            <c:bubble3D val="0"/>
            <c:extLst>
              <c:ext xmlns:c16="http://schemas.microsoft.com/office/drawing/2014/chart" uri="{C3380CC4-5D6E-409C-BE32-E72D297353CC}">
                <c16:uniqueId val="{00000023-238B-44C7-ACE7-466A86A80078}"/>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General</c:formatCode>
                <c:ptCount val="14"/>
                <c:pt idx="0" formatCode="0.00%">
                  <c:v>0.21099999999999999</c:v>
                </c:pt>
                <c:pt idx="2">
                  <c:v>0.158</c:v>
                </c:pt>
                <c:pt idx="3" formatCode="0.00%">
                  <c:v>0.105</c:v>
                </c:pt>
                <c:pt idx="5" formatCode="0.00%">
                  <c:v>0.105</c:v>
                </c:pt>
                <c:pt idx="8" formatCode="0.00%">
                  <c:v>0.316</c:v>
                </c:pt>
                <c:pt idx="10" formatCode="0.00%">
                  <c:v>5.2999999999999999E-2</c:v>
                </c:pt>
                <c:pt idx="11" formatCode="0.00%">
                  <c:v>5.2999999999999999E-2</c:v>
                </c:pt>
              </c:numCache>
            </c:numRef>
          </c:val>
          <c:extLst>
            <c:ext xmlns:c16="http://schemas.microsoft.com/office/drawing/2014/chart" uri="{C3380CC4-5D6E-409C-BE32-E72D297353CC}">
              <c16:uniqueId val="{00000024-238B-44C7-ACE7-466A86A80078}"/>
            </c:ext>
          </c:extLst>
        </c:ser>
        <c:dLbls>
          <c:showLegendKey val="0"/>
          <c:showVal val="0"/>
          <c:showCatName val="0"/>
          <c:showSerName val="0"/>
          <c:showPercent val="0"/>
          <c:showBubbleSize val="0"/>
          <c:showLeaderLines val="1"/>
        </c:dLbls>
        <c:firstSliceAng val="0"/>
      </c:pieChart>
      <c:spPr>
        <a:noFill/>
        <a:ln w="25387">
          <a:noFill/>
        </a:ln>
      </c:spPr>
    </c:plotArea>
    <c:plotVisOnly val="1"/>
    <c:dispBlanksAs val="zero"/>
    <c:showDLblsOverMax val="0"/>
  </c:chart>
  <c:spPr>
    <a:no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5515695067301"/>
          <c:y val="0.20070011668611401"/>
          <c:w val="0.46188340807174899"/>
          <c:h val="0.60093348891481901"/>
        </c:manualLayout>
      </c:layout>
      <c:pieChart>
        <c:varyColors val="1"/>
        <c:ser>
          <c:idx val="0"/>
          <c:order val="0"/>
          <c:spPr>
            <a:solidFill>
              <a:srgbClr val="9999FF"/>
            </a:solidFill>
            <a:ln w="8054">
              <a:solidFill>
                <a:srgbClr val="FFFFFF"/>
              </a:solidFill>
              <a:prstDash val="solid"/>
            </a:ln>
          </c:spPr>
          <c:dPt>
            <c:idx val="0"/>
            <c:bubble3D val="0"/>
            <c:spPr>
              <a:solidFill>
                <a:srgbClr val="33A02C"/>
              </a:solidFill>
              <a:ln w="8054">
                <a:solidFill>
                  <a:srgbClr val="33A02C"/>
                </a:solidFill>
                <a:prstDash val="solid"/>
              </a:ln>
            </c:spPr>
            <c:extLst>
              <c:ext xmlns:c16="http://schemas.microsoft.com/office/drawing/2014/chart" uri="{C3380CC4-5D6E-409C-BE32-E72D297353CC}">
                <c16:uniqueId val="{00000001-8169-47A3-B6A5-352426FDB50B}"/>
              </c:ext>
            </c:extLst>
          </c:dPt>
          <c:dPt>
            <c:idx val="1"/>
            <c:bubble3D val="0"/>
            <c:spPr>
              <a:solidFill>
                <a:srgbClr val="FF7F00"/>
              </a:solidFill>
              <a:ln w="8054">
                <a:solidFill>
                  <a:srgbClr val="FF7F00"/>
                </a:solidFill>
                <a:prstDash val="solid"/>
              </a:ln>
            </c:spPr>
            <c:extLst>
              <c:ext xmlns:c16="http://schemas.microsoft.com/office/drawing/2014/chart" uri="{C3380CC4-5D6E-409C-BE32-E72D297353CC}">
                <c16:uniqueId val="{00000003-8169-47A3-B6A5-352426FDB50B}"/>
              </c:ext>
            </c:extLst>
          </c:dPt>
          <c:dPt>
            <c:idx val="2"/>
            <c:bubble3D val="0"/>
            <c:spPr>
              <a:solidFill>
                <a:srgbClr val="8452BA"/>
              </a:solidFill>
              <a:ln w="8054">
                <a:solidFill>
                  <a:srgbClr val="FFFFFF"/>
                </a:solidFill>
                <a:prstDash val="solid"/>
              </a:ln>
            </c:spPr>
            <c:extLst>
              <c:ext xmlns:c16="http://schemas.microsoft.com/office/drawing/2014/chart" uri="{C3380CC4-5D6E-409C-BE32-E72D297353CC}">
                <c16:uniqueId val="{00000005-8169-47A3-B6A5-352426FDB50B}"/>
              </c:ext>
            </c:extLst>
          </c:dPt>
          <c:dPt>
            <c:idx val="3"/>
            <c:bubble3D val="0"/>
            <c:spPr>
              <a:solidFill>
                <a:srgbClr val="FB9A99"/>
              </a:solidFill>
              <a:ln w="8054">
                <a:solidFill>
                  <a:srgbClr val="FB9A99"/>
                </a:solidFill>
                <a:prstDash val="solid"/>
              </a:ln>
            </c:spPr>
            <c:extLst>
              <c:ext xmlns:c16="http://schemas.microsoft.com/office/drawing/2014/chart" uri="{C3380CC4-5D6E-409C-BE32-E72D297353CC}">
                <c16:uniqueId val="{00000007-8169-47A3-B6A5-352426FDB50B}"/>
              </c:ext>
            </c:extLst>
          </c:dPt>
          <c:dPt>
            <c:idx val="4"/>
            <c:bubble3D val="0"/>
            <c:spPr>
              <a:solidFill>
                <a:schemeClr val="bg1">
                  <a:lumMod val="75000"/>
                </a:schemeClr>
              </a:solidFill>
              <a:ln w="8054">
                <a:solidFill>
                  <a:srgbClr val="FFFFFF"/>
                </a:solidFill>
                <a:prstDash val="solid"/>
              </a:ln>
            </c:spPr>
            <c:extLst>
              <c:ext xmlns:c16="http://schemas.microsoft.com/office/drawing/2014/chart" uri="{C3380CC4-5D6E-409C-BE32-E72D297353CC}">
                <c16:uniqueId val="{00000009-8169-47A3-B6A5-352426FDB50B}"/>
              </c:ext>
            </c:extLst>
          </c:dPt>
          <c:dPt>
            <c:idx val="5"/>
            <c:bubble3D val="0"/>
            <c:spPr>
              <a:solidFill>
                <a:srgbClr val="A3D872"/>
              </a:solidFill>
              <a:ln w="8054">
                <a:solidFill>
                  <a:srgbClr val="FFFFFF"/>
                </a:solidFill>
                <a:prstDash val="solid"/>
              </a:ln>
            </c:spPr>
            <c:extLst>
              <c:ext xmlns:c16="http://schemas.microsoft.com/office/drawing/2014/chart" uri="{C3380CC4-5D6E-409C-BE32-E72D297353CC}">
                <c16:uniqueId val="{0000000B-8169-47A3-B6A5-352426FDB50B}"/>
              </c:ext>
            </c:extLst>
          </c:dPt>
          <c:dPt>
            <c:idx val="6"/>
            <c:bubble3D val="0"/>
            <c:spPr>
              <a:solidFill>
                <a:srgbClr val="FFCC00"/>
              </a:solidFill>
              <a:ln w="8054">
                <a:solidFill>
                  <a:srgbClr val="FFFFFF"/>
                </a:solidFill>
                <a:prstDash val="solid"/>
              </a:ln>
            </c:spPr>
            <c:extLst>
              <c:ext xmlns:c16="http://schemas.microsoft.com/office/drawing/2014/chart" uri="{C3380CC4-5D6E-409C-BE32-E72D297353CC}">
                <c16:uniqueId val="{0000000D-8169-47A3-B6A5-352426FDB50B}"/>
              </c:ext>
            </c:extLst>
          </c:dPt>
          <c:dPt>
            <c:idx val="7"/>
            <c:bubble3D val="0"/>
            <c:spPr>
              <a:solidFill>
                <a:srgbClr val="98D0D4"/>
              </a:solidFill>
              <a:ln w="8054">
                <a:solidFill>
                  <a:srgbClr val="FFFFFF"/>
                </a:solidFill>
                <a:prstDash val="solid"/>
              </a:ln>
            </c:spPr>
            <c:extLst>
              <c:ext xmlns:c16="http://schemas.microsoft.com/office/drawing/2014/chart" uri="{C3380CC4-5D6E-409C-BE32-E72D297353CC}">
                <c16:uniqueId val="{0000000F-8169-47A3-B6A5-352426FDB50B}"/>
              </c:ext>
            </c:extLst>
          </c:dPt>
          <c:dPt>
            <c:idx val="8"/>
            <c:bubble3D val="0"/>
            <c:spPr>
              <a:solidFill>
                <a:srgbClr val="1F78B4"/>
              </a:solidFill>
              <a:ln w="8054">
                <a:solidFill>
                  <a:srgbClr val="1F78B4"/>
                </a:solidFill>
                <a:prstDash val="solid"/>
              </a:ln>
            </c:spPr>
            <c:extLst>
              <c:ext xmlns:c16="http://schemas.microsoft.com/office/drawing/2014/chart" uri="{C3380CC4-5D6E-409C-BE32-E72D297353CC}">
                <c16:uniqueId val="{00000011-8169-47A3-B6A5-352426FDB50B}"/>
              </c:ext>
            </c:extLst>
          </c:dPt>
          <c:dPt>
            <c:idx val="9"/>
            <c:bubble3D val="0"/>
            <c:spPr>
              <a:solidFill>
                <a:srgbClr val="BDA0CC"/>
              </a:solidFill>
              <a:ln w="8054">
                <a:solidFill>
                  <a:srgbClr val="BDA0CC"/>
                </a:solidFill>
                <a:prstDash val="solid"/>
              </a:ln>
            </c:spPr>
            <c:extLst>
              <c:ext xmlns:c16="http://schemas.microsoft.com/office/drawing/2014/chart" uri="{C3380CC4-5D6E-409C-BE32-E72D297353CC}">
                <c16:uniqueId val="{00000013-8169-47A3-B6A5-352426FDB50B}"/>
              </c:ext>
            </c:extLst>
          </c:dPt>
          <c:dPt>
            <c:idx val="10"/>
            <c:bubble3D val="0"/>
            <c:spPr>
              <a:solidFill>
                <a:srgbClr val="E93B3B"/>
              </a:solidFill>
              <a:ln w="8054">
                <a:solidFill>
                  <a:srgbClr val="E93B3B"/>
                </a:solidFill>
                <a:prstDash val="solid"/>
              </a:ln>
            </c:spPr>
            <c:extLst>
              <c:ext xmlns:c16="http://schemas.microsoft.com/office/drawing/2014/chart" uri="{C3380CC4-5D6E-409C-BE32-E72D297353CC}">
                <c16:uniqueId val="{00000015-8169-47A3-B6A5-352426FDB50B}"/>
              </c:ext>
            </c:extLst>
          </c:dPt>
          <c:dPt>
            <c:idx val="11"/>
            <c:bubble3D val="0"/>
            <c:spPr>
              <a:solidFill>
                <a:srgbClr val="FFFF69"/>
              </a:solidFill>
              <a:ln w="8054">
                <a:solidFill>
                  <a:srgbClr val="FFFF69"/>
                </a:solidFill>
                <a:prstDash val="solid"/>
              </a:ln>
            </c:spPr>
            <c:extLst>
              <c:ext xmlns:c16="http://schemas.microsoft.com/office/drawing/2014/chart" uri="{C3380CC4-5D6E-409C-BE32-E72D297353CC}">
                <c16:uniqueId val="{00000017-8169-47A3-B6A5-352426FDB50B}"/>
              </c:ext>
            </c:extLst>
          </c:dPt>
          <c:dLbls>
            <c:dLbl>
              <c:idx val="0"/>
              <c:layout>
                <c:manualLayout>
                  <c:x val="1.7908435719291616E-2"/>
                  <c:y val="-2.6854931366753359E-17"/>
                </c:manualLayout>
              </c:layout>
              <c:tx>
                <c:rich>
                  <a:bodyPr/>
                  <a:lstStyle/>
                  <a:p>
                    <a:fld id="{3D23084D-9935-430D-99E6-90CFBA867B28}" type="CATEGORYNAME">
                      <a:rPr lang="en-US" i="1"/>
                      <a:pPr/>
                      <a:t>[CATEGORY NAME]</a:t>
                    </a:fld>
                    <a:r>
                      <a:rPr lang="en-US" baseline="0" dirty="0"/>
                      <a:t>
</a:t>
                    </a:r>
                    <a:fld id="{D79D3262-17E7-4302-9802-8B0E382F95D3}"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169-47A3-B6A5-352426FDB50B}"/>
                </c:ext>
              </c:extLst>
            </c:dLbl>
            <c:dLbl>
              <c:idx val="1"/>
              <c:delete val="1"/>
              <c:extLst>
                <c:ext xmlns:c15="http://schemas.microsoft.com/office/drawing/2012/chart" uri="{CE6537A1-D6FC-4f65-9D91-7224C49458BB}">
                  <c15:layout>
                    <c:manualLayout>
                      <c:w val="0.2361823414049771"/>
                      <c:h val="0.1516979356258521"/>
                    </c:manualLayout>
                  </c15:layout>
                </c:ext>
                <c:ext xmlns:c16="http://schemas.microsoft.com/office/drawing/2014/chart" uri="{C3380CC4-5D6E-409C-BE32-E72D297353CC}">
                  <c16:uniqueId val="{00000003-8169-47A3-B6A5-352426FDB50B}"/>
                </c:ext>
              </c:extLst>
            </c:dLbl>
            <c:dLbl>
              <c:idx val="2"/>
              <c:layout>
                <c:manualLayout>
                  <c:x val="1.5918687867873035E-2"/>
                  <c:y val="-2.929547378643912E-3"/>
                </c:manualLayout>
              </c:layout>
              <c:tx>
                <c:rich>
                  <a:bodyPr wrap="square" lIns="38100" tIns="19050" rIns="38100" bIns="19050" anchor="ctr">
                    <a:noAutofit/>
                  </a:bodyPr>
                  <a:lstStyle/>
                  <a:p>
                    <a:pPr>
                      <a:defRPr sz="1000" baseline="0">
                        <a:latin typeface="Arial" panose="020B0604020202020204" pitchFamily="34" charset="0"/>
                        <a:cs typeface="Arial" panose="020B0604020202020204" pitchFamily="34" charset="0"/>
                      </a:defRPr>
                    </a:pPr>
                    <a:fld id="{0BDB590F-E179-4766-A923-F05978146791}" type="CATEGORYNAME">
                      <a:rPr lang="en-US" sz="1000" i="1">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[CATEGORY NAME]</a:t>
                    </a:fld>
                    <a:r>
                      <a:rPr lang="en-US" sz="1000" baseline="0" dirty="0">
                        <a:latin typeface="Arial" panose="020B0604020202020204" pitchFamily="34" charset="0"/>
                        <a:cs typeface="Arial" panose="020B0604020202020204" pitchFamily="34" charset="0"/>
                      </a:rPr>
                      <a:t>
</a:t>
                    </a:r>
                    <a:fld id="{76E32835-0E68-41C0-B467-F51E56E658B2}" type="PERCENTAGE">
                      <a:rPr lang="en-US" sz="1000" baseline="0">
                        <a:latin typeface="Arial" panose="020B0604020202020204" pitchFamily="34" charset="0"/>
                        <a:cs typeface="Arial" panose="020B0604020202020204" pitchFamily="34" charset="0"/>
                      </a:rPr>
                      <a:pPr>
                        <a:defRPr sz="1000" baseline="0">
                          <a:latin typeface="Arial" panose="020B0604020202020204" pitchFamily="34" charset="0"/>
                          <a:cs typeface="Arial" panose="020B0604020202020204" pitchFamily="34" charset="0"/>
                        </a:defRPr>
                      </a:pPr>
                      <a:t>[PERCENTAGE]</a:t>
                    </a:fld>
                    <a:endParaRPr lang="en-US" sz="1000" baseline="0" dirty="0">
                      <a:latin typeface="Arial" panose="020B0604020202020204" pitchFamily="34" charset="0"/>
                      <a:cs typeface="Arial" panose="020B0604020202020204" pitchFamily="34" charset="0"/>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307104760588656"/>
                      <c:h val="0.14290894746676444"/>
                    </c:manualLayout>
                  </c15:layout>
                  <c15:dlblFieldTable/>
                  <c15:showDataLabelsRange val="0"/>
                </c:ext>
                <c:ext xmlns:c16="http://schemas.microsoft.com/office/drawing/2014/chart" uri="{C3380CC4-5D6E-409C-BE32-E72D297353CC}">
                  <c16:uniqueId val="{00000005-8169-47A3-B6A5-352426FDB50B}"/>
                </c:ext>
              </c:extLst>
            </c:dLbl>
            <c:dLbl>
              <c:idx val="3"/>
              <c:delete val="1"/>
              <c:extLst>
                <c:ext xmlns:c15="http://schemas.microsoft.com/office/drawing/2012/chart" uri="{CE6537A1-D6FC-4f65-9D91-7224C49458BB}"/>
                <c:ext xmlns:c16="http://schemas.microsoft.com/office/drawing/2014/chart" uri="{C3380CC4-5D6E-409C-BE32-E72D297353CC}">
                  <c16:uniqueId val="{00000007-8169-47A3-B6A5-352426FDB50B}"/>
                </c:ext>
              </c:extLst>
            </c:dLbl>
            <c:dLbl>
              <c:idx val="4"/>
              <c:delete val="1"/>
              <c:extLst>
                <c:ext xmlns:c15="http://schemas.microsoft.com/office/drawing/2012/chart" uri="{CE6537A1-D6FC-4f65-9D91-7224C49458BB}"/>
                <c:ext xmlns:c16="http://schemas.microsoft.com/office/drawing/2014/chart" uri="{C3380CC4-5D6E-409C-BE32-E72D297353CC}">
                  <c16:uniqueId val="{00000009-8169-47A3-B6A5-352426FDB50B}"/>
                </c:ext>
              </c:extLst>
            </c:dLbl>
            <c:dLbl>
              <c:idx val="5"/>
              <c:layout>
                <c:manualLayout>
                  <c:x val="-2.3877914292388822E-2"/>
                  <c:y val="1.1718650878783475E-2"/>
                </c:manualLayout>
              </c:layout>
              <c:tx>
                <c:rich>
                  <a:bodyPr/>
                  <a:lstStyle/>
                  <a:p>
                    <a:fld id="{66A33630-263B-4A9D-829E-9442176689F0}" type="CATEGORYNAME">
                      <a:rPr lang="en-US" i="1"/>
                      <a:pPr/>
                      <a:t>[CATEGORY NAME]</a:t>
                    </a:fld>
                    <a:r>
                      <a:rPr lang="en-US" baseline="0" dirty="0"/>
                      <a:t>
</a:t>
                    </a:r>
                    <a:fld id="{05443664-841A-4DE0-8539-02B5DE6752C4}"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8169-47A3-B6A5-352426FDB50B}"/>
                </c:ext>
              </c:extLst>
            </c:dLbl>
            <c:dLbl>
              <c:idx val="6"/>
              <c:delete val="1"/>
              <c:extLst>
                <c:ext xmlns:c15="http://schemas.microsoft.com/office/drawing/2012/chart" uri="{CE6537A1-D6FC-4f65-9D91-7224C49458BB}"/>
                <c:ext xmlns:c16="http://schemas.microsoft.com/office/drawing/2014/chart" uri="{C3380CC4-5D6E-409C-BE32-E72D297353CC}">
                  <c16:uniqueId val="{0000000D-8169-47A3-B6A5-352426FDB50B}"/>
                </c:ext>
              </c:extLst>
            </c:dLbl>
            <c:dLbl>
              <c:idx val="7"/>
              <c:delete val="1"/>
              <c:extLst>
                <c:ext xmlns:c15="http://schemas.microsoft.com/office/drawing/2012/chart" uri="{CE6537A1-D6FC-4f65-9D91-7224C49458BB}"/>
                <c:ext xmlns:c16="http://schemas.microsoft.com/office/drawing/2014/chart" uri="{C3380CC4-5D6E-409C-BE32-E72D297353CC}">
                  <c16:uniqueId val="{0000000F-8169-47A3-B6A5-352426FDB50B}"/>
                </c:ext>
              </c:extLst>
            </c:dLbl>
            <c:dLbl>
              <c:idx val="8"/>
              <c:layout>
                <c:manualLayout>
                  <c:x val="-1.9898261910324035E-2"/>
                  <c:y val="2.050763903787108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8169-47A3-B6A5-352426FDB50B}"/>
                </c:ext>
              </c:extLst>
            </c:dLbl>
            <c:dLbl>
              <c:idx val="9"/>
              <c:delete val="1"/>
              <c:extLst>
                <c:ext xmlns:c15="http://schemas.microsoft.com/office/drawing/2012/chart" uri="{CE6537A1-D6FC-4f65-9D91-7224C49458BB}"/>
                <c:ext xmlns:c16="http://schemas.microsoft.com/office/drawing/2014/chart" uri="{C3380CC4-5D6E-409C-BE32-E72D297353CC}">
                  <c16:uniqueId val="{00000013-8169-47A3-B6A5-352426FDB50B}"/>
                </c:ext>
              </c:extLst>
            </c:dLbl>
            <c:dLbl>
              <c:idx val="10"/>
              <c:layout>
                <c:manualLayout>
                  <c:x val="-3.5816871438583246E-2"/>
                  <c:y val="4.10152780757421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8169-47A3-B6A5-352426FDB50B}"/>
                </c:ext>
              </c:extLst>
            </c:dLbl>
            <c:dLbl>
              <c:idx val="11"/>
              <c:layout>
                <c:manualLayout>
                  <c:x val="4.1786350011680434E-2"/>
                  <c:y val="-1.757797631817523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8169-47A3-B6A5-352426FDB50B}"/>
                </c:ext>
              </c:extLst>
            </c:dLbl>
            <c:dLbl>
              <c:idx val="12"/>
              <c:delete val="1"/>
              <c:extLst>
                <c:ext xmlns:c15="http://schemas.microsoft.com/office/drawing/2012/chart" uri="{CE6537A1-D6FC-4f65-9D91-7224C49458BB}"/>
                <c:ext xmlns:c16="http://schemas.microsoft.com/office/drawing/2014/chart" uri="{C3380CC4-5D6E-409C-BE32-E72D297353CC}">
                  <c16:uniqueId val="{00000018-8169-47A3-B6A5-352426FDB50B}"/>
                </c:ext>
              </c:extLst>
            </c:dLbl>
            <c:dLbl>
              <c:idx val="13"/>
              <c:delete val="1"/>
              <c:extLst>
                <c:ext xmlns:c15="http://schemas.microsoft.com/office/drawing/2012/chart" uri="{CE6537A1-D6FC-4f65-9D91-7224C49458BB}"/>
                <c:ext xmlns:c16="http://schemas.microsoft.com/office/drawing/2014/chart" uri="{C3380CC4-5D6E-409C-BE32-E72D297353CC}">
                  <c16:uniqueId val="{00000019-8169-47A3-B6A5-352426FDB50B}"/>
                </c:ext>
              </c:extLst>
            </c:dLbl>
            <c:spPr>
              <a:noFill/>
              <a:ln>
                <a:noFill/>
              </a:ln>
              <a:effectLst/>
            </c:spPr>
            <c:txPr>
              <a:bodyPr wrap="square" lIns="38100" tIns="19050" rIns="38100" bIns="19050" anchor="ctr">
                <a:spAutoFit/>
              </a:bodyPr>
              <a:lstStyle/>
              <a:p>
                <a:pPr>
                  <a:defRPr sz="1000" baseline="0">
                    <a:latin typeface="Arial" panose="020B0604020202020204" pitchFamily="34" charset="0"/>
                    <a:cs typeface="Arial" panose="020B0604020202020204" pitchFamily="34" charset="0"/>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BSI!$C$4:$C$17</c:f>
              <c:numCache>
                <c:formatCode>General</c:formatCode>
                <c:ptCount val="14"/>
                <c:pt idx="0">
                  <c:v>4</c:v>
                </c:pt>
                <c:pt idx="2">
                  <c:v>4</c:v>
                </c:pt>
                <c:pt idx="5">
                  <c:v>3</c:v>
                </c:pt>
                <c:pt idx="8">
                  <c:v>3</c:v>
                </c:pt>
                <c:pt idx="10">
                  <c:v>1</c:v>
                </c:pt>
                <c:pt idx="11">
                  <c:v>2</c:v>
                </c:pt>
              </c:numCache>
            </c:numRef>
          </c:val>
          <c:extLst>
            <c:ext xmlns:c16="http://schemas.microsoft.com/office/drawing/2014/chart" uri="{C3380CC4-5D6E-409C-BE32-E72D297353CC}">
              <c16:uniqueId val="{0000001A-8169-47A3-B6A5-352426FDB50B}"/>
            </c:ext>
          </c:extLst>
        </c:ser>
        <c:ser>
          <c:idx val="1"/>
          <c:order val="1"/>
          <c:dPt>
            <c:idx val="0"/>
            <c:bubble3D val="0"/>
            <c:extLst>
              <c:ext xmlns:c16="http://schemas.microsoft.com/office/drawing/2014/chart" uri="{C3380CC4-5D6E-409C-BE32-E72D297353CC}">
                <c16:uniqueId val="{0000001B-8169-47A3-B6A5-352426FDB50B}"/>
              </c:ext>
            </c:extLst>
          </c:dPt>
          <c:dPt>
            <c:idx val="1"/>
            <c:bubble3D val="0"/>
            <c:extLst>
              <c:ext xmlns:c16="http://schemas.microsoft.com/office/drawing/2014/chart" uri="{C3380CC4-5D6E-409C-BE32-E72D297353CC}">
                <c16:uniqueId val="{0000001C-8169-47A3-B6A5-352426FDB50B}"/>
              </c:ext>
            </c:extLst>
          </c:dPt>
          <c:dPt>
            <c:idx val="2"/>
            <c:bubble3D val="0"/>
            <c:extLst>
              <c:ext xmlns:c16="http://schemas.microsoft.com/office/drawing/2014/chart" uri="{C3380CC4-5D6E-409C-BE32-E72D297353CC}">
                <c16:uniqueId val="{0000001D-8169-47A3-B6A5-352426FDB50B}"/>
              </c:ext>
            </c:extLst>
          </c:dPt>
          <c:dPt>
            <c:idx val="3"/>
            <c:bubble3D val="0"/>
            <c:extLst>
              <c:ext xmlns:c16="http://schemas.microsoft.com/office/drawing/2014/chart" uri="{C3380CC4-5D6E-409C-BE32-E72D297353CC}">
                <c16:uniqueId val="{0000001E-8169-47A3-B6A5-352426FDB50B}"/>
              </c:ext>
            </c:extLst>
          </c:dPt>
          <c:dPt>
            <c:idx val="4"/>
            <c:bubble3D val="0"/>
            <c:extLst>
              <c:ext xmlns:c16="http://schemas.microsoft.com/office/drawing/2014/chart" uri="{C3380CC4-5D6E-409C-BE32-E72D297353CC}">
                <c16:uniqueId val="{0000001F-8169-47A3-B6A5-352426FDB50B}"/>
              </c:ext>
            </c:extLst>
          </c:dPt>
          <c:dPt>
            <c:idx val="5"/>
            <c:bubble3D val="0"/>
            <c:extLst>
              <c:ext xmlns:c16="http://schemas.microsoft.com/office/drawing/2014/chart" uri="{C3380CC4-5D6E-409C-BE32-E72D297353CC}">
                <c16:uniqueId val="{00000020-8169-47A3-B6A5-352426FDB50B}"/>
              </c:ext>
            </c:extLst>
          </c:dPt>
          <c:dPt>
            <c:idx val="6"/>
            <c:bubble3D val="0"/>
            <c:extLst>
              <c:ext xmlns:c16="http://schemas.microsoft.com/office/drawing/2014/chart" uri="{C3380CC4-5D6E-409C-BE32-E72D297353CC}">
                <c16:uniqueId val="{00000021-8169-47A3-B6A5-352426FDB50B}"/>
              </c:ext>
            </c:extLst>
          </c:dPt>
          <c:dPt>
            <c:idx val="7"/>
            <c:bubble3D val="0"/>
            <c:extLst>
              <c:ext xmlns:c16="http://schemas.microsoft.com/office/drawing/2014/chart" uri="{C3380CC4-5D6E-409C-BE32-E72D297353CC}">
                <c16:uniqueId val="{00000022-8169-47A3-B6A5-352426FDB50B}"/>
              </c:ext>
            </c:extLst>
          </c:dPt>
          <c:dPt>
            <c:idx val="8"/>
            <c:bubble3D val="0"/>
            <c:extLst>
              <c:ext xmlns:c16="http://schemas.microsoft.com/office/drawing/2014/chart" uri="{C3380CC4-5D6E-409C-BE32-E72D297353CC}">
                <c16:uniqueId val="{00000023-8169-47A3-B6A5-352426FDB50B}"/>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BSI!$B$4:$B$17</c:f>
              <c:strCache>
                <c:ptCount val="14"/>
                <c:pt idx="0">
                  <c:v>Staphylococcus aureus (not MRSA)</c:v>
                </c:pt>
                <c:pt idx="1">
                  <c:v>Methicillin-resistant Staphylococcus</c:v>
                </c:pt>
                <c:pt idx="2">
                  <c:v>Coagulase-negative Staphylococcus</c:v>
                </c:pt>
                <c:pt idx="3">
                  <c:v>Enterococcus sp.</c:v>
                </c:pt>
                <c:pt idx="4">
                  <c:v>Gram-positive bacteria (other)</c:v>
                </c:pt>
                <c:pt idx="5">
                  <c:v>Escherichia coli</c:v>
                </c:pt>
                <c:pt idx="6">
                  <c:v>Pseudomonas aeruginosa</c:v>
                </c:pt>
                <c:pt idx="7">
                  <c:v>Klebsiella pneumoniae</c:v>
                </c:pt>
                <c:pt idx="8">
                  <c:v>Gram-negative bacteria (other)</c:v>
                </c:pt>
                <c:pt idx="9">
                  <c:v>Candida albicans</c:v>
                </c:pt>
                <c:pt idx="10">
                  <c:v>Candida and other Yeast/Fungus</c:v>
                </c:pt>
                <c:pt idx="11">
                  <c:v>Multiple Organisms</c:v>
                </c:pt>
                <c:pt idx="12">
                  <c:v>No Organism Identified</c:v>
                </c:pt>
                <c:pt idx="13">
                  <c:v>Other</c:v>
                </c:pt>
              </c:strCache>
            </c:strRef>
          </c:cat>
          <c:val>
            <c:numRef>
              <c:f>BSI!$D$4:$D$17</c:f>
              <c:numCache>
                <c:formatCode>General</c:formatCode>
                <c:ptCount val="14"/>
                <c:pt idx="0" formatCode="0.00%">
                  <c:v>0.23499999999999999</c:v>
                </c:pt>
                <c:pt idx="2" formatCode="0.00%">
                  <c:v>0.23499999999999999</c:v>
                </c:pt>
                <c:pt idx="5" formatCode="0.00%">
                  <c:v>0.17599999999999999</c:v>
                </c:pt>
                <c:pt idx="8" formatCode="0.00%">
                  <c:v>0.17599999999999999</c:v>
                </c:pt>
                <c:pt idx="10" formatCode="0.00%">
                  <c:v>5.8999999999999997E-2</c:v>
                </c:pt>
                <c:pt idx="11" formatCode="0.00%">
                  <c:v>0.11799999999999999</c:v>
                </c:pt>
              </c:numCache>
            </c:numRef>
          </c:val>
          <c:extLst>
            <c:ext xmlns:c16="http://schemas.microsoft.com/office/drawing/2014/chart" uri="{C3380CC4-5D6E-409C-BE32-E72D297353CC}">
              <c16:uniqueId val="{00000024-8169-47A3-B6A5-352426FDB50B}"/>
            </c:ext>
          </c:extLst>
        </c:ser>
        <c:dLbls>
          <c:showLegendKey val="0"/>
          <c:showVal val="1"/>
          <c:showCatName val="0"/>
          <c:showSerName val="0"/>
          <c:showPercent val="0"/>
          <c:showBubbleSize val="0"/>
          <c:showLeaderLines val="1"/>
        </c:dLbls>
        <c:firstSliceAng val="0"/>
      </c:pieChart>
      <c:spPr>
        <a:noFill/>
        <a:ln w="25387">
          <a:noFill/>
        </a:ln>
      </c:spPr>
    </c:plotArea>
    <c:plotVisOnly val="1"/>
    <c:dispBlanksAs val="zero"/>
    <c:showDLblsOverMax val="0"/>
  </c:chart>
  <c:spPr>
    <a:solidFill>
      <a:srgbClr val="FFFFFF"/>
    </a:solidFill>
    <a:ln>
      <a:noFill/>
    </a:ln>
  </c:spPr>
  <c:txPr>
    <a:bodyPr/>
    <a:lstStyle/>
    <a:p>
      <a:pPr>
        <a:defRPr sz="1034" b="0" i="0" u="none" strike="noStrike" baseline="0">
          <a:solidFill>
            <a:srgbClr val="000000"/>
          </a:solidFill>
          <a:latin typeface="Arial"/>
          <a:ea typeface="Arial"/>
          <a:cs typeface="Aria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0.10147</cdr:x>
      <cdr:y>0.46918</cdr:y>
    </cdr:from>
    <cdr:to>
      <cdr:x>0.96896</cdr:x>
      <cdr:y>0.46918</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2059273"/>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10.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VHYS</a:t>
          </a:r>
        </a:p>
      </cdr:txBody>
    </cdr:sp>
  </cdr:relSizeAnchor>
</c:userShapes>
</file>

<file path=ppt/drawings/drawing11.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CDI</a:t>
          </a:r>
        </a:p>
      </cdr:txBody>
    </cdr:sp>
  </cdr:relSizeAnchor>
</c:userShapes>
</file>

<file path=ppt/drawings/drawing12.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MRSA</a:t>
          </a:r>
          <a:endParaRPr lang="en-US" sz="2400" b="1" dirty="0">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CDI</a:t>
          </a:r>
        </a:p>
      </cdr:txBody>
    </cdr:sp>
  </cdr:relSizeAnchor>
</c:userShapes>
</file>

<file path=ppt/drawings/drawing14.xml><?xml version="1.0" encoding="utf-8"?>
<c:userShapes xmlns:c="http://schemas.openxmlformats.org/drawingml/2006/chart">
  <cdr:relSizeAnchor xmlns:cdr="http://schemas.openxmlformats.org/drawingml/2006/chartDrawing">
    <cdr:from>
      <cdr:x>0.4547</cdr:x>
      <cdr:y>0.03915</cdr:y>
    </cdr:from>
    <cdr:to>
      <cdr:x>0.66473</cdr:x>
      <cdr:y>0.23932</cdr:y>
    </cdr:to>
    <cdr:sp macro="" textlink="">
      <cdr:nvSpPr>
        <cdr:cNvPr id="2" name="TextBox 1"/>
        <cdr:cNvSpPr txBox="1"/>
      </cdr:nvSpPr>
      <cdr:spPr>
        <a:xfrm xmlns:a="http://schemas.openxmlformats.org/drawingml/2006/main">
          <a:off x="3835116" y="155115"/>
          <a:ext cx="1771456"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t>MRSA</a:t>
          </a:r>
        </a:p>
      </cdr:txBody>
    </cdr:sp>
  </cdr:relSizeAnchor>
</c:userShapes>
</file>

<file path=ppt/drawings/drawing2.xml><?xml version="1.0" encoding="utf-8"?>
<c:userShapes xmlns:c="http://schemas.openxmlformats.org/drawingml/2006/chart">
  <cdr:relSizeAnchor xmlns:cdr="http://schemas.openxmlformats.org/drawingml/2006/chartDrawing">
    <cdr:from>
      <cdr:x>0.10147</cdr:x>
      <cdr:y>0.29846</cdr:y>
    </cdr:from>
    <cdr:to>
      <cdr:x>0.96896</cdr:x>
      <cdr:y>0.29846</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1309973"/>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3.xml><?xml version="1.0" encoding="utf-8"?>
<c:userShapes xmlns:c="http://schemas.openxmlformats.org/drawingml/2006/chart">
  <cdr:relSizeAnchor xmlns:cdr="http://schemas.openxmlformats.org/drawingml/2006/chartDrawing">
    <cdr:from>
      <cdr:x>0.10147</cdr:x>
      <cdr:y>0.51259</cdr:y>
    </cdr:from>
    <cdr:to>
      <cdr:x>0.96896</cdr:x>
      <cdr:y>0.51259</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2249773"/>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4.xml><?xml version="1.0" encoding="utf-8"?>
<c:userShapes xmlns:c="http://schemas.openxmlformats.org/drawingml/2006/chart">
  <cdr:relSizeAnchor xmlns:cdr="http://schemas.openxmlformats.org/drawingml/2006/chartDrawing">
    <cdr:from>
      <cdr:x>0.10147</cdr:x>
      <cdr:y>0.35923</cdr:y>
    </cdr:from>
    <cdr:to>
      <cdr:x>0.96896</cdr:x>
      <cdr:y>0.35923</cdr:y>
    </cdr:to>
    <cdr:cxnSp macro="">
      <cdr:nvCxnSpPr>
        <cdr:cNvPr id="2" name="Straight Connector 1">
          <a:extLst xmlns:a="http://schemas.openxmlformats.org/drawingml/2006/main">
            <a:ext uri="{FF2B5EF4-FFF2-40B4-BE49-F238E27FC236}">
              <a16:creationId xmlns:a16="http://schemas.microsoft.com/office/drawing/2014/main" id="{202C7806-8472-48CD-B5A5-DA25B1DA147C}"/>
            </a:ext>
          </a:extLst>
        </cdr:cNvPr>
        <cdr:cNvCxnSpPr/>
      </cdr:nvCxnSpPr>
      <cdr:spPr bwMode="auto">
        <a:xfrm xmlns:a="http://schemas.openxmlformats.org/drawingml/2006/main">
          <a:off x="1236478" y="1576673"/>
          <a:ext cx="10570930" cy="0"/>
        </a:xfrm>
        <a:prstGeom xmlns:a="http://schemas.openxmlformats.org/drawingml/2006/main" prst="line">
          <a:avLst/>
        </a:prstGeom>
        <a:solidFill xmlns:a="http://schemas.openxmlformats.org/drawingml/2006/main">
          <a:schemeClr val="accent1"/>
        </a:solidFill>
        <a:ln xmlns:a="http://schemas.openxmlformats.org/drawingml/2006/main" w="38100" cap="flat" cmpd="sng" algn="ctr">
          <a:solidFill>
            <a:srgbClr val="FF9933"/>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cdr:spPr>
    </cdr:cxnSp>
  </cdr:relSizeAnchor>
</c:userShapes>
</file>

<file path=ppt/drawings/drawing5.xml><?xml version="1.0" encoding="utf-8"?>
<c:userShapes xmlns:c="http://schemas.openxmlformats.org/drawingml/2006/chart">
  <cdr:relSizeAnchor xmlns:cdr="http://schemas.openxmlformats.org/drawingml/2006/chartDrawing">
    <cdr:from>
      <cdr:x>0.4547</cdr:x>
      <cdr:y>0.03336</cdr:y>
    </cdr:from>
    <cdr:to>
      <cdr:x>0.66292</cdr:x>
      <cdr:y>0.23932</cdr:y>
    </cdr:to>
    <cdr:sp macro="" textlink="">
      <cdr:nvSpPr>
        <cdr:cNvPr id="2" name="TextBox 1"/>
        <cdr:cNvSpPr txBox="1"/>
      </cdr:nvSpPr>
      <cdr:spPr>
        <a:xfrm xmlns:a="http://schemas.openxmlformats.org/drawingml/2006/main">
          <a:off x="3835116" y="132169"/>
          <a:ext cx="1756208"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CABG</a:t>
          </a:r>
        </a:p>
      </cdr:txBody>
    </cdr:sp>
  </cdr:relSizeAnchor>
</c:userShapes>
</file>

<file path=ppt/drawings/drawing6.xml><?xml version="1.0" encoding="utf-8"?>
<c:userShapes xmlns:c="http://schemas.openxmlformats.org/drawingml/2006/chart">
  <cdr:relSizeAnchor xmlns:cdr="http://schemas.openxmlformats.org/drawingml/2006/chartDrawing">
    <cdr:from>
      <cdr:x>0.4547</cdr:x>
      <cdr:y>0.03573</cdr:y>
    </cdr:from>
    <cdr:to>
      <cdr:x>0.66292</cdr:x>
      <cdr:y>0.23932</cdr:y>
    </cdr:to>
    <cdr:sp macro="" textlink="">
      <cdr:nvSpPr>
        <cdr:cNvPr id="2" name="TextBox 1"/>
        <cdr:cNvSpPr txBox="1"/>
      </cdr:nvSpPr>
      <cdr:spPr>
        <a:xfrm xmlns:a="http://schemas.openxmlformats.org/drawingml/2006/main">
          <a:off x="3835116" y="141560"/>
          <a:ext cx="1756208" cy="8066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COLO</a:t>
          </a:r>
        </a:p>
      </cdr:txBody>
    </cdr:sp>
  </cdr:relSizeAnchor>
</c:userShapes>
</file>

<file path=ppt/drawings/drawing7.xml><?xml version="1.0" encoding="utf-8"?>
<c:userShapes xmlns:c="http://schemas.openxmlformats.org/drawingml/2006/chart">
  <cdr:relSizeAnchor xmlns:cdr="http://schemas.openxmlformats.org/drawingml/2006/chartDrawing">
    <cdr:from>
      <cdr:x>0.4547</cdr:x>
      <cdr:y>0.03915</cdr:y>
    </cdr:from>
    <cdr:to>
      <cdr:x>0.66653</cdr:x>
      <cdr:y>0.23932</cdr:y>
    </cdr:to>
    <cdr:sp macro="" textlink="">
      <cdr:nvSpPr>
        <cdr:cNvPr id="2" name="TextBox 1"/>
        <cdr:cNvSpPr txBox="1"/>
      </cdr:nvSpPr>
      <cdr:spPr>
        <a:xfrm xmlns:a="http://schemas.openxmlformats.org/drawingml/2006/main">
          <a:off x="3835116" y="155115"/>
          <a:ext cx="1786657" cy="793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HPRO</a:t>
          </a:r>
        </a:p>
      </cdr:txBody>
    </cdr:sp>
  </cdr:relSizeAnchor>
</c:userShapes>
</file>

<file path=ppt/drawings/drawing8.xml><?xml version="1.0" encoding="utf-8"?>
<c:userShapes xmlns:c="http://schemas.openxmlformats.org/drawingml/2006/chart">
  <cdr:relSizeAnchor xmlns:cdr="http://schemas.openxmlformats.org/drawingml/2006/chartDrawing">
    <cdr:from>
      <cdr:x>0.4547</cdr:x>
      <cdr:y>0.03336</cdr:y>
    </cdr:from>
    <cdr:to>
      <cdr:x>0.66834</cdr:x>
      <cdr:y>0.23932</cdr:y>
    </cdr:to>
    <cdr:sp macro="" textlink="">
      <cdr:nvSpPr>
        <cdr:cNvPr id="2" name="TextBox 1"/>
        <cdr:cNvSpPr txBox="1"/>
      </cdr:nvSpPr>
      <cdr:spPr>
        <a:xfrm xmlns:a="http://schemas.openxmlformats.org/drawingml/2006/main">
          <a:off x="3835116" y="132169"/>
          <a:ext cx="1801923"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KPRO</a:t>
          </a:r>
        </a:p>
      </cdr:txBody>
    </cdr:sp>
  </cdr:relSizeAnchor>
</c:userShapes>
</file>

<file path=ppt/drawings/drawing9.xml><?xml version="1.0" encoding="utf-8"?>
<c:userShapes xmlns:c="http://schemas.openxmlformats.org/drawingml/2006/chart">
  <cdr:relSizeAnchor xmlns:cdr="http://schemas.openxmlformats.org/drawingml/2006/chartDrawing">
    <cdr:from>
      <cdr:x>0.4547</cdr:x>
      <cdr:y>0.03336</cdr:y>
    </cdr:from>
    <cdr:to>
      <cdr:x>0.67015</cdr:x>
      <cdr:y>0.23932</cdr:y>
    </cdr:to>
    <cdr:sp macro="" textlink="">
      <cdr:nvSpPr>
        <cdr:cNvPr id="2" name="TextBox 1"/>
        <cdr:cNvSpPr txBox="1"/>
      </cdr:nvSpPr>
      <cdr:spPr>
        <a:xfrm xmlns:a="http://schemas.openxmlformats.org/drawingml/2006/main">
          <a:off x="3835116" y="132169"/>
          <a:ext cx="1817176" cy="8160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latin typeface="Arial" panose="020B0604020202020204" pitchFamily="34" charset="0"/>
              <a:cs typeface="Arial" panose="020B0604020202020204" pitchFamily="34" charset="0"/>
            </a:rPr>
            <a:t>HYST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12/12/2023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mass.gov/dph/proposed-regulations"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Click to 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dirty="0"/>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dirty="0"/>
              <a:t>Click to Add Presenter</a:t>
            </a:r>
            <a:br>
              <a:rPr lang="en-US" dirty="0"/>
            </a:br>
            <a:r>
              <a:rPr lang="en-US" dirty="0"/>
              <a:t>Title</a:t>
            </a:r>
          </a:p>
        </p:txBody>
      </p:sp>
    </p:spTree>
    <p:extLst>
      <p:ext uri="{BB962C8B-B14F-4D97-AF65-F5344CB8AC3E}">
        <p14:creationId xmlns:p14="http://schemas.microsoft.com/office/powerpoint/2010/main" val="1582693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gulation Post Comment 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2" name="TextBox 1">
            <a:extLst>
              <a:ext uri="{FF2B5EF4-FFF2-40B4-BE49-F238E27FC236}">
                <a16:creationId xmlns:a16="http://schemas.microsoft.com/office/drawing/2014/main" id="{3C0978B7-6536-4A60-A8BC-9B4C8CBBFA9A}"/>
              </a:ext>
            </a:extLst>
          </p:cNvPr>
          <p:cNvSpPr txBox="1"/>
          <p:nvPr userDrawn="1"/>
        </p:nvSpPr>
        <p:spPr>
          <a:xfrm>
            <a:off x="613954" y="660451"/>
            <a:ext cx="10681040" cy="2585323"/>
          </a:xfrm>
          <a:prstGeom prst="rect">
            <a:avLst/>
          </a:prstGeom>
          <a:noFill/>
        </p:spPr>
        <p:txBody>
          <a:bodyPr wrap="square" rtlCol="0">
            <a:spAutoFit/>
          </a:bodyPr>
          <a:lstStyle/>
          <a:p>
            <a:pPr>
              <a:spcAft>
                <a:spcPts val="1200"/>
              </a:spcAft>
            </a:pPr>
            <a:r>
              <a:rPr lang="en-US" sz="3600" b="1" dirty="0">
                <a:solidFill>
                  <a:srgbClr val="055994"/>
                </a:solidFill>
                <a:latin typeface="Arial" panose="020B0604020202020204" pitchFamily="34" charset="0"/>
                <a:cs typeface="Arial" panose="020B0604020202020204" pitchFamily="34" charset="0"/>
              </a:rPr>
              <a:t>Thank you for the opportunity to present this information today. </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Massachusetts Law:</a:t>
            </a:r>
            <a:r>
              <a:rPr lang="en-US" sz="2000" dirty="0">
                <a:latin typeface="Arial" panose="020B0604020202020204" pitchFamily="34" charset="0"/>
                <a:cs typeface="Arial" panose="020B0604020202020204" pitchFamily="34" charset="0"/>
              </a:rPr>
              <a:t> </a:t>
            </a:r>
          </a:p>
        </p:txBody>
      </p:sp>
      <p:sp>
        <p:nvSpPr>
          <p:cNvPr id="7" name="Text Placeholder 8">
            <a:extLst>
              <a:ext uri="{FF2B5EF4-FFF2-40B4-BE49-F238E27FC236}">
                <a16:creationId xmlns:a16="http://schemas.microsoft.com/office/drawing/2014/main" id="{FBF5C4D3-82E3-4146-9B24-5FEF8E23C13F}"/>
              </a:ext>
            </a:extLst>
          </p:cNvPr>
          <p:cNvSpPr>
            <a:spLocks noGrp="1"/>
          </p:cNvSpPr>
          <p:nvPr>
            <p:ph type="body" sz="quarter" idx="10" hasCustomPrompt="1"/>
          </p:nvPr>
        </p:nvSpPr>
        <p:spPr>
          <a:xfrm>
            <a:off x="613954" y="3228488"/>
            <a:ext cx="11062606" cy="391928"/>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dirty="0"/>
              <a:t>URL for relevant law</a:t>
            </a:r>
          </a:p>
        </p:txBody>
      </p:sp>
      <p:sp>
        <p:nvSpPr>
          <p:cNvPr id="12" name="Text Placeholder 8">
            <a:extLst>
              <a:ext uri="{FF2B5EF4-FFF2-40B4-BE49-F238E27FC236}">
                <a16:creationId xmlns:a16="http://schemas.microsoft.com/office/drawing/2014/main" id="{9D0B9CC8-4E7E-41B9-9011-DCA8C9E073BC}"/>
              </a:ext>
            </a:extLst>
          </p:cNvPr>
          <p:cNvSpPr>
            <a:spLocks noGrp="1"/>
          </p:cNvSpPr>
          <p:nvPr>
            <p:ph type="body" sz="quarter" idx="13" hasCustomPrompt="1"/>
          </p:nvPr>
        </p:nvSpPr>
        <p:spPr>
          <a:xfrm>
            <a:off x="613954" y="5033116"/>
            <a:ext cx="11062589" cy="419176"/>
          </a:xfrm>
          <a:prstGeom prst="rect">
            <a:avLst/>
          </a:prstGeom>
        </p:spPr>
        <p:txBody>
          <a:bodyPr/>
          <a:lstStyle>
            <a:lvl1pPr marL="0" indent="0" algn="l">
              <a:buNone/>
              <a:defRPr sz="2000" b="0" u="sng">
                <a:solidFill>
                  <a:srgbClr val="055994"/>
                </a:solidFill>
                <a:latin typeface="Arial" panose="020B0604020202020204" pitchFamily="34" charset="0"/>
                <a:cs typeface="Arial" panose="020B0604020202020204" pitchFamily="34" charset="0"/>
              </a:defRPr>
            </a:lvl1pPr>
          </a:lstStyle>
          <a:p>
            <a:pPr lvl="0"/>
            <a:r>
              <a:rPr lang="en-US" dirty="0"/>
              <a:t>email@mass.gov </a:t>
            </a:r>
          </a:p>
        </p:txBody>
      </p:sp>
      <p:sp>
        <p:nvSpPr>
          <p:cNvPr id="3" name="TextBox 2">
            <a:extLst>
              <a:ext uri="{FF2B5EF4-FFF2-40B4-BE49-F238E27FC236}">
                <a16:creationId xmlns:a16="http://schemas.microsoft.com/office/drawing/2014/main" id="{29291026-76A5-4FCD-99BB-66B1AC6BADFE}"/>
              </a:ext>
            </a:extLst>
          </p:cNvPr>
          <p:cNvSpPr txBox="1"/>
          <p:nvPr userDrawn="1"/>
        </p:nvSpPr>
        <p:spPr>
          <a:xfrm>
            <a:off x="613954" y="3688785"/>
            <a:ext cx="1106260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Regulation:</a:t>
            </a:r>
            <a:endParaRPr lang="en-US" sz="2000" dirty="0">
              <a:latin typeface="Arial" panose="020B0604020202020204" pitchFamily="34" charset="0"/>
              <a:cs typeface="Arial" panose="020B0604020202020204" pitchFamily="34" charset="0"/>
            </a:endParaRPr>
          </a:p>
        </p:txBody>
      </p:sp>
      <p:sp>
        <p:nvSpPr>
          <p:cNvPr id="13" name="Text Placeholder 8">
            <a:extLst>
              <a:ext uri="{FF2B5EF4-FFF2-40B4-BE49-F238E27FC236}">
                <a16:creationId xmlns:a16="http://schemas.microsoft.com/office/drawing/2014/main" id="{B8938D9F-F5F0-4F2F-A077-5995B99917F3}"/>
              </a:ext>
            </a:extLst>
          </p:cNvPr>
          <p:cNvSpPr>
            <a:spLocks noGrp="1"/>
          </p:cNvSpPr>
          <p:nvPr>
            <p:ph type="body" sz="quarter" idx="14" hasCustomPrompt="1"/>
          </p:nvPr>
        </p:nvSpPr>
        <p:spPr>
          <a:xfrm>
            <a:off x="613954" y="4133743"/>
            <a:ext cx="11062602" cy="427189"/>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dirty="0"/>
              <a:t>URL for relevant law</a:t>
            </a:r>
          </a:p>
        </p:txBody>
      </p:sp>
      <p:sp>
        <p:nvSpPr>
          <p:cNvPr id="17" name="TextBox 16">
            <a:extLst>
              <a:ext uri="{FF2B5EF4-FFF2-40B4-BE49-F238E27FC236}">
                <a16:creationId xmlns:a16="http://schemas.microsoft.com/office/drawing/2014/main" id="{AD09A311-58E9-49FC-B2DB-FD9DA74FA8AB}"/>
              </a:ext>
            </a:extLst>
          </p:cNvPr>
          <p:cNvSpPr txBox="1"/>
          <p:nvPr userDrawn="1"/>
        </p:nvSpPr>
        <p:spPr>
          <a:xfrm>
            <a:off x="613954" y="4629389"/>
            <a:ext cx="110625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Please direct any questions to:</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731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rgbClr val="0559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CF2C6-B7CA-402F-8A73-2897F95627C2}"/>
              </a:ext>
            </a:extLst>
          </p:cNvPr>
          <p:cNvSpPr>
            <a:spLocks noGrp="1"/>
          </p:cNvSpPr>
          <p:nvPr>
            <p:ph type="title" hasCustomPrompt="1"/>
          </p:nvPr>
        </p:nvSpPr>
        <p:spPr>
          <a:xfrm>
            <a:off x="838200" y="2766218"/>
            <a:ext cx="10515600" cy="1325563"/>
          </a:xfrm>
          <a:prstGeom prst="rect">
            <a:avLst/>
          </a:prstGeom>
        </p:spPr>
        <p:txBody>
          <a:bodyPr anchor="ctr" anchorCtr="0"/>
          <a:lstStyle>
            <a:lvl1pPr algn="ctr">
              <a:defRPr b="1">
                <a:solidFill>
                  <a:schemeClr val="bg1"/>
                </a:solidFill>
                <a:latin typeface="Arial" panose="020B0604020202020204" pitchFamily="34" charset="0"/>
                <a:cs typeface="Arial" panose="020B0604020202020204" pitchFamily="34" charset="0"/>
              </a:defRPr>
            </a:lvl1pPr>
          </a:lstStyle>
          <a:p>
            <a:r>
              <a:rPr lang="en-US" dirty="0"/>
              <a:t>New Section Title</a:t>
            </a:r>
          </a:p>
        </p:txBody>
      </p:sp>
      <p:cxnSp>
        <p:nvCxnSpPr>
          <p:cNvPr id="4" name="Straight Connector 3">
            <a:extLst>
              <a:ext uri="{FF2B5EF4-FFF2-40B4-BE49-F238E27FC236}">
                <a16:creationId xmlns:a16="http://schemas.microsoft.com/office/drawing/2014/main" id="{3B127AD9-024F-4FA3-B192-9F31D3498AF4}"/>
              </a:ext>
            </a:extLst>
          </p:cNvPr>
          <p:cNvCxnSpPr/>
          <p:nvPr userDrawn="1"/>
        </p:nvCxnSpPr>
        <p:spPr>
          <a:xfrm>
            <a:off x="1802674" y="2351314"/>
            <a:ext cx="850392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EF57C44-9428-4F7F-9404-7CB66A958EDF}"/>
              </a:ext>
            </a:extLst>
          </p:cNvPr>
          <p:cNvCxnSpPr/>
          <p:nvPr userDrawn="1"/>
        </p:nvCxnSpPr>
        <p:spPr>
          <a:xfrm>
            <a:off x="1802674" y="4528457"/>
            <a:ext cx="850392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579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Connect with DPH</a:t>
            </a:r>
          </a:p>
        </p:txBody>
      </p:sp>
      <p:pic>
        <p:nvPicPr>
          <p:cNvPr id="13" name="Picture 2" descr="Twitter logo">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204033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LinkedIn Logo">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58760"/>
            <a:ext cx="838201" cy="838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PH logo">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93807"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dirty="0">
                <a:latin typeface="Arial" panose="020B0604020202020204" pitchFamily="34" charset="0"/>
                <a:cs typeface="Arial" panose="020B0604020202020204" pitchFamily="34" charset="0"/>
              </a:rPr>
              <a:t>@MassDPH</a:t>
            </a:r>
            <a:br>
              <a:rPr lang="en-US" sz="3200" dirty="0">
                <a:latin typeface="Arial" panose="020B0604020202020204" pitchFamily="34" charset="0"/>
                <a:cs typeface="Arial" panose="020B0604020202020204" pitchFamily="34" charset="0"/>
              </a:rPr>
            </a:br>
            <a:endParaRPr lang="en-US" sz="3200" dirty="0">
              <a:latin typeface="Arial" panose="020B0604020202020204" pitchFamily="34" charset="0"/>
              <a:cs typeface="Arial" panose="020B0604020202020204" pitchFamily="34" charset="0"/>
            </a:endParaRPr>
          </a:p>
          <a:p>
            <a:pPr fontAlgn="base">
              <a:lnSpc>
                <a:spcPct val="100000"/>
              </a:lnSpc>
              <a:spcBef>
                <a:spcPts val="1800"/>
              </a:spcBef>
            </a:pPr>
            <a:r>
              <a:rPr lang="en-US" sz="3200" dirty="0">
                <a:latin typeface="Arial" panose="020B0604020202020204" pitchFamily="34" charset="0"/>
                <a:cs typeface="Arial" panose="020B0604020202020204" pitchFamily="34" charset="0"/>
              </a:rPr>
              <a:t>Massachusetts Department of Public Health</a:t>
            </a:r>
            <a:br>
              <a:rPr lang="en-US" sz="3200" dirty="0">
                <a:latin typeface="Arial" panose="020B0604020202020204" pitchFamily="34" charset="0"/>
                <a:cs typeface="Arial" panose="020B0604020202020204" pitchFamily="34" charset="0"/>
              </a:rPr>
            </a:br>
            <a:endParaRPr lang="en-US" sz="3200" dirty="0">
              <a:latin typeface="Arial" panose="020B0604020202020204" pitchFamily="34" charset="0"/>
              <a:cs typeface="Arial" panose="020B0604020202020204" pitchFamily="34" charset="0"/>
            </a:endParaRPr>
          </a:p>
          <a:p>
            <a:pPr fontAlgn="base">
              <a:lnSpc>
                <a:spcPct val="100000"/>
              </a:lnSpc>
              <a:spcBef>
                <a:spcPts val="1800"/>
              </a:spcBef>
            </a:pPr>
            <a:r>
              <a:rPr lang="en-US" sz="3200" dirty="0">
                <a:latin typeface="Arial" panose="020B0604020202020204" pitchFamily="34" charset="0"/>
                <a:cs typeface="Arial" panose="020B0604020202020204" pitchFamily="34" charset="0"/>
              </a:rPr>
              <a:t>mass.gov/dph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2124743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1445614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486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193205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edit level one bullet text. </a:t>
            </a:r>
          </a:p>
          <a:p>
            <a:pPr lvl="1"/>
            <a:r>
              <a:rPr lang="en-US" dirty="0"/>
              <a:t>Second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343332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marL="1828800" indent="0">
              <a:buNone/>
              <a:defRPr/>
            </a:lvl5pPr>
          </a:lstStyle>
          <a:p>
            <a:pPr lvl="0"/>
            <a:r>
              <a:rPr lang="en-US" dirty="0"/>
              <a:t>Edit bullet level one text.</a:t>
            </a:r>
          </a:p>
          <a:p>
            <a:pPr lvl="1"/>
            <a:r>
              <a:rPr lang="en-US" dirty="0"/>
              <a:t>Edit bullet level two text.</a:t>
            </a:r>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stStyle>
          <a:p>
            <a:pPr lvl="0"/>
            <a:r>
              <a:rPr lang="en-US" dirty="0"/>
              <a:t>Edit bullet level one text.</a:t>
            </a:r>
          </a:p>
          <a:p>
            <a:pPr lvl="1"/>
            <a:r>
              <a:rPr lang="en-US" dirty="0"/>
              <a:t>Edit bullet level two text.</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3858457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fo Presentation Opening Slide">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16224" y="2358615"/>
            <a:ext cx="10700042" cy="1373701"/>
          </a:xfrm>
          <a:prstGeom prst="rect">
            <a:avLst/>
          </a:prstGeom>
        </p:spPr>
        <p:txBody>
          <a:bodyPr/>
          <a:lstStyle>
            <a:lvl1pPr marL="0" indent="0" algn="l">
              <a:buNone/>
              <a:defRPr sz="4400" b="1">
                <a:solidFill>
                  <a:schemeClr val="bg1"/>
                </a:solidFill>
                <a:latin typeface="Arial" panose="020B0604020202020204" pitchFamily="34" charset="0"/>
                <a:cs typeface="Arial" panose="020B0604020202020204" pitchFamily="34" charset="0"/>
              </a:defRPr>
            </a:lvl1pPr>
          </a:lstStyle>
          <a:p>
            <a:pPr lvl="0"/>
            <a:r>
              <a:rPr lang="en-US" dirty="0"/>
              <a:t>Click to Add Presentation Title</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16224" y="3819535"/>
            <a:ext cx="7878488" cy="746846"/>
          </a:xfrm>
          <a:prstGeom prst="rect">
            <a:avLst/>
          </a:prstGeom>
        </p:spPr>
        <p:txBody>
          <a:bodyPr/>
          <a:lstStyle>
            <a:lvl1pPr marL="0" indent="0" algn="l">
              <a:buNone/>
              <a:defRPr sz="3200" b="0">
                <a:solidFill>
                  <a:schemeClr val="bg1"/>
                </a:solidFill>
                <a:latin typeface="Arial" panose="020B0604020202020204" pitchFamily="34" charset="0"/>
                <a:cs typeface="Arial" panose="020B0604020202020204" pitchFamily="34" charset="0"/>
              </a:defRPr>
            </a:lvl1pPr>
          </a:lstStyle>
          <a:p>
            <a:pPr lvl="0"/>
            <a:r>
              <a:rPr lang="en-US" dirty="0"/>
              <a:t>Click to add Subtitle</a:t>
            </a:r>
          </a:p>
        </p:txBody>
      </p:sp>
      <p:sp>
        <p:nvSpPr>
          <p:cNvPr id="12" name="Text Placeholder 12">
            <a:extLst>
              <a:ext uri="{FF2B5EF4-FFF2-40B4-BE49-F238E27FC236}">
                <a16:creationId xmlns:a16="http://schemas.microsoft.com/office/drawing/2014/main" id="{E9BAFF98-5524-442B-AFF2-47280A15D622}"/>
              </a:ext>
            </a:extLst>
          </p:cNvPr>
          <p:cNvSpPr>
            <a:spLocks noGrp="1"/>
          </p:cNvSpPr>
          <p:nvPr>
            <p:ph type="body" sz="quarter" idx="12" hasCustomPrompt="1"/>
          </p:nvPr>
        </p:nvSpPr>
        <p:spPr>
          <a:xfrm>
            <a:off x="616224" y="4893990"/>
            <a:ext cx="8401568"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dirty="0"/>
              <a:t>Presenter Name</a:t>
            </a:r>
          </a:p>
        </p:txBody>
      </p:sp>
      <p:sp>
        <p:nvSpPr>
          <p:cNvPr id="13" name="Text Placeholder 12">
            <a:extLst>
              <a:ext uri="{FF2B5EF4-FFF2-40B4-BE49-F238E27FC236}">
                <a16:creationId xmlns:a16="http://schemas.microsoft.com/office/drawing/2014/main" id="{22ADD84B-974E-49B7-BBBD-5023B3276100}"/>
              </a:ext>
            </a:extLst>
          </p:cNvPr>
          <p:cNvSpPr>
            <a:spLocks noGrp="1"/>
          </p:cNvSpPr>
          <p:nvPr>
            <p:ph type="body" sz="quarter" idx="13" hasCustomPrompt="1"/>
          </p:nvPr>
        </p:nvSpPr>
        <p:spPr>
          <a:xfrm>
            <a:off x="616225" y="5331126"/>
            <a:ext cx="8401565"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dirty="0"/>
              <a:t>Title, Bureau/Office/Program</a:t>
            </a:r>
          </a:p>
        </p:txBody>
      </p:sp>
      <p:sp>
        <p:nvSpPr>
          <p:cNvPr id="14" name="Text Placeholder 12">
            <a:extLst>
              <a:ext uri="{FF2B5EF4-FFF2-40B4-BE49-F238E27FC236}">
                <a16:creationId xmlns:a16="http://schemas.microsoft.com/office/drawing/2014/main" id="{EB03ED66-67A4-4C98-8E6F-E5C65B8D8D0D}"/>
              </a:ext>
            </a:extLst>
          </p:cNvPr>
          <p:cNvSpPr>
            <a:spLocks noGrp="1"/>
          </p:cNvSpPr>
          <p:nvPr>
            <p:ph type="body" sz="quarter" idx="14" hasCustomPrompt="1"/>
          </p:nvPr>
        </p:nvSpPr>
        <p:spPr>
          <a:xfrm>
            <a:off x="616225" y="5845205"/>
            <a:ext cx="8401568"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dirty="0"/>
              <a:t>Presenter Name</a:t>
            </a:r>
          </a:p>
        </p:txBody>
      </p:sp>
      <p:sp>
        <p:nvSpPr>
          <p:cNvPr id="15" name="Text Placeholder 12">
            <a:extLst>
              <a:ext uri="{FF2B5EF4-FFF2-40B4-BE49-F238E27FC236}">
                <a16:creationId xmlns:a16="http://schemas.microsoft.com/office/drawing/2014/main" id="{FF4BF661-36FF-4B02-9B69-812F87370076}"/>
              </a:ext>
            </a:extLst>
          </p:cNvPr>
          <p:cNvSpPr>
            <a:spLocks noGrp="1"/>
          </p:cNvSpPr>
          <p:nvPr>
            <p:ph type="body" sz="quarter" idx="15" hasCustomPrompt="1"/>
          </p:nvPr>
        </p:nvSpPr>
        <p:spPr>
          <a:xfrm>
            <a:off x="616224" y="6282341"/>
            <a:ext cx="8401568"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dirty="0"/>
              <a:t>Title, Bureau/Office/Program</a:t>
            </a:r>
          </a:p>
        </p:txBody>
      </p:sp>
    </p:spTree>
    <p:extLst>
      <p:ext uri="{BB962C8B-B14F-4D97-AF65-F5344CB8AC3E}">
        <p14:creationId xmlns:p14="http://schemas.microsoft.com/office/powerpoint/2010/main" val="3230562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fo Presentation 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2" name="TextBox 1">
            <a:extLst>
              <a:ext uri="{FF2B5EF4-FFF2-40B4-BE49-F238E27FC236}">
                <a16:creationId xmlns:a16="http://schemas.microsoft.com/office/drawing/2014/main" id="{3C0978B7-6536-4A60-A8BC-9B4C8CBBFA9A}"/>
              </a:ext>
            </a:extLst>
          </p:cNvPr>
          <p:cNvSpPr txBox="1"/>
          <p:nvPr userDrawn="1"/>
        </p:nvSpPr>
        <p:spPr>
          <a:xfrm>
            <a:off x="606287" y="829414"/>
            <a:ext cx="10688707" cy="2062103"/>
          </a:xfrm>
          <a:prstGeom prst="rect">
            <a:avLst/>
          </a:prstGeom>
          <a:noFill/>
        </p:spPr>
        <p:txBody>
          <a:bodyPr wrap="square" rtlCol="0">
            <a:spAutoFit/>
          </a:bodyPr>
          <a:lstStyle/>
          <a:p>
            <a:r>
              <a:rPr lang="en-US" sz="3600" b="1" dirty="0">
                <a:solidFill>
                  <a:srgbClr val="055994"/>
                </a:solidFill>
                <a:latin typeface="Arial" panose="020B0604020202020204" pitchFamily="34" charset="0"/>
                <a:cs typeface="Arial" panose="020B0604020202020204" pitchFamily="34" charset="0"/>
              </a:rPr>
              <a:t>Thank you for the opportunity to present this information today.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Please direct any questions to:</a:t>
            </a:r>
          </a:p>
        </p:txBody>
      </p:sp>
      <p:sp>
        <p:nvSpPr>
          <p:cNvPr id="7" name="Text Placeholder 8">
            <a:extLst>
              <a:ext uri="{FF2B5EF4-FFF2-40B4-BE49-F238E27FC236}">
                <a16:creationId xmlns:a16="http://schemas.microsoft.com/office/drawing/2014/main" id="{FBF5C4D3-82E3-4146-9B24-5FEF8E23C13F}"/>
              </a:ext>
            </a:extLst>
          </p:cNvPr>
          <p:cNvSpPr>
            <a:spLocks noGrp="1"/>
          </p:cNvSpPr>
          <p:nvPr>
            <p:ph type="body" sz="quarter" idx="10" hasCustomPrompt="1"/>
          </p:nvPr>
        </p:nvSpPr>
        <p:spPr>
          <a:xfrm>
            <a:off x="606287" y="2909543"/>
            <a:ext cx="11070272" cy="519457"/>
          </a:xfrm>
          <a:prstGeom prst="rect">
            <a:avLst/>
          </a:prstGeom>
        </p:spPr>
        <p:txBody>
          <a:bodyPr/>
          <a:lstStyle>
            <a:lvl1pPr marL="0" indent="0" algn="l">
              <a:buNone/>
              <a:defRPr sz="2800" b="1">
                <a:solidFill>
                  <a:schemeClr val="tx1"/>
                </a:solidFill>
                <a:latin typeface="Arial" panose="020B0604020202020204" pitchFamily="34" charset="0"/>
                <a:cs typeface="Arial" panose="020B0604020202020204" pitchFamily="34" charset="0"/>
              </a:defRPr>
            </a:lvl1pPr>
          </a:lstStyle>
          <a:p>
            <a:pPr lvl="0"/>
            <a:r>
              <a:rPr lang="en-US" dirty="0"/>
              <a:t>Name</a:t>
            </a:r>
          </a:p>
        </p:txBody>
      </p:sp>
      <p:sp>
        <p:nvSpPr>
          <p:cNvPr id="8" name="Text Placeholder 8">
            <a:extLst>
              <a:ext uri="{FF2B5EF4-FFF2-40B4-BE49-F238E27FC236}">
                <a16:creationId xmlns:a16="http://schemas.microsoft.com/office/drawing/2014/main" id="{5249240E-EFB8-4267-86F2-93F9B2BB011C}"/>
              </a:ext>
            </a:extLst>
          </p:cNvPr>
          <p:cNvSpPr>
            <a:spLocks noGrp="1"/>
          </p:cNvSpPr>
          <p:nvPr>
            <p:ph type="body" sz="quarter" idx="11" hasCustomPrompt="1"/>
          </p:nvPr>
        </p:nvSpPr>
        <p:spPr>
          <a:xfrm>
            <a:off x="606284" y="3429000"/>
            <a:ext cx="11070275" cy="519457"/>
          </a:xfrm>
          <a:prstGeom prst="rect">
            <a:avLst/>
          </a:prstGeom>
        </p:spPr>
        <p:txBody>
          <a:bodyPr/>
          <a:lstStyle>
            <a:lvl1pPr marL="0" indent="0" algn="l">
              <a:buNone/>
              <a:defRPr sz="2800" b="0">
                <a:solidFill>
                  <a:schemeClr val="tx1"/>
                </a:solidFill>
                <a:latin typeface="Arial" panose="020B0604020202020204" pitchFamily="34" charset="0"/>
                <a:cs typeface="Arial" panose="020B0604020202020204" pitchFamily="34" charset="0"/>
              </a:defRPr>
            </a:lvl1pPr>
          </a:lstStyle>
          <a:p>
            <a:pPr lvl="0"/>
            <a:r>
              <a:rPr lang="en-US" dirty="0"/>
              <a:t>Title</a:t>
            </a:r>
          </a:p>
        </p:txBody>
      </p:sp>
      <p:sp>
        <p:nvSpPr>
          <p:cNvPr id="10" name="Text Placeholder 8">
            <a:extLst>
              <a:ext uri="{FF2B5EF4-FFF2-40B4-BE49-F238E27FC236}">
                <a16:creationId xmlns:a16="http://schemas.microsoft.com/office/drawing/2014/main" id="{0F0AB19A-C647-40DC-A9E6-E61809C38A53}"/>
              </a:ext>
            </a:extLst>
          </p:cNvPr>
          <p:cNvSpPr>
            <a:spLocks noGrp="1"/>
          </p:cNvSpPr>
          <p:nvPr>
            <p:ph type="body" sz="quarter" idx="12" hasCustomPrompt="1"/>
          </p:nvPr>
        </p:nvSpPr>
        <p:spPr>
          <a:xfrm>
            <a:off x="606286" y="3958516"/>
            <a:ext cx="11070273" cy="519457"/>
          </a:xfrm>
          <a:prstGeom prst="rect">
            <a:avLst/>
          </a:prstGeom>
        </p:spPr>
        <p:txBody>
          <a:bodyPr/>
          <a:lstStyle>
            <a:lvl1pPr marL="0" indent="0" algn="l">
              <a:buNone/>
              <a:defRPr sz="2800" b="0">
                <a:solidFill>
                  <a:schemeClr val="tx1"/>
                </a:solidFill>
                <a:latin typeface="Arial" panose="020B0604020202020204" pitchFamily="34" charset="0"/>
                <a:cs typeface="Arial" panose="020B0604020202020204" pitchFamily="34" charset="0"/>
              </a:defRPr>
            </a:lvl1pPr>
          </a:lstStyle>
          <a:p>
            <a:pPr lvl="0"/>
            <a:r>
              <a:rPr lang="en-US" dirty="0"/>
              <a:t>Bureau/Office/Program</a:t>
            </a:r>
          </a:p>
        </p:txBody>
      </p:sp>
      <p:sp>
        <p:nvSpPr>
          <p:cNvPr id="12" name="Text Placeholder 8">
            <a:extLst>
              <a:ext uri="{FF2B5EF4-FFF2-40B4-BE49-F238E27FC236}">
                <a16:creationId xmlns:a16="http://schemas.microsoft.com/office/drawing/2014/main" id="{9D0B9CC8-4E7E-41B9-9011-DCA8C9E073BC}"/>
              </a:ext>
            </a:extLst>
          </p:cNvPr>
          <p:cNvSpPr>
            <a:spLocks noGrp="1"/>
          </p:cNvSpPr>
          <p:nvPr>
            <p:ph type="body" sz="quarter" idx="13" hasCustomPrompt="1"/>
          </p:nvPr>
        </p:nvSpPr>
        <p:spPr>
          <a:xfrm>
            <a:off x="606286" y="4488653"/>
            <a:ext cx="11070271" cy="519457"/>
          </a:xfrm>
          <a:prstGeom prst="rect">
            <a:avLst/>
          </a:prstGeom>
        </p:spPr>
        <p:txBody>
          <a:bodyPr/>
          <a:lstStyle>
            <a:lvl1pPr marL="0" indent="0" algn="l">
              <a:buNone/>
              <a:defRPr sz="2800" b="0" u="sng">
                <a:solidFill>
                  <a:srgbClr val="055994"/>
                </a:solidFill>
                <a:latin typeface="Arial" panose="020B0604020202020204" pitchFamily="34" charset="0"/>
                <a:cs typeface="Arial" panose="020B0604020202020204" pitchFamily="34" charset="0"/>
              </a:defRPr>
            </a:lvl1pPr>
          </a:lstStyle>
          <a:p>
            <a:pPr lvl="0"/>
            <a:r>
              <a:rPr lang="en-US" dirty="0"/>
              <a:t>email@mass.gov </a:t>
            </a:r>
          </a:p>
        </p:txBody>
      </p:sp>
    </p:spTree>
    <p:extLst>
      <p:ext uri="{BB962C8B-B14F-4D97-AF65-F5344CB8AC3E}">
        <p14:creationId xmlns:p14="http://schemas.microsoft.com/office/powerpoint/2010/main" val="2552333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gulation Pre Comment Opening Slide">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536713" y="2882088"/>
            <a:ext cx="10779553" cy="850228"/>
          </a:xfrm>
          <a:prstGeom prst="rect">
            <a:avLst/>
          </a:prstGeom>
        </p:spPr>
        <p:txBody>
          <a:bodyPr/>
          <a:lstStyle>
            <a:lvl1pPr marL="0" indent="0" algn="l">
              <a:buNone/>
              <a:defRPr sz="4400" b="1">
                <a:solidFill>
                  <a:schemeClr val="bg1"/>
                </a:solidFill>
                <a:latin typeface="Arial" panose="020B0604020202020204" pitchFamily="34" charset="0"/>
                <a:cs typeface="Arial" panose="020B0604020202020204" pitchFamily="34" charset="0"/>
              </a:defRPr>
            </a:lvl1pPr>
          </a:lstStyle>
          <a:p>
            <a:pPr lvl="0"/>
            <a:r>
              <a:rPr lang="en-US" dirty="0"/>
              <a:t>Regulation Citation:</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536713" y="3819535"/>
            <a:ext cx="7957999" cy="746846"/>
          </a:xfrm>
          <a:prstGeom prst="rect">
            <a:avLst/>
          </a:prstGeom>
        </p:spPr>
        <p:txBody>
          <a:bodyPr/>
          <a:lstStyle>
            <a:lvl1pPr marL="0" indent="0" algn="l">
              <a:buNone/>
              <a:defRPr sz="3200" b="0" i="1">
                <a:solidFill>
                  <a:schemeClr val="bg1"/>
                </a:solidFill>
                <a:latin typeface="Arial" panose="020B0604020202020204" pitchFamily="34" charset="0"/>
                <a:cs typeface="Arial" panose="020B0604020202020204" pitchFamily="34" charset="0"/>
              </a:defRPr>
            </a:lvl1pPr>
          </a:lstStyle>
          <a:p>
            <a:pPr lvl="0"/>
            <a:r>
              <a:rPr lang="en-US" dirty="0"/>
              <a:t>Regulation Name</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536713" y="5400446"/>
            <a:ext cx="8481077"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dirty="0"/>
              <a:t>Presenter Name</a:t>
            </a:r>
          </a:p>
        </p:txBody>
      </p:sp>
      <p:sp>
        <p:nvSpPr>
          <p:cNvPr id="2" name="TextBox 1">
            <a:extLst>
              <a:ext uri="{FF2B5EF4-FFF2-40B4-BE49-F238E27FC236}">
                <a16:creationId xmlns:a16="http://schemas.microsoft.com/office/drawing/2014/main" id="{3674FA50-7E8E-47FD-A649-30456A134B58}"/>
              </a:ext>
            </a:extLst>
          </p:cNvPr>
          <p:cNvSpPr txBox="1"/>
          <p:nvPr userDrawn="1"/>
        </p:nvSpPr>
        <p:spPr>
          <a:xfrm>
            <a:off x="536713" y="2117035"/>
            <a:ext cx="10779553" cy="769441"/>
          </a:xfrm>
          <a:prstGeom prst="rect">
            <a:avLst/>
          </a:prstGeom>
          <a:noFill/>
        </p:spPr>
        <p:txBody>
          <a:bodyPr wrap="square" rtlCol="0">
            <a:spAutoFit/>
          </a:bodyPr>
          <a:lstStyle/>
          <a:p>
            <a:r>
              <a:rPr lang="en-US" sz="4400" b="1" kern="1200" dirty="0">
                <a:solidFill>
                  <a:schemeClr val="bg1"/>
                </a:solidFill>
                <a:latin typeface="Arial" panose="020B0604020202020204" pitchFamily="34" charset="0"/>
                <a:ea typeface="+mn-ea"/>
                <a:cs typeface="Arial" panose="020B0604020202020204" pitchFamily="34" charset="0"/>
              </a:rPr>
              <a:t>Proposed Revisions to</a:t>
            </a:r>
          </a:p>
        </p:txBody>
      </p:sp>
      <p:sp>
        <p:nvSpPr>
          <p:cNvPr id="12" name="Text Placeholder 12">
            <a:extLst>
              <a:ext uri="{FF2B5EF4-FFF2-40B4-BE49-F238E27FC236}">
                <a16:creationId xmlns:a16="http://schemas.microsoft.com/office/drawing/2014/main" id="{63D04372-4057-4B8B-9EC1-11A87BAA6E1D}"/>
              </a:ext>
            </a:extLst>
          </p:cNvPr>
          <p:cNvSpPr>
            <a:spLocks noGrp="1"/>
          </p:cNvSpPr>
          <p:nvPr>
            <p:ph type="body" sz="quarter" idx="13" hasCustomPrompt="1"/>
          </p:nvPr>
        </p:nvSpPr>
        <p:spPr>
          <a:xfrm>
            <a:off x="536712" y="5837582"/>
            <a:ext cx="8481077"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dirty="0"/>
              <a:t>Title, Bureau/Office/Program</a:t>
            </a:r>
          </a:p>
        </p:txBody>
      </p:sp>
    </p:spTree>
    <p:extLst>
      <p:ext uri="{BB962C8B-B14F-4D97-AF65-F5344CB8AC3E}">
        <p14:creationId xmlns:p14="http://schemas.microsoft.com/office/powerpoint/2010/main" val="950716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gulation Pre Comment 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2" name="TextBox 1">
            <a:extLst>
              <a:ext uri="{FF2B5EF4-FFF2-40B4-BE49-F238E27FC236}">
                <a16:creationId xmlns:a16="http://schemas.microsoft.com/office/drawing/2014/main" id="{3C0978B7-6536-4A60-A8BC-9B4C8CBBFA9A}"/>
              </a:ext>
            </a:extLst>
          </p:cNvPr>
          <p:cNvSpPr txBox="1"/>
          <p:nvPr userDrawn="1"/>
        </p:nvSpPr>
        <p:spPr>
          <a:xfrm>
            <a:off x="616226" y="660451"/>
            <a:ext cx="10678768" cy="2585323"/>
          </a:xfrm>
          <a:prstGeom prst="rect">
            <a:avLst/>
          </a:prstGeom>
          <a:noFill/>
        </p:spPr>
        <p:txBody>
          <a:bodyPr wrap="square" rtlCol="0">
            <a:spAutoFit/>
          </a:bodyPr>
          <a:lstStyle/>
          <a:p>
            <a:pPr>
              <a:spcAft>
                <a:spcPts val="1200"/>
              </a:spcAft>
            </a:pPr>
            <a:r>
              <a:rPr lang="en-US" sz="3600" b="1" dirty="0">
                <a:solidFill>
                  <a:srgbClr val="055994"/>
                </a:solidFill>
                <a:latin typeface="Arial" panose="020B0604020202020204" pitchFamily="34" charset="0"/>
                <a:cs typeface="Arial" panose="020B0604020202020204" pitchFamily="34" charset="0"/>
              </a:rPr>
              <a:t>Thank you for the opportunity to present this information today. </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Massachusetts Law:</a:t>
            </a:r>
            <a:r>
              <a:rPr lang="en-US" sz="2000" dirty="0">
                <a:latin typeface="Arial" panose="020B0604020202020204" pitchFamily="34" charset="0"/>
                <a:cs typeface="Arial" panose="020B0604020202020204" pitchFamily="34" charset="0"/>
              </a:rPr>
              <a:t> </a:t>
            </a:r>
          </a:p>
        </p:txBody>
      </p:sp>
      <p:sp>
        <p:nvSpPr>
          <p:cNvPr id="7" name="Text Placeholder 8">
            <a:extLst>
              <a:ext uri="{FF2B5EF4-FFF2-40B4-BE49-F238E27FC236}">
                <a16:creationId xmlns:a16="http://schemas.microsoft.com/office/drawing/2014/main" id="{FBF5C4D3-82E3-4146-9B24-5FEF8E23C13F}"/>
              </a:ext>
            </a:extLst>
          </p:cNvPr>
          <p:cNvSpPr>
            <a:spLocks noGrp="1"/>
          </p:cNvSpPr>
          <p:nvPr>
            <p:ph type="body" sz="quarter" idx="10" hasCustomPrompt="1"/>
          </p:nvPr>
        </p:nvSpPr>
        <p:spPr>
          <a:xfrm>
            <a:off x="616226" y="3228488"/>
            <a:ext cx="11060334" cy="422028"/>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dirty="0"/>
              <a:t>URL for relevant law</a:t>
            </a:r>
          </a:p>
        </p:txBody>
      </p:sp>
      <p:sp>
        <p:nvSpPr>
          <p:cNvPr id="12" name="Text Placeholder 8">
            <a:extLst>
              <a:ext uri="{FF2B5EF4-FFF2-40B4-BE49-F238E27FC236}">
                <a16:creationId xmlns:a16="http://schemas.microsoft.com/office/drawing/2014/main" id="{9D0B9CC8-4E7E-41B9-9011-DCA8C9E073BC}"/>
              </a:ext>
            </a:extLst>
          </p:cNvPr>
          <p:cNvSpPr>
            <a:spLocks noGrp="1"/>
          </p:cNvSpPr>
          <p:nvPr>
            <p:ph type="body" sz="quarter" idx="13" hasCustomPrompt="1"/>
          </p:nvPr>
        </p:nvSpPr>
        <p:spPr>
          <a:xfrm>
            <a:off x="616210" y="5857336"/>
            <a:ext cx="11060334" cy="419176"/>
          </a:xfrm>
          <a:prstGeom prst="rect">
            <a:avLst/>
          </a:prstGeom>
        </p:spPr>
        <p:txBody>
          <a:bodyPr/>
          <a:lstStyle>
            <a:lvl1pPr marL="0" indent="0" algn="l">
              <a:buNone/>
              <a:defRPr sz="2000" b="0" u="sng">
                <a:solidFill>
                  <a:srgbClr val="055994"/>
                </a:solidFill>
                <a:latin typeface="Arial" panose="020B0604020202020204" pitchFamily="34" charset="0"/>
                <a:cs typeface="Arial" panose="020B0604020202020204" pitchFamily="34" charset="0"/>
              </a:defRPr>
            </a:lvl1pPr>
          </a:lstStyle>
          <a:p>
            <a:pPr lvl="0"/>
            <a:r>
              <a:rPr lang="en-US" dirty="0"/>
              <a:t>email@mass.gov </a:t>
            </a:r>
          </a:p>
        </p:txBody>
      </p:sp>
      <p:sp>
        <p:nvSpPr>
          <p:cNvPr id="3" name="TextBox 2">
            <a:extLst>
              <a:ext uri="{FF2B5EF4-FFF2-40B4-BE49-F238E27FC236}">
                <a16:creationId xmlns:a16="http://schemas.microsoft.com/office/drawing/2014/main" id="{29291026-76A5-4FCD-99BB-66B1AC6BADFE}"/>
              </a:ext>
            </a:extLst>
          </p:cNvPr>
          <p:cNvSpPr txBox="1"/>
          <p:nvPr userDrawn="1"/>
        </p:nvSpPr>
        <p:spPr>
          <a:xfrm>
            <a:off x="616226" y="3688785"/>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Current Regulation:</a:t>
            </a:r>
            <a:endParaRPr lang="en-US" sz="2000" dirty="0">
              <a:latin typeface="Arial" panose="020B0604020202020204" pitchFamily="34" charset="0"/>
              <a:cs typeface="Arial" panose="020B0604020202020204" pitchFamily="34" charset="0"/>
            </a:endParaRPr>
          </a:p>
        </p:txBody>
      </p:sp>
      <p:sp>
        <p:nvSpPr>
          <p:cNvPr id="13" name="Text Placeholder 8">
            <a:extLst>
              <a:ext uri="{FF2B5EF4-FFF2-40B4-BE49-F238E27FC236}">
                <a16:creationId xmlns:a16="http://schemas.microsoft.com/office/drawing/2014/main" id="{B8938D9F-F5F0-4F2F-A077-5995B99917F3}"/>
              </a:ext>
            </a:extLst>
          </p:cNvPr>
          <p:cNvSpPr>
            <a:spLocks noGrp="1"/>
          </p:cNvSpPr>
          <p:nvPr>
            <p:ph type="body" sz="quarter" idx="14" hasCustomPrompt="1"/>
          </p:nvPr>
        </p:nvSpPr>
        <p:spPr>
          <a:xfrm>
            <a:off x="616226" y="4133743"/>
            <a:ext cx="11060330" cy="427189"/>
          </a:xfrm>
          <a:prstGeom prst="rect">
            <a:avLst/>
          </a:prstGeom>
        </p:spPr>
        <p:txBody>
          <a:bodyPr/>
          <a:lstStyle>
            <a:lvl1pPr marL="0" indent="0" algn="l">
              <a:buNone/>
              <a:defRPr sz="2000" b="0">
                <a:solidFill>
                  <a:schemeClr val="tx1"/>
                </a:solidFill>
                <a:latin typeface="Arial" panose="020B0604020202020204" pitchFamily="34" charset="0"/>
                <a:cs typeface="Arial" panose="020B0604020202020204" pitchFamily="34" charset="0"/>
              </a:defRPr>
            </a:lvl1pPr>
          </a:lstStyle>
          <a:p>
            <a:pPr lvl="0"/>
            <a:r>
              <a:rPr lang="en-US" dirty="0"/>
              <a:t>URL for relevant law</a:t>
            </a:r>
          </a:p>
        </p:txBody>
      </p:sp>
      <p:sp>
        <p:nvSpPr>
          <p:cNvPr id="14" name="TextBox 13">
            <a:extLst>
              <a:ext uri="{FF2B5EF4-FFF2-40B4-BE49-F238E27FC236}">
                <a16:creationId xmlns:a16="http://schemas.microsoft.com/office/drawing/2014/main" id="{12FCA4CA-6B72-436B-B514-D0E85F7CB173}"/>
              </a:ext>
            </a:extLst>
          </p:cNvPr>
          <p:cNvSpPr txBox="1"/>
          <p:nvPr userDrawn="1"/>
        </p:nvSpPr>
        <p:spPr>
          <a:xfrm>
            <a:off x="616212" y="4596169"/>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Proposed Amendment:</a:t>
            </a:r>
            <a:endParaRPr lang="en-US" sz="2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10845F30-F2E0-474C-BA2A-B70660ACF117}"/>
              </a:ext>
            </a:extLst>
          </p:cNvPr>
          <p:cNvSpPr txBox="1"/>
          <p:nvPr userDrawn="1"/>
        </p:nvSpPr>
        <p:spPr>
          <a:xfrm>
            <a:off x="616210" y="4965674"/>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solidFill>
                  <a:srgbClr val="055994"/>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mass.gov/</a:t>
            </a:r>
            <a:r>
              <a:rPr lang="en-US" sz="2000" b="0" dirty="0" err="1">
                <a:solidFill>
                  <a:srgbClr val="055994"/>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dph</a:t>
            </a:r>
            <a:r>
              <a:rPr lang="en-US" sz="2000" b="0" dirty="0">
                <a:solidFill>
                  <a:srgbClr val="055994"/>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/proposed-regulations</a:t>
            </a:r>
            <a:endParaRPr lang="en-US" sz="2000" b="0" dirty="0">
              <a:solidFill>
                <a:srgbClr val="055994"/>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D09A311-58E9-49FC-B2DB-FD9DA74FA8AB}"/>
              </a:ext>
            </a:extLst>
          </p:cNvPr>
          <p:cNvSpPr txBox="1"/>
          <p:nvPr userDrawn="1"/>
        </p:nvSpPr>
        <p:spPr>
          <a:xfrm>
            <a:off x="616210" y="5453609"/>
            <a:ext cx="110603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Please direct any questions to:</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428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gulation Post Comment Opening">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16226" y="2882088"/>
            <a:ext cx="10700040" cy="850228"/>
          </a:xfrm>
          <a:prstGeom prst="rect">
            <a:avLst/>
          </a:prstGeom>
        </p:spPr>
        <p:txBody>
          <a:bodyPr/>
          <a:lstStyle>
            <a:lvl1pPr marL="0" indent="0" algn="l">
              <a:buNone/>
              <a:defRPr sz="4400" b="1">
                <a:solidFill>
                  <a:schemeClr val="bg1"/>
                </a:solidFill>
                <a:latin typeface="Arial" panose="020B0604020202020204" pitchFamily="34" charset="0"/>
                <a:cs typeface="Arial" panose="020B0604020202020204" pitchFamily="34" charset="0"/>
              </a:defRPr>
            </a:lvl1pPr>
          </a:lstStyle>
          <a:p>
            <a:pPr lvl="0"/>
            <a:r>
              <a:rPr lang="en-US" dirty="0"/>
              <a:t>Insert Regulation Citation:</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16226" y="3819535"/>
            <a:ext cx="7878486" cy="746846"/>
          </a:xfrm>
          <a:prstGeom prst="rect">
            <a:avLst/>
          </a:prstGeom>
        </p:spPr>
        <p:txBody>
          <a:bodyPr/>
          <a:lstStyle>
            <a:lvl1pPr marL="0" indent="0" algn="l">
              <a:buNone/>
              <a:defRPr sz="3200" b="0" i="1">
                <a:solidFill>
                  <a:schemeClr val="bg1"/>
                </a:solidFill>
                <a:latin typeface="Arial" panose="020B0604020202020204" pitchFamily="34" charset="0"/>
                <a:cs typeface="Arial" panose="020B0604020202020204" pitchFamily="34" charset="0"/>
              </a:defRPr>
            </a:lvl1pPr>
          </a:lstStyle>
          <a:p>
            <a:pPr lvl="0"/>
            <a:r>
              <a:rPr lang="en-US" dirty="0"/>
              <a:t>Regulation Title</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16226" y="4893990"/>
            <a:ext cx="8401565"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dirty="0"/>
              <a:t>Presenter Name</a:t>
            </a:r>
          </a:p>
        </p:txBody>
      </p:sp>
      <p:sp>
        <p:nvSpPr>
          <p:cNvPr id="2" name="TextBox 1">
            <a:extLst>
              <a:ext uri="{FF2B5EF4-FFF2-40B4-BE49-F238E27FC236}">
                <a16:creationId xmlns:a16="http://schemas.microsoft.com/office/drawing/2014/main" id="{3674FA50-7E8E-47FD-A649-30456A134B58}"/>
              </a:ext>
            </a:extLst>
          </p:cNvPr>
          <p:cNvSpPr txBox="1"/>
          <p:nvPr userDrawn="1"/>
        </p:nvSpPr>
        <p:spPr>
          <a:xfrm>
            <a:off x="616226" y="2117035"/>
            <a:ext cx="10700040" cy="769441"/>
          </a:xfrm>
          <a:prstGeom prst="rect">
            <a:avLst/>
          </a:prstGeom>
          <a:noFill/>
        </p:spPr>
        <p:txBody>
          <a:bodyPr wrap="square" rtlCol="0">
            <a:spAutoFit/>
          </a:bodyPr>
          <a:lstStyle/>
          <a:p>
            <a:r>
              <a:rPr lang="en-US" sz="4400" b="1" kern="1200" dirty="0">
                <a:solidFill>
                  <a:schemeClr val="bg1"/>
                </a:solidFill>
                <a:latin typeface="Arial" panose="020B0604020202020204" pitchFamily="34" charset="0"/>
                <a:ea typeface="+mn-ea"/>
                <a:cs typeface="Arial" panose="020B0604020202020204" pitchFamily="34" charset="0"/>
              </a:rPr>
              <a:t>Post-Comment Revisions to 105 CMR</a:t>
            </a:r>
          </a:p>
        </p:txBody>
      </p:sp>
      <p:sp>
        <p:nvSpPr>
          <p:cNvPr id="12" name="Text Placeholder 12">
            <a:extLst>
              <a:ext uri="{FF2B5EF4-FFF2-40B4-BE49-F238E27FC236}">
                <a16:creationId xmlns:a16="http://schemas.microsoft.com/office/drawing/2014/main" id="{63D04372-4057-4B8B-9EC1-11A87BAA6E1D}"/>
              </a:ext>
            </a:extLst>
          </p:cNvPr>
          <p:cNvSpPr>
            <a:spLocks noGrp="1"/>
          </p:cNvSpPr>
          <p:nvPr>
            <p:ph type="body" sz="quarter" idx="13" hasCustomPrompt="1"/>
          </p:nvPr>
        </p:nvSpPr>
        <p:spPr>
          <a:xfrm>
            <a:off x="616225" y="5331126"/>
            <a:ext cx="8401565"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dirty="0"/>
              <a:t>Title, Bureau/Office/Program</a:t>
            </a:r>
          </a:p>
        </p:txBody>
      </p:sp>
      <p:sp>
        <p:nvSpPr>
          <p:cNvPr id="15" name="Text Placeholder 12">
            <a:extLst>
              <a:ext uri="{FF2B5EF4-FFF2-40B4-BE49-F238E27FC236}">
                <a16:creationId xmlns:a16="http://schemas.microsoft.com/office/drawing/2014/main" id="{77F59597-BF0E-4113-B75F-B7430F77B397}"/>
              </a:ext>
            </a:extLst>
          </p:cNvPr>
          <p:cNvSpPr>
            <a:spLocks noGrp="1"/>
          </p:cNvSpPr>
          <p:nvPr>
            <p:ph type="body" sz="quarter" idx="14" hasCustomPrompt="1"/>
          </p:nvPr>
        </p:nvSpPr>
        <p:spPr>
          <a:xfrm>
            <a:off x="616225" y="5845205"/>
            <a:ext cx="8401568" cy="423884"/>
          </a:xfrm>
          <a:prstGeom prst="rect">
            <a:avLst/>
          </a:prstGeom>
        </p:spPr>
        <p:txBody>
          <a:bodyPr/>
          <a:lstStyle>
            <a:lvl1pPr marL="0" indent="0" algn="l">
              <a:buNone/>
              <a:defRPr sz="2400" b="1" i="0">
                <a:solidFill>
                  <a:schemeClr val="bg1"/>
                </a:solidFill>
                <a:latin typeface="Arial" panose="020B0604020202020204" pitchFamily="34" charset="0"/>
                <a:cs typeface="Arial" panose="020B0604020202020204" pitchFamily="34" charset="0"/>
              </a:defRPr>
            </a:lvl1pPr>
          </a:lstStyle>
          <a:p>
            <a:pPr lvl="0"/>
            <a:r>
              <a:rPr lang="en-US" dirty="0"/>
              <a:t>Presenter Name</a:t>
            </a:r>
          </a:p>
        </p:txBody>
      </p:sp>
      <p:sp>
        <p:nvSpPr>
          <p:cNvPr id="16" name="Text Placeholder 12">
            <a:extLst>
              <a:ext uri="{FF2B5EF4-FFF2-40B4-BE49-F238E27FC236}">
                <a16:creationId xmlns:a16="http://schemas.microsoft.com/office/drawing/2014/main" id="{E8BF7FCB-BB85-4B0C-BE2F-E5A550C6F1E5}"/>
              </a:ext>
            </a:extLst>
          </p:cNvPr>
          <p:cNvSpPr>
            <a:spLocks noGrp="1"/>
          </p:cNvSpPr>
          <p:nvPr>
            <p:ph type="body" sz="quarter" idx="15" hasCustomPrompt="1"/>
          </p:nvPr>
        </p:nvSpPr>
        <p:spPr>
          <a:xfrm>
            <a:off x="616224" y="6282341"/>
            <a:ext cx="8401568" cy="423884"/>
          </a:xfrm>
          <a:prstGeom prst="rect">
            <a:avLst/>
          </a:prstGeo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stStyle>
          <a:p>
            <a:pPr lvl="0"/>
            <a:r>
              <a:rPr lang="en-US" dirty="0"/>
              <a:t>Title, Bureau/Office/Program</a:t>
            </a:r>
          </a:p>
        </p:txBody>
      </p:sp>
    </p:spTree>
    <p:extLst>
      <p:ext uri="{BB962C8B-B14F-4D97-AF65-F5344CB8AC3E}">
        <p14:creationId xmlns:p14="http://schemas.microsoft.com/office/powerpoint/2010/main" val="799200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248575"/>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9" r:id="rId5"/>
    <p:sldLayoutId id="2147483881" r:id="rId6"/>
    <p:sldLayoutId id="2147483882" r:id="rId7"/>
    <p:sldLayoutId id="2147483883" r:id="rId8"/>
    <p:sldLayoutId id="2147483884" r:id="rId9"/>
    <p:sldLayoutId id="2147483885" r:id="rId10"/>
    <p:sldLayoutId id="2147483877" r:id="rId11"/>
    <p:sldLayoutId id="2147483873" r:id="rId12"/>
    <p:sldLayoutId id="2147483874" r:id="rId13"/>
    <p:sldLayoutId id="214748387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malegislature.gov/Laws/GeneralLaws/PartI/TitleXVI/Chapter111/Section111" TargetMode="External"/><Relationship Id="rId2" Type="http://schemas.openxmlformats.org/officeDocument/2006/relationships/hyperlink" Target="http://www.malegislature.gov/Laws/SessionLaws/Acts/2006/Chapter58" TargetMode="External"/><Relationship Id="rId1" Type="http://schemas.openxmlformats.org/officeDocument/2006/relationships/slideLayout" Target="../slideLayouts/slideLayout3.xml"/><Relationship Id="rId4" Type="http://schemas.openxmlformats.org/officeDocument/2006/relationships/hyperlink" Target="https://malegislature.gov/Laws/GeneralLaws/PartI/TitleXVI/Chapter111/Section51H" TargetMode="External"/></Relationships>
</file>

<file path=ppt/slides/_rels/slide2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24.xml"/><Relationship Id="rId7" Type="http://schemas.openxmlformats.org/officeDocument/2006/relationships/chart" Target="../charts/chart28.xml"/><Relationship Id="rId2" Type="http://schemas.openxmlformats.org/officeDocument/2006/relationships/chart" Target="../charts/chart23.xml"/><Relationship Id="rId1" Type="http://schemas.openxmlformats.org/officeDocument/2006/relationships/slideLayout" Target="../slideLayouts/slideLayout3.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22.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urldefense.com/v3/__https:/www.cdc.gov/drugresistance/pdf/covid19-impact-report-508.pdf__;!!CUhgQOZqV7M!jQVhxvhxJhTbVNdbSa2gcmOpkDiYlcnee9MpHyAdCks4jHB-wkY27p-WuN6gxj308F1K20SQZlF_7EUDm-7A$"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www.cdc.gov/longtermcare/prevention/antibiotic-stewardship.html" TargetMode="External"/><Relationship Id="rId2" Type="http://schemas.openxmlformats.org/officeDocument/2006/relationships/hyperlink" Target="https://www.cdc.gov/antibiotic-use/healthcare/" TargetMode="Externa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hyperlink" Target="https://mainfectioncontrol.populationhealthexchange.org/ltcf-as/antibiotic-stewardship-honor-roll/" TargetMode="External"/><Relationship Id="rId2" Type="http://schemas.openxmlformats.org/officeDocument/2006/relationships/hyperlink" Target="https://www.idsociety.org/professional-development/fellows-in-training-career--education-center/leap-fellowship/leap-fellows/"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DF51632-598F-46D5-BDC3-3736BD035368}"/>
              </a:ext>
            </a:extLst>
          </p:cNvPr>
          <p:cNvSpPr>
            <a:spLocks noGrp="1"/>
          </p:cNvSpPr>
          <p:nvPr>
            <p:ph type="body" sz="quarter" idx="10"/>
          </p:nvPr>
        </p:nvSpPr>
        <p:spPr/>
        <p:txBody>
          <a:bodyPr/>
          <a:lstStyle/>
          <a:p>
            <a:pPr>
              <a:spcAft>
                <a:spcPts val="600"/>
              </a:spcAft>
            </a:pPr>
            <a:r>
              <a:rPr lang="en-US" sz="4200" dirty="0"/>
              <a:t>2022 Health Care Associated Infections:</a:t>
            </a:r>
          </a:p>
          <a:p>
            <a:r>
              <a:rPr lang="en-US" sz="2600" b="0" i="1" dirty="0"/>
              <a:t>Acute Care Hospitals</a:t>
            </a:r>
          </a:p>
          <a:p>
            <a:r>
              <a:rPr lang="en-US" sz="2600" b="0" i="1" dirty="0"/>
              <a:t>Non-Acute Care Hospitals</a:t>
            </a:r>
          </a:p>
          <a:p>
            <a:r>
              <a:rPr lang="en-US" sz="2600" b="0" i="1" dirty="0"/>
              <a:t>Dialysis</a:t>
            </a:r>
          </a:p>
          <a:p>
            <a:endParaRPr lang="en-US" dirty="0"/>
          </a:p>
        </p:txBody>
      </p:sp>
      <p:sp>
        <p:nvSpPr>
          <p:cNvPr id="11" name="Text Placeholder 10">
            <a:extLst>
              <a:ext uri="{FF2B5EF4-FFF2-40B4-BE49-F238E27FC236}">
                <a16:creationId xmlns:a16="http://schemas.microsoft.com/office/drawing/2014/main" id="{67B5438F-8167-46A2-A998-0C0BBB3870D5}"/>
              </a:ext>
            </a:extLst>
          </p:cNvPr>
          <p:cNvSpPr>
            <a:spLocks noGrp="1"/>
          </p:cNvSpPr>
          <p:nvPr>
            <p:ph type="body" sz="quarter" idx="12"/>
          </p:nvPr>
        </p:nvSpPr>
        <p:spPr>
          <a:xfrm>
            <a:off x="616224" y="4893990"/>
            <a:ext cx="10958742" cy="423884"/>
          </a:xfrm>
        </p:spPr>
        <p:txBody>
          <a:bodyPr/>
          <a:lstStyle/>
          <a:p>
            <a:r>
              <a:rPr lang="en-US" sz="1600" dirty="0"/>
              <a:t>Christina Brandeburg, MPH, CIC, </a:t>
            </a:r>
            <a:r>
              <a:rPr lang="en-US" sz="1600" b="0" dirty="0"/>
              <a:t>Senior HAI/AR Epidemiologist and Analytic Coordinator</a:t>
            </a:r>
          </a:p>
          <a:p>
            <a:endParaRPr lang="en-US" sz="1600" b="0" dirty="0"/>
          </a:p>
        </p:txBody>
      </p:sp>
      <p:sp>
        <p:nvSpPr>
          <p:cNvPr id="12" name="Text Placeholder 11">
            <a:extLst>
              <a:ext uri="{FF2B5EF4-FFF2-40B4-BE49-F238E27FC236}">
                <a16:creationId xmlns:a16="http://schemas.microsoft.com/office/drawing/2014/main" id="{67830DE7-182F-4160-881E-A7132C4C595B}"/>
              </a:ext>
            </a:extLst>
          </p:cNvPr>
          <p:cNvSpPr>
            <a:spLocks noGrp="1"/>
          </p:cNvSpPr>
          <p:nvPr>
            <p:ph type="body" sz="quarter" idx="13"/>
          </p:nvPr>
        </p:nvSpPr>
        <p:spPr>
          <a:xfrm>
            <a:off x="616225" y="5356774"/>
            <a:ext cx="10958738" cy="423884"/>
          </a:xfrm>
        </p:spPr>
        <p:txBody>
          <a:bodyPr/>
          <a:lstStyle/>
          <a:p>
            <a:r>
              <a:rPr lang="en-US" sz="1600" b="1" dirty="0"/>
              <a:t>Katherine T. Fillo, PhD, MPH, RN-BC, </a:t>
            </a:r>
            <a:r>
              <a:rPr lang="en-US" sz="1600" dirty="0"/>
              <a:t>Deputy Bureau Director of Clinical &amp; Health Care Systems Quality</a:t>
            </a:r>
          </a:p>
        </p:txBody>
      </p:sp>
      <p:sp>
        <p:nvSpPr>
          <p:cNvPr id="13" name="Text Placeholder 12">
            <a:extLst>
              <a:ext uri="{FF2B5EF4-FFF2-40B4-BE49-F238E27FC236}">
                <a16:creationId xmlns:a16="http://schemas.microsoft.com/office/drawing/2014/main" id="{D07D5DA6-342E-4B7B-9332-01697DF77D0C}"/>
              </a:ext>
            </a:extLst>
          </p:cNvPr>
          <p:cNvSpPr>
            <a:spLocks noGrp="1"/>
          </p:cNvSpPr>
          <p:nvPr>
            <p:ph type="body" sz="quarter" idx="14"/>
          </p:nvPr>
        </p:nvSpPr>
        <p:spPr>
          <a:xfrm>
            <a:off x="616225" y="5819558"/>
            <a:ext cx="10958742" cy="423884"/>
          </a:xfrm>
        </p:spPr>
        <p:txBody>
          <a:bodyPr/>
          <a:lstStyle/>
          <a:p>
            <a:r>
              <a:rPr lang="en-US" sz="1600" dirty="0"/>
              <a:t>Jessica Leaf, MPH, CIC, </a:t>
            </a:r>
            <a:r>
              <a:rPr lang="en-US" sz="1600" b="0" dirty="0"/>
              <a:t>Senior HAI/AR Epidemiologist and MDRO Coordinator</a:t>
            </a:r>
          </a:p>
          <a:p>
            <a:endParaRPr lang="en-US" sz="1600" b="0" dirty="0"/>
          </a:p>
        </p:txBody>
      </p:sp>
      <p:sp>
        <p:nvSpPr>
          <p:cNvPr id="14" name="Text Placeholder 13">
            <a:extLst>
              <a:ext uri="{FF2B5EF4-FFF2-40B4-BE49-F238E27FC236}">
                <a16:creationId xmlns:a16="http://schemas.microsoft.com/office/drawing/2014/main" id="{DA5DEC2F-7E39-4244-B6E3-EFC13D3875DC}"/>
              </a:ext>
            </a:extLst>
          </p:cNvPr>
          <p:cNvSpPr>
            <a:spLocks noGrp="1"/>
          </p:cNvSpPr>
          <p:nvPr>
            <p:ph type="body" sz="quarter" idx="15"/>
          </p:nvPr>
        </p:nvSpPr>
        <p:spPr>
          <a:xfrm>
            <a:off x="616224" y="6282341"/>
            <a:ext cx="10958742" cy="423884"/>
          </a:xfrm>
        </p:spPr>
        <p:txBody>
          <a:bodyPr/>
          <a:lstStyle/>
          <a:p>
            <a:r>
              <a:rPr lang="en-US" sz="1600" b="1" dirty="0"/>
              <a:t>Eileen McHale, RN, BSN, </a:t>
            </a:r>
            <a:r>
              <a:rPr lang="en-US" sz="1600" dirty="0"/>
              <a:t>Healthcare Associated Infection Coordinator </a:t>
            </a:r>
          </a:p>
        </p:txBody>
      </p:sp>
      <p:sp>
        <p:nvSpPr>
          <p:cNvPr id="2" name="Slide Number Placeholder 1">
            <a:extLst>
              <a:ext uri="{FF2B5EF4-FFF2-40B4-BE49-F238E27FC236}">
                <a16:creationId xmlns:a16="http://schemas.microsoft.com/office/drawing/2014/main" id="{99C06F94-7E31-4B48-9AEE-EF1C79B3C292}"/>
              </a:ext>
            </a:extLst>
          </p:cNvPr>
          <p:cNvSpPr>
            <a:spLocks noGrp="1"/>
          </p:cNvSpPr>
          <p:nvPr>
            <p:ph type="sldNum" sz="quarter" idx="4294967295"/>
          </p:nvPr>
        </p:nvSpPr>
        <p:spPr>
          <a:xfrm>
            <a:off x="9455150" y="6492875"/>
            <a:ext cx="2736850" cy="365125"/>
          </a:xfrm>
          <a:prstGeom prst="rect">
            <a:avLst/>
          </a:prstGeom>
        </p:spPr>
        <p:txBody>
          <a:bodyPr/>
          <a:lstStyle/>
          <a:p>
            <a:fld id="{CA49D0EE-DE7F-324B-A84C-F36708423CDB}" type="slidenum">
              <a:rPr lang="en-US" smtClean="0"/>
              <a:pPr/>
              <a:t>1</a:t>
            </a:fld>
            <a:endParaRPr lang="en-US" dirty="0"/>
          </a:p>
        </p:txBody>
      </p:sp>
    </p:spTree>
    <p:extLst>
      <p:ext uri="{BB962C8B-B14F-4D97-AF65-F5344CB8AC3E}">
        <p14:creationId xmlns:p14="http://schemas.microsoft.com/office/powerpoint/2010/main" val="4022829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b="1" i="0" u="none" strike="noStrike" kern="1200" cap="none" spc="0" normalizeH="0" baseline="0" noProof="0" dirty="0">
                <a:ln>
                  <a:noFill/>
                </a:ln>
                <a:solidFill>
                  <a:prstClr val="white"/>
                </a:solidFill>
                <a:effectLst/>
                <a:uLnTx/>
                <a:uFillTx/>
              </a:rPr>
              <a:t>State CLABSI SIR and SUR in ICU and Wards</a:t>
            </a:r>
          </a:p>
        </p:txBody>
      </p:sp>
      <p:sp>
        <p:nvSpPr>
          <p:cNvPr id="3" name="Rectangle 2">
            <a:extLst>
              <a:ext uri="{FF2B5EF4-FFF2-40B4-BE49-F238E27FC236}">
                <a16:creationId xmlns:a16="http://schemas.microsoft.com/office/drawing/2014/main" id="{5B9A5036-3187-E30E-CB23-2C2D1E07B47F}"/>
              </a:ext>
            </a:extLst>
          </p:cNvPr>
          <p:cNvSpPr/>
          <p:nvPr/>
        </p:nvSpPr>
        <p:spPr>
          <a:xfrm>
            <a:off x="8347106" y="1149531"/>
            <a:ext cx="3581074" cy="44587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2ABD01B9-6C96-9601-7B3C-B6DD911BA9FF}"/>
              </a:ext>
            </a:extLst>
          </p:cNvPr>
          <p:cNvSpPr/>
          <p:nvPr/>
        </p:nvSpPr>
        <p:spPr>
          <a:xfrm>
            <a:off x="4378365" y="1149531"/>
            <a:ext cx="3566160" cy="4458789"/>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6" name="Object 4">
            <a:extLst>
              <a:ext uri="{FF2B5EF4-FFF2-40B4-BE49-F238E27FC236}">
                <a16:creationId xmlns:a16="http://schemas.microsoft.com/office/drawing/2014/main" id="{A51B0BBE-24A7-A8F8-C017-81FD880502C2}"/>
              </a:ext>
            </a:extLst>
          </p:cNvPr>
          <p:cNvGraphicFramePr>
            <a:graphicFrameLocks noChangeAspect="1"/>
          </p:cNvGraphicFramePr>
          <p:nvPr>
            <p:extLst>
              <p:ext uri="{D42A27DB-BD31-4B8C-83A1-F6EECF244321}">
                <p14:modId xmlns:p14="http://schemas.microsoft.com/office/powerpoint/2010/main" val="3133581473"/>
              </p:ext>
            </p:extLst>
          </p:nvPr>
        </p:nvGraphicFramePr>
        <p:xfrm>
          <a:off x="3445631" y="982054"/>
          <a:ext cx="8736241" cy="3485443"/>
        </p:xfrm>
        <a:graphic>
          <a:graphicData uri="http://schemas.openxmlformats.org/drawingml/2006/chart">
            <c:chart xmlns:c="http://schemas.openxmlformats.org/drawingml/2006/chart" xmlns:r="http://schemas.openxmlformats.org/officeDocument/2006/relationships" r:id="rId2"/>
          </a:graphicData>
        </a:graphic>
      </p:graphicFrame>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10</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3" name="Rounded Rectangle 1">
            <a:extLst>
              <a:ext uri="{FF2B5EF4-FFF2-40B4-BE49-F238E27FC236}">
                <a16:creationId xmlns:a16="http://schemas.microsoft.com/office/drawing/2014/main" id="{0BC6CA8A-EF21-C94F-DA11-D29793531398}"/>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2022, adult ICUs and wards experienced a significantly lower number of infections than predicted, based on 2015 national aggregate data. </a:t>
            </a:r>
          </a:p>
          <a:p>
            <a:pPr marL="0" marR="0" lvl="0" indent="0" algn="l" defTabSz="1217613" rtl="0" eaLnBrk="1" fontAlgn="base" latinLnBrk="0" hangingPunct="1">
              <a:lnSpc>
                <a:spcPct val="100000"/>
              </a:lnSpc>
              <a:spcBef>
                <a:spcPct val="0"/>
              </a:spcBef>
              <a:spcAft>
                <a:spcPts val="600"/>
              </a:spcAft>
              <a:buClrTx/>
              <a:buSzTx/>
              <a:buFontTx/>
              <a:buNone/>
              <a:tabLst/>
              <a:defRPr/>
            </a:pP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2022, adult ICUs, pediatric ICUs, and pediatric Wards experienced a significantly higher number of device days than predicted, based on 2015 national aggregate data. </a:t>
            </a:r>
          </a:p>
        </p:txBody>
      </p:sp>
      <p:sp>
        <p:nvSpPr>
          <p:cNvPr id="14" name="Rectangle 3">
            <a:extLst>
              <a:ext uri="{FF2B5EF4-FFF2-40B4-BE49-F238E27FC236}">
                <a16:creationId xmlns:a16="http://schemas.microsoft.com/office/drawing/2014/main" id="{F55FF724-FC76-D1A7-7CA3-470FF8A382EB}"/>
              </a:ext>
            </a:extLst>
          </p:cNvPr>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457200" marR="0" lvl="0" indent="-457200" algn="l" defTabSz="1217613" rtl="0" eaLnBrk="1" fontAlgn="base" latinLnBrk="0" hangingPunct="1">
              <a:lnSpc>
                <a:spcPct val="90000"/>
              </a:lnSpc>
              <a:spcBef>
                <a:spcPct val="20000"/>
              </a:spcBef>
              <a:spcAft>
                <a:spcPct val="0"/>
              </a:spcAft>
              <a:buClrTx/>
              <a:buSzTx/>
              <a:buFontTx/>
              <a:buChar char="•"/>
              <a:tabLst/>
              <a:defRPr/>
            </a:pPr>
            <a:endParaRPr kumimoji="0" lang="en-US" altLang="en-US" sz="3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5" name="Object 4">
            <a:extLst>
              <a:ext uri="{FF2B5EF4-FFF2-40B4-BE49-F238E27FC236}">
                <a16:creationId xmlns:a16="http://schemas.microsoft.com/office/drawing/2014/main" id="{FC015A03-19E4-4E76-0A51-F842B0E6CF7F}"/>
              </a:ext>
            </a:extLst>
          </p:cNvPr>
          <p:cNvGraphicFramePr>
            <a:graphicFrameLocks noChangeAspect="1"/>
          </p:cNvGraphicFramePr>
          <p:nvPr>
            <p:extLst>
              <p:ext uri="{D42A27DB-BD31-4B8C-83A1-F6EECF244321}">
                <p14:modId xmlns:p14="http://schemas.microsoft.com/office/powerpoint/2010/main" val="979099254"/>
              </p:ext>
            </p:extLst>
          </p:nvPr>
        </p:nvGraphicFramePr>
        <p:xfrm>
          <a:off x="3445631" y="3400969"/>
          <a:ext cx="8730730" cy="30904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9447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Central Line-Associated Bloodstream Infections (CLABSI):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Neonatal ICUs by Birth Weight Category </a:t>
            </a:r>
          </a:p>
        </p:txBody>
      </p:sp>
      <p:sp>
        <p:nvSpPr>
          <p:cNvPr id="2" name="Rectangle 1">
            <a:extLst>
              <a:ext uri="{FF2B5EF4-FFF2-40B4-BE49-F238E27FC236}">
                <a16:creationId xmlns:a16="http://schemas.microsoft.com/office/drawing/2014/main" id="{CA20936E-CF8C-3816-407D-C3FBC970CB13}"/>
              </a:ext>
            </a:extLst>
          </p:cNvPr>
          <p:cNvSpPr/>
          <p:nvPr/>
        </p:nvSpPr>
        <p:spPr>
          <a:xfrm>
            <a:off x="6199697" y="1018548"/>
            <a:ext cx="5943600" cy="3840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7" name="Object 3">
            <a:extLst>
              <a:ext uri="{FF2B5EF4-FFF2-40B4-BE49-F238E27FC236}">
                <a16:creationId xmlns:a16="http://schemas.microsoft.com/office/drawing/2014/main" id="{B2D7A4EC-E90D-A88E-C5A4-A613209F10E2}"/>
              </a:ext>
            </a:extLst>
          </p:cNvPr>
          <p:cNvGraphicFramePr>
            <a:graphicFrameLocks noChangeAspect="1"/>
          </p:cNvGraphicFramePr>
          <p:nvPr>
            <p:extLst>
              <p:ext uri="{D42A27DB-BD31-4B8C-83A1-F6EECF244321}">
                <p14:modId xmlns:p14="http://schemas.microsoft.com/office/powerpoint/2010/main" val="1963481037"/>
              </p:ext>
            </p:extLst>
          </p:nvPr>
        </p:nvGraphicFramePr>
        <p:xfrm>
          <a:off x="0" y="1098550"/>
          <a:ext cx="6035675" cy="3497263"/>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AF38183E-722F-3CD2-A68E-13A642CAA967}"/>
              </a:ext>
            </a:extLst>
          </p:cNvPr>
          <p:cNvCxnSpPr/>
          <p:nvPr/>
        </p:nvCxnSpPr>
        <p:spPr bwMode="auto">
          <a:xfrm>
            <a:off x="836564" y="3120754"/>
            <a:ext cx="5120640"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9" name="Rounded Rectangle 1">
            <a:extLst>
              <a:ext uri="{FF2B5EF4-FFF2-40B4-BE49-F238E27FC236}">
                <a16:creationId xmlns:a16="http://schemas.microsoft.com/office/drawing/2014/main" id="{C174A6E9-D646-FC73-148B-227077BD67A1}"/>
              </a:ext>
            </a:extLst>
          </p:cNvPr>
          <p:cNvSpPr>
            <a:spLocks noChangeArrowheads="1"/>
          </p:cNvSpPr>
          <p:nvPr/>
        </p:nvSpPr>
        <p:spPr bwMode="auto">
          <a:xfrm>
            <a:off x="150933" y="4944458"/>
            <a:ext cx="11890138" cy="1483648"/>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nvGrpSpPr>
          <p:cNvPr id="10" name="Group 10">
            <a:extLst>
              <a:ext uri="{FF2B5EF4-FFF2-40B4-BE49-F238E27FC236}">
                <a16:creationId xmlns:a16="http://schemas.microsoft.com/office/drawing/2014/main" id="{31D2AD28-B63B-7F86-3BE3-6B6DCE6A2E06}"/>
              </a:ext>
            </a:extLst>
          </p:cNvPr>
          <p:cNvGrpSpPr>
            <a:grpSpLocks/>
          </p:cNvGrpSpPr>
          <p:nvPr/>
        </p:nvGrpSpPr>
        <p:grpSpPr bwMode="auto">
          <a:xfrm>
            <a:off x="1262255" y="4574760"/>
            <a:ext cx="3642985" cy="276345"/>
            <a:chOff x="4000" y="5353"/>
            <a:chExt cx="2293" cy="233"/>
          </a:xfrm>
        </p:grpSpPr>
        <p:sp>
          <p:nvSpPr>
            <p:cNvPr id="11" name="Text Box 11">
              <a:extLst>
                <a:ext uri="{FF2B5EF4-FFF2-40B4-BE49-F238E27FC236}">
                  <a16:creationId xmlns:a16="http://schemas.microsoft.com/office/drawing/2014/main" id="{B812D66E-567D-040A-74C2-159EAC1172F8}"/>
                </a:ext>
              </a:extLst>
            </p:cNvPr>
            <p:cNvSpPr txBox="1">
              <a:spLocks noChangeArrowheads="1"/>
            </p:cNvSpPr>
            <p:nvPr/>
          </p:nvSpPr>
          <p:spPr bwMode="auto">
            <a:xfrm>
              <a:off x="4000" y="5353"/>
              <a:ext cx="229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6" name="Line 12">
              <a:extLst>
                <a:ext uri="{FF2B5EF4-FFF2-40B4-BE49-F238E27FC236}">
                  <a16:creationId xmlns:a16="http://schemas.microsoft.com/office/drawing/2014/main" id="{288DA378-875B-6FF5-AAB5-7D0AC0572C07}"/>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7" name="Line 13">
              <a:extLst>
                <a:ext uri="{FF2B5EF4-FFF2-40B4-BE49-F238E27FC236}">
                  <a16:creationId xmlns:a16="http://schemas.microsoft.com/office/drawing/2014/main" id="{06763280-523D-2196-730A-02EACF11F324}"/>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18" name="Rounded Rectangle 1">
            <a:extLst>
              <a:ext uri="{FF2B5EF4-FFF2-40B4-BE49-F238E27FC236}">
                <a16:creationId xmlns:a16="http://schemas.microsoft.com/office/drawing/2014/main" id="{B9E25A2E-6727-4D3B-774C-8A0A3F08CC34}"/>
              </a:ext>
            </a:extLst>
          </p:cNvPr>
          <p:cNvSpPr>
            <a:spLocks noChangeArrowheads="1"/>
          </p:cNvSpPr>
          <p:nvPr/>
        </p:nvSpPr>
        <p:spPr bwMode="auto">
          <a:xfrm>
            <a:off x="160987" y="5617274"/>
            <a:ext cx="5935013" cy="810832"/>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There were no birthweight categories experiencing a significantly higher or lower number of infections than predicted, based on 2015 </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national aggregate data.</a:t>
            </a:r>
          </a:p>
        </p:txBody>
      </p:sp>
      <p:graphicFrame>
        <p:nvGraphicFramePr>
          <p:cNvPr id="19" name="Object 3">
            <a:extLst>
              <a:ext uri="{FF2B5EF4-FFF2-40B4-BE49-F238E27FC236}">
                <a16:creationId xmlns:a16="http://schemas.microsoft.com/office/drawing/2014/main" id="{0E285BF3-5505-4562-2C03-428EE52B7C9C}"/>
              </a:ext>
            </a:extLst>
          </p:cNvPr>
          <p:cNvGraphicFramePr>
            <a:graphicFrameLocks noChangeAspect="1"/>
          </p:cNvGraphicFramePr>
          <p:nvPr>
            <p:extLst>
              <p:ext uri="{D42A27DB-BD31-4B8C-83A1-F6EECF244321}">
                <p14:modId xmlns:p14="http://schemas.microsoft.com/office/powerpoint/2010/main" val="165325449"/>
              </p:ext>
            </p:extLst>
          </p:nvPr>
        </p:nvGraphicFramePr>
        <p:xfrm>
          <a:off x="6156960" y="1099237"/>
          <a:ext cx="6035040" cy="3475514"/>
        </p:xfrm>
        <a:graphic>
          <a:graphicData uri="http://schemas.openxmlformats.org/drawingml/2006/chart">
            <c:chart xmlns:c="http://schemas.openxmlformats.org/drawingml/2006/chart" xmlns:r="http://schemas.openxmlformats.org/officeDocument/2006/relationships" r:id="rId3"/>
          </a:graphicData>
        </a:graphic>
      </p:graphicFrame>
      <p:cxnSp>
        <p:nvCxnSpPr>
          <p:cNvPr id="20" name="Straight Connector 19">
            <a:extLst>
              <a:ext uri="{FF2B5EF4-FFF2-40B4-BE49-F238E27FC236}">
                <a16:creationId xmlns:a16="http://schemas.microsoft.com/office/drawing/2014/main" id="{103EB779-4409-C969-CE31-345A8F7A4AB6}"/>
              </a:ext>
            </a:extLst>
          </p:cNvPr>
          <p:cNvCxnSpPr/>
          <p:nvPr/>
        </p:nvCxnSpPr>
        <p:spPr bwMode="auto">
          <a:xfrm>
            <a:off x="6992160" y="2254345"/>
            <a:ext cx="5120640"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Rounded Rectangle 1">
            <a:extLst>
              <a:ext uri="{FF2B5EF4-FFF2-40B4-BE49-F238E27FC236}">
                <a16:creationId xmlns:a16="http://schemas.microsoft.com/office/drawing/2014/main" id="{CD6ABC60-909E-F0F1-5894-AF5B10010C16}"/>
              </a:ext>
            </a:extLst>
          </p:cNvPr>
          <p:cNvSpPr>
            <a:spLocks noChangeArrowheads="1"/>
          </p:cNvSpPr>
          <p:nvPr/>
        </p:nvSpPr>
        <p:spPr bwMode="auto">
          <a:xfrm>
            <a:off x="140875" y="4947931"/>
            <a:ext cx="11890138" cy="810832"/>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p>
          <a:p>
            <a:pPr marL="111092" algn="ctr" eaLnBrk="1" fontAlgn="base" hangingPunct="1">
              <a:spcBef>
                <a:spcPct val="0"/>
              </a:spcBef>
              <a:spcAft>
                <a:spcPct val="0"/>
              </a:spcAft>
              <a:buNone/>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There were 17 CLABSIs reported in Neonatal ICUs in 2022.</a:t>
            </a: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22" name="Group 10">
            <a:extLst>
              <a:ext uri="{FF2B5EF4-FFF2-40B4-BE49-F238E27FC236}">
                <a16:creationId xmlns:a16="http://schemas.microsoft.com/office/drawing/2014/main" id="{EA84D98E-ABCA-7F72-923D-5FBD6DED4E03}"/>
              </a:ext>
            </a:extLst>
          </p:cNvPr>
          <p:cNvGrpSpPr>
            <a:grpSpLocks/>
          </p:cNvGrpSpPr>
          <p:nvPr/>
        </p:nvGrpSpPr>
        <p:grpSpPr bwMode="auto">
          <a:xfrm>
            <a:off x="7352988" y="4574760"/>
            <a:ext cx="3642985" cy="276345"/>
            <a:chOff x="4000" y="5353"/>
            <a:chExt cx="2293" cy="233"/>
          </a:xfrm>
        </p:grpSpPr>
        <p:sp>
          <p:nvSpPr>
            <p:cNvPr id="23" name="Text Box 11">
              <a:extLst>
                <a:ext uri="{FF2B5EF4-FFF2-40B4-BE49-F238E27FC236}">
                  <a16:creationId xmlns:a16="http://schemas.microsoft.com/office/drawing/2014/main" id="{D6572E23-E555-683E-E60F-05299B712A74}"/>
                </a:ext>
              </a:extLst>
            </p:cNvPr>
            <p:cNvSpPr txBox="1">
              <a:spLocks noChangeArrowheads="1"/>
            </p:cNvSpPr>
            <p:nvPr/>
          </p:nvSpPr>
          <p:spPr bwMode="auto">
            <a:xfrm>
              <a:off x="4000" y="5353"/>
              <a:ext cx="229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SUR	        Upper and Lower Limit</a:t>
              </a:r>
            </a:p>
          </p:txBody>
        </p:sp>
        <p:sp>
          <p:nvSpPr>
            <p:cNvPr id="24" name="Line 12">
              <a:extLst>
                <a:ext uri="{FF2B5EF4-FFF2-40B4-BE49-F238E27FC236}">
                  <a16:creationId xmlns:a16="http://schemas.microsoft.com/office/drawing/2014/main" id="{3065A8D2-57DE-8B22-B34C-E1404C1254C0}"/>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5" name="Line 13">
              <a:extLst>
                <a:ext uri="{FF2B5EF4-FFF2-40B4-BE49-F238E27FC236}">
                  <a16:creationId xmlns:a16="http://schemas.microsoft.com/office/drawing/2014/main" id="{04FBCCC8-D045-489B-1D91-81C23F819C27}"/>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26" name="Rounded Rectangle 1">
            <a:extLst>
              <a:ext uri="{FF2B5EF4-FFF2-40B4-BE49-F238E27FC236}">
                <a16:creationId xmlns:a16="http://schemas.microsoft.com/office/drawing/2014/main" id="{ADDC208B-2D77-2024-0A31-FE5E539DF779}"/>
              </a:ext>
            </a:extLst>
          </p:cNvPr>
          <p:cNvSpPr>
            <a:spLocks noChangeArrowheads="1"/>
          </p:cNvSpPr>
          <p:nvPr/>
        </p:nvSpPr>
        <p:spPr bwMode="auto">
          <a:xfrm>
            <a:off x="6096000" y="5617274"/>
            <a:ext cx="5935014" cy="810832"/>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Four birthweight categories experienced a significantly lower </a:t>
            </a: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number of device days than predicted, based on 2015 national aggregate data.</a:t>
            </a: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7" name="TextBox 26">
            <a:extLst>
              <a:ext uri="{FF2B5EF4-FFF2-40B4-BE49-F238E27FC236}">
                <a16:creationId xmlns:a16="http://schemas.microsoft.com/office/drawing/2014/main" id="{76D8CE80-337B-65F3-0466-3A93FBF8663D}"/>
              </a:ext>
            </a:extLst>
          </p:cNvPr>
          <p:cNvSpPr txBox="1"/>
          <p:nvPr/>
        </p:nvSpPr>
        <p:spPr>
          <a:xfrm>
            <a:off x="6992160" y="3708934"/>
            <a:ext cx="1008840" cy="338554"/>
          </a:xfrm>
          <a:prstGeom prst="rect">
            <a:avLst/>
          </a:prstGeom>
          <a:noFill/>
        </p:spPr>
        <p:txBody>
          <a:bodyPr wrap="square" rtlCol="0" anchor="ctr">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598DEDF-66F3-3D9B-147C-2645EF244AA5}"/>
              </a:ext>
            </a:extLst>
          </p:cNvPr>
          <p:cNvSpPr txBox="1"/>
          <p:nvPr/>
        </p:nvSpPr>
        <p:spPr>
          <a:xfrm>
            <a:off x="8011527" y="3708934"/>
            <a:ext cx="1008840" cy="338554"/>
          </a:xfrm>
          <a:prstGeom prst="rect">
            <a:avLst/>
          </a:prstGeom>
          <a:noFill/>
        </p:spPr>
        <p:txBody>
          <a:bodyPr wrap="square" rtlCol="0" anchor="ctr">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0E14B63-2575-3B64-7003-78B0A0B47D52}"/>
              </a:ext>
            </a:extLst>
          </p:cNvPr>
          <p:cNvSpPr txBox="1"/>
          <p:nvPr/>
        </p:nvSpPr>
        <p:spPr>
          <a:xfrm>
            <a:off x="9048060" y="3708934"/>
            <a:ext cx="1008840" cy="338554"/>
          </a:xfrm>
          <a:prstGeom prst="rect">
            <a:avLst/>
          </a:prstGeom>
          <a:noFill/>
        </p:spPr>
        <p:txBody>
          <a:bodyPr wrap="square" rtlCol="0" anchor="ctr">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2DF15202-C7B2-630A-000F-A6C463696BF7}"/>
              </a:ext>
            </a:extLst>
          </p:cNvPr>
          <p:cNvSpPr txBox="1"/>
          <p:nvPr/>
        </p:nvSpPr>
        <p:spPr>
          <a:xfrm>
            <a:off x="10065692" y="3708934"/>
            <a:ext cx="1008840" cy="338554"/>
          </a:xfrm>
          <a:prstGeom prst="rect">
            <a:avLst/>
          </a:prstGeom>
          <a:noFill/>
        </p:spPr>
        <p:txBody>
          <a:bodyPr wrap="square" rtlCol="0" anchor="ctr">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108C745-822F-FD1A-E065-93159EC2AD23}"/>
              </a:ext>
            </a:extLst>
          </p:cNvPr>
          <p:cNvSpPr txBox="1"/>
          <p:nvPr/>
        </p:nvSpPr>
        <p:spPr>
          <a:xfrm>
            <a:off x="11083324" y="3670834"/>
            <a:ext cx="1008840" cy="338554"/>
          </a:xfrm>
          <a:prstGeom prst="rect">
            <a:avLst/>
          </a:prstGeom>
          <a:noFill/>
        </p:spPr>
        <p:txBody>
          <a:bodyPr wrap="square" rtlCol="0" anchor="ctr">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71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b="1" i="0" u="none" strike="noStrike" kern="1200" cap="none" spc="0" normalizeH="0" baseline="0" noProof="0" dirty="0">
                <a:ln>
                  <a:noFill/>
                </a:ln>
                <a:solidFill>
                  <a:prstClr val="white"/>
                </a:solidFill>
                <a:effectLst/>
                <a:uLnTx/>
                <a:uFillTx/>
              </a:rPr>
              <a:t>CLABSI NICU Pathogens for 2021 and 2022</a:t>
            </a:r>
          </a:p>
        </p:txBody>
      </p:sp>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12</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graphicFrame>
        <p:nvGraphicFramePr>
          <p:cNvPr id="2" name="Object 10">
            <a:extLst>
              <a:ext uri="{FF2B5EF4-FFF2-40B4-BE49-F238E27FC236}">
                <a16:creationId xmlns:a16="http://schemas.microsoft.com/office/drawing/2014/main" id="{ADDA9390-A834-B7D5-3BCD-3EDE49193851}"/>
              </a:ext>
            </a:extLst>
          </p:cNvPr>
          <p:cNvGraphicFramePr>
            <a:graphicFrameLocks noGrp="1" noChangeAspect="1"/>
          </p:cNvGraphicFramePr>
          <p:nvPr>
            <p:ph sz="half" idx="1"/>
            <p:extLst>
              <p:ext uri="{D42A27DB-BD31-4B8C-83A1-F6EECF244321}">
                <p14:modId xmlns:p14="http://schemas.microsoft.com/office/powerpoint/2010/main" val="1318976034"/>
              </p:ext>
            </p:extLst>
          </p:nvPr>
        </p:nvGraphicFramePr>
        <p:xfrm>
          <a:off x="1589" y="1954970"/>
          <a:ext cx="6422295" cy="43620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Object 10">
            <a:extLst>
              <a:ext uri="{FF2B5EF4-FFF2-40B4-BE49-F238E27FC236}">
                <a16:creationId xmlns:a16="http://schemas.microsoft.com/office/drawing/2014/main" id="{4158E391-5314-B1C4-CD85-41F7749590BD}"/>
              </a:ext>
            </a:extLst>
          </p:cNvPr>
          <p:cNvGraphicFramePr>
            <a:graphicFrameLocks noChangeAspect="1"/>
          </p:cNvGraphicFramePr>
          <p:nvPr>
            <p:extLst>
              <p:ext uri="{D42A27DB-BD31-4B8C-83A1-F6EECF244321}">
                <p14:modId xmlns:p14="http://schemas.microsoft.com/office/powerpoint/2010/main" val="2566597823"/>
              </p:ext>
            </p:extLst>
          </p:nvPr>
        </p:nvGraphicFramePr>
        <p:xfrm>
          <a:off x="5807947" y="1982020"/>
          <a:ext cx="6382467" cy="4334970"/>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5">
            <a:extLst>
              <a:ext uri="{FF2B5EF4-FFF2-40B4-BE49-F238E27FC236}">
                <a16:creationId xmlns:a16="http://schemas.microsoft.com/office/drawing/2014/main" id="{E646B24E-2429-3D53-75EE-5E07B0E4286F}"/>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9" name="Text Box 6">
            <a:extLst>
              <a:ext uri="{FF2B5EF4-FFF2-40B4-BE49-F238E27FC236}">
                <a16:creationId xmlns:a16="http://schemas.microsoft.com/office/drawing/2014/main" id="{3503CBBF-4DA4-7467-CB58-921F816461F2}"/>
              </a:ext>
            </a:extLst>
          </p:cNvPr>
          <p:cNvSpPr txBox="1">
            <a:spLocks noChangeArrowheads="1"/>
          </p:cNvSpPr>
          <p:nvPr/>
        </p:nvSpPr>
        <p:spPr bwMode="auto">
          <a:xfrm>
            <a:off x="6185064" y="1159078"/>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Calendar Year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January 1, 2022 – December 31,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N=17</a:t>
            </a:r>
          </a:p>
        </p:txBody>
      </p:sp>
      <p:sp>
        <p:nvSpPr>
          <p:cNvPr id="10" name="Text Box 6">
            <a:extLst>
              <a:ext uri="{FF2B5EF4-FFF2-40B4-BE49-F238E27FC236}">
                <a16:creationId xmlns:a16="http://schemas.microsoft.com/office/drawing/2014/main" id="{FB22A687-4B04-AF81-CD8C-72A5C8F6956A}"/>
              </a:ext>
            </a:extLst>
          </p:cNvPr>
          <p:cNvSpPr txBox="1">
            <a:spLocks noChangeArrowheads="1"/>
          </p:cNvSpPr>
          <p:nvPr/>
        </p:nvSpPr>
        <p:spPr bwMode="auto">
          <a:xfrm>
            <a:off x="168401" y="1157410"/>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2021</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2021 – December 31, 2021</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N=19</a:t>
            </a:r>
          </a:p>
        </p:txBody>
      </p:sp>
    </p:spTree>
    <p:extLst>
      <p:ext uri="{BB962C8B-B14F-4D97-AF65-F5344CB8AC3E}">
        <p14:creationId xmlns:p14="http://schemas.microsoft.com/office/powerpoint/2010/main" val="72815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Catheter-Associated Urinary Tract Infections (CAUTI):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Infection Ratio in Adult and Pediatric ICUs and Wards</a:t>
            </a:r>
          </a:p>
        </p:txBody>
      </p:sp>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13</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8" name="Slide Number Placeholder 5">
            <a:extLst>
              <a:ext uri="{FF2B5EF4-FFF2-40B4-BE49-F238E27FC236}">
                <a16:creationId xmlns:a16="http://schemas.microsoft.com/office/drawing/2014/main" id="{E646B24E-2429-3D53-75EE-5E07B0E4286F}"/>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4" name="Rectangle 3">
            <a:extLst>
              <a:ext uri="{FF2B5EF4-FFF2-40B4-BE49-F238E27FC236}">
                <a16:creationId xmlns:a16="http://schemas.microsoft.com/office/drawing/2014/main" id="{524382BB-E355-7214-3634-1CABDAC546F1}"/>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6" name="Rectangle 5">
            <a:extLst>
              <a:ext uri="{FF2B5EF4-FFF2-40B4-BE49-F238E27FC236}">
                <a16:creationId xmlns:a16="http://schemas.microsoft.com/office/drawing/2014/main" id="{C664649C-47F5-7BE4-2460-2B7DB13CF1FB}"/>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1" name="Object 10">
            <a:extLst>
              <a:ext uri="{FF2B5EF4-FFF2-40B4-BE49-F238E27FC236}">
                <a16:creationId xmlns:a16="http://schemas.microsoft.com/office/drawing/2014/main" id="{86658682-CFD7-093F-3558-D4895D06EE66}"/>
              </a:ext>
            </a:extLst>
          </p:cNvPr>
          <p:cNvGraphicFramePr>
            <a:graphicFrameLocks noGrp="1" noChangeAspect="1"/>
          </p:cNvGraphicFramePr>
          <p:nvPr>
            <p:ph idx="1"/>
            <p:extLst>
              <p:ext uri="{D42A27DB-BD31-4B8C-83A1-F6EECF244321}">
                <p14:modId xmlns:p14="http://schemas.microsoft.com/office/powerpoint/2010/main" val="2518867844"/>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13" name="Slide Number Placeholder 5">
            <a:extLst>
              <a:ext uri="{FF2B5EF4-FFF2-40B4-BE49-F238E27FC236}">
                <a16:creationId xmlns:a16="http://schemas.microsoft.com/office/drawing/2014/main" id="{DCDFC47A-4088-F06D-B62E-EDE39E4C71D7}"/>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13</a:t>
            </a:fld>
            <a:endParaRPr lang="en-US" sz="1100">
              <a:solidFill>
                <a:srgbClr val="464646">
                  <a:lumMod val="40000"/>
                  <a:lumOff val="60000"/>
                </a:srgbClr>
              </a:solidFill>
              <a:ea typeface="ＭＳ Ｐゴシック" pitchFamily="34" charset="-128"/>
            </a:endParaRPr>
          </a:p>
        </p:txBody>
      </p:sp>
      <p:sp>
        <p:nvSpPr>
          <p:cNvPr id="19" name="Rounded Rectangle 1">
            <a:extLst>
              <a:ext uri="{FF2B5EF4-FFF2-40B4-BE49-F238E27FC236}">
                <a16:creationId xmlns:a16="http://schemas.microsoft.com/office/drawing/2014/main" id="{FCAE8D7B-AA48-7D9F-5693-6C718510CDE0}"/>
              </a:ext>
            </a:extLst>
          </p:cNvPr>
          <p:cNvSpPr>
            <a:spLocks noChangeArrowheads="1"/>
          </p:cNvSpPr>
          <p:nvPr/>
        </p:nvSpPr>
        <p:spPr bwMode="auto">
          <a:xfrm>
            <a:off x="150931"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0" name="Rounded Rectangle 1">
            <a:extLst>
              <a:ext uri="{FF2B5EF4-FFF2-40B4-BE49-F238E27FC236}">
                <a16:creationId xmlns:a16="http://schemas.microsoft.com/office/drawing/2014/main" id="{7A545CC0-C3DC-895B-DB8E-30B6FD92D6E9}"/>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 name="Arrow: Down 20">
            <a:extLst>
              <a:ext uri="{FF2B5EF4-FFF2-40B4-BE49-F238E27FC236}">
                <a16:creationId xmlns:a16="http://schemas.microsoft.com/office/drawing/2014/main" id="{030289CE-BFF8-F624-302B-B95FA79F3DAE}"/>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58307F3-EC28-38E9-7FE1-3B1532908796}"/>
              </a:ext>
            </a:extLst>
          </p:cNvPr>
          <p:cNvSpPr txBox="1"/>
          <p:nvPr/>
        </p:nvSpPr>
        <p:spPr>
          <a:xfrm>
            <a:off x="2909224"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3636E9A-E0A0-AC0F-8E08-34543BD5BA3E}"/>
              </a:ext>
            </a:extLst>
          </p:cNvPr>
          <p:cNvSpPr txBox="1"/>
          <p:nvPr/>
        </p:nvSpPr>
        <p:spPr>
          <a:xfrm>
            <a:off x="5140843"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004F7799-9B0F-1F13-F9B2-649AD532A1D2}"/>
              </a:ext>
            </a:extLst>
          </p:cNvPr>
          <p:cNvSpPr txBox="1"/>
          <p:nvPr/>
        </p:nvSpPr>
        <p:spPr>
          <a:xfrm>
            <a:off x="6808665"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1463910-4DFD-E746-89E7-6DC97C6E01E3}"/>
              </a:ext>
            </a:extLst>
          </p:cNvPr>
          <p:cNvSpPr txBox="1"/>
          <p:nvPr/>
        </p:nvSpPr>
        <p:spPr>
          <a:xfrm>
            <a:off x="7366268"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26" name="Rounded Rectangle 1">
            <a:extLst>
              <a:ext uri="{FF2B5EF4-FFF2-40B4-BE49-F238E27FC236}">
                <a16:creationId xmlns:a16="http://schemas.microsoft.com/office/drawing/2014/main" id="{A41CEDF1-F18E-FFDE-A99F-0D3A82F0AD35}"/>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Four unit types experienced a significantly lower number of infections than predicted, based on 2015 national aggregate data.</a:t>
            </a:r>
          </a:p>
        </p:txBody>
      </p:sp>
      <p:sp>
        <p:nvSpPr>
          <p:cNvPr id="27" name="Rounded Rectangle 1">
            <a:extLst>
              <a:ext uri="{FF2B5EF4-FFF2-40B4-BE49-F238E27FC236}">
                <a16:creationId xmlns:a16="http://schemas.microsoft.com/office/drawing/2014/main" id="{255EBB76-BD1B-5D9E-ADE9-B006C4358701}"/>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One unit type experienced a significantly higher number of infections than predicted, based on 2015 national aggregate data.</a:t>
            </a:r>
          </a:p>
        </p:txBody>
      </p:sp>
      <p:sp>
        <p:nvSpPr>
          <p:cNvPr id="28" name="Arrow: Down 27">
            <a:extLst>
              <a:ext uri="{FF2B5EF4-FFF2-40B4-BE49-F238E27FC236}">
                <a16:creationId xmlns:a16="http://schemas.microsoft.com/office/drawing/2014/main" id="{004701D7-EB34-5F88-B7A5-BF2CCD038E9A}"/>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316B823-F6ED-8757-3257-FC06E5572670}"/>
              </a:ext>
            </a:extLst>
          </p:cNvPr>
          <p:cNvSpPr txBox="1"/>
          <p:nvPr/>
        </p:nvSpPr>
        <p:spPr>
          <a:xfrm>
            <a:off x="10142785"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30" name="Text Box 8">
            <a:extLst>
              <a:ext uri="{FF2B5EF4-FFF2-40B4-BE49-F238E27FC236}">
                <a16:creationId xmlns:a16="http://schemas.microsoft.com/office/drawing/2014/main" id="{59793047-B654-9452-AC06-3012696D6C50}"/>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31" name="Group 13">
            <a:extLst>
              <a:ext uri="{FF2B5EF4-FFF2-40B4-BE49-F238E27FC236}">
                <a16:creationId xmlns:a16="http://schemas.microsoft.com/office/drawing/2014/main" id="{9D859781-18F0-1247-244F-570F225E7E24}"/>
              </a:ext>
            </a:extLst>
          </p:cNvPr>
          <p:cNvGrpSpPr>
            <a:grpSpLocks/>
          </p:cNvGrpSpPr>
          <p:nvPr/>
        </p:nvGrpSpPr>
        <p:grpSpPr bwMode="auto">
          <a:xfrm>
            <a:off x="1333" y="4853598"/>
            <a:ext cx="3734915" cy="276612"/>
            <a:chOff x="3955" y="5337"/>
            <a:chExt cx="2455" cy="231"/>
          </a:xfrm>
        </p:grpSpPr>
        <p:sp>
          <p:nvSpPr>
            <p:cNvPr id="32" name="Text Box 14">
              <a:extLst>
                <a:ext uri="{FF2B5EF4-FFF2-40B4-BE49-F238E27FC236}">
                  <a16:creationId xmlns:a16="http://schemas.microsoft.com/office/drawing/2014/main" id="{3E870075-65B4-F1AA-D47E-B66EFA053730}"/>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33" name="Line 15">
              <a:extLst>
                <a:ext uri="{FF2B5EF4-FFF2-40B4-BE49-F238E27FC236}">
                  <a16:creationId xmlns:a16="http://schemas.microsoft.com/office/drawing/2014/main" id="{8AAECB4D-E5B8-8F6A-E75D-9888893D1C0D}"/>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34" name="Line 16">
              <a:extLst>
                <a:ext uri="{FF2B5EF4-FFF2-40B4-BE49-F238E27FC236}">
                  <a16:creationId xmlns:a16="http://schemas.microsoft.com/office/drawing/2014/main" id="{04840520-0DB7-BE5B-EBED-467DC2F300DF}"/>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Tree>
    <p:extLst>
      <p:ext uri="{BB962C8B-B14F-4D97-AF65-F5344CB8AC3E}">
        <p14:creationId xmlns:p14="http://schemas.microsoft.com/office/powerpoint/2010/main" val="2459632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a:xfrm>
            <a:off x="592822" y="56524"/>
            <a:ext cx="11115958" cy="874654"/>
          </a:xfrm>
        </p:spPr>
        <p:txBody>
          <a:bodyPr>
            <a:noAutofit/>
          </a:bodyPr>
          <a:lstStyle/>
          <a:p>
            <a:r>
              <a:rPr kumimoji="0" lang="en-US" sz="2800" b="1" i="0" u="none" strike="noStrike" kern="1200" cap="none" spc="0" normalizeH="0" baseline="0" noProof="0" dirty="0">
                <a:ln>
                  <a:noFill/>
                </a:ln>
                <a:solidFill>
                  <a:prstClr val="white"/>
                </a:solidFill>
                <a:effectLst/>
                <a:uLnTx/>
                <a:uFillTx/>
              </a:rPr>
              <a:t>Catheter-Associated Urinary Tract Infections (CAUTI):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Utilization Ratio in Adult and Pediatric ICUs and Wards</a:t>
            </a:r>
          </a:p>
        </p:txBody>
      </p:sp>
      <p:sp>
        <p:nvSpPr>
          <p:cNvPr id="12" name="Slide Number Placeholder 5">
            <a:extLst>
              <a:ext uri="{FF2B5EF4-FFF2-40B4-BE49-F238E27FC236}">
                <a16:creationId xmlns:a16="http://schemas.microsoft.com/office/drawing/2014/main" id="{8C05526A-5911-96AC-14F7-48611A36C138}"/>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14</a:t>
            </a:fld>
            <a:endParaRPr lang="en-US" sz="105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8" name="Slide Number Placeholder 5">
            <a:extLst>
              <a:ext uri="{FF2B5EF4-FFF2-40B4-BE49-F238E27FC236}">
                <a16:creationId xmlns:a16="http://schemas.microsoft.com/office/drawing/2014/main" id="{E646B24E-2429-3D53-75EE-5E07B0E4286F}"/>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13" name="Slide Number Placeholder 5">
            <a:extLst>
              <a:ext uri="{FF2B5EF4-FFF2-40B4-BE49-F238E27FC236}">
                <a16:creationId xmlns:a16="http://schemas.microsoft.com/office/drawing/2014/main" id="{DCDFC47A-4088-F06D-B62E-EDE39E4C71D7}"/>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14</a:t>
            </a:fld>
            <a:endParaRPr lang="en-US" sz="1050">
              <a:solidFill>
                <a:srgbClr val="464646">
                  <a:lumMod val="40000"/>
                  <a:lumOff val="60000"/>
                </a:srgbClr>
              </a:solidFill>
              <a:ea typeface="ＭＳ Ｐゴシック" pitchFamily="34" charset="-128"/>
            </a:endParaRPr>
          </a:p>
        </p:txBody>
      </p:sp>
      <p:sp>
        <p:nvSpPr>
          <p:cNvPr id="3" name="Rectangle 2">
            <a:extLst>
              <a:ext uri="{FF2B5EF4-FFF2-40B4-BE49-F238E27FC236}">
                <a16:creationId xmlns:a16="http://schemas.microsoft.com/office/drawing/2014/main" id="{9DC6C149-BA37-33B0-C10D-CCA52DFCFAFE}"/>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7" name="Rectangle 6">
            <a:extLst>
              <a:ext uri="{FF2B5EF4-FFF2-40B4-BE49-F238E27FC236}">
                <a16:creationId xmlns:a16="http://schemas.microsoft.com/office/drawing/2014/main" id="{5F8F6429-5BF0-74EE-1CE7-7703E69FEE94}"/>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9" name="Object 10">
            <a:extLst>
              <a:ext uri="{FF2B5EF4-FFF2-40B4-BE49-F238E27FC236}">
                <a16:creationId xmlns:a16="http://schemas.microsoft.com/office/drawing/2014/main" id="{622B807C-133E-CA94-114E-184A07495126}"/>
              </a:ext>
            </a:extLst>
          </p:cNvPr>
          <p:cNvGraphicFramePr>
            <a:graphicFrameLocks noGrp="1" noChangeAspect="1"/>
          </p:cNvGraphicFramePr>
          <p:nvPr>
            <p:ph idx="1"/>
            <p:extLst>
              <p:ext uri="{D42A27DB-BD31-4B8C-83A1-F6EECF244321}">
                <p14:modId xmlns:p14="http://schemas.microsoft.com/office/powerpoint/2010/main" val="1240043197"/>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5D1DFD8D-D08F-0642-C739-0BA974E7FBAD}"/>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14</a:t>
            </a:fld>
            <a:endParaRPr lang="en-US" sz="1100">
              <a:solidFill>
                <a:srgbClr val="464646">
                  <a:lumMod val="40000"/>
                  <a:lumOff val="60000"/>
                </a:srgbClr>
              </a:solidFill>
              <a:ea typeface="ＭＳ Ｐゴシック" pitchFamily="34" charset="-128"/>
            </a:endParaRPr>
          </a:p>
        </p:txBody>
      </p:sp>
      <p:sp>
        <p:nvSpPr>
          <p:cNvPr id="35" name="Rounded Rectangle 1">
            <a:extLst>
              <a:ext uri="{FF2B5EF4-FFF2-40B4-BE49-F238E27FC236}">
                <a16:creationId xmlns:a16="http://schemas.microsoft.com/office/drawing/2014/main" id="{64C1DD35-ED69-66BF-F3C8-648B9E2B9262}"/>
              </a:ext>
            </a:extLst>
          </p:cNvPr>
          <p:cNvSpPr>
            <a:spLocks noChangeArrowheads="1"/>
          </p:cNvSpPr>
          <p:nvPr/>
        </p:nvSpPr>
        <p:spPr bwMode="auto">
          <a:xfrm>
            <a:off x="133580"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36" name="Rounded Rectangle 1">
            <a:extLst>
              <a:ext uri="{FF2B5EF4-FFF2-40B4-BE49-F238E27FC236}">
                <a16:creationId xmlns:a16="http://schemas.microsoft.com/office/drawing/2014/main" id="{F69D92B2-713C-1F94-90E3-1EF70596E54C}"/>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 name="Arrow: Down 36">
            <a:extLst>
              <a:ext uri="{FF2B5EF4-FFF2-40B4-BE49-F238E27FC236}">
                <a16:creationId xmlns:a16="http://schemas.microsoft.com/office/drawing/2014/main" id="{B936CA60-559C-CE46-59F3-4F9BED1F0DCE}"/>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42E5D9FA-828C-84C9-48FA-856DEB9466E5}"/>
              </a:ext>
            </a:extLst>
          </p:cNvPr>
          <p:cNvSpPr txBox="1"/>
          <p:nvPr/>
        </p:nvSpPr>
        <p:spPr>
          <a:xfrm>
            <a:off x="1239609"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49062706-6AFB-F72C-086F-563F9FDA9A25}"/>
              </a:ext>
            </a:extLst>
          </p:cNvPr>
          <p:cNvSpPr txBox="1"/>
          <p:nvPr/>
        </p:nvSpPr>
        <p:spPr>
          <a:xfrm>
            <a:off x="3461978"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63CB09F1-F55C-5217-C52F-5F6EC7DC25B3}"/>
              </a:ext>
            </a:extLst>
          </p:cNvPr>
          <p:cNvSpPr txBox="1"/>
          <p:nvPr/>
        </p:nvSpPr>
        <p:spPr>
          <a:xfrm>
            <a:off x="2908692"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7E291BC8-FA6C-A388-8F1A-9253C7163F6E}"/>
              </a:ext>
            </a:extLst>
          </p:cNvPr>
          <p:cNvSpPr txBox="1"/>
          <p:nvPr/>
        </p:nvSpPr>
        <p:spPr>
          <a:xfrm>
            <a:off x="5138241"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7C108D4-7039-9BA5-2240-B08C4FB574A9}"/>
              </a:ext>
            </a:extLst>
          </p:cNvPr>
          <p:cNvSpPr txBox="1"/>
          <p:nvPr/>
        </p:nvSpPr>
        <p:spPr>
          <a:xfrm>
            <a:off x="8474645"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4964EA6F-AFDE-9E2C-A0FA-2F7EFE433790}"/>
              </a:ext>
            </a:extLst>
          </p:cNvPr>
          <p:cNvSpPr txBox="1"/>
          <p:nvPr/>
        </p:nvSpPr>
        <p:spPr>
          <a:xfrm>
            <a:off x="9026004"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420EE8BD-C8F6-9CF3-654D-21914A99D476}"/>
              </a:ext>
            </a:extLst>
          </p:cNvPr>
          <p:cNvSpPr txBox="1"/>
          <p:nvPr/>
        </p:nvSpPr>
        <p:spPr>
          <a:xfrm>
            <a:off x="9612517"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7C8D72C7-C45A-A589-A8B6-14521F244A1F}"/>
              </a:ext>
            </a:extLst>
          </p:cNvPr>
          <p:cNvSpPr txBox="1"/>
          <p:nvPr/>
        </p:nvSpPr>
        <p:spPr>
          <a:xfrm>
            <a:off x="10152023"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EC05417B-5A9D-DAA5-DB5D-0D708BD83708}"/>
              </a:ext>
            </a:extLst>
          </p:cNvPr>
          <p:cNvSpPr txBox="1"/>
          <p:nvPr/>
        </p:nvSpPr>
        <p:spPr>
          <a:xfrm>
            <a:off x="11279174"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7" name="Rounded Rectangle 1">
            <a:extLst>
              <a:ext uri="{FF2B5EF4-FFF2-40B4-BE49-F238E27FC236}">
                <a16:creationId xmlns:a16="http://schemas.microsoft.com/office/drawing/2014/main" id="{A54D1C9B-5A3B-CBC4-A47C-934ED8AE91A2}"/>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Ten unit types experienced a significantly lower number of device days than predicted, based on 2015 national aggregate data.</a:t>
            </a:r>
          </a:p>
        </p:txBody>
      </p:sp>
      <p:sp>
        <p:nvSpPr>
          <p:cNvPr id="48" name="Rounded Rectangle 1">
            <a:extLst>
              <a:ext uri="{FF2B5EF4-FFF2-40B4-BE49-F238E27FC236}">
                <a16:creationId xmlns:a16="http://schemas.microsoft.com/office/drawing/2014/main" id="{A726DE1B-708B-CD68-3D11-40DF1A7EF8BC}"/>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Seven unit types experienced a significantly higher number of device days than predicted, based on 2015 national aggregate data.</a:t>
            </a:r>
          </a:p>
        </p:txBody>
      </p:sp>
      <p:sp>
        <p:nvSpPr>
          <p:cNvPr id="49" name="Arrow: Down 48">
            <a:extLst>
              <a:ext uri="{FF2B5EF4-FFF2-40B4-BE49-F238E27FC236}">
                <a16:creationId xmlns:a16="http://schemas.microsoft.com/office/drawing/2014/main" id="{98643270-4780-B101-D68E-041BF92ABBB4}"/>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271ACB2B-0806-0845-4806-0F7C66343526}"/>
              </a:ext>
            </a:extLst>
          </p:cNvPr>
          <p:cNvSpPr txBox="1"/>
          <p:nvPr/>
        </p:nvSpPr>
        <p:spPr>
          <a:xfrm>
            <a:off x="1807790"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90830322-5B9D-4F9A-DD3B-DF4CBC10987B}"/>
              </a:ext>
            </a:extLst>
          </p:cNvPr>
          <p:cNvSpPr txBox="1"/>
          <p:nvPr/>
        </p:nvSpPr>
        <p:spPr>
          <a:xfrm>
            <a:off x="2334827"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7794C76D-BE03-C004-AF07-2EC902B28D85}"/>
              </a:ext>
            </a:extLst>
          </p:cNvPr>
          <p:cNvSpPr txBox="1"/>
          <p:nvPr/>
        </p:nvSpPr>
        <p:spPr>
          <a:xfrm>
            <a:off x="6254038"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DAAA49F6-D6E2-EE57-513F-E44766D8B63A}"/>
              </a:ext>
            </a:extLst>
          </p:cNvPr>
          <p:cNvSpPr txBox="1"/>
          <p:nvPr/>
        </p:nvSpPr>
        <p:spPr>
          <a:xfrm>
            <a:off x="6801654"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E3521D22-B173-2503-C7F8-2C340670EB35}"/>
              </a:ext>
            </a:extLst>
          </p:cNvPr>
          <p:cNvSpPr txBox="1"/>
          <p:nvPr/>
        </p:nvSpPr>
        <p:spPr>
          <a:xfrm>
            <a:off x="5695258"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A1A77E8B-C71E-9A5C-AE00-54EEF391CBDA}"/>
              </a:ext>
            </a:extLst>
          </p:cNvPr>
          <p:cNvSpPr txBox="1"/>
          <p:nvPr/>
        </p:nvSpPr>
        <p:spPr>
          <a:xfrm>
            <a:off x="7372551"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58EB941B-F5EA-244D-9B96-FE6AD4016ABA}"/>
              </a:ext>
            </a:extLst>
          </p:cNvPr>
          <p:cNvSpPr txBox="1"/>
          <p:nvPr/>
        </p:nvSpPr>
        <p:spPr>
          <a:xfrm>
            <a:off x="4018616"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6C57E35B-682F-B296-5923-853D4CCAFB59}"/>
              </a:ext>
            </a:extLst>
          </p:cNvPr>
          <p:cNvSpPr txBox="1"/>
          <p:nvPr/>
        </p:nvSpPr>
        <p:spPr>
          <a:xfrm>
            <a:off x="4580113"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58" name="Text Box 8">
            <a:extLst>
              <a:ext uri="{FF2B5EF4-FFF2-40B4-BE49-F238E27FC236}">
                <a16:creationId xmlns:a16="http://schemas.microsoft.com/office/drawing/2014/main" id="{097AC6DB-E4D1-5DCD-EF78-381AF4FF4A37}"/>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59" name="Group 13">
            <a:extLst>
              <a:ext uri="{FF2B5EF4-FFF2-40B4-BE49-F238E27FC236}">
                <a16:creationId xmlns:a16="http://schemas.microsoft.com/office/drawing/2014/main" id="{816879CC-58EA-5B0B-1ECD-75C7923EDCF7}"/>
              </a:ext>
            </a:extLst>
          </p:cNvPr>
          <p:cNvGrpSpPr>
            <a:grpSpLocks/>
          </p:cNvGrpSpPr>
          <p:nvPr/>
        </p:nvGrpSpPr>
        <p:grpSpPr bwMode="auto">
          <a:xfrm>
            <a:off x="1333" y="4853598"/>
            <a:ext cx="3734915" cy="276612"/>
            <a:chOff x="3955" y="5337"/>
            <a:chExt cx="2455" cy="231"/>
          </a:xfrm>
        </p:grpSpPr>
        <p:sp>
          <p:nvSpPr>
            <p:cNvPr id="60" name="Text Box 14">
              <a:extLst>
                <a:ext uri="{FF2B5EF4-FFF2-40B4-BE49-F238E27FC236}">
                  <a16:creationId xmlns:a16="http://schemas.microsoft.com/office/drawing/2014/main" id="{60E4D65C-2BEE-BDC6-0499-F0C4EE93A1E4}"/>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SUR	        Upper and Lower Limit</a:t>
              </a:r>
            </a:p>
          </p:txBody>
        </p:sp>
        <p:sp>
          <p:nvSpPr>
            <p:cNvPr id="61" name="Line 15">
              <a:extLst>
                <a:ext uri="{FF2B5EF4-FFF2-40B4-BE49-F238E27FC236}">
                  <a16:creationId xmlns:a16="http://schemas.microsoft.com/office/drawing/2014/main" id="{ACEADA9F-94D5-E1F9-9D9B-6B153CA80FDD}"/>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62" name="Line 16">
              <a:extLst>
                <a:ext uri="{FF2B5EF4-FFF2-40B4-BE49-F238E27FC236}">
                  <a16:creationId xmlns:a16="http://schemas.microsoft.com/office/drawing/2014/main" id="{85F1188C-96A2-6E36-3500-4D931C5D9263}"/>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Tree>
    <p:extLst>
      <p:ext uri="{BB962C8B-B14F-4D97-AF65-F5344CB8AC3E}">
        <p14:creationId xmlns:p14="http://schemas.microsoft.com/office/powerpoint/2010/main" val="1279535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3200" b="1" i="0" u="none" strike="noStrike" kern="1200" cap="none" spc="0" normalizeH="0" baseline="0" noProof="0" dirty="0">
                <a:ln>
                  <a:noFill/>
                </a:ln>
                <a:solidFill>
                  <a:prstClr val="white"/>
                </a:solidFill>
                <a:effectLst/>
                <a:uLnTx/>
                <a:uFillTx/>
              </a:rPr>
              <a:t>CAUTI Adult and Pediatric Pathogens for 2021 and 2022</a:t>
            </a:r>
          </a:p>
        </p:txBody>
      </p:sp>
      <p:sp>
        <p:nvSpPr>
          <p:cNvPr id="3" name="Slide Number Placeholder 5">
            <a:extLst>
              <a:ext uri="{FF2B5EF4-FFF2-40B4-BE49-F238E27FC236}">
                <a16:creationId xmlns:a16="http://schemas.microsoft.com/office/drawing/2014/main" id="{98D719F2-CB61-D618-0E41-9DCD56FAE73B}"/>
              </a:ext>
            </a:extLst>
          </p:cNvPr>
          <p:cNvSpPr>
            <a:spLocks noGrp="1"/>
          </p:cNvSpPr>
          <p:nvPr>
            <p:ph type="sldNum" sz="quarter" idx="4"/>
          </p:nvPr>
        </p:nvSpPr>
        <p:spPr>
          <a:xfrm>
            <a:off x="851357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4" name="Rectangle 3">
            <a:extLst>
              <a:ext uri="{FF2B5EF4-FFF2-40B4-BE49-F238E27FC236}">
                <a16:creationId xmlns:a16="http://schemas.microsoft.com/office/drawing/2014/main" id="{1892DABB-008A-CE73-960F-89AAF1FECF5C}"/>
              </a:ext>
            </a:extLst>
          </p:cNvPr>
          <p:cNvSpPr/>
          <p:nvPr/>
        </p:nvSpPr>
        <p:spPr>
          <a:xfrm>
            <a:off x="1" y="3799745"/>
            <a:ext cx="12192000"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036F4DC9-BBB3-53DD-1C37-EC99C2D90B61}"/>
              </a:ext>
            </a:extLst>
          </p:cNvPr>
          <p:cNvGraphicFramePr/>
          <p:nvPr>
            <p:extLst>
              <p:ext uri="{D42A27DB-BD31-4B8C-83A1-F6EECF244321}">
                <p14:modId xmlns:p14="http://schemas.microsoft.com/office/powerpoint/2010/main" val="2440264411"/>
              </p:ext>
            </p:extLst>
          </p:nvPr>
        </p:nvGraphicFramePr>
        <p:xfrm>
          <a:off x="78507" y="980352"/>
          <a:ext cx="12185651" cy="5511336"/>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Box 6">
            <a:extLst>
              <a:ext uri="{FF2B5EF4-FFF2-40B4-BE49-F238E27FC236}">
                <a16:creationId xmlns:a16="http://schemas.microsoft.com/office/drawing/2014/main" id="{22786092-C883-846C-C3AE-3B5CA8D40878}"/>
              </a:ext>
            </a:extLst>
          </p:cNvPr>
          <p:cNvSpPr txBox="1">
            <a:spLocks noChangeArrowheads="1"/>
          </p:cNvSpPr>
          <p:nvPr/>
        </p:nvSpPr>
        <p:spPr bwMode="auto">
          <a:xfrm>
            <a:off x="78506" y="1866628"/>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ICU Pathogens</a:t>
            </a:r>
          </a:p>
        </p:txBody>
      </p:sp>
      <p:sp>
        <p:nvSpPr>
          <p:cNvPr id="13" name="Text Box 6">
            <a:extLst>
              <a:ext uri="{FF2B5EF4-FFF2-40B4-BE49-F238E27FC236}">
                <a16:creationId xmlns:a16="http://schemas.microsoft.com/office/drawing/2014/main" id="{D1984513-DDB4-A515-0378-F9FE6740C8B0}"/>
              </a:ext>
            </a:extLst>
          </p:cNvPr>
          <p:cNvSpPr txBox="1">
            <a:spLocks noChangeArrowheads="1"/>
          </p:cNvSpPr>
          <p:nvPr/>
        </p:nvSpPr>
        <p:spPr bwMode="auto">
          <a:xfrm>
            <a:off x="78506" y="4374912"/>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Ward Pathogens</a:t>
            </a:r>
          </a:p>
        </p:txBody>
      </p:sp>
      <p:sp>
        <p:nvSpPr>
          <p:cNvPr id="14" name="TextBox 13">
            <a:extLst>
              <a:ext uri="{FF2B5EF4-FFF2-40B4-BE49-F238E27FC236}">
                <a16:creationId xmlns:a16="http://schemas.microsoft.com/office/drawing/2014/main" id="{35FE97E7-B1F1-604F-12A3-698D3C84ED61}"/>
              </a:ext>
            </a:extLst>
          </p:cNvPr>
          <p:cNvSpPr txBox="1"/>
          <p:nvPr/>
        </p:nvSpPr>
        <p:spPr>
          <a:xfrm>
            <a:off x="1827254" y="1862315"/>
            <a:ext cx="883690" cy="422423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N=276</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5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N=200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N=230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N=269</a:t>
            </a:r>
          </a:p>
        </p:txBody>
      </p:sp>
    </p:spTree>
    <p:extLst>
      <p:ext uri="{BB962C8B-B14F-4D97-AF65-F5344CB8AC3E}">
        <p14:creationId xmlns:p14="http://schemas.microsoft.com/office/powerpoint/2010/main" val="3912628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b="1" i="0" u="none" strike="noStrike" kern="1200" cap="none" spc="0" normalizeH="0" baseline="0" noProof="0" dirty="0">
                <a:ln>
                  <a:noFill/>
                </a:ln>
                <a:solidFill>
                  <a:prstClr val="white"/>
                </a:solidFill>
                <a:effectLst/>
                <a:uLnTx/>
                <a:uFillTx/>
              </a:rPr>
              <a:t>State CAUTI SIR and SUR in ICU and Wards</a:t>
            </a:r>
          </a:p>
        </p:txBody>
      </p:sp>
      <p:sp>
        <p:nvSpPr>
          <p:cNvPr id="3" name="Slide Number Placeholder 5">
            <a:extLst>
              <a:ext uri="{FF2B5EF4-FFF2-40B4-BE49-F238E27FC236}">
                <a16:creationId xmlns:a16="http://schemas.microsoft.com/office/drawing/2014/main" id="{98D719F2-CB61-D618-0E41-9DCD56FAE73B}"/>
              </a:ext>
            </a:extLst>
          </p:cNvPr>
          <p:cNvSpPr>
            <a:spLocks noGrp="1"/>
          </p:cNvSpPr>
          <p:nvPr>
            <p:ph type="sldNum" sz="quarter" idx="4"/>
          </p:nvPr>
        </p:nvSpPr>
        <p:spPr>
          <a:xfrm>
            <a:off x="8513579" y="6491691"/>
            <a:ext cx="2735701" cy="365030"/>
          </a:xfrm>
          <a:prstGeom prst="rect">
            <a:avLst/>
          </a:prstGeom>
        </p:spPr>
        <p:txBody>
          <a:bodyPr vert="horz" lIns="91416" tIns="45708" rIns="91416" bIns="45708"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 name="Rectangle 1">
            <a:extLst>
              <a:ext uri="{FF2B5EF4-FFF2-40B4-BE49-F238E27FC236}">
                <a16:creationId xmlns:a16="http://schemas.microsoft.com/office/drawing/2014/main" id="{756BAEEF-C055-B298-EA49-97D00E96243B}"/>
              </a:ext>
            </a:extLst>
          </p:cNvPr>
          <p:cNvSpPr/>
          <p:nvPr/>
        </p:nvSpPr>
        <p:spPr>
          <a:xfrm>
            <a:off x="8347106" y="1149531"/>
            <a:ext cx="3581074" cy="44587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25B3537-CC3A-EFCD-78C1-ADE71FAEF32A}"/>
              </a:ext>
            </a:extLst>
          </p:cNvPr>
          <p:cNvSpPr/>
          <p:nvPr/>
        </p:nvSpPr>
        <p:spPr>
          <a:xfrm>
            <a:off x="4378365" y="1149531"/>
            <a:ext cx="3566160" cy="4458789"/>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8" name="Object 4">
            <a:extLst>
              <a:ext uri="{FF2B5EF4-FFF2-40B4-BE49-F238E27FC236}">
                <a16:creationId xmlns:a16="http://schemas.microsoft.com/office/drawing/2014/main" id="{B5D1C966-AC89-B070-045A-E715712E0E62}"/>
              </a:ext>
            </a:extLst>
          </p:cNvPr>
          <p:cNvGraphicFramePr>
            <a:graphicFrameLocks noChangeAspect="1"/>
          </p:cNvGraphicFramePr>
          <p:nvPr>
            <p:extLst>
              <p:ext uri="{D42A27DB-BD31-4B8C-83A1-F6EECF244321}">
                <p14:modId xmlns:p14="http://schemas.microsoft.com/office/powerpoint/2010/main" val="589964494"/>
              </p:ext>
            </p:extLst>
          </p:nvPr>
        </p:nvGraphicFramePr>
        <p:xfrm>
          <a:off x="3445631" y="982054"/>
          <a:ext cx="8736241" cy="3485443"/>
        </p:xfrm>
        <a:graphic>
          <a:graphicData uri="http://schemas.openxmlformats.org/drawingml/2006/chart">
            <c:chart xmlns:c="http://schemas.openxmlformats.org/drawingml/2006/chart" xmlns:r="http://schemas.openxmlformats.org/officeDocument/2006/relationships" r:id="rId2"/>
          </a:graphicData>
        </a:graphic>
      </p:graphicFrame>
      <p:sp>
        <p:nvSpPr>
          <p:cNvPr id="9" name="Slide Number Placeholder 5">
            <a:extLst>
              <a:ext uri="{FF2B5EF4-FFF2-40B4-BE49-F238E27FC236}">
                <a16:creationId xmlns:a16="http://schemas.microsoft.com/office/drawing/2014/main" id="{74EA87EE-5B33-B1AB-7F16-9BCEACF91415}"/>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16</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0" name="Rounded Rectangle 1">
            <a:extLst>
              <a:ext uri="{FF2B5EF4-FFF2-40B4-BE49-F238E27FC236}">
                <a16:creationId xmlns:a16="http://schemas.microsoft.com/office/drawing/2014/main" id="{0AA907F4-F6AF-0C68-00D5-83A8A3F28C2E}"/>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eaLnBrk="1" fontAlgn="base" hangingPunct="1">
              <a:spcBef>
                <a:spcPct val="0"/>
              </a:spcBef>
              <a:spcAft>
                <a:spcPts val="600"/>
              </a:spcAft>
              <a:buNone/>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In 2022, adult ICUs experienced a significantly lower number of infections</a:t>
            </a:r>
            <a:r>
              <a:rPr lang="en-US" altLang="en-US" sz="1600">
                <a:latin typeface="Arial" panose="020B0604020202020204" pitchFamily="34" charset="0"/>
                <a:ea typeface="ＭＳ Ｐゴシック"/>
                <a:cs typeface="Arial" panose="020B0604020202020204" pitchFamily="34" charset="0"/>
              </a:rPr>
              <a:t> and adult Wards experience a significantly higher number of infections than predicted</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 based on 2015 national aggregate data.</a:t>
            </a:r>
            <a:r>
              <a:rPr lang="en-US" altLang="en-US" sz="1600">
                <a:latin typeface="Arial" panose="020B0604020202020204" pitchFamily="34" charset="0"/>
                <a:ea typeface="ＭＳ Ｐゴシック"/>
                <a:cs typeface="Arial" panose="020B0604020202020204" pitchFamily="34" charset="0"/>
              </a:rPr>
              <a:t> </a:t>
            </a:r>
            <a:endParaRPr lang="en-US" altLang="en-US" sz="1600">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In 2022, pediatric ICUs experienced a significantly higher number of device days than predicted, based on 2015 national aggregate data.</a:t>
            </a:r>
          </a:p>
        </p:txBody>
      </p:sp>
      <p:sp>
        <p:nvSpPr>
          <p:cNvPr id="11" name="Rectangle 3">
            <a:extLst>
              <a:ext uri="{FF2B5EF4-FFF2-40B4-BE49-F238E27FC236}">
                <a16:creationId xmlns:a16="http://schemas.microsoft.com/office/drawing/2014/main" id="{9321DC35-560A-DF82-CF6B-71A53077FA97}"/>
              </a:ext>
            </a:extLst>
          </p:cNvPr>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457200" marR="0" lvl="0" indent="-457200" algn="l" defTabSz="1217613" rtl="0" eaLnBrk="1" fontAlgn="base" latinLnBrk="0" hangingPunct="1">
              <a:lnSpc>
                <a:spcPct val="90000"/>
              </a:lnSpc>
              <a:spcBef>
                <a:spcPct val="20000"/>
              </a:spcBef>
              <a:spcAft>
                <a:spcPct val="0"/>
              </a:spcAft>
              <a:buClrTx/>
              <a:buSzTx/>
              <a:buFontTx/>
              <a:buChar char="•"/>
              <a:tabLst/>
              <a:defRPr/>
            </a:pPr>
            <a:endParaRPr kumimoji="0" lang="en-US" altLang="en-US" sz="3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5" name="Object 4">
            <a:extLst>
              <a:ext uri="{FF2B5EF4-FFF2-40B4-BE49-F238E27FC236}">
                <a16:creationId xmlns:a16="http://schemas.microsoft.com/office/drawing/2014/main" id="{953B9839-002F-C76A-74BB-441A6B9A69DF}"/>
              </a:ext>
            </a:extLst>
          </p:cNvPr>
          <p:cNvGraphicFramePr>
            <a:graphicFrameLocks noChangeAspect="1"/>
          </p:cNvGraphicFramePr>
          <p:nvPr>
            <p:extLst>
              <p:ext uri="{D42A27DB-BD31-4B8C-83A1-F6EECF244321}">
                <p14:modId xmlns:p14="http://schemas.microsoft.com/office/powerpoint/2010/main" val="3913701513"/>
              </p:ext>
            </p:extLst>
          </p:nvPr>
        </p:nvGraphicFramePr>
        <p:xfrm>
          <a:off x="3445631" y="3400969"/>
          <a:ext cx="8730730" cy="30904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8143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Surgical Site Infections (SSI)</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Coronary Artery Bypass Graft (CABG) SIR and Colon Procedure (COLO) SIR</a:t>
            </a:r>
            <a:endParaRPr kumimoji="0" lang="en-US" sz="2800" b="1" i="1" u="none" strike="noStrike" kern="1200" cap="none" spc="0" normalizeH="0" baseline="0" noProof="0" dirty="0">
              <a:ln>
                <a:noFill/>
              </a:ln>
              <a:solidFill>
                <a:prstClr val="white"/>
              </a:solidFill>
              <a:effectLst/>
              <a:uLnTx/>
              <a:uFillTx/>
            </a:endParaRPr>
          </a:p>
        </p:txBody>
      </p:sp>
      <p:sp>
        <p:nvSpPr>
          <p:cNvPr id="4" name="Rounded Rectangle 1">
            <a:extLst>
              <a:ext uri="{FF2B5EF4-FFF2-40B4-BE49-F238E27FC236}">
                <a16:creationId xmlns:a16="http://schemas.microsoft.com/office/drawing/2014/main" id="{F479C8BC-0486-21B0-EB0B-DDACCE820E11}"/>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In 2022, MA acute care hospitals performing coronary artery bypass graft (CABG) and colon (COLO) surgeries experienced the same number of infections as predicted, based on 2015 national aggregate data.</a:t>
            </a: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40 CABG SSIs reported in 2022.   </a:t>
            </a:r>
          </a:p>
          <a:p>
            <a:pPr marL="0" marR="0" lvl="0" indent="0" algn="l" defTabSz="1217613" rtl="0" eaLnBrk="1" fontAlgn="base" latinLnBrk="0" hangingPunct="1">
              <a:lnSpc>
                <a:spcPct val="100000"/>
              </a:lnSpc>
              <a:spcBef>
                <a:spcPct val="0"/>
              </a:spcBef>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195 COLO SSIs reported in 2022.</a:t>
            </a:r>
          </a:p>
        </p:txBody>
      </p:sp>
      <p:graphicFrame>
        <p:nvGraphicFramePr>
          <p:cNvPr id="6" name="Object 3">
            <a:extLst>
              <a:ext uri="{FF2B5EF4-FFF2-40B4-BE49-F238E27FC236}">
                <a16:creationId xmlns:a16="http://schemas.microsoft.com/office/drawing/2014/main" id="{46EA9A12-3F30-719D-C14F-AD6143E2696F}"/>
              </a:ext>
            </a:extLst>
          </p:cNvPr>
          <p:cNvGraphicFramePr>
            <a:graphicFrameLocks noGrp="1" noChangeAspect="1"/>
          </p:cNvGraphicFramePr>
          <p:nvPr>
            <p:ph idx="1"/>
            <p:extLst>
              <p:ext uri="{D42A27DB-BD31-4B8C-83A1-F6EECF244321}">
                <p14:modId xmlns:p14="http://schemas.microsoft.com/office/powerpoint/2010/main" val="2607847940"/>
              </p:ext>
            </p:extLst>
          </p:nvPr>
        </p:nvGraphicFramePr>
        <p:xfrm>
          <a:off x="3268996" y="970444"/>
          <a:ext cx="8303432" cy="2926080"/>
        </p:xfrm>
        <a:graphic>
          <a:graphicData uri="http://schemas.openxmlformats.org/drawingml/2006/chart">
            <c:chart xmlns:c="http://schemas.openxmlformats.org/drawingml/2006/chart" xmlns:r="http://schemas.openxmlformats.org/officeDocument/2006/relationships" r:id="rId2"/>
          </a:graphicData>
        </a:graphic>
      </p:graphicFrame>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cxnSp>
        <p:nvCxnSpPr>
          <p:cNvPr id="13" name="Straight Connector 12">
            <a:extLst>
              <a:ext uri="{FF2B5EF4-FFF2-40B4-BE49-F238E27FC236}">
                <a16:creationId xmlns:a16="http://schemas.microsoft.com/office/drawing/2014/main" id="{6153C3AD-80C1-3F6C-79C6-C6D1A0E01952}"/>
              </a:ext>
            </a:extLst>
          </p:cNvPr>
          <p:cNvCxnSpPr/>
          <p:nvPr/>
        </p:nvCxnSpPr>
        <p:spPr bwMode="auto">
          <a:xfrm>
            <a:off x="4426300" y="2153568"/>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4" name="Group 10">
            <a:extLst>
              <a:ext uri="{FF2B5EF4-FFF2-40B4-BE49-F238E27FC236}">
                <a16:creationId xmlns:a16="http://schemas.microsoft.com/office/drawing/2014/main" id="{018A29B6-CFBE-18F0-90E5-D53F6621EEC5}"/>
              </a:ext>
            </a:extLst>
          </p:cNvPr>
          <p:cNvGrpSpPr>
            <a:grpSpLocks/>
          </p:cNvGrpSpPr>
          <p:nvPr/>
        </p:nvGrpSpPr>
        <p:grpSpPr bwMode="auto">
          <a:xfrm>
            <a:off x="6138186" y="6169486"/>
            <a:ext cx="3714478" cy="307592"/>
            <a:chOff x="3955" y="5616"/>
            <a:chExt cx="2338" cy="1956"/>
          </a:xfrm>
        </p:grpSpPr>
        <p:sp>
          <p:nvSpPr>
            <p:cNvPr id="16" name="Text Box 11">
              <a:extLst>
                <a:ext uri="{FF2B5EF4-FFF2-40B4-BE49-F238E27FC236}">
                  <a16:creationId xmlns:a16="http://schemas.microsoft.com/office/drawing/2014/main" id="{D303BD04-277D-4284-00D7-88F41AECAF1C}"/>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7" name="Line 12">
              <a:extLst>
                <a:ext uri="{FF2B5EF4-FFF2-40B4-BE49-F238E27FC236}">
                  <a16:creationId xmlns:a16="http://schemas.microsoft.com/office/drawing/2014/main" id="{85526A0A-0242-EC8D-5369-FAF6473A9A48}"/>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8" name="Line 13">
              <a:extLst>
                <a:ext uri="{FF2B5EF4-FFF2-40B4-BE49-F238E27FC236}">
                  <a16:creationId xmlns:a16="http://schemas.microsoft.com/office/drawing/2014/main" id="{7FE1D801-36B4-E8F6-4A4D-C09EFA7C74EB}"/>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graphicFrame>
        <p:nvGraphicFramePr>
          <p:cNvPr id="19" name="Object 3">
            <a:extLst>
              <a:ext uri="{FF2B5EF4-FFF2-40B4-BE49-F238E27FC236}">
                <a16:creationId xmlns:a16="http://schemas.microsoft.com/office/drawing/2014/main" id="{FEF22A66-55E0-A6EF-6E68-29A2B0D96545}"/>
              </a:ext>
            </a:extLst>
          </p:cNvPr>
          <p:cNvGraphicFramePr>
            <a:graphicFrameLocks noChangeAspect="1"/>
          </p:cNvGraphicFramePr>
          <p:nvPr>
            <p:extLst>
              <p:ext uri="{D42A27DB-BD31-4B8C-83A1-F6EECF244321}">
                <p14:modId xmlns:p14="http://schemas.microsoft.com/office/powerpoint/2010/main" val="1004038062"/>
              </p:ext>
            </p:extLst>
          </p:nvPr>
        </p:nvGraphicFramePr>
        <p:xfrm>
          <a:off x="3281314" y="3619421"/>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20" name="Straight Connector 19">
            <a:extLst>
              <a:ext uri="{FF2B5EF4-FFF2-40B4-BE49-F238E27FC236}">
                <a16:creationId xmlns:a16="http://schemas.microsoft.com/office/drawing/2014/main" id="{BC28E936-4B62-649B-BBB7-0E81BC9D31A7}"/>
              </a:ext>
            </a:extLst>
          </p:cNvPr>
          <p:cNvCxnSpPr/>
          <p:nvPr/>
        </p:nvCxnSpPr>
        <p:spPr bwMode="auto">
          <a:xfrm>
            <a:off x="4426300" y="4796711"/>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777897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Surgical Site Infections (SSI)</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Knee Prosthesis (KPRO) SIR and Hip Prosthesis (HPRO) SIR</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4" name="Rounded Rectangle 1">
            <a:extLst>
              <a:ext uri="{FF2B5EF4-FFF2-40B4-BE49-F238E27FC236}">
                <a16:creationId xmlns:a16="http://schemas.microsoft.com/office/drawing/2014/main" id="{21E5A3CB-11DD-B025-491D-4E033C3F5666}"/>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In 2022, MA acute care hospitals performing knee (KPRO) and hip (HPRO) prosthesis procedures experienced the same number of infections as predicted, based on 2015 national aggregate data.</a:t>
            </a:r>
          </a:p>
          <a:p>
            <a:pPr marL="0" marR="0" lvl="0" indent="0" algn="l" defTabSz="1217613" rtl="0" eaLnBrk="1" fontAlgn="base" latinLnBrk="0" hangingPunct="1">
              <a:lnSpc>
                <a:spcPct val="100000"/>
              </a:lnSpc>
              <a:spcBef>
                <a:spcPct val="0"/>
              </a:spcBef>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45 KPRO SSIs reported in 2022, with one facility accounting for over 20% of the reported events.  </a:t>
            </a:r>
          </a:p>
          <a:p>
            <a:pPr marL="0" marR="0" lvl="0" indent="0" algn="l" defTabSz="1217613" rtl="0" eaLnBrk="1" fontAlgn="base" latinLnBrk="0" hangingPunct="1">
              <a:lnSpc>
                <a:spcPct val="100000"/>
              </a:lnSpc>
              <a:spcBef>
                <a:spcPct val="0"/>
              </a:spcBef>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There were 65 HPRO SSIs reported in 2022.</a:t>
            </a:r>
          </a:p>
        </p:txBody>
      </p:sp>
      <p:graphicFrame>
        <p:nvGraphicFramePr>
          <p:cNvPr id="25" name="Object 3">
            <a:extLst>
              <a:ext uri="{FF2B5EF4-FFF2-40B4-BE49-F238E27FC236}">
                <a16:creationId xmlns:a16="http://schemas.microsoft.com/office/drawing/2014/main" id="{422ABB54-DDFE-2871-DAC3-B6550CCF1FF7}"/>
              </a:ext>
            </a:extLst>
          </p:cNvPr>
          <p:cNvGraphicFramePr>
            <a:graphicFrameLocks noChangeAspect="1"/>
          </p:cNvGraphicFramePr>
          <p:nvPr>
            <p:extLst>
              <p:ext uri="{D42A27DB-BD31-4B8C-83A1-F6EECF244321}">
                <p14:modId xmlns:p14="http://schemas.microsoft.com/office/powerpoint/2010/main" val="3614201193"/>
              </p:ext>
            </p:extLst>
          </p:nvPr>
        </p:nvGraphicFramePr>
        <p:xfrm>
          <a:off x="3271624" y="3616508"/>
          <a:ext cx="8303431" cy="2926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Object 3">
            <a:extLst>
              <a:ext uri="{FF2B5EF4-FFF2-40B4-BE49-F238E27FC236}">
                <a16:creationId xmlns:a16="http://schemas.microsoft.com/office/drawing/2014/main" id="{4CCB0178-7196-E60C-A265-A7DD26950AAF}"/>
              </a:ext>
            </a:extLst>
          </p:cNvPr>
          <p:cNvGraphicFramePr>
            <a:graphicFrameLocks noChangeAspect="1"/>
          </p:cNvGraphicFramePr>
          <p:nvPr>
            <p:extLst>
              <p:ext uri="{D42A27DB-BD31-4B8C-83A1-F6EECF244321}">
                <p14:modId xmlns:p14="http://schemas.microsoft.com/office/powerpoint/2010/main" val="650847695"/>
              </p:ext>
            </p:extLst>
          </p:nvPr>
        </p:nvGraphicFramePr>
        <p:xfrm>
          <a:off x="3271624" y="979243"/>
          <a:ext cx="8303431" cy="2926080"/>
        </p:xfrm>
        <a:graphic>
          <a:graphicData uri="http://schemas.openxmlformats.org/drawingml/2006/chart">
            <c:chart xmlns:c="http://schemas.openxmlformats.org/drawingml/2006/chart" xmlns:r="http://schemas.openxmlformats.org/officeDocument/2006/relationships" r:id="rId3"/>
          </a:graphicData>
        </a:graphic>
      </p:graphicFrame>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18</a:t>
            </a:fld>
            <a:endParaRPr lang="en-US" sz="1100">
              <a:solidFill>
                <a:srgbClr val="464646">
                  <a:lumMod val="40000"/>
                  <a:lumOff val="60000"/>
                </a:srgbClr>
              </a:solidFill>
              <a:ea typeface="ＭＳ Ｐゴシック" pitchFamily="34" charset="-128"/>
            </a:endParaRPr>
          </a:p>
        </p:txBody>
      </p:sp>
      <p:cxnSp>
        <p:nvCxnSpPr>
          <p:cNvPr id="28" name="Straight Connector 27">
            <a:extLst>
              <a:ext uri="{FF2B5EF4-FFF2-40B4-BE49-F238E27FC236}">
                <a16:creationId xmlns:a16="http://schemas.microsoft.com/office/drawing/2014/main" id="{4FC78C76-141F-0A10-5D7B-76C9E9020091}"/>
              </a:ext>
            </a:extLst>
          </p:cNvPr>
          <p:cNvCxnSpPr/>
          <p:nvPr/>
        </p:nvCxnSpPr>
        <p:spPr bwMode="auto">
          <a:xfrm>
            <a:off x="4426300" y="23518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29" name="Group 10">
            <a:extLst>
              <a:ext uri="{FF2B5EF4-FFF2-40B4-BE49-F238E27FC236}">
                <a16:creationId xmlns:a16="http://schemas.microsoft.com/office/drawing/2014/main" id="{A0FA8E88-E5A3-E4F3-539C-918D5F52C538}"/>
              </a:ext>
            </a:extLst>
          </p:cNvPr>
          <p:cNvGrpSpPr>
            <a:grpSpLocks/>
          </p:cNvGrpSpPr>
          <p:nvPr/>
        </p:nvGrpSpPr>
        <p:grpSpPr bwMode="auto">
          <a:xfrm>
            <a:off x="6138186" y="6169486"/>
            <a:ext cx="3714478" cy="307592"/>
            <a:chOff x="3955" y="5616"/>
            <a:chExt cx="2338" cy="1956"/>
          </a:xfrm>
        </p:grpSpPr>
        <p:sp>
          <p:nvSpPr>
            <p:cNvPr id="30" name="Text Box 11">
              <a:extLst>
                <a:ext uri="{FF2B5EF4-FFF2-40B4-BE49-F238E27FC236}">
                  <a16:creationId xmlns:a16="http://schemas.microsoft.com/office/drawing/2014/main" id="{3A8442F6-ECC2-884B-DC2C-5155FA088B7B}"/>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31" name="Line 12">
              <a:extLst>
                <a:ext uri="{FF2B5EF4-FFF2-40B4-BE49-F238E27FC236}">
                  <a16:creationId xmlns:a16="http://schemas.microsoft.com/office/drawing/2014/main" id="{43073009-9860-E744-A70B-C326FB5CC7E8}"/>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32" name="Line 13">
              <a:extLst>
                <a:ext uri="{FF2B5EF4-FFF2-40B4-BE49-F238E27FC236}">
                  <a16:creationId xmlns:a16="http://schemas.microsoft.com/office/drawing/2014/main" id="{B5E2EBDD-A4B0-4217-755E-EA0952164EA9}"/>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33" name="Straight Connector 32">
            <a:extLst>
              <a:ext uri="{FF2B5EF4-FFF2-40B4-BE49-F238E27FC236}">
                <a16:creationId xmlns:a16="http://schemas.microsoft.com/office/drawing/2014/main" id="{E73AAABD-CBF0-205A-1DF5-4BD801CB6641}"/>
              </a:ext>
            </a:extLst>
          </p:cNvPr>
          <p:cNvCxnSpPr/>
          <p:nvPr/>
        </p:nvCxnSpPr>
        <p:spPr bwMode="auto">
          <a:xfrm>
            <a:off x="4426300" y="4796711"/>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003190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Surgical Site Infections (SSI)</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Abdominal Hysterectomy (HYST) SIR and Vaginal Hysterectomy (VHYS) SIR</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10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19</a:t>
            </a:fld>
            <a:endParaRPr lang="en-US" sz="1100">
              <a:solidFill>
                <a:srgbClr val="464646">
                  <a:lumMod val="40000"/>
                  <a:lumOff val="60000"/>
                </a:srgbClr>
              </a:solidFill>
              <a:ea typeface="ＭＳ Ｐゴシック" pitchFamily="34" charset="-128"/>
            </a:endParaRPr>
          </a:p>
        </p:txBody>
      </p:sp>
      <p:sp>
        <p:nvSpPr>
          <p:cNvPr id="2" name="Rounded Rectangle 1">
            <a:extLst>
              <a:ext uri="{FF2B5EF4-FFF2-40B4-BE49-F238E27FC236}">
                <a16:creationId xmlns:a16="http://schemas.microsoft.com/office/drawing/2014/main" id="{3E074658-CC06-5984-7DA5-F361578D7891}"/>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In 2022, </a:t>
            </a:r>
            <a:r>
              <a:rPr lang="en-US" altLang="en-US" sz="1600">
                <a:latin typeface="Arial" panose="020B0604020202020204" pitchFamily="34" charset="0"/>
                <a:ea typeface="ＭＳ Ｐゴシック"/>
                <a:cs typeface="Arial" panose="020B0604020202020204" pitchFamily="34" charset="0"/>
              </a:rPr>
              <a:t>MA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acute care hospitals performing abdominal hysterectomy</a:t>
            </a:r>
            <a:r>
              <a:rPr lang="en-US" altLang="en-US" sz="1600">
                <a:latin typeface="Arial" panose="020B0604020202020204" pitchFamily="34" charset="0"/>
                <a:ea typeface="ＭＳ Ｐゴシック"/>
                <a:cs typeface="Arial" panose="020B0604020202020204" pitchFamily="34" charset="0"/>
              </a:rPr>
              <a:t>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 (HYST) procedures experienced</a:t>
            </a:r>
            <a:r>
              <a:rPr lang="en-US" altLang="en-US" sz="1600">
                <a:latin typeface="Arial" panose="020B0604020202020204" pitchFamily="34" charset="0"/>
                <a:ea typeface="ＭＳ Ｐゴシック"/>
                <a:cs typeface="Arial" panose="020B0604020202020204" pitchFamily="34" charset="0"/>
              </a:rPr>
              <a:t> a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significantly lower number of infections than predicted, based on 2015 national aggregate data.</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a:latin typeface="Arial" panose="020B0604020202020204" pitchFamily="34" charset="0"/>
              <a:ea typeface="ＭＳ Ｐゴシック"/>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There were 14 HYST SSIs reported in 2022.</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There was 1 VHYS SSI reported in 2022.</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p:txBody>
      </p:sp>
      <p:graphicFrame>
        <p:nvGraphicFramePr>
          <p:cNvPr id="3" name="Object 3">
            <a:extLst>
              <a:ext uri="{FF2B5EF4-FFF2-40B4-BE49-F238E27FC236}">
                <a16:creationId xmlns:a16="http://schemas.microsoft.com/office/drawing/2014/main" id="{3A3A996B-CA60-EE0F-552B-BF07E22A4CA4}"/>
              </a:ext>
            </a:extLst>
          </p:cNvPr>
          <p:cNvGraphicFramePr>
            <a:graphicFrameLocks noGrp="1" noChangeAspect="1"/>
          </p:cNvGraphicFramePr>
          <p:nvPr>
            <p:ph idx="1"/>
            <p:extLst>
              <p:ext uri="{D42A27DB-BD31-4B8C-83A1-F6EECF244321}">
                <p14:modId xmlns:p14="http://schemas.microsoft.com/office/powerpoint/2010/main" val="2492868156"/>
              </p:ext>
            </p:extLst>
          </p:nvPr>
        </p:nvGraphicFramePr>
        <p:xfrm>
          <a:off x="3280940" y="982322"/>
          <a:ext cx="8303431" cy="2926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3">
            <a:extLst>
              <a:ext uri="{FF2B5EF4-FFF2-40B4-BE49-F238E27FC236}">
                <a16:creationId xmlns:a16="http://schemas.microsoft.com/office/drawing/2014/main" id="{F459E860-1FDB-792C-854F-E5EEB9415236}"/>
              </a:ext>
            </a:extLst>
          </p:cNvPr>
          <p:cNvGraphicFramePr>
            <a:graphicFrameLocks noChangeAspect="1"/>
          </p:cNvGraphicFramePr>
          <p:nvPr>
            <p:extLst>
              <p:ext uri="{D42A27DB-BD31-4B8C-83A1-F6EECF244321}">
                <p14:modId xmlns:p14="http://schemas.microsoft.com/office/powerpoint/2010/main" val="2495817990"/>
              </p:ext>
            </p:extLst>
          </p:nvPr>
        </p:nvGraphicFramePr>
        <p:xfrm>
          <a:off x="3280940" y="3617403"/>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DEAD74EA-F368-9855-DA53-373CA18FBE2F}"/>
              </a:ext>
            </a:extLst>
          </p:cNvPr>
          <p:cNvCxnSpPr/>
          <p:nvPr/>
        </p:nvCxnSpPr>
        <p:spPr bwMode="auto">
          <a:xfrm>
            <a:off x="4426300" y="23518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7" name="Group 10">
            <a:extLst>
              <a:ext uri="{FF2B5EF4-FFF2-40B4-BE49-F238E27FC236}">
                <a16:creationId xmlns:a16="http://schemas.microsoft.com/office/drawing/2014/main" id="{7AC224ED-E8F5-584A-F428-4AE0F2ADD8FA}"/>
              </a:ext>
            </a:extLst>
          </p:cNvPr>
          <p:cNvGrpSpPr>
            <a:grpSpLocks/>
          </p:cNvGrpSpPr>
          <p:nvPr/>
        </p:nvGrpSpPr>
        <p:grpSpPr bwMode="auto">
          <a:xfrm>
            <a:off x="6138186" y="6169486"/>
            <a:ext cx="3714478" cy="307592"/>
            <a:chOff x="3955" y="5616"/>
            <a:chExt cx="2338" cy="1956"/>
          </a:xfrm>
        </p:grpSpPr>
        <p:sp>
          <p:nvSpPr>
            <p:cNvPr id="8" name="Text Box 11">
              <a:extLst>
                <a:ext uri="{FF2B5EF4-FFF2-40B4-BE49-F238E27FC236}">
                  <a16:creationId xmlns:a16="http://schemas.microsoft.com/office/drawing/2014/main" id="{B8197DC3-DA8F-EDC1-C6E6-4ED7DE9B8787}"/>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9" name="Line 12">
              <a:extLst>
                <a:ext uri="{FF2B5EF4-FFF2-40B4-BE49-F238E27FC236}">
                  <a16:creationId xmlns:a16="http://schemas.microsoft.com/office/drawing/2014/main" id="{178F75EF-11EC-7F92-6789-40EA2BC1FE7F}"/>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0" name="Line 13">
              <a:extLst>
                <a:ext uri="{FF2B5EF4-FFF2-40B4-BE49-F238E27FC236}">
                  <a16:creationId xmlns:a16="http://schemas.microsoft.com/office/drawing/2014/main" id="{A3F61033-7447-D714-7E79-9C7D8B409C42}"/>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11" name="Straight Connector 10">
            <a:extLst>
              <a:ext uri="{FF2B5EF4-FFF2-40B4-BE49-F238E27FC236}">
                <a16:creationId xmlns:a16="http://schemas.microsoft.com/office/drawing/2014/main" id="{DFA6D95D-3677-910C-63BF-E05E2BB6F18F}"/>
              </a:ext>
            </a:extLst>
          </p:cNvPr>
          <p:cNvCxnSpPr/>
          <p:nvPr/>
        </p:nvCxnSpPr>
        <p:spPr bwMode="auto">
          <a:xfrm>
            <a:off x="4426300" y="5408587"/>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471254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lstStyle/>
          <a:p>
            <a:r>
              <a:rPr lang="en-US" dirty="0"/>
              <a:t>Introduction</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5054040"/>
          </a:xfrm>
        </p:spPr>
        <p:txBody>
          <a:bodyPr>
            <a:normAutofit fontScale="92500" lnSpcReduction="20000"/>
          </a:bodyPr>
          <a:lstStyle/>
          <a:p>
            <a:pPr marL="0" indent="0">
              <a:lnSpc>
                <a:spcPct val="120000"/>
              </a:lnSpc>
              <a:spcAft>
                <a:spcPts val="400"/>
              </a:spcAft>
              <a:buNone/>
            </a:pPr>
            <a:r>
              <a:rPr lang="en-US" sz="1800" b="1" dirty="0"/>
              <a:t>Healthcare-associated infections (HAIs) are infections that patients acquire during the course of receiving treatment for other conditions within a healthcare setting.  </a:t>
            </a:r>
          </a:p>
          <a:p>
            <a:pPr lvl="1">
              <a:lnSpc>
                <a:spcPct val="120000"/>
              </a:lnSpc>
              <a:spcAft>
                <a:spcPts val="400"/>
              </a:spcAft>
            </a:pPr>
            <a:r>
              <a:rPr lang="en-US" sz="1600" dirty="0"/>
              <a:t>HAIs are among the leading causes of preventable death in the United States, affecting 1 in 17 hospitalized patients, accounting for an estimated 1.7 million infections and an associated 98,000 deaths.* </a:t>
            </a:r>
          </a:p>
          <a:p>
            <a:pPr marL="0" indent="0">
              <a:lnSpc>
                <a:spcPct val="120000"/>
              </a:lnSpc>
              <a:spcAft>
                <a:spcPts val="400"/>
              </a:spcAft>
              <a:buNone/>
            </a:pPr>
            <a:r>
              <a:rPr lang="en-US" sz="1800" b="1" dirty="0"/>
              <a:t>The Massachusetts Department of Public Health (DPH) developed this data update as a component of the Statewide Infection Prevention and Control Program created pursuant to </a:t>
            </a:r>
            <a:r>
              <a:rPr lang="en-US" sz="1800" b="1" dirty="0">
                <a:hlinkClick r:id="rId2"/>
              </a:rPr>
              <a:t>Chapter 58 of the Acts of 2006</a:t>
            </a:r>
            <a:r>
              <a:rPr lang="en-US" sz="1800" b="1" dirty="0"/>
              <a:t>.</a:t>
            </a:r>
          </a:p>
          <a:p>
            <a:pPr lvl="1">
              <a:lnSpc>
                <a:spcPct val="120000"/>
              </a:lnSpc>
              <a:spcAft>
                <a:spcPts val="400"/>
              </a:spcAft>
            </a:pPr>
            <a:r>
              <a:rPr lang="en-US" sz="1500" dirty="0"/>
              <a:t>Massachusetts law provides DPH with the legal authority to conduct surveillance, and to investigate and control the spread of communicable and infectious diseases. (</a:t>
            </a:r>
            <a:r>
              <a:rPr lang="en-US" sz="1500" dirty="0">
                <a:hlinkClick r:id="rId3"/>
              </a:rPr>
              <a:t>MGL c. 111,sections 6 &amp; 7</a:t>
            </a:r>
            <a:r>
              <a:rPr lang="en-US" sz="1500" dirty="0"/>
              <a:t>)</a:t>
            </a:r>
          </a:p>
          <a:p>
            <a:pPr lvl="1">
              <a:lnSpc>
                <a:spcPct val="120000"/>
              </a:lnSpc>
              <a:spcAft>
                <a:spcPts val="400"/>
              </a:spcAft>
            </a:pPr>
            <a:r>
              <a:rPr lang="en-US" sz="1500" dirty="0"/>
              <a:t>DPH implements this responsibility in hospitals through the hospital licensing regulation. (105 CMR 130.000)</a:t>
            </a:r>
          </a:p>
          <a:p>
            <a:pPr lvl="1">
              <a:lnSpc>
                <a:spcPct val="120000"/>
              </a:lnSpc>
              <a:spcAft>
                <a:spcPts val="400"/>
              </a:spcAft>
            </a:pPr>
            <a:r>
              <a:rPr lang="en-US" sz="1500" dirty="0"/>
              <a:t>DPH implements this responsibility in dialysis centers through the out-of-hospital dialysis regulation (105 CMR 145.000)</a:t>
            </a:r>
          </a:p>
          <a:p>
            <a:pPr lvl="1">
              <a:lnSpc>
                <a:spcPct val="120000"/>
              </a:lnSpc>
              <a:spcAft>
                <a:spcPts val="400"/>
              </a:spcAft>
            </a:pPr>
            <a:r>
              <a:rPr lang="en-US" sz="1500" dirty="0"/>
              <a:t>Section 51H of chapter 111 of the Massachusetts General Laws authorizes the Department to collect HAI data and disseminate the information publicly to encourage quality improvement. (</a:t>
            </a:r>
            <a:r>
              <a:rPr lang="en-US" sz="1500" dirty="0">
                <a:hlinkClick r:id="rId4"/>
              </a:rPr>
              <a:t>https://malegislature.gov/Laws/GeneralLaws/PartI/TitleXVI/Chapter111/Section51H</a:t>
            </a:r>
            <a:r>
              <a:rPr lang="en-US" sz="1500" dirty="0"/>
              <a:t>)  </a:t>
            </a:r>
          </a:p>
          <a:p>
            <a:pPr marL="0" indent="0">
              <a:lnSpc>
                <a:spcPct val="120000"/>
              </a:lnSpc>
              <a:spcAft>
                <a:spcPts val="400"/>
              </a:spcAft>
              <a:buNone/>
            </a:pPr>
            <a:endParaRPr lang="en-US" sz="1600" dirty="0"/>
          </a:p>
          <a:p>
            <a:pPr marL="0" indent="0">
              <a:lnSpc>
                <a:spcPct val="120000"/>
              </a:lnSpc>
              <a:spcAft>
                <a:spcPts val="400"/>
              </a:spcAft>
              <a:buNone/>
            </a:pPr>
            <a:endParaRPr lang="en-US" sz="1300" dirty="0"/>
          </a:p>
          <a:p>
            <a:pPr marL="0" indent="0">
              <a:lnSpc>
                <a:spcPct val="120000"/>
              </a:lnSpc>
              <a:spcAft>
                <a:spcPts val="400"/>
              </a:spcAft>
              <a:buNone/>
            </a:pPr>
            <a:r>
              <a:rPr lang="en-US" sz="1200" dirty="0"/>
              <a:t>Haque M, </a:t>
            </a:r>
            <a:r>
              <a:rPr lang="en-US" sz="1200" dirty="0" err="1"/>
              <a:t>Sartelli</a:t>
            </a:r>
            <a:r>
              <a:rPr lang="en-US" sz="1200" dirty="0"/>
              <a:t> M, McKimm J, Abu Bakar M. Healthcare-associated Infections - an Overview. </a:t>
            </a:r>
            <a:r>
              <a:rPr lang="en-US" sz="1200" i="1" dirty="0"/>
              <a:t>Infect Drug Resist</a:t>
            </a:r>
            <a:r>
              <a:rPr lang="en-US" sz="1200" dirty="0"/>
              <a:t>. 2018;11:2321–2333. </a:t>
            </a:r>
            <a:endParaRPr lang="en-US" altLang="en-US" sz="1200" strike="sngStrike" dirty="0">
              <a:solidFill>
                <a:srgbClr val="4D4D4D"/>
              </a:solidFill>
            </a:endParaRP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a:t>
            </a:fld>
            <a:endParaRPr lang="en-US" dirty="0"/>
          </a:p>
        </p:txBody>
      </p:sp>
    </p:spTree>
    <p:extLst>
      <p:ext uri="{BB962C8B-B14F-4D97-AF65-F5344CB8AC3E}">
        <p14:creationId xmlns:p14="http://schemas.microsoft.com/office/powerpoint/2010/main" val="3749086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SSI Pathogens for 2021-2022</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CABG, KPRO, HPRO, HYST, VHYS, COLO</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20</a:t>
            </a:fld>
            <a:endParaRPr lang="en-US" sz="1050">
              <a:solidFill>
                <a:srgbClr val="464646">
                  <a:lumMod val="40000"/>
                  <a:lumOff val="60000"/>
                </a:srgbClr>
              </a:solidFill>
              <a:ea typeface="ＭＳ Ｐゴシック" pitchFamily="34" charset="-128"/>
            </a:endParaRPr>
          </a:p>
        </p:txBody>
      </p:sp>
      <p:graphicFrame>
        <p:nvGraphicFramePr>
          <p:cNvPr id="19" name="Object 10">
            <a:extLst>
              <a:ext uri="{FF2B5EF4-FFF2-40B4-BE49-F238E27FC236}">
                <a16:creationId xmlns:a16="http://schemas.microsoft.com/office/drawing/2014/main" id="{4B003E55-AAED-A915-D60F-285CB7F5B137}"/>
              </a:ext>
            </a:extLst>
          </p:cNvPr>
          <p:cNvGraphicFramePr>
            <a:graphicFrameLocks noGrp="1" noChangeAspect="1"/>
          </p:cNvGraphicFramePr>
          <p:nvPr>
            <p:ph sz="half" idx="1"/>
            <p:extLst>
              <p:ext uri="{D42A27DB-BD31-4B8C-83A1-F6EECF244321}">
                <p14:modId xmlns:p14="http://schemas.microsoft.com/office/powerpoint/2010/main" val="948665875"/>
              </p:ext>
            </p:extLst>
          </p:nvPr>
        </p:nvGraphicFramePr>
        <p:xfrm>
          <a:off x="6094413" y="1918286"/>
          <a:ext cx="6096001" cy="44304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Object 10">
            <a:extLst>
              <a:ext uri="{FF2B5EF4-FFF2-40B4-BE49-F238E27FC236}">
                <a16:creationId xmlns:a16="http://schemas.microsoft.com/office/drawing/2014/main" id="{27E65BFB-05AE-E60F-DE39-C658608B1B5A}"/>
              </a:ext>
            </a:extLst>
          </p:cNvPr>
          <p:cNvGraphicFramePr>
            <a:graphicFrameLocks noChangeAspect="1"/>
          </p:cNvGraphicFramePr>
          <p:nvPr>
            <p:extLst>
              <p:ext uri="{D42A27DB-BD31-4B8C-83A1-F6EECF244321}">
                <p14:modId xmlns:p14="http://schemas.microsoft.com/office/powerpoint/2010/main" val="704666795"/>
              </p:ext>
            </p:extLst>
          </p:nvPr>
        </p:nvGraphicFramePr>
        <p:xfrm>
          <a:off x="-1" y="1918286"/>
          <a:ext cx="6096001" cy="4430480"/>
        </p:xfrm>
        <a:graphic>
          <a:graphicData uri="http://schemas.openxmlformats.org/drawingml/2006/chart">
            <c:chart xmlns:c="http://schemas.openxmlformats.org/drawingml/2006/chart" xmlns:r="http://schemas.openxmlformats.org/officeDocument/2006/relationships" r:id="rId3"/>
          </a:graphicData>
        </a:graphic>
      </p:graphicFrame>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20</a:t>
            </a:fld>
            <a:endParaRPr lang="en-US" sz="1100">
              <a:solidFill>
                <a:srgbClr val="464646">
                  <a:lumMod val="40000"/>
                  <a:lumOff val="60000"/>
                </a:srgbClr>
              </a:solidFill>
              <a:ea typeface="ＭＳ Ｐゴシック" pitchFamily="34" charset="-128"/>
            </a:endParaRPr>
          </a:p>
        </p:txBody>
      </p:sp>
      <p:sp>
        <p:nvSpPr>
          <p:cNvPr id="22" name="Text Box 6">
            <a:extLst>
              <a:ext uri="{FF2B5EF4-FFF2-40B4-BE49-F238E27FC236}">
                <a16:creationId xmlns:a16="http://schemas.microsoft.com/office/drawing/2014/main" id="{CF210F2B-9B80-3FF0-87EC-69E60E558C7C}"/>
              </a:ext>
            </a:extLst>
          </p:cNvPr>
          <p:cNvSpPr txBox="1">
            <a:spLocks noChangeArrowheads="1"/>
          </p:cNvSpPr>
          <p:nvPr/>
        </p:nvSpPr>
        <p:spPr bwMode="auto">
          <a:xfrm>
            <a:off x="88929" y="1159786"/>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2021</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2021 – December 31, 2021</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N=388</a:t>
            </a:r>
          </a:p>
        </p:txBody>
      </p:sp>
      <p:sp>
        <p:nvSpPr>
          <p:cNvPr id="23" name="Text Box 6">
            <a:extLst>
              <a:ext uri="{FF2B5EF4-FFF2-40B4-BE49-F238E27FC236}">
                <a16:creationId xmlns:a16="http://schemas.microsoft.com/office/drawing/2014/main" id="{C2149479-711B-8DEA-74C3-6B64D4912648}"/>
              </a:ext>
            </a:extLst>
          </p:cNvPr>
          <p:cNvSpPr txBox="1">
            <a:spLocks noChangeArrowheads="1"/>
          </p:cNvSpPr>
          <p:nvPr/>
        </p:nvSpPr>
        <p:spPr bwMode="auto">
          <a:xfrm>
            <a:off x="6042920" y="1153580"/>
            <a:ext cx="5771897" cy="78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Calendar Year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January 1, 2022 – December 31, 2022</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N=360</a:t>
            </a:r>
          </a:p>
        </p:txBody>
      </p:sp>
    </p:spTree>
    <p:extLst>
      <p:ext uri="{BB962C8B-B14F-4D97-AF65-F5344CB8AC3E}">
        <p14:creationId xmlns:p14="http://schemas.microsoft.com/office/powerpoint/2010/main" val="902291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Statewide SSI Trends by Year</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2015-2022</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21</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21</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21</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37" name="TextBox 3">
            <a:extLst>
              <a:ext uri="{FF2B5EF4-FFF2-40B4-BE49-F238E27FC236}">
                <a16:creationId xmlns:a16="http://schemas.microsoft.com/office/drawing/2014/main" id="{122C0A56-348F-9E0F-1369-DF7B50857E2A}"/>
              </a:ext>
            </a:extLst>
          </p:cNvPr>
          <p:cNvSpPr txBox="1"/>
          <p:nvPr/>
        </p:nvSpPr>
        <p:spPr>
          <a:xfrm>
            <a:off x="314901" y="1613471"/>
            <a:ext cx="11422776" cy="502920"/>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3A793D73-3938-BF7B-E47B-02BCB5C353D9}"/>
              </a:ext>
            </a:extLst>
          </p:cNvPr>
          <p:cNvSpPr txBox="1"/>
          <p:nvPr/>
        </p:nvSpPr>
        <p:spPr>
          <a:xfrm>
            <a:off x="314901" y="2603656"/>
            <a:ext cx="11422776" cy="502920"/>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9" name="Text Box 7">
            <a:extLst>
              <a:ext uri="{FF2B5EF4-FFF2-40B4-BE49-F238E27FC236}">
                <a16:creationId xmlns:a16="http://schemas.microsoft.com/office/drawing/2014/main" id="{14377DF2-9C92-26EF-32FE-3247F9721049}"/>
              </a:ext>
            </a:extLst>
          </p:cNvPr>
          <p:cNvSpPr txBox="1">
            <a:spLocks noChangeArrowheads="1"/>
          </p:cNvSpPr>
          <p:nvPr/>
        </p:nvSpPr>
        <p:spPr bwMode="auto">
          <a:xfrm>
            <a:off x="309582" y="1597579"/>
            <a:ext cx="1830119" cy="512064"/>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Higher</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than Predicted</a:t>
            </a:r>
          </a:p>
        </p:txBody>
      </p:sp>
      <p:sp>
        <p:nvSpPr>
          <p:cNvPr id="40" name="Text Box 8">
            <a:extLst>
              <a:ext uri="{FF2B5EF4-FFF2-40B4-BE49-F238E27FC236}">
                <a16:creationId xmlns:a16="http://schemas.microsoft.com/office/drawing/2014/main" id="{18CD95D6-EDBE-CB8A-0D18-565866B85FE1}"/>
              </a:ext>
            </a:extLst>
          </p:cNvPr>
          <p:cNvSpPr txBox="1">
            <a:spLocks noChangeArrowheads="1"/>
          </p:cNvSpPr>
          <p:nvPr/>
        </p:nvSpPr>
        <p:spPr bwMode="auto">
          <a:xfrm>
            <a:off x="309582" y="2116391"/>
            <a:ext cx="1830230" cy="512064"/>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Same</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as Predicted</a:t>
            </a:r>
          </a:p>
        </p:txBody>
      </p:sp>
      <p:sp>
        <p:nvSpPr>
          <p:cNvPr id="41" name="Text Box 9">
            <a:extLst>
              <a:ext uri="{FF2B5EF4-FFF2-40B4-BE49-F238E27FC236}">
                <a16:creationId xmlns:a16="http://schemas.microsoft.com/office/drawing/2014/main" id="{6EEE4A5A-096F-06F3-1DCA-88AE7C964E18}"/>
              </a:ext>
            </a:extLst>
          </p:cNvPr>
          <p:cNvSpPr txBox="1">
            <a:spLocks noChangeArrowheads="1"/>
          </p:cNvSpPr>
          <p:nvPr/>
        </p:nvSpPr>
        <p:spPr bwMode="auto">
          <a:xfrm>
            <a:off x="314901" y="2599538"/>
            <a:ext cx="1830228" cy="507038"/>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Lower</a:t>
            </a: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 </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than Predicted</a:t>
            </a:r>
          </a:p>
        </p:txBody>
      </p:sp>
      <p:sp>
        <p:nvSpPr>
          <p:cNvPr id="42" name="TextBox 3">
            <a:extLst>
              <a:ext uri="{FF2B5EF4-FFF2-40B4-BE49-F238E27FC236}">
                <a16:creationId xmlns:a16="http://schemas.microsoft.com/office/drawing/2014/main" id="{45E6F8D5-9E61-FFE9-6E7F-0CA0A4FD36D6}"/>
              </a:ext>
            </a:extLst>
          </p:cNvPr>
          <p:cNvSpPr txBox="1"/>
          <p:nvPr/>
        </p:nvSpPr>
        <p:spPr>
          <a:xfrm>
            <a:off x="314901" y="4383172"/>
            <a:ext cx="11422776" cy="502920"/>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3" name="TextBox 4">
            <a:extLst>
              <a:ext uri="{FF2B5EF4-FFF2-40B4-BE49-F238E27FC236}">
                <a16:creationId xmlns:a16="http://schemas.microsoft.com/office/drawing/2014/main" id="{914E3419-6A1D-2F55-7B86-6A9DAEBA08BF}"/>
              </a:ext>
            </a:extLst>
          </p:cNvPr>
          <p:cNvSpPr txBox="1"/>
          <p:nvPr/>
        </p:nvSpPr>
        <p:spPr>
          <a:xfrm>
            <a:off x="314901" y="5373357"/>
            <a:ext cx="11422776" cy="502920"/>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44" name="Object 2">
            <a:extLst>
              <a:ext uri="{FF2B5EF4-FFF2-40B4-BE49-F238E27FC236}">
                <a16:creationId xmlns:a16="http://schemas.microsoft.com/office/drawing/2014/main" id="{0FB1CBFD-0590-5957-D169-C0C120CAE6DA}"/>
              </a:ext>
            </a:extLst>
          </p:cNvPr>
          <p:cNvGraphicFramePr>
            <a:graphicFrameLocks/>
          </p:cNvGraphicFramePr>
          <p:nvPr/>
        </p:nvGraphicFramePr>
        <p:xfrm>
          <a:off x="2139405" y="1384348"/>
          <a:ext cx="3082565" cy="23259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5" name="Object 2">
            <a:extLst>
              <a:ext uri="{FF2B5EF4-FFF2-40B4-BE49-F238E27FC236}">
                <a16:creationId xmlns:a16="http://schemas.microsoft.com/office/drawing/2014/main" id="{5025FCE3-2445-45B5-26CD-917D580D36F6}"/>
              </a:ext>
            </a:extLst>
          </p:cNvPr>
          <p:cNvGraphicFramePr>
            <a:graphicFrameLocks/>
          </p:cNvGraphicFramePr>
          <p:nvPr/>
        </p:nvGraphicFramePr>
        <p:xfrm>
          <a:off x="2139405" y="4158442"/>
          <a:ext cx="3082565" cy="2325971"/>
        </p:xfrm>
        <a:graphic>
          <a:graphicData uri="http://schemas.openxmlformats.org/drawingml/2006/chart">
            <c:chart xmlns:c="http://schemas.openxmlformats.org/drawingml/2006/chart" xmlns:r="http://schemas.openxmlformats.org/officeDocument/2006/relationships" r:id="rId3"/>
          </a:graphicData>
        </a:graphic>
      </p:graphicFrame>
      <p:sp>
        <p:nvSpPr>
          <p:cNvPr id="46" name="Text Box 7">
            <a:extLst>
              <a:ext uri="{FF2B5EF4-FFF2-40B4-BE49-F238E27FC236}">
                <a16:creationId xmlns:a16="http://schemas.microsoft.com/office/drawing/2014/main" id="{3C6AA131-88DE-2351-599D-9A7BB90C0FD2}"/>
              </a:ext>
            </a:extLst>
          </p:cNvPr>
          <p:cNvSpPr txBox="1">
            <a:spLocks noChangeArrowheads="1"/>
          </p:cNvSpPr>
          <p:nvPr/>
        </p:nvSpPr>
        <p:spPr bwMode="auto">
          <a:xfrm>
            <a:off x="309582" y="4367280"/>
            <a:ext cx="1830119" cy="512064"/>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Higher</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than Predicted</a:t>
            </a:r>
          </a:p>
        </p:txBody>
      </p:sp>
      <p:sp>
        <p:nvSpPr>
          <p:cNvPr id="47" name="Text Box 8">
            <a:extLst>
              <a:ext uri="{FF2B5EF4-FFF2-40B4-BE49-F238E27FC236}">
                <a16:creationId xmlns:a16="http://schemas.microsoft.com/office/drawing/2014/main" id="{E1646503-86A6-6B02-F50E-21239730F0D8}"/>
              </a:ext>
            </a:extLst>
          </p:cNvPr>
          <p:cNvSpPr txBox="1">
            <a:spLocks noChangeArrowheads="1"/>
          </p:cNvSpPr>
          <p:nvPr/>
        </p:nvSpPr>
        <p:spPr bwMode="auto">
          <a:xfrm>
            <a:off x="309582" y="4886092"/>
            <a:ext cx="1830230" cy="512064"/>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Same</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as Predicted</a:t>
            </a:r>
          </a:p>
        </p:txBody>
      </p:sp>
      <p:sp>
        <p:nvSpPr>
          <p:cNvPr id="48" name="Text Box 9">
            <a:extLst>
              <a:ext uri="{FF2B5EF4-FFF2-40B4-BE49-F238E27FC236}">
                <a16:creationId xmlns:a16="http://schemas.microsoft.com/office/drawing/2014/main" id="{582697E6-5A59-0D2D-16E1-67A97E370DD1}"/>
              </a:ext>
            </a:extLst>
          </p:cNvPr>
          <p:cNvSpPr txBox="1">
            <a:spLocks noChangeArrowheads="1"/>
          </p:cNvSpPr>
          <p:nvPr/>
        </p:nvSpPr>
        <p:spPr bwMode="auto">
          <a:xfrm>
            <a:off x="314901" y="5369239"/>
            <a:ext cx="1830228" cy="507038"/>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Lower</a:t>
            </a: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 </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than Predicted</a:t>
            </a:r>
          </a:p>
        </p:txBody>
      </p:sp>
      <p:graphicFrame>
        <p:nvGraphicFramePr>
          <p:cNvPr id="49" name="Object 2">
            <a:extLst>
              <a:ext uri="{FF2B5EF4-FFF2-40B4-BE49-F238E27FC236}">
                <a16:creationId xmlns:a16="http://schemas.microsoft.com/office/drawing/2014/main" id="{92C5A613-BD18-2A0F-A56A-DA278E4AB7CA}"/>
              </a:ext>
            </a:extLst>
          </p:cNvPr>
          <p:cNvGraphicFramePr>
            <a:graphicFrameLocks/>
          </p:cNvGraphicFramePr>
          <p:nvPr/>
        </p:nvGraphicFramePr>
        <p:xfrm>
          <a:off x="5375035" y="1384348"/>
          <a:ext cx="3082565" cy="2315265"/>
        </p:xfrm>
        <a:graphic>
          <a:graphicData uri="http://schemas.openxmlformats.org/drawingml/2006/chart">
            <c:chart xmlns:c="http://schemas.openxmlformats.org/drawingml/2006/chart" xmlns:r="http://schemas.openxmlformats.org/officeDocument/2006/relationships" r:id="rId4"/>
          </a:graphicData>
        </a:graphic>
      </p:graphicFrame>
      <p:sp>
        <p:nvSpPr>
          <p:cNvPr id="50" name="Text Box 12">
            <a:extLst>
              <a:ext uri="{FF2B5EF4-FFF2-40B4-BE49-F238E27FC236}">
                <a16:creationId xmlns:a16="http://schemas.microsoft.com/office/drawing/2014/main" id="{5B9FCEF7-9833-84ED-CC95-C66200C07CC9}"/>
              </a:ext>
            </a:extLst>
          </p:cNvPr>
          <p:cNvSpPr txBox="1">
            <a:spLocks noChangeArrowheads="1"/>
          </p:cNvSpPr>
          <p:nvPr/>
        </p:nvSpPr>
        <p:spPr bwMode="auto">
          <a:xfrm>
            <a:off x="2544737" y="3900276"/>
            <a:ext cx="2271900"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HYST</a:t>
            </a:r>
          </a:p>
        </p:txBody>
      </p:sp>
      <p:sp>
        <p:nvSpPr>
          <p:cNvPr id="51" name="Text Box 12">
            <a:extLst>
              <a:ext uri="{FF2B5EF4-FFF2-40B4-BE49-F238E27FC236}">
                <a16:creationId xmlns:a16="http://schemas.microsoft.com/office/drawing/2014/main" id="{BC042E41-D244-EB9A-93E7-1FBA16DF4A72}"/>
              </a:ext>
            </a:extLst>
          </p:cNvPr>
          <p:cNvSpPr txBox="1">
            <a:spLocks noChangeArrowheads="1"/>
          </p:cNvSpPr>
          <p:nvPr/>
        </p:nvSpPr>
        <p:spPr bwMode="auto">
          <a:xfrm>
            <a:off x="6040920" y="3900276"/>
            <a:ext cx="1750793"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VHYS</a:t>
            </a:r>
          </a:p>
        </p:txBody>
      </p:sp>
      <p:sp>
        <p:nvSpPr>
          <p:cNvPr id="52" name="Text Box 12">
            <a:extLst>
              <a:ext uri="{FF2B5EF4-FFF2-40B4-BE49-F238E27FC236}">
                <a16:creationId xmlns:a16="http://schemas.microsoft.com/office/drawing/2014/main" id="{8992A567-F609-C59D-76E5-9C3654B00EF3}"/>
              </a:ext>
            </a:extLst>
          </p:cNvPr>
          <p:cNvSpPr txBox="1">
            <a:spLocks noChangeArrowheads="1"/>
          </p:cNvSpPr>
          <p:nvPr/>
        </p:nvSpPr>
        <p:spPr bwMode="auto">
          <a:xfrm>
            <a:off x="9276550" y="3900276"/>
            <a:ext cx="1750793"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COLO</a:t>
            </a:r>
          </a:p>
        </p:txBody>
      </p:sp>
      <p:graphicFrame>
        <p:nvGraphicFramePr>
          <p:cNvPr id="53" name="Object 2">
            <a:extLst>
              <a:ext uri="{FF2B5EF4-FFF2-40B4-BE49-F238E27FC236}">
                <a16:creationId xmlns:a16="http://schemas.microsoft.com/office/drawing/2014/main" id="{DA3313B0-94AD-3C7B-03CD-731474F889A2}"/>
              </a:ext>
            </a:extLst>
          </p:cNvPr>
          <p:cNvGraphicFramePr>
            <a:graphicFrameLocks/>
          </p:cNvGraphicFramePr>
          <p:nvPr/>
        </p:nvGraphicFramePr>
        <p:xfrm>
          <a:off x="8610664" y="1384348"/>
          <a:ext cx="3082565" cy="2281673"/>
        </p:xfrm>
        <a:graphic>
          <a:graphicData uri="http://schemas.openxmlformats.org/drawingml/2006/chart">
            <c:chart xmlns:c="http://schemas.openxmlformats.org/drawingml/2006/chart" xmlns:r="http://schemas.openxmlformats.org/officeDocument/2006/relationships" r:id="rId5"/>
          </a:graphicData>
        </a:graphic>
      </p:graphicFrame>
      <p:sp>
        <p:nvSpPr>
          <p:cNvPr id="54" name="Line 10">
            <a:extLst>
              <a:ext uri="{FF2B5EF4-FFF2-40B4-BE49-F238E27FC236}">
                <a16:creationId xmlns:a16="http://schemas.microsoft.com/office/drawing/2014/main" id="{2FBF139C-E1A4-0DE4-B0E6-9E9E0B0452D7}"/>
              </a:ext>
            </a:extLst>
          </p:cNvPr>
          <p:cNvSpPr>
            <a:spLocks noChangeShapeType="1"/>
          </p:cNvSpPr>
          <p:nvPr/>
        </p:nvSpPr>
        <p:spPr bwMode="auto">
          <a:xfrm flipV="1">
            <a:off x="2271860" y="6081471"/>
            <a:ext cx="9456390" cy="316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aphicFrame>
        <p:nvGraphicFramePr>
          <p:cNvPr id="55" name="Object 2">
            <a:extLst>
              <a:ext uri="{FF2B5EF4-FFF2-40B4-BE49-F238E27FC236}">
                <a16:creationId xmlns:a16="http://schemas.microsoft.com/office/drawing/2014/main" id="{B0BDF423-9749-0E71-B282-3A22C0ABA04F}"/>
              </a:ext>
            </a:extLst>
          </p:cNvPr>
          <p:cNvGraphicFramePr>
            <a:graphicFrameLocks/>
          </p:cNvGraphicFramePr>
          <p:nvPr/>
        </p:nvGraphicFramePr>
        <p:xfrm>
          <a:off x="5375035" y="4158442"/>
          <a:ext cx="3082565" cy="231526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6" name="Object 2">
            <a:extLst>
              <a:ext uri="{FF2B5EF4-FFF2-40B4-BE49-F238E27FC236}">
                <a16:creationId xmlns:a16="http://schemas.microsoft.com/office/drawing/2014/main" id="{A0714D2C-B117-0583-A878-B8416C375944}"/>
              </a:ext>
            </a:extLst>
          </p:cNvPr>
          <p:cNvGraphicFramePr>
            <a:graphicFrameLocks/>
          </p:cNvGraphicFramePr>
          <p:nvPr/>
        </p:nvGraphicFramePr>
        <p:xfrm>
          <a:off x="8610664" y="4158442"/>
          <a:ext cx="3082565" cy="2281673"/>
        </p:xfrm>
        <a:graphic>
          <a:graphicData uri="http://schemas.openxmlformats.org/drawingml/2006/chart">
            <c:chart xmlns:c="http://schemas.openxmlformats.org/drawingml/2006/chart" xmlns:r="http://schemas.openxmlformats.org/officeDocument/2006/relationships" r:id="rId7"/>
          </a:graphicData>
        </a:graphic>
      </p:graphicFrame>
      <p:sp>
        <p:nvSpPr>
          <p:cNvPr id="57" name="Line 10">
            <a:extLst>
              <a:ext uri="{FF2B5EF4-FFF2-40B4-BE49-F238E27FC236}">
                <a16:creationId xmlns:a16="http://schemas.microsoft.com/office/drawing/2014/main" id="{0A2933F7-E8FD-6D82-7FA4-3C78C5C2C25E}"/>
              </a:ext>
            </a:extLst>
          </p:cNvPr>
          <p:cNvSpPr>
            <a:spLocks noChangeShapeType="1"/>
          </p:cNvSpPr>
          <p:nvPr/>
        </p:nvSpPr>
        <p:spPr bwMode="auto">
          <a:xfrm flipV="1">
            <a:off x="2281287" y="3303395"/>
            <a:ext cx="9456390" cy="316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58" name="Text Box 12">
            <a:extLst>
              <a:ext uri="{FF2B5EF4-FFF2-40B4-BE49-F238E27FC236}">
                <a16:creationId xmlns:a16="http://schemas.microsoft.com/office/drawing/2014/main" id="{B89B3D64-D765-89AD-9BC6-02BB3451D5E2}"/>
              </a:ext>
            </a:extLst>
          </p:cNvPr>
          <p:cNvSpPr txBox="1">
            <a:spLocks noChangeArrowheads="1"/>
          </p:cNvSpPr>
          <p:nvPr/>
        </p:nvSpPr>
        <p:spPr bwMode="auto">
          <a:xfrm>
            <a:off x="2544737" y="1137005"/>
            <a:ext cx="2271900"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CABG</a:t>
            </a:r>
          </a:p>
        </p:txBody>
      </p:sp>
      <p:sp>
        <p:nvSpPr>
          <p:cNvPr id="59" name="Text Box 12">
            <a:extLst>
              <a:ext uri="{FF2B5EF4-FFF2-40B4-BE49-F238E27FC236}">
                <a16:creationId xmlns:a16="http://schemas.microsoft.com/office/drawing/2014/main" id="{882588F5-7C0C-271E-8AFC-CBBB347743BA}"/>
              </a:ext>
            </a:extLst>
          </p:cNvPr>
          <p:cNvSpPr txBox="1">
            <a:spLocks noChangeArrowheads="1"/>
          </p:cNvSpPr>
          <p:nvPr/>
        </p:nvSpPr>
        <p:spPr bwMode="auto">
          <a:xfrm>
            <a:off x="6040920" y="1137005"/>
            <a:ext cx="1750793"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KPRO</a:t>
            </a:r>
          </a:p>
        </p:txBody>
      </p:sp>
      <p:sp>
        <p:nvSpPr>
          <p:cNvPr id="60" name="Text Box 12">
            <a:extLst>
              <a:ext uri="{FF2B5EF4-FFF2-40B4-BE49-F238E27FC236}">
                <a16:creationId xmlns:a16="http://schemas.microsoft.com/office/drawing/2014/main" id="{A2B5F1C8-9D88-71D3-FF50-8F71E6099895}"/>
              </a:ext>
            </a:extLst>
          </p:cNvPr>
          <p:cNvSpPr txBox="1">
            <a:spLocks noChangeArrowheads="1"/>
          </p:cNvSpPr>
          <p:nvPr/>
        </p:nvSpPr>
        <p:spPr bwMode="auto">
          <a:xfrm>
            <a:off x="9276550" y="1137005"/>
            <a:ext cx="1750793"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HPRO</a:t>
            </a:r>
          </a:p>
        </p:txBody>
      </p:sp>
    </p:spTree>
    <p:extLst>
      <p:ext uri="{BB962C8B-B14F-4D97-AF65-F5344CB8AC3E}">
        <p14:creationId xmlns:p14="http://schemas.microsoft.com/office/powerpoint/2010/main" val="3226343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400" b="1" i="0" u="none" strike="noStrike" kern="1200" cap="none" spc="0" normalizeH="0" baseline="0" noProof="0" dirty="0">
                <a:ln>
                  <a:noFill/>
                </a:ln>
                <a:solidFill>
                  <a:prstClr val="white"/>
                </a:solidFill>
                <a:effectLst/>
                <a:uLnTx/>
                <a:uFillTx/>
              </a:rPr>
              <a:t>Laboratory Identified Events (</a:t>
            </a:r>
            <a:r>
              <a:rPr kumimoji="0" lang="en-US" sz="2400" b="1" i="0" u="none" strike="noStrike" kern="1200" cap="none" spc="0" normalizeH="0" baseline="0" noProof="0" dirty="0" err="1">
                <a:ln>
                  <a:noFill/>
                </a:ln>
                <a:solidFill>
                  <a:prstClr val="white"/>
                </a:solidFill>
                <a:effectLst/>
                <a:uLnTx/>
                <a:uFillTx/>
              </a:rPr>
              <a:t>LabID</a:t>
            </a:r>
            <a:r>
              <a:rPr kumimoji="0" lang="en-US" sz="2400" b="1" i="0" u="none" strike="noStrike" kern="1200" cap="none" spc="0" normalizeH="0" baseline="0" noProof="0" dirty="0">
                <a:ln>
                  <a:noFill/>
                </a:ln>
                <a:solidFill>
                  <a:prstClr val="white"/>
                </a:solidFill>
                <a:effectLst/>
                <a:uLnTx/>
                <a:uFillTx/>
              </a:rPr>
              <a:t>)</a:t>
            </a:r>
            <a:br>
              <a:rPr kumimoji="0" lang="en-US" sz="2400" b="1" i="0" u="none" strike="noStrike" kern="1200" cap="none" spc="0" normalizeH="0" baseline="0" noProof="0" dirty="0">
                <a:ln>
                  <a:noFill/>
                </a:ln>
                <a:solidFill>
                  <a:prstClr val="white"/>
                </a:solidFill>
                <a:effectLst/>
                <a:uLnTx/>
                <a:uFillTx/>
              </a:rPr>
            </a:br>
            <a:r>
              <a:rPr kumimoji="0" lang="en-US" sz="1900" b="1" i="1" u="none" strike="noStrike" kern="1200" cap="none" spc="0" normalizeH="0" baseline="0" noProof="0" dirty="0" err="1">
                <a:ln>
                  <a:noFill/>
                </a:ln>
                <a:solidFill>
                  <a:prstClr val="white"/>
                </a:solidFill>
                <a:effectLst/>
                <a:uLnTx/>
                <a:uFillTx/>
              </a:rPr>
              <a:t>Clostridioides</a:t>
            </a:r>
            <a:r>
              <a:rPr kumimoji="0" lang="en-US" sz="1900" b="1" i="1" u="none" strike="noStrike" kern="1200" cap="none" spc="0" normalizeH="0" baseline="0" noProof="0" dirty="0">
                <a:ln>
                  <a:noFill/>
                </a:ln>
                <a:solidFill>
                  <a:prstClr val="white"/>
                </a:solidFill>
                <a:effectLst/>
                <a:uLnTx/>
                <a:uFillTx/>
              </a:rPr>
              <a:t> difficile (CDI) SIR and Methicillin-resistant Staphylococcus aureus (MRSA) SIR</a:t>
            </a: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22</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22</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22</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2" name="Rounded Rectangle 1">
            <a:extLst>
              <a:ext uri="{FF2B5EF4-FFF2-40B4-BE49-F238E27FC236}">
                <a16:creationId xmlns:a16="http://schemas.microsoft.com/office/drawing/2014/main" id="{66BCC452-44E4-3342-9836-27E3D5D11E89}"/>
              </a:ext>
            </a:extLst>
          </p:cNvPr>
          <p:cNvSpPr>
            <a:spLocks noChangeArrowheads="1"/>
          </p:cNvSpPr>
          <p:nvPr/>
        </p:nvSpPr>
        <p:spPr bwMode="auto">
          <a:xfrm>
            <a:off x="408813" y="1149532"/>
            <a:ext cx="2871350" cy="51286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For the past six years, </a:t>
            </a:r>
            <a:r>
              <a:rPr lang="en-US" altLang="en-US" sz="1600">
                <a:latin typeface="Arial" panose="020B0604020202020204" pitchFamily="34" charset="0"/>
                <a:ea typeface="ＭＳ Ｐゴシック"/>
                <a:cs typeface="Arial" panose="020B0604020202020204" pitchFamily="34" charset="0"/>
              </a:rPr>
              <a:t>MA </a:t>
            </a: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hospitals reporting CDI and MRSA events experienced significantly lower number of infections than predicted, based on 2015 national aggregate data.</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a:latin typeface="Arial" panose="020B0604020202020204" pitchFamily="34" charset="0"/>
              <a:ea typeface="ＭＳ Ｐゴシック"/>
              <a:cs typeface="Arial" panose="020B0604020202020204" pitchFamily="34" charset="0"/>
            </a:endParaRPr>
          </a:p>
          <a:p>
            <a:pPr marL="0" marR="0" lvl="0" indent="0" algn="l" defTabSz="1217613" rtl="0" eaLnBrk="1" fontAlgn="base" latinLnBrk="0" hangingPunct="1">
              <a:lnSpc>
                <a:spcPct val="100000"/>
              </a:lnSpc>
              <a:spcBef>
                <a:spcPct val="0"/>
              </a:spcBef>
              <a:buClrTx/>
              <a:buSzTx/>
              <a:buFontTx/>
              <a:buNone/>
              <a:tabLst/>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There were 1,423 CDI events reported in 2022.</a:t>
            </a:r>
            <a:endParaRPr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endParaRPr>
          </a:p>
          <a:p>
            <a:pPr eaLnBrk="1" fontAlgn="base" hangingPunct="1">
              <a:spcBef>
                <a:spcPct val="0"/>
              </a:spcBef>
              <a:buNone/>
              <a:defRPr/>
            </a:pPr>
            <a:endParaRPr lang="en-US" altLang="en-US" sz="16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eaLnBrk="1" fontAlgn="base" hangingPunct="1">
              <a:spcBef>
                <a:spcPct val="0"/>
              </a:spcBef>
              <a:buNone/>
              <a:defRPr/>
            </a:pPr>
            <a:r>
              <a:rPr kumimoji="0" lang="en-US" altLang="en-US" sz="1600" b="0" i="0" u="none" strike="noStrike" kern="1200" cap="none" spc="0" normalizeH="0" baseline="0" noProof="0">
                <a:ln>
                  <a:noFill/>
                </a:ln>
                <a:effectLst/>
                <a:uLnTx/>
                <a:uFillTx/>
                <a:latin typeface="Arial" panose="020B0604020202020204" pitchFamily="34" charset="0"/>
                <a:ea typeface="ＭＳ Ｐゴシック"/>
                <a:cs typeface="Arial" panose="020B0604020202020204" pitchFamily="34" charset="0"/>
              </a:rPr>
              <a:t>There were 177 MRSA events reported in 2022.</a:t>
            </a:r>
            <a:r>
              <a:rPr lang="en-US" altLang="en-US" sz="1600">
                <a:latin typeface="Arial" panose="020B0604020202020204" pitchFamily="34" charset="0"/>
                <a:ea typeface="ＭＳ Ｐゴシック"/>
                <a:cs typeface="Arial" panose="020B0604020202020204" pitchFamily="34" charset="0"/>
              </a:rPr>
              <a:t> </a:t>
            </a:r>
            <a:endParaRPr lang="en-US" altLang="en-US" sz="16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graphicFrame>
        <p:nvGraphicFramePr>
          <p:cNvPr id="3" name="Object 3">
            <a:extLst>
              <a:ext uri="{FF2B5EF4-FFF2-40B4-BE49-F238E27FC236}">
                <a16:creationId xmlns:a16="http://schemas.microsoft.com/office/drawing/2014/main" id="{792B5144-8236-7AC5-3E92-3D647606ADE9}"/>
              </a:ext>
            </a:extLst>
          </p:cNvPr>
          <p:cNvGraphicFramePr>
            <a:graphicFrameLocks noGrp="1" noChangeAspect="1"/>
          </p:cNvGraphicFramePr>
          <p:nvPr>
            <p:ph idx="1"/>
            <p:extLst>
              <p:ext uri="{D42A27DB-BD31-4B8C-83A1-F6EECF244321}">
                <p14:modId xmlns:p14="http://schemas.microsoft.com/office/powerpoint/2010/main" val="2108447317"/>
              </p:ext>
            </p:extLst>
          </p:nvPr>
        </p:nvGraphicFramePr>
        <p:xfrm>
          <a:off x="3280940" y="982322"/>
          <a:ext cx="8303431" cy="292608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5">
            <a:extLst>
              <a:ext uri="{FF2B5EF4-FFF2-40B4-BE49-F238E27FC236}">
                <a16:creationId xmlns:a16="http://schemas.microsoft.com/office/drawing/2014/main" id="{229BE39C-5065-F4FA-E98C-0D163641D9B0}"/>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22</a:t>
            </a:fld>
            <a:endParaRPr lang="en-US" sz="1100">
              <a:solidFill>
                <a:srgbClr val="464646">
                  <a:lumMod val="40000"/>
                  <a:lumOff val="60000"/>
                </a:srgbClr>
              </a:solidFill>
              <a:ea typeface="ＭＳ Ｐゴシック" pitchFamily="34" charset="-128"/>
            </a:endParaRPr>
          </a:p>
        </p:txBody>
      </p:sp>
      <p:graphicFrame>
        <p:nvGraphicFramePr>
          <p:cNvPr id="6" name="Object 3">
            <a:extLst>
              <a:ext uri="{FF2B5EF4-FFF2-40B4-BE49-F238E27FC236}">
                <a16:creationId xmlns:a16="http://schemas.microsoft.com/office/drawing/2014/main" id="{BDB20E02-553F-8CAD-93C7-F400943009A6}"/>
              </a:ext>
            </a:extLst>
          </p:cNvPr>
          <p:cNvGraphicFramePr>
            <a:graphicFrameLocks noChangeAspect="1"/>
          </p:cNvGraphicFramePr>
          <p:nvPr>
            <p:extLst>
              <p:ext uri="{D42A27DB-BD31-4B8C-83A1-F6EECF244321}">
                <p14:modId xmlns:p14="http://schemas.microsoft.com/office/powerpoint/2010/main" val="3415284548"/>
              </p:ext>
            </p:extLst>
          </p:nvPr>
        </p:nvGraphicFramePr>
        <p:xfrm>
          <a:off x="3280940" y="3617403"/>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22E35CF5-DAF4-A455-3801-A39BDAFB5BA4}"/>
              </a:ext>
            </a:extLst>
          </p:cNvPr>
          <p:cNvCxnSpPr/>
          <p:nvPr/>
        </p:nvCxnSpPr>
        <p:spPr bwMode="auto">
          <a:xfrm>
            <a:off x="4426300" y="1475572"/>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8" name="Group 10">
            <a:extLst>
              <a:ext uri="{FF2B5EF4-FFF2-40B4-BE49-F238E27FC236}">
                <a16:creationId xmlns:a16="http://schemas.microsoft.com/office/drawing/2014/main" id="{65258B48-253D-6C3D-BF9A-432FC218C3D0}"/>
              </a:ext>
            </a:extLst>
          </p:cNvPr>
          <p:cNvGrpSpPr>
            <a:grpSpLocks/>
          </p:cNvGrpSpPr>
          <p:nvPr/>
        </p:nvGrpSpPr>
        <p:grpSpPr bwMode="auto">
          <a:xfrm>
            <a:off x="6138186" y="6169486"/>
            <a:ext cx="3714478" cy="307592"/>
            <a:chOff x="3955" y="5616"/>
            <a:chExt cx="2338" cy="1956"/>
          </a:xfrm>
        </p:grpSpPr>
        <p:sp>
          <p:nvSpPr>
            <p:cNvPr id="9" name="Text Box 11">
              <a:extLst>
                <a:ext uri="{FF2B5EF4-FFF2-40B4-BE49-F238E27FC236}">
                  <a16:creationId xmlns:a16="http://schemas.microsoft.com/office/drawing/2014/main" id="{B779D874-5687-91E2-826B-3E78E8E879A3}"/>
                </a:ext>
              </a:extLst>
            </p:cNvPr>
            <p:cNvSpPr txBox="1">
              <a:spLocks noChangeArrowheads="1"/>
            </p:cNvSpPr>
            <p:nvPr/>
          </p:nvSpPr>
          <p:spPr bwMode="auto">
            <a:xfrm>
              <a:off x="3955" y="5616"/>
              <a:ext cx="2338"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0" name="Line 12">
              <a:extLst>
                <a:ext uri="{FF2B5EF4-FFF2-40B4-BE49-F238E27FC236}">
                  <a16:creationId xmlns:a16="http://schemas.microsoft.com/office/drawing/2014/main" id="{7C1BE16C-27B0-9601-E460-634500DC7407}"/>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1" name="Line 13">
              <a:extLst>
                <a:ext uri="{FF2B5EF4-FFF2-40B4-BE49-F238E27FC236}">
                  <a16:creationId xmlns:a16="http://schemas.microsoft.com/office/drawing/2014/main" id="{80BBF194-3FE4-0079-2858-CBCC18488D26}"/>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13" name="Straight Connector 12">
            <a:extLst>
              <a:ext uri="{FF2B5EF4-FFF2-40B4-BE49-F238E27FC236}">
                <a16:creationId xmlns:a16="http://schemas.microsoft.com/office/drawing/2014/main" id="{26B6C7D6-BABE-B1D6-0A92-AA90F50C553B}"/>
              </a:ext>
            </a:extLst>
          </p:cNvPr>
          <p:cNvCxnSpPr/>
          <p:nvPr/>
        </p:nvCxnSpPr>
        <p:spPr bwMode="auto">
          <a:xfrm>
            <a:off x="4426300" y="4113187"/>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613183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Statewide </a:t>
            </a:r>
            <a:r>
              <a:rPr kumimoji="0" lang="en-US" sz="2800" b="1" i="0" u="none" strike="noStrike" kern="1200" cap="none" spc="0" normalizeH="0" baseline="0" noProof="0" dirty="0" err="1">
                <a:ln>
                  <a:noFill/>
                </a:ln>
                <a:solidFill>
                  <a:prstClr val="white"/>
                </a:solidFill>
                <a:effectLst/>
                <a:uLnTx/>
                <a:uFillTx/>
              </a:rPr>
              <a:t>LabID</a:t>
            </a:r>
            <a:r>
              <a:rPr kumimoji="0" lang="en-US" sz="2800" b="1" i="0" u="none" strike="noStrike" kern="1200" cap="none" spc="0" normalizeH="0" baseline="0" noProof="0" dirty="0">
                <a:ln>
                  <a:noFill/>
                </a:ln>
                <a:solidFill>
                  <a:prstClr val="white"/>
                </a:solidFill>
                <a:effectLst/>
                <a:uLnTx/>
                <a:uFillTx/>
              </a:rPr>
              <a:t> Trends by Year</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2015-2022</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23</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23</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23</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61" name="TextBox 3">
            <a:extLst>
              <a:ext uri="{FF2B5EF4-FFF2-40B4-BE49-F238E27FC236}">
                <a16:creationId xmlns:a16="http://schemas.microsoft.com/office/drawing/2014/main" id="{F9994517-910A-6C6A-E641-44D7D89D8DC6}"/>
              </a:ext>
            </a:extLst>
          </p:cNvPr>
          <p:cNvSpPr txBox="1"/>
          <p:nvPr/>
        </p:nvSpPr>
        <p:spPr>
          <a:xfrm>
            <a:off x="576685" y="2389055"/>
            <a:ext cx="11278766" cy="755167"/>
          </a:xfrm>
          <a:prstGeom prst="rect">
            <a:avLst/>
          </a:prstGeom>
          <a:solidFill>
            <a:srgbClr val="E1ADA9"/>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2" name="TextBox 4">
            <a:extLst>
              <a:ext uri="{FF2B5EF4-FFF2-40B4-BE49-F238E27FC236}">
                <a16:creationId xmlns:a16="http://schemas.microsoft.com/office/drawing/2014/main" id="{DAAAE877-F576-6240-B4D0-2DD015CC2996}"/>
              </a:ext>
            </a:extLst>
          </p:cNvPr>
          <p:cNvSpPr txBox="1"/>
          <p:nvPr/>
        </p:nvSpPr>
        <p:spPr>
          <a:xfrm>
            <a:off x="576685" y="3824590"/>
            <a:ext cx="11278766" cy="755167"/>
          </a:xfrm>
          <a:prstGeom prst="rect">
            <a:avLst/>
          </a:prstGeom>
          <a:solidFill>
            <a:srgbClr val="D7F5D8"/>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63" name="Object 2">
            <a:extLst>
              <a:ext uri="{FF2B5EF4-FFF2-40B4-BE49-F238E27FC236}">
                <a16:creationId xmlns:a16="http://schemas.microsoft.com/office/drawing/2014/main" id="{5F315135-8B8D-C92D-C509-571DCD520ECF}"/>
              </a:ext>
            </a:extLst>
          </p:cNvPr>
          <p:cNvGraphicFramePr>
            <a:graphicFrameLocks/>
          </p:cNvGraphicFramePr>
          <p:nvPr>
            <p:extLst>
              <p:ext uri="{D42A27DB-BD31-4B8C-83A1-F6EECF244321}">
                <p14:modId xmlns:p14="http://schemas.microsoft.com/office/powerpoint/2010/main" val="1997030480"/>
              </p:ext>
            </p:extLst>
          </p:nvPr>
        </p:nvGraphicFramePr>
        <p:xfrm>
          <a:off x="1914269" y="1994063"/>
          <a:ext cx="4209055" cy="3257779"/>
        </p:xfrm>
        <a:graphic>
          <a:graphicData uri="http://schemas.openxmlformats.org/drawingml/2006/chart">
            <c:chart xmlns:c="http://schemas.openxmlformats.org/drawingml/2006/chart" xmlns:r="http://schemas.openxmlformats.org/officeDocument/2006/relationships" r:id="rId2"/>
          </a:graphicData>
        </a:graphic>
      </p:graphicFrame>
      <p:sp>
        <p:nvSpPr>
          <p:cNvPr id="64" name="Text Box 12">
            <a:extLst>
              <a:ext uri="{FF2B5EF4-FFF2-40B4-BE49-F238E27FC236}">
                <a16:creationId xmlns:a16="http://schemas.microsoft.com/office/drawing/2014/main" id="{F12B84DC-3B00-B982-CD14-73D8AE4109A0}"/>
              </a:ext>
            </a:extLst>
          </p:cNvPr>
          <p:cNvSpPr txBox="1">
            <a:spLocks noChangeArrowheads="1"/>
          </p:cNvSpPr>
          <p:nvPr/>
        </p:nvSpPr>
        <p:spPr bwMode="auto">
          <a:xfrm>
            <a:off x="2979742" y="5254701"/>
            <a:ext cx="2095551"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CDI</a:t>
            </a:r>
          </a:p>
        </p:txBody>
      </p:sp>
      <p:graphicFrame>
        <p:nvGraphicFramePr>
          <p:cNvPr id="65" name="Object 2">
            <a:extLst>
              <a:ext uri="{FF2B5EF4-FFF2-40B4-BE49-F238E27FC236}">
                <a16:creationId xmlns:a16="http://schemas.microsoft.com/office/drawing/2014/main" id="{9BD701B8-9A88-E20F-FDE6-24C48C667D44}"/>
              </a:ext>
            </a:extLst>
          </p:cNvPr>
          <p:cNvGraphicFramePr>
            <a:graphicFrameLocks/>
          </p:cNvGraphicFramePr>
          <p:nvPr>
            <p:extLst>
              <p:ext uri="{D42A27DB-BD31-4B8C-83A1-F6EECF244321}">
                <p14:modId xmlns:p14="http://schemas.microsoft.com/office/powerpoint/2010/main" val="553117242"/>
              </p:ext>
            </p:extLst>
          </p:nvPr>
        </p:nvGraphicFramePr>
        <p:xfrm>
          <a:off x="7180620" y="1998760"/>
          <a:ext cx="4211665" cy="3259074"/>
        </p:xfrm>
        <a:graphic>
          <a:graphicData uri="http://schemas.openxmlformats.org/drawingml/2006/chart">
            <c:chart xmlns:c="http://schemas.openxmlformats.org/drawingml/2006/chart" xmlns:r="http://schemas.openxmlformats.org/officeDocument/2006/relationships" r:id="rId3"/>
          </a:graphicData>
        </a:graphic>
      </p:graphicFrame>
      <p:sp>
        <p:nvSpPr>
          <p:cNvPr id="66" name="Text Box 12">
            <a:extLst>
              <a:ext uri="{FF2B5EF4-FFF2-40B4-BE49-F238E27FC236}">
                <a16:creationId xmlns:a16="http://schemas.microsoft.com/office/drawing/2014/main" id="{76F12D35-CD43-43EC-C060-8A44E5F0D091}"/>
              </a:ext>
            </a:extLst>
          </p:cNvPr>
          <p:cNvSpPr txBox="1">
            <a:spLocks noChangeArrowheads="1"/>
          </p:cNvSpPr>
          <p:nvPr/>
        </p:nvSpPr>
        <p:spPr bwMode="auto">
          <a:xfrm>
            <a:off x="8321676" y="5254771"/>
            <a:ext cx="1936676" cy="39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55" tIns="45149" rIns="90355" bIns="45149">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MRSA</a:t>
            </a:r>
          </a:p>
        </p:txBody>
      </p:sp>
      <p:sp>
        <p:nvSpPr>
          <p:cNvPr id="67" name="Line 10">
            <a:extLst>
              <a:ext uri="{FF2B5EF4-FFF2-40B4-BE49-F238E27FC236}">
                <a16:creationId xmlns:a16="http://schemas.microsoft.com/office/drawing/2014/main" id="{3120E7B4-C8AA-73BE-D41C-FD8E4D3EB9E4}"/>
              </a:ext>
            </a:extLst>
          </p:cNvPr>
          <p:cNvSpPr>
            <a:spLocks noChangeShapeType="1"/>
          </p:cNvSpPr>
          <p:nvPr/>
        </p:nvSpPr>
        <p:spPr bwMode="auto">
          <a:xfrm>
            <a:off x="1854434" y="4934327"/>
            <a:ext cx="97002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0487" tIns="45222" rIns="90487" bIns="45222"/>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68" name="Text Box 7">
            <a:extLst>
              <a:ext uri="{FF2B5EF4-FFF2-40B4-BE49-F238E27FC236}">
                <a16:creationId xmlns:a16="http://schemas.microsoft.com/office/drawing/2014/main" id="{3B27E44E-5FA6-8F8D-7C48-BA3F7A6CA137}"/>
              </a:ext>
            </a:extLst>
          </p:cNvPr>
          <p:cNvSpPr txBox="1">
            <a:spLocks noChangeArrowheads="1"/>
          </p:cNvSpPr>
          <p:nvPr/>
        </p:nvSpPr>
        <p:spPr bwMode="auto">
          <a:xfrm>
            <a:off x="578047" y="2386196"/>
            <a:ext cx="1521924" cy="755167"/>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Higher</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than Predicted</a:t>
            </a:r>
          </a:p>
        </p:txBody>
      </p:sp>
      <p:sp>
        <p:nvSpPr>
          <p:cNvPr id="69" name="Text Box 8">
            <a:extLst>
              <a:ext uri="{FF2B5EF4-FFF2-40B4-BE49-F238E27FC236}">
                <a16:creationId xmlns:a16="http://schemas.microsoft.com/office/drawing/2014/main" id="{956F0C8F-42BE-9361-6F31-B60C671CBC6A}"/>
              </a:ext>
            </a:extLst>
          </p:cNvPr>
          <p:cNvSpPr txBox="1">
            <a:spLocks noChangeArrowheads="1"/>
          </p:cNvSpPr>
          <p:nvPr/>
        </p:nvSpPr>
        <p:spPr bwMode="auto">
          <a:xfrm>
            <a:off x="577955" y="3141363"/>
            <a:ext cx="1522016" cy="680368"/>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Statistically </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Same</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rPr>
              <a:t>as Predicted</a:t>
            </a:r>
          </a:p>
        </p:txBody>
      </p:sp>
      <p:sp>
        <p:nvSpPr>
          <p:cNvPr id="70" name="Text Box 9">
            <a:extLst>
              <a:ext uri="{FF2B5EF4-FFF2-40B4-BE49-F238E27FC236}">
                <a16:creationId xmlns:a16="http://schemas.microsoft.com/office/drawing/2014/main" id="{0FA6C010-39C4-620C-A3E7-F8A4D4A3E17A}"/>
              </a:ext>
            </a:extLst>
          </p:cNvPr>
          <p:cNvSpPr txBox="1">
            <a:spLocks noChangeArrowheads="1"/>
          </p:cNvSpPr>
          <p:nvPr/>
        </p:nvSpPr>
        <p:spPr bwMode="auto">
          <a:xfrm>
            <a:off x="577957" y="3821732"/>
            <a:ext cx="1522014" cy="752308"/>
          </a:xfrm>
          <a:prstGeom prst="rect">
            <a:avLst/>
          </a:prstGeom>
          <a:noFill/>
          <a:ln>
            <a:noFill/>
          </a:ln>
        </p:spPr>
        <p:txBody>
          <a:bodyPr lIns="90355" tIns="45149" rIns="90355" bIns="45149" anchor="ct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Statistically </a:t>
            </a:r>
            <a:r>
              <a:rPr kumimoji="0" lang="en-US" altLang="en-US" sz="1400" b="1"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Lower</a:t>
            </a: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 </a:t>
            </a:r>
          </a:p>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9BBB59">
                    <a:lumMod val="50000"/>
                  </a:srgbClr>
                </a:solidFill>
                <a:effectLst/>
                <a:uLnTx/>
                <a:uFillTx/>
                <a:latin typeface="Arial" panose="020B0604020202020204" pitchFamily="34" charset="0"/>
                <a:cs typeface="Arial" panose="020B0604020202020204" pitchFamily="34" charset="0"/>
              </a:rPr>
              <a:t>than Predicted</a:t>
            </a:r>
          </a:p>
        </p:txBody>
      </p:sp>
    </p:spTree>
    <p:extLst>
      <p:ext uri="{BB962C8B-B14F-4D97-AF65-F5344CB8AC3E}">
        <p14:creationId xmlns:p14="http://schemas.microsoft.com/office/powerpoint/2010/main" val="2020368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Non-Acute Care Hospitals</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State CLABSI and CAUTI SIR and SUR</a:t>
            </a: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24</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24</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24</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2" name="Rectangle 1">
            <a:extLst>
              <a:ext uri="{FF2B5EF4-FFF2-40B4-BE49-F238E27FC236}">
                <a16:creationId xmlns:a16="http://schemas.microsoft.com/office/drawing/2014/main" id="{38710AE6-22A2-4935-43C2-85765677CEA3}"/>
              </a:ext>
            </a:extLst>
          </p:cNvPr>
          <p:cNvSpPr/>
          <p:nvPr/>
        </p:nvSpPr>
        <p:spPr>
          <a:xfrm>
            <a:off x="8347106" y="1149531"/>
            <a:ext cx="3581074" cy="4079694"/>
          </a:xfrm>
          <a:prstGeom prst="rect">
            <a:avLst/>
          </a:prstGeom>
          <a:solidFill>
            <a:srgbClr val="E2E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CAUTI</a:t>
            </a: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C92B5FE-C877-3901-4053-5DBC32157BF5}"/>
              </a:ext>
            </a:extLst>
          </p:cNvPr>
          <p:cNvSpPr/>
          <p:nvPr/>
        </p:nvSpPr>
        <p:spPr>
          <a:xfrm>
            <a:off x="4378365" y="1149531"/>
            <a:ext cx="3566160" cy="4079694"/>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CLABSI</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4" name="Object 4">
            <a:extLst>
              <a:ext uri="{FF2B5EF4-FFF2-40B4-BE49-F238E27FC236}">
                <a16:creationId xmlns:a16="http://schemas.microsoft.com/office/drawing/2014/main" id="{EF4FCB4B-82FA-86D5-85FB-6BA82B9C7DE3}"/>
              </a:ext>
            </a:extLst>
          </p:cNvPr>
          <p:cNvGraphicFramePr>
            <a:graphicFrameLocks noChangeAspect="1"/>
          </p:cNvGraphicFramePr>
          <p:nvPr>
            <p:extLst>
              <p:ext uri="{D42A27DB-BD31-4B8C-83A1-F6EECF244321}">
                <p14:modId xmlns:p14="http://schemas.microsoft.com/office/powerpoint/2010/main" val="3502772163"/>
              </p:ext>
            </p:extLst>
          </p:nvPr>
        </p:nvGraphicFramePr>
        <p:xfrm>
          <a:off x="3445631" y="982054"/>
          <a:ext cx="8736241" cy="3485443"/>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a:extLst>
              <a:ext uri="{FF2B5EF4-FFF2-40B4-BE49-F238E27FC236}">
                <a16:creationId xmlns:a16="http://schemas.microsoft.com/office/drawing/2014/main" id="{4C27AECE-B088-615E-B1D9-EE93E44B7EEC}"/>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24</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7" name="Rounded Rectangle 1">
            <a:extLst>
              <a:ext uri="{FF2B5EF4-FFF2-40B4-BE49-F238E27FC236}">
                <a16:creationId xmlns:a16="http://schemas.microsoft.com/office/drawing/2014/main" id="{52B72BE2-7194-063F-0D32-B05584676DE1}"/>
              </a:ext>
            </a:extLst>
          </p:cNvPr>
          <p:cNvSpPr>
            <a:spLocks noChangeArrowheads="1"/>
          </p:cNvSpPr>
          <p:nvPr/>
        </p:nvSpPr>
        <p:spPr bwMode="auto">
          <a:xfrm>
            <a:off x="408813" y="1149532"/>
            <a:ext cx="2871350" cy="50292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120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In 2022, Long-Term Acute Care (LTAC) Hospital ICUs and Wards experienced a significantly lower number of central line days than predicted, based on 2015 national aggregate data. </a:t>
            </a: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2022, </a:t>
            </a: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Long-Term Acute Care Hospital ICUs experienced</a:t>
            </a: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 significantly higher number of catheter-associated infections and Inpatient Rehab Facilities (IRFs) experienced a significantly higher number of catheter days than predicted, based on 2015 national </a:t>
            </a:r>
            <a:b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aggregate data.</a:t>
            </a:r>
          </a:p>
        </p:txBody>
      </p:sp>
      <p:sp>
        <p:nvSpPr>
          <p:cNvPr id="8" name="Rectangle 3">
            <a:extLst>
              <a:ext uri="{FF2B5EF4-FFF2-40B4-BE49-F238E27FC236}">
                <a16:creationId xmlns:a16="http://schemas.microsoft.com/office/drawing/2014/main" id="{2F639222-F955-1137-CB61-61902C0B8118}"/>
              </a:ext>
            </a:extLst>
          </p:cNvPr>
          <p:cNvSpPr>
            <a:spLocks noChangeArrowheads="1"/>
          </p:cNvSpPr>
          <p:nvPr/>
        </p:nvSpPr>
        <p:spPr bwMode="auto">
          <a:xfrm>
            <a:off x="611757" y="131463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marL="457200" indent="-457200"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2413" indent="-3048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457200" marR="0" lvl="0" indent="-457200" algn="l" defTabSz="1217613" rtl="0" eaLnBrk="1" fontAlgn="base" latinLnBrk="0" hangingPunct="1">
              <a:lnSpc>
                <a:spcPct val="90000"/>
              </a:lnSpc>
              <a:spcBef>
                <a:spcPct val="20000"/>
              </a:spcBef>
              <a:spcAft>
                <a:spcPct val="0"/>
              </a:spcAft>
              <a:buClrTx/>
              <a:buSzTx/>
              <a:buFontTx/>
              <a:buChar char="•"/>
              <a:tabLst/>
              <a:defRPr/>
            </a:pPr>
            <a:endParaRPr kumimoji="0" lang="en-US" altLang="en-US" sz="3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9" name="Object 4">
            <a:extLst>
              <a:ext uri="{FF2B5EF4-FFF2-40B4-BE49-F238E27FC236}">
                <a16:creationId xmlns:a16="http://schemas.microsoft.com/office/drawing/2014/main" id="{8ABC3E3D-8658-11DB-C863-5CB3EACB1FE0}"/>
              </a:ext>
            </a:extLst>
          </p:cNvPr>
          <p:cNvGraphicFramePr>
            <a:graphicFrameLocks noChangeAspect="1"/>
          </p:cNvGraphicFramePr>
          <p:nvPr>
            <p:extLst>
              <p:ext uri="{D42A27DB-BD31-4B8C-83A1-F6EECF244321}">
                <p14:modId xmlns:p14="http://schemas.microsoft.com/office/powerpoint/2010/main" val="1770876262"/>
              </p:ext>
            </p:extLst>
          </p:nvPr>
        </p:nvGraphicFramePr>
        <p:xfrm>
          <a:off x="3445631" y="3204198"/>
          <a:ext cx="8730730" cy="319174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5427355-737B-6C72-FE8D-11F12D3497EA}"/>
              </a:ext>
            </a:extLst>
          </p:cNvPr>
          <p:cNvSpPr txBox="1"/>
          <p:nvPr/>
        </p:nvSpPr>
        <p:spPr>
          <a:xfrm>
            <a:off x="403766" y="6203940"/>
            <a:ext cx="3713581"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prstClr val="black"/>
                </a:solidFill>
                <a:effectLst/>
                <a:uLnTx/>
                <a:uFillTx/>
                <a:latin typeface="Arial" panose="020B0604020202020204" pitchFamily="34" charset="0"/>
                <a:ea typeface="MS PGothic"/>
                <a:cs typeface="Arial" panose="020B0604020202020204" pitchFamily="34" charset="0"/>
              </a:rPr>
              <a:t>Data were extracted from NHSN on </a:t>
            </a:r>
            <a:r>
              <a:rPr kumimoji="0" lang="en-US" altLang="en-US" sz="1200" b="0" i="1" u="none" strike="noStrike" kern="1200" cap="none" spc="0" normalizeH="0" baseline="0" noProof="0" dirty="0">
                <a:ln>
                  <a:noFill/>
                </a:ln>
                <a:effectLst/>
                <a:uLnTx/>
                <a:uFillTx/>
                <a:latin typeface="Arial" panose="020B0604020202020204" pitchFamily="34" charset="0"/>
                <a:ea typeface="MS PGothic"/>
                <a:cs typeface="Arial" panose="020B0604020202020204" pitchFamily="34" charset="0"/>
              </a:rPr>
              <a:t> August 1, 2023</a:t>
            </a:r>
            <a:endParaRPr kumimoji="0" lang="en-US" sz="12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6978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Non-Acute Care Hospitals</a:t>
            </a:r>
            <a:br>
              <a:rPr kumimoji="0" lang="en-US" sz="2800" b="1" i="0" u="none" strike="noStrike" kern="1200" cap="none" spc="0" normalizeH="0" baseline="0" noProof="0" dirty="0">
                <a:ln>
                  <a:noFill/>
                </a:ln>
                <a:solidFill>
                  <a:prstClr val="white"/>
                </a:solidFill>
                <a:effectLst/>
                <a:uLnTx/>
                <a:uFillTx/>
              </a:rPr>
            </a:br>
            <a:r>
              <a:rPr kumimoji="0" lang="en-US" sz="1800" b="1" i="1" u="none" strike="noStrike" kern="1200" cap="none" spc="0" normalizeH="0" baseline="0" noProof="0" dirty="0" err="1">
                <a:ln>
                  <a:noFill/>
                </a:ln>
                <a:solidFill>
                  <a:prstClr val="white"/>
                </a:solidFill>
                <a:effectLst/>
                <a:uLnTx/>
                <a:uFillTx/>
              </a:rPr>
              <a:t>Clostridioides</a:t>
            </a:r>
            <a:r>
              <a:rPr kumimoji="0" lang="en-US" sz="1800" b="1" i="1" u="none" strike="noStrike" kern="1200" cap="none" spc="0" normalizeH="0" baseline="0" noProof="0" dirty="0">
                <a:ln>
                  <a:noFill/>
                </a:ln>
                <a:solidFill>
                  <a:prstClr val="white"/>
                </a:solidFill>
                <a:effectLst/>
                <a:uLnTx/>
                <a:uFillTx/>
              </a:rPr>
              <a:t> difficile (CDI) SIR and Methicillin-resistant Staphylococcus aureus (MRSA) SIR</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25</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25</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25</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6" name="Slide Number Placeholder 5">
            <a:extLst>
              <a:ext uri="{FF2B5EF4-FFF2-40B4-BE49-F238E27FC236}">
                <a16:creationId xmlns:a16="http://schemas.microsoft.com/office/drawing/2014/main" id="{4C27AECE-B088-615E-B1D9-EE93E44B7EEC}"/>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25</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1" name="Rounded Rectangle 1">
            <a:extLst>
              <a:ext uri="{FF2B5EF4-FFF2-40B4-BE49-F238E27FC236}">
                <a16:creationId xmlns:a16="http://schemas.microsoft.com/office/drawing/2014/main" id="{98784AEF-FB37-932A-02D9-46A877AD1F9D}"/>
              </a:ext>
            </a:extLst>
          </p:cNvPr>
          <p:cNvSpPr>
            <a:spLocks noChangeArrowheads="1"/>
          </p:cNvSpPr>
          <p:nvPr/>
        </p:nvSpPr>
        <p:spPr bwMode="auto">
          <a:xfrm>
            <a:off x="408813" y="1149919"/>
            <a:ext cx="2871350" cy="50292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nchor="t"/>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ea typeface="ＭＳ Ｐゴシック"/>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marL="0" marR="0" lvl="0" indent="0" algn="l" defTabSz="1217613" rtl="0" eaLnBrk="1" fontAlgn="base"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rPr>
              <a:t>For the past four years, MA non-acute care hospitals reporting CDI and MRSA events experienced significantly lower number of infections than predicted, based on 2015 national aggregate data.</a:t>
            </a:r>
          </a:p>
          <a:p>
            <a:pPr marL="0" marR="0" lvl="0" indent="0" algn="l" defTabSz="1217613" rtl="0" eaLnBrk="1" fontAlgn="base" latinLnBrk="0" hangingPunct="1">
              <a:lnSpc>
                <a:spcPct val="100000"/>
              </a:lnSpc>
              <a:spcBef>
                <a:spcPct val="0"/>
              </a:spcBef>
              <a:spcAft>
                <a:spcPts val="0"/>
              </a:spcAft>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marL="0" marR="0" lvl="0" indent="0" algn="l" defTabSz="1217613" rtl="0" eaLnBrk="1" fontAlgn="base"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rPr>
              <a:t>There were 128 CDI events reported in 2022.</a:t>
            </a:r>
          </a:p>
          <a:p>
            <a:pPr marL="0" marR="0" lvl="0" indent="0" algn="l" defTabSz="1217613" rtl="0" eaLnBrk="1" fontAlgn="base" latinLnBrk="0" hangingPunct="1">
              <a:lnSpc>
                <a:spcPct val="100000"/>
              </a:lnSpc>
              <a:spcBef>
                <a:spcPct val="0"/>
              </a:spcBef>
              <a:spcAft>
                <a:spcPts val="0"/>
              </a:spcAft>
              <a:buClrTx/>
              <a:buSzTx/>
              <a:buFontTx/>
              <a:buNone/>
              <a:tabLst/>
              <a:defRPr/>
            </a:pP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ＭＳ Ｐゴシック"/>
                <a:cs typeface="Arial" panose="020B0604020202020204" pitchFamily="34" charset="0"/>
              </a:rPr>
              <a:t>There were 10 MRSA events reported in 2022. </a:t>
            </a:r>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3" name="Object 3">
            <a:extLst>
              <a:ext uri="{FF2B5EF4-FFF2-40B4-BE49-F238E27FC236}">
                <a16:creationId xmlns:a16="http://schemas.microsoft.com/office/drawing/2014/main" id="{74713DCB-CDB4-824E-4F5A-2F21FB560754}"/>
              </a:ext>
            </a:extLst>
          </p:cNvPr>
          <p:cNvGraphicFramePr>
            <a:graphicFrameLocks noGrp="1" noChangeAspect="1"/>
          </p:cNvGraphicFramePr>
          <p:nvPr>
            <p:ph idx="1"/>
            <p:extLst>
              <p:ext uri="{D42A27DB-BD31-4B8C-83A1-F6EECF244321}">
                <p14:modId xmlns:p14="http://schemas.microsoft.com/office/powerpoint/2010/main" val="3008696206"/>
              </p:ext>
            </p:extLst>
          </p:nvPr>
        </p:nvGraphicFramePr>
        <p:xfrm>
          <a:off x="3280940" y="982709"/>
          <a:ext cx="8303431" cy="292608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5">
            <a:extLst>
              <a:ext uri="{FF2B5EF4-FFF2-40B4-BE49-F238E27FC236}">
                <a16:creationId xmlns:a16="http://schemas.microsoft.com/office/drawing/2014/main" id="{44C13378-DABA-C68D-23B7-7F099453E9E4}"/>
              </a:ext>
            </a:extLst>
          </p:cNvPr>
          <p:cNvSpPr txBox="1">
            <a:spLocks/>
          </p:cNvSpPr>
          <p:nvPr/>
        </p:nvSpPr>
        <p:spPr>
          <a:xfrm>
            <a:off x="8758111" y="6492875"/>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25</a:t>
            </a:fld>
            <a:endParaRPr lang="en-US" sz="1100">
              <a:solidFill>
                <a:srgbClr val="464646">
                  <a:lumMod val="40000"/>
                  <a:lumOff val="60000"/>
                </a:srgbClr>
              </a:solidFill>
              <a:ea typeface="ＭＳ Ｐゴシック" pitchFamily="34" charset="-128"/>
            </a:endParaRPr>
          </a:p>
        </p:txBody>
      </p:sp>
      <p:graphicFrame>
        <p:nvGraphicFramePr>
          <p:cNvPr id="15" name="Object 3">
            <a:extLst>
              <a:ext uri="{FF2B5EF4-FFF2-40B4-BE49-F238E27FC236}">
                <a16:creationId xmlns:a16="http://schemas.microsoft.com/office/drawing/2014/main" id="{E2657BAE-61F2-E5E1-00EC-FF6ECA132F27}"/>
              </a:ext>
            </a:extLst>
          </p:cNvPr>
          <p:cNvGraphicFramePr>
            <a:graphicFrameLocks noChangeAspect="1"/>
          </p:cNvGraphicFramePr>
          <p:nvPr>
            <p:extLst>
              <p:ext uri="{D42A27DB-BD31-4B8C-83A1-F6EECF244321}">
                <p14:modId xmlns:p14="http://schemas.microsoft.com/office/powerpoint/2010/main" val="4001479694"/>
              </p:ext>
            </p:extLst>
          </p:nvPr>
        </p:nvGraphicFramePr>
        <p:xfrm>
          <a:off x="3280940" y="3617790"/>
          <a:ext cx="8303431" cy="2926080"/>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76B0B834-2DDE-0BF3-7E4D-948E8E4751D5}"/>
              </a:ext>
            </a:extLst>
          </p:cNvPr>
          <p:cNvCxnSpPr/>
          <p:nvPr/>
        </p:nvCxnSpPr>
        <p:spPr bwMode="auto">
          <a:xfrm>
            <a:off x="4426300" y="1475959"/>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7" name="Group 10">
            <a:extLst>
              <a:ext uri="{FF2B5EF4-FFF2-40B4-BE49-F238E27FC236}">
                <a16:creationId xmlns:a16="http://schemas.microsoft.com/office/drawing/2014/main" id="{E79BE178-DBBC-C0FF-5A8F-58399708092F}"/>
              </a:ext>
            </a:extLst>
          </p:cNvPr>
          <p:cNvGrpSpPr>
            <a:grpSpLocks/>
          </p:cNvGrpSpPr>
          <p:nvPr/>
        </p:nvGrpSpPr>
        <p:grpSpPr bwMode="auto">
          <a:xfrm>
            <a:off x="6138186" y="6169873"/>
            <a:ext cx="3714478" cy="292181"/>
            <a:chOff x="3955" y="5616"/>
            <a:chExt cx="2338" cy="1858"/>
          </a:xfrm>
        </p:grpSpPr>
        <p:sp>
          <p:nvSpPr>
            <p:cNvPr id="18" name="Text Box 11">
              <a:extLst>
                <a:ext uri="{FF2B5EF4-FFF2-40B4-BE49-F238E27FC236}">
                  <a16:creationId xmlns:a16="http://schemas.microsoft.com/office/drawing/2014/main" id="{0333AACC-9EF0-2BC0-87FC-AA18B171CFC5}"/>
                </a:ext>
              </a:extLst>
            </p:cNvPr>
            <p:cNvSpPr txBox="1">
              <a:spLocks noChangeArrowheads="1"/>
            </p:cNvSpPr>
            <p:nvPr/>
          </p:nvSpPr>
          <p:spPr bwMode="auto">
            <a:xfrm>
              <a:off x="3955" y="5616"/>
              <a:ext cx="2338" cy="1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9" name="Line 12">
              <a:extLst>
                <a:ext uri="{FF2B5EF4-FFF2-40B4-BE49-F238E27FC236}">
                  <a16:creationId xmlns:a16="http://schemas.microsoft.com/office/drawing/2014/main" id="{7ED2F0AC-7129-F0E2-32F1-381E278EF329}"/>
                </a:ext>
              </a:extLst>
            </p:cNvPr>
            <p:cNvSpPr>
              <a:spLocks noChangeShapeType="1"/>
            </p:cNvSpPr>
            <p:nvPr/>
          </p:nvSpPr>
          <p:spPr bwMode="auto">
            <a:xfrm>
              <a:off x="4082" y="666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20" name="Line 13">
              <a:extLst>
                <a:ext uri="{FF2B5EF4-FFF2-40B4-BE49-F238E27FC236}">
                  <a16:creationId xmlns:a16="http://schemas.microsoft.com/office/drawing/2014/main" id="{37598682-6AC3-7A24-AE43-20A24FAD7F95}"/>
                </a:ext>
              </a:extLst>
            </p:cNvPr>
            <p:cNvSpPr>
              <a:spLocks noChangeShapeType="1"/>
            </p:cNvSpPr>
            <p:nvPr/>
          </p:nvSpPr>
          <p:spPr bwMode="auto">
            <a:xfrm>
              <a:off x="4732" y="6606"/>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cxnSp>
        <p:nvCxnSpPr>
          <p:cNvPr id="22" name="Straight Connector 21">
            <a:extLst>
              <a:ext uri="{FF2B5EF4-FFF2-40B4-BE49-F238E27FC236}">
                <a16:creationId xmlns:a16="http://schemas.microsoft.com/office/drawing/2014/main" id="{E3495E3D-F570-524F-25BE-51FD3CDC626C}"/>
              </a:ext>
            </a:extLst>
          </p:cNvPr>
          <p:cNvCxnSpPr/>
          <p:nvPr/>
        </p:nvCxnSpPr>
        <p:spPr bwMode="auto">
          <a:xfrm>
            <a:off x="4426300" y="4113574"/>
            <a:ext cx="7137898" cy="0"/>
          </a:xfrm>
          <a:prstGeom prst="line">
            <a:avLst/>
          </a:prstGeom>
          <a:solidFill>
            <a:schemeClr val="accent1"/>
          </a:solidFill>
          <a:ln w="3810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3" name="TextBox 22">
            <a:extLst>
              <a:ext uri="{FF2B5EF4-FFF2-40B4-BE49-F238E27FC236}">
                <a16:creationId xmlns:a16="http://schemas.microsoft.com/office/drawing/2014/main" id="{FE42A2F8-58FD-4AF4-D969-E1413CF3AB72}"/>
              </a:ext>
            </a:extLst>
          </p:cNvPr>
          <p:cNvSpPr txBox="1"/>
          <p:nvPr/>
        </p:nvSpPr>
        <p:spPr>
          <a:xfrm>
            <a:off x="403766" y="6204327"/>
            <a:ext cx="3670300"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a:ln>
                  <a:noFill/>
                </a:ln>
                <a:solidFill>
                  <a:prstClr val="black"/>
                </a:solidFill>
                <a:effectLst/>
                <a:uLnTx/>
                <a:uFillTx/>
                <a:latin typeface="Arial" panose="020B0604020202020204" pitchFamily="34" charset="0"/>
                <a:ea typeface="MS PGothic"/>
                <a:cs typeface="Arial" panose="020B0604020202020204" pitchFamily="34" charset="0"/>
              </a:rPr>
              <a:t>Data were extracted from NHSN </a:t>
            </a:r>
            <a:r>
              <a:rPr kumimoji="0" lang="en-US" altLang="en-US" sz="1200" b="0" i="1" u="none" strike="noStrike" kern="1200" cap="none" spc="0" normalizeH="0" baseline="0" noProof="0">
                <a:ln>
                  <a:noFill/>
                </a:ln>
                <a:effectLst/>
                <a:uLnTx/>
                <a:uFillTx/>
                <a:latin typeface="Arial" panose="020B0604020202020204" pitchFamily="34" charset="0"/>
                <a:ea typeface="MS PGothic"/>
                <a:cs typeface="Arial" panose="020B0604020202020204" pitchFamily="34" charset="0"/>
              </a:rPr>
              <a:t>on August 1, 2023</a:t>
            </a:r>
            <a:endParaRPr kumimoji="0" lang="en-US" sz="12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5036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Dialysis Bloodstream Infections (BSI):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Infection Ratio by Year and Access Type</a:t>
            </a: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26</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26</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26</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6" name="Slide Number Placeholder 5">
            <a:extLst>
              <a:ext uri="{FF2B5EF4-FFF2-40B4-BE49-F238E27FC236}">
                <a16:creationId xmlns:a16="http://schemas.microsoft.com/office/drawing/2014/main" id="{4C27AECE-B088-615E-B1D9-EE93E44B7EEC}"/>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26</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4" name="Slide Number Placeholder 5">
            <a:extLst>
              <a:ext uri="{FF2B5EF4-FFF2-40B4-BE49-F238E27FC236}">
                <a16:creationId xmlns:a16="http://schemas.microsoft.com/office/drawing/2014/main" id="{44C13378-DABA-C68D-23B7-7F099453E9E4}"/>
              </a:ext>
            </a:extLst>
          </p:cNvPr>
          <p:cNvSpPr txBox="1">
            <a:spLocks/>
          </p:cNvSpPr>
          <p:nvPr/>
        </p:nvSpPr>
        <p:spPr>
          <a:xfrm>
            <a:off x="8758111" y="6492875"/>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26</a:t>
            </a:fld>
            <a:endParaRPr lang="en-US" sz="1100">
              <a:solidFill>
                <a:srgbClr val="464646">
                  <a:lumMod val="40000"/>
                  <a:lumOff val="60000"/>
                </a:srgbClr>
              </a:solidFill>
              <a:ea typeface="ＭＳ Ｐゴシック" pitchFamily="34" charset="-128"/>
            </a:endParaRPr>
          </a:p>
        </p:txBody>
      </p:sp>
      <p:sp>
        <p:nvSpPr>
          <p:cNvPr id="3" name="Rounded Rectangle 1">
            <a:extLst>
              <a:ext uri="{FF2B5EF4-FFF2-40B4-BE49-F238E27FC236}">
                <a16:creationId xmlns:a16="http://schemas.microsoft.com/office/drawing/2014/main" id="{4E7714FA-421C-3CAE-0287-690481E4AA79}"/>
              </a:ext>
            </a:extLst>
          </p:cNvPr>
          <p:cNvSpPr>
            <a:spLocks noChangeArrowheads="1"/>
          </p:cNvSpPr>
          <p:nvPr/>
        </p:nvSpPr>
        <p:spPr bwMode="auto">
          <a:xfrm>
            <a:off x="408813" y="1149532"/>
            <a:ext cx="2871350" cy="50292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For the past three years, all access types of access for hemodialysis (central venous catheters (CVC), arteriovenous fistulas and arteriovenous grafts, experienced a significantly lower number of infections than predicted, based on 2014 national aggregate data. </a:t>
            </a:r>
          </a:p>
        </p:txBody>
      </p:sp>
      <p:sp>
        <p:nvSpPr>
          <p:cNvPr id="4" name="Slide Number Placeholder 5">
            <a:extLst>
              <a:ext uri="{FF2B5EF4-FFF2-40B4-BE49-F238E27FC236}">
                <a16:creationId xmlns:a16="http://schemas.microsoft.com/office/drawing/2014/main" id="{47DA0D04-0260-5AAD-999F-E0A6E9F74C5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26</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graphicFrame>
        <p:nvGraphicFramePr>
          <p:cNvPr id="7" name="Content Placeholder 3">
            <a:extLst>
              <a:ext uri="{FF2B5EF4-FFF2-40B4-BE49-F238E27FC236}">
                <a16:creationId xmlns:a16="http://schemas.microsoft.com/office/drawing/2014/main" id="{6EDD7C5E-83B5-AF73-B281-3D17E7C4A619}"/>
              </a:ext>
            </a:extLst>
          </p:cNvPr>
          <p:cNvGraphicFramePr>
            <a:graphicFrameLocks noGrp="1"/>
          </p:cNvGraphicFramePr>
          <p:nvPr>
            <p:extLst>
              <p:ext uri="{D42A27DB-BD31-4B8C-83A1-F6EECF244321}">
                <p14:modId xmlns:p14="http://schemas.microsoft.com/office/powerpoint/2010/main" val="2260123216"/>
              </p:ext>
            </p:extLst>
          </p:nvPr>
        </p:nvGraphicFramePr>
        <p:xfrm>
          <a:off x="3483014" y="1201123"/>
          <a:ext cx="8619172" cy="51286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2">
            <a:extLst>
              <a:ext uri="{FF2B5EF4-FFF2-40B4-BE49-F238E27FC236}">
                <a16:creationId xmlns:a16="http://schemas.microsoft.com/office/drawing/2014/main" id="{B341747A-BABC-8ABF-A8A8-5D015C33DB69}"/>
              </a:ext>
            </a:extLst>
          </p:cNvPr>
          <p:cNvSpPr txBox="1"/>
          <p:nvPr/>
        </p:nvSpPr>
        <p:spPr>
          <a:xfrm>
            <a:off x="403766" y="6203940"/>
            <a:ext cx="3573414"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a:ln>
                  <a:noFill/>
                </a:ln>
                <a:solidFill>
                  <a:prstClr val="black"/>
                </a:solidFill>
                <a:effectLst/>
                <a:uLnTx/>
                <a:uFillTx/>
                <a:latin typeface="Arial" panose="020B0604020202020204" pitchFamily="34" charset="0"/>
                <a:ea typeface="MS PGothic"/>
                <a:cs typeface="Arial" panose="020B0604020202020204" pitchFamily="34" charset="0"/>
              </a:rPr>
              <a:t>Data were extracted from NHSN on May 24, 2023</a:t>
            </a:r>
            <a:endPar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7855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Dialysis Antibiotic Start Rates by Year and Access Type</a:t>
            </a:r>
            <a:br>
              <a:rPr kumimoji="0" lang="en-US" sz="2800" b="1" i="0" u="none" strike="noStrike" kern="1200" cap="none" spc="0" normalizeH="0" baseline="0" noProof="0" dirty="0">
                <a:ln>
                  <a:noFill/>
                </a:ln>
                <a:solidFill>
                  <a:prstClr val="white"/>
                </a:solidFill>
                <a:effectLst/>
                <a:uLnTx/>
                <a:uFillTx/>
              </a:rPr>
            </a:br>
            <a:r>
              <a:rPr kumimoji="0" lang="en-US" sz="2000" b="1" i="1" u="none" strike="noStrike" kern="1200" cap="none" spc="0" normalizeH="0" baseline="0" noProof="0" dirty="0">
                <a:ln>
                  <a:noFill/>
                </a:ln>
                <a:solidFill>
                  <a:prstClr val="white"/>
                </a:solidFill>
                <a:effectLst/>
                <a:uLnTx/>
                <a:uFillTx/>
              </a:rPr>
              <a:t>2017-2022</a:t>
            </a:r>
            <a:endParaRPr kumimoji="0" lang="en-US" sz="2800" b="1" i="1" u="none" strike="noStrike" kern="1200" cap="none" spc="0" normalizeH="0" baseline="0" noProof="0" dirty="0">
              <a:ln>
                <a:noFill/>
              </a:ln>
              <a:solidFill>
                <a:prstClr val="white"/>
              </a:solidFill>
              <a:effectLst/>
              <a:uLnTx/>
              <a:uFillTx/>
            </a:endParaRPr>
          </a:p>
        </p:txBody>
      </p:sp>
      <p:sp>
        <p:nvSpPr>
          <p:cNvPr id="12" name="Slide Number Placeholder 5">
            <a:extLst>
              <a:ext uri="{FF2B5EF4-FFF2-40B4-BE49-F238E27FC236}">
                <a16:creationId xmlns:a16="http://schemas.microsoft.com/office/drawing/2014/main" id="{934EB180-9403-421B-EDDD-FE3572560D5D}"/>
              </a:ext>
            </a:extLst>
          </p:cNvPr>
          <p:cNvSpPr>
            <a:spLocks noGrp="1"/>
          </p:cNvSpPr>
          <p:nvPr>
            <p:ph type="sldNum" sz="quarter" idx="4"/>
          </p:nvPr>
        </p:nvSpPr>
        <p:spPr>
          <a:xfrm>
            <a:off x="8758111" y="6492488"/>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49D0EE-DE7F-324B-A84C-F36708423CDB}" type="slidenum">
              <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050" b="0" i="0" u="none" strike="noStrike" kern="1200" cap="none" spc="0" normalizeH="0" baseline="0" noProof="0">
              <a:ln>
                <a:noFill/>
              </a:ln>
              <a:solidFill>
                <a:srgbClr val="464646">
                  <a:lumMod val="40000"/>
                  <a:lumOff val="60000"/>
                </a:srgbClr>
              </a:solidFill>
              <a:effectLst/>
              <a:uLnTx/>
              <a:uFillTx/>
              <a:ea typeface="ＭＳ Ｐゴシック" pitchFamily="34" charset="-128"/>
            </a:endParaRPr>
          </a:p>
        </p:txBody>
      </p:sp>
      <p:sp>
        <p:nvSpPr>
          <p:cNvPr id="27" name="Slide Number Placeholder 5">
            <a:extLst>
              <a:ext uri="{FF2B5EF4-FFF2-40B4-BE49-F238E27FC236}">
                <a16:creationId xmlns:a16="http://schemas.microsoft.com/office/drawing/2014/main" id="{63DEAC67-395C-830E-D9E9-26080823D8FA}"/>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050" smtClean="0">
                <a:solidFill>
                  <a:srgbClr val="464646">
                    <a:lumMod val="40000"/>
                    <a:lumOff val="60000"/>
                  </a:srgbClr>
                </a:solidFill>
                <a:ea typeface="ＭＳ Ｐゴシック" pitchFamily="34" charset="-128"/>
              </a:rPr>
              <a:pPr fontAlgn="base">
                <a:spcBef>
                  <a:spcPct val="0"/>
                </a:spcBef>
                <a:spcAft>
                  <a:spcPct val="0"/>
                </a:spcAft>
                <a:defRPr/>
              </a:pPr>
              <a:t>27</a:t>
            </a:fld>
            <a:endParaRPr lang="en-US" sz="1050">
              <a:solidFill>
                <a:srgbClr val="464646">
                  <a:lumMod val="40000"/>
                  <a:lumOff val="60000"/>
                </a:srgbClr>
              </a:solidFill>
              <a:ea typeface="ＭＳ Ｐゴシック" pitchFamily="34" charset="-128"/>
            </a:endParaRPr>
          </a:p>
        </p:txBody>
      </p:sp>
      <p:sp>
        <p:nvSpPr>
          <p:cNvPr id="21" name="Slide Number Placeholder 5">
            <a:extLst>
              <a:ext uri="{FF2B5EF4-FFF2-40B4-BE49-F238E27FC236}">
                <a16:creationId xmlns:a16="http://schemas.microsoft.com/office/drawing/2014/main" id="{28FF3680-3EAC-6FA4-91A3-D848652D4C8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27</a:t>
            </a:fld>
            <a:endParaRPr lang="en-US" sz="1100">
              <a:solidFill>
                <a:srgbClr val="464646">
                  <a:lumMod val="40000"/>
                  <a:lumOff val="60000"/>
                </a:srgbClr>
              </a:solidFill>
              <a:ea typeface="ＭＳ Ｐゴシック" pitchFamily="34" charset="-128"/>
            </a:endParaRPr>
          </a:p>
        </p:txBody>
      </p:sp>
      <p:sp>
        <p:nvSpPr>
          <p:cNvPr id="36" name="Slide Number Placeholder 5">
            <a:extLst>
              <a:ext uri="{FF2B5EF4-FFF2-40B4-BE49-F238E27FC236}">
                <a16:creationId xmlns:a16="http://schemas.microsoft.com/office/drawing/2014/main" id="{8EF96763-5BEC-BAAB-312D-AD789B522D99}"/>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27</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6" name="Slide Number Placeholder 5">
            <a:extLst>
              <a:ext uri="{FF2B5EF4-FFF2-40B4-BE49-F238E27FC236}">
                <a16:creationId xmlns:a16="http://schemas.microsoft.com/office/drawing/2014/main" id="{4C27AECE-B088-615E-B1D9-EE93E44B7EEC}"/>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27</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14" name="Slide Number Placeholder 5">
            <a:extLst>
              <a:ext uri="{FF2B5EF4-FFF2-40B4-BE49-F238E27FC236}">
                <a16:creationId xmlns:a16="http://schemas.microsoft.com/office/drawing/2014/main" id="{44C13378-DABA-C68D-23B7-7F099453E9E4}"/>
              </a:ext>
            </a:extLst>
          </p:cNvPr>
          <p:cNvSpPr txBox="1">
            <a:spLocks/>
          </p:cNvSpPr>
          <p:nvPr/>
        </p:nvSpPr>
        <p:spPr>
          <a:xfrm>
            <a:off x="8758111" y="6492875"/>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27</a:t>
            </a:fld>
            <a:endParaRPr lang="en-US" sz="1100">
              <a:solidFill>
                <a:srgbClr val="464646">
                  <a:lumMod val="40000"/>
                  <a:lumOff val="60000"/>
                </a:srgbClr>
              </a:solidFill>
              <a:ea typeface="ＭＳ Ｐゴシック" pitchFamily="34" charset="-128"/>
            </a:endParaRPr>
          </a:p>
        </p:txBody>
      </p:sp>
      <p:sp>
        <p:nvSpPr>
          <p:cNvPr id="4" name="Slide Number Placeholder 5">
            <a:extLst>
              <a:ext uri="{FF2B5EF4-FFF2-40B4-BE49-F238E27FC236}">
                <a16:creationId xmlns:a16="http://schemas.microsoft.com/office/drawing/2014/main" id="{47DA0D04-0260-5AAD-999F-E0A6E9F74C53}"/>
              </a:ext>
            </a:extLst>
          </p:cNvPr>
          <p:cNvSpPr txBox="1">
            <a:spLocks/>
          </p:cNvSpPr>
          <p:nvPr/>
        </p:nvSpPr>
        <p:spPr>
          <a:xfrm>
            <a:off x="8758111" y="6492488"/>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rPr>
              <a:pPr fontAlgn="base">
                <a:spcBef>
                  <a:spcPct val="0"/>
                </a:spcBef>
                <a:spcAft>
                  <a:spcPct val="0"/>
                </a:spcAft>
                <a:defRPr/>
              </a:pPr>
              <a:t>27</a:t>
            </a:fld>
            <a:endParaRPr lang="en-US" sz="1100">
              <a:solidFill>
                <a:srgbClr val="464646">
                  <a:lumMod val="40000"/>
                  <a:lumOff val="60000"/>
                </a:srgbClr>
              </a:solidFill>
              <a:latin typeface="Arial" panose="020B0604020202020204" pitchFamily="34" charset="0"/>
              <a:ea typeface="ＭＳ Ｐゴシック" pitchFamily="34" charset="-128"/>
              <a:cs typeface="Arial" panose="020B0604020202020204" pitchFamily="34" charset="0"/>
            </a:endParaRPr>
          </a:p>
        </p:txBody>
      </p:sp>
      <p:sp>
        <p:nvSpPr>
          <p:cNvPr id="2" name="Rounded Rectangle 1">
            <a:extLst>
              <a:ext uri="{FF2B5EF4-FFF2-40B4-BE49-F238E27FC236}">
                <a16:creationId xmlns:a16="http://schemas.microsoft.com/office/drawing/2014/main" id="{10728A8E-3DDC-C0D9-B8B1-FB27BDF98294}"/>
              </a:ext>
            </a:extLst>
          </p:cNvPr>
          <p:cNvSpPr>
            <a:spLocks noChangeArrowheads="1"/>
          </p:cNvSpPr>
          <p:nvPr/>
        </p:nvSpPr>
        <p:spPr bwMode="auto">
          <a:xfrm>
            <a:off x="403766" y="1149532"/>
            <a:ext cx="2871350" cy="502920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ts val="600"/>
              </a:spcAft>
              <a:buClrTx/>
              <a:buSzTx/>
              <a:buFontTx/>
              <a:buNone/>
              <a:tabLst/>
              <a:defRPr/>
            </a:pPr>
            <a:r>
              <a:rPr kumimoji="0" lang="en-US" altLang="en-US" sz="2000" b="1" i="0" u="none" strike="noStrike" kern="1200" cap="none" spc="0" normalizeH="0" baseline="0" noProof="0">
                <a:ln>
                  <a:noFill/>
                </a:ln>
                <a:solidFill>
                  <a:srgbClr val="006699"/>
                </a:solidFill>
                <a:effectLst/>
                <a:uLnTx/>
                <a:uFillTx/>
                <a:latin typeface="Arial" panose="020B0604020202020204" pitchFamily="34" charset="0"/>
                <a:cs typeface="Arial" panose="020B0604020202020204" pitchFamily="34" charset="0"/>
              </a:rPr>
              <a:t>Key Findings</a:t>
            </a:r>
          </a:p>
          <a:p>
            <a:pPr marL="0" marR="0" lvl="0" indent="0" algn="l" defTabSz="1217613" rtl="0" eaLnBrk="1" fontAlgn="base" latinLnBrk="0" hangingPunct="1">
              <a:lnSpc>
                <a:spcPct val="100000"/>
              </a:lnSpc>
              <a:spcBef>
                <a:spcPct val="0"/>
              </a:spcBef>
              <a:spcAft>
                <a:spcPts val="60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Antibiotic and vancomycin start rates are highest in those with any kind of central venous catheter.</a:t>
            </a:r>
          </a:p>
        </p:txBody>
      </p:sp>
      <p:sp>
        <p:nvSpPr>
          <p:cNvPr id="9" name="Rectangle 8">
            <a:extLst>
              <a:ext uri="{FF2B5EF4-FFF2-40B4-BE49-F238E27FC236}">
                <a16:creationId xmlns:a16="http://schemas.microsoft.com/office/drawing/2014/main" id="{C4CF8F06-0059-0D77-BEF5-5BC4BD43F09C}"/>
              </a:ext>
            </a:extLst>
          </p:cNvPr>
          <p:cNvSpPr>
            <a:spLocks noChangeArrowheads="1"/>
          </p:cNvSpPr>
          <p:nvPr/>
        </p:nvSpPr>
        <p:spPr bwMode="auto">
          <a:xfrm>
            <a:off x="611664" y="753580"/>
            <a:ext cx="10968673" cy="51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0300" tIns="60202" rIns="120300" bIns="60202"/>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1217613" rtl="0" eaLnBrk="1" fontAlgn="base" latinLnBrk="0" hangingPunct="1">
              <a:lnSpc>
                <a:spcPct val="90000"/>
              </a:lnSpc>
              <a:spcBef>
                <a:spcPct val="20000"/>
              </a:spcBef>
              <a:spcAft>
                <a:spcPct val="0"/>
              </a:spcAft>
              <a:buClrTx/>
              <a:buSzTx/>
              <a:buFontTx/>
              <a:buChar char="•"/>
              <a:tabLst/>
              <a:defRPr/>
            </a:pPr>
            <a:endParaRPr kumimoji="0" lang="en-US" altLang="en-US" sz="36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0" name="Rectangle 9">
            <a:extLst>
              <a:ext uri="{FF2B5EF4-FFF2-40B4-BE49-F238E27FC236}">
                <a16:creationId xmlns:a16="http://schemas.microsoft.com/office/drawing/2014/main" id="{285EF5FA-208C-B8C8-D35D-567611015824}"/>
              </a:ext>
            </a:extLst>
          </p:cNvPr>
          <p:cNvSpPr/>
          <p:nvPr/>
        </p:nvSpPr>
        <p:spPr>
          <a:xfrm>
            <a:off x="8287050" y="1639403"/>
            <a:ext cx="3581074" cy="2824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Vancomycin</a:t>
            </a:r>
            <a:endParaRPr kumimoji="0" lang="en-US"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D3AAF617-7977-E21C-B746-F49B7234AACF}"/>
              </a:ext>
            </a:extLst>
          </p:cNvPr>
          <p:cNvSpPr/>
          <p:nvPr/>
        </p:nvSpPr>
        <p:spPr>
          <a:xfrm>
            <a:off x="4583217" y="1639404"/>
            <a:ext cx="3566160" cy="2824001"/>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All Antibiotics</a:t>
            </a:r>
            <a:endParaRPr kumimoji="0" lang="en-US" sz="1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3" name="Object 4">
            <a:extLst>
              <a:ext uri="{FF2B5EF4-FFF2-40B4-BE49-F238E27FC236}">
                <a16:creationId xmlns:a16="http://schemas.microsoft.com/office/drawing/2014/main" id="{5A3F51AE-04A4-8E5B-60D5-3A95F835721A}"/>
              </a:ext>
            </a:extLst>
          </p:cNvPr>
          <p:cNvGraphicFramePr>
            <a:graphicFrameLocks noGrp="1"/>
          </p:cNvGraphicFramePr>
          <p:nvPr>
            <p:extLst>
              <p:ext uri="{D42A27DB-BD31-4B8C-83A1-F6EECF244321}">
                <p14:modId xmlns:p14="http://schemas.microsoft.com/office/powerpoint/2010/main" val="3726309802"/>
              </p:ext>
            </p:extLst>
          </p:nvPr>
        </p:nvGraphicFramePr>
        <p:xfrm>
          <a:off x="3457574" y="1149532"/>
          <a:ext cx="8698336" cy="4954888"/>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2">
            <a:extLst>
              <a:ext uri="{FF2B5EF4-FFF2-40B4-BE49-F238E27FC236}">
                <a16:creationId xmlns:a16="http://schemas.microsoft.com/office/drawing/2014/main" id="{B8520DE2-381F-29F6-81D9-47F1346C7257}"/>
              </a:ext>
            </a:extLst>
          </p:cNvPr>
          <p:cNvSpPr txBox="1"/>
          <p:nvPr/>
        </p:nvSpPr>
        <p:spPr>
          <a:xfrm>
            <a:off x="403766" y="6203940"/>
            <a:ext cx="3573414"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a:ln>
                  <a:noFill/>
                </a:ln>
                <a:solidFill>
                  <a:prstClr val="black"/>
                </a:solidFill>
                <a:effectLst/>
                <a:uLnTx/>
                <a:uFillTx/>
                <a:latin typeface="Arial" panose="020B0604020202020204" pitchFamily="34" charset="0"/>
                <a:ea typeface="MS PGothic"/>
                <a:cs typeface="Arial" panose="020B0604020202020204" pitchFamily="34" charset="0"/>
              </a:rPr>
              <a:t>Data were extracted from NHSN on May 24, 2023</a:t>
            </a:r>
            <a:endParaRPr kumimoji="0" 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667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lstStyle/>
          <a:p>
            <a:r>
              <a:rPr kumimoji="0" lang="en-US" sz="3600" b="1" i="0" u="none" strike="noStrike" kern="1200" cap="none" spc="0" normalizeH="0" baseline="0" noProof="0" dirty="0">
                <a:ln>
                  <a:noFill/>
                </a:ln>
                <a:solidFill>
                  <a:prstClr val="white"/>
                </a:solidFill>
                <a:effectLst/>
                <a:uLnTx/>
                <a:uFillTx/>
              </a:rPr>
              <a:t>DPH HAI Prevention and Response Activities </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fontScale="92500" lnSpcReduction="10000"/>
          </a:bodyPr>
          <a:lstStyle/>
          <a:p>
            <a:pPr marL="290513" indent="-285750">
              <a:lnSpc>
                <a:spcPct val="120000"/>
              </a:lnSpc>
              <a:spcBef>
                <a:spcPts val="0"/>
              </a:spcBef>
              <a:spcAft>
                <a:spcPts val="600"/>
              </a:spcAft>
              <a:defRPr/>
            </a:pPr>
            <a:r>
              <a:rPr lang="en-US" altLang="en-US" sz="1600" dirty="0"/>
              <a:t>Comprehensive proactive and responsive on-site Infection Control Assessment and Response (ICAR) visits are conducted at a variety of healthcare facilities.  During these visits, an epidemiologist and public health nurse:</a:t>
            </a:r>
          </a:p>
          <a:p>
            <a:pPr marL="690563" lvl="1">
              <a:lnSpc>
                <a:spcPct val="120000"/>
              </a:lnSpc>
              <a:spcBef>
                <a:spcPts val="0"/>
              </a:spcBef>
              <a:spcAft>
                <a:spcPts val="600"/>
              </a:spcAft>
              <a:defRPr/>
            </a:pPr>
            <a:r>
              <a:rPr lang="en-US" altLang="en-US" sz="1400" dirty="0"/>
              <a:t>Discuss facility infection prevention and control policies and practices;</a:t>
            </a:r>
          </a:p>
          <a:p>
            <a:pPr marL="690563" lvl="1">
              <a:lnSpc>
                <a:spcPct val="120000"/>
              </a:lnSpc>
              <a:spcBef>
                <a:spcPts val="0"/>
              </a:spcBef>
              <a:spcAft>
                <a:spcPts val="600"/>
              </a:spcAft>
              <a:defRPr/>
            </a:pPr>
            <a:r>
              <a:rPr lang="en-US" altLang="en-US" sz="1400" dirty="0"/>
              <a:t>Observe hand hygiene, PPE use, environmental cleaning and disinfection, wound care, point of care blood glucose testing, vaccine storage, and provide feedback and coaching to the facility staff;</a:t>
            </a:r>
          </a:p>
          <a:p>
            <a:pPr marL="690563" lvl="1">
              <a:lnSpc>
                <a:spcPct val="120000"/>
              </a:lnSpc>
              <a:spcBef>
                <a:spcPts val="0"/>
              </a:spcBef>
              <a:spcAft>
                <a:spcPts val="600"/>
              </a:spcAft>
              <a:defRPr/>
            </a:pPr>
            <a:r>
              <a:rPr lang="en-US" altLang="en-US" sz="1400" dirty="0"/>
              <a:t>A comprehensive report is provided to facility leadership with resources and recommendations for improvement.</a:t>
            </a:r>
          </a:p>
          <a:p>
            <a:pPr marL="290513" indent="-285750">
              <a:lnSpc>
                <a:spcPct val="120000"/>
              </a:lnSpc>
              <a:spcBef>
                <a:spcPts val="0"/>
              </a:spcBef>
              <a:spcAft>
                <a:spcPts val="600"/>
              </a:spcAft>
              <a:defRPr/>
            </a:pPr>
            <a:r>
              <a:rPr lang="en-US" altLang="en-US" sz="1600" dirty="0"/>
              <a:t>Conducted webinars for nursing home staff on topics such as: </a:t>
            </a:r>
          </a:p>
          <a:p>
            <a:pPr marL="690563" lvl="1">
              <a:lnSpc>
                <a:spcPct val="120000"/>
              </a:lnSpc>
              <a:spcBef>
                <a:spcPts val="0"/>
              </a:spcBef>
              <a:spcAft>
                <a:spcPts val="600"/>
              </a:spcAft>
              <a:defRPr/>
            </a:pPr>
            <a:r>
              <a:rPr lang="en-US" altLang="en-US" sz="1400" dirty="0"/>
              <a:t>Enhanced barrier precautions to protect at-risk residents</a:t>
            </a:r>
          </a:p>
          <a:p>
            <a:pPr marL="690563" lvl="1">
              <a:lnSpc>
                <a:spcPct val="120000"/>
              </a:lnSpc>
              <a:spcBef>
                <a:spcPts val="0"/>
              </a:spcBef>
              <a:spcAft>
                <a:spcPts val="600"/>
              </a:spcAft>
              <a:defRPr/>
            </a:pPr>
            <a:r>
              <a:rPr lang="en-US" altLang="en-US" sz="1400" dirty="0"/>
              <a:t>Invasive group A streptococcus due to an increase in cases and clusters</a:t>
            </a:r>
          </a:p>
          <a:p>
            <a:pPr marL="290513" indent="-285750">
              <a:lnSpc>
                <a:spcPct val="120000"/>
              </a:lnSpc>
              <a:spcBef>
                <a:spcPts val="0"/>
              </a:spcBef>
              <a:spcAft>
                <a:spcPts val="600"/>
              </a:spcAft>
              <a:defRPr/>
            </a:pPr>
            <a:r>
              <a:rPr lang="en-US" altLang="en-US" sz="1600" dirty="0"/>
              <a:t>Promote CDC’s National Training Collaborative, Project Firstline, and develop MA-specific infection control training content and learning programs for frontline healthcare workers.</a:t>
            </a:r>
          </a:p>
          <a:p>
            <a:pPr marL="290513" indent="-285750">
              <a:lnSpc>
                <a:spcPct val="120000"/>
              </a:lnSpc>
              <a:spcBef>
                <a:spcPts val="0"/>
              </a:spcBef>
              <a:spcAft>
                <a:spcPts val="600"/>
              </a:spcAft>
              <a:defRPr/>
            </a:pPr>
            <a:r>
              <a:rPr lang="en-US" altLang="en-US" sz="1600" dirty="0"/>
              <a:t>Conducted three in-person simulation trainings for dialysis nurses, technicians and infection preventionists on CDC's dialysis evidence-based best practice recommendations. </a:t>
            </a:r>
          </a:p>
          <a:p>
            <a:pPr marL="690563" lvl="1">
              <a:lnSpc>
                <a:spcPct val="120000"/>
              </a:lnSpc>
              <a:spcBef>
                <a:spcPts val="0"/>
              </a:spcBef>
              <a:spcAft>
                <a:spcPts val="600"/>
              </a:spcAft>
              <a:defRPr/>
            </a:pPr>
            <a:r>
              <a:rPr lang="en-US" altLang="en-US" sz="1400" dirty="0"/>
              <a:t>Program content and materials shared with multiple state health departments to promote dialysis training nationwide.</a:t>
            </a:r>
          </a:p>
          <a:p>
            <a:pPr marL="290513" indent="-285750">
              <a:lnSpc>
                <a:spcPct val="120000"/>
              </a:lnSpc>
              <a:spcBef>
                <a:spcPts val="0"/>
              </a:spcBef>
              <a:spcAft>
                <a:spcPts val="600"/>
              </a:spcAft>
              <a:defRPr/>
            </a:pPr>
            <a:r>
              <a:rPr lang="en-US" altLang="en-US" sz="1600" dirty="0"/>
              <a:t>NEW Developed and distributed quarterly dialysis and non-acute hospital data cleaning reports sharing summary statistics using data submitted to NHSN.</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28</a:t>
            </a:fld>
            <a:endParaRPr lang="en-US" dirty="0"/>
          </a:p>
        </p:txBody>
      </p:sp>
    </p:spTree>
    <p:extLst>
      <p:ext uri="{BB962C8B-B14F-4D97-AF65-F5344CB8AC3E}">
        <p14:creationId xmlns:p14="http://schemas.microsoft.com/office/powerpoint/2010/main" val="2169264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Resistance: </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Targeting </a:t>
            </a:r>
            <a:r>
              <a:rPr kumimoji="0" lang="en-US" sz="2800" b="1" i="0" u="none" strike="noStrike" kern="1200" cap="none" spc="0" normalizeH="0" baseline="0" noProof="0" dirty="0" err="1">
                <a:ln>
                  <a:noFill/>
                </a:ln>
                <a:solidFill>
                  <a:prstClr val="white"/>
                </a:solidFill>
                <a:effectLst/>
                <a:uLnTx/>
                <a:uFillTx/>
              </a:rPr>
              <a:t>Carbapenemase</a:t>
            </a:r>
            <a:r>
              <a:rPr kumimoji="0" lang="en-US" sz="2800" b="1" i="0" u="none" strike="noStrike" kern="1200" cap="none" spc="0" normalizeH="0" baseline="0" noProof="0" dirty="0">
                <a:ln>
                  <a:noFill/>
                </a:ln>
                <a:solidFill>
                  <a:prstClr val="white"/>
                </a:solidFill>
                <a:effectLst/>
                <a:uLnTx/>
                <a:uFillTx/>
              </a:rPr>
              <a:t>-producing Organisms (CPO) in MA</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a:bodyPr>
          <a:lstStyle/>
          <a:p>
            <a:pPr marL="290513" indent="-285750">
              <a:lnSpc>
                <a:spcPct val="120000"/>
              </a:lnSpc>
              <a:spcBef>
                <a:spcPts val="0"/>
              </a:spcBef>
              <a:spcAft>
                <a:spcPts val="600"/>
              </a:spcAft>
              <a:defRPr/>
            </a:pPr>
            <a:r>
              <a:rPr lang="en-US" altLang="en-US" sz="1600" b="1" dirty="0"/>
              <a:t>Carbapenems are a class of antibiotics often considered a “last resort” to treat infections caused by </a:t>
            </a:r>
            <a:r>
              <a:rPr lang="en-US" altLang="en-US" sz="1600" b="1" dirty="0" err="1"/>
              <a:t>Enterobacterales</a:t>
            </a:r>
            <a:r>
              <a:rPr lang="en-US" altLang="en-US" sz="1600" b="1" dirty="0"/>
              <a:t>, </a:t>
            </a:r>
            <a:r>
              <a:rPr lang="en-US" altLang="en-US" sz="1600" b="1" i="1" dirty="0"/>
              <a:t>Pseudomonas</a:t>
            </a:r>
            <a:r>
              <a:rPr lang="en-US" altLang="en-US" sz="1600" b="1" dirty="0"/>
              <a:t>, and </a:t>
            </a:r>
            <a:r>
              <a:rPr lang="en-US" altLang="en-US" sz="1600" b="1" i="1" dirty="0"/>
              <a:t>Acinetobacter</a:t>
            </a:r>
          </a:p>
          <a:p>
            <a:pPr marL="290513" indent="-285750">
              <a:lnSpc>
                <a:spcPct val="120000"/>
              </a:lnSpc>
              <a:spcBef>
                <a:spcPts val="0"/>
              </a:spcBef>
              <a:spcAft>
                <a:spcPts val="600"/>
              </a:spcAft>
              <a:defRPr/>
            </a:pPr>
            <a:r>
              <a:rPr lang="en-US" altLang="en-US" sz="1600" dirty="0"/>
              <a:t>One way these organisms are resistant to carbapenems is by </a:t>
            </a:r>
            <a:br>
              <a:rPr lang="en-US" altLang="en-US" sz="1600" dirty="0"/>
            </a:br>
            <a:r>
              <a:rPr lang="en-US" altLang="en-US" sz="1600" dirty="0"/>
              <a:t>producing </a:t>
            </a:r>
            <a:r>
              <a:rPr lang="en-US" altLang="en-US" sz="1600" dirty="0" err="1"/>
              <a:t>carbapenemases</a:t>
            </a:r>
            <a:endParaRPr lang="en-US" altLang="en-US" sz="1600" dirty="0"/>
          </a:p>
          <a:p>
            <a:pPr marL="290513" indent="-285750">
              <a:lnSpc>
                <a:spcPct val="120000"/>
              </a:lnSpc>
              <a:spcBef>
                <a:spcPts val="0"/>
              </a:spcBef>
              <a:spcAft>
                <a:spcPts val="600"/>
              </a:spcAft>
              <a:defRPr/>
            </a:pPr>
            <a:r>
              <a:rPr lang="en-US" altLang="en-US" sz="1600" dirty="0"/>
              <a:t>A </a:t>
            </a:r>
            <a:r>
              <a:rPr lang="en-US" altLang="en-US" sz="1600" dirty="0" err="1"/>
              <a:t>carbapenemase</a:t>
            </a:r>
            <a:r>
              <a:rPr lang="en-US" altLang="en-US" sz="1600" dirty="0"/>
              <a:t> is an enzyme that can break down (and thus resist) </a:t>
            </a:r>
            <a:br>
              <a:rPr lang="en-US" altLang="en-US" sz="1600" dirty="0"/>
            </a:br>
            <a:r>
              <a:rPr lang="en-US" altLang="en-US" sz="1600" dirty="0"/>
              <a:t>many classes of antibiotics, including carbapenems, making infections </a:t>
            </a:r>
            <a:br>
              <a:rPr lang="en-US" altLang="en-US" sz="1600" dirty="0"/>
            </a:br>
            <a:r>
              <a:rPr lang="en-US" altLang="en-US" sz="1600" dirty="0"/>
              <a:t>with these organisms harder to treat</a:t>
            </a:r>
          </a:p>
          <a:p>
            <a:pPr marL="290513" indent="-285750">
              <a:lnSpc>
                <a:spcPct val="120000"/>
              </a:lnSpc>
              <a:spcBef>
                <a:spcPts val="0"/>
              </a:spcBef>
              <a:spcAft>
                <a:spcPts val="600"/>
              </a:spcAft>
              <a:defRPr/>
            </a:pPr>
            <a:r>
              <a:rPr lang="en-US" altLang="en-US" sz="1600" dirty="0"/>
              <a:t>Genes that program the organism to produce a </a:t>
            </a:r>
            <a:r>
              <a:rPr lang="en-US" altLang="en-US" sz="1600" dirty="0" err="1"/>
              <a:t>carbapenemase</a:t>
            </a:r>
            <a:r>
              <a:rPr lang="en-US" altLang="en-US" sz="1600" dirty="0"/>
              <a:t> </a:t>
            </a:r>
            <a:br>
              <a:rPr lang="en-US" altLang="en-US" sz="1600" dirty="0"/>
            </a:br>
            <a:r>
              <a:rPr lang="en-US" altLang="en-US" sz="1600" dirty="0"/>
              <a:t>can be shared between bacteria</a:t>
            </a:r>
          </a:p>
          <a:p>
            <a:pPr marL="290513" indent="-285750">
              <a:lnSpc>
                <a:spcPct val="120000"/>
              </a:lnSpc>
              <a:spcBef>
                <a:spcPts val="0"/>
              </a:spcBef>
              <a:spcAft>
                <a:spcPts val="600"/>
              </a:spcAft>
              <a:defRPr/>
            </a:pPr>
            <a:r>
              <a:rPr lang="en-US" altLang="en-US" sz="1600" b="1" dirty="0" err="1"/>
              <a:t>Carbapenemase</a:t>
            </a:r>
            <a:r>
              <a:rPr lang="en-US" altLang="en-US" sz="1600" b="1" dirty="0"/>
              <a:t> gene targets: </a:t>
            </a:r>
            <a:r>
              <a:rPr lang="en-US" altLang="en-US" sz="1600" dirty="0"/>
              <a:t>KPC, NDM, VIM, OXA and IMP</a:t>
            </a:r>
          </a:p>
          <a:p>
            <a:pPr marL="290513" indent="-285750">
              <a:lnSpc>
                <a:spcPct val="120000"/>
              </a:lnSpc>
              <a:spcBef>
                <a:spcPts val="0"/>
              </a:spcBef>
              <a:spcAft>
                <a:spcPts val="600"/>
              </a:spcAft>
              <a:defRPr/>
            </a:pPr>
            <a:r>
              <a:rPr lang="en-US" altLang="en-US" sz="1600" dirty="0"/>
              <a:t>CDC’s July 2022 </a:t>
            </a:r>
            <a:r>
              <a:rPr lang="en-US" altLang="en-US" sz="1600" dirty="0">
                <a:hlinkClick r:id="rId2"/>
              </a:rPr>
              <a:t>COVID-19: U.S. Impact on Antimicrobial Resistance, Special Report</a:t>
            </a:r>
            <a:r>
              <a:rPr lang="en-US" altLang="en-US" sz="1600" dirty="0"/>
              <a:t>, </a:t>
            </a:r>
            <a:br>
              <a:rPr lang="en-US" altLang="en-US" sz="1600" dirty="0"/>
            </a:br>
            <a:r>
              <a:rPr lang="en-US" altLang="en-US" sz="1600" dirty="0"/>
              <a:t>concluded that the threat of antimicrobial-resistant infections worsened—with resistant </a:t>
            </a:r>
            <a:br>
              <a:rPr lang="en-US" altLang="en-US" sz="1600" dirty="0"/>
            </a:br>
            <a:r>
              <a:rPr lang="en-US" altLang="en-US" sz="1600" dirty="0"/>
              <a:t>hospital-onset infections and deaths both increasing at least 15% during the first year of </a:t>
            </a:r>
            <a:br>
              <a:rPr lang="en-US" altLang="en-US" sz="1600" dirty="0"/>
            </a:br>
            <a:r>
              <a:rPr lang="en-US" altLang="en-US" sz="1600" dirty="0"/>
              <a:t>the COVID-19 pandemic. </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29</a:t>
            </a:fld>
            <a:endParaRPr lang="en-US" dirty="0"/>
          </a:p>
        </p:txBody>
      </p:sp>
      <p:grpSp>
        <p:nvGrpSpPr>
          <p:cNvPr id="3" name="Group 2">
            <a:extLst>
              <a:ext uri="{FF2B5EF4-FFF2-40B4-BE49-F238E27FC236}">
                <a16:creationId xmlns:a16="http://schemas.microsoft.com/office/drawing/2014/main" id="{DE5B0CE6-5158-E3C1-4176-6AED1A4CAE88}"/>
              </a:ext>
            </a:extLst>
          </p:cNvPr>
          <p:cNvGrpSpPr/>
          <p:nvPr/>
        </p:nvGrpSpPr>
        <p:grpSpPr>
          <a:xfrm>
            <a:off x="8351501" y="2435958"/>
            <a:ext cx="3726656" cy="2792508"/>
            <a:chOff x="2652792" y="3734545"/>
            <a:chExt cx="3726656" cy="2792508"/>
          </a:xfrm>
        </p:grpSpPr>
        <p:sp>
          <p:nvSpPr>
            <p:cNvPr id="4" name="Freeform 6">
              <a:extLst>
                <a:ext uri="{FF2B5EF4-FFF2-40B4-BE49-F238E27FC236}">
                  <a16:creationId xmlns:a16="http://schemas.microsoft.com/office/drawing/2014/main" id="{2E263918-4D8A-94C9-7F7F-07ACE692B548}"/>
                </a:ext>
              </a:extLst>
            </p:cNvPr>
            <p:cNvSpPr/>
            <p:nvPr/>
          </p:nvSpPr>
          <p:spPr>
            <a:xfrm>
              <a:off x="4316720" y="3734545"/>
              <a:ext cx="1079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NDM</a:t>
              </a:r>
            </a:p>
          </p:txBody>
        </p:sp>
        <p:sp>
          <p:nvSpPr>
            <p:cNvPr id="7" name="Rectangle 6">
              <a:extLst>
                <a:ext uri="{FF2B5EF4-FFF2-40B4-BE49-F238E27FC236}">
                  <a16:creationId xmlns:a16="http://schemas.microsoft.com/office/drawing/2014/main" id="{629B2172-15FA-F98E-05FB-8CC2F4C440DD}"/>
                </a:ext>
              </a:extLst>
            </p:cNvPr>
            <p:cNvSpPr/>
            <p:nvPr/>
          </p:nvSpPr>
          <p:spPr>
            <a:xfrm>
              <a:off x="5224185" y="3941582"/>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8" name="Freeform 8">
              <a:extLst>
                <a:ext uri="{FF2B5EF4-FFF2-40B4-BE49-F238E27FC236}">
                  <a16:creationId xmlns:a16="http://schemas.microsoft.com/office/drawing/2014/main" id="{EB8C23DA-158C-EEC3-DBB3-EA709C42B152}"/>
                </a:ext>
              </a:extLst>
            </p:cNvPr>
            <p:cNvSpPr/>
            <p:nvPr/>
          </p:nvSpPr>
          <p:spPr>
            <a:xfrm>
              <a:off x="3211790" y="3734545"/>
              <a:ext cx="1012409"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marL="0" marR="0" lvl="0" indent="0" algn="ctr" defTabSz="137795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KPC</a:t>
              </a:r>
            </a:p>
          </p:txBody>
        </p:sp>
        <p:sp>
          <p:nvSpPr>
            <p:cNvPr id="9" name="Freeform 9">
              <a:extLst>
                <a:ext uri="{FF2B5EF4-FFF2-40B4-BE49-F238E27FC236}">
                  <a16:creationId xmlns:a16="http://schemas.microsoft.com/office/drawing/2014/main" id="{AD2B5825-ECE7-6CFD-BD25-F387C93E8229}"/>
                </a:ext>
              </a:extLst>
            </p:cNvPr>
            <p:cNvSpPr/>
            <p:nvPr/>
          </p:nvSpPr>
          <p:spPr>
            <a:xfrm>
              <a:off x="3643392" y="4613208"/>
              <a:ext cx="1065272"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VIM</a:t>
              </a:r>
            </a:p>
          </p:txBody>
        </p:sp>
        <p:sp>
          <p:nvSpPr>
            <p:cNvPr id="10" name="Rectangle 9">
              <a:extLst>
                <a:ext uri="{FF2B5EF4-FFF2-40B4-BE49-F238E27FC236}">
                  <a16:creationId xmlns:a16="http://schemas.microsoft.com/office/drawing/2014/main" id="{20977D01-3077-3385-2135-58C5A4044EBF}"/>
                </a:ext>
              </a:extLst>
            </p:cNvPr>
            <p:cNvSpPr/>
            <p:nvPr/>
          </p:nvSpPr>
          <p:spPr>
            <a:xfrm>
              <a:off x="2652792" y="4820245"/>
              <a:ext cx="1117996"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1" name="Freeform 11">
              <a:extLst>
                <a:ext uri="{FF2B5EF4-FFF2-40B4-BE49-F238E27FC236}">
                  <a16:creationId xmlns:a16="http://schemas.microsoft.com/office/drawing/2014/main" id="{01577A18-7905-57B5-CFA7-F35FD73B60AD}"/>
                </a:ext>
              </a:extLst>
            </p:cNvPr>
            <p:cNvSpPr/>
            <p:nvPr/>
          </p:nvSpPr>
          <p:spPr>
            <a:xfrm>
              <a:off x="4780712" y="4613208"/>
              <a:ext cx="1021103"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0345" tIns="161316" rIns="140345" bIns="161316" numCol="1" spcCol="1270" anchor="ctr" anchorCtr="0">
              <a:noAutofit/>
            </a:bodyPr>
            <a:lstStyle/>
            <a:p>
              <a:pPr marL="0" marR="0" lvl="0" indent="0" algn="ctr" defTabSz="124460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OXA</a:t>
              </a:r>
            </a:p>
          </p:txBody>
        </p:sp>
        <p:sp>
          <p:nvSpPr>
            <p:cNvPr id="12" name="Freeform 12">
              <a:extLst>
                <a:ext uri="{FF2B5EF4-FFF2-40B4-BE49-F238E27FC236}">
                  <a16:creationId xmlns:a16="http://schemas.microsoft.com/office/drawing/2014/main" id="{1D960FB9-18AE-8A7C-6A89-654DA9686E3E}"/>
                </a:ext>
              </a:extLst>
            </p:cNvPr>
            <p:cNvSpPr/>
            <p:nvPr/>
          </p:nvSpPr>
          <p:spPr>
            <a:xfrm>
              <a:off x="4224199" y="5491871"/>
              <a:ext cx="999985" cy="1035182"/>
            </a:xfrm>
            <a:custGeom>
              <a:avLst/>
              <a:gdLst>
                <a:gd name="connsiteX0" fmla="*/ 0 w 1035182"/>
                <a:gd name="connsiteY0" fmla="*/ 450304 h 900608"/>
                <a:gd name="connsiteX1" fmla="*/ 225152 w 1035182"/>
                <a:gd name="connsiteY1" fmla="*/ 0 h 900608"/>
                <a:gd name="connsiteX2" fmla="*/ 810030 w 1035182"/>
                <a:gd name="connsiteY2" fmla="*/ 0 h 900608"/>
                <a:gd name="connsiteX3" fmla="*/ 1035182 w 1035182"/>
                <a:gd name="connsiteY3" fmla="*/ 450304 h 900608"/>
                <a:gd name="connsiteX4" fmla="*/ 810030 w 1035182"/>
                <a:gd name="connsiteY4" fmla="*/ 900608 h 900608"/>
                <a:gd name="connsiteX5" fmla="*/ 225152 w 1035182"/>
                <a:gd name="connsiteY5" fmla="*/ 900608 h 900608"/>
                <a:gd name="connsiteX6" fmla="*/ 0 w 1035182"/>
                <a:gd name="connsiteY6" fmla="*/ 450304 h 9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900608">
                  <a:moveTo>
                    <a:pt x="517591" y="0"/>
                  </a:moveTo>
                  <a:lnTo>
                    <a:pt x="1035181" y="195882"/>
                  </a:lnTo>
                  <a:lnTo>
                    <a:pt x="1035181" y="704726"/>
                  </a:lnTo>
                  <a:lnTo>
                    <a:pt x="517591" y="900608"/>
                  </a:lnTo>
                  <a:lnTo>
                    <a:pt x="1" y="704726"/>
                  </a:lnTo>
                  <a:lnTo>
                    <a:pt x="1" y="195882"/>
                  </a:lnTo>
                  <a:lnTo>
                    <a:pt x="517591"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115" tIns="226086" rIns="205115" bIns="226086"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IMP</a:t>
              </a:r>
            </a:p>
          </p:txBody>
        </p:sp>
        <p:sp>
          <p:nvSpPr>
            <p:cNvPr id="13" name="Rectangle 12">
              <a:extLst>
                <a:ext uri="{FF2B5EF4-FFF2-40B4-BE49-F238E27FC236}">
                  <a16:creationId xmlns:a16="http://schemas.microsoft.com/office/drawing/2014/main" id="{DC1E3A02-CFF5-666C-FE07-EDA79A13B95C}"/>
                </a:ext>
              </a:extLst>
            </p:cNvPr>
            <p:cNvSpPr/>
            <p:nvPr/>
          </p:nvSpPr>
          <p:spPr>
            <a:xfrm>
              <a:off x="5224185" y="5698908"/>
              <a:ext cx="1155263" cy="6211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3660046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lstStyle/>
          <a:p>
            <a:r>
              <a:rPr kumimoji="0" lang="en-US" sz="3600" b="1" i="0" u="none" strike="noStrike" kern="1200" cap="none" spc="0" normalizeH="0" baseline="0" noProof="0" dirty="0">
                <a:ln>
                  <a:noFill/>
                </a:ln>
                <a:solidFill>
                  <a:prstClr val="white"/>
                </a:solidFill>
                <a:effectLst/>
                <a:uLnTx/>
                <a:uFillTx/>
              </a:rPr>
              <a:t>Purpose</a:t>
            </a:r>
            <a:endParaRPr lang="en-US" dirty="0"/>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3"/>
            <a:ext cx="10972800" cy="4505138"/>
          </a:xfrm>
        </p:spPr>
        <p:txBody>
          <a:bodyPr>
            <a:normAutofit/>
          </a:bodyPr>
          <a:lstStyle/>
          <a:p>
            <a:pPr marL="0" indent="1270">
              <a:lnSpc>
                <a:spcPct val="80000"/>
              </a:lnSpc>
              <a:spcBef>
                <a:spcPts val="1000"/>
              </a:spcBef>
              <a:spcAft>
                <a:spcPts val="1000"/>
              </a:spcAft>
              <a:buNone/>
              <a:defRPr/>
            </a:pPr>
            <a:r>
              <a:rPr lang="en-US" altLang="en-US" sz="2000" b="1" dirty="0"/>
              <a:t>This HAI presentation is the 14th annual Public Health Council update:</a:t>
            </a:r>
            <a:endParaRPr lang="en-US" altLang="en-US" sz="2000" dirty="0">
              <a:cs typeface="Calibri"/>
            </a:endParaRPr>
          </a:p>
          <a:p>
            <a:pPr marL="685800" indent="-285750">
              <a:lnSpc>
                <a:spcPct val="80000"/>
              </a:lnSpc>
              <a:spcBef>
                <a:spcPts val="1000"/>
              </a:spcBef>
              <a:spcAft>
                <a:spcPts val="1000"/>
              </a:spcAft>
              <a:defRPr/>
            </a:pPr>
            <a:r>
              <a:rPr lang="en-US" altLang="en-US" sz="1800" dirty="0"/>
              <a:t>An important component of larger efforts to reduce preventable infections in healthcare settings </a:t>
            </a:r>
            <a:endParaRPr lang="en-US" altLang="en-US" sz="1800" dirty="0">
              <a:cs typeface="Calibri"/>
            </a:endParaRPr>
          </a:p>
          <a:p>
            <a:pPr marL="685800" indent="-285750">
              <a:lnSpc>
                <a:spcPct val="80000"/>
              </a:lnSpc>
              <a:spcBef>
                <a:spcPts val="1000"/>
              </a:spcBef>
              <a:spcAft>
                <a:spcPts val="1000"/>
              </a:spcAft>
              <a:defRPr/>
            </a:pPr>
            <a:r>
              <a:rPr lang="en-US" altLang="en-US" sz="1800" dirty="0"/>
              <a:t>Presents an analysis of progress in infection prevention within Massachusetts' healthcare facilities</a:t>
            </a:r>
            <a:endParaRPr lang="en-US" altLang="en-US" sz="1800" dirty="0">
              <a:cs typeface="Calibri"/>
            </a:endParaRPr>
          </a:p>
          <a:p>
            <a:pPr marL="685800" indent="-285750">
              <a:lnSpc>
                <a:spcPct val="80000"/>
              </a:lnSpc>
              <a:spcBef>
                <a:spcPts val="1000"/>
              </a:spcBef>
              <a:spcAft>
                <a:spcPts val="1000"/>
              </a:spcAft>
              <a:defRPr/>
            </a:pPr>
            <a:r>
              <a:rPr lang="en-US" altLang="en-US" sz="1800" dirty="0"/>
              <a:t>Provides an overview of infection prevention and control, antibiotic resistance and stewardship activities</a:t>
            </a:r>
            <a:endParaRPr lang="en-US" altLang="en-US" sz="1800" dirty="0">
              <a:cs typeface="Calibri"/>
            </a:endParaRPr>
          </a:p>
          <a:p>
            <a:pPr marL="685800" indent="-285750">
              <a:lnSpc>
                <a:spcPct val="80000"/>
              </a:lnSpc>
              <a:spcBef>
                <a:spcPts val="1000"/>
              </a:spcBef>
              <a:spcAft>
                <a:spcPts val="1000"/>
              </a:spcAft>
              <a:defRPr/>
            </a:pPr>
            <a:r>
              <a:rPr lang="en-US" altLang="en-US" sz="1800" dirty="0"/>
              <a:t>Considers the impact of COVID-19 in Massachusetts healthcare settings</a:t>
            </a:r>
          </a:p>
          <a:p>
            <a:pPr marL="685800" indent="-285750">
              <a:lnSpc>
                <a:spcPct val="80000"/>
              </a:lnSpc>
              <a:spcBef>
                <a:spcPts val="1000"/>
              </a:spcBef>
              <a:spcAft>
                <a:spcPts val="1000"/>
              </a:spcAft>
              <a:defRPr/>
            </a:pPr>
            <a:r>
              <a:rPr lang="en-US" altLang="en-US" sz="1800" dirty="0">
                <a:cs typeface="Calibri"/>
              </a:rPr>
              <a:t>Based upon work supported by funding from both the state and the Centers for Disease Control and Prevention (CDC)</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a:t>
            </a:fld>
            <a:endParaRPr lang="en-US" dirty="0"/>
          </a:p>
        </p:txBody>
      </p:sp>
    </p:spTree>
    <p:extLst>
      <p:ext uri="{BB962C8B-B14F-4D97-AF65-F5344CB8AC3E}">
        <p14:creationId xmlns:p14="http://schemas.microsoft.com/office/powerpoint/2010/main" val="209858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Resistance Surveillance: </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Reporting and Laboratory Testing Methods</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a:bodyPr>
          <a:lstStyle/>
          <a:p>
            <a:pPr marL="290513" indent="-285750">
              <a:lnSpc>
                <a:spcPct val="120000"/>
              </a:lnSpc>
              <a:spcBef>
                <a:spcPts val="0"/>
              </a:spcBef>
              <a:spcAft>
                <a:spcPts val="600"/>
              </a:spcAft>
              <a:defRPr/>
            </a:pPr>
            <a:r>
              <a:rPr lang="en-US" altLang="en-US" sz="1800" dirty="0"/>
              <a:t>Electronic laboratory reporting (ELR) of multidrug-resistant organisms (MDROs) of concern into the Massachusetts Virtual Epidemiologic Network (MAVEN) is mandatory for clinical laboratories</a:t>
            </a:r>
          </a:p>
          <a:p>
            <a:pPr marL="290513" indent="-285750">
              <a:lnSpc>
                <a:spcPct val="120000"/>
              </a:lnSpc>
              <a:spcBef>
                <a:spcPts val="0"/>
              </a:spcBef>
              <a:spcAft>
                <a:spcPts val="600"/>
              </a:spcAft>
              <a:defRPr/>
            </a:pPr>
            <a:r>
              <a:rPr lang="en-US" altLang="en-US" sz="1800" dirty="0"/>
              <a:t>Mandatory submission of selected MDRO isolates to the Massachusetts State Public Health Laboratory (MA SPHL) for advanced testing at MA SPHL and at our regional Antimicrobial Resistant Laboratory Network (ARLN), the Wadsworth Center in New York:</a:t>
            </a:r>
          </a:p>
          <a:p>
            <a:pPr marL="690563" lvl="1">
              <a:lnSpc>
                <a:spcPct val="120000"/>
              </a:lnSpc>
              <a:spcBef>
                <a:spcPts val="0"/>
              </a:spcBef>
              <a:spcAft>
                <a:spcPts val="600"/>
              </a:spcAft>
              <a:defRPr/>
            </a:pPr>
            <a:r>
              <a:rPr lang="en-US" altLang="en-US" sz="1600" dirty="0"/>
              <a:t>Identify novel resistance mechanisms such as genes that code for </a:t>
            </a:r>
            <a:r>
              <a:rPr lang="en-US" altLang="en-US" sz="1600" dirty="0" err="1"/>
              <a:t>carbapenemase</a:t>
            </a:r>
            <a:r>
              <a:rPr lang="en-US" altLang="en-US" sz="1600" dirty="0"/>
              <a:t> production or </a:t>
            </a:r>
            <a:br>
              <a:rPr lang="en-US" altLang="en-US" sz="1600" dirty="0"/>
            </a:br>
            <a:r>
              <a:rPr lang="en-US" altLang="en-US" sz="1600" dirty="0"/>
              <a:t>colistin resistance</a:t>
            </a:r>
          </a:p>
          <a:p>
            <a:pPr marL="690563" lvl="1">
              <a:lnSpc>
                <a:spcPct val="120000"/>
              </a:lnSpc>
              <a:spcBef>
                <a:spcPts val="0"/>
              </a:spcBef>
              <a:spcAft>
                <a:spcPts val="600"/>
              </a:spcAft>
              <a:defRPr/>
            </a:pPr>
            <a:r>
              <a:rPr lang="en-US" altLang="en-US" sz="1600" dirty="0"/>
              <a:t>Identify </a:t>
            </a:r>
            <a:r>
              <a:rPr lang="en-US" altLang="en-US" sz="1600" i="1" dirty="0"/>
              <a:t>Candida auris</a:t>
            </a:r>
          </a:p>
          <a:p>
            <a:pPr marL="690563" lvl="1">
              <a:lnSpc>
                <a:spcPct val="120000"/>
              </a:lnSpc>
              <a:spcBef>
                <a:spcPts val="0"/>
              </a:spcBef>
              <a:spcAft>
                <a:spcPts val="600"/>
              </a:spcAft>
              <a:defRPr/>
            </a:pPr>
            <a:r>
              <a:rPr lang="en-US" altLang="en-US" sz="1600" dirty="0"/>
              <a:t>Test swabs to identify colonization with target organisms to detect transmission within a healthcare facility</a:t>
            </a:r>
          </a:p>
          <a:p>
            <a:pPr marL="690563" lvl="1">
              <a:lnSpc>
                <a:spcPct val="120000"/>
              </a:lnSpc>
              <a:spcBef>
                <a:spcPts val="0"/>
              </a:spcBef>
              <a:spcAft>
                <a:spcPts val="600"/>
              </a:spcAft>
              <a:defRPr/>
            </a:pPr>
            <a:r>
              <a:rPr lang="en-US" altLang="en-US" sz="1600" dirty="0"/>
              <a:t>Conduct whole-genome sequencing to determine relatedness of organisms to identify transmission pathways within and across healthcare facilities</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30</a:t>
            </a:fld>
            <a:endParaRPr lang="en-US" dirty="0"/>
          </a:p>
        </p:txBody>
      </p:sp>
    </p:spTree>
    <p:extLst>
      <p:ext uri="{BB962C8B-B14F-4D97-AF65-F5344CB8AC3E}">
        <p14:creationId xmlns:p14="http://schemas.microsoft.com/office/powerpoint/2010/main" val="1171130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Resistance Surveillance: Increasing </a:t>
            </a:r>
            <a:r>
              <a:rPr kumimoji="0" lang="en-US" sz="2800" b="1" i="1" u="none" strike="noStrike" kern="1200" cap="none" spc="0" normalizeH="0" baseline="0" noProof="0" dirty="0">
                <a:ln>
                  <a:noFill/>
                </a:ln>
                <a:solidFill>
                  <a:prstClr val="white"/>
                </a:solidFill>
                <a:effectLst/>
                <a:uLnTx/>
                <a:uFillTx/>
              </a:rPr>
              <a:t>Candida auris </a:t>
            </a:r>
            <a:r>
              <a:rPr kumimoji="0" lang="en-US" sz="2800" b="1" i="0" u="none" strike="noStrike" kern="1200" cap="none" spc="0" normalizeH="0" baseline="0" noProof="0" dirty="0">
                <a:ln>
                  <a:noFill/>
                </a:ln>
                <a:solidFill>
                  <a:prstClr val="white"/>
                </a:solidFill>
                <a:effectLst/>
                <a:uLnTx/>
                <a:uFillTx/>
              </a:rPr>
              <a:t>and </a:t>
            </a:r>
            <a:r>
              <a:rPr kumimoji="0" lang="en-US" sz="2800" b="1" i="0" u="none" strike="noStrike" kern="1200" cap="none" spc="0" normalizeH="0" baseline="0" noProof="0" dirty="0" err="1">
                <a:ln>
                  <a:noFill/>
                </a:ln>
                <a:solidFill>
                  <a:prstClr val="white"/>
                </a:solidFill>
                <a:effectLst/>
                <a:uLnTx/>
                <a:uFillTx/>
              </a:rPr>
              <a:t>Carbapenemase</a:t>
            </a:r>
            <a:r>
              <a:rPr kumimoji="0" lang="en-US" sz="2800" b="1" i="0" u="none" strike="noStrike" kern="1200" cap="none" spc="0" normalizeH="0" baseline="0" noProof="0" dirty="0">
                <a:ln>
                  <a:noFill/>
                </a:ln>
                <a:solidFill>
                  <a:prstClr val="white"/>
                </a:solidFill>
                <a:effectLst/>
                <a:uLnTx/>
                <a:uFillTx/>
              </a:rPr>
              <a:t>-producing Organism (CPO) Cases in MA</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31</a:t>
            </a:fld>
            <a:endParaRPr lang="en-US" dirty="0"/>
          </a:p>
        </p:txBody>
      </p:sp>
      <p:pic>
        <p:nvPicPr>
          <p:cNvPr id="7" name="Picture 2">
            <a:extLst>
              <a:ext uri="{FF2B5EF4-FFF2-40B4-BE49-F238E27FC236}">
                <a16:creationId xmlns:a16="http://schemas.microsoft.com/office/drawing/2014/main" id="{7A5B560D-2E4F-7E2E-D4B4-B386B0F94944}"/>
              </a:ext>
            </a:extLst>
          </p:cNvPr>
          <p:cNvPicPr>
            <a:picLocks noChangeAspect="1"/>
          </p:cNvPicPr>
          <p:nvPr/>
        </p:nvPicPr>
        <p:blipFill>
          <a:blip r:embed="rId2"/>
          <a:stretch>
            <a:fillRect/>
          </a:stretch>
        </p:blipFill>
        <p:spPr>
          <a:xfrm>
            <a:off x="129655" y="1718227"/>
            <a:ext cx="5836692" cy="3653894"/>
          </a:xfrm>
          <a:prstGeom prst="rect">
            <a:avLst/>
          </a:prstGeom>
        </p:spPr>
      </p:pic>
      <p:pic>
        <p:nvPicPr>
          <p:cNvPr id="8" name="Picture 5">
            <a:extLst>
              <a:ext uri="{FF2B5EF4-FFF2-40B4-BE49-F238E27FC236}">
                <a16:creationId xmlns:a16="http://schemas.microsoft.com/office/drawing/2014/main" id="{EED07313-DF87-6C5C-71BB-342145AB8D69}"/>
              </a:ext>
            </a:extLst>
          </p:cNvPr>
          <p:cNvPicPr>
            <a:picLocks noChangeAspect="1"/>
          </p:cNvPicPr>
          <p:nvPr/>
        </p:nvPicPr>
        <p:blipFill>
          <a:blip r:embed="rId3"/>
          <a:stretch>
            <a:fillRect/>
          </a:stretch>
        </p:blipFill>
        <p:spPr>
          <a:xfrm>
            <a:off x="6100549" y="1714515"/>
            <a:ext cx="5961796" cy="3661322"/>
          </a:xfrm>
          <a:prstGeom prst="rect">
            <a:avLst/>
          </a:prstGeom>
        </p:spPr>
      </p:pic>
    </p:spTree>
    <p:extLst>
      <p:ext uri="{BB962C8B-B14F-4D97-AF65-F5344CB8AC3E}">
        <p14:creationId xmlns:p14="http://schemas.microsoft.com/office/powerpoint/2010/main" val="1210651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Resistance Surveillance:</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err="1">
                <a:ln>
                  <a:noFill/>
                </a:ln>
                <a:solidFill>
                  <a:prstClr val="white"/>
                </a:solidFill>
                <a:effectLst/>
                <a:uLnTx/>
                <a:uFillTx/>
              </a:rPr>
              <a:t>Carbapenemase</a:t>
            </a:r>
            <a:r>
              <a:rPr kumimoji="0" lang="en-US" sz="2800" b="1" i="0" u="none" strike="noStrike" kern="1200" cap="none" spc="0" normalizeH="0" baseline="0" noProof="0" dirty="0">
                <a:ln>
                  <a:noFill/>
                </a:ln>
                <a:solidFill>
                  <a:prstClr val="white"/>
                </a:solidFill>
                <a:effectLst/>
                <a:uLnTx/>
                <a:uFillTx/>
              </a:rPr>
              <a:t>-producing Organisms (CPOs) in MA</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32</a:t>
            </a:fld>
            <a:endParaRPr lang="en-US" dirty="0"/>
          </a:p>
        </p:txBody>
      </p:sp>
      <p:pic>
        <p:nvPicPr>
          <p:cNvPr id="3" name="Picture 7">
            <a:extLst>
              <a:ext uri="{FF2B5EF4-FFF2-40B4-BE49-F238E27FC236}">
                <a16:creationId xmlns:a16="http://schemas.microsoft.com/office/drawing/2014/main" id="{9183D695-1178-9BB2-5ACE-293AADA75C27}"/>
              </a:ext>
            </a:extLst>
          </p:cNvPr>
          <p:cNvPicPr>
            <a:picLocks noChangeAspect="1"/>
          </p:cNvPicPr>
          <p:nvPr/>
        </p:nvPicPr>
        <p:blipFill>
          <a:blip r:embed="rId2"/>
          <a:stretch>
            <a:fillRect/>
          </a:stretch>
        </p:blipFill>
        <p:spPr>
          <a:xfrm>
            <a:off x="1289714" y="1106068"/>
            <a:ext cx="9601198" cy="5191773"/>
          </a:xfrm>
          <a:prstGeom prst="rect">
            <a:avLst/>
          </a:prstGeom>
        </p:spPr>
      </p:pic>
    </p:spTree>
    <p:extLst>
      <p:ext uri="{BB962C8B-B14F-4D97-AF65-F5344CB8AC3E}">
        <p14:creationId xmlns:p14="http://schemas.microsoft.com/office/powerpoint/2010/main" val="4108197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b="1" i="0" u="none" strike="noStrike" kern="1200" cap="none" spc="0" normalizeH="0" baseline="0" noProof="0" dirty="0">
                <a:ln>
                  <a:noFill/>
                </a:ln>
                <a:solidFill>
                  <a:prstClr val="white"/>
                </a:solidFill>
                <a:effectLst/>
                <a:uLnTx/>
                <a:uFillTx/>
              </a:rPr>
              <a:t>Antibiotic Stewardship</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fontScale="77500" lnSpcReduction="20000"/>
          </a:bodyPr>
          <a:lstStyle/>
          <a:p>
            <a:pPr marL="290513" indent="-285750">
              <a:lnSpc>
                <a:spcPct val="120000"/>
              </a:lnSpc>
              <a:spcBef>
                <a:spcPts val="0"/>
              </a:spcBef>
              <a:spcAft>
                <a:spcPts val="1200"/>
              </a:spcAft>
              <a:defRPr/>
            </a:pPr>
            <a:r>
              <a:rPr lang="en-US" altLang="en-US" sz="2300" dirty="0"/>
              <a:t>Studies indicate that between 30-50% of </a:t>
            </a:r>
            <a:br>
              <a:rPr lang="en-US" altLang="en-US" sz="2300" dirty="0"/>
            </a:br>
            <a:r>
              <a:rPr lang="en-US" altLang="en-US" sz="2300" dirty="0"/>
              <a:t>antibiotics prescribed in hospitals and </a:t>
            </a:r>
            <a:br>
              <a:rPr lang="en-US" altLang="en-US" sz="2300" dirty="0"/>
            </a:br>
            <a:r>
              <a:rPr lang="en-US" altLang="en-US" sz="2300" dirty="0"/>
              <a:t>between 40-75% of antibiotics prescribed </a:t>
            </a:r>
            <a:br>
              <a:rPr lang="en-US" altLang="en-US" sz="2300" dirty="0"/>
            </a:br>
            <a:r>
              <a:rPr lang="en-US" altLang="en-US" sz="2300" dirty="0"/>
              <a:t>in nursing homes are unnecessary*</a:t>
            </a:r>
          </a:p>
          <a:p>
            <a:pPr marL="290513" indent="-285750">
              <a:lnSpc>
                <a:spcPct val="120000"/>
              </a:lnSpc>
              <a:spcBef>
                <a:spcPts val="0"/>
              </a:spcBef>
              <a:spcAft>
                <a:spcPts val="1200"/>
              </a:spcAft>
              <a:defRPr/>
            </a:pPr>
            <a:r>
              <a:rPr lang="en-US" altLang="en-US" sz="2300" dirty="0"/>
              <a:t>Improved prescribing practices can help </a:t>
            </a:r>
            <a:br>
              <a:rPr lang="en-US" altLang="en-US" sz="2300" dirty="0"/>
            </a:br>
            <a:r>
              <a:rPr lang="en-US" altLang="en-US" sz="2300" dirty="0"/>
              <a:t>reduce rates of </a:t>
            </a:r>
            <a:r>
              <a:rPr lang="en-US" altLang="en-US" sz="2300" i="1" dirty="0" err="1"/>
              <a:t>Clostridioides</a:t>
            </a:r>
            <a:r>
              <a:rPr lang="en-US" altLang="en-US" sz="2300" i="1" dirty="0"/>
              <a:t> difficile </a:t>
            </a:r>
            <a:r>
              <a:rPr lang="en-US" altLang="en-US" sz="2300" dirty="0"/>
              <a:t>and </a:t>
            </a:r>
            <a:br>
              <a:rPr lang="en-US" altLang="en-US" sz="2300" dirty="0"/>
            </a:br>
            <a:r>
              <a:rPr lang="en-US" altLang="en-US" sz="2300" dirty="0"/>
              <a:t>antibiotic resistance</a:t>
            </a:r>
          </a:p>
          <a:p>
            <a:pPr marL="290513" indent="-285750">
              <a:lnSpc>
                <a:spcPct val="120000"/>
              </a:lnSpc>
              <a:spcBef>
                <a:spcPts val="0"/>
              </a:spcBef>
              <a:spcAft>
                <a:spcPts val="1200"/>
              </a:spcAft>
              <a:defRPr/>
            </a:pPr>
            <a:r>
              <a:rPr lang="en-US" altLang="en-US" sz="2300" dirty="0"/>
              <a:t>Appropriate antibiotic prescribing can </a:t>
            </a:r>
            <a:br>
              <a:rPr lang="en-US" altLang="en-US" sz="2300" dirty="0"/>
            </a:br>
            <a:r>
              <a:rPr lang="en-US" altLang="en-US" sz="2300" dirty="0"/>
              <a:t>improve patient outcomes and reduce </a:t>
            </a:r>
            <a:br>
              <a:rPr lang="en-US" altLang="en-US" sz="2300" dirty="0"/>
            </a:br>
            <a:r>
              <a:rPr lang="en-US" altLang="en-US" sz="2300" dirty="0"/>
              <a:t>healthcare costs</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600" i="1" dirty="0">
              <a:solidFill>
                <a:prstClr val="black"/>
              </a:solidFill>
              <a:latin typeface="Calibri" panose="020F0502020204030204" pitchFamily="34" charset="0"/>
              <a:ea typeface="Calibri" panose="020F0502020204030204" pitchFamily="34" charset="0"/>
              <a:cs typeface="+mn-cs"/>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lang="en-US" sz="1600" i="1" dirty="0">
              <a:solidFill>
                <a:prstClr val="black"/>
              </a:solidFill>
              <a:latin typeface="Calibri" panose="020F0502020204030204" pitchFamily="34" charset="0"/>
              <a:ea typeface="Calibri" panose="020F0502020204030204" pitchFamily="34" charset="0"/>
              <a:cs typeface="+mn-cs"/>
              <a:hlinkClick r:id="rId2"/>
            </a:endParaRP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2"/>
              </a:rPr>
              <a:t>https://www.cdc.gov/antibiotic-use/healthcare/</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3"/>
              </a:rPr>
              <a:t>https://www.cdc.gov/longtermcare/prevention/antibiotic-stewardship.html</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33</a:t>
            </a:fld>
            <a:endParaRPr lang="en-US" dirty="0"/>
          </a:p>
        </p:txBody>
      </p:sp>
      <p:pic>
        <p:nvPicPr>
          <p:cNvPr id="14" name="Picture 3">
            <a:extLst>
              <a:ext uri="{FF2B5EF4-FFF2-40B4-BE49-F238E27FC236}">
                <a16:creationId xmlns:a16="http://schemas.microsoft.com/office/drawing/2014/main" id="{66DC8D98-16BA-09F2-C0EB-0D70380B7FA5}"/>
              </a:ext>
            </a:extLst>
          </p:cNvPr>
          <p:cNvPicPr>
            <a:picLocks noChangeAspect="1"/>
          </p:cNvPicPr>
          <p:nvPr/>
        </p:nvPicPr>
        <p:blipFill>
          <a:blip r:embed="rId4"/>
          <a:stretch>
            <a:fillRect/>
          </a:stretch>
        </p:blipFill>
        <p:spPr>
          <a:xfrm>
            <a:off x="5816221" y="1456190"/>
            <a:ext cx="5677467" cy="4389171"/>
          </a:xfrm>
          <a:prstGeom prst="rect">
            <a:avLst/>
          </a:prstGeom>
        </p:spPr>
      </p:pic>
    </p:spTree>
    <p:extLst>
      <p:ext uri="{BB962C8B-B14F-4D97-AF65-F5344CB8AC3E}">
        <p14:creationId xmlns:p14="http://schemas.microsoft.com/office/powerpoint/2010/main" val="2127869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Antibiotic Stewardship: Prevention and Educational Activities</a:t>
            </a:r>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2"/>
            <a:ext cx="10972800" cy="4728161"/>
          </a:xfrm>
        </p:spPr>
        <p:txBody>
          <a:bodyPr>
            <a:normAutofit fontScale="70000" lnSpcReduction="20000"/>
          </a:bodyPr>
          <a:lstStyle/>
          <a:p>
            <a:pPr marL="290513" indent="-285750">
              <a:lnSpc>
                <a:spcPct val="120000"/>
              </a:lnSpc>
              <a:spcBef>
                <a:spcPts val="0"/>
              </a:spcBef>
              <a:spcAft>
                <a:spcPts val="600"/>
              </a:spcAft>
              <a:defRPr/>
            </a:pPr>
            <a:r>
              <a:rPr lang="en-US" altLang="en-US" sz="2300" dirty="0"/>
              <a:t>This year, DPH is host health department to one of four </a:t>
            </a:r>
            <a:r>
              <a:rPr lang="en-US" altLang="en-US" sz="2300" dirty="0">
                <a:hlinkClick r:id="rId2"/>
              </a:rPr>
              <a:t>IDSA/SHEA Leadership in Epidemiology, Antimicrobial Stewardship, and Public Health Fellows</a:t>
            </a:r>
            <a:r>
              <a:rPr lang="en-US" altLang="en-US" sz="2300" dirty="0"/>
              <a:t>. </a:t>
            </a:r>
          </a:p>
          <a:p>
            <a:pPr marL="690563" lvl="1">
              <a:lnSpc>
                <a:spcPct val="120000"/>
              </a:lnSpc>
              <a:spcBef>
                <a:spcPts val="0"/>
              </a:spcBef>
              <a:spcAft>
                <a:spcPts val="600"/>
              </a:spcAft>
              <a:defRPr/>
            </a:pPr>
            <a:r>
              <a:rPr lang="en-US" altLang="en-US" sz="1900" dirty="0"/>
              <a:t>In addition to collaborating with the health department, Dr. </a:t>
            </a:r>
            <a:r>
              <a:rPr lang="en-US" altLang="en-US" sz="1900" dirty="0" err="1"/>
              <a:t>Kap</a:t>
            </a:r>
            <a:r>
              <a:rPr lang="en-US" altLang="en-US" sz="1900" dirty="0"/>
              <a:t> Sum </a:t>
            </a:r>
            <a:r>
              <a:rPr lang="en-US" altLang="en-US" sz="1900" dirty="0" err="1"/>
              <a:t>Foong</a:t>
            </a:r>
            <a:r>
              <a:rPr lang="en-US" altLang="en-US" sz="1900" dirty="0"/>
              <a:t> of Tufts Medical Center will pilot a program to remove unnecessary antibiotic allergy labels in long term care facilities. </a:t>
            </a:r>
          </a:p>
          <a:p>
            <a:pPr marL="290513" indent="-285750">
              <a:lnSpc>
                <a:spcPct val="120000"/>
              </a:lnSpc>
              <a:spcBef>
                <a:spcPts val="0"/>
              </a:spcBef>
              <a:spcAft>
                <a:spcPts val="600"/>
              </a:spcAft>
              <a:defRPr/>
            </a:pPr>
            <a:r>
              <a:rPr lang="en-US" altLang="en-US" sz="2300" dirty="0"/>
              <a:t>Continued collection and analysis of facility-level antibiotic use data voluntarily submitted by long-term care facilities. </a:t>
            </a:r>
          </a:p>
          <a:p>
            <a:pPr marL="690563" lvl="1">
              <a:lnSpc>
                <a:spcPct val="120000"/>
              </a:lnSpc>
              <a:spcBef>
                <a:spcPts val="0"/>
              </a:spcBef>
              <a:spcAft>
                <a:spcPts val="600"/>
              </a:spcAft>
              <a:defRPr/>
            </a:pPr>
            <a:r>
              <a:rPr lang="en-US" altLang="en-US" sz="1900" dirty="0"/>
              <a:t>76 facilities reported at least one month of data in 2022, on average 43 facilities reported each month.</a:t>
            </a:r>
          </a:p>
          <a:p>
            <a:pPr marL="690563" lvl="1">
              <a:lnSpc>
                <a:spcPct val="120000"/>
              </a:lnSpc>
              <a:spcBef>
                <a:spcPts val="0"/>
              </a:spcBef>
              <a:spcAft>
                <a:spcPts val="600"/>
              </a:spcAft>
              <a:defRPr/>
            </a:pPr>
            <a:r>
              <a:rPr lang="en-US" altLang="en-US" sz="1900" dirty="0"/>
              <a:t>Updated AS Honor Roll highlighting facilities with consistent participation: </a:t>
            </a:r>
            <a:r>
              <a:rPr lang="en-US" altLang="en-US" sz="1900" dirty="0">
                <a:hlinkClick r:id="rId3"/>
              </a:rPr>
              <a:t>https://mainfectioncontrol.populationhealthexchange.org/ltcf-as/antibiotic-stewardship-honor-roll/</a:t>
            </a:r>
            <a:r>
              <a:rPr lang="en-US" altLang="en-US" sz="1900" dirty="0"/>
              <a:t> </a:t>
            </a:r>
          </a:p>
          <a:p>
            <a:pPr marL="290513" indent="-285750">
              <a:lnSpc>
                <a:spcPct val="120000"/>
              </a:lnSpc>
              <a:spcBef>
                <a:spcPts val="0"/>
              </a:spcBef>
              <a:spcAft>
                <a:spcPts val="600"/>
              </a:spcAft>
              <a:defRPr/>
            </a:pPr>
            <a:r>
              <a:rPr lang="en-US" altLang="en-US" sz="2300" dirty="0"/>
              <a:t>Ongoing collaboration with antibiotic stewardship (AS) experts from Tufts Medical Center to enhance AS support and activities in long-term care facilities, including monthly office hours. </a:t>
            </a:r>
          </a:p>
          <a:p>
            <a:pPr marL="290513" indent="-285750">
              <a:lnSpc>
                <a:spcPct val="120000"/>
              </a:lnSpc>
              <a:spcBef>
                <a:spcPts val="0"/>
              </a:spcBef>
              <a:spcAft>
                <a:spcPts val="600"/>
              </a:spcAft>
              <a:defRPr/>
            </a:pPr>
            <a:r>
              <a:rPr lang="en-US" altLang="en-US" sz="2300" dirty="0"/>
              <a:t>Re-established the Antimicrobial Use (AU) Subcommittee of the statewide HAI/AR Technical Advisory Group to provide guidance on how to best leverage NHSN AU module data for understanding trends in antibiotic use, monitoring stewardship activities, and obtaining a comprehensive, statewide picture of antibiotic use in the acute care setting. </a:t>
            </a:r>
          </a:p>
          <a:p>
            <a:pPr marL="690563" lvl="1">
              <a:lnSpc>
                <a:spcPct val="120000"/>
              </a:lnSpc>
              <a:spcBef>
                <a:spcPts val="0"/>
              </a:spcBef>
              <a:spcAft>
                <a:spcPts val="600"/>
              </a:spcAft>
              <a:defRPr/>
            </a:pPr>
            <a:r>
              <a:rPr lang="en-US" altLang="en-US" sz="1900" dirty="0"/>
              <a:t>Currently, DPH has access to NHSN AU data for 34 acute care hospitals.</a:t>
            </a:r>
          </a:p>
          <a:p>
            <a:pPr marL="690563" lvl="1">
              <a:lnSpc>
                <a:spcPct val="120000"/>
              </a:lnSpc>
              <a:spcBef>
                <a:spcPts val="0"/>
              </a:spcBef>
              <a:spcAft>
                <a:spcPts val="600"/>
              </a:spcAft>
              <a:defRPr/>
            </a:pPr>
            <a:r>
              <a:rPr lang="en-US" altLang="en-US" sz="1900" dirty="0"/>
              <a:t>Hospitals participating in the CMS Promoting Interoperability (PI) Program must begin reporting AUR Surveillance data in calendar year 2024.</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34</a:t>
            </a:fld>
            <a:endParaRPr lang="en-US" dirty="0"/>
          </a:p>
        </p:txBody>
      </p:sp>
    </p:spTree>
    <p:extLst>
      <p:ext uri="{BB962C8B-B14F-4D97-AF65-F5344CB8AC3E}">
        <p14:creationId xmlns:p14="http://schemas.microsoft.com/office/powerpoint/2010/main" val="1284695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AE0D58-BD9B-45A2-8469-7FF5B3D53592}"/>
              </a:ext>
            </a:extLst>
          </p:cNvPr>
          <p:cNvSpPr>
            <a:spLocks noGrp="1"/>
          </p:cNvSpPr>
          <p:nvPr>
            <p:ph type="sldNum" sz="quarter" idx="4"/>
          </p:nvPr>
        </p:nvSpPr>
        <p:spPr/>
        <p:txBody>
          <a:bodyPr/>
          <a:lstStyle/>
          <a:p>
            <a:fld id="{CA49D0EE-DE7F-324B-A84C-F36708423CDB}" type="slidenum">
              <a:rPr lang="en-US" smtClean="0"/>
              <a:pPr/>
              <a:t>35</a:t>
            </a:fld>
            <a:endParaRPr lang="en-US" dirty="0"/>
          </a:p>
        </p:txBody>
      </p:sp>
      <p:sp>
        <p:nvSpPr>
          <p:cNvPr id="5" name="Text Placeholder 4">
            <a:extLst>
              <a:ext uri="{FF2B5EF4-FFF2-40B4-BE49-F238E27FC236}">
                <a16:creationId xmlns:a16="http://schemas.microsoft.com/office/drawing/2014/main" id="{B6F3BCB5-2607-4827-A93F-56D934F6DAC5}"/>
              </a:ext>
            </a:extLst>
          </p:cNvPr>
          <p:cNvSpPr>
            <a:spLocks noGrp="1"/>
          </p:cNvSpPr>
          <p:nvPr>
            <p:ph type="body" sz="quarter" idx="10"/>
          </p:nvPr>
        </p:nvSpPr>
        <p:spPr/>
        <p:txBody>
          <a:bodyPr/>
          <a:lstStyle/>
          <a:p>
            <a:r>
              <a:rPr lang="en-US" dirty="0"/>
              <a:t>Eileen McHale, RN, BSN</a:t>
            </a:r>
          </a:p>
        </p:txBody>
      </p:sp>
      <p:sp>
        <p:nvSpPr>
          <p:cNvPr id="6" name="Text Placeholder 5">
            <a:extLst>
              <a:ext uri="{FF2B5EF4-FFF2-40B4-BE49-F238E27FC236}">
                <a16:creationId xmlns:a16="http://schemas.microsoft.com/office/drawing/2014/main" id="{250B1722-999D-48C4-B4BC-CF6800584F13}"/>
              </a:ext>
            </a:extLst>
          </p:cNvPr>
          <p:cNvSpPr>
            <a:spLocks noGrp="1"/>
          </p:cNvSpPr>
          <p:nvPr>
            <p:ph type="body" sz="quarter" idx="11"/>
          </p:nvPr>
        </p:nvSpPr>
        <p:spPr/>
        <p:txBody>
          <a:bodyPr/>
          <a:lstStyle/>
          <a:p>
            <a:r>
              <a:rPr lang="en-US" dirty="0"/>
              <a:t>Healthcare Associated Infection Coordinator</a:t>
            </a:r>
          </a:p>
          <a:p>
            <a:endParaRPr lang="en-US" dirty="0"/>
          </a:p>
        </p:txBody>
      </p:sp>
      <p:sp>
        <p:nvSpPr>
          <p:cNvPr id="7" name="Text Placeholder 6">
            <a:extLst>
              <a:ext uri="{FF2B5EF4-FFF2-40B4-BE49-F238E27FC236}">
                <a16:creationId xmlns:a16="http://schemas.microsoft.com/office/drawing/2014/main" id="{8E123D35-DED3-4FE2-970F-CCEA5A9A0851}"/>
              </a:ext>
            </a:extLst>
          </p:cNvPr>
          <p:cNvSpPr>
            <a:spLocks noGrp="1"/>
          </p:cNvSpPr>
          <p:nvPr>
            <p:ph type="body" sz="quarter" idx="12"/>
          </p:nvPr>
        </p:nvSpPr>
        <p:spPr/>
        <p:txBody>
          <a:bodyPr/>
          <a:lstStyle/>
          <a:p>
            <a:r>
              <a:rPr lang="en-US" dirty="0"/>
              <a:t>Bureau of Health Care Safety and Quality</a:t>
            </a:r>
          </a:p>
          <a:p>
            <a:endParaRPr lang="en-US" dirty="0"/>
          </a:p>
        </p:txBody>
      </p:sp>
      <p:sp>
        <p:nvSpPr>
          <p:cNvPr id="8" name="Text Placeholder 7">
            <a:extLst>
              <a:ext uri="{FF2B5EF4-FFF2-40B4-BE49-F238E27FC236}">
                <a16:creationId xmlns:a16="http://schemas.microsoft.com/office/drawing/2014/main" id="{FECD37DA-2F9D-4D0D-B9D6-66D836651D8B}"/>
              </a:ext>
            </a:extLst>
          </p:cNvPr>
          <p:cNvSpPr>
            <a:spLocks noGrp="1"/>
          </p:cNvSpPr>
          <p:nvPr>
            <p:ph type="body" sz="quarter" idx="13"/>
          </p:nvPr>
        </p:nvSpPr>
        <p:spPr/>
        <p:txBody>
          <a:bodyPr/>
          <a:lstStyle/>
          <a:p>
            <a:r>
              <a:rPr lang="en-US" dirty="0"/>
              <a:t>eileen.mchale@state.ma.us</a:t>
            </a:r>
          </a:p>
        </p:txBody>
      </p:sp>
    </p:spTree>
    <p:extLst>
      <p:ext uri="{BB962C8B-B14F-4D97-AF65-F5344CB8AC3E}">
        <p14:creationId xmlns:p14="http://schemas.microsoft.com/office/powerpoint/2010/main" val="331814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rmAutofit/>
          </a:bodyPr>
          <a:lstStyle/>
          <a:p>
            <a:r>
              <a:rPr kumimoji="0" lang="en-US" sz="3600" b="1" i="0" u="none" strike="noStrike" kern="1200" cap="none" spc="0" normalizeH="0" baseline="0" noProof="0" dirty="0">
                <a:ln>
                  <a:noFill/>
                </a:ln>
                <a:solidFill>
                  <a:prstClr val="white"/>
                </a:solidFill>
                <a:effectLst/>
                <a:uLnTx/>
                <a:uFillTx/>
              </a:rPr>
              <a:t>Methods</a:t>
            </a:r>
            <a:endParaRPr lang="en-US" dirty="0"/>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1438463"/>
            <a:ext cx="10972800" cy="4917732"/>
          </a:xfrm>
        </p:spPr>
        <p:txBody>
          <a:bodyPr>
            <a:normAutofit/>
          </a:bodyPr>
          <a:lstStyle/>
          <a:p>
            <a:pPr marL="0" indent="1270">
              <a:lnSpc>
                <a:spcPct val="100000"/>
              </a:lnSpc>
              <a:spcBef>
                <a:spcPts val="1000"/>
              </a:spcBef>
              <a:spcAft>
                <a:spcPts val="1000"/>
              </a:spcAft>
              <a:buNone/>
              <a:defRPr/>
            </a:pPr>
            <a:r>
              <a:rPr lang="en-US" altLang="en-US" sz="2000" b="1" dirty="0"/>
              <a:t>The acute care hospital data summary includes the following statewide measures for the 2022 calendar year </a:t>
            </a:r>
            <a:r>
              <a:rPr lang="en-US" altLang="en-US" sz="2000" dirty="0"/>
              <a:t>(January 1, 2022– December 31, 2022) as reported to the CDC’s National Healthcare Safety Network (NHSN).</a:t>
            </a:r>
          </a:p>
          <a:p>
            <a:pPr marL="0" indent="1270">
              <a:lnSpc>
                <a:spcPct val="100000"/>
              </a:lnSpc>
              <a:spcBef>
                <a:spcPts val="1000"/>
              </a:spcBef>
              <a:spcAft>
                <a:spcPts val="1000"/>
              </a:spcAft>
              <a:buNone/>
              <a:defRPr/>
            </a:pPr>
            <a:r>
              <a:rPr lang="en-US" altLang="en-US" sz="2000" dirty="0"/>
              <a:t>DPH-required measures are consistent with the Centers for Medicare and Medicaid Services (CMS) quality reporting measures. </a:t>
            </a:r>
            <a:r>
              <a:rPr lang="en-US" altLang="en-US" sz="1800" dirty="0"/>
              <a:t> </a:t>
            </a:r>
          </a:p>
          <a:p>
            <a:pPr marL="685800" indent="-285750">
              <a:lnSpc>
                <a:spcPct val="100000"/>
              </a:lnSpc>
              <a:spcBef>
                <a:spcPts val="1000"/>
              </a:spcBef>
              <a:spcAft>
                <a:spcPts val="1000"/>
              </a:spcAft>
              <a:defRPr/>
            </a:pPr>
            <a:r>
              <a:rPr lang="en-US" altLang="en-US" sz="1800" dirty="0"/>
              <a:t>Central line-associated bloodstream infections (CLABSI) in intensive care units and wards </a:t>
            </a:r>
          </a:p>
          <a:p>
            <a:pPr marL="685800" indent="-285750">
              <a:lnSpc>
                <a:spcPct val="100000"/>
              </a:lnSpc>
              <a:spcBef>
                <a:spcPts val="1000"/>
              </a:spcBef>
              <a:spcAft>
                <a:spcPts val="1000"/>
              </a:spcAft>
              <a:defRPr/>
            </a:pPr>
            <a:r>
              <a:rPr lang="en-US" altLang="en-US" sz="1800" dirty="0"/>
              <a:t>Catheter-associated urinary tract infections (CAUTI) in intensive care units and wards </a:t>
            </a:r>
          </a:p>
          <a:p>
            <a:pPr marL="685800" indent="-285750">
              <a:lnSpc>
                <a:spcPct val="100000"/>
              </a:lnSpc>
              <a:spcBef>
                <a:spcPts val="1000"/>
              </a:spcBef>
              <a:spcAft>
                <a:spcPts val="1000"/>
              </a:spcAft>
              <a:defRPr/>
            </a:pPr>
            <a:r>
              <a:rPr lang="en-US" altLang="en-US" sz="1800" dirty="0"/>
              <a:t>Specific surgical site infections (SSI)</a:t>
            </a:r>
          </a:p>
          <a:p>
            <a:pPr marL="685800" indent="-285750">
              <a:lnSpc>
                <a:spcPct val="100000"/>
              </a:lnSpc>
              <a:spcBef>
                <a:spcPts val="1000"/>
              </a:spcBef>
              <a:spcAft>
                <a:spcPts val="1000"/>
              </a:spcAft>
              <a:defRPr/>
            </a:pPr>
            <a:r>
              <a:rPr lang="en-US" altLang="en-US" sz="1800" dirty="0"/>
              <a:t>Specific facility-wide laboratory identified events (</a:t>
            </a:r>
            <a:r>
              <a:rPr lang="en-US" altLang="en-US" sz="1800" dirty="0" err="1"/>
              <a:t>LabID</a:t>
            </a:r>
            <a:r>
              <a:rPr lang="en-US" altLang="en-US" sz="1800" dirty="0"/>
              <a:t>) </a:t>
            </a:r>
          </a:p>
          <a:p>
            <a:pPr marL="0" indent="0">
              <a:lnSpc>
                <a:spcPct val="100000"/>
              </a:lnSpc>
              <a:spcBef>
                <a:spcPts val="0"/>
              </a:spcBef>
              <a:buNone/>
              <a:defRPr/>
            </a:pPr>
            <a:endParaRPr lang="en-US" altLang="en-US" sz="1200" i="1" dirty="0"/>
          </a:p>
          <a:p>
            <a:pPr marL="0" indent="0">
              <a:lnSpc>
                <a:spcPct val="100000"/>
              </a:lnSpc>
              <a:spcBef>
                <a:spcPts val="0"/>
              </a:spcBef>
              <a:buNone/>
              <a:defRPr/>
            </a:pPr>
            <a:endParaRPr lang="en-US" altLang="en-US" sz="1200" i="1" dirty="0"/>
          </a:p>
          <a:p>
            <a:pPr marL="0" indent="0">
              <a:lnSpc>
                <a:spcPct val="100000"/>
              </a:lnSpc>
              <a:spcBef>
                <a:spcPts val="0"/>
              </a:spcBef>
              <a:buNone/>
              <a:defRPr/>
            </a:pPr>
            <a:r>
              <a:rPr lang="en-US" altLang="en-US" sz="1200" i="1" dirty="0"/>
              <a:t>National baseline data for each measure are based on a statistical risk model derived from 2015 national data</a:t>
            </a:r>
          </a:p>
          <a:p>
            <a:pPr marL="0" indent="0">
              <a:lnSpc>
                <a:spcPct val="100000"/>
              </a:lnSpc>
              <a:spcBef>
                <a:spcPts val="0"/>
              </a:spcBef>
              <a:buNone/>
              <a:defRPr/>
            </a:pPr>
            <a:r>
              <a:rPr lang="en-US" altLang="en-US" sz="1200" i="1" dirty="0"/>
              <a:t>^ All data were extracted from NHSN on August 1, 2023</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4</a:t>
            </a:fld>
            <a:endParaRPr lang="en-US" dirty="0"/>
          </a:p>
        </p:txBody>
      </p:sp>
    </p:spTree>
    <p:extLst>
      <p:ext uri="{BB962C8B-B14F-4D97-AF65-F5344CB8AC3E}">
        <p14:creationId xmlns:p14="http://schemas.microsoft.com/office/powerpoint/2010/main" val="1198525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rmAutofit/>
          </a:bodyPr>
          <a:lstStyle/>
          <a:p>
            <a:r>
              <a:rPr kumimoji="0" lang="en-US" sz="3600" b="1" i="0" u="none" strike="noStrike" kern="1200" cap="none" spc="0" normalizeH="0" baseline="0" noProof="0" dirty="0">
                <a:ln>
                  <a:noFill/>
                </a:ln>
                <a:solidFill>
                  <a:prstClr val="white"/>
                </a:solidFill>
                <a:effectLst/>
                <a:uLnTx/>
                <a:uFillTx/>
              </a:rPr>
              <a:t>Measures</a:t>
            </a:r>
            <a:endParaRPr lang="en-US" dirty="0"/>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5118383"/>
            <a:ext cx="10972800" cy="1248961"/>
          </a:xfrm>
        </p:spPr>
        <p:txBody>
          <a:bodyPr>
            <a:normAutofit/>
          </a:bodyPr>
          <a:lstStyle/>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rPr>
              <a:t>If the SIR/SUR &gt; 1.0, more infections/device days were reported than predicted</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rPr>
              <a:t>If the SIR/SUR = 1.0, the number of infections/number of device days is equal to the predicted number</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rPr>
              <a:t>If the SIR/SUR &lt; 1.0, fewer infections/device days were reported than predicted</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5</a:t>
            </a:fld>
            <a:endParaRPr lang="en-US" dirty="0"/>
          </a:p>
        </p:txBody>
      </p:sp>
      <p:sp>
        <p:nvSpPr>
          <p:cNvPr id="3" name="Content Placeholder 2">
            <a:extLst>
              <a:ext uri="{FF2B5EF4-FFF2-40B4-BE49-F238E27FC236}">
                <a16:creationId xmlns:a16="http://schemas.microsoft.com/office/drawing/2014/main" id="{563335A7-5C56-C20F-1F53-884D2AF8912D}"/>
              </a:ext>
            </a:extLst>
          </p:cNvPr>
          <p:cNvSpPr txBox="1">
            <a:spLocks/>
          </p:cNvSpPr>
          <p:nvPr/>
        </p:nvSpPr>
        <p:spPr>
          <a:xfrm>
            <a:off x="609600" y="1379538"/>
            <a:ext cx="6594713" cy="6477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0828" indent="0" defTabSz="1204650">
              <a:buFont typeface="Arial" panose="020B0604020202020204" pitchFamily="34" charset="0"/>
              <a:buNone/>
              <a:defRPr/>
            </a:pPr>
            <a:r>
              <a:rPr lang="en-US" altLang="en-US" b="1" dirty="0">
                <a:latin typeface="Arial" panose="020B0604020202020204" pitchFamily="34" charset="0"/>
                <a:ea typeface="MS PGothic" pitchFamily="34" charset="-128"/>
                <a:cs typeface="Arial" panose="020B0604020202020204" pitchFamily="34" charset="0"/>
              </a:rPr>
              <a:t>Standardized Infection Ratio (SIR)</a:t>
            </a:r>
          </a:p>
        </p:txBody>
      </p:sp>
      <p:grpSp>
        <p:nvGrpSpPr>
          <p:cNvPr id="4" name="Group 17">
            <a:extLst>
              <a:ext uri="{FF2B5EF4-FFF2-40B4-BE49-F238E27FC236}">
                <a16:creationId xmlns:a16="http://schemas.microsoft.com/office/drawing/2014/main" id="{FA3C2164-3C70-C34F-17FA-1E3E59FBEBBD}"/>
              </a:ext>
            </a:extLst>
          </p:cNvPr>
          <p:cNvGrpSpPr>
            <a:grpSpLocks/>
          </p:cNvGrpSpPr>
          <p:nvPr/>
        </p:nvGrpSpPr>
        <p:grpSpPr bwMode="auto">
          <a:xfrm>
            <a:off x="1259862" y="3891050"/>
            <a:ext cx="9928046" cy="797359"/>
            <a:chOff x="830" y="5074"/>
            <a:chExt cx="6249" cy="669"/>
          </a:xfrm>
        </p:grpSpPr>
        <p:sp>
          <p:nvSpPr>
            <p:cNvPr id="7" name="AutoShape 5">
              <a:extLst>
                <a:ext uri="{FF2B5EF4-FFF2-40B4-BE49-F238E27FC236}">
                  <a16:creationId xmlns:a16="http://schemas.microsoft.com/office/drawing/2014/main" id="{8AAF9008-A40C-63DE-5808-750DBDF5B6D5}"/>
                </a:ext>
              </a:extLst>
            </p:cNvPr>
            <p:cNvSpPr>
              <a:spLocks noChangeArrowheads="1"/>
            </p:cNvSpPr>
            <p:nvPr/>
          </p:nvSpPr>
          <p:spPr bwMode="auto">
            <a:xfrm>
              <a:off x="830" y="5074"/>
              <a:ext cx="6249" cy="637"/>
            </a:xfrm>
            <a:prstGeom prst="roundRect">
              <a:avLst>
                <a:gd name="adj" fmla="val 16667"/>
              </a:avLst>
            </a:prstGeom>
            <a:solidFill>
              <a:schemeClr val="accent1">
                <a:alpha val="39999"/>
              </a:scheme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sp>
          <p:nvSpPr>
            <p:cNvPr id="8" name="Text Box 6">
              <a:extLst>
                <a:ext uri="{FF2B5EF4-FFF2-40B4-BE49-F238E27FC236}">
                  <a16:creationId xmlns:a16="http://schemas.microsoft.com/office/drawing/2014/main" id="{B0AA15CB-5E69-99B0-0ED0-19AD71C426A9}"/>
                </a:ext>
              </a:extLst>
            </p:cNvPr>
            <p:cNvSpPr txBox="1">
              <a:spLocks noChangeArrowheads="1"/>
            </p:cNvSpPr>
            <p:nvPr/>
          </p:nvSpPr>
          <p:spPr bwMode="auto">
            <a:xfrm>
              <a:off x="1215" y="5198"/>
              <a:ext cx="2316"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Standard Utilization Ratio=</a:t>
              </a:r>
            </a:p>
          </p:txBody>
        </p:sp>
        <p:sp>
          <p:nvSpPr>
            <p:cNvPr id="9" name="Text Box 7">
              <a:extLst>
                <a:ext uri="{FF2B5EF4-FFF2-40B4-BE49-F238E27FC236}">
                  <a16:creationId xmlns:a16="http://schemas.microsoft.com/office/drawing/2014/main" id="{064EEAB8-5D91-92CB-D0E3-A60CA2D2CC00}"/>
                </a:ext>
              </a:extLst>
            </p:cNvPr>
            <p:cNvSpPr txBox="1">
              <a:spLocks noChangeArrowheads="1"/>
            </p:cNvSpPr>
            <p:nvPr/>
          </p:nvSpPr>
          <p:spPr bwMode="auto">
            <a:xfrm>
              <a:off x="3732" y="5103"/>
              <a:ext cx="2842"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Number of Device Days</a:t>
              </a:r>
            </a:p>
          </p:txBody>
        </p:sp>
        <p:sp>
          <p:nvSpPr>
            <p:cNvPr id="10" name="Text Box 8">
              <a:extLst>
                <a:ext uri="{FF2B5EF4-FFF2-40B4-BE49-F238E27FC236}">
                  <a16:creationId xmlns:a16="http://schemas.microsoft.com/office/drawing/2014/main" id="{A12A16BE-9B59-EB0D-1D55-6C23FA75ABEC}"/>
                </a:ext>
              </a:extLst>
            </p:cNvPr>
            <p:cNvSpPr txBox="1">
              <a:spLocks noChangeArrowheads="1"/>
            </p:cNvSpPr>
            <p:nvPr/>
          </p:nvSpPr>
          <p:spPr bwMode="auto">
            <a:xfrm>
              <a:off x="3672" y="5369"/>
              <a:ext cx="2963"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Predicted Number of Device Days</a:t>
              </a:r>
            </a:p>
          </p:txBody>
        </p:sp>
        <p:sp>
          <p:nvSpPr>
            <p:cNvPr id="11" name="Line 9">
              <a:extLst>
                <a:ext uri="{FF2B5EF4-FFF2-40B4-BE49-F238E27FC236}">
                  <a16:creationId xmlns:a16="http://schemas.microsoft.com/office/drawing/2014/main" id="{645A9017-194F-D5EB-6D12-3A903F93A834}"/>
                </a:ext>
              </a:extLst>
            </p:cNvPr>
            <p:cNvSpPr>
              <a:spLocks noChangeShapeType="1"/>
            </p:cNvSpPr>
            <p:nvPr/>
          </p:nvSpPr>
          <p:spPr bwMode="auto">
            <a:xfrm>
              <a:off x="3732" y="5431"/>
              <a:ext cx="284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grpSp>
      <p:grpSp>
        <p:nvGrpSpPr>
          <p:cNvPr id="12" name="Group 18">
            <a:extLst>
              <a:ext uri="{FF2B5EF4-FFF2-40B4-BE49-F238E27FC236}">
                <a16:creationId xmlns:a16="http://schemas.microsoft.com/office/drawing/2014/main" id="{704A97F3-F1BF-67C2-DDFD-87432143C7F0}"/>
              </a:ext>
            </a:extLst>
          </p:cNvPr>
          <p:cNvGrpSpPr>
            <a:grpSpLocks/>
          </p:cNvGrpSpPr>
          <p:nvPr/>
        </p:nvGrpSpPr>
        <p:grpSpPr bwMode="auto">
          <a:xfrm>
            <a:off x="1259862" y="2027016"/>
            <a:ext cx="9928046" cy="784207"/>
            <a:chOff x="838" y="3422"/>
            <a:chExt cx="6249" cy="659"/>
          </a:xfrm>
        </p:grpSpPr>
        <p:sp>
          <p:nvSpPr>
            <p:cNvPr id="13" name="AutoShape 16">
              <a:extLst>
                <a:ext uri="{FF2B5EF4-FFF2-40B4-BE49-F238E27FC236}">
                  <a16:creationId xmlns:a16="http://schemas.microsoft.com/office/drawing/2014/main" id="{C7B5BD2F-2127-8A8A-259A-E2E2DA1A60FD}"/>
                </a:ext>
              </a:extLst>
            </p:cNvPr>
            <p:cNvSpPr>
              <a:spLocks noChangeArrowheads="1"/>
            </p:cNvSpPr>
            <p:nvPr/>
          </p:nvSpPr>
          <p:spPr bwMode="auto">
            <a:xfrm>
              <a:off x="838" y="3422"/>
              <a:ext cx="6249" cy="637"/>
            </a:xfrm>
            <a:prstGeom prst="roundRect">
              <a:avLst>
                <a:gd name="adj" fmla="val 16667"/>
              </a:avLst>
            </a:prstGeom>
            <a:solidFill>
              <a:schemeClr val="accent1">
                <a:alpha val="39999"/>
              </a:schemeClr>
            </a:solidFill>
            <a:ln w="127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07" tIns="45654" rIns="91307" bIns="45654" anchor="ctr"/>
            <a:lstStyle>
              <a:lvl1pPr defTabSz="912813" eaLnBrk="0" hangingPunct="0">
                <a:spcBef>
                  <a:spcPct val="20000"/>
                </a:spcBef>
                <a:buChar char="•"/>
                <a:defRPr sz="4300">
                  <a:solidFill>
                    <a:schemeClr val="tx1"/>
                  </a:solidFill>
                  <a:latin typeface="Calibri" pitchFamily="34" charset="0"/>
                  <a:ea typeface="ＭＳ Ｐゴシック" pitchFamily="34" charset="-128"/>
                </a:defRPr>
              </a:lvl1pPr>
              <a:lvl2pPr marL="741363" indent="-284163" defTabSz="912813" eaLnBrk="0" hangingPunct="0">
                <a:spcBef>
                  <a:spcPct val="20000"/>
                </a:spcBef>
                <a:buChar char="–"/>
                <a:defRPr sz="3700">
                  <a:solidFill>
                    <a:schemeClr val="tx1"/>
                  </a:solidFill>
                  <a:latin typeface="Calibri" pitchFamily="34" charset="0"/>
                  <a:ea typeface="ＭＳ Ｐゴシック" pitchFamily="34" charset="-128"/>
                </a:defRPr>
              </a:lvl2pPr>
              <a:lvl3pPr marL="1144588" indent="-231775" defTabSz="912813" eaLnBrk="0" hangingPunct="0">
                <a:spcBef>
                  <a:spcPct val="20000"/>
                </a:spcBef>
                <a:buChar char="•"/>
                <a:defRPr sz="3200">
                  <a:solidFill>
                    <a:schemeClr val="tx1"/>
                  </a:solidFill>
                  <a:latin typeface="Calibri" pitchFamily="34" charset="0"/>
                  <a:ea typeface="ＭＳ Ｐゴシック" pitchFamily="34" charset="-128"/>
                </a:defRPr>
              </a:lvl3pPr>
              <a:lvl4pPr marL="1600200" indent="-228600" defTabSz="912813" eaLnBrk="0" hangingPunct="0">
                <a:spcBef>
                  <a:spcPct val="20000"/>
                </a:spcBef>
                <a:buChar char="–"/>
                <a:defRPr sz="2700">
                  <a:solidFill>
                    <a:schemeClr val="tx1"/>
                  </a:solidFill>
                  <a:latin typeface="Calibri" pitchFamily="34" charset="0"/>
                  <a:ea typeface="ＭＳ Ｐゴシック" pitchFamily="34" charset="-128"/>
                </a:defRPr>
              </a:lvl4pPr>
              <a:lvl5pPr marL="2057400" indent="-228600" defTabSz="912813" eaLnBrk="0" hangingPunct="0">
                <a:spcBef>
                  <a:spcPct val="20000"/>
                </a:spcBef>
                <a:buChar char="»"/>
                <a:defRPr sz="2700">
                  <a:solidFill>
                    <a:schemeClr val="tx1"/>
                  </a:solidFill>
                  <a:latin typeface="Calibri" pitchFamily="34" charset="0"/>
                  <a:ea typeface="ＭＳ Ｐゴシック" pitchFamily="34" charset="-128"/>
                </a:defRPr>
              </a:lvl5pPr>
              <a:lvl6pPr marL="25146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29718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34290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3886200" indent="-228600" defTabSz="9128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sp>
          <p:nvSpPr>
            <p:cNvPr id="14" name="Text Box 12">
              <a:extLst>
                <a:ext uri="{FF2B5EF4-FFF2-40B4-BE49-F238E27FC236}">
                  <a16:creationId xmlns:a16="http://schemas.microsoft.com/office/drawing/2014/main" id="{301DB131-9EA6-0751-1391-327D29ED233B}"/>
                </a:ext>
              </a:extLst>
            </p:cNvPr>
            <p:cNvSpPr txBox="1">
              <a:spLocks noChangeArrowheads="1"/>
            </p:cNvSpPr>
            <p:nvPr/>
          </p:nvSpPr>
          <p:spPr bwMode="auto">
            <a:xfrm>
              <a:off x="991" y="3544"/>
              <a:ext cx="3087" cy="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Standardized Infection Ratio (SIR) =</a:t>
              </a:r>
            </a:p>
          </p:txBody>
        </p:sp>
        <p:sp>
          <p:nvSpPr>
            <p:cNvPr id="15" name="Text Box 13">
              <a:extLst>
                <a:ext uri="{FF2B5EF4-FFF2-40B4-BE49-F238E27FC236}">
                  <a16:creationId xmlns:a16="http://schemas.microsoft.com/office/drawing/2014/main" id="{C5CF2A34-DEE0-3256-EA4A-B681F701E355}"/>
                </a:ext>
              </a:extLst>
            </p:cNvPr>
            <p:cNvSpPr txBox="1">
              <a:spLocks noChangeArrowheads="1"/>
            </p:cNvSpPr>
            <p:nvPr/>
          </p:nvSpPr>
          <p:spPr bwMode="auto">
            <a:xfrm>
              <a:off x="3988" y="3427"/>
              <a:ext cx="2851"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Actual Number of Infections</a:t>
              </a:r>
            </a:p>
          </p:txBody>
        </p:sp>
        <p:sp>
          <p:nvSpPr>
            <p:cNvPr id="16" name="Text Box 14">
              <a:extLst>
                <a:ext uri="{FF2B5EF4-FFF2-40B4-BE49-F238E27FC236}">
                  <a16:creationId xmlns:a16="http://schemas.microsoft.com/office/drawing/2014/main" id="{42375853-CBD0-113E-4AE6-80E378A50CE8}"/>
                </a:ext>
              </a:extLst>
            </p:cNvPr>
            <p:cNvSpPr txBox="1">
              <a:spLocks noChangeArrowheads="1"/>
            </p:cNvSpPr>
            <p:nvPr/>
          </p:nvSpPr>
          <p:spPr bwMode="auto">
            <a:xfrm>
              <a:off x="3992" y="3693"/>
              <a:ext cx="284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94" tIns="45647" rIns="91294" bIns="4564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Predicted Number of Infections</a:t>
              </a:r>
            </a:p>
          </p:txBody>
        </p:sp>
        <p:sp>
          <p:nvSpPr>
            <p:cNvPr id="17" name="Line 15">
              <a:extLst>
                <a:ext uri="{FF2B5EF4-FFF2-40B4-BE49-F238E27FC236}">
                  <a16:creationId xmlns:a16="http://schemas.microsoft.com/office/drawing/2014/main" id="{BBF5CBD6-939F-3398-4FED-7EBB8BD152F0}"/>
                </a:ext>
              </a:extLst>
            </p:cNvPr>
            <p:cNvSpPr>
              <a:spLocks noChangeShapeType="1"/>
            </p:cNvSpPr>
            <p:nvPr/>
          </p:nvSpPr>
          <p:spPr bwMode="auto">
            <a:xfrm>
              <a:off x="4069" y="3755"/>
              <a:ext cx="269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Garamond" pitchFamily="18" charset="0"/>
                <a:ea typeface="ＭＳ Ｐゴシック" pitchFamily="34" charset="-128"/>
                <a:cs typeface="+mn-cs"/>
              </a:endParaRPr>
            </a:p>
          </p:txBody>
        </p:sp>
      </p:grpSp>
      <p:sp>
        <p:nvSpPr>
          <p:cNvPr id="18" name="Content Placeholder 2">
            <a:extLst>
              <a:ext uri="{FF2B5EF4-FFF2-40B4-BE49-F238E27FC236}">
                <a16:creationId xmlns:a16="http://schemas.microsoft.com/office/drawing/2014/main" id="{A3577840-35A6-555D-7A0D-2D5CB8679309}"/>
              </a:ext>
            </a:extLst>
          </p:cNvPr>
          <p:cNvSpPr txBox="1">
            <a:spLocks/>
          </p:cNvSpPr>
          <p:nvPr/>
        </p:nvSpPr>
        <p:spPr>
          <a:xfrm>
            <a:off x="579881" y="3253368"/>
            <a:ext cx="6624433" cy="6787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50828" marR="0" lvl="0" indent="0" algn="l" defTabSz="1204650" rtl="0" eaLnBrk="1" fontAlgn="auto" latinLnBrk="0" hangingPunct="1">
              <a:lnSpc>
                <a:spcPct val="90000"/>
              </a:lnSpc>
              <a:spcBef>
                <a:spcPct val="20000"/>
              </a:spcBef>
              <a:spcAft>
                <a:spcPts val="0"/>
              </a:spcAft>
              <a:buClrTx/>
              <a:buSzTx/>
              <a:buFont typeface="Arial" panose="020B0604020202020204" pitchFamily="34"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Standard Utilization Ratio (SUR)</a:t>
            </a:r>
          </a:p>
        </p:txBody>
      </p:sp>
    </p:spTree>
    <p:extLst>
      <p:ext uri="{BB962C8B-B14F-4D97-AF65-F5344CB8AC3E}">
        <p14:creationId xmlns:p14="http://schemas.microsoft.com/office/powerpoint/2010/main" val="2689449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How to Interpret SIRs/SURs and 95% Confidence Intervals (CIs)</a:t>
            </a:r>
            <a:endParaRPr lang="en-US" sz="2800" dirty="0"/>
          </a:p>
        </p:txBody>
      </p:sp>
      <p:sp>
        <p:nvSpPr>
          <p:cNvPr id="6" name="Content Placeholder 5">
            <a:extLst>
              <a:ext uri="{FF2B5EF4-FFF2-40B4-BE49-F238E27FC236}">
                <a16:creationId xmlns:a16="http://schemas.microsoft.com/office/drawing/2014/main" id="{57D39A45-4942-4F2F-AE99-9FF73CFCD57E}"/>
              </a:ext>
            </a:extLst>
          </p:cNvPr>
          <p:cNvSpPr>
            <a:spLocks noGrp="1"/>
          </p:cNvSpPr>
          <p:nvPr>
            <p:ph idx="1"/>
          </p:nvPr>
        </p:nvSpPr>
        <p:spPr>
          <a:xfrm>
            <a:off x="609600" y="5105334"/>
            <a:ext cx="10972800" cy="1250859"/>
          </a:xfrm>
        </p:spPr>
        <p:txBody>
          <a:bodyPr>
            <a:normAutofit fontScale="85000" lnSpcReduction="10000"/>
          </a:bodyPr>
          <a:lstStyle/>
          <a:p>
            <a:pPr marL="0" marR="0" lvl="0" indent="0" algn="l" defTabSz="1204650" rtl="0" eaLnBrk="1" fontAlgn="auto" latinLnBrk="0" hangingPunct="1">
              <a:lnSpc>
                <a:spcPct val="90000"/>
              </a:lnSpc>
              <a:spcBef>
                <a:spcPts val="0"/>
              </a:spcBef>
              <a:spcAft>
                <a:spcPts val="800"/>
              </a:spcAft>
              <a:buClrTx/>
              <a:buSz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The </a:t>
            </a:r>
            <a:r>
              <a:rPr kumimoji="0" lang="en-US" sz="1800" b="0" i="0" u="none" strike="noStrike" kern="1200" cap="none" spc="0" normalizeH="0" baseline="0" noProof="0" dirty="0">
                <a:ln>
                  <a:noFill/>
                </a:ln>
                <a:solidFill>
                  <a:srgbClr val="92D050"/>
                </a:solidFill>
                <a:effectLst/>
                <a:uLnTx/>
                <a:uFillTx/>
                <a:latin typeface="Calibri"/>
                <a:ea typeface="+mn-ea"/>
                <a:cs typeface="+mn-cs"/>
              </a:rPr>
              <a:t>green</a:t>
            </a:r>
            <a:r>
              <a:rPr kumimoji="0" lang="en-US" sz="1800" b="0" i="0" u="none" strike="noStrike" kern="1200" cap="none" spc="0" normalizeH="0" baseline="0" noProof="0" dirty="0">
                <a:ln>
                  <a:noFill/>
                </a:ln>
                <a:solidFill>
                  <a:prstClr val="black"/>
                </a:solidFill>
                <a:effectLst/>
                <a:uLnTx/>
                <a:uFillTx/>
                <a:latin typeface="Calibri"/>
                <a:ea typeface="+mn-ea"/>
                <a:cs typeface="+mn-cs"/>
              </a:rPr>
              <a:t> horizontal bar represents the SIR/SUR, and the </a:t>
            </a:r>
            <a:r>
              <a:rPr kumimoji="0" lang="en-US" sz="1800" b="0" i="0" u="none" strike="noStrike" kern="1200" cap="none" spc="0" normalizeH="0" baseline="0" noProof="0" dirty="0">
                <a:ln>
                  <a:noFill/>
                </a:ln>
                <a:solidFill>
                  <a:srgbClr val="333399"/>
                </a:solidFill>
                <a:effectLst/>
                <a:uLnTx/>
                <a:uFillTx/>
                <a:latin typeface="Calibri"/>
                <a:ea typeface="+mn-ea"/>
                <a:cs typeface="+mn-cs"/>
              </a:rPr>
              <a:t>blue</a:t>
            </a:r>
            <a:r>
              <a:rPr kumimoji="0" lang="en-US" sz="1800" b="0" i="0" u="none" strike="noStrike" kern="1200" cap="none" spc="0" normalizeH="0" baseline="0" noProof="0" dirty="0">
                <a:ln>
                  <a:noFill/>
                </a:ln>
                <a:solidFill>
                  <a:prstClr val="black"/>
                </a:solidFill>
                <a:effectLst/>
                <a:uLnTx/>
                <a:uFillTx/>
                <a:latin typeface="Calibri"/>
                <a:ea typeface="+mn-ea"/>
                <a:cs typeface="+mn-cs"/>
              </a:rPr>
              <a:t> vertical bar represents the 95% confidence interval (CI). The 95% CI measures the probability that the true SIR/SUR falls between the two parameters. </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 the blue vertical bar crosses 1.0 (highlighted in </a:t>
            </a:r>
            <a:r>
              <a:rPr kumimoji="0" lang="en-US" sz="1800" b="0" i="0" u="none" strike="noStrike" kern="1200" cap="none" spc="0" normalizeH="0" baseline="0" noProof="0" dirty="0">
                <a:ln>
                  <a:noFill/>
                </a:ln>
                <a:solidFill>
                  <a:srgbClr val="FF9933"/>
                </a:solidFill>
                <a:effectLst/>
                <a:uLnTx/>
                <a:uFillTx/>
                <a:latin typeface="Calibri"/>
                <a:ea typeface="+mn-ea"/>
                <a:cs typeface="+mn-cs"/>
              </a:rPr>
              <a:t>orange</a:t>
            </a:r>
            <a:r>
              <a:rPr kumimoji="0" lang="en-US" sz="1800" b="0" i="0" u="none" strike="noStrike" kern="1200" cap="none" spc="0" normalizeH="0" baseline="0" noProof="0" dirty="0">
                <a:ln>
                  <a:noFill/>
                </a:ln>
                <a:solidFill>
                  <a:prstClr val="black"/>
                </a:solidFill>
                <a:effectLst/>
                <a:uLnTx/>
                <a:uFillTx/>
                <a:latin typeface="Calibri"/>
                <a:ea typeface="+mn-ea"/>
                <a:cs typeface="+mn-cs"/>
              </a:rPr>
              <a:t>), then the actual rate is not statistically significantly different from the predicted rate.  </a:t>
            </a:r>
          </a:p>
          <a:p>
            <a:pPr marL="452352" marR="0" lvl="0" indent="-283464" algn="l" defTabSz="120465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 the blue vertical bar is completely above or below 1.0, then the actual is statistically significantly different from the predicted rate.</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6</a:t>
            </a:fld>
            <a:endParaRPr lang="en-US" dirty="0"/>
          </a:p>
        </p:txBody>
      </p:sp>
      <p:graphicFrame>
        <p:nvGraphicFramePr>
          <p:cNvPr id="19" name="Chart 3">
            <a:extLst>
              <a:ext uri="{FF2B5EF4-FFF2-40B4-BE49-F238E27FC236}">
                <a16:creationId xmlns:a16="http://schemas.microsoft.com/office/drawing/2014/main" id="{2A23E9D0-1F93-BDA5-55C5-2101DCE3E42C}"/>
              </a:ext>
            </a:extLst>
          </p:cNvPr>
          <p:cNvGraphicFramePr>
            <a:graphicFrameLocks/>
          </p:cNvGraphicFramePr>
          <p:nvPr/>
        </p:nvGraphicFramePr>
        <p:xfrm>
          <a:off x="1706309" y="1235382"/>
          <a:ext cx="8564905" cy="3803246"/>
        </p:xfrm>
        <a:graphic>
          <a:graphicData uri="http://schemas.openxmlformats.org/presentationml/2006/ole">
            <mc:AlternateContent xmlns:mc="http://schemas.openxmlformats.org/markup-compatibility/2006">
              <mc:Choice xmlns:v="urn:schemas-microsoft-com:vml" Requires="v">
                <p:oleObj r:id="rId2" imgW="8559526" imgH="5066215" progId="Excel.Chart.8">
                  <p:embed/>
                </p:oleObj>
              </mc:Choice>
              <mc:Fallback>
                <p:oleObj r:id="rId2" imgW="8559526" imgH="5066215" progId="Excel.Chart.8">
                  <p:embed/>
                  <p:pic>
                    <p:nvPicPr>
                      <p:cNvPr id="15364" name="Chart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309" y="1235382"/>
                        <a:ext cx="8564905" cy="380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0" name="Straight Connector 19">
            <a:extLst>
              <a:ext uri="{FF2B5EF4-FFF2-40B4-BE49-F238E27FC236}">
                <a16:creationId xmlns:a16="http://schemas.microsoft.com/office/drawing/2014/main" id="{DC6319B2-0D14-4FD9-EBC1-E101B4F23A59}"/>
              </a:ext>
            </a:extLst>
          </p:cNvPr>
          <p:cNvCxnSpPr/>
          <p:nvPr/>
        </p:nvCxnSpPr>
        <p:spPr bwMode="auto">
          <a:xfrm flipV="1">
            <a:off x="2119384" y="3996937"/>
            <a:ext cx="8021555" cy="0"/>
          </a:xfrm>
          <a:prstGeom prst="line">
            <a:avLst/>
          </a:prstGeom>
          <a:solidFill>
            <a:schemeClr val="accent1"/>
          </a:solidFill>
          <a:ln w="57150" cap="flat" cmpd="sng" algn="ctr">
            <a:solidFill>
              <a:srgbClr val="FF993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 name="TextBox 20">
            <a:extLst>
              <a:ext uri="{FF2B5EF4-FFF2-40B4-BE49-F238E27FC236}">
                <a16:creationId xmlns:a16="http://schemas.microsoft.com/office/drawing/2014/main" id="{E8BF71AA-207A-6AC6-2B01-7A200A269899}"/>
              </a:ext>
            </a:extLst>
          </p:cNvPr>
          <p:cNvSpPr txBox="1"/>
          <p:nvPr/>
        </p:nvSpPr>
        <p:spPr>
          <a:xfrm>
            <a:off x="1126421" y="2520214"/>
            <a:ext cx="459740" cy="1176781"/>
          </a:xfrm>
          <a:prstGeom prst="rect">
            <a:avLst/>
          </a:prstGeom>
          <a:noFill/>
        </p:spPr>
        <p:txBody>
          <a:bodyPr vert="vert270" wrap="square" lIns="90487" tIns="45222" rIns="90487" bIns="45222">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SIR/SUR</a:t>
            </a:r>
          </a:p>
        </p:txBody>
      </p:sp>
      <p:sp>
        <p:nvSpPr>
          <p:cNvPr id="22" name="TextBox 21">
            <a:extLst>
              <a:ext uri="{FF2B5EF4-FFF2-40B4-BE49-F238E27FC236}">
                <a16:creationId xmlns:a16="http://schemas.microsoft.com/office/drawing/2014/main" id="{E8A9A824-7A5A-5B7F-BAFA-A5FF5020F7FB}"/>
              </a:ext>
            </a:extLst>
          </p:cNvPr>
          <p:cNvSpPr txBox="1"/>
          <p:nvPr/>
        </p:nvSpPr>
        <p:spPr>
          <a:xfrm>
            <a:off x="2688152" y="2520214"/>
            <a:ext cx="4402402" cy="337548"/>
          </a:xfrm>
          <a:prstGeom prst="rect">
            <a:avLst/>
          </a:prstGeom>
          <a:noFill/>
          <a:ln>
            <a:solidFill>
              <a:schemeClr val="bg1">
                <a:lumMod val="65000"/>
              </a:schemeClr>
            </a:solidFill>
          </a:ln>
        </p:spPr>
        <p:txBody>
          <a:bodyPr lIns="90487" tIns="45222" rIns="90487" bIns="45222">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S PGothic" pitchFamily="34" charset="-128"/>
                <a:cs typeface="Arial" panose="020B0604020202020204" pitchFamily="34" charset="0"/>
              </a:rPr>
              <a:t>Not significantly different than predicted</a:t>
            </a:r>
          </a:p>
        </p:txBody>
      </p:sp>
      <p:cxnSp>
        <p:nvCxnSpPr>
          <p:cNvPr id="23" name="Straight Arrow Connector 22">
            <a:extLst>
              <a:ext uri="{FF2B5EF4-FFF2-40B4-BE49-F238E27FC236}">
                <a16:creationId xmlns:a16="http://schemas.microsoft.com/office/drawing/2014/main" id="{AB8F9082-209E-1E34-0E85-F710C4B39528}"/>
              </a:ext>
            </a:extLst>
          </p:cNvPr>
          <p:cNvCxnSpPr/>
          <p:nvPr/>
        </p:nvCxnSpPr>
        <p:spPr bwMode="auto">
          <a:xfrm flipH="1">
            <a:off x="3531865" y="2910209"/>
            <a:ext cx="900817" cy="429072"/>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 name="Straight Arrow Connector 23">
            <a:extLst>
              <a:ext uri="{FF2B5EF4-FFF2-40B4-BE49-F238E27FC236}">
                <a16:creationId xmlns:a16="http://schemas.microsoft.com/office/drawing/2014/main" id="{0684EB7D-0A44-7F35-65AC-BFA592874A6B}"/>
              </a:ext>
            </a:extLst>
          </p:cNvPr>
          <p:cNvCxnSpPr/>
          <p:nvPr/>
        </p:nvCxnSpPr>
        <p:spPr bwMode="auto">
          <a:xfrm>
            <a:off x="4432680" y="2920937"/>
            <a:ext cx="579890" cy="768754"/>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5" name="TextBox 24">
            <a:extLst>
              <a:ext uri="{FF2B5EF4-FFF2-40B4-BE49-F238E27FC236}">
                <a16:creationId xmlns:a16="http://schemas.microsoft.com/office/drawing/2014/main" id="{A0F0880D-FDCD-F63F-C62C-389C14B39290}"/>
              </a:ext>
            </a:extLst>
          </p:cNvPr>
          <p:cNvSpPr txBox="1"/>
          <p:nvPr/>
        </p:nvSpPr>
        <p:spPr>
          <a:xfrm>
            <a:off x="7930997" y="4274642"/>
            <a:ext cx="3792326" cy="337548"/>
          </a:xfrm>
          <a:prstGeom prst="rect">
            <a:avLst/>
          </a:prstGeom>
          <a:noFill/>
          <a:ln>
            <a:solidFill>
              <a:schemeClr val="bg1">
                <a:lumMod val="65000"/>
              </a:schemeClr>
            </a:solidFill>
          </a:ln>
        </p:spPr>
        <p:txBody>
          <a:bodyPr lIns="90487" tIns="45222" rIns="90487" bIns="45222">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Significantly lower than predicted</a:t>
            </a:r>
          </a:p>
        </p:txBody>
      </p:sp>
      <p:sp>
        <p:nvSpPr>
          <p:cNvPr id="26" name="TextBox 25">
            <a:extLst>
              <a:ext uri="{FF2B5EF4-FFF2-40B4-BE49-F238E27FC236}">
                <a16:creationId xmlns:a16="http://schemas.microsoft.com/office/drawing/2014/main" id="{1EFCA68B-96F3-85CD-5B7B-195F2606BC4D}"/>
              </a:ext>
            </a:extLst>
          </p:cNvPr>
          <p:cNvSpPr txBox="1"/>
          <p:nvPr/>
        </p:nvSpPr>
        <p:spPr>
          <a:xfrm>
            <a:off x="4199136" y="1604861"/>
            <a:ext cx="3863818" cy="337548"/>
          </a:xfrm>
          <a:prstGeom prst="rect">
            <a:avLst/>
          </a:prstGeom>
          <a:noFill/>
          <a:ln>
            <a:solidFill>
              <a:schemeClr val="bg1">
                <a:lumMod val="65000"/>
              </a:schemeClr>
            </a:solidFill>
          </a:ln>
        </p:spPr>
        <p:txBody>
          <a:bodyPr lIns="90487" tIns="45222" rIns="90487" bIns="45222">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S PGothic" pitchFamily="34" charset="-128"/>
                <a:cs typeface="Arial" panose="020B0604020202020204" pitchFamily="34" charset="0"/>
              </a:rPr>
              <a:t>Significantly higher than predicted</a:t>
            </a:r>
          </a:p>
        </p:txBody>
      </p:sp>
      <p:cxnSp>
        <p:nvCxnSpPr>
          <p:cNvPr id="27" name="Straight Arrow Connector 26">
            <a:extLst>
              <a:ext uri="{FF2B5EF4-FFF2-40B4-BE49-F238E27FC236}">
                <a16:creationId xmlns:a16="http://schemas.microsoft.com/office/drawing/2014/main" id="{06E0C468-3972-0755-22E7-49CE147B8EC0}"/>
              </a:ext>
            </a:extLst>
          </p:cNvPr>
          <p:cNvCxnSpPr/>
          <p:nvPr/>
        </p:nvCxnSpPr>
        <p:spPr bwMode="auto">
          <a:xfrm flipH="1">
            <a:off x="7365409" y="4411706"/>
            <a:ext cx="565591" cy="0"/>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8" name="Straight Arrow Connector 27">
            <a:extLst>
              <a:ext uri="{FF2B5EF4-FFF2-40B4-BE49-F238E27FC236}">
                <a16:creationId xmlns:a16="http://schemas.microsoft.com/office/drawing/2014/main" id="{810E062A-42EA-7BA8-3527-2DF6FAC9AD39}"/>
              </a:ext>
            </a:extLst>
          </p:cNvPr>
          <p:cNvCxnSpPr/>
          <p:nvPr/>
        </p:nvCxnSpPr>
        <p:spPr bwMode="auto">
          <a:xfrm>
            <a:off x="8062956" y="1915941"/>
            <a:ext cx="900817" cy="277705"/>
          </a:xfrm>
          <a:prstGeom prst="straightConnector1">
            <a:avLst/>
          </a:prstGeom>
          <a:solidFill>
            <a:schemeClr val="accent1"/>
          </a:solidFill>
          <a:ln w="127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346669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Central Line-Associated Bloodstream Infections (CLABSI):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Infection Ratio in Adult and Pediatric ICUs and Wards</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7</a:t>
            </a:fld>
            <a:endParaRPr lang="en-US" dirty="0"/>
          </a:p>
        </p:txBody>
      </p:sp>
      <p:sp>
        <p:nvSpPr>
          <p:cNvPr id="7" name="Rectangle 6">
            <a:extLst>
              <a:ext uri="{FF2B5EF4-FFF2-40B4-BE49-F238E27FC236}">
                <a16:creationId xmlns:a16="http://schemas.microsoft.com/office/drawing/2014/main" id="{68875132-64F5-C921-4751-42A7A8B0B36B}"/>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8" name="Rectangle 7">
            <a:extLst>
              <a:ext uri="{FF2B5EF4-FFF2-40B4-BE49-F238E27FC236}">
                <a16:creationId xmlns:a16="http://schemas.microsoft.com/office/drawing/2014/main" id="{20C4F94E-6669-29F3-B616-B80AACBB2264}"/>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9" name="Object 10">
            <a:extLst>
              <a:ext uri="{FF2B5EF4-FFF2-40B4-BE49-F238E27FC236}">
                <a16:creationId xmlns:a16="http://schemas.microsoft.com/office/drawing/2014/main" id="{6D2C2F62-705E-1AB3-C348-BC20E7DB2054}"/>
              </a:ext>
            </a:extLst>
          </p:cNvPr>
          <p:cNvGraphicFramePr>
            <a:graphicFrameLocks noGrp="1" noChangeAspect="1"/>
          </p:cNvGraphicFramePr>
          <p:nvPr>
            <p:ph idx="1"/>
            <p:extLst>
              <p:ext uri="{D42A27DB-BD31-4B8C-83A1-F6EECF244321}">
                <p14:modId xmlns:p14="http://schemas.microsoft.com/office/powerpoint/2010/main" val="789265285"/>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93CE5F26-CEDE-71AD-416A-59F043630BC6}"/>
              </a:ext>
            </a:extLst>
          </p:cNvPr>
          <p:cNvSpPr txBox="1">
            <a:spLocks/>
          </p:cNvSpPr>
          <p:nvPr/>
        </p:nvSpPr>
        <p:spPr>
          <a:xfrm>
            <a:off x="8757419" y="6491691"/>
            <a:ext cx="2735701"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2">
                    <a:lumMod val="40000"/>
                    <a:lumOff val="6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CA49D0EE-DE7F-324B-A84C-F36708423CDB}" type="slidenum">
              <a:rPr lang="en-US" sz="1100" smtClean="0">
                <a:solidFill>
                  <a:srgbClr val="464646">
                    <a:lumMod val="40000"/>
                    <a:lumOff val="60000"/>
                  </a:srgbClr>
                </a:solidFill>
                <a:ea typeface="ＭＳ Ｐゴシック" pitchFamily="34" charset="-128"/>
              </a:rPr>
              <a:pPr fontAlgn="base">
                <a:spcBef>
                  <a:spcPct val="0"/>
                </a:spcBef>
                <a:spcAft>
                  <a:spcPct val="0"/>
                </a:spcAft>
                <a:defRPr/>
              </a:pPr>
              <a:t>7</a:t>
            </a:fld>
            <a:endParaRPr lang="en-US" sz="1100">
              <a:solidFill>
                <a:srgbClr val="464646">
                  <a:lumMod val="40000"/>
                  <a:lumOff val="60000"/>
                </a:srgbClr>
              </a:solidFill>
              <a:ea typeface="ＭＳ Ｐゴシック" pitchFamily="34" charset="-128"/>
            </a:endParaRPr>
          </a:p>
        </p:txBody>
      </p:sp>
      <p:sp>
        <p:nvSpPr>
          <p:cNvPr id="11" name="Text Box 8">
            <a:extLst>
              <a:ext uri="{FF2B5EF4-FFF2-40B4-BE49-F238E27FC236}">
                <a16:creationId xmlns:a16="http://schemas.microsoft.com/office/drawing/2014/main" id="{AFA845FA-4EF5-FBFB-1E1A-6D34C61D37B4}"/>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12" name="Group 13">
            <a:extLst>
              <a:ext uri="{FF2B5EF4-FFF2-40B4-BE49-F238E27FC236}">
                <a16:creationId xmlns:a16="http://schemas.microsoft.com/office/drawing/2014/main" id="{DC611F06-3C3B-06DE-D2C0-EFB218B54275}"/>
              </a:ext>
            </a:extLst>
          </p:cNvPr>
          <p:cNvGrpSpPr>
            <a:grpSpLocks/>
          </p:cNvGrpSpPr>
          <p:nvPr/>
        </p:nvGrpSpPr>
        <p:grpSpPr bwMode="auto">
          <a:xfrm>
            <a:off x="1333" y="4853598"/>
            <a:ext cx="3734915" cy="276612"/>
            <a:chOff x="3955" y="5337"/>
            <a:chExt cx="2455" cy="231"/>
          </a:xfrm>
        </p:grpSpPr>
        <p:sp>
          <p:nvSpPr>
            <p:cNvPr id="13" name="Text Box 14">
              <a:extLst>
                <a:ext uri="{FF2B5EF4-FFF2-40B4-BE49-F238E27FC236}">
                  <a16:creationId xmlns:a16="http://schemas.microsoft.com/office/drawing/2014/main" id="{19700FD2-B373-B688-30CB-F59898CF37DD}"/>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SIR	        Upper and Lower Limit</a:t>
              </a:r>
            </a:p>
          </p:txBody>
        </p:sp>
        <p:sp>
          <p:nvSpPr>
            <p:cNvPr id="14" name="Line 15">
              <a:extLst>
                <a:ext uri="{FF2B5EF4-FFF2-40B4-BE49-F238E27FC236}">
                  <a16:creationId xmlns:a16="http://schemas.microsoft.com/office/drawing/2014/main" id="{14761197-CCB4-92A8-0397-BD213ADFA486}"/>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5" name="Line 16">
              <a:extLst>
                <a:ext uri="{FF2B5EF4-FFF2-40B4-BE49-F238E27FC236}">
                  <a16:creationId xmlns:a16="http://schemas.microsoft.com/office/drawing/2014/main" id="{44412A36-BCEF-29EC-2968-8E25AC7FB11A}"/>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16" name="Rounded Rectangle 1">
            <a:extLst>
              <a:ext uri="{FF2B5EF4-FFF2-40B4-BE49-F238E27FC236}">
                <a16:creationId xmlns:a16="http://schemas.microsoft.com/office/drawing/2014/main" id="{7EF53ACA-7CB3-8E65-C283-1E23F8D1182F}"/>
              </a:ext>
            </a:extLst>
          </p:cNvPr>
          <p:cNvSpPr>
            <a:spLocks noChangeArrowheads="1"/>
          </p:cNvSpPr>
          <p:nvPr/>
        </p:nvSpPr>
        <p:spPr bwMode="auto">
          <a:xfrm>
            <a:off x="133580"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7" name="Rounded Rectangle 1">
            <a:extLst>
              <a:ext uri="{FF2B5EF4-FFF2-40B4-BE49-F238E27FC236}">
                <a16:creationId xmlns:a16="http://schemas.microsoft.com/office/drawing/2014/main" id="{85AE7CFE-A532-C238-A646-238FF352B099}"/>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8" name="Arrow: Down 17">
            <a:extLst>
              <a:ext uri="{FF2B5EF4-FFF2-40B4-BE49-F238E27FC236}">
                <a16:creationId xmlns:a16="http://schemas.microsoft.com/office/drawing/2014/main" id="{81B5AF97-1AAE-9615-8534-FB079AEF9B89}"/>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0EF84F6D-4BD9-0486-4568-AADF95EC4099}"/>
              </a:ext>
            </a:extLst>
          </p:cNvPr>
          <p:cNvSpPr txBox="1"/>
          <p:nvPr/>
        </p:nvSpPr>
        <p:spPr>
          <a:xfrm>
            <a:off x="2347943"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90FBC9B8-8943-A7CB-5B98-F21B74427C0D}"/>
              </a:ext>
            </a:extLst>
          </p:cNvPr>
          <p:cNvSpPr txBox="1"/>
          <p:nvPr/>
        </p:nvSpPr>
        <p:spPr>
          <a:xfrm>
            <a:off x="5706422"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3CF69C7F-048A-999E-55C1-617317C3CD4E}"/>
              </a:ext>
            </a:extLst>
          </p:cNvPr>
          <p:cNvSpPr txBox="1"/>
          <p:nvPr/>
        </p:nvSpPr>
        <p:spPr>
          <a:xfrm>
            <a:off x="8474645"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8FC9C88-9926-AACE-78AB-79D3BB25621E}"/>
              </a:ext>
            </a:extLst>
          </p:cNvPr>
          <p:cNvSpPr txBox="1"/>
          <p:nvPr/>
        </p:nvSpPr>
        <p:spPr>
          <a:xfrm>
            <a:off x="11279174"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3" name="Rounded Rectangle 1">
            <a:extLst>
              <a:ext uri="{FF2B5EF4-FFF2-40B4-BE49-F238E27FC236}">
                <a16:creationId xmlns:a16="http://schemas.microsoft.com/office/drawing/2014/main" id="{5FBD9CF6-E072-2874-77CA-F3A9A1BFFBCD}"/>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Four unit types experienced a significantly lower number of infections than predicted, based on 2015 national aggregate data.</a:t>
            </a:r>
          </a:p>
        </p:txBody>
      </p:sp>
      <p:sp>
        <p:nvSpPr>
          <p:cNvPr id="34" name="Rounded Rectangle 1">
            <a:extLst>
              <a:ext uri="{FF2B5EF4-FFF2-40B4-BE49-F238E27FC236}">
                <a16:creationId xmlns:a16="http://schemas.microsoft.com/office/drawing/2014/main" id="{24901625-F7B0-8E71-5898-12743337133D}"/>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lang="en-US" altLang="en-US" sz="1600" dirty="0">
                <a:solidFill>
                  <a:prstClr val="black"/>
                </a:solidFill>
                <a:latin typeface="Arial" panose="020B0604020202020204" pitchFamily="34" charset="0"/>
                <a:ea typeface="ＭＳ Ｐゴシック" pitchFamily="34" charset="-128"/>
                <a:cs typeface="Arial" panose="020B0604020202020204" pitchFamily="34" charset="0"/>
              </a:rPr>
              <a:t>There were no</a:t>
            </a: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 unit types that experienced a significantly higher number of infections than predicted, based on 2015 national aggregate data.</a:t>
            </a:r>
          </a:p>
        </p:txBody>
      </p:sp>
      <p:sp>
        <p:nvSpPr>
          <p:cNvPr id="35" name="Arrow: Down 34">
            <a:extLst>
              <a:ext uri="{FF2B5EF4-FFF2-40B4-BE49-F238E27FC236}">
                <a16:creationId xmlns:a16="http://schemas.microsoft.com/office/drawing/2014/main" id="{F83468A0-CA6A-78AA-2FB7-A87C7967BCC8}"/>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880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a:xfrm>
            <a:off x="592821" y="56524"/>
            <a:ext cx="11160563" cy="874654"/>
          </a:xfrm>
        </p:spPr>
        <p:txBody>
          <a:bodyPr>
            <a:noAutofit/>
          </a:bodyPr>
          <a:lstStyle/>
          <a:p>
            <a:r>
              <a:rPr kumimoji="0" lang="en-US" sz="2800" b="1" i="0" u="none" strike="noStrike" kern="1200" cap="none" spc="0" normalizeH="0" baseline="0" noProof="0" dirty="0">
                <a:ln>
                  <a:noFill/>
                </a:ln>
                <a:solidFill>
                  <a:prstClr val="white"/>
                </a:solidFill>
                <a:effectLst/>
                <a:uLnTx/>
                <a:uFillTx/>
              </a:rPr>
              <a:t>Central Line-Associated Bloodstream Infections (CLABSI):</a:t>
            </a:r>
            <a:br>
              <a:rPr kumimoji="0" lang="en-US" sz="2800" b="1" i="0" u="none" strike="noStrike" kern="1200" cap="none" spc="0" normalizeH="0" baseline="0" noProof="0" dirty="0">
                <a:ln>
                  <a:noFill/>
                </a:ln>
                <a:solidFill>
                  <a:prstClr val="white"/>
                </a:solidFill>
                <a:effectLst/>
                <a:uLnTx/>
                <a:uFillTx/>
              </a:rPr>
            </a:br>
            <a:r>
              <a:rPr kumimoji="0" lang="en-US" sz="2800" b="1" i="0" u="none" strike="noStrike" kern="1200" cap="none" spc="0" normalizeH="0" baseline="0" noProof="0" dirty="0">
                <a:ln>
                  <a:noFill/>
                </a:ln>
                <a:solidFill>
                  <a:prstClr val="white"/>
                </a:solidFill>
                <a:effectLst/>
                <a:uLnTx/>
                <a:uFillTx/>
              </a:rPr>
              <a:t>Standard Utilization Ratio in Adult and Pediatric ICUs and Wards</a:t>
            </a:r>
          </a:p>
        </p:txBody>
      </p:sp>
      <p:sp>
        <p:nvSpPr>
          <p:cNvPr id="4" name="Rectangle 3">
            <a:extLst>
              <a:ext uri="{FF2B5EF4-FFF2-40B4-BE49-F238E27FC236}">
                <a16:creationId xmlns:a16="http://schemas.microsoft.com/office/drawing/2014/main" id="{E4D28497-EC9C-2C62-2C32-23F5A166879F}"/>
              </a:ext>
            </a:extLst>
          </p:cNvPr>
          <p:cNvSpPr/>
          <p:nvPr/>
        </p:nvSpPr>
        <p:spPr>
          <a:xfrm>
            <a:off x="8475044" y="1441967"/>
            <a:ext cx="3335483" cy="22282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a:t>
            </a:r>
          </a:p>
        </p:txBody>
      </p:sp>
      <p:sp>
        <p:nvSpPr>
          <p:cNvPr id="6" name="Rectangle 5">
            <a:extLst>
              <a:ext uri="{FF2B5EF4-FFF2-40B4-BE49-F238E27FC236}">
                <a16:creationId xmlns:a16="http://schemas.microsoft.com/office/drawing/2014/main" id="{232725D9-D9CE-4060-8D16-A1BBD9082855}"/>
              </a:ext>
            </a:extLst>
          </p:cNvPr>
          <p:cNvSpPr/>
          <p:nvPr/>
        </p:nvSpPr>
        <p:spPr>
          <a:xfrm>
            <a:off x="1239609" y="1441967"/>
            <a:ext cx="6673606" cy="2228270"/>
          </a:xfrm>
          <a:prstGeom prst="rect">
            <a:avLst/>
          </a:prstGeom>
          <a:solidFill>
            <a:srgbClr val="F3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ICU</a:t>
            </a:r>
            <a:endParaRPr kumimoji="0" 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9" name="Object 10">
            <a:extLst>
              <a:ext uri="{FF2B5EF4-FFF2-40B4-BE49-F238E27FC236}">
                <a16:creationId xmlns:a16="http://schemas.microsoft.com/office/drawing/2014/main" id="{D066B26D-0E8F-CCBB-6FBD-E1AA4DBF14E7}"/>
              </a:ext>
            </a:extLst>
          </p:cNvPr>
          <p:cNvGraphicFramePr>
            <a:graphicFrameLocks noGrp="1" noChangeAspect="1"/>
          </p:cNvGraphicFramePr>
          <p:nvPr>
            <p:ph idx="1"/>
            <p:extLst>
              <p:ext uri="{D42A27DB-BD31-4B8C-83A1-F6EECF244321}">
                <p14:modId xmlns:p14="http://schemas.microsoft.com/office/powerpoint/2010/main" val="3498351307"/>
              </p:ext>
            </p:extLst>
          </p:nvPr>
        </p:nvGraphicFramePr>
        <p:xfrm>
          <a:off x="3177" y="976533"/>
          <a:ext cx="12185651" cy="4389043"/>
        </p:xfrm>
        <a:graphic>
          <a:graphicData uri="http://schemas.openxmlformats.org/drawingml/2006/chart">
            <c:chart xmlns:c="http://schemas.openxmlformats.org/drawingml/2006/chart" xmlns:r="http://schemas.openxmlformats.org/officeDocument/2006/relationships" r:id="rId2"/>
          </a:graphicData>
        </a:graphic>
      </p:graphicFrame>
      <p:sp>
        <p:nvSpPr>
          <p:cNvPr id="25" name="Rounded Rectangle 1">
            <a:extLst>
              <a:ext uri="{FF2B5EF4-FFF2-40B4-BE49-F238E27FC236}">
                <a16:creationId xmlns:a16="http://schemas.microsoft.com/office/drawing/2014/main" id="{9F12E88E-3F14-52D5-C4EB-AF6A53C0D281}"/>
              </a:ext>
            </a:extLst>
          </p:cNvPr>
          <p:cNvSpPr>
            <a:spLocks noChangeArrowheads="1"/>
          </p:cNvSpPr>
          <p:nvPr/>
        </p:nvSpPr>
        <p:spPr bwMode="auto">
          <a:xfrm>
            <a:off x="133580" y="5173529"/>
            <a:ext cx="11890138" cy="1306310"/>
          </a:xfrm>
          <a:prstGeom prst="roundRect">
            <a:avLst>
              <a:gd name="adj" fmla="val 16667"/>
            </a:avLst>
          </a:prstGeom>
          <a:solidFill>
            <a:srgbClr val="CCECFF"/>
          </a:solidFill>
          <a:ln w="38100">
            <a:solidFill>
              <a:srgbClr val="DDDDDD"/>
            </a:solid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6" name="Rounded Rectangle 1">
            <a:extLst>
              <a:ext uri="{FF2B5EF4-FFF2-40B4-BE49-F238E27FC236}">
                <a16:creationId xmlns:a16="http://schemas.microsoft.com/office/drawing/2014/main" id="{49969DCC-E082-49CB-45E0-CBFD90140D1E}"/>
              </a:ext>
            </a:extLst>
          </p:cNvPr>
          <p:cNvSpPr>
            <a:spLocks noChangeArrowheads="1"/>
          </p:cNvSpPr>
          <p:nvPr/>
        </p:nvSpPr>
        <p:spPr bwMode="auto">
          <a:xfrm>
            <a:off x="235165" y="5150776"/>
            <a:ext cx="11686968" cy="1280803"/>
          </a:xfrm>
          <a:prstGeom prst="roundRect">
            <a:avLst>
              <a:gd name="adj" fmla="val 16667"/>
            </a:avLst>
          </a:prstGeom>
          <a:noFill/>
          <a:ln w="38100">
            <a:noFill/>
            <a:round/>
            <a:headEnd/>
            <a:tailEnd/>
          </a:ln>
          <a:effectLst/>
        </p:spPr>
        <p:txBody>
          <a:bodyPr lIns="121463" tIns="60740" rIns="121463" bIns="60740"/>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ts val="400"/>
              </a:spcAft>
              <a:buClrTx/>
              <a:buSzTx/>
              <a:buFontTx/>
              <a:buNone/>
              <a:tabLst/>
              <a:defRPr/>
            </a:pPr>
            <a:r>
              <a:rPr kumimoji="0" lang="en-US" altLang="en-US" sz="2000" b="1" i="0" u="none" strike="noStrike" kern="1200" cap="none" spc="0" normalizeH="0" baseline="0" noProof="0" dirty="0">
                <a:ln>
                  <a:noFill/>
                </a:ln>
                <a:solidFill>
                  <a:srgbClr val="006699"/>
                </a:solidFill>
                <a:effectLst/>
                <a:uLnTx/>
                <a:uFillTx/>
                <a:latin typeface="Arial" panose="020B0604020202020204" pitchFamily="34" charset="0"/>
                <a:cs typeface="Arial" panose="020B0604020202020204" pitchFamily="34" charset="0"/>
              </a:rPr>
              <a:t>Key Findings</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111092" marR="0" lvl="0" indent="0" algn="l" defTabSz="1217613"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7" name="Arrow: Down 26">
            <a:extLst>
              <a:ext uri="{FF2B5EF4-FFF2-40B4-BE49-F238E27FC236}">
                <a16:creationId xmlns:a16="http://schemas.microsoft.com/office/drawing/2014/main" id="{B1CE9F23-66AE-5D74-2D0B-475EFE2EDFF3}"/>
              </a:ext>
            </a:extLst>
          </p:cNvPr>
          <p:cNvSpPr/>
          <p:nvPr/>
        </p:nvSpPr>
        <p:spPr>
          <a:xfrm>
            <a:off x="310490" y="5520881"/>
            <a:ext cx="530159" cy="721172"/>
          </a:xfrm>
          <a:prstGeom prst="downArrow">
            <a:avLst/>
          </a:prstGeom>
          <a:solidFill>
            <a:srgbClr val="92D050"/>
          </a:solidFill>
          <a:ln>
            <a:solidFill>
              <a:srgbClr val="7AB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C291D4D-029A-593E-54E6-B8285D063A40}"/>
              </a:ext>
            </a:extLst>
          </p:cNvPr>
          <p:cNvSpPr txBox="1"/>
          <p:nvPr/>
        </p:nvSpPr>
        <p:spPr>
          <a:xfrm>
            <a:off x="1239609"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674BE2B1-283F-5CBC-8282-D49EB7015E07}"/>
              </a:ext>
            </a:extLst>
          </p:cNvPr>
          <p:cNvSpPr txBox="1"/>
          <p:nvPr/>
        </p:nvSpPr>
        <p:spPr>
          <a:xfrm>
            <a:off x="3461978"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1EBF920A-7201-FCDD-A7C9-A065638CC427}"/>
              </a:ext>
            </a:extLst>
          </p:cNvPr>
          <p:cNvSpPr txBox="1"/>
          <p:nvPr/>
        </p:nvSpPr>
        <p:spPr>
          <a:xfrm>
            <a:off x="2908692"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592D082D-5EC8-16B5-06C7-D71A37E677BD}"/>
              </a:ext>
            </a:extLst>
          </p:cNvPr>
          <p:cNvSpPr txBox="1"/>
          <p:nvPr/>
        </p:nvSpPr>
        <p:spPr>
          <a:xfrm>
            <a:off x="5138241"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EE5575BE-FC4B-E0AF-82A2-52C90438F086}"/>
              </a:ext>
            </a:extLst>
          </p:cNvPr>
          <p:cNvSpPr txBox="1"/>
          <p:nvPr/>
        </p:nvSpPr>
        <p:spPr>
          <a:xfrm>
            <a:off x="5706422"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C84EF6A8-D7BB-929F-262E-3183112A95D7}"/>
              </a:ext>
            </a:extLst>
          </p:cNvPr>
          <p:cNvSpPr txBox="1"/>
          <p:nvPr/>
        </p:nvSpPr>
        <p:spPr>
          <a:xfrm>
            <a:off x="7360610"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4E7A3D1F-90A5-8F80-9D84-4119B6EB31B1}"/>
              </a:ext>
            </a:extLst>
          </p:cNvPr>
          <p:cNvSpPr txBox="1"/>
          <p:nvPr/>
        </p:nvSpPr>
        <p:spPr>
          <a:xfrm>
            <a:off x="8474645"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03AC38E5-0DBF-98CB-7016-8416C6FA3AE5}"/>
              </a:ext>
            </a:extLst>
          </p:cNvPr>
          <p:cNvSpPr txBox="1"/>
          <p:nvPr/>
        </p:nvSpPr>
        <p:spPr>
          <a:xfrm>
            <a:off x="9026004"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B0559080-6DF2-BFFC-793C-8089986B47EB}"/>
              </a:ext>
            </a:extLst>
          </p:cNvPr>
          <p:cNvSpPr txBox="1"/>
          <p:nvPr/>
        </p:nvSpPr>
        <p:spPr>
          <a:xfrm>
            <a:off x="9612517"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46A7A1C1-93D4-42AC-41DF-F5193EF0494D}"/>
              </a:ext>
            </a:extLst>
          </p:cNvPr>
          <p:cNvSpPr txBox="1"/>
          <p:nvPr/>
        </p:nvSpPr>
        <p:spPr>
          <a:xfrm>
            <a:off x="10152023"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F04AEC54-B9DF-571D-FFA8-D3E2173E1974}"/>
              </a:ext>
            </a:extLst>
          </p:cNvPr>
          <p:cNvSpPr txBox="1"/>
          <p:nvPr/>
        </p:nvSpPr>
        <p:spPr>
          <a:xfrm>
            <a:off x="11279174" y="3665433"/>
            <a:ext cx="538391" cy="338554"/>
          </a:xfrm>
          <a:prstGeom prst="rect">
            <a:avLst/>
          </a:prstGeom>
          <a:noFill/>
        </p:spPr>
        <p:txBody>
          <a:bodyPr wrap="square" rtlCol="0">
            <a:spAutoFit/>
          </a:bodyPr>
          <a:lstStyle/>
          <a:p>
            <a:pPr algn="ctr"/>
            <a:r>
              <a:rPr lang="en-US" sz="1600" dirty="0">
                <a:solidFill>
                  <a:srgbClr val="92D05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92D050"/>
              </a:solidFill>
              <a:latin typeface="Arial" panose="020B0604020202020204" pitchFamily="34" charset="0"/>
              <a:cs typeface="Arial" panose="020B0604020202020204" pitchFamily="34" charset="0"/>
            </a:endParaRPr>
          </a:p>
        </p:txBody>
      </p:sp>
      <p:sp>
        <p:nvSpPr>
          <p:cNvPr id="46" name="Rounded Rectangle 1">
            <a:extLst>
              <a:ext uri="{FF2B5EF4-FFF2-40B4-BE49-F238E27FC236}">
                <a16:creationId xmlns:a16="http://schemas.microsoft.com/office/drawing/2014/main" id="{E55E8A87-0B24-B8E5-87E1-3BA7B3BC72C0}"/>
              </a:ext>
            </a:extLst>
          </p:cNvPr>
          <p:cNvSpPr>
            <a:spLocks noChangeArrowheads="1"/>
          </p:cNvSpPr>
          <p:nvPr/>
        </p:nvSpPr>
        <p:spPr bwMode="auto">
          <a:xfrm>
            <a:off x="840649"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Ten unit types experienced a significantly lower number of device days than predicted, based on 2015 national aggregate data.</a:t>
            </a:r>
          </a:p>
        </p:txBody>
      </p:sp>
      <p:sp>
        <p:nvSpPr>
          <p:cNvPr id="47" name="Rounded Rectangle 1">
            <a:extLst>
              <a:ext uri="{FF2B5EF4-FFF2-40B4-BE49-F238E27FC236}">
                <a16:creationId xmlns:a16="http://schemas.microsoft.com/office/drawing/2014/main" id="{602540B4-0333-A175-0CCB-A0159ACEF775}"/>
              </a:ext>
            </a:extLst>
          </p:cNvPr>
          <p:cNvSpPr>
            <a:spLocks noChangeArrowheads="1"/>
          </p:cNvSpPr>
          <p:nvPr/>
        </p:nvSpPr>
        <p:spPr bwMode="auto">
          <a:xfrm>
            <a:off x="6273802" y="5587605"/>
            <a:ext cx="5052151" cy="892234"/>
          </a:xfrm>
          <a:prstGeom prst="roundRect">
            <a:avLst>
              <a:gd name="adj" fmla="val 16667"/>
            </a:avLst>
          </a:prstGeom>
          <a:noFill/>
          <a:ln w="38100">
            <a:noFill/>
            <a:round/>
            <a:headEnd/>
            <a:tailEnd/>
          </a:ln>
          <a:effectLst/>
        </p:spPr>
        <p:txBody>
          <a:bodyPr lIns="121463" tIns="60740" rIns="121463" bIns="60740" numCol="1" anchor="t"/>
          <a:lstStyle>
            <a:lvl1pPr defTabSz="1217613" eaLnBrk="0" hangingPunct="0">
              <a:spcBef>
                <a:spcPct val="20000"/>
              </a:spcBef>
              <a:buChar char="•"/>
              <a:defRPr sz="4300">
                <a:solidFill>
                  <a:schemeClr val="tx1"/>
                </a:solidFill>
                <a:latin typeface="Calibri" pitchFamily="34" charset="0"/>
                <a:ea typeface="MS PGothic" pitchFamily="34" charset="-128"/>
              </a:defRPr>
            </a:lvl1pPr>
            <a:lvl2pPr marL="989013" indent="-379413" defTabSz="1217613" eaLnBrk="0" hangingPunct="0">
              <a:spcBef>
                <a:spcPct val="20000"/>
              </a:spcBef>
              <a:buChar char="–"/>
              <a:defRPr sz="3700">
                <a:solidFill>
                  <a:schemeClr val="tx1"/>
                </a:solidFill>
                <a:latin typeface="Calibri" pitchFamily="34" charset="0"/>
                <a:ea typeface="MS PGothic" pitchFamily="34" charset="-128"/>
              </a:defRPr>
            </a:lvl2pPr>
            <a:lvl3pPr marL="1522413" indent="-304800" defTabSz="1217613" eaLnBrk="0" hangingPunct="0">
              <a:spcBef>
                <a:spcPct val="20000"/>
              </a:spcBef>
              <a:buChar char="•"/>
              <a:defRPr sz="3200">
                <a:solidFill>
                  <a:schemeClr val="tx1"/>
                </a:solidFill>
                <a:latin typeface="Calibri" pitchFamily="34" charset="0"/>
                <a:ea typeface="MS PGothic" pitchFamily="34" charset="-128"/>
              </a:defRPr>
            </a:lvl3pPr>
            <a:lvl4pPr marL="2132013" indent="-304800" defTabSz="1217613" eaLnBrk="0" hangingPunct="0">
              <a:spcBef>
                <a:spcPct val="20000"/>
              </a:spcBef>
              <a:buChar char="–"/>
              <a:defRPr sz="2700">
                <a:solidFill>
                  <a:schemeClr val="tx1"/>
                </a:solidFill>
                <a:latin typeface="Calibri" pitchFamily="34" charset="0"/>
                <a:ea typeface="MS PGothic" pitchFamily="34" charset="-128"/>
              </a:defRPr>
            </a:lvl4pPr>
            <a:lvl5pPr marL="2740025" indent="-304800" defTabSz="1217613" eaLnBrk="0" hangingPunct="0">
              <a:spcBef>
                <a:spcPct val="20000"/>
              </a:spcBef>
              <a:buChar char="»"/>
              <a:defRPr sz="2700">
                <a:solidFill>
                  <a:schemeClr val="tx1"/>
                </a:solidFill>
                <a:latin typeface="Calibri" pitchFamily="34" charset="0"/>
                <a:ea typeface="MS PGothic"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MS PGothic"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Eight unit types experienced a significantly higher number of device days than predicted, based on 2015 national aggregate data.</a:t>
            </a:r>
          </a:p>
        </p:txBody>
      </p:sp>
      <p:sp>
        <p:nvSpPr>
          <p:cNvPr id="48" name="Arrow: Down 47">
            <a:extLst>
              <a:ext uri="{FF2B5EF4-FFF2-40B4-BE49-F238E27FC236}">
                <a16:creationId xmlns:a16="http://schemas.microsoft.com/office/drawing/2014/main" id="{83CA3F54-7461-E972-97B2-92FE51B2955D}"/>
              </a:ext>
            </a:extLst>
          </p:cNvPr>
          <p:cNvSpPr/>
          <p:nvPr/>
        </p:nvSpPr>
        <p:spPr>
          <a:xfrm flipV="1">
            <a:off x="11351351" y="5571732"/>
            <a:ext cx="530159" cy="721172"/>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64275170-CA36-D4AA-41FF-789E94CADB66}"/>
              </a:ext>
            </a:extLst>
          </p:cNvPr>
          <p:cNvSpPr txBox="1"/>
          <p:nvPr/>
        </p:nvSpPr>
        <p:spPr>
          <a:xfrm>
            <a:off x="1807790" y="3643131"/>
            <a:ext cx="538391" cy="584775"/>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p>
          <a:p>
            <a:pPr algn="ctr"/>
            <a:endParaRPr lang="en-US" sz="1600" dirty="0">
              <a:solidFill>
                <a:srgbClr val="FF0000"/>
              </a:solidFill>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4F8AFBCA-2881-210A-00AD-043CCD6B58ED}"/>
              </a:ext>
            </a:extLst>
          </p:cNvPr>
          <p:cNvSpPr txBox="1"/>
          <p:nvPr/>
        </p:nvSpPr>
        <p:spPr>
          <a:xfrm>
            <a:off x="2334827"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FD9AD46F-05A2-B425-22E0-83EF7A1AA822}"/>
              </a:ext>
            </a:extLst>
          </p:cNvPr>
          <p:cNvSpPr txBox="1"/>
          <p:nvPr/>
        </p:nvSpPr>
        <p:spPr>
          <a:xfrm>
            <a:off x="4019876"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5FE12467-D0E0-6109-98F4-66E50691CD49}"/>
              </a:ext>
            </a:extLst>
          </p:cNvPr>
          <p:cNvSpPr txBox="1"/>
          <p:nvPr/>
        </p:nvSpPr>
        <p:spPr>
          <a:xfrm>
            <a:off x="4581049"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DAC95574-3014-59C6-0DA1-422088784DFB}"/>
              </a:ext>
            </a:extLst>
          </p:cNvPr>
          <p:cNvSpPr txBox="1"/>
          <p:nvPr/>
        </p:nvSpPr>
        <p:spPr>
          <a:xfrm>
            <a:off x="6254038"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71B7C3D3-74CE-BE8F-AF8C-E08F6F76E54E}"/>
              </a:ext>
            </a:extLst>
          </p:cNvPr>
          <p:cNvSpPr txBox="1"/>
          <p:nvPr/>
        </p:nvSpPr>
        <p:spPr>
          <a:xfrm>
            <a:off x="6801654"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6386A803-D422-A577-1693-BCDBE630C39B}"/>
              </a:ext>
            </a:extLst>
          </p:cNvPr>
          <p:cNvSpPr txBox="1"/>
          <p:nvPr/>
        </p:nvSpPr>
        <p:spPr>
          <a:xfrm>
            <a:off x="10690414" y="3643131"/>
            <a:ext cx="538391" cy="338554"/>
          </a:xfrm>
          <a:prstGeom prst="rect">
            <a:avLst/>
          </a:prstGeom>
          <a:noFill/>
        </p:spPr>
        <p:txBody>
          <a:bodyPr wrap="square" rtlCol="0">
            <a:spAutoFit/>
          </a:bodyPr>
          <a:lstStyle/>
          <a:p>
            <a:pPr algn="ct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a:t>
            </a:r>
            <a:endParaRPr lang="en-US" sz="1600" dirty="0">
              <a:solidFill>
                <a:srgbClr val="FF0000"/>
              </a:solidFill>
              <a:latin typeface="Arial" panose="020B0604020202020204" pitchFamily="34" charset="0"/>
              <a:cs typeface="Arial" panose="020B0604020202020204" pitchFamily="34" charset="0"/>
            </a:endParaRPr>
          </a:p>
        </p:txBody>
      </p:sp>
      <p:sp>
        <p:nvSpPr>
          <p:cNvPr id="56" name="Text Box 8">
            <a:extLst>
              <a:ext uri="{FF2B5EF4-FFF2-40B4-BE49-F238E27FC236}">
                <a16:creationId xmlns:a16="http://schemas.microsoft.com/office/drawing/2014/main" id="{C7B82242-F898-E2D0-B69D-B3BDD933AF52}"/>
              </a:ext>
            </a:extLst>
          </p:cNvPr>
          <p:cNvSpPr txBox="1">
            <a:spLocks noChangeArrowheads="1"/>
          </p:cNvSpPr>
          <p:nvPr/>
        </p:nvSpPr>
        <p:spPr bwMode="auto">
          <a:xfrm>
            <a:off x="88971" y="4438050"/>
            <a:ext cx="2086651" cy="3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 Major teaching hospital</a:t>
            </a:r>
          </a:p>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NT=Not major teaching hospital </a:t>
            </a:r>
          </a:p>
        </p:txBody>
      </p:sp>
      <p:grpSp>
        <p:nvGrpSpPr>
          <p:cNvPr id="57" name="Group 13">
            <a:extLst>
              <a:ext uri="{FF2B5EF4-FFF2-40B4-BE49-F238E27FC236}">
                <a16:creationId xmlns:a16="http://schemas.microsoft.com/office/drawing/2014/main" id="{0EA7A369-4D24-F485-F5EC-B7E5CFD12020}"/>
              </a:ext>
            </a:extLst>
          </p:cNvPr>
          <p:cNvGrpSpPr>
            <a:grpSpLocks/>
          </p:cNvGrpSpPr>
          <p:nvPr/>
        </p:nvGrpSpPr>
        <p:grpSpPr bwMode="auto">
          <a:xfrm>
            <a:off x="1333" y="4853598"/>
            <a:ext cx="3734915" cy="276612"/>
            <a:chOff x="3955" y="5337"/>
            <a:chExt cx="2455" cy="231"/>
          </a:xfrm>
        </p:grpSpPr>
        <p:sp>
          <p:nvSpPr>
            <p:cNvPr id="58" name="Text Box 14">
              <a:extLst>
                <a:ext uri="{FF2B5EF4-FFF2-40B4-BE49-F238E27FC236}">
                  <a16:creationId xmlns:a16="http://schemas.microsoft.com/office/drawing/2014/main" id="{784EF5C5-1F81-4882-5C6D-CD4A5D549FC7}"/>
                </a:ext>
              </a:extLst>
            </p:cNvPr>
            <p:cNvSpPr txBox="1">
              <a:spLocks noChangeArrowheads="1"/>
            </p:cNvSpPr>
            <p:nvPr/>
          </p:nvSpPr>
          <p:spPr bwMode="auto">
            <a:xfrm>
              <a:off x="3955" y="5337"/>
              <a:ext cx="245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70" tIns="45635" rIns="91270" bIns="45635">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l" defTabSz="12176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SUR	        Upper and Lower Limit</a:t>
              </a:r>
            </a:p>
          </p:txBody>
        </p:sp>
        <p:sp>
          <p:nvSpPr>
            <p:cNvPr id="59" name="Line 15">
              <a:extLst>
                <a:ext uri="{FF2B5EF4-FFF2-40B4-BE49-F238E27FC236}">
                  <a16:creationId xmlns:a16="http://schemas.microsoft.com/office/drawing/2014/main" id="{B64BE336-2286-2FEF-B511-4B48DC92FD69}"/>
                </a:ext>
              </a:extLst>
            </p:cNvPr>
            <p:cNvSpPr>
              <a:spLocks noChangeShapeType="1"/>
            </p:cNvSpPr>
            <p:nvPr/>
          </p:nvSpPr>
          <p:spPr bwMode="auto">
            <a:xfrm>
              <a:off x="4082" y="5437"/>
              <a:ext cx="197" cy="0"/>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60" name="Line 16">
              <a:extLst>
                <a:ext uri="{FF2B5EF4-FFF2-40B4-BE49-F238E27FC236}">
                  <a16:creationId xmlns:a16="http://schemas.microsoft.com/office/drawing/2014/main" id="{59CF7153-4B87-71C4-7DC8-071BBF68026F}"/>
                </a:ext>
              </a:extLst>
            </p:cNvPr>
            <p:cNvSpPr>
              <a:spLocks noChangeShapeType="1"/>
            </p:cNvSpPr>
            <p:nvPr/>
          </p:nvSpPr>
          <p:spPr bwMode="auto">
            <a:xfrm>
              <a:off x="4732" y="5437"/>
              <a:ext cx="197" cy="0"/>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grpSp>
    </p:spTree>
    <p:extLst>
      <p:ext uri="{BB962C8B-B14F-4D97-AF65-F5344CB8AC3E}">
        <p14:creationId xmlns:p14="http://schemas.microsoft.com/office/powerpoint/2010/main" val="3355279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AF4C94-961D-4A65-9A04-B24E184B692E}"/>
              </a:ext>
            </a:extLst>
          </p:cNvPr>
          <p:cNvSpPr>
            <a:spLocks noGrp="1"/>
          </p:cNvSpPr>
          <p:nvPr>
            <p:ph type="title"/>
          </p:nvPr>
        </p:nvSpPr>
        <p:spPr/>
        <p:txBody>
          <a:bodyPr>
            <a:noAutofit/>
          </a:bodyPr>
          <a:lstStyle/>
          <a:p>
            <a:r>
              <a:rPr kumimoji="0" lang="en-US" sz="2800" b="1" i="0" u="none" strike="noStrike" kern="1200" cap="none" spc="0" normalizeH="0" baseline="0" noProof="0" dirty="0">
                <a:ln>
                  <a:noFill/>
                </a:ln>
                <a:solidFill>
                  <a:prstClr val="white"/>
                </a:solidFill>
                <a:effectLst/>
                <a:uLnTx/>
                <a:uFillTx/>
              </a:rPr>
              <a:t>CLABSI Adult and Pediatric Pathogens for 2021 and 2022</a:t>
            </a:r>
          </a:p>
        </p:txBody>
      </p:sp>
      <p:sp>
        <p:nvSpPr>
          <p:cNvPr id="2" name="Slide Number Placeholder 1">
            <a:extLst>
              <a:ext uri="{FF2B5EF4-FFF2-40B4-BE49-F238E27FC236}">
                <a16:creationId xmlns:a16="http://schemas.microsoft.com/office/drawing/2014/main" id="{4587C40D-0021-440E-8797-1BFAB01736C6}"/>
              </a:ext>
            </a:extLst>
          </p:cNvPr>
          <p:cNvSpPr>
            <a:spLocks noGrp="1"/>
          </p:cNvSpPr>
          <p:nvPr>
            <p:ph type="sldNum" sz="quarter" idx="4"/>
          </p:nvPr>
        </p:nvSpPr>
        <p:spPr/>
        <p:txBody>
          <a:bodyPr/>
          <a:lstStyle/>
          <a:p>
            <a:fld id="{CA49D0EE-DE7F-324B-A84C-F36708423CDB}" type="slidenum">
              <a:rPr lang="en-US" smtClean="0"/>
              <a:pPr/>
              <a:t>9</a:t>
            </a:fld>
            <a:endParaRPr lang="en-US" dirty="0"/>
          </a:p>
        </p:txBody>
      </p:sp>
      <p:sp>
        <p:nvSpPr>
          <p:cNvPr id="7" name="Rectangle 6">
            <a:extLst>
              <a:ext uri="{FF2B5EF4-FFF2-40B4-BE49-F238E27FC236}">
                <a16:creationId xmlns:a16="http://schemas.microsoft.com/office/drawing/2014/main" id="{671FFE88-CFC6-95EF-64E2-A7185A7428F2}"/>
              </a:ext>
            </a:extLst>
          </p:cNvPr>
          <p:cNvSpPr/>
          <p:nvPr/>
        </p:nvSpPr>
        <p:spPr>
          <a:xfrm>
            <a:off x="106" y="3799745"/>
            <a:ext cx="12191788" cy="23361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076624DA-89D4-5128-4501-534E7E47C67E}"/>
              </a:ext>
            </a:extLst>
          </p:cNvPr>
          <p:cNvGraphicFramePr/>
          <p:nvPr>
            <p:extLst>
              <p:ext uri="{D42A27DB-BD31-4B8C-83A1-F6EECF244321}">
                <p14:modId xmlns:p14="http://schemas.microsoft.com/office/powerpoint/2010/main" val="2400036123"/>
              </p:ext>
            </p:extLst>
          </p:nvPr>
        </p:nvGraphicFramePr>
        <p:xfrm>
          <a:off x="1372" y="998389"/>
          <a:ext cx="12191788" cy="551133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Box 6">
            <a:extLst>
              <a:ext uri="{FF2B5EF4-FFF2-40B4-BE49-F238E27FC236}">
                <a16:creationId xmlns:a16="http://schemas.microsoft.com/office/drawing/2014/main" id="{BBBECEDE-42A7-E431-0BB5-0C57D5C3E9F6}"/>
              </a:ext>
            </a:extLst>
          </p:cNvPr>
          <p:cNvSpPr txBox="1">
            <a:spLocks noChangeArrowheads="1"/>
          </p:cNvSpPr>
          <p:nvPr/>
        </p:nvSpPr>
        <p:spPr bwMode="auto">
          <a:xfrm>
            <a:off x="79245" y="1866628"/>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ICU Pathogens</a:t>
            </a:r>
          </a:p>
        </p:txBody>
      </p:sp>
      <p:sp>
        <p:nvSpPr>
          <p:cNvPr id="10" name="Text Box 6">
            <a:extLst>
              <a:ext uri="{FF2B5EF4-FFF2-40B4-BE49-F238E27FC236}">
                <a16:creationId xmlns:a16="http://schemas.microsoft.com/office/drawing/2014/main" id="{20615E2C-9D38-2BBF-DCF3-C806FB6DCE89}"/>
              </a:ext>
            </a:extLst>
          </p:cNvPr>
          <p:cNvSpPr txBox="1">
            <a:spLocks noChangeArrowheads="1"/>
          </p:cNvSpPr>
          <p:nvPr/>
        </p:nvSpPr>
        <p:spPr bwMode="auto">
          <a:xfrm>
            <a:off x="79245" y="4374912"/>
            <a:ext cx="1548330" cy="70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331" tIns="45137" rIns="90331" bIns="45137">
            <a:spAutoFit/>
          </a:bodyPr>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989013" indent="-3794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520825" indent="-303213" defTabSz="1217613" eaLnBrk="0" hangingPunct="0">
              <a:spcBef>
                <a:spcPct val="20000"/>
              </a:spcBef>
              <a:buChar char="•"/>
              <a:defRPr sz="3200">
                <a:solidFill>
                  <a:schemeClr val="tx1"/>
                </a:solidFill>
                <a:latin typeface="Calibri" pitchFamily="34" charset="0"/>
                <a:ea typeface="ＭＳ Ｐゴシック" pitchFamily="34" charset="-128"/>
              </a:defRPr>
            </a:lvl3pPr>
            <a:lvl4pPr marL="2132013" indent="-304800" defTabSz="1217613" eaLnBrk="0" hangingPunct="0">
              <a:spcBef>
                <a:spcPct val="20000"/>
              </a:spcBef>
              <a:buChar char="–"/>
              <a:defRPr sz="2700">
                <a:solidFill>
                  <a:schemeClr val="tx1"/>
                </a:solidFill>
                <a:latin typeface="Calibri" pitchFamily="34" charset="0"/>
                <a:ea typeface="ＭＳ Ｐゴシック" pitchFamily="34" charset="-128"/>
              </a:defRPr>
            </a:lvl4pPr>
            <a:lvl5pPr marL="2740025" indent="-3048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1972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6544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1116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568825" indent="-3048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marL="0" marR="0" lvl="0" indent="0" algn="ctr" defTabSz="1217613"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Ward Pathogens</a:t>
            </a:r>
          </a:p>
        </p:txBody>
      </p:sp>
      <p:sp>
        <p:nvSpPr>
          <p:cNvPr id="11" name="TextBox 10">
            <a:extLst>
              <a:ext uri="{FF2B5EF4-FFF2-40B4-BE49-F238E27FC236}">
                <a16:creationId xmlns:a16="http://schemas.microsoft.com/office/drawing/2014/main" id="{E5472DE8-C099-36CF-1054-123D52A39B02}"/>
              </a:ext>
            </a:extLst>
          </p:cNvPr>
          <p:cNvSpPr txBox="1"/>
          <p:nvPr/>
        </p:nvSpPr>
        <p:spPr>
          <a:xfrm>
            <a:off x="1705448" y="1878180"/>
            <a:ext cx="1004298" cy="422423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N=240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N=198</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N=123</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0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N=179</a:t>
            </a:r>
          </a:p>
        </p:txBody>
      </p:sp>
    </p:spTree>
    <p:extLst>
      <p:ext uri="{BB962C8B-B14F-4D97-AF65-F5344CB8AC3E}">
        <p14:creationId xmlns:p14="http://schemas.microsoft.com/office/powerpoint/2010/main" val="307807150"/>
      </p:ext>
    </p:extLst>
  </p:cSld>
  <p:clrMapOvr>
    <a:masterClrMapping/>
  </p:clrMapOvr>
</p:sld>
</file>

<file path=ppt/theme/theme1.xml><?xml version="1.0" encoding="utf-8"?>
<a:theme xmlns:a="http://schemas.openxmlformats.org/drawingml/2006/main" name="DPH PHC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F2FAA928F6D64BB16ED70B5ACF963F" ma:contentTypeVersion="14" ma:contentTypeDescription="Create a new document." ma:contentTypeScope="" ma:versionID="877bd3fb08ef6011f3b79d8bdcb87a43">
  <xsd:schema xmlns:xsd="http://www.w3.org/2001/XMLSchema" xmlns:xs="http://www.w3.org/2001/XMLSchema" xmlns:p="http://schemas.microsoft.com/office/2006/metadata/properties" xmlns:ns2="ae916ade-957f-4a2f-93c3-592a84a0e75c" xmlns:ns3="e10e4db1-d899-403d-9807-651178ead3da" targetNamespace="http://schemas.microsoft.com/office/2006/metadata/properties" ma:root="true" ma:fieldsID="6239b1d85b41d22f2dbfb1cea51af504" ns2:_="" ns3:_="">
    <xsd:import namespace="ae916ade-957f-4a2f-93c3-592a84a0e75c"/>
    <xsd:import namespace="e10e4db1-d899-403d-9807-651178ead3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16ade-957f-4a2f-93c3-592a84a0e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0e4db1-d899-403d-9807-651178ead3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deacaf4-c60b-4f8e-ba39-6419a80e96c9}" ma:internalName="TaxCatchAll" ma:showField="CatchAllData" ma:web="e10e4db1-d899-403d-9807-651178ead3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EE5EFB-5A21-4505-9126-81F5F4104C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16ade-957f-4a2f-93c3-592a84a0e75c"/>
    <ds:schemaRef ds:uri="e10e4db1-d899-403d-9807-651178ead3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FE4D16-795A-45CB-A41C-467D9A7B34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5247</TotalTime>
  <Words>3603</Words>
  <Application>Microsoft Office PowerPoint</Application>
  <PresentationFormat>Widescreen</PresentationFormat>
  <Paragraphs>699</Paragraphs>
  <Slides>35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1" baseType="lpstr">
      <vt:lpstr>Arial</vt:lpstr>
      <vt:lpstr>Calibri</vt:lpstr>
      <vt:lpstr>Franklin Gothic Book</vt:lpstr>
      <vt:lpstr>Garamond</vt:lpstr>
      <vt:lpstr>DPH PHC Template</vt:lpstr>
      <vt:lpstr>Microsoft Excel Chart</vt:lpstr>
      <vt:lpstr>PowerPoint Presentation</vt:lpstr>
      <vt:lpstr>Introduction</vt:lpstr>
      <vt:lpstr>Purpose</vt:lpstr>
      <vt:lpstr>Methods</vt:lpstr>
      <vt:lpstr>Measures</vt:lpstr>
      <vt:lpstr>How to Interpret SIRs/SURs and 95% Confidence Intervals (CIs)</vt:lpstr>
      <vt:lpstr>Central Line-Associated Bloodstream Infections (CLABSI): Standard Infection Ratio in Adult and Pediatric ICUs and Wards</vt:lpstr>
      <vt:lpstr>Central Line-Associated Bloodstream Infections (CLABSI): Standard Utilization Ratio in Adult and Pediatric ICUs and Wards</vt:lpstr>
      <vt:lpstr>CLABSI Adult and Pediatric Pathogens for 2021 and 2022</vt:lpstr>
      <vt:lpstr>State CLABSI SIR and SUR in ICU and Wards</vt:lpstr>
      <vt:lpstr>Central Line-Associated Bloodstream Infections (CLABSI): Neonatal ICUs by Birth Weight Category </vt:lpstr>
      <vt:lpstr>CLABSI NICU Pathogens for 2021 and 2022</vt:lpstr>
      <vt:lpstr>Catheter-Associated Urinary Tract Infections (CAUTI): Standard Infection Ratio in Adult and Pediatric ICUs and Wards</vt:lpstr>
      <vt:lpstr>Catheter-Associated Urinary Tract Infections (CAUTI): Standard Utilization Ratio in Adult and Pediatric ICUs and Wards</vt:lpstr>
      <vt:lpstr>CAUTI Adult and Pediatric Pathogens for 2021 and 2022</vt:lpstr>
      <vt:lpstr>State CAUTI SIR and SUR in ICU and Wards</vt:lpstr>
      <vt:lpstr>Surgical Site Infections (SSI) Coronary Artery Bypass Graft (CABG) SIR and Colon Procedure (COLO) SIR</vt:lpstr>
      <vt:lpstr>Surgical Site Infections (SSI) Knee Prosthesis (KPRO) SIR and Hip Prosthesis (HPRO) SIR</vt:lpstr>
      <vt:lpstr>Surgical Site Infections (SSI) Abdominal Hysterectomy (HYST) SIR and Vaginal Hysterectomy (VHYS) SIR</vt:lpstr>
      <vt:lpstr>SSI Pathogens for 2021-2022 CABG, KPRO, HPRO, HYST, VHYS, COLO</vt:lpstr>
      <vt:lpstr>Statewide SSI Trends by Year 2015-2022</vt:lpstr>
      <vt:lpstr>Laboratory Identified Events (LabID) Clostridioides difficile (CDI) SIR and Methicillin-resistant Staphylococcus aureus (MRSA) SIR</vt:lpstr>
      <vt:lpstr>Statewide LabID Trends by Year 2015-2022</vt:lpstr>
      <vt:lpstr>Non-Acute Care Hospitals State CLABSI and CAUTI SIR and SUR</vt:lpstr>
      <vt:lpstr>Non-Acute Care Hospitals Clostridioides difficile (CDI) SIR and Methicillin-resistant Staphylococcus aureus (MRSA) SIR</vt:lpstr>
      <vt:lpstr>Dialysis Bloodstream Infections (BSI): Standard Infection Ratio by Year and Access Type</vt:lpstr>
      <vt:lpstr>Dialysis Antibiotic Start Rates by Year and Access Type 2017-2022</vt:lpstr>
      <vt:lpstr>DPH HAI Prevention and Response Activities </vt:lpstr>
      <vt:lpstr>Antibiotic Resistance:  Targeting Carbapenemase-producing Organisms (CPO) in MA</vt:lpstr>
      <vt:lpstr>Antibiotic Resistance Surveillance:  Reporting and Laboratory Testing Methods</vt:lpstr>
      <vt:lpstr>Antibiotic Resistance Surveillance: Increasing Candida auris and Carbapenemase-producing Organism (CPO) Cases in MA</vt:lpstr>
      <vt:lpstr>Antibiotic Resistance Surveillance: Carbapenemase-producing Organisms (CPOs) in MA</vt:lpstr>
      <vt:lpstr>Antibiotic Stewardship</vt:lpstr>
      <vt:lpstr>Antibiotic Stewardship: Prevention and Educational Activities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McHale, Eileen (DPH)</cp:lastModifiedBy>
  <cp:revision>258</cp:revision>
  <dcterms:created xsi:type="dcterms:W3CDTF">2019-01-10T19:26:50Z</dcterms:created>
  <dcterms:modified xsi:type="dcterms:W3CDTF">2023-12-13T17:09:35Z</dcterms:modified>
</cp:coreProperties>
</file>