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drawings/drawing3.xml" ContentType="application/vnd.openxmlformats-officedocument.drawingml.chartshapes+xml"/>
  <Override PartName="/ppt/charts/chart9.xml" ContentType="application/vnd.openxmlformats-officedocument.drawingml.chart+xml"/>
  <Override PartName="/ppt/drawings/drawing4.xml" ContentType="application/vnd.openxmlformats-officedocument.drawingml.chartshapes+xml"/>
  <Override PartName="/ppt/charts/chart10.xml" ContentType="application/vnd.openxmlformats-officedocument.drawingml.chart+xml"/>
  <Override PartName="/ppt/charts/chart11.xml" ContentType="application/vnd.openxmlformats-officedocument.drawingml.chart+xml"/>
  <Override PartName="/ppt/drawings/drawing5.xml" ContentType="application/vnd.openxmlformats-officedocument.drawingml.chartshapes+xml"/>
  <Override PartName="/ppt/charts/chart12.xml" ContentType="application/vnd.openxmlformats-officedocument.drawingml.chart+xml"/>
  <Override PartName="/ppt/drawings/drawing6.xml" ContentType="application/vnd.openxmlformats-officedocument.drawingml.chartshapes+xml"/>
  <Override PartName="/ppt/charts/chart13.xml" ContentType="application/vnd.openxmlformats-officedocument.drawingml.chart+xml"/>
  <Override PartName="/ppt/drawings/drawing7.xml" ContentType="application/vnd.openxmlformats-officedocument.drawingml.chartshapes+xml"/>
  <Override PartName="/ppt/charts/chart14.xml" ContentType="application/vnd.openxmlformats-officedocument.drawingml.chart+xml"/>
  <Override PartName="/ppt/drawings/drawing8.xml" ContentType="application/vnd.openxmlformats-officedocument.drawingml.chartshapes+xml"/>
  <Override PartName="/ppt/charts/chart15.xml" ContentType="application/vnd.openxmlformats-officedocument.drawingml.chart+xml"/>
  <Override PartName="/ppt/drawings/drawing9.xml" ContentType="application/vnd.openxmlformats-officedocument.drawingml.chartshapes+xml"/>
  <Override PartName="/ppt/charts/chart16.xml" ContentType="application/vnd.openxmlformats-officedocument.drawingml.chart+xml"/>
  <Override PartName="/ppt/drawings/drawing10.xml" ContentType="application/vnd.openxmlformats-officedocument.drawingml.chartshapes+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drawings/drawing11.xml" ContentType="application/vnd.openxmlformats-officedocument.drawingml.chartshapes+xml"/>
  <Override PartName="/ppt/charts/chart20.xml" ContentType="application/vnd.openxmlformats-officedocument.drawingml.chart+xml"/>
  <Override PartName="/ppt/drawings/drawing12.xml" ContentType="application/vnd.openxmlformats-officedocument.drawingml.chartshapes+xml"/>
  <Override PartName="/ppt/charts/chart2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2.xml" ContentType="application/vnd.openxmlformats-officedocument.drawingml.chart+xml"/>
  <Override PartName="/ppt/charts/style2.xml" ContentType="application/vnd.ms-office.chartstyle+xml"/>
  <Override PartName="/ppt/charts/colors2.xml" ContentType="application/vnd.ms-office.chartcolorstyle+xml"/>
  <Override PartName="/ppt/charts/chart23.xml" ContentType="application/vnd.openxmlformats-officedocument.drawingml.chart+xml"/>
  <Override PartName="/ppt/charts/style3.xml" ContentType="application/vnd.ms-office.chartstyle+xml"/>
  <Override PartName="/ppt/charts/colors3.xml" ContentType="application/vnd.ms-office.chartcolorstyle+xml"/>
  <Override PartName="/ppt/charts/chart24.xml" ContentType="application/vnd.openxmlformats-officedocument.drawingml.chart+xml"/>
  <Override PartName="/ppt/charts/style4.xml" ContentType="application/vnd.ms-office.chartstyle+xml"/>
  <Override PartName="/ppt/charts/colors4.xml" ContentType="application/vnd.ms-office.chartcolorstyle+xml"/>
  <Override PartName="/ppt/charts/chart25.xml" ContentType="application/vnd.openxmlformats-officedocument.drawingml.chart+xml"/>
  <Override PartName="/ppt/charts/style5.xml" ContentType="application/vnd.ms-office.chartstyle+xml"/>
  <Override PartName="/ppt/charts/colors5.xml" ContentType="application/vnd.ms-office.chartcolorstyle+xml"/>
  <Override PartName="/ppt/charts/chart26.xml" ContentType="application/vnd.openxmlformats-officedocument.drawingml.chart+xml"/>
  <Override PartName="/ppt/charts/style6.xml" ContentType="application/vnd.ms-office.chartstyle+xml"/>
  <Override PartName="/ppt/charts/colors6.xml" ContentType="application/vnd.ms-office.chartcolorstyle+xml"/>
  <Override PartName="/ppt/charts/chart27.xml" ContentType="application/vnd.openxmlformats-officedocument.drawingml.chart+xml"/>
  <Override PartName="/ppt/drawings/drawing13.xml" ContentType="application/vnd.openxmlformats-officedocument.drawingml.chartshapes+xml"/>
  <Override PartName="/ppt/charts/chart28.xml" ContentType="application/vnd.openxmlformats-officedocument.drawingml.char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8" r:id="rId4"/>
  </p:sldMasterIdLst>
  <p:notesMasterIdLst>
    <p:notesMasterId r:id="rId38"/>
  </p:notesMasterIdLst>
  <p:sldIdLst>
    <p:sldId id="2147470120" r:id="rId5"/>
    <p:sldId id="2147470122" r:id="rId6"/>
    <p:sldId id="2147470126" r:id="rId7"/>
    <p:sldId id="2147470127" r:id="rId8"/>
    <p:sldId id="2147470129" r:id="rId9"/>
    <p:sldId id="2147470130" r:id="rId10"/>
    <p:sldId id="2147470131" r:id="rId11"/>
    <p:sldId id="2147470132" r:id="rId12"/>
    <p:sldId id="2147470134" r:id="rId13"/>
    <p:sldId id="2147470135" r:id="rId14"/>
    <p:sldId id="2147470136" r:id="rId15"/>
    <p:sldId id="2147470137" r:id="rId16"/>
    <p:sldId id="2147470138" r:id="rId17"/>
    <p:sldId id="2147470140" r:id="rId18"/>
    <p:sldId id="2147470141" r:id="rId19"/>
    <p:sldId id="2147470142" r:id="rId20"/>
    <p:sldId id="2147470143" r:id="rId21"/>
    <p:sldId id="2147470146" r:id="rId22"/>
    <p:sldId id="2147470170" r:id="rId23"/>
    <p:sldId id="2147470171" r:id="rId24"/>
    <p:sldId id="2147470172" r:id="rId25"/>
    <p:sldId id="2147470165" r:id="rId26"/>
    <p:sldId id="2147470151" r:id="rId27"/>
    <p:sldId id="2147470152" r:id="rId28"/>
    <p:sldId id="2147470173" r:id="rId29"/>
    <p:sldId id="2147470153" r:id="rId30"/>
    <p:sldId id="2147470154" r:id="rId31"/>
    <p:sldId id="2147470155" r:id="rId32"/>
    <p:sldId id="2147470156" r:id="rId33"/>
    <p:sldId id="2147470157" r:id="rId34"/>
    <p:sldId id="2147470158" r:id="rId35"/>
    <p:sldId id="2147470174" r:id="rId36"/>
    <p:sldId id="214747012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formational Presentations" id="{A46DB6B7-09C8-4F8C-9A58-801CDE86AEA8}">
          <p14:sldIdLst>
            <p14:sldId id="2147470120"/>
            <p14:sldId id="2147470122"/>
            <p14:sldId id="2147470126"/>
            <p14:sldId id="2147470127"/>
            <p14:sldId id="2147470129"/>
            <p14:sldId id="2147470130"/>
            <p14:sldId id="2147470131"/>
            <p14:sldId id="2147470132"/>
            <p14:sldId id="2147470134"/>
            <p14:sldId id="2147470135"/>
            <p14:sldId id="2147470136"/>
            <p14:sldId id="2147470137"/>
            <p14:sldId id="2147470138"/>
            <p14:sldId id="2147470140"/>
            <p14:sldId id="2147470141"/>
            <p14:sldId id="2147470142"/>
            <p14:sldId id="2147470143"/>
            <p14:sldId id="2147470146"/>
            <p14:sldId id="2147470170"/>
            <p14:sldId id="2147470171"/>
            <p14:sldId id="2147470172"/>
            <p14:sldId id="2147470165"/>
            <p14:sldId id="2147470151"/>
            <p14:sldId id="2147470152"/>
            <p14:sldId id="2147470173"/>
            <p14:sldId id="2147470153"/>
            <p14:sldId id="2147470154"/>
            <p14:sldId id="2147470155"/>
            <p14:sldId id="2147470156"/>
            <p14:sldId id="2147470157"/>
            <p14:sldId id="2147470158"/>
            <p14:sldId id="2147470174"/>
            <p14:sldId id="2147470123"/>
          </p14:sldIdLst>
        </p14:section>
      </p14:sectionLst>
    </p:ext>
    <p:ext uri="{EFAFB233-063F-42B5-8137-9DF3F51BA10A}">
      <p15:sldGuideLst xmlns:p15="http://schemas.microsoft.com/office/powerpoint/2012/main">
        <p15:guide id="1" orient="horz" pos="1032" userDrawn="1">
          <p15:clr>
            <a:srgbClr val="A4A3A4"/>
          </p15:clr>
        </p15:guide>
        <p15:guide id="2" pos="3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725C28-B413-453F-9762-73D7E1A8290C}" name="Callahan, Marita (DPH)" initials="C(" userId="S::marita.callahan@mass.gov::2191c78b-82c4-402d-b7cd-5da9af6d330e" providerId="AD"/>
  <p188:author id="{0952145B-E5C7-D191-F869-983BECF295A9}" name="Kaplan, Amy (DPH)" initials="KA(" userId="S::amy.kaplan@mass.gov::f1015638-69ff-4a80-acb4-9827cd3c3602" providerId="AD"/>
  <p188:author id="{712AE37F-1365-C52D-0B61-68259BC380AD}" name="Fillo, Katherine (DPH)" initials="KF" userId="S::katherine.fillo@mass.gov::3c8bae51-3abf-4890-9ad7-e6e039992159" providerId="AD"/>
  <p188:author id="{CD05F3EE-BFF3-F492-3F3A-04B5379AFFC3}" name="Kaye, Rebecca (DPH)" initials="RK" userId="S::rebecca.kaye@mass.gov::9c3929ce-5ca7-46bf-becf-6ef179f66ad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hen, Alison B (DPH)" initials="CAB(" lastIdx="1" clrIdx="0">
    <p:extLst>
      <p:ext uri="{19B8F6BF-5375-455C-9EA6-DF929625EA0E}">
        <p15:presenceInfo xmlns:p15="http://schemas.microsoft.com/office/powerpoint/2012/main" userId="S::Alison.B.Cohen@mass.gov::476fe2ad-4475-43c1-a402-684819d93fc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504D"/>
    <a:srgbClr val="055994"/>
    <a:srgbClr val="5E86CE"/>
    <a:srgbClr val="D6E0F2"/>
    <a:srgbClr val="B5C7E8"/>
    <a:srgbClr val="83A2D9"/>
    <a:srgbClr val="4472C4"/>
    <a:srgbClr val="F3FAFF"/>
    <a:srgbClr val="FF9933"/>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76" autoAdjust="0"/>
    <p:restoredTop sz="85781" autoAdjust="0"/>
  </p:normalViewPr>
  <p:slideViewPr>
    <p:cSldViewPr snapToGrid="0">
      <p:cViewPr varScale="1">
        <p:scale>
          <a:sx n="96" d="100"/>
          <a:sy n="96" d="100"/>
        </p:scale>
        <p:origin x="1374" y="78"/>
      </p:cViewPr>
      <p:guideLst>
        <p:guide orient="horz" pos="1032"/>
        <p:guide pos="3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3" Type="http://schemas.openxmlformats.org/officeDocument/2006/relationships/oleObject" Target="file:///C:\Users\DMChaney\Desktop\ltac%20irf%20graphs.xlsx" TargetMode="External"/><Relationship Id="rId2" Type="http://schemas.microsoft.com/office/2011/relationships/chartColorStyle" Target="colors1.xml"/><Relationship Id="rId1" Type="http://schemas.microsoft.com/office/2011/relationships/chartStyle" Target="style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DMChaney\Desktop\ltac%20irf%20graphs.xlsx" TargetMode="External"/><Relationship Id="rId2" Type="http://schemas.microsoft.com/office/2011/relationships/chartColorStyle" Target="colors2.xml"/><Relationship Id="rId1" Type="http://schemas.microsoft.com/office/2011/relationships/chartStyle" Target="style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DMChaney\Desktop\ltac%20irf%20graphs.xlsx" TargetMode="External"/><Relationship Id="rId2" Type="http://schemas.microsoft.com/office/2011/relationships/chartColorStyle" Target="colors3.xml"/><Relationship Id="rId1" Type="http://schemas.microsoft.com/office/2011/relationships/chartStyle" Target="style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DMChaney\Desktop\ltac%20irf%20graphs.xlsx" TargetMode="External"/><Relationship Id="rId2" Type="http://schemas.microsoft.com/office/2011/relationships/chartColorStyle" Target="colors4.xml"/><Relationship Id="rId1" Type="http://schemas.microsoft.com/office/2011/relationships/chartStyle" Target="style4.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DMChaney\Desktop\ltac%20irf%20graphs.xlsx" TargetMode="External"/><Relationship Id="rId2" Type="http://schemas.microsoft.com/office/2011/relationships/chartColorStyle" Target="colors5.xml"/><Relationship Id="rId1" Type="http://schemas.microsoft.com/office/2011/relationships/chartStyle" Target="style5.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DMChaney\Desktop\ltac%20irf%20graphs.xlsx" TargetMode="External"/><Relationship Id="rId2" Type="http://schemas.microsoft.com/office/2011/relationships/chartColorStyle" Target="colors6.xml"/><Relationship Id="rId1" Type="http://schemas.microsoft.com/office/2011/relationships/chartStyle" Target="style6.xml"/></Relationships>
</file>

<file path=ppt/charts/_rels/chart27.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package" Target="../embeddings/Microsoft_Excel_Worksheet20.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a:latin typeface="Arial" panose="020B0604020202020204" pitchFamily="34" charset="0"/>
                <a:cs typeface="Arial" panose="020B0604020202020204" pitchFamily="34" charset="0"/>
              </a:defRPr>
            </a:pPr>
            <a:r>
              <a:rPr lang="en-US" sz="2000" b="1" dirty="0">
                <a:latin typeface="Arial" panose="020B0604020202020204" pitchFamily="34" charset="0"/>
                <a:cs typeface="Arial" panose="020B0604020202020204" pitchFamily="34" charset="0"/>
              </a:rPr>
              <a:t>CLABSI Standard Infection Ratio (SIR) by Acute Care Hospital Unit</a:t>
            </a:r>
          </a:p>
        </c:rich>
      </c:tx>
      <c:layout>
        <c:manualLayout>
          <c:xMode val="edge"/>
          <c:yMode val="edge"/>
          <c:x val="0.17874695410200078"/>
          <c:y val="5.1990832625699954E-3"/>
        </c:manualLayout>
      </c:layout>
      <c:overlay val="0"/>
    </c:title>
    <c:autoTitleDeleted val="0"/>
    <c:plotArea>
      <c:layout>
        <c:manualLayout>
          <c:layoutTarget val="inner"/>
          <c:xMode val="edge"/>
          <c:yMode val="edge"/>
          <c:x val="0.10104185715022532"/>
          <c:y val="0.11292192076167445"/>
          <c:w val="0.86838100566983278"/>
          <c:h val="0.50079322531130366"/>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Sheet1!$B$2:$T$2</c:f>
              <c:numCache>
                <c:formatCode>General</c:formatCode>
                <c:ptCount val="19"/>
                <c:pt idx="0">
                  <c:v>2.1800000000000002</c:v>
                </c:pt>
                <c:pt idx="1">
                  <c:v>1.45</c:v>
                </c:pt>
                <c:pt idx="2">
                  <c:v>0.98</c:v>
                </c:pt>
                <c:pt idx="3">
                  <c:v>1.27</c:v>
                </c:pt>
                <c:pt idx="4">
                  <c:v>3.96</c:v>
                </c:pt>
                <c:pt idx="5">
                  <c:v>1.19</c:v>
                </c:pt>
                <c:pt idx="6">
                  <c:v>0.88</c:v>
                </c:pt>
                <c:pt idx="7">
                  <c:v>2.15</c:v>
                </c:pt>
                <c:pt idx="8">
                  <c:v>1.24</c:v>
                </c:pt>
                <c:pt idx="9">
                  <c:v>1.22</c:v>
                </c:pt>
                <c:pt idx="10">
                  <c:v>1.02</c:v>
                </c:pt>
                <c:pt idx="11">
                  <c:v>1.21</c:v>
                </c:pt>
                <c:pt idx="13">
                  <c:v>1.0900000000000001</c:v>
                </c:pt>
                <c:pt idx="14">
                  <c:v>1.4</c:v>
                </c:pt>
                <c:pt idx="15">
                  <c:v>1.1000000000000001</c:v>
                </c:pt>
                <c:pt idx="16">
                  <c:v>0.91</c:v>
                </c:pt>
                <c:pt idx="17">
                  <c:v>0.84</c:v>
                </c:pt>
                <c:pt idx="18">
                  <c:v>0.83</c:v>
                </c:pt>
              </c:numCache>
            </c:numRef>
          </c:val>
          <c:smooth val="0"/>
          <c:extLst>
            <c:ext xmlns:c16="http://schemas.microsoft.com/office/drawing/2014/chart" uri="{C3380CC4-5D6E-409C-BE32-E72D297353CC}">
              <c16:uniqueId val="{00000000-2249-44D2-BC15-C0B6AE28335B}"/>
            </c:ext>
          </c:extLst>
        </c:ser>
        <c:ser>
          <c:idx val="1"/>
          <c:order val="1"/>
          <c:tx>
            <c:strRef>
              <c:f>Sheet1!$A$3</c:f>
              <c:strCache>
                <c:ptCount val="1"/>
                <c:pt idx="0">
                  <c:v>Lower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Sheet1!$B$3:$T$3</c:f>
              <c:numCache>
                <c:formatCode>General</c:formatCode>
                <c:ptCount val="19"/>
                <c:pt idx="0">
                  <c:v>0.02</c:v>
                </c:pt>
                <c:pt idx="1">
                  <c:v>0.46</c:v>
                </c:pt>
                <c:pt idx="2">
                  <c:v>0.39</c:v>
                </c:pt>
                <c:pt idx="3">
                  <c:v>0.7</c:v>
                </c:pt>
                <c:pt idx="4">
                  <c:v>0.04</c:v>
                </c:pt>
                <c:pt idx="5">
                  <c:v>0.48</c:v>
                </c:pt>
                <c:pt idx="6">
                  <c:v>0.31</c:v>
                </c:pt>
                <c:pt idx="7">
                  <c:v>0</c:v>
                </c:pt>
                <c:pt idx="8">
                  <c:v>0.24</c:v>
                </c:pt>
                <c:pt idx="9">
                  <c:v>0.59</c:v>
                </c:pt>
                <c:pt idx="10">
                  <c:v>0.41</c:v>
                </c:pt>
                <c:pt idx="11">
                  <c:v>0.2</c:v>
                </c:pt>
                <c:pt idx="13">
                  <c:v>0.71</c:v>
                </c:pt>
                <c:pt idx="14">
                  <c:v>0.01</c:v>
                </c:pt>
                <c:pt idx="15">
                  <c:v>0.47</c:v>
                </c:pt>
                <c:pt idx="16">
                  <c:v>0.42</c:v>
                </c:pt>
                <c:pt idx="17">
                  <c:v>0.19</c:v>
                </c:pt>
                <c:pt idx="18">
                  <c:v>0.41</c:v>
                </c:pt>
              </c:numCache>
            </c:numRef>
          </c:val>
          <c:smooth val="0"/>
          <c:extLst>
            <c:ext xmlns:c16="http://schemas.microsoft.com/office/drawing/2014/chart" uri="{C3380CC4-5D6E-409C-BE32-E72D297353CC}">
              <c16:uniqueId val="{00000001-2249-44D2-BC15-C0B6AE28335B}"/>
            </c:ext>
          </c:extLst>
        </c:ser>
        <c:ser>
          <c:idx val="2"/>
          <c:order val="2"/>
          <c:tx>
            <c:strRef>
              <c:f>Sheet1!$A$4</c:f>
              <c:strCache>
                <c:ptCount val="1"/>
                <c:pt idx="0">
                  <c:v>SUR</c:v>
                </c:pt>
              </c:strCache>
            </c:strRef>
          </c:tx>
          <c:spPr>
            <a:ln w="40199">
              <a:noFill/>
            </a:ln>
          </c:spPr>
          <c:marker>
            <c:symbol val="dash"/>
            <c:size val="14"/>
            <c:spPr>
              <a:solidFill>
                <a:srgbClr val="99CC00"/>
              </a:solidFill>
              <a:ln>
                <a:solidFill>
                  <a:srgbClr val="99CC00"/>
                </a:solidFill>
                <a:prstDash val="solid"/>
              </a:ln>
            </c:spPr>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Sheet1!$B$4:$T$4</c:f>
              <c:numCache>
                <c:formatCode>General</c:formatCode>
                <c:ptCount val="19"/>
                <c:pt idx="0">
                  <c:v>0.44</c:v>
                </c:pt>
                <c:pt idx="1">
                  <c:v>0.85</c:v>
                </c:pt>
                <c:pt idx="2">
                  <c:v>0.63</c:v>
                </c:pt>
                <c:pt idx="3">
                  <c:v>0.95</c:v>
                </c:pt>
                <c:pt idx="4">
                  <c:v>0.8</c:v>
                </c:pt>
                <c:pt idx="5">
                  <c:v>0.77</c:v>
                </c:pt>
                <c:pt idx="6">
                  <c:v>0.54</c:v>
                </c:pt>
                <c:pt idx="7">
                  <c:v>0</c:v>
                </c:pt>
                <c:pt idx="8">
                  <c:v>0.6</c:v>
                </c:pt>
                <c:pt idx="9">
                  <c:v>0.86</c:v>
                </c:pt>
                <c:pt idx="10">
                  <c:v>0.67</c:v>
                </c:pt>
                <c:pt idx="11">
                  <c:v>0.55000000000000004</c:v>
                </c:pt>
                <c:pt idx="13">
                  <c:v>0.88</c:v>
                </c:pt>
                <c:pt idx="14">
                  <c:v>0.28000000000000003</c:v>
                </c:pt>
                <c:pt idx="15">
                  <c:v>0.73</c:v>
                </c:pt>
                <c:pt idx="16">
                  <c:v>0.63</c:v>
                </c:pt>
                <c:pt idx="17">
                  <c:v>0.43</c:v>
                </c:pt>
                <c:pt idx="18">
                  <c:v>0.59</c:v>
                </c:pt>
              </c:numCache>
            </c:numRef>
          </c:val>
          <c:smooth val="0"/>
          <c:extLst>
            <c:ext xmlns:c16="http://schemas.microsoft.com/office/drawing/2014/chart" uri="{C3380CC4-5D6E-409C-BE32-E72D297353CC}">
              <c16:uniqueId val="{00000002-2249-44D2-BC15-C0B6AE28335B}"/>
            </c:ext>
          </c:extLst>
        </c:ser>
        <c:ser>
          <c:idx val="3"/>
          <c:order val="3"/>
          <c:tx>
            <c:v>BASE</c:v>
          </c:tx>
          <c:spPr>
            <a:ln w="63150">
              <a:solidFill>
                <a:schemeClr val="bg1">
                  <a:lumMod val="75000"/>
                </a:schemeClr>
              </a:solid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Sheet1!$B$7:$T$7</c:f>
              <c:numCache>
                <c:formatCode>General</c:formatCode>
                <c:ptCount val="19"/>
              </c:numCache>
            </c:numRef>
          </c:val>
          <c:smooth val="0"/>
          <c:extLst>
            <c:ext xmlns:c16="http://schemas.microsoft.com/office/drawing/2014/chart" uri="{C3380CC4-5D6E-409C-BE32-E72D297353CC}">
              <c16:uniqueId val="{00000003-2249-44D2-BC15-C0B6AE28335B}"/>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1952"/>
        <c:crosses val="autoZero"/>
        <c:auto val="1"/>
        <c:lblAlgn val="ctr"/>
        <c:lblOffset val="600"/>
        <c:tickLblSkip val="1"/>
        <c:tickMarkSkip val="1"/>
        <c:noMultiLvlLbl val="0"/>
      </c:catAx>
      <c:valAx>
        <c:axId val="78461952"/>
        <c:scaling>
          <c:orientation val="minMax"/>
          <c:max val="4"/>
          <c:min val="0"/>
        </c:scaling>
        <c:delete val="0"/>
        <c:axPos val="l"/>
        <c:majorGridlines>
          <c:spPr>
            <a:ln w="17868">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a:latin typeface="Arial" panose="020B0604020202020204" pitchFamily="34" charset="0"/>
                    <a:cs typeface="Arial" panose="020B0604020202020204" pitchFamily="34" charset="0"/>
                  </a:rPr>
                  <a:t>SIR</a:t>
                </a:r>
              </a:p>
            </c:rich>
          </c:tx>
          <c:layout>
            <c:manualLayout>
              <c:xMode val="edge"/>
              <c:yMode val="edge"/>
              <c:x val="1.8547059980628038E-2"/>
              <c:y val="0.31078323907968086"/>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6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0032"/>
        <c:crosses val="autoZero"/>
        <c:crossBetween val="between"/>
        <c:majorUnit val="0.5"/>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03628497156205"/>
          <c:y val="5.7154925774803057E-2"/>
          <c:w val="0.72403090535798165"/>
          <c:h val="0.87952957241837681"/>
        </c:manualLayout>
      </c:layout>
      <c:barChart>
        <c:barDir val="bar"/>
        <c:grouping val="stacked"/>
        <c:varyColors val="0"/>
        <c:ser>
          <c:idx val="0"/>
          <c:order val="0"/>
          <c:spPr>
            <a:solidFill>
              <a:srgbClr val="33A02C"/>
            </a:solidFill>
            <a:ln>
              <a:noFill/>
            </a:ln>
            <a:effectLst/>
          </c:spPr>
          <c:invertIfNegative val="0"/>
          <c:dLbls>
            <c:dLbl>
              <c:idx val="0"/>
              <c:tx>
                <c:rich>
                  <a:bodyPr/>
                  <a:lstStyle/>
                  <a:p>
                    <a:fld id="{9E1E0AB6-8FF5-46E6-8596-7BB3841DDF89}" type="SERIESNAME">
                      <a:rPr lang="en-US" dirty="0"/>
                      <a:pPr/>
                      <a:t>[SERIES NAME]</a:t>
                    </a:fld>
                    <a:r>
                      <a:rPr lang="en-US" baseline="0"/>
                      <a:t> </a:t>
                    </a:r>
                  </a:p>
                  <a:p>
                    <a:fld id="{D4D5339A-2770-4A92-8DBF-284CB49AFC9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0-1EF2-4966-A4BF-97EA91FCA9FE}"/>
                </c:ext>
              </c:extLst>
            </c:dLbl>
            <c:dLbl>
              <c:idx val="1"/>
              <c:tx>
                <c:rich>
                  <a:bodyPr/>
                  <a:lstStyle/>
                  <a:p>
                    <a:fld id="{8AB069D0-F057-46CF-B4F9-4C8617253A9D}" type="SERIESNAME">
                      <a:rPr lang="en-US" dirty="0"/>
                      <a:pPr/>
                      <a:t>[SERIES NAME]</a:t>
                    </a:fld>
                    <a:r>
                      <a:rPr lang="en-US" baseline="0"/>
                      <a:t> </a:t>
                    </a:r>
                  </a:p>
                  <a:p>
                    <a:fld id="{3160E5C8-B470-4636-B403-12FAC889003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1EF2-4966-A4BF-97EA91FCA9FE}"/>
                </c:ext>
              </c:extLst>
            </c:dLbl>
            <c:dLbl>
              <c:idx val="2"/>
              <c:layout>
                <c:manualLayout>
                  <c:x val="-1.4587132065642095E-2"/>
                  <c:y val="-0.11749080136091249"/>
                </c:manualLayout>
              </c:layout>
              <c:tx>
                <c:rich>
                  <a:bodyPr/>
                  <a:lstStyle/>
                  <a:p>
                    <a:fld id="{F881D044-5EA9-4433-97B8-31CAD3B3C43E}" type="SERIESNAME">
                      <a:rPr lang="en-US" smtClean="0"/>
                      <a:pPr/>
                      <a:t>[SERIES NAME]</a:t>
                    </a:fld>
                    <a:endParaRPr lang="en-US"/>
                  </a:p>
                  <a:p>
                    <a:r>
                      <a:rPr lang="en-US" baseline="0"/>
                      <a:t> </a:t>
                    </a:r>
                    <a:fld id="{107E9146-5313-4F47-8669-C7AB1377B76B}"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2-1EF2-4966-A4BF-97EA91FCA9FE}"/>
                </c:ext>
              </c:extLst>
            </c:dLbl>
            <c:dLbl>
              <c:idx val="3"/>
              <c:layout>
                <c:manualLayout>
                  <c:x val="-1.1461318051575931E-2"/>
                  <c:y val="-0.11749080136091244"/>
                </c:manualLayout>
              </c:layout>
              <c:tx>
                <c:rich>
                  <a:bodyPr/>
                  <a:lstStyle/>
                  <a:p>
                    <a:fld id="{F74CDE6D-0A1D-4634-8A38-E6999CE8A972}" type="SERIESNAME">
                      <a:rPr lang="en-US"/>
                      <a:pPr/>
                      <a:t>[SERIES NAME]</a:t>
                    </a:fld>
                    <a:r>
                      <a:rPr lang="en-US" baseline="0"/>
                      <a:t> </a:t>
                    </a:r>
                  </a:p>
                  <a:p>
                    <a:fld id="{3DACC55D-18BD-4285-9A6C-5D43138B7A13}"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1EF2-4966-A4BF-97EA91FCA9FE}"/>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Sheet1!$C$3:$C$6</c:f>
              <c:numCache>
                <c:formatCode>General</c:formatCode>
                <c:ptCount val="4"/>
              </c:numCache>
            </c:numRef>
          </c:val>
          <c:extLst>
            <c:ext xmlns:c16="http://schemas.microsoft.com/office/drawing/2014/chart" uri="{C3380CC4-5D6E-409C-BE32-E72D297353CC}">
              <c16:uniqueId val="{00000004-1EF2-4966-A4BF-97EA91FCA9FE}"/>
            </c:ext>
          </c:extLst>
        </c:ser>
        <c:ser>
          <c:idx val="1"/>
          <c:order val="1"/>
          <c:spPr>
            <a:solidFill>
              <a:srgbClr val="FF7F00"/>
            </a:solidFill>
            <a:ln>
              <a:noFill/>
            </a:ln>
            <a:effectLst/>
          </c:spPr>
          <c:invertIfNegative val="0"/>
          <c:dLbls>
            <c:dLbl>
              <c:idx val="0"/>
              <c:layout>
                <c:manualLayout>
                  <c:x val="-1.6675350377259285E-2"/>
                  <c:y val="-0.117490749974235"/>
                </c:manualLayout>
              </c:layout>
              <c:tx>
                <c:rich>
                  <a:bodyPr/>
                  <a:lstStyle/>
                  <a:p>
                    <a:fld id="{55DF1058-4B53-4082-9BFD-933C73CD6975}" type="SERIESNAME">
                      <a:rPr lang="en-US"/>
                      <a:pPr/>
                      <a:t>[SERIES NAME]</a:t>
                    </a:fld>
                    <a:r>
                      <a:rPr lang="en-US" baseline="0"/>
                      <a:t> </a:t>
                    </a:r>
                  </a:p>
                  <a:p>
                    <a:fld id="{4DCC7E56-DDDB-46C7-B327-A65777454B6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1EF2-4966-A4BF-97EA91FCA9FE}"/>
                </c:ext>
              </c:extLst>
            </c:dLbl>
            <c:dLbl>
              <c:idx val="1"/>
              <c:layout>
                <c:manualLayout>
                  <c:x val="5.4162063233224062E-6"/>
                  <c:y val="-0.11749074997423492"/>
                </c:manualLayout>
              </c:layout>
              <c:tx>
                <c:rich>
                  <a:bodyPr/>
                  <a:lstStyle/>
                  <a:p>
                    <a:fld id="{04E53DBE-CD03-4058-BC1C-E294DB0DC3EB}" type="SERIESNAME">
                      <a:rPr lang="en-US"/>
                      <a:pPr/>
                      <a:t>[SERIES NAME]</a:t>
                    </a:fld>
                    <a:r>
                      <a:rPr lang="en-US" baseline="0"/>
                      <a:t> </a:t>
                    </a:r>
                  </a:p>
                  <a:p>
                    <a:fld id="{6C0BCF9C-904C-4C64-B824-3D92573BBB1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1EF2-4966-A4BF-97EA91FCA9FE}"/>
                </c:ext>
              </c:extLst>
            </c:dLbl>
            <c:dLbl>
              <c:idx val="2"/>
              <c:layout>
                <c:manualLayout>
                  <c:x val="4.4803334201615003E-2"/>
                  <c:y val="-0.11749080136091249"/>
                </c:manualLayout>
              </c:layout>
              <c:tx>
                <c:rich>
                  <a:bodyPr/>
                  <a:lstStyle/>
                  <a:p>
                    <a:fld id="{D7689F21-C326-4D9F-93C6-B65BF922CA38}" type="SERIESNAME">
                      <a:rPr lang="en-US" smtClean="0"/>
                      <a:pPr/>
                      <a:t>[SERIES NAME]</a:t>
                    </a:fld>
                    <a:endParaRPr lang="en-US"/>
                  </a:p>
                  <a:p>
                    <a:r>
                      <a:rPr lang="en-US" baseline="0"/>
                      <a:t> </a:t>
                    </a:r>
                    <a:fld id="{16999269-1D64-4DA5-A2CF-68952E0CEBA9}"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1EF2-4966-A4BF-97EA91FCA9FE}"/>
                </c:ext>
              </c:extLst>
            </c:dLbl>
            <c:dLbl>
              <c:idx val="3"/>
              <c:layout>
                <c:manualLayout>
                  <c:x val="6.1474342276634501E-2"/>
                  <c:y val="-0.11749080136091244"/>
                </c:manualLayout>
              </c:layout>
              <c:tx>
                <c:rich>
                  <a:bodyPr/>
                  <a:lstStyle/>
                  <a:p>
                    <a:fld id="{064EF550-2515-4213-BAD1-60DE92F8BAAE}" type="SERIESNAME">
                      <a:rPr lang="en-US"/>
                      <a:pPr/>
                      <a:t>[SERIES NAME]</a:t>
                    </a:fld>
                    <a:r>
                      <a:rPr lang="en-US" baseline="0"/>
                      <a:t> </a:t>
                    </a:r>
                  </a:p>
                  <a:p>
                    <a:fld id="{BE6A4E35-E4A3-40F6-939D-74AFA30E342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8-1EF2-4966-A4BF-97EA91FCA9FE}"/>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Sheet1!$D$3:$D$6</c:f>
              <c:numCache>
                <c:formatCode>General</c:formatCode>
                <c:ptCount val="4"/>
              </c:numCache>
            </c:numRef>
          </c:val>
          <c:extLst>
            <c:ext xmlns:c16="http://schemas.microsoft.com/office/drawing/2014/chart" uri="{C3380CC4-5D6E-409C-BE32-E72D297353CC}">
              <c16:uniqueId val="{00000009-1EF2-4966-A4BF-97EA91FCA9FE}"/>
            </c:ext>
          </c:extLst>
        </c:ser>
        <c:ser>
          <c:idx val="2"/>
          <c:order val="2"/>
          <c:tx>
            <c:strRef>
              <c:f>Sheet1!$E$2</c:f>
              <c:strCache>
                <c:ptCount val="1"/>
                <c:pt idx="0">
                  <c:v>Coagulase-negative 
Staphylococcus</c:v>
                </c:pt>
              </c:strCache>
            </c:strRef>
          </c:tx>
          <c:spPr>
            <a:solidFill>
              <a:srgbClr val="8452BA"/>
            </a:solidFill>
            <a:ln>
              <a:noFill/>
            </a:ln>
            <a:effectLst/>
          </c:spPr>
          <c:invertIfNegative val="0"/>
          <c:dLbls>
            <c:dLbl>
              <c:idx val="0"/>
              <c:layout>
                <c:manualLayout>
                  <c:x val="1.0422093985787053E-3"/>
                  <c:y val="-0.10830404823803158"/>
                </c:manualLayout>
              </c:layout>
              <c:tx>
                <c:rich>
                  <a:bodyPr/>
                  <a:lstStyle/>
                  <a:p>
                    <a:fld id="{779F3B5D-F64F-4155-A216-D845AD4447A0}" type="SERIESNAME">
                      <a:rPr lang="en-US" i="1"/>
                      <a:pPr/>
                      <a:t>[SERIES NAME]</a:t>
                    </a:fld>
                    <a:r>
                      <a:rPr lang="en-US" baseline="0"/>
                      <a:t> </a:t>
                    </a:r>
                  </a:p>
                  <a:p>
                    <a:fld id="{64B4BC21-37F7-4783-AD57-5B57A639875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A-1EF2-4966-A4BF-97EA91FCA9FE}"/>
                </c:ext>
              </c:extLst>
            </c:dLbl>
            <c:dLbl>
              <c:idx val="1"/>
              <c:layout>
                <c:manualLayout>
                  <c:x val="0"/>
                  <c:y val="-0.11521707259365062"/>
                </c:manualLayout>
              </c:layout>
              <c:tx>
                <c:rich>
                  <a:bodyPr/>
                  <a:lstStyle/>
                  <a:p>
                    <a:fld id="{CAD57636-9502-42E6-AF09-8E7F04DB4587}" type="SERIESNAME">
                      <a:rPr lang="en-US" i="1"/>
                      <a:pPr/>
                      <a:t>[SERIES NAME]</a:t>
                    </a:fld>
                    <a:r>
                      <a:rPr lang="en-US" baseline="0"/>
                      <a:t> </a:t>
                    </a:r>
                  </a:p>
                  <a:p>
                    <a:fld id="{6536E722-A3EF-4052-A4C5-2D728BD8CE2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1EF2-4966-A4BF-97EA91FCA9FE}"/>
                </c:ext>
              </c:extLst>
            </c:dLbl>
            <c:dLbl>
              <c:idx val="2"/>
              <c:layout>
                <c:manualLayout>
                  <c:x val="-1.0422093985787053E-3"/>
                  <c:y val="-0.10830404823803158"/>
                </c:manualLayout>
              </c:layout>
              <c:tx>
                <c:rich>
                  <a:bodyPr/>
                  <a:lstStyle/>
                  <a:p>
                    <a:fld id="{A60A6586-6857-430C-BA4C-8BDD5C82354C}" type="SERIESNAME">
                      <a:rPr lang="en-US" i="1"/>
                      <a:pPr/>
                      <a:t>[SERIES NAME]</a:t>
                    </a:fld>
                    <a:r>
                      <a:rPr lang="en-US" baseline="0"/>
                      <a:t> </a:t>
                    </a:r>
                  </a:p>
                  <a:p>
                    <a:fld id="{966932FF-10F7-4A46-8CB2-03C85950B9C7}"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C-1EF2-4966-A4BF-97EA91FCA9FE}"/>
                </c:ext>
              </c:extLst>
            </c:dLbl>
            <c:dLbl>
              <c:idx val="3"/>
              <c:layout>
                <c:manualLayout>
                  <c:x val="-3.8213903164282255E-17"/>
                  <c:y val="-0.10830404823803158"/>
                </c:manualLayout>
              </c:layout>
              <c:tx>
                <c:rich>
                  <a:bodyPr/>
                  <a:lstStyle/>
                  <a:p>
                    <a:fld id="{435CD44A-AC65-43F2-92C4-64AE3EDCD92D}" type="SERIESNAME">
                      <a:rPr lang="en-US" i="1"/>
                      <a:pPr/>
                      <a:t>[SERIES NAME]</a:t>
                    </a:fld>
                    <a:r>
                      <a:rPr lang="en-US" baseline="0"/>
                      <a:t> </a:t>
                    </a:r>
                  </a:p>
                  <a:p>
                    <a:fld id="{80371481-743C-4A45-A92D-33CC59C3A00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D-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Sheet1!$E$3:$E$6</c:f>
              <c:numCache>
                <c:formatCode>0%</c:formatCode>
                <c:ptCount val="4"/>
                <c:pt idx="0">
                  <c:v>2.3E-2</c:v>
                </c:pt>
                <c:pt idx="1">
                  <c:v>2.1999999999999999E-2</c:v>
                </c:pt>
                <c:pt idx="2">
                  <c:v>0.02</c:v>
                </c:pt>
                <c:pt idx="3">
                  <c:v>5.0000000000000001E-3</c:v>
                </c:pt>
              </c:numCache>
            </c:numRef>
          </c:val>
          <c:extLst>
            <c:ext xmlns:c16="http://schemas.microsoft.com/office/drawing/2014/chart" uri="{C3380CC4-5D6E-409C-BE32-E72D297353CC}">
              <c16:uniqueId val="{0000000E-1EF2-4966-A4BF-97EA91FCA9FE}"/>
            </c:ext>
          </c:extLst>
        </c:ser>
        <c:ser>
          <c:idx val="3"/>
          <c:order val="3"/>
          <c:tx>
            <c:strRef>
              <c:f>Sheet1!$F$2</c:f>
              <c:strCache>
                <c:ptCount val="1"/>
                <c:pt idx="0">
                  <c:v>Enterococcus sp.</c:v>
                </c:pt>
              </c:strCache>
            </c:strRef>
          </c:tx>
          <c:spPr>
            <a:solidFill>
              <a:srgbClr val="FB9A99"/>
            </a:solidFill>
            <a:ln>
              <a:noFill/>
            </a:ln>
            <a:effectLst/>
          </c:spPr>
          <c:invertIfNegative val="0"/>
          <c:dLbls>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4FAE03AF-25FD-431E-A1C2-FE0DA1878A04}" type="SERIESNAME">
                      <a:rPr lang="en-US" sz="900" i="1">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baseline="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5138C641-B3E6-4924-87AE-384225505917}" type="VALUE">
                      <a:rPr lang="en-US" sz="90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F-1EF2-4966-A4BF-97EA91FCA9FE}"/>
                </c:ext>
              </c:extLst>
            </c:dLbl>
            <c:dLbl>
              <c:idx val="1"/>
              <c:tx>
                <c:rich>
                  <a:bodyPr/>
                  <a:lstStyle/>
                  <a:p>
                    <a:fld id="{39C80804-3C7B-4F0A-BCE2-3D5D8D863B35}" type="SERIESNAME">
                      <a:rPr lang="en-US" sz="900" i="1"/>
                      <a:pPr/>
                      <a:t>[SERIES NAME]</a:t>
                    </a:fld>
                    <a:r>
                      <a:rPr lang="en-US" sz="900" baseline="0"/>
                      <a:t> </a:t>
                    </a:r>
                  </a:p>
                  <a:p>
                    <a:fld id="{92445558-DC2B-46FE-8609-F7BF22D88815}" type="VALUE">
                      <a:rPr lang="en-US" sz="900"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0-1EF2-4966-A4BF-97EA91FCA9FE}"/>
                </c:ext>
              </c:extLst>
            </c:dLbl>
            <c:dLbl>
              <c:idx val="2"/>
              <c:tx>
                <c:rich>
                  <a:bodyPr/>
                  <a:lstStyle/>
                  <a:p>
                    <a:fld id="{A21DCF45-844A-4459-A215-685F27FA34CA}" type="SERIESNAME">
                      <a:rPr lang="en-US" i="1"/>
                      <a:pPr/>
                      <a:t>[SERIES NAME]</a:t>
                    </a:fld>
                    <a:r>
                      <a:rPr lang="en-US" baseline="0"/>
                      <a:t> </a:t>
                    </a:r>
                  </a:p>
                  <a:p>
                    <a:fld id="{DDDDCD6A-E473-452E-8AC6-07B82E64CB9A}"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1-1EF2-4966-A4BF-97EA91FCA9FE}"/>
                </c:ext>
              </c:extLst>
            </c:dLbl>
            <c:dLbl>
              <c:idx val="3"/>
              <c:tx>
                <c:rich>
                  <a:bodyPr/>
                  <a:lstStyle/>
                  <a:p>
                    <a:fld id="{DDFFAB3E-244B-4C10-BFAE-305656E4AE49}" type="SERIESNAME">
                      <a:rPr lang="en-US" i="1"/>
                      <a:pPr/>
                      <a:t>[SERIES NAME]</a:t>
                    </a:fld>
                    <a:r>
                      <a:rPr lang="en-US" baseline="0"/>
                      <a:t> </a:t>
                    </a:r>
                  </a:p>
                  <a:p>
                    <a:fld id="{4BFB050F-2388-4CA2-BB0C-4B4E21F8577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2-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Sheet1!$F$3:$F$6</c:f>
              <c:numCache>
                <c:formatCode>0%</c:formatCode>
                <c:ptCount val="4"/>
                <c:pt idx="0">
                  <c:v>0.16200000000000001</c:v>
                </c:pt>
                <c:pt idx="1">
                  <c:v>7.3999999999999996E-2</c:v>
                </c:pt>
                <c:pt idx="2">
                  <c:v>0.114</c:v>
                </c:pt>
                <c:pt idx="3">
                  <c:v>0.125</c:v>
                </c:pt>
              </c:numCache>
            </c:numRef>
          </c:val>
          <c:extLst>
            <c:ext xmlns:c16="http://schemas.microsoft.com/office/drawing/2014/chart" uri="{C3380CC4-5D6E-409C-BE32-E72D297353CC}">
              <c16:uniqueId val="{00000013-1EF2-4966-A4BF-97EA91FCA9FE}"/>
            </c:ext>
          </c:extLst>
        </c:ser>
        <c:ser>
          <c:idx val="4"/>
          <c:order val="4"/>
          <c:tx>
            <c:strRef>
              <c:f>Sheet1!$G$2</c:f>
              <c:strCache>
                <c:ptCount val="1"/>
                <c:pt idx="0">
                  <c:v>Gram-positive 
bacteria (other)</c:v>
                </c:pt>
              </c:strCache>
            </c:strRef>
          </c:tx>
          <c:spPr>
            <a:solidFill>
              <a:srgbClr val="BFBFBF"/>
            </a:solidFill>
            <a:ln>
              <a:noFill/>
            </a:ln>
            <a:effectLst/>
          </c:spPr>
          <c:invertIfNegative val="0"/>
          <c:dLbls>
            <c:dLbl>
              <c:idx val="0"/>
              <c:layout>
                <c:manualLayout>
                  <c:x val="1.8759769174416657E-2"/>
                  <c:y val="-0.10827338416674295"/>
                </c:manualLayout>
              </c:layout>
              <c:tx>
                <c:rich>
                  <a:bodyPr/>
                  <a:lstStyle/>
                  <a:p>
                    <a:fld id="{D125B595-3940-40A7-B20C-BE6882CB476E}" type="SERIESNAME">
                      <a:rPr lang="en-US"/>
                      <a:pPr/>
                      <a:t>[SERIES NAME]</a:t>
                    </a:fld>
                    <a:r>
                      <a:rPr lang="en-US" baseline="0"/>
                      <a:t> </a:t>
                    </a:r>
                  </a:p>
                  <a:p>
                    <a:fld id="{659E176C-5AAF-4548-A8DB-94EB53426AE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4-1EF2-4966-A4BF-97EA91FCA9FE}"/>
                </c:ext>
              </c:extLst>
            </c:dLbl>
            <c:dLbl>
              <c:idx val="1"/>
              <c:layout>
                <c:manualLayout>
                  <c:x val="2.0844187971574109E-2"/>
                  <c:y val="-0.11518822296445008"/>
                </c:manualLayout>
              </c:layout>
              <c:tx>
                <c:rich>
                  <a:bodyPr/>
                  <a:lstStyle/>
                  <a:p>
                    <a:fld id="{E6157E40-54E3-4737-B20A-5B953B75548D}" type="SERIESNAME">
                      <a:rPr lang="en-US" smtClean="0"/>
                      <a:pPr/>
                      <a:t>[SERIES NAME]</a:t>
                    </a:fld>
                    <a:endParaRPr lang="en-US"/>
                  </a:p>
                  <a:p>
                    <a:r>
                      <a:rPr lang="en-US" baseline="0"/>
                      <a:t> </a:t>
                    </a:r>
                    <a:fld id="{673FA147-1515-4E7C-8190-E0484F5FDCAF}"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5-1EF2-4966-A4BF-97EA91FCA9FE}"/>
                </c:ext>
              </c:extLst>
            </c:dLbl>
            <c:dLbl>
              <c:idx val="2"/>
              <c:layout>
                <c:manualLayout>
                  <c:x val="-7.6407904339875131E-17"/>
                  <c:y val="-0.110579577751447"/>
                </c:manualLayout>
              </c:layout>
              <c:tx>
                <c:rich>
                  <a:bodyPr/>
                  <a:lstStyle/>
                  <a:p>
                    <a:fld id="{B9C5FDE1-47AE-49EB-9FD4-3E4A46E41B64}" type="SERIESNAME">
                      <a:rPr lang="en-US"/>
                      <a:pPr/>
                      <a:t>[SERIES NAME]</a:t>
                    </a:fld>
                    <a:r>
                      <a:rPr lang="en-US" baseline="0"/>
                      <a:t> </a:t>
                    </a:r>
                  </a:p>
                  <a:p>
                    <a:fld id="{8435038A-F4D5-4D35-A02A-6D25A241F711}"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6-1EF2-4966-A4BF-97EA91FCA9FE}"/>
                </c:ext>
              </c:extLst>
            </c:dLbl>
            <c:dLbl>
              <c:idx val="3"/>
              <c:layout>
                <c:manualLayout>
                  <c:x val="0"/>
                  <c:y val="-0.110579577751447"/>
                </c:manualLayout>
              </c:layout>
              <c:tx>
                <c:rich>
                  <a:bodyPr/>
                  <a:lstStyle/>
                  <a:p>
                    <a:fld id="{0728ED42-E8DE-4A7F-B762-3A93C2238D03}" type="SERIESNAME">
                      <a:rPr lang="en-US" smtClean="0"/>
                      <a:pPr/>
                      <a:t>[SERIES NAME]</a:t>
                    </a:fld>
                    <a:endParaRPr lang="en-US"/>
                  </a:p>
                  <a:p>
                    <a:r>
                      <a:rPr lang="en-US" baseline="0"/>
                      <a:t> </a:t>
                    </a:r>
                    <a:fld id="{F8631D00-D127-4DD3-8267-FF08C25C80E8}"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7-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Sheet1!$G$3:$G$6</c:f>
              <c:numCache>
                <c:formatCode>0%</c:formatCode>
                <c:ptCount val="4"/>
                <c:pt idx="0">
                  <c:v>3.2000000000000001E-2</c:v>
                </c:pt>
                <c:pt idx="1">
                  <c:v>2.1999999999999999E-2</c:v>
                </c:pt>
                <c:pt idx="2">
                  <c:v>2.7E-2</c:v>
                </c:pt>
                <c:pt idx="3">
                  <c:v>0.02</c:v>
                </c:pt>
              </c:numCache>
            </c:numRef>
          </c:val>
          <c:extLst>
            <c:ext xmlns:c16="http://schemas.microsoft.com/office/drawing/2014/chart" uri="{C3380CC4-5D6E-409C-BE32-E72D297353CC}">
              <c16:uniqueId val="{00000018-1EF2-4966-A4BF-97EA91FCA9FE}"/>
            </c:ext>
          </c:extLst>
        </c:ser>
        <c:ser>
          <c:idx val="5"/>
          <c:order val="5"/>
          <c:tx>
            <c:strRef>
              <c:f>Sheet1!$H$2</c:f>
              <c:strCache>
                <c:ptCount val="1"/>
                <c:pt idx="0">
                  <c:v>Escherichia coli</c:v>
                </c:pt>
              </c:strCache>
            </c:strRef>
          </c:tx>
          <c:spPr>
            <a:solidFill>
              <a:srgbClr val="A3D872"/>
            </a:solidFill>
            <a:ln>
              <a:noFill/>
            </a:ln>
            <a:effectLst/>
          </c:spPr>
          <c:invertIfNegative val="0"/>
          <c:dLbls>
            <c:dLbl>
              <c:idx val="0"/>
              <c:tx>
                <c:rich>
                  <a:bodyPr/>
                  <a:lstStyle/>
                  <a:p>
                    <a:fld id="{8147312C-35C0-4219-8B11-BF455C8EEE9B}" type="SERIESNAME">
                      <a:rPr lang="en-US" i="1"/>
                      <a:pPr/>
                      <a:t>[SERIES NAME]</a:t>
                    </a:fld>
                    <a:r>
                      <a:rPr lang="en-US" baseline="0"/>
                      <a:t> </a:t>
                    </a:r>
                  </a:p>
                  <a:p>
                    <a:fld id="{3C8D6AC6-3836-4D85-B172-02DC4AD1BFD6}"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9-1EF2-4966-A4BF-97EA91FCA9FE}"/>
                </c:ext>
              </c:extLst>
            </c:dLbl>
            <c:dLbl>
              <c:idx val="1"/>
              <c:tx>
                <c:rich>
                  <a:bodyPr/>
                  <a:lstStyle/>
                  <a:p>
                    <a:fld id="{38BC4252-DCDF-4761-8980-3A80B522D2CD}" type="SERIESNAME">
                      <a:rPr lang="en-US" i="1"/>
                      <a:pPr/>
                      <a:t>[SERIES NAME]</a:t>
                    </a:fld>
                    <a:r>
                      <a:rPr lang="en-US" baseline="0"/>
                      <a:t> </a:t>
                    </a:r>
                  </a:p>
                  <a:p>
                    <a:fld id="{A23617AF-AAE2-4096-88AC-B7AE7E1A1E78}"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A-1EF2-4966-A4BF-97EA91FCA9FE}"/>
                </c:ext>
              </c:extLst>
            </c:dLbl>
            <c:dLbl>
              <c:idx val="2"/>
              <c:tx>
                <c:rich>
                  <a:bodyPr/>
                  <a:lstStyle/>
                  <a:p>
                    <a:fld id="{7B6BC8C3-5F27-4A12-BFA7-E05E5E155FEA}" type="SERIESNAME">
                      <a:rPr lang="en-US" i="1"/>
                      <a:pPr/>
                      <a:t>[SERIES NAME]</a:t>
                    </a:fld>
                    <a:r>
                      <a:rPr lang="en-US" baseline="0"/>
                      <a:t> </a:t>
                    </a:r>
                  </a:p>
                  <a:p>
                    <a:fld id="{F6897AA7-60A4-4E46-BEE6-1E49A9BDA219}"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B-1EF2-4966-A4BF-97EA91FCA9FE}"/>
                </c:ext>
              </c:extLst>
            </c:dLbl>
            <c:dLbl>
              <c:idx val="3"/>
              <c:tx>
                <c:rich>
                  <a:bodyPr/>
                  <a:lstStyle/>
                  <a:p>
                    <a:fld id="{0FFF26A6-CE12-41DB-83BC-B0E6D3A6595A}" type="SERIESNAME">
                      <a:rPr lang="en-US" i="1"/>
                      <a:pPr/>
                      <a:t>[SERIES NAME]</a:t>
                    </a:fld>
                    <a:r>
                      <a:rPr lang="en-US" baseline="0"/>
                      <a:t> </a:t>
                    </a:r>
                  </a:p>
                  <a:p>
                    <a:fld id="{6E442EF5-CDCA-4AC9-B5B8-B9EAA28C4297}"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C-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Sheet1!$H$3:$H$6</c:f>
              <c:numCache>
                <c:formatCode>0%</c:formatCode>
                <c:ptCount val="4"/>
                <c:pt idx="0">
                  <c:v>0.23899999999999999</c:v>
                </c:pt>
                <c:pt idx="1">
                  <c:v>0.30099999999999999</c:v>
                </c:pt>
                <c:pt idx="2">
                  <c:v>0.33600000000000002</c:v>
                </c:pt>
                <c:pt idx="3">
                  <c:v>0.34499999999999997</c:v>
                </c:pt>
              </c:numCache>
            </c:numRef>
          </c:val>
          <c:extLst>
            <c:ext xmlns:c16="http://schemas.microsoft.com/office/drawing/2014/chart" uri="{C3380CC4-5D6E-409C-BE32-E72D297353CC}">
              <c16:uniqueId val="{0000001D-1EF2-4966-A4BF-97EA91FCA9FE}"/>
            </c:ext>
          </c:extLst>
        </c:ser>
        <c:ser>
          <c:idx val="6"/>
          <c:order val="6"/>
          <c:tx>
            <c:strRef>
              <c:f>Sheet1!$I$2</c:f>
              <c:strCache>
                <c:ptCount val="1"/>
                <c:pt idx="0">
                  <c:v>Pseudomonas 
aeruginosa</c:v>
                </c:pt>
              </c:strCache>
            </c:strRef>
          </c:tx>
          <c:spPr>
            <a:solidFill>
              <a:srgbClr val="FFCC00"/>
            </a:solidFill>
            <a:ln>
              <a:noFill/>
            </a:ln>
            <a:effectLst/>
          </c:spPr>
          <c:invertIfNegative val="0"/>
          <c:dLbls>
            <c:dLbl>
              <c:idx val="0"/>
              <c:tx>
                <c:rich>
                  <a:bodyPr/>
                  <a:lstStyle/>
                  <a:p>
                    <a:fld id="{195D017D-7010-41CB-B400-FFBB8F4C8501}" type="SERIESNAME">
                      <a:rPr lang="en-US" i="1"/>
                      <a:pPr/>
                      <a:t>[SERIES NAME]</a:t>
                    </a:fld>
                    <a:r>
                      <a:rPr lang="en-US" baseline="0"/>
                      <a:t> </a:t>
                    </a:r>
                  </a:p>
                  <a:p>
                    <a:fld id="{166B75FB-6B56-4D84-B843-B9F147439691}"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E-1EF2-4966-A4BF-97EA91FCA9FE}"/>
                </c:ext>
              </c:extLst>
            </c:dLbl>
            <c:dLbl>
              <c:idx val="1"/>
              <c:tx>
                <c:rich>
                  <a:bodyPr/>
                  <a:lstStyle/>
                  <a:p>
                    <a:fld id="{CF2CE580-1A7B-4FDD-9323-5536D30EA21E}" type="SERIESNAME">
                      <a:rPr lang="en-US" i="1"/>
                      <a:pPr/>
                      <a:t>[SERIES NAME]</a:t>
                    </a:fld>
                    <a:r>
                      <a:rPr lang="en-US" baseline="0"/>
                      <a:t> </a:t>
                    </a:r>
                  </a:p>
                  <a:p>
                    <a:fld id="{4430EE25-1F9D-462A-8211-ACD30BEA4170}"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F-1EF2-4966-A4BF-97EA91FCA9FE}"/>
                </c:ext>
              </c:extLst>
            </c:dLbl>
            <c:dLbl>
              <c:idx val="2"/>
              <c:tx>
                <c:rich>
                  <a:bodyPr/>
                  <a:lstStyle/>
                  <a:p>
                    <a:fld id="{21DF0067-F838-4498-AD72-7E88B9E2F8A9}" type="SERIESNAME">
                      <a:rPr lang="en-US" sz="900" i="1"/>
                      <a:pPr/>
                      <a:t>[SERIES NAME]</a:t>
                    </a:fld>
                    <a:r>
                      <a:rPr lang="en-US" sz="900" baseline="0"/>
                      <a:t> </a:t>
                    </a:r>
                  </a:p>
                  <a:p>
                    <a:fld id="{60B3F7F3-B4B4-4366-9765-ABE2F9CA4D70}" type="VALUE">
                      <a:rPr lang="en-US" sz="900"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0-1EF2-4966-A4BF-97EA91FCA9FE}"/>
                </c:ext>
              </c:extLst>
            </c:dLbl>
            <c:dLbl>
              <c:idx val="3"/>
              <c:tx>
                <c:rich>
                  <a:bodyPr/>
                  <a:lstStyle/>
                  <a:p>
                    <a:fld id="{2EB01E7D-BCF0-4C88-B655-3F46CC5E1D08}" type="SERIESNAME">
                      <a:rPr lang="en-US" i="1"/>
                      <a:pPr/>
                      <a:t>[SERIES NAME]</a:t>
                    </a:fld>
                    <a:r>
                      <a:rPr lang="en-US" baseline="0"/>
                      <a:t> </a:t>
                    </a:r>
                  </a:p>
                  <a:p>
                    <a:fld id="{9496E718-82F0-4A36-9487-8C6D2A3FF5ED}"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1-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Sheet1!$I$3:$I$6</c:f>
              <c:numCache>
                <c:formatCode>0%</c:formatCode>
                <c:ptCount val="4"/>
                <c:pt idx="0">
                  <c:v>0.113</c:v>
                </c:pt>
                <c:pt idx="1">
                  <c:v>0.13400000000000001</c:v>
                </c:pt>
                <c:pt idx="2">
                  <c:v>8.6999999999999994E-2</c:v>
                </c:pt>
                <c:pt idx="3">
                  <c:v>0.16</c:v>
                </c:pt>
              </c:numCache>
            </c:numRef>
          </c:val>
          <c:extLst>
            <c:ext xmlns:c16="http://schemas.microsoft.com/office/drawing/2014/chart" uri="{C3380CC4-5D6E-409C-BE32-E72D297353CC}">
              <c16:uniqueId val="{00000022-1EF2-4966-A4BF-97EA91FCA9FE}"/>
            </c:ext>
          </c:extLst>
        </c:ser>
        <c:ser>
          <c:idx val="7"/>
          <c:order val="7"/>
          <c:tx>
            <c:strRef>
              <c:f>Sheet1!$J$2</c:f>
              <c:strCache>
                <c:ptCount val="1"/>
                <c:pt idx="0">
                  <c:v>Klebsiella 
pneumoniae</c:v>
                </c:pt>
              </c:strCache>
            </c:strRef>
          </c:tx>
          <c:spPr>
            <a:solidFill>
              <a:srgbClr val="98D0D4"/>
            </a:solidFill>
            <a:ln>
              <a:noFill/>
            </a:ln>
            <a:effectLst/>
          </c:spPr>
          <c:invertIfNegative val="0"/>
          <c:dLbls>
            <c:dLbl>
              <c:idx val="0"/>
              <c:layout>
                <c:manualLayout>
                  <c:x val="7.6427806328564511E-17"/>
                  <c:y val="-2.3043414518730122E-3"/>
                </c:manualLayout>
              </c:layout>
              <c:tx>
                <c:rich>
                  <a:bodyPr/>
                  <a:lstStyle/>
                  <a:p>
                    <a:fld id="{8CC6A7BB-3722-4B5F-B99E-7313C5C8CCD7}" type="SERIESNAME">
                      <a:rPr lang="en-US" i="1"/>
                      <a:pPr/>
                      <a:t>[SERIES NAME]</a:t>
                    </a:fld>
                    <a:r>
                      <a:rPr lang="en-US" baseline="0"/>
                      <a:t> </a:t>
                    </a:r>
                  </a:p>
                  <a:p>
                    <a:fld id="{B4717817-2172-4A9C-9F08-C578A93EABE1}"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3-1EF2-4966-A4BF-97EA91FCA9FE}"/>
                </c:ext>
              </c:extLst>
            </c:dLbl>
            <c:dLbl>
              <c:idx val="1"/>
              <c:layout>
                <c:manualLayout>
                  <c:x val="0"/>
                  <c:y val="-2.3043414518730122E-3"/>
                </c:manualLayout>
              </c:layout>
              <c:tx>
                <c:rich>
                  <a:bodyPr/>
                  <a:lstStyle/>
                  <a:p>
                    <a:fld id="{7EFBF9C5-6999-4E27-B07B-CA7AB78D2F49}" type="SERIESNAME">
                      <a:rPr lang="en-US" i="1"/>
                      <a:pPr/>
                      <a:t>[SERIES NAME]</a:t>
                    </a:fld>
                    <a:r>
                      <a:rPr lang="en-US" baseline="0"/>
                      <a:t> </a:t>
                    </a:r>
                  </a:p>
                  <a:p>
                    <a:fld id="{E8E5DB13-7F33-4207-B07D-CA7C2CB603E3}"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4-1EF2-4966-A4BF-97EA91FCA9FE}"/>
                </c:ext>
              </c:extLst>
            </c:dLbl>
            <c:dLbl>
              <c:idx val="2"/>
              <c:layout>
                <c:manualLayout>
                  <c:x val="0"/>
                  <c:y val="-4.6086829037460244E-3"/>
                </c:manualLayout>
              </c:layout>
              <c:tx>
                <c:rich>
                  <a:bodyPr/>
                  <a:lstStyle/>
                  <a:p>
                    <a:fld id="{D30788FC-E211-4154-9F08-70B13F05E6E0}" type="SERIESNAME">
                      <a:rPr lang="en-US" i="1"/>
                      <a:pPr/>
                      <a:t>[SERIES NAME]</a:t>
                    </a:fld>
                    <a:r>
                      <a:rPr lang="en-US" baseline="0"/>
                      <a:t> </a:t>
                    </a:r>
                  </a:p>
                  <a:p>
                    <a:fld id="{310E7672-F721-4DC4-BDC7-F69AB7546195}"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5-1EF2-4966-A4BF-97EA91FCA9FE}"/>
                </c:ext>
              </c:extLst>
            </c:dLbl>
            <c:dLbl>
              <c:idx val="3"/>
              <c:layout>
                <c:manualLayout>
                  <c:x val="0"/>
                  <c:y val="-2.304341451872991E-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4CB331F6-79D6-412C-BBEC-70F8CEEC7399}" type="SERIESNAME">
                      <a:rPr lang="en-US" sz="900" i="1">
                        <a:latin typeface="Arial" panose="020B0604020202020204" pitchFamily="34" charset="0"/>
                        <a:cs typeface="Arial" panose="020B0604020202020204" pitchFamily="34" charset="0"/>
                      </a:rPr>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t>[SERIES NAME]</a:t>
                    </a:fld>
                    <a:r>
                      <a:rPr lang="en-US" sz="900" baseline="0">
                        <a:latin typeface="Arial" panose="020B0604020202020204" pitchFamily="34" charset="0"/>
                        <a:cs typeface="Arial" panose="020B0604020202020204" pitchFamily="34" charset="0"/>
                      </a:rPr>
                      <a:t> </a:t>
                    </a:r>
                  </a:p>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7C4F1565-38F5-4EA9-9CA7-B9AE8F65D79A}" type="VALUE">
                      <a:rPr lang="en-US" sz="900" baseline="0" smtClean="0">
                        <a:latin typeface="Arial" panose="020B0604020202020204" pitchFamily="34" charset="0"/>
                        <a:cs typeface="Arial" panose="020B0604020202020204" pitchFamily="34" charset="0"/>
                      </a:rPr>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t>[VALUE]</a:t>
                    </a:fld>
                    <a:endParaRPr lang="en-US"/>
                  </a:p>
                </c:rich>
              </c:tx>
              <c:spPr>
                <a:noFill/>
                <a:ln>
                  <a:noFill/>
                </a:ln>
                <a:effectLst/>
              </c:spP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6-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Sheet1!$J$3:$J$6</c:f>
              <c:numCache>
                <c:formatCode>0%</c:formatCode>
                <c:ptCount val="4"/>
                <c:pt idx="0">
                  <c:v>9.5000000000000001E-2</c:v>
                </c:pt>
                <c:pt idx="1">
                  <c:v>0.112</c:v>
                </c:pt>
                <c:pt idx="2">
                  <c:v>0.121</c:v>
                </c:pt>
                <c:pt idx="3">
                  <c:v>0.11</c:v>
                </c:pt>
              </c:numCache>
            </c:numRef>
          </c:val>
          <c:extLst>
            <c:ext xmlns:c16="http://schemas.microsoft.com/office/drawing/2014/chart" uri="{C3380CC4-5D6E-409C-BE32-E72D297353CC}">
              <c16:uniqueId val="{00000027-1EF2-4966-A4BF-97EA91FCA9FE}"/>
            </c:ext>
          </c:extLst>
        </c:ser>
        <c:ser>
          <c:idx val="8"/>
          <c:order val="8"/>
          <c:tx>
            <c:strRef>
              <c:f>Sheet1!$K$2</c:f>
              <c:strCache>
                <c:ptCount val="1"/>
                <c:pt idx="0">
                  <c:v>Gram-negative (other)
bacteria</c:v>
                </c:pt>
              </c:strCache>
            </c:strRef>
          </c:tx>
          <c:spPr>
            <a:solidFill>
              <a:srgbClr val="1F78B4"/>
            </a:solidFill>
            <a:ln>
              <a:noFill/>
            </a:ln>
            <a:effectLst/>
          </c:spPr>
          <c:invertIfNegative val="0"/>
          <c:dLbls>
            <c:dLbl>
              <c:idx val="0"/>
              <c:tx>
                <c:rich>
                  <a:bodyPr/>
                  <a:lstStyle/>
                  <a:p>
                    <a:fld id="{BF288C62-14DC-4AC2-8C28-FF5C3C30D512}" type="SERIESNAME">
                      <a:rPr lang="en-US"/>
                      <a:pPr/>
                      <a:t>[SERIES NAME]</a:t>
                    </a:fld>
                    <a:r>
                      <a:rPr lang="en-US" baseline="0"/>
                      <a:t> </a:t>
                    </a:r>
                  </a:p>
                  <a:p>
                    <a:fld id="{F26AEC79-A508-459F-A7C0-87CBD45C040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8-1EF2-4966-A4BF-97EA91FCA9FE}"/>
                </c:ext>
              </c:extLst>
            </c:dLbl>
            <c:dLbl>
              <c:idx val="1"/>
              <c:tx>
                <c:rich>
                  <a:bodyPr/>
                  <a:lstStyle/>
                  <a:p>
                    <a:fld id="{9B26E571-0673-4A66-A555-758FBB3E38DB}" type="SERIESNAME">
                      <a:rPr lang="en-US"/>
                      <a:pPr/>
                      <a:t>[SERIES NAME]</a:t>
                    </a:fld>
                    <a:r>
                      <a:rPr lang="en-US" baseline="0"/>
                      <a:t> </a:t>
                    </a:r>
                  </a:p>
                  <a:p>
                    <a:fld id="{92ABB94F-CA59-4DF7-A41F-95FCA3187624}"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9-1EF2-4966-A4BF-97EA91FCA9FE}"/>
                </c:ext>
              </c:extLst>
            </c:dLbl>
            <c:dLbl>
              <c:idx val="2"/>
              <c:tx>
                <c:rich>
                  <a:bodyPr/>
                  <a:lstStyle/>
                  <a:p>
                    <a:fld id="{86AF8781-5407-4720-9DBE-CD05616E730B}" type="SERIESNAME">
                      <a:rPr lang="en-US"/>
                      <a:pPr/>
                      <a:t>[SERIES NAME]</a:t>
                    </a:fld>
                    <a:r>
                      <a:rPr lang="en-US" baseline="0"/>
                      <a:t> </a:t>
                    </a:r>
                  </a:p>
                  <a:p>
                    <a:fld id="{DED9CF05-B800-46A2-9BF6-3D3684785DEF}"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A-1EF2-4966-A4BF-97EA91FCA9FE}"/>
                </c:ext>
              </c:extLst>
            </c:dLbl>
            <c:dLbl>
              <c:idx val="3"/>
              <c:tx>
                <c:rich>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902F546B-CA56-478C-9E64-828609E413F2}" type="SERIESNAME">
                      <a:rPr lang="en-US" sz="90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baseline="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18399A20-D5A0-4B87-BCF0-2434697BB6F4}" type="VALUE">
                      <a:rPr lang="en-US" sz="90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B-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Sheet1!$K$3:$K$6</c:f>
              <c:numCache>
                <c:formatCode>0%</c:formatCode>
                <c:ptCount val="4"/>
                <c:pt idx="0">
                  <c:v>0.21199999999999999</c:v>
                </c:pt>
                <c:pt idx="1">
                  <c:v>0.17499999999999999</c:v>
                </c:pt>
                <c:pt idx="2">
                  <c:v>0.154</c:v>
                </c:pt>
                <c:pt idx="3">
                  <c:v>0.17</c:v>
                </c:pt>
              </c:numCache>
            </c:numRef>
          </c:val>
          <c:extLst>
            <c:ext xmlns:c16="http://schemas.microsoft.com/office/drawing/2014/chart" uri="{C3380CC4-5D6E-409C-BE32-E72D297353CC}">
              <c16:uniqueId val="{0000002C-1EF2-4966-A4BF-97EA91FCA9FE}"/>
            </c:ext>
          </c:extLst>
        </c:ser>
        <c:ser>
          <c:idx val="9"/>
          <c:order val="9"/>
          <c:spPr>
            <a:solidFill>
              <a:srgbClr val="BDA0CC"/>
            </a:solidFill>
            <a:ln>
              <a:noFill/>
            </a:ln>
            <a:effectLst/>
          </c:spPr>
          <c:invertIfNegative val="0"/>
          <c:dLbls>
            <c:dLbl>
              <c:idx val="0"/>
              <c:layout>
                <c:manualLayout>
                  <c:x val="-1.2503256056264652E-2"/>
                  <c:y val="-0.11749080136091244"/>
                </c:manualLayout>
              </c:layout>
              <c:tx>
                <c:rich>
                  <a:bodyPr/>
                  <a:lstStyle/>
                  <a:p>
                    <a:fld id="{A9F0A3A8-205A-4FE4-ACBE-4B5930D63FBA}" type="SERIESNAME">
                      <a:rPr lang="en-US"/>
                      <a:pPr/>
                      <a:t>[SERIES NAME]</a:t>
                    </a:fld>
                    <a:r>
                      <a:rPr lang="en-US" baseline="0"/>
                      <a:t> </a:t>
                    </a:r>
                  </a:p>
                  <a:p>
                    <a:fld id="{D7DDCFE4-E3EC-44E0-B3C9-F957469DF9D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D-1EF2-4966-A4BF-97EA91FCA9FE}"/>
                </c:ext>
              </c:extLst>
            </c:dLbl>
            <c:dLbl>
              <c:idx val="1"/>
              <c:layout>
                <c:manualLayout>
                  <c:x val="-1.4587132065642248E-2"/>
                  <c:y val="-0.11749080136091244"/>
                </c:manualLayout>
              </c:layout>
              <c:tx>
                <c:rich>
                  <a:bodyPr/>
                  <a:lstStyle/>
                  <a:p>
                    <a:fld id="{768552B4-D6C3-4E5C-865C-B670529D9C88}" type="SERIESNAME">
                      <a:rPr lang="en-US"/>
                      <a:pPr/>
                      <a:t>[SERIES NAME]</a:t>
                    </a:fld>
                    <a:r>
                      <a:rPr lang="en-US" baseline="0"/>
                      <a:t> </a:t>
                    </a:r>
                  </a:p>
                  <a:p>
                    <a:fld id="{45978D90-EF88-43FB-8141-529B215C182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E-1EF2-4966-A4BF-97EA91FCA9FE}"/>
                </c:ext>
              </c:extLst>
            </c:dLbl>
            <c:dLbl>
              <c:idx val="2"/>
              <c:tx>
                <c:rich>
                  <a:bodyPr/>
                  <a:lstStyle/>
                  <a:p>
                    <a:fld id="{A26E45B4-B844-4A54-84AE-FD73E8394A45}" type="SERIESNAME">
                      <a:rPr lang="en-US"/>
                      <a:pPr/>
                      <a:t>[SERIES NAME]</a:t>
                    </a:fld>
                    <a:r>
                      <a:rPr lang="en-US" baseline="0"/>
                      <a:t> </a:t>
                    </a:r>
                  </a:p>
                  <a:p>
                    <a:fld id="{BFE51C72-3ED5-4026-B5B5-ED32554BCA7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F-1EF2-4966-A4BF-97EA91FCA9FE}"/>
                </c:ext>
              </c:extLst>
            </c:dLbl>
            <c:dLbl>
              <c:idx val="3"/>
              <c:tx>
                <c:rich>
                  <a:bodyPr/>
                  <a:lstStyle/>
                  <a:p>
                    <a:fld id="{BFD36F6B-794C-4F98-857E-15DC089BF032}" type="SERIESNAME">
                      <a:rPr lang="en-US"/>
                      <a:pPr/>
                      <a:t>[SERIES NAME]</a:t>
                    </a:fld>
                    <a:r>
                      <a:rPr lang="en-US" baseline="0"/>
                      <a:t> </a:t>
                    </a:r>
                  </a:p>
                  <a:p>
                    <a:fld id="{E740F1F3-1765-4C92-9185-FC5998F19FDC}"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30-1EF2-4966-A4BF-97EA91FCA9FE}"/>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Sheet1!$L$3:$L$6</c:f>
              <c:numCache>
                <c:formatCode>General</c:formatCode>
                <c:ptCount val="4"/>
              </c:numCache>
            </c:numRef>
          </c:val>
          <c:extLst>
            <c:ext xmlns:c16="http://schemas.microsoft.com/office/drawing/2014/chart" uri="{C3380CC4-5D6E-409C-BE32-E72D297353CC}">
              <c16:uniqueId val="{00000031-1EF2-4966-A4BF-97EA91FCA9FE}"/>
            </c:ext>
          </c:extLst>
        </c:ser>
        <c:ser>
          <c:idx val="10"/>
          <c:order val="10"/>
          <c:spPr>
            <a:solidFill>
              <a:srgbClr val="E93B3B"/>
            </a:solidFill>
            <a:ln>
              <a:noFill/>
            </a:ln>
            <a:effectLst/>
          </c:spPr>
          <c:invertIfNegative val="0"/>
          <c:dLbls>
            <c:dLbl>
              <c:idx val="0"/>
              <c:layout>
                <c:manualLayout>
                  <c:x val="2.2922636103151862E-2"/>
                  <c:y val="-0.11749080136091244"/>
                </c:manualLayout>
              </c:layout>
              <c:tx>
                <c:rich>
                  <a:bodyPr/>
                  <a:lstStyle/>
                  <a:p>
                    <a:fld id="{67AFEFB7-315B-4D57-92AC-BAE8A8D163FD}" type="SERIESNAME">
                      <a:rPr lang="en-US"/>
                      <a:pPr/>
                      <a:t>[SERIES NAME]</a:t>
                    </a:fld>
                    <a:r>
                      <a:rPr lang="en-US" baseline="0"/>
                      <a:t> </a:t>
                    </a:r>
                  </a:p>
                  <a:p>
                    <a:fld id="{C3C7A0E2-6AB8-4A8F-A816-65CBD4051AB0}"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32-1EF2-4966-A4BF-97EA91FCA9FE}"/>
                </c:ext>
              </c:extLst>
            </c:dLbl>
            <c:dLbl>
              <c:idx val="1"/>
              <c:layout>
                <c:manualLayout>
                  <c:x val="2.5006553133710592E-2"/>
                  <c:y val="-0.1151870601577573"/>
                </c:manualLayout>
              </c:layout>
              <c:tx>
                <c:rich>
                  <a:bodyPr/>
                  <a:lstStyle/>
                  <a:p>
                    <a:fld id="{47FF1E28-1425-42B8-A51E-8CDDEEDB9C60}" type="SERIESNAME">
                      <a:rPr lang="en-US"/>
                      <a:pPr/>
                      <a:t>[SERIES NAME]</a:t>
                    </a:fld>
                    <a:r>
                      <a:rPr lang="en-US" baseline="0"/>
                      <a:t> </a:t>
                    </a:r>
                  </a:p>
                  <a:p>
                    <a:fld id="{C1D7CC4B-2961-4E0C-9AD0-0C6B17D0998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7.5243511987414691E-2"/>
                      <c:h val="9.972895668458627E-2"/>
                    </c:manualLayout>
                  </c15:layout>
                  <c15:dlblFieldTable/>
                  <c15:showDataLabelsRange val="0"/>
                </c:ext>
                <c:ext xmlns:c16="http://schemas.microsoft.com/office/drawing/2014/chart" uri="{C3380CC4-5D6E-409C-BE32-E72D297353CC}">
                  <c16:uniqueId val="{00000033-1EF2-4966-A4BF-97EA91FCA9FE}"/>
                </c:ext>
              </c:extLst>
            </c:dLbl>
            <c:dLbl>
              <c:idx val="2"/>
              <c:tx>
                <c:rich>
                  <a:bodyPr/>
                  <a:lstStyle/>
                  <a:p>
                    <a:fld id="{0700A9CE-68C0-4FDD-B5C2-5ACED13BF4BF}" type="SERIESNAME">
                      <a:rPr lang="en-US"/>
                      <a:pPr/>
                      <a:t>[SERIES NAME]</a:t>
                    </a:fld>
                    <a:r>
                      <a:rPr lang="en-US" baseline="0"/>
                      <a:t> </a:t>
                    </a:r>
                  </a:p>
                  <a:p>
                    <a:fld id="{667A7D3D-C47B-4188-90B5-85F541556F3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34-1EF2-4966-A4BF-97EA91FCA9FE}"/>
                </c:ext>
              </c:extLst>
            </c:dLbl>
            <c:dLbl>
              <c:idx val="3"/>
              <c:tx>
                <c:rich>
                  <a:bodyPr/>
                  <a:lstStyle/>
                  <a:p>
                    <a:fld id="{63AE9531-04F1-4E2F-8427-0660A39D15CA}" type="SERIESNAME">
                      <a:rPr lang="en-US"/>
                      <a:pPr/>
                      <a:t>[SERIES NAME]</a:t>
                    </a:fld>
                    <a:r>
                      <a:rPr lang="en-US" baseline="0"/>
                      <a:t> </a:t>
                    </a:r>
                  </a:p>
                  <a:p>
                    <a:fld id="{52455B3A-E948-41E9-9DA5-9714A20DEBDB}"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35-1EF2-4966-A4BF-97EA91FCA9FE}"/>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Sheet1!$M$3:$M$6</c:f>
              <c:numCache>
                <c:formatCode>General</c:formatCode>
                <c:ptCount val="4"/>
              </c:numCache>
            </c:numRef>
          </c:val>
          <c:extLst>
            <c:ext xmlns:c16="http://schemas.microsoft.com/office/drawing/2014/chart" uri="{C3380CC4-5D6E-409C-BE32-E72D297353CC}">
              <c16:uniqueId val="{00000036-1EF2-4966-A4BF-97EA91FCA9FE}"/>
            </c:ext>
          </c:extLst>
        </c:ser>
        <c:ser>
          <c:idx val="11"/>
          <c:order val="11"/>
          <c:tx>
            <c:strRef>
              <c:f>Sheet1!$N$2</c:f>
              <c:strCache>
                <c:ptCount val="1"/>
                <c:pt idx="0">
                  <c:v>Multiple 
Organisms</c:v>
                </c:pt>
              </c:strCache>
            </c:strRef>
          </c:tx>
          <c:spPr>
            <a:solidFill>
              <a:srgbClr val="FFFF69"/>
            </a:solidFill>
            <a:ln>
              <a:noFill/>
            </a:ln>
            <a:effectLst/>
          </c:spPr>
          <c:invertIfNegative val="0"/>
          <c:dLbls>
            <c:dLbl>
              <c:idx val="0"/>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00E668B9-46F3-4FB5-BA3C-0A330A542B57}" type="SERIESNAME">
                      <a:rPr lang="en-US" sz="1000" smtClean="0">
                        <a:solidFill>
                          <a:schemeClr val="tx1"/>
                        </a:solidFill>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endParaRPr lang="en-US" sz="1000" baseline="0">
                      <a:solidFill>
                        <a:schemeClr val="tx1"/>
                      </a:solidFill>
                      <a:latin typeface="Arial" panose="020B0604020202020204" pitchFamily="34" charset="0"/>
                      <a:cs typeface="Arial" panose="020B0604020202020204" pitchFamily="34" charset="0"/>
                    </a:endParaRPr>
                  </a:p>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2CF7B50B-E5CA-452C-8105-D6F3D00F80BF}" type="VALUE">
                      <a:rPr lang="en-US" sz="1000" baseline="0" smtClean="0">
                        <a:solidFill>
                          <a:schemeClr val="tx1"/>
                        </a:solidFill>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37-1EF2-4966-A4BF-97EA91FCA9FE}"/>
                </c:ext>
              </c:extLst>
            </c:dLbl>
            <c:dLbl>
              <c:idx val="1"/>
              <c:tx>
                <c:rich>
                  <a:bodyPr/>
                  <a:lstStyle/>
                  <a:p>
                    <a:fld id="{AA4357AE-9989-40C0-A873-E377EF72CE93}" type="SERIESNAME">
                      <a:rPr lang="en-US" smtClean="0"/>
                      <a:pPr/>
                      <a:t>[SERIES NAME]</a:t>
                    </a:fld>
                    <a:r>
                      <a:rPr lang="en-US" baseline="0"/>
                      <a:t> </a:t>
                    </a:r>
                  </a:p>
                  <a:p>
                    <a:fld id="{50B309E1-867E-4EE0-A871-0B46D7E8D483}"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38-1EF2-4966-A4BF-97EA91FCA9FE}"/>
                </c:ext>
              </c:extLst>
            </c:dLbl>
            <c:dLbl>
              <c:idx val="2"/>
              <c:tx>
                <c:rich>
                  <a:bodyPr rot="0" spcFirstLastPara="1" vertOverflow="ellipsis" vert="horz" wrap="square" lIns="38100" tIns="19050" rIns="38100" bIns="19050" anchor="ctr" anchorCtr="1">
                    <a:no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CEF930CD-01EF-4188-8A01-EB5F24990D39}" type="SERIESNAME">
                      <a:rPr lang="en-US" sz="90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baseline="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1AB63F3C-DCED-4659-B2AB-1F8F47A5B932}" type="VALUE">
                      <a:rPr lang="en-US" sz="90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39-1EF2-4966-A4BF-97EA91FCA9FE}"/>
                </c:ext>
              </c:extLst>
            </c:dLbl>
            <c:dLbl>
              <c:idx val="3"/>
              <c:tx>
                <c:rich>
                  <a:bodyPr/>
                  <a:lstStyle/>
                  <a:p>
                    <a:fld id="{7D3D990E-2F23-4132-938E-E8DB15CCEB62}" type="SERIESNAME">
                      <a:rPr lang="en-US" sz="900"/>
                      <a:pPr/>
                      <a:t>[SERIES NAME]</a:t>
                    </a:fld>
                    <a:r>
                      <a:rPr lang="en-US" sz="900" baseline="0"/>
                      <a:t> </a:t>
                    </a:r>
                  </a:p>
                  <a:p>
                    <a:fld id="{03760F30-4D5C-4173-BD1D-FCAF17FB3B1A}" type="VALUE">
                      <a:rPr lang="en-US" sz="900"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3A-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Sheet1!$N$3:$N$6</c:f>
              <c:numCache>
                <c:formatCode>0%</c:formatCode>
                <c:ptCount val="4"/>
                <c:pt idx="0">
                  <c:v>0.12</c:v>
                </c:pt>
                <c:pt idx="1">
                  <c:v>0.16</c:v>
                </c:pt>
                <c:pt idx="2">
                  <c:v>0.14099999999999999</c:v>
                </c:pt>
                <c:pt idx="3">
                  <c:v>6.5000000000000002E-2</c:v>
                </c:pt>
              </c:numCache>
            </c:numRef>
          </c:val>
          <c:extLst>
            <c:ext xmlns:c16="http://schemas.microsoft.com/office/drawing/2014/chart" uri="{C3380CC4-5D6E-409C-BE32-E72D297353CC}">
              <c16:uniqueId val="{0000003B-1EF2-4966-A4BF-97EA91FCA9FE}"/>
            </c:ext>
          </c:extLst>
        </c:ser>
        <c:ser>
          <c:idx val="12"/>
          <c:order val="12"/>
          <c:spPr>
            <a:solidFill>
              <a:schemeClr val="accent1">
                <a:lumMod val="80000"/>
                <a:lumOff val="20000"/>
              </a:schemeClr>
            </a:solidFill>
            <a:ln>
              <a:noFill/>
            </a:ln>
            <a:effectLst/>
          </c:spPr>
          <c:invertIfNegative val="0"/>
          <c:cat>
            <c:strRef>
              <c:f>Sheet1!$B$3:$B$6</c:f>
              <c:strCache>
                <c:ptCount val="4"/>
                <c:pt idx="0">
                  <c:v>Calendar Year 
2023</c:v>
                </c:pt>
                <c:pt idx="1">
                  <c:v>Calendar Year 
2022</c:v>
                </c:pt>
                <c:pt idx="2">
                  <c:v>Calendar Year 
2023</c:v>
                </c:pt>
                <c:pt idx="3">
                  <c:v>Calendar Year 
2022</c:v>
                </c:pt>
              </c:strCache>
            </c:strRef>
          </c:cat>
          <c:val>
            <c:numRef>
              <c:f>Sheet1!$O$3:$O$6</c:f>
              <c:numCache>
                <c:formatCode>General</c:formatCode>
                <c:ptCount val="4"/>
              </c:numCache>
            </c:numRef>
          </c:val>
          <c:extLst>
            <c:ext xmlns:c16="http://schemas.microsoft.com/office/drawing/2014/chart" uri="{C3380CC4-5D6E-409C-BE32-E72D297353CC}">
              <c16:uniqueId val="{0000003C-1EF2-4966-A4BF-97EA91FCA9FE}"/>
            </c:ext>
          </c:extLst>
        </c:ser>
        <c:ser>
          <c:idx val="13"/>
          <c:order val="13"/>
          <c:tx>
            <c:strRef>
              <c:f>Sheet1!$P$2</c:f>
              <c:strCache>
                <c:ptCount val="1"/>
                <c:pt idx="0">
                  <c:v>Other</c:v>
                </c:pt>
              </c:strCache>
            </c:strRef>
          </c:tx>
          <c:spPr>
            <a:solidFill>
              <a:srgbClr val="9999FF"/>
            </a:solidFill>
            <a:ln>
              <a:noFill/>
            </a:ln>
            <a:effectLst/>
          </c:spPr>
          <c:invertIfNegative val="0"/>
          <c:dLbls>
            <c:dLbl>
              <c:idx val="2"/>
              <c:layout>
                <c:manualLayout>
                  <c:x val="-1.0422093985787053E-3"/>
                  <c:y val="-0.11060838968990463"/>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3D-1EF2-4966-A4BF-97EA91FCA9FE}"/>
                </c:ext>
              </c:extLst>
            </c:dLbl>
            <c:dLbl>
              <c:idx val="3"/>
              <c:layout>
                <c:manualLayout>
                  <c:x val="-1.4590931580101876E-2"/>
                  <c:y val="-8.9869316623047479E-2"/>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3E-1EF2-4966-A4BF-97EA91FCA9F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Sheet1!$P$3:$P$6</c:f>
              <c:numCache>
                <c:formatCode>General</c:formatCode>
                <c:ptCount val="4"/>
              </c:numCache>
            </c:numRef>
          </c:val>
          <c:extLst>
            <c:ext xmlns:c16="http://schemas.microsoft.com/office/drawing/2014/chart" uri="{C3380CC4-5D6E-409C-BE32-E72D297353CC}">
              <c16:uniqueId val="{0000003F-1EF2-4966-A4BF-97EA91FCA9FE}"/>
            </c:ext>
          </c:extLst>
        </c:ser>
        <c:dLbls>
          <c:showLegendKey val="0"/>
          <c:showVal val="0"/>
          <c:showCatName val="0"/>
          <c:showSerName val="0"/>
          <c:showPercent val="0"/>
          <c:showBubbleSize val="0"/>
        </c:dLbls>
        <c:gapWidth val="120"/>
        <c:overlap val="100"/>
        <c:axId val="948948360"/>
        <c:axId val="948950000"/>
      </c:barChart>
      <c:catAx>
        <c:axId val="948948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948950000"/>
        <c:crossesAt val="0"/>
        <c:auto val="1"/>
        <c:lblAlgn val="ctr"/>
        <c:lblOffset val="100"/>
        <c:noMultiLvlLbl val="0"/>
      </c:catAx>
      <c:valAx>
        <c:axId val="948950000"/>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48948360"/>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Sheet1!$B$2:$J$2</c:f>
              <c:numCache>
                <c:formatCode>General</c:formatCode>
                <c:ptCount val="9"/>
                <c:pt idx="0">
                  <c:v>1.55</c:v>
                </c:pt>
                <c:pt idx="1">
                  <c:v>1.04</c:v>
                </c:pt>
                <c:pt idx="2">
                  <c:v>1.41</c:v>
                </c:pt>
                <c:pt idx="3">
                  <c:v>1.22</c:v>
                </c:pt>
                <c:pt idx="4">
                  <c:v>1.3</c:v>
                </c:pt>
                <c:pt idx="5">
                  <c:v>1.36</c:v>
                </c:pt>
                <c:pt idx="6">
                  <c:v>1.54</c:v>
                </c:pt>
                <c:pt idx="7">
                  <c:v>1.67</c:v>
                </c:pt>
                <c:pt idx="8">
                  <c:v>1.83</c:v>
                </c:pt>
              </c:numCache>
            </c:numRef>
          </c:val>
          <c:smooth val="0"/>
          <c:extLst>
            <c:ext xmlns:c16="http://schemas.microsoft.com/office/drawing/2014/chart" uri="{C3380CC4-5D6E-409C-BE32-E72D297353CC}">
              <c16:uniqueId val="{00000000-50B5-4CB1-B249-BFAB183C804C}"/>
            </c:ext>
          </c:extLst>
        </c:ser>
        <c:ser>
          <c:idx val="1"/>
          <c:order val="1"/>
          <c:tx>
            <c:strRef>
              <c:f>Sheet1!$A$3</c:f>
              <c:strCache>
                <c:ptCount val="1"/>
                <c:pt idx="0">
                  <c:v>CI_LO</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Sheet1!$B$3:$J$3</c:f>
              <c:numCache>
                <c:formatCode>General</c:formatCode>
                <c:ptCount val="9"/>
                <c:pt idx="0">
                  <c:v>0.78</c:v>
                </c:pt>
                <c:pt idx="1">
                  <c:v>0.46</c:v>
                </c:pt>
                <c:pt idx="2">
                  <c:v>0.72</c:v>
                </c:pt>
                <c:pt idx="3">
                  <c:v>0.61</c:v>
                </c:pt>
                <c:pt idx="4">
                  <c:v>0.64</c:v>
                </c:pt>
                <c:pt idx="5">
                  <c:v>0.63</c:v>
                </c:pt>
                <c:pt idx="6">
                  <c:v>0.8</c:v>
                </c:pt>
                <c:pt idx="7">
                  <c:v>0.89</c:v>
                </c:pt>
                <c:pt idx="8">
                  <c:v>1.01</c:v>
                </c:pt>
              </c:numCache>
            </c:numRef>
          </c:val>
          <c:smooth val="0"/>
          <c:extLst>
            <c:ext xmlns:c16="http://schemas.microsoft.com/office/drawing/2014/chart" uri="{C3380CC4-5D6E-409C-BE32-E72D297353CC}">
              <c16:uniqueId val="{00000001-50B5-4CB1-B249-BFAB183C804C}"/>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Sheet1!$B$4:$J$4</c:f>
              <c:numCache>
                <c:formatCode>General</c:formatCode>
                <c:ptCount val="9"/>
                <c:pt idx="0">
                  <c:v>1.1100000000000001</c:v>
                </c:pt>
                <c:pt idx="1">
                  <c:v>0.71</c:v>
                </c:pt>
                <c:pt idx="2">
                  <c:v>1.02</c:v>
                </c:pt>
                <c:pt idx="3">
                  <c:v>0.87</c:v>
                </c:pt>
                <c:pt idx="4">
                  <c:v>0.93</c:v>
                </c:pt>
                <c:pt idx="5">
                  <c:v>0.94</c:v>
                </c:pt>
                <c:pt idx="6">
                  <c:v>1.1200000000000001</c:v>
                </c:pt>
                <c:pt idx="7">
                  <c:v>1.23</c:v>
                </c:pt>
                <c:pt idx="8">
                  <c:v>1.37</c:v>
                </c:pt>
              </c:numCache>
            </c:numRef>
          </c:val>
          <c:smooth val="0"/>
          <c:extLst>
            <c:ext xmlns:c16="http://schemas.microsoft.com/office/drawing/2014/chart" uri="{C3380CC4-5D6E-409C-BE32-E72D297353CC}">
              <c16:uniqueId val="{00000002-50B5-4CB1-B249-BFAB183C804C}"/>
            </c:ext>
          </c:extLst>
        </c:ser>
        <c:dLbls>
          <c:showLegendKey val="0"/>
          <c:showVal val="0"/>
          <c:showCatName val="0"/>
          <c:showSerName val="0"/>
          <c:showPercent val="0"/>
          <c:showBubbleSize val="0"/>
        </c:dLbls>
        <c:hiLowLines>
          <c:spPr>
            <a:ln w="25398">
              <a:solidFill>
                <a:srgbClr val="333399"/>
              </a:solidFill>
              <a:prstDash val="solid"/>
            </a:ln>
          </c:spPr>
        </c:hiLowLines>
        <c:smooth val="0"/>
        <c:axId val="95585792"/>
        <c:axId val="95587328"/>
      </c:lineChart>
      <c:catAx>
        <c:axId val="95585792"/>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5587328"/>
        <c:crosses val="autoZero"/>
        <c:auto val="1"/>
        <c:lblAlgn val="ctr"/>
        <c:lblOffset val="100"/>
        <c:tickLblSkip val="1"/>
        <c:tickMarkSkip val="1"/>
        <c:noMultiLvlLbl val="0"/>
      </c:catAx>
      <c:valAx>
        <c:axId val="95587328"/>
        <c:scaling>
          <c:orientation val="minMax"/>
          <c:max val="2"/>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5585792"/>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Sheet1!$B$2:$J$2</c:f>
              <c:numCache>
                <c:formatCode>General</c:formatCode>
                <c:ptCount val="9"/>
                <c:pt idx="0">
                  <c:v>1.21</c:v>
                </c:pt>
                <c:pt idx="1">
                  <c:v>1.06</c:v>
                </c:pt>
                <c:pt idx="2">
                  <c:v>1.08</c:v>
                </c:pt>
                <c:pt idx="3">
                  <c:v>1.1200000000000001</c:v>
                </c:pt>
                <c:pt idx="4">
                  <c:v>1.1000000000000001</c:v>
                </c:pt>
                <c:pt idx="5">
                  <c:v>1</c:v>
                </c:pt>
                <c:pt idx="6">
                  <c:v>1.04</c:v>
                </c:pt>
                <c:pt idx="7">
                  <c:v>1.1299999999999999</c:v>
                </c:pt>
                <c:pt idx="8">
                  <c:v>1.17</c:v>
                </c:pt>
              </c:numCache>
            </c:numRef>
          </c:val>
          <c:smooth val="0"/>
          <c:extLst>
            <c:ext xmlns:c16="http://schemas.microsoft.com/office/drawing/2014/chart" uri="{C3380CC4-5D6E-409C-BE32-E72D297353CC}">
              <c16:uniqueId val="{00000000-4169-4008-9250-4EAED16180BB}"/>
            </c:ext>
          </c:extLst>
        </c:ser>
        <c:ser>
          <c:idx val="1"/>
          <c:order val="1"/>
          <c:tx>
            <c:strRef>
              <c:f>Sheet1!$A$3</c:f>
              <c:strCache>
                <c:ptCount val="1"/>
                <c:pt idx="0">
                  <c:v>CI_LO</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Sheet1!$B$3:$J$3</c:f>
              <c:numCache>
                <c:formatCode>General</c:formatCode>
                <c:ptCount val="9"/>
                <c:pt idx="0">
                  <c:v>0.9</c:v>
                </c:pt>
                <c:pt idx="1">
                  <c:v>0.78</c:v>
                </c:pt>
                <c:pt idx="2">
                  <c:v>0.8</c:v>
                </c:pt>
                <c:pt idx="3">
                  <c:v>0.84</c:v>
                </c:pt>
                <c:pt idx="4">
                  <c:v>0.83</c:v>
                </c:pt>
                <c:pt idx="5">
                  <c:v>0.74</c:v>
                </c:pt>
                <c:pt idx="6">
                  <c:v>0.79</c:v>
                </c:pt>
                <c:pt idx="7">
                  <c:v>0.86</c:v>
                </c:pt>
                <c:pt idx="8">
                  <c:v>0.89</c:v>
                </c:pt>
              </c:numCache>
            </c:numRef>
          </c:val>
          <c:smooth val="0"/>
          <c:extLst>
            <c:ext xmlns:c16="http://schemas.microsoft.com/office/drawing/2014/chart" uri="{C3380CC4-5D6E-409C-BE32-E72D297353CC}">
              <c16:uniqueId val="{00000001-4169-4008-9250-4EAED16180BB}"/>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Sheet1!$B$4:$J$4</c:f>
              <c:numCache>
                <c:formatCode>General</c:formatCode>
                <c:ptCount val="9"/>
                <c:pt idx="0">
                  <c:v>1.05</c:v>
                </c:pt>
                <c:pt idx="1">
                  <c:v>0.91</c:v>
                </c:pt>
                <c:pt idx="2">
                  <c:v>0.93</c:v>
                </c:pt>
                <c:pt idx="3">
                  <c:v>0.97</c:v>
                </c:pt>
                <c:pt idx="4">
                  <c:v>0.96</c:v>
                </c:pt>
                <c:pt idx="5">
                  <c:v>0.86</c:v>
                </c:pt>
                <c:pt idx="6">
                  <c:v>0.91</c:v>
                </c:pt>
                <c:pt idx="7">
                  <c:v>0.99</c:v>
                </c:pt>
                <c:pt idx="8">
                  <c:v>1.02</c:v>
                </c:pt>
              </c:numCache>
            </c:numRef>
          </c:val>
          <c:smooth val="0"/>
          <c:extLst>
            <c:ext xmlns:c16="http://schemas.microsoft.com/office/drawing/2014/chart" uri="{C3380CC4-5D6E-409C-BE32-E72D297353CC}">
              <c16:uniqueId val="{00000002-4169-4008-9250-4EAED16180BB}"/>
            </c:ext>
          </c:extLst>
        </c:ser>
        <c:dLbls>
          <c:showLegendKey val="0"/>
          <c:showVal val="0"/>
          <c:showCatName val="0"/>
          <c:showSerName val="0"/>
          <c:showPercent val="0"/>
          <c:showBubbleSize val="0"/>
        </c:dLbls>
        <c:hiLowLines>
          <c:spPr>
            <a:ln w="25398">
              <a:solidFill>
                <a:srgbClr val="333399"/>
              </a:solidFill>
              <a:prstDash val="solid"/>
            </a:ln>
          </c:spPr>
        </c:hiLowLines>
        <c:smooth val="0"/>
        <c:axId val="96426240"/>
        <c:axId val="96440320"/>
      </c:lineChart>
      <c:catAx>
        <c:axId val="96426240"/>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440320"/>
        <c:crosses val="autoZero"/>
        <c:auto val="1"/>
        <c:lblAlgn val="ctr"/>
        <c:lblOffset val="100"/>
        <c:tickLblSkip val="1"/>
        <c:tickMarkSkip val="1"/>
        <c:noMultiLvlLbl val="0"/>
      </c:catAx>
      <c:valAx>
        <c:axId val="96440320"/>
        <c:scaling>
          <c:orientation val="minMax"/>
          <c:max val="2"/>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426240"/>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Sheet1!$B$2:$J$2</c:f>
              <c:numCache>
                <c:formatCode>General</c:formatCode>
                <c:ptCount val="9"/>
                <c:pt idx="0">
                  <c:v>1.19</c:v>
                </c:pt>
                <c:pt idx="1">
                  <c:v>1.48</c:v>
                </c:pt>
                <c:pt idx="2">
                  <c:v>1.23</c:v>
                </c:pt>
                <c:pt idx="3">
                  <c:v>1.37</c:v>
                </c:pt>
                <c:pt idx="4">
                  <c:v>1.48</c:v>
                </c:pt>
                <c:pt idx="5">
                  <c:v>1.18</c:v>
                </c:pt>
                <c:pt idx="6">
                  <c:v>1.43</c:v>
                </c:pt>
                <c:pt idx="7">
                  <c:v>1.27</c:v>
                </c:pt>
                <c:pt idx="8">
                  <c:v>1.5</c:v>
                </c:pt>
              </c:numCache>
            </c:numRef>
          </c:val>
          <c:smooth val="0"/>
          <c:extLst>
            <c:ext xmlns:c16="http://schemas.microsoft.com/office/drawing/2014/chart" uri="{C3380CC4-5D6E-409C-BE32-E72D297353CC}">
              <c16:uniqueId val="{00000000-CE3A-4CDE-B2FE-DF41FFA7E292}"/>
            </c:ext>
          </c:extLst>
        </c:ser>
        <c:ser>
          <c:idx val="1"/>
          <c:order val="1"/>
          <c:tx>
            <c:strRef>
              <c:f>Sheet1!$A$3</c:f>
              <c:strCache>
                <c:ptCount val="1"/>
                <c:pt idx="0">
                  <c:v>CI_LO</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Sheet1!$B$3:$J$3</c:f>
              <c:numCache>
                <c:formatCode>General</c:formatCode>
                <c:ptCount val="9"/>
                <c:pt idx="0">
                  <c:v>0.72</c:v>
                </c:pt>
                <c:pt idx="1">
                  <c:v>0.96</c:v>
                </c:pt>
                <c:pt idx="2">
                  <c:v>0.78</c:v>
                </c:pt>
                <c:pt idx="3">
                  <c:v>0.89</c:v>
                </c:pt>
                <c:pt idx="4">
                  <c:v>0.95</c:v>
                </c:pt>
                <c:pt idx="5">
                  <c:v>0.68</c:v>
                </c:pt>
                <c:pt idx="6">
                  <c:v>0.9</c:v>
                </c:pt>
                <c:pt idx="7">
                  <c:v>0.78</c:v>
                </c:pt>
                <c:pt idx="8">
                  <c:v>0.97</c:v>
                </c:pt>
              </c:numCache>
            </c:numRef>
          </c:val>
          <c:smooth val="0"/>
          <c:extLst>
            <c:ext xmlns:c16="http://schemas.microsoft.com/office/drawing/2014/chart" uri="{C3380CC4-5D6E-409C-BE32-E72D297353CC}">
              <c16:uniqueId val="{00000001-CE3A-4CDE-B2FE-DF41FFA7E292}"/>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Sheet1!$B$4:$J$4</c:f>
              <c:numCache>
                <c:formatCode>General</c:formatCode>
                <c:ptCount val="9"/>
                <c:pt idx="0">
                  <c:v>0.94</c:v>
                </c:pt>
                <c:pt idx="1">
                  <c:v>1.2</c:v>
                </c:pt>
                <c:pt idx="2">
                  <c:v>0.98</c:v>
                </c:pt>
                <c:pt idx="3">
                  <c:v>1.1100000000000001</c:v>
                </c:pt>
                <c:pt idx="4">
                  <c:v>1.19</c:v>
                </c:pt>
                <c:pt idx="5">
                  <c:v>0.91</c:v>
                </c:pt>
                <c:pt idx="6">
                  <c:v>1.1399999999999999</c:v>
                </c:pt>
                <c:pt idx="7">
                  <c:v>1</c:v>
                </c:pt>
                <c:pt idx="8">
                  <c:v>1.21</c:v>
                </c:pt>
              </c:numCache>
            </c:numRef>
          </c:val>
          <c:smooth val="0"/>
          <c:extLst>
            <c:ext xmlns:c16="http://schemas.microsoft.com/office/drawing/2014/chart" uri="{C3380CC4-5D6E-409C-BE32-E72D297353CC}">
              <c16:uniqueId val="{00000002-CE3A-4CDE-B2FE-DF41FFA7E292}"/>
            </c:ext>
          </c:extLst>
        </c:ser>
        <c:dLbls>
          <c:showLegendKey val="0"/>
          <c:showVal val="0"/>
          <c:showCatName val="0"/>
          <c:showSerName val="0"/>
          <c:showPercent val="0"/>
          <c:showBubbleSize val="0"/>
        </c:dLbls>
        <c:hiLowLines>
          <c:spPr>
            <a:ln w="25398">
              <a:solidFill>
                <a:srgbClr val="333399"/>
              </a:solidFill>
              <a:prstDash val="solid"/>
            </a:ln>
          </c:spPr>
        </c:hiLowLines>
        <c:smooth val="0"/>
        <c:axId val="96658176"/>
        <c:axId val="96659712"/>
      </c:lineChart>
      <c:catAx>
        <c:axId val="96658176"/>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659712"/>
        <c:crosses val="autoZero"/>
        <c:auto val="1"/>
        <c:lblAlgn val="ctr"/>
        <c:lblOffset val="100"/>
        <c:tickLblSkip val="1"/>
        <c:tickMarkSkip val="1"/>
        <c:noMultiLvlLbl val="0"/>
      </c:catAx>
      <c:valAx>
        <c:axId val="96659712"/>
        <c:scaling>
          <c:orientation val="minMax"/>
          <c:max val="2"/>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658176"/>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Sheet1!$B$2:$J$2</c:f>
              <c:numCache>
                <c:formatCode>General</c:formatCode>
                <c:ptCount val="9"/>
                <c:pt idx="0">
                  <c:v>1.38</c:v>
                </c:pt>
                <c:pt idx="1">
                  <c:v>1.77</c:v>
                </c:pt>
                <c:pt idx="2">
                  <c:v>1.6</c:v>
                </c:pt>
                <c:pt idx="3">
                  <c:v>1.89</c:v>
                </c:pt>
                <c:pt idx="4">
                  <c:v>2.11</c:v>
                </c:pt>
                <c:pt idx="5">
                  <c:v>1.9</c:v>
                </c:pt>
                <c:pt idx="6">
                  <c:v>1.41</c:v>
                </c:pt>
                <c:pt idx="7">
                  <c:v>1.51</c:v>
                </c:pt>
                <c:pt idx="8">
                  <c:v>1.72</c:v>
                </c:pt>
              </c:numCache>
            </c:numRef>
          </c:val>
          <c:smooth val="0"/>
          <c:extLst>
            <c:ext xmlns:c16="http://schemas.microsoft.com/office/drawing/2014/chart" uri="{C3380CC4-5D6E-409C-BE32-E72D297353CC}">
              <c16:uniqueId val="{00000000-DEB7-46AA-9D66-6C9C0DB01602}"/>
            </c:ext>
          </c:extLst>
        </c:ser>
        <c:ser>
          <c:idx val="1"/>
          <c:order val="1"/>
          <c:tx>
            <c:strRef>
              <c:f>Sheet1!$A$3</c:f>
              <c:strCache>
                <c:ptCount val="1"/>
                <c:pt idx="0">
                  <c:v>CI_LO</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Sheet1!$B$3:$J$3</c:f>
              <c:numCache>
                <c:formatCode>General</c:formatCode>
                <c:ptCount val="9"/>
                <c:pt idx="0">
                  <c:v>0.8</c:v>
                </c:pt>
                <c:pt idx="1">
                  <c:v>1.1399999999999999</c:v>
                </c:pt>
                <c:pt idx="2">
                  <c:v>1</c:v>
                </c:pt>
                <c:pt idx="3">
                  <c:v>1.21</c:v>
                </c:pt>
                <c:pt idx="4">
                  <c:v>1.37</c:v>
                </c:pt>
                <c:pt idx="5">
                  <c:v>1.1100000000000001</c:v>
                </c:pt>
                <c:pt idx="6">
                  <c:v>0.76</c:v>
                </c:pt>
                <c:pt idx="7">
                  <c:v>0.84</c:v>
                </c:pt>
                <c:pt idx="8">
                  <c:v>1</c:v>
                </c:pt>
              </c:numCache>
            </c:numRef>
          </c:val>
          <c:smooth val="0"/>
          <c:extLst>
            <c:ext xmlns:c16="http://schemas.microsoft.com/office/drawing/2014/chart" uri="{C3380CC4-5D6E-409C-BE32-E72D297353CC}">
              <c16:uniqueId val="{00000001-DEB7-46AA-9D66-6C9C0DB01602}"/>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Sheet1!$B$4:$J$4</c:f>
              <c:numCache>
                <c:formatCode>General</c:formatCode>
                <c:ptCount val="9"/>
                <c:pt idx="0">
                  <c:v>1.06</c:v>
                </c:pt>
                <c:pt idx="1">
                  <c:v>1.43</c:v>
                </c:pt>
                <c:pt idx="2">
                  <c:v>1.27</c:v>
                </c:pt>
                <c:pt idx="3">
                  <c:v>1.53</c:v>
                </c:pt>
                <c:pt idx="4">
                  <c:v>1.71</c:v>
                </c:pt>
                <c:pt idx="5">
                  <c:v>1.47</c:v>
                </c:pt>
                <c:pt idx="6">
                  <c:v>1.05</c:v>
                </c:pt>
                <c:pt idx="7">
                  <c:v>1.1399999999999999</c:v>
                </c:pt>
                <c:pt idx="8">
                  <c:v>1.33</c:v>
                </c:pt>
              </c:numCache>
            </c:numRef>
          </c:val>
          <c:smooth val="0"/>
          <c:extLst>
            <c:ext xmlns:c16="http://schemas.microsoft.com/office/drawing/2014/chart" uri="{C3380CC4-5D6E-409C-BE32-E72D297353CC}">
              <c16:uniqueId val="{00000002-DEB7-46AA-9D66-6C9C0DB01602}"/>
            </c:ext>
          </c:extLst>
        </c:ser>
        <c:dLbls>
          <c:showLegendKey val="0"/>
          <c:showVal val="0"/>
          <c:showCatName val="0"/>
          <c:showSerName val="0"/>
          <c:showPercent val="0"/>
          <c:showBubbleSize val="0"/>
        </c:dLbls>
        <c:hiLowLines>
          <c:spPr>
            <a:ln w="25398">
              <a:solidFill>
                <a:srgbClr val="333399"/>
              </a:solidFill>
              <a:prstDash val="solid"/>
            </a:ln>
          </c:spPr>
        </c:hiLowLines>
        <c:smooth val="0"/>
        <c:axId val="96530432"/>
        <c:axId val="96531968"/>
      </c:lineChart>
      <c:catAx>
        <c:axId val="96530432"/>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531968"/>
        <c:crosses val="autoZero"/>
        <c:auto val="1"/>
        <c:lblAlgn val="ctr"/>
        <c:lblOffset val="100"/>
        <c:tickLblSkip val="1"/>
        <c:tickMarkSkip val="1"/>
        <c:noMultiLvlLbl val="0"/>
      </c:catAx>
      <c:valAx>
        <c:axId val="96531968"/>
        <c:scaling>
          <c:orientation val="minMax"/>
          <c:max val="2.5"/>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530432"/>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Sheet1!$B$2:$J$2</c:f>
              <c:numCache>
                <c:formatCode>General</c:formatCode>
                <c:ptCount val="9"/>
                <c:pt idx="0">
                  <c:v>1.62</c:v>
                </c:pt>
                <c:pt idx="1">
                  <c:v>1.94</c:v>
                </c:pt>
                <c:pt idx="2">
                  <c:v>1.88</c:v>
                </c:pt>
                <c:pt idx="3">
                  <c:v>1.08</c:v>
                </c:pt>
                <c:pt idx="4">
                  <c:v>1.57</c:v>
                </c:pt>
                <c:pt idx="5">
                  <c:v>2.16</c:v>
                </c:pt>
                <c:pt idx="6">
                  <c:v>1.9</c:v>
                </c:pt>
                <c:pt idx="7">
                  <c:v>0.78</c:v>
                </c:pt>
                <c:pt idx="8">
                  <c:v>1.5</c:v>
                </c:pt>
              </c:numCache>
            </c:numRef>
          </c:val>
          <c:smooth val="0"/>
          <c:extLst>
            <c:ext xmlns:c16="http://schemas.microsoft.com/office/drawing/2014/chart" uri="{C3380CC4-5D6E-409C-BE32-E72D297353CC}">
              <c16:uniqueId val="{00000000-44DE-4E6E-9FCA-C0B1BBC7B65C}"/>
            </c:ext>
          </c:extLst>
        </c:ser>
        <c:ser>
          <c:idx val="1"/>
          <c:order val="1"/>
          <c:tx>
            <c:strRef>
              <c:f>Sheet1!$A$3</c:f>
              <c:strCache>
                <c:ptCount val="1"/>
                <c:pt idx="0">
                  <c:v>CI_LO</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Sheet1!$B$3:$J$3</c:f>
              <c:numCache>
                <c:formatCode>General</c:formatCode>
                <c:ptCount val="9"/>
                <c:pt idx="0">
                  <c:v>0.88</c:v>
                </c:pt>
                <c:pt idx="1">
                  <c:v>1.0900000000000001</c:v>
                </c:pt>
                <c:pt idx="2">
                  <c:v>1.08</c:v>
                </c:pt>
                <c:pt idx="3">
                  <c:v>0.5</c:v>
                </c:pt>
                <c:pt idx="4">
                  <c:v>0.86</c:v>
                </c:pt>
                <c:pt idx="5">
                  <c:v>1.23</c:v>
                </c:pt>
                <c:pt idx="6">
                  <c:v>1.06</c:v>
                </c:pt>
                <c:pt idx="7">
                  <c:v>0.27</c:v>
                </c:pt>
                <c:pt idx="8">
                  <c:v>0.75</c:v>
                </c:pt>
              </c:numCache>
            </c:numRef>
          </c:val>
          <c:smooth val="0"/>
          <c:extLst>
            <c:ext xmlns:c16="http://schemas.microsoft.com/office/drawing/2014/chart" uri="{C3380CC4-5D6E-409C-BE32-E72D297353CC}">
              <c16:uniqueId val="{00000001-44DE-4E6E-9FCA-C0B1BBC7B65C}"/>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Sheet1!$B$4:$J$4</c:f>
              <c:numCache>
                <c:formatCode>General</c:formatCode>
                <c:ptCount val="9"/>
                <c:pt idx="0">
                  <c:v>1.21</c:v>
                </c:pt>
                <c:pt idx="1">
                  <c:v>1.47</c:v>
                </c:pt>
                <c:pt idx="2">
                  <c:v>1.44</c:v>
                </c:pt>
                <c:pt idx="3">
                  <c:v>0.75</c:v>
                </c:pt>
                <c:pt idx="4">
                  <c:v>1.18</c:v>
                </c:pt>
                <c:pt idx="5">
                  <c:v>1.65</c:v>
                </c:pt>
                <c:pt idx="6">
                  <c:v>1.43</c:v>
                </c:pt>
                <c:pt idx="7">
                  <c:v>0.48</c:v>
                </c:pt>
                <c:pt idx="8">
                  <c:v>1.08</c:v>
                </c:pt>
              </c:numCache>
            </c:numRef>
          </c:val>
          <c:smooth val="0"/>
          <c:extLst>
            <c:ext xmlns:c16="http://schemas.microsoft.com/office/drawing/2014/chart" uri="{C3380CC4-5D6E-409C-BE32-E72D297353CC}">
              <c16:uniqueId val="{00000002-44DE-4E6E-9FCA-C0B1BBC7B65C}"/>
            </c:ext>
          </c:extLst>
        </c:ser>
        <c:dLbls>
          <c:showLegendKey val="0"/>
          <c:showVal val="0"/>
          <c:showCatName val="0"/>
          <c:showSerName val="0"/>
          <c:showPercent val="0"/>
          <c:showBubbleSize val="0"/>
        </c:dLbls>
        <c:hiLowLines>
          <c:spPr>
            <a:ln w="25398">
              <a:solidFill>
                <a:srgbClr val="333399"/>
              </a:solidFill>
              <a:prstDash val="solid"/>
            </a:ln>
          </c:spPr>
        </c:hiLowLines>
        <c:smooth val="0"/>
        <c:axId val="96770304"/>
        <c:axId val="96776192"/>
      </c:lineChart>
      <c:catAx>
        <c:axId val="9677030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776192"/>
        <c:crosses val="autoZero"/>
        <c:auto val="1"/>
        <c:lblAlgn val="ctr"/>
        <c:lblOffset val="100"/>
        <c:tickLblSkip val="1"/>
        <c:tickMarkSkip val="1"/>
        <c:noMultiLvlLbl val="0"/>
      </c:catAx>
      <c:valAx>
        <c:axId val="96776192"/>
        <c:scaling>
          <c:orientation val="minMax"/>
          <c:max val="2.5"/>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770304"/>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Sheet1!$B$2:$J$2</c:f>
              <c:numCache>
                <c:formatCode>General</c:formatCode>
                <c:ptCount val="9"/>
                <c:pt idx="0">
                  <c:v>2.0299999999999998</c:v>
                </c:pt>
                <c:pt idx="1">
                  <c:v>3.36</c:v>
                </c:pt>
                <c:pt idx="2">
                  <c:v>2.54</c:v>
                </c:pt>
                <c:pt idx="3">
                  <c:v>3.26</c:v>
                </c:pt>
                <c:pt idx="4">
                  <c:v>4.3899999999999997</c:v>
                </c:pt>
                <c:pt idx="5">
                  <c:v>3.67</c:v>
                </c:pt>
                <c:pt idx="6">
                  <c:v>3.48</c:v>
                </c:pt>
                <c:pt idx="7">
                  <c:v>2.57</c:v>
                </c:pt>
                <c:pt idx="8">
                  <c:v>7.3</c:v>
                </c:pt>
              </c:numCache>
            </c:numRef>
          </c:val>
          <c:smooth val="0"/>
          <c:extLst>
            <c:ext xmlns:c16="http://schemas.microsoft.com/office/drawing/2014/chart" uri="{C3380CC4-5D6E-409C-BE32-E72D297353CC}">
              <c16:uniqueId val="{00000000-7386-4BE6-A7BD-62E6DC475242}"/>
            </c:ext>
          </c:extLst>
        </c:ser>
        <c:ser>
          <c:idx val="1"/>
          <c:order val="1"/>
          <c:tx>
            <c:strRef>
              <c:f>Sheet1!$A$3</c:f>
              <c:strCache>
                <c:ptCount val="1"/>
                <c:pt idx="0">
                  <c:v>CI_LO</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Sheet1!$B$3:$J$3</c:f>
              <c:numCache>
                <c:formatCode>General</c:formatCode>
                <c:ptCount val="9"/>
                <c:pt idx="0">
                  <c:v>0.61</c:v>
                </c:pt>
                <c:pt idx="1">
                  <c:v>1.42</c:v>
                </c:pt>
                <c:pt idx="2">
                  <c:v>0.77</c:v>
                </c:pt>
                <c:pt idx="3">
                  <c:v>1.1299999999999999</c:v>
                </c:pt>
                <c:pt idx="4">
                  <c:v>1.47</c:v>
                </c:pt>
                <c:pt idx="5">
                  <c:v>0.61</c:v>
                </c:pt>
                <c:pt idx="6">
                  <c:v>0.33</c:v>
                </c:pt>
                <c:pt idx="7">
                  <c:v>0.03</c:v>
                </c:pt>
                <c:pt idx="8">
                  <c:v>1.61</c:v>
                </c:pt>
              </c:numCache>
            </c:numRef>
          </c:val>
          <c:smooth val="0"/>
          <c:extLst>
            <c:ext xmlns:c16="http://schemas.microsoft.com/office/drawing/2014/chart" uri="{C3380CC4-5D6E-409C-BE32-E72D297353CC}">
              <c16:uniqueId val="{00000001-7386-4BE6-A7BD-62E6DC475242}"/>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Sheet1!$B$4:$J$4</c:f>
              <c:numCache>
                <c:formatCode>General</c:formatCode>
                <c:ptCount val="9"/>
                <c:pt idx="0">
                  <c:v>1.17</c:v>
                </c:pt>
                <c:pt idx="1">
                  <c:v>2.2400000000000002</c:v>
                </c:pt>
                <c:pt idx="2">
                  <c:v>1.46</c:v>
                </c:pt>
                <c:pt idx="3">
                  <c:v>1.99</c:v>
                </c:pt>
                <c:pt idx="4">
                  <c:v>2.63</c:v>
                </c:pt>
                <c:pt idx="5">
                  <c:v>1.66</c:v>
                </c:pt>
                <c:pt idx="6">
                  <c:v>1.28</c:v>
                </c:pt>
                <c:pt idx="7">
                  <c:v>0.52</c:v>
                </c:pt>
                <c:pt idx="8">
                  <c:v>3.69</c:v>
                </c:pt>
              </c:numCache>
            </c:numRef>
          </c:val>
          <c:smooth val="0"/>
          <c:extLst>
            <c:ext xmlns:c16="http://schemas.microsoft.com/office/drawing/2014/chart" uri="{C3380CC4-5D6E-409C-BE32-E72D297353CC}">
              <c16:uniqueId val="{00000002-7386-4BE6-A7BD-62E6DC475242}"/>
            </c:ext>
          </c:extLst>
        </c:ser>
        <c:dLbls>
          <c:showLegendKey val="0"/>
          <c:showVal val="0"/>
          <c:showCatName val="0"/>
          <c:showSerName val="0"/>
          <c:showPercent val="0"/>
          <c:showBubbleSize val="0"/>
        </c:dLbls>
        <c:hiLowLines>
          <c:spPr>
            <a:ln w="25398">
              <a:solidFill>
                <a:srgbClr val="333399"/>
              </a:solidFill>
              <a:prstDash val="solid"/>
            </a:ln>
          </c:spPr>
        </c:hiLowLines>
        <c:smooth val="0"/>
        <c:axId val="96840704"/>
        <c:axId val="96850688"/>
      </c:lineChart>
      <c:catAx>
        <c:axId val="9684070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850688"/>
        <c:crosses val="autoZero"/>
        <c:auto val="1"/>
        <c:lblAlgn val="ctr"/>
        <c:lblOffset val="100"/>
        <c:tickLblSkip val="1"/>
        <c:tickMarkSkip val="1"/>
        <c:noMultiLvlLbl val="0"/>
      </c:catAx>
      <c:valAx>
        <c:axId val="96850688"/>
        <c:scaling>
          <c:orientation val="minMax"/>
          <c:max val="8"/>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840704"/>
        <c:crosses val="autoZero"/>
        <c:crossBetween val="between"/>
        <c:majorUnit val="1"/>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c:ext xmlns:c16="http://schemas.microsoft.com/office/drawing/2014/chart" uri="{C3380CC4-5D6E-409C-BE32-E72D297353CC}">
                <c16:uniqueId val="{00000001-DF38-4BDD-9F9D-EB8675D50286}"/>
              </c:ext>
            </c:extLst>
          </c:dPt>
          <c:dPt>
            <c:idx val="1"/>
            <c:bubble3D val="0"/>
            <c:spPr>
              <a:solidFill>
                <a:srgbClr val="FF7F00"/>
              </a:solidFill>
              <a:ln w="8054">
                <a:solidFill>
                  <a:srgbClr val="FF7F00"/>
                </a:solidFill>
                <a:prstDash val="solid"/>
              </a:ln>
            </c:spPr>
            <c:extLst>
              <c:ext xmlns:c16="http://schemas.microsoft.com/office/drawing/2014/chart" uri="{C3380CC4-5D6E-409C-BE32-E72D297353CC}">
                <c16:uniqueId val="{00000003-DF38-4BDD-9F9D-EB8675D50286}"/>
              </c:ext>
            </c:extLst>
          </c:dPt>
          <c:dPt>
            <c:idx val="2"/>
            <c:bubble3D val="0"/>
            <c:spPr>
              <a:solidFill>
                <a:srgbClr val="8452BA"/>
              </a:solidFill>
              <a:ln w="8054">
                <a:solidFill>
                  <a:srgbClr val="FFFFFF"/>
                </a:solidFill>
                <a:prstDash val="solid"/>
              </a:ln>
            </c:spPr>
            <c:extLst>
              <c:ext xmlns:c16="http://schemas.microsoft.com/office/drawing/2014/chart" uri="{C3380CC4-5D6E-409C-BE32-E72D297353CC}">
                <c16:uniqueId val="{00000005-DF38-4BDD-9F9D-EB8675D50286}"/>
              </c:ext>
            </c:extLst>
          </c:dPt>
          <c:dPt>
            <c:idx val="3"/>
            <c:bubble3D val="0"/>
            <c:spPr>
              <a:solidFill>
                <a:srgbClr val="FB9A99"/>
              </a:solidFill>
              <a:ln w="8054">
                <a:solidFill>
                  <a:srgbClr val="FB9A99"/>
                </a:solidFill>
                <a:prstDash val="solid"/>
              </a:ln>
            </c:spPr>
            <c:extLst>
              <c:ext xmlns:c16="http://schemas.microsoft.com/office/drawing/2014/chart" uri="{C3380CC4-5D6E-409C-BE32-E72D297353CC}">
                <c16:uniqueId val="{00000007-DF38-4BDD-9F9D-EB8675D50286}"/>
              </c:ext>
            </c:extLst>
          </c:dPt>
          <c:dPt>
            <c:idx val="4"/>
            <c:bubble3D val="0"/>
            <c:spPr>
              <a:solidFill>
                <a:schemeClr val="bg1">
                  <a:lumMod val="75000"/>
                </a:schemeClr>
              </a:solidFill>
              <a:ln w="8054">
                <a:solidFill>
                  <a:srgbClr val="FFFFFF"/>
                </a:solidFill>
                <a:prstDash val="solid"/>
              </a:ln>
            </c:spPr>
            <c:extLst>
              <c:ext xmlns:c16="http://schemas.microsoft.com/office/drawing/2014/chart" uri="{C3380CC4-5D6E-409C-BE32-E72D297353CC}">
                <c16:uniqueId val="{00000009-DF38-4BDD-9F9D-EB8675D50286}"/>
              </c:ext>
            </c:extLst>
          </c:dPt>
          <c:dPt>
            <c:idx val="5"/>
            <c:bubble3D val="0"/>
            <c:spPr>
              <a:solidFill>
                <a:srgbClr val="A3D872"/>
              </a:solidFill>
              <a:ln w="8054">
                <a:solidFill>
                  <a:srgbClr val="A3D872"/>
                </a:solidFill>
                <a:prstDash val="solid"/>
              </a:ln>
            </c:spPr>
            <c:extLst>
              <c:ext xmlns:c16="http://schemas.microsoft.com/office/drawing/2014/chart" uri="{C3380CC4-5D6E-409C-BE32-E72D297353CC}">
                <c16:uniqueId val="{0000000B-DF38-4BDD-9F9D-EB8675D50286}"/>
              </c:ext>
            </c:extLst>
          </c:dPt>
          <c:dPt>
            <c:idx val="6"/>
            <c:bubble3D val="0"/>
            <c:spPr>
              <a:solidFill>
                <a:srgbClr val="FFCC00"/>
              </a:solidFill>
              <a:ln w="8054">
                <a:solidFill>
                  <a:srgbClr val="FFFFFF"/>
                </a:solidFill>
                <a:prstDash val="solid"/>
              </a:ln>
            </c:spPr>
            <c:extLst>
              <c:ext xmlns:c16="http://schemas.microsoft.com/office/drawing/2014/chart" uri="{C3380CC4-5D6E-409C-BE32-E72D297353CC}">
                <c16:uniqueId val="{0000000D-DF38-4BDD-9F9D-EB8675D50286}"/>
              </c:ext>
            </c:extLst>
          </c:dPt>
          <c:dPt>
            <c:idx val="7"/>
            <c:bubble3D val="0"/>
            <c:spPr>
              <a:solidFill>
                <a:srgbClr val="98D0D4"/>
              </a:solidFill>
              <a:ln w="8054">
                <a:solidFill>
                  <a:srgbClr val="FFFFFF"/>
                </a:solidFill>
                <a:prstDash val="solid"/>
              </a:ln>
            </c:spPr>
            <c:extLst>
              <c:ext xmlns:c16="http://schemas.microsoft.com/office/drawing/2014/chart" uri="{C3380CC4-5D6E-409C-BE32-E72D297353CC}">
                <c16:uniqueId val="{0000000F-DF38-4BDD-9F9D-EB8675D50286}"/>
              </c:ext>
            </c:extLst>
          </c:dPt>
          <c:dPt>
            <c:idx val="8"/>
            <c:bubble3D val="0"/>
            <c:spPr>
              <a:solidFill>
                <a:srgbClr val="1F78B4"/>
              </a:solidFill>
              <a:ln w="8054">
                <a:solidFill>
                  <a:srgbClr val="1F78B4"/>
                </a:solidFill>
                <a:prstDash val="solid"/>
              </a:ln>
            </c:spPr>
            <c:extLst>
              <c:ext xmlns:c16="http://schemas.microsoft.com/office/drawing/2014/chart" uri="{C3380CC4-5D6E-409C-BE32-E72D297353CC}">
                <c16:uniqueId val="{00000011-DF38-4BDD-9F9D-EB8675D50286}"/>
              </c:ext>
            </c:extLst>
          </c:dPt>
          <c:dPt>
            <c:idx val="9"/>
            <c:bubble3D val="0"/>
            <c:spPr>
              <a:solidFill>
                <a:srgbClr val="BDA0CC"/>
              </a:solidFill>
              <a:ln w="8054">
                <a:solidFill>
                  <a:srgbClr val="BDA0CC"/>
                </a:solidFill>
                <a:prstDash val="solid"/>
              </a:ln>
            </c:spPr>
            <c:extLst>
              <c:ext xmlns:c16="http://schemas.microsoft.com/office/drawing/2014/chart" uri="{C3380CC4-5D6E-409C-BE32-E72D297353CC}">
                <c16:uniqueId val="{00000013-DF38-4BDD-9F9D-EB8675D50286}"/>
              </c:ext>
            </c:extLst>
          </c:dPt>
          <c:dPt>
            <c:idx val="10"/>
            <c:bubble3D val="0"/>
            <c:spPr>
              <a:solidFill>
                <a:srgbClr val="E93B3B"/>
              </a:solidFill>
              <a:ln w="8054">
                <a:solidFill>
                  <a:srgbClr val="E93B3B"/>
                </a:solidFill>
                <a:prstDash val="solid"/>
              </a:ln>
            </c:spPr>
            <c:extLst>
              <c:ext xmlns:c16="http://schemas.microsoft.com/office/drawing/2014/chart" uri="{C3380CC4-5D6E-409C-BE32-E72D297353CC}">
                <c16:uniqueId val="{00000015-DF38-4BDD-9F9D-EB8675D50286}"/>
              </c:ext>
            </c:extLst>
          </c:dPt>
          <c:dPt>
            <c:idx val="11"/>
            <c:bubble3D val="0"/>
            <c:spPr>
              <a:solidFill>
                <a:srgbClr val="FFFF69"/>
              </a:solidFill>
              <a:ln w="8054">
                <a:solidFill>
                  <a:srgbClr val="FFFF69"/>
                </a:solidFill>
                <a:prstDash val="solid"/>
              </a:ln>
            </c:spPr>
            <c:extLst>
              <c:ext xmlns:c16="http://schemas.microsoft.com/office/drawing/2014/chart" uri="{C3380CC4-5D6E-409C-BE32-E72D297353CC}">
                <c16:uniqueId val="{00000017-DF38-4BDD-9F9D-EB8675D50286}"/>
              </c:ext>
            </c:extLst>
          </c:dPt>
          <c:dLbls>
            <c:dLbl>
              <c:idx val="0"/>
              <c:layout>
                <c:manualLayout>
                  <c:x val="-7.0139260147759161E-2"/>
                  <c:y val="-4.5129647351979919E-2"/>
                </c:manualLayout>
              </c:layout>
              <c:tx>
                <c:rich>
                  <a:bodyPr/>
                  <a:lstStyle/>
                  <a:p>
                    <a:fld id="{5B83DEB1-4ED1-4C9F-A5AC-5F2F0C09BAF4}" type="CATEGORYNAME">
                      <a:rPr lang="en-US" i="1" baseline="0" dirty="0"/>
                      <a:pPr/>
                      <a:t>[CATEGORY NAME]</a:t>
                    </a:fld>
                    <a:r>
                      <a:rPr lang="en-US" i="1" baseline="0"/>
                      <a:t>
</a:t>
                    </a:r>
                    <a:fld id="{94D99159-A33E-4B01-9404-B46B7BD81F8C}" type="PERCENTAGE">
                      <a:rPr lang="en-US" baseline="0" dirty="0"/>
                      <a:pPr/>
                      <a:t>[PERCENTAGE]</a:t>
                    </a:fld>
                    <a:endParaRPr lang="en-US" i="1"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F38-4BDD-9F9D-EB8675D50286}"/>
                </c:ext>
              </c:extLst>
            </c:dLbl>
            <c:dLbl>
              <c:idx val="1"/>
              <c:layout>
                <c:manualLayout>
                  <c:x val="1.0430641065912035E-2"/>
                  <c:y val="-4.74081815062928E-2"/>
                </c:manualLayout>
              </c:layout>
              <c:tx>
                <c:rich>
                  <a:bodyPr/>
                  <a:lstStyle/>
                  <a:p>
                    <a:fld id="{D10A1165-F68C-40DF-81A4-266D31D3DAC8}" type="CATEGORYNAME">
                      <a:rPr lang="en-US" i="1" baseline="0" dirty="0"/>
                      <a:pPr/>
                      <a:t>[CATEGORY NAME]</a:t>
                    </a:fld>
                    <a:r>
                      <a:rPr lang="en-US" i="1" baseline="0"/>
                      <a:t>
</a:t>
                    </a:r>
                    <a:fld id="{8E8E4C8D-2081-4F21-A697-AD4835ED691A}" type="PERCENTAGE">
                      <a:rPr lang="en-US" baseline="0" dirty="0"/>
                      <a:pPr/>
                      <a:t>[PERCENTAGE]</a:t>
                    </a:fld>
                    <a:endParaRPr lang="en-US" i="1"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F38-4BDD-9F9D-EB8675D50286}"/>
                </c:ext>
              </c:extLst>
            </c:dLbl>
            <c:dLbl>
              <c:idx val="2"/>
              <c:layout>
                <c:manualLayout>
                  <c:x val="2.3595109617544695E-2"/>
                  <c:y val="-5.7330131272458063E-3"/>
                </c:manualLayout>
              </c:layout>
              <c:tx>
                <c:rich>
                  <a:bodyPr/>
                  <a:lstStyle/>
                  <a:p>
                    <a:fld id="{7346026F-AAD2-4807-9ACB-AFA76953D02C}" type="CATEGORYNAME">
                      <a:rPr lang="en-US" i="1" baseline="0" dirty="0"/>
                      <a:pPr/>
                      <a:t>[CATEGORY NAME]</a:t>
                    </a:fld>
                    <a:r>
                      <a:rPr lang="en-US" baseline="0"/>
                      <a:t>
</a:t>
                    </a:r>
                    <a:fld id="{3FFAC9FC-359C-40B5-AD12-A3C9E1347AF3}" type="PERCENTAGE">
                      <a:rPr lang="en-US" baseline="0" dirty="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F38-4BDD-9F9D-EB8675D50286}"/>
                </c:ext>
              </c:extLst>
            </c:dLbl>
            <c:dLbl>
              <c:idx val="3"/>
              <c:layout>
                <c:manualLayout>
                  <c:x val="1.444043555862232E-2"/>
                  <c:y val="0"/>
                </c:manualLayout>
              </c:layout>
              <c:tx>
                <c:rich>
                  <a:bodyPr/>
                  <a:lstStyle/>
                  <a:p>
                    <a:fld id="{81A7471A-8DFA-431A-A53E-071B24FF4015}" type="CATEGORYNAME">
                      <a:rPr lang="en-US" i="1" baseline="0" dirty="0"/>
                      <a:pPr/>
                      <a:t>[CATEGORY NAME]</a:t>
                    </a:fld>
                    <a:r>
                      <a:rPr lang="en-US" i="1" baseline="0"/>
                      <a:t>
</a:t>
                    </a:r>
                    <a:fld id="{FB4BBAC6-55C6-43C1-A54A-84A716057A12}" type="PERCENTAGE">
                      <a:rPr lang="en-US" baseline="0" dirty="0"/>
                      <a:pPr/>
                      <a:t>[PERCENTAGE]</a:t>
                    </a:fld>
                    <a:endParaRPr lang="en-US" i="1"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DF38-4BDD-9F9D-EB8675D50286}"/>
                </c:ext>
              </c:extLst>
            </c:dLbl>
            <c:dLbl>
              <c:idx val="4"/>
              <c:layout>
                <c:manualLayout>
                  <c:x val="8.3990799870275606E-2"/>
                  <c:y val="-5.7330131272459112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DF38-4BDD-9F9D-EB8675D50286}"/>
                </c:ext>
              </c:extLst>
            </c:dLbl>
            <c:dLbl>
              <c:idx val="5"/>
              <c:layout>
                <c:manualLayout>
                  <c:x val="5.0347432685788604E-2"/>
                  <c:y val="-1.4332532818114516E-2"/>
                </c:manualLayout>
              </c:layout>
              <c:tx>
                <c:rich>
                  <a:bodyPr/>
                  <a:lstStyle/>
                  <a:p>
                    <a:fld id="{8202A914-330C-4100-B143-1A4CB1877D6A}" type="CATEGORYNAME">
                      <a:rPr lang="en-US" i="1" baseline="0" dirty="0"/>
                      <a:pPr/>
                      <a:t>[CATEGORY NAME]</a:t>
                    </a:fld>
                    <a:r>
                      <a:rPr lang="en-US" i="1" baseline="0"/>
                      <a:t>
</a:t>
                    </a:r>
                    <a:fld id="{2833252F-714F-4EAA-9411-31C69D282AB6}" type="PERCENTAGE">
                      <a:rPr lang="en-US" baseline="0" dirty="0"/>
                      <a:pPr/>
                      <a:t>[PERCENTAGE]</a:t>
                    </a:fld>
                    <a:endParaRPr lang="en-US" i="1"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DF38-4BDD-9F9D-EB8675D50286}"/>
                </c:ext>
              </c:extLst>
            </c:dLbl>
            <c:dLbl>
              <c:idx val="6"/>
              <c:layout>
                <c:manualLayout>
                  <c:x val="5.4102025245730614E-2"/>
                  <c:y val="1.5361879525469128E-2"/>
                </c:manualLayout>
              </c:layout>
              <c:tx>
                <c:rich>
                  <a:bodyPr wrap="square" lIns="38100" tIns="19050" rIns="38100" bIns="19050" anchor="ctr">
                    <a:spAutoFit/>
                  </a:bodyPr>
                  <a:lstStyle/>
                  <a:p>
                    <a:pPr>
                      <a:defRPr sz="1000" baseline="0">
                        <a:latin typeface="Arial" panose="020B0604020202020204" pitchFamily="34" charset="0"/>
                        <a:cs typeface="Arial" panose="020B0604020202020204" pitchFamily="34" charset="0"/>
                      </a:defRPr>
                    </a:pPr>
                    <a:fld id="{48C7AEA1-4CBC-45EC-B185-57D9E1824B1E}" type="CATEGORYNAME">
                      <a:rPr lang="en-US" i="1" baseline="0" dirty="0"/>
                      <a:pPr>
                        <a:defRPr sz="1000" baseline="0">
                          <a:latin typeface="Arial" panose="020B0604020202020204" pitchFamily="34" charset="0"/>
                          <a:cs typeface="Arial" panose="020B0604020202020204" pitchFamily="34" charset="0"/>
                        </a:defRPr>
                      </a:pPr>
                      <a:t>[CATEGORY NAME]</a:t>
                    </a:fld>
                    <a:r>
                      <a:rPr lang="en-US" i="1" baseline="0"/>
                      <a:t>
</a:t>
                    </a:r>
                    <a:fld id="{19FEEB7B-EA56-4237-8F1F-A06A063EEC3F}" type="PERCENTAGE">
                      <a:rPr lang="en-US" baseline="0" dirty="0"/>
                      <a:pPr>
                        <a:defRPr sz="1000" baseline="0">
                          <a:latin typeface="Arial" panose="020B0604020202020204" pitchFamily="34" charset="0"/>
                          <a:cs typeface="Arial" panose="020B0604020202020204" pitchFamily="34" charset="0"/>
                        </a:defRPr>
                      </a:pPr>
                      <a:t>[PERCENTAGE]</a:t>
                    </a:fld>
                    <a:endParaRPr lang="en-US" i="1" baseline="0"/>
                  </a:p>
                </c:rich>
              </c:tx>
              <c:numFmt formatCode="General" sourceLinked="0"/>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24940177881981987"/>
                      <c:h val="0.11084780881529765"/>
                    </c:manualLayout>
                  </c15:layout>
                  <c15:dlblFieldTable/>
                  <c15:showDataLabelsRange val="0"/>
                </c:ext>
                <c:ext xmlns:c16="http://schemas.microsoft.com/office/drawing/2014/chart" uri="{C3380CC4-5D6E-409C-BE32-E72D297353CC}">
                  <c16:uniqueId val="{0000000D-DF38-4BDD-9F9D-EB8675D50286}"/>
                </c:ext>
              </c:extLst>
            </c:dLbl>
            <c:dLbl>
              <c:idx val="7"/>
              <c:layout>
                <c:manualLayout>
                  <c:x val="4.3605143765560406E-2"/>
                  <c:y val="0.10596323648904848"/>
                </c:manualLayout>
              </c:layout>
              <c:tx>
                <c:rich>
                  <a:bodyPr wrap="square" lIns="38100" tIns="19050" rIns="38100" bIns="19050" anchor="ctr">
                    <a:noAutofit/>
                  </a:bodyPr>
                  <a:lstStyle/>
                  <a:p>
                    <a:pPr>
                      <a:defRPr sz="1000" baseline="0">
                        <a:latin typeface="Arial" panose="020B0604020202020204" pitchFamily="34" charset="0"/>
                        <a:cs typeface="Arial" panose="020B0604020202020204" pitchFamily="34" charset="0"/>
                      </a:defRPr>
                    </a:pPr>
                    <a:fld id="{DCC9871C-3CD7-40EB-A48E-09CC3966CE8D}" type="CATEGORYNAME">
                      <a:rPr lang="en-US" sz="1000" i="1" baseline="0" dirty="0">
                        <a:latin typeface="Arial" panose="020B0604020202020204" pitchFamily="34" charset="0"/>
                        <a:cs typeface="Arial" panose="020B0604020202020204" pitchFamily="34" charset="0"/>
                      </a:rPr>
                      <a:pPr>
                        <a:defRPr sz="1000" baseline="0">
                          <a:latin typeface="Arial" panose="020B0604020202020204" pitchFamily="34" charset="0"/>
                          <a:cs typeface="Arial" panose="020B0604020202020204" pitchFamily="34" charset="0"/>
                        </a:defRPr>
                      </a:pPr>
                      <a:t>[CATEGORY NAME]</a:t>
                    </a:fld>
                    <a:r>
                      <a:rPr lang="en-US" sz="1000" i="1" baseline="0">
                        <a:latin typeface="Arial" panose="020B0604020202020204" pitchFamily="34" charset="0"/>
                        <a:cs typeface="Arial" panose="020B0604020202020204" pitchFamily="34" charset="0"/>
                      </a:rPr>
                      <a:t>
</a:t>
                    </a:r>
                    <a:fld id="{FB24B0C8-19F9-4604-B42A-F0EEFED72953}" type="PERCENTAGE">
                      <a:rPr lang="en-US" sz="1000" baseline="0" dirty="0">
                        <a:latin typeface="Arial" panose="020B0604020202020204" pitchFamily="34" charset="0"/>
                        <a:cs typeface="Arial" panose="020B0604020202020204" pitchFamily="34" charset="0"/>
                      </a:rPr>
                      <a:pPr>
                        <a:defRPr sz="1000" baseline="0">
                          <a:latin typeface="Arial" panose="020B0604020202020204" pitchFamily="34" charset="0"/>
                          <a:cs typeface="Arial" panose="020B0604020202020204" pitchFamily="34" charset="0"/>
                        </a:defRPr>
                      </a:pPr>
                      <a:t>[PERCENTAGE]</a:t>
                    </a:fld>
                    <a:endParaRPr lang="en-US" sz="1000" i="1" baseline="0">
                      <a:latin typeface="Arial" panose="020B0604020202020204" pitchFamily="34" charset="0"/>
                      <a:cs typeface="Arial" panose="020B0604020202020204" pitchFamily="34" charset="0"/>
                    </a:endParaRPr>
                  </a:p>
                </c:rich>
              </c:tx>
              <c:numFmt formatCode="0%" sourceLinked="0"/>
              <c:spPr>
                <a:noFill/>
                <a:ln>
                  <a:noFill/>
                </a:ln>
                <a:effectLst/>
              </c:sp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17089580529924453"/>
                      <c:h val="0.10749399613585889"/>
                    </c:manualLayout>
                  </c15:layout>
                  <c15:dlblFieldTable/>
                  <c15:showDataLabelsRange val="0"/>
                </c:ext>
                <c:ext xmlns:c16="http://schemas.microsoft.com/office/drawing/2014/chart" uri="{C3380CC4-5D6E-409C-BE32-E72D297353CC}">
                  <c16:uniqueId val="{0000000F-DF38-4BDD-9F9D-EB8675D50286}"/>
                </c:ext>
              </c:extLst>
            </c:dLbl>
            <c:dLbl>
              <c:idx val="8"/>
              <c:layout>
                <c:manualLayout>
                  <c:x val="-7.3357883052032627E-2"/>
                  <c:y val="4.1932589696827421E-2"/>
                </c:manualLayout>
              </c:layout>
              <c:spPr>
                <a:noFill/>
                <a:ln>
                  <a:noFill/>
                </a:ln>
                <a:effectLst/>
              </c:spPr>
              <c:txPr>
                <a:bodyPr wrap="square" lIns="38100" tIns="19050" rIns="38100" bIns="19050" anchor="ctr">
                  <a:noAutofit/>
                </a:bodyPr>
                <a:lstStyle/>
                <a:p>
                  <a:pPr>
                    <a:defRPr sz="1000" baseline="0">
                      <a:latin typeface="Arial" panose="020B0604020202020204" pitchFamily="34" charset="0"/>
                      <a:cs typeface="Arial" panose="020B0604020202020204" pitchFamily="34"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740361046737213"/>
                      <c:h val="0.14237938101514958"/>
                    </c:manualLayout>
                  </c15:layout>
                </c:ext>
                <c:ext xmlns:c16="http://schemas.microsoft.com/office/drawing/2014/chart" uri="{C3380CC4-5D6E-409C-BE32-E72D297353CC}">
                  <c16:uniqueId val="{00000011-DF38-4BDD-9F9D-EB8675D50286}"/>
                </c:ext>
              </c:extLst>
            </c:dLbl>
            <c:dLbl>
              <c:idx val="9"/>
              <c:delete val="1"/>
              <c:extLst>
                <c:ext xmlns:c15="http://schemas.microsoft.com/office/drawing/2012/chart" uri="{CE6537A1-D6FC-4f65-9D91-7224C49458BB}"/>
                <c:ext xmlns:c16="http://schemas.microsoft.com/office/drawing/2014/chart" uri="{C3380CC4-5D6E-409C-BE32-E72D297353CC}">
                  <c16:uniqueId val="{00000013-DF38-4BDD-9F9D-EB8675D50286}"/>
                </c:ext>
              </c:extLst>
            </c:dLbl>
            <c:dLbl>
              <c:idx val="10"/>
              <c:layout>
                <c:manualLayout>
                  <c:x val="-0.16449491950822689"/>
                  <c:y val="3.197305935248540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DF38-4BDD-9F9D-EB8675D50286}"/>
                </c:ext>
              </c:extLst>
            </c:dLbl>
            <c:dLbl>
              <c:idx val="11"/>
              <c:layout>
                <c:manualLayout>
                  <c:x val="-1.7522373219191111E-2"/>
                  <c:y val="2.8665065636229031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DF38-4BDD-9F9D-EB8675D50286}"/>
                </c:ext>
              </c:extLst>
            </c:dLbl>
            <c:dLbl>
              <c:idx val="12"/>
              <c:layout>
                <c:manualLayout>
                  <c:x val="-1.7522373219191093E-2"/>
                  <c:y val="-2.8665065636229296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8-DF38-4BDD-9F9D-EB8675D50286}"/>
                </c:ext>
              </c:extLst>
            </c:dLbl>
            <c:dLbl>
              <c:idx val="13"/>
              <c:layout>
                <c:manualLayout>
                  <c:x val="-2.916657986112535E-2"/>
                  <c:y val="-1.598359545692566E-2"/>
                </c:manualLayout>
              </c:layout>
              <c:numFmt formatCode="0.00%" sourceLinked="0"/>
              <c:spPr>
                <a:noFill/>
                <a:ln>
                  <a:noFill/>
                </a:ln>
                <a:effectLst/>
              </c:spPr>
              <c:txPr>
                <a:bodyPr wrap="square" lIns="38100" tIns="19050" rIns="38100" bIns="19050" anchor="ctr">
                  <a:spAutoFit/>
                </a:bodyPr>
                <a:lstStyle/>
                <a:p>
                  <a:pPr>
                    <a:defRPr sz="1000" baseline="0">
                      <a:latin typeface="Arial" panose="020B0604020202020204" pitchFamily="34" charset="0"/>
                      <a:cs typeface="Arial" panose="020B060402020202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11924948440838382"/>
                      <c:h val="0.11752676910853903"/>
                    </c:manualLayout>
                  </c15:layout>
                </c:ext>
                <c:ext xmlns:c16="http://schemas.microsoft.com/office/drawing/2014/chart" uri="{C3380CC4-5D6E-409C-BE32-E72D297353CC}">
                  <c16:uniqueId val="{00000019-DF38-4BDD-9F9D-EB8675D50286}"/>
                </c:ext>
              </c:extLst>
            </c:dLbl>
            <c:spPr>
              <a:noFill/>
              <a:ln>
                <a:noFill/>
              </a:ln>
              <a:effectLst/>
            </c:spPr>
            <c:txPr>
              <a:bodyPr wrap="square" lIns="38100" tIns="19050" rIns="38100" bIns="19050" anchor="ctr">
                <a:spAutoFit/>
              </a:bodyPr>
              <a:lstStyle/>
              <a:p>
                <a:pPr>
                  <a:defRPr sz="1000" baseline="0">
                    <a:latin typeface="Arial" panose="020B0604020202020204" pitchFamily="34" charset="0"/>
                    <a:cs typeface="Arial" panose="020B0604020202020204" pitchFamily="34" charset="0"/>
                  </a:defRPr>
                </a:pPr>
                <a:endParaRPr lang="en-US"/>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49</c:v>
                </c:pt>
                <c:pt idx="1">
                  <c:v>14</c:v>
                </c:pt>
                <c:pt idx="2">
                  <c:v>21</c:v>
                </c:pt>
                <c:pt idx="3">
                  <c:v>25</c:v>
                </c:pt>
                <c:pt idx="4">
                  <c:v>25</c:v>
                </c:pt>
                <c:pt idx="5">
                  <c:v>20</c:v>
                </c:pt>
                <c:pt idx="6">
                  <c:v>7</c:v>
                </c:pt>
                <c:pt idx="7">
                  <c:v>5</c:v>
                </c:pt>
                <c:pt idx="8">
                  <c:v>39</c:v>
                </c:pt>
                <c:pt idx="10">
                  <c:v>9</c:v>
                </c:pt>
                <c:pt idx="11">
                  <c:v>116</c:v>
                </c:pt>
                <c:pt idx="12">
                  <c:v>84</c:v>
                </c:pt>
                <c:pt idx="13">
                  <c:v>1</c:v>
                </c:pt>
              </c:numCache>
            </c:numRef>
          </c:val>
          <c:extLst>
            <c:ext xmlns:c16="http://schemas.microsoft.com/office/drawing/2014/chart" uri="{C3380CC4-5D6E-409C-BE32-E72D297353CC}">
              <c16:uniqueId val="{0000001A-DF38-4BDD-9F9D-EB8675D50286}"/>
            </c:ext>
          </c:extLst>
        </c:ser>
        <c:ser>
          <c:idx val="1"/>
          <c:order val="1"/>
          <c:dPt>
            <c:idx val="0"/>
            <c:bubble3D val="0"/>
            <c:extLst>
              <c:ext xmlns:c16="http://schemas.microsoft.com/office/drawing/2014/chart" uri="{C3380CC4-5D6E-409C-BE32-E72D297353CC}">
                <c16:uniqueId val="{0000001B-DF38-4BDD-9F9D-EB8675D50286}"/>
              </c:ext>
            </c:extLst>
          </c:dPt>
          <c:dPt>
            <c:idx val="1"/>
            <c:bubble3D val="0"/>
            <c:extLst>
              <c:ext xmlns:c16="http://schemas.microsoft.com/office/drawing/2014/chart" uri="{C3380CC4-5D6E-409C-BE32-E72D297353CC}">
                <c16:uniqueId val="{0000001C-DF38-4BDD-9F9D-EB8675D50286}"/>
              </c:ext>
            </c:extLst>
          </c:dPt>
          <c:dPt>
            <c:idx val="2"/>
            <c:bubble3D val="0"/>
            <c:extLst>
              <c:ext xmlns:c16="http://schemas.microsoft.com/office/drawing/2014/chart" uri="{C3380CC4-5D6E-409C-BE32-E72D297353CC}">
                <c16:uniqueId val="{0000001D-DF38-4BDD-9F9D-EB8675D50286}"/>
              </c:ext>
            </c:extLst>
          </c:dPt>
          <c:dPt>
            <c:idx val="3"/>
            <c:bubble3D val="0"/>
            <c:extLst>
              <c:ext xmlns:c16="http://schemas.microsoft.com/office/drawing/2014/chart" uri="{C3380CC4-5D6E-409C-BE32-E72D297353CC}">
                <c16:uniqueId val="{0000001E-DF38-4BDD-9F9D-EB8675D50286}"/>
              </c:ext>
            </c:extLst>
          </c:dPt>
          <c:dPt>
            <c:idx val="4"/>
            <c:bubble3D val="0"/>
            <c:extLst>
              <c:ext xmlns:c16="http://schemas.microsoft.com/office/drawing/2014/chart" uri="{C3380CC4-5D6E-409C-BE32-E72D297353CC}">
                <c16:uniqueId val="{0000001F-DF38-4BDD-9F9D-EB8675D50286}"/>
              </c:ext>
            </c:extLst>
          </c:dPt>
          <c:dPt>
            <c:idx val="5"/>
            <c:bubble3D val="0"/>
            <c:extLst>
              <c:ext xmlns:c16="http://schemas.microsoft.com/office/drawing/2014/chart" uri="{C3380CC4-5D6E-409C-BE32-E72D297353CC}">
                <c16:uniqueId val="{00000020-DF38-4BDD-9F9D-EB8675D50286}"/>
              </c:ext>
            </c:extLst>
          </c:dPt>
          <c:dPt>
            <c:idx val="6"/>
            <c:bubble3D val="0"/>
            <c:extLst>
              <c:ext xmlns:c16="http://schemas.microsoft.com/office/drawing/2014/chart" uri="{C3380CC4-5D6E-409C-BE32-E72D297353CC}">
                <c16:uniqueId val="{00000021-DF38-4BDD-9F9D-EB8675D50286}"/>
              </c:ext>
            </c:extLst>
          </c:dPt>
          <c:dPt>
            <c:idx val="7"/>
            <c:bubble3D val="0"/>
            <c:extLst>
              <c:ext xmlns:c16="http://schemas.microsoft.com/office/drawing/2014/chart" uri="{C3380CC4-5D6E-409C-BE32-E72D297353CC}">
                <c16:uniqueId val="{00000022-DF38-4BDD-9F9D-EB8675D50286}"/>
              </c:ext>
            </c:extLst>
          </c:dPt>
          <c:dPt>
            <c:idx val="8"/>
            <c:bubble3D val="0"/>
            <c:extLst>
              <c:ext xmlns:c16="http://schemas.microsoft.com/office/drawing/2014/chart" uri="{C3380CC4-5D6E-409C-BE32-E72D297353CC}">
                <c16:uniqueId val="{00000023-DF38-4BDD-9F9D-EB8675D50286}"/>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BSI!$D$4:$D$17</c:f>
              <c:numCache>
                <c:formatCode>0.00%</c:formatCode>
                <c:ptCount val="14"/>
                <c:pt idx="0">
                  <c:v>0.11799999999999999</c:v>
                </c:pt>
                <c:pt idx="1">
                  <c:v>3.4000000000000002E-2</c:v>
                </c:pt>
                <c:pt idx="2">
                  <c:v>5.0999999999999997E-2</c:v>
                </c:pt>
                <c:pt idx="3">
                  <c:v>0.06</c:v>
                </c:pt>
                <c:pt idx="4">
                  <c:v>0.06</c:v>
                </c:pt>
                <c:pt idx="5">
                  <c:v>4.8000000000000001E-2</c:v>
                </c:pt>
                <c:pt idx="6">
                  <c:v>1.7000000000000001E-2</c:v>
                </c:pt>
                <c:pt idx="7">
                  <c:v>1.2E-2</c:v>
                </c:pt>
                <c:pt idx="8">
                  <c:v>9.4E-2</c:v>
                </c:pt>
                <c:pt idx="10">
                  <c:v>2.1999999999999999E-2</c:v>
                </c:pt>
                <c:pt idx="11">
                  <c:v>0.28000000000000003</c:v>
                </c:pt>
                <c:pt idx="12">
                  <c:v>0.20200000000000001</c:v>
                </c:pt>
                <c:pt idx="13">
                  <c:v>2E-3</c:v>
                </c:pt>
              </c:numCache>
            </c:numRef>
          </c:val>
          <c:extLst>
            <c:ext xmlns:c16="http://schemas.microsoft.com/office/drawing/2014/chart" uri="{C3380CC4-5D6E-409C-BE32-E72D297353CC}">
              <c16:uniqueId val="{00000024-DF38-4BDD-9F9D-EB8675D50286}"/>
            </c:ext>
          </c:extLst>
        </c:ser>
        <c:dLbls>
          <c:showLegendKey val="0"/>
          <c:showVal val="1"/>
          <c:showCatName val="0"/>
          <c:showSerName val="0"/>
          <c:showPercent val="0"/>
          <c:showBubbleSize val="0"/>
          <c:showLeaderLines val="1"/>
        </c:dLbls>
        <c:firstSliceAng val="0"/>
      </c:pieChart>
      <c:spPr>
        <a:noFill/>
        <a:ln w="25387">
          <a:noFill/>
        </a:ln>
      </c:spPr>
    </c:plotArea>
    <c:plotVisOnly val="1"/>
    <c:dispBlanksAs val="zero"/>
    <c:showDLblsOverMax val="0"/>
  </c:chart>
  <c:spPr>
    <a:no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c:ext xmlns:c16="http://schemas.microsoft.com/office/drawing/2014/chart" uri="{C3380CC4-5D6E-409C-BE32-E72D297353CC}">
                <c16:uniqueId val="{00000001-069C-4B4B-AD89-993D85C58522}"/>
              </c:ext>
            </c:extLst>
          </c:dPt>
          <c:dPt>
            <c:idx val="1"/>
            <c:bubble3D val="0"/>
            <c:spPr>
              <a:solidFill>
                <a:srgbClr val="FF7F00"/>
              </a:solidFill>
              <a:ln w="8054">
                <a:solidFill>
                  <a:srgbClr val="FF7F00"/>
                </a:solidFill>
                <a:prstDash val="solid"/>
              </a:ln>
            </c:spPr>
            <c:extLst>
              <c:ext xmlns:c16="http://schemas.microsoft.com/office/drawing/2014/chart" uri="{C3380CC4-5D6E-409C-BE32-E72D297353CC}">
                <c16:uniqueId val="{00000003-069C-4B4B-AD89-993D85C58522}"/>
              </c:ext>
            </c:extLst>
          </c:dPt>
          <c:dPt>
            <c:idx val="2"/>
            <c:bubble3D val="0"/>
            <c:spPr>
              <a:solidFill>
                <a:srgbClr val="8452BA"/>
              </a:solidFill>
              <a:ln w="8054">
                <a:solidFill>
                  <a:srgbClr val="FFFFFF"/>
                </a:solidFill>
                <a:prstDash val="solid"/>
              </a:ln>
            </c:spPr>
            <c:extLst>
              <c:ext xmlns:c16="http://schemas.microsoft.com/office/drawing/2014/chart" uri="{C3380CC4-5D6E-409C-BE32-E72D297353CC}">
                <c16:uniqueId val="{00000005-069C-4B4B-AD89-993D85C58522}"/>
              </c:ext>
            </c:extLst>
          </c:dPt>
          <c:dPt>
            <c:idx val="3"/>
            <c:bubble3D val="0"/>
            <c:spPr>
              <a:solidFill>
                <a:srgbClr val="FB9A99"/>
              </a:solidFill>
              <a:ln w="8054">
                <a:solidFill>
                  <a:srgbClr val="FB9A99"/>
                </a:solidFill>
                <a:prstDash val="solid"/>
              </a:ln>
            </c:spPr>
            <c:extLst>
              <c:ext xmlns:c16="http://schemas.microsoft.com/office/drawing/2014/chart" uri="{C3380CC4-5D6E-409C-BE32-E72D297353CC}">
                <c16:uniqueId val="{00000007-069C-4B4B-AD89-993D85C58522}"/>
              </c:ext>
            </c:extLst>
          </c:dPt>
          <c:dPt>
            <c:idx val="4"/>
            <c:bubble3D val="0"/>
            <c:spPr>
              <a:solidFill>
                <a:schemeClr val="bg1">
                  <a:lumMod val="75000"/>
                </a:schemeClr>
              </a:solidFill>
              <a:ln w="8054">
                <a:solidFill>
                  <a:srgbClr val="FFFFFF"/>
                </a:solidFill>
                <a:prstDash val="solid"/>
              </a:ln>
            </c:spPr>
            <c:extLst>
              <c:ext xmlns:c16="http://schemas.microsoft.com/office/drawing/2014/chart" uri="{C3380CC4-5D6E-409C-BE32-E72D297353CC}">
                <c16:uniqueId val="{00000009-069C-4B4B-AD89-993D85C58522}"/>
              </c:ext>
            </c:extLst>
          </c:dPt>
          <c:dPt>
            <c:idx val="5"/>
            <c:bubble3D val="0"/>
            <c:spPr>
              <a:solidFill>
                <a:srgbClr val="A3D872"/>
              </a:solidFill>
              <a:ln w="8054">
                <a:solidFill>
                  <a:srgbClr val="A3D872"/>
                </a:solidFill>
                <a:prstDash val="solid"/>
              </a:ln>
            </c:spPr>
            <c:extLst>
              <c:ext xmlns:c16="http://schemas.microsoft.com/office/drawing/2014/chart" uri="{C3380CC4-5D6E-409C-BE32-E72D297353CC}">
                <c16:uniqueId val="{0000000B-069C-4B4B-AD89-993D85C58522}"/>
              </c:ext>
            </c:extLst>
          </c:dPt>
          <c:dPt>
            <c:idx val="6"/>
            <c:bubble3D val="0"/>
            <c:spPr>
              <a:solidFill>
                <a:srgbClr val="FFCC00"/>
              </a:solidFill>
              <a:ln w="8054">
                <a:solidFill>
                  <a:srgbClr val="FFFFFF"/>
                </a:solidFill>
                <a:prstDash val="solid"/>
              </a:ln>
            </c:spPr>
            <c:extLst>
              <c:ext xmlns:c16="http://schemas.microsoft.com/office/drawing/2014/chart" uri="{C3380CC4-5D6E-409C-BE32-E72D297353CC}">
                <c16:uniqueId val="{0000000D-069C-4B4B-AD89-993D85C58522}"/>
              </c:ext>
            </c:extLst>
          </c:dPt>
          <c:dPt>
            <c:idx val="7"/>
            <c:bubble3D val="0"/>
            <c:spPr>
              <a:solidFill>
                <a:srgbClr val="98D0D4"/>
              </a:solidFill>
              <a:ln w="8054">
                <a:solidFill>
                  <a:srgbClr val="FFFFFF"/>
                </a:solidFill>
                <a:prstDash val="solid"/>
              </a:ln>
            </c:spPr>
            <c:extLst>
              <c:ext xmlns:c16="http://schemas.microsoft.com/office/drawing/2014/chart" uri="{C3380CC4-5D6E-409C-BE32-E72D297353CC}">
                <c16:uniqueId val="{0000000F-069C-4B4B-AD89-993D85C58522}"/>
              </c:ext>
            </c:extLst>
          </c:dPt>
          <c:dPt>
            <c:idx val="8"/>
            <c:bubble3D val="0"/>
            <c:spPr>
              <a:solidFill>
                <a:srgbClr val="1F78B4"/>
              </a:solidFill>
              <a:ln w="8054">
                <a:solidFill>
                  <a:srgbClr val="1F78B4"/>
                </a:solidFill>
                <a:prstDash val="solid"/>
              </a:ln>
            </c:spPr>
            <c:extLst>
              <c:ext xmlns:c16="http://schemas.microsoft.com/office/drawing/2014/chart" uri="{C3380CC4-5D6E-409C-BE32-E72D297353CC}">
                <c16:uniqueId val="{00000011-069C-4B4B-AD89-993D85C58522}"/>
              </c:ext>
            </c:extLst>
          </c:dPt>
          <c:dPt>
            <c:idx val="9"/>
            <c:bubble3D val="0"/>
            <c:spPr>
              <a:solidFill>
                <a:srgbClr val="BDA0CC"/>
              </a:solidFill>
              <a:ln w="8054">
                <a:solidFill>
                  <a:srgbClr val="BDA0CC"/>
                </a:solidFill>
                <a:prstDash val="solid"/>
              </a:ln>
            </c:spPr>
            <c:extLst>
              <c:ext xmlns:c16="http://schemas.microsoft.com/office/drawing/2014/chart" uri="{C3380CC4-5D6E-409C-BE32-E72D297353CC}">
                <c16:uniqueId val="{00000013-069C-4B4B-AD89-993D85C58522}"/>
              </c:ext>
            </c:extLst>
          </c:dPt>
          <c:dPt>
            <c:idx val="10"/>
            <c:bubble3D val="0"/>
            <c:spPr>
              <a:solidFill>
                <a:srgbClr val="E93B3B"/>
              </a:solidFill>
              <a:ln w="8054">
                <a:solidFill>
                  <a:srgbClr val="E93B3B"/>
                </a:solidFill>
                <a:prstDash val="solid"/>
              </a:ln>
            </c:spPr>
            <c:extLst>
              <c:ext xmlns:c16="http://schemas.microsoft.com/office/drawing/2014/chart" uri="{C3380CC4-5D6E-409C-BE32-E72D297353CC}">
                <c16:uniqueId val="{00000015-069C-4B4B-AD89-993D85C58522}"/>
              </c:ext>
            </c:extLst>
          </c:dPt>
          <c:dPt>
            <c:idx val="11"/>
            <c:bubble3D val="0"/>
            <c:spPr>
              <a:solidFill>
                <a:srgbClr val="FFFF69"/>
              </a:solidFill>
              <a:ln w="8054">
                <a:solidFill>
                  <a:srgbClr val="FFFF69"/>
                </a:solidFill>
                <a:prstDash val="solid"/>
              </a:ln>
            </c:spPr>
            <c:extLst>
              <c:ext xmlns:c16="http://schemas.microsoft.com/office/drawing/2014/chart" uri="{C3380CC4-5D6E-409C-BE32-E72D297353CC}">
                <c16:uniqueId val="{00000017-069C-4B4B-AD89-993D85C58522}"/>
              </c:ext>
            </c:extLst>
          </c:dPt>
          <c:dLbls>
            <c:dLbl>
              <c:idx val="0"/>
              <c:layout>
                <c:manualLayout>
                  <c:x val="-4.3321306675866963E-2"/>
                  <c:y val="-1.8228423314942861E-2"/>
                </c:manualLayout>
              </c:layout>
              <c:tx>
                <c:rich>
                  <a:bodyPr/>
                  <a:lstStyle/>
                  <a:p>
                    <a:fld id="{42D7662D-458C-4A5F-81A3-617265CCBBE1}" type="CATEGORYNAME">
                      <a:rPr lang="en-US" i="1" baseline="0" dirty="0"/>
                      <a:pPr/>
                      <a:t>[CATEGORY NAME]</a:t>
                    </a:fld>
                    <a:r>
                      <a:rPr lang="en-US" baseline="0"/>
                      <a:t>
</a:t>
                    </a:r>
                    <a:fld id="{B0F4BD00-215C-4469-989C-375A1A634660}" type="PERCENTAGE">
                      <a:rPr lang="en-US" baseline="0" dirty="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69C-4B4B-AD89-993D85C58522}"/>
                </c:ext>
              </c:extLst>
            </c:dLbl>
            <c:dLbl>
              <c:idx val="1"/>
              <c:layout>
                <c:manualLayout>
                  <c:x val="5.8291870353427699E-2"/>
                  <c:y val="-7.0340234015276018E-2"/>
                </c:manualLayout>
              </c:layout>
              <c:tx>
                <c:rich>
                  <a:bodyPr/>
                  <a:lstStyle/>
                  <a:p>
                    <a:fld id="{92EF30F0-FC36-4D70-A2B6-E87A554FFB8B}" type="CATEGORYNAME">
                      <a:rPr lang="en-US" i="1" baseline="0" dirty="0"/>
                      <a:pPr/>
                      <a:t>[CATEGORY NAME]</a:t>
                    </a:fld>
                    <a:r>
                      <a:rPr lang="en-US" baseline="0"/>
                      <a:t>
</a:t>
                    </a:r>
                    <a:fld id="{5B4D8706-606B-4686-A0EA-8BB9D46636FF}" type="PERCENTAGE">
                      <a:rPr lang="en-US" baseline="0" dirty="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69C-4B4B-AD89-993D85C58522}"/>
                </c:ext>
              </c:extLst>
            </c:dLbl>
            <c:dLbl>
              <c:idx val="2"/>
              <c:layout>
                <c:manualLayout>
                  <c:x val="2.4755032386209692E-2"/>
                  <c:y val="-1.1392764571839275E-2"/>
                </c:manualLayout>
              </c:layout>
              <c:tx>
                <c:rich>
                  <a:bodyPr/>
                  <a:lstStyle/>
                  <a:p>
                    <a:fld id="{5FE1A147-3800-4C4D-A53A-D52BCCB6829F}" type="CATEGORYNAME">
                      <a:rPr lang="en-US" i="1" baseline="0" dirty="0"/>
                      <a:pPr/>
                      <a:t>[CATEGORY NAME]</a:t>
                    </a:fld>
                    <a:r>
                      <a:rPr lang="en-US" baseline="0"/>
                      <a:t>
</a:t>
                    </a:r>
                    <a:fld id="{9BD17918-85CC-4FE2-9237-08FCD4BC0D33}" type="PERCENTAGE">
                      <a:rPr lang="en-US" baseline="0" dirty="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69C-4B4B-AD89-993D85C58522}"/>
                </c:ext>
              </c:extLst>
            </c:dLbl>
            <c:dLbl>
              <c:idx val="3"/>
              <c:layout>
                <c:manualLayout>
                  <c:x val="2.1416237217710386E-2"/>
                  <c:y val="0"/>
                </c:manualLayout>
              </c:layout>
              <c:tx>
                <c:rich>
                  <a:bodyPr/>
                  <a:lstStyle/>
                  <a:p>
                    <a:fld id="{D0D76465-896E-4890-9F32-2674A33277C0}" type="CATEGORYNAME">
                      <a:rPr lang="en-US" i="1" baseline="0" dirty="0"/>
                      <a:pPr/>
                      <a:t>[CATEGORY NAME]</a:t>
                    </a:fld>
                    <a:r>
                      <a:rPr lang="en-US" baseline="0"/>
                      <a:t>
</a:t>
                    </a:r>
                    <a:fld id="{DA5F0075-A498-43D9-9DCD-6728AF150B2E}" type="PERCENTAGE">
                      <a:rPr lang="en-US" baseline="0" dirty="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069C-4B4B-AD89-993D85C58522}"/>
                </c:ext>
              </c:extLst>
            </c:dLbl>
            <c:dLbl>
              <c:idx val="4"/>
              <c:layout>
                <c:manualLayout>
                  <c:x val="3.1150890498487689E-2"/>
                  <c:y val="-5.7330131272458063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69C-4B4B-AD89-993D85C58522}"/>
                </c:ext>
              </c:extLst>
            </c:dLbl>
            <c:dLbl>
              <c:idx val="5"/>
              <c:layout>
                <c:manualLayout>
                  <c:x val="6.2132535739413429E-2"/>
                  <c:y val="-2.1756107690363121E-2"/>
                </c:manualLayout>
              </c:layout>
              <c:tx>
                <c:rich>
                  <a:bodyPr/>
                  <a:lstStyle/>
                  <a:p>
                    <a:fld id="{1C694FAA-FF28-4E7D-B13C-F43786AB672A}" type="CATEGORYNAME">
                      <a:rPr lang="en-US" i="1" baseline="0" dirty="0"/>
                      <a:pPr/>
                      <a:t>[CATEGORY NAME]</a:t>
                    </a:fld>
                    <a:r>
                      <a:rPr lang="en-US" baseline="0"/>
                      <a:t>
</a:t>
                    </a:r>
                    <a:fld id="{17037997-87C5-4A63-8B11-A07B6EE92767}" type="PERCENTAGE">
                      <a:rPr lang="en-US" baseline="0" dirty="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069C-4B4B-AD89-993D85C58522}"/>
                </c:ext>
              </c:extLst>
            </c:dLbl>
            <c:dLbl>
              <c:idx val="6"/>
              <c:layout>
                <c:manualLayout>
                  <c:x val="1.5401141299948594E-2"/>
                  <c:y val="-1.9109329011755039E-2"/>
                </c:manualLayout>
              </c:layout>
              <c:tx>
                <c:rich>
                  <a:bodyPr/>
                  <a:lstStyle/>
                  <a:p>
                    <a:fld id="{7ACC7509-4889-42E5-A11D-E1CA4EBE69CF}" type="CATEGORYNAME">
                      <a:rPr lang="en-US" i="1" baseline="0" dirty="0"/>
                      <a:pPr/>
                      <a:t>[CATEGORY NAME]</a:t>
                    </a:fld>
                    <a:r>
                      <a:rPr lang="en-US" i="1" baseline="0"/>
                      <a:t>
</a:t>
                    </a:r>
                    <a:fld id="{26970FD7-6CF5-4694-B7DA-FFF60A9813C0}" type="PERCENTAGE">
                      <a:rPr lang="en-US" i="0" baseline="0" dirty="0"/>
                      <a:pPr/>
                      <a:t>[PERCENTAGE]</a:t>
                    </a:fld>
                    <a:endParaRPr lang="en-US" i="1" baseline="0"/>
                  </a:p>
                </c:rich>
              </c:tx>
              <c:dLblPos val="bestFit"/>
              <c:showLegendKey val="0"/>
              <c:showVal val="0"/>
              <c:showCatName val="1"/>
              <c:showSerName val="0"/>
              <c:showPercent val="1"/>
              <c:showBubbleSize val="0"/>
              <c:extLst>
                <c:ext xmlns:c15="http://schemas.microsoft.com/office/drawing/2012/chart" uri="{CE6537A1-D6FC-4f65-9D91-7224C49458BB}">
                  <c15:layout>
                    <c:manualLayout>
                      <c:w val="0.2552426090219847"/>
                      <c:h val="0.11084780881529765"/>
                    </c:manualLayout>
                  </c15:layout>
                  <c15:dlblFieldTable/>
                  <c15:showDataLabelsRange val="0"/>
                </c:ext>
                <c:ext xmlns:c16="http://schemas.microsoft.com/office/drawing/2014/chart" uri="{C3380CC4-5D6E-409C-BE32-E72D297353CC}">
                  <c16:uniqueId val="{0000000D-069C-4B4B-AD89-993D85C58522}"/>
                </c:ext>
              </c:extLst>
            </c:dLbl>
            <c:dLbl>
              <c:idx val="7"/>
              <c:layout>
                <c:manualLayout>
                  <c:x val="4.8907081131339195E-2"/>
                  <c:y val="9.1288415702136E-2"/>
                </c:manualLayout>
              </c:layout>
              <c:tx>
                <c:rich>
                  <a:bodyPr wrap="square" lIns="38100" tIns="19050" rIns="38100" bIns="19050" anchor="ctr">
                    <a:noAutofit/>
                  </a:bodyPr>
                  <a:lstStyle/>
                  <a:p>
                    <a:pPr>
                      <a:defRPr sz="1000" baseline="0">
                        <a:latin typeface="Arial" panose="020B0604020202020204" pitchFamily="34" charset="0"/>
                        <a:cs typeface="Arial" panose="020B0604020202020204" pitchFamily="34" charset="0"/>
                      </a:defRPr>
                    </a:pPr>
                    <a:fld id="{FED3B91B-6017-4D3A-AA51-09804F611CFF}" type="CATEGORYNAME">
                      <a:rPr lang="en-US" sz="1000" i="1" baseline="0" dirty="0">
                        <a:latin typeface="Arial" panose="020B0604020202020204" pitchFamily="34" charset="0"/>
                        <a:cs typeface="Arial" panose="020B0604020202020204" pitchFamily="34" charset="0"/>
                      </a:rPr>
                      <a:pPr>
                        <a:defRPr sz="1000" baseline="0">
                          <a:latin typeface="Arial" panose="020B0604020202020204" pitchFamily="34" charset="0"/>
                          <a:cs typeface="Arial" panose="020B0604020202020204" pitchFamily="34" charset="0"/>
                        </a:defRPr>
                      </a:pPr>
                      <a:t>[CATEGORY NAME]</a:t>
                    </a:fld>
                    <a:r>
                      <a:rPr lang="en-US" sz="1000" i="1" baseline="0">
                        <a:latin typeface="Arial" panose="020B0604020202020204" pitchFamily="34" charset="0"/>
                        <a:cs typeface="Arial" panose="020B0604020202020204" pitchFamily="34" charset="0"/>
                      </a:rPr>
                      <a:t>
</a:t>
                    </a:r>
                    <a:fld id="{16558F93-8CE3-4EAC-B4E2-136883AE4842}" type="PERCENTAGE">
                      <a:rPr lang="en-US" sz="1000" baseline="0" dirty="0">
                        <a:latin typeface="Arial" panose="020B0604020202020204" pitchFamily="34" charset="0"/>
                        <a:cs typeface="Arial" panose="020B0604020202020204" pitchFamily="34" charset="0"/>
                      </a:rPr>
                      <a:pPr>
                        <a:defRPr sz="1000" baseline="0">
                          <a:latin typeface="Arial" panose="020B0604020202020204" pitchFamily="34" charset="0"/>
                          <a:cs typeface="Arial" panose="020B0604020202020204" pitchFamily="34" charset="0"/>
                        </a:defRPr>
                      </a:pPr>
                      <a:t>[PERCENTAGE]</a:t>
                    </a:fld>
                    <a:endParaRPr lang="en-US" sz="1000" i="1" baseline="0">
                      <a:latin typeface="Arial" panose="020B0604020202020204" pitchFamily="34" charset="0"/>
                      <a:cs typeface="Arial" panose="020B0604020202020204" pitchFamily="34" charset="0"/>
                    </a:endParaRPr>
                  </a:p>
                </c:rich>
              </c:tx>
              <c:numFmt formatCode="0.00%" sourceLinked="0"/>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25121436167743411"/>
                      <c:h val="8.1910763619291796E-2"/>
                    </c:manualLayout>
                  </c15:layout>
                  <c15:dlblFieldTable/>
                  <c15:showDataLabelsRange val="0"/>
                </c:ext>
                <c:ext xmlns:c16="http://schemas.microsoft.com/office/drawing/2014/chart" uri="{C3380CC4-5D6E-409C-BE32-E72D297353CC}">
                  <c16:uniqueId val="{0000000F-069C-4B4B-AD89-993D85C58522}"/>
                </c:ext>
              </c:extLst>
            </c:dLbl>
            <c:dLbl>
              <c:idx val="8"/>
              <c:layout>
                <c:manualLayout>
                  <c:x val="-8.2516718747257495E-2"/>
                  <c:y val="0.102827910294144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69C-4B4B-AD89-993D85C58522}"/>
                </c:ext>
              </c:extLst>
            </c:dLbl>
            <c:dLbl>
              <c:idx val="9"/>
              <c:delete val="1"/>
              <c:extLst>
                <c:ext xmlns:c15="http://schemas.microsoft.com/office/drawing/2012/chart" uri="{CE6537A1-D6FC-4f65-9D91-7224C49458BB}"/>
                <c:ext xmlns:c16="http://schemas.microsoft.com/office/drawing/2014/chart" uri="{C3380CC4-5D6E-409C-BE32-E72D297353CC}">
                  <c16:uniqueId val="{00000013-069C-4B4B-AD89-993D85C58522}"/>
                </c:ext>
              </c:extLst>
            </c:dLbl>
            <c:dLbl>
              <c:idx val="10"/>
              <c:layout>
                <c:manualLayout>
                  <c:x val="-0.17477572592261717"/>
                  <c:y val="2.528394214622332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069C-4B4B-AD89-993D85C58522}"/>
                </c:ext>
              </c:extLst>
            </c:dLbl>
            <c:dLbl>
              <c:idx val="11"/>
              <c:layout>
                <c:manualLayout>
                  <c:x val="-5.840791968466469E-3"/>
                  <c:y val="1.433253281811451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069C-4B4B-AD89-993D85C58522}"/>
                </c:ext>
              </c:extLst>
            </c:dLbl>
            <c:dLbl>
              <c:idx val="12"/>
              <c:layout>
                <c:manualLayout>
                  <c:x val="-1.1681583936932973E-2"/>
                  <c:y val="-5.7330131272458063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8-069C-4B4B-AD89-993D85C58522}"/>
                </c:ext>
              </c:extLst>
            </c:dLbl>
            <c:dLbl>
              <c:idx val="13"/>
              <c:delete val="1"/>
              <c:extLst>
                <c:ext xmlns:c15="http://schemas.microsoft.com/office/drawing/2012/chart" uri="{CE6537A1-D6FC-4f65-9D91-7224C49458BB}"/>
                <c:ext xmlns:c16="http://schemas.microsoft.com/office/drawing/2014/chart" uri="{C3380CC4-5D6E-409C-BE32-E72D297353CC}">
                  <c16:uniqueId val="{00000019-069C-4B4B-AD89-993D85C58522}"/>
                </c:ext>
              </c:extLst>
            </c:dLbl>
            <c:spPr>
              <a:noFill/>
              <a:ln>
                <a:noFill/>
              </a:ln>
              <a:effectLst/>
            </c:spPr>
            <c:txPr>
              <a:bodyPr wrap="square" lIns="38100" tIns="19050" rIns="38100" bIns="19050" anchor="ctr">
                <a:spAutoFit/>
              </a:bodyPr>
              <a:lstStyle/>
              <a:p>
                <a:pPr>
                  <a:defRPr sz="1000" baseline="0">
                    <a:latin typeface="Arial" panose="020B0604020202020204" pitchFamily="34" charset="0"/>
                    <a:cs typeface="Arial" panose="020B0604020202020204" pitchFamily="34" charset="0"/>
                  </a:defRPr>
                </a:pPr>
                <a:endParaRPr lang="en-US"/>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48</c:v>
                </c:pt>
                <c:pt idx="1">
                  <c:v>14</c:v>
                </c:pt>
                <c:pt idx="2">
                  <c:v>16</c:v>
                </c:pt>
                <c:pt idx="3">
                  <c:v>15</c:v>
                </c:pt>
                <c:pt idx="4">
                  <c:v>23</c:v>
                </c:pt>
                <c:pt idx="5">
                  <c:v>25</c:v>
                </c:pt>
                <c:pt idx="6">
                  <c:v>5</c:v>
                </c:pt>
                <c:pt idx="7">
                  <c:v>1</c:v>
                </c:pt>
                <c:pt idx="8">
                  <c:v>19</c:v>
                </c:pt>
                <c:pt idx="10">
                  <c:v>12</c:v>
                </c:pt>
                <c:pt idx="11">
                  <c:v>118</c:v>
                </c:pt>
                <c:pt idx="12">
                  <c:v>64</c:v>
                </c:pt>
              </c:numCache>
            </c:numRef>
          </c:val>
          <c:extLst>
            <c:ext xmlns:c16="http://schemas.microsoft.com/office/drawing/2014/chart" uri="{C3380CC4-5D6E-409C-BE32-E72D297353CC}">
              <c16:uniqueId val="{0000001A-069C-4B4B-AD89-993D85C58522}"/>
            </c:ext>
          </c:extLst>
        </c:ser>
        <c:ser>
          <c:idx val="1"/>
          <c:order val="1"/>
          <c:dPt>
            <c:idx val="0"/>
            <c:bubble3D val="0"/>
            <c:extLst>
              <c:ext xmlns:c16="http://schemas.microsoft.com/office/drawing/2014/chart" uri="{C3380CC4-5D6E-409C-BE32-E72D297353CC}">
                <c16:uniqueId val="{0000001B-069C-4B4B-AD89-993D85C58522}"/>
              </c:ext>
            </c:extLst>
          </c:dPt>
          <c:dPt>
            <c:idx val="1"/>
            <c:bubble3D val="0"/>
            <c:extLst>
              <c:ext xmlns:c16="http://schemas.microsoft.com/office/drawing/2014/chart" uri="{C3380CC4-5D6E-409C-BE32-E72D297353CC}">
                <c16:uniqueId val="{0000001C-069C-4B4B-AD89-993D85C58522}"/>
              </c:ext>
            </c:extLst>
          </c:dPt>
          <c:dPt>
            <c:idx val="2"/>
            <c:bubble3D val="0"/>
            <c:extLst>
              <c:ext xmlns:c16="http://schemas.microsoft.com/office/drawing/2014/chart" uri="{C3380CC4-5D6E-409C-BE32-E72D297353CC}">
                <c16:uniqueId val="{0000001D-069C-4B4B-AD89-993D85C58522}"/>
              </c:ext>
            </c:extLst>
          </c:dPt>
          <c:dPt>
            <c:idx val="3"/>
            <c:bubble3D val="0"/>
            <c:extLst>
              <c:ext xmlns:c16="http://schemas.microsoft.com/office/drawing/2014/chart" uri="{C3380CC4-5D6E-409C-BE32-E72D297353CC}">
                <c16:uniqueId val="{0000001E-069C-4B4B-AD89-993D85C58522}"/>
              </c:ext>
            </c:extLst>
          </c:dPt>
          <c:dPt>
            <c:idx val="4"/>
            <c:bubble3D val="0"/>
            <c:extLst>
              <c:ext xmlns:c16="http://schemas.microsoft.com/office/drawing/2014/chart" uri="{C3380CC4-5D6E-409C-BE32-E72D297353CC}">
                <c16:uniqueId val="{0000001F-069C-4B4B-AD89-993D85C58522}"/>
              </c:ext>
            </c:extLst>
          </c:dPt>
          <c:dPt>
            <c:idx val="5"/>
            <c:bubble3D val="0"/>
            <c:extLst>
              <c:ext xmlns:c16="http://schemas.microsoft.com/office/drawing/2014/chart" uri="{C3380CC4-5D6E-409C-BE32-E72D297353CC}">
                <c16:uniqueId val="{00000020-069C-4B4B-AD89-993D85C58522}"/>
              </c:ext>
            </c:extLst>
          </c:dPt>
          <c:dPt>
            <c:idx val="6"/>
            <c:bubble3D val="0"/>
            <c:extLst>
              <c:ext xmlns:c16="http://schemas.microsoft.com/office/drawing/2014/chart" uri="{C3380CC4-5D6E-409C-BE32-E72D297353CC}">
                <c16:uniqueId val="{00000021-069C-4B4B-AD89-993D85C58522}"/>
              </c:ext>
            </c:extLst>
          </c:dPt>
          <c:dPt>
            <c:idx val="7"/>
            <c:bubble3D val="0"/>
            <c:extLst>
              <c:ext xmlns:c16="http://schemas.microsoft.com/office/drawing/2014/chart" uri="{C3380CC4-5D6E-409C-BE32-E72D297353CC}">
                <c16:uniqueId val="{00000022-069C-4B4B-AD89-993D85C58522}"/>
              </c:ext>
            </c:extLst>
          </c:dPt>
          <c:dPt>
            <c:idx val="8"/>
            <c:bubble3D val="0"/>
            <c:extLst>
              <c:ext xmlns:c16="http://schemas.microsoft.com/office/drawing/2014/chart" uri="{C3380CC4-5D6E-409C-BE32-E72D297353CC}">
                <c16:uniqueId val="{00000023-069C-4B4B-AD89-993D85C58522}"/>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BSI!$D$4:$D$17</c:f>
              <c:numCache>
                <c:formatCode>0.00%</c:formatCode>
                <c:ptCount val="14"/>
                <c:pt idx="0">
                  <c:v>0.13300000000000001</c:v>
                </c:pt>
                <c:pt idx="1">
                  <c:v>3.9E-2</c:v>
                </c:pt>
                <c:pt idx="2">
                  <c:v>4.3999999999999997E-2</c:v>
                </c:pt>
                <c:pt idx="3">
                  <c:v>4.2000000000000003E-2</c:v>
                </c:pt>
                <c:pt idx="4">
                  <c:v>6.4000000000000001E-2</c:v>
                </c:pt>
                <c:pt idx="5">
                  <c:v>6.9000000000000006E-2</c:v>
                </c:pt>
                <c:pt idx="6">
                  <c:v>1.4E-2</c:v>
                </c:pt>
                <c:pt idx="7">
                  <c:v>3.0000000000000001E-3</c:v>
                </c:pt>
                <c:pt idx="8">
                  <c:v>5.2999999999999999E-2</c:v>
                </c:pt>
                <c:pt idx="10">
                  <c:v>3.3000000000000002E-2</c:v>
                </c:pt>
                <c:pt idx="11">
                  <c:v>0.32800000000000001</c:v>
                </c:pt>
                <c:pt idx="12">
                  <c:v>0.17799999999999999</c:v>
                </c:pt>
              </c:numCache>
            </c:numRef>
          </c:val>
          <c:extLst>
            <c:ext xmlns:c16="http://schemas.microsoft.com/office/drawing/2014/chart" uri="{C3380CC4-5D6E-409C-BE32-E72D297353CC}">
              <c16:uniqueId val="{00000024-069C-4B4B-AD89-993D85C58522}"/>
            </c:ext>
          </c:extLst>
        </c:ser>
        <c:dLbls>
          <c:showLegendKey val="0"/>
          <c:showVal val="1"/>
          <c:showCatName val="0"/>
          <c:showSerName val="0"/>
          <c:showPercent val="0"/>
          <c:showBubbleSize val="0"/>
          <c:showLeaderLines val="1"/>
        </c:dLbls>
        <c:firstSliceAng val="0"/>
      </c:pieChart>
      <c:spPr>
        <a:noFill/>
        <a:ln w="25387">
          <a:noFill/>
        </a:ln>
      </c:spPr>
    </c:plotArea>
    <c:plotVisOnly val="1"/>
    <c:dispBlanksAs val="zero"/>
    <c:showDLblsOverMax val="0"/>
  </c:chart>
  <c:spPr>
    <a:no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246484374952956"/>
          <c:y val="5.633817257217847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Sheet1!$B$2:$J$2</c:f>
              <c:numCache>
                <c:formatCode>General</c:formatCode>
                <c:ptCount val="9"/>
                <c:pt idx="0">
                  <c:v>1.1100000000000001</c:v>
                </c:pt>
                <c:pt idx="1">
                  <c:v>1.01</c:v>
                </c:pt>
                <c:pt idx="2">
                  <c:v>0.94</c:v>
                </c:pt>
                <c:pt idx="3">
                  <c:v>0.83</c:v>
                </c:pt>
                <c:pt idx="4">
                  <c:v>0.74</c:v>
                </c:pt>
                <c:pt idx="5">
                  <c:v>0.72</c:v>
                </c:pt>
                <c:pt idx="6">
                  <c:v>0.7</c:v>
                </c:pt>
                <c:pt idx="7">
                  <c:v>0.68</c:v>
                </c:pt>
                <c:pt idx="8">
                  <c:v>0.63</c:v>
                </c:pt>
              </c:numCache>
            </c:numRef>
          </c:val>
          <c:smooth val="0"/>
          <c:extLst>
            <c:ext xmlns:c16="http://schemas.microsoft.com/office/drawing/2014/chart" uri="{C3380CC4-5D6E-409C-BE32-E72D297353CC}">
              <c16:uniqueId val="{00000000-96F9-480E-B7A6-1B840EC0E0ED}"/>
            </c:ext>
          </c:extLst>
        </c:ser>
        <c:ser>
          <c:idx val="1"/>
          <c:order val="1"/>
          <c:tx>
            <c:strRef>
              <c:f>Sheet1!$A$3</c:f>
              <c:strCache>
                <c:ptCount val="1"/>
                <c:pt idx="0">
                  <c:v>CI_LO</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Sheet1!$B$3:$J$3</c:f>
              <c:numCache>
                <c:formatCode>General</c:formatCode>
                <c:ptCount val="9"/>
                <c:pt idx="0">
                  <c:v>1.03</c:v>
                </c:pt>
                <c:pt idx="1">
                  <c:v>0.93</c:v>
                </c:pt>
                <c:pt idx="2">
                  <c:v>0.86</c:v>
                </c:pt>
                <c:pt idx="3">
                  <c:v>0.75</c:v>
                </c:pt>
                <c:pt idx="4">
                  <c:v>0.67</c:v>
                </c:pt>
                <c:pt idx="5">
                  <c:v>0.65</c:v>
                </c:pt>
                <c:pt idx="6">
                  <c:v>0.63</c:v>
                </c:pt>
                <c:pt idx="7">
                  <c:v>0.61</c:v>
                </c:pt>
                <c:pt idx="8">
                  <c:v>0.56999999999999995</c:v>
                </c:pt>
              </c:numCache>
            </c:numRef>
          </c:val>
          <c:smooth val="0"/>
          <c:extLst>
            <c:ext xmlns:c16="http://schemas.microsoft.com/office/drawing/2014/chart" uri="{C3380CC4-5D6E-409C-BE32-E72D297353CC}">
              <c16:uniqueId val="{00000001-96F9-480E-B7A6-1B840EC0E0ED}"/>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Sheet1!$B$4:$J$4</c:f>
              <c:numCache>
                <c:formatCode>General</c:formatCode>
                <c:ptCount val="9"/>
                <c:pt idx="0">
                  <c:v>1.07</c:v>
                </c:pt>
                <c:pt idx="1">
                  <c:v>0.97</c:v>
                </c:pt>
                <c:pt idx="2">
                  <c:v>0.9</c:v>
                </c:pt>
                <c:pt idx="3">
                  <c:v>0.79</c:v>
                </c:pt>
                <c:pt idx="4">
                  <c:v>0.7</c:v>
                </c:pt>
                <c:pt idx="5">
                  <c:v>0.68</c:v>
                </c:pt>
                <c:pt idx="6">
                  <c:v>0.66</c:v>
                </c:pt>
                <c:pt idx="7">
                  <c:v>0.65</c:v>
                </c:pt>
                <c:pt idx="8">
                  <c:v>0.6</c:v>
                </c:pt>
              </c:numCache>
            </c:numRef>
          </c:val>
          <c:smooth val="0"/>
          <c:extLst>
            <c:ext xmlns:c16="http://schemas.microsoft.com/office/drawing/2014/chart" uri="{C3380CC4-5D6E-409C-BE32-E72D297353CC}">
              <c16:uniqueId val="{00000002-96F9-480E-B7A6-1B840EC0E0ED}"/>
            </c:ext>
          </c:extLst>
        </c:ser>
        <c:dLbls>
          <c:showLegendKey val="0"/>
          <c:showVal val="0"/>
          <c:showCatName val="0"/>
          <c:showSerName val="0"/>
          <c:showPercent val="0"/>
          <c:showBubbleSize val="0"/>
        </c:dLbls>
        <c:hiLowLines>
          <c:spPr>
            <a:ln w="25398">
              <a:solidFill>
                <a:srgbClr val="333399"/>
              </a:solidFill>
              <a:prstDash val="solid"/>
            </a:ln>
          </c:spPr>
        </c:hiLowLines>
        <c:smooth val="0"/>
        <c:axId val="96770304"/>
        <c:axId val="96776192"/>
      </c:lineChart>
      <c:catAx>
        <c:axId val="9677030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776192"/>
        <c:crosses val="autoZero"/>
        <c:auto val="1"/>
        <c:lblAlgn val="ctr"/>
        <c:lblOffset val="100"/>
        <c:tickLblSkip val="1"/>
        <c:tickMarkSkip val="1"/>
        <c:noMultiLvlLbl val="0"/>
      </c:catAx>
      <c:valAx>
        <c:axId val="96776192"/>
        <c:scaling>
          <c:orientation val="minMax"/>
          <c:max val="1.2"/>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770304"/>
        <c:crosses val="autoZero"/>
        <c:crossBetween val="between"/>
        <c:majorUnit val="0.2"/>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00" b="1"/>
            </a:pPr>
            <a:r>
              <a:rPr lang="en-US" sz="2000" b="1" dirty="0">
                <a:latin typeface="Arial" panose="020B0604020202020204" pitchFamily="34" charset="0"/>
                <a:cs typeface="Arial" panose="020B0604020202020204" pitchFamily="34" charset="0"/>
              </a:rPr>
              <a:t>CLABSI</a:t>
            </a:r>
            <a:r>
              <a:rPr lang="en-US" sz="2200" b="1" dirty="0"/>
              <a:t> Standard Utilization Ratio (SUR) by Acute Care Hospital Unit</a:t>
            </a:r>
          </a:p>
        </c:rich>
      </c:tx>
      <c:layout>
        <c:manualLayout>
          <c:xMode val="edge"/>
          <c:yMode val="edge"/>
          <c:x val="0.17874695410200078"/>
          <c:y val="5.1990832625699954E-3"/>
        </c:manualLayout>
      </c:layout>
      <c:overlay val="0"/>
    </c:title>
    <c:autoTitleDeleted val="0"/>
    <c:plotArea>
      <c:layout>
        <c:manualLayout>
          <c:layoutTarget val="inner"/>
          <c:xMode val="edge"/>
          <c:yMode val="edge"/>
          <c:x val="0.10104185715022532"/>
          <c:y val="0.11292192076167445"/>
          <c:w val="0.86838100566983278"/>
          <c:h val="0.50079322531130366"/>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Sheet1!$B$2:$T$2</c:f>
              <c:numCache>
                <c:formatCode>General</c:formatCode>
                <c:ptCount val="19"/>
                <c:pt idx="0">
                  <c:v>1.27</c:v>
                </c:pt>
                <c:pt idx="1">
                  <c:v>1.22</c:v>
                </c:pt>
                <c:pt idx="2">
                  <c:v>1.23</c:v>
                </c:pt>
                <c:pt idx="3">
                  <c:v>0.95</c:v>
                </c:pt>
                <c:pt idx="4">
                  <c:v>0.91</c:v>
                </c:pt>
                <c:pt idx="5">
                  <c:v>0.95</c:v>
                </c:pt>
                <c:pt idx="6">
                  <c:v>1</c:v>
                </c:pt>
                <c:pt idx="7">
                  <c:v>0.61</c:v>
                </c:pt>
                <c:pt idx="8">
                  <c:v>0.89</c:v>
                </c:pt>
                <c:pt idx="9">
                  <c:v>0.89</c:v>
                </c:pt>
                <c:pt idx="10">
                  <c:v>1.04</c:v>
                </c:pt>
                <c:pt idx="11">
                  <c:v>0.99</c:v>
                </c:pt>
                <c:pt idx="13">
                  <c:v>0.82</c:v>
                </c:pt>
                <c:pt idx="14">
                  <c:v>0.51</c:v>
                </c:pt>
                <c:pt idx="15">
                  <c:v>0.64</c:v>
                </c:pt>
                <c:pt idx="16">
                  <c:v>0.78</c:v>
                </c:pt>
                <c:pt idx="17">
                  <c:v>1.0900000000000001</c:v>
                </c:pt>
                <c:pt idx="18">
                  <c:v>0.91</c:v>
                </c:pt>
              </c:numCache>
            </c:numRef>
          </c:val>
          <c:smooth val="0"/>
          <c:extLst>
            <c:ext xmlns:c16="http://schemas.microsoft.com/office/drawing/2014/chart" uri="{C3380CC4-5D6E-409C-BE32-E72D297353CC}">
              <c16:uniqueId val="{00000000-B1AA-4B69-AD57-0610EC049CC4}"/>
            </c:ext>
          </c:extLst>
        </c:ser>
        <c:ser>
          <c:idx val="1"/>
          <c:order val="1"/>
          <c:tx>
            <c:strRef>
              <c:f>Sheet1!$A$3</c:f>
              <c:strCache>
                <c:ptCount val="1"/>
                <c:pt idx="0">
                  <c:v>Lower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Sheet1!$B$3:$T$3</c:f>
              <c:numCache>
                <c:formatCode>General</c:formatCode>
                <c:ptCount val="19"/>
                <c:pt idx="0">
                  <c:v>1.0900000000000001</c:v>
                </c:pt>
                <c:pt idx="1">
                  <c:v>1.17</c:v>
                </c:pt>
                <c:pt idx="2">
                  <c:v>1.2</c:v>
                </c:pt>
                <c:pt idx="3">
                  <c:v>0.93</c:v>
                </c:pt>
                <c:pt idx="4">
                  <c:v>0.83</c:v>
                </c:pt>
                <c:pt idx="5">
                  <c:v>0.92</c:v>
                </c:pt>
                <c:pt idx="6">
                  <c:v>0.98</c:v>
                </c:pt>
                <c:pt idx="7">
                  <c:v>0.55000000000000004</c:v>
                </c:pt>
                <c:pt idx="8">
                  <c:v>0.86</c:v>
                </c:pt>
                <c:pt idx="9">
                  <c:v>0.86</c:v>
                </c:pt>
                <c:pt idx="10">
                  <c:v>1.01</c:v>
                </c:pt>
                <c:pt idx="11">
                  <c:v>0.95</c:v>
                </c:pt>
                <c:pt idx="13">
                  <c:v>0.81</c:v>
                </c:pt>
                <c:pt idx="14">
                  <c:v>0.48</c:v>
                </c:pt>
                <c:pt idx="15">
                  <c:v>0.62</c:v>
                </c:pt>
                <c:pt idx="16">
                  <c:v>0.77</c:v>
                </c:pt>
                <c:pt idx="17">
                  <c:v>1.06</c:v>
                </c:pt>
                <c:pt idx="18">
                  <c:v>0.9</c:v>
                </c:pt>
              </c:numCache>
            </c:numRef>
          </c:val>
          <c:smooth val="0"/>
          <c:extLst>
            <c:ext xmlns:c16="http://schemas.microsoft.com/office/drawing/2014/chart" uri="{C3380CC4-5D6E-409C-BE32-E72D297353CC}">
              <c16:uniqueId val="{00000001-B1AA-4B69-AD57-0610EC049CC4}"/>
            </c:ext>
          </c:extLst>
        </c:ser>
        <c:ser>
          <c:idx val="2"/>
          <c:order val="2"/>
          <c:tx>
            <c:strRef>
              <c:f>Sheet1!$A$4</c:f>
              <c:strCache>
                <c:ptCount val="1"/>
                <c:pt idx="0">
                  <c:v>SUR</c:v>
                </c:pt>
              </c:strCache>
            </c:strRef>
          </c:tx>
          <c:spPr>
            <a:ln w="40199">
              <a:noFill/>
            </a:ln>
          </c:spPr>
          <c:marker>
            <c:symbol val="dash"/>
            <c:size val="14"/>
            <c:spPr>
              <a:solidFill>
                <a:srgbClr val="99CC00"/>
              </a:solidFill>
              <a:ln>
                <a:solidFill>
                  <a:srgbClr val="99CC00"/>
                </a:solidFill>
                <a:prstDash val="solid"/>
              </a:ln>
            </c:spPr>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Sheet1!$B$4:$T$4</c:f>
              <c:numCache>
                <c:formatCode>General</c:formatCode>
                <c:ptCount val="19"/>
                <c:pt idx="0">
                  <c:v>1.18</c:v>
                </c:pt>
                <c:pt idx="1">
                  <c:v>1.2</c:v>
                </c:pt>
                <c:pt idx="2">
                  <c:v>1.21</c:v>
                </c:pt>
                <c:pt idx="3">
                  <c:v>0.94</c:v>
                </c:pt>
                <c:pt idx="4">
                  <c:v>0.87</c:v>
                </c:pt>
                <c:pt idx="5">
                  <c:v>0.94</c:v>
                </c:pt>
                <c:pt idx="6">
                  <c:v>0.99</c:v>
                </c:pt>
                <c:pt idx="7">
                  <c:v>0.57999999999999996</c:v>
                </c:pt>
                <c:pt idx="8">
                  <c:v>0.88</c:v>
                </c:pt>
                <c:pt idx="9">
                  <c:v>0.87</c:v>
                </c:pt>
                <c:pt idx="10">
                  <c:v>1.03</c:v>
                </c:pt>
                <c:pt idx="11">
                  <c:v>0.97</c:v>
                </c:pt>
                <c:pt idx="13">
                  <c:v>0.82</c:v>
                </c:pt>
                <c:pt idx="14">
                  <c:v>0.49</c:v>
                </c:pt>
                <c:pt idx="15">
                  <c:v>0.63</c:v>
                </c:pt>
                <c:pt idx="16">
                  <c:v>0.77</c:v>
                </c:pt>
                <c:pt idx="17">
                  <c:v>1.08</c:v>
                </c:pt>
                <c:pt idx="18">
                  <c:v>0.91</c:v>
                </c:pt>
              </c:numCache>
            </c:numRef>
          </c:val>
          <c:smooth val="0"/>
          <c:extLst>
            <c:ext xmlns:c16="http://schemas.microsoft.com/office/drawing/2014/chart" uri="{C3380CC4-5D6E-409C-BE32-E72D297353CC}">
              <c16:uniqueId val="{00000002-B1AA-4B69-AD57-0610EC049CC4}"/>
            </c:ext>
          </c:extLst>
        </c:ser>
        <c:ser>
          <c:idx val="3"/>
          <c:order val="3"/>
          <c:tx>
            <c:v>BASE</c:v>
          </c:tx>
          <c:spPr>
            <a:ln w="63150">
              <a:solidFill>
                <a:schemeClr val="bg1">
                  <a:lumMod val="75000"/>
                </a:schemeClr>
              </a:solid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Sheet1!$B$7:$T$7</c:f>
              <c:numCache>
                <c:formatCode>General</c:formatCode>
                <c:ptCount val="19"/>
              </c:numCache>
            </c:numRef>
          </c:val>
          <c:smooth val="0"/>
          <c:extLst>
            <c:ext xmlns:c16="http://schemas.microsoft.com/office/drawing/2014/chart" uri="{C3380CC4-5D6E-409C-BE32-E72D297353CC}">
              <c16:uniqueId val="{00000003-B1AA-4B69-AD57-0610EC049CC4}"/>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1952"/>
        <c:crosses val="autoZero"/>
        <c:auto val="1"/>
        <c:lblAlgn val="ctr"/>
        <c:lblOffset val="600"/>
        <c:tickLblSkip val="1"/>
        <c:tickMarkSkip val="1"/>
        <c:noMultiLvlLbl val="0"/>
      </c:catAx>
      <c:valAx>
        <c:axId val="78461952"/>
        <c:scaling>
          <c:orientation val="minMax"/>
          <c:max val="1.3"/>
          <c:min val="0.5"/>
        </c:scaling>
        <c:delete val="0"/>
        <c:axPos val="l"/>
        <c:majorGridlines>
          <c:spPr>
            <a:ln w="17868">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a:latin typeface="Arial" panose="020B0604020202020204" pitchFamily="34" charset="0"/>
                    <a:cs typeface="Arial" panose="020B0604020202020204" pitchFamily="34" charset="0"/>
                  </a:rPr>
                  <a:t>SUR</a:t>
                </a:r>
              </a:p>
            </c:rich>
          </c:tx>
          <c:layout>
            <c:manualLayout>
              <c:xMode val="edge"/>
              <c:yMode val="edge"/>
              <c:x val="1.9589269379206742E-2"/>
              <c:y val="0.32814465476870469"/>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6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0032"/>
        <c:crosses val="autoZero"/>
        <c:crossBetween val="between"/>
        <c:majorUnit val="0.1"/>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Sheet1!$B$2:$J$2</c:f>
              <c:numCache>
                <c:formatCode>General</c:formatCode>
                <c:ptCount val="9"/>
                <c:pt idx="0">
                  <c:v>0.96</c:v>
                </c:pt>
                <c:pt idx="1">
                  <c:v>0.75</c:v>
                </c:pt>
                <c:pt idx="2">
                  <c:v>0.79</c:v>
                </c:pt>
                <c:pt idx="3">
                  <c:v>0.79</c:v>
                </c:pt>
                <c:pt idx="4">
                  <c:v>0.9</c:v>
                </c:pt>
                <c:pt idx="5">
                  <c:v>0.92</c:v>
                </c:pt>
                <c:pt idx="6">
                  <c:v>0.97</c:v>
                </c:pt>
                <c:pt idx="7">
                  <c:v>0.76</c:v>
                </c:pt>
                <c:pt idx="8">
                  <c:v>0.85</c:v>
                </c:pt>
              </c:numCache>
            </c:numRef>
          </c:val>
          <c:smooth val="0"/>
          <c:extLst>
            <c:ext xmlns:c16="http://schemas.microsoft.com/office/drawing/2014/chart" uri="{C3380CC4-5D6E-409C-BE32-E72D297353CC}">
              <c16:uniqueId val="{00000000-812A-4765-8982-E473EBC5EB0E}"/>
            </c:ext>
          </c:extLst>
        </c:ser>
        <c:ser>
          <c:idx val="1"/>
          <c:order val="1"/>
          <c:tx>
            <c:strRef>
              <c:f>Sheet1!$A$3</c:f>
              <c:strCache>
                <c:ptCount val="1"/>
                <c:pt idx="0">
                  <c:v>CI_LO</c:v>
                </c:pt>
              </c:strCache>
            </c:strRef>
          </c:tx>
          <c:spPr>
            <a:ln w="30069">
              <a:noFill/>
            </a:ln>
          </c:spPr>
          <c:marker>
            <c:symbol val="none"/>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Sheet1!$B$3:$J$3</c:f>
              <c:numCache>
                <c:formatCode>General</c:formatCode>
                <c:ptCount val="9"/>
                <c:pt idx="0">
                  <c:v>0.71</c:v>
                </c:pt>
                <c:pt idx="1">
                  <c:v>0.54</c:v>
                </c:pt>
                <c:pt idx="2">
                  <c:v>0.57999999999999996</c:v>
                </c:pt>
                <c:pt idx="3">
                  <c:v>0.57999999999999996</c:v>
                </c:pt>
                <c:pt idx="4">
                  <c:v>0.67</c:v>
                </c:pt>
                <c:pt idx="5">
                  <c:v>0.69</c:v>
                </c:pt>
                <c:pt idx="6">
                  <c:v>0.74</c:v>
                </c:pt>
                <c:pt idx="7">
                  <c:v>0.56999999999999995</c:v>
                </c:pt>
                <c:pt idx="8">
                  <c:v>0.64</c:v>
                </c:pt>
              </c:numCache>
            </c:numRef>
          </c:val>
          <c:smooth val="0"/>
          <c:extLst>
            <c:ext xmlns:c16="http://schemas.microsoft.com/office/drawing/2014/chart" uri="{C3380CC4-5D6E-409C-BE32-E72D297353CC}">
              <c16:uniqueId val="{00000001-812A-4765-8982-E473EBC5EB0E}"/>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Sheet1!$B$1:$J$1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Sheet1!$B$4:$J$4</c:f>
              <c:numCache>
                <c:formatCode>General</c:formatCode>
                <c:ptCount val="9"/>
                <c:pt idx="0">
                  <c:v>0.82</c:v>
                </c:pt>
                <c:pt idx="1">
                  <c:v>0.64</c:v>
                </c:pt>
                <c:pt idx="2">
                  <c:v>0.68</c:v>
                </c:pt>
                <c:pt idx="3">
                  <c:v>0.68</c:v>
                </c:pt>
                <c:pt idx="4">
                  <c:v>0.78</c:v>
                </c:pt>
                <c:pt idx="5">
                  <c:v>0.8</c:v>
                </c:pt>
                <c:pt idx="6">
                  <c:v>0.85</c:v>
                </c:pt>
                <c:pt idx="7">
                  <c:v>0.66</c:v>
                </c:pt>
                <c:pt idx="8">
                  <c:v>0.74</c:v>
                </c:pt>
              </c:numCache>
            </c:numRef>
          </c:val>
          <c:smooth val="0"/>
          <c:extLst>
            <c:ext xmlns:c16="http://schemas.microsoft.com/office/drawing/2014/chart" uri="{C3380CC4-5D6E-409C-BE32-E72D297353CC}">
              <c16:uniqueId val="{00000002-812A-4765-8982-E473EBC5EB0E}"/>
            </c:ext>
          </c:extLst>
        </c:ser>
        <c:dLbls>
          <c:showLegendKey val="0"/>
          <c:showVal val="0"/>
          <c:showCatName val="0"/>
          <c:showSerName val="0"/>
          <c:showPercent val="0"/>
          <c:showBubbleSize val="0"/>
        </c:dLbls>
        <c:hiLowLines>
          <c:spPr>
            <a:ln w="25398">
              <a:solidFill>
                <a:srgbClr val="333399"/>
              </a:solidFill>
              <a:prstDash val="solid"/>
            </a:ln>
          </c:spPr>
        </c:hiLowLines>
        <c:smooth val="0"/>
        <c:axId val="96840704"/>
        <c:axId val="96850688"/>
      </c:lineChart>
      <c:catAx>
        <c:axId val="9684070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850688"/>
        <c:crosses val="autoZero"/>
        <c:auto val="1"/>
        <c:lblAlgn val="ctr"/>
        <c:lblOffset val="100"/>
        <c:tickLblSkip val="1"/>
        <c:tickMarkSkip val="1"/>
        <c:noMultiLvlLbl val="0"/>
      </c:catAx>
      <c:valAx>
        <c:axId val="96850688"/>
        <c:scaling>
          <c:orientation val="minMax"/>
          <c:max val="1.2"/>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840704"/>
        <c:crosses val="autoZero"/>
        <c:crossBetween val="between"/>
        <c:majorUnit val="0.2"/>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a:solidFill>
                  <a:schemeClr val="tx1"/>
                </a:solidFill>
                <a:latin typeface="Arial" panose="020B0604020202020204" pitchFamily="34" charset="0"/>
                <a:cs typeface="Arial" panose="020B0604020202020204" pitchFamily="34" charset="0"/>
              </a:rPr>
              <a:t>CLABSI</a:t>
            </a:r>
          </a:p>
        </c:rich>
      </c:tx>
      <c:layout>
        <c:manualLayout>
          <c:xMode val="edge"/>
          <c:yMode val="edge"/>
          <c:x val="0.45607597375089254"/>
          <c:y val="3.712809359081704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Sheet3!$J$2</c:f>
              <c:strCache>
                <c:ptCount val="1"/>
                <c:pt idx="0">
                  <c:v>SIR</c:v>
                </c:pt>
              </c:strCache>
            </c:strRef>
          </c:tx>
          <c:spPr>
            <a:ln w="28575" cap="rnd">
              <a:noFill/>
              <a:round/>
            </a:ln>
            <a:effectLst/>
          </c:spPr>
          <c:marker>
            <c:symbol val="dash"/>
            <c:size val="14"/>
            <c:spPr>
              <a:solidFill>
                <a:schemeClr val="accent1"/>
              </a:solidFill>
              <a:ln w="9525">
                <a:solidFill>
                  <a:schemeClr val="accent1"/>
                </a:solidFill>
              </a:ln>
              <a:effectLst/>
            </c:spPr>
          </c:marker>
          <c:dPt>
            <c:idx val="0"/>
            <c:marker>
              <c:symbol val="dash"/>
              <c:size val="14"/>
              <c:spPr>
                <a:solidFill>
                  <a:srgbClr val="92D050"/>
                </a:solidFill>
                <a:ln w="9525">
                  <a:solidFill>
                    <a:srgbClr val="92D050"/>
                  </a:solidFill>
                </a:ln>
                <a:effectLst/>
              </c:spPr>
            </c:marker>
            <c:bubble3D val="0"/>
            <c:extLst>
              <c:ext xmlns:c16="http://schemas.microsoft.com/office/drawing/2014/chart" uri="{C3380CC4-5D6E-409C-BE32-E72D297353CC}">
                <c16:uniqueId val="{00000000-C37B-4CF4-95F0-F3768BDB1B89}"/>
              </c:ext>
            </c:extLst>
          </c:dPt>
          <c:dPt>
            <c:idx val="1"/>
            <c:marker>
              <c:symbol val="dash"/>
              <c:size val="14"/>
              <c:spPr>
                <a:solidFill>
                  <a:srgbClr val="92D050"/>
                </a:solidFill>
                <a:ln w="9525">
                  <a:solidFill>
                    <a:srgbClr val="92D050"/>
                  </a:solidFill>
                </a:ln>
                <a:effectLst/>
              </c:spPr>
            </c:marker>
            <c:bubble3D val="0"/>
            <c:extLst>
              <c:ext xmlns:c16="http://schemas.microsoft.com/office/drawing/2014/chart" uri="{C3380CC4-5D6E-409C-BE32-E72D297353CC}">
                <c16:uniqueId val="{00000001-C37B-4CF4-95F0-F3768BDB1B89}"/>
              </c:ext>
            </c:extLst>
          </c:dPt>
          <c:cat>
            <c:strRef>
              <c:f>Sheet3!$I$3:$I$4</c:f>
              <c:strCache>
                <c:ptCount val="2"/>
                <c:pt idx="0">
                  <c:v>LTAC</c:v>
                </c:pt>
                <c:pt idx="1">
                  <c:v>IRF</c:v>
                </c:pt>
              </c:strCache>
            </c:strRef>
          </c:cat>
          <c:val>
            <c:numRef>
              <c:f>Sheet3!$J$3:$J$4</c:f>
              <c:numCache>
                <c:formatCode>General</c:formatCode>
                <c:ptCount val="2"/>
                <c:pt idx="0">
                  <c:v>0.85899999999999999</c:v>
                </c:pt>
                <c:pt idx="1">
                  <c:v>0.222</c:v>
                </c:pt>
              </c:numCache>
            </c:numRef>
          </c:val>
          <c:smooth val="0"/>
          <c:extLst>
            <c:ext xmlns:c16="http://schemas.microsoft.com/office/drawing/2014/chart" uri="{C3380CC4-5D6E-409C-BE32-E72D297353CC}">
              <c16:uniqueId val="{00000002-C37B-4CF4-95F0-F3768BDB1B89}"/>
            </c:ext>
          </c:extLst>
        </c:ser>
        <c:ser>
          <c:idx val="3"/>
          <c:order val="2"/>
          <c:tx>
            <c:strRef>
              <c:f>Sheet3!$K$2</c:f>
              <c:strCache>
                <c:ptCount val="1"/>
                <c:pt idx="0">
                  <c:v>lower</c:v>
                </c:pt>
              </c:strCache>
            </c:strRef>
          </c:tx>
          <c:spPr>
            <a:ln w="25400" cap="rnd">
              <a:noFill/>
              <a:round/>
            </a:ln>
            <a:effectLst/>
          </c:spPr>
          <c:marker>
            <c:symbol val="none"/>
          </c:marker>
          <c:cat>
            <c:strRef>
              <c:f>Sheet3!$I$3:$I$4</c:f>
              <c:strCache>
                <c:ptCount val="2"/>
                <c:pt idx="0">
                  <c:v>LTAC</c:v>
                </c:pt>
                <c:pt idx="1">
                  <c:v>IRF</c:v>
                </c:pt>
              </c:strCache>
            </c:strRef>
          </c:cat>
          <c:val>
            <c:numRef>
              <c:f>Sheet3!$K$3:$K$4</c:f>
              <c:numCache>
                <c:formatCode>General</c:formatCode>
                <c:ptCount val="2"/>
                <c:pt idx="0">
                  <c:v>0.63200000000000001</c:v>
                </c:pt>
                <c:pt idx="1">
                  <c:v>1.0999999999999999E-2</c:v>
                </c:pt>
              </c:numCache>
            </c:numRef>
          </c:val>
          <c:smooth val="0"/>
          <c:extLst>
            <c:ext xmlns:c16="http://schemas.microsoft.com/office/drawing/2014/chart" uri="{C3380CC4-5D6E-409C-BE32-E72D297353CC}">
              <c16:uniqueId val="{00000003-C37B-4CF4-95F0-F3768BDB1B89}"/>
            </c:ext>
          </c:extLst>
        </c:ser>
        <c:ser>
          <c:idx val="2"/>
          <c:order val="3"/>
          <c:tx>
            <c:strRef>
              <c:f>Sheet3!$L$2</c:f>
              <c:strCache>
                <c:ptCount val="1"/>
                <c:pt idx="0">
                  <c:v>upper</c:v>
                </c:pt>
              </c:strCache>
            </c:strRef>
          </c:tx>
          <c:spPr>
            <a:ln w="25400" cap="rnd">
              <a:noFill/>
              <a:round/>
            </a:ln>
            <a:effectLst/>
          </c:spPr>
          <c:marker>
            <c:symbol val="none"/>
          </c:marker>
          <c:cat>
            <c:strRef>
              <c:f>Sheet3!$I$3:$I$4</c:f>
              <c:strCache>
                <c:ptCount val="2"/>
                <c:pt idx="0">
                  <c:v>LTAC</c:v>
                </c:pt>
                <c:pt idx="1">
                  <c:v>IRF</c:v>
                </c:pt>
              </c:strCache>
            </c:strRef>
          </c:cat>
          <c:val>
            <c:numRef>
              <c:f>Sheet3!$L$3:$L$4</c:f>
              <c:numCache>
                <c:formatCode>General</c:formatCode>
                <c:ptCount val="2"/>
                <c:pt idx="0">
                  <c:v>1.143</c:v>
                </c:pt>
                <c:pt idx="1">
                  <c:v>1.095</c:v>
                </c:pt>
              </c:numCache>
            </c:numRef>
          </c:val>
          <c:smooth val="0"/>
          <c:extLst>
            <c:ext xmlns:c16="http://schemas.microsoft.com/office/drawing/2014/chart" uri="{C3380CC4-5D6E-409C-BE32-E72D297353CC}">
              <c16:uniqueId val="{00000004-C37B-4CF4-95F0-F3768BDB1B89}"/>
            </c:ext>
          </c:extLst>
        </c:ser>
        <c:dLbls>
          <c:showLegendKey val="0"/>
          <c:showVal val="0"/>
          <c:showCatName val="0"/>
          <c:showSerName val="0"/>
          <c:showPercent val="0"/>
          <c:showBubbleSize val="0"/>
        </c:dLbls>
        <c:hiLowLines>
          <c:spPr>
            <a:ln w="25400" cap="flat" cmpd="sng" algn="ctr">
              <a:solidFill>
                <a:srgbClr val="0070C0"/>
              </a:solidFill>
              <a:round/>
            </a:ln>
            <a:effectLst/>
          </c:spPr>
        </c:hiLowLines>
        <c:marker val="1"/>
        <c:smooth val="0"/>
        <c:axId val="723662272"/>
        <c:axId val="723661912"/>
        <c:extLst>
          <c:ext xmlns:c15="http://schemas.microsoft.com/office/drawing/2012/chart" uri="{02D57815-91ED-43cb-92C2-25804820EDAC}">
            <c15:filteredLineSeries>
              <c15:ser>
                <c:idx val="1"/>
                <c:order val="1"/>
                <c:tx>
                  <c:strRef>
                    <c:extLst>
                      <c:ext uri="{02D57815-91ED-43cb-92C2-25804820EDAC}">
                        <c15:formulaRef>
                          <c15:sqref>Sheet1!$K$1</c15:sqref>
                        </c15:formulaRef>
                      </c:ext>
                    </c:extLst>
                    <c:strCache>
                      <c:ptCount val="1"/>
                      <c:pt idx="0">
                        <c:v>IRF SIR</c:v>
                      </c:pt>
                    </c:strCache>
                  </c:strRef>
                </c:tx>
                <c:spPr>
                  <a:ln w="28575" cap="rnd">
                    <a:no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Sheet3!$I$3:$I$4</c15:sqref>
                        </c15:formulaRef>
                      </c:ext>
                    </c:extLst>
                    <c:strCache>
                      <c:ptCount val="2"/>
                      <c:pt idx="0">
                        <c:v>LTAC</c:v>
                      </c:pt>
                      <c:pt idx="1">
                        <c:v>IRF</c:v>
                      </c:pt>
                    </c:strCache>
                  </c:strRef>
                </c:cat>
                <c:val>
                  <c:numRef>
                    <c:extLst>
                      <c:ext uri="{02D57815-91ED-43cb-92C2-25804820EDAC}">
                        <c15:formulaRef>
                          <c15:sqref>Sheet1!$K$2:$K$5</c15:sqref>
                        </c15:formulaRef>
                      </c:ext>
                    </c:extLst>
                    <c:numCache>
                      <c:formatCode>General</c:formatCode>
                      <c:ptCount val="4"/>
                      <c:pt idx="0">
                        <c:v>0.222</c:v>
                      </c:pt>
                      <c:pt idx="1">
                        <c:v>0.78200000000000003</c:v>
                      </c:pt>
                      <c:pt idx="2">
                        <c:v>0.63100000000000001</c:v>
                      </c:pt>
                      <c:pt idx="3">
                        <c:v>0</c:v>
                      </c:pt>
                    </c:numCache>
                  </c:numRef>
                </c:val>
                <c:smooth val="0"/>
                <c:extLst>
                  <c:ext xmlns:c16="http://schemas.microsoft.com/office/drawing/2014/chart" uri="{C3380CC4-5D6E-409C-BE32-E72D297353CC}">
                    <c16:uniqueId val="{00000005-C37B-4CF4-95F0-F3768BDB1B89}"/>
                  </c:ext>
                </c:extLst>
              </c15:ser>
            </c15:filteredLineSeries>
          </c:ext>
        </c:extLst>
      </c:lineChart>
      <c:catAx>
        <c:axId val="723662272"/>
        <c:scaling>
          <c:orientation val="minMax"/>
        </c:scaling>
        <c:delete val="0"/>
        <c:axPos val="b"/>
        <c:numFmt formatCode="General" sourceLinked="1"/>
        <c:majorTickMark val="cross"/>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661912"/>
        <c:crosses val="autoZero"/>
        <c:auto val="1"/>
        <c:lblAlgn val="ctr"/>
        <c:lblOffset val="100"/>
        <c:noMultiLvlLbl val="0"/>
      </c:catAx>
      <c:valAx>
        <c:axId val="723661912"/>
        <c:scaling>
          <c:orientation val="minMax"/>
          <c:max val="1.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b="1">
                    <a:solidFill>
                      <a:schemeClr val="tx1"/>
                    </a:solidFill>
                    <a:latin typeface="Arial" panose="020B0604020202020204" pitchFamily="34" charset="0"/>
                    <a:cs typeface="Arial" panose="020B0604020202020204" pitchFamily="34" charset="0"/>
                  </a:rPr>
                  <a:t>SIR</a:t>
                </a:r>
              </a:p>
            </c:rich>
          </c:tx>
          <c:layout>
            <c:manualLayout>
              <c:xMode val="edge"/>
              <c:yMode val="edge"/>
              <c:x val="4.6127237080196741E-3"/>
              <c:y val="0.3816970049644487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cross"/>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662272"/>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a:solidFill>
                  <a:schemeClr val="tx1"/>
                </a:solidFill>
                <a:latin typeface="Arial" panose="020B0604020202020204" pitchFamily="34" charset="0"/>
                <a:cs typeface="Arial" panose="020B0604020202020204" pitchFamily="34" charset="0"/>
              </a:rPr>
              <a:t>CAUTI</a:t>
            </a:r>
          </a:p>
        </c:rich>
      </c:tx>
      <c:layout>
        <c:manualLayout>
          <c:xMode val="edge"/>
          <c:yMode val="edge"/>
          <c:x val="0.45607597375089254"/>
          <c:y val="3.712809359081704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Sheet3!$O$2</c:f>
              <c:strCache>
                <c:ptCount val="1"/>
                <c:pt idx="0">
                  <c:v>SIR</c:v>
                </c:pt>
              </c:strCache>
            </c:strRef>
          </c:tx>
          <c:spPr>
            <a:ln w="25400" cap="rnd">
              <a:noFill/>
              <a:round/>
            </a:ln>
            <a:effectLst/>
          </c:spPr>
          <c:marker>
            <c:symbol val="dash"/>
            <c:size val="14"/>
            <c:spPr>
              <a:solidFill>
                <a:schemeClr val="accent1"/>
              </a:solidFill>
              <a:ln w="9525">
                <a:solidFill>
                  <a:schemeClr val="accent1"/>
                </a:solidFill>
              </a:ln>
              <a:effectLst/>
            </c:spPr>
          </c:marker>
          <c:dPt>
            <c:idx val="0"/>
            <c:marker>
              <c:symbol val="dash"/>
              <c:size val="14"/>
              <c:spPr>
                <a:solidFill>
                  <a:srgbClr val="92D050"/>
                </a:solidFill>
                <a:ln w="9525">
                  <a:solidFill>
                    <a:srgbClr val="92D050"/>
                  </a:solidFill>
                </a:ln>
                <a:effectLst/>
              </c:spPr>
            </c:marker>
            <c:bubble3D val="0"/>
            <c:extLst>
              <c:ext xmlns:c16="http://schemas.microsoft.com/office/drawing/2014/chart" uri="{C3380CC4-5D6E-409C-BE32-E72D297353CC}">
                <c16:uniqueId val="{00000000-4243-457A-A7F3-D69FB72940DE}"/>
              </c:ext>
            </c:extLst>
          </c:dPt>
          <c:dPt>
            <c:idx val="1"/>
            <c:marker>
              <c:symbol val="dash"/>
              <c:size val="14"/>
              <c:spPr>
                <a:solidFill>
                  <a:srgbClr val="92D050"/>
                </a:solidFill>
                <a:ln w="9525">
                  <a:solidFill>
                    <a:srgbClr val="92D050"/>
                  </a:solidFill>
                </a:ln>
                <a:effectLst/>
              </c:spPr>
            </c:marker>
            <c:bubble3D val="0"/>
            <c:extLst>
              <c:ext xmlns:c16="http://schemas.microsoft.com/office/drawing/2014/chart" uri="{C3380CC4-5D6E-409C-BE32-E72D297353CC}">
                <c16:uniqueId val="{00000001-4243-457A-A7F3-D69FB72940DE}"/>
              </c:ext>
            </c:extLst>
          </c:dPt>
          <c:cat>
            <c:strRef>
              <c:f>Sheet3!$N$3:$N$4</c:f>
              <c:strCache>
                <c:ptCount val="2"/>
                <c:pt idx="0">
                  <c:v>LTAC</c:v>
                </c:pt>
                <c:pt idx="1">
                  <c:v>IRF</c:v>
                </c:pt>
              </c:strCache>
            </c:strRef>
          </c:cat>
          <c:val>
            <c:numRef>
              <c:f>Sheet3!$O$3:$O$4</c:f>
              <c:numCache>
                <c:formatCode>General</c:formatCode>
                <c:ptCount val="2"/>
                <c:pt idx="0">
                  <c:v>0.63800000000000001</c:v>
                </c:pt>
                <c:pt idx="1">
                  <c:v>0.78200000000000003</c:v>
                </c:pt>
              </c:numCache>
            </c:numRef>
          </c:val>
          <c:smooth val="0"/>
          <c:extLst>
            <c:ext xmlns:c16="http://schemas.microsoft.com/office/drawing/2014/chart" uri="{C3380CC4-5D6E-409C-BE32-E72D297353CC}">
              <c16:uniqueId val="{00000002-4243-457A-A7F3-D69FB72940DE}"/>
            </c:ext>
          </c:extLst>
        </c:ser>
        <c:ser>
          <c:idx val="3"/>
          <c:order val="2"/>
          <c:tx>
            <c:strRef>
              <c:f>Sheet3!$P$2</c:f>
              <c:strCache>
                <c:ptCount val="1"/>
                <c:pt idx="0">
                  <c:v>lower</c:v>
                </c:pt>
              </c:strCache>
            </c:strRef>
          </c:tx>
          <c:spPr>
            <a:ln w="25400" cap="rnd">
              <a:noFill/>
              <a:round/>
            </a:ln>
            <a:effectLst/>
          </c:spPr>
          <c:marker>
            <c:symbol val="none"/>
          </c:marker>
          <c:cat>
            <c:strRef>
              <c:f>Sheet3!$N$3:$N$4</c:f>
              <c:strCache>
                <c:ptCount val="2"/>
                <c:pt idx="0">
                  <c:v>LTAC</c:v>
                </c:pt>
                <c:pt idx="1">
                  <c:v>IRF</c:v>
                </c:pt>
              </c:strCache>
            </c:strRef>
          </c:cat>
          <c:val>
            <c:numRef>
              <c:f>Sheet3!$P$3:$P$4</c:f>
              <c:numCache>
                <c:formatCode>General</c:formatCode>
                <c:ptCount val="2"/>
                <c:pt idx="0">
                  <c:v>0.46400000000000002</c:v>
                </c:pt>
                <c:pt idx="1">
                  <c:v>0.47799999999999998</c:v>
                </c:pt>
              </c:numCache>
            </c:numRef>
          </c:val>
          <c:smooth val="0"/>
          <c:extLst>
            <c:ext xmlns:c16="http://schemas.microsoft.com/office/drawing/2014/chart" uri="{C3380CC4-5D6E-409C-BE32-E72D297353CC}">
              <c16:uniqueId val="{00000003-4243-457A-A7F3-D69FB72940DE}"/>
            </c:ext>
          </c:extLst>
        </c:ser>
        <c:ser>
          <c:idx val="2"/>
          <c:order val="3"/>
          <c:tx>
            <c:strRef>
              <c:f>Sheet3!$Q$2</c:f>
              <c:strCache>
                <c:ptCount val="1"/>
                <c:pt idx="0">
                  <c:v>upper</c:v>
                </c:pt>
              </c:strCache>
            </c:strRef>
          </c:tx>
          <c:spPr>
            <a:ln w="25400" cap="rnd">
              <a:noFill/>
              <a:round/>
            </a:ln>
            <a:effectLst/>
          </c:spPr>
          <c:marker>
            <c:symbol val="none"/>
          </c:marker>
          <c:cat>
            <c:strRef>
              <c:f>Sheet3!$N$3:$N$4</c:f>
              <c:strCache>
                <c:ptCount val="2"/>
                <c:pt idx="0">
                  <c:v>LTAC</c:v>
                </c:pt>
                <c:pt idx="1">
                  <c:v>IRF</c:v>
                </c:pt>
              </c:strCache>
            </c:strRef>
          </c:cat>
          <c:val>
            <c:numRef>
              <c:f>Sheet3!$Q$3:$Q$4</c:f>
              <c:numCache>
                <c:formatCode>General</c:formatCode>
                <c:ptCount val="2"/>
                <c:pt idx="0">
                  <c:v>0.85699999999999998</c:v>
                </c:pt>
                <c:pt idx="1">
                  <c:v>1.212</c:v>
                </c:pt>
              </c:numCache>
            </c:numRef>
          </c:val>
          <c:smooth val="0"/>
          <c:extLst>
            <c:ext xmlns:c16="http://schemas.microsoft.com/office/drawing/2014/chart" uri="{C3380CC4-5D6E-409C-BE32-E72D297353CC}">
              <c16:uniqueId val="{00000004-4243-457A-A7F3-D69FB72940DE}"/>
            </c:ext>
          </c:extLst>
        </c:ser>
        <c:dLbls>
          <c:showLegendKey val="0"/>
          <c:showVal val="0"/>
          <c:showCatName val="0"/>
          <c:showSerName val="0"/>
          <c:showPercent val="0"/>
          <c:showBubbleSize val="0"/>
        </c:dLbls>
        <c:hiLowLines>
          <c:spPr>
            <a:ln w="25400" cap="flat" cmpd="sng" algn="ctr">
              <a:solidFill>
                <a:srgbClr val="0070C0"/>
              </a:solidFill>
              <a:round/>
            </a:ln>
            <a:effectLst/>
          </c:spPr>
        </c:hiLowLines>
        <c:marker val="1"/>
        <c:smooth val="0"/>
        <c:axId val="723662272"/>
        <c:axId val="723661912"/>
        <c:extLst>
          <c:ext xmlns:c15="http://schemas.microsoft.com/office/drawing/2012/chart" uri="{02D57815-91ED-43cb-92C2-25804820EDAC}">
            <c15:filteredLineSeries>
              <c15:ser>
                <c:idx val="1"/>
                <c:order val="1"/>
                <c:tx>
                  <c:strRef>
                    <c:extLst>
                      <c:ext uri="{02D57815-91ED-43cb-92C2-25804820EDAC}">
                        <c15:formulaRef>
                          <c15:sqref>Sheet1!$K$1</c15:sqref>
                        </c15:formulaRef>
                      </c:ext>
                    </c:extLst>
                    <c:strCache>
                      <c:ptCount val="1"/>
                      <c:pt idx="0">
                        <c:v>IRF SIR</c:v>
                      </c:pt>
                    </c:strCache>
                  </c:strRef>
                </c:tx>
                <c:spPr>
                  <a:ln w="28575" cap="rnd">
                    <a:no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Sheet3!$N$3:$N$4</c15:sqref>
                        </c15:formulaRef>
                      </c:ext>
                    </c:extLst>
                    <c:strCache>
                      <c:ptCount val="2"/>
                      <c:pt idx="0">
                        <c:v>LTAC</c:v>
                      </c:pt>
                      <c:pt idx="1">
                        <c:v>IRF</c:v>
                      </c:pt>
                    </c:strCache>
                  </c:strRef>
                </c:cat>
                <c:val>
                  <c:numRef>
                    <c:extLst>
                      <c:ext uri="{02D57815-91ED-43cb-92C2-25804820EDAC}">
                        <c15:formulaRef>
                          <c15:sqref>Sheet1!$K$2:$K$5</c15:sqref>
                        </c15:formulaRef>
                      </c:ext>
                    </c:extLst>
                    <c:numCache>
                      <c:formatCode>General</c:formatCode>
                      <c:ptCount val="4"/>
                      <c:pt idx="0">
                        <c:v>0.222</c:v>
                      </c:pt>
                      <c:pt idx="1">
                        <c:v>0.78200000000000003</c:v>
                      </c:pt>
                      <c:pt idx="2">
                        <c:v>0.63100000000000001</c:v>
                      </c:pt>
                      <c:pt idx="3">
                        <c:v>0</c:v>
                      </c:pt>
                    </c:numCache>
                  </c:numRef>
                </c:val>
                <c:smooth val="0"/>
                <c:extLst>
                  <c:ext xmlns:c16="http://schemas.microsoft.com/office/drawing/2014/chart" uri="{C3380CC4-5D6E-409C-BE32-E72D297353CC}">
                    <c16:uniqueId val="{00000005-4243-457A-A7F3-D69FB72940DE}"/>
                  </c:ext>
                </c:extLst>
              </c15:ser>
            </c15:filteredLineSeries>
          </c:ext>
        </c:extLst>
      </c:lineChart>
      <c:catAx>
        <c:axId val="723662272"/>
        <c:scaling>
          <c:orientation val="minMax"/>
        </c:scaling>
        <c:delete val="0"/>
        <c:axPos val="b"/>
        <c:numFmt formatCode="General" sourceLinked="1"/>
        <c:majorTickMark val="cross"/>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661912"/>
        <c:crosses val="autoZero"/>
        <c:auto val="1"/>
        <c:lblAlgn val="ctr"/>
        <c:lblOffset val="100"/>
        <c:noMultiLvlLbl val="0"/>
      </c:catAx>
      <c:valAx>
        <c:axId val="7236619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b="1">
                    <a:solidFill>
                      <a:schemeClr val="tx1"/>
                    </a:solidFill>
                    <a:latin typeface="Arial" panose="020B0604020202020204" pitchFamily="34" charset="0"/>
                    <a:cs typeface="Arial" panose="020B0604020202020204" pitchFamily="34" charset="0"/>
                  </a:rPr>
                  <a:t>SIR</a:t>
                </a:r>
              </a:p>
            </c:rich>
          </c:tx>
          <c:layout>
            <c:manualLayout>
              <c:xMode val="edge"/>
              <c:yMode val="edge"/>
              <c:x val="4.6127237080196741E-3"/>
              <c:y val="0.3816970049644487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cross"/>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662272"/>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a:solidFill>
                  <a:schemeClr val="tx1"/>
                </a:solidFill>
                <a:latin typeface="Arial" panose="020B0604020202020204" pitchFamily="34" charset="0"/>
                <a:cs typeface="Arial" panose="020B0604020202020204" pitchFamily="34" charset="0"/>
              </a:rPr>
              <a:t>Urinary</a:t>
            </a:r>
            <a:r>
              <a:rPr lang="en-US" sz="2000" b="1" baseline="0">
                <a:solidFill>
                  <a:schemeClr val="tx1"/>
                </a:solidFill>
                <a:latin typeface="Arial" panose="020B0604020202020204" pitchFamily="34" charset="0"/>
                <a:cs typeface="Arial" panose="020B0604020202020204" pitchFamily="34" charset="0"/>
              </a:rPr>
              <a:t> Catheter</a:t>
            </a:r>
            <a:endParaRPr lang="en-US" sz="2000" b="1">
              <a:solidFill>
                <a:schemeClr val="tx1"/>
              </a:solidFill>
              <a:latin typeface="Arial" panose="020B0604020202020204" pitchFamily="34" charset="0"/>
              <a:cs typeface="Arial" panose="020B0604020202020204" pitchFamily="34" charset="0"/>
            </a:endParaRPr>
          </a:p>
        </c:rich>
      </c:tx>
      <c:layout>
        <c:manualLayout>
          <c:xMode val="edge"/>
          <c:yMode val="edge"/>
          <c:x val="0.34340664213461064"/>
          <c:y val="4.184091888788442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Sheet4!$O$2</c:f>
              <c:strCache>
                <c:ptCount val="1"/>
                <c:pt idx="0">
                  <c:v>SUR</c:v>
                </c:pt>
              </c:strCache>
            </c:strRef>
          </c:tx>
          <c:spPr>
            <a:ln w="25400" cap="rnd">
              <a:noFill/>
              <a:round/>
            </a:ln>
            <a:effectLst/>
          </c:spPr>
          <c:marker>
            <c:symbol val="dash"/>
            <c:size val="14"/>
            <c:spPr>
              <a:solidFill>
                <a:srgbClr val="92D050"/>
              </a:solidFill>
              <a:ln w="9525">
                <a:solidFill>
                  <a:srgbClr val="92D050"/>
                </a:solidFill>
              </a:ln>
              <a:effectLst/>
            </c:spPr>
          </c:marker>
          <c:cat>
            <c:strRef>
              <c:f>Sheet3!$I$3:$I$4</c:f>
              <c:strCache>
                <c:ptCount val="2"/>
                <c:pt idx="0">
                  <c:v>LTAC</c:v>
                </c:pt>
                <c:pt idx="1">
                  <c:v>IRF</c:v>
                </c:pt>
              </c:strCache>
            </c:strRef>
          </c:cat>
          <c:val>
            <c:numRef>
              <c:f>Sheet4!$O$3:$O$4</c:f>
              <c:numCache>
                <c:formatCode>General</c:formatCode>
                <c:ptCount val="2"/>
                <c:pt idx="0">
                  <c:v>0.317</c:v>
                </c:pt>
                <c:pt idx="1">
                  <c:v>1.1439999999999999</c:v>
                </c:pt>
              </c:numCache>
            </c:numRef>
          </c:val>
          <c:smooth val="0"/>
          <c:extLst>
            <c:ext xmlns:c16="http://schemas.microsoft.com/office/drawing/2014/chart" uri="{C3380CC4-5D6E-409C-BE32-E72D297353CC}">
              <c16:uniqueId val="{00000000-60D4-41CE-82BE-855EB06B1A75}"/>
            </c:ext>
          </c:extLst>
        </c:ser>
        <c:ser>
          <c:idx val="3"/>
          <c:order val="2"/>
          <c:tx>
            <c:strRef>
              <c:f>Sheet4!$P$2</c:f>
              <c:strCache>
                <c:ptCount val="1"/>
                <c:pt idx="0">
                  <c:v>lower</c:v>
                </c:pt>
              </c:strCache>
            </c:strRef>
          </c:tx>
          <c:spPr>
            <a:ln w="25400" cap="rnd">
              <a:noFill/>
              <a:round/>
            </a:ln>
            <a:effectLst/>
          </c:spPr>
          <c:marker>
            <c:symbol val="circle"/>
            <c:size val="5"/>
            <c:spPr>
              <a:solidFill>
                <a:srgbClr val="0070C0"/>
              </a:solidFill>
              <a:ln w="9525">
                <a:solidFill>
                  <a:srgbClr val="0070C0"/>
                </a:solidFill>
              </a:ln>
              <a:effectLst/>
            </c:spPr>
          </c:marker>
          <c:cat>
            <c:strRef>
              <c:f>Sheet3!$I$3:$I$4</c:f>
              <c:strCache>
                <c:ptCount val="2"/>
                <c:pt idx="0">
                  <c:v>LTAC</c:v>
                </c:pt>
                <c:pt idx="1">
                  <c:v>IRF</c:v>
                </c:pt>
              </c:strCache>
            </c:strRef>
          </c:cat>
          <c:val>
            <c:numRef>
              <c:f>Sheet4!$P$3:$P$4</c:f>
              <c:numCache>
                <c:formatCode>General</c:formatCode>
                <c:ptCount val="2"/>
                <c:pt idx="0">
                  <c:v>0.313</c:v>
                </c:pt>
                <c:pt idx="1">
                  <c:v>1.125</c:v>
                </c:pt>
              </c:numCache>
            </c:numRef>
          </c:val>
          <c:smooth val="0"/>
          <c:extLst>
            <c:ext xmlns:c16="http://schemas.microsoft.com/office/drawing/2014/chart" uri="{C3380CC4-5D6E-409C-BE32-E72D297353CC}">
              <c16:uniqueId val="{00000001-60D4-41CE-82BE-855EB06B1A75}"/>
            </c:ext>
          </c:extLst>
        </c:ser>
        <c:ser>
          <c:idx val="2"/>
          <c:order val="3"/>
          <c:tx>
            <c:strRef>
              <c:f>Sheet4!$Q$2</c:f>
              <c:strCache>
                <c:ptCount val="1"/>
                <c:pt idx="0">
                  <c:v>upper</c:v>
                </c:pt>
              </c:strCache>
            </c:strRef>
          </c:tx>
          <c:spPr>
            <a:ln w="25400" cap="rnd">
              <a:noFill/>
              <a:round/>
            </a:ln>
            <a:effectLst/>
          </c:spPr>
          <c:marker>
            <c:symbol val="none"/>
          </c:marker>
          <c:cat>
            <c:strRef>
              <c:f>Sheet3!$I$3:$I$4</c:f>
              <c:strCache>
                <c:ptCount val="2"/>
                <c:pt idx="0">
                  <c:v>LTAC</c:v>
                </c:pt>
                <c:pt idx="1">
                  <c:v>IRF</c:v>
                </c:pt>
              </c:strCache>
            </c:strRef>
          </c:cat>
          <c:val>
            <c:numRef>
              <c:f>Sheet4!$Q$3:$Q$4</c:f>
              <c:numCache>
                <c:formatCode>General</c:formatCode>
                <c:ptCount val="2"/>
                <c:pt idx="0">
                  <c:v>0.32</c:v>
                </c:pt>
                <c:pt idx="1">
                  <c:v>1.163</c:v>
                </c:pt>
              </c:numCache>
            </c:numRef>
          </c:val>
          <c:smooth val="0"/>
          <c:extLst>
            <c:ext xmlns:c16="http://schemas.microsoft.com/office/drawing/2014/chart" uri="{C3380CC4-5D6E-409C-BE32-E72D297353CC}">
              <c16:uniqueId val="{00000002-60D4-41CE-82BE-855EB06B1A75}"/>
            </c:ext>
          </c:extLst>
        </c:ser>
        <c:dLbls>
          <c:showLegendKey val="0"/>
          <c:showVal val="0"/>
          <c:showCatName val="0"/>
          <c:showSerName val="0"/>
          <c:showPercent val="0"/>
          <c:showBubbleSize val="0"/>
        </c:dLbls>
        <c:hiLowLines>
          <c:spPr>
            <a:ln w="25400" cap="flat" cmpd="sng" algn="ctr">
              <a:solidFill>
                <a:srgbClr val="0070C0"/>
              </a:solidFill>
              <a:round/>
            </a:ln>
            <a:effectLst/>
          </c:spPr>
        </c:hiLowLines>
        <c:marker val="1"/>
        <c:smooth val="0"/>
        <c:axId val="723662272"/>
        <c:axId val="723661912"/>
        <c:extLst>
          <c:ext xmlns:c15="http://schemas.microsoft.com/office/drawing/2012/chart" uri="{02D57815-91ED-43cb-92C2-25804820EDAC}">
            <c15:filteredLineSeries>
              <c15:ser>
                <c:idx val="1"/>
                <c:order val="1"/>
                <c:tx>
                  <c:strRef>
                    <c:extLst>
                      <c:ext uri="{02D57815-91ED-43cb-92C2-25804820EDAC}">
                        <c15:formulaRef>
                          <c15:sqref>Sheet1!$K$1</c15:sqref>
                        </c15:formulaRef>
                      </c:ext>
                    </c:extLst>
                    <c:strCache>
                      <c:ptCount val="1"/>
                      <c:pt idx="0">
                        <c:v>IRF SIR</c:v>
                      </c:pt>
                    </c:strCache>
                  </c:strRef>
                </c:tx>
                <c:spPr>
                  <a:ln w="28575" cap="rnd">
                    <a:no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Sheet3!$I$3:$I$4</c15:sqref>
                        </c15:formulaRef>
                      </c:ext>
                    </c:extLst>
                    <c:strCache>
                      <c:ptCount val="2"/>
                      <c:pt idx="0">
                        <c:v>LTAC</c:v>
                      </c:pt>
                      <c:pt idx="1">
                        <c:v>IRF</c:v>
                      </c:pt>
                    </c:strCache>
                  </c:strRef>
                </c:cat>
                <c:val>
                  <c:numRef>
                    <c:extLst>
                      <c:ext uri="{02D57815-91ED-43cb-92C2-25804820EDAC}">
                        <c15:formulaRef>
                          <c15:sqref>Sheet1!$K$2:$K$5</c15:sqref>
                        </c15:formulaRef>
                      </c:ext>
                    </c:extLst>
                    <c:numCache>
                      <c:formatCode>General</c:formatCode>
                      <c:ptCount val="4"/>
                      <c:pt idx="0">
                        <c:v>0.222</c:v>
                      </c:pt>
                      <c:pt idx="1">
                        <c:v>0.78200000000000003</c:v>
                      </c:pt>
                      <c:pt idx="2">
                        <c:v>0.63100000000000001</c:v>
                      </c:pt>
                      <c:pt idx="3">
                        <c:v>0</c:v>
                      </c:pt>
                    </c:numCache>
                  </c:numRef>
                </c:val>
                <c:smooth val="0"/>
                <c:extLst>
                  <c:ext xmlns:c16="http://schemas.microsoft.com/office/drawing/2014/chart" uri="{C3380CC4-5D6E-409C-BE32-E72D297353CC}">
                    <c16:uniqueId val="{00000003-60D4-41CE-82BE-855EB06B1A75}"/>
                  </c:ext>
                </c:extLst>
              </c15:ser>
            </c15:filteredLineSeries>
          </c:ext>
        </c:extLst>
      </c:lineChart>
      <c:catAx>
        <c:axId val="723662272"/>
        <c:scaling>
          <c:orientation val="minMax"/>
        </c:scaling>
        <c:delete val="0"/>
        <c:axPos val="b"/>
        <c:numFmt formatCode="General" sourceLinked="1"/>
        <c:majorTickMark val="cross"/>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661912"/>
        <c:crosses val="autoZero"/>
        <c:auto val="1"/>
        <c:lblAlgn val="ctr"/>
        <c:lblOffset val="100"/>
        <c:noMultiLvlLbl val="0"/>
      </c:catAx>
      <c:valAx>
        <c:axId val="7236619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b="1">
                    <a:solidFill>
                      <a:schemeClr val="tx1"/>
                    </a:solidFill>
                    <a:latin typeface="Arial" panose="020B0604020202020204" pitchFamily="34" charset="0"/>
                    <a:cs typeface="Arial" panose="020B0604020202020204" pitchFamily="34" charset="0"/>
                  </a:rPr>
                  <a:t>SUR</a:t>
                </a:r>
              </a:p>
            </c:rich>
          </c:tx>
          <c:layout>
            <c:manualLayout>
              <c:xMode val="edge"/>
              <c:yMode val="edge"/>
              <c:x val="4.6127237080196741E-3"/>
              <c:y val="0.3816970049644487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cross"/>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6622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a:solidFill>
                  <a:schemeClr val="tx1"/>
                </a:solidFill>
                <a:latin typeface="Arial" panose="020B0604020202020204" pitchFamily="34" charset="0"/>
                <a:cs typeface="Arial" panose="020B0604020202020204" pitchFamily="34" charset="0"/>
              </a:rPr>
              <a:t>Central Line</a:t>
            </a:r>
          </a:p>
        </c:rich>
      </c:tx>
      <c:layout>
        <c:manualLayout>
          <c:xMode val="edge"/>
          <c:yMode val="edge"/>
          <c:x val="0.3957925863186616"/>
          <c:y val="4.184086133869084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Sheet4!$J$2</c:f>
              <c:strCache>
                <c:ptCount val="1"/>
                <c:pt idx="0">
                  <c:v>SUR</c:v>
                </c:pt>
              </c:strCache>
            </c:strRef>
          </c:tx>
          <c:spPr>
            <a:ln w="28575" cap="rnd">
              <a:noFill/>
              <a:round/>
            </a:ln>
            <a:effectLst/>
          </c:spPr>
          <c:marker>
            <c:symbol val="dash"/>
            <c:size val="14"/>
            <c:spPr>
              <a:solidFill>
                <a:schemeClr val="accent1"/>
              </a:solidFill>
              <a:ln w="9525">
                <a:solidFill>
                  <a:schemeClr val="accent1"/>
                </a:solidFill>
              </a:ln>
              <a:effectLst/>
            </c:spPr>
          </c:marker>
          <c:dPt>
            <c:idx val="0"/>
            <c:marker>
              <c:symbol val="dash"/>
              <c:size val="14"/>
              <c:spPr>
                <a:solidFill>
                  <a:srgbClr val="92D050"/>
                </a:solidFill>
                <a:ln w="9525">
                  <a:solidFill>
                    <a:srgbClr val="92D050"/>
                  </a:solidFill>
                </a:ln>
                <a:effectLst/>
              </c:spPr>
            </c:marker>
            <c:bubble3D val="0"/>
            <c:extLst>
              <c:ext xmlns:c16="http://schemas.microsoft.com/office/drawing/2014/chart" uri="{C3380CC4-5D6E-409C-BE32-E72D297353CC}">
                <c16:uniqueId val="{00000000-BA89-40DB-913E-888349F6416E}"/>
              </c:ext>
            </c:extLst>
          </c:dPt>
          <c:dPt>
            <c:idx val="1"/>
            <c:marker>
              <c:symbol val="dash"/>
              <c:size val="14"/>
              <c:spPr>
                <a:solidFill>
                  <a:srgbClr val="92D050"/>
                </a:solidFill>
                <a:ln w="9525">
                  <a:solidFill>
                    <a:srgbClr val="92D050"/>
                  </a:solidFill>
                </a:ln>
                <a:effectLst/>
              </c:spPr>
            </c:marker>
            <c:bubble3D val="0"/>
            <c:extLst>
              <c:ext xmlns:c16="http://schemas.microsoft.com/office/drawing/2014/chart" uri="{C3380CC4-5D6E-409C-BE32-E72D297353CC}">
                <c16:uniqueId val="{00000001-BA89-40DB-913E-888349F6416E}"/>
              </c:ext>
            </c:extLst>
          </c:dPt>
          <c:cat>
            <c:strRef>
              <c:f>Sheet3!$I$3:$I$4</c:f>
              <c:strCache>
                <c:ptCount val="2"/>
                <c:pt idx="0">
                  <c:v>LTAC</c:v>
                </c:pt>
                <c:pt idx="1">
                  <c:v>IRF</c:v>
                </c:pt>
              </c:strCache>
            </c:strRef>
          </c:cat>
          <c:val>
            <c:numRef>
              <c:f>Sheet4!$J$3:$J$4</c:f>
              <c:numCache>
                <c:formatCode>General</c:formatCode>
                <c:ptCount val="2"/>
                <c:pt idx="0">
                  <c:v>0.27800000000000002</c:v>
                </c:pt>
                <c:pt idx="1">
                  <c:v>0.85399999999999998</c:v>
                </c:pt>
              </c:numCache>
            </c:numRef>
          </c:val>
          <c:smooth val="0"/>
          <c:extLst>
            <c:ext xmlns:c16="http://schemas.microsoft.com/office/drawing/2014/chart" uri="{C3380CC4-5D6E-409C-BE32-E72D297353CC}">
              <c16:uniqueId val="{00000002-BA89-40DB-913E-888349F6416E}"/>
            </c:ext>
          </c:extLst>
        </c:ser>
        <c:ser>
          <c:idx val="3"/>
          <c:order val="2"/>
          <c:tx>
            <c:strRef>
              <c:f>Sheet4!$K$2</c:f>
              <c:strCache>
                <c:ptCount val="1"/>
                <c:pt idx="0">
                  <c:v>lower</c:v>
                </c:pt>
              </c:strCache>
            </c:strRef>
          </c:tx>
          <c:spPr>
            <a:ln w="25400" cap="rnd">
              <a:noFill/>
              <a:round/>
            </a:ln>
            <a:effectLst/>
          </c:spPr>
          <c:marker>
            <c:symbol val="circle"/>
            <c:size val="5"/>
            <c:spPr>
              <a:solidFill>
                <a:srgbClr val="0070C0"/>
              </a:solidFill>
              <a:ln w="9525">
                <a:solidFill>
                  <a:srgbClr val="0070C0"/>
                </a:solidFill>
              </a:ln>
              <a:effectLst/>
            </c:spPr>
          </c:marker>
          <c:cat>
            <c:strRef>
              <c:f>Sheet3!$I$3:$I$4</c:f>
              <c:strCache>
                <c:ptCount val="2"/>
                <c:pt idx="0">
                  <c:v>LTAC</c:v>
                </c:pt>
                <c:pt idx="1">
                  <c:v>IRF</c:v>
                </c:pt>
              </c:strCache>
            </c:strRef>
          </c:cat>
          <c:val>
            <c:numRef>
              <c:f>Sheet4!$K$3:$K$4</c:f>
              <c:numCache>
                <c:formatCode>General</c:formatCode>
                <c:ptCount val="2"/>
                <c:pt idx="0">
                  <c:v>0.27500000000000002</c:v>
                </c:pt>
                <c:pt idx="1">
                  <c:v>0.83699999999999997</c:v>
                </c:pt>
              </c:numCache>
            </c:numRef>
          </c:val>
          <c:smooth val="0"/>
          <c:extLst>
            <c:ext xmlns:c16="http://schemas.microsoft.com/office/drawing/2014/chart" uri="{C3380CC4-5D6E-409C-BE32-E72D297353CC}">
              <c16:uniqueId val="{00000003-BA89-40DB-913E-888349F6416E}"/>
            </c:ext>
          </c:extLst>
        </c:ser>
        <c:ser>
          <c:idx val="2"/>
          <c:order val="3"/>
          <c:tx>
            <c:strRef>
              <c:f>Sheet4!$L$2</c:f>
              <c:strCache>
                <c:ptCount val="1"/>
                <c:pt idx="0">
                  <c:v>upper</c:v>
                </c:pt>
              </c:strCache>
            </c:strRef>
          </c:tx>
          <c:spPr>
            <a:ln w="25400" cap="rnd">
              <a:noFill/>
              <a:round/>
            </a:ln>
            <a:effectLst/>
          </c:spPr>
          <c:marker>
            <c:symbol val="circle"/>
            <c:size val="5"/>
            <c:spPr>
              <a:solidFill>
                <a:srgbClr val="0070C0"/>
              </a:solidFill>
              <a:ln w="9525">
                <a:solidFill>
                  <a:srgbClr val="0070C0"/>
                </a:solidFill>
              </a:ln>
              <a:effectLst/>
            </c:spPr>
          </c:marker>
          <c:cat>
            <c:strRef>
              <c:f>Sheet3!$I$3:$I$4</c:f>
              <c:strCache>
                <c:ptCount val="2"/>
                <c:pt idx="0">
                  <c:v>LTAC</c:v>
                </c:pt>
                <c:pt idx="1">
                  <c:v>IRF</c:v>
                </c:pt>
              </c:strCache>
            </c:strRef>
          </c:cat>
          <c:val>
            <c:numRef>
              <c:f>Sheet4!$L$3:$L$4</c:f>
              <c:numCache>
                <c:formatCode>General</c:formatCode>
                <c:ptCount val="2"/>
                <c:pt idx="0">
                  <c:v>0.28000000000000003</c:v>
                </c:pt>
                <c:pt idx="1">
                  <c:v>0.872</c:v>
                </c:pt>
              </c:numCache>
            </c:numRef>
          </c:val>
          <c:smooth val="0"/>
          <c:extLst>
            <c:ext xmlns:c16="http://schemas.microsoft.com/office/drawing/2014/chart" uri="{C3380CC4-5D6E-409C-BE32-E72D297353CC}">
              <c16:uniqueId val="{00000004-BA89-40DB-913E-888349F6416E}"/>
            </c:ext>
          </c:extLst>
        </c:ser>
        <c:dLbls>
          <c:showLegendKey val="0"/>
          <c:showVal val="0"/>
          <c:showCatName val="0"/>
          <c:showSerName val="0"/>
          <c:showPercent val="0"/>
          <c:showBubbleSize val="0"/>
        </c:dLbls>
        <c:hiLowLines>
          <c:spPr>
            <a:ln w="25400" cap="flat" cmpd="sng" algn="ctr">
              <a:solidFill>
                <a:srgbClr val="0070C0"/>
              </a:solidFill>
              <a:round/>
            </a:ln>
            <a:effectLst/>
          </c:spPr>
        </c:hiLowLines>
        <c:marker val="1"/>
        <c:smooth val="0"/>
        <c:axId val="723662272"/>
        <c:axId val="723661912"/>
        <c:extLst>
          <c:ext xmlns:c15="http://schemas.microsoft.com/office/drawing/2012/chart" uri="{02D57815-91ED-43cb-92C2-25804820EDAC}">
            <c15:filteredLineSeries>
              <c15:ser>
                <c:idx val="1"/>
                <c:order val="1"/>
                <c:tx>
                  <c:strRef>
                    <c:extLst>
                      <c:ext uri="{02D57815-91ED-43cb-92C2-25804820EDAC}">
                        <c15:formulaRef>
                          <c15:sqref>Sheet1!$K$1</c15:sqref>
                        </c15:formulaRef>
                      </c:ext>
                    </c:extLst>
                    <c:strCache>
                      <c:ptCount val="1"/>
                      <c:pt idx="0">
                        <c:v>IRF SIR</c:v>
                      </c:pt>
                    </c:strCache>
                  </c:strRef>
                </c:tx>
                <c:spPr>
                  <a:ln w="28575" cap="rnd">
                    <a:no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Sheet3!$I$3:$I$4</c15:sqref>
                        </c15:formulaRef>
                      </c:ext>
                    </c:extLst>
                    <c:strCache>
                      <c:ptCount val="2"/>
                      <c:pt idx="0">
                        <c:v>LTAC</c:v>
                      </c:pt>
                      <c:pt idx="1">
                        <c:v>IRF</c:v>
                      </c:pt>
                    </c:strCache>
                  </c:strRef>
                </c:cat>
                <c:val>
                  <c:numRef>
                    <c:extLst>
                      <c:ext uri="{02D57815-91ED-43cb-92C2-25804820EDAC}">
                        <c15:formulaRef>
                          <c15:sqref>Sheet1!$K$2:$K$5</c15:sqref>
                        </c15:formulaRef>
                      </c:ext>
                    </c:extLst>
                    <c:numCache>
                      <c:formatCode>General</c:formatCode>
                      <c:ptCount val="4"/>
                      <c:pt idx="0">
                        <c:v>0.222</c:v>
                      </c:pt>
                      <c:pt idx="1">
                        <c:v>0.78200000000000003</c:v>
                      </c:pt>
                      <c:pt idx="2">
                        <c:v>0.63100000000000001</c:v>
                      </c:pt>
                      <c:pt idx="3">
                        <c:v>0</c:v>
                      </c:pt>
                    </c:numCache>
                  </c:numRef>
                </c:val>
                <c:smooth val="0"/>
                <c:extLst>
                  <c:ext xmlns:c16="http://schemas.microsoft.com/office/drawing/2014/chart" uri="{C3380CC4-5D6E-409C-BE32-E72D297353CC}">
                    <c16:uniqueId val="{00000005-BA89-40DB-913E-888349F6416E}"/>
                  </c:ext>
                </c:extLst>
              </c15:ser>
            </c15:filteredLineSeries>
          </c:ext>
        </c:extLst>
      </c:lineChart>
      <c:catAx>
        <c:axId val="723662272"/>
        <c:scaling>
          <c:orientation val="minMax"/>
        </c:scaling>
        <c:delete val="0"/>
        <c:axPos val="b"/>
        <c:numFmt formatCode="General" sourceLinked="1"/>
        <c:majorTickMark val="cross"/>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661912"/>
        <c:crosses val="autoZero"/>
        <c:auto val="1"/>
        <c:lblAlgn val="ctr"/>
        <c:lblOffset val="100"/>
        <c:noMultiLvlLbl val="0"/>
      </c:catAx>
      <c:valAx>
        <c:axId val="723661912"/>
        <c:scaling>
          <c:orientation val="minMax"/>
          <c:max val="1.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b="1">
                    <a:solidFill>
                      <a:schemeClr val="tx1"/>
                    </a:solidFill>
                    <a:latin typeface="Arial" panose="020B0604020202020204" pitchFamily="34" charset="0"/>
                    <a:cs typeface="Arial" panose="020B0604020202020204" pitchFamily="34" charset="0"/>
                  </a:rPr>
                  <a:t>SUR</a:t>
                </a:r>
              </a:p>
            </c:rich>
          </c:tx>
          <c:layout>
            <c:manualLayout>
              <c:xMode val="edge"/>
              <c:yMode val="edge"/>
              <c:x val="4.6127237080196741E-3"/>
              <c:y val="0.3816970049644487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cross"/>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6622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a:solidFill>
                  <a:schemeClr val="tx1"/>
                </a:solidFill>
                <a:latin typeface="Arial" panose="020B0604020202020204" pitchFamily="34" charset="0"/>
                <a:cs typeface="Arial" panose="020B0604020202020204" pitchFamily="34" charset="0"/>
              </a:rPr>
              <a:t>MRSA</a:t>
            </a:r>
          </a:p>
        </c:rich>
      </c:tx>
      <c:layout>
        <c:manualLayout>
          <c:xMode val="edge"/>
          <c:yMode val="edge"/>
          <c:x val="0.45607597375089254"/>
          <c:y val="3.712809359081704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Sheet3!$Y$2</c:f>
              <c:strCache>
                <c:ptCount val="1"/>
                <c:pt idx="0">
                  <c:v>SIR</c:v>
                </c:pt>
              </c:strCache>
            </c:strRef>
          </c:tx>
          <c:spPr>
            <a:ln w="25400" cap="rnd">
              <a:noFill/>
              <a:round/>
            </a:ln>
            <a:effectLst/>
          </c:spPr>
          <c:marker>
            <c:symbol val="dash"/>
            <c:size val="14"/>
            <c:spPr>
              <a:solidFill>
                <a:schemeClr val="accent1"/>
              </a:solidFill>
              <a:ln w="9525">
                <a:solidFill>
                  <a:schemeClr val="accent1"/>
                </a:solidFill>
              </a:ln>
              <a:effectLst/>
            </c:spPr>
          </c:marker>
          <c:dPt>
            <c:idx val="0"/>
            <c:marker>
              <c:symbol val="dash"/>
              <c:size val="14"/>
              <c:spPr>
                <a:solidFill>
                  <a:srgbClr val="92D050"/>
                </a:solidFill>
                <a:ln w="9525">
                  <a:solidFill>
                    <a:srgbClr val="92D050"/>
                  </a:solidFill>
                </a:ln>
                <a:effectLst/>
              </c:spPr>
            </c:marker>
            <c:bubble3D val="0"/>
            <c:extLst>
              <c:ext xmlns:c16="http://schemas.microsoft.com/office/drawing/2014/chart" uri="{C3380CC4-5D6E-409C-BE32-E72D297353CC}">
                <c16:uniqueId val="{00000000-495D-4E0A-AEE3-17C9B378CC6C}"/>
              </c:ext>
            </c:extLst>
          </c:dPt>
          <c:dPt>
            <c:idx val="1"/>
            <c:marker>
              <c:symbol val="dash"/>
              <c:size val="14"/>
              <c:spPr>
                <a:solidFill>
                  <a:srgbClr val="92D050"/>
                </a:solidFill>
                <a:ln w="9525">
                  <a:solidFill>
                    <a:srgbClr val="92D050"/>
                  </a:solidFill>
                </a:ln>
                <a:effectLst/>
              </c:spPr>
            </c:marker>
            <c:bubble3D val="0"/>
            <c:extLst>
              <c:ext xmlns:c16="http://schemas.microsoft.com/office/drawing/2014/chart" uri="{C3380CC4-5D6E-409C-BE32-E72D297353CC}">
                <c16:uniqueId val="{00000001-495D-4E0A-AEE3-17C9B378CC6C}"/>
              </c:ext>
            </c:extLst>
          </c:dPt>
          <c:cat>
            <c:strRef>
              <c:f>Sheet3!$X$3:$X$4</c:f>
              <c:strCache>
                <c:ptCount val="2"/>
                <c:pt idx="0">
                  <c:v>LTAC</c:v>
                </c:pt>
                <c:pt idx="1">
                  <c:v>IRF</c:v>
                </c:pt>
              </c:strCache>
            </c:strRef>
          </c:cat>
          <c:val>
            <c:numRef>
              <c:f>Sheet3!$Y$3:$Y$4</c:f>
              <c:numCache>
                <c:formatCode>General</c:formatCode>
                <c:ptCount val="2"/>
                <c:pt idx="0">
                  <c:v>0.23100000000000001</c:v>
                </c:pt>
                <c:pt idx="1">
                  <c:v>0</c:v>
                </c:pt>
              </c:numCache>
            </c:numRef>
          </c:val>
          <c:smooth val="0"/>
          <c:extLst>
            <c:ext xmlns:c16="http://schemas.microsoft.com/office/drawing/2014/chart" uri="{C3380CC4-5D6E-409C-BE32-E72D297353CC}">
              <c16:uniqueId val="{00000002-495D-4E0A-AEE3-17C9B378CC6C}"/>
            </c:ext>
          </c:extLst>
        </c:ser>
        <c:ser>
          <c:idx val="3"/>
          <c:order val="2"/>
          <c:tx>
            <c:strRef>
              <c:f>Sheet3!$Z$2</c:f>
              <c:strCache>
                <c:ptCount val="1"/>
                <c:pt idx="0">
                  <c:v>lower</c:v>
                </c:pt>
              </c:strCache>
            </c:strRef>
          </c:tx>
          <c:spPr>
            <a:ln w="25400" cap="rnd">
              <a:noFill/>
              <a:round/>
            </a:ln>
            <a:effectLst/>
          </c:spPr>
          <c:marker>
            <c:symbol val="none"/>
          </c:marker>
          <c:cat>
            <c:strRef>
              <c:f>Sheet3!$X$3:$X$4</c:f>
              <c:strCache>
                <c:ptCount val="2"/>
                <c:pt idx="0">
                  <c:v>LTAC</c:v>
                </c:pt>
                <c:pt idx="1">
                  <c:v>IRF</c:v>
                </c:pt>
              </c:strCache>
            </c:strRef>
          </c:cat>
          <c:val>
            <c:numRef>
              <c:f>Sheet3!$Z$3:$Z$4</c:f>
              <c:numCache>
                <c:formatCode>General</c:formatCode>
                <c:ptCount val="2"/>
                <c:pt idx="0">
                  <c:v>0.10100000000000001</c:v>
                </c:pt>
                <c:pt idx="1">
                  <c:v>0</c:v>
                </c:pt>
              </c:numCache>
            </c:numRef>
          </c:val>
          <c:smooth val="0"/>
          <c:extLst>
            <c:ext xmlns:c16="http://schemas.microsoft.com/office/drawing/2014/chart" uri="{C3380CC4-5D6E-409C-BE32-E72D297353CC}">
              <c16:uniqueId val="{00000003-495D-4E0A-AEE3-17C9B378CC6C}"/>
            </c:ext>
          </c:extLst>
        </c:ser>
        <c:ser>
          <c:idx val="2"/>
          <c:order val="3"/>
          <c:tx>
            <c:strRef>
              <c:f>Sheet3!$AA$2</c:f>
              <c:strCache>
                <c:ptCount val="1"/>
                <c:pt idx="0">
                  <c:v>upper</c:v>
                </c:pt>
              </c:strCache>
            </c:strRef>
          </c:tx>
          <c:spPr>
            <a:ln w="25400" cap="rnd">
              <a:noFill/>
              <a:round/>
            </a:ln>
            <a:effectLst/>
          </c:spPr>
          <c:marker>
            <c:symbol val="none"/>
          </c:marker>
          <c:cat>
            <c:strRef>
              <c:f>Sheet3!$X$3:$X$4</c:f>
              <c:strCache>
                <c:ptCount val="2"/>
                <c:pt idx="0">
                  <c:v>LTAC</c:v>
                </c:pt>
                <c:pt idx="1">
                  <c:v>IRF</c:v>
                </c:pt>
              </c:strCache>
            </c:strRef>
          </c:cat>
          <c:val>
            <c:numRef>
              <c:f>Sheet3!$AA$3:$AA$4</c:f>
              <c:numCache>
                <c:formatCode>General</c:formatCode>
                <c:ptCount val="2"/>
                <c:pt idx="0">
                  <c:v>0.45600000000000002</c:v>
                </c:pt>
                <c:pt idx="1">
                  <c:v>3.8420000000000001</c:v>
                </c:pt>
              </c:numCache>
            </c:numRef>
          </c:val>
          <c:smooth val="0"/>
          <c:extLst>
            <c:ext xmlns:c16="http://schemas.microsoft.com/office/drawing/2014/chart" uri="{C3380CC4-5D6E-409C-BE32-E72D297353CC}">
              <c16:uniqueId val="{00000004-495D-4E0A-AEE3-17C9B378CC6C}"/>
            </c:ext>
          </c:extLst>
        </c:ser>
        <c:dLbls>
          <c:showLegendKey val="0"/>
          <c:showVal val="0"/>
          <c:showCatName val="0"/>
          <c:showSerName val="0"/>
          <c:showPercent val="0"/>
          <c:showBubbleSize val="0"/>
        </c:dLbls>
        <c:hiLowLines>
          <c:spPr>
            <a:ln w="25400" cap="flat" cmpd="sng" algn="ctr">
              <a:solidFill>
                <a:srgbClr val="0070C0"/>
              </a:solidFill>
              <a:round/>
            </a:ln>
            <a:effectLst/>
          </c:spPr>
        </c:hiLowLines>
        <c:marker val="1"/>
        <c:smooth val="0"/>
        <c:axId val="723662272"/>
        <c:axId val="723661912"/>
        <c:extLst>
          <c:ext xmlns:c15="http://schemas.microsoft.com/office/drawing/2012/chart" uri="{02D57815-91ED-43cb-92C2-25804820EDAC}">
            <c15:filteredLineSeries>
              <c15:ser>
                <c:idx val="1"/>
                <c:order val="1"/>
                <c:tx>
                  <c:strRef>
                    <c:extLst>
                      <c:ext uri="{02D57815-91ED-43cb-92C2-25804820EDAC}">
                        <c15:formulaRef>
                          <c15:sqref>Sheet1!$K$1</c15:sqref>
                        </c15:formulaRef>
                      </c:ext>
                    </c:extLst>
                    <c:strCache>
                      <c:ptCount val="1"/>
                      <c:pt idx="0">
                        <c:v>IRF SIR</c:v>
                      </c:pt>
                    </c:strCache>
                  </c:strRef>
                </c:tx>
                <c:spPr>
                  <a:ln w="28575" cap="rnd">
                    <a:no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Sheet3!$X$3:$X$4</c15:sqref>
                        </c15:formulaRef>
                      </c:ext>
                    </c:extLst>
                    <c:strCache>
                      <c:ptCount val="2"/>
                      <c:pt idx="0">
                        <c:v>LTAC</c:v>
                      </c:pt>
                      <c:pt idx="1">
                        <c:v>IRF</c:v>
                      </c:pt>
                    </c:strCache>
                  </c:strRef>
                </c:cat>
                <c:val>
                  <c:numRef>
                    <c:extLst>
                      <c:ext uri="{02D57815-91ED-43cb-92C2-25804820EDAC}">
                        <c15:formulaRef>
                          <c15:sqref>Sheet1!$K$2:$K$5</c15:sqref>
                        </c15:formulaRef>
                      </c:ext>
                    </c:extLst>
                    <c:numCache>
                      <c:formatCode>General</c:formatCode>
                      <c:ptCount val="4"/>
                      <c:pt idx="0">
                        <c:v>0.222</c:v>
                      </c:pt>
                      <c:pt idx="1">
                        <c:v>0.78200000000000003</c:v>
                      </c:pt>
                      <c:pt idx="2">
                        <c:v>0.63100000000000001</c:v>
                      </c:pt>
                      <c:pt idx="3">
                        <c:v>0</c:v>
                      </c:pt>
                    </c:numCache>
                  </c:numRef>
                </c:val>
                <c:smooth val="0"/>
                <c:extLst>
                  <c:ext xmlns:c16="http://schemas.microsoft.com/office/drawing/2014/chart" uri="{C3380CC4-5D6E-409C-BE32-E72D297353CC}">
                    <c16:uniqueId val="{00000005-495D-4E0A-AEE3-17C9B378CC6C}"/>
                  </c:ext>
                </c:extLst>
              </c15:ser>
            </c15:filteredLineSeries>
          </c:ext>
        </c:extLst>
      </c:lineChart>
      <c:catAx>
        <c:axId val="723662272"/>
        <c:scaling>
          <c:orientation val="minMax"/>
        </c:scaling>
        <c:delete val="0"/>
        <c:axPos val="b"/>
        <c:numFmt formatCode="General" sourceLinked="1"/>
        <c:majorTickMark val="cross"/>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661912"/>
        <c:crosses val="autoZero"/>
        <c:auto val="1"/>
        <c:lblAlgn val="ctr"/>
        <c:lblOffset val="100"/>
        <c:noMultiLvlLbl val="0"/>
      </c:catAx>
      <c:valAx>
        <c:axId val="723661912"/>
        <c:scaling>
          <c:orientation val="minMax"/>
          <c:max val="4"/>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b="1">
                    <a:solidFill>
                      <a:schemeClr val="tx1"/>
                    </a:solidFill>
                    <a:latin typeface="Arial" panose="020B0604020202020204" pitchFamily="34" charset="0"/>
                    <a:cs typeface="Arial" panose="020B0604020202020204" pitchFamily="34" charset="0"/>
                  </a:rPr>
                  <a:t>SIR</a:t>
                </a:r>
              </a:p>
            </c:rich>
          </c:tx>
          <c:layout>
            <c:manualLayout>
              <c:xMode val="edge"/>
              <c:yMode val="edge"/>
              <c:x val="4.6127237080196741E-3"/>
              <c:y val="0.3816970049644487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cross"/>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662272"/>
        <c:crosses val="autoZero"/>
        <c:crossBetween val="between"/>
        <c:maj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a:solidFill>
                  <a:schemeClr val="tx1"/>
                </a:solidFill>
                <a:latin typeface="Arial" panose="020B0604020202020204" pitchFamily="34" charset="0"/>
                <a:cs typeface="Arial" panose="020B0604020202020204" pitchFamily="34" charset="0"/>
              </a:rPr>
              <a:t>CDI</a:t>
            </a:r>
          </a:p>
        </c:rich>
      </c:tx>
      <c:layout>
        <c:manualLayout>
          <c:xMode val="edge"/>
          <c:yMode val="edge"/>
          <c:x val="0.45607597375089254"/>
          <c:y val="3.712809359081704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Sheet3!$T$2</c:f>
              <c:strCache>
                <c:ptCount val="1"/>
                <c:pt idx="0">
                  <c:v>SIR</c:v>
                </c:pt>
              </c:strCache>
            </c:strRef>
          </c:tx>
          <c:spPr>
            <a:ln w="25400" cap="rnd">
              <a:noFill/>
              <a:round/>
            </a:ln>
            <a:effectLst/>
          </c:spPr>
          <c:marker>
            <c:symbol val="dash"/>
            <c:size val="14"/>
            <c:spPr>
              <a:solidFill>
                <a:schemeClr val="accent1"/>
              </a:solidFill>
              <a:ln w="9525">
                <a:solidFill>
                  <a:schemeClr val="accent1"/>
                </a:solidFill>
              </a:ln>
              <a:effectLst/>
            </c:spPr>
          </c:marker>
          <c:dPt>
            <c:idx val="0"/>
            <c:marker>
              <c:symbol val="dash"/>
              <c:size val="14"/>
              <c:spPr>
                <a:solidFill>
                  <a:srgbClr val="92D050"/>
                </a:solidFill>
                <a:ln w="9525">
                  <a:solidFill>
                    <a:srgbClr val="92D050"/>
                  </a:solidFill>
                </a:ln>
                <a:effectLst/>
              </c:spPr>
            </c:marker>
            <c:bubble3D val="0"/>
            <c:extLst>
              <c:ext xmlns:c16="http://schemas.microsoft.com/office/drawing/2014/chart" uri="{C3380CC4-5D6E-409C-BE32-E72D297353CC}">
                <c16:uniqueId val="{00000000-9166-4078-80EA-023BBCB5B35A}"/>
              </c:ext>
            </c:extLst>
          </c:dPt>
          <c:dPt>
            <c:idx val="1"/>
            <c:marker>
              <c:symbol val="dash"/>
              <c:size val="14"/>
              <c:spPr>
                <a:solidFill>
                  <a:srgbClr val="92D050"/>
                </a:solidFill>
                <a:ln w="9525">
                  <a:solidFill>
                    <a:srgbClr val="92D050"/>
                  </a:solidFill>
                </a:ln>
                <a:effectLst/>
              </c:spPr>
            </c:marker>
            <c:bubble3D val="0"/>
            <c:extLst>
              <c:ext xmlns:c16="http://schemas.microsoft.com/office/drawing/2014/chart" uri="{C3380CC4-5D6E-409C-BE32-E72D297353CC}">
                <c16:uniqueId val="{00000001-9166-4078-80EA-023BBCB5B35A}"/>
              </c:ext>
            </c:extLst>
          </c:dPt>
          <c:cat>
            <c:strRef>
              <c:f>Sheet3!$S$3:$S$4</c:f>
              <c:strCache>
                <c:ptCount val="2"/>
                <c:pt idx="0">
                  <c:v>LTAC</c:v>
                </c:pt>
                <c:pt idx="1">
                  <c:v>IRF</c:v>
                </c:pt>
              </c:strCache>
            </c:strRef>
          </c:cat>
          <c:val>
            <c:numRef>
              <c:f>Sheet3!$T$3:$T$4</c:f>
              <c:numCache>
                <c:formatCode>General</c:formatCode>
                <c:ptCount val="2"/>
                <c:pt idx="0">
                  <c:v>0.129</c:v>
                </c:pt>
                <c:pt idx="1">
                  <c:v>0.63100000000000001</c:v>
                </c:pt>
              </c:numCache>
            </c:numRef>
          </c:val>
          <c:smooth val="0"/>
          <c:extLst>
            <c:ext xmlns:c16="http://schemas.microsoft.com/office/drawing/2014/chart" uri="{C3380CC4-5D6E-409C-BE32-E72D297353CC}">
              <c16:uniqueId val="{00000002-9166-4078-80EA-023BBCB5B35A}"/>
            </c:ext>
          </c:extLst>
        </c:ser>
        <c:ser>
          <c:idx val="3"/>
          <c:order val="2"/>
          <c:tx>
            <c:strRef>
              <c:f>Sheet3!$U$2</c:f>
              <c:strCache>
                <c:ptCount val="1"/>
                <c:pt idx="0">
                  <c:v>lower</c:v>
                </c:pt>
              </c:strCache>
            </c:strRef>
          </c:tx>
          <c:spPr>
            <a:ln w="25400" cap="rnd">
              <a:noFill/>
              <a:round/>
            </a:ln>
            <a:effectLst/>
          </c:spPr>
          <c:marker>
            <c:symbol val="none"/>
          </c:marker>
          <c:cat>
            <c:strRef>
              <c:f>Sheet3!$S$3:$S$4</c:f>
              <c:strCache>
                <c:ptCount val="2"/>
                <c:pt idx="0">
                  <c:v>LTAC</c:v>
                </c:pt>
                <c:pt idx="1">
                  <c:v>IRF</c:v>
                </c:pt>
              </c:strCache>
            </c:strRef>
          </c:cat>
          <c:val>
            <c:numRef>
              <c:f>Sheet3!$U$3:$U$4</c:f>
              <c:numCache>
                <c:formatCode>General</c:formatCode>
                <c:ptCount val="2"/>
                <c:pt idx="0">
                  <c:v>9.7000000000000003E-2</c:v>
                </c:pt>
                <c:pt idx="1">
                  <c:v>0.45300000000000001</c:v>
                </c:pt>
              </c:numCache>
            </c:numRef>
          </c:val>
          <c:smooth val="0"/>
          <c:extLst>
            <c:ext xmlns:c16="http://schemas.microsoft.com/office/drawing/2014/chart" uri="{C3380CC4-5D6E-409C-BE32-E72D297353CC}">
              <c16:uniqueId val="{00000003-9166-4078-80EA-023BBCB5B35A}"/>
            </c:ext>
          </c:extLst>
        </c:ser>
        <c:ser>
          <c:idx val="2"/>
          <c:order val="3"/>
          <c:tx>
            <c:strRef>
              <c:f>Sheet3!$V$2</c:f>
              <c:strCache>
                <c:ptCount val="1"/>
                <c:pt idx="0">
                  <c:v>upper</c:v>
                </c:pt>
              </c:strCache>
            </c:strRef>
          </c:tx>
          <c:spPr>
            <a:ln w="25400" cap="rnd">
              <a:noFill/>
              <a:round/>
            </a:ln>
            <a:effectLst/>
          </c:spPr>
          <c:marker>
            <c:symbol val="none"/>
          </c:marker>
          <c:cat>
            <c:strRef>
              <c:f>Sheet3!$S$3:$S$4</c:f>
              <c:strCache>
                <c:ptCount val="2"/>
                <c:pt idx="0">
                  <c:v>LTAC</c:v>
                </c:pt>
                <c:pt idx="1">
                  <c:v>IRF</c:v>
                </c:pt>
              </c:strCache>
            </c:strRef>
          </c:cat>
          <c:val>
            <c:numRef>
              <c:f>Sheet3!$V$3:$V$4</c:f>
              <c:numCache>
                <c:formatCode>General</c:formatCode>
                <c:ptCount val="2"/>
                <c:pt idx="0">
                  <c:v>0.17</c:v>
                </c:pt>
                <c:pt idx="1">
                  <c:v>0.85699999999999998</c:v>
                </c:pt>
              </c:numCache>
            </c:numRef>
          </c:val>
          <c:smooth val="0"/>
          <c:extLst>
            <c:ext xmlns:c16="http://schemas.microsoft.com/office/drawing/2014/chart" uri="{C3380CC4-5D6E-409C-BE32-E72D297353CC}">
              <c16:uniqueId val="{00000004-9166-4078-80EA-023BBCB5B35A}"/>
            </c:ext>
          </c:extLst>
        </c:ser>
        <c:dLbls>
          <c:showLegendKey val="0"/>
          <c:showVal val="0"/>
          <c:showCatName val="0"/>
          <c:showSerName val="0"/>
          <c:showPercent val="0"/>
          <c:showBubbleSize val="0"/>
        </c:dLbls>
        <c:hiLowLines>
          <c:spPr>
            <a:ln w="25400" cap="flat" cmpd="sng" algn="ctr">
              <a:solidFill>
                <a:srgbClr val="0070C0"/>
              </a:solidFill>
              <a:round/>
            </a:ln>
            <a:effectLst/>
          </c:spPr>
        </c:hiLowLines>
        <c:marker val="1"/>
        <c:smooth val="0"/>
        <c:axId val="723662272"/>
        <c:axId val="723661912"/>
        <c:extLst>
          <c:ext xmlns:c15="http://schemas.microsoft.com/office/drawing/2012/chart" uri="{02D57815-91ED-43cb-92C2-25804820EDAC}">
            <c15:filteredLineSeries>
              <c15:ser>
                <c:idx val="1"/>
                <c:order val="1"/>
                <c:tx>
                  <c:strRef>
                    <c:extLst>
                      <c:ext uri="{02D57815-91ED-43cb-92C2-25804820EDAC}">
                        <c15:formulaRef>
                          <c15:sqref>Sheet1!$K$1</c15:sqref>
                        </c15:formulaRef>
                      </c:ext>
                    </c:extLst>
                    <c:strCache>
                      <c:ptCount val="1"/>
                      <c:pt idx="0">
                        <c:v>IRF SIR</c:v>
                      </c:pt>
                    </c:strCache>
                  </c:strRef>
                </c:tx>
                <c:spPr>
                  <a:ln w="28575" cap="rnd">
                    <a:no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Sheet3!$S$3:$S$4</c15:sqref>
                        </c15:formulaRef>
                      </c:ext>
                    </c:extLst>
                    <c:strCache>
                      <c:ptCount val="2"/>
                      <c:pt idx="0">
                        <c:v>LTAC</c:v>
                      </c:pt>
                      <c:pt idx="1">
                        <c:v>IRF</c:v>
                      </c:pt>
                    </c:strCache>
                  </c:strRef>
                </c:cat>
                <c:val>
                  <c:numRef>
                    <c:extLst>
                      <c:ext uri="{02D57815-91ED-43cb-92C2-25804820EDAC}">
                        <c15:formulaRef>
                          <c15:sqref>Sheet1!$K$2:$K$5</c15:sqref>
                        </c15:formulaRef>
                      </c:ext>
                    </c:extLst>
                    <c:numCache>
                      <c:formatCode>General</c:formatCode>
                      <c:ptCount val="4"/>
                      <c:pt idx="0">
                        <c:v>0.222</c:v>
                      </c:pt>
                      <c:pt idx="1">
                        <c:v>0.78200000000000003</c:v>
                      </c:pt>
                      <c:pt idx="2">
                        <c:v>0.63100000000000001</c:v>
                      </c:pt>
                      <c:pt idx="3">
                        <c:v>0</c:v>
                      </c:pt>
                    </c:numCache>
                  </c:numRef>
                </c:val>
                <c:smooth val="0"/>
                <c:extLst>
                  <c:ext xmlns:c16="http://schemas.microsoft.com/office/drawing/2014/chart" uri="{C3380CC4-5D6E-409C-BE32-E72D297353CC}">
                    <c16:uniqueId val="{00000005-9166-4078-80EA-023BBCB5B35A}"/>
                  </c:ext>
                </c:extLst>
              </c15:ser>
            </c15:filteredLineSeries>
          </c:ext>
        </c:extLst>
      </c:lineChart>
      <c:catAx>
        <c:axId val="723662272"/>
        <c:scaling>
          <c:orientation val="minMax"/>
        </c:scaling>
        <c:delete val="0"/>
        <c:axPos val="b"/>
        <c:numFmt formatCode="General" sourceLinked="1"/>
        <c:majorTickMark val="cross"/>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661912"/>
        <c:crosses val="autoZero"/>
        <c:auto val="1"/>
        <c:lblAlgn val="ctr"/>
        <c:lblOffset val="100"/>
        <c:noMultiLvlLbl val="0"/>
      </c:catAx>
      <c:valAx>
        <c:axId val="723661912"/>
        <c:scaling>
          <c:orientation val="minMax"/>
          <c:max val="1.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b="1">
                    <a:solidFill>
                      <a:schemeClr val="tx1"/>
                    </a:solidFill>
                    <a:latin typeface="Arial" panose="020B0604020202020204" pitchFamily="34" charset="0"/>
                    <a:cs typeface="Arial" panose="020B0604020202020204" pitchFamily="34" charset="0"/>
                  </a:rPr>
                  <a:t>SIR</a:t>
                </a:r>
              </a:p>
            </c:rich>
          </c:tx>
          <c:layout>
            <c:manualLayout>
              <c:xMode val="edge"/>
              <c:yMode val="edge"/>
              <c:x val="4.6127237080196741E-3"/>
              <c:y val="0.3816970049644487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cross"/>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662272"/>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00" b="1"/>
            </a:pPr>
            <a:r>
              <a:rPr lang="en-US" sz="2000" b="1" i="0" u="none" strike="noStrike" kern="1200" spc="0" baseline="0">
                <a:solidFill>
                  <a:schemeClr val="tx1"/>
                </a:solidFill>
                <a:effectLst/>
                <a:latin typeface="Arial" panose="020B0604020202020204" pitchFamily="34" charset="0"/>
                <a:cs typeface="Arial" panose="020B0604020202020204" pitchFamily="34" charset="0"/>
              </a:rPr>
              <a:t>BSI Standard Infection Ratio (SIR) by Access Type</a:t>
            </a:r>
            <a:endParaRPr lang="en-US" sz="2000" b="0" i="0" u="none" strike="noStrike" kern="1200" spc="0" baseline="0">
              <a:solidFill>
                <a:schemeClr val="tx1"/>
              </a:solidFill>
              <a:effectLst/>
              <a:latin typeface="Arial" panose="020B0604020202020204" pitchFamily="34" charset="0"/>
              <a:cs typeface="Arial" panose="020B0604020202020204" pitchFamily="34" charset="0"/>
            </a:endParaRPr>
          </a:p>
        </c:rich>
      </c:tx>
      <c:layout>
        <c:manualLayout>
          <c:xMode val="edge"/>
          <c:yMode val="edge"/>
          <c:x val="0.16201123282448346"/>
          <c:y val="8.092878174159988E-3"/>
        </c:manualLayout>
      </c:layout>
      <c:overlay val="0"/>
    </c:title>
    <c:autoTitleDeleted val="0"/>
    <c:plotArea>
      <c:layout>
        <c:manualLayout>
          <c:layoutTarget val="inner"/>
          <c:xMode val="edge"/>
          <c:yMode val="edge"/>
          <c:x val="0.15616770049711845"/>
          <c:y val="0.16157979155885333"/>
          <c:w val="0.73551232531198218"/>
          <c:h val="0.64066801541596086"/>
        </c:manualLayout>
      </c:layout>
      <c:lineChart>
        <c:grouping val="standard"/>
        <c:varyColors val="0"/>
        <c:ser>
          <c:idx val="0"/>
          <c:order val="0"/>
          <c:tx>
            <c:strRef>
              <c:f>Sheet1!$A$2</c:f>
              <c:strCache>
                <c:ptCount val="1"/>
                <c:pt idx="0">
                  <c:v>CI_LO</c:v>
                </c:pt>
              </c:strCache>
            </c:strRef>
          </c:tx>
          <c:spPr>
            <a:ln w="40199">
              <a:noFill/>
            </a:ln>
          </c:spPr>
          <c:marker>
            <c:symbol val="none"/>
          </c:marker>
          <c:cat>
            <c:strRef>
              <c:f>Sheet1!$B$1:$E$1</c:f>
              <c:strCache>
                <c:ptCount val="4"/>
                <c:pt idx="0">
                  <c:v>All</c:v>
                </c:pt>
                <c:pt idx="1">
                  <c:v>Any CVC</c:v>
                </c:pt>
                <c:pt idx="2">
                  <c:v>Fistula</c:v>
                </c:pt>
                <c:pt idx="3">
                  <c:v>Graft</c:v>
                </c:pt>
              </c:strCache>
              <c:extLst/>
            </c:strRef>
          </c:cat>
          <c:val>
            <c:numRef>
              <c:f>Sheet1!$B$2:$T$2</c:f>
              <c:numCache>
                <c:formatCode>General</c:formatCode>
                <c:ptCount val="4"/>
                <c:pt idx="0">
                  <c:v>0.29799999999999999</c:v>
                </c:pt>
                <c:pt idx="1">
                  <c:v>0.247</c:v>
                </c:pt>
                <c:pt idx="2">
                  <c:v>0.376</c:v>
                </c:pt>
                <c:pt idx="3">
                  <c:v>0.23699999999999999</c:v>
                </c:pt>
              </c:numCache>
              <c:extLst/>
            </c:numRef>
          </c:val>
          <c:smooth val="0"/>
          <c:extLst>
            <c:ext xmlns:c16="http://schemas.microsoft.com/office/drawing/2014/chart" uri="{C3380CC4-5D6E-409C-BE32-E72D297353CC}">
              <c16:uniqueId val="{00000000-D5F2-4F2D-BB48-681341765AD0}"/>
            </c:ext>
          </c:extLst>
        </c:ser>
        <c:ser>
          <c:idx val="1"/>
          <c:order val="1"/>
          <c:tx>
            <c:strRef>
              <c:f>Sheet1!$A$3</c:f>
              <c:strCache>
                <c:ptCount val="1"/>
                <c:pt idx="0">
                  <c:v>CI_HI</c:v>
                </c:pt>
              </c:strCache>
            </c:strRef>
          </c:tx>
          <c:spPr>
            <a:ln w="40199">
              <a:noFill/>
            </a:ln>
          </c:spPr>
          <c:marker>
            <c:symbol val="none"/>
          </c:marker>
          <c:cat>
            <c:strRef>
              <c:f>Sheet1!$B$1:$E$1</c:f>
              <c:strCache>
                <c:ptCount val="4"/>
                <c:pt idx="0">
                  <c:v>All</c:v>
                </c:pt>
                <c:pt idx="1">
                  <c:v>Any CVC</c:v>
                </c:pt>
                <c:pt idx="2">
                  <c:v>Fistula</c:v>
                </c:pt>
                <c:pt idx="3">
                  <c:v>Graft</c:v>
                </c:pt>
              </c:strCache>
              <c:extLst/>
            </c:strRef>
          </c:cat>
          <c:val>
            <c:numRef>
              <c:f>Sheet1!$B$3:$T$3</c:f>
              <c:numCache>
                <c:formatCode>General</c:formatCode>
                <c:ptCount val="4"/>
                <c:pt idx="0">
                  <c:v>0.39600000000000002</c:v>
                </c:pt>
                <c:pt idx="1">
                  <c:v>0.35099999999999998</c:v>
                </c:pt>
                <c:pt idx="2">
                  <c:v>0.66700000000000004</c:v>
                </c:pt>
                <c:pt idx="3">
                  <c:v>0.68200000000000005</c:v>
                </c:pt>
              </c:numCache>
              <c:extLst/>
            </c:numRef>
          </c:val>
          <c:smooth val="0"/>
          <c:extLst>
            <c:ext xmlns:c16="http://schemas.microsoft.com/office/drawing/2014/chart" uri="{C3380CC4-5D6E-409C-BE32-E72D297353CC}">
              <c16:uniqueId val="{00000001-D5F2-4F2D-BB48-681341765AD0}"/>
            </c:ext>
          </c:extLst>
        </c:ser>
        <c:ser>
          <c:idx val="2"/>
          <c:order val="2"/>
          <c:tx>
            <c:strRef>
              <c:f>Sheet1!$A$4</c:f>
              <c:strCache>
                <c:ptCount val="1"/>
                <c:pt idx="0">
                  <c:v>SIR</c:v>
                </c:pt>
              </c:strCache>
            </c:strRef>
          </c:tx>
          <c:spPr>
            <a:ln w="40199">
              <a:noFill/>
            </a:ln>
          </c:spPr>
          <c:marker>
            <c:symbol val="dash"/>
            <c:size val="14"/>
            <c:spPr>
              <a:solidFill>
                <a:srgbClr val="99CC00"/>
              </a:solidFill>
              <a:ln>
                <a:solidFill>
                  <a:srgbClr val="99CC00"/>
                </a:solidFill>
                <a:prstDash val="solid"/>
              </a:ln>
            </c:spPr>
          </c:marker>
          <c:cat>
            <c:strRef>
              <c:f>Sheet1!$B$1:$E$1</c:f>
              <c:strCache>
                <c:ptCount val="4"/>
                <c:pt idx="0">
                  <c:v>All</c:v>
                </c:pt>
                <c:pt idx="1">
                  <c:v>Any CVC</c:v>
                </c:pt>
                <c:pt idx="2">
                  <c:v>Fistula</c:v>
                </c:pt>
                <c:pt idx="3">
                  <c:v>Graft</c:v>
                </c:pt>
              </c:strCache>
              <c:extLst/>
            </c:strRef>
          </c:cat>
          <c:val>
            <c:numRef>
              <c:f>Sheet1!$B$4:$T$4</c:f>
              <c:numCache>
                <c:formatCode>General</c:formatCode>
                <c:ptCount val="4"/>
                <c:pt idx="0">
                  <c:v>0.34399999999999997</c:v>
                </c:pt>
                <c:pt idx="1">
                  <c:v>0.29599999999999999</c:v>
                </c:pt>
                <c:pt idx="2">
                  <c:v>0.50600000000000001</c:v>
                </c:pt>
                <c:pt idx="3">
                  <c:v>0.41599999999999998</c:v>
                </c:pt>
              </c:numCache>
              <c:extLst/>
            </c:numRef>
          </c:val>
          <c:smooth val="0"/>
          <c:extLst>
            <c:ext xmlns:c16="http://schemas.microsoft.com/office/drawing/2014/chart" uri="{C3380CC4-5D6E-409C-BE32-E72D297353CC}">
              <c16:uniqueId val="{00000002-D5F2-4F2D-BB48-681341765AD0}"/>
            </c:ext>
          </c:extLst>
        </c:ser>
        <c:ser>
          <c:idx val="3"/>
          <c:order val="3"/>
          <c:tx>
            <c:v>BASE</c:v>
          </c:tx>
          <c:spPr>
            <a:ln w="63150">
              <a:solidFill>
                <a:schemeClr val="bg1">
                  <a:lumMod val="75000"/>
                </a:schemeClr>
              </a:solidFill>
            </a:ln>
          </c:spPr>
          <c:marker>
            <c:symbol val="none"/>
          </c:marker>
          <c:cat>
            <c:strRef>
              <c:f>Sheet1!$B$1:$E$1</c:f>
              <c:strCache>
                <c:ptCount val="4"/>
                <c:pt idx="0">
                  <c:v>All</c:v>
                </c:pt>
                <c:pt idx="1">
                  <c:v>Any CVC</c:v>
                </c:pt>
                <c:pt idx="2">
                  <c:v>Fistula</c:v>
                </c:pt>
                <c:pt idx="3">
                  <c:v>Graft</c:v>
                </c:pt>
              </c:strCache>
              <c:extLst/>
            </c:strRef>
          </c:cat>
          <c:val>
            <c:numRef>
              <c:f>Sheet1!$B$7:$T$7</c:f>
              <c:numCache>
                <c:formatCode>General</c:formatCode>
                <c:ptCount val="4"/>
              </c:numCache>
              <c:extLst/>
            </c:numRef>
          </c:val>
          <c:smooth val="0"/>
          <c:extLst>
            <c:ext xmlns:c16="http://schemas.microsoft.com/office/drawing/2014/chart" uri="{C3380CC4-5D6E-409C-BE32-E72D297353CC}">
              <c16:uniqueId val="{00000003-D5F2-4F2D-BB48-681341765AD0}"/>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0" vert="horz"/>
          <a:lstStyle/>
          <a:p>
            <a:pPr>
              <a:defRPr sz="16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1952"/>
        <c:crosses val="autoZero"/>
        <c:auto val="1"/>
        <c:lblAlgn val="ctr"/>
        <c:lblOffset val="600"/>
        <c:tickLblSkip val="1"/>
        <c:tickMarkSkip val="1"/>
        <c:noMultiLvlLbl val="0"/>
      </c:catAx>
      <c:valAx>
        <c:axId val="78461952"/>
        <c:scaling>
          <c:orientation val="minMax"/>
          <c:max val="1.2"/>
          <c:min val="0"/>
        </c:scaling>
        <c:delete val="0"/>
        <c:axPos val="l"/>
        <c:majorGridlines>
          <c:spPr>
            <a:ln w="17868">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a:latin typeface="Arial" panose="020B0604020202020204" pitchFamily="34" charset="0"/>
                    <a:cs typeface="Arial" panose="020B0604020202020204" pitchFamily="34" charset="0"/>
                  </a:rPr>
                  <a:t>SIR</a:t>
                </a:r>
              </a:p>
            </c:rich>
          </c:tx>
          <c:layout>
            <c:manualLayout>
              <c:xMode val="edge"/>
              <c:yMode val="edge"/>
              <c:x val="3.1508336632792219E-2"/>
              <c:y val="0.39955561965442982"/>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6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0032"/>
        <c:crosses val="autoZero"/>
        <c:crossBetween val="between"/>
        <c:minorUnit val="0.2"/>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latin typeface="Arial" panose="020B0604020202020204" pitchFamily="34" charset="0"/>
                <a:cs typeface="Arial" panose="020B0604020202020204" pitchFamily="34" charset="0"/>
              </a:defRPr>
            </a:pPr>
            <a:r>
              <a:rPr lang="en-US" sz="1800" dirty="0">
                <a:latin typeface="Arial" panose="020B0604020202020204" pitchFamily="34" charset="0"/>
                <a:cs typeface="Arial" panose="020B0604020202020204" pitchFamily="34" charset="0"/>
              </a:rPr>
              <a:t>Antimicrobial Start Rates by Year and Access Type</a:t>
            </a:r>
          </a:p>
        </c:rich>
      </c:tx>
      <c:overlay val="0"/>
    </c:title>
    <c:autoTitleDeleted val="0"/>
    <c:plotArea>
      <c:layout>
        <c:manualLayout>
          <c:layoutTarget val="inner"/>
          <c:xMode val="edge"/>
          <c:yMode val="edge"/>
          <c:x val="0.13116496213835341"/>
          <c:y val="9.9155218039237228E-2"/>
          <c:w val="0.85363747634993914"/>
          <c:h val="0.59943938187906576"/>
        </c:manualLayout>
      </c:layout>
      <c:lineChart>
        <c:grouping val="standard"/>
        <c:varyColors val="0"/>
        <c:ser>
          <c:idx val="0"/>
          <c:order val="0"/>
          <c:tx>
            <c:strRef>
              <c:f>Sheet1!$A$2</c:f>
              <c:strCache>
                <c:ptCount val="1"/>
                <c:pt idx="0">
                  <c:v>All</c:v>
                </c:pt>
              </c:strCache>
            </c:strRef>
          </c:tx>
          <c:spPr>
            <a:ln w="57150">
              <a:solidFill>
                <a:srgbClr val="0070C0"/>
              </a:solidFill>
              <a:prstDash val="solid"/>
            </a:ln>
          </c:spPr>
          <c:marker>
            <c:symbol val="diamond"/>
            <c:size val="12"/>
            <c:spPr>
              <a:solidFill>
                <a:srgbClr val="0070C0"/>
              </a:solidFill>
              <a:ln>
                <a:solidFill>
                  <a:srgbClr val="0070C0"/>
                </a:solidFill>
              </a:ln>
            </c:spPr>
          </c:marker>
          <c:cat>
            <c:numRef>
              <c:f>Sheet1!$B$1:$P$1</c:f>
              <c:numCache>
                <c:formatCode>General</c:formatCode>
                <c:ptCount val="15"/>
                <c:pt idx="0">
                  <c:v>2017</c:v>
                </c:pt>
                <c:pt idx="1">
                  <c:v>2018</c:v>
                </c:pt>
                <c:pt idx="2">
                  <c:v>2019</c:v>
                </c:pt>
                <c:pt idx="3">
                  <c:v>2020</c:v>
                </c:pt>
                <c:pt idx="4">
                  <c:v>2021</c:v>
                </c:pt>
                <c:pt idx="5">
                  <c:v>2022</c:v>
                </c:pt>
                <c:pt idx="6">
                  <c:v>2023</c:v>
                </c:pt>
                <c:pt idx="8">
                  <c:v>2017</c:v>
                </c:pt>
                <c:pt idx="9">
                  <c:v>2018</c:v>
                </c:pt>
                <c:pt idx="10">
                  <c:v>2019</c:v>
                </c:pt>
                <c:pt idx="11">
                  <c:v>2020</c:v>
                </c:pt>
                <c:pt idx="12">
                  <c:v>2021</c:v>
                </c:pt>
                <c:pt idx="13">
                  <c:v>2022</c:v>
                </c:pt>
                <c:pt idx="14">
                  <c:v>2023</c:v>
                </c:pt>
              </c:numCache>
            </c:numRef>
          </c:cat>
          <c:val>
            <c:numRef>
              <c:f>Sheet1!$B$2:$P$2</c:f>
              <c:numCache>
                <c:formatCode>0.00</c:formatCode>
                <c:ptCount val="15"/>
                <c:pt idx="0">
                  <c:v>3.3584299999999998</c:v>
                </c:pt>
                <c:pt idx="1">
                  <c:v>2.95119</c:v>
                </c:pt>
                <c:pt idx="2">
                  <c:v>2.7869799999999998</c:v>
                </c:pt>
                <c:pt idx="3">
                  <c:v>2.53125</c:v>
                </c:pt>
                <c:pt idx="4">
                  <c:v>2.2806799999999998</c:v>
                </c:pt>
                <c:pt idx="5">
                  <c:v>2.4231699999999998</c:v>
                </c:pt>
                <c:pt idx="6">
                  <c:v>2.23</c:v>
                </c:pt>
                <c:pt idx="8">
                  <c:v>2.25386</c:v>
                </c:pt>
                <c:pt idx="9">
                  <c:v>1.9747699999999999</c:v>
                </c:pt>
                <c:pt idx="10">
                  <c:v>1.89916</c:v>
                </c:pt>
                <c:pt idx="11">
                  <c:v>1.6815500000000001</c:v>
                </c:pt>
                <c:pt idx="12">
                  <c:v>1.4863900000000001</c:v>
                </c:pt>
                <c:pt idx="13">
                  <c:v>1.59358</c:v>
                </c:pt>
                <c:pt idx="14">
                  <c:v>1.3</c:v>
                </c:pt>
              </c:numCache>
            </c:numRef>
          </c:val>
          <c:smooth val="0"/>
          <c:extLst>
            <c:ext xmlns:c16="http://schemas.microsoft.com/office/drawing/2014/chart" uri="{C3380CC4-5D6E-409C-BE32-E72D297353CC}">
              <c16:uniqueId val="{00000000-3DF6-4D9D-8B9E-8CB2360D7B50}"/>
            </c:ext>
          </c:extLst>
        </c:ser>
        <c:ser>
          <c:idx val="1"/>
          <c:order val="1"/>
          <c:tx>
            <c:strRef>
              <c:f>Sheet1!$A$3</c:f>
              <c:strCache>
                <c:ptCount val="1"/>
                <c:pt idx="0">
                  <c:v>Any CVC</c:v>
                </c:pt>
              </c:strCache>
            </c:strRef>
          </c:tx>
          <c:spPr>
            <a:ln w="57150">
              <a:solidFill>
                <a:srgbClr val="969696"/>
              </a:solidFill>
              <a:prstDash val="sysDot"/>
            </a:ln>
          </c:spPr>
          <c:marker>
            <c:symbol val="square"/>
            <c:size val="11"/>
            <c:spPr>
              <a:solidFill>
                <a:srgbClr val="969696"/>
              </a:solidFill>
              <a:ln>
                <a:solidFill>
                  <a:srgbClr val="969696"/>
                </a:solidFill>
                <a:prstDash val="solid"/>
              </a:ln>
            </c:spPr>
          </c:marker>
          <c:cat>
            <c:numRef>
              <c:f>Sheet1!$B$1:$P$1</c:f>
              <c:numCache>
                <c:formatCode>General</c:formatCode>
                <c:ptCount val="15"/>
                <c:pt idx="0">
                  <c:v>2017</c:v>
                </c:pt>
                <c:pt idx="1">
                  <c:v>2018</c:v>
                </c:pt>
                <c:pt idx="2">
                  <c:v>2019</c:v>
                </c:pt>
                <c:pt idx="3">
                  <c:v>2020</c:v>
                </c:pt>
                <c:pt idx="4">
                  <c:v>2021</c:v>
                </c:pt>
                <c:pt idx="5">
                  <c:v>2022</c:v>
                </c:pt>
                <c:pt idx="6">
                  <c:v>2023</c:v>
                </c:pt>
                <c:pt idx="8">
                  <c:v>2017</c:v>
                </c:pt>
                <c:pt idx="9">
                  <c:v>2018</c:v>
                </c:pt>
                <c:pt idx="10">
                  <c:v>2019</c:v>
                </c:pt>
                <c:pt idx="11">
                  <c:v>2020</c:v>
                </c:pt>
                <c:pt idx="12">
                  <c:v>2021</c:v>
                </c:pt>
                <c:pt idx="13">
                  <c:v>2022</c:v>
                </c:pt>
                <c:pt idx="14">
                  <c:v>2023</c:v>
                </c:pt>
              </c:numCache>
            </c:numRef>
          </c:cat>
          <c:val>
            <c:numRef>
              <c:f>Sheet1!$B$3:$P$3</c:f>
              <c:numCache>
                <c:formatCode>0.00</c:formatCode>
                <c:ptCount val="15"/>
                <c:pt idx="0">
                  <c:v>7.5455100000000002</c:v>
                </c:pt>
                <c:pt idx="1">
                  <c:v>6.76248</c:v>
                </c:pt>
                <c:pt idx="2">
                  <c:v>6.2613200000000004</c:v>
                </c:pt>
                <c:pt idx="3">
                  <c:v>5.2748900000000001</c:v>
                </c:pt>
                <c:pt idx="4">
                  <c:v>4.8226399999999998</c:v>
                </c:pt>
                <c:pt idx="5">
                  <c:v>4.9290799999999999</c:v>
                </c:pt>
                <c:pt idx="6">
                  <c:v>3.85</c:v>
                </c:pt>
                <c:pt idx="8">
                  <c:v>5.3323700000000001</c:v>
                </c:pt>
                <c:pt idx="9">
                  <c:v>4.8411499999999998</c:v>
                </c:pt>
                <c:pt idx="10">
                  <c:v>4.56555</c:v>
                </c:pt>
                <c:pt idx="11">
                  <c:v>3.7687400000000002</c:v>
                </c:pt>
                <c:pt idx="12">
                  <c:v>3.3060499999999999</c:v>
                </c:pt>
                <c:pt idx="13">
                  <c:v>3.32904</c:v>
                </c:pt>
                <c:pt idx="14">
                  <c:v>2.57</c:v>
                </c:pt>
              </c:numCache>
            </c:numRef>
          </c:val>
          <c:smooth val="0"/>
          <c:extLst>
            <c:ext xmlns:c16="http://schemas.microsoft.com/office/drawing/2014/chart" uri="{C3380CC4-5D6E-409C-BE32-E72D297353CC}">
              <c16:uniqueId val="{00000001-3DF6-4D9D-8B9E-8CB2360D7B50}"/>
            </c:ext>
          </c:extLst>
        </c:ser>
        <c:ser>
          <c:idx val="2"/>
          <c:order val="2"/>
          <c:tx>
            <c:strRef>
              <c:f>Sheet1!$A$4</c:f>
              <c:strCache>
                <c:ptCount val="1"/>
                <c:pt idx="0">
                  <c:v>Fistula</c:v>
                </c:pt>
              </c:strCache>
            </c:strRef>
          </c:tx>
          <c:spPr>
            <a:ln w="57150">
              <a:solidFill>
                <a:srgbClr val="00B050"/>
              </a:solidFill>
              <a:prstDash val="sysDash"/>
            </a:ln>
          </c:spPr>
          <c:marker>
            <c:symbol val="circle"/>
            <c:size val="11"/>
            <c:spPr>
              <a:solidFill>
                <a:srgbClr val="00B050"/>
              </a:solidFill>
              <a:ln cmpd="sng">
                <a:noFill/>
                <a:prstDash val="solid"/>
                <a:bevel/>
              </a:ln>
            </c:spPr>
          </c:marker>
          <c:dPt>
            <c:idx val="0"/>
            <c:bubble3D val="0"/>
            <c:extLst>
              <c:ext xmlns:c16="http://schemas.microsoft.com/office/drawing/2014/chart" uri="{C3380CC4-5D6E-409C-BE32-E72D297353CC}">
                <c16:uniqueId val="{00000002-3DF6-4D9D-8B9E-8CB2360D7B50}"/>
              </c:ext>
            </c:extLst>
          </c:dPt>
          <c:dPt>
            <c:idx val="1"/>
            <c:bubble3D val="0"/>
            <c:extLst>
              <c:ext xmlns:c16="http://schemas.microsoft.com/office/drawing/2014/chart" uri="{C3380CC4-5D6E-409C-BE32-E72D297353CC}">
                <c16:uniqueId val="{00000003-3DF6-4D9D-8B9E-8CB2360D7B50}"/>
              </c:ext>
            </c:extLst>
          </c:dPt>
          <c:dPt>
            <c:idx val="2"/>
            <c:bubble3D val="0"/>
            <c:extLst>
              <c:ext xmlns:c16="http://schemas.microsoft.com/office/drawing/2014/chart" uri="{C3380CC4-5D6E-409C-BE32-E72D297353CC}">
                <c16:uniqueId val="{00000004-3DF6-4D9D-8B9E-8CB2360D7B50}"/>
              </c:ext>
            </c:extLst>
          </c:dPt>
          <c:dPt>
            <c:idx val="3"/>
            <c:bubble3D val="0"/>
            <c:extLst>
              <c:ext xmlns:c16="http://schemas.microsoft.com/office/drawing/2014/chart" uri="{C3380CC4-5D6E-409C-BE32-E72D297353CC}">
                <c16:uniqueId val="{00000005-3DF6-4D9D-8B9E-8CB2360D7B50}"/>
              </c:ext>
            </c:extLst>
          </c:dPt>
          <c:dPt>
            <c:idx val="4"/>
            <c:bubble3D val="0"/>
            <c:extLst>
              <c:ext xmlns:c16="http://schemas.microsoft.com/office/drawing/2014/chart" uri="{C3380CC4-5D6E-409C-BE32-E72D297353CC}">
                <c16:uniqueId val="{00000006-3DF6-4D9D-8B9E-8CB2360D7B50}"/>
              </c:ext>
            </c:extLst>
          </c:dPt>
          <c:dPt>
            <c:idx val="5"/>
            <c:bubble3D val="0"/>
            <c:extLst>
              <c:ext xmlns:c16="http://schemas.microsoft.com/office/drawing/2014/chart" uri="{C3380CC4-5D6E-409C-BE32-E72D297353CC}">
                <c16:uniqueId val="{00000007-3DF6-4D9D-8B9E-8CB2360D7B50}"/>
              </c:ext>
            </c:extLst>
          </c:dPt>
          <c:dPt>
            <c:idx val="8"/>
            <c:bubble3D val="0"/>
            <c:extLst>
              <c:ext xmlns:c16="http://schemas.microsoft.com/office/drawing/2014/chart" uri="{C3380CC4-5D6E-409C-BE32-E72D297353CC}">
                <c16:uniqueId val="{00000009-3DF6-4D9D-8B9E-8CB2360D7B50}"/>
              </c:ext>
            </c:extLst>
          </c:dPt>
          <c:dPt>
            <c:idx val="9"/>
            <c:bubble3D val="0"/>
            <c:extLst>
              <c:ext xmlns:c16="http://schemas.microsoft.com/office/drawing/2014/chart" uri="{C3380CC4-5D6E-409C-BE32-E72D297353CC}">
                <c16:uniqueId val="{0000000A-3DF6-4D9D-8B9E-8CB2360D7B50}"/>
              </c:ext>
            </c:extLst>
          </c:dPt>
          <c:dPt>
            <c:idx val="10"/>
            <c:bubble3D val="0"/>
            <c:extLst>
              <c:ext xmlns:c16="http://schemas.microsoft.com/office/drawing/2014/chart" uri="{C3380CC4-5D6E-409C-BE32-E72D297353CC}">
                <c16:uniqueId val="{0000000B-3DF6-4D9D-8B9E-8CB2360D7B50}"/>
              </c:ext>
            </c:extLst>
          </c:dPt>
          <c:dPt>
            <c:idx val="11"/>
            <c:bubble3D val="0"/>
            <c:extLst>
              <c:ext xmlns:c16="http://schemas.microsoft.com/office/drawing/2014/chart" uri="{C3380CC4-5D6E-409C-BE32-E72D297353CC}">
                <c16:uniqueId val="{0000000C-3DF6-4D9D-8B9E-8CB2360D7B50}"/>
              </c:ext>
            </c:extLst>
          </c:dPt>
          <c:dPt>
            <c:idx val="12"/>
            <c:bubble3D val="0"/>
            <c:extLst>
              <c:ext xmlns:c16="http://schemas.microsoft.com/office/drawing/2014/chart" uri="{C3380CC4-5D6E-409C-BE32-E72D297353CC}">
                <c16:uniqueId val="{0000000D-3DF6-4D9D-8B9E-8CB2360D7B50}"/>
              </c:ext>
            </c:extLst>
          </c:dPt>
          <c:dPt>
            <c:idx val="13"/>
            <c:bubble3D val="0"/>
            <c:extLst>
              <c:ext xmlns:c16="http://schemas.microsoft.com/office/drawing/2014/chart" uri="{C3380CC4-5D6E-409C-BE32-E72D297353CC}">
                <c16:uniqueId val="{0000000B-E016-4ADB-911B-48631915D245}"/>
              </c:ext>
            </c:extLst>
          </c:dPt>
          <c:cat>
            <c:numRef>
              <c:f>Sheet1!$B$1:$P$1</c:f>
              <c:numCache>
                <c:formatCode>General</c:formatCode>
                <c:ptCount val="15"/>
                <c:pt idx="0">
                  <c:v>2017</c:v>
                </c:pt>
                <c:pt idx="1">
                  <c:v>2018</c:v>
                </c:pt>
                <c:pt idx="2">
                  <c:v>2019</c:v>
                </c:pt>
                <c:pt idx="3">
                  <c:v>2020</c:v>
                </c:pt>
                <c:pt idx="4">
                  <c:v>2021</c:v>
                </c:pt>
                <c:pt idx="5">
                  <c:v>2022</c:v>
                </c:pt>
                <c:pt idx="6">
                  <c:v>2023</c:v>
                </c:pt>
                <c:pt idx="8">
                  <c:v>2017</c:v>
                </c:pt>
                <c:pt idx="9">
                  <c:v>2018</c:v>
                </c:pt>
                <c:pt idx="10">
                  <c:v>2019</c:v>
                </c:pt>
                <c:pt idx="11">
                  <c:v>2020</c:v>
                </c:pt>
                <c:pt idx="12">
                  <c:v>2021</c:v>
                </c:pt>
                <c:pt idx="13">
                  <c:v>2022</c:v>
                </c:pt>
                <c:pt idx="14">
                  <c:v>2023</c:v>
                </c:pt>
              </c:numCache>
            </c:numRef>
          </c:cat>
          <c:val>
            <c:numRef>
              <c:f>Sheet1!$B$4:$P$4</c:f>
              <c:numCache>
                <c:formatCode>0.00</c:formatCode>
                <c:ptCount val="15"/>
                <c:pt idx="0">
                  <c:v>2.2916400000000001</c:v>
                </c:pt>
                <c:pt idx="1">
                  <c:v>1.968</c:v>
                </c:pt>
                <c:pt idx="2">
                  <c:v>1.8122100000000001</c:v>
                </c:pt>
                <c:pt idx="3">
                  <c:v>1.59629</c:v>
                </c:pt>
                <c:pt idx="4">
                  <c:v>1.37266</c:v>
                </c:pt>
                <c:pt idx="5">
                  <c:v>1.4397</c:v>
                </c:pt>
                <c:pt idx="6">
                  <c:v>1.25</c:v>
                </c:pt>
                <c:pt idx="8">
                  <c:v>1.47739</c:v>
                </c:pt>
                <c:pt idx="9">
                  <c:v>1.2339100000000001</c:v>
                </c:pt>
                <c:pt idx="10">
                  <c:v>1.1329100000000001</c:v>
                </c:pt>
                <c:pt idx="11">
                  <c:v>0.98538999999999999</c:v>
                </c:pt>
                <c:pt idx="12">
                  <c:v>0.82611000000000001</c:v>
                </c:pt>
                <c:pt idx="13">
                  <c:v>0.90803999999999996</c:v>
                </c:pt>
                <c:pt idx="14">
                  <c:v>0.7</c:v>
                </c:pt>
              </c:numCache>
            </c:numRef>
          </c:val>
          <c:smooth val="0"/>
          <c:extLst>
            <c:ext xmlns:c16="http://schemas.microsoft.com/office/drawing/2014/chart" uri="{C3380CC4-5D6E-409C-BE32-E72D297353CC}">
              <c16:uniqueId val="{0000000E-3DF6-4D9D-8B9E-8CB2360D7B50}"/>
            </c:ext>
          </c:extLst>
        </c:ser>
        <c:ser>
          <c:idx val="3"/>
          <c:order val="3"/>
          <c:tx>
            <c:strRef>
              <c:f>Sheet1!$A$5</c:f>
              <c:strCache>
                <c:ptCount val="1"/>
                <c:pt idx="0">
                  <c:v>Graft</c:v>
                </c:pt>
              </c:strCache>
            </c:strRef>
          </c:tx>
          <c:spPr>
            <a:ln w="57150">
              <a:solidFill>
                <a:srgbClr val="C0504D"/>
              </a:solidFill>
              <a:prstDash val="solid"/>
            </a:ln>
          </c:spPr>
          <c:marker>
            <c:symbol val="triangle"/>
            <c:size val="12"/>
            <c:spPr>
              <a:solidFill>
                <a:srgbClr val="C0504D"/>
              </a:solidFill>
              <a:ln cmpd="sng">
                <a:noFill/>
                <a:prstDash val="solid"/>
                <a:bevel/>
              </a:ln>
            </c:spPr>
          </c:marker>
          <c:dPt>
            <c:idx val="0"/>
            <c:bubble3D val="0"/>
            <c:extLst>
              <c:ext xmlns:c16="http://schemas.microsoft.com/office/drawing/2014/chart" uri="{C3380CC4-5D6E-409C-BE32-E72D297353CC}">
                <c16:uniqueId val="{0000000F-3DF6-4D9D-8B9E-8CB2360D7B50}"/>
              </c:ext>
            </c:extLst>
          </c:dPt>
          <c:dPt>
            <c:idx val="1"/>
            <c:bubble3D val="0"/>
            <c:extLst>
              <c:ext xmlns:c16="http://schemas.microsoft.com/office/drawing/2014/chart" uri="{C3380CC4-5D6E-409C-BE32-E72D297353CC}">
                <c16:uniqueId val="{00000010-3DF6-4D9D-8B9E-8CB2360D7B50}"/>
              </c:ext>
            </c:extLst>
          </c:dPt>
          <c:dPt>
            <c:idx val="2"/>
            <c:bubble3D val="0"/>
            <c:extLst>
              <c:ext xmlns:c16="http://schemas.microsoft.com/office/drawing/2014/chart" uri="{C3380CC4-5D6E-409C-BE32-E72D297353CC}">
                <c16:uniqueId val="{00000011-3DF6-4D9D-8B9E-8CB2360D7B50}"/>
              </c:ext>
            </c:extLst>
          </c:dPt>
          <c:dPt>
            <c:idx val="3"/>
            <c:bubble3D val="0"/>
            <c:extLst>
              <c:ext xmlns:c16="http://schemas.microsoft.com/office/drawing/2014/chart" uri="{C3380CC4-5D6E-409C-BE32-E72D297353CC}">
                <c16:uniqueId val="{00000012-3DF6-4D9D-8B9E-8CB2360D7B50}"/>
              </c:ext>
            </c:extLst>
          </c:dPt>
          <c:dPt>
            <c:idx val="4"/>
            <c:bubble3D val="0"/>
            <c:extLst>
              <c:ext xmlns:c16="http://schemas.microsoft.com/office/drawing/2014/chart" uri="{C3380CC4-5D6E-409C-BE32-E72D297353CC}">
                <c16:uniqueId val="{00000013-3DF6-4D9D-8B9E-8CB2360D7B50}"/>
              </c:ext>
            </c:extLst>
          </c:dPt>
          <c:dPt>
            <c:idx val="5"/>
            <c:bubble3D val="0"/>
            <c:extLst>
              <c:ext xmlns:c16="http://schemas.microsoft.com/office/drawing/2014/chart" uri="{C3380CC4-5D6E-409C-BE32-E72D297353CC}">
                <c16:uniqueId val="{00000014-3DF6-4D9D-8B9E-8CB2360D7B50}"/>
              </c:ext>
            </c:extLst>
          </c:dPt>
          <c:dPt>
            <c:idx val="8"/>
            <c:bubble3D val="0"/>
            <c:extLst>
              <c:ext xmlns:c16="http://schemas.microsoft.com/office/drawing/2014/chart" uri="{C3380CC4-5D6E-409C-BE32-E72D297353CC}">
                <c16:uniqueId val="{00000016-3DF6-4D9D-8B9E-8CB2360D7B50}"/>
              </c:ext>
            </c:extLst>
          </c:dPt>
          <c:dPt>
            <c:idx val="9"/>
            <c:bubble3D val="0"/>
            <c:extLst>
              <c:ext xmlns:c16="http://schemas.microsoft.com/office/drawing/2014/chart" uri="{C3380CC4-5D6E-409C-BE32-E72D297353CC}">
                <c16:uniqueId val="{00000017-3DF6-4D9D-8B9E-8CB2360D7B50}"/>
              </c:ext>
            </c:extLst>
          </c:dPt>
          <c:dPt>
            <c:idx val="10"/>
            <c:bubble3D val="0"/>
            <c:extLst>
              <c:ext xmlns:c16="http://schemas.microsoft.com/office/drawing/2014/chart" uri="{C3380CC4-5D6E-409C-BE32-E72D297353CC}">
                <c16:uniqueId val="{00000018-3DF6-4D9D-8B9E-8CB2360D7B50}"/>
              </c:ext>
            </c:extLst>
          </c:dPt>
          <c:dPt>
            <c:idx val="11"/>
            <c:bubble3D val="0"/>
            <c:extLst>
              <c:ext xmlns:c16="http://schemas.microsoft.com/office/drawing/2014/chart" uri="{C3380CC4-5D6E-409C-BE32-E72D297353CC}">
                <c16:uniqueId val="{00000019-3DF6-4D9D-8B9E-8CB2360D7B50}"/>
              </c:ext>
            </c:extLst>
          </c:dPt>
          <c:dPt>
            <c:idx val="12"/>
            <c:bubble3D val="0"/>
            <c:extLst>
              <c:ext xmlns:c16="http://schemas.microsoft.com/office/drawing/2014/chart" uri="{C3380CC4-5D6E-409C-BE32-E72D297353CC}">
                <c16:uniqueId val="{0000001A-3DF6-4D9D-8B9E-8CB2360D7B50}"/>
              </c:ext>
            </c:extLst>
          </c:dPt>
          <c:dPt>
            <c:idx val="13"/>
            <c:bubble3D val="0"/>
            <c:extLst>
              <c:ext xmlns:c16="http://schemas.microsoft.com/office/drawing/2014/chart" uri="{C3380CC4-5D6E-409C-BE32-E72D297353CC}">
                <c16:uniqueId val="{00000017-E016-4ADB-911B-48631915D245}"/>
              </c:ext>
            </c:extLst>
          </c:dPt>
          <c:cat>
            <c:numRef>
              <c:f>Sheet1!$B$1:$P$1</c:f>
              <c:numCache>
                <c:formatCode>General</c:formatCode>
                <c:ptCount val="15"/>
                <c:pt idx="0">
                  <c:v>2017</c:v>
                </c:pt>
                <c:pt idx="1">
                  <c:v>2018</c:v>
                </c:pt>
                <c:pt idx="2">
                  <c:v>2019</c:v>
                </c:pt>
                <c:pt idx="3">
                  <c:v>2020</c:v>
                </c:pt>
                <c:pt idx="4">
                  <c:v>2021</c:v>
                </c:pt>
                <c:pt idx="5">
                  <c:v>2022</c:v>
                </c:pt>
                <c:pt idx="6">
                  <c:v>2023</c:v>
                </c:pt>
                <c:pt idx="8">
                  <c:v>2017</c:v>
                </c:pt>
                <c:pt idx="9">
                  <c:v>2018</c:v>
                </c:pt>
                <c:pt idx="10">
                  <c:v>2019</c:v>
                </c:pt>
                <c:pt idx="11">
                  <c:v>2020</c:v>
                </c:pt>
                <c:pt idx="12">
                  <c:v>2021</c:v>
                </c:pt>
                <c:pt idx="13">
                  <c:v>2022</c:v>
                </c:pt>
                <c:pt idx="14">
                  <c:v>2023</c:v>
                </c:pt>
              </c:numCache>
            </c:numRef>
          </c:cat>
          <c:val>
            <c:numRef>
              <c:f>Sheet1!$B$5:$P$5</c:f>
              <c:numCache>
                <c:formatCode>0.00</c:formatCode>
                <c:ptCount val="15"/>
                <c:pt idx="0">
                  <c:v>2.8601999999999999</c:v>
                </c:pt>
                <c:pt idx="1">
                  <c:v>2.32267</c:v>
                </c:pt>
                <c:pt idx="2">
                  <c:v>2.3566099999999999</c:v>
                </c:pt>
                <c:pt idx="3">
                  <c:v>2.4405399999999999</c:v>
                </c:pt>
                <c:pt idx="4">
                  <c:v>1.81958</c:v>
                </c:pt>
                <c:pt idx="5">
                  <c:v>1.7986800000000001</c:v>
                </c:pt>
                <c:pt idx="6">
                  <c:v>1.67</c:v>
                </c:pt>
                <c:pt idx="8">
                  <c:v>1.85816</c:v>
                </c:pt>
                <c:pt idx="9">
                  <c:v>1.5034700000000001</c:v>
                </c:pt>
                <c:pt idx="10">
                  <c:v>1.6457299999999999</c:v>
                </c:pt>
                <c:pt idx="11">
                  <c:v>1.5511900000000001</c:v>
                </c:pt>
                <c:pt idx="12">
                  <c:v>1.20574</c:v>
                </c:pt>
                <c:pt idx="13">
                  <c:v>1.1842299999999999</c:v>
                </c:pt>
                <c:pt idx="14">
                  <c:v>0.98</c:v>
                </c:pt>
              </c:numCache>
            </c:numRef>
          </c:val>
          <c:smooth val="0"/>
          <c:extLst>
            <c:ext xmlns:c16="http://schemas.microsoft.com/office/drawing/2014/chart" uri="{C3380CC4-5D6E-409C-BE32-E72D297353CC}">
              <c16:uniqueId val="{0000001B-3DF6-4D9D-8B9E-8CB2360D7B50}"/>
            </c:ext>
          </c:extLst>
        </c:ser>
        <c:dLbls>
          <c:showLegendKey val="0"/>
          <c:showVal val="0"/>
          <c:showCatName val="0"/>
          <c:showSerName val="0"/>
          <c:showPercent val="0"/>
          <c:showBubbleSize val="0"/>
        </c:dLbls>
        <c:marker val="1"/>
        <c:smooth val="0"/>
        <c:axId val="87821696"/>
        <c:axId val="87824256"/>
      </c:lineChart>
      <c:catAx>
        <c:axId val="87821696"/>
        <c:scaling>
          <c:orientation val="minMax"/>
        </c:scaling>
        <c:delete val="0"/>
        <c:axPos val="b"/>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Calendar Year</a:t>
                </a:r>
              </a:p>
            </c:rich>
          </c:tx>
          <c:layout>
            <c:manualLayout>
              <c:xMode val="edge"/>
              <c:yMode val="edge"/>
              <c:x val="0.47579881945236419"/>
              <c:y val="0.80619367375617201"/>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4256"/>
        <c:crosses val="autoZero"/>
        <c:auto val="1"/>
        <c:lblAlgn val="ctr"/>
        <c:lblOffset val="100"/>
        <c:tickLblSkip val="1"/>
        <c:tickMarkSkip val="1"/>
        <c:noMultiLvlLbl val="0"/>
      </c:catAx>
      <c:valAx>
        <c:axId val="87824256"/>
        <c:scaling>
          <c:orientation val="minMax"/>
          <c:max val="8"/>
          <c:min val="0"/>
        </c:scaling>
        <c:delete val="0"/>
        <c:axPos val="l"/>
        <c:majorGridlines>
          <c:spPr>
            <a:ln w="18061">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dirty="0">
                    <a:latin typeface="Arial" panose="020B0604020202020204" pitchFamily="34" charset="0"/>
                    <a:cs typeface="Arial" panose="020B0604020202020204" pitchFamily="34" charset="0"/>
                  </a:rPr>
                  <a:t>Antimicrobial Rate per </a:t>
                </a:r>
              </a:p>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dirty="0">
                    <a:latin typeface="Arial" panose="020B0604020202020204" pitchFamily="34" charset="0"/>
                    <a:cs typeface="Arial" panose="020B0604020202020204" pitchFamily="34" charset="0"/>
                  </a:rPr>
                  <a:t>100 patient months</a:t>
                </a:r>
              </a:p>
            </c:rich>
          </c:tx>
          <c:layout>
            <c:manualLayout>
              <c:xMode val="edge"/>
              <c:yMode val="edge"/>
              <c:x val="2.9200987407246629E-3"/>
              <c:y val="0.22178395696861"/>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1696"/>
        <c:crosses val="autoZero"/>
        <c:crossBetween val="between"/>
        <c:majorUnit val="1"/>
      </c:valAx>
      <c:spPr>
        <a:noFill/>
        <a:ln w="25397">
          <a:noFill/>
        </a:ln>
      </c:spPr>
    </c:plotArea>
    <c:legend>
      <c:legendPos val="b"/>
      <c:layout>
        <c:manualLayout>
          <c:xMode val="edge"/>
          <c:yMode val="edge"/>
          <c:x val="0.23307331425228917"/>
          <c:y val="0.91935848059302439"/>
          <c:w val="0.63021662993933547"/>
          <c:h val="6.4348229932953749E-2"/>
        </c:manualLayout>
      </c:layout>
      <c:overlay val="0"/>
      <c:txPr>
        <a:bodyPr/>
        <a:lstStyle/>
        <a:p>
          <a:pPr>
            <a:defRPr sz="1600" b="0">
              <a:latin typeface="Arial" panose="020B0604020202020204" pitchFamily="34" charset="0"/>
              <a:cs typeface="Arial" panose="020B0604020202020204" pitchFamily="34" charset="0"/>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03632015391147"/>
          <c:y val="5.7171419387560367E-2"/>
          <c:w val="0.72403090535798165"/>
          <c:h val="0.87952957241837681"/>
        </c:manualLayout>
      </c:layout>
      <c:barChart>
        <c:barDir val="bar"/>
        <c:grouping val="stacked"/>
        <c:varyColors val="0"/>
        <c:ser>
          <c:idx val="0"/>
          <c:order val="0"/>
          <c:tx>
            <c:strRef>
              <c:f>Sheet1!$C$2</c:f>
              <c:strCache>
                <c:ptCount val="1"/>
                <c:pt idx="0">
                  <c:v>Staphylococcus 
aureus (not MRSA)</c:v>
                </c:pt>
              </c:strCache>
            </c:strRef>
          </c:tx>
          <c:spPr>
            <a:solidFill>
              <a:srgbClr val="33A02C"/>
            </a:solidFill>
            <a:ln>
              <a:noFill/>
            </a:ln>
            <a:effectLst/>
          </c:spPr>
          <c:invertIfNegative val="0"/>
          <c:dLbls>
            <c:dLbl>
              <c:idx val="0"/>
              <c:layout>
                <c:manualLayout>
                  <c:x val="1.032744335777454E-3"/>
                  <c:y val="-2.3043414518730122E-3"/>
                </c:manualLayout>
              </c:layout>
              <c:tx>
                <c:rich>
                  <a:bodyPr/>
                  <a:lstStyle/>
                  <a:p>
                    <a:fld id="{9E1E0AB6-8FF5-46E6-8596-7BB3841DDF89}" type="SERIESNAME">
                      <a:rPr lang="en-US" sz="900" i="1" dirty="0"/>
                      <a:pPr/>
                      <a:t>[SERIES NAME]</a:t>
                    </a:fld>
                    <a:r>
                      <a:rPr lang="en-US" sz="900" baseline="0"/>
                      <a:t> </a:t>
                    </a:r>
                  </a:p>
                  <a:p>
                    <a:fld id="{D4D5339A-2770-4A92-8DBF-284CB49AFC9E}" type="VALUE">
                      <a:rPr lang="en-US" sz="900"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0-13E3-40D7-A345-5FA5DC205E8B}"/>
                </c:ext>
              </c:extLst>
            </c:dLbl>
            <c:dLbl>
              <c:idx val="1"/>
              <c:layout>
                <c:manualLayout>
                  <c:x val="1.0316780442704548E-3"/>
                  <c:y val="-2.3043414518730122E-3"/>
                </c:manualLayout>
              </c:layout>
              <c:tx>
                <c:rich>
                  <a:bodyPr/>
                  <a:lstStyle/>
                  <a:p>
                    <a:fld id="{8AB069D0-F057-46CF-B4F9-4C8617253A9D}" type="SERIESNAME">
                      <a:rPr lang="en-US" i="1" dirty="0"/>
                      <a:pPr/>
                      <a:t>[SERIES NAME]</a:t>
                    </a:fld>
                    <a:r>
                      <a:rPr lang="en-US" baseline="0"/>
                      <a:t> </a:t>
                    </a:r>
                  </a:p>
                  <a:p>
                    <a:fld id="{3160E5C8-B470-4636-B403-12FAC889003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13E3-40D7-A345-5FA5DC205E8B}"/>
                </c:ext>
              </c:extLst>
            </c:dLbl>
            <c:dLbl>
              <c:idx val="2"/>
              <c:layout>
                <c:manualLayout>
                  <c:x val="1.0459843302585967E-3"/>
                  <c:y val="-0.11749074997423492"/>
                </c:manualLayout>
              </c:layout>
              <c:tx>
                <c:rich>
                  <a:bodyPr/>
                  <a:lstStyle/>
                  <a:p>
                    <a:fld id="{F881D044-5EA9-4433-97B8-31CAD3B3C43E}" type="SERIESNAME">
                      <a:rPr lang="en-US" i="1" smtClean="0"/>
                      <a:pPr/>
                      <a:t>[SERIES NAME]</a:t>
                    </a:fld>
                    <a:endParaRPr lang="en-US" i="1"/>
                  </a:p>
                  <a:p>
                    <a:r>
                      <a:rPr lang="en-US" baseline="0"/>
                      <a:t> </a:t>
                    </a:r>
                    <a:fld id="{107E9146-5313-4F47-8669-C7AB1377B76B}"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2-13E3-40D7-A345-5FA5DC205E8B}"/>
                </c:ext>
              </c:extLst>
            </c:dLbl>
            <c:dLbl>
              <c:idx val="3"/>
              <c:layout>
                <c:manualLayout>
                  <c:x val="-1.1461318051575931E-2"/>
                  <c:y val="-0.11749080136091244"/>
                </c:manualLayout>
              </c:layout>
              <c:tx>
                <c:rich>
                  <a:bodyPr/>
                  <a:lstStyle/>
                  <a:p>
                    <a:fld id="{F74CDE6D-0A1D-4634-8A38-E6999CE8A972}" type="SERIESNAME">
                      <a:rPr lang="en-US" i="1" smtClean="0"/>
                      <a:pPr/>
                      <a:t>[SERIES NAME]</a:t>
                    </a:fld>
                    <a:r>
                      <a:rPr lang="en-US" i="0" baseline="0"/>
                      <a:t> </a:t>
                    </a:r>
                  </a:p>
                  <a:p>
                    <a:fld id="{3DACC55D-18BD-4285-9A6C-5D43138B7A13}" type="VALUE">
                      <a:rPr lang="en-US" i="0"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Sheet1!$C$3:$C$6</c:f>
              <c:numCache>
                <c:formatCode>0%</c:formatCode>
                <c:ptCount val="4"/>
                <c:pt idx="0">
                  <c:v>0.11799999999999999</c:v>
                </c:pt>
                <c:pt idx="1">
                  <c:v>0.16700000000000001</c:v>
                </c:pt>
                <c:pt idx="2">
                  <c:v>3.5999999999999997E-2</c:v>
                </c:pt>
                <c:pt idx="3">
                  <c:v>5.0999999999999997E-2</c:v>
                </c:pt>
              </c:numCache>
            </c:numRef>
          </c:val>
          <c:extLst>
            <c:ext xmlns:c16="http://schemas.microsoft.com/office/drawing/2014/chart" uri="{C3380CC4-5D6E-409C-BE32-E72D297353CC}">
              <c16:uniqueId val="{00000004-13E3-40D7-A345-5FA5DC205E8B}"/>
            </c:ext>
          </c:extLst>
        </c:ser>
        <c:ser>
          <c:idx val="1"/>
          <c:order val="1"/>
          <c:tx>
            <c:strRef>
              <c:f>Sheet1!$D$2</c:f>
              <c:strCache>
                <c:ptCount val="1"/>
                <c:pt idx="0">
                  <c:v>Methicillin-resistant 
Staphylococcus</c:v>
                </c:pt>
              </c:strCache>
            </c:strRef>
          </c:tx>
          <c:spPr>
            <a:solidFill>
              <a:srgbClr val="FF7F00"/>
            </a:solidFill>
            <a:ln>
              <a:noFill/>
            </a:ln>
            <a:effectLst/>
          </c:spPr>
          <c:invertIfNegative val="0"/>
          <c:dLbls>
            <c:dLbl>
              <c:idx val="0"/>
              <c:layout>
                <c:manualLayout>
                  <c:x val="2.0907515780294078E-3"/>
                  <c:y val="-0.11288206707048898"/>
                </c:manualLayout>
              </c:layout>
              <c:tx>
                <c:rich>
                  <a:bodyPr/>
                  <a:lstStyle/>
                  <a:p>
                    <a:fld id="{55DF1058-4B53-4082-9BFD-933C73CD6975}" type="SERIESNAME">
                      <a:rPr lang="en-US" i="1"/>
                      <a:pPr/>
                      <a:t>[SERIES NAME]</a:t>
                    </a:fld>
                    <a:r>
                      <a:rPr lang="en-US" baseline="0"/>
                      <a:t> </a:t>
                    </a:r>
                  </a:p>
                  <a:p>
                    <a:fld id="{4DCC7E56-DDDB-46C7-B327-A65777454B6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13E3-40D7-A345-5FA5DC205E8B}"/>
                </c:ext>
              </c:extLst>
            </c:dLbl>
            <c:dLbl>
              <c:idx val="1"/>
              <c:layout>
                <c:manualLayout>
                  <c:x val="1.5638557185003864E-2"/>
                  <c:y val="-0.11749074997423492"/>
                </c:manualLayout>
              </c:layout>
              <c:tx>
                <c:rich>
                  <a:bodyPr/>
                  <a:lstStyle/>
                  <a:p>
                    <a:fld id="{04E53DBE-CD03-4058-BC1C-E294DB0DC3EB}" type="SERIESNAME">
                      <a:rPr lang="en-US" i="1"/>
                      <a:pPr/>
                      <a:t>[SERIES NAME]</a:t>
                    </a:fld>
                    <a:r>
                      <a:rPr lang="en-US" baseline="0"/>
                      <a:t> </a:t>
                    </a:r>
                  </a:p>
                  <a:p>
                    <a:fld id="{6C0BCF9C-904C-4C64-B824-3D92573BBB1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13E3-40D7-A345-5FA5DC205E8B}"/>
                </c:ext>
              </c:extLst>
            </c:dLbl>
            <c:dLbl>
              <c:idx val="2"/>
              <c:layout>
                <c:manualLayout>
                  <c:x val="7.9196261242013288E-2"/>
                  <c:y val="-0.11749074997423492"/>
                </c:manualLayout>
              </c:layout>
              <c:tx>
                <c:rich>
                  <a:bodyPr/>
                  <a:lstStyle/>
                  <a:p>
                    <a:fld id="{D7689F21-C326-4D9F-93C6-B65BF922CA38}" type="SERIESNAME">
                      <a:rPr lang="en-US" smtClean="0"/>
                      <a:pPr/>
                      <a:t>[SERIES NAME]</a:t>
                    </a:fld>
                    <a:endParaRPr lang="en-US"/>
                  </a:p>
                  <a:p>
                    <a:r>
                      <a:rPr lang="en-US" baseline="0"/>
                      <a:t> </a:t>
                    </a:r>
                    <a:fld id="{16999269-1D64-4DA5-A2CF-68952E0CEBA9}"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13E3-40D7-A345-5FA5DC205E8B}"/>
                </c:ext>
              </c:extLst>
            </c:dLbl>
            <c:dLbl>
              <c:idx val="3"/>
              <c:layout>
                <c:manualLayout>
                  <c:x val="6.0947738893499165E-2"/>
                  <c:y val="-0.11749074997423492"/>
                </c:manualLayout>
              </c:layout>
              <c:tx>
                <c:rich>
                  <a:bodyPr/>
                  <a:lstStyle/>
                  <a:p>
                    <a:fld id="{064EF550-2515-4213-BAD1-60DE92F8BAAE}" type="SERIESNAME">
                      <a:rPr lang="en-US"/>
                      <a:pPr/>
                      <a:t>[SERIES NAME]</a:t>
                    </a:fld>
                    <a:r>
                      <a:rPr lang="en-US" baseline="0"/>
                      <a:t> </a:t>
                    </a:r>
                  </a:p>
                  <a:p>
                    <a:fld id="{BE6A4E35-E4A3-40F6-939D-74AFA30E342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11722078828798532"/>
                      <c:h val="9.5537996594655089E-2"/>
                    </c:manualLayout>
                  </c15:layout>
                  <c15:dlblFieldTable/>
                  <c15:showDataLabelsRange val="0"/>
                </c:ext>
                <c:ext xmlns:c16="http://schemas.microsoft.com/office/drawing/2014/chart" uri="{C3380CC4-5D6E-409C-BE32-E72D297353CC}">
                  <c16:uniqueId val="{00000008-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Sheet1!$D$3:$D$6</c:f>
              <c:numCache>
                <c:formatCode>0%</c:formatCode>
                <c:ptCount val="4"/>
                <c:pt idx="0">
                  <c:v>5.2999999999999999E-2</c:v>
                </c:pt>
                <c:pt idx="1">
                  <c:v>6.7000000000000004E-2</c:v>
                </c:pt>
                <c:pt idx="2">
                  <c:v>0.03</c:v>
                </c:pt>
                <c:pt idx="3">
                  <c:v>0.01</c:v>
                </c:pt>
              </c:numCache>
            </c:numRef>
          </c:val>
          <c:extLst>
            <c:ext xmlns:c16="http://schemas.microsoft.com/office/drawing/2014/chart" uri="{C3380CC4-5D6E-409C-BE32-E72D297353CC}">
              <c16:uniqueId val="{00000009-13E3-40D7-A345-5FA5DC205E8B}"/>
            </c:ext>
          </c:extLst>
        </c:ser>
        <c:ser>
          <c:idx val="2"/>
          <c:order val="2"/>
          <c:tx>
            <c:strRef>
              <c:f>Sheet1!$E$2</c:f>
              <c:strCache>
                <c:ptCount val="1"/>
                <c:pt idx="0">
                  <c:v>Coagulase-negative 
Staphylococcus</c:v>
                </c:pt>
              </c:strCache>
            </c:strRef>
          </c:tx>
          <c:spPr>
            <a:solidFill>
              <a:srgbClr val="8452BA"/>
            </a:solidFill>
            <a:ln>
              <a:noFill/>
            </a:ln>
            <a:effectLst/>
          </c:spPr>
          <c:invertIfNegative val="0"/>
          <c:dLbls>
            <c:dLbl>
              <c:idx val="0"/>
              <c:layout>
                <c:manualLayout>
                  <c:x val="1.7347234759768071E-18"/>
                  <c:y val="-1.1521707259365059E-3"/>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779F3B5D-F64F-4155-A216-D845AD4447A0}" type="SERIESNAME">
                      <a:rPr lang="en-US" sz="900" i="1">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i="0" baseline="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64B4BC21-37F7-4783-AD57-5B57A6398756}" type="VALUE">
                      <a:rPr lang="en-US" sz="900" i="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9.5054667165504744E-2"/>
                      <c:h val="9.7842338046528102E-2"/>
                    </c:manualLayout>
                  </c15:layout>
                  <c15:dlblFieldTable/>
                  <c15:showDataLabelsRange val="0"/>
                </c:ext>
                <c:ext xmlns:c16="http://schemas.microsoft.com/office/drawing/2014/chart" uri="{C3380CC4-5D6E-409C-BE32-E72D297353CC}">
                  <c16:uniqueId val="{0000000A-13E3-40D7-A345-5FA5DC205E8B}"/>
                </c:ext>
              </c:extLst>
            </c:dLbl>
            <c:dLbl>
              <c:idx val="1"/>
              <c:tx>
                <c:rich>
                  <a:bodyPr/>
                  <a:lstStyle/>
                  <a:p>
                    <a:fld id="{CAD57636-9502-42E6-AF09-8E7F04DB4587}" type="SERIESNAME">
                      <a:rPr lang="en-US" sz="900" i="1"/>
                      <a:pPr/>
                      <a:t>[SERIES NAME]</a:t>
                    </a:fld>
                    <a:r>
                      <a:rPr lang="en-US" sz="900" baseline="0"/>
                      <a:t> </a:t>
                    </a:r>
                  </a:p>
                  <a:p>
                    <a:fld id="{6536E722-A3EF-4052-A4C5-2D728BD8CE26}" type="VALUE">
                      <a:rPr lang="en-US" sz="900"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13E3-40D7-A345-5FA5DC205E8B}"/>
                </c:ext>
              </c:extLst>
            </c:dLbl>
            <c:dLbl>
              <c:idx val="2"/>
              <c:tx>
                <c:rich>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A60A6586-6857-430C-BA4C-8BDD5C82354C}" type="SERIESNAME">
                      <a:rPr lang="en-US" sz="900" i="1">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i="0" baseline="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966932FF-10F7-4A46-8CB2-03C85950B9C7}" type="VALUE">
                      <a:rPr lang="en-US" sz="900" i="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C-13E3-40D7-A345-5FA5DC205E8B}"/>
                </c:ext>
              </c:extLst>
            </c:dLbl>
            <c:dLbl>
              <c:idx val="3"/>
              <c:tx>
                <c:rich>
                  <a:bodyPr/>
                  <a:lstStyle/>
                  <a:p>
                    <a:fld id="{435CD44A-AC65-43F2-92C4-64AE3EDCD92D}" type="SERIESNAME">
                      <a:rPr lang="en-US" sz="900" i="1"/>
                      <a:pPr/>
                      <a:t>[SERIES NAME]</a:t>
                    </a:fld>
                    <a:r>
                      <a:rPr lang="en-US" sz="900" baseline="0"/>
                      <a:t> </a:t>
                    </a:r>
                  </a:p>
                  <a:p>
                    <a:fld id="{80371481-743C-4A45-A92D-33CC59C3A00E}" type="VALUE">
                      <a:rPr lang="en-US" sz="900"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D-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Sheet1!$E$3:$E$6</c:f>
              <c:numCache>
                <c:formatCode>0%</c:formatCode>
                <c:ptCount val="4"/>
                <c:pt idx="0">
                  <c:v>0.11799999999999999</c:v>
                </c:pt>
                <c:pt idx="1">
                  <c:v>0.106</c:v>
                </c:pt>
                <c:pt idx="2">
                  <c:v>0.214</c:v>
                </c:pt>
                <c:pt idx="3">
                  <c:v>0.11600000000000001</c:v>
                </c:pt>
              </c:numCache>
            </c:numRef>
          </c:val>
          <c:extLst>
            <c:ext xmlns:c16="http://schemas.microsoft.com/office/drawing/2014/chart" uri="{C3380CC4-5D6E-409C-BE32-E72D297353CC}">
              <c16:uniqueId val="{0000000E-13E3-40D7-A345-5FA5DC205E8B}"/>
            </c:ext>
          </c:extLst>
        </c:ser>
        <c:ser>
          <c:idx val="3"/>
          <c:order val="3"/>
          <c:tx>
            <c:strRef>
              <c:f>Sheet1!$F$2</c:f>
              <c:strCache>
                <c:ptCount val="1"/>
                <c:pt idx="0">
                  <c:v>Enterococcus sp.</c:v>
                </c:pt>
              </c:strCache>
            </c:strRef>
          </c:tx>
          <c:spPr>
            <a:solidFill>
              <a:srgbClr val="FB9A99"/>
            </a:solidFill>
            <a:ln>
              <a:noFill/>
            </a:ln>
            <a:effectLst/>
          </c:spPr>
          <c:invertIfNegative val="0"/>
          <c:dLbls>
            <c:dLbl>
              <c:idx val="0"/>
              <c:tx>
                <c:rich>
                  <a:bodyPr/>
                  <a:lstStyle/>
                  <a:p>
                    <a:fld id="{4FAE03AF-25FD-431E-A1C2-FE0DA1878A04}" type="SERIESNAME">
                      <a:rPr lang="en-US" i="1"/>
                      <a:pPr/>
                      <a:t>[SERIES NAME]</a:t>
                    </a:fld>
                    <a:r>
                      <a:rPr lang="en-US" baseline="0"/>
                      <a:t> </a:t>
                    </a:r>
                  </a:p>
                  <a:p>
                    <a:fld id="{5138C641-B3E6-4924-87AE-384225505917}"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F-13E3-40D7-A345-5FA5DC205E8B}"/>
                </c:ext>
              </c:extLst>
            </c:dLbl>
            <c:dLbl>
              <c:idx val="1"/>
              <c:tx>
                <c:rich>
                  <a:bodyPr/>
                  <a:lstStyle/>
                  <a:p>
                    <a:fld id="{39C80804-3C7B-4F0A-BCE2-3D5D8D863B35}" type="SERIESNAME">
                      <a:rPr lang="en-US" i="1"/>
                      <a:pPr/>
                      <a:t>[SERIES NAME]</a:t>
                    </a:fld>
                    <a:r>
                      <a:rPr lang="en-US" baseline="0"/>
                      <a:t> </a:t>
                    </a:r>
                  </a:p>
                  <a:p>
                    <a:fld id="{92445558-DC2B-46FE-8609-F7BF22D88815}"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0-13E3-40D7-A345-5FA5DC205E8B}"/>
                </c:ext>
              </c:extLst>
            </c:dLbl>
            <c:dLbl>
              <c:idx val="2"/>
              <c:tx>
                <c:rich>
                  <a:bodyPr/>
                  <a:lstStyle/>
                  <a:p>
                    <a:fld id="{A21DCF45-844A-4459-A215-685F27FA34CA}" type="SERIESNAME">
                      <a:rPr lang="en-US" i="1"/>
                      <a:pPr/>
                      <a:t>[SERIES NAME]</a:t>
                    </a:fld>
                    <a:r>
                      <a:rPr lang="en-US" baseline="0"/>
                      <a:t> </a:t>
                    </a:r>
                  </a:p>
                  <a:p>
                    <a:fld id="{DDDDCD6A-E473-452E-8AC6-07B82E64CB9A}"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1-13E3-40D7-A345-5FA5DC205E8B}"/>
                </c:ext>
              </c:extLst>
            </c:dLbl>
            <c:dLbl>
              <c:idx val="3"/>
              <c:tx>
                <c:rich>
                  <a:bodyPr/>
                  <a:lstStyle/>
                  <a:p>
                    <a:fld id="{DDFFAB3E-244B-4C10-BFAE-305656E4AE49}" type="SERIESNAME">
                      <a:rPr lang="en-US" i="1"/>
                      <a:pPr/>
                      <a:t>[SERIES NAME]</a:t>
                    </a:fld>
                    <a:r>
                      <a:rPr lang="en-US" baseline="0"/>
                      <a:t> </a:t>
                    </a:r>
                  </a:p>
                  <a:p>
                    <a:fld id="{4BFB050F-2388-4CA2-BB0C-4B4E21F8577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2-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Sheet1!$F$3:$F$6</c:f>
              <c:numCache>
                <c:formatCode>0%</c:formatCode>
                <c:ptCount val="4"/>
                <c:pt idx="0">
                  <c:v>0.13500000000000001</c:v>
                </c:pt>
                <c:pt idx="1">
                  <c:v>0.13300000000000001</c:v>
                </c:pt>
                <c:pt idx="2">
                  <c:v>0.17299999999999999</c:v>
                </c:pt>
                <c:pt idx="3">
                  <c:v>0.22700000000000001</c:v>
                </c:pt>
              </c:numCache>
            </c:numRef>
          </c:val>
          <c:extLst>
            <c:ext xmlns:c16="http://schemas.microsoft.com/office/drawing/2014/chart" uri="{C3380CC4-5D6E-409C-BE32-E72D297353CC}">
              <c16:uniqueId val="{00000013-13E3-40D7-A345-5FA5DC205E8B}"/>
            </c:ext>
          </c:extLst>
        </c:ser>
        <c:ser>
          <c:idx val="4"/>
          <c:order val="4"/>
          <c:tx>
            <c:strRef>
              <c:f>Sheet1!$G$2</c:f>
              <c:strCache>
                <c:ptCount val="1"/>
                <c:pt idx="0">
                  <c:v>Gram-positive 
bacteria (other)</c:v>
                </c:pt>
              </c:strCache>
            </c:strRef>
          </c:tx>
          <c:spPr>
            <a:solidFill>
              <a:srgbClr val="BFBFBF"/>
            </a:solidFill>
            <a:ln>
              <a:noFill/>
            </a:ln>
            <a:effectLst/>
          </c:spPr>
          <c:invertIfNegative val="0"/>
          <c:dLbls>
            <c:dLbl>
              <c:idx val="0"/>
              <c:layout>
                <c:manualLayout>
                  <c:x val="-7.6427806328564511E-17"/>
                  <c:y val="-0.11288206707048898"/>
                </c:manualLayout>
              </c:layout>
              <c:tx>
                <c:rich>
                  <a:bodyPr/>
                  <a:lstStyle/>
                  <a:p>
                    <a:fld id="{D125B595-3940-40A7-B20C-BE6882CB476E}" type="SERIESNAME">
                      <a:rPr lang="en-US"/>
                      <a:pPr/>
                      <a:t>[SERIES NAME]</a:t>
                    </a:fld>
                    <a:r>
                      <a:rPr lang="en-US" baseline="0"/>
                      <a:t> </a:t>
                    </a:r>
                  </a:p>
                  <a:p>
                    <a:fld id="{659E176C-5AAF-4548-A8DB-94EB53426AE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4-13E3-40D7-A345-5FA5DC205E8B}"/>
                </c:ext>
              </c:extLst>
            </c:dLbl>
            <c:dLbl>
              <c:idx val="1"/>
              <c:layout>
                <c:manualLayout>
                  <c:x val="0"/>
                  <c:y val="-0.110579577751447"/>
                </c:manualLayout>
              </c:layout>
              <c:tx>
                <c:rich>
                  <a:bodyPr/>
                  <a:lstStyle/>
                  <a:p>
                    <a:fld id="{E6157E40-54E3-4737-B20A-5B953B75548D}" type="SERIESNAME">
                      <a:rPr lang="en-US" smtClean="0"/>
                      <a:pPr/>
                      <a:t>[SERIES NAME]</a:t>
                    </a:fld>
                    <a:endParaRPr lang="en-US"/>
                  </a:p>
                  <a:p>
                    <a:r>
                      <a:rPr lang="en-US" baseline="0"/>
                      <a:t> </a:t>
                    </a:r>
                    <a:fld id="{673FA147-1515-4E7C-8190-E0484F5FDCAF}"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5-13E3-40D7-A345-5FA5DC205E8B}"/>
                </c:ext>
              </c:extLst>
            </c:dLbl>
            <c:dLbl>
              <c:idx val="2"/>
              <c:layout>
                <c:manualLayout>
                  <c:x val="-7.6407904339875131E-17"/>
                  <c:y val="-0.110579577751447"/>
                </c:manualLayout>
              </c:layout>
              <c:tx>
                <c:rich>
                  <a:bodyPr/>
                  <a:lstStyle/>
                  <a:p>
                    <a:fld id="{B9C5FDE1-47AE-49EB-9FD4-3E4A46E41B64}" type="SERIESNAME">
                      <a:rPr lang="en-US"/>
                      <a:pPr/>
                      <a:t>[SERIES NAME]</a:t>
                    </a:fld>
                    <a:r>
                      <a:rPr lang="en-US" baseline="0"/>
                      <a:t> </a:t>
                    </a:r>
                  </a:p>
                  <a:p>
                    <a:fld id="{8435038A-F4D5-4D35-A02A-6D25A241F711}"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6-13E3-40D7-A345-5FA5DC205E8B}"/>
                </c:ext>
              </c:extLst>
            </c:dLbl>
            <c:dLbl>
              <c:idx val="3"/>
              <c:layout>
                <c:manualLayout>
                  <c:x val="0"/>
                  <c:y val="-0.110579577751447"/>
                </c:manualLayout>
              </c:layout>
              <c:tx>
                <c:rich>
                  <a:bodyPr/>
                  <a:lstStyle/>
                  <a:p>
                    <a:fld id="{0728ED42-E8DE-4A7F-B762-3A93C2238D03}" type="SERIESNAME">
                      <a:rPr lang="en-US" smtClean="0"/>
                      <a:pPr/>
                      <a:t>[SERIES NAME]</a:t>
                    </a:fld>
                    <a:endParaRPr lang="en-US"/>
                  </a:p>
                  <a:p>
                    <a:r>
                      <a:rPr lang="en-US" baseline="0"/>
                      <a:t> </a:t>
                    </a:r>
                    <a:fld id="{F8631D00-D127-4DD3-8267-FF08C25C80E8}"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7-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Sheet1!$G$3:$G$6</c:f>
              <c:numCache>
                <c:formatCode>0%</c:formatCode>
                <c:ptCount val="4"/>
                <c:pt idx="0">
                  <c:v>4.7E-2</c:v>
                </c:pt>
                <c:pt idx="1">
                  <c:v>1.0999999999999999E-2</c:v>
                </c:pt>
                <c:pt idx="2">
                  <c:v>3.5999999999999997E-2</c:v>
                </c:pt>
                <c:pt idx="3">
                  <c:v>2.5000000000000001E-2</c:v>
                </c:pt>
              </c:numCache>
            </c:numRef>
          </c:val>
          <c:extLst>
            <c:ext xmlns:c16="http://schemas.microsoft.com/office/drawing/2014/chart" uri="{C3380CC4-5D6E-409C-BE32-E72D297353CC}">
              <c16:uniqueId val="{00000018-13E3-40D7-A345-5FA5DC205E8B}"/>
            </c:ext>
          </c:extLst>
        </c:ser>
        <c:ser>
          <c:idx val="5"/>
          <c:order val="5"/>
          <c:spPr>
            <a:solidFill>
              <a:schemeClr val="accent6"/>
            </a:solidFill>
            <a:ln>
              <a:noFill/>
            </a:ln>
            <a:effectLst/>
          </c:spPr>
          <c:invertIfNegative val="0"/>
          <c:cat>
            <c:strRef>
              <c:f>Sheet1!$B$3:$B$6</c:f>
              <c:strCache>
                <c:ptCount val="4"/>
                <c:pt idx="0">
                  <c:v>Calendar Year 
2023</c:v>
                </c:pt>
                <c:pt idx="1">
                  <c:v>Calendar Year 
2022</c:v>
                </c:pt>
                <c:pt idx="2">
                  <c:v>Calendar Year 
2023</c:v>
                </c:pt>
                <c:pt idx="3">
                  <c:v>Calendar Year 
2022</c:v>
                </c:pt>
              </c:strCache>
            </c:strRef>
          </c:cat>
          <c:val>
            <c:numRef>
              <c:f>Sheet1!$H$3:$H$6</c:f>
              <c:numCache>
                <c:formatCode>General</c:formatCode>
                <c:ptCount val="4"/>
              </c:numCache>
            </c:numRef>
          </c:val>
          <c:extLst>
            <c:ext xmlns:c16="http://schemas.microsoft.com/office/drawing/2014/chart" uri="{C3380CC4-5D6E-409C-BE32-E72D297353CC}">
              <c16:uniqueId val="{00000019-13E3-40D7-A345-5FA5DC205E8B}"/>
            </c:ext>
          </c:extLst>
        </c:ser>
        <c:ser>
          <c:idx val="6"/>
          <c:order val="6"/>
          <c:spPr>
            <a:solidFill>
              <a:schemeClr val="accent1">
                <a:lumMod val="60000"/>
              </a:schemeClr>
            </a:solidFill>
            <a:ln>
              <a:noFill/>
            </a:ln>
            <a:effectLst/>
          </c:spPr>
          <c:invertIfNegative val="0"/>
          <c:cat>
            <c:strRef>
              <c:f>Sheet1!$B$3:$B$6</c:f>
              <c:strCache>
                <c:ptCount val="4"/>
                <c:pt idx="0">
                  <c:v>Calendar Year 
2023</c:v>
                </c:pt>
                <c:pt idx="1">
                  <c:v>Calendar Year 
2022</c:v>
                </c:pt>
                <c:pt idx="2">
                  <c:v>Calendar Year 
2023</c:v>
                </c:pt>
                <c:pt idx="3">
                  <c:v>Calendar Year 
2022</c:v>
                </c:pt>
              </c:strCache>
            </c:strRef>
          </c:cat>
          <c:val>
            <c:numRef>
              <c:f>Sheet1!$I$3:$I$6</c:f>
              <c:numCache>
                <c:formatCode>General</c:formatCode>
                <c:ptCount val="4"/>
              </c:numCache>
            </c:numRef>
          </c:val>
          <c:extLst>
            <c:ext xmlns:c16="http://schemas.microsoft.com/office/drawing/2014/chart" uri="{C3380CC4-5D6E-409C-BE32-E72D297353CC}">
              <c16:uniqueId val="{0000001A-13E3-40D7-A345-5FA5DC205E8B}"/>
            </c:ext>
          </c:extLst>
        </c:ser>
        <c:ser>
          <c:idx val="7"/>
          <c:order val="7"/>
          <c:spPr>
            <a:solidFill>
              <a:schemeClr val="accent2">
                <a:lumMod val="60000"/>
              </a:schemeClr>
            </a:solidFill>
            <a:ln>
              <a:noFill/>
            </a:ln>
            <a:effectLst/>
          </c:spPr>
          <c:invertIfNegative val="0"/>
          <c:cat>
            <c:strRef>
              <c:f>Sheet1!$B$3:$B$6</c:f>
              <c:strCache>
                <c:ptCount val="4"/>
                <c:pt idx="0">
                  <c:v>Calendar Year 
2023</c:v>
                </c:pt>
                <c:pt idx="1">
                  <c:v>Calendar Year 
2022</c:v>
                </c:pt>
                <c:pt idx="2">
                  <c:v>Calendar Year 
2023</c:v>
                </c:pt>
                <c:pt idx="3">
                  <c:v>Calendar Year 
2022</c:v>
                </c:pt>
              </c:strCache>
            </c:strRef>
          </c:cat>
          <c:val>
            <c:numRef>
              <c:f>Sheet1!$J$3:$J$6</c:f>
              <c:numCache>
                <c:formatCode>General</c:formatCode>
                <c:ptCount val="4"/>
              </c:numCache>
            </c:numRef>
          </c:val>
          <c:extLst>
            <c:ext xmlns:c16="http://schemas.microsoft.com/office/drawing/2014/chart" uri="{C3380CC4-5D6E-409C-BE32-E72D297353CC}">
              <c16:uniqueId val="{0000001B-13E3-40D7-A345-5FA5DC205E8B}"/>
            </c:ext>
          </c:extLst>
        </c:ser>
        <c:ser>
          <c:idx val="8"/>
          <c:order val="8"/>
          <c:tx>
            <c:strRef>
              <c:f>Sheet1!$K$2</c:f>
              <c:strCache>
                <c:ptCount val="1"/>
                <c:pt idx="0">
                  <c:v>Gram-negative 
bacteria</c:v>
                </c:pt>
              </c:strCache>
            </c:strRef>
          </c:tx>
          <c:spPr>
            <a:solidFill>
              <a:srgbClr val="1F78B4"/>
            </a:solidFill>
            <a:ln>
              <a:noFill/>
            </a:ln>
            <a:effectLst/>
          </c:spPr>
          <c:invertIfNegative val="0"/>
          <c:dLbls>
            <c:dLbl>
              <c:idx val="0"/>
              <c:tx>
                <c:rich>
                  <a:bodyPr/>
                  <a:lstStyle/>
                  <a:p>
                    <a:fld id="{BF288C62-14DC-4AC2-8C28-FF5C3C30D512}" type="SERIESNAME">
                      <a:rPr lang="en-US"/>
                      <a:pPr/>
                      <a:t>[SERIES NAME]</a:t>
                    </a:fld>
                    <a:r>
                      <a:rPr lang="en-US" baseline="0"/>
                      <a:t> </a:t>
                    </a:r>
                  </a:p>
                  <a:p>
                    <a:fld id="{F26AEC79-A508-459F-A7C0-87CBD45C040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C-13E3-40D7-A345-5FA5DC205E8B}"/>
                </c:ext>
              </c:extLst>
            </c:dLbl>
            <c:dLbl>
              <c:idx val="1"/>
              <c:tx>
                <c:rich>
                  <a:bodyPr/>
                  <a:lstStyle/>
                  <a:p>
                    <a:fld id="{9B26E571-0673-4A66-A555-758FBB3E38DB}" type="SERIESNAME">
                      <a:rPr lang="en-US"/>
                      <a:pPr/>
                      <a:t>[SERIES NAME]</a:t>
                    </a:fld>
                    <a:r>
                      <a:rPr lang="en-US" baseline="0"/>
                      <a:t> </a:t>
                    </a:r>
                  </a:p>
                  <a:p>
                    <a:fld id="{92ABB94F-CA59-4DF7-A41F-95FCA3187624}"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D-13E3-40D7-A345-5FA5DC205E8B}"/>
                </c:ext>
              </c:extLst>
            </c:dLbl>
            <c:dLbl>
              <c:idx val="2"/>
              <c:tx>
                <c:rich>
                  <a:bodyPr/>
                  <a:lstStyle/>
                  <a:p>
                    <a:fld id="{86AF8781-5407-4720-9DBE-CD05616E730B}" type="SERIESNAME">
                      <a:rPr lang="en-US"/>
                      <a:pPr/>
                      <a:t>[SERIES NAME]</a:t>
                    </a:fld>
                    <a:r>
                      <a:rPr lang="en-US" baseline="0"/>
                      <a:t> </a:t>
                    </a:r>
                  </a:p>
                  <a:p>
                    <a:fld id="{DED9CF05-B800-46A2-9BF6-3D3684785DEF}"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E-13E3-40D7-A345-5FA5DC205E8B}"/>
                </c:ext>
              </c:extLst>
            </c:dLbl>
            <c:dLbl>
              <c:idx val="3"/>
              <c:tx>
                <c:rich>
                  <a:bodyPr/>
                  <a:lstStyle/>
                  <a:p>
                    <a:fld id="{902F546B-CA56-478C-9E64-828609E413F2}" type="SERIESNAME">
                      <a:rPr lang="en-US"/>
                      <a:pPr/>
                      <a:t>[SERIES NAME]</a:t>
                    </a:fld>
                    <a:r>
                      <a:rPr lang="en-US" baseline="0"/>
                      <a:t> </a:t>
                    </a:r>
                  </a:p>
                  <a:p>
                    <a:fld id="{18399A20-D5A0-4B87-BCF0-2434697BB6F4}"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F-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Sheet1!$K$3:$K$6</c:f>
              <c:numCache>
                <c:formatCode>0%</c:formatCode>
                <c:ptCount val="4"/>
                <c:pt idx="0">
                  <c:v>0.30599999999999999</c:v>
                </c:pt>
                <c:pt idx="1">
                  <c:v>0.23300000000000001</c:v>
                </c:pt>
                <c:pt idx="2">
                  <c:v>0.161</c:v>
                </c:pt>
                <c:pt idx="3">
                  <c:v>0.222</c:v>
                </c:pt>
              </c:numCache>
            </c:numRef>
          </c:val>
          <c:extLst>
            <c:ext xmlns:c16="http://schemas.microsoft.com/office/drawing/2014/chart" uri="{C3380CC4-5D6E-409C-BE32-E72D297353CC}">
              <c16:uniqueId val="{00000020-13E3-40D7-A345-5FA5DC205E8B}"/>
            </c:ext>
          </c:extLst>
        </c:ser>
        <c:ser>
          <c:idx val="9"/>
          <c:order val="9"/>
          <c:tx>
            <c:strRef>
              <c:f>Sheet1!$L$2</c:f>
              <c:strCache>
                <c:ptCount val="1"/>
                <c:pt idx="0">
                  <c:v>Candida 
albicans</c:v>
                </c:pt>
              </c:strCache>
            </c:strRef>
          </c:tx>
          <c:spPr>
            <a:solidFill>
              <a:srgbClr val="BDA0CC"/>
            </a:solidFill>
            <a:ln>
              <a:noFill/>
            </a:ln>
            <a:effectLst/>
          </c:spPr>
          <c:invertIfNegative val="0"/>
          <c:dLbls>
            <c:dLbl>
              <c:idx val="0"/>
              <c:layout>
                <c:manualLayout>
                  <c:x val="-1.4589246466556013E-2"/>
                  <c:y val="-0.10596904271486986"/>
                </c:manualLayout>
              </c:layout>
              <c:tx>
                <c:rich>
                  <a:bodyPr/>
                  <a:lstStyle/>
                  <a:p>
                    <a:fld id="{A9F0A3A8-205A-4FE4-ACBE-4B5930D63FBA}" type="SERIESNAME">
                      <a:rPr lang="en-US" i="1"/>
                      <a:pPr/>
                      <a:t>[SERIES NAME]</a:t>
                    </a:fld>
                    <a:r>
                      <a:rPr lang="en-US" baseline="0"/>
                      <a:t> </a:t>
                    </a:r>
                  </a:p>
                  <a:p>
                    <a:fld id="{D7DDCFE4-E3EC-44E0-B3C9-F957469DF9D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1-13E3-40D7-A345-5FA5DC205E8B}"/>
                </c:ext>
              </c:extLst>
            </c:dLbl>
            <c:dLbl>
              <c:idx val="1"/>
              <c:layout>
                <c:manualLayout>
                  <c:x val="3.773031486439889E-6"/>
                  <c:y val="-2.273677380584393E-3"/>
                </c:manualLayout>
              </c:layout>
              <c:tx>
                <c:rich>
                  <a:bodyPr/>
                  <a:lstStyle/>
                  <a:p>
                    <a:fld id="{768552B4-D6C3-4E5C-865C-B670529D9C88}" type="SERIESNAME">
                      <a:rPr lang="en-US" i="1"/>
                      <a:pPr/>
                      <a:t>[SERIES NAME]</a:t>
                    </a:fld>
                    <a:r>
                      <a:rPr lang="en-US" baseline="0"/>
                      <a:t> </a:t>
                    </a:r>
                  </a:p>
                  <a:p>
                    <a:fld id="{45978D90-EF88-43FB-8141-529B215C182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2-13E3-40D7-A345-5FA5DC205E8B}"/>
                </c:ext>
              </c:extLst>
            </c:dLbl>
            <c:dLbl>
              <c:idx val="2"/>
              <c:tx>
                <c:rich>
                  <a:bodyPr/>
                  <a:lstStyle/>
                  <a:p>
                    <a:fld id="{A26E45B4-B844-4A54-84AE-FD73E8394A45}" type="SERIESNAME">
                      <a:rPr lang="en-US" i="1"/>
                      <a:pPr/>
                      <a:t>[SERIES NAME]</a:t>
                    </a:fld>
                    <a:r>
                      <a:rPr lang="en-US" baseline="0"/>
                      <a:t> </a:t>
                    </a:r>
                  </a:p>
                  <a:p>
                    <a:fld id="{BFE51C72-3ED5-4026-B5B5-ED32554BCA7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3-13E3-40D7-A345-5FA5DC205E8B}"/>
                </c:ext>
              </c:extLst>
            </c:dLbl>
            <c:dLbl>
              <c:idx val="3"/>
              <c:tx>
                <c:rich>
                  <a:bodyPr/>
                  <a:lstStyle/>
                  <a:p>
                    <a:fld id="{BFD36F6B-794C-4F98-857E-15DC089BF032}" type="SERIESNAME">
                      <a:rPr lang="en-US" i="1"/>
                      <a:pPr/>
                      <a:t>[SERIES NAME]</a:t>
                    </a:fld>
                    <a:r>
                      <a:rPr lang="en-US" baseline="0"/>
                      <a:t> </a:t>
                    </a:r>
                  </a:p>
                  <a:p>
                    <a:fld id="{E740F1F3-1765-4C92-9185-FC5998F19FDC}"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4-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Sheet1!$L$3:$L$6</c:f>
              <c:numCache>
                <c:formatCode>0%</c:formatCode>
                <c:ptCount val="4"/>
                <c:pt idx="0">
                  <c:v>1.7999999999999999E-2</c:v>
                </c:pt>
                <c:pt idx="1">
                  <c:v>7.8E-2</c:v>
                </c:pt>
                <c:pt idx="2">
                  <c:v>0.14899999999999999</c:v>
                </c:pt>
                <c:pt idx="3">
                  <c:v>0.111</c:v>
                </c:pt>
              </c:numCache>
            </c:numRef>
          </c:val>
          <c:extLst>
            <c:ext xmlns:c16="http://schemas.microsoft.com/office/drawing/2014/chart" uri="{C3380CC4-5D6E-409C-BE32-E72D297353CC}">
              <c16:uniqueId val="{00000025-13E3-40D7-A345-5FA5DC205E8B}"/>
            </c:ext>
          </c:extLst>
        </c:ser>
        <c:ser>
          <c:idx val="10"/>
          <c:order val="10"/>
          <c:tx>
            <c:strRef>
              <c:f>Sheet1!$M$2</c:f>
              <c:strCache>
                <c:ptCount val="1"/>
                <c:pt idx="0">
                  <c:v>Yeast/Fungus 
(other)</c:v>
                </c:pt>
              </c:strCache>
            </c:strRef>
          </c:tx>
          <c:spPr>
            <a:solidFill>
              <a:srgbClr val="E93B3B"/>
            </a:solidFill>
            <a:ln>
              <a:noFill/>
            </a:ln>
            <a:effectLst/>
          </c:spPr>
          <c:invertIfNegative val="0"/>
          <c:dLbls>
            <c:dLbl>
              <c:idx val="0"/>
              <c:layout>
                <c:manualLayout>
                  <c:x val="2.7087741355082618E-2"/>
                  <c:y val="-0.10827338416674287"/>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67AFEFB7-315B-4D57-92AC-BAE8A8D163FD}" type="SERIESNAME">
                      <a:rPr lang="en-US" sz="90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baseline="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C3C7A0E2-6AB8-4A8F-A816-65CBD4051AB0}" type="VALUE">
                      <a:rPr lang="en-US" sz="90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7.2355424815457745E-2"/>
                      <c:h val="9.5537996594655089E-2"/>
                    </c:manualLayout>
                  </c15:layout>
                  <c15:dlblFieldTable/>
                  <c15:showDataLabelsRange val="0"/>
                </c:ext>
                <c:ext xmlns:c16="http://schemas.microsoft.com/office/drawing/2014/chart" uri="{C3380CC4-5D6E-409C-BE32-E72D297353CC}">
                  <c16:uniqueId val="{00000026-13E3-40D7-A345-5FA5DC205E8B}"/>
                </c:ext>
              </c:extLst>
            </c:dLbl>
            <c:dLbl>
              <c:idx val="1"/>
              <c:layout>
                <c:manualLayout>
                  <c:x val="-1.0455808450737496E-3"/>
                  <c:y val="4.6387119203038975E-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47FF1E28-1425-42B8-A51E-8CDDEEDB9C60}" type="SERIESNAME">
                      <a:rPr lang="en-US" sz="900"/>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baseline="0"/>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C1D7CC4B-2961-4E0C-9AD0-0C6B17D09989}" type="VALUE">
                      <a:rPr lang="en-US" sz="900" baseline="0" smtClean="0"/>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7.5243511987414691E-2"/>
                      <c:h val="9.972895668458627E-2"/>
                    </c:manualLayout>
                  </c15:layout>
                  <c15:dlblFieldTable/>
                  <c15:showDataLabelsRange val="0"/>
                </c:ext>
                <c:ext xmlns:c16="http://schemas.microsoft.com/office/drawing/2014/chart" uri="{C3380CC4-5D6E-409C-BE32-E72D297353CC}">
                  <c16:uniqueId val="{00000027-13E3-40D7-A345-5FA5DC205E8B}"/>
                </c:ext>
              </c:extLst>
            </c:dLbl>
            <c:dLbl>
              <c:idx val="2"/>
              <c:layout>
                <c:manualLayout>
                  <c:x val="5.2114573115543848E-4"/>
                  <c:y val="-1.1521707259365484E-3"/>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2C6D06B1-9DBA-4DDF-9FEF-889FB6C83B57}" type="SERIESNAME">
                      <a:rPr lang="en-US" sz="1000">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1000" baseline="0">
                        <a:latin typeface="Arial" panose="020B0604020202020204" pitchFamily="34" charset="0"/>
                        <a:cs typeface="Arial" panose="020B0604020202020204" pitchFamily="34" charset="0"/>
                      </a:rPr>
                      <a:t> </a:t>
                    </a:r>
                  </a:p>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884EE3C0-973F-4C54-8EEB-2D30799F3165}" type="VALUE">
                      <a:rPr lang="en-US" sz="1000" baseline="0" smtClean="0">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showLegendKey val="0"/>
              <c:showVal val="1"/>
              <c:showCatName val="0"/>
              <c:showSerName val="1"/>
              <c:showPercent val="0"/>
              <c:showBubbleSize val="0"/>
              <c:extLst>
                <c:ext xmlns:c15="http://schemas.microsoft.com/office/drawing/2012/chart" uri="{CE6537A1-D6FC-4f65-9D91-7224C49458BB}">
                  <c15:layout>
                    <c:manualLayout>
                      <c:w val="8.4898377608221332E-2"/>
                      <c:h val="0.10475536240214714"/>
                    </c:manualLayout>
                  </c15:layout>
                  <c15:dlblFieldTable/>
                  <c15:showDataLabelsRange val="0"/>
                </c:ext>
                <c:ext xmlns:c16="http://schemas.microsoft.com/office/drawing/2014/chart" uri="{C3380CC4-5D6E-409C-BE32-E72D297353CC}">
                  <c16:uniqueId val="{00000028-13E3-40D7-A345-5FA5DC205E8B}"/>
                </c:ext>
              </c:extLst>
            </c:dLbl>
            <c:dLbl>
              <c:idx val="3"/>
              <c:tx>
                <c:rich>
                  <a:bodyPr/>
                  <a:lstStyle/>
                  <a:p>
                    <a:fld id="{63AE9531-04F1-4E2F-8427-0660A39D15CA}" type="SERIESNAME">
                      <a:rPr lang="en-US"/>
                      <a:pPr/>
                      <a:t>[SERIES NAME]</a:t>
                    </a:fld>
                    <a:r>
                      <a:rPr lang="en-US" baseline="0"/>
                      <a:t> </a:t>
                    </a:r>
                  </a:p>
                  <a:p>
                    <a:fld id="{52455B3A-E948-41E9-9DA5-9714A20DEBDB}"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9-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Sheet1!$M$3:$M$6</c:f>
              <c:numCache>
                <c:formatCode>0%</c:formatCode>
                <c:ptCount val="4"/>
                <c:pt idx="0">
                  <c:v>5.2999999999999999E-2</c:v>
                </c:pt>
                <c:pt idx="1">
                  <c:v>8.3000000000000004E-2</c:v>
                </c:pt>
                <c:pt idx="2">
                  <c:v>0.11899999999999999</c:v>
                </c:pt>
                <c:pt idx="3">
                  <c:v>0.13600000000000001</c:v>
                </c:pt>
              </c:numCache>
            </c:numRef>
          </c:val>
          <c:extLst>
            <c:ext xmlns:c16="http://schemas.microsoft.com/office/drawing/2014/chart" uri="{C3380CC4-5D6E-409C-BE32-E72D297353CC}">
              <c16:uniqueId val="{0000002A-13E3-40D7-A345-5FA5DC205E8B}"/>
            </c:ext>
          </c:extLst>
        </c:ser>
        <c:ser>
          <c:idx val="11"/>
          <c:order val="11"/>
          <c:tx>
            <c:strRef>
              <c:f>Sheet1!$N$2</c:f>
              <c:strCache>
                <c:ptCount val="1"/>
                <c:pt idx="0">
                  <c:v>Multiple 
Organisms</c:v>
                </c:pt>
              </c:strCache>
            </c:strRef>
          </c:tx>
          <c:spPr>
            <a:solidFill>
              <a:srgbClr val="FFFF69"/>
            </a:solidFill>
            <a:ln>
              <a:noFill/>
            </a:ln>
            <a:effectLst/>
          </c:spPr>
          <c:invertIfNegative val="0"/>
          <c:dLbls>
            <c:dLbl>
              <c:idx val="0"/>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00E668B9-46F3-4FB5-BA3C-0A330A542B57}" type="SERIESNAME">
                      <a:rPr lang="en-US" sz="1000">
                        <a:solidFill>
                          <a:schemeClr val="tx1"/>
                        </a:solidFill>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1000" baseline="0">
                        <a:solidFill>
                          <a:schemeClr val="tx1"/>
                        </a:solidFill>
                        <a:latin typeface="Arial" panose="020B0604020202020204" pitchFamily="34" charset="0"/>
                        <a:cs typeface="Arial" panose="020B0604020202020204" pitchFamily="34" charset="0"/>
                      </a:rPr>
                      <a:t>, </a:t>
                    </a:r>
                  </a:p>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2CF7B50B-E5CA-452C-8105-D6F3D00F80BF}" type="VALUE">
                      <a:rPr lang="en-US" sz="1000" baseline="0" smtClean="0">
                        <a:solidFill>
                          <a:schemeClr val="tx1"/>
                        </a:solidFill>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2B-13E3-40D7-A345-5FA5DC205E8B}"/>
                </c:ext>
              </c:extLst>
            </c:dLbl>
            <c:dLbl>
              <c:idx val="1"/>
              <c:tx>
                <c:rich>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AA4357AE-9989-40C0-A873-E377EF72CE93}" type="SERIESNAME">
                      <a:rPr lang="en-US" sz="90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baseline="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50B309E1-867E-4EE0-A871-0B46D7E8D483}" type="VALUE">
                      <a:rPr lang="en-US" sz="90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C-13E3-40D7-A345-5FA5DC205E8B}"/>
                </c:ext>
              </c:extLst>
            </c:dLbl>
            <c:dLbl>
              <c:idx val="2"/>
              <c:layout>
                <c:manualLayout>
                  <c:x val="4.1688375943148212E-3"/>
                  <c:y val="-4.2245771924242984E-17"/>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CEF930CD-01EF-4188-8A01-EB5F24990D39}" type="SERIESNAME">
                      <a:rPr lang="en-US" sz="1000">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1000" baseline="0">
                        <a:latin typeface="Arial" panose="020B0604020202020204" pitchFamily="34" charset="0"/>
                        <a:cs typeface="Arial" panose="020B0604020202020204" pitchFamily="34" charset="0"/>
                      </a:rPr>
                      <a:t> </a:t>
                    </a:r>
                  </a:p>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1AB63F3C-DCED-4659-B2AB-1F8F47A5B932}" type="VALUE">
                      <a:rPr lang="en-US" sz="1000" baseline="0" smtClean="0">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2D-13E3-40D7-A345-5FA5DC205E8B}"/>
                </c:ext>
              </c:extLst>
            </c:dLbl>
            <c:dLbl>
              <c:idx val="3"/>
              <c:tx>
                <c:rich>
                  <a:bodyPr/>
                  <a:lstStyle/>
                  <a:p>
                    <a:fld id="{7D3D990E-2F23-4132-938E-E8DB15CCEB62}" type="SERIESNAME">
                      <a:rPr lang="en-US"/>
                      <a:pPr/>
                      <a:t>[SERIES NAME]</a:t>
                    </a:fld>
                    <a:r>
                      <a:rPr lang="en-US" baseline="0"/>
                      <a:t> </a:t>
                    </a:r>
                  </a:p>
                  <a:p>
                    <a:fld id="{03760F30-4D5C-4173-BD1D-FCAF17FB3B1A}"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E-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2023</c:v>
                </c:pt>
                <c:pt idx="1">
                  <c:v>Calendar Year 
2022</c:v>
                </c:pt>
                <c:pt idx="2">
                  <c:v>Calendar Year 
2023</c:v>
                </c:pt>
                <c:pt idx="3">
                  <c:v>Calendar Year 
2022</c:v>
                </c:pt>
              </c:strCache>
            </c:strRef>
          </c:cat>
          <c:val>
            <c:numRef>
              <c:f>Sheet1!$N$3:$N$6</c:f>
              <c:numCache>
                <c:formatCode>0%</c:formatCode>
                <c:ptCount val="4"/>
                <c:pt idx="0">
                  <c:v>0.153</c:v>
                </c:pt>
                <c:pt idx="1">
                  <c:v>0.122</c:v>
                </c:pt>
                <c:pt idx="2">
                  <c:v>8.3000000000000004E-2</c:v>
                </c:pt>
                <c:pt idx="3">
                  <c:v>0.10100000000000001</c:v>
                </c:pt>
              </c:numCache>
            </c:numRef>
          </c:val>
          <c:extLst>
            <c:ext xmlns:c16="http://schemas.microsoft.com/office/drawing/2014/chart" uri="{C3380CC4-5D6E-409C-BE32-E72D297353CC}">
              <c16:uniqueId val="{0000002F-13E3-40D7-A345-5FA5DC205E8B}"/>
            </c:ext>
          </c:extLst>
        </c:ser>
        <c:ser>
          <c:idx val="12"/>
          <c:order val="12"/>
          <c:spPr>
            <a:solidFill>
              <a:schemeClr val="accent1">
                <a:lumMod val="80000"/>
                <a:lumOff val="20000"/>
              </a:schemeClr>
            </a:solidFill>
            <a:ln>
              <a:noFill/>
            </a:ln>
            <a:effectLst/>
          </c:spPr>
          <c:invertIfNegative val="0"/>
          <c:cat>
            <c:strRef>
              <c:f>Sheet1!$B$3:$B$6</c:f>
              <c:strCache>
                <c:ptCount val="4"/>
                <c:pt idx="0">
                  <c:v>Calendar Year 
2023</c:v>
                </c:pt>
                <c:pt idx="1">
                  <c:v>Calendar Year 
2022</c:v>
                </c:pt>
                <c:pt idx="2">
                  <c:v>Calendar Year 
2023</c:v>
                </c:pt>
                <c:pt idx="3">
                  <c:v>Calendar Year 
2022</c:v>
                </c:pt>
              </c:strCache>
            </c:strRef>
          </c:cat>
          <c:val>
            <c:numRef>
              <c:f>Sheet1!$O$3:$O$6</c:f>
              <c:numCache>
                <c:formatCode>General</c:formatCode>
                <c:ptCount val="4"/>
              </c:numCache>
            </c:numRef>
          </c:val>
          <c:extLst>
            <c:ext xmlns:c16="http://schemas.microsoft.com/office/drawing/2014/chart" uri="{C3380CC4-5D6E-409C-BE32-E72D297353CC}">
              <c16:uniqueId val="{00000030-13E3-40D7-A345-5FA5DC205E8B}"/>
            </c:ext>
          </c:extLst>
        </c:ser>
        <c:ser>
          <c:idx val="13"/>
          <c:order val="13"/>
          <c:spPr>
            <a:solidFill>
              <a:schemeClr val="accent2">
                <a:lumMod val="80000"/>
                <a:lumOff val="20000"/>
              </a:schemeClr>
            </a:solidFill>
            <a:ln>
              <a:noFill/>
            </a:ln>
            <a:effectLst/>
          </c:spPr>
          <c:invertIfNegative val="0"/>
          <c:cat>
            <c:strRef>
              <c:f>Sheet1!$B$3:$B$6</c:f>
              <c:strCache>
                <c:ptCount val="4"/>
                <c:pt idx="0">
                  <c:v>Calendar Year 
2023</c:v>
                </c:pt>
                <c:pt idx="1">
                  <c:v>Calendar Year 
2022</c:v>
                </c:pt>
                <c:pt idx="2">
                  <c:v>Calendar Year 
2023</c:v>
                </c:pt>
                <c:pt idx="3">
                  <c:v>Calendar Year 
2022</c:v>
                </c:pt>
              </c:strCache>
            </c:strRef>
          </c:cat>
          <c:val>
            <c:numRef>
              <c:f>Sheet1!$P$3:$P$6</c:f>
              <c:numCache>
                <c:formatCode>General</c:formatCode>
                <c:ptCount val="4"/>
              </c:numCache>
            </c:numRef>
          </c:val>
          <c:extLst>
            <c:ext xmlns:c16="http://schemas.microsoft.com/office/drawing/2014/chart" uri="{C3380CC4-5D6E-409C-BE32-E72D297353CC}">
              <c16:uniqueId val="{00000031-13E3-40D7-A345-5FA5DC205E8B}"/>
            </c:ext>
          </c:extLst>
        </c:ser>
        <c:dLbls>
          <c:showLegendKey val="0"/>
          <c:showVal val="0"/>
          <c:showCatName val="0"/>
          <c:showSerName val="0"/>
          <c:showPercent val="0"/>
          <c:showBubbleSize val="0"/>
        </c:dLbls>
        <c:gapWidth val="120"/>
        <c:overlap val="100"/>
        <c:axId val="948948360"/>
        <c:axId val="948950000"/>
      </c:barChart>
      <c:catAx>
        <c:axId val="948948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948950000"/>
        <c:crossesAt val="0"/>
        <c:auto val="1"/>
        <c:lblAlgn val="ctr"/>
        <c:lblOffset val="100"/>
        <c:noMultiLvlLbl val="0"/>
      </c:catAx>
      <c:valAx>
        <c:axId val="948950000"/>
        <c:scaling>
          <c:orientation val="minMax"/>
          <c:max val="1"/>
        </c:scaling>
        <c:delete val="0"/>
        <c:axPos val="b"/>
        <c:majorGridlines>
          <c:spPr>
            <a:ln w="9525" cap="flat" cmpd="sng" algn="ctr">
              <a:solidFill>
                <a:schemeClr val="bg1">
                  <a:lumMod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48948360"/>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latin typeface="Arial" panose="020B0604020202020204" pitchFamily="34" charset="0"/>
                <a:cs typeface="Arial" panose="020B0604020202020204" pitchFamily="34" charset="0"/>
              </a:defRPr>
            </a:pPr>
            <a:r>
              <a:rPr lang="en-US" sz="1600">
                <a:latin typeface="Arial" panose="020B0604020202020204" pitchFamily="34" charset="0"/>
                <a:cs typeface="Arial" panose="020B0604020202020204" pitchFamily="34" charset="0"/>
              </a:rPr>
              <a:t>NICU CLABSI Standard Infection Ratio (SIR) </a:t>
            </a:r>
          </a:p>
          <a:p>
            <a:pPr>
              <a:defRPr sz="1600">
                <a:latin typeface="Arial" panose="020B0604020202020204" pitchFamily="34" charset="0"/>
                <a:cs typeface="Arial" panose="020B0604020202020204" pitchFamily="34" charset="0"/>
              </a:defRPr>
            </a:pPr>
            <a:r>
              <a:rPr lang="en-US" sz="1600">
                <a:latin typeface="Arial" panose="020B0604020202020204" pitchFamily="34" charset="0"/>
                <a:cs typeface="Arial" panose="020B0604020202020204" pitchFamily="34" charset="0"/>
              </a:rPr>
              <a:t>by Birth</a:t>
            </a:r>
            <a:r>
              <a:rPr lang="en-US" sz="1600" baseline="0">
                <a:latin typeface="Arial" panose="020B0604020202020204" pitchFamily="34" charset="0"/>
                <a:cs typeface="Arial" panose="020B0604020202020204" pitchFamily="34" charset="0"/>
              </a:rPr>
              <a:t> Weight Category (grams)</a:t>
            </a:r>
            <a:endParaRPr lang="en-US" sz="1600">
              <a:latin typeface="Arial" panose="020B0604020202020204" pitchFamily="34" charset="0"/>
              <a:cs typeface="Arial" panose="020B0604020202020204" pitchFamily="34" charset="0"/>
            </a:endParaRPr>
          </a:p>
        </c:rich>
      </c:tx>
      <c:layout>
        <c:manualLayout>
          <c:xMode val="edge"/>
          <c:yMode val="edge"/>
          <c:x val="0.20409548227828703"/>
          <c:y val="0"/>
        </c:manualLayout>
      </c:layout>
      <c:overlay val="0"/>
    </c:title>
    <c:autoTitleDeleted val="0"/>
    <c:plotArea>
      <c:layout>
        <c:manualLayout>
          <c:layoutTarget val="inner"/>
          <c:xMode val="edge"/>
          <c:yMode val="edge"/>
          <c:x val="0.13787633601763863"/>
          <c:y val="0.16745467625646199"/>
          <c:w val="0.84627575277337597"/>
          <c:h val="0.57739596099505941"/>
        </c:manualLayout>
      </c:layout>
      <c:lineChart>
        <c:grouping val="standard"/>
        <c:varyColors val="0"/>
        <c:ser>
          <c:idx val="0"/>
          <c:order val="0"/>
          <c:tx>
            <c:strRef>
              <c:f>Sheet1!$A$2</c:f>
              <c:strCache>
                <c:ptCount val="1"/>
                <c:pt idx="0">
                  <c:v>CI_HI</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Sheet1!$B$2:$F$2</c:f>
              <c:numCache>
                <c:formatCode>General</c:formatCode>
                <c:ptCount val="5"/>
                <c:pt idx="0">
                  <c:v>1.07</c:v>
                </c:pt>
                <c:pt idx="1">
                  <c:v>1.02</c:v>
                </c:pt>
                <c:pt idx="2">
                  <c:v>1.51</c:v>
                </c:pt>
                <c:pt idx="3">
                  <c:v>1.79</c:v>
                </c:pt>
                <c:pt idx="4">
                  <c:v>2.58</c:v>
                </c:pt>
              </c:numCache>
            </c:numRef>
          </c:val>
          <c:smooth val="0"/>
          <c:extLst>
            <c:ext xmlns:c16="http://schemas.microsoft.com/office/drawing/2014/chart" uri="{C3380CC4-5D6E-409C-BE32-E72D297353CC}">
              <c16:uniqueId val="{00000000-9EA4-4AAE-8952-34FCC9C72F66}"/>
            </c:ext>
          </c:extLst>
        </c:ser>
        <c:ser>
          <c:idx val="1"/>
          <c:order val="1"/>
          <c:tx>
            <c:strRef>
              <c:f>Sheet1!$A$3</c:f>
              <c:strCache>
                <c:ptCount val="1"/>
                <c:pt idx="0">
                  <c:v>CI_LO</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Sheet1!$B$3:$F$3</c:f>
              <c:numCache>
                <c:formatCode>General</c:formatCode>
                <c:ptCount val="5"/>
                <c:pt idx="0">
                  <c:v>0.21</c:v>
                </c:pt>
                <c:pt idx="1">
                  <c:v>0.01</c:v>
                </c:pt>
                <c:pt idx="2">
                  <c:v>0.08</c:v>
                </c:pt>
                <c:pt idx="3">
                  <c:v>0</c:v>
                </c:pt>
                <c:pt idx="4">
                  <c:v>0.24</c:v>
                </c:pt>
              </c:numCache>
            </c:numRef>
          </c:val>
          <c:smooth val="0"/>
          <c:extLst>
            <c:ext xmlns:c16="http://schemas.microsoft.com/office/drawing/2014/chart" uri="{C3380CC4-5D6E-409C-BE32-E72D297353CC}">
              <c16:uniqueId val="{00000001-9EA4-4AAE-8952-34FCC9C72F66}"/>
            </c:ext>
          </c:extLst>
        </c:ser>
        <c:ser>
          <c:idx val="2"/>
          <c:order val="2"/>
          <c:tx>
            <c:strRef>
              <c:f>Sheet1!$A$4</c:f>
              <c:strCache>
                <c:ptCount val="1"/>
                <c:pt idx="0">
                  <c:v>SIR</c:v>
                </c:pt>
              </c:strCache>
            </c:strRef>
          </c:tx>
          <c:spPr>
            <a:ln w="40031">
              <a:noFill/>
            </a:ln>
          </c:spPr>
          <c:marker>
            <c:symbol val="dash"/>
            <c:size val="13"/>
            <c:spPr>
              <a:solidFill>
                <a:srgbClr val="99CC00"/>
              </a:solidFill>
              <a:ln>
                <a:solidFill>
                  <a:srgbClr val="99CC00"/>
                </a:solidFill>
                <a:prstDash val="solid"/>
              </a:ln>
            </c:spPr>
          </c:marker>
          <c:cat>
            <c:strRef>
              <c:f>Sheet1!$B$1:$F$1</c:f>
              <c:strCache>
                <c:ptCount val="5"/>
                <c:pt idx="0">
                  <c:v>≤750 g</c:v>
                </c:pt>
                <c:pt idx="1">
                  <c:v>751-1000 g</c:v>
                </c:pt>
                <c:pt idx="2">
                  <c:v>1001-1500 g</c:v>
                </c:pt>
                <c:pt idx="3">
                  <c:v>1501-2500 g</c:v>
                </c:pt>
                <c:pt idx="4">
                  <c:v>&gt;2500 g</c:v>
                </c:pt>
              </c:strCache>
            </c:strRef>
          </c:cat>
          <c:val>
            <c:numRef>
              <c:f>Sheet1!$B$4:$F$4</c:f>
              <c:numCache>
                <c:formatCode>General</c:formatCode>
                <c:ptCount val="5"/>
                <c:pt idx="0">
                  <c:v>0.51</c:v>
                </c:pt>
                <c:pt idx="1">
                  <c:v>0.21</c:v>
                </c:pt>
                <c:pt idx="2">
                  <c:v>0.46</c:v>
                </c:pt>
                <c:pt idx="3">
                  <c:v>0</c:v>
                </c:pt>
                <c:pt idx="4">
                  <c:v>0.95</c:v>
                </c:pt>
              </c:numCache>
            </c:numRef>
          </c:val>
          <c:smooth val="0"/>
          <c:extLst>
            <c:ext xmlns:c16="http://schemas.microsoft.com/office/drawing/2014/chart" uri="{C3380CC4-5D6E-409C-BE32-E72D297353CC}">
              <c16:uniqueId val="{00000002-9EA4-4AAE-8952-34FCC9C72F66}"/>
            </c:ext>
          </c:extLst>
        </c:ser>
        <c:ser>
          <c:idx val="3"/>
          <c:order val="3"/>
          <c:tx>
            <c:v>Base</c:v>
          </c:tx>
          <c:spPr>
            <a:ln w="63390">
              <a:solidFill>
                <a:schemeClr val="bg1">
                  <a:lumMod val="75000"/>
                </a:schemeClr>
              </a:solidFill>
            </a:ln>
          </c:spPr>
          <c:marker>
            <c:symbol val="none"/>
          </c:marker>
          <c:val>
            <c:numRef>
              <c:f>Sheet1!$B$5:$F$5</c:f>
              <c:numCache>
                <c:formatCode>General</c:formatCode>
                <c:ptCount val="5"/>
              </c:numCache>
            </c:numRef>
          </c:val>
          <c:smooth val="0"/>
          <c:extLst>
            <c:ext xmlns:c16="http://schemas.microsoft.com/office/drawing/2014/chart" uri="{C3380CC4-5D6E-409C-BE32-E72D297353CC}">
              <c16:uniqueId val="{00000003-9EA4-4AAE-8952-34FCC9C72F66}"/>
            </c:ext>
          </c:extLst>
        </c:ser>
        <c:dLbls>
          <c:showLegendKey val="0"/>
          <c:showVal val="0"/>
          <c:showCatName val="0"/>
          <c:showSerName val="0"/>
          <c:showPercent val="0"/>
          <c:showBubbleSize val="0"/>
        </c:dLbls>
        <c:hiLowLines>
          <c:spPr>
            <a:ln w="25373">
              <a:solidFill>
                <a:srgbClr val="333399"/>
              </a:solidFill>
              <a:prstDash val="solid"/>
            </a:ln>
          </c:spPr>
        </c:hiLowLines>
        <c:smooth val="0"/>
        <c:axId val="84161664"/>
        <c:axId val="84163584"/>
      </c:lineChart>
      <c:catAx>
        <c:axId val="84161664"/>
        <c:scaling>
          <c:orientation val="minMax"/>
        </c:scaling>
        <c:delete val="0"/>
        <c:axPos val="b"/>
        <c:title>
          <c:tx>
            <c:rich>
              <a:bodyPr/>
              <a:lstStyle/>
              <a:p>
                <a:pPr>
                  <a:defRPr sz="1400" b="1" i="0" u="none" strike="noStrike" baseline="0">
                    <a:solidFill>
                      <a:srgbClr val="000000"/>
                    </a:solidFill>
                    <a:latin typeface="Arial" panose="020B0604020202020204" pitchFamily="34" charset="0"/>
                    <a:ea typeface="Calibri"/>
                    <a:cs typeface="Arial" panose="020B0604020202020204" pitchFamily="34" charset="0"/>
                  </a:defRPr>
                </a:pPr>
                <a:r>
                  <a:rPr lang="en-US" sz="1400">
                    <a:latin typeface="Arial" panose="020B0604020202020204" pitchFamily="34" charset="0"/>
                    <a:cs typeface="Arial" panose="020B0604020202020204" pitchFamily="34" charset="0"/>
                  </a:rPr>
                  <a:t>Birth Weight</a:t>
                </a:r>
              </a:p>
            </c:rich>
          </c:tx>
          <c:layout>
            <c:manualLayout>
              <c:xMode val="edge"/>
              <c:yMode val="edge"/>
              <c:x val="0.47385574879281767"/>
              <c:y val="0.93155950587802905"/>
            </c:manualLayout>
          </c:layout>
          <c:overlay val="0"/>
          <c:spPr>
            <a:noFill/>
            <a:ln w="35586">
              <a:noFill/>
            </a:ln>
          </c:spPr>
        </c:title>
        <c:numFmt formatCode="General" sourceLinked="1"/>
        <c:majorTickMark val="cross"/>
        <c:minorTickMark val="none"/>
        <c:tickLblPos val="nextTo"/>
        <c:spPr>
          <a:ln w="4445">
            <a:solidFill>
              <a:schemeClr val="tx1"/>
            </a:solidFill>
            <a:prstDash val="solid"/>
          </a:ln>
        </c:spPr>
        <c:txPr>
          <a:bodyPr rot="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4163584"/>
        <c:crosses val="autoZero"/>
        <c:auto val="1"/>
        <c:lblAlgn val="ctr"/>
        <c:lblOffset val="600"/>
        <c:tickLblSkip val="1"/>
        <c:tickMarkSkip val="1"/>
        <c:noMultiLvlLbl val="0"/>
      </c:catAx>
      <c:valAx>
        <c:axId val="84163584"/>
        <c:scaling>
          <c:orientation val="minMax"/>
          <c:max val="3.5"/>
        </c:scaling>
        <c:delete val="0"/>
        <c:axPos val="l"/>
        <c:majorGridlines>
          <c:spPr>
            <a:ln w="17793">
              <a:solidFill>
                <a:srgbClr val="C0C0C0"/>
              </a:solidFill>
              <a:prstDash val="solid"/>
            </a:ln>
          </c:spPr>
        </c:majorGridlines>
        <c:title>
          <c:tx>
            <c:rich>
              <a:bodyPr/>
              <a:lstStyle/>
              <a:p>
                <a:pPr>
                  <a:defRPr sz="1400" b="1" i="0" u="none" strike="noStrike" baseline="0">
                    <a:solidFill>
                      <a:srgbClr val="000000"/>
                    </a:solidFill>
                    <a:latin typeface="Arial" panose="020B0604020202020204" pitchFamily="34" charset="0"/>
                    <a:ea typeface="Calibri"/>
                    <a:cs typeface="Arial" panose="020B0604020202020204" pitchFamily="34" charset="0"/>
                  </a:defRPr>
                </a:pPr>
                <a:r>
                  <a:rPr lang="en-US" sz="1400">
                    <a:latin typeface="Arial" panose="020B0604020202020204" pitchFamily="34" charset="0"/>
                    <a:cs typeface="Arial" panose="020B0604020202020204" pitchFamily="34" charset="0"/>
                  </a:rPr>
                  <a:t>SIR</a:t>
                </a:r>
              </a:p>
            </c:rich>
          </c:tx>
          <c:layout>
            <c:manualLayout>
              <c:xMode val="edge"/>
              <c:yMode val="edge"/>
              <c:x val="1.5847828010262799E-2"/>
              <c:y val="0.37022131862618401"/>
            </c:manualLayout>
          </c:layout>
          <c:overlay val="0"/>
          <c:spPr>
            <a:noFill/>
            <a:ln w="35586">
              <a:noFill/>
            </a:ln>
          </c:spPr>
        </c:title>
        <c:numFmt formatCode="0.0" sourceLinked="0"/>
        <c:majorTickMark val="cross"/>
        <c:minorTickMark val="none"/>
        <c:tickLblPos val="nextTo"/>
        <c:spPr>
          <a:ln w="4445">
            <a:solidFill>
              <a:schemeClr val="tx1"/>
            </a:solidFill>
            <a:prstDash val="solid"/>
          </a:ln>
        </c:spPr>
        <c:txPr>
          <a:bodyPr rot="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4161664"/>
        <c:crosses val="autoZero"/>
        <c:crossBetween val="between"/>
        <c:majorUnit val="0.5"/>
      </c:valAx>
      <c:spPr>
        <a:noFill/>
        <a:ln w="25391">
          <a:noFill/>
        </a:ln>
      </c:spPr>
    </c:plotArea>
    <c:plotVisOnly val="1"/>
    <c:dispBlanksAs val="gap"/>
    <c:showDLblsOverMax val="0"/>
  </c:chart>
  <c:spPr>
    <a:noFill/>
    <a:ln>
      <a:noFill/>
    </a:ln>
  </c:spPr>
  <c:txPr>
    <a:bodyPr/>
    <a:lstStyle/>
    <a:p>
      <a:pPr>
        <a:defRPr sz="1854" b="1" i="0" u="none" strike="noStrike" baseline="0">
          <a:solidFill>
            <a:schemeClr val="tx1"/>
          </a:solidFill>
          <a:latin typeface="Calibri"/>
          <a:ea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latin typeface="Arial" panose="020B0604020202020204" pitchFamily="34" charset="0"/>
                <a:cs typeface="Arial" panose="020B0604020202020204" pitchFamily="34" charset="0"/>
              </a:defRPr>
            </a:pPr>
            <a:r>
              <a:rPr lang="en-US" sz="1600">
                <a:latin typeface="Arial" panose="020B0604020202020204" pitchFamily="34" charset="0"/>
                <a:cs typeface="Arial" panose="020B0604020202020204" pitchFamily="34" charset="0"/>
              </a:rPr>
              <a:t>NICU CLABSI Standard Infection Ratio (SUR) </a:t>
            </a:r>
          </a:p>
          <a:p>
            <a:pPr>
              <a:defRPr sz="1600">
                <a:latin typeface="Arial" panose="020B0604020202020204" pitchFamily="34" charset="0"/>
                <a:cs typeface="Arial" panose="020B0604020202020204" pitchFamily="34" charset="0"/>
              </a:defRPr>
            </a:pPr>
            <a:r>
              <a:rPr lang="en-US" sz="1600">
                <a:latin typeface="Arial" panose="020B0604020202020204" pitchFamily="34" charset="0"/>
                <a:cs typeface="Arial" panose="020B0604020202020204" pitchFamily="34" charset="0"/>
              </a:rPr>
              <a:t>by Birth</a:t>
            </a:r>
            <a:r>
              <a:rPr lang="en-US" sz="1600" baseline="0">
                <a:latin typeface="Arial" panose="020B0604020202020204" pitchFamily="34" charset="0"/>
                <a:cs typeface="Arial" panose="020B0604020202020204" pitchFamily="34" charset="0"/>
              </a:rPr>
              <a:t> Weight Category (grams)</a:t>
            </a:r>
            <a:endParaRPr lang="en-US" sz="1600">
              <a:latin typeface="Arial" panose="020B0604020202020204" pitchFamily="34" charset="0"/>
              <a:cs typeface="Arial" panose="020B0604020202020204" pitchFamily="34" charset="0"/>
            </a:endParaRPr>
          </a:p>
        </c:rich>
      </c:tx>
      <c:layout>
        <c:manualLayout>
          <c:xMode val="edge"/>
          <c:yMode val="edge"/>
          <c:x val="0.19777615392772877"/>
          <c:y val="7.3082715247298671E-3"/>
        </c:manualLayout>
      </c:layout>
      <c:overlay val="0"/>
    </c:title>
    <c:autoTitleDeleted val="0"/>
    <c:plotArea>
      <c:layout>
        <c:manualLayout>
          <c:layoutTarget val="inner"/>
          <c:xMode val="edge"/>
          <c:yMode val="edge"/>
          <c:x val="0.13787633601763863"/>
          <c:y val="0.16745467625646199"/>
          <c:w val="0.84627575277337597"/>
          <c:h val="0.58186673971101832"/>
        </c:manualLayout>
      </c:layout>
      <c:lineChart>
        <c:grouping val="standard"/>
        <c:varyColors val="0"/>
        <c:ser>
          <c:idx val="0"/>
          <c:order val="0"/>
          <c:tx>
            <c:strRef>
              <c:f>Sheet1!$A$2</c:f>
              <c:strCache>
                <c:ptCount val="1"/>
                <c:pt idx="0">
                  <c:v>CI_HI</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Sheet1!$B$2:$F$2</c:f>
              <c:numCache>
                <c:formatCode>General</c:formatCode>
                <c:ptCount val="5"/>
                <c:pt idx="0">
                  <c:v>0.81</c:v>
                </c:pt>
                <c:pt idx="1">
                  <c:v>0.72</c:v>
                </c:pt>
                <c:pt idx="2">
                  <c:v>0.81</c:v>
                </c:pt>
                <c:pt idx="3">
                  <c:v>0.54</c:v>
                </c:pt>
                <c:pt idx="4">
                  <c:v>1.19</c:v>
                </c:pt>
              </c:numCache>
            </c:numRef>
          </c:val>
          <c:smooth val="0"/>
          <c:extLst>
            <c:ext xmlns:c16="http://schemas.microsoft.com/office/drawing/2014/chart" uri="{C3380CC4-5D6E-409C-BE32-E72D297353CC}">
              <c16:uniqueId val="{00000000-7EC7-4FF5-A9C4-BBC76A2919FC}"/>
            </c:ext>
          </c:extLst>
        </c:ser>
        <c:ser>
          <c:idx val="1"/>
          <c:order val="1"/>
          <c:tx>
            <c:strRef>
              <c:f>Sheet1!$A$3</c:f>
              <c:strCache>
                <c:ptCount val="1"/>
                <c:pt idx="0">
                  <c:v>CI_LO</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Sheet1!$B$3:$F$3</c:f>
              <c:numCache>
                <c:formatCode>General</c:formatCode>
                <c:ptCount val="5"/>
                <c:pt idx="0">
                  <c:v>0.76</c:v>
                </c:pt>
                <c:pt idx="1">
                  <c:v>0.66</c:v>
                </c:pt>
                <c:pt idx="2">
                  <c:v>0.76</c:v>
                </c:pt>
                <c:pt idx="3">
                  <c:v>0.5</c:v>
                </c:pt>
                <c:pt idx="4">
                  <c:v>1.1200000000000001</c:v>
                </c:pt>
              </c:numCache>
            </c:numRef>
          </c:val>
          <c:smooth val="0"/>
          <c:extLst>
            <c:ext xmlns:c16="http://schemas.microsoft.com/office/drawing/2014/chart" uri="{C3380CC4-5D6E-409C-BE32-E72D297353CC}">
              <c16:uniqueId val="{00000001-7EC7-4FF5-A9C4-BBC76A2919FC}"/>
            </c:ext>
          </c:extLst>
        </c:ser>
        <c:ser>
          <c:idx val="2"/>
          <c:order val="2"/>
          <c:tx>
            <c:strRef>
              <c:f>Sheet1!$A$4</c:f>
              <c:strCache>
                <c:ptCount val="1"/>
                <c:pt idx="0">
                  <c:v>SIR</c:v>
                </c:pt>
              </c:strCache>
            </c:strRef>
          </c:tx>
          <c:spPr>
            <a:ln w="40031">
              <a:noFill/>
            </a:ln>
          </c:spPr>
          <c:marker>
            <c:symbol val="dash"/>
            <c:size val="13"/>
            <c:spPr>
              <a:solidFill>
                <a:srgbClr val="99CC00"/>
              </a:solidFill>
              <a:ln>
                <a:solidFill>
                  <a:srgbClr val="99CC00"/>
                </a:solidFill>
                <a:prstDash val="solid"/>
              </a:ln>
            </c:spPr>
          </c:marker>
          <c:cat>
            <c:strRef>
              <c:f>Sheet1!$B$1:$F$1</c:f>
              <c:strCache>
                <c:ptCount val="5"/>
                <c:pt idx="0">
                  <c:v>≤750 g</c:v>
                </c:pt>
                <c:pt idx="1">
                  <c:v>751-1000 g</c:v>
                </c:pt>
                <c:pt idx="2">
                  <c:v>1001-1500 g</c:v>
                </c:pt>
                <c:pt idx="3">
                  <c:v>1501-2500 g</c:v>
                </c:pt>
                <c:pt idx="4">
                  <c:v>&gt;2500 g</c:v>
                </c:pt>
              </c:strCache>
            </c:strRef>
          </c:cat>
          <c:val>
            <c:numRef>
              <c:f>Sheet1!$B$4:$F$4</c:f>
              <c:numCache>
                <c:formatCode>General</c:formatCode>
                <c:ptCount val="5"/>
                <c:pt idx="0">
                  <c:v>0.79</c:v>
                </c:pt>
                <c:pt idx="1">
                  <c:v>0.69</c:v>
                </c:pt>
                <c:pt idx="2">
                  <c:v>0.79</c:v>
                </c:pt>
                <c:pt idx="3">
                  <c:v>0.52</c:v>
                </c:pt>
                <c:pt idx="4">
                  <c:v>1.1599999999999999</c:v>
                </c:pt>
              </c:numCache>
            </c:numRef>
          </c:val>
          <c:smooth val="0"/>
          <c:extLst>
            <c:ext xmlns:c16="http://schemas.microsoft.com/office/drawing/2014/chart" uri="{C3380CC4-5D6E-409C-BE32-E72D297353CC}">
              <c16:uniqueId val="{00000002-7EC7-4FF5-A9C4-BBC76A2919FC}"/>
            </c:ext>
          </c:extLst>
        </c:ser>
        <c:ser>
          <c:idx val="3"/>
          <c:order val="3"/>
          <c:tx>
            <c:v>Base</c:v>
          </c:tx>
          <c:spPr>
            <a:ln w="63390">
              <a:solidFill>
                <a:schemeClr val="bg1">
                  <a:lumMod val="75000"/>
                </a:schemeClr>
              </a:solidFill>
            </a:ln>
          </c:spPr>
          <c:marker>
            <c:symbol val="none"/>
          </c:marker>
          <c:val>
            <c:numRef>
              <c:f>Sheet1!$B$5:$F$5</c:f>
              <c:numCache>
                <c:formatCode>General</c:formatCode>
                <c:ptCount val="5"/>
              </c:numCache>
            </c:numRef>
          </c:val>
          <c:smooth val="0"/>
          <c:extLst>
            <c:ext xmlns:c16="http://schemas.microsoft.com/office/drawing/2014/chart" uri="{C3380CC4-5D6E-409C-BE32-E72D297353CC}">
              <c16:uniqueId val="{00000003-7EC7-4FF5-A9C4-BBC76A2919FC}"/>
            </c:ext>
          </c:extLst>
        </c:ser>
        <c:dLbls>
          <c:showLegendKey val="0"/>
          <c:showVal val="0"/>
          <c:showCatName val="0"/>
          <c:showSerName val="0"/>
          <c:showPercent val="0"/>
          <c:showBubbleSize val="0"/>
        </c:dLbls>
        <c:hiLowLines>
          <c:spPr>
            <a:ln w="25373">
              <a:solidFill>
                <a:srgbClr val="333399"/>
              </a:solidFill>
              <a:prstDash val="solid"/>
            </a:ln>
          </c:spPr>
        </c:hiLowLines>
        <c:smooth val="0"/>
        <c:axId val="84161664"/>
        <c:axId val="84163584"/>
      </c:lineChart>
      <c:catAx>
        <c:axId val="84161664"/>
        <c:scaling>
          <c:orientation val="minMax"/>
        </c:scaling>
        <c:delete val="0"/>
        <c:axPos val="b"/>
        <c:title>
          <c:tx>
            <c:rich>
              <a:bodyPr/>
              <a:lstStyle/>
              <a:p>
                <a:pPr>
                  <a:defRPr sz="1400" b="1" i="0" u="none" strike="noStrike" baseline="0">
                    <a:solidFill>
                      <a:srgbClr val="000000"/>
                    </a:solidFill>
                    <a:latin typeface="Arial" panose="020B0604020202020204" pitchFamily="34" charset="0"/>
                    <a:ea typeface="Calibri"/>
                    <a:cs typeface="Arial" panose="020B0604020202020204" pitchFamily="34" charset="0"/>
                  </a:defRPr>
                </a:pPr>
                <a:r>
                  <a:rPr lang="en-US" sz="1400">
                    <a:latin typeface="Arial" panose="020B0604020202020204" pitchFamily="34" charset="0"/>
                    <a:cs typeface="Arial" panose="020B0604020202020204" pitchFamily="34" charset="0"/>
                  </a:rPr>
                  <a:t>Birth Weight</a:t>
                </a:r>
              </a:p>
            </c:rich>
          </c:tx>
          <c:layout>
            <c:manualLayout>
              <c:xMode val="edge"/>
              <c:yMode val="edge"/>
              <c:x val="0.47385574879281767"/>
              <c:y val="0.93155950587802905"/>
            </c:manualLayout>
          </c:layout>
          <c:overlay val="0"/>
          <c:spPr>
            <a:noFill/>
            <a:ln w="35586">
              <a:noFill/>
            </a:ln>
          </c:spPr>
        </c:title>
        <c:numFmt formatCode="General" sourceLinked="1"/>
        <c:majorTickMark val="cross"/>
        <c:minorTickMark val="none"/>
        <c:tickLblPos val="nextTo"/>
        <c:spPr>
          <a:ln w="4445">
            <a:solidFill>
              <a:schemeClr val="tx1"/>
            </a:solidFill>
            <a:prstDash val="solid"/>
          </a:ln>
        </c:spPr>
        <c:txPr>
          <a:bodyPr rot="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4163584"/>
        <c:crosses val="autoZero"/>
        <c:auto val="1"/>
        <c:lblAlgn val="ctr"/>
        <c:lblOffset val="600"/>
        <c:tickLblSkip val="1"/>
        <c:tickMarkSkip val="1"/>
        <c:noMultiLvlLbl val="0"/>
      </c:catAx>
      <c:valAx>
        <c:axId val="84163584"/>
        <c:scaling>
          <c:orientation val="minMax"/>
          <c:max val="1.4"/>
        </c:scaling>
        <c:delete val="0"/>
        <c:axPos val="l"/>
        <c:majorGridlines>
          <c:spPr>
            <a:ln w="17793">
              <a:solidFill>
                <a:srgbClr val="C0C0C0"/>
              </a:solidFill>
              <a:prstDash val="solid"/>
            </a:ln>
          </c:spPr>
        </c:majorGridlines>
        <c:title>
          <c:tx>
            <c:rich>
              <a:bodyPr/>
              <a:lstStyle/>
              <a:p>
                <a:pPr>
                  <a:defRPr sz="1400" b="1" i="0" u="none" strike="noStrike" baseline="0">
                    <a:solidFill>
                      <a:srgbClr val="000000"/>
                    </a:solidFill>
                    <a:latin typeface="Arial" panose="020B0604020202020204" pitchFamily="34" charset="0"/>
                    <a:ea typeface="Calibri"/>
                    <a:cs typeface="Arial" panose="020B0604020202020204" pitchFamily="34" charset="0"/>
                  </a:defRPr>
                </a:pPr>
                <a:r>
                  <a:rPr lang="en-US" sz="1400">
                    <a:latin typeface="Arial" panose="020B0604020202020204" pitchFamily="34" charset="0"/>
                    <a:cs typeface="Arial" panose="020B0604020202020204" pitchFamily="34" charset="0"/>
                  </a:rPr>
                  <a:t>SUR</a:t>
                </a:r>
              </a:p>
            </c:rich>
          </c:tx>
          <c:layout>
            <c:manualLayout>
              <c:xMode val="edge"/>
              <c:yMode val="edge"/>
              <c:x val="1.5847828010262799E-2"/>
              <c:y val="0.37022131862618401"/>
            </c:manualLayout>
          </c:layout>
          <c:overlay val="0"/>
          <c:spPr>
            <a:noFill/>
            <a:ln w="35586">
              <a:noFill/>
            </a:ln>
          </c:spPr>
        </c:title>
        <c:numFmt formatCode="0.0" sourceLinked="0"/>
        <c:majorTickMark val="cross"/>
        <c:minorTickMark val="none"/>
        <c:tickLblPos val="nextTo"/>
        <c:spPr>
          <a:ln w="4445">
            <a:solidFill>
              <a:schemeClr val="tx1"/>
            </a:solidFill>
            <a:prstDash val="solid"/>
          </a:ln>
        </c:spPr>
        <c:txPr>
          <a:bodyPr rot="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4161664"/>
        <c:crosses val="autoZero"/>
        <c:crossBetween val="between"/>
        <c:majorUnit val="0.2"/>
      </c:valAx>
      <c:spPr>
        <a:noFill/>
        <a:ln w="25391">
          <a:noFill/>
        </a:ln>
      </c:spPr>
    </c:plotArea>
    <c:plotVisOnly val="1"/>
    <c:dispBlanksAs val="gap"/>
    <c:showDLblsOverMax val="0"/>
  </c:chart>
  <c:spPr>
    <a:noFill/>
    <a:ln>
      <a:noFill/>
    </a:ln>
  </c:spPr>
  <c:txPr>
    <a:bodyPr/>
    <a:lstStyle/>
    <a:p>
      <a:pPr>
        <a:defRPr sz="1854" b="1" i="0" u="none" strike="noStrike" baseline="0">
          <a:solidFill>
            <a:schemeClr val="tx1"/>
          </a:solidFill>
          <a:latin typeface="Calibri"/>
          <a:ea typeface="Calibri"/>
          <a:cs typeface="Calibri"/>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c:ext xmlns:c16="http://schemas.microsoft.com/office/drawing/2014/chart" uri="{C3380CC4-5D6E-409C-BE32-E72D297353CC}">
                <c16:uniqueId val="{00000001-238B-44C7-ACE7-466A86A80078}"/>
              </c:ext>
            </c:extLst>
          </c:dPt>
          <c:dPt>
            <c:idx val="1"/>
            <c:bubble3D val="0"/>
            <c:spPr>
              <a:solidFill>
                <a:srgbClr val="FF7F00"/>
              </a:solidFill>
              <a:ln w="8054">
                <a:solidFill>
                  <a:srgbClr val="FF7F00"/>
                </a:solidFill>
                <a:prstDash val="solid"/>
              </a:ln>
            </c:spPr>
            <c:extLst>
              <c:ext xmlns:c16="http://schemas.microsoft.com/office/drawing/2014/chart" uri="{C3380CC4-5D6E-409C-BE32-E72D297353CC}">
                <c16:uniqueId val="{00000003-238B-44C7-ACE7-466A86A80078}"/>
              </c:ext>
            </c:extLst>
          </c:dPt>
          <c:dPt>
            <c:idx val="2"/>
            <c:bubble3D val="0"/>
            <c:spPr>
              <a:solidFill>
                <a:srgbClr val="8452BA"/>
              </a:solidFill>
              <a:ln w="8054">
                <a:solidFill>
                  <a:srgbClr val="FFFFFF"/>
                </a:solidFill>
                <a:prstDash val="solid"/>
              </a:ln>
            </c:spPr>
            <c:extLst>
              <c:ext xmlns:c16="http://schemas.microsoft.com/office/drawing/2014/chart" uri="{C3380CC4-5D6E-409C-BE32-E72D297353CC}">
                <c16:uniqueId val="{00000005-238B-44C7-ACE7-466A86A80078}"/>
              </c:ext>
            </c:extLst>
          </c:dPt>
          <c:dPt>
            <c:idx val="3"/>
            <c:bubble3D val="0"/>
            <c:spPr>
              <a:solidFill>
                <a:srgbClr val="FB9A99"/>
              </a:solidFill>
              <a:ln w="8054">
                <a:solidFill>
                  <a:srgbClr val="FB9A99"/>
                </a:solidFill>
                <a:prstDash val="solid"/>
              </a:ln>
            </c:spPr>
            <c:extLst>
              <c:ext xmlns:c16="http://schemas.microsoft.com/office/drawing/2014/chart" uri="{C3380CC4-5D6E-409C-BE32-E72D297353CC}">
                <c16:uniqueId val="{00000007-238B-44C7-ACE7-466A86A80078}"/>
              </c:ext>
            </c:extLst>
          </c:dPt>
          <c:dPt>
            <c:idx val="4"/>
            <c:bubble3D val="0"/>
            <c:spPr>
              <a:solidFill>
                <a:schemeClr val="bg1">
                  <a:lumMod val="75000"/>
                </a:schemeClr>
              </a:solidFill>
              <a:ln w="8054">
                <a:solidFill>
                  <a:srgbClr val="FFFFFF"/>
                </a:solidFill>
                <a:prstDash val="solid"/>
              </a:ln>
            </c:spPr>
            <c:extLst>
              <c:ext xmlns:c16="http://schemas.microsoft.com/office/drawing/2014/chart" uri="{C3380CC4-5D6E-409C-BE32-E72D297353CC}">
                <c16:uniqueId val="{00000009-238B-44C7-ACE7-466A86A80078}"/>
              </c:ext>
            </c:extLst>
          </c:dPt>
          <c:dPt>
            <c:idx val="5"/>
            <c:bubble3D val="0"/>
            <c:spPr>
              <a:solidFill>
                <a:srgbClr val="A3D872"/>
              </a:solidFill>
              <a:ln w="8054">
                <a:solidFill>
                  <a:srgbClr val="A3D872"/>
                </a:solidFill>
                <a:prstDash val="solid"/>
              </a:ln>
            </c:spPr>
            <c:extLst>
              <c:ext xmlns:c16="http://schemas.microsoft.com/office/drawing/2014/chart" uri="{C3380CC4-5D6E-409C-BE32-E72D297353CC}">
                <c16:uniqueId val="{0000000B-238B-44C7-ACE7-466A86A80078}"/>
              </c:ext>
            </c:extLst>
          </c:dPt>
          <c:dPt>
            <c:idx val="6"/>
            <c:bubble3D val="0"/>
            <c:spPr>
              <a:solidFill>
                <a:srgbClr val="FFCC00"/>
              </a:solidFill>
              <a:ln w="8054">
                <a:solidFill>
                  <a:srgbClr val="FFFFFF"/>
                </a:solidFill>
                <a:prstDash val="solid"/>
              </a:ln>
            </c:spPr>
            <c:extLst>
              <c:ext xmlns:c16="http://schemas.microsoft.com/office/drawing/2014/chart" uri="{C3380CC4-5D6E-409C-BE32-E72D297353CC}">
                <c16:uniqueId val="{0000000D-238B-44C7-ACE7-466A86A80078}"/>
              </c:ext>
            </c:extLst>
          </c:dPt>
          <c:dPt>
            <c:idx val="7"/>
            <c:bubble3D val="0"/>
            <c:spPr>
              <a:solidFill>
                <a:srgbClr val="98D0D4"/>
              </a:solidFill>
              <a:ln w="8054">
                <a:solidFill>
                  <a:srgbClr val="FFFFFF"/>
                </a:solidFill>
                <a:prstDash val="solid"/>
              </a:ln>
            </c:spPr>
            <c:extLst>
              <c:ext xmlns:c16="http://schemas.microsoft.com/office/drawing/2014/chart" uri="{C3380CC4-5D6E-409C-BE32-E72D297353CC}">
                <c16:uniqueId val="{0000000F-238B-44C7-ACE7-466A86A80078}"/>
              </c:ext>
            </c:extLst>
          </c:dPt>
          <c:dPt>
            <c:idx val="8"/>
            <c:bubble3D val="0"/>
            <c:spPr>
              <a:solidFill>
                <a:srgbClr val="1F78B4"/>
              </a:solidFill>
              <a:ln w="8054">
                <a:solidFill>
                  <a:srgbClr val="1F78B4"/>
                </a:solidFill>
                <a:prstDash val="solid"/>
              </a:ln>
            </c:spPr>
            <c:extLst>
              <c:ext xmlns:c16="http://schemas.microsoft.com/office/drawing/2014/chart" uri="{C3380CC4-5D6E-409C-BE32-E72D297353CC}">
                <c16:uniqueId val="{00000011-238B-44C7-ACE7-466A86A80078}"/>
              </c:ext>
            </c:extLst>
          </c:dPt>
          <c:dPt>
            <c:idx val="9"/>
            <c:bubble3D val="0"/>
            <c:spPr>
              <a:solidFill>
                <a:srgbClr val="BDA0CC"/>
              </a:solidFill>
              <a:ln w="8054">
                <a:solidFill>
                  <a:srgbClr val="BDA0CC"/>
                </a:solidFill>
                <a:prstDash val="solid"/>
              </a:ln>
            </c:spPr>
            <c:extLst>
              <c:ext xmlns:c16="http://schemas.microsoft.com/office/drawing/2014/chart" uri="{C3380CC4-5D6E-409C-BE32-E72D297353CC}">
                <c16:uniqueId val="{00000013-238B-44C7-ACE7-466A86A80078}"/>
              </c:ext>
            </c:extLst>
          </c:dPt>
          <c:dPt>
            <c:idx val="10"/>
            <c:bubble3D val="0"/>
            <c:spPr>
              <a:solidFill>
                <a:srgbClr val="E93B3B"/>
              </a:solidFill>
              <a:ln w="8054">
                <a:solidFill>
                  <a:srgbClr val="E93B3B"/>
                </a:solidFill>
                <a:prstDash val="solid"/>
              </a:ln>
            </c:spPr>
            <c:extLst>
              <c:ext xmlns:c16="http://schemas.microsoft.com/office/drawing/2014/chart" uri="{C3380CC4-5D6E-409C-BE32-E72D297353CC}">
                <c16:uniqueId val="{00000015-238B-44C7-ACE7-466A86A80078}"/>
              </c:ext>
            </c:extLst>
          </c:dPt>
          <c:dPt>
            <c:idx val="11"/>
            <c:bubble3D val="0"/>
            <c:spPr>
              <a:solidFill>
                <a:srgbClr val="FFFF69"/>
              </a:solidFill>
              <a:ln w="8054">
                <a:solidFill>
                  <a:srgbClr val="FFFF69"/>
                </a:solidFill>
                <a:prstDash val="solid"/>
              </a:ln>
            </c:spPr>
            <c:extLst>
              <c:ext xmlns:c16="http://schemas.microsoft.com/office/drawing/2014/chart" uri="{C3380CC4-5D6E-409C-BE32-E72D297353CC}">
                <c16:uniqueId val="{00000017-238B-44C7-ACE7-466A86A80078}"/>
              </c:ext>
            </c:extLst>
          </c:dPt>
          <c:dLbls>
            <c:dLbl>
              <c:idx val="0"/>
              <c:layout>
                <c:manualLayout>
                  <c:x val="1.9774862412891343E-2"/>
                  <c:y val="0"/>
                </c:manualLayout>
              </c:layout>
              <c:tx>
                <c:rich>
                  <a:bodyPr/>
                  <a:lstStyle/>
                  <a:p>
                    <a:fld id="{22F42FD7-E093-48E3-9C2A-1B6E25A5C581}" type="CATEGORYNAME">
                      <a:rPr lang="en-US" i="1"/>
                      <a:pPr/>
                      <a:t>[CATEGORY NAME]</a:t>
                    </a:fld>
                    <a:r>
                      <a:rPr lang="en-US" baseline="0"/>
                      <a:t>
</a:t>
                    </a:r>
                    <a:fld id="{292D9165-00CA-45B5-B837-18094051DC9E}" type="PERCENTAGE">
                      <a:rPr lang="en-US" baseline="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38B-44C7-ACE7-466A86A80078}"/>
                </c:ext>
              </c:extLst>
            </c:dLbl>
            <c:dLbl>
              <c:idx val="1"/>
              <c:delete val="1"/>
              <c:extLst>
                <c:ext xmlns:c15="http://schemas.microsoft.com/office/drawing/2012/chart" uri="{CE6537A1-D6FC-4f65-9D91-7224C49458BB}"/>
                <c:ext xmlns:c16="http://schemas.microsoft.com/office/drawing/2014/chart" uri="{C3380CC4-5D6E-409C-BE32-E72D297353CC}">
                  <c16:uniqueId val="{00000003-238B-44C7-ACE7-466A86A80078}"/>
                </c:ext>
              </c:extLst>
            </c:dLbl>
            <c:dLbl>
              <c:idx val="2"/>
              <c:layout>
                <c:manualLayout>
                  <c:x val="1.8960823194823659E-2"/>
                  <c:y val="2.0453592497606039E-2"/>
                </c:manualLayout>
              </c:layout>
              <c:tx>
                <c:rich>
                  <a:bodyPr/>
                  <a:lstStyle/>
                  <a:p>
                    <a:fld id="{7DE38E4D-C11C-426B-940A-DD30EFD11D13}" type="CATEGORYNAME">
                      <a:rPr lang="en-US" i="1"/>
                      <a:pPr/>
                      <a:t>[CATEGORY NAME]</a:t>
                    </a:fld>
                    <a:r>
                      <a:rPr lang="en-US" baseline="0"/>
                      <a:t>
</a:t>
                    </a:r>
                    <a:fld id="{74B4D59A-7E28-407B-BBC8-B99503CD688E}" type="PERCENTAGE">
                      <a:rPr lang="en-US" baseline="0"/>
                      <a:pPr/>
                      <a:t>[PERCENTAGE]</a:t>
                    </a:fld>
                    <a:endParaRPr lang="en-US" baseline="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38B-44C7-ACE7-466A86A80078}"/>
                </c:ext>
              </c:extLst>
            </c:dLbl>
            <c:dLbl>
              <c:idx val="3"/>
              <c:delete val="1"/>
              <c:extLst>
                <c:ext xmlns:c15="http://schemas.microsoft.com/office/drawing/2012/chart" uri="{CE6537A1-D6FC-4f65-9D91-7224C49458BB}"/>
                <c:ext xmlns:c16="http://schemas.microsoft.com/office/drawing/2014/chart" uri="{C3380CC4-5D6E-409C-BE32-E72D297353CC}">
                  <c16:uniqueId val="{00000007-238B-44C7-ACE7-466A86A80078}"/>
                </c:ext>
              </c:extLst>
            </c:dLbl>
            <c:dLbl>
              <c:idx val="4"/>
              <c:delete val="1"/>
              <c:extLst>
                <c:ext xmlns:c15="http://schemas.microsoft.com/office/drawing/2012/chart" uri="{CE6537A1-D6FC-4f65-9D91-7224C49458BB}"/>
                <c:ext xmlns:c16="http://schemas.microsoft.com/office/drawing/2014/chart" uri="{C3380CC4-5D6E-409C-BE32-E72D297353CC}">
                  <c16:uniqueId val="{00000009-238B-44C7-ACE7-466A86A80078}"/>
                </c:ext>
              </c:extLst>
            </c:dLbl>
            <c:dLbl>
              <c:idx val="5"/>
              <c:layout>
                <c:manualLayout>
                  <c:x val="0"/>
                  <c:y val="5.8229889310482457E-3"/>
                </c:manualLayout>
              </c:layout>
              <c:tx>
                <c:rich>
                  <a:bodyPr/>
                  <a:lstStyle/>
                  <a:p>
                    <a:fld id="{FCF790CA-FC9E-4833-B49E-5FB137871796}" type="CATEGORYNAME">
                      <a:rPr lang="en-US" i="1"/>
                      <a:pPr/>
                      <a:t>[CATEGORY NAME]</a:t>
                    </a:fld>
                    <a:r>
                      <a:rPr lang="en-US" baseline="0"/>
                      <a:t>
</a:t>
                    </a:r>
                    <a:fld id="{2D757483-DB3E-4183-817B-599603676295}" type="PERCENTAGE">
                      <a:rPr lang="en-US" baseline="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238B-44C7-ACE7-466A86A80078}"/>
                </c:ext>
              </c:extLst>
            </c:dLbl>
            <c:dLbl>
              <c:idx val="6"/>
              <c:delete val="1"/>
              <c:extLst>
                <c:ext xmlns:c15="http://schemas.microsoft.com/office/drawing/2012/chart" uri="{CE6537A1-D6FC-4f65-9D91-7224C49458BB}"/>
                <c:ext xmlns:c16="http://schemas.microsoft.com/office/drawing/2014/chart" uri="{C3380CC4-5D6E-409C-BE32-E72D297353CC}">
                  <c16:uniqueId val="{0000000D-238B-44C7-ACE7-466A86A80078}"/>
                </c:ext>
              </c:extLst>
            </c:dLbl>
            <c:dLbl>
              <c:idx val="7"/>
              <c:delete val="1"/>
              <c:extLst>
                <c:ext xmlns:c15="http://schemas.microsoft.com/office/drawing/2012/chart" uri="{CE6537A1-D6FC-4f65-9D91-7224C49458BB}"/>
                <c:ext xmlns:c16="http://schemas.microsoft.com/office/drawing/2014/chart" uri="{C3380CC4-5D6E-409C-BE32-E72D297353CC}">
                  <c16:uniqueId val="{0000000F-238B-44C7-ACE7-466A86A80078}"/>
                </c:ext>
              </c:extLst>
            </c:dLbl>
            <c:dLbl>
              <c:idx val="8"/>
              <c:layout>
                <c:manualLayout>
                  <c:x val="-5.9324587238674025E-3"/>
                  <c:y val="1.746896679314462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238B-44C7-ACE7-466A86A80078}"/>
                </c:ext>
              </c:extLst>
            </c:dLbl>
            <c:dLbl>
              <c:idx val="9"/>
              <c:delete val="1"/>
              <c:extLst>
                <c:ext xmlns:c15="http://schemas.microsoft.com/office/drawing/2012/chart" uri="{CE6537A1-D6FC-4f65-9D91-7224C49458BB}"/>
                <c:ext xmlns:c16="http://schemas.microsoft.com/office/drawing/2014/chart" uri="{C3380CC4-5D6E-409C-BE32-E72D297353CC}">
                  <c16:uniqueId val="{00000013-238B-44C7-ACE7-466A86A80078}"/>
                </c:ext>
              </c:extLst>
            </c:dLbl>
            <c:dLbl>
              <c:idx val="10"/>
              <c:layout>
                <c:manualLayout>
                  <c:x val="-3.5594752343204417E-2"/>
                  <c:y val="2.620345018971710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238B-44C7-ACE7-466A86A80078}"/>
                </c:ext>
              </c:extLst>
            </c:dLbl>
            <c:dLbl>
              <c:idx val="11"/>
              <c:layout>
                <c:manualLayout>
                  <c:x val="5.3392128514806625E-2"/>
                  <c:y val="-3.493793358628948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238B-44C7-ACE7-466A86A80078}"/>
                </c:ext>
              </c:extLst>
            </c:dLbl>
            <c:dLbl>
              <c:idx val="12"/>
              <c:delete val="1"/>
              <c:extLst>
                <c:ext xmlns:c15="http://schemas.microsoft.com/office/drawing/2012/chart" uri="{CE6537A1-D6FC-4f65-9D91-7224C49458BB}"/>
                <c:ext xmlns:c16="http://schemas.microsoft.com/office/drawing/2014/chart" uri="{C3380CC4-5D6E-409C-BE32-E72D297353CC}">
                  <c16:uniqueId val="{00000018-238B-44C7-ACE7-466A86A80078}"/>
                </c:ext>
              </c:extLst>
            </c:dLbl>
            <c:dLbl>
              <c:idx val="13"/>
              <c:delete val="1"/>
              <c:extLst>
                <c:ext xmlns:c15="http://schemas.microsoft.com/office/drawing/2012/chart" uri="{CE6537A1-D6FC-4f65-9D91-7224C49458BB}"/>
                <c:ext xmlns:c16="http://schemas.microsoft.com/office/drawing/2014/chart" uri="{C3380CC4-5D6E-409C-BE32-E72D297353CC}">
                  <c16:uniqueId val="{00000019-238B-44C7-ACE7-466A86A80078}"/>
                </c:ext>
              </c:extLst>
            </c:dLbl>
            <c:spPr>
              <a:noFill/>
              <a:ln>
                <a:noFill/>
              </a:ln>
              <a:effectLst/>
            </c:spPr>
            <c:txPr>
              <a:bodyPr wrap="square" lIns="38100" tIns="19050" rIns="38100" bIns="19050" anchor="ctr">
                <a:spAutoFit/>
              </a:bodyPr>
              <a:lstStyle/>
              <a:p>
                <a:pPr>
                  <a:defRPr sz="1000" baseline="0">
                    <a:latin typeface="Arial" panose="020B0604020202020204" pitchFamily="34" charset="0"/>
                    <a:cs typeface="Arial" panose="020B0604020202020204" pitchFamily="34" charset="0"/>
                  </a:defRPr>
                </a:pPr>
                <a:endParaRPr lang="en-US"/>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4</c:v>
                </c:pt>
                <c:pt idx="2">
                  <c:v>4</c:v>
                </c:pt>
                <c:pt idx="5">
                  <c:v>3</c:v>
                </c:pt>
                <c:pt idx="8">
                  <c:v>3</c:v>
                </c:pt>
                <c:pt idx="10">
                  <c:v>1</c:v>
                </c:pt>
                <c:pt idx="11">
                  <c:v>2</c:v>
                </c:pt>
              </c:numCache>
            </c:numRef>
          </c:val>
          <c:extLst>
            <c:ext xmlns:c16="http://schemas.microsoft.com/office/drawing/2014/chart" uri="{C3380CC4-5D6E-409C-BE32-E72D297353CC}">
              <c16:uniqueId val="{0000001A-238B-44C7-ACE7-466A86A80078}"/>
            </c:ext>
          </c:extLst>
        </c:ser>
        <c:ser>
          <c:idx val="1"/>
          <c:order val="1"/>
          <c:dPt>
            <c:idx val="0"/>
            <c:bubble3D val="0"/>
            <c:extLst>
              <c:ext xmlns:c16="http://schemas.microsoft.com/office/drawing/2014/chart" uri="{C3380CC4-5D6E-409C-BE32-E72D297353CC}">
                <c16:uniqueId val="{0000001B-238B-44C7-ACE7-466A86A80078}"/>
              </c:ext>
            </c:extLst>
          </c:dPt>
          <c:dPt>
            <c:idx val="1"/>
            <c:bubble3D val="0"/>
            <c:extLst>
              <c:ext xmlns:c16="http://schemas.microsoft.com/office/drawing/2014/chart" uri="{C3380CC4-5D6E-409C-BE32-E72D297353CC}">
                <c16:uniqueId val="{0000001C-238B-44C7-ACE7-466A86A80078}"/>
              </c:ext>
            </c:extLst>
          </c:dPt>
          <c:dPt>
            <c:idx val="2"/>
            <c:bubble3D val="0"/>
            <c:extLst>
              <c:ext xmlns:c16="http://schemas.microsoft.com/office/drawing/2014/chart" uri="{C3380CC4-5D6E-409C-BE32-E72D297353CC}">
                <c16:uniqueId val="{0000001D-238B-44C7-ACE7-466A86A80078}"/>
              </c:ext>
            </c:extLst>
          </c:dPt>
          <c:dPt>
            <c:idx val="3"/>
            <c:bubble3D val="0"/>
            <c:extLst>
              <c:ext xmlns:c16="http://schemas.microsoft.com/office/drawing/2014/chart" uri="{C3380CC4-5D6E-409C-BE32-E72D297353CC}">
                <c16:uniqueId val="{0000001E-238B-44C7-ACE7-466A86A80078}"/>
              </c:ext>
            </c:extLst>
          </c:dPt>
          <c:dPt>
            <c:idx val="4"/>
            <c:bubble3D val="0"/>
            <c:extLst>
              <c:ext xmlns:c16="http://schemas.microsoft.com/office/drawing/2014/chart" uri="{C3380CC4-5D6E-409C-BE32-E72D297353CC}">
                <c16:uniqueId val="{0000001F-238B-44C7-ACE7-466A86A80078}"/>
              </c:ext>
            </c:extLst>
          </c:dPt>
          <c:dPt>
            <c:idx val="5"/>
            <c:bubble3D val="0"/>
            <c:extLst>
              <c:ext xmlns:c16="http://schemas.microsoft.com/office/drawing/2014/chart" uri="{C3380CC4-5D6E-409C-BE32-E72D297353CC}">
                <c16:uniqueId val="{00000020-238B-44C7-ACE7-466A86A80078}"/>
              </c:ext>
            </c:extLst>
          </c:dPt>
          <c:dPt>
            <c:idx val="6"/>
            <c:bubble3D val="0"/>
            <c:extLst>
              <c:ext xmlns:c16="http://schemas.microsoft.com/office/drawing/2014/chart" uri="{C3380CC4-5D6E-409C-BE32-E72D297353CC}">
                <c16:uniqueId val="{00000021-238B-44C7-ACE7-466A86A80078}"/>
              </c:ext>
            </c:extLst>
          </c:dPt>
          <c:dPt>
            <c:idx val="7"/>
            <c:bubble3D val="0"/>
            <c:extLst>
              <c:ext xmlns:c16="http://schemas.microsoft.com/office/drawing/2014/chart" uri="{C3380CC4-5D6E-409C-BE32-E72D297353CC}">
                <c16:uniqueId val="{00000022-238B-44C7-ACE7-466A86A80078}"/>
              </c:ext>
            </c:extLst>
          </c:dPt>
          <c:dPt>
            <c:idx val="8"/>
            <c:bubble3D val="0"/>
            <c:extLst>
              <c:ext xmlns:c16="http://schemas.microsoft.com/office/drawing/2014/chart" uri="{C3380CC4-5D6E-409C-BE32-E72D297353CC}">
                <c16:uniqueId val="{00000023-238B-44C7-ACE7-466A86A80078}"/>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BSI!$D$4:$D$17</c:f>
              <c:numCache>
                <c:formatCode>General</c:formatCode>
                <c:ptCount val="14"/>
                <c:pt idx="0" formatCode="0.00%">
                  <c:v>0.23499999999999999</c:v>
                </c:pt>
                <c:pt idx="2" formatCode="0.00%">
                  <c:v>0.23499999999999999</c:v>
                </c:pt>
                <c:pt idx="5" formatCode="0.00%">
                  <c:v>0.17599999999999999</c:v>
                </c:pt>
                <c:pt idx="8" formatCode="0.00%">
                  <c:v>0.17599999999999999</c:v>
                </c:pt>
                <c:pt idx="10" formatCode="0.00%">
                  <c:v>5.8999999999999997E-2</c:v>
                </c:pt>
                <c:pt idx="11" formatCode="0.00%">
                  <c:v>0.11799999999999999</c:v>
                </c:pt>
              </c:numCache>
            </c:numRef>
          </c:val>
          <c:extLst>
            <c:ext xmlns:c16="http://schemas.microsoft.com/office/drawing/2014/chart" uri="{C3380CC4-5D6E-409C-BE32-E72D297353CC}">
              <c16:uniqueId val="{00000024-238B-44C7-ACE7-466A86A80078}"/>
            </c:ext>
          </c:extLst>
        </c:ser>
        <c:dLbls>
          <c:showLegendKey val="0"/>
          <c:showVal val="0"/>
          <c:showCatName val="0"/>
          <c:showSerName val="0"/>
          <c:showPercent val="0"/>
          <c:showBubbleSize val="0"/>
          <c:showLeaderLines val="1"/>
        </c:dLbls>
        <c:firstSliceAng val="0"/>
      </c:pieChart>
      <c:spPr>
        <a:noFill/>
        <a:ln w="25387">
          <a:noFill/>
        </a:ln>
      </c:spPr>
    </c:plotArea>
    <c:plotVisOnly val="1"/>
    <c:dispBlanksAs val="zero"/>
    <c:showDLblsOverMax val="0"/>
  </c:chart>
  <c:spPr>
    <a:no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c:ext xmlns:c16="http://schemas.microsoft.com/office/drawing/2014/chart" uri="{C3380CC4-5D6E-409C-BE32-E72D297353CC}">
                <c16:uniqueId val="{00000001-8169-47A3-B6A5-352426FDB50B}"/>
              </c:ext>
            </c:extLst>
          </c:dPt>
          <c:dPt>
            <c:idx val="1"/>
            <c:bubble3D val="0"/>
            <c:spPr>
              <a:solidFill>
                <a:srgbClr val="FF7F00"/>
              </a:solidFill>
              <a:ln w="8054">
                <a:solidFill>
                  <a:srgbClr val="FF7F00"/>
                </a:solidFill>
                <a:prstDash val="solid"/>
              </a:ln>
            </c:spPr>
            <c:extLst>
              <c:ext xmlns:c16="http://schemas.microsoft.com/office/drawing/2014/chart" uri="{C3380CC4-5D6E-409C-BE32-E72D297353CC}">
                <c16:uniqueId val="{00000003-8169-47A3-B6A5-352426FDB50B}"/>
              </c:ext>
            </c:extLst>
          </c:dPt>
          <c:dPt>
            <c:idx val="2"/>
            <c:bubble3D val="0"/>
            <c:spPr>
              <a:solidFill>
                <a:srgbClr val="8452BA"/>
              </a:solidFill>
              <a:ln w="8054">
                <a:solidFill>
                  <a:srgbClr val="FFFFFF"/>
                </a:solidFill>
                <a:prstDash val="solid"/>
              </a:ln>
            </c:spPr>
            <c:extLst>
              <c:ext xmlns:c16="http://schemas.microsoft.com/office/drawing/2014/chart" uri="{C3380CC4-5D6E-409C-BE32-E72D297353CC}">
                <c16:uniqueId val="{00000005-8169-47A3-B6A5-352426FDB50B}"/>
              </c:ext>
            </c:extLst>
          </c:dPt>
          <c:dPt>
            <c:idx val="3"/>
            <c:bubble3D val="0"/>
            <c:spPr>
              <a:solidFill>
                <a:srgbClr val="FB9A99"/>
              </a:solidFill>
              <a:ln w="8054">
                <a:solidFill>
                  <a:srgbClr val="FB9A99"/>
                </a:solidFill>
                <a:prstDash val="solid"/>
              </a:ln>
            </c:spPr>
            <c:extLst>
              <c:ext xmlns:c16="http://schemas.microsoft.com/office/drawing/2014/chart" uri="{C3380CC4-5D6E-409C-BE32-E72D297353CC}">
                <c16:uniqueId val="{00000007-8169-47A3-B6A5-352426FDB50B}"/>
              </c:ext>
            </c:extLst>
          </c:dPt>
          <c:dPt>
            <c:idx val="4"/>
            <c:bubble3D val="0"/>
            <c:spPr>
              <a:solidFill>
                <a:schemeClr val="bg1">
                  <a:lumMod val="75000"/>
                </a:schemeClr>
              </a:solidFill>
              <a:ln w="8054">
                <a:solidFill>
                  <a:srgbClr val="FFFFFF"/>
                </a:solidFill>
                <a:prstDash val="solid"/>
              </a:ln>
            </c:spPr>
            <c:extLst>
              <c:ext xmlns:c16="http://schemas.microsoft.com/office/drawing/2014/chart" uri="{C3380CC4-5D6E-409C-BE32-E72D297353CC}">
                <c16:uniqueId val="{00000009-8169-47A3-B6A5-352426FDB50B}"/>
              </c:ext>
            </c:extLst>
          </c:dPt>
          <c:dPt>
            <c:idx val="5"/>
            <c:bubble3D val="0"/>
            <c:spPr>
              <a:solidFill>
                <a:srgbClr val="A3D872"/>
              </a:solidFill>
              <a:ln w="8054">
                <a:solidFill>
                  <a:srgbClr val="FFFFFF"/>
                </a:solidFill>
                <a:prstDash val="solid"/>
              </a:ln>
            </c:spPr>
            <c:extLst>
              <c:ext xmlns:c16="http://schemas.microsoft.com/office/drawing/2014/chart" uri="{C3380CC4-5D6E-409C-BE32-E72D297353CC}">
                <c16:uniqueId val="{0000000B-8169-47A3-B6A5-352426FDB50B}"/>
              </c:ext>
            </c:extLst>
          </c:dPt>
          <c:dPt>
            <c:idx val="6"/>
            <c:bubble3D val="0"/>
            <c:spPr>
              <a:solidFill>
                <a:srgbClr val="FFCC00"/>
              </a:solidFill>
              <a:ln w="8054">
                <a:solidFill>
                  <a:srgbClr val="FFFFFF"/>
                </a:solidFill>
                <a:prstDash val="solid"/>
              </a:ln>
            </c:spPr>
            <c:extLst>
              <c:ext xmlns:c16="http://schemas.microsoft.com/office/drawing/2014/chart" uri="{C3380CC4-5D6E-409C-BE32-E72D297353CC}">
                <c16:uniqueId val="{0000000D-8169-47A3-B6A5-352426FDB50B}"/>
              </c:ext>
            </c:extLst>
          </c:dPt>
          <c:dPt>
            <c:idx val="7"/>
            <c:bubble3D val="0"/>
            <c:spPr>
              <a:solidFill>
                <a:srgbClr val="98D0D4"/>
              </a:solidFill>
              <a:ln w="8054">
                <a:solidFill>
                  <a:srgbClr val="FFFFFF"/>
                </a:solidFill>
                <a:prstDash val="solid"/>
              </a:ln>
            </c:spPr>
            <c:extLst>
              <c:ext xmlns:c16="http://schemas.microsoft.com/office/drawing/2014/chart" uri="{C3380CC4-5D6E-409C-BE32-E72D297353CC}">
                <c16:uniqueId val="{0000000F-8169-47A3-B6A5-352426FDB50B}"/>
              </c:ext>
            </c:extLst>
          </c:dPt>
          <c:dPt>
            <c:idx val="8"/>
            <c:bubble3D val="0"/>
            <c:spPr>
              <a:solidFill>
                <a:srgbClr val="1F78B4"/>
              </a:solidFill>
              <a:ln w="8054">
                <a:solidFill>
                  <a:srgbClr val="1F78B4"/>
                </a:solidFill>
                <a:prstDash val="solid"/>
              </a:ln>
            </c:spPr>
            <c:extLst>
              <c:ext xmlns:c16="http://schemas.microsoft.com/office/drawing/2014/chart" uri="{C3380CC4-5D6E-409C-BE32-E72D297353CC}">
                <c16:uniqueId val="{00000011-8169-47A3-B6A5-352426FDB50B}"/>
              </c:ext>
            </c:extLst>
          </c:dPt>
          <c:dPt>
            <c:idx val="9"/>
            <c:bubble3D val="0"/>
            <c:spPr>
              <a:solidFill>
                <a:srgbClr val="BDA0CC"/>
              </a:solidFill>
              <a:ln w="8054">
                <a:solidFill>
                  <a:srgbClr val="BDA0CC"/>
                </a:solidFill>
                <a:prstDash val="solid"/>
              </a:ln>
            </c:spPr>
            <c:extLst>
              <c:ext xmlns:c16="http://schemas.microsoft.com/office/drawing/2014/chart" uri="{C3380CC4-5D6E-409C-BE32-E72D297353CC}">
                <c16:uniqueId val="{00000013-8169-47A3-B6A5-352426FDB50B}"/>
              </c:ext>
            </c:extLst>
          </c:dPt>
          <c:dPt>
            <c:idx val="10"/>
            <c:bubble3D val="0"/>
            <c:spPr>
              <a:solidFill>
                <a:srgbClr val="E93B3B"/>
              </a:solidFill>
              <a:ln w="8054">
                <a:solidFill>
                  <a:srgbClr val="E93B3B"/>
                </a:solidFill>
                <a:prstDash val="solid"/>
              </a:ln>
            </c:spPr>
            <c:extLst>
              <c:ext xmlns:c16="http://schemas.microsoft.com/office/drawing/2014/chart" uri="{C3380CC4-5D6E-409C-BE32-E72D297353CC}">
                <c16:uniqueId val="{00000015-8169-47A3-B6A5-352426FDB50B}"/>
              </c:ext>
            </c:extLst>
          </c:dPt>
          <c:dPt>
            <c:idx val="11"/>
            <c:bubble3D val="0"/>
            <c:spPr>
              <a:solidFill>
                <a:srgbClr val="FFFF69"/>
              </a:solidFill>
              <a:ln w="8054">
                <a:solidFill>
                  <a:srgbClr val="FFFF69"/>
                </a:solidFill>
                <a:prstDash val="solid"/>
              </a:ln>
            </c:spPr>
            <c:extLst>
              <c:ext xmlns:c16="http://schemas.microsoft.com/office/drawing/2014/chart" uri="{C3380CC4-5D6E-409C-BE32-E72D297353CC}">
                <c16:uniqueId val="{00000017-8169-47A3-B6A5-352426FDB50B}"/>
              </c:ext>
            </c:extLst>
          </c:dPt>
          <c:dLbls>
            <c:dLbl>
              <c:idx val="0"/>
              <c:layout>
                <c:manualLayout>
                  <c:x val="1.7908435719291616E-2"/>
                  <c:y val="-2.6854931366753359E-17"/>
                </c:manualLayout>
              </c:layout>
              <c:tx>
                <c:rich>
                  <a:bodyPr/>
                  <a:lstStyle/>
                  <a:p>
                    <a:fld id="{3D23084D-9935-430D-99E6-90CFBA867B28}" type="CATEGORYNAME">
                      <a:rPr lang="en-US" i="1"/>
                      <a:pPr/>
                      <a:t>[CATEGORY NAME]</a:t>
                    </a:fld>
                    <a:r>
                      <a:rPr lang="en-US" baseline="0"/>
                      <a:t>
</a:t>
                    </a:r>
                    <a:fld id="{D79D3262-17E7-4302-9802-8B0E382F95D3}" type="PERCENTAGE">
                      <a:rPr lang="en-US" baseline="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169-47A3-B6A5-352426FDB50B}"/>
                </c:ext>
              </c:extLst>
            </c:dLbl>
            <c:dLbl>
              <c:idx val="1"/>
              <c:delete val="1"/>
              <c:extLst>
                <c:ext xmlns:c15="http://schemas.microsoft.com/office/drawing/2012/chart" uri="{CE6537A1-D6FC-4f65-9D91-7224C49458BB}">
                  <c15:layout>
                    <c:manualLayout>
                      <c:w val="0.2361823414049771"/>
                      <c:h val="0.1516979356258521"/>
                    </c:manualLayout>
                  </c15:layout>
                </c:ext>
                <c:ext xmlns:c16="http://schemas.microsoft.com/office/drawing/2014/chart" uri="{C3380CC4-5D6E-409C-BE32-E72D297353CC}">
                  <c16:uniqueId val="{00000003-8169-47A3-B6A5-352426FDB50B}"/>
                </c:ext>
              </c:extLst>
            </c:dLbl>
            <c:dLbl>
              <c:idx val="2"/>
              <c:layout>
                <c:manualLayout>
                  <c:x val="1.5918687867873035E-2"/>
                  <c:y val="-2.929547378643912E-3"/>
                </c:manualLayout>
              </c:layout>
              <c:tx>
                <c:rich>
                  <a:bodyPr wrap="square" lIns="38100" tIns="19050" rIns="38100" bIns="19050" anchor="ctr">
                    <a:noAutofit/>
                  </a:bodyPr>
                  <a:lstStyle/>
                  <a:p>
                    <a:pPr>
                      <a:defRPr sz="1000" baseline="0">
                        <a:latin typeface="Arial" panose="020B0604020202020204" pitchFamily="34" charset="0"/>
                        <a:cs typeface="Arial" panose="020B0604020202020204" pitchFamily="34" charset="0"/>
                      </a:defRPr>
                    </a:pPr>
                    <a:fld id="{0BDB590F-E179-4766-A923-F05978146791}" type="CATEGORYNAME">
                      <a:rPr lang="en-US" sz="1000" i="1">
                        <a:latin typeface="Arial" panose="020B0604020202020204" pitchFamily="34" charset="0"/>
                        <a:cs typeface="Arial" panose="020B0604020202020204" pitchFamily="34" charset="0"/>
                      </a:rPr>
                      <a:pPr>
                        <a:defRPr sz="1000" baseline="0">
                          <a:latin typeface="Arial" panose="020B0604020202020204" pitchFamily="34" charset="0"/>
                          <a:cs typeface="Arial" panose="020B0604020202020204" pitchFamily="34" charset="0"/>
                        </a:defRPr>
                      </a:pPr>
                      <a:t>[CATEGORY NAME]</a:t>
                    </a:fld>
                    <a:r>
                      <a:rPr lang="en-US" sz="1000" baseline="0">
                        <a:latin typeface="Arial" panose="020B0604020202020204" pitchFamily="34" charset="0"/>
                        <a:cs typeface="Arial" panose="020B0604020202020204" pitchFamily="34" charset="0"/>
                      </a:rPr>
                      <a:t>
</a:t>
                    </a:r>
                    <a:fld id="{76E32835-0E68-41C0-B467-F51E56E658B2}" type="PERCENTAGE">
                      <a:rPr lang="en-US" sz="1000" baseline="0">
                        <a:latin typeface="Arial" panose="020B0604020202020204" pitchFamily="34" charset="0"/>
                        <a:cs typeface="Arial" panose="020B0604020202020204" pitchFamily="34" charset="0"/>
                      </a:rPr>
                      <a:pPr>
                        <a:defRPr sz="1000" baseline="0">
                          <a:latin typeface="Arial" panose="020B0604020202020204" pitchFamily="34" charset="0"/>
                          <a:cs typeface="Arial" panose="020B0604020202020204" pitchFamily="34" charset="0"/>
                        </a:defRPr>
                      </a:pPr>
                      <a:t>[PERCENTAGE]</a:t>
                    </a:fld>
                    <a:endParaRPr lang="en-US" sz="1000" baseline="0">
                      <a:latin typeface="Arial" panose="020B0604020202020204" pitchFamily="34" charset="0"/>
                      <a:cs typeface="Arial" panose="020B0604020202020204" pitchFamily="34" charset="0"/>
                    </a:endParaRP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2307104760588656"/>
                      <c:h val="0.14290894746676444"/>
                    </c:manualLayout>
                  </c15:layout>
                  <c15:dlblFieldTable/>
                  <c15:showDataLabelsRange val="0"/>
                </c:ext>
                <c:ext xmlns:c16="http://schemas.microsoft.com/office/drawing/2014/chart" uri="{C3380CC4-5D6E-409C-BE32-E72D297353CC}">
                  <c16:uniqueId val="{00000005-8169-47A3-B6A5-352426FDB50B}"/>
                </c:ext>
              </c:extLst>
            </c:dLbl>
            <c:dLbl>
              <c:idx val="3"/>
              <c:layout>
                <c:manualLayout>
                  <c:x val="-4.7808002767581875E-2"/>
                  <c:y val="1.437172575588758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8169-47A3-B6A5-352426FDB50B}"/>
                </c:ext>
              </c:extLst>
            </c:dLbl>
            <c:dLbl>
              <c:idx val="4"/>
              <c:delete val="1"/>
              <c:extLst>
                <c:ext xmlns:c15="http://schemas.microsoft.com/office/drawing/2012/chart" uri="{CE6537A1-D6FC-4f65-9D91-7224C49458BB}"/>
                <c:ext xmlns:c16="http://schemas.microsoft.com/office/drawing/2014/chart" uri="{C3380CC4-5D6E-409C-BE32-E72D297353CC}">
                  <c16:uniqueId val="{00000009-8169-47A3-B6A5-352426FDB50B}"/>
                </c:ext>
              </c:extLst>
            </c:dLbl>
            <c:dLbl>
              <c:idx val="5"/>
              <c:layout>
                <c:manualLayout>
                  <c:x val="-2.3877914292388822E-2"/>
                  <c:y val="1.1718650878783475E-2"/>
                </c:manualLayout>
              </c:layout>
              <c:tx>
                <c:rich>
                  <a:bodyPr/>
                  <a:lstStyle/>
                  <a:p>
                    <a:fld id="{66A33630-263B-4A9D-829E-9442176689F0}" type="CATEGORYNAME">
                      <a:rPr lang="en-US" i="1"/>
                      <a:pPr/>
                      <a:t>[CATEGORY NAME]</a:t>
                    </a:fld>
                    <a:r>
                      <a:rPr lang="en-US" baseline="0"/>
                      <a:t>
</a:t>
                    </a:r>
                    <a:fld id="{05443664-841A-4DE0-8539-02B5DE6752C4}" type="PERCENTAGE">
                      <a:rPr lang="en-US" baseline="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8169-47A3-B6A5-352426FDB50B}"/>
                </c:ext>
              </c:extLst>
            </c:dLbl>
            <c:dLbl>
              <c:idx val="6"/>
              <c:delete val="1"/>
              <c:extLst>
                <c:ext xmlns:c15="http://schemas.microsoft.com/office/drawing/2012/chart" uri="{CE6537A1-D6FC-4f65-9D91-7224C49458BB}"/>
                <c:ext xmlns:c16="http://schemas.microsoft.com/office/drawing/2014/chart" uri="{C3380CC4-5D6E-409C-BE32-E72D297353CC}">
                  <c16:uniqueId val="{0000000D-8169-47A3-B6A5-352426FDB50B}"/>
                </c:ext>
              </c:extLst>
            </c:dLbl>
            <c:dLbl>
              <c:idx val="7"/>
              <c:delete val="1"/>
              <c:extLst>
                <c:ext xmlns:c15="http://schemas.microsoft.com/office/drawing/2012/chart" uri="{CE6537A1-D6FC-4f65-9D91-7224C49458BB}"/>
                <c:ext xmlns:c16="http://schemas.microsoft.com/office/drawing/2014/chart" uri="{C3380CC4-5D6E-409C-BE32-E72D297353CC}">
                  <c16:uniqueId val="{0000000F-8169-47A3-B6A5-352426FDB50B}"/>
                </c:ext>
              </c:extLst>
            </c:dLbl>
            <c:dLbl>
              <c:idx val="8"/>
              <c:layout>
                <c:manualLayout>
                  <c:x val="-1.9898261910324035E-2"/>
                  <c:y val="2.050763903787108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8169-47A3-B6A5-352426FDB50B}"/>
                </c:ext>
              </c:extLst>
            </c:dLbl>
            <c:dLbl>
              <c:idx val="9"/>
              <c:delete val="1"/>
              <c:extLst>
                <c:ext xmlns:c15="http://schemas.microsoft.com/office/drawing/2012/chart" uri="{CE6537A1-D6FC-4f65-9D91-7224C49458BB}"/>
                <c:ext xmlns:c16="http://schemas.microsoft.com/office/drawing/2014/chart" uri="{C3380CC4-5D6E-409C-BE32-E72D297353CC}">
                  <c16:uniqueId val="{00000013-8169-47A3-B6A5-352426FDB50B}"/>
                </c:ext>
              </c:extLst>
            </c:dLbl>
            <c:dLbl>
              <c:idx val="10"/>
              <c:layout>
                <c:manualLayout>
                  <c:x val="-3.5816871438583246E-2"/>
                  <c:y val="4.101527807574216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8169-47A3-B6A5-352426FDB50B}"/>
                </c:ext>
              </c:extLst>
            </c:dLbl>
            <c:dLbl>
              <c:idx val="11"/>
              <c:layout>
                <c:manualLayout>
                  <c:x val="4.1786350011680434E-2"/>
                  <c:y val="-1.757797631817523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8169-47A3-B6A5-352426FDB50B}"/>
                </c:ext>
              </c:extLst>
            </c:dLbl>
            <c:dLbl>
              <c:idx val="12"/>
              <c:delete val="1"/>
              <c:extLst>
                <c:ext xmlns:c15="http://schemas.microsoft.com/office/drawing/2012/chart" uri="{CE6537A1-D6FC-4f65-9D91-7224C49458BB}"/>
                <c:ext xmlns:c16="http://schemas.microsoft.com/office/drawing/2014/chart" uri="{C3380CC4-5D6E-409C-BE32-E72D297353CC}">
                  <c16:uniqueId val="{00000018-8169-47A3-B6A5-352426FDB50B}"/>
                </c:ext>
              </c:extLst>
            </c:dLbl>
            <c:dLbl>
              <c:idx val="13"/>
              <c:delete val="1"/>
              <c:extLst>
                <c:ext xmlns:c15="http://schemas.microsoft.com/office/drawing/2012/chart" uri="{CE6537A1-D6FC-4f65-9D91-7224C49458BB}"/>
                <c:ext xmlns:c16="http://schemas.microsoft.com/office/drawing/2014/chart" uri="{C3380CC4-5D6E-409C-BE32-E72D297353CC}">
                  <c16:uniqueId val="{00000019-8169-47A3-B6A5-352426FDB50B}"/>
                </c:ext>
              </c:extLst>
            </c:dLbl>
            <c:spPr>
              <a:noFill/>
              <a:ln>
                <a:noFill/>
              </a:ln>
              <a:effectLst/>
            </c:spPr>
            <c:txPr>
              <a:bodyPr wrap="square" lIns="38100" tIns="19050" rIns="38100" bIns="19050" anchor="ctr">
                <a:spAutoFit/>
              </a:bodyPr>
              <a:lstStyle/>
              <a:p>
                <a:pPr>
                  <a:defRPr sz="1000" baseline="0">
                    <a:latin typeface="Arial" panose="020B0604020202020204" pitchFamily="34" charset="0"/>
                    <a:cs typeface="Arial" panose="020B0604020202020204" pitchFamily="34" charset="0"/>
                  </a:defRPr>
                </a:pPr>
                <a:endParaRPr lang="en-US"/>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3</c:v>
                </c:pt>
                <c:pt idx="2">
                  <c:v>1</c:v>
                </c:pt>
                <c:pt idx="3">
                  <c:v>3</c:v>
                </c:pt>
                <c:pt idx="5">
                  <c:v>1</c:v>
                </c:pt>
                <c:pt idx="8">
                  <c:v>1</c:v>
                </c:pt>
                <c:pt idx="10">
                  <c:v>2</c:v>
                </c:pt>
                <c:pt idx="11">
                  <c:v>1</c:v>
                </c:pt>
              </c:numCache>
            </c:numRef>
          </c:val>
          <c:extLst>
            <c:ext xmlns:c16="http://schemas.microsoft.com/office/drawing/2014/chart" uri="{C3380CC4-5D6E-409C-BE32-E72D297353CC}">
              <c16:uniqueId val="{0000001A-8169-47A3-B6A5-352426FDB50B}"/>
            </c:ext>
          </c:extLst>
        </c:ser>
        <c:ser>
          <c:idx val="1"/>
          <c:order val="1"/>
          <c:dPt>
            <c:idx val="0"/>
            <c:bubble3D val="0"/>
            <c:extLst>
              <c:ext xmlns:c16="http://schemas.microsoft.com/office/drawing/2014/chart" uri="{C3380CC4-5D6E-409C-BE32-E72D297353CC}">
                <c16:uniqueId val="{0000001B-8169-47A3-B6A5-352426FDB50B}"/>
              </c:ext>
            </c:extLst>
          </c:dPt>
          <c:dPt>
            <c:idx val="1"/>
            <c:bubble3D val="0"/>
            <c:extLst>
              <c:ext xmlns:c16="http://schemas.microsoft.com/office/drawing/2014/chart" uri="{C3380CC4-5D6E-409C-BE32-E72D297353CC}">
                <c16:uniqueId val="{0000001C-8169-47A3-B6A5-352426FDB50B}"/>
              </c:ext>
            </c:extLst>
          </c:dPt>
          <c:dPt>
            <c:idx val="2"/>
            <c:bubble3D val="0"/>
            <c:extLst>
              <c:ext xmlns:c16="http://schemas.microsoft.com/office/drawing/2014/chart" uri="{C3380CC4-5D6E-409C-BE32-E72D297353CC}">
                <c16:uniqueId val="{0000001D-8169-47A3-B6A5-352426FDB50B}"/>
              </c:ext>
            </c:extLst>
          </c:dPt>
          <c:dPt>
            <c:idx val="3"/>
            <c:bubble3D val="0"/>
            <c:extLst>
              <c:ext xmlns:c16="http://schemas.microsoft.com/office/drawing/2014/chart" uri="{C3380CC4-5D6E-409C-BE32-E72D297353CC}">
                <c16:uniqueId val="{0000001E-8169-47A3-B6A5-352426FDB50B}"/>
              </c:ext>
            </c:extLst>
          </c:dPt>
          <c:dPt>
            <c:idx val="4"/>
            <c:bubble3D val="0"/>
            <c:extLst>
              <c:ext xmlns:c16="http://schemas.microsoft.com/office/drawing/2014/chart" uri="{C3380CC4-5D6E-409C-BE32-E72D297353CC}">
                <c16:uniqueId val="{0000001F-8169-47A3-B6A5-352426FDB50B}"/>
              </c:ext>
            </c:extLst>
          </c:dPt>
          <c:dPt>
            <c:idx val="5"/>
            <c:bubble3D val="0"/>
            <c:extLst>
              <c:ext xmlns:c16="http://schemas.microsoft.com/office/drawing/2014/chart" uri="{C3380CC4-5D6E-409C-BE32-E72D297353CC}">
                <c16:uniqueId val="{00000020-8169-47A3-B6A5-352426FDB50B}"/>
              </c:ext>
            </c:extLst>
          </c:dPt>
          <c:dPt>
            <c:idx val="6"/>
            <c:bubble3D val="0"/>
            <c:extLst>
              <c:ext xmlns:c16="http://schemas.microsoft.com/office/drawing/2014/chart" uri="{C3380CC4-5D6E-409C-BE32-E72D297353CC}">
                <c16:uniqueId val="{00000021-8169-47A3-B6A5-352426FDB50B}"/>
              </c:ext>
            </c:extLst>
          </c:dPt>
          <c:dPt>
            <c:idx val="7"/>
            <c:bubble3D val="0"/>
            <c:extLst>
              <c:ext xmlns:c16="http://schemas.microsoft.com/office/drawing/2014/chart" uri="{C3380CC4-5D6E-409C-BE32-E72D297353CC}">
                <c16:uniqueId val="{00000022-8169-47A3-B6A5-352426FDB50B}"/>
              </c:ext>
            </c:extLst>
          </c:dPt>
          <c:dPt>
            <c:idx val="8"/>
            <c:bubble3D val="0"/>
            <c:extLst>
              <c:ext xmlns:c16="http://schemas.microsoft.com/office/drawing/2014/chart" uri="{C3380CC4-5D6E-409C-BE32-E72D297353CC}">
                <c16:uniqueId val="{00000023-8169-47A3-B6A5-352426FDB50B}"/>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BSI!$D$4:$D$17</c:f>
              <c:numCache>
                <c:formatCode>General</c:formatCode>
                <c:ptCount val="14"/>
                <c:pt idx="0" formatCode="0.00%">
                  <c:v>0.25</c:v>
                </c:pt>
                <c:pt idx="2" formatCode="0.00%">
                  <c:v>8.3000000000000004E-2</c:v>
                </c:pt>
                <c:pt idx="3" formatCode="0.00%">
                  <c:v>0.25</c:v>
                </c:pt>
                <c:pt idx="5" formatCode="0.00%">
                  <c:v>8.3000000000000004E-2</c:v>
                </c:pt>
                <c:pt idx="8" formatCode="0.00%">
                  <c:v>8.3000000000000004E-2</c:v>
                </c:pt>
                <c:pt idx="10" formatCode="0.00%">
                  <c:v>0.16700000000000001</c:v>
                </c:pt>
                <c:pt idx="11" formatCode="0.00%">
                  <c:v>8.3000000000000004E-2</c:v>
                </c:pt>
              </c:numCache>
            </c:numRef>
          </c:val>
          <c:extLst>
            <c:ext xmlns:c16="http://schemas.microsoft.com/office/drawing/2014/chart" uri="{C3380CC4-5D6E-409C-BE32-E72D297353CC}">
              <c16:uniqueId val="{00000024-8169-47A3-B6A5-352426FDB50B}"/>
            </c:ext>
          </c:extLst>
        </c:ser>
        <c:dLbls>
          <c:showLegendKey val="0"/>
          <c:showVal val="1"/>
          <c:showCatName val="0"/>
          <c:showSerName val="0"/>
          <c:showPercent val="0"/>
          <c:showBubbleSize val="0"/>
          <c:showLeaderLines val="1"/>
        </c:dLbls>
        <c:firstSliceAng val="0"/>
      </c:pieChart>
      <c:spPr>
        <a:noFill/>
        <a:ln w="25387">
          <a:noFill/>
        </a:ln>
      </c:spPr>
    </c:plotArea>
    <c:plotVisOnly val="1"/>
    <c:dispBlanksAs val="zero"/>
    <c:showDLblsOverMax val="0"/>
  </c:chart>
  <c:spPr>
    <a:solidFill>
      <a:srgbClr val="FFFFFF"/>
    </a:solid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a:latin typeface="Arial" panose="020B0604020202020204" pitchFamily="34" charset="0"/>
                <a:cs typeface="Arial" panose="020B0604020202020204" pitchFamily="34" charset="0"/>
              </a:defRPr>
            </a:pPr>
            <a:r>
              <a:rPr lang="en-US" sz="2000" b="1" i="0" u="none" strike="noStrike" baseline="0" dirty="0">
                <a:effectLst/>
                <a:latin typeface="Arial" panose="020B0604020202020204" pitchFamily="34" charset="0"/>
                <a:cs typeface="Arial" panose="020B0604020202020204" pitchFamily="34" charset="0"/>
              </a:rPr>
              <a:t>CAUTI</a:t>
            </a:r>
            <a:r>
              <a:rPr lang="en-US" sz="2000" b="1" dirty="0">
                <a:latin typeface="Arial" panose="020B0604020202020204" pitchFamily="34" charset="0"/>
                <a:cs typeface="Arial" panose="020B0604020202020204" pitchFamily="34" charset="0"/>
              </a:rPr>
              <a:t> Standard Infection Ratio (SIR) by Acute Care Hospital Unit</a:t>
            </a:r>
          </a:p>
        </c:rich>
      </c:tx>
      <c:layout>
        <c:manualLayout>
          <c:xMode val="edge"/>
          <c:yMode val="edge"/>
          <c:x val="0.17353590710910727"/>
          <c:y val="8.0926525440739583E-3"/>
        </c:manualLayout>
      </c:layout>
      <c:overlay val="0"/>
    </c:title>
    <c:autoTitleDeleted val="0"/>
    <c:plotArea>
      <c:layout>
        <c:manualLayout>
          <c:layoutTarget val="inner"/>
          <c:xMode val="edge"/>
          <c:yMode val="edge"/>
          <c:x val="0.10104185715022532"/>
          <c:y val="0.11292192076167445"/>
          <c:w val="0.86838100566983278"/>
          <c:h val="0.50079322531130366"/>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Sheet1!$B$2:$T$2</c:f>
              <c:numCache>
                <c:formatCode>General</c:formatCode>
                <c:ptCount val="19"/>
                <c:pt idx="0">
                  <c:v>2.52</c:v>
                </c:pt>
                <c:pt idx="1">
                  <c:v>1.4</c:v>
                </c:pt>
                <c:pt idx="2">
                  <c:v>0.92</c:v>
                </c:pt>
                <c:pt idx="3">
                  <c:v>0.59</c:v>
                </c:pt>
                <c:pt idx="4">
                  <c:v>2.88</c:v>
                </c:pt>
                <c:pt idx="5">
                  <c:v>0.82</c:v>
                </c:pt>
                <c:pt idx="6">
                  <c:v>1.0900000000000001</c:v>
                </c:pt>
                <c:pt idx="7">
                  <c:v>0.63</c:v>
                </c:pt>
                <c:pt idx="8">
                  <c:v>0.79</c:v>
                </c:pt>
                <c:pt idx="9">
                  <c:v>1.75</c:v>
                </c:pt>
                <c:pt idx="10">
                  <c:v>0.73</c:v>
                </c:pt>
                <c:pt idx="11">
                  <c:v>0.15</c:v>
                </c:pt>
                <c:pt idx="13">
                  <c:v>1.29</c:v>
                </c:pt>
                <c:pt idx="14">
                  <c:v>1.5</c:v>
                </c:pt>
                <c:pt idx="15">
                  <c:v>1.46</c:v>
                </c:pt>
                <c:pt idx="16">
                  <c:v>1.43</c:v>
                </c:pt>
                <c:pt idx="17">
                  <c:v>3.53</c:v>
                </c:pt>
                <c:pt idx="18">
                  <c:v>0.99</c:v>
                </c:pt>
              </c:numCache>
            </c:numRef>
          </c:val>
          <c:smooth val="0"/>
          <c:extLst>
            <c:ext xmlns:c16="http://schemas.microsoft.com/office/drawing/2014/chart" uri="{C3380CC4-5D6E-409C-BE32-E72D297353CC}">
              <c16:uniqueId val="{00000000-FBDA-44C4-86FE-A22EA21A41A4}"/>
            </c:ext>
          </c:extLst>
        </c:ser>
        <c:ser>
          <c:idx val="1"/>
          <c:order val="1"/>
          <c:tx>
            <c:strRef>
              <c:f>Sheet1!$A$3</c:f>
              <c:strCache>
                <c:ptCount val="1"/>
                <c:pt idx="0">
                  <c:v>Lower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Sheet1!$B$3:$T$3</c:f>
              <c:numCache>
                <c:formatCode>General</c:formatCode>
                <c:ptCount val="19"/>
                <c:pt idx="0">
                  <c:v>0.13</c:v>
                </c:pt>
                <c:pt idx="1">
                  <c:v>0.47</c:v>
                </c:pt>
                <c:pt idx="2">
                  <c:v>0.35</c:v>
                </c:pt>
                <c:pt idx="3">
                  <c:v>0.26</c:v>
                </c:pt>
                <c:pt idx="4">
                  <c:v>0.03</c:v>
                </c:pt>
                <c:pt idx="5">
                  <c:v>0.31</c:v>
                </c:pt>
                <c:pt idx="6">
                  <c:v>0.5</c:v>
                </c:pt>
                <c:pt idx="7">
                  <c:v>0.01</c:v>
                </c:pt>
                <c:pt idx="8">
                  <c:v>0.3</c:v>
                </c:pt>
                <c:pt idx="9">
                  <c:v>0.53</c:v>
                </c:pt>
                <c:pt idx="10">
                  <c:v>0.32</c:v>
                </c:pt>
                <c:pt idx="11">
                  <c:v>0</c:v>
                </c:pt>
                <c:pt idx="13">
                  <c:v>0.84</c:v>
                </c:pt>
                <c:pt idx="14">
                  <c:v>0.14000000000000001</c:v>
                </c:pt>
                <c:pt idx="15">
                  <c:v>0.77</c:v>
                </c:pt>
                <c:pt idx="16">
                  <c:v>0.84</c:v>
                </c:pt>
                <c:pt idx="17">
                  <c:v>0.47</c:v>
                </c:pt>
                <c:pt idx="18">
                  <c:v>0.52</c:v>
                </c:pt>
              </c:numCache>
            </c:numRef>
          </c:val>
          <c:smooth val="0"/>
          <c:extLst>
            <c:ext xmlns:c16="http://schemas.microsoft.com/office/drawing/2014/chart" uri="{C3380CC4-5D6E-409C-BE32-E72D297353CC}">
              <c16:uniqueId val="{00000001-FBDA-44C4-86FE-A22EA21A41A4}"/>
            </c:ext>
          </c:extLst>
        </c:ser>
        <c:ser>
          <c:idx val="2"/>
          <c:order val="2"/>
          <c:tx>
            <c:strRef>
              <c:f>Sheet1!$A$4</c:f>
              <c:strCache>
                <c:ptCount val="1"/>
                <c:pt idx="0">
                  <c:v>SUR</c:v>
                </c:pt>
              </c:strCache>
            </c:strRef>
          </c:tx>
          <c:spPr>
            <a:ln w="40199">
              <a:noFill/>
            </a:ln>
          </c:spPr>
          <c:marker>
            <c:symbol val="dash"/>
            <c:size val="14"/>
            <c:spPr>
              <a:solidFill>
                <a:srgbClr val="99CC00"/>
              </a:solidFill>
              <a:ln>
                <a:solidFill>
                  <a:srgbClr val="99CC00"/>
                </a:solidFill>
                <a:prstDash val="solid"/>
              </a:ln>
            </c:spPr>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Sheet1!$B$4:$T$4</c:f>
              <c:numCache>
                <c:formatCode>General</c:formatCode>
                <c:ptCount val="19"/>
                <c:pt idx="0">
                  <c:v>0.76</c:v>
                </c:pt>
                <c:pt idx="1">
                  <c:v>0.84</c:v>
                </c:pt>
                <c:pt idx="2">
                  <c:v>0.59</c:v>
                </c:pt>
                <c:pt idx="3">
                  <c:v>0.4</c:v>
                </c:pt>
                <c:pt idx="4">
                  <c:v>0.57999999999999996</c:v>
                </c:pt>
                <c:pt idx="5">
                  <c:v>0.52</c:v>
                </c:pt>
                <c:pt idx="6">
                  <c:v>0.75</c:v>
                </c:pt>
                <c:pt idx="7">
                  <c:v>0.13</c:v>
                </c:pt>
                <c:pt idx="8">
                  <c:v>0.51</c:v>
                </c:pt>
                <c:pt idx="9">
                  <c:v>1</c:v>
                </c:pt>
                <c:pt idx="10">
                  <c:v>0.49</c:v>
                </c:pt>
                <c:pt idx="11">
                  <c:v>0</c:v>
                </c:pt>
                <c:pt idx="13">
                  <c:v>1.05</c:v>
                </c:pt>
                <c:pt idx="14">
                  <c:v>0.55000000000000004</c:v>
                </c:pt>
                <c:pt idx="15">
                  <c:v>1.08</c:v>
                </c:pt>
                <c:pt idx="16">
                  <c:v>1.1000000000000001</c:v>
                </c:pt>
                <c:pt idx="17">
                  <c:v>1.46</c:v>
                </c:pt>
                <c:pt idx="18">
                  <c:v>0.73</c:v>
                </c:pt>
              </c:numCache>
            </c:numRef>
          </c:val>
          <c:smooth val="0"/>
          <c:extLst>
            <c:ext xmlns:c16="http://schemas.microsoft.com/office/drawing/2014/chart" uri="{C3380CC4-5D6E-409C-BE32-E72D297353CC}">
              <c16:uniqueId val="{00000002-FBDA-44C4-86FE-A22EA21A41A4}"/>
            </c:ext>
          </c:extLst>
        </c:ser>
        <c:ser>
          <c:idx val="3"/>
          <c:order val="3"/>
          <c:tx>
            <c:v>BASE</c:v>
          </c:tx>
          <c:spPr>
            <a:ln w="63150">
              <a:solidFill>
                <a:schemeClr val="bg1">
                  <a:lumMod val="75000"/>
                </a:schemeClr>
              </a:solid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Sheet1!$B$7:$T$7</c:f>
              <c:numCache>
                <c:formatCode>General</c:formatCode>
                <c:ptCount val="19"/>
              </c:numCache>
            </c:numRef>
          </c:val>
          <c:smooth val="0"/>
          <c:extLst>
            <c:ext xmlns:c16="http://schemas.microsoft.com/office/drawing/2014/chart" uri="{C3380CC4-5D6E-409C-BE32-E72D297353CC}">
              <c16:uniqueId val="{00000003-FBDA-44C4-86FE-A22EA21A41A4}"/>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1952"/>
        <c:crosses val="autoZero"/>
        <c:auto val="1"/>
        <c:lblAlgn val="ctr"/>
        <c:lblOffset val="600"/>
        <c:tickLblSkip val="1"/>
        <c:tickMarkSkip val="1"/>
        <c:noMultiLvlLbl val="0"/>
      </c:catAx>
      <c:valAx>
        <c:axId val="78461952"/>
        <c:scaling>
          <c:orientation val="minMax"/>
          <c:max val="4"/>
          <c:min val="0"/>
        </c:scaling>
        <c:delete val="0"/>
        <c:axPos val="l"/>
        <c:majorGridlines>
          <c:spPr>
            <a:ln w="17868">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a:latin typeface="Arial" panose="020B0604020202020204" pitchFamily="34" charset="0"/>
                    <a:cs typeface="Arial" panose="020B0604020202020204" pitchFamily="34" charset="0"/>
                  </a:rPr>
                  <a:t>SIR</a:t>
                </a:r>
              </a:p>
            </c:rich>
          </c:tx>
          <c:layout>
            <c:manualLayout>
              <c:xMode val="edge"/>
              <c:yMode val="edge"/>
              <c:x val="1.8547059980628038E-2"/>
              <c:y val="0.31078323907968086"/>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6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0032"/>
        <c:crosses val="autoZero"/>
        <c:crossBetween val="between"/>
        <c:majorUnit val="0.5"/>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a:latin typeface="Arial" panose="020B0604020202020204" pitchFamily="34" charset="0"/>
                <a:cs typeface="Arial" panose="020B0604020202020204" pitchFamily="34" charset="0"/>
              </a:defRPr>
            </a:pPr>
            <a:r>
              <a:rPr lang="en-US" sz="2000" b="1" dirty="0">
                <a:latin typeface="Arial" panose="020B0604020202020204" pitchFamily="34" charset="0"/>
                <a:cs typeface="Arial" panose="020B0604020202020204" pitchFamily="34" charset="0"/>
              </a:rPr>
              <a:t>CAUTI Standard Utilization Ratio (SUR) by Acute Care Hospital Unit</a:t>
            </a:r>
          </a:p>
        </c:rich>
      </c:tx>
      <c:layout>
        <c:manualLayout>
          <c:xMode val="edge"/>
          <c:yMode val="edge"/>
          <c:x val="0.16936706951479244"/>
          <c:y val="1.0986221825577923E-2"/>
        </c:manualLayout>
      </c:layout>
      <c:overlay val="0"/>
    </c:title>
    <c:autoTitleDeleted val="0"/>
    <c:plotArea>
      <c:layout>
        <c:manualLayout>
          <c:layoutTarget val="inner"/>
          <c:xMode val="edge"/>
          <c:yMode val="edge"/>
          <c:x val="0.10104185715022532"/>
          <c:y val="0.11292192076167445"/>
          <c:w val="0.86838100566983278"/>
          <c:h val="0.50079322531130366"/>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Sheet1!$B$2:$T$2</c:f>
              <c:numCache>
                <c:formatCode>General</c:formatCode>
                <c:ptCount val="19"/>
                <c:pt idx="0">
                  <c:v>1.67</c:v>
                </c:pt>
                <c:pt idx="1">
                  <c:v>1.08</c:v>
                </c:pt>
                <c:pt idx="2">
                  <c:v>0.99</c:v>
                </c:pt>
                <c:pt idx="3">
                  <c:v>0.93</c:v>
                </c:pt>
                <c:pt idx="4">
                  <c:v>0.77</c:v>
                </c:pt>
                <c:pt idx="5">
                  <c:v>0.89</c:v>
                </c:pt>
                <c:pt idx="6">
                  <c:v>0.86</c:v>
                </c:pt>
                <c:pt idx="7">
                  <c:v>0.99</c:v>
                </c:pt>
                <c:pt idx="8">
                  <c:v>0.88</c:v>
                </c:pt>
                <c:pt idx="9">
                  <c:v>0.96</c:v>
                </c:pt>
                <c:pt idx="10">
                  <c:v>0.97</c:v>
                </c:pt>
                <c:pt idx="11">
                  <c:v>1.1000000000000001</c:v>
                </c:pt>
                <c:pt idx="13">
                  <c:v>0.76</c:v>
                </c:pt>
                <c:pt idx="14">
                  <c:v>0.55000000000000004</c:v>
                </c:pt>
                <c:pt idx="15">
                  <c:v>0.72</c:v>
                </c:pt>
                <c:pt idx="16">
                  <c:v>0.67</c:v>
                </c:pt>
                <c:pt idx="17">
                  <c:v>1.24</c:v>
                </c:pt>
                <c:pt idx="18">
                  <c:v>0.67</c:v>
                </c:pt>
              </c:numCache>
            </c:numRef>
          </c:val>
          <c:smooth val="0"/>
          <c:extLst>
            <c:ext xmlns:c16="http://schemas.microsoft.com/office/drawing/2014/chart" uri="{C3380CC4-5D6E-409C-BE32-E72D297353CC}">
              <c16:uniqueId val="{00000000-369D-4F00-A994-C6E038A747BF}"/>
            </c:ext>
          </c:extLst>
        </c:ser>
        <c:ser>
          <c:idx val="1"/>
          <c:order val="1"/>
          <c:tx>
            <c:strRef>
              <c:f>Sheet1!$A$3</c:f>
              <c:strCache>
                <c:ptCount val="1"/>
                <c:pt idx="0">
                  <c:v>Lower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Sheet1!$B$3:$T$3</c:f>
              <c:numCache>
                <c:formatCode>General</c:formatCode>
                <c:ptCount val="19"/>
                <c:pt idx="0">
                  <c:v>1.45</c:v>
                </c:pt>
                <c:pt idx="1">
                  <c:v>1.04</c:v>
                </c:pt>
                <c:pt idx="2">
                  <c:v>0.96</c:v>
                </c:pt>
                <c:pt idx="3">
                  <c:v>0.92</c:v>
                </c:pt>
                <c:pt idx="4">
                  <c:v>0.71</c:v>
                </c:pt>
                <c:pt idx="5">
                  <c:v>0.87</c:v>
                </c:pt>
                <c:pt idx="6">
                  <c:v>0.85</c:v>
                </c:pt>
                <c:pt idx="7">
                  <c:v>0.91</c:v>
                </c:pt>
                <c:pt idx="8">
                  <c:v>0.84</c:v>
                </c:pt>
                <c:pt idx="9">
                  <c:v>0.92</c:v>
                </c:pt>
                <c:pt idx="10">
                  <c:v>0.94</c:v>
                </c:pt>
                <c:pt idx="11">
                  <c:v>1.05</c:v>
                </c:pt>
                <c:pt idx="13">
                  <c:v>0.75</c:v>
                </c:pt>
                <c:pt idx="14">
                  <c:v>0.53</c:v>
                </c:pt>
                <c:pt idx="15">
                  <c:v>0.7</c:v>
                </c:pt>
                <c:pt idx="16">
                  <c:v>0.66</c:v>
                </c:pt>
                <c:pt idx="17">
                  <c:v>1.1499999999999999</c:v>
                </c:pt>
                <c:pt idx="18">
                  <c:v>0.66</c:v>
                </c:pt>
              </c:numCache>
            </c:numRef>
          </c:val>
          <c:smooth val="0"/>
          <c:extLst>
            <c:ext xmlns:c16="http://schemas.microsoft.com/office/drawing/2014/chart" uri="{C3380CC4-5D6E-409C-BE32-E72D297353CC}">
              <c16:uniqueId val="{00000001-369D-4F00-A994-C6E038A747BF}"/>
            </c:ext>
          </c:extLst>
        </c:ser>
        <c:ser>
          <c:idx val="2"/>
          <c:order val="2"/>
          <c:tx>
            <c:strRef>
              <c:f>Sheet1!$A$4</c:f>
              <c:strCache>
                <c:ptCount val="1"/>
                <c:pt idx="0">
                  <c:v>SUR</c:v>
                </c:pt>
              </c:strCache>
            </c:strRef>
          </c:tx>
          <c:spPr>
            <a:ln w="40199">
              <a:noFill/>
            </a:ln>
          </c:spPr>
          <c:marker>
            <c:symbol val="dash"/>
            <c:size val="14"/>
            <c:spPr>
              <a:solidFill>
                <a:srgbClr val="99CC00"/>
              </a:solidFill>
              <a:ln>
                <a:solidFill>
                  <a:srgbClr val="99CC00"/>
                </a:solidFill>
                <a:prstDash val="solid"/>
              </a:ln>
            </c:spPr>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Sheet1!$B$4:$T$4</c:f>
              <c:numCache>
                <c:formatCode>General</c:formatCode>
                <c:ptCount val="19"/>
                <c:pt idx="0">
                  <c:v>1.56</c:v>
                </c:pt>
                <c:pt idx="1">
                  <c:v>1.06</c:v>
                </c:pt>
                <c:pt idx="2">
                  <c:v>0.97</c:v>
                </c:pt>
                <c:pt idx="3">
                  <c:v>0.92</c:v>
                </c:pt>
                <c:pt idx="4">
                  <c:v>0.74</c:v>
                </c:pt>
                <c:pt idx="5">
                  <c:v>0.88</c:v>
                </c:pt>
                <c:pt idx="6">
                  <c:v>0.85</c:v>
                </c:pt>
                <c:pt idx="7">
                  <c:v>0.95</c:v>
                </c:pt>
                <c:pt idx="8">
                  <c:v>0.86</c:v>
                </c:pt>
                <c:pt idx="9">
                  <c:v>0.94</c:v>
                </c:pt>
                <c:pt idx="10">
                  <c:v>0.96</c:v>
                </c:pt>
                <c:pt idx="11">
                  <c:v>1.07</c:v>
                </c:pt>
                <c:pt idx="13">
                  <c:v>0.76</c:v>
                </c:pt>
                <c:pt idx="14">
                  <c:v>0.54</c:v>
                </c:pt>
                <c:pt idx="15">
                  <c:v>0.71</c:v>
                </c:pt>
                <c:pt idx="16">
                  <c:v>0.66</c:v>
                </c:pt>
                <c:pt idx="17">
                  <c:v>1.19</c:v>
                </c:pt>
                <c:pt idx="18">
                  <c:v>0.67</c:v>
                </c:pt>
              </c:numCache>
            </c:numRef>
          </c:val>
          <c:smooth val="0"/>
          <c:extLst>
            <c:ext xmlns:c16="http://schemas.microsoft.com/office/drawing/2014/chart" uri="{C3380CC4-5D6E-409C-BE32-E72D297353CC}">
              <c16:uniqueId val="{00000002-369D-4F00-A994-C6E038A747BF}"/>
            </c:ext>
          </c:extLst>
        </c:ser>
        <c:ser>
          <c:idx val="3"/>
          <c:order val="3"/>
          <c:tx>
            <c:v>BASE</c:v>
          </c:tx>
          <c:spPr>
            <a:ln w="63150">
              <a:solidFill>
                <a:schemeClr val="bg1">
                  <a:lumMod val="75000"/>
                </a:schemeClr>
              </a:solid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Sheet1!$B$7:$T$7</c:f>
              <c:numCache>
                <c:formatCode>General</c:formatCode>
                <c:ptCount val="19"/>
              </c:numCache>
            </c:numRef>
          </c:val>
          <c:smooth val="0"/>
          <c:extLst>
            <c:ext xmlns:c16="http://schemas.microsoft.com/office/drawing/2014/chart" uri="{C3380CC4-5D6E-409C-BE32-E72D297353CC}">
              <c16:uniqueId val="{00000003-369D-4F00-A994-C6E038A747BF}"/>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1952"/>
        <c:crosses val="autoZero"/>
        <c:auto val="1"/>
        <c:lblAlgn val="ctr"/>
        <c:lblOffset val="600"/>
        <c:tickLblSkip val="1"/>
        <c:tickMarkSkip val="1"/>
        <c:noMultiLvlLbl val="0"/>
      </c:catAx>
      <c:valAx>
        <c:axId val="78461952"/>
        <c:scaling>
          <c:orientation val="minMax"/>
          <c:max val="1.8"/>
          <c:min val="0.4"/>
        </c:scaling>
        <c:delete val="0"/>
        <c:axPos val="l"/>
        <c:majorGridlines>
          <c:spPr>
            <a:ln w="17868">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a:latin typeface="Arial" panose="020B0604020202020204" pitchFamily="34" charset="0"/>
                    <a:cs typeface="Arial" panose="020B0604020202020204" pitchFamily="34" charset="0"/>
                  </a:rPr>
                  <a:t>SUR</a:t>
                </a:r>
              </a:p>
            </c:rich>
          </c:tx>
          <c:layout>
            <c:manualLayout>
              <c:xMode val="edge"/>
              <c:yMode val="edge"/>
              <c:x val="1.8547070779997253E-2"/>
              <c:y val="0.3368254422648444"/>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6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0032"/>
        <c:crosses val="autoZero"/>
        <c:crossBetween val="between"/>
        <c:majorUnit val="0.2"/>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0.10147</cdr:x>
      <cdr:y>0.48638</cdr:y>
    </cdr:from>
    <cdr:to>
      <cdr:x>0.96896</cdr:x>
      <cdr:y>0.48638</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236420" y="2134752"/>
          <a:ext cx="10570930" cy="0"/>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10.xml><?xml version="1.0" encoding="utf-8"?>
<c:userShapes xmlns:c="http://schemas.openxmlformats.org/drawingml/2006/chart">
  <cdr:relSizeAnchor xmlns:cdr="http://schemas.openxmlformats.org/drawingml/2006/chartDrawing">
    <cdr:from>
      <cdr:x>0.4547</cdr:x>
      <cdr:y>0.03915</cdr:y>
    </cdr:from>
    <cdr:to>
      <cdr:x>0.66473</cdr:x>
      <cdr:y>0.23932</cdr:y>
    </cdr:to>
    <cdr:sp macro="" textlink="">
      <cdr:nvSpPr>
        <cdr:cNvPr id="2" name="TextBox 1"/>
        <cdr:cNvSpPr txBox="1"/>
      </cdr:nvSpPr>
      <cdr:spPr>
        <a:xfrm xmlns:a="http://schemas.openxmlformats.org/drawingml/2006/main">
          <a:off x="3835116" y="155115"/>
          <a:ext cx="1771456" cy="793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VHYS</a:t>
          </a:r>
        </a:p>
      </cdr:txBody>
    </cdr:sp>
  </cdr:relSizeAnchor>
</c:userShapes>
</file>

<file path=ppt/drawings/drawing11.xml><?xml version="1.0" encoding="utf-8"?>
<c:userShapes xmlns:c="http://schemas.openxmlformats.org/drawingml/2006/chart">
  <cdr:relSizeAnchor xmlns:cdr="http://schemas.openxmlformats.org/drawingml/2006/chartDrawing">
    <cdr:from>
      <cdr:x>0.4547</cdr:x>
      <cdr:y>0.03336</cdr:y>
    </cdr:from>
    <cdr:to>
      <cdr:x>0.67015</cdr:x>
      <cdr:y>0.23932</cdr:y>
    </cdr:to>
    <cdr:sp macro="" textlink="">
      <cdr:nvSpPr>
        <cdr:cNvPr id="2" name="TextBox 1"/>
        <cdr:cNvSpPr txBox="1"/>
      </cdr:nvSpPr>
      <cdr:spPr>
        <a:xfrm xmlns:a="http://schemas.openxmlformats.org/drawingml/2006/main">
          <a:off x="3835116" y="132169"/>
          <a:ext cx="1817176"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CDI</a:t>
          </a:r>
        </a:p>
      </cdr:txBody>
    </cdr:sp>
  </cdr:relSizeAnchor>
</c:userShapes>
</file>

<file path=ppt/drawings/drawing12.xml><?xml version="1.0" encoding="utf-8"?>
<c:userShapes xmlns:c="http://schemas.openxmlformats.org/drawingml/2006/chart">
  <cdr:relSizeAnchor xmlns:cdr="http://schemas.openxmlformats.org/drawingml/2006/chartDrawing">
    <cdr:from>
      <cdr:x>0.4547</cdr:x>
      <cdr:y>0.03915</cdr:y>
    </cdr:from>
    <cdr:to>
      <cdr:x>0.66473</cdr:x>
      <cdr:y>0.23932</cdr:y>
    </cdr:to>
    <cdr:sp macro="" textlink="">
      <cdr:nvSpPr>
        <cdr:cNvPr id="2" name="TextBox 1"/>
        <cdr:cNvSpPr txBox="1"/>
      </cdr:nvSpPr>
      <cdr:spPr>
        <a:xfrm xmlns:a="http://schemas.openxmlformats.org/drawingml/2006/main">
          <a:off x="3835116" y="155115"/>
          <a:ext cx="1771456" cy="793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MRSA</a:t>
          </a:r>
          <a:endParaRPr lang="en-US" sz="2400" b="1" dirty="0">
            <a:latin typeface="Arial" panose="020B0604020202020204" pitchFamily="34" charset="0"/>
            <a:cs typeface="Arial" panose="020B0604020202020204" pitchFamily="34" charset="0"/>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0.15691</cdr:x>
      <cdr:y>0.26714</cdr:y>
    </cdr:from>
    <cdr:to>
      <cdr:x>0.89709</cdr:x>
      <cdr:y>0.26714</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337519" y="1118545"/>
          <a:ext cx="6309360" cy="0"/>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2.xml><?xml version="1.0" encoding="utf-8"?>
<c:userShapes xmlns:c="http://schemas.openxmlformats.org/drawingml/2006/chart">
  <cdr:relSizeAnchor xmlns:cdr="http://schemas.openxmlformats.org/drawingml/2006/chartDrawing">
    <cdr:from>
      <cdr:x>0.10147</cdr:x>
      <cdr:y>0.29846</cdr:y>
    </cdr:from>
    <cdr:to>
      <cdr:x>0.96896</cdr:x>
      <cdr:y>0.29846</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236478" y="1309973"/>
          <a:ext cx="10570930" cy="0"/>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3.xml><?xml version="1.0" encoding="utf-8"?>
<c:userShapes xmlns:c="http://schemas.openxmlformats.org/drawingml/2006/chart">
  <cdr:relSizeAnchor xmlns:cdr="http://schemas.openxmlformats.org/drawingml/2006/chartDrawing">
    <cdr:from>
      <cdr:x>0.10147</cdr:x>
      <cdr:y>0.49066</cdr:y>
    </cdr:from>
    <cdr:to>
      <cdr:x>0.96896</cdr:x>
      <cdr:y>0.49066</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236432" y="2153527"/>
          <a:ext cx="10570930" cy="0"/>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dr:relSizeAnchor xmlns:cdr="http://schemas.openxmlformats.org/drawingml/2006/chartDrawing">
    <cdr:from>
      <cdr:x>0.33109</cdr:x>
      <cdr:y>0.61373</cdr:y>
    </cdr:from>
    <cdr:to>
      <cdr:x>0.37527</cdr:x>
      <cdr:y>0.69087</cdr:y>
    </cdr:to>
    <cdr:sp macro="" textlink="">
      <cdr:nvSpPr>
        <cdr:cNvPr id="3" name="TextBox 21">
          <a:extLst xmlns:a="http://schemas.openxmlformats.org/drawingml/2006/main">
            <a:ext uri="{FF2B5EF4-FFF2-40B4-BE49-F238E27FC236}">
              <a16:creationId xmlns:a16="http://schemas.microsoft.com/office/drawing/2014/main" id="{C58307F3-EC28-38E9-7FE1-3B1532908796}"/>
            </a:ext>
          </a:extLst>
        </cdr:cNvPr>
        <cdr:cNvSpPr txBox="1"/>
      </cdr:nvSpPr>
      <cdr:spPr>
        <a:xfrm xmlns:a="http://schemas.openxmlformats.org/drawingml/2006/main">
          <a:off x="4034559" y="2693704"/>
          <a:ext cx="538391" cy="33855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0.10147</cdr:x>
      <cdr:y>0.3987</cdr:y>
    </cdr:from>
    <cdr:to>
      <cdr:x>0.96896</cdr:x>
      <cdr:y>0.3987</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236432" y="1749930"/>
          <a:ext cx="10570930" cy="0"/>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5.xml><?xml version="1.0" encoding="utf-8"?>
<c:userShapes xmlns:c="http://schemas.openxmlformats.org/drawingml/2006/chart">
  <cdr:relSizeAnchor xmlns:cdr="http://schemas.openxmlformats.org/drawingml/2006/chartDrawing">
    <cdr:from>
      <cdr:x>0.4547</cdr:x>
      <cdr:y>0.03336</cdr:y>
    </cdr:from>
    <cdr:to>
      <cdr:x>0.66292</cdr:x>
      <cdr:y>0.23932</cdr:y>
    </cdr:to>
    <cdr:sp macro="" textlink="">
      <cdr:nvSpPr>
        <cdr:cNvPr id="2" name="TextBox 1"/>
        <cdr:cNvSpPr txBox="1"/>
      </cdr:nvSpPr>
      <cdr:spPr>
        <a:xfrm xmlns:a="http://schemas.openxmlformats.org/drawingml/2006/main">
          <a:off x="3775571" y="97614"/>
          <a:ext cx="1728940" cy="60265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CABG Standard Infection Ratio (SIR) </a:t>
          </a:r>
        </a:p>
      </cdr:txBody>
    </cdr:sp>
  </cdr:relSizeAnchor>
</c:userShapes>
</file>

<file path=ppt/drawings/drawing6.xml><?xml version="1.0" encoding="utf-8"?>
<c:userShapes xmlns:c="http://schemas.openxmlformats.org/drawingml/2006/chart">
  <cdr:relSizeAnchor xmlns:cdr="http://schemas.openxmlformats.org/drawingml/2006/chartDrawing">
    <cdr:from>
      <cdr:x>0.4547</cdr:x>
      <cdr:y>0.03573</cdr:y>
    </cdr:from>
    <cdr:to>
      <cdr:x>0.66292</cdr:x>
      <cdr:y>0.23932</cdr:y>
    </cdr:to>
    <cdr:sp macro="" textlink="">
      <cdr:nvSpPr>
        <cdr:cNvPr id="2" name="TextBox 1"/>
        <cdr:cNvSpPr txBox="1"/>
      </cdr:nvSpPr>
      <cdr:spPr>
        <a:xfrm xmlns:a="http://schemas.openxmlformats.org/drawingml/2006/main">
          <a:off x="3775570" y="104549"/>
          <a:ext cx="1728940" cy="5957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COLO</a:t>
          </a:r>
        </a:p>
      </cdr:txBody>
    </cdr:sp>
  </cdr:relSizeAnchor>
</c:userShapes>
</file>

<file path=ppt/drawings/drawing7.xml><?xml version="1.0" encoding="utf-8"?>
<c:userShapes xmlns:c="http://schemas.openxmlformats.org/drawingml/2006/chart">
  <cdr:relSizeAnchor xmlns:cdr="http://schemas.openxmlformats.org/drawingml/2006/chartDrawing">
    <cdr:from>
      <cdr:x>0.4547</cdr:x>
      <cdr:y>0.03915</cdr:y>
    </cdr:from>
    <cdr:to>
      <cdr:x>0.66653</cdr:x>
      <cdr:y>0.23932</cdr:y>
    </cdr:to>
    <cdr:sp macro="" textlink="">
      <cdr:nvSpPr>
        <cdr:cNvPr id="2" name="TextBox 1"/>
        <cdr:cNvSpPr txBox="1"/>
      </cdr:nvSpPr>
      <cdr:spPr>
        <a:xfrm xmlns:a="http://schemas.openxmlformats.org/drawingml/2006/main">
          <a:off x="3835116" y="155115"/>
          <a:ext cx="1786657" cy="793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HPRO</a:t>
          </a:r>
        </a:p>
      </cdr:txBody>
    </cdr:sp>
  </cdr:relSizeAnchor>
</c:userShapes>
</file>

<file path=ppt/drawings/drawing8.xml><?xml version="1.0" encoding="utf-8"?>
<c:userShapes xmlns:c="http://schemas.openxmlformats.org/drawingml/2006/chart">
  <cdr:relSizeAnchor xmlns:cdr="http://schemas.openxmlformats.org/drawingml/2006/chartDrawing">
    <cdr:from>
      <cdr:x>0.4547</cdr:x>
      <cdr:y>0.03336</cdr:y>
    </cdr:from>
    <cdr:to>
      <cdr:x>0.66834</cdr:x>
      <cdr:y>0.23932</cdr:y>
    </cdr:to>
    <cdr:sp macro="" textlink="">
      <cdr:nvSpPr>
        <cdr:cNvPr id="2" name="TextBox 1"/>
        <cdr:cNvSpPr txBox="1"/>
      </cdr:nvSpPr>
      <cdr:spPr>
        <a:xfrm xmlns:a="http://schemas.openxmlformats.org/drawingml/2006/main">
          <a:off x="3835116" y="132169"/>
          <a:ext cx="1801923"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KPRO</a:t>
          </a:r>
        </a:p>
      </cdr:txBody>
    </cdr:sp>
  </cdr:relSizeAnchor>
</c:userShapes>
</file>

<file path=ppt/drawings/drawing9.xml><?xml version="1.0" encoding="utf-8"?>
<c:userShapes xmlns:c="http://schemas.openxmlformats.org/drawingml/2006/chart">
  <cdr:relSizeAnchor xmlns:cdr="http://schemas.openxmlformats.org/drawingml/2006/chartDrawing">
    <cdr:from>
      <cdr:x>0.4547</cdr:x>
      <cdr:y>0.03336</cdr:y>
    </cdr:from>
    <cdr:to>
      <cdr:x>0.67015</cdr:x>
      <cdr:y>0.23932</cdr:y>
    </cdr:to>
    <cdr:sp macro="" textlink="">
      <cdr:nvSpPr>
        <cdr:cNvPr id="2" name="TextBox 1"/>
        <cdr:cNvSpPr txBox="1"/>
      </cdr:nvSpPr>
      <cdr:spPr>
        <a:xfrm xmlns:a="http://schemas.openxmlformats.org/drawingml/2006/main">
          <a:off x="3835116" y="132169"/>
          <a:ext cx="1817176"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HYST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10/15/2024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a:t>
            </a:fld>
            <a:endParaRPr lang="en-US"/>
          </a:p>
        </p:txBody>
      </p:sp>
    </p:spTree>
    <p:extLst>
      <p:ext uri="{BB962C8B-B14F-4D97-AF65-F5344CB8AC3E}">
        <p14:creationId xmlns:p14="http://schemas.microsoft.com/office/powerpoint/2010/main" val="32999329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mass.gov/dph/proposed-regulations"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rial" panose="020B06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stStyle>
          <a:p>
            <a:pPr lvl="0"/>
            <a:r>
              <a:rPr lang="en-US"/>
              <a:t>Click to Add Presenter</a:t>
            </a:r>
            <a:br>
              <a:rPr lang="en-US"/>
            </a:br>
            <a:r>
              <a:rPr lang="en-US"/>
              <a:t>Title</a:t>
            </a:r>
          </a:p>
        </p:txBody>
      </p:sp>
    </p:spTree>
    <p:extLst>
      <p:ext uri="{BB962C8B-B14F-4D97-AF65-F5344CB8AC3E}">
        <p14:creationId xmlns:p14="http://schemas.microsoft.com/office/powerpoint/2010/main" val="1582693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gulation Post Comment 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2" name="TextBox 1">
            <a:extLst>
              <a:ext uri="{FF2B5EF4-FFF2-40B4-BE49-F238E27FC236}">
                <a16:creationId xmlns:a16="http://schemas.microsoft.com/office/drawing/2014/main" id="{3C0978B7-6536-4A60-A8BC-9B4C8CBBFA9A}"/>
              </a:ext>
            </a:extLst>
          </p:cNvPr>
          <p:cNvSpPr txBox="1"/>
          <p:nvPr userDrawn="1"/>
        </p:nvSpPr>
        <p:spPr>
          <a:xfrm>
            <a:off x="613954" y="660451"/>
            <a:ext cx="10681040" cy="2585323"/>
          </a:xfrm>
          <a:prstGeom prst="rect">
            <a:avLst/>
          </a:prstGeom>
          <a:noFill/>
        </p:spPr>
        <p:txBody>
          <a:bodyPr wrap="square" rtlCol="0">
            <a:spAutoFit/>
          </a:bodyPr>
          <a:lstStyle/>
          <a:p>
            <a:pPr>
              <a:spcAft>
                <a:spcPts val="1200"/>
              </a:spcAft>
            </a:pPr>
            <a:r>
              <a:rPr lang="en-US" sz="3600" b="1">
                <a:solidFill>
                  <a:srgbClr val="055994"/>
                </a:solidFill>
                <a:latin typeface="Arial" panose="020B0604020202020204" pitchFamily="34" charset="0"/>
                <a:cs typeface="Arial" panose="020B0604020202020204" pitchFamily="34" charset="0"/>
              </a:rPr>
              <a:t>Thank you for the opportunity to present this information today. </a:t>
            </a:r>
            <a:endParaRPr lang="en-US" sz="2000">
              <a:latin typeface="Arial" panose="020B0604020202020204" pitchFamily="34" charset="0"/>
              <a:cs typeface="Arial" panose="020B0604020202020204" pitchFamily="34" charset="0"/>
            </a:endParaRPr>
          </a:p>
          <a:p>
            <a:endParaRPr lang="en-US" sz="2000">
              <a:latin typeface="Arial" panose="020B0604020202020204" pitchFamily="34" charset="0"/>
              <a:cs typeface="Arial" panose="020B0604020202020204" pitchFamily="34" charset="0"/>
            </a:endParaRPr>
          </a:p>
          <a:p>
            <a:endParaRPr lang="en-US" sz="2000">
              <a:latin typeface="Arial" panose="020B0604020202020204" pitchFamily="34" charset="0"/>
              <a:cs typeface="Arial" panose="020B0604020202020204" pitchFamily="34" charset="0"/>
            </a:endParaRPr>
          </a:p>
          <a:p>
            <a:endParaRPr lang="en-US" sz="2000">
              <a:latin typeface="Arial" panose="020B0604020202020204" pitchFamily="34" charset="0"/>
              <a:cs typeface="Arial" panose="020B0604020202020204" pitchFamily="34" charset="0"/>
            </a:endParaRPr>
          </a:p>
          <a:p>
            <a:r>
              <a:rPr lang="en-US" sz="2000" b="1">
                <a:latin typeface="Arial" panose="020B0604020202020204" pitchFamily="34" charset="0"/>
                <a:cs typeface="Arial" panose="020B0604020202020204" pitchFamily="34" charset="0"/>
              </a:rPr>
              <a:t>Massachusetts Law:</a:t>
            </a:r>
            <a:r>
              <a:rPr lang="en-US" sz="2000">
                <a:latin typeface="Arial" panose="020B0604020202020204" pitchFamily="34" charset="0"/>
                <a:cs typeface="Arial" panose="020B0604020202020204" pitchFamily="34" charset="0"/>
              </a:rPr>
              <a:t> </a:t>
            </a:r>
          </a:p>
        </p:txBody>
      </p:sp>
      <p:sp>
        <p:nvSpPr>
          <p:cNvPr id="7" name="Text Placeholder 8">
            <a:extLst>
              <a:ext uri="{FF2B5EF4-FFF2-40B4-BE49-F238E27FC236}">
                <a16:creationId xmlns:a16="http://schemas.microsoft.com/office/drawing/2014/main" id="{FBF5C4D3-82E3-4146-9B24-5FEF8E23C13F}"/>
              </a:ext>
            </a:extLst>
          </p:cNvPr>
          <p:cNvSpPr>
            <a:spLocks noGrp="1"/>
          </p:cNvSpPr>
          <p:nvPr>
            <p:ph type="body" sz="quarter" idx="10" hasCustomPrompt="1"/>
          </p:nvPr>
        </p:nvSpPr>
        <p:spPr>
          <a:xfrm>
            <a:off x="613954" y="3228488"/>
            <a:ext cx="11062606" cy="391928"/>
          </a:xfrm>
          <a:prstGeom prst="rect">
            <a:avLst/>
          </a:prstGeom>
        </p:spPr>
        <p:txBody>
          <a:bodyPr/>
          <a:lstStyle>
            <a:lvl1pPr marL="0" indent="0" algn="l">
              <a:buNone/>
              <a:defRPr sz="2000" b="0">
                <a:solidFill>
                  <a:schemeClr val="tx1"/>
                </a:solidFill>
                <a:latin typeface="Arial" panose="020B0604020202020204" pitchFamily="34" charset="0"/>
                <a:cs typeface="Arial" panose="020B0604020202020204" pitchFamily="34" charset="0"/>
              </a:defRPr>
            </a:lvl1pPr>
          </a:lstStyle>
          <a:p>
            <a:pPr lvl="0"/>
            <a:r>
              <a:rPr lang="en-US"/>
              <a:t>URL for relevant law</a:t>
            </a:r>
          </a:p>
        </p:txBody>
      </p:sp>
      <p:sp>
        <p:nvSpPr>
          <p:cNvPr id="12" name="Text Placeholder 8">
            <a:extLst>
              <a:ext uri="{FF2B5EF4-FFF2-40B4-BE49-F238E27FC236}">
                <a16:creationId xmlns:a16="http://schemas.microsoft.com/office/drawing/2014/main" id="{9D0B9CC8-4E7E-41B9-9011-DCA8C9E073BC}"/>
              </a:ext>
            </a:extLst>
          </p:cNvPr>
          <p:cNvSpPr>
            <a:spLocks noGrp="1"/>
          </p:cNvSpPr>
          <p:nvPr>
            <p:ph type="body" sz="quarter" idx="13" hasCustomPrompt="1"/>
          </p:nvPr>
        </p:nvSpPr>
        <p:spPr>
          <a:xfrm>
            <a:off x="613954" y="5033116"/>
            <a:ext cx="11062589" cy="419176"/>
          </a:xfrm>
          <a:prstGeom prst="rect">
            <a:avLst/>
          </a:prstGeom>
        </p:spPr>
        <p:txBody>
          <a:bodyPr/>
          <a:lstStyle>
            <a:lvl1pPr marL="0" indent="0" algn="l">
              <a:buNone/>
              <a:defRPr sz="2000" b="0" u="sng">
                <a:solidFill>
                  <a:srgbClr val="055994"/>
                </a:solidFill>
                <a:latin typeface="Arial" panose="020B0604020202020204" pitchFamily="34" charset="0"/>
                <a:cs typeface="Arial" panose="020B0604020202020204" pitchFamily="34" charset="0"/>
              </a:defRPr>
            </a:lvl1pPr>
          </a:lstStyle>
          <a:p>
            <a:pPr lvl="0"/>
            <a:r>
              <a:rPr lang="en-US"/>
              <a:t>email@mass.gov </a:t>
            </a:r>
          </a:p>
        </p:txBody>
      </p:sp>
      <p:sp>
        <p:nvSpPr>
          <p:cNvPr id="3" name="TextBox 2">
            <a:extLst>
              <a:ext uri="{FF2B5EF4-FFF2-40B4-BE49-F238E27FC236}">
                <a16:creationId xmlns:a16="http://schemas.microsoft.com/office/drawing/2014/main" id="{29291026-76A5-4FCD-99BB-66B1AC6BADFE}"/>
              </a:ext>
            </a:extLst>
          </p:cNvPr>
          <p:cNvSpPr txBox="1"/>
          <p:nvPr userDrawn="1"/>
        </p:nvSpPr>
        <p:spPr>
          <a:xfrm>
            <a:off x="613954" y="3688785"/>
            <a:ext cx="1106260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latin typeface="Arial" panose="020B0604020202020204" pitchFamily="34" charset="0"/>
                <a:cs typeface="Arial" panose="020B0604020202020204" pitchFamily="34" charset="0"/>
              </a:rPr>
              <a:t>Regulation:</a:t>
            </a:r>
            <a:endParaRPr lang="en-US" sz="2000">
              <a:latin typeface="Arial" panose="020B0604020202020204" pitchFamily="34" charset="0"/>
              <a:cs typeface="Arial" panose="020B0604020202020204" pitchFamily="34" charset="0"/>
            </a:endParaRPr>
          </a:p>
        </p:txBody>
      </p:sp>
      <p:sp>
        <p:nvSpPr>
          <p:cNvPr id="13" name="Text Placeholder 8">
            <a:extLst>
              <a:ext uri="{FF2B5EF4-FFF2-40B4-BE49-F238E27FC236}">
                <a16:creationId xmlns:a16="http://schemas.microsoft.com/office/drawing/2014/main" id="{B8938D9F-F5F0-4F2F-A077-5995B99917F3}"/>
              </a:ext>
            </a:extLst>
          </p:cNvPr>
          <p:cNvSpPr>
            <a:spLocks noGrp="1"/>
          </p:cNvSpPr>
          <p:nvPr>
            <p:ph type="body" sz="quarter" idx="14" hasCustomPrompt="1"/>
          </p:nvPr>
        </p:nvSpPr>
        <p:spPr>
          <a:xfrm>
            <a:off x="613954" y="4133743"/>
            <a:ext cx="11062602" cy="427189"/>
          </a:xfrm>
          <a:prstGeom prst="rect">
            <a:avLst/>
          </a:prstGeom>
        </p:spPr>
        <p:txBody>
          <a:bodyPr/>
          <a:lstStyle>
            <a:lvl1pPr marL="0" indent="0" algn="l">
              <a:buNone/>
              <a:defRPr sz="2000" b="0">
                <a:solidFill>
                  <a:schemeClr val="tx1"/>
                </a:solidFill>
                <a:latin typeface="Arial" panose="020B0604020202020204" pitchFamily="34" charset="0"/>
                <a:cs typeface="Arial" panose="020B0604020202020204" pitchFamily="34" charset="0"/>
              </a:defRPr>
            </a:lvl1pPr>
          </a:lstStyle>
          <a:p>
            <a:pPr lvl="0"/>
            <a:r>
              <a:rPr lang="en-US"/>
              <a:t>URL for relevant law</a:t>
            </a:r>
          </a:p>
        </p:txBody>
      </p:sp>
      <p:sp>
        <p:nvSpPr>
          <p:cNvPr id="17" name="TextBox 16">
            <a:extLst>
              <a:ext uri="{FF2B5EF4-FFF2-40B4-BE49-F238E27FC236}">
                <a16:creationId xmlns:a16="http://schemas.microsoft.com/office/drawing/2014/main" id="{AD09A311-58E9-49FC-B2DB-FD9DA74FA8AB}"/>
              </a:ext>
            </a:extLst>
          </p:cNvPr>
          <p:cNvSpPr txBox="1"/>
          <p:nvPr userDrawn="1"/>
        </p:nvSpPr>
        <p:spPr>
          <a:xfrm>
            <a:off x="613954" y="4629389"/>
            <a:ext cx="110625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latin typeface="Arial" panose="020B0604020202020204" pitchFamily="34" charset="0"/>
                <a:cs typeface="Arial" panose="020B0604020202020204" pitchFamily="34" charset="0"/>
              </a:rPr>
              <a:t>Please direct any questions to:</a:t>
            </a:r>
            <a:endParaRPr lang="en-US"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4731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rgbClr val="0559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CF2C6-B7CA-402F-8A73-2897F95627C2}"/>
              </a:ext>
            </a:extLst>
          </p:cNvPr>
          <p:cNvSpPr>
            <a:spLocks noGrp="1"/>
          </p:cNvSpPr>
          <p:nvPr>
            <p:ph type="title" hasCustomPrompt="1"/>
          </p:nvPr>
        </p:nvSpPr>
        <p:spPr>
          <a:xfrm>
            <a:off x="838200" y="2766218"/>
            <a:ext cx="10515600" cy="1325563"/>
          </a:xfrm>
          <a:prstGeom prst="rect">
            <a:avLst/>
          </a:prstGeom>
        </p:spPr>
        <p:txBody>
          <a:bodyPr anchor="ctr" anchorCtr="0"/>
          <a:lstStyle>
            <a:lvl1pPr algn="ctr">
              <a:defRPr b="1">
                <a:solidFill>
                  <a:schemeClr val="bg1"/>
                </a:solidFill>
                <a:latin typeface="Arial" panose="020B0604020202020204" pitchFamily="34" charset="0"/>
                <a:cs typeface="Arial" panose="020B0604020202020204" pitchFamily="34" charset="0"/>
              </a:defRPr>
            </a:lvl1pPr>
          </a:lstStyle>
          <a:p>
            <a:r>
              <a:rPr lang="en-US"/>
              <a:t>New Section Title</a:t>
            </a:r>
          </a:p>
        </p:txBody>
      </p:sp>
      <p:cxnSp>
        <p:nvCxnSpPr>
          <p:cNvPr id="4" name="Straight Connector 3">
            <a:extLst>
              <a:ext uri="{FF2B5EF4-FFF2-40B4-BE49-F238E27FC236}">
                <a16:creationId xmlns:a16="http://schemas.microsoft.com/office/drawing/2014/main" id="{3B127AD9-024F-4FA3-B192-9F31D3498AF4}"/>
              </a:ext>
            </a:extLst>
          </p:cNvPr>
          <p:cNvCxnSpPr/>
          <p:nvPr userDrawn="1"/>
        </p:nvCxnSpPr>
        <p:spPr>
          <a:xfrm>
            <a:off x="1802674" y="2351314"/>
            <a:ext cx="850392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EF57C44-9428-4F7F-9404-7CB66A958EDF}"/>
              </a:ext>
            </a:extLst>
          </p:cNvPr>
          <p:cNvCxnSpPr/>
          <p:nvPr userDrawn="1"/>
        </p:nvCxnSpPr>
        <p:spPr>
          <a:xfrm>
            <a:off x="1802674" y="4528457"/>
            <a:ext cx="850392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9579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1573CFF-FEB4-457F-90DC-D389438D4775}"/>
              </a:ext>
            </a:extLst>
          </p:cNvPr>
          <p:cNvSpPr txBox="1"/>
          <p:nvPr userDrawn="1"/>
        </p:nvSpPr>
        <p:spPr>
          <a:xfrm>
            <a:off x="596900" y="140213"/>
            <a:ext cx="8864600" cy="646331"/>
          </a:xfrm>
          <a:prstGeom prst="rect">
            <a:avLst/>
          </a:prstGeom>
          <a:noFill/>
        </p:spPr>
        <p:txBody>
          <a:bodyPr wrap="square" rtlCol="0">
            <a:spAutoFit/>
          </a:bodyPr>
          <a:lstStyle/>
          <a:p>
            <a:r>
              <a:rPr lang="en-US" sz="3600" b="1">
                <a:solidFill>
                  <a:schemeClr val="bg1"/>
                </a:solidFill>
                <a:latin typeface="Arial" panose="020B0604020202020204" pitchFamily="34" charset="0"/>
                <a:cs typeface="Arial" panose="020B0604020202020204" pitchFamily="34" charset="0"/>
              </a:rPr>
              <a:t>Connect with DPH</a:t>
            </a:r>
          </a:p>
        </p:txBody>
      </p:sp>
      <p:pic>
        <p:nvPicPr>
          <p:cNvPr id="13" name="Picture 2" descr="Twitter logo">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204033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LinkedIn Logo">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10" y="3158760"/>
            <a:ext cx="838201" cy="8382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PH logo">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a:srcRect/>
          <a:stretch/>
        </p:blipFill>
        <p:spPr bwMode="auto">
          <a:xfrm>
            <a:off x="1093807" y="4248351"/>
            <a:ext cx="1200149" cy="1200149"/>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3" y="2138083"/>
            <a:ext cx="9220201" cy="3016210"/>
          </a:xfrm>
          <a:prstGeom prst="rect">
            <a:avLst/>
          </a:prstGeom>
        </p:spPr>
        <p:txBody>
          <a:bodyPr wrap="square">
            <a:spAutoFit/>
          </a:bodyPr>
          <a:lstStyle/>
          <a:p>
            <a:pPr marL="0" marR="0" lvl="0" indent="0" algn="l" defTabSz="914400" rtl="0" eaLnBrk="1" fontAlgn="base" latinLnBrk="0" hangingPunct="1">
              <a:lnSpc>
                <a:spcPct val="100000"/>
              </a:lnSpc>
              <a:spcBef>
                <a:spcPts val="1800"/>
              </a:spcBef>
              <a:spcAft>
                <a:spcPts val="0"/>
              </a:spcAft>
              <a:buClrTx/>
              <a:buSzTx/>
              <a:buFontTx/>
              <a:buNone/>
              <a:tabLst/>
              <a:defRPr/>
            </a:pPr>
            <a:r>
              <a:rPr lang="en-US" sz="3200">
                <a:latin typeface="Arial" panose="020B0604020202020204" pitchFamily="34" charset="0"/>
                <a:cs typeface="Arial" panose="020B0604020202020204" pitchFamily="34" charset="0"/>
              </a:rPr>
              <a:t>@MassDPH</a:t>
            </a:r>
            <a:br>
              <a:rPr lang="en-US" sz="3200">
                <a:latin typeface="Arial" panose="020B0604020202020204" pitchFamily="34" charset="0"/>
                <a:cs typeface="Arial" panose="020B0604020202020204" pitchFamily="34" charset="0"/>
              </a:rPr>
            </a:br>
            <a:endParaRPr lang="en-US" sz="3200">
              <a:latin typeface="Arial" panose="020B0604020202020204" pitchFamily="34" charset="0"/>
              <a:cs typeface="Arial" panose="020B0604020202020204" pitchFamily="34" charset="0"/>
            </a:endParaRPr>
          </a:p>
          <a:p>
            <a:pPr fontAlgn="base">
              <a:lnSpc>
                <a:spcPct val="100000"/>
              </a:lnSpc>
              <a:spcBef>
                <a:spcPts val="1800"/>
              </a:spcBef>
            </a:pPr>
            <a:r>
              <a:rPr lang="en-US" sz="3200">
                <a:latin typeface="Arial" panose="020B0604020202020204" pitchFamily="34" charset="0"/>
                <a:cs typeface="Arial" panose="020B0604020202020204" pitchFamily="34" charset="0"/>
              </a:rPr>
              <a:t>Massachusetts Department of Public Health</a:t>
            </a:r>
            <a:br>
              <a:rPr lang="en-US" sz="3200">
                <a:latin typeface="Arial" panose="020B0604020202020204" pitchFamily="34" charset="0"/>
                <a:cs typeface="Arial" panose="020B0604020202020204" pitchFamily="34" charset="0"/>
              </a:rPr>
            </a:br>
            <a:endParaRPr lang="en-US" sz="3200">
              <a:latin typeface="Arial" panose="020B0604020202020204" pitchFamily="34" charset="0"/>
              <a:cs typeface="Arial" panose="020B0604020202020204" pitchFamily="34" charset="0"/>
            </a:endParaRPr>
          </a:p>
          <a:p>
            <a:pPr fontAlgn="base">
              <a:lnSpc>
                <a:spcPct val="100000"/>
              </a:lnSpc>
              <a:spcBef>
                <a:spcPts val="1800"/>
              </a:spcBef>
            </a:pPr>
            <a:r>
              <a:rPr lang="en-US" sz="3200">
                <a:latin typeface="Arial" panose="020B0604020202020204" pitchFamily="34" charset="0"/>
                <a:cs typeface="Arial" panose="020B0604020202020204" pitchFamily="34" charset="0"/>
              </a:rPr>
              <a:t>mass.gov/dph</a:t>
            </a:r>
          </a:p>
        </p:txBody>
      </p:sp>
      <p:sp>
        <p:nvSpPr>
          <p:cNvPr id="12" name="Slide Number Placeholder 5">
            <a:extLst>
              <a:ext uri="{FF2B5EF4-FFF2-40B4-BE49-F238E27FC236}">
                <a16:creationId xmlns:a16="http://schemas.microsoft.com/office/drawing/2014/main" id="{7C9B6E2D-48CD-4F33-96D0-5E3155FDD014}"/>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21247435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1445614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4486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1932050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level one bullet text. </a:t>
            </a:r>
          </a:p>
          <a:p>
            <a:pPr lvl="1"/>
            <a:r>
              <a:rPr lang="en-US"/>
              <a:t>Second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343332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39789" y="1097280"/>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marL="1828800" indent="0">
              <a:buNone/>
              <a:defRPr/>
            </a:lvl5pPr>
          </a:lstStyle>
          <a:p>
            <a:pPr lvl="0"/>
            <a:r>
              <a:rPr lang="en-US"/>
              <a:t>Edit bullet level one text.</a:t>
            </a:r>
          </a:p>
          <a:p>
            <a:pPr lvl="1"/>
            <a:r>
              <a:rPr lang="en-US"/>
              <a:t>Edit bullet level two text.</a:t>
            </a:r>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stStyle>
          <a:p>
            <a:pPr lvl="0"/>
            <a:r>
              <a:rPr lang="en-US"/>
              <a:t>Edit bullet level one text.</a:t>
            </a:r>
          </a:p>
          <a:p>
            <a:pPr lvl="1"/>
            <a:r>
              <a:rPr lang="en-US"/>
              <a:t>Edit bullet level two text.</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13" name="TextBox 12">
            <a:extLst>
              <a:ext uri="{FF2B5EF4-FFF2-40B4-BE49-F238E27FC236}">
                <a16:creationId xmlns:a16="http://schemas.microsoft.com/office/drawing/2014/main" id="{03F1034B-732A-43E2-993F-868DF0D2772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4" name="Slide Number Placeholder 5">
            <a:extLst>
              <a:ext uri="{FF2B5EF4-FFF2-40B4-BE49-F238E27FC236}">
                <a16:creationId xmlns:a16="http://schemas.microsoft.com/office/drawing/2014/main" id="{BE009795-B8D9-482E-96A1-D1025E613A3F}"/>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3858457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fo Presentation Opening Slide">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616224" y="2358615"/>
            <a:ext cx="10700042" cy="1373701"/>
          </a:xfrm>
          <a:prstGeom prst="rect">
            <a:avLst/>
          </a:prstGeom>
        </p:spPr>
        <p:txBody>
          <a:bodyPr/>
          <a:lstStyle>
            <a:lvl1pPr marL="0" indent="0" algn="l">
              <a:buNone/>
              <a:defRPr sz="4400" b="1">
                <a:solidFill>
                  <a:schemeClr val="bg1"/>
                </a:solidFill>
                <a:latin typeface="Arial" panose="020B0604020202020204" pitchFamily="34" charset="0"/>
                <a:cs typeface="Arial" panose="020B0604020202020204" pitchFamily="34" charset="0"/>
              </a:defRPr>
            </a:lvl1pPr>
          </a:lstStyle>
          <a:p>
            <a:pPr lvl="0"/>
            <a:r>
              <a:rPr lang="en-US"/>
              <a:t>Click to Add Presentation Title</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616224" y="3819535"/>
            <a:ext cx="7878488" cy="746846"/>
          </a:xfrm>
          <a:prstGeom prst="rect">
            <a:avLst/>
          </a:prstGeom>
        </p:spPr>
        <p:txBody>
          <a:bodyPr/>
          <a:lstStyle>
            <a:lvl1pPr marL="0" indent="0" algn="l">
              <a:buNone/>
              <a:defRPr sz="3200" b="0">
                <a:solidFill>
                  <a:schemeClr val="bg1"/>
                </a:solidFill>
                <a:latin typeface="Arial" panose="020B0604020202020204" pitchFamily="34" charset="0"/>
                <a:cs typeface="Arial" panose="020B0604020202020204" pitchFamily="34" charset="0"/>
              </a:defRPr>
            </a:lvl1pPr>
          </a:lstStyle>
          <a:p>
            <a:pPr lvl="0"/>
            <a:r>
              <a:rPr lang="en-US"/>
              <a:t>Click to add Subtitle</a:t>
            </a:r>
          </a:p>
        </p:txBody>
      </p:sp>
      <p:sp>
        <p:nvSpPr>
          <p:cNvPr id="12" name="Text Placeholder 12">
            <a:extLst>
              <a:ext uri="{FF2B5EF4-FFF2-40B4-BE49-F238E27FC236}">
                <a16:creationId xmlns:a16="http://schemas.microsoft.com/office/drawing/2014/main" id="{E9BAFF98-5524-442B-AFF2-47280A15D622}"/>
              </a:ext>
            </a:extLst>
          </p:cNvPr>
          <p:cNvSpPr>
            <a:spLocks noGrp="1"/>
          </p:cNvSpPr>
          <p:nvPr>
            <p:ph type="body" sz="quarter" idx="12" hasCustomPrompt="1"/>
          </p:nvPr>
        </p:nvSpPr>
        <p:spPr>
          <a:xfrm>
            <a:off x="616224" y="4893990"/>
            <a:ext cx="8401568" cy="423884"/>
          </a:xfrm>
          <a:prstGeom prst="rect">
            <a:avLst/>
          </a:prstGeom>
        </p:spPr>
        <p:txBody>
          <a:bodyPr/>
          <a:lstStyle>
            <a:lvl1pPr marL="0" indent="0" algn="l">
              <a:buNone/>
              <a:defRPr sz="24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13" name="Text Placeholder 12">
            <a:extLst>
              <a:ext uri="{FF2B5EF4-FFF2-40B4-BE49-F238E27FC236}">
                <a16:creationId xmlns:a16="http://schemas.microsoft.com/office/drawing/2014/main" id="{22ADD84B-974E-49B7-BBBD-5023B3276100}"/>
              </a:ext>
            </a:extLst>
          </p:cNvPr>
          <p:cNvSpPr>
            <a:spLocks noGrp="1"/>
          </p:cNvSpPr>
          <p:nvPr>
            <p:ph type="body" sz="quarter" idx="13" hasCustomPrompt="1"/>
          </p:nvPr>
        </p:nvSpPr>
        <p:spPr>
          <a:xfrm>
            <a:off x="616225" y="5331126"/>
            <a:ext cx="8401565" cy="423884"/>
          </a:xfrm>
          <a:prstGeom prst="rect">
            <a:avLst/>
          </a:prstGeo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stStyle>
          <a:p>
            <a:pPr lvl="0"/>
            <a:r>
              <a:rPr lang="en-US"/>
              <a:t>Title, Bureau/Office/Program</a:t>
            </a:r>
          </a:p>
        </p:txBody>
      </p:sp>
      <p:sp>
        <p:nvSpPr>
          <p:cNvPr id="14" name="Text Placeholder 12">
            <a:extLst>
              <a:ext uri="{FF2B5EF4-FFF2-40B4-BE49-F238E27FC236}">
                <a16:creationId xmlns:a16="http://schemas.microsoft.com/office/drawing/2014/main" id="{EB03ED66-67A4-4C98-8E6F-E5C65B8D8D0D}"/>
              </a:ext>
            </a:extLst>
          </p:cNvPr>
          <p:cNvSpPr>
            <a:spLocks noGrp="1"/>
          </p:cNvSpPr>
          <p:nvPr>
            <p:ph type="body" sz="quarter" idx="14" hasCustomPrompt="1"/>
          </p:nvPr>
        </p:nvSpPr>
        <p:spPr>
          <a:xfrm>
            <a:off x="616225" y="5845205"/>
            <a:ext cx="8401568" cy="423884"/>
          </a:xfrm>
          <a:prstGeom prst="rect">
            <a:avLst/>
          </a:prstGeom>
        </p:spPr>
        <p:txBody>
          <a:bodyPr/>
          <a:lstStyle>
            <a:lvl1pPr marL="0" indent="0" algn="l">
              <a:buNone/>
              <a:defRPr sz="24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15" name="Text Placeholder 12">
            <a:extLst>
              <a:ext uri="{FF2B5EF4-FFF2-40B4-BE49-F238E27FC236}">
                <a16:creationId xmlns:a16="http://schemas.microsoft.com/office/drawing/2014/main" id="{FF4BF661-36FF-4B02-9B69-812F87370076}"/>
              </a:ext>
            </a:extLst>
          </p:cNvPr>
          <p:cNvSpPr>
            <a:spLocks noGrp="1"/>
          </p:cNvSpPr>
          <p:nvPr>
            <p:ph type="body" sz="quarter" idx="15" hasCustomPrompt="1"/>
          </p:nvPr>
        </p:nvSpPr>
        <p:spPr>
          <a:xfrm>
            <a:off x="616224" y="6282341"/>
            <a:ext cx="8401568" cy="423884"/>
          </a:xfrm>
          <a:prstGeom prst="rect">
            <a:avLst/>
          </a:prstGeo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stStyle>
          <a:p>
            <a:pPr lvl="0"/>
            <a:r>
              <a:rPr lang="en-US"/>
              <a:t>Title, Bureau/Office/Program</a:t>
            </a:r>
          </a:p>
        </p:txBody>
      </p:sp>
    </p:spTree>
    <p:extLst>
      <p:ext uri="{BB962C8B-B14F-4D97-AF65-F5344CB8AC3E}">
        <p14:creationId xmlns:p14="http://schemas.microsoft.com/office/powerpoint/2010/main" val="3230562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fo Presentation 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2" name="TextBox 1">
            <a:extLst>
              <a:ext uri="{FF2B5EF4-FFF2-40B4-BE49-F238E27FC236}">
                <a16:creationId xmlns:a16="http://schemas.microsoft.com/office/drawing/2014/main" id="{3C0978B7-6536-4A60-A8BC-9B4C8CBBFA9A}"/>
              </a:ext>
            </a:extLst>
          </p:cNvPr>
          <p:cNvSpPr txBox="1"/>
          <p:nvPr userDrawn="1"/>
        </p:nvSpPr>
        <p:spPr>
          <a:xfrm>
            <a:off x="606287" y="829414"/>
            <a:ext cx="10688707" cy="2062103"/>
          </a:xfrm>
          <a:prstGeom prst="rect">
            <a:avLst/>
          </a:prstGeom>
          <a:noFill/>
        </p:spPr>
        <p:txBody>
          <a:bodyPr wrap="square" rtlCol="0">
            <a:spAutoFit/>
          </a:bodyPr>
          <a:lstStyle/>
          <a:p>
            <a:r>
              <a:rPr lang="en-US" sz="3600" b="1">
                <a:solidFill>
                  <a:srgbClr val="055994"/>
                </a:solidFill>
                <a:latin typeface="Arial" panose="020B0604020202020204" pitchFamily="34" charset="0"/>
                <a:cs typeface="Arial" panose="020B0604020202020204" pitchFamily="34" charset="0"/>
              </a:rPr>
              <a:t>Thank you for the opportunity to present this information today. </a:t>
            </a:r>
          </a:p>
          <a:p>
            <a:endParaRPr lang="en-US" sz="2800">
              <a:latin typeface="Arial" panose="020B0604020202020204" pitchFamily="34" charset="0"/>
              <a:cs typeface="Arial" panose="020B0604020202020204" pitchFamily="34" charset="0"/>
            </a:endParaRPr>
          </a:p>
          <a:p>
            <a:r>
              <a:rPr lang="en-US" sz="2800">
                <a:latin typeface="Arial" panose="020B0604020202020204" pitchFamily="34" charset="0"/>
                <a:cs typeface="Arial" panose="020B0604020202020204" pitchFamily="34" charset="0"/>
              </a:rPr>
              <a:t>Please direct any questions to:</a:t>
            </a:r>
          </a:p>
        </p:txBody>
      </p:sp>
      <p:sp>
        <p:nvSpPr>
          <p:cNvPr id="7" name="Text Placeholder 8">
            <a:extLst>
              <a:ext uri="{FF2B5EF4-FFF2-40B4-BE49-F238E27FC236}">
                <a16:creationId xmlns:a16="http://schemas.microsoft.com/office/drawing/2014/main" id="{FBF5C4D3-82E3-4146-9B24-5FEF8E23C13F}"/>
              </a:ext>
            </a:extLst>
          </p:cNvPr>
          <p:cNvSpPr>
            <a:spLocks noGrp="1"/>
          </p:cNvSpPr>
          <p:nvPr>
            <p:ph type="body" sz="quarter" idx="10" hasCustomPrompt="1"/>
          </p:nvPr>
        </p:nvSpPr>
        <p:spPr>
          <a:xfrm>
            <a:off x="606287" y="2909543"/>
            <a:ext cx="11070272" cy="519457"/>
          </a:xfrm>
          <a:prstGeom prst="rect">
            <a:avLst/>
          </a:prstGeom>
        </p:spPr>
        <p:txBody>
          <a:bodyPr/>
          <a:lstStyle>
            <a:lvl1pPr marL="0" indent="0" algn="l">
              <a:buNone/>
              <a:defRPr sz="2800" b="1">
                <a:solidFill>
                  <a:schemeClr val="tx1"/>
                </a:solidFill>
                <a:latin typeface="Arial" panose="020B0604020202020204" pitchFamily="34" charset="0"/>
                <a:cs typeface="Arial" panose="020B0604020202020204" pitchFamily="34" charset="0"/>
              </a:defRPr>
            </a:lvl1pPr>
          </a:lstStyle>
          <a:p>
            <a:pPr lvl="0"/>
            <a:r>
              <a:rPr lang="en-US"/>
              <a:t>Name</a:t>
            </a:r>
          </a:p>
        </p:txBody>
      </p:sp>
      <p:sp>
        <p:nvSpPr>
          <p:cNvPr id="8" name="Text Placeholder 8">
            <a:extLst>
              <a:ext uri="{FF2B5EF4-FFF2-40B4-BE49-F238E27FC236}">
                <a16:creationId xmlns:a16="http://schemas.microsoft.com/office/drawing/2014/main" id="{5249240E-EFB8-4267-86F2-93F9B2BB011C}"/>
              </a:ext>
            </a:extLst>
          </p:cNvPr>
          <p:cNvSpPr>
            <a:spLocks noGrp="1"/>
          </p:cNvSpPr>
          <p:nvPr>
            <p:ph type="body" sz="quarter" idx="11" hasCustomPrompt="1"/>
          </p:nvPr>
        </p:nvSpPr>
        <p:spPr>
          <a:xfrm>
            <a:off x="606284" y="3429000"/>
            <a:ext cx="11070275" cy="519457"/>
          </a:xfrm>
          <a:prstGeom prst="rect">
            <a:avLst/>
          </a:prstGeom>
        </p:spPr>
        <p:txBody>
          <a:bodyPr/>
          <a:lstStyle>
            <a:lvl1pPr marL="0" indent="0" algn="l">
              <a:buNone/>
              <a:defRPr sz="2800" b="0">
                <a:solidFill>
                  <a:schemeClr val="tx1"/>
                </a:solidFill>
                <a:latin typeface="Arial" panose="020B0604020202020204" pitchFamily="34" charset="0"/>
                <a:cs typeface="Arial" panose="020B0604020202020204" pitchFamily="34" charset="0"/>
              </a:defRPr>
            </a:lvl1pPr>
          </a:lstStyle>
          <a:p>
            <a:pPr lvl="0"/>
            <a:r>
              <a:rPr lang="en-US"/>
              <a:t>Title</a:t>
            </a:r>
          </a:p>
        </p:txBody>
      </p:sp>
      <p:sp>
        <p:nvSpPr>
          <p:cNvPr id="10" name="Text Placeholder 8">
            <a:extLst>
              <a:ext uri="{FF2B5EF4-FFF2-40B4-BE49-F238E27FC236}">
                <a16:creationId xmlns:a16="http://schemas.microsoft.com/office/drawing/2014/main" id="{0F0AB19A-C647-40DC-A9E6-E61809C38A53}"/>
              </a:ext>
            </a:extLst>
          </p:cNvPr>
          <p:cNvSpPr>
            <a:spLocks noGrp="1"/>
          </p:cNvSpPr>
          <p:nvPr>
            <p:ph type="body" sz="quarter" idx="12" hasCustomPrompt="1"/>
          </p:nvPr>
        </p:nvSpPr>
        <p:spPr>
          <a:xfrm>
            <a:off x="606286" y="3958516"/>
            <a:ext cx="11070273" cy="519457"/>
          </a:xfrm>
          <a:prstGeom prst="rect">
            <a:avLst/>
          </a:prstGeom>
        </p:spPr>
        <p:txBody>
          <a:bodyPr/>
          <a:lstStyle>
            <a:lvl1pPr marL="0" indent="0" algn="l">
              <a:buNone/>
              <a:defRPr sz="2800" b="0">
                <a:solidFill>
                  <a:schemeClr val="tx1"/>
                </a:solidFill>
                <a:latin typeface="Arial" panose="020B0604020202020204" pitchFamily="34" charset="0"/>
                <a:cs typeface="Arial" panose="020B0604020202020204" pitchFamily="34" charset="0"/>
              </a:defRPr>
            </a:lvl1pPr>
          </a:lstStyle>
          <a:p>
            <a:pPr lvl="0"/>
            <a:r>
              <a:rPr lang="en-US"/>
              <a:t>Bureau/Office/Program</a:t>
            </a:r>
          </a:p>
        </p:txBody>
      </p:sp>
      <p:sp>
        <p:nvSpPr>
          <p:cNvPr id="12" name="Text Placeholder 8">
            <a:extLst>
              <a:ext uri="{FF2B5EF4-FFF2-40B4-BE49-F238E27FC236}">
                <a16:creationId xmlns:a16="http://schemas.microsoft.com/office/drawing/2014/main" id="{9D0B9CC8-4E7E-41B9-9011-DCA8C9E073BC}"/>
              </a:ext>
            </a:extLst>
          </p:cNvPr>
          <p:cNvSpPr>
            <a:spLocks noGrp="1"/>
          </p:cNvSpPr>
          <p:nvPr>
            <p:ph type="body" sz="quarter" idx="13" hasCustomPrompt="1"/>
          </p:nvPr>
        </p:nvSpPr>
        <p:spPr>
          <a:xfrm>
            <a:off x="606286" y="4488653"/>
            <a:ext cx="11070271" cy="519457"/>
          </a:xfrm>
          <a:prstGeom prst="rect">
            <a:avLst/>
          </a:prstGeom>
        </p:spPr>
        <p:txBody>
          <a:bodyPr/>
          <a:lstStyle>
            <a:lvl1pPr marL="0" indent="0" algn="l">
              <a:buNone/>
              <a:defRPr sz="2800" b="0" u="sng">
                <a:solidFill>
                  <a:srgbClr val="055994"/>
                </a:solidFill>
                <a:latin typeface="Arial" panose="020B0604020202020204" pitchFamily="34" charset="0"/>
                <a:cs typeface="Arial" panose="020B0604020202020204" pitchFamily="34" charset="0"/>
              </a:defRPr>
            </a:lvl1pPr>
          </a:lstStyle>
          <a:p>
            <a:pPr lvl="0"/>
            <a:r>
              <a:rPr lang="en-US"/>
              <a:t>email@mass.gov </a:t>
            </a:r>
          </a:p>
        </p:txBody>
      </p:sp>
    </p:spTree>
    <p:extLst>
      <p:ext uri="{BB962C8B-B14F-4D97-AF65-F5344CB8AC3E}">
        <p14:creationId xmlns:p14="http://schemas.microsoft.com/office/powerpoint/2010/main" val="2552333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gulation Pre Comment Opening Slide">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536713" y="2882088"/>
            <a:ext cx="10779553" cy="850228"/>
          </a:xfrm>
          <a:prstGeom prst="rect">
            <a:avLst/>
          </a:prstGeom>
        </p:spPr>
        <p:txBody>
          <a:bodyPr/>
          <a:lstStyle>
            <a:lvl1pPr marL="0" indent="0" algn="l">
              <a:buNone/>
              <a:defRPr sz="4400" b="1">
                <a:solidFill>
                  <a:schemeClr val="bg1"/>
                </a:solidFill>
                <a:latin typeface="Arial" panose="020B0604020202020204" pitchFamily="34" charset="0"/>
                <a:cs typeface="Arial" panose="020B0604020202020204" pitchFamily="34" charset="0"/>
              </a:defRPr>
            </a:lvl1pPr>
          </a:lstStyle>
          <a:p>
            <a:pPr lvl="0"/>
            <a:r>
              <a:rPr lang="en-US"/>
              <a:t>Regulation Citation:</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536713" y="3819535"/>
            <a:ext cx="7957999" cy="746846"/>
          </a:xfrm>
          <a:prstGeom prst="rect">
            <a:avLst/>
          </a:prstGeom>
        </p:spPr>
        <p:txBody>
          <a:bodyPr/>
          <a:lstStyle>
            <a:lvl1pPr marL="0" indent="0" algn="l">
              <a:buNone/>
              <a:defRPr sz="3200" b="0" i="1">
                <a:solidFill>
                  <a:schemeClr val="bg1"/>
                </a:solidFill>
                <a:latin typeface="Arial" panose="020B0604020202020204" pitchFamily="34" charset="0"/>
                <a:cs typeface="Arial" panose="020B0604020202020204" pitchFamily="34" charset="0"/>
              </a:defRPr>
            </a:lvl1pPr>
          </a:lstStyle>
          <a:p>
            <a:pPr lvl="0"/>
            <a:r>
              <a:rPr lang="en-US"/>
              <a:t>Regulation Name</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536713" y="5400446"/>
            <a:ext cx="8481077" cy="423884"/>
          </a:xfrm>
          <a:prstGeom prst="rect">
            <a:avLst/>
          </a:prstGeom>
        </p:spPr>
        <p:txBody>
          <a:bodyPr/>
          <a:lstStyle>
            <a:lvl1pPr marL="0" indent="0" algn="l">
              <a:buNone/>
              <a:defRPr sz="24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2" name="TextBox 1">
            <a:extLst>
              <a:ext uri="{FF2B5EF4-FFF2-40B4-BE49-F238E27FC236}">
                <a16:creationId xmlns:a16="http://schemas.microsoft.com/office/drawing/2014/main" id="{3674FA50-7E8E-47FD-A649-30456A134B58}"/>
              </a:ext>
            </a:extLst>
          </p:cNvPr>
          <p:cNvSpPr txBox="1"/>
          <p:nvPr userDrawn="1"/>
        </p:nvSpPr>
        <p:spPr>
          <a:xfrm>
            <a:off x="536713" y="2117035"/>
            <a:ext cx="10779553" cy="769441"/>
          </a:xfrm>
          <a:prstGeom prst="rect">
            <a:avLst/>
          </a:prstGeom>
          <a:noFill/>
        </p:spPr>
        <p:txBody>
          <a:bodyPr wrap="square" rtlCol="0">
            <a:spAutoFit/>
          </a:bodyPr>
          <a:lstStyle/>
          <a:p>
            <a:r>
              <a:rPr lang="en-US" sz="4400" b="1" kern="1200">
                <a:solidFill>
                  <a:schemeClr val="bg1"/>
                </a:solidFill>
                <a:latin typeface="Arial" panose="020B0604020202020204" pitchFamily="34" charset="0"/>
                <a:ea typeface="+mn-ea"/>
                <a:cs typeface="Arial" panose="020B0604020202020204" pitchFamily="34" charset="0"/>
              </a:rPr>
              <a:t>Proposed Revisions to</a:t>
            </a:r>
          </a:p>
        </p:txBody>
      </p:sp>
      <p:sp>
        <p:nvSpPr>
          <p:cNvPr id="12" name="Text Placeholder 12">
            <a:extLst>
              <a:ext uri="{FF2B5EF4-FFF2-40B4-BE49-F238E27FC236}">
                <a16:creationId xmlns:a16="http://schemas.microsoft.com/office/drawing/2014/main" id="{63D04372-4057-4B8B-9EC1-11A87BAA6E1D}"/>
              </a:ext>
            </a:extLst>
          </p:cNvPr>
          <p:cNvSpPr>
            <a:spLocks noGrp="1"/>
          </p:cNvSpPr>
          <p:nvPr>
            <p:ph type="body" sz="quarter" idx="13" hasCustomPrompt="1"/>
          </p:nvPr>
        </p:nvSpPr>
        <p:spPr>
          <a:xfrm>
            <a:off x="536712" y="5837582"/>
            <a:ext cx="8481077" cy="423884"/>
          </a:xfrm>
          <a:prstGeom prst="rect">
            <a:avLst/>
          </a:prstGeo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stStyle>
          <a:p>
            <a:pPr lvl="0"/>
            <a:r>
              <a:rPr lang="en-US"/>
              <a:t>Title, Bureau/Office/Program</a:t>
            </a:r>
          </a:p>
        </p:txBody>
      </p:sp>
    </p:spTree>
    <p:extLst>
      <p:ext uri="{BB962C8B-B14F-4D97-AF65-F5344CB8AC3E}">
        <p14:creationId xmlns:p14="http://schemas.microsoft.com/office/powerpoint/2010/main" val="950716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gulation Pre Comment 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2" name="TextBox 1">
            <a:extLst>
              <a:ext uri="{FF2B5EF4-FFF2-40B4-BE49-F238E27FC236}">
                <a16:creationId xmlns:a16="http://schemas.microsoft.com/office/drawing/2014/main" id="{3C0978B7-6536-4A60-A8BC-9B4C8CBBFA9A}"/>
              </a:ext>
            </a:extLst>
          </p:cNvPr>
          <p:cNvSpPr txBox="1"/>
          <p:nvPr userDrawn="1"/>
        </p:nvSpPr>
        <p:spPr>
          <a:xfrm>
            <a:off x="616226" y="660451"/>
            <a:ext cx="10678768" cy="2585323"/>
          </a:xfrm>
          <a:prstGeom prst="rect">
            <a:avLst/>
          </a:prstGeom>
          <a:noFill/>
        </p:spPr>
        <p:txBody>
          <a:bodyPr wrap="square" rtlCol="0">
            <a:spAutoFit/>
          </a:bodyPr>
          <a:lstStyle/>
          <a:p>
            <a:pPr>
              <a:spcAft>
                <a:spcPts val="1200"/>
              </a:spcAft>
            </a:pPr>
            <a:r>
              <a:rPr lang="en-US" sz="3600" b="1">
                <a:solidFill>
                  <a:srgbClr val="055994"/>
                </a:solidFill>
                <a:latin typeface="Arial" panose="020B0604020202020204" pitchFamily="34" charset="0"/>
                <a:cs typeface="Arial" panose="020B0604020202020204" pitchFamily="34" charset="0"/>
              </a:rPr>
              <a:t>Thank you for the opportunity to present this information today. </a:t>
            </a:r>
            <a:endParaRPr lang="en-US" sz="2000">
              <a:latin typeface="Arial" panose="020B0604020202020204" pitchFamily="34" charset="0"/>
              <a:cs typeface="Arial" panose="020B0604020202020204" pitchFamily="34" charset="0"/>
            </a:endParaRPr>
          </a:p>
          <a:p>
            <a:endParaRPr lang="en-US" sz="2000">
              <a:latin typeface="Arial" panose="020B0604020202020204" pitchFamily="34" charset="0"/>
              <a:cs typeface="Arial" panose="020B0604020202020204" pitchFamily="34" charset="0"/>
            </a:endParaRPr>
          </a:p>
          <a:p>
            <a:endParaRPr lang="en-US" sz="2000">
              <a:latin typeface="Arial" panose="020B0604020202020204" pitchFamily="34" charset="0"/>
              <a:cs typeface="Arial" panose="020B0604020202020204" pitchFamily="34" charset="0"/>
            </a:endParaRPr>
          </a:p>
          <a:p>
            <a:endParaRPr lang="en-US" sz="2000">
              <a:latin typeface="Arial" panose="020B0604020202020204" pitchFamily="34" charset="0"/>
              <a:cs typeface="Arial" panose="020B0604020202020204" pitchFamily="34" charset="0"/>
            </a:endParaRPr>
          </a:p>
          <a:p>
            <a:r>
              <a:rPr lang="en-US" sz="2000" b="1">
                <a:latin typeface="Arial" panose="020B0604020202020204" pitchFamily="34" charset="0"/>
                <a:cs typeface="Arial" panose="020B0604020202020204" pitchFamily="34" charset="0"/>
              </a:rPr>
              <a:t>Massachusetts Law:</a:t>
            </a:r>
            <a:r>
              <a:rPr lang="en-US" sz="2000">
                <a:latin typeface="Arial" panose="020B0604020202020204" pitchFamily="34" charset="0"/>
                <a:cs typeface="Arial" panose="020B0604020202020204" pitchFamily="34" charset="0"/>
              </a:rPr>
              <a:t> </a:t>
            </a:r>
          </a:p>
        </p:txBody>
      </p:sp>
      <p:sp>
        <p:nvSpPr>
          <p:cNvPr id="7" name="Text Placeholder 8">
            <a:extLst>
              <a:ext uri="{FF2B5EF4-FFF2-40B4-BE49-F238E27FC236}">
                <a16:creationId xmlns:a16="http://schemas.microsoft.com/office/drawing/2014/main" id="{FBF5C4D3-82E3-4146-9B24-5FEF8E23C13F}"/>
              </a:ext>
            </a:extLst>
          </p:cNvPr>
          <p:cNvSpPr>
            <a:spLocks noGrp="1"/>
          </p:cNvSpPr>
          <p:nvPr>
            <p:ph type="body" sz="quarter" idx="10" hasCustomPrompt="1"/>
          </p:nvPr>
        </p:nvSpPr>
        <p:spPr>
          <a:xfrm>
            <a:off x="616226" y="3228488"/>
            <a:ext cx="11060334" cy="422028"/>
          </a:xfrm>
          <a:prstGeom prst="rect">
            <a:avLst/>
          </a:prstGeom>
        </p:spPr>
        <p:txBody>
          <a:bodyPr/>
          <a:lstStyle>
            <a:lvl1pPr marL="0" indent="0" algn="l">
              <a:buNone/>
              <a:defRPr sz="2000" b="0">
                <a:solidFill>
                  <a:schemeClr val="tx1"/>
                </a:solidFill>
                <a:latin typeface="Arial" panose="020B0604020202020204" pitchFamily="34" charset="0"/>
                <a:cs typeface="Arial" panose="020B0604020202020204" pitchFamily="34" charset="0"/>
              </a:defRPr>
            </a:lvl1pPr>
          </a:lstStyle>
          <a:p>
            <a:pPr lvl="0"/>
            <a:r>
              <a:rPr lang="en-US"/>
              <a:t>URL for relevant law</a:t>
            </a:r>
          </a:p>
        </p:txBody>
      </p:sp>
      <p:sp>
        <p:nvSpPr>
          <p:cNvPr id="12" name="Text Placeholder 8">
            <a:extLst>
              <a:ext uri="{FF2B5EF4-FFF2-40B4-BE49-F238E27FC236}">
                <a16:creationId xmlns:a16="http://schemas.microsoft.com/office/drawing/2014/main" id="{9D0B9CC8-4E7E-41B9-9011-DCA8C9E073BC}"/>
              </a:ext>
            </a:extLst>
          </p:cNvPr>
          <p:cNvSpPr>
            <a:spLocks noGrp="1"/>
          </p:cNvSpPr>
          <p:nvPr>
            <p:ph type="body" sz="quarter" idx="13" hasCustomPrompt="1"/>
          </p:nvPr>
        </p:nvSpPr>
        <p:spPr>
          <a:xfrm>
            <a:off x="616210" y="5857336"/>
            <a:ext cx="11060334" cy="419176"/>
          </a:xfrm>
          <a:prstGeom prst="rect">
            <a:avLst/>
          </a:prstGeom>
        </p:spPr>
        <p:txBody>
          <a:bodyPr/>
          <a:lstStyle>
            <a:lvl1pPr marL="0" indent="0" algn="l">
              <a:buNone/>
              <a:defRPr sz="2000" b="0" u="sng">
                <a:solidFill>
                  <a:srgbClr val="055994"/>
                </a:solidFill>
                <a:latin typeface="Arial" panose="020B0604020202020204" pitchFamily="34" charset="0"/>
                <a:cs typeface="Arial" panose="020B0604020202020204" pitchFamily="34" charset="0"/>
              </a:defRPr>
            </a:lvl1pPr>
          </a:lstStyle>
          <a:p>
            <a:pPr lvl="0"/>
            <a:r>
              <a:rPr lang="en-US"/>
              <a:t>email@mass.gov </a:t>
            </a:r>
          </a:p>
        </p:txBody>
      </p:sp>
      <p:sp>
        <p:nvSpPr>
          <p:cNvPr id="3" name="TextBox 2">
            <a:extLst>
              <a:ext uri="{FF2B5EF4-FFF2-40B4-BE49-F238E27FC236}">
                <a16:creationId xmlns:a16="http://schemas.microsoft.com/office/drawing/2014/main" id="{29291026-76A5-4FCD-99BB-66B1AC6BADFE}"/>
              </a:ext>
            </a:extLst>
          </p:cNvPr>
          <p:cNvSpPr txBox="1"/>
          <p:nvPr userDrawn="1"/>
        </p:nvSpPr>
        <p:spPr>
          <a:xfrm>
            <a:off x="616226" y="3688785"/>
            <a:ext cx="1106033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latin typeface="Arial" panose="020B0604020202020204" pitchFamily="34" charset="0"/>
                <a:cs typeface="Arial" panose="020B0604020202020204" pitchFamily="34" charset="0"/>
              </a:rPr>
              <a:t>Current Regulation:</a:t>
            </a:r>
            <a:endParaRPr lang="en-US" sz="2000">
              <a:latin typeface="Arial" panose="020B0604020202020204" pitchFamily="34" charset="0"/>
              <a:cs typeface="Arial" panose="020B0604020202020204" pitchFamily="34" charset="0"/>
            </a:endParaRPr>
          </a:p>
        </p:txBody>
      </p:sp>
      <p:sp>
        <p:nvSpPr>
          <p:cNvPr id="13" name="Text Placeholder 8">
            <a:extLst>
              <a:ext uri="{FF2B5EF4-FFF2-40B4-BE49-F238E27FC236}">
                <a16:creationId xmlns:a16="http://schemas.microsoft.com/office/drawing/2014/main" id="{B8938D9F-F5F0-4F2F-A077-5995B99917F3}"/>
              </a:ext>
            </a:extLst>
          </p:cNvPr>
          <p:cNvSpPr>
            <a:spLocks noGrp="1"/>
          </p:cNvSpPr>
          <p:nvPr>
            <p:ph type="body" sz="quarter" idx="14" hasCustomPrompt="1"/>
          </p:nvPr>
        </p:nvSpPr>
        <p:spPr>
          <a:xfrm>
            <a:off x="616226" y="4133743"/>
            <a:ext cx="11060330" cy="427189"/>
          </a:xfrm>
          <a:prstGeom prst="rect">
            <a:avLst/>
          </a:prstGeom>
        </p:spPr>
        <p:txBody>
          <a:bodyPr/>
          <a:lstStyle>
            <a:lvl1pPr marL="0" indent="0" algn="l">
              <a:buNone/>
              <a:defRPr sz="2000" b="0">
                <a:solidFill>
                  <a:schemeClr val="tx1"/>
                </a:solidFill>
                <a:latin typeface="Arial" panose="020B0604020202020204" pitchFamily="34" charset="0"/>
                <a:cs typeface="Arial" panose="020B0604020202020204" pitchFamily="34" charset="0"/>
              </a:defRPr>
            </a:lvl1pPr>
          </a:lstStyle>
          <a:p>
            <a:pPr lvl="0"/>
            <a:r>
              <a:rPr lang="en-US"/>
              <a:t>URL for relevant law</a:t>
            </a:r>
          </a:p>
        </p:txBody>
      </p:sp>
      <p:sp>
        <p:nvSpPr>
          <p:cNvPr id="14" name="TextBox 13">
            <a:extLst>
              <a:ext uri="{FF2B5EF4-FFF2-40B4-BE49-F238E27FC236}">
                <a16:creationId xmlns:a16="http://schemas.microsoft.com/office/drawing/2014/main" id="{12FCA4CA-6B72-436B-B514-D0E85F7CB173}"/>
              </a:ext>
            </a:extLst>
          </p:cNvPr>
          <p:cNvSpPr txBox="1"/>
          <p:nvPr userDrawn="1"/>
        </p:nvSpPr>
        <p:spPr>
          <a:xfrm>
            <a:off x="616212" y="4596169"/>
            <a:ext cx="1106033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latin typeface="Arial" panose="020B0604020202020204" pitchFamily="34" charset="0"/>
                <a:cs typeface="Arial" panose="020B0604020202020204" pitchFamily="34" charset="0"/>
              </a:rPr>
              <a:t>Proposed Amendment:</a:t>
            </a:r>
            <a:endParaRPr lang="en-US" sz="200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10845F30-F2E0-474C-BA2A-B70660ACF117}"/>
              </a:ext>
            </a:extLst>
          </p:cNvPr>
          <p:cNvSpPr txBox="1"/>
          <p:nvPr userDrawn="1"/>
        </p:nvSpPr>
        <p:spPr>
          <a:xfrm>
            <a:off x="616210" y="4965674"/>
            <a:ext cx="1106033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a:solidFill>
                  <a:srgbClr val="055994"/>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mass.gov/</a:t>
            </a:r>
            <a:r>
              <a:rPr lang="en-US" sz="2000" b="0" err="1">
                <a:solidFill>
                  <a:srgbClr val="055994"/>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dph</a:t>
            </a:r>
            <a:r>
              <a:rPr lang="en-US" sz="2000" b="0">
                <a:solidFill>
                  <a:srgbClr val="055994"/>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/proposed-regulations</a:t>
            </a:r>
            <a:endParaRPr lang="en-US" sz="2000" b="0">
              <a:solidFill>
                <a:srgbClr val="055994"/>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AD09A311-58E9-49FC-B2DB-FD9DA74FA8AB}"/>
              </a:ext>
            </a:extLst>
          </p:cNvPr>
          <p:cNvSpPr txBox="1"/>
          <p:nvPr userDrawn="1"/>
        </p:nvSpPr>
        <p:spPr>
          <a:xfrm>
            <a:off x="616210" y="5453609"/>
            <a:ext cx="1106033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latin typeface="Arial" panose="020B0604020202020204" pitchFamily="34" charset="0"/>
                <a:cs typeface="Arial" panose="020B0604020202020204" pitchFamily="34" charset="0"/>
              </a:rPr>
              <a:t>Please direct any questions to:</a:t>
            </a:r>
            <a:endParaRPr lang="en-US"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4283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gulation Post Comment Opening">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616226" y="2882088"/>
            <a:ext cx="10700040" cy="850228"/>
          </a:xfrm>
          <a:prstGeom prst="rect">
            <a:avLst/>
          </a:prstGeom>
        </p:spPr>
        <p:txBody>
          <a:bodyPr/>
          <a:lstStyle>
            <a:lvl1pPr marL="0" indent="0" algn="l">
              <a:buNone/>
              <a:defRPr sz="4400" b="1">
                <a:solidFill>
                  <a:schemeClr val="bg1"/>
                </a:solidFill>
                <a:latin typeface="Arial" panose="020B0604020202020204" pitchFamily="34" charset="0"/>
                <a:cs typeface="Arial" panose="020B0604020202020204" pitchFamily="34" charset="0"/>
              </a:defRPr>
            </a:lvl1pPr>
          </a:lstStyle>
          <a:p>
            <a:pPr lvl="0"/>
            <a:r>
              <a:rPr lang="en-US"/>
              <a:t>Insert Regulation Citation:</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616226" y="3819535"/>
            <a:ext cx="7878486" cy="746846"/>
          </a:xfrm>
          <a:prstGeom prst="rect">
            <a:avLst/>
          </a:prstGeom>
        </p:spPr>
        <p:txBody>
          <a:bodyPr/>
          <a:lstStyle>
            <a:lvl1pPr marL="0" indent="0" algn="l">
              <a:buNone/>
              <a:defRPr sz="3200" b="0" i="1">
                <a:solidFill>
                  <a:schemeClr val="bg1"/>
                </a:solidFill>
                <a:latin typeface="Arial" panose="020B0604020202020204" pitchFamily="34" charset="0"/>
                <a:cs typeface="Arial" panose="020B0604020202020204" pitchFamily="34" charset="0"/>
              </a:defRPr>
            </a:lvl1pPr>
          </a:lstStyle>
          <a:p>
            <a:pPr lvl="0"/>
            <a:r>
              <a:rPr lang="en-US"/>
              <a:t>Regulation Title</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616226" y="4893990"/>
            <a:ext cx="8401565" cy="423884"/>
          </a:xfrm>
          <a:prstGeom prst="rect">
            <a:avLst/>
          </a:prstGeom>
        </p:spPr>
        <p:txBody>
          <a:bodyPr/>
          <a:lstStyle>
            <a:lvl1pPr marL="0" indent="0" algn="l">
              <a:buNone/>
              <a:defRPr sz="24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2" name="TextBox 1">
            <a:extLst>
              <a:ext uri="{FF2B5EF4-FFF2-40B4-BE49-F238E27FC236}">
                <a16:creationId xmlns:a16="http://schemas.microsoft.com/office/drawing/2014/main" id="{3674FA50-7E8E-47FD-A649-30456A134B58}"/>
              </a:ext>
            </a:extLst>
          </p:cNvPr>
          <p:cNvSpPr txBox="1"/>
          <p:nvPr userDrawn="1"/>
        </p:nvSpPr>
        <p:spPr>
          <a:xfrm>
            <a:off x="616226" y="2117035"/>
            <a:ext cx="10700040" cy="769441"/>
          </a:xfrm>
          <a:prstGeom prst="rect">
            <a:avLst/>
          </a:prstGeom>
          <a:noFill/>
        </p:spPr>
        <p:txBody>
          <a:bodyPr wrap="square" rtlCol="0">
            <a:spAutoFit/>
          </a:bodyPr>
          <a:lstStyle/>
          <a:p>
            <a:r>
              <a:rPr lang="en-US" sz="4400" b="1" kern="1200">
                <a:solidFill>
                  <a:schemeClr val="bg1"/>
                </a:solidFill>
                <a:latin typeface="Arial" panose="020B0604020202020204" pitchFamily="34" charset="0"/>
                <a:ea typeface="+mn-ea"/>
                <a:cs typeface="Arial" panose="020B0604020202020204" pitchFamily="34" charset="0"/>
              </a:rPr>
              <a:t>Post-Comment Revisions to 105 CMR</a:t>
            </a:r>
          </a:p>
        </p:txBody>
      </p:sp>
      <p:sp>
        <p:nvSpPr>
          <p:cNvPr id="12" name="Text Placeholder 12">
            <a:extLst>
              <a:ext uri="{FF2B5EF4-FFF2-40B4-BE49-F238E27FC236}">
                <a16:creationId xmlns:a16="http://schemas.microsoft.com/office/drawing/2014/main" id="{63D04372-4057-4B8B-9EC1-11A87BAA6E1D}"/>
              </a:ext>
            </a:extLst>
          </p:cNvPr>
          <p:cNvSpPr>
            <a:spLocks noGrp="1"/>
          </p:cNvSpPr>
          <p:nvPr>
            <p:ph type="body" sz="quarter" idx="13" hasCustomPrompt="1"/>
          </p:nvPr>
        </p:nvSpPr>
        <p:spPr>
          <a:xfrm>
            <a:off x="616225" y="5331126"/>
            <a:ext cx="8401565" cy="423884"/>
          </a:xfrm>
          <a:prstGeom prst="rect">
            <a:avLst/>
          </a:prstGeo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stStyle>
          <a:p>
            <a:pPr lvl="0"/>
            <a:r>
              <a:rPr lang="en-US"/>
              <a:t>Title, Bureau/Office/Program</a:t>
            </a:r>
          </a:p>
        </p:txBody>
      </p:sp>
      <p:sp>
        <p:nvSpPr>
          <p:cNvPr id="15" name="Text Placeholder 12">
            <a:extLst>
              <a:ext uri="{FF2B5EF4-FFF2-40B4-BE49-F238E27FC236}">
                <a16:creationId xmlns:a16="http://schemas.microsoft.com/office/drawing/2014/main" id="{77F59597-BF0E-4113-B75F-B7430F77B397}"/>
              </a:ext>
            </a:extLst>
          </p:cNvPr>
          <p:cNvSpPr>
            <a:spLocks noGrp="1"/>
          </p:cNvSpPr>
          <p:nvPr>
            <p:ph type="body" sz="quarter" idx="14" hasCustomPrompt="1"/>
          </p:nvPr>
        </p:nvSpPr>
        <p:spPr>
          <a:xfrm>
            <a:off x="616225" y="5845205"/>
            <a:ext cx="8401568" cy="423884"/>
          </a:xfrm>
          <a:prstGeom prst="rect">
            <a:avLst/>
          </a:prstGeom>
        </p:spPr>
        <p:txBody>
          <a:bodyPr/>
          <a:lstStyle>
            <a:lvl1pPr marL="0" indent="0" algn="l">
              <a:buNone/>
              <a:defRPr sz="24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16" name="Text Placeholder 12">
            <a:extLst>
              <a:ext uri="{FF2B5EF4-FFF2-40B4-BE49-F238E27FC236}">
                <a16:creationId xmlns:a16="http://schemas.microsoft.com/office/drawing/2014/main" id="{E8BF7FCB-BB85-4B0C-BE2F-E5A550C6F1E5}"/>
              </a:ext>
            </a:extLst>
          </p:cNvPr>
          <p:cNvSpPr>
            <a:spLocks noGrp="1"/>
          </p:cNvSpPr>
          <p:nvPr>
            <p:ph type="body" sz="quarter" idx="15" hasCustomPrompt="1"/>
          </p:nvPr>
        </p:nvSpPr>
        <p:spPr>
          <a:xfrm>
            <a:off x="616224" y="6282341"/>
            <a:ext cx="8401568" cy="423884"/>
          </a:xfrm>
          <a:prstGeom prst="rect">
            <a:avLst/>
          </a:prstGeo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stStyle>
          <a:p>
            <a:pPr lvl="0"/>
            <a:r>
              <a:rPr lang="en-US"/>
              <a:t>Title, Bureau/Office/Program</a:t>
            </a:r>
          </a:p>
        </p:txBody>
      </p:sp>
    </p:spTree>
    <p:extLst>
      <p:ext uri="{BB962C8B-B14F-4D97-AF65-F5344CB8AC3E}">
        <p14:creationId xmlns:p14="http://schemas.microsoft.com/office/powerpoint/2010/main" val="799200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4248575"/>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9" r:id="rId5"/>
    <p:sldLayoutId id="2147483881" r:id="rId6"/>
    <p:sldLayoutId id="2147483882" r:id="rId7"/>
    <p:sldLayoutId id="2147483883" r:id="rId8"/>
    <p:sldLayoutId id="2147483884" r:id="rId9"/>
    <p:sldLayoutId id="2147483885" r:id="rId10"/>
    <p:sldLayoutId id="2147483877" r:id="rId11"/>
    <p:sldLayoutId id="2147483873" r:id="rId12"/>
    <p:sldLayoutId id="2147483874" r:id="rId13"/>
    <p:sldLayoutId id="2147483875"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www.malegislature.gov/Laws/SessionLaws/Acts/2006/Chapter58"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hyperlink" Target="https://malegislature.gov/Laws/GeneralLaws/PartI/TitleXVI/Chapter111/Section51H" TargetMode="External"/><Relationship Id="rId4" Type="http://schemas.openxmlformats.org/officeDocument/2006/relationships/hyperlink" Target="http://www.malegislature.gov/Laws/GeneralLaws/PartI/TitleXVI/Chapter111/Section111" TargetMode="External"/></Relationships>
</file>

<file path=ppt/slides/_rels/slide20.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cdc.gov/antibiotic-use/hcp/core-elements/hospital.html" TargetMode="External"/><Relationship Id="rId2" Type="http://schemas.openxmlformats.org/officeDocument/2006/relationships/hyperlink" Target="https://www.cdc.gov/antibiotic-use/hcp/core-elements/nursing-homes-antibiotic-stewardship.html#:~:text=Similar%20to%20the%20findings%20in%20hospitals%2C%20studies%20have,and%20older%20adults%20receiving%20care%20in%20nursing%20homes." TargetMode="External"/><Relationship Id="rId1" Type="http://schemas.openxmlformats.org/officeDocument/2006/relationships/slideLayout" Target="../slideLayouts/slideLayout3.xml"/><Relationship Id="rId6" Type="http://schemas.openxmlformats.org/officeDocument/2006/relationships/hyperlink" Target="https://arpsp.cdc.gov/profile/stewardship" TargetMode="External"/><Relationship Id="rId5" Type="http://schemas.openxmlformats.org/officeDocument/2006/relationships/image" Target="../media/image8.png"/><Relationship Id="rId4" Type="http://schemas.openxmlformats.org/officeDocument/2006/relationships/hyperlink" Target="https://www.cdc.gov/antibiotic-use/healthcare/"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infectioncontrolma.org/antibiotic-stewardship-long-term-care-honor-roll.php" TargetMode="External"/><Relationship Id="rId2" Type="http://schemas.openxmlformats.org/officeDocument/2006/relationships/hyperlink" Target="https://www.idsociety.org/professional-development/fellows-in-training-career--education-center/leap-fellowship/leap-fellows/" TargetMode="Externa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DF51632-598F-46D5-BDC3-3736BD035368}"/>
              </a:ext>
            </a:extLst>
          </p:cNvPr>
          <p:cNvSpPr>
            <a:spLocks noGrp="1"/>
          </p:cNvSpPr>
          <p:nvPr>
            <p:ph type="body" sz="quarter" idx="10"/>
          </p:nvPr>
        </p:nvSpPr>
        <p:spPr>
          <a:xfrm>
            <a:off x="616224" y="1964010"/>
            <a:ext cx="10700042" cy="1373701"/>
          </a:xfrm>
        </p:spPr>
        <p:txBody>
          <a:bodyPr/>
          <a:lstStyle/>
          <a:p>
            <a:pPr>
              <a:spcBef>
                <a:spcPts val="600"/>
              </a:spcBef>
              <a:spcAft>
                <a:spcPts val="600"/>
              </a:spcAft>
            </a:pPr>
            <a:r>
              <a:rPr lang="en-US" sz="4200" dirty="0"/>
              <a:t>Health Care Associated Infections</a:t>
            </a:r>
          </a:p>
          <a:p>
            <a:pPr>
              <a:spcBef>
                <a:spcPts val="600"/>
              </a:spcBef>
              <a:spcAft>
                <a:spcPts val="600"/>
              </a:spcAft>
            </a:pPr>
            <a:r>
              <a:rPr lang="en-US" sz="4200" dirty="0"/>
              <a:t>Calendar Year 2023:</a:t>
            </a:r>
          </a:p>
          <a:p>
            <a:pPr>
              <a:spcBef>
                <a:spcPts val="1200"/>
              </a:spcBef>
            </a:pPr>
            <a:r>
              <a:rPr lang="en-US" sz="2600" b="0" i="1" dirty="0"/>
              <a:t>Acute Care Hospitals</a:t>
            </a:r>
          </a:p>
          <a:p>
            <a:pPr>
              <a:spcBef>
                <a:spcPts val="600"/>
              </a:spcBef>
            </a:pPr>
            <a:r>
              <a:rPr lang="en-US" sz="2600" b="0" i="1" dirty="0"/>
              <a:t>Non-Acute Care Hospitals</a:t>
            </a:r>
          </a:p>
          <a:p>
            <a:pPr>
              <a:spcBef>
                <a:spcPts val="600"/>
              </a:spcBef>
            </a:pPr>
            <a:r>
              <a:rPr lang="en-US" sz="2600" b="0" i="1" dirty="0"/>
              <a:t>Dialysis Centers</a:t>
            </a:r>
          </a:p>
          <a:p>
            <a:endParaRPr lang="en-US" dirty="0"/>
          </a:p>
        </p:txBody>
      </p:sp>
      <p:sp>
        <p:nvSpPr>
          <p:cNvPr id="11" name="Text Placeholder 10">
            <a:extLst>
              <a:ext uri="{FF2B5EF4-FFF2-40B4-BE49-F238E27FC236}">
                <a16:creationId xmlns:a16="http://schemas.microsoft.com/office/drawing/2014/main" id="{67B5438F-8167-46A2-A998-0C0BBB3870D5}"/>
              </a:ext>
            </a:extLst>
          </p:cNvPr>
          <p:cNvSpPr>
            <a:spLocks noGrp="1"/>
          </p:cNvSpPr>
          <p:nvPr>
            <p:ph type="body" sz="quarter" idx="12"/>
          </p:nvPr>
        </p:nvSpPr>
        <p:spPr>
          <a:xfrm>
            <a:off x="616224" y="5039565"/>
            <a:ext cx="10958742" cy="423884"/>
          </a:xfrm>
        </p:spPr>
        <p:txBody>
          <a:bodyPr/>
          <a:lstStyle/>
          <a:p>
            <a:r>
              <a:rPr lang="en-US" sz="1600" dirty="0"/>
              <a:t>Christina Brandeburg, MPH, CIC, </a:t>
            </a:r>
            <a:r>
              <a:rPr lang="en-US" sz="1600" b="0" dirty="0"/>
              <a:t>Senior HAI/AR Epidemiologist and Analytic Coordinator</a:t>
            </a:r>
          </a:p>
          <a:p>
            <a:endParaRPr lang="en-US" sz="1600" b="0" dirty="0"/>
          </a:p>
        </p:txBody>
      </p:sp>
      <p:sp>
        <p:nvSpPr>
          <p:cNvPr id="12" name="Text Placeholder 11">
            <a:extLst>
              <a:ext uri="{FF2B5EF4-FFF2-40B4-BE49-F238E27FC236}">
                <a16:creationId xmlns:a16="http://schemas.microsoft.com/office/drawing/2014/main" id="{67830DE7-182F-4160-881E-A7132C4C595B}"/>
              </a:ext>
            </a:extLst>
          </p:cNvPr>
          <p:cNvSpPr>
            <a:spLocks noGrp="1"/>
          </p:cNvSpPr>
          <p:nvPr>
            <p:ph type="body" sz="quarter" idx="13"/>
          </p:nvPr>
        </p:nvSpPr>
        <p:spPr>
          <a:xfrm>
            <a:off x="616225" y="5453824"/>
            <a:ext cx="10958738" cy="423884"/>
          </a:xfrm>
        </p:spPr>
        <p:txBody>
          <a:bodyPr/>
          <a:lstStyle/>
          <a:p>
            <a:r>
              <a:rPr lang="en-US" sz="1600" b="1" dirty="0"/>
              <a:t>Katherine T. Fillo, PhD, MPH, RN-BC, </a:t>
            </a:r>
            <a:r>
              <a:rPr lang="en-US" sz="1600" dirty="0"/>
              <a:t>Director of Health Care Strategy &amp; Planning</a:t>
            </a:r>
          </a:p>
        </p:txBody>
      </p:sp>
      <p:sp>
        <p:nvSpPr>
          <p:cNvPr id="13" name="Text Placeholder 12">
            <a:extLst>
              <a:ext uri="{FF2B5EF4-FFF2-40B4-BE49-F238E27FC236}">
                <a16:creationId xmlns:a16="http://schemas.microsoft.com/office/drawing/2014/main" id="{D07D5DA6-342E-4B7B-9332-01697DF77D0C}"/>
              </a:ext>
            </a:extLst>
          </p:cNvPr>
          <p:cNvSpPr>
            <a:spLocks noGrp="1"/>
          </p:cNvSpPr>
          <p:nvPr>
            <p:ph type="body" sz="quarter" idx="14"/>
          </p:nvPr>
        </p:nvSpPr>
        <p:spPr>
          <a:xfrm>
            <a:off x="616225" y="5868083"/>
            <a:ext cx="10958742" cy="423884"/>
          </a:xfrm>
        </p:spPr>
        <p:txBody>
          <a:bodyPr/>
          <a:lstStyle/>
          <a:p>
            <a:r>
              <a:rPr lang="en-US" sz="1600"/>
              <a:t>Jessica Leaf, MPH, CIC, </a:t>
            </a:r>
            <a:r>
              <a:rPr lang="en-US" sz="1600" b="0"/>
              <a:t>Senior HAI/AR Epidemiologist and MDRO Coordinator</a:t>
            </a:r>
          </a:p>
          <a:p>
            <a:endParaRPr lang="en-US" sz="1600" b="0"/>
          </a:p>
        </p:txBody>
      </p:sp>
      <p:sp>
        <p:nvSpPr>
          <p:cNvPr id="14" name="Text Placeholder 13">
            <a:extLst>
              <a:ext uri="{FF2B5EF4-FFF2-40B4-BE49-F238E27FC236}">
                <a16:creationId xmlns:a16="http://schemas.microsoft.com/office/drawing/2014/main" id="{DA5DEC2F-7E39-4244-B6E3-EFC13D3875DC}"/>
              </a:ext>
            </a:extLst>
          </p:cNvPr>
          <p:cNvSpPr>
            <a:spLocks noGrp="1"/>
          </p:cNvSpPr>
          <p:nvPr>
            <p:ph type="body" sz="quarter" idx="15"/>
          </p:nvPr>
        </p:nvSpPr>
        <p:spPr>
          <a:xfrm>
            <a:off x="616224" y="6282341"/>
            <a:ext cx="10958742" cy="423884"/>
          </a:xfrm>
        </p:spPr>
        <p:txBody>
          <a:bodyPr/>
          <a:lstStyle/>
          <a:p>
            <a:r>
              <a:rPr lang="en-US" sz="1600" b="1"/>
              <a:t>Eileen McHale, RN, BSN, </a:t>
            </a:r>
            <a:r>
              <a:rPr lang="en-US" sz="1600"/>
              <a:t>Healthcare Associated Infection Coordinator </a:t>
            </a:r>
          </a:p>
        </p:txBody>
      </p:sp>
      <p:sp>
        <p:nvSpPr>
          <p:cNvPr id="2" name="Slide Number Placeholder 1">
            <a:extLst>
              <a:ext uri="{FF2B5EF4-FFF2-40B4-BE49-F238E27FC236}">
                <a16:creationId xmlns:a16="http://schemas.microsoft.com/office/drawing/2014/main" id="{99C06F94-7E31-4B48-9AEE-EF1C79B3C292}"/>
              </a:ext>
            </a:extLst>
          </p:cNvPr>
          <p:cNvSpPr>
            <a:spLocks noGrp="1"/>
          </p:cNvSpPr>
          <p:nvPr>
            <p:ph type="sldNum" sz="quarter" idx="4294967295"/>
          </p:nvPr>
        </p:nvSpPr>
        <p:spPr>
          <a:xfrm>
            <a:off x="9455150" y="6492875"/>
            <a:ext cx="2736850" cy="365125"/>
          </a:xfrm>
          <a:prstGeom prst="rect">
            <a:avLst/>
          </a:prstGeom>
        </p:spPr>
        <p:txBody>
          <a:bodyPr/>
          <a:lstStyle/>
          <a:p>
            <a:fld id="{CA49D0EE-DE7F-324B-A84C-F36708423CDB}" type="slidenum">
              <a:rPr lang="en-US" smtClean="0"/>
              <a:pPr/>
              <a:t>1</a:t>
            </a:fld>
            <a:endParaRPr lang="en-US"/>
          </a:p>
        </p:txBody>
      </p:sp>
    </p:spTree>
    <p:extLst>
      <p:ext uri="{BB962C8B-B14F-4D97-AF65-F5344CB8AC3E}">
        <p14:creationId xmlns:p14="http://schemas.microsoft.com/office/powerpoint/2010/main" val="4022829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b="1" i="0" u="none" strike="noStrike" kern="1200" cap="none" spc="0" normalizeH="0" baseline="0" noProof="0">
                <a:ln>
                  <a:noFill/>
                </a:ln>
                <a:solidFill>
                  <a:prstClr val="white"/>
                </a:solidFill>
                <a:effectLst/>
                <a:uLnTx/>
                <a:uFillTx/>
              </a:rPr>
              <a:t>CLABSI NICU Pathogens for 202</a:t>
            </a:r>
            <a:r>
              <a:rPr lang="en-US">
                <a:solidFill>
                  <a:prstClr val="white"/>
                </a:solidFill>
              </a:rPr>
              <a:t>2</a:t>
            </a:r>
            <a:r>
              <a:rPr kumimoji="0" lang="en-US" b="1" i="0" u="none" strike="noStrike" kern="1200" cap="none" spc="0" normalizeH="0" baseline="0" noProof="0">
                <a:ln>
                  <a:noFill/>
                </a:ln>
                <a:solidFill>
                  <a:prstClr val="white"/>
                </a:solidFill>
                <a:effectLst/>
                <a:uLnTx/>
                <a:uFillTx/>
              </a:rPr>
              <a:t> and 2023</a:t>
            </a:r>
          </a:p>
        </p:txBody>
      </p:sp>
      <p:sp>
        <p:nvSpPr>
          <p:cNvPr id="12" name="Slide Number Placeholder 5">
            <a:extLst>
              <a:ext uri="{FF2B5EF4-FFF2-40B4-BE49-F238E27FC236}">
                <a16:creationId xmlns:a16="http://schemas.microsoft.com/office/drawing/2014/main" id="{8C05526A-5911-96AC-14F7-48611A36C138}"/>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10</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graphicFrame>
        <p:nvGraphicFramePr>
          <p:cNvPr id="2" name="Object 10">
            <a:extLst>
              <a:ext uri="{FF2B5EF4-FFF2-40B4-BE49-F238E27FC236}">
                <a16:creationId xmlns:a16="http://schemas.microsoft.com/office/drawing/2014/main" id="{ADDA9390-A834-B7D5-3BCD-3EDE49193851}"/>
              </a:ext>
            </a:extLst>
          </p:cNvPr>
          <p:cNvGraphicFramePr>
            <a:graphicFrameLocks noGrp="1" noChangeAspect="1"/>
          </p:cNvGraphicFramePr>
          <p:nvPr>
            <p:ph sz="half" idx="1"/>
            <p:extLst>
              <p:ext uri="{D42A27DB-BD31-4B8C-83A1-F6EECF244321}">
                <p14:modId xmlns:p14="http://schemas.microsoft.com/office/powerpoint/2010/main" val="676015125"/>
              </p:ext>
            </p:extLst>
          </p:nvPr>
        </p:nvGraphicFramePr>
        <p:xfrm>
          <a:off x="1589" y="1954970"/>
          <a:ext cx="6422295" cy="43620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Object 10">
            <a:extLst>
              <a:ext uri="{FF2B5EF4-FFF2-40B4-BE49-F238E27FC236}">
                <a16:creationId xmlns:a16="http://schemas.microsoft.com/office/drawing/2014/main" id="{4158E391-5314-B1C4-CD85-41F7749590BD}"/>
              </a:ext>
            </a:extLst>
          </p:cNvPr>
          <p:cNvGraphicFramePr>
            <a:graphicFrameLocks noChangeAspect="1"/>
          </p:cNvGraphicFramePr>
          <p:nvPr>
            <p:extLst>
              <p:ext uri="{D42A27DB-BD31-4B8C-83A1-F6EECF244321}">
                <p14:modId xmlns:p14="http://schemas.microsoft.com/office/powerpoint/2010/main" val="606018950"/>
              </p:ext>
            </p:extLst>
          </p:nvPr>
        </p:nvGraphicFramePr>
        <p:xfrm>
          <a:off x="5807947" y="1982020"/>
          <a:ext cx="6382467" cy="4334970"/>
        </p:xfrm>
        <a:graphic>
          <a:graphicData uri="http://schemas.openxmlformats.org/drawingml/2006/chart">
            <c:chart xmlns:c="http://schemas.openxmlformats.org/drawingml/2006/chart" xmlns:r="http://schemas.openxmlformats.org/officeDocument/2006/relationships" r:id="rId3"/>
          </a:graphicData>
        </a:graphic>
      </p:graphicFrame>
      <p:sp>
        <p:nvSpPr>
          <p:cNvPr id="8" name="Slide Number Placeholder 5">
            <a:extLst>
              <a:ext uri="{FF2B5EF4-FFF2-40B4-BE49-F238E27FC236}">
                <a16:creationId xmlns:a16="http://schemas.microsoft.com/office/drawing/2014/main" id="{E646B24E-2429-3D53-75EE-5E07B0E4286F}"/>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9" name="Text Box 6">
            <a:extLst>
              <a:ext uri="{FF2B5EF4-FFF2-40B4-BE49-F238E27FC236}">
                <a16:creationId xmlns:a16="http://schemas.microsoft.com/office/drawing/2014/main" id="{3503CBBF-4DA4-7467-CB58-921F816461F2}"/>
              </a:ext>
            </a:extLst>
          </p:cNvPr>
          <p:cNvSpPr txBox="1">
            <a:spLocks noChangeArrowheads="1"/>
          </p:cNvSpPr>
          <p:nvPr/>
        </p:nvSpPr>
        <p:spPr bwMode="auto">
          <a:xfrm>
            <a:off x="6185064" y="1159078"/>
            <a:ext cx="5771897" cy="783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Calendar Year 2023</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January 1, 2023 – December 31, 2023</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1"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N=12</a:t>
            </a:r>
          </a:p>
        </p:txBody>
      </p:sp>
      <p:sp>
        <p:nvSpPr>
          <p:cNvPr id="10" name="Text Box 6">
            <a:extLst>
              <a:ext uri="{FF2B5EF4-FFF2-40B4-BE49-F238E27FC236}">
                <a16:creationId xmlns:a16="http://schemas.microsoft.com/office/drawing/2014/main" id="{FB22A687-4B04-AF81-CD8C-72A5C8F6956A}"/>
              </a:ext>
            </a:extLst>
          </p:cNvPr>
          <p:cNvSpPr txBox="1">
            <a:spLocks noChangeArrowheads="1"/>
          </p:cNvSpPr>
          <p:nvPr/>
        </p:nvSpPr>
        <p:spPr bwMode="auto">
          <a:xfrm>
            <a:off x="168401" y="1157410"/>
            <a:ext cx="5771897" cy="783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Calendar Year 2022</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January 1, 2022 – December 31, 2022</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1"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N=17</a:t>
            </a:r>
          </a:p>
        </p:txBody>
      </p:sp>
    </p:spTree>
    <p:extLst>
      <p:ext uri="{BB962C8B-B14F-4D97-AF65-F5344CB8AC3E}">
        <p14:creationId xmlns:p14="http://schemas.microsoft.com/office/powerpoint/2010/main" val="72815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2023 Catheter-Associated Urinary Tract Infections (CAUTI):</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Standard Infection Ratio in Adult and Pediatric ICUs and Wards</a:t>
            </a:r>
          </a:p>
        </p:txBody>
      </p:sp>
      <p:sp>
        <p:nvSpPr>
          <p:cNvPr id="12" name="Slide Number Placeholder 5">
            <a:extLst>
              <a:ext uri="{FF2B5EF4-FFF2-40B4-BE49-F238E27FC236}">
                <a16:creationId xmlns:a16="http://schemas.microsoft.com/office/drawing/2014/main" id="{8C05526A-5911-96AC-14F7-48611A36C138}"/>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11</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8" name="Slide Number Placeholder 5">
            <a:extLst>
              <a:ext uri="{FF2B5EF4-FFF2-40B4-BE49-F238E27FC236}">
                <a16:creationId xmlns:a16="http://schemas.microsoft.com/office/drawing/2014/main" id="{E646B24E-2429-3D53-75EE-5E07B0E4286F}"/>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4" name="Rectangle 3">
            <a:extLst>
              <a:ext uri="{FF2B5EF4-FFF2-40B4-BE49-F238E27FC236}">
                <a16:creationId xmlns:a16="http://schemas.microsoft.com/office/drawing/2014/main" id="{524382BB-E355-7214-3634-1CABDAC546F1}"/>
              </a:ext>
            </a:extLst>
          </p:cNvPr>
          <p:cNvSpPr/>
          <p:nvPr/>
        </p:nvSpPr>
        <p:spPr>
          <a:xfrm>
            <a:off x="8475044" y="1441967"/>
            <a:ext cx="3335483"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a:t>
            </a:r>
          </a:p>
        </p:txBody>
      </p:sp>
      <p:sp>
        <p:nvSpPr>
          <p:cNvPr id="6" name="Rectangle 5">
            <a:extLst>
              <a:ext uri="{FF2B5EF4-FFF2-40B4-BE49-F238E27FC236}">
                <a16:creationId xmlns:a16="http://schemas.microsoft.com/office/drawing/2014/main" id="{C664649C-47F5-7BE4-2460-2B7DB13CF1FB}"/>
              </a:ext>
            </a:extLst>
          </p:cNvPr>
          <p:cNvSpPr/>
          <p:nvPr/>
        </p:nvSpPr>
        <p:spPr>
          <a:xfrm>
            <a:off x="1239609" y="1441967"/>
            <a:ext cx="6673606"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ICU</a:t>
            </a:r>
            <a:endParaRPr kumimoji="0" 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11" name="Object 10">
            <a:extLst>
              <a:ext uri="{FF2B5EF4-FFF2-40B4-BE49-F238E27FC236}">
                <a16:creationId xmlns:a16="http://schemas.microsoft.com/office/drawing/2014/main" id="{86658682-CFD7-093F-3558-D4895D06EE66}"/>
              </a:ext>
            </a:extLst>
          </p:cNvPr>
          <p:cNvGraphicFramePr>
            <a:graphicFrameLocks noGrp="1" noChangeAspect="1"/>
          </p:cNvGraphicFramePr>
          <p:nvPr>
            <p:ph idx="1"/>
            <p:extLst>
              <p:ext uri="{D42A27DB-BD31-4B8C-83A1-F6EECF244321}">
                <p14:modId xmlns:p14="http://schemas.microsoft.com/office/powerpoint/2010/main" val="323712440"/>
              </p:ext>
            </p:extLst>
          </p:nvPr>
        </p:nvGraphicFramePr>
        <p:xfrm>
          <a:off x="3177" y="976533"/>
          <a:ext cx="12185651" cy="4389043"/>
        </p:xfrm>
        <a:graphic>
          <a:graphicData uri="http://schemas.openxmlformats.org/drawingml/2006/chart">
            <c:chart xmlns:c="http://schemas.openxmlformats.org/drawingml/2006/chart" xmlns:r="http://schemas.openxmlformats.org/officeDocument/2006/relationships" r:id="rId2"/>
          </a:graphicData>
        </a:graphic>
      </p:graphicFrame>
      <p:sp>
        <p:nvSpPr>
          <p:cNvPr id="13" name="Slide Number Placeholder 5">
            <a:extLst>
              <a:ext uri="{FF2B5EF4-FFF2-40B4-BE49-F238E27FC236}">
                <a16:creationId xmlns:a16="http://schemas.microsoft.com/office/drawing/2014/main" id="{DCDFC47A-4088-F06D-B62E-EDE39E4C71D7}"/>
              </a:ext>
            </a:extLst>
          </p:cNvPr>
          <p:cNvSpPr txBox="1">
            <a:spLocks/>
          </p:cNvSpPr>
          <p:nvPr/>
        </p:nvSpPr>
        <p:spPr>
          <a:xfrm>
            <a:off x="8757419" y="6491691"/>
            <a:ext cx="2735701" cy="365030"/>
          </a:xfrm>
          <a:prstGeom prst="rect">
            <a:avLst/>
          </a:prstGeom>
        </p:spPr>
        <p:txBody>
          <a:bodyPr vert="horz" lIns="91416" tIns="45708" rIns="91416" bIns="45708"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11</a:t>
            </a:fld>
            <a:endParaRPr lang="en-US" sz="1100">
              <a:solidFill>
                <a:srgbClr val="464646">
                  <a:lumMod val="40000"/>
                  <a:lumOff val="60000"/>
                </a:srgbClr>
              </a:solidFill>
              <a:ea typeface="ＭＳ Ｐゴシック" pitchFamily="34" charset="-128"/>
            </a:endParaRPr>
          </a:p>
        </p:txBody>
      </p:sp>
      <p:sp>
        <p:nvSpPr>
          <p:cNvPr id="19" name="Rounded Rectangle 1">
            <a:extLst>
              <a:ext uri="{FF2B5EF4-FFF2-40B4-BE49-F238E27FC236}">
                <a16:creationId xmlns:a16="http://schemas.microsoft.com/office/drawing/2014/main" id="{FCAE8D7B-AA48-7D9F-5693-6C718510CDE0}"/>
              </a:ext>
            </a:extLst>
          </p:cNvPr>
          <p:cNvSpPr>
            <a:spLocks noChangeArrowheads="1"/>
          </p:cNvSpPr>
          <p:nvPr/>
        </p:nvSpPr>
        <p:spPr bwMode="auto">
          <a:xfrm>
            <a:off x="150931" y="5173529"/>
            <a:ext cx="11890138" cy="1306310"/>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20" name="Rounded Rectangle 1">
            <a:extLst>
              <a:ext uri="{FF2B5EF4-FFF2-40B4-BE49-F238E27FC236}">
                <a16:creationId xmlns:a16="http://schemas.microsoft.com/office/drawing/2014/main" id="{7A545CC0-C3DC-895B-DB8E-30B6FD92D6E9}"/>
              </a:ext>
            </a:extLst>
          </p:cNvPr>
          <p:cNvSpPr>
            <a:spLocks noChangeArrowheads="1"/>
          </p:cNvSpPr>
          <p:nvPr/>
        </p:nvSpPr>
        <p:spPr bwMode="auto">
          <a:xfrm>
            <a:off x="235165" y="5150776"/>
            <a:ext cx="11686968" cy="1280803"/>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cs typeface="Arial" panose="020B0604020202020204" pitchFamily="34" charset="0"/>
              </a:rPr>
              <a:t>2023 Key Findings</a:t>
            </a:r>
            <a:endParaRPr kumimoji="0" lang="en-US" altLang="en-US"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21" name="Arrow: Down 20">
            <a:extLst>
              <a:ext uri="{FF2B5EF4-FFF2-40B4-BE49-F238E27FC236}">
                <a16:creationId xmlns:a16="http://schemas.microsoft.com/office/drawing/2014/main" id="{030289CE-BFF8-F624-302B-B95FA79F3DAE}"/>
              </a:ext>
            </a:extLst>
          </p:cNvPr>
          <p:cNvSpPr/>
          <p:nvPr/>
        </p:nvSpPr>
        <p:spPr>
          <a:xfrm>
            <a:off x="310490" y="5520881"/>
            <a:ext cx="530159"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C58307F3-EC28-38E9-7FE1-3B1532908796}"/>
              </a:ext>
            </a:extLst>
          </p:cNvPr>
          <p:cNvSpPr txBox="1"/>
          <p:nvPr/>
        </p:nvSpPr>
        <p:spPr>
          <a:xfrm>
            <a:off x="2909224"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3636E9A-E0A0-AC0F-8E08-34543BD5BA3E}"/>
              </a:ext>
            </a:extLst>
          </p:cNvPr>
          <p:cNvSpPr txBox="1"/>
          <p:nvPr/>
        </p:nvSpPr>
        <p:spPr>
          <a:xfrm>
            <a:off x="5140843"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004F7799-9B0F-1F13-F9B2-649AD532A1D2}"/>
              </a:ext>
            </a:extLst>
          </p:cNvPr>
          <p:cNvSpPr txBox="1"/>
          <p:nvPr/>
        </p:nvSpPr>
        <p:spPr>
          <a:xfrm>
            <a:off x="6808665"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91463910-4DFD-E746-89E7-6DC97C6E01E3}"/>
              </a:ext>
            </a:extLst>
          </p:cNvPr>
          <p:cNvSpPr txBox="1"/>
          <p:nvPr/>
        </p:nvSpPr>
        <p:spPr>
          <a:xfrm>
            <a:off x="7366268"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26" name="Rounded Rectangle 1">
            <a:extLst>
              <a:ext uri="{FF2B5EF4-FFF2-40B4-BE49-F238E27FC236}">
                <a16:creationId xmlns:a16="http://schemas.microsoft.com/office/drawing/2014/main" id="{A41CEDF1-F18E-FFDE-A99F-0D3A82F0AD35}"/>
              </a:ext>
            </a:extLst>
          </p:cNvPr>
          <p:cNvSpPr>
            <a:spLocks noChangeArrowheads="1"/>
          </p:cNvSpPr>
          <p:nvPr/>
        </p:nvSpPr>
        <p:spPr bwMode="auto">
          <a:xfrm>
            <a:off x="840649"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Eight unit types experienced a significantly lower number of infections than predicted, based on 2015 national aggregate data.</a:t>
            </a:r>
          </a:p>
        </p:txBody>
      </p:sp>
      <p:sp>
        <p:nvSpPr>
          <p:cNvPr id="27" name="Rounded Rectangle 1">
            <a:extLst>
              <a:ext uri="{FF2B5EF4-FFF2-40B4-BE49-F238E27FC236}">
                <a16:creationId xmlns:a16="http://schemas.microsoft.com/office/drawing/2014/main" id="{255EBB76-BD1B-5D9E-ADE9-B006C4358701}"/>
              </a:ext>
            </a:extLst>
          </p:cNvPr>
          <p:cNvSpPr>
            <a:spLocks noChangeArrowheads="1"/>
          </p:cNvSpPr>
          <p:nvPr/>
        </p:nvSpPr>
        <p:spPr bwMode="auto">
          <a:xfrm>
            <a:off x="6273802"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lang="en-US" altLang="en-US" sz="1600">
                <a:solidFill>
                  <a:prstClr val="black"/>
                </a:solidFill>
                <a:latin typeface="Arial" panose="020B0604020202020204" pitchFamily="34" charset="0"/>
                <a:ea typeface="ＭＳ Ｐゴシック" pitchFamily="34" charset="-128"/>
                <a:cs typeface="Arial" panose="020B0604020202020204" pitchFamily="34" charset="0"/>
              </a:rPr>
              <a:t>There were no</a:t>
            </a: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 unit types that experienced a significantly higher number of infections than predicted, based on 2015 national aggregate data.</a:t>
            </a:r>
          </a:p>
        </p:txBody>
      </p:sp>
      <p:sp>
        <p:nvSpPr>
          <p:cNvPr id="28" name="Arrow: Down 27">
            <a:extLst>
              <a:ext uri="{FF2B5EF4-FFF2-40B4-BE49-F238E27FC236}">
                <a16:creationId xmlns:a16="http://schemas.microsoft.com/office/drawing/2014/main" id="{004701D7-EB34-5F88-B7A5-BF2CCD038E9A}"/>
              </a:ext>
            </a:extLst>
          </p:cNvPr>
          <p:cNvSpPr/>
          <p:nvPr/>
        </p:nvSpPr>
        <p:spPr>
          <a:xfrm flipV="1">
            <a:off x="11351351" y="5571732"/>
            <a:ext cx="530159" cy="721172"/>
          </a:xfrm>
          <a:prstGeom prst="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endParaRPr>
          </a:p>
        </p:txBody>
      </p:sp>
      <p:sp>
        <p:nvSpPr>
          <p:cNvPr id="30" name="Text Box 8">
            <a:extLst>
              <a:ext uri="{FF2B5EF4-FFF2-40B4-BE49-F238E27FC236}">
                <a16:creationId xmlns:a16="http://schemas.microsoft.com/office/drawing/2014/main" id="{59793047-B654-9452-AC06-3012696D6C50}"/>
              </a:ext>
            </a:extLst>
          </p:cNvPr>
          <p:cNvSpPr txBox="1">
            <a:spLocks noChangeArrowheads="1"/>
          </p:cNvSpPr>
          <p:nvPr/>
        </p:nvSpPr>
        <p:spPr bwMode="auto">
          <a:xfrm>
            <a:off x="88971" y="4438050"/>
            <a:ext cx="2086651" cy="3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 Major teaching hospital</a:t>
            </a:r>
          </a:p>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NT=Not major teaching hospital </a:t>
            </a:r>
          </a:p>
        </p:txBody>
      </p:sp>
      <p:grpSp>
        <p:nvGrpSpPr>
          <p:cNvPr id="31" name="Group 13">
            <a:extLst>
              <a:ext uri="{FF2B5EF4-FFF2-40B4-BE49-F238E27FC236}">
                <a16:creationId xmlns:a16="http://schemas.microsoft.com/office/drawing/2014/main" id="{9D859781-18F0-1247-244F-570F225E7E24}"/>
              </a:ext>
            </a:extLst>
          </p:cNvPr>
          <p:cNvGrpSpPr>
            <a:grpSpLocks/>
          </p:cNvGrpSpPr>
          <p:nvPr/>
        </p:nvGrpSpPr>
        <p:grpSpPr bwMode="auto">
          <a:xfrm>
            <a:off x="1333" y="4853598"/>
            <a:ext cx="3734915" cy="276612"/>
            <a:chOff x="3955" y="5337"/>
            <a:chExt cx="2455" cy="231"/>
          </a:xfrm>
        </p:grpSpPr>
        <p:sp>
          <p:nvSpPr>
            <p:cNvPr id="32" name="Text Box 14">
              <a:extLst>
                <a:ext uri="{FF2B5EF4-FFF2-40B4-BE49-F238E27FC236}">
                  <a16:creationId xmlns:a16="http://schemas.microsoft.com/office/drawing/2014/main" id="{3E870075-65B4-F1AA-D47E-B66EFA053730}"/>
                </a:ext>
              </a:extLst>
            </p:cNvPr>
            <p:cNvSpPr txBox="1">
              <a:spLocks noChangeArrowheads="1"/>
            </p:cNvSpPr>
            <p:nvPr/>
          </p:nvSpPr>
          <p:spPr bwMode="auto">
            <a:xfrm>
              <a:off x="3955" y="5337"/>
              <a:ext cx="245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33" name="Line 15">
              <a:extLst>
                <a:ext uri="{FF2B5EF4-FFF2-40B4-BE49-F238E27FC236}">
                  <a16:creationId xmlns:a16="http://schemas.microsoft.com/office/drawing/2014/main" id="{8AAECB4D-E5B8-8F6A-E75D-9888893D1C0D}"/>
                </a:ext>
              </a:extLst>
            </p:cNvPr>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34" name="Line 16">
              <a:extLst>
                <a:ext uri="{FF2B5EF4-FFF2-40B4-BE49-F238E27FC236}">
                  <a16:creationId xmlns:a16="http://schemas.microsoft.com/office/drawing/2014/main" id="{04840520-0DB7-BE5B-EBED-467DC2F300DF}"/>
                </a:ext>
              </a:extLst>
            </p:cNvPr>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sp>
        <p:nvSpPr>
          <p:cNvPr id="2" name="TextBox 1">
            <a:extLst>
              <a:ext uri="{FF2B5EF4-FFF2-40B4-BE49-F238E27FC236}">
                <a16:creationId xmlns:a16="http://schemas.microsoft.com/office/drawing/2014/main" id="{936F808F-856C-E86A-4364-00588A181727}"/>
              </a:ext>
            </a:extLst>
          </p:cNvPr>
          <p:cNvSpPr txBox="1"/>
          <p:nvPr/>
        </p:nvSpPr>
        <p:spPr>
          <a:xfrm>
            <a:off x="2362277"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0B4366B-559A-598F-3B81-658D7B87BD82}"/>
              </a:ext>
            </a:extLst>
          </p:cNvPr>
          <p:cNvSpPr txBox="1"/>
          <p:nvPr/>
        </p:nvSpPr>
        <p:spPr>
          <a:xfrm>
            <a:off x="5705558" y="3665332"/>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85C959E1-E83A-8CF2-223C-808ABBA99F1C}"/>
              </a:ext>
            </a:extLst>
          </p:cNvPr>
          <p:cNvSpPr txBox="1"/>
          <p:nvPr/>
        </p:nvSpPr>
        <p:spPr>
          <a:xfrm>
            <a:off x="11272136" y="3670237"/>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9632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a:xfrm>
            <a:off x="592822" y="56524"/>
            <a:ext cx="11115958" cy="874654"/>
          </a:xfrm>
        </p:spPr>
        <p:txBody>
          <a:bodyPr>
            <a:noAutofit/>
          </a:bodyPr>
          <a:lstStyle/>
          <a:p>
            <a:r>
              <a:rPr kumimoji="0" lang="en-US" sz="2800" b="1" i="0" u="none" strike="noStrike" kern="1200" cap="none" spc="0" normalizeH="0" baseline="0" noProof="0" dirty="0">
                <a:ln>
                  <a:noFill/>
                </a:ln>
                <a:solidFill>
                  <a:prstClr val="white"/>
                </a:solidFill>
                <a:effectLst/>
                <a:uLnTx/>
                <a:uFillTx/>
              </a:rPr>
              <a:t>2023 Catheter: Standard Utilization Ratio </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in Adult and Pediatric ICUs and Wards</a:t>
            </a:r>
          </a:p>
        </p:txBody>
      </p:sp>
      <p:sp>
        <p:nvSpPr>
          <p:cNvPr id="12" name="Slide Number Placeholder 5">
            <a:extLst>
              <a:ext uri="{FF2B5EF4-FFF2-40B4-BE49-F238E27FC236}">
                <a16:creationId xmlns:a16="http://schemas.microsoft.com/office/drawing/2014/main" id="{8C05526A-5911-96AC-14F7-48611A36C138}"/>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12</a:t>
            </a:fld>
            <a:endParaRPr lang="en-US" sz="105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8" name="Slide Number Placeholder 5">
            <a:extLst>
              <a:ext uri="{FF2B5EF4-FFF2-40B4-BE49-F238E27FC236}">
                <a16:creationId xmlns:a16="http://schemas.microsoft.com/office/drawing/2014/main" id="{E646B24E-2429-3D53-75EE-5E07B0E4286F}"/>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13" name="Slide Number Placeholder 5">
            <a:extLst>
              <a:ext uri="{FF2B5EF4-FFF2-40B4-BE49-F238E27FC236}">
                <a16:creationId xmlns:a16="http://schemas.microsoft.com/office/drawing/2014/main" id="{DCDFC47A-4088-F06D-B62E-EDE39E4C71D7}"/>
              </a:ext>
            </a:extLst>
          </p:cNvPr>
          <p:cNvSpPr txBox="1">
            <a:spLocks/>
          </p:cNvSpPr>
          <p:nvPr/>
        </p:nvSpPr>
        <p:spPr>
          <a:xfrm>
            <a:off x="8757419" y="6491691"/>
            <a:ext cx="2735701" cy="365030"/>
          </a:xfrm>
          <a:prstGeom prst="rect">
            <a:avLst/>
          </a:prstGeom>
        </p:spPr>
        <p:txBody>
          <a:bodyPr vert="horz" lIns="91416" tIns="45708" rIns="91416" bIns="45708"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12</a:t>
            </a:fld>
            <a:endParaRPr lang="en-US" sz="1050">
              <a:solidFill>
                <a:srgbClr val="464646">
                  <a:lumMod val="40000"/>
                  <a:lumOff val="60000"/>
                </a:srgbClr>
              </a:solidFill>
              <a:ea typeface="ＭＳ Ｐゴシック" pitchFamily="34" charset="-128"/>
            </a:endParaRPr>
          </a:p>
        </p:txBody>
      </p:sp>
      <p:sp>
        <p:nvSpPr>
          <p:cNvPr id="3" name="Rectangle 2">
            <a:extLst>
              <a:ext uri="{FF2B5EF4-FFF2-40B4-BE49-F238E27FC236}">
                <a16:creationId xmlns:a16="http://schemas.microsoft.com/office/drawing/2014/main" id="{9DC6C149-BA37-33B0-C10D-CCA52DFCFAFE}"/>
              </a:ext>
            </a:extLst>
          </p:cNvPr>
          <p:cNvSpPr/>
          <p:nvPr/>
        </p:nvSpPr>
        <p:spPr>
          <a:xfrm>
            <a:off x="8475044" y="1441967"/>
            <a:ext cx="3335483"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a:t>
            </a:r>
          </a:p>
        </p:txBody>
      </p:sp>
      <p:sp>
        <p:nvSpPr>
          <p:cNvPr id="7" name="Rectangle 6">
            <a:extLst>
              <a:ext uri="{FF2B5EF4-FFF2-40B4-BE49-F238E27FC236}">
                <a16:creationId xmlns:a16="http://schemas.microsoft.com/office/drawing/2014/main" id="{5F8F6429-5BF0-74EE-1CE7-7703E69FEE94}"/>
              </a:ext>
            </a:extLst>
          </p:cNvPr>
          <p:cNvSpPr/>
          <p:nvPr/>
        </p:nvSpPr>
        <p:spPr>
          <a:xfrm>
            <a:off x="1239609" y="1441967"/>
            <a:ext cx="6673606"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ICU</a:t>
            </a:r>
            <a:endParaRPr kumimoji="0" 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9" name="Object 10">
            <a:extLst>
              <a:ext uri="{FF2B5EF4-FFF2-40B4-BE49-F238E27FC236}">
                <a16:creationId xmlns:a16="http://schemas.microsoft.com/office/drawing/2014/main" id="{622B807C-133E-CA94-114E-184A07495126}"/>
              </a:ext>
            </a:extLst>
          </p:cNvPr>
          <p:cNvGraphicFramePr>
            <a:graphicFrameLocks noGrp="1" noChangeAspect="1"/>
          </p:cNvGraphicFramePr>
          <p:nvPr>
            <p:ph idx="1"/>
            <p:extLst>
              <p:ext uri="{D42A27DB-BD31-4B8C-83A1-F6EECF244321}">
                <p14:modId xmlns:p14="http://schemas.microsoft.com/office/powerpoint/2010/main" val="3976072407"/>
              </p:ext>
            </p:extLst>
          </p:nvPr>
        </p:nvGraphicFramePr>
        <p:xfrm>
          <a:off x="3177" y="976533"/>
          <a:ext cx="12185651" cy="4389043"/>
        </p:xfrm>
        <a:graphic>
          <a:graphicData uri="http://schemas.openxmlformats.org/drawingml/2006/chart">
            <c:chart xmlns:c="http://schemas.openxmlformats.org/drawingml/2006/chart" xmlns:r="http://schemas.openxmlformats.org/officeDocument/2006/relationships" r:id="rId2"/>
          </a:graphicData>
        </a:graphic>
      </p:graphicFrame>
      <p:sp>
        <p:nvSpPr>
          <p:cNvPr id="10" name="Slide Number Placeholder 5">
            <a:extLst>
              <a:ext uri="{FF2B5EF4-FFF2-40B4-BE49-F238E27FC236}">
                <a16:creationId xmlns:a16="http://schemas.microsoft.com/office/drawing/2014/main" id="{5D1DFD8D-D08F-0642-C739-0BA974E7FBAD}"/>
              </a:ext>
            </a:extLst>
          </p:cNvPr>
          <p:cNvSpPr txBox="1">
            <a:spLocks/>
          </p:cNvSpPr>
          <p:nvPr/>
        </p:nvSpPr>
        <p:spPr>
          <a:xfrm>
            <a:off x="8757419" y="6491691"/>
            <a:ext cx="2735701" cy="365030"/>
          </a:xfrm>
          <a:prstGeom prst="rect">
            <a:avLst/>
          </a:prstGeom>
        </p:spPr>
        <p:txBody>
          <a:bodyPr vert="horz" lIns="91416" tIns="45708" rIns="91416" bIns="45708"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12</a:t>
            </a:fld>
            <a:endParaRPr lang="en-US" sz="1100">
              <a:solidFill>
                <a:srgbClr val="464646">
                  <a:lumMod val="40000"/>
                  <a:lumOff val="60000"/>
                </a:srgbClr>
              </a:solidFill>
              <a:ea typeface="ＭＳ Ｐゴシック" pitchFamily="34" charset="-128"/>
            </a:endParaRPr>
          </a:p>
        </p:txBody>
      </p:sp>
      <p:sp>
        <p:nvSpPr>
          <p:cNvPr id="35" name="Rounded Rectangle 1">
            <a:extLst>
              <a:ext uri="{FF2B5EF4-FFF2-40B4-BE49-F238E27FC236}">
                <a16:creationId xmlns:a16="http://schemas.microsoft.com/office/drawing/2014/main" id="{64C1DD35-ED69-66BF-F3C8-648B9E2B9262}"/>
              </a:ext>
            </a:extLst>
          </p:cNvPr>
          <p:cNvSpPr>
            <a:spLocks noChangeArrowheads="1"/>
          </p:cNvSpPr>
          <p:nvPr/>
        </p:nvSpPr>
        <p:spPr bwMode="auto">
          <a:xfrm>
            <a:off x="133580" y="5173529"/>
            <a:ext cx="11890138" cy="1306310"/>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36" name="Rounded Rectangle 1">
            <a:extLst>
              <a:ext uri="{FF2B5EF4-FFF2-40B4-BE49-F238E27FC236}">
                <a16:creationId xmlns:a16="http://schemas.microsoft.com/office/drawing/2014/main" id="{F69D92B2-713C-1F94-90E3-1EF70596E54C}"/>
              </a:ext>
            </a:extLst>
          </p:cNvPr>
          <p:cNvSpPr>
            <a:spLocks noChangeArrowheads="1"/>
          </p:cNvSpPr>
          <p:nvPr/>
        </p:nvSpPr>
        <p:spPr bwMode="auto">
          <a:xfrm>
            <a:off x="235165" y="5150776"/>
            <a:ext cx="11686968" cy="1280803"/>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cs typeface="Arial" panose="020B0604020202020204" pitchFamily="34" charset="0"/>
              </a:rPr>
              <a:t>2023 Key Findings</a:t>
            </a:r>
            <a:endParaRPr kumimoji="0" lang="en-US" altLang="en-US"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37" name="Arrow: Down 36">
            <a:extLst>
              <a:ext uri="{FF2B5EF4-FFF2-40B4-BE49-F238E27FC236}">
                <a16:creationId xmlns:a16="http://schemas.microsoft.com/office/drawing/2014/main" id="{B936CA60-559C-CE46-59F3-4F9BED1F0DCE}"/>
              </a:ext>
            </a:extLst>
          </p:cNvPr>
          <p:cNvSpPr/>
          <p:nvPr/>
        </p:nvSpPr>
        <p:spPr>
          <a:xfrm>
            <a:off x="310490" y="5520881"/>
            <a:ext cx="530159"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42E5D9FA-828C-84C9-48FA-856DEB9466E5}"/>
              </a:ext>
            </a:extLst>
          </p:cNvPr>
          <p:cNvSpPr txBox="1"/>
          <p:nvPr/>
        </p:nvSpPr>
        <p:spPr>
          <a:xfrm>
            <a:off x="1239609" y="3643131"/>
            <a:ext cx="538391" cy="338554"/>
          </a:xfrm>
          <a:prstGeom prst="rect">
            <a:avLst/>
          </a:prstGeom>
          <a:noFill/>
        </p:spPr>
        <p:txBody>
          <a:bodyPr wrap="square" rtlCol="0">
            <a:spAutoFit/>
          </a:bodyPr>
          <a:lstStyle/>
          <a:p>
            <a:pPr algn="ctr"/>
            <a:r>
              <a:rPr lang="en-US" sz="160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FF0000"/>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49062706-6AFB-F72C-086F-563F9FDA9A25}"/>
              </a:ext>
            </a:extLst>
          </p:cNvPr>
          <p:cNvSpPr txBox="1"/>
          <p:nvPr/>
        </p:nvSpPr>
        <p:spPr>
          <a:xfrm>
            <a:off x="3461978"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63CB09F1-F55C-5217-C52F-5F6EC7DC25B3}"/>
              </a:ext>
            </a:extLst>
          </p:cNvPr>
          <p:cNvSpPr txBox="1"/>
          <p:nvPr/>
        </p:nvSpPr>
        <p:spPr>
          <a:xfrm>
            <a:off x="2908692"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7E291BC8-FA6C-A388-8F1A-9253C7163F6E}"/>
              </a:ext>
            </a:extLst>
          </p:cNvPr>
          <p:cNvSpPr txBox="1"/>
          <p:nvPr/>
        </p:nvSpPr>
        <p:spPr>
          <a:xfrm>
            <a:off x="5138241"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C7C108D4-7039-9BA5-2240-B08C4FB574A9}"/>
              </a:ext>
            </a:extLst>
          </p:cNvPr>
          <p:cNvSpPr txBox="1"/>
          <p:nvPr/>
        </p:nvSpPr>
        <p:spPr>
          <a:xfrm>
            <a:off x="8474645"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4964EA6F-AFDE-9E2C-A0FA-2F7EFE433790}"/>
              </a:ext>
            </a:extLst>
          </p:cNvPr>
          <p:cNvSpPr txBox="1"/>
          <p:nvPr/>
        </p:nvSpPr>
        <p:spPr>
          <a:xfrm>
            <a:off x="9026004"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420EE8BD-C8F6-9CF3-654D-21914A99D476}"/>
              </a:ext>
            </a:extLst>
          </p:cNvPr>
          <p:cNvSpPr txBox="1"/>
          <p:nvPr/>
        </p:nvSpPr>
        <p:spPr>
          <a:xfrm>
            <a:off x="9612517"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7C8D72C7-C45A-A589-A8B6-14521F244A1F}"/>
              </a:ext>
            </a:extLst>
          </p:cNvPr>
          <p:cNvSpPr txBox="1"/>
          <p:nvPr/>
        </p:nvSpPr>
        <p:spPr>
          <a:xfrm>
            <a:off x="10152023"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EC05417B-5A9D-DAA5-DB5D-0D708BD83708}"/>
              </a:ext>
            </a:extLst>
          </p:cNvPr>
          <p:cNvSpPr txBox="1"/>
          <p:nvPr/>
        </p:nvSpPr>
        <p:spPr>
          <a:xfrm>
            <a:off x="11279174"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7" name="Rounded Rectangle 1">
            <a:extLst>
              <a:ext uri="{FF2B5EF4-FFF2-40B4-BE49-F238E27FC236}">
                <a16:creationId xmlns:a16="http://schemas.microsoft.com/office/drawing/2014/main" id="{A54D1C9B-5A3B-CBC4-A47C-934ED8AE91A2}"/>
              </a:ext>
            </a:extLst>
          </p:cNvPr>
          <p:cNvSpPr>
            <a:spLocks noChangeArrowheads="1"/>
          </p:cNvSpPr>
          <p:nvPr/>
        </p:nvSpPr>
        <p:spPr bwMode="auto">
          <a:xfrm>
            <a:off x="840649"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Fourteen unit types experienced a significantly lower number of device days than predicted, based on 2015 national aggregate data.</a:t>
            </a:r>
          </a:p>
        </p:txBody>
      </p:sp>
      <p:sp>
        <p:nvSpPr>
          <p:cNvPr id="48" name="Rounded Rectangle 1">
            <a:extLst>
              <a:ext uri="{FF2B5EF4-FFF2-40B4-BE49-F238E27FC236}">
                <a16:creationId xmlns:a16="http://schemas.microsoft.com/office/drawing/2014/main" id="{A726DE1B-708B-CD68-3D11-40DF1A7EF8BC}"/>
              </a:ext>
            </a:extLst>
          </p:cNvPr>
          <p:cNvSpPr>
            <a:spLocks noChangeArrowheads="1"/>
          </p:cNvSpPr>
          <p:nvPr/>
        </p:nvSpPr>
        <p:spPr bwMode="auto">
          <a:xfrm>
            <a:off x="6273802"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Four unit types experienced a significantly higher number of device days than predicted, based on 2015 national aggregate data.</a:t>
            </a:r>
          </a:p>
        </p:txBody>
      </p:sp>
      <p:sp>
        <p:nvSpPr>
          <p:cNvPr id="49" name="Arrow: Down 48">
            <a:extLst>
              <a:ext uri="{FF2B5EF4-FFF2-40B4-BE49-F238E27FC236}">
                <a16:creationId xmlns:a16="http://schemas.microsoft.com/office/drawing/2014/main" id="{98643270-4780-B101-D68E-041BF92ABBB4}"/>
              </a:ext>
            </a:extLst>
          </p:cNvPr>
          <p:cNvSpPr/>
          <p:nvPr/>
        </p:nvSpPr>
        <p:spPr>
          <a:xfrm flipV="1">
            <a:off x="11351351" y="5571732"/>
            <a:ext cx="530159" cy="721172"/>
          </a:xfrm>
          <a:prstGeom prst="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271ACB2B-0806-0845-4806-0F7C66343526}"/>
              </a:ext>
            </a:extLst>
          </p:cNvPr>
          <p:cNvSpPr txBox="1"/>
          <p:nvPr/>
        </p:nvSpPr>
        <p:spPr>
          <a:xfrm>
            <a:off x="1807790" y="3643131"/>
            <a:ext cx="538391" cy="338554"/>
          </a:xfrm>
          <a:prstGeom prst="rect">
            <a:avLst/>
          </a:prstGeom>
          <a:noFill/>
        </p:spPr>
        <p:txBody>
          <a:bodyPr wrap="square" rtlCol="0">
            <a:spAutoFit/>
          </a:bodyPr>
          <a:lstStyle/>
          <a:p>
            <a:pPr algn="ctr"/>
            <a:r>
              <a:rPr lang="en-US" sz="160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FF0000"/>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90830322-5B9D-4F9A-DD3B-DF4CBC10987B}"/>
              </a:ext>
            </a:extLst>
          </p:cNvPr>
          <p:cNvSpPr txBox="1"/>
          <p:nvPr/>
        </p:nvSpPr>
        <p:spPr>
          <a:xfrm>
            <a:off x="10690414" y="3611975"/>
            <a:ext cx="538391" cy="338554"/>
          </a:xfrm>
          <a:prstGeom prst="rect">
            <a:avLst/>
          </a:prstGeom>
          <a:noFill/>
        </p:spPr>
        <p:txBody>
          <a:bodyPr wrap="square" rtlCol="0">
            <a:spAutoFit/>
          </a:bodyPr>
          <a:lstStyle/>
          <a:p>
            <a:pPr algn="ctr"/>
            <a:r>
              <a:rPr lang="en-US" sz="160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FF0000"/>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A1A77E8B-C71E-9A5C-AE00-54EEF391CBDA}"/>
              </a:ext>
            </a:extLst>
          </p:cNvPr>
          <p:cNvSpPr txBox="1"/>
          <p:nvPr/>
        </p:nvSpPr>
        <p:spPr>
          <a:xfrm>
            <a:off x="7372551" y="3643131"/>
            <a:ext cx="538391" cy="338554"/>
          </a:xfrm>
          <a:prstGeom prst="rect">
            <a:avLst/>
          </a:prstGeom>
          <a:noFill/>
        </p:spPr>
        <p:txBody>
          <a:bodyPr wrap="square" rtlCol="0">
            <a:spAutoFit/>
          </a:bodyPr>
          <a:lstStyle/>
          <a:p>
            <a:pPr algn="ctr"/>
            <a:r>
              <a:rPr lang="en-US" sz="160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FF0000"/>
              </a:solidFill>
              <a:latin typeface="Arial" panose="020B0604020202020204" pitchFamily="34" charset="0"/>
              <a:cs typeface="Arial" panose="020B0604020202020204" pitchFamily="34" charset="0"/>
            </a:endParaRPr>
          </a:p>
        </p:txBody>
      </p:sp>
      <p:sp>
        <p:nvSpPr>
          <p:cNvPr id="56" name="TextBox 55">
            <a:extLst>
              <a:ext uri="{FF2B5EF4-FFF2-40B4-BE49-F238E27FC236}">
                <a16:creationId xmlns:a16="http://schemas.microsoft.com/office/drawing/2014/main" id="{58EB941B-F5EA-244D-9B96-FE6AD4016ABA}"/>
              </a:ext>
            </a:extLst>
          </p:cNvPr>
          <p:cNvSpPr txBox="1"/>
          <p:nvPr/>
        </p:nvSpPr>
        <p:spPr>
          <a:xfrm>
            <a:off x="4018616"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57" name="TextBox 56">
            <a:extLst>
              <a:ext uri="{FF2B5EF4-FFF2-40B4-BE49-F238E27FC236}">
                <a16:creationId xmlns:a16="http://schemas.microsoft.com/office/drawing/2014/main" id="{6C57E35B-682F-B296-5923-853D4CCAFB59}"/>
              </a:ext>
            </a:extLst>
          </p:cNvPr>
          <p:cNvSpPr txBox="1"/>
          <p:nvPr/>
        </p:nvSpPr>
        <p:spPr>
          <a:xfrm>
            <a:off x="4580113"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58" name="Text Box 8">
            <a:extLst>
              <a:ext uri="{FF2B5EF4-FFF2-40B4-BE49-F238E27FC236}">
                <a16:creationId xmlns:a16="http://schemas.microsoft.com/office/drawing/2014/main" id="{097AC6DB-E4D1-5DCD-EF78-381AF4FF4A37}"/>
              </a:ext>
            </a:extLst>
          </p:cNvPr>
          <p:cNvSpPr txBox="1">
            <a:spLocks noChangeArrowheads="1"/>
          </p:cNvSpPr>
          <p:nvPr/>
        </p:nvSpPr>
        <p:spPr bwMode="auto">
          <a:xfrm>
            <a:off x="88971" y="4438050"/>
            <a:ext cx="2086651" cy="3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 Major teaching hospital</a:t>
            </a:r>
          </a:p>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NT=Not major teaching hospital </a:t>
            </a:r>
          </a:p>
        </p:txBody>
      </p:sp>
      <p:grpSp>
        <p:nvGrpSpPr>
          <p:cNvPr id="59" name="Group 13">
            <a:extLst>
              <a:ext uri="{FF2B5EF4-FFF2-40B4-BE49-F238E27FC236}">
                <a16:creationId xmlns:a16="http://schemas.microsoft.com/office/drawing/2014/main" id="{816879CC-58EA-5B0B-1ECD-75C7923EDCF7}"/>
              </a:ext>
            </a:extLst>
          </p:cNvPr>
          <p:cNvGrpSpPr>
            <a:grpSpLocks/>
          </p:cNvGrpSpPr>
          <p:nvPr/>
        </p:nvGrpSpPr>
        <p:grpSpPr bwMode="auto">
          <a:xfrm>
            <a:off x="1333" y="4853598"/>
            <a:ext cx="3734915" cy="276612"/>
            <a:chOff x="3955" y="5337"/>
            <a:chExt cx="2455" cy="231"/>
          </a:xfrm>
        </p:grpSpPr>
        <p:sp>
          <p:nvSpPr>
            <p:cNvPr id="60" name="Text Box 14">
              <a:extLst>
                <a:ext uri="{FF2B5EF4-FFF2-40B4-BE49-F238E27FC236}">
                  <a16:creationId xmlns:a16="http://schemas.microsoft.com/office/drawing/2014/main" id="{60E4D65C-2BEE-BDC6-0499-F0C4EE93A1E4}"/>
                </a:ext>
              </a:extLst>
            </p:cNvPr>
            <p:cNvSpPr txBox="1">
              <a:spLocks noChangeArrowheads="1"/>
            </p:cNvSpPr>
            <p:nvPr/>
          </p:nvSpPr>
          <p:spPr bwMode="auto">
            <a:xfrm>
              <a:off x="3955" y="5337"/>
              <a:ext cx="245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SUR	        Upper and Lower Limit</a:t>
              </a:r>
            </a:p>
          </p:txBody>
        </p:sp>
        <p:sp>
          <p:nvSpPr>
            <p:cNvPr id="61" name="Line 15">
              <a:extLst>
                <a:ext uri="{FF2B5EF4-FFF2-40B4-BE49-F238E27FC236}">
                  <a16:creationId xmlns:a16="http://schemas.microsoft.com/office/drawing/2014/main" id="{ACEADA9F-94D5-E1F9-9D9B-6B153CA80FDD}"/>
                </a:ext>
              </a:extLst>
            </p:cNvPr>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62" name="Line 16">
              <a:extLst>
                <a:ext uri="{FF2B5EF4-FFF2-40B4-BE49-F238E27FC236}">
                  <a16:creationId xmlns:a16="http://schemas.microsoft.com/office/drawing/2014/main" id="{85F1188C-96A2-6E36-3500-4D931C5D9263}"/>
                </a:ext>
              </a:extLst>
            </p:cNvPr>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sp>
        <p:nvSpPr>
          <p:cNvPr id="2" name="TextBox 1">
            <a:extLst>
              <a:ext uri="{FF2B5EF4-FFF2-40B4-BE49-F238E27FC236}">
                <a16:creationId xmlns:a16="http://schemas.microsoft.com/office/drawing/2014/main" id="{8A4E1B0B-EC18-0DA5-7D6D-A7C7972A8DE0}"/>
              </a:ext>
            </a:extLst>
          </p:cNvPr>
          <p:cNvSpPr txBox="1"/>
          <p:nvPr/>
        </p:nvSpPr>
        <p:spPr>
          <a:xfrm>
            <a:off x="2357333" y="3652784"/>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0143F37-1AAC-BA14-0215-B8F355A27A7E}"/>
              </a:ext>
            </a:extLst>
          </p:cNvPr>
          <p:cNvSpPr txBox="1"/>
          <p:nvPr/>
        </p:nvSpPr>
        <p:spPr>
          <a:xfrm>
            <a:off x="5707136" y="3673332"/>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C4CD1C3-285B-2501-4251-1091CA05FEE4}"/>
              </a:ext>
            </a:extLst>
          </p:cNvPr>
          <p:cNvSpPr txBox="1"/>
          <p:nvPr/>
        </p:nvSpPr>
        <p:spPr>
          <a:xfrm>
            <a:off x="6247785" y="3652784"/>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3CF8B69B-40A5-ABE1-8BE3-B0C7F7EB5216}"/>
              </a:ext>
            </a:extLst>
          </p:cNvPr>
          <p:cNvSpPr txBox="1"/>
          <p:nvPr/>
        </p:nvSpPr>
        <p:spPr>
          <a:xfrm>
            <a:off x="6825271" y="3663697"/>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535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CAUTI Acute Care Hospital Adult and Pediatric Pathogens for 2022 and 2023</a:t>
            </a:r>
          </a:p>
        </p:txBody>
      </p:sp>
      <p:sp>
        <p:nvSpPr>
          <p:cNvPr id="3" name="Slide Number Placeholder 5">
            <a:extLst>
              <a:ext uri="{FF2B5EF4-FFF2-40B4-BE49-F238E27FC236}">
                <a16:creationId xmlns:a16="http://schemas.microsoft.com/office/drawing/2014/main" id="{98D719F2-CB61-D618-0E41-9DCD56FAE73B}"/>
              </a:ext>
            </a:extLst>
          </p:cNvPr>
          <p:cNvSpPr>
            <a:spLocks noGrp="1"/>
          </p:cNvSpPr>
          <p:nvPr>
            <p:ph type="sldNum" sz="quarter" idx="4"/>
          </p:nvPr>
        </p:nvSpPr>
        <p:spPr>
          <a:xfrm>
            <a:off x="8513579" y="6491691"/>
            <a:ext cx="2735701"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4" name="Rectangle 3">
            <a:extLst>
              <a:ext uri="{FF2B5EF4-FFF2-40B4-BE49-F238E27FC236}">
                <a16:creationId xmlns:a16="http://schemas.microsoft.com/office/drawing/2014/main" id="{1892DABB-008A-CE73-960F-89AAF1FECF5C}"/>
              </a:ext>
            </a:extLst>
          </p:cNvPr>
          <p:cNvSpPr/>
          <p:nvPr/>
        </p:nvSpPr>
        <p:spPr>
          <a:xfrm>
            <a:off x="1" y="3799745"/>
            <a:ext cx="12192000" cy="2336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036F4DC9-BBB3-53DD-1C37-EC99C2D90B61}"/>
              </a:ext>
            </a:extLst>
          </p:cNvPr>
          <p:cNvGraphicFramePr/>
          <p:nvPr>
            <p:extLst>
              <p:ext uri="{D42A27DB-BD31-4B8C-83A1-F6EECF244321}">
                <p14:modId xmlns:p14="http://schemas.microsoft.com/office/powerpoint/2010/main" val="850027063"/>
              </p:ext>
            </p:extLst>
          </p:nvPr>
        </p:nvGraphicFramePr>
        <p:xfrm>
          <a:off x="78507" y="980352"/>
          <a:ext cx="12185651" cy="551133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Box 6">
            <a:extLst>
              <a:ext uri="{FF2B5EF4-FFF2-40B4-BE49-F238E27FC236}">
                <a16:creationId xmlns:a16="http://schemas.microsoft.com/office/drawing/2014/main" id="{22786092-C883-846C-C3AE-3B5CA8D40878}"/>
              </a:ext>
            </a:extLst>
          </p:cNvPr>
          <p:cNvSpPr txBox="1">
            <a:spLocks noChangeArrowheads="1"/>
          </p:cNvSpPr>
          <p:nvPr/>
        </p:nvSpPr>
        <p:spPr bwMode="auto">
          <a:xfrm>
            <a:off x="78506" y="1866628"/>
            <a:ext cx="1548330" cy="706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ICU Pathogens</a:t>
            </a:r>
          </a:p>
        </p:txBody>
      </p:sp>
      <p:sp>
        <p:nvSpPr>
          <p:cNvPr id="13" name="Text Box 6">
            <a:extLst>
              <a:ext uri="{FF2B5EF4-FFF2-40B4-BE49-F238E27FC236}">
                <a16:creationId xmlns:a16="http://schemas.microsoft.com/office/drawing/2014/main" id="{D1984513-DDB4-A515-0378-F9FE6740C8B0}"/>
              </a:ext>
            </a:extLst>
          </p:cNvPr>
          <p:cNvSpPr txBox="1">
            <a:spLocks noChangeArrowheads="1"/>
          </p:cNvSpPr>
          <p:nvPr/>
        </p:nvSpPr>
        <p:spPr bwMode="auto">
          <a:xfrm>
            <a:off x="78506" y="4374912"/>
            <a:ext cx="1548330" cy="706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 Pathogens</a:t>
            </a:r>
          </a:p>
        </p:txBody>
      </p:sp>
      <p:sp>
        <p:nvSpPr>
          <p:cNvPr id="14" name="TextBox 13">
            <a:extLst>
              <a:ext uri="{FF2B5EF4-FFF2-40B4-BE49-F238E27FC236}">
                <a16:creationId xmlns:a16="http://schemas.microsoft.com/office/drawing/2014/main" id="{35FE97E7-B1F1-604F-12A3-698D3C84ED61}"/>
              </a:ext>
            </a:extLst>
          </p:cNvPr>
          <p:cNvSpPr txBox="1"/>
          <p:nvPr/>
        </p:nvSpPr>
        <p:spPr>
          <a:xfrm>
            <a:off x="1827254" y="1862315"/>
            <a:ext cx="883690" cy="4224233"/>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N=200</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5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N=149</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N=269</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N=220</a:t>
            </a:r>
          </a:p>
        </p:txBody>
      </p:sp>
    </p:spTree>
    <p:extLst>
      <p:ext uri="{BB962C8B-B14F-4D97-AF65-F5344CB8AC3E}">
        <p14:creationId xmlns:p14="http://schemas.microsoft.com/office/powerpoint/2010/main" val="3912628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Acute Care Hospital Surgical Site Infections (SSI)</a:t>
            </a:r>
            <a:br>
              <a:rPr kumimoji="0" lang="en-US" sz="2800" b="1" i="0" u="none" strike="noStrike" kern="1200" cap="none" spc="0" normalizeH="0" baseline="0" noProof="0" dirty="0">
                <a:ln>
                  <a:noFill/>
                </a:ln>
                <a:solidFill>
                  <a:prstClr val="white"/>
                </a:solidFill>
                <a:effectLst/>
                <a:uLnTx/>
                <a:uFillTx/>
              </a:rPr>
            </a:br>
            <a:r>
              <a:rPr kumimoji="0" lang="en-US" sz="2000" b="1" i="1" u="none" strike="noStrike" kern="1200" cap="none" spc="0" normalizeH="0" baseline="0" noProof="0" dirty="0">
                <a:ln>
                  <a:noFill/>
                </a:ln>
                <a:solidFill>
                  <a:prstClr val="white"/>
                </a:solidFill>
                <a:effectLst/>
                <a:uLnTx/>
                <a:uFillTx/>
              </a:rPr>
              <a:t>Coronary Artery Bypass Graft (CABG) SIR and Colon Procedure (COLO) SIR</a:t>
            </a:r>
            <a:endParaRPr kumimoji="0" lang="en-US" sz="2800" b="1" i="1" u="none" strike="noStrike" kern="1200" cap="none" spc="0" normalizeH="0" baseline="0" noProof="0" dirty="0">
              <a:ln>
                <a:noFill/>
              </a:ln>
              <a:solidFill>
                <a:prstClr val="white"/>
              </a:solidFill>
              <a:effectLst/>
              <a:uLnTx/>
              <a:uFillTx/>
            </a:endParaRPr>
          </a:p>
        </p:txBody>
      </p:sp>
      <p:sp>
        <p:nvSpPr>
          <p:cNvPr id="4" name="Rounded Rectangle 1">
            <a:extLst>
              <a:ext uri="{FF2B5EF4-FFF2-40B4-BE49-F238E27FC236}">
                <a16:creationId xmlns:a16="http://schemas.microsoft.com/office/drawing/2014/main" id="{F479C8BC-0486-21B0-EB0B-DDACCE820E11}"/>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8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In 2023, MA acute care hospitals performing coronary artery bypass graft (CABG) surgeries experienced a significantly higher number of infections than predicted, based on 2015 national aggregate data.</a:t>
            </a: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There were 43 CABG SSIs reported in 2023.   </a:t>
            </a:r>
          </a:p>
          <a:p>
            <a:pPr marL="0" marR="0" lvl="0" indent="0" algn="l" defTabSz="1217613" rtl="0" eaLnBrk="1" fontAlgn="base" latinLnBrk="0" hangingPunct="1">
              <a:lnSpc>
                <a:spcPct val="100000"/>
              </a:lnSpc>
              <a:spcBef>
                <a:spcPct val="0"/>
              </a:spcBef>
              <a:buClrTx/>
              <a:buSzTx/>
              <a:buFontTx/>
              <a:buNone/>
              <a:tabLst/>
              <a:defRPr/>
            </a:pPr>
            <a:endPar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There were 201 COLO SSIs reported in 2023.</a:t>
            </a:r>
          </a:p>
        </p:txBody>
      </p:sp>
      <p:graphicFrame>
        <p:nvGraphicFramePr>
          <p:cNvPr id="6" name="Object 3">
            <a:extLst>
              <a:ext uri="{FF2B5EF4-FFF2-40B4-BE49-F238E27FC236}">
                <a16:creationId xmlns:a16="http://schemas.microsoft.com/office/drawing/2014/main" id="{46EA9A12-3F30-719D-C14F-AD6143E2696F}"/>
              </a:ext>
            </a:extLst>
          </p:cNvPr>
          <p:cNvGraphicFramePr>
            <a:graphicFrameLocks noGrp="1" noChangeAspect="1"/>
          </p:cNvGraphicFramePr>
          <p:nvPr>
            <p:ph idx="1"/>
            <p:extLst>
              <p:ext uri="{D42A27DB-BD31-4B8C-83A1-F6EECF244321}">
                <p14:modId xmlns:p14="http://schemas.microsoft.com/office/powerpoint/2010/main" val="46032795"/>
              </p:ext>
            </p:extLst>
          </p:nvPr>
        </p:nvGraphicFramePr>
        <p:xfrm>
          <a:off x="3268996" y="970444"/>
          <a:ext cx="8303432" cy="2926080"/>
        </p:xfrm>
        <a:graphic>
          <a:graphicData uri="http://schemas.openxmlformats.org/drawingml/2006/chart">
            <c:chart xmlns:c="http://schemas.openxmlformats.org/drawingml/2006/chart" xmlns:r="http://schemas.openxmlformats.org/officeDocument/2006/relationships" r:id="rId2"/>
          </a:graphicData>
        </a:graphic>
      </p:graphicFrame>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cxnSp>
        <p:nvCxnSpPr>
          <p:cNvPr id="13" name="Straight Connector 12">
            <a:extLst>
              <a:ext uri="{FF2B5EF4-FFF2-40B4-BE49-F238E27FC236}">
                <a16:creationId xmlns:a16="http://schemas.microsoft.com/office/drawing/2014/main" id="{6153C3AD-80C1-3F6C-79C6-C6D1A0E01952}"/>
              </a:ext>
            </a:extLst>
          </p:cNvPr>
          <p:cNvCxnSpPr/>
          <p:nvPr/>
        </p:nvCxnSpPr>
        <p:spPr bwMode="auto">
          <a:xfrm>
            <a:off x="4426300" y="2153568"/>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14" name="Group 10">
            <a:extLst>
              <a:ext uri="{FF2B5EF4-FFF2-40B4-BE49-F238E27FC236}">
                <a16:creationId xmlns:a16="http://schemas.microsoft.com/office/drawing/2014/main" id="{018A29B6-CFBE-18F0-90E5-D53F6621EEC5}"/>
              </a:ext>
            </a:extLst>
          </p:cNvPr>
          <p:cNvGrpSpPr>
            <a:grpSpLocks/>
          </p:cNvGrpSpPr>
          <p:nvPr/>
        </p:nvGrpSpPr>
        <p:grpSpPr bwMode="auto">
          <a:xfrm>
            <a:off x="6138186" y="6169486"/>
            <a:ext cx="3714478" cy="307592"/>
            <a:chOff x="3955" y="5616"/>
            <a:chExt cx="2338" cy="1956"/>
          </a:xfrm>
        </p:grpSpPr>
        <p:sp>
          <p:nvSpPr>
            <p:cNvPr id="16" name="Text Box 11">
              <a:extLst>
                <a:ext uri="{FF2B5EF4-FFF2-40B4-BE49-F238E27FC236}">
                  <a16:creationId xmlns:a16="http://schemas.microsoft.com/office/drawing/2014/main" id="{D303BD04-277D-4284-00D7-88F41AECAF1C}"/>
                </a:ext>
              </a:extLst>
            </p:cNvPr>
            <p:cNvSpPr txBox="1">
              <a:spLocks noChangeArrowheads="1"/>
            </p:cNvSpPr>
            <p:nvPr/>
          </p:nvSpPr>
          <p:spPr bwMode="auto">
            <a:xfrm>
              <a:off x="3955" y="5616"/>
              <a:ext cx="2338" cy="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17" name="Line 12">
              <a:extLst>
                <a:ext uri="{FF2B5EF4-FFF2-40B4-BE49-F238E27FC236}">
                  <a16:creationId xmlns:a16="http://schemas.microsoft.com/office/drawing/2014/main" id="{85526A0A-0242-EC8D-5369-FAF6473A9A48}"/>
                </a:ext>
              </a:extLst>
            </p:cNvPr>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8" name="Line 13">
              <a:extLst>
                <a:ext uri="{FF2B5EF4-FFF2-40B4-BE49-F238E27FC236}">
                  <a16:creationId xmlns:a16="http://schemas.microsoft.com/office/drawing/2014/main" id="{7FE1D801-36B4-E8F6-4A4D-C09EFA7C74EB}"/>
                </a:ext>
              </a:extLst>
            </p:cNvPr>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graphicFrame>
        <p:nvGraphicFramePr>
          <p:cNvPr id="19" name="Object 3">
            <a:extLst>
              <a:ext uri="{FF2B5EF4-FFF2-40B4-BE49-F238E27FC236}">
                <a16:creationId xmlns:a16="http://schemas.microsoft.com/office/drawing/2014/main" id="{FEF22A66-55E0-A6EF-6E68-29A2B0D96545}"/>
              </a:ext>
            </a:extLst>
          </p:cNvPr>
          <p:cNvGraphicFramePr>
            <a:graphicFrameLocks noChangeAspect="1"/>
          </p:cNvGraphicFramePr>
          <p:nvPr>
            <p:extLst>
              <p:ext uri="{D42A27DB-BD31-4B8C-83A1-F6EECF244321}">
                <p14:modId xmlns:p14="http://schemas.microsoft.com/office/powerpoint/2010/main" val="2872788326"/>
              </p:ext>
            </p:extLst>
          </p:nvPr>
        </p:nvGraphicFramePr>
        <p:xfrm>
          <a:off x="3281314" y="3619421"/>
          <a:ext cx="8303431" cy="2926080"/>
        </p:xfrm>
        <a:graphic>
          <a:graphicData uri="http://schemas.openxmlformats.org/drawingml/2006/chart">
            <c:chart xmlns:c="http://schemas.openxmlformats.org/drawingml/2006/chart" xmlns:r="http://schemas.openxmlformats.org/officeDocument/2006/relationships" r:id="rId3"/>
          </a:graphicData>
        </a:graphic>
      </p:graphicFrame>
      <p:cxnSp>
        <p:nvCxnSpPr>
          <p:cNvPr id="20" name="Straight Connector 19">
            <a:extLst>
              <a:ext uri="{FF2B5EF4-FFF2-40B4-BE49-F238E27FC236}">
                <a16:creationId xmlns:a16="http://schemas.microsoft.com/office/drawing/2014/main" id="{BC28E936-4B62-649B-BBB7-0E81BC9D31A7}"/>
              </a:ext>
            </a:extLst>
          </p:cNvPr>
          <p:cNvCxnSpPr/>
          <p:nvPr/>
        </p:nvCxnSpPr>
        <p:spPr bwMode="auto">
          <a:xfrm>
            <a:off x="4426300" y="4796711"/>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777897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Acute Care Hospital Surgical Site Infections (SSI)</a:t>
            </a:r>
            <a:br>
              <a:rPr kumimoji="0" lang="en-US" sz="2800" b="1" i="0" u="none" strike="noStrike" kern="1200" cap="none" spc="0" normalizeH="0" baseline="0" noProof="0" dirty="0">
                <a:ln>
                  <a:noFill/>
                </a:ln>
                <a:solidFill>
                  <a:prstClr val="white"/>
                </a:solidFill>
                <a:effectLst/>
                <a:uLnTx/>
                <a:uFillTx/>
              </a:rPr>
            </a:br>
            <a:r>
              <a:rPr kumimoji="0" lang="en-US" sz="2000" b="1" i="1" u="none" strike="noStrike" kern="1200" cap="none" spc="0" normalizeH="0" baseline="0" noProof="0" dirty="0">
                <a:ln>
                  <a:noFill/>
                </a:ln>
                <a:solidFill>
                  <a:prstClr val="white"/>
                </a:solidFill>
                <a:effectLst/>
                <a:uLnTx/>
                <a:uFillTx/>
              </a:rPr>
              <a:t>Knee Prosthesis (KPRO) SIR and Hip Prosthesis (HPRO) SIR</a:t>
            </a:r>
            <a:endParaRPr kumimoji="0" lang="en-US" sz="2800" b="1" i="1" u="none" strike="noStrike" kern="1200" cap="none" spc="0" normalizeH="0" baseline="0" noProof="0" dirty="0">
              <a:ln>
                <a:noFill/>
              </a:ln>
              <a:solidFill>
                <a:prstClr val="white"/>
              </a:solidFill>
              <a:effectLst/>
              <a:uLnTx/>
              <a:uFillTx/>
            </a:endParaRP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4" name="Rounded Rectangle 1">
            <a:extLst>
              <a:ext uri="{FF2B5EF4-FFF2-40B4-BE49-F238E27FC236}">
                <a16:creationId xmlns:a16="http://schemas.microsoft.com/office/drawing/2014/main" id="{21E5A3CB-11DD-B025-491D-4E033C3F5666}"/>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8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In 2023, MA acute care hospitals performing knee (KPRO)</a:t>
            </a:r>
            <a:r>
              <a:rPr kumimoji="0" lang="en-US" altLang="en-US" sz="160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prosthesis </a:t>
            </a: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procedures experienced a significantly higher number of infections than predicted, based on 2015 national aggregate data.</a:t>
            </a:r>
          </a:p>
          <a:p>
            <a:pPr marL="0" marR="0" lvl="0" indent="0" algn="l" defTabSz="1217613" rtl="0" eaLnBrk="1" fontAlgn="base" latinLnBrk="0" hangingPunct="1">
              <a:lnSpc>
                <a:spcPct val="100000"/>
              </a:lnSpc>
              <a:spcBef>
                <a:spcPct val="0"/>
              </a:spcBef>
              <a:buClrTx/>
              <a:buSzTx/>
              <a:buFontTx/>
              <a:buNone/>
              <a:tabLst/>
              <a:defRPr/>
            </a:pPr>
            <a:endPar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There were 53 KPRO SSIs reported in 2023.  </a:t>
            </a:r>
          </a:p>
          <a:p>
            <a:pPr marL="0" marR="0" lvl="0" indent="0" algn="l" defTabSz="1217613" rtl="0" eaLnBrk="1" fontAlgn="base" latinLnBrk="0" hangingPunct="1">
              <a:lnSpc>
                <a:spcPct val="100000"/>
              </a:lnSpc>
              <a:spcBef>
                <a:spcPct val="0"/>
              </a:spcBef>
              <a:buClrTx/>
              <a:buSzTx/>
              <a:buFontTx/>
              <a:buNone/>
              <a:tabLst/>
              <a:defRPr/>
            </a:pPr>
            <a:endPar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There were </a:t>
            </a:r>
            <a:r>
              <a:rPr lang="en-US" altLang="en-US" sz="1600">
                <a:solidFill>
                  <a:prstClr val="black"/>
                </a:solidFill>
                <a:latin typeface="Arial" panose="020B0604020202020204" pitchFamily="34" charset="0"/>
                <a:cs typeface="Arial" panose="020B0604020202020204" pitchFamily="34" charset="0"/>
              </a:rPr>
              <a:t>79</a:t>
            </a: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HPRO SSIs reported in 2023.</a:t>
            </a:r>
          </a:p>
        </p:txBody>
      </p:sp>
      <p:graphicFrame>
        <p:nvGraphicFramePr>
          <p:cNvPr id="25" name="Object 3">
            <a:extLst>
              <a:ext uri="{FF2B5EF4-FFF2-40B4-BE49-F238E27FC236}">
                <a16:creationId xmlns:a16="http://schemas.microsoft.com/office/drawing/2014/main" id="{422ABB54-DDFE-2871-DAC3-B6550CCF1FF7}"/>
              </a:ext>
            </a:extLst>
          </p:cNvPr>
          <p:cNvGraphicFramePr>
            <a:graphicFrameLocks noChangeAspect="1"/>
          </p:cNvGraphicFramePr>
          <p:nvPr>
            <p:extLst>
              <p:ext uri="{D42A27DB-BD31-4B8C-83A1-F6EECF244321}">
                <p14:modId xmlns:p14="http://schemas.microsoft.com/office/powerpoint/2010/main" val="2123018825"/>
              </p:ext>
            </p:extLst>
          </p:nvPr>
        </p:nvGraphicFramePr>
        <p:xfrm>
          <a:off x="3271624" y="3616508"/>
          <a:ext cx="8303431" cy="29260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Object 3">
            <a:extLst>
              <a:ext uri="{FF2B5EF4-FFF2-40B4-BE49-F238E27FC236}">
                <a16:creationId xmlns:a16="http://schemas.microsoft.com/office/drawing/2014/main" id="{4CCB0178-7196-E60C-A265-A7DD26950AAF}"/>
              </a:ext>
            </a:extLst>
          </p:cNvPr>
          <p:cNvGraphicFramePr>
            <a:graphicFrameLocks noChangeAspect="1"/>
          </p:cNvGraphicFramePr>
          <p:nvPr>
            <p:extLst>
              <p:ext uri="{D42A27DB-BD31-4B8C-83A1-F6EECF244321}">
                <p14:modId xmlns:p14="http://schemas.microsoft.com/office/powerpoint/2010/main" val="2883054676"/>
              </p:ext>
            </p:extLst>
          </p:nvPr>
        </p:nvGraphicFramePr>
        <p:xfrm>
          <a:off x="3271624" y="979243"/>
          <a:ext cx="8303431" cy="2926080"/>
        </p:xfrm>
        <a:graphic>
          <a:graphicData uri="http://schemas.openxmlformats.org/drawingml/2006/chart">
            <c:chart xmlns:c="http://schemas.openxmlformats.org/drawingml/2006/chart" xmlns:r="http://schemas.openxmlformats.org/officeDocument/2006/relationships" r:id="rId3"/>
          </a:graphicData>
        </a:graphic>
      </p:graphicFrame>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15</a:t>
            </a:fld>
            <a:endParaRPr lang="en-US" sz="1100">
              <a:solidFill>
                <a:srgbClr val="464646">
                  <a:lumMod val="40000"/>
                  <a:lumOff val="60000"/>
                </a:srgbClr>
              </a:solidFill>
              <a:ea typeface="ＭＳ Ｐゴシック" pitchFamily="34" charset="-128"/>
            </a:endParaRPr>
          </a:p>
        </p:txBody>
      </p:sp>
      <p:cxnSp>
        <p:nvCxnSpPr>
          <p:cNvPr id="28" name="Straight Connector 27">
            <a:extLst>
              <a:ext uri="{FF2B5EF4-FFF2-40B4-BE49-F238E27FC236}">
                <a16:creationId xmlns:a16="http://schemas.microsoft.com/office/drawing/2014/main" id="{4FC78C76-141F-0A10-5D7B-76C9E9020091}"/>
              </a:ext>
            </a:extLst>
          </p:cNvPr>
          <p:cNvCxnSpPr/>
          <p:nvPr/>
        </p:nvCxnSpPr>
        <p:spPr bwMode="auto">
          <a:xfrm>
            <a:off x="4426300" y="2363216"/>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29" name="Group 10">
            <a:extLst>
              <a:ext uri="{FF2B5EF4-FFF2-40B4-BE49-F238E27FC236}">
                <a16:creationId xmlns:a16="http://schemas.microsoft.com/office/drawing/2014/main" id="{A0FA8E88-E5A3-E4F3-539C-918D5F52C538}"/>
              </a:ext>
            </a:extLst>
          </p:cNvPr>
          <p:cNvGrpSpPr>
            <a:grpSpLocks/>
          </p:cNvGrpSpPr>
          <p:nvPr/>
        </p:nvGrpSpPr>
        <p:grpSpPr bwMode="auto">
          <a:xfrm>
            <a:off x="6138186" y="6169486"/>
            <a:ext cx="3714478" cy="307592"/>
            <a:chOff x="3955" y="5616"/>
            <a:chExt cx="2338" cy="1956"/>
          </a:xfrm>
        </p:grpSpPr>
        <p:sp>
          <p:nvSpPr>
            <p:cNvPr id="30" name="Text Box 11">
              <a:extLst>
                <a:ext uri="{FF2B5EF4-FFF2-40B4-BE49-F238E27FC236}">
                  <a16:creationId xmlns:a16="http://schemas.microsoft.com/office/drawing/2014/main" id="{3A8442F6-ECC2-884B-DC2C-5155FA088B7B}"/>
                </a:ext>
              </a:extLst>
            </p:cNvPr>
            <p:cNvSpPr txBox="1">
              <a:spLocks noChangeArrowheads="1"/>
            </p:cNvSpPr>
            <p:nvPr/>
          </p:nvSpPr>
          <p:spPr bwMode="auto">
            <a:xfrm>
              <a:off x="3955" y="5616"/>
              <a:ext cx="2338" cy="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31" name="Line 12">
              <a:extLst>
                <a:ext uri="{FF2B5EF4-FFF2-40B4-BE49-F238E27FC236}">
                  <a16:creationId xmlns:a16="http://schemas.microsoft.com/office/drawing/2014/main" id="{43073009-9860-E744-A70B-C326FB5CC7E8}"/>
                </a:ext>
              </a:extLst>
            </p:cNvPr>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32" name="Line 13">
              <a:extLst>
                <a:ext uri="{FF2B5EF4-FFF2-40B4-BE49-F238E27FC236}">
                  <a16:creationId xmlns:a16="http://schemas.microsoft.com/office/drawing/2014/main" id="{B5E2EBDD-A4B0-4217-755E-EA0952164EA9}"/>
                </a:ext>
              </a:extLst>
            </p:cNvPr>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cxnSp>
        <p:nvCxnSpPr>
          <p:cNvPr id="33" name="Straight Connector 32">
            <a:extLst>
              <a:ext uri="{FF2B5EF4-FFF2-40B4-BE49-F238E27FC236}">
                <a16:creationId xmlns:a16="http://schemas.microsoft.com/office/drawing/2014/main" id="{E73AAABD-CBF0-205A-1DF5-4BD801CB6641}"/>
              </a:ext>
            </a:extLst>
          </p:cNvPr>
          <p:cNvCxnSpPr/>
          <p:nvPr/>
        </p:nvCxnSpPr>
        <p:spPr bwMode="auto">
          <a:xfrm>
            <a:off x="4426300" y="4796711"/>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003190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Acute Care Hospital Surgical Site Infections (SSI)</a:t>
            </a:r>
            <a:br>
              <a:rPr kumimoji="0" lang="en-US" sz="2800" b="1" i="0" u="none" strike="noStrike" kern="1200" cap="none" spc="0" normalizeH="0" baseline="0" noProof="0" dirty="0">
                <a:ln>
                  <a:noFill/>
                </a:ln>
                <a:solidFill>
                  <a:prstClr val="white"/>
                </a:solidFill>
                <a:effectLst/>
                <a:uLnTx/>
                <a:uFillTx/>
              </a:rPr>
            </a:br>
            <a:r>
              <a:rPr kumimoji="0" lang="en-US" sz="2000" b="1" i="1" u="none" strike="noStrike" kern="1200" cap="none" spc="0" normalizeH="0" baseline="0" noProof="0" dirty="0">
                <a:ln>
                  <a:noFill/>
                </a:ln>
                <a:solidFill>
                  <a:prstClr val="white"/>
                </a:solidFill>
                <a:effectLst/>
                <a:uLnTx/>
                <a:uFillTx/>
              </a:rPr>
              <a:t>Abdominal Hysterectomy (HYST) SIR and Vaginal Hysterectomy (VHYS) SIR</a:t>
            </a:r>
            <a:endParaRPr kumimoji="0" lang="en-US" sz="2800" b="1" i="1" u="none" strike="noStrike" kern="1200" cap="none" spc="0" normalizeH="0" baseline="0" noProof="0" dirty="0">
              <a:ln>
                <a:noFill/>
              </a:ln>
              <a:solidFill>
                <a:prstClr val="white"/>
              </a:solidFill>
              <a:effectLst/>
              <a:uLnTx/>
              <a:uFillTx/>
            </a:endParaRP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16</a:t>
            </a:fld>
            <a:endParaRPr lang="en-US" sz="1100">
              <a:solidFill>
                <a:srgbClr val="464646">
                  <a:lumMod val="40000"/>
                  <a:lumOff val="60000"/>
                </a:srgbClr>
              </a:solidFill>
              <a:ea typeface="ＭＳ Ｐゴシック" pitchFamily="34" charset="-128"/>
            </a:endParaRPr>
          </a:p>
        </p:txBody>
      </p:sp>
      <p:sp>
        <p:nvSpPr>
          <p:cNvPr id="2" name="Rounded Rectangle 1">
            <a:extLst>
              <a:ext uri="{FF2B5EF4-FFF2-40B4-BE49-F238E27FC236}">
                <a16:creationId xmlns:a16="http://schemas.microsoft.com/office/drawing/2014/main" id="{3E074658-CC06-5984-7DA5-F361578D7891}"/>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t"/>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ea typeface="ＭＳ Ｐゴシック"/>
                <a:cs typeface="Arial" panose="020B0604020202020204" pitchFamily="34" charset="0"/>
              </a:rPr>
              <a:t>Key Findings</a:t>
            </a:r>
            <a:endParaRPr kumimoji="0" lang="en-US" altLang="en-US" sz="800" b="1" i="0" u="none" strike="noStrike" kern="1200" cap="none" spc="0" normalizeH="0" baseline="0" noProof="0">
              <a:ln>
                <a:noFill/>
              </a:ln>
              <a:solidFill>
                <a:prstClr val="black"/>
              </a:solidFill>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In 2023, </a:t>
            </a:r>
            <a:r>
              <a:rPr lang="en-US" altLang="en-US" sz="1600">
                <a:latin typeface="Arial" panose="020B0604020202020204" pitchFamily="34" charset="0"/>
                <a:ea typeface="ＭＳ Ｐゴシック"/>
                <a:cs typeface="Arial" panose="020B0604020202020204" pitchFamily="34" charset="0"/>
              </a:rPr>
              <a:t>MA </a:t>
            </a: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acute care hospitals performing vaginal hysterectomy</a:t>
            </a:r>
            <a:r>
              <a:rPr lang="en-US" altLang="en-US" sz="1600">
                <a:latin typeface="Arial" panose="020B0604020202020204" pitchFamily="34" charset="0"/>
                <a:ea typeface="ＭＳ Ｐゴシック"/>
                <a:cs typeface="Arial" panose="020B0604020202020204" pitchFamily="34" charset="0"/>
              </a:rPr>
              <a:t> </a:t>
            </a: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(VHYS) procedures experienced</a:t>
            </a:r>
            <a:r>
              <a:rPr lang="en-US" altLang="en-US" sz="1600">
                <a:latin typeface="Arial" panose="020B0604020202020204" pitchFamily="34" charset="0"/>
                <a:ea typeface="ＭＳ Ｐゴシック"/>
                <a:cs typeface="Arial" panose="020B0604020202020204" pitchFamily="34" charset="0"/>
              </a:rPr>
              <a:t> a </a:t>
            </a: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significantly higher number of infections than predicted, based on 2015 national aggregate data.</a:t>
            </a:r>
            <a:endParaRPr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endParaRPr lang="en-US" altLang="en-US" sz="1600">
              <a:latin typeface="Arial" panose="020B0604020202020204" pitchFamily="34" charset="0"/>
              <a:ea typeface="ＭＳ Ｐゴシック"/>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There were 32 HYST SSIs reported in 2023.</a:t>
            </a:r>
            <a:endParaRPr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endParaRPr lang="en-US" altLang="en-US" sz="16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There was 7 VHYS SSI reported in 2023.</a:t>
            </a:r>
            <a:endParaRPr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endParaRPr>
          </a:p>
        </p:txBody>
      </p:sp>
      <p:graphicFrame>
        <p:nvGraphicFramePr>
          <p:cNvPr id="3" name="Object 3">
            <a:extLst>
              <a:ext uri="{FF2B5EF4-FFF2-40B4-BE49-F238E27FC236}">
                <a16:creationId xmlns:a16="http://schemas.microsoft.com/office/drawing/2014/main" id="{3A3A996B-CA60-EE0F-552B-BF07E22A4CA4}"/>
              </a:ext>
            </a:extLst>
          </p:cNvPr>
          <p:cNvGraphicFramePr>
            <a:graphicFrameLocks noGrp="1" noChangeAspect="1"/>
          </p:cNvGraphicFramePr>
          <p:nvPr>
            <p:ph idx="1"/>
            <p:extLst>
              <p:ext uri="{D42A27DB-BD31-4B8C-83A1-F6EECF244321}">
                <p14:modId xmlns:p14="http://schemas.microsoft.com/office/powerpoint/2010/main" val="3813834935"/>
              </p:ext>
            </p:extLst>
          </p:nvPr>
        </p:nvGraphicFramePr>
        <p:xfrm>
          <a:off x="3280940" y="982322"/>
          <a:ext cx="8303431" cy="29260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Object 3">
            <a:extLst>
              <a:ext uri="{FF2B5EF4-FFF2-40B4-BE49-F238E27FC236}">
                <a16:creationId xmlns:a16="http://schemas.microsoft.com/office/drawing/2014/main" id="{F459E860-1FDB-792C-854F-E5EEB9415236}"/>
              </a:ext>
            </a:extLst>
          </p:cNvPr>
          <p:cNvGraphicFramePr>
            <a:graphicFrameLocks noChangeAspect="1"/>
          </p:cNvGraphicFramePr>
          <p:nvPr>
            <p:extLst>
              <p:ext uri="{D42A27DB-BD31-4B8C-83A1-F6EECF244321}">
                <p14:modId xmlns:p14="http://schemas.microsoft.com/office/powerpoint/2010/main" val="1324416837"/>
              </p:ext>
            </p:extLst>
          </p:nvPr>
        </p:nvGraphicFramePr>
        <p:xfrm>
          <a:off x="3280940" y="3617403"/>
          <a:ext cx="8303431" cy="2926080"/>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a16="http://schemas.microsoft.com/office/drawing/2014/main" id="{DEAD74EA-F368-9855-DA53-373CA18FBE2F}"/>
              </a:ext>
            </a:extLst>
          </p:cNvPr>
          <p:cNvCxnSpPr/>
          <p:nvPr/>
        </p:nvCxnSpPr>
        <p:spPr bwMode="auto">
          <a:xfrm>
            <a:off x="4426300" y="2351872"/>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7" name="Group 10">
            <a:extLst>
              <a:ext uri="{FF2B5EF4-FFF2-40B4-BE49-F238E27FC236}">
                <a16:creationId xmlns:a16="http://schemas.microsoft.com/office/drawing/2014/main" id="{7AC224ED-E8F5-584A-F428-4AE0F2ADD8FA}"/>
              </a:ext>
            </a:extLst>
          </p:cNvPr>
          <p:cNvGrpSpPr>
            <a:grpSpLocks/>
          </p:cNvGrpSpPr>
          <p:nvPr/>
        </p:nvGrpSpPr>
        <p:grpSpPr bwMode="auto">
          <a:xfrm>
            <a:off x="6138186" y="6169486"/>
            <a:ext cx="3714478" cy="307592"/>
            <a:chOff x="3955" y="5616"/>
            <a:chExt cx="2338" cy="1956"/>
          </a:xfrm>
        </p:grpSpPr>
        <p:sp>
          <p:nvSpPr>
            <p:cNvPr id="8" name="Text Box 11">
              <a:extLst>
                <a:ext uri="{FF2B5EF4-FFF2-40B4-BE49-F238E27FC236}">
                  <a16:creationId xmlns:a16="http://schemas.microsoft.com/office/drawing/2014/main" id="{B8197DC3-DA8F-EDC1-C6E6-4ED7DE9B8787}"/>
                </a:ext>
              </a:extLst>
            </p:cNvPr>
            <p:cNvSpPr txBox="1">
              <a:spLocks noChangeArrowheads="1"/>
            </p:cNvSpPr>
            <p:nvPr/>
          </p:nvSpPr>
          <p:spPr bwMode="auto">
            <a:xfrm>
              <a:off x="3955" y="5616"/>
              <a:ext cx="2338" cy="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9" name="Line 12">
              <a:extLst>
                <a:ext uri="{FF2B5EF4-FFF2-40B4-BE49-F238E27FC236}">
                  <a16:creationId xmlns:a16="http://schemas.microsoft.com/office/drawing/2014/main" id="{178F75EF-11EC-7F92-6789-40EA2BC1FE7F}"/>
                </a:ext>
              </a:extLst>
            </p:cNvPr>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0" name="Line 13">
              <a:extLst>
                <a:ext uri="{FF2B5EF4-FFF2-40B4-BE49-F238E27FC236}">
                  <a16:creationId xmlns:a16="http://schemas.microsoft.com/office/drawing/2014/main" id="{A3F61033-7447-D714-7E79-9C7D8B409C42}"/>
                </a:ext>
              </a:extLst>
            </p:cNvPr>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cxnSp>
        <p:nvCxnSpPr>
          <p:cNvPr id="11" name="Straight Connector 10">
            <a:extLst>
              <a:ext uri="{FF2B5EF4-FFF2-40B4-BE49-F238E27FC236}">
                <a16:creationId xmlns:a16="http://schemas.microsoft.com/office/drawing/2014/main" id="{DFA6D95D-3677-910C-63BF-E05E2BB6F18F}"/>
              </a:ext>
            </a:extLst>
          </p:cNvPr>
          <p:cNvCxnSpPr/>
          <p:nvPr/>
        </p:nvCxnSpPr>
        <p:spPr bwMode="auto">
          <a:xfrm>
            <a:off x="4426300" y="5552966"/>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471254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Acute Care Hospital SSI Pathogens for 2022-2023</a:t>
            </a:r>
            <a:br>
              <a:rPr kumimoji="0" lang="en-US" sz="2800" b="1" i="0" u="none" strike="noStrike" kern="1200" cap="none" spc="0" normalizeH="0" baseline="0" noProof="0" dirty="0">
                <a:ln>
                  <a:noFill/>
                </a:ln>
                <a:solidFill>
                  <a:prstClr val="white"/>
                </a:solidFill>
                <a:effectLst/>
                <a:uLnTx/>
                <a:uFillTx/>
              </a:rPr>
            </a:br>
            <a:r>
              <a:rPr kumimoji="0" lang="en-US" sz="2000" b="1" i="1" u="none" strike="noStrike" kern="1200" cap="none" spc="0" normalizeH="0" baseline="0" noProof="0" dirty="0">
                <a:ln>
                  <a:noFill/>
                </a:ln>
                <a:solidFill>
                  <a:prstClr val="white"/>
                </a:solidFill>
                <a:effectLst/>
                <a:uLnTx/>
                <a:uFillTx/>
              </a:rPr>
              <a:t>CABG, KPRO, HPRO, HYST, VHYS, COLO</a:t>
            </a:r>
            <a:endParaRPr kumimoji="0" lang="en-US" sz="2800" b="1" i="1" u="none" strike="noStrike" kern="1200" cap="none" spc="0" normalizeH="0" baseline="0" noProof="0" dirty="0">
              <a:ln>
                <a:noFill/>
              </a:ln>
              <a:solidFill>
                <a:prstClr val="white"/>
              </a:solidFill>
              <a:effectLst/>
              <a:uLnTx/>
              <a:uFillTx/>
            </a:endParaRP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17</a:t>
            </a:fld>
            <a:endParaRPr lang="en-US" sz="1050">
              <a:solidFill>
                <a:srgbClr val="464646">
                  <a:lumMod val="40000"/>
                  <a:lumOff val="60000"/>
                </a:srgbClr>
              </a:solidFill>
              <a:ea typeface="ＭＳ Ｐゴシック" pitchFamily="34" charset="-128"/>
            </a:endParaRPr>
          </a:p>
        </p:txBody>
      </p:sp>
      <p:graphicFrame>
        <p:nvGraphicFramePr>
          <p:cNvPr id="19" name="Object 10">
            <a:extLst>
              <a:ext uri="{FF2B5EF4-FFF2-40B4-BE49-F238E27FC236}">
                <a16:creationId xmlns:a16="http://schemas.microsoft.com/office/drawing/2014/main" id="{4B003E55-AAED-A915-D60F-285CB7F5B137}"/>
              </a:ext>
            </a:extLst>
          </p:cNvPr>
          <p:cNvGraphicFramePr>
            <a:graphicFrameLocks noGrp="1" noChangeAspect="1"/>
          </p:cNvGraphicFramePr>
          <p:nvPr>
            <p:ph sz="half" idx="1"/>
            <p:extLst>
              <p:ext uri="{D42A27DB-BD31-4B8C-83A1-F6EECF244321}">
                <p14:modId xmlns:p14="http://schemas.microsoft.com/office/powerpoint/2010/main" val="2676356952"/>
              </p:ext>
            </p:extLst>
          </p:nvPr>
        </p:nvGraphicFramePr>
        <p:xfrm>
          <a:off x="6094413" y="1918286"/>
          <a:ext cx="6096001" cy="44304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Object 10">
            <a:extLst>
              <a:ext uri="{FF2B5EF4-FFF2-40B4-BE49-F238E27FC236}">
                <a16:creationId xmlns:a16="http://schemas.microsoft.com/office/drawing/2014/main" id="{27E65BFB-05AE-E60F-DE39-C658608B1B5A}"/>
              </a:ext>
            </a:extLst>
          </p:cNvPr>
          <p:cNvGraphicFramePr>
            <a:graphicFrameLocks noChangeAspect="1"/>
          </p:cNvGraphicFramePr>
          <p:nvPr>
            <p:extLst>
              <p:ext uri="{D42A27DB-BD31-4B8C-83A1-F6EECF244321}">
                <p14:modId xmlns:p14="http://schemas.microsoft.com/office/powerpoint/2010/main" val="3092509509"/>
              </p:ext>
            </p:extLst>
          </p:nvPr>
        </p:nvGraphicFramePr>
        <p:xfrm>
          <a:off x="-1" y="1918286"/>
          <a:ext cx="6096001" cy="4430480"/>
        </p:xfrm>
        <a:graphic>
          <a:graphicData uri="http://schemas.openxmlformats.org/drawingml/2006/chart">
            <c:chart xmlns:c="http://schemas.openxmlformats.org/drawingml/2006/chart" xmlns:r="http://schemas.openxmlformats.org/officeDocument/2006/relationships" r:id="rId3"/>
          </a:graphicData>
        </a:graphic>
      </p:graphicFrame>
      <p:sp>
        <p:nvSpPr>
          <p:cNvPr id="21" name="Slide Number Placeholder 5">
            <a:extLst>
              <a:ext uri="{FF2B5EF4-FFF2-40B4-BE49-F238E27FC236}">
                <a16:creationId xmlns:a16="http://schemas.microsoft.com/office/drawing/2014/main" id="{28FF3680-3EAC-6FA4-91A3-D848652D4C8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17</a:t>
            </a:fld>
            <a:endParaRPr lang="en-US" sz="1100">
              <a:solidFill>
                <a:srgbClr val="464646">
                  <a:lumMod val="40000"/>
                  <a:lumOff val="60000"/>
                </a:srgbClr>
              </a:solidFill>
              <a:ea typeface="ＭＳ Ｐゴシック" pitchFamily="34" charset="-128"/>
            </a:endParaRPr>
          </a:p>
        </p:txBody>
      </p:sp>
      <p:sp>
        <p:nvSpPr>
          <p:cNvPr id="22" name="Text Box 6">
            <a:extLst>
              <a:ext uri="{FF2B5EF4-FFF2-40B4-BE49-F238E27FC236}">
                <a16:creationId xmlns:a16="http://schemas.microsoft.com/office/drawing/2014/main" id="{CF210F2B-9B80-3FF0-87EC-69E60E558C7C}"/>
              </a:ext>
            </a:extLst>
          </p:cNvPr>
          <p:cNvSpPr txBox="1">
            <a:spLocks noChangeArrowheads="1"/>
          </p:cNvSpPr>
          <p:nvPr/>
        </p:nvSpPr>
        <p:spPr bwMode="auto">
          <a:xfrm>
            <a:off x="88929" y="1159786"/>
            <a:ext cx="5771897" cy="783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Calendar Year 2022</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January 1, 2022 – December 31, 2022</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1"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N=360</a:t>
            </a:r>
          </a:p>
        </p:txBody>
      </p:sp>
      <p:sp>
        <p:nvSpPr>
          <p:cNvPr id="23" name="Text Box 6">
            <a:extLst>
              <a:ext uri="{FF2B5EF4-FFF2-40B4-BE49-F238E27FC236}">
                <a16:creationId xmlns:a16="http://schemas.microsoft.com/office/drawing/2014/main" id="{C2149479-711B-8DEA-74C3-6B64D4912648}"/>
              </a:ext>
            </a:extLst>
          </p:cNvPr>
          <p:cNvSpPr txBox="1">
            <a:spLocks noChangeArrowheads="1"/>
          </p:cNvSpPr>
          <p:nvPr/>
        </p:nvSpPr>
        <p:spPr bwMode="auto">
          <a:xfrm>
            <a:off x="6042920" y="1153580"/>
            <a:ext cx="5771897" cy="783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Calendar Year 2023</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January 1, 2023 – December 31, 2023</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1"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N=415</a:t>
            </a:r>
          </a:p>
        </p:txBody>
      </p:sp>
    </p:spTree>
    <p:extLst>
      <p:ext uri="{BB962C8B-B14F-4D97-AF65-F5344CB8AC3E}">
        <p14:creationId xmlns:p14="http://schemas.microsoft.com/office/powerpoint/2010/main" val="902291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400" b="1" i="0" u="none" strike="noStrike" kern="1200" cap="none" spc="0" normalizeH="0" baseline="0" noProof="0" dirty="0">
                <a:ln>
                  <a:noFill/>
                </a:ln>
                <a:solidFill>
                  <a:prstClr val="white"/>
                </a:solidFill>
                <a:effectLst/>
                <a:uLnTx/>
                <a:uFillTx/>
              </a:rPr>
              <a:t>Acute Care Hospital Laboratory Identified Events (</a:t>
            </a:r>
            <a:r>
              <a:rPr kumimoji="0" lang="en-US" sz="2400" b="1" i="0" u="none" strike="noStrike" kern="1200" cap="none" spc="0" normalizeH="0" baseline="0" noProof="0" dirty="0" err="1">
                <a:ln>
                  <a:noFill/>
                </a:ln>
                <a:solidFill>
                  <a:prstClr val="white"/>
                </a:solidFill>
                <a:effectLst/>
                <a:uLnTx/>
                <a:uFillTx/>
              </a:rPr>
              <a:t>LabID</a:t>
            </a:r>
            <a:r>
              <a:rPr kumimoji="0" lang="en-US" sz="2400" b="1" i="0" u="none" strike="noStrike" kern="1200" cap="none" spc="0" normalizeH="0" baseline="0" noProof="0" dirty="0">
                <a:ln>
                  <a:noFill/>
                </a:ln>
                <a:solidFill>
                  <a:prstClr val="white"/>
                </a:solidFill>
                <a:effectLst/>
                <a:uLnTx/>
                <a:uFillTx/>
              </a:rPr>
              <a:t>)</a:t>
            </a:r>
            <a:br>
              <a:rPr kumimoji="0" lang="en-US" sz="2400" b="1" i="0" u="none" strike="noStrike" kern="1200" cap="none" spc="0" normalizeH="0" baseline="0" noProof="0" dirty="0">
                <a:ln>
                  <a:noFill/>
                </a:ln>
                <a:solidFill>
                  <a:prstClr val="white"/>
                </a:solidFill>
                <a:effectLst/>
                <a:uLnTx/>
                <a:uFillTx/>
              </a:rPr>
            </a:br>
            <a:r>
              <a:rPr kumimoji="0" lang="en-US" sz="1900" b="1" i="1" u="none" strike="noStrike" kern="1200" cap="none" spc="0" normalizeH="0" baseline="0" noProof="0" dirty="0" err="1">
                <a:ln>
                  <a:noFill/>
                </a:ln>
                <a:solidFill>
                  <a:prstClr val="white"/>
                </a:solidFill>
                <a:effectLst/>
                <a:uLnTx/>
                <a:uFillTx/>
              </a:rPr>
              <a:t>Clostridioides</a:t>
            </a:r>
            <a:r>
              <a:rPr kumimoji="0" lang="en-US" sz="1900" b="1" i="1" u="none" strike="noStrike" kern="1200" cap="none" spc="0" normalizeH="0" baseline="0" noProof="0" dirty="0">
                <a:ln>
                  <a:noFill/>
                </a:ln>
                <a:solidFill>
                  <a:prstClr val="white"/>
                </a:solidFill>
                <a:effectLst/>
                <a:uLnTx/>
                <a:uFillTx/>
              </a:rPr>
              <a:t> difficile (CDI) SIR and Methicillin-resistant Staphylococcus aureus (MRSA) SIR</a:t>
            </a: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18</a:t>
            </a:fld>
            <a:endParaRPr lang="en-US" sz="1050">
              <a:solidFill>
                <a:srgbClr val="464646">
                  <a:lumMod val="40000"/>
                  <a:lumOff val="60000"/>
                </a:srgbClr>
              </a:solidFill>
              <a:ea typeface="ＭＳ Ｐゴシック" pitchFamily="34" charset="-128"/>
            </a:endParaRPr>
          </a:p>
        </p:txBody>
      </p:sp>
      <p:sp>
        <p:nvSpPr>
          <p:cNvPr id="21" name="Slide Number Placeholder 5">
            <a:extLst>
              <a:ext uri="{FF2B5EF4-FFF2-40B4-BE49-F238E27FC236}">
                <a16:creationId xmlns:a16="http://schemas.microsoft.com/office/drawing/2014/main" id="{28FF3680-3EAC-6FA4-91A3-D848652D4C8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18</a:t>
            </a:fld>
            <a:endParaRPr lang="en-US" sz="1100">
              <a:solidFill>
                <a:srgbClr val="464646">
                  <a:lumMod val="40000"/>
                  <a:lumOff val="60000"/>
                </a:srgbClr>
              </a:solidFill>
              <a:ea typeface="ＭＳ Ｐゴシック" pitchFamily="34" charset="-128"/>
            </a:endParaRPr>
          </a:p>
        </p:txBody>
      </p:sp>
      <p:sp>
        <p:nvSpPr>
          <p:cNvPr id="36" name="Slide Number Placeholder 5">
            <a:extLst>
              <a:ext uri="{FF2B5EF4-FFF2-40B4-BE49-F238E27FC236}">
                <a16:creationId xmlns:a16="http://schemas.microsoft.com/office/drawing/2014/main" id="{8EF96763-5BEC-BAAB-312D-AD789B522D99}"/>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18</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2" name="Rounded Rectangle 1">
            <a:extLst>
              <a:ext uri="{FF2B5EF4-FFF2-40B4-BE49-F238E27FC236}">
                <a16:creationId xmlns:a16="http://schemas.microsoft.com/office/drawing/2014/main" id="{66BCC452-44E4-3342-9836-27E3D5D11E89}"/>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t"/>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ea typeface="ＭＳ Ｐゴシック"/>
                <a:cs typeface="Arial" panose="020B0604020202020204" pitchFamily="34" charset="0"/>
              </a:rPr>
              <a:t>Key Findings</a:t>
            </a:r>
            <a:endParaRPr kumimoji="0" lang="en-US" altLang="en-US" sz="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r>
              <a:rPr kumimoji="0"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rPr>
              <a:t>For the past seven years, </a:t>
            </a:r>
            <a:r>
              <a:rPr lang="en-US" altLang="en-US" sz="1600" dirty="0">
                <a:latin typeface="Arial" panose="020B0604020202020204" pitchFamily="34" charset="0"/>
                <a:ea typeface="ＭＳ Ｐゴシック"/>
                <a:cs typeface="Arial" panose="020B0604020202020204" pitchFamily="34" charset="0"/>
              </a:rPr>
              <a:t>MA </a:t>
            </a:r>
            <a:r>
              <a:rPr kumimoji="0"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rPr>
              <a:t>hospitals reporting CDI and MRSA events experienced significantly lower number of infections than predicted, based on 2015 national aggregate data.</a:t>
            </a:r>
            <a:endParaRPr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endParaRPr lang="en-US" altLang="en-US" sz="1600" dirty="0">
              <a:latin typeface="Arial" panose="020B0604020202020204" pitchFamily="34" charset="0"/>
              <a:ea typeface="ＭＳ Ｐゴシック"/>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rPr>
              <a:t>There were 1,251 CDI events reported in 2023.</a:t>
            </a:r>
            <a:endParaRPr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endParaRPr lang="en-US" alt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eaLnBrk="1" fontAlgn="base" hangingPunct="1">
              <a:spcBef>
                <a:spcPct val="0"/>
              </a:spcBef>
              <a:buNone/>
              <a:defRPr/>
            </a:pPr>
            <a:r>
              <a:rPr kumimoji="0"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rPr>
              <a:t>There were 192 MRSA events reported in 2023.</a:t>
            </a:r>
            <a:r>
              <a:rPr lang="en-US" altLang="en-US" sz="1600" dirty="0">
                <a:latin typeface="Arial" panose="020B0604020202020204" pitchFamily="34" charset="0"/>
                <a:ea typeface="ＭＳ Ｐゴシック"/>
                <a:cs typeface="Arial" panose="020B0604020202020204" pitchFamily="34" charset="0"/>
              </a:rPr>
              <a:t> </a:t>
            </a:r>
            <a:endParaRPr lang="en-US" alt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graphicFrame>
        <p:nvGraphicFramePr>
          <p:cNvPr id="3" name="Object 3">
            <a:extLst>
              <a:ext uri="{FF2B5EF4-FFF2-40B4-BE49-F238E27FC236}">
                <a16:creationId xmlns:a16="http://schemas.microsoft.com/office/drawing/2014/main" id="{792B5144-8236-7AC5-3E92-3D647606ADE9}"/>
              </a:ext>
            </a:extLst>
          </p:cNvPr>
          <p:cNvGraphicFramePr>
            <a:graphicFrameLocks noGrp="1" noChangeAspect="1"/>
          </p:cNvGraphicFramePr>
          <p:nvPr>
            <p:ph idx="1"/>
            <p:extLst>
              <p:ext uri="{D42A27DB-BD31-4B8C-83A1-F6EECF244321}">
                <p14:modId xmlns:p14="http://schemas.microsoft.com/office/powerpoint/2010/main" val="1203095528"/>
              </p:ext>
            </p:extLst>
          </p:nvPr>
        </p:nvGraphicFramePr>
        <p:xfrm>
          <a:off x="3280940" y="982322"/>
          <a:ext cx="8303431" cy="292608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5">
            <a:extLst>
              <a:ext uri="{FF2B5EF4-FFF2-40B4-BE49-F238E27FC236}">
                <a16:creationId xmlns:a16="http://schemas.microsoft.com/office/drawing/2014/main" id="{229BE39C-5065-F4FA-E98C-0D163641D9B0}"/>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18</a:t>
            </a:fld>
            <a:endParaRPr lang="en-US" sz="1100">
              <a:solidFill>
                <a:srgbClr val="464646">
                  <a:lumMod val="40000"/>
                  <a:lumOff val="60000"/>
                </a:srgbClr>
              </a:solidFill>
              <a:ea typeface="ＭＳ Ｐゴシック" pitchFamily="34" charset="-128"/>
            </a:endParaRPr>
          </a:p>
        </p:txBody>
      </p:sp>
      <p:graphicFrame>
        <p:nvGraphicFramePr>
          <p:cNvPr id="6" name="Object 3">
            <a:extLst>
              <a:ext uri="{FF2B5EF4-FFF2-40B4-BE49-F238E27FC236}">
                <a16:creationId xmlns:a16="http://schemas.microsoft.com/office/drawing/2014/main" id="{BDB20E02-553F-8CAD-93C7-F400943009A6}"/>
              </a:ext>
            </a:extLst>
          </p:cNvPr>
          <p:cNvGraphicFramePr>
            <a:graphicFrameLocks noChangeAspect="1"/>
          </p:cNvGraphicFramePr>
          <p:nvPr>
            <p:extLst>
              <p:ext uri="{D42A27DB-BD31-4B8C-83A1-F6EECF244321}">
                <p14:modId xmlns:p14="http://schemas.microsoft.com/office/powerpoint/2010/main" val="3531883828"/>
              </p:ext>
            </p:extLst>
          </p:nvPr>
        </p:nvGraphicFramePr>
        <p:xfrm>
          <a:off x="3280940" y="3617403"/>
          <a:ext cx="8303431" cy="2926080"/>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22E35CF5-DAF4-A455-3801-A39BDAFB5BA4}"/>
              </a:ext>
            </a:extLst>
          </p:cNvPr>
          <p:cNvCxnSpPr/>
          <p:nvPr/>
        </p:nvCxnSpPr>
        <p:spPr bwMode="auto">
          <a:xfrm>
            <a:off x="4426300" y="1475572"/>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8" name="Group 10">
            <a:extLst>
              <a:ext uri="{FF2B5EF4-FFF2-40B4-BE49-F238E27FC236}">
                <a16:creationId xmlns:a16="http://schemas.microsoft.com/office/drawing/2014/main" id="{65258B48-253D-6C3D-BF9A-432FC218C3D0}"/>
              </a:ext>
            </a:extLst>
          </p:cNvPr>
          <p:cNvGrpSpPr>
            <a:grpSpLocks/>
          </p:cNvGrpSpPr>
          <p:nvPr/>
        </p:nvGrpSpPr>
        <p:grpSpPr bwMode="auto">
          <a:xfrm>
            <a:off x="6138186" y="6169486"/>
            <a:ext cx="3714478" cy="307592"/>
            <a:chOff x="3955" y="5616"/>
            <a:chExt cx="2338" cy="1956"/>
          </a:xfrm>
        </p:grpSpPr>
        <p:sp>
          <p:nvSpPr>
            <p:cNvPr id="9" name="Text Box 11">
              <a:extLst>
                <a:ext uri="{FF2B5EF4-FFF2-40B4-BE49-F238E27FC236}">
                  <a16:creationId xmlns:a16="http://schemas.microsoft.com/office/drawing/2014/main" id="{B779D874-5687-91E2-826B-3E78E8E879A3}"/>
                </a:ext>
              </a:extLst>
            </p:cNvPr>
            <p:cNvSpPr txBox="1">
              <a:spLocks noChangeArrowheads="1"/>
            </p:cNvSpPr>
            <p:nvPr/>
          </p:nvSpPr>
          <p:spPr bwMode="auto">
            <a:xfrm>
              <a:off x="3955" y="5616"/>
              <a:ext cx="2338" cy="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10" name="Line 12">
              <a:extLst>
                <a:ext uri="{FF2B5EF4-FFF2-40B4-BE49-F238E27FC236}">
                  <a16:creationId xmlns:a16="http://schemas.microsoft.com/office/drawing/2014/main" id="{7C1BE16C-27B0-9601-E460-634500DC7407}"/>
                </a:ext>
              </a:extLst>
            </p:cNvPr>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1" name="Line 13">
              <a:extLst>
                <a:ext uri="{FF2B5EF4-FFF2-40B4-BE49-F238E27FC236}">
                  <a16:creationId xmlns:a16="http://schemas.microsoft.com/office/drawing/2014/main" id="{80BBF194-3FE4-0079-2858-CBCC18488D26}"/>
                </a:ext>
              </a:extLst>
            </p:cNvPr>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cxnSp>
        <p:nvCxnSpPr>
          <p:cNvPr id="13" name="Straight Connector 12">
            <a:extLst>
              <a:ext uri="{FF2B5EF4-FFF2-40B4-BE49-F238E27FC236}">
                <a16:creationId xmlns:a16="http://schemas.microsoft.com/office/drawing/2014/main" id="{26B6C7D6-BABE-B1D6-0A92-AA90F50C553B}"/>
              </a:ext>
            </a:extLst>
          </p:cNvPr>
          <p:cNvCxnSpPr/>
          <p:nvPr/>
        </p:nvCxnSpPr>
        <p:spPr bwMode="auto">
          <a:xfrm>
            <a:off x="4426300" y="4113187"/>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3613183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8E366-2989-9280-F92C-ADA0F734B7E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A34FB68-3C04-12ED-413E-5444D3D8B0D4}"/>
              </a:ext>
            </a:extLst>
          </p:cNvPr>
          <p:cNvSpPr>
            <a:spLocks noGrp="1"/>
          </p:cNvSpPr>
          <p:nvPr>
            <p:ph type="title"/>
          </p:nvPr>
        </p:nvSpPr>
        <p:spPr>
          <a:xfrm>
            <a:off x="243685" y="56524"/>
            <a:ext cx="11704630" cy="874654"/>
          </a:xfrm>
        </p:spPr>
        <p:txBody>
          <a:bodyPr>
            <a:noAutofit/>
          </a:bodyPr>
          <a:lstStyle/>
          <a:p>
            <a:r>
              <a:rPr kumimoji="0" lang="en-US" sz="2300" b="1" i="0" u="none" strike="noStrike" kern="1200" cap="none" spc="0" normalizeH="0" baseline="0" noProof="0" dirty="0">
                <a:ln>
                  <a:noFill/>
                </a:ln>
                <a:solidFill>
                  <a:prstClr val="white"/>
                </a:solidFill>
                <a:effectLst/>
                <a:uLnTx/>
                <a:uFillTx/>
              </a:rPr>
              <a:t>Long-Term Acute Care Hospitals (LTAC) and Inpatient Rehabilitation Facilities (IRF)</a:t>
            </a:r>
            <a:br>
              <a:rPr kumimoji="0" lang="en-US" sz="2400" b="1" i="0" u="none" strike="noStrike" kern="1200" cap="none" spc="0" normalizeH="0" baseline="0" noProof="0" dirty="0">
                <a:ln>
                  <a:noFill/>
                </a:ln>
                <a:solidFill>
                  <a:prstClr val="white"/>
                </a:solidFill>
                <a:effectLst/>
                <a:uLnTx/>
                <a:uFillTx/>
              </a:rPr>
            </a:br>
            <a:r>
              <a:rPr kumimoji="0" lang="en-US" sz="1700" b="1" i="1" u="none" strike="noStrike" kern="1200" cap="none" spc="0" normalizeH="0" baseline="0" noProof="0" dirty="0">
                <a:ln>
                  <a:noFill/>
                </a:ln>
                <a:solidFill>
                  <a:prstClr val="white"/>
                </a:solidFill>
                <a:effectLst/>
                <a:uLnTx/>
                <a:uFillTx/>
              </a:rPr>
              <a:t>2023 Central Line-Associated Bloodstream Infections (CLABSI) and Catheter-Associated Urinary Tract </a:t>
            </a:r>
            <a:br>
              <a:rPr kumimoji="0" lang="en-US" sz="1700" b="1" i="1" u="none" strike="noStrike" kern="1200" cap="none" spc="0" normalizeH="0" baseline="0" noProof="0" dirty="0">
                <a:ln>
                  <a:noFill/>
                </a:ln>
                <a:solidFill>
                  <a:prstClr val="white"/>
                </a:solidFill>
                <a:effectLst/>
                <a:uLnTx/>
                <a:uFillTx/>
              </a:rPr>
            </a:br>
            <a:r>
              <a:rPr kumimoji="0" lang="en-US" sz="1700" b="1" i="1" u="none" strike="noStrike" kern="1200" cap="none" spc="0" normalizeH="0" baseline="0" noProof="0" dirty="0">
                <a:ln>
                  <a:noFill/>
                </a:ln>
                <a:solidFill>
                  <a:prstClr val="white"/>
                </a:solidFill>
                <a:effectLst/>
                <a:uLnTx/>
                <a:uFillTx/>
              </a:rPr>
              <a:t>Infections (CAUTI): Standard Infection Ratio (SIR)</a:t>
            </a:r>
          </a:p>
        </p:txBody>
      </p:sp>
      <p:sp>
        <p:nvSpPr>
          <p:cNvPr id="2" name="Rounded Rectangle 1">
            <a:extLst>
              <a:ext uri="{FF2B5EF4-FFF2-40B4-BE49-F238E27FC236}">
                <a16:creationId xmlns:a16="http://schemas.microsoft.com/office/drawing/2014/main" id="{EC47D3DD-6311-C835-E1EC-6EF5A066F42B}"/>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t"/>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ea typeface="ＭＳ Ｐゴシック"/>
                <a:cs typeface="Arial" panose="020B0604020202020204" pitchFamily="34" charset="0"/>
              </a:rPr>
              <a:t>Key Findings</a:t>
            </a:r>
            <a:endParaRPr kumimoji="0" lang="en-US" altLang="en-US" sz="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r>
              <a:rPr kumimoji="0"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rPr>
              <a:t>In 2023, LTACs experienced a significantly lower number of catheter-associated </a:t>
            </a:r>
            <a:r>
              <a:rPr lang="en-US" altLang="en-US" sz="1600" dirty="0">
                <a:latin typeface="Arial" panose="020B0604020202020204" pitchFamily="34" charset="0"/>
                <a:ea typeface="ＭＳ Ｐゴシック"/>
                <a:cs typeface="Arial" panose="020B0604020202020204" pitchFamily="34" charset="0"/>
              </a:rPr>
              <a:t>urinary</a:t>
            </a:r>
            <a:r>
              <a:rPr kumimoji="0"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rPr>
              <a:t> tract infections (CAUTI) than predicted, based on 2015 national aggregate data. </a:t>
            </a:r>
          </a:p>
        </p:txBody>
      </p:sp>
      <p:graphicFrame>
        <p:nvGraphicFramePr>
          <p:cNvPr id="15" name="Chart 14">
            <a:extLst>
              <a:ext uri="{FF2B5EF4-FFF2-40B4-BE49-F238E27FC236}">
                <a16:creationId xmlns:a16="http://schemas.microsoft.com/office/drawing/2014/main" id="{A8C12A3F-0C1B-AABB-FF67-3E56BF041390}"/>
              </a:ext>
            </a:extLst>
          </p:cNvPr>
          <p:cNvGraphicFramePr>
            <a:graphicFrameLocks/>
          </p:cNvGraphicFramePr>
          <p:nvPr>
            <p:extLst>
              <p:ext uri="{D42A27DB-BD31-4B8C-83A1-F6EECF244321}">
                <p14:modId xmlns:p14="http://schemas.microsoft.com/office/powerpoint/2010/main" val="2698049623"/>
              </p:ext>
            </p:extLst>
          </p:nvPr>
        </p:nvGraphicFramePr>
        <p:xfrm>
          <a:off x="3807599" y="905722"/>
          <a:ext cx="8111498" cy="2697957"/>
        </p:xfrm>
        <a:graphic>
          <a:graphicData uri="http://schemas.openxmlformats.org/drawingml/2006/chart">
            <c:chart xmlns:c="http://schemas.openxmlformats.org/drawingml/2006/chart" xmlns:r="http://schemas.openxmlformats.org/officeDocument/2006/relationships" r:id="rId2"/>
          </a:graphicData>
        </a:graphic>
      </p:graphicFrame>
      <p:sp>
        <p:nvSpPr>
          <p:cNvPr id="16" name="Slide Number Placeholder 5">
            <a:extLst>
              <a:ext uri="{FF2B5EF4-FFF2-40B4-BE49-F238E27FC236}">
                <a16:creationId xmlns:a16="http://schemas.microsoft.com/office/drawing/2014/main" id="{67CAF784-D6F8-E7F1-4346-069E550B64BB}"/>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17" name="Slide Number Placeholder 5">
            <a:extLst>
              <a:ext uri="{FF2B5EF4-FFF2-40B4-BE49-F238E27FC236}">
                <a16:creationId xmlns:a16="http://schemas.microsoft.com/office/drawing/2014/main" id="{EB167679-906D-830B-D828-0C7A7FC38E9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19</a:t>
            </a:fld>
            <a:endParaRPr lang="en-US" sz="1050">
              <a:solidFill>
                <a:srgbClr val="464646">
                  <a:lumMod val="40000"/>
                  <a:lumOff val="60000"/>
                </a:srgbClr>
              </a:solidFill>
              <a:ea typeface="ＭＳ Ｐゴシック" pitchFamily="34" charset="-128"/>
            </a:endParaRPr>
          </a:p>
        </p:txBody>
      </p:sp>
      <p:sp>
        <p:nvSpPr>
          <p:cNvPr id="18" name="Slide Number Placeholder 5">
            <a:extLst>
              <a:ext uri="{FF2B5EF4-FFF2-40B4-BE49-F238E27FC236}">
                <a16:creationId xmlns:a16="http://schemas.microsoft.com/office/drawing/2014/main" id="{FF942254-D008-5D8B-EC29-B9CD888BFC7E}"/>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19</a:t>
            </a:fld>
            <a:endParaRPr lang="en-US" sz="1100">
              <a:solidFill>
                <a:srgbClr val="464646">
                  <a:lumMod val="40000"/>
                  <a:lumOff val="60000"/>
                </a:srgbClr>
              </a:solidFill>
              <a:ea typeface="ＭＳ Ｐゴシック" pitchFamily="34" charset="-128"/>
            </a:endParaRPr>
          </a:p>
        </p:txBody>
      </p:sp>
      <p:sp>
        <p:nvSpPr>
          <p:cNvPr id="19" name="Slide Number Placeholder 5">
            <a:extLst>
              <a:ext uri="{FF2B5EF4-FFF2-40B4-BE49-F238E27FC236}">
                <a16:creationId xmlns:a16="http://schemas.microsoft.com/office/drawing/2014/main" id="{228EC21E-F499-5403-9529-C21BFB4BC896}"/>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19</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20" name="Slide Number Placeholder 5">
            <a:extLst>
              <a:ext uri="{FF2B5EF4-FFF2-40B4-BE49-F238E27FC236}">
                <a16:creationId xmlns:a16="http://schemas.microsoft.com/office/drawing/2014/main" id="{68F8F349-C14B-73F5-9992-61814F151870}"/>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19</a:t>
            </a:fld>
            <a:endParaRPr lang="en-US" sz="1100">
              <a:solidFill>
                <a:srgbClr val="464646">
                  <a:lumMod val="40000"/>
                  <a:lumOff val="60000"/>
                </a:srgbClr>
              </a:solidFill>
              <a:ea typeface="ＭＳ Ｐゴシック" pitchFamily="34" charset="-128"/>
            </a:endParaRPr>
          </a:p>
        </p:txBody>
      </p:sp>
      <p:cxnSp>
        <p:nvCxnSpPr>
          <p:cNvPr id="22" name="Straight Connector 21">
            <a:extLst>
              <a:ext uri="{FF2B5EF4-FFF2-40B4-BE49-F238E27FC236}">
                <a16:creationId xmlns:a16="http://schemas.microsoft.com/office/drawing/2014/main" id="{D7AE7C74-4099-CC5C-FC63-E3A4F7094389}"/>
              </a:ext>
            </a:extLst>
          </p:cNvPr>
          <p:cNvCxnSpPr/>
          <p:nvPr/>
        </p:nvCxnSpPr>
        <p:spPr bwMode="auto">
          <a:xfrm>
            <a:off x="4631950" y="1767792"/>
            <a:ext cx="7176975"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3" name="Text Box 11">
            <a:extLst>
              <a:ext uri="{FF2B5EF4-FFF2-40B4-BE49-F238E27FC236}">
                <a16:creationId xmlns:a16="http://schemas.microsoft.com/office/drawing/2014/main" id="{25E94B29-63B2-6BA7-C1EF-1662A1E2EDE8}"/>
              </a:ext>
            </a:extLst>
          </p:cNvPr>
          <p:cNvSpPr txBox="1">
            <a:spLocks noChangeArrowheads="1"/>
          </p:cNvSpPr>
          <p:nvPr/>
        </p:nvSpPr>
        <p:spPr bwMode="auto">
          <a:xfrm>
            <a:off x="6138186" y="6169486"/>
            <a:ext cx="3714478" cy="307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24" name="Line 12">
            <a:extLst>
              <a:ext uri="{FF2B5EF4-FFF2-40B4-BE49-F238E27FC236}">
                <a16:creationId xmlns:a16="http://schemas.microsoft.com/office/drawing/2014/main" id="{E3A23584-9D32-4A5A-4310-D3ABB7ADF054}"/>
              </a:ext>
            </a:extLst>
          </p:cNvPr>
          <p:cNvSpPr>
            <a:spLocks noChangeShapeType="1"/>
          </p:cNvSpPr>
          <p:nvPr/>
        </p:nvSpPr>
        <p:spPr bwMode="auto">
          <a:xfrm>
            <a:off x="6339956" y="6334762"/>
            <a:ext cx="312982"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25" name="Line 13">
            <a:extLst>
              <a:ext uri="{FF2B5EF4-FFF2-40B4-BE49-F238E27FC236}">
                <a16:creationId xmlns:a16="http://schemas.microsoft.com/office/drawing/2014/main" id="{551BE249-6525-1989-B868-CCCD7898DA01}"/>
              </a:ext>
            </a:extLst>
          </p:cNvPr>
          <p:cNvSpPr>
            <a:spLocks noChangeShapeType="1"/>
          </p:cNvSpPr>
          <p:nvPr/>
        </p:nvSpPr>
        <p:spPr bwMode="auto">
          <a:xfrm>
            <a:off x="7372638" y="6325169"/>
            <a:ext cx="312982"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aphicFrame>
        <p:nvGraphicFramePr>
          <p:cNvPr id="26" name="Chart 25">
            <a:extLst>
              <a:ext uri="{FF2B5EF4-FFF2-40B4-BE49-F238E27FC236}">
                <a16:creationId xmlns:a16="http://schemas.microsoft.com/office/drawing/2014/main" id="{BF383E33-8C70-754A-6373-780424711DB9}"/>
              </a:ext>
            </a:extLst>
          </p:cNvPr>
          <p:cNvGraphicFramePr>
            <a:graphicFrameLocks/>
          </p:cNvGraphicFramePr>
          <p:nvPr>
            <p:extLst>
              <p:ext uri="{D42A27DB-BD31-4B8C-83A1-F6EECF244321}">
                <p14:modId xmlns:p14="http://schemas.microsoft.com/office/powerpoint/2010/main" val="4286218739"/>
              </p:ext>
            </p:extLst>
          </p:nvPr>
        </p:nvGraphicFramePr>
        <p:xfrm>
          <a:off x="3807599" y="3546231"/>
          <a:ext cx="8111498" cy="2697957"/>
        </p:xfrm>
        <a:graphic>
          <a:graphicData uri="http://schemas.openxmlformats.org/drawingml/2006/chart">
            <c:chart xmlns:c="http://schemas.openxmlformats.org/drawingml/2006/chart" xmlns:r="http://schemas.openxmlformats.org/officeDocument/2006/relationships" r:id="rId3"/>
          </a:graphicData>
        </a:graphic>
      </p:graphicFrame>
      <p:cxnSp>
        <p:nvCxnSpPr>
          <p:cNvPr id="28" name="Straight Connector 27">
            <a:extLst>
              <a:ext uri="{FF2B5EF4-FFF2-40B4-BE49-F238E27FC236}">
                <a16:creationId xmlns:a16="http://schemas.microsoft.com/office/drawing/2014/main" id="{E6EBEEDB-4231-FAE4-6E88-E93D5DA3AF03}"/>
              </a:ext>
            </a:extLst>
          </p:cNvPr>
          <p:cNvCxnSpPr/>
          <p:nvPr/>
        </p:nvCxnSpPr>
        <p:spPr bwMode="auto">
          <a:xfrm>
            <a:off x="4632451" y="4612153"/>
            <a:ext cx="7176975"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2262579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lstStyle/>
          <a:p>
            <a:r>
              <a:rPr lang="en-US"/>
              <a:t>Introduction</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2"/>
            <a:ext cx="10972800" cy="5054040"/>
          </a:xfrm>
        </p:spPr>
        <p:txBody>
          <a:bodyPr>
            <a:normAutofit fontScale="92500" lnSpcReduction="20000"/>
          </a:bodyPr>
          <a:lstStyle/>
          <a:p>
            <a:pPr marL="0" indent="0">
              <a:lnSpc>
                <a:spcPct val="120000"/>
              </a:lnSpc>
              <a:spcAft>
                <a:spcPts val="400"/>
              </a:spcAft>
              <a:buNone/>
            </a:pPr>
            <a:r>
              <a:rPr lang="en-US" sz="1800" b="1"/>
              <a:t>Healthcare-associated infections (HAIs) are infections that patients acquire during the course of receiving treatment for other conditions within a healthcare setting.  </a:t>
            </a:r>
          </a:p>
          <a:p>
            <a:pPr lvl="1">
              <a:lnSpc>
                <a:spcPct val="120000"/>
              </a:lnSpc>
              <a:spcAft>
                <a:spcPts val="400"/>
              </a:spcAft>
            </a:pPr>
            <a:r>
              <a:rPr lang="en-US" sz="1600"/>
              <a:t>HAIs are among the leading causes of preventable death in the United States, affecting 1 in 17 hospitalized patients, accounting for an estimated 1.7 million infections and an associated 98,000 deaths.* </a:t>
            </a:r>
          </a:p>
          <a:p>
            <a:pPr marL="0" indent="0">
              <a:lnSpc>
                <a:spcPct val="120000"/>
              </a:lnSpc>
              <a:spcAft>
                <a:spcPts val="400"/>
              </a:spcAft>
              <a:buNone/>
            </a:pPr>
            <a:r>
              <a:rPr lang="en-US" sz="1800" b="1"/>
              <a:t>The Massachusetts Department of Public Health (DPH) developed this data update as a component of the Statewide Infection Prevention and Control Program created pursuant to </a:t>
            </a:r>
            <a:r>
              <a:rPr lang="en-US" sz="1800" b="1">
                <a:hlinkClick r:id="rId3"/>
              </a:rPr>
              <a:t>Chapter 58 of the Acts of 2006</a:t>
            </a:r>
            <a:r>
              <a:rPr lang="en-US" sz="1800" b="1"/>
              <a:t>.</a:t>
            </a:r>
          </a:p>
          <a:p>
            <a:pPr lvl="1">
              <a:lnSpc>
                <a:spcPct val="120000"/>
              </a:lnSpc>
              <a:spcAft>
                <a:spcPts val="400"/>
              </a:spcAft>
            </a:pPr>
            <a:r>
              <a:rPr lang="en-US" sz="1500"/>
              <a:t>Massachusetts law provides DPH with the legal authority to conduct surveillance, and to investigate and control the spread of communicable and infectious diseases. (</a:t>
            </a:r>
            <a:r>
              <a:rPr lang="en-US" sz="1500">
                <a:hlinkClick r:id="rId4"/>
              </a:rPr>
              <a:t>MGL c. 111,sections 6 &amp; 7</a:t>
            </a:r>
            <a:r>
              <a:rPr lang="en-US" sz="1500"/>
              <a:t>)</a:t>
            </a:r>
          </a:p>
          <a:p>
            <a:pPr lvl="1">
              <a:lnSpc>
                <a:spcPct val="120000"/>
              </a:lnSpc>
              <a:spcAft>
                <a:spcPts val="400"/>
              </a:spcAft>
            </a:pPr>
            <a:r>
              <a:rPr lang="en-US" sz="1500"/>
              <a:t>DPH implements this responsibility in hospitals through the hospital licensing regulation. (105 CMR 130.000)</a:t>
            </a:r>
          </a:p>
          <a:p>
            <a:pPr lvl="1">
              <a:lnSpc>
                <a:spcPct val="120000"/>
              </a:lnSpc>
              <a:spcAft>
                <a:spcPts val="400"/>
              </a:spcAft>
            </a:pPr>
            <a:r>
              <a:rPr lang="en-US" sz="1500"/>
              <a:t>DPH implements this responsibility in dialysis centers through the out-of-hospital dialysis regulation. (105 CMR 145.000)</a:t>
            </a:r>
          </a:p>
          <a:p>
            <a:pPr lvl="1">
              <a:lnSpc>
                <a:spcPct val="120000"/>
              </a:lnSpc>
              <a:spcAft>
                <a:spcPts val="400"/>
              </a:spcAft>
            </a:pPr>
            <a:r>
              <a:rPr lang="en-US" sz="1500"/>
              <a:t>Section 51H of chapter 111 of the Massachusetts General Laws authorizes the Department to collect HAI data and disseminate the information publicly to encourage quality improvement. (</a:t>
            </a:r>
            <a:r>
              <a:rPr lang="en-US" sz="1500">
                <a:hlinkClick r:id="rId5"/>
              </a:rPr>
              <a:t>https://malegislature.gov/Laws/GeneralLaws/PartI/TitleXVI/Chapter111/Section51H</a:t>
            </a:r>
            <a:r>
              <a:rPr lang="en-US" sz="1500"/>
              <a:t>)  </a:t>
            </a:r>
          </a:p>
          <a:p>
            <a:pPr marL="0" indent="0">
              <a:lnSpc>
                <a:spcPct val="120000"/>
              </a:lnSpc>
              <a:spcAft>
                <a:spcPts val="400"/>
              </a:spcAft>
              <a:buNone/>
            </a:pPr>
            <a:endParaRPr lang="en-US" sz="1600"/>
          </a:p>
          <a:p>
            <a:pPr marL="0" indent="0">
              <a:lnSpc>
                <a:spcPct val="120000"/>
              </a:lnSpc>
              <a:spcAft>
                <a:spcPts val="400"/>
              </a:spcAft>
              <a:buNone/>
            </a:pPr>
            <a:endParaRPr lang="en-US" sz="1300"/>
          </a:p>
          <a:p>
            <a:pPr marL="0" indent="0">
              <a:lnSpc>
                <a:spcPct val="120000"/>
              </a:lnSpc>
              <a:spcAft>
                <a:spcPts val="400"/>
              </a:spcAft>
              <a:buNone/>
            </a:pPr>
            <a:r>
              <a:rPr lang="en-US" sz="1200"/>
              <a:t>Haque M, </a:t>
            </a:r>
            <a:r>
              <a:rPr lang="en-US" sz="1200" err="1"/>
              <a:t>Sartelli</a:t>
            </a:r>
            <a:r>
              <a:rPr lang="en-US" sz="1200"/>
              <a:t> M, McKimm J, Abu Bakar M. Healthcare-associated Infections - an Overview. </a:t>
            </a:r>
            <a:r>
              <a:rPr lang="en-US" sz="1200" i="1"/>
              <a:t>Infect Drug Resist</a:t>
            </a:r>
            <a:r>
              <a:rPr lang="en-US" sz="1200"/>
              <a:t>. 2018;11:2321–2333. </a:t>
            </a:r>
            <a:endParaRPr lang="en-US" altLang="en-US" sz="1200" strike="sngStrike">
              <a:solidFill>
                <a:srgbClr val="4D4D4D"/>
              </a:solidFill>
            </a:endParaRP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2</a:t>
            </a:fld>
            <a:endParaRPr lang="en-US"/>
          </a:p>
        </p:txBody>
      </p:sp>
    </p:spTree>
    <p:extLst>
      <p:ext uri="{BB962C8B-B14F-4D97-AF65-F5344CB8AC3E}">
        <p14:creationId xmlns:p14="http://schemas.microsoft.com/office/powerpoint/2010/main" val="3749086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F4A8B-69A8-41C8-25AF-DB2E7B0604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AF38E15-9A6D-E1A4-1F45-ADF0E5E750D6}"/>
              </a:ext>
            </a:extLst>
          </p:cNvPr>
          <p:cNvSpPr>
            <a:spLocks noGrp="1"/>
          </p:cNvSpPr>
          <p:nvPr>
            <p:ph type="title"/>
          </p:nvPr>
        </p:nvSpPr>
        <p:spPr>
          <a:xfrm>
            <a:off x="243685" y="56524"/>
            <a:ext cx="11704630" cy="874654"/>
          </a:xfrm>
        </p:spPr>
        <p:txBody>
          <a:bodyPr>
            <a:noAutofit/>
          </a:bodyPr>
          <a:lstStyle/>
          <a:p>
            <a:r>
              <a:rPr kumimoji="0" lang="en-US" sz="2300" b="1" i="0" u="none" strike="noStrike" kern="1200" cap="none" spc="0" normalizeH="0" baseline="0" noProof="0" dirty="0">
                <a:ln>
                  <a:noFill/>
                </a:ln>
                <a:solidFill>
                  <a:prstClr val="white"/>
                </a:solidFill>
                <a:effectLst/>
                <a:uLnTx/>
                <a:uFillTx/>
              </a:rPr>
              <a:t>Long-Term Acute Care Hospitals (LTAC) and Inpatient Rehabilitation Facilities (IRF)</a:t>
            </a:r>
            <a:br>
              <a:rPr kumimoji="0" lang="en-US" sz="2400" b="1" i="0" u="none" strike="noStrike" kern="1200" cap="none" spc="0" normalizeH="0" baseline="0" noProof="0" dirty="0">
                <a:ln>
                  <a:noFill/>
                </a:ln>
                <a:solidFill>
                  <a:prstClr val="white"/>
                </a:solidFill>
                <a:effectLst/>
                <a:uLnTx/>
                <a:uFillTx/>
              </a:rPr>
            </a:br>
            <a:r>
              <a:rPr kumimoji="0" lang="en-US" sz="1700" b="1" i="1" u="none" strike="noStrike" kern="1200" cap="none" spc="0" normalizeH="0" baseline="0" noProof="0" dirty="0">
                <a:ln>
                  <a:noFill/>
                </a:ln>
                <a:solidFill>
                  <a:prstClr val="white"/>
                </a:solidFill>
                <a:effectLst/>
                <a:uLnTx/>
                <a:uFillTx/>
              </a:rPr>
              <a:t>2023 Central Line and Catheter: Standard Utilization Ratio (SUR)</a:t>
            </a:r>
          </a:p>
        </p:txBody>
      </p:sp>
      <p:sp>
        <p:nvSpPr>
          <p:cNvPr id="2" name="Rounded Rectangle 1">
            <a:extLst>
              <a:ext uri="{FF2B5EF4-FFF2-40B4-BE49-F238E27FC236}">
                <a16:creationId xmlns:a16="http://schemas.microsoft.com/office/drawing/2014/main" id="{8C4012BB-A01A-08BB-8B45-0319E10D57E2}"/>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t"/>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ea typeface="ＭＳ Ｐゴシック"/>
                <a:cs typeface="Arial" panose="020B0604020202020204" pitchFamily="34" charset="0"/>
              </a:rPr>
              <a:t>Key Findings</a:t>
            </a:r>
            <a:endParaRPr kumimoji="0" lang="en-US" altLang="en-US" sz="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r>
              <a:rPr kumimoji="0"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rPr>
              <a:t>In 2023, LTACs and IRFs experienced a significantly lower number of central line days than predicted, based on 2015 national aggregate data.</a:t>
            </a:r>
          </a:p>
          <a:p>
            <a:pPr eaLnBrk="1" fontAlgn="base" hangingPunct="1">
              <a:spcBef>
                <a:spcPct val="0"/>
              </a:spcBef>
              <a:buNone/>
              <a:defRPr/>
            </a:pPr>
            <a:endParaRPr kumimoji="0"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r>
              <a:rPr kumimoji="0"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rPr>
              <a:t>In 2023, LTACs experienced a significantly lower number of urinary catheter days and IRFs experienced a significantly higher number of urinary catheter days than predicted, based on 2015 national aggregate data.</a:t>
            </a:r>
          </a:p>
        </p:txBody>
      </p:sp>
      <p:graphicFrame>
        <p:nvGraphicFramePr>
          <p:cNvPr id="8" name="Chart 7">
            <a:extLst>
              <a:ext uri="{FF2B5EF4-FFF2-40B4-BE49-F238E27FC236}">
                <a16:creationId xmlns:a16="http://schemas.microsoft.com/office/drawing/2014/main" id="{8F8ECB88-EE1E-9A4B-BA69-1374CE80E940}"/>
              </a:ext>
            </a:extLst>
          </p:cNvPr>
          <p:cNvGraphicFramePr>
            <a:graphicFrameLocks/>
          </p:cNvGraphicFramePr>
          <p:nvPr>
            <p:extLst>
              <p:ext uri="{D42A27DB-BD31-4B8C-83A1-F6EECF244321}">
                <p14:modId xmlns:p14="http://schemas.microsoft.com/office/powerpoint/2010/main" val="59793715"/>
              </p:ext>
            </p:extLst>
          </p:nvPr>
        </p:nvGraphicFramePr>
        <p:xfrm>
          <a:off x="3807597" y="3546693"/>
          <a:ext cx="8111497" cy="26979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3DD77F43-E44A-0F3E-5BA3-D50E4876FC64}"/>
              </a:ext>
            </a:extLst>
          </p:cNvPr>
          <p:cNvGraphicFramePr>
            <a:graphicFrameLocks/>
          </p:cNvGraphicFramePr>
          <p:nvPr>
            <p:extLst>
              <p:ext uri="{D42A27DB-BD31-4B8C-83A1-F6EECF244321}">
                <p14:modId xmlns:p14="http://schemas.microsoft.com/office/powerpoint/2010/main" val="942153018"/>
              </p:ext>
            </p:extLst>
          </p:nvPr>
        </p:nvGraphicFramePr>
        <p:xfrm>
          <a:off x="3807598" y="1007034"/>
          <a:ext cx="8111497" cy="2694782"/>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Straight Connector 9">
            <a:extLst>
              <a:ext uri="{FF2B5EF4-FFF2-40B4-BE49-F238E27FC236}">
                <a16:creationId xmlns:a16="http://schemas.microsoft.com/office/drawing/2014/main" id="{33779458-F9F7-22F1-2932-4517143EA309}"/>
              </a:ext>
            </a:extLst>
          </p:cNvPr>
          <p:cNvCxnSpPr/>
          <p:nvPr/>
        </p:nvCxnSpPr>
        <p:spPr bwMode="auto">
          <a:xfrm>
            <a:off x="4635092" y="1859211"/>
            <a:ext cx="7176975"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1" name="Text Box 11">
            <a:extLst>
              <a:ext uri="{FF2B5EF4-FFF2-40B4-BE49-F238E27FC236}">
                <a16:creationId xmlns:a16="http://schemas.microsoft.com/office/drawing/2014/main" id="{4863E731-10DF-9DFB-E9D2-2BEC12466900}"/>
              </a:ext>
            </a:extLst>
          </p:cNvPr>
          <p:cNvSpPr txBox="1">
            <a:spLocks noChangeArrowheads="1"/>
          </p:cNvSpPr>
          <p:nvPr/>
        </p:nvSpPr>
        <p:spPr bwMode="auto">
          <a:xfrm>
            <a:off x="6138186" y="6169486"/>
            <a:ext cx="3714478" cy="307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altLang="en-US" sz="1400" dirty="0">
                <a:solidFill>
                  <a:prstClr val="black"/>
                </a:solidFill>
                <a:latin typeface="Arial" panose="020B0604020202020204" pitchFamily="34" charset="0"/>
                <a:cs typeface="Arial" panose="020B0604020202020204" pitchFamily="34" charset="0"/>
              </a:rPr>
              <a:t>SUR</a:t>
            </a: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Upper and Lower Limit</a:t>
            </a:r>
          </a:p>
        </p:txBody>
      </p:sp>
      <p:sp>
        <p:nvSpPr>
          <p:cNvPr id="12" name="Line 12">
            <a:extLst>
              <a:ext uri="{FF2B5EF4-FFF2-40B4-BE49-F238E27FC236}">
                <a16:creationId xmlns:a16="http://schemas.microsoft.com/office/drawing/2014/main" id="{39A7844E-2306-2BD7-34DF-01DA4DB92AE2}"/>
              </a:ext>
            </a:extLst>
          </p:cNvPr>
          <p:cNvSpPr>
            <a:spLocks noChangeShapeType="1"/>
          </p:cNvSpPr>
          <p:nvPr/>
        </p:nvSpPr>
        <p:spPr bwMode="auto">
          <a:xfrm>
            <a:off x="6339956" y="6334762"/>
            <a:ext cx="312982"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3" name="Line 13">
            <a:extLst>
              <a:ext uri="{FF2B5EF4-FFF2-40B4-BE49-F238E27FC236}">
                <a16:creationId xmlns:a16="http://schemas.microsoft.com/office/drawing/2014/main" id="{E0BBB7A0-6A46-7F03-3E40-0087B4091571}"/>
              </a:ext>
            </a:extLst>
          </p:cNvPr>
          <p:cNvSpPr>
            <a:spLocks noChangeShapeType="1"/>
          </p:cNvSpPr>
          <p:nvPr/>
        </p:nvSpPr>
        <p:spPr bwMode="auto">
          <a:xfrm>
            <a:off x="7372638" y="6325169"/>
            <a:ext cx="312982"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cxnSp>
        <p:nvCxnSpPr>
          <p:cNvPr id="14" name="Straight Connector 13">
            <a:extLst>
              <a:ext uri="{FF2B5EF4-FFF2-40B4-BE49-F238E27FC236}">
                <a16:creationId xmlns:a16="http://schemas.microsoft.com/office/drawing/2014/main" id="{0B92E486-C0BD-9E21-0F58-904A5650957E}"/>
              </a:ext>
            </a:extLst>
          </p:cNvPr>
          <p:cNvCxnSpPr/>
          <p:nvPr/>
        </p:nvCxnSpPr>
        <p:spPr bwMode="auto">
          <a:xfrm>
            <a:off x="4646422" y="4603565"/>
            <a:ext cx="7176975"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853639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11568-9FCB-6471-5849-749C5A8B140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AD9CB36-8845-B968-7E81-3FF7B5034CDB}"/>
              </a:ext>
            </a:extLst>
          </p:cNvPr>
          <p:cNvSpPr>
            <a:spLocks noGrp="1"/>
          </p:cNvSpPr>
          <p:nvPr>
            <p:ph type="title"/>
          </p:nvPr>
        </p:nvSpPr>
        <p:spPr>
          <a:xfrm>
            <a:off x="243685" y="56524"/>
            <a:ext cx="11704630" cy="874654"/>
          </a:xfrm>
        </p:spPr>
        <p:txBody>
          <a:bodyPr>
            <a:noAutofit/>
          </a:bodyPr>
          <a:lstStyle/>
          <a:p>
            <a:r>
              <a:rPr kumimoji="0" lang="en-US" sz="2300" b="1" i="0" u="none" strike="noStrike" kern="1200" cap="none" spc="0" normalizeH="0" baseline="0" noProof="0" dirty="0">
                <a:ln>
                  <a:noFill/>
                </a:ln>
                <a:solidFill>
                  <a:prstClr val="white"/>
                </a:solidFill>
                <a:effectLst/>
                <a:uLnTx/>
                <a:uFillTx/>
              </a:rPr>
              <a:t>Long-Term Acute Care Hospitals (LTAC) and Inpatient Rehabilitation Facilities (IRF)</a:t>
            </a:r>
            <a:br>
              <a:rPr kumimoji="0" lang="en-US" sz="2400" b="1" i="0" u="none" strike="noStrike" kern="1200" cap="none" spc="0" normalizeH="0" baseline="0" noProof="0" dirty="0">
                <a:ln>
                  <a:noFill/>
                </a:ln>
                <a:solidFill>
                  <a:prstClr val="white"/>
                </a:solidFill>
                <a:effectLst/>
                <a:uLnTx/>
                <a:uFillTx/>
              </a:rPr>
            </a:br>
            <a:r>
              <a:rPr kumimoji="0" lang="en-US" sz="1700" b="1" i="1" u="none" strike="noStrike" kern="1200" cap="none" spc="0" normalizeH="0" baseline="0" noProof="0" dirty="0">
                <a:ln>
                  <a:noFill/>
                </a:ln>
                <a:solidFill>
                  <a:prstClr val="white"/>
                </a:solidFill>
                <a:effectLst/>
                <a:uLnTx/>
                <a:uFillTx/>
              </a:rPr>
              <a:t>2023 </a:t>
            </a:r>
            <a:r>
              <a:rPr kumimoji="0" lang="en-US" sz="1700" b="1" i="1" u="none" strike="noStrike" kern="1200" cap="none" spc="0" normalizeH="0" baseline="0" noProof="0" dirty="0" err="1">
                <a:ln>
                  <a:noFill/>
                </a:ln>
                <a:solidFill>
                  <a:prstClr val="white"/>
                </a:solidFill>
                <a:effectLst/>
                <a:uLnTx/>
                <a:uFillTx/>
              </a:rPr>
              <a:t>Clostridioides</a:t>
            </a:r>
            <a:r>
              <a:rPr kumimoji="0" lang="en-US" sz="1700" b="1" i="1" u="none" strike="noStrike" kern="1200" cap="none" spc="0" normalizeH="0" baseline="0" noProof="0" dirty="0">
                <a:ln>
                  <a:noFill/>
                </a:ln>
                <a:solidFill>
                  <a:prstClr val="white"/>
                </a:solidFill>
                <a:effectLst/>
                <a:uLnTx/>
                <a:uFillTx/>
              </a:rPr>
              <a:t> difficile (CDI) SIR and Methicillin-resistant Staphylococcus aureus (MRSA) SIR</a:t>
            </a:r>
          </a:p>
        </p:txBody>
      </p:sp>
      <p:sp>
        <p:nvSpPr>
          <p:cNvPr id="2" name="Rounded Rectangle 1">
            <a:extLst>
              <a:ext uri="{FF2B5EF4-FFF2-40B4-BE49-F238E27FC236}">
                <a16:creationId xmlns:a16="http://schemas.microsoft.com/office/drawing/2014/main" id="{237F7D05-96DE-B3AE-46CD-4259EDB50A8A}"/>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t"/>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ea typeface="ＭＳ Ｐゴシック"/>
                <a:cs typeface="Arial" panose="020B0604020202020204" pitchFamily="34" charset="0"/>
              </a:rPr>
              <a:t>Key Findings</a:t>
            </a:r>
            <a:endParaRPr kumimoji="0" lang="en-US" altLang="en-US" sz="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r>
              <a:rPr kumimoji="0"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rPr>
              <a:t>In 2023, LTACs and IRFs experienced a significantly lower number of CDI infections than predicted, based on 2015 national aggregate data. </a:t>
            </a:r>
          </a:p>
          <a:p>
            <a:pPr eaLnBrk="1" fontAlgn="base" hangingPunct="1">
              <a:spcBef>
                <a:spcPct val="0"/>
              </a:spcBef>
              <a:buNone/>
              <a:defRPr/>
            </a:pPr>
            <a:endParaRPr kumimoji="0"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r>
              <a:rPr kumimoji="0" lang="en-US" altLang="en-US" sz="1600" b="0" i="0" u="none" strike="noStrike" kern="1200" cap="none" spc="0" normalizeH="0" baseline="0" noProof="0" dirty="0">
                <a:ln>
                  <a:noFill/>
                </a:ln>
                <a:effectLst/>
                <a:uLnTx/>
                <a:uFillTx/>
                <a:latin typeface="Arial" panose="020B0604020202020204" pitchFamily="34" charset="0"/>
                <a:ea typeface="ＭＳ Ｐゴシック"/>
                <a:cs typeface="Arial" panose="020B0604020202020204" pitchFamily="34" charset="0"/>
              </a:rPr>
              <a:t>In 2023, LTACs experienced a significantly lower number of MRSA infections than predicted, based on 2015 national aggregate data. </a:t>
            </a:r>
          </a:p>
        </p:txBody>
      </p:sp>
      <p:graphicFrame>
        <p:nvGraphicFramePr>
          <p:cNvPr id="3" name="Chart 2">
            <a:extLst>
              <a:ext uri="{FF2B5EF4-FFF2-40B4-BE49-F238E27FC236}">
                <a16:creationId xmlns:a16="http://schemas.microsoft.com/office/drawing/2014/main" id="{7CB7832E-E85B-C051-FC9E-842100BA2504}"/>
              </a:ext>
            </a:extLst>
          </p:cNvPr>
          <p:cNvGraphicFramePr>
            <a:graphicFrameLocks/>
          </p:cNvGraphicFramePr>
          <p:nvPr>
            <p:extLst>
              <p:ext uri="{D42A27DB-BD31-4B8C-83A1-F6EECF244321}">
                <p14:modId xmlns:p14="http://schemas.microsoft.com/office/powerpoint/2010/main" val="1400433425"/>
              </p:ext>
            </p:extLst>
          </p:nvPr>
        </p:nvGraphicFramePr>
        <p:xfrm>
          <a:off x="3760457" y="3567016"/>
          <a:ext cx="8158640" cy="26979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B1F0C19F-AA13-D850-66BC-9CF80D00EADE}"/>
              </a:ext>
            </a:extLst>
          </p:cNvPr>
          <p:cNvGraphicFramePr>
            <a:graphicFrameLocks/>
          </p:cNvGraphicFramePr>
          <p:nvPr>
            <p:extLst>
              <p:ext uri="{D42A27DB-BD31-4B8C-83A1-F6EECF244321}">
                <p14:modId xmlns:p14="http://schemas.microsoft.com/office/powerpoint/2010/main" val="3096966360"/>
              </p:ext>
            </p:extLst>
          </p:nvPr>
        </p:nvGraphicFramePr>
        <p:xfrm>
          <a:off x="3760457" y="1054856"/>
          <a:ext cx="8158640" cy="2697957"/>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a:extLst>
              <a:ext uri="{FF2B5EF4-FFF2-40B4-BE49-F238E27FC236}">
                <a16:creationId xmlns:a16="http://schemas.microsoft.com/office/drawing/2014/main" id="{2D1EC1D3-351B-45B6-BC90-7C00241A7AD4}"/>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7" name="Slide Number Placeholder 5">
            <a:extLst>
              <a:ext uri="{FF2B5EF4-FFF2-40B4-BE49-F238E27FC236}">
                <a16:creationId xmlns:a16="http://schemas.microsoft.com/office/drawing/2014/main" id="{8BB41EC6-3470-9397-437E-C0F86BE74E45}"/>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21</a:t>
            </a:fld>
            <a:endParaRPr lang="en-US" sz="1050">
              <a:solidFill>
                <a:srgbClr val="464646">
                  <a:lumMod val="40000"/>
                  <a:lumOff val="60000"/>
                </a:srgbClr>
              </a:solidFill>
              <a:ea typeface="ＭＳ Ｐゴシック" pitchFamily="34" charset="-128"/>
            </a:endParaRPr>
          </a:p>
        </p:txBody>
      </p:sp>
      <p:sp>
        <p:nvSpPr>
          <p:cNvPr id="15" name="Slide Number Placeholder 5">
            <a:extLst>
              <a:ext uri="{FF2B5EF4-FFF2-40B4-BE49-F238E27FC236}">
                <a16:creationId xmlns:a16="http://schemas.microsoft.com/office/drawing/2014/main" id="{77404374-7F6E-922B-CEA5-5E68FBBE8E2E}"/>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21</a:t>
            </a:fld>
            <a:endParaRPr lang="en-US" sz="1100">
              <a:solidFill>
                <a:srgbClr val="464646">
                  <a:lumMod val="40000"/>
                  <a:lumOff val="60000"/>
                </a:srgbClr>
              </a:solidFill>
              <a:ea typeface="ＭＳ Ｐゴシック" pitchFamily="34" charset="-128"/>
            </a:endParaRPr>
          </a:p>
        </p:txBody>
      </p:sp>
      <p:sp>
        <p:nvSpPr>
          <p:cNvPr id="16" name="Slide Number Placeholder 5">
            <a:extLst>
              <a:ext uri="{FF2B5EF4-FFF2-40B4-BE49-F238E27FC236}">
                <a16:creationId xmlns:a16="http://schemas.microsoft.com/office/drawing/2014/main" id="{E92AFE9D-570C-A2A0-6944-D43F6EA768AD}"/>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21</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17" name="Slide Number Placeholder 5">
            <a:extLst>
              <a:ext uri="{FF2B5EF4-FFF2-40B4-BE49-F238E27FC236}">
                <a16:creationId xmlns:a16="http://schemas.microsoft.com/office/drawing/2014/main" id="{E1315C2E-7AED-9130-9E76-8E467DE50215}"/>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21</a:t>
            </a:fld>
            <a:endParaRPr lang="en-US" sz="1100">
              <a:solidFill>
                <a:srgbClr val="464646">
                  <a:lumMod val="40000"/>
                  <a:lumOff val="60000"/>
                </a:srgbClr>
              </a:solidFill>
              <a:ea typeface="ＭＳ Ｐゴシック" pitchFamily="34" charset="-128"/>
            </a:endParaRPr>
          </a:p>
        </p:txBody>
      </p:sp>
      <p:cxnSp>
        <p:nvCxnSpPr>
          <p:cNvPr id="18" name="Straight Connector 17">
            <a:extLst>
              <a:ext uri="{FF2B5EF4-FFF2-40B4-BE49-F238E27FC236}">
                <a16:creationId xmlns:a16="http://schemas.microsoft.com/office/drawing/2014/main" id="{56E2E415-BD8E-8978-AE66-11463A00C5AA}"/>
              </a:ext>
            </a:extLst>
          </p:cNvPr>
          <p:cNvCxnSpPr/>
          <p:nvPr/>
        </p:nvCxnSpPr>
        <p:spPr bwMode="auto">
          <a:xfrm>
            <a:off x="4596179" y="1911170"/>
            <a:ext cx="7176975"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9" name="Text Box 11">
            <a:extLst>
              <a:ext uri="{FF2B5EF4-FFF2-40B4-BE49-F238E27FC236}">
                <a16:creationId xmlns:a16="http://schemas.microsoft.com/office/drawing/2014/main" id="{D36B43F9-830F-E56E-1D60-8D228427A2F9}"/>
              </a:ext>
            </a:extLst>
          </p:cNvPr>
          <p:cNvSpPr txBox="1">
            <a:spLocks noChangeArrowheads="1"/>
          </p:cNvSpPr>
          <p:nvPr/>
        </p:nvSpPr>
        <p:spPr bwMode="auto">
          <a:xfrm>
            <a:off x="6138186" y="6169486"/>
            <a:ext cx="3714478" cy="307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20" name="Line 12">
            <a:extLst>
              <a:ext uri="{FF2B5EF4-FFF2-40B4-BE49-F238E27FC236}">
                <a16:creationId xmlns:a16="http://schemas.microsoft.com/office/drawing/2014/main" id="{F9B480C9-C4A0-84AA-621D-D971729ECDEA}"/>
              </a:ext>
            </a:extLst>
          </p:cNvPr>
          <p:cNvSpPr>
            <a:spLocks noChangeShapeType="1"/>
          </p:cNvSpPr>
          <p:nvPr/>
        </p:nvSpPr>
        <p:spPr bwMode="auto">
          <a:xfrm>
            <a:off x="6339956" y="6334762"/>
            <a:ext cx="312982"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21" name="Line 13">
            <a:extLst>
              <a:ext uri="{FF2B5EF4-FFF2-40B4-BE49-F238E27FC236}">
                <a16:creationId xmlns:a16="http://schemas.microsoft.com/office/drawing/2014/main" id="{8910906A-44DD-5116-6C54-64F9C2DA13DA}"/>
              </a:ext>
            </a:extLst>
          </p:cNvPr>
          <p:cNvSpPr>
            <a:spLocks noChangeShapeType="1"/>
          </p:cNvSpPr>
          <p:nvPr/>
        </p:nvSpPr>
        <p:spPr bwMode="auto">
          <a:xfrm>
            <a:off x="7372638" y="6325169"/>
            <a:ext cx="312982"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cxnSp>
        <p:nvCxnSpPr>
          <p:cNvPr id="22" name="Straight Connector 21">
            <a:extLst>
              <a:ext uri="{FF2B5EF4-FFF2-40B4-BE49-F238E27FC236}">
                <a16:creationId xmlns:a16="http://schemas.microsoft.com/office/drawing/2014/main" id="{23387748-D6D7-5537-0D68-C4896DCD321E}"/>
              </a:ext>
            </a:extLst>
          </p:cNvPr>
          <p:cNvCxnSpPr/>
          <p:nvPr/>
        </p:nvCxnSpPr>
        <p:spPr bwMode="auto">
          <a:xfrm>
            <a:off x="4593767" y="5439569"/>
            <a:ext cx="7176975"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991538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10">
            <a:extLst>
              <a:ext uri="{FF2B5EF4-FFF2-40B4-BE49-F238E27FC236}">
                <a16:creationId xmlns:a16="http://schemas.microsoft.com/office/drawing/2014/main" id="{874C9DB6-A617-E1CE-DF70-3F05BE1619A8}"/>
              </a:ext>
            </a:extLst>
          </p:cNvPr>
          <p:cNvGraphicFramePr>
            <a:graphicFrameLocks noGrp="1" noChangeAspect="1"/>
          </p:cNvGraphicFramePr>
          <p:nvPr>
            <p:ph idx="1"/>
            <p:extLst>
              <p:ext uri="{D42A27DB-BD31-4B8C-83A1-F6EECF244321}">
                <p14:modId xmlns:p14="http://schemas.microsoft.com/office/powerpoint/2010/main" val="309642175"/>
              </p:ext>
            </p:extLst>
          </p:nvPr>
        </p:nvGraphicFramePr>
        <p:xfrm>
          <a:off x="3404172" y="1432874"/>
          <a:ext cx="8524125" cy="418708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17CE6104-6EAF-8232-292C-A645B3147BD9}"/>
              </a:ext>
            </a:extLst>
          </p:cNvPr>
          <p:cNvSpPr>
            <a:spLocks noGrp="1"/>
          </p:cNvSpPr>
          <p:nvPr>
            <p:ph type="title"/>
          </p:nvPr>
        </p:nvSpPr>
        <p:spPr/>
        <p:txBody>
          <a:bodyPr>
            <a:normAutofit/>
          </a:bodyPr>
          <a:lstStyle/>
          <a:p>
            <a:r>
              <a:rPr kumimoji="0" lang="en-US" sz="2800" b="1" i="0" u="none" strike="noStrike" kern="1200" cap="none" spc="0" normalizeH="0" baseline="0" noProof="0" dirty="0">
                <a:ln>
                  <a:noFill/>
                </a:ln>
                <a:solidFill>
                  <a:prstClr val="white"/>
                </a:solidFill>
                <a:effectLst/>
                <a:uLnTx/>
                <a:uFillTx/>
              </a:rPr>
              <a:t>Dialysis Center Bloodstream Infections (BSI):</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Standard Infection Ratio by Access Type</a:t>
            </a:r>
            <a:endParaRPr lang="en-US" sz="2800" dirty="0"/>
          </a:p>
        </p:txBody>
      </p:sp>
      <p:sp>
        <p:nvSpPr>
          <p:cNvPr id="4" name="Slide Number Placeholder 3">
            <a:extLst>
              <a:ext uri="{FF2B5EF4-FFF2-40B4-BE49-F238E27FC236}">
                <a16:creationId xmlns:a16="http://schemas.microsoft.com/office/drawing/2014/main" id="{D15133B4-21F4-DBAB-69F9-A6F1F0ED6AB8}"/>
              </a:ext>
            </a:extLst>
          </p:cNvPr>
          <p:cNvSpPr>
            <a:spLocks noGrp="1"/>
          </p:cNvSpPr>
          <p:nvPr>
            <p:ph type="sldNum" sz="quarter" idx="4"/>
          </p:nvPr>
        </p:nvSpPr>
        <p:spPr/>
        <p:txBody>
          <a:bodyPr/>
          <a:lstStyle/>
          <a:p>
            <a:fld id="{CA49D0EE-DE7F-324B-A84C-F36708423CDB}" type="slidenum">
              <a:rPr lang="en-US" smtClean="0"/>
              <a:pPr/>
              <a:t>22</a:t>
            </a:fld>
            <a:endParaRPr lang="en-US"/>
          </a:p>
        </p:txBody>
      </p:sp>
      <p:sp>
        <p:nvSpPr>
          <p:cNvPr id="6" name="Rounded Rectangle 1">
            <a:extLst>
              <a:ext uri="{FF2B5EF4-FFF2-40B4-BE49-F238E27FC236}">
                <a16:creationId xmlns:a16="http://schemas.microsoft.com/office/drawing/2014/main" id="{BE2E4FCC-F751-6817-7259-245129E04263}"/>
              </a:ext>
            </a:extLst>
          </p:cNvPr>
          <p:cNvSpPr>
            <a:spLocks noChangeArrowheads="1"/>
          </p:cNvSpPr>
          <p:nvPr/>
        </p:nvSpPr>
        <p:spPr bwMode="auto">
          <a:xfrm>
            <a:off x="408813" y="1149532"/>
            <a:ext cx="2871350" cy="50292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spcAft>
                <a:spcPts val="60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For the past four years, all hemodialysis access types (central venous catheters (CVC), arteriovenous fistulas and arteriovenous grafts) experienced a significantly lower number of infections than predicted, based on 2014 national aggregate data. </a:t>
            </a:r>
          </a:p>
        </p:txBody>
      </p:sp>
      <p:sp>
        <p:nvSpPr>
          <p:cNvPr id="9" name="Text Box 14">
            <a:extLst>
              <a:ext uri="{FF2B5EF4-FFF2-40B4-BE49-F238E27FC236}">
                <a16:creationId xmlns:a16="http://schemas.microsoft.com/office/drawing/2014/main" id="{12B1BCEA-2819-C3AB-82F9-2BCEBCA83D15}"/>
              </a:ext>
            </a:extLst>
          </p:cNvPr>
          <p:cNvSpPr txBox="1">
            <a:spLocks noChangeArrowheads="1"/>
          </p:cNvSpPr>
          <p:nvPr/>
        </p:nvSpPr>
        <p:spPr bwMode="auto">
          <a:xfrm>
            <a:off x="6026185" y="5860466"/>
            <a:ext cx="3734915" cy="276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10" name="Line 15">
            <a:extLst>
              <a:ext uri="{FF2B5EF4-FFF2-40B4-BE49-F238E27FC236}">
                <a16:creationId xmlns:a16="http://schemas.microsoft.com/office/drawing/2014/main" id="{EB29CCFB-9630-564B-D348-BB6C4AC5FA21}"/>
              </a:ext>
            </a:extLst>
          </p:cNvPr>
          <p:cNvSpPr>
            <a:spLocks noChangeShapeType="1"/>
          </p:cNvSpPr>
          <p:nvPr/>
        </p:nvSpPr>
        <p:spPr bwMode="auto">
          <a:xfrm>
            <a:off x="6198847" y="5980210"/>
            <a:ext cx="299706"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1" name="Line 13">
            <a:extLst>
              <a:ext uri="{FF2B5EF4-FFF2-40B4-BE49-F238E27FC236}">
                <a16:creationId xmlns:a16="http://schemas.microsoft.com/office/drawing/2014/main" id="{C445D24D-5576-C2DA-8CC6-9915175C2925}"/>
              </a:ext>
            </a:extLst>
          </p:cNvPr>
          <p:cNvSpPr>
            <a:spLocks noChangeShapeType="1"/>
          </p:cNvSpPr>
          <p:nvPr/>
        </p:nvSpPr>
        <p:spPr bwMode="auto">
          <a:xfrm>
            <a:off x="7274092" y="5965573"/>
            <a:ext cx="312982"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1209699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Dialysis Antimicrobial Start Rates by Year and Access Type</a:t>
            </a:r>
            <a:br>
              <a:rPr kumimoji="0" lang="en-US" sz="2800" b="1" i="0" u="none" strike="noStrike" kern="1200" cap="none" spc="0" normalizeH="0" baseline="0" noProof="0" dirty="0">
                <a:ln>
                  <a:noFill/>
                </a:ln>
                <a:solidFill>
                  <a:prstClr val="white"/>
                </a:solidFill>
                <a:effectLst/>
                <a:uLnTx/>
                <a:uFillTx/>
              </a:rPr>
            </a:br>
            <a:r>
              <a:rPr kumimoji="0" lang="en-US" sz="2000" b="1" i="1" u="none" strike="noStrike" kern="1200" cap="none" spc="0" normalizeH="0" baseline="0" noProof="0" dirty="0">
                <a:ln>
                  <a:noFill/>
                </a:ln>
                <a:solidFill>
                  <a:prstClr val="white"/>
                </a:solidFill>
                <a:effectLst/>
                <a:uLnTx/>
                <a:uFillTx/>
              </a:rPr>
              <a:t>2017-2023</a:t>
            </a:r>
            <a:endParaRPr kumimoji="0" lang="en-US" sz="2800" b="1" i="1" u="none" strike="noStrike" kern="1200" cap="none" spc="0" normalizeH="0" baseline="0" noProof="0" dirty="0">
              <a:ln>
                <a:noFill/>
              </a:ln>
              <a:solidFill>
                <a:prstClr val="white"/>
              </a:solidFill>
              <a:effectLst/>
              <a:uLnTx/>
              <a:uFillTx/>
            </a:endParaRP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23</a:t>
            </a:fld>
            <a:endParaRPr lang="en-US" sz="1050">
              <a:solidFill>
                <a:srgbClr val="464646">
                  <a:lumMod val="40000"/>
                  <a:lumOff val="60000"/>
                </a:srgbClr>
              </a:solidFill>
              <a:ea typeface="ＭＳ Ｐゴシック" pitchFamily="34" charset="-128"/>
            </a:endParaRPr>
          </a:p>
        </p:txBody>
      </p:sp>
      <p:sp>
        <p:nvSpPr>
          <p:cNvPr id="21" name="Slide Number Placeholder 5">
            <a:extLst>
              <a:ext uri="{FF2B5EF4-FFF2-40B4-BE49-F238E27FC236}">
                <a16:creationId xmlns:a16="http://schemas.microsoft.com/office/drawing/2014/main" id="{28FF3680-3EAC-6FA4-91A3-D848652D4C8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23</a:t>
            </a:fld>
            <a:endParaRPr lang="en-US" sz="1100">
              <a:solidFill>
                <a:srgbClr val="464646">
                  <a:lumMod val="40000"/>
                  <a:lumOff val="60000"/>
                </a:srgbClr>
              </a:solidFill>
              <a:ea typeface="ＭＳ Ｐゴシック" pitchFamily="34" charset="-128"/>
            </a:endParaRPr>
          </a:p>
        </p:txBody>
      </p:sp>
      <p:sp>
        <p:nvSpPr>
          <p:cNvPr id="36" name="Slide Number Placeholder 5">
            <a:extLst>
              <a:ext uri="{FF2B5EF4-FFF2-40B4-BE49-F238E27FC236}">
                <a16:creationId xmlns:a16="http://schemas.microsoft.com/office/drawing/2014/main" id="{8EF96763-5BEC-BAAB-312D-AD789B522D99}"/>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23</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6" name="Slide Number Placeholder 5">
            <a:extLst>
              <a:ext uri="{FF2B5EF4-FFF2-40B4-BE49-F238E27FC236}">
                <a16:creationId xmlns:a16="http://schemas.microsoft.com/office/drawing/2014/main" id="{4C27AECE-B088-615E-B1D9-EE93E44B7EEC}"/>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23</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14" name="Slide Number Placeholder 5">
            <a:extLst>
              <a:ext uri="{FF2B5EF4-FFF2-40B4-BE49-F238E27FC236}">
                <a16:creationId xmlns:a16="http://schemas.microsoft.com/office/drawing/2014/main" id="{44C13378-DABA-C68D-23B7-7F099453E9E4}"/>
              </a:ext>
            </a:extLst>
          </p:cNvPr>
          <p:cNvSpPr txBox="1">
            <a:spLocks/>
          </p:cNvSpPr>
          <p:nvPr/>
        </p:nvSpPr>
        <p:spPr>
          <a:xfrm>
            <a:off x="8758111" y="6492875"/>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23</a:t>
            </a:fld>
            <a:endParaRPr lang="en-US" sz="1100">
              <a:solidFill>
                <a:srgbClr val="464646">
                  <a:lumMod val="40000"/>
                  <a:lumOff val="60000"/>
                </a:srgbClr>
              </a:solidFill>
              <a:ea typeface="ＭＳ Ｐゴシック" pitchFamily="34" charset="-128"/>
            </a:endParaRPr>
          </a:p>
        </p:txBody>
      </p:sp>
      <p:sp>
        <p:nvSpPr>
          <p:cNvPr id="4" name="Slide Number Placeholder 5">
            <a:extLst>
              <a:ext uri="{FF2B5EF4-FFF2-40B4-BE49-F238E27FC236}">
                <a16:creationId xmlns:a16="http://schemas.microsoft.com/office/drawing/2014/main" id="{47DA0D04-0260-5AAD-999F-E0A6E9F74C5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23</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2" name="Rounded Rectangle 1">
            <a:extLst>
              <a:ext uri="{FF2B5EF4-FFF2-40B4-BE49-F238E27FC236}">
                <a16:creationId xmlns:a16="http://schemas.microsoft.com/office/drawing/2014/main" id="{10728A8E-3DDC-C0D9-B8B1-FB27BDF98294}"/>
              </a:ext>
            </a:extLst>
          </p:cNvPr>
          <p:cNvSpPr>
            <a:spLocks noChangeArrowheads="1"/>
          </p:cNvSpPr>
          <p:nvPr/>
        </p:nvSpPr>
        <p:spPr bwMode="auto">
          <a:xfrm>
            <a:off x="403766" y="1149532"/>
            <a:ext cx="2871350" cy="50292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cs typeface="Arial" panose="020B0604020202020204" pitchFamily="34" charset="0"/>
              </a:rPr>
              <a:t>Key Findings</a:t>
            </a:r>
          </a:p>
          <a:p>
            <a:pPr marL="0" marR="0" lvl="0" indent="0" algn="l" defTabSz="1217613" rtl="0" eaLnBrk="1" fontAlgn="base" latinLnBrk="0" hangingPunct="1">
              <a:lnSpc>
                <a:spcPct val="100000"/>
              </a:lnSpc>
              <a:spcBef>
                <a:spcPct val="0"/>
              </a:spcBef>
              <a:spcAft>
                <a:spcPts val="60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Antimicrobial and vancomycin start rates are highest in those with any kind of central venous catheter.</a:t>
            </a:r>
          </a:p>
        </p:txBody>
      </p:sp>
      <p:sp>
        <p:nvSpPr>
          <p:cNvPr id="9" name="Rectangle 8">
            <a:extLst>
              <a:ext uri="{FF2B5EF4-FFF2-40B4-BE49-F238E27FC236}">
                <a16:creationId xmlns:a16="http://schemas.microsoft.com/office/drawing/2014/main" id="{C4CF8F06-0059-0D77-BEF5-5BC4BD43F09C}"/>
              </a:ext>
            </a:extLst>
          </p:cNvPr>
          <p:cNvSpPr>
            <a:spLocks noChangeArrowheads="1"/>
          </p:cNvSpPr>
          <p:nvPr/>
        </p:nvSpPr>
        <p:spPr bwMode="auto">
          <a:xfrm>
            <a:off x="611664" y="753580"/>
            <a:ext cx="10968673"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lvl="0" indent="-457200" algn="l" defTabSz="1217613" rtl="0" eaLnBrk="1" fontAlgn="base" latinLnBrk="0" hangingPunct="1">
              <a:lnSpc>
                <a:spcPct val="90000"/>
              </a:lnSpc>
              <a:spcBef>
                <a:spcPct val="20000"/>
              </a:spcBef>
              <a:spcAft>
                <a:spcPct val="0"/>
              </a:spcAft>
              <a:buClrTx/>
              <a:buSzTx/>
              <a:buFontTx/>
              <a:buChar char="•"/>
              <a:tabLst/>
              <a:defRPr/>
            </a:pPr>
            <a:endParaRPr kumimoji="0" lang="en-US" altLang="en-US" sz="36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0" name="Rectangle 9">
            <a:extLst>
              <a:ext uri="{FF2B5EF4-FFF2-40B4-BE49-F238E27FC236}">
                <a16:creationId xmlns:a16="http://schemas.microsoft.com/office/drawing/2014/main" id="{285EF5FA-208C-B8C8-D35D-567611015824}"/>
              </a:ext>
            </a:extLst>
          </p:cNvPr>
          <p:cNvSpPr/>
          <p:nvPr/>
        </p:nvSpPr>
        <p:spPr>
          <a:xfrm>
            <a:off x="8287050" y="1639403"/>
            <a:ext cx="3581074" cy="2824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Vancomycin</a:t>
            </a:r>
            <a:endParaRPr kumimoji="0" lang="en-US"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D3AAF617-7977-E21C-B746-F49B7234AACF}"/>
              </a:ext>
            </a:extLst>
          </p:cNvPr>
          <p:cNvSpPr/>
          <p:nvPr/>
        </p:nvSpPr>
        <p:spPr>
          <a:xfrm>
            <a:off x="4583217" y="1639404"/>
            <a:ext cx="3566160" cy="2824001"/>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All Antimicrobial</a:t>
            </a:r>
            <a:endPar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13" name="Object 4">
            <a:extLst>
              <a:ext uri="{FF2B5EF4-FFF2-40B4-BE49-F238E27FC236}">
                <a16:creationId xmlns:a16="http://schemas.microsoft.com/office/drawing/2014/main" id="{5A3F51AE-04A4-8E5B-60D5-3A95F835721A}"/>
              </a:ext>
            </a:extLst>
          </p:cNvPr>
          <p:cNvGraphicFramePr>
            <a:graphicFrameLocks noGrp="1"/>
          </p:cNvGraphicFramePr>
          <p:nvPr>
            <p:extLst>
              <p:ext uri="{D42A27DB-BD31-4B8C-83A1-F6EECF244321}">
                <p14:modId xmlns:p14="http://schemas.microsoft.com/office/powerpoint/2010/main" val="1478359688"/>
              </p:ext>
            </p:extLst>
          </p:nvPr>
        </p:nvGraphicFramePr>
        <p:xfrm>
          <a:off x="3457574" y="1149532"/>
          <a:ext cx="8698336" cy="4954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19667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rmAutofit/>
          </a:bodyPr>
          <a:lstStyle/>
          <a:p>
            <a:r>
              <a:rPr kumimoji="0" lang="en-US" sz="3400" b="1" i="0" u="none" strike="noStrike" kern="1200" cap="none" spc="0" normalizeH="0" baseline="0" noProof="0" dirty="0">
                <a:ln>
                  <a:noFill/>
                </a:ln>
                <a:solidFill>
                  <a:prstClr val="white"/>
                </a:solidFill>
                <a:effectLst/>
                <a:uLnTx/>
                <a:uFillTx/>
              </a:rPr>
              <a:t>DPH HAI Prevention and Response Activities </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198180"/>
            <a:ext cx="10972800" cy="5294322"/>
          </a:xfrm>
        </p:spPr>
        <p:txBody>
          <a:bodyPr>
            <a:noAutofit/>
          </a:bodyPr>
          <a:lstStyle/>
          <a:p>
            <a:pPr marL="342900" marR="0" lvl="0" indent="-342900">
              <a:lnSpc>
                <a:spcPct val="110000"/>
              </a:lnSpc>
              <a:spcBef>
                <a:spcPts val="0"/>
              </a:spcBef>
              <a:spcAft>
                <a:spcPts val="600"/>
              </a:spcAft>
              <a:buFont typeface="Arial" panose="020B0604020202020204" pitchFamily="34" charset="0"/>
              <a:buChar char="•"/>
              <a:tabLst>
                <a:tab pos="457200" algn="l"/>
              </a:tabLst>
            </a:pPr>
            <a:r>
              <a:rPr lang="en-US" sz="2000" dirty="0">
                <a:effectLst/>
                <a:ea typeface="Times New Roman" panose="02020603050405020304" pitchFamily="18" charset="0"/>
              </a:rPr>
              <a:t>Comprehensive proactive and responsive on-site Infection Control Assessment and Response (ICAR) visits are conducted at a variety of healthcare facilities.  During these visits, an epidemiologist and public health nurse:</a:t>
            </a:r>
            <a:endParaRPr lang="en-US" sz="2000" dirty="0">
              <a:effectLst/>
              <a:ea typeface="Aptos" panose="020B0004020202020204" pitchFamily="34" charset="0"/>
            </a:endParaRPr>
          </a:p>
          <a:p>
            <a:pPr marR="0" lvl="1">
              <a:lnSpc>
                <a:spcPct val="110000"/>
              </a:lnSpc>
              <a:spcBef>
                <a:spcPts val="0"/>
              </a:spcBef>
              <a:spcAft>
                <a:spcPts val="600"/>
              </a:spcAft>
              <a:buFont typeface="Courier New" panose="02070309020205020404" pitchFamily="49" charset="0"/>
              <a:buChar char="o"/>
              <a:tabLst>
                <a:tab pos="914400" algn="l"/>
              </a:tabLst>
            </a:pPr>
            <a:r>
              <a:rPr lang="en-US" sz="1700" dirty="0">
                <a:effectLst/>
                <a:ea typeface="Times New Roman" panose="02020603050405020304" pitchFamily="18" charset="0"/>
              </a:rPr>
              <a:t>Discuss facility infection prevention and control (IPC) policies and practices.</a:t>
            </a:r>
            <a:endParaRPr lang="en-US" sz="1700" dirty="0">
              <a:effectLst/>
              <a:ea typeface="Aptos" panose="020B0004020202020204" pitchFamily="34" charset="0"/>
            </a:endParaRPr>
          </a:p>
          <a:p>
            <a:pPr marR="0" lvl="1">
              <a:lnSpc>
                <a:spcPct val="110000"/>
              </a:lnSpc>
              <a:spcBef>
                <a:spcPts val="0"/>
              </a:spcBef>
              <a:spcAft>
                <a:spcPts val="600"/>
              </a:spcAft>
              <a:buFont typeface="Courier New" panose="02070309020205020404" pitchFamily="49" charset="0"/>
              <a:buChar char="o"/>
              <a:tabLst>
                <a:tab pos="914400" algn="l"/>
              </a:tabLst>
            </a:pPr>
            <a:r>
              <a:rPr lang="en-US" sz="1700" dirty="0">
                <a:effectLst/>
                <a:ea typeface="Times New Roman" panose="02020603050405020304" pitchFamily="18" charset="0"/>
              </a:rPr>
              <a:t>Observe hand hygiene, PPE use, environmental cleaning and disinfection, wound care, point of care, blood glucose testing, and vaccine storage, and provide feedback and coaching to the facility staff.</a:t>
            </a:r>
            <a:endParaRPr lang="en-US" sz="1700" dirty="0">
              <a:effectLst/>
              <a:ea typeface="Aptos" panose="020B0004020202020204" pitchFamily="34" charset="0"/>
            </a:endParaRPr>
          </a:p>
          <a:p>
            <a:pPr marR="0" lvl="1">
              <a:lnSpc>
                <a:spcPct val="110000"/>
              </a:lnSpc>
              <a:spcBef>
                <a:spcPts val="0"/>
              </a:spcBef>
              <a:spcAft>
                <a:spcPts val="600"/>
              </a:spcAft>
              <a:buFont typeface="Courier New" panose="02070309020205020404" pitchFamily="49" charset="0"/>
              <a:buChar char="o"/>
              <a:tabLst>
                <a:tab pos="914400" algn="l"/>
              </a:tabLst>
            </a:pPr>
            <a:r>
              <a:rPr lang="en-US" sz="1700" dirty="0">
                <a:effectLst/>
                <a:ea typeface="Times New Roman" panose="02020603050405020304" pitchFamily="18" charset="0"/>
              </a:rPr>
              <a:t>Provide a comprehensive report to facility leadership with resources and recommendations for improvement.</a:t>
            </a:r>
            <a:endParaRPr lang="en-US" sz="1700" dirty="0">
              <a:effectLst/>
              <a:ea typeface="Aptos" panose="020B0004020202020204" pitchFamily="34" charset="0"/>
            </a:endParaRPr>
          </a:p>
          <a:p>
            <a:pPr marR="0" lvl="1">
              <a:lnSpc>
                <a:spcPct val="110000"/>
              </a:lnSpc>
              <a:spcBef>
                <a:spcPts val="0"/>
              </a:spcBef>
              <a:spcAft>
                <a:spcPts val="600"/>
              </a:spcAft>
              <a:buFont typeface="Courier New" panose="02070309020205020404" pitchFamily="49" charset="0"/>
              <a:buChar char="o"/>
              <a:tabLst>
                <a:tab pos="914400" algn="l"/>
              </a:tabLst>
            </a:pPr>
            <a:r>
              <a:rPr lang="en-US" sz="1700" dirty="0">
                <a:effectLst/>
                <a:ea typeface="Times New Roman" panose="02020603050405020304" pitchFamily="18" charset="0"/>
              </a:rPr>
              <a:t>Glo Germ kits are distributed for teaching hand hygiene and environmental cleaning and disinfection.</a:t>
            </a:r>
          </a:p>
          <a:p>
            <a:pPr lvl="1">
              <a:lnSpc>
                <a:spcPct val="110000"/>
              </a:lnSpc>
              <a:spcBef>
                <a:spcPts val="0"/>
              </a:spcBef>
              <a:spcAft>
                <a:spcPts val="600"/>
              </a:spcAft>
              <a:buFont typeface="Courier New" panose="02070309020205020404" pitchFamily="49" charset="0"/>
              <a:buChar char="o"/>
              <a:tabLst>
                <a:tab pos="914400" algn="l"/>
              </a:tabLst>
            </a:pPr>
            <a:r>
              <a:rPr lang="en-US" sz="1700" i="1" dirty="0">
                <a:solidFill>
                  <a:srgbClr val="FF0000"/>
                </a:solidFill>
                <a:effectLst/>
                <a:ea typeface="Times New Roman" panose="02020603050405020304" pitchFamily="18" charset="0"/>
              </a:rPr>
              <a:t>NEW</a:t>
            </a:r>
            <a:r>
              <a:rPr lang="en-US" sz="1700" dirty="0">
                <a:solidFill>
                  <a:srgbClr val="C00000"/>
                </a:solidFill>
                <a:effectLst/>
                <a:ea typeface="Times New Roman" panose="02020603050405020304" pitchFamily="18" charset="0"/>
              </a:rPr>
              <a:t> </a:t>
            </a:r>
            <a:r>
              <a:rPr lang="en-US" sz="1700" dirty="0">
                <a:effectLst/>
                <a:ea typeface="Times New Roman" panose="02020603050405020304" pitchFamily="18" charset="0"/>
              </a:rPr>
              <a:t>IPC priority checklist for facility leadership and a staff IPC Bingo Card were developed and co-branded by CDC.</a:t>
            </a:r>
            <a:endParaRPr lang="en-US" sz="1700" dirty="0">
              <a:effectLst/>
              <a:ea typeface="Aptos" panose="020B0004020202020204" pitchFamily="34" charset="0"/>
            </a:endParaRPr>
          </a:p>
          <a:p>
            <a:pPr marL="342900" marR="0" lvl="0" indent="-342900">
              <a:lnSpc>
                <a:spcPct val="110000"/>
              </a:lnSpc>
              <a:spcBef>
                <a:spcPts val="0"/>
              </a:spcBef>
              <a:spcAft>
                <a:spcPts val="600"/>
              </a:spcAft>
              <a:buFont typeface="Arial" panose="020B0604020202020204" pitchFamily="34" charset="0"/>
              <a:buChar char="•"/>
              <a:tabLst>
                <a:tab pos="457200" algn="l"/>
              </a:tabLst>
            </a:pPr>
            <a:r>
              <a:rPr lang="en-US" sz="2000" dirty="0">
                <a:effectLst/>
                <a:ea typeface="Times New Roman" panose="02020603050405020304" pitchFamily="18" charset="0"/>
              </a:rPr>
              <a:t>Conducted webinars for nursing home staff on topics such as: </a:t>
            </a:r>
            <a:endParaRPr lang="en-US" sz="2000" dirty="0">
              <a:effectLst/>
              <a:ea typeface="Aptos" panose="020B0004020202020204" pitchFamily="34" charset="0"/>
            </a:endParaRPr>
          </a:p>
          <a:p>
            <a:pPr lvl="1">
              <a:lnSpc>
                <a:spcPct val="110000"/>
              </a:lnSpc>
              <a:spcBef>
                <a:spcPts val="0"/>
              </a:spcBef>
              <a:spcAft>
                <a:spcPts val="600"/>
              </a:spcAft>
              <a:buFont typeface="Courier New" panose="02070309020205020404" pitchFamily="49" charset="0"/>
              <a:buChar char="o"/>
              <a:tabLst>
                <a:tab pos="914400" algn="l"/>
              </a:tabLst>
            </a:pPr>
            <a:r>
              <a:rPr lang="en-US" sz="1700" dirty="0">
                <a:effectLst/>
                <a:ea typeface="Times New Roman" panose="02020603050405020304" pitchFamily="18" charset="0"/>
              </a:rPr>
              <a:t>IPC in Wound Care: A Guide for the Clinician			</a:t>
            </a:r>
            <a:r>
              <a:rPr lang="en-US" sz="1700" dirty="0">
                <a:effectLst/>
                <a:latin typeface="Aptos" panose="020B0004020202020204" pitchFamily="34" charset="0"/>
                <a:ea typeface="Times New Roman" panose="02020603050405020304" pitchFamily="18" charset="0"/>
              </a:rPr>
              <a:t>○    </a:t>
            </a:r>
            <a:r>
              <a:rPr lang="en-US" sz="1700" dirty="0">
                <a:effectLst/>
                <a:ea typeface="Times New Roman" panose="02020603050405020304" pitchFamily="18" charset="0"/>
              </a:rPr>
              <a:t>IPC in Skilled Nursing Facilities</a:t>
            </a:r>
            <a:endParaRPr lang="en-US" sz="1700" dirty="0">
              <a:effectLst/>
              <a:ea typeface="Aptos" panose="020B0004020202020204" pitchFamily="34" charset="0"/>
            </a:endParaRPr>
          </a:p>
          <a:p>
            <a:pPr lvl="1">
              <a:lnSpc>
                <a:spcPct val="110000"/>
              </a:lnSpc>
              <a:spcBef>
                <a:spcPts val="0"/>
              </a:spcBef>
              <a:spcAft>
                <a:spcPts val="600"/>
              </a:spcAft>
              <a:buFont typeface="Courier New" panose="02070309020205020404" pitchFamily="49" charset="0"/>
              <a:buChar char="o"/>
              <a:tabLst>
                <a:tab pos="914400" algn="l"/>
              </a:tabLst>
            </a:pPr>
            <a:r>
              <a:rPr lang="en-US" sz="1700" dirty="0">
                <a:effectLst/>
                <a:ea typeface="Times New Roman" panose="02020603050405020304" pitchFamily="18" charset="0"/>
              </a:rPr>
              <a:t>Enhanced Barrier Precautions for Skilled Nursing Facilities		</a:t>
            </a:r>
            <a:r>
              <a:rPr lang="en-US" sz="1700" dirty="0">
                <a:effectLst/>
                <a:latin typeface="Aptos" panose="020B0004020202020204" pitchFamily="34" charset="0"/>
                <a:ea typeface="Times New Roman" panose="02020603050405020304" pitchFamily="18" charset="0"/>
              </a:rPr>
              <a:t>○     </a:t>
            </a:r>
            <a:r>
              <a:rPr lang="en-US" sz="1700" dirty="0">
                <a:effectLst/>
                <a:ea typeface="Times New Roman" panose="02020603050405020304" pitchFamily="18" charset="0"/>
              </a:rPr>
              <a:t>Respiratory Viral Illness</a:t>
            </a:r>
            <a:endParaRPr lang="en-US" sz="1700" dirty="0">
              <a:effectLst/>
              <a:ea typeface="Aptos" panose="020B0004020202020204" pitchFamily="34" charset="0"/>
            </a:endParaRP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24</a:t>
            </a:fld>
            <a:endParaRPr lang="en-US"/>
          </a:p>
        </p:txBody>
      </p:sp>
    </p:spTree>
    <p:extLst>
      <p:ext uri="{BB962C8B-B14F-4D97-AF65-F5344CB8AC3E}">
        <p14:creationId xmlns:p14="http://schemas.microsoft.com/office/powerpoint/2010/main" val="2169264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217D3-5E28-5973-D5C0-C3902509DA9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7E97CF1-7C7C-2471-EB6D-DA05F754FA9F}"/>
              </a:ext>
            </a:extLst>
          </p:cNvPr>
          <p:cNvSpPr>
            <a:spLocks noGrp="1"/>
          </p:cNvSpPr>
          <p:nvPr>
            <p:ph type="title"/>
          </p:nvPr>
        </p:nvSpPr>
        <p:spPr/>
        <p:txBody>
          <a:bodyPr>
            <a:noAutofit/>
          </a:bodyPr>
          <a:lstStyle/>
          <a:p>
            <a:r>
              <a:rPr kumimoji="0" lang="en-US" sz="3400" b="1" i="0" u="none" strike="noStrike" kern="1200" cap="none" spc="0" normalizeH="0" baseline="0" noProof="0" dirty="0">
                <a:ln>
                  <a:noFill/>
                </a:ln>
                <a:solidFill>
                  <a:prstClr val="white"/>
                </a:solidFill>
                <a:effectLst/>
                <a:uLnTx/>
                <a:uFillTx/>
              </a:rPr>
              <a:t>DPH HAI Prevention and Response Activities (Cont.)</a:t>
            </a:r>
          </a:p>
        </p:txBody>
      </p:sp>
      <p:sp>
        <p:nvSpPr>
          <p:cNvPr id="6" name="Content Placeholder 5">
            <a:extLst>
              <a:ext uri="{FF2B5EF4-FFF2-40B4-BE49-F238E27FC236}">
                <a16:creationId xmlns:a16="http://schemas.microsoft.com/office/drawing/2014/main" id="{26EC870D-D03D-5871-F95E-8D8165F806EA}"/>
              </a:ext>
            </a:extLst>
          </p:cNvPr>
          <p:cNvSpPr>
            <a:spLocks noGrp="1"/>
          </p:cNvSpPr>
          <p:nvPr>
            <p:ph idx="1"/>
          </p:nvPr>
        </p:nvSpPr>
        <p:spPr>
          <a:xfrm>
            <a:off x="609600" y="1198180"/>
            <a:ext cx="10972800" cy="5294322"/>
          </a:xfrm>
        </p:spPr>
        <p:txBody>
          <a:bodyPr>
            <a:noAutofit/>
          </a:bodyPr>
          <a:lstStyle/>
          <a:p>
            <a:pPr marL="342900" marR="0" lvl="0" indent="-342900">
              <a:lnSpc>
                <a:spcPct val="110000"/>
              </a:lnSpc>
              <a:spcBef>
                <a:spcPts val="0"/>
              </a:spcBef>
              <a:spcAft>
                <a:spcPts val="600"/>
              </a:spcAft>
              <a:buFont typeface="Arial" panose="020B0604020202020204" pitchFamily="34" charset="0"/>
              <a:buChar char="•"/>
              <a:tabLst>
                <a:tab pos="457200" algn="l"/>
              </a:tabLst>
            </a:pPr>
            <a:r>
              <a:rPr lang="en-US" sz="2000" dirty="0">
                <a:effectLst/>
                <a:ea typeface="Times New Roman" panose="02020603050405020304" pitchFamily="18" charset="0"/>
              </a:rPr>
              <a:t>Promote CDC’s National Training Collaborative, Project Firstline, and develop MA-specific infection control training content and learning programs for frontline healthcare workers.</a:t>
            </a:r>
            <a:endParaRPr lang="en-US" sz="2000" dirty="0">
              <a:effectLst/>
              <a:ea typeface="Aptos" panose="020B0004020202020204" pitchFamily="34" charset="0"/>
            </a:endParaRPr>
          </a:p>
          <a:p>
            <a:pPr marL="342900" marR="0" lvl="0" indent="-342900">
              <a:lnSpc>
                <a:spcPct val="110000"/>
              </a:lnSpc>
              <a:spcBef>
                <a:spcPts val="0"/>
              </a:spcBef>
              <a:spcAft>
                <a:spcPts val="600"/>
              </a:spcAft>
              <a:buFont typeface="Arial" panose="020B0604020202020204" pitchFamily="34" charset="0"/>
              <a:buChar char="•"/>
              <a:tabLst>
                <a:tab pos="457200" algn="l"/>
              </a:tabLst>
            </a:pPr>
            <a:r>
              <a:rPr lang="en-US" sz="2000" dirty="0">
                <a:effectLst/>
                <a:ea typeface="Times New Roman" panose="02020603050405020304" pitchFamily="18" charset="0"/>
              </a:rPr>
              <a:t>Conducted three in-person simulation trainings for dialysis nurses, technicians and infection preventionists on CDC's dialysis evidence-based best practice recommendations. </a:t>
            </a:r>
            <a:endParaRPr lang="en-US" sz="2000" dirty="0">
              <a:effectLst/>
              <a:ea typeface="Aptos" panose="020B0004020202020204" pitchFamily="34" charset="0"/>
            </a:endParaRPr>
          </a:p>
          <a:p>
            <a:pPr marR="0" lvl="1">
              <a:lnSpc>
                <a:spcPct val="110000"/>
              </a:lnSpc>
              <a:spcBef>
                <a:spcPts val="0"/>
              </a:spcBef>
              <a:spcAft>
                <a:spcPts val="600"/>
              </a:spcAft>
              <a:buFont typeface="Courier New" panose="02070309020205020404" pitchFamily="49" charset="0"/>
              <a:buChar char="o"/>
              <a:tabLst>
                <a:tab pos="914400" algn="l"/>
              </a:tabLst>
            </a:pPr>
            <a:r>
              <a:rPr lang="en-US" sz="1700" dirty="0">
                <a:effectLst/>
                <a:ea typeface="Times New Roman" panose="02020603050405020304" pitchFamily="18" charset="0"/>
              </a:rPr>
              <a:t>Program content and materials shared with multiple state health departments to promote dialysis training nationwide.</a:t>
            </a:r>
            <a:endParaRPr lang="en-US" sz="1700" dirty="0">
              <a:effectLst/>
              <a:ea typeface="Aptos" panose="020B0004020202020204" pitchFamily="34" charset="0"/>
            </a:endParaRPr>
          </a:p>
          <a:p>
            <a:pPr marL="342900" marR="0" lvl="0" indent="-342900">
              <a:lnSpc>
                <a:spcPct val="110000"/>
              </a:lnSpc>
              <a:spcBef>
                <a:spcPts val="0"/>
              </a:spcBef>
              <a:spcAft>
                <a:spcPts val="600"/>
              </a:spcAft>
              <a:buFont typeface="Arial" panose="020B0604020202020204" pitchFamily="34" charset="0"/>
              <a:buChar char="•"/>
              <a:tabLst>
                <a:tab pos="457200" algn="l"/>
              </a:tabLst>
            </a:pPr>
            <a:r>
              <a:rPr lang="en-US" sz="2000" i="1" dirty="0">
                <a:solidFill>
                  <a:srgbClr val="FF0000"/>
                </a:solidFill>
                <a:effectLst/>
                <a:ea typeface="Times New Roman" panose="02020603050405020304" pitchFamily="18" charset="0"/>
              </a:rPr>
              <a:t>NEW</a:t>
            </a:r>
            <a:r>
              <a:rPr lang="en-US" sz="2000" dirty="0">
                <a:effectLst/>
                <a:ea typeface="Times New Roman" panose="02020603050405020304" pitchFamily="18" charset="0"/>
              </a:rPr>
              <a:t> Developed public</a:t>
            </a:r>
            <a:r>
              <a:rPr lang="en-US" sz="2000" dirty="0">
                <a:ea typeface="Times New Roman" panose="02020603050405020304" pitchFamily="18" charset="0"/>
              </a:rPr>
              <a:t>-facing interactive maps for</a:t>
            </a:r>
            <a:r>
              <a:rPr lang="en-US" sz="2000" dirty="0">
                <a:effectLst/>
                <a:ea typeface="Times New Roman" panose="02020603050405020304" pitchFamily="18" charset="0"/>
              </a:rPr>
              <a:t> dialysis and non-acute hospital HAI data.</a:t>
            </a:r>
            <a:endParaRPr lang="en-US" sz="2000" dirty="0">
              <a:effectLst/>
              <a:ea typeface="Aptos" panose="020B0004020202020204" pitchFamily="34" charset="0"/>
            </a:endParaRPr>
          </a:p>
        </p:txBody>
      </p:sp>
      <p:sp>
        <p:nvSpPr>
          <p:cNvPr id="2" name="Slide Number Placeholder 1">
            <a:extLst>
              <a:ext uri="{FF2B5EF4-FFF2-40B4-BE49-F238E27FC236}">
                <a16:creationId xmlns:a16="http://schemas.microsoft.com/office/drawing/2014/main" id="{6C68616A-3093-B97E-5308-3ABF1D3018FA}"/>
              </a:ext>
            </a:extLst>
          </p:cNvPr>
          <p:cNvSpPr>
            <a:spLocks noGrp="1"/>
          </p:cNvSpPr>
          <p:nvPr>
            <p:ph type="sldNum" sz="quarter" idx="4"/>
          </p:nvPr>
        </p:nvSpPr>
        <p:spPr/>
        <p:txBody>
          <a:bodyPr/>
          <a:lstStyle/>
          <a:p>
            <a:fld id="{CA49D0EE-DE7F-324B-A84C-F36708423CDB}" type="slidenum">
              <a:rPr lang="en-US" smtClean="0"/>
              <a:pPr/>
              <a:t>25</a:t>
            </a:fld>
            <a:endParaRPr lang="en-US"/>
          </a:p>
        </p:txBody>
      </p:sp>
    </p:spTree>
    <p:extLst>
      <p:ext uri="{BB962C8B-B14F-4D97-AF65-F5344CB8AC3E}">
        <p14:creationId xmlns:p14="http://schemas.microsoft.com/office/powerpoint/2010/main" val="1910420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a:ln>
                  <a:noFill/>
                </a:ln>
                <a:solidFill>
                  <a:prstClr val="white"/>
                </a:solidFill>
                <a:effectLst/>
                <a:uLnTx/>
                <a:uFillTx/>
              </a:rPr>
              <a:t>Antibiotic Resistance: </a:t>
            </a:r>
            <a:br>
              <a:rPr kumimoji="0" lang="en-US" sz="2800" b="1" i="0" u="none" strike="noStrike" kern="1200" cap="none" spc="0" normalizeH="0" baseline="0" noProof="0">
                <a:ln>
                  <a:noFill/>
                </a:ln>
                <a:solidFill>
                  <a:prstClr val="white"/>
                </a:solidFill>
                <a:effectLst/>
                <a:uLnTx/>
                <a:uFillTx/>
              </a:rPr>
            </a:br>
            <a:r>
              <a:rPr kumimoji="0" lang="en-US" sz="2800" b="1" i="0" u="none" strike="noStrike" kern="1200" cap="none" spc="0" normalizeH="0" baseline="0" noProof="0">
                <a:ln>
                  <a:noFill/>
                </a:ln>
                <a:solidFill>
                  <a:prstClr val="white"/>
                </a:solidFill>
                <a:effectLst/>
                <a:uLnTx/>
                <a:uFillTx/>
              </a:rPr>
              <a:t>Targeting </a:t>
            </a:r>
            <a:r>
              <a:rPr kumimoji="0" lang="en-US" sz="2800" b="1" i="0" u="none" strike="noStrike" kern="1200" cap="none" spc="0" normalizeH="0" baseline="0" noProof="0" err="1">
                <a:ln>
                  <a:noFill/>
                </a:ln>
                <a:solidFill>
                  <a:prstClr val="white"/>
                </a:solidFill>
                <a:effectLst/>
                <a:uLnTx/>
                <a:uFillTx/>
              </a:rPr>
              <a:t>Carbapenemase</a:t>
            </a:r>
            <a:r>
              <a:rPr kumimoji="0" lang="en-US" sz="2800" b="1" i="0" u="none" strike="noStrike" kern="1200" cap="none" spc="0" normalizeH="0" baseline="0" noProof="0">
                <a:ln>
                  <a:noFill/>
                </a:ln>
                <a:solidFill>
                  <a:prstClr val="white"/>
                </a:solidFill>
                <a:effectLst/>
                <a:uLnTx/>
                <a:uFillTx/>
              </a:rPr>
              <a:t>-producing Organisms (CPO) in MA</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2"/>
            <a:ext cx="10972800" cy="4728161"/>
          </a:xfrm>
        </p:spPr>
        <p:txBody>
          <a:bodyPr>
            <a:normAutofit/>
          </a:bodyPr>
          <a:lstStyle/>
          <a:p>
            <a:pPr marL="290513" indent="-285750">
              <a:lnSpc>
                <a:spcPct val="120000"/>
              </a:lnSpc>
              <a:spcBef>
                <a:spcPts val="0"/>
              </a:spcBef>
              <a:spcAft>
                <a:spcPts val="600"/>
              </a:spcAft>
              <a:defRPr/>
            </a:pPr>
            <a:r>
              <a:rPr lang="en-US" altLang="en-US" sz="2000" b="1" dirty="0"/>
              <a:t>Carbapenems are a class of antibiotics often considered a “last resort” to treat infections caused by </a:t>
            </a:r>
            <a:r>
              <a:rPr lang="en-US" altLang="en-US" sz="2000" b="1" dirty="0" err="1"/>
              <a:t>Enterobacterales</a:t>
            </a:r>
            <a:r>
              <a:rPr lang="en-US" altLang="en-US" sz="2000" b="1" dirty="0"/>
              <a:t>, </a:t>
            </a:r>
            <a:r>
              <a:rPr lang="en-US" altLang="en-US" sz="2000" b="1" i="1" dirty="0"/>
              <a:t>Pseudomonas</a:t>
            </a:r>
            <a:r>
              <a:rPr lang="en-US" altLang="en-US" sz="2000" b="1" dirty="0"/>
              <a:t>, and </a:t>
            </a:r>
            <a:r>
              <a:rPr lang="en-US" altLang="en-US" sz="2000" b="1" i="1" dirty="0"/>
              <a:t>Acinetobacter</a:t>
            </a:r>
          </a:p>
          <a:p>
            <a:pPr marL="290513" indent="-285750">
              <a:lnSpc>
                <a:spcPct val="120000"/>
              </a:lnSpc>
              <a:spcBef>
                <a:spcPts val="0"/>
              </a:spcBef>
              <a:spcAft>
                <a:spcPts val="600"/>
              </a:spcAft>
              <a:defRPr/>
            </a:pPr>
            <a:r>
              <a:rPr lang="en-US" altLang="en-US" sz="2000" dirty="0"/>
              <a:t>One way these organisms are resistant to carbapenems is by </a:t>
            </a:r>
            <a:br>
              <a:rPr lang="en-US" altLang="en-US" sz="2000" dirty="0"/>
            </a:br>
            <a:r>
              <a:rPr lang="en-US" altLang="en-US" sz="2000" dirty="0"/>
              <a:t>producing </a:t>
            </a:r>
            <a:r>
              <a:rPr lang="en-US" altLang="en-US" sz="2000" dirty="0" err="1"/>
              <a:t>carbapenemases</a:t>
            </a:r>
            <a:endParaRPr lang="en-US" altLang="en-US" sz="2000" dirty="0"/>
          </a:p>
          <a:p>
            <a:pPr marL="290513" indent="-285750">
              <a:lnSpc>
                <a:spcPct val="120000"/>
              </a:lnSpc>
              <a:spcBef>
                <a:spcPts val="0"/>
              </a:spcBef>
              <a:spcAft>
                <a:spcPts val="600"/>
              </a:spcAft>
              <a:defRPr/>
            </a:pPr>
            <a:r>
              <a:rPr lang="en-US" altLang="en-US" sz="2000" dirty="0"/>
              <a:t>A </a:t>
            </a:r>
            <a:r>
              <a:rPr lang="en-US" altLang="en-US" sz="2000" dirty="0" err="1"/>
              <a:t>carbapenemase</a:t>
            </a:r>
            <a:r>
              <a:rPr lang="en-US" altLang="en-US" sz="2000" dirty="0"/>
              <a:t> is an enzyme that can break down (and thus resist) </a:t>
            </a:r>
            <a:br>
              <a:rPr lang="en-US" altLang="en-US" sz="2000" dirty="0"/>
            </a:br>
            <a:r>
              <a:rPr lang="en-US" altLang="en-US" sz="2000" dirty="0"/>
              <a:t>many classes of antibiotics, including carbapenems, making infections </a:t>
            </a:r>
            <a:br>
              <a:rPr lang="en-US" altLang="en-US" sz="2000" dirty="0"/>
            </a:br>
            <a:r>
              <a:rPr lang="en-US" altLang="en-US" sz="2000" dirty="0"/>
              <a:t>with these organisms harder to treat</a:t>
            </a:r>
          </a:p>
          <a:p>
            <a:pPr marL="290513" indent="-285750">
              <a:lnSpc>
                <a:spcPct val="120000"/>
              </a:lnSpc>
              <a:spcBef>
                <a:spcPts val="0"/>
              </a:spcBef>
              <a:spcAft>
                <a:spcPts val="600"/>
              </a:spcAft>
              <a:defRPr/>
            </a:pPr>
            <a:r>
              <a:rPr lang="en-US" altLang="en-US" sz="2000" dirty="0"/>
              <a:t>Genes that program the organism to produce a </a:t>
            </a:r>
            <a:r>
              <a:rPr lang="en-US" altLang="en-US" sz="2000" dirty="0" err="1"/>
              <a:t>carbapenemase</a:t>
            </a:r>
            <a:r>
              <a:rPr lang="en-US" altLang="en-US" sz="2000" dirty="0"/>
              <a:t> </a:t>
            </a:r>
            <a:br>
              <a:rPr lang="en-US" altLang="en-US" sz="2000" dirty="0"/>
            </a:br>
            <a:r>
              <a:rPr lang="en-US" altLang="en-US" sz="2000" dirty="0"/>
              <a:t>can be shared between bacteria</a:t>
            </a:r>
          </a:p>
          <a:p>
            <a:pPr marL="290513" indent="-285750">
              <a:lnSpc>
                <a:spcPct val="120000"/>
              </a:lnSpc>
              <a:spcBef>
                <a:spcPts val="0"/>
              </a:spcBef>
              <a:spcAft>
                <a:spcPts val="600"/>
              </a:spcAft>
              <a:defRPr/>
            </a:pPr>
            <a:r>
              <a:rPr lang="en-US" altLang="en-US" sz="2000" b="1" dirty="0" err="1"/>
              <a:t>Carbapenemase</a:t>
            </a:r>
            <a:r>
              <a:rPr lang="en-US" altLang="en-US" sz="2000" b="1" dirty="0"/>
              <a:t> gene targets: </a:t>
            </a:r>
            <a:r>
              <a:rPr lang="en-US" altLang="en-US" sz="2000" dirty="0"/>
              <a:t>KPC, NDM, VIM, OXA and IMP</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26</a:t>
            </a:fld>
            <a:endParaRPr lang="en-US"/>
          </a:p>
        </p:txBody>
      </p:sp>
      <p:grpSp>
        <p:nvGrpSpPr>
          <p:cNvPr id="3" name="Group 2">
            <a:extLst>
              <a:ext uri="{FF2B5EF4-FFF2-40B4-BE49-F238E27FC236}">
                <a16:creationId xmlns:a16="http://schemas.microsoft.com/office/drawing/2014/main" id="{DE5B0CE6-5158-E3C1-4176-6AED1A4CAE88}"/>
              </a:ext>
            </a:extLst>
          </p:cNvPr>
          <p:cNvGrpSpPr/>
          <p:nvPr/>
        </p:nvGrpSpPr>
        <p:grpSpPr>
          <a:xfrm>
            <a:off x="8705493" y="2627030"/>
            <a:ext cx="3726656" cy="2829801"/>
            <a:chOff x="2652792" y="3717099"/>
            <a:chExt cx="3726656" cy="2829801"/>
          </a:xfrm>
        </p:grpSpPr>
        <p:sp>
          <p:nvSpPr>
            <p:cNvPr id="4" name="Freeform 6">
              <a:extLst>
                <a:ext uri="{FF2B5EF4-FFF2-40B4-BE49-F238E27FC236}">
                  <a16:creationId xmlns:a16="http://schemas.microsoft.com/office/drawing/2014/main" id="{2E263918-4D8A-94C9-7F7F-07ACE692B548}"/>
                </a:ext>
              </a:extLst>
            </p:cNvPr>
            <p:cNvSpPr/>
            <p:nvPr/>
          </p:nvSpPr>
          <p:spPr>
            <a:xfrm>
              <a:off x="4296247" y="3717099"/>
              <a:ext cx="1079272" cy="1084827"/>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15" tIns="226086" rIns="205115" bIns="226086" numCol="1" spcCol="1270" anchor="ctr"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NDM</a:t>
              </a:r>
            </a:p>
          </p:txBody>
        </p:sp>
        <p:sp>
          <p:nvSpPr>
            <p:cNvPr id="7" name="Rectangle 6">
              <a:extLst>
                <a:ext uri="{FF2B5EF4-FFF2-40B4-BE49-F238E27FC236}">
                  <a16:creationId xmlns:a16="http://schemas.microsoft.com/office/drawing/2014/main" id="{629B2172-15FA-F98E-05FB-8CC2F4C440DD}"/>
                </a:ext>
              </a:extLst>
            </p:cNvPr>
            <p:cNvSpPr/>
            <p:nvPr/>
          </p:nvSpPr>
          <p:spPr>
            <a:xfrm>
              <a:off x="5224185" y="3941582"/>
              <a:ext cx="1155263" cy="6211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8" name="Freeform 8">
              <a:extLst>
                <a:ext uri="{FF2B5EF4-FFF2-40B4-BE49-F238E27FC236}">
                  <a16:creationId xmlns:a16="http://schemas.microsoft.com/office/drawing/2014/main" id="{EB8C23DA-158C-EEC3-DBB3-EA709C42B152}"/>
                </a:ext>
              </a:extLst>
            </p:cNvPr>
            <p:cNvSpPr/>
            <p:nvPr/>
          </p:nvSpPr>
          <p:spPr>
            <a:xfrm>
              <a:off x="3211790" y="3734545"/>
              <a:ext cx="1012409"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345" tIns="161316" rIns="140345" bIns="161316" numCol="1" spcCol="1270" anchor="ctr" anchorCtr="0">
              <a:noAutofit/>
            </a:bodyPr>
            <a:lstStyle/>
            <a:p>
              <a:pPr marL="0" marR="0" lvl="0" indent="0" algn="ctr" defTabSz="1377950" rtl="0" eaLnBrk="1" fontAlgn="base"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KPC</a:t>
              </a:r>
            </a:p>
          </p:txBody>
        </p:sp>
        <p:sp>
          <p:nvSpPr>
            <p:cNvPr id="9" name="Freeform 9">
              <a:extLst>
                <a:ext uri="{FF2B5EF4-FFF2-40B4-BE49-F238E27FC236}">
                  <a16:creationId xmlns:a16="http://schemas.microsoft.com/office/drawing/2014/main" id="{AD2B5825-ECE7-6CFD-BD25-F387C93E8229}"/>
                </a:ext>
              </a:extLst>
            </p:cNvPr>
            <p:cNvSpPr/>
            <p:nvPr/>
          </p:nvSpPr>
          <p:spPr>
            <a:xfrm>
              <a:off x="3717994" y="4613208"/>
              <a:ext cx="1065272"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15" tIns="226086" rIns="205115" bIns="226086" numCol="1" spcCol="1270" anchor="ctr"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VIM</a:t>
              </a:r>
            </a:p>
          </p:txBody>
        </p:sp>
        <p:sp>
          <p:nvSpPr>
            <p:cNvPr id="10" name="Rectangle 9">
              <a:extLst>
                <a:ext uri="{FF2B5EF4-FFF2-40B4-BE49-F238E27FC236}">
                  <a16:creationId xmlns:a16="http://schemas.microsoft.com/office/drawing/2014/main" id="{20977D01-3077-3385-2135-58C5A4044EBF}"/>
                </a:ext>
              </a:extLst>
            </p:cNvPr>
            <p:cNvSpPr/>
            <p:nvPr/>
          </p:nvSpPr>
          <p:spPr>
            <a:xfrm>
              <a:off x="2652792" y="4820245"/>
              <a:ext cx="1117996" cy="6211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1" name="Freeform 11">
              <a:extLst>
                <a:ext uri="{FF2B5EF4-FFF2-40B4-BE49-F238E27FC236}">
                  <a16:creationId xmlns:a16="http://schemas.microsoft.com/office/drawing/2014/main" id="{01577A18-7905-57B5-CFA7-F35FD73B60AD}"/>
                </a:ext>
              </a:extLst>
            </p:cNvPr>
            <p:cNvSpPr/>
            <p:nvPr/>
          </p:nvSpPr>
          <p:spPr>
            <a:xfrm>
              <a:off x="4875530" y="4645407"/>
              <a:ext cx="1021103"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345" tIns="161316" rIns="140345" bIns="161316" numCol="1" spcCol="1270" anchor="ctr" anchorCtr="0">
              <a:noAutofit/>
            </a:bodyPr>
            <a:lstStyle/>
            <a:p>
              <a:pPr marL="0" marR="0" lvl="0" indent="0" algn="ctr" defTabSz="1244600" rtl="0" eaLnBrk="1" fontAlgn="base"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OXA</a:t>
              </a:r>
            </a:p>
          </p:txBody>
        </p:sp>
        <p:sp>
          <p:nvSpPr>
            <p:cNvPr id="12" name="Freeform 12">
              <a:extLst>
                <a:ext uri="{FF2B5EF4-FFF2-40B4-BE49-F238E27FC236}">
                  <a16:creationId xmlns:a16="http://schemas.microsoft.com/office/drawing/2014/main" id="{1D960FB9-18AE-8A7C-6A89-654DA9686E3E}"/>
                </a:ext>
              </a:extLst>
            </p:cNvPr>
            <p:cNvSpPr/>
            <p:nvPr/>
          </p:nvSpPr>
          <p:spPr>
            <a:xfrm>
              <a:off x="4296247" y="5511718"/>
              <a:ext cx="999985"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15" tIns="226086" rIns="205115" bIns="226086" numCol="1" spcCol="1270" anchor="ctr"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IMP</a:t>
              </a:r>
            </a:p>
          </p:txBody>
        </p:sp>
        <p:sp>
          <p:nvSpPr>
            <p:cNvPr id="13" name="Rectangle 12">
              <a:extLst>
                <a:ext uri="{FF2B5EF4-FFF2-40B4-BE49-F238E27FC236}">
                  <a16:creationId xmlns:a16="http://schemas.microsoft.com/office/drawing/2014/main" id="{DC1E3A02-CFF5-666C-FE07-EDA79A13B95C}"/>
                </a:ext>
              </a:extLst>
            </p:cNvPr>
            <p:cNvSpPr/>
            <p:nvPr/>
          </p:nvSpPr>
          <p:spPr>
            <a:xfrm>
              <a:off x="5224185" y="5698908"/>
              <a:ext cx="1155263" cy="6211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grpSp>
    </p:spTree>
    <p:extLst>
      <p:ext uri="{BB962C8B-B14F-4D97-AF65-F5344CB8AC3E}">
        <p14:creationId xmlns:p14="http://schemas.microsoft.com/office/powerpoint/2010/main" val="3660046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Antibiotic Resistance Surveillance: </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Reporting and Laboratory Testing Methods</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2"/>
            <a:ext cx="10972800" cy="4728161"/>
          </a:xfrm>
        </p:spPr>
        <p:txBody>
          <a:bodyPr>
            <a:normAutofit lnSpcReduction="10000"/>
          </a:bodyPr>
          <a:lstStyle/>
          <a:p>
            <a:pPr marL="290513" indent="-285750">
              <a:lnSpc>
                <a:spcPct val="120000"/>
              </a:lnSpc>
              <a:spcBef>
                <a:spcPts val="0"/>
              </a:spcBef>
              <a:spcAft>
                <a:spcPts val="600"/>
              </a:spcAft>
              <a:defRPr/>
            </a:pPr>
            <a:r>
              <a:rPr lang="en-US" altLang="en-US" sz="2000" dirty="0"/>
              <a:t>Electronic laboratory reporting (ELR) of multidrug-resistant organisms (MDROs) of concern into the Massachusetts Virtual Epidemiologic Network (MAVEN) is mandatory for clinical laboratories</a:t>
            </a:r>
          </a:p>
          <a:p>
            <a:pPr marL="290513" indent="-285750">
              <a:lnSpc>
                <a:spcPct val="120000"/>
              </a:lnSpc>
              <a:spcBef>
                <a:spcPts val="0"/>
              </a:spcBef>
              <a:spcAft>
                <a:spcPts val="600"/>
              </a:spcAft>
              <a:defRPr/>
            </a:pPr>
            <a:r>
              <a:rPr lang="en-US" altLang="en-US" sz="2000" dirty="0"/>
              <a:t>Mandatory submission of selected MDRO isolates to the Massachusetts State Public Health Laboratory (MA SPHL) for advanced testing at MA SPHL and at our regional Antimicrobial Resistant Laboratory Network (ARLN), the Wadsworth Center in New York:</a:t>
            </a:r>
          </a:p>
          <a:p>
            <a:pPr marL="690563" lvl="1">
              <a:lnSpc>
                <a:spcPct val="120000"/>
              </a:lnSpc>
              <a:spcBef>
                <a:spcPts val="0"/>
              </a:spcBef>
              <a:spcAft>
                <a:spcPts val="600"/>
              </a:spcAft>
              <a:defRPr/>
            </a:pPr>
            <a:r>
              <a:rPr lang="en-US" altLang="en-US" sz="1800" dirty="0"/>
              <a:t>Identify novel resistance mechanisms such as genes that code for </a:t>
            </a:r>
            <a:r>
              <a:rPr lang="en-US" altLang="en-US" sz="1800" dirty="0" err="1"/>
              <a:t>carbapenemase</a:t>
            </a:r>
            <a:r>
              <a:rPr lang="en-US" altLang="en-US" sz="1800" dirty="0"/>
              <a:t> production or </a:t>
            </a:r>
            <a:br>
              <a:rPr lang="en-US" altLang="en-US" sz="1800" dirty="0"/>
            </a:br>
            <a:r>
              <a:rPr lang="en-US" altLang="en-US" sz="1800" dirty="0"/>
              <a:t>colistin resistance</a:t>
            </a:r>
          </a:p>
          <a:p>
            <a:pPr marL="690563" lvl="1">
              <a:lnSpc>
                <a:spcPct val="120000"/>
              </a:lnSpc>
              <a:spcBef>
                <a:spcPts val="0"/>
              </a:spcBef>
              <a:spcAft>
                <a:spcPts val="600"/>
              </a:spcAft>
              <a:defRPr/>
            </a:pPr>
            <a:r>
              <a:rPr lang="en-US" altLang="en-US" sz="1800" dirty="0"/>
              <a:t>Identify </a:t>
            </a:r>
            <a:r>
              <a:rPr lang="en-US" altLang="en-US" sz="1800" i="1" dirty="0"/>
              <a:t>Candida auris</a:t>
            </a:r>
          </a:p>
          <a:p>
            <a:pPr marL="690563" lvl="1">
              <a:lnSpc>
                <a:spcPct val="120000"/>
              </a:lnSpc>
              <a:spcBef>
                <a:spcPts val="0"/>
              </a:spcBef>
              <a:spcAft>
                <a:spcPts val="600"/>
              </a:spcAft>
              <a:defRPr/>
            </a:pPr>
            <a:r>
              <a:rPr lang="en-US" altLang="en-US" sz="1800" dirty="0"/>
              <a:t>Test swabs to identify colonization with target organisms to detect transmission within a healthcare facility</a:t>
            </a:r>
          </a:p>
          <a:p>
            <a:pPr marL="690563" lvl="1">
              <a:lnSpc>
                <a:spcPct val="120000"/>
              </a:lnSpc>
              <a:spcBef>
                <a:spcPts val="0"/>
              </a:spcBef>
              <a:spcAft>
                <a:spcPts val="600"/>
              </a:spcAft>
              <a:defRPr/>
            </a:pPr>
            <a:r>
              <a:rPr lang="en-US" altLang="en-US" sz="1800" dirty="0"/>
              <a:t>Conduct whole-genome sequencing to determine relatedness of organisms to identify transmission pathways within and across healthcare facilities</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27</a:t>
            </a:fld>
            <a:endParaRPr lang="en-US"/>
          </a:p>
        </p:txBody>
      </p:sp>
    </p:spTree>
    <p:extLst>
      <p:ext uri="{BB962C8B-B14F-4D97-AF65-F5344CB8AC3E}">
        <p14:creationId xmlns:p14="http://schemas.microsoft.com/office/powerpoint/2010/main" val="1171130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a:ln>
                  <a:noFill/>
                </a:ln>
                <a:solidFill>
                  <a:prstClr val="white"/>
                </a:solidFill>
                <a:effectLst/>
                <a:uLnTx/>
                <a:uFillTx/>
              </a:rPr>
              <a:t>Antibiotic Resistance Surveillance: </a:t>
            </a:r>
            <a:r>
              <a:rPr kumimoji="0" lang="en-US" sz="2800" b="1" i="1" u="none" strike="noStrike" kern="1200" cap="none" spc="0" normalizeH="0" baseline="0" noProof="0">
                <a:ln>
                  <a:noFill/>
                </a:ln>
                <a:solidFill>
                  <a:prstClr val="white"/>
                </a:solidFill>
                <a:effectLst/>
                <a:uLnTx/>
                <a:uFillTx/>
              </a:rPr>
              <a:t>Candida auris </a:t>
            </a:r>
            <a:r>
              <a:rPr kumimoji="0" lang="en-US" sz="2800" b="1" i="0" u="none" strike="noStrike" kern="1200" cap="none" spc="0" normalizeH="0" baseline="0" noProof="0">
                <a:ln>
                  <a:noFill/>
                </a:ln>
                <a:solidFill>
                  <a:prstClr val="white"/>
                </a:solidFill>
                <a:effectLst/>
                <a:uLnTx/>
                <a:uFillTx/>
              </a:rPr>
              <a:t>and </a:t>
            </a:r>
            <a:r>
              <a:rPr kumimoji="0" lang="en-US" sz="2800" b="1" i="0" u="none" strike="noStrike" kern="1200" cap="none" spc="0" normalizeH="0" baseline="0" noProof="0" err="1">
                <a:ln>
                  <a:noFill/>
                </a:ln>
                <a:solidFill>
                  <a:prstClr val="white"/>
                </a:solidFill>
                <a:effectLst/>
                <a:uLnTx/>
                <a:uFillTx/>
              </a:rPr>
              <a:t>Carbapenemase</a:t>
            </a:r>
            <a:r>
              <a:rPr kumimoji="0" lang="en-US" sz="2800" b="1" i="0" u="none" strike="noStrike" kern="1200" cap="none" spc="0" normalizeH="0" baseline="0" noProof="0">
                <a:ln>
                  <a:noFill/>
                </a:ln>
                <a:solidFill>
                  <a:prstClr val="white"/>
                </a:solidFill>
                <a:effectLst/>
                <a:uLnTx/>
                <a:uFillTx/>
              </a:rPr>
              <a:t>-producing Organism (CPO) Cases in MA</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28</a:t>
            </a:fld>
            <a:endParaRPr lang="en-US"/>
          </a:p>
        </p:txBody>
      </p:sp>
      <p:pic>
        <p:nvPicPr>
          <p:cNvPr id="6" name="Picture 5">
            <a:extLst>
              <a:ext uri="{FF2B5EF4-FFF2-40B4-BE49-F238E27FC236}">
                <a16:creationId xmlns:a16="http://schemas.microsoft.com/office/drawing/2014/main" id="{48A288AE-7161-5656-4AB9-062A67BB3891}"/>
              </a:ext>
            </a:extLst>
          </p:cNvPr>
          <p:cNvPicPr>
            <a:picLocks noChangeAspect="1"/>
          </p:cNvPicPr>
          <p:nvPr/>
        </p:nvPicPr>
        <p:blipFill>
          <a:blip r:embed="rId2"/>
          <a:stretch>
            <a:fillRect/>
          </a:stretch>
        </p:blipFill>
        <p:spPr>
          <a:xfrm>
            <a:off x="225859" y="1839433"/>
            <a:ext cx="5853363" cy="3444948"/>
          </a:xfrm>
          <a:prstGeom prst="rect">
            <a:avLst/>
          </a:prstGeom>
        </p:spPr>
      </p:pic>
      <p:sp>
        <p:nvSpPr>
          <p:cNvPr id="9" name="TextBox 8">
            <a:extLst>
              <a:ext uri="{FF2B5EF4-FFF2-40B4-BE49-F238E27FC236}">
                <a16:creationId xmlns:a16="http://schemas.microsoft.com/office/drawing/2014/main" id="{93A3A4E8-9DB9-6BB8-4C9D-759D0B9BB0CD}"/>
              </a:ext>
            </a:extLst>
          </p:cNvPr>
          <p:cNvSpPr txBox="1"/>
          <p:nvPr/>
        </p:nvSpPr>
        <p:spPr>
          <a:xfrm>
            <a:off x="138222" y="5336992"/>
            <a:ext cx="5667153" cy="276999"/>
          </a:xfrm>
          <a:prstGeom prst="rect">
            <a:avLst/>
          </a:prstGeom>
          <a:noFill/>
        </p:spPr>
        <p:txBody>
          <a:bodyPr wrap="square" rtlCol="0">
            <a:spAutoFit/>
          </a:bodyPr>
          <a:lstStyle/>
          <a:p>
            <a:r>
              <a:rPr lang="en-US" sz="1200"/>
              <a:t>*Data are current as of 8/15/24 and are subject to change</a:t>
            </a:r>
          </a:p>
        </p:txBody>
      </p:sp>
      <p:pic>
        <p:nvPicPr>
          <p:cNvPr id="3" name="Picture 2">
            <a:extLst>
              <a:ext uri="{FF2B5EF4-FFF2-40B4-BE49-F238E27FC236}">
                <a16:creationId xmlns:a16="http://schemas.microsoft.com/office/drawing/2014/main" id="{47B6A229-3C5D-3205-AA14-D70484FB9899}"/>
              </a:ext>
            </a:extLst>
          </p:cNvPr>
          <p:cNvPicPr>
            <a:picLocks noChangeAspect="1"/>
          </p:cNvPicPr>
          <p:nvPr/>
        </p:nvPicPr>
        <p:blipFill>
          <a:blip r:embed="rId3"/>
          <a:stretch>
            <a:fillRect/>
          </a:stretch>
        </p:blipFill>
        <p:spPr>
          <a:xfrm>
            <a:off x="6112780" y="1839433"/>
            <a:ext cx="5860984" cy="3444948"/>
          </a:xfrm>
          <a:prstGeom prst="rect">
            <a:avLst/>
          </a:prstGeom>
        </p:spPr>
      </p:pic>
    </p:spTree>
    <p:extLst>
      <p:ext uri="{BB962C8B-B14F-4D97-AF65-F5344CB8AC3E}">
        <p14:creationId xmlns:p14="http://schemas.microsoft.com/office/powerpoint/2010/main" val="1210651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a:ln>
                  <a:noFill/>
                </a:ln>
                <a:solidFill>
                  <a:prstClr val="white"/>
                </a:solidFill>
                <a:effectLst/>
                <a:uLnTx/>
                <a:uFillTx/>
              </a:rPr>
              <a:t>Antibiotic Resistance Surveillance:</a:t>
            </a:r>
            <a:br>
              <a:rPr kumimoji="0" lang="en-US" sz="2800" b="1" i="0" u="none" strike="noStrike" kern="1200" cap="none" spc="0" normalizeH="0" baseline="0" noProof="0">
                <a:ln>
                  <a:noFill/>
                </a:ln>
                <a:solidFill>
                  <a:prstClr val="white"/>
                </a:solidFill>
                <a:effectLst/>
                <a:uLnTx/>
                <a:uFillTx/>
              </a:rPr>
            </a:br>
            <a:r>
              <a:rPr kumimoji="0" lang="en-US" sz="2800" b="1" i="0" u="none" strike="noStrike" kern="1200" cap="none" spc="0" normalizeH="0" baseline="0" noProof="0" err="1">
                <a:ln>
                  <a:noFill/>
                </a:ln>
                <a:solidFill>
                  <a:prstClr val="white"/>
                </a:solidFill>
                <a:effectLst/>
                <a:uLnTx/>
                <a:uFillTx/>
              </a:rPr>
              <a:t>Carbapenemase</a:t>
            </a:r>
            <a:r>
              <a:rPr kumimoji="0" lang="en-US" sz="2800" b="1" i="0" u="none" strike="noStrike" kern="1200" cap="none" spc="0" normalizeH="0" baseline="0" noProof="0">
                <a:ln>
                  <a:noFill/>
                </a:ln>
                <a:solidFill>
                  <a:prstClr val="white"/>
                </a:solidFill>
                <a:effectLst/>
                <a:uLnTx/>
                <a:uFillTx/>
              </a:rPr>
              <a:t>-producing Organisms (CPOs) in MA</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29</a:t>
            </a:fld>
            <a:endParaRPr lang="en-US"/>
          </a:p>
        </p:txBody>
      </p:sp>
      <p:pic>
        <p:nvPicPr>
          <p:cNvPr id="4" name="Picture 3">
            <a:extLst>
              <a:ext uri="{FF2B5EF4-FFF2-40B4-BE49-F238E27FC236}">
                <a16:creationId xmlns:a16="http://schemas.microsoft.com/office/drawing/2014/main" id="{EFCACE04-DFE1-EFAD-C31F-014DD11BCAB7}"/>
              </a:ext>
            </a:extLst>
          </p:cNvPr>
          <p:cNvPicPr>
            <a:picLocks noChangeAspect="1"/>
          </p:cNvPicPr>
          <p:nvPr/>
        </p:nvPicPr>
        <p:blipFill>
          <a:blip r:embed="rId2"/>
          <a:stretch>
            <a:fillRect/>
          </a:stretch>
        </p:blipFill>
        <p:spPr>
          <a:xfrm>
            <a:off x="861298" y="1042386"/>
            <a:ext cx="10384770" cy="5122154"/>
          </a:xfrm>
          <a:prstGeom prst="rect">
            <a:avLst/>
          </a:prstGeom>
        </p:spPr>
      </p:pic>
      <p:sp>
        <p:nvSpPr>
          <p:cNvPr id="7" name="TextBox 6">
            <a:extLst>
              <a:ext uri="{FF2B5EF4-FFF2-40B4-BE49-F238E27FC236}">
                <a16:creationId xmlns:a16="http://schemas.microsoft.com/office/drawing/2014/main" id="{9A3AA48B-5187-7D01-7911-21B17DABD897}"/>
              </a:ext>
            </a:extLst>
          </p:cNvPr>
          <p:cNvSpPr txBox="1"/>
          <p:nvPr/>
        </p:nvSpPr>
        <p:spPr>
          <a:xfrm>
            <a:off x="805021" y="6159508"/>
            <a:ext cx="3962399" cy="553998"/>
          </a:xfrm>
          <a:prstGeom prst="rect">
            <a:avLst/>
          </a:prstGeom>
          <a:noFill/>
        </p:spPr>
        <p:txBody>
          <a:bodyPr wrap="square" rtlCol="0">
            <a:spAutoFit/>
          </a:bodyPr>
          <a:lstStyle/>
          <a:p>
            <a:r>
              <a:rPr lang="en-US" sz="1200"/>
              <a:t>*Data are current as of 8/15/24 and are subject to change</a:t>
            </a:r>
          </a:p>
          <a:p>
            <a:endParaRPr lang="en-US"/>
          </a:p>
        </p:txBody>
      </p:sp>
    </p:spTree>
    <p:extLst>
      <p:ext uri="{BB962C8B-B14F-4D97-AF65-F5344CB8AC3E}">
        <p14:creationId xmlns:p14="http://schemas.microsoft.com/office/powerpoint/2010/main" val="4108197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rmAutofit/>
          </a:bodyPr>
          <a:lstStyle/>
          <a:p>
            <a:r>
              <a:rPr kumimoji="0" lang="en-US" sz="3600" b="1" i="0" u="none" strike="noStrike" kern="1200" cap="none" spc="0" normalizeH="0" baseline="0" noProof="0">
                <a:ln>
                  <a:noFill/>
                </a:ln>
                <a:solidFill>
                  <a:prstClr val="white"/>
                </a:solidFill>
                <a:effectLst/>
                <a:uLnTx/>
                <a:uFillTx/>
              </a:rPr>
              <a:t>Methods</a:t>
            </a:r>
            <a:endParaRPr lang="en-US"/>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3"/>
            <a:ext cx="10972800" cy="4917732"/>
          </a:xfrm>
        </p:spPr>
        <p:txBody>
          <a:bodyPr vert="horz" lIns="91440" tIns="45720" rIns="91440" bIns="45720" rtlCol="0" anchor="t">
            <a:normAutofit lnSpcReduction="10000"/>
          </a:bodyPr>
          <a:lstStyle/>
          <a:p>
            <a:pPr marL="0" indent="1270">
              <a:lnSpc>
                <a:spcPct val="100000"/>
              </a:lnSpc>
              <a:spcBef>
                <a:spcPts val="1000"/>
              </a:spcBef>
              <a:spcAft>
                <a:spcPts val="1000"/>
              </a:spcAft>
              <a:buNone/>
              <a:defRPr/>
            </a:pPr>
            <a:r>
              <a:rPr lang="en-US" altLang="en-US" sz="2000" b="1"/>
              <a:t>The healthcare data summary includes the following statewide measures for the 2023 calendar year </a:t>
            </a:r>
            <a:r>
              <a:rPr lang="en-US" altLang="en-US" sz="2000"/>
              <a:t>(January 1, 2023– December 31, 2023) as reported to the CDC’s National Healthcare Safety Network (NHSN).</a:t>
            </a:r>
          </a:p>
          <a:p>
            <a:pPr marL="0" indent="1270">
              <a:lnSpc>
                <a:spcPct val="100000"/>
              </a:lnSpc>
              <a:spcBef>
                <a:spcPts val="1000"/>
              </a:spcBef>
              <a:spcAft>
                <a:spcPts val="1000"/>
              </a:spcAft>
              <a:buNone/>
              <a:defRPr/>
            </a:pPr>
            <a:r>
              <a:rPr lang="en-US" altLang="en-US" sz="2000">
                <a:latin typeface="Arial"/>
                <a:cs typeface="Arial"/>
              </a:rPr>
              <a:t>DPH required measures are consistent with the Centers for Medicare and Medicaid Services (CMS) quality reporting measures. </a:t>
            </a:r>
            <a:r>
              <a:rPr lang="en-US" altLang="en-US" sz="1800">
                <a:latin typeface="Arial"/>
                <a:cs typeface="Arial"/>
              </a:rPr>
              <a:t> </a:t>
            </a:r>
          </a:p>
          <a:p>
            <a:pPr marL="0" indent="1270">
              <a:lnSpc>
                <a:spcPct val="100000"/>
              </a:lnSpc>
              <a:spcBef>
                <a:spcPts val="1000"/>
              </a:spcBef>
              <a:spcAft>
                <a:spcPts val="1000"/>
              </a:spcAft>
              <a:buNone/>
              <a:defRPr/>
            </a:pPr>
            <a:endParaRPr lang="en-US" altLang="en-US" sz="1800"/>
          </a:p>
          <a:p>
            <a:pPr marL="0" indent="0">
              <a:lnSpc>
                <a:spcPct val="100000"/>
              </a:lnSpc>
              <a:spcBef>
                <a:spcPts val="0"/>
              </a:spcBef>
              <a:buNone/>
              <a:defRPr/>
            </a:pPr>
            <a:endParaRPr lang="en-US" altLang="en-US" sz="1200" i="1"/>
          </a:p>
          <a:p>
            <a:pPr marL="0" indent="0">
              <a:lnSpc>
                <a:spcPct val="100000"/>
              </a:lnSpc>
              <a:spcBef>
                <a:spcPts val="0"/>
              </a:spcBef>
              <a:buNone/>
              <a:defRPr/>
            </a:pPr>
            <a:endParaRPr lang="en-US" altLang="en-US" sz="1200" i="1"/>
          </a:p>
          <a:p>
            <a:pPr marL="0" indent="0">
              <a:lnSpc>
                <a:spcPct val="100000"/>
              </a:lnSpc>
              <a:spcBef>
                <a:spcPts val="0"/>
              </a:spcBef>
              <a:buNone/>
              <a:defRPr/>
            </a:pPr>
            <a:endParaRPr lang="en-US" altLang="en-US" sz="1200" i="1"/>
          </a:p>
          <a:p>
            <a:pPr marL="0" indent="0">
              <a:lnSpc>
                <a:spcPct val="100000"/>
              </a:lnSpc>
              <a:spcBef>
                <a:spcPts val="0"/>
              </a:spcBef>
              <a:buNone/>
              <a:defRPr/>
            </a:pPr>
            <a:endParaRPr lang="en-US" altLang="en-US" sz="1200" i="1"/>
          </a:p>
          <a:p>
            <a:pPr marL="0" indent="0">
              <a:lnSpc>
                <a:spcPct val="100000"/>
              </a:lnSpc>
              <a:spcBef>
                <a:spcPts val="0"/>
              </a:spcBef>
              <a:buNone/>
              <a:defRPr/>
            </a:pPr>
            <a:endParaRPr lang="en-US" altLang="en-US" sz="1200" i="1"/>
          </a:p>
          <a:p>
            <a:pPr marL="0" indent="0">
              <a:lnSpc>
                <a:spcPct val="100000"/>
              </a:lnSpc>
              <a:spcBef>
                <a:spcPts val="0"/>
              </a:spcBef>
              <a:buNone/>
              <a:defRPr/>
            </a:pPr>
            <a:endParaRPr lang="en-US" altLang="en-US" sz="1200" i="1"/>
          </a:p>
          <a:p>
            <a:pPr marL="0" indent="0">
              <a:lnSpc>
                <a:spcPct val="100000"/>
              </a:lnSpc>
              <a:spcBef>
                <a:spcPts val="0"/>
              </a:spcBef>
              <a:buNone/>
              <a:defRPr/>
            </a:pPr>
            <a:endParaRPr lang="en-US" altLang="en-US" sz="1200" i="1"/>
          </a:p>
          <a:p>
            <a:pPr marL="0" indent="0">
              <a:lnSpc>
                <a:spcPct val="100000"/>
              </a:lnSpc>
              <a:spcBef>
                <a:spcPts val="0"/>
              </a:spcBef>
              <a:buNone/>
              <a:defRPr/>
            </a:pPr>
            <a:endParaRPr lang="en-US" altLang="en-US" sz="1200" i="1"/>
          </a:p>
          <a:p>
            <a:pPr marL="0" indent="0">
              <a:lnSpc>
                <a:spcPct val="100000"/>
              </a:lnSpc>
              <a:spcBef>
                <a:spcPts val="0"/>
              </a:spcBef>
              <a:buNone/>
              <a:defRPr/>
            </a:pPr>
            <a:endParaRPr lang="en-US" altLang="en-US" sz="1200" i="1"/>
          </a:p>
          <a:p>
            <a:pPr marL="0" indent="0">
              <a:lnSpc>
                <a:spcPct val="100000"/>
              </a:lnSpc>
              <a:spcBef>
                <a:spcPts val="0"/>
              </a:spcBef>
              <a:buNone/>
              <a:defRPr/>
            </a:pPr>
            <a:endParaRPr lang="en-US" altLang="en-US" sz="1200" i="1"/>
          </a:p>
          <a:p>
            <a:pPr marL="0" indent="0">
              <a:lnSpc>
                <a:spcPct val="100000"/>
              </a:lnSpc>
              <a:spcBef>
                <a:spcPts val="0"/>
              </a:spcBef>
              <a:buNone/>
              <a:defRPr/>
            </a:pPr>
            <a:endParaRPr lang="en-US" altLang="en-US" sz="1200" i="1"/>
          </a:p>
          <a:p>
            <a:pPr marL="0" indent="0">
              <a:lnSpc>
                <a:spcPct val="100000"/>
              </a:lnSpc>
              <a:spcBef>
                <a:spcPts val="0"/>
              </a:spcBef>
              <a:buNone/>
              <a:defRPr/>
            </a:pPr>
            <a:endParaRPr lang="en-US" altLang="en-US" sz="1200" i="1"/>
          </a:p>
          <a:p>
            <a:pPr marL="0" indent="0">
              <a:lnSpc>
                <a:spcPct val="100000"/>
              </a:lnSpc>
              <a:spcBef>
                <a:spcPts val="0"/>
              </a:spcBef>
              <a:buNone/>
              <a:defRPr/>
            </a:pPr>
            <a:endParaRPr lang="en-US" altLang="en-US" sz="1200" i="1"/>
          </a:p>
          <a:p>
            <a:pPr marL="0" indent="0">
              <a:lnSpc>
                <a:spcPct val="100000"/>
              </a:lnSpc>
              <a:spcBef>
                <a:spcPts val="0"/>
              </a:spcBef>
              <a:buNone/>
              <a:defRPr/>
            </a:pPr>
            <a:r>
              <a:rPr lang="en-US" altLang="en-US" sz="1200" i="1"/>
              <a:t>National baseline data for each measure are based on a statistical risk model derived from national data</a:t>
            </a:r>
          </a:p>
          <a:p>
            <a:pPr marL="0" indent="0">
              <a:lnSpc>
                <a:spcPct val="100000"/>
              </a:lnSpc>
              <a:spcBef>
                <a:spcPts val="0"/>
              </a:spcBef>
              <a:buNone/>
              <a:defRPr/>
            </a:pPr>
            <a:r>
              <a:rPr lang="en-US" altLang="en-US" sz="1200" i="1">
                <a:latin typeface="Arial"/>
                <a:cs typeface="Arial"/>
              </a:rPr>
              <a:t>^ All data were extracted from NHSN on August 21, 2024</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3</a:t>
            </a:fld>
            <a:endParaRPr lang="en-US"/>
          </a:p>
        </p:txBody>
      </p:sp>
      <p:graphicFrame>
        <p:nvGraphicFramePr>
          <p:cNvPr id="3" name="Table 2">
            <a:extLst>
              <a:ext uri="{FF2B5EF4-FFF2-40B4-BE49-F238E27FC236}">
                <a16:creationId xmlns:a16="http://schemas.microsoft.com/office/drawing/2014/main" id="{72BDED7B-CF88-1899-BBC3-003C518FD0FA}"/>
              </a:ext>
            </a:extLst>
          </p:cNvPr>
          <p:cNvGraphicFramePr>
            <a:graphicFrameLocks noGrp="1"/>
          </p:cNvGraphicFramePr>
          <p:nvPr>
            <p:extLst>
              <p:ext uri="{D42A27DB-BD31-4B8C-83A1-F6EECF244321}">
                <p14:modId xmlns:p14="http://schemas.microsoft.com/office/powerpoint/2010/main" val="389732252"/>
              </p:ext>
            </p:extLst>
          </p:nvPr>
        </p:nvGraphicFramePr>
        <p:xfrm>
          <a:off x="870284" y="3349268"/>
          <a:ext cx="10451433" cy="2382520"/>
        </p:xfrm>
        <a:graphic>
          <a:graphicData uri="http://schemas.openxmlformats.org/drawingml/2006/table">
            <a:tbl>
              <a:tblPr firstRow="1" bandRow="1">
                <a:tableStyleId>{073A0DAA-6AF3-43AB-8588-CEC1D06C72B9}</a:tableStyleId>
              </a:tblPr>
              <a:tblGrid>
                <a:gridCol w="3483811">
                  <a:extLst>
                    <a:ext uri="{9D8B030D-6E8A-4147-A177-3AD203B41FA5}">
                      <a16:colId xmlns:a16="http://schemas.microsoft.com/office/drawing/2014/main" val="1226666464"/>
                    </a:ext>
                  </a:extLst>
                </a:gridCol>
                <a:gridCol w="3483811">
                  <a:extLst>
                    <a:ext uri="{9D8B030D-6E8A-4147-A177-3AD203B41FA5}">
                      <a16:colId xmlns:a16="http://schemas.microsoft.com/office/drawing/2014/main" val="2548863311"/>
                    </a:ext>
                  </a:extLst>
                </a:gridCol>
                <a:gridCol w="3483811">
                  <a:extLst>
                    <a:ext uri="{9D8B030D-6E8A-4147-A177-3AD203B41FA5}">
                      <a16:colId xmlns:a16="http://schemas.microsoft.com/office/drawing/2014/main" val="1293623537"/>
                    </a:ext>
                  </a:extLst>
                </a:gridCol>
              </a:tblGrid>
              <a:tr h="370840">
                <a:tc>
                  <a:txBody>
                    <a:bodyPr/>
                    <a:lstStyle/>
                    <a:p>
                      <a:pPr algn="ctr"/>
                      <a:r>
                        <a:rPr lang="en-US" sz="1800" dirty="0">
                          <a:latin typeface="Arial" panose="020B0604020202020204" pitchFamily="34" charset="0"/>
                          <a:cs typeface="Arial" panose="020B0604020202020204" pitchFamily="34" charset="0"/>
                        </a:rPr>
                        <a:t>Acute Care Hospitals (ACH)</a:t>
                      </a:r>
                    </a:p>
                  </a:txBody>
                  <a:tcPr>
                    <a:solidFill>
                      <a:srgbClr val="05599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latin typeface="Arial" panose="020B0604020202020204" pitchFamily="34" charset="0"/>
                          <a:cs typeface="Arial" panose="020B0604020202020204" pitchFamily="34" charset="0"/>
                        </a:rPr>
                        <a:t>Non-acute Care Hospitals</a:t>
                      </a:r>
                    </a:p>
                  </a:txBody>
                  <a:tcPr>
                    <a:solidFill>
                      <a:srgbClr val="055994"/>
                    </a:solidFill>
                  </a:tcPr>
                </a:tc>
                <a:tc>
                  <a:txBody>
                    <a:bodyPr/>
                    <a:lstStyle/>
                    <a:p>
                      <a:pPr algn="ctr"/>
                      <a:r>
                        <a:rPr lang="en-US" sz="1800">
                          <a:latin typeface="Arial" panose="020B0604020202020204" pitchFamily="34" charset="0"/>
                          <a:cs typeface="Arial" panose="020B0604020202020204" pitchFamily="34" charset="0"/>
                        </a:rPr>
                        <a:t>Dialysis Facilities</a:t>
                      </a:r>
                    </a:p>
                  </a:txBody>
                  <a:tcPr>
                    <a:solidFill>
                      <a:srgbClr val="055994"/>
                    </a:solidFill>
                  </a:tcPr>
                </a:tc>
                <a:extLst>
                  <a:ext uri="{0D108BD9-81ED-4DB2-BD59-A6C34878D82A}">
                    <a16:rowId xmlns:a16="http://schemas.microsoft.com/office/drawing/2014/main" val="152309109"/>
                  </a:ext>
                </a:extLst>
              </a:tr>
              <a:tr h="370840">
                <a:tc>
                  <a:txBody>
                    <a:bodyPr/>
                    <a:lstStyle/>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Central line-associated bloodstream infections (CLABSI) in intensive care units and wards </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Catheter-associated urinary tract infections (CAUTI) in intensive care units and wards </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Specific surgical site infections (SSI)</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Specific facility-wide laboratory identified events (</a:t>
                      </a:r>
                      <a:r>
                        <a:rPr lang="en-US" sz="1400" err="1">
                          <a:latin typeface="Arial" panose="020B0604020202020204" pitchFamily="34" charset="0"/>
                          <a:cs typeface="Arial" panose="020B0604020202020204" pitchFamily="34" charset="0"/>
                        </a:rPr>
                        <a:t>LabID</a:t>
                      </a:r>
                      <a:r>
                        <a:rPr lang="en-US" sz="1400">
                          <a:latin typeface="Arial" panose="020B0604020202020204" pitchFamily="34" charset="0"/>
                          <a:cs typeface="Arial" panose="020B0604020202020204" pitchFamily="34" charset="0"/>
                        </a:rPr>
                        <a:t>) </a:t>
                      </a:r>
                    </a:p>
                  </a:txBody>
                  <a:tcPr>
                    <a:solidFill>
                      <a:schemeClr val="bg1">
                        <a:lumMod val="95000"/>
                      </a:schemeClr>
                    </a:solidFill>
                  </a:tcPr>
                </a:tc>
                <a:tc>
                  <a:txBody>
                    <a:bodyPr/>
                    <a:lstStyle/>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Central line-associated bloodstream infections (CLABSI) in intensive care units and wards </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Catheter-associated urinary tract infections (CAUTI) in intensive care units and wards </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Specific facility-wide laboratory identified events (</a:t>
                      </a:r>
                      <a:r>
                        <a:rPr lang="en-US" sz="1400" err="1">
                          <a:latin typeface="Arial" panose="020B0604020202020204" pitchFamily="34" charset="0"/>
                          <a:cs typeface="Arial" panose="020B0604020202020204" pitchFamily="34" charset="0"/>
                        </a:rPr>
                        <a:t>LabID</a:t>
                      </a:r>
                      <a:r>
                        <a:rPr lang="en-US" sz="1400">
                          <a:latin typeface="Arial" panose="020B0604020202020204" pitchFamily="34" charset="0"/>
                          <a:cs typeface="Arial" panose="020B0604020202020204" pitchFamily="34" charset="0"/>
                        </a:rPr>
                        <a:t>) </a:t>
                      </a:r>
                    </a:p>
                  </a:txBody>
                  <a:tcPr>
                    <a:solidFill>
                      <a:schemeClr val="bg1">
                        <a:lumMod val="95000"/>
                      </a:schemeClr>
                    </a:solidFill>
                  </a:tcPr>
                </a:tc>
                <a:tc>
                  <a:txBody>
                    <a:bodyPr/>
                    <a:lstStyle/>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Positive blood cultures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IV antimicrobial starts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Pus, redness or increased swelling at vascular access site</a:t>
                      </a:r>
                    </a:p>
                  </a:txBody>
                  <a:tcPr>
                    <a:solidFill>
                      <a:schemeClr val="bg1">
                        <a:lumMod val="95000"/>
                      </a:schemeClr>
                    </a:solidFill>
                  </a:tcPr>
                </a:tc>
                <a:extLst>
                  <a:ext uri="{0D108BD9-81ED-4DB2-BD59-A6C34878D82A}">
                    <a16:rowId xmlns:a16="http://schemas.microsoft.com/office/drawing/2014/main" val="1907873599"/>
                  </a:ext>
                </a:extLst>
              </a:tr>
            </a:tbl>
          </a:graphicData>
        </a:graphic>
      </p:graphicFrame>
    </p:spTree>
    <p:extLst>
      <p:ext uri="{BB962C8B-B14F-4D97-AF65-F5344CB8AC3E}">
        <p14:creationId xmlns:p14="http://schemas.microsoft.com/office/powerpoint/2010/main" val="11985257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b="1" i="0" u="none" strike="noStrike" kern="1200" cap="none" spc="0" normalizeH="0" baseline="0" noProof="0">
                <a:ln>
                  <a:noFill/>
                </a:ln>
                <a:solidFill>
                  <a:prstClr val="white"/>
                </a:solidFill>
                <a:effectLst/>
                <a:uLnTx/>
                <a:uFillTx/>
              </a:rPr>
              <a:t>Antibiotic Stewardship</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204280" y="1186774"/>
            <a:ext cx="11783440" cy="5223755"/>
          </a:xfrm>
        </p:spPr>
        <p:txBody>
          <a:bodyPr>
            <a:normAutofit/>
          </a:bodyPr>
          <a:lstStyle/>
          <a:p>
            <a:pPr marL="290513" indent="-285750">
              <a:lnSpc>
                <a:spcPct val="120000"/>
              </a:lnSpc>
              <a:spcBef>
                <a:spcPts val="0"/>
              </a:spcBef>
              <a:spcAft>
                <a:spcPts val="1200"/>
              </a:spcAft>
              <a:defRPr/>
            </a:pPr>
            <a:r>
              <a:rPr lang="en-US" altLang="en-US" sz="1800" dirty="0"/>
              <a:t>Studies indicate that about 30% of all</a:t>
            </a:r>
            <a:br>
              <a:rPr lang="en-US" altLang="en-US" sz="1800" dirty="0"/>
            </a:br>
            <a:r>
              <a:rPr lang="en-US" altLang="en-US" sz="1800" dirty="0"/>
              <a:t>antibiotics prescribed in hospitals and </a:t>
            </a:r>
            <a:br>
              <a:rPr lang="en-US" altLang="en-US" sz="1800" dirty="0"/>
            </a:br>
            <a:r>
              <a:rPr lang="en-US" altLang="en-US" sz="1800" dirty="0"/>
              <a:t>between 40-75% of antibiotics prescribed </a:t>
            </a:r>
            <a:br>
              <a:rPr lang="en-US" altLang="en-US" sz="1800" dirty="0"/>
            </a:br>
            <a:r>
              <a:rPr lang="en-US" altLang="en-US" sz="1800" dirty="0"/>
              <a:t>in nursing homes are unnecessary*</a:t>
            </a:r>
          </a:p>
          <a:p>
            <a:pPr marL="290513" indent="-285750">
              <a:lnSpc>
                <a:spcPct val="120000"/>
              </a:lnSpc>
              <a:spcBef>
                <a:spcPts val="0"/>
              </a:spcBef>
              <a:spcAft>
                <a:spcPts val="1200"/>
              </a:spcAft>
              <a:defRPr/>
            </a:pPr>
            <a:r>
              <a:rPr lang="en-US" altLang="en-US" sz="1800" dirty="0"/>
              <a:t>Improved prescribing practices can help </a:t>
            </a:r>
            <a:br>
              <a:rPr lang="en-US" altLang="en-US" sz="1800" dirty="0"/>
            </a:br>
            <a:r>
              <a:rPr lang="en-US" altLang="en-US" sz="1800" dirty="0"/>
              <a:t>reduce rates of </a:t>
            </a:r>
            <a:r>
              <a:rPr lang="en-US" altLang="en-US" sz="1800" i="1" dirty="0" err="1"/>
              <a:t>Clostridioides</a:t>
            </a:r>
            <a:r>
              <a:rPr lang="en-US" altLang="en-US" sz="1800" i="1" dirty="0"/>
              <a:t> difficile </a:t>
            </a:r>
            <a:r>
              <a:rPr lang="en-US" altLang="en-US" sz="1800" dirty="0"/>
              <a:t>and </a:t>
            </a:r>
            <a:br>
              <a:rPr lang="en-US" altLang="en-US" sz="1800" dirty="0"/>
            </a:br>
            <a:r>
              <a:rPr lang="en-US" altLang="en-US" sz="1800" dirty="0"/>
              <a:t>antibiotic resistance</a:t>
            </a:r>
          </a:p>
          <a:p>
            <a:pPr marL="290513" indent="-285750">
              <a:lnSpc>
                <a:spcPct val="120000"/>
              </a:lnSpc>
              <a:spcBef>
                <a:spcPts val="0"/>
              </a:spcBef>
              <a:spcAft>
                <a:spcPts val="1200"/>
              </a:spcAft>
              <a:defRPr/>
            </a:pPr>
            <a:r>
              <a:rPr lang="en-US" altLang="en-US" sz="1800" dirty="0"/>
              <a:t>Appropriate antibiotic prescribing can </a:t>
            </a:r>
            <a:br>
              <a:rPr lang="en-US" altLang="en-US" sz="1800" dirty="0"/>
            </a:br>
            <a:r>
              <a:rPr lang="en-US" altLang="en-US" sz="1800" dirty="0"/>
              <a:t>improve patient outcomes and reduce </a:t>
            </a:r>
            <a:br>
              <a:rPr lang="en-US" altLang="en-US" sz="1800" dirty="0"/>
            </a:br>
            <a:r>
              <a:rPr lang="en-US" altLang="en-US" sz="1800" dirty="0"/>
              <a:t>healthcare costs</a:t>
            </a:r>
          </a:p>
          <a:p>
            <a:pPr marL="0" marR="0" lvl="0" indent="0" algn="l" defTabSz="914400" rtl="0" eaLnBrk="1" fontAlgn="auto" latinLnBrk="0" hangingPunct="1">
              <a:lnSpc>
                <a:spcPct val="100000"/>
              </a:lnSpc>
              <a:spcBef>
                <a:spcPct val="20000"/>
              </a:spcBef>
              <a:spcAft>
                <a:spcPts val="0"/>
              </a:spcAft>
              <a:buClrTx/>
              <a:buSzTx/>
              <a:buFontTx/>
              <a:buNone/>
              <a:tabLst/>
              <a:defRPr/>
            </a:pPr>
            <a:endParaRPr lang="en-US" sz="1050" dirty="0">
              <a:hlinkClick r:id="rId2"/>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lang="en-US" sz="1050" dirty="0">
              <a:hlinkClick r:id="rId2"/>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lang="en-US" sz="1050" dirty="0">
              <a:hlinkClick r:id="rId2"/>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lang="en-US" sz="1050" dirty="0">
              <a:hlinkClick r:id="rId2"/>
            </a:endParaRPr>
          </a:p>
          <a:p>
            <a:pPr marL="0" marR="0" lvl="0" indent="0" algn="l" defTabSz="914400" rtl="0" eaLnBrk="1" fontAlgn="auto" latinLnBrk="0" hangingPunct="1">
              <a:lnSpc>
                <a:spcPct val="100000"/>
              </a:lnSpc>
              <a:spcBef>
                <a:spcPct val="20000"/>
              </a:spcBef>
              <a:spcAft>
                <a:spcPts val="0"/>
              </a:spcAft>
              <a:buClrTx/>
              <a:buSzTx/>
              <a:buFontTx/>
              <a:buNone/>
              <a:tabLst/>
              <a:defRPr/>
            </a:pPr>
            <a:r>
              <a:rPr lang="en-US" sz="1050" dirty="0">
                <a:hlinkClick r:id="rId3"/>
              </a:rPr>
              <a:t>*Core Elements of Hospital Antibiotic Stewardship Programs | Antibiotic Prescribing and Use | CDC</a:t>
            </a:r>
            <a:endParaRPr lang="en-US" sz="1050" dirty="0"/>
          </a:p>
          <a:p>
            <a:pPr marL="0" indent="0">
              <a:lnSpc>
                <a:spcPct val="100000"/>
              </a:lnSpc>
              <a:buNone/>
              <a:defRPr/>
            </a:pPr>
            <a:r>
              <a:rPr lang="en-US" sz="1050" dirty="0">
                <a:hlinkClick r:id="rId2"/>
              </a:rPr>
              <a:t>Core Elements of Antibiotic Stewardship for Nursing Homes | Antibiotic Prescribing and Use | CDC</a:t>
            </a:r>
            <a:endParaRPr lang="en-US" sz="1050" dirty="0"/>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4"/>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lang="en-US" sz="1600" i="1" dirty="0">
              <a:solidFill>
                <a:prstClr val="black"/>
              </a:solidFill>
              <a:latin typeface="Calibri" panose="020F0502020204030204" pitchFamily="34" charset="0"/>
              <a:ea typeface="Calibri" panose="020F0502020204030204" pitchFamily="34" charset="0"/>
              <a:cs typeface="+mn-cs"/>
              <a:hlinkClick r:id="rId4"/>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4"/>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4"/>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lang="en-US" sz="1600" i="1" dirty="0">
              <a:solidFill>
                <a:prstClr val="black"/>
              </a:solidFill>
              <a:latin typeface="Calibri" panose="020F0502020204030204" pitchFamily="34" charset="0"/>
              <a:ea typeface="Calibri" panose="020F0502020204030204" pitchFamily="34" charset="0"/>
              <a:cs typeface="+mn-cs"/>
              <a:hlinkClick r:id="rId4"/>
            </a:endParaRP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30</a:t>
            </a:fld>
            <a:endParaRPr lang="en-US"/>
          </a:p>
        </p:txBody>
      </p:sp>
      <p:pic>
        <p:nvPicPr>
          <p:cNvPr id="10" name="Picture 9">
            <a:extLst>
              <a:ext uri="{FF2B5EF4-FFF2-40B4-BE49-F238E27FC236}">
                <a16:creationId xmlns:a16="http://schemas.microsoft.com/office/drawing/2014/main" id="{AE85AB47-8DA9-76CA-CD29-E9EED3966789}"/>
              </a:ext>
            </a:extLst>
          </p:cNvPr>
          <p:cNvPicPr>
            <a:picLocks noChangeAspect="1"/>
          </p:cNvPicPr>
          <p:nvPr/>
        </p:nvPicPr>
        <p:blipFill>
          <a:blip r:embed="rId5"/>
          <a:stretch>
            <a:fillRect/>
          </a:stretch>
        </p:blipFill>
        <p:spPr>
          <a:xfrm>
            <a:off x="5287761" y="1517514"/>
            <a:ext cx="6699959" cy="3570051"/>
          </a:xfrm>
          <a:prstGeom prst="rect">
            <a:avLst/>
          </a:prstGeom>
        </p:spPr>
      </p:pic>
      <p:sp>
        <p:nvSpPr>
          <p:cNvPr id="12" name="TextBox 11">
            <a:extLst>
              <a:ext uri="{FF2B5EF4-FFF2-40B4-BE49-F238E27FC236}">
                <a16:creationId xmlns:a16="http://schemas.microsoft.com/office/drawing/2014/main" id="{5763578C-DB74-2AAE-D5AF-F2ED82CDBA25}"/>
              </a:ext>
            </a:extLst>
          </p:cNvPr>
          <p:cNvSpPr txBox="1"/>
          <p:nvPr/>
        </p:nvSpPr>
        <p:spPr>
          <a:xfrm>
            <a:off x="5612932" y="5166617"/>
            <a:ext cx="6094378" cy="307777"/>
          </a:xfrm>
          <a:prstGeom prst="rect">
            <a:avLst/>
          </a:prstGeom>
          <a:noFill/>
        </p:spPr>
        <p:txBody>
          <a:bodyPr wrap="square">
            <a:spAutoFit/>
          </a:bodyPr>
          <a:lstStyle/>
          <a:p>
            <a:pPr algn="ctr"/>
            <a:r>
              <a:rPr lang="en-US" sz="1400" dirty="0">
                <a:hlinkClick r:id="rId6"/>
              </a:rPr>
              <a:t>Hospital Antibiotic Stewardship | A.R. &amp; Patient Safety Portal (cdc.gov)</a:t>
            </a:r>
            <a:endParaRPr lang="en-US" sz="1400" dirty="0"/>
          </a:p>
        </p:txBody>
      </p:sp>
    </p:spTree>
    <p:extLst>
      <p:ext uri="{BB962C8B-B14F-4D97-AF65-F5344CB8AC3E}">
        <p14:creationId xmlns:p14="http://schemas.microsoft.com/office/powerpoint/2010/main" val="2127869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a:ln>
                  <a:noFill/>
                </a:ln>
                <a:solidFill>
                  <a:prstClr val="white"/>
                </a:solidFill>
                <a:effectLst/>
                <a:uLnTx/>
                <a:uFillTx/>
              </a:rPr>
              <a:t>Antibiotic Stewardship: Prevention and Educational Activities</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2"/>
            <a:ext cx="10972800" cy="4728161"/>
          </a:xfrm>
        </p:spPr>
        <p:txBody>
          <a:bodyPr>
            <a:normAutofit lnSpcReduction="10000"/>
          </a:bodyPr>
          <a:lstStyle/>
          <a:p>
            <a:pPr marL="290513" indent="-285750">
              <a:lnSpc>
                <a:spcPct val="120000"/>
              </a:lnSpc>
              <a:spcBef>
                <a:spcPts val="0"/>
              </a:spcBef>
              <a:spcAft>
                <a:spcPts val="600"/>
              </a:spcAft>
              <a:defRPr/>
            </a:pPr>
            <a:r>
              <a:rPr lang="en-US" altLang="en-US" sz="2300" dirty="0"/>
              <a:t>From July 2023-June 2024, DPH was a host health department to one of four </a:t>
            </a:r>
            <a:r>
              <a:rPr lang="en-US" altLang="en-US" sz="2300" dirty="0">
                <a:hlinkClick r:id="rId2"/>
              </a:rPr>
              <a:t>IDSA/SHEA Leadership in Epidemiology, Antimicrobial Stewardship, and Public Health Fellows</a:t>
            </a:r>
            <a:r>
              <a:rPr lang="en-US" altLang="en-US" sz="2300" dirty="0"/>
              <a:t>. </a:t>
            </a:r>
          </a:p>
          <a:p>
            <a:pPr marL="690563" lvl="1">
              <a:lnSpc>
                <a:spcPct val="120000"/>
              </a:lnSpc>
              <a:spcBef>
                <a:spcPts val="0"/>
              </a:spcBef>
              <a:spcAft>
                <a:spcPts val="600"/>
              </a:spcAft>
              <a:defRPr/>
            </a:pPr>
            <a:r>
              <a:rPr lang="en-US" altLang="en-US" sz="1900" dirty="0"/>
              <a:t>In addition to collaborating with the health department, Dr. Kap Sum Foong of Tufts Medical Center piloted a program to remove unnecessary antibiotic allergy labels in long term care facilities. </a:t>
            </a:r>
          </a:p>
          <a:p>
            <a:pPr marL="290513" indent="-285750">
              <a:lnSpc>
                <a:spcPct val="120000"/>
              </a:lnSpc>
              <a:spcBef>
                <a:spcPts val="0"/>
              </a:spcBef>
              <a:spcAft>
                <a:spcPts val="600"/>
              </a:spcAft>
              <a:defRPr/>
            </a:pPr>
            <a:r>
              <a:rPr lang="en-US" altLang="en-US" sz="2300" dirty="0"/>
              <a:t>Continued collection and analysis of facility-level antibiotic use data voluntarily submitted by long-term care facilities. </a:t>
            </a:r>
          </a:p>
          <a:p>
            <a:pPr marL="690563" lvl="1">
              <a:lnSpc>
                <a:spcPct val="120000"/>
              </a:lnSpc>
              <a:spcBef>
                <a:spcPts val="0"/>
              </a:spcBef>
              <a:spcAft>
                <a:spcPts val="600"/>
              </a:spcAft>
              <a:defRPr/>
            </a:pPr>
            <a:r>
              <a:rPr lang="en-US" altLang="en-US" sz="1900" dirty="0"/>
              <a:t>86 facilities reported at least one month of data in 2023, on average 59 facilities reported each month.</a:t>
            </a:r>
          </a:p>
          <a:p>
            <a:pPr marL="690563" lvl="1">
              <a:lnSpc>
                <a:spcPct val="120000"/>
              </a:lnSpc>
              <a:spcBef>
                <a:spcPts val="0"/>
              </a:spcBef>
              <a:spcAft>
                <a:spcPts val="600"/>
              </a:spcAft>
              <a:defRPr/>
            </a:pPr>
            <a:r>
              <a:rPr lang="en-US" altLang="en-US" sz="1900" dirty="0"/>
              <a:t>Updated AS Honor Roll highlighting facilities with consistent participation: </a:t>
            </a:r>
            <a:r>
              <a:rPr lang="en-US" altLang="en-US" sz="1900" dirty="0">
                <a:hlinkClick r:id="rId3"/>
              </a:rPr>
              <a:t>https://infectioncontrolma.org/antibiotic-stewardship-long-term-care-honor-roll.php</a:t>
            </a:r>
            <a:r>
              <a:rPr lang="en-US" altLang="en-US" sz="1900" dirty="0"/>
              <a:t> </a:t>
            </a:r>
            <a:r>
              <a:rPr lang="en-US" sz="1400" dirty="0"/>
              <a:t> </a:t>
            </a:r>
            <a:endParaRPr lang="en-US" altLang="en-US" sz="1900" dirty="0"/>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31</a:t>
            </a:fld>
            <a:endParaRPr lang="en-US"/>
          </a:p>
        </p:txBody>
      </p:sp>
    </p:spTree>
    <p:extLst>
      <p:ext uri="{BB962C8B-B14F-4D97-AF65-F5344CB8AC3E}">
        <p14:creationId xmlns:p14="http://schemas.microsoft.com/office/powerpoint/2010/main" val="1284695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Antibiotic Stewardship: Prevention and Educational Activities Continued</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2"/>
            <a:ext cx="10972800" cy="4728161"/>
          </a:xfrm>
        </p:spPr>
        <p:txBody>
          <a:bodyPr>
            <a:normAutofit/>
          </a:bodyPr>
          <a:lstStyle/>
          <a:p>
            <a:pPr marL="290513" indent="-285750">
              <a:lnSpc>
                <a:spcPct val="120000"/>
              </a:lnSpc>
              <a:spcBef>
                <a:spcPts val="0"/>
              </a:spcBef>
              <a:spcAft>
                <a:spcPts val="600"/>
              </a:spcAft>
              <a:defRPr/>
            </a:pPr>
            <a:r>
              <a:rPr lang="en-US" altLang="en-US" sz="2300" dirty="0"/>
              <a:t>Ongoing collaboration with antibiotic stewardship (AS) experts from Tufts Medical Center to enhance AS support and activities in long-term care facilities, including monthly office hours. </a:t>
            </a:r>
          </a:p>
          <a:p>
            <a:pPr marL="290513" indent="-285750">
              <a:lnSpc>
                <a:spcPct val="120000"/>
              </a:lnSpc>
              <a:spcBef>
                <a:spcPts val="0"/>
              </a:spcBef>
              <a:spcAft>
                <a:spcPts val="600"/>
              </a:spcAft>
              <a:defRPr/>
            </a:pPr>
            <a:r>
              <a:rPr lang="en-US" altLang="en-US" sz="2300" dirty="0"/>
              <a:t>Re-established the Antimicrobial Use (AU) Subcommittee of the statewide HAI/AR Technical Advisory Group to provide guidance on how to best leverage NHSN AU module data for understanding trends in antibiotic use, monitoring stewardship activities, and obtaining a comprehensive, statewide picture of antibiotic use in the acute care setting. </a:t>
            </a:r>
          </a:p>
          <a:p>
            <a:pPr marL="690563" lvl="1">
              <a:lnSpc>
                <a:spcPct val="120000"/>
              </a:lnSpc>
              <a:spcBef>
                <a:spcPts val="0"/>
              </a:spcBef>
              <a:spcAft>
                <a:spcPts val="600"/>
              </a:spcAft>
              <a:defRPr/>
            </a:pPr>
            <a:r>
              <a:rPr lang="en-US" altLang="en-US" sz="1900" dirty="0"/>
              <a:t>Currently, DPH has access to NHSN AU data for 47 acute care hospitals.</a:t>
            </a:r>
          </a:p>
          <a:p>
            <a:pPr marL="690563" lvl="1">
              <a:lnSpc>
                <a:spcPct val="120000"/>
              </a:lnSpc>
              <a:spcBef>
                <a:spcPts val="0"/>
              </a:spcBef>
              <a:spcAft>
                <a:spcPts val="600"/>
              </a:spcAft>
              <a:defRPr/>
            </a:pPr>
            <a:r>
              <a:rPr lang="en-US" altLang="en-US" sz="1900" dirty="0"/>
              <a:t>Hospitals participating in the CMS Promoting Interoperability (PI) Program must begin reporting AUR Surveillance data in calendar year 2024.</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32</a:t>
            </a:fld>
            <a:endParaRPr lang="en-US"/>
          </a:p>
        </p:txBody>
      </p:sp>
    </p:spTree>
    <p:extLst>
      <p:ext uri="{BB962C8B-B14F-4D97-AF65-F5344CB8AC3E}">
        <p14:creationId xmlns:p14="http://schemas.microsoft.com/office/powerpoint/2010/main" val="25700221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AE0D58-BD9B-45A2-8469-7FF5B3D53592}"/>
              </a:ext>
            </a:extLst>
          </p:cNvPr>
          <p:cNvSpPr>
            <a:spLocks noGrp="1"/>
          </p:cNvSpPr>
          <p:nvPr>
            <p:ph type="sldNum" sz="quarter" idx="4"/>
          </p:nvPr>
        </p:nvSpPr>
        <p:spPr/>
        <p:txBody>
          <a:bodyPr/>
          <a:lstStyle/>
          <a:p>
            <a:fld id="{CA49D0EE-DE7F-324B-A84C-F36708423CDB}" type="slidenum">
              <a:rPr lang="en-US" smtClean="0"/>
              <a:pPr/>
              <a:t>33</a:t>
            </a:fld>
            <a:endParaRPr lang="en-US"/>
          </a:p>
        </p:txBody>
      </p:sp>
      <p:sp>
        <p:nvSpPr>
          <p:cNvPr id="5" name="Text Placeholder 4">
            <a:extLst>
              <a:ext uri="{FF2B5EF4-FFF2-40B4-BE49-F238E27FC236}">
                <a16:creationId xmlns:a16="http://schemas.microsoft.com/office/drawing/2014/main" id="{B6F3BCB5-2607-4827-A93F-56D934F6DAC5}"/>
              </a:ext>
            </a:extLst>
          </p:cNvPr>
          <p:cNvSpPr>
            <a:spLocks noGrp="1"/>
          </p:cNvSpPr>
          <p:nvPr>
            <p:ph type="body" sz="quarter" idx="10"/>
          </p:nvPr>
        </p:nvSpPr>
        <p:spPr/>
        <p:txBody>
          <a:bodyPr/>
          <a:lstStyle/>
          <a:p>
            <a:r>
              <a:rPr lang="en-US"/>
              <a:t>Eileen McHale, RN, BSN</a:t>
            </a:r>
          </a:p>
        </p:txBody>
      </p:sp>
      <p:sp>
        <p:nvSpPr>
          <p:cNvPr id="6" name="Text Placeholder 5">
            <a:extLst>
              <a:ext uri="{FF2B5EF4-FFF2-40B4-BE49-F238E27FC236}">
                <a16:creationId xmlns:a16="http://schemas.microsoft.com/office/drawing/2014/main" id="{250B1722-999D-48C4-B4BC-CF6800584F13}"/>
              </a:ext>
            </a:extLst>
          </p:cNvPr>
          <p:cNvSpPr>
            <a:spLocks noGrp="1"/>
          </p:cNvSpPr>
          <p:nvPr>
            <p:ph type="body" sz="quarter" idx="11"/>
          </p:nvPr>
        </p:nvSpPr>
        <p:spPr/>
        <p:txBody>
          <a:bodyPr/>
          <a:lstStyle/>
          <a:p>
            <a:r>
              <a:rPr lang="en-US"/>
              <a:t>Healthcare Associated Infection Coordinator</a:t>
            </a:r>
          </a:p>
          <a:p>
            <a:endParaRPr lang="en-US"/>
          </a:p>
        </p:txBody>
      </p:sp>
      <p:sp>
        <p:nvSpPr>
          <p:cNvPr id="7" name="Text Placeholder 6">
            <a:extLst>
              <a:ext uri="{FF2B5EF4-FFF2-40B4-BE49-F238E27FC236}">
                <a16:creationId xmlns:a16="http://schemas.microsoft.com/office/drawing/2014/main" id="{8E123D35-DED3-4FE2-970F-CCEA5A9A0851}"/>
              </a:ext>
            </a:extLst>
          </p:cNvPr>
          <p:cNvSpPr>
            <a:spLocks noGrp="1"/>
          </p:cNvSpPr>
          <p:nvPr>
            <p:ph type="body" sz="quarter" idx="12"/>
          </p:nvPr>
        </p:nvSpPr>
        <p:spPr/>
        <p:txBody>
          <a:bodyPr/>
          <a:lstStyle/>
          <a:p>
            <a:r>
              <a:rPr lang="en-US"/>
              <a:t>Office of Health Care Strategy &amp; Planning</a:t>
            </a:r>
          </a:p>
          <a:p>
            <a:endParaRPr lang="en-US"/>
          </a:p>
        </p:txBody>
      </p:sp>
      <p:sp>
        <p:nvSpPr>
          <p:cNvPr id="8" name="Text Placeholder 7">
            <a:extLst>
              <a:ext uri="{FF2B5EF4-FFF2-40B4-BE49-F238E27FC236}">
                <a16:creationId xmlns:a16="http://schemas.microsoft.com/office/drawing/2014/main" id="{FECD37DA-2F9D-4D0D-B9D6-66D836651D8B}"/>
              </a:ext>
            </a:extLst>
          </p:cNvPr>
          <p:cNvSpPr>
            <a:spLocks noGrp="1"/>
          </p:cNvSpPr>
          <p:nvPr>
            <p:ph type="body" sz="quarter" idx="13"/>
          </p:nvPr>
        </p:nvSpPr>
        <p:spPr/>
        <p:txBody>
          <a:bodyPr/>
          <a:lstStyle/>
          <a:p>
            <a:r>
              <a:rPr lang="en-US"/>
              <a:t>eileen.mchale@state.ma.us</a:t>
            </a:r>
          </a:p>
        </p:txBody>
      </p:sp>
    </p:spTree>
    <p:extLst>
      <p:ext uri="{BB962C8B-B14F-4D97-AF65-F5344CB8AC3E}">
        <p14:creationId xmlns:p14="http://schemas.microsoft.com/office/powerpoint/2010/main" val="331814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rmAutofit/>
          </a:bodyPr>
          <a:lstStyle/>
          <a:p>
            <a:r>
              <a:rPr kumimoji="0" lang="en-US" sz="3600" b="1" i="0" u="none" strike="noStrike" kern="1200" cap="none" spc="0" normalizeH="0" baseline="0" noProof="0">
                <a:ln>
                  <a:noFill/>
                </a:ln>
                <a:solidFill>
                  <a:prstClr val="white"/>
                </a:solidFill>
                <a:effectLst/>
                <a:uLnTx/>
                <a:uFillTx/>
              </a:rPr>
              <a:t>Measures</a:t>
            </a:r>
            <a:endParaRPr lang="en-US"/>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5118383"/>
            <a:ext cx="10972800" cy="1248961"/>
          </a:xfrm>
        </p:spPr>
        <p:txBody>
          <a:bodyPr>
            <a:normAutofit/>
          </a:bodyPr>
          <a:lstStyle/>
          <a:p>
            <a:pPr marL="452352" marR="0" lvl="0" indent="-283464" algn="l" defTabSz="120465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rPr>
              <a:t>If the SIR/SUR &gt; 1.0, more infections/device days were reported than predicted</a:t>
            </a:r>
          </a:p>
          <a:p>
            <a:pPr marL="452352" marR="0" lvl="0" indent="-283464" algn="l" defTabSz="120465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rPr>
              <a:t>If the SIR/SUR = 1.0, the number of infections/number of device days is equal to the predicted number</a:t>
            </a:r>
          </a:p>
          <a:p>
            <a:pPr marL="452352" marR="0" lvl="0" indent="-283464" algn="l" defTabSz="120465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rPr>
              <a:t>If the SIR/SUR &lt; 1.0, fewer infections/device days were reported than predicted</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4</a:t>
            </a:fld>
            <a:endParaRPr lang="en-US"/>
          </a:p>
        </p:txBody>
      </p:sp>
      <p:sp>
        <p:nvSpPr>
          <p:cNvPr id="3" name="Content Placeholder 2">
            <a:extLst>
              <a:ext uri="{FF2B5EF4-FFF2-40B4-BE49-F238E27FC236}">
                <a16:creationId xmlns:a16="http://schemas.microsoft.com/office/drawing/2014/main" id="{563335A7-5C56-C20F-1F53-884D2AF8912D}"/>
              </a:ext>
            </a:extLst>
          </p:cNvPr>
          <p:cNvSpPr txBox="1">
            <a:spLocks/>
          </p:cNvSpPr>
          <p:nvPr/>
        </p:nvSpPr>
        <p:spPr>
          <a:xfrm>
            <a:off x="609600" y="1379538"/>
            <a:ext cx="6594713" cy="6477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0828" indent="0" defTabSz="1204650">
              <a:buFont typeface="Arial" panose="020B0604020202020204" pitchFamily="34" charset="0"/>
              <a:buNone/>
              <a:defRPr/>
            </a:pPr>
            <a:r>
              <a:rPr lang="en-US" altLang="en-US" b="1">
                <a:latin typeface="Arial" panose="020B0604020202020204" pitchFamily="34" charset="0"/>
                <a:ea typeface="MS PGothic" pitchFamily="34" charset="-128"/>
                <a:cs typeface="Arial" panose="020B0604020202020204" pitchFamily="34" charset="0"/>
              </a:rPr>
              <a:t>Standardized Infection Ratio (SIR)</a:t>
            </a:r>
          </a:p>
        </p:txBody>
      </p:sp>
      <p:grpSp>
        <p:nvGrpSpPr>
          <p:cNvPr id="4" name="Group 17">
            <a:extLst>
              <a:ext uri="{FF2B5EF4-FFF2-40B4-BE49-F238E27FC236}">
                <a16:creationId xmlns:a16="http://schemas.microsoft.com/office/drawing/2014/main" id="{FA3C2164-3C70-C34F-17FA-1E3E59FBEBBD}"/>
              </a:ext>
            </a:extLst>
          </p:cNvPr>
          <p:cNvGrpSpPr>
            <a:grpSpLocks/>
          </p:cNvGrpSpPr>
          <p:nvPr/>
        </p:nvGrpSpPr>
        <p:grpSpPr bwMode="auto">
          <a:xfrm>
            <a:off x="1259862" y="3891050"/>
            <a:ext cx="9928046" cy="797359"/>
            <a:chOff x="830" y="5074"/>
            <a:chExt cx="6249" cy="669"/>
          </a:xfrm>
        </p:grpSpPr>
        <p:sp>
          <p:nvSpPr>
            <p:cNvPr id="7" name="AutoShape 5">
              <a:extLst>
                <a:ext uri="{FF2B5EF4-FFF2-40B4-BE49-F238E27FC236}">
                  <a16:creationId xmlns:a16="http://schemas.microsoft.com/office/drawing/2014/main" id="{8AAF9008-A40C-63DE-5808-750DBDF5B6D5}"/>
                </a:ext>
              </a:extLst>
            </p:cNvPr>
            <p:cNvSpPr>
              <a:spLocks noChangeArrowheads="1"/>
            </p:cNvSpPr>
            <p:nvPr/>
          </p:nvSpPr>
          <p:spPr bwMode="auto">
            <a:xfrm>
              <a:off x="830" y="5074"/>
              <a:ext cx="6249" cy="637"/>
            </a:xfrm>
            <a:prstGeom prst="roundRect">
              <a:avLst>
                <a:gd name="adj" fmla="val 16667"/>
              </a:avLst>
            </a:prstGeom>
            <a:solidFill>
              <a:srgbClr val="055994">
                <a:alpha val="39999"/>
              </a:srgbClr>
            </a:solidFill>
            <a:ln w="12700">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07" tIns="45654" rIns="91307" bIns="45654" anchor="ctr"/>
            <a:lstStyle>
              <a:lvl1pPr defTabSz="912813" eaLnBrk="0" hangingPunct="0">
                <a:spcBef>
                  <a:spcPct val="20000"/>
                </a:spcBef>
                <a:buChar char="•"/>
                <a:defRPr sz="4300">
                  <a:solidFill>
                    <a:schemeClr val="tx1"/>
                  </a:solidFill>
                  <a:latin typeface="Calibri" pitchFamily="34" charset="0"/>
                  <a:ea typeface="ＭＳ Ｐゴシック" pitchFamily="34" charset="-128"/>
                </a:defRPr>
              </a:lvl1pPr>
              <a:lvl2pPr marL="741363" indent="-284163" defTabSz="912813" eaLnBrk="0" hangingPunct="0">
                <a:spcBef>
                  <a:spcPct val="20000"/>
                </a:spcBef>
                <a:buChar char="–"/>
                <a:defRPr sz="3700">
                  <a:solidFill>
                    <a:schemeClr val="tx1"/>
                  </a:solidFill>
                  <a:latin typeface="Calibri" pitchFamily="34" charset="0"/>
                  <a:ea typeface="ＭＳ Ｐゴシック" pitchFamily="34" charset="-128"/>
                </a:defRPr>
              </a:lvl2pPr>
              <a:lvl3pPr marL="1144588" indent="-231775" defTabSz="912813" eaLnBrk="0" hangingPunct="0">
                <a:spcBef>
                  <a:spcPct val="20000"/>
                </a:spcBef>
                <a:buChar char="•"/>
                <a:defRPr sz="3200">
                  <a:solidFill>
                    <a:schemeClr val="tx1"/>
                  </a:solidFill>
                  <a:latin typeface="Calibri" pitchFamily="34" charset="0"/>
                  <a:ea typeface="ＭＳ Ｐゴシック" pitchFamily="34" charset="-128"/>
                </a:defRPr>
              </a:lvl3pPr>
              <a:lvl4pPr marL="1600200" indent="-228600" defTabSz="912813" eaLnBrk="0" hangingPunct="0">
                <a:spcBef>
                  <a:spcPct val="20000"/>
                </a:spcBef>
                <a:buChar char="–"/>
                <a:defRPr sz="2700">
                  <a:solidFill>
                    <a:schemeClr val="tx1"/>
                  </a:solidFill>
                  <a:latin typeface="Calibri" pitchFamily="34" charset="0"/>
                  <a:ea typeface="ＭＳ Ｐゴシック" pitchFamily="34" charset="-128"/>
                </a:defRPr>
              </a:lvl4pPr>
              <a:lvl5pPr marL="2057400" indent="-228600" defTabSz="912813" eaLnBrk="0" hangingPunct="0">
                <a:spcBef>
                  <a:spcPct val="20000"/>
                </a:spcBef>
                <a:buChar char="»"/>
                <a:defRPr sz="2700">
                  <a:solidFill>
                    <a:schemeClr val="tx1"/>
                  </a:solidFill>
                  <a:latin typeface="Calibri" pitchFamily="34" charset="0"/>
                  <a:ea typeface="ＭＳ Ｐゴシック" pitchFamily="34" charset="-128"/>
                </a:defRPr>
              </a:lvl5pPr>
              <a:lvl6pPr marL="25146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29718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34290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38862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Garamond" pitchFamily="18" charset="0"/>
                <a:ea typeface="ＭＳ Ｐゴシック" pitchFamily="34" charset="-128"/>
                <a:cs typeface="+mn-cs"/>
              </a:endParaRPr>
            </a:p>
          </p:txBody>
        </p:sp>
        <p:sp>
          <p:nvSpPr>
            <p:cNvPr id="8" name="Text Box 6">
              <a:extLst>
                <a:ext uri="{FF2B5EF4-FFF2-40B4-BE49-F238E27FC236}">
                  <a16:creationId xmlns:a16="http://schemas.microsoft.com/office/drawing/2014/main" id="{B0AA15CB-5E69-99B0-0ED0-19AD71C426A9}"/>
                </a:ext>
              </a:extLst>
            </p:cNvPr>
            <p:cNvSpPr txBox="1">
              <a:spLocks noChangeArrowheads="1"/>
            </p:cNvSpPr>
            <p:nvPr/>
          </p:nvSpPr>
          <p:spPr bwMode="auto">
            <a:xfrm>
              <a:off x="932" y="5198"/>
              <a:ext cx="3042"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r" defTabSz="1217613" rtl="0" eaLnBrk="1" fontAlgn="base" latinLnBrk="0" hangingPunct="1">
                <a:lnSpc>
                  <a:spcPct val="100000"/>
                </a:lnSpc>
                <a:spcBef>
                  <a:spcPct val="0"/>
                </a:spcBef>
                <a:spcAft>
                  <a:spcPct val="0"/>
                </a:spcAft>
                <a:buClrTx/>
                <a:buSzTx/>
                <a:buFontTx/>
                <a:buNone/>
                <a:tabLst/>
                <a:defRPr/>
              </a:pPr>
              <a:r>
                <a:rPr kumimoji="0" lang="en-US" altLang="en-US" sz="23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Standard Utilization Ratio (SUR) =</a:t>
              </a:r>
            </a:p>
          </p:txBody>
        </p:sp>
        <p:sp>
          <p:nvSpPr>
            <p:cNvPr id="9" name="Text Box 7">
              <a:extLst>
                <a:ext uri="{FF2B5EF4-FFF2-40B4-BE49-F238E27FC236}">
                  <a16:creationId xmlns:a16="http://schemas.microsoft.com/office/drawing/2014/main" id="{064EEAB8-5D91-92CB-D0E3-A60CA2D2CC00}"/>
                </a:ext>
              </a:extLst>
            </p:cNvPr>
            <p:cNvSpPr txBox="1">
              <a:spLocks noChangeArrowheads="1"/>
            </p:cNvSpPr>
            <p:nvPr/>
          </p:nvSpPr>
          <p:spPr bwMode="auto">
            <a:xfrm>
              <a:off x="3974" y="5103"/>
              <a:ext cx="2842" cy="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3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Number of Device Days</a:t>
              </a:r>
            </a:p>
          </p:txBody>
        </p:sp>
        <p:sp>
          <p:nvSpPr>
            <p:cNvPr id="10" name="Text Box 8">
              <a:extLst>
                <a:ext uri="{FF2B5EF4-FFF2-40B4-BE49-F238E27FC236}">
                  <a16:creationId xmlns:a16="http://schemas.microsoft.com/office/drawing/2014/main" id="{A12A16BE-9B59-EB0D-1D55-6C23FA75ABEC}"/>
                </a:ext>
              </a:extLst>
            </p:cNvPr>
            <p:cNvSpPr txBox="1">
              <a:spLocks noChangeArrowheads="1"/>
            </p:cNvSpPr>
            <p:nvPr/>
          </p:nvSpPr>
          <p:spPr bwMode="auto">
            <a:xfrm>
              <a:off x="3914" y="5369"/>
              <a:ext cx="2963"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3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Predicted Number of Device Days</a:t>
              </a:r>
            </a:p>
          </p:txBody>
        </p:sp>
        <p:sp>
          <p:nvSpPr>
            <p:cNvPr id="11" name="Line 9">
              <a:extLst>
                <a:ext uri="{FF2B5EF4-FFF2-40B4-BE49-F238E27FC236}">
                  <a16:creationId xmlns:a16="http://schemas.microsoft.com/office/drawing/2014/main" id="{645A9017-194F-D5EB-6D12-3A903F93A834}"/>
                </a:ext>
              </a:extLst>
            </p:cNvPr>
            <p:cNvSpPr>
              <a:spLocks noChangeShapeType="1"/>
            </p:cNvSpPr>
            <p:nvPr/>
          </p:nvSpPr>
          <p:spPr bwMode="auto">
            <a:xfrm>
              <a:off x="3974" y="5431"/>
              <a:ext cx="284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Garamond" pitchFamily="18" charset="0"/>
                <a:ea typeface="ＭＳ Ｐゴシック" pitchFamily="34" charset="-128"/>
                <a:cs typeface="+mn-cs"/>
              </a:endParaRPr>
            </a:p>
          </p:txBody>
        </p:sp>
      </p:grpSp>
      <p:grpSp>
        <p:nvGrpSpPr>
          <p:cNvPr id="12" name="Group 18">
            <a:extLst>
              <a:ext uri="{FF2B5EF4-FFF2-40B4-BE49-F238E27FC236}">
                <a16:creationId xmlns:a16="http://schemas.microsoft.com/office/drawing/2014/main" id="{704A97F3-F1BF-67C2-DDFD-87432143C7F0}"/>
              </a:ext>
            </a:extLst>
          </p:cNvPr>
          <p:cNvGrpSpPr>
            <a:grpSpLocks/>
          </p:cNvGrpSpPr>
          <p:nvPr/>
        </p:nvGrpSpPr>
        <p:grpSpPr bwMode="auto">
          <a:xfrm>
            <a:off x="1259862" y="2027016"/>
            <a:ext cx="9928046" cy="784207"/>
            <a:chOff x="838" y="3422"/>
            <a:chExt cx="6249" cy="659"/>
          </a:xfrm>
        </p:grpSpPr>
        <p:sp>
          <p:nvSpPr>
            <p:cNvPr id="13" name="AutoShape 16">
              <a:extLst>
                <a:ext uri="{FF2B5EF4-FFF2-40B4-BE49-F238E27FC236}">
                  <a16:creationId xmlns:a16="http://schemas.microsoft.com/office/drawing/2014/main" id="{C7B5BD2F-2127-8A8A-259A-E2E2DA1A60FD}"/>
                </a:ext>
              </a:extLst>
            </p:cNvPr>
            <p:cNvSpPr>
              <a:spLocks noChangeArrowheads="1"/>
            </p:cNvSpPr>
            <p:nvPr/>
          </p:nvSpPr>
          <p:spPr bwMode="auto">
            <a:xfrm>
              <a:off x="838" y="3422"/>
              <a:ext cx="6249" cy="637"/>
            </a:xfrm>
            <a:prstGeom prst="roundRect">
              <a:avLst>
                <a:gd name="adj" fmla="val 16667"/>
              </a:avLst>
            </a:prstGeom>
            <a:solidFill>
              <a:srgbClr val="055994">
                <a:alpha val="39608"/>
              </a:srgbClr>
            </a:solidFill>
            <a:ln w="12700">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07" tIns="45654" rIns="91307" bIns="45654" anchor="ctr"/>
            <a:lstStyle>
              <a:lvl1pPr defTabSz="912813" eaLnBrk="0" hangingPunct="0">
                <a:spcBef>
                  <a:spcPct val="20000"/>
                </a:spcBef>
                <a:buChar char="•"/>
                <a:defRPr sz="4300">
                  <a:solidFill>
                    <a:schemeClr val="tx1"/>
                  </a:solidFill>
                  <a:latin typeface="Calibri" pitchFamily="34" charset="0"/>
                  <a:ea typeface="ＭＳ Ｐゴシック" pitchFamily="34" charset="-128"/>
                </a:defRPr>
              </a:lvl1pPr>
              <a:lvl2pPr marL="741363" indent="-284163" defTabSz="912813" eaLnBrk="0" hangingPunct="0">
                <a:spcBef>
                  <a:spcPct val="20000"/>
                </a:spcBef>
                <a:buChar char="–"/>
                <a:defRPr sz="3700">
                  <a:solidFill>
                    <a:schemeClr val="tx1"/>
                  </a:solidFill>
                  <a:latin typeface="Calibri" pitchFamily="34" charset="0"/>
                  <a:ea typeface="ＭＳ Ｐゴシック" pitchFamily="34" charset="-128"/>
                </a:defRPr>
              </a:lvl2pPr>
              <a:lvl3pPr marL="1144588" indent="-231775" defTabSz="912813" eaLnBrk="0" hangingPunct="0">
                <a:spcBef>
                  <a:spcPct val="20000"/>
                </a:spcBef>
                <a:buChar char="•"/>
                <a:defRPr sz="3200">
                  <a:solidFill>
                    <a:schemeClr val="tx1"/>
                  </a:solidFill>
                  <a:latin typeface="Calibri" pitchFamily="34" charset="0"/>
                  <a:ea typeface="ＭＳ Ｐゴシック" pitchFamily="34" charset="-128"/>
                </a:defRPr>
              </a:lvl3pPr>
              <a:lvl4pPr marL="1600200" indent="-228600" defTabSz="912813" eaLnBrk="0" hangingPunct="0">
                <a:spcBef>
                  <a:spcPct val="20000"/>
                </a:spcBef>
                <a:buChar char="–"/>
                <a:defRPr sz="2700">
                  <a:solidFill>
                    <a:schemeClr val="tx1"/>
                  </a:solidFill>
                  <a:latin typeface="Calibri" pitchFamily="34" charset="0"/>
                  <a:ea typeface="ＭＳ Ｐゴシック" pitchFamily="34" charset="-128"/>
                </a:defRPr>
              </a:lvl4pPr>
              <a:lvl5pPr marL="2057400" indent="-228600" defTabSz="912813" eaLnBrk="0" hangingPunct="0">
                <a:spcBef>
                  <a:spcPct val="20000"/>
                </a:spcBef>
                <a:buChar char="»"/>
                <a:defRPr sz="2700">
                  <a:solidFill>
                    <a:schemeClr val="tx1"/>
                  </a:solidFill>
                  <a:latin typeface="Calibri" pitchFamily="34" charset="0"/>
                  <a:ea typeface="ＭＳ Ｐゴシック" pitchFamily="34" charset="-128"/>
                </a:defRPr>
              </a:lvl5pPr>
              <a:lvl6pPr marL="25146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29718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34290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38862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Garamond" pitchFamily="18" charset="0"/>
                <a:ea typeface="ＭＳ Ｐゴシック" pitchFamily="34" charset="-128"/>
                <a:cs typeface="+mn-cs"/>
              </a:endParaRPr>
            </a:p>
          </p:txBody>
        </p:sp>
        <p:sp>
          <p:nvSpPr>
            <p:cNvPr id="14" name="Text Box 12">
              <a:extLst>
                <a:ext uri="{FF2B5EF4-FFF2-40B4-BE49-F238E27FC236}">
                  <a16:creationId xmlns:a16="http://schemas.microsoft.com/office/drawing/2014/main" id="{301DB131-9EA6-0751-1391-327D29ED233B}"/>
                </a:ext>
              </a:extLst>
            </p:cNvPr>
            <p:cNvSpPr txBox="1">
              <a:spLocks noChangeArrowheads="1"/>
            </p:cNvSpPr>
            <p:nvPr/>
          </p:nvSpPr>
          <p:spPr bwMode="auto">
            <a:xfrm>
              <a:off x="991" y="3544"/>
              <a:ext cx="3087" cy="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r" defTabSz="1217613" rtl="0" eaLnBrk="1" fontAlgn="base" latinLnBrk="0" hangingPunct="1">
                <a:lnSpc>
                  <a:spcPct val="100000"/>
                </a:lnSpc>
                <a:spcBef>
                  <a:spcPct val="0"/>
                </a:spcBef>
                <a:spcAft>
                  <a:spcPct val="0"/>
                </a:spcAft>
                <a:buClrTx/>
                <a:buSzTx/>
                <a:buFontTx/>
                <a:buNone/>
                <a:tabLst/>
                <a:defRPr/>
              </a:pPr>
              <a:r>
                <a:rPr kumimoji="0" lang="en-US" altLang="en-US" sz="23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Standardized Infection Ratio (SIR) =</a:t>
              </a:r>
            </a:p>
          </p:txBody>
        </p:sp>
        <p:sp>
          <p:nvSpPr>
            <p:cNvPr id="15" name="Text Box 13">
              <a:extLst>
                <a:ext uri="{FF2B5EF4-FFF2-40B4-BE49-F238E27FC236}">
                  <a16:creationId xmlns:a16="http://schemas.microsoft.com/office/drawing/2014/main" id="{C5CF2A34-DEE0-3256-EA4A-B681F701E355}"/>
                </a:ext>
              </a:extLst>
            </p:cNvPr>
            <p:cNvSpPr txBox="1">
              <a:spLocks noChangeArrowheads="1"/>
            </p:cNvSpPr>
            <p:nvPr/>
          </p:nvSpPr>
          <p:spPr bwMode="auto">
            <a:xfrm>
              <a:off x="3988" y="3427"/>
              <a:ext cx="2851"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3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Actual Number of Infections</a:t>
              </a:r>
            </a:p>
          </p:txBody>
        </p:sp>
        <p:sp>
          <p:nvSpPr>
            <p:cNvPr id="16" name="Text Box 14">
              <a:extLst>
                <a:ext uri="{FF2B5EF4-FFF2-40B4-BE49-F238E27FC236}">
                  <a16:creationId xmlns:a16="http://schemas.microsoft.com/office/drawing/2014/main" id="{42375853-CBD0-113E-4AE6-80E378A50CE8}"/>
                </a:ext>
              </a:extLst>
            </p:cNvPr>
            <p:cNvSpPr txBox="1">
              <a:spLocks noChangeArrowheads="1"/>
            </p:cNvSpPr>
            <p:nvPr/>
          </p:nvSpPr>
          <p:spPr bwMode="auto">
            <a:xfrm>
              <a:off x="3992" y="3693"/>
              <a:ext cx="2842"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3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Predicted Number of Infections</a:t>
              </a:r>
            </a:p>
          </p:txBody>
        </p:sp>
        <p:sp>
          <p:nvSpPr>
            <p:cNvPr id="17" name="Line 15">
              <a:extLst>
                <a:ext uri="{FF2B5EF4-FFF2-40B4-BE49-F238E27FC236}">
                  <a16:creationId xmlns:a16="http://schemas.microsoft.com/office/drawing/2014/main" id="{BBF5CBD6-939F-3398-4FED-7EBB8BD152F0}"/>
                </a:ext>
              </a:extLst>
            </p:cNvPr>
            <p:cNvSpPr>
              <a:spLocks noChangeShapeType="1"/>
            </p:cNvSpPr>
            <p:nvPr/>
          </p:nvSpPr>
          <p:spPr bwMode="auto">
            <a:xfrm>
              <a:off x="4069" y="3755"/>
              <a:ext cx="269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Garamond" pitchFamily="18" charset="0"/>
                <a:ea typeface="ＭＳ Ｐゴシック" pitchFamily="34" charset="-128"/>
                <a:cs typeface="+mn-cs"/>
              </a:endParaRPr>
            </a:p>
          </p:txBody>
        </p:sp>
      </p:grpSp>
      <p:sp>
        <p:nvSpPr>
          <p:cNvPr id="18" name="Content Placeholder 2">
            <a:extLst>
              <a:ext uri="{FF2B5EF4-FFF2-40B4-BE49-F238E27FC236}">
                <a16:creationId xmlns:a16="http://schemas.microsoft.com/office/drawing/2014/main" id="{A3577840-35A6-555D-7A0D-2D5CB8679309}"/>
              </a:ext>
            </a:extLst>
          </p:cNvPr>
          <p:cNvSpPr txBox="1">
            <a:spLocks/>
          </p:cNvSpPr>
          <p:nvPr/>
        </p:nvSpPr>
        <p:spPr>
          <a:xfrm>
            <a:off x="579881" y="3253368"/>
            <a:ext cx="6624433" cy="6787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50828" marR="0" lvl="0" indent="0" algn="l" defTabSz="1204650" rtl="0" eaLnBrk="1" fontAlgn="auto" latinLnBrk="0" hangingPunct="1">
              <a:lnSpc>
                <a:spcPct val="90000"/>
              </a:lnSpc>
              <a:spcBef>
                <a:spcPct val="20000"/>
              </a:spcBef>
              <a:spcAft>
                <a:spcPts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prstClr val="black"/>
                </a:solidFill>
                <a:effectLst/>
                <a:uLnTx/>
                <a:uFillTx/>
                <a:latin typeface="Arial" panose="020B0604020202020204" pitchFamily="34" charset="0"/>
                <a:ea typeface="MS PGothic" pitchFamily="34" charset="-128"/>
                <a:cs typeface="Arial" panose="020B0604020202020204" pitchFamily="34" charset="0"/>
              </a:rPr>
              <a:t>Standard Utilization Ratio (SUR)</a:t>
            </a:r>
          </a:p>
        </p:txBody>
      </p:sp>
    </p:spTree>
    <p:extLst>
      <p:ext uri="{BB962C8B-B14F-4D97-AF65-F5344CB8AC3E}">
        <p14:creationId xmlns:p14="http://schemas.microsoft.com/office/powerpoint/2010/main" val="2689449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a:ln>
                  <a:noFill/>
                </a:ln>
                <a:solidFill>
                  <a:prstClr val="white"/>
                </a:solidFill>
                <a:effectLst/>
                <a:uLnTx/>
                <a:uFillTx/>
              </a:rPr>
              <a:t>How to Interpret SIRs/SURs and 95% Confidence Intervals (CIs)</a:t>
            </a:r>
            <a:endParaRPr lang="en-US" sz="2800"/>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5105334"/>
            <a:ext cx="10972800" cy="1250859"/>
          </a:xfrm>
        </p:spPr>
        <p:txBody>
          <a:bodyPr>
            <a:normAutofit fontScale="85000" lnSpcReduction="10000"/>
          </a:bodyPr>
          <a:lstStyle/>
          <a:p>
            <a:pPr marL="0" marR="0" lvl="0" indent="0" algn="l" defTabSz="1204650" rtl="0" eaLnBrk="1" fontAlgn="auto" latinLnBrk="0" hangingPunct="1">
              <a:lnSpc>
                <a:spcPct val="90000"/>
              </a:lnSpc>
              <a:spcBef>
                <a:spcPts val="0"/>
              </a:spcBef>
              <a:spcAft>
                <a:spcPts val="800"/>
              </a:spcAft>
              <a:buClrTx/>
              <a:buSz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mn-cs"/>
              </a:rPr>
              <a:t>The </a:t>
            </a:r>
            <a:r>
              <a:rPr kumimoji="0" lang="en-US" sz="1800" b="0" i="0" u="none" strike="noStrike" kern="1200" cap="none" spc="0" normalizeH="0" baseline="0" noProof="0">
                <a:ln>
                  <a:noFill/>
                </a:ln>
                <a:solidFill>
                  <a:srgbClr val="92D050"/>
                </a:solidFill>
                <a:effectLst/>
                <a:uLnTx/>
                <a:uFillTx/>
                <a:latin typeface="Calibri"/>
                <a:ea typeface="+mn-ea"/>
                <a:cs typeface="+mn-cs"/>
              </a:rPr>
              <a:t>green</a:t>
            </a:r>
            <a:r>
              <a:rPr kumimoji="0" lang="en-US" sz="1800" b="0" i="0" u="none" strike="noStrike" kern="1200" cap="none" spc="0" normalizeH="0" baseline="0" noProof="0">
                <a:ln>
                  <a:noFill/>
                </a:ln>
                <a:solidFill>
                  <a:prstClr val="black"/>
                </a:solidFill>
                <a:effectLst/>
                <a:uLnTx/>
                <a:uFillTx/>
                <a:latin typeface="Calibri"/>
                <a:ea typeface="+mn-ea"/>
                <a:cs typeface="+mn-cs"/>
              </a:rPr>
              <a:t> horizontal bar represents the SIR/SUR, and the </a:t>
            </a:r>
            <a:r>
              <a:rPr kumimoji="0" lang="en-US" sz="1800" b="0" i="0" u="none" strike="noStrike" kern="1200" cap="none" spc="0" normalizeH="0" baseline="0" noProof="0">
                <a:ln>
                  <a:noFill/>
                </a:ln>
                <a:solidFill>
                  <a:srgbClr val="333399"/>
                </a:solidFill>
                <a:effectLst/>
                <a:uLnTx/>
                <a:uFillTx/>
                <a:latin typeface="Calibri"/>
                <a:ea typeface="+mn-ea"/>
                <a:cs typeface="+mn-cs"/>
              </a:rPr>
              <a:t>blue</a:t>
            </a:r>
            <a:r>
              <a:rPr kumimoji="0" lang="en-US" sz="1800" b="0" i="0" u="none" strike="noStrike" kern="1200" cap="none" spc="0" normalizeH="0" baseline="0" noProof="0">
                <a:ln>
                  <a:noFill/>
                </a:ln>
                <a:solidFill>
                  <a:prstClr val="black"/>
                </a:solidFill>
                <a:effectLst/>
                <a:uLnTx/>
                <a:uFillTx/>
                <a:latin typeface="Calibri"/>
                <a:ea typeface="+mn-ea"/>
                <a:cs typeface="+mn-cs"/>
              </a:rPr>
              <a:t> vertical bar represents the 95% confidence interval (CI). The 95% CI measures the probability that the true SIR/SUR falls between the two parameters. </a:t>
            </a:r>
          </a:p>
          <a:p>
            <a:pPr marL="452352" marR="0" lvl="0" indent="-283464" algn="l" defTabSz="120465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a:ea typeface="+mn-ea"/>
                <a:cs typeface="+mn-cs"/>
              </a:rPr>
              <a:t>If the blue vertical bar crosses 1.0 (highlighted in </a:t>
            </a:r>
            <a:r>
              <a:rPr kumimoji="0" lang="en-US" sz="1800" b="0" i="0" u="none" strike="noStrike" kern="1200" cap="none" spc="0" normalizeH="0" baseline="0" noProof="0">
                <a:ln>
                  <a:noFill/>
                </a:ln>
                <a:solidFill>
                  <a:srgbClr val="FF9933"/>
                </a:solidFill>
                <a:effectLst/>
                <a:uLnTx/>
                <a:uFillTx/>
                <a:latin typeface="Calibri"/>
                <a:ea typeface="+mn-ea"/>
                <a:cs typeface="+mn-cs"/>
              </a:rPr>
              <a:t>orange</a:t>
            </a:r>
            <a:r>
              <a:rPr kumimoji="0" lang="en-US" sz="1800" b="0" i="0" u="none" strike="noStrike" kern="1200" cap="none" spc="0" normalizeH="0" baseline="0" noProof="0">
                <a:ln>
                  <a:noFill/>
                </a:ln>
                <a:solidFill>
                  <a:prstClr val="black"/>
                </a:solidFill>
                <a:effectLst/>
                <a:uLnTx/>
                <a:uFillTx/>
                <a:latin typeface="Calibri"/>
                <a:ea typeface="+mn-ea"/>
                <a:cs typeface="+mn-cs"/>
              </a:rPr>
              <a:t>), then the actual rate is not statistically significantly different from the predicted rate.  </a:t>
            </a:r>
          </a:p>
          <a:p>
            <a:pPr marL="452352" marR="0" lvl="0" indent="-283464" algn="l" defTabSz="120465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a:ea typeface="+mn-ea"/>
                <a:cs typeface="+mn-cs"/>
              </a:rPr>
              <a:t>If the blue vertical bar is completely above or below 1.0, then the actual is statistically significantly different from the predicted rate.</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5</a:t>
            </a:fld>
            <a:endParaRPr lang="en-US"/>
          </a:p>
        </p:txBody>
      </p:sp>
      <p:graphicFrame>
        <p:nvGraphicFramePr>
          <p:cNvPr id="19" name="Chart 3">
            <a:extLst>
              <a:ext uri="{FF2B5EF4-FFF2-40B4-BE49-F238E27FC236}">
                <a16:creationId xmlns:a16="http://schemas.microsoft.com/office/drawing/2014/main" id="{2A23E9D0-1F93-BDA5-55C5-2101DCE3E42C}"/>
              </a:ext>
            </a:extLst>
          </p:cNvPr>
          <p:cNvGraphicFramePr>
            <a:graphicFrameLocks/>
          </p:cNvGraphicFramePr>
          <p:nvPr/>
        </p:nvGraphicFramePr>
        <p:xfrm>
          <a:off x="1706309" y="1235382"/>
          <a:ext cx="8564905" cy="3803246"/>
        </p:xfrm>
        <a:graphic>
          <a:graphicData uri="http://schemas.openxmlformats.org/presentationml/2006/ole">
            <mc:AlternateContent xmlns:mc="http://schemas.openxmlformats.org/markup-compatibility/2006">
              <mc:Choice xmlns:v="urn:schemas-microsoft-com:vml" Requires="v">
                <p:oleObj r:id="rId2" imgW="8559526" imgH="5066215" progId="Excel.Chart.8">
                  <p:embed/>
                </p:oleObj>
              </mc:Choice>
              <mc:Fallback>
                <p:oleObj r:id="rId2" imgW="8559526" imgH="5066215" progId="Excel.Chart.8">
                  <p:embed/>
                  <p:pic>
                    <p:nvPicPr>
                      <p:cNvPr id="19" name="Chart 3">
                        <a:extLst>
                          <a:ext uri="{FF2B5EF4-FFF2-40B4-BE49-F238E27FC236}">
                            <a16:creationId xmlns:a16="http://schemas.microsoft.com/office/drawing/2014/main" id="{2A23E9D0-1F93-BDA5-55C5-2101DCE3E42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6309" y="1235382"/>
                        <a:ext cx="8564905" cy="380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0" name="Straight Connector 19">
            <a:extLst>
              <a:ext uri="{FF2B5EF4-FFF2-40B4-BE49-F238E27FC236}">
                <a16:creationId xmlns:a16="http://schemas.microsoft.com/office/drawing/2014/main" id="{DC6319B2-0D14-4FD9-EBC1-E101B4F23A59}"/>
              </a:ext>
            </a:extLst>
          </p:cNvPr>
          <p:cNvCxnSpPr/>
          <p:nvPr/>
        </p:nvCxnSpPr>
        <p:spPr bwMode="auto">
          <a:xfrm flipV="1">
            <a:off x="2119384" y="3996937"/>
            <a:ext cx="8021555" cy="0"/>
          </a:xfrm>
          <a:prstGeom prst="line">
            <a:avLst/>
          </a:prstGeom>
          <a:solidFill>
            <a:schemeClr val="accent1"/>
          </a:solidFill>
          <a:ln w="5715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 name="TextBox 20">
            <a:extLst>
              <a:ext uri="{FF2B5EF4-FFF2-40B4-BE49-F238E27FC236}">
                <a16:creationId xmlns:a16="http://schemas.microsoft.com/office/drawing/2014/main" id="{E8BF71AA-207A-6AC6-2B01-7A200A269899}"/>
              </a:ext>
            </a:extLst>
          </p:cNvPr>
          <p:cNvSpPr txBox="1"/>
          <p:nvPr/>
        </p:nvSpPr>
        <p:spPr>
          <a:xfrm>
            <a:off x="1126421" y="2520214"/>
            <a:ext cx="459740" cy="1176781"/>
          </a:xfrm>
          <a:prstGeom prst="rect">
            <a:avLst/>
          </a:prstGeom>
          <a:noFill/>
        </p:spPr>
        <p:txBody>
          <a:bodyPr vert="vert270" wrap="square" lIns="90487" tIns="45222" rIns="90487" bIns="45222">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a:ln>
                  <a:noFill/>
                </a:ln>
                <a:solidFill>
                  <a:prstClr val="black"/>
                </a:solidFill>
                <a:effectLst/>
                <a:uLnTx/>
                <a:uFillTx/>
                <a:latin typeface="Arial" panose="020B0604020202020204" pitchFamily="34" charset="0"/>
                <a:ea typeface="MS PGothic" pitchFamily="34" charset="-128"/>
                <a:cs typeface="Arial" panose="020B0604020202020204" pitchFamily="34" charset="0"/>
              </a:rPr>
              <a:t>SIR/SUR</a:t>
            </a:r>
          </a:p>
        </p:txBody>
      </p:sp>
      <p:sp>
        <p:nvSpPr>
          <p:cNvPr id="22" name="TextBox 21">
            <a:extLst>
              <a:ext uri="{FF2B5EF4-FFF2-40B4-BE49-F238E27FC236}">
                <a16:creationId xmlns:a16="http://schemas.microsoft.com/office/drawing/2014/main" id="{E8A9A824-7A5A-5B7F-BAFA-A5FF5020F7FB}"/>
              </a:ext>
            </a:extLst>
          </p:cNvPr>
          <p:cNvSpPr txBox="1"/>
          <p:nvPr/>
        </p:nvSpPr>
        <p:spPr>
          <a:xfrm>
            <a:off x="2688152" y="2520214"/>
            <a:ext cx="4402402" cy="337548"/>
          </a:xfrm>
          <a:prstGeom prst="rect">
            <a:avLst/>
          </a:prstGeom>
          <a:noFill/>
          <a:ln>
            <a:solidFill>
              <a:schemeClr val="bg1">
                <a:lumMod val="65000"/>
              </a:schemeClr>
            </a:solidFill>
          </a:ln>
        </p:spPr>
        <p:txBody>
          <a:bodyPr lIns="90487" tIns="45222" rIns="90487" bIns="45222">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S PGothic" pitchFamily="34" charset="-128"/>
                <a:cs typeface="Arial" panose="020B0604020202020204" pitchFamily="34" charset="0"/>
              </a:rPr>
              <a:t>Not significantly different than predicted</a:t>
            </a:r>
          </a:p>
        </p:txBody>
      </p:sp>
      <p:cxnSp>
        <p:nvCxnSpPr>
          <p:cNvPr id="23" name="Straight Arrow Connector 22">
            <a:extLst>
              <a:ext uri="{FF2B5EF4-FFF2-40B4-BE49-F238E27FC236}">
                <a16:creationId xmlns:a16="http://schemas.microsoft.com/office/drawing/2014/main" id="{AB8F9082-209E-1E34-0E85-F710C4B39528}"/>
              </a:ext>
            </a:extLst>
          </p:cNvPr>
          <p:cNvCxnSpPr/>
          <p:nvPr/>
        </p:nvCxnSpPr>
        <p:spPr bwMode="auto">
          <a:xfrm flipH="1">
            <a:off x="3531865" y="2910209"/>
            <a:ext cx="900817" cy="429072"/>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 name="Straight Arrow Connector 23">
            <a:extLst>
              <a:ext uri="{FF2B5EF4-FFF2-40B4-BE49-F238E27FC236}">
                <a16:creationId xmlns:a16="http://schemas.microsoft.com/office/drawing/2014/main" id="{0684EB7D-0A44-7F35-65AC-BFA592874A6B}"/>
              </a:ext>
            </a:extLst>
          </p:cNvPr>
          <p:cNvCxnSpPr/>
          <p:nvPr/>
        </p:nvCxnSpPr>
        <p:spPr bwMode="auto">
          <a:xfrm>
            <a:off x="4432680" y="2920937"/>
            <a:ext cx="579890" cy="768754"/>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5" name="TextBox 24">
            <a:extLst>
              <a:ext uri="{FF2B5EF4-FFF2-40B4-BE49-F238E27FC236}">
                <a16:creationId xmlns:a16="http://schemas.microsoft.com/office/drawing/2014/main" id="{A0F0880D-FDCD-F63F-C62C-389C14B39290}"/>
              </a:ext>
            </a:extLst>
          </p:cNvPr>
          <p:cNvSpPr txBox="1"/>
          <p:nvPr/>
        </p:nvSpPr>
        <p:spPr>
          <a:xfrm>
            <a:off x="7930997" y="4274642"/>
            <a:ext cx="3792326" cy="337548"/>
          </a:xfrm>
          <a:prstGeom prst="rect">
            <a:avLst/>
          </a:prstGeom>
          <a:noFill/>
          <a:ln>
            <a:solidFill>
              <a:schemeClr val="bg1">
                <a:lumMod val="65000"/>
              </a:schemeClr>
            </a:solidFill>
          </a:ln>
        </p:spPr>
        <p:txBody>
          <a:bodyPr lIns="90487" tIns="45222" rIns="90487" bIns="45222">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S PGothic" pitchFamily="34" charset="-128"/>
                <a:cs typeface="Arial" panose="020B0604020202020204" pitchFamily="34" charset="0"/>
              </a:rPr>
              <a:t>Significantly lower than predicted</a:t>
            </a:r>
          </a:p>
        </p:txBody>
      </p:sp>
      <p:sp>
        <p:nvSpPr>
          <p:cNvPr id="26" name="TextBox 25">
            <a:extLst>
              <a:ext uri="{FF2B5EF4-FFF2-40B4-BE49-F238E27FC236}">
                <a16:creationId xmlns:a16="http://schemas.microsoft.com/office/drawing/2014/main" id="{1EFCA68B-96F3-85CD-5B7B-195F2606BC4D}"/>
              </a:ext>
            </a:extLst>
          </p:cNvPr>
          <p:cNvSpPr txBox="1"/>
          <p:nvPr/>
        </p:nvSpPr>
        <p:spPr>
          <a:xfrm>
            <a:off x="4199136" y="1604861"/>
            <a:ext cx="3863818" cy="337548"/>
          </a:xfrm>
          <a:prstGeom prst="rect">
            <a:avLst/>
          </a:prstGeom>
          <a:noFill/>
          <a:ln>
            <a:solidFill>
              <a:schemeClr val="bg1">
                <a:lumMod val="65000"/>
              </a:schemeClr>
            </a:solidFill>
          </a:ln>
        </p:spPr>
        <p:txBody>
          <a:bodyPr lIns="90487" tIns="45222" rIns="90487" bIns="45222">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S PGothic" pitchFamily="34" charset="-128"/>
                <a:cs typeface="Arial" panose="020B0604020202020204" pitchFamily="34" charset="0"/>
              </a:rPr>
              <a:t>Significantly higher than predicted</a:t>
            </a:r>
          </a:p>
        </p:txBody>
      </p:sp>
      <p:cxnSp>
        <p:nvCxnSpPr>
          <p:cNvPr id="27" name="Straight Arrow Connector 26">
            <a:extLst>
              <a:ext uri="{FF2B5EF4-FFF2-40B4-BE49-F238E27FC236}">
                <a16:creationId xmlns:a16="http://schemas.microsoft.com/office/drawing/2014/main" id="{06E0C468-3972-0755-22E7-49CE147B8EC0}"/>
              </a:ext>
            </a:extLst>
          </p:cNvPr>
          <p:cNvCxnSpPr/>
          <p:nvPr/>
        </p:nvCxnSpPr>
        <p:spPr bwMode="auto">
          <a:xfrm flipH="1">
            <a:off x="7365409" y="4411706"/>
            <a:ext cx="565591" cy="0"/>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8" name="Straight Arrow Connector 27">
            <a:extLst>
              <a:ext uri="{FF2B5EF4-FFF2-40B4-BE49-F238E27FC236}">
                <a16:creationId xmlns:a16="http://schemas.microsoft.com/office/drawing/2014/main" id="{810E062A-42EA-7BA8-3527-2DF6FAC9AD39}"/>
              </a:ext>
            </a:extLst>
          </p:cNvPr>
          <p:cNvCxnSpPr/>
          <p:nvPr/>
        </p:nvCxnSpPr>
        <p:spPr bwMode="auto">
          <a:xfrm>
            <a:off x="8062956" y="1915941"/>
            <a:ext cx="900817" cy="277705"/>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3346669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700" b="1" i="0" u="none" strike="noStrike" kern="1200" cap="none" spc="0" normalizeH="0" baseline="0" noProof="0" dirty="0">
                <a:ln>
                  <a:noFill/>
                </a:ln>
                <a:solidFill>
                  <a:prstClr val="white"/>
                </a:solidFill>
                <a:effectLst/>
                <a:uLnTx/>
                <a:uFillTx/>
              </a:rPr>
              <a:t>2023 Central Line-Associated Bloodstream Infections (CLABSI):</a:t>
            </a:r>
            <a:br>
              <a:rPr kumimoji="0" lang="en-US" sz="2700" b="1" i="0" u="none" strike="noStrike" kern="1200" cap="none" spc="0" normalizeH="0" baseline="0" noProof="0" dirty="0">
                <a:ln>
                  <a:noFill/>
                </a:ln>
                <a:solidFill>
                  <a:prstClr val="white"/>
                </a:solidFill>
                <a:effectLst/>
                <a:uLnTx/>
                <a:uFillTx/>
              </a:rPr>
            </a:br>
            <a:r>
              <a:rPr kumimoji="0" lang="en-US" sz="2700" b="1" i="0" u="none" strike="noStrike" kern="1200" cap="none" spc="0" normalizeH="0" baseline="0" noProof="0" dirty="0">
                <a:ln>
                  <a:noFill/>
                </a:ln>
                <a:solidFill>
                  <a:prstClr val="white"/>
                </a:solidFill>
                <a:effectLst/>
                <a:uLnTx/>
                <a:uFillTx/>
              </a:rPr>
              <a:t>Standard Infection Ratio in Adult and Pediatric ICUs and Wards</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6</a:t>
            </a:fld>
            <a:endParaRPr lang="en-US"/>
          </a:p>
        </p:txBody>
      </p:sp>
      <p:sp>
        <p:nvSpPr>
          <p:cNvPr id="7" name="Rectangle 6">
            <a:extLst>
              <a:ext uri="{FF2B5EF4-FFF2-40B4-BE49-F238E27FC236}">
                <a16:creationId xmlns:a16="http://schemas.microsoft.com/office/drawing/2014/main" id="{68875132-64F5-C921-4751-42A7A8B0B36B}"/>
              </a:ext>
            </a:extLst>
          </p:cNvPr>
          <p:cNvSpPr/>
          <p:nvPr/>
        </p:nvSpPr>
        <p:spPr>
          <a:xfrm>
            <a:off x="8475044" y="1441967"/>
            <a:ext cx="3335483"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a:t>
            </a:r>
          </a:p>
        </p:txBody>
      </p:sp>
      <p:sp>
        <p:nvSpPr>
          <p:cNvPr id="8" name="Rectangle 7">
            <a:extLst>
              <a:ext uri="{FF2B5EF4-FFF2-40B4-BE49-F238E27FC236}">
                <a16:creationId xmlns:a16="http://schemas.microsoft.com/office/drawing/2014/main" id="{20C4F94E-6669-29F3-B616-B80AACBB2264}"/>
              </a:ext>
            </a:extLst>
          </p:cNvPr>
          <p:cNvSpPr/>
          <p:nvPr/>
        </p:nvSpPr>
        <p:spPr>
          <a:xfrm>
            <a:off x="1239609" y="1441967"/>
            <a:ext cx="6673606"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ICU</a:t>
            </a:r>
            <a:endParaRPr kumimoji="0" 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9" name="Object 10">
            <a:extLst>
              <a:ext uri="{FF2B5EF4-FFF2-40B4-BE49-F238E27FC236}">
                <a16:creationId xmlns:a16="http://schemas.microsoft.com/office/drawing/2014/main" id="{6D2C2F62-705E-1AB3-C348-BC20E7DB2054}"/>
              </a:ext>
            </a:extLst>
          </p:cNvPr>
          <p:cNvGraphicFramePr>
            <a:graphicFrameLocks noGrp="1" noChangeAspect="1"/>
          </p:cNvGraphicFramePr>
          <p:nvPr>
            <p:ph idx="1"/>
            <p:extLst>
              <p:ext uri="{D42A27DB-BD31-4B8C-83A1-F6EECF244321}">
                <p14:modId xmlns:p14="http://schemas.microsoft.com/office/powerpoint/2010/main" val="926396504"/>
              </p:ext>
            </p:extLst>
          </p:nvPr>
        </p:nvGraphicFramePr>
        <p:xfrm>
          <a:off x="3177" y="976533"/>
          <a:ext cx="12185651" cy="4389043"/>
        </p:xfrm>
        <a:graphic>
          <a:graphicData uri="http://schemas.openxmlformats.org/drawingml/2006/chart">
            <c:chart xmlns:c="http://schemas.openxmlformats.org/drawingml/2006/chart" xmlns:r="http://schemas.openxmlformats.org/officeDocument/2006/relationships" r:id="rId2"/>
          </a:graphicData>
        </a:graphic>
      </p:graphicFrame>
      <p:sp>
        <p:nvSpPr>
          <p:cNvPr id="10" name="Slide Number Placeholder 5">
            <a:extLst>
              <a:ext uri="{FF2B5EF4-FFF2-40B4-BE49-F238E27FC236}">
                <a16:creationId xmlns:a16="http://schemas.microsoft.com/office/drawing/2014/main" id="{93CE5F26-CEDE-71AD-416A-59F043630BC6}"/>
              </a:ext>
            </a:extLst>
          </p:cNvPr>
          <p:cNvSpPr txBox="1">
            <a:spLocks/>
          </p:cNvSpPr>
          <p:nvPr/>
        </p:nvSpPr>
        <p:spPr>
          <a:xfrm>
            <a:off x="8757419" y="6491691"/>
            <a:ext cx="2735701" cy="365030"/>
          </a:xfrm>
          <a:prstGeom prst="rect">
            <a:avLst/>
          </a:prstGeom>
        </p:spPr>
        <p:txBody>
          <a:bodyPr vert="horz" lIns="91416" tIns="45708" rIns="91416" bIns="45708"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6</a:t>
            </a:fld>
            <a:endParaRPr lang="en-US" sz="1100">
              <a:solidFill>
                <a:srgbClr val="464646">
                  <a:lumMod val="40000"/>
                  <a:lumOff val="60000"/>
                </a:srgbClr>
              </a:solidFill>
              <a:ea typeface="ＭＳ Ｐゴシック" pitchFamily="34" charset="-128"/>
            </a:endParaRPr>
          </a:p>
        </p:txBody>
      </p:sp>
      <p:sp>
        <p:nvSpPr>
          <p:cNvPr id="11" name="Text Box 8">
            <a:extLst>
              <a:ext uri="{FF2B5EF4-FFF2-40B4-BE49-F238E27FC236}">
                <a16:creationId xmlns:a16="http://schemas.microsoft.com/office/drawing/2014/main" id="{AFA845FA-4EF5-FBFB-1E1A-6D34C61D37B4}"/>
              </a:ext>
            </a:extLst>
          </p:cNvPr>
          <p:cNvSpPr txBox="1">
            <a:spLocks noChangeArrowheads="1"/>
          </p:cNvSpPr>
          <p:nvPr/>
        </p:nvSpPr>
        <p:spPr bwMode="auto">
          <a:xfrm>
            <a:off x="88971" y="4438050"/>
            <a:ext cx="2086651" cy="3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 Major teaching hospital</a:t>
            </a:r>
          </a:p>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NT=Not major teaching hospital </a:t>
            </a:r>
          </a:p>
        </p:txBody>
      </p:sp>
      <p:grpSp>
        <p:nvGrpSpPr>
          <p:cNvPr id="12" name="Group 13">
            <a:extLst>
              <a:ext uri="{FF2B5EF4-FFF2-40B4-BE49-F238E27FC236}">
                <a16:creationId xmlns:a16="http://schemas.microsoft.com/office/drawing/2014/main" id="{DC611F06-3C3B-06DE-D2C0-EFB218B54275}"/>
              </a:ext>
            </a:extLst>
          </p:cNvPr>
          <p:cNvGrpSpPr>
            <a:grpSpLocks/>
          </p:cNvGrpSpPr>
          <p:nvPr/>
        </p:nvGrpSpPr>
        <p:grpSpPr bwMode="auto">
          <a:xfrm>
            <a:off x="1333" y="4853598"/>
            <a:ext cx="3734915" cy="276612"/>
            <a:chOff x="3955" y="5337"/>
            <a:chExt cx="2455" cy="231"/>
          </a:xfrm>
        </p:grpSpPr>
        <p:sp>
          <p:nvSpPr>
            <p:cNvPr id="13" name="Text Box 14">
              <a:extLst>
                <a:ext uri="{FF2B5EF4-FFF2-40B4-BE49-F238E27FC236}">
                  <a16:creationId xmlns:a16="http://schemas.microsoft.com/office/drawing/2014/main" id="{19700FD2-B373-B688-30CB-F59898CF37DD}"/>
                </a:ext>
              </a:extLst>
            </p:cNvPr>
            <p:cNvSpPr txBox="1">
              <a:spLocks noChangeArrowheads="1"/>
            </p:cNvSpPr>
            <p:nvPr/>
          </p:nvSpPr>
          <p:spPr bwMode="auto">
            <a:xfrm>
              <a:off x="3955" y="5337"/>
              <a:ext cx="245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14" name="Line 15">
              <a:extLst>
                <a:ext uri="{FF2B5EF4-FFF2-40B4-BE49-F238E27FC236}">
                  <a16:creationId xmlns:a16="http://schemas.microsoft.com/office/drawing/2014/main" id="{14761197-CCB4-92A8-0397-BD213ADFA486}"/>
                </a:ext>
              </a:extLst>
            </p:cNvPr>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5" name="Line 16">
              <a:extLst>
                <a:ext uri="{FF2B5EF4-FFF2-40B4-BE49-F238E27FC236}">
                  <a16:creationId xmlns:a16="http://schemas.microsoft.com/office/drawing/2014/main" id="{44412A36-BCEF-29EC-2968-8E25AC7FB11A}"/>
                </a:ext>
              </a:extLst>
            </p:cNvPr>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sp>
        <p:nvSpPr>
          <p:cNvPr id="16" name="Rounded Rectangle 1">
            <a:extLst>
              <a:ext uri="{FF2B5EF4-FFF2-40B4-BE49-F238E27FC236}">
                <a16:creationId xmlns:a16="http://schemas.microsoft.com/office/drawing/2014/main" id="{7EF53ACA-7CB3-8E65-C283-1E23F8D1182F}"/>
              </a:ext>
            </a:extLst>
          </p:cNvPr>
          <p:cNvSpPr>
            <a:spLocks noChangeArrowheads="1"/>
          </p:cNvSpPr>
          <p:nvPr/>
        </p:nvSpPr>
        <p:spPr bwMode="auto">
          <a:xfrm>
            <a:off x="133580" y="5173529"/>
            <a:ext cx="11890138" cy="1306310"/>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17" name="Rounded Rectangle 1">
            <a:extLst>
              <a:ext uri="{FF2B5EF4-FFF2-40B4-BE49-F238E27FC236}">
                <a16:creationId xmlns:a16="http://schemas.microsoft.com/office/drawing/2014/main" id="{85AE7CFE-A532-C238-A646-238FF352B099}"/>
              </a:ext>
            </a:extLst>
          </p:cNvPr>
          <p:cNvSpPr>
            <a:spLocks noChangeArrowheads="1"/>
          </p:cNvSpPr>
          <p:nvPr/>
        </p:nvSpPr>
        <p:spPr bwMode="auto">
          <a:xfrm>
            <a:off x="235165" y="5150776"/>
            <a:ext cx="11686968" cy="1280803"/>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cs typeface="Arial" panose="020B0604020202020204" pitchFamily="34" charset="0"/>
              </a:rPr>
              <a:t>2023 Key Findings</a:t>
            </a:r>
            <a:endParaRPr kumimoji="0" lang="en-US" altLang="en-US"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18" name="Arrow: Down 17">
            <a:extLst>
              <a:ext uri="{FF2B5EF4-FFF2-40B4-BE49-F238E27FC236}">
                <a16:creationId xmlns:a16="http://schemas.microsoft.com/office/drawing/2014/main" id="{81B5AF97-1AAE-9615-8534-FB079AEF9B89}"/>
              </a:ext>
            </a:extLst>
          </p:cNvPr>
          <p:cNvSpPr/>
          <p:nvPr/>
        </p:nvSpPr>
        <p:spPr>
          <a:xfrm>
            <a:off x="310490" y="5520881"/>
            <a:ext cx="530159"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0EF84F6D-4BD9-0486-4568-AADF95EC4099}"/>
              </a:ext>
            </a:extLst>
          </p:cNvPr>
          <p:cNvSpPr txBox="1"/>
          <p:nvPr/>
        </p:nvSpPr>
        <p:spPr>
          <a:xfrm>
            <a:off x="2347943"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90FBC9B8-8943-A7CB-5B98-F21B74427C0D}"/>
              </a:ext>
            </a:extLst>
          </p:cNvPr>
          <p:cNvSpPr txBox="1"/>
          <p:nvPr/>
        </p:nvSpPr>
        <p:spPr>
          <a:xfrm>
            <a:off x="4576412"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3CF69C7F-048A-999E-55C1-617317C3CD4E}"/>
              </a:ext>
            </a:extLst>
          </p:cNvPr>
          <p:cNvSpPr txBox="1"/>
          <p:nvPr/>
        </p:nvSpPr>
        <p:spPr>
          <a:xfrm>
            <a:off x="10142785" y="369080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88FC9C88-9926-AACE-78AB-79D3BB25621E}"/>
              </a:ext>
            </a:extLst>
          </p:cNvPr>
          <p:cNvSpPr txBox="1"/>
          <p:nvPr/>
        </p:nvSpPr>
        <p:spPr>
          <a:xfrm>
            <a:off x="11279174"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33" name="Rounded Rectangle 1">
            <a:extLst>
              <a:ext uri="{FF2B5EF4-FFF2-40B4-BE49-F238E27FC236}">
                <a16:creationId xmlns:a16="http://schemas.microsoft.com/office/drawing/2014/main" id="{5FBD9CF6-E072-2874-77CA-F3A9A1BFFBCD}"/>
              </a:ext>
            </a:extLst>
          </p:cNvPr>
          <p:cNvSpPr>
            <a:spLocks noChangeArrowheads="1"/>
          </p:cNvSpPr>
          <p:nvPr/>
        </p:nvSpPr>
        <p:spPr bwMode="auto">
          <a:xfrm>
            <a:off x="840649"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Five unit types experienced a significantly lower number of infections than predicted, based on 2015 national aggregate data.</a:t>
            </a:r>
          </a:p>
        </p:txBody>
      </p:sp>
      <p:sp>
        <p:nvSpPr>
          <p:cNvPr id="34" name="Rounded Rectangle 1">
            <a:extLst>
              <a:ext uri="{FF2B5EF4-FFF2-40B4-BE49-F238E27FC236}">
                <a16:creationId xmlns:a16="http://schemas.microsoft.com/office/drawing/2014/main" id="{24901625-F7B0-8E71-5898-12743337133D}"/>
              </a:ext>
            </a:extLst>
          </p:cNvPr>
          <p:cNvSpPr>
            <a:spLocks noChangeArrowheads="1"/>
          </p:cNvSpPr>
          <p:nvPr/>
        </p:nvSpPr>
        <p:spPr bwMode="auto">
          <a:xfrm>
            <a:off x="6273802"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lang="en-US" altLang="en-US" sz="1600">
                <a:solidFill>
                  <a:prstClr val="black"/>
                </a:solidFill>
                <a:latin typeface="Arial" panose="020B0604020202020204" pitchFamily="34" charset="0"/>
                <a:ea typeface="ＭＳ Ｐゴシック" pitchFamily="34" charset="-128"/>
                <a:cs typeface="Arial" panose="020B0604020202020204" pitchFamily="34" charset="0"/>
              </a:rPr>
              <a:t>There were no</a:t>
            </a: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 unit types that experienced a significantly higher number of infections than predicted, based on 2015 national aggregate data.</a:t>
            </a:r>
          </a:p>
        </p:txBody>
      </p:sp>
      <p:sp>
        <p:nvSpPr>
          <p:cNvPr id="35" name="Arrow: Down 34">
            <a:extLst>
              <a:ext uri="{FF2B5EF4-FFF2-40B4-BE49-F238E27FC236}">
                <a16:creationId xmlns:a16="http://schemas.microsoft.com/office/drawing/2014/main" id="{F83468A0-CA6A-78AA-2FB7-A87C7967BCC8}"/>
              </a:ext>
            </a:extLst>
          </p:cNvPr>
          <p:cNvSpPr/>
          <p:nvPr/>
        </p:nvSpPr>
        <p:spPr>
          <a:xfrm flipV="1">
            <a:off x="11351351" y="5571732"/>
            <a:ext cx="530159" cy="721172"/>
          </a:xfrm>
          <a:prstGeom prst="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1EE2C23-07D6-954F-7DFA-329B94299FA2}"/>
              </a:ext>
            </a:extLst>
          </p:cNvPr>
          <p:cNvSpPr txBox="1"/>
          <p:nvPr/>
        </p:nvSpPr>
        <p:spPr>
          <a:xfrm>
            <a:off x="10710979" y="3673599"/>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5880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a:xfrm>
            <a:off x="592821" y="56524"/>
            <a:ext cx="11160563" cy="874654"/>
          </a:xfrm>
        </p:spPr>
        <p:txBody>
          <a:bodyPr>
            <a:noAutofit/>
          </a:bodyPr>
          <a:lstStyle/>
          <a:p>
            <a:r>
              <a:rPr kumimoji="0" lang="en-US" sz="2800" b="1" i="0" u="none" strike="noStrike" kern="1200" cap="none" spc="0" normalizeH="0" baseline="0" noProof="0" dirty="0">
                <a:ln>
                  <a:noFill/>
                </a:ln>
                <a:solidFill>
                  <a:prstClr val="white"/>
                </a:solidFill>
                <a:effectLst/>
                <a:uLnTx/>
                <a:uFillTx/>
              </a:rPr>
              <a:t>2023 Central Line: Standard Utilization Ratio </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in Adult and Pediatric ICUs and Wards</a:t>
            </a:r>
          </a:p>
        </p:txBody>
      </p:sp>
      <p:sp>
        <p:nvSpPr>
          <p:cNvPr id="4" name="Rectangle 3">
            <a:extLst>
              <a:ext uri="{FF2B5EF4-FFF2-40B4-BE49-F238E27FC236}">
                <a16:creationId xmlns:a16="http://schemas.microsoft.com/office/drawing/2014/main" id="{E4D28497-EC9C-2C62-2C32-23F5A166879F}"/>
              </a:ext>
            </a:extLst>
          </p:cNvPr>
          <p:cNvSpPr/>
          <p:nvPr/>
        </p:nvSpPr>
        <p:spPr>
          <a:xfrm>
            <a:off x="8475044" y="1441967"/>
            <a:ext cx="3335483"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a:t>
            </a:r>
          </a:p>
        </p:txBody>
      </p:sp>
      <p:sp>
        <p:nvSpPr>
          <p:cNvPr id="6" name="Rectangle 5">
            <a:extLst>
              <a:ext uri="{FF2B5EF4-FFF2-40B4-BE49-F238E27FC236}">
                <a16:creationId xmlns:a16="http://schemas.microsoft.com/office/drawing/2014/main" id="{232725D9-D9CE-4060-8D16-A1BBD9082855}"/>
              </a:ext>
            </a:extLst>
          </p:cNvPr>
          <p:cNvSpPr/>
          <p:nvPr/>
        </p:nvSpPr>
        <p:spPr>
          <a:xfrm>
            <a:off x="1239609" y="1441967"/>
            <a:ext cx="6673606"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ICU</a:t>
            </a:r>
            <a:endParaRPr kumimoji="0" 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19" name="Object 10">
            <a:extLst>
              <a:ext uri="{FF2B5EF4-FFF2-40B4-BE49-F238E27FC236}">
                <a16:creationId xmlns:a16="http://schemas.microsoft.com/office/drawing/2014/main" id="{D066B26D-0E8F-CCBB-6FBD-E1AA4DBF14E7}"/>
              </a:ext>
            </a:extLst>
          </p:cNvPr>
          <p:cNvGraphicFramePr>
            <a:graphicFrameLocks noGrp="1" noChangeAspect="1"/>
          </p:cNvGraphicFramePr>
          <p:nvPr>
            <p:ph idx="1"/>
            <p:extLst>
              <p:ext uri="{D42A27DB-BD31-4B8C-83A1-F6EECF244321}">
                <p14:modId xmlns:p14="http://schemas.microsoft.com/office/powerpoint/2010/main" val="260093878"/>
              </p:ext>
            </p:extLst>
          </p:nvPr>
        </p:nvGraphicFramePr>
        <p:xfrm>
          <a:off x="3177" y="976533"/>
          <a:ext cx="12185651" cy="4389043"/>
        </p:xfrm>
        <a:graphic>
          <a:graphicData uri="http://schemas.openxmlformats.org/drawingml/2006/chart">
            <c:chart xmlns:c="http://schemas.openxmlformats.org/drawingml/2006/chart" xmlns:r="http://schemas.openxmlformats.org/officeDocument/2006/relationships" r:id="rId2"/>
          </a:graphicData>
        </a:graphic>
      </p:graphicFrame>
      <p:sp>
        <p:nvSpPr>
          <p:cNvPr id="25" name="Rounded Rectangle 1">
            <a:extLst>
              <a:ext uri="{FF2B5EF4-FFF2-40B4-BE49-F238E27FC236}">
                <a16:creationId xmlns:a16="http://schemas.microsoft.com/office/drawing/2014/main" id="{9F12E88E-3F14-52D5-C4EB-AF6A53C0D281}"/>
              </a:ext>
            </a:extLst>
          </p:cNvPr>
          <p:cNvSpPr>
            <a:spLocks noChangeArrowheads="1"/>
          </p:cNvSpPr>
          <p:nvPr/>
        </p:nvSpPr>
        <p:spPr bwMode="auto">
          <a:xfrm>
            <a:off x="133580" y="5173529"/>
            <a:ext cx="11890138" cy="1306310"/>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26" name="Rounded Rectangle 1">
            <a:extLst>
              <a:ext uri="{FF2B5EF4-FFF2-40B4-BE49-F238E27FC236}">
                <a16:creationId xmlns:a16="http://schemas.microsoft.com/office/drawing/2014/main" id="{49969DCC-E082-49CB-45E0-CBFD90140D1E}"/>
              </a:ext>
            </a:extLst>
          </p:cNvPr>
          <p:cNvSpPr>
            <a:spLocks noChangeArrowheads="1"/>
          </p:cNvSpPr>
          <p:nvPr/>
        </p:nvSpPr>
        <p:spPr bwMode="auto">
          <a:xfrm>
            <a:off x="235165" y="5150776"/>
            <a:ext cx="11686968" cy="1280803"/>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cs typeface="Arial" panose="020B0604020202020204" pitchFamily="34" charset="0"/>
              </a:rPr>
              <a:t>2023 Key Findings</a:t>
            </a:r>
            <a:endParaRPr kumimoji="0" lang="en-US" altLang="en-US"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27" name="Arrow: Down 26">
            <a:extLst>
              <a:ext uri="{FF2B5EF4-FFF2-40B4-BE49-F238E27FC236}">
                <a16:creationId xmlns:a16="http://schemas.microsoft.com/office/drawing/2014/main" id="{B1CE9F23-66AE-5D74-2D0B-475EFE2EDFF3}"/>
              </a:ext>
            </a:extLst>
          </p:cNvPr>
          <p:cNvSpPr/>
          <p:nvPr/>
        </p:nvSpPr>
        <p:spPr>
          <a:xfrm>
            <a:off x="310490" y="5520881"/>
            <a:ext cx="530159"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1C291D4D-029A-593E-54E6-B8285D063A40}"/>
              </a:ext>
            </a:extLst>
          </p:cNvPr>
          <p:cNvSpPr txBox="1"/>
          <p:nvPr/>
        </p:nvSpPr>
        <p:spPr>
          <a:xfrm>
            <a:off x="1239609" y="3643131"/>
            <a:ext cx="538391" cy="338554"/>
          </a:xfrm>
          <a:prstGeom prst="rect">
            <a:avLst/>
          </a:prstGeom>
          <a:noFill/>
        </p:spPr>
        <p:txBody>
          <a:bodyPr wrap="square" rtlCol="0">
            <a:spAutoFit/>
          </a:bodyPr>
          <a:lstStyle/>
          <a:p>
            <a:pPr algn="ctr"/>
            <a:r>
              <a:rPr lang="en-US" sz="160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FF0000"/>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674BE2B1-283F-5CBC-8282-D49EB7015E07}"/>
              </a:ext>
            </a:extLst>
          </p:cNvPr>
          <p:cNvSpPr txBox="1"/>
          <p:nvPr/>
        </p:nvSpPr>
        <p:spPr>
          <a:xfrm>
            <a:off x="3461978"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1EBF920A-7201-FCDD-A7C9-A065638CC427}"/>
              </a:ext>
            </a:extLst>
          </p:cNvPr>
          <p:cNvSpPr txBox="1"/>
          <p:nvPr/>
        </p:nvSpPr>
        <p:spPr>
          <a:xfrm>
            <a:off x="2908692"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592D082D-5EC8-16B5-06C7-D71A37E677BD}"/>
              </a:ext>
            </a:extLst>
          </p:cNvPr>
          <p:cNvSpPr txBox="1"/>
          <p:nvPr/>
        </p:nvSpPr>
        <p:spPr>
          <a:xfrm>
            <a:off x="5138241"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EE5575BE-FC4B-E0AF-82A2-52C90438F086}"/>
              </a:ext>
            </a:extLst>
          </p:cNvPr>
          <p:cNvSpPr txBox="1"/>
          <p:nvPr/>
        </p:nvSpPr>
        <p:spPr>
          <a:xfrm>
            <a:off x="5706422"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C84EF6A8-D7BB-929F-262E-3183112A95D7}"/>
              </a:ext>
            </a:extLst>
          </p:cNvPr>
          <p:cNvSpPr txBox="1"/>
          <p:nvPr/>
        </p:nvSpPr>
        <p:spPr>
          <a:xfrm>
            <a:off x="7360610"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4E7A3D1F-90A5-8F80-9D84-4119B6EB31B1}"/>
              </a:ext>
            </a:extLst>
          </p:cNvPr>
          <p:cNvSpPr txBox="1"/>
          <p:nvPr/>
        </p:nvSpPr>
        <p:spPr>
          <a:xfrm>
            <a:off x="8474645"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03AC38E5-0DBF-98CB-7016-8416C6FA3AE5}"/>
              </a:ext>
            </a:extLst>
          </p:cNvPr>
          <p:cNvSpPr txBox="1"/>
          <p:nvPr/>
        </p:nvSpPr>
        <p:spPr>
          <a:xfrm>
            <a:off x="9026004"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B0559080-6DF2-BFFC-793C-8089986B47EB}"/>
              </a:ext>
            </a:extLst>
          </p:cNvPr>
          <p:cNvSpPr txBox="1"/>
          <p:nvPr/>
        </p:nvSpPr>
        <p:spPr>
          <a:xfrm>
            <a:off x="9612517"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46A7A1C1-93D4-42AC-41DF-F5193EF0494D}"/>
              </a:ext>
            </a:extLst>
          </p:cNvPr>
          <p:cNvSpPr txBox="1"/>
          <p:nvPr/>
        </p:nvSpPr>
        <p:spPr>
          <a:xfrm>
            <a:off x="10152023"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F04AEC54-B9DF-571D-FFA8-D3E2173E1974}"/>
              </a:ext>
            </a:extLst>
          </p:cNvPr>
          <p:cNvSpPr txBox="1"/>
          <p:nvPr/>
        </p:nvSpPr>
        <p:spPr>
          <a:xfrm>
            <a:off x="11279174"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46" name="Rounded Rectangle 1">
            <a:extLst>
              <a:ext uri="{FF2B5EF4-FFF2-40B4-BE49-F238E27FC236}">
                <a16:creationId xmlns:a16="http://schemas.microsoft.com/office/drawing/2014/main" id="{E55E8A87-0B24-B8E5-87E1-3BA7B3BC72C0}"/>
              </a:ext>
            </a:extLst>
          </p:cNvPr>
          <p:cNvSpPr>
            <a:spLocks noChangeArrowheads="1"/>
          </p:cNvSpPr>
          <p:nvPr/>
        </p:nvSpPr>
        <p:spPr bwMode="auto">
          <a:xfrm>
            <a:off x="840649"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Thirteen unit types experienced a significantly lower number of device days than predicted, based on 2015 national aggregate data.</a:t>
            </a:r>
          </a:p>
        </p:txBody>
      </p:sp>
      <p:sp>
        <p:nvSpPr>
          <p:cNvPr id="47" name="Rounded Rectangle 1">
            <a:extLst>
              <a:ext uri="{FF2B5EF4-FFF2-40B4-BE49-F238E27FC236}">
                <a16:creationId xmlns:a16="http://schemas.microsoft.com/office/drawing/2014/main" id="{602540B4-0333-A175-0CCB-A0159ACEF775}"/>
              </a:ext>
            </a:extLst>
          </p:cNvPr>
          <p:cNvSpPr>
            <a:spLocks noChangeArrowheads="1"/>
          </p:cNvSpPr>
          <p:nvPr/>
        </p:nvSpPr>
        <p:spPr bwMode="auto">
          <a:xfrm>
            <a:off x="6273802"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Five unit types experienced a significantly higher number of device days than predicted, based on 2015 national aggregate data.</a:t>
            </a:r>
          </a:p>
        </p:txBody>
      </p:sp>
      <p:sp>
        <p:nvSpPr>
          <p:cNvPr id="48" name="Arrow: Down 47">
            <a:extLst>
              <a:ext uri="{FF2B5EF4-FFF2-40B4-BE49-F238E27FC236}">
                <a16:creationId xmlns:a16="http://schemas.microsoft.com/office/drawing/2014/main" id="{83CA3F54-7461-E972-97B2-92FE51B2955D}"/>
              </a:ext>
            </a:extLst>
          </p:cNvPr>
          <p:cNvSpPr/>
          <p:nvPr/>
        </p:nvSpPr>
        <p:spPr>
          <a:xfrm flipV="1">
            <a:off x="11351351" y="5571732"/>
            <a:ext cx="530159" cy="721172"/>
          </a:xfrm>
          <a:prstGeom prst="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64275170-CA36-D4AA-41FF-789E94CADB66}"/>
              </a:ext>
            </a:extLst>
          </p:cNvPr>
          <p:cNvSpPr txBox="1"/>
          <p:nvPr/>
        </p:nvSpPr>
        <p:spPr>
          <a:xfrm>
            <a:off x="1807790" y="3643131"/>
            <a:ext cx="538391" cy="584775"/>
          </a:xfrm>
          <a:prstGeom prst="rect">
            <a:avLst/>
          </a:prstGeom>
          <a:noFill/>
        </p:spPr>
        <p:txBody>
          <a:bodyPr wrap="square" rtlCol="0">
            <a:spAutoFit/>
          </a:bodyPr>
          <a:lstStyle/>
          <a:p>
            <a:pPr algn="ctr"/>
            <a:r>
              <a:rPr lang="en-US" sz="1600">
                <a:solidFill>
                  <a:srgbClr val="FF0000"/>
                </a:solidFill>
                <a:latin typeface="Arial" panose="020B0604020202020204" pitchFamily="34" charset="0"/>
                <a:cs typeface="Arial" panose="020B0604020202020204" pitchFamily="34" charset="0"/>
                <a:sym typeface="Wingdings" panose="05000000000000000000" pitchFamily="2" charset="2"/>
              </a:rPr>
              <a:t></a:t>
            </a:r>
          </a:p>
          <a:p>
            <a:pPr algn="ctr"/>
            <a:endParaRPr lang="en-US" sz="1600">
              <a:solidFill>
                <a:srgbClr val="FF0000"/>
              </a:solidFill>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4F8AFBCA-2881-210A-00AD-043CCD6B58ED}"/>
              </a:ext>
            </a:extLst>
          </p:cNvPr>
          <p:cNvSpPr txBox="1"/>
          <p:nvPr/>
        </p:nvSpPr>
        <p:spPr>
          <a:xfrm>
            <a:off x="2346181" y="3643131"/>
            <a:ext cx="538391" cy="338554"/>
          </a:xfrm>
          <a:prstGeom prst="rect">
            <a:avLst/>
          </a:prstGeom>
          <a:noFill/>
        </p:spPr>
        <p:txBody>
          <a:bodyPr wrap="square" rtlCol="0">
            <a:spAutoFit/>
          </a:bodyPr>
          <a:lstStyle/>
          <a:p>
            <a:pPr algn="ctr"/>
            <a:r>
              <a:rPr lang="en-US" sz="160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FF0000"/>
              </a:solidFill>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71B7C3D3-74CE-BE8F-AF8C-E08F6F76E54E}"/>
              </a:ext>
            </a:extLst>
          </p:cNvPr>
          <p:cNvSpPr txBox="1"/>
          <p:nvPr/>
        </p:nvSpPr>
        <p:spPr>
          <a:xfrm>
            <a:off x="6801654" y="3643131"/>
            <a:ext cx="538391" cy="338554"/>
          </a:xfrm>
          <a:prstGeom prst="rect">
            <a:avLst/>
          </a:prstGeom>
          <a:noFill/>
        </p:spPr>
        <p:txBody>
          <a:bodyPr wrap="square" rtlCol="0">
            <a:spAutoFit/>
          </a:bodyPr>
          <a:lstStyle/>
          <a:p>
            <a:pPr algn="ctr"/>
            <a:r>
              <a:rPr lang="en-US" sz="160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FF0000"/>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6386A803-D422-A577-1693-BCDBE630C39B}"/>
              </a:ext>
            </a:extLst>
          </p:cNvPr>
          <p:cNvSpPr txBox="1"/>
          <p:nvPr/>
        </p:nvSpPr>
        <p:spPr>
          <a:xfrm>
            <a:off x="10690414" y="3643131"/>
            <a:ext cx="538391" cy="338554"/>
          </a:xfrm>
          <a:prstGeom prst="rect">
            <a:avLst/>
          </a:prstGeom>
          <a:noFill/>
        </p:spPr>
        <p:txBody>
          <a:bodyPr wrap="square" rtlCol="0">
            <a:spAutoFit/>
          </a:bodyPr>
          <a:lstStyle/>
          <a:p>
            <a:pPr algn="ctr"/>
            <a:r>
              <a:rPr lang="en-US" sz="160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FF0000"/>
              </a:solidFill>
              <a:latin typeface="Arial" panose="020B0604020202020204" pitchFamily="34" charset="0"/>
              <a:cs typeface="Arial" panose="020B0604020202020204" pitchFamily="34" charset="0"/>
            </a:endParaRPr>
          </a:p>
        </p:txBody>
      </p:sp>
      <p:sp>
        <p:nvSpPr>
          <p:cNvPr id="56" name="Text Box 8">
            <a:extLst>
              <a:ext uri="{FF2B5EF4-FFF2-40B4-BE49-F238E27FC236}">
                <a16:creationId xmlns:a16="http://schemas.microsoft.com/office/drawing/2014/main" id="{C7B82242-F898-E2D0-B69D-B3BDD933AF52}"/>
              </a:ext>
            </a:extLst>
          </p:cNvPr>
          <p:cNvSpPr txBox="1">
            <a:spLocks noChangeArrowheads="1"/>
          </p:cNvSpPr>
          <p:nvPr/>
        </p:nvSpPr>
        <p:spPr bwMode="auto">
          <a:xfrm>
            <a:off x="88971" y="4438050"/>
            <a:ext cx="2086651" cy="3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 Major teaching hospital</a:t>
            </a:r>
          </a:p>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NT=Not major teaching hospital </a:t>
            </a:r>
          </a:p>
        </p:txBody>
      </p:sp>
      <p:grpSp>
        <p:nvGrpSpPr>
          <p:cNvPr id="57" name="Group 13">
            <a:extLst>
              <a:ext uri="{FF2B5EF4-FFF2-40B4-BE49-F238E27FC236}">
                <a16:creationId xmlns:a16="http://schemas.microsoft.com/office/drawing/2014/main" id="{0EA7A369-4D24-F485-F5EC-B7E5CFD12020}"/>
              </a:ext>
            </a:extLst>
          </p:cNvPr>
          <p:cNvGrpSpPr>
            <a:grpSpLocks/>
          </p:cNvGrpSpPr>
          <p:nvPr/>
        </p:nvGrpSpPr>
        <p:grpSpPr bwMode="auto">
          <a:xfrm>
            <a:off x="1333" y="4853598"/>
            <a:ext cx="3734915" cy="276612"/>
            <a:chOff x="3955" y="5337"/>
            <a:chExt cx="2455" cy="231"/>
          </a:xfrm>
        </p:grpSpPr>
        <p:sp>
          <p:nvSpPr>
            <p:cNvPr id="58" name="Text Box 14">
              <a:extLst>
                <a:ext uri="{FF2B5EF4-FFF2-40B4-BE49-F238E27FC236}">
                  <a16:creationId xmlns:a16="http://schemas.microsoft.com/office/drawing/2014/main" id="{784EF5C5-1F81-4882-5C6D-CD4A5D549FC7}"/>
                </a:ext>
              </a:extLst>
            </p:cNvPr>
            <p:cNvSpPr txBox="1">
              <a:spLocks noChangeArrowheads="1"/>
            </p:cNvSpPr>
            <p:nvPr/>
          </p:nvSpPr>
          <p:spPr bwMode="auto">
            <a:xfrm>
              <a:off x="3955" y="5337"/>
              <a:ext cx="245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SUR	        Upper and Lower Limit</a:t>
              </a:r>
            </a:p>
          </p:txBody>
        </p:sp>
        <p:sp>
          <p:nvSpPr>
            <p:cNvPr id="59" name="Line 15">
              <a:extLst>
                <a:ext uri="{FF2B5EF4-FFF2-40B4-BE49-F238E27FC236}">
                  <a16:creationId xmlns:a16="http://schemas.microsoft.com/office/drawing/2014/main" id="{B64BE336-2286-2FEF-B511-4B48DC92FD69}"/>
                </a:ext>
              </a:extLst>
            </p:cNvPr>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60" name="Line 16">
              <a:extLst>
                <a:ext uri="{FF2B5EF4-FFF2-40B4-BE49-F238E27FC236}">
                  <a16:creationId xmlns:a16="http://schemas.microsoft.com/office/drawing/2014/main" id="{59CF7153-4B87-71C4-7DC8-071BBF68026F}"/>
                </a:ext>
              </a:extLst>
            </p:cNvPr>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sp>
        <p:nvSpPr>
          <p:cNvPr id="2" name="TextBox 1">
            <a:extLst>
              <a:ext uri="{FF2B5EF4-FFF2-40B4-BE49-F238E27FC236}">
                <a16:creationId xmlns:a16="http://schemas.microsoft.com/office/drawing/2014/main" id="{EBB87C77-FAF8-FE72-609C-A369BE03F68D}"/>
              </a:ext>
            </a:extLst>
          </p:cNvPr>
          <p:cNvSpPr txBox="1"/>
          <p:nvPr/>
        </p:nvSpPr>
        <p:spPr>
          <a:xfrm>
            <a:off x="4032599" y="367245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1907A14-70DC-DA25-1477-7C30E09D7DAA}"/>
              </a:ext>
            </a:extLst>
          </p:cNvPr>
          <p:cNvSpPr txBox="1"/>
          <p:nvPr/>
        </p:nvSpPr>
        <p:spPr>
          <a:xfrm>
            <a:off x="4572105" y="3666374"/>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1E401A83-CBC0-774B-AC5F-9C0E8E6CCA8C}"/>
              </a:ext>
            </a:extLst>
          </p:cNvPr>
          <p:cNvSpPr txBox="1"/>
          <p:nvPr/>
        </p:nvSpPr>
        <p:spPr>
          <a:xfrm>
            <a:off x="6274286" y="3665433"/>
            <a:ext cx="538391" cy="338554"/>
          </a:xfrm>
          <a:prstGeom prst="rect">
            <a:avLst/>
          </a:prstGeom>
          <a:noFill/>
        </p:spPr>
        <p:txBody>
          <a:bodyPr wrap="square" rtlCol="0">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5279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CLABSI Acute Care Hospital Adult and Pediatric Pathogens for 2022 and 2023</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8</a:t>
            </a:fld>
            <a:endParaRPr lang="en-US"/>
          </a:p>
        </p:txBody>
      </p:sp>
      <p:sp>
        <p:nvSpPr>
          <p:cNvPr id="7" name="Rectangle 6">
            <a:extLst>
              <a:ext uri="{FF2B5EF4-FFF2-40B4-BE49-F238E27FC236}">
                <a16:creationId xmlns:a16="http://schemas.microsoft.com/office/drawing/2014/main" id="{671FFE88-CFC6-95EF-64E2-A7185A7428F2}"/>
              </a:ext>
            </a:extLst>
          </p:cNvPr>
          <p:cNvSpPr/>
          <p:nvPr/>
        </p:nvSpPr>
        <p:spPr>
          <a:xfrm>
            <a:off x="106" y="3799745"/>
            <a:ext cx="12191788" cy="2336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a16="http://schemas.microsoft.com/office/drawing/2014/main" id="{076624DA-89D4-5128-4501-534E7E47C67E}"/>
              </a:ext>
            </a:extLst>
          </p:cNvPr>
          <p:cNvGraphicFramePr/>
          <p:nvPr>
            <p:extLst>
              <p:ext uri="{D42A27DB-BD31-4B8C-83A1-F6EECF244321}">
                <p14:modId xmlns:p14="http://schemas.microsoft.com/office/powerpoint/2010/main" val="4140617933"/>
              </p:ext>
            </p:extLst>
          </p:nvPr>
        </p:nvGraphicFramePr>
        <p:xfrm>
          <a:off x="1372" y="998389"/>
          <a:ext cx="12191788" cy="5511336"/>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Box 6">
            <a:extLst>
              <a:ext uri="{FF2B5EF4-FFF2-40B4-BE49-F238E27FC236}">
                <a16:creationId xmlns:a16="http://schemas.microsoft.com/office/drawing/2014/main" id="{BBBECEDE-42A7-E431-0BB5-0C57D5C3E9F6}"/>
              </a:ext>
            </a:extLst>
          </p:cNvPr>
          <p:cNvSpPr txBox="1">
            <a:spLocks noChangeArrowheads="1"/>
          </p:cNvSpPr>
          <p:nvPr/>
        </p:nvSpPr>
        <p:spPr bwMode="auto">
          <a:xfrm>
            <a:off x="79245" y="1866628"/>
            <a:ext cx="1548330" cy="706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ICU Pathogens</a:t>
            </a:r>
          </a:p>
        </p:txBody>
      </p:sp>
      <p:sp>
        <p:nvSpPr>
          <p:cNvPr id="10" name="Text Box 6">
            <a:extLst>
              <a:ext uri="{FF2B5EF4-FFF2-40B4-BE49-F238E27FC236}">
                <a16:creationId xmlns:a16="http://schemas.microsoft.com/office/drawing/2014/main" id="{20615E2C-9D38-2BBF-DCF3-C806FB6DCE89}"/>
              </a:ext>
            </a:extLst>
          </p:cNvPr>
          <p:cNvSpPr txBox="1">
            <a:spLocks noChangeArrowheads="1"/>
          </p:cNvSpPr>
          <p:nvPr/>
        </p:nvSpPr>
        <p:spPr bwMode="auto">
          <a:xfrm>
            <a:off x="79245" y="4374912"/>
            <a:ext cx="1548330" cy="706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 Pathogens</a:t>
            </a:r>
          </a:p>
        </p:txBody>
      </p:sp>
      <p:sp>
        <p:nvSpPr>
          <p:cNvPr id="11" name="TextBox 10">
            <a:extLst>
              <a:ext uri="{FF2B5EF4-FFF2-40B4-BE49-F238E27FC236}">
                <a16:creationId xmlns:a16="http://schemas.microsoft.com/office/drawing/2014/main" id="{E5472DE8-C099-36CF-1054-123D52A39B02}"/>
              </a:ext>
            </a:extLst>
          </p:cNvPr>
          <p:cNvSpPr txBox="1"/>
          <p:nvPr/>
        </p:nvSpPr>
        <p:spPr>
          <a:xfrm>
            <a:off x="1705448" y="1878180"/>
            <a:ext cx="1004298" cy="4224233"/>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N=198</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8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N=168</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7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N=180</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N=170</a:t>
            </a:r>
          </a:p>
        </p:txBody>
      </p:sp>
    </p:spTree>
    <p:extLst>
      <p:ext uri="{BB962C8B-B14F-4D97-AF65-F5344CB8AC3E}">
        <p14:creationId xmlns:p14="http://schemas.microsoft.com/office/powerpoint/2010/main" val="307807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700" b="1" i="0" u="none" strike="noStrike" kern="1200" cap="none" spc="0" normalizeH="0" baseline="0" noProof="0" dirty="0">
                <a:ln>
                  <a:noFill/>
                </a:ln>
                <a:solidFill>
                  <a:prstClr val="white"/>
                </a:solidFill>
                <a:effectLst/>
                <a:uLnTx/>
                <a:uFillTx/>
              </a:rPr>
              <a:t>2023 Central Line-Associated Bloodstream Infections (CLABSI):</a:t>
            </a:r>
            <a:br>
              <a:rPr kumimoji="0" lang="en-US" sz="2700" b="1" i="0" u="none" strike="noStrike" kern="1200" cap="none" spc="0" normalizeH="0" baseline="0" noProof="0" dirty="0">
                <a:ln>
                  <a:noFill/>
                </a:ln>
                <a:solidFill>
                  <a:prstClr val="white"/>
                </a:solidFill>
                <a:effectLst/>
                <a:uLnTx/>
                <a:uFillTx/>
              </a:rPr>
            </a:br>
            <a:r>
              <a:rPr kumimoji="0" lang="en-US" sz="2700" b="1" i="0" u="none" strike="noStrike" kern="1200" cap="none" spc="0" normalizeH="0" baseline="0" noProof="0" dirty="0">
                <a:ln>
                  <a:noFill/>
                </a:ln>
                <a:solidFill>
                  <a:prstClr val="white"/>
                </a:solidFill>
                <a:effectLst/>
                <a:uLnTx/>
                <a:uFillTx/>
              </a:rPr>
              <a:t>Neonatal ICUs by Birth Weight Category </a:t>
            </a:r>
          </a:p>
        </p:txBody>
      </p:sp>
      <p:sp>
        <p:nvSpPr>
          <p:cNvPr id="2" name="Rectangle 1">
            <a:extLst>
              <a:ext uri="{FF2B5EF4-FFF2-40B4-BE49-F238E27FC236}">
                <a16:creationId xmlns:a16="http://schemas.microsoft.com/office/drawing/2014/main" id="{CA20936E-CF8C-3816-407D-C3FBC970CB13}"/>
              </a:ext>
            </a:extLst>
          </p:cNvPr>
          <p:cNvSpPr/>
          <p:nvPr/>
        </p:nvSpPr>
        <p:spPr>
          <a:xfrm>
            <a:off x="6199697" y="1018548"/>
            <a:ext cx="5943600" cy="38404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7" name="Object 3">
            <a:extLst>
              <a:ext uri="{FF2B5EF4-FFF2-40B4-BE49-F238E27FC236}">
                <a16:creationId xmlns:a16="http://schemas.microsoft.com/office/drawing/2014/main" id="{B2D7A4EC-E90D-A88E-C5A4-A613209F10E2}"/>
              </a:ext>
            </a:extLst>
          </p:cNvPr>
          <p:cNvGraphicFramePr>
            <a:graphicFrameLocks noChangeAspect="1"/>
          </p:cNvGraphicFramePr>
          <p:nvPr>
            <p:extLst>
              <p:ext uri="{D42A27DB-BD31-4B8C-83A1-F6EECF244321}">
                <p14:modId xmlns:p14="http://schemas.microsoft.com/office/powerpoint/2010/main" val="2922028352"/>
              </p:ext>
            </p:extLst>
          </p:nvPr>
        </p:nvGraphicFramePr>
        <p:xfrm>
          <a:off x="0" y="1098550"/>
          <a:ext cx="6035675" cy="3497263"/>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a:extLst>
              <a:ext uri="{FF2B5EF4-FFF2-40B4-BE49-F238E27FC236}">
                <a16:creationId xmlns:a16="http://schemas.microsoft.com/office/drawing/2014/main" id="{AF38183E-722F-3CD2-A68E-13A642CAA967}"/>
              </a:ext>
            </a:extLst>
          </p:cNvPr>
          <p:cNvCxnSpPr/>
          <p:nvPr/>
        </p:nvCxnSpPr>
        <p:spPr bwMode="auto">
          <a:xfrm>
            <a:off x="836564" y="3120754"/>
            <a:ext cx="5120640"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9" name="Rounded Rectangle 1">
            <a:extLst>
              <a:ext uri="{FF2B5EF4-FFF2-40B4-BE49-F238E27FC236}">
                <a16:creationId xmlns:a16="http://schemas.microsoft.com/office/drawing/2014/main" id="{C174A6E9-D646-FC73-148B-227077BD67A1}"/>
              </a:ext>
            </a:extLst>
          </p:cNvPr>
          <p:cNvSpPr>
            <a:spLocks noChangeArrowheads="1"/>
          </p:cNvSpPr>
          <p:nvPr/>
        </p:nvSpPr>
        <p:spPr bwMode="auto">
          <a:xfrm>
            <a:off x="150933" y="4944458"/>
            <a:ext cx="11890138" cy="1483648"/>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grpSp>
        <p:nvGrpSpPr>
          <p:cNvPr id="10" name="Group 10">
            <a:extLst>
              <a:ext uri="{FF2B5EF4-FFF2-40B4-BE49-F238E27FC236}">
                <a16:creationId xmlns:a16="http://schemas.microsoft.com/office/drawing/2014/main" id="{31D2AD28-B63B-7F86-3BE3-6B6DCE6A2E06}"/>
              </a:ext>
            </a:extLst>
          </p:cNvPr>
          <p:cNvGrpSpPr>
            <a:grpSpLocks/>
          </p:cNvGrpSpPr>
          <p:nvPr/>
        </p:nvGrpSpPr>
        <p:grpSpPr bwMode="auto">
          <a:xfrm>
            <a:off x="1262255" y="4574760"/>
            <a:ext cx="3642985" cy="276345"/>
            <a:chOff x="4000" y="5353"/>
            <a:chExt cx="2293" cy="233"/>
          </a:xfrm>
        </p:grpSpPr>
        <p:sp>
          <p:nvSpPr>
            <p:cNvPr id="11" name="Text Box 11">
              <a:extLst>
                <a:ext uri="{FF2B5EF4-FFF2-40B4-BE49-F238E27FC236}">
                  <a16:creationId xmlns:a16="http://schemas.microsoft.com/office/drawing/2014/main" id="{B812D66E-567D-040A-74C2-159EAC1172F8}"/>
                </a:ext>
              </a:extLst>
            </p:cNvPr>
            <p:cNvSpPr txBox="1">
              <a:spLocks noChangeArrowheads="1"/>
            </p:cNvSpPr>
            <p:nvPr/>
          </p:nvSpPr>
          <p:spPr bwMode="auto">
            <a:xfrm>
              <a:off x="4000" y="5353"/>
              <a:ext cx="229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16" name="Line 12">
              <a:extLst>
                <a:ext uri="{FF2B5EF4-FFF2-40B4-BE49-F238E27FC236}">
                  <a16:creationId xmlns:a16="http://schemas.microsoft.com/office/drawing/2014/main" id="{288DA378-875B-6FF5-AAB5-7D0AC0572C07}"/>
                </a:ext>
              </a:extLst>
            </p:cNvPr>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7" name="Line 13">
              <a:extLst>
                <a:ext uri="{FF2B5EF4-FFF2-40B4-BE49-F238E27FC236}">
                  <a16:creationId xmlns:a16="http://schemas.microsoft.com/office/drawing/2014/main" id="{06763280-523D-2196-730A-02EACF11F324}"/>
                </a:ext>
              </a:extLst>
            </p:cNvPr>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sp>
        <p:nvSpPr>
          <p:cNvPr id="18" name="Rounded Rectangle 1">
            <a:extLst>
              <a:ext uri="{FF2B5EF4-FFF2-40B4-BE49-F238E27FC236}">
                <a16:creationId xmlns:a16="http://schemas.microsoft.com/office/drawing/2014/main" id="{B9E25A2E-6727-4D3B-774C-8A0A3F08CC34}"/>
              </a:ext>
            </a:extLst>
          </p:cNvPr>
          <p:cNvSpPr>
            <a:spLocks noChangeArrowheads="1"/>
          </p:cNvSpPr>
          <p:nvPr/>
        </p:nvSpPr>
        <p:spPr bwMode="auto">
          <a:xfrm>
            <a:off x="160987" y="5617274"/>
            <a:ext cx="5935013" cy="810832"/>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There were no birthweight categories experiencing a significantly higher or lower number of infections than predicted, based on 2015 </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national aggregate data.</a:t>
            </a:r>
          </a:p>
        </p:txBody>
      </p:sp>
      <p:graphicFrame>
        <p:nvGraphicFramePr>
          <p:cNvPr id="19" name="Object 3">
            <a:extLst>
              <a:ext uri="{FF2B5EF4-FFF2-40B4-BE49-F238E27FC236}">
                <a16:creationId xmlns:a16="http://schemas.microsoft.com/office/drawing/2014/main" id="{0E285BF3-5505-4562-2C03-428EE52B7C9C}"/>
              </a:ext>
            </a:extLst>
          </p:cNvPr>
          <p:cNvGraphicFramePr>
            <a:graphicFrameLocks noChangeAspect="1"/>
          </p:cNvGraphicFramePr>
          <p:nvPr>
            <p:extLst>
              <p:ext uri="{D42A27DB-BD31-4B8C-83A1-F6EECF244321}">
                <p14:modId xmlns:p14="http://schemas.microsoft.com/office/powerpoint/2010/main" val="1495569070"/>
              </p:ext>
            </p:extLst>
          </p:nvPr>
        </p:nvGraphicFramePr>
        <p:xfrm>
          <a:off x="6156960" y="1099237"/>
          <a:ext cx="6035040" cy="3475514"/>
        </p:xfrm>
        <a:graphic>
          <a:graphicData uri="http://schemas.openxmlformats.org/drawingml/2006/chart">
            <c:chart xmlns:c="http://schemas.openxmlformats.org/drawingml/2006/chart" xmlns:r="http://schemas.openxmlformats.org/officeDocument/2006/relationships" r:id="rId3"/>
          </a:graphicData>
        </a:graphic>
      </p:graphicFrame>
      <p:cxnSp>
        <p:nvCxnSpPr>
          <p:cNvPr id="20" name="Straight Connector 19">
            <a:extLst>
              <a:ext uri="{FF2B5EF4-FFF2-40B4-BE49-F238E27FC236}">
                <a16:creationId xmlns:a16="http://schemas.microsoft.com/office/drawing/2014/main" id="{103EB779-4409-C969-CE31-345A8F7A4AB6}"/>
              </a:ext>
            </a:extLst>
          </p:cNvPr>
          <p:cNvCxnSpPr/>
          <p:nvPr/>
        </p:nvCxnSpPr>
        <p:spPr bwMode="auto">
          <a:xfrm>
            <a:off x="6992160" y="2254345"/>
            <a:ext cx="5120640"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 name="Rounded Rectangle 1">
            <a:extLst>
              <a:ext uri="{FF2B5EF4-FFF2-40B4-BE49-F238E27FC236}">
                <a16:creationId xmlns:a16="http://schemas.microsoft.com/office/drawing/2014/main" id="{CD6ABC60-909E-F0F1-5894-AF5B10010C16}"/>
              </a:ext>
            </a:extLst>
          </p:cNvPr>
          <p:cNvSpPr>
            <a:spLocks noChangeArrowheads="1"/>
          </p:cNvSpPr>
          <p:nvPr/>
        </p:nvSpPr>
        <p:spPr bwMode="auto">
          <a:xfrm>
            <a:off x="140875" y="4947931"/>
            <a:ext cx="11890138" cy="810832"/>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cs typeface="Arial" panose="020B0604020202020204" pitchFamily="34" charset="0"/>
              </a:rPr>
              <a:t>2023 Key Findings</a:t>
            </a:r>
          </a:p>
          <a:p>
            <a:pPr marL="111092" algn="ctr" eaLnBrk="1" fontAlgn="base" hangingPunct="1">
              <a:spcBef>
                <a:spcPct val="0"/>
              </a:spcBef>
              <a:spcAft>
                <a:spcPct val="0"/>
              </a:spcAft>
              <a:buNone/>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There were 12 CLABSIs reported in Neonatal ICUs.</a:t>
            </a: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grpSp>
        <p:nvGrpSpPr>
          <p:cNvPr id="22" name="Group 10">
            <a:extLst>
              <a:ext uri="{FF2B5EF4-FFF2-40B4-BE49-F238E27FC236}">
                <a16:creationId xmlns:a16="http://schemas.microsoft.com/office/drawing/2014/main" id="{EA84D98E-ABCA-7F72-923D-5FBD6DED4E03}"/>
              </a:ext>
            </a:extLst>
          </p:cNvPr>
          <p:cNvGrpSpPr>
            <a:grpSpLocks/>
          </p:cNvGrpSpPr>
          <p:nvPr/>
        </p:nvGrpSpPr>
        <p:grpSpPr bwMode="auto">
          <a:xfrm>
            <a:off x="7352988" y="4574760"/>
            <a:ext cx="3642985" cy="276345"/>
            <a:chOff x="4000" y="5353"/>
            <a:chExt cx="2293" cy="233"/>
          </a:xfrm>
        </p:grpSpPr>
        <p:sp>
          <p:nvSpPr>
            <p:cNvPr id="23" name="Text Box 11">
              <a:extLst>
                <a:ext uri="{FF2B5EF4-FFF2-40B4-BE49-F238E27FC236}">
                  <a16:creationId xmlns:a16="http://schemas.microsoft.com/office/drawing/2014/main" id="{D6572E23-E555-683E-E60F-05299B712A74}"/>
                </a:ext>
              </a:extLst>
            </p:cNvPr>
            <p:cNvSpPr txBox="1">
              <a:spLocks noChangeArrowheads="1"/>
            </p:cNvSpPr>
            <p:nvPr/>
          </p:nvSpPr>
          <p:spPr bwMode="auto">
            <a:xfrm>
              <a:off x="4000" y="5353"/>
              <a:ext cx="229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SUR	        Upper and Lower Limit</a:t>
              </a:r>
            </a:p>
          </p:txBody>
        </p:sp>
        <p:sp>
          <p:nvSpPr>
            <p:cNvPr id="24" name="Line 12">
              <a:extLst>
                <a:ext uri="{FF2B5EF4-FFF2-40B4-BE49-F238E27FC236}">
                  <a16:creationId xmlns:a16="http://schemas.microsoft.com/office/drawing/2014/main" id="{3065A8D2-57DE-8B22-B34C-E1404C1254C0}"/>
                </a:ext>
              </a:extLst>
            </p:cNvPr>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25" name="Line 13">
              <a:extLst>
                <a:ext uri="{FF2B5EF4-FFF2-40B4-BE49-F238E27FC236}">
                  <a16:creationId xmlns:a16="http://schemas.microsoft.com/office/drawing/2014/main" id="{04FBCCC8-D045-489B-1D91-81C23F819C27}"/>
                </a:ext>
              </a:extLst>
            </p:cNvPr>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sp>
        <p:nvSpPr>
          <p:cNvPr id="26" name="Rounded Rectangle 1">
            <a:extLst>
              <a:ext uri="{FF2B5EF4-FFF2-40B4-BE49-F238E27FC236}">
                <a16:creationId xmlns:a16="http://schemas.microsoft.com/office/drawing/2014/main" id="{ADDC208B-2D77-2024-0A31-FE5E539DF779}"/>
              </a:ext>
            </a:extLst>
          </p:cNvPr>
          <p:cNvSpPr>
            <a:spLocks noChangeArrowheads="1"/>
          </p:cNvSpPr>
          <p:nvPr/>
        </p:nvSpPr>
        <p:spPr bwMode="auto">
          <a:xfrm>
            <a:off x="6096000" y="5617274"/>
            <a:ext cx="5935014" cy="810832"/>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Four birthweight categories experienced a significantly lower </a:t>
            </a: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number of device days than predicted, based on 2015 national aggregate data.</a:t>
            </a: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27" name="TextBox 26">
            <a:extLst>
              <a:ext uri="{FF2B5EF4-FFF2-40B4-BE49-F238E27FC236}">
                <a16:creationId xmlns:a16="http://schemas.microsoft.com/office/drawing/2014/main" id="{76D8CE80-337B-65F3-0466-3A93FBF8663D}"/>
              </a:ext>
            </a:extLst>
          </p:cNvPr>
          <p:cNvSpPr txBox="1"/>
          <p:nvPr/>
        </p:nvSpPr>
        <p:spPr>
          <a:xfrm>
            <a:off x="6992160" y="3708934"/>
            <a:ext cx="1008840" cy="338554"/>
          </a:xfrm>
          <a:prstGeom prst="rect">
            <a:avLst/>
          </a:prstGeom>
          <a:noFill/>
        </p:spPr>
        <p:txBody>
          <a:bodyPr wrap="square" rtlCol="0" anchor="ctr">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7598DEDF-66F3-3D9B-147C-2645EF244AA5}"/>
              </a:ext>
            </a:extLst>
          </p:cNvPr>
          <p:cNvSpPr txBox="1"/>
          <p:nvPr/>
        </p:nvSpPr>
        <p:spPr>
          <a:xfrm>
            <a:off x="8011527" y="3708934"/>
            <a:ext cx="1008840" cy="338554"/>
          </a:xfrm>
          <a:prstGeom prst="rect">
            <a:avLst/>
          </a:prstGeom>
          <a:noFill/>
        </p:spPr>
        <p:txBody>
          <a:bodyPr wrap="square" rtlCol="0" anchor="ctr">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10E14B63-2575-3B64-7003-78B0A0B47D52}"/>
              </a:ext>
            </a:extLst>
          </p:cNvPr>
          <p:cNvSpPr txBox="1"/>
          <p:nvPr/>
        </p:nvSpPr>
        <p:spPr>
          <a:xfrm>
            <a:off x="9048060" y="3708934"/>
            <a:ext cx="1008840" cy="338554"/>
          </a:xfrm>
          <a:prstGeom prst="rect">
            <a:avLst/>
          </a:prstGeom>
          <a:noFill/>
        </p:spPr>
        <p:txBody>
          <a:bodyPr wrap="square" rtlCol="0" anchor="ctr">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2DF15202-C7B2-630A-000F-A6C463696BF7}"/>
              </a:ext>
            </a:extLst>
          </p:cNvPr>
          <p:cNvSpPr txBox="1"/>
          <p:nvPr/>
        </p:nvSpPr>
        <p:spPr>
          <a:xfrm>
            <a:off x="10065692" y="3708934"/>
            <a:ext cx="1008840" cy="338554"/>
          </a:xfrm>
          <a:prstGeom prst="rect">
            <a:avLst/>
          </a:prstGeom>
          <a:noFill/>
        </p:spPr>
        <p:txBody>
          <a:bodyPr wrap="square" rtlCol="0" anchor="ctr">
            <a:spAutoFit/>
          </a:bodyPr>
          <a:lstStyle/>
          <a:p>
            <a:pPr algn="ctr"/>
            <a:r>
              <a:rPr lang="en-US" sz="160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92D050"/>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2108C745-822F-FD1A-E065-93159EC2AD23}"/>
              </a:ext>
            </a:extLst>
          </p:cNvPr>
          <p:cNvSpPr txBox="1"/>
          <p:nvPr/>
        </p:nvSpPr>
        <p:spPr>
          <a:xfrm>
            <a:off x="11083324" y="3670834"/>
            <a:ext cx="1008840" cy="338554"/>
          </a:xfrm>
          <a:prstGeom prst="rect">
            <a:avLst/>
          </a:prstGeom>
          <a:noFill/>
        </p:spPr>
        <p:txBody>
          <a:bodyPr wrap="square" rtlCol="0" anchor="ctr">
            <a:spAutoFit/>
          </a:bodyPr>
          <a:lstStyle/>
          <a:p>
            <a:pPr algn="ctr"/>
            <a:r>
              <a:rPr lang="en-US" sz="160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71805"/>
      </p:ext>
    </p:extLst>
  </p:cSld>
  <p:clrMapOvr>
    <a:masterClrMapping/>
  </p:clrMapOvr>
</p:sld>
</file>

<file path=ppt/theme/theme1.xml><?xml version="1.0" encoding="utf-8"?>
<a:theme xmlns:a="http://schemas.openxmlformats.org/drawingml/2006/main" name="DPH PHC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024B94DDFE5FE4583DC53E66D467DB2" ma:contentTypeVersion="9" ma:contentTypeDescription="Create a new document." ma:contentTypeScope="" ma:versionID="76f638f09e5fb3c5fab02c3e5f793100">
  <xsd:schema xmlns:xsd="http://www.w3.org/2001/XMLSchema" xmlns:xs="http://www.w3.org/2001/XMLSchema" xmlns:p="http://schemas.microsoft.com/office/2006/metadata/properties" xmlns:ns3="0a2ca50b-76a1-425c-9a92-ebfe671e129a" xmlns:ns4="eb2efcdc-2936-4e30-89b4-1eab780719d7" targetNamespace="http://schemas.microsoft.com/office/2006/metadata/properties" ma:root="true" ma:fieldsID="92c2fd06146132e93fcd7fb89fe9b41a" ns3:_="" ns4:_="">
    <xsd:import namespace="0a2ca50b-76a1-425c-9a92-ebfe671e129a"/>
    <xsd:import namespace="eb2efcdc-2936-4e30-89b4-1eab780719d7"/>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element ref="ns3:MediaServiceDateTaken" minOccurs="0"/>
                <xsd:element ref="ns4:SharedWithUsers" minOccurs="0"/>
                <xsd:element ref="ns4:SharedWithDetails" minOccurs="0"/>
                <xsd:element ref="ns4:SharingHintHash"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2ca50b-76a1-425c-9a92-ebfe671e12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_activity" ma:index="16"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b2efcdc-2936-4e30-89b4-1eab780719d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0a2ca50b-76a1-425c-9a92-ebfe671e129a" xsi:nil="true"/>
  </documentManagement>
</p:properties>
</file>

<file path=customXml/itemProps1.xml><?xml version="1.0" encoding="utf-8"?>
<ds:datastoreItem xmlns:ds="http://schemas.openxmlformats.org/officeDocument/2006/customXml" ds:itemID="{24FE4D16-795A-45CB-A41C-467D9A7B3489}">
  <ds:schemaRefs>
    <ds:schemaRef ds:uri="http://schemas.microsoft.com/sharepoint/v3/contenttype/forms"/>
  </ds:schemaRefs>
</ds:datastoreItem>
</file>

<file path=customXml/itemProps2.xml><?xml version="1.0" encoding="utf-8"?>
<ds:datastoreItem xmlns:ds="http://schemas.openxmlformats.org/officeDocument/2006/customXml" ds:itemID="{1466EA87-61C7-4623-89E5-CC176A8C93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2ca50b-76a1-425c-9a92-ebfe671e129a"/>
    <ds:schemaRef ds:uri="eb2efcdc-2936-4e30-89b4-1eab780719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E9856EC-FF09-4AD4-90C0-1E62231C3AF7}">
  <ds:schemaRefs>
    <ds:schemaRef ds:uri="http://purl.org/dc/dcmitype/"/>
    <ds:schemaRef ds:uri="eb2efcdc-2936-4e30-89b4-1eab780719d7"/>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http://schemas.microsoft.com/office/2006/documentManagement/types"/>
    <ds:schemaRef ds:uri="0a2ca50b-76a1-425c-9a92-ebfe671e129a"/>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491</TotalTime>
  <Words>3535</Words>
  <Application>Microsoft Office PowerPoint</Application>
  <PresentationFormat>Widescreen</PresentationFormat>
  <Paragraphs>675</Paragraphs>
  <Slides>33</Slides>
  <Notes>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DPH PHC Template</vt:lpstr>
      <vt:lpstr>PowerPoint Presentation</vt:lpstr>
      <vt:lpstr>Introduction</vt:lpstr>
      <vt:lpstr>Methods</vt:lpstr>
      <vt:lpstr>Measures</vt:lpstr>
      <vt:lpstr>How to Interpret SIRs/SURs and 95% Confidence Intervals (CIs)</vt:lpstr>
      <vt:lpstr>2023 Central Line-Associated Bloodstream Infections (CLABSI): Standard Infection Ratio in Adult and Pediatric ICUs and Wards</vt:lpstr>
      <vt:lpstr>2023 Central Line: Standard Utilization Ratio  in Adult and Pediatric ICUs and Wards</vt:lpstr>
      <vt:lpstr>CLABSI Acute Care Hospital Adult and Pediatric Pathogens for 2022 and 2023</vt:lpstr>
      <vt:lpstr>2023 Central Line-Associated Bloodstream Infections (CLABSI): Neonatal ICUs by Birth Weight Category </vt:lpstr>
      <vt:lpstr>CLABSI NICU Pathogens for 2022 and 2023</vt:lpstr>
      <vt:lpstr>2023 Catheter-Associated Urinary Tract Infections (CAUTI): Standard Infection Ratio in Adult and Pediatric ICUs and Wards</vt:lpstr>
      <vt:lpstr>2023 Catheter: Standard Utilization Ratio  in Adult and Pediatric ICUs and Wards</vt:lpstr>
      <vt:lpstr>CAUTI Acute Care Hospital Adult and Pediatric Pathogens for 2022 and 2023</vt:lpstr>
      <vt:lpstr>Acute Care Hospital Surgical Site Infections (SSI) Coronary Artery Bypass Graft (CABG) SIR and Colon Procedure (COLO) SIR</vt:lpstr>
      <vt:lpstr>Acute Care Hospital Surgical Site Infections (SSI) Knee Prosthesis (KPRO) SIR and Hip Prosthesis (HPRO) SIR</vt:lpstr>
      <vt:lpstr>Acute Care Hospital Surgical Site Infections (SSI) Abdominal Hysterectomy (HYST) SIR and Vaginal Hysterectomy (VHYS) SIR</vt:lpstr>
      <vt:lpstr>Acute Care Hospital SSI Pathogens for 2022-2023 CABG, KPRO, HPRO, HYST, VHYS, COLO</vt:lpstr>
      <vt:lpstr>Acute Care Hospital Laboratory Identified Events (LabID) Clostridioides difficile (CDI) SIR and Methicillin-resistant Staphylococcus aureus (MRSA) SIR</vt:lpstr>
      <vt:lpstr>Long-Term Acute Care Hospitals (LTAC) and Inpatient Rehabilitation Facilities (IRF) 2023 Central Line-Associated Bloodstream Infections (CLABSI) and Catheter-Associated Urinary Tract  Infections (CAUTI): Standard Infection Ratio (SIR)</vt:lpstr>
      <vt:lpstr>Long-Term Acute Care Hospitals (LTAC) and Inpatient Rehabilitation Facilities (IRF) 2023 Central Line and Catheter: Standard Utilization Ratio (SUR)</vt:lpstr>
      <vt:lpstr>Long-Term Acute Care Hospitals (LTAC) and Inpatient Rehabilitation Facilities (IRF) 2023 Clostridioides difficile (CDI) SIR and Methicillin-resistant Staphylococcus aureus (MRSA) SIR</vt:lpstr>
      <vt:lpstr>Dialysis Center Bloodstream Infections (BSI): Standard Infection Ratio by Access Type</vt:lpstr>
      <vt:lpstr>Dialysis Antimicrobial Start Rates by Year and Access Type 2017-2023</vt:lpstr>
      <vt:lpstr>DPH HAI Prevention and Response Activities </vt:lpstr>
      <vt:lpstr>DPH HAI Prevention and Response Activities (Cont.)</vt:lpstr>
      <vt:lpstr>Antibiotic Resistance:  Targeting Carbapenemase-producing Organisms (CPO) in MA</vt:lpstr>
      <vt:lpstr>Antibiotic Resistance Surveillance:  Reporting and Laboratory Testing Methods</vt:lpstr>
      <vt:lpstr>Antibiotic Resistance Surveillance: Candida auris and Carbapenemase-producing Organism (CPO) Cases in MA</vt:lpstr>
      <vt:lpstr>Antibiotic Resistance Surveillance: Carbapenemase-producing Organisms (CPOs) in MA</vt:lpstr>
      <vt:lpstr>Antibiotic Stewardship</vt:lpstr>
      <vt:lpstr>Antibiotic Stewardship: Prevention and Educational Activities</vt:lpstr>
      <vt:lpstr>Antibiotic Stewardship: Prevention and Educational Activities Continued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OHCSP &amp; BIDLS</dc:creator>
  <cp:lastModifiedBy>Brandeburg, Christina (DPH)</cp:lastModifiedBy>
  <cp:revision>12</cp:revision>
  <dcterms:created xsi:type="dcterms:W3CDTF">2019-01-10T19:26:50Z</dcterms:created>
  <dcterms:modified xsi:type="dcterms:W3CDTF">2024-10-15T13:36:58Z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0x0101000024B94DDFE5FE4583DC53E66D467DB2</vt:lpwstr>
  </property>
</Properties>
</file>