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drawings/drawing5.xml" ContentType="application/vnd.openxmlformats-officedocument.drawingml.chartshapes+xml"/>
  <Override PartName="/ppt/charts/chart12.xml" ContentType="application/vnd.openxmlformats-officedocument.drawingml.chart+xml"/>
  <Override PartName="/ppt/drawings/drawing6.xml" ContentType="application/vnd.openxmlformats-officedocument.drawingml.chartshapes+xml"/>
  <Override PartName="/ppt/charts/chart13.xml" ContentType="application/vnd.openxmlformats-officedocument.drawingml.chart+xml"/>
  <Override PartName="/ppt/drawings/drawing7.xml" ContentType="application/vnd.openxmlformats-officedocument.drawingml.chartshapes+xml"/>
  <Override PartName="/ppt/charts/chart14.xml" ContentType="application/vnd.openxmlformats-officedocument.drawingml.chart+xml"/>
  <Override PartName="/ppt/drawings/drawing8.xml" ContentType="application/vnd.openxmlformats-officedocument.drawingml.chartshapes+xml"/>
  <Override PartName="/ppt/charts/chart15.xml" ContentType="application/vnd.openxmlformats-officedocument.drawingml.chart+xml"/>
  <Override PartName="/ppt/drawings/drawing9.xml" ContentType="application/vnd.openxmlformats-officedocument.drawingml.chartshapes+xml"/>
  <Override PartName="/ppt/charts/chart16.xml" ContentType="application/vnd.openxmlformats-officedocument.drawingml.chart+xml"/>
  <Override PartName="/ppt/drawings/drawing10.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rawings/drawing11.xml" ContentType="application/vnd.openxmlformats-officedocument.drawingml.chartshapes+xml"/>
  <Override PartName="/ppt/charts/chart20.xml" ContentType="application/vnd.openxmlformats-officedocument.drawingml.chart+xml"/>
  <Override PartName="/ppt/drawings/drawing12.xml" ContentType="application/vnd.openxmlformats-officedocument.drawingml.chartshapes+xml"/>
  <Override PartName="/ppt/charts/chart2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2.xml" ContentType="application/vnd.openxmlformats-officedocument.drawingml.chart+xml"/>
  <Override PartName="/ppt/charts/style2.xml" ContentType="application/vnd.ms-office.chartstyle+xml"/>
  <Override PartName="/ppt/charts/colors2.xml" ContentType="application/vnd.ms-office.chartcolorstyle+xml"/>
  <Override PartName="/ppt/charts/chart23.xml" ContentType="application/vnd.openxmlformats-officedocument.drawingml.chart+xml"/>
  <Override PartName="/ppt/charts/style3.xml" ContentType="application/vnd.ms-office.chartstyle+xml"/>
  <Override PartName="/ppt/charts/colors3.xml" ContentType="application/vnd.ms-office.chartcolorstyle+xml"/>
  <Override PartName="/ppt/charts/chart24.xml" ContentType="application/vnd.openxmlformats-officedocument.drawingml.chart+xml"/>
  <Override PartName="/ppt/charts/style4.xml" ContentType="application/vnd.ms-office.chartstyle+xml"/>
  <Override PartName="/ppt/charts/colors4.xml" ContentType="application/vnd.ms-office.chartcolorstyle+xml"/>
  <Override PartName="/ppt/charts/chart25.xml" ContentType="application/vnd.openxmlformats-officedocument.drawingml.chart+xml"/>
  <Override PartName="/ppt/charts/style5.xml" ContentType="application/vnd.ms-office.chartstyle+xml"/>
  <Override PartName="/ppt/charts/colors5.xml" ContentType="application/vnd.ms-office.chartcolorstyle+xml"/>
  <Override PartName="/ppt/charts/chart26.xml" ContentType="application/vnd.openxmlformats-officedocument.drawingml.chart+xml"/>
  <Override PartName="/ppt/charts/style6.xml" ContentType="application/vnd.ms-office.chartstyle+xml"/>
  <Override PartName="/ppt/charts/colors6.xml" ContentType="application/vnd.ms-office.chartcolorstyle+xml"/>
  <Override PartName="/ppt/charts/chart27.xml" ContentType="application/vnd.openxmlformats-officedocument.drawingml.chart+xml"/>
  <Override PartName="/ppt/drawings/drawing13.xml" ContentType="application/vnd.openxmlformats-officedocument.drawingml.chartshapes+xml"/>
  <Override PartName="/ppt/charts/chart28.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4"/>
  </p:sldMasterIdLst>
  <p:notesMasterIdLst>
    <p:notesMasterId r:id="rId38"/>
  </p:notesMasterIdLst>
  <p:sldIdLst>
    <p:sldId id="2147470120" r:id="rId5"/>
    <p:sldId id="2147470122" r:id="rId6"/>
    <p:sldId id="2147470126" r:id="rId7"/>
    <p:sldId id="2147470127" r:id="rId8"/>
    <p:sldId id="2147470129" r:id="rId9"/>
    <p:sldId id="2147470130" r:id="rId10"/>
    <p:sldId id="2147470131" r:id="rId11"/>
    <p:sldId id="2147470132" r:id="rId12"/>
    <p:sldId id="2147470134" r:id="rId13"/>
    <p:sldId id="2147470135" r:id="rId14"/>
    <p:sldId id="2147470136" r:id="rId15"/>
    <p:sldId id="2147470137" r:id="rId16"/>
    <p:sldId id="2147470138" r:id="rId17"/>
    <p:sldId id="2147470140" r:id="rId18"/>
    <p:sldId id="2147470141" r:id="rId19"/>
    <p:sldId id="2147470142" r:id="rId20"/>
    <p:sldId id="2147470143" r:id="rId21"/>
    <p:sldId id="2147470146" r:id="rId22"/>
    <p:sldId id="2147470170" r:id="rId23"/>
    <p:sldId id="2147470171" r:id="rId24"/>
    <p:sldId id="2147470172" r:id="rId25"/>
    <p:sldId id="2147470165" r:id="rId26"/>
    <p:sldId id="2147470151" r:id="rId27"/>
    <p:sldId id="2147470152" r:id="rId28"/>
    <p:sldId id="2147470173" r:id="rId29"/>
    <p:sldId id="2147470153" r:id="rId30"/>
    <p:sldId id="2147470154" r:id="rId31"/>
    <p:sldId id="2147470155" r:id="rId32"/>
    <p:sldId id="2147470156" r:id="rId33"/>
    <p:sldId id="2147470157" r:id="rId34"/>
    <p:sldId id="2147470158" r:id="rId35"/>
    <p:sldId id="2147470174" r:id="rId36"/>
    <p:sldId id="214747012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formational Presentations" id="{A46DB6B7-09C8-4F8C-9A58-801CDE86AEA8}">
          <p14:sldIdLst>
            <p14:sldId id="2147470120"/>
            <p14:sldId id="2147470122"/>
            <p14:sldId id="2147470126"/>
            <p14:sldId id="2147470127"/>
            <p14:sldId id="2147470129"/>
            <p14:sldId id="2147470130"/>
            <p14:sldId id="2147470131"/>
            <p14:sldId id="2147470132"/>
            <p14:sldId id="2147470134"/>
            <p14:sldId id="2147470135"/>
            <p14:sldId id="2147470136"/>
            <p14:sldId id="2147470137"/>
            <p14:sldId id="2147470138"/>
            <p14:sldId id="2147470140"/>
            <p14:sldId id="2147470141"/>
            <p14:sldId id="2147470142"/>
            <p14:sldId id="2147470143"/>
            <p14:sldId id="2147470146"/>
            <p14:sldId id="2147470170"/>
            <p14:sldId id="2147470171"/>
            <p14:sldId id="2147470172"/>
            <p14:sldId id="2147470165"/>
            <p14:sldId id="2147470151"/>
            <p14:sldId id="2147470152"/>
            <p14:sldId id="2147470173"/>
            <p14:sldId id="2147470153"/>
            <p14:sldId id="2147470154"/>
            <p14:sldId id="2147470155"/>
            <p14:sldId id="2147470156"/>
            <p14:sldId id="2147470157"/>
            <p14:sldId id="2147470158"/>
            <p14:sldId id="2147470174"/>
            <p14:sldId id="2147470123"/>
          </p14:sldIdLst>
        </p14:section>
      </p14:sectionLst>
    </p:ext>
    <p:ext uri="{EFAFB233-063F-42B5-8137-9DF3F51BA10A}">
      <p15:sldGuideLst xmlns:p15="http://schemas.microsoft.com/office/powerpoint/2012/main">
        <p15:guide id="1" orient="horz" pos="1032" userDrawn="1">
          <p15:clr>
            <a:srgbClr val="A4A3A4"/>
          </p15:clr>
        </p15:guide>
        <p15:guide id="2" pos="3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725C28-B413-453F-9762-73D7E1A8290C}" name="Callahan, Marita (DPH)" initials="C(" userId="S::marita.callahan@mass.gov::2191c78b-82c4-402d-b7cd-5da9af6d330e" providerId="AD"/>
  <p188:author id="{0952145B-E5C7-D191-F869-983BECF295A9}" name="Kaplan, Amy (DPH)" initials="KA(" userId="S::amy.kaplan@mass.gov::f1015638-69ff-4a80-acb4-9827cd3c3602" providerId="AD"/>
  <p188:author id="{712AE37F-1365-C52D-0B61-68259BC380AD}" name="Fillo, Katherine (DPH)" initials="KF" userId="S::katherine.fillo@mass.gov::3c8bae51-3abf-4890-9ad7-e6e039992159" providerId="AD"/>
  <p188:author id="{CD05F3EE-BFF3-F492-3F3A-04B5379AFFC3}" name="Kaye, Rebecca (DPH)" initials="RK" userId="S::rebecca.kaye@mass.gov::9c3929ce-5ca7-46bf-becf-6ef179f66a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hen, Alison B (DPH)" initials="CAB(" lastIdx="1" clrIdx="0">
    <p:extLst>
      <p:ext uri="{19B8F6BF-5375-455C-9EA6-DF929625EA0E}">
        <p15:presenceInfo xmlns:p15="http://schemas.microsoft.com/office/powerpoint/2012/main" userId="S::Alison.B.Cohen@mass.gov::476fe2ad-4475-43c1-a402-684819d93f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055994"/>
    <a:srgbClr val="5E86CE"/>
    <a:srgbClr val="D6E0F2"/>
    <a:srgbClr val="B5C7E8"/>
    <a:srgbClr val="83A2D9"/>
    <a:srgbClr val="4472C4"/>
    <a:srgbClr val="F3FAFF"/>
    <a:srgbClr val="FF9933"/>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6" autoAdjust="0"/>
    <p:restoredTop sz="85781" autoAdjust="0"/>
  </p:normalViewPr>
  <p:slideViewPr>
    <p:cSldViewPr snapToGrid="0">
      <p:cViewPr varScale="1">
        <p:scale>
          <a:sx n="96" d="100"/>
          <a:sy n="96" d="100"/>
        </p:scale>
        <p:origin x="1374" y="78"/>
      </p:cViewPr>
      <p:guideLst>
        <p:guide orient="horz" pos="1032"/>
        <p:guide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oleObject" Target="file:///C:\Users\DMChaney\Desktop\ltac%20irf%20graphs.xlsx" TargetMode="External"/><Relationship Id="rId2" Type="http://schemas.microsoft.com/office/2011/relationships/chartColorStyle" Target="colors1.xml"/><Relationship Id="rId1" Type="http://schemas.microsoft.com/office/2011/relationships/chartStyle" Target="style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DMChaney\Desktop\ltac%20irf%20graphs.xlsx" TargetMode="External"/><Relationship Id="rId2" Type="http://schemas.microsoft.com/office/2011/relationships/chartColorStyle" Target="colors2.xml"/><Relationship Id="rId1" Type="http://schemas.microsoft.com/office/2011/relationships/chartStyle" Target="style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DMChaney\Desktop\ltac%20irf%20graphs.xlsx" TargetMode="External"/><Relationship Id="rId2" Type="http://schemas.microsoft.com/office/2011/relationships/chartColorStyle" Target="colors3.xml"/><Relationship Id="rId1" Type="http://schemas.microsoft.com/office/2011/relationships/chartStyle" Target="style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DMChaney\Desktop\ltac%20irf%20graphs.xlsx" TargetMode="External"/><Relationship Id="rId2" Type="http://schemas.microsoft.com/office/2011/relationships/chartColorStyle" Target="colors4.xml"/><Relationship Id="rId1" Type="http://schemas.microsoft.com/office/2011/relationships/chartStyle" Target="style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DMChaney\Desktop\ltac%20irf%20graphs.xlsx" TargetMode="External"/><Relationship Id="rId2" Type="http://schemas.microsoft.com/office/2011/relationships/chartColorStyle" Target="colors5.xml"/><Relationship Id="rId1" Type="http://schemas.microsoft.com/office/2011/relationships/chartStyle" Target="style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DMChaney\Desktop\ltac%20irf%20graphs.xlsx" TargetMode="External"/><Relationship Id="rId2" Type="http://schemas.microsoft.com/office/2011/relationships/chartColorStyle" Target="colors6.xml"/><Relationship Id="rId1" Type="http://schemas.microsoft.com/office/2011/relationships/chartStyle" Target="style6.xm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0.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latin typeface="Arial" panose="020B0604020202020204" pitchFamily="34" charset="0"/>
                <a:cs typeface="Arial" panose="020B0604020202020204" pitchFamily="34" charset="0"/>
              </a:defRPr>
            </a:pPr>
            <a:r>
              <a:rPr lang="en-US" sz="2000" b="1" dirty="0">
                <a:latin typeface="Arial" panose="020B0604020202020204" pitchFamily="34" charset="0"/>
                <a:cs typeface="Arial" panose="020B0604020202020204" pitchFamily="34" charset="0"/>
              </a:rPr>
              <a:t>CLABSI Standard Infection Ratio (SIR) by Acute Care Hospital Unit</a:t>
            </a:r>
          </a:p>
        </c:rich>
      </c:tx>
      <c:layout>
        <c:manualLayout>
          <c:xMode val="edge"/>
          <c:yMode val="edge"/>
          <c:x val="0.17874695410200078"/>
          <c:y val="5.1990832625699954E-3"/>
        </c:manualLayout>
      </c:layout>
      <c:overlay val="0"/>
    </c:title>
    <c:autoTitleDeleted val="0"/>
    <c:plotArea>
      <c:layout>
        <c:manualLayout>
          <c:layoutTarget val="inner"/>
          <c:xMode val="edge"/>
          <c:yMode val="edge"/>
          <c:x val="0.10104185715022532"/>
          <c:y val="0.11292192076167445"/>
          <c:w val="0.86838100566983278"/>
          <c:h val="0.50079322531130366"/>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2.1800000000000002</c:v>
                </c:pt>
                <c:pt idx="1">
                  <c:v>1.45</c:v>
                </c:pt>
                <c:pt idx="2">
                  <c:v>0.98</c:v>
                </c:pt>
                <c:pt idx="3">
                  <c:v>1.27</c:v>
                </c:pt>
                <c:pt idx="4">
                  <c:v>3.96</c:v>
                </c:pt>
                <c:pt idx="5">
                  <c:v>1.19</c:v>
                </c:pt>
                <c:pt idx="6">
                  <c:v>0.88</c:v>
                </c:pt>
                <c:pt idx="7">
                  <c:v>2.15</c:v>
                </c:pt>
                <c:pt idx="8">
                  <c:v>1.24</c:v>
                </c:pt>
                <c:pt idx="9">
                  <c:v>1.22</c:v>
                </c:pt>
                <c:pt idx="10">
                  <c:v>1.02</c:v>
                </c:pt>
                <c:pt idx="11">
                  <c:v>1.21</c:v>
                </c:pt>
                <c:pt idx="13">
                  <c:v>1.0900000000000001</c:v>
                </c:pt>
                <c:pt idx="14">
                  <c:v>1.4</c:v>
                </c:pt>
                <c:pt idx="15">
                  <c:v>1.1000000000000001</c:v>
                </c:pt>
                <c:pt idx="16">
                  <c:v>0.91</c:v>
                </c:pt>
                <c:pt idx="17">
                  <c:v>0.84</c:v>
                </c:pt>
                <c:pt idx="18">
                  <c:v>0.83</c:v>
                </c:pt>
              </c:numCache>
            </c:numRef>
          </c:val>
          <c:smooth val="0"/>
          <c:extLst>
            <c:ext xmlns:c16="http://schemas.microsoft.com/office/drawing/2014/chart" uri="{C3380CC4-5D6E-409C-BE32-E72D297353CC}">
              <c16:uniqueId val="{00000000-2249-44D2-BC15-C0B6AE28335B}"/>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0.02</c:v>
                </c:pt>
                <c:pt idx="1">
                  <c:v>0.46</c:v>
                </c:pt>
                <c:pt idx="2">
                  <c:v>0.39</c:v>
                </c:pt>
                <c:pt idx="3">
                  <c:v>0.7</c:v>
                </c:pt>
                <c:pt idx="4">
                  <c:v>0.04</c:v>
                </c:pt>
                <c:pt idx="5">
                  <c:v>0.48</c:v>
                </c:pt>
                <c:pt idx="6">
                  <c:v>0.31</c:v>
                </c:pt>
                <c:pt idx="7">
                  <c:v>0</c:v>
                </c:pt>
                <c:pt idx="8">
                  <c:v>0.24</c:v>
                </c:pt>
                <c:pt idx="9">
                  <c:v>0.59</c:v>
                </c:pt>
                <c:pt idx="10">
                  <c:v>0.41</c:v>
                </c:pt>
                <c:pt idx="11">
                  <c:v>0.2</c:v>
                </c:pt>
                <c:pt idx="13">
                  <c:v>0.71</c:v>
                </c:pt>
                <c:pt idx="14">
                  <c:v>0.01</c:v>
                </c:pt>
                <c:pt idx="15">
                  <c:v>0.47</c:v>
                </c:pt>
                <c:pt idx="16">
                  <c:v>0.42</c:v>
                </c:pt>
                <c:pt idx="17">
                  <c:v>0.19</c:v>
                </c:pt>
                <c:pt idx="18">
                  <c:v>0.41</c:v>
                </c:pt>
              </c:numCache>
            </c:numRef>
          </c:val>
          <c:smooth val="0"/>
          <c:extLst>
            <c:ext xmlns:c16="http://schemas.microsoft.com/office/drawing/2014/chart" uri="{C3380CC4-5D6E-409C-BE32-E72D297353CC}">
              <c16:uniqueId val="{00000001-2249-44D2-BC15-C0B6AE28335B}"/>
            </c:ext>
          </c:extLst>
        </c:ser>
        <c:ser>
          <c:idx val="2"/>
          <c:order val="2"/>
          <c:tx>
            <c:strRef>
              <c:f>Sheet1!$A$4</c:f>
              <c:strCache>
                <c:ptCount val="1"/>
                <c:pt idx="0">
                  <c:v>SUR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0.44</c:v>
                </c:pt>
                <c:pt idx="1">
                  <c:v>0.85</c:v>
                </c:pt>
                <c:pt idx="2">
                  <c:v>0.63</c:v>
                </c:pt>
                <c:pt idx="3">
                  <c:v>0.95</c:v>
                </c:pt>
                <c:pt idx="4">
                  <c:v>0.8</c:v>
                </c:pt>
                <c:pt idx="5">
                  <c:v>0.77</c:v>
                </c:pt>
                <c:pt idx="6">
                  <c:v>0.54</c:v>
                </c:pt>
                <c:pt idx="7">
                  <c:v>0</c:v>
                </c:pt>
                <c:pt idx="8">
                  <c:v>0.6</c:v>
                </c:pt>
                <c:pt idx="9">
                  <c:v>0.86</c:v>
                </c:pt>
                <c:pt idx="10">
                  <c:v>0.67</c:v>
                </c:pt>
                <c:pt idx="11">
                  <c:v>0.55000000000000004</c:v>
                </c:pt>
                <c:pt idx="13">
                  <c:v>0.88</c:v>
                </c:pt>
                <c:pt idx="14">
                  <c:v>0.28000000000000003</c:v>
                </c:pt>
                <c:pt idx="15">
                  <c:v>0.73</c:v>
                </c:pt>
                <c:pt idx="16">
                  <c:v>0.63</c:v>
                </c:pt>
                <c:pt idx="17">
                  <c:v>0.43</c:v>
                </c:pt>
                <c:pt idx="18">
                  <c:v>0.59</c:v>
                </c:pt>
              </c:numCache>
            </c:numRef>
          </c:val>
          <c:smooth val="0"/>
          <c:extLst>
            <c:ext xmlns:c16="http://schemas.microsoft.com/office/drawing/2014/chart" uri="{C3380CC4-5D6E-409C-BE32-E72D297353CC}">
              <c16:uniqueId val="{00000002-2249-44D2-BC15-C0B6AE28335B}"/>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c:ext xmlns:c16="http://schemas.microsoft.com/office/drawing/2014/chart" uri="{C3380CC4-5D6E-409C-BE32-E72D297353CC}">
              <c16:uniqueId val="{00000003-2249-44D2-BC15-C0B6AE28335B}"/>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1952"/>
        <c:crosses val="autoZero"/>
        <c:auto val="1"/>
        <c:lblAlgn val="ctr"/>
        <c:lblOffset val="600"/>
        <c:tickLblSkip val="1"/>
        <c:tickMarkSkip val="1"/>
        <c:noMultiLvlLbl val="0"/>
      </c:catAx>
      <c:valAx>
        <c:axId val="78461952"/>
        <c:scaling>
          <c:orientation val="minMax"/>
          <c:max val="4"/>
          <c:min val="0"/>
        </c:scaling>
        <c:delete val="0"/>
        <c:axPos val="l"/>
        <c:majorGridlines>
          <c:spPr>
            <a:ln w="17868">
              <a:solidFill>
                <a:srgbClr val="C0C0C0"/>
              </a:solidFill>
              <a:prstDash val="solid"/>
            </a:ln>
          </c:spPr>
        </c:majorGridlines>
        <c:title>
          <c:tx>
            <c:rich>
              <a:bodyPr/>
              <a:lstStyle/>
              <a:p>
                <a:pPr>
                  <a:defRPr sz="1800" b="1" i="0" u="none" strike="noStrike" baseline="0">
                    <a:solidFill>
                      <a:srgbClr val="000000"/>
                    </a:solidFill>
                    <a:latin typeface="Arial" panose="020B0604020202020204" pitchFamily="34" charset="0"/>
                    <a:ea typeface="Calibri"/>
                    <a:cs typeface="Arial" panose="020B0604020202020204" pitchFamily="34" charset="0"/>
                  </a:defRPr>
                </a:pPr>
                <a:r>
                  <a:rPr lang="en-US" sz="1800">
                    <a:latin typeface="Arial" panose="020B0604020202020204" pitchFamily="34" charset="0"/>
                    <a:cs typeface="Arial" panose="020B0604020202020204" pitchFamily="34" charset="0"/>
                  </a:rPr>
                  <a:t>SIR</a:t>
                </a:r>
              </a:p>
            </c:rich>
          </c:tx>
          <c:layout>
            <c:manualLayout>
              <c:xMode val="edge"/>
              <c:yMode val="edge"/>
              <c:x val="1.8547059980628038E-2"/>
              <c:y val="0.31078323907968086"/>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6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0032"/>
        <c:crosses val="autoZero"/>
        <c:crossBetween val="between"/>
        <c:majorUnit val="0.5"/>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3628497156205"/>
          <c:y val="5.7154925774803057E-2"/>
          <c:w val="0.72403090535798165"/>
          <c:h val="0.87952957241837681"/>
        </c:manualLayout>
      </c:layout>
      <c:barChart>
        <c:barDir val="bar"/>
        <c:grouping val="stacked"/>
        <c:varyColors val="0"/>
        <c:ser>
          <c:idx val="0"/>
          <c:order val="0"/>
          <c:spPr>
            <a:solidFill>
              <a:srgbClr val="33A02C"/>
            </a:solidFill>
            <a:ln>
              <a:noFill/>
            </a:ln>
            <a:effectLst/>
          </c:spPr>
          <c:invertIfNegative val="0"/>
          <c:dLbls>
            <c:dLbl>
              <c:idx val="0"/>
              <c:tx>
                <c:rich>
                  <a:bodyPr/>
                  <a:lstStyle/>
                  <a:p>
                    <a:fld id="{9E1E0AB6-8FF5-46E6-8596-7BB3841DDF89}" type="SERIESNAME">
                      <a:rPr lang="en-US" dirty="0"/>
                      <a:pPr/>
                      <a:t>[SERIES NAME]</a:t>
                    </a:fld>
                    <a:r>
                      <a:rPr lang="en-US" baseline="0"/>
                      <a:t> </a:t>
                    </a:r>
                  </a:p>
                  <a:p>
                    <a:fld id="{D4D5339A-2770-4A92-8DBF-284CB49AFC9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1EF2-4966-A4BF-97EA91FCA9FE}"/>
                </c:ext>
              </c:extLst>
            </c:dLbl>
            <c:dLbl>
              <c:idx val="1"/>
              <c:tx>
                <c:rich>
                  <a:bodyPr/>
                  <a:lstStyle/>
                  <a:p>
                    <a:fld id="{8AB069D0-F057-46CF-B4F9-4C8617253A9D}" type="SERIESNAME">
                      <a:rPr lang="en-US" dirty="0"/>
                      <a:pPr/>
                      <a:t>[SERIES NAME]</a:t>
                    </a:fld>
                    <a:r>
                      <a:rPr lang="en-US" baseline="0"/>
                      <a:t> </a:t>
                    </a:r>
                  </a:p>
                  <a:p>
                    <a:fld id="{3160E5C8-B470-4636-B403-12FAC889003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1EF2-4966-A4BF-97EA91FCA9FE}"/>
                </c:ext>
              </c:extLst>
            </c:dLbl>
            <c:dLbl>
              <c:idx val="2"/>
              <c:layout>
                <c:manualLayout>
                  <c:x val="-1.4587132065642095E-2"/>
                  <c:y val="-0.11749080136091249"/>
                </c:manualLayout>
              </c:layout>
              <c:tx>
                <c:rich>
                  <a:bodyPr/>
                  <a:lstStyle/>
                  <a:p>
                    <a:fld id="{F881D044-5EA9-4433-97B8-31CAD3B3C43E}" type="SERIESNAME">
                      <a:rPr lang="en-US" smtClean="0"/>
                      <a:pPr/>
                      <a:t>[SERIES NAME]</a:t>
                    </a:fld>
                    <a:endParaRPr lang="en-US"/>
                  </a:p>
                  <a:p>
                    <a:r>
                      <a:rPr lang="en-US" baseline="0"/>
                      <a:t> </a:t>
                    </a:r>
                    <a:fld id="{107E9146-5313-4F47-8669-C7AB1377B76B}"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1EF2-4966-A4BF-97EA91FCA9FE}"/>
                </c:ext>
              </c:extLst>
            </c:dLbl>
            <c:dLbl>
              <c:idx val="3"/>
              <c:layout>
                <c:manualLayout>
                  <c:x val="-1.1461318051575931E-2"/>
                  <c:y val="-0.11749080136091244"/>
                </c:manualLayout>
              </c:layout>
              <c:tx>
                <c:rich>
                  <a:bodyPr/>
                  <a:lstStyle/>
                  <a:p>
                    <a:fld id="{F74CDE6D-0A1D-4634-8A38-E6999CE8A972}" type="SERIESNAME">
                      <a:rPr lang="en-US"/>
                      <a:pPr/>
                      <a:t>[SERIES NAME]</a:t>
                    </a:fld>
                    <a:r>
                      <a:rPr lang="en-US" baseline="0"/>
                      <a:t> </a:t>
                    </a:r>
                  </a:p>
                  <a:p>
                    <a:fld id="{3DACC55D-18BD-4285-9A6C-5D43138B7A1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1EF2-4966-A4BF-97EA91FCA9F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Sheet1!$C$3:$C$6</c:f>
              <c:numCache>
                <c:formatCode>General</c:formatCode>
                <c:ptCount val="4"/>
              </c:numCache>
            </c:numRef>
          </c:val>
          <c:extLst>
            <c:ext xmlns:c16="http://schemas.microsoft.com/office/drawing/2014/chart" uri="{C3380CC4-5D6E-409C-BE32-E72D297353CC}">
              <c16:uniqueId val="{00000004-1EF2-4966-A4BF-97EA91FCA9FE}"/>
            </c:ext>
          </c:extLst>
        </c:ser>
        <c:ser>
          <c:idx val="1"/>
          <c:order val="1"/>
          <c:spPr>
            <a:solidFill>
              <a:srgbClr val="FF7F00"/>
            </a:solidFill>
            <a:ln>
              <a:noFill/>
            </a:ln>
            <a:effectLst/>
          </c:spPr>
          <c:invertIfNegative val="0"/>
          <c:dLbls>
            <c:dLbl>
              <c:idx val="0"/>
              <c:layout>
                <c:manualLayout>
                  <c:x val="-1.6675350377259285E-2"/>
                  <c:y val="-0.117490749974235"/>
                </c:manualLayout>
              </c:layout>
              <c:tx>
                <c:rich>
                  <a:bodyPr/>
                  <a:lstStyle/>
                  <a:p>
                    <a:fld id="{55DF1058-4B53-4082-9BFD-933C73CD6975}" type="SERIESNAME">
                      <a:rPr lang="en-US"/>
                      <a:pPr/>
                      <a:t>[SERIES NAME]</a:t>
                    </a:fld>
                    <a:r>
                      <a:rPr lang="en-US" baseline="0"/>
                      <a:t> </a:t>
                    </a:r>
                  </a:p>
                  <a:p>
                    <a:fld id="{4DCC7E56-DDDB-46C7-B327-A65777454B6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1EF2-4966-A4BF-97EA91FCA9FE}"/>
                </c:ext>
              </c:extLst>
            </c:dLbl>
            <c:dLbl>
              <c:idx val="1"/>
              <c:layout>
                <c:manualLayout>
                  <c:x val="5.4162063233224062E-6"/>
                  <c:y val="-0.11749074997423492"/>
                </c:manualLayout>
              </c:layout>
              <c:tx>
                <c:rich>
                  <a:bodyPr/>
                  <a:lstStyle/>
                  <a:p>
                    <a:fld id="{04E53DBE-CD03-4058-BC1C-E294DB0DC3EB}" type="SERIESNAME">
                      <a:rPr lang="en-US"/>
                      <a:pPr/>
                      <a:t>[SERIES NAME]</a:t>
                    </a:fld>
                    <a:r>
                      <a:rPr lang="en-US" baseline="0"/>
                      <a:t> </a:t>
                    </a:r>
                  </a:p>
                  <a:p>
                    <a:fld id="{6C0BCF9C-904C-4C64-B824-3D92573BBB1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1EF2-4966-A4BF-97EA91FCA9FE}"/>
                </c:ext>
              </c:extLst>
            </c:dLbl>
            <c:dLbl>
              <c:idx val="2"/>
              <c:layout>
                <c:manualLayout>
                  <c:x val="4.4803334201615003E-2"/>
                  <c:y val="-0.11749080136091249"/>
                </c:manualLayout>
              </c:layout>
              <c:tx>
                <c:rich>
                  <a:bodyPr/>
                  <a:lstStyle/>
                  <a:p>
                    <a:fld id="{D7689F21-C326-4D9F-93C6-B65BF922CA38}" type="SERIESNAME">
                      <a:rPr lang="en-US" smtClean="0"/>
                      <a:pPr/>
                      <a:t>[SERIES NAME]</a:t>
                    </a:fld>
                    <a:endParaRPr lang="en-US"/>
                  </a:p>
                  <a:p>
                    <a:r>
                      <a:rPr lang="en-US" baseline="0"/>
                      <a:t> </a:t>
                    </a:r>
                    <a:fld id="{16999269-1D64-4DA5-A2CF-68952E0CEBA9}"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1EF2-4966-A4BF-97EA91FCA9FE}"/>
                </c:ext>
              </c:extLst>
            </c:dLbl>
            <c:dLbl>
              <c:idx val="3"/>
              <c:layout>
                <c:manualLayout>
                  <c:x val="6.1474342276634501E-2"/>
                  <c:y val="-0.11749080136091244"/>
                </c:manualLayout>
              </c:layout>
              <c:tx>
                <c:rich>
                  <a:bodyPr/>
                  <a:lstStyle/>
                  <a:p>
                    <a:fld id="{064EF550-2515-4213-BAD1-60DE92F8BAAE}" type="SERIESNAME">
                      <a:rPr lang="en-US"/>
                      <a:pPr/>
                      <a:t>[SERIES NAME]</a:t>
                    </a:fld>
                    <a:r>
                      <a:rPr lang="en-US" baseline="0"/>
                      <a:t> </a:t>
                    </a:r>
                  </a:p>
                  <a:p>
                    <a:fld id="{BE6A4E35-E4A3-40F6-939D-74AFA30E342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1EF2-4966-A4BF-97EA91FCA9F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Sheet1!$D$3:$D$6</c:f>
              <c:numCache>
                <c:formatCode>General</c:formatCode>
                <c:ptCount val="4"/>
              </c:numCache>
            </c:numRef>
          </c:val>
          <c:extLst>
            <c:ext xmlns:c16="http://schemas.microsoft.com/office/drawing/2014/chart" uri="{C3380CC4-5D6E-409C-BE32-E72D297353CC}">
              <c16:uniqueId val="{00000009-1EF2-4966-A4BF-97EA91FCA9FE}"/>
            </c:ext>
          </c:extLst>
        </c:ser>
        <c:ser>
          <c:idx val="2"/>
          <c:order val="2"/>
          <c:tx>
            <c:strRef>
              <c:f>Sheet1!$E$2</c:f>
              <c:strCache>
                <c:ptCount val="1"/>
                <c:pt idx="0">
                  <c:v>Coagulase-negative 
Staphylococcus</c:v>
                </c:pt>
              </c:strCache>
            </c:strRef>
          </c:tx>
          <c:spPr>
            <a:solidFill>
              <a:srgbClr val="8452BA"/>
            </a:solidFill>
            <a:ln>
              <a:noFill/>
            </a:ln>
            <a:effectLst/>
          </c:spPr>
          <c:invertIfNegative val="0"/>
          <c:dLbls>
            <c:dLbl>
              <c:idx val="0"/>
              <c:layout>
                <c:manualLayout>
                  <c:x val="1.0422093985787053E-3"/>
                  <c:y val="-0.10830404823803158"/>
                </c:manualLayout>
              </c:layout>
              <c:tx>
                <c:rich>
                  <a:bodyPr/>
                  <a:lstStyle/>
                  <a:p>
                    <a:fld id="{779F3B5D-F64F-4155-A216-D845AD4447A0}" type="SERIESNAME">
                      <a:rPr lang="en-US" i="1"/>
                      <a:pPr/>
                      <a:t>[SERIES NAME]</a:t>
                    </a:fld>
                    <a:r>
                      <a:rPr lang="en-US" baseline="0"/>
                      <a:t> </a:t>
                    </a:r>
                  </a:p>
                  <a:p>
                    <a:fld id="{64B4BC21-37F7-4783-AD57-5B57A639875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A-1EF2-4966-A4BF-97EA91FCA9FE}"/>
                </c:ext>
              </c:extLst>
            </c:dLbl>
            <c:dLbl>
              <c:idx val="1"/>
              <c:layout>
                <c:manualLayout>
                  <c:x val="0"/>
                  <c:y val="-0.11521707259365062"/>
                </c:manualLayout>
              </c:layout>
              <c:tx>
                <c:rich>
                  <a:bodyPr/>
                  <a:lstStyle/>
                  <a:p>
                    <a:fld id="{CAD57636-9502-42E6-AF09-8E7F04DB4587}" type="SERIESNAME">
                      <a:rPr lang="en-US" i="1"/>
                      <a:pPr/>
                      <a:t>[SERIES NAME]</a:t>
                    </a:fld>
                    <a:r>
                      <a:rPr lang="en-US" baseline="0"/>
                      <a:t> </a:t>
                    </a:r>
                  </a:p>
                  <a:p>
                    <a:fld id="{6536E722-A3EF-4052-A4C5-2D728BD8CE2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1EF2-4966-A4BF-97EA91FCA9FE}"/>
                </c:ext>
              </c:extLst>
            </c:dLbl>
            <c:dLbl>
              <c:idx val="2"/>
              <c:layout>
                <c:manualLayout>
                  <c:x val="-1.0422093985787053E-3"/>
                  <c:y val="-0.10830404823803158"/>
                </c:manualLayout>
              </c:layout>
              <c:tx>
                <c:rich>
                  <a:bodyPr/>
                  <a:lstStyle/>
                  <a:p>
                    <a:fld id="{A60A6586-6857-430C-BA4C-8BDD5C82354C}" type="SERIESNAME">
                      <a:rPr lang="en-US" i="1"/>
                      <a:pPr/>
                      <a:t>[SERIES NAME]</a:t>
                    </a:fld>
                    <a:r>
                      <a:rPr lang="en-US" baseline="0"/>
                      <a:t> </a:t>
                    </a:r>
                  </a:p>
                  <a:p>
                    <a:fld id="{966932FF-10F7-4A46-8CB2-03C85950B9C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1EF2-4966-A4BF-97EA91FCA9FE}"/>
                </c:ext>
              </c:extLst>
            </c:dLbl>
            <c:dLbl>
              <c:idx val="3"/>
              <c:layout>
                <c:manualLayout>
                  <c:x val="-3.8213903164282255E-17"/>
                  <c:y val="-0.10830404823803158"/>
                </c:manualLayout>
              </c:layout>
              <c:tx>
                <c:rich>
                  <a:bodyPr/>
                  <a:lstStyle/>
                  <a:p>
                    <a:fld id="{435CD44A-AC65-43F2-92C4-64AE3EDCD92D}" type="SERIESNAME">
                      <a:rPr lang="en-US" i="1"/>
                      <a:pPr/>
                      <a:t>[SERIES NAME]</a:t>
                    </a:fld>
                    <a:r>
                      <a:rPr lang="en-US" baseline="0"/>
                      <a:t> </a:t>
                    </a:r>
                  </a:p>
                  <a:p>
                    <a:fld id="{80371481-743C-4A45-A92D-33CC59C3A00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Sheet1!$E$3:$E$6</c:f>
              <c:numCache>
                <c:formatCode>0%</c:formatCode>
                <c:ptCount val="4"/>
                <c:pt idx="0">
                  <c:v>2.3E-2</c:v>
                </c:pt>
                <c:pt idx="1">
                  <c:v>2.1999999999999999E-2</c:v>
                </c:pt>
                <c:pt idx="2">
                  <c:v>0.02</c:v>
                </c:pt>
                <c:pt idx="3">
                  <c:v>5.0000000000000001E-3</c:v>
                </c:pt>
              </c:numCache>
            </c:numRef>
          </c:val>
          <c:extLst>
            <c:ext xmlns:c16="http://schemas.microsoft.com/office/drawing/2014/chart" uri="{C3380CC4-5D6E-409C-BE32-E72D297353CC}">
              <c16:uniqueId val="{0000000E-1EF2-4966-A4BF-97EA91FCA9FE}"/>
            </c:ext>
          </c:extLst>
        </c:ser>
        <c:ser>
          <c:idx val="3"/>
          <c:order val="3"/>
          <c:tx>
            <c:strRef>
              <c:f>Sheet1!$F$2</c:f>
              <c:strCache>
                <c:ptCount val="1"/>
                <c:pt idx="0">
                  <c:v>Enterococcus sp.</c:v>
                </c:pt>
              </c:strCache>
            </c:strRef>
          </c:tx>
          <c:spPr>
            <a:solidFill>
              <a:srgbClr val="FB9A99"/>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4FAE03AF-25FD-431E-A1C2-FE0DA1878A04}" type="SERIESNAME">
                      <a:rPr lang="en-US" sz="900" i="1">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baseline="0">
                        <a:latin typeface="Arial" panose="020B0604020202020204" pitchFamily="34" charset="0"/>
                        <a:cs typeface="Arial" panose="020B0604020202020204" pitchFamily="34" charset="0"/>
                      </a:rPr>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5138C641-B3E6-4924-87AE-384225505917}" type="VALUE">
                      <a:rPr lang="en-US" sz="900" baseline="0" smtClean="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1EF2-4966-A4BF-97EA91FCA9FE}"/>
                </c:ext>
              </c:extLst>
            </c:dLbl>
            <c:dLbl>
              <c:idx val="1"/>
              <c:tx>
                <c:rich>
                  <a:bodyPr/>
                  <a:lstStyle/>
                  <a:p>
                    <a:fld id="{39C80804-3C7B-4F0A-BCE2-3D5D8D863B35}" type="SERIESNAME">
                      <a:rPr lang="en-US" sz="900" i="1"/>
                      <a:pPr/>
                      <a:t>[SERIES NAME]</a:t>
                    </a:fld>
                    <a:r>
                      <a:rPr lang="en-US" sz="900" baseline="0"/>
                      <a:t> </a:t>
                    </a:r>
                  </a:p>
                  <a:p>
                    <a:fld id="{92445558-DC2B-46FE-8609-F7BF22D88815}" type="VALUE">
                      <a:rPr lang="en-US" sz="900"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0-1EF2-4966-A4BF-97EA91FCA9FE}"/>
                </c:ext>
              </c:extLst>
            </c:dLbl>
            <c:dLbl>
              <c:idx val="2"/>
              <c:tx>
                <c:rich>
                  <a:bodyPr/>
                  <a:lstStyle/>
                  <a:p>
                    <a:fld id="{A21DCF45-844A-4459-A215-685F27FA34CA}" type="SERIESNAME">
                      <a:rPr lang="en-US" i="1"/>
                      <a:pPr/>
                      <a:t>[SERIES NAME]</a:t>
                    </a:fld>
                    <a:r>
                      <a:rPr lang="en-US" baseline="0"/>
                      <a:t> </a:t>
                    </a:r>
                  </a:p>
                  <a:p>
                    <a:fld id="{DDDDCD6A-E473-452E-8AC6-07B82E64CB9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1EF2-4966-A4BF-97EA91FCA9FE}"/>
                </c:ext>
              </c:extLst>
            </c:dLbl>
            <c:dLbl>
              <c:idx val="3"/>
              <c:tx>
                <c:rich>
                  <a:bodyPr/>
                  <a:lstStyle/>
                  <a:p>
                    <a:fld id="{DDFFAB3E-244B-4C10-BFAE-305656E4AE49}" type="SERIESNAME">
                      <a:rPr lang="en-US" i="1"/>
                      <a:pPr/>
                      <a:t>[SERIES NAME]</a:t>
                    </a:fld>
                    <a:r>
                      <a:rPr lang="en-US" baseline="0"/>
                      <a:t> </a:t>
                    </a:r>
                  </a:p>
                  <a:p>
                    <a:fld id="{4BFB050F-2388-4CA2-BB0C-4B4E21F8577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2-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Sheet1!$F$3:$F$6</c:f>
              <c:numCache>
                <c:formatCode>0%</c:formatCode>
                <c:ptCount val="4"/>
                <c:pt idx="0">
                  <c:v>0.16200000000000001</c:v>
                </c:pt>
                <c:pt idx="1">
                  <c:v>7.3999999999999996E-2</c:v>
                </c:pt>
                <c:pt idx="2">
                  <c:v>0.114</c:v>
                </c:pt>
                <c:pt idx="3">
                  <c:v>0.125</c:v>
                </c:pt>
              </c:numCache>
            </c:numRef>
          </c:val>
          <c:extLst>
            <c:ext xmlns:c16="http://schemas.microsoft.com/office/drawing/2014/chart" uri="{C3380CC4-5D6E-409C-BE32-E72D297353CC}">
              <c16:uniqueId val="{00000013-1EF2-4966-A4BF-97EA91FCA9FE}"/>
            </c:ext>
          </c:extLst>
        </c:ser>
        <c:ser>
          <c:idx val="4"/>
          <c:order val="4"/>
          <c:tx>
            <c:strRef>
              <c:f>Sheet1!$G$2</c:f>
              <c:strCache>
                <c:ptCount val="1"/>
                <c:pt idx="0">
                  <c:v>Gram-positive 
bacteria (other)</c:v>
                </c:pt>
              </c:strCache>
            </c:strRef>
          </c:tx>
          <c:spPr>
            <a:solidFill>
              <a:srgbClr val="BFBFBF"/>
            </a:solidFill>
            <a:ln>
              <a:noFill/>
            </a:ln>
            <a:effectLst/>
          </c:spPr>
          <c:invertIfNegative val="0"/>
          <c:dLbls>
            <c:dLbl>
              <c:idx val="0"/>
              <c:layout>
                <c:manualLayout>
                  <c:x val="1.8759769174416657E-2"/>
                  <c:y val="-0.10827338416674295"/>
                </c:manualLayout>
              </c:layout>
              <c:tx>
                <c:rich>
                  <a:bodyPr/>
                  <a:lstStyle/>
                  <a:p>
                    <a:fld id="{D125B595-3940-40A7-B20C-BE6882CB476E}" type="SERIESNAME">
                      <a:rPr lang="en-US"/>
                      <a:pPr/>
                      <a:t>[SERIES NAME]</a:t>
                    </a:fld>
                    <a:r>
                      <a:rPr lang="en-US" baseline="0"/>
                      <a:t> </a:t>
                    </a:r>
                  </a:p>
                  <a:p>
                    <a:fld id="{659E176C-5AAF-4548-A8DB-94EB53426AE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1EF2-4966-A4BF-97EA91FCA9FE}"/>
                </c:ext>
              </c:extLst>
            </c:dLbl>
            <c:dLbl>
              <c:idx val="1"/>
              <c:layout>
                <c:manualLayout>
                  <c:x val="2.0844187971574109E-2"/>
                  <c:y val="-0.11518822296445008"/>
                </c:manualLayout>
              </c:layout>
              <c:tx>
                <c:rich>
                  <a:bodyPr/>
                  <a:lstStyle/>
                  <a:p>
                    <a:fld id="{E6157E40-54E3-4737-B20A-5B953B75548D}" type="SERIESNAME">
                      <a:rPr lang="en-US" smtClean="0"/>
                      <a:pPr/>
                      <a:t>[SERIES NAME]</a:t>
                    </a:fld>
                    <a:endParaRPr lang="en-US"/>
                  </a:p>
                  <a:p>
                    <a:r>
                      <a:rPr lang="en-US" baseline="0"/>
                      <a:t> </a:t>
                    </a:r>
                    <a:fld id="{673FA147-1515-4E7C-8190-E0484F5FDCAF}"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1EF2-4966-A4BF-97EA91FCA9FE}"/>
                </c:ext>
              </c:extLst>
            </c:dLbl>
            <c:dLbl>
              <c:idx val="2"/>
              <c:layout>
                <c:manualLayout>
                  <c:x val="-7.6407904339875131E-17"/>
                  <c:y val="-0.110579577751447"/>
                </c:manualLayout>
              </c:layout>
              <c:tx>
                <c:rich>
                  <a:bodyPr/>
                  <a:lstStyle/>
                  <a:p>
                    <a:fld id="{B9C5FDE1-47AE-49EB-9FD4-3E4A46E41B64}" type="SERIESNAME">
                      <a:rPr lang="en-US"/>
                      <a:pPr/>
                      <a:t>[SERIES NAME]</a:t>
                    </a:fld>
                    <a:r>
                      <a:rPr lang="en-US" baseline="0"/>
                      <a:t> </a:t>
                    </a:r>
                  </a:p>
                  <a:p>
                    <a:fld id="{8435038A-F4D5-4D35-A02A-6D25A241F711}"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6-1EF2-4966-A4BF-97EA91FCA9FE}"/>
                </c:ext>
              </c:extLst>
            </c:dLbl>
            <c:dLbl>
              <c:idx val="3"/>
              <c:layout>
                <c:manualLayout>
                  <c:x val="0"/>
                  <c:y val="-0.110579577751447"/>
                </c:manualLayout>
              </c:layout>
              <c:tx>
                <c:rich>
                  <a:bodyPr/>
                  <a:lstStyle/>
                  <a:p>
                    <a:fld id="{0728ED42-E8DE-4A7F-B762-3A93C2238D03}" type="SERIESNAME">
                      <a:rPr lang="en-US" smtClean="0"/>
                      <a:pPr/>
                      <a:t>[SERIES NAME]</a:t>
                    </a:fld>
                    <a:endParaRPr lang="en-US"/>
                  </a:p>
                  <a:p>
                    <a:r>
                      <a:rPr lang="en-US" baseline="0"/>
                      <a:t> </a:t>
                    </a:r>
                    <a:fld id="{F8631D00-D127-4DD3-8267-FF08C25C80E8}"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Sheet1!$G$3:$G$6</c:f>
              <c:numCache>
                <c:formatCode>0%</c:formatCode>
                <c:ptCount val="4"/>
                <c:pt idx="0">
                  <c:v>3.2000000000000001E-2</c:v>
                </c:pt>
                <c:pt idx="1">
                  <c:v>2.1999999999999999E-2</c:v>
                </c:pt>
                <c:pt idx="2">
                  <c:v>2.7E-2</c:v>
                </c:pt>
                <c:pt idx="3">
                  <c:v>0.02</c:v>
                </c:pt>
              </c:numCache>
            </c:numRef>
          </c:val>
          <c:extLst>
            <c:ext xmlns:c16="http://schemas.microsoft.com/office/drawing/2014/chart" uri="{C3380CC4-5D6E-409C-BE32-E72D297353CC}">
              <c16:uniqueId val="{00000018-1EF2-4966-A4BF-97EA91FCA9FE}"/>
            </c:ext>
          </c:extLst>
        </c:ser>
        <c:ser>
          <c:idx val="5"/>
          <c:order val="5"/>
          <c:tx>
            <c:strRef>
              <c:f>Sheet1!$H$2</c:f>
              <c:strCache>
                <c:ptCount val="1"/>
                <c:pt idx="0">
                  <c:v>Escherichia coli</c:v>
                </c:pt>
              </c:strCache>
            </c:strRef>
          </c:tx>
          <c:spPr>
            <a:solidFill>
              <a:srgbClr val="A3D872"/>
            </a:solidFill>
            <a:ln>
              <a:noFill/>
            </a:ln>
            <a:effectLst/>
          </c:spPr>
          <c:invertIfNegative val="0"/>
          <c:dLbls>
            <c:dLbl>
              <c:idx val="0"/>
              <c:tx>
                <c:rich>
                  <a:bodyPr/>
                  <a:lstStyle/>
                  <a:p>
                    <a:fld id="{8147312C-35C0-4219-8B11-BF455C8EEE9B}" type="SERIESNAME">
                      <a:rPr lang="en-US" i="1"/>
                      <a:pPr/>
                      <a:t>[SERIES NAME]</a:t>
                    </a:fld>
                    <a:r>
                      <a:rPr lang="en-US" baseline="0"/>
                      <a:t> </a:t>
                    </a:r>
                  </a:p>
                  <a:p>
                    <a:fld id="{3C8D6AC6-3836-4D85-B172-02DC4AD1BFD6}"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1EF2-4966-A4BF-97EA91FCA9FE}"/>
                </c:ext>
              </c:extLst>
            </c:dLbl>
            <c:dLbl>
              <c:idx val="1"/>
              <c:tx>
                <c:rich>
                  <a:bodyPr/>
                  <a:lstStyle/>
                  <a:p>
                    <a:fld id="{38BC4252-DCDF-4761-8980-3A80B522D2CD}" type="SERIESNAME">
                      <a:rPr lang="en-US" i="1"/>
                      <a:pPr/>
                      <a:t>[SERIES NAME]</a:t>
                    </a:fld>
                    <a:r>
                      <a:rPr lang="en-US" baseline="0"/>
                      <a:t> </a:t>
                    </a:r>
                  </a:p>
                  <a:p>
                    <a:fld id="{A23617AF-AAE2-4096-88AC-B7AE7E1A1E78}"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A-1EF2-4966-A4BF-97EA91FCA9FE}"/>
                </c:ext>
              </c:extLst>
            </c:dLbl>
            <c:dLbl>
              <c:idx val="2"/>
              <c:tx>
                <c:rich>
                  <a:bodyPr/>
                  <a:lstStyle/>
                  <a:p>
                    <a:fld id="{7B6BC8C3-5F27-4A12-BFA7-E05E5E155FEA}" type="SERIESNAME">
                      <a:rPr lang="en-US" i="1"/>
                      <a:pPr/>
                      <a:t>[SERIES NAME]</a:t>
                    </a:fld>
                    <a:r>
                      <a:rPr lang="en-US" baseline="0"/>
                      <a:t> </a:t>
                    </a:r>
                  </a:p>
                  <a:p>
                    <a:fld id="{F6897AA7-60A4-4E46-BEE6-1E49A9BDA219}"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B-1EF2-4966-A4BF-97EA91FCA9FE}"/>
                </c:ext>
              </c:extLst>
            </c:dLbl>
            <c:dLbl>
              <c:idx val="3"/>
              <c:tx>
                <c:rich>
                  <a:bodyPr/>
                  <a:lstStyle/>
                  <a:p>
                    <a:fld id="{0FFF26A6-CE12-41DB-83BC-B0E6D3A6595A}" type="SERIESNAME">
                      <a:rPr lang="en-US" i="1"/>
                      <a:pPr/>
                      <a:t>[SERIES NAME]</a:t>
                    </a:fld>
                    <a:r>
                      <a:rPr lang="en-US" baseline="0"/>
                      <a:t> </a:t>
                    </a:r>
                  </a:p>
                  <a:p>
                    <a:fld id="{6E442EF5-CDCA-4AC9-B5B8-B9EAA28C4297}"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C-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Sheet1!$H$3:$H$6</c:f>
              <c:numCache>
                <c:formatCode>0%</c:formatCode>
                <c:ptCount val="4"/>
                <c:pt idx="0">
                  <c:v>0.23899999999999999</c:v>
                </c:pt>
                <c:pt idx="1">
                  <c:v>0.30099999999999999</c:v>
                </c:pt>
                <c:pt idx="2">
                  <c:v>0.33600000000000002</c:v>
                </c:pt>
                <c:pt idx="3">
                  <c:v>0.34499999999999997</c:v>
                </c:pt>
              </c:numCache>
            </c:numRef>
          </c:val>
          <c:extLst>
            <c:ext xmlns:c16="http://schemas.microsoft.com/office/drawing/2014/chart" uri="{C3380CC4-5D6E-409C-BE32-E72D297353CC}">
              <c16:uniqueId val="{0000001D-1EF2-4966-A4BF-97EA91FCA9FE}"/>
            </c:ext>
          </c:extLst>
        </c:ser>
        <c:ser>
          <c:idx val="6"/>
          <c:order val="6"/>
          <c:tx>
            <c:strRef>
              <c:f>Sheet1!$I$2</c:f>
              <c:strCache>
                <c:ptCount val="1"/>
                <c:pt idx="0">
                  <c:v>Pseudomonas 
aeruginosa</c:v>
                </c:pt>
              </c:strCache>
            </c:strRef>
          </c:tx>
          <c:spPr>
            <a:solidFill>
              <a:srgbClr val="FFCC00"/>
            </a:solidFill>
            <a:ln>
              <a:noFill/>
            </a:ln>
            <a:effectLst/>
          </c:spPr>
          <c:invertIfNegative val="0"/>
          <c:dLbls>
            <c:dLbl>
              <c:idx val="0"/>
              <c:tx>
                <c:rich>
                  <a:bodyPr/>
                  <a:lstStyle/>
                  <a:p>
                    <a:fld id="{195D017D-7010-41CB-B400-FFBB8F4C8501}" type="SERIESNAME">
                      <a:rPr lang="en-US" i="1"/>
                      <a:pPr/>
                      <a:t>[SERIES NAME]</a:t>
                    </a:fld>
                    <a:r>
                      <a:rPr lang="en-US" baseline="0"/>
                      <a:t> </a:t>
                    </a:r>
                  </a:p>
                  <a:p>
                    <a:fld id="{166B75FB-6B56-4D84-B843-B9F147439691}"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E-1EF2-4966-A4BF-97EA91FCA9FE}"/>
                </c:ext>
              </c:extLst>
            </c:dLbl>
            <c:dLbl>
              <c:idx val="1"/>
              <c:tx>
                <c:rich>
                  <a:bodyPr/>
                  <a:lstStyle/>
                  <a:p>
                    <a:fld id="{CF2CE580-1A7B-4FDD-9323-5536D30EA21E}" type="SERIESNAME">
                      <a:rPr lang="en-US" i="1"/>
                      <a:pPr/>
                      <a:t>[SERIES NAME]</a:t>
                    </a:fld>
                    <a:r>
                      <a:rPr lang="en-US" baseline="0"/>
                      <a:t> </a:t>
                    </a:r>
                  </a:p>
                  <a:p>
                    <a:fld id="{4430EE25-1F9D-462A-8211-ACD30BEA4170}"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1EF2-4966-A4BF-97EA91FCA9FE}"/>
                </c:ext>
              </c:extLst>
            </c:dLbl>
            <c:dLbl>
              <c:idx val="2"/>
              <c:tx>
                <c:rich>
                  <a:bodyPr/>
                  <a:lstStyle/>
                  <a:p>
                    <a:fld id="{21DF0067-F838-4498-AD72-7E88B9E2F8A9}" type="SERIESNAME">
                      <a:rPr lang="en-US" sz="900" i="1"/>
                      <a:pPr/>
                      <a:t>[SERIES NAME]</a:t>
                    </a:fld>
                    <a:r>
                      <a:rPr lang="en-US" sz="900" baseline="0"/>
                      <a:t> </a:t>
                    </a:r>
                  </a:p>
                  <a:p>
                    <a:fld id="{60B3F7F3-B4B4-4366-9765-ABE2F9CA4D70}" type="VALUE">
                      <a:rPr lang="en-US" sz="900"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0-1EF2-4966-A4BF-97EA91FCA9FE}"/>
                </c:ext>
              </c:extLst>
            </c:dLbl>
            <c:dLbl>
              <c:idx val="3"/>
              <c:tx>
                <c:rich>
                  <a:bodyPr/>
                  <a:lstStyle/>
                  <a:p>
                    <a:fld id="{2EB01E7D-BCF0-4C88-B655-3F46CC5E1D08}" type="SERIESNAME">
                      <a:rPr lang="en-US" i="1"/>
                      <a:pPr/>
                      <a:t>[SERIES NAME]</a:t>
                    </a:fld>
                    <a:r>
                      <a:rPr lang="en-US" baseline="0"/>
                      <a:t> </a:t>
                    </a:r>
                  </a:p>
                  <a:p>
                    <a:fld id="{9496E718-82F0-4A36-9487-8C6D2A3FF5ED}"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1-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Sheet1!$I$3:$I$6</c:f>
              <c:numCache>
                <c:formatCode>0%</c:formatCode>
                <c:ptCount val="4"/>
                <c:pt idx="0">
                  <c:v>0.113</c:v>
                </c:pt>
                <c:pt idx="1">
                  <c:v>0.13400000000000001</c:v>
                </c:pt>
                <c:pt idx="2">
                  <c:v>8.6999999999999994E-2</c:v>
                </c:pt>
                <c:pt idx="3">
                  <c:v>0.16</c:v>
                </c:pt>
              </c:numCache>
            </c:numRef>
          </c:val>
          <c:extLst>
            <c:ext xmlns:c16="http://schemas.microsoft.com/office/drawing/2014/chart" uri="{C3380CC4-5D6E-409C-BE32-E72D297353CC}">
              <c16:uniqueId val="{00000022-1EF2-4966-A4BF-97EA91FCA9FE}"/>
            </c:ext>
          </c:extLst>
        </c:ser>
        <c:ser>
          <c:idx val="7"/>
          <c:order val="7"/>
          <c:tx>
            <c:strRef>
              <c:f>Sheet1!$J$2</c:f>
              <c:strCache>
                <c:ptCount val="1"/>
                <c:pt idx="0">
                  <c:v>Klebsiella 
pneumoniae</c:v>
                </c:pt>
              </c:strCache>
            </c:strRef>
          </c:tx>
          <c:spPr>
            <a:solidFill>
              <a:srgbClr val="98D0D4"/>
            </a:solidFill>
            <a:ln>
              <a:noFill/>
            </a:ln>
            <a:effectLst/>
          </c:spPr>
          <c:invertIfNegative val="0"/>
          <c:dLbls>
            <c:dLbl>
              <c:idx val="0"/>
              <c:layout>
                <c:manualLayout>
                  <c:x val="7.6427806328564511E-17"/>
                  <c:y val="-2.3043414518730122E-3"/>
                </c:manualLayout>
              </c:layout>
              <c:tx>
                <c:rich>
                  <a:bodyPr/>
                  <a:lstStyle/>
                  <a:p>
                    <a:fld id="{8CC6A7BB-3722-4B5F-B99E-7313C5C8CCD7}" type="SERIESNAME">
                      <a:rPr lang="en-US" i="1"/>
                      <a:pPr/>
                      <a:t>[SERIES NAME]</a:t>
                    </a:fld>
                    <a:r>
                      <a:rPr lang="en-US" baseline="0"/>
                      <a:t> </a:t>
                    </a:r>
                  </a:p>
                  <a:p>
                    <a:fld id="{B4717817-2172-4A9C-9F08-C578A93EABE1}"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1EF2-4966-A4BF-97EA91FCA9FE}"/>
                </c:ext>
              </c:extLst>
            </c:dLbl>
            <c:dLbl>
              <c:idx val="1"/>
              <c:layout>
                <c:manualLayout>
                  <c:x val="0"/>
                  <c:y val="-2.3043414518730122E-3"/>
                </c:manualLayout>
              </c:layout>
              <c:tx>
                <c:rich>
                  <a:bodyPr/>
                  <a:lstStyle/>
                  <a:p>
                    <a:fld id="{7EFBF9C5-6999-4E27-B07B-CA7AB78D2F49}" type="SERIESNAME">
                      <a:rPr lang="en-US" i="1"/>
                      <a:pPr/>
                      <a:t>[SERIES NAME]</a:t>
                    </a:fld>
                    <a:r>
                      <a:rPr lang="en-US" baseline="0"/>
                      <a:t> </a:t>
                    </a:r>
                  </a:p>
                  <a:p>
                    <a:fld id="{E8E5DB13-7F33-4207-B07D-CA7C2CB603E3}"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4-1EF2-4966-A4BF-97EA91FCA9FE}"/>
                </c:ext>
              </c:extLst>
            </c:dLbl>
            <c:dLbl>
              <c:idx val="2"/>
              <c:layout>
                <c:manualLayout>
                  <c:x val="0"/>
                  <c:y val="-4.6086829037460244E-3"/>
                </c:manualLayout>
              </c:layout>
              <c:tx>
                <c:rich>
                  <a:bodyPr/>
                  <a:lstStyle/>
                  <a:p>
                    <a:fld id="{D30788FC-E211-4154-9F08-70B13F05E6E0}" type="SERIESNAME">
                      <a:rPr lang="en-US" i="1"/>
                      <a:pPr/>
                      <a:t>[SERIES NAME]</a:t>
                    </a:fld>
                    <a:r>
                      <a:rPr lang="en-US" baseline="0"/>
                      <a:t> </a:t>
                    </a:r>
                  </a:p>
                  <a:p>
                    <a:fld id="{310E7672-F721-4DC4-BDC7-F69AB7546195}"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5-1EF2-4966-A4BF-97EA91FCA9FE}"/>
                </c:ext>
              </c:extLst>
            </c:dLbl>
            <c:dLbl>
              <c:idx val="3"/>
              <c:layout>
                <c:manualLayout>
                  <c:x val="0"/>
                  <c:y val="-2.304341451872991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4CB331F6-79D6-412C-BBEC-70F8CEEC7399}" type="SERIESNAME">
                      <a:rPr lang="en-US" sz="900" i="1">
                        <a:latin typeface="Arial" panose="020B0604020202020204" pitchFamily="34" charset="0"/>
                        <a:cs typeface="Arial" panose="020B0604020202020204" pitchFamily="34" charset="0"/>
                      </a:rPr>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t>[SERIES NAME]</a:t>
                    </a:fld>
                    <a:r>
                      <a:rPr lang="en-US" sz="900" baseline="0">
                        <a:latin typeface="Arial" panose="020B0604020202020204" pitchFamily="34" charset="0"/>
                        <a:cs typeface="Arial" panose="020B0604020202020204" pitchFamily="34" charset="0"/>
                      </a:rPr>
                      <a:t> </a:t>
                    </a:r>
                  </a:p>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7C4F1565-38F5-4EA9-9CA7-B9AE8F65D79A}" type="VALUE">
                      <a:rPr lang="en-US" sz="900" baseline="0" smtClean="0">
                        <a:latin typeface="Arial" panose="020B0604020202020204" pitchFamily="34" charset="0"/>
                        <a:cs typeface="Arial" panose="020B0604020202020204" pitchFamily="34" charset="0"/>
                      </a:rPr>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t>[VALUE]</a:t>
                    </a:fld>
                    <a:endParaRPr lang="en-US"/>
                  </a:p>
                </c:rich>
              </c:tx>
              <c:spPr>
                <a:noFill/>
                <a:ln>
                  <a:noFill/>
                </a:ln>
                <a:effectLst/>
              </c:sp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6-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Sheet1!$J$3:$J$6</c:f>
              <c:numCache>
                <c:formatCode>0%</c:formatCode>
                <c:ptCount val="4"/>
                <c:pt idx="0">
                  <c:v>9.5000000000000001E-2</c:v>
                </c:pt>
                <c:pt idx="1">
                  <c:v>0.112</c:v>
                </c:pt>
                <c:pt idx="2">
                  <c:v>0.121</c:v>
                </c:pt>
                <c:pt idx="3">
                  <c:v>0.11</c:v>
                </c:pt>
              </c:numCache>
            </c:numRef>
          </c:val>
          <c:extLst>
            <c:ext xmlns:c16="http://schemas.microsoft.com/office/drawing/2014/chart" uri="{C3380CC4-5D6E-409C-BE32-E72D297353CC}">
              <c16:uniqueId val="{00000027-1EF2-4966-A4BF-97EA91FCA9FE}"/>
            </c:ext>
          </c:extLst>
        </c:ser>
        <c:ser>
          <c:idx val="8"/>
          <c:order val="8"/>
          <c:tx>
            <c:strRef>
              <c:f>Sheet1!$K$2</c:f>
              <c:strCache>
                <c:ptCount val="1"/>
                <c:pt idx="0">
                  <c:v>Gram-negative (other)
bacteria</c:v>
                </c:pt>
              </c:strCache>
            </c:strRef>
          </c:tx>
          <c:spPr>
            <a:solidFill>
              <a:srgbClr val="1F78B4"/>
            </a:solidFill>
            <a:ln>
              <a:noFill/>
            </a:ln>
            <a:effectLst/>
          </c:spPr>
          <c:invertIfNegative val="0"/>
          <c:dLbls>
            <c:dLbl>
              <c:idx val="0"/>
              <c:tx>
                <c:rich>
                  <a:bodyPr/>
                  <a:lstStyle/>
                  <a:p>
                    <a:fld id="{BF288C62-14DC-4AC2-8C28-FF5C3C30D512}" type="SERIESNAME">
                      <a:rPr lang="en-US"/>
                      <a:pPr/>
                      <a:t>[SERIES NAME]</a:t>
                    </a:fld>
                    <a:r>
                      <a:rPr lang="en-US" baseline="0"/>
                      <a:t> </a:t>
                    </a:r>
                  </a:p>
                  <a:p>
                    <a:fld id="{F26AEC79-A508-459F-A7C0-87CBD45C040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8-1EF2-4966-A4BF-97EA91FCA9FE}"/>
                </c:ext>
              </c:extLst>
            </c:dLbl>
            <c:dLbl>
              <c:idx val="1"/>
              <c:tx>
                <c:rich>
                  <a:bodyPr/>
                  <a:lstStyle/>
                  <a:p>
                    <a:fld id="{9B26E571-0673-4A66-A555-758FBB3E38DB}" type="SERIESNAME">
                      <a:rPr lang="en-US"/>
                      <a:pPr/>
                      <a:t>[SERIES NAME]</a:t>
                    </a:fld>
                    <a:r>
                      <a:rPr lang="en-US" baseline="0"/>
                      <a:t> </a:t>
                    </a:r>
                  </a:p>
                  <a:p>
                    <a:fld id="{92ABB94F-CA59-4DF7-A41F-95FCA318762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1EF2-4966-A4BF-97EA91FCA9FE}"/>
                </c:ext>
              </c:extLst>
            </c:dLbl>
            <c:dLbl>
              <c:idx val="2"/>
              <c:tx>
                <c:rich>
                  <a:bodyPr/>
                  <a:lstStyle/>
                  <a:p>
                    <a:fld id="{86AF8781-5407-4720-9DBE-CD05616E730B}" type="SERIESNAME">
                      <a:rPr lang="en-US"/>
                      <a:pPr/>
                      <a:t>[SERIES NAME]</a:t>
                    </a:fld>
                    <a:r>
                      <a:rPr lang="en-US" baseline="0"/>
                      <a:t> </a:t>
                    </a:r>
                  </a:p>
                  <a:p>
                    <a:fld id="{DED9CF05-B800-46A2-9BF6-3D3684785DEF}"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A-1EF2-4966-A4BF-97EA91FCA9FE}"/>
                </c:ext>
              </c:extLst>
            </c:dLbl>
            <c:dLbl>
              <c:idx val="3"/>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902F546B-CA56-478C-9E64-828609E413F2}" type="SERIESNAME">
                      <a:rPr lang="en-US" sz="90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baseline="0">
                        <a:latin typeface="Arial" panose="020B0604020202020204" pitchFamily="34" charset="0"/>
                        <a:cs typeface="Arial" panose="020B0604020202020204" pitchFamily="34" charset="0"/>
                      </a:rPr>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18399A20-D5A0-4B87-BCF0-2434697BB6F4}" type="VALUE">
                      <a:rPr lang="en-US" sz="900" baseline="0" smtClean="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Sheet1!$K$3:$K$6</c:f>
              <c:numCache>
                <c:formatCode>0%</c:formatCode>
                <c:ptCount val="4"/>
                <c:pt idx="0">
                  <c:v>0.21199999999999999</c:v>
                </c:pt>
                <c:pt idx="1">
                  <c:v>0.17499999999999999</c:v>
                </c:pt>
                <c:pt idx="2">
                  <c:v>0.154</c:v>
                </c:pt>
                <c:pt idx="3">
                  <c:v>0.17</c:v>
                </c:pt>
              </c:numCache>
            </c:numRef>
          </c:val>
          <c:extLst>
            <c:ext xmlns:c16="http://schemas.microsoft.com/office/drawing/2014/chart" uri="{C3380CC4-5D6E-409C-BE32-E72D297353CC}">
              <c16:uniqueId val="{0000002C-1EF2-4966-A4BF-97EA91FCA9FE}"/>
            </c:ext>
          </c:extLst>
        </c:ser>
        <c:ser>
          <c:idx val="9"/>
          <c:order val="9"/>
          <c:spPr>
            <a:solidFill>
              <a:srgbClr val="BDA0CC"/>
            </a:solidFill>
            <a:ln>
              <a:noFill/>
            </a:ln>
            <a:effectLst/>
          </c:spPr>
          <c:invertIfNegative val="0"/>
          <c:dLbls>
            <c:dLbl>
              <c:idx val="0"/>
              <c:layout>
                <c:manualLayout>
                  <c:x val="-1.2503256056264652E-2"/>
                  <c:y val="-0.11749080136091244"/>
                </c:manualLayout>
              </c:layout>
              <c:tx>
                <c:rich>
                  <a:bodyPr/>
                  <a:lstStyle/>
                  <a:p>
                    <a:fld id="{A9F0A3A8-205A-4FE4-ACBE-4B5930D63FBA}" type="SERIESNAME">
                      <a:rPr lang="en-US"/>
                      <a:pPr/>
                      <a:t>[SERIES NAME]</a:t>
                    </a:fld>
                    <a:r>
                      <a:rPr lang="en-US" baseline="0"/>
                      <a:t> </a:t>
                    </a:r>
                  </a:p>
                  <a:p>
                    <a:fld id="{D7DDCFE4-E3EC-44E0-B3C9-F957469DF9D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D-1EF2-4966-A4BF-97EA91FCA9FE}"/>
                </c:ext>
              </c:extLst>
            </c:dLbl>
            <c:dLbl>
              <c:idx val="1"/>
              <c:layout>
                <c:manualLayout>
                  <c:x val="-1.4587132065642248E-2"/>
                  <c:y val="-0.11749080136091244"/>
                </c:manualLayout>
              </c:layout>
              <c:tx>
                <c:rich>
                  <a:bodyPr/>
                  <a:lstStyle/>
                  <a:p>
                    <a:fld id="{768552B4-D6C3-4E5C-865C-B670529D9C88}" type="SERIESNAME">
                      <a:rPr lang="en-US"/>
                      <a:pPr/>
                      <a:t>[SERIES NAME]</a:t>
                    </a:fld>
                    <a:r>
                      <a:rPr lang="en-US" baseline="0"/>
                      <a:t> </a:t>
                    </a:r>
                  </a:p>
                  <a:p>
                    <a:fld id="{45978D90-EF88-43FB-8141-529B215C182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E-1EF2-4966-A4BF-97EA91FCA9FE}"/>
                </c:ext>
              </c:extLst>
            </c:dLbl>
            <c:dLbl>
              <c:idx val="2"/>
              <c:tx>
                <c:rich>
                  <a:bodyPr/>
                  <a:lstStyle/>
                  <a:p>
                    <a:fld id="{A26E45B4-B844-4A54-84AE-FD73E8394A45}" type="SERIESNAME">
                      <a:rPr lang="en-US"/>
                      <a:pPr/>
                      <a:t>[SERIES NAME]</a:t>
                    </a:fld>
                    <a:r>
                      <a:rPr lang="en-US" baseline="0"/>
                      <a:t> </a:t>
                    </a:r>
                  </a:p>
                  <a:p>
                    <a:fld id="{BFE51C72-3ED5-4026-B5B5-ED32554BCA7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F-1EF2-4966-A4BF-97EA91FCA9FE}"/>
                </c:ext>
              </c:extLst>
            </c:dLbl>
            <c:dLbl>
              <c:idx val="3"/>
              <c:tx>
                <c:rich>
                  <a:bodyPr/>
                  <a:lstStyle/>
                  <a:p>
                    <a:fld id="{BFD36F6B-794C-4F98-857E-15DC089BF032}" type="SERIESNAME">
                      <a:rPr lang="en-US"/>
                      <a:pPr/>
                      <a:t>[SERIES NAME]</a:t>
                    </a:fld>
                    <a:r>
                      <a:rPr lang="en-US" baseline="0"/>
                      <a:t> </a:t>
                    </a:r>
                  </a:p>
                  <a:p>
                    <a:fld id="{E740F1F3-1765-4C92-9185-FC5998F19FDC}"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0-1EF2-4966-A4BF-97EA91FCA9F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Sheet1!$L$3:$L$6</c:f>
              <c:numCache>
                <c:formatCode>General</c:formatCode>
                <c:ptCount val="4"/>
              </c:numCache>
            </c:numRef>
          </c:val>
          <c:extLst>
            <c:ext xmlns:c16="http://schemas.microsoft.com/office/drawing/2014/chart" uri="{C3380CC4-5D6E-409C-BE32-E72D297353CC}">
              <c16:uniqueId val="{00000031-1EF2-4966-A4BF-97EA91FCA9FE}"/>
            </c:ext>
          </c:extLst>
        </c:ser>
        <c:ser>
          <c:idx val="10"/>
          <c:order val="10"/>
          <c:spPr>
            <a:solidFill>
              <a:srgbClr val="E93B3B"/>
            </a:solidFill>
            <a:ln>
              <a:noFill/>
            </a:ln>
            <a:effectLst/>
          </c:spPr>
          <c:invertIfNegative val="0"/>
          <c:dLbls>
            <c:dLbl>
              <c:idx val="0"/>
              <c:layout>
                <c:manualLayout>
                  <c:x val="2.2922636103151862E-2"/>
                  <c:y val="-0.11749080136091244"/>
                </c:manualLayout>
              </c:layout>
              <c:tx>
                <c:rich>
                  <a:bodyPr/>
                  <a:lstStyle/>
                  <a:p>
                    <a:fld id="{67AFEFB7-315B-4D57-92AC-BAE8A8D163FD}" type="SERIESNAME">
                      <a:rPr lang="en-US"/>
                      <a:pPr/>
                      <a:t>[SERIES NAME]</a:t>
                    </a:fld>
                    <a:r>
                      <a:rPr lang="en-US" baseline="0"/>
                      <a:t> </a:t>
                    </a:r>
                  </a:p>
                  <a:p>
                    <a:fld id="{C3C7A0E2-6AB8-4A8F-A816-65CBD4051AB0}"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2-1EF2-4966-A4BF-97EA91FCA9FE}"/>
                </c:ext>
              </c:extLst>
            </c:dLbl>
            <c:dLbl>
              <c:idx val="1"/>
              <c:layout>
                <c:manualLayout>
                  <c:x val="2.5006553133710592E-2"/>
                  <c:y val="-0.1151870601577573"/>
                </c:manualLayout>
              </c:layout>
              <c:tx>
                <c:rich>
                  <a:bodyPr/>
                  <a:lstStyle/>
                  <a:p>
                    <a:fld id="{47FF1E28-1425-42B8-A51E-8CDDEEDB9C60}" type="SERIESNAME">
                      <a:rPr lang="en-US"/>
                      <a:pPr/>
                      <a:t>[SERIES NAME]</a:t>
                    </a:fld>
                    <a:r>
                      <a:rPr lang="en-US" baseline="0"/>
                      <a:t> </a:t>
                    </a:r>
                  </a:p>
                  <a:p>
                    <a:fld id="{C1D7CC4B-2961-4E0C-9AD0-0C6B17D0998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5243511987414691E-2"/>
                      <c:h val="9.972895668458627E-2"/>
                    </c:manualLayout>
                  </c15:layout>
                  <c15:dlblFieldTable/>
                  <c15:showDataLabelsRange val="0"/>
                </c:ext>
                <c:ext xmlns:c16="http://schemas.microsoft.com/office/drawing/2014/chart" uri="{C3380CC4-5D6E-409C-BE32-E72D297353CC}">
                  <c16:uniqueId val="{00000033-1EF2-4966-A4BF-97EA91FCA9FE}"/>
                </c:ext>
              </c:extLst>
            </c:dLbl>
            <c:dLbl>
              <c:idx val="2"/>
              <c:tx>
                <c:rich>
                  <a:bodyPr/>
                  <a:lstStyle/>
                  <a:p>
                    <a:fld id="{0700A9CE-68C0-4FDD-B5C2-5ACED13BF4BF}" type="SERIESNAME">
                      <a:rPr lang="en-US"/>
                      <a:pPr/>
                      <a:t>[SERIES NAME]</a:t>
                    </a:fld>
                    <a:r>
                      <a:rPr lang="en-US" baseline="0"/>
                      <a:t> </a:t>
                    </a:r>
                  </a:p>
                  <a:p>
                    <a:fld id="{667A7D3D-C47B-4188-90B5-85F541556F3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4-1EF2-4966-A4BF-97EA91FCA9FE}"/>
                </c:ext>
              </c:extLst>
            </c:dLbl>
            <c:dLbl>
              <c:idx val="3"/>
              <c:tx>
                <c:rich>
                  <a:bodyPr/>
                  <a:lstStyle/>
                  <a:p>
                    <a:fld id="{63AE9531-04F1-4E2F-8427-0660A39D15CA}" type="SERIESNAME">
                      <a:rPr lang="en-US"/>
                      <a:pPr/>
                      <a:t>[SERIES NAME]</a:t>
                    </a:fld>
                    <a:r>
                      <a:rPr lang="en-US" baseline="0"/>
                      <a:t> </a:t>
                    </a:r>
                  </a:p>
                  <a:p>
                    <a:fld id="{52455B3A-E948-41E9-9DA5-9714A20DEBDB}"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5-1EF2-4966-A4BF-97EA91FCA9F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Sheet1!$M$3:$M$6</c:f>
              <c:numCache>
                <c:formatCode>General</c:formatCode>
                <c:ptCount val="4"/>
              </c:numCache>
            </c:numRef>
          </c:val>
          <c:extLst>
            <c:ext xmlns:c16="http://schemas.microsoft.com/office/drawing/2014/chart" uri="{C3380CC4-5D6E-409C-BE32-E72D297353CC}">
              <c16:uniqueId val="{00000036-1EF2-4966-A4BF-97EA91FCA9FE}"/>
            </c:ext>
          </c:extLst>
        </c:ser>
        <c:ser>
          <c:idx val="11"/>
          <c:order val="11"/>
          <c:tx>
            <c:strRef>
              <c:f>Sheet1!$N$2</c:f>
              <c:strCache>
                <c:ptCount val="1"/>
                <c:pt idx="0">
                  <c:v>Multiple 
Organisms</c:v>
                </c:pt>
              </c:strCache>
            </c:strRef>
          </c:tx>
          <c:spPr>
            <a:solidFill>
              <a:srgbClr val="FFFF69"/>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00E668B9-46F3-4FB5-BA3C-0A330A542B57}" type="SERIESNAME">
                      <a:rPr lang="en-US" sz="1000" smtClean="0">
                        <a:solidFill>
                          <a:schemeClr val="tx1"/>
                        </a:solidFill>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endParaRPr lang="en-US" sz="1000" baseline="0">
                      <a:solidFill>
                        <a:schemeClr val="tx1"/>
                      </a:solidFill>
                      <a:latin typeface="Arial" panose="020B0604020202020204" pitchFamily="34" charset="0"/>
                      <a:cs typeface="Arial" panose="020B0604020202020204" pitchFamily="34" charset="0"/>
                    </a:endParaRPr>
                  </a:p>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2CF7B50B-E5CA-452C-8105-D6F3D00F80BF}" type="VALUE">
                      <a:rPr lang="en-US" sz="1000" baseline="0" smtClean="0">
                        <a:solidFill>
                          <a:schemeClr val="tx1"/>
                        </a:solidFill>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7-1EF2-4966-A4BF-97EA91FCA9FE}"/>
                </c:ext>
              </c:extLst>
            </c:dLbl>
            <c:dLbl>
              <c:idx val="1"/>
              <c:tx>
                <c:rich>
                  <a:bodyPr/>
                  <a:lstStyle/>
                  <a:p>
                    <a:fld id="{AA4357AE-9989-40C0-A873-E377EF72CE93}" type="SERIESNAME">
                      <a:rPr lang="en-US" smtClean="0"/>
                      <a:pPr/>
                      <a:t>[SERIES NAME]</a:t>
                    </a:fld>
                    <a:r>
                      <a:rPr lang="en-US" baseline="0"/>
                      <a:t> </a:t>
                    </a:r>
                  </a:p>
                  <a:p>
                    <a:fld id="{50B309E1-867E-4EE0-A871-0B46D7E8D48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8-1EF2-4966-A4BF-97EA91FCA9FE}"/>
                </c:ext>
              </c:extLst>
            </c:dLbl>
            <c:dLbl>
              <c:idx val="2"/>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CEF930CD-01EF-4188-8A01-EB5F24990D39}" type="SERIESNAME">
                      <a:rPr lang="en-US" sz="90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baseline="0">
                        <a:latin typeface="Arial" panose="020B0604020202020204" pitchFamily="34" charset="0"/>
                        <a:cs typeface="Arial" panose="020B0604020202020204" pitchFamily="34" charset="0"/>
                      </a:rPr>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1AB63F3C-DCED-4659-B2AB-1F8F47A5B932}" type="VALUE">
                      <a:rPr lang="en-US" sz="900" baseline="0" smtClean="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9-1EF2-4966-A4BF-97EA91FCA9FE}"/>
                </c:ext>
              </c:extLst>
            </c:dLbl>
            <c:dLbl>
              <c:idx val="3"/>
              <c:tx>
                <c:rich>
                  <a:bodyPr/>
                  <a:lstStyle/>
                  <a:p>
                    <a:fld id="{7D3D990E-2F23-4132-938E-E8DB15CCEB62}" type="SERIESNAME">
                      <a:rPr lang="en-US" sz="900"/>
                      <a:pPr/>
                      <a:t>[SERIES NAME]</a:t>
                    </a:fld>
                    <a:r>
                      <a:rPr lang="en-US" sz="900" baseline="0"/>
                      <a:t> </a:t>
                    </a:r>
                  </a:p>
                  <a:p>
                    <a:fld id="{03760F30-4D5C-4173-BD1D-FCAF17FB3B1A}" type="VALUE">
                      <a:rPr lang="en-US" sz="900"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A-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Sheet1!$N$3:$N$6</c:f>
              <c:numCache>
                <c:formatCode>0%</c:formatCode>
                <c:ptCount val="4"/>
                <c:pt idx="0">
                  <c:v>0.12</c:v>
                </c:pt>
                <c:pt idx="1">
                  <c:v>0.16</c:v>
                </c:pt>
                <c:pt idx="2">
                  <c:v>0.14099999999999999</c:v>
                </c:pt>
                <c:pt idx="3">
                  <c:v>6.5000000000000002E-2</c:v>
                </c:pt>
              </c:numCache>
            </c:numRef>
          </c:val>
          <c:extLst>
            <c:ext xmlns:c16="http://schemas.microsoft.com/office/drawing/2014/chart" uri="{C3380CC4-5D6E-409C-BE32-E72D297353CC}">
              <c16:uniqueId val="{0000003B-1EF2-4966-A4BF-97EA91FCA9FE}"/>
            </c:ext>
          </c:extLst>
        </c:ser>
        <c:ser>
          <c:idx val="12"/>
          <c:order val="12"/>
          <c:spPr>
            <a:solidFill>
              <a:schemeClr val="accent1">
                <a:lumMod val="80000"/>
                <a:lumOff val="20000"/>
              </a:schemeClr>
            </a:solidFill>
            <a:ln>
              <a:noFill/>
            </a:ln>
            <a:effectLst/>
          </c:spPr>
          <c:invertIfNegative val="0"/>
          <c:cat>
            <c:strRef>
              <c:f>Sheet1!$B$3:$B$6</c:f>
              <c:strCache>
                <c:ptCount val="4"/>
                <c:pt idx="0">
                  <c:v>Calendar Year 
2023</c:v>
                </c:pt>
                <c:pt idx="1">
                  <c:v>Calendar Year 
2022</c:v>
                </c:pt>
                <c:pt idx="2">
                  <c:v>Calendar Year 
2023</c:v>
                </c:pt>
                <c:pt idx="3">
                  <c:v>Calendar Year 
2022</c:v>
                </c:pt>
              </c:strCache>
            </c:strRef>
          </c:cat>
          <c:val>
            <c:numRef>
              <c:f>Sheet1!$O$3:$O$6</c:f>
              <c:numCache>
                <c:formatCode>General</c:formatCode>
                <c:ptCount val="4"/>
              </c:numCache>
            </c:numRef>
          </c:val>
          <c:extLst>
            <c:ext xmlns:c16="http://schemas.microsoft.com/office/drawing/2014/chart" uri="{C3380CC4-5D6E-409C-BE32-E72D297353CC}">
              <c16:uniqueId val="{0000003C-1EF2-4966-A4BF-97EA91FCA9FE}"/>
            </c:ext>
          </c:extLst>
        </c:ser>
        <c:ser>
          <c:idx val="13"/>
          <c:order val="13"/>
          <c:tx>
            <c:strRef>
              <c:f>Sheet1!$P$2</c:f>
              <c:strCache>
                <c:ptCount val="1"/>
                <c:pt idx="0">
                  <c:v>Other</c:v>
                </c:pt>
              </c:strCache>
            </c:strRef>
          </c:tx>
          <c:spPr>
            <a:solidFill>
              <a:srgbClr val="9999FF"/>
            </a:solidFill>
            <a:ln>
              <a:noFill/>
            </a:ln>
            <a:effectLst/>
          </c:spPr>
          <c:invertIfNegative val="0"/>
          <c:dLbls>
            <c:dLbl>
              <c:idx val="2"/>
              <c:layout>
                <c:manualLayout>
                  <c:x val="-1.0422093985787053E-3"/>
                  <c:y val="-0.1106083896899046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3D-1EF2-4966-A4BF-97EA91FCA9FE}"/>
                </c:ext>
              </c:extLst>
            </c:dLbl>
            <c:dLbl>
              <c:idx val="3"/>
              <c:layout>
                <c:manualLayout>
                  <c:x val="-1.4590931580101876E-2"/>
                  <c:y val="-8.9869316623047479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3E-1EF2-4966-A4BF-97EA91FCA9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Sheet1!$P$3:$P$6</c:f>
              <c:numCache>
                <c:formatCode>General</c:formatCode>
                <c:ptCount val="4"/>
              </c:numCache>
            </c:numRef>
          </c:val>
          <c:extLst>
            <c:ext xmlns:c16="http://schemas.microsoft.com/office/drawing/2014/chart" uri="{C3380CC4-5D6E-409C-BE32-E72D297353CC}">
              <c16:uniqueId val="{0000003F-1EF2-4966-A4BF-97EA91FCA9FE}"/>
            </c:ext>
          </c:extLst>
        </c:ser>
        <c:dLbls>
          <c:showLegendKey val="0"/>
          <c:showVal val="0"/>
          <c:showCatName val="0"/>
          <c:showSerName val="0"/>
          <c:showPercent val="0"/>
          <c:showBubbleSize val="0"/>
        </c:dLbls>
        <c:gapWidth val="120"/>
        <c:overlap val="100"/>
        <c:axId val="948948360"/>
        <c:axId val="948950000"/>
      </c:barChart>
      <c:catAx>
        <c:axId val="948948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8950000"/>
        <c:crossesAt val="0"/>
        <c:auto val="1"/>
        <c:lblAlgn val="ctr"/>
        <c:lblOffset val="100"/>
        <c:noMultiLvlLbl val="0"/>
      </c:catAx>
      <c:valAx>
        <c:axId val="9489500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8948360"/>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Sheet1!$B$2:$J$2</c:f>
              <c:numCache>
                <c:formatCode>General</c:formatCode>
                <c:ptCount val="9"/>
                <c:pt idx="0">
                  <c:v>1.55</c:v>
                </c:pt>
                <c:pt idx="1">
                  <c:v>1.04</c:v>
                </c:pt>
                <c:pt idx="2">
                  <c:v>1.41</c:v>
                </c:pt>
                <c:pt idx="3">
                  <c:v>1.22</c:v>
                </c:pt>
                <c:pt idx="4">
                  <c:v>1.3</c:v>
                </c:pt>
                <c:pt idx="5">
                  <c:v>1.36</c:v>
                </c:pt>
                <c:pt idx="6">
                  <c:v>1.54</c:v>
                </c:pt>
                <c:pt idx="7">
                  <c:v>1.67</c:v>
                </c:pt>
                <c:pt idx="8">
                  <c:v>1.83</c:v>
                </c:pt>
              </c:numCache>
            </c:numRef>
          </c:val>
          <c:smooth val="0"/>
          <c:extLst>
            <c:ext xmlns:c16="http://schemas.microsoft.com/office/drawing/2014/chart" uri="{C3380CC4-5D6E-409C-BE32-E72D297353CC}">
              <c16:uniqueId val="{00000000-50B5-4CB1-B249-BFAB183C804C}"/>
            </c:ext>
          </c:extLst>
        </c:ser>
        <c:ser>
          <c:idx val="1"/>
          <c:order val="1"/>
          <c:tx>
            <c:strRef>
              <c:f>Sheet1!$A$3</c:f>
              <c:strCache>
                <c:ptCount val="1"/>
                <c:pt idx="0">
                  <c:v>CI_LO</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Sheet1!$B$3:$J$3</c:f>
              <c:numCache>
                <c:formatCode>General</c:formatCode>
                <c:ptCount val="9"/>
                <c:pt idx="0">
                  <c:v>0.78</c:v>
                </c:pt>
                <c:pt idx="1">
                  <c:v>0.46</c:v>
                </c:pt>
                <c:pt idx="2">
                  <c:v>0.72</c:v>
                </c:pt>
                <c:pt idx="3">
                  <c:v>0.61</c:v>
                </c:pt>
                <c:pt idx="4">
                  <c:v>0.64</c:v>
                </c:pt>
                <c:pt idx="5">
                  <c:v>0.63</c:v>
                </c:pt>
                <c:pt idx="6">
                  <c:v>0.8</c:v>
                </c:pt>
                <c:pt idx="7">
                  <c:v>0.89</c:v>
                </c:pt>
                <c:pt idx="8">
                  <c:v>1.01</c:v>
                </c:pt>
              </c:numCache>
            </c:numRef>
          </c:val>
          <c:smooth val="0"/>
          <c:extLst>
            <c:ext xmlns:c16="http://schemas.microsoft.com/office/drawing/2014/chart" uri="{C3380CC4-5D6E-409C-BE32-E72D297353CC}">
              <c16:uniqueId val="{00000001-50B5-4CB1-B249-BFAB183C804C}"/>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Sheet1!$B$4:$J$4</c:f>
              <c:numCache>
                <c:formatCode>General</c:formatCode>
                <c:ptCount val="9"/>
                <c:pt idx="0">
                  <c:v>1.1100000000000001</c:v>
                </c:pt>
                <c:pt idx="1">
                  <c:v>0.71</c:v>
                </c:pt>
                <c:pt idx="2">
                  <c:v>1.02</c:v>
                </c:pt>
                <c:pt idx="3">
                  <c:v>0.87</c:v>
                </c:pt>
                <c:pt idx="4">
                  <c:v>0.93</c:v>
                </c:pt>
                <c:pt idx="5">
                  <c:v>0.94</c:v>
                </c:pt>
                <c:pt idx="6">
                  <c:v>1.1200000000000001</c:v>
                </c:pt>
                <c:pt idx="7">
                  <c:v>1.23</c:v>
                </c:pt>
                <c:pt idx="8">
                  <c:v>1.37</c:v>
                </c:pt>
              </c:numCache>
            </c:numRef>
          </c:val>
          <c:smooth val="0"/>
          <c:extLst>
            <c:ext xmlns:c16="http://schemas.microsoft.com/office/drawing/2014/chart" uri="{C3380CC4-5D6E-409C-BE32-E72D297353CC}">
              <c16:uniqueId val="{00000002-50B5-4CB1-B249-BFAB183C804C}"/>
            </c:ext>
          </c:extLst>
        </c:ser>
        <c:dLbls>
          <c:showLegendKey val="0"/>
          <c:showVal val="0"/>
          <c:showCatName val="0"/>
          <c:showSerName val="0"/>
          <c:showPercent val="0"/>
          <c:showBubbleSize val="0"/>
        </c:dLbls>
        <c:hiLowLines>
          <c:spPr>
            <a:ln w="25398">
              <a:solidFill>
                <a:srgbClr val="333399"/>
              </a:solidFill>
              <a:prstDash val="solid"/>
            </a:ln>
          </c:spPr>
        </c:hiLowLines>
        <c:smooth val="0"/>
        <c:axId val="95585792"/>
        <c:axId val="95587328"/>
      </c:lineChart>
      <c:catAx>
        <c:axId val="95585792"/>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5587328"/>
        <c:crosses val="autoZero"/>
        <c:auto val="1"/>
        <c:lblAlgn val="ctr"/>
        <c:lblOffset val="100"/>
        <c:tickLblSkip val="1"/>
        <c:tickMarkSkip val="1"/>
        <c:noMultiLvlLbl val="0"/>
      </c:catAx>
      <c:valAx>
        <c:axId val="95587328"/>
        <c:scaling>
          <c:orientation val="minMax"/>
          <c:max val="2"/>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5585792"/>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Sheet1!$B$2:$J$2</c:f>
              <c:numCache>
                <c:formatCode>General</c:formatCode>
                <c:ptCount val="9"/>
                <c:pt idx="0">
                  <c:v>1.21</c:v>
                </c:pt>
                <c:pt idx="1">
                  <c:v>1.06</c:v>
                </c:pt>
                <c:pt idx="2">
                  <c:v>1.08</c:v>
                </c:pt>
                <c:pt idx="3">
                  <c:v>1.1200000000000001</c:v>
                </c:pt>
                <c:pt idx="4">
                  <c:v>1.1000000000000001</c:v>
                </c:pt>
                <c:pt idx="5">
                  <c:v>1</c:v>
                </c:pt>
                <c:pt idx="6">
                  <c:v>1.04</c:v>
                </c:pt>
                <c:pt idx="7">
                  <c:v>1.1299999999999999</c:v>
                </c:pt>
                <c:pt idx="8">
                  <c:v>1.17</c:v>
                </c:pt>
              </c:numCache>
            </c:numRef>
          </c:val>
          <c:smooth val="0"/>
          <c:extLst>
            <c:ext xmlns:c16="http://schemas.microsoft.com/office/drawing/2014/chart" uri="{C3380CC4-5D6E-409C-BE32-E72D297353CC}">
              <c16:uniqueId val="{00000000-4169-4008-9250-4EAED16180BB}"/>
            </c:ext>
          </c:extLst>
        </c:ser>
        <c:ser>
          <c:idx val="1"/>
          <c:order val="1"/>
          <c:tx>
            <c:strRef>
              <c:f>Sheet1!$A$3</c:f>
              <c:strCache>
                <c:ptCount val="1"/>
                <c:pt idx="0">
                  <c:v>CI_LO</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Sheet1!$B$3:$J$3</c:f>
              <c:numCache>
                <c:formatCode>General</c:formatCode>
                <c:ptCount val="9"/>
                <c:pt idx="0">
                  <c:v>0.9</c:v>
                </c:pt>
                <c:pt idx="1">
                  <c:v>0.78</c:v>
                </c:pt>
                <c:pt idx="2">
                  <c:v>0.8</c:v>
                </c:pt>
                <c:pt idx="3">
                  <c:v>0.84</c:v>
                </c:pt>
                <c:pt idx="4">
                  <c:v>0.83</c:v>
                </c:pt>
                <c:pt idx="5">
                  <c:v>0.74</c:v>
                </c:pt>
                <c:pt idx="6">
                  <c:v>0.79</c:v>
                </c:pt>
                <c:pt idx="7">
                  <c:v>0.86</c:v>
                </c:pt>
                <c:pt idx="8">
                  <c:v>0.89</c:v>
                </c:pt>
              </c:numCache>
            </c:numRef>
          </c:val>
          <c:smooth val="0"/>
          <c:extLst>
            <c:ext xmlns:c16="http://schemas.microsoft.com/office/drawing/2014/chart" uri="{C3380CC4-5D6E-409C-BE32-E72D297353CC}">
              <c16:uniqueId val="{00000001-4169-4008-9250-4EAED16180BB}"/>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Sheet1!$B$4:$J$4</c:f>
              <c:numCache>
                <c:formatCode>General</c:formatCode>
                <c:ptCount val="9"/>
                <c:pt idx="0">
                  <c:v>1.05</c:v>
                </c:pt>
                <c:pt idx="1">
                  <c:v>0.91</c:v>
                </c:pt>
                <c:pt idx="2">
                  <c:v>0.93</c:v>
                </c:pt>
                <c:pt idx="3">
                  <c:v>0.97</c:v>
                </c:pt>
                <c:pt idx="4">
                  <c:v>0.96</c:v>
                </c:pt>
                <c:pt idx="5">
                  <c:v>0.86</c:v>
                </c:pt>
                <c:pt idx="6">
                  <c:v>0.91</c:v>
                </c:pt>
                <c:pt idx="7">
                  <c:v>0.99</c:v>
                </c:pt>
                <c:pt idx="8">
                  <c:v>1.02</c:v>
                </c:pt>
              </c:numCache>
            </c:numRef>
          </c:val>
          <c:smooth val="0"/>
          <c:extLst>
            <c:ext xmlns:c16="http://schemas.microsoft.com/office/drawing/2014/chart" uri="{C3380CC4-5D6E-409C-BE32-E72D297353CC}">
              <c16:uniqueId val="{00000002-4169-4008-9250-4EAED16180BB}"/>
            </c:ext>
          </c:extLst>
        </c:ser>
        <c:dLbls>
          <c:showLegendKey val="0"/>
          <c:showVal val="0"/>
          <c:showCatName val="0"/>
          <c:showSerName val="0"/>
          <c:showPercent val="0"/>
          <c:showBubbleSize val="0"/>
        </c:dLbls>
        <c:hiLowLines>
          <c:spPr>
            <a:ln w="25398">
              <a:solidFill>
                <a:srgbClr val="333399"/>
              </a:solidFill>
              <a:prstDash val="solid"/>
            </a:ln>
          </c:spPr>
        </c:hiLowLines>
        <c:smooth val="0"/>
        <c:axId val="96426240"/>
        <c:axId val="96440320"/>
      </c:lineChart>
      <c:catAx>
        <c:axId val="96426240"/>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440320"/>
        <c:crosses val="autoZero"/>
        <c:auto val="1"/>
        <c:lblAlgn val="ctr"/>
        <c:lblOffset val="100"/>
        <c:tickLblSkip val="1"/>
        <c:tickMarkSkip val="1"/>
        <c:noMultiLvlLbl val="0"/>
      </c:catAx>
      <c:valAx>
        <c:axId val="96440320"/>
        <c:scaling>
          <c:orientation val="minMax"/>
          <c:max val="2"/>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426240"/>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Sheet1!$B$2:$J$2</c:f>
              <c:numCache>
                <c:formatCode>General</c:formatCode>
                <c:ptCount val="9"/>
                <c:pt idx="0">
                  <c:v>1.19</c:v>
                </c:pt>
                <c:pt idx="1">
                  <c:v>1.48</c:v>
                </c:pt>
                <c:pt idx="2">
                  <c:v>1.23</c:v>
                </c:pt>
                <c:pt idx="3">
                  <c:v>1.37</c:v>
                </c:pt>
                <c:pt idx="4">
                  <c:v>1.48</c:v>
                </c:pt>
                <c:pt idx="5">
                  <c:v>1.18</c:v>
                </c:pt>
                <c:pt idx="6">
                  <c:v>1.43</c:v>
                </c:pt>
                <c:pt idx="7">
                  <c:v>1.27</c:v>
                </c:pt>
                <c:pt idx="8">
                  <c:v>1.5</c:v>
                </c:pt>
              </c:numCache>
            </c:numRef>
          </c:val>
          <c:smooth val="0"/>
          <c:extLst>
            <c:ext xmlns:c16="http://schemas.microsoft.com/office/drawing/2014/chart" uri="{C3380CC4-5D6E-409C-BE32-E72D297353CC}">
              <c16:uniqueId val="{00000000-CE3A-4CDE-B2FE-DF41FFA7E292}"/>
            </c:ext>
          </c:extLst>
        </c:ser>
        <c:ser>
          <c:idx val="1"/>
          <c:order val="1"/>
          <c:tx>
            <c:strRef>
              <c:f>Sheet1!$A$3</c:f>
              <c:strCache>
                <c:ptCount val="1"/>
                <c:pt idx="0">
                  <c:v>CI_LO</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Sheet1!$B$3:$J$3</c:f>
              <c:numCache>
                <c:formatCode>General</c:formatCode>
                <c:ptCount val="9"/>
                <c:pt idx="0">
                  <c:v>0.72</c:v>
                </c:pt>
                <c:pt idx="1">
                  <c:v>0.96</c:v>
                </c:pt>
                <c:pt idx="2">
                  <c:v>0.78</c:v>
                </c:pt>
                <c:pt idx="3">
                  <c:v>0.89</c:v>
                </c:pt>
                <c:pt idx="4">
                  <c:v>0.95</c:v>
                </c:pt>
                <c:pt idx="5">
                  <c:v>0.68</c:v>
                </c:pt>
                <c:pt idx="6">
                  <c:v>0.9</c:v>
                </c:pt>
                <c:pt idx="7">
                  <c:v>0.78</c:v>
                </c:pt>
                <c:pt idx="8">
                  <c:v>0.97</c:v>
                </c:pt>
              </c:numCache>
            </c:numRef>
          </c:val>
          <c:smooth val="0"/>
          <c:extLst>
            <c:ext xmlns:c16="http://schemas.microsoft.com/office/drawing/2014/chart" uri="{C3380CC4-5D6E-409C-BE32-E72D297353CC}">
              <c16:uniqueId val="{00000001-CE3A-4CDE-B2FE-DF41FFA7E292}"/>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Sheet1!$B$4:$J$4</c:f>
              <c:numCache>
                <c:formatCode>General</c:formatCode>
                <c:ptCount val="9"/>
                <c:pt idx="0">
                  <c:v>0.94</c:v>
                </c:pt>
                <c:pt idx="1">
                  <c:v>1.2</c:v>
                </c:pt>
                <c:pt idx="2">
                  <c:v>0.98</c:v>
                </c:pt>
                <c:pt idx="3">
                  <c:v>1.1100000000000001</c:v>
                </c:pt>
                <c:pt idx="4">
                  <c:v>1.19</c:v>
                </c:pt>
                <c:pt idx="5">
                  <c:v>0.91</c:v>
                </c:pt>
                <c:pt idx="6">
                  <c:v>1.1399999999999999</c:v>
                </c:pt>
                <c:pt idx="7">
                  <c:v>1</c:v>
                </c:pt>
                <c:pt idx="8">
                  <c:v>1.21</c:v>
                </c:pt>
              </c:numCache>
            </c:numRef>
          </c:val>
          <c:smooth val="0"/>
          <c:extLst>
            <c:ext xmlns:c16="http://schemas.microsoft.com/office/drawing/2014/chart" uri="{C3380CC4-5D6E-409C-BE32-E72D297353CC}">
              <c16:uniqueId val="{00000002-CE3A-4CDE-B2FE-DF41FFA7E292}"/>
            </c:ext>
          </c:extLst>
        </c:ser>
        <c:dLbls>
          <c:showLegendKey val="0"/>
          <c:showVal val="0"/>
          <c:showCatName val="0"/>
          <c:showSerName val="0"/>
          <c:showPercent val="0"/>
          <c:showBubbleSize val="0"/>
        </c:dLbls>
        <c:hiLowLines>
          <c:spPr>
            <a:ln w="25398">
              <a:solidFill>
                <a:srgbClr val="333399"/>
              </a:solidFill>
              <a:prstDash val="solid"/>
            </a:ln>
          </c:spPr>
        </c:hiLowLines>
        <c:smooth val="0"/>
        <c:axId val="96658176"/>
        <c:axId val="96659712"/>
      </c:lineChart>
      <c:catAx>
        <c:axId val="96658176"/>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659712"/>
        <c:crosses val="autoZero"/>
        <c:auto val="1"/>
        <c:lblAlgn val="ctr"/>
        <c:lblOffset val="100"/>
        <c:tickLblSkip val="1"/>
        <c:tickMarkSkip val="1"/>
        <c:noMultiLvlLbl val="0"/>
      </c:catAx>
      <c:valAx>
        <c:axId val="96659712"/>
        <c:scaling>
          <c:orientation val="minMax"/>
          <c:max val="2"/>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658176"/>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Sheet1!$B$2:$J$2</c:f>
              <c:numCache>
                <c:formatCode>General</c:formatCode>
                <c:ptCount val="9"/>
                <c:pt idx="0">
                  <c:v>1.38</c:v>
                </c:pt>
                <c:pt idx="1">
                  <c:v>1.77</c:v>
                </c:pt>
                <c:pt idx="2">
                  <c:v>1.6</c:v>
                </c:pt>
                <c:pt idx="3">
                  <c:v>1.89</c:v>
                </c:pt>
                <c:pt idx="4">
                  <c:v>2.11</c:v>
                </c:pt>
                <c:pt idx="5">
                  <c:v>1.9</c:v>
                </c:pt>
                <c:pt idx="6">
                  <c:v>1.41</c:v>
                </c:pt>
                <c:pt idx="7">
                  <c:v>1.51</c:v>
                </c:pt>
                <c:pt idx="8">
                  <c:v>1.72</c:v>
                </c:pt>
              </c:numCache>
            </c:numRef>
          </c:val>
          <c:smooth val="0"/>
          <c:extLst>
            <c:ext xmlns:c16="http://schemas.microsoft.com/office/drawing/2014/chart" uri="{C3380CC4-5D6E-409C-BE32-E72D297353CC}">
              <c16:uniqueId val="{00000000-DEB7-46AA-9D66-6C9C0DB01602}"/>
            </c:ext>
          </c:extLst>
        </c:ser>
        <c:ser>
          <c:idx val="1"/>
          <c:order val="1"/>
          <c:tx>
            <c:strRef>
              <c:f>Sheet1!$A$3</c:f>
              <c:strCache>
                <c:ptCount val="1"/>
                <c:pt idx="0">
                  <c:v>CI_LO</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Sheet1!$B$3:$J$3</c:f>
              <c:numCache>
                <c:formatCode>General</c:formatCode>
                <c:ptCount val="9"/>
                <c:pt idx="0">
                  <c:v>0.8</c:v>
                </c:pt>
                <c:pt idx="1">
                  <c:v>1.1399999999999999</c:v>
                </c:pt>
                <c:pt idx="2">
                  <c:v>1</c:v>
                </c:pt>
                <c:pt idx="3">
                  <c:v>1.21</c:v>
                </c:pt>
                <c:pt idx="4">
                  <c:v>1.37</c:v>
                </c:pt>
                <c:pt idx="5">
                  <c:v>1.1100000000000001</c:v>
                </c:pt>
                <c:pt idx="6">
                  <c:v>0.76</c:v>
                </c:pt>
                <c:pt idx="7">
                  <c:v>0.84</c:v>
                </c:pt>
                <c:pt idx="8">
                  <c:v>1</c:v>
                </c:pt>
              </c:numCache>
            </c:numRef>
          </c:val>
          <c:smooth val="0"/>
          <c:extLst>
            <c:ext xmlns:c16="http://schemas.microsoft.com/office/drawing/2014/chart" uri="{C3380CC4-5D6E-409C-BE32-E72D297353CC}">
              <c16:uniqueId val="{00000001-DEB7-46AA-9D66-6C9C0DB01602}"/>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Sheet1!$B$4:$J$4</c:f>
              <c:numCache>
                <c:formatCode>General</c:formatCode>
                <c:ptCount val="9"/>
                <c:pt idx="0">
                  <c:v>1.06</c:v>
                </c:pt>
                <c:pt idx="1">
                  <c:v>1.43</c:v>
                </c:pt>
                <c:pt idx="2">
                  <c:v>1.27</c:v>
                </c:pt>
                <c:pt idx="3">
                  <c:v>1.53</c:v>
                </c:pt>
                <c:pt idx="4">
                  <c:v>1.71</c:v>
                </c:pt>
                <c:pt idx="5">
                  <c:v>1.47</c:v>
                </c:pt>
                <c:pt idx="6">
                  <c:v>1.05</c:v>
                </c:pt>
                <c:pt idx="7">
                  <c:v>1.1399999999999999</c:v>
                </c:pt>
                <c:pt idx="8">
                  <c:v>1.33</c:v>
                </c:pt>
              </c:numCache>
            </c:numRef>
          </c:val>
          <c:smooth val="0"/>
          <c:extLst>
            <c:ext xmlns:c16="http://schemas.microsoft.com/office/drawing/2014/chart" uri="{C3380CC4-5D6E-409C-BE32-E72D297353CC}">
              <c16:uniqueId val="{00000002-DEB7-46AA-9D66-6C9C0DB01602}"/>
            </c:ext>
          </c:extLst>
        </c:ser>
        <c:dLbls>
          <c:showLegendKey val="0"/>
          <c:showVal val="0"/>
          <c:showCatName val="0"/>
          <c:showSerName val="0"/>
          <c:showPercent val="0"/>
          <c:showBubbleSize val="0"/>
        </c:dLbls>
        <c:hiLowLines>
          <c:spPr>
            <a:ln w="25398">
              <a:solidFill>
                <a:srgbClr val="333399"/>
              </a:solidFill>
              <a:prstDash val="solid"/>
            </a:ln>
          </c:spPr>
        </c:hiLowLines>
        <c:smooth val="0"/>
        <c:axId val="96530432"/>
        <c:axId val="96531968"/>
      </c:lineChart>
      <c:catAx>
        <c:axId val="96530432"/>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531968"/>
        <c:crosses val="autoZero"/>
        <c:auto val="1"/>
        <c:lblAlgn val="ctr"/>
        <c:lblOffset val="100"/>
        <c:tickLblSkip val="1"/>
        <c:tickMarkSkip val="1"/>
        <c:noMultiLvlLbl val="0"/>
      </c:catAx>
      <c:valAx>
        <c:axId val="96531968"/>
        <c:scaling>
          <c:orientation val="minMax"/>
          <c:max val="2.5"/>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530432"/>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Sheet1!$B$2:$J$2</c:f>
              <c:numCache>
                <c:formatCode>General</c:formatCode>
                <c:ptCount val="9"/>
                <c:pt idx="0">
                  <c:v>1.62</c:v>
                </c:pt>
                <c:pt idx="1">
                  <c:v>1.94</c:v>
                </c:pt>
                <c:pt idx="2">
                  <c:v>1.88</c:v>
                </c:pt>
                <c:pt idx="3">
                  <c:v>1.08</c:v>
                </c:pt>
                <c:pt idx="4">
                  <c:v>1.57</c:v>
                </c:pt>
                <c:pt idx="5">
                  <c:v>2.16</c:v>
                </c:pt>
                <c:pt idx="6">
                  <c:v>1.9</c:v>
                </c:pt>
                <c:pt idx="7">
                  <c:v>0.78</c:v>
                </c:pt>
                <c:pt idx="8">
                  <c:v>1.5</c:v>
                </c:pt>
              </c:numCache>
            </c:numRef>
          </c:val>
          <c:smooth val="0"/>
          <c:extLst>
            <c:ext xmlns:c16="http://schemas.microsoft.com/office/drawing/2014/chart" uri="{C3380CC4-5D6E-409C-BE32-E72D297353CC}">
              <c16:uniqueId val="{00000000-44DE-4E6E-9FCA-C0B1BBC7B65C}"/>
            </c:ext>
          </c:extLst>
        </c:ser>
        <c:ser>
          <c:idx val="1"/>
          <c:order val="1"/>
          <c:tx>
            <c:strRef>
              <c:f>Sheet1!$A$3</c:f>
              <c:strCache>
                <c:ptCount val="1"/>
                <c:pt idx="0">
                  <c:v>CI_LO</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Sheet1!$B$3:$J$3</c:f>
              <c:numCache>
                <c:formatCode>General</c:formatCode>
                <c:ptCount val="9"/>
                <c:pt idx="0">
                  <c:v>0.88</c:v>
                </c:pt>
                <c:pt idx="1">
                  <c:v>1.0900000000000001</c:v>
                </c:pt>
                <c:pt idx="2">
                  <c:v>1.08</c:v>
                </c:pt>
                <c:pt idx="3">
                  <c:v>0.5</c:v>
                </c:pt>
                <c:pt idx="4">
                  <c:v>0.86</c:v>
                </c:pt>
                <c:pt idx="5">
                  <c:v>1.23</c:v>
                </c:pt>
                <c:pt idx="6">
                  <c:v>1.06</c:v>
                </c:pt>
                <c:pt idx="7">
                  <c:v>0.27</c:v>
                </c:pt>
                <c:pt idx="8">
                  <c:v>0.75</c:v>
                </c:pt>
              </c:numCache>
            </c:numRef>
          </c:val>
          <c:smooth val="0"/>
          <c:extLst>
            <c:ext xmlns:c16="http://schemas.microsoft.com/office/drawing/2014/chart" uri="{C3380CC4-5D6E-409C-BE32-E72D297353CC}">
              <c16:uniqueId val="{00000001-44DE-4E6E-9FCA-C0B1BBC7B65C}"/>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Sheet1!$B$4:$J$4</c:f>
              <c:numCache>
                <c:formatCode>General</c:formatCode>
                <c:ptCount val="9"/>
                <c:pt idx="0">
                  <c:v>1.21</c:v>
                </c:pt>
                <c:pt idx="1">
                  <c:v>1.47</c:v>
                </c:pt>
                <c:pt idx="2">
                  <c:v>1.44</c:v>
                </c:pt>
                <c:pt idx="3">
                  <c:v>0.75</c:v>
                </c:pt>
                <c:pt idx="4">
                  <c:v>1.18</c:v>
                </c:pt>
                <c:pt idx="5">
                  <c:v>1.65</c:v>
                </c:pt>
                <c:pt idx="6">
                  <c:v>1.43</c:v>
                </c:pt>
                <c:pt idx="7">
                  <c:v>0.48</c:v>
                </c:pt>
                <c:pt idx="8">
                  <c:v>1.08</c:v>
                </c:pt>
              </c:numCache>
            </c:numRef>
          </c:val>
          <c:smooth val="0"/>
          <c:extLst>
            <c:ext xmlns:c16="http://schemas.microsoft.com/office/drawing/2014/chart" uri="{C3380CC4-5D6E-409C-BE32-E72D297353CC}">
              <c16:uniqueId val="{00000002-44DE-4E6E-9FCA-C0B1BBC7B65C}"/>
            </c:ext>
          </c:extLst>
        </c:ser>
        <c:dLbls>
          <c:showLegendKey val="0"/>
          <c:showVal val="0"/>
          <c:showCatName val="0"/>
          <c:showSerName val="0"/>
          <c:showPercent val="0"/>
          <c:showBubbleSize val="0"/>
        </c:dLbls>
        <c:hiLowLines>
          <c:spPr>
            <a:ln w="25398">
              <a:solidFill>
                <a:srgbClr val="333399"/>
              </a:solidFill>
              <a:prstDash val="solid"/>
            </a:ln>
          </c:spPr>
        </c:hiLowLines>
        <c:smooth val="0"/>
        <c:axId val="96770304"/>
        <c:axId val="96776192"/>
      </c:lineChart>
      <c:catAx>
        <c:axId val="967703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776192"/>
        <c:crosses val="autoZero"/>
        <c:auto val="1"/>
        <c:lblAlgn val="ctr"/>
        <c:lblOffset val="100"/>
        <c:tickLblSkip val="1"/>
        <c:tickMarkSkip val="1"/>
        <c:noMultiLvlLbl val="0"/>
      </c:catAx>
      <c:valAx>
        <c:axId val="96776192"/>
        <c:scaling>
          <c:orientation val="minMax"/>
          <c:max val="2.5"/>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770304"/>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Sheet1!$B$2:$J$2</c:f>
              <c:numCache>
                <c:formatCode>General</c:formatCode>
                <c:ptCount val="9"/>
                <c:pt idx="0">
                  <c:v>2.0299999999999998</c:v>
                </c:pt>
                <c:pt idx="1">
                  <c:v>3.36</c:v>
                </c:pt>
                <c:pt idx="2">
                  <c:v>2.54</c:v>
                </c:pt>
                <c:pt idx="3">
                  <c:v>3.26</c:v>
                </c:pt>
                <c:pt idx="4">
                  <c:v>4.3899999999999997</c:v>
                </c:pt>
                <c:pt idx="5">
                  <c:v>3.67</c:v>
                </c:pt>
                <c:pt idx="6">
                  <c:v>3.48</c:v>
                </c:pt>
                <c:pt idx="7">
                  <c:v>2.57</c:v>
                </c:pt>
                <c:pt idx="8">
                  <c:v>7.3</c:v>
                </c:pt>
              </c:numCache>
            </c:numRef>
          </c:val>
          <c:smooth val="0"/>
          <c:extLst>
            <c:ext xmlns:c16="http://schemas.microsoft.com/office/drawing/2014/chart" uri="{C3380CC4-5D6E-409C-BE32-E72D297353CC}">
              <c16:uniqueId val="{00000000-7386-4BE6-A7BD-62E6DC475242}"/>
            </c:ext>
          </c:extLst>
        </c:ser>
        <c:ser>
          <c:idx val="1"/>
          <c:order val="1"/>
          <c:tx>
            <c:strRef>
              <c:f>Sheet1!$A$3</c:f>
              <c:strCache>
                <c:ptCount val="1"/>
                <c:pt idx="0">
                  <c:v>CI_LO</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Sheet1!$B$3:$J$3</c:f>
              <c:numCache>
                <c:formatCode>General</c:formatCode>
                <c:ptCount val="9"/>
                <c:pt idx="0">
                  <c:v>0.61</c:v>
                </c:pt>
                <c:pt idx="1">
                  <c:v>1.42</c:v>
                </c:pt>
                <c:pt idx="2">
                  <c:v>0.77</c:v>
                </c:pt>
                <c:pt idx="3">
                  <c:v>1.1299999999999999</c:v>
                </c:pt>
                <c:pt idx="4">
                  <c:v>1.47</c:v>
                </c:pt>
                <c:pt idx="5">
                  <c:v>0.61</c:v>
                </c:pt>
                <c:pt idx="6">
                  <c:v>0.33</c:v>
                </c:pt>
                <c:pt idx="7">
                  <c:v>0.03</c:v>
                </c:pt>
                <c:pt idx="8">
                  <c:v>1.61</c:v>
                </c:pt>
              </c:numCache>
            </c:numRef>
          </c:val>
          <c:smooth val="0"/>
          <c:extLst>
            <c:ext xmlns:c16="http://schemas.microsoft.com/office/drawing/2014/chart" uri="{C3380CC4-5D6E-409C-BE32-E72D297353CC}">
              <c16:uniqueId val="{00000001-7386-4BE6-A7BD-62E6DC475242}"/>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Sheet1!$B$4:$J$4</c:f>
              <c:numCache>
                <c:formatCode>General</c:formatCode>
                <c:ptCount val="9"/>
                <c:pt idx="0">
                  <c:v>1.17</c:v>
                </c:pt>
                <c:pt idx="1">
                  <c:v>2.2400000000000002</c:v>
                </c:pt>
                <c:pt idx="2">
                  <c:v>1.46</c:v>
                </c:pt>
                <c:pt idx="3">
                  <c:v>1.99</c:v>
                </c:pt>
                <c:pt idx="4">
                  <c:v>2.63</c:v>
                </c:pt>
                <c:pt idx="5">
                  <c:v>1.66</c:v>
                </c:pt>
                <c:pt idx="6">
                  <c:v>1.28</c:v>
                </c:pt>
                <c:pt idx="7">
                  <c:v>0.52</c:v>
                </c:pt>
                <c:pt idx="8">
                  <c:v>3.69</c:v>
                </c:pt>
              </c:numCache>
            </c:numRef>
          </c:val>
          <c:smooth val="0"/>
          <c:extLst>
            <c:ext xmlns:c16="http://schemas.microsoft.com/office/drawing/2014/chart" uri="{C3380CC4-5D6E-409C-BE32-E72D297353CC}">
              <c16:uniqueId val="{00000002-7386-4BE6-A7BD-62E6DC475242}"/>
            </c:ext>
          </c:extLst>
        </c:ser>
        <c:dLbls>
          <c:showLegendKey val="0"/>
          <c:showVal val="0"/>
          <c:showCatName val="0"/>
          <c:showSerName val="0"/>
          <c:showPercent val="0"/>
          <c:showBubbleSize val="0"/>
        </c:dLbls>
        <c:hiLowLines>
          <c:spPr>
            <a:ln w="25398">
              <a:solidFill>
                <a:srgbClr val="333399"/>
              </a:solidFill>
              <a:prstDash val="solid"/>
            </a:ln>
          </c:spPr>
        </c:hiLowLines>
        <c:smooth val="0"/>
        <c:axId val="96840704"/>
        <c:axId val="96850688"/>
      </c:lineChart>
      <c:catAx>
        <c:axId val="968407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850688"/>
        <c:crosses val="autoZero"/>
        <c:auto val="1"/>
        <c:lblAlgn val="ctr"/>
        <c:lblOffset val="100"/>
        <c:tickLblSkip val="1"/>
        <c:tickMarkSkip val="1"/>
        <c:noMultiLvlLbl val="0"/>
      </c:catAx>
      <c:valAx>
        <c:axId val="96850688"/>
        <c:scaling>
          <c:orientation val="minMax"/>
          <c:max val="8"/>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840704"/>
        <c:crosses val="autoZero"/>
        <c:crossBetween val="between"/>
        <c:majorUnit val="1"/>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DF38-4BDD-9F9D-EB8675D50286}"/>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DF38-4BDD-9F9D-EB8675D50286}"/>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DF38-4BDD-9F9D-EB8675D50286}"/>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DF38-4BDD-9F9D-EB8675D50286}"/>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DF38-4BDD-9F9D-EB8675D50286}"/>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DF38-4BDD-9F9D-EB8675D50286}"/>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DF38-4BDD-9F9D-EB8675D50286}"/>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DF38-4BDD-9F9D-EB8675D50286}"/>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DF38-4BDD-9F9D-EB8675D50286}"/>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DF38-4BDD-9F9D-EB8675D50286}"/>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DF38-4BDD-9F9D-EB8675D50286}"/>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DF38-4BDD-9F9D-EB8675D50286}"/>
              </c:ext>
            </c:extLst>
          </c:dPt>
          <c:dLbls>
            <c:dLbl>
              <c:idx val="0"/>
              <c:layout>
                <c:manualLayout>
                  <c:x val="-7.0139260147759161E-2"/>
                  <c:y val="-4.5129647351979919E-2"/>
                </c:manualLayout>
              </c:layout>
              <c:tx>
                <c:rich>
                  <a:bodyPr/>
                  <a:lstStyle/>
                  <a:p>
                    <a:fld id="{5B83DEB1-4ED1-4C9F-A5AC-5F2F0C09BAF4}" type="CATEGORYNAME">
                      <a:rPr lang="en-US" i="1" baseline="0" dirty="0"/>
                      <a:pPr/>
                      <a:t>[CATEGORY NAME]</a:t>
                    </a:fld>
                    <a:r>
                      <a:rPr lang="en-US" i="1" baseline="0"/>
                      <a:t>
</a:t>
                    </a:r>
                    <a:fld id="{94D99159-A33E-4B01-9404-B46B7BD81F8C}" type="PERCENTAGE">
                      <a:rPr lang="en-US" baseline="0" dirty="0"/>
                      <a:pPr/>
                      <a:t>[PERCENTAGE]</a:t>
                    </a:fld>
                    <a:endParaRPr lang="en-US" i="1"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38-4BDD-9F9D-EB8675D50286}"/>
                </c:ext>
              </c:extLst>
            </c:dLbl>
            <c:dLbl>
              <c:idx val="1"/>
              <c:layout>
                <c:manualLayout>
                  <c:x val="1.0430641065912035E-2"/>
                  <c:y val="-4.74081815062928E-2"/>
                </c:manualLayout>
              </c:layout>
              <c:tx>
                <c:rich>
                  <a:bodyPr/>
                  <a:lstStyle/>
                  <a:p>
                    <a:fld id="{D10A1165-F68C-40DF-81A4-266D31D3DAC8}" type="CATEGORYNAME">
                      <a:rPr lang="en-US" i="1" baseline="0" dirty="0"/>
                      <a:pPr/>
                      <a:t>[CATEGORY NAME]</a:t>
                    </a:fld>
                    <a:r>
                      <a:rPr lang="en-US" i="1" baseline="0"/>
                      <a:t>
</a:t>
                    </a:r>
                    <a:fld id="{8E8E4C8D-2081-4F21-A697-AD4835ED691A}" type="PERCENTAGE">
                      <a:rPr lang="en-US" baseline="0" dirty="0"/>
                      <a:pPr/>
                      <a:t>[PERCENTAGE]</a:t>
                    </a:fld>
                    <a:endParaRPr lang="en-US" i="1"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F38-4BDD-9F9D-EB8675D50286}"/>
                </c:ext>
              </c:extLst>
            </c:dLbl>
            <c:dLbl>
              <c:idx val="2"/>
              <c:layout>
                <c:manualLayout>
                  <c:x val="2.3595109617544695E-2"/>
                  <c:y val="-5.7330131272458063E-3"/>
                </c:manualLayout>
              </c:layout>
              <c:tx>
                <c:rich>
                  <a:bodyPr/>
                  <a:lstStyle/>
                  <a:p>
                    <a:fld id="{7346026F-AAD2-4807-9ACB-AFA76953D02C}" type="CATEGORYNAME">
                      <a:rPr lang="en-US" i="1" baseline="0" dirty="0"/>
                      <a:pPr/>
                      <a:t>[CATEGORY NAME]</a:t>
                    </a:fld>
                    <a:r>
                      <a:rPr lang="en-US" baseline="0"/>
                      <a:t>
</a:t>
                    </a:r>
                    <a:fld id="{3FFAC9FC-359C-40B5-AD12-A3C9E1347AF3}" type="PERCENTAGE">
                      <a:rPr lang="en-US" baseline="0" dirty="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F38-4BDD-9F9D-EB8675D50286}"/>
                </c:ext>
              </c:extLst>
            </c:dLbl>
            <c:dLbl>
              <c:idx val="3"/>
              <c:layout>
                <c:manualLayout>
                  <c:x val="1.444043555862232E-2"/>
                  <c:y val="0"/>
                </c:manualLayout>
              </c:layout>
              <c:tx>
                <c:rich>
                  <a:bodyPr/>
                  <a:lstStyle/>
                  <a:p>
                    <a:fld id="{81A7471A-8DFA-431A-A53E-071B24FF4015}" type="CATEGORYNAME">
                      <a:rPr lang="en-US" i="1" baseline="0" dirty="0"/>
                      <a:pPr/>
                      <a:t>[CATEGORY NAME]</a:t>
                    </a:fld>
                    <a:r>
                      <a:rPr lang="en-US" i="1" baseline="0"/>
                      <a:t>
</a:t>
                    </a:r>
                    <a:fld id="{FB4BBAC6-55C6-43C1-A54A-84A716057A12}" type="PERCENTAGE">
                      <a:rPr lang="en-US" baseline="0" dirty="0"/>
                      <a:pPr/>
                      <a:t>[PERCENTAGE]</a:t>
                    </a:fld>
                    <a:endParaRPr lang="en-US" i="1"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F38-4BDD-9F9D-EB8675D50286}"/>
                </c:ext>
              </c:extLst>
            </c:dLbl>
            <c:dLbl>
              <c:idx val="4"/>
              <c:layout>
                <c:manualLayout>
                  <c:x val="8.3990799870275606E-2"/>
                  <c:y val="-5.733013127245911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F38-4BDD-9F9D-EB8675D50286}"/>
                </c:ext>
              </c:extLst>
            </c:dLbl>
            <c:dLbl>
              <c:idx val="5"/>
              <c:layout>
                <c:manualLayout>
                  <c:x val="5.0347432685788604E-2"/>
                  <c:y val="-1.4332532818114516E-2"/>
                </c:manualLayout>
              </c:layout>
              <c:tx>
                <c:rich>
                  <a:bodyPr/>
                  <a:lstStyle/>
                  <a:p>
                    <a:fld id="{8202A914-330C-4100-B143-1A4CB1877D6A}" type="CATEGORYNAME">
                      <a:rPr lang="en-US" i="1" baseline="0" dirty="0"/>
                      <a:pPr/>
                      <a:t>[CATEGORY NAME]</a:t>
                    </a:fld>
                    <a:r>
                      <a:rPr lang="en-US" i="1" baseline="0"/>
                      <a:t>
</a:t>
                    </a:r>
                    <a:fld id="{2833252F-714F-4EAA-9411-31C69D282AB6}" type="PERCENTAGE">
                      <a:rPr lang="en-US" baseline="0" dirty="0"/>
                      <a:pPr/>
                      <a:t>[PERCENTAGE]</a:t>
                    </a:fld>
                    <a:endParaRPr lang="en-US" i="1"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F38-4BDD-9F9D-EB8675D50286}"/>
                </c:ext>
              </c:extLst>
            </c:dLbl>
            <c:dLbl>
              <c:idx val="6"/>
              <c:layout>
                <c:manualLayout>
                  <c:x val="5.4102025245730614E-2"/>
                  <c:y val="1.5361879525469128E-2"/>
                </c:manualLayout>
              </c:layout>
              <c:tx>
                <c:rich>
                  <a:bodyPr wrap="square" lIns="38100" tIns="19050" rIns="38100" bIns="19050" anchor="ctr">
                    <a:spAutoFit/>
                  </a:bodyPr>
                  <a:lstStyle/>
                  <a:p>
                    <a:pPr>
                      <a:defRPr sz="1000" baseline="0">
                        <a:latin typeface="Arial" panose="020B0604020202020204" pitchFamily="34" charset="0"/>
                        <a:cs typeface="Arial" panose="020B0604020202020204" pitchFamily="34" charset="0"/>
                      </a:defRPr>
                    </a:pPr>
                    <a:fld id="{48C7AEA1-4CBC-45EC-B185-57D9E1824B1E}" type="CATEGORYNAME">
                      <a:rPr lang="en-US" i="1" baseline="0" dirty="0"/>
                      <a:pPr>
                        <a:defRPr sz="1000" baseline="0">
                          <a:latin typeface="Arial" panose="020B0604020202020204" pitchFamily="34" charset="0"/>
                          <a:cs typeface="Arial" panose="020B0604020202020204" pitchFamily="34" charset="0"/>
                        </a:defRPr>
                      </a:pPr>
                      <a:t>[CATEGORY NAME]</a:t>
                    </a:fld>
                    <a:r>
                      <a:rPr lang="en-US" i="1" baseline="0"/>
                      <a:t>
</a:t>
                    </a:r>
                    <a:fld id="{19FEEB7B-EA56-4237-8F1F-A06A063EEC3F}" type="PERCENTAGE">
                      <a:rPr lang="en-US" baseline="0" dirty="0"/>
                      <a:pPr>
                        <a:defRPr sz="1000" baseline="0">
                          <a:latin typeface="Arial" panose="020B0604020202020204" pitchFamily="34" charset="0"/>
                          <a:cs typeface="Arial" panose="020B0604020202020204" pitchFamily="34" charset="0"/>
                        </a:defRPr>
                      </a:pPr>
                      <a:t>[PERCENTAGE]</a:t>
                    </a:fld>
                    <a:endParaRPr lang="en-US" i="1" baseline="0"/>
                  </a:p>
                </c:rich>
              </c:tx>
              <c:numFmt formatCode="General" sourceLinked="0"/>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4940177881981987"/>
                      <c:h val="0.11084780881529765"/>
                    </c:manualLayout>
                  </c15:layout>
                  <c15:dlblFieldTable/>
                  <c15:showDataLabelsRange val="0"/>
                </c:ext>
                <c:ext xmlns:c16="http://schemas.microsoft.com/office/drawing/2014/chart" uri="{C3380CC4-5D6E-409C-BE32-E72D297353CC}">
                  <c16:uniqueId val="{0000000D-DF38-4BDD-9F9D-EB8675D50286}"/>
                </c:ext>
              </c:extLst>
            </c:dLbl>
            <c:dLbl>
              <c:idx val="7"/>
              <c:layout>
                <c:manualLayout>
                  <c:x val="4.3605143765560406E-2"/>
                  <c:y val="0.10596323648904848"/>
                </c:manualLayout>
              </c:layout>
              <c:tx>
                <c:rich>
                  <a:bodyPr wrap="square" lIns="38100" tIns="19050" rIns="38100" bIns="19050" anchor="ctr">
                    <a:noAutofit/>
                  </a:bodyPr>
                  <a:lstStyle/>
                  <a:p>
                    <a:pPr>
                      <a:defRPr sz="1000" baseline="0">
                        <a:latin typeface="Arial" panose="020B0604020202020204" pitchFamily="34" charset="0"/>
                        <a:cs typeface="Arial" panose="020B0604020202020204" pitchFamily="34" charset="0"/>
                      </a:defRPr>
                    </a:pPr>
                    <a:fld id="{DCC9871C-3CD7-40EB-A48E-09CC3966CE8D}" type="CATEGORYNAME">
                      <a:rPr lang="en-US" sz="1000" i="1" baseline="0" dirty="0">
                        <a:latin typeface="Arial" panose="020B0604020202020204" pitchFamily="34" charset="0"/>
                        <a:cs typeface="Arial" panose="020B0604020202020204" pitchFamily="34" charset="0"/>
                      </a:rPr>
                      <a:pPr>
                        <a:defRPr sz="1000" baseline="0">
                          <a:latin typeface="Arial" panose="020B0604020202020204" pitchFamily="34" charset="0"/>
                          <a:cs typeface="Arial" panose="020B0604020202020204" pitchFamily="34" charset="0"/>
                        </a:defRPr>
                      </a:pPr>
                      <a:t>[CATEGORY NAME]</a:t>
                    </a:fld>
                    <a:r>
                      <a:rPr lang="en-US" sz="1000" i="1" baseline="0">
                        <a:latin typeface="Arial" panose="020B0604020202020204" pitchFamily="34" charset="0"/>
                        <a:cs typeface="Arial" panose="020B0604020202020204" pitchFamily="34" charset="0"/>
                      </a:rPr>
                      <a:t>
</a:t>
                    </a:r>
                    <a:fld id="{FB24B0C8-19F9-4604-B42A-F0EEFED72953}" type="PERCENTAGE">
                      <a:rPr lang="en-US" sz="1000" baseline="0" dirty="0">
                        <a:latin typeface="Arial" panose="020B0604020202020204" pitchFamily="34" charset="0"/>
                        <a:cs typeface="Arial" panose="020B0604020202020204" pitchFamily="34" charset="0"/>
                      </a:rPr>
                      <a:pPr>
                        <a:defRPr sz="1000" baseline="0">
                          <a:latin typeface="Arial" panose="020B0604020202020204" pitchFamily="34" charset="0"/>
                          <a:cs typeface="Arial" panose="020B0604020202020204" pitchFamily="34" charset="0"/>
                        </a:defRPr>
                      </a:pPr>
                      <a:t>[PERCENTAGE]</a:t>
                    </a:fld>
                    <a:endParaRPr lang="en-US" sz="1000" i="1" baseline="0">
                      <a:latin typeface="Arial" panose="020B0604020202020204" pitchFamily="34" charset="0"/>
                      <a:cs typeface="Arial" panose="020B0604020202020204" pitchFamily="34" charset="0"/>
                    </a:endParaRPr>
                  </a:p>
                </c:rich>
              </c:tx>
              <c:numFmt formatCode="0%" sourceLinked="0"/>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7089580529924453"/>
                      <c:h val="0.10749399613585889"/>
                    </c:manualLayout>
                  </c15:layout>
                  <c15:dlblFieldTable/>
                  <c15:showDataLabelsRange val="0"/>
                </c:ext>
                <c:ext xmlns:c16="http://schemas.microsoft.com/office/drawing/2014/chart" uri="{C3380CC4-5D6E-409C-BE32-E72D297353CC}">
                  <c16:uniqueId val="{0000000F-DF38-4BDD-9F9D-EB8675D50286}"/>
                </c:ext>
              </c:extLst>
            </c:dLbl>
            <c:dLbl>
              <c:idx val="8"/>
              <c:layout>
                <c:manualLayout>
                  <c:x val="-7.3357883052032627E-2"/>
                  <c:y val="4.1932589696827421E-2"/>
                </c:manualLayout>
              </c:layout>
              <c:spPr>
                <a:noFill/>
                <a:ln>
                  <a:noFill/>
                </a:ln>
                <a:effectLst/>
              </c:spPr>
              <c:txPr>
                <a:bodyPr wrap="square" lIns="38100" tIns="19050" rIns="38100" bIns="19050" anchor="ctr">
                  <a:noAutofit/>
                </a:bodyPr>
                <a:lstStyle/>
                <a:p>
                  <a:pPr>
                    <a:defRPr sz="1000" baseline="0">
                      <a:latin typeface="Arial" panose="020B0604020202020204" pitchFamily="34" charset="0"/>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40361046737213"/>
                      <c:h val="0.14237938101514958"/>
                    </c:manualLayout>
                  </c15:layout>
                </c:ext>
                <c:ext xmlns:c16="http://schemas.microsoft.com/office/drawing/2014/chart" uri="{C3380CC4-5D6E-409C-BE32-E72D297353CC}">
                  <c16:uniqueId val="{00000011-DF38-4BDD-9F9D-EB8675D50286}"/>
                </c:ext>
              </c:extLst>
            </c:dLbl>
            <c:dLbl>
              <c:idx val="9"/>
              <c:delete val="1"/>
              <c:extLst>
                <c:ext xmlns:c15="http://schemas.microsoft.com/office/drawing/2012/chart" uri="{CE6537A1-D6FC-4f65-9D91-7224C49458BB}"/>
                <c:ext xmlns:c16="http://schemas.microsoft.com/office/drawing/2014/chart" uri="{C3380CC4-5D6E-409C-BE32-E72D297353CC}">
                  <c16:uniqueId val="{00000013-DF38-4BDD-9F9D-EB8675D50286}"/>
                </c:ext>
              </c:extLst>
            </c:dLbl>
            <c:dLbl>
              <c:idx val="10"/>
              <c:layout>
                <c:manualLayout>
                  <c:x val="-0.16449491950822689"/>
                  <c:y val="3.19730593524854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DF38-4BDD-9F9D-EB8675D50286}"/>
                </c:ext>
              </c:extLst>
            </c:dLbl>
            <c:dLbl>
              <c:idx val="11"/>
              <c:layout>
                <c:manualLayout>
                  <c:x val="-1.7522373219191111E-2"/>
                  <c:y val="2.866506563622903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DF38-4BDD-9F9D-EB8675D50286}"/>
                </c:ext>
              </c:extLst>
            </c:dLbl>
            <c:dLbl>
              <c:idx val="12"/>
              <c:layout>
                <c:manualLayout>
                  <c:x val="-1.7522373219191093E-2"/>
                  <c:y val="-2.866506563622929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8-DF38-4BDD-9F9D-EB8675D50286}"/>
                </c:ext>
              </c:extLst>
            </c:dLbl>
            <c:dLbl>
              <c:idx val="13"/>
              <c:layout>
                <c:manualLayout>
                  <c:x val="-2.916657986112535E-2"/>
                  <c:y val="-1.598359545692566E-2"/>
                </c:manualLayout>
              </c:layout>
              <c:numFmt formatCode="0.00%" sourceLinked="0"/>
              <c:spPr>
                <a:noFill/>
                <a:ln>
                  <a:noFill/>
                </a:ln>
                <a:effectLst/>
              </c:spPr>
              <c:txPr>
                <a:bodyPr wrap="square" lIns="38100" tIns="19050" rIns="38100" bIns="19050" anchor="ctr">
                  <a:spAutoFit/>
                </a:bodyPr>
                <a:lstStyle/>
                <a:p>
                  <a:pPr>
                    <a:defRPr sz="1000" baseline="0">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1924948440838382"/>
                      <c:h val="0.11752676910853903"/>
                    </c:manualLayout>
                  </c15:layout>
                </c:ext>
                <c:ext xmlns:c16="http://schemas.microsoft.com/office/drawing/2014/chart" uri="{C3380CC4-5D6E-409C-BE32-E72D297353CC}">
                  <c16:uniqueId val="{00000019-DF38-4BDD-9F9D-EB8675D50286}"/>
                </c:ext>
              </c:extLst>
            </c:dLbl>
            <c:spPr>
              <a:noFill/>
              <a:ln>
                <a:noFill/>
              </a:ln>
              <a:effectLst/>
            </c:spPr>
            <c:txPr>
              <a:bodyPr wrap="square" lIns="38100" tIns="19050" rIns="38100" bIns="19050" anchor="ctr">
                <a:spAutoFit/>
              </a:bodyPr>
              <a:lstStyle/>
              <a:p>
                <a:pPr>
                  <a:defRPr sz="1000" baseline="0">
                    <a:latin typeface="Arial" panose="020B0604020202020204" pitchFamily="34" charset="0"/>
                    <a:cs typeface="Arial" panose="020B060402020202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49</c:v>
                </c:pt>
                <c:pt idx="1">
                  <c:v>14</c:v>
                </c:pt>
                <c:pt idx="2">
                  <c:v>21</c:v>
                </c:pt>
                <c:pt idx="3">
                  <c:v>25</c:v>
                </c:pt>
                <c:pt idx="4">
                  <c:v>25</c:v>
                </c:pt>
                <c:pt idx="5">
                  <c:v>20</c:v>
                </c:pt>
                <c:pt idx="6">
                  <c:v>7</c:v>
                </c:pt>
                <c:pt idx="7">
                  <c:v>5</c:v>
                </c:pt>
                <c:pt idx="8">
                  <c:v>39</c:v>
                </c:pt>
                <c:pt idx="10">
                  <c:v>9</c:v>
                </c:pt>
                <c:pt idx="11">
                  <c:v>116</c:v>
                </c:pt>
                <c:pt idx="12">
                  <c:v>84</c:v>
                </c:pt>
                <c:pt idx="13">
                  <c:v>1</c:v>
                </c:pt>
              </c:numCache>
            </c:numRef>
          </c:val>
          <c:extLst>
            <c:ext xmlns:c16="http://schemas.microsoft.com/office/drawing/2014/chart" uri="{C3380CC4-5D6E-409C-BE32-E72D297353CC}">
              <c16:uniqueId val="{0000001A-DF38-4BDD-9F9D-EB8675D50286}"/>
            </c:ext>
          </c:extLst>
        </c:ser>
        <c:ser>
          <c:idx val="1"/>
          <c:order val="1"/>
          <c:dPt>
            <c:idx val="0"/>
            <c:bubble3D val="0"/>
            <c:extLst>
              <c:ext xmlns:c16="http://schemas.microsoft.com/office/drawing/2014/chart" uri="{C3380CC4-5D6E-409C-BE32-E72D297353CC}">
                <c16:uniqueId val="{0000001B-DF38-4BDD-9F9D-EB8675D50286}"/>
              </c:ext>
            </c:extLst>
          </c:dPt>
          <c:dPt>
            <c:idx val="1"/>
            <c:bubble3D val="0"/>
            <c:extLst>
              <c:ext xmlns:c16="http://schemas.microsoft.com/office/drawing/2014/chart" uri="{C3380CC4-5D6E-409C-BE32-E72D297353CC}">
                <c16:uniqueId val="{0000001C-DF38-4BDD-9F9D-EB8675D50286}"/>
              </c:ext>
            </c:extLst>
          </c:dPt>
          <c:dPt>
            <c:idx val="2"/>
            <c:bubble3D val="0"/>
            <c:extLst>
              <c:ext xmlns:c16="http://schemas.microsoft.com/office/drawing/2014/chart" uri="{C3380CC4-5D6E-409C-BE32-E72D297353CC}">
                <c16:uniqueId val="{0000001D-DF38-4BDD-9F9D-EB8675D50286}"/>
              </c:ext>
            </c:extLst>
          </c:dPt>
          <c:dPt>
            <c:idx val="3"/>
            <c:bubble3D val="0"/>
            <c:extLst>
              <c:ext xmlns:c16="http://schemas.microsoft.com/office/drawing/2014/chart" uri="{C3380CC4-5D6E-409C-BE32-E72D297353CC}">
                <c16:uniqueId val="{0000001E-DF38-4BDD-9F9D-EB8675D50286}"/>
              </c:ext>
            </c:extLst>
          </c:dPt>
          <c:dPt>
            <c:idx val="4"/>
            <c:bubble3D val="0"/>
            <c:extLst>
              <c:ext xmlns:c16="http://schemas.microsoft.com/office/drawing/2014/chart" uri="{C3380CC4-5D6E-409C-BE32-E72D297353CC}">
                <c16:uniqueId val="{0000001F-DF38-4BDD-9F9D-EB8675D50286}"/>
              </c:ext>
            </c:extLst>
          </c:dPt>
          <c:dPt>
            <c:idx val="5"/>
            <c:bubble3D val="0"/>
            <c:extLst>
              <c:ext xmlns:c16="http://schemas.microsoft.com/office/drawing/2014/chart" uri="{C3380CC4-5D6E-409C-BE32-E72D297353CC}">
                <c16:uniqueId val="{00000020-DF38-4BDD-9F9D-EB8675D50286}"/>
              </c:ext>
            </c:extLst>
          </c:dPt>
          <c:dPt>
            <c:idx val="6"/>
            <c:bubble3D val="0"/>
            <c:extLst>
              <c:ext xmlns:c16="http://schemas.microsoft.com/office/drawing/2014/chart" uri="{C3380CC4-5D6E-409C-BE32-E72D297353CC}">
                <c16:uniqueId val="{00000021-DF38-4BDD-9F9D-EB8675D50286}"/>
              </c:ext>
            </c:extLst>
          </c:dPt>
          <c:dPt>
            <c:idx val="7"/>
            <c:bubble3D val="0"/>
            <c:extLst>
              <c:ext xmlns:c16="http://schemas.microsoft.com/office/drawing/2014/chart" uri="{C3380CC4-5D6E-409C-BE32-E72D297353CC}">
                <c16:uniqueId val="{00000022-DF38-4BDD-9F9D-EB8675D50286}"/>
              </c:ext>
            </c:extLst>
          </c:dPt>
          <c:dPt>
            <c:idx val="8"/>
            <c:bubble3D val="0"/>
            <c:extLst>
              <c:ext xmlns:c16="http://schemas.microsoft.com/office/drawing/2014/chart" uri="{C3380CC4-5D6E-409C-BE32-E72D297353CC}">
                <c16:uniqueId val="{00000023-DF38-4BDD-9F9D-EB8675D50286}"/>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0.11799999999999999</c:v>
                </c:pt>
                <c:pt idx="1">
                  <c:v>3.4000000000000002E-2</c:v>
                </c:pt>
                <c:pt idx="2">
                  <c:v>5.0999999999999997E-2</c:v>
                </c:pt>
                <c:pt idx="3">
                  <c:v>0.06</c:v>
                </c:pt>
                <c:pt idx="4">
                  <c:v>0.06</c:v>
                </c:pt>
                <c:pt idx="5">
                  <c:v>4.8000000000000001E-2</c:v>
                </c:pt>
                <c:pt idx="6">
                  <c:v>1.7000000000000001E-2</c:v>
                </c:pt>
                <c:pt idx="7">
                  <c:v>1.2E-2</c:v>
                </c:pt>
                <c:pt idx="8">
                  <c:v>9.4E-2</c:v>
                </c:pt>
                <c:pt idx="10">
                  <c:v>2.1999999999999999E-2</c:v>
                </c:pt>
                <c:pt idx="11">
                  <c:v>0.28000000000000003</c:v>
                </c:pt>
                <c:pt idx="12">
                  <c:v>0.20200000000000001</c:v>
                </c:pt>
                <c:pt idx="13">
                  <c:v>2E-3</c:v>
                </c:pt>
              </c:numCache>
            </c:numRef>
          </c:val>
          <c:extLst>
            <c:ext xmlns:c16="http://schemas.microsoft.com/office/drawing/2014/chart" uri="{C3380CC4-5D6E-409C-BE32-E72D297353CC}">
              <c16:uniqueId val="{00000024-DF38-4BDD-9F9D-EB8675D50286}"/>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069C-4B4B-AD89-993D85C58522}"/>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069C-4B4B-AD89-993D85C58522}"/>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069C-4B4B-AD89-993D85C58522}"/>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069C-4B4B-AD89-993D85C58522}"/>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069C-4B4B-AD89-993D85C58522}"/>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069C-4B4B-AD89-993D85C58522}"/>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069C-4B4B-AD89-993D85C58522}"/>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069C-4B4B-AD89-993D85C58522}"/>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069C-4B4B-AD89-993D85C58522}"/>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069C-4B4B-AD89-993D85C58522}"/>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069C-4B4B-AD89-993D85C58522}"/>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069C-4B4B-AD89-993D85C58522}"/>
              </c:ext>
            </c:extLst>
          </c:dPt>
          <c:dLbls>
            <c:dLbl>
              <c:idx val="0"/>
              <c:layout>
                <c:manualLayout>
                  <c:x val="-4.3321306675866963E-2"/>
                  <c:y val="-1.8228423314942861E-2"/>
                </c:manualLayout>
              </c:layout>
              <c:tx>
                <c:rich>
                  <a:bodyPr/>
                  <a:lstStyle/>
                  <a:p>
                    <a:fld id="{42D7662D-458C-4A5F-81A3-617265CCBBE1}" type="CATEGORYNAME">
                      <a:rPr lang="en-US" i="1" baseline="0" dirty="0"/>
                      <a:pPr/>
                      <a:t>[CATEGORY NAME]</a:t>
                    </a:fld>
                    <a:r>
                      <a:rPr lang="en-US" baseline="0"/>
                      <a:t>
</a:t>
                    </a:r>
                    <a:fld id="{B0F4BD00-215C-4469-989C-375A1A634660}" type="PERCENTAGE">
                      <a:rPr lang="en-US" baseline="0" dirty="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9C-4B4B-AD89-993D85C58522}"/>
                </c:ext>
              </c:extLst>
            </c:dLbl>
            <c:dLbl>
              <c:idx val="1"/>
              <c:layout>
                <c:manualLayout>
                  <c:x val="5.8291870353427699E-2"/>
                  <c:y val="-7.0340234015276018E-2"/>
                </c:manualLayout>
              </c:layout>
              <c:tx>
                <c:rich>
                  <a:bodyPr/>
                  <a:lstStyle/>
                  <a:p>
                    <a:fld id="{92EF30F0-FC36-4D70-A2B6-E87A554FFB8B}" type="CATEGORYNAME">
                      <a:rPr lang="en-US" i="1" baseline="0" dirty="0"/>
                      <a:pPr/>
                      <a:t>[CATEGORY NAME]</a:t>
                    </a:fld>
                    <a:r>
                      <a:rPr lang="en-US" baseline="0"/>
                      <a:t>
</a:t>
                    </a:r>
                    <a:fld id="{5B4D8706-606B-4686-A0EA-8BB9D46636FF}" type="PERCENTAGE">
                      <a:rPr lang="en-US" baseline="0" dirty="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69C-4B4B-AD89-993D85C58522}"/>
                </c:ext>
              </c:extLst>
            </c:dLbl>
            <c:dLbl>
              <c:idx val="2"/>
              <c:layout>
                <c:manualLayout>
                  <c:x val="2.4755032386209692E-2"/>
                  <c:y val="-1.1392764571839275E-2"/>
                </c:manualLayout>
              </c:layout>
              <c:tx>
                <c:rich>
                  <a:bodyPr/>
                  <a:lstStyle/>
                  <a:p>
                    <a:fld id="{5FE1A147-3800-4C4D-A53A-D52BCCB6829F}" type="CATEGORYNAME">
                      <a:rPr lang="en-US" i="1" baseline="0" dirty="0"/>
                      <a:pPr/>
                      <a:t>[CATEGORY NAME]</a:t>
                    </a:fld>
                    <a:r>
                      <a:rPr lang="en-US" baseline="0"/>
                      <a:t>
</a:t>
                    </a:r>
                    <a:fld id="{9BD17918-85CC-4FE2-9237-08FCD4BC0D33}" type="PERCENTAGE">
                      <a:rPr lang="en-US" baseline="0" dirty="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69C-4B4B-AD89-993D85C58522}"/>
                </c:ext>
              </c:extLst>
            </c:dLbl>
            <c:dLbl>
              <c:idx val="3"/>
              <c:layout>
                <c:manualLayout>
                  <c:x val="2.1416237217710386E-2"/>
                  <c:y val="0"/>
                </c:manualLayout>
              </c:layout>
              <c:tx>
                <c:rich>
                  <a:bodyPr/>
                  <a:lstStyle/>
                  <a:p>
                    <a:fld id="{D0D76465-896E-4890-9F32-2674A33277C0}" type="CATEGORYNAME">
                      <a:rPr lang="en-US" i="1" baseline="0" dirty="0"/>
                      <a:pPr/>
                      <a:t>[CATEGORY NAME]</a:t>
                    </a:fld>
                    <a:r>
                      <a:rPr lang="en-US" baseline="0"/>
                      <a:t>
</a:t>
                    </a:r>
                    <a:fld id="{DA5F0075-A498-43D9-9DCD-6728AF150B2E}" type="PERCENTAGE">
                      <a:rPr lang="en-US" baseline="0" dirty="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69C-4B4B-AD89-993D85C58522}"/>
                </c:ext>
              </c:extLst>
            </c:dLbl>
            <c:dLbl>
              <c:idx val="4"/>
              <c:layout>
                <c:manualLayout>
                  <c:x val="3.1150890498487689E-2"/>
                  <c:y val="-5.733013127245806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69C-4B4B-AD89-993D85C58522}"/>
                </c:ext>
              </c:extLst>
            </c:dLbl>
            <c:dLbl>
              <c:idx val="5"/>
              <c:layout>
                <c:manualLayout>
                  <c:x val="6.2132535739413429E-2"/>
                  <c:y val="-2.1756107690363121E-2"/>
                </c:manualLayout>
              </c:layout>
              <c:tx>
                <c:rich>
                  <a:bodyPr/>
                  <a:lstStyle/>
                  <a:p>
                    <a:fld id="{1C694FAA-FF28-4E7D-B13C-F43786AB672A}" type="CATEGORYNAME">
                      <a:rPr lang="en-US" i="1" baseline="0" dirty="0"/>
                      <a:pPr/>
                      <a:t>[CATEGORY NAME]</a:t>
                    </a:fld>
                    <a:r>
                      <a:rPr lang="en-US" baseline="0"/>
                      <a:t>
</a:t>
                    </a:r>
                    <a:fld id="{17037997-87C5-4A63-8B11-A07B6EE92767}" type="PERCENTAGE">
                      <a:rPr lang="en-US" baseline="0" dirty="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69C-4B4B-AD89-993D85C58522}"/>
                </c:ext>
              </c:extLst>
            </c:dLbl>
            <c:dLbl>
              <c:idx val="6"/>
              <c:layout>
                <c:manualLayout>
                  <c:x val="1.5401141299948594E-2"/>
                  <c:y val="-1.9109329011755039E-2"/>
                </c:manualLayout>
              </c:layout>
              <c:tx>
                <c:rich>
                  <a:bodyPr/>
                  <a:lstStyle/>
                  <a:p>
                    <a:fld id="{7ACC7509-4889-42E5-A11D-E1CA4EBE69CF}" type="CATEGORYNAME">
                      <a:rPr lang="en-US" i="1" baseline="0" dirty="0"/>
                      <a:pPr/>
                      <a:t>[CATEGORY NAME]</a:t>
                    </a:fld>
                    <a:r>
                      <a:rPr lang="en-US" i="1" baseline="0"/>
                      <a:t>
</a:t>
                    </a:r>
                    <a:fld id="{26970FD7-6CF5-4694-B7DA-FFF60A9813C0}" type="PERCENTAGE">
                      <a:rPr lang="en-US" i="0" baseline="0" dirty="0"/>
                      <a:pPr/>
                      <a:t>[PERCENTAGE]</a:t>
                    </a:fld>
                    <a:endParaRPr lang="en-US" i="1" baseline="0"/>
                  </a:p>
                </c:rich>
              </c:tx>
              <c:dLblPos val="bestFit"/>
              <c:showLegendKey val="0"/>
              <c:showVal val="0"/>
              <c:showCatName val="1"/>
              <c:showSerName val="0"/>
              <c:showPercent val="1"/>
              <c:showBubbleSize val="0"/>
              <c:extLst>
                <c:ext xmlns:c15="http://schemas.microsoft.com/office/drawing/2012/chart" uri="{CE6537A1-D6FC-4f65-9D91-7224C49458BB}">
                  <c15:layout>
                    <c:manualLayout>
                      <c:w val="0.2552426090219847"/>
                      <c:h val="0.11084780881529765"/>
                    </c:manualLayout>
                  </c15:layout>
                  <c15:dlblFieldTable/>
                  <c15:showDataLabelsRange val="0"/>
                </c:ext>
                <c:ext xmlns:c16="http://schemas.microsoft.com/office/drawing/2014/chart" uri="{C3380CC4-5D6E-409C-BE32-E72D297353CC}">
                  <c16:uniqueId val="{0000000D-069C-4B4B-AD89-993D85C58522}"/>
                </c:ext>
              </c:extLst>
            </c:dLbl>
            <c:dLbl>
              <c:idx val="7"/>
              <c:layout>
                <c:manualLayout>
                  <c:x val="4.8907081131339195E-2"/>
                  <c:y val="9.1288415702136E-2"/>
                </c:manualLayout>
              </c:layout>
              <c:tx>
                <c:rich>
                  <a:bodyPr wrap="square" lIns="38100" tIns="19050" rIns="38100" bIns="19050" anchor="ctr">
                    <a:noAutofit/>
                  </a:bodyPr>
                  <a:lstStyle/>
                  <a:p>
                    <a:pPr>
                      <a:defRPr sz="1000" baseline="0">
                        <a:latin typeface="Arial" panose="020B0604020202020204" pitchFamily="34" charset="0"/>
                        <a:cs typeface="Arial" panose="020B0604020202020204" pitchFamily="34" charset="0"/>
                      </a:defRPr>
                    </a:pPr>
                    <a:fld id="{FED3B91B-6017-4D3A-AA51-09804F611CFF}" type="CATEGORYNAME">
                      <a:rPr lang="en-US" sz="1000" i="1" baseline="0" dirty="0">
                        <a:latin typeface="Arial" panose="020B0604020202020204" pitchFamily="34" charset="0"/>
                        <a:cs typeface="Arial" panose="020B0604020202020204" pitchFamily="34" charset="0"/>
                      </a:rPr>
                      <a:pPr>
                        <a:defRPr sz="1000" baseline="0">
                          <a:latin typeface="Arial" panose="020B0604020202020204" pitchFamily="34" charset="0"/>
                          <a:cs typeface="Arial" panose="020B0604020202020204" pitchFamily="34" charset="0"/>
                        </a:defRPr>
                      </a:pPr>
                      <a:t>[CATEGORY NAME]</a:t>
                    </a:fld>
                    <a:r>
                      <a:rPr lang="en-US" sz="1000" i="1" baseline="0">
                        <a:latin typeface="Arial" panose="020B0604020202020204" pitchFamily="34" charset="0"/>
                        <a:cs typeface="Arial" panose="020B0604020202020204" pitchFamily="34" charset="0"/>
                      </a:rPr>
                      <a:t>
</a:t>
                    </a:r>
                    <a:fld id="{16558F93-8CE3-4EAC-B4E2-136883AE4842}" type="PERCENTAGE">
                      <a:rPr lang="en-US" sz="1000" baseline="0" dirty="0">
                        <a:latin typeface="Arial" panose="020B0604020202020204" pitchFamily="34" charset="0"/>
                        <a:cs typeface="Arial" panose="020B0604020202020204" pitchFamily="34" charset="0"/>
                      </a:rPr>
                      <a:pPr>
                        <a:defRPr sz="1000" baseline="0">
                          <a:latin typeface="Arial" panose="020B0604020202020204" pitchFamily="34" charset="0"/>
                          <a:cs typeface="Arial" panose="020B0604020202020204" pitchFamily="34" charset="0"/>
                        </a:defRPr>
                      </a:pPr>
                      <a:t>[PERCENTAGE]</a:t>
                    </a:fld>
                    <a:endParaRPr lang="en-US" sz="1000" i="1" baseline="0">
                      <a:latin typeface="Arial" panose="020B0604020202020204" pitchFamily="34" charset="0"/>
                      <a:cs typeface="Arial" panose="020B0604020202020204" pitchFamily="34" charset="0"/>
                    </a:endParaRPr>
                  </a:p>
                </c:rich>
              </c:tx>
              <c:numFmt formatCode="0.00%" sourceLinked="0"/>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5121436167743411"/>
                      <c:h val="8.1910763619291796E-2"/>
                    </c:manualLayout>
                  </c15:layout>
                  <c15:dlblFieldTable/>
                  <c15:showDataLabelsRange val="0"/>
                </c:ext>
                <c:ext xmlns:c16="http://schemas.microsoft.com/office/drawing/2014/chart" uri="{C3380CC4-5D6E-409C-BE32-E72D297353CC}">
                  <c16:uniqueId val="{0000000F-069C-4B4B-AD89-993D85C58522}"/>
                </c:ext>
              </c:extLst>
            </c:dLbl>
            <c:dLbl>
              <c:idx val="8"/>
              <c:layout>
                <c:manualLayout>
                  <c:x val="-8.2516718747257495E-2"/>
                  <c:y val="0.102827910294144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69C-4B4B-AD89-993D85C58522}"/>
                </c:ext>
              </c:extLst>
            </c:dLbl>
            <c:dLbl>
              <c:idx val="9"/>
              <c:delete val="1"/>
              <c:extLst>
                <c:ext xmlns:c15="http://schemas.microsoft.com/office/drawing/2012/chart" uri="{CE6537A1-D6FC-4f65-9D91-7224C49458BB}"/>
                <c:ext xmlns:c16="http://schemas.microsoft.com/office/drawing/2014/chart" uri="{C3380CC4-5D6E-409C-BE32-E72D297353CC}">
                  <c16:uniqueId val="{00000013-069C-4B4B-AD89-993D85C58522}"/>
                </c:ext>
              </c:extLst>
            </c:dLbl>
            <c:dLbl>
              <c:idx val="10"/>
              <c:layout>
                <c:manualLayout>
                  <c:x val="-0.17477572592261717"/>
                  <c:y val="2.52839421462233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069C-4B4B-AD89-993D85C58522}"/>
                </c:ext>
              </c:extLst>
            </c:dLbl>
            <c:dLbl>
              <c:idx val="11"/>
              <c:layout>
                <c:manualLayout>
                  <c:x val="-5.840791968466469E-3"/>
                  <c:y val="1.433253281811451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069C-4B4B-AD89-993D85C58522}"/>
                </c:ext>
              </c:extLst>
            </c:dLbl>
            <c:dLbl>
              <c:idx val="12"/>
              <c:layout>
                <c:manualLayout>
                  <c:x val="-1.1681583936932973E-2"/>
                  <c:y val="-5.733013127245806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8-069C-4B4B-AD89-993D85C58522}"/>
                </c:ext>
              </c:extLst>
            </c:dLbl>
            <c:dLbl>
              <c:idx val="13"/>
              <c:delete val="1"/>
              <c:extLst>
                <c:ext xmlns:c15="http://schemas.microsoft.com/office/drawing/2012/chart" uri="{CE6537A1-D6FC-4f65-9D91-7224C49458BB}"/>
                <c:ext xmlns:c16="http://schemas.microsoft.com/office/drawing/2014/chart" uri="{C3380CC4-5D6E-409C-BE32-E72D297353CC}">
                  <c16:uniqueId val="{00000019-069C-4B4B-AD89-993D85C58522}"/>
                </c:ext>
              </c:extLst>
            </c:dLbl>
            <c:spPr>
              <a:noFill/>
              <a:ln>
                <a:noFill/>
              </a:ln>
              <a:effectLst/>
            </c:spPr>
            <c:txPr>
              <a:bodyPr wrap="square" lIns="38100" tIns="19050" rIns="38100" bIns="19050" anchor="ctr">
                <a:spAutoFit/>
              </a:bodyPr>
              <a:lstStyle/>
              <a:p>
                <a:pPr>
                  <a:defRPr sz="1000" baseline="0">
                    <a:latin typeface="Arial" panose="020B0604020202020204" pitchFamily="34" charset="0"/>
                    <a:cs typeface="Arial" panose="020B060402020202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48</c:v>
                </c:pt>
                <c:pt idx="1">
                  <c:v>14</c:v>
                </c:pt>
                <c:pt idx="2">
                  <c:v>16</c:v>
                </c:pt>
                <c:pt idx="3">
                  <c:v>15</c:v>
                </c:pt>
                <c:pt idx="4">
                  <c:v>23</c:v>
                </c:pt>
                <c:pt idx="5">
                  <c:v>25</c:v>
                </c:pt>
                <c:pt idx="6">
                  <c:v>5</c:v>
                </c:pt>
                <c:pt idx="7">
                  <c:v>1</c:v>
                </c:pt>
                <c:pt idx="8">
                  <c:v>19</c:v>
                </c:pt>
                <c:pt idx="10">
                  <c:v>12</c:v>
                </c:pt>
                <c:pt idx="11">
                  <c:v>118</c:v>
                </c:pt>
                <c:pt idx="12">
                  <c:v>64</c:v>
                </c:pt>
              </c:numCache>
            </c:numRef>
          </c:val>
          <c:extLst>
            <c:ext xmlns:c16="http://schemas.microsoft.com/office/drawing/2014/chart" uri="{C3380CC4-5D6E-409C-BE32-E72D297353CC}">
              <c16:uniqueId val="{0000001A-069C-4B4B-AD89-993D85C58522}"/>
            </c:ext>
          </c:extLst>
        </c:ser>
        <c:ser>
          <c:idx val="1"/>
          <c:order val="1"/>
          <c:dPt>
            <c:idx val="0"/>
            <c:bubble3D val="0"/>
            <c:extLst>
              <c:ext xmlns:c16="http://schemas.microsoft.com/office/drawing/2014/chart" uri="{C3380CC4-5D6E-409C-BE32-E72D297353CC}">
                <c16:uniqueId val="{0000001B-069C-4B4B-AD89-993D85C58522}"/>
              </c:ext>
            </c:extLst>
          </c:dPt>
          <c:dPt>
            <c:idx val="1"/>
            <c:bubble3D val="0"/>
            <c:extLst>
              <c:ext xmlns:c16="http://schemas.microsoft.com/office/drawing/2014/chart" uri="{C3380CC4-5D6E-409C-BE32-E72D297353CC}">
                <c16:uniqueId val="{0000001C-069C-4B4B-AD89-993D85C58522}"/>
              </c:ext>
            </c:extLst>
          </c:dPt>
          <c:dPt>
            <c:idx val="2"/>
            <c:bubble3D val="0"/>
            <c:extLst>
              <c:ext xmlns:c16="http://schemas.microsoft.com/office/drawing/2014/chart" uri="{C3380CC4-5D6E-409C-BE32-E72D297353CC}">
                <c16:uniqueId val="{0000001D-069C-4B4B-AD89-993D85C58522}"/>
              </c:ext>
            </c:extLst>
          </c:dPt>
          <c:dPt>
            <c:idx val="3"/>
            <c:bubble3D val="0"/>
            <c:extLst>
              <c:ext xmlns:c16="http://schemas.microsoft.com/office/drawing/2014/chart" uri="{C3380CC4-5D6E-409C-BE32-E72D297353CC}">
                <c16:uniqueId val="{0000001E-069C-4B4B-AD89-993D85C58522}"/>
              </c:ext>
            </c:extLst>
          </c:dPt>
          <c:dPt>
            <c:idx val="4"/>
            <c:bubble3D val="0"/>
            <c:extLst>
              <c:ext xmlns:c16="http://schemas.microsoft.com/office/drawing/2014/chart" uri="{C3380CC4-5D6E-409C-BE32-E72D297353CC}">
                <c16:uniqueId val="{0000001F-069C-4B4B-AD89-993D85C58522}"/>
              </c:ext>
            </c:extLst>
          </c:dPt>
          <c:dPt>
            <c:idx val="5"/>
            <c:bubble3D val="0"/>
            <c:extLst>
              <c:ext xmlns:c16="http://schemas.microsoft.com/office/drawing/2014/chart" uri="{C3380CC4-5D6E-409C-BE32-E72D297353CC}">
                <c16:uniqueId val="{00000020-069C-4B4B-AD89-993D85C58522}"/>
              </c:ext>
            </c:extLst>
          </c:dPt>
          <c:dPt>
            <c:idx val="6"/>
            <c:bubble3D val="0"/>
            <c:extLst>
              <c:ext xmlns:c16="http://schemas.microsoft.com/office/drawing/2014/chart" uri="{C3380CC4-5D6E-409C-BE32-E72D297353CC}">
                <c16:uniqueId val="{00000021-069C-4B4B-AD89-993D85C58522}"/>
              </c:ext>
            </c:extLst>
          </c:dPt>
          <c:dPt>
            <c:idx val="7"/>
            <c:bubble3D val="0"/>
            <c:extLst>
              <c:ext xmlns:c16="http://schemas.microsoft.com/office/drawing/2014/chart" uri="{C3380CC4-5D6E-409C-BE32-E72D297353CC}">
                <c16:uniqueId val="{00000022-069C-4B4B-AD89-993D85C58522}"/>
              </c:ext>
            </c:extLst>
          </c:dPt>
          <c:dPt>
            <c:idx val="8"/>
            <c:bubble3D val="0"/>
            <c:extLst>
              <c:ext xmlns:c16="http://schemas.microsoft.com/office/drawing/2014/chart" uri="{C3380CC4-5D6E-409C-BE32-E72D297353CC}">
                <c16:uniqueId val="{00000023-069C-4B4B-AD89-993D85C58522}"/>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0.13300000000000001</c:v>
                </c:pt>
                <c:pt idx="1">
                  <c:v>3.9E-2</c:v>
                </c:pt>
                <c:pt idx="2">
                  <c:v>4.3999999999999997E-2</c:v>
                </c:pt>
                <c:pt idx="3">
                  <c:v>4.2000000000000003E-2</c:v>
                </c:pt>
                <c:pt idx="4">
                  <c:v>6.4000000000000001E-2</c:v>
                </c:pt>
                <c:pt idx="5">
                  <c:v>6.9000000000000006E-2</c:v>
                </c:pt>
                <c:pt idx="6">
                  <c:v>1.4E-2</c:v>
                </c:pt>
                <c:pt idx="7">
                  <c:v>3.0000000000000001E-3</c:v>
                </c:pt>
                <c:pt idx="8">
                  <c:v>5.2999999999999999E-2</c:v>
                </c:pt>
                <c:pt idx="10">
                  <c:v>3.3000000000000002E-2</c:v>
                </c:pt>
                <c:pt idx="11">
                  <c:v>0.32800000000000001</c:v>
                </c:pt>
                <c:pt idx="12">
                  <c:v>0.17799999999999999</c:v>
                </c:pt>
              </c:numCache>
            </c:numRef>
          </c:val>
          <c:extLst>
            <c:ext xmlns:c16="http://schemas.microsoft.com/office/drawing/2014/chart" uri="{C3380CC4-5D6E-409C-BE32-E72D297353CC}">
              <c16:uniqueId val="{00000024-069C-4B4B-AD89-993D85C58522}"/>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46484374952956"/>
          <c:y val="5.633817257217847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Sheet1!$B$2:$J$2</c:f>
              <c:numCache>
                <c:formatCode>General</c:formatCode>
                <c:ptCount val="9"/>
                <c:pt idx="0">
                  <c:v>1.1100000000000001</c:v>
                </c:pt>
                <c:pt idx="1">
                  <c:v>1.01</c:v>
                </c:pt>
                <c:pt idx="2">
                  <c:v>0.94</c:v>
                </c:pt>
                <c:pt idx="3">
                  <c:v>0.83</c:v>
                </c:pt>
                <c:pt idx="4">
                  <c:v>0.74</c:v>
                </c:pt>
                <c:pt idx="5">
                  <c:v>0.72</c:v>
                </c:pt>
                <c:pt idx="6">
                  <c:v>0.7</c:v>
                </c:pt>
                <c:pt idx="7">
                  <c:v>0.68</c:v>
                </c:pt>
                <c:pt idx="8">
                  <c:v>0.63</c:v>
                </c:pt>
              </c:numCache>
            </c:numRef>
          </c:val>
          <c:smooth val="0"/>
          <c:extLst>
            <c:ext xmlns:c16="http://schemas.microsoft.com/office/drawing/2014/chart" uri="{C3380CC4-5D6E-409C-BE32-E72D297353CC}">
              <c16:uniqueId val="{00000000-96F9-480E-B7A6-1B840EC0E0ED}"/>
            </c:ext>
          </c:extLst>
        </c:ser>
        <c:ser>
          <c:idx val="1"/>
          <c:order val="1"/>
          <c:tx>
            <c:strRef>
              <c:f>Sheet1!$A$3</c:f>
              <c:strCache>
                <c:ptCount val="1"/>
                <c:pt idx="0">
                  <c:v>CI_LO</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Sheet1!$B$3:$J$3</c:f>
              <c:numCache>
                <c:formatCode>General</c:formatCode>
                <c:ptCount val="9"/>
                <c:pt idx="0">
                  <c:v>1.03</c:v>
                </c:pt>
                <c:pt idx="1">
                  <c:v>0.93</c:v>
                </c:pt>
                <c:pt idx="2">
                  <c:v>0.86</c:v>
                </c:pt>
                <c:pt idx="3">
                  <c:v>0.75</c:v>
                </c:pt>
                <c:pt idx="4">
                  <c:v>0.67</c:v>
                </c:pt>
                <c:pt idx="5">
                  <c:v>0.65</c:v>
                </c:pt>
                <c:pt idx="6">
                  <c:v>0.63</c:v>
                </c:pt>
                <c:pt idx="7">
                  <c:v>0.61</c:v>
                </c:pt>
                <c:pt idx="8">
                  <c:v>0.56999999999999995</c:v>
                </c:pt>
              </c:numCache>
            </c:numRef>
          </c:val>
          <c:smooth val="0"/>
          <c:extLst>
            <c:ext xmlns:c16="http://schemas.microsoft.com/office/drawing/2014/chart" uri="{C3380CC4-5D6E-409C-BE32-E72D297353CC}">
              <c16:uniqueId val="{00000001-96F9-480E-B7A6-1B840EC0E0ED}"/>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Sheet1!$B$4:$J$4</c:f>
              <c:numCache>
                <c:formatCode>General</c:formatCode>
                <c:ptCount val="9"/>
                <c:pt idx="0">
                  <c:v>1.07</c:v>
                </c:pt>
                <c:pt idx="1">
                  <c:v>0.97</c:v>
                </c:pt>
                <c:pt idx="2">
                  <c:v>0.9</c:v>
                </c:pt>
                <c:pt idx="3">
                  <c:v>0.79</c:v>
                </c:pt>
                <c:pt idx="4">
                  <c:v>0.7</c:v>
                </c:pt>
                <c:pt idx="5">
                  <c:v>0.68</c:v>
                </c:pt>
                <c:pt idx="6">
                  <c:v>0.66</c:v>
                </c:pt>
                <c:pt idx="7">
                  <c:v>0.65</c:v>
                </c:pt>
                <c:pt idx="8">
                  <c:v>0.6</c:v>
                </c:pt>
              </c:numCache>
            </c:numRef>
          </c:val>
          <c:smooth val="0"/>
          <c:extLst>
            <c:ext xmlns:c16="http://schemas.microsoft.com/office/drawing/2014/chart" uri="{C3380CC4-5D6E-409C-BE32-E72D297353CC}">
              <c16:uniqueId val="{00000002-96F9-480E-B7A6-1B840EC0E0ED}"/>
            </c:ext>
          </c:extLst>
        </c:ser>
        <c:dLbls>
          <c:showLegendKey val="0"/>
          <c:showVal val="0"/>
          <c:showCatName val="0"/>
          <c:showSerName val="0"/>
          <c:showPercent val="0"/>
          <c:showBubbleSize val="0"/>
        </c:dLbls>
        <c:hiLowLines>
          <c:spPr>
            <a:ln w="25398">
              <a:solidFill>
                <a:srgbClr val="333399"/>
              </a:solidFill>
              <a:prstDash val="solid"/>
            </a:ln>
          </c:spPr>
        </c:hiLowLines>
        <c:smooth val="0"/>
        <c:axId val="96770304"/>
        <c:axId val="96776192"/>
      </c:lineChart>
      <c:catAx>
        <c:axId val="967703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776192"/>
        <c:crosses val="autoZero"/>
        <c:auto val="1"/>
        <c:lblAlgn val="ctr"/>
        <c:lblOffset val="100"/>
        <c:tickLblSkip val="1"/>
        <c:tickMarkSkip val="1"/>
        <c:noMultiLvlLbl val="0"/>
      </c:catAx>
      <c:valAx>
        <c:axId val="96776192"/>
        <c:scaling>
          <c:orientation val="minMax"/>
          <c:max val="1.2"/>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770304"/>
        <c:crosses val="autoZero"/>
        <c:crossBetween val="between"/>
        <c:majorUnit val="0.2"/>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000" b="1" dirty="0">
                <a:latin typeface="Arial" panose="020B0604020202020204" pitchFamily="34" charset="0"/>
                <a:cs typeface="Arial" panose="020B0604020202020204" pitchFamily="34" charset="0"/>
              </a:rPr>
              <a:t>CLABSI</a:t>
            </a:r>
            <a:r>
              <a:rPr lang="en-US" sz="2200" b="1" dirty="0"/>
              <a:t> Standard Utilization Ratio (SUR) by Acute Care Hospital Unit</a:t>
            </a:r>
          </a:p>
        </c:rich>
      </c:tx>
      <c:layout>
        <c:manualLayout>
          <c:xMode val="edge"/>
          <c:yMode val="edge"/>
          <c:x val="0.17874695410200078"/>
          <c:y val="5.1990832625699954E-3"/>
        </c:manualLayout>
      </c:layout>
      <c:overlay val="0"/>
    </c:title>
    <c:autoTitleDeleted val="0"/>
    <c:plotArea>
      <c:layout>
        <c:manualLayout>
          <c:layoutTarget val="inner"/>
          <c:xMode val="edge"/>
          <c:yMode val="edge"/>
          <c:x val="0.10104185715022532"/>
          <c:y val="0.11292192076167445"/>
          <c:w val="0.86838100566983278"/>
          <c:h val="0.50079322531130366"/>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1.27</c:v>
                </c:pt>
                <c:pt idx="1">
                  <c:v>1.22</c:v>
                </c:pt>
                <c:pt idx="2">
                  <c:v>1.23</c:v>
                </c:pt>
                <c:pt idx="3">
                  <c:v>0.95</c:v>
                </c:pt>
                <c:pt idx="4">
                  <c:v>0.91</c:v>
                </c:pt>
                <c:pt idx="5">
                  <c:v>0.95</c:v>
                </c:pt>
                <c:pt idx="6">
                  <c:v>1</c:v>
                </c:pt>
                <c:pt idx="7">
                  <c:v>0.61</c:v>
                </c:pt>
                <c:pt idx="8">
                  <c:v>0.89</c:v>
                </c:pt>
                <c:pt idx="9">
                  <c:v>0.89</c:v>
                </c:pt>
                <c:pt idx="10">
                  <c:v>1.04</c:v>
                </c:pt>
                <c:pt idx="11">
                  <c:v>0.99</c:v>
                </c:pt>
                <c:pt idx="13">
                  <c:v>0.82</c:v>
                </c:pt>
                <c:pt idx="14">
                  <c:v>0.51</c:v>
                </c:pt>
                <c:pt idx="15">
                  <c:v>0.64</c:v>
                </c:pt>
                <c:pt idx="16">
                  <c:v>0.78</c:v>
                </c:pt>
                <c:pt idx="17">
                  <c:v>1.0900000000000001</c:v>
                </c:pt>
                <c:pt idx="18">
                  <c:v>0.91</c:v>
                </c:pt>
              </c:numCache>
            </c:numRef>
          </c:val>
          <c:smooth val="0"/>
          <c:extLst>
            <c:ext xmlns:c16="http://schemas.microsoft.com/office/drawing/2014/chart" uri="{C3380CC4-5D6E-409C-BE32-E72D297353CC}">
              <c16:uniqueId val="{00000000-B1AA-4B69-AD57-0610EC049CC4}"/>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1.0900000000000001</c:v>
                </c:pt>
                <c:pt idx="1">
                  <c:v>1.17</c:v>
                </c:pt>
                <c:pt idx="2">
                  <c:v>1.2</c:v>
                </c:pt>
                <c:pt idx="3">
                  <c:v>0.93</c:v>
                </c:pt>
                <c:pt idx="4">
                  <c:v>0.83</c:v>
                </c:pt>
                <c:pt idx="5">
                  <c:v>0.92</c:v>
                </c:pt>
                <c:pt idx="6">
                  <c:v>0.98</c:v>
                </c:pt>
                <c:pt idx="7">
                  <c:v>0.55000000000000004</c:v>
                </c:pt>
                <c:pt idx="8">
                  <c:v>0.86</c:v>
                </c:pt>
                <c:pt idx="9">
                  <c:v>0.86</c:v>
                </c:pt>
                <c:pt idx="10">
                  <c:v>1.01</c:v>
                </c:pt>
                <c:pt idx="11">
                  <c:v>0.95</c:v>
                </c:pt>
                <c:pt idx="13">
                  <c:v>0.81</c:v>
                </c:pt>
                <c:pt idx="14">
                  <c:v>0.48</c:v>
                </c:pt>
                <c:pt idx="15">
                  <c:v>0.62</c:v>
                </c:pt>
                <c:pt idx="16">
                  <c:v>0.77</c:v>
                </c:pt>
                <c:pt idx="17">
                  <c:v>1.06</c:v>
                </c:pt>
                <c:pt idx="18">
                  <c:v>0.9</c:v>
                </c:pt>
              </c:numCache>
            </c:numRef>
          </c:val>
          <c:smooth val="0"/>
          <c:extLst>
            <c:ext xmlns:c16="http://schemas.microsoft.com/office/drawing/2014/chart" uri="{C3380CC4-5D6E-409C-BE32-E72D297353CC}">
              <c16:uniqueId val="{00000001-B1AA-4B69-AD57-0610EC049CC4}"/>
            </c:ext>
          </c:extLst>
        </c:ser>
        <c:ser>
          <c:idx val="2"/>
          <c:order val="2"/>
          <c:tx>
            <c:strRef>
              <c:f>Sheet1!$A$4</c:f>
              <c:strCache>
                <c:ptCount val="1"/>
                <c:pt idx="0">
                  <c:v>SUR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1.18</c:v>
                </c:pt>
                <c:pt idx="1">
                  <c:v>1.2</c:v>
                </c:pt>
                <c:pt idx="2">
                  <c:v>1.21</c:v>
                </c:pt>
                <c:pt idx="3">
                  <c:v>0.94</c:v>
                </c:pt>
                <c:pt idx="4">
                  <c:v>0.87</c:v>
                </c:pt>
                <c:pt idx="5">
                  <c:v>0.94</c:v>
                </c:pt>
                <c:pt idx="6">
                  <c:v>0.99</c:v>
                </c:pt>
                <c:pt idx="7">
                  <c:v>0.57999999999999996</c:v>
                </c:pt>
                <c:pt idx="8">
                  <c:v>0.88</c:v>
                </c:pt>
                <c:pt idx="9">
                  <c:v>0.87</c:v>
                </c:pt>
                <c:pt idx="10">
                  <c:v>1.03</c:v>
                </c:pt>
                <c:pt idx="11">
                  <c:v>0.97</c:v>
                </c:pt>
                <c:pt idx="13">
                  <c:v>0.82</c:v>
                </c:pt>
                <c:pt idx="14">
                  <c:v>0.49</c:v>
                </c:pt>
                <c:pt idx="15">
                  <c:v>0.63</c:v>
                </c:pt>
                <c:pt idx="16">
                  <c:v>0.77</c:v>
                </c:pt>
                <c:pt idx="17">
                  <c:v>1.08</c:v>
                </c:pt>
                <c:pt idx="18">
                  <c:v>0.91</c:v>
                </c:pt>
              </c:numCache>
            </c:numRef>
          </c:val>
          <c:smooth val="0"/>
          <c:extLst>
            <c:ext xmlns:c16="http://schemas.microsoft.com/office/drawing/2014/chart" uri="{C3380CC4-5D6E-409C-BE32-E72D297353CC}">
              <c16:uniqueId val="{00000002-B1AA-4B69-AD57-0610EC049CC4}"/>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c:ext xmlns:c16="http://schemas.microsoft.com/office/drawing/2014/chart" uri="{C3380CC4-5D6E-409C-BE32-E72D297353CC}">
              <c16:uniqueId val="{00000003-B1AA-4B69-AD57-0610EC049CC4}"/>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1952"/>
        <c:crosses val="autoZero"/>
        <c:auto val="1"/>
        <c:lblAlgn val="ctr"/>
        <c:lblOffset val="600"/>
        <c:tickLblSkip val="1"/>
        <c:tickMarkSkip val="1"/>
        <c:noMultiLvlLbl val="0"/>
      </c:catAx>
      <c:valAx>
        <c:axId val="78461952"/>
        <c:scaling>
          <c:orientation val="minMax"/>
          <c:max val="1.3"/>
          <c:min val="0.5"/>
        </c:scaling>
        <c:delete val="0"/>
        <c:axPos val="l"/>
        <c:majorGridlines>
          <c:spPr>
            <a:ln w="17868">
              <a:solidFill>
                <a:srgbClr val="C0C0C0"/>
              </a:solidFill>
              <a:prstDash val="solid"/>
            </a:ln>
          </c:spPr>
        </c:majorGridlines>
        <c:title>
          <c:tx>
            <c:rich>
              <a:bodyPr/>
              <a:lstStyle/>
              <a:p>
                <a:pPr>
                  <a:defRPr sz="1800" b="1" i="0" u="none" strike="noStrike" baseline="0">
                    <a:solidFill>
                      <a:srgbClr val="000000"/>
                    </a:solidFill>
                    <a:latin typeface="Arial" panose="020B0604020202020204" pitchFamily="34" charset="0"/>
                    <a:ea typeface="Calibri"/>
                    <a:cs typeface="Arial" panose="020B0604020202020204" pitchFamily="34" charset="0"/>
                  </a:defRPr>
                </a:pPr>
                <a:r>
                  <a:rPr lang="en-US" sz="1800">
                    <a:latin typeface="Arial" panose="020B0604020202020204" pitchFamily="34" charset="0"/>
                    <a:cs typeface="Arial" panose="020B0604020202020204" pitchFamily="34" charset="0"/>
                  </a:rPr>
                  <a:t>SUR</a:t>
                </a:r>
              </a:p>
            </c:rich>
          </c:tx>
          <c:layout>
            <c:manualLayout>
              <c:xMode val="edge"/>
              <c:yMode val="edge"/>
              <c:x val="1.9589269379206742E-2"/>
              <c:y val="0.32814465476870469"/>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6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0032"/>
        <c:crosses val="autoZero"/>
        <c:crossBetween val="between"/>
        <c:majorUnit val="0.1"/>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Sheet1!$B$2:$J$2</c:f>
              <c:numCache>
                <c:formatCode>General</c:formatCode>
                <c:ptCount val="9"/>
                <c:pt idx="0">
                  <c:v>0.96</c:v>
                </c:pt>
                <c:pt idx="1">
                  <c:v>0.75</c:v>
                </c:pt>
                <c:pt idx="2">
                  <c:v>0.79</c:v>
                </c:pt>
                <c:pt idx="3">
                  <c:v>0.79</c:v>
                </c:pt>
                <c:pt idx="4">
                  <c:v>0.9</c:v>
                </c:pt>
                <c:pt idx="5">
                  <c:v>0.92</c:v>
                </c:pt>
                <c:pt idx="6">
                  <c:v>0.97</c:v>
                </c:pt>
                <c:pt idx="7">
                  <c:v>0.76</c:v>
                </c:pt>
                <c:pt idx="8">
                  <c:v>0.85</c:v>
                </c:pt>
              </c:numCache>
            </c:numRef>
          </c:val>
          <c:smooth val="0"/>
          <c:extLst>
            <c:ext xmlns:c16="http://schemas.microsoft.com/office/drawing/2014/chart" uri="{C3380CC4-5D6E-409C-BE32-E72D297353CC}">
              <c16:uniqueId val="{00000000-812A-4765-8982-E473EBC5EB0E}"/>
            </c:ext>
          </c:extLst>
        </c:ser>
        <c:ser>
          <c:idx val="1"/>
          <c:order val="1"/>
          <c:tx>
            <c:strRef>
              <c:f>Sheet1!$A$3</c:f>
              <c:strCache>
                <c:ptCount val="1"/>
                <c:pt idx="0">
                  <c:v>CI_LO</c:v>
                </c:pt>
              </c:strCache>
            </c:strRef>
          </c:tx>
          <c:spPr>
            <a:ln w="30069">
              <a:noFill/>
            </a:ln>
          </c:spPr>
          <c:marker>
            <c:symbol val="none"/>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Sheet1!$B$3:$J$3</c:f>
              <c:numCache>
                <c:formatCode>General</c:formatCode>
                <c:ptCount val="9"/>
                <c:pt idx="0">
                  <c:v>0.71</c:v>
                </c:pt>
                <c:pt idx="1">
                  <c:v>0.54</c:v>
                </c:pt>
                <c:pt idx="2">
                  <c:v>0.57999999999999996</c:v>
                </c:pt>
                <c:pt idx="3">
                  <c:v>0.57999999999999996</c:v>
                </c:pt>
                <c:pt idx="4">
                  <c:v>0.67</c:v>
                </c:pt>
                <c:pt idx="5">
                  <c:v>0.69</c:v>
                </c:pt>
                <c:pt idx="6">
                  <c:v>0.74</c:v>
                </c:pt>
                <c:pt idx="7">
                  <c:v>0.56999999999999995</c:v>
                </c:pt>
                <c:pt idx="8">
                  <c:v>0.64</c:v>
                </c:pt>
              </c:numCache>
            </c:numRef>
          </c:val>
          <c:smooth val="0"/>
          <c:extLst>
            <c:ext xmlns:c16="http://schemas.microsoft.com/office/drawing/2014/chart" uri="{C3380CC4-5D6E-409C-BE32-E72D297353CC}">
              <c16:uniqueId val="{00000001-812A-4765-8982-E473EBC5EB0E}"/>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Sheet1!$B$1:$J$1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Sheet1!$B$4:$J$4</c:f>
              <c:numCache>
                <c:formatCode>General</c:formatCode>
                <c:ptCount val="9"/>
                <c:pt idx="0">
                  <c:v>0.82</c:v>
                </c:pt>
                <c:pt idx="1">
                  <c:v>0.64</c:v>
                </c:pt>
                <c:pt idx="2">
                  <c:v>0.68</c:v>
                </c:pt>
                <c:pt idx="3">
                  <c:v>0.68</c:v>
                </c:pt>
                <c:pt idx="4">
                  <c:v>0.78</c:v>
                </c:pt>
                <c:pt idx="5">
                  <c:v>0.8</c:v>
                </c:pt>
                <c:pt idx="6">
                  <c:v>0.85</c:v>
                </c:pt>
                <c:pt idx="7">
                  <c:v>0.66</c:v>
                </c:pt>
                <c:pt idx="8">
                  <c:v>0.74</c:v>
                </c:pt>
              </c:numCache>
            </c:numRef>
          </c:val>
          <c:smooth val="0"/>
          <c:extLst>
            <c:ext xmlns:c16="http://schemas.microsoft.com/office/drawing/2014/chart" uri="{C3380CC4-5D6E-409C-BE32-E72D297353CC}">
              <c16:uniqueId val="{00000002-812A-4765-8982-E473EBC5EB0E}"/>
            </c:ext>
          </c:extLst>
        </c:ser>
        <c:dLbls>
          <c:showLegendKey val="0"/>
          <c:showVal val="0"/>
          <c:showCatName val="0"/>
          <c:showSerName val="0"/>
          <c:showPercent val="0"/>
          <c:showBubbleSize val="0"/>
        </c:dLbls>
        <c:hiLowLines>
          <c:spPr>
            <a:ln w="25398">
              <a:solidFill>
                <a:srgbClr val="333399"/>
              </a:solidFill>
              <a:prstDash val="solid"/>
            </a:ln>
          </c:spPr>
        </c:hiLowLines>
        <c:smooth val="0"/>
        <c:axId val="96840704"/>
        <c:axId val="96850688"/>
      </c:lineChart>
      <c:catAx>
        <c:axId val="968407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850688"/>
        <c:crosses val="autoZero"/>
        <c:auto val="1"/>
        <c:lblAlgn val="ctr"/>
        <c:lblOffset val="100"/>
        <c:tickLblSkip val="1"/>
        <c:tickMarkSkip val="1"/>
        <c:noMultiLvlLbl val="0"/>
      </c:catAx>
      <c:valAx>
        <c:axId val="96850688"/>
        <c:scaling>
          <c:orientation val="minMax"/>
          <c:max val="1.2"/>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840704"/>
        <c:crosses val="autoZero"/>
        <c:crossBetween val="between"/>
        <c:majorUnit val="0.2"/>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solidFill>
                  <a:schemeClr val="tx1"/>
                </a:solidFill>
                <a:latin typeface="Arial" panose="020B0604020202020204" pitchFamily="34" charset="0"/>
                <a:cs typeface="Arial" panose="020B0604020202020204" pitchFamily="34" charset="0"/>
              </a:rPr>
              <a:t>CLABSI</a:t>
            </a:r>
          </a:p>
        </c:rich>
      </c:tx>
      <c:layout>
        <c:manualLayout>
          <c:xMode val="edge"/>
          <c:yMode val="edge"/>
          <c:x val="0.45607597375089254"/>
          <c:y val="3.71280935908170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Sheet3!$J$2</c:f>
              <c:strCache>
                <c:ptCount val="1"/>
                <c:pt idx="0">
                  <c:v>SIR</c:v>
                </c:pt>
              </c:strCache>
            </c:strRef>
          </c:tx>
          <c:spPr>
            <a:ln w="28575" cap="rnd">
              <a:noFill/>
              <a:round/>
            </a:ln>
            <a:effectLst/>
          </c:spPr>
          <c:marker>
            <c:symbol val="dash"/>
            <c:size val="14"/>
            <c:spPr>
              <a:solidFill>
                <a:schemeClr val="accent1"/>
              </a:solidFill>
              <a:ln w="9525">
                <a:solidFill>
                  <a:schemeClr val="accent1"/>
                </a:solidFill>
              </a:ln>
              <a:effectLst/>
            </c:spPr>
          </c:marker>
          <c:dPt>
            <c:idx val="0"/>
            <c:marker>
              <c:symbol val="dash"/>
              <c:size val="14"/>
              <c:spPr>
                <a:solidFill>
                  <a:srgbClr val="92D050"/>
                </a:solidFill>
                <a:ln w="9525">
                  <a:solidFill>
                    <a:srgbClr val="92D050"/>
                  </a:solidFill>
                </a:ln>
                <a:effectLst/>
              </c:spPr>
            </c:marker>
            <c:bubble3D val="0"/>
            <c:extLst>
              <c:ext xmlns:c16="http://schemas.microsoft.com/office/drawing/2014/chart" uri="{C3380CC4-5D6E-409C-BE32-E72D297353CC}">
                <c16:uniqueId val="{00000000-C37B-4CF4-95F0-F3768BDB1B89}"/>
              </c:ext>
            </c:extLst>
          </c:dPt>
          <c:dPt>
            <c:idx val="1"/>
            <c:marker>
              <c:symbol val="dash"/>
              <c:size val="14"/>
              <c:spPr>
                <a:solidFill>
                  <a:srgbClr val="92D050"/>
                </a:solidFill>
                <a:ln w="9525">
                  <a:solidFill>
                    <a:srgbClr val="92D050"/>
                  </a:solidFill>
                </a:ln>
                <a:effectLst/>
              </c:spPr>
            </c:marker>
            <c:bubble3D val="0"/>
            <c:extLst>
              <c:ext xmlns:c16="http://schemas.microsoft.com/office/drawing/2014/chart" uri="{C3380CC4-5D6E-409C-BE32-E72D297353CC}">
                <c16:uniqueId val="{00000001-C37B-4CF4-95F0-F3768BDB1B89}"/>
              </c:ext>
            </c:extLst>
          </c:dPt>
          <c:cat>
            <c:strRef>
              <c:f>Sheet3!$I$3:$I$4</c:f>
              <c:strCache>
                <c:ptCount val="2"/>
                <c:pt idx="0">
                  <c:v>LTAC</c:v>
                </c:pt>
                <c:pt idx="1">
                  <c:v>IRF</c:v>
                </c:pt>
              </c:strCache>
            </c:strRef>
          </c:cat>
          <c:val>
            <c:numRef>
              <c:f>Sheet3!$J$3:$J$4</c:f>
              <c:numCache>
                <c:formatCode>General</c:formatCode>
                <c:ptCount val="2"/>
                <c:pt idx="0">
                  <c:v>0.85899999999999999</c:v>
                </c:pt>
                <c:pt idx="1">
                  <c:v>0.222</c:v>
                </c:pt>
              </c:numCache>
            </c:numRef>
          </c:val>
          <c:smooth val="0"/>
          <c:extLst>
            <c:ext xmlns:c16="http://schemas.microsoft.com/office/drawing/2014/chart" uri="{C3380CC4-5D6E-409C-BE32-E72D297353CC}">
              <c16:uniqueId val="{00000002-C37B-4CF4-95F0-F3768BDB1B89}"/>
            </c:ext>
          </c:extLst>
        </c:ser>
        <c:ser>
          <c:idx val="3"/>
          <c:order val="2"/>
          <c:tx>
            <c:strRef>
              <c:f>Sheet3!$K$2</c:f>
              <c:strCache>
                <c:ptCount val="1"/>
                <c:pt idx="0">
                  <c:v>lower</c:v>
                </c:pt>
              </c:strCache>
            </c:strRef>
          </c:tx>
          <c:spPr>
            <a:ln w="25400" cap="rnd">
              <a:noFill/>
              <a:round/>
            </a:ln>
            <a:effectLst/>
          </c:spPr>
          <c:marker>
            <c:symbol val="none"/>
          </c:marker>
          <c:cat>
            <c:strRef>
              <c:f>Sheet3!$I$3:$I$4</c:f>
              <c:strCache>
                <c:ptCount val="2"/>
                <c:pt idx="0">
                  <c:v>LTAC</c:v>
                </c:pt>
                <c:pt idx="1">
                  <c:v>IRF</c:v>
                </c:pt>
              </c:strCache>
            </c:strRef>
          </c:cat>
          <c:val>
            <c:numRef>
              <c:f>Sheet3!$K$3:$K$4</c:f>
              <c:numCache>
                <c:formatCode>General</c:formatCode>
                <c:ptCount val="2"/>
                <c:pt idx="0">
                  <c:v>0.63200000000000001</c:v>
                </c:pt>
                <c:pt idx="1">
                  <c:v>1.0999999999999999E-2</c:v>
                </c:pt>
              </c:numCache>
            </c:numRef>
          </c:val>
          <c:smooth val="0"/>
          <c:extLst>
            <c:ext xmlns:c16="http://schemas.microsoft.com/office/drawing/2014/chart" uri="{C3380CC4-5D6E-409C-BE32-E72D297353CC}">
              <c16:uniqueId val="{00000003-C37B-4CF4-95F0-F3768BDB1B89}"/>
            </c:ext>
          </c:extLst>
        </c:ser>
        <c:ser>
          <c:idx val="2"/>
          <c:order val="3"/>
          <c:tx>
            <c:strRef>
              <c:f>Sheet3!$L$2</c:f>
              <c:strCache>
                <c:ptCount val="1"/>
                <c:pt idx="0">
                  <c:v>upper</c:v>
                </c:pt>
              </c:strCache>
            </c:strRef>
          </c:tx>
          <c:spPr>
            <a:ln w="25400" cap="rnd">
              <a:noFill/>
              <a:round/>
            </a:ln>
            <a:effectLst/>
          </c:spPr>
          <c:marker>
            <c:symbol val="none"/>
          </c:marker>
          <c:cat>
            <c:strRef>
              <c:f>Sheet3!$I$3:$I$4</c:f>
              <c:strCache>
                <c:ptCount val="2"/>
                <c:pt idx="0">
                  <c:v>LTAC</c:v>
                </c:pt>
                <c:pt idx="1">
                  <c:v>IRF</c:v>
                </c:pt>
              </c:strCache>
            </c:strRef>
          </c:cat>
          <c:val>
            <c:numRef>
              <c:f>Sheet3!$L$3:$L$4</c:f>
              <c:numCache>
                <c:formatCode>General</c:formatCode>
                <c:ptCount val="2"/>
                <c:pt idx="0">
                  <c:v>1.143</c:v>
                </c:pt>
                <c:pt idx="1">
                  <c:v>1.095</c:v>
                </c:pt>
              </c:numCache>
            </c:numRef>
          </c:val>
          <c:smooth val="0"/>
          <c:extLst>
            <c:ext xmlns:c16="http://schemas.microsoft.com/office/drawing/2014/chart" uri="{C3380CC4-5D6E-409C-BE32-E72D297353CC}">
              <c16:uniqueId val="{00000004-C37B-4CF4-95F0-F3768BDB1B89}"/>
            </c:ext>
          </c:extLst>
        </c:ser>
        <c:dLbls>
          <c:showLegendKey val="0"/>
          <c:showVal val="0"/>
          <c:showCatName val="0"/>
          <c:showSerName val="0"/>
          <c:showPercent val="0"/>
          <c:showBubbleSize val="0"/>
        </c:dLbls>
        <c:hiLowLines>
          <c:spPr>
            <a:ln w="25400" cap="flat" cmpd="sng" algn="ctr">
              <a:solidFill>
                <a:srgbClr val="0070C0"/>
              </a:solidFill>
              <a:round/>
            </a:ln>
            <a:effectLst/>
          </c:spPr>
        </c:hiLowLines>
        <c:marker val="1"/>
        <c:smooth val="0"/>
        <c:axId val="723662272"/>
        <c:axId val="723661912"/>
        <c:extLst>
          <c:ext xmlns:c15="http://schemas.microsoft.com/office/drawing/2012/chart" uri="{02D57815-91ED-43cb-92C2-25804820EDAC}">
            <c15:filteredLineSeries>
              <c15:ser>
                <c:idx val="1"/>
                <c:order val="1"/>
                <c:tx>
                  <c:strRef>
                    <c:extLst>
                      <c:ext uri="{02D57815-91ED-43cb-92C2-25804820EDAC}">
                        <c15:formulaRef>
                          <c15:sqref>Sheet1!$K$1</c15:sqref>
                        </c15:formulaRef>
                      </c:ext>
                    </c:extLst>
                    <c:strCache>
                      <c:ptCount val="1"/>
                      <c:pt idx="0">
                        <c:v>IRF SIR</c:v>
                      </c:pt>
                    </c:strCache>
                  </c:strRef>
                </c:tx>
                <c:spPr>
                  <a:ln w="28575" cap="rnd">
                    <a:no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Sheet3!$I$3:$I$4</c15:sqref>
                        </c15:formulaRef>
                      </c:ext>
                    </c:extLst>
                    <c:strCache>
                      <c:ptCount val="2"/>
                      <c:pt idx="0">
                        <c:v>LTAC</c:v>
                      </c:pt>
                      <c:pt idx="1">
                        <c:v>IRF</c:v>
                      </c:pt>
                    </c:strCache>
                  </c:strRef>
                </c:cat>
                <c:val>
                  <c:numRef>
                    <c:extLst>
                      <c:ext uri="{02D57815-91ED-43cb-92C2-25804820EDAC}">
                        <c15:formulaRef>
                          <c15:sqref>Sheet1!$K$2:$K$5</c15:sqref>
                        </c15:formulaRef>
                      </c:ext>
                    </c:extLst>
                    <c:numCache>
                      <c:formatCode>General</c:formatCode>
                      <c:ptCount val="4"/>
                      <c:pt idx="0">
                        <c:v>0.222</c:v>
                      </c:pt>
                      <c:pt idx="1">
                        <c:v>0.78200000000000003</c:v>
                      </c:pt>
                      <c:pt idx="2">
                        <c:v>0.63100000000000001</c:v>
                      </c:pt>
                      <c:pt idx="3">
                        <c:v>0</c:v>
                      </c:pt>
                    </c:numCache>
                  </c:numRef>
                </c:val>
                <c:smooth val="0"/>
                <c:extLst>
                  <c:ext xmlns:c16="http://schemas.microsoft.com/office/drawing/2014/chart" uri="{C3380CC4-5D6E-409C-BE32-E72D297353CC}">
                    <c16:uniqueId val="{00000005-C37B-4CF4-95F0-F3768BDB1B89}"/>
                  </c:ext>
                </c:extLst>
              </c15:ser>
            </c15:filteredLineSeries>
          </c:ext>
        </c:extLst>
      </c:lineChart>
      <c:catAx>
        <c:axId val="723662272"/>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3661912"/>
        <c:crosses val="autoZero"/>
        <c:auto val="1"/>
        <c:lblAlgn val="ctr"/>
        <c:lblOffset val="100"/>
        <c:noMultiLvlLbl val="0"/>
      </c:catAx>
      <c:valAx>
        <c:axId val="723661912"/>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solidFill>
                      <a:schemeClr val="tx1"/>
                    </a:solidFill>
                    <a:latin typeface="Arial" panose="020B0604020202020204" pitchFamily="34" charset="0"/>
                    <a:cs typeface="Arial" panose="020B0604020202020204" pitchFamily="34" charset="0"/>
                  </a:rPr>
                  <a:t>SIR</a:t>
                </a:r>
              </a:p>
            </c:rich>
          </c:tx>
          <c:layout>
            <c:manualLayout>
              <c:xMode val="edge"/>
              <c:yMode val="edge"/>
              <c:x val="4.6127237080196741E-3"/>
              <c:y val="0.3816970049644487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36622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solidFill>
                  <a:schemeClr val="tx1"/>
                </a:solidFill>
                <a:latin typeface="Arial" panose="020B0604020202020204" pitchFamily="34" charset="0"/>
                <a:cs typeface="Arial" panose="020B0604020202020204" pitchFamily="34" charset="0"/>
              </a:rPr>
              <a:t>CAUTI</a:t>
            </a:r>
          </a:p>
        </c:rich>
      </c:tx>
      <c:layout>
        <c:manualLayout>
          <c:xMode val="edge"/>
          <c:yMode val="edge"/>
          <c:x val="0.45607597375089254"/>
          <c:y val="3.71280935908170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Sheet3!$O$2</c:f>
              <c:strCache>
                <c:ptCount val="1"/>
                <c:pt idx="0">
                  <c:v>SIR</c:v>
                </c:pt>
              </c:strCache>
            </c:strRef>
          </c:tx>
          <c:spPr>
            <a:ln w="25400" cap="rnd">
              <a:noFill/>
              <a:round/>
            </a:ln>
            <a:effectLst/>
          </c:spPr>
          <c:marker>
            <c:symbol val="dash"/>
            <c:size val="14"/>
            <c:spPr>
              <a:solidFill>
                <a:schemeClr val="accent1"/>
              </a:solidFill>
              <a:ln w="9525">
                <a:solidFill>
                  <a:schemeClr val="accent1"/>
                </a:solidFill>
              </a:ln>
              <a:effectLst/>
            </c:spPr>
          </c:marker>
          <c:dPt>
            <c:idx val="0"/>
            <c:marker>
              <c:symbol val="dash"/>
              <c:size val="14"/>
              <c:spPr>
                <a:solidFill>
                  <a:srgbClr val="92D050"/>
                </a:solidFill>
                <a:ln w="9525">
                  <a:solidFill>
                    <a:srgbClr val="92D050"/>
                  </a:solidFill>
                </a:ln>
                <a:effectLst/>
              </c:spPr>
            </c:marker>
            <c:bubble3D val="0"/>
            <c:extLst>
              <c:ext xmlns:c16="http://schemas.microsoft.com/office/drawing/2014/chart" uri="{C3380CC4-5D6E-409C-BE32-E72D297353CC}">
                <c16:uniqueId val="{00000000-4243-457A-A7F3-D69FB72940DE}"/>
              </c:ext>
            </c:extLst>
          </c:dPt>
          <c:dPt>
            <c:idx val="1"/>
            <c:marker>
              <c:symbol val="dash"/>
              <c:size val="14"/>
              <c:spPr>
                <a:solidFill>
                  <a:srgbClr val="92D050"/>
                </a:solidFill>
                <a:ln w="9525">
                  <a:solidFill>
                    <a:srgbClr val="92D050"/>
                  </a:solidFill>
                </a:ln>
                <a:effectLst/>
              </c:spPr>
            </c:marker>
            <c:bubble3D val="0"/>
            <c:extLst>
              <c:ext xmlns:c16="http://schemas.microsoft.com/office/drawing/2014/chart" uri="{C3380CC4-5D6E-409C-BE32-E72D297353CC}">
                <c16:uniqueId val="{00000001-4243-457A-A7F3-D69FB72940DE}"/>
              </c:ext>
            </c:extLst>
          </c:dPt>
          <c:cat>
            <c:strRef>
              <c:f>Sheet3!$N$3:$N$4</c:f>
              <c:strCache>
                <c:ptCount val="2"/>
                <c:pt idx="0">
                  <c:v>LTAC</c:v>
                </c:pt>
                <c:pt idx="1">
                  <c:v>IRF</c:v>
                </c:pt>
              </c:strCache>
            </c:strRef>
          </c:cat>
          <c:val>
            <c:numRef>
              <c:f>Sheet3!$O$3:$O$4</c:f>
              <c:numCache>
                <c:formatCode>General</c:formatCode>
                <c:ptCount val="2"/>
                <c:pt idx="0">
                  <c:v>0.63800000000000001</c:v>
                </c:pt>
                <c:pt idx="1">
                  <c:v>0.78200000000000003</c:v>
                </c:pt>
              </c:numCache>
            </c:numRef>
          </c:val>
          <c:smooth val="0"/>
          <c:extLst>
            <c:ext xmlns:c16="http://schemas.microsoft.com/office/drawing/2014/chart" uri="{C3380CC4-5D6E-409C-BE32-E72D297353CC}">
              <c16:uniqueId val="{00000002-4243-457A-A7F3-D69FB72940DE}"/>
            </c:ext>
          </c:extLst>
        </c:ser>
        <c:ser>
          <c:idx val="3"/>
          <c:order val="2"/>
          <c:tx>
            <c:strRef>
              <c:f>Sheet3!$P$2</c:f>
              <c:strCache>
                <c:ptCount val="1"/>
                <c:pt idx="0">
                  <c:v>lower</c:v>
                </c:pt>
              </c:strCache>
            </c:strRef>
          </c:tx>
          <c:spPr>
            <a:ln w="25400" cap="rnd">
              <a:noFill/>
              <a:round/>
            </a:ln>
            <a:effectLst/>
          </c:spPr>
          <c:marker>
            <c:symbol val="none"/>
          </c:marker>
          <c:cat>
            <c:strRef>
              <c:f>Sheet3!$N$3:$N$4</c:f>
              <c:strCache>
                <c:ptCount val="2"/>
                <c:pt idx="0">
                  <c:v>LTAC</c:v>
                </c:pt>
                <c:pt idx="1">
                  <c:v>IRF</c:v>
                </c:pt>
              </c:strCache>
            </c:strRef>
          </c:cat>
          <c:val>
            <c:numRef>
              <c:f>Sheet3!$P$3:$P$4</c:f>
              <c:numCache>
                <c:formatCode>General</c:formatCode>
                <c:ptCount val="2"/>
                <c:pt idx="0">
                  <c:v>0.46400000000000002</c:v>
                </c:pt>
                <c:pt idx="1">
                  <c:v>0.47799999999999998</c:v>
                </c:pt>
              </c:numCache>
            </c:numRef>
          </c:val>
          <c:smooth val="0"/>
          <c:extLst>
            <c:ext xmlns:c16="http://schemas.microsoft.com/office/drawing/2014/chart" uri="{C3380CC4-5D6E-409C-BE32-E72D297353CC}">
              <c16:uniqueId val="{00000003-4243-457A-A7F3-D69FB72940DE}"/>
            </c:ext>
          </c:extLst>
        </c:ser>
        <c:ser>
          <c:idx val="2"/>
          <c:order val="3"/>
          <c:tx>
            <c:strRef>
              <c:f>Sheet3!$Q$2</c:f>
              <c:strCache>
                <c:ptCount val="1"/>
                <c:pt idx="0">
                  <c:v>upper</c:v>
                </c:pt>
              </c:strCache>
            </c:strRef>
          </c:tx>
          <c:spPr>
            <a:ln w="25400" cap="rnd">
              <a:noFill/>
              <a:round/>
            </a:ln>
            <a:effectLst/>
          </c:spPr>
          <c:marker>
            <c:symbol val="none"/>
          </c:marker>
          <c:cat>
            <c:strRef>
              <c:f>Sheet3!$N$3:$N$4</c:f>
              <c:strCache>
                <c:ptCount val="2"/>
                <c:pt idx="0">
                  <c:v>LTAC</c:v>
                </c:pt>
                <c:pt idx="1">
                  <c:v>IRF</c:v>
                </c:pt>
              </c:strCache>
            </c:strRef>
          </c:cat>
          <c:val>
            <c:numRef>
              <c:f>Sheet3!$Q$3:$Q$4</c:f>
              <c:numCache>
                <c:formatCode>General</c:formatCode>
                <c:ptCount val="2"/>
                <c:pt idx="0">
                  <c:v>0.85699999999999998</c:v>
                </c:pt>
                <c:pt idx="1">
                  <c:v>1.212</c:v>
                </c:pt>
              </c:numCache>
            </c:numRef>
          </c:val>
          <c:smooth val="0"/>
          <c:extLst>
            <c:ext xmlns:c16="http://schemas.microsoft.com/office/drawing/2014/chart" uri="{C3380CC4-5D6E-409C-BE32-E72D297353CC}">
              <c16:uniqueId val="{00000004-4243-457A-A7F3-D69FB72940DE}"/>
            </c:ext>
          </c:extLst>
        </c:ser>
        <c:dLbls>
          <c:showLegendKey val="0"/>
          <c:showVal val="0"/>
          <c:showCatName val="0"/>
          <c:showSerName val="0"/>
          <c:showPercent val="0"/>
          <c:showBubbleSize val="0"/>
        </c:dLbls>
        <c:hiLowLines>
          <c:spPr>
            <a:ln w="25400" cap="flat" cmpd="sng" algn="ctr">
              <a:solidFill>
                <a:srgbClr val="0070C0"/>
              </a:solidFill>
              <a:round/>
            </a:ln>
            <a:effectLst/>
          </c:spPr>
        </c:hiLowLines>
        <c:marker val="1"/>
        <c:smooth val="0"/>
        <c:axId val="723662272"/>
        <c:axId val="723661912"/>
        <c:extLst>
          <c:ext xmlns:c15="http://schemas.microsoft.com/office/drawing/2012/chart" uri="{02D57815-91ED-43cb-92C2-25804820EDAC}">
            <c15:filteredLineSeries>
              <c15:ser>
                <c:idx val="1"/>
                <c:order val="1"/>
                <c:tx>
                  <c:strRef>
                    <c:extLst>
                      <c:ext uri="{02D57815-91ED-43cb-92C2-25804820EDAC}">
                        <c15:formulaRef>
                          <c15:sqref>Sheet1!$K$1</c15:sqref>
                        </c15:formulaRef>
                      </c:ext>
                    </c:extLst>
                    <c:strCache>
                      <c:ptCount val="1"/>
                      <c:pt idx="0">
                        <c:v>IRF SIR</c:v>
                      </c:pt>
                    </c:strCache>
                  </c:strRef>
                </c:tx>
                <c:spPr>
                  <a:ln w="28575" cap="rnd">
                    <a:no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Sheet3!$N$3:$N$4</c15:sqref>
                        </c15:formulaRef>
                      </c:ext>
                    </c:extLst>
                    <c:strCache>
                      <c:ptCount val="2"/>
                      <c:pt idx="0">
                        <c:v>LTAC</c:v>
                      </c:pt>
                      <c:pt idx="1">
                        <c:v>IRF</c:v>
                      </c:pt>
                    </c:strCache>
                  </c:strRef>
                </c:cat>
                <c:val>
                  <c:numRef>
                    <c:extLst>
                      <c:ext uri="{02D57815-91ED-43cb-92C2-25804820EDAC}">
                        <c15:formulaRef>
                          <c15:sqref>Sheet1!$K$2:$K$5</c15:sqref>
                        </c15:formulaRef>
                      </c:ext>
                    </c:extLst>
                    <c:numCache>
                      <c:formatCode>General</c:formatCode>
                      <c:ptCount val="4"/>
                      <c:pt idx="0">
                        <c:v>0.222</c:v>
                      </c:pt>
                      <c:pt idx="1">
                        <c:v>0.78200000000000003</c:v>
                      </c:pt>
                      <c:pt idx="2">
                        <c:v>0.63100000000000001</c:v>
                      </c:pt>
                      <c:pt idx="3">
                        <c:v>0</c:v>
                      </c:pt>
                    </c:numCache>
                  </c:numRef>
                </c:val>
                <c:smooth val="0"/>
                <c:extLst>
                  <c:ext xmlns:c16="http://schemas.microsoft.com/office/drawing/2014/chart" uri="{C3380CC4-5D6E-409C-BE32-E72D297353CC}">
                    <c16:uniqueId val="{00000005-4243-457A-A7F3-D69FB72940DE}"/>
                  </c:ext>
                </c:extLst>
              </c15:ser>
            </c15:filteredLineSeries>
          </c:ext>
        </c:extLst>
      </c:lineChart>
      <c:catAx>
        <c:axId val="723662272"/>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3661912"/>
        <c:crosses val="autoZero"/>
        <c:auto val="1"/>
        <c:lblAlgn val="ctr"/>
        <c:lblOffset val="100"/>
        <c:noMultiLvlLbl val="0"/>
      </c:catAx>
      <c:valAx>
        <c:axId val="723661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solidFill>
                      <a:schemeClr val="tx1"/>
                    </a:solidFill>
                    <a:latin typeface="Arial" panose="020B0604020202020204" pitchFamily="34" charset="0"/>
                    <a:cs typeface="Arial" panose="020B0604020202020204" pitchFamily="34" charset="0"/>
                  </a:rPr>
                  <a:t>SIR</a:t>
                </a:r>
              </a:p>
            </c:rich>
          </c:tx>
          <c:layout>
            <c:manualLayout>
              <c:xMode val="edge"/>
              <c:yMode val="edge"/>
              <c:x val="4.6127237080196741E-3"/>
              <c:y val="0.3816970049644487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36622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solidFill>
                  <a:schemeClr val="tx1"/>
                </a:solidFill>
                <a:latin typeface="Arial" panose="020B0604020202020204" pitchFamily="34" charset="0"/>
                <a:cs typeface="Arial" panose="020B0604020202020204" pitchFamily="34" charset="0"/>
              </a:rPr>
              <a:t>Urinary</a:t>
            </a:r>
            <a:r>
              <a:rPr lang="en-US" sz="2000" b="1" baseline="0">
                <a:solidFill>
                  <a:schemeClr val="tx1"/>
                </a:solidFill>
                <a:latin typeface="Arial" panose="020B0604020202020204" pitchFamily="34" charset="0"/>
                <a:cs typeface="Arial" panose="020B0604020202020204" pitchFamily="34" charset="0"/>
              </a:rPr>
              <a:t> Catheter</a:t>
            </a:r>
            <a:endParaRPr lang="en-US" sz="2000" b="1">
              <a:solidFill>
                <a:schemeClr val="tx1"/>
              </a:solidFill>
              <a:latin typeface="Arial" panose="020B0604020202020204" pitchFamily="34" charset="0"/>
              <a:cs typeface="Arial" panose="020B0604020202020204" pitchFamily="34" charset="0"/>
            </a:endParaRPr>
          </a:p>
        </c:rich>
      </c:tx>
      <c:layout>
        <c:manualLayout>
          <c:xMode val="edge"/>
          <c:yMode val="edge"/>
          <c:x val="0.34340664213461064"/>
          <c:y val="4.184091888788442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Sheet4!$O$2</c:f>
              <c:strCache>
                <c:ptCount val="1"/>
                <c:pt idx="0">
                  <c:v>SUR</c:v>
                </c:pt>
              </c:strCache>
            </c:strRef>
          </c:tx>
          <c:spPr>
            <a:ln w="25400" cap="rnd">
              <a:noFill/>
              <a:round/>
            </a:ln>
            <a:effectLst/>
          </c:spPr>
          <c:marker>
            <c:symbol val="dash"/>
            <c:size val="14"/>
            <c:spPr>
              <a:solidFill>
                <a:srgbClr val="92D050"/>
              </a:solidFill>
              <a:ln w="9525">
                <a:solidFill>
                  <a:srgbClr val="92D050"/>
                </a:solidFill>
              </a:ln>
              <a:effectLst/>
            </c:spPr>
          </c:marker>
          <c:cat>
            <c:strRef>
              <c:f>Sheet3!$I$3:$I$4</c:f>
              <c:strCache>
                <c:ptCount val="2"/>
                <c:pt idx="0">
                  <c:v>LTAC</c:v>
                </c:pt>
                <c:pt idx="1">
                  <c:v>IRF</c:v>
                </c:pt>
              </c:strCache>
            </c:strRef>
          </c:cat>
          <c:val>
            <c:numRef>
              <c:f>Sheet4!$O$3:$O$4</c:f>
              <c:numCache>
                <c:formatCode>General</c:formatCode>
                <c:ptCount val="2"/>
                <c:pt idx="0">
                  <c:v>0.317</c:v>
                </c:pt>
                <c:pt idx="1">
                  <c:v>1.1439999999999999</c:v>
                </c:pt>
              </c:numCache>
            </c:numRef>
          </c:val>
          <c:smooth val="0"/>
          <c:extLst>
            <c:ext xmlns:c16="http://schemas.microsoft.com/office/drawing/2014/chart" uri="{C3380CC4-5D6E-409C-BE32-E72D297353CC}">
              <c16:uniqueId val="{00000000-60D4-41CE-82BE-855EB06B1A75}"/>
            </c:ext>
          </c:extLst>
        </c:ser>
        <c:ser>
          <c:idx val="3"/>
          <c:order val="2"/>
          <c:tx>
            <c:strRef>
              <c:f>Sheet4!$P$2</c:f>
              <c:strCache>
                <c:ptCount val="1"/>
                <c:pt idx="0">
                  <c:v>lower</c:v>
                </c:pt>
              </c:strCache>
            </c:strRef>
          </c:tx>
          <c:spPr>
            <a:ln w="25400" cap="rnd">
              <a:noFill/>
              <a:round/>
            </a:ln>
            <a:effectLst/>
          </c:spPr>
          <c:marker>
            <c:symbol val="circle"/>
            <c:size val="5"/>
            <c:spPr>
              <a:solidFill>
                <a:srgbClr val="0070C0"/>
              </a:solidFill>
              <a:ln w="9525">
                <a:solidFill>
                  <a:srgbClr val="0070C0"/>
                </a:solidFill>
              </a:ln>
              <a:effectLst/>
            </c:spPr>
          </c:marker>
          <c:cat>
            <c:strRef>
              <c:f>Sheet3!$I$3:$I$4</c:f>
              <c:strCache>
                <c:ptCount val="2"/>
                <c:pt idx="0">
                  <c:v>LTAC</c:v>
                </c:pt>
                <c:pt idx="1">
                  <c:v>IRF</c:v>
                </c:pt>
              </c:strCache>
            </c:strRef>
          </c:cat>
          <c:val>
            <c:numRef>
              <c:f>Sheet4!$P$3:$P$4</c:f>
              <c:numCache>
                <c:formatCode>General</c:formatCode>
                <c:ptCount val="2"/>
                <c:pt idx="0">
                  <c:v>0.313</c:v>
                </c:pt>
                <c:pt idx="1">
                  <c:v>1.125</c:v>
                </c:pt>
              </c:numCache>
            </c:numRef>
          </c:val>
          <c:smooth val="0"/>
          <c:extLst>
            <c:ext xmlns:c16="http://schemas.microsoft.com/office/drawing/2014/chart" uri="{C3380CC4-5D6E-409C-BE32-E72D297353CC}">
              <c16:uniqueId val="{00000001-60D4-41CE-82BE-855EB06B1A75}"/>
            </c:ext>
          </c:extLst>
        </c:ser>
        <c:ser>
          <c:idx val="2"/>
          <c:order val="3"/>
          <c:tx>
            <c:strRef>
              <c:f>Sheet4!$Q$2</c:f>
              <c:strCache>
                <c:ptCount val="1"/>
                <c:pt idx="0">
                  <c:v>upper</c:v>
                </c:pt>
              </c:strCache>
            </c:strRef>
          </c:tx>
          <c:spPr>
            <a:ln w="25400" cap="rnd">
              <a:noFill/>
              <a:round/>
            </a:ln>
            <a:effectLst/>
          </c:spPr>
          <c:marker>
            <c:symbol val="none"/>
          </c:marker>
          <c:cat>
            <c:strRef>
              <c:f>Sheet3!$I$3:$I$4</c:f>
              <c:strCache>
                <c:ptCount val="2"/>
                <c:pt idx="0">
                  <c:v>LTAC</c:v>
                </c:pt>
                <c:pt idx="1">
                  <c:v>IRF</c:v>
                </c:pt>
              </c:strCache>
            </c:strRef>
          </c:cat>
          <c:val>
            <c:numRef>
              <c:f>Sheet4!$Q$3:$Q$4</c:f>
              <c:numCache>
                <c:formatCode>General</c:formatCode>
                <c:ptCount val="2"/>
                <c:pt idx="0">
                  <c:v>0.32</c:v>
                </c:pt>
                <c:pt idx="1">
                  <c:v>1.163</c:v>
                </c:pt>
              </c:numCache>
            </c:numRef>
          </c:val>
          <c:smooth val="0"/>
          <c:extLst>
            <c:ext xmlns:c16="http://schemas.microsoft.com/office/drawing/2014/chart" uri="{C3380CC4-5D6E-409C-BE32-E72D297353CC}">
              <c16:uniqueId val="{00000002-60D4-41CE-82BE-855EB06B1A75}"/>
            </c:ext>
          </c:extLst>
        </c:ser>
        <c:dLbls>
          <c:showLegendKey val="0"/>
          <c:showVal val="0"/>
          <c:showCatName val="0"/>
          <c:showSerName val="0"/>
          <c:showPercent val="0"/>
          <c:showBubbleSize val="0"/>
        </c:dLbls>
        <c:hiLowLines>
          <c:spPr>
            <a:ln w="25400" cap="flat" cmpd="sng" algn="ctr">
              <a:solidFill>
                <a:srgbClr val="0070C0"/>
              </a:solidFill>
              <a:round/>
            </a:ln>
            <a:effectLst/>
          </c:spPr>
        </c:hiLowLines>
        <c:marker val="1"/>
        <c:smooth val="0"/>
        <c:axId val="723662272"/>
        <c:axId val="723661912"/>
        <c:extLst>
          <c:ext xmlns:c15="http://schemas.microsoft.com/office/drawing/2012/chart" uri="{02D57815-91ED-43cb-92C2-25804820EDAC}">
            <c15:filteredLineSeries>
              <c15:ser>
                <c:idx val="1"/>
                <c:order val="1"/>
                <c:tx>
                  <c:strRef>
                    <c:extLst>
                      <c:ext uri="{02D57815-91ED-43cb-92C2-25804820EDAC}">
                        <c15:formulaRef>
                          <c15:sqref>Sheet1!$K$1</c15:sqref>
                        </c15:formulaRef>
                      </c:ext>
                    </c:extLst>
                    <c:strCache>
                      <c:ptCount val="1"/>
                      <c:pt idx="0">
                        <c:v>IRF SIR</c:v>
                      </c:pt>
                    </c:strCache>
                  </c:strRef>
                </c:tx>
                <c:spPr>
                  <a:ln w="28575" cap="rnd">
                    <a:no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Sheet3!$I$3:$I$4</c15:sqref>
                        </c15:formulaRef>
                      </c:ext>
                    </c:extLst>
                    <c:strCache>
                      <c:ptCount val="2"/>
                      <c:pt idx="0">
                        <c:v>LTAC</c:v>
                      </c:pt>
                      <c:pt idx="1">
                        <c:v>IRF</c:v>
                      </c:pt>
                    </c:strCache>
                  </c:strRef>
                </c:cat>
                <c:val>
                  <c:numRef>
                    <c:extLst>
                      <c:ext uri="{02D57815-91ED-43cb-92C2-25804820EDAC}">
                        <c15:formulaRef>
                          <c15:sqref>Sheet1!$K$2:$K$5</c15:sqref>
                        </c15:formulaRef>
                      </c:ext>
                    </c:extLst>
                    <c:numCache>
                      <c:formatCode>General</c:formatCode>
                      <c:ptCount val="4"/>
                      <c:pt idx="0">
                        <c:v>0.222</c:v>
                      </c:pt>
                      <c:pt idx="1">
                        <c:v>0.78200000000000003</c:v>
                      </c:pt>
                      <c:pt idx="2">
                        <c:v>0.63100000000000001</c:v>
                      </c:pt>
                      <c:pt idx="3">
                        <c:v>0</c:v>
                      </c:pt>
                    </c:numCache>
                  </c:numRef>
                </c:val>
                <c:smooth val="0"/>
                <c:extLst>
                  <c:ext xmlns:c16="http://schemas.microsoft.com/office/drawing/2014/chart" uri="{C3380CC4-5D6E-409C-BE32-E72D297353CC}">
                    <c16:uniqueId val="{00000003-60D4-41CE-82BE-855EB06B1A75}"/>
                  </c:ext>
                </c:extLst>
              </c15:ser>
            </c15:filteredLineSeries>
          </c:ext>
        </c:extLst>
      </c:lineChart>
      <c:catAx>
        <c:axId val="723662272"/>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3661912"/>
        <c:crosses val="autoZero"/>
        <c:auto val="1"/>
        <c:lblAlgn val="ctr"/>
        <c:lblOffset val="100"/>
        <c:noMultiLvlLbl val="0"/>
      </c:catAx>
      <c:valAx>
        <c:axId val="723661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solidFill>
                      <a:schemeClr val="tx1"/>
                    </a:solidFill>
                    <a:latin typeface="Arial" panose="020B0604020202020204" pitchFamily="34" charset="0"/>
                    <a:cs typeface="Arial" panose="020B0604020202020204" pitchFamily="34" charset="0"/>
                  </a:rPr>
                  <a:t>SUR</a:t>
                </a:r>
              </a:p>
            </c:rich>
          </c:tx>
          <c:layout>
            <c:manualLayout>
              <c:xMode val="edge"/>
              <c:yMode val="edge"/>
              <c:x val="4.6127237080196741E-3"/>
              <c:y val="0.3816970049644487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3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solidFill>
                  <a:schemeClr val="tx1"/>
                </a:solidFill>
                <a:latin typeface="Arial" panose="020B0604020202020204" pitchFamily="34" charset="0"/>
                <a:cs typeface="Arial" panose="020B0604020202020204" pitchFamily="34" charset="0"/>
              </a:rPr>
              <a:t>Central Line</a:t>
            </a:r>
          </a:p>
        </c:rich>
      </c:tx>
      <c:layout>
        <c:manualLayout>
          <c:xMode val="edge"/>
          <c:yMode val="edge"/>
          <c:x val="0.3957925863186616"/>
          <c:y val="4.18408613386908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Sheet4!$J$2</c:f>
              <c:strCache>
                <c:ptCount val="1"/>
                <c:pt idx="0">
                  <c:v>SUR</c:v>
                </c:pt>
              </c:strCache>
            </c:strRef>
          </c:tx>
          <c:spPr>
            <a:ln w="28575" cap="rnd">
              <a:noFill/>
              <a:round/>
            </a:ln>
            <a:effectLst/>
          </c:spPr>
          <c:marker>
            <c:symbol val="dash"/>
            <c:size val="14"/>
            <c:spPr>
              <a:solidFill>
                <a:schemeClr val="accent1"/>
              </a:solidFill>
              <a:ln w="9525">
                <a:solidFill>
                  <a:schemeClr val="accent1"/>
                </a:solidFill>
              </a:ln>
              <a:effectLst/>
            </c:spPr>
          </c:marker>
          <c:dPt>
            <c:idx val="0"/>
            <c:marker>
              <c:symbol val="dash"/>
              <c:size val="14"/>
              <c:spPr>
                <a:solidFill>
                  <a:srgbClr val="92D050"/>
                </a:solidFill>
                <a:ln w="9525">
                  <a:solidFill>
                    <a:srgbClr val="92D050"/>
                  </a:solidFill>
                </a:ln>
                <a:effectLst/>
              </c:spPr>
            </c:marker>
            <c:bubble3D val="0"/>
            <c:extLst>
              <c:ext xmlns:c16="http://schemas.microsoft.com/office/drawing/2014/chart" uri="{C3380CC4-5D6E-409C-BE32-E72D297353CC}">
                <c16:uniqueId val="{00000000-BA89-40DB-913E-888349F6416E}"/>
              </c:ext>
            </c:extLst>
          </c:dPt>
          <c:dPt>
            <c:idx val="1"/>
            <c:marker>
              <c:symbol val="dash"/>
              <c:size val="14"/>
              <c:spPr>
                <a:solidFill>
                  <a:srgbClr val="92D050"/>
                </a:solidFill>
                <a:ln w="9525">
                  <a:solidFill>
                    <a:srgbClr val="92D050"/>
                  </a:solidFill>
                </a:ln>
                <a:effectLst/>
              </c:spPr>
            </c:marker>
            <c:bubble3D val="0"/>
            <c:extLst>
              <c:ext xmlns:c16="http://schemas.microsoft.com/office/drawing/2014/chart" uri="{C3380CC4-5D6E-409C-BE32-E72D297353CC}">
                <c16:uniqueId val="{00000001-BA89-40DB-913E-888349F6416E}"/>
              </c:ext>
            </c:extLst>
          </c:dPt>
          <c:cat>
            <c:strRef>
              <c:f>Sheet3!$I$3:$I$4</c:f>
              <c:strCache>
                <c:ptCount val="2"/>
                <c:pt idx="0">
                  <c:v>LTAC</c:v>
                </c:pt>
                <c:pt idx="1">
                  <c:v>IRF</c:v>
                </c:pt>
              </c:strCache>
            </c:strRef>
          </c:cat>
          <c:val>
            <c:numRef>
              <c:f>Sheet4!$J$3:$J$4</c:f>
              <c:numCache>
                <c:formatCode>General</c:formatCode>
                <c:ptCount val="2"/>
                <c:pt idx="0">
                  <c:v>0.27800000000000002</c:v>
                </c:pt>
                <c:pt idx="1">
                  <c:v>0.85399999999999998</c:v>
                </c:pt>
              </c:numCache>
            </c:numRef>
          </c:val>
          <c:smooth val="0"/>
          <c:extLst>
            <c:ext xmlns:c16="http://schemas.microsoft.com/office/drawing/2014/chart" uri="{C3380CC4-5D6E-409C-BE32-E72D297353CC}">
              <c16:uniqueId val="{00000002-BA89-40DB-913E-888349F6416E}"/>
            </c:ext>
          </c:extLst>
        </c:ser>
        <c:ser>
          <c:idx val="3"/>
          <c:order val="2"/>
          <c:tx>
            <c:strRef>
              <c:f>Sheet4!$K$2</c:f>
              <c:strCache>
                <c:ptCount val="1"/>
                <c:pt idx="0">
                  <c:v>lower</c:v>
                </c:pt>
              </c:strCache>
            </c:strRef>
          </c:tx>
          <c:spPr>
            <a:ln w="25400" cap="rnd">
              <a:noFill/>
              <a:round/>
            </a:ln>
            <a:effectLst/>
          </c:spPr>
          <c:marker>
            <c:symbol val="circle"/>
            <c:size val="5"/>
            <c:spPr>
              <a:solidFill>
                <a:srgbClr val="0070C0"/>
              </a:solidFill>
              <a:ln w="9525">
                <a:solidFill>
                  <a:srgbClr val="0070C0"/>
                </a:solidFill>
              </a:ln>
              <a:effectLst/>
            </c:spPr>
          </c:marker>
          <c:cat>
            <c:strRef>
              <c:f>Sheet3!$I$3:$I$4</c:f>
              <c:strCache>
                <c:ptCount val="2"/>
                <c:pt idx="0">
                  <c:v>LTAC</c:v>
                </c:pt>
                <c:pt idx="1">
                  <c:v>IRF</c:v>
                </c:pt>
              </c:strCache>
            </c:strRef>
          </c:cat>
          <c:val>
            <c:numRef>
              <c:f>Sheet4!$K$3:$K$4</c:f>
              <c:numCache>
                <c:formatCode>General</c:formatCode>
                <c:ptCount val="2"/>
                <c:pt idx="0">
                  <c:v>0.27500000000000002</c:v>
                </c:pt>
                <c:pt idx="1">
                  <c:v>0.83699999999999997</c:v>
                </c:pt>
              </c:numCache>
            </c:numRef>
          </c:val>
          <c:smooth val="0"/>
          <c:extLst>
            <c:ext xmlns:c16="http://schemas.microsoft.com/office/drawing/2014/chart" uri="{C3380CC4-5D6E-409C-BE32-E72D297353CC}">
              <c16:uniqueId val="{00000003-BA89-40DB-913E-888349F6416E}"/>
            </c:ext>
          </c:extLst>
        </c:ser>
        <c:ser>
          <c:idx val="2"/>
          <c:order val="3"/>
          <c:tx>
            <c:strRef>
              <c:f>Sheet4!$L$2</c:f>
              <c:strCache>
                <c:ptCount val="1"/>
                <c:pt idx="0">
                  <c:v>upper</c:v>
                </c:pt>
              </c:strCache>
            </c:strRef>
          </c:tx>
          <c:spPr>
            <a:ln w="25400" cap="rnd">
              <a:noFill/>
              <a:round/>
            </a:ln>
            <a:effectLst/>
          </c:spPr>
          <c:marker>
            <c:symbol val="circle"/>
            <c:size val="5"/>
            <c:spPr>
              <a:solidFill>
                <a:srgbClr val="0070C0"/>
              </a:solidFill>
              <a:ln w="9525">
                <a:solidFill>
                  <a:srgbClr val="0070C0"/>
                </a:solidFill>
              </a:ln>
              <a:effectLst/>
            </c:spPr>
          </c:marker>
          <c:cat>
            <c:strRef>
              <c:f>Sheet3!$I$3:$I$4</c:f>
              <c:strCache>
                <c:ptCount val="2"/>
                <c:pt idx="0">
                  <c:v>LTAC</c:v>
                </c:pt>
                <c:pt idx="1">
                  <c:v>IRF</c:v>
                </c:pt>
              </c:strCache>
            </c:strRef>
          </c:cat>
          <c:val>
            <c:numRef>
              <c:f>Sheet4!$L$3:$L$4</c:f>
              <c:numCache>
                <c:formatCode>General</c:formatCode>
                <c:ptCount val="2"/>
                <c:pt idx="0">
                  <c:v>0.28000000000000003</c:v>
                </c:pt>
                <c:pt idx="1">
                  <c:v>0.872</c:v>
                </c:pt>
              </c:numCache>
            </c:numRef>
          </c:val>
          <c:smooth val="0"/>
          <c:extLst>
            <c:ext xmlns:c16="http://schemas.microsoft.com/office/drawing/2014/chart" uri="{C3380CC4-5D6E-409C-BE32-E72D297353CC}">
              <c16:uniqueId val="{00000004-BA89-40DB-913E-888349F6416E}"/>
            </c:ext>
          </c:extLst>
        </c:ser>
        <c:dLbls>
          <c:showLegendKey val="0"/>
          <c:showVal val="0"/>
          <c:showCatName val="0"/>
          <c:showSerName val="0"/>
          <c:showPercent val="0"/>
          <c:showBubbleSize val="0"/>
        </c:dLbls>
        <c:hiLowLines>
          <c:spPr>
            <a:ln w="25400" cap="flat" cmpd="sng" algn="ctr">
              <a:solidFill>
                <a:srgbClr val="0070C0"/>
              </a:solidFill>
              <a:round/>
            </a:ln>
            <a:effectLst/>
          </c:spPr>
        </c:hiLowLines>
        <c:marker val="1"/>
        <c:smooth val="0"/>
        <c:axId val="723662272"/>
        <c:axId val="723661912"/>
        <c:extLst>
          <c:ext xmlns:c15="http://schemas.microsoft.com/office/drawing/2012/chart" uri="{02D57815-91ED-43cb-92C2-25804820EDAC}">
            <c15:filteredLineSeries>
              <c15:ser>
                <c:idx val="1"/>
                <c:order val="1"/>
                <c:tx>
                  <c:strRef>
                    <c:extLst>
                      <c:ext uri="{02D57815-91ED-43cb-92C2-25804820EDAC}">
                        <c15:formulaRef>
                          <c15:sqref>Sheet1!$K$1</c15:sqref>
                        </c15:formulaRef>
                      </c:ext>
                    </c:extLst>
                    <c:strCache>
                      <c:ptCount val="1"/>
                      <c:pt idx="0">
                        <c:v>IRF SIR</c:v>
                      </c:pt>
                    </c:strCache>
                  </c:strRef>
                </c:tx>
                <c:spPr>
                  <a:ln w="28575" cap="rnd">
                    <a:no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Sheet3!$I$3:$I$4</c15:sqref>
                        </c15:formulaRef>
                      </c:ext>
                    </c:extLst>
                    <c:strCache>
                      <c:ptCount val="2"/>
                      <c:pt idx="0">
                        <c:v>LTAC</c:v>
                      </c:pt>
                      <c:pt idx="1">
                        <c:v>IRF</c:v>
                      </c:pt>
                    </c:strCache>
                  </c:strRef>
                </c:cat>
                <c:val>
                  <c:numRef>
                    <c:extLst>
                      <c:ext uri="{02D57815-91ED-43cb-92C2-25804820EDAC}">
                        <c15:formulaRef>
                          <c15:sqref>Sheet1!$K$2:$K$5</c15:sqref>
                        </c15:formulaRef>
                      </c:ext>
                    </c:extLst>
                    <c:numCache>
                      <c:formatCode>General</c:formatCode>
                      <c:ptCount val="4"/>
                      <c:pt idx="0">
                        <c:v>0.222</c:v>
                      </c:pt>
                      <c:pt idx="1">
                        <c:v>0.78200000000000003</c:v>
                      </c:pt>
                      <c:pt idx="2">
                        <c:v>0.63100000000000001</c:v>
                      </c:pt>
                      <c:pt idx="3">
                        <c:v>0</c:v>
                      </c:pt>
                    </c:numCache>
                  </c:numRef>
                </c:val>
                <c:smooth val="0"/>
                <c:extLst>
                  <c:ext xmlns:c16="http://schemas.microsoft.com/office/drawing/2014/chart" uri="{C3380CC4-5D6E-409C-BE32-E72D297353CC}">
                    <c16:uniqueId val="{00000005-BA89-40DB-913E-888349F6416E}"/>
                  </c:ext>
                </c:extLst>
              </c15:ser>
            </c15:filteredLineSeries>
          </c:ext>
        </c:extLst>
      </c:lineChart>
      <c:catAx>
        <c:axId val="723662272"/>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3661912"/>
        <c:crosses val="autoZero"/>
        <c:auto val="1"/>
        <c:lblAlgn val="ctr"/>
        <c:lblOffset val="100"/>
        <c:noMultiLvlLbl val="0"/>
      </c:catAx>
      <c:valAx>
        <c:axId val="723661912"/>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solidFill>
                      <a:schemeClr val="tx1"/>
                    </a:solidFill>
                    <a:latin typeface="Arial" panose="020B0604020202020204" pitchFamily="34" charset="0"/>
                    <a:cs typeface="Arial" panose="020B0604020202020204" pitchFamily="34" charset="0"/>
                  </a:rPr>
                  <a:t>SUR</a:t>
                </a:r>
              </a:p>
            </c:rich>
          </c:tx>
          <c:layout>
            <c:manualLayout>
              <c:xMode val="edge"/>
              <c:yMode val="edge"/>
              <c:x val="4.6127237080196741E-3"/>
              <c:y val="0.3816970049644487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3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solidFill>
                  <a:schemeClr val="tx1"/>
                </a:solidFill>
                <a:latin typeface="Arial" panose="020B0604020202020204" pitchFamily="34" charset="0"/>
                <a:cs typeface="Arial" panose="020B0604020202020204" pitchFamily="34" charset="0"/>
              </a:rPr>
              <a:t>MRSA</a:t>
            </a:r>
          </a:p>
        </c:rich>
      </c:tx>
      <c:layout>
        <c:manualLayout>
          <c:xMode val="edge"/>
          <c:yMode val="edge"/>
          <c:x val="0.45607597375089254"/>
          <c:y val="3.71280935908170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Sheet3!$Y$2</c:f>
              <c:strCache>
                <c:ptCount val="1"/>
                <c:pt idx="0">
                  <c:v>SIR</c:v>
                </c:pt>
              </c:strCache>
            </c:strRef>
          </c:tx>
          <c:spPr>
            <a:ln w="25400" cap="rnd">
              <a:noFill/>
              <a:round/>
            </a:ln>
            <a:effectLst/>
          </c:spPr>
          <c:marker>
            <c:symbol val="dash"/>
            <c:size val="14"/>
            <c:spPr>
              <a:solidFill>
                <a:schemeClr val="accent1"/>
              </a:solidFill>
              <a:ln w="9525">
                <a:solidFill>
                  <a:schemeClr val="accent1"/>
                </a:solidFill>
              </a:ln>
              <a:effectLst/>
            </c:spPr>
          </c:marker>
          <c:dPt>
            <c:idx val="0"/>
            <c:marker>
              <c:symbol val="dash"/>
              <c:size val="14"/>
              <c:spPr>
                <a:solidFill>
                  <a:srgbClr val="92D050"/>
                </a:solidFill>
                <a:ln w="9525">
                  <a:solidFill>
                    <a:srgbClr val="92D050"/>
                  </a:solidFill>
                </a:ln>
                <a:effectLst/>
              </c:spPr>
            </c:marker>
            <c:bubble3D val="0"/>
            <c:extLst>
              <c:ext xmlns:c16="http://schemas.microsoft.com/office/drawing/2014/chart" uri="{C3380CC4-5D6E-409C-BE32-E72D297353CC}">
                <c16:uniqueId val="{00000000-495D-4E0A-AEE3-17C9B378CC6C}"/>
              </c:ext>
            </c:extLst>
          </c:dPt>
          <c:dPt>
            <c:idx val="1"/>
            <c:marker>
              <c:symbol val="dash"/>
              <c:size val="14"/>
              <c:spPr>
                <a:solidFill>
                  <a:srgbClr val="92D050"/>
                </a:solidFill>
                <a:ln w="9525">
                  <a:solidFill>
                    <a:srgbClr val="92D050"/>
                  </a:solidFill>
                </a:ln>
                <a:effectLst/>
              </c:spPr>
            </c:marker>
            <c:bubble3D val="0"/>
            <c:extLst>
              <c:ext xmlns:c16="http://schemas.microsoft.com/office/drawing/2014/chart" uri="{C3380CC4-5D6E-409C-BE32-E72D297353CC}">
                <c16:uniqueId val="{00000001-495D-4E0A-AEE3-17C9B378CC6C}"/>
              </c:ext>
            </c:extLst>
          </c:dPt>
          <c:cat>
            <c:strRef>
              <c:f>Sheet3!$X$3:$X$4</c:f>
              <c:strCache>
                <c:ptCount val="2"/>
                <c:pt idx="0">
                  <c:v>LTAC</c:v>
                </c:pt>
                <c:pt idx="1">
                  <c:v>IRF</c:v>
                </c:pt>
              </c:strCache>
            </c:strRef>
          </c:cat>
          <c:val>
            <c:numRef>
              <c:f>Sheet3!$Y$3:$Y$4</c:f>
              <c:numCache>
                <c:formatCode>General</c:formatCode>
                <c:ptCount val="2"/>
                <c:pt idx="0">
                  <c:v>0.23100000000000001</c:v>
                </c:pt>
                <c:pt idx="1">
                  <c:v>0</c:v>
                </c:pt>
              </c:numCache>
            </c:numRef>
          </c:val>
          <c:smooth val="0"/>
          <c:extLst>
            <c:ext xmlns:c16="http://schemas.microsoft.com/office/drawing/2014/chart" uri="{C3380CC4-5D6E-409C-BE32-E72D297353CC}">
              <c16:uniqueId val="{00000002-495D-4E0A-AEE3-17C9B378CC6C}"/>
            </c:ext>
          </c:extLst>
        </c:ser>
        <c:ser>
          <c:idx val="3"/>
          <c:order val="2"/>
          <c:tx>
            <c:strRef>
              <c:f>Sheet3!$Z$2</c:f>
              <c:strCache>
                <c:ptCount val="1"/>
                <c:pt idx="0">
                  <c:v>lower</c:v>
                </c:pt>
              </c:strCache>
            </c:strRef>
          </c:tx>
          <c:spPr>
            <a:ln w="25400" cap="rnd">
              <a:noFill/>
              <a:round/>
            </a:ln>
            <a:effectLst/>
          </c:spPr>
          <c:marker>
            <c:symbol val="none"/>
          </c:marker>
          <c:cat>
            <c:strRef>
              <c:f>Sheet3!$X$3:$X$4</c:f>
              <c:strCache>
                <c:ptCount val="2"/>
                <c:pt idx="0">
                  <c:v>LTAC</c:v>
                </c:pt>
                <c:pt idx="1">
                  <c:v>IRF</c:v>
                </c:pt>
              </c:strCache>
            </c:strRef>
          </c:cat>
          <c:val>
            <c:numRef>
              <c:f>Sheet3!$Z$3:$Z$4</c:f>
              <c:numCache>
                <c:formatCode>General</c:formatCode>
                <c:ptCount val="2"/>
                <c:pt idx="0">
                  <c:v>0.10100000000000001</c:v>
                </c:pt>
                <c:pt idx="1">
                  <c:v>0</c:v>
                </c:pt>
              </c:numCache>
            </c:numRef>
          </c:val>
          <c:smooth val="0"/>
          <c:extLst>
            <c:ext xmlns:c16="http://schemas.microsoft.com/office/drawing/2014/chart" uri="{C3380CC4-5D6E-409C-BE32-E72D297353CC}">
              <c16:uniqueId val="{00000003-495D-4E0A-AEE3-17C9B378CC6C}"/>
            </c:ext>
          </c:extLst>
        </c:ser>
        <c:ser>
          <c:idx val="2"/>
          <c:order val="3"/>
          <c:tx>
            <c:strRef>
              <c:f>Sheet3!$AA$2</c:f>
              <c:strCache>
                <c:ptCount val="1"/>
                <c:pt idx="0">
                  <c:v>upper</c:v>
                </c:pt>
              </c:strCache>
            </c:strRef>
          </c:tx>
          <c:spPr>
            <a:ln w="25400" cap="rnd">
              <a:noFill/>
              <a:round/>
            </a:ln>
            <a:effectLst/>
          </c:spPr>
          <c:marker>
            <c:symbol val="none"/>
          </c:marker>
          <c:cat>
            <c:strRef>
              <c:f>Sheet3!$X$3:$X$4</c:f>
              <c:strCache>
                <c:ptCount val="2"/>
                <c:pt idx="0">
                  <c:v>LTAC</c:v>
                </c:pt>
                <c:pt idx="1">
                  <c:v>IRF</c:v>
                </c:pt>
              </c:strCache>
            </c:strRef>
          </c:cat>
          <c:val>
            <c:numRef>
              <c:f>Sheet3!$AA$3:$AA$4</c:f>
              <c:numCache>
                <c:formatCode>General</c:formatCode>
                <c:ptCount val="2"/>
                <c:pt idx="0">
                  <c:v>0.45600000000000002</c:v>
                </c:pt>
                <c:pt idx="1">
                  <c:v>3.8420000000000001</c:v>
                </c:pt>
              </c:numCache>
            </c:numRef>
          </c:val>
          <c:smooth val="0"/>
          <c:extLst>
            <c:ext xmlns:c16="http://schemas.microsoft.com/office/drawing/2014/chart" uri="{C3380CC4-5D6E-409C-BE32-E72D297353CC}">
              <c16:uniqueId val="{00000004-495D-4E0A-AEE3-17C9B378CC6C}"/>
            </c:ext>
          </c:extLst>
        </c:ser>
        <c:dLbls>
          <c:showLegendKey val="0"/>
          <c:showVal val="0"/>
          <c:showCatName val="0"/>
          <c:showSerName val="0"/>
          <c:showPercent val="0"/>
          <c:showBubbleSize val="0"/>
        </c:dLbls>
        <c:hiLowLines>
          <c:spPr>
            <a:ln w="25400" cap="flat" cmpd="sng" algn="ctr">
              <a:solidFill>
                <a:srgbClr val="0070C0"/>
              </a:solidFill>
              <a:round/>
            </a:ln>
            <a:effectLst/>
          </c:spPr>
        </c:hiLowLines>
        <c:marker val="1"/>
        <c:smooth val="0"/>
        <c:axId val="723662272"/>
        <c:axId val="723661912"/>
        <c:extLst>
          <c:ext xmlns:c15="http://schemas.microsoft.com/office/drawing/2012/chart" uri="{02D57815-91ED-43cb-92C2-25804820EDAC}">
            <c15:filteredLineSeries>
              <c15:ser>
                <c:idx val="1"/>
                <c:order val="1"/>
                <c:tx>
                  <c:strRef>
                    <c:extLst>
                      <c:ext uri="{02D57815-91ED-43cb-92C2-25804820EDAC}">
                        <c15:formulaRef>
                          <c15:sqref>Sheet1!$K$1</c15:sqref>
                        </c15:formulaRef>
                      </c:ext>
                    </c:extLst>
                    <c:strCache>
                      <c:ptCount val="1"/>
                      <c:pt idx="0">
                        <c:v>IRF SIR</c:v>
                      </c:pt>
                    </c:strCache>
                  </c:strRef>
                </c:tx>
                <c:spPr>
                  <a:ln w="28575" cap="rnd">
                    <a:no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Sheet3!$X$3:$X$4</c15:sqref>
                        </c15:formulaRef>
                      </c:ext>
                    </c:extLst>
                    <c:strCache>
                      <c:ptCount val="2"/>
                      <c:pt idx="0">
                        <c:v>LTAC</c:v>
                      </c:pt>
                      <c:pt idx="1">
                        <c:v>IRF</c:v>
                      </c:pt>
                    </c:strCache>
                  </c:strRef>
                </c:cat>
                <c:val>
                  <c:numRef>
                    <c:extLst>
                      <c:ext uri="{02D57815-91ED-43cb-92C2-25804820EDAC}">
                        <c15:formulaRef>
                          <c15:sqref>Sheet1!$K$2:$K$5</c15:sqref>
                        </c15:formulaRef>
                      </c:ext>
                    </c:extLst>
                    <c:numCache>
                      <c:formatCode>General</c:formatCode>
                      <c:ptCount val="4"/>
                      <c:pt idx="0">
                        <c:v>0.222</c:v>
                      </c:pt>
                      <c:pt idx="1">
                        <c:v>0.78200000000000003</c:v>
                      </c:pt>
                      <c:pt idx="2">
                        <c:v>0.63100000000000001</c:v>
                      </c:pt>
                      <c:pt idx="3">
                        <c:v>0</c:v>
                      </c:pt>
                    </c:numCache>
                  </c:numRef>
                </c:val>
                <c:smooth val="0"/>
                <c:extLst>
                  <c:ext xmlns:c16="http://schemas.microsoft.com/office/drawing/2014/chart" uri="{C3380CC4-5D6E-409C-BE32-E72D297353CC}">
                    <c16:uniqueId val="{00000005-495D-4E0A-AEE3-17C9B378CC6C}"/>
                  </c:ext>
                </c:extLst>
              </c15:ser>
            </c15:filteredLineSeries>
          </c:ext>
        </c:extLst>
      </c:lineChart>
      <c:catAx>
        <c:axId val="723662272"/>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3661912"/>
        <c:crosses val="autoZero"/>
        <c:auto val="1"/>
        <c:lblAlgn val="ctr"/>
        <c:lblOffset val="100"/>
        <c:noMultiLvlLbl val="0"/>
      </c:catAx>
      <c:valAx>
        <c:axId val="723661912"/>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solidFill>
                      <a:schemeClr val="tx1"/>
                    </a:solidFill>
                    <a:latin typeface="Arial" panose="020B0604020202020204" pitchFamily="34" charset="0"/>
                    <a:cs typeface="Arial" panose="020B0604020202020204" pitchFamily="34" charset="0"/>
                  </a:rPr>
                  <a:t>SIR</a:t>
                </a:r>
              </a:p>
            </c:rich>
          </c:tx>
          <c:layout>
            <c:manualLayout>
              <c:xMode val="edge"/>
              <c:yMode val="edge"/>
              <c:x val="4.6127237080196741E-3"/>
              <c:y val="0.3816970049644487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3662272"/>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solidFill>
                  <a:schemeClr val="tx1"/>
                </a:solidFill>
                <a:latin typeface="Arial" panose="020B0604020202020204" pitchFamily="34" charset="0"/>
                <a:cs typeface="Arial" panose="020B0604020202020204" pitchFamily="34" charset="0"/>
              </a:rPr>
              <a:t>CDI</a:t>
            </a:r>
          </a:p>
        </c:rich>
      </c:tx>
      <c:layout>
        <c:manualLayout>
          <c:xMode val="edge"/>
          <c:yMode val="edge"/>
          <c:x val="0.45607597375089254"/>
          <c:y val="3.71280935908170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Sheet3!$T$2</c:f>
              <c:strCache>
                <c:ptCount val="1"/>
                <c:pt idx="0">
                  <c:v>SIR</c:v>
                </c:pt>
              </c:strCache>
            </c:strRef>
          </c:tx>
          <c:spPr>
            <a:ln w="25400" cap="rnd">
              <a:noFill/>
              <a:round/>
            </a:ln>
            <a:effectLst/>
          </c:spPr>
          <c:marker>
            <c:symbol val="dash"/>
            <c:size val="14"/>
            <c:spPr>
              <a:solidFill>
                <a:schemeClr val="accent1"/>
              </a:solidFill>
              <a:ln w="9525">
                <a:solidFill>
                  <a:schemeClr val="accent1"/>
                </a:solidFill>
              </a:ln>
              <a:effectLst/>
            </c:spPr>
          </c:marker>
          <c:dPt>
            <c:idx val="0"/>
            <c:marker>
              <c:symbol val="dash"/>
              <c:size val="14"/>
              <c:spPr>
                <a:solidFill>
                  <a:srgbClr val="92D050"/>
                </a:solidFill>
                <a:ln w="9525">
                  <a:solidFill>
                    <a:srgbClr val="92D050"/>
                  </a:solidFill>
                </a:ln>
                <a:effectLst/>
              </c:spPr>
            </c:marker>
            <c:bubble3D val="0"/>
            <c:extLst>
              <c:ext xmlns:c16="http://schemas.microsoft.com/office/drawing/2014/chart" uri="{C3380CC4-5D6E-409C-BE32-E72D297353CC}">
                <c16:uniqueId val="{00000000-9166-4078-80EA-023BBCB5B35A}"/>
              </c:ext>
            </c:extLst>
          </c:dPt>
          <c:dPt>
            <c:idx val="1"/>
            <c:marker>
              <c:symbol val="dash"/>
              <c:size val="14"/>
              <c:spPr>
                <a:solidFill>
                  <a:srgbClr val="92D050"/>
                </a:solidFill>
                <a:ln w="9525">
                  <a:solidFill>
                    <a:srgbClr val="92D050"/>
                  </a:solidFill>
                </a:ln>
                <a:effectLst/>
              </c:spPr>
            </c:marker>
            <c:bubble3D val="0"/>
            <c:extLst>
              <c:ext xmlns:c16="http://schemas.microsoft.com/office/drawing/2014/chart" uri="{C3380CC4-5D6E-409C-BE32-E72D297353CC}">
                <c16:uniqueId val="{00000001-9166-4078-80EA-023BBCB5B35A}"/>
              </c:ext>
            </c:extLst>
          </c:dPt>
          <c:cat>
            <c:strRef>
              <c:f>Sheet3!$S$3:$S$4</c:f>
              <c:strCache>
                <c:ptCount val="2"/>
                <c:pt idx="0">
                  <c:v>LTAC</c:v>
                </c:pt>
                <c:pt idx="1">
                  <c:v>IRF</c:v>
                </c:pt>
              </c:strCache>
            </c:strRef>
          </c:cat>
          <c:val>
            <c:numRef>
              <c:f>Sheet3!$T$3:$T$4</c:f>
              <c:numCache>
                <c:formatCode>General</c:formatCode>
                <c:ptCount val="2"/>
                <c:pt idx="0">
                  <c:v>0.129</c:v>
                </c:pt>
                <c:pt idx="1">
                  <c:v>0.63100000000000001</c:v>
                </c:pt>
              </c:numCache>
            </c:numRef>
          </c:val>
          <c:smooth val="0"/>
          <c:extLst>
            <c:ext xmlns:c16="http://schemas.microsoft.com/office/drawing/2014/chart" uri="{C3380CC4-5D6E-409C-BE32-E72D297353CC}">
              <c16:uniqueId val="{00000002-9166-4078-80EA-023BBCB5B35A}"/>
            </c:ext>
          </c:extLst>
        </c:ser>
        <c:ser>
          <c:idx val="3"/>
          <c:order val="2"/>
          <c:tx>
            <c:strRef>
              <c:f>Sheet3!$U$2</c:f>
              <c:strCache>
                <c:ptCount val="1"/>
                <c:pt idx="0">
                  <c:v>lower</c:v>
                </c:pt>
              </c:strCache>
            </c:strRef>
          </c:tx>
          <c:spPr>
            <a:ln w="25400" cap="rnd">
              <a:noFill/>
              <a:round/>
            </a:ln>
            <a:effectLst/>
          </c:spPr>
          <c:marker>
            <c:symbol val="none"/>
          </c:marker>
          <c:cat>
            <c:strRef>
              <c:f>Sheet3!$S$3:$S$4</c:f>
              <c:strCache>
                <c:ptCount val="2"/>
                <c:pt idx="0">
                  <c:v>LTAC</c:v>
                </c:pt>
                <c:pt idx="1">
                  <c:v>IRF</c:v>
                </c:pt>
              </c:strCache>
            </c:strRef>
          </c:cat>
          <c:val>
            <c:numRef>
              <c:f>Sheet3!$U$3:$U$4</c:f>
              <c:numCache>
                <c:formatCode>General</c:formatCode>
                <c:ptCount val="2"/>
                <c:pt idx="0">
                  <c:v>9.7000000000000003E-2</c:v>
                </c:pt>
                <c:pt idx="1">
                  <c:v>0.45300000000000001</c:v>
                </c:pt>
              </c:numCache>
            </c:numRef>
          </c:val>
          <c:smooth val="0"/>
          <c:extLst>
            <c:ext xmlns:c16="http://schemas.microsoft.com/office/drawing/2014/chart" uri="{C3380CC4-5D6E-409C-BE32-E72D297353CC}">
              <c16:uniqueId val="{00000003-9166-4078-80EA-023BBCB5B35A}"/>
            </c:ext>
          </c:extLst>
        </c:ser>
        <c:ser>
          <c:idx val="2"/>
          <c:order val="3"/>
          <c:tx>
            <c:strRef>
              <c:f>Sheet3!$V$2</c:f>
              <c:strCache>
                <c:ptCount val="1"/>
                <c:pt idx="0">
                  <c:v>upper</c:v>
                </c:pt>
              </c:strCache>
            </c:strRef>
          </c:tx>
          <c:spPr>
            <a:ln w="25400" cap="rnd">
              <a:noFill/>
              <a:round/>
            </a:ln>
            <a:effectLst/>
          </c:spPr>
          <c:marker>
            <c:symbol val="none"/>
          </c:marker>
          <c:cat>
            <c:strRef>
              <c:f>Sheet3!$S$3:$S$4</c:f>
              <c:strCache>
                <c:ptCount val="2"/>
                <c:pt idx="0">
                  <c:v>LTAC</c:v>
                </c:pt>
                <c:pt idx="1">
                  <c:v>IRF</c:v>
                </c:pt>
              </c:strCache>
            </c:strRef>
          </c:cat>
          <c:val>
            <c:numRef>
              <c:f>Sheet3!$V$3:$V$4</c:f>
              <c:numCache>
                <c:formatCode>General</c:formatCode>
                <c:ptCount val="2"/>
                <c:pt idx="0">
                  <c:v>0.17</c:v>
                </c:pt>
                <c:pt idx="1">
                  <c:v>0.85699999999999998</c:v>
                </c:pt>
              </c:numCache>
            </c:numRef>
          </c:val>
          <c:smooth val="0"/>
          <c:extLst>
            <c:ext xmlns:c16="http://schemas.microsoft.com/office/drawing/2014/chart" uri="{C3380CC4-5D6E-409C-BE32-E72D297353CC}">
              <c16:uniqueId val="{00000004-9166-4078-80EA-023BBCB5B35A}"/>
            </c:ext>
          </c:extLst>
        </c:ser>
        <c:dLbls>
          <c:showLegendKey val="0"/>
          <c:showVal val="0"/>
          <c:showCatName val="0"/>
          <c:showSerName val="0"/>
          <c:showPercent val="0"/>
          <c:showBubbleSize val="0"/>
        </c:dLbls>
        <c:hiLowLines>
          <c:spPr>
            <a:ln w="25400" cap="flat" cmpd="sng" algn="ctr">
              <a:solidFill>
                <a:srgbClr val="0070C0"/>
              </a:solidFill>
              <a:round/>
            </a:ln>
            <a:effectLst/>
          </c:spPr>
        </c:hiLowLines>
        <c:marker val="1"/>
        <c:smooth val="0"/>
        <c:axId val="723662272"/>
        <c:axId val="723661912"/>
        <c:extLst>
          <c:ext xmlns:c15="http://schemas.microsoft.com/office/drawing/2012/chart" uri="{02D57815-91ED-43cb-92C2-25804820EDAC}">
            <c15:filteredLineSeries>
              <c15:ser>
                <c:idx val="1"/>
                <c:order val="1"/>
                <c:tx>
                  <c:strRef>
                    <c:extLst>
                      <c:ext uri="{02D57815-91ED-43cb-92C2-25804820EDAC}">
                        <c15:formulaRef>
                          <c15:sqref>Sheet1!$K$1</c15:sqref>
                        </c15:formulaRef>
                      </c:ext>
                    </c:extLst>
                    <c:strCache>
                      <c:ptCount val="1"/>
                      <c:pt idx="0">
                        <c:v>IRF SIR</c:v>
                      </c:pt>
                    </c:strCache>
                  </c:strRef>
                </c:tx>
                <c:spPr>
                  <a:ln w="28575" cap="rnd">
                    <a:no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Sheet3!$S$3:$S$4</c15:sqref>
                        </c15:formulaRef>
                      </c:ext>
                    </c:extLst>
                    <c:strCache>
                      <c:ptCount val="2"/>
                      <c:pt idx="0">
                        <c:v>LTAC</c:v>
                      </c:pt>
                      <c:pt idx="1">
                        <c:v>IRF</c:v>
                      </c:pt>
                    </c:strCache>
                  </c:strRef>
                </c:cat>
                <c:val>
                  <c:numRef>
                    <c:extLst>
                      <c:ext uri="{02D57815-91ED-43cb-92C2-25804820EDAC}">
                        <c15:formulaRef>
                          <c15:sqref>Sheet1!$K$2:$K$5</c15:sqref>
                        </c15:formulaRef>
                      </c:ext>
                    </c:extLst>
                    <c:numCache>
                      <c:formatCode>General</c:formatCode>
                      <c:ptCount val="4"/>
                      <c:pt idx="0">
                        <c:v>0.222</c:v>
                      </c:pt>
                      <c:pt idx="1">
                        <c:v>0.78200000000000003</c:v>
                      </c:pt>
                      <c:pt idx="2">
                        <c:v>0.63100000000000001</c:v>
                      </c:pt>
                      <c:pt idx="3">
                        <c:v>0</c:v>
                      </c:pt>
                    </c:numCache>
                  </c:numRef>
                </c:val>
                <c:smooth val="0"/>
                <c:extLst>
                  <c:ext xmlns:c16="http://schemas.microsoft.com/office/drawing/2014/chart" uri="{C3380CC4-5D6E-409C-BE32-E72D297353CC}">
                    <c16:uniqueId val="{00000005-9166-4078-80EA-023BBCB5B35A}"/>
                  </c:ext>
                </c:extLst>
              </c15:ser>
            </c15:filteredLineSeries>
          </c:ext>
        </c:extLst>
      </c:lineChart>
      <c:catAx>
        <c:axId val="723662272"/>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3661912"/>
        <c:crosses val="autoZero"/>
        <c:auto val="1"/>
        <c:lblAlgn val="ctr"/>
        <c:lblOffset val="100"/>
        <c:noMultiLvlLbl val="0"/>
      </c:catAx>
      <c:valAx>
        <c:axId val="723661912"/>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solidFill>
                      <a:schemeClr val="tx1"/>
                    </a:solidFill>
                    <a:latin typeface="Arial" panose="020B0604020202020204" pitchFamily="34" charset="0"/>
                    <a:cs typeface="Arial" panose="020B0604020202020204" pitchFamily="34" charset="0"/>
                  </a:rPr>
                  <a:t>SIR</a:t>
                </a:r>
              </a:p>
            </c:rich>
          </c:tx>
          <c:layout>
            <c:manualLayout>
              <c:xMode val="edge"/>
              <c:yMode val="edge"/>
              <c:x val="4.6127237080196741E-3"/>
              <c:y val="0.3816970049644487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36622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000" b="1" i="0" u="none" strike="noStrike" kern="1200" spc="0" baseline="0">
                <a:solidFill>
                  <a:schemeClr val="tx1"/>
                </a:solidFill>
                <a:effectLst/>
                <a:latin typeface="Arial" panose="020B0604020202020204" pitchFamily="34" charset="0"/>
                <a:cs typeface="Arial" panose="020B0604020202020204" pitchFamily="34" charset="0"/>
              </a:rPr>
              <a:t>BSI Standard Infection Ratio (SIR) by Access Type</a:t>
            </a:r>
            <a:endParaRPr lang="en-US" sz="2000" b="0" i="0" u="none" strike="noStrike" kern="1200" spc="0" baseline="0">
              <a:solidFill>
                <a:schemeClr val="tx1"/>
              </a:solidFill>
              <a:effectLst/>
              <a:latin typeface="Arial" panose="020B0604020202020204" pitchFamily="34" charset="0"/>
              <a:cs typeface="Arial" panose="020B0604020202020204" pitchFamily="34" charset="0"/>
            </a:endParaRPr>
          </a:p>
        </c:rich>
      </c:tx>
      <c:layout>
        <c:manualLayout>
          <c:xMode val="edge"/>
          <c:yMode val="edge"/>
          <c:x val="0.16201123282448346"/>
          <c:y val="8.092878174159988E-3"/>
        </c:manualLayout>
      </c:layout>
      <c:overlay val="0"/>
    </c:title>
    <c:autoTitleDeleted val="0"/>
    <c:plotArea>
      <c:layout>
        <c:manualLayout>
          <c:layoutTarget val="inner"/>
          <c:xMode val="edge"/>
          <c:yMode val="edge"/>
          <c:x val="0.15616770049711845"/>
          <c:y val="0.16157979155885333"/>
          <c:w val="0.73551232531198218"/>
          <c:h val="0.64066801541596086"/>
        </c:manualLayout>
      </c:layout>
      <c:lineChart>
        <c:grouping val="standard"/>
        <c:varyColors val="0"/>
        <c:ser>
          <c:idx val="0"/>
          <c:order val="0"/>
          <c:tx>
            <c:strRef>
              <c:f>Sheet1!$A$2</c:f>
              <c:strCache>
                <c:ptCount val="1"/>
                <c:pt idx="0">
                  <c:v>CI_LO</c:v>
                </c:pt>
              </c:strCache>
            </c:strRef>
          </c:tx>
          <c:spPr>
            <a:ln w="40199">
              <a:noFill/>
            </a:ln>
          </c:spPr>
          <c:marker>
            <c:symbol val="none"/>
          </c:marker>
          <c:cat>
            <c:strRef>
              <c:f>Sheet1!$B$1:$E$1</c:f>
              <c:strCache>
                <c:ptCount val="4"/>
                <c:pt idx="0">
                  <c:v>All</c:v>
                </c:pt>
                <c:pt idx="1">
                  <c:v>Any CVC</c:v>
                </c:pt>
                <c:pt idx="2">
                  <c:v>Fistula</c:v>
                </c:pt>
                <c:pt idx="3">
                  <c:v>Graft</c:v>
                </c:pt>
              </c:strCache>
              <c:extLst/>
            </c:strRef>
          </c:cat>
          <c:val>
            <c:numRef>
              <c:f>Sheet1!$B$2:$T$2</c:f>
              <c:numCache>
                <c:formatCode>General</c:formatCode>
                <c:ptCount val="4"/>
                <c:pt idx="0">
                  <c:v>0.29799999999999999</c:v>
                </c:pt>
                <c:pt idx="1">
                  <c:v>0.247</c:v>
                </c:pt>
                <c:pt idx="2">
                  <c:v>0.376</c:v>
                </c:pt>
                <c:pt idx="3">
                  <c:v>0.23699999999999999</c:v>
                </c:pt>
              </c:numCache>
              <c:extLst/>
            </c:numRef>
          </c:val>
          <c:smooth val="0"/>
          <c:extLst>
            <c:ext xmlns:c16="http://schemas.microsoft.com/office/drawing/2014/chart" uri="{C3380CC4-5D6E-409C-BE32-E72D297353CC}">
              <c16:uniqueId val="{00000000-D5F2-4F2D-BB48-681341765AD0}"/>
            </c:ext>
          </c:extLst>
        </c:ser>
        <c:ser>
          <c:idx val="1"/>
          <c:order val="1"/>
          <c:tx>
            <c:strRef>
              <c:f>Sheet1!$A$3</c:f>
              <c:strCache>
                <c:ptCount val="1"/>
                <c:pt idx="0">
                  <c:v>CI_HI</c:v>
                </c:pt>
              </c:strCache>
            </c:strRef>
          </c:tx>
          <c:spPr>
            <a:ln w="40199">
              <a:noFill/>
            </a:ln>
          </c:spPr>
          <c:marker>
            <c:symbol val="none"/>
          </c:marker>
          <c:cat>
            <c:strRef>
              <c:f>Sheet1!$B$1:$E$1</c:f>
              <c:strCache>
                <c:ptCount val="4"/>
                <c:pt idx="0">
                  <c:v>All</c:v>
                </c:pt>
                <c:pt idx="1">
                  <c:v>Any CVC</c:v>
                </c:pt>
                <c:pt idx="2">
                  <c:v>Fistula</c:v>
                </c:pt>
                <c:pt idx="3">
                  <c:v>Graft</c:v>
                </c:pt>
              </c:strCache>
              <c:extLst/>
            </c:strRef>
          </c:cat>
          <c:val>
            <c:numRef>
              <c:f>Sheet1!$B$3:$T$3</c:f>
              <c:numCache>
                <c:formatCode>General</c:formatCode>
                <c:ptCount val="4"/>
                <c:pt idx="0">
                  <c:v>0.39600000000000002</c:v>
                </c:pt>
                <c:pt idx="1">
                  <c:v>0.35099999999999998</c:v>
                </c:pt>
                <c:pt idx="2">
                  <c:v>0.66700000000000004</c:v>
                </c:pt>
                <c:pt idx="3">
                  <c:v>0.68200000000000005</c:v>
                </c:pt>
              </c:numCache>
              <c:extLst/>
            </c:numRef>
          </c:val>
          <c:smooth val="0"/>
          <c:extLst>
            <c:ext xmlns:c16="http://schemas.microsoft.com/office/drawing/2014/chart" uri="{C3380CC4-5D6E-409C-BE32-E72D297353CC}">
              <c16:uniqueId val="{00000001-D5F2-4F2D-BB48-681341765AD0}"/>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Sheet1!$B$1:$E$1</c:f>
              <c:strCache>
                <c:ptCount val="4"/>
                <c:pt idx="0">
                  <c:v>All</c:v>
                </c:pt>
                <c:pt idx="1">
                  <c:v>Any CVC</c:v>
                </c:pt>
                <c:pt idx="2">
                  <c:v>Fistula</c:v>
                </c:pt>
                <c:pt idx="3">
                  <c:v>Graft</c:v>
                </c:pt>
              </c:strCache>
              <c:extLst/>
            </c:strRef>
          </c:cat>
          <c:val>
            <c:numRef>
              <c:f>Sheet1!$B$4:$T$4</c:f>
              <c:numCache>
                <c:formatCode>General</c:formatCode>
                <c:ptCount val="4"/>
                <c:pt idx="0">
                  <c:v>0.34399999999999997</c:v>
                </c:pt>
                <c:pt idx="1">
                  <c:v>0.29599999999999999</c:v>
                </c:pt>
                <c:pt idx="2">
                  <c:v>0.50600000000000001</c:v>
                </c:pt>
                <c:pt idx="3">
                  <c:v>0.41599999999999998</c:v>
                </c:pt>
              </c:numCache>
              <c:extLst/>
            </c:numRef>
          </c:val>
          <c:smooth val="0"/>
          <c:extLst>
            <c:ext xmlns:c16="http://schemas.microsoft.com/office/drawing/2014/chart" uri="{C3380CC4-5D6E-409C-BE32-E72D297353CC}">
              <c16:uniqueId val="{00000002-D5F2-4F2D-BB48-681341765AD0}"/>
            </c:ext>
          </c:extLst>
        </c:ser>
        <c:ser>
          <c:idx val="3"/>
          <c:order val="3"/>
          <c:tx>
            <c:v>BASE</c:v>
          </c:tx>
          <c:spPr>
            <a:ln w="63150">
              <a:solidFill>
                <a:schemeClr val="bg1">
                  <a:lumMod val="75000"/>
                </a:schemeClr>
              </a:solidFill>
            </a:ln>
          </c:spPr>
          <c:marker>
            <c:symbol val="none"/>
          </c:marker>
          <c:cat>
            <c:strRef>
              <c:f>Sheet1!$B$1:$E$1</c:f>
              <c:strCache>
                <c:ptCount val="4"/>
                <c:pt idx="0">
                  <c:v>All</c:v>
                </c:pt>
                <c:pt idx="1">
                  <c:v>Any CVC</c:v>
                </c:pt>
                <c:pt idx="2">
                  <c:v>Fistula</c:v>
                </c:pt>
                <c:pt idx="3">
                  <c:v>Graft</c:v>
                </c:pt>
              </c:strCache>
              <c:extLst/>
            </c:strRef>
          </c:cat>
          <c:val>
            <c:numRef>
              <c:f>Sheet1!$B$7:$T$7</c:f>
              <c:numCache>
                <c:formatCode>General</c:formatCode>
                <c:ptCount val="4"/>
              </c:numCache>
              <c:extLst/>
            </c:numRef>
          </c:val>
          <c:smooth val="0"/>
          <c:extLst>
            <c:ext xmlns:c16="http://schemas.microsoft.com/office/drawing/2014/chart" uri="{C3380CC4-5D6E-409C-BE32-E72D297353CC}">
              <c16:uniqueId val="{00000003-D5F2-4F2D-BB48-681341765AD0}"/>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0" vert="horz"/>
          <a:lstStyle/>
          <a:p>
            <a:pPr>
              <a:defRPr sz="16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1952"/>
        <c:crosses val="autoZero"/>
        <c:auto val="1"/>
        <c:lblAlgn val="ctr"/>
        <c:lblOffset val="600"/>
        <c:tickLblSkip val="1"/>
        <c:tickMarkSkip val="1"/>
        <c:noMultiLvlLbl val="0"/>
      </c:catAx>
      <c:valAx>
        <c:axId val="78461952"/>
        <c:scaling>
          <c:orientation val="minMax"/>
          <c:max val="1.2"/>
          <c:min val="0"/>
        </c:scaling>
        <c:delete val="0"/>
        <c:axPos val="l"/>
        <c:majorGridlines>
          <c:spPr>
            <a:ln w="17868">
              <a:solidFill>
                <a:srgbClr val="C0C0C0"/>
              </a:solidFill>
              <a:prstDash val="solid"/>
            </a:ln>
          </c:spPr>
        </c:majorGridlines>
        <c:title>
          <c:tx>
            <c:rich>
              <a:bodyPr/>
              <a:lstStyle/>
              <a:p>
                <a:pPr>
                  <a:defRPr sz="1800" b="1" i="0" u="none" strike="noStrike" baseline="0">
                    <a:solidFill>
                      <a:srgbClr val="000000"/>
                    </a:solidFill>
                    <a:latin typeface="Arial" panose="020B0604020202020204" pitchFamily="34" charset="0"/>
                    <a:ea typeface="Calibri"/>
                    <a:cs typeface="Arial" panose="020B0604020202020204" pitchFamily="34" charset="0"/>
                  </a:defRPr>
                </a:pPr>
                <a:r>
                  <a:rPr lang="en-US" sz="1800">
                    <a:latin typeface="Arial" panose="020B0604020202020204" pitchFamily="34" charset="0"/>
                    <a:cs typeface="Arial" panose="020B0604020202020204" pitchFamily="34" charset="0"/>
                  </a:rPr>
                  <a:t>SIR</a:t>
                </a:r>
              </a:p>
            </c:rich>
          </c:tx>
          <c:layout>
            <c:manualLayout>
              <c:xMode val="edge"/>
              <c:yMode val="edge"/>
              <c:x val="3.1508336632792219E-2"/>
              <c:y val="0.39955561965442982"/>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6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0032"/>
        <c:crosses val="autoZero"/>
        <c:crossBetween val="between"/>
        <c:minorUnit val="0.2"/>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Arial" panose="020B0604020202020204" pitchFamily="34" charset="0"/>
                <a:cs typeface="Arial" panose="020B0604020202020204" pitchFamily="34" charset="0"/>
              </a:defRPr>
            </a:pPr>
            <a:r>
              <a:rPr lang="en-US" sz="1800" dirty="0">
                <a:latin typeface="Arial" panose="020B0604020202020204" pitchFamily="34" charset="0"/>
                <a:cs typeface="Arial" panose="020B0604020202020204" pitchFamily="34" charset="0"/>
              </a:rPr>
              <a:t>Antimicrobial Start Rates by Year and Access Type</a:t>
            </a:r>
          </a:p>
        </c:rich>
      </c:tx>
      <c:overlay val="0"/>
    </c:title>
    <c:autoTitleDeleted val="0"/>
    <c:plotArea>
      <c:layout>
        <c:manualLayout>
          <c:layoutTarget val="inner"/>
          <c:xMode val="edge"/>
          <c:yMode val="edge"/>
          <c:x val="0.13116496213835341"/>
          <c:y val="9.9155218039237228E-2"/>
          <c:w val="0.85363747634993914"/>
          <c:h val="0.59943938187906576"/>
        </c:manualLayout>
      </c:layout>
      <c:lineChart>
        <c:grouping val="standard"/>
        <c:varyColors val="0"/>
        <c:ser>
          <c:idx val="0"/>
          <c:order val="0"/>
          <c:tx>
            <c:strRef>
              <c:f>Sheet1!$A$2</c:f>
              <c:strCache>
                <c:ptCount val="1"/>
                <c:pt idx="0">
                  <c:v>All</c:v>
                </c:pt>
              </c:strCache>
            </c:strRef>
          </c:tx>
          <c:spPr>
            <a:ln w="57150">
              <a:solidFill>
                <a:srgbClr val="0070C0"/>
              </a:solidFill>
              <a:prstDash val="solid"/>
            </a:ln>
          </c:spPr>
          <c:marker>
            <c:symbol val="diamond"/>
            <c:size val="12"/>
            <c:spPr>
              <a:solidFill>
                <a:srgbClr val="0070C0"/>
              </a:solidFill>
              <a:ln>
                <a:solidFill>
                  <a:srgbClr val="0070C0"/>
                </a:solidFill>
              </a:ln>
            </c:spPr>
          </c:marker>
          <c:cat>
            <c:numRef>
              <c:f>Sheet1!$B$1:$P$1</c:f>
              <c:numCache>
                <c:formatCode>General</c:formatCode>
                <c:ptCount val="15"/>
                <c:pt idx="0">
                  <c:v>2017</c:v>
                </c:pt>
                <c:pt idx="1">
                  <c:v>2018</c:v>
                </c:pt>
                <c:pt idx="2">
                  <c:v>2019</c:v>
                </c:pt>
                <c:pt idx="3">
                  <c:v>2020</c:v>
                </c:pt>
                <c:pt idx="4">
                  <c:v>2021</c:v>
                </c:pt>
                <c:pt idx="5">
                  <c:v>2022</c:v>
                </c:pt>
                <c:pt idx="6">
                  <c:v>2023</c:v>
                </c:pt>
                <c:pt idx="8">
                  <c:v>2017</c:v>
                </c:pt>
                <c:pt idx="9">
                  <c:v>2018</c:v>
                </c:pt>
                <c:pt idx="10">
                  <c:v>2019</c:v>
                </c:pt>
                <c:pt idx="11">
                  <c:v>2020</c:v>
                </c:pt>
                <c:pt idx="12">
                  <c:v>2021</c:v>
                </c:pt>
                <c:pt idx="13">
                  <c:v>2022</c:v>
                </c:pt>
                <c:pt idx="14">
                  <c:v>2023</c:v>
                </c:pt>
              </c:numCache>
            </c:numRef>
          </c:cat>
          <c:val>
            <c:numRef>
              <c:f>Sheet1!$B$2:$P$2</c:f>
              <c:numCache>
                <c:formatCode>0.00</c:formatCode>
                <c:ptCount val="15"/>
                <c:pt idx="0">
                  <c:v>3.3584299999999998</c:v>
                </c:pt>
                <c:pt idx="1">
                  <c:v>2.95119</c:v>
                </c:pt>
                <c:pt idx="2">
                  <c:v>2.7869799999999998</c:v>
                </c:pt>
                <c:pt idx="3">
                  <c:v>2.53125</c:v>
                </c:pt>
                <c:pt idx="4">
                  <c:v>2.2806799999999998</c:v>
                </c:pt>
                <c:pt idx="5">
                  <c:v>2.4231699999999998</c:v>
                </c:pt>
                <c:pt idx="6">
                  <c:v>2.23</c:v>
                </c:pt>
                <c:pt idx="8">
                  <c:v>2.25386</c:v>
                </c:pt>
                <c:pt idx="9">
                  <c:v>1.9747699999999999</c:v>
                </c:pt>
                <c:pt idx="10">
                  <c:v>1.89916</c:v>
                </c:pt>
                <c:pt idx="11">
                  <c:v>1.6815500000000001</c:v>
                </c:pt>
                <c:pt idx="12">
                  <c:v>1.4863900000000001</c:v>
                </c:pt>
                <c:pt idx="13">
                  <c:v>1.59358</c:v>
                </c:pt>
                <c:pt idx="14">
                  <c:v>1.3</c:v>
                </c:pt>
              </c:numCache>
            </c:numRef>
          </c:val>
          <c:smooth val="0"/>
          <c:extLst>
            <c:ext xmlns:c16="http://schemas.microsoft.com/office/drawing/2014/chart" uri="{C3380CC4-5D6E-409C-BE32-E72D297353CC}">
              <c16:uniqueId val="{00000000-3DF6-4D9D-8B9E-8CB2360D7B50}"/>
            </c:ext>
          </c:extLst>
        </c:ser>
        <c:ser>
          <c:idx val="1"/>
          <c:order val="1"/>
          <c:tx>
            <c:strRef>
              <c:f>Sheet1!$A$3</c:f>
              <c:strCache>
                <c:ptCount val="1"/>
                <c:pt idx="0">
                  <c:v>Any CVC</c:v>
                </c:pt>
              </c:strCache>
            </c:strRef>
          </c:tx>
          <c:spPr>
            <a:ln w="57150">
              <a:solidFill>
                <a:srgbClr val="969696"/>
              </a:solidFill>
              <a:prstDash val="sysDot"/>
            </a:ln>
          </c:spPr>
          <c:marker>
            <c:symbol val="square"/>
            <c:size val="11"/>
            <c:spPr>
              <a:solidFill>
                <a:srgbClr val="969696"/>
              </a:solidFill>
              <a:ln>
                <a:solidFill>
                  <a:srgbClr val="969696"/>
                </a:solidFill>
                <a:prstDash val="solid"/>
              </a:ln>
            </c:spPr>
          </c:marker>
          <c:cat>
            <c:numRef>
              <c:f>Sheet1!$B$1:$P$1</c:f>
              <c:numCache>
                <c:formatCode>General</c:formatCode>
                <c:ptCount val="15"/>
                <c:pt idx="0">
                  <c:v>2017</c:v>
                </c:pt>
                <c:pt idx="1">
                  <c:v>2018</c:v>
                </c:pt>
                <c:pt idx="2">
                  <c:v>2019</c:v>
                </c:pt>
                <c:pt idx="3">
                  <c:v>2020</c:v>
                </c:pt>
                <c:pt idx="4">
                  <c:v>2021</c:v>
                </c:pt>
                <c:pt idx="5">
                  <c:v>2022</c:v>
                </c:pt>
                <c:pt idx="6">
                  <c:v>2023</c:v>
                </c:pt>
                <c:pt idx="8">
                  <c:v>2017</c:v>
                </c:pt>
                <c:pt idx="9">
                  <c:v>2018</c:v>
                </c:pt>
                <c:pt idx="10">
                  <c:v>2019</c:v>
                </c:pt>
                <c:pt idx="11">
                  <c:v>2020</c:v>
                </c:pt>
                <c:pt idx="12">
                  <c:v>2021</c:v>
                </c:pt>
                <c:pt idx="13">
                  <c:v>2022</c:v>
                </c:pt>
                <c:pt idx="14">
                  <c:v>2023</c:v>
                </c:pt>
              </c:numCache>
            </c:numRef>
          </c:cat>
          <c:val>
            <c:numRef>
              <c:f>Sheet1!$B$3:$P$3</c:f>
              <c:numCache>
                <c:formatCode>0.00</c:formatCode>
                <c:ptCount val="15"/>
                <c:pt idx="0">
                  <c:v>7.5455100000000002</c:v>
                </c:pt>
                <c:pt idx="1">
                  <c:v>6.76248</c:v>
                </c:pt>
                <c:pt idx="2">
                  <c:v>6.2613200000000004</c:v>
                </c:pt>
                <c:pt idx="3">
                  <c:v>5.2748900000000001</c:v>
                </c:pt>
                <c:pt idx="4">
                  <c:v>4.8226399999999998</c:v>
                </c:pt>
                <c:pt idx="5">
                  <c:v>4.9290799999999999</c:v>
                </c:pt>
                <c:pt idx="6">
                  <c:v>3.85</c:v>
                </c:pt>
                <c:pt idx="8">
                  <c:v>5.3323700000000001</c:v>
                </c:pt>
                <c:pt idx="9">
                  <c:v>4.8411499999999998</c:v>
                </c:pt>
                <c:pt idx="10">
                  <c:v>4.56555</c:v>
                </c:pt>
                <c:pt idx="11">
                  <c:v>3.7687400000000002</c:v>
                </c:pt>
                <c:pt idx="12">
                  <c:v>3.3060499999999999</c:v>
                </c:pt>
                <c:pt idx="13">
                  <c:v>3.32904</c:v>
                </c:pt>
                <c:pt idx="14">
                  <c:v>2.57</c:v>
                </c:pt>
              </c:numCache>
            </c:numRef>
          </c:val>
          <c:smooth val="0"/>
          <c:extLst>
            <c:ext xmlns:c16="http://schemas.microsoft.com/office/drawing/2014/chart" uri="{C3380CC4-5D6E-409C-BE32-E72D297353CC}">
              <c16:uniqueId val="{00000001-3DF6-4D9D-8B9E-8CB2360D7B50}"/>
            </c:ext>
          </c:extLst>
        </c:ser>
        <c:ser>
          <c:idx val="2"/>
          <c:order val="2"/>
          <c:tx>
            <c:strRef>
              <c:f>Sheet1!$A$4</c:f>
              <c:strCache>
                <c:ptCount val="1"/>
                <c:pt idx="0">
                  <c:v>Fistula</c:v>
                </c:pt>
              </c:strCache>
            </c:strRef>
          </c:tx>
          <c:spPr>
            <a:ln w="57150">
              <a:solidFill>
                <a:srgbClr val="00B050"/>
              </a:solidFill>
              <a:prstDash val="sysDash"/>
            </a:ln>
          </c:spPr>
          <c:marker>
            <c:symbol val="circle"/>
            <c:size val="11"/>
            <c:spPr>
              <a:solidFill>
                <a:srgbClr val="00B050"/>
              </a:solidFill>
              <a:ln cmpd="sng">
                <a:noFill/>
                <a:prstDash val="solid"/>
                <a:bevel/>
              </a:ln>
            </c:spPr>
          </c:marker>
          <c:dPt>
            <c:idx val="0"/>
            <c:bubble3D val="0"/>
            <c:extLst>
              <c:ext xmlns:c16="http://schemas.microsoft.com/office/drawing/2014/chart" uri="{C3380CC4-5D6E-409C-BE32-E72D297353CC}">
                <c16:uniqueId val="{00000002-3DF6-4D9D-8B9E-8CB2360D7B50}"/>
              </c:ext>
            </c:extLst>
          </c:dPt>
          <c:dPt>
            <c:idx val="1"/>
            <c:bubble3D val="0"/>
            <c:extLst>
              <c:ext xmlns:c16="http://schemas.microsoft.com/office/drawing/2014/chart" uri="{C3380CC4-5D6E-409C-BE32-E72D297353CC}">
                <c16:uniqueId val="{00000003-3DF6-4D9D-8B9E-8CB2360D7B50}"/>
              </c:ext>
            </c:extLst>
          </c:dPt>
          <c:dPt>
            <c:idx val="2"/>
            <c:bubble3D val="0"/>
            <c:extLst>
              <c:ext xmlns:c16="http://schemas.microsoft.com/office/drawing/2014/chart" uri="{C3380CC4-5D6E-409C-BE32-E72D297353CC}">
                <c16:uniqueId val="{00000004-3DF6-4D9D-8B9E-8CB2360D7B50}"/>
              </c:ext>
            </c:extLst>
          </c:dPt>
          <c:dPt>
            <c:idx val="3"/>
            <c:bubble3D val="0"/>
            <c:extLst>
              <c:ext xmlns:c16="http://schemas.microsoft.com/office/drawing/2014/chart" uri="{C3380CC4-5D6E-409C-BE32-E72D297353CC}">
                <c16:uniqueId val="{00000005-3DF6-4D9D-8B9E-8CB2360D7B50}"/>
              </c:ext>
            </c:extLst>
          </c:dPt>
          <c:dPt>
            <c:idx val="4"/>
            <c:bubble3D val="0"/>
            <c:extLst>
              <c:ext xmlns:c16="http://schemas.microsoft.com/office/drawing/2014/chart" uri="{C3380CC4-5D6E-409C-BE32-E72D297353CC}">
                <c16:uniqueId val="{00000006-3DF6-4D9D-8B9E-8CB2360D7B50}"/>
              </c:ext>
            </c:extLst>
          </c:dPt>
          <c:dPt>
            <c:idx val="5"/>
            <c:bubble3D val="0"/>
            <c:extLst>
              <c:ext xmlns:c16="http://schemas.microsoft.com/office/drawing/2014/chart" uri="{C3380CC4-5D6E-409C-BE32-E72D297353CC}">
                <c16:uniqueId val="{00000007-3DF6-4D9D-8B9E-8CB2360D7B50}"/>
              </c:ext>
            </c:extLst>
          </c:dPt>
          <c:dPt>
            <c:idx val="8"/>
            <c:bubble3D val="0"/>
            <c:extLst>
              <c:ext xmlns:c16="http://schemas.microsoft.com/office/drawing/2014/chart" uri="{C3380CC4-5D6E-409C-BE32-E72D297353CC}">
                <c16:uniqueId val="{00000009-3DF6-4D9D-8B9E-8CB2360D7B50}"/>
              </c:ext>
            </c:extLst>
          </c:dPt>
          <c:dPt>
            <c:idx val="9"/>
            <c:bubble3D val="0"/>
            <c:extLst>
              <c:ext xmlns:c16="http://schemas.microsoft.com/office/drawing/2014/chart" uri="{C3380CC4-5D6E-409C-BE32-E72D297353CC}">
                <c16:uniqueId val="{0000000A-3DF6-4D9D-8B9E-8CB2360D7B50}"/>
              </c:ext>
            </c:extLst>
          </c:dPt>
          <c:dPt>
            <c:idx val="10"/>
            <c:bubble3D val="0"/>
            <c:extLst>
              <c:ext xmlns:c16="http://schemas.microsoft.com/office/drawing/2014/chart" uri="{C3380CC4-5D6E-409C-BE32-E72D297353CC}">
                <c16:uniqueId val="{0000000B-3DF6-4D9D-8B9E-8CB2360D7B50}"/>
              </c:ext>
            </c:extLst>
          </c:dPt>
          <c:dPt>
            <c:idx val="11"/>
            <c:bubble3D val="0"/>
            <c:extLst>
              <c:ext xmlns:c16="http://schemas.microsoft.com/office/drawing/2014/chart" uri="{C3380CC4-5D6E-409C-BE32-E72D297353CC}">
                <c16:uniqueId val="{0000000C-3DF6-4D9D-8B9E-8CB2360D7B50}"/>
              </c:ext>
            </c:extLst>
          </c:dPt>
          <c:dPt>
            <c:idx val="12"/>
            <c:bubble3D val="0"/>
            <c:extLst>
              <c:ext xmlns:c16="http://schemas.microsoft.com/office/drawing/2014/chart" uri="{C3380CC4-5D6E-409C-BE32-E72D297353CC}">
                <c16:uniqueId val="{0000000D-3DF6-4D9D-8B9E-8CB2360D7B50}"/>
              </c:ext>
            </c:extLst>
          </c:dPt>
          <c:dPt>
            <c:idx val="13"/>
            <c:bubble3D val="0"/>
            <c:extLst>
              <c:ext xmlns:c16="http://schemas.microsoft.com/office/drawing/2014/chart" uri="{C3380CC4-5D6E-409C-BE32-E72D297353CC}">
                <c16:uniqueId val="{0000000B-E016-4ADB-911B-48631915D245}"/>
              </c:ext>
            </c:extLst>
          </c:dPt>
          <c:cat>
            <c:numRef>
              <c:f>Sheet1!$B$1:$P$1</c:f>
              <c:numCache>
                <c:formatCode>General</c:formatCode>
                <c:ptCount val="15"/>
                <c:pt idx="0">
                  <c:v>2017</c:v>
                </c:pt>
                <c:pt idx="1">
                  <c:v>2018</c:v>
                </c:pt>
                <c:pt idx="2">
                  <c:v>2019</c:v>
                </c:pt>
                <c:pt idx="3">
                  <c:v>2020</c:v>
                </c:pt>
                <c:pt idx="4">
                  <c:v>2021</c:v>
                </c:pt>
                <c:pt idx="5">
                  <c:v>2022</c:v>
                </c:pt>
                <c:pt idx="6">
                  <c:v>2023</c:v>
                </c:pt>
                <c:pt idx="8">
                  <c:v>2017</c:v>
                </c:pt>
                <c:pt idx="9">
                  <c:v>2018</c:v>
                </c:pt>
                <c:pt idx="10">
                  <c:v>2019</c:v>
                </c:pt>
                <c:pt idx="11">
                  <c:v>2020</c:v>
                </c:pt>
                <c:pt idx="12">
                  <c:v>2021</c:v>
                </c:pt>
                <c:pt idx="13">
                  <c:v>2022</c:v>
                </c:pt>
                <c:pt idx="14">
                  <c:v>2023</c:v>
                </c:pt>
              </c:numCache>
            </c:numRef>
          </c:cat>
          <c:val>
            <c:numRef>
              <c:f>Sheet1!$B$4:$P$4</c:f>
              <c:numCache>
                <c:formatCode>0.00</c:formatCode>
                <c:ptCount val="15"/>
                <c:pt idx="0">
                  <c:v>2.2916400000000001</c:v>
                </c:pt>
                <c:pt idx="1">
                  <c:v>1.968</c:v>
                </c:pt>
                <c:pt idx="2">
                  <c:v>1.8122100000000001</c:v>
                </c:pt>
                <c:pt idx="3">
                  <c:v>1.59629</c:v>
                </c:pt>
                <c:pt idx="4">
                  <c:v>1.37266</c:v>
                </c:pt>
                <c:pt idx="5">
                  <c:v>1.4397</c:v>
                </c:pt>
                <c:pt idx="6">
                  <c:v>1.25</c:v>
                </c:pt>
                <c:pt idx="8">
                  <c:v>1.47739</c:v>
                </c:pt>
                <c:pt idx="9">
                  <c:v>1.2339100000000001</c:v>
                </c:pt>
                <c:pt idx="10">
                  <c:v>1.1329100000000001</c:v>
                </c:pt>
                <c:pt idx="11">
                  <c:v>0.98538999999999999</c:v>
                </c:pt>
                <c:pt idx="12">
                  <c:v>0.82611000000000001</c:v>
                </c:pt>
                <c:pt idx="13">
                  <c:v>0.90803999999999996</c:v>
                </c:pt>
                <c:pt idx="14">
                  <c:v>0.7</c:v>
                </c:pt>
              </c:numCache>
            </c:numRef>
          </c:val>
          <c:smooth val="0"/>
          <c:extLst>
            <c:ext xmlns:c16="http://schemas.microsoft.com/office/drawing/2014/chart" uri="{C3380CC4-5D6E-409C-BE32-E72D297353CC}">
              <c16:uniqueId val="{0000000E-3DF6-4D9D-8B9E-8CB2360D7B50}"/>
            </c:ext>
          </c:extLst>
        </c:ser>
        <c:ser>
          <c:idx val="3"/>
          <c:order val="3"/>
          <c:tx>
            <c:strRef>
              <c:f>Sheet1!$A$5</c:f>
              <c:strCache>
                <c:ptCount val="1"/>
                <c:pt idx="0">
                  <c:v>Graft</c:v>
                </c:pt>
              </c:strCache>
            </c:strRef>
          </c:tx>
          <c:spPr>
            <a:ln w="57150">
              <a:solidFill>
                <a:srgbClr val="C0504D"/>
              </a:solidFill>
              <a:prstDash val="solid"/>
            </a:ln>
          </c:spPr>
          <c:marker>
            <c:symbol val="triangle"/>
            <c:size val="12"/>
            <c:spPr>
              <a:solidFill>
                <a:srgbClr val="C0504D"/>
              </a:solidFill>
              <a:ln cmpd="sng">
                <a:noFill/>
                <a:prstDash val="solid"/>
                <a:bevel/>
              </a:ln>
            </c:spPr>
          </c:marker>
          <c:dPt>
            <c:idx val="0"/>
            <c:bubble3D val="0"/>
            <c:extLst>
              <c:ext xmlns:c16="http://schemas.microsoft.com/office/drawing/2014/chart" uri="{C3380CC4-5D6E-409C-BE32-E72D297353CC}">
                <c16:uniqueId val="{0000000F-3DF6-4D9D-8B9E-8CB2360D7B50}"/>
              </c:ext>
            </c:extLst>
          </c:dPt>
          <c:dPt>
            <c:idx val="1"/>
            <c:bubble3D val="0"/>
            <c:extLst>
              <c:ext xmlns:c16="http://schemas.microsoft.com/office/drawing/2014/chart" uri="{C3380CC4-5D6E-409C-BE32-E72D297353CC}">
                <c16:uniqueId val="{00000010-3DF6-4D9D-8B9E-8CB2360D7B50}"/>
              </c:ext>
            </c:extLst>
          </c:dPt>
          <c:dPt>
            <c:idx val="2"/>
            <c:bubble3D val="0"/>
            <c:extLst>
              <c:ext xmlns:c16="http://schemas.microsoft.com/office/drawing/2014/chart" uri="{C3380CC4-5D6E-409C-BE32-E72D297353CC}">
                <c16:uniqueId val="{00000011-3DF6-4D9D-8B9E-8CB2360D7B50}"/>
              </c:ext>
            </c:extLst>
          </c:dPt>
          <c:dPt>
            <c:idx val="3"/>
            <c:bubble3D val="0"/>
            <c:extLst>
              <c:ext xmlns:c16="http://schemas.microsoft.com/office/drawing/2014/chart" uri="{C3380CC4-5D6E-409C-BE32-E72D297353CC}">
                <c16:uniqueId val="{00000012-3DF6-4D9D-8B9E-8CB2360D7B50}"/>
              </c:ext>
            </c:extLst>
          </c:dPt>
          <c:dPt>
            <c:idx val="4"/>
            <c:bubble3D val="0"/>
            <c:extLst>
              <c:ext xmlns:c16="http://schemas.microsoft.com/office/drawing/2014/chart" uri="{C3380CC4-5D6E-409C-BE32-E72D297353CC}">
                <c16:uniqueId val="{00000013-3DF6-4D9D-8B9E-8CB2360D7B50}"/>
              </c:ext>
            </c:extLst>
          </c:dPt>
          <c:dPt>
            <c:idx val="5"/>
            <c:bubble3D val="0"/>
            <c:extLst>
              <c:ext xmlns:c16="http://schemas.microsoft.com/office/drawing/2014/chart" uri="{C3380CC4-5D6E-409C-BE32-E72D297353CC}">
                <c16:uniqueId val="{00000014-3DF6-4D9D-8B9E-8CB2360D7B50}"/>
              </c:ext>
            </c:extLst>
          </c:dPt>
          <c:dPt>
            <c:idx val="8"/>
            <c:bubble3D val="0"/>
            <c:extLst>
              <c:ext xmlns:c16="http://schemas.microsoft.com/office/drawing/2014/chart" uri="{C3380CC4-5D6E-409C-BE32-E72D297353CC}">
                <c16:uniqueId val="{00000016-3DF6-4D9D-8B9E-8CB2360D7B50}"/>
              </c:ext>
            </c:extLst>
          </c:dPt>
          <c:dPt>
            <c:idx val="9"/>
            <c:bubble3D val="0"/>
            <c:extLst>
              <c:ext xmlns:c16="http://schemas.microsoft.com/office/drawing/2014/chart" uri="{C3380CC4-5D6E-409C-BE32-E72D297353CC}">
                <c16:uniqueId val="{00000017-3DF6-4D9D-8B9E-8CB2360D7B50}"/>
              </c:ext>
            </c:extLst>
          </c:dPt>
          <c:dPt>
            <c:idx val="10"/>
            <c:bubble3D val="0"/>
            <c:extLst>
              <c:ext xmlns:c16="http://schemas.microsoft.com/office/drawing/2014/chart" uri="{C3380CC4-5D6E-409C-BE32-E72D297353CC}">
                <c16:uniqueId val="{00000018-3DF6-4D9D-8B9E-8CB2360D7B50}"/>
              </c:ext>
            </c:extLst>
          </c:dPt>
          <c:dPt>
            <c:idx val="11"/>
            <c:bubble3D val="0"/>
            <c:extLst>
              <c:ext xmlns:c16="http://schemas.microsoft.com/office/drawing/2014/chart" uri="{C3380CC4-5D6E-409C-BE32-E72D297353CC}">
                <c16:uniqueId val="{00000019-3DF6-4D9D-8B9E-8CB2360D7B50}"/>
              </c:ext>
            </c:extLst>
          </c:dPt>
          <c:dPt>
            <c:idx val="12"/>
            <c:bubble3D val="0"/>
            <c:extLst>
              <c:ext xmlns:c16="http://schemas.microsoft.com/office/drawing/2014/chart" uri="{C3380CC4-5D6E-409C-BE32-E72D297353CC}">
                <c16:uniqueId val="{0000001A-3DF6-4D9D-8B9E-8CB2360D7B50}"/>
              </c:ext>
            </c:extLst>
          </c:dPt>
          <c:dPt>
            <c:idx val="13"/>
            <c:bubble3D val="0"/>
            <c:extLst>
              <c:ext xmlns:c16="http://schemas.microsoft.com/office/drawing/2014/chart" uri="{C3380CC4-5D6E-409C-BE32-E72D297353CC}">
                <c16:uniqueId val="{00000017-E016-4ADB-911B-48631915D245}"/>
              </c:ext>
            </c:extLst>
          </c:dPt>
          <c:cat>
            <c:numRef>
              <c:f>Sheet1!$B$1:$P$1</c:f>
              <c:numCache>
                <c:formatCode>General</c:formatCode>
                <c:ptCount val="15"/>
                <c:pt idx="0">
                  <c:v>2017</c:v>
                </c:pt>
                <c:pt idx="1">
                  <c:v>2018</c:v>
                </c:pt>
                <c:pt idx="2">
                  <c:v>2019</c:v>
                </c:pt>
                <c:pt idx="3">
                  <c:v>2020</c:v>
                </c:pt>
                <c:pt idx="4">
                  <c:v>2021</c:v>
                </c:pt>
                <c:pt idx="5">
                  <c:v>2022</c:v>
                </c:pt>
                <c:pt idx="6">
                  <c:v>2023</c:v>
                </c:pt>
                <c:pt idx="8">
                  <c:v>2017</c:v>
                </c:pt>
                <c:pt idx="9">
                  <c:v>2018</c:v>
                </c:pt>
                <c:pt idx="10">
                  <c:v>2019</c:v>
                </c:pt>
                <c:pt idx="11">
                  <c:v>2020</c:v>
                </c:pt>
                <c:pt idx="12">
                  <c:v>2021</c:v>
                </c:pt>
                <c:pt idx="13">
                  <c:v>2022</c:v>
                </c:pt>
                <c:pt idx="14">
                  <c:v>2023</c:v>
                </c:pt>
              </c:numCache>
            </c:numRef>
          </c:cat>
          <c:val>
            <c:numRef>
              <c:f>Sheet1!$B$5:$P$5</c:f>
              <c:numCache>
                <c:formatCode>0.00</c:formatCode>
                <c:ptCount val="15"/>
                <c:pt idx="0">
                  <c:v>2.8601999999999999</c:v>
                </c:pt>
                <c:pt idx="1">
                  <c:v>2.32267</c:v>
                </c:pt>
                <c:pt idx="2">
                  <c:v>2.3566099999999999</c:v>
                </c:pt>
                <c:pt idx="3">
                  <c:v>2.4405399999999999</c:v>
                </c:pt>
                <c:pt idx="4">
                  <c:v>1.81958</c:v>
                </c:pt>
                <c:pt idx="5">
                  <c:v>1.7986800000000001</c:v>
                </c:pt>
                <c:pt idx="6">
                  <c:v>1.67</c:v>
                </c:pt>
                <c:pt idx="8">
                  <c:v>1.85816</c:v>
                </c:pt>
                <c:pt idx="9">
                  <c:v>1.5034700000000001</c:v>
                </c:pt>
                <c:pt idx="10">
                  <c:v>1.6457299999999999</c:v>
                </c:pt>
                <c:pt idx="11">
                  <c:v>1.5511900000000001</c:v>
                </c:pt>
                <c:pt idx="12">
                  <c:v>1.20574</c:v>
                </c:pt>
                <c:pt idx="13">
                  <c:v>1.1842299999999999</c:v>
                </c:pt>
                <c:pt idx="14">
                  <c:v>0.98</c:v>
                </c:pt>
              </c:numCache>
            </c:numRef>
          </c:val>
          <c:smooth val="0"/>
          <c:extLst>
            <c:ext xmlns:c16="http://schemas.microsoft.com/office/drawing/2014/chart" uri="{C3380CC4-5D6E-409C-BE32-E72D297353CC}">
              <c16:uniqueId val="{0000001B-3DF6-4D9D-8B9E-8CB2360D7B50}"/>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Calendar Year</a:t>
                </a:r>
              </a:p>
            </c:rich>
          </c:tx>
          <c:layout>
            <c:manualLayout>
              <c:xMode val="edge"/>
              <c:yMode val="edge"/>
              <c:x val="0.47579881945236419"/>
              <c:y val="0.80619367375617201"/>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7824256"/>
        <c:crosses val="autoZero"/>
        <c:auto val="1"/>
        <c:lblAlgn val="ctr"/>
        <c:lblOffset val="100"/>
        <c:tickLblSkip val="1"/>
        <c:tickMarkSkip val="1"/>
        <c:noMultiLvlLbl val="0"/>
      </c:catAx>
      <c:valAx>
        <c:axId val="87824256"/>
        <c:scaling>
          <c:orientation val="minMax"/>
          <c:max val="8"/>
          <c:min val="0"/>
        </c:scaling>
        <c:delete val="0"/>
        <c:axPos val="l"/>
        <c:majorGridlines>
          <c:spPr>
            <a:ln w="18061">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dirty="0">
                    <a:latin typeface="Arial" panose="020B0604020202020204" pitchFamily="34" charset="0"/>
                    <a:cs typeface="Arial" panose="020B0604020202020204" pitchFamily="34" charset="0"/>
                  </a:rPr>
                  <a:t>Antimicrobial Rate per </a:t>
                </a:r>
              </a:p>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dirty="0">
                    <a:latin typeface="Arial" panose="020B0604020202020204" pitchFamily="34" charset="0"/>
                    <a:cs typeface="Arial" panose="020B0604020202020204" pitchFamily="34" charset="0"/>
                  </a:rPr>
                  <a:t>100 patient months</a:t>
                </a:r>
              </a:p>
            </c:rich>
          </c:tx>
          <c:layout>
            <c:manualLayout>
              <c:xMode val="edge"/>
              <c:yMode val="edge"/>
              <c:x val="2.9200987407246629E-3"/>
              <c:y val="0.22178395696861"/>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7821696"/>
        <c:crosses val="autoZero"/>
        <c:crossBetween val="between"/>
        <c:majorUnit val="1"/>
      </c:valAx>
      <c:spPr>
        <a:noFill/>
        <a:ln w="25397">
          <a:noFill/>
        </a:ln>
      </c:spPr>
    </c:plotArea>
    <c:legend>
      <c:legendPos val="b"/>
      <c:layout>
        <c:manualLayout>
          <c:xMode val="edge"/>
          <c:yMode val="edge"/>
          <c:x val="0.23307331425228917"/>
          <c:y val="0.91935848059302439"/>
          <c:w val="0.63021662993933547"/>
          <c:h val="6.4348229932953749E-2"/>
        </c:manualLayout>
      </c:layout>
      <c:overlay val="0"/>
      <c:txPr>
        <a:bodyPr/>
        <a:lstStyle/>
        <a:p>
          <a:pPr>
            <a:defRPr sz="1600" b="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3632015391147"/>
          <c:y val="5.7171419387560367E-2"/>
          <c:w val="0.72403090535798165"/>
          <c:h val="0.87952957241837681"/>
        </c:manualLayout>
      </c:layout>
      <c:barChart>
        <c:barDir val="bar"/>
        <c:grouping val="stacked"/>
        <c:varyColors val="0"/>
        <c:ser>
          <c:idx val="0"/>
          <c:order val="0"/>
          <c:tx>
            <c:strRef>
              <c:f>Sheet1!$C$2</c:f>
              <c:strCache>
                <c:ptCount val="1"/>
                <c:pt idx="0">
                  <c:v>Staphylococcus 
aureus (not MRSA)</c:v>
                </c:pt>
              </c:strCache>
            </c:strRef>
          </c:tx>
          <c:spPr>
            <a:solidFill>
              <a:srgbClr val="33A02C"/>
            </a:solidFill>
            <a:ln>
              <a:noFill/>
            </a:ln>
            <a:effectLst/>
          </c:spPr>
          <c:invertIfNegative val="0"/>
          <c:dLbls>
            <c:dLbl>
              <c:idx val="0"/>
              <c:layout>
                <c:manualLayout>
                  <c:x val="1.032744335777454E-3"/>
                  <c:y val="-2.3043414518730122E-3"/>
                </c:manualLayout>
              </c:layout>
              <c:tx>
                <c:rich>
                  <a:bodyPr/>
                  <a:lstStyle/>
                  <a:p>
                    <a:fld id="{9E1E0AB6-8FF5-46E6-8596-7BB3841DDF89}" type="SERIESNAME">
                      <a:rPr lang="en-US" sz="900" i="1" dirty="0"/>
                      <a:pPr/>
                      <a:t>[SERIES NAME]</a:t>
                    </a:fld>
                    <a:r>
                      <a:rPr lang="en-US" sz="900" baseline="0"/>
                      <a:t> </a:t>
                    </a:r>
                  </a:p>
                  <a:p>
                    <a:fld id="{D4D5339A-2770-4A92-8DBF-284CB49AFC9E}" type="VALUE">
                      <a:rPr lang="en-US" sz="900"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13E3-40D7-A345-5FA5DC205E8B}"/>
                </c:ext>
              </c:extLst>
            </c:dLbl>
            <c:dLbl>
              <c:idx val="1"/>
              <c:layout>
                <c:manualLayout>
                  <c:x val="1.0316780442704548E-3"/>
                  <c:y val="-2.3043414518730122E-3"/>
                </c:manualLayout>
              </c:layout>
              <c:tx>
                <c:rich>
                  <a:bodyPr/>
                  <a:lstStyle/>
                  <a:p>
                    <a:fld id="{8AB069D0-F057-46CF-B4F9-4C8617253A9D}" type="SERIESNAME">
                      <a:rPr lang="en-US" i="1" dirty="0"/>
                      <a:pPr/>
                      <a:t>[SERIES NAME]</a:t>
                    </a:fld>
                    <a:r>
                      <a:rPr lang="en-US" baseline="0"/>
                      <a:t> </a:t>
                    </a:r>
                  </a:p>
                  <a:p>
                    <a:fld id="{3160E5C8-B470-4636-B403-12FAC889003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13E3-40D7-A345-5FA5DC205E8B}"/>
                </c:ext>
              </c:extLst>
            </c:dLbl>
            <c:dLbl>
              <c:idx val="2"/>
              <c:layout>
                <c:manualLayout>
                  <c:x val="1.0459843302585967E-3"/>
                  <c:y val="-0.11749074997423492"/>
                </c:manualLayout>
              </c:layout>
              <c:tx>
                <c:rich>
                  <a:bodyPr/>
                  <a:lstStyle/>
                  <a:p>
                    <a:fld id="{F881D044-5EA9-4433-97B8-31CAD3B3C43E}" type="SERIESNAME">
                      <a:rPr lang="en-US" i="1" smtClean="0"/>
                      <a:pPr/>
                      <a:t>[SERIES NAME]</a:t>
                    </a:fld>
                    <a:endParaRPr lang="en-US" i="1"/>
                  </a:p>
                  <a:p>
                    <a:r>
                      <a:rPr lang="en-US" baseline="0"/>
                      <a:t> </a:t>
                    </a:r>
                    <a:fld id="{107E9146-5313-4F47-8669-C7AB1377B76B}"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13E3-40D7-A345-5FA5DC205E8B}"/>
                </c:ext>
              </c:extLst>
            </c:dLbl>
            <c:dLbl>
              <c:idx val="3"/>
              <c:layout>
                <c:manualLayout>
                  <c:x val="-1.1461318051575931E-2"/>
                  <c:y val="-0.11749080136091244"/>
                </c:manualLayout>
              </c:layout>
              <c:tx>
                <c:rich>
                  <a:bodyPr/>
                  <a:lstStyle/>
                  <a:p>
                    <a:fld id="{F74CDE6D-0A1D-4634-8A38-E6999CE8A972}" type="SERIESNAME">
                      <a:rPr lang="en-US" i="1" smtClean="0"/>
                      <a:pPr/>
                      <a:t>[SERIES NAME]</a:t>
                    </a:fld>
                    <a:r>
                      <a:rPr lang="en-US" i="0" baseline="0"/>
                      <a:t> </a:t>
                    </a:r>
                  </a:p>
                  <a:p>
                    <a:fld id="{3DACC55D-18BD-4285-9A6C-5D43138B7A13}" type="VALUE">
                      <a:rPr lang="en-US" i="0"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Sheet1!$C$3:$C$6</c:f>
              <c:numCache>
                <c:formatCode>0%</c:formatCode>
                <c:ptCount val="4"/>
                <c:pt idx="0">
                  <c:v>0.11799999999999999</c:v>
                </c:pt>
                <c:pt idx="1">
                  <c:v>0.16700000000000001</c:v>
                </c:pt>
                <c:pt idx="2">
                  <c:v>3.5999999999999997E-2</c:v>
                </c:pt>
                <c:pt idx="3">
                  <c:v>5.0999999999999997E-2</c:v>
                </c:pt>
              </c:numCache>
            </c:numRef>
          </c:val>
          <c:extLst>
            <c:ext xmlns:c16="http://schemas.microsoft.com/office/drawing/2014/chart" uri="{C3380CC4-5D6E-409C-BE32-E72D297353CC}">
              <c16:uniqueId val="{00000004-13E3-40D7-A345-5FA5DC205E8B}"/>
            </c:ext>
          </c:extLst>
        </c:ser>
        <c:ser>
          <c:idx val="1"/>
          <c:order val="1"/>
          <c:tx>
            <c:strRef>
              <c:f>Sheet1!$D$2</c:f>
              <c:strCache>
                <c:ptCount val="1"/>
                <c:pt idx="0">
                  <c:v>Methicillin-resistant 
Staphylococcus</c:v>
                </c:pt>
              </c:strCache>
            </c:strRef>
          </c:tx>
          <c:spPr>
            <a:solidFill>
              <a:srgbClr val="FF7F00"/>
            </a:solidFill>
            <a:ln>
              <a:noFill/>
            </a:ln>
            <a:effectLst/>
          </c:spPr>
          <c:invertIfNegative val="0"/>
          <c:dLbls>
            <c:dLbl>
              <c:idx val="0"/>
              <c:layout>
                <c:manualLayout>
                  <c:x val="2.0907515780294078E-3"/>
                  <c:y val="-0.11288206707048898"/>
                </c:manualLayout>
              </c:layout>
              <c:tx>
                <c:rich>
                  <a:bodyPr/>
                  <a:lstStyle/>
                  <a:p>
                    <a:fld id="{55DF1058-4B53-4082-9BFD-933C73CD6975}" type="SERIESNAME">
                      <a:rPr lang="en-US" i="1"/>
                      <a:pPr/>
                      <a:t>[SERIES NAME]</a:t>
                    </a:fld>
                    <a:r>
                      <a:rPr lang="en-US" baseline="0"/>
                      <a:t> </a:t>
                    </a:r>
                  </a:p>
                  <a:p>
                    <a:fld id="{4DCC7E56-DDDB-46C7-B327-A65777454B6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13E3-40D7-A345-5FA5DC205E8B}"/>
                </c:ext>
              </c:extLst>
            </c:dLbl>
            <c:dLbl>
              <c:idx val="1"/>
              <c:layout>
                <c:manualLayout>
                  <c:x val="1.5638557185003864E-2"/>
                  <c:y val="-0.11749074997423492"/>
                </c:manualLayout>
              </c:layout>
              <c:tx>
                <c:rich>
                  <a:bodyPr/>
                  <a:lstStyle/>
                  <a:p>
                    <a:fld id="{04E53DBE-CD03-4058-BC1C-E294DB0DC3EB}" type="SERIESNAME">
                      <a:rPr lang="en-US" i="1"/>
                      <a:pPr/>
                      <a:t>[SERIES NAME]</a:t>
                    </a:fld>
                    <a:r>
                      <a:rPr lang="en-US" baseline="0"/>
                      <a:t> </a:t>
                    </a:r>
                  </a:p>
                  <a:p>
                    <a:fld id="{6C0BCF9C-904C-4C64-B824-3D92573BBB1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13E3-40D7-A345-5FA5DC205E8B}"/>
                </c:ext>
              </c:extLst>
            </c:dLbl>
            <c:dLbl>
              <c:idx val="2"/>
              <c:layout>
                <c:manualLayout>
                  <c:x val="7.9196261242013288E-2"/>
                  <c:y val="-0.11749074997423492"/>
                </c:manualLayout>
              </c:layout>
              <c:tx>
                <c:rich>
                  <a:bodyPr/>
                  <a:lstStyle/>
                  <a:p>
                    <a:fld id="{D7689F21-C326-4D9F-93C6-B65BF922CA38}" type="SERIESNAME">
                      <a:rPr lang="en-US" smtClean="0"/>
                      <a:pPr/>
                      <a:t>[SERIES NAME]</a:t>
                    </a:fld>
                    <a:endParaRPr lang="en-US"/>
                  </a:p>
                  <a:p>
                    <a:r>
                      <a:rPr lang="en-US" baseline="0"/>
                      <a:t> </a:t>
                    </a:r>
                    <a:fld id="{16999269-1D64-4DA5-A2CF-68952E0CEBA9}"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13E3-40D7-A345-5FA5DC205E8B}"/>
                </c:ext>
              </c:extLst>
            </c:dLbl>
            <c:dLbl>
              <c:idx val="3"/>
              <c:layout>
                <c:manualLayout>
                  <c:x val="6.0947738893499165E-2"/>
                  <c:y val="-0.11749074997423492"/>
                </c:manualLayout>
              </c:layout>
              <c:tx>
                <c:rich>
                  <a:bodyPr/>
                  <a:lstStyle/>
                  <a:p>
                    <a:fld id="{064EF550-2515-4213-BAD1-60DE92F8BAAE}" type="SERIESNAME">
                      <a:rPr lang="en-US"/>
                      <a:pPr/>
                      <a:t>[SERIES NAME]</a:t>
                    </a:fld>
                    <a:r>
                      <a:rPr lang="en-US" baseline="0"/>
                      <a:t> </a:t>
                    </a:r>
                  </a:p>
                  <a:p>
                    <a:fld id="{BE6A4E35-E4A3-40F6-939D-74AFA30E342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11722078828798532"/>
                      <c:h val="9.5537996594655089E-2"/>
                    </c:manualLayout>
                  </c15:layout>
                  <c15:dlblFieldTable/>
                  <c15:showDataLabelsRange val="0"/>
                </c:ext>
                <c:ext xmlns:c16="http://schemas.microsoft.com/office/drawing/2014/chart" uri="{C3380CC4-5D6E-409C-BE32-E72D297353CC}">
                  <c16:uniqueId val="{00000008-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Sheet1!$D$3:$D$6</c:f>
              <c:numCache>
                <c:formatCode>0%</c:formatCode>
                <c:ptCount val="4"/>
                <c:pt idx="0">
                  <c:v>5.2999999999999999E-2</c:v>
                </c:pt>
                <c:pt idx="1">
                  <c:v>6.7000000000000004E-2</c:v>
                </c:pt>
                <c:pt idx="2">
                  <c:v>0.03</c:v>
                </c:pt>
                <c:pt idx="3">
                  <c:v>0.01</c:v>
                </c:pt>
              </c:numCache>
            </c:numRef>
          </c:val>
          <c:extLst>
            <c:ext xmlns:c16="http://schemas.microsoft.com/office/drawing/2014/chart" uri="{C3380CC4-5D6E-409C-BE32-E72D297353CC}">
              <c16:uniqueId val="{00000009-13E3-40D7-A345-5FA5DC205E8B}"/>
            </c:ext>
          </c:extLst>
        </c:ser>
        <c:ser>
          <c:idx val="2"/>
          <c:order val="2"/>
          <c:tx>
            <c:strRef>
              <c:f>Sheet1!$E$2</c:f>
              <c:strCache>
                <c:ptCount val="1"/>
                <c:pt idx="0">
                  <c:v>Coagulase-negative 
Staphylococcus</c:v>
                </c:pt>
              </c:strCache>
            </c:strRef>
          </c:tx>
          <c:spPr>
            <a:solidFill>
              <a:srgbClr val="8452BA"/>
            </a:solidFill>
            <a:ln>
              <a:noFill/>
            </a:ln>
            <a:effectLst/>
          </c:spPr>
          <c:invertIfNegative val="0"/>
          <c:dLbls>
            <c:dLbl>
              <c:idx val="0"/>
              <c:layout>
                <c:manualLayout>
                  <c:x val="1.7347234759768071E-18"/>
                  <c:y val="-1.1521707259365059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779F3B5D-F64F-4155-A216-D845AD4447A0}" type="SERIESNAME">
                      <a:rPr lang="en-US" sz="900" i="1">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i="0" baseline="0">
                        <a:latin typeface="Arial" panose="020B0604020202020204" pitchFamily="34" charset="0"/>
                        <a:cs typeface="Arial" panose="020B0604020202020204" pitchFamily="34" charset="0"/>
                      </a:rPr>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64B4BC21-37F7-4783-AD57-5B57A6398756}" type="VALUE">
                      <a:rPr lang="en-US" sz="900" i="0" baseline="0" smtClean="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9.5054667165504744E-2"/>
                      <c:h val="9.7842338046528102E-2"/>
                    </c:manualLayout>
                  </c15:layout>
                  <c15:dlblFieldTable/>
                  <c15:showDataLabelsRange val="0"/>
                </c:ext>
                <c:ext xmlns:c16="http://schemas.microsoft.com/office/drawing/2014/chart" uri="{C3380CC4-5D6E-409C-BE32-E72D297353CC}">
                  <c16:uniqueId val="{0000000A-13E3-40D7-A345-5FA5DC205E8B}"/>
                </c:ext>
              </c:extLst>
            </c:dLbl>
            <c:dLbl>
              <c:idx val="1"/>
              <c:tx>
                <c:rich>
                  <a:bodyPr/>
                  <a:lstStyle/>
                  <a:p>
                    <a:fld id="{CAD57636-9502-42E6-AF09-8E7F04DB4587}" type="SERIESNAME">
                      <a:rPr lang="en-US" sz="900" i="1"/>
                      <a:pPr/>
                      <a:t>[SERIES NAME]</a:t>
                    </a:fld>
                    <a:r>
                      <a:rPr lang="en-US" sz="900" baseline="0"/>
                      <a:t> </a:t>
                    </a:r>
                  </a:p>
                  <a:p>
                    <a:fld id="{6536E722-A3EF-4052-A4C5-2D728BD8CE26}" type="VALUE">
                      <a:rPr lang="en-US" sz="900"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13E3-40D7-A345-5FA5DC205E8B}"/>
                </c:ext>
              </c:extLst>
            </c:dLbl>
            <c:dLbl>
              <c:idx val="2"/>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A60A6586-6857-430C-BA4C-8BDD5C82354C}" type="SERIESNAME">
                      <a:rPr lang="en-US" sz="900" i="1">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i="0" baseline="0">
                        <a:latin typeface="Arial" panose="020B0604020202020204" pitchFamily="34" charset="0"/>
                        <a:cs typeface="Arial" panose="020B0604020202020204" pitchFamily="34" charset="0"/>
                      </a:rPr>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966932FF-10F7-4A46-8CB2-03C85950B9C7}" type="VALUE">
                      <a:rPr lang="en-US" sz="900" i="0" baseline="0" smtClean="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13E3-40D7-A345-5FA5DC205E8B}"/>
                </c:ext>
              </c:extLst>
            </c:dLbl>
            <c:dLbl>
              <c:idx val="3"/>
              <c:tx>
                <c:rich>
                  <a:bodyPr/>
                  <a:lstStyle/>
                  <a:p>
                    <a:fld id="{435CD44A-AC65-43F2-92C4-64AE3EDCD92D}" type="SERIESNAME">
                      <a:rPr lang="en-US" sz="900" i="1"/>
                      <a:pPr/>
                      <a:t>[SERIES NAME]</a:t>
                    </a:fld>
                    <a:r>
                      <a:rPr lang="en-US" sz="900" baseline="0"/>
                      <a:t> </a:t>
                    </a:r>
                  </a:p>
                  <a:p>
                    <a:fld id="{80371481-743C-4A45-A92D-33CC59C3A00E}" type="VALUE">
                      <a:rPr lang="en-US" sz="900"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Sheet1!$E$3:$E$6</c:f>
              <c:numCache>
                <c:formatCode>0%</c:formatCode>
                <c:ptCount val="4"/>
                <c:pt idx="0">
                  <c:v>0.11799999999999999</c:v>
                </c:pt>
                <c:pt idx="1">
                  <c:v>0.106</c:v>
                </c:pt>
                <c:pt idx="2">
                  <c:v>0.214</c:v>
                </c:pt>
                <c:pt idx="3">
                  <c:v>0.11600000000000001</c:v>
                </c:pt>
              </c:numCache>
            </c:numRef>
          </c:val>
          <c:extLst>
            <c:ext xmlns:c16="http://schemas.microsoft.com/office/drawing/2014/chart" uri="{C3380CC4-5D6E-409C-BE32-E72D297353CC}">
              <c16:uniqueId val="{0000000E-13E3-40D7-A345-5FA5DC205E8B}"/>
            </c:ext>
          </c:extLst>
        </c:ser>
        <c:ser>
          <c:idx val="3"/>
          <c:order val="3"/>
          <c:tx>
            <c:strRef>
              <c:f>Sheet1!$F$2</c:f>
              <c:strCache>
                <c:ptCount val="1"/>
                <c:pt idx="0">
                  <c:v>Enterococcus sp.</c:v>
                </c:pt>
              </c:strCache>
            </c:strRef>
          </c:tx>
          <c:spPr>
            <a:solidFill>
              <a:srgbClr val="FB9A99"/>
            </a:solidFill>
            <a:ln>
              <a:noFill/>
            </a:ln>
            <a:effectLst/>
          </c:spPr>
          <c:invertIfNegative val="0"/>
          <c:dLbls>
            <c:dLbl>
              <c:idx val="0"/>
              <c:tx>
                <c:rich>
                  <a:bodyPr/>
                  <a:lstStyle/>
                  <a:p>
                    <a:fld id="{4FAE03AF-25FD-431E-A1C2-FE0DA1878A04}" type="SERIESNAME">
                      <a:rPr lang="en-US" i="1"/>
                      <a:pPr/>
                      <a:t>[SERIES NAME]</a:t>
                    </a:fld>
                    <a:r>
                      <a:rPr lang="en-US" baseline="0"/>
                      <a:t> </a:t>
                    </a:r>
                  </a:p>
                  <a:p>
                    <a:fld id="{5138C641-B3E6-4924-87AE-38422550591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13E3-40D7-A345-5FA5DC205E8B}"/>
                </c:ext>
              </c:extLst>
            </c:dLbl>
            <c:dLbl>
              <c:idx val="1"/>
              <c:tx>
                <c:rich>
                  <a:bodyPr/>
                  <a:lstStyle/>
                  <a:p>
                    <a:fld id="{39C80804-3C7B-4F0A-BCE2-3D5D8D863B35}" type="SERIESNAME">
                      <a:rPr lang="en-US" i="1"/>
                      <a:pPr/>
                      <a:t>[SERIES NAME]</a:t>
                    </a:fld>
                    <a:r>
                      <a:rPr lang="en-US" baseline="0"/>
                      <a:t> </a:t>
                    </a:r>
                  </a:p>
                  <a:p>
                    <a:fld id="{92445558-DC2B-46FE-8609-F7BF22D88815}"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0-13E3-40D7-A345-5FA5DC205E8B}"/>
                </c:ext>
              </c:extLst>
            </c:dLbl>
            <c:dLbl>
              <c:idx val="2"/>
              <c:tx>
                <c:rich>
                  <a:bodyPr/>
                  <a:lstStyle/>
                  <a:p>
                    <a:fld id="{A21DCF45-844A-4459-A215-685F27FA34CA}" type="SERIESNAME">
                      <a:rPr lang="en-US" i="1"/>
                      <a:pPr/>
                      <a:t>[SERIES NAME]</a:t>
                    </a:fld>
                    <a:r>
                      <a:rPr lang="en-US" baseline="0"/>
                      <a:t> </a:t>
                    </a:r>
                  </a:p>
                  <a:p>
                    <a:fld id="{DDDDCD6A-E473-452E-8AC6-07B82E64CB9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13E3-40D7-A345-5FA5DC205E8B}"/>
                </c:ext>
              </c:extLst>
            </c:dLbl>
            <c:dLbl>
              <c:idx val="3"/>
              <c:tx>
                <c:rich>
                  <a:bodyPr/>
                  <a:lstStyle/>
                  <a:p>
                    <a:fld id="{DDFFAB3E-244B-4C10-BFAE-305656E4AE49}" type="SERIESNAME">
                      <a:rPr lang="en-US" i="1"/>
                      <a:pPr/>
                      <a:t>[SERIES NAME]</a:t>
                    </a:fld>
                    <a:r>
                      <a:rPr lang="en-US" baseline="0"/>
                      <a:t> </a:t>
                    </a:r>
                  </a:p>
                  <a:p>
                    <a:fld id="{4BFB050F-2388-4CA2-BB0C-4B4E21F8577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2-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Sheet1!$F$3:$F$6</c:f>
              <c:numCache>
                <c:formatCode>0%</c:formatCode>
                <c:ptCount val="4"/>
                <c:pt idx="0">
                  <c:v>0.13500000000000001</c:v>
                </c:pt>
                <c:pt idx="1">
                  <c:v>0.13300000000000001</c:v>
                </c:pt>
                <c:pt idx="2">
                  <c:v>0.17299999999999999</c:v>
                </c:pt>
                <c:pt idx="3">
                  <c:v>0.22700000000000001</c:v>
                </c:pt>
              </c:numCache>
            </c:numRef>
          </c:val>
          <c:extLst>
            <c:ext xmlns:c16="http://schemas.microsoft.com/office/drawing/2014/chart" uri="{C3380CC4-5D6E-409C-BE32-E72D297353CC}">
              <c16:uniqueId val="{00000013-13E3-40D7-A345-5FA5DC205E8B}"/>
            </c:ext>
          </c:extLst>
        </c:ser>
        <c:ser>
          <c:idx val="4"/>
          <c:order val="4"/>
          <c:tx>
            <c:strRef>
              <c:f>Sheet1!$G$2</c:f>
              <c:strCache>
                <c:ptCount val="1"/>
                <c:pt idx="0">
                  <c:v>Gram-positive 
bacteria (other)</c:v>
                </c:pt>
              </c:strCache>
            </c:strRef>
          </c:tx>
          <c:spPr>
            <a:solidFill>
              <a:srgbClr val="BFBFBF"/>
            </a:solidFill>
            <a:ln>
              <a:noFill/>
            </a:ln>
            <a:effectLst/>
          </c:spPr>
          <c:invertIfNegative val="0"/>
          <c:dLbls>
            <c:dLbl>
              <c:idx val="0"/>
              <c:layout>
                <c:manualLayout>
                  <c:x val="-7.6427806328564511E-17"/>
                  <c:y val="-0.11288206707048898"/>
                </c:manualLayout>
              </c:layout>
              <c:tx>
                <c:rich>
                  <a:bodyPr/>
                  <a:lstStyle/>
                  <a:p>
                    <a:fld id="{D125B595-3940-40A7-B20C-BE6882CB476E}" type="SERIESNAME">
                      <a:rPr lang="en-US"/>
                      <a:pPr/>
                      <a:t>[SERIES NAME]</a:t>
                    </a:fld>
                    <a:r>
                      <a:rPr lang="en-US" baseline="0"/>
                      <a:t> </a:t>
                    </a:r>
                  </a:p>
                  <a:p>
                    <a:fld id="{659E176C-5AAF-4548-A8DB-94EB53426AE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13E3-40D7-A345-5FA5DC205E8B}"/>
                </c:ext>
              </c:extLst>
            </c:dLbl>
            <c:dLbl>
              <c:idx val="1"/>
              <c:layout>
                <c:manualLayout>
                  <c:x val="0"/>
                  <c:y val="-0.110579577751447"/>
                </c:manualLayout>
              </c:layout>
              <c:tx>
                <c:rich>
                  <a:bodyPr/>
                  <a:lstStyle/>
                  <a:p>
                    <a:fld id="{E6157E40-54E3-4737-B20A-5B953B75548D}" type="SERIESNAME">
                      <a:rPr lang="en-US" smtClean="0"/>
                      <a:pPr/>
                      <a:t>[SERIES NAME]</a:t>
                    </a:fld>
                    <a:endParaRPr lang="en-US"/>
                  </a:p>
                  <a:p>
                    <a:r>
                      <a:rPr lang="en-US" baseline="0"/>
                      <a:t> </a:t>
                    </a:r>
                    <a:fld id="{673FA147-1515-4E7C-8190-E0484F5FDCAF}"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13E3-40D7-A345-5FA5DC205E8B}"/>
                </c:ext>
              </c:extLst>
            </c:dLbl>
            <c:dLbl>
              <c:idx val="2"/>
              <c:layout>
                <c:manualLayout>
                  <c:x val="-7.6407904339875131E-17"/>
                  <c:y val="-0.110579577751447"/>
                </c:manualLayout>
              </c:layout>
              <c:tx>
                <c:rich>
                  <a:bodyPr/>
                  <a:lstStyle/>
                  <a:p>
                    <a:fld id="{B9C5FDE1-47AE-49EB-9FD4-3E4A46E41B64}" type="SERIESNAME">
                      <a:rPr lang="en-US"/>
                      <a:pPr/>
                      <a:t>[SERIES NAME]</a:t>
                    </a:fld>
                    <a:r>
                      <a:rPr lang="en-US" baseline="0"/>
                      <a:t> </a:t>
                    </a:r>
                  </a:p>
                  <a:p>
                    <a:fld id="{8435038A-F4D5-4D35-A02A-6D25A241F711}"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6-13E3-40D7-A345-5FA5DC205E8B}"/>
                </c:ext>
              </c:extLst>
            </c:dLbl>
            <c:dLbl>
              <c:idx val="3"/>
              <c:layout>
                <c:manualLayout>
                  <c:x val="0"/>
                  <c:y val="-0.110579577751447"/>
                </c:manualLayout>
              </c:layout>
              <c:tx>
                <c:rich>
                  <a:bodyPr/>
                  <a:lstStyle/>
                  <a:p>
                    <a:fld id="{0728ED42-E8DE-4A7F-B762-3A93C2238D03}" type="SERIESNAME">
                      <a:rPr lang="en-US" smtClean="0"/>
                      <a:pPr/>
                      <a:t>[SERIES NAME]</a:t>
                    </a:fld>
                    <a:endParaRPr lang="en-US"/>
                  </a:p>
                  <a:p>
                    <a:r>
                      <a:rPr lang="en-US" baseline="0"/>
                      <a:t> </a:t>
                    </a:r>
                    <a:fld id="{F8631D00-D127-4DD3-8267-FF08C25C80E8}"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Sheet1!$G$3:$G$6</c:f>
              <c:numCache>
                <c:formatCode>0%</c:formatCode>
                <c:ptCount val="4"/>
                <c:pt idx="0">
                  <c:v>4.7E-2</c:v>
                </c:pt>
                <c:pt idx="1">
                  <c:v>1.0999999999999999E-2</c:v>
                </c:pt>
                <c:pt idx="2">
                  <c:v>3.5999999999999997E-2</c:v>
                </c:pt>
                <c:pt idx="3">
                  <c:v>2.5000000000000001E-2</c:v>
                </c:pt>
              </c:numCache>
            </c:numRef>
          </c:val>
          <c:extLst>
            <c:ext xmlns:c16="http://schemas.microsoft.com/office/drawing/2014/chart" uri="{C3380CC4-5D6E-409C-BE32-E72D297353CC}">
              <c16:uniqueId val="{00000018-13E3-40D7-A345-5FA5DC205E8B}"/>
            </c:ext>
          </c:extLst>
        </c:ser>
        <c:ser>
          <c:idx val="5"/>
          <c:order val="5"/>
          <c:spPr>
            <a:solidFill>
              <a:schemeClr val="accent6"/>
            </a:solidFill>
            <a:ln>
              <a:noFill/>
            </a:ln>
            <a:effectLst/>
          </c:spPr>
          <c:invertIfNegative val="0"/>
          <c:cat>
            <c:strRef>
              <c:f>Sheet1!$B$3:$B$6</c:f>
              <c:strCache>
                <c:ptCount val="4"/>
                <c:pt idx="0">
                  <c:v>Calendar Year 
2023</c:v>
                </c:pt>
                <c:pt idx="1">
                  <c:v>Calendar Year 
2022</c:v>
                </c:pt>
                <c:pt idx="2">
                  <c:v>Calendar Year 
2023</c:v>
                </c:pt>
                <c:pt idx="3">
                  <c:v>Calendar Year 
2022</c:v>
                </c:pt>
              </c:strCache>
            </c:strRef>
          </c:cat>
          <c:val>
            <c:numRef>
              <c:f>Sheet1!$H$3:$H$6</c:f>
              <c:numCache>
                <c:formatCode>General</c:formatCode>
                <c:ptCount val="4"/>
              </c:numCache>
            </c:numRef>
          </c:val>
          <c:extLst>
            <c:ext xmlns:c16="http://schemas.microsoft.com/office/drawing/2014/chart" uri="{C3380CC4-5D6E-409C-BE32-E72D297353CC}">
              <c16:uniqueId val="{00000019-13E3-40D7-A345-5FA5DC205E8B}"/>
            </c:ext>
          </c:extLst>
        </c:ser>
        <c:ser>
          <c:idx val="6"/>
          <c:order val="6"/>
          <c:spPr>
            <a:solidFill>
              <a:schemeClr val="accent1">
                <a:lumMod val="60000"/>
              </a:schemeClr>
            </a:solidFill>
            <a:ln>
              <a:noFill/>
            </a:ln>
            <a:effectLst/>
          </c:spPr>
          <c:invertIfNegative val="0"/>
          <c:cat>
            <c:strRef>
              <c:f>Sheet1!$B$3:$B$6</c:f>
              <c:strCache>
                <c:ptCount val="4"/>
                <c:pt idx="0">
                  <c:v>Calendar Year 
2023</c:v>
                </c:pt>
                <c:pt idx="1">
                  <c:v>Calendar Year 
2022</c:v>
                </c:pt>
                <c:pt idx="2">
                  <c:v>Calendar Year 
2023</c:v>
                </c:pt>
                <c:pt idx="3">
                  <c:v>Calendar Year 
2022</c:v>
                </c:pt>
              </c:strCache>
            </c:strRef>
          </c:cat>
          <c:val>
            <c:numRef>
              <c:f>Sheet1!$I$3:$I$6</c:f>
              <c:numCache>
                <c:formatCode>General</c:formatCode>
                <c:ptCount val="4"/>
              </c:numCache>
            </c:numRef>
          </c:val>
          <c:extLst>
            <c:ext xmlns:c16="http://schemas.microsoft.com/office/drawing/2014/chart" uri="{C3380CC4-5D6E-409C-BE32-E72D297353CC}">
              <c16:uniqueId val="{0000001A-13E3-40D7-A345-5FA5DC205E8B}"/>
            </c:ext>
          </c:extLst>
        </c:ser>
        <c:ser>
          <c:idx val="7"/>
          <c:order val="7"/>
          <c:spPr>
            <a:solidFill>
              <a:schemeClr val="accent2">
                <a:lumMod val="60000"/>
              </a:schemeClr>
            </a:solidFill>
            <a:ln>
              <a:noFill/>
            </a:ln>
            <a:effectLst/>
          </c:spPr>
          <c:invertIfNegative val="0"/>
          <c:cat>
            <c:strRef>
              <c:f>Sheet1!$B$3:$B$6</c:f>
              <c:strCache>
                <c:ptCount val="4"/>
                <c:pt idx="0">
                  <c:v>Calendar Year 
2023</c:v>
                </c:pt>
                <c:pt idx="1">
                  <c:v>Calendar Year 
2022</c:v>
                </c:pt>
                <c:pt idx="2">
                  <c:v>Calendar Year 
2023</c:v>
                </c:pt>
                <c:pt idx="3">
                  <c:v>Calendar Year 
2022</c:v>
                </c:pt>
              </c:strCache>
            </c:strRef>
          </c:cat>
          <c:val>
            <c:numRef>
              <c:f>Sheet1!$J$3:$J$6</c:f>
              <c:numCache>
                <c:formatCode>General</c:formatCode>
                <c:ptCount val="4"/>
              </c:numCache>
            </c:numRef>
          </c:val>
          <c:extLst>
            <c:ext xmlns:c16="http://schemas.microsoft.com/office/drawing/2014/chart" uri="{C3380CC4-5D6E-409C-BE32-E72D297353CC}">
              <c16:uniqueId val="{0000001B-13E3-40D7-A345-5FA5DC205E8B}"/>
            </c:ext>
          </c:extLst>
        </c:ser>
        <c:ser>
          <c:idx val="8"/>
          <c:order val="8"/>
          <c:tx>
            <c:strRef>
              <c:f>Sheet1!$K$2</c:f>
              <c:strCache>
                <c:ptCount val="1"/>
                <c:pt idx="0">
                  <c:v>Gram-negative 
bacteria</c:v>
                </c:pt>
              </c:strCache>
            </c:strRef>
          </c:tx>
          <c:spPr>
            <a:solidFill>
              <a:srgbClr val="1F78B4"/>
            </a:solidFill>
            <a:ln>
              <a:noFill/>
            </a:ln>
            <a:effectLst/>
          </c:spPr>
          <c:invertIfNegative val="0"/>
          <c:dLbls>
            <c:dLbl>
              <c:idx val="0"/>
              <c:tx>
                <c:rich>
                  <a:bodyPr/>
                  <a:lstStyle/>
                  <a:p>
                    <a:fld id="{BF288C62-14DC-4AC2-8C28-FF5C3C30D512}" type="SERIESNAME">
                      <a:rPr lang="en-US"/>
                      <a:pPr/>
                      <a:t>[SERIES NAME]</a:t>
                    </a:fld>
                    <a:r>
                      <a:rPr lang="en-US" baseline="0"/>
                      <a:t> </a:t>
                    </a:r>
                  </a:p>
                  <a:p>
                    <a:fld id="{F26AEC79-A508-459F-A7C0-87CBD45C040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C-13E3-40D7-A345-5FA5DC205E8B}"/>
                </c:ext>
              </c:extLst>
            </c:dLbl>
            <c:dLbl>
              <c:idx val="1"/>
              <c:tx>
                <c:rich>
                  <a:bodyPr/>
                  <a:lstStyle/>
                  <a:p>
                    <a:fld id="{9B26E571-0673-4A66-A555-758FBB3E38DB}" type="SERIESNAME">
                      <a:rPr lang="en-US"/>
                      <a:pPr/>
                      <a:t>[SERIES NAME]</a:t>
                    </a:fld>
                    <a:r>
                      <a:rPr lang="en-US" baseline="0"/>
                      <a:t> </a:t>
                    </a:r>
                  </a:p>
                  <a:p>
                    <a:fld id="{92ABB94F-CA59-4DF7-A41F-95FCA318762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13E3-40D7-A345-5FA5DC205E8B}"/>
                </c:ext>
              </c:extLst>
            </c:dLbl>
            <c:dLbl>
              <c:idx val="2"/>
              <c:tx>
                <c:rich>
                  <a:bodyPr/>
                  <a:lstStyle/>
                  <a:p>
                    <a:fld id="{86AF8781-5407-4720-9DBE-CD05616E730B}" type="SERIESNAME">
                      <a:rPr lang="en-US"/>
                      <a:pPr/>
                      <a:t>[SERIES NAME]</a:t>
                    </a:fld>
                    <a:r>
                      <a:rPr lang="en-US" baseline="0"/>
                      <a:t> </a:t>
                    </a:r>
                  </a:p>
                  <a:p>
                    <a:fld id="{DED9CF05-B800-46A2-9BF6-3D3684785DEF}"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E-13E3-40D7-A345-5FA5DC205E8B}"/>
                </c:ext>
              </c:extLst>
            </c:dLbl>
            <c:dLbl>
              <c:idx val="3"/>
              <c:tx>
                <c:rich>
                  <a:bodyPr/>
                  <a:lstStyle/>
                  <a:p>
                    <a:fld id="{902F546B-CA56-478C-9E64-828609E413F2}" type="SERIESNAME">
                      <a:rPr lang="en-US"/>
                      <a:pPr/>
                      <a:t>[SERIES NAME]</a:t>
                    </a:fld>
                    <a:r>
                      <a:rPr lang="en-US" baseline="0"/>
                      <a:t> </a:t>
                    </a:r>
                  </a:p>
                  <a:p>
                    <a:fld id="{18399A20-D5A0-4B87-BCF0-2434697BB6F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Sheet1!$K$3:$K$6</c:f>
              <c:numCache>
                <c:formatCode>0%</c:formatCode>
                <c:ptCount val="4"/>
                <c:pt idx="0">
                  <c:v>0.30599999999999999</c:v>
                </c:pt>
                <c:pt idx="1">
                  <c:v>0.23300000000000001</c:v>
                </c:pt>
                <c:pt idx="2">
                  <c:v>0.161</c:v>
                </c:pt>
                <c:pt idx="3">
                  <c:v>0.222</c:v>
                </c:pt>
              </c:numCache>
            </c:numRef>
          </c:val>
          <c:extLst>
            <c:ext xmlns:c16="http://schemas.microsoft.com/office/drawing/2014/chart" uri="{C3380CC4-5D6E-409C-BE32-E72D297353CC}">
              <c16:uniqueId val="{00000020-13E3-40D7-A345-5FA5DC205E8B}"/>
            </c:ext>
          </c:extLst>
        </c:ser>
        <c:ser>
          <c:idx val="9"/>
          <c:order val="9"/>
          <c:tx>
            <c:strRef>
              <c:f>Sheet1!$L$2</c:f>
              <c:strCache>
                <c:ptCount val="1"/>
                <c:pt idx="0">
                  <c:v>Candida 
albicans</c:v>
                </c:pt>
              </c:strCache>
            </c:strRef>
          </c:tx>
          <c:spPr>
            <a:solidFill>
              <a:srgbClr val="BDA0CC"/>
            </a:solidFill>
            <a:ln>
              <a:noFill/>
            </a:ln>
            <a:effectLst/>
          </c:spPr>
          <c:invertIfNegative val="0"/>
          <c:dLbls>
            <c:dLbl>
              <c:idx val="0"/>
              <c:layout>
                <c:manualLayout>
                  <c:x val="-1.4589246466556013E-2"/>
                  <c:y val="-0.10596904271486986"/>
                </c:manualLayout>
              </c:layout>
              <c:tx>
                <c:rich>
                  <a:bodyPr/>
                  <a:lstStyle/>
                  <a:p>
                    <a:fld id="{A9F0A3A8-205A-4FE4-ACBE-4B5930D63FBA}" type="SERIESNAME">
                      <a:rPr lang="en-US" i="1"/>
                      <a:pPr/>
                      <a:t>[SERIES NAME]</a:t>
                    </a:fld>
                    <a:r>
                      <a:rPr lang="en-US" baseline="0"/>
                      <a:t> </a:t>
                    </a:r>
                  </a:p>
                  <a:p>
                    <a:fld id="{D7DDCFE4-E3EC-44E0-B3C9-F957469DF9D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1-13E3-40D7-A345-5FA5DC205E8B}"/>
                </c:ext>
              </c:extLst>
            </c:dLbl>
            <c:dLbl>
              <c:idx val="1"/>
              <c:layout>
                <c:manualLayout>
                  <c:x val="3.773031486439889E-6"/>
                  <c:y val="-2.273677380584393E-3"/>
                </c:manualLayout>
              </c:layout>
              <c:tx>
                <c:rich>
                  <a:bodyPr/>
                  <a:lstStyle/>
                  <a:p>
                    <a:fld id="{768552B4-D6C3-4E5C-865C-B670529D9C88}" type="SERIESNAME">
                      <a:rPr lang="en-US" i="1"/>
                      <a:pPr/>
                      <a:t>[SERIES NAME]</a:t>
                    </a:fld>
                    <a:r>
                      <a:rPr lang="en-US" baseline="0"/>
                      <a:t> </a:t>
                    </a:r>
                  </a:p>
                  <a:p>
                    <a:fld id="{45978D90-EF88-43FB-8141-529B215C182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2-13E3-40D7-A345-5FA5DC205E8B}"/>
                </c:ext>
              </c:extLst>
            </c:dLbl>
            <c:dLbl>
              <c:idx val="2"/>
              <c:tx>
                <c:rich>
                  <a:bodyPr/>
                  <a:lstStyle/>
                  <a:p>
                    <a:fld id="{A26E45B4-B844-4A54-84AE-FD73E8394A45}" type="SERIESNAME">
                      <a:rPr lang="en-US" i="1"/>
                      <a:pPr/>
                      <a:t>[SERIES NAME]</a:t>
                    </a:fld>
                    <a:r>
                      <a:rPr lang="en-US" baseline="0"/>
                      <a:t> </a:t>
                    </a:r>
                  </a:p>
                  <a:p>
                    <a:fld id="{BFE51C72-3ED5-4026-B5B5-ED32554BCA7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13E3-40D7-A345-5FA5DC205E8B}"/>
                </c:ext>
              </c:extLst>
            </c:dLbl>
            <c:dLbl>
              <c:idx val="3"/>
              <c:tx>
                <c:rich>
                  <a:bodyPr/>
                  <a:lstStyle/>
                  <a:p>
                    <a:fld id="{BFD36F6B-794C-4F98-857E-15DC089BF032}" type="SERIESNAME">
                      <a:rPr lang="en-US" i="1"/>
                      <a:pPr/>
                      <a:t>[SERIES NAME]</a:t>
                    </a:fld>
                    <a:r>
                      <a:rPr lang="en-US" baseline="0"/>
                      <a:t> </a:t>
                    </a:r>
                  </a:p>
                  <a:p>
                    <a:fld id="{E740F1F3-1765-4C92-9185-FC5998F19FDC}"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4-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Sheet1!$L$3:$L$6</c:f>
              <c:numCache>
                <c:formatCode>0%</c:formatCode>
                <c:ptCount val="4"/>
                <c:pt idx="0">
                  <c:v>1.7999999999999999E-2</c:v>
                </c:pt>
                <c:pt idx="1">
                  <c:v>7.8E-2</c:v>
                </c:pt>
                <c:pt idx="2">
                  <c:v>0.14899999999999999</c:v>
                </c:pt>
                <c:pt idx="3">
                  <c:v>0.111</c:v>
                </c:pt>
              </c:numCache>
            </c:numRef>
          </c:val>
          <c:extLst>
            <c:ext xmlns:c16="http://schemas.microsoft.com/office/drawing/2014/chart" uri="{C3380CC4-5D6E-409C-BE32-E72D297353CC}">
              <c16:uniqueId val="{00000025-13E3-40D7-A345-5FA5DC205E8B}"/>
            </c:ext>
          </c:extLst>
        </c:ser>
        <c:ser>
          <c:idx val="10"/>
          <c:order val="10"/>
          <c:tx>
            <c:strRef>
              <c:f>Sheet1!$M$2</c:f>
              <c:strCache>
                <c:ptCount val="1"/>
                <c:pt idx="0">
                  <c:v>Yeast/Fungus 
(other)</c:v>
                </c:pt>
              </c:strCache>
            </c:strRef>
          </c:tx>
          <c:spPr>
            <a:solidFill>
              <a:srgbClr val="E93B3B"/>
            </a:solidFill>
            <a:ln>
              <a:noFill/>
            </a:ln>
            <a:effectLst/>
          </c:spPr>
          <c:invertIfNegative val="0"/>
          <c:dLbls>
            <c:dLbl>
              <c:idx val="0"/>
              <c:layout>
                <c:manualLayout>
                  <c:x val="2.7087741355082618E-2"/>
                  <c:y val="-0.10827338416674287"/>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67AFEFB7-315B-4D57-92AC-BAE8A8D163FD}" type="SERIESNAME">
                      <a:rPr lang="en-US" sz="90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baseline="0">
                        <a:latin typeface="Arial" panose="020B0604020202020204" pitchFamily="34" charset="0"/>
                        <a:cs typeface="Arial" panose="020B0604020202020204" pitchFamily="34" charset="0"/>
                      </a:rPr>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C3C7A0E2-6AB8-4A8F-A816-65CBD4051AB0}" type="VALUE">
                      <a:rPr lang="en-US" sz="900" baseline="0" smtClean="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2355424815457745E-2"/>
                      <c:h val="9.5537996594655089E-2"/>
                    </c:manualLayout>
                  </c15:layout>
                  <c15:dlblFieldTable/>
                  <c15:showDataLabelsRange val="0"/>
                </c:ext>
                <c:ext xmlns:c16="http://schemas.microsoft.com/office/drawing/2014/chart" uri="{C3380CC4-5D6E-409C-BE32-E72D297353CC}">
                  <c16:uniqueId val="{00000026-13E3-40D7-A345-5FA5DC205E8B}"/>
                </c:ext>
              </c:extLst>
            </c:dLbl>
            <c:dLbl>
              <c:idx val="1"/>
              <c:layout>
                <c:manualLayout>
                  <c:x val="-1.0455808450737496E-3"/>
                  <c:y val="4.6387119203038975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47FF1E28-1425-42B8-A51E-8CDDEEDB9C60}" type="SERIESNAME">
                      <a:rPr lang="en-US" sz="900"/>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baseline="0"/>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C1D7CC4B-2961-4E0C-9AD0-0C6B17D09989}" type="VALUE">
                      <a:rPr lang="en-US" sz="900" baseline="0" smtClean="0"/>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5243511987414691E-2"/>
                      <c:h val="9.972895668458627E-2"/>
                    </c:manualLayout>
                  </c15:layout>
                  <c15:dlblFieldTable/>
                  <c15:showDataLabelsRange val="0"/>
                </c:ext>
                <c:ext xmlns:c16="http://schemas.microsoft.com/office/drawing/2014/chart" uri="{C3380CC4-5D6E-409C-BE32-E72D297353CC}">
                  <c16:uniqueId val="{00000027-13E3-40D7-A345-5FA5DC205E8B}"/>
                </c:ext>
              </c:extLst>
            </c:dLbl>
            <c:dLbl>
              <c:idx val="2"/>
              <c:layout>
                <c:manualLayout>
                  <c:x val="5.2114573115543848E-4"/>
                  <c:y val="-1.1521707259365484E-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2C6D06B1-9DBA-4DDF-9FEF-889FB6C83B57}" type="SERIESNAME">
                      <a:rPr lang="en-US" sz="1000">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1000" baseline="0">
                        <a:latin typeface="Arial" panose="020B0604020202020204" pitchFamily="34" charset="0"/>
                        <a:cs typeface="Arial" panose="020B0604020202020204" pitchFamily="34" charset="0"/>
                      </a:rPr>
                      <a:t> </a:t>
                    </a:r>
                  </a:p>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884EE3C0-973F-4C54-8EEB-2D30799F3165}" type="VALUE">
                      <a:rPr lang="en-US" sz="1000" baseline="0" smtClean="0">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showLegendKey val="0"/>
              <c:showVal val="1"/>
              <c:showCatName val="0"/>
              <c:showSerName val="1"/>
              <c:showPercent val="0"/>
              <c:showBubbleSize val="0"/>
              <c:extLst>
                <c:ext xmlns:c15="http://schemas.microsoft.com/office/drawing/2012/chart" uri="{CE6537A1-D6FC-4f65-9D91-7224C49458BB}">
                  <c15:layout>
                    <c:manualLayout>
                      <c:w val="8.4898377608221332E-2"/>
                      <c:h val="0.10475536240214714"/>
                    </c:manualLayout>
                  </c15:layout>
                  <c15:dlblFieldTable/>
                  <c15:showDataLabelsRange val="0"/>
                </c:ext>
                <c:ext xmlns:c16="http://schemas.microsoft.com/office/drawing/2014/chart" uri="{C3380CC4-5D6E-409C-BE32-E72D297353CC}">
                  <c16:uniqueId val="{00000028-13E3-40D7-A345-5FA5DC205E8B}"/>
                </c:ext>
              </c:extLst>
            </c:dLbl>
            <c:dLbl>
              <c:idx val="3"/>
              <c:tx>
                <c:rich>
                  <a:bodyPr/>
                  <a:lstStyle/>
                  <a:p>
                    <a:fld id="{63AE9531-04F1-4E2F-8427-0660A39D15CA}" type="SERIESNAME">
                      <a:rPr lang="en-US"/>
                      <a:pPr/>
                      <a:t>[SERIES NAME]</a:t>
                    </a:fld>
                    <a:r>
                      <a:rPr lang="en-US" baseline="0"/>
                      <a:t> </a:t>
                    </a:r>
                  </a:p>
                  <a:p>
                    <a:fld id="{52455B3A-E948-41E9-9DA5-9714A20DEBDB}"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Sheet1!$M$3:$M$6</c:f>
              <c:numCache>
                <c:formatCode>0%</c:formatCode>
                <c:ptCount val="4"/>
                <c:pt idx="0">
                  <c:v>5.2999999999999999E-2</c:v>
                </c:pt>
                <c:pt idx="1">
                  <c:v>8.3000000000000004E-2</c:v>
                </c:pt>
                <c:pt idx="2">
                  <c:v>0.11899999999999999</c:v>
                </c:pt>
                <c:pt idx="3">
                  <c:v>0.13600000000000001</c:v>
                </c:pt>
              </c:numCache>
            </c:numRef>
          </c:val>
          <c:extLst>
            <c:ext xmlns:c16="http://schemas.microsoft.com/office/drawing/2014/chart" uri="{C3380CC4-5D6E-409C-BE32-E72D297353CC}">
              <c16:uniqueId val="{0000002A-13E3-40D7-A345-5FA5DC205E8B}"/>
            </c:ext>
          </c:extLst>
        </c:ser>
        <c:ser>
          <c:idx val="11"/>
          <c:order val="11"/>
          <c:tx>
            <c:strRef>
              <c:f>Sheet1!$N$2</c:f>
              <c:strCache>
                <c:ptCount val="1"/>
                <c:pt idx="0">
                  <c:v>Multiple 
Organisms</c:v>
                </c:pt>
              </c:strCache>
            </c:strRef>
          </c:tx>
          <c:spPr>
            <a:solidFill>
              <a:srgbClr val="FFFF69"/>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00E668B9-46F3-4FB5-BA3C-0A330A542B57}" type="SERIESNAME">
                      <a:rPr lang="en-US" sz="1000">
                        <a:solidFill>
                          <a:schemeClr val="tx1"/>
                        </a:solidFill>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1000" baseline="0">
                        <a:solidFill>
                          <a:schemeClr val="tx1"/>
                        </a:solidFill>
                        <a:latin typeface="Arial" panose="020B0604020202020204" pitchFamily="34" charset="0"/>
                        <a:cs typeface="Arial" panose="020B0604020202020204" pitchFamily="34" charset="0"/>
                      </a:rPr>
                      <a:t>, </a:t>
                    </a:r>
                  </a:p>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2CF7B50B-E5CA-452C-8105-D6F3D00F80BF}" type="VALUE">
                      <a:rPr lang="en-US" sz="1000" baseline="0" smtClean="0">
                        <a:solidFill>
                          <a:schemeClr val="tx1"/>
                        </a:solidFill>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B-13E3-40D7-A345-5FA5DC205E8B}"/>
                </c:ext>
              </c:extLst>
            </c:dLbl>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AA4357AE-9989-40C0-A873-E377EF72CE93}" type="SERIESNAME">
                      <a:rPr lang="en-US" sz="90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baseline="0">
                        <a:latin typeface="Arial" panose="020B0604020202020204" pitchFamily="34" charset="0"/>
                        <a:cs typeface="Arial" panose="020B0604020202020204" pitchFamily="34" charset="0"/>
                      </a:rPr>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50B309E1-867E-4EE0-A871-0B46D7E8D483}" type="VALUE">
                      <a:rPr lang="en-US" sz="900" baseline="0" smtClean="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C-13E3-40D7-A345-5FA5DC205E8B}"/>
                </c:ext>
              </c:extLst>
            </c:dLbl>
            <c:dLbl>
              <c:idx val="2"/>
              <c:layout>
                <c:manualLayout>
                  <c:x val="4.1688375943148212E-3"/>
                  <c:y val="-4.2245771924242984E-17"/>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CEF930CD-01EF-4188-8A01-EB5F24990D39}" type="SERIESNAME">
                      <a:rPr lang="en-US" sz="1000">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1000" baseline="0">
                        <a:latin typeface="Arial" panose="020B0604020202020204" pitchFamily="34" charset="0"/>
                        <a:cs typeface="Arial" panose="020B0604020202020204" pitchFamily="34" charset="0"/>
                      </a:rPr>
                      <a:t> </a:t>
                    </a:r>
                  </a:p>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1AB63F3C-DCED-4659-B2AB-1F8F47A5B932}" type="VALUE">
                      <a:rPr lang="en-US" sz="1000" baseline="0" smtClean="0">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D-13E3-40D7-A345-5FA5DC205E8B}"/>
                </c:ext>
              </c:extLst>
            </c:dLbl>
            <c:dLbl>
              <c:idx val="3"/>
              <c:tx>
                <c:rich>
                  <a:bodyPr/>
                  <a:lstStyle/>
                  <a:p>
                    <a:fld id="{7D3D990E-2F23-4132-938E-E8DB15CCEB62}" type="SERIESNAME">
                      <a:rPr lang="en-US"/>
                      <a:pPr/>
                      <a:t>[SERIES NAME]</a:t>
                    </a:fld>
                    <a:r>
                      <a:rPr lang="en-US" baseline="0"/>
                      <a:t> </a:t>
                    </a:r>
                  </a:p>
                  <a:p>
                    <a:fld id="{03760F30-4D5C-4173-BD1D-FCAF17FB3B1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E-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2023</c:v>
                </c:pt>
                <c:pt idx="1">
                  <c:v>Calendar Year 
2022</c:v>
                </c:pt>
                <c:pt idx="2">
                  <c:v>Calendar Year 
2023</c:v>
                </c:pt>
                <c:pt idx="3">
                  <c:v>Calendar Year 
2022</c:v>
                </c:pt>
              </c:strCache>
            </c:strRef>
          </c:cat>
          <c:val>
            <c:numRef>
              <c:f>Sheet1!$N$3:$N$6</c:f>
              <c:numCache>
                <c:formatCode>0%</c:formatCode>
                <c:ptCount val="4"/>
                <c:pt idx="0">
                  <c:v>0.153</c:v>
                </c:pt>
                <c:pt idx="1">
                  <c:v>0.122</c:v>
                </c:pt>
                <c:pt idx="2">
                  <c:v>8.3000000000000004E-2</c:v>
                </c:pt>
                <c:pt idx="3">
                  <c:v>0.10100000000000001</c:v>
                </c:pt>
              </c:numCache>
            </c:numRef>
          </c:val>
          <c:extLst>
            <c:ext xmlns:c16="http://schemas.microsoft.com/office/drawing/2014/chart" uri="{C3380CC4-5D6E-409C-BE32-E72D297353CC}">
              <c16:uniqueId val="{0000002F-13E3-40D7-A345-5FA5DC205E8B}"/>
            </c:ext>
          </c:extLst>
        </c:ser>
        <c:ser>
          <c:idx val="12"/>
          <c:order val="12"/>
          <c:spPr>
            <a:solidFill>
              <a:schemeClr val="accent1">
                <a:lumMod val="80000"/>
                <a:lumOff val="20000"/>
              </a:schemeClr>
            </a:solidFill>
            <a:ln>
              <a:noFill/>
            </a:ln>
            <a:effectLst/>
          </c:spPr>
          <c:invertIfNegative val="0"/>
          <c:cat>
            <c:strRef>
              <c:f>Sheet1!$B$3:$B$6</c:f>
              <c:strCache>
                <c:ptCount val="4"/>
                <c:pt idx="0">
                  <c:v>Calendar Year 
2023</c:v>
                </c:pt>
                <c:pt idx="1">
                  <c:v>Calendar Year 
2022</c:v>
                </c:pt>
                <c:pt idx="2">
                  <c:v>Calendar Year 
2023</c:v>
                </c:pt>
                <c:pt idx="3">
                  <c:v>Calendar Year 
2022</c:v>
                </c:pt>
              </c:strCache>
            </c:strRef>
          </c:cat>
          <c:val>
            <c:numRef>
              <c:f>Sheet1!$O$3:$O$6</c:f>
              <c:numCache>
                <c:formatCode>General</c:formatCode>
                <c:ptCount val="4"/>
              </c:numCache>
            </c:numRef>
          </c:val>
          <c:extLst>
            <c:ext xmlns:c16="http://schemas.microsoft.com/office/drawing/2014/chart" uri="{C3380CC4-5D6E-409C-BE32-E72D297353CC}">
              <c16:uniqueId val="{00000030-13E3-40D7-A345-5FA5DC205E8B}"/>
            </c:ext>
          </c:extLst>
        </c:ser>
        <c:ser>
          <c:idx val="13"/>
          <c:order val="13"/>
          <c:spPr>
            <a:solidFill>
              <a:schemeClr val="accent2">
                <a:lumMod val="80000"/>
                <a:lumOff val="20000"/>
              </a:schemeClr>
            </a:solidFill>
            <a:ln>
              <a:noFill/>
            </a:ln>
            <a:effectLst/>
          </c:spPr>
          <c:invertIfNegative val="0"/>
          <c:cat>
            <c:strRef>
              <c:f>Sheet1!$B$3:$B$6</c:f>
              <c:strCache>
                <c:ptCount val="4"/>
                <c:pt idx="0">
                  <c:v>Calendar Year 
2023</c:v>
                </c:pt>
                <c:pt idx="1">
                  <c:v>Calendar Year 
2022</c:v>
                </c:pt>
                <c:pt idx="2">
                  <c:v>Calendar Year 
2023</c:v>
                </c:pt>
                <c:pt idx="3">
                  <c:v>Calendar Year 
2022</c:v>
                </c:pt>
              </c:strCache>
            </c:strRef>
          </c:cat>
          <c:val>
            <c:numRef>
              <c:f>Sheet1!$P$3:$P$6</c:f>
              <c:numCache>
                <c:formatCode>General</c:formatCode>
                <c:ptCount val="4"/>
              </c:numCache>
            </c:numRef>
          </c:val>
          <c:extLst>
            <c:ext xmlns:c16="http://schemas.microsoft.com/office/drawing/2014/chart" uri="{C3380CC4-5D6E-409C-BE32-E72D297353CC}">
              <c16:uniqueId val="{00000031-13E3-40D7-A345-5FA5DC205E8B}"/>
            </c:ext>
          </c:extLst>
        </c:ser>
        <c:dLbls>
          <c:showLegendKey val="0"/>
          <c:showVal val="0"/>
          <c:showCatName val="0"/>
          <c:showSerName val="0"/>
          <c:showPercent val="0"/>
          <c:showBubbleSize val="0"/>
        </c:dLbls>
        <c:gapWidth val="120"/>
        <c:overlap val="100"/>
        <c:axId val="948948360"/>
        <c:axId val="948950000"/>
      </c:barChart>
      <c:catAx>
        <c:axId val="948948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8950000"/>
        <c:crossesAt val="0"/>
        <c:auto val="1"/>
        <c:lblAlgn val="ctr"/>
        <c:lblOffset val="100"/>
        <c:noMultiLvlLbl val="0"/>
      </c:catAx>
      <c:valAx>
        <c:axId val="948950000"/>
        <c:scaling>
          <c:orientation val="minMax"/>
          <c:max val="1"/>
        </c:scaling>
        <c:delete val="0"/>
        <c:axPos val="b"/>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8948360"/>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Arial" panose="020B0604020202020204" pitchFamily="34" charset="0"/>
                <a:cs typeface="Arial" panose="020B0604020202020204" pitchFamily="34" charset="0"/>
              </a:defRPr>
            </a:pPr>
            <a:r>
              <a:rPr lang="en-US" sz="1600">
                <a:latin typeface="Arial" panose="020B0604020202020204" pitchFamily="34" charset="0"/>
                <a:cs typeface="Arial" panose="020B0604020202020204" pitchFamily="34" charset="0"/>
              </a:rPr>
              <a:t>NICU CLABSI Standard Infection Ratio (SIR) </a:t>
            </a:r>
          </a:p>
          <a:p>
            <a:pPr>
              <a:defRPr sz="1600">
                <a:latin typeface="Arial" panose="020B0604020202020204" pitchFamily="34" charset="0"/>
                <a:cs typeface="Arial" panose="020B0604020202020204" pitchFamily="34" charset="0"/>
              </a:defRPr>
            </a:pPr>
            <a:r>
              <a:rPr lang="en-US" sz="1600">
                <a:latin typeface="Arial" panose="020B0604020202020204" pitchFamily="34" charset="0"/>
                <a:cs typeface="Arial" panose="020B0604020202020204" pitchFamily="34" charset="0"/>
              </a:rPr>
              <a:t>by Birth</a:t>
            </a:r>
            <a:r>
              <a:rPr lang="en-US" sz="1600" baseline="0">
                <a:latin typeface="Arial" panose="020B0604020202020204" pitchFamily="34" charset="0"/>
                <a:cs typeface="Arial" panose="020B0604020202020204" pitchFamily="34" charset="0"/>
              </a:rPr>
              <a:t> Weight Category (grams)</a:t>
            </a:r>
            <a:endParaRPr lang="en-US" sz="1600">
              <a:latin typeface="Arial" panose="020B0604020202020204" pitchFamily="34" charset="0"/>
              <a:cs typeface="Arial" panose="020B0604020202020204" pitchFamily="34" charset="0"/>
            </a:endParaRPr>
          </a:p>
        </c:rich>
      </c:tx>
      <c:layout>
        <c:manualLayout>
          <c:xMode val="edge"/>
          <c:yMode val="edge"/>
          <c:x val="0.20409548227828703"/>
          <c:y val="0"/>
        </c:manualLayout>
      </c:layout>
      <c:overlay val="0"/>
    </c:title>
    <c:autoTitleDeleted val="0"/>
    <c:plotArea>
      <c:layout>
        <c:manualLayout>
          <c:layoutTarget val="inner"/>
          <c:xMode val="edge"/>
          <c:yMode val="edge"/>
          <c:x val="0.13787633601763863"/>
          <c:y val="0.16745467625646199"/>
          <c:w val="0.84627575277337597"/>
          <c:h val="0.57739596099505941"/>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1.07</c:v>
                </c:pt>
                <c:pt idx="1">
                  <c:v>1.02</c:v>
                </c:pt>
                <c:pt idx="2">
                  <c:v>1.51</c:v>
                </c:pt>
                <c:pt idx="3">
                  <c:v>1.79</c:v>
                </c:pt>
                <c:pt idx="4">
                  <c:v>2.58</c:v>
                </c:pt>
              </c:numCache>
            </c:numRef>
          </c:val>
          <c:smooth val="0"/>
          <c:extLst>
            <c:ext xmlns:c16="http://schemas.microsoft.com/office/drawing/2014/chart" uri="{C3380CC4-5D6E-409C-BE32-E72D297353CC}">
              <c16:uniqueId val="{00000000-9EA4-4AAE-8952-34FCC9C72F66}"/>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0.21</c:v>
                </c:pt>
                <c:pt idx="1">
                  <c:v>0.01</c:v>
                </c:pt>
                <c:pt idx="2">
                  <c:v>0.08</c:v>
                </c:pt>
                <c:pt idx="3">
                  <c:v>0</c:v>
                </c:pt>
                <c:pt idx="4">
                  <c:v>0.24</c:v>
                </c:pt>
              </c:numCache>
            </c:numRef>
          </c:val>
          <c:smooth val="0"/>
          <c:extLst>
            <c:ext xmlns:c16="http://schemas.microsoft.com/office/drawing/2014/chart" uri="{C3380CC4-5D6E-409C-BE32-E72D297353CC}">
              <c16:uniqueId val="{00000001-9EA4-4AAE-8952-34FCC9C72F66}"/>
            </c:ext>
          </c:extLst>
        </c:ser>
        <c:ser>
          <c:idx val="2"/>
          <c:order val="2"/>
          <c:tx>
            <c:strRef>
              <c:f>Sheet1!$A$4</c:f>
              <c:strCache>
                <c:ptCount val="1"/>
                <c:pt idx="0">
                  <c:v>SIR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0.51</c:v>
                </c:pt>
                <c:pt idx="1">
                  <c:v>0.21</c:v>
                </c:pt>
                <c:pt idx="2">
                  <c:v>0.46</c:v>
                </c:pt>
                <c:pt idx="3">
                  <c:v>0</c:v>
                </c:pt>
                <c:pt idx="4">
                  <c:v>0.95</c:v>
                </c:pt>
              </c:numCache>
            </c:numRef>
          </c:val>
          <c:smooth val="0"/>
          <c:extLst>
            <c:ext xmlns:c16="http://schemas.microsoft.com/office/drawing/2014/chart" uri="{C3380CC4-5D6E-409C-BE32-E72D297353CC}">
              <c16:uniqueId val="{00000002-9EA4-4AAE-8952-34FCC9C72F66}"/>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c:ext xmlns:c16="http://schemas.microsoft.com/office/drawing/2014/chart" uri="{C3380CC4-5D6E-409C-BE32-E72D297353CC}">
              <c16:uniqueId val="{00000003-9EA4-4AAE-8952-34FCC9C72F66}"/>
            </c:ext>
          </c:extLst>
        </c:ser>
        <c:dLbls>
          <c:showLegendKey val="0"/>
          <c:showVal val="0"/>
          <c:showCatName val="0"/>
          <c:showSerName val="0"/>
          <c:showPercent val="0"/>
          <c:showBubbleSize val="0"/>
        </c:dLbls>
        <c:hiLowLines>
          <c:spPr>
            <a:ln w="25373">
              <a:solidFill>
                <a:srgbClr val="333399"/>
              </a:solidFill>
              <a:prstDash val="solid"/>
            </a:ln>
          </c:spPr>
        </c:hiLowLines>
        <c:smooth val="0"/>
        <c:axId val="84161664"/>
        <c:axId val="84163584"/>
      </c:lineChart>
      <c:catAx>
        <c:axId val="84161664"/>
        <c:scaling>
          <c:orientation val="minMax"/>
        </c:scaling>
        <c:delete val="0"/>
        <c:axPos val="b"/>
        <c:title>
          <c:tx>
            <c:rich>
              <a:bodyPr/>
              <a:lstStyle/>
              <a:p>
                <a:pPr>
                  <a:defRPr sz="1400" b="1" i="0" u="none" strike="noStrike" baseline="0">
                    <a:solidFill>
                      <a:srgbClr val="000000"/>
                    </a:solidFill>
                    <a:latin typeface="Arial" panose="020B0604020202020204" pitchFamily="34" charset="0"/>
                    <a:ea typeface="Calibri"/>
                    <a:cs typeface="Arial" panose="020B0604020202020204" pitchFamily="34" charset="0"/>
                  </a:defRPr>
                </a:pPr>
                <a:r>
                  <a:rPr lang="en-US" sz="1400">
                    <a:latin typeface="Arial" panose="020B0604020202020204" pitchFamily="34" charset="0"/>
                    <a:cs typeface="Arial" panose="020B0604020202020204" pitchFamily="34" charset="0"/>
                  </a:rPr>
                  <a:t>Birth Weight</a:t>
                </a:r>
              </a:p>
            </c:rich>
          </c:tx>
          <c:layout>
            <c:manualLayout>
              <c:xMode val="edge"/>
              <c:yMode val="edge"/>
              <c:x val="0.47385574879281767"/>
              <c:y val="0.93155950587802905"/>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4163584"/>
        <c:crosses val="autoZero"/>
        <c:auto val="1"/>
        <c:lblAlgn val="ctr"/>
        <c:lblOffset val="600"/>
        <c:tickLblSkip val="1"/>
        <c:tickMarkSkip val="1"/>
        <c:noMultiLvlLbl val="0"/>
      </c:catAx>
      <c:valAx>
        <c:axId val="84163584"/>
        <c:scaling>
          <c:orientation val="minMax"/>
          <c:max val="3.5"/>
        </c:scaling>
        <c:delete val="0"/>
        <c:axPos val="l"/>
        <c:majorGridlines>
          <c:spPr>
            <a:ln w="17793">
              <a:solidFill>
                <a:srgbClr val="C0C0C0"/>
              </a:solidFill>
              <a:prstDash val="solid"/>
            </a:ln>
          </c:spPr>
        </c:majorGridlines>
        <c:title>
          <c:tx>
            <c:rich>
              <a:bodyPr/>
              <a:lstStyle/>
              <a:p>
                <a:pPr>
                  <a:defRPr sz="1400" b="1" i="0" u="none" strike="noStrike" baseline="0">
                    <a:solidFill>
                      <a:srgbClr val="000000"/>
                    </a:solidFill>
                    <a:latin typeface="Arial" panose="020B0604020202020204" pitchFamily="34" charset="0"/>
                    <a:ea typeface="Calibri"/>
                    <a:cs typeface="Arial" panose="020B0604020202020204" pitchFamily="34" charset="0"/>
                  </a:defRPr>
                </a:pPr>
                <a:r>
                  <a:rPr lang="en-US" sz="1400">
                    <a:latin typeface="Arial" panose="020B0604020202020204" pitchFamily="34" charset="0"/>
                    <a:cs typeface="Arial" panose="020B0604020202020204" pitchFamily="34" charset="0"/>
                  </a:rPr>
                  <a:t>SIR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4161664"/>
        <c:crosses val="autoZero"/>
        <c:crossBetween val="between"/>
        <c:majorUnit val="0.5"/>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Arial" panose="020B0604020202020204" pitchFamily="34" charset="0"/>
                <a:cs typeface="Arial" panose="020B0604020202020204" pitchFamily="34" charset="0"/>
              </a:defRPr>
            </a:pPr>
            <a:r>
              <a:rPr lang="en-US" sz="1600">
                <a:latin typeface="Arial" panose="020B0604020202020204" pitchFamily="34" charset="0"/>
                <a:cs typeface="Arial" panose="020B0604020202020204" pitchFamily="34" charset="0"/>
              </a:rPr>
              <a:t>NICU CLABSI Standard Infection Ratio (SUR) </a:t>
            </a:r>
          </a:p>
          <a:p>
            <a:pPr>
              <a:defRPr sz="1600">
                <a:latin typeface="Arial" panose="020B0604020202020204" pitchFamily="34" charset="0"/>
                <a:cs typeface="Arial" panose="020B0604020202020204" pitchFamily="34" charset="0"/>
              </a:defRPr>
            </a:pPr>
            <a:r>
              <a:rPr lang="en-US" sz="1600">
                <a:latin typeface="Arial" panose="020B0604020202020204" pitchFamily="34" charset="0"/>
                <a:cs typeface="Arial" panose="020B0604020202020204" pitchFamily="34" charset="0"/>
              </a:rPr>
              <a:t>by Birth</a:t>
            </a:r>
            <a:r>
              <a:rPr lang="en-US" sz="1600" baseline="0">
                <a:latin typeface="Arial" panose="020B0604020202020204" pitchFamily="34" charset="0"/>
                <a:cs typeface="Arial" panose="020B0604020202020204" pitchFamily="34" charset="0"/>
              </a:rPr>
              <a:t> Weight Category (grams)</a:t>
            </a:r>
            <a:endParaRPr lang="en-US" sz="1600">
              <a:latin typeface="Arial" panose="020B0604020202020204" pitchFamily="34" charset="0"/>
              <a:cs typeface="Arial" panose="020B0604020202020204" pitchFamily="34" charset="0"/>
            </a:endParaRPr>
          </a:p>
        </c:rich>
      </c:tx>
      <c:layout>
        <c:manualLayout>
          <c:xMode val="edge"/>
          <c:yMode val="edge"/>
          <c:x val="0.19777615392772877"/>
          <c:y val="7.3082715247298671E-3"/>
        </c:manualLayout>
      </c:layout>
      <c:overlay val="0"/>
    </c:title>
    <c:autoTitleDeleted val="0"/>
    <c:plotArea>
      <c:layout>
        <c:manualLayout>
          <c:layoutTarget val="inner"/>
          <c:xMode val="edge"/>
          <c:yMode val="edge"/>
          <c:x val="0.13787633601763863"/>
          <c:y val="0.16745467625646199"/>
          <c:w val="0.84627575277337597"/>
          <c:h val="0.58186673971101832"/>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0.81</c:v>
                </c:pt>
                <c:pt idx="1">
                  <c:v>0.72</c:v>
                </c:pt>
                <c:pt idx="2">
                  <c:v>0.81</c:v>
                </c:pt>
                <c:pt idx="3">
                  <c:v>0.54</c:v>
                </c:pt>
                <c:pt idx="4">
                  <c:v>1.19</c:v>
                </c:pt>
              </c:numCache>
            </c:numRef>
          </c:val>
          <c:smooth val="0"/>
          <c:extLst>
            <c:ext xmlns:c16="http://schemas.microsoft.com/office/drawing/2014/chart" uri="{C3380CC4-5D6E-409C-BE32-E72D297353CC}">
              <c16:uniqueId val="{00000000-7EC7-4FF5-A9C4-BBC76A2919FC}"/>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0.76</c:v>
                </c:pt>
                <c:pt idx="1">
                  <c:v>0.66</c:v>
                </c:pt>
                <c:pt idx="2">
                  <c:v>0.76</c:v>
                </c:pt>
                <c:pt idx="3">
                  <c:v>0.5</c:v>
                </c:pt>
                <c:pt idx="4">
                  <c:v>1.1200000000000001</c:v>
                </c:pt>
              </c:numCache>
            </c:numRef>
          </c:val>
          <c:smooth val="0"/>
          <c:extLst>
            <c:ext xmlns:c16="http://schemas.microsoft.com/office/drawing/2014/chart" uri="{C3380CC4-5D6E-409C-BE32-E72D297353CC}">
              <c16:uniqueId val="{00000001-7EC7-4FF5-A9C4-BBC76A2919FC}"/>
            </c:ext>
          </c:extLst>
        </c:ser>
        <c:ser>
          <c:idx val="2"/>
          <c:order val="2"/>
          <c:tx>
            <c:strRef>
              <c:f>Sheet1!$A$4</c:f>
              <c:strCache>
                <c:ptCount val="1"/>
                <c:pt idx="0">
                  <c:v>SIR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0.79</c:v>
                </c:pt>
                <c:pt idx="1">
                  <c:v>0.69</c:v>
                </c:pt>
                <c:pt idx="2">
                  <c:v>0.79</c:v>
                </c:pt>
                <c:pt idx="3">
                  <c:v>0.52</c:v>
                </c:pt>
                <c:pt idx="4">
                  <c:v>1.1599999999999999</c:v>
                </c:pt>
              </c:numCache>
            </c:numRef>
          </c:val>
          <c:smooth val="0"/>
          <c:extLst>
            <c:ext xmlns:c16="http://schemas.microsoft.com/office/drawing/2014/chart" uri="{C3380CC4-5D6E-409C-BE32-E72D297353CC}">
              <c16:uniqueId val="{00000002-7EC7-4FF5-A9C4-BBC76A2919FC}"/>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c:ext xmlns:c16="http://schemas.microsoft.com/office/drawing/2014/chart" uri="{C3380CC4-5D6E-409C-BE32-E72D297353CC}">
              <c16:uniqueId val="{00000003-7EC7-4FF5-A9C4-BBC76A2919FC}"/>
            </c:ext>
          </c:extLst>
        </c:ser>
        <c:dLbls>
          <c:showLegendKey val="0"/>
          <c:showVal val="0"/>
          <c:showCatName val="0"/>
          <c:showSerName val="0"/>
          <c:showPercent val="0"/>
          <c:showBubbleSize val="0"/>
        </c:dLbls>
        <c:hiLowLines>
          <c:spPr>
            <a:ln w="25373">
              <a:solidFill>
                <a:srgbClr val="333399"/>
              </a:solidFill>
              <a:prstDash val="solid"/>
            </a:ln>
          </c:spPr>
        </c:hiLowLines>
        <c:smooth val="0"/>
        <c:axId val="84161664"/>
        <c:axId val="84163584"/>
      </c:lineChart>
      <c:catAx>
        <c:axId val="84161664"/>
        <c:scaling>
          <c:orientation val="minMax"/>
        </c:scaling>
        <c:delete val="0"/>
        <c:axPos val="b"/>
        <c:title>
          <c:tx>
            <c:rich>
              <a:bodyPr/>
              <a:lstStyle/>
              <a:p>
                <a:pPr>
                  <a:defRPr sz="1400" b="1" i="0" u="none" strike="noStrike" baseline="0">
                    <a:solidFill>
                      <a:srgbClr val="000000"/>
                    </a:solidFill>
                    <a:latin typeface="Arial" panose="020B0604020202020204" pitchFamily="34" charset="0"/>
                    <a:ea typeface="Calibri"/>
                    <a:cs typeface="Arial" panose="020B0604020202020204" pitchFamily="34" charset="0"/>
                  </a:defRPr>
                </a:pPr>
                <a:r>
                  <a:rPr lang="en-US" sz="1400">
                    <a:latin typeface="Arial" panose="020B0604020202020204" pitchFamily="34" charset="0"/>
                    <a:cs typeface="Arial" panose="020B0604020202020204" pitchFamily="34" charset="0"/>
                  </a:rPr>
                  <a:t>Birth Weight</a:t>
                </a:r>
              </a:p>
            </c:rich>
          </c:tx>
          <c:layout>
            <c:manualLayout>
              <c:xMode val="edge"/>
              <c:yMode val="edge"/>
              <c:x val="0.47385574879281767"/>
              <c:y val="0.93155950587802905"/>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4163584"/>
        <c:crosses val="autoZero"/>
        <c:auto val="1"/>
        <c:lblAlgn val="ctr"/>
        <c:lblOffset val="600"/>
        <c:tickLblSkip val="1"/>
        <c:tickMarkSkip val="1"/>
        <c:noMultiLvlLbl val="0"/>
      </c:catAx>
      <c:valAx>
        <c:axId val="84163584"/>
        <c:scaling>
          <c:orientation val="minMax"/>
          <c:max val="1.4"/>
        </c:scaling>
        <c:delete val="0"/>
        <c:axPos val="l"/>
        <c:majorGridlines>
          <c:spPr>
            <a:ln w="17793">
              <a:solidFill>
                <a:srgbClr val="C0C0C0"/>
              </a:solidFill>
              <a:prstDash val="solid"/>
            </a:ln>
          </c:spPr>
        </c:majorGridlines>
        <c:title>
          <c:tx>
            <c:rich>
              <a:bodyPr/>
              <a:lstStyle/>
              <a:p>
                <a:pPr>
                  <a:defRPr sz="1400" b="1" i="0" u="none" strike="noStrike" baseline="0">
                    <a:solidFill>
                      <a:srgbClr val="000000"/>
                    </a:solidFill>
                    <a:latin typeface="Arial" panose="020B0604020202020204" pitchFamily="34" charset="0"/>
                    <a:ea typeface="Calibri"/>
                    <a:cs typeface="Arial" panose="020B0604020202020204" pitchFamily="34" charset="0"/>
                  </a:defRPr>
                </a:pPr>
                <a:r>
                  <a:rPr lang="en-US" sz="1400">
                    <a:latin typeface="Arial" panose="020B0604020202020204" pitchFamily="34" charset="0"/>
                    <a:cs typeface="Arial" panose="020B0604020202020204" pitchFamily="34" charset="0"/>
                  </a:rPr>
                  <a:t>SUR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4161664"/>
        <c:crosses val="autoZero"/>
        <c:crossBetween val="between"/>
        <c:majorUnit val="0.2"/>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238B-44C7-ACE7-466A86A80078}"/>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238B-44C7-ACE7-466A86A80078}"/>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238B-44C7-ACE7-466A86A80078}"/>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238B-44C7-ACE7-466A86A80078}"/>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238B-44C7-ACE7-466A86A80078}"/>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238B-44C7-ACE7-466A86A80078}"/>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238B-44C7-ACE7-466A86A80078}"/>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238B-44C7-ACE7-466A86A80078}"/>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238B-44C7-ACE7-466A86A80078}"/>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238B-44C7-ACE7-466A86A80078}"/>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238B-44C7-ACE7-466A86A80078}"/>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238B-44C7-ACE7-466A86A80078}"/>
              </c:ext>
            </c:extLst>
          </c:dPt>
          <c:dLbls>
            <c:dLbl>
              <c:idx val="0"/>
              <c:layout>
                <c:manualLayout>
                  <c:x val="1.9774862412891343E-2"/>
                  <c:y val="0"/>
                </c:manualLayout>
              </c:layout>
              <c:tx>
                <c:rich>
                  <a:bodyPr/>
                  <a:lstStyle/>
                  <a:p>
                    <a:fld id="{22F42FD7-E093-48E3-9C2A-1B6E25A5C581}" type="CATEGORYNAME">
                      <a:rPr lang="en-US" i="1"/>
                      <a:pPr/>
                      <a:t>[CATEGORY NAME]</a:t>
                    </a:fld>
                    <a:r>
                      <a:rPr lang="en-US" baseline="0"/>
                      <a:t>
</a:t>
                    </a:r>
                    <a:fld id="{292D9165-00CA-45B5-B837-18094051DC9E}"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8B-44C7-ACE7-466A86A80078}"/>
                </c:ext>
              </c:extLst>
            </c:dLbl>
            <c:dLbl>
              <c:idx val="1"/>
              <c:delete val="1"/>
              <c:extLst>
                <c:ext xmlns:c15="http://schemas.microsoft.com/office/drawing/2012/chart" uri="{CE6537A1-D6FC-4f65-9D91-7224C49458BB}"/>
                <c:ext xmlns:c16="http://schemas.microsoft.com/office/drawing/2014/chart" uri="{C3380CC4-5D6E-409C-BE32-E72D297353CC}">
                  <c16:uniqueId val="{00000003-238B-44C7-ACE7-466A86A80078}"/>
                </c:ext>
              </c:extLst>
            </c:dLbl>
            <c:dLbl>
              <c:idx val="2"/>
              <c:layout>
                <c:manualLayout>
                  <c:x val="1.8960823194823659E-2"/>
                  <c:y val="2.0453592497606039E-2"/>
                </c:manualLayout>
              </c:layout>
              <c:tx>
                <c:rich>
                  <a:bodyPr/>
                  <a:lstStyle/>
                  <a:p>
                    <a:fld id="{7DE38E4D-C11C-426B-940A-DD30EFD11D13}" type="CATEGORYNAME">
                      <a:rPr lang="en-US" i="1"/>
                      <a:pPr/>
                      <a:t>[CATEGORY NAME]</a:t>
                    </a:fld>
                    <a:r>
                      <a:rPr lang="en-US" baseline="0"/>
                      <a:t>
</a:t>
                    </a:r>
                    <a:fld id="{74B4D59A-7E28-407B-BBC8-B99503CD688E}" type="PERCENTAGE">
                      <a:rPr lang="en-US" baseline="0"/>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8B-44C7-ACE7-466A86A80078}"/>
                </c:ext>
              </c:extLst>
            </c:dLbl>
            <c:dLbl>
              <c:idx val="3"/>
              <c:delete val="1"/>
              <c:extLst>
                <c:ext xmlns:c15="http://schemas.microsoft.com/office/drawing/2012/chart" uri="{CE6537A1-D6FC-4f65-9D91-7224C49458BB}"/>
                <c:ext xmlns:c16="http://schemas.microsoft.com/office/drawing/2014/chart" uri="{C3380CC4-5D6E-409C-BE32-E72D297353CC}">
                  <c16:uniqueId val="{00000007-238B-44C7-ACE7-466A86A80078}"/>
                </c:ext>
              </c:extLst>
            </c:dLbl>
            <c:dLbl>
              <c:idx val="4"/>
              <c:delete val="1"/>
              <c:extLst>
                <c:ext xmlns:c15="http://schemas.microsoft.com/office/drawing/2012/chart" uri="{CE6537A1-D6FC-4f65-9D91-7224C49458BB}"/>
                <c:ext xmlns:c16="http://schemas.microsoft.com/office/drawing/2014/chart" uri="{C3380CC4-5D6E-409C-BE32-E72D297353CC}">
                  <c16:uniqueId val="{00000009-238B-44C7-ACE7-466A86A80078}"/>
                </c:ext>
              </c:extLst>
            </c:dLbl>
            <c:dLbl>
              <c:idx val="5"/>
              <c:layout>
                <c:manualLayout>
                  <c:x val="0"/>
                  <c:y val="5.8229889310482457E-3"/>
                </c:manualLayout>
              </c:layout>
              <c:tx>
                <c:rich>
                  <a:bodyPr/>
                  <a:lstStyle/>
                  <a:p>
                    <a:fld id="{FCF790CA-FC9E-4833-B49E-5FB137871796}" type="CATEGORYNAME">
                      <a:rPr lang="en-US" i="1"/>
                      <a:pPr/>
                      <a:t>[CATEGORY NAME]</a:t>
                    </a:fld>
                    <a:r>
                      <a:rPr lang="en-US" baseline="0"/>
                      <a:t>
</a:t>
                    </a:r>
                    <a:fld id="{2D757483-DB3E-4183-817B-599603676295}"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38B-44C7-ACE7-466A86A80078}"/>
                </c:ext>
              </c:extLst>
            </c:dLbl>
            <c:dLbl>
              <c:idx val="6"/>
              <c:delete val="1"/>
              <c:extLst>
                <c:ext xmlns:c15="http://schemas.microsoft.com/office/drawing/2012/chart" uri="{CE6537A1-D6FC-4f65-9D91-7224C49458BB}"/>
                <c:ext xmlns:c16="http://schemas.microsoft.com/office/drawing/2014/chart" uri="{C3380CC4-5D6E-409C-BE32-E72D297353CC}">
                  <c16:uniqueId val="{0000000D-238B-44C7-ACE7-466A86A80078}"/>
                </c:ext>
              </c:extLst>
            </c:dLbl>
            <c:dLbl>
              <c:idx val="7"/>
              <c:delete val="1"/>
              <c:extLst>
                <c:ext xmlns:c15="http://schemas.microsoft.com/office/drawing/2012/chart" uri="{CE6537A1-D6FC-4f65-9D91-7224C49458BB}"/>
                <c:ext xmlns:c16="http://schemas.microsoft.com/office/drawing/2014/chart" uri="{C3380CC4-5D6E-409C-BE32-E72D297353CC}">
                  <c16:uniqueId val="{0000000F-238B-44C7-ACE7-466A86A80078}"/>
                </c:ext>
              </c:extLst>
            </c:dLbl>
            <c:dLbl>
              <c:idx val="8"/>
              <c:layout>
                <c:manualLayout>
                  <c:x val="-5.9324587238674025E-3"/>
                  <c:y val="1.74689667931446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238B-44C7-ACE7-466A86A80078}"/>
                </c:ext>
              </c:extLst>
            </c:dLbl>
            <c:dLbl>
              <c:idx val="9"/>
              <c:delete val="1"/>
              <c:extLst>
                <c:ext xmlns:c15="http://schemas.microsoft.com/office/drawing/2012/chart" uri="{CE6537A1-D6FC-4f65-9D91-7224C49458BB}"/>
                <c:ext xmlns:c16="http://schemas.microsoft.com/office/drawing/2014/chart" uri="{C3380CC4-5D6E-409C-BE32-E72D297353CC}">
                  <c16:uniqueId val="{00000013-238B-44C7-ACE7-466A86A80078}"/>
                </c:ext>
              </c:extLst>
            </c:dLbl>
            <c:dLbl>
              <c:idx val="10"/>
              <c:layout>
                <c:manualLayout>
                  <c:x val="-3.5594752343204417E-2"/>
                  <c:y val="2.62034501897171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238B-44C7-ACE7-466A86A80078}"/>
                </c:ext>
              </c:extLst>
            </c:dLbl>
            <c:dLbl>
              <c:idx val="11"/>
              <c:layout>
                <c:manualLayout>
                  <c:x val="5.3392128514806625E-2"/>
                  <c:y val="-3.49379335862894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238B-44C7-ACE7-466A86A80078}"/>
                </c:ext>
              </c:extLst>
            </c:dLbl>
            <c:dLbl>
              <c:idx val="12"/>
              <c:delete val="1"/>
              <c:extLst>
                <c:ext xmlns:c15="http://schemas.microsoft.com/office/drawing/2012/chart" uri="{CE6537A1-D6FC-4f65-9D91-7224C49458BB}"/>
                <c:ext xmlns:c16="http://schemas.microsoft.com/office/drawing/2014/chart" uri="{C3380CC4-5D6E-409C-BE32-E72D297353CC}">
                  <c16:uniqueId val="{00000018-238B-44C7-ACE7-466A86A80078}"/>
                </c:ext>
              </c:extLst>
            </c:dLbl>
            <c:dLbl>
              <c:idx val="13"/>
              <c:delete val="1"/>
              <c:extLst>
                <c:ext xmlns:c15="http://schemas.microsoft.com/office/drawing/2012/chart" uri="{CE6537A1-D6FC-4f65-9D91-7224C49458BB}"/>
                <c:ext xmlns:c16="http://schemas.microsoft.com/office/drawing/2014/chart" uri="{C3380CC4-5D6E-409C-BE32-E72D297353CC}">
                  <c16:uniqueId val="{00000019-238B-44C7-ACE7-466A86A80078}"/>
                </c:ext>
              </c:extLst>
            </c:dLbl>
            <c:spPr>
              <a:noFill/>
              <a:ln>
                <a:noFill/>
              </a:ln>
              <a:effectLst/>
            </c:spPr>
            <c:txPr>
              <a:bodyPr wrap="square" lIns="38100" tIns="19050" rIns="38100" bIns="19050" anchor="ctr">
                <a:spAutoFit/>
              </a:bodyPr>
              <a:lstStyle/>
              <a:p>
                <a:pPr>
                  <a:defRPr sz="1000" baseline="0">
                    <a:latin typeface="Arial" panose="020B0604020202020204" pitchFamily="34" charset="0"/>
                    <a:cs typeface="Arial" panose="020B060402020202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4</c:v>
                </c:pt>
                <c:pt idx="2">
                  <c:v>4</c:v>
                </c:pt>
                <c:pt idx="5">
                  <c:v>3</c:v>
                </c:pt>
                <c:pt idx="8">
                  <c:v>3</c:v>
                </c:pt>
                <c:pt idx="10">
                  <c:v>1</c:v>
                </c:pt>
                <c:pt idx="11">
                  <c:v>2</c:v>
                </c:pt>
              </c:numCache>
            </c:numRef>
          </c:val>
          <c:extLst>
            <c:ext xmlns:c16="http://schemas.microsoft.com/office/drawing/2014/chart" uri="{C3380CC4-5D6E-409C-BE32-E72D297353CC}">
              <c16:uniqueId val="{0000001A-238B-44C7-ACE7-466A86A80078}"/>
            </c:ext>
          </c:extLst>
        </c:ser>
        <c:ser>
          <c:idx val="1"/>
          <c:order val="1"/>
          <c:dPt>
            <c:idx val="0"/>
            <c:bubble3D val="0"/>
            <c:extLst>
              <c:ext xmlns:c16="http://schemas.microsoft.com/office/drawing/2014/chart" uri="{C3380CC4-5D6E-409C-BE32-E72D297353CC}">
                <c16:uniqueId val="{0000001B-238B-44C7-ACE7-466A86A80078}"/>
              </c:ext>
            </c:extLst>
          </c:dPt>
          <c:dPt>
            <c:idx val="1"/>
            <c:bubble3D val="0"/>
            <c:extLst>
              <c:ext xmlns:c16="http://schemas.microsoft.com/office/drawing/2014/chart" uri="{C3380CC4-5D6E-409C-BE32-E72D297353CC}">
                <c16:uniqueId val="{0000001C-238B-44C7-ACE7-466A86A80078}"/>
              </c:ext>
            </c:extLst>
          </c:dPt>
          <c:dPt>
            <c:idx val="2"/>
            <c:bubble3D val="0"/>
            <c:extLst>
              <c:ext xmlns:c16="http://schemas.microsoft.com/office/drawing/2014/chart" uri="{C3380CC4-5D6E-409C-BE32-E72D297353CC}">
                <c16:uniqueId val="{0000001D-238B-44C7-ACE7-466A86A80078}"/>
              </c:ext>
            </c:extLst>
          </c:dPt>
          <c:dPt>
            <c:idx val="3"/>
            <c:bubble3D val="0"/>
            <c:extLst>
              <c:ext xmlns:c16="http://schemas.microsoft.com/office/drawing/2014/chart" uri="{C3380CC4-5D6E-409C-BE32-E72D297353CC}">
                <c16:uniqueId val="{0000001E-238B-44C7-ACE7-466A86A80078}"/>
              </c:ext>
            </c:extLst>
          </c:dPt>
          <c:dPt>
            <c:idx val="4"/>
            <c:bubble3D val="0"/>
            <c:extLst>
              <c:ext xmlns:c16="http://schemas.microsoft.com/office/drawing/2014/chart" uri="{C3380CC4-5D6E-409C-BE32-E72D297353CC}">
                <c16:uniqueId val="{0000001F-238B-44C7-ACE7-466A86A80078}"/>
              </c:ext>
            </c:extLst>
          </c:dPt>
          <c:dPt>
            <c:idx val="5"/>
            <c:bubble3D val="0"/>
            <c:extLst>
              <c:ext xmlns:c16="http://schemas.microsoft.com/office/drawing/2014/chart" uri="{C3380CC4-5D6E-409C-BE32-E72D297353CC}">
                <c16:uniqueId val="{00000020-238B-44C7-ACE7-466A86A80078}"/>
              </c:ext>
            </c:extLst>
          </c:dPt>
          <c:dPt>
            <c:idx val="6"/>
            <c:bubble3D val="0"/>
            <c:extLst>
              <c:ext xmlns:c16="http://schemas.microsoft.com/office/drawing/2014/chart" uri="{C3380CC4-5D6E-409C-BE32-E72D297353CC}">
                <c16:uniqueId val="{00000021-238B-44C7-ACE7-466A86A80078}"/>
              </c:ext>
            </c:extLst>
          </c:dPt>
          <c:dPt>
            <c:idx val="7"/>
            <c:bubble3D val="0"/>
            <c:extLst>
              <c:ext xmlns:c16="http://schemas.microsoft.com/office/drawing/2014/chart" uri="{C3380CC4-5D6E-409C-BE32-E72D297353CC}">
                <c16:uniqueId val="{00000022-238B-44C7-ACE7-466A86A80078}"/>
              </c:ext>
            </c:extLst>
          </c:dPt>
          <c:dPt>
            <c:idx val="8"/>
            <c:bubble3D val="0"/>
            <c:extLst>
              <c:ext xmlns:c16="http://schemas.microsoft.com/office/drawing/2014/chart" uri="{C3380CC4-5D6E-409C-BE32-E72D297353CC}">
                <c16:uniqueId val="{00000023-238B-44C7-ACE7-466A86A80078}"/>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BSI!$D$4:$D$17</c:f>
              <c:numCache>
                <c:formatCode>General</c:formatCode>
                <c:ptCount val="14"/>
                <c:pt idx="0" formatCode="0.00%">
                  <c:v>0.23499999999999999</c:v>
                </c:pt>
                <c:pt idx="2" formatCode="0.00%">
                  <c:v>0.23499999999999999</c:v>
                </c:pt>
                <c:pt idx="5" formatCode="0.00%">
                  <c:v>0.17599999999999999</c:v>
                </c:pt>
                <c:pt idx="8" formatCode="0.00%">
                  <c:v>0.17599999999999999</c:v>
                </c:pt>
                <c:pt idx="10" formatCode="0.00%">
                  <c:v>5.8999999999999997E-2</c:v>
                </c:pt>
                <c:pt idx="11" formatCode="0.00%">
                  <c:v>0.11799999999999999</c:v>
                </c:pt>
              </c:numCache>
            </c:numRef>
          </c:val>
          <c:extLst>
            <c:ext xmlns:c16="http://schemas.microsoft.com/office/drawing/2014/chart" uri="{C3380CC4-5D6E-409C-BE32-E72D297353CC}">
              <c16:uniqueId val="{00000024-238B-44C7-ACE7-466A86A80078}"/>
            </c:ext>
          </c:extLst>
        </c:ser>
        <c:dLbls>
          <c:showLegendKey val="0"/>
          <c:showVal val="0"/>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8169-47A3-B6A5-352426FDB50B}"/>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8169-47A3-B6A5-352426FDB50B}"/>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8169-47A3-B6A5-352426FDB50B}"/>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8169-47A3-B6A5-352426FDB50B}"/>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8169-47A3-B6A5-352426FDB50B}"/>
              </c:ext>
            </c:extLst>
          </c:dPt>
          <c:dPt>
            <c:idx val="5"/>
            <c:bubble3D val="0"/>
            <c:spPr>
              <a:solidFill>
                <a:srgbClr val="A3D872"/>
              </a:solidFill>
              <a:ln w="8054">
                <a:solidFill>
                  <a:srgbClr val="FFFFFF"/>
                </a:solidFill>
                <a:prstDash val="solid"/>
              </a:ln>
            </c:spPr>
            <c:extLst>
              <c:ext xmlns:c16="http://schemas.microsoft.com/office/drawing/2014/chart" uri="{C3380CC4-5D6E-409C-BE32-E72D297353CC}">
                <c16:uniqueId val="{0000000B-8169-47A3-B6A5-352426FDB50B}"/>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8169-47A3-B6A5-352426FDB50B}"/>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8169-47A3-B6A5-352426FDB50B}"/>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8169-47A3-B6A5-352426FDB50B}"/>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8169-47A3-B6A5-352426FDB50B}"/>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8169-47A3-B6A5-352426FDB50B}"/>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8169-47A3-B6A5-352426FDB50B}"/>
              </c:ext>
            </c:extLst>
          </c:dPt>
          <c:dLbls>
            <c:dLbl>
              <c:idx val="0"/>
              <c:layout>
                <c:manualLayout>
                  <c:x val="1.7908435719291616E-2"/>
                  <c:y val="-2.6854931366753359E-17"/>
                </c:manualLayout>
              </c:layout>
              <c:tx>
                <c:rich>
                  <a:bodyPr/>
                  <a:lstStyle/>
                  <a:p>
                    <a:fld id="{3D23084D-9935-430D-99E6-90CFBA867B28}" type="CATEGORYNAME">
                      <a:rPr lang="en-US" i="1"/>
                      <a:pPr/>
                      <a:t>[CATEGORY NAME]</a:t>
                    </a:fld>
                    <a:r>
                      <a:rPr lang="en-US" baseline="0"/>
                      <a:t>
</a:t>
                    </a:r>
                    <a:fld id="{D79D3262-17E7-4302-9802-8B0E382F95D3}"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69-47A3-B6A5-352426FDB50B}"/>
                </c:ext>
              </c:extLst>
            </c:dLbl>
            <c:dLbl>
              <c:idx val="1"/>
              <c:delete val="1"/>
              <c:extLst>
                <c:ext xmlns:c15="http://schemas.microsoft.com/office/drawing/2012/chart" uri="{CE6537A1-D6FC-4f65-9D91-7224C49458BB}">
                  <c15:layout>
                    <c:manualLayout>
                      <c:w val="0.2361823414049771"/>
                      <c:h val="0.1516979356258521"/>
                    </c:manualLayout>
                  </c15:layout>
                </c:ext>
                <c:ext xmlns:c16="http://schemas.microsoft.com/office/drawing/2014/chart" uri="{C3380CC4-5D6E-409C-BE32-E72D297353CC}">
                  <c16:uniqueId val="{00000003-8169-47A3-B6A5-352426FDB50B}"/>
                </c:ext>
              </c:extLst>
            </c:dLbl>
            <c:dLbl>
              <c:idx val="2"/>
              <c:layout>
                <c:manualLayout>
                  <c:x val="1.5918687867873035E-2"/>
                  <c:y val="-2.929547378643912E-3"/>
                </c:manualLayout>
              </c:layout>
              <c:tx>
                <c:rich>
                  <a:bodyPr wrap="square" lIns="38100" tIns="19050" rIns="38100" bIns="19050" anchor="ctr">
                    <a:noAutofit/>
                  </a:bodyPr>
                  <a:lstStyle/>
                  <a:p>
                    <a:pPr>
                      <a:defRPr sz="1000" baseline="0">
                        <a:latin typeface="Arial" panose="020B0604020202020204" pitchFamily="34" charset="0"/>
                        <a:cs typeface="Arial" panose="020B0604020202020204" pitchFamily="34" charset="0"/>
                      </a:defRPr>
                    </a:pPr>
                    <a:fld id="{0BDB590F-E179-4766-A923-F05978146791}" type="CATEGORYNAME">
                      <a:rPr lang="en-US" sz="1000" i="1">
                        <a:latin typeface="Arial" panose="020B0604020202020204" pitchFamily="34" charset="0"/>
                        <a:cs typeface="Arial" panose="020B0604020202020204" pitchFamily="34" charset="0"/>
                      </a:rPr>
                      <a:pPr>
                        <a:defRPr sz="1000" baseline="0">
                          <a:latin typeface="Arial" panose="020B0604020202020204" pitchFamily="34" charset="0"/>
                          <a:cs typeface="Arial" panose="020B0604020202020204" pitchFamily="34" charset="0"/>
                        </a:defRPr>
                      </a:pPr>
                      <a:t>[CATEGORY NAME]</a:t>
                    </a:fld>
                    <a:r>
                      <a:rPr lang="en-US" sz="1000" baseline="0">
                        <a:latin typeface="Arial" panose="020B0604020202020204" pitchFamily="34" charset="0"/>
                        <a:cs typeface="Arial" panose="020B0604020202020204" pitchFamily="34" charset="0"/>
                      </a:rPr>
                      <a:t>
</a:t>
                    </a:r>
                    <a:fld id="{76E32835-0E68-41C0-B467-F51E56E658B2}" type="PERCENTAGE">
                      <a:rPr lang="en-US" sz="1000" baseline="0">
                        <a:latin typeface="Arial" panose="020B0604020202020204" pitchFamily="34" charset="0"/>
                        <a:cs typeface="Arial" panose="020B0604020202020204" pitchFamily="34" charset="0"/>
                      </a:rPr>
                      <a:pPr>
                        <a:defRPr sz="1000" baseline="0">
                          <a:latin typeface="Arial" panose="020B0604020202020204" pitchFamily="34" charset="0"/>
                          <a:cs typeface="Arial" panose="020B0604020202020204" pitchFamily="34" charset="0"/>
                        </a:defRPr>
                      </a:pPr>
                      <a:t>[PERCENTAGE]</a:t>
                    </a:fld>
                    <a:endParaRPr lang="en-US" sz="1000" baseline="0">
                      <a:latin typeface="Arial" panose="020B0604020202020204" pitchFamily="34" charset="0"/>
                      <a:cs typeface="Arial" panose="020B0604020202020204" pitchFamily="34" charset="0"/>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307104760588656"/>
                      <c:h val="0.14290894746676444"/>
                    </c:manualLayout>
                  </c15:layout>
                  <c15:dlblFieldTable/>
                  <c15:showDataLabelsRange val="0"/>
                </c:ext>
                <c:ext xmlns:c16="http://schemas.microsoft.com/office/drawing/2014/chart" uri="{C3380CC4-5D6E-409C-BE32-E72D297353CC}">
                  <c16:uniqueId val="{00000005-8169-47A3-B6A5-352426FDB50B}"/>
                </c:ext>
              </c:extLst>
            </c:dLbl>
            <c:dLbl>
              <c:idx val="3"/>
              <c:layout>
                <c:manualLayout>
                  <c:x val="-4.7808002767581875E-2"/>
                  <c:y val="1.43717257558875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169-47A3-B6A5-352426FDB50B}"/>
                </c:ext>
              </c:extLst>
            </c:dLbl>
            <c:dLbl>
              <c:idx val="4"/>
              <c:delete val="1"/>
              <c:extLst>
                <c:ext xmlns:c15="http://schemas.microsoft.com/office/drawing/2012/chart" uri="{CE6537A1-D6FC-4f65-9D91-7224C49458BB}"/>
                <c:ext xmlns:c16="http://schemas.microsoft.com/office/drawing/2014/chart" uri="{C3380CC4-5D6E-409C-BE32-E72D297353CC}">
                  <c16:uniqueId val="{00000009-8169-47A3-B6A5-352426FDB50B}"/>
                </c:ext>
              </c:extLst>
            </c:dLbl>
            <c:dLbl>
              <c:idx val="5"/>
              <c:layout>
                <c:manualLayout>
                  <c:x val="-2.3877914292388822E-2"/>
                  <c:y val="1.1718650878783475E-2"/>
                </c:manualLayout>
              </c:layout>
              <c:tx>
                <c:rich>
                  <a:bodyPr/>
                  <a:lstStyle/>
                  <a:p>
                    <a:fld id="{66A33630-263B-4A9D-829E-9442176689F0}" type="CATEGORYNAME">
                      <a:rPr lang="en-US" i="1"/>
                      <a:pPr/>
                      <a:t>[CATEGORY NAME]</a:t>
                    </a:fld>
                    <a:r>
                      <a:rPr lang="en-US" baseline="0"/>
                      <a:t>
</a:t>
                    </a:r>
                    <a:fld id="{05443664-841A-4DE0-8539-02B5DE6752C4}"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169-47A3-B6A5-352426FDB50B}"/>
                </c:ext>
              </c:extLst>
            </c:dLbl>
            <c:dLbl>
              <c:idx val="6"/>
              <c:delete val="1"/>
              <c:extLst>
                <c:ext xmlns:c15="http://schemas.microsoft.com/office/drawing/2012/chart" uri="{CE6537A1-D6FC-4f65-9D91-7224C49458BB}"/>
                <c:ext xmlns:c16="http://schemas.microsoft.com/office/drawing/2014/chart" uri="{C3380CC4-5D6E-409C-BE32-E72D297353CC}">
                  <c16:uniqueId val="{0000000D-8169-47A3-B6A5-352426FDB50B}"/>
                </c:ext>
              </c:extLst>
            </c:dLbl>
            <c:dLbl>
              <c:idx val="7"/>
              <c:delete val="1"/>
              <c:extLst>
                <c:ext xmlns:c15="http://schemas.microsoft.com/office/drawing/2012/chart" uri="{CE6537A1-D6FC-4f65-9D91-7224C49458BB}"/>
                <c:ext xmlns:c16="http://schemas.microsoft.com/office/drawing/2014/chart" uri="{C3380CC4-5D6E-409C-BE32-E72D297353CC}">
                  <c16:uniqueId val="{0000000F-8169-47A3-B6A5-352426FDB50B}"/>
                </c:ext>
              </c:extLst>
            </c:dLbl>
            <c:dLbl>
              <c:idx val="8"/>
              <c:layout>
                <c:manualLayout>
                  <c:x val="-1.9898261910324035E-2"/>
                  <c:y val="2.050763903787108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8169-47A3-B6A5-352426FDB50B}"/>
                </c:ext>
              </c:extLst>
            </c:dLbl>
            <c:dLbl>
              <c:idx val="9"/>
              <c:delete val="1"/>
              <c:extLst>
                <c:ext xmlns:c15="http://schemas.microsoft.com/office/drawing/2012/chart" uri="{CE6537A1-D6FC-4f65-9D91-7224C49458BB}"/>
                <c:ext xmlns:c16="http://schemas.microsoft.com/office/drawing/2014/chart" uri="{C3380CC4-5D6E-409C-BE32-E72D297353CC}">
                  <c16:uniqueId val="{00000013-8169-47A3-B6A5-352426FDB50B}"/>
                </c:ext>
              </c:extLst>
            </c:dLbl>
            <c:dLbl>
              <c:idx val="10"/>
              <c:layout>
                <c:manualLayout>
                  <c:x val="-3.5816871438583246E-2"/>
                  <c:y val="4.101527807574216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8169-47A3-B6A5-352426FDB50B}"/>
                </c:ext>
              </c:extLst>
            </c:dLbl>
            <c:dLbl>
              <c:idx val="11"/>
              <c:layout>
                <c:manualLayout>
                  <c:x val="4.1786350011680434E-2"/>
                  <c:y val="-1.75779763181752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8169-47A3-B6A5-352426FDB50B}"/>
                </c:ext>
              </c:extLst>
            </c:dLbl>
            <c:dLbl>
              <c:idx val="12"/>
              <c:delete val="1"/>
              <c:extLst>
                <c:ext xmlns:c15="http://schemas.microsoft.com/office/drawing/2012/chart" uri="{CE6537A1-D6FC-4f65-9D91-7224C49458BB}"/>
                <c:ext xmlns:c16="http://schemas.microsoft.com/office/drawing/2014/chart" uri="{C3380CC4-5D6E-409C-BE32-E72D297353CC}">
                  <c16:uniqueId val="{00000018-8169-47A3-B6A5-352426FDB50B}"/>
                </c:ext>
              </c:extLst>
            </c:dLbl>
            <c:dLbl>
              <c:idx val="13"/>
              <c:delete val="1"/>
              <c:extLst>
                <c:ext xmlns:c15="http://schemas.microsoft.com/office/drawing/2012/chart" uri="{CE6537A1-D6FC-4f65-9D91-7224C49458BB}"/>
                <c:ext xmlns:c16="http://schemas.microsoft.com/office/drawing/2014/chart" uri="{C3380CC4-5D6E-409C-BE32-E72D297353CC}">
                  <c16:uniqueId val="{00000019-8169-47A3-B6A5-352426FDB50B}"/>
                </c:ext>
              </c:extLst>
            </c:dLbl>
            <c:spPr>
              <a:noFill/>
              <a:ln>
                <a:noFill/>
              </a:ln>
              <a:effectLst/>
            </c:spPr>
            <c:txPr>
              <a:bodyPr wrap="square" lIns="38100" tIns="19050" rIns="38100" bIns="19050" anchor="ctr">
                <a:spAutoFit/>
              </a:bodyPr>
              <a:lstStyle/>
              <a:p>
                <a:pPr>
                  <a:defRPr sz="1000" baseline="0">
                    <a:latin typeface="Arial" panose="020B0604020202020204" pitchFamily="34" charset="0"/>
                    <a:cs typeface="Arial" panose="020B060402020202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3</c:v>
                </c:pt>
                <c:pt idx="2">
                  <c:v>1</c:v>
                </c:pt>
                <c:pt idx="3">
                  <c:v>3</c:v>
                </c:pt>
                <c:pt idx="5">
                  <c:v>1</c:v>
                </c:pt>
                <c:pt idx="8">
                  <c:v>1</c:v>
                </c:pt>
                <c:pt idx="10">
                  <c:v>2</c:v>
                </c:pt>
                <c:pt idx="11">
                  <c:v>1</c:v>
                </c:pt>
              </c:numCache>
            </c:numRef>
          </c:val>
          <c:extLst>
            <c:ext xmlns:c16="http://schemas.microsoft.com/office/drawing/2014/chart" uri="{C3380CC4-5D6E-409C-BE32-E72D297353CC}">
              <c16:uniqueId val="{0000001A-8169-47A3-B6A5-352426FDB50B}"/>
            </c:ext>
          </c:extLst>
        </c:ser>
        <c:ser>
          <c:idx val="1"/>
          <c:order val="1"/>
          <c:dPt>
            <c:idx val="0"/>
            <c:bubble3D val="0"/>
            <c:extLst>
              <c:ext xmlns:c16="http://schemas.microsoft.com/office/drawing/2014/chart" uri="{C3380CC4-5D6E-409C-BE32-E72D297353CC}">
                <c16:uniqueId val="{0000001B-8169-47A3-B6A5-352426FDB50B}"/>
              </c:ext>
            </c:extLst>
          </c:dPt>
          <c:dPt>
            <c:idx val="1"/>
            <c:bubble3D val="0"/>
            <c:extLst>
              <c:ext xmlns:c16="http://schemas.microsoft.com/office/drawing/2014/chart" uri="{C3380CC4-5D6E-409C-BE32-E72D297353CC}">
                <c16:uniqueId val="{0000001C-8169-47A3-B6A5-352426FDB50B}"/>
              </c:ext>
            </c:extLst>
          </c:dPt>
          <c:dPt>
            <c:idx val="2"/>
            <c:bubble3D val="0"/>
            <c:extLst>
              <c:ext xmlns:c16="http://schemas.microsoft.com/office/drawing/2014/chart" uri="{C3380CC4-5D6E-409C-BE32-E72D297353CC}">
                <c16:uniqueId val="{0000001D-8169-47A3-B6A5-352426FDB50B}"/>
              </c:ext>
            </c:extLst>
          </c:dPt>
          <c:dPt>
            <c:idx val="3"/>
            <c:bubble3D val="0"/>
            <c:extLst>
              <c:ext xmlns:c16="http://schemas.microsoft.com/office/drawing/2014/chart" uri="{C3380CC4-5D6E-409C-BE32-E72D297353CC}">
                <c16:uniqueId val="{0000001E-8169-47A3-B6A5-352426FDB50B}"/>
              </c:ext>
            </c:extLst>
          </c:dPt>
          <c:dPt>
            <c:idx val="4"/>
            <c:bubble3D val="0"/>
            <c:extLst>
              <c:ext xmlns:c16="http://schemas.microsoft.com/office/drawing/2014/chart" uri="{C3380CC4-5D6E-409C-BE32-E72D297353CC}">
                <c16:uniqueId val="{0000001F-8169-47A3-B6A5-352426FDB50B}"/>
              </c:ext>
            </c:extLst>
          </c:dPt>
          <c:dPt>
            <c:idx val="5"/>
            <c:bubble3D val="0"/>
            <c:extLst>
              <c:ext xmlns:c16="http://schemas.microsoft.com/office/drawing/2014/chart" uri="{C3380CC4-5D6E-409C-BE32-E72D297353CC}">
                <c16:uniqueId val="{00000020-8169-47A3-B6A5-352426FDB50B}"/>
              </c:ext>
            </c:extLst>
          </c:dPt>
          <c:dPt>
            <c:idx val="6"/>
            <c:bubble3D val="0"/>
            <c:extLst>
              <c:ext xmlns:c16="http://schemas.microsoft.com/office/drawing/2014/chart" uri="{C3380CC4-5D6E-409C-BE32-E72D297353CC}">
                <c16:uniqueId val="{00000021-8169-47A3-B6A5-352426FDB50B}"/>
              </c:ext>
            </c:extLst>
          </c:dPt>
          <c:dPt>
            <c:idx val="7"/>
            <c:bubble3D val="0"/>
            <c:extLst>
              <c:ext xmlns:c16="http://schemas.microsoft.com/office/drawing/2014/chart" uri="{C3380CC4-5D6E-409C-BE32-E72D297353CC}">
                <c16:uniqueId val="{00000022-8169-47A3-B6A5-352426FDB50B}"/>
              </c:ext>
            </c:extLst>
          </c:dPt>
          <c:dPt>
            <c:idx val="8"/>
            <c:bubble3D val="0"/>
            <c:extLst>
              <c:ext xmlns:c16="http://schemas.microsoft.com/office/drawing/2014/chart" uri="{C3380CC4-5D6E-409C-BE32-E72D297353CC}">
                <c16:uniqueId val="{00000023-8169-47A3-B6A5-352426FDB50B}"/>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BSI!$D$4:$D$17</c:f>
              <c:numCache>
                <c:formatCode>General</c:formatCode>
                <c:ptCount val="14"/>
                <c:pt idx="0" formatCode="0.00%">
                  <c:v>0.25</c:v>
                </c:pt>
                <c:pt idx="2" formatCode="0.00%">
                  <c:v>8.3000000000000004E-2</c:v>
                </c:pt>
                <c:pt idx="3" formatCode="0.00%">
                  <c:v>0.25</c:v>
                </c:pt>
                <c:pt idx="5" formatCode="0.00%">
                  <c:v>8.3000000000000004E-2</c:v>
                </c:pt>
                <c:pt idx="8" formatCode="0.00%">
                  <c:v>8.3000000000000004E-2</c:v>
                </c:pt>
                <c:pt idx="10" formatCode="0.00%">
                  <c:v>0.16700000000000001</c:v>
                </c:pt>
                <c:pt idx="11" formatCode="0.00%">
                  <c:v>8.3000000000000004E-2</c:v>
                </c:pt>
              </c:numCache>
            </c:numRef>
          </c:val>
          <c:extLst>
            <c:ext xmlns:c16="http://schemas.microsoft.com/office/drawing/2014/chart" uri="{C3380CC4-5D6E-409C-BE32-E72D297353CC}">
              <c16:uniqueId val="{00000024-8169-47A3-B6A5-352426FDB50B}"/>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solidFill>
      <a:srgbClr val="FFFFFF"/>
    </a:solid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latin typeface="Arial" panose="020B0604020202020204" pitchFamily="34" charset="0"/>
                <a:cs typeface="Arial" panose="020B0604020202020204" pitchFamily="34" charset="0"/>
              </a:defRPr>
            </a:pPr>
            <a:r>
              <a:rPr lang="en-US" sz="2000" b="1" i="0" u="none" strike="noStrike" baseline="0" dirty="0">
                <a:effectLst/>
                <a:latin typeface="Arial" panose="020B0604020202020204" pitchFamily="34" charset="0"/>
                <a:cs typeface="Arial" panose="020B0604020202020204" pitchFamily="34" charset="0"/>
              </a:rPr>
              <a:t>CAUTI</a:t>
            </a:r>
            <a:r>
              <a:rPr lang="en-US" sz="2000" b="1" dirty="0">
                <a:latin typeface="Arial" panose="020B0604020202020204" pitchFamily="34" charset="0"/>
                <a:cs typeface="Arial" panose="020B0604020202020204" pitchFamily="34" charset="0"/>
              </a:rPr>
              <a:t> Standard Infection Ratio (SIR) by Acute Care Hospital Unit</a:t>
            </a:r>
          </a:p>
        </c:rich>
      </c:tx>
      <c:layout>
        <c:manualLayout>
          <c:xMode val="edge"/>
          <c:yMode val="edge"/>
          <c:x val="0.17353590710910727"/>
          <c:y val="8.0926525440739583E-3"/>
        </c:manualLayout>
      </c:layout>
      <c:overlay val="0"/>
    </c:title>
    <c:autoTitleDeleted val="0"/>
    <c:plotArea>
      <c:layout>
        <c:manualLayout>
          <c:layoutTarget val="inner"/>
          <c:xMode val="edge"/>
          <c:yMode val="edge"/>
          <c:x val="0.10104185715022532"/>
          <c:y val="0.11292192076167445"/>
          <c:w val="0.86838100566983278"/>
          <c:h val="0.50079322531130366"/>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2.52</c:v>
                </c:pt>
                <c:pt idx="1">
                  <c:v>1.4</c:v>
                </c:pt>
                <c:pt idx="2">
                  <c:v>0.92</c:v>
                </c:pt>
                <c:pt idx="3">
                  <c:v>0.59</c:v>
                </c:pt>
                <c:pt idx="4">
                  <c:v>2.88</c:v>
                </c:pt>
                <c:pt idx="5">
                  <c:v>0.82</c:v>
                </c:pt>
                <c:pt idx="6">
                  <c:v>1.0900000000000001</c:v>
                </c:pt>
                <c:pt idx="7">
                  <c:v>0.63</c:v>
                </c:pt>
                <c:pt idx="8">
                  <c:v>0.79</c:v>
                </c:pt>
                <c:pt idx="9">
                  <c:v>1.75</c:v>
                </c:pt>
                <c:pt idx="10">
                  <c:v>0.73</c:v>
                </c:pt>
                <c:pt idx="11">
                  <c:v>0.15</c:v>
                </c:pt>
                <c:pt idx="13">
                  <c:v>1.29</c:v>
                </c:pt>
                <c:pt idx="14">
                  <c:v>1.5</c:v>
                </c:pt>
                <c:pt idx="15">
                  <c:v>1.46</c:v>
                </c:pt>
                <c:pt idx="16">
                  <c:v>1.43</c:v>
                </c:pt>
                <c:pt idx="17">
                  <c:v>3.53</c:v>
                </c:pt>
                <c:pt idx="18">
                  <c:v>0.99</c:v>
                </c:pt>
              </c:numCache>
            </c:numRef>
          </c:val>
          <c:smooth val="0"/>
          <c:extLst>
            <c:ext xmlns:c16="http://schemas.microsoft.com/office/drawing/2014/chart" uri="{C3380CC4-5D6E-409C-BE32-E72D297353CC}">
              <c16:uniqueId val="{00000000-FBDA-44C4-86FE-A22EA21A41A4}"/>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0.13</c:v>
                </c:pt>
                <c:pt idx="1">
                  <c:v>0.47</c:v>
                </c:pt>
                <c:pt idx="2">
                  <c:v>0.35</c:v>
                </c:pt>
                <c:pt idx="3">
                  <c:v>0.26</c:v>
                </c:pt>
                <c:pt idx="4">
                  <c:v>0.03</c:v>
                </c:pt>
                <c:pt idx="5">
                  <c:v>0.31</c:v>
                </c:pt>
                <c:pt idx="6">
                  <c:v>0.5</c:v>
                </c:pt>
                <c:pt idx="7">
                  <c:v>0.01</c:v>
                </c:pt>
                <c:pt idx="8">
                  <c:v>0.3</c:v>
                </c:pt>
                <c:pt idx="9">
                  <c:v>0.53</c:v>
                </c:pt>
                <c:pt idx="10">
                  <c:v>0.32</c:v>
                </c:pt>
                <c:pt idx="11">
                  <c:v>0</c:v>
                </c:pt>
                <c:pt idx="13">
                  <c:v>0.84</c:v>
                </c:pt>
                <c:pt idx="14">
                  <c:v>0.14000000000000001</c:v>
                </c:pt>
                <c:pt idx="15">
                  <c:v>0.77</c:v>
                </c:pt>
                <c:pt idx="16">
                  <c:v>0.84</c:v>
                </c:pt>
                <c:pt idx="17">
                  <c:v>0.47</c:v>
                </c:pt>
                <c:pt idx="18">
                  <c:v>0.52</c:v>
                </c:pt>
              </c:numCache>
            </c:numRef>
          </c:val>
          <c:smooth val="0"/>
          <c:extLst>
            <c:ext xmlns:c16="http://schemas.microsoft.com/office/drawing/2014/chart" uri="{C3380CC4-5D6E-409C-BE32-E72D297353CC}">
              <c16:uniqueId val="{00000001-FBDA-44C4-86FE-A22EA21A41A4}"/>
            </c:ext>
          </c:extLst>
        </c:ser>
        <c:ser>
          <c:idx val="2"/>
          <c:order val="2"/>
          <c:tx>
            <c:strRef>
              <c:f>Sheet1!$A$4</c:f>
              <c:strCache>
                <c:ptCount val="1"/>
                <c:pt idx="0">
                  <c:v>SUR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0.76</c:v>
                </c:pt>
                <c:pt idx="1">
                  <c:v>0.84</c:v>
                </c:pt>
                <c:pt idx="2">
                  <c:v>0.59</c:v>
                </c:pt>
                <c:pt idx="3">
                  <c:v>0.4</c:v>
                </c:pt>
                <c:pt idx="4">
                  <c:v>0.57999999999999996</c:v>
                </c:pt>
                <c:pt idx="5">
                  <c:v>0.52</c:v>
                </c:pt>
                <c:pt idx="6">
                  <c:v>0.75</c:v>
                </c:pt>
                <c:pt idx="7">
                  <c:v>0.13</c:v>
                </c:pt>
                <c:pt idx="8">
                  <c:v>0.51</c:v>
                </c:pt>
                <c:pt idx="9">
                  <c:v>1</c:v>
                </c:pt>
                <c:pt idx="10">
                  <c:v>0.49</c:v>
                </c:pt>
                <c:pt idx="11">
                  <c:v>0</c:v>
                </c:pt>
                <c:pt idx="13">
                  <c:v>1.05</c:v>
                </c:pt>
                <c:pt idx="14">
                  <c:v>0.55000000000000004</c:v>
                </c:pt>
                <c:pt idx="15">
                  <c:v>1.08</c:v>
                </c:pt>
                <c:pt idx="16">
                  <c:v>1.1000000000000001</c:v>
                </c:pt>
                <c:pt idx="17">
                  <c:v>1.46</c:v>
                </c:pt>
                <c:pt idx="18">
                  <c:v>0.73</c:v>
                </c:pt>
              </c:numCache>
            </c:numRef>
          </c:val>
          <c:smooth val="0"/>
          <c:extLst>
            <c:ext xmlns:c16="http://schemas.microsoft.com/office/drawing/2014/chart" uri="{C3380CC4-5D6E-409C-BE32-E72D297353CC}">
              <c16:uniqueId val="{00000002-FBDA-44C4-86FE-A22EA21A41A4}"/>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c:ext xmlns:c16="http://schemas.microsoft.com/office/drawing/2014/chart" uri="{C3380CC4-5D6E-409C-BE32-E72D297353CC}">
              <c16:uniqueId val="{00000003-FBDA-44C4-86FE-A22EA21A41A4}"/>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1952"/>
        <c:crosses val="autoZero"/>
        <c:auto val="1"/>
        <c:lblAlgn val="ctr"/>
        <c:lblOffset val="600"/>
        <c:tickLblSkip val="1"/>
        <c:tickMarkSkip val="1"/>
        <c:noMultiLvlLbl val="0"/>
      </c:catAx>
      <c:valAx>
        <c:axId val="78461952"/>
        <c:scaling>
          <c:orientation val="minMax"/>
          <c:max val="4"/>
          <c:min val="0"/>
        </c:scaling>
        <c:delete val="0"/>
        <c:axPos val="l"/>
        <c:majorGridlines>
          <c:spPr>
            <a:ln w="17868">
              <a:solidFill>
                <a:srgbClr val="C0C0C0"/>
              </a:solidFill>
              <a:prstDash val="solid"/>
            </a:ln>
          </c:spPr>
        </c:majorGridlines>
        <c:title>
          <c:tx>
            <c:rich>
              <a:bodyPr/>
              <a:lstStyle/>
              <a:p>
                <a:pPr>
                  <a:defRPr sz="1800" b="1" i="0" u="none" strike="noStrike" baseline="0">
                    <a:solidFill>
                      <a:srgbClr val="000000"/>
                    </a:solidFill>
                    <a:latin typeface="Arial" panose="020B0604020202020204" pitchFamily="34" charset="0"/>
                    <a:ea typeface="Calibri"/>
                    <a:cs typeface="Arial" panose="020B0604020202020204" pitchFamily="34" charset="0"/>
                  </a:defRPr>
                </a:pPr>
                <a:r>
                  <a:rPr lang="en-US" sz="1800">
                    <a:latin typeface="Arial" panose="020B0604020202020204" pitchFamily="34" charset="0"/>
                    <a:cs typeface="Arial" panose="020B0604020202020204" pitchFamily="34" charset="0"/>
                  </a:rPr>
                  <a:t>SIR</a:t>
                </a:r>
              </a:p>
            </c:rich>
          </c:tx>
          <c:layout>
            <c:manualLayout>
              <c:xMode val="edge"/>
              <c:yMode val="edge"/>
              <c:x val="1.8547059980628038E-2"/>
              <c:y val="0.31078323907968086"/>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6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0032"/>
        <c:crosses val="autoZero"/>
        <c:crossBetween val="between"/>
        <c:majorUnit val="0.5"/>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latin typeface="Arial" panose="020B0604020202020204" pitchFamily="34" charset="0"/>
                <a:cs typeface="Arial" panose="020B0604020202020204" pitchFamily="34" charset="0"/>
              </a:defRPr>
            </a:pPr>
            <a:r>
              <a:rPr lang="en-US" sz="2000" b="1" dirty="0">
                <a:latin typeface="Arial" panose="020B0604020202020204" pitchFamily="34" charset="0"/>
                <a:cs typeface="Arial" panose="020B0604020202020204" pitchFamily="34" charset="0"/>
              </a:rPr>
              <a:t>CAUTI Standard Utilization Ratio (SUR) by Acute Care Hospital Unit</a:t>
            </a:r>
          </a:p>
        </c:rich>
      </c:tx>
      <c:layout>
        <c:manualLayout>
          <c:xMode val="edge"/>
          <c:yMode val="edge"/>
          <c:x val="0.16936706951479244"/>
          <c:y val="1.0986221825577923E-2"/>
        </c:manualLayout>
      </c:layout>
      <c:overlay val="0"/>
    </c:title>
    <c:autoTitleDeleted val="0"/>
    <c:plotArea>
      <c:layout>
        <c:manualLayout>
          <c:layoutTarget val="inner"/>
          <c:xMode val="edge"/>
          <c:yMode val="edge"/>
          <c:x val="0.10104185715022532"/>
          <c:y val="0.11292192076167445"/>
          <c:w val="0.86838100566983278"/>
          <c:h val="0.50079322531130366"/>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1.67</c:v>
                </c:pt>
                <c:pt idx="1">
                  <c:v>1.08</c:v>
                </c:pt>
                <c:pt idx="2">
                  <c:v>0.99</c:v>
                </c:pt>
                <c:pt idx="3">
                  <c:v>0.93</c:v>
                </c:pt>
                <c:pt idx="4">
                  <c:v>0.77</c:v>
                </c:pt>
                <c:pt idx="5">
                  <c:v>0.89</c:v>
                </c:pt>
                <c:pt idx="6">
                  <c:v>0.86</c:v>
                </c:pt>
                <c:pt idx="7">
                  <c:v>0.99</c:v>
                </c:pt>
                <c:pt idx="8">
                  <c:v>0.88</c:v>
                </c:pt>
                <c:pt idx="9">
                  <c:v>0.96</c:v>
                </c:pt>
                <c:pt idx="10">
                  <c:v>0.97</c:v>
                </c:pt>
                <c:pt idx="11">
                  <c:v>1.1000000000000001</c:v>
                </c:pt>
                <c:pt idx="13">
                  <c:v>0.76</c:v>
                </c:pt>
                <c:pt idx="14">
                  <c:v>0.55000000000000004</c:v>
                </c:pt>
                <c:pt idx="15">
                  <c:v>0.72</c:v>
                </c:pt>
                <c:pt idx="16">
                  <c:v>0.67</c:v>
                </c:pt>
                <c:pt idx="17">
                  <c:v>1.24</c:v>
                </c:pt>
                <c:pt idx="18">
                  <c:v>0.67</c:v>
                </c:pt>
              </c:numCache>
            </c:numRef>
          </c:val>
          <c:smooth val="0"/>
          <c:extLst>
            <c:ext xmlns:c16="http://schemas.microsoft.com/office/drawing/2014/chart" uri="{C3380CC4-5D6E-409C-BE32-E72D297353CC}">
              <c16:uniqueId val="{00000000-369D-4F00-A994-C6E038A747BF}"/>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1.45</c:v>
                </c:pt>
                <c:pt idx="1">
                  <c:v>1.04</c:v>
                </c:pt>
                <c:pt idx="2">
                  <c:v>0.96</c:v>
                </c:pt>
                <c:pt idx="3">
                  <c:v>0.92</c:v>
                </c:pt>
                <c:pt idx="4">
                  <c:v>0.71</c:v>
                </c:pt>
                <c:pt idx="5">
                  <c:v>0.87</c:v>
                </c:pt>
                <c:pt idx="6">
                  <c:v>0.85</c:v>
                </c:pt>
                <c:pt idx="7">
                  <c:v>0.91</c:v>
                </c:pt>
                <c:pt idx="8">
                  <c:v>0.84</c:v>
                </c:pt>
                <c:pt idx="9">
                  <c:v>0.92</c:v>
                </c:pt>
                <c:pt idx="10">
                  <c:v>0.94</c:v>
                </c:pt>
                <c:pt idx="11">
                  <c:v>1.05</c:v>
                </c:pt>
                <c:pt idx="13">
                  <c:v>0.75</c:v>
                </c:pt>
                <c:pt idx="14">
                  <c:v>0.53</c:v>
                </c:pt>
                <c:pt idx="15">
                  <c:v>0.7</c:v>
                </c:pt>
                <c:pt idx="16">
                  <c:v>0.66</c:v>
                </c:pt>
                <c:pt idx="17">
                  <c:v>1.1499999999999999</c:v>
                </c:pt>
                <c:pt idx="18">
                  <c:v>0.66</c:v>
                </c:pt>
              </c:numCache>
            </c:numRef>
          </c:val>
          <c:smooth val="0"/>
          <c:extLst>
            <c:ext xmlns:c16="http://schemas.microsoft.com/office/drawing/2014/chart" uri="{C3380CC4-5D6E-409C-BE32-E72D297353CC}">
              <c16:uniqueId val="{00000001-369D-4F00-A994-C6E038A747BF}"/>
            </c:ext>
          </c:extLst>
        </c:ser>
        <c:ser>
          <c:idx val="2"/>
          <c:order val="2"/>
          <c:tx>
            <c:strRef>
              <c:f>Sheet1!$A$4</c:f>
              <c:strCache>
                <c:ptCount val="1"/>
                <c:pt idx="0">
                  <c:v>SUR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1.56</c:v>
                </c:pt>
                <c:pt idx="1">
                  <c:v>1.06</c:v>
                </c:pt>
                <c:pt idx="2">
                  <c:v>0.97</c:v>
                </c:pt>
                <c:pt idx="3">
                  <c:v>0.92</c:v>
                </c:pt>
                <c:pt idx="4">
                  <c:v>0.74</c:v>
                </c:pt>
                <c:pt idx="5">
                  <c:v>0.88</c:v>
                </c:pt>
                <c:pt idx="6">
                  <c:v>0.85</c:v>
                </c:pt>
                <c:pt idx="7">
                  <c:v>0.95</c:v>
                </c:pt>
                <c:pt idx="8">
                  <c:v>0.86</c:v>
                </c:pt>
                <c:pt idx="9">
                  <c:v>0.94</c:v>
                </c:pt>
                <c:pt idx="10">
                  <c:v>0.96</c:v>
                </c:pt>
                <c:pt idx="11">
                  <c:v>1.07</c:v>
                </c:pt>
                <c:pt idx="13">
                  <c:v>0.76</c:v>
                </c:pt>
                <c:pt idx="14">
                  <c:v>0.54</c:v>
                </c:pt>
                <c:pt idx="15">
                  <c:v>0.71</c:v>
                </c:pt>
                <c:pt idx="16">
                  <c:v>0.66</c:v>
                </c:pt>
                <c:pt idx="17">
                  <c:v>1.19</c:v>
                </c:pt>
                <c:pt idx="18">
                  <c:v>0.67</c:v>
                </c:pt>
              </c:numCache>
            </c:numRef>
          </c:val>
          <c:smooth val="0"/>
          <c:extLst>
            <c:ext xmlns:c16="http://schemas.microsoft.com/office/drawing/2014/chart" uri="{C3380CC4-5D6E-409C-BE32-E72D297353CC}">
              <c16:uniqueId val="{00000002-369D-4F00-A994-C6E038A747BF}"/>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c:ext xmlns:c16="http://schemas.microsoft.com/office/drawing/2014/chart" uri="{C3380CC4-5D6E-409C-BE32-E72D297353CC}">
              <c16:uniqueId val="{00000003-369D-4F00-A994-C6E038A747BF}"/>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1952"/>
        <c:crosses val="autoZero"/>
        <c:auto val="1"/>
        <c:lblAlgn val="ctr"/>
        <c:lblOffset val="600"/>
        <c:tickLblSkip val="1"/>
        <c:tickMarkSkip val="1"/>
        <c:noMultiLvlLbl val="0"/>
      </c:catAx>
      <c:valAx>
        <c:axId val="78461952"/>
        <c:scaling>
          <c:orientation val="minMax"/>
          <c:max val="1.8"/>
          <c:min val="0.4"/>
        </c:scaling>
        <c:delete val="0"/>
        <c:axPos val="l"/>
        <c:majorGridlines>
          <c:spPr>
            <a:ln w="17868">
              <a:solidFill>
                <a:srgbClr val="C0C0C0"/>
              </a:solidFill>
              <a:prstDash val="solid"/>
            </a:ln>
          </c:spPr>
        </c:majorGridlines>
        <c:title>
          <c:tx>
            <c:rich>
              <a:bodyPr/>
              <a:lstStyle/>
              <a:p>
                <a:pPr>
                  <a:defRPr sz="1800" b="1" i="0" u="none" strike="noStrike" baseline="0">
                    <a:solidFill>
                      <a:srgbClr val="000000"/>
                    </a:solidFill>
                    <a:latin typeface="Arial" panose="020B0604020202020204" pitchFamily="34" charset="0"/>
                    <a:ea typeface="Calibri"/>
                    <a:cs typeface="Arial" panose="020B0604020202020204" pitchFamily="34" charset="0"/>
                  </a:defRPr>
                </a:pPr>
                <a:r>
                  <a:rPr lang="en-US" sz="1800">
                    <a:latin typeface="Arial" panose="020B0604020202020204" pitchFamily="34" charset="0"/>
                    <a:cs typeface="Arial" panose="020B0604020202020204" pitchFamily="34" charset="0"/>
                  </a:rPr>
                  <a:t>SUR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6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0032"/>
        <c:crosses val="autoZero"/>
        <c:crossBetween val="between"/>
        <c:majorUnit val="0.2"/>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0.10147</cdr:x>
      <cdr:y>0.48638</cdr:y>
    </cdr:from>
    <cdr:to>
      <cdr:x>0.96896</cdr:x>
      <cdr:y>0.48638</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20" y="2134752"/>
          <a:ext cx="10570930"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10.xml><?xml version="1.0" encoding="utf-8"?>
<c:userShapes xmlns:c="http://schemas.openxmlformats.org/drawingml/2006/chart">
  <cdr:relSizeAnchor xmlns:cdr="http://schemas.openxmlformats.org/drawingml/2006/chartDrawing">
    <cdr:from>
      <cdr:x>0.4547</cdr:x>
      <cdr:y>0.03915</cdr:y>
    </cdr:from>
    <cdr:to>
      <cdr:x>0.66473</cdr:x>
      <cdr:y>0.23932</cdr:y>
    </cdr:to>
    <cdr:sp macro="" textlink="">
      <cdr:nvSpPr>
        <cdr:cNvPr id="2" name="TextBox 1"/>
        <cdr:cNvSpPr txBox="1"/>
      </cdr:nvSpPr>
      <cdr:spPr>
        <a:xfrm xmlns:a="http://schemas.openxmlformats.org/drawingml/2006/main">
          <a:off x="3835116" y="155115"/>
          <a:ext cx="1771456"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VHYS</a:t>
          </a:r>
        </a:p>
      </cdr:txBody>
    </cdr:sp>
  </cdr:relSizeAnchor>
</c:userShapes>
</file>

<file path=ppt/drawings/drawing11.xml><?xml version="1.0" encoding="utf-8"?>
<c:userShapes xmlns:c="http://schemas.openxmlformats.org/drawingml/2006/chart">
  <cdr:relSizeAnchor xmlns:cdr="http://schemas.openxmlformats.org/drawingml/2006/chartDrawing">
    <cdr:from>
      <cdr:x>0.4547</cdr:x>
      <cdr:y>0.03336</cdr:y>
    </cdr:from>
    <cdr:to>
      <cdr:x>0.67015</cdr:x>
      <cdr:y>0.23932</cdr:y>
    </cdr:to>
    <cdr:sp macro="" textlink="">
      <cdr:nvSpPr>
        <cdr:cNvPr id="2" name="TextBox 1"/>
        <cdr:cNvSpPr txBox="1"/>
      </cdr:nvSpPr>
      <cdr:spPr>
        <a:xfrm xmlns:a="http://schemas.openxmlformats.org/drawingml/2006/main">
          <a:off x="3835116" y="132169"/>
          <a:ext cx="1817176"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CDI</a:t>
          </a:r>
        </a:p>
      </cdr:txBody>
    </cdr:sp>
  </cdr:relSizeAnchor>
</c:userShapes>
</file>

<file path=ppt/drawings/drawing12.xml><?xml version="1.0" encoding="utf-8"?>
<c:userShapes xmlns:c="http://schemas.openxmlformats.org/drawingml/2006/chart">
  <cdr:relSizeAnchor xmlns:cdr="http://schemas.openxmlformats.org/drawingml/2006/chartDrawing">
    <cdr:from>
      <cdr:x>0.4547</cdr:x>
      <cdr:y>0.03915</cdr:y>
    </cdr:from>
    <cdr:to>
      <cdr:x>0.66473</cdr:x>
      <cdr:y>0.23932</cdr:y>
    </cdr:to>
    <cdr:sp macro="" textlink="">
      <cdr:nvSpPr>
        <cdr:cNvPr id="2" name="TextBox 1"/>
        <cdr:cNvSpPr txBox="1"/>
      </cdr:nvSpPr>
      <cdr:spPr>
        <a:xfrm xmlns:a="http://schemas.openxmlformats.org/drawingml/2006/main">
          <a:off x="3835116" y="155115"/>
          <a:ext cx="1771456"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MRSA</a:t>
          </a:r>
          <a:endParaRPr lang="en-US" sz="2400" b="1" dirty="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0.15691</cdr:x>
      <cdr:y>0.26714</cdr:y>
    </cdr:from>
    <cdr:to>
      <cdr:x>0.89709</cdr:x>
      <cdr:y>0.26714</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337519" y="1118545"/>
          <a:ext cx="6309360"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2.xml><?xml version="1.0" encoding="utf-8"?>
<c:userShapes xmlns:c="http://schemas.openxmlformats.org/drawingml/2006/chart">
  <cdr:relSizeAnchor xmlns:cdr="http://schemas.openxmlformats.org/drawingml/2006/chartDrawing">
    <cdr:from>
      <cdr:x>0.10147</cdr:x>
      <cdr:y>0.29846</cdr:y>
    </cdr:from>
    <cdr:to>
      <cdr:x>0.96896</cdr:x>
      <cdr:y>0.29846</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78" y="1309973"/>
          <a:ext cx="10570930"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3.xml><?xml version="1.0" encoding="utf-8"?>
<c:userShapes xmlns:c="http://schemas.openxmlformats.org/drawingml/2006/chart">
  <cdr:relSizeAnchor xmlns:cdr="http://schemas.openxmlformats.org/drawingml/2006/chartDrawing">
    <cdr:from>
      <cdr:x>0.10147</cdr:x>
      <cdr:y>0.49066</cdr:y>
    </cdr:from>
    <cdr:to>
      <cdr:x>0.96896</cdr:x>
      <cdr:y>0.49066</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32" y="2153527"/>
          <a:ext cx="10570930"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dr:relSizeAnchor xmlns:cdr="http://schemas.openxmlformats.org/drawingml/2006/chartDrawing">
    <cdr:from>
      <cdr:x>0.33109</cdr:x>
      <cdr:y>0.61373</cdr:y>
    </cdr:from>
    <cdr:to>
      <cdr:x>0.37527</cdr:x>
      <cdr:y>0.69087</cdr:y>
    </cdr:to>
    <cdr:sp macro="" textlink="">
      <cdr:nvSpPr>
        <cdr:cNvPr id="3" name="TextBox 21">
          <a:extLst xmlns:a="http://schemas.openxmlformats.org/drawingml/2006/main">
            <a:ext uri="{FF2B5EF4-FFF2-40B4-BE49-F238E27FC236}">
              <a16:creationId xmlns:a16="http://schemas.microsoft.com/office/drawing/2014/main" id="{C58307F3-EC28-38E9-7FE1-3B1532908796}"/>
            </a:ext>
          </a:extLst>
        </cdr:cNvPr>
        <cdr:cNvSpPr txBox="1"/>
      </cdr:nvSpPr>
      <cdr:spPr>
        <a:xfrm xmlns:a="http://schemas.openxmlformats.org/drawingml/2006/main">
          <a:off x="4034559" y="2693704"/>
          <a:ext cx="53839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0.10147</cdr:x>
      <cdr:y>0.3987</cdr:y>
    </cdr:from>
    <cdr:to>
      <cdr:x>0.96896</cdr:x>
      <cdr:y>0.3987</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32" y="1749930"/>
          <a:ext cx="10570930"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5.xml><?xml version="1.0" encoding="utf-8"?>
<c:userShapes xmlns:c="http://schemas.openxmlformats.org/drawingml/2006/chart">
  <cdr:relSizeAnchor xmlns:cdr="http://schemas.openxmlformats.org/drawingml/2006/chartDrawing">
    <cdr:from>
      <cdr:x>0.4547</cdr:x>
      <cdr:y>0.03336</cdr:y>
    </cdr:from>
    <cdr:to>
      <cdr:x>0.66292</cdr:x>
      <cdr:y>0.23932</cdr:y>
    </cdr:to>
    <cdr:sp macro="" textlink="">
      <cdr:nvSpPr>
        <cdr:cNvPr id="2" name="TextBox 1"/>
        <cdr:cNvSpPr txBox="1"/>
      </cdr:nvSpPr>
      <cdr:spPr>
        <a:xfrm xmlns:a="http://schemas.openxmlformats.org/drawingml/2006/main">
          <a:off x="3775571" y="97614"/>
          <a:ext cx="1728940" cy="6026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CABG Standard Infection Ratio (SIR) </a:t>
          </a:r>
        </a:p>
      </cdr:txBody>
    </cdr:sp>
  </cdr:relSizeAnchor>
</c:userShapes>
</file>

<file path=ppt/drawings/drawing6.xml><?xml version="1.0" encoding="utf-8"?>
<c:userShapes xmlns:c="http://schemas.openxmlformats.org/drawingml/2006/chart">
  <cdr:relSizeAnchor xmlns:cdr="http://schemas.openxmlformats.org/drawingml/2006/chartDrawing">
    <cdr:from>
      <cdr:x>0.4547</cdr:x>
      <cdr:y>0.03573</cdr:y>
    </cdr:from>
    <cdr:to>
      <cdr:x>0.66292</cdr:x>
      <cdr:y>0.23932</cdr:y>
    </cdr:to>
    <cdr:sp macro="" textlink="">
      <cdr:nvSpPr>
        <cdr:cNvPr id="2" name="TextBox 1"/>
        <cdr:cNvSpPr txBox="1"/>
      </cdr:nvSpPr>
      <cdr:spPr>
        <a:xfrm xmlns:a="http://schemas.openxmlformats.org/drawingml/2006/main">
          <a:off x="3775570" y="104549"/>
          <a:ext cx="1728940" cy="5957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COLO</a:t>
          </a:r>
        </a:p>
      </cdr:txBody>
    </cdr:sp>
  </cdr:relSizeAnchor>
</c:userShapes>
</file>

<file path=ppt/drawings/drawing7.xml><?xml version="1.0" encoding="utf-8"?>
<c:userShapes xmlns:c="http://schemas.openxmlformats.org/drawingml/2006/chart">
  <cdr:relSizeAnchor xmlns:cdr="http://schemas.openxmlformats.org/drawingml/2006/chartDrawing">
    <cdr:from>
      <cdr:x>0.4547</cdr:x>
      <cdr:y>0.03915</cdr:y>
    </cdr:from>
    <cdr:to>
      <cdr:x>0.66653</cdr:x>
      <cdr:y>0.23932</cdr:y>
    </cdr:to>
    <cdr:sp macro="" textlink="">
      <cdr:nvSpPr>
        <cdr:cNvPr id="2" name="TextBox 1"/>
        <cdr:cNvSpPr txBox="1"/>
      </cdr:nvSpPr>
      <cdr:spPr>
        <a:xfrm xmlns:a="http://schemas.openxmlformats.org/drawingml/2006/main">
          <a:off x="3835116" y="155115"/>
          <a:ext cx="1786657"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HPRO</a:t>
          </a:r>
        </a:p>
      </cdr:txBody>
    </cdr:sp>
  </cdr:relSizeAnchor>
</c:userShapes>
</file>

<file path=ppt/drawings/drawing8.xml><?xml version="1.0" encoding="utf-8"?>
<c:userShapes xmlns:c="http://schemas.openxmlformats.org/drawingml/2006/chart">
  <cdr:relSizeAnchor xmlns:cdr="http://schemas.openxmlformats.org/drawingml/2006/chartDrawing">
    <cdr:from>
      <cdr:x>0.4547</cdr:x>
      <cdr:y>0.03336</cdr:y>
    </cdr:from>
    <cdr:to>
      <cdr:x>0.66834</cdr:x>
      <cdr:y>0.23932</cdr:y>
    </cdr:to>
    <cdr:sp macro="" textlink="">
      <cdr:nvSpPr>
        <cdr:cNvPr id="2" name="TextBox 1"/>
        <cdr:cNvSpPr txBox="1"/>
      </cdr:nvSpPr>
      <cdr:spPr>
        <a:xfrm xmlns:a="http://schemas.openxmlformats.org/drawingml/2006/main">
          <a:off x="3835116" y="132169"/>
          <a:ext cx="1801923"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KPRO</a:t>
          </a:r>
        </a:p>
      </cdr:txBody>
    </cdr:sp>
  </cdr:relSizeAnchor>
</c:userShapes>
</file>

<file path=ppt/drawings/drawing9.xml><?xml version="1.0" encoding="utf-8"?>
<c:userShapes xmlns:c="http://schemas.openxmlformats.org/drawingml/2006/chart">
  <cdr:relSizeAnchor xmlns:cdr="http://schemas.openxmlformats.org/drawingml/2006/chartDrawing">
    <cdr:from>
      <cdr:x>0.4547</cdr:x>
      <cdr:y>0.03336</cdr:y>
    </cdr:from>
    <cdr:to>
      <cdr:x>0.67015</cdr:x>
      <cdr:y>0.23932</cdr:y>
    </cdr:to>
    <cdr:sp macro="" textlink="">
      <cdr:nvSpPr>
        <cdr:cNvPr id="2" name="TextBox 1"/>
        <cdr:cNvSpPr txBox="1"/>
      </cdr:nvSpPr>
      <cdr:spPr>
        <a:xfrm xmlns:a="http://schemas.openxmlformats.org/drawingml/2006/main">
          <a:off x="3835116" y="132169"/>
          <a:ext cx="1817176"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HYST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4BF5-E566-BD4E-BF84-8EF979555B2D}"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299932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ass.gov/dph/proposed-regulations"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158269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gulation Post Comment 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2" name="TextBox 1">
            <a:extLst>
              <a:ext uri="{FF2B5EF4-FFF2-40B4-BE49-F238E27FC236}">
                <a16:creationId xmlns:a16="http://schemas.microsoft.com/office/drawing/2014/main" id="{3C0978B7-6536-4A60-A8BC-9B4C8CBBFA9A}"/>
              </a:ext>
            </a:extLst>
          </p:cNvPr>
          <p:cNvSpPr txBox="1"/>
          <p:nvPr userDrawn="1"/>
        </p:nvSpPr>
        <p:spPr>
          <a:xfrm>
            <a:off x="613954" y="660451"/>
            <a:ext cx="10681040" cy="2585323"/>
          </a:xfrm>
          <a:prstGeom prst="rect">
            <a:avLst/>
          </a:prstGeom>
          <a:noFill/>
        </p:spPr>
        <p:txBody>
          <a:bodyPr wrap="square" rtlCol="0">
            <a:spAutoFit/>
          </a:bodyPr>
          <a:lstStyle/>
          <a:p>
            <a:pPr>
              <a:spcAft>
                <a:spcPts val="1200"/>
              </a:spcAft>
            </a:pPr>
            <a:r>
              <a:rPr lang="en-US" sz="3600" b="1">
                <a:solidFill>
                  <a:srgbClr val="055994"/>
                </a:solidFill>
                <a:latin typeface="Arial" panose="020B0604020202020204" pitchFamily="34" charset="0"/>
                <a:cs typeface="Arial" panose="020B0604020202020204" pitchFamily="34" charset="0"/>
              </a:rPr>
              <a:t>Thank you for the opportunity to present this information today. </a:t>
            </a:r>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r>
              <a:rPr lang="en-US" sz="2000" b="1">
                <a:latin typeface="Arial" panose="020B0604020202020204" pitchFamily="34" charset="0"/>
                <a:cs typeface="Arial" panose="020B0604020202020204" pitchFamily="34" charset="0"/>
              </a:rPr>
              <a:t>Massachusetts Law:</a:t>
            </a:r>
            <a:r>
              <a:rPr lang="en-US" sz="2000">
                <a:latin typeface="Arial" panose="020B0604020202020204" pitchFamily="34" charset="0"/>
                <a:cs typeface="Arial" panose="020B0604020202020204" pitchFamily="34" charset="0"/>
              </a:rPr>
              <a:t> </a:t>
            </a:r>
          </a:p>
        </p:txBody>
      </p:sp>
      <p:sp>
        <p:nvSpPr>
          <p:cNvPr id="7" name="Text Placeholder 8">
            <a:extLst>
              <a:ext uri="{FF2B5EF4-FFF2-40B4-BE49-F238E27FC236}">
                <a16:creationId xmlns:a16="http://schemas.microsoft.com/office/drawing/2014/main" id="{FBF5C4D3-82E3-4146-9B24-5FEF8E23C13F}"/>
              </a:ext>
            </a:extLst>
          </p:cNvPr>
          <p:cNvSpPr>
            <a:spLocks noGrp="1"/>
          </p:cNvSpPr>
          <p:nvPr>
            <p:ph type="body" sz="quarter" idx="10" hasCustomPrompt="1"/>
          </p:nvPr>
        </p:nvSpPr>
        <p:spPr>
          <a:xfrm>
            <a:off x="613954" y="3228488"/>
            <a:ext cx="11062606" cy="391928"/>
          </a:xfrm>
          <a:prstGeom prst="rect">
            <a:avLst/>
          </a:prstGeom>
        </p:spPr>
        <p:txBody>
          <a:bodyP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a:t>URL for relevant law</a:t>
            </a:r>
          </a:p>
        </p:txBody>
      </p:sp>
      <p:sp>
        <p:nvSpPr>
          <p:cNvPr id="12" name="Text Placeholder 8">
            <a:extLst>
              <a:ext uri="{FF2B5EF4-FFF2-40B4-BE49-F238E27FC236}">
                <a16:creationId xmlns:a16="http://schemas.microsoft.com/office/drawing/2014/main" id="{9D0B9CC8-4E7E-41B9-9011-DCA8C9E073BC}"/>
              </a:ext>
            </a:extLst>
          </p:cNvPr>
          <p:cNvSpPr>
            <a:spLocks noGrp="1"/>
          </p:cNvSpPr>
          <p:nvPr>
            <p:ph type="body" sz="quarter" idx="13" hasCustomPrompt="1"/>
          </p:nvPr>
        </p:nvSpPr>
        <p:spPr>
          <a:xfrm>
            <a:off x="613954" y="5033116"/>
            <a:ext cx="11062589" cy="419176"/>
          </a:xfrm>
          <a:prstGeom prst="rect">
            <a:avLst/>
          </a:prstGeom>
        </p:spPr>
        <p:txBody>
          <a:bodyPr/>
          <a:lstStyle>
            <a:lvl1pPr marL="0" indent="0" algn="l">
              <a:buNone/>
              <a:defRPr sz="2000" b="0" u="sng">
                <a:solidFill>
                  <a:srgbClr val="055994"/>
                </a:solidFill>
                <a:latin typeface="Arial" panose="020B0604020202020204" pitchFamily="34" charset="0"/>
                <a:cs typeface="Arial" panose="020B0604020202020204" pitchFamily="34" charset="0"/>
              </a:defRPr>
            </a:lvl1pPr>
          </a:lstStyle>
          <a:p>
            <a:pPr lvl="0"/>
            <a:r>
              <a:rPr lang="en-US"/>
              <a:t>email@mass.gov </a:t>
            </a:r>
          </a:p>
        </p:txBody>
      </p:sp>
      <p:sp>
        <p:nvSpPr>
          <p:cNvPr id="3" name="TextBox 2">
            <a:extLst>
              <a:ext uri="{FF2B5EF4-FFF2-40B4-BE49-F238E27FC236}">
                <a16:creationId xmlns:a16="http://schemas.microsoft.com/office/drawing/2014/main" id="{29291026-76A5-4FCD-99BB-66B1AC6BADFE}"/>
              </a:ext>
            </a:extLst>
          </p:cNvPr>
          <p:cNvSpPr txBox="1"/>
          <p:nvPr userDrawn="1"/>
        </p:nvSpPr>
        <p:spPr>
          <a:xfrm>
            <a:off x="613954" y="3688785"/>
            <a:ext cx="110626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latin typeface="Arial" panose="020B0604020202020204" pitchFamily="34" charset="0"/>
                <a:cs typeface="Arial" panose="020B0604020202020204" pitchFamily="34" charset="0"/>
              </a:rPr>
              <a:t>Regulation:</a:t>
            </a:r>
            <a:endParaRPr lang="en-US" sz="2000">
              <a:latin typeface="Arial" panose="020B0604020202020204" pitchFamily="34" charset="0"/>
              <a:cs typeface="Arial" panose="020B0604020202020204" pitchFamily="34" charset="0"/>
            </a:endParaRPr>
          </a:p>
        </p:txBody>
      </p:sp>
      <p:sp>
        <p:nvSpPr>
          <p:cNvPr id="13" name="Text Placeholder 8">
            <a:extLst>
              <a:ext uri="{FF2B5EF4-FFF2-40B4-BE49-F238E27FC236}">
                <a16:creationId xmlns:a16="http://schemas.microsoft.com/office/drawing/2014/main" id="{B8938D9F-F5F0-4F2F-A077-5995B99917F3}"/>
              </a:ext>
            </a:extLst>
          </p:cNvPr>
          <p:cNvSpPr>
            <a:spLocks noGrp="1"/>
          </p:cNvSpPr>
          <p:nvPr>
            <p:ph type="body" sz="quarter" idx="14" hasCustomPrompt="1"/>
          </p:nvPr>
        </p:nvSpPr>
        <p:spPr>
          <a:xfrm>
            <a:off x="613954" y="4133743"/>
            <a:ext cx="11062602" cy="427189"/>
          </a:xfrm>
          <a:prstGeom prst="rect">
            <a:avLst/>
          </a:prstGeom>
        </p:spPr>
        <p:txBody>
          <a:bodyP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a:t>URL for relevant law</a:t>
            </a:r>
          </a:p>
        </p:txBody>
      </p:sp>
      <p:sp>
        <p:nvSpPr>
          <p:cNvPr id="17" name="TextBox 16">
            <a:extLst>
              <a:ext uri="{FF2B5EF4-FFF2-40B4-BE49-F238E27FC236}">
                <a16:creationId xmlns:a16="http://schemas.microsoft.com/office/drawing/2014/main" id="{AD09A311-58E9-49FC-B2DB-FD9DA74FA8AB}"/>
              </a:ext>
            </a:extLst>
          </p:cNvPr>
          <p:cNvSpPr txBox="1"/>
          <p:nvPr userDrawn="1"/>
        </p:nvSpPr>
        <p:spPr>
          <a:xfrm>
            <a:off x="613954" y="4629389"/>
            <a:ext cx="110625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latin typeface="Arial" panose="020B0604020202020204" pitchFamily="34" charset="0"/>
                <a:cs typeface="Arial" panose="020B0604020202020204" pitchFamily="34" charset="0"/>
              </a:rPr>
              <a:t>Please direct any questions to:</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73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559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F2C6-B7CA-402F-8A73-2897F95627C2}"/>
              </a:ext>
            </a:extLst>
          </p:cNvPr>
          <p:cNvSpPr>
            <a:spLocks noGrp="1"/>
          </p:cNvSpPr>
          <p:nvPr>
            <p:ph type="title" hasCustomPrompt="1"/>
          </p:nvPr>
        </p:nvSpPr>
        <p:spPr>
          <a:xfrm>
            <a:off x="838200" y="2766218"/>
            <a:ext cx="10515600" cy="1325563"/>
          </a:xfrm>
          <a:prstGeom prst="rect">
            <a:avLst/>
          </a:prstGeom>
        </p:spPr>
        <p:txBody>
          <a:bodyPr anchor="ctr" anchorCtr="0"/>
          <a:lstStyle>
            <a:lvl1pPr algn="ctr">
              <a:defRPr b="1">
                <a:solidFill>
                  <a:schemeClr val="bg1"/>
                </a:solidFill>
                <a:latin typeface="Arial" panose="020B0604020202020204" pitchFamily="34" charset="0"/>
                <a:cs typeface="Arial" panose="020B0604020202020204" pitchFamily="34" charset="0"/>
              </a:defRPr>
            </a:lvl1pPr>
          </a:lstStyle>
          <a:p>
            <a:r>
              <a:rPr lang="en-US"/>
              <a:t>New Section Title</a:t>
            </a:r>
          </a:p>
        </p:txBody>
      </p:sp>
      <p:cxnSp>
        <p:nvCxnSpPr>
          <p:cNvPr id="4" name="Straight Connector 3">
            <a:extLst>
              <a:ext uri="{FF2B5EF4-FFF2-40B4-BE49-F238E27FC236}">
                <a16:creationId xmlns:a16="http://schemas.microsoft.com/office/drawing/2014/main" id="{3B127AD9-024F-4FA3-B192-9F31D3498AF4}"/>
              </a:ext>
            </a:extLst>
          </p:cNvPr>
          <p:cNvCxnSpPr/>
          <p:nvPr userDrawn="1"/>
        </p:nvCxnSpPr>
        <p:spPr>
          <a:xfrm>
            <a:off x="1802674" y="2351314"/>
            <a:ext cx="850392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F57C44-9428-4F7F-9404-7CB66A958EDF}"/>
              </a:ext>
            </a:extLst>
          </p:cNvPr>
          <p:cNvCxnSpPr/>
          <p:nvPr userDrawn="1"/>
        </p:nvCxnSpPr>
        <p:spPr>
          <a:xfrm>
            <a:off x="1802674" y="4528457"/>
            <a:ext cx="850392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57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pic>
        <p:nvPicPr>
          <p:cNvPr id="13" name="Picture 2" descr="Twitter logo">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LinkedIn Logo">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PH logo">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212474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44561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48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193205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34333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385845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 Presentation Opening Slide">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616224" y="2358615"/>
            <a:ext cx="10700042" cy="1373701"/>
          </a:xfrm>
          <a:prstGeom prst="rect">
            <a:avLst/>
          </a:prstGeom>
        </p:spPr>
        <p:txBody>
          <a:bodyPr/>
          <a:lstStyle>
            <a:lvl1pPr marL="0" indent="0" algn="l">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616224" y="3819535"/>
            <a:ext cx="7878488" cy="746846"/>
          </a:xfrm>
          <a:prstGeom prst="rect">
            <a:avLst/>
          </a:prstGeom>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to add Subtitle</a:t>
            </a:r>
          </a:p>
        </p:txBody>
      </p:sp>
      <p:sp>
        <p:nvSpPr>
          <p:cNvPr id="12" name="Text Placeholder 12">
            <a:extLst>
              <a:ext uri="{FF2B5EF4-FFF2-40B4-BE49-F238E27FC236}">
                <a16:creationId xmlns:a16="http://schemas.microsoft.com/office/drawing/2014/main" id="{E9BAFF98-5524-442B-AFF2-47280A15D622}"/>
              </a:ext>
            </a:extLst>
          </p:cNvPr>
          <p:cNvSpPr>
            <a:spLocks noGrp="1"/>
          </p:cNvSpPr>
          <p:nvPr>
            <p:ph type="body" sz="quarter" idx="12" hasCustomPrompt="1"/>
          </p:nvPr>
        </p:nvSpPr>
        <p:spPr>
          <a:xfrm>
            <a:off x="616224" y="4893990"/>
            <a:ext cx="8401568"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a:t>Presenter Name</a:t>
            </a:r>
          </a:p>
        </p:txBody>
      </p:sp>
      <p:sp>
        <p:nvSpPr>
          <p:cNvPr id="13" name="Text Placeholder 12">
            <a:extLst>
              <a:ext uri="{FF2B5EF4-FFF2-40B4-BE49-F238E27FC236}">
                <a16:creationId xmlns:a16="http://schemas.microsoft.com/office/drawing/2014/main" id="{22ADD84B-974E-49B7-BBBD-5023B3276100}"/>
              </a:ext>
            </a:extLst>
          </p:cNvPr>
          <p:cNvSpPr>
            <a:spLocks noGrp="1"/>
          </p:cNvSpPr>
          <p:nvPr>
            <p:ph type="body" sz="quarter" idx="13" hasCustomPrompt="1"/>
          </p:nvPr>
        </p:nvSpPr>
        <p:spPr>
          <a:xfrm>
            <a:off x="616225" y="5331126"/>
            <a:ext cx="8401565"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a:t>Title, Bureau/Office/Program</a:t>
            </a:r>
          </a:p>
        </p:txBody>
      </p:sp>
      <p:sp>
        <p:nvSpPr>
          <p:cNvPr id="14" name="Text Placeholder 12">
            <a:extLst>
              <a:ext uri="{FF2B5EF4-FFF2-40B4-BE49-F238E27FC236}">
                <a16:creationId xmlns:a16="http://schemas.microsoft.com/office/drawing/2014/main" id="{EB03ED66-67A4-4C98-8E6F-E5C65B8D8D0D}"/>
              </a:ext>
            </a:extLst>
          </p:cNvPr>
          <p:cNvSpPr>
            <a:spLocks noGrp="1"/>
          </p:cNvSpPr>
          <p:nvPr>
            <p:ph type="body" sz="quarter" idx="14" hasCustomPrompt="1"/>
          </p:nvPr>
        </p:nvSpPr>
        <p:spPr>
          <a:xfrm>
            <a:off x="616225" y="5845205"/>
            <a:ext cx="8401568"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a:t>Presenter Name</a:t>
            </a:r>
          </a:p>
        </p:txBody>
      </p:sp>
      <p:sp>
        <p:nvSpPr>
          <p:cNvPr id="15" name="Text Placeholder 12">
            <a:extLst>
              <a:ext uri="{FF2B5EF4-FFF2-40B4-BE49-F238E27FC236}">
                <a16:creationId xmlns:a16="http://schemas.microsoft.com/office/drawing/2014/main" id="{FF4BF661-36FF-4B02-9B69-812F87370076}"/>
              </a:ext>
            </a:extLst>
          </p:cNvPr>
          <p:cNvSpPr>
            <a:spLocks noGrp="1"/>
          </p:cNvSpPr>
          <p:nvPr>
            <p:ph type="body" sz="quarter" idx="15" hasCustomPrompt="1"/>
          </p:nvPr>
        </p:nvSpPr>
        <p:spPr>
          <a:xfrm>
            <a:off x="616224" y="6282341"/>
            <a:ext cx="8401568"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a:t>Title, Bureau/Office/Program</a:t>
            </a:r>
          </a:p>
        </p:txBody>
      </p:sp>
    </p:spTree>
    <p:extLst>
      <p:ext uri="{BB962C8B-B14F-4D97-AF65-F5344CB8AC3E}">
        <p14:creationId xmlns:p14="http://schemas.microsoft.com/office/powerpoint/2010/main" val="323056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 Presentation 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2" name="TextBox 1">
            <a:extLst>
              <a:ext uri="{FF2B5EF4-FFF2-40B4-BE49-F238E27FC236}">
                <a16:creationId xmlns:a16="http://schemas.microsoft.com/office/drawing/2014/main" id="{3C0978B7-6536-4A60-A8BC-9B4C8CBBFA9A}"/>
              </a:ext>
            </a:extLst>
          </p:cNvPr>
          <p:cNvSpPr txBox="1"/>
          <p:nvPr userDrawn="1"/>
        </p:nvSpPr>
        <p:spPr>
          <a:xfrm>
            <a:off x="606287" y="829414"/>
            <a:ext cx="10688707" cy="2062103"/>
          </a:xfrm>
          <a:prstGeom prst="rect">
            <a:avLst/>
          </a:prstGeom>
          <a:noFill/>
        </p:spPr>
        <p:txBody>
          <a:bodyPr wrap="square" rtlCol="0">
            <a:spAutoFit/>
          </a:bodyPr>
          <a:lstStyle/>
          <a:p>
            <a:r>
              <a:rPr lang="en-US" sz="3600" b="1">
                <a:solidFill>
                  <a:srgbClr val="055994"/>
                </a:solidFill>
                <a:latin typeface="Arial" panose="020B0604020202020204" pitchFamily="34" charset="0"/>
                <a:cs typeface="Arial" panose="020B0604020202020204" pitchFamily="34" charset="0"/>
              </a:rPr>
              <a:t>Thank you for the opportunity to present this information today. </a:t>
            </a: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Please direct any questions to:</a:t>
            </a:r>
          </a:p>
        </p:txBody>
      </p:sp>
      <p:sp>
        <p:nvSpPr>
          <p:cNvPr id="7" name="Text Placeholder 8">
            <a:extLst>
              <a:ext uri="{FF2B5EF4-FFF2-40B4-BE49-F238E27FC236}">
                <a16:creationId xmlns:a16="http://schemas.microsoft.com/office/drawing/2014/main" id="{FBF5C4D3-82E3-4146-9B24-5FEF8E23C13F}"/>
              </a:ext>
            </a:extLst>
          </p:cNvPr>
          <p:cNvSpPr>
            <a:spLocks noGrp="1"/>
          </p:cNvSpPr>
          <p:nvPr>
            <p:ph type="body" sz="quarter" idx="10" hasCustomPrompt="1"/>
          </p:nvPr>
        </p:nvSpPr>
        <p:spPr>
          <a:xfrm>
            <a:off x="606287" y="2909543"/>
            <a:ext cx="11070272" cy="519457"/>
          </a:xfrm>
          <a:prstGeom prst="rect">
            <a:avLst/>
          </a:prstGeom>
        </p:spPr>
        <p:txBody>
          <a:bodyPr/>
          <a:lstStyle>
            <a:lvl1pPr marL="0" indent="0" algn="l">
              <a:buNone/>
              <a:defRPr sz="2800" b="1">
                <a:solidFill>
                  <a:schemeClr val="tx1"/>
                </a:solidFill>
                <a:latin typeface="Arial" panose="020B0604020202020204" pitchFamily="34" charset="0"/>
                <a:cs typeface="Arial" panose="020B0604020202020204" pitchFamily="34" charset="0"/>
              </a:defRPr>
            </a:lvl1pPr>
          </a:lstStyle>
          <a:p>
            <a:pPr lvl="0"/>
            <a:r>
              <a:rPr lang="en-US"/>
              <a:t>Name</a:t>
            </a:r>
          </a:p>
        </p:txBody>
      </p:sp>
      <p:sp>
        <p:nvSpPr>
          <p:cNvPr id="8" name="Text Placeholder 8">
            <a:extLst>
              <a:ext uri="{FF2B5EF4-FFF2-40B4-BE49-F238E27FC236}">
                <a16:creationId xmlns:a16="http://schemas.microsoft.com/office/drawing/2014/main" id="{5249240E-EFB8-4267-86F2-93F9B2BB011C}"/>
              </a:ext>
            </a:extLst>
          </p:cNvPr>
          <p:cNvSpPr>
            <a:spLocks noGrp="1"/>
          </p:cNvSpPr>
          <p:nvPr>
            <p:ph type="body" sz="quarter" idx="11" hasCustomPrompt="1"/>
          </p:nvPr>
        </p:nvSpPr>
        <p:spPr>
          <a:xfrm>
            <a:off x="606284" y="3429000"/>
            <a:ext cx="11070275" cy="519457"/>
          </a:xfrm>
          <a:prstGeom prst="rect">
            <a:avLst/>
          </a:prstGeom>
        </p:spPr>
        <p:txBody>
          <a:bodyPr/>
          <a:lstStyle>
            <a:lvl1pPr marL="0" indent="0" algn="l">
              <a:buNone/>
              <a:defRPr sz="2800" b="0">
                <a:solidFill>
                  <a:schemeClr val="tx1"/>
                </a:solidFill>
                <a:latin typeface="Arial" panose="020B0604020202020204" pitchFamily="34" charset="0"/>
                <a:cs typeface="Arial" panose="020B0604020202020204" pitchFamily="34" charset="0"/>
              </a:defRPr>
            </a:lvl1pPr>
          </a:lstStyle>
          <a:p>
            <a:pPr lvl="0"/>
            <a:r>
              <a:rPr lang="en-US"/>
              <a:t>Title</a:t>
            </a:r>
          </a:p>
        </p:txBody>
      </p:sp>
      <p:sp>
        <p:nvSpPr>
          <p:cNvPr id="10" name="Text Placeholder 8">
            <a:extLst>
              <a:ext uri="{FF2B5EF4-FFF2-40B4-BE49-F238E27FC236}">
                <a16:creationId xmlns:a16="http://schemas.microsoft.com/office/drawing/2014/main" id="{0F0AB19A-C647-40DC-A9E6-E61809C38A53}"/>
              </a:ext>
            </a:extLst>
          </p:cNvPr>
          <p:cNvSpPr>
            <a:spLocks noGrp="1"/>
          </p:cNvSpPr>
          <p:nvPr>
            <p:ph type="body" sz="quarter" idx="12" hasCustomPrompt="1"/>
          </p:nvPr>
        </p:nvSpPr>
        <p:spPr>
          <a:xfrm>
            <a:off x="606286" y="3958516"/>
            <a:ext cx="11070273" cy="519457"/>
          </a:xfrm>
          <a:prstGeom prst="rect">
            <a:avLst/>
          </a:prstGeom>
        </p:spPr>
        <p:txBody>
          <a:bodyPr/>
          <a:lstStyle>
            <a:lvl1pPr marL="0" indent="0" algn="l">
              <a:buNone/>
              <a:defRPr sz="2800" b="0">
                <a:solidFill>
                  <a:schemeClr val="tx1"/>
                </a:solidFill>
                <a:latin typeface="Arial" panose="020B0604020202020204" pitchFamily="34" charset="0"/>
                <a:cs typeface="Arial" panose="020B0604020202020204" pitchFamily="34" charset="0"/>
              </a:defRPr>
            </a:lvl1pPr>
          </a:lstStyle>
          <a:p>
            <a:pPr lvl="0"/>
            <a:r>
              <a:rPr lang="en-US"/>
              <a:t>Bureau/Office/Program</a:t>
            </a:r>
          </a:p>
        </p:txBody>
      </p:sp>
      <p:sp>
        <p:nvSpPr>
          <p:cNvPr id="12" name="Text Placeholder 8">
            <a:extLst>
              <a:ext uri="{FF2B5EF4-FFF2-40B4-BE49-F238E27FC236}">
                <a16:creationId xmlns:a16="http://schemas.microsoft.com/office/drawing/2014/main" id="{9D0B9CC8-4E7E-41B9-9011-DCA8C9E073BC}"/>
              </a:ext>
            </a:extLst>
          </p:cNvPr>
          <p:cNvSpPr>
            <a:spLocks noGrp="1"/>
          </p:cNvSpPr>
          <p:nvPr>
            <p:ph type="body" sz="quarter" idx="13" hasCustomPrompt="1"/>
          </p:nvPr>
        </p:nvSpPr>
        <p:spPr>
          <a:xfrm>
            <a:off x="606286" y="4488653"/>
            <a:ext cx="11070271" cy="519457"/>
          </a:xfrm>
          <a:prstGeom prst="rect">
            <a:avLst/>
          </a:prstGeom>
        </p:spPr>
        <p:txBody>
          <a:bodyPr/>
          <a:lstStyle>
            <a:lvl1pPr marL="0" indent="0" algn="l">
              <a:buNone/>
              <a:defRPr sz="2800" b="0" u="sng">
                <a:solidFill>
                  <a:srgbClr val="055994"/>
                </a:solidFill>
                <a:latin typeface="Arial" panose="020B0604020202020204" pitchFamily="34" charset="0"/>
                <a:cs typeface="Arial" panose="020B0604020202020204" pitchFamily="34" charset="0"/>
              </a:defRPr>
            </a:lvl1pPr>
          </a:lstStyle>
          <a:p>
            <a:pPr lvl="0"/>
            <a:r>
              <a:rPr lang="en-US"/>
              <a:t>email@mass.gov </a:t>
            </a:r>
          </a:p>
        </p:txBody>
      </p:sp>
    </p:spTree>
    <p:extLst>
      <p:ext uri="{BB962C8B-B14F-4D97-AF65-F5344CB8AC3E}">
        <p14:creationId xmlns:p14="http://schemas.microsoft.com/office/powerpoint/2010/main" val="255233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gulation Pre Comment Opening Slide">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536713" y="2882088"/>
            <a:ext cx="10779553" cy="850228"/>
          </a:xfrm>
          <a:prstGeom prst="rect">
            <a:avLst/>
          </a:prstGeom>
        </p:spPr>
        <p:txBody>
          <a:bodyPr/>
          <a:lstStyle>
            <a:lvl1pPr marL="0" indent="0" algn="l">
              <a:buNone/>
              <a:defRPr sz="4400" b="1">
                <a:solidFill>
                  <a:schemeClr val="bg1"/>
                </a:solidFill>
                <a:latin typeface="Arial" panose="020B0604020202020204" pitchFamily="34" charset="0"/>
                <a:cs typeface="Arial" panose="020B0604020202020204" pitchFamily="34" charset="0"/>
              </a:defRPr>
            </a:lvl1pPr>
          </a:lstStyle>
          <a:p>
            <a:pPr lvl="0"/>
            <a:r>
              <a:rPr lang="en-US"/>
              <a:t>Regulation Citation:</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536713" y="3819535"/>
            <a:ext cx="7957999" cy="746846"/>
          </a:xfrm>
          <a:prstGeom prst="rect">
            <a:avLst/>
          </a:prstGeom>
        </p:spPr>
        <p:txBody>
          <a:bodyPr/>
          <a:lstStyle>
            <a:lvl1pPr marL="0" indent="0" algn="l">
              <a:buNone/>
              <a:defRPr sz="3200" b="0" i="1">
                <a:solidFill>
                  <a:schemeClr val="bg1"/>
                </a:solidFill>
                <a:latin typeface="Arial" panose="020B0604020202020204" pitchFamily="34" charset="0"/>
                <a:cs typeface="Arial" panose="020B0604020202020204" pitchFamily="34" charset="0"/>
              </a:defRPr>
            </a:lvl1pPr>
          </a:lstStyle>
          <a:p>
            <a:pPr lvl="0"/>
            <a:r>
              <a:rPr lang="en-US"/>
              <a:t>Regulation Name</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536713" y="5400446"/>
            <a:ext cx="8481077"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a:t>Presenter Name</a:t>
            </a:r>
          </a:p>
        </p:txBody>
      </p:sp>
      <p:sp>
        <p:nvSpPr>
          <p:cNvPr id="2" name="TextBox 1">
            <a:extLst>
              <a:ext uri="{FF2B5EF4-FFF2-40B4-BE49-F238E27FC236}">
                <a16:creationId xmlns:a16="http://schemas.microsoft.com/office/drawing/2014/main" id="{3674FA50-7E8E-47FD-A649-30456A134B58}"/>
              </a:ext>
            </a:extLst>
          </p:cNvPr>
          <p:cNvSpPr txBox="1"/>
          <p:nvPr userDrawn="1"/>
        </p:nvSpPr>
        <p:spPr>
          <a:xfrm>
            <a:off x="536713" y="2117035"/>
            <a:ext cx="10779553" cy="769441"/>
          </a:xfrm>
          <a:prstGeom prst="rect">
            <a:avLst/>
          </a:prstGeom>
          <a:noFill/>
        </p:spPr>
        <p:txBody>
          <a:bodyPr wrap="square" rtlCol="0">
            <a:spAutoFit/>
          </a:bodyPr>
          <a:lstStyle/>
          <a:p>
            <a:r>
              <a:rPr lang="en-US" sz="4400" b="1" kern="1200">
                <a:solidFill>
                  <a:schemeClr val="bg1"/>
                </a:solidFill>
                <a:latin typeface="Arial" panose="020B0604020202020204" pitchFamily="34" charset="0"/>
                <a:ea typeface="+mn-ea"/>
                <a:cs typeface="Arial" panose="020B0604020202020204" pitchFamily="34" charset="0"/>
              </a:rPr>
              <a:t>Proposed Revisions to</a:t>
            </a:r>
          </a:p>
        </p:txBody>
      </p:sp>
      <p:sp>
        <p:nvSpPr>
          <p:cNvPr id="12" name="Text Placeholder 12">
            <a:extLst>
              <a:ext uri="{FF2B5EF4-FFF2-40B4-BE49-F238E27FC236}">
                <a16:creationId xmlns:a16="http://schemas.microsoft.com/office/drawing/2014/main" id="{63D04372-4057-4B8B-9EC1-11A87BAA6E1D}"/>
              </a:ext>
            </a:extLst>
          </p:cNvPr>
          <p:cNvSpPr>
            <a:spLocks noGrp="1"/>
          </p:cNvSpPr>
          <p:nvPr>
            <p:ph type="body" sz="quarter" idx="13" hasCustomPrompt="1"/>
          </p:nvPr>
        </p:nvSpPr>
        <p:spPr>
          <a:xfrm>
            <a:off x="536712" y="5837582"/>
            <a:ext cx="8481077"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a:t>Title, Bureau/Office/Program</a:t>
            </a:r>
          </a:p>
        </p:txBody>
      </p:sp>
    </p:spTree>
    <p:extLst>
      <p:ext uri="{BB962C8B-B14F-4D97-AF65-F5344CB8AC3E}">
        <p14:creationId xmlns:p14="http://schemas.microsoft.com/office/powerpoint/2010/main" val="95071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gulation Pre Comment 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2" name="TextBox 1">
            <a:extLst>
              <a:ext uri="{FF2B5EF4-FFF2-40B4-BE49-F238E27FC236}">
                <a16:creationId xmlns:a16="http://schemas.microsoft.com/office/drawing/2014/main" id="{3C0978B7-6536-4A60-A8BC-9B4C8CBBFA9A}"/>
              </a:ext>
            </a:extLst>
          </p:cNvPr>
          <p:cNvSpPr txBox="1"/>
          <p:nvPr userDrawn="1"/>
        </p:nvSpPr>
        <p:spPr>
          <a:xfrm>
            <a:off x="616226" y="660451"/>
            <a:ext cx="10678768" cy="2585323"/>
          </a:xfrm>
          <a:prstGeom prst="rect">
            <a:avLst/>
          </a:prstGeom>
          <a:noFill/>
        </p:spPr>
        <p:txBody>
          <a:bodyPr wrap="square" rtlCol="0">
            <a:spAutoFit/>
          </a:bodyPr>
          <a:lstStyle/>
          <a:p>
            <a:pPr>
              <a:spcAft>
                <a:spcPts val="1200"/>
              </a:spcAft>
            </a:pPr>
            <a:r>
              <a:rPr lang="en-US" sz="3600" b="1">
                <a:solidFill>
                  <a:srgbClr val="055994"/>
                </a:solidFill>
                <a:latin typeface="Arial" panose="020B0604020202020204" pitchFamily="34" charset="0"/>
                <a:cs typeface="Arial" panose="020B0604020202020204" pitchFamily="34" charset="0"/>
              </a:rPr>
              <a:t>Thank you for the opportunity to present this information today. </a:t>
            </a:r>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r>
              <a:rPr lang="en-US" sz="2000" b="1">
                <a:latin typeface="Arial" panose="020B0604020202020204" pitchFamily="34" charset="0"/>
                <a:cs typeface="Arial" panose="020B0604020202020204" pitchFamily="34" charset="0"/>
              </a:rPr>
              <a:t>Massachusetts Law:</a:t>
            </a:r>
            <a:r>
              <a:rPr lang="en-US" sz="2000">
                <a:latin typeface="Arial" panose="020B0604020202020204" pitchFamily="34" charset="0"/>
                <a:cs typeface="Arial" panose="020B0604020202020204" pitchFamily="34" charset="0"/>
              </a:rPr>
              <a:t> </a:t>
            </a:r>
          </a:p>
        </p:txBody>
      </p:sp>
      <p:sp>
        <p:nvSpPr>
          <p:cNvPr id="7" name="Text Placeholder 8">
            <a:extLst>
              <a:ext uri="{FF2B5EF4-FFF2-40B4-BE49-F238E27FC236}">
                <a16:creationId xmlns:a16="http://schemas.microsoft.com/office/drawing/2014/main" id="{FBF5C4D3-82E3-4146-9B24-5FEF8E23C13F}"/>
              </a:ext>
            </a:extLst>
          </p:cNvPr>
          <p:cNvSpPr>
            <a:spLocks noGrp="1"/>
          </p:cNvSpPr>
          <p:nvPr>
            <p:ph type="body" sz="quarter" idx="10" hasCustomPrompt="1"/>
          </p:nvPr>
        </p:nvSpPr>
        <p:spPr>
          <a:xfrm>
            <a:off x="616226" y="3228488"/>
            <a:ext cx="11060334" cy="422028"/>
          </a:xfrm>
          <a:prstGeom prst="rect">
            <a:avLst/>
          </a:prstGeom>
        </p:spPr>
        <p:txBody>
          <a:bodyP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a:t>URL for relevant law</a:t>
            </a:r>
          </a:p>
        </p:txBody>
      </p:sp>
      <p:sp>
        <p:nvSpPr>
          <p:cNvPr id="12" name="Text Placeholder 8">
            <a:extLst>
              <a:ext uri="{FF2B5EF4-FFF2-40B4-BE49-F238E27FC236}">
                <a16:creationId xmlns:a16="http://schemas.microsoft.com/office/drawing/2014/main" id="{9D0B9CC8-4E7E-41B9-9011-DCA8C9E073BC}"/>
              </a:ext>
            </a:extLst>
          </p:cNvPr>
          <p:cNvSpPr>
            <a:spLocks noGrp="1"/>
          </p:cNvSpPr>
          <p:nvPr>
            <p:ph type="body" sz="quarter" idx="13" hasCustomPrompt="1"/>
          </p:nvPr>
        </p:nvSpPr>
        <p:spPr>
          <a:xfrm>
            <a:off x="616210" y="5857336"/>
            <a:ext cx="11060334" cy="419176"/>
          </a:xfrm>
          <a:prstGeom prst="rect">
            <a:avLst/>
          </a:prstGeom>
        </p:spPr>
        <p:txBody>
          <a:bodyPr/>
          <a:lstStyle>
            <a:lvl1pPr marL="0" indent="0" algn="l">
              <a:buNone/>
              <a:defRPr sz="2000" b="0" u="sng">
                <a:solidFill>
                  <a:srgbClr val="055994"/>
                </a:solidFill>
                <a:latin typeface="Arial" panose="020B0604020202020204" pitchFamily="34" charset="0"/>
                <a:cs typeface="Arial" panose="020B0604020202020204" pitchFamily="34" charset="0"/>
              </a:defRPr>
            </a:lvl1pPr>
          </a:lstStyle>
          <a:p>
            <a:pPr lvl="0"/>
            <a:r>
              <a:rPr lang="en-US"/>
              <a:t>email@mass.gov </a:t>
            </a:r>
          </a:p>
        </p:txBody>
      </p:sp>
      <p:sp>
        <p:nvSpPr>
          <p:cNvPr id="3" name="TextBox 2">
            <a:extLst>
              <a:ext uri="{FF2B5EF4-FFF2-40B4-BE49-F238E27FC236}">
                <a16:creationId xmlns:a16="http://schemas.microsoft.com/office/drawing/2014/main" id="{29291026-76A5-4FCD-99BB-66B1AC6BADFE}"/>
              </a:ext>
            </a:extLst>
          </p:cNvPr>
          <p:cNvSpPr txBox="1"/>
          <p:nvPr userDrawn="1"/>
        </p:nvSpPr>
        <p:spPr>
          <a:xfrm>
            <a:off x="616226" y="3688785"/>
            <a:ext cx="11060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latin typeface="Arial" panose="020B0604020202020204" pitchFamily="34" charset="0"/>
                <a:cs typeface="Arial" panose="020B0604020202020204" pitchFamily="34" charset="0"/>
              </a:rPr>
              <a:t>Current Regulation:</a:t>
            </a:r>
            <a:endParaRPr lang="en-US" sz="2000">
              <a:latin typeface="Arial" panose="020B0604020202020204" pitchFamily="34" charset="0"/>
              <a:cs typeface="Arial" panose="020B0604020202020204" pitchFamily="34" charset="0"/>
            </a:endParaRPr>
          </a:p>
        </p:txBody>
      </p:sp>
      <p:sp>
        <p:nvSpPr>
          <p:cNvPr id="13" name="Text Placeholder 8">
            <a:extLst>
              <a:ext uri="{FF2B5EF4-FFF2-40B4-BE49-F238E27FC236}">
                <a16:creationId xmlns:a16="http://schemas.microsoft.com/office/drawing/2014/main" id="{B8938D9F-F5F0-4F2F-A077-5995B99917F3}"/>
              </a:ext>
            </a:extLst>
          </p:cNvPr>
          <p:cNvSpPr>
            <a:spLocks noGrp="1"/>
          </p:cNvSpPr>
          <p:nvPr>
            <p:ph type="body" sz="quarter" idx="14" hasCustomPrompt="1"/>
          </p:nvPr>
        </p:nvSpPr>
        <p:spPr>
          <a:xfrm>
            <a:off x="616226" y="4133743"/>
            <a:ext cx="11060330" cy="427189"/>
          </a:xfrm>
          <a:prstGeom prst="rect">
            <a:avLst/>
          </a:prstGeom>
        </p:spPr>
        <p:txBody>
          <a:bodyP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a:t>URL for relevant law</a:t>
            </a:r>
          </a:p>
        </p:txBody>
      </p:sp>
      <p:sp>
        <p:nvSpPr>
          <p:cNvPr id="14" name="TextBox 13">
            <a:extLst>
              <a:ext uri="{FF2B5EF4-FFF2-40B4-BE49-F238E27FC236}">
                <a16:creationId xmlns:a16="http://schemas.microsoft.com/office/drawing/2014/main" id="{12FCA4CA-6B72-436B-B514-D0E85F7CB173}"/>
              </a:ext>
            </a:extLst>
          </p:cNvPr>
          <p:cNvSpPr txBox="1"/>
          <p:nvPr userDrawn="1"/>
        </p:nvSpPr>
        <p:spPr>
          <a:xfrm>
            <a:off x="616212" y="4596169"/>
            <a:ext cx="11060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latin typeface="Arial" panose="020B0604020202020204" pitchFamily="34" charset="0"/>
                <a:cs typeface="Arial" panose="020B0604020202020204" pitchFamily="34" charset="0"/>
              </a:rPr>
              <a:t>Proposed Amendment:</a:t>
            </a:r>
            <a:endParaRPr lang="en-US" sz="20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0845F30-F2E0-474C-BA2A-B70660ACF117}"/>
              </a:ext>
            </a:extLst>
          </p:cNvPr>
          <p:cNvSpPr txBox="1"/>
          <p:nvPr userDrawn="1"/>
        </p:nvSpPr>
        <p:spPr>
          <a:xfrm>
            <a:off x="616210" y="4965674"/>
            <a:ext cx="11060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solidFill>
                  <a:srgbClr val="05599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mass.gov/</a:t>
            </a:r>
            <a:r>
              <a:rPr lang="en-US" sz="2000" b="0" err="1">
                <a:solidFill>
                  <a:srgbClr val="05599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dph</a:t>
            </a:r>
            <a:r>
              <a:rPr lang="en-US" sz="2000" b="0">
                <a:solidFill>
                  <a:srgbClr val="05599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/proposed-regulations</a:t>
            </a:r>
            <a:endParaRPr lang="en-US" sz="2000" b="0">
              <a:solidFill>
                <a:srgbClr val="055994"/>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D09A311-58E9-49FC-B2DB-FD9DA74FA8AB}"/>
              </a:ext>
            </a:extLst>
          </p:cNvPr>
          <p:cNvSpPr txBox="1"/>
          <p:nvPr userDrawn="1"/>
        </p:nvSpPr>
        <p:spPr>
          <a:xfrm>
            <a:off x="616210" y="5453609"/>
            <a:ext cx="11060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latin typeface="Arial" panose="020B0604020202020204" pitchFamily="34" charset="0"/>
                <a:cs typeface="Arial" panose="020B0604020202020204" pitchFamily="34" charset="0"/>
              </a:rPr>
              <a:t>Please direct any questions to:</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428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gulation Post Comment Opening">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616226" y="2882088"/>
            <a:ext cx="10700040" cy="850228"/>
          </a:xfrm>
          <a:prstGeom prst="rect">
            <a:avLst/>
          </a:prstGeom>
        </p:spPr>
        <p:txBody>
          <a:bodyPr/>
          <a:lstStyle>
            <a:lvl1pPr marL="0" indent="0" algn="l">
              <a:buNone/>
              <a:defRPr sz="4400" b="1">
                <a:solidFill>
                  <a:schemeClr val="bg1"/>
                </a:solidFill>
                <a:latin typeface="Arial" panose="020B0604020202020204" pitchFamily="34" charset="0"/>
                <a:cs typeface="Arial" panose="020B0604020202020204" pitchFamily="34" charset="0"/>
              </a:defRPr>
            </a:lvl1pPr>
          </a:lstStyle>
          <a:p>
            <a:pPr lvl="0"/>
            <a:r>
              <a:rPr lang="en-US"/>
              <a:t>Insert Regulation Citation:</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616226" y="3819535"/>
            <a:ext cx="7878486" cy="746846"/>
          </a:xfrm>
          <a:prstGeom prst="rect">
            <a:avLst/>
          </a:prstGeom>
        </p:spPr>
        <p:txBody>
          <a:bodyPr/>
          <a:lstStyle>
            <a:lvl1pPr marL="0" indent="0" algn="l">
              <a:buNone/>
              <a:defRPr sz="3200" b="0" i="1">
                <a:solidFill>
                  <a:schemeClr val="bg1"/>
                </a:solidFill>
                <a:latin typeface="Arial" panose="020B0604020202020204" pitchFamily="34" charset="0"/>
                <a:cs typeface="Arial" panose="020B0604020202020204" pitchFamily="34" charset="0"/>
              </a:defRPr>
            </a:lvl1pPr>
          </a:lstStyle>
          <a:p>
            <a:pPr lvl="0"/>
            <a:r>
              <a:rPr lang="en-US"/>
              <a:t>Regulation Title</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616226" y="4893990"/>
            <a:ext cx="8401565"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a:t>Presenter Name</a:t>
            </a:r>
          </a:p>
        </p:txBody>
      </p:sp>
      <p:sp>
        <p:nvSpPr>
          <p:cNvPr id="2" name="TextBox 1">
            <a:extLst>
              <a:ext uri="{FF2B5EF4-FFF2-40B4-BE49-F238E27FC236}">
                <a16:creationId xmlns:a16="http://schemas.microsoft.com/office/drawing/2014/main" id="{3674FA50-7E8E-47FD-A649-30456A134B58}"/>
              </a:ext>
            </a:extLst>
          </p:cNvPr>
          <p:cNvSpPr txBox="1"/>
          <p:nvPr userDrawn="1"/>
        </p:nvSpPr>
        <p:spPr>
          <a:xfrm>
            <a:off x="616226" y="2117035"/>
            <a:ext cx="10700040" cy="769441"/>
          </a:xfrm>
          <a:prstGeom prst="rect">
            <a:avLst/>
          </a:prstGeom>
          <a:noFill/>
        </p:spPr>
        <p:txBody>
          <a:bodyPr wrap="square" rtlCol="0">
            <a:spAutoFit/>
          </a:bodyPr>
          <a:lstStyle/>
          <a:p>
            <a:r>
              <a:rPr lang="en-US" sz="4400" b="1" kern="1200">
                <a:solidFill>
                  <a:schemeClr val="bg1"/>
                </a:solidFill>
                <a:latin typeface="Arial" panose="020B0604020202020204" pitchFamily="34" charset="0"/>
                <a:ea typeface="+mn-ea"/>
                <a:cs typeface="Arial" panose="020B0604020202020204" pitchFamily="34" charset="0"/>
              </a:rPr>
              <a:t>Post-Comment Revisions to 105 CMR</a:t>
            </a:r>
          </a:p>
        </p:txBody>
      </p:sp>
      <p:sp>
        <p:nvSpPr>
          <p:cNvPr id="12" name="Text Placeholder 12">
            <a:extLst>
              <a:ext uri="{FF2B5EF4-FFF2-40B4-BE49-F238E27FC236}">
                <a16:creationId xmlns:a16="http://schemas.microsoft.com/office/drawing/2014/main" id="{63D04372-4057-4B8B-9EC1-11A87BAA6E1D}"/>
              </a:ext>
            </a:extLst>
          </p:cNvPr>
          <p:cNvSpPr>
            <a:spLocks noGrp="1"/>
          </p:cNvSpPr>
          <p:nvPr>
            <p:ph type="body" sz="quarter" idx="13" hasCustomPrompt="1"/>
          </p:nvPr>
        </p:nvSpPr>
        <p:spPr>
          <a:xfrm>
            <a:off x="616225" y="5331126"/>
            <a:ext cx="8401565"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a:t>Title, Bureau/Office/Program</a:t>
            </a:r>
          </a:p>
        </p:txBody>
      </p:sp>
      <p:sp>
        <p:nvSpPr>
          <p:cNvPr id="15" name="Text Placeholder 12">
            <a:extLst>
              <a:ext uri="{FF2B5EF4-FFF2-40B4-BE49-F238E27FC236}">
                <a16:creationId xmlns:a16="http://schemas.microsoft.com/office/drawing/2014/main" id="{77F59597-BF0E-4113-B75F-B7430F77B397}"/>
              </a:ext>
            </a:extLst>
          </p:cNvPr>
          <p:cNvSpPr>
            <a:spLocks noGrp="1"/>
          </p:cNvSpPr>
          <p:nvPr>
            <p:ph type="body" sz="quarter" idx="14" hasCustomPrompt="1"/>
          </p:nvPr>
        </p:nvSpPr>
        <p:spPr>
          <a:xfrm>
            <a:off x="616225" y="5845205"/>
            <a:ext cx="8401568"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a:t>Presenter Name</a:t>
            </a:r>
          </a:p>
        </p:txBody>
      </p:sp>
      <p:sp>
        <p:nvSpPr>
          <p:cNvPr id="16" name="Text Placeholder 12">
            <a:extLst>
              <a:ext uri="{FF2B5EF4-FFF2-40B4-BE49-F238E27FC236}">
                <a16:creationId xmlns:a16="http://schemas.microsoft.com/office/drawing/2014/main" id="{E8BF7FCB-BB85-4B0C-BE2F-E5A550C6F1E5}"/>
              </a:ext>
            </a:extLst>
          </p:cNvPr>
          <p:cNvSpPr>
            <a:spLocks noGrp="1"/>
          </p:cNvSpPr>
          <p:nvPr>
            <p:ph type="body" sz="quarter" idx="15" hasCustomPrompt="1"/>
          </p:nvPr>
        </p:nvSpPr>
        <p:spPr>
          <a:xfrm>
            <a:off x="616224" y="6282341"/>
            <a:ext cx="8401568"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a:t>Title, Bureau/Office/Program</a:t>
            </a:r>
          </a:p>
        </p:txBody>
      </p:sp>
    </p:spTree>
    <p:extLst>
      <p:ext uri="{BB962C8B-B14F-4D97-AF65-F5344CB8AC3E}">
        <p14:creationId xmlns:p14="http://schemas.microsoft.com/office/powerpoint/2010/main" val="79920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24857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9" r:id="rId5"/>
    <p:sldLayoutId id="2147483881" r:id="rId6"/>
    <p:sldLayoutId id="2147483882" r:id="rId7"/>
    <p:sldLayoutId id="2147483883" r:id="rId8"/>
    <p:sldLayoutId id="2147483884" r:id="rId9"/>
    <p:sldLayoutId id="2147483885" r:id="rId10"/>
    <p:sldLayoutId id="2147483877" r:id="rId11"/>
    <p:sldLayoutId id="2147483873" r:id="rId12"/>
    <p:sldLayoutId id="2147483874" r:id="rId13"/>
    <p:sldLayoutId id="214748387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malegislature.gov/Laws/SessionLaws/Acts/2006/Chapter58"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malegislature.gov/Laws/GeneralLaws/PartI/TitleXVI/Chapter111/Section51H" TargetMode="External"/><Relationship Id="rId4" Type="http://schemas.openxmlformats.org/officeDocument/2006/relationships/hyperlink" Target="http://www.malegislature.gov/Laws/GeneralLaws/PartI/TitleXVI/Chapter111/Section111"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antibiotic-use/hcp/core-elements/hospital.html" TargetMode="External"/><Relationship Id="rId2" Type="http://schemas.openxmlformats.org/officeDocument/2006/relationships/hyperlink" Target="https://www.cdc.gov/antibiotic-use/hcp/core-elements/nursing-homes-antibiotic-stewardship.html#:~:text=Similar%20to%20the%20findings%20in%20hospitals%2C%20studies%20have,and%20older%20adults%20receiving%20care%20in%20nursing%20homes." TargetMode="External"/><Relationship Id="rId1" Type="http://schemas.openxmlformats.org/officeDocument/2006/relationships/slideLayout" Target="../slideLayouts/slideLayout3.xml"/><Relationship Id="rId6" Type="http://schemas.openxmlformats.org/officeDocument/2006/relationships/hyperlink" Target="https://arpsp.cdc.gov/profile/stewardship" TargetMode="External"/><Relationship Id="rId5" Type="http://schemas.openxmlformats.org/officeDocument/2006/relationships/image" Target="../media/image8.png"/><Relationship Id="rId4" Type="http://schemas.openxmlformats.org/officeDocument/2006/relationships/hyperlink" Target="https://www.cdc.gov/antibiotic-use/healthcar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infectioncontrolma.org/antibiotic-stewardship-long-term-care-honor-roll.php" TargetMode="External"/><Relationship Id="rId2" Type="http://schemas.openxmlformats.org/officeDocument/2006/relationships/hyperlink" Target="https://www.idsociety.org/professional-development/fellows-in-training-career--education-center/leap-fellowship/leap-fellows/"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DF51632-598F-46D5-BDC3-3736BD035368}"/>
              </a:ext>
            </a:extLst>
          </p:cNvPr>
          <p:cNvSpPr>
            <a:spLocks noGrp="1"/>
          </p:cNvSpPr>
          <p:nvPr>
            <p:ph type="body" sz="quarter" idx="10"/>
          </p:nvPr>
        </p:nvSpPr>
        <p:spPr>
          <a:xfrm>
            <a:off x="616224" y="1964010"/>
            <a:ext cx="10700042" cy="1373701"/>
          </a:xfrm>
        </p:spPr>
        <p:txBody>
          <a:bodyPr/>
          <a:lstStyle/>
          <a:p>
            <a:pPr>
              <a:spcBef>
                <a:spcPts val="600"/>
              </a:spcBef>
              <a:spcAft>
                <a:spcPts val="600"/>
              </a:spcAft>
            </a:pPr>
            <a:r>
              <a:rPr lang="en-US" sz="4200" dirty="0"/>
              <a:t>Health Care Associated Infections</a:t>
            </a:r>
          </a:p>
          <a:p>
            <a:pPr>
              <a:spcBef>
                <a:spcPts val="600"/>
              </a:spcBef>
              <a:spcAft>
                <a:spcPts val="600"/>
              </a:spcAft>
            </a:pPr>
            <a:r>
              <a:rPr lang="en-US" sz="4200" dirty="0"/>
              <a:t>Calendar Year 2023:</a:t>
            </a:r>
          </a:p>
          <a:p>
            <a:pPr>
              <a:spcBef>
                <a:spcPts val="1200"/>
              </a:spcBef>
            </a:pPr>
            <a:r>
              <a:rPr lang="en-US" sz="2600" b="0" i="1" dirty="0"/>
              <a:t>Acute Care Hospitals</a:t>
            </a:r>
          </a:p>
          <a:p>
            <a:pPr>
              <a:spcBef>
                <a:spcPts val="600"/>
              </a:spcBef>
            </a:pPr>
            <a:r>
              <a:rPr lang="en-US" sz="2600" b="0" i="1" dirty="0"/>
              <a:t>Non-Acute Care Hospitals</a:t>
            </a:r>
          </a:p>
          <a:p>
            <a:pPr>
              <a:spcBef>
                <a:spcPts val="600"/>
              </a:spcBef>
            </a:pPr>
            <a:r>
              <a:rPr lang="en-US" sz="2600" b="0" i="1" dirty="0"/>
              <a:t>Dialysis Centers</a:t>
            </a:r>
          </a:p>
          <a:p>
            <a:endParaRPr lang="en-US" dirty="0"/>
          </a:p>
        </p:txBody>
      </p:sp>
      <p:sp>
        <p:nvSpPr>
          <p:cNvPr id="11" name="Text Placeholder 10">
            <a:extLst>
              <a:ext uri="{FF2B5EF4-FFF2-40B4-BE49-F238E27FC236}">
                <a16:creationId xmlns:a16="http://schemas.microsoft.com/office/drawing/2014/main" id="{67B5438F-8167-46A2-A998-0C0BBB3870D5}"/>
              </a:ext>
            </a:extLst>
          </p:cNvPr>
          <p:cNvSpPr>
            <a:spLocks noGrp="1"/>
          </p:cNvSpPr>
          <p:nvPr>
            <p:ph type="body" sz="quarter" idx="12"/>
          </p:nvPr>
        </p:nvSpPr>
        <p:spPr>
          <a:xfrm>
            <a:off x="616224" y="5039565"/>
            <a:ext cx="10958742" cy="423884"/>
          </a:xfrm>
        </p:spPr>
        <p:txBody>
          <a:bodyPr/>
          <a:lstStyle/>
          <a:p>
            <a:r>
              <a:rPr lang="en-US" sz="1600" dirty="0"/>
              <a:t>Christina Brandeburg, MPH, CIC, </a:t>
            </a:r>
            <a:r>
              <a:rPr lang="en-US" sz="1600" b="0" dirty="0"/>
              <a:t>Senior HAI/AR Epidemiologist and Analytic Coordinator</a:t>
            </a:r>
          </a:p>
          <a:p>
            <a:endParaRPr lang="en-US" sz="1600" b="0" dirty="0"/>
          </a:p>
        </p:txBody>
      </p:sp>
      <p:sp>
        <p:nvSpPr>
          <p:cNvPr id="12" name="Text Placeholder 11">
            <a:extLst>
              <a:ext uri="{FF2B5EF4-FFF2-40B4-BE49-F238E27FC236}">
                <a16:creationId xmlns:a16="http://schemas.microsoft.com/office/drawing/2014/main" id="{67830DE7-182F-4160-881E-A7132C4C595B}"/>
              </a:ext>
            </a:extLst>
          </p:cNvPr>
          <p:cNvSpPr>
            <a:spLocks noGrp="1"/>
          </p:cNvSpPr>
          <p:nvPr>
            <p:ph type="body" sz="quarter" idx="13"/>
          </p:nvPr>
        </p:nvSpPr>
        <p:spPr>
          <a:xfrm>
            <a:off x="616225" y="5453824"/>
            <a:ext cx="10958738" cy="423884"/>
          </a:xfrm>
        </p:spPr>
        <p:txBody>
          <a:bodyPr/>
          <a:lstStyle/>
          <a:p>
            <a:r>
              <a:rPr lang="en-US" sz="1600" b="1" dirty="0"/>
              <a:t>Katherine T. Fillo, PhD, MPH, RN-BC, </a:t>
            </a:r>
            <a:r>
              <a:rPr lang="en-US" sz="1600" dirty="0"/>
              <a:t>Director of Health Care Strategy &amp; Planning</a:t>
            </a:r>
          </a:p>
        </p:txBody>
      </p:sp>
      <p:sp>
        <p:nvSpPr>
          <p:cNvPr id="13" name="Text Placeholder 12">
            <a:extLst>
              <a:ext uri="{FF2B5EF4-FFF2-40B4-BE49-F238E27FC236}">
                <a16:creationId xmlns:a16="http://schemas.microsoft.com/office/drawing/2014/main" id="{D07D5DA6-342E-4B7B-9332-01697DF77D0C}"/>
              </a:ext>
            </a:extLst>
          </p:cNvPr>
          <p:cNvSpPr>
            <a:spLocks noGrp="1"/>
          </p:cNvSpPr>
          <p:nvPr>
            <p:ph type="body" sz="quarter" idx="14"/>
          </p:nvPr>
        </p:nvSpPr>
        <p:spPr>
          <a:xfrm>
            <a:off x="616225" y="5868083"/>
            <a:ext cx="10958742" cy="423884"/>
          </a:xfrm>
        </p:spPr>
        <p:txBody>
          <a:bodyPr/>
          <a:lstStyle/>
          <a:p>
            <a:r>
              <a:rPr lang="en-US" sz="1600"/>
              <a:t>Jessica Leaf, MPH, CIC, </a:t>
            </a:r>
            <a:r>
              <a:rPr lang="en-US" sz="1600" b="0"/>
              <a:t>Senior HAI/AR Epidemiologist and MDRO Coordinator</a:t>
            </a:r>
          </a:p>
          <a:p>
            <a:endParaRPr lang="en-US" sz="1600" b="0"/>
          </a:p>
        </p:txBody>
      </p:sp>
      <p:sp>
        <p:nvSpPr>
          <p:cNvPr id="14" name="Text Placeholder 13">
            <a:extLst>
              <a:ext uri="{FF2B5EF4-FFF2-40B4-BE49-F238E27FC236}">
                <a16:creationId xmlns:a16="http://schemas.microsoft.com/office/drawing/2014/main" id="{DA5DEC2F-7E39-4244-B6E3-EFC13D3875DC}"/>
              </a:ext>
            </a:extLst>
          </p:cNvPr>
          <p:cNvSpPr>
            <a:spLocks noGrp="1"/>
          </p:cNvSpPr>
          <p:nvPr>
            <p:ph type="body" sz="quarter" idx="15"/>
          </p:nvPr>
        </p:nvSpPr>
        <p:spPr>
          <a:xfrm>
            <a:off x="616224" y="6282341"/>
            <a:ext cx="10958742" cy="423884"/>
          </a:xfrm>
        </p:spPr>
        <p:txBody>
          <a:bodyPr/>
          <a:lstStyle/>
          <a:p>
            <a:r>
              <a:rPr lang="en-US" sz="1600" b="1"/>
              <a:t>Eileen McHale, RN, BSN, </a:t>
            </a:r>
            <a:r>
              <a:rPr lang="en-US" sz="1600"/>
              <a:t>Healthcare Associated Infection Coordinator </a:t>
            </a:r>
          </a:p>
        </p:txBody>
      </p:sp>
      <p:sp>
        <p:nvSpPr>
          <p:cNvPr id="2" name="Slide Number Placeholder 1">
            <a:extLst>
              <a:ext uri="{FF2B5EF4-FFF2-40B4-BE49-F238E27FC236}">
                <a16:creationId xmlns:a16="http://schemas.microsoft.com/office/drawing/2014/main" id="{99C06F94-7E31-4B48-9AEE-EF1C79B3C292}"/>
              </a:ext>
            </a:extLst>
          </p:cNvPr>
          <p:cNvSpPr>
            <a:spLocks noGrp="1"/>
          </p:cNvSpPr>
          <p:nvPr>
            <p:ph type="sldNum" sz="quarter" idx="4294967295"/>
          </p:nvPr>
        </p:nvSpPr>
        <p:spPr>
          <a:xfrm>
            <a:off x="9455150" y="6492875"/>
            <a:ext cx="2736850" cy="365125"/>
          </a:xfrm>
          <a:prstGeom prst="rect">
            <a:avLst/>
          </a:prstGeom>
        </p:spPr>
        <p:txBody>
          <a:bodyPr/>
          <a:lstStyle/>
          <a:p>
            <a:fld id="{CA49D0EE-DE7F-324B-A84C-F36708423CDB}" type="slidenum">
              <a:rPr lang="en-US" smtClean="0"/>
              <a:pPr/>
              <a:t>1</a:t>
            </a:fld>
            <a:endParaRPr lang="en-US"/>
          </a:p>
        </p:txBody>
      </p:sp>
    </p:spTree>
    <p:extLst>
      <p:ext uri="{BB962C8B-B14F-4D97-AF65-F5344CB8AC3E}">
        <p14:creationId xmlns:p14="http://schemas.microsoft.com/office/powerpoint/2010/main" val="402282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b="1" i="0" u="none" strike="noStrike" kern="1200" cap="none" spc="0" normalizeH="0" baseline="0" noProof="0">
                <a:ln>
                  <a:noFill/>
                </a:ln>
                <a:solidFill>
                  <a:prstClr val="white"/>
                </a:solidFill>
                <a:effectLst/>
                <a:uLnTx/>
                <a:uFillTx/>
              </a:rPr>
              <a:t>CLABSI NICU Pathogens for 202</a:t>
            </a:r>
            <a:r>
              <a:rPr lang="en-US">
                <a:solidFill>
                  <a:prstClr val="white"/>
                </a:solidFill>
              </a:rPr>
              <a:t>2</a:t>
            </a:r>
            <a:r>
              <a:rPr kumimoji="0" lang="en-US" b="1" i="0" u="none" strike="noStrike" kern="1200" cap="none" spc="0" normalizeH="0" baseline="0" noProof="0">
                <a:ln>
                  <a:noFill/>
                </a:ln>
                <a:solidFill>
                  <a:prstClr val="white"/>
                </a:solidFill>
                <a:effectLst/>
                <a:uLnTx/>
                <a:uFillTx/>
              </a:rPr>
              <a:t> and 2023</a:t>
            </a:r>
          </a:p>
        </p:txBody>
      </p:sp>
      <p:sp>
        <p:nvSpPr>
          <p:cNvPr id="12" name="Slide Number Placeholder 5">
            <a:extLst>
              <a:ext uri="{FF2B5EF4-FFF2-40B4-BE49-F238E27FC236}">
                <a16:creationId xmlns:a16="http://schemas.microsoft.com/office/drawing/2014/main" id="{8C05526A-5911-96AC-14F7-48611A36C138}"/>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10</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graphicFrame>
        <p:nvGraphicFramePr>
          <p:cNvPr id="2" name="Object 10">
            <a:extLst>
              <a:ext uri="{FF2B5EF4-FFF2-40B4-BE49-F238E27FC236}">
                <a16:creationId xmlns:a16="http://schemas.microsoft.com/office/drawing/2014/main" id="{ADDA9390-A834-B7D5-3BCD-3EDE49193851}"/>
              </a:ext>
            </a:extLst>
          </p:cNvPr>
          <p:cNvGraphicFramePr>
            <a:graphicFrameLocks noGrp="1" noChangeAspect="1"/>
          </p:cNvGraphicFramePr>
          <p:nvPr>
            <p:ph sz="half" idx="1"/>
            <p:extLst>
              <p:ext uri="{D42A27DB-BD31-4B8C-83A1-F6EECF244321}">
                <p14:modId xmlns:p14="http://schemas.microsoft.com/office/powerpoint/2010/main" val="676015125"/>
              </p:ext>
            </p:extLst>
          </p:nvPr>
        </p:nvGraphicFramePr>
        <p:xfrm>
          <a:off x="1589" y="1954970"/>
          <a:ext cx="6422295" cy="43620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10">
            <a:extLst>
              <a:ext uri="{FF2B5EF4-FFF2-40B4-BE49-F238E27FC236}">
                <a16:creationId xmlns:a16="http://schemas.microsoft.com/office/drawing/2014/main" id="{4158E391-5314-B1C4-CD85-41F7749590BD}"/>
              </a:ext>
            </a:extLst>
          </p:cNvPr>
          <p:cNvGraphicFramePr>
            <a:graphicFrameLocks noChangeAspect="1"/>
          </p:cNvGraphicFramePr>
          <p:nvPr>
            <p:extLst>
              <p:ext uri="{D42A27DB-BD31-4B8C-83A1-F6EECF244321}">
                <p14:modId xmlns:p14="http://schemas.microsoft.com/office/powerpoint/2010/main" val="606018950"/>
              </p:ext>
            </p:extLst>
          </p:nvPr>
        </p:nvGraphicFramePr>
        <p:xfrm>
          <a:off x="5807947" y="1982020"/>
          <a:ext cx="6382467" cy="433497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5">
            <a:extLst>
              <a:ext uri="{FF2B5EF4-FFF2-40B4-BE49-F238E27FC236}">
                <a16:creationId xmlns:a16="http://schemas.microsoft.com/office/drawing/2014/main" id="{E646B24E-2429-3D53-75EE-5E07B0E4286F}"/>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9" name="Text Box 6">
            <a:extLst>
              <a:ext uri="{FF2B5EF4-FFF2-40B4-BE49-F238E27FC236}">
                <a16:creationId xmlns:a16="http://schemas.microsoft.com/office/drawing/2014/main" id="{3503CBBF-4DA4-7467-CB58-921F816461F2}"/>
              </a:ext>
            </a:extLst>
          </p:cNvPr>
          <p:cNvSpPr txBox="1">
            <a:spLocks noChangeArrowheads="1"/>
          </p:cNvSpPr>
          <p:nvPr/>
        </p:nvSpPr>
        <p:spPr bwMode="auto">
          <a:xfrm>
            <a:off x="6185064" y="1159078"/>
            <a:ext cx="5771897" cy="78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Calendar Year 2023</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January 1, 2023 – December 31, 2023</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N=12</a:t>
            </a:r>
          </a:p>
        </p:txBody>
      </p:sp>
      <p:sp>
        <p:nvSpPr>
          <p:cNvPr id="10" name="Text Box 6">
            <a:extLst>
              <a:ext uri="{FF2B5EF4-FFF2-40B4-BE49-F238E27FC236}">
                <a16:creationId xmlns:a16="http://schemas.microsoft.com/office/drawing/2014/main" id="{FB22A687-4B04-AF81-CD8C-72A5C8F6956A}"/>
              </a:ext>
            </a:extLst>
          </p:cNvPr>
          <p:cNvSpPr txBox="1">
            <a:spLocks noChangeArrowheads="1"/>
          </p:cNvSpPr>
          <p:nvPr/>
        </p:nvSpPr>
        <p:spPr bwMode="auto">
          <a:xfrm>
            <a:off x="168401" y="1157410"/>
            <a:ext cx="5771897" cy="78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Calendar Year 2022</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January 1, 2022 – December 31, 2022</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N=17</a:t>
            </a:r>
          </a:p>
        </p:txBody>
      </p:sp>
    </p:spTree>
    <p:extLst>
      <p:ext uri="{BB962C8B-B14F-4D97-AF65-F5344CB8AC3E}">
        <p14:creationId xmlns:p14="http://schemas.microsoft.com/office/powerpoint/2010/main" val="7281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2023 Catheter-Associated Urinary Tract Infections (CAUTI):</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a:ln>
                  <a:noFill/>
                </a:ln>
                <a:solidFill>
                  <a:prstClr val="white"/>
                </a:solidFill>
                <a:effectLst/>
                <a:uLnTx/>
                <a:uFillTx/>
              </a:rPr>
              <a:t>Standard Infection Ratio in Adult and Pediatric ICUs and Wards</a:t>
            </a:r>
          </a:p>
        </p:txBody>
      </p:sp>
      <p:sp>
        <p:nvSpPr>
          <p:cNvPr id="12" name="Slide Number Placeholder 5">
            <a:extLst>
              <a:ext uri="{FF2B5EF4-FFF2-40B4-BE49-F238E27FC236}">
                <a16:creationId xmlns:a16="http://schemas.microsoft.com/office/drawing/2014/main" id="{8C05526A-5911-96AC-14F7-48611A36C138}"/>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11</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8" name="Slide Number Placeholder 5">
            <a:extLst>
              <a:ext uri="{FF2B5EF4-FFF2-40B4-BE49-F238E27FC236}">
                <a16:creationId xmlns:a16="http://schemas.microsoft.com/office/drawing/2014/main" id="{E646B24E-2429-3D53-75EE-5E07B0E4286F}"/>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4" name="Rectangle 3">
            <a:extLst>
              <a:ext uri="{FF2B5EF4-FFF2-40B4-BE49-F238E27FC236}">
                <a16:creationId xmlns:a16="http://schemas.microsoft.com/office/drawing/2014/main" id="{524382BB-E355-7214-3634-1CABDAC546F1}"/>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Ward</a:t>
            </a:r>
          </a:p>
        </p:txBody>
      </p:sp>
      <p:sp>
        <p:nvSpPr>
          <p:cNvPr id="6" name="Rectangle 5">
            <a:extLst>
              <a:ext uri="{FF2B5EF4-FFF2-40B4-BE49-F238E27FC236}">
                <a16:creationId xmlns:a16="http://schemas.microsoft.com/office/drawing/2014/main" id="{C664649C-47F5-7BE4-2460-2B7DB13CF1FB}"/>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ICU</a:t>
            </a:r>
            <a:endPar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11" name="Object 10">
            <a:extLst>
              <a:ext uri="{FF2B5EF4-FFF2-40B4-BE49-F238E27FC236}">
                <a16:creationId xmlns:a16="http://schemas.microsoft.com/office/drawing/2014/main" id="{86658682-CFD7-093F-3558-D4895D06EE66}"/>
              </a:ext>
            </a:extLst>
          </p:cNvPr>
          <p:cNvGraphicFramePr>
            <a:graphicFrameLocks noGrp="1" noChangeAspect="1"/>
          </p:cNvGraphicFramePr>
          <p:nvPr>
            <p:ph idx="1"/>
            <p:extLst>
              <p:ext uri="{D42A27DB-BD31-4B8C-83A1-F6EECF244321}">
                <p14:modId xmlns:p14="http://schemas.microsoft.com/office/powerpoint/2010/main" val="323712440"/>
              </p:ext>
            </p:extLst>
          </p:nvPr>
        </p:nvGraphicFramePr>
        <p:xfrm>
          <a:off x="3177" y="976533"/>
          <a:ext cx="12185651" cy="4389043"/>
        </p:xfrm>
        <a:graphic>
          <a:graphicData uri="http://schemas.openxmlformats.org/drawingml/2006/chart">
            <c:chart xmlns:c="http://schemas.openxmlformats.org/drawingml/2006/chart" xmlns:r="http://schemas.openxmlformats.org/officeDocument/2006/relationships" r:id="rId2"/>
          </a:graphicData>
        </a:graphic>
      </p:graphicFrame>
      <p:sp>
        <p:nvSpPr>
          <p:cNvPr id="13" name="Slide Number Placeholder 5">
            <a:extLst>
              <a:ext uri="{FF2B5EF4-FFF2-40B4-BE49-F238E27FC236}">
                <a16:creationId xmlns:a16="http://schemas.microsoft.com/office/drawing/2014/main" id="{DCDFC47A-4088-F06D-B62E-EDE39E4C71D7}"/>
              </a:ext>
            </a:extLst>
          </p:cNvPr>
          <p:cNvSpPr txBox="1">
            <a:spLocks/>
          </p:cNvSpPr>
          <p:nvPr/>
        </p:nvSpPr>
        <p:spPr>
          <a:xfrm>
            <a:off x="8757419" y="6491691"/>
            <a:ext cx="2735701"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11</a:t>
            </a:fld>
            <a:endParaRPr lang="en-US" sz="1100">
              <a:solidFill>
                <a:srgbClr val="464646">
                  <a:lumMod val="40000"/>
                  <a:lumOff val="60000"/>
                </a:srgbClr>
              </a:solidFill>
              <a:ea typeface="ＭＳ Ｐゴシック" pitchFamily="34" charset="-128"/>
            </a:endParaRPr>
          </a:p>
        </p:txBody>
      </p:sp>
      <p:sp>
        <p:nvSpPr>
          <p:cNvPr id="19" name="Rounded Rectangle 1">
            <a:extLst>
              <a:ext uri="{FF2B5EF4-FFF2-40B4-BE49-F238E27FC236}">
                <a16:creationId xmlns:a16="http://schemas.microsoft.com/office/drawing/2014/main" id="{FCAE8D7B-AA48-7D9F-5693-6C718510CDE0}"/>
              </a:ext>
            </a:extLst>
          </p:cNvPr>
          <p:cNvSpPr>
            <a:spLocks noChangeArrowheads="1"/>
          </p:cNvSpPr>
          <p:nvPr/>
        </p:nvSpPr>
        <p:spPr bwMode="auto">
          <a:xfrm>
            <a:off x="150931" y="5173529"/>
            <a:ext cx="11890138" cy="1306310"/>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0" name="Rounded Rectangle 1">
            <a:extLst>
              <a:ext uri="{FF2B5EF4-FFF2-40B4-BE49-F238E27FC236}">
                <a16:creationId xmlns:a16="http://schemas.microsoft.com/office/drawing/2014/main" id="{7A545CC0-C3DC-895B-DB8E-30B6FD92D6E9}"/>
              </a:ext>
            </a:extLst>
          </p:cNvPr>
          <p:cNvSpPr>
            <a:spLocks noChangeArrowheads="1"/>
          </p:cNvSpPr>
          <p:nvPr/>
        </p:nvSpPr>
        <p:spPr bwMode="auto">
          <a:xfrm>
            <a:off x="235165" y="5150776"/>
            <a:ext cx="11686968" cy="1280803"/>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cs typeface="Arial" panose="020B0604020202020204" pitchFamily="34" charset="0"/>
              </a:rPr>
              <a:t>2023 Key Findings</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Arrow: Down 20">
            <a:extLst>
              <a:ext uri="{FF2B5EF4-FFF2-40B4-BE49-F238E27FC236}">
                <a16:creationId xmlns:a16="http://schemas.microsoft.com/office/drawing/2014/main" id="{030289CE-BFF8-F624-302B-B95FA79F3DAE}"/>
              </a:ext>
            </a:extLst>
          </p:cNvPr>
          <p:cNvSpPr/>
          <p:nvPr/>
        </p:nvSpPr>
        <p:spPr>
          <a:xfrm>
            <a:off x="310490" y="5520881"/>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58307F3-EC28-38E9-7FE1-3B1532908796}"/>
              </a:ext>
            </a:extLst>
          </p:cNvPr>
          <p:cNvSpPr txBox="1"/>
          <p:nvPr/>
        </p:nvSpPr>
        <p:spPr>
          <a:xfrm>
            <a:off x="2909224"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3636E9A-E0A0-AC0F-8E08-34543BD5BA3E}"/>
              </a:ext>
            </a:extLst>
          </p:cNvPr>
          <p:cNvSpPr txBox="1"/>
          <p:nvPr/>
        </p:nvSpPr>
        <p:spPr>
          <a:xfrm>
            <a:off x="5140843"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04F7799-9B0F-1F13-F9B2-649AD532A1D2}"/>
              </a:ext>
            </a:extLst>
          </p:cNvPr>
          <p:cNvSpPr txBox="1"/>
          <p:nvPr/>
        </p:nvSpPr>
        <p:spPr>
          <a:xfrm>
            <a:off x="6808665"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1463910-4DFD-E746-89E7-6DC97C6E01E3}"/>
              </a:ext>
            </a:extLst>
          </p:cNvPr>
          <p:cNvSpPr txBox="1"/>
          <p:nvPr/>
        </p:nvSpPr>
        <p:spPr>
          <a:xfrm>
            <a:off x="7366268"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26" name="Rounded Rectangle 1">
            <a:extLst>
              <a:ext uri="{FF2B5EF4-FFF2-40B4-BE49-F238E27FC236}">
                <a16:creationId xmlns:a16="http://schemas.microsoft.com/office/drawing/2014/main" id="{A41CEDF1-F18E-FFDE-A99F-0D3A82F0AD35}"/>
              </a:ext>
            </a:extLst>
          </p:cNvPr>
          <p:cNvSpPr>
            <a:spLocks noChangeArrowheads="1"/>
          </p:cNvSpPr>
          <p:nvPr/>
        </p:nvSpPr>
        <p:spPr bwMode="auto">
          <a:xfrm>
            <a:off x="840649"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Eight unit types experienced a significantly lower number of infections than predicted, based on 2015 national aggregate data.</a:t>
            </a:r>
          </a:p>
        </p:txBody>
      </p:sp>
      <p:sp>
        <p:nvSpPr>
          <p:cNvPr id="27" name="Rounded Rectangle 1">
            <a:extLst>
              <a:ext uri="{FF2B5EF4-FFF2-40B4-BE49-F238E27FC236}">
                <a16:creationId xmlns:a16="http://schemas.microsoft.com/office/drawing/2014/main" id="{255EBB76-BD1B-5D9E-ADE9-B006C4358701}"/>
              </a:ext>
            </a:extLst>
          </p:cNvPr>
          <p:cNvSpPr>
            <a:spLocks noChangeArrowheads="1"/>
          </p:cNvSpPr>
          <p:nvPr/>
        </p:nvSpPr>
        <p:spPr bwMode="auto">
          <a:xfrm>
            <a:off x="6273802"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lang="en-US" altLang="en-US" sz="1600">
                <a:solidFill>
                  <a:prstClr val="black"/>
                </a:solidFill>
                <a:latin typeface="Arial" panose="020B0604020202020204" pitchFamily="34" charset="0"/>
                <a:ea typeface="ＭＳ Ｐゴシック" pitchFamily="34" charset="-128"/>
                <a:cs typeface="Arial" panose="020B0604020202020204" pitchFamily="34" charset="0"/>
              </a:rPr>
              <a:t>There were no</a:t>
            </a: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unit types that experienced a significantly higher number of infections than predicted, based on 2015 national aggregate data.</a:t>
            </a:r>
          </a:p>
        </p:txBody>
      </p:sp>
      <p:sp>
        <p:nvSpPr>
          <p:cNvPr id="28" name="Arrow: Down 27">
            <a:extLst>
              <a:ext uri="{FF2B5EF4-FFF2-40B4-BE49-F238E27FC236}">
                <a16:creationId xmlns:a16="http://schemas.microsoft.com/office/drawing/2014/main" id="{004701D7-EB34-5F88-B7A5-BF2CCD038E9A}"/>
              </a:ext>
            </a:extLst>
          </p:cNvPr>
          <p:cNvSpPr/>
          <p:nvPr/>
        </p:nvSpPr>
        <p:spPr>
          <a:xfrm flipV="1">
            <a:off x="11351351" y="5571732"/>
            <a:ext cx="530159" cy="72117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30" name="Text Box 8">
            <a:extLst>
              <a:ext uri="{FF2B5EF4-FFF2-40B4-BE49-F238E27FC236}">
                <a16:creationId xmlns:a16="http://schemas.microsoft.com/office/drawing/2014/main" id="{59793047-B654-9452-AC06-3012696D6C50}"/>
              </a:ext>
            </a:extLst>
          </p:cNvPr>
          <p:cNvSpPr txBox="1">
            <a:spLocks noChangeArrowheads="1"/>
          </p:cNvSpPr>
          <p:nvPr/>
        </p:nvSpPr>
        <p:spPr bwMode="auto">
          <a:xfrm>
            <a:off x="88971" y="4438050"/>
            <a:ext cx="2086651" cy="3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 Major teaching hospital</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NT=Not major teaching hospital </a:t>
            </a:r>
          </a:p>
        </p:txBody>
      </p:sp>
      <p:grpSp>
        <p:nvGrpSpPr>
          <p:cNvPr id="31" name="Group 13">
            <a:extLst>
              <a:ext uri="{FF2B5EF4-FFF2-40B4-BE49-F238E27FC236}">
                <a16:creationId xmlns:a16="http://schemas.microsoft.com/office/drawing/2014/main" id="{9D859781-18F0-1247-244F-570F225E7E24}"/>
              </a:ext>
            </a:extLst>
          </p:cNvPr>
          <p:cNvGrpSpPr>
            <a:grpSpLocks/>
          </p:cNvGrpSpPr>
          <p:nvPr/>
        </p:nvGrpSpPr>
        <p:grpSpPr bwMode="auto">
          <a:xfrm>
            <a:off x="1333" y="4853598"/>
            <a:ext cx="3734915" cy="276612"/>
            <a:chOff x="3955" y="5337"/>
            <a:chExt cx="2455" cy="231"/>
          </a:xfrm>
        </p:grpSpPr>
        <p:sp>
          <p:nvSpPr>
            <p:cNvPr id="32" name="Text Box 14">
              <a:extLst>
                <a:ext uri="{FF2B5EF4-FFF2-40B4-BE49-F238E27FC236}">
                  <a16:creationId xmlns:a16="http://schemas.microsoft.com/office/drawing/2014/main" id="{3E870075-65B4-F1AA-D47E-B66EFA053730}"/>
                </a:ext>
              </a:extLst>
            </p:cNvPr>
            <p:cNvSpPr txBox="1">
              <a:spLocks noChangeArrowheads="1"/>
            </p:cNvSpPr>
            <p:nvPr/>
          </p:nvSpPr>
          <p:spPr bwMode="auto">
            <a:xfrm>
              <a:off x="3955" y="5337"/>
              <a:ext cx="2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33" name="Line 15">
              <a:extLst>
                <a:ext uri="{FF2B5EF4-FFF2-40B4-BE49-F238E27FC236}">
                  <a16:creationId xmlns:a16="http://schemas.microsoft.com/office/drawing/2014/main" id="{8AAECB4D-E5B8-8F6A-E75D-9888893D1C0D}"/>
                </a:ext>
              </a:extLst>
            </p:cNvPr>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4" name="Line 16">
              <a:extLst>
                <a:ext uri="{FF2B5EF4-FFF2-40B4-BE49-F238E27FC236}">
                  <a16:creationId xmlns:a16="http://schemas.microsoft.com/office/drawing/2014/main" id="{04840520-0DB7-BE5B-EBED-467DC2F300DF}"/>
                </a:ext>
              </a:extLst>
            </p:cNvPr>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sp>
        <p:nvSpPr>
          <p:cNvPr id="2" name="TextBox 1">
            <a:extLst>
              <a:ext uri="{FF2B5EF4-FFF2-40B4-BE49-F238E27FC236}">
                <a16:creationId xmlns:a16="http://schemas.microsoft.com/office/drawing/2014/main" id="{936F808F-856C-E86A-4364-00588A181727}"/>
              </a:ext>
            </a:extLst>
          </p:cNvPr>
          <p:cNvSpPr txBox="1"/>
          <p:nvPr/>
        </p:nvSpPr>
        <p:spPr>
          <a:xfrm>
            <a:off x="2362277"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0B4366B-559A-598F-3B81-658D7B87BD82}"/>
              </a:ext>
            </a:extLst>
          </p:cNvPr>
          <p:cNvSpPr txBox="1"/>
          <p:nvPr/>
        </p:nvSpPr>
        <p:spPr>
          <a:xfrm>
            <a:off x="5705558" y="3665332"/>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5C959E1-E83A-8CF2-223C-808ABBA99F1C}"/>
              </a:ext>
            </a:extLst>
          </p:cNvPr>
          <p:cNvSpPr txBox="1"/>
          <p:nvPr/>
        </p:nvSpPr>
        <p:spPr>
          <a:xfrm>
            <a:off x="11272136" y="3670237"/>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63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a:xfrm>
            <a:off x="592822" y="56524"/>
            <a:ext cx="11115958" cy="874654"/>
          </a:xfrm>
        </p:spPr>
        <p:txBody>
          <a:bodyPr>
            <a:noAutofit/>
          </a:bodyPr>
          <a:lstStyle/>
          <a:p>
            <a:r>
              <a:rPr kumimoji="0" lang="en-US" sz="2800" b="1" i="0" u="none" strike="noStrike" kern="1200" cap="none" spc="0" normalizeH="0" baseline="0" noProof="0" dirty="0">
                <a:ln>
                  <a:noFill/>
                </a:ln>
                <a:solidFill>
                  <a:prstClr val="white"/>
                </a:solidFill>
                <a:effectLst/>
                <a:uLnTx/>
                <a:uFillTx/>
              </a:rPr>
              <a:t>2023 Catheter: Standard Utilization Ratio </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a:ln>
                  <a:noFill/>
                </a:ln>
                <a:solidFill>
                  <a:prstClr val="white"/>
                </a:solidFill>
                <a:effectLst/>
                <a:uLnTx/>
                <a:uFillTx/>
              </a:rPr>
              <a:t>in Adult and Pediatric ICUs and Wards</a:t>
            </a:r>
          </a:p>
        </p:txBody>
      </p:sp>
      <p:sp>
        <p:nvSpPr>
          <p:cNvPr id="12" name="Slide Number Placeholder 5">
            <a:extLst>
              <a:ext uri="{FF2B5EF4-FFF2-40B4-BE49-F238E27FC236}">
                <a16:creationId xmlns:a16="http://schemas.microsoft.com/office/drawing/2014/main" id="{8C05526A-5911-96AC-14F7-48611A36C138}"/>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12</a:t>
            </a:fld>
            <a:endParaRPr lang="en-US" sz="105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8" name="Slide Number Placeholder 5">
            <a:extLst>
              <a:ext uri="{FF2B5EF4-FFF2-40B4-BE49-F238E27FC236}">
                <a16:creationId xmlns:a16="http://schemas.microsoft.com/office/drawing/2014/main" id="{E646B24E-2429-3D53-75EE-5E07B0E4286F}"/>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13" name="Slide Number Placeholder 5">
            <a:extLst>
              <a:ext uri="{FF2B5EF4-FFF2-40B4-BE49-F238E27FC236}">
                <a16:creationId xmlns:a16="http://schemas.microsoft.com/office/drawing/2014/main" id="{DCDFC47A-4088-F06D-B62E-EDE39E4C71D7}"/>
              </a:ext>
            </a:extLst>
          </p:cNvPr>
          <p:cNvSpPr txBox="1">
            <a:spLocks/>
          </p:cNvSpPr>
          <p:nvPr/>
        </p:nvSpPr>
        <p:spPr>
          <a:xfrm>
            <a:off x="8757419" y="6491691"/>
            <a:ext cx="2735701"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12</a:t>
            </a:fld>
            <a:endParaRPr lang="en-US" sz="1050">
              <a:solidFill>
                <a:srgbClr val="464646">
                  <a:lumMod val="40000"/>
                  <a:lumOff val="60000"/>
                </a:srgbClr>
              </a:solidFill>
              <a:ea typeface="ＭＳ Ｐゴシック" pitchFamily="34" charset="-128"/>
            </a:endParaRPr>
          </a:p>
        </p:txBody>
      </p:sp>
      <p:sp>
        <p:nvSpPr>
          <p:cNvPr id="3" name="Rectangle 2">
            <a:extLst>
              <a:ext uri="{FF2B5EF4-FFF2-40B4-BE49-F238E27FC236}">
                <a16:creationId xmlns:a16="http://schemas.microsoft.com/office/drawing/2014/main" id="{9DC6C149-BA37-33B0-C10D-CCA52DFCFAFE}"/>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Ward</a:t>
            </a:r>
          </a:p>
        </p:txBody>
      </p:sp>
      <p:sp>
        <p:nvSpPr>
          <p:cNvPr id="7" name="Rectangle 6">
            <a:extLst>
              <a:ext uri="{FF2B5EF4-FFF2-40B4-BE49-F238E27FC236}">
                <a16:creationId xmlns:a16="http://schemas.microsoft.com/office/drawing/2014/main" id="{5F8F6429-5BF0-74EE-1CE7-7703E69FEE94}"/>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ICU</a:t>
            </a:r>
            <a:endPar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9" name="Object 10">
            <a:extLst>
              <a:ext uri="{FF2B5EF4-FFF2-40B4-BE49-F238E27FC236}">
                <a16:creationId xmlns:a16="http://schemas.microsoft.com/office/drawing/2014/main" id="{622B807C-133E-CA94-114E-184A07495126}"/>
              </a:ext>
            </a:extLst>
          </p:cNvPr>
          <p:cNvGraphicFramePr>
            <a:graphicFrameLocks noGrp="1" noChangeAspect="1"/>
          </p:cNvGraphicFramePr>
          <p:nvPr>
            <p:ph idx="1"/>
            <p:extLst>
              <p:ext uri="{D42A27DB-BD31-4B8C-83A1-F6EECF244321}">
                <p14:modId xmlns:p14="http://schemas.microsoft.com/office/powerpoint/2010/main" val="3976072407"/>
              </p:ext>
            </p:extLst>
          </p:nvPr>
        </p:nvGraphicFramePr>
        <p:xfrm>
          <a:off x="3177" y="976533"/>
          <a:ext cx="12185651" cy="4389043"/>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5">
            <a:extLst>
              <a:ext uri="{FF2B5EF4-FFF2-40B4-BE49-F238E27FC236}">
                <a16:creationId xmlns:a16="http://schemas.microsoft.com/office/drawing/2014/main" id="{5D1DFD8D-D08F-0642-C739-0BA974E7FBAD}"/>
              </a:ext>
            </a:extLst>
          </p:cNvPr>
          <p:cNvSpPr txBox="1">
            <a:spLocks/>
          </p:cNvSpPr>
          <p:nvPr/>
        </p:nvSpPr>
        <p:spPr>
          <a:xfrm>
            <a:off x="8757419" y="6491691"/>
            <a:ext cx="2735701"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12</a:t>
            </a:fld>
            <a:endParaRPr lang="en-US" sz="1100">
              <a:solidFill>
                <a:srgbClr val="464646">
                  <a:lumMod val="40000"/>
                  <a:lumOff val="60000"/>
                </a:srgbClr>
              </a:solidFill>
              <a:ea typeface="ＭＳ Ｐゴシック" pitchFamily="34" charset="-128"/>
            </a:endParaRPr>
          </a:p>
        </p:txBody>
      </p:sp>
      <p:sp>
        <p:nvSpPr>
          <p:cNvPr id="35" name="Rounded Rectangle 1">
            <a:extLst>
              <a:ext uri="{FF2B5EF4-FFF2-40B4-BE49-F238E27FC236}">
                <a16:creationId xmlns:a16="http://schemas.microsoft.com/office/drawing/2014/main" id="{64C1DD35-ED69-66BF-F3C8-648B9E2B9262}"/>
              </a:ext>
            </a:extLst>
          </p:cNvPr>
          <p:cNvSpPr>
            <a:spLocks noChangeArrowheads="1"/>
          </p:cNvSpPr>
          <p:nvPr/>
        </p:nvSpPr>
        <p:spPr bwMode="auto">
          <a:xfrm>
            <a:off x="133580" y="5173529"/>
            <a:ext cx="11890138" cy="1306310"/>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6" name="Rounded Rectangle 1">
            <a:extLst>
              <a:ext uri="{FF2B5EF4-FFF2-40B4-BE49-F238E27FC236}">
                <a16:creationId xmlns:a16="http://schemas.microsoft.com/office/drawing/2014/main" id="{F69D92B2-713C-1F94-90E3-1EF70596E54C}"/>
              </a:ext>
            </a:extLst>
          </p:cNvPr>
          <p:cNvSpPr>
            <a:spLocks noChangeArrowheads="1"/>
          </p:cNvSpPr>
          <p:nvPr/>
        </p:nvSpPr>
        <p:spPr bwMode="auto">
          <a:xfrm>
            <a:off x="235165" y="5150776"/>
            <a:ext cx="11686968" cy="1280803"/>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cs typeface="Arial" panose="020B0604020202020204" pitchFamily="34" charset="0"/>
              </a:rPr>
              <a:t>2023 Key Findings</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7" name="Arrow: Down 36">
            <a:extLst>
              <a:ext uri="{FF2B5EF4-FFF2-40B4-BE49-F238E27FC236}">
                <a16:creationId xmlns:a16="http://schemas.microsoft.com/office/drawing/2014/main" id="{B936CA60-559C-CE46-59F3-4F9BED1F0DCE}"/>
              </a:ext>
            </a:extLst>
          </p:cNvPr>
          <p:cNvSpPr/>
          <p:nvPr/>
        </p:nvSpPr>
        <p:spPr>
          <a:xfrm>
            <a:off x="310490" y="5520881"/>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2E5D9FA-828C-84C9-48FA-856DEB9466E5}"/>
              </a:ext>
            </a:extLst>
          </p:cNvPr>
          <p:cNvSpPr txBox="1"/>
          <p:nvPr/>
        </p:nvSpPr>
        <p:spPr>
          <a:xfrm>
            <a:off x="1239609" y="3643131"/>
            <a:ext cx="538391" cy="338554"/>
          </a:xfrm>
          <a:prstGeom prst="rect">
            <a:avLst/>
          </a:prstGeom>
          <a:noFill/>
        </p:spPr>
        <p:txBody>
          <a:bodyPr wrap="square" rtlCol="0">
            <a:spAutoFit/>
          </a:bodyPr>
          <a:lstStyle/>
          <a:p>
            <a:pPr algn="ctr"/>
            <a:r>
              <a:rPr lang="en-US" sz="16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FF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49062706-6AFB-F72C-086F-563F9FDA9A25}"/>
              </a:ext>
            </a:extLst>
          </p:cNvPr>
          <p:cNvSpPr txBox="1"/>
          <p:nvPr/>
        </p:nvSpPr>
        <p:spPr>
          <a:xfrm>
            <a:off x="3461978"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3CB09F1-F55C-5217-C52F-5F6EC7DC25B3}"/>
              </a:ext>
            </a:extLst>
          </p:cNvPr>
          <p:cNvSpPr txBox="1"/>
          <p:nvPr/>
        </p:nvSpPr>
        <p:spPr>
          <a:xfrm>
            <a:off x="2908692"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E291BC8-FA6C-A388-8F1A-9253C7163F6E}"/>
              </a:ext>
            </a:extLst>
          </p:cNvPr>
          <p:cNvSpPr txBox="1"/>
          <p:nvPr/>
        </p:nvSpPr>
        <p:spPr>
          <a:xfrm>
            <a:off x="5138241"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7C108D4-7039-9BA5-2240-B08C4FB574A9}"/>
              </a:ext>
            </a:extLst>
          </p:cNvPr>
          <p:cNvSpPr txBox="1"/>
          <p:nvPr/>
        </p:nvSpPr>
        <p:spPr>
          <a:xfrm>
            <a:off x="8474645"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964EA6F-AFDE-9E2C-A0FA-2F7EFE433790}"/>
              </a:ext>
            </a:extLst>
          </p:cNvPr>
          <p:cNvSpPr txBox="1"/>
          <p:nvPr/>
        </p:nvSpPr>
        <p:spPr>
          <a:xfrm>
            <a:off x="9026004"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420EE8BD-C8F6-9CF3-654D-21914A99D476}"/>
              </a:ext>
            </a:extLst>
          </p:cNvPr>
          <p:cNvSpPr txBox="1"/>
          <p:nvPr/>
        </p:nvSpPr>
        <p:spPr>
          <a:xfrm>
            <a:off x="9612517"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7C8D72C7-C45A-A589-A8B6-14521F244A1F}"/>
              </a:ext>
            </a:extLst>
          </p:cNvPr>
          <p:cNvSpPr txBox="1"/>
          <p:nvPr/>
        </p:nvSpPr>
        <p:spPr>
          <a:xfrm>
            <a:off x="10152023"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C05417B-5A9D-DAA5-DB5D-0D708BD83708}"/>
              </a:ext>
            </a:extLst>
          </p:cNvPr>
          <p:cNvSpPr txBox="1"/>
          <p:nvPr/>
        </p:nvSpPr>
        <p:spPr>
          <a:xfrm>
            <a:off x="11279174"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7" name="Rounded Rectangle 1">
            <a:extLst>
              <a:ext uri="{FF2B5EF4-FFF2-40B4-BE49-F238E27FC236}">
                <a16:creationId xmlns:a16="http://schemas.microsoft.com/office/drawing/2014/main" id="{A54D1C9B-5A3B-CBC4-A47C-934ED8AE91A2}"/>
              </a:ext>
            </a:extLst>
          </p:cNvPr>
          <p:cNvSpPr>
            <a:spLocks noChangeArrowheads="1"/>
          </p:cNvSpPr>
          <p:nvPr/>
        </p:nvSpPr>
        <p:spPr bwMode="auto">
          <a:xfrm>
            <a:off x="840649"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Fourteen unit types experienced a significantly lower number of device days than predicted, based on 2015 national aggregate data.</a:t>
            </a:r>
          </a:p>
        </p:txBody>
      </p:sp>
      <p:sp>
        <p:nvSpPr>
          <p:cNvPr id="48" name="Rounded Rectangle 1">
            <a:extLst>
              <a:ext uri="{FF2B5EF4-FFF2-40B4-BE49-F238E27FC236}">
                <a16:creationId xmlns:a16="http://schemas.microsoft.com/office/drawing/2014/main" id="{A726DE1B-708B-CD68-3D11-40DF1A7EF8BC}"/>
              </a:ext>
            </a:extLst>
          </p:cNvPr>
          <p:cNvSpPr>
            <a:spLocks noChangeArrowheads="1"/>
          </p:cNvSpPr>
          <p:nvPr/>
        </p:nvSpPr>
        <p:spPr bwMode="auto">
          <a:xfrm>
            <a:off x="6273802"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Four unit types experienced a significantly higher number of device days than predicted, based on 2015 national aggregate data.</a:t>
            </a:r>
          </a:p>
        </p:txBody>
      </p:sp>
      <p:sp>
        <p:nvSpPr>
          <p:cNvPr id="49" name="Arrow: Down 48">
            <a:extLst>
              <a:ext uri="{FF2B5EF4-FFF2-40B4-BE49-F238E27FC236}">
                <a16:creationId xmlns:a16="http://schemas.microsoft.com/office/drawing/2014/main" id="{98643270-4780-B101-D68E-041BF92ABBB4}"/>
              </a:ext>
            </a:extLst>
          </p:cNvPr>
          <p:cNvSpPr/>
          <p:nvPr/>
        </p:nvSpPr>
        <p:spPr>
          <a:xfrm flipV="1">
            <a:off x="11351351" y="5571732"/>
            <a:ext cx="530159" cy="72117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271ACB2B-0806-0845-4806-0F7C66343526}"/>
              </a:ext>
            </a:extLst>
          </p:cNvPr>
          <p:cNvSpPr txBox="1"/>
          <p:nvPr/>
        </p:nvSpPr>
        <p:spPr>
          <a:xfrm>
            <a:off x="1807790" y="3643131"/>
            <a:ext cx="538391" cy="338554"/>
          </a:xfrm>
          <a:prstGeom prst="rect">
            <a:avLst/>
          </a:prstGeom>
          <a:noFill/>
        </p:spPr>
        <p:txBody>
          <a:bodyPr wrap="square" rtlCol="0">
            <a:spAutoFit/>
          </a:bodyPr>
          <a:lstStyle/>
          <a:p>
            <a:pPr algn="ctr"/>
            <a:r>
              <a:rPr lang="en-US" sz="16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FF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90830322-5B9D-4F9A-DD3B-DF4CBC10987B}"/>
              </a:ext>
            </a:extLst>
          </p:cNvPr>
          <p:cNvSpPr txBox="1"/>
          <p:nvPr/>
        </p:nvSpPr>
        <p:spPr>
          <a:xfrm>
            <a:off x="10690414" y="3611975"/>
            <a:ext cx="538391" cy="338554"/>
          </a:xfrm>
          <a:prstGeom prst="rect">
            <a:avLst/>
          </a:prstGeom>
          <a:noFill/>
        </p:spPr>
        <p:txBody>
          <a:bodyPr wrap="square" rtlCol="0">
            <a:spAutoFit/>
          </a:bodyPr>
          <a:lstStyle/>
          <a:p>
            <a:pPr algn="ctr"/>
            <a:r>
              <a:rPr lang="en-US" sz="16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FF0000"/>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A1A77E8B-C71E-9A5C-AE00-54EEF391CBDA}"/>
              </a:ext>
            </a:extLst>
          </p:cNvPr>
          <p:cNvSpPr txBox="1"/>
          <p:nvPr/>
        </p:nvSpPr>
        <p:spPr>
          <a:xfrm>
            <a:off x="7372551" y="3643131"/>
            <a:ext cx="538391" cy="338554"/>
          </a:xfrm>
          <a:prstGeom prst="rect">
            <a:avLst/>
          </a:prstGeom>
          <a:noFill/>
        </p:spPr>
        <p:txBody>
          <a:bodyPr wrap="square" rtlCol="0">
            <a:spAutoFit/>
          </a:bodyPr>
          <a:lstStyle/>
          <a:p>
            <a:pPr algn="ctr"/>
            <a:r>
              <a:rPr lang="en-US" sz="16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FF0000"/>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58EB941B-F5EA-244D-9B96-FE6AD4016ABA}"/>
              </a:ext>
            </a:extLst>
          </p:cNvPr>
          <p:cNvSpPr txBox="1"/>
          <p:nvPr/>
        </p:nvSpPr>
        <p:spPr>
          <a:xfrm>
            <a:off x="4018616"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6C57E35B-682F-B296-5923-853D4CCAFB59}"/>
              </a:ext>
            </a:extLst>
          </p:cNvPr>
          <p:cNvSpPr txBox="1"/>
          <p:nvPr/>
        </p:nvSpPr>
        <p:spPr>
          <a:xfrm>
            <a:off x="4580113"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58" name="Text Box 8">
            <a:extLst>
              <a:ext uri="{FF2B5EF4-FFF2-40B4-BE49-F238E27FC236}">
                <a16:creationId xmlns:a16="http://schemas.microsoft.com/office/drawing/2014/main" id="{097AC6DB-E4D1-5DCD-EF78-381AF4FF4A37}"/>
              </a:ext>
            </a:extLst>
          </p:cNvPr>
          <p:cNvSpPr txBox="1">
            <a:spLocks noChangeArrowheads="1"/>
          </p:cNvSpPr>
          <p:nvPr/>
        </p:nvSpPr>
        <p:spPr bwMode="auto">
          <a:xfrm>
            <a:off x="88971" y="4438050"/>
            <a:ext cx="2086651" cy="3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 Major teaching hospital</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NT=Not major teaching hospital </a:t>
            </a:r>
          </a:p>
        </p:txBody>
      </p:sp>
      <p:grpSp>
        <p:nvGrpSpPr>
          <p:cNvPr id="59" name="Group 13">
            <a:extLst>
              <a:ext uri="{FF2B5EF4-FFF2-40B4-BE49-F238E27FC236}">
                <a16:creationId xmlns:a16="http://schemas.microsoft.com/office/drawing/2014/main" id="{816879CC-58EA-5B0B-1ECD-75C7923EDCF7}"/>
              </a:ext>
            </a:extLst>
          </p:cNvPr>
          <p:cNvGrpSpPr>
            <a:grpSpLocks/>
          </p:cNvGrpSpPr>
          <p:nvPr/>
        </p:nvGrpSpPr>
        <p:grpSpPr bwMode="auto">
          <a:xfrm>
            <a:off x="1333" y="4853598"/>
            <a:ext cx="3734915" cy="276612"/>
            <a:chOff x="3955" y="5337"/>
            <a:chExt cx="2455" cy="231"/>
          </a:xfrm>
        </p:grpSpPr>
        <p:sp>
          <p:nvSpPr>
            <p:cNvPr id="60" name="Text Box 14">
              <a:extLst>
                <a:ext uri="{FF2B5EF4-FFF2-40B4-BE49-F238E27FC236}">
                  <a16:creationId xmlns:a16="http://schemas.microsoft.com/office/drawing/2014/main" id="{60E4D65C-2BEE-BDC6-0499-F0C4EE93A1E4}"/>
                </a:ext>
              </a:extLst>
            </p:cNvPr>
            <p:cNvSpPr txBox="1">
              <a:spLocks noChangeArrowheads="1"/>
            </p:cNvSpPr>
            <p:nvPr/>
          </p:nvSpPr>
          <p:spPr bwMode="auto">
            <a:xfrm>
              <a:off x="3955" y="5337"/>
              <a:ext cx="2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SUR	        Upper and Lower Limit</a:t>
              </a:r>
            </a:p>
          </p:txBody>
        </p:sp>
        <p:sp>
          <p:nvSpPr>
            <p:cNvPr id="61" name="Line 15">
              <a:extLst>
                <a:ext uri="{FF2B5EF4-FFF2-40B4-BE49-F238E27FC236}">
                  <a16:creationId xmlns:a16="http://schemas.microsoft.com/office/drawing/2014/main" id="{ACEADA9F-94D5-E1F9-9D9B-6B153CA80FDD}"/>
                </a:ext>
              </a:extLst>
            </p:cNvPr>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62" name="Line 16">
              <a:extLst>
                <a:ext uri="{FF2B5EF4-FFF2-40B4-BE49-F238E27FC236}">
                  <a16:creationId xmlns:a16="http://schemas.microsoft.com/office/drawing/2014/main" id="{85F1188C-96A2-6E36-3500-4D931C5D9263}"/>
                </a:ext>
              </a:extLst>
            </p:cNvPr>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sp>
        <p:nvSpPr>
          <p:cNvPr id="2" name="TextBox 1">
            <a:extLst>
              <a:ext uri="{FF2B5EF4-FFF2-40B4-BE49-F238E27FC236}">
                <a16:creationId xmlns:a16="http://schemas.microsoft.com/office/drawing/2014/main" id="{8A4E1B0B-EC18-0DA5-7D6D-A7C7972A8DE0}"/>
              </a:ext>
            </a:extLst>
          </p:cNvPr>
          <p:cNvSpPr txBox="1"/>
          <p:nvPr/>
        </p:nvSpPr>
        <p:spPr>
          <a:xfrm>
            <a:off x="2357333" y="3652784"/>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0143F37-1AAC-BA14-0215-B8F355A27A7E}"/>
              </a:ext>
            </a:extLst>
          </p:cNvPr>
          <p:cNvSpPr txBox="1"/>
          <p:nvPr/>
        </p:nvSpPr>
        <p:spPr>
          <a:xfrm>
            <a:off x="5707136" y="3673332"/>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C4CD1C3-285B-2501-4251-1091CA05FEE4}"/>
              </a:ext>
            </a:extLst>
          </p:cNvPr>
          <p:cNvSpPr txBox="1"/>
          <p:nvPr/>
        </p:nvSpPr>
        <p:spPr>
          <a:xfrm>
            <a:off x="6247785" y="3652784"/>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CF8B69B-40A5-ABE1-8BE3-B0C7F7EB5216}"/>
              </a:ext>
            </a:extLst>
          </p:cNvPr>
          <p:cNvSpPr txBox="1"/>
          <p:nvPr/>
        </p:nvSpPr>
        <p:spPr>
          <a:xfrm>
            <a:off x="6825271" y="3663697"/>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53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CAUTI Acute Care Hospital Adult and Pediatric Pathogens for 2022 and 2023</a:t>
            </a:r>
          </a:p>
        </p:txBody>
      </p:sp>
      <p:sp>
        <p:nvSpPr>
          <p:cNvPr id="3" name="Slide Number Placeholder 5">
            <a:extLst>
              <a:ext uri="{FF2B5EF4-FFF2-40B4-BE49-F238E27FC236}">
                <a16:creationId xmlns:a16="http://schemas.microsoft.com/office/drawing/2014/main" id="{98D719F2-CB61-D618-0E41-9DCD56FAE73B}"/>
              </a:ext>
            </a:extLst>
          </p:cNvPr>
          <p:cNvSpPr>
            <a:spLocks noGrp="1"/>
          </p:cNvSpPr>
          <p:nvPr>
            <p:ph type="sldNum" sz="quarter" idx="4"/>
          </p:nvPr>
        </p:nvSpPr>
        <p:spPr>
          <a:xfrm>
            <a:off x="851357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4" name="Rectangle 3">
            <a:extLst>
              <a:ext uri="{FF2B5EF4-FFF2-40B4-BE49-F238E27FC236}">
                <a16:creationId xmlns:a16="http://schemas.microsoft.com/office/drawing/2014/main" id="{1892DABB-008A-CE73-960F-89AAF1FECF5C}"/>
              </a:ext>
            </a:extLst>
          </p:cNvPr>
          <p:cNvSpPr/>
          <p:nvPr/>
        </p:nvSpPr>
        <p:spPr>
          <a:xfrm>
            <a:off x="1" y="3799745"/>
            <a:ext cx="12192000" cy="2336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036F4DC9-BBB3-53DD-1C37-EC99C2D90B61}"/>
              </a:ext>
            </a:extLst>
          </p:cNvPr>
          <p:cNvGraphicFramePr/>
          <p:nvPr>
            <p:extLst>
              <p:ext uri="{D42A27DB-BD31-4B8C-83A1-F6EECF244321}">
                <p14:modId xmlns:p14="http://schemas.microsoft.com/office/powerpoint/2010/main" val="850027063"/>
              </p:ext>
            </p:extLst>
          </p:nvPr>
        </p:nvGraphicFramePr>
        <p:xfrm>
          <a:off x="78507" y="980352"/>
          <a:ext cx="12185651" cy="551133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6">
            <a:extLst>
              <a:ext uri="{FF2B5EF4-FFF2-40B4-BE49-F238E27FC236}">
                <a16:creationId xmlns:a16="http://schemas.microsoft.com/office/drawing/2014/main" id="{22786092-C883-846C-C3AE-3B5CA8D40878}"/>
              </a:ext>
            </a:extLst>
          </p:cNvPr>
          <p:cNvSpPr txBox="1">
            <a:spLocks noChangeArrowheads="1"/>
          </p:cNvSpPr>
          <p:nvPr/>
        </p:nvSpPr>
        <p:spPr bwMode="auto">
          <a:xfrm>
            <a:off x="78506" y="1866628"/>
            <a:ext cx="1548330" cy="70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ICU Pathogens</a:t>
            </a:r>
          </a:p>
        </p:txBody>
      </p:sp>
      <p:sp>
        <p:nvSpPr>
          <p:cNvPr id="13" name="Text Box 6">
            <a:extLst>
              <a:ext uri="{FF2B5EF4-FFF2-40B4-BE49-F238E27FC236}">
                <a16:creationId xmlns:a16="http://schemas.microsoft.com/office/drawing/2014/main" id="{D1984513-DDB4-A515-0378-F9FE6740C8B0}"/>
              </a:ext>
            </a:extLst>
          </p:cNvPr>
          <p:cNvSpPr txBox="1">
            <a:spLocks noChangeArrowheads="1"/>
          </p:cNvSpPr>
          <p:nvPr/>
        </p:nvSpPr>
        <p:spPr bwMode="auto">
          <a:xfrm>
            <a:off x="78506" y="4374912"/>
            <a:ext cx="1548330" cy="70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Ward Pathogens</a:t>
            </a:r>
          </a:p>
        </p:txBody>
      </p:sp>
      <p:sp>
        <p:nvSpPr>
          <p:cNvPr id="14" name="TextBox 13">
            <a:extLst>
              <a:ext uri="{FF2B5EF4-FFF2-40B4-BE49-F238E27FC236}">
                <a16:creationId xmlns:a16="http://schemas.microsoft.com/office/drawing/2014/main" id="{35FE97E7-B1F1-604F-12A3-698D3C84ED61}"/>
              </a:ext>
            </a:extLst>
          </p:cNvPr>
          <p:cNvSpPr txBox="1"/>
          <p:nvPr/>
        </p:nvSpPr>
        <p:spPr>
          <a:xfrm>
            <a:off x="1827254" y="1862315"/>
            <a:ext cx="883690" cy="422423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N=200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5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N=149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N=269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N=220</a:t>
            </a:r>
          </a:p>
        </p:txBody>
      </p:sp>
    </p:spTree>
    <p:extLst>
      <p:ext uri="{BB962C8B-B14F-4D97-AF65-F5344CB8AC3E}">
        <p14:creationId xmlns:p14="http://schemas.microsoft.com/office/powerpoint/2010/main" val="391262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Acute Care Hospital Surgical Site Infections (SSI)</a:t>
            </a:r>
            <a:br>
              <a:rPr kumimoji="0" lang="en-US" sz="2800" b="1" i="0" u="none" strike="noStrike" kern="1200" cap="none" spc="0" normalizeH="0" baseline="0" noProof="0" dirty="0">
                <a:ln>
                  <a:noFill/>
                </a:ln>
                <a:solidFill>
                  <a:prstClr val="white"/>
                </a:solidFill>
                <a:effectLst/>
                <a:uLnTx/>
                <a:uFillTx/>
              </a:rPr>
            </a:br>
            <a:r>
              <a:rPr kumimoji="0" lang="en-US" sz="2000" b="1" i="1" u="none" strike="noStrike" kern="1200" cap="none" spc="0" normalizeH="0" baseline="0" noProof="0" dirty="0">
                <a:ln>
                  <a:noFill/>
                </a:ln>
                <a:solidFill>
                  <a:prstClr val="white"/>
                </a:solidFill>
                <a:effectLst/>
                <a:uLnTx/>
                <a:uFillTx/>
              </a:rPr>
              <a:t>Coronary Artery Bypass Graft (CABG) SIR and Colon Procedure (COLO) SIR</a:t>
            </a:r>
            <a:endParaRPr kumimoji="0" lang="en-US" sz="2800" b="1" i="1" u="none" strike="noStrike" kern="1200" cap="none" spc="0" normalizeH="0" baseline="0" noProof="0" dirty="0">
              <a:ln>
                <a:noFill/>
              </a:ln>
              <a:solidFill>
                <a:prstClr val="white"/>
              </a:solidFill>
              <a:effectLst/>
              <a:uLnTx/>
              <a:uFillTx/>
            </a:endParaRPr>
          </a:p>
        </p:txBody>
      </p:sp>
      <p:sp>
        <p:nvSpPr>
          <p:cNvPr id="4" name="Rounded Rectangle 1">
            <a:extLst>
              <a:ext uri="{FF2B5EF4-FFF2-40B4-BE49-F238E27FC236}">
                <a16:creationId xmlns:a16="http://schemas.microsoft.com/office/drawing/2014/main" id="{F479C8BC-0486-21B0-EB0B-DDACCE820E11}"/>
              </a:ext>
            </a:extLst>
          </p:cNvPr>
          <p:cNvSpPr>
            <a:spLocks noChangeArrowheads="1"/>
          </p:cNvSpPr>
          <p:nvPr/>
        </p:nvSpPr>
        <p:spPr bwMode="auto">
          <a:xfrm>
            <a:off x="408813" y="1149532"/>
            <a:ext cx="2871350" cy="51286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cs typeface="Arial" panose="020B0604020202020204" pitchFamily="34" charset="0"/>
              </a:rPr>
              <a:t>Key Findings</a:t>
            </a:r>
            <a:endParaRPr kumimoji="0" lang="en-US" altLang="en-US" sz="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 2023, MA acute care hospitals performing coronary artery bypass graft (CABG) surgeries experienced a significantly higher number of infections than predicted, based on 2015 national aggregate data.</a:t>
            </a: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There were 43 CABG SSIs reported in 2023.   </a:t>
            </a:r>
          </a:p>
          <a:p>
            <a:pPr marL="0" marR="0" lvl="0" indent="0" algn="l" defTabSz="1217613" rtl="0" eaLnBrk="1" fontAlgn="base" latinLnBrk="0" hangingPunct="1">
              <a:lnSpc>
                <a:spcPct val="100000"/>
              </a:lnSpc>
              <a:spcBef>
                <a:spcPct val="0"/>
              </a:spcBef>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There were 201 COLO SSIs reported in 2023.</a:t>
            </a:r>
          </a:p>
        </p:txBody>
      </p:sp>
      <p:graphicFrame>
        <p:nvGraphicFramePr>
          <p:cNvPr id="6" name="Object 3">
            <a:extLst>
              <a:ext uri="{FF2B5EF4-FFF2-40B4-BE49-F238E27FC236}">
                <a16:creationId xmlns:a16="http://schemas.microsoft.com/office/drawing/2014/main" id="{46EA9A12-3F30-719D-C14F-AD6143E2696F}"/>
              </a:ext>
            </a:extLst>
          </p:cNvPr>
          <p:cNvGraphicFramePr>
            <a:graphicFrameLocks noGrp="1" noChangeAspect="1"/>
          </p:cNvGraphicFramePr>
          <p:nvPr>
            <p:ph idx="1"/>
            <p:extLst>
              <p:ext uri="{D42A27DB-BD31-4B8C-83A1-F6EECF244321}">
                <p14:modId xmlns:p14="http://schemas.microsoft.com/office/powerpoint/2010/main" val="46032795"/>
              </p:ext>
            </p:extLst>
          </p:nvPr>
        </p:nvGraphicFramePr>
        <p:xfrm>
          <a:off x="3268996" y="970444"/>
          <a:ext cx="8303432"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cxnSp>
        <p:nvCxnSpPr>
          <p:cNvPr id="13" name="Straight Connector 12">
            <a:extLst>
              <a:ext uri="{FF2B5EF4-FFF2-40B4-BE49-F238E27FC236}">
                <a16:creationId xmlns:a16="http://schemas.microsoft.com/office/drawing/2014/main" id="{6153C3AD-80C1-3F6C-79C6-C6D1A0E01952}"/>
              </a:ext>
            </a:extLst>
          </p:cNvPr>
          <p:cNvCxnSpPr/>
          <p:nvPr/>
        </p:nvCxnSpPr>
        <p:spPr bwMode="auto">
          <a:xfrm>
            <a:off x="4426300" y="2153568"/>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4" name="Group 10">
            <a:extLst>
              <a:ext uri="{FF2B5EF4-FFF2-40B4-BE49-F238E27FC236}">
                <a16:creationId xmlns:a16="http://schemas.microsoft.com/office/drawing/2014/main" id="{018A29B6-CFBE-18F0-90E5-D53F6621EEC5}"/>
              </a:ext>
            </a:extLst>
          </p:cNvPr>
          <p:cNvGrpSpPr>
            <a:grpSpLocks/>
          </p:cNvGrpSpPr>
          <p:nvPr/>
        </p:nvGrpSpPr>
        <p:grpSpPr bwMode="auto">
          <a:xfrm>
            <a:off x="6138186" y="6169486"/>
            <a:ext cx="3714478" cy="307592"/>
            <a:chOff x="3955" y="5616"/>
            <a:chExt cx="2338" cy="1956"/>
          </a:xfrm>
        </p:grpSpPr>
        <p:sp>
          <p:nvSpPr>
            <p:cNvPr id="16" name="Text Box 11">
              <a:extLst>
                <a:ext uri="{FF2B5EF4-FFF2-40B4-BE49-F238E27FC236}">
                  <a16:creationId xmlns:a16="http://schemas.microsoft.com/office/drawing/2014/main" id="{D303BD04-277D-4284-00D7-88F41AECAF1C}"/>
                </a:ext>
              </a:extLst>
            </p:cNvPr>
            <p:cNvSpPr txBox="1">
              <a:spLocks noChangeArrowheads="1"/>
            </p:cNvSpPr>
            <p:nvPr/>
          </p:nvSpPr>
          <p:spPr bwMode="auto">
            <a:xfrm>
              <a:off x="3955" y="5616"/>
              <a:ext cx="2338" cy="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17" name="Line 12">
              <a:extLst>
                <a:ext uri="{FF2B5EF4-FFF2-40B4-BE49-F238E27FC236}">
                  <a16:creationId xmlns:a16="http://schemas.microsoft.com/office/drawing/2014/main" id="{85526A0A-0242-EC8D-5369-FAF6473A9A48}"/>
                </a:ext>
              </a:extLst>
            </p:cNvPr>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8" name="Line 13">
              <a:extLst>
                <a:ext uri="{FF2B5EF4-FFF2-40B4-BE49-F238E27FC236}">
                  <a16:creationId xmlns:a16="http://schemas.microsoft.com/office/drawing/2014/main" id="{7FE1D801-36B4-E8F6-4A4D-C09EFA7C74EB}"/>
                </a:ext>
              </a:extLst>
            </p:cNvPr>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graphicFrame>
        <p:nvGraphicFramePr>
          <p:cNvPr id="19" name="Object 3">
            <a:extLst>
              <a:ext uri="{FF2B5EF4-FFF2-40B4-BE49-F238E27FC236}">
                <a16:creationId xmlns:a16="http://schemas.microsoft.com/office/drawing/2014/main" id="{FEF22A66-55E0-A6EF-6E68-29A2B0D96545}"/>
              </a:ext>
            </a:extLst>
          </p:cNvPr>
          <p:cNvGraphicFramePr>
            <a:graphicFrameLocks noChangeAspect="1"/>
          </p:cNvGraphicFramePr>
          <p:nvPr>
            <p:extLst>
              <p:ext uri="{D42A27DB-BD31-4B8C-83A1-F6EECF244321}">
                <p14:modId xmlns:p14="http://schemas.microsoft.com/office/powerpoint/2010/main" val="2872788326"/>
              </p:ext>
            </p:extLst>
          </p:nvPr>
        </p:nvGraphicFramePr>
        <p:xfrm>
          <a:off x="3281314" y="3619421"/>
          <a:ext cx="8303431"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BC28E936-4B62-649B-BBB7-0E81BC9D31A7}"/>
              </a:ext>
            </a:extLst>
          </p:cNvPr>
          <p:cNvCxnSpPr/>
          <p:nvPr/>
        </p:nvCxnSpPr>
        <p:spPr bwMode="auto">
          <a:xfrm>
            <a:off x="4426300" y="4796711"/>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77789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Acute Care Hospital Surgical Site Infections (SSI)</a:t>
            </a:r>
            <a:br>
              <a:rPr kumimoji="0" lang="en-US" sz="2800" b="1" i="0" u="none" strike="noStrike" kern="1200" cap="none" spc="0" normalizeH="0" baseline="0" noProof="0" dirty="0">
                <a:ln>
                  <a:noFill/>
                </a:ln>
                <a:solidFill>
                  <a:prstClr val="white"/>
                </a:solidFill>
                <a:effectLst/>
                <a:uLnTx/>
                <a:uFillTx/>
              </a:rPr>
            </a:br>
            <a:r>
              <a:rPr kumimoji="0" lang="en-US" sz="2000" b="1" i="1" u="none" strike="noStrike" kern="1200" cap="none" spc="0" normalizeH="0" baseline="0" noProof="0" dirty="0">
                <a:ln>
                  <a:noFill/>
                </a:ln>
                <a:solidFill>
                  <a:prstClr val="white"/>
                </a:solidFill>
                <a:effectLst/>
                <a:uLnTx/>
                <a:uFillTx/>
              </a:rPr>
              <a:t>Knee Prosthesis (KPRO) SIR and Hip Prosthesis (HPRO) SIR</a:t>
            </a:r>
            <a:endParaRPr kumimoji="0" lang="en-US" sz="2800" b="1" i="1" u="none" strike="noStrike" kern="1200" cap="none" spc="0" normalizeH="0" baseline="0" noProof="0" dirty="0">
              <a:ln>
                <a:noFill/>
              </a:ln>
              <a:solidFill>
                <a:prstClr val="white"/>
              </a:solidFill>
              <a:effectLst/>
              <a:uLnTx/>
              <a:uFillTx/>
            </a:endParaRP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4" name="Rounded Rectangle 1">
            <a:extLst>
              <a:ext uri="{FF2B5EF4-FFF2-40B4-BE49-F238E27FC236}">
                <a16:creationId xmlns:a16="http://schemas.microsoft.com/office/drawing/2014/main" id="{21E5A3CB-11DD-B025-491D-4E033C3F5666}"/>
              </a:ext>
            </a:extLst>
          </p:cNvPr>
          <p:cNvSpPr>
            <a:spLocks noChangeArrowheads="1"/>
          </p:cNvSpPr>
          <p:nvPr/>
        </p:nvSpPr>
        <p:spPr bwMode="auto">
          <a:xfrm>
            <a:off x="408813" y="1149532"/>
            <a:ext cx="2871350" cy="51286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cs typeface="Arial" panose="020B0604020202020204" pitchFamily="34" charset="0"/>
              </a:rPr>
              <a:t>Key Findings</a:t>
            </a:r>
            <a:endParaRPr kumimoji="0" lang="en-US" altLang="en-US" sz="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 2023, MA acute care hospitals performing knee (KPRO)</a:t>
            </a:r>
            <a:r>
              <a:rPr kumimoji="0" lang="en-US" altLang="en-US" sz="160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prosthesis </a:t>
            </a: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procedures experienced a significantly higher number of infections than predicted, based on 2015 national aggregate data.</a:t>
            </a:r>
          </a:p>
          <a:p>
            <a:pPr marL="0" marR="0" lvl="0" indent="0" algn="l" defTabSz="1217613" rtl="0" eaLnBrk="1" fontAlgn="base" latinLnBrk="0" hangingPunct="1">
              <a:lnSpc>
                <a:spcPct val="100000"/>
              </a:lnSpc>
              <a:spcBef>
                <a:spcPct val="0"/>
              </a:spcBef>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There were 53 KPRO SSIs reported in 2023.  </a:t>
            </a:r>
          </a:p>
          <a:p>
            <a:pPr marL="0" marR="0" lvl="0" indent="0" algn="l" defTabSz="1217613" rtl="0" eaLnBrk="1" fontAlgn="base" latinLnBrk="0" hangingPunct="1">
              <a:lnSpc>
                <a:spcPct val="100000"/>
              </a:lnSpc>
              <a:spcBef>
                <a:spcPct val="0"/>
              </a:spcBef>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There were </a:t>
            </a:r>
            <a:r>
              <a:rPr lang="en-US" altLang="en-US" sz="1600">
                <a:solidFill>
                  <a:prstClr val="black"/>
                </a:solidFill>
                <a:latin typeface="Arial" panose="020B0604020202020204" pitchFamily="34" charset="0"/>
                <a:cs typeface="Arial" panose="020B0604020202020204" pitchFamily="34" charset="0"/>
              </a:rPr>
              <a:t>79</a:t>
            </a: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HPRO SSIs reported in 2023.</a:t>
            </a:r>
          </a:p>
        </p:txBody>
      </p:sp>
      <p:graphicFrame>
        <p:nvGraphicFramePr>
          <p:cNvPr id="25" name="Object 3">
            <a:extLst>
              <a:ext uri="{FF2B5EF4-FFF2-40B4-BE49-F238E27FC236}">
                <a16:creationId xmlns:a16="http://schemas.microsoft.com/office/drawing/2014/main" id="{422ABB54-DDFE-2871-DAC3-B6550CCF1FF7}"/>
              </a:ext>
            </a:extLst>
          </p:cNvPr>
          <p:cNvGraphicFramePr>
            <a:graphicFrameLocks noChangeAspect="1"/>
          </p:cNvGraphicFramePr>
          <p:nvPr>
            <p:extLst>
              <p:ext uri="{D42A27DB-BD31-4B8C-83A1-F6EECF244321}">
                <p14:modId xmlns:p14="http://schemas.microsoft.com/office/powerpoint/2010/main" val="2123018825"/>
              </p:ext>
            </p:extLst>
          </p:nvPr>
        </p:nvGraphicFramePr>
        <p:xfrm>
          <a:off x="3271624" y="3616508"/>
          <a:ext cx="8303431"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Object 3">
            <a:extLst>
              <a:ext uri="{FF2B5EF4-FFF2-40B4-BE49-F238E27FC236}">
                <a16:creationId xmlns:a16="http://schemas.microsoft.com/office/drawing/2014/main" id="{4CCB0178-7196-E60C-A265-A7DD26950AAF}"/>
              </a:ext>
            </a:extLst>
          </p:cNvPr>
          <p:cNvGraphicFramePr>
            <a:graphicFrameLocks noChangeAspect="1"/>
          </p:cNvGraphicFramePr>
          <p:nvPr>
            <p:extLst>
              <p:ext uri="{D42A27DB-BD31-4B8C-83A1-F6EECF244321}">
                <p14:modId xmlns:p14="http://schemas.microsoft.com/office/powerpoint/2010/main" val="2883054676"/>
              </p:ext>
            </p:extLst>
          </p:nvPr>
        </p:nvGraphicFramePr>
        <p:xfrm>
          <a:off x="3271624" y="979243"/>
          <a:ext cx="8303431"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15</a:t>
            </a:fld>
            <a:endParaRPr lang="en-US" sz="1100">
              <a:solidFill>
                <a:srgbClr val="464646">
                  <a:lumMod val="40000"/>
                  <a:lumOff val="60000"/>
                </a:srgbClr>
              </a:solidFill>
              <a:ea typeface="ＭＳ Ｐゴシック" pitchFamily="34" charset="-128"/>
            </a:endParaRPr>
          </a:p>
        </p:txBody>
      </p:sp>
      <p:cxnSp>
        <p:nvCxnSpPr>
          <p:cNvPr id="28" name="Straight Connector 27">
            <a:extLst>
              <a:ext uri="{FF2B5EF4-FFF2-40B4-BE49-F238E27FC236}">
                <a16:creationId xmlns:a16="http://schemas.microsoft.com/office/drawing/2014/main" id="{4FC78C76-141F-0A10-5D7B-76C9E9020091}"/>
              </a:ext>
            </a:extLst>
          </p:cNvPr>
          <p:cNvCxnSpPr/>
          <p:nvPr/>
        </p:nvCxnSpPr>
        <p:spPr bwMode="auto">
          <a:xfrm>
            <a:off x="4426300" y="2363216"/>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9" name="Group 10">
            <a:extLst>
              <a:ext uri="{FF2B5EF4-FFF2-40B4-BE49-F238E27FC236}">
                <a16:creationId xmlns:a16="http://schemas.microsoft.com/office/drawing/2014/main" id="{A0FA8E88-E5A3-E4F3-539C-918D5F52C538}"/>
              </a:ext>
            </a:extLst>
          </p:cNvPr>
          <p:cNvGrpSpPr>
            <a:grpSpLocks/>
          </p:cNvGrpSpPr>
          <p:nvPr/>
        </p:nvGrpSpPr>
        <p:grpSpPr bwMode="auto">
          <a:xfrm>
            <a:off x="6138186" y="6169486"/>
            <a:ext cx="3714478" cy="307592"/>
            <a:chOff x="3955" y="5616"/>
            <a:chExt cx="2338" cy="1956"/>
          </a:xfrm>
        </p:grpSpPr>
        <p:sp>
          <p:nvSpPr>
            <p:cNvPr id="30" name="Text Box 11">
              <a:extLst>
                <a:ext uri="{FF2B5EF4-FFF2-40B4-BE49-F238E27FC236}">
                  <a16:creationId xmlns:a16="http://schemas.microsoft.com/office/drawing/2014/main" id="{3A8442F6-ECC2-884B-DC2C-5155FA088B7B}"/>
                </a:ext>
              </a:extLst>
            </p:cNvPr>
            <p:cNvSpPr txBox="1">
              <a:spLocks noChangeArrowheads="1"/>
            </p:cNvSpPr>
            <p:nvPr/>
          </p:nvSpPr>
          <p:spPr bwMode="auto">
            <a:xfrm>
              <a:off x="3955" y="5616"/>
              <a:ext cx="2338" cy="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31" name="Line 12">
              <a:extLst>
                <a:ext uri="{FF2B5EF4-FFF2-40B4-BE49-F238E27FC236}">
                  <a16:creationId xmlns:a16="http://schemas.microsoft.com/office/drawing/2014/main" id="{43073009-9860-E744-A70B-C326FB5CC7E8}"/>
                </a:ext>
              </a:extLst>
            </p:cNvPr>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2" name="Line 13">
              <a:extLst>
                <a:ext uri="{FF2B5EF4-FFF2-40B4-BE49-F238E27FC236}">
                  <a16:creationId xmlns:a16="http://schemas.microsoft.com/office/drawing/2014/main" id="{B5E2EBDD-A4B0-4217-755E-EA0952164EA9}"/>
                </a:ext>
              </a:extLst>
            </p:cNvPr>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cxnSp>
        <p:nvCxnSpPr>
          <p:cNvPr id="33" name="Straight Connector 32">
            <a:extLst>
              <a:ext uri="{FF2B5EF4-FFF2-40B4-BE49-F238E27FC236}">
                <a16:creationId xmlns:a16="http://schemas.microsoft.com/office/drawing/2014/main" id="{E73AAABD-CBF0-205A-1DF5-4BD801CB6641}"/>
              </a:ext>
            </a:extLst>
          </p:cNvPr>
          <p:cNvCxnSpPr/>
          <p:nvPr/>
        </p:nvCxnSpPr>
        <p:spPr bwMode="auto">
          <a:xfrm>
            <a:off x="4426300" y="4796711"/>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00319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Acute Care Hospital Surgical Site Infections (SSI)</a:t>
            </a:r>
            <a:br>
              <a:rPr kumimoji="0" lang="en-US" sz="2800" b="1" i="0" u="none" strike="noStrike" kern="1200" cap="none" spc="0" normalizeH="0" baseline="0" noProof="0" dirty="0">
                <a:ln>
                  <a:noFill/>
                </a:ln>
                <a:solidFill>
                  <a:prstClr val="white"/>
                </a:solidFill>
                <a:effectLst/>
                <a:uLnTx/>
                <a:uFillTx/>
              </a:rPr>
            </a:br>
            <a:r>
              <a:rPr kumimoji="0" lang="en-US" sz="2000" b="1" i="1" u="none" strike="noStrike" kern="1200" cap="none" spc="0" normalizeH="0" baseline="0" noProof="0" dirty="0">
                <a:ln>
                  <a:noFill/>
                </a:ln>
                <a:solidFill>
                  <a:prstClr val="white"/>
                </a:solidFill>
                <a:effectLst/>
                <a:uLnTx/>
                <a:uFillTx/>
              </a:rPr>
              <a:t>Abdominal Hysterectomy (HYST) SIR and Vaginal Hysterectomy (VHYS) SIR</a:t>
            </a:r>
            <a:endParaRPr kumimoji="0" lang="en-US" sz="2800" b="1" i="1" u="none" strike="noStrike" kern="1200" cap="none" spc="0" normalizeH="0" baseline="0" noProof="0" dirty="0">
              <a:ln>
                <a:noFill/>
              </a:ln>
              <a:solidFill>
                <a:prstClr val="white"/>
              </a:solidFill>
              <a:effectLst/>
              <a:uLnTx/>
              <a:uFillTx/>
            </a:endParaRP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16</a:t>
            </a:fld>
            <a:endParaRPr lang="en-US" sz="1100">
              <a:solidFill>
                <a:srgbClr val="464646">
                  <a:lumMod val="40000"/>
                  <a:lumOff val="60000"/>
                </a:srgbClr>
              </a:solidFill>
              <a:ea typeface="ＭＳ Ｐゴシック" pitchFamily="34" charset="-128"/>
            </a:endParaRPr>
          </a:p>
        </p:txBody>
      </p:sp>
      <p:sp>
        <p:nvSpPr>
          <p:cNvPr id="2" name="Rounded Rectangle 1">
            <a:extLst>
              <a:ext uri="{FF2B5EF4-FFF2-40B4-BE49-F238E27FC236}">
                <a16:creationId xmlns:a16="http://schemas.microsoft.com/office/drawing/2014/main" id="{3E074658-CC06-5984-7DA5-F361578D7891}"/>
              </a:ext>
            </a:extLst>
          </p:cNvPr>
          <p:cNvSpPr>
            <a:spLocks noChangeArrowheads="1"/>
          </p:cNvSpPr>
          <p:nvPr/>
        </p:nvSpPr>
        <p:spPr bwMode="auto">
          <a:xfrm>
            <a:off x="408813" y="1149532"/>
            <a:ext cx="2871350" cy="51286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t"/>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ea typeface="ＭＳ Ｐゴシック"/>
                <a:cs typeface="Arial" panose="020B0604020202020204" pitchFamily="34" charset="0"/>
              </a:rPr>
              <a:t>Key Findings</a:t>
            </a:r>
            <a:endParaRPr kumimoji="0" lang="en-US" altLang="en-US" sz="800" b="1" i="0" u="none" strike="noStrike" kern="1200" cap="none" spc="0" normalizeH="0" baseline="0" noProof="0">
              <a:ln>
                <a:noFill/>
              </a:ln>
              <a:solidFill>
                <a:prstClr val="black"/>
              </a:solidFill>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In 2023, </a:t>
            </a:r>
            <a:r>
              <a:rPr lang="en-US" altLang="en-US" sz="1600">
                <a:latin typeface="Arial" panose="020B0604020202020204" pitchFamily="34" charset="0"/>
                <a:ea typeface="ＭＳ Ｐゴシック"/>
                <a:cs typeface="Arial" panose="020B0604020202020204" pitchFamily="34" charset="0"/>
              </a:rPr>
              <a:t>MA </a:t>
            </a: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acute care hospitals performing vaginal hysterectomy</a:t>
            </a:r>
            <a:r>
              <a:rPr lang="en-US" altLang="en-US" sz="1600">
                <a:latin typeface="Arial" panose="020B0604020202020204" pitchFamily="34" charset="0"/>
                <a:ea typeface="ＭＳ Ｐゴシック"/>
                <a:cs typeface="Arial" panose="020B0604020202020204" pitchFamily="34" charset="0"/>
              </a:rPr>
              <a:t> </a:t>
            </a: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(VHYS) procedures experienced</a:t>
            </a:r>
            <a:r>
              <a:rPr lang="en-US" altLang="en-US" sz="1600">
                <a:latin typeface="Arial" panose="020B0604020202020204" pitchFamily="34" charset="0"/>
                <a:ea typeface="ＭＳ Ｐゴシック"/>
                <a:cs typeface="Arial" panose="020B0604020202020204" pitchFamily="34" charset="0"/>
              </a:rPr>
              <a:t> a </a:t>
            </a: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significantly higher number of infections than predicted, based on 2015 national aggregate data.</a:t>
            </a:r>
            <a:endParaRPr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endParaRPr lang="en-US" altLang="en-US" sz="1600">
              <a:latin typeface="Arial" panose="020B0604020202020204" pitchFamily="34" charset="0"/>
              <a:ea typeface="ＭＳ Ｐゴシック"/>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There were 32 HYST SSIs reported in 2023.</a:t>
            </a:r>
            <a:endParaRPr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endParaRPr lang="en-US" altLang="en-US"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There was 7 VHYS SSI reported in 2023.</a:t>
            </a:r>
            <a:endParaRPr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endParaRPr>
          </a:p>
        </p:txBody>
      </p:sp>
      <p:graphicFrame>
        <p:nvGraphicFramePr>
          <p:cNvPr id="3" name="Object 3">
            <a:extLst>
              <a:ext uri="{FF2B5EF4-FFF2-40B4-BE49-F238E27FC236}">
                <a16:creationId xmlns:a16="http://schemas.microsoft.com/office/drawing/2014/main" id="{3A3A996B-CA60-EE0F-552B-BF07E22A4CA4}"/>
              </a:ext>
            </a:extLst>
          </p:cNvPr>
          <p:cNvGraphicFramePr>
            <a:graphicFrameLocks noGrp="1" noChangeAspect="1"/>
          </p:cNvGraphicFramePr>
          <p:nvPr>
            <p:ph idx="1"/>
            <p:extLst>
              <p:ext uri="{D42A27DB-BD31-4B8C-83A1-F6EECF244321}">
                <p14:modId xmlns:p14="http://schemas.microsoft.com/office/powerpoint/2010/main" val="3813834935"/>
              </p:ext>
            </p:extLst>
          </p:nvPr>
        </p:nvGraphicFramePr>
        <p:xfrm>
          <a:off x="3280940" y="982322"/>
          <a:ext cx="8303431"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3">
            <a:extLst>
              <a:ext uri="{FF2B5EF4-FFF2-40B4-BE49-F238E27FC236}">
                <a16:creationId xmlns:a16="http://schemas.microsoft.com/office/drawing/2014/main" id="{F459E860-1FDB-792C-854F-E5EEB9415236}"/>
              </a:ext>
            </a:extLst>
          </p:cNvPr>
          <p:cNvGraphicFramePr>
            <a:graphicFrameLocks noChangeAspect="1"/>
          </p:cNvGraphicFramePr>
          <p:nvPr>
            <p:extLst>
              <p:ext uri="{D42A27DB-BD31-4B8C-83A1-F6EECF244321}">
                <p14:modId xmlns:p14="http://schemas.microsoft.com/office/powerpoint/2010/main" val="1324416837"/>
              </p:ext>
            </p:extLst>
          </p:nvPr>
        </p:nvGraphicFramePr>
        <p:xfrm>
          <a:off x="3280940" y="3617403"/>
          <a:ext cx="8303431"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EAD74EA-F368-9855-DA53-373CA18FBE2F}"/>
              </a:ext>
            </a:extLst>
          </p:cNvPr>
          <p:cNvCxnSpPr/>
          <p:nvPr/>
        </p:nvCxnSpPr>
        <p:spPr bwMode="auto">
          <a:xfrm>
            <a:off x="4426300" y="2351872"/>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7" name="Group 10">
            <a:extLst>
              <a:ext uri="{FF2B5EF4-FFF2-40B4-BE49-F238E27FC236}">
                <a16:creationId xmlns:a16="http://schemas.microsoft.com/office/drawing/2014/main" id="{7AC224ED-E8F5-584A-F428-4AE0F2ADD8FA}"/>
              </a:ext>
            </a:extLst>
          </p:cNvPr>
          <p:cNvGrpSpPr>
            <a:grpSpLocks/>
          </p:cNvGrpSpPr>
          <p:nvPr/>
        </p:nvGrpSpPr>
        <p:grpSpPr bwMode="auto">
          <a:xfrm>
            <a:off x="6138186" y="6169486"/>
            <a:ext cx="3714478" cy="307592"/>
            <a:chOff x="3955" y="5616"/>
            <a:chExt cx="2338" cy="1956"/>
          </a:xfrm>
        </p:grpSpPr>
        <p:sp>
          <p:nvSpPr>
            <p:cNvPr id="8" name="Text Box 11">
              <a:extLst>
                <a:ext uri="{FF2B5EF4-FFF2-40B4-BE49-F238E27FC236}">
                  <a16:creationId xmlns:a16="http://schemas.microsoft.com/office/drawing/2014/main" id="{B8197DC3-DA8F-EDC1-C6E6-4ED7DE9B8787}"/>
                </a:ext>
              </a:extLst>
            </p:cNvPr>
            <p:cNvSpPr txBox="1">
              <a:spLocks noChangeArrowheads="1"/>
            </p:cNvSpPr>
            <p:nvPr/>
          </p:nvSpPr>
          <p:spPr bwMode="auto">
            <a:xfrm>
              <a:off x="3955" y="5616"/>
              <a:ext cx="2338" cy="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9" name="Line 12">
              <a:extLst>
                <a:ext uri="{FF2B5EF4-FFF2-40B4-BE49-F238E27FC236}">
                  <a16:creationId xmlns:a16="http://schemas.microsoft.com/office/drawing/2014/main" id="{178F75EF-11EC-7F92-6789-40EA2BC1FE7F}"/>
                </a:ext>
              </a:extLst>
            </p:cNvPr>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0" name="Line 13">
              <a:extLst>
                <a:ext uri="{FF2B5EF4-FFF2-40B4-BE49-F238E27FC236}">
                  <a16:creationId xmlns:a16="http://schemas.microsoft.com/office/drawing/2014/main" id="{A3F61033-7447-D714-7E79-9C7D8B409C42}"/>
                </a:ext>
              </a:extLst>
            </p:cNvPr>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cxnSp>
        <p:nvCxnSpPr>
          <p:cNvPr id="11" name="Straight Connector 10">
            <a:extLst>
              <a:ext uri="{FF2B5EF4-FFF2-40B4-BE49-F238E27FC236}">
                <a16:creationId xmlns:a16="http://schemas.microsoft.com/office/drawing/2014/main" id="{DFA6D95D-3677-910C-63BF-E05E2BB6F18F}"/>
              </a:ext>
            </a:extLst>
          </p:cNvPr>
          <p:cNvCxnSpPr/>
          <p:nvPr/>
        </p:nvCxnSpPr>
        <p:spPr bwMode="auto">
          <a:xfrm>
            <a:off x="4426300" y="5552966"/>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71254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Acute Care Hospital SSI Pathogens for 2022-2023</a:t>
            </a:r>
            <a:br>
              <a:rPr kumimoji="0" lang="en-US" sz="2800" b="1" i="0" u="none" strike="noStrike" kern="1200" cap="none" spc="0" normalizeH="0" baseline="0" noProof="0" dirty="0">
                <a:ln>
                  <a:noFill/>
                </a:ln>
                <a:solidFill>
                  <a:prstClr val="white"/>
                </a:solidFill>
                <a:effectLst/>
                <a:uLnTx/>
                <a:uFillTx/>
              </a:rPr>
            </a:br>
            <a:r>
              <a:rPr kumimoji="0" lang="en-US" sz="2000" b="1" i="1" u="none" strike="noStrike" kern="1200" cap="none" spc="0" normalizeH="0" baseline="0" noProof="0" dirty="0">
                <a:ln>
                  <a:noFill/>
                </a:ln>
                <a:solidFill>
                  <a:prstClr val="white"/>
                </a:solidFill>
                <a:effectLst/>
                <a:uLnTx/>
                <a:uFillTx/>
              </a:rPr>
              <a:t>CABG, KPRO, HPRO, HYST, VHYS, COLO</a:t>
            </a:r>
            <a:endParaRPr kumimoji="0" lang="en-US" sz="2800" b="1" i="1" u="none" strike="noStrike" kern="1200" cap="none" spc="0" normalizeH="0" baseline="0" noProof="0" dirty="0">
              <a:ln>
                <a:noFill/>
              </a:ln>
              <a:solidFill>
                <a:prstClr val="white"/>
              </a:solidFill>
              <a:effectLst/>
              <a:uLnTx/>
              <a:uFillTx/>
            </a:endParaRP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17</a:t>
            </a:fld>
            <a:endParaRPr lang="en-US" sz="1050">
              <a:solidFill>
                <a:srgbClr val="464646">
                  <a:lumMod val="40000"/>
                  <a:lumOff val="60000"/>
                </a:srgbClr>
              </a:solidFill>
              <a:ea typeface="ＭＳ Ｐゴシック" pitchFamily="34" charset="-128"/>
            </a:endParaRPr>
          </a:p>
        </p:txBody>
      </p:sp>
      <p:graphicFrame>
        <p:nvGraphicFramePr>
          <p:cNvPr id="19" name="Object 10">
            <a:extLst>
              <a:ext uri="{FF2B5EF4-FFF2-40B4-BE49-F238E27FC236}">
                <a16:creationId xmlns:a16="http://schemas.microsoft.com/office/drawing/2014/main" id="{4B003E55-AAED-A915-D60F-285CB7F5B137}"/>
              </a:ext>
            </a:extLst>
          </p:cNvPr>
          <p:cNvGraphicFramePr>
            <a:graphicFrameLocks noGrp="1" noChangeAspect="1"/>
          </p:cNvGraphicFramePr>
          <p:nvPr>
            <p:ph sz="half" idx="1"/>
            <p:extLst>
              <p:ext uri="{D42A27DB-BD31-4B8C-83A1-F6EECF244321}">
                <p14:modId xmlns:p14="http://schemas.microsoft.com/office/powerpoint/2010/main" val="2676356952"/>
              </p:ext>
            </p:extLst>
          </p:nvPr>
        </p:nvGraphicFramePr>
        <p:xfrm>
          <a:off x="6094413" y="1918286"/>
          <a:ext cx="6096001" cy="443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Object 10">
            <a:extLst>
              <a:ext uri="{FF2B5EF4-FFF2-40B4-BE49-F238E27FC236}">
                <a16:creationId xmlns:a16="http://schemas.microsoft.com/office/drawing/2014/main" id="{27E65BFB-05AE-E60F-DE39-C658608B1B5A}"/>
              </a:ext>
            </a:extLst>
          </p:cNvPr>
          <p:cNvGraphicFramePr>
            <a:graphicFrameLocks noChangeAspect="1"/>
          </p:cNvGraphicFramePr>
          <p:nvPr>
            <p:extLst>
              <p:ext uri="{D42A27DB-BD31-4B8C-83A1-F6EECF244321}">
                <p14:modId xmlns:p14="http://schemas.microsoft.com/office/powerpoint/2010/main" val="3092509509"/>
              </p:ext>
            </p:extLst>
          </p:nvPr>
        </p:nvGraphicFramePr>
        <p:xfrm>
          <a:off x="-1" y="1918286"/>
          <a:ext cx="6096001" cy="4430480"/>
        </p:xfrm>
        <a:graphic>
          <a:graphicData uri="http://schemas.openxmlformats.org/drawingml/2006/chart">
            <c:chart xmlns:c="http://schemas.openxmlformats.org/drawingml/2006/chart" xmlns:r="http://schemas.openxmlformats.org/officeDocument/2006/relationships" r:id="rId3"/>
          </a:graphicData>
        </a:graphic>
      </p:graphicFrame>
      <p:sp>
        <p:nvSpPr>
          <p:cNvPr id="21" name="Slide Number Placeholder 5">
            <a:extLst>
              <a:ext uri="{FF2B5EF4-FFF2-40B4-BE49-F238E27FC236}">
                <a16:creationId xmlns:a16="http://schemas.microsoft.com/office/drawing/2014/main" id="{28FF3680-3EAC-6FA4-91A3-D848652D4C8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17</a:t>
            </a:fld>
            <a:endParaRPr lang="en-US" sz="1100">
              <a:solidFill>
                <a:srgbClr val="464646">
                  <a:lumMod val="40000"/>
                  <a:lumOff val="60000"/>
                </a:srgbClr>
              </a:solidFill>
              <a:ea typeface="ＭＳ Ｐゴシック" pitchFamily="34" charset="-128"/>
            </a:endParaRPr>
          </a:p>
        </p:txBody>
      </p:sp>
      <p:sp>
        <p:nvSpPr>
          <p:cNvPr id="22" name="Text Box 6">
            <a:extLst>
              <a:ext uri="{FF2B5EF4-FFF2-40B4-BE49-F238E27FC236}">
                <a16:creationId xmlns:a16="http://schemas.microsoft.com/office/drawing/2014/main" id="{CF210F2B-9B80-3FF0-87EC-69E60E558C7C}"/>
              </a:ext>
            </a:extLst>
          </p:cNvPr>
          <p:cNvSpPr txBox="1">
            <a:spLocks noChangeArrowheads="1"/>
          </p:cNvSpPr>
          <p:nvPr/>
        </p:nvSpPr>
        <p:spPr bwMode="auto">
          <a:xfrm>
            <a:off x="88929" y="1159786"/>
            <a:ext cx="5771897" cy="78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Calendar Year 2022</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January 1, 2022 – December 31, 2022</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N=360</a:t>
            </a:r>
          </a:p>
        </p:txBody>
      </p:sp>
      <p:sp>
        <p:nvSpPr>
          <p:cNvPr id="23" name="Text Box 6">
            <a:extLst>
              <a:ext uri="{FF2B5EF4-FFF2-40B4-BE49-F238E27FC236}">
                <a16:creationId xmlns:a16="http://schemas.microsoft.com/office/drawing/2014/main" id="{C2149479-711B-8DEA-74C3-6B64D4912648}"/>
              </a:ext>
            </a:extLst>
          </p:cNvPr>
          <p:cNvSpPr txBox="1">
            <a:spLocks noChangeArrowheads="1"/>
          </p:cNvSpPr>
          <p:nvPr/>
        </p:nvSpPr>
        <p:spPr bwMode="auto">
          <a:xfrm>
            <a:off x="6042920" y="1153580"/>
            <a:ext cx="5771897" cy="78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Calendar Year 2023</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January 1, 2023 – December 31, 2023</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N=415</a:t>
            </a:r>
          </a:p>
        </p:txBody>
      </p:sp>
    </p:spTree>
    <p:extLst>
      <p:ext uri="{BB962C8B-B14F-4D97-AF65-F5344CB8AC3E}">
        <p14:creationId xmlns:p14="http://schemas.microsoft.com/office/powerpoint/2010/main" val="902291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400" b="1" i="0" u="none" strike="noStrike" kern="1200" cap="none" spc="0" normalizeH="0" baseline="0" noProof="0" dirty="0">
                <a:ln>
                  <a:noFill/>
                </a:ln>
                <a:solidFill>
                  <a:prstClr val="white"/>
                </a:solidFill>
                <a:effectLst/>
                <a:uLnTx/>
                <a:uFillTx/>
              </a:rPr>
              <a:t>Acute Care Hospital Laboratory Identified Events (</a:t>
            </a:r>
            <a:r>
              <a:rPr kumimoji="0" lang="en-US" sz="2400" b="1" i="0" u="none" strike="noStrike" kern="1200" cap="none" spc="0" normalizeH="0" baseline="0" noProof="0" dirty="0" err="1">
                <a:ln>
                  <a:noFill/>
                </a:ln>
                <a:solidFill>
                  <a:prstClr val="white"/>
                </a:solidFill>
                <a:effectLst/>
                <a:uLnTx/>
                <a:uFillTx/>
              </a:rPr>
              <a:t>LabID</a:t>
            </a:r>
            <a:r>
              <a:rPr kumimoji="0" lang="en-US" sz="2400" b="1" i="0" u="none" strike="noStrike" kern="1200" cap="none" spc="0" normalizeH="0" baseline="0" noProof="0" dirty="0">
                <a:ln>
                  <a:noFill/>
                </a:ln>
                <a:solidFill>
                  <a:prstClr val="white"/>
                </a:solidFill>
                <a:effectLst/>
                <a:uLnTx/>
                <a:uFillTx/>
              </a:rPr>
              <a:t>)</a:t>
            </a:r>
            <a:br>
              <a:rPr kumimoji="0" lang="en-US" sz="2400" b="1" i="0" u="none" strike="noStrike" kern="1200" cap="none" spc="0" normalizeH="0" baseline="0" noProof="0" dirty="0">
                <a:ln>
                  <a:noFill/>
                </a:ln>
                <a:solidFill>
                  <a:prstClr val="white"/>
                </a:solidFill>
                <a:effectLst/>
                <a:uLnTx/>
                <a:uFillTx/>
              </a:rPr>
            </a:br>
            <a:r>
              <a:rPr kumimoji="0" lang="en-US" sz="1900" b="1" i="1" u="none" strike="noStrike" kern="1200" cap="none" spc="0" normalizeH="0" baseline="0" noProof="0" dirty="0" err="1">
                <a:ln>
                  <a:noFill/>
                </a:ln>
                <a:solidFill>
                  <a:prstClr val="white"/>
                </a:solidFill>
                <a:effectLst/>
                <a:uLnTx/>
                <a:uFillTx/>
              </a:rPr>
              <a:t>Clostridioides</a:t>
            </a:r>
            <a:r>
              <a:rPr kumimoji="0" lang="en-US" sz="1900" b="1" i="1" u="none" strike="noStrike" kern="1200" cap="none" spc="0" normalizeH="0" baseline="0" noProof="0" dirty="0">
                <a:ln>
                  <a:noFill/>
                </a:ln>
                <a:solidFill>
                  <a:prstClr val="white"/>
                </a:solidFill>
                <a:effectLst/>
                <a:uLnTx/>
                <a:uFillTx/>
              </a:rPr>
              <a:t> difficile (CDI) SIR and Methicillin-resistant Staphylococcus aureus (MRSA) SIR</a:t>
            </a: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18</a:t>
            </a:fld>
            <a:endParaRPr lang="en-US" sz="1050">
              <a:solidFill>
                <a:srgbClr val="464646">
                  <a:lumMod val="40000"/>
                  <a:lumOff val="60000"/>
                </a:srgbClr>
              </a:solidFill>
              <a:ea typeface="ＭＳ Ｐゴシック" pitchFamily="34" charset="-128"/>
            </a:endParaRPr>
          </a:p>
        </p:txBody>
      </p:sp>
      <p:sp>
        <p:nvSpPr>
          <p:cNvPr id="21" name="Slide Number Placeholder 5">
            <a:extLst>
              <a:ext uri="{FF2B5EF4-FFF2-40B4-BE49-F238E27FC236}">
                <a16:creationId xmlns:a16="http://schemas.microsoft.com/office/drawing/2014/main" id="{28FF3680-3EAC-6FA4-91A3-D848652D4C8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18</a:t>
            </a:fld>
            <a:endParaRPr lang="en-US" sz="1100">
              <a:solidFill>
                <a:srgbClr val="464646">
                  <a:lumMod val="40000"/>
                  <a:lumOff val="60000"/>
                </a:srgbClr>
              </a:solidFill>
              <a:ea typeface="ＭＳ Ｐゴシック" pitchFamily="34" charset="-128"/>
            </a:endParaRPr>
          </a:p>
        </p:txBody>
      </p:sp>
      <p:sp>
        <p:nvSpPr>
          <p:cNvPr id="36" name="Slide Number Placeholder 5">
            <a:extLst>
              <a:ext uri="{FF2B5EF4-FFF2-40B4-BE49-F238E27FC236}">
                <a16:creationId xmlns:a16="http://schemas.microsoft.com/office/drawing/2014/main" id="{8EF96763-5BEC-BAAB-312D-AD789B522D99}"/>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18</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2" name="Rounded Rectangle 1">
            <a:extLst>
              <a:ext uri="{FF2B5EF4-FFF2-40B4-BE49-F238E27FC236}">
                <a16:creationId xmlns:a16="http://schemas.microsoft.com/office/drawing/2014/main" id="{66BCC452-44E4-3342-9836-27E3D5D11E89}"/>
              </a:ext>
            </a:extLst>
          </p:cNvPr>
          <p:cNvSpPr>
            <a:spLocks noChangeArrowheads="1"/>
          </p:cNvSpPr>
          <p:nvPr/>
        </p:nvSpPr>
        <p:spPr bwMode="auto">
          <a:xfrm>
            <a:off x="408813" y="1149532"/>
            <a:ext cx="2871350" cy="51286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t"/>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dirty="0">
                <a:ln>
                  <a:noFill/>
                </a:ln>
                <a:solidFill>
                  <a:srgbClr val="006699"/>
                </a:solidFill>
                <a:effectLst/>
                <a:uLnTx/>
                <a:uFillTx/>
                <a:latin typeface="Arial" panose="020B0604020202020204" pitchFamily="34" charset="0"/>
                <a:ea typeface="ＭＳ Ｐゴシック"/>
                <a:cs typeface="Arial" panose="020B0604020202020204" pitchFamily="34" charset="0"/>
              </a:rPr>
              <a:t>Key Findings</a:t>
            </a: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r>
              <a:rPr kumimoji="0" lang="en-US" altLang="en-US" sz="16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rPr>
              <a:t>For the past seven years, </a:t>
            </a:r>
            <a:r>
              <a:rPr lang="en-US" altLang="en-US" sz="1600" dirty="0">
                <a:latin typeface="Arial" panose="020B0604020202020204" pitchFamily="34" charset="0"/>
                <a:ea typeface="ＭＳ Ｐゴシック"/>
                <a:cs typeface="Arial" panose="020B0604020202020204" pitchFamily="34" charset="0"/>
              </a:rPr>
              <a:t>MA </a:t>
            </a:r>
            <a:r>
              <a:rPr kumimoji="0" lang="en-US" altLang="en-US" sz="16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rPr>
              <a:t>hospitals reporting CDI and MRSA events experienced significantly lower number of infections than predicted, based on 2015 national aggregate data.</a:t>
            </a:r>
            <a:endParaRPr lang="en-US" altLang="en-US" sz="16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endParaRPr lang="en-US" altLang="en-US" sz="1600" dirty="0">
              <a:latin typeface="Arial" panose="020B0604020202020204" pitchFamily="34" charset="0"/>
              <a:ea typeface="ＭＳ Ｐゴシック"/>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rPr>
              <a:t>There were 1,251 CDI events reported in 2023.</a:t>
            </a:r>
            <a:endParaRPr lang="en-US" altLang="en-US" sz="16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endParaRPr lang="en-US" alt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eaLnBrk="1" fontAlgn="base" hangingPunct="1">
              <a:spcBef>
                <a:spcPct val="0"/>
              </a:spcBef>
              <a:buNone/>
              <a:defRPr/>
            </a:pPr>
            <a:r>
              <a:rPr kumimoji="0" lang="en-US" altLang="en-US" sz="16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rPr>
              <a:t>There were 192 MRSA events reported in 2023.</a:t>
            </a:r>
            <a:r>
              <a:rPr lang="en-US" altLang="en-US" sz="1600" dirty="0">
                <a:latin typeface="Arial" panose="020B0604020202020204" pitchFamily="34" charset="0"/>
                <a:ea typeface="ＭＳ Ｐゴシック"/>
                <a:cs typeface="Arial" panose="020B0604020202020204" pitchFamily="34" charset="0"/>
              </a:rPr>
              <a:t> </a:t>
            </a:r>
            <a:endParaRPr lang="en-US" alt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3" name="Object 3">
            <a:extLst>
              <a:ext uri="{FF2B5EF4-FFF2-40B4-BE49-F238E27FC236}">
                <a16:creationId xmlns:a16="http://schemas.microsoft.com/office/drawing/2014/main" id="{792B5144-8236-7AC5-3E92-3D647606ADE9}"/>
              </a:ext>
            </a:extLst>
          </p:cNvPr>
          <p:cNvGraphicFramePr>
            <a:graphicFrameLocks noGrp="1" noChangeAspect="1"/>
          </p:cNvGraphicFramePr>
          <p:nvPr>
            <p:ph idx="1"/>
            <p:extLst>
              <p:ext uri="{D42A27DB-BD31-4B8C-83A1-F6EECF244321}">
                <p14:modId xmlns:p14="http://schemas.microsoft.com/office/powerpoint/2010/main" val="1203095528"/>
              </p:ext>
            </p:extLst>
          </p:nvPr>
        </p:nvGraphicFramePr>
        <p:xfrm>
          <a:off x="3280940" y="982322"/>
          <a:ext cx="8303431"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5">
            <a:extLst>
              <a:ext uri="{FF2B5EF4-FFF2-40B4-BE49-F238E27FC236}">
                <a16:creationId xmlns:a16="http://schemas.microsoft.com/office/drawing/2014/main" id="{229BE39C-5065-F4FA-E98C-0D163641D9B0}"/>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18</a:t>
            </a:fld>
            <a:endParaRPr lang="en-US" sz="1100">
              <a:solidFill>
                <a:srgbClr val="464646">
                  <a:lumMod val="40000"/>
                  <a:lumOff val="60000"/>
                </a:srgbClr>
              </a:solidFill>
              <a:ea typeface="ＭＳ Ｐゴシック" pitchFamily="34" charset="-128"/>
            </a:endParaRPr>
          </a:p>
        </p:txBody>
      </p:sp>
      <p:graphicFrame>
        <p:nvGraphicFramePr>
          <p:cNvPr id="6" name="Object 3">
            <a:extLst>
              <a:ext uri="{FF2B5EF4-FFF2-40B4-BE49-F238E27FC236}">
                <a16:creationId xmlns:a16="http://schemas.microsoft.com/office/drawing/2014/main" id="{BDB20E02-553F-8CAD-93C7-F400943009A6}"/>
              </a:ext>
            </a:extLst>
          </p:cNvPr>
          <p:cNvGraphicFramePr>
            <a:graphicFrameLocks noChangeAspect="1"/>
          </p:cNvGraphicFramePr>
          <p:nvPr>
            <p:extLst>
              <p:ext uri="{D42A27DB-BD31-4B8C-83A1-F6EECF244321}">
                <p14:modId xmlns:p14="http://schemas.microsoft.com/office/powerpoint/2010/main" val="3531883828"/>
              </p:ext>
            </p:extLst>
          </p:nvPr>
        </p:nvGraphicFramePr>
        <p:xfrm>
          <a:off x="3280940" y="3617403"/>
          <a:ext cx="8303431"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22E35CF5-DAF4-A455-3801-A39BDAFB5BA4}"/>
              </a:ext>
            </a:extLst>
          </p:cNvPr>
          <p:cNvCxnSpPr/>
          <p:nvPr/>
        </p:nvCxnSpPr>
        <p:spPr bwMode="auto">
          <a:xfrm>
            <a:off x="4426300" y="1475572"/>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8" name="Group 10">
            <a:extLst>
              <a:ext uri="{FF2B5EF4-FFF2-40B4-BE49-F238E27FC236}">
                <a16:creationId xmlns:a16="http://schemas.microsoft.com/office/drawing/2014/main" id="{65258B48-253D-6C3D-BF9A-432FC218C3D0}"/>
              </a:ext>
            </a:extLst>
          </p:cNvPr>
          <p:cNvGrpSpPr>
            <a:grpSpLocks/>
          </p:cNvGrpSpPr>
          <p:nvPr/>
        </p:nvGrpSpPr>
        <p:grpSpPr bwMode="auto">
          <a:xfrm>
            <a:off x="6138186" y="6169486"/>
            <a:ext cx="3714478" cy="307592"/>
            <a:chOff x="3955" y="5616"/>
            <a:chExt cx="2338" cy="1956"/>
          </a:xfrm>
        </p:grpSpPr>
        <p:sp>
          <p:nvSpPr>
            <p:cNvPr id="9" name="Text Box 11">
              <a:extLst>
                <a:ext uri="{FF2B5EF4-FFF2-40B4-BE49-F238E27FC236}">
                  <a16:creationId xmlns:a16="http://schemas.microsoft.com/office/drawing/2014/main" id="{B779D874-5687-91E2-826B-3E78E8E879A3}"/>
                </a:ext>
              </a:extLst>
            </p:cNvPr>
            <p:cNvSpPr txBox="1">
              <a:spLocks noChangeArrowheads="1"/>
            </p:cNvSpPr>
            <p:nvPr/>
          </p:nvSpPr>
          <p:spPr bwMode="auto">
            <a:xfrm>
              <a:off x="3955" y="5616"/>
              <a:ext cx="2338" cy="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10" name="Line 12">
              <a:extLst>
                <a:ext uri="{FF2B5EF4-FFF2-40B4-BE49-F238E27FC236}">
                  <a16:creationId xmlns:a16="http://schemas.microsoft.com/office/drawing/2014/main" id="{7C1BE16C-27B0-9601-E460-634500DC7407}"/>
                </a:ext>
              </a:extLst>
            </p:cNvPr>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1" name="Line 13">
              <a:extLst>
                <a:ext uri="{FF2B5EF4-FFF2-40B4-BE49-F238E27FC236}">
                  <a16:creationId xmlns:a16="http://schemas.microsoft.com/office/drawing/2014/main" id="{80BBF194-3FE4-0079-2858-CBCC18488D26}"/>
                </a:ext>
              </a:extLst>
            </p:cNvPr>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cxnSp>
        <p:nvCxnSpPr>
          <p:cNvPr id="13" name="Straight Connector 12">
            <a:extLst>
              <a:ext uri="{FF2B5EF4-FFF2-40B4-BE49-F238E27FC236}">
                <a16:creationId xmlns:a16="http://schemas.microsoft.com/office/drawing/2014/main" id="{26B6C7D6-BABE-B1D6-0A92-AA90F50C553B}"/>
              </a:ext>
            </a:extLst>
          </p:cNvPr>
          <p:cNvCxnSpPr/>
          <p:nvPr/>
        </p:nvCxnSpPr>
        <p:spPr bwMode="auto">
          <a:xfrm>
            <a:off x="4426300" y="4113187"/>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61318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8E366-2989-9280-F92C-ADA0F734B7E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A34FB68-3C04-12ED-413E-5444D3D8B0D4}"/>
              </a:ext>
            </a:extLst>
          </p:cNvPr>
          <p:cNvSpPr>
            <a:spLocks noGrp="1"/>
          </p:cNvSpPr>
          <p:nvPr>
            <p:ph type="title"/>
          </p:nvPr>
        </p:nvSpPr>
        <p:spPr>
          <a:xfrm>
            <a:off x="243685" y="56524"/>
            <a:ext cx="11704630" cy="874654"/>
          </a:xfrm>
        </p:spPr>
        <p:txBody>
          <a:bodyPr>
            <a:noAutofit/>
          </a:bodyPr>
          <a:lstStyle/>
          <a:p>
            <a:r>
              <a:rPr kumimoji="0" lang="en-US" sz="2300" b="1" i="0" u="none" strike="noStrike" kern="1200" cap="none" spc="0" normalizeH="0" baseline="0" noProof="0" dirty="0">
                <a:ln>
                  <a:noFill/>
                </a:ln>
                <a:solidFill>
                  <a:prstClr val="white"/>
                </a:solidFill>
                <a:effectLst/>
                <a:uLnTx/>
                <a:uFillTx/>
              </a:rPr>
              <a:t>Long-Term Acute Care Hospitals (LTAC) and Inpatient Rehabilitation Facilities (IRF)</a:t>
            </a:r>
            <a:br>
              <a:rPr kumimoji="0" lang="en-US" sz="2400" b="1" i="0" u="none" strike="noStrike" kern="1200" cap="none" spc="0" normalizeH="0" baseline="0" noProof="0" dirty="0">
                <a:ln>
                  <a:noFill/>
                </a:ln>
                <a:solidFill>
                  <a:prstClr val="white"/>
                </a:solidFill>
                <a:effectLst/>
                <a:uLnTx/>
                <a:uFillTx/>
              </a:rPr>
            </a:br>
            <a:r>
              <a:rPr kumimoji="0" lang="en-US" sz="1700" b="1" i="1" u="none" strike="noStrike" kern="1200" cap="none" spc="0" normalizeH="0" baseline="0" noProof="0" dirty="0">
                <a:ln>
                  <a:noFill/>
                </a:ln>
                <a:solidFill>
                  <a:prstClr val="white"/>
                </a:solidFill>
                <a:effectLst/>
                <a:uLnTx/>
                <a:uFillTx/>
              </a:rPr>
              <a:t>2023 Central Line-Associated Bloodstream Infections (CLABSI) and Catheter-Associated Urinary Tract </a:t>
            </a:r>
            <a:br>
              <a:rPr kumimoji="0" lang="en-US" sz="1700" b="1" i="1" u="none" strike="noStrike" kern="1200" cap="none" spc="0" normalizeH="0" baseline="0" noProof="0" dirty="0">
                <a:ln>
                  <a:noFill/>
                </a:ln>
                <a:solidFill>
                  <a:prstClr val="white"/>
                </a:solidFill>
                <a:effectLst/>
                <a:uLnTx/>
                <a:uFillTx/>
              </a:rPr>
            </a:br>
            <a:r>
              <a:rPr kumimoji="0" lang="en-US" sz="1700" b="1" i="1" u="none" strike="noStrike" kern="1200" cap="none" spc="0" normalizeH="0" baseline="0" noProof="0" dirty="0">
                <a:ln>
                  <a:noFill/>
                </a:ln>
                <a:solidFill>
                  <a:prstClr val="white"/>
                </a:solidFill>
                <a:effectLst/>
                <a:uLnTx/>
                <a:uFillTx/>
              </a:rPr>
              <a:t>Infections (CAUTI): Standard Infection Ratio (SIR)</a:t>
            </a:r>
          </a:p>
        </p:txBody>
      </p:sp>
      <p:sp>
        <p:nvSpPr>
          <p:cNvPr id="2" name="Rounded Rectangle 1">
            <a:extLst>
              <a:ext uri="{FF2B5EF4-FFF2-40B4-BE49-F238E27FC236}">
                <a16:creationId xmlns:a16="http://schemas.microsoft.com/office/drawing/2014/main" id="{EC47D3DD-6311-C835-E1EC-6EF5A066F42B}"/>
              </a:ext>
            </a:extLst>
          </p:cNvPr>
          <p:cNvSpPr>
            <a:spLocks noChangeArrowheads="1"/>
          </p:cNvSpPr>
          <p:nvPr/>
        </p:nvSpPr>
        <p:spPr bwMode="auto">
          <a:xfrm>
            <a:off x="408813" y="1149532"/>
            <a:ext cx="2871350" cy="51286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t"/>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dirty="0">
                <a:ln>
                  <a:noFill/>
                </a:ln>
                <a:solidFill>
                  <a:srgbClr val="006699"/>
                </a:solidFill>
                <a:effectLst/>
                <a:uLnTx/>
                <a:uFillTx/>
                <a:latin typeface="Arial" panose="020B0604020202020204" pitchFamily="34" charset="0"/>
                <a:ea typeface="ＭＳ Ｐゴシック"/>
                <a:cs typeface="Arial" panose="020B0604020202020204" pitchFamily="34" charset="0"/>
              </a:rPr>
              <a:t>Key Findings</a:t>
            </a: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r>
              <a:rPr kumimoji="0" lang="en-US" altLang="en-US" sz="16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rPr>
              <a:t>In 2023, LTACs experienced a significantly lower number of catheter-associated </a:t>
            </a:r>
            <a:r>
              <a:rPr lang="en-US" altLang="en-US" sz="1600" dirty="0">
                <a:latin typeface="Arial" panose="020B0604020202020204" pitchFamily="34" charset="0"/>
                <a:ea typeface="ＭＳ Ｐゴシック"/>
                <a:cs typeface="Arial" panose="020B0604020202020204" pitchFamily="34" charset="0"/>
              </a:rPr>
              <a:t>urinary</a:t>
            </a:r>
            <a:r>
              <a:rPr kumimoji="0" lang="en-US" altLang="en-US" sz="16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rPr>
              <a:t> tract infections (CAUTI) than predicted, based on 2015 national aggregate data. </a:t>
            </a:r>
          </a:p>
        </p:txBody>
      </p:sp>
      <p:graphicFrame>
        <p:nvGraphicFramePr>
          <p:cNvPr id="15" name="Chart 14">
            <a:extLst>
              <a:ext uri="{FF2B5EF4-FFF2-40B4-BE49-F238E27FC236}">
                <a16:creationId xmlns:a16="http://schemas.microsoft.com/office/drawing/2014/main" id="{A8C12A3F-0C1B-AABB-FF67-3E56BF041390}"/>
              </a:ext>
            </a:extLst>
          </p:cNvPr>
          <p:cNvGraphicFramePr>
            <a:graphicFrameLocks/>
          </p:cNvGraphicFramePr>
          <p:nvPr>
            <p:extLst>
              <p:ext uri="{D42A27DB-BD31-4B8C-83A1-F6EECF244321}">
                <p14:modId xmlns:p14="http://schemas.microsoft.com/office/powerpoint/2010/main" val="2698049623"/>
              </p:ext>
            </p:extLst>
          </p:nvPr>
        </p:nvGraphicFramePr>
        <p:xfrm>
          <a:off x="3807599" y="905722"/>
          <a:ext cx="8111498" cy="2697957"/>
        </p:xfrm>
        <a:graphic>
          <a:graphicData uri="http://schemas.openxmlformats.org/drawingml/2006/chart">
            <c:chart xmlns:c="http://schemas.openxmlformats.org/drawingml/2006/chart" xmlns:r="http://schemas.openxmlformats.org/officeDocument/2006/relationships" r:id="rId2"/>
          </a:graphicData>
        </a:graphic>
      </p:graphicFrame>
      <p:sp>
        <p:nvSpPr>
          <p:cNvPr id="16" name="Slide Number Placeholder 5">
            <a:extLst>
              <a:ext uri="{FF2B5EF4-FFF2-40B4-BE49-F238E27FC236}">
                <a16:creationId xmlns:a16="http://schemas.microsoft.com/office/drawing/2014/main" id="{67CAF784-D6F8-E7F1-4346-069E550B64BB}"/>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17" name="Slide Number Placeholder 5">
            <a:extLst>
              <a:ext uri="{FF2B5EF4-FFF2-40B4-BE49-F238E27FC236}">
                <a16:creationId xmlns:a16="http://schemas.microsoft.com/office/drawing/2014/main" id="{EB167679-906D-830B-D828-0C7A7FC38E9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19</a:t>
            </a:fld>
            <a:endParaRPr lang="en-US" sz="1050">
              <a:solidFill>
                <a:srgbClr val="464646">
                  <a:lumMod val="40000"/>
                  <a:lumOff val="60000"/>
                </a:srgbClr>
              </a:solidFill>
              <a:ea typeface="ＭＳ Ｐゴシック" pitchFamily="34" charset="-128"/>
            </a:endParaRPr>
          </a:p>
        </p:txBody>
      </p:sp>
      <p:sp>
        <p:nvSpPr>
          <p:cNvPr id="18" name="Slide Number Placeholder 5">
            <a:extLst>
              <a:ext uri="{FF2B5EF4-FFF2-40B4-BE49-F238E27FC236}">
                <a16:creationId xmlns:a16="http://schemas.microsoft.com/office/drawing/2014/main" id="{FF942254-D008-5D8B-EC29-B9CD888BFC7E}"/>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19</a:t>
            </a:fld>
            <a:endParaRPr lang="en-US" sz="1100">
              <a:solidFill>
                <a:srgbClr val="464646">
                  <a:lumMod val="40000"/>
                  <a:lumOff val="60000"/>
                </a:srgbClr>
              </a:solidFill>
              <a:ea typeface="ＭＳ Ｐゴシック" pitchFamily="34" charset="-128"/>
            </a:endParaRPr>
          </a:p>
        </p:txBody>
      </p:sp>
      <p:sp>
        <p:nvSpPr>
          <p:cNvPr id="19" name="Slide Number Placeholder 5">
            <a:extLst>
              <a:ext uri="{FF2B5EF4-FFF2-40B4-BE49-F238E27FC236}">
                <a16:creationId xmlns:a16="http://schemas.microsoft.com/office/drawing/2014/main" id="{228EC21E-F499-5403-9529-C21BFB4BC896}"/>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19</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20" name="Slide Number Placeholder 5">
            <a:extLst>
              <a:ext uri="{FF2B5EF4-FFF2-40B4-BE49-F238E27FC236}">
                <a16:creationId xmlns:a16="http://schemas.microsoft.com/office/drawing/2014/main" id="{68F8F349-C14B-73F5-9992-61814F151870}"/>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19</a:t>
            </a:fld>
            <a:endParaRPr lang="en-US" sz="1100">
              <a:solidFill>
                <a:srgbClr val="464646">
                  <a:lumMod val="40000"/>
                  <a:lumOff val="60000"/>
                </a:srgbClr>
              </a:solidFill>
              <a:ea typeface="ＭＳ Ｐゴシック" pitchFamily="34" charset="-128"/>
            </a:endParaRPr>
          </a:p>
        </p:txBody>
      </p:sp>
      <p:cxnSp>
        <p:nvCxnSpPr>
          <p:cNvPr id="22" name="Straight Connector 21">
            <a:extLst>
              <a:ext uri="{FF2B5EF4-FFF2-40B4-BE49-F238E27FC236}">
                <a16:creationId xmlns:a16="http://schemas.microsoft.com/office/drawing/2014/main" id="{D7AE7C74-4099-CC5C-FC63-E3A4F7094389}"/>
              </a:ext>
            </a:extLst>
          </p:cNvPr>
          <p:cNvCxnSpPr/>
          <p:nvPr/>
        </p:nvCxnSpPr>
        <p:spPr bwMode="auto">
          <a:xfrm>
            <a:off x="4631950" y="1767792"/>
            <a:ext cx="7176975"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Text Box 11">
            <a:extLst>
              <a:ext uri="{FF2B5EF4-FFF2-40B4-BE49-F238E27FC236}">
                <a16:creationId xmlns:a16="http://schemas.microsoft.com/office/drawing/2014/main" id="{25E94B29-63B2-6BA7-C1EF-1662A1E2EDE8}"/>
              </a:ext>
            </a:extLst>
          </p:cNvPr>
          <p:cNvSpPr txBox="1">
            <a:spLocks noChangeArrowheads="1"/>
          </p:cNvSpPr>
          <p:nvPr/>
        </p:nvSpPr>
        <p:spPr bwMode="auto">
          <a:xfrm>
            <a:off x="6138186" y="6169486"/>
            <a:ext cx="3714478" cy="30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24" name="Line 12">
            <a:extLst>
              <a:ext uri="{FF2B5EF4-FFF2-40B4-BE49-F238E27FC236}">
                <a16:creationId xmlns:a16="http://schemas.microsoft.com/office/drawing/2014/main" id="{E3A23584-9D32-4A5A-4310-D3ABB7ADF054}"/>
              </a:ext>
            </a:extLst>
          </p:cNvPr>
          <p:cNvSpPr>
            <a:spLocks noChangeShapeType="1"/>
          </p:cNvSpPr>
          <p:nvPr/>
        </p:nvSpPr>
        <p:spPr bwMode="auto">
          <a:xfrm>
            <a:off x="6339956" y="6334762"/>
            <a:ext cx="312982"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5" name="Line 13">
            <a:extLst>
              <a:ext uri="{FF2B5EF4-FFF2-40B4-BE49-F238E27FC236}">
                <a16:creationId xmlns:a16="http://schemas.microsoft.com/office/drawing/2014/main" id="{551BE249-6525-1989-B868-CCCD7898DA01}"/>
              </a:ext>
            </a:extLst>
          </p:cNvPr>
          <p:cNvSpPr>
            <a:spLocks noChangeShapeType="1"/>
          </p:cNvSpPr>
          <p:nvPr/>
        </p:nvSpPr>
        <p:spPr bwMode="auto">
          <a:xfrm>
            <a:off x="7372638" y="6325169"/>
            <a:ext cx="312982"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aphicFrame>
        <p:nvGraphicFramePr>
          <p:cNvPr id="26" name="Chart 25">
            <a:extLst>
              <a:ext uri="{FF2B5EF4-FFF2-40B4-BE49-F238E27FC236}">
                <a16:creationId xmlns:a16="http://schemas.microsoft.com/office/drawing/2014/main" id="{BF383E33-8C70-754A-6373-780424711DB9}"/>
              </a:ext>
            </a:extLst>
          </p:cNvPr>
          <p:cNvGraphicFramePr>
            <a:graphicFrameLocks/>
          </p:cNvGraphicFramePr>
          <p:nvPr>
            <p:extLst>
              <p:ext uri="{D42A27DB-BD31-4B8C-83A1-F6EECF244321}">
                <p14:modId xmlns:p14="http://schemas.microsoft.com/office/powerpoint/2010/main" val="4286218739"/>
              </p:ext>
            </p:extLst>
          </p:nvPr>
        </p:nvGraphicFramePr>
        <p:xfrm>
          <a:off x="3807599" y="3546231"/>
          <a:ext cx="8111498" cy="2697957"/>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Straight Connector 27">
            <a:extLst>
              <a:ext uri="{FF2B5EF4-FFF2-40B4-BE49-F238E27FC236}">
                <a16:creationId xmlns:a16="http://schemas.microsoft.com/office/drawing/2014/main" id="{E6EBEEDB-4231-FAE4-6E88-E93D5DA3AF03}"/>
              </a:ext>
            </a:extLst>
          </p:cNvPr>
          <p:cNvCxnSpPr/>
          <p:nvPr/>
        </p:nvCxnSpPr>
        <p:spPr bwMode="auto">
          <a:xfrm>
            <a:off x="4632451" y="4612153"/>
            <a:ext cx="7176975"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6257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lstStyle/>
          <a:p>
            <a:r>
              <a:rPr lang="en-US"/>
              <a:t>Introduction</a:t>
            </a:r>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438462"/>
            <a:ext cx="10972800" cy="5054040"/>
          </a:xfrm>
        </p:spPr>
        <p:txBody>
          <a:bodyPr>
            <a:normAutofit fontScale="92500" lnSpcReduction="20000"/>
          </a:bodyPr>
          <a:lstStyle/>
          <a:p>
            <a:pPr marL="0" indent="0">
              <a:lnSpc>
                <a:spcPct val="120000"/>
              </a:lnSpc>
              <a:spcAft>
                <a:spcPts val="400"/>
              </a:spcAft>
              <a:buNone/>
            </a:pPr>
            <a:r>
              <a:rPr lang="en-US" sz="1800" b="1"/>
              <a:t>Healthcare-associated infections (HAIs) are infections that patients acquire during the course of receiving treatment for other conditions within a healthcare setting.  </a:t>
            </a:r>
          </a:p>
          <a:p>
            <a:pPr lvl="1">
              <a:lnSpc>
                <a:spcPct val="120000"/>
              </a:lnSpc>
              <a:spcAft>
                <a:spcPts val="400"/>
              </a:spcAft>
            </a:pPr>
            <a:r>
              <a:rPr lang="en-US" sz="1600"/>
              <a:t>HAIs are among the leading causes of preventable death in the United States, affecting 1 in 17 hospitalized patients, accounting for an estimated 1.7 million infections and an associated 98,000 deaths.* </a:t>
            </a:r>
          </a:p>
          <a:p>
            <a:pPr marL="0" indent="0">
              <a:lnSpc>
                <a:spcPct val="120000"/>
              </a:lnSpc>
              <a:spcAft>
                <a:spcPts val="400"/>
              </a:spcAft>
              <a:buNone/>
            </a:pPr>
            <a:r>
              <a:rPr lang="en-US" sz="1800" b="1"/>
              <a:t>The Massachusetts Department of Public Health (DPH) developed this data update as a component of the Statewide Infection Prevention and Control Program created pursuant to </a:t>
            </a:r>
            <a:r>
              <a:rPr lang="en-US" sz="1800" b="1">
                <a:hlinkClick r:id="rId3"/>
              </a:rPr>
              <a:t>Chapter 58 of the Acts of 2006</a:t>
            </a:r>
            <a:r>
              <a:rPr lang="en-US" sz="1800" b="1"/>
              <a:t>.</a:t>
            </a:r>
          </a:p>
          <a:p>
            <a:pPr lvl="1">
              <a:lnSpc>
                <a:spcPct val="120000"/>
              </a:lnSpc>
              <a:spcAft>
                <a:spcPts val="400"/>
              </a:spcAft>
            </a:pPr>
            <a:r>
              <a:rPr lang="en-US" sz="1500"/>
              <a:t>Massachusetts law provides DPH with the legal authority to conduct surveillance, and to investigate and control the spread of communicable and infectious diseases. (</a:t>
            </a:r>
            <a:r>
              <a:rPr lang="en-US" sz="1500">
                <a:hlinkClick r:id="rId4"/>
              </a:rPr>
              <a:t>MGL c. 111,sections 6 &amp; 7</a:t>
            </a:r>
            <a:r>
              <a:rPr lang="en-US" sz="1500"/>
              <a:t>)</a:t>
            </a:r>
          </a:p>
          <a:p>
            <a:pPr lvl="1">
              <a:lnSpc>
                <a:spcPct val="120000"/>
              </a:lnSpc>
              <a:spcAft>
                <a:spcPts val="400"/>
              </a:spcAft>
            </a:pPr>
            <a:r>
              <a:rPr lang="en-US" sz="1500"/>
              <a:t>DPH implements this responsibility in hospitals through the hospital licensing regulation. (105 CMR 130.000)</a:t>
            </a:r>
          </a:p>
          <a:p>
            <a:pPr lvl="1">
              <a:lnSpc>
                <a:spcPct val="120000"/>
              </a:lnSpc>
              <a:spcAft>
                <a:spcPts val="400"/>
              </a:spcAft>
            </a:pPr>
            <a:r>
              <a:rPr lang="en-US" sz="1500"/>
              <a:t>DPH implements this responsibility in dialysis centers through the out-of-hospital dialysis regulation. (105 CMR 145.000)</a:t>
            </a:r>
          </a:p>
          <a:p>
            <a:pPr lvl="1">
              <a:lnSpc>
                <a:spcPct val="120000"/>
              </a:lnSpc>
              <a:spcAft>
                <a:spcPts val="400"/>
              </a:spcAft>
            </a:pPr>
            <a:r>
              <a:rPr lang="en-US" sz="1500"/>
              <a:t>Section 51H of chapter 111 of the Massachusetts General Laws authorizes the Department to collect HAI data and disseminate the information publicly to encourage quality improvement. (</a:t>
            </a:r>
            <a:r>
              <a:rPr lang="en-US" sz="1500">
                <a:hlinkClick r:id="rId5"/>
              </a:rPr>
              <a:t>https://malegislature.gov/Laws/GeneralLaws/PartI/TitleXVI/Chapter111/Section51H</a:t>
            </a:r>
            <a:r>
              <a:rPr lang="en-US" sz="1500"/>
              <a:t>)  </a:t>
            </a:r>
          </a:p>
          <a:p>
            <a:pPr marL="0" indent="0">
              <a:lnSpc>
                <a:spcPct val="120000"/>
              </a:lnSpc>
              <a:spcAft>
                <a:spcPts val="400"/>
              </a:spcAft>
              <a:buNone/>
            </a:pPr>
            <a:endParaRPr lang="en-US" sz="1600"/>
          </a:p>
          <a:p>
            <a:pPr marL="0" indent="0">
              <a:lnSpc>
                <a:spcPct val="120000"/>
              </a:lnSpc>
              <a:spcAft>
                <a:spcPts val="400"/>
              </a:spcAft>
              <a:buNone/>
            </a:pPr>
            <a:endParaRPr lang="en-US" sz="1300"/>
          </a:p>
          <a:p>
            <a:pPr marL="0" indent="0">
              <a:lnSpc>
                <a:spcPct val="120000"/>
              </a:lnSpc>
              <a:spcAft>
                <a:spcPts val="400"/>
              </a:spcAft>
              <a:buNone/>
            </a:pPr>
            <a:r>
              <a:rPr lang="en-US" sz="1200"/>
              <a:t>Haque M, </a:t>
            </a:r>
            <a:r>
              <a:rPr lang="en-US" sz="1200" err="1"/>
              <a:t>Sartelli</a:t>
            </a:r>
            <a:r>
              <a:rPr lang="en-US" sz="1200"/>
              <a:t> M, McKimm J, Abu Bakar M. Healthcare-associated Infections - an Overview. </a:t>
            </a:r>
            <a:r>
              <a:rPr lang="en-US" sz="1200" i="1"/>
              <a:t>Infect Drug Resist</a:t>
            </a:r>
            <a:r>
              <a:rPr lang="en-US" sz="1200"/>
              <a:t>. 2018;11:2321–2333. </a:t>
            </a:r>
            <a:endParaRPr lang="en-US" altLang="en-US" sz="1200" strike="sngStrike">
              <a:solidFill>
                <a:srgbClr val="4D4D4D"/>
              </a:solidFill>
            </a:endParaRP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2</a:t>
            </a:fld>
            <a:endParaRPr lang="en-US"/>
          </a:p>
        </p:txBody>
      </p:sp>
    </p:spTree>
    <p:extLst>
      <p:ext uri="{BB962C8B-B14F-4D97-AF65-F5344CB8AC3E}">
        <p14:creationId xmlns:p14="http://schemas.microsoft.com/office/powerpoint/2010/main" val="3749086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F4A8B-69A8-41C8-25AF-DB2E7B06049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AF38E15-9A6D-E1A4-1F45-ADF0E5E750D6}"/>
              </a:ext>
            </a:extLst>
          </p:cNvPr>
          <p:cNvSpPr>
            <a:spLocks noGrp="1"/>
          </p:cNvSpPr>
          <p:nvPr>
            <p:ph type="title"/>
          </p:nvPr>
        </p:nvSpPr>
        <p:spPr>
          <a:xfrm>
            <a:off x="243685" y="56524"/>
            <a:ext cx="11704630" cy="874654"/>
          </a:xfrm>
        </p:spPr>
        <p:txBody>
          <a:bodyPr>
            <a:noAutofit/>
          </a:bodyPr>
          <a:lstStyle/>
          <a:p>
            <a:r>
              <a:rPr kumimoji="0" lang="en-US" sz="2300" b="1" i="0" u="none" strike="noStrike" kern="1200" cap="none" spc="0" normalizeH="0" baseline="0" noProof="0" dirty="0">
                <a:ln>
                  <a:noFill/>
                </a:ln>
                <a:solidFill>
                  <a:prstClr val="white"/>
                </a:solidFill>
                <a:effectLst/>
                <a:uLnTx/>
                <a:uFillTx/>
              </a:rPr>
              <a:t>Long-Term Acute Care Hospitals (LTAC) and Inpatient Rehabilitation Facilities (IRF)</a:t>
            </a:r>
            <a:br>
              <a:rPr kumimoji="0" lang="en-US" sz="2400" b="1" i="0" u="none" strike="noStrike" kern="1200" cap="none" spc="0" normalizeH="0" baseline="0" noProof="0" dirty="0">
                <a:ln>
                  <a:noFill/>
                </a:ln>
                <a:solidFill>
                  <a:prstClr val="white"/>
                </a:solidFill>
                <a:effectLst/>
                <a:uLnTx/>
                <a:uFillTx/>
              </a:rPr>
            </a:br>
            <a:r>
              <a:rPr kumimoji="0" lang="en-US" sz="1700" b="1" i="1" u="none" strike="noStrike" kern="1200" cap="none" spc="0" normalizeH="0" baseline="0" noProof="0" dirty="0">
                <a:ln>
                  <a:noFill/>
                </a:ln>
                <a:solidFill>
                  <a:prstClr val="white"/>
                </a:solidFill>
                <a:effectLst/>
                <a:uLnTx/>
                <a:uFillTx/>
              </a:rPr>
              <a:t>2023 Central Line and Catheter: Standard Utilization Ratio (SUR)</a:t>
            </a:r>
          </a:p>
        </p:txBody>
      </p:sp>
      <p:sp>
        <p:nvSpPr>
          <p:cNvPr id="2" name="Rounded Rectangle 1">
            <a:extLst>
              <a:ext uri="{FF2B5EF4-FFF2-40B4-BE49-F238E27FC236}">
                <a16:creationId xmlns:a16="http://schemas.microsoft.com/office/drawing/2014/main" id="{8C4012BB-A01A-08BB-8B45-0319E10D57E2}"/>
              </a:ext>
            </a:extLst>
          </p:cNvPr>
          <p:cNvSpPr>
            <a:spLocks noChangeArrowheads="1"/>
          </p:cNvSpPr>
          <p:nvPr/>
        </p:nvSpPr>
        <p:spPr bwMode="auto">
          <a:xfrm>
            <a:off x="408813" y="1149532"/>
            <a:ext cx="2871350" cy="51286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t"/>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dirty="0">
                <a:ln>
                  <a:noFill/>
                </a:ln>
                <a:solidFill>
                  <a:srgbClr val="006699"/>
                </a:solidFill>
                <a:effectLst/>
                <a:uLnTx/>
                <a:uFillTx/>
                <a:latin typeface="Arial" panose="020B0604020202020204" pitchFamily="34" charset="0"/>
                <a:ea typeface="ＭＳ Ｐゴシック"/>
                <a:cs typeface="Arial" panose="020B0604020202020204" pitchFamily="34" charset="0"/>
              </a:rPr>
              <a:t>Key Findings</a:t>
            </a: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r>
              <a:rPr kumimoji="0" lang="en-US" altLang="en-US" sz="16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rPr>
              <a:t>In 2023, LTACs and IRFs experienced a significantly lower number of central line days than predicted, based on 2015 national aggregate data.</a:t>
            </a:r>
          </a:p>
          <a:p>
            <a:pPr eaLnBrk="1" fontAlgn="base" hangingPunct="1">
              <a:spcBef>
                <a:spcPct val="0"/>
              </a:spcBef>
              <a:buNone/>
              <a:defRPr/>
            </a:pPr>
            <a:endParaRPr kumimoji="0" lang="en-US" altLang="en-US" sz="16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r>
              <a:rPr kumimoji="0" lang="en-US" altLang="en-US" sz="16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rPr>
              <a:t>In 2023, LTACs experienced a significantly lower number of urinary catheter days and IRFs experienced a significantly higher number of urinary catheter days than predicted, based on 2015 national aggregate data.</a:t>
            </a:r>
          </a:p>
        </p:txBody>
      </p:sp>
      <p:graphicFrame>
        <p:nvGraphicFramePr>
          <p:cNvPr id="8" name="Chart 7">
            <a:extLst>
              <a:ext uri="{FF2B5EF4-FFF2-40B4-BE49-F238E27FC236}">
                <a16:creationId xmlns:a16="http://schemas.microsoft.com/office/drawing/2014/main" id="{8F8ECB88-EE1E-9A4B-BA69-1374CE80E940}"/>
              </a:ext>
            </a:extLst>
          </p:cNvPr>
          <p:cNvGraphicFramePr>
            <a:graphicFrameLocks/>
          </p:cNvGraphicFramePr>
          <p:nvPr>
            <p:extLst>
              <p:ext uri="{D42A27DB-BD31-4B8C-83A1-F6EECF244321}">
                <p14:modId xmlns:p14="http://schemas.microsoft.com/office/powerpoint/2010/main" val="59793715"/>
              </p:ext>
            </p:extLst>
          </p:nvPr>
        </p:nvGraphicFramePr>
        <p:xfrm>
          <a:off x="3807597" y="3546693"/>
          <a:ext cx="8111497" cy="2697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3DD77F43-E44A-0F3E-5BA3-D50E4876FC64}"/>
              </a:ext>
            </a:extLst>
          </p:cNvPr>
          <p:cNvGraphicFramePr>
            <a:graphicFrameLocks/>
          </p:cNvGraphicFramePr>
          <p:nvPr>
            <p:extLst>
              <p:ext uri="{D42A27DB-BD31-4B8C-83A1-F6EECF244321}">
                <p14:modId xmlns:p14="http://schemas.microsoft.com/office/powerpoint/2010/main" val="942153018"/>
              </p:ext>
            </p:extLst>
          </p:nvPr>
        </p:nvGraphicFramePr>
        <p:xfrm>
          <a:off x="3807598" y="1007034"/>
          <a:ext cx="8111497" cy="2694782"/>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33779458-F9F7-22F1-2932-4517143EA309}"/>
              </a:ext>
            </a:extLst>
          </p:cNvPr>
          <p:cNvCxnSpPr/>
          <p:nvPr/>
        </p:nvCxnSpPr>
        <p:spPr bwMode="auto">
          <a:xfrm>
            <a:off x="4635092" y="1859211"/>
            <a:ext cx="7176975"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ext Box 11">
            <a:extLst>
              <a:ext uri="{FF2B5EF4-FFF2-40B4-BE49-F238E27FC236}">
                <a16:creationId xmlns:a16="http://schemas.microsoft.com/office/drawing/2014/main" id="{4863E731-10DF-9DFB-E9D2-2BEC12466900}"/>
              </a:ext>
            </a:extLst>
          </p:cNvPr>
          <p:cNvSpPr txBox="1">
            <a:spLocks noChangeArrowheads="1"/>
          </p:cNvSpPr>
          <p:nvPr/>
        </p:nvSpPr>
        <p:spPr bwMode="auto">
          <a:xfrm>
            <a:off x="6138186" y="6169486"/>
            <a:ext cx="3714478" cy="30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altLang="en-US" sz="1400" dirty="0">
                <a:solidFill>
                  <a:prstClr val="black"/>
                </a:solidFill>
                <a:latin typeface="Arial" panose="020B0604020202020204" pitchFamily="34" charset="0"/>
                <a:cs typeface="Arial" panose="020B0604020202020204" pitchFamily="34" charset="0"/>
              </a:rPr>
              <a:t>SUR</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Upper and Lower Limit</a:t>
            </a:r>
          </a:p>
        </p:txBody>
      </p:sp>
      <p:sp>
        <p:nvSpPr>
          <p:cNvPr id="12" name="Line 12">
            <a:extLst>
              <a:ext uri="{FF2B5EF4-FFF2-40B4-BE49-F238E27FC236}">
                <a16:creationId xmlns:a16="http://schemas.microsoft.com/office/drawing/2014/main" id="{39A7844E-2306-2BD7-34DF-01DA4DB92AE2}"/>
              </a:ext>
            </a:extLst>
          </p:cNvPr>
          <p:cNvSpPr>
            <a:spLocks noChangeShapeType="1"/>
          </p:cNvSpPr>
          <p:nvPr/>
        </p:nvSpPr>
        <p:spPr bwMode="auto">
          <a:xfrm>
            <a:off x="6339956" y="6334762"/>
            <a:ext cx="312982"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3" name="Line 13">
            <a:extLst>
              <a:ext uri="{FF2B5EF4-FFF2-40B4-BE49-F238E27FC236}">
                <a16:creationId xmlns:a16="http://schemas.microsoft.com/office/drawing/2014/main" id="{E0BBB7A0-6A46-7F03-3E40-0087B4091571}"/>
              </a:ext>
            </a:extLst>
          </p:cNvPr>
          <p:cNvSpPr>
            <a:spLocks noChangeShapeType="1"/>
          </p:cNvSpPr>
          <p:nvPr/>
        </p:nvSpPr>
        <p:spPr bwMode="auto">
          <a:xfrm>
            <a:off x="7372638" y="6325169"/>
            <a:ext cx="312982"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0B92E486-C0BD-9E21-0F58-904A5650957E}"/>
              </a:ext>
            </a:extLst>
          </p:cNvPr>
          <p:cNvCxnSpPr/>
          <p:nvPr/>
        </p:nvCxnSpPr>
        <p:spPr bwMode="auto">
          <a:xfrm>
            <a:off x="4646422" y="4603565"/>
            <a:ext cx="7176975"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853639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11568-9FCB-6471-5849-749C5A8B14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AD9CB36-8845-B968-7E81-3FF7B5034CDB}"/>
              </a:ext>
            </a:extLst>
          </p:cNvPr>
          <p:cNvSpPr>
            <a:spLocks noGrp="1"/>
          </p:cNvSpPr>
          <p:nvPr>
            <p:ph type="title"/>
          </p:nvPr>
        </p:nvSpPr>
        <p:spPr>
          <a:xfrm>
            <a:off x="243685" y="56524"/>
            <a:ext cx="11704630" cy="874654"/>
          </a:xfrm>
        </p:spPr>
        <p:txBody>
          <a:bodyPr>
            <a:noAutofit/>
          </a:bodyPr>
          <a:lstStyle/>
          <a:p>
            <a:r>
              <a:rPr kumimoji="0" lang="en-US" sz="2300" b="1" i="0" u="none" strike="noStrike" kern="1200" cap="none" spc="0" normalizeH="0" baseline="0" noProof="0" dirty="0">
                <a:ln>
                  <a:noFill/>
                </a:ln>
                <a:solidFill>
                  <a:prstClr val="white"/>
                </a:solidFill>
                <a:effectLst/>
                <a:uLnTx/>
                <a:uFillTx/>
              </a:rPr>
              <a:t>Long-Term Acute Care Hospitals (LTAC) and Inpatient Rehabilitation Facilities (IRF)</a:t>
            </a:r>
            <a:br>
              <a:rPr kumimoji="0" lang="en-US" sz="2400" b="1" i="0" u="none" strike="noStrike" kern="1200" cap="none" spc="0" normalizeH="0" baseline="0" noProof="0" dirty="0">
                <a:ln>
                  <a:noFill/>
                </a:ln>
                <a:solidFill>
                  <a:prstClr val="white"/>
                </a:solidFill>
                <a:effectLst/>
                <a:uLnTx/>
                <a:uFillTx/>
              </a:rPr>
            </a:br>
            <a:r>
              <a:rPr kumimoji="0" lang="en-US" sz="1700" b="1" i="1" u="none" strike="noStrike" kern="1200" cap="none" spc="0" normalizeH="0" baseline="0" noProof="0" dirty="0">
                <a:ln>
                  <a:noFill/>
                </a:ln>
                <a:solidFill>
                  <a:prstClr val="white"/>
                </a:solidFill>
                <a:effectLst/>
                <a:uLnTx/>
                <a:uFillTx/>
              </a:rPr>
              <a:t>2023 </a:t>
            </a:r>
            <a:r>
              <a:rPr kumimoji="0" lang="en-US" sz="1700" b="1" i="1" u="none" strike="noStrike" kern="1200" cap="none" spc="0" normalizeH="0" baseline="0" noProof="0" dirty="0" err="1">
                <a:ln>
                  <a:noFill/>
                </a:ln>
                <a:solidFill>
                  <a:prstClr val="white"/>
                </a:solidFill>
                <a:effectLst/>
                <a:uLnTx/>
                <a:uFillTx/>
              </a:rPr>
              <a:t>Clostridioides</a:t>
            </a:r>
            <a:r>
              <a:rPr kumimoji="0" lang="en-US" sz="1700" b="1" i="1" u="none" strike="noStrike" kern="1200" cap="none" spc="0" normalizeH="0" baseline="0" noProof="0" dirty="0">
                <a:ln>
                  <a:noFill/>
                </a:ln>
                <a:solidFill>
                  <a:prstClr val="white"/>
                </a:solidFill>
                <a:effectLst/>
                <a:uLnTx/>
                <a:uFillTx/>
              </a:rPr>
              <a:t> difficile (CDI) SIR and Methicillin-resistant Staphylococcus aureus (MRSA) SIR</a:t>
            </a:r>
          </a:p>
        </p:txBody>
      </p:sp>
      <p:sp>
        <p:nvSpPr>
          <p:cNvPr id="2" name="Rounded Rectangle 1">
            <a:extLst>
              <a:ext uri="{FF2B5EF4-FFF2-40B4-BE49-F238E27FC236}">
                <a16:creationId xmlns:a16="http://schemas.microsoft.com/office/drawing/2014/main" id="{237F7D05-96DE-B3AE-46CD-4259EDB50A8A}"/>
              </a:ext>
            </a:extLst>
          </p:cNvPr>
          <p:cNvSpPr>
            <a:spLocks noChangeArrowheads="1"/>
          </p:cNvSpPr>
          <p:nvPr/>
        </p:nvSpPr>
        <p:spPr bwMode="auto">
          <a:xfrm>
            <a:off x="408813" y="1149532"/>
            <a:ext cx="2871350" cy="51286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t"/>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dirty="0">
                <a:ln>
                  <a:noFill/>
                </a:ln>
                <a:solidFill>
                  <a:srgbClr val="006699"/>
                </a:solidFill>
                <a:effectLst/>
                <a:uLnTx/>
                <a:uFillTx/>
                <a:latin typeface="Arial" panose="020B0604020202020204" pitchFamily="34" charset="0"/>
                <a:ea typeface="ＭＳ Ｐゴシック"/>
                <a:cs typeface="Arial" panose="020B0604020202020204" pitchFamily="34" charset="0"/>
              </a:rPr>
              <a:t>Key Findings</a:t>
            </a: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r>
              <a:rPr kumimoji="0" lang="en-US" altLang="en-US" sz="16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rPr>
              <a:t>In 2023, LTACs and IRFs experienced a significantly lower number of CDI infections than predicted, based on 2015 national aggregate data. </a:t>
            </a:r>
          </a:p>
          <a:p>
            <a:pPr eaLnBrk="1" fontAlgn="base" hangingPunct="1">
              <a:spcBef>
                <a:spcPct val="0"/>
              </a:spcBef>
              <a:buNone/>
              <a:defRPr/>
            </a:pPr>
            <a:endParaRPr kumimoji="0" lang="en-US" altLang="en-US" sz="16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r>
              <a:rPr kumimoji="0" lang="en-US" altLang="en-US" sz="1600" b="0" i="0" u="none" strike="noStrike" kern="1200" cap="none" spc="0" normalizeH="0" baseline="0" noProof="0" dirty="0">
                <a:ln>
                  <a:noFill/>
                </a:ln>
                <a:effectLst/>
                <a:uLnTx/>
                <a:uFillTx/>
                <a:latin typeface="Arial" panose="020B0604020202020204" pitchFamily="34" charset="0"/>
                <a:ea typeface="ＭＳ Ｐゴシック"/>
                <a:cs typeface="Arial" panose="020B0604020202020204" pitchFamily="34" charset="0"/>
              </a:rPr>
              <a:t>In 2023, LTACs experienced a significantly lower number of MRSA infections than predicted, based on 2015 national aggregate data. </a:t>
            </a:r>
          </a:p>
        </p:txBody>
      </p:sp>
      <p:graphicFrame>
        <p:nvGraphicFramePr>
          <p:cNvPr id="3" name="Chart 2">
            <a:extLst>
              <a:ext uri="{FF2B5EF4-FFF2-40B4-BE49-F238E27FC236}">
                <a16:creationId xmlns:a16="http://schemas.microsoft.com/office/drawing/2014/main" id="{7CB7832E-E85B-C051-FC9E-842100BA2504}"/>
              </a:ext>
            </a:extLst>
          </p:cNvPr>
          <p:cNvGraphicFramePr>
            <a:graphicFrameLocks/>
          </p:cNvGraphicFramePr>
          <p:nvPr>
            <p:extLst>
              <p:ext uri="{D42A27DB-BD31-4B8C-83A1-F6EECF244321}">
                <p14:modId xmlns:p14="http://schemas.microsoft.com/office/powerpoint/2010/main" val="1400433425"/>
              </p:ext>
            </p:extLst>
          </p:nvPr>
        </p:nvGraphicFramePr>
        <p:xfrm>
          <a:off x="3760457" y="3567016"/>
          <a:ext cx="8158640" cy="2697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B1F0C19F-AA13-D850-66BC-9CF80D00EADE}"/>
              </a:ext>
            </a:extLst>
          </p:cNvPr>
          <p:cNvGraphicFramePr>
            <a:graphicFrameLocks/>
          </p:cNvGraphicFramePr>
          <p:nvPr>
            <p:extLst>
              <p:ext uri="{D42A27DB-BD31-4B8C-83A1-F6EECF244321}">
                <p14:modId xmlns:p14="http://schemas.microsoft.com/office/powerpoint/2010/main" val="3096966360"/>
              </p:ext>
            </p:extLst>
          </p:nvPr>
        </p:nvGraphicFramePr>
        <p:xfrm>
          <a:off x="3760457" y="1054856"/>
          <a:ext cx="8158640" cy="2697957"/>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2D1EC1D3-351B-45B6-BC90-7C00241A7AD4}"/>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7" name="Slide Number Placeholder 5">
            <a:extLst>
              <a:ext uri="{FF2B5EF4-FFF2-40B4-BE49-F238E27FC236}">
                <a16:creationId xmlns:a16="http://schemas.microsoft.com/office/drawing/2014/main" id="{8BB41EC6-3470-9397-437E-C0F86BE74E45}"/>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21</a:t>
            </a:fld>
            <a:endParaRPr lang="en-US" sz="1050">
              <a:solidFill>
                <a:srgbClr val="464646">
                  <a:lumMod val="40000"/>
                  <a:lumOff val="60000"/>
                </a:srgbClr>
              </a:solidFill>
              <a:ea typeface="ＭＳ Ｐゴシック" pitchFamily="34" charset="-128"/>
            </a:endParaRPr>
          </a:p>
        </p:txBody>
      </p:sp>
      <p:sp>
        <p:nvSpPr>
          <p:cNvPr id="15" name="Slide Number Placeholder 5">
            <a:extLst>
              <a:ext uri="{FF2B5EF4-FFF2-40B4-BE49-F238E27FC236}">
                <a16:creationId xmlns:a16="http://schemas.microsoft.com/office/drawing/2014/main" id="{77404374-7F6E-922B-CEA5-5E68FBBE8E2E}"/>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21</a:t>
            </a:fld>
            <a:endParaRPr lang="en-US" sz="1100">
              <a:solidFill>
                <a:srgbClr val="464646">
                  <a:lumMod val="40000"/>
                  <a:lumOff val="60000"/>
                </a:srgbClr>
              </a:solidFill>
              <a:ea typeface="ＭＳ Ｐゴシック" pitchFamily="34" charset="-128"/>
            </a:endParaRPr>
          </a:p>
        </p:txBody>
      </p:sp>
      <p:sp>
        <p:nvSpPr>
          <p:cNvPr id="16" name="Slide Number Placeholder 5">
            <a:extLst>
              <a:ext uri="{FF2B5EF4-FFF2-40B4-BE49-F238E27FC236}">
                <a16:creationId xmlns:a16="http://schemas.microsoft.com/office/drawing/2014/main" id="{E92AFE9D-570C-A2A0-6944-D43F6EA768AD}"/>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21</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17" name="Slide Number Placeholder 5">
            <a:extLst>
              <a:ext uri="{FF2B5EF4-FFF2-40B4-BE49-F238E27FC236}">
                <a16:creationId xmlns:a16="http://schemas.microsoft.com/office/drawing/2014/main" id="{E1315C2E-7AED-9130-9E76-8E467DE50215}"/>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21</a:t>
            </a:fld>
            <a:endParaRPr lang="en-US" sz="1100">
              <a:solidFill>
                <a:srgbClr val="464646">
                  <a:lumMod val="40000"/>
                  <a:lumOff val="60000"/>
                </a:srgbClr>
              </a:solidFill>
              <a:ea typeface="ＭＳ Ｐゴシック" pitchFamily="34" charset="-128"/>
            </a:endParaRPr>
          </a:p>
        </p:txBody>
      </p:sp>
      <p:cxnSp>
        <p:nvCxnSpPr>
          <p:cNvPr id="18" name="Straight Connector 17">
            <a:extLst>
              <a:ext uri="{FF2B5EF4-FFF2-40B4-BE49-F238E27FC236}">
                <a16:creationId xmlns:a16="http://schemas.microsoft.com/office/drawing/2014/main" id="{56E2E415-BD8E-8978-AE66-11463A00C5AA}"/>
              </a:ext>
            </a:extLst>
          </p:cNvPr>
          <p:cNvCxnSpPr/>
          <p:nvPr/>
        </p:nvCxnSpPr>
        <p:spPr bwMode="auto">
          <a:xfrm>
            <a:off x="4596179" y="1911170"/>
            <a:ext cx="7176975"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 Box 11">
            <a:extLst>
              <a:ext uri="{FF2B5EF4-FFF2-40B4-BE49-F238E27FC236}">
                <a16:creationId xmlns:a16="http://schemas.microsoft.com/office/drawing/2014/main" id="{D36B43F9-830F-E56E-1D60-8D228427A2F9}"/>
              </a:ext>
            </a:extLst>
          </p:cNvPr>
          <p:cNvSpPr txBox="1">
            <a:spLocks noChangeArrowheads="1"/>
          </p:cNvSpPr>
          <p:nvPr/>
        </p:nvSpPr>
        <p:spPr bwMode="auto">
          <a:xfrm>
            <a:off x="6138186" y="6169486"/>
            <a:ext cx="3714478" cy="30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20" name="Line 12">
            <a:extLst>
              <a:ext uri="{FF2B5EF4-FFF2-40B4-BE49-F238E27FC236}">
                <a16:creationId xmlns:a16="http://schemas.microsoft.com/office/drawing/2014/main" id="{F9B480C9-C4A0-84AA-621D-D971729ECDEA}"/>
              </a:ext>
            </a:extLst>
          </p:cNvPr>
          <p:cNvSpPr>
            <a:spLocks noChangeShapeType="1"/>
          </p:cNvSpPr>
          <p:nvPr/>
        </p:nvSpPr>
        <p:spPr bwMode="auto">
          <a:xfrm>
            <a:off x="6339956" y="6334762"/>
            <a:ext cx="312982"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1" name="Line 13">
            <a:extLst>
              <a:ext uri="{FF2B5EF4-FFF2-40B4-BE49-F238E27FC236}">
                <a16:creationId xmlns:a16="http://schemas.microsoft.com/office/drawing/2014/main" id="{8910906A-44DD-5116-6C54-64F9C2DA13DA}"/>
              </a:ext>
            </a:extLst>
          </p:cNvPr>
          <p:cNvSpPr>
            <a:spLocks noChangeShapeType="1"/>
          </p:cNvSpPr>
          <p:nvPr/>
        </p:nvSpPr>
        <p:spPr bwMode="auto">
          <a:xfrm>
            <a:off x="7372638" y="6325169"/>
            <a:ext cx="312982"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cxnSp>
        <p:nvCxnSpPr>
          <p:cNvPr id="22" name="Straight Connector 21">
            <a:extLst>
              <a:ext uri="{FF2B5EF4-FFF2-40B4-BE49-F238E27FC236}">
                <a16:creationId xmlns:a16="http://schemas.microsoft.com/office/drawing/2014/main" id="{23387748-D6D7-5537-0D68-C4896DCD321E}"/>
              </a:ext>
            </a:extLst>
          </p:cNvPr>
          <p:cNvCxnSpPr/>
          <p:nvPr/>
        </p:nvCxnSpPr>
        <p:spPr bwMode="auto">
          <a:xfrm>
            <a:off x="4593767" y="5439569"/>
            <a:ext cx="7176975"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99153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0">
            <a:extLst>
              <a:ext uri="{FF2B5EF4-FFF2-40B4-BE49-F238E27FC236}">
                <a16:creationId xmlns:a16="http://schemas.microsoft.com/office/drawing/2014/main" id="{874C9DB6-A617-E1CE-DF70-3F05BE1619A8}"/>
              </a:ext>
            </a:extLst>
          </p:cNvPr>
          <p:cNvGraphicFramePr>
            <a:graphicFrameLocks noGrp="1" noChangeAspect="1"/>
          </p:cNvGraphicFramePr>
          <p:nvPr>
            <p:ph idx="1"/>
            <p:extLst>
              <p:ext uri="{D42A27DB-BD31-4B8C-83A1-F6EECF244321}">
                <p14:modId xmlns:p14="http://schemas.microsoft.com/office/powerpoint/2010/main" val="309642175"/>
              </p:ext>
            </p:extLst>
          </p:nvPr>
        </p:nvGraphicFramePr>
        <p:xfrm>
          <a:off x="3404172" y="1432874"/>
          <a:ext cx="8524125" cy="41870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7CE6104-6EAF-8232-292C-A645B3147BD9}"/>
              </a:ext>
            </a:extLst>
          </p:cNvPr>
          <p:cNvSpPr>
            <a:spLocks noGrp="1"/>
          </p:cNvSpPr>
          <p:nvPr>
            <p:ph type="title"/>
          </p:nvPr>
        </p:nvSpPr>
        <p:spPr/>
        <p:txBody>
          <a:bodyPr>
            <a:normAutofit/>
          </a:bodyPr>
          <a:lstStyle/>
          <a:p>
            <a:r>
              <a:rPr kumimoji="0" lang="en-US" sz="2800" b="1" i="0" u="none" strike="noStrike" kern="1200" cap="none" spc="0" normalizeH="0" baseline="0" noProof="0" dirty="0">
                <a:ln>
                  <a:noFill/>
                </a:ln>
                <a:solidFill>
                  <a:prstClr val="white"/>
                </a:solidFill>
                <a:effectLst/>
                <a:uLnTx/>
                <a:uFillTx/>
              </a:rPr>
              <a:t>Dialysis Center Bloodstream Infections (BSI):</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a:ln>
                  <a:noFill/>
                </a:ln>
                <a:solidFill>
                  <a:prstClr val="white"/>
                </a:solidFill>
                <a:effectLst/>
                <a:uLnTx/>
                <a:uFillTx/>
              </a:rPr>
              <a:t>Standard Infection Ratio by Access Type</a:t>
            </a:r>
            <a:endParaRPr lang="en-US" sz="2800" dirty="0"/>
          </a:p>
        </p:txBody>
      </p:sp>
      <p:sp>
        <p:nvSpPr>
          <p:cNvPr id="4" name="Slide Number Placeholder 3">
            <a:extLst>
              <a:ext uri="{FF2B5EF4-FFF2-40B4-BE49-F238E27FC236}">
                <a16:creationId xmlns:a16="http://schemas.microsoft.com/office/drawing/2014/main" id="{D15133B4-21F4-DBAB-69F9-A6F1F0ED6AB8}"/>
              </a:ext>
            </a:extLst>
          </p:cNvPr>
          <p:cNvSpPr>
            <a:spLocks noGrp="1"/>
          </p:cNvSpPr>
          <p:nvPr>
            <p:ph type="sldNum" sz="quarter" idx="4"/>
          </p:nvPr>
        </p:nvSpPr>
        <p:spPr/>
        <p:txBody>
          <a:bodyPr/>
          <a:lstStyle/>
          <a:p>
            <a:fld id="{CA49D0EE-DE7F-324B-A84C-F36708423CDB}" type="slidenum">
              <a:rPr lang="en-US" smtClean="0"/>
              <a:pPr/>
              <a:t>22</a:t>
            </a:fld>
            <a:endParaRPr lang="en-US"/>
          </a:p>
        </p:txBody>
      </p:sp>
      <p:sp>
        <p:nvSpPr>
          <p:cNvPr id="6" name="Rounded Rectangle 1">
            <a:extLst>
              <a:ext uri="{FF2B5EF4-FFF2-40B4-BE49-F238E27FC236}">
                <a16:creationId xmlns:a16="http://schemas.microsoft.com/office/drawing/2014/main" id="{BE2E4FCC-F751-6817-7259-245129E04263}"/>
              </a:ext>
            </a:extLst>
          </p:cNvPr>
          <p:cNvSpPr>
            <a:spLocks noChangeArrowheads="1"/>
          </p:cNvSpPr>
          <p:nvPr/>
        </p:nvSpPr>
        <p:spPr bwMode="auto">
          <a:xfrm>
            <a:off x="408813" y="1149532"/>
            <a:ext cx="2871350" cy="50292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dirty="0">
                <a:ln>
                  <a:noFill/>
                </a:ln>
                <a:solidFill>
                  <a:srgbClr val="006699"/>
                </a:solidFill>
                <a:effectLst/>
                <a:uLnTx/>
                <a:uFillTx/>
                <a:latin typeface="Arial" panose="020B0604020202020204" pitchFamily="34" charset="0"/>
                <a:cs typeface="Arial" panose="020B0604020202020204" pitchFamily="34" charset="0"/>
              </a:rPr>
              <a:t>Key Findings</a:t>
            </a: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the past four years, all hemodialysis access types (central venous catheters (CVC), arteriovenous fistulas and arteriovenous grafts) experienced a significantly lower number of infections than predicted, based on 2014 national aggregate data. </a:t>
            </a:r>
          </a:p>
        </p:txBody>
      </p:sp>
      <p:sp>
        <p:nvSpPr>
          <p:cNvPr id="9" name="Text Box 14">
            <a:extLst>
              <a:ext uri="{FF2B5EF4-FFF2-40B4-BE49-F238E27FC236}">
                <a16:creationId xmlns:a16="http://schemas.microsoft.com/office/drawing/2014/main" id="{12B1BCEA-2819-C3AB-82F9-2BCEBCA83D15}"/>
              </a:ext>
            </a:extLst>
          </p:cNvPr>
          <p:cNvSpPr txBox="1">
            <a:spLocks noChangeArrowheads="1"/>
          </p:cNvSpPr>
          <p:nvPr/>
        </p:nvSpPr>
        <p:spPr bwMode="auto">
          <a:xfrm>
            <a:off x="6026185" y="5860466"/>
            <a:ext cx="3734915" cy="27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10" name="Line 15">
            <a:extLst>
              <a:ext uri="{FF2B5EF4-FFF2-40B4-BE49-F238E27FC236}">
                <a16:creationId xmlns:a16="http://schemas.microsoft.com/office/drawing/2014/main" id="{EB29CCFB-9630-564B-D348-BB6C4AC5FA21}"/>
              </a:ext>
            </a:extLst>
          </p:cNvPr>
          <p:cNvSpPr>
            <a:spLocks noChangeShapeType="1"/>
          </p:cNvSpPr>
          <p:nvPr/>
        </p:nvSpPr>
        <p:spPr bwMode="auto">
          <a:xfrm>
            <a:off x="6198847" y="5980210"/>
            <a:ext cx="299706"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1" name="Line 13">
            <a:extLst>
              <a:ext uri="{FF2B5EF4-FFF2-40B4-BE49-F238E27FC236}">
                <a16:creationId xmlns:a16="http://schemas.microsoft.com/office/drawing/2014/main" id="{C445D24D-5576-C2DA-8CC6-9915175C2925}"/>
              </a:ext>
            </a:extLst>
          </p:cNvPr>
          <p:cNvSpPr>
            <a:spLocks noChangeShapeType="1"/>
          </p:cNvSpPr>
          <p:nvPr/>
        </p:nvSpPr>
        <p:spPr bwMode="auto">
          <a:xfrm>
            <a:off x="7274092" y="5965573"/>
            <a:ext cx="312982"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209699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Dialysis Antimicrobial Start Rates by Year and Access Type</a:t>
            </a:r>
            <a:br>
              <a:rPr kumimoji="0" lang="en-US" sz="2800" b="1" i="0" u="none" strike="noStrike" kern="1200" cap="none" spc="0" normalizeH="0" baseline="0" noProof="0" dirty="0">
                <a:ln>
                  <a:noFill/>
                </a:ln>
                <a:solidFill>
                  <a:prstClr val="white"/>
                </a:solidFill>
                <a:effectLst/>
                <a:uLnTx/>
                <a:uFillTx/>
              </a:rPr>
            </a:br>
            <a:r>
              <a:rPr kumimoji="0" lang="en-US" sz="2000" b="1" i="1" u="none" strike="noStrike" kern="1200" cap="none" spc="0" normalizeH="0" baseline="0" noProof="0" dirty="0">
                <a:ln>
                  <a:noFill/>
                </a:ln>
                <a:solidFill>
                  <a:prstClr val="white"/>
                </a:solidFill>
                <a:effectLst/>
                <a:uLnTx/>
                <a:uFillTx/>
              </a:rPr>
              <a:t>2017-2023</a:t>
            </a:r>
            <a:endParaRPr kumimoji="0" lang="en-US" sz="2800" b="1" i="1" u="none" strike="noStrike" kern="1200" cap="none" spc="0" normalizeH="0" baseline="0" noProof="0" dirty="0">
              <a:ln>
                <a:noFill/>
              </a:ln>
              <a:solidFill>
                <a:prstClr val="white"/>
              </a:solidFill>
              <a:effectLst/>
              <a:uLnTx/>
              <a:uFillTx/>
            </a:endParaRP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23</a:t>
            </a:fld>
            <a:endParaRPr lang="en-US" sz="1050">
              <a:solidFill>
                <a:srgbClr val="464646">
                  <a:lumMod val="40000"/>
                  <a:lumOff val="60000"/>
                </a:srgbClr>
              </a:solidFill>
              <a:ea typeface="ＭＳ Ｐゴシック" pitchFamily="34" charset="-128"/>
            </a:endParaRPr>
          </a:p>
        </p:txBody>
      </p:sp>
      <p:sp>
        <p:nvSpPr>
          <p:cNvPr id="21" name="Slide Number Placeholder 5">
            <a:extLst>
              <a:ext uri="{FF2B5EF4-FFF2-40B4-BE49-F238E27FC236}">
                <a16:creationId xmlns:a16="http://schemas.microsoft.com/office/drawing/2014/main" id="{28FF3680-3EAC-6FA4-91A3-D848652D4C8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23</a:t>
            </a:fld>
            <a:endParaRPr lang="en-US" sz="1100">
              <a:solidFill>
                <a:srgbClr val="464646">
                  <a:lumMod val="40000"/>
                  <a:lumOff val="60000"/>
                </a:srgbClr>
              </a:solidFill>
              <a:ea typeface="ＭＳ Ｐゴシック" pitchFamily="34" charset="-128"/>
            </a:endParaRPr>
          </a:p>
        </p:txBody>
      </p:sp>
      <p:sp>
        <p:nvSpPr>
          <p:cNvPr id="36" name="Slide Number Placeholder 5">
            <a:extLst>
              <a:ext uri="{FF2B5EF4-FFF2-40B4-BE49-F238E27FC236}">
                <a16:creationId xmlns:a16="http://schemas.microsoft.com/office/drawing/2014/main" id="{8EF96763-5BEC-BAAB-312D-AD789B522D99}"/>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23</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6" name="Slide Number Placeholder 5">
            <a:extLst>
              <a:ext uri="{FF2B5EF4-FFF2-40B4-BE49-F238E27FC236}">
                <a16:creationId xmlns:a16="http://schemas.microsoft.com/office/drawing/2014/main" id="{4C27AECE-B088-615E-B1D9-EE93E44B7EEC}"/>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23</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14" name="Slide Number Placeholder 5">
            <a:extLst>
              <a:ext uri="{FF2B5EF4-FFF2-40B4-BE49-F238E27FC236}">
                <a16:creationId xmlns:a16="http://schemas.microsoft.com/office/drawing/2014/main" id="{44C13378-DABA-C68D-23B7-7F099453E9E4}"/>
              </a:ext>
            </a:extLst>
          </p:cNvPr>
          <p:cNvSpPr txBox="1">
            <a:spLocks/>
          </p:cNvSpPr>
          <p:nvPr/>
        </p:nvSpPr>
        <p:spPr>
          <a:xfrm>
            <a:off x="8758111" y="6492875"/>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23</a:t>
            </a:fld>
            <a:endParaRPr lang="en-US" sz="1100">
              <a:solidFill>
                <a:srgbClr val="464646">
                  <a:lumMod val="40000"/>
                  <a:lumOff val="60000"/>
                </a:srgbClr>
              </a:solidFill>
              <a:ea typeface="ＭＳ Ｐゴシック" pitchFamily="34" charset="-128"/>
            </a:endParaRPr>
          </a:p>
        </p:txBody>
      </p:sp>
      <p:sp>
        <p:nvSpPr>
          <p:cNvPr id="4" name="Slide Number Placeholder 5">
            <a:extLst>
              <a:ext uri="{FF2B5EF4-FFF2-40B4-BE49-F238E27FC236}">
                <a16:creationId xmlns:a16="http://schemas.microsoft.com/office/drawing/2014/main" id="{47DA0D04-0260-5AAD-999F-E0A6E9F74C5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23</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2" name="Rounded Rectangle 1">
            <a:extLst>
              <a:ext uri="{FF2B5EF4-FFF2-40B4-BE49-F238E27FC236}">
                <a16:creationId xmlns:a16="http://schemas.microsoft.com/office/drawing/2014/main" id="{10728A8E-3DDC-C0D9-B8B1-FB27BDF98294}"/>
              </a:ext>
            </a:extLst>
          </p:cNvPr>
          <p:cNvSpPr>
            <a:spLocks noChangeArrowheads="1"/>
          </p:cNvSpPr>
          <p:nvPr/>
        </p:nvSpPr>
        <p:spPr bwMode="auto">
          <a:xfrm>
            <a:off x="403766" y="1149532"/>
            <a:ext cx="2871350" cy="50292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dirty="0">
                <a:ln>
                  <a:noFill/>
                </a:ln>
                <a:solidFill>
                  <a:srgbClr val="006699"/>
                </a:solidFill>
                <a:effectLst/>
                <a:uLnTx/>
                <a:uFillTx/>
                <a:latin typeface="Arial" panose="020B0604020202020204" pitchFamily="34" charset="0"/>
                <a:cs typeface="Arial" panose="020B0604020202020204" pitchFamily="34" charset="0"/>
              </a:rPr>
              <a:t>Key Findings</a:t>
            </a: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Antimicrobial and vancomycin start rates are highest in those with any kind of central venous catheter.</a:t>
            </a:r>
          </a:p>
        </p:txBody>
      </p:sp>
      <p:sp>
        <p:nvSpPr>
          <p:cNvPr id="9" name="Rectangle 8">
            <a:extLst>
              <a:ext uri="{FF2B5EF4-FFF2-40B4-BE49-F238E27FC236}">
                <a16:creationId xmlns:a16="http://schemas.microsoft.com/office/drawing/2014/main" id="{C4CF8F06-0059-0D77-BEF5-5BC4BD43F09C}"/>
              </a:ext>
            </a:extLst>
          </p:cNvPr>
          <p:cNvSpPr>
            <a:spLocks noChangeArrowheads="1"/>
          </p:cNvSpPr>
          <p:nvPr/>
        </p:nvSpPr>
        <p:spPr bwMode="auto">
          <a:xfrm>
            <a:off x="611664" y="753580"/>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1217613" rtl="0" eaLnBrk="1" fontAlgn="base" latinLnBrk="0" hangingPunct="1">
              <a:lnSpc>
                <a:spcPct val="90000"/>
              </a:lnSpc>
              <a:spcBef>
                <a:spcPct val="20000"/>
              </a:spcBef>
              <a:spcAft>
                <a:spcPct val="0"/>
              </a:spcAft>
              <a:buClrTx/>
              <a:buSzTx/>
              <a:buFontTx/>
              <a:buChar char="•"/>
              <a:tabLst/>
              <a:defRPr/>
            </a:pPr>
            <a:endParaRPr kumimoji="0" lang="en-US" altLang="en-US" sz="36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0" name="Rectangle 9">
            <a:extLst>
              <a:ext uri="{FF2B5EF4-FFF2-40B4-BE49-F238E27FC236}">
                <a16:creationId xmlns:a16="http://schemas.microsoft.com/office/drawing/2014/main" id="{285EF5FA-208C-B8C8-D35D-567611015824}"/>
              </a:ext>
            </a:extLst>
          </p:cNvPr>
          <p:cNvSpPr/>
          <p:nvPr/>
        </p:nvSpPr>
        <p:spPr>
          <a:xfrm>
            <a:off x="8287050" y="1639403"/>
            <a:ext cx="3581074" cy="2824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Vancomycin</a:t>
            </a:r>
            <a:endParaRPr kumimoji="0" lang="en-US"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3AAF617-7977-E21C-B746-F49B7234AACF}"/>
              </a:ext>
            </a:extLst>
          </p:cNvPr>
          <p:cNvSpPr/>
          <p:nvPr/>
        </p:nvSpPr>
        <p:spPr>
          <a:xfrm>
            <a:off x="4583217" y="1639404"/>
            <a:ext cx="3566160" cy="2824001"/>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All Antimicrobial</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13" name="Object 4">
            <a:extLst>
              <a:ext uri="{FF2B5EF4-FFF2-40B4-BE49-F238E27FC236}">
                <a16:creationId xmlns:a16="http://schemas.microsoft.com/office/drawing/2014/main" id="{5A3F51AE-04A4-8E5B-60D5-3A95F835721A}"/>
              </a:ext>
            </a:extLst>
          </p:cNvPr>
          <p:cNvGraphicFramePr>
            <a:graphicFrameLocks noGrp="1"/>
          </p:cNvGraphicFramePr>
          <p:nvPr>
            <p:extLst>
              <p:ext uri="{D42A27DB-BD31-4B8C-83A1-F6EECF244321}">
                <p14:modId xmlns:p14="http://schemas.microsoft.com/office/powerpoint/2010/main" val="1478359688"/>
              </p:ext>
            </p:extLst>
          </p:nvPr>
        </p:nvGraphicFramePr>
        <p:xfrm>
          <a:off x="3457574" y="1149532"/>
          <a:ext cx="8698336" cy="4954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9667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rmAutofit/>
          </a:bodyPr>
          <a:lstStyle/>
          <a:p>
            <a:r>
              <a:rPr kumimoji="0" lang="en-US" sz="3400" b="1" i="0" u="none" strike="noStrike" kern="1200" cap="none" spc="0" normalizeH="0" baseline="0" noProof="0" dirty="0">
                <a:ln>
                  <a:noFill/>
                </a:ln>
                <a:solidFill>
                  <a:prstClr val="white"/>
                </a:solidFill>
                <a:effectLst/>
                <a:uLnTx/>
                <a:uFillTx/>
              </a:rPr>
              <a:t>DPH HAI Prevention and Response Activities </a:t>
            </a:r>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198180"/>
            <a:ext cx="10972800" cy="5294322"/>
          </a:xfrm>
        </p:spPr>
        <p:txBody>
          <a:bodyPr>
            <a:noAutofit/>
          </a:bodyPr>
          <a:lstStyle/>
          <a:p>
            <a:pPr marL="342900" marR="0" lvl="0" indent="-342900">
              <a:lnSpc>
                <a:spcPct val="110000"/>
              </a:lnSpc>
              <a:spcBef>
                <a:spcPts val="0"/>
              </a:spcBef>
              <a:spcAft>
                <a:spcPts val="600"/>
              </a:spcAft>
              <a:buFont typeface="Arial" panose="020B0604020202020204" pitchFamily="34" charset="0"/>
              <a:buChar char="•"/>
              <a:tabLst>
                <a:tab pos="457200" algn="l"/>
              </a:tabLst>
            </a:pPr>
            <a:r>
              <a:rPr lang="en-US" sz="2000" dirty="0">
                <a:effectLst/>
                <a:ea typeface="Times New Roman" panose="02020603050405020304" pitchFamily="18" charset="0"/>
              </a:rPr>
              <a:t>Comprehensive proactive and responsive on-site Infection Control Assessment and Response (ICAR) visits are conducted at a variety of healthcare facilities.  During these visits, an epidemiologist and public health nurse:</a:t>
            </a:r>
            <a:endParaRPr lang="en-US" sz="2000" dirty="0">
              <a:effectLst/>
              <a:ea typeface="Aptos" panose="020B0004020202020204" pitchFamily="34" charset="0"/>
            </a:endParaRPr>
          </a:p>
          <a:p>
            <a:pPr marR="0" lvl="1">
              <a:lnSpc>
                <a:spcPct val="110000"/>
              </a:lnSpc>
              <a:spcBef>
                <a:spcPts val="0"/>
              </a:spcBef>
              <a:spcAft>
                <a:spcPts val="600"/>
              </a:spcAft>
              <a:buFont typeface="Courier New" panose="02070309020205020404" pitchFamily="49" charset="0"/>
              <a:buChar char="o"/>
              <a:tabLst>
                <a:tab pos="914400" algn="l"/>
              </a:tabLst>
            </a:pPr>
            <a:r>
              <a:rPr lang="en-US" sz="1700" dirty="0">
                <a:effectLst/>
                <a:ea typeface="Times New Roman" panose="02020603050405020304" pitchFamily="18" charset="0"/>
              </a:rPr>
              <a:t>Discuss facility infection prevention and control (IPC) policies and practices.</a:t>
            </a:r>
            <a:endParaRPr lang="en-US" sz="1700" dirty="0">
              <a:effectLst/>
              <a:ea typeface="Aptos" panose="020B0004020202020204" pitchFamily="34" charset="0"/>
            </a:endParaRPr>
          </a:p>
          <a:p>
            <a:pPr marR="0" lvl="1">
              <a:lnSpc>
                <a:spcPct val="110000"/>
              </a:lnSpc>
              <a:spcBef>
                <a:spcPts val="0"/>
              </a:spcBef>
              <a:spcAft>
                <a:spcPts val="600"/>
              </a:spcAft>
              <a:buFont typeface="Courier New" panose="02070309020205020404" pitchFamily="49" charset="0"/>
              <a:buChar char="o"/>
              <a:tabLst>
                <a:tab pos="914400" algn="l"/>
              </a:tabLst>
            </a:pPr>
            <a:r>
              <a:rPr lang="en-US" sz="1700" dirty="0">
                <a:effectLst/>
                <a:ea typeface="Times New Roman" panose="02020603050405020304" pitchFamily="18" charset="0"/>
              </a:rPr>
              <a:t>Observe hand hygiene, PPE use, environmental cleaning and disinfection, wound care, point of care, blood glucose testing, and vaccine storage, and provide feedback and coaching to the facility staff.</a:t>
            </a:r>
            <a:endParaRPr lang="en-US" sz="1700" dirty="0">
              <a:effectLst/>
              <a:ea typeface="Aptos" panose="020B0004020202020204" pitchFamily="34" charset="0"/>
            </a:endParaRPr>
          </a:p>
          <a:p>
            <a:pPr marR="0" lvl="1">
              <a:lnSpc>
                <a:spcPct val="110000"/>
              </a:lnSpc>
              <a:spcBef>
                <a:spcPts val="0"/>
              </a:spcBef>
              <a:spcAft>
                <a:spcPts val="600"/>
              </a:spcAft>
              <a:buFont typeface="Courier New" panose="02070309020205020404" pitchFamily="49" charset="0"/>
              <a:buChar char="o"/>
              <a:tabLst>
                <a:tab pos="914400" algn="l"/>
              </a:tabLst>
            </a:pPr>
            <a:r>
              <a:rPr lang="en-US" sz="1700" dirty="0">
                <a:effectLst/>
                <a:ea typeface="Times New Roman" panose="02020603050405020304" pitchFamily="18" charset="0"/>
              </a:rPr>
              <a:t>Provide a comprehensive report to facility leadership with resources and recommendations for improvement.</a:t>
            </a:r>
            <a:endParaRPr lang="en-US" sz="1700" dirty="0">
              <a:effectLst/>
              <a:ea typeface="Aptos" panose="020B0004020202020204" pitchFamily="34" charset="0"/>
            </a:endParaRPr>
          </a:p>
          <a:p>
            <a:pPr marR="0" lvl="1">
              <a:lnSpc>
                <a:spcPct val="110000"/>
              </a:lnSpc>
              <a:spcBef>
                <a:spcPts val="0"/>
              </a:spcBef>
              <a:spcAft>
                <a:spcPts val="600"/>
              </a:spcAft>
              <a:buFont typeface="Courier New" panose="02070309020205020404" pitchFamily="49" charset="0"/>
              <a:buChar char="o"/>
              <a:tabLst>
                <a:tab pos="914400" algn="l"/>
              </a:tabLst>
            </a:pPr>
            <a:r>
              <a:rPr lang="en-US" sz="1700" dirty="0">
                <a:effectLst/>
                <a:ea typeface="Times New Roman" panose="02020603050405020304" pitchFamily="18" charset="0"/>
              </a:rPr>
              <a:t>Glo Germ kits are distributed for teaching hand hygiene and environmental cleaning and disinfection.</a:t>
            </a:r>
          </a:p>
          <a:p>
            <a:pPr lvl="1">
              <a:lnSpc>
                <a:spcPct val="110000"/>
              </a:lnSpc>
              <a:spcBef>
                <a:spcPts val="0"/>
              </a:spcBef>
              <a:spcAft>
                <a:spcPts val="600"/>
              </a:spcAft>
              <a:buFont typeface="Courier New" panose="02070309020205020404" pitchFamily="49" charset="0"/>
              <a:buChar char="o"/>
              <a:tabLst>
                <a:tab pos="914400" algn="l"/>
              </a:tabLst>
            </a:pPr>
            <a:r>
              <a:rPr lang="en-US" sz="1700" i="1" dirty="0">
                <a:solidFill>
                  <a:srgbClr val="FF0000"/>
                </a:solidFill>
                <a:effectLst/>
                <a:ea typeface="Times New Roman" panose="02020603050405020304" pitchFamily="18" charset="0"/>
              </a:rPr>
              <a:t>NEW</a:t>
            </a:r>
            <a:r>
              <a:rPr lang="en-US" sz="1700" dirty="0">
                <a:solidFill>
                  <a:srgbClr val="C00000"/>
                </a:solidFill>
                <a:effectLst/>
                <a:ea typeface="Times New Roman" panose="02020603050405020304" pitchFamily="18" charset="0"/>
              </a:rPr>
              <a:t> </a:t>
            </a:r>
            <a:r>
              <a:rPr lang="en-US" sz="1700" dirty="0">
                <a:effectLst/>
                <a:ea typeface="Times New Roman" panose="02020603050405020304" pitchFamily="18" charset="0"/>
              </a:rPr>
              <a:t>IPC priority checklist for facility leadership and a staff IPC Bingo Card were developed and co-branded by CDC.</a:t>
            </a:r>
            <a:endParaRPr lang="en-US" sz="1700" dirty="0">
              <a:effectLst/>
              <a:ea typeface="Aptos" panose="020B0004020202020204" pitchFamily="34" charset="0"/>
            </a:endParaRPr>
          </a:p>
          <a:p>
            <a:pPr marL="342900" marR="0" lvl="0" indent="-342900">
              <a:lnSpc>
                <a:spcPct val="110000"/>
              </a:lnSpc>
              <a:spcBef>
                <a:spcPts val="0"/>
              </a:spcBef>
              <a:spcAft>
                <a:spcPts val="600"/>
              </a:spcAft>
              <a:buFont typeface="Arial" panose="020B0604020202020204" pitchFamily="34" charset="0"/>
              <a:buChar char="•"/>
              <a:tabLst>
                <a:tab pos="457200" algn="l"/>
              </a:tabLst>
            </a:pPr>
            <a:r>
              <a:rPr lang="en-US" sz="2000" dirty="0">
                <a:effectLst/>
                <a:ea typeface="Times New Roman" panose="02020603050405020304" pitchFamily="18" charset="0"/>
              </a:rPr>
              <a:t>Conducted webinars for nursing home staff on topics such as: </a:t>
            </a:r>
            <a:endParaRPr lang="en-US" sz="2000" dirty="0">
              <a:effectLst/>
              <a:ea typeface="Aptos" panose="020B0004020202020204" pitchFamily="34" charset="0"/>
            </a:endParaRPr>
          </a:p>
          <a:p>
            <a:pPr lvl="1">
              <a:lnSpc>
                <a:spcPct val="110000"/>
              </a:lnSpc>
              <a:spcBef>
                <a:spcPts val="0"/>
              </a:spcBef>
              <a:spcAft>
                <a:spcPts val="600"/>
              </a:spcAft>
              <a:buFont typeface="Courier New" panose="02070309020205020404" pitchFamily="49" charset="0"/>
              <a:buChar char="o"/>
              <a:tabLst>
                <a:tab pos="914400" algn="l"/>
              </a:tabLst>
            </a:pPr>
            <a:r>
              <a:rPr lang="en-US" sz="1700" dirty="0">
                <a:effectLst/>
                <a:ea typeface="Times New Roman" panose="02020603050405020304" pitchFamily="18" charset="0"/>
              </a:rPr>
              <a:t>IPC in Wound Care: A Guide for the Clinician			</a:t>
            </a:r>
            <a:r>
              <a:rPr lang="en-US" sz="1700" dirty="0">
                <a:effectLst/>
                <a:latin typeface="Aptos" panose="020B0004020202020204" pitchFamily="34" charset="0"/>
                <a:ea typeface="Times New Roman" panose="02020603050405020304" pitchFamily="18" charset="0"/>
              </a:rPr>
              <a:t>○    </a:t>
            </a:r>
            <a:r>
              <a:rPr lang="en-US" sz="1700" dirty="0">
                <a:effectLst/>
                <a:ea typeface="Times New Roman" panose="02020603050405020304" pitchFamily="18" charset="0"/>
              </a:rPr>
              <a:t>IPC in Skilled Nursing Facilities</a:t>
            </a:r>
            <a:endParaRPr lang="en-US" sz="1700" dirty="0">
              <a:effectLst/>
              <a:ea typeface="Aptos" panose="020B0004020202020204" pitchFamily="34" charset="0"/>
            </a:endParaRPr>
          </a:p>
          <a:p>
            <a:pPr lvl="1">
              <a:lnSpc>
                <a:spcPct val="110000"/>
              </a:lnSpc>
              <a:spcBef>
                <a:spcPts val="0"/>
              </a:spcBef>
              <a:spcAft>
                <a:spcPts val="600"/>
              </a:spcAft>
              <a:buFont typeface="Courier New" panose="02070309020205020404" pitchFamily="49" charset="0"/>
              <a:buChar char="o"/>
              <a:tabLst>
                <a:tab pos="914400" algn="l"/>
              </a:tabLst>
            </a:pPr>
            <a:r>
              <a:rPr lang="en-US" sz="1700" dirty="0">
                <a:effectLst/>
                <a:ea typeface="Times New Roman" panose="02020603050405020304" pitchFamily="18" charset="0"/>
              </a:rPr>
              <a:t>Enhanced Barrier Precautions for Skilled Nursing Facilities		</a:t>
            </a:r>
            <a:r>
              <a:rPr lang="en-US" sz="1700" dirty="0">
                <a:effectLst/>
                <a:latin typeface="Aptos" panose="020B0004020202020204" pitchFamily="34" charset="0"/>
                <a:ea typeface="Times New Roman" panose="02020603050405020304" pitchFamily="18" charset="0"/>
              </a:rPr>
              <a:t>○     </a:t>
            </a:r>
            <a:r>
              <a:rPr lang="en-US" sz="1700" dirty="0">
                <a:effectLst/>
                <a:ea typeface="Times New Roman" panose="02020603050405020304" pitchFamily="18" charset="0"/>
              </a:rPr>
              <a:t>Respiratory Viral Illness</a:t>
            </a:r>
            <a:endParaRPr lang="en-US" sz="1700" dirty="0">
              <a:effectLst/>
              <a:ea typeface="Aptos" panose="020B0004020202020204" pitchFamily="34" charset="0"/>
            </a:endParaRP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24</a:t>
            </a:fld>
            <a:endParaRPr lang="en-US"/>
          </a:p>
        </p:txBody>
      </p:sp>
    </p:spTree>
    <p:extLst>
      <p:ext uri="{BB962C8B-B14F-4D97-AF65-F5344CB8AC3E}">
        <p14:creationId xmlns:p14="http://schemas.microsoft.com/office/powerpoint/2010/main" val="2169264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217D3-5E28-5973-D5C0-C3902509DA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7E97CF1-7C7C-2471-EB6D-DA05F754FA9F}"/>
              </a:ext>
            </a:extLst>
          </p:cNvPr>
          <p:cNvSpPr>
            <a:spLocks noGrp="1"/>
          </p:cNvSpPr>
          <p:nvPr>
            <p:ph type="title"/>
          </p:nvPr>
        </p:nvSpPr>
        <p:spPr/>
        <p:txBody>
          <a:bodyPr>
            <a:noAutofit/>
          </a:bodyPr>
          <a:lstStyle/>
          <a:p>
            <a:r>
              <a:rPr kumimoji="0" lang="en-US" sz="3400" b="1" i="0" u="none" strike="noStrike" kern="1200" cap="none" spc="0" normalizeH="0" baseline="0" noProof="0" dirty="0">
                <a:ln>
                  <a:noFill/>
                </a:ln>
                <a:solidFill>
                  <a:prstClr val="white"/>
                </a:solidFill>
                <a:effectLst/>
                <a:uLnTx/>
                <a:uFillTx/>
              </a:rPr>
              <a:t>DPH HAI Prevention and Response Activities (Cont.)</a:t>
            </a:r>
          </a:p>
        </p:txBody>
      </p:sp>
      <p:sp>
        <p:nvSpPr>
          <p:cNvPr id="6" name="Content Placeholder 5">
            <a:extLst>
              <a:ext uri="{FF2B5EF4-FFF2-40B4-BE49-F238E27FC236}">
                <a16:creationId xmlns:a16="http://schemas.microsoft.com/office/drawing/2014/main" id="{26EC870D-D03D-5871-F95E-8D8165F806EA}"/>
              </a:ext>
            </a:extLst>
          </p:cNvPr>
          <p:cNvSpPr>
            <a:spLocks noGrp="1"/>
          </p:cNvSpPr>
          <p:nvPr>
            <p:ph idx="1"/>
          </p:nvPr>
        </p:nvSpPr>
        <p:spPr>
          <a:xfrm>
            <a:off x="609600" y="1198180"/>
            <a:ext cx="10972800" cy="5294322"/>
          </a:xfrm>
        </p:spPr>
        <p:txBody>
          <a:bodyPr>
            <a:noAutofit/>
          </a:bodyPr>
          <a:lstStyle/>
          <a:p>
            <a:pPr marL="342900" marR="0" lvl="0" indent="-342900">
              <a:lnSpc>
                <a:spcPct val="110000"/>
              </a:lnSpc>
              <a:spcBef>
                <a:spcPts val="0"/>
              </a:spcBef>
              <a:spcAft>
                <a:spcPts val="600"/>
              </a:spcAft>
              <a:buFont typeface="Arial" panose="020B0604020202020204" pitchFamily="34" charset="0"/>
              <a:buChar char="•"/>
              <a:tabLst>
                <a:tab pos="457200" algn="l"/>
              </a:tabLst>
            </a:pPr>
            <a:r>
              <a:rPr lang="en-US" sz="2000" dirty="0">
                <a:effectLst/>
                <a:ea typeface="Times New Roman" panose="02020603050405020304" pitchFamily="18" charset="0"/>
              </a:rPr>
              <a:t>Promote CDC’s National Training Collaborative, Project Firstline, and develop MA-specific infection control training content and learning programs for frontline healthcare workers.</a:t>
            </a:r>
            <a:endParaRPr lang="en-US" sz="2000" dirty="0">
              <a:effectLst/>
              <a:ea typeface="Aptos" panose="020B0004020202020204" pitchFamily="34" charset="0"/>
            </a:endParaRPr>
          </a:p>
          <a:p>
            <a:pPr marL="342900" marR="0" lvl="0" indent="-342900">
              <a:lnSpc>
                <a:spcPct val="110000"/>
              </a:lnSpc>
              <a:spcBef>
                <a:spcPts val="0"/>
              </a:spcBef>
              <a:spcAft>
                <a:spcPts val="600"/>
              </a:spcAft>
              <a:buFont typeface="Arial" panose="020B0604020202020204" pitchFamily="34" charset="0"/>
              <a:buChar char="•"/>
              <a:tabLst>
                <a:tab pos="457200" algn="l"/>
              </a:tabLst>
            </a:pPr>
            <a:r>
              <a:rPr lang="en-US" sz="2000" dirty="0">
                <a:effectLst/>
                <a:ea typeface="Times New Roman" panose="02020603050405020304" pitchFamily="18" charset="0"/>
              </a:rPr>
              <a:t>Conducted three in-person simulation trainings for dialysis nurses, technicians and infection preventionists on CDC's dialysis evidence-based best practice recommendations. </a:t>
            </a:r>
            <a:endParaRPr lang="en-US" sz="2000" dirty="0">
              <a:effectLst/>
              <a:ea typeface="Aptos" panose="020B0004020202020204" pitchFamily="34" charset="0"/>
            </a:endParaRPr>
          </a:p>
          <a:p>
            <a:pPr marR="0" lvl="1">
              <a:lnSpc>
                <a:spcPct val="110000"/>
              </a:lnSpc>
              <a:spcBef>
                <a:spcPts val="0"/>
              </a:spcBef>
              <a:spcAft>
                <a:spcPts val="600"/>
              </a:spcAft>
              <a:buFont typeface="Courier New" panose="02070309020205020404" pitchFamily="49" charset="0"/>
              <a:buChar char="o"/>
              <a:tabLst>
                <a:tab pos="914400" algn="l"/>
              </a:tabLst>
            </a:pPr>
            <a:r>
              <a:rPr lang="en-US" sz="1700" dirty="0">
                <a:effectLst/>
                <a:ea typeface="Times New Roman" panose="02020603050405020304" pitchFamily="18" charset="0"/>
              </a:rPr>
              <a:t>Program content and materials shared with multiple state health departments to promote dialysis training nationwide.</a:t>
            </a:r>
            <a:endParaRPr lang="en-US" sz="1700" dirty="0">
              <a:effectLst/>
              <a:ea typeface="Aptos" panose="020B0004020202020204" pitchFamily="34" charset="0"/>
            </a:endParaRPr>
          </a:p>
          <a:p>
            <a:pPr marL="342900" marR="0" lvl="0" indent="-342900">
              <a:lnSpc>
                <a:spcPct val="110000"/>
              </a:lnSpc>
              <a:spcBef>
                <a:spcPts val="0"/>
              </a:spcBef>
              <a:spcAft>
                <a:spcPts val="600"/>
              </a:spcAft>
              <a:buFont typeface="Arial" panose="020B0604020202020204" pitchFamily="34" charset="0"/>
              <a:buChar char="•"/>
              <a:tabLst>
                <a:tab pos="457200" algn="l"/>
              </a:tabLst>
            </a:pPr>
            <a:r>
              <a:rPr lang="en-US" sz="2000" i="1" dirty="0">
                <a:solidFill>
                  <a:srgbClr val="FF0000"/>
                </a:solidFill>
                <a:effectLst/>
                <a:ea typeface="Times New Roman" panose="02020603050405020304" pitchFamily="18" charset="0"/>
              </a:rPr>
              <a:t>NEW</a:t>
            </a:r>
            <a:r>
              <a:rPr lang="en-US" sz="2000" dirty="0">
                <a:effectLst/>
                <a:ea typeface="Times New Roman" panose="02020603050405020304" pitchFamily="18" charset="0"/>
              </a:rPr>
              <a:t> Developed public</a:t>
            </a:r>
            <a:r>
              <a:rPr lang="en-US" sz="2000" dirty="0">
                <a:ea typeface="Times New Roman" panose="02020603050405020304" pitchFamily="18" charset="0"/>
              </a:rPr>
              <a:t>-facing interactive maps for</a:t>
            </a:r>
            <a:r>
              <a:rPr lang="en-US" sz="2000" dirty="0">
                <a:effectLst/>
                <a:ea typeface="Times New Roman" panose="02020603050405020304" pitchFamily="18" charset="0"/>
              </a:rPr>
              <a:t> dialysis and non-acute hospital HAI data.</a:t>
            </a:r>
            <a:endParaRPr lang="en-US" sz="2000" dirty="0">
              <a:effectLst/>
              <a:ea typeface="Aptos" panose="020B0004020202020204" pitchFamily="34" charset="0"/>
            </a:endParaRPr>
          </a:p>
        </p:txBody>
      </p:sp>
      <p:sp>
        <p:nvSpPr>
          <p:cNvPr id="2" name="Slide Number Placeholder 1">
            <a:extLst>
              <a:ext uri="{FF2B5EF4-FFF2-40B4-BE49-F238E27FC236}">
                <a16:creationId xmlns:a16="http://schemas.microsoft.com/office/drawing/2014/main" id="{6C68616A-3093-B97E-5308-3ABF1D3018FA}"/>
              </a:ext>
            </a:extLst>
          </p:cNvPr>
          <p:cNvSpPr>
            <a:spLocks noGrp="1"/>
          </p:cNvSpPr>
          <p:nvPr>
            <p:ph type="sldNum" sz="quarter" idx="4"/>
          </p:nvPr>
        </p:nvSpPr>
        <p:spPr/>
        <p:txBody>
          <a:bodyPr/>
          <a:lstStyle/>
          <a:p>
            <a:fld id="{CA49D0EE-DE7F-324B-A84C-F36708423CDB}" type="slidenum">
              <a:rPr lang="en-US" smtClean="0"/>
              <a:pPr/>
              <a:t>25</a:t>
            </a:fld>
            <a:endParaRPr lang="en-US"/>
          </a:p>
        </p:txBody>
      </p:sp>
    </p:spTree>
    <p:extLst>
      <p:ext uri="{BB962C8B-B14F-4D97-AF65-F5344CB8AC3E}">
        <p14:creationId xmlns:p14="http://schemas.microsoft.com/office/powerpoint/2010/main" val="1910420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a:ln>
                  <a:noFill/>
                </a:ln>
                <a:solidFill>
                  <a:prstClr val="white"/>
                </a:solidFill>
                <a:effectLst/>
                <a:uLnTx/>
                <a:uFillTx/>
              </a:rPr>
              <a:t>Antibiotic Resistance: </a:t>
            </a:r>
            <a:br>
              <a:rPr kumimoji="0" lang="en-US" sz="2800" b="1" i="0" u="none" strike="noStrike" kern="1200" cap="none" spc="0" normalizeH="0" baseline="0" noProof="0">
                <a:ln>
                  <a:noFill/>
                </a:ln>
                <a:solidFill>
                  <a:prstClr val="white"/>
                </a:solidFill>
                <a:effectLst/>
                <a:uLnTx/>
                <a:uFillTx/>
              </a:rPr>
            </a:br>
            <a:r>
              <a:rPr kumimoji="0" lang="en-US" sz="2800" b="1" i="0" u="none" strike="noStrike" kern="1200" cap="none" spc="0" normalizeH="0" baseline="0" noProof="0">
                <a:ln>
                  <a:noFill/>
                </a:ln>
                <a:solidFill>
                  <a:prstClr val="white"/>
                </a:solidFill>
                <a:effectLst/>
                <a:uLnTx/>
                <a:uFillTx/>
              </a:rPr>
              <a:t>Targeting </a:t>
            </a:r>
            <a:r>
              <a:rPr kumimoji="0" lang="en-US" sz="2800" b="1" i="0" u="none" strike="noStrike" kern="1200" cap="none" spc="0" normalizeH="0" baseline="0" noProof="0" err="1">
                <a:ln>
                  <a:noFill/>
                </a:ln>
                <a:solidFill>
                  <a:prstClr val="white"/>
                </a:solidFill>
                <a:effectLst/>
                <a:uLnTx/>
                <a:uFillTx/>
              </a:rPr>
              <a:t>Carbapenemase</a:t>
            </a:r>
            <a:r>
              <a:rPr kumimoji="0" lang="en-US" sz="2800" b="1" i="0" u="none" strike="noStrike" kern="1200" cap="none" spc="0" normalizeH="0" baseline="0" noProof="0">
                <a:ln>
                  <a:noFill/>
                </a:ln>
                <a:solidFill>
                  <a:prstClr val="white"/>
                </a:solidFill>
                <a:effectLst/>
                <a:uLnTx/>
                <a:uFillTx/>
              </a:rPr>
              <a:t>-producing Organisms (CPO) in MA</a:t>
            </a:r>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438462"/>
            <a:ext cx="10972800" cy="4728161"/>
          </a:xfrm>
        </p:spPr>
        <p:txBody>
          <a:bodyPr>
            <a:normAutofit/>
          </a:bodyPr>
          <a:lstStyle/>
          <a:p>
            <a:pPr marL="290513" indent="-285750">
              <a:lnSpc>
                <a:spcPct val="120000"/>
              </a:lnSpc>
              <a:spcBef>
                <a:spcPts val="0"/>
              </a:spcBef>
              <a:spcAft>
                <a:spcPts val="600"/>
              </a:spcAft>
              <a:defRPr/>
            </a:pPr>
            <a:r>
              <a:rPr lang="en-US" altLang="en-US" sz="2000" b="1" dirty="0"/>
              <a:t>Carbapenems are a class of antibiotics often considered a “last resort” to treat infections caused by </a:t>
            </a:r>
            <a:r>
              <a:rPr lang="en-US" altLang="en-US" sz="2000" b="1" dirty="0" err="1"/>
              <a:t>Enterobacterales</a:t>
            </a:r>
            <a:r>
              <a:rPr lang="en-US" altLang="en-US" sz="2000" b="1" dirty="0"/>
              <a:t>, </a:t>
            </a:r>
            <a:r>
              <a:rPr lang="en-US" altLang="en-US" sz="2000" b="1" i="1" dirty="0"/>
              <a:t>Pseudomonas</a:t>
            </a:r>
            <a:r>
              <a:rPr lang="en-US" altLang="en-US" sz="2000" b="1" dirty="0"/>
              <a:t>, and </a:t>
            </a:r>
            <a:r>
              <a:rPr lang="en-US" altLang="en-US" sz="2000" b="1" i="1" dirty="0"/>
              <a:t>Acinetobacter</a:t>
            </a:r>
          </a:p>
          <a:p>
            <a:pPr marL="290513" indent="-285750">
              <a:lnSpc>
                <a:spcPct val="120000"/>
              </a:lnSpc>
              <a:spcBef>
                <a:spcPts val="0"/>
              </a:spcBef>
              <a:spcAft>
                <a:spcPts val="600"/>
              </a:spcAft>
              <a:defRPr/>
            </a:pPr>
            <a:r>
              <a:rPr lang="en-US" altLang="en-US" sz="2000" dirty="0"/>
              <a:t>One way these organisms are resistant to carbapenems is by </a:t>
            </a:r>
            <a:br>
              <a:rPr lang="en-US" altLang="en-US" sz="2000" dirty="0"/>
            </a:br>
            <a:r>
              <a:rPr lang="en-US" altLang="en-US" sz="2000" dirty="0"/>
              <a:t>producing </a:t>
            </a:r>
            <a:r>
              <a:rPr lang="en-US" altLang="en-US" sz="2000" dirty="0" err="1"/>
              <a:t>carbapenemases</a:t>
            </a:r>
            <a:endParaRPr lang="en-US" altLang="en-US" sz="2000" dirty="0"/>
          </a:p>
          <a:p>
            <a:pPr marL="290513" indent="-285750">
              <a:lnSpc>
                <a:spcPct val="120000"/>
              </a:lnSpc>
              <a:spcBef>
                <a:spcPts val="0"/>
              </a:spcBef>
              <a:spcAft>
                <a:spcPts val="600"/>
              </a:spcAft>
              <a:defRPr/>
            </a:pPr>
            <a:r>
              <a:rPr lang="en-US" altLang="en-US" sz="2000" dirty="0"/>
              <a:t>A </a:t>
            </a:r>
            <a:r>
              <a:rPr lang="en-US" altLang="en-US" sz="2000" dirty="0" err="1"/>
              <a:t>carbapenemase</a:t>
            </a:r>
            <a:r>
              <a:rPr lang="en-US" altLang="en-US" sz="2000" dirty="0"/>
              <a:t> is an enzyme that can break down (and thus resist) </a:t>
            </a:r>
            <a:br>
              <a:rPr lang="en-US" altLang="en-US" sz="2000" dirty="0"/>
            </a:br>
            <a:r>
              <a:rPr lang="en-US" altLang="en-US" sz="2000" dirty="0"/>
              <a:t>many classes of antibiotics, including carbapenems, making infections </a:t>
            </a:r>
            <a:br>
              <a:rPr lang="en-US" altLang="en-US" sz="2000" dirty="0"/>
            </a:br>
            <a:r>
              <a:rPr lang="en-US" altLang="en-US" sz="2000" dirty="0"/>
              <a:t>with these organisms harder to treat</a:t>
            </a:r>
          </a:p>
          <a:p>
            <a:pPr marL="290513" indent="-285750">
              <a:lnSpc>
                <a:spcPct val="120000"/>
              </a:lnSpc>
              <a:spcBef>
                <a:spcPts val="0"/>
              </a:spcBef>
              <a:spcAft>
                <a:spcPts val="600"/>
              </a:spcAft>
              <a:defRPr/>
            </a:pPr>
            <a:r>
              <a:rPr lang="en-US" altLang="en-US" sz="2000" dirty="0"/>
              <a:t>Genes that program the organism to produce a </a:t>
            </a:r>
            <a:r>
              <a:rPr lang="en-US" altLang="en-US" sz="2000" dirty="0" err="1"/>
              <a:t>carbapenemase</a:t>
            </a:r>
            <a:r>
              <a:rPr lang="en-US" altLang="en-US" sz="2000" dirty="0"/>
              <a:t> </a:t>
            </a:r>
            <a:br>
              <a:rPr lang="en-US" altLang="en-US" sz="2000" dirty="0"/>
            </a:br>
            <a:r>
              <a:rPr lang="en-US" altLang="en-US" sz="2000" dirty="0"/>
              <a:t>can be shared between bacteria</a:t>
            </a:r>
          </a:p>
          <a:p>
            <a:pPr marL="290513" indent="-285750">
              <a:lnSpc>
                <a:spcPct val="120000"/>
              </a:lnSpc>
              <a:spcBef>
                <a:spcPts val="0"/>
              </a:spcBef>
              <a:spcAft>
                <a:spcPts val="600"/>
              </a:spcAft>
              <a:defRPr/>
            </a:pPr>
            <a:r>
              <a:rPr lang="en-US" altLang="en-US" sz="2000" b="1" dirty="0" err="1"/>
              <a:t>Carbapenemase</a:t>
            </a:r>
            <a:r>
              <a:rPr lang="en-US" altLang="en-US" sz="2000" b="1" dirty="0"/>
              <a:t> gene targets: </a:t>
            </a:r>
            <a:r>
              <a:rPr lang="en-US" altLang="en-US" sz="2000" dirty="0"/>
              <a:t>KPC, NDM, VIM, OXA and IMP</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26</a:t>
            </a:fld>
            <a:endParaRPr lang="en-US"/>
          </a:p>
        </p:txBody>
      </p:sp>
      <p:grpSp>
        <p:nvGrpSpPr>
          <p:cNvPr id="3" name="Group 2">
            <a:extLst>
              <a:ext uri="{FF2B5EF4-FFF2-40B4-BE49-F238E27FC236}">
                <a16:creationId xmlns:a16="http://schemas.microsoft.com/office/drawing/2014/main" id="{DE5B0CE6-5158-E3C1-4176-6AED1A4CAE88}"/>
              </a:ext>
            </a:extLst>
          </p:cNvPr>
          <p:cNvGrpSpPr/>
          <p:nvPr/>
        </p:nvGrpSpPr>
        <p:grpSpPr>
          <a:xfrm>
            <a:off x="8705493" y="2627030"/>
            <a:ext cx="3726656" cy="2829801"/>
            <a:chOff x="2652792" y="3717099"/>
            <a:chExt cx="3726656" cy="2829801"/>
          </a:xfrm>
        </p:grpSpPr>
        <p:sp>
          <p:nvSpPr>
            <p:cNvPr id="4" name="Freeform 6">
              <a:extLst>
                <a:ext uri="{FF2B5EF4-FFF2-40B4-BE49-F238E27FC236}">
                  <a16:creationId xmlns:a16="http://schemas.microsoft.com/office/drawing/2014/main" id="{2E263918-4D8A-94C9-7F7F-07ACE692B548}"/>
                </a:ext>
              </a:extLst>
            </p:cNvPr>
            <p:cNvSpPr/>
            <p:nvPr/>
          </p:nvSpPr>
          <p:spPr>
            <a:xfrm>
              <a:off x="4296247" y="3717099"/>
              <a:ext cx="1079272" cy="1084827"/>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NDM</a:t>
              </a:r>
            </a:p>
          </p:txBody>
        </p:sp>
        <p:sp>
          <p:nvSpPr>
            <p:cNvPr id="7" name="Rectangle 6">
              <a:extLst>
                <a:ext uri="{FF2B5EF4-FFF2-40B4-BE49-F238E27FC236}">
                  <a16:creationId xmlns:a16="http://schemas.microsoft.com/office/drawing/2014/main" id="{629B2172-15FA-F98E-05FB-8CC2F4C440DD}"/>
                </a:ext>
              </a:extLst>
            </p:cNvPr>
            <p:cNvSpPr/>
            <p:nvPr/>
          </p:nvSpPr>
          <p:spPr>
            <a:xfrm>
              <a:off x="5224185" y="3941582"/>
              <a:ext cx="1155263"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Freeform 8">
              <a:extLst>
                <a:ext uri="{FF2B5EF4-FFF2-40B4-BE49-F238E27FC236}">
                  <a16:creationId xmlns:a16="http://schemas.microsoft.com/office/drawing/2014/main" id="{EB8C23DA-158C-EEC3-DBB3-EA709C42B152}"/>
                </a:ext>
              </a:extLst>
            </p:cNvPr>
            <p:cNvSpPr/>
            <p:nvPr/>
          </p:nvSpPr>
          <p:spPr>
            <a:xfrm>
              <a:off x="3211790" y="3734545"/>
              <a:ext cx="1012409"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345" tIns="161316" rIns="140345" bIns="161316" numCol="1" spcCol="1270" anchor="ctr" anchorCtr="0">
              <a:noAutofit/>
            </a:bodyPr>
            <a:lstStyle/>
            <a:p>
              <a:pPr marL="0" marR="0" lvl="0" indent="0" algn="ctr" defTabSz="1377950" rtl="0" eaLnBrk="1" fontAlgn="base"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KPC</a:t>
              </a:r>
            </a:p>
          </p:txBody>
        </p:sp>
        <p:sp>
          <p:nvSpPr>
            <p:cNvPr id="9" name="Freeform 9">
              <a:extLst>
                <a:ext uri="{FF2B5EF4-FFF2-40B4-BE49-F238E27FC236}">
                  <a16:creationId xmlns:a16="http://schemas.microsoft.com/office/drawing/2014/main" id="{AD2B5825-ECE7-6CFD-BD25-F387C93E8229}"/>
                </a:ext>
              </a:extLst>
            </p:cNvPr>
            <p:cNvSpPr/>
            <p:nvPr/>
          </p:nvSpPr>
          <p:spPr>
            <a:xfrm>
              <a:off x="3717994" y="4613208"/>
              <a:ext cx="1065272"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VIM</a:t>
              </a:r>
            </a:p>
          </p:txBody>
        </p:sp>
        <p:sp>
          <p:nvSpPr>
            <p:cNvPr id="10" name="Rectangle 9">
              <a:extLst>
                <a:ext uri="{FF2B5EF4-FFF2-40B4-BE49-F238E27FC236}">
                  <a16:creationId xmlns:a16="http://schemas.microsoft.com/office/drawing/2014/main" id="{20977D01-3077-3385-2135-58C5A4044EBF}"/>
                </a:ext>
              </a:extLst>
            </p:cNvPr>
            <p:cNvSpPr/>
            <p:nvPr/>
          </p:nvSpPr>
          <p:spPr>
            <a:xfrm>
              <a:off x="2652792" y="4820245"/>
              <a:ext cx="1117996"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11">
              <a:extLst>
                <a:ext uri="{FF2B5EF4-FFF2-40B4-BE49-F238E27FC236}">
                  <a16:creationId xmlns:a16="http://schemas.microsoft.com/office/drawing/2014/main" id="{01577A18-7905-57B5-CFA7-F35FD73B60AD}"/>
                </a:ext>
              </a:extLst>
            </p:cNvPr>
            <p:cNvSpPr/>
            <p:nvPr/>
          </p:nvSpPr>
          <p:spPr>
            <a:xfrm>
              <a:off x="4875530" y="4645407"/>
              <a:ext cx="1021103"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345" tIns="161316" rIns="140345" bIns="161316"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OXA</a:t>
              </a:r>
            </a:p>
          </p:txBody>
        </p:sp>
        <p:sp>
          <p:nvSpPr>
            <p:cNvPr id="12" name="Freeform 12">
              <a:extLst>
                <a:ext uri="{FF2B5EF4-FFF2-40B4-BE49-F238E27FC236}">
                  <a16:creationId xmlns:a16="http://schemas.microsoft.com/office/drawing/2014/main" id="{1D960FB9-18AE-8A7C-6A89-654DA9686E3E}"/>
                </a:ext>
              </a:extLst>
            </p:cNvPr>
            <p:cNvSpPr/>
            <p:nvPr/>
          </p:nvSpPr>
          <p:spPr>
            <a:xfrm>
              <a:off x="4296247" y="5511718"/>
              <a:ext cx="999985"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IMP</a:t>
              </a:r>
            </a:p>
          </p:txBody>
        </p:sp>
        <p:sp>
          <p:nvSpPr>
            <p:cNvPr id="13" name="Rectangle 12">
              <a:extLst>
                <a:ext uri="{FF2B5EF4-FFF2-40B4-BE49-F238E27FC236}">
                  <a16:creationId xmlns:a16="http://schemas.microsoft.com/office/drawing/2014/main" id="{DC1E3A02-CFF5-666C-FE07-EDA79A13B95C}"/>
                </a:ext>
              </a:extLst>
            </p:cNvPr>
            <p:cNvSpPr/>
            <p:nvPr/>
          </p:nvSpPr>
          <p:spPr>
            <a:xfrm>
              <a:off x="5224185" y="5698908"/>
              <a:ext cx="1155263"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3660046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Antibiotic Resistance Surveillance: </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a:ln>
                  <a:noFill/>
                </a:ln>
                <a:solidFill>
                  <a:prstClr val="white"/>
                </a:solidFill>
                <a:effectLst/>
                <a:uLnTx/>
                <a:uFillTx/>
              </a:rPr>
              <a:t>Reporting and Laboratory Testing Methods</a:t>
            </a:r>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438462"/>
            <a:ext cx="10972800" cy="4728161"/>
          </a:xfrm>
        </p:spPr>
        <p:txBody>
          <a:bodyPr>
            <a:normAutofit lnSpcReduction="10000"/>
          </a:bodyPr>
          <a:lstStyle/>
          <a:p>
            <a:pPr marL="290513" indent="-285750">
              <a:lnSpc>
                <a:spcPct val="120000"/>
              </a:lnSpc>
              <a:spcBef>
                <a:spcPts val="0"/>
              </a:spcBef>
              <a:spcAft>
                <a:spcPts val="600"/>
              </a:spcAft>
              <a:defRPr/>
            </a:pPr>
            <a:r>
              <a:rPr lang="en-US" altLang="en-US" sz="2000" dirty="0"/>
              <a:t>Electronic laboratory reporting (ELR) of multidrug-resistant organisms (MDROs) of concern into the Massachusetts Virtual Epidemiologic Network (MAVEN) is mandatory for clinical laboratories</a:t>
            </a:r>
          </a:p>
          <a:p>
            <a:pPr marL="290513" indent="-285750">
              <a:lnSpc>
                <a:spcPct val="120000"/>
              </a:lnSpc>
              <a:spcBef>
                <a:spcPts val="0"/>
              </a:spcBef>
              <a:spcAft>
                <a:spcPts val="600"/>
              </a:spcAft>
              <a:defRPr/>
            </a:pPr>
            <a:r>
              <a:rPr lang="en-US" altLang="en-US" sz="2000" dirty="0"/>
              <a:t>Mandatory submission of selected MDRO isolates to the Massachusetts State Public Health Laboratory (MA SPHL) for advanced testing at MA SPHL and at our regional Antimicrobial Resistant Laboratory Network (ARLN), the Wadsworth Center in New York:</a:t>
            </a:r>
          </a:p>
          <a:p>
            <a:pPr marL="690563" lvl="1">
              <a:lnSpc>
                <a:spcPct val="120000"/>
              </a:lnSpc>
              <a:spcBef>
                <a:spcPts val="0"/>
              </a:spcBef>
              <a:spcAft>
                <a:spcPts val="600"/>
              </a:spcAft>
              <a:defRPr/>
            </a:pPr>
            <a:r>
              <a:rPr lang="en-US" altLang="en-US" sz="1800" dirty="0"/>
              <a:t>Identify novel resistance mechanisms such as genes that code for </a:t>
            </a:r>
            <a:r>
              <a:rPr lang="en-US" altLang="en-US" sz="1800" dirty="0" err="1"/>
              <a:t>carbapenemase</a:t>
            </a:r>
            <a:r>
              <a:rPr lang="en-US" altLang="en-US" sz="1800" dirty="0"/>
              <a:t> production or </a:t>
            </a:r>
            <a:br>
              <a:rPr lang="en-US" altLang="en-US" sz="1800" dirty="0"/>
            </a:br>
            <a:r>
              <a:rPr lang="en-US" altLang="en-US" sz="1800" dirty="0"/>
              <a:t>colistin resistance</a:t>
            </a:r>
          </a:p>
          <a:p>
            <a:pPr marL="690563" lvl="1">
              <a:lnSpc>
                <a:spcPct val="120000"/>
              </a:lnSpc>
              <a:spcBef>
                <a:spcPts val="0"/>
              </a:spcBef>
              <a:spcAft>
                <a:spcPts val="600"/>
              </a:spcAft>
              <a:defRPr/>
            </a:pPr>
            <a:r>
              <a:rPr lang="en-US" altLang="en-US" sz="1800" dirty="0"/>
              <a:t>Identify </a:t>
            </a:r>
            <a:r>
              <a:rPr lang="en-US" altLang="en-US" sz="1800" i="1" dirty="0"/>
              <a:t>Candida auris</a:t>
            </a:r>
          </a:p>
          <a:p>
            <a:pPr marL="690563" lvl="1">
              <a:lnSpc>
                <a:spcPct val="120000"/>
              </a:lnSpc>
              <a:spcBef>
                <a:spcPts val="0"/>
              </a:spcBef>
              <a:spcAft>
                <a:spcPts val="600"/>
              </a:spcAft>
              <a:defRPr/>
            </a:pPr>
            <a:r>
              <a:rPr lang="en-US" altLang="en-US" sz="1800" dirty="0"/>
              <a:t>Test swabs to identify colonization with target organisms to detect transmission within a healthcare facility</a:t>
            </a:r>
          </a:p>
          <a:p>
            <a:pPr marL="690563" lvl="1">
              <a:lnSpc>
                <a:spcPct val="120000"/>
              </a:lnSpc>
              <a:spcBef>
                <a:spcPts val="0"/>
              </a:spcBef>
              <a:spcAft>
                <a:spcPts val="600"/>
              </a:spcAft>
              <a:defRPr/>
            </a:pPr>
            <a:r>
              <a:rPr lang="en-US" altLang="en-US" sz="1800" dirty="0"/>
              <a:t>Conduct whole-genome sequencing to determine relatedness of organisms to identify transmission pathways within and across healthcare facilities</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27</a:t>
            </a:fld>
            <a:endParaRPr lang="en-US"/>
          </a:p>
        </p:txBody>
      </p:sp>
    </p:spTree>
    <p:extLst>
      <p:ext uri="{BB962C8B-B14F-4D97-AF65-F5344CB8AC3E}">
        <p14:creationId xmlns:p14="http://schemas.microsoft.com/office/powerpoint/2010/main" val="1171130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a:ln>
                  <a:noFill/>
                </a:ln>
                <a:solidFill>
                  <a:prstClr val="white"/>
                </a:solidFill>
                <a:effectLst/>
                <a:uLnTx/>
                <a:uFillTx/>
              </a:rPr>
              <a:t>Antibiotic Resistance Surveillance: </a:t>
            </a:r>
            <a:r>
              <a:rPr kumimoji="0" lang="en-US" sz="2800" b="1" i="1" u="none" strike="noStrike" kern="1200" cap="none" spc="0" normalizeH="0" baseline="0" noProof="0">
                <a:ln>
                  <a:noFill/>
                </a:ln>
                <a:solidFill>
                  <a:prstClr val="white"/>
                </a:solidFill>
                <a:effectLst/>
                <a:uLnTx/>
                <a:uFillTx/>
              </a:rPr>
              <a:t>Candida auris </a:t>
            </a:r>
            <a:r>
              <a:rPr kumimoji="0" lang="en-US" sz="2800" b="1" i="0" u="none" strike="noStrike" kern="1200" cap="none" spc="0" normalizeH="0" baseline="0" noProof="0">
                <a:ln>
                  <a:noFill/>
                </a:ln>
                <a:solidFill>
                  <a:prstClr val="white"/>
                </a:solidFill>
                <a:effectLst/>
                <a:uLnTx/>
                <a:uFillTx/>
              </a:rPr>
              <a:t>and </a:t>
            </a:r>
            <a:r>
              <a:rPr kumimoji="0" lang="en-US" sz="2800" b="1" i="0" u="none" strike="noStrike" kern="1200" cap="none" spc="0" normalizeH="0" baseline="0" noProof="0" err="1">
                <a:ln>
                  <a:noFill/>
                </a:ln>
                <a:solidFill>
                  <a:prstClr val="white"/>
                </a:solidFill>
                <a:effectLst/>
                <a:uLnTx/>
                <a:uFillTx/>
              </a:rPr>
              <a:t>Carbapenemase</a:t>
            </a:r>
            <a:r>
              <a:rPr kumimoji="0" lang="en-US" sz="2800" b="1" i="0" u="none" strike="noStrike" kern="1200" cap="none" spc="0" normalizeH="0" baseline="0" noProof="0">
                <a:ln>
                  <a:noFill/>
                </a:ln>
                <a:solidFill>
                  <a:prstClr val="white"/>
                </a:solidFill>
                <a:effectLst/>
                <a:uLnTx/>
                <a:uFillTx/>
              </a:rPr>
              <a:t>-producing Organism (CPO) Cases in MA</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28</a:t>
            </a:fld>
            <a:endParaRPr lang="en-US"/>
          </a:p>
        </p:txBody>
      </p:sp>
      <p:pic>
        <p:nvPicPr>
          <p:cNvPr id="6" name="Picture 5">
            <a:extLst>
              <a:ext uri="{FF2B5EF4-FFF2-40B4-BE49-F238E27FC236}">
                <a16:creationId xmlns:a16="http://schemas.microsoft.com/office/drawing/2014/main" id="{48A288AE-7161-5656-4AB9-062A67BB3891}"/>
              </a:ext>
            </a:extLst>
          </p:cNvPr>
          <p:cNvPicPr>
            <a:picLocks noChangeAspect="1"/>
          </p:cNvPicPr>
          <p:nvPr/>
        </p:nvPicPr>
        <p:blipFill>
          <a:blip r:embed="rId2"/>
          <a:stretch>
            <a:fillRect/>
          </a:stretch>
        </p:blipFill>
        <p:spPr>
          <a:xfrm>
            <a:off x="225859" y="1839433"/>
            <a:ext cx="5853363" cy="3444948"/>
          </a:xfrm>
          <a:prstGeom prst="rect">
            <a:avLst/>
          </a:prstGeom>
        </p:spPr>
      </p:pic>
      <p:sp>
        <p:nvSpPr>
          <p:cNvPr id="9" name="TextBox 8">
            <a:extLst>
              <a:ext uri="{FF2B5EF4-FFF2-40B4-BE49-F238E27FC236}">
                <a16:creationId xmlns:a16="http://schemas.microsoft.com/office/drawing/2014/main" id="{93A3A4E8-9DB9-6BB8-4C9D-759D0B9BB0CD}"/>
              </a:ext>
            </a:extLst>
          </p:cNvPr>
          <p:cNvSpPr txBox="1"/>
          <p:nvPr/>
        </p:nvSpPr>
        <p:spPr>
          <a:xfrm>
            <a:off x="138222" y="5336992"/>
            <a:ext cx="5667153" cy="276999"/>
          </a:xfrm>
          <a:prstGeom prst="rect">
            <a:avLst/>
          </a:prstGeom>
          <a:noFill/>
        </p:spPr>
        <p:txBody>
          <a:bodyPr wrap="square" rtlCol="0">
            <a:spAutoFit/>
          </a:bodyPr>
          <a:lstStyle/>
          <a:p>
            <a:r>
              <a:rPr lang="en-US" sz="1200"/>
              <a:t>*Data are current as of 8/15/24 and are subject to change</a:t>
            </a:r>
          </a:p>
        </p:txBody>
      </p:sp>
      <p:pic>
        <p:nvPicPr>
          <p:cNvPr id="3" name="Picture 2">
            <a:extLst>
              <a:ext uri="{FF2B5EF4-FFF2-40B4-BE49-F238E27FC236}">
                <a16:creationId xmlns:a16="http://schemas.microsoft.com/office/drawing/2014/main" id="{47B6A229-3C5D-3205-AA14-D70484FB9899}"/>
              </a:ext>
            </a:extLst>
          </p:cNvPr>
          <p:cNvPicPr>
            <a:picLocks noChangeAspect="1"/>
          </p:cNvPicPr>
          <p:nvPr/>
        </p:nvPicPr>
        <p:blipFill>
          <a:blip r:embed="rId3"/>
          <a:stretch>
            <a:fillRect/>
          </a:stretch>
        </p:blipFill>
        <p:spPr>
          <a:xfrm>
            <a:off x="6112780" y="1839433"/>
            <a:ext cx="5860984" cy="3444948"/>
          </a:xfrm>
          <a:prstGeom prst="rect">
            <a:avLst/>
          </a:prstGeom>
        </p:spPr>
      </p:pic>
    </p:spTree>
    <p:extLst>
      <p:ext uri="{BB962C8B-B14F-4D97-AF65-F5344CB8AC3E}">
        <p14:creationId xmlns:p14="http://schemas.microsoft.com/office/powerpoint/2010/main" val="1210651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a:ln>
                  <a:noFill/>
                </a:ln>
                <a:solidFill>
                  <a:prstClr val="white"/>
                </a:solidFill>
                <a:effectLst/>
                <a:uLnTx/>
                <a:uFillTx/>
              </a:rPr>
              <a:t>Antibiotic Resistance Surveillance:</a:t>
            </a:r>
            <a:br>
              <a:rPr kumimoji="0" lang="en-US" sz="2800" b="1" i="0" u="none" strike="noStrike" kern="1200" cap="none" spc="0" normalizeH="0" baseline="0" noProof="0">
                <a:ln>
                  <a:noFill/>
                </a:ln>
                <a:solidFill>
                  <a:prstClr val="white"/>
                </a:solidFill>
                <a:effectLst/>
                <a:uLnTx/>
                <a:uFillTx/>
              </a:rPr>
            </a:br>
            <a:r>
              <a:rPr kumimoji="0" lang="en-US" sz="2800" b="1" i="0" u="none" strike="noStrike" kern="1200" cap="none" spc="0" normalizeH="0" baseline="0" noProof="0" err="1">
                <a:ln>
                  <a:noFill/>
                </a:ln>
                <a:solidFill>
                  <a:prstClr val="white"/>
                </a:solidFill>
                <a:effectLst/>
                <a:uLnTx/>
                <a:uFillTx/>
              </a:rPr>
              <a:t>Carbapenemase</a:t>
            </a:r>
            <a:r>
              <a:rPr kumimoji="0" lang="en-US" sz="2800" b="1" i="0" u="none" strike="noStrike" kern="1200" cap="none" spc="0" normalizeH="0" baseline="0" noProof="0">
                <a:ln>
                  <a:noFill/>
                </a:ln>
                <a:solidFill>
                  <a:prstClr val="white"/>
                </a:solidFill>
                <a:effectLst/>
                <a:uLnTx/>
                <a:uFillTx/>
              </a:rPr>
              <a:t>-producing Organisms (CPOs) in MA</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29</a:t>
            </a:fld>
            <a:endParaRPr lang="en-US"/>
          </a:p>
        </p:txBody>
      </p:sp>
      <p:pic>
        <p:nvPicPr>
          <p:cNvPr id="4" name="Picture 3">
            <a:extLst>
              <a:ext uri="{FF2B5EF4-FFF2-40B4-BE49-F238E27FC236}">
                <a16:creationId xmlns:a16="http://schemas.microsoft.com/office/drawing/2014/main" id="{EFCACE04-DFE1-EFAD-C31F-014DD11BCAB7}"/>
              </a:ext>
            </a:extLst>
          </p:cNvPr>
          <p:cNvPicPr>
            <a:picLocks noChangeAspect="1"/>
          </p:cNvPicPr>
          <p:nvPr/>
        </p:nvPicPr>
        <p:blipFill>
          <a:blip r:embed="rId2"/>
          <a:stretch>
            <a:fillRect/>
          </a:stretch>
        </p:blipFill>
        <p:spPr>
          <a:xfrm>
            <a:off x="861298" y="1042386"/>
            <a:ext cx="10384770" cy="5122154"/>
          </a:xfrm>
          <a:prstGeom prst="rect">
            <a:avLst/>
          </a:prstGeom>
        </p:spPr>
      </p:pic>
      <p:sp>
        <p:nvSpPr>
          <p:cNvPr id="7" name="TextBox 6">
            <a:extLst>
              <a:ext uri="{FF2B5EF4-FFF2-40B4-BE49-F238E27FC236}">
                <a16:creationId xmlns:a16="http://schemas.microsoft.com/office/drawing/2014/main" id="{9A3AA48B-5187-7D01-7911-21B17DABD897}"/>
              </a:ext>
            </a:extLst>
          </p:cNvPr>
          <p:cNvSpPr txBox="1"/>
          <p:nvPr/>
        </p:nvSpPr>
        <p:spPr>
          <a:xfrm>
            <a:off x="805021" y="6159508"/>
            <a:ext cx="3962399" cy="553998"/>
          </a:xfrm>
          <a:prstGeom prst="rect">
            <a:avLst/>
          </a:prstGeom>
          <a:noFill/>
        </p:spPr>
        <p:txBody>
          <a:bodyPr wrap="square" rtlCol="0">
            <a:spAutoFit/>
          </a:bodyPr>
          <a:lstStyle/>
          <a:p>
            <a:r>
              <a:rPr lang="en-US" sz="1200"/>
              <a:t>*Data are current as of 8/15/24 and are subject to change</a:t>
            </a:r>
          </a:p>
          <a:p>
            <a:endParaRPr lang="en-US"/>
          </a:p>
        </p:txBody>
      </p:sp>
    </p:spTree>
    <p:extLst>
      <p:ext uri="{BB962C8B-B14F-4D97-AF65-F5344CB8AC3E}">
        <p14:creationId xmlns:p14="http://schemas.microsoft.com/office/powerpoint/2010/main" val="410819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rmAutofit/>
          </a:bodyPr>
          <a:lstStyle/>
          <a:p>
            <a:r>
              <a:rPr kumimoji="0" lang="en-US" sz="3600" b="1" i="0" u="none" strike="noStrike" kern="1200" cap="none" spc="0" normalizeH="0" baseline="0" noProof="0">
                <a:ln>
                  <a:noFill/>
                </a:ln>
                <a:solidFill>
                  <a:prstClr val="white"/>
                </a:solidFill>
                <a:effectLst/>
                <a:uLnTx/>
                <a:uFillTx/>
              </a:rPr>
              <a:t>Methods</a:t>
            </a:r>
            <a:endParaRPr lang="en-US"/>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438463"/>
            <a:ext cx="10972800" cy="4917732"/>
          </a:xfrm>
        </p:spPr>
        <p:txBody>
          <a:bodyPr vert="horz" lIns="91440" tIns="45720" rIns="91440" bIns="45720" rtlCol="0" anchor="t">
            <a:normAutofit lnSpcReduction="10000"/>
          </a:bodyPr>
          <a:lstStyle/>
          <a:p>
            <a:pPr marL="0" indent="1270">
              <a:lnSpc>
                <a:spcPct val="100000"/>
              </a:lnSpc>
              <a:spcBef>
                <a:spcPts val="1000"/>
              </a:spcBef>
              <a:spcAft>
                <a:spcPts val="1000"/>
              </a:spcAft>
              <a:buNone/>
              <a:defRPr/>
            </a:pPr>
            <a:r>
              <a:rPr lang="en-US" altLang="en-US" sz="2000" b="1"/>
              <a:t>The healthcare data summary includes the following statewide measures for the 2023 calendar year </a:t>
            </a:r>
            <a:r>
              <a:rPr lang="en-US" altLang="en-US" sz="2000"/>
              <a:t>(January 1, 2023– December 31, 2023) as reported to the CDC’s National Healthcare Safety Network (NHSN).</a:t>
            </a:r>
          </a:p>
          <a:p>
            <a:pPr marL="0" indent="1270">
              <a:lnSpc>
                <a:spcPct val="100000"/>
              </a:lnSpc>
              <a:spcBef>
                <a:spcPts val="1000"/>
              </a:spcBef>
              <a:spcAft>
                <a:spcPts val="1000"/>
              </a:spcAft>
              <a:buNone/>
              <a:defRPr/>
            </a:pPr>
            <a:r>
              <a:rPr lang="en-US" altLang="en-US" sz="2000">
                <a:latin typeface="Arial"/>
                <a:cs typeface="Arial"/>
              </a:rPr>
              <a:t>DPH required measures are consistent with the Centers for Medicare and Medicaid Services (CMS) quality reporting measures. </a:t>
            </a:r>
            <a:r>
              <a:rPr lang="en-US" altLang="en-US" sz="1800">
                <a:latin typeface="Arial"/>
                <a:cs typeface="Arial"/>
              </a:rPr>
              <a:t> </a:t>
            </a:r>
          </a:p>
          <a:p>
            <a:pPr marL="0" indent="1270">
              <a:lnSpc>
                <a:spcPct val="100000"/>
              </a:lnSpc>
              <a:spcBef>
                <a:spcPts val="1000"/>
              </a:spcBef>
              <a:spcAft>
                <a:spcPts val="1000"/>
              </a:spcAft>
              <a:buNone/>
              <a:defRPr/>
            </a:pPr>
            <a:endParaRPr lang="en-US" altLang="en-US" sz="1800"/>
          </a:p>
          <a:p>
            <a:pPr marL="0" indent="0">
              <a:lnSpc>
                <a:spcPct val="100000"/>
              </a:lnSpc>
              <a:spcBef>
                <a:spcPts val="0"/>
              </a:spcBef>
              <a:buNone/>
              <a:defRPr/>
            </a:pPr>
            <a:endParaRPr lang="en-US" altLang="en-US" sz="1200" i="1"/>
          </a:p>
          <a:p>
            <a:pPr marL="0" indent="0">
              <a:lnSpc>
                <a:spcPct val="100000"/>
              </a:lnSpc>
              <a:spcBef>
                <a:spcPts val="0"/>
              </a:spcBef>
              <a:buNone/>
              <a:defRPr/>
            </a:pPr>
            <a:endParaRPr lang="en-US" altLang="en-US" sz="1200" i="1"/>
          </a:p>
          <a:p>
            <a:pPr marL="0" indent="0">
              <a:lnSpc>
                <a:spcPct val="100000"/>
              </a:lnSpc>
              <a:spcBef>
                <a:spcPts val="0"/>
              </a:spcBef>
              <a:buNone/>
              <a:defRPr/>
            </a:pPr>
            <a:endParaRPr lang="en-US" altLang="en-US" sz="1200" i="1"/>
          </a:p>
          <a:p>
            <a:pPr marL="0" indent="0">
              <a:lnSpc>
                <a:spcPct val="100000"/>
              </a:lnSpc>
              <a:spcBef>
                <a:spcPts val="0"/>
              </a:spcBef>
              <a:buNone/>
              <a:defRPr/>
            </a:pPr>
            <a:endParaRPr lang="en-US" altLang="en-US" sz="1200" i="1"/>
          </a:p>
          <a:p>
            <a:pPr marL="0" indent="0">
              <a:lnSpc>
                <a:spcPct val="100000"/>
              </a:lnSpc>
              <a:spcBef>
                <a:spcPts val="0"/>
              </a:spcBef>
              <a:buNone/>
              <a:defRPr/>
            </a:pPr>
            <a:endParaRPr lang="en-US" altLang="en-US" sz="1200" i="1"/>
          </a:p>
          <a:p>
            <a:pPr marL="0" indent="0">
              <a:lnSpc>
                <a:spcPct val="100000"/>
              </a:lnSpc>
              <a:spcBef>
                <a:spcPts val="0"/>
              </a:spcBef>
              <a:buNone/>
              <a:defRPr/>
            </a:pPr>
            <a:endParaRPr lang="en-US" altLang="en-US" sz="1200" i="1"/>
          </a:p>
          <a:p>
            <a:pPr marL="0" indent="0">
              <a:lnSpc>
                <a:spcPct val="100000"/>
              </a:lnSpc>
              <a:spcBef>
                <a:spcPts val="0"/>
              </a:spcBef>
              <a:buNone/>
              <a:defRPr/>
            </a:pPr>
            <a:endParaRPr lang="en-US" altLang="en-US" sz="1200" i="1"/>
          </a:p>
          <a:p>
            <a:pPr marL="0" indent="0">
              <a:lnSpc>
                <a:spcPct val="100000"/>
              </a:lnSpc>
              <a:spcBef>
                <a:spcPts val="0"/>
              </a:spcBef>
              <a:buNone/>
              <a:defRPr/>
            </a:pPr>
            <a:endParaRPr lang="en-US" altLang="en-US" sz="1200" i="1"/>
          </a:p>
          <a:p>
            <a:pPr marL="0" indent="0">
              <a:lnSpc>
                <a:spcPct val="100000"/>
              </a:lnSpc>
              <a:spcBef>
                <a:spcPts val="0"/>
              </a:spcBef>
              <a:buNone/>
              <a:defRPr/>
            </a:pPr>
            <a:endParaRPr lang="en-US" altLang="en-US" sz="1200" i="1"/>
          </a:p>
          <a:p>
            <a:pPr marL="0" indent="0">
              <a:lnSpc>
                <a:spcPct val="100000"/>
              </a:lnSpc>
              <a:spcBef>
                <a:spcPts val="0"/>
              </a:spcBef>
              <a:buNone/>
              <a:defRPr/>
            </a:pPr>
            <a:endParaRPr lang="en-US" altLang="en-US" sz="1200" i="1"/>
          </a:p>
          <a:p>
            <a:pPr marL="0" indent="0">
              <a:lnSpc>
                <a:spcPct val="100000"/>
              </a:lnSpc>
              <a:spcBef>
                <a:spcPts val="0"/>
              </a:spcBef>
              <a:buNone/>
              <a:defRPr/>
            </a:pPr>
            <a:endParaRPr lang="en-US" altLang="en-US" sz="1200" i="1"/>
          </a:p>
          <a:p>
            <a:pPr marL="0" indent="0">
              <a:lnSpc>
                <a:spcPct val="100000"/>
              </a:lnSpc>
              <a:spcBef>
                <a:spcPts val="0"/>
              </a:spcBef>
              <a:buNone/>
              <a:defRPr/>
            </a:pPr>
            <a:endParaRPr lang="en-US" altLang="en-US" sz="1200" i="1"/>
          </a:p>
          <a:p>
            <a:pPr marL="0" indent="0">
              <a:lnSpc>
                <a:spcPct val="100000"/>
              </a:lnSpc>
              <a:spcBef>
                <a:spcPts val="0"/>
              </a:spcBef>
              <a:buNone/>
              <a:defRPr/>
            </a:pPr>
            <a:endParaRPr lang="en-US" altLang="en-US" sz="1200" i="1"/>
          </a:p>
          <a:p>
            <a:pPr marL="0" indent="0">
              <a:lnSpc>
                <a:spcPct val="100000"/>
              </a:lnSpc>
              <a:spcBef>
                <a:spcPts val="0"/>
              </a:spcBef>
              <a:buNone/>
              <a:defRPr/>
            </a:pPr>
            <a:r>
              <a:rPr lang="en-US" altLang="en-US" sz="1200" i="1"/>
              <a:t>National baseline data for each measure are based on a statistical risk model derived from national data</a:t>
            </a:r>
          </a:p>
          <a:p>
            <a:pPr marL="0" indent="0">
              <a:lnSpc>
                <a:spcPct val="100000"/>
              </a:lnSpc>
              <a:spcBef>
                <a:spcPts val="0"/>
              </a:spcBef>
              <a:buNone/>
              <a:defRPr/>
            </a:pPr>
            <a:r>
              <a:rPr lang="en-US" altLang="en-US" sz="1200" i="1">
                <a:latin typeface="Arial"/>
                <a:cs typeface="Arial"/>
              </a:rPr>
              <a:t>^ All data were extracted from NHSN on August 21, 2024</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3</a:t>
            </a:fld>
            <a:endParaRPr lang="en-US"/>
          </a:p>
        </p:txBody>
      </p:sp>
      <p:graphicFrame>
        <p:nvGraphicFramePr>
          <p:cNvPr id="3" name="Table 2">
            <a:extLst>
              <a:ext uri="{FF2B5EF4-FFF2-40B4-BE49-F238E27FC236}">
                <a16:creationId xmlns:a16="http://schemas.microsoft.com/office/drawing/2014/main" id="{72BDED7B-CF88-1899-BBC3-003C518FD0FA}"/>
              </a:ext>
            </a:extLst>
          </p:cNvPr>
          <p:cNvGraphicFramePr>
            <a:graphicFrameLocks noGrp="1"/>
          </p:cNvGraphicFramePr>
          <p:nvPr>
            <p:extLst>
              <p:ext uri="{D42A27DB-BD31-4B8C-83A1-F6EECF244321}">
                <p14:modId xmlns:p14="http://schemas.microsoft.com/office/powerpoint/2010/main" val="389732252"/>
              </p:ext>
            </p:extLst>
          </p:nvPr>
        </p:nvGraphicFramePr>
        <p:xfrm>
          <a:off x="870284" y="3349268"/>
          <a:ext cx="10451433" cy="2382520"/>
        </p:xfrm>
        <a:graphic>
          <a:graphicData uri="http://schemas.openxmlformats.org/drawingml/2006/table">
            <a:tbl>
              <a:tblPr firstRow="1" bandRow="1">
                <a:tableStyleId>{073A0DAA-6AF3-43AB-8588-CEC1D06C72B9}</a:tableStyleId>
              </a:tblPr>
              <a:tblGrid>
                <a:gridCol w="3483811">
                  <a:extLst>
                    <a:ext uri="{9D8B030D-6E8A-4147-A177-3AD203B41FA5}">
                      <a16:colId xmlns:a16="http://schemas.microsoft.com/office/drawing/2014/main" val="1226666464"/>
                    </a:ext>
                  </a:extLst>
                </a:gridCol>
                <a:gridCol w="3483811">
                  <a:extLst>
                    <a:ext uri="{9D8B030D-6E8A-4147-A177-3AD203B41FA5}">
                      <a16:colId xmlns:a16="http://schemas.microsoft.com/office/drawing/2014/main" val="2548863311"/>
                    </a:ext>
                  </a:extLst>
                </a:gridCol>
                <a:gridCol w="3483811">
                  <a:extLst>
                    <a:ext uri="{9D8B030D-6E8A-4147-A177-3AD203B41FA5}">
                      <a16:colId xmlns:a16="http://schemas.microsoft.com/office/drawing/2014/main" val="1293623537"/>
                    </a:ext>
                  </a:extLst>
                </a:gridCol>
              </a:tblGrid>
              <a:tr h="370840">
                <a:tc>
                  <a:txBody>
                    <a:bodyPr/>
                    <a:lstStyle/>
                    <a:p>
                      <a:pPr algn="ctr"/>
                      <a:r>
                        <a:rPr lang="en-US" sz="1800" dirty="0">
                          <a:latin typeface="Arial" panose="020B0604020202020204" pitchFamily="34" charset="0"/>
                          <a:cs typeface="Arial" panose="020B0604020202020204" pitchFamily="34" charset="0"/>
                        </a:rPr>
                        <a:t>Acute Care Hospitals (ACH)</a:t>
                      </a:r>
                    </a:p>
                  </a:txBody>
                  <a:tcPr>
                    <a:solidFill>
                      <a:srgbClr val="0559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Non-acute Care Hospitals</a:t>
                      </a:r>
                    </a:p>
                  </a:txBody>
                  <a:tcPr>
                    <a:solidFill>
                      <a:srgbClr val="055994"/>
                    </a:solidFill>
                  </a:tcPr>
                </a:tc>
                <a:tc>
                  <a:txBody>
                    <a:bodyPr/>
                    <a:lstStyle/>
                    <a:p>
                      <a:pPr algn="ctr"/>
                      <a:r>
                        <a:rPr lang="en-US" sz="1800">
                          <a:latin typeface="Arial" panose="020B0604020202020204" pitchFamily="34" charset="0"/>
                          <a:cs typeface="Arial" panose="020B0604020202020204" pitchFamily="34" charset="0"/>
                        </a:rPr>
                        <a:t>Dialysis Facilities</a:t>
                      </a:r>
                    </a:p>
                  </a:txBody>
                  <a:tcPr>
                    <a:solidFill>
                      <a:srgbClr val="055994"/>
                    </a:solidFill>
                  </a:tcPr>
                </a:tc>
                <a:extLst>
                  <a:ext uri="{0D108BD9-81ED-4DB2-BD59-A6C34878D82A}">
                    <a16:rowId xmlns:a16="http://schemas.microsoft.com/office/drawing/2014/main" val="152309109"/>
                  </a:ext>
                </a:extLst>
              </a:tr>
              <a:tr h="370840">
                <a:tc>
                  <a:txBody>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Central line-associated bloodstream infections (CLABSI) in intensive care units and wards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Catheter-associated urinary tract infections (CAUTI) in intensive care units and wards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Specific surgical site infections (SSI)</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Specific facility-wide laboratory identified events (</a:t>
                      </a:r>
                      <a:r>
                        <a:rPr lang="en-US" sz="1400" err="1">
                          <a:latin typeface="Arial" panose="020B0604020202020204" pitchFamily="34" charset="0"/>
                          <a:cs typeface="Arial" panose="020B0604020202020204" pitchFamily="34" charset="0"/>
                        </a:rPr>
                        <a:t>LabID</a:t>
                      </a:r>
                      <a:r>
                        <a:rPr lang="en-US" sz="1400">
                          <a:latin typeface="Arial" panose="020B0604020202020204" pitchFamily="34" charset="0"/>
                          <a:cs typeface="Arial" panose="020B0604020202020204" pitchFamily="34" charset="0"/>
                        </a:rPr>
                        <a:t>) </a:t>
                      </a:r>
                    </a:p>
                  </a:txBody>
                  <a:tcPr>
                    <a:solidFill>
                      <a:schemeClr val="bg1">
                        <a:lumMod val="95000"/>
                      </a:schemeClr>
                    </a:solidFill>
                  </a:tcPr>
                </a:tc>
                <a:tc>
                  <a:txBody>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Central line-associated bloodstream infections (CLABSI) in intensive care units and wards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Catheter-associated urinary tract infections (CAUTI) in intensive care units and wards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Specific facility-wide laboratory identified events (</a:t>
                      </a:r>
                      <a:r>
                        <a:rPr lang="en-US" sz="1400" err="1">
                          <a:latin typeface="Arial" panose="020B0604020202020204" pitchFamily="34" charset="0"/>
                          <a:cs typeface="Arial" panose="020B0604020202020204" pitchFamily="34" charset="0"/>
                        </a:rPr>
                        <a:t>LabID</a:t>
                      </a:r>
                      <a:r>
                        <a:rPr lang="en-US" sz="1400">
                          <a:latin typeface="Arial" panose="020B0604020202020204" pitchFamily="34" charset="0"/>
                          <a:cs typeface="Arial" panose="020B0604020202020204" pitchFamily="34" charset="0"/>
                        </a:rPr>
                        <a:t>) </a:t>
                      </a:r>
                    </a:p>
                  </a:txBody>
                  <a:tcPr>
                    <a:solidFill>
                      <a:schemeClr val="bg1">
                        <a:lumMod val="95000"/>
                      </a:schemeClr>
                    </a:solidFill>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Positive blood cultures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IV antimicrobial starts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Pus, redness or increased swelling at vascular access site</a:t>
                      </a:r>
                    </a:p>
                  </a:txBody>
                  <a:tcPr>
                    <a:solidFill>
                      <a:schemeClr val="bg1">
                        <a:lumMod val="95000"/>
                      </a:schemeClr>
                    </a:solidFill>
                  </a:tcPr>
                </a:tc>
                <a:extLst>
                  <a:ext uri="{0D108BD9-81ED-4DB2-BD59-A6C34878D82A}">
                    <a16:rowId xmlns:a16="http://schemas.microsoft.com/office/drawing/2014/main" val="1907873599"/>
                  </a:ext>
                </a:extLst>
              </a:tr>
            </a:tbl>
          </a:graphicData>
        </a:graphic>
      </p:graphicFrame>
    </p:spTree>
    <p:extLst>
      <p:ext uri="{BB962C8B-B14F-4D97-AF65-F5344CB8AC3E}">
        <p14:creationId xmlns:p14="http://schemas.microsoft.com/office/powerpoint/2010/main" val="1198525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b="1" i="0" u="none" strike="noStrike" kern="1200" cap="none" spc="0" normalizeH="0" baseline="0" noProof="0">
                <a:ln>
                  <a:noFill/>
                </a:ln>
                <a:solidFill>
                  <a:prstClr val="white"/>
                </a:solidFill>
                <a:effectLst/>
                <a:uLnTx/>
                <a:uFillTx/>
              </a:rPr>
              <a:t>Antibiotic Stewardship</a:t>
            </a:r>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204280" y="1186774"/>
            <a:ext cx="11783440" cy="5223755"/>
          </a:xfrm>
        </p:spPr>
        <p:txBody>
          <a:bodyPr>
            <a:normAutofit/>
          </a:bodyPr>
          <a:lstStyle/>
          <a:p>
            <a:pPr marL="290513" indent="-285750">
              <a:lnSpc>
                <a:spcPct val="120000"/>
              </a:lnSpc>
              <a:spcBef>
                <a:spcPts val="0"/>
              </a:spcBef>
              <a:spcAft>
                <a:spcPts val="1200"/>
              </a:spcAft>
              <a:defRPr/>
            </a:pPr>
            <a:r>
              <a:rPr lang="en-US" altLang="en-US" sz="1800" dirty="0"/>
              <a:t>Studies indicate that about 30% of all</a:t>
            </a:r>
            <a:br>
              <a:rPr lang="en-US" altLang="en-US" sz="1800" dirty="0"/>
            </a:br>
            <a:r>
              <a:rPr lang="en-US" altLang="en-US" sz="1800" dirty="0"/>
              <a:t>antibiotics prescribed in hospitals and </a:t>
            </a:r>
            <a:br>
              <a:rPr lang="en-US" altLang="en-US" sz="1800" dirty="0"/>
            </a:br>
            <a:r>
              <a:rPr lang="en-US" altLang="en-US" sz="1800" dirty="0"/>
              <a:t>between 40-75% of antibiotics prescribed </a:t>
            </a:r>
            <a:br>
              <a:rPr lang="en-US" altLang="en-US" sz="1800" dirty="0"/>
            </a:br>
            <a:r>
              <a:rPr lang="en-US" altLang="en-US" sz="1800" dirty="0"/>
              <a:t>in nursing homes are unnecessary*</a:t>
            </a:r>
          </a:p>
          <a:p>
            <a:pPr marL="290513" indent="-285750">
              <a:lnSpc>
                <a:spcPct val="120000"/>
              </a:lnSpc>
              <a:spcBef>
                <a:spcPts val="0"/>
              </a:spcBef>
              <a:spcAft>
                <a:spcPts val="1200"/>
              </a:spcAft>
              <a:defRPr/>
            </a:pPr>
            <a:r>
              <a:rPr lang="en-US" altLang="en-US" sz="1800" dirty="0"/>
              <a:t>Improved prescribing practices can help </a:t>
            </a:r>
            <a:br>
              <a:rPr lang="en-US" altLang="en-US" sz="1800" dirty="0"/>
            </a:br>
            <a:r>
              <a:rPr lang="en-US" altLang="en-US" sz="1800" dirty="0"/>
              <a:t>reduce rates of </a:t>
            </a:r>
            <a:r>
              <a:rPr lang="en-US" altLang="en-US" sz="1800" i="1" dirty="0" err="1"/>
              <a:t>Clostridioides</a:t>
            </a:r>
            <a:r>
              <a:rPr lang="en-US" altLang="en-US" sz="1800" i="1" dirty="0"/>
              <a:t> difficile </a:t>
            </a:r>
            <a:r>
              <a:rPr lang="en-US" altLang="en-US" sz="1800" dirty="0"/>
              <a:t>and </a:t>
            </a:r>
            <a:br>
              <a:rPr lang="en-US" altLang="en-US" sz="1800" dirty="0"/>
            </a:br>
            <a:r>
              <a:rPr lang="en-US" altLang="en-US" sz="1800" dirty="0"/>
              <a:t>antibiotic resistance</a:t>
            </a:r>
          </a:p>
          <a:p>
            <a:pPr marL="290513" indent="-285750">
              <a:lnSpc>
                <a:spcPct val="120000"/>
              </a:lnSpc>
              <a:spcBef>
                <a:spcPts val="0"/>
              </a:spcBef>
              <a:spcAft>
                <a:spcPts val="1200"/>
              </a:spcAft>
              <a:defRPr/>
            </a:pPr>
            <a:r>
              <a:rPr lang="en-US" altLang="en-US" sz="1800" dirty="0"/>
              <a:t>Appropriate antibiotic prescribing can </a:t>
            </a:r>
            <a:br>
              <a:rPr lang="en-US" altLang="en-US" sz="1800" dirty="0"/>
            </a:br>
            <a:r>
              <a:rPr lang="en-US" altLang="en-US" sz="1800" dirty="0"/>
              <a:t>improve patient outcomes and reduce </a:t>
            </a:r>
            <a:br>
              <a:rPr lang="en-US" altLang="en-US" sz="1800" dirty="0"/>
            </a:br>
            <a:r>
              <a:rPr lang="en-US" altLang="en-US" sz="1800" dirty="0"/>
              <a:t>healthcare costs</a:t>
            </a: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sz="1050" dirty="0">
              <a:hlinkClick r:id="rId2"/>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sz="1050" dirty="0">
              <a:hlinkClick r:id="rId2"/>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sz="1050" dirty="0">
              <a:hlinkClick r:id="rId2"/>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sz="1050" dirty="0">
              <a:hlinkClick r:id="rId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sz="1050" dirty="0">
                <a:hlinkClick r:id="rId3"/>
              </a:rPr>
              <a:t>*Core Elements of Hospital Antibiotic Stewardship Programs | Antibiotic Prescribing and Use | CDC</a:t>
            </a:r>
            <a:endParaRPr lang="en-US" sz="1050" dirty="0"/>
          </a:p>
          <a:p>
            <a:pPr marL="0" indent="0">
              <a:lnSpc>
                <a:spcPct val="100000"/>
              </a:lnSpc>
              <a:buNone/>
              <a:defRPr/>
            </a:pPr>
            <a:r>
              <a:rPr lang="en-US" sz="1050" dirty="0">
                <a:hlinkClick r:id="rId2"/>
              </a:rPr>
              <a:t>Core Elements of Antibiotic Stewardship for Nursing Homes | Antibiotic Prescribing and Use | CDC</a:t>
            </a:r>
            <a:endParaRPr lang="en-US" sz="1050" dirty="0"/>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4"/>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sz="1600" i="1" dirty="0">
              <a:solidFill>
                <a:prstClr val="black"/>
              </a:solidFill>
              <a:latin typeface="Calibri" panose="020F0502020204030204" pitchFamily="34" charset="0"/>
              <a:ea typeface="Calibri" panose="020F0502020204030204" pitchFamily="34" charset="0"/>
              <a:cs typeface="+mn-cs"/>
              <a:hlinkClick r:id="rId4"/>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4"/>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4"/>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sz="1600" i="1" dirty="0">
              <a:solidFill>
                <a:prstClr val="black"/>
              </a:solidFill>
              <a:latin typeface="Calibri" panose="020F0502020204030204" pitchFamily="34" charset="0"/>
              <a:ea typeface="Calibri" panose="020F0502020204030204" pitchFamily="34" charset="0"/>
              <a:cs typeface="+mn-cs"/>
              <a:hlinkClick r:id="rId4"/>
            </a:endParaRP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30</a:t>
            </a:fld>
            <a:endParaRPr lang="en-US"/>
          </a:p>
        </p:txBody>
      </p:sp>
      <p:pic>
        <p:nvPicPr>
          <p:cNvPr id="10" name="Picture 9">
            <a:extLst>
              <a:ext uri="{FF2B5EF4-FFF2-40B4-BE49-F238E27FC236}">
                <a16:creationId xmlns:a16="http://schemas.microsoft.com/office/drawing/2014/main" id="{AE85AB47-8DA9-76CA-CD29-E9EED3966789}"/>
              </a:ext>
            </a:extLst>
          </p:cNvPr>
          <p:cNvPicPr>
            <a:picLocks noChangeAspect="1"/>
          </p:cNvPicPr>
          <p:nvPr/>
        </p:nvPicPr>
        <p:blipFill>
          <a:blip r:embed="rId5"/>
          <a:stretch>
            <a:fillRect/>
          </a:stretch>
        </p:blipFill>
        <p:spPr>
          <a:xfrm>
            <a:off x="5287761" y="1517514"/>
            <a:ext cx="6699959" cy="3570051"/>
          </a:xfrm>
          <a:prstGeom prst="rect">
            <a:avLst/>
          </a:prstGeom>
        </p:spPr>
      </p:pic>
      <p:sp>
        <p:nvSpPr>
          <p:cNvPr id="12" name="TextBox 11">
            <a:extLst>
              <a:ext uri="{FF2B5EF4-FFF2-40B4-BE49-F238E27FC236}">
                <a16:creationId xmlns:a16="http://schemas.microsoft.com/office/drawing/2014/main" id="{5763578C-DB74-2AAE-D5AF-F2ED82CDBA25}"/>
              </a:ext>
            </a:extLst>
          </p:cNvPr>
          <p:cNvSpPr txBox="1"/>
          <p:nvPr/>
        </p:nvSpPr>
        <p:spPr>
          <a:xfrm>
            <a:off x="5612932" y="5166617"/>
            <a:ext cx="6094378" cy="307777"/>
          </a:xfrm>
          <a:prstGeom prst="rect">
            <a:avLst/>
          </a:prstGeom>
          <a:noFill/>
        </p:spPr>
        <p:txBody>
          <a:bodyPr wrap="square">
            <a:spAutoFit/>
          </a:bodyPr>
          <a:lstStyle/>
          <a:p>
            <a:pPr algn="ctr"/>
            <a:r>
              <a:rPr lang="en-US" sz="1400" dirty="0">
                <a:hlinkClick r:id="rId6"/>
              </a:rPr>
              <a:t>Hospital Antibiotic Stewardship | A.R. &amp; Patient Safety Portal (cdc.gov)</a:t>
            </a:r>
            <a:endParaRPr lang="en-US" sz="1400" dirty="0"/>
          </a:p>
        </p:txBody>
      </p:sp>
    </p:spTree>
    <p:extLst>
      <p:ext uri="{BB962C8B-B14F-4D97-AF65-F5344CB8AC3E}">
        <p14:creationId xmlns:p14="http://schemas.microsoft.com/office/powerpoint/2010/main" val="2127869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a:ln>
                  <a:noFill/>
                </a:ln>
                <a:solidFill>
                  <a:prstClr val="white"/>
                </a:solidFill>
                <a:effectLst/>
                <a:uLnTx/>
                <a:uFillTx/>
              </a:rPr>
              <a:t>Antibiotic Stewardship: Prevention and Educational Activities</a:t>
            </a:r>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438462"/>
            <a:ext cx="10972800" cy="4728161"/>
          </a:xfrm>
        </p:spPr>
        <p:txBody>
          <a:bodyPr>
            <a:normAutofit lnSpcReduction="10000"/>
          </a:bodyPr>
          <a:lstStyle/>
          <a:p>
            <a:pPr marL="290513" indent="-285750">
              <a:lnSpc>
                <a:spcPct val="120000"/>
              </a:lnSpc>
              <a:spcBef>
                <a:spcPts val="0"/>
              </a:spcBef>
              <a:spcAft>
                <a:spcPts val="600"/>
              </a:spcAft>
              <a:defRPr/>
            </a:pPr>
            <a:r>
              <a:rPr lang="en-US" altLang="en-US" sz="2300" dirty="0"/>
              <a:t>From July 2023-June 2024, DPH was a host health department to one of four </a:t>
            </a:r>
            <a:r>
              <a:rPr lang="en-US" altLang="en-US" sz="2300" dirty="0">
                <a:hlinkClick r:id="rId2"/>
              </a:rPr>
              <a:t>IDSA/SHEA Leadership in Epidemiology, Antimicrobial Stewardship, and Public Health Fellows</a:t>
            </a:r>
            <a:r>
              <a:rPr lang="en-US" altLang="en-US" sz="2300" dirty="0"/>
              <a:t>. </a:t>
            </a:r>
          </a:p>
          <a:p>
            <a:pPr marL="690563" lvl="1">
              <a:lnSpc>
                <a:spcPct val="120000"/>
              </a:lnSpc>
              <a:spcBef>
                <a:spcPts val="0"/>
              </a:spcBef>
              <a:spcAft>
                <a:spcPts val="600"/>
              </a:spcAft>
              <a:defRPr/>
            </a:pPr>
            <a:r>
              <a:rPr lang="en-US" altLang="en-US" sz="1900" dirty="0"/>
              <a:t>In addition to collaborating with the health department, Dr. Kap Sum Foong of Tufts Medical Center piloted a program to remove unnecessary antibiotic allergy labels in long term care facilities. </a:t>
            </a:r>
          </a:p>
          <a:p>
            <a:pPr marL="290513" indent="-285750">
              <a:lnSpc>
                <a:spcPct val="120000"/>
              </a:lnSpc>
              <a:spcBef>
                <a:spcPts val="0"/>
              </a:spcBef>
              <a:spcAft>
                <a:spcPts val="600"/>
              </a:spcAft>
              <a:defRPr/>
            </a:pPr>
            <a:r>
              <a:rPr lang="en-US" altLang="en-US" sz="2300" dirty="0"/>
              <a:t>Continued collection and analysis of facility-level antibiotic use data voluntarily submitted by long-term care facilities. </a:t>
            </a:r>
          </a:p>
          <a:p>
            <a:pPr marL="690563" lvl="1">
              <a:lnSpc>
                <a:spcPct val="120000"/>
              </a:lnSpc>
              <a:spcBef>
                <a:spcPts val="0"/>
              </a:spcBef>
              <a:spcAft>
                <a:spcPts val="600"/>
              </a:spcAft>
              <a:defRPr/>
            </a:pPr>
            <a:r>
              <a:rPr lang="en-US" altLang="en-US" sz="1900" dirty="0"/>
              <a:t>86 facilities reported at least one month of data in 2023, on average 59 facilities reported each month.</a:t>
            </a:r>
          </a:p>
          <a:p>
            <a:pPr marL="690563" lvl="1">
              <a:lnSpc>
                <a:spcPct val="120000"/>
              </a:lnSpc>
              <a:spcBef>
                <a:spcPts val="0"/>
              </a:spcBef>
              <a:spcAft>
                <a:spcPts val="600"/>
              </a:spcAft>
              <a:defRPr/>
            </a:pPr>
            <a:r>
              <a:rPr lang="en-US" altLang="en-US" sz="1900" dirty="0"/>
              <a:t>Updated AS Honor Roll highlighting facilities with consistent participation: </a:t>
            </a:r>
            <a:r>
              <a:rPr lang="en-US" altLang="en-US" sz="1900" dirty="0">
                <a:hlinkClick r:id="rId3"/>
              </a:rPr>
              <a:t>https://infectioncontrolma.org/antibiotic-stewardship-long-term-care-honor-roll.php</a:t>
            </a:r>
            <a:r>
              <a:rPr lang="en-US" altLang="en-US" sz="1900" dirty="0"/>
              <a:t> </a:t>
            </a:r>
            <a:r>
              <a:rPr lang="en-US" sz="1400" dirty="0"/>
              <a:t> </a:t>
            </a:r>
            <a:endParaRPr lang="en-US" altLang="en-US" sz="1900" dirty="0"/>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31</a:t>
            </a:fld>
            <a:endParaRPr lang="en-US"/>
          </a:p>
        </p:txBody>
      </p:sp>
    </p:spTree>
    <p:extLst>
      <p:ext uri="{BB962C8B-B14F-4D97-AF65-F5344CB8AC3E}">
        <p14:creationId xmlns:p14="http://schemas.microsoft.com/office/powerpoint/2010/main" val="1284695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Antibiotic Stewardship: Prevention and Educational Activities Continued</a:t>
            </a:r>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438462"/>
            <a:ext cx="10972800" cy="4728161"/>
          </a:xfrm>
        </p:spPr>
        <p:txBody>
          <a:bodyPr>
            <a:normAutofit/>
          </a:bodyPr>
          <a:lstStyle/>
          <a:p>
            <a:pPr marL="290513" indent="-285750">
              <a:lnSpc>
                <a:spcPct val="120000"/>
              </a:lnSpc>
              <a:spcBef>
                <a:spcPts val="0"/>
              </a:spcBef>
              <a:spcAft>
                <a:spcPts val="600"/>
              </a:spcAft>
              <a:defRPr/>
            </a:pPr>
            <a:r>
              <a:rPr lang="en-US" altLang="en-US" sz="2300" dirty="0"/>
              <a:t>Ongoing collaboration with antibiotic stewardship (AS) experts from Tufts Medical Center to enhance AS support and activities in long-term care facilities, including monthly office hours. </a:t>
            </a:r>
          </a:p>
          <a:p>
            <a:pPr marL="290513" indent="-285750">
              <a:lnSpc>
                <a:spcPct val="120000"/>
              </a:lnSpc>
              <a:spcBef>
                <a:spcPts val="0"/>
              </a:spcBef>
              <a:spcAft>
                <a:spcPts val="600"/>
              </a:spcAft>
              <a:defRPr/>
            </a:pPr>
            <a:r>
              <a:rPr lang="en-US" altLang="en-US" sz="2300" dirty="0"/>
              <a:t>Re-established the Antimicrobial Use (AU) Subcommittee of the statewide HAI/AR Technical Advisory Group to provide guidance on how to best leverage NHSN AU module data for understanding trends in antibiotic use, monitoring stewardship activities, and obtaining a comprehensive, statewide picture of antibiotic use in the acute care setting. </a:t>
            </a:r>
          </a:p>
          <a:p>
            <a:pPr marL="690563" lvl="1">
              <a:lnSpc>
                <a:spcPct val="120000"/>
              </a:lnSpc>
              <a:spcBef>
                <a:spcPts val="0"/>
              </a:spcBef>
              <a:spcAft>
                <a:spcPts val="600"/>
              </a:spcAft>
              <a:defRPr/>
            </a:pPr>
            <a:r>
              <a:rPr lang="en-US" altLang="en-US" sz="1900" dirty="0"/>
              <a:t>Currently, DPH has access to NHSN AU data for 47 acute care hospitals.</a:t>
            </a:r>
          </a:p>
          <a:p>
            <a:pPr marL="690563" lvl="1">
              <a:lnSpc>
                <a:spcPct val="120000"/>
              </a:lnSpc>
              <a:spcBef>
                <a:spcPts val="0"/>
              </a:spcBef>
              <a:spcAft>
                <a:spcPts val="600"/>
              </a:spcAft>
              <a:defRPr/>
            </a:pPr>
            <a:r>
              <a:rPr lang="en-US" altLang="en-US" sz="1900" dirty="0"/>
              <a:t>Hospitals participating in the CMS Promoting Interoperability (PI) Program must begin reporting AUR Surveillance data in calendar year 2024.</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32</a:t>
            </a:fld>
            <a:endParaRPr lang="en-US"/>
          </a:p>
        </p:txBody>
      </p:sp>
    </p:spTree>
    <p:extLst>
      <p:ext uri="{BB962C8B-B14F-4D97-AF65-F5344CB8AC3E}">
        <p14:creationId xmlns:p14="http://schemas.microsoft.com/office/powerpoint/2010/main" val="2570022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AE0D58-BD9B-45A2-8469-7FF5B3D53592}"/>
              </a:ext>
            </a:extLst>
          </p:cNvPr>
          <p:cNvSpPr>
            <a:spLocks noGrp="1"/>
          </p:cNvSpPr>
          <p:nvPr>
            <p:ph type="sldNum" sz="quarter" idx="4"/>
          </p:nvPr>
        </p:nvSpPr>
        <p:spPr/>
        <p:txBody>
          <a:bodyPr/>
          <a:lstStyle/>
          <a:p>
            <a:fld id="{CA49D0EE-DE7F-324B-A84C-F36708423CDB}" type="slidenum">
              <a:rPr lang="en-US" smtClean="0"/>
              <a:pPr/>
              <a:t>33</a:t>
            </a:fld>
            <a:endParaRPr lang="en-US"/>
          </a:p>
        </p:txBody>
      </p:sp>
      <p:sp>
        <p:nvSpPr>
          <p:cNvPr id="5" name="Text Placeholder 4">
            <a:extLst>
              <a:ext uri="{FF2B5EF4-FFF2-40B4-BE49-F238E27FC236}">
                <a16:creationId xmlns:a16="http://schemas.microsoft.com/office/drawing/2014/main" id="{B6F3BCB5-2607-4827-A93F-56D934F6DAC5}"/>
              </a:ext>
            </a:extLst>
          </p:cNvPr>
          <p:cNvSpPr>
            <a:spLocks noGrp="1"/>
          </p:cNvSpPr>
          <p:nvPr>
            <p:ph type="body" sz="quarter" idx="10"/>
          </p:nvPr>
        </p:nvSpPr>
        <p:spPr/>
        <p:txBody>
          <a:bodyPr/>
          <a:lstStyle/>
          <a:p>
            <a:r>
              <a:rPr lang="en-US"/>
              <a:t>Eileen McHale, RN, BSN</a:t>
            </a:r>
          </a:p>
        </p:txBody>
      </p:sp>
      <p:sp>
        <p:nvSpPr>
          <p:cNvPr id="6" name="Text Placeholder 5">
            <a:extLst>
              <a:ext uri="{FF2B5EF4-FFF2-40B4-BE49-F238E27FC236}">
                <a16:creationId xmlns:a16="http://schemas.microsoft.com/office/drawing/2014/main" id="{250B1722-999D-48C4-B4BC-CF6800584F13}"/>
              </a:ext>
            </a:extLst>
          </p:cNvPr>
          <p:cNvSpPr>
            <a:spLocks noGrp="1"/>
          </p:cNvSpPr>
          <p:nvPr>
            <p:ph type="body" sz="quarter" idx="11"/>
          </p:nvPr>
        </p:nvSpPr>
        <p:spPr/>
        <p:txBody>
          <a:bodyPr/>
          <a:lstStyle/>
          <a:p>
            <a:r>
              <a:rPr lang="en-US"/>
              <a:t>Healthcare Associated Infection Coordinator</a:t>
            </a:r>
          </a:p>
          <a:p>
            <a:endParaRPr lang="en-US"/>
          </a:p>
        </p:txBody>
      </p:sp>
      <p:sp>
        <p:nvSpPr>
          <p:cNvPr id="7" name="Text Placeholder 6">
            <a:extLst>
              <a:ext uri="{FF2B5EF4-FFF2-40B4-BE49-F238E27FC236}">
                <a16:creationId xmlns:a16="http://schemas.microsoft.com/office/drawing/2014/main" id="{8E123D35-DED3-4FE2-970F-CCEA5A9A0851}"/>
              </a:ext>
            </a:extLst>
          </p:cNvPr>
          <p:cNvSpPr>
            <a:spLocks noGrp="1"/>
          </p:cNvSpPr>
          <p:nvPr>
            <p:ph type="body" sz="quarter" idx="12"/>
          </p:nvPr>
        </p:nvSpPr>
        <p:spPr/>
        <p:txBody>
          <a:bodyPr/>
          <a:lstStyle/>
          <a:p>
            <a:r>
              <a:rPr lang="en-US"/>
              <a:t>Office of Health Care Strategy &amp; Planning</a:t>
            </a:r>
          </a:p>
          <a:p>
            <a:endParaRPr lang="en-US"/>
          </a:p>
        </p:txBody>
      </p:sp>
      <p:sp>
        <p:nvSpPr>
          <p:cNvPr id="8" name="Text Placeholder 7">
            <a:extLst>
              <a:ext uri="{FF2B5EF4-FFF2-40B4-BE49-F238E27FC236}">
                <a16:creationId xmlns:a16="http://schemas.microsoft.com/office/drawing/2014/main" id="{FECD37DA-2F9D-4D0D-B9D6-66D836651D8B}"/>
              </a:ext>
            </a:extLst>
          </p:cNvPr>
          <p:cNvSpPr>
            <a:spLocks noGrp="1"/>
          </p:cNvSpPr>
          <p:nvPr>
            <p:ph type="body" sz="quarter" idx="13"/>
          </p:nvPr>
        </p:nvSpPr>
        <p:spPr/>
        <p:txBody>
          <a:bodyPr/>
          <a:lstStyle/>
          <a:p>
            <a:r>
              <a:rPr lang="en-US"/>
              <a:t>eileen.mchale@state.ma.us</a:t>
            </a:r>
          </a:p>
        </p:txBody>
      </p:sp>
    </p:spTree>
    <p:extLst>
      <p:ext uri="{BB962C8B-B14F-4D97-AF65-F5344CB8AC3E}">
        <p14:creationId xmlns:p14="http://schemas.microsoft.com/office/powerpoint/2010/main" val="33181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rmAutofit/>
          </a:bodyPr>
          <a:lstStyle/>
          <a:p>
            <a:r>
              <a:rPr kumimoji="0" lang="en-US" sz="3600" b="1" i="0" u="none" strike="noStrike" kern="1200" cap="none" spc="0" normalizeH="0" baseline="0" noProof="0">
                <a:ln>
                  <a:noFill/>
                </a:ln>
                <a:solidFill>
                  <a:prstClr val="white"/>
                </a:solidFill>
                <a:effectLst/>
                <a:uLnTx/>
                <a:uFillTx/>
              </a:rPr>
              <a:t>Measures</a:t>
            </a:r>
            <a:endParaRPr lang="en-US"/>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5118383"/>
            <a:ext cx="10972800" cy="1248961"/>
          </a:xfrm>
        </p:spPr>
        <p:txBody>
          <a:bodyPr>
            <a:normAutofit/>
          </a:bodyPr>
          <a:lstStyle/>
          <a:p>
            <a:pPr marL="452352" marR="0" lvl="0" indent="-283464" algn="l" defTabSz="120465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rPr>
              <a:t>If the SIR/SUR &gt; 1.0, more infections/device days were reported than predicted</a:t>
            </a:r>
          </a:p>
          <a:p>
            <a:pPr marL="452352" marR="0" lvl="0" indent="-283464" algn="l" defTabSz="120465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rPr>
              <a:t>If the SIR/SUR = 1.0, the number of infections/number of device days is equal to the predicted number</a:t>
            </a:r>
          </a:p>
          <a:p>
            <a:pPr marL="452352" marR="0" lvl="0" indent="-283464" algn="l" defTabSz="120465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rPr>
              <a:t>If the SIR/SUR &lt; 1.0, fewer infections/device days were reported than predicted</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4</a:t>
            </a:fld>
            <a:endParaRPr lang="en-US"/>
          </a:p>
        </p:txBody>
      </p:sp>
      <p:sp>
        <p:nvSpPr>
          <p:cNvPr id="3" name="Content Placeholder 2">
            <a:extLst>
              <a:ext uri="{FF2B5EF4-FFF2-40B4-BE49-F238E27FC236}">
                <a16:creationId xmlns:a16="http://schemas.microsoft.com/office/drawing/2014/main" id="{563335A7-5C56-C20F-1F53-884D2AF8912D}"/>
              </a:ext>
            </a:extLst>
          </p:cNvPr>
          <p:cNvSpPr txBox="1">
            <a:spLocks/>
          </p:cNvSpPr>
          <p:nvPr/>
        </p:nvSpPr>
        <p:spPr>
          <a:xfrm>
            <a:off x="609600" y="1379538"/>
            <a:ext cx="6594713" cy="6477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0828" indent="0" defTabSz="1204650">
              <a:buFont typeface="Arial" panose="020B0604020202020204" pitchFamily="34" charset="0"/>
              <a:buNone/>
              <a:defRPr/>
            </a:pPr>
            <a:r>
              <a:rPr lang="en-US" altLang="en-US" b="1">
                <a:latin typeface="Arial" panose="020B0604020202020204" pitchFamily="34" charset="0"/>
                <a:ea typeface="MS PGothic" pitchFamily="34" charset="-128"/>
                <a:cs typeface="Arial" panose="020B0604020202020204" pitchFamily="34" charset="0"/>
              </a:rPr>
              <a:t>Standardized Infection Ratio (SIR)</a:t>
            </a:r>
          </a:p>
        </p:txBody>
      </p:sp>
      <p:grpSp>
        <p:nvGrpSpPr>
          <p:cNvPr id="4" name="Group 17">
            <a:extLst>
              <a:ext uri="{FF2B5EF4-FFF2-40B4-BE49-F238E27FC236}">
                <a16:creationId xmlns:a16="http://schemas.microsoft.com/office/drawing/2014/main" id="{FA3C2164-3C70-C34F-17FA-1E3E59FBEBBD}"/>
              </a:ext>
            </a:extLst>
          </p:cNvPr>
          <p:cNvGrpSpPr>
            <a:grpSpLocks/>
          </p:cNvGrpSpPr>
          <p:nvPr/>
        </p:nvGrpSpPr>
        <p:grpSpPr bwMode="auto">
          <a:xfrm>
            <a:off x="1259862" y="3891050"/>
            <a:ext cx="9928046" cy="797359"/>
            <a:chOff x="830" y="5074"/>
            <a:chExt cx="6249" cy="669"/>
          </a:xfrm>
        </p:grpSpPr>
        <p:sp>
          <p:nvSpPr>
            <p:cNvPr id="7" name="AutoShape 5">
              <a:extLst>
                <a:ext uri="{FF2B5EF4-FFF2-40B4-BE49-F238E27FC236}">
                  <a16:creationId xmlns:a16="http://schemas.microsoft.com/office/drawing/2014/main" id="{8AAF9008-A40C-63DE-5808-750DBDF5B6D5}"/>
                </a:ext>
              </a:extLst>
            </p:cNvPr>
            <p:cNvSpPr>
              <a:spLocks noChangeArrowheads="1"/>
            </p:cNvSpPr>
            <p:nvPr/>
          </p:nvSpPr>
          <p:spPr bwMode="auto">
            <a:xfrm>
              <a:off x="830" y="5074"/>
              <a:ext cx="6249" cy="637"/>
            </a:xfrm>
            <a:prstGeom prst="roundRect">
              <a:avLst>
                <a:gd name="adj" fmla="val 16667"/>
              </a:avLst>
            </a:prstGeom>
            <a:solidFill>
              <a:srgbClr val="055994">
                <a:alpha val="39999"/>
              </a:srgb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Garamond" pitchFamily="18" charset="0"/>
                <a:ea typeface="ＭＳ Ｐゴシック" pitchFamily="34" charset="-128"/>
                <a:cs typeface="+mn-cs"/>
              </a:endParaRPr>
            </a:p>
          </p:txBody>
        </p:sp>
        <p:sp>
          <p:nvSpPr>
            <p:cNvPr id="8" name="Text Box 6">
              <a:extLst>
                <a:ext uri="{FF2B5EF4-FFF2-40B4-BE49-F238E27FC236}">
                  <a16:creationId xmlns:a16="http://schemas.microsoft.com/office/drawing/2014/main" id="{B0AA15CB-5E69-99B0-0ED0-19AD71C426A9}"/>
                </a:ext>
              </a:extLst>
            </p:cNvPr>
            <p:cNvSpPr txBox="1">
              <a:spLocks noChangeArrowheads="1"/>
            </p:cNvSpPr>
            <p:nvPr/>
          </p:nvSpPr>
          <p:spPr bwMode="auto">
            <a:xfrm>
              <a:off x="932" y="5198"/>
              <a:ext cx="3042"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r" defTabSz="1217613" rtl="0" eaLnBrk="1" fontAlgn="base" latinLnBrk="0" hangingPunct="1">
                <a:lnSpc>
                  <a:spcPct val="100000"/>
                </a:lnSpc>
                <a:spcBef>
                  <a:spcPct val="0"/>
                </a:spcBef>
                <a:spcAft>
                  <a:spcPct val="0"/>
                </a:spcAft>
                <a:buClrTx/>
                <a:buSzTx/>
                <a:buFontTx/>
                <a:buNone/>
                <a:tabLst/>
                <a:defRPr/>
              </a:pPr>
              <a:r>
                <a:rPr kumimoji="0" lang="en-US" altLang="en-US" sz="2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Standard Utilization Ratio (SUR) =</a:t>
              </a:r>
            </a:p>
          </p:txBody>
        </p:sp>
        <p:sp>
          <p:nvSpPr>
            <p:cNvPr id="9" name="Text Box 7">
              <a:extLst>
                <a:ext uri="{FF2B5EF4-FFF2-40B4-BE49-F238E27FC236}">
                  <a16:creationId xmlns:a16="http://schemas.microsoft.com/office/drawing/2014/main" id="{064EEAB8-5D91-92CB-D0E3-A60CA2D2CC00}"/>
                </a:ext>
              </a:extLst>
            </p:cNvPr>
            <p:cNvSpPr txBox="1">
              <a:spLocks noChangeArrowheads="1"/>
            </p:cNvSpPr>
            <p:nvPr/>
          </p:nvSpPr>
          <p:spPr bwMode="auto">
            <a:xfrm>
              <a:off x="3974" y="5103"/>
              <a:ext cx="2842"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Number of Device Days</a:t>
              </a:r>
            </a:p>
          </p:txBody>
        </p:sp>
        <p:sp>
          <p:nvSpPr>
            <p:cNvPr id="10" name="Text Box 8">
              <a:extLst>
                <a:ext uri="{FF2B5EF4-FFF2-40B4-BE49-F238E27FC236}">
                  <a16:creationId xmlns:a16="http://schemas.microsoft.com/office/drawing/2014/main" id="{A12A16BE-9B59-EB0D-1D55-6C23FA75ABEC}"/>
                </a:ext>
              </a:extLst>
            </p:cNvPr>
            <p:cNvSpPr txBox="1">
              <a:spLocks noChangeArrowheads="1"/>
            </p:cNvSpPr>
            <p:nvPr/>
          </p:nvSpPr>
          <p:spPr bwMode="auto">
            <a:xfrm>
              <a:off x="3914" y="5369"/>
              <a:ext cx="2963"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Predicted Number of Device Days</a:t>
              </a:r>
            </a:p>
          </p:txBody>
        </p:sp>
        <p:sp>
          <p:nvSpPr>
            <p:cNvPr id="11" name="Line 9">
              <a:extLst>
                <a:ext uri="{FF2B5EF4-FFF2-40B4-BE49-F238E27FC236}">
                  <a16:creationId xmlns:a16="http://schemas.microsoft.com/office/drawing/2014/main" id="{645A9017-194F-D5EB-6D12-3A903F93A834}"/>
                </a:ext>
              </a:extLst>
            </p:cNvPr>
            <p:cNvSpPr>
              <a:spLocks noChangeShapeType="1"/>
            </p:cNvSpPr>
            <p:nvPr/>
          </p:nvSpPr>
          <p:spPr bwMode="auto">
            <a:xfrm>
              <a:off x="3974" y="5431"/>
              <a:ext cx="284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Garamond" pitchFamily="18" charset="0"/>
                <a:ea typeface="ＭＳ Ｐゴシック" pitchFamily="34" charset="-128"/>
                <a:cs typeface="+mn-cs"/>
              </a:endParaRPr>
            </a:p>
          </p:txBody>
        </p:sp>
      </p:grpSp>
      <p:grpSp>
        <p:nvGrpSpPr>
          <p:cNvPr id="12" name="Group 18">
            <a:extLst>
              <a:ext uri="{FF2B5EF4-FFF2-40B4-BE49-F238E27FC236}">
                <a16:creationId xmlns:a16="http://schemas.microsoft.com/office/drawing/2014/main" id="{704A97F3-F1BF-67C2-DDFD-87432143C7F0}"/>
              </a:ext>
            </a:extLst>
          </p:cNvPr>
          <p:cNvGrpSpPr>
            <a:grpSpLocks/>
          </p:cNvGrpSpPr>
          <p:nvPr/>
        </p:nvGrpSpPr>
        <p:grpSpPr bwMode="auto">
          <a:xfrm>
            <a:off x="1259862" y="2027016"/>
            <a:ext cx="9928046" cy="784207"/>
            <a:chOff x="838" y="3422"/>
            <a:chExt cx="6249" cy="659"/>
          </a:xfrm>
        </p:grpSpPr>
        <p:sp>
          <p:nvSpPr>
            <p:cNvPr id="13" name="AutoShape 16">
              <a:extLst>
                <a:ext uri="{FF2B5EF4-FFF2-40B4-BE49-F238E27FC236}">
                  <a16:creationId xmlns:a16="http://schemas.microsoft.com/office/drawing/2014/main" id="{C7B5BD2F-2127-8A8A-259A-E2E2DA1A60FD}"/>
                </a:ext>
              </a:extLst>
            </p:cNvPr>
            <p:cNvSpPr>
              <a:spLocks noChangeArrowheads="1"/>
            </p:cNvSpPr>
            <p:nvPr/>
          </p:nvSpPr>
          <p:spPr bwMode="auto">
            <a:xfrm>
              <a:off x="838" y="3422"/>
              <a:ext cx="6249" cy="637"/>
            </a:xfrm>
            <a:prstGeom prst="roundRect">
              <a:avLst>
                <a:gd name="adj" fmla="val 16667"/>
              </a:avLst>
            </a:prstGeom>
            <a:solidFill>
              <a:srgbClr val="055994">
                <a:alpha val="39608"/>
              </a:srgb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Garamond" pitchFamily="18" charset="0"/>
                <a:ea typeface="ＭＳ Ｐゴシック" pitchFamily="34" charset="-128"/>
                <a:cs typeface="+mn-cs"/>
              </a:endParaRPr>
            </a:p>
          </p:txBody>
        </p:sp>
        <p:sp>
          <p:nvSpPr>
            <p:cNvPr id="14" name="Text Box 12">
              <a:extLst>
                <a:ext uri="{FF2B5EF4-FFF2-40B4-BE49-F238E27FC236}">
                  <a16:creationId xmlns:a16="http://schemas.microsoft.com/office/drawing/2014/main" id="{301DB131-9EA6-0751-1391-327D29ED233B}"/>
                </a:ext>
              </a:extLst>
            </p:cNvPr>
            <p:cNvSpPr txBox="1">
              <a:spLocks noChangeArrowheads="1"/>
            </p:cNvSpPr>
            <p:nvPr/>
          </p:nvSpPr>
          <p:spPr bwMode="auto">
            <a:xfrm>
              <a:off x="991" y="3544"/>
              <a:ext cx="3087" cy="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r" defTabSz="1217613" rtl="0" eaLnBrk="1" fontAlgn="base" latinLnBrk="0" hangingPunct="1">
                <a:lnSpc>
                  <a:spcPct val="100000"/>
                </a:lnSpc>
                <a:spcBef>
                  <a:spcPct val="0"/>
                </a:spcBef>
                <a:spcAft>
                  <a:spcPct val="0"/>
                </a:spcAft>
                <a:buClrTx/>
                <a:buSzTx/>
                <a:buFontTx/>
                <a:buNone/>
                <a:tabLst/>
                <a:defRPr/>
              </a:pPr>
              <a:r>
                <a:rPr kumimoji="0" lang="en-US" altLang="en-US" sz="2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Standardized Infection Ratio (SIR) =</a:t>
              </a:r>
            </a:p>
          </p:txBody>
        </p:sp>
        <p:sp>
          <p:nvSpPr>
            <p:cNvPr id="15" name="Text Box 13">
              <a:extLst>
                <a:ext uri="{FF2B5EF4-FFF2-40B4-BE49-F238E27FC236}">
                  <a16:creationId xmlns:a16="http://schemas.microsoft.com/office/drawing/2014/main" id="{C5CF2A34-DEE0-3256-EA4A-B681F701E355}"/>
                </a:ext>
              </a:extLst>
            </p:cNvPr>
            <p:cNvSpPr txBox="1">
              <a:spLocks noChangeArrowheads="1"/>
            </p:cNvSpPr>
            <p:nvPr/>
          </p:nvSpPr>
          <p:spPr bwMode="auto">
            <a:xfrm>
              <a:off x="3988" y="3427"/>
              <a:ext cx="285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Actual Number of Infections</a:t>
              </a:r>
            </a:p>
          </p:txBody>
        </p:sp>
        <p:sp>
          <p:nvSpPr>
            <p:cNvPr id="16" name="Text Box 14">
              <a:extLst>
                <a:ext uri="{FF2B5EF4-FFF2-40B4-BE49-F238E27FC236}">
                  <a16:creationId xmlns:a16="http://schemas.microsoft.com/office/drawing/2014/main" id="{42375853-CBD0-113E-4AE6-80E378A50CE8}"/>
                </a:ext>
              </a:extLst>
            </p:cNvPr>
            <p:cNvSpPr txBox="1">
              <a:spLocks noChangeArrowheads="1"/>
            </p:cNvSpPr>
            <p:nvPr/>
          </p:nvSpPr>
          <p:spPr bwMode="auto">
            <a:xfrm>
              <a:off x="3992" y="3693"/>
              <a:ext cx="284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Predicted Number of Infections</a:t>
              </a:r>
            </a:p>
          </p:txBody>
        </p:sp>
        <p:sp>
          <p:nvSpPr>
            <p:cNvPr id="17" name="Line 15">
              <a:extLst>
                <a:ext uri="{FF2B5EF4-FFF2-40B4-BE49-F238E27FC236}">
                  <a16:creationId xmlns:a16="http://schemas.microsoft.com/office/drawing/2014/main" id="{BBF5CBD6-939F-3398-4FED-7EBB8BD152F0}"/>
                </a:ext>
              </a:extLst>
            </p:cNvPr>
            <p:cNvSpPr>
              <a:spLocks noChangeShapeType="1"/>
            </p:cNvSpPr>
            <p:nvPr/>
          </p:nvSpPr>
          <p:spPr bwMode="auto">
            <a:xfrm>
              <a:off x="4069" y="3755"/>
              <a:ext cx="26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Garamond" pitchFamily="18" charset="0"/>
                <a:ea typeface="ＭＳ Ｐゴシック" pitchFamily="34" charset="-128"/>
                <a:cs typeface="+mn-cs"/>
              </a:endParaRPr>
            </a:p>
          </p:txBody>
        </p:sp>
      </p:grpSp>
      <p:sp>
        <p:nvSpPr>
          <p:cNvPr id="18" name="Content Placeholder 2">
            <a:extLst>
              <a:ext uri="{FF2B5EF4-FFF2-40B4-BE49-F238E27FC236}">
                <a16:creationId xmlns:a16="http://schemas.microsoft.com/office/drawing/2014/main" id="{A3577840-35A6-555D-7A0D-2D5CB8679309}"/>
              </a:ext>
            </a:extLst>
          </p:cNvPr>
          <p:cNvSpPr txBox="1">
            <a:spLocks/>
          </p:cNvSpPr>
          <p:nvPr/>
        </p:nvSpPr>
        <p:spPr>
          <a:xfrm>
            <a:off x="579881" y="3253368"/>
            <a:ext cx="6624433" cy="678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50828" marR="0" lvl="0" indent="0" algn="l" defTabSz="120465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Standard Utilization Ratio (SUR)</a:t>
            </a:r>
          </a:p>
        </p:txBody>
      </p:sp>
    </p:spTree>
    <p:extLst>
      <p:ext uri="{BB962C8B-B14F-4D97-AF65-F5344CB8AC3E}">
        <p14:creationId xmlns:p14="http://schemas.microsoft.com/office/powerpoint/2010/main" val="268944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a:ln>
                  <a:noFill/>
                </a:ln>
                <a:solidFill>
                  <a:prstClr val="white"/>
                </a:solidFill>
                <a:effectLst/>
                <a:uLnTx/>
                <a:uFillTx/>
              </a:rPr>
              <a:t>How to Interpret SIRs/SURs and 95% Confidence Intervals (CIs)</a:t>
            </a:r>
            <a:endParaRPr lang="en-US" sz="2800"/>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5105334"/>
            <a:ext cx="10972800" cy="1250859"/>
          </a:xfrm>
        </p:spPr>
        <p:txBody>
          <a:bodyPr>
            <a:normAutofit fontScale="85000" lnSpcReduction="10000"/>
          </a:bodyPr>
          <a:lstStyle/>
          <a:p>
            <a:pPr marL="0" marR="0" lvl="0" indent="0" algn="l" defTabSz="1204650" rtl="0" eaLnBrk="1" fontAlgn="auto" latinLnBrk="0" hangingPunct="1">
              <a:lnSpc>
                <a:spcPct val="90000"/>
              </a:lnSpc>
              <a:spcBef>
                <a:spcPts val="0"/>
              </a:spcBef>
              <a:spcAft>
                <a:spcPts val="800"/>
              </a:spcAft>
              <a:buClrTx/>
              <a:buSz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The </a:t>
            </a:r>
            <a:r>
              <a:rPr kumimoji="0" lang="en-US" sz="1800" b="0" i="0" u="none" strike="noStrike" kern="1200" cap="none" spc="0" normalizeH="0" baseline="0" noProof="0">
                <a:ln>
                  <a:noFill/>
                </a:ln>
                <a:solidFill>
                  <a:srgbClr val="92D050"/>
                </a:solidFill>
                <a:effectLst/>
                <a:uLnTx/>
                <a:uFillTx/>
                <a:latin typeface="Calibri"/>
                <a:ea typeface="+mn-ea"/>
                <a:cs typeface="+mn-cs"/>
              </a:rPr>
              <a:t>green</a:t>
            </a:r>
            <a:r>
              <a:rPr kumimoji="0" lang="en-US" sz="1800" b="0" i="0" u="none" strike="noStrike" kern="1200" cap="none" spc="0" normalizeH="0" baseline="0" noProof="0">
                <a:ln>
                  <a:noFill/>
                </a:ln>
                <a:solidFill>
                  <a:prstClr val="black"/>
                </a:solidFill>
                <a:effectLst/>
                <a:uLnTx/>
                <a:uFillTx/>
                <a:latin typeface="Calibri"/>
                <a:ea typeface="+mn-ea"/>
                <a:cs typeface="+mn-cs"/>
              </a:rPr>
              <a:t> horizontal bar represents the SIR/SUR, and the </a:t>
            </a:r>
            <a:r>
              <a:rPr kumimoji="0" lang="en-US" sz="1800" b="0" i="0" u="none" strike="noStrike" kern="1200" cap="none" spc="0" normalizeH="0" baseline="0" noProof="0">
                <a:ln>
                  <a:noFill/>
                </a:ln>
                <a:solidFill>
                  <a:srgbClr val="333399"/>
                </a:solidFill>
                <a:effectLst/>
                <a:uLnTx/>
                <a:uFillTx/>
                <a:latin typeface="Calibri"/>
                <a:ea typeface="+mn-ea"/>
                <a:cs typeface="+mn-cs"/>
              </a:rPr>
              <a:t>blue</a:t>
            </a:r>
            <a:r>
              <a:rPr kumimoji="0" lang="en-US" sz="1800" b="0" i="0" u="none" strike="noStrike" kern="1200" cap="none" spc="0" normalizeH="0" baseline="0" noProof="0">
                <a:ln>
                  <a:noFill/>
                </a:ln>
                <a:solidFill>
                  <a:prstClr val="black"/>
                </a:solidFill>
                <a:effectLst/>
                <a:uLnTx/>
                <a:uFillTx/>
                <a:latin typeface="Calibri"/>
                <a:ea typeface="+mn-ea"/>
                <a:cs typeface="+mn-cs"/>
              </a:rPr>
              <a:t> vertical bar represents the 95% confidence interval (CI). The 95% CI measures the probability that the true SIR/SUR falls between the two parameters. </a:t>
            </a:r>
          </a:p>
          <a:p>
            <a:pPr marL="452352" marR="0" lvl="0" indent="-283464" algn="l" defTabSz="120465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If the blue vertical bar crosses 1.0 (highlighted in </a:t>
            </a:r>
            <a:r>
              <a:rPr kumimoji="0" lang="en-US" sz="1800" b="0" i="0" u="none" strike="noStrike" kern="1200" cap="none" spc="0" normalizeH="0" baseline="0" noProof="0">
                <a:ln>
                  <a:noFill/>
                </a:ln>
                <a:solidFill>
                  <a:srgbClr val="FF9933"/>
                </a:solidFill>
                <a:effectLst/>
                <a:uLnTx/>
                <a:uFillTx/>
                <a:latin typeface="Calibri"/>
                <a:ea typeface="+mn-ea"/>
                <a:cs typeface="+mn-cs"/>
              </a:rPr>
              <a:t>orange</a:t>
            </a:r>
            <a:r>
              <a:rPr kumimoji="0" lang="en-US" sz="1800" b="0" i="0" u="none" strike="noStrike" kern="1200" cap="none" spc="0" normalizeH="0" baseline="0" noProof="0">
                <a:ln>
                  <a:noFill/>
                </a:ln>
                <a:solidFill>
                  <a:prstClr val="black"/>
                </a:solidFill>
                <a:effectLst/>
                <a:uLnTx/>
                <a:uFillTx/>
                <a:latin typeface="Calibri"/>
                <a:ea typeface="+mn-ea"/>
                <a:cs typeface="+mn-cs"/>
              </a:rPr>
              <a:t>), then the actual rate is not statistically significantly different from the predicted rate.  </a:t>
            </a:r>
          </a:p>
          <a:p>
            <a:pPr marL="452352" marR="0" lvl="0" indent="-283464" algn="l" defTabSz="120465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If the blue vertical bar is completely above or below 1.0, then the actual is statistically significantly different from the predicted rate.</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5</a:t>
            </a:fld>
            <a:endParaRPr lang="en-US"/>
          </a:p>
        </p:txBody>
      </p:sp>
      <p:graphicFrame>
        <p:nvGraphicFramePr>
          <p:cNvPr id="19" name="Chart 3">
            <a:extLst>
              <a:ext uri="{FF2B5EF4-FFF2-40B4-BE49-F238E27FC236}">
                <a16:creationId xmlns:a16="http://schemas.microsoft.com/office/drawing/2014/main" id="{2A23E9D0-1F93-BDA5-55C5-2101DCE3E42C}"/>
              </a:ext>
            </a:extLst>
          </p:cNvPr>
          <p:cNvGraphicFramePr>
            <a:graphicFrameLocks/>
          </p:cNvGraphicFramePr>
          <p:nvPr/>
        </p:nvGraphicFramePr>
        <p:xfrm>
          <a:off x="1706309" y="1235382"/>
          <a:ext cx="8564905" cy="3803246"/>
        </p:xfrm>
        <a:graphic>
          <a:graphicData uri="http://schemas.openxmlformats.org/presentationml/2006/ole">
            <mc:AlternateContent xmlns:mc="http://schemas.openxmlformats.org/markup-compatibility/2006">
              <mc:Choice xmlns:v="urn:schemas-microsoft-com:vml" Requires="v">
                <p:oleObj r:id="rId2" imgW="8559526" imgH="5066215" progId="Excel.Chart.8">
                  <p:embed/>
                </p:oleObj>
              </mc:Choice>
              <mc:Fallback>
                <p:oleObj r:id="rId2" imgW="8559526" imgH="5066215" progId="Excel.Chart.8">
                  <p:embed/>
                  <p:pic>
                    <p:nvPicPr>
                      <p:cNvPr id="19" name="Chart 3">
                        <a:extLst>
                          <a:ext uri="{FF2B5EF4-FFF2-40B4-BE49-F238E27FC236}">
                            <a16:creationId xmlns:a16="http://schemas.microsoft.com/office/drawing/2014/main" id="{2A23E9D0-1F93-BDA5-55C5-2101DCE3E42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309" y="1235382"/>
                        <a:ext cx="8564905" cy="380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Connector 19">
            <a:extLst>
              <a:ext uri="{FF2B5EF4-FFF2-40B4-BE49-F238E27FC236}">
                <a16:creationId xmlns:a16="http://schemas.microsoft.com/office/drawing/2014/main" id="{DC6319B2-0D14-4FD9-EBC1-E101B4F23A59}"/>
              </a:ext>
            </a:extLst>
          </p:cNvPr>
          <p:cNvCxnSpPr/>
          <p:nvPr/>
        </p:nvCxnSpPr>
        <p:spPr bwMode="auto">
          <a:xfrm flipV="1">
            <a:off x="2119384" y="3996937"/>
            <a:ext cx="8021555" cy="0"/>
          </a:xfrm>
          <a:prstGeom prst="line">
            <a:avLst/>
          </a:prstGeom>
          <a:solidFill>
            <a:schemeClr val="accent1"/>
          </a:solidFill>
          <a:ln w="5715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TextBox 20">
            <a:extLst>
              <a:ext uri="{FF2B5EF4-FFF2-40B4-BE49-F238E27FC236}">
                <a16:creationId xmlns:a16="http://schemas.microsoft.com/office/drawing/2014/main" id="{E8BF71AA-207A-6AC6-2B01-7A200A269899}"/>
              </a:ext>
            </a:extLst>
          </p:cNvPr>
          <p:cNvSpPr txBox="1"/>
          <p:nvPr/>
        </p:nvSpPr>
        <p:spPr>
          <a:xfrm>
            <a:off x="1126421" y="2520214"/>
            <a:ext cx="459740" cy="1176781"/>
          </a:xfrm>
          <a:prstGeom prst="rect">
            <a:avLst/>
          </a:prstGeom>
          <a:noFill/>
        </p:spPr>
        <p:txBody>
          <a:bodyPr vert="vert270" wrap="square" lIns="90487" tIns="45222" rIns="90487" bIns="4522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SIR/SUR</a:t>
            </a:r>
          </a:p>
        </p:txBody>
      </p:sp>
      <p:sp>
        <p:nvSpPr>
          <p:cNvPr id="22" name="TextBox 21">
            <a:extLst>
              <a:ext uri="{FF2B5EF4-FFF2-40B4-BE49-F238E27FC236}">
                <a16:creationId xmlns:a16="http://schemas.microsoft.com/office/drawing/2014/main" id="{E8A9A824-7A5A-5B7F-BAFA-A5FF5020F7FB}"/>
              </a:ext>
            </a:extLst>
          </p:cNvPr>
          <p:cNvSpPr txBox="1"/>
          <p:nvPr/>
        </p:nvSpPr>
        <p:spPr>
          <a:xfrm>
            <a:off x="2688152" y="2520214"/>
            <a:ext cx="4402402" cy="337548"/>
          </a:xfrm>
          <a:prstGeom prst="rect">
            <a:avLst/>
          </a:prstGeom>
          <a:noFill/>
          <a:ln>
            <a:solidFill>
              <a:schemeClr val="bg1">
                <a:lumMod val="65000"/>
              </a:schemeClr>
            </a:solidFill>
          </a:ln>
        </p:spPr>
        <p:txBody>
          <a:bodyPr lIns="90487" tIns="45222" rIns="90487" bIns="45222">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S PGothic" pitchFamily="34" charset="-128"/>
                <a:cs typeface="Arial" panose="020B0604020202020204" pitchFamily="34" charset="0"/>
              </a:rPr>
              <a:t>Not significantly different than predicted</a:t>
            </a:r>
          </a:p>
        </p:txBody>
      </p:sp>
      <p:cxnSp>
        <p:nvCxnSpPr>
          <p:cNvPr id="23" name="Straight Arrow Connector 22">
            <a:extLst>
              <a:ext uri="{FF2B5EF4-FFF2-40B4-BE49-F238E27FC236}">
                <a16:creationId xmlns:a16="http://schemas.microsoft.com/office/drawing/2014/main" id="{AB8F9082-209E-1E34-0E85-F710C4B39528}"/>
              </a:ext>
            </a:extLst>
          </p:cNvPr>
          <p:cNvCxnSpPr/>
          <p:nvPr/>
        </p:nvCxnSpPr>
        <p:spPr bwMode="auto">
          <a:xfrm flipH="1">
            <a:off x="3531865" y="2910209"/>
            <a:ext cx="900817" cy="429072"/>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Arrow Connector 23">
            <a:extLst>
              <a:ext uri="{FF2B5EF4-FFF2-40B4-BE49-F238E27FC236}">
                <a16:creationId xmlns:a16="http://schemas.microsoft.com/office/drawing/2014/main" id="{0684EB7D-0A44-7F35-65AC-BFA592874A6B}"/>
              </a:ext>
            </a:extLst>
          </p:cNvPr>
          <p:cNvCxnSpPr/>
          <p:nvPr/>
        </p:nvCxnSpPr>
        <p:spPr bwMode="auto">
          <a:xfrm>
            <a:off x="4432680" y="2920937"/>
            <a:ext cx="579890" cy="76875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TextBox 24">
            <a:extLst>
              <a:ext uri="{FF2B5EF4-FFF2-40B4-BE49-F238E27FC236}">
                <a16:creationId xmlns:a16="http://schemas.microsoft.com/office/drawing/2014/main" id="{A0F0880D-FDCD-F63F-C62C-389C14B39290}"/>
              </a:ext>
            </a:extLst>
          </p:cNvPr>
          <p:cNvSpPr txBox="1"/>
          <p:nvPr/>
        </p:nvSpPr>
        <p:spPr>
          <a:xfrm>
            <a:off x="7930997" y="4274642"/>
            <a:ext cx="3792326" cy="337548"/>
          </a:xfrm>
          <a:prstGeom prst="rect">
            <a:avLst/>
          </a:prstGeom>
          <a:noFill/>
          <a:ln>
            <a:solidFill>
              <a:schemeClr val="bg1">
                <a:lumMod val="65000"/>
              </a:schemeClr>
            </a:solidFill>
          </a:ln>
        </p:spPr>
        <p:txBody>
          <a:bodyPr lIns="90487" tIns="45222" rIns="90487" bIns="45222">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Significantly lower than predicted</a:t>
            </a:r>
          </a:p>
        </p:txBody>
      </p:sp>
      <p:sp>
        <p:nvSpPr>
          <p:cNvPr id="26" name="TextBox 25">
            <a:extLst>
              <a:ext uri="{FF2B5EF4-FFF2-40B4-BE49-F238E27FC236}">
                <a16:creationId xmlns:a16="http://schemas.microsoft.com/office/drawing/2014/main" id="{1EFCA68B-96F3-85CD-5B7B-195F2606BC4D}"/>
              </a:ext>
            </a:extLst>
          </p:cNvPr>
          <p:cNvSpPr txBox="1"/>
          <p:nvPr/>
        </p:nvSpPr>
        <p:spPr>
          <a:xfrm>
            <a:off x="4199136" y="1604861"/>
            <a:ext cx="3863818" cy="337548"/>
          </a:xfrm>
          <a:prstGeom prst="rect">
            <a:avLst/>
          </a:prstGeom>
          <a:noFill/>
          <a:ln>
            <a:solidFill>
              <a:schemeClr val="bg1">
                <a:lumMod val="65000"/>
              </a:schemeClr>
            </a:solidFill>
          </a:ln>
        </p:spPr>
        <p:txBody>
          <a:bodyPr lIns="90487" tIns="45222" rIns="90487" bIns="45222">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Significantly higher than predicted</a:t>
            </a:r>
          </a:p>
        </p:txBody>
      </p:sp>
      <p:cxnSp>
        <p:nvCxnSpPr>
          <p:cNvPr id="27" name="Straight Arrow Connector 26">
            <a:extLst>
              <a:ext uri="{FF2B5EF4-FFF2-40B4-BE49-F238E27FC236}">
                <a16:creationId xmlns:a16="http://schemas.microsoft.com/office/drawing/2014/main" id="{06E0C468-3972-0755-22E7-49CE147B8EC0}"/>
              </a:ext>
            </a:extLst>
          </p:cNvPr>
          <p:cNvCxnSpPr/>
          <p:nvPr/>
        </p:nvCxnSpPr>
        <p:spPr bwMode="auto">
          <a:xfrm flipH="1">
            <a:off x="7365409" y="4411706"/>
            <a:ext cx="565591"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a:extLst>
              <a:ext uri="{FF2B5EF4-FFF2-40B4-BE49-F238E27FC236}">
                <a16:creationId xmlns:a16="http://schemas.microsoft.com/office/drawing/2014/main" id="{810E062A-42EA-7BA8-3527-2DF6FAC9AD39}"/>
              </a:ext>
            </a:extLst>
          </p:cNvPr>
          <p:cNvCxnSpPr/>
          <p:nvPr/>
        </p:nvCxnSpPr>
        <p:spPr bwMode="auto">
          <a:xfrm>
            <a:off x="8062956" y="1915941"/>
            <a:ext cx="900817" cy="27770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4666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700" b="1" i="0" u="none" strike="noStrike" kern="1200" cap="none" spc="0" normalizeH="0" baseline="0" noProof="0" dirty="0">
                <a:ln>
                  <a:noFill/>
                </a:ln>
                <a:solidFill>
                  <a:prstClr val="white"/>
                </a:solidFill>
                <a:effectLst/>
                <a:uLnTx/>
                <a:uFillTx/>
              </a:rPr>
              <a:t>2023 Central Line-Associated Bloodstream Infections (CLABSI):</a:t>
            </a:r>
            <a:br>
              <a:rPr kumimoji="0" lang="en-US" sz="2700" b="1" i="0" u="none" strike="noStrike" kern="1200" cap="none" spc="0" normalizeH="0" baseline="0" noProof="0" dirty="0">
                <a:ln>
                  <a:noFill/>
                </a:ln>
                <a:solidFill>
                  <a:prstClr val="white"/>
                </a:solidFill>
                <a:effectLst/>
                <a:uLnTx/>
                <a:uFillTx/>
              </a:rPr>
            </a:br>
            <a:r>
              <a:rPr kumimoji="0" lang="en-US" sz="2700" b="1" i="0" u="none" strike="noStrike" kern="1200" cap="none" spc="0" normalizeH="0" baseline="0" noProof="0" dirty="0">
                <a:ln>
                  <a:noFill/>
                </a:ln>
                <a:solidFill>
                  <a:prstClr val="white"/>
                </a:solidFill>
                <a:effectLst/>
                <a:uLnTx/>
                <a:uFillTx/>
              </a:rPr>
              <a:t>Standard Infection Ratio in Adult and Pediatric ICUs and Wards</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6</a:t>
            </a:fld>
            <a:endParaRPr lang="en-US"/>
          </a:p>
        </p:txBody>
      </p:sp>
      <p:sp>
        <p:nvSpPr>
          <p:cNvPr id="7" name="Rectangle 6">
            <a:extLst>
              <a:ext uri="{FF2B5EF4-FFF2-40B4-BE49-F238E27FC236}">
                <a16:creationId xmlns:a16="http://schemas.microsoft.com/office/drawing/2014/main" id="{68875132-64F5-C921-4751-42A7A8B0B36B}"/>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Ward</a:t>
            </a:r>
          </a:p>
        </p:txBody>
      </p:sp>
      <p:sp>
        <p:nvSpPr>
          <p:cNvPr id="8" name="Rectangle 7">
            <a:extLst>
              <a:ext uri="{FF2B5EF4-FFF2-40B4-BE49-F238E27FC236}">
                <a16:creationId xmlns:a16="http://schemas.microsoft.com/office/drawing/2014/main" id="{20C4F94E-6669-29F3-B616-B80AACBB2264}"/>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ICU</a:t>
            </a:r>
            <a:endPar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9" name="Object 10">
            <a:extLst>
              <a:ext uri="{FF2B5EF4-FFF2-40B4-BE49-F238E27FC236}">
                <a16:creationId xmlns:a16="http://schemas.microsoft.com/office/drawing/2014/main" id="{6D2C2F62-705E-1AB3-C348-BC20E7DB2054}"/>
              </a:ext>
            </a:extLst>
          </p:cNvPr>
          <p:cNvGraphicFramePr>
            <a:graphicFrameLocks noGrp="1" noChangeAspect="1"/>
          </p:cNvGraphicFramePr>
          <p:nvPr>
            <p:ph idx="1"/>
            <p:extLst>
              <p:ext uri="{D42A27DB-BD31-4B8C-83A1-F6EECF244321}">
                <p14:modId xmlns:p14="http://schemas.microsoft.com/office/powerpoint/2010/main" val="926396504"/>
              </p:ext>
            </p:extLst>
          </p:nvPr>
        </p:nvGraphicFramePr>
        <p:xfrm>
          <a:off x="3177" y="976533"/>
          <a:ext cx="12185651" cy="4389043"/>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5">
            <a:extLst>
              <a:ext uri="{FF2B5EF4-FFF2-40B4-BE49-F238E27FC236}">
                <a16:creationId xmlns:a16="http://schemas.microsoft.com/office/drawing/2014/main" id="{93CE5F26-CEDE-71AD-416A-59F043630BC6}"/>
              </a:ext>
            </a:extLst>
          </p:cNvPr>
          <p:cNvSpPr txBox="1">
            <a:spLocks/>
          </p:cNvSpPr>
          <p:nvPr/>
        </p:nvSpPr>
        <p:spPr>
          <a:xfrm>
            <a:off x="8757419" y="6491691"/>
            <a:ext cx="2735701"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6</a:t>
            </a:fld>
            <a:endParaRPr lang="en-US" sz="1100">
              <a:solidFill>
                <a:srgbClr val="464646">
                  <a:lumMod val="40000"/>
                  <a:lumOff val="60000"/>
                </a:srgbClr>
              </a:solidFill>
              <a:ea typeface="ＭＳ Ｐゴシック" pitchFamily="34" charset="-128"/>
            </a:endParaRPr>
          </a:p>
        </p:txBody>
      </p:sp>
      <p:sp>
        <p:nvSpPr>
          <p:cNvPr id="11" name="Text Box 8">
            <a:extLst>
              <a:ext uri="{FF2B5EF4-FFF2-40B4-BE49-F238E27FC236}">
                <a16:creationId xmlns:a16="http://schemas.microsoft.com/office/drawing/2014/main" id="{AFA845FA-4EF5-FBFB-1E1A-6D34C61D37B4}"/>
              </a:ext>
            </a:extLst>
          </p:cNvPr>
          <p:cNvSpPr txBox="1">
            <a:spLocks noChangeArrowheads="1"/>
          </p:cNvSpPr>
          <p:nvPr/>
        </p:nvSpPr>
        <p:spPr bwMode="auto">
          <a:xfrm>
            <a:off x="88971" y="4438050"/>
            <a:ext cx="2086651" cy="3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 Major teaching hospital</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NT=Not major teaching hospital </a:t>
            </a:r>
          </a:p>
        </p:txBody>
      </p:sp>
      <p:grpSp>
        <p:nvGrpSpPr>
          <p:cNvPr id="12" name="Group 13">
            <a:extLst>
              <a:ext uri="{FF2B5EF4-FFF2-40B4-BE49-F238E27FC236}">
                <a16:creationId xmlns:a16="http://schemas.microsoft.com/office/drawing/2014/main" id="{DC611F06-3C3B-06DE-D2C0-EFB218B54275}"/>
              </a:ext>
            </a:extLst>
          </p:cNvPr>
          <p:cNvGrpSpPr>
            <a:grpSpLocks/>
          </p:cNvGrpSpPr>
          <p:nvPr/>
        </p:nvGrpSpPr>
        <p:grpSpPr bwMode="auto">
          <a:xfrm>
            <a:off x="1333" y="4853598"/>
            <a:ext cx="3734915" cy="276612"/>
            <a:chOff x="3955" y="5337"/>
            <a:chExt cx="2455" cy="231"/>
          </a:xfrm>
        </p:grpSpPr>
        <p:sp>
          <p:nvSpPr>
            <p:cNvPr id="13" name="Text Box 14">
              <a:extLst>
                <a:ext uri="{FF2B5EF4-FFF2-40B4-BE49-F238E27FC236}">
                  <a16:creationId xmlns:a16="http://schemas.microsoft.com/office/drawing/2014/main" id="{19700FD2-B373-B688-30CB-F59898CF37DD}"/>
                </a:ext>
              </a:extLst>
            </p:cNvPr>
            <p:cNvSpPr txBox="1">
              <a:spLocks noChangeArrowheads="1"/>
            </p:cNvSpPr>
            <p:nvPr/>
          </p:nvSpPr>
          <p:spPr bwMode="auto">
            <a:xfrm>
              <a:off x="3955" y="5337"/>
              <a:ext cx="2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14" name="Line 15">
              <a:extLst>
                <a:ext uri="{FF2B5EF4-FFF2-40B4-BE49-F238E27FC236}">
                  <a16:creationId xmlns:a16="http://schemas.microsoft.com/office/drawing/2014/main" id="{14761197-CCB4-92A8-0397-BD213ADFA486}"/>
                </a:ext>
              </a:extLst>
            </p:cNvPr>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5" name="Line 16">
              <a:extLst>
                <a:ext uri="{FF2B5EF4-FFF2-40B4-BE49-F238E27FC236}">
                  <a16:creationId xmlns:a16="http://schemas.microsoft.com/office/drawing/2014/main" id="{44412A36-BCEF-29EC-2968-8E25AC7FB11A}"/>
                </a:ext>
              </a:extLst>
            </p:cNvPr>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sp>
        <p:nvSpPr>
          <p:cNvPr id="16" name="Rounded Rectangle 1">
            <a:extLst>
              <a:ext uri="{FF2B5EF4-FFF2-40B4-BE49-F238E27FC236}">
                <a16:creationId xmlns:a16="http://schemas.microsoft.com/office/drawing/2014/main" id="{7EF53ACA-7CB3-8E65-C283-1E23F8D1182F}"/>
              </a:ext>
            </a:extLst>
          </p:cNvPr>
          <p:cNvSpPr>
            <a:spLocks noChangeArrowheads="1"/>
          </p:cNvSpPr>
          <p:nvPr/>
        </p:nvSpPr>
        <p:spPr bwMode="auto">
          <a:xfrm>
            <a:off x="133580" y="5173529"/>
            <a:ext cx="11890138" cy="1306310"/>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Rounded Rectangle 1">
            <a:extLst>
              <a:ext uri="{FF2B5EF4-FFF2-40B4-BE49-F238E27FC236}">
                <a16:creationId xmlns:a16="http://schemas.microsoft.com/office/drawing/2014/main" id="{85AE7CFE-A532-C238-A646-238FF352B099}"/>
              </a:ext>
            </a:extLst>
          </p:cNvPr>
          <p:cNvSpPr>
            <a:spLocks noChangeArrowheads="1"/>
          </p:cNvSpPr>
          <p:nvPr/>
        </p:nvSpPr>
        <p:spPr bwMode="auto">
          <a:xfrm>
            <a:off x="235165" y="5150776"/>
            <a:ext cx="11686968" cy="1280803"/>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cs typeface="Arial" panose="020B0604020202020204" pitchFamily="34" charset="0"/>
              </a:rPr>
              <a:t>2023 Key Findings</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8" name="Arrow: Down 17">
            <a:extLst>
              <a:ext uri="{FF2B5EF4-FFF2-40B4-BE49-F238E27FC236}">
                <a16:creationId xmlns:a16="http://schemas.microsoft.com/office/drawing/2014/main" id="{81B5AF97-1AAE-9615-8534-FB079AEF9B89}"/>
              </a:ext>
            </a:extLst>
          </p:cNvPr>
          <p:cNvSpPr/>
          <p:nvPr/>
        </p:nvSpPr>
        <p:spPr>
          <a:xfrm>
            <a:off x="310490" y="5520881"/>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EF84F6D-4BD9-0486-4568-AADF95EC4099}"/>
              </a:ext>
            </a:extLst>
          </p:cNvPr>
          <p:cNvSpPr txBox="1"/>
          <p:nvPr/>
        </p:nvSpPr>
        <p:spPr>
          <a:xfrm>
            <a:off x="2347943"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0FBC9B8-8943-A7CB-5B98-F21B74427C0D}"/>
              </a:ext>
            </a:extLst>
          </p:cNvPr>
          <p:cNvSpPr txBox="1"/>
          <p:nvPr/>
        </p:nvSpPr>
        <p:spPr>
          <a:xfrm>
            <a:off x="4576412"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CF69C7F-048A-999E-55C1-617317C3CD4E}"/>
              </a:ext>
            </a:extLst>
          </p:cNvPr>
          <p:cNvSpPr txBox="1"/>
          <p:nvPr/>
        </p:nvSpPr>
        <p:spPr>
          <a:xfrm>
            <a:off x="10142785" y="369080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8FC9C88-9926-AACE-78AB-79D3BB25621E}"/>
              </a:ext>
            </a:extLst>
          </p:cNvPr>
          <p:cNvSpPr txBox="1"/>
          <p:nvPr/>
        </p:nvSpPr>
        <p:spPr>
          <a:xfrm>
            <a:off x="11279174"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33" name="Rounded Rectangle 1">
            <a:extLst>
              <a:ext uri="{FF2B5EF4-FFF2-40B4-BE49-F238E27FC236}">
                <a16:creationId xmlns:a16="http://schemas.microsoft.com/office/drawing/2014/main" id="{5FBD9CF6-E072-2874-77CA-F3A9A1BFFBCD}"/>
              </a:ext>
            </a:extLst>
          </p:cNvPr>
          <p:cNvSpPr>
            <a:spLocks noChangeArrowheads="1"/>
          </p:cNvSpPr>
          <p:nvPr/>
        </p:nvSpPr>
        <p:spPr bwMode="auto">
          <a:xfrm>
            <a:off x="840649"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Five unit types experienced a significantly lower number of infections than predicted, based on 2015 national aggregate data.</a:t>
            </a:r>
          </a:p>
        </p:txBody>
      </p:sp>
      <p:sp>
        <p:nvSpPr>
          <p:cNvPr id="34" name="Rounded Rectangle 1">
            <a:extLst>
              <a:ext uri="{FF2B5EF4-FFF2-40B4-BE49-F238E27FC236}">
                <a16:creationId xmlns:a16="http://schemas.microsoft.com/office/drawing/2014/main" id="{24901625-F7B0-8E71-5898-12743337133D}"/>
              </a:ext>
            </a:extLst>
          </p:cNvPr>
          <p:cNvSpPr>
            <a:spLocks noChangeArrowheads="1"/>
          </p:cNvSpPr>
          <p:nvPr/>
        </p:nvSpPr>
        <p:spPr bwMode="auto">
          <a:xfrm>
            <a:off x="6273802"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lang="en-US" altLang="en-US" sz="1600">
                <a:solidFill>
                  <a:prstClr val="black"/>
                </a:solidFill>
                <a:latin typeface="Arial" panose="020B0604020202020204" pitchFamily="34" charset="0"/>
                <a:ea typeface="ＭＳ Ｐゴシック" pitchFamily="34" charset="-128"/>
                <a:cs typeface="Arial" panose="020B0604020202020204" pitchFamily="34" charset="0"/>
              </a:rPr>
              <a:t>There were no</a:t>
            </a: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unit types that experienced a significantly higher number of infections than predicted, based on 2015 national aggregate data.</a:t>
            </a:r>
          </a:p>
        </p:txBody>
      </p:sp>
      <p:sp>
        <p:nvSpPr>
          <p:cNvPr id="35" name="Arrow: Down 34">
            <a:extLst>
              <a:ext uri="{FF2B5EF4-FFF2-40B4-BE49-F238E27FC236}">
                <a16:creationId xmlns:a16="http://schemas.microsoft.com/office/drawing/2014/main" id="{F83468A0-CA6A-78AA-2FB7-A87C7967BCC8}"/>
              </a:ext>
            </a:extLst>
          </p:cNvPr>
          <p:cNvSpPr/>
          <p:nvPr/>
        </p:nvSpPr>
        <p:spPr>
          <a:xfrm flipV="1">
            <a:off x="11351351" y="5571732"/>
            <a:ext cx="530159" cy="72117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1EE2C23-07D6-954F-7DFA-329B94299FA2}"/>
              </a:ext>
            </a:extLst>
          </p:cNvPr>
          <p:cNvSpPr txBox="1"/>
          <p:nvPr/>
        </p:nvSpPr>
        <p:spPr>
          <a:xfrm>
            <a:off x="10710979" y="3673599"/>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88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a:xfrm>
            <a:off x="592821" y="56524"/>
            <a:ext cx="11160563" cy="874654"/>
          </a:xfrm>
        </p:spPr>
        <p:txBody>
          <a:bodyPr>
            <a:noAutofit/>
          </a:bodyPr>
          <a:lstStyle/>
          <a:p>
            <a:r>
              <a:rPr kumimoji="0" lang="en-US" sz="2800" b="1" i="0" u="none" strike="noStrike" kern="1200" cap="none" spc="0" normalizeH="0" baseline="0" noProof="0" dirty="0">
                <a:ln>
                  <a:noFill/>
                </a:ln>
                <a:solidFill>
                  <a:prstClr val="white"/>
                </a:solidFill>
                <a:effectLst/>
                <a:uLnTx/>
                <a:uFillTx/>
              </a:rPr>
              <a:t>2023 Central Line: Standard Utilization Ratio </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a:ln>
                  <a:noFill/>
                </a:ln>
                <a:solidFill>
                  <a:prstClr val="white"/>
                </a:solidFill>
                <a:effectLst/>
                <a:uLnTx/>
                <a:uFillTx/>
              </a:rPr>
              <a:t>in Adult and Pediatric ICUs and Wards</a:t>
            </a:r>
          </a:p>
        </p:txBody>
      </p:sp>
      <p:sp>
        <p:nvSpPr>
          <p:cNvPr id="4" name="Rectangle 3">
            <a:extLst>
              <a:ext uri="{FF2B5EF4-FFF2-40B4-BE49-F238E27FC236}">
                <a16:creationId xmlns:a16="http://schemas.microsoft.com/office/drawing/2014/main" id="{E4D28497-EC9C-2C62-2C32-23F5A166879F}"/>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Ward</a:t>
            </a:r>
          </a:p>
        </p:txBody>
      </p:sp>
      <p:sp>
        <p:nvSpPr>
          <p:cNvPr id="6" name="Rectangle 5">
            <a:extLst>
              <a:ext uri="{FF2B5EF4-FFF2-40B4-BE49-F238E27FC236}">
                <a16:creationId xmlns:a16="http://schemas.microsoft.com/office/drawing/2014/main" id="{232725D9-D9CE-4060-8D16-A1BBD9082855}"/>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ICU</a:t>
            </a:r>
            <a:endPar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19" name="Object 10">
            <a:extLst>
              <a:ext uri="{FF2B5EF4-FFF2-40B4-BE49-F238E27FC236}">
                <a16:creationId xmlns:a16="http://schemas.microsoft.com/office/drawing/2014/main" id="{D066B26D-0E8F-CCBB-6FBD-E1AA4DBF14E7}"/>
              </a:ext>
            </a:extLst>
          </p:cNvPr>
          <p:cNvGraphicFramePr>
            <a:graphicFrameLocks noGrp="1" noChangeAspect="1"/>
          </p:cNvGraphicFramePr>
          <p:nvPr>
            <p:ph idx="1"/>
            <p:extLst>
              <p:ext uri="{D42A27DB-BD31-4B8C-83A1-F6EECF244321}">
                <p14:modId xmlns:p14="http://schemas.microsoft.com/office/powerpoint/2010/main" val="260093878"/>
              </p:ext>
            </p:extLst>
          </p:nvPr>
        </p:nvGraphicFramePr>
        <p:xfrm>
          <a:off x="3177" y="976533"/>
          <a:ext cx="12185651" cy="4389043"/>
        </p:xfrm>
        <a:graphic>
          <a:graphicData uri="http://schemas.openxmlformats.org/drawingml/2006/chart">
            <c:chart xmlns:c="http://schemas.openxmlformats.org/drawingml/2006/chart" xmlns:r="http://schemas.openxmlformats.org/officeDocument/2006/relationships" r:id="rId2"/>
          </a:graphicData>
        </a:graphic>
      </p:graphicFrame>
      <p:sp>
        <p:nvSpPr>
          <p:cNvPr id="25" name="Rounded Rectangle 1">
            <a:extLst>
              <a:ext uri="{FF2B5EF4-FFF2-40B4-BE49-F238E27FC236}">
                <a16:creationId xmlns:a16="http://schemas.microsoft.com/office/drawing/2014/main" id="{9F12E88E-3F14-52D5-C4EB-AF6A53C0D281}"/>
              </a:ext>
            </a:extLst>
          </p:cNvPr>
          <p:cNvSpPr>
            <a:spLocks noChangeArrowheads="1"/>
          </p:cNvSpPr>
          <p:nvPr/>
        </p:nvSpPr>
        <p:spPr bwMode="auto">
          <a:xfrm>
            <a:off x="133580" y="5173529"/>
            <a:ext cx="11890138" cy="1306310"/>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Rounded Rectangle 1">
            <a:extLst>
              <a:ext uri="{FF2B5EF4-FFF2-40B4-BE49-F238E27FC236}">
                <a16:creationId xmlns:a16="http://schemas.microsoft.com/office/drawing/2014/main" id="{49969DCC-E082-49CB-45E0-CBFD90140D1E}"/>
              </a:ext>
            </a:extLst>
          </p:cNvPr>
          <p:cNvSpPr>
            <a:spLocks noChangeArrowheads="1"/>
          </p:cNvSpPr>
          <p:nvPr/>
        </p:nvSpPr>
        <p:spPr bwMode="auto">
          <a:xfrm>
            <a:off x="235165" y="5150776"/>
            <a:ext cx="11686968" cy="1280803"/>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cs typeface="Arial" panose="020B0604020202020204" pitchFamily="34" charset="0"/>
              </a:rPr>
              <a:t>2023 Key Findings</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7" name="Arrow: Down 26">
            <a:extLst>
              <a:ext uri="{FF2B5EF4-FFF2-40B4-BE49-F238E27FC236}">
                <a16:creationId xmlns:a16="http://schemas.microsoft.com/office/drawing/2014/main" id="{B1CE9F23-66AE-5D74-2D0B-475EFE2EDFF3}"/>
              </a:ext>
            </a:extLst>
          </p:cNvPr>
          <p:cNvSpPr/>
          <p:nvPr/>
        </p:nvSpPr>
        <p:spPr>
          <a:xfrm>
            <a:off x="310490" y="5520881"/>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C291D4D-029A-593E-54E6-B8285D063A40}"/>
              </a:ext>
            </a:extLst>
          </p:cNvPr>
          <p:cNvSpPr txBox="1"/>
          <p:nvPr/>
        </p:nvSpPr>
        <p:spPr>
          <a:xfrm>
            <a:off x="1239609" y="3643131"/>
            <a:ext cx="538391" cy="338554"/>
          </a:xfrm>
          <a:prstGeom prst="rect">
            <a:avLst/>
          </a:prstGeom>
          <a:noFill/>
        </p:spPr>
        <p:txBody>
          <a:bodyPr wrap="square" rtlCol="0">
            <a:spAutoFit/>
          </a:bodyPr>
          <a:lstStyle/>
          <a:p>
            <a:pPr algn="ctr"/>
            <a:r>
              <a:rPr lang="en-US" sz="16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FF000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674BE2B1-283F-5CBC-8282-D49EB7015E07}"/>
              </a:ext>
            </a:extLst>
          </p:cNvPr>
          <p:cNvSpPr txBox="1"/>
          <p:nvPr/>
        </p:nvSpPr>
        <p:spPr>
          <a:xfrm>
            <a:off x="3461978"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1EBF920A-7201-FCDD-A7C9-A065638CC427}"/>
              </a:ext>
            </a:extLst>
          </p:cNvPr>
          <p:cNvSpPr txBox="1"/>
          <p:nvPr/>
        </p:nvSpPr>
        <p:spPr>
          <a:xfrm>
            <a:off x="2908692"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592D082D-5EC8-16B5-06C7-D71A37E677BD}"/>
              </a:ext>
            </a:extLst>
          </p:cNvPr>
          <p:cNvSpPr txBox="1"/>
          <p:nvPr/>
        </p:nvSpPr>
        <p:spPr>
          <a:xfrm>
            <a:off x="5138241"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EE5575BE-FC4B-E0AF-82A2-52C90438F086}"/>
              </a:ext>
            </a:extLst>
          </p:cNvPr>
          <p:cNvSpPr txBox="1"/>
          <p:nvPr/>
        </p:nvSpPr>
        <p:spPr>
          <a:xfrm>
            <a:off x="5706422"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84EF6A8-D7BB-929F-262E-3183112A95D7}"/>
              </a:ext>
            </a:extLst>
          </p:cNvPr>
          <p:cNvSpPr txBox="1"/>
          <p:nvPr/>
        </p:nvSpPr>
        <p:spPr>
          <a:xfrm>
            <a:off x="7360610"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4E7A3D1F-90A5-8F80-9D84-4119B6EB31B1}"/>
              </a:ext>
            </a:extLst>
          </p:cNvPr>
          <p:cNvSpPr txBox="1"/>
          <p:nvPr/>
        </p:nvSpPr>
        <p:spPr>
          <a:xfrm>
            <a:off x="8474645"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03AC38E5-0DBF-98CB-7016-8416C6FA3AE5}"/>
              </a:ext>
            </a:extLst>
          </p:cNvPr>
          <p:cNvSpPr txBox="1"/>
          <p:nvPr/>
        </p:nvSpPr>
        <p:spPr>
          <a:xfrm>
            <a:off x="9026004"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0559080-6DF2-BFFC-793C-8089986B47EB}"/>
              </a:ext>
            </a:extLst>
          </p:cNvPr>
          <p:cNvSpPr txBox="1"/>
          <p:nvPr/>
        </p:nvSpPr>
        <p:spPr>
          <a:xfrm>
            <a:off x="9612517"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46A7A1C1-93D4-42AC-41DF-F5193EF0494D}"/>
              </a:ext>
            </a:extLst>
          </p:cNvPr>
          <p:cNvSpPr txBox="1"/>
          <p:nvPr/>
        </p:nvSpPr>
        <p:spPr>
          <a:xfrm>
            <a:off x="10152023"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F04AEC54-B9DF-571D-FFA8-D3E2173E1974}"/>
              </a:ext>
            </a:extLst>
          </p:cNvPr>
          <p:cNvSpPr txBox="1"/>
          <p:nvPr/>
        </p:nvSpPr>
        <p:spPr>
          <a:xfrm>
            <a:off x="11279174"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46" name="Rounded Rectangle 1">
            <a:extLst>
              <a:ext uri="{FF2B5EF4-FFF2-40B4-BE49-F238E27FC236}">
                <a16:creationId xmlns:a16="http://schemas.microsoft.com/office/drawing/2014/main" id="{E55E8A87-0B24-B8E5-87E1-3BA7B3BC72C0}"/>
              </a:ext>
            </a:extLst>
          </p:cNvPr>
          <p:cNvSpPr>
            <a:spLocks noChangeArrowheads="1"/>
          </p:cNvSpPr>
          <p:nvPr/>
        </p:nvSpPr>
        <p:spPr bwMode="auto">
          <a:xfrm>
            <a:off x="840649"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Thirteen unit types experienced a significantly lower number of device days than predicted, based on 2015 national aggregate data.</a:t>
            </a:r>
          </a:p>
        </p:txBody>
      </p:sp>
      <p:sp>
        <p:nvSpPr>
          <p:cNvPr id="47" name="Rounded Rectangle 1">
            <a:extLst>
              <a:ext uri="{FF2B5EF4-FFF2-40B4-BE49-F238E27FC236}">
                <a16:creationId xmlns:a16="http://schemas.microsoft.com/office/drawing/2014/main" id="{602540B4-0333-A175-0CCB-A0159ACEF775}"/>
              </a:ext>
            </a:extLst>
          </p:cNvPr>
          <p:cNvSpPr>
            <a:spLocks noChangeArrowheads="1"/>
          </p:cNvSpPr>
          <p:nvPr/>
        </p:nvSpPr>
        <p:spPr bwMode="auto">
          <a:xfrm>
            <a:off x="6273802"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Five unit types experienced a significantly higher number of device days than predicted, based on 2015 national aggregate data.</a:t>
            </a:r>
          </a:p>
        </p:txBody>
      </p:sp>
      <p:sp>
        <p:nvSpPr>
          <p:cNvPr id="48" name="Arrow: Down 47">
            <a:extLst>
              <a:ext uri="{FF2B5EF4-FFF2-40B4-BE49-F238E27FC236}">
                <a16:creationId xmlns:a16="http://schemas.microsoft.com/office/drawing/2014/main" id="{83CA3F54-7461-E972-97B2-92FE51B2955D}"/>
              </a:ext>
            </a:extLst>
          </p:cNvPr>
          <p:cNvSpPr/>
          <p:nvPr/>
        </p:nvSpPr>
        <p:spPr>
          <a:xfrm flipV="1">
            <a:off x="11351351" y="5571732"/>
            <a:ext cx="530159" cy="72117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64275170-CA36-D4AA-41FF-789E94CADB66}"/>
              </a:ext>
            </a:extLst>
          </p:cNvPr>
          <p:cNvSpPr txBox="1"/>
          <p:nvPr/>
        </p:nvSpPr>
        <p:spPr>
          <a:xfrm>
            <a:off x="1807790" y="3643131"/>
            <a:ext cx="538391" cy="584775"/>
          </a:xfrm>
          <a:prstGeom prst="rect">
            <a:avLst/>
          </a:prstGeom>
          <a:noFill/>
        </p:spPr>
        <p:txBody>
          <a:bodyPr wrap="square" rtlCol="0">
            <a:spAutoFit/>
          </a:bodyPr>
          <a:lstStyle/>
          <a:p>
            <a:pPr algn="ctr"/>
            <a:r>
              <a:rPr lang="en-US" sz="1600">
                <a:solidFill>
                  <a:srgbClr val="FF0000"/>
                </a:solidFill>
                <a:latin typeface="Arial" panose="020B0604020202020204" pitchFamily="34" charset="0"/>
                <a:cs typeface="Arial" panose="020B0604020202020204" pitchFamily="34" charset="0"/>
                <a:sym typeface="Wingdings" panose="05000000000000000000" pitchFamily="2" charset="2"/>
              </a:rPr>
              <a:t></a:t>
            </a:r>
          </a:p>
          <a:p>
            <a:pPr algn="ctr"/>
            <a:endParaRPr lang="en-US" sz="1600">
              <a:solidFill>
                <a:srgbClr val="FF0000"/>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F8AFBCA-2881-210A-00AD-043CCD6B58ED}"/>
              </a:ext>
            </a:extLst>
          </p:cNvPr>
          <p:cNvSpPr txBox="1"/>
          <p:nvPr/>
        </p:nvSpPr>
        <p:spPr>
          <a:xfrm>
            <a:off x="2346181" y="3643131"/>
            <a:ext cx="538391" cy="338554"/>
          </a:xfrm>
          <a:prstGeom prst="rect">
            <a:avLst/>
          </a:prstGeom>
          <a:noFill/>
        </p:spPr>
        <p:txBody>
          <a:bodyPr wrap="square" rtlCol="0">
            <a:spAutoFit/>
          </a:bodyPr>
          <a:lstStyle/>
          <a:p>
            <a:pPr algn="ctr"/>
            <a:r>
              <a:rPr lang="en-US" sz="16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FF000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71B7C3D3-74CE-BE8F-AF8C-E08F6F76E54E}"/>
              </a:ext>
            </a:extLst>
          </p:cNvPr>
          <p:cNvSpPr txBox="1"/>
          <p:nvPr/>
        </p:nvSpPr>
        <p:spPr>
          <a:xfrm>
            <a:off x="6801654" y="3643131"/>
            <a:ext cx="538391" cy="338554"/>
          </a:xfrm>
          <a:prstGeom prst="rect">
            <a:avLst/>
          </a:prstGeom>
          <a:noFill/>
        </p:spPr>
        <p:txBody>
          <a:bodyPr wrap="square" rtlCol="0">
            <a:spAutoFit/>
          </a:bodyPr>
          <a:lstStyle/>
          <a:p>
            <a:pPr algn="ctr"/>
            <a:r>
              <a:rPr lang="en-US" sz="16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FF0000"/>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6386A803-D422-A577-1693-BCDBE630C39B}"/>
              </a:ext>
            </a:extLst>
          </p:cNvPr>
          <p:cNvSpPr txBox="1"/>
          <p:nvPr/>
        </p:nvSpPr>
        <p:spPr>
          <a:xfrm>
            <a:off x="10690414" y="3643131"/>
            <a:ext cx="538391" cy="338554"/>
          </a:xfrm>
          <a:prstGeom prst="rect">
            <a:avLst/>
          </a:prstGeom>
          <a:noFill/>
        </p:spPr>
        <p:txBody>
          <a:bodyPr wrap="square" rtlCol="0">
            <a:spAutoFit/>
          </a:bodyPr>
          <a:lstStyle/>
          <a:p>
            <a:pPr algn="ctr"/>
            <a:r>
              <a:rPr lang="en-US" sz="16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FF0000"/>
              </a:solidFill>
              <a:latin typeface="Arial" panose="020B0604020202020204" pitchFamily="34" charset="0"/>
              <a:cs typeface="Arial" panose="020B0604020202020204" pitchFamily="34" charset="0"/>
            </a:endParaRPr>
          </a:p>
        </p:txBody>
      </p:sp>
      <p:sp>
        <p:nvSpPr>
          <p:cNvPr id="56" name="Text Box 8">
            <a:extLst>
              <a:ext uri="{FF2B5EF4-FFF2-40B4-BE49-F238E27FC236}">
                <a16:creationId xmlns:a16="http://schemas.microsoft.com/office/drawing/2014/main" id="{C7B82242-F898-E2D0-B69D-B3BDD933AF52}"/>
              </a:ext>
            </a:extLst>
          </p:cNvPr>
          <p:cNvSpPr txBox="1">
            <a:spLocks noChangeArrowheads="1"/>
          </p:cNvSpPr>
          <p:nvPr/>
        </p:nvSpPr>
        <p:spPr bwMode="auto">
          <a:xfrm>
            <a:off x="88971" y="4438050"/>
            <a:ext cx="2086651" cy="3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 Major teaching hospital</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NT=Not major teaching hospital </a:t>
            </a:r>
          </a:p>
        </p:txBody>
      </p:sp>
      <p:grpSp>
        <p:nvGrpSpPr>
          <p:cNvPr id="57" name="Group 13">
            <a:extLst>
              <a:ext uri="{FF2B5EF4-FFF2-40B4-BE49-F238E27FC236}">
                <a16:creationId xmlns:a16="http://schemas.microsoft.com/office/drawing/2014/main" id="{0EA7A369-4D24-F485-F5EC-B7E5CFD12020}"/>
              </a:ext>
            </a:extLst>
          </p:cNvPr>
          <p:cNvGrpSpPr>
            <a:grpSpLocks/>
          </p:cNvGrpSpPr>
          <p:nvPr/>
        </p:nvGrpSpPr>
        <p:grpSpPr bwMode="auto">
          <a:xfrm>
            <a:off x="1333" y="4853598"/>
            <a:ext cx="3734915" cy="276612"/>
            <a:chOff x="3955" y="5337"/>
            <a:chExt cx="2455" cy="231"/>
          </a:xfrm>
        </p:grpSpPr>
        <p:sp>
          <p:nvSpPr>
            <p:cNvPr id="58" name="Text Box 14">
              <a:extLst>
                <a:ext uri="{FF2B5EF4-FFF2-40B4-BE49-F238E27FC236}">
                  <a16:creationId xmlns:a16="http://schemas.microsoft.com/office/drawing/2014/main" id="{784EF5C5-1F81-4882-5C6D-CD4A5D549FC7}"/>
                </a:ext>
              </a:extLst>
            </p:cNvPr>
            <p:cNvSpPr txBox="1">
              <a:spLocks noChangeArrowheads="1"/>
            </p:cNvSpPr>
            <p:nvPr/>
          </p:nvSpPr>
          <p:spPr bwMode="auto">
            <a:xfrm>
              <a:off x="3955" y="5337"/>
              <a:ext cx="2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SUR	        Upper and Lower Limit</a:t>
              </a:r>
            </a:p>
          </p:txBody>
        </p:sp>
        <p:sp>
          <p:nvSpPr>
            <p:cNvPr id="59" name="Line 15">
              <a:extLst>
                <a:ext uri="{FF2B5EF4-FFF2-40B4-BE49-F238E27FC236}">
                  <a16:creationId xmlns:a16="http://schemas.microsoft.com/office/drawing/2014/main" id="{B64BE336-2286-2FEF-B511-4B48DC92FD69}"/>
                </a:ext>
              </a:extLst>
            </p:cNvPr>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60" name="Line 16">
              <a:extLst>
                <a:ext uri="{FF2B5EF4-FFF2-40B4-BE49-F238E27FC236}">
                  <a16:creationId xmlns:a16="http://schemas.microsoft.com/office/drawing/2014/main" id="{59CF7153-4B87-71C4-7DC8-071BBF68026F}"/>
                </a:ext>
              </a:extLst>
            </p:cNvPr>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sp>
        <p:nvSpPr>
          <p:cNvPr id="2" name="TextBox 1">
            <a:extLst>
              <a:ext uri="{FF2B5EF4-FFF2-40B4-BE49-F238E27FC236}">
                <a16:creationId xmlns:a16="http://schemas.microsoft.com/office/drawing/2014/main" id="{EBB87C77-FAF8-FE72-609C-A369BE03F68D}"/>
              </a:ext>
            </a:extLst>
          </p:cNvPr>
          <p:cNvSpPr txBox="1"/>
          <p:nvPr/>
        </p:nvSpPr>
        <p:spPr>
          <a:xfrm>
            <a:off x="4032599" y="367245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1907A14-70DC-DA25-1477-7C30E09D7DAA}"/>
              </a:ext>
            </a:extLst>
          </p:cNvPr>
          <p:cNvSpPr txBox="1"/>
          <p:nvPr/>
        </p:nvSpPr>
        <p:spPr>
          <a:xfrm>
            <a:off x="4572105" y="3666374"/>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E401A83-CBC0-774B-AC5F-9C0E8E6CCA8C}"/>
              </a:ext>
            </a:extLst>
          </p:cNvPr>
          <p:cNvSpPr txBox="1"/>
          <p:nvPr/>
        </p:nvSpPr>
        <p:spPr>
          <a:xfrm>
            <a:off x="6274286" y="3665433"/>
            <a:ext cx="538391" cy="338554"/>
          </a:xfrm>
          <a:prstGeom prst="rect">
            <a:avLst/>
          </a:prstGeom>
          <a:noFill/>
        </p:spPr>
        <p:txBody>
          <a:bodyPr wrap="square" rtlCol="0">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27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CLABSI Acute Care Hospital Adult and Pediatric Pathogens for 2022 and 2023</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8</a:t>
            </a:fld>
            <a:endParaRPr lang="en-US"/>
          </a:p>
        </p:txBody>
      </p:sp>
      <p:sp>
        <p:nvSpPr>
          <p:cNvPr id="7" name="Rectangle 6">
            <a:extLst>
              <a:ext uri="{FF2B5EF4-FFF2-40B4-BE49-F238E27FC236}">
                <a16:creationId xmlns:a16="http://schemas.microsoft.com/office/drawing/2014/main" id="{671FFE88-CFC6-95EF-64E2-A7185A7428F2}"/>
              </a:ext>
            </a:extLst>
          </p:cNvPr>
          <p:cNvSpPr/>
          <p:nvPr/>
        </p:nvSpPr>
        <p:spPr>
          <a:xfrm>
            <a:off x="106" y="3799745"/>
            <a:ext cx="12191788" cy="2336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076624DA-89D4-5128-4501-534E7E47C67E}"/>
              </a:ext>
            </a:extLst>
          </p:cNvPr>
          <p:cNvGraphicFramePr/>
          <p:nvPr>
            <p:extLst>
              <p:ext uri="{D42A27DB-BD31-4B8C-83A1-F6EECF244321}">
                <p14:modId xmlns:p14="http://schemas.microsoft.com/office/powerpoint/2010/main" val="4140617933"/>
              </p:ext>
            </p:extLst>
          </p:nvPr>
        </p:nvGraphicFramePr>
        <p:xfrm>
          <a:off x="1372" y="998389"/>
          <a:ext cx="12191788" cy="551133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6">
            <a:extLst>
              <a:ext uri="{FF2B5EF4-FFF2-40B4-BE49-F238E27FC236}">
                <a16:creationId xmlns:a16="http://schemas.microsoft.com/office/drawing/2014/main" id="{BBBECEDE-42A7-E431-0BB5-0C57D5C3E9F6}"/>
              </a:ext>
            </a:extLst>
          </p:cNvPr>
          <p:cNvSpPr txBox="1">
            <a:spLocks noChangeArrowheads="1"/>
          </p:cNvSpPr>
          <p:nvPr/>
        </p:nvSpPr>
        <p:spPr bwMode="auto">
          <a:xfrm>
            <a:off x="79245" y="1866628"/>
            <a:ext cx="1548330" cy="70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ICU Pathogens</a:t>
            </a:r>
          </a:p>
        </p:txBody>
      </p:sp>
      <p:sp>
        <p:nvSpPr>
          <p:cNvPr id="10" name="Text Box 6">
            <a:extLst>
              <a:ext uri="{FF2B5EF4-FFF2-40B4-BE49-F238E27FC236}">
                <a16:creationId xmlns:a16="http://schemas.microsoft.com/office/drawing/2014/main" id="{20615E2C-9D38-2BBF-DCF3-C806FB6DCE89}"/>
              </a:ext>
            </a:extLst>
          </p:cNvPr>
          <p:cNvSpPr txBox="1">
            <a:spLocks noChangeArrowheads="1"/>
          </p:cNvSpPr>
          <p:nvPr/>
        </p:nvSpPr>
        <p:spPr bwMode="auto">
          <a:xfrm>
            <a:off x="79245" y="4374912"/>
            <a:ext cx="1548330" cy="70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Ward Pathogens</a:t>
            </a:r>
          </a:p>
        </p:txBody>
      </p:sp>
      <p:sp>
        <p:nvSpPr>
          <p:cNvPr id="11" name="TextBox 10">
            <a:extLst>
              <a:ext uri="{FF2B5EF4-FFF2-40B4-BE49-F238E27FC236}">
                <a16:creationId xmlns:a16="http://schemas.microsoft.com/office/drawing/2014/main" id="{E5472DE8-C099-36CF-1054-123D52A39B02}"/>
              </a:ext>
            </a:extLst>
          </p:cNvPr>
          <p:cNvSpPr txBox="1"/>
          <p:nvPr/>
        </p:nvSpPr>
        <p:spPr>
          <a:xfrm>
            <a:off x="1705448" y="1878180"/>
            <a:ext cx="1004298" cy="422423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N=198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N=168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N=180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N=170</a:t>
            </a:r>
          </a:p>
        </p:txBody>
      </p:sp>
    </p:spTree>
    <p:extLst>
      <p:ext uri="{BB962C8B-B14F-4D97-AF65-F5344CB8AC3E}">
        <p14:creationId xmlns:p14="http://schemas.microsoft.com/office/powerpoint/2010/main" val="307807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700" b="1" i="0" u="none" strike="noStrike" kern="1200" cap="none" spc="0" normalizeH="0" baseline="0" noProof="0" dirty="0">
                <a:ln>
                  <a:noFill/>
                </a:ln>
                <a:solidFill>
                  <a:prstClr val="white"/>
                </a:solidFill>
                <a:effectLst/>
                <a:uLnTx/>
                <a:uFillTx/>
              </a:rPr>
              <a:t>2023 Central Line-Associated Bloodstream Infections (CLABSI):</a:t>
            </a:r>
            <a:br>
              <a:rPr kumimoji="0" lang="en-US" sz="2700" b="1" i="0" u="none" strike="noStrike" kern="1200" cap="none" spc="0" normalizeH="0" baseline="0" noProof="0" dirty="0">
                <a:ln>
                  <a:noFill/>
                </a:ln>
                <a:solidFill>
                  <a:prstClr val="white"/>
                </a:solidFill>
                <a:effectLst/>
                <a:uLnTx/>
                <a:uFillTx/>
              </a:rPr>
            </a:br>
            <a:r>
              <a:rPr kumimoji="0" lang="en-US" sz="2700" b="1" i="0" u="none" strike="noStrike" kern="1200" cap="none" spc="0" normalizeH="0" baseline="0" noProof="0" dirty="0">
                <a:ln>
                  <a:noFill/>
                </a:ln>
                <a:solidFill>
                  <a:prstClr val="white"/>
                </a:solidFill>
                <a:effectLst/>
                <a:uLnTx/>
                <a:uFillTx/>
              </a:rPr>
              <a:t>Neonatal ICUs by Birth Weight Category </a:t>
            </a:r>
          </a:p>
        </p:txBody>
      </p:sp>
      <p:sp>
        <p:nvSpPr>
          <p:cNvPr id="2" name="Rectangle 1">
            <a:extLst>
              <a:ext uri="{FF2B5EF4-FFF2-40B4-BE49-F238E27FC236}">
                <a16:creationId xmlns:a16="http://schemas.microsoft.com/office/drawing/2014/main" id="{CA20936E-CF8C-3816-407D-C3FBC970CB13}"/>
              </a:ext>
            </a:extLst>
          </p:cNvPr>
          <p:cNvSpPr/>
          <p:nvPr/>
        </p:nvSpPr>
        <p:spPr>
          <a:xfrm>
            <a:off x="6199697" y="1018548"/>
            <a:ext cx="5943600" cy="3840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7" name="Object 3">
            <a:extLst>
              <a:ext uri="{FF2B5EF4-FFF2-40B4-BE49-F238E27FC236}">
                <a16:creationId xmlns:a16="http://schemas.microsoft.com/office/drawing/2014/main" id="{B2D7A4EC-E90D-A88E-C5A4-A613209F10E2}"/>
              </a:ext>
            </a:extLst>
          </p:cNvPr>
          <p:cNvGraphicFramePr>
            <a:graphicFrameLocks noChangeAspect="1"/>
          </p:cNvGraphicFramePr>
          <p:nvPr>
            <p:extLst>
              <p:ext uri="{D42A27DB-BD31-4B8C-83A1-F6EECF244321}">
                <p14:modId xmlns:p14="http://schemas.microsoft.com/office/powerpoint/2010/main" val="2922028352"/>
              </p:ext>
            </p:extLst>
          </p:nvPr>
        </p:nvGraphicFramePr>
        <p:xfrm>
          <a:off x="0" y="1098550"/>
          <a:ext cx="6035675" cy="349726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AF38183E-722F-3CD2-A68E-13A642CAA967}"/>
              </a:ext>
            </a:extLst>
          </p:cNvPr>
          <p:cNvCxnSpPr/>
          <p:nvPr/>
        </p:nvCxnSpPr>
        <p:spPr bwMode="auto">
          <a:xfrm>
            <a:off x="836564" y="3120754"/>
            <a:ext cx="5120640"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Rounded Rectangle 1">
            <a:extLst>
              <a:ext uri="{FF2B5EF4-FFF2-40B4-BE49-F238E27FC236}">
                <a16:creationId xmlns:a16="http://schemas.microsoft.com/office/drawing/2014/main" id="{C174A6E9-D646-FC73-148B-227077BD67A1}"/>
              </a:ext>
            </a:extLst>
          </p:cNvPr>
          <p:cNvSpPr>
            <a:spLocks noChangeArrowheads="1"/>
          </p:cNvSpPr>
          <p:nvPr/>
        </p:nvSpPr>
        <p:spPr bwMode="auto">
          <a:xfrm>
            <a:off x="150933"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0" name="Group 10">
            <a:extLst>
              <a:ext uri="{FF2B5EF4-FFF2-40B4-BE49-F238E27FC236}">
                <a16:creationId xmlns:a16="http://schemas.microsoft.com/office/drawing/2014/main" id="{31D2AD28-B63B-7F86-3BE3-6B6DCE6A2E06}"/>
              </a:ext>
            </a:extLst>
          </p:cNvPr>
          <p:cNvGrpSpPr>
            <a:grpSpLocks/>
          </p:cNvGrpSpPr>
          <p:nvPr/>
        </p:nvGrpSpPr>
        <p:grpSpPr bwMode="auto">
          <a:xfrm>
            <a:off x="1262255" y="4574760"/>
            <a:ext cx="3642985" cy="276345"/>
            <a:chOff x="4000" y="5353"/>
            <a:chExt cx="2293" cy="233"/>
          </a:xfrm>
        </p:grpSpPr>
        <p:sp>
          <p:nvSpPr>
            <p:cNvPr id="11" name="Text Box 11">
              <a:extLst>
                <a:ext uri="{FF2B5EF4-FFF2-40B4-BE49-F238E27FC236}">
                  <a16:creationId xmlns:a16="http://schemas.microsoft.com/office/drawing/2014/main" id="{B812D66E-567D-040A-74C2-159EAC1172F8}"/>
                </a:ext>
              </a:extLst>
            </p:cNvPr>
            <p:cNvSpPr txBox="1">
              <a:spLocks noChangeArrowheads="1"/>
            </p:cNvSpPr>
            <p:nvPr/>
          </p:nvSpPr>
          <p:spPr bwMode="auto">
            <a:xfrm>
              <a:off x="4000" y="5353"/>
              <a:ext cx="229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16" name="Line 12">
              <a:extLst>
                <a:ext uri="{FF2B5EF4-FFF2-40B4-BE49-F238E27FC236}">
                  <a16:creationId xmlns:a16="http://schemas.microsoft.com/office/drawing/2014/main" id="{288DA378-875B-6FF5-AAB5-7D0AC0572C07}"/>
                </a:ext>
              </a:extLst>
            </p:cNvPr>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7" name="Line 13">
              <a:extLst>
                <a:ext uri="{FF2B5EF4-FFF2-40B4-BE49-F238E27FC236}">
                  <a16:creationId xmlns:a16="http://schemas.microsoft.com/office/drawing/2014/main" id="{06763280-523D-2196-730A-02EACF11F324}"/>
                </a:ext>
              </a:extLst>
            </p:cNvPr>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sp>
        <p:nvSpPr>
          <p:cNvPr id="18" name="Rounded Rectangle 1">
            <a:extLst>
              <a:ext uri="{FF2B5EF4-FFF2-40B4-BE49-F238E27FC236}">
                <a16:creationId xmlns:a16="http://schemas.microsoft.com/office/drawing/2014/main" id="{B9E25A2E-6727-4D3B-774C-8A0A3F08CC34}"/>
              </a:ext>
            </a:extLst>
          </p:cNvPr>
          <p:cNvSpPr>
            <a:spLocks noChangeArrowheads="1"/>
          </p:cNvSpPr>
          <p:nvPr/>
        </p:nvSpPr>
        <p:spPr bwMode="auto">
          <a:xfrm>
            <a:off x="160987" y="5617274"/>
            <a:ext cx="5935013" cy="810832"/>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There were no birthweight categories experiencing a significantly higher or lower number of infections than predicted, based on 2015 </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national aggregate data.</a:t>
            </a:r>
          </a:p>
        </p:txBody>
      </p:sp>
      <p:graphicFrame>
        <p:nvGraphicFramePr>
          <p:cNvPr id="19" name="Object 3">
            <a:extLst>
              <a:ext uri="{FF2B5EF4-FFF2-40B4-BE49-F238E27FC236}">
                <a16:creationId xmlns:a16="http://schemas.microsoft.com/office/drawing/2014/main" id="{0E285BF3-5505-4562-2C03-428EE52B7C9C}"/>
              </a:ext>
            </a:extLst>
          </p:cNvPr>
          <p:cNvGraphicFramePr>
            <a:graphicFrameLocks noChangeAspect="1"/>
          </p:cNvGraphicFramePr>
          <p:nvPr>
            <p:extLst>
              <p:ext uri="{D42A27DB-BD31-4B8C-83A1-F6EECF244321}">
                <p14:modId xmlns:p14="http://schemas.microsoft.com/office/powerpoint/2010/main" val="1495569070"/>
              </p:ext>
            </p:extLst>
          </p:nvPr>
        </p:nvGraphicFramePr>
        <p:xfrm>
          <a:off x="6156960" y="1099237"/>
          <a:ext cx="6035040" cy="3475514"/>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103EB779-4409-C969-CE31-345A8F7A4AB6}"/>
              </a:ext>
            </a:extLst>
          </p:cNvPr>
          <p:cNvCxnSpPr/>
          <p:nvPr/>
        </p:nvCxnSpPr>
        <p:spPr bwMode="auto">
          <a:xfrm>
            <a:off x="6992160" y="2254345"/>
            <a:ext cx="5120640"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Rounded Rectangle 1">
            <a:extLst>
              <a:ext uri="{FF2B5EF4-FFF2-40B4-BE49-F238E27FC236}">
                <a16:creationId xmlns:a16="http://schemas.microsoft.com/office/drawing/2014/main" id="{CD6ABC60-909E-F0F1-5894-AF5B10010C16}"/>
              </a:ext>
            </a:extLst>
          </p:cNvPr>
          <p:cNvSpPr>
            <a:spLocks noChangeArrowheads="1"/>
          </p:cNvSpPr>
          <p:nvPr/>
        </p:nvSpPr>
        <p:spPr bwMode="auto">
          <a:xfrm>
            <a:off x="140875" y="4947931"/>
            <a:ext cx="11890138" cy="810832"/>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cs typeface="Arial" panose="020B0604020202020204" pitchFamily="34" charset="0"/>
              </a:rPr>
              <a:t>2023 Key Findings</a:t>
            </a:r>
          </a:p>
          <a:p>
            <a:pPr marL="111092" algn="ctr" eaLnBrk="1" fontAlgn="base" hangingPunct="1">
              <a:spcBef>
                <a:spcPct val="0"/>
              </a:spcBef>
              <a:spcAft>
                <a:spcPct val="0"/>
              </a:spcAft>
              <a:buNone/>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There were 12 CLABSIs reported in Neonatal ICUs.</a:t>
            </a: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2" name="Group 10">
            <a:extLst>
              <a:ext uri="{FF2B5EF4-FFF2-40B4-BE49-F238E27FC236}">
                <a16:creationId xmlns:a16="http://schemas.microsoft.com/office/drawing/2014/main" id="{EA84D98E-ABCA-7F72-923D-5FBD6DED4E03}"/>
              </a:ext>
            </a:extLst>
          </p:cNvPr>
          <p:cNvGrpSpPr>
            <a:grpSpLocks/>
          </p:cNvGrpSpPr>
          <p:nvPr/>
        </p:nvGrpSpPr>
        <p:grpSpPr bwMode="auto">
          <a:xfrm>
            <a:off x="7352988" y="4574760"/>
            <a:ext cx="3642985" cy="276345"/>
            <a:chOff x="4000" y="5353"/>
            <a:chExt cx="2293" cy="233"/>
          </a:xfrm>
        </p:grpSpPr>
        <p:sp>
          <p:nvSpPr>
            <p:cNvPr id="23" name="Text Box 11">
              <a:extLst>
                <a:ext uri="{FF2B5EF4-FFF2-40B4-BE49-F238E27FC236}">
                  <a16:creationId xmlns:a16="http://schemas.microsoft.com/office/drawing/2014/main" id="{D6572E23-E555-683E-E60F-05299B712A74}"/>
                </a:ext>
              </a:extLst>
            </p:cNvPr>
            <p:cNvSpPr txBox="1">
              <a:spLocks noChangeArrowheads="1"/>
            </p:cNvSpPr>
            <p:nvPr/>
          </p:nvSpPr>
          <p:spPr bwMode="auto">
            <a:xfrm>
              <a:off x="4000" y="5353"/>
              <a:ext cx="229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SUR	        Upper and Lower Limit</a:t>
              </a:r>
            </a:p>
          </p:txBody>
        </p:sp>
        <p:sp>
          <p:nvSpPr>
            <p:cNvPr id="24" name="Line 12">
              <a:extLst>
                <a:ext uri="{FF2B5EF4-FFF2-40B4-BE49-F238E27FC236}">
                  <a16:creationId xmlns:a16="http://schemas.microsoft.com/office/drawing/2014/main" id="{3065A8D2-57DE-8B22-B34C-E1404C1254C0}"/>
                </a:ext>
              </a:extLst>
            </p:cNvPr>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5" name="Line 13">
              <a:extLst>
                <a:ext uri="{FF2B5EF4-FFF2-40B4-BE49-F238E27FC236}">
                  <a16:creationId xmlns:a16="http://schemas.microsoft.com/office/drawing/2014/main" id="{04FBCCC8-D045-489B-1D91-81C23F819C27}"/>
                </a:ext>
              </a:extLst>
            </p:cNvPr>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sp>
        <p:nvSpPr>
          <p:cNvPr id="26" name="Rounded Rectangle 1">
            <a:extLst>
              <a:ext uri="{FF2B5EF4-FFF2-40B4-BE49-F238E27FC236}">
                <a16:creationId xmlns:a16="http://schemas.microsoft.com/office/drawing/2014/main" id="{ADDC208B-2D77-2024-0A31-FE5E539DF779}"/>
              </a:ext>
            </a:extLst>
          </p:cNvPr>
          <p:cNvSpPr>
            <a:spLocks noChangeArrowheads="1"/>
          </p:cNvSpPr>
          <p:nvPr/>
        </p:nvSpPr>
        <p:spPr bwMode="auto">
          <a:xfrm>
            <a:off x="6096000" y="5617274"/>
            <a:ext cx="5935014" cy="810832"/>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Four birthweight categories experienced a significantly lower </a:t>
            </a: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number of device days than predicted, based on 2015 national aggregate data.</a:t>
            </a: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7" name="TextBox 26">
            <a:extLst>
              <a:ext uri="{FF2B5EF4-FFF2-40B4-BE49-F238E27FC236}">
                <a16:creationId xmlns:a16="http://schemas.microsoft.com/office/drawing/2014/main" id="{76D8CE80-337B-65F3-0466-3A93FBF8663D}"/>
              </a:ext>
            </a:extLst>
          </p:cNvPr>
          <p:cNvSpPr txBox="1"/>
          <p:nvPr/>
        </p:nvSpPr>
        <p:spPr>
          <a:xfrm>
            <a:off x="6992160" y="3708934"/>
            <a:ext cx="1008840" cy="338554"/>
          </a:xfrm>
          <a:prstGeom prst="rect">
            <a:avLst/>
          </a:prstGeom>
          <a:noFill/>
        </p:spPr>
        <p:txBody>
          <a:bodyPr wrap="square" rtlCol="0" anchor="ctr">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598DEDF-66F3-3D9B-147C-2645EF244AA5}"/>
              </a:ext>
            </a:extLst>
          </p:cNvPr>
          <p:cNvSpPr txBox="1"/>
          <p:nvPr/>
        </p:nvSpPr>
        <p:spPr>
          <a:xfrm>
            <a:off x="8011527" y="3708934"/>
            <a:ext cx="1008840" cy="338554"/>
          </a:xfrm>
          <a:prstGeom prst="rect">
            <a:avLst/>
          </a:prstGeom>
          <a:noFill/>
        </p:spPr>
        <p:txBody>
          <a:bodyPr wrap="square" rtlCol="0" anchor="ctr">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0E14B63-2575-3B64-7003-78B0A0B47D52}"/>
              </a:ext>
            </a:extLst>
          </p:cNvPr>
          <p:cNvSpPr txBox="1"/>
          <p:nvPr/>
        </p:nvSpPr>
        <p:spPr>
          <a:xfrm>
            <a:off x="9048060" y="3708934"/>
            <a:ext cx="1008840" cy="338554"/>
          </a:xfrm>
          <a:prstGeom prst="rect">
            <a:avLst/>
          </a:prstGeom>
          <a:noFill/>
        </p:spPr>
        <p:txBody>
          <a:bodyPr wrap="square" rtlCol="0" anchor="ctr">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DF15202-C7B2-630A-000F-A6C463696BF7}"/>
              </a:ext>
            </a:extLst>
          </p:cNvPr>
          <p:cNvSpPr txBox="1"/>
          <p:nvPr/>
        </p:nvSpPr>
        <p:spPr>
          <a:xfrm>
            <a:off x="10065692" y="3708934"/>
            <a:ext cx="1008840" cy="338554"/>
          </a:xfrm>
          <a:prstGeom prst="rect">
            <a:avLst/>
          </a:prstGeom>
          <a:noFill/>
        </p:spPr>
        <p:txBody>
          <a:bodyPr wrap="square" rtlCol="0" anchor="ctr">
            <a:spAutoFit/>
          </a:bodyPr>
          <a:lstStyle/>
          <a:p>
            <a:pPr algn="ctr"/>
            <a:r>
              <a:rPr lang="en-US" sz="160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92D05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108C745-822F-FD1A-E065-93159EC2AD23}"/>
              </a:ext>
            </a:extLst>
          </p:cNvPr>
          <p:cNvSpPr txBox="1"/>
          <p:nvPr/>
        </p:nvSpPr>
        <p:spPr>
          <a:xfrm>
            <a:off x="11083324" y="3670834"/>
            <a:ext cx="1008840" cy="338554"/>
          </a:xfrm>
          <a:prstGeom prst="rect">
            <a:avLst/>
          </a:prstGeom>
          <a:noFill/>
        </p:spPr>
        <p:txBody>
          <a:bodyPr wrap="square" rtlCol="0" anchor="ctr">
            <a:spAutoFit/>
          </a:bodyPr>
          <a:lstStyle/>
          <a:p>
            <a:pPr algn="ctr"/>
            <a:r>
              <a:rPr lang="en-US" sz="16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1805"/>
      </p:ext>
    </p:extLst>
  </p:cSld>
  <p:clrMapOvr>
    <a:masterClrMapping/>
  </p:clrMapOvr>
</p:sld>
</file>

<file path=ppt/theme/theme1.xml><?xml version="1.0" encoding="utf-8"?>
<a:theme xmlns:a="http://schemas.openxmlformats.org/drawingml/2006/main" name="DPH PHC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24B94DDFE5FE4583DC53E66D467DB2" ma:contentTypeVersion="9" ma:contentTypeDescription="Create a new document." ma:contentTypeScope="" ma:versionID="76f638f09e5fb3c5fab02c3e5f793100">
  <xsd:schema xmlns:xsd="http://www.w3.org/2001/XMLSchema" xmlns:xs="http://www.w3.org/2001/XMLSchema" xmlns:p="http://schemas.microsoft.com/office/2006/metadata/properties" xmlns:ns3="0a2ca50b-76a1-425c-9a92-ebfe671e129a" xmlns:ns4="eb2efcdc-2936-4e30-89b4-1eab780719d7" targetNamespace="http://schemas.microsoft.com/office/2006/metadata/properties" ma:root="true" ma:fieldsID="92c2fd06146132e93fcd7fb89fe9b41a" ns3:_="" ns4:_="">
    <xsd:import namespace="0a2ca50b-76a1-425c-9a92-ebfe671e129a"/>
    <xsd:import namespace="eb2efcdc-2936-4e30-89b4-1eab780719d7"/>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2ca50b-76a1-425c-9a92-ebfe671e12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2efcdc-2936-4e30-89b4-1eab780719d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a2ca50b-76a1-425c-9a92-ebfe671e129a" xsi:nil="true"/>
  </documentManagement>
</p:properties>
</file>

<file path=customXml/itemProps1.xml><?xml version="1.0" encoding="utf-8"?>
<ds:datastoreItem xmlns:ds="http://schemas.openxmlformats.org/officeDocument/2006/customXml" ds:itemID="{24FE4D16-795A-45CB-A41C-467D9A7B3489}">
  <ds:schemaRefs>
    <ds:schemaRef ds:uri="http://schemas.microsoft.com/sharepoint/v3/contenttype/forms"/>
  </ds:schemaRefs>
</ds:datastoreItem>
</file>

<file path=customXml/itemProps2.xml><?xml version="1.0" encoding="utf-8"?>
<ds:datastoreItem xmlns:ds="http://schemas.openxmlformats.org/officeDocument/2006/customXml" ds:itemID="{1466EA87-61C7-4623-89E5-CC176A8C93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2ca50b-76a1-425c-9a92-ebfe671e129a"/>
    <ds:schemaRef ds:uri="eb2efcdc-2936-4e30-89b4-1eab780719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9856EC-FF09-4AD4-90C0-1E62231C3AF7}">
  <ds:schemaRefs>
    <ds:schemaRef ds:uri="http://purl.org/dc/dcmitype/"/>
    <ds:schemaRef ds:uri="eb2efcdc-2936-4e30-89b4-1eab780719d7"/>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0a2ca50b-76a1-425c-9a92-ebfe671e129a"/>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491</TotalTime>
  <Words>3535</Words>
  <Application>Microsoft Office PowerPoint</Application>
  <PresentationFormat>Widescreen</PresentationFormat>
  <Paragraphs>675</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DPH PHC Template</vt:lpstr>
      <vt:lpstr>PowerPoint Presentation</vt:lpstr>
      <vt:lpstr>Introduction</vt:lpstr>
      <vt:lpstr>Methods</vt:lpstr>
      <vt:lpstr>Measures</vt:lpstr>
      <vt:lpstr>How to Interpret SIRs/SURs and 95% Confidence Intervals (CIs)</vt:lpstr>
      <vt:lpstr>2023 Central Line-Associated Bloodstream Infections (CLABSI): Standard Infection Ratio in Adult and Pediatric ICUs and Wards</vt:lpstr>
      <vt:lpstr>2023 Central Line: Standard Utilization Ratio  in Adult and Pediatric ICUs and Wards</vt:lpstr>
      <vt:lpstr>CLABSI Acute Care Hospital Adult and Pediatric Pathogens for 2022 and 2023</vt:lpstr>
      <vt:lpstr>2023 Central Line-Associated Bloodstream Infections (CLABSI): Neonatal ICUs by Birth Weight Category </vt:lpstr>
      <vt:lpstr>CLABSI NICU Pathogens for 2022 and 2023</vt:lpstr>
      <vt:lpstr>2023 Catheter-Associated Urinary Tract Infections (CAUTI): Standard Infection Ratio in Adult and Pediatric ICUs and Wards</vt:lpstr>
      <vt:lpstr>2023 Catheter: Standard Utilization Ratio  in Adult and Pediatric ICUs and Wards</vt:lpstr>
      <vt:lpstr>CAUTI Acute Care Hospital Adult and Pediatric Pathogens for 2022 and 2023</vt:lpstr>
      <vt:lpstr>Acute Care Hospital Surgical Site Infections (SSI) Coronary Artery Bypass Graft (CABG) SIR and Colon Procedure (COLO) SIR</vt:lpstr>
      <vt:lpstr>Acute Care Hospital Surgical Site Infections (SSI) Knee Prosthesis (KPRO) SIR and Hip Prosthesis (HPRO) SIR</vt:lpstr>
      <vt:lpstr>Acute Care Hospital Surgical Site Infections (SSI) Abdominal Hysterectomy (HYST) SIR and Vaginal Hysterectomy (VHYS) SIR</vt:lpstr>
      <vt:lpstr>Acute Care Hospital SSI Pathogens for 2022-2023 CABG, KPRO, HPRO, HYST, VHYS, COLO</vt:lpstr>
      <vt:lpstr>Acute Care Hospital Laboratory Identified Events (LabID) Clostridioides difficile (CDI) SIR and Methicillin-resistant Staphylococcus aureus (MRSA) SIR</vt:lpstr>
      <vt:lpstr>Long-Term Acute Care Hospitals (LTAC) and Inpatient Rehabilitation Facilities (IRF) 2023 Central Line-Associated Bloodstream Infections (CLABSI) and Catheter-Associated Urinary Tract  Infections (CAUTI): Standard Infection Ratio (SIR)</vt:lpstr>
      <vt:lpstr>Long-Term Acute Care Hospitals (LTAC) and Inpatient Rehabilitation Facilities (IRF) 2023 Central Line and Catheter: Standard Utilization Ratio (SUR)</vt:lpstr>
      <vt:lpstr>Long-Term Acute Care Hospitals (LTAC) and Inpatient Rehabilitation Facilities (IRF) 2023 Clostridioides difficile (CDI) SIR and Methicillin-resistant Staphylococcus aureus (MRSA) SIR</vt:lpstr>
      <vt:lpstr>Dialysis Center Bloodstream Infections (BSI): Standard Infection Ratio by Access Type</vt:lpstr>
      <vt:lpstr>Dialysis Antimicrobial Start Rates by Year and Access Type 2017-2023</vt:lpstr>
      <vt:lpstr>DPH HAI Prevention and Response Activities </vt:lpstr>
      <vt:lpstr>DPH HAI Prevention and Response Activities (Cont.)</vt:lpstr>
      <vt:lpstr>Antibiotic Resistance:  Targeting Carbapenemase-producing Organisms (CPO) in MA</vt:lpstr>
      <vt:lpstr>Antibiotic Resistance Surveillance:  Reporting and Laboratory Testing Methods</vt:lpstr>
      <vt:lpstr>Antibiotic Resistance Surveillance: Candida auris and Carbapenemase-producing Organism (CPO) Cases in MA</vt:lpstr>
      <vt:lpstr>Antibiotic Resistance Surveillance: Carbapenemase-producing Organisms (CPOs) in MA</vt:lpstr>
      <vt:lpstr>Antibiotic Stewardship</vt:lpstr>
      <vt:lpstr>Antibiotic Stewardship: Prevention and Educational Activities</vt:lpstr>
      <vt:lpstr>Antibiotic Stewardship: Prevention and Educational Activities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OHCSP &amp; BIDLS</dc:creator>
  <cp:lastModifiedBy>Brandeburg, Christina (DPH)</cp:lastModifiedBy>
  <cp:revision>12</cp:revision>
  <dcterms:created xsi:type="dcterms:W3CDTF">2019-01-10T19:26:50Z</dcterms:created>
  <dcterms:modified xsi:type="dcterms:W3CDTF">2024-10-15T13:36:58Z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0x0101000024B94DDFE5FE4583DC53E66D467DB2</vt:lpwstr>
  </property>
</Properties>
</file>