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65" r:id="rId6"/>
    <p:sldId id="266" r:id="rId7"/>
    <p:sldId id="258" r:id="rId8"/>
    <p:sldId id="267" r:id="rId9"/>
    <p:sldId id="260" r:id="rId10"/>
    <p:sldId id="261" r:id="rId11"/>
    <p:sldId id="273" r:id="rId12"/>
    <p:sldId id="272" r:id="rId13"/>
    <p:sldId id="274" r:id="rId14"/>
    <p:sldId id="262" r:id="rId15"/>
    <p:sldId id="263" r:id="rId16"/>
    <p:sldId id="269" r:id="rId17"/>
    <p:sldId id="264" r:id="rId18"/>
    <p:sldId id="268" r:id="rId19"/>
    <p:sldId id="270" r:id="rId20"/>
    <p:sldId id="271" r:id="rId21"/>
  </p:sldIdLst>
  <p:sldSz cx="18288000" cy="10287000"/>
  <p:notesSz cx="6858000" cy="9144000"/>
  <p:embeddedFontLst>
    <p:embeddedFont>
      <p:font typeface="Glacial Indifference" panose="020B0604020202020204" charset="0"/>
      <p:regular r:id="rId22"/>
    </p:embeddedFont>
    <p:embeddedFont>
      <p:font typeface="Glacial Indifference 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14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9" y="3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findyourfunds.or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findyourfunds.or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2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3.png"/><Relationship Id="rId4" Type="http://schemas.openxmlformats.org/officeDocument/2006/relationships/image" Target="../media/image30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1.svg"/><Relationship Id="rId7" Type="http://schemas.openxmlformats.org/officeDocument/2006/relationships/image" Target="../media/image13.svg"/><Relationship Id="rId12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5.svg"/><Relationship Id="rId5" Type="http://schemas.openxmlformats.org/officeDocument/2006/relationships/image" Target="../media/image16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3.svg"/><Relationship Id="rId7" Type="http://schemas.openxmlformats.org/officeDocument/2006/relationships/image" Target="../media/image9.png"/><Relationship Id="rId12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3.png"/><Relationship Id="rId5" Type="http://schemas.openxmlformats.org/officeDocument/2006/relationships/image" Target="../media/image14.svg"/><Relationship Id="rId10" Type="http://schemas.openxmlformats.org/officeDocument/2006/relationships/image" Target="../media/image6.sv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48270" y="1812257"/>
            <a:ext cx="2211522" cy="2046663"/>
          </a:xfrm>
          <a:custGeom>
            <a:avLst/>
            <a:gdLst/>
            <a:ahLst/>
            <a:cxnLst/>
            <a:rect l="l" t="t" r="r" b="b"/>
            <a:pathLst>
              <a:path w="2211522" h="2046663">
                <a:moveTo>
                  <a:pt x="0" y="0"/>
                </a:moveTo>
                <a:lnTo>
                  <a:pt x="2211522" y="0"/>
                </a:lnTo>
                <a:lnTo>
                  <a:pt x="2211522" y="2046663"/>
                </a:lnTo>
                <a:lnTo>
                  <a:pt x="0" y="20466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25414" y="8731803"/>
            <a:ext cx="18506452" cy="2391003"/>
            <a:chOff x="0" y="0"/>
            <a:chExt cx="4874127" cy="62972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74127" cy="629729"/>
            </a:xfrm>
            <a:custGeom>
              <a:avLst/>
              <a:gdLst/>
              <a:ahLst/>
              <a:cxnLst/>
              <a:rect l="l" t="t" r="r" b="b"/>
              <a:pathLst>
                <a:path w="4874127" h="629729">
                  <a:moveTo>
                    <a:pt x="0" y="0"/>
                  </a:moveTo>
                  <a:lnTo>
                    <a:pt x="4874127" y="0"/>
                  </a:lnTo>
                  <a:lnTo>
                    <a:pt x="4874127" y="629729"/>
                  </a:lnTo>
                  <a:lnTo>
                    <a:pt x="0" y="629729"/>
                  </a:lnTo>
                  <a:close/>
                </a:path>
              </a:pathLst>
            </a:custGeom>
            <a:solidFill>
              <a:srgbClr val="FDD86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74127" cy="6678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3204793" y="6326081"/>
            <a:ext cx="3819934" cy="3736590"/>
          </a:xfrm>
          <a:custGeom>
            <a:avLst/>
            <a:gdLst/>
            <a:ahLst/>
            <a:cxnLst/>
            <a:rect l="l" t="t" r="r" b="b"/>
            <a:pathLst>
              <a:path w="3819934" h="3736590">
                <a:moveTo>
                  <a:pt x="0" y="0"/>
                </a:moveTo>
                <a:lnTo>
                  <a:pt x="3819934" y="0"/>
                </a:lnTo>
                <a:lnTo>
                  <a:pt x="3819934" y="3736589"/>
                </a:lnTo>
                <a:lnTo>
                  <a:pt x="0" y="37365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240549">
            <a:off x="16220611" y="1028700"/>
            <a:ext cx="1823438" cy="1455435"/>
          </a:xfrm>
          <a:custGeom>
            <a:avLst/>
            <a:gdLst/>
            <a:ahLst/>
            <a:cxnLst/>
            <a:rect l="l" t="t" r="r" b="b"/>
            <a:pathLst>
              <a:path w="1823438" h="1455435">
                <a:moveTo>
                  <a:pt x="0" y="0"/>
                </a:moveTo>
                <a:lnTo>
                  <a:pt x="1823438" y="0"/>
                </a:lnTo>
                <a:lnTo>
                  <a:pt x="1823438" y="1455435"/>
                </a:lnTo>
                <a:lnTo>
                  <a:pt x="0" y="14554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1423944" flipH="1">
            <a:off x="9178390" y="692674"/>
            <a:ext cx="2264441" cy="1807436"/>
          </a:xfrm>
          <a:custGeom>
            <a:avLst/>
            <a:gdLst/>
            <a:ahLst/>
            <a:cxnLst/>
            <a:rect l="l" t="t" r="r" b="b"/>
            <a:pathLst>
              <a:path w="2264441" h="1807436">
                <a:moveTo>
                  <a:pt x="2264441" y="0"/>
                </a:moveTo>
                <a:lnTo>
                  <a:pt x="0" y="0"/>
                </a:lnTo>
                <a:lnTo>
                  <a:pt x="0" y="1807435"/>
                </a:lnTo>
                <a:lnTo>
                  <a:pt x="2264441" y="1807435"/>
                </a:lnTo>
                <a:lnTo>
                  <a:pt x="226444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10677074" y="4995895"/>
            <a:ext cx="2194344" cy="2030765"/>
          </a:xfrm>
          <a:custGeom>
            <a:avLst/>
            <a:gdLst/>
            <a:ahLst/>
            <a:cxnLst/>
            <a:rect l="l" t="t" r="r" b="b"/>
            <a:pathLst>
              <a:path w="2194344" h="2030765">
                <a:moveTo>
                  <a:pt x="2194344" y="0"/>
                </a:moveTo>
                <a:lnTo>
                  <a:pt x="0" y="0"/>
                </a:lnTo>
                <a:lnTo>
                  <a:pt x="0" y="2030765"/>
                </a:lnTo>
                <a:lnTo>
                  <a:pt x="2194344" y="2030765"/>
                </a:lnTo>
                <a:lnTo>
                  <a:pt x="219434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935546">
            <a:off x="15953317" y="4730982"/>
            <a:ext cx="1805626" cy="1441218"/>
          </a:xfrm>
          <a:custGeom>
            <a:avLst/>
            <a:gdLst/>
            <a:ahLst/>
            <a:cxnLst/>
            <a:rect l="l" t="t" r="r" b="b"/>
            <a:pathLst>
              <a:path w="1805626" h="1441218">
                <a:moveTo>
                  <a:pt x="0" y="0"/>
                </a:moveTo>
                <a:lnTo>
                  <a:pt x="1805626" y="0"/>
                </a:lnTo>
                <a:lnTo>
                  <a:pt x="1805626" y="1441218"/>
                </a:lnTo>
                <a:lnTo>
                  <a:pt x="0" y="14412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3077335" y="4253222"/>
            <a:ext cx="2180657" cy="1918978"/>
          </a:xfrm>
          <a:custGeom>
            <a:avLst/>
            <a:gdLst/>
            <a:ahLst/>
            <a:cxnLst/>
            <a:rect l="l" t="t" r="r" b="b"/>
            <a:pathLst>
              <a:path w="2180657" h="1918978">
                <a:moveTo>
                  <a:pt x="0" y="0"/>
                </a:moveTo>
                <a:lnTo>
                  <a:pt x="2180657" y="0"/>
                </a:lnTo>
                <a:lnTo>
                  <a:pt x="2180657" y="1918978"/>
                </a:lnTo>
                <a:lnTo>
                  <a:pt x="0" y="19189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2099367" y="1476778"/>
            <a:ext cx="1544103" cy="1358811"/>
          </a:xfrm>
          <a:custGeom>
            <a:avLst/>
            <a:gdLst/>
            <a:ahLst/>
            <a:cxnLst/>
            <a:rect l="l" t="t" r="r" b="b"/>
            <a:pathLst>
              <a:path w="1544103" h="1358811">
                <a:moveTo>
                  <a:pt x="0" y="0"/>
                </a:moveTo>
                <a:lnTo>
                  <a:pt x="1544103" y="0"/>
                </a:lnTo>
                <a:lnTo>
                  <a:pt x="1544103" y="1358811"/>
                </a:lnTo>
                <a:lnTo>
                  <a:pt x="0" y="13588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7261135">
            <a:off x="8324998" y="3563085"/>
            <a:ext cx="1805626" cy="1441218"/>
          </a:xfrm>
          <a:custGeom>
            <a:avLst/>
            <a:gdLst/>
            <a:ahLst/>
            <a:cxnLst/>
            <a:rect l="l" t="t" r="r" b="b"/>
            <a:pathLst>
              <a:path w="1805626" h="1441218">
                <a:moveTo>
                  <a:pt x="0" y="0"/>
                </a:moveTo>
                <a:lnTo>
                  <a:pt x="1805627" y="0"/>
                </a:lnTo>
                <a:lnTo>
                  <a:pt x="1805627" y="1441218"/>
                </a:lnTo>
                <a:lnTo>
                  <a:pt x="0" y="14412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0613628" y="3195624"/>
            <a:ext cx="1495722" cy="1316235"/>
          </a:xfrm>
          <a:custGeom>
            <a:avLst/>
            <a:gdLst/>
            <a:ahLst/>
            <a:cxnLst/>
            <a:rect l="l" t="t" r="r" b="b"/>
            <a:pathLst>
              <a:path w="1495722" h="1316235">
                <a:moveTo>
                  <a:pt x="0" y="0"/>
                </a:moveTo>
                <a:lnTo>
                  <a:pt x="1495722" y="0"/>
                </a:lnTo>
                <a:lnTo>
                  <a:pt x="1495722" y="1316236"/>
                </a:lnTo>
                <a:lnTo>
                  <a:pt x="0" y="13162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2305284" y="3195624"/>
            <a:ext cx="1134972" cy="998775"/>
          </a:xfrm>
          <a:custGeom>
            <a:avLst/>
            <a:gdLst/>
            <a:ahLst/>
            <a:cxnLst/>
            <a:rect l="l" t="t" r="r" b="b"/>
            <a:pathLst>
              <a:path w="1134972" h="998775">
                <a:moveTo>
                  <a:pt x="0" y="0"/>
                </a:moveTo>
                <a:lnTo>
                  <a:pt x="1134972" y="0"/>
                </a:lnTo>
                <a:lnTo>
                  <a:pt x="1134972" y="998776"/>
                </a:lnTo>
                <a:lnTo>
                  <a:pt x="0" y="9987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7316050" y="1476778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4"/>
                </a:lnTo>
                <a:lnTo>
                  <a:pt x="0" y="19325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7657607" y="4138018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3643470" y="-176127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6171963" y="2835589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4"/>
                </a:lnTo>
                <a:lnTo>
                  <a:pt x="0" y="19325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0199146" y="6114003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4" y="0"/>
                </a:lnTo>
                <a:lnTo>
                  <a:pt x="828964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1070378" y="1263080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4" y="0"/>
                </a:lnTo>
                <a:lnTo>
                  <a:pt x="828964" y="1932544"/>
                </a:lnTo>
                <a:lnTo>
                  <a:pt x="0" y="19325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6441649" y="6011278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4"/>
                </a:lnTo>
                <a:lnTo>
                  <a:pt x="0" y="19325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9144000" y="1476778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4"/>
                </a:lnTo>
                <a:lnTo>
                  <a:pt x="0" y="19325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7200951" y="1921197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4" y="0"/>
                </a:lnTo>
                <a:lnTo>
                  <a:pt x="828964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4843510" y="-903845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4" y="0"/>
                </a:lnTo>
                <a:lnTo>
                  <a:pt x="828964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1270403" y="-652856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4" y="0"/>
                </a:lnTo>
                <a:lnTo>
                  <a:pt x="828964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11270403" y="6977550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4" y="0"/>
                </a:lnTo>
                <a:lnTo>
                  <a:pt x="828964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8081457" y="-455767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17263734" y="5045005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16195764" y="-669465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331236" y="9046527"/>
            <a:ext cx="3253230" cy="1330867"/>
          </a:xfrm>
          <a:custGeom>
            <a:avLst/>
            <a:gdLst/>
            <a:ahLst/>
            <a:cxnLst/>
            <a:rect l="l" t="t" r="r" b="b"/>
            <a:pathLst>
              <a:path w="3253230" h="1330867">
                <a:moveTo>
                  <a:pt x="0" y="0"/>
                </a:moveTo>
                <a:lnTo>
                  <a:pt x="3253229" y="0"/>
                </a:lnTo>
                <a:lnTo>
                  <a:pt x="3253229" y="1330866"/>
                </a:lnTo>
                <a:lnTo>
                  <a:pt x="0" y="133086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9227812" y="4514832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TextBox 34"/>
          <p:cNvSpPr txBox="1"/>
          <p:nvPr/>
        </p:nvSpPr>
        <p:spPr>
          <a:xfrm>
            <a:off x="637074" y="1008692"/>
            <a:ext cx="7142163" cy="3462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Sezon</a:t>
            </a:r>
            <a:r>
              <a:rPr lang="en-US" sz="99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9999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taks</a:t>
            </a:r>
            <a:endParaRPr lang="en-US" sz="9999" b="1" dirty="0">
              <a:solidFill>
                <a:srgbClr val="00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  <a:p>
            <a:pPr algn="ctr">
              <a:lnSpc>
                <a:spcPts val="13999"/>
              </a:lnSpc>
            </a:pPr>
            <a:r>
              <a:rPr lang="en-US" sz="99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2026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55709" y="4525980"/>
            <a:ext cx="6775153" cy="2744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Resous</a:t>
            </a:r>
            <a:r>
              <a:rPr lang="en-US" sz="51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ki </a:t>
            </a:r>
            <a:r>
              <a:rPr lang="en-US" sz="519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disponib</a:t>
            </a:r>
            <a:r>
              <a:rPr lang="en-US" sz="51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pou</a:t>
            </a:r>
            <a:endParaRPr lang="en-US" sz="5199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Fanmi nan Massachusetts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765581" y="9059206"/>
            <a:ext cx="8439212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E4A2AEE4-E610-39DC-8D54-475887454B1C}"/>
              </a:ext>
            </a:extLst>
          </p:cNvPr>
          <p:cNvSpPr/>
          <p:nvPr/>
        </p:nvSpPr>
        <p:spPr>
          <a:xfrm>
            <a:off x="3941116" y="9206899"/>
            <a:ext cx="4381953" cy="1010125"/>
          </a:xfrm>
          <a:custGeom>
            <a:avLst/>
            <a:gdLst/>
            <a:ahLst/>
            <a:cxnLst/>
            <a:rect l="l" t="t" r="r" b="b"/>
            <a:pathLst>
              <a:path w="4381953" h="1010125">
                <a:moveTo>
                  <a:pt x="0" y="0"/>
                </a:moveTo>
                <a:lnTo>
                  <a:pt x="4381953" y="0"/>
                </a:lnTo>
                <a:lnTo>
                  <a:pt x="4381953" y="1010126"/>
                </a:lnTo>
                <a:lnTo>
                  <a:pt x="0" y="101012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806ED-E419-9846-752D-906775574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F081DEE-1535-0B2C-7253-62460D49CDB4}"/>
              </a:ext>
            </a:extLst>
          </p:cNvPr>
          <p:cNvGrpSpPr/>
          <p:nvPr/>
        </p:nvGrpSpPr>
        <p:grpSpPr>
          <a:xfrm>
            <a:off x="0" y="3788"/>
            <a:ext cx="18506452" cy="1167555"/>
            <a:chOff x="0" y="0"/>
            <a:chExt cx="4874127" cy="30750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0DDBC3E-D8B9-FCA6-067F-A4E7DCA93C10}"/>
                </a:ext>
              </a:extLst>
            </p:cNvPr>
            <p:cNvSpPr/>
            <p:nvPr/>
          </p:nvSpPr>
          <p:spPr>
            <a:xfrm>
              <a:off x="0" y="0"/>
              <a:ext cx="4874127" cy="307504"/>
            </a:xfrm>
            <a:custGeom>
              <a:avLst/>
              <a:gdLst/>
              <a:ahLst/>
              <a:cxnLst/>
              <a:rect l="l" t="t" r="r" b="b"/>
              <a:pathLst>
                <a:path w="4874127" h="307504">
                  <a:moveTo>
                    <a:pt x="0" y="0"/>
                  </a:moveTo>
                  <a:lnTo>
                    <a:pt x="4874127" y="0"/>
                  </a:lnTo>
                  <a:lnTo>
                    <a:pt x="4874127" y="307504"/>
                  </a:lnTo>
                  <a:lnTo>
                    <a:pt x="0" y="307504"/>
                  </a:lnTo>
                  <a:close/>
                </a:path>
              </a:pathLst>
            </a:custGeom>
            <a:solidFill>
              <a:srgbClr val="FDD86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8133833-14F9-7A86-8DB1-8A3F853477C7}"/>
                </a:ext>
              </a:extLst>
            </p:cNvPr>
            <p:cNvSpPr txBox="1"/>
            <p:nvPr/>
          </p:nvSpPr>
          <p:spPr>
            <a:xfrm>
              <a:off x="0" y="-38100"/>
              <a:ext cx="4874127" cy="3456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551B8639-9918-DDFC-CD55-4FC020D8506B}"/>
              </a:ext>
            </a:extLst>
          </p:cNvPr>
          <p:cNvSpPr txBox="1"/>
          <p:nvPr/>
        </p:nvSpPr>
        <p:spPr>
          <a:xfrm>
            <a:off x="164367" y="35615"/>
            <a:ext cx="17864635" cy="969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0"/>
              </a:lnSpc>
            </a:pPr>
            <a:r>
              <a:rPr lang="en-US" sz="5700" b="1" dirty="0" err="1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Egzanp</a:t>
            </a:r>
            <a:endParaRPr lang="en-US" sz="5700" b="1" dirty="0">
              <a:solidFill>
                <a:srgbClr val="000001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3A29FB28-7478-56E1-684C-BC6728AF90C6}"/>
              </a:ext>
            </a:extLst>
          </p:cNvPr>
          <p:cNvSpPr txBox="1"/>
          <p:nvPr/>
        </p:nvSpPr>
        <p:spPr>
          <a:xfrm>
            <a:off x="595126" y="2362882"/>
            <a:ext cx="10909023" cy="4263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50" dirty="0">
                <a:solidFill>
                  <a:srgbClr val="D4145A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Fanmi F:</a:t>
            </a:r>
          </a:p>
          <a:p>
            <a:pPr>
              <a:lnSpc>
                <a:spcPts val="4759"/>
              </a:lnSpc>
            </a:pPr>
            <a:r>
              <a:rPr lang="en-US" sz="34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Yon </a:t>
            </a:r>
            <a:r>
              <a:rPr lang="en-US" sz="34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paran</a:t>
            </a:r>
            <a:r>
              <a:rPr lang="en-US" sz="34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4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selibatè</a:t>
            </a:r>
            <a:r>
              <a:rPr lang="en-US" sz="34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ki gen de (2) </a:t>
            </a:r>
            <a:r>
              <a:rPr lang="en-US" sz="34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timoun</a:t>
            </a:r>
            <a:r>
              <a:rPr lang="en-US" sz="34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, 8 </a:t>
            </a:r>
            <a:r>
              <a:rPr lang="en-US" sz="34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ak</a:t>
            </a:r>
            <a:r>
              <a:rPr lang="en-US" sz="34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12 an. Paran an ap </a:t>
            </a:r>
            <a:r>
              <a:rPr lang="en-US" sz="34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travay</a:t>
            </a:r>
            <a:r>
              <a:rPr lang="en-US" sz="34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4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pou</a:t>
            </a:r>
            <a:r>
              <a:rPr lang="en-US" sz="34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yon </a:t>
            </a:r>
            <a:r>
              <a:rPr lang="en-US" sz="34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salè</a:t>
            </a:r>
            <a:r>
              <a:rPr lang="en-US" sz="34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4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minimòm</a:t>
            </a:r>
            <a:r>
              <a:rPr lang="en-US" sz="34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$15 pa </a:t>
            </a:r>
            <a:r>
              <a:rPr lang="en-US" sz="34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èdtan</a:t>
            </a:r>
            <a:r>
              <a:rPr lang="en-US" sz="34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4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pou</a:t>
            </a:r>
            <a:r>
              <a:rPr lang="en-US" sz="34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20 </a:t>
            </a:r>
            <a:r>
              <a:rPr lang="en-US" sz="34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èdtan</a:t>
            </a:r>
            <a:r>
              <a:rPr lang="en-US" sz="34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pa </a:t>
            </a:r>
            <a:r>
              <a:rPr lang="en-US" sz="34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semèn</a:t>
            </a:r>
            <a:r>
              <a:rPr lang="en-US" sz="34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(</a:t>
            </a:r>
            <a:r>
              <a:rPr lang="en-US" sz="34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revni</a:t>
            </a:r>
            <a:r>
              <a:rPr lang="en-US" sz="34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4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anyèl</a:t>
            </a:r>
            <a:r>
              <a:rPr lang="en-US" sz="34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$15,600).</a:t>
            </a:r>
            <a:r>
              <a:rPr lang="en-US" sz="3400" dirty="0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Fanmi </a:t>
            </a:r>
            <a:r>
              <a:rPr lang="en-US" sz="3400" dirty="0" err="1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sa</a:t>
            </a:r>
            <a:r>
              <a:rPr lang="en-US" sz="3400" dirty="0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 a </a:t>
            </a:r>
            <a:r>
              <a:rPr lang="en-US" sz="3400" dirty="0" err="1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kalifye</a:t>
            </a:r>
            <a:r>
              <a:rPr lang="en-US" sz="3400" dirty="0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400" dirty="0" err="1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pou</a:t>
            </a:r>
            <a:r>
              <a:rPr lang="en-US" sz="3400" dirty="0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400" dirty="0" err="1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resevwa</a:t>
            </a:r>
            <a:r>
              <a:rPr lang="en-US" sz="3400" dirty="0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 $8,750 nan EITC </a:t>
            </a:r>
            <a:r>
              <a:rPr lang="en-US" sz="3400" dirty="0" err="1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leta</a:t>
            </a:r>
            <a:r>
              <a:rPr lang="en-US" sz="3400" dirty="0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400" dirty="0" err="1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ak</a:t>
            </a:r>
            <a:r>
              <a:rPr lang="en-US" sz="3400" dirty="0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 federal, $880 nan </a:t>
            </a:r>
            <a:r>
              <a:rPr lang="en-US" sz="3400" dirty="0" err="1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Kredi</a:t>
            </a:r>
            <a:r>
              <a:rPr lang="en-US" sz="3400" dirty="0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 Taks sou </a:t>
            </a:r>
            <a:r>
              <a:rPr lang="en-US" sz="3400" dirty="0" err="1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Timoun</a:t>
            </a:r>
            <a:r>
              <a:rPr lang="en-US" sz="3400" dirty="0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400" dirty="0" err="1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ak</a:t>
            </a:r>
            <a:r>
              <a:rPr lang="en-US" sz="3400" dirty="0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 Fanmi MA, </a:t>
            </a:r>
            <a:r>
              <a:rPr lang="en-US" sz="3400" dirty="0" err="1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ak</a:t>
            </a:r>
            <a:r>
              <a:rPr lang="en-US" sz="3400" dirty="0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 $1,965 nan </a:t>
            </a:r>
            <a:r>
              <a:rPr lang="en-US" sz="3400" dirty="0" err="1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Kredi</a:t>
            </a:r>
            <a:r>
              <a:rPr lang="en-US" sz="3400" dirty="0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 Taks Federal </a:t>
            </a:r>
            <a:r>
              <a:rPr lang="en-US" sz="3400" dirty="0" err="1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pou</a:t>
            </a:r>
            <a:r>
              <a:rPr lang="en-US" sz="3400" dirty="0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400" dirty="0" err="1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Timoun</a:t>
            </a:r>
            <a:r>
              <a:rPr lang="en-US" sz="3400" dirty="0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.</a:t>
            </a:r>
            <a:endParaRPr lang="en-US" sz="3350" dirty="0">
              <a:solidFill>
                <a:srgbClr val="D4145A"/>
              </a:solidFill>
              <a:latin typeface="Glacial Indifference Bold"/>
              <a:ea typeface="Glacial Indifference"/>
              <a:cs typeface="Glacial Indifference"/>
            </a:endParaRPr>
          </a:p>
        </p:txBody>
      </p:sp>
      <p:sp>
        <p:nvSpPr>
          <p:cNvPr id="8" name="Freeform 12">
            <a:extLst>
              <a:ext uri="{FF2B5EF4-FFF2-40B4-BE49-F238E27FC236}">
                <a16:creationId xmlns:a16="http://schemas.microsoft.com/office/drawing/2014/main" id="{24AD0909-0941-7944-DB35-D844141F24AC}"/>
              </a:ext>
            </a:extLst>
          </p:cNvPr>
          <p:cNvSpPr/>
          <p:nvPr/>
        </p:nvSpPr>
        <p:spPr>
          <a:xfrm>
            <a:off x="13368139" y="2362882"/>
            <a:ext cx="4324735" cy="7089730"/>
          </a:xfrm>
          <a:custGeom>
            <a:avLst/>
            <a:gdLst/>
            <a:ahLst/>
            <a:cxnLst/>
            <a:rect l="l" t="t" r="r" b="b"/>
            <a:pathLst>
              <a:path w="4324735" h="7089730">
                <a:moveTo>
                  <a:pt x="0" y="0"/>
                </a:moveTo>
                <a:lnTo>
                  <a:pt x="4324735" y="0"/>
                </a:lnTo>
                <a:lnTo>
                  <a:pt x="4324735" y="7089730"/>
                </a:lnTo>
                <a:lnTo>
                  <a:pt x="0" y="70897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06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3404" y="304800"/>
            <a:ext cx="12351922" cy="10866120"/>
            <a:chOff x="0" y="0"/>
            <a:chExt cx="3253181" cy="24936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53181" cy="2493661"/>
            </a:xfrm>
            <a:custGeom>
              <a:avLst/>
              <a:gdLst/>
              <a:ahLst/>
              <a:cxnLst/>
              <a:rect l="l" t="t" r="r" b="b"/>
              <a:pathLst>
                <a:path w="3253181" h="2493661">
                  <a:moveTo>
                    <a:pt x="36353" y="0"/>
                  </a:moveTo>
                  <a:lnTo>
                    <a:pt x="3216828" y="0"/>
                  </a:lnTo>
                  <a:cubicBezTo>
                    <a:pt x="3226470" y="0"/>
                    <a:pt x="3235716" y="3830"/>
                    <a:pt x="3242534" y="10648"/>
                  </a:cubicBezTo>
                  <a:cubicBezTo>
                    <a:pt x="3249351" y="17465"/>
                    <a:pt x="3253181" y="26712"/>
                    <a:pt x="3253181" y="36353"/>
                  </a:cubicBezTo>
                  <a:lnTo>
                    <a:pt x="3253181" y="2457308"/>
                  </a:lnTo>
                  <a:cubicBezTo>
                    <a:pt x="3253181" y="2466949"/>
                    <a:pt x="3249351" y="2476196"/>
                    <a:pt x="3242534" y="2483013"/>
                  </a:cubicBezTo>
                  <a:cubicBezTo>
                    <a:pt x="3235716" y="2489831"/>
                    <a:pt x="3226470" y="2493661"/>
                    <a:pt x="3216828" y="2493661"/>
                  </a:cubicBezTo>
                  <a:lnTo>
                    <a:pt x="36353" y="2493661"/>
                  </a:lnTo>
                  <a:cubicBezTo>
                    <a:pt x="26712" y="2493661"/>
                    <a:pt x="17465" y="2489831"/>
                    <a:pt x="10648" y="2483013"/>
                  </a:cubicBezTo>
                  <a:cubicBezTo>
                    <a:pt x="3830" y="2476196"/>
                    <a:pt x="0" y="2466949"/>
                    <a:pt x="0" y="2457308"/>
                  </a:cubicBezTo>
                  <a:lnTo>
                    <a:pt x="0" y="36353"/>
                  </a:lnTo>
                  <a:cubicBezTo>
                    <a:pt x="0" y="26712"/>
                    <a:pt x="3830" y="17465"/>
                    <a:pt x="10648" y="10648"/>
                  </a:cubicBezTo>
                  <a:cubicBezTo>
                    <a:pt x="17465" y="3830"/>
                    <a:pt x="26712" y="0"/>
                    <a:pt x="36353" y="0"/>
                  </a:cubicBezTo>
                  <a:close/>
                </a:path>
              </a:pathLst>
            </a:custGeom>
            <a:solidFill>
              <a:srgbClr val="FDD86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253181" cy="25317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600539" y="574941"/>
            <a:ext cx="10995957" cy="9781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Kredi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taks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200" dirty="0">
                <a:solidFill>
                  <a:srgbClr val="000001"/>
                </a:solidFill>
                <a:latin typeface="Glacial Indifference Bold" panose="020B0604020202020204" charset="0"/>
                <a:ea typeface="Glacial Indifference"/>
                <a:cs typeface="Glacial Indifference"/>
                <a:sym typeface="Glacial Indifference"/>
              </a:rPr>
              <a:t>PA </a:t>
            </a: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Afekte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kalifikasyon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pou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lòt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benefis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 (MassHealth, SNAP/</a:t>
            </a: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Foodstamp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, WIC, etc.)</a:t>
            </a:r>
          </a:p>
          <a:p>
            <a:pPr algn="l">
              <a:lnSpc>
                <a:spcPts val="5880"/>
              </a:lnSpc>
            </a:pPr>
            <a:endParaRPr lang="en-US" sz="4200" dirty="0">
              <a:solidFill>
                <a:srgbClr val="000001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5880"/>
              </a:lnSpc>
            </a:pP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Ou ka </a:t>
            </a: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ranpli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deklarasyon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taks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ou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pou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yon </a:t>
            </a: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ane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anvan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pou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jiska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twa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ane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apre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dat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limit </a:t>
            </a: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orijinal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la.</a:t>
            </a:r>
          </a:p>
          <a:p>
            <a:pPr algn="l">
              <a:lnSpc>
                <a:spcPts val="5880"/>
              </a:lnSpc>
            </a:pPr>
            <a:endParaRPr lang="en-US" sz="4200" dirty="0">
              <a:solidFill>
                <a:srgbClr val="000001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5880"/>
              </a:lnSpc>
            </a:pP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Menm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si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w pa </a:t>
            </a: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abitye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fè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deklarasyon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taks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oswa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ou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pa </a:t>
            </a: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oblije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fè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l, </a:t>
            </a: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ou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dwe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fè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yon </a:t>
            </a: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deklarasyon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taks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pou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reklame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kredi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sa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yo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  <a:p>
            <a:pPr algn="l">
              <a:lnSpc>
                <a:spcPts val="5880"/>
              </a:lnSpc>
            </a:pPr>
            <a:endParaRPr lang="en-US" sz="4200" dirty="0">
              <a:solidFill>
                <a:srgbClr val="000001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5880"/>
              </a:lnSpc>
            </a:pP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Èske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w </a:t>
            </a: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konnen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gen </a:t>
            </a: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sèvis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gratis </a:t>
            </a: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pou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ranpli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deklarasyon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taks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ki </a:t>
            </a: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disponib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?</a:t>
            </a:r>
          </a:p>
        </p:txBody>
      </p:sp>
      <p:sp>
        <p:nvSpPr>
          <p:cNvPr id="6" name="Freeform 6"/>
          <p:cNvSpPr/>
          <p:nvPr/>
        </p:nvSpPr>
        <p:spPr>
          <a:xfrm rot="299413">
            <a:off x="16992257" y="4381211"/>
            <a:ext cx="1071486" cy="2497933"/>
          </a:xfrm>
          <a:custGeom>
            <a:avLst/>
            <a:gdLst/>
            <a:ahLst/>
            <a:cxnLst/>
            <a:rect l="l" t="t" r="r" b="b"/>
            <a:pathLst>
              <a:path w="1071486" h="2497933">
                <a:moveTo>
                  <a:pt x="0" y="0"/>
                </a:moveTo>
                <a:lnTo>
                  <a:pt x="1071486" y="0"/>
                </a:lnTo>
                <a:lnTo>
                  <a:pt x="1071486" y="2497933"/>
                </a:lnTo>
                <a:lnTo>
                  <a:pt x="0" y="24979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299413">
            <a:off x="14093747" y="3681954"/>
            <a:ext cx="3118805" cy="3050758"/>
          </a:xfrm>
          <a:custGeom>
            <a:avLst/>
            <a:gdLst/>
            <a:ahLst/>
            <a:cxnLst/>
            <a:rect l="l" t="t" r="r" b="b"/>
            <a:pathLst>
              <a:path w="3118805" h="3050758">
                <a:moveTo>
                  <a:pt x="0" y="0"/>
                </a:moveTo>
                <a:lnTo>
                  <a:pt x="3118805" y="0"/>
                </a:lnTo>
                <a:lnTo>
                  <a:pt x="3118805" y="3050759"/>
                </a:lnTo>
                <a:lnTo>
                  <a:pt x="0" y="30507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299413">
            <a:off x="13456756" y="3417044"/>
            <a:ext cx="714505" cy="1665712"/>
          </a:xfrm>
          <a:custGeom>
            <a:avLst/>
            <a:gdLst/>
            <a:ahLst/>
            <a:cxnLst/>
            <a:rect l="l" t="t" r="r" b="b"/>
            <a:pathLst>
              <a:path w="714505" h="1665712">
                <a:moveTo>
                  <a:pt x="0" y="0"/>
                </a:moveTo>
                <a:lnTo>
                  <a:pt x="714506" y="0"/>
                </a:lnTo>
                <a:lnTo>
                  <a:pt x="714506" y="1665712"/>
                </a:lnTo>
                <a:lnTo>
                  <a:pt x="0" y="16657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299413">
            <a:off x="16776006" y="3404353"/>
            <a:ext cx="917253" cy="807183"/>
          </a:xfrm>
          <a:custGeom>
            <a:avLst/>
            <a:gdLst/>
            <a:ahLst/>
            <a:cxnLst/>
            <a:rect l="l" t="t" r="r" b="b"/>
            <a:pathLst>
              <a:path w="917253" h="807183">
                <a:moveTo>
                  <a:pt x="0" y="0"/>
                </a:moveTo>
                <a:lnTo>
                  <a:pt x="917253" y="0"/>
                </a:lnTo>
                <a:lnTo>
                  <a:pt x="917253" y="807183"/>
                </a:lnTo>
                <a:lnTo>
                  <a:pt x="0" y="8071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505949" y="62428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4"/>
                </a:lnTo>
                <a:lnTo>
                  <a:pt x="0" y="19325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505949" y="1994972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614218" y="4663905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4" y="0"/>
                </a:lnTo>
                <a:lnTo>
                  <a:pt x="828964" y="1932544"/>
                </a:lnTo>
                <a:lnTo>
                  <a:pt x="0" y="19325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614218" y="7329874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4" y="0"/>
                </a:lnTo>
                <a:lnTo>
                  <a:pt x="828964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167555"/>
            <a:chOff x="0" y="0"/>
            <a:chExt cx="4874127" cy="3075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4127" cy="307504"/>
            </a:xfrm>
            <a:custGeom>
              <a:avLst/>
              <a:gdLst/>
              <a:ahLst/>
              <a:cxnLst/>
              <a:rect l="l" t="t" r="r" b="b"/>
              <a:pathLst>
                <a:path w="4874127" h="307504">
                  <a:moveTo>
                    <a:pt x="0" y="0"/>
                  </a:moveTo>
                  <a:lnTo>
                    <a:pt x="4874127" y="0"/>
                  </a:lnTo>
                  <a:lnTo>
                    <a:pt x="4874127" y="307504"/>
                  </a:lnTo>
                  <a:lnTo>
                    <a:pt x="0" y="307504"/>
                  </a:lnTo>
                  <a:close/>
                </a:path>
              </a:pathLst>
            </a:custGeom>
            <a:solidFill>
              <a:srgbClr val="FDD86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74127" cy="3456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20909" y="33033"/>
            <a:ext cx="17864635" cy="995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20"/>
              </a:lnSpc>
            </a:pPr>
            <a:r>
              <a:rPr lang="pt-BR" sz="580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Pwogram Asistans Taks sou Revni pou Volontè</a:t>
            </a:r>
            <a:endParaRPr lang="en-US" sz="5800" b="1" dirty="0">
              <a:solidFill>
                <a:srgbClr val="000001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31899" y="1367790"/>
            <a:ext cx="16230600" cy="8931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pt-BR" sz="35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Pwogram Asistans Taks sou Revni pou Volontè (VITA) a ofri </a:t>
            </a:r>
            <a:r>
              <a:rPr lang="en-US" sz="3550" b="1" dirty="0" err="1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 Bold"/>
              </a:rPr>
              <a:t>Èd</a:t>
            </a:r>
            <a:r>
              <a:rPr lang="en-US" sz="355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gratis </a:t>
            </a:r>
            <a:r>
              <a:rPr lang="en-US" sz="3550" b="1" dirty="0" err="1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pou</a:t>
            </a:r>
            <a:r>
              <a:rPr lang="en-US" sz="355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3550" b="1" dirty="0" err="1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taks</a:t>
            </a:r>
            <a:r>
              <a:rPr lang="en-US" sz="355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nan </a:t>
            </a:r>
            <a:r>
              <a:rPr lang="en-US" sz="3550" b="1" dirty="0" err="1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plizyè</a:t>
            </a:r>
            <a:r>
              <a:rPr lang="en-US" sz="355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lang, bay </a:t>
            </a:r>
            <a:r>
              <a:rPr lang="en-US" sz="3550" b="1" dirty="0" err="1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moun</a:t>
            </a:r>
            <a:r>
              <a:rPr lang="en-US" sz="355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ki </a:t>
            </a:r>
            <a:r>
              <a:rPr lang="en-US" sz="3550" b="1" dirty="0" err="1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jeneralman</a:t>
            </a:r>
            <a:r>
              <a:rPr lang="en-US" sz="355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3550" b="1" dirty="0" err="1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fè</a:t>
            </a:r>
            <a:r>
              <a:rPr lang="en-US" sz="355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$69,000 </a:t>
            </a:r>
            <a:r>
              <a:rPr lang="en-US" sz="3550" b="1" dirty="0" err="1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oswa</a:t>
            </a:r>
            <a:r>
              <a:rPr lang="en-US" sz="355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3550" b="1" dirty="0" err="1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mwens</a:t>
            </a:r>
            <a:r>
              <a:rPr lang="en-US" sz="355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, </a:t>
            </a:r>
            <a:r>
              <a:rPr lang="en-US" sz="3550" b="1" dirty="0" err="1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atravè</a:t>
            </a:r>
            <a:r>
              <a:rPr lang="en-US" sz="355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3550" b="1" dirty="0" err="1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volontè</a:t>
            </a:r>
            <a:r>
              <a:rPr lang="en-US" sz="355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ki </a:t>
            </a:r>
            <a:r>
              <a:rPr lang="en-US" sz="3550" b="1" dirty="0" err="1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sètifye</a:t>
            </a:r>
            <a:r>
              <a:rPr lang="en-US" sz="355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pa IRS.</a:t>
            </a:r>
            <a:endParaRPr lang="en-US" sz="3550" dirty="0">
              <a:solidFill>
                <a:srgbClr val="000001"/>
              </a:solidFill>
              <a:latin typeface="Glacial Indifference"/>
              <a:ea typeface="Glacial Indifference"/>
              <a:cs typeface="Glacial Indifference"/>
            </a:endParaRPr>
          </a:p>
          <a:p>
            <a:pPr algn="l">
              <a:lnSpc>
                <a:spcPts val="5039"/>
              </a:lnSpc>
            </a:pPr>
            <a:endParaRPr lang="en-US" sz="3599" dirty="0">
              <a:solidFill>
                <a:srgbClr val="000001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>
              <a:lnSpc>
                <a:spcPts val="5039"/>
              </a:lnSpc>
            </a:pPr>
            <a:endParaRPr lang="en-US" sz="3550" dirty="0">
              <a:solidFill>
                <a:srgbClr val="000001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5039"/>
              </a:lnSpc>
            </a:pPr>
            <a:r>
              <a:rPr lang="en-US" sz="35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Fè</a:t>
            </a:r>
            <a:r>
              <a:rPr lang="en-US" sz="35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5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deklarasyon</a:t>
            </a:r>
            <a:r>
              <a:rPr lang="en-US" sz="35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5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taks</a:t>
            </a:r>
            <a:r>
              <a:rPr lang="en-US" sz="35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5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ou</a:t>
            </a:r>
            <a:r>
              <a:rPr lang="en-US" sz="35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gratis </a:t>
            </a:r>
            <a:r>
              <a:rPr lang="en-US" sz="35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vle</a:t>
            </a:r>
            <a:r>
              <a:rPr lang="en-US" sz="35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di </a:t>
            </a:r>
            <a:r>
              <a:rPr lang="en-US" sz="35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ou</a:t>
            </a:r>
            <a:r>
              <a:rPr lang="en-US" sz="35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ka </a:t>
            </a:r>
            <a:r>
              <a:rPr lang="en-US" sz="35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kenbe</a:t>
            </a:r>
            <a:r>
              <a:rPr lang="en-US" sz="35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5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plis</a:t>
            </a:r>
            <a:r>
              <a:rPr lang="en-US" sz="35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nan </a:t>
            </a:r>
            <a:r>
              <a:rPr lang="en-US" sz="35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ranbousman</a:t>
            </a:r>
            <a:r>
              <a:rPr lang="en-US" sz="35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5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ak</a:t>
            </a:r>
            <a:r>
              <a:rPr lang="en-US" sz="35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5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kredi</a:t>
            </a:r>
            <a:r>
              <a:rPr lang="en-US" sz="35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5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taks</a:t>
            </a:r>
            <a:r>
              <a:rPr lang="en-US" sz="35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5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ou</a:t>
            </a:r>
            <a:r>
              <a:rPr lang="en-US" sz="35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5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yo</a:t>
            </a:r>
            <a:r>
              <a:rPr lang="en-US" sz="35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, </a:t>
            </a:r>
            <a:r>
              <a:rPr lang="en-US" sz="35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sa</a:t>
            </a:r>
            <a:r>
              <a:rPr lang="en-US" sz="35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ki ka monte rive </a:t>
            </a:r>
            <a:r>
              <a:rPr lang="en-US" sz="35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jiska</a:t>
            </a:r>
            <a:r>
              <a:rPr lang="en-US" sz="35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5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plizyè</a:t>
            </a:r>
            <a:r>
              <a:rPr lang="en-US" sz="35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mil </a:t>
            </a:r>
            <a:r>
              <a:rPr lang="en-US" sz="35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dola</a:t>
            </a:r>
            <a:r>
              <a:rPr lang="en-US" sz="35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  <a:endParaRPr lang="en-US" sz="3550" dirty="0">
              <a:solidFill>
                <a:srgbClr val="000001"/>
              </a:solidFill>
              <a:latin typeface="Glacial Indifference"/>
              <a:ea typeface="Glacial Indifference"/>
              <a:cs typeface="Glacial Indifference"/>
            </a:endParaRPr>
          </a:p>
          <a:p>
            <a:pPr algn="l">
              <a:lnSpc>
                <a:spcPts val="5039"/>
              </a:lnSpc>
            </a:pPr>
            <a:endParaRPr lang="en-US" sz="3599" dirty="0">
              <a:solidFill>
                <a:srgbClr val="000001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>
              <a:lnSpc>
                <a:spcPts val="5039"/>
              </a:lnSpc>
            </a:pPr>
            <a:endParaRPr lang="en-US" sz="3550" dirty="0">
              <a:solidFill>
                <a:srgbClr val="000001"/>
              </a:solidFill>
              <a:latin typeface="Glacial Indifference"/>
              <a:ea typeface="Glacial Indifference Bold"/>
              <a:cs typeface="Glacial Indifference Bold"/>
              <a:sym typeface="Glacial Indifference Bold"/>
            </a:endParaRPr>
          </a:p>
          <a:p>
            <a:pPr algn="l">
              <a:lnSpc>
                <a:spcPts val="5039"/>
              </a:lnSpc>
            </a:pPr>
            <a:r>
              <a:rPr lang="es-DO" sz="355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Sèvis VITA yo disponib nan tout eta a.</a:t>
            </a:r>
            <a:r>
              <a:rPr lang="en-US" sz="35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, epi </a:t>
            </a:r>
            <a:r>
              <a:rPr lang="en-US" sz="35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souvan</a:t>
            </a:r>
            <a:r>
              <a:rPr lang="en-US" sz="35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5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yo</a:t>
            </a:r>
            <a:r>
              <a:rPr lang="en-US" sz="35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5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twouve</a:t>
            </a:r>
            <a:r>
              <a:rPr lang="en-US" sz="35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5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yo</a:t>
            </a:r>
            <a:r>
              <a:rPr lang="en-US" sz="35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5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ansanm</a:t>
            </a:r>
            <a:r>
              <a:rPr lang="en-US" sz="35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5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ak</a:t>
            </a:r>
            <a:r>
              <a:rPr lang="en-US" sz="35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5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lòt</a:t>
            </a:r>
            <a:r>
              <a:rPr lang="en-US" sz="35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5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resous</a:t>
            </a:r>
            <a:r>
              <a:rPr lang="en-US" sz="35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5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kominotè</a:t>
            </a:r>
            <a:r>
              <a:rPr lang="en-US" sz="35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, </a:t>
            </a:r>
            <a:r>
              <a:rPr lang="en-US" sz="35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tankou</a:t>
            </a:r>
            <a:r>
              <a:rPr lang="en-US" sz="35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5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bibliyotèk</a:t>
            </a:r>
            <a:r>
              <a:rPr lang="en-US" sz="35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5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piblik</a:t>
            </a:r>
            <a:r>
              <a:rPr lang="en-US" sz="35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5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oswa</a:t>
            </a:r>
            <a:r>
              <a:rPr lang="en-US" sz="35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sant </a:t>
            </a:r>
            <a:r>
              <a:rPr lang="en-US" sz="35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sèvis</a:t>
            </a:r>
            <a:r>
              <a:rPr lang="en-US" sz="35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5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sosyal</a:t>
            </a:r>
            <a:endParaRPr lang="en-US" sz="3550" dirty="0">
              <a:solidFill>
                <a:srgbClr val="000001"/>
              </a:solidFill>
              <a:latin typeface="Glacial Indifference"/>
              <a:ea typeface="Glacial Indifference"/>
              <a:cs typeface="Glacial Indifference"/>
            </a:endParaRPr>
          </a:p>
          <a:p>
            <a:pPr marL="776605" lvl="1" indent="-387985" algn="l">
              <a:lnSpc>
                <a:spcPts val="5039"/>
              </a:lnSpc>
              <a:buFont typeface="Arial"/>
              <a:buChar char="•"/>
            </a:pPr>
            <a:r>
              <a:rPr lang="en-US" sz="35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Sant </a:t>
            </a:r>
            <a:r>
              <a:rPr lang="en-US" sz="35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Aksyon</a:t>
            </a:r>
            <a:r>
              <a:rPr lang="en-US" sz="35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5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Kominotè</a:t>
            </a:r>
            <a:r>
              <a:rPr lang="en-US" sz="35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Lokal </a:t>
            </a:r>
            <a:r>
              <a:rPr lang="en-US" sz="35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yo</a:t>
            </a:r>
            <a:r>
              <a:rPr lang="en-US" sz="35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(</a:t>
            </a:r>
            <a:r>
              <a:rPr lang="en-US" sz="35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rezo</a:t>
            </a:r>
            <a:r>
              <a:rPr lang="en-US" sz="35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5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MassCAP</a:t>
            </a:r>
            <a:r>
              <a:rPr lang="en-US" sz="35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) </a:t>
            </a:r>
            <a:r>
              <a:rPr lang="en-US" sz="35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ak</a:t>
            </a:r>
            <a:r>
              <a:rPr lang="en-US" sz="35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5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Kowalisyon</a:t>
            </a:r>
            <a:r>
              <a:rPr lang="en-US" sz="35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5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Èd</a:t>
            </a:r>
            <a:r>
              <a:rPr lang="en-US" sz="35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Taks nan Boston </a:t>
            </a:r>
            <a:r>
              <a:rPr lang="en-US" sz="35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ofri</a:t>
            </a:r>
            <a:r>
              <a:rPr lang="en-US" sz="35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5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sèvis</a:t>
            </a:r>
            <a:r>
              <a:rPr lang="en-US" sz="35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VITA an </a:t>
            </a:r>
            <a:r>
              <a:rPr lang="en-US" sz="35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pèsòn</a:t>
            </a:r>
            <a:r>
              <a:rPr lang="en-US" sz="35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  <a:endParaRPr lang="en-US" sz="3550" dirty="0">
              <a:solidFill>
                <a:srgbClr val="000001"/>
              </a:solidFill>
              <a:latin typeface="Glacial Indifference"/>
              <a:ea typeface="Glacial Indifference"/>
              <a:cs typeface="Glacial Indifference"/>
            </a:endParaRPr>
          </a:p>
          <a:p>
            <a:pPr algn="l">
              <a:lnSpc>
                <a:spcPts val="5039"/>
              </a:lnSpc>
            </a:pPr>
            <a:endParaRPr lang="en-US" sz="3599" dirty="0">
              <a:solidFill>
                <a:srgbClr val="000001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320909" y="6637709"/>
            <a:ext cx="824849" cy="1922953"/>
          </a:xfrm>
          <a:custGeom>
            <a:avLst/>
            <a:gdLst/>
            <a:ahLst/>
            <a:cxnLst/>
            <a:rect l="l" t="t" r="r" b="b"/>
            <a:pathLst>
              <a:path w="824849" h="1922953">
                <a:moveTo>
                  <a:pt x="0" y="0"/>
                </a:moveTo>
                <a:lnTo>
                  <a:pt x="824849" y="0"/>
                </a:lnTo>
                <a:lnTo>
                  <a:pt x="824849" y="1922954"/>
                </a:lnTo>
                <a:lnTo>
                  <a:pt x="0" y="19229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412425" y="3946756"/>
            <a:ext cx="824849" cy="1922953"/>
          </a:xfrm>
          <a:custGeom>
            <a:avLst/>
            <a:gdLst/>
            <a:ahLst/>
            <a:cxnLst/>
            <a:rect l="l" t="t" r="r" b="b"/>
            <a:pathLst>
              <a:path w="824849" h="1922953">
                <a:moveTo>
                  <a:pt x="0" y="0"/>
                </a:moveTo>
                <a:lnTo>
                  <a:pt x="824849" y="0"/>
                </a:lnTo>
                <a:lnTo>
                  <a:pt x="824849" y="1922953"/>
                </a:lnTo>
                <a:lnTo>
                  <a:pt x="0" y="1922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320909" y="655506"/>
            <a:ext cx="824849" cy="1922953"/>
          </a:xfrm>
          <a:custGeom>
            <a:avLst/>
            <a:gdLst/>
            <a:ahLst/>
            <a:cxnLst/>
            <a:rect l="l" t="t" r="r" b="b"/>
            <a:pathLst>
              <a:path w="824849" h="1922953">
                <a:moveTo>
                  <a:pt x="0" y="0"/>
                </a:moveTo>
                <a:lnTo>
                  <a:pt x="824849" y="0"/>
                </a:lnTo>
                <a:lnTo>
                  <a:pt x="824849" y="1922953"/>
                </a:lnTo>
                <a:lnTo>
                  <a:pt x="0" y="1922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355E4-A57E-50EA-3CCF-72C1E2BFE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50E1201-781F-5027-1D2A-9216B9E2E31F}"/>
              </a:ext>
            </a:extLst>
          </p:cNvPr>
          <p:cNvGrpSpPr/>
          <p:nvPr/>
        </p:nvGrpSpPr>
        <p:grpSpPr>
          <a:xfrm>
            <a:off x="0" y="0"/>
            <a:ext cx="18288000" cy="1167555"/>
            <a:chOff x="0" y="0"/>
            <a:chExt cx="4874127" cy="30750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EA2F75B-0AA4-32B3-8A76-09D075B46EB4}"/>
                </a:ext>
              </a:extLst>
            </p:cNvPr>
            <p:cNvSpPr/>
            <p:nvPr/>
          </p:nvSpPr>
          <p:spPr>
            <a:xfrm>
              <a:off x="0" y="0"/>
              <a:ext cx="4874127" cy="307504"/>
            </a:xfrm>
            <a:custGeom>
              <a:avLst/>
              <a:gdLst/>
              <a:ahLst/>
              <a:cxnLst/>
              <a:rect l="l" t="t" r="r" b="b"/>
              <a:pathLst>
                <a:path w="4874127" h="307504">
                  <a:moveTo>
                    <a:pt x="0" y="0"/>
                  </a:moveTo>
                  <a:lnTo>
                    <a:pt x="4874127" y="0"/>
                  </a:lnTo>
                  <a:lnTo>
                    <a:pt x="4874127" y="307504"/>
                  </a:lnTo>
                  <a:lnTo>
                    <a:pt x="0" y="307504"/>
                  </a:lnTo>
                  <a:close/>
                </a:path>
              </a:pathLst>
            </a:custGeom>
            <a:solidFill>
              <a:srgbClr val="FDD86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0F07C51-A573-4582-07C3-6D65C7444BDB}"/>
                </a:ext>
              </a:extLst>
            </p:cNvPr>
            <p:cNvSpPr txBox="1"/>
            <p:nvPr/>
          </p:nvSpPr>
          <p:spPr>
            <a:xfrm>
              <a:off x="0" y="-38100"/>
              <a:ext cx="4874127" cy="3456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3176E180-1639-DBC7-5292-F3D6648C0845}"/>
              </a:ext>
            </a:extLst>
          </p:cNvPr>
          <p:cNvSpPr txBox="1"/>
          <p:nvPr/>
        </p:nvSpPr>
        <p:spPr>
          <a:xfrm>
            <a:off x="320909" y="33033"/>
            <a:ext cx="17864635" cy="995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20"/>
              </a:lnSpc>
            </a:pPr>
            <a:r>
              <a:rPr lang="en-US" sz="5800" b="1" dirty="0" err="1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Enfòmasyon</a:t>
            </a:r>
            <a:r>
              <a:rPr lang="en-US" sz="580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5800" b="1" dirty="0" err="1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pou</a:t>
            </a:r>
            <a:r>
              <a:rPr lang="en-US" sz="580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5800" b="1" dirty="0" err="1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Imigran</a:t>
            </a:r>
            <a:r>
              <a:rPr lang="en-US" sz="580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5800" b="1" dirty="0" err="1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yo</a:t>
            </a:r>
            <a:endParaRPr lang="en-US" sz="5800" b="1" dirty="0">
              <a:solidFill>
                <a:srgbClr val="000001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DF68FFEE-5577-E57D-9660-3B2684AF7595}"/>
              </a:ext>
            </a:extLst>
          </p:cNvPr>
          <p:cNvSpPr txBox="1"/>
          <p:nvPr/>
        </p:nvSpPr>
        <p:spPr>
          <a:xfrm>
            <a:off x="1331899" y="1367790"/>
            <a:ext cx="16230600" cy="8277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Istorikman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,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enfòmasyon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taks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IRS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kolekte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yo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rete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prive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;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depi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lè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sa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a,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yo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vyole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konfidasylite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vi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moun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  </a:t>
            </a:r>
          </a:p>
          <a:p>
            <a:pPr>
              <a:lnSpc>
                <a:spcPts val="5039"/>
              </a:lnSpc>
            </a:pPr>
            <a:endParaRPr lang="en-US" sz="3200" dirty="0">
              <a:solidFill>
                <a:srgbClr val="000001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5039"/>
              </a:lnSpc>
            </a:pP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Nan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mwa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Avril 2025, IRS la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siyen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yon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akò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ak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Depatman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Sekirite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Enteryè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(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sa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ki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enkli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ICE)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pou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pataje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enfòmasyon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sou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moun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ki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kontribiye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yo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(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tankou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non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ak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adrès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)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pou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aplikasyon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lalwa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imigrasyon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  <a:p>
            <a:pPr algn="l">
              <a:lnSpc>
                <a:spcPts val="5039"/>
              </a:lnSpc>
            </a:pPr>
            <a:endParaRPr lang="en-US" sz="3200" dirty="0">
              <a:solidFill>
                <a:srgbClr val="000001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>
              <a:lnSpc>
                <a:spcPts val="5039"/>
              </a:lnSpc>
            </a:pP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Plizyè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pwosè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jiridik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depoze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nan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tantativ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pou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ranvèse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desizyon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sa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a. Pandan n ap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tann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desizyon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tribinal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yo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,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fanmi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yo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ka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konsilte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yon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avoka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imigrasyon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si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yo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gen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enkyetid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sou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konfidansyalite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enfòmasyon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taks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yo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oswa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sou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obligasyon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pou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ranpli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deklarasyon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taks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yo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   </a:t>
            </a:r>
          </a:p>
          <a:p>
            <a:pPr>
              <a:lnSpc>
                <a:spcPts val="5039"/>
              </a:lnSpc>
            </a:pPr>
            <a:endParaRPr lang="en-US" sz="3200" dirty="0">
              <a:solidFill>
                <a:srgbClr val="000001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5039"/>
              </a:lnSpc>
            </a:pP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Pou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asistans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,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voye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yon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imèl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nan: taxbenefits-help@gbls.org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oswa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rele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: (617) 371-1234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pou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klinik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ki la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pou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moun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ki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peye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taks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ki ap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touche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yon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ti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revni</a:t>
            </a:r>
            <a:r>
              <a:rPr lang="en-US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piti</a:t>
            </a:r>
            <a:endParaRPr lang="en-US" sz="3200" dirty="0">
              <a:solidFill>
                <a:srgbClr val="000001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516B4CD1-3B26-B4C8-4086-4EB1848D50E5}"/>
              </a:ext>
            </a:extLst>
          </p:cNvPr>
          <p:cNvSpPr/>
          <p:nvPr/>
        </p:nvSpPr>
        <p:spPr>
          <a:xfrm>
            <a:off x="244304" y="5170763"/>
            <a:ext cx="824849" cy="1922953"/>
          </a:xfrm>
          <a:custGeom>
            <a:avLst/>
            <a:gdLst/>
            <a:ahLst/>
            <a:cxnLst/>
            <a:rect l="l" t="t" r="r" b="b"/>
            <a:pathLst>
              <a:path w="824849" h="1922953">
                <a:moveTo>
                  <a:pt x="0" y="0"/>
                </a:moveTo>
                <a:lnTo>
                  <a:pt x="824849" y="0"/>
                </a:lnTo>
                <a:lnTo>
                  <a:pt x="824849" y="1922954"/>
                </a:lnTo>
                <a:lnTo>
                  <a:pt x="0" y="19229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2FBD4DFE-859E-EA3C-2CD2-679E58473761}"/>
              </a:ext>
            </a:extLst>
          </p:cNvPr>
          <p:cNvSpPr/>
          <p:nvPr/>
        </p:nvSpPr>
        <p:spPr>
          <a:xfrm>
            <a:off x="313076" y="2578459"/>
            <a:ext cx="824849" cy="1922953"/>
          </a:xfrm>
          <a:custGeom>
            <a:avLst/>
            <a:gdLst/>
            <a:ahLst/>
            <a:cxnLst/>
            <a:rect l="l" t="t" r="r" b="b"/>
            <a:pathLst>
              <a:path w="824849" h="1922953">
                <a:moveTo>
                  <a:pt x="0" y="0"/>
                </a:moveTo>
                <a:lnTo>
                  <a:pt x="824849" y="0"/>
                </a:lnTo>
                <a:lnTo>
                  <a:pt x="824849" y="1922953"/>
                </a:lnTo>
                <a:lnTo>
                  <a:pt x="0" y="1922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332DC6E3-C7E5-B313-E879-518219AAD214}"/>
              </a:ext>
            </a:extLst>
          </p:cNvPr>
          <p:cNvSpPr/>
          <p:nvPr/>
        </p:nvSpPr>
        <p:spPr>
          <a:xfrm>
            <a:off x="320909" y="655506"/>
            <a:ext cx="824849" cy="1922953"/>
          </a:xfrm>
          <a:custGeom>
            <a:avLst/>
            <a:gdLst/>
            <a:ahLst/>
            <a:cxnLst/>
            <a:rect l="l" t="t" r="r" b="b"/>
            <a:pathLst>
              <a:path w="824849" h="1922953">
                <a:moveTo>
                  <a:pt x="0" y="0"/>
                </a:moveTo>
                <a:lnTo>
                  <a:pt x="824849" y="0"/>
                </a:lnTo>
                <a:lnTo>
                  <a:pt x="824849" y="1922953"/>
                </a:lnTo>
                <a:lnTo>
                  <a:pt x="0" y="1922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533DCF5B-5D48-58BC-DE04-83E21F70E6CD}"/>
              </a:ext>
            </a:extLst>
          </p:cNvPr>
          <p:cNvSpPr/>
          <p:nvPr/>
        </p:nvSpPr>
        <p:spPr>
          <a:xfrm>
            <a:off x="244303" y="7722744"/>
            <a:ext cx="824849" cy="1922953"/>
          </a:xfrm>
          <a:custGeom>
            <a:avLst/>
            <a:gdLst/>
            <a:ahLst/>
            <a:cxnLst/>
            <a:rect l="l" t="t" r="r" b="b"/>
            <a:pathLst>
              <a:path w="824849" h="1922953">
                <a:moveTo>
                  <a:pt x="0" y="0"/>
                </a:moveTo>
                <a:lnTo>
                  <a:pt x="824849" y="0"/>
                </a:lnTo>
                <a:lnTo>
                  <a:pt x="824849" y="1922954"/>
                </a:lnTo>
                <a:lnTo>
                  <a:pt x="0" y="19229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43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198722"/>
            <a:chOff x="0" y="0"/>
            <a:chExt cx="4874127" cy="5790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4127" cy="579087"/>
            </a:xfrm>
            <a:custGeom>
              <a:avLst/>
              <a:gdLst/>
              <a:ahLst/>
              <a:cxnLst/>
              <a:rect l="l" t="t" r="r" b="b"/>
              <a:pathLst>
                <a:path w="4874127" h="579087">
                  <a:moveTo>
                    <a:pt x="0" y="0"/>
                  </a:moveTo>
                  <a:lnTo>
                    <a:pt x="4874127" y="0"/>
                  </a:lnTo>
                  <a:lnTo>
                    <a:pt x="4874127" y="579087"/>
                  </a:lnTo>
                  <a:lnTo>
                    <a:pt x="0" y="579087"/>
                  </a:lnTo>
                  <a:close/>
                </a:path>
              </a:pathLst>
            </a:custGeom>
            <a:solidFill>
              <a:srgbClr val="FDD86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74127" cy="6171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9843597" y="4049274"/>
            <a:ext cx="8379832" cy="4806570"/>
            <a:chOff x="0" y="0"/>
            <a:chExt cx="7981950" cy="4578350"/>
          </a:xfrm>
        </p:grpSpPr>
        <p:sp>
          <p:nvSpPr>
            <p:cNvPr id="6" name="Freeform 6">
              <a:hlinkClick r:id="rId2" tooltip="http://www.findyourfunds.org"/>
            </p:cNvPr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>
              <a:hlinkClick r:id="rId2" tooltip="http://www.findyourfunds.org"/>
            </p:cNvPr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96969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>
              <a:hlinkClick r:id="rId2" tooltip="http://www.findyourfunds.org"/>
            </p:cNvPr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72717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>
              <a:hlinkClick r:id="rId2" tooltip="http://www.findyourfunds.org"/>
            </p:cNvPr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2717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hlinkClick r:id="rId2" tooltip="http://www.findyourfunds.org"/>
            </p:cNvPr>
            <p:cNvSpPr/>
            <p:nvPr/>
          </p:nvSpPr>
          <p:spPr>
            <a:xfrm>
              <a:off x="962660" y="276860"/>
              <a:ext cx="6055360" cy="3789680"/>
            </a:xfrm>
            <a:custGeom>
              <a:avLst/>
              <a:gdLst/>
              <a:ahLst/>
              <a:cxnLst/>
              <a:rect l="l" t="t" r="r" b="b"/>
              <a:pathLst>
                <a:path w="6055360" h="378968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3"/>
              <a:stretch>
                <a:fillRect l="-9094" r="-1184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43190" y="374648"/>
            <a:ext cx="9600408" cy="1410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516"/>
              </a:lnSpc>
            </a:pPr>
            <a:r>
              <a:rPr lang="en-US" sz="8225" b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FindYourFunds.org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915401" y="-119700"/>
            <a:ext cx="8869680" cy="241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Kowalisyon</a:t>
            </a:r>
            <a:r>
              <a:rPr lang="en-US" sz="33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nou an </a:t>
            </a:r>
            <a:r>
              <a:rPr lang="en-US" sz="339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kenbe</a:t>
            </a:r>
            <a:r>
              <a:rPr lang="en-US" sz="33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yon </a:t>
            </a:r>
            <a:r>
              <a:rPr lang="en-US" sz="33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  <a:hlinkClick r:id="rId4" tooltip="http://findyourfunds.org"/>
              </a:rPr>
              <a:t>FindYourFunds.org</a:t>
            </a:r>
            <a:r>
              <a:rPr lang="en-US" sz="33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,</a:t>
            </a:r>
            <a:r>
              <a:rPr lang="en-US" sz="33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</a:p>
          <a:p>
            <a:pPr algn="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yon </a:t>
            </a:r>
            <a:r>
              <a:rPr lang="en-US" sz="339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resous</a:t>
            </a:r>
            <a:r>
              <a:rPr lang="en-US" sz="33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fyab</a:t>
            </a:r>
            <a:r>
              <a:rPr lang="en-US" sz="33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pou</a:t>
            </a:r>
            <a:r>
              <a:rPr lang="en-US" sz="33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deklare</a:t>
            </a:r>
            <a:r>
              <a:rPr lang="en-US" sz="33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taks</a:t>
            </a:r>
            <a:endParaRPr lang="en-US" sz="3399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r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Rezidan</a:t>
            </a:r>
            <a:r>
              <a:rPr lang="en-US" sz="33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Massachusetts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43189" y="3411970"/>
            <a:ext cx="9772405" cy="68669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85"/>
              </a:lnSpc>
            </a:pPr>
            <a:endParaRPr dirty="0"/>
          </a:p>
          <a:p>
            <a:pPr marL="753482" lvl="1" indent="-376741" algn="l">
              <a:lnSpc>
                <a:spcPts val="4885"/>
              </a:lnSpc>
              <a:buFont typeface="Arial"/>
              <a:buChar char="•"/>
            </a:pPr>
            <a:r>
              <a:rPr lang="en-US" sz="3489" b="1" dirty="0" err="1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Kijan</a:t>
            </a:r>
            <a:r>
              <a:rPr lang="en-US" sz="348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348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Pou </a:t>
            </a:r>
            <a:r>
              <a:rPr lang="en-US" sz="348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ranpli</a:t>
            </a:r>
            <a:r>
              <a:rPr lang="en-US" sz="348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48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deklarasyon</a:t>
            </a:r>
            <a:r>
              <a:rPr lang="en-US" sz="348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48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taks</a:t>
            </a:r>
            <a:r>
              <a:rPr lang="en-US" sz="348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48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ak</a:t>
            </a:r>
            <a:r>
              <a:rPr lang="en-US" sz="348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48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dokiman</a:t>
            </a:r>
            <a:r>
              <a:rPr lang="en-US" sz="348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ki </a:t>
            </a:r>
            <a:r>
              <a:rPr lang="en-US" sz="348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nesesè</a:t>
            </a:r>
            <a:r>
              <a:rPr lang="en-US" sz="348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48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pou</a:t>
            </a:r>
            <a:r>
              <a:rPr lang="en-US" sz="348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48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ranpli</a:t>
            </a:r>
            <a:r>
              <a:rPr lang="en-US" sz="348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48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yo</a:t>
            </a:r>
            <a:endParaRPr lang="en-US" sz="3489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753482" lvl="1" indent="-376741" algn="l">
              <a:lnSpc>
                <a:spcPts val="4885"/>
              </a:lnSpc>
              <a:buFont typeface="Arial"/>
              <a:buChar char="•"/>
            </a:pPr>
            <a:r>
              <a:rPr lang="en-US" sz="3489" b="1" dirty="0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Ki Kote</a:t>
            </a:r>
            <a:r>
              <a:rPr lang="en-US" sz="348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348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Pou </a:t>
            </a:r>
            <a:r>
              <a:rPr lang="en-US" sz="348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fè</a:t>
            </a:r>
            <a:r>
              <a:rPr lang="en-US" sz="348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48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deklarasyon</a:t>
            </a:r>
            <a:r>
              <a:rPr lang="en-US" sz="348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48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taks</a:t>
            </a:r>
            <a:r>
              <a:rPr lang="en-US" sz="348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gratis (</a:t>
            </a:r>
            <a:r>
              <a:rPr lang="en-US" sz="348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anliy</a:t>
            </a:r>
            <a:r>
              <a:rPr lang="en-US" sz="348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48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ak</a:t>
            </a:r>
            <a:r>
              <a:rPr lang="en-US" sz="348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an </a:t>
            </a:r>
            <a:r>
              <a:rPr lang="en-US" sz="348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pèsòn</a:t>
            </a:r>
            <a:r>
              <a:rPr lang="en-US" sz="348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)</a:t>
            </a:r>
          </a:p>
          <a:p>
            <a:pPr marL="753482" lvl="1" indent="-376741" algn="l">
              <a:lnSpc>
                <a:spcPts val="4885"/>
              </a:lnSpc>
              <a:buFont typeface="Arial"/>
              <a:buChar char="•"/>
            </a:pPr>
            <a:r>
              <a:rPr lang="en-US" sz="3489" b="1" dirty="0" err="1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Enfòmasyon</a:t>
            </a:r>
            <a:r>
              <a:rPr lang="en-US" sz="3489" b="1" dirty="0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sou </a:t>
            </a:r>
            <a:r>
              <a:rPr lang="en-US" sz="3489" b="1" dirty="0" err="1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kredi</a:t>
            </a:r>
            <a:r>
              <a:rPr lang="en-US" sz="3489" b="1" dirty="0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3489" b="1" dirty="0" err="1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taks</a:t>
            </a:r>
            <a:r>
              <a:rPr lang="en-US" sz="3489" b="1" dirty="0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ki </a:t>
            </a:r>
            <a:r>
              <a:rPr lang="en-US" sz="3489" b="1" dirty="0" err="1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disponib</a:t>
            </a:r>
            <a:r>
              <a:rPr lang="en-US" sz="3489" b="1" dirty="0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3489" b="1" dirty="0" err="1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yo</a:t>
            </a:r>
            <a:endParaRPr lang="en-US" sz="3489" b="1" dirty="0">
              <a:solidFill>
                <a:srgbClr val="D4145A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  <a:p>
            <a:pPr marL="753482" lvl="1" indent="-376741">
              <a:lnSpc>
                <a:spcPts val="4885"/>
              </a:lnSpc>
              <a:buFont typeface="Arial"/>
              <a:buChar char="•"/>
            </a:pPr>
            <a:r>
              <a:rPr lang="en-US" sz="3489" b="1" dirty="0" err="1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Enfòmasyon</a:t>
            </a:r>
            <a:r>
              <a:rPr lang="en-US" sz="3489" b="1" dirty="0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3489" b="1" dirty="0" err="1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pou</a:t>
            </a:r>
            <a:r>
              <a:rPr lang="en-US" sz="3489" b="1" dirty="0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3489" b="1" dirty="0" err="1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fanmi</a:t>
            </a:r>
            <a:r>
              <a:rPr lang="en-US" sz="3489" b="1" dirty="0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3489" b="1" dirty="0" err="1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imigran</a:t>
            </a:r>
            <a:r>
              <a:rPr lang="en-US" sz="3489" b="1" dirty="0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3489" b="1" dirty="0" err="1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yo</a:t>
            </a:r>
            <a:endParaRPr lang="en-US" sz="3489" dirty="0">
              <a:solidFill>
                <a:srgbClr val="D4145A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753482" lvl="1" indent="-376741">
              <a:lnSpc>
                <a:spcPts val="4885"/>
              </a:lnSpc>
              <a:buFont typeface="Arial"/>
              <a:buChar char="•"/>
            </a:pPr>
            <a:r>
              <a:rPr lang="en-US" sz="348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Lòt</a:t>
            </a:r>
            <a:r>
              <a:rPr lang="en-US" sz="348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489" b="1" dirty="0" err="1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resous</a:t>
            </a:r>
            <a:r>
              <a:rPr lang="en-US" sz="3489" b="1" dirty="0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3489" b="1" dirty="0" err="1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ak</a:t>
            </a:r>
            <a:r>
              <a:rPr lang="en-US" sz="3489" b="1" dirty="0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3489" b="1" dirty="0" err="1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sipò</a:t>
            </a:r>
            <a:r>
              <a:rPr lang="en-US" sz="3489" dirty="0">
                <a:solidFill>
                  <a:srgbClr val="D4145A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48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(</a:t>
            </a:r>
            <a:r>
              <a:rPr lang="en-US" sz="348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manje</a:t>
            </a:r>
            <a:r>
              <a:rPr lang="en-US" sz="348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, </a:t>
            </a:r>
            <a:r>
              <a:rPr lang="en-US" sz="348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sèvis</a:t>
            </a:r>
            <a:r>
              <a:rPr lang="en-US" sz="348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48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piblik</a:t>
            </a:r>
            <a:r>
              <a:rPr lang="en-US" sz="348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, </a:t>
            </a:r>
            <a:r>
              <a:rPr lang="en-US" sz="348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lajan</a:t>
            </a:r>
            <a:r>
              <a:rPr lang="en-US" sz="348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48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kach</a:t>
            </a:r>
            <a:r>
              <a:rPr lang="en-US" sz="348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, </a:t>
            </a:r>
            <a:r>
              <a:rPr lang="en-US" sz="348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ak</a:t>
            </a:r>
            <a:r>
              <a:rPr lang="en-US" sz="348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48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swen</a:t>
            </a:r>
            <a:r>
              <a:rPr lang="en-US" sz="348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48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sante</a:t>
            </a:r>
            <a:r>
              <a:rPr lang="en-US" sz="348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)</a:t>
            </a:r>
          </a:p>
          <a:p>
            <a:pPr marL="753482" lvl="1" indent="-376741">
              <a:lnSpc>
                <a:spcPts val="4885"/>
              </a:lnSpc>
              <a:buFont typeface="Arial"/>
              <a:buChar char="•"/>
            </a:pPr>
            <a:r>
              <a:rPr lang="en-US" sz="3489" b="1" dirty="0" err="1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Materyel</a:t>
            </a:r>
            <a:r>
              <a:rPr lang="en-US" sz="3489" b="1" dirty="0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3489" b="1" dirty="0" err="1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sansibilizasyon</a:t>
            </a:r>
            <a:r>
              <a:rPr lang="en-US" sz="348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(</a:t>
            </a:r>
            <a:r>
              <a:rPr lang="en-US" sz="348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afich</a:t>
            </a:r>
            <a:r>
              <a:rPr lang="en-US" sz="348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, </a:t>
            </a:r>
            <a:r>
              <a:rPr lang="en-US" sz="348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rezo</a:t>
            </a:r>
            <a:r>
              <a:rPr lang="en-US" sz="348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48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sosyal</a:t>
            </a:r>
            <a:r>
              <a:rPr lang="en-US" sz="348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)</a:t>
            </a:r>
          </a:p>
          <a:p>
            <a:pPr algn="l">
              <a:lnSpc>
                <a:spcPts val="4885"/>
              </a:lnSpc>
            </a:pPr>
            <a:endParaRPr lang="en-US" sz="3489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43190" y="2464315"/>
            <a:ext cx="11324744" cy="1251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FindYourFunds.org </a:t>
            </a:r>
            <a:r>
              <a:rPr lang="it-IT" sz="360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disponib nan 11 lang.</a:t>
            </a:r>
            <a:endParaRPr lang="en-US" sz="3600" b="1" dirty="0">
              <a:solidFill>
                <a:srgbClr val="00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  <a:p>
            <a:pPr algn="l">
              <a:lnSpc>
                <a:spcPts val="5040"/>
              </a:lnSpc>
            </a:pPr>
            <a:r>
              <a:rPr lang="en-US" sz="360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Sa ki </a:t>
            </a:r>
            <a:r>
              <a:rPr lang="en-US" sz="3600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enkli</a:t>
            </a:r>
            <a:r>
              <a:rPr lang="en-US" sz="360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ladan</a:t>
            </a:r>
            <a:r>
              <a:rPr lang="en-US" sz="360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l: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white poster with a pen and a picture of a statue of liberty&#10;&#10;AI-generated content may be incorrect.">
            <a:extLst>
              <a:ext uri="{FF2B5EF4-FFF2-40B4-BE49-F238E27FC236}">
                <a16:creationId xmlns:a16="http://schemas.microsoft.com/office/drawing/2014/main" id="{8AD5F6FE-DCDE-FCE5-12C2-3E7EC1E0C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196381"/>
            <a:ext cx="7620000" cy="9894237"/>
          </a:xfrm>
          <a:prstGeom prst="rect">
            <a:avLst/>
          </a:prstGeom>
        </p:spPr>
      </p:pic>
      <p:grpSp>
        <p:nvGrpSpPr>
          <p:cNvPr id="4" name="Group 2">
            <a:extLst>
              <a:ext uri="{FF2B5EF4-FFF2-40B4-BE49-F238E27FC236}">
                <a16:creationId xmlns:a16="http://schemas.microsoft.com/office/drawing/2014/main" id="{3240C407-DABE-D773-19C1-B43FC46DE623}"/>
              </a:ext>
            </a:extLst>
          </p:cNvPr>
          <p:cNvGrpSpPr/>
          <p:nvPr/>
        </p:nvGrpSpPr>
        <p:grpSpPr>
          <a:xfrm>
            <a:off x="685800" y="612123"/>
            <a:ext cx="8333251" cy="9062751"/>
            <a:chOff x="0" y="0"/>
            <a:chExt cx="3253181" cy="2493661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12FB8837-5D00-8FEB-6F7C-AF7B4E11C250}"/>
                </a:ext>
              </a:extLst>
            </p:cNvPr>
            <p:cNvSpPr/>
            <p:nvPr/>
          </p:nvSpPr>
          <p:spPr>
            <a:xfrm>
              <a:off x="0" y="0"/>
              <a:ext cx="3253181" cy="2493661"/>
            </a:xfrm>
            <a:custGeom>
              <a:avLst/>
              <a:gdLst/>
              <a:ahLst/>
              <a:cxnLst/>
              <a:rect l="l" t="t" r="r" b="b"/>
              <a:pathLst>
                <a:path w="3253181" h="2493661">
                  <a:moveTo>
                    <a:pt x="36353" y="0"/>
                  </a:moveTo>
                  <a:lnTo>
                    <a:pt x="3216828" y="0"/>
                  </a:lnTo>
                  <a:cubicBezTo>
                    <a:pt x="3226470" y="0"/>
                    <a:pt x="3235716" y="3830"/>
                    <a:pt x="3242534" y="10648"/>
                  </a:cubicBezTo>
                  <a:cubicBezTo>
                    <a:pt x="3249351" y="17465"/>
                    <a:pt x="3253181" y="26712"/>
                    <a:pt x="3253181" y="36353"/>
                  </a:cubicBezTo>
                  <a:lnTo>
                    <a:pt x="3253181" y="2457308"/>
                  </a:lnTo>
                  <a:cubicBezTo>
                    <a:pt x="3253181" y="2466949"/>
                    <a:pt x="3249351" y="2476196"/>
                    <a:pt x="3242534" y="2483013"/>
                  </a:cubicBezTo>
                  <a:cubicBezTo>
                    <a:pt x="3235716" y="2489831"/>
                    <a:pt x="3226470" y="2493661"/>
                    <a:pt x="3216828" y="2493661"/>
                  </a:cubicBezTo>
                  <a:lnTo>
                    <a:pt x="36353" y="2493661"/>
                  </a:lnTo>
                  <a:cubicBezTo>
                    <a:pt x="26712" y="2493661"/>
                    <a:pt x="17465" y="2489831"/>
                    <a:pt x="10648" y="2483013"/>
                  </a:cubicBezTo>
                  <a:cubicBezTo>
                    <a:pt x="3830" y="2476196"/>
                    <a:pt x="0" y="2466949"/>
                    <a:pt x="0" y="2457308"/>
                  </a:cubicBezTo>
                  <a:lnTo>
                    <a:pt x="0" y="36353"/>
                  </a:lnTo>
                  <a:cubicBezTo>
                    <a:pt x="0" y="26712"/>
                    <a:pt x="3830" y="17465"/>
                    <a:pt x="10648" y="10648"/>
                  </a:cubicBezTo>
                  <a:cubicBezTo>
                    <a:pt x="17465" y="3830"/>
                    <a:pt x="26712" y="0"/>
                    <a:pt x="36353" y="0"/>
                  </a:cubicBezTo>
                  <a:close/>
                </a:path>
              </a:pathLst>
            </a:custGeom>
            <a:solidFill>
              <a:srgbClr val="FDD86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87848B4A-2A08-4E6A-0F4D-BD261E02A917}"/>
                </a:ext>
              </a:extLst>
            </p:cNvPr>
            <p:cNvSpPr txBox="1"/>
            <p:nvPr/>
          </p:nvSpPr>
          <p:spPr>
            <a:xfrm>
              <a:off x="0" y="-38100"/>
              <a:ext cx="3253181" cy="25317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4">
            <a:extLst>
              <a:ext uri="{FF2B5EF4-FFF2-40B4-BE49-F238E27FC236}">
                <a16:creationId xmlns:a16="http://schemas.microsoft.com/office/drawing/2014/main" id="{F27294F2-B80C-CEEF-C328-14A6CAA8979C}"/>
              </a:ext>
            </a:extLst>
          </p:cNvPr>
          <p:cNvSpPr txBox="1"/>
          <p:nvPr/>
        </p:nvSpPr>
        <p:spPr>
          <a:xfrm>
            <a:off x="505949" y="250072"/>
            <a:ext cx="12351922" cy="961277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64A6BCB7-C16F-476A-28B9-F068EAA035C6}"/>
              </a:ext>
            </a:extLst>
          </p:cNvPr>
          <p:cNvSpPr/>
          <p:nvPr/>
        </p:nvSpPr>
        <p:spPr>
          <a:xfrm>
            <a:off x="685800" y="612123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4" y="0"/>
                </a:lnTo>
                <a:lnTo>
                  <a:pt x="828964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AF510B-C295-908D-71FA-E644E8A7E67F}"/>
              </a:ext>
            </a:extLst>
          </p:cNvPr>
          <p:cNvSpPr txBox="1"/>
          <p:nvPr/>
        </p:nvSpPr>
        <p:spPr>
          <a:xfrm>
            <a:off x="1514763" y="1390826"/>
            <a:ext cx="7172764" cy="6847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5880"/>
              </a:lnSpc>
            </a:pPr>
            <a:r>
              <a:rPr lang="de-DE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Disponib nan 11 lang </a:t>
            </a:r>
          </a:p>
          <a:p>
            <a:pPr algn="l">
              <a:lnSpc>
                <a:spcPts val="5880"/>
              </a:lnSpc>
            </a:pPr>
            <a:r>
              <a:rPr lang="de-DE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(An Koulè &amp; an Nwa e Blan)</a:t>
            </a:r>
            <a:endParaRPr lang="en-US" sz="4200" dirty="0">
              <a:solidFill>
                <a:srgbClr val="000001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5880"/>
              </a:lnSpc>
            </a:pPr>
            <a:endParaRPr lang="en-US" sz="4200" dirty="0">
              <a:solidFill>
                <a:srgbClr val="000001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5880"/>
              </a:lnSpc>
            </a:pP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Zouti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pou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kominikasyon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ak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medya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sosyal</a:t>
            </a:r>
            <a:endParaRPr lang="en-US" sz="4200" dirty="0">
              <a:solidFill>
                <a:srgbClr val="000001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571500" indent="-571500">
              <a:lnSpc>
                <a:spcPts val="5880"/>
              </a:lnSpc>
              <a:buFontTx/>
              <a:buChar char="-"/>
            </a:pP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Lang </a:t>
            </a: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Bilten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Enfòmasyon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an</a:t>
            </a:r>
          </a:p>
          <a:p>
            <a:pPr marL="571500" indent="-571500" algn="l">
              <a:lnSpc>
                <a:spcPts val="5880"/>
              </a:lnSpc>
              <a:buFontTx/>
              <a:buChar char="-"/>
            </a:pP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Kominikasyon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kout</a:t>
            </a:r>
            <a:endParaRPr lang="en-US" sz="4200" dirty="0">
              <a:solidFill>
                <a:srgbClr val="000001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571500" indent="-571500" algn="l">
              <a:lnSpc>
                <a:spcPts val="5880"/>
              </a:lnSpc>
              <a:buFontTx/>
              <a:buChar char="-"/>
            </a:pP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Echantiyon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piblikasyon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sou </a:t>
            </a: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rezo</a:t>
            </a:r>
            <a:r>
              <a:rPr lang="en-US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2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sosyal</a:t>
            </a:r>
            <a:endParaRPr lang="en-US" sz="4200" dirty="0">
              <a:solidFill>
                <a:srgbClr val="000001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6A9F3FDC-46B3-FFAB-2FE9-20AE19C9199A}"/>
              </a:ext>
            </a:extLst>
          </p:cNvPr>
          <p:cNvSpPr/>
          <p:nvPr/>
        </p:nvSpPr>
        <p:spPr>
          <a:xfrm>
            <a:off x="685799" y="2683135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4" y="0"/>
                </a:lnTo>
                <a:lnTo>
                  <a:pt x="828964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61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784961"/>
            <a:chOff x="0" y="0"/>
            <a:chExt cx="4874127" cy="5790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4127" cy="579087"/>
            </a:xfrm>
            <a:custGeom>
              <a:avLst/>
              <a:gdLst/>
              <a:ahLst/>
              <a:cxnLst/>
              <a:rect l="l" t="t" r="r" b="b"/>
              <a:pathLst>
                <a:path w="4874127" h="579087">
                  <a:moveTo>
                    <a:pt x="0" y="0"/>
                  </a:moveTo>
                  <a:lnTo>
                    <a:pt x="4874127" y="0"/>
                  </a:lnTo>
                  <a:lnTo>
                    <a:pt x="4874127" y="579087"/>
                  </a:lnTo>
                  <a:lnTo>
                    <a:pt x="0" y="579087"/>
                  </a:lnTo>
                  <a:close/>
                </a:path>
              </a:pathLst>
            </a:custGeom>
            <a:solidFill>
              <a:srgbClr val="FDD86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74127" cy="6171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15588" y="142883"/>
            <a:ext cx="14456138" cy="1410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516"/>
              </a:lnSpc>
            </a:pPr>
            <a:r>
              <a:rPr lang="en-US" sz="8225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Lòt</a:t>
            </a:r>
            <a:r>
              <a:rPr lang="en-US" sz="8225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8225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opòtinite</a:t>
            </a:r>
            <a:endParaRPr lang="en-US" sz="8225" b="1" dirty="0">
              <a:solidFill>
                <a:srgbClr val="00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004730" y="2628900"/>
            <a:ext cx="12673670" cy="6731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19"/>
              </a:lnSpc>
            </a:pPr>
            <a:r>
              <a:rPr lang="en-US" sz="3150" b="1" dirty="0" err="1">
                <a:solidFill>
                  <a:srgbClr val="000000"/>
                </a:solidFill>
                <a:latin typeface="Glacial Indifference Bold"/>
                <a:ea typeface="Glacial Indifference"/>
                <a:cs typeface="Glacial Indifference"/>
                <a:sym typeface="Glacial Indifference Bold"/>
              </a:rPr>
              <a:t>Bilten</a:t>
            </a:r>
            <a:r>
              <a:rPr lang="en-US" sz="3150" b="1" dirty="0">
                <a:solidFill>
                  <a:srgbClr val="000000"/>
                </a:solidFill>
                <a:latin typeface="Glacial Indifference Bold"/>
                <a:ea typeface="Glacial Indifference"/>
                <a:cs typeface="Glacial Indifference"/>
                <a:sym typeface="Glacial Indifference Bold"/>
              </a:rPr>
              <a:t> </a:t>
            </a:r>
            <a:r>
              <a:rPr lang="en-US" sz="3150" b="1" dirty="0" err="1">
                <a:solidFill>
                  <a:srgbClr val="000000"/>
                </a:solidFill>
                <a:latin typeface="Glacial Indifference Bold"/>
                <a:ea typeface="Glacial Indifference"/>
                <a:cs typeface="Glacial Indifference"/>
                <a:sym typeface="Glacial Indifference Bold"/>
              </a:rPr>
              <a:t>pou</a:t>
            </a:r>
            <a:r>
              <a:rPr lang="en-US" sz="3150" b="1" dirty="0">
                <a:solidFill>
                  <a:srgbClr val="000000"/>
                </a:solidFill>
                <a:latin typeface="Glacial Indifference Bold"/>
                <a:ea typeface="Glacial Indifference"/>
                <a:cs typeface="Glacial Indifference"/>
                <a:sym typeface="Glacial Indifference Bold"/>
              </a:rPr>
              <a:t> </a:t>
            </a:r>
            <a:r>
              <a:rPr lang="en-US" sz="3150" b="1" dirty="0" err="1">
                <a:solidFill>
                  <a:srgbClr val="000000"/>
                </a:solidFill>
                <a:latin typeface="Glacial Indifference Bold"/>
                <a:ea typeface="Glacial Indifference"/>
                <a:cs typeface="Glacial Indifference"/>
                <a:sym typeface="Glacial Indifference Bold"/>
              </a:rPr>
              <a:t>paran</a:t>
            </a:r>
            <a:r>
              <a:rPr lang="en-US" sz="3150" b="1" dirty="0">
                <a:solidFill>
                  <a:srgbClr val="000000"/>
                </a:solidFill>
                <a:latin typeface="Glacial Indifference Bold"/>
                <a:ea typeface="Glacial Indifference"/>
                <a:cs typeface="Glacial Indifference"/>
                <a:sym typeface="Glacial Indifference Bold"/>
              </a:rPr>
              <a:t> </a:t>
            </a:r>
            <a:r>
              <a:rPr lang="en-US" sz="3150" b="1" dirty="0" err="1">
                <a:solidFill>
                  <a:srgbClr val="000000"/>
                </a:solidFill>
                <a:latin typeface="Glacial Indifference Bold"/>
                <a:ea typeface="Glacial Indifference"/>
                <a:cs typeface="Glacial Indifference"/>
                <a:sym typeface="Glacial Indifference Bold"/>
              </a:rPr>
              <a:t>oswa</a:t>
            </a:r>
            <a:r>
              <a:rPr lang="en-US" sz="3150" b="1" dirty="0">
                <a:solidFill>
                  <a:srgbClr val="000000"/>
                </a:solidFill>
                <a:latin typeface="Glacial Indifference Bold"/>
                <a:ea typeface="Glacial Indifference"/>
                <a:cs typeface="Glacial Indifference"/>
                <a:sym typeface="Glacial Indifference Bold"/>
              </a:rPr>
              <a:t> </a:t>
            </a:r>
            <a:r>
              <a:rPr lang="en-US" sz="3150" b="1" dirty="0" err="1">
                <a:solidFill>
                  <a:srgbClr val="000000"/>
                </a:solidFill>
                <a:latin typeface="Glacial Indifference Bold"/>
                <a:ea typeface="Glacial Indifference"/>
                <a:cs typeface="Glacial Indifference"/>
                <a:sym typeface="Glacial Indifference Bold"/>
              </a:rPr>
              <a:t>materyèl</a:t>
            </a:r>
            <a:r>
              <a:rPr lang="en-US" sz="3150" b="1" dirty="0">
                <a:solidFill>
                  <a:srgbClr val="000000"/>
                </a:solidFill>
                <a:latin typeface="Glacial Indifference Bold"/>
                <a:ea typeface="Glacial Indifference"/>
                <a:cs typeface="Glacial Indifference"/>
                <a:sym typeface="Glacial Indifference Bold"/>
              </a:rPr>
              <a:t> </a:t>
            </a:r>
            <a:r>
              <a:rPr lang="en-US" sz="3150" b="1" dirty="0" err="1">
                <a:solidFill>
                  <a:srgbClr val="000000"/>
                </a:solidFill>
                <a:latin typeface="Glacial Indifference Bold"/>
                <a:ea typeface="Glacial Indifference"/>
                <a:cs typeface="Glacial Indifference"/>
                <a:sym typeface="Glacial Indifference Bold"/>
              </a:rPr>
              <a:t>sansibilizasyon</a:t>
            </a:r>
            <a:r>
              <a:rPr lang="en-US" sz="3150" b="1" dirty="0">
                <a:solidFill>
                  <a:srgbClr val="000000"/>
                </a:solidFill>
                <a:latin typeface="Glacial Indifference Bold"/>
                <a:ea typeface="Glacial Indifference"/>
                <a:cs typeface="Glacial Indifference"/>
                <a:sym typeface="Glacial Indifference Bold"/>
              </a:rPr>
              <a:t> ki </a:t>
            </a:r>
            <a:r>
              <a:rPr lang="en-US" sz="3150" b="1" dirty="0" err="1">
                <a:solidFill>
                  <a:srgbClr val="000000"/>
                </a:solidFill>
                <a:latin typeface="Glacial Indifference Bold"/>
                <a:ea typeface="Glacial Indifference"/>
                <a:cs typeface="Glacial Indifference"/>
                <a:sym typeface="Glacial Indifference Bold"/>
              </a:rPr>
              <a:t>egziste</a:t>
            </a:r>
            <a:r>
              <a:rPr lang="en-US" sz="3150" b="1" dirty="0">
                <a:solidFill>
                  <a:srgbClr val="000000"/>
                </a:solidFill>
                <a:latin typeface="Glacial Indifference Bold"/>
                <a:ea typeface="Glacial Indifference"/>
                <a:cs typeface="Glacial Indifference"/>
                <a:sym typeface="Glacial Indifference Bold"/>
              </a:rPr>
              <a:t> </a:t>
            </a:r>
            <a:r>
              <a:rPr lang="en-US" sz="3150" b="1" dirty="0" err="1">
                <a:solidFill>
                  <a:srgbClr val="000000"/>
                </a:solidFill>
                <a:latin typeface="Glacial Indifference Bold"/>
                <a:ea typeface="Glacial Indifference"/>
                <a:cs typeface="Glacial Indifference"/>
                <a:sym typeface="Glacial Indifference Bold"/>
              </a:rPr>
              <a:t>deja</a:t>
            </a:r>
            <a:r>
              <a:rPr lang="en-US" sz="3150" b="1" dirty="0">
                <a:solidFill>
                  <a:srgbClr val="000000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?</a:t>
            </a:r>
            <a:r>
              <a:rPr lang="en-US" sz="31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Nou </a:t>
            </a:r>
            <a:r>
              <a:rPr lang="en-US" sz="315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sijere</a:t>
            </a:r>
            <a:r>
              <a:rPr lang="en-US" sz="31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ki lang </a:t>
            </a:r>
            <a:r>
              <a:rPr lang="en-US" sz="315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pou</a:t>
            </a:r>
            <a:r>
              <a:rPr lang="en-US" sz="31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nou </a:t>
            </a:r>
            <a:r>
              <a:rPr lang="en-US" sz="315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enkli</a:t>
            </a:r>
            <a:r>
              <a:rPr lang="en-US" sz="31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nan </a:t>
            </a:r>
            <a:r>
              <a:rPr lang="en-US" sz="315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pwochen</a:t>
            </a:r>
            <a:r>
              <a:rPr lang="en-US" sz="31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15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edisyon</a:t>
            </a:r>
            <a:r>
              <a:rPr lang="en-US" sz="31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15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ou</a:t>
            </a:r>
            <a:r>
              <a:rPr lang="en-US" sz="31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a!</a:t>
            </a:r>
          </a:p>
          <a:p>
            <a:pPr algn="l">
              <a:lnSpc>
                <a:spcPts val="4419"/>
              </a:lnSpc>
            </a:pPr>
            <a:endParaRPr lang="en-US" sz="3156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>
              <a:lnSpc>
                <a:spcPts val="4419"/>
              </a:lnSpc>
            </a:pPr>
            <a:r>
              <a:rPr lang="pt-BR" sz="315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Èske pwogram ou an gen prezans sou rezo sosyal yo?</a:t>
            </a:r>
            <a:r>
              <a:rPr lang="en-US" sz="31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15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Konsidere</a:t>
            </a:r>
            <a:r>
              <a:rPr lang="en-US" sz="31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15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itilize</a:t>
            </a:r>
            <a:r>
              <a:rPr lang="en-US" sz="31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15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zouti</a:t>
            </a:r>
            <a:r>
              <a:rPr lang="en-US" sz="31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15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medya</a:t>
            </a:r>
            <a:r>
              <a:rPr lang="en-US" sz="31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15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sosyal</a:t>
            </a:r>
            <a:r>
              <a:rPr lang="en-US" sz="31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nou an!</a:t>
            </a:r>
            <a:endParaRPr lang="en-US" sz="315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</a:endParaRPr>
          </a:p>
          <a:p>
            <a:pPr algn="l">
              <a:lnSpc>
                <a:spcPts val="4419"/>
              </a:lnSpc>
            </a:pPr>
            <a:endParaRPr lang="en-US" sz="280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4419"/>
              </a:lnSpc>
            </a:pPr>
            <a:endParaRPr lang="en-US" sz="3156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</a:endParaRPr>
          </a:p>
          <a:p>
            <a:pPr>
              <a:lnSpc>
                <a:spcPts val="4419"/>
              </a:lnSpc>
            </a:pPr>
            <a:r>
              <a:rPr lang="en-US" sz="3150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Èske</a:t>
            </a:r>
            <a:r>
              <a:rPr lang="en-US" sz="315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3150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ou</a:t>
            </a:r>
            <a:r>
              <a:rPr lang="en-US" sz="315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ta ka </a:t>
            </a:r>
            <a:r>
              <a:rPr lang="en-US" sz="3150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afiche</a:t>
            </a:r>
            <a:r>
              <a:rPr lang="en-US" sz="315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3150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afich</a:t>
            </a:r>
            <a:r>
              <a:rPr lang="en-US" sz="315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nou an nan sant </a:t>
            </a:r>
            <a:r>
              <a:rPr lang="en-US" sz="3150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gadri</a:t>
            </a:r>
            <a:r>
              <a:rPr lang="en-US" sz="315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3150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ou</a:t>
            </a:r>
            <a:r>
              <a:rPr lang="en-US" sz="315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a? </a:t>
            </a:r>
            <a:r>
              <a:rPr lang="en-US" sz="3150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Pataje</a:t>
            </a:r>
            <a:r>
              <a:rPr lang="en-US" sz="315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l </a:t>
            </a:r>
            <a:r>
              <a:rPr lang="en-US" sz="3150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ak</a:t>
            </a:r>
            <a:r>
              <a:rPr lang="en-US" sz="315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3150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paran</a:t>
            </a:r>
            <a:r>
              <a:rPr lang="en-US" sz="315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3150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yo</a:t>
            </a:r>
            <a:r>
              <a:rPr lang="en-US" sz="315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3150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ak</a:t>
            </a:r>
            <a:r>
              <a:rPr lang="en-US" sz="315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3150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anplwaye</a:t>
            </a:r>
            <a:r>
              <a:rPr lang="en-US" sz="315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3150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yo</a:t>
            </a:r>
            <a:r>
              <a:rPr lang="en-US" sz="315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?</a:t>
            </a:r>
            <a:endParaRPr lang="en-US" sz="3150" b="1" dirty="0">
              <a:solidFill>
                <a:srgbClr val="000000"/>
              </a:solidFill>
              <a:latin typeface="Glacial Indifference Bold"/>
              <a:ea typeface="Glacial Indifference"/>
              <a:cs typeface="Glacial Indifference"/>
            </a:endParaRPr>
          </a:p>
          <a:p>
            <a:pPr algn="l">
              <a:lnSpc>
                <a:spcPts val="4419"/>
              </a:lnSpc>
            </a:pPr>
            <a:endParaRPr lang="en-US" sz="3156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4419"/>
              </a:lnSpc>
            </a:pPr>
            <a:r>
              <a:rPr lang="it-IT" sz="31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Èske w fè pati de yon </a:t>
            </a:r>
            <a:r>
              <a:rPr lang="en-US" sz="3150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Gwoup</a:t>
            </a:r>
            <a:r>
              <a:rPr lang="en-US" sz="315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WhatsApp, Facebook</a:t>
            </a:r>
            <a:r>
              <a:rPr lang="en-US" sz="31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, </a:t>
            </a:r>
            <a:r>
              <a:rPr lang="en-US" sz="315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Oswa</a:t>
            </a:r>
            <a:r>
              <a:rPr lang="en-US" sz="31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15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lòt</a:t>
            </a:r>
            <a:r>
              <a:rPr lang="en-US" sz="31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15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fowòm</a:t>
            </a:r>
            <a:r>
              <a:rPr lang="en-US" sz="31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15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enfòmasyon</a:t>
            </a:r>
            <a:r>
              <a:rPr lang="en-US" sz="31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15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kominotè</a:t>
            </a:r>
            <a:r>
              <a:rPr lang="en-US" sz="31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15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kote</a:t>
            </a:r>
            <a:r>
              <a:rPr lang="en-US" sz="31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15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ou</a:t>
            </a:r>
            <a:r>
              <a:rPr lang="en-US" sz="31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ta ka poste/</a:t>
            </a:r>
            <a:r>
              <a:rPr lang="en-US" sz="315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pibliye</a:t>
            </a:r>
            <a:r>
              <a:rPr lang="en-US" sz="31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15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enfòmasyon</a:t>
            </a:r>
            <a:r>
              <a:rPr lang="en-US" sz="31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15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sa</a:t>
            </a:r>
            <a:r>
              <a:rPr lang="en-US" sz="31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a?</a:t>
            </a:r>
            <a:endParaRPr lang="en-US" sz="315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4138528" y="2151984"/>
            <a:ext cx="649623" cy="1514452"/>
          </a:xfrm>
          <a:custGeom>
            <a:avLst/>
            <a:gdLst/>
            <a:ahLst/>
            <a:cxnLst/>
            <a:rect l="l" t="t" r="r" b="b"/>
            <a:pathLst>
              <a:path w="649623" h="1514452">
                <a:moveTo>
                  <a:pt x="0" y="0"/>
                </a:moveTo>
                <a:lnTo>
                  <a:pt x="649623" y="0"/>
                </a:lnTo>
                <a:lnTo>
                  <a:pt x="649623" y="1514452"/>
                </a:lnTo>
                <a:lnTo>
                  <a:pt x="0" y="15144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4138528" y="3854689"/>
            <a:ext cx="649623" cy="1514452"/>
          </a:xfrm>
          <a:custGeom>
            <a:avLst/>
            <a:gdLst/>
            <a:ahLst/>
            <a:cxnLst/>
            <a:rect l="l" t="t" r="r" b="b"/>
            <a:pathLst>
              <a:path w="649623" h="1514452">
                <a:moveTo>
                  <a:pt x="0" y="0"/>
                </a:moveTo>
                <a:lnTo>
                  <a:pt x="649623" y="0"/>
                </a:lnTo>
                <a:lnTo>
                  <a:pt x="649623" y="1514452"/>
                </a:lnTo>
                <a:lnTo>
                  <a:pt x="0" y="15144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4138528" y="5742288"/>
            <a:ext cx="649623" cy="1514452"/>
          </a:xfrm>
          <a:custGeom>
            <a:avLst/>
            <a:gdLst/>
            <a:ahLst/>
            <a:cxnLst/>
            <a:rect l="l" t="t" r="r" b="b"/>
            <a:pathLst>
              <a:path w="649623" h="1514452">
                <a:moveTo>
                  <a:pt x="0" y="0"/>
                </a:moveTo>
                <a:lnTo>
                  <a:pt x="649623" y="0"/>
                </a:lnTo>
                <a:lnTo>
                  <a:pt x="649623" y="1514452"/>
                </a:lnTo>
                <a:lnTo>
                  <a:pt x="0" y="15144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4138528" y="7256740"/>
            <a:ext cx="649623" cy="1514452"/>
          </a:xfrm>
          <a:custGeom>
            <a:avLst/>
            <a:gdLst/>
            <a:ahLst/>
            <a:cxnLst/>
            <a:rect l="l" t="t" r="r" b="b"/>
            <a:pathLst>
              <a:path w="649623" h="1514452">
                <a:moveTo>
                  <a:pt x="0" y="0"/>
                </a:moveTo>
                <a:lnTo>
                  <a:pt x="649623" y="0"/>
                </a:lnTo>
                <a:lnTo>
                  <a:pt x="649623" y="1514452"/>
                </a:lnTo>
                <a:lnTo>
                  <a:pt x="0" y="15144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336015" y="3187475"/>
            <a:ext cx="3559040" cy="798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 i="1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Lòt</a:t>
            </a:r>
            <a:r>
              <a:rPr lang="en-US" sz="4800" i="1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lide</a:t>
            </a:r>
            <a:r>
              <a:rPr lang="en-US" sz="4800" i="1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?</a:t>
            </a:r>
          </a:p>
        </p:txBody>
      </p:sp>
      <p:sp>
        <p:nvSpPr>
          <p:cNvPr id="13" name="Freeform 13"/>
          <p:cNvSpPr/>
          <p:nvPr/>
        </p:nvSpPr>
        <p:spPr>
          <a:xfrm>
            <a:off x="399303" y="4303945"/>
            <a:ext cx="3432464" cy="3357574"/>
          </a:xfrm>
          <a:custGeom>
            <a:avLst/>
            <a:gdLst/>
            <a:ahLst/>
            <a:cxnLst/>
            <a:rect l="l" t="t" r="r" b="b"/>
            <a:pathLst>
              <a:path w="3432464" h="3357574">
                <a:moveTo>
                  <a:pt x="0" y="0"/>
                </a:moveTo>
                <a:lnTo>
                  <a:pt x="3432464" y="0"/>
                </a:lnTo>
                <a:lnTo>
                  <a:pt x="3432464" y="3357574"/>
                </a:lnTo>
                <a:lnTo>
                  <a:pt x="0" y="33575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CC103B2C-3890-573F-749F-80C6172746D4}"/>
              </a:ext>
            </a:extLst>
          </p:cNvPr>
          <p:cNvSpPr txBox="1"/>
          <p:nvPr/>
        </p:nvSpPr>
        <p:spPr>
          <a:xfrm>
            <a:off x="211106" y="7839931"/>
            <a:ext cx="3927422" cy="798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 i="1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Tanpri</a:t>
            </a:r>
            <a:r>
              <a:rPr lang="en-US" sz="4800" i="1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pataje</a:t>
            </a:r>
            <a:r>
              <a:rPr lang="en-US" sz="4800" i="1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48270" y="1812257"/>
            <a:ext cx="2211522" cy="2046663"/>
          </a:xfrm>
          <a:custGeom>
            <a:avLst/>
            <a:gdLst/>
            <a:ahLst/>
            <a:cxnLst/>
            <a:rect l="l" t="t" r="r" b="b"/>
            <a:pathLst>
              <a:path w="2211522" h="2046663">
                <a:moveTo>
                  <a:pt x="0" y="0"/>
                </a:moveTo>
                <a:lnTo>
                  <a:pt x="2211522" y="0"/>
                </a:lnTo>
                <a:lnTo>
                  <a:pt x="2211522" y="2046663"/>
                </a:lnTo>
                <a:lnTo>
                  <a:pt x="0" y="20466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25414" y="8731803"/>
            <a:ext cx="18506452" cy="2391003"/>
            <a:chOff x="0" y="0"/>
            <a:chExt cx="4874127" cy="62972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74127" cy="629729"/>
            </a:xfrm>
            <a:custGeom>
              <a:avLst/>
              <a:gdLst/>
              <a:ahLst/>
              <a:cxnLst/>
              <a:rect l="l" t="t" r="r" b="b"/>
              <a:pathLst>
                <a:path w="4874127" h="629729">
                  <a:moveTo>
                    <a:pt x="0" y="0"/>
                  </a:moveTo>
                  <a:lnTo>
                    <a:pt x="4874127" y="0"/>
                  </a:lnTo>
                  <a:lnTo>
                    <a:pt x="4874127" y="629729"/>
                  </a:lnTo>
                  <a:lnTo>
                    <a:pt x="0" y="629729"/>
                  </a:lnTo>
                  <a:close/>
                </a:path>
              </a:pathLst>
            </a:custGeom>
            <a:solidFill>
              <a:srgbClr val="FDD86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74127" cy="6678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3204793" y="6326081"/>
            <a:ext cx="3819934" cy="3736590"/>
          </a:xfrm>
          <a:custGeom>
            <a:avLst/>
            <a:gdLst/>
            <a:ahLst/>
            <a:cxnLst/>
            <a:rect l="l" t="t" r="r" b="b"/>
            <a:pathLst>
              <a:path w="3819934" h="3736590">
                <a:moveTo>
                  <a:pt x="0" y="0"/>
                </a:moveTo>
                <a:lnTo>
                  <a:pt x="3819934" y="0"/>
                </a:lnTo>
                <a:lnTo>
                  <a:pt x="3819934" y="3736589"/>
                </a:lnTo>
                <a:lnTo>
                  <a:pt x="0" y="37365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240549">
            <a:off x="16220611" y="1028700"/>
            <a:ext cx="1823438" cy="1455435"/>
          </a:xfrm>
          <a:custGeom>
            <a:avLst/>
            <a:gdLst/>
            <a:ahLst/>
            <a:cxnLst/>
            <a:rect l="l" t="t" r="r" b="b"/>
            <a:pathLst>
              <a:path w="1823438" h="1455435">
                <a:moveTo>
                  <a:pt x="0" y="0"/>
                </a:moveTo>
                <a:lnTo>
                  <a:pt x="1823438" y="0"/>
                </a:lnTo>
                <a:lnTo>
                  <a:pt x="1823438" y="1455435"/>
                </a:lnTo>
                <a:lnTo>
                  <a:pt x="0" y="14554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1423944" flipH="1">
            <a:off x="9178390" y="692674"/>
            <a:ext cx="2264441" cy="1807436"/>
          </a:xfrm>
          <a:custGeom>
            <a:avLst/>
            <a:gdLst/>
            <a:ahLst/>
            <a:cxnLst/>
            <a:rect l="l" t="t" r="r" b="b"/>
            <a:pathLst>
              <a:path w="2264441" h="1807436">
                <a:moveTo>
                  <a:pt x="2264441" y="0"/>
                </a:moveTo>
                <a:lnTo>
                  <a:pt x="0" y="0"/>
                </a:lnTo>
                <a:lnTo>
                  <a:pt x="0" y="1807435"/>
                </a:lnTo>
                <a:lnTo>
                  <a:pt x="2264441" y="1807435"/>
                </a:lnTo>
                <a:lnTo>
                  <a:pt x="226444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10677074" y="4995895"/>
            <a:ext cx="2194344" cy="2030765"/>
          </a:xfrm>
          <a:custGeom>
            <a:avLst/>
            <a:gdLst/>
            <a:ahLst/>
            <a:cxnLst/>
            <a:rect l="l" t="t" r="r" b="b"/>
            <a:pathLst>
              <a:path w="2194344" h="2030765">
                <a:moveTo>
                  <a:pt x="2194344" y="0"/>
                </a:moveTo>
                <a:lnTo>
                  <a:pt x="0" y="0"/>
                </a:lnTo>
                <a:lnTo>
                  <a:pt x="0" y="2030765"/>
                </a:lnTo>
                <a:lnTo>
                  <a:pt x="2194344" y="2030765"/>
                </a:lnTo>
                <a:lnTo>
                  <a:pt x="219434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935546">
            <a:off x="15953317" y="4730982"/>
            <a:ext cx="1805626" cy="1441218"/>
          </a:xfrm>
          <a:custGeom>
            <a:avLst/>
            <a:gdLst/>
            <a:ahLst/>
            <a:cxnLst/>
            <a:rect l="l" t="t" r="r" b="b"/>
            <a:pathLst>
              <a:path w="1805626" h="1441218">
                <a:moveTo>
                  <a:pt x="0" y="0"/>
                </a:moveTo>
                <a:lnTo>
                  <a:pt x="1805626" y="0"/>
                </a:lnTo>
                <a:lnTo>
                  <a:pt x="1805626" y="1441218"/>
                </a:lnTo>
                <a:lnTo>
                  <a:pt x="0" y="14412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3077335" y="4253222"/>
            <a:ext cx="2180657" cy="1918978"/>
          </a:xfrm>
          <a:custGeom>
            <a:avLst/>
            <a:gdLst/>
            <a:ahLst/>
            <a:cxnLst/>
            <a:rect l="l" t="t" r="r" b="b"/>
            <a:pathLst>
              <a:path w="2180657" h="1918978">
                <a:moveTo>
                  <a:pt x="0" y="0"/>
                </a:moveTo>
                <a:lnTo>
                  <a:pt x="2180657" y="0"/>
                </a:lnTo>
                <a:lnTo>
                  <a:pt x="2180657" y="1918978"/>
                </a:lnTo>
                <a:lnTo>
                  <a:pt x="0" y="19189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2099367" y="1476778"/>
            <a:ext cx="1544103" cy="1358811"/>
          </a:xfrm>
          <a:custGeom>
            <a:avLst/>
            <a:gdLst/>
            <a:ahLst/>
            <a:cxnLst/>
            <a:rect l="l" t="t" r="r" b="b"/>
            <a:pathLst>
              <a:path w="1544103" h="1358811">
                <a:moveTo>
                  <a:pt x="0" y="0"/>
                </a:moveTo>
                <a:lnTo>
                  <a:pt x="1544103" y="0"/>
                </a:lnTo>
                <a:lnTo>
                  <a:pt x="1544103" y="1358811"/>
                </a:lnTo>
                <a:lnTo>
                  <a:pt x="0" y="13588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7261135">
            <a:off x="8324998" y="3563085"/>
            <a:ext cx="1805626" cy="1441218"/>
          </a:xfrm>
          <a:custGeom>
            <a:avLst/>
            <a:gdLst/>
            <a:ahLst/>
            <a:cxnLst/>
            <a:rect l="l" t="t" r="r" b="b"/>
            <a:pathLst>
              <a:path w="1805626" h="1441218">
                <a:moveTo>
                  <a:pt x="0" y="0"/>
                </a:moveTo>
                <a:lnTo>
                  <a:pt x="1805627" y="0"/>
                </a:lnTo>
                <a:lnTo>
                  <a:pt x="1805627" y="1441218"/>
                </a:lnTo>
                <a:lnTo>
                  <a:pt x="0" y="14412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0613628" y="3195624"/>
            <a:ext cx="1495722" cy="1316235"/>
          </a:xfrm>
          <a:custGeom>
            <a:avLst/>
            <a:gdLst/>
            <a:ahLst/>
            <a:cxnLst/>
            <a:rect l="l" t="t" r="r" b="b"/>
            <a:pathLst>
              <a:path w="1495722" h="1316235">
                <a:moveTo>
                  <a:pt x="0" y="0"/>
                </a:moveTo>
                <a:lnTo>
                  <a:pt x="1495722" y="0"/>
                </a:lnTo>
                <a:lnTo>
                  <a:pt x="1495722" y="1316236"/>
                </a:lnTo>
                <a:lnTo>
                  <a:pt x="0" y="13162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2305284" y="3195624"/>
            <a:ext cx="1134972" cy="998775"/>
          </a:xfrm>
          <a:custGeom>
            <a:avLst/>
            <a:gdLst/>
            <a:ahLst/>
            <a:cxnLst/>
            <a:rect l="l" t="t" r="r" b="b"/>
            <a:pathLst>
              <a:path w="1134972" h="998775">
                <a:moveTo>
                  <a:pt x="0" y="0"/>
                </a:moveTo>
                <a:lnTo>
                  <a:pt x="1134972" y="0"/>
                </a:lnTo>
                <a:lnTo>
                  <a:pt x="1134972" y="998776"/>
                </a:lnTo>
                <a:lnTo>
                  <a:pt x="0" y="9987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7316050" y="1476778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4"/>
                </a:lnTo>
                <a:lnTo>
                  <a:pt x="0" y="19325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7657607" y="4138018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3643470" y="-176127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6171963" y="2835589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4"/>
                </a:lnTo>
                <a:lnTo>
                  <a:pt x="0" y="19325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0199146" y="6114003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4" y="0"/>
                </a:lnTo>
                <a:lnTo>
                  <a:pt x="828964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1070378" y="1263080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4" y="0"/>
                </a:lnTo>
                <a:lnTo>
                  <a:pt x="828964" y="1932544"/>
                </a:lnTo>
                <a:lnTo>
                  <a:pt x="0" y="19325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6441649" y="6011278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4"/>
                </a:lnTo>
                <a:lnTo>
                  <a:pt x="0" y="19325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9144000" y="1476778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4"/>
                </a:lnTo>
                <a:lnTo>
                  <a:pt x="0" y="19325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7200951" y="1921197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4" y="0"/>
                </a:lnTo>
                <a:lnTo>
                  <a:pt x="828964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4843510" y="-903845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4" y="0"/>
                </a:lnTo>
                <a:lnTo>
                  <a:pt x="828964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1270403" y="-652856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4" y="0"/>
                </a:lnTo>
                <a:lnTo>
                  <a:pt x="828964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11270403" y="6977550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4" y="0"/>
                </a:lnTo>
                <a:lnTo>
                  <a:pt x="828964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8081457" y="-455767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17263734" y="5045005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16195764" y="-669465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278002" y="8811556"/>
            <a:ext cx="3253230" cy="1330867"/>
          </a:xfrm>
          <a:custGeom>
            <a:avLst/>
            <a:gdLst/>
            <a:ahLst/>
            <a:cxnLst/>
            <a:rect l="l" t="t" r="r" b="b"/>
            <a:pathLst>
              <a:path w="3253230" h="1330867">
                <a:moveTo>
                  <a:pt x="0" y="0"/>
                </a:moveTo>
                <a:lnTo>
                  <a:pt x="3253229" y="0"/>
                </a:lnTo>
                <a:lnTo>
                  <a:pt x="3253229" y="1330866"/>
                </a:lnTo>
                <a:lnTo>
                  <a:pt x="0" y="133086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9227812" y="4514832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3763060" y="8971926"/>
            <a:ext cx="4381953" cy="1010125"/>
          </a:xfrm>
          <a:custGeom>
            <a:avLst/>
            <a:gdLst/>
            <a:ahLst/>
            <a:cxnLst/>
            <a:rect l="l" t="t" r="r" b="b"/>
            <a:pathLst>
              <a:path w="4381953" h="1010125">
                <a:moveTo>
                  <a:pt x="0" y="0"/>
                </a:moveTo>
                <a:lnTo>
                  <a:pt x="4381953" y="0"/>
                </a:lnTo>
                <a:lnTo>
                  <a:pt x="4381953" y="1010126"/>
                </a:lnTo>
                <a:lnTo>
                  <a:pt x="0" y="101012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TextBox 34"/>
          <p:cNvSpPr txBox="1"/>
          <p:nvPr/>
        </p:nvSpPr>
        <p:spPr>
          <a:xfrm>
            <a:off x="4765581" y="9059206"/>
            <a:ext cx="8439212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</p:txBody>
      </p:sp>
      <p:sp>
        <p:nvSpPr>
          <p:cNvPr id="35" name="TextBox 35"/>
          <p:cNvSpPr txBox="1"/>
          <p:nvPr/>
        </p:nvSpPr>
        <p:spPr>
          <a:xfrm>
            <a:off x="387108" y="972137"/>
            <a:ext cx="7440342" cy="35947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40"/>
              </a:lnSpc>
            </a:pPr>
            <a:r>
              <a:rPr lang="en-US" sz="510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Nan </a:t>
            </a:r>
            <a:r>
              <a:rPr lang="en-US" sz="5100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sezon</a:t>
            </a:r>
            <a:r>
              <a:rPr lang="en-US" sz="510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5100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taks</a:t>
            </a:r>
            <a:r>
              <a:rPr lang="en-US" sz="510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5100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sa</a:t>
            </a:r>
            <a:r>
              <a:rPr lang="en-US" sz="510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a, </a:t>
            </a:r>
            <a:r>
              <a:rPr lang="en-US" sz="5100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tanpri</a:t>
            </a:r>
            <a:r>
              <a:rPr lang="en-US" sz="510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5100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pataje</a:t>
            </a:r>
            <a:r>
              <a:rPr lang="en-US" sz="510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5100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resous</a:t>
            </a:r>
            <a:r>
              <a:rPr lang="en-US" sz="510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5100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sa</a:t>
            </a:r>
            <a:r>
              <a:rPr lang="en-US" sz="510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5100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yo</a:t>
            </a:r>
            <a:r>
              <a:rPr lang="en-US" sz="510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5100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ak</a:t>
            </a:r>
            <a:r>
              <a:rPr lang="en-US" sz="510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5100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kliyan</a:t>
            </a:r>
            <a:r>
              <a:rPr lang="en-US" sz="510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w </a:t>
            </a:r>
            <a:r>
              <a:rPr lang="en-US" sz="5100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yo</a:t>
            </a:r>
            <a:r>
              <a:rPr lang="en-US" sz="510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epi </a:t>
            </a:r>
            <a:r>
              <a:rPr lang="en-US" sz="5100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kominote</a:t>
            </a:r>
            <a:r>
              <a:rPr lang="en-US" sz="510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w </a:t>
            </a:r>
            <a:r>
              <a:rPr lang="en-US" sz="5100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yo</a:t>
            </a:r>
            <a:r>
              <a:rPr lang="en-US" sz="510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!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53331" y="5145616"/>
            <a:ext cx="6771382" cy="1801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Kesyon</a:t>
            </a:r>
            <a:r>
              <a:rPr lang="en-US" sz="33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? </a:t>
            </a:r>
            <a:r>
              <a:rPr lang="en-US" sz="339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Tanpri</a:t>
            </a:r>
            <a:r>
              <a:rPr lang="en-US" sz="33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kontakte</a:t>
            </a:r>
            <a:r>
              <a:rPr lang="en-US" sz="33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:</a:t>
            </a: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Carley, </a:t>
            </a:r>
            <a:r>
              <a:rPr lang="en-US" sz="3399" dirty="0">
                <a:solidFill>
                  <a:srgbClr val="D4145A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carley.ruemmele@bmc.org</a:t>
            </a:r>
          </a:p>
          <a:p>
            <a:pPr algn="ctr">
              <a:lnSpc>
                <a:spcPts val="4759"/>
              </a:lnSpc>
            </a:pPr>
            <a:r>
              <a:rPr lang="en-US" sz="3399" dirty="0">
                <a:latin typeface="Glacial Indifference"/>
                <a:ea typeface="Glacial Indifference"/>
                <a:cs typeface="Glacial Indifference"/>
                <a:sym typeface="Glacial Indifference"/>
              </a:rPr>
              <a:t>Charlotte, </a:t>
            </a:r>
            <a:r>
              <a:rPr lang="en-US" sz="3399" dirty="0">
                <a:solidFill>
                  <a:srgbClr val="D4145A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charlotte.bruce@bmc.org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2027" y="2198674"/>
            <a:ext cx="15628278" cy="5245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57910" lvl="1" indent="-528955" algn="l">
              <a:lnSpc>
                <a:spcPts val="6860"/>
              </a:lnSpc>
              <a:buFont typeface="Arial"/>
              <a:buChar char="•"/>
            </a:pPr>
            <a:r>
              <a:rPr lang="en-US" sz="49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Kowalisyon</a:t>
            </a:r>
            <a:r>
              <a:rPr lang="en-US" sz="49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Kredi</a:t>
            </a:r>
            <a:r>
              <a:rPr lang="en-US" sz="49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Taks </a:t>
            </a:r>
            <a:r>
              <a:rPr lang="en-US" sz="49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pou</a:t>
            </a:r>
            <a:r>
              <a:rPr lang="en-US" sz="49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Fanmi </a:t>
            </a:r>
            <a:r>
              <a:rPr lang="en-US" sz="49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yo</a:t>
            </a:r>
            <a:r>
              <a:rPr lang="en-US" sz="49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- </a:t>
            </a:r>
            <a:r>
              <a:rPr lang="en-US" sz="49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kiyès</a:t>
            </a:r>
            <a:r>
              <a:rPr lang="en-US" sz="49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nou ye</a:t>
            </a:r>
            <a:endParaRPr lang="en-US" dirty="0"/>
          </a:p>
          <a:p>
            <a:pPr marL="1057910" lvl="1" indent="-528955" algn="l">
              <a:lnSpc>
                <a:spcPts val="6860"/>
              </a:lnSpc>
              <a:buFont typeface="Arial"/>
              <a:buChar char="•"/>
            </a:pPr>
            <a:r>
              <a:rPr lang="fi-FI" sz="49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Kisa kredi taks yo ye?</a:t>
            </a:r>
            <a:endParaRPr lang="it-IT" sz="490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</a:endParaRPr>
          </a:p>
          <a:p>
            <a:pPr marL="1057910" lvl="1" indent="-528955" algn="l">
              <a:lnSpc>
                <a:spcPts val="6860"/>
              </a:lnSpc>
              <a:buFont typeface="Arial"/>
              <a:buChar char="•"/>
            </a:pPr>
            <a:r>
              <a:rPr lang="it-IT" sz="49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</a:rPr>
              <a:t>Kredi taks leta ak federal ki disponib</a:t>
            </a:r>
            <a:endParaRPr lang="en-US" sz="490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</a:endParaRPr>
          </a:p>
          <a:p>
            <a:pPr marL="1057910" lvl="1" indent="-528955" algn="l">
              <a:lnSpc>
                <a:spcPts val="6860"/>
              </a:lnSpc>
              <a:buFont typeface="Arial"/>
              <a:buChar char="•"/>
            </a:pPr>
            <a:r>
              <a:rPr lang="en-US" sz="49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</a:rPr>
              <a:t>Preparasyon</a:t>
            </a:r>
            <a:r>
              <a:rPr lang="en-US" sz="49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</a:rPr>
              <a:t>taks</a:t>
            </a:r>
            <a:r>
              <a:rPr lang="en-US" sz="49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</a:rPr>
              <a:t> gratis (VITA)</a:t>
            </a:r>
            <a:endParaRPr lang="en-US" sz="490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1057910" lvl="1" indent="-528955" algn="l">
              <a:lnSpc>
                <a:spcPts val="6860"/>
              </a:lnSpc>
              <a:buFont typeface="Arial"/>
              <a:buChar char="•"/>
            </a:pPr>
            <a:r>
              <a:rPr lang="en-US" sz="49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Resous</a:t>
            </a:r>
            <a:r>
              <a:rPr lang="en-US" sz="49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pou</a:t>
            </a:r>
            <a:r>
              <a:rPr lang="en-US" sz="49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pataje</a:t>
            </a:r>
            <a:r>
              <a:rPr lang="en-US" sz="49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ak</a:t>
            </a:r>
            <a:r>
              <a:rPr lang="en-US" sz="49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kliyan</a:t>
            </a:r>
            <a:r>
              <a:rPr lang="en-US" sz="49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yo</a:t>
            </a:r>
            <a:r>
              <a:rPr lang="en-US" sz="49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e </a:t>
            </a:r>
            <a:r>
              <a:rPr lang="en-US" sz="49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manm</a:t>
            </a:r>
            <a:r>
              <a:rPr lang="en-US" sz="49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kominote</a:t>
            </a:r>
            <a:r>
              <a:rPr lang="en-US" sz="49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  - FindYourFunds.org</a:t>
            </a:r>
            <a:endParaRPr lang="en-US" sz="490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25414" y="8731803"/>
            <a:ext cx="18506452" cy="2391003"/>
            <a:chOff x="0" y="0"/>
            <a:chExt cx="4874127" cy="62972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74127" cy="629729"/>
            </a:xfrm>
            <a:custGeom>
              <a:avLst/>
              <a:gdLst/>
              <a:ahLst/>
              <a:cxnLst/>
              <a:rect l="l" t="t" r="r" b="b"/>
              <a:pathLst>
                <a:path w="4874127" h="629729">
                  <a:moveTo>
                    <a:pt x="0" y="0"/>
                  </a:moveTo>
                  <a:lnTo>
                    <a:pt x="4874127" y="0"/>
                  </a:lnTo>
                  <a:lnTo>
                    <a:pt x="4874127" y="629729"/>
                  </a:lnTo>
                  <a:lnTo>
                    <a:pt x="0" y="629729"/>
                  </a:lnTo>
                  <a:close/>
                </a:path>
              </a:pathLst>
            </a:custGeom>
            <a:solidFill>
              <a:srgbClr val="FDD86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74127" cy="6678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78002" y="355735"/>
            <a:ext cx="4464546" cy="165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599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Ajanda</a:t>
            </a:r>
            <a:endParaRPr lang="en-US" sz="9599" b="1" dirty="0">
              <a:solidFill>
                <a:srgbClr val="00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8" name="Freeform 8"/>
          <p:cNvSpPr/>
          <p:nvPr/>
        </p:nvSpPr>
        <p:spPr>
          <a:xfrm rot="-240549">
            <a:off x="16124471" y="6689856"/>
            <a:ext cx="1823438" cy="1455435"/>
          </a:xfrm>
          <a:custGeom>
            <a:avLst/>
            <a:gdLst/>
            <a:ahLst/>
            <a:cxnLst/>
            <a:rect l="l" t="t" r="r" b="b"/>
            <a:pathLst>
              <a:path w="1823438" h="1455435">
                <a:moveTo>
                  <a:pt x="0" y="0"/>
                </a:moveTo>
                <a:lnTo>
                  <a:pt x="1823438" y="0"/>
                </a:lnTo>
                <a:lnTo>
                  <a:pt x="1823438" y="1455435"/>
                </a:lnTo>
                <a:lnTo>
                  <a:pt x="0" y="14554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6099623" y="8346749"/>
            <a:ext cx="1159162" cy="1020063"/>
          </a:xfrm>
          <a:custGeom>
            <a:avLst/>
            <a:gdLst/>
            <a:ahLst/>
            <a:cxnLst/>
            <a:rect l="l" t="t" r="r" b="b"/>
            <a:pathLst>
              <a:path w="1159162" h="1020063">
                <a:moveTo>
                  <a:pt x="0" y="0"/>
                </a:moveTo>
                <a:lnTo>
                  <a:pt x="1159163" y="0"/>
                </a:lnTo>
                <a:lnTo>
                  <a:pt x="1159163" y="1020063"/>
                </a:lnTo>
                <a:lnTo>
                  <a:pt x="0" y="102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2209144" y="8856780"/>
            <a:ext cx="1134972" cy="998775"/>
          </a:xfrm>
          <a:custGeom>
            <a:avLst/>
            <a:gdLst/>
            <a:ahLst/>
            <a:cxnLst/>
            <a:rect l="l" t="t" r="r" b="b"/>
            <a:pathLst>
              <a:path w="1134972" h="998775">
                <a:moveTo>
                  <a:pt x="0" y="0"/>
                </a:moveTo>
                <a:lnTo>
                  <a:pt x="1134971" y="0"/>
                </a:lnTo>
                <a:lnTo>
                  <a:pt x="1134971" y="998775"/>
                </a:lnTo>
                <a:lnTo>
                  <a:pt x="0" y="9987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3110574" y="5485029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4"/>
                </a:lnTo>
                <a:lnTo>
                  <a:pt x="0" y="19325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5661341" y="8209877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7104811" y="7582353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5246860" y="5769883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1613722" y="7243605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8213049">
            <a:off x="11530966" y="6689856"/>
            <a:ext cx="1823438" cy="1455435"/>
          </a:xfrm>
          <a:custGeom>
            <a:avLst/>
            <a:gdLst/>
            <a:ahLst/>
            <a:cxnLst/>
            <a:rect l="l" t="t" r="r" b="b"/>
            <a:pathLst>
              <a:path w="1823438" h="1455435">
                <a:moveTo>
                  <a:pt x="0" y="0"/>
                </a:moveTo>
                <a:lnTo>
                  <a:pt x="1823438" y="0"/>
                </a:lnTo>
                <a:lnTo>
                  <a:pt x="1823438" y="1455435"/>
                </a:lnTo>
                <a:lnTo>
                  <a:pt x="0" y="14554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3525056" y="7368504"/>
            <a:ext cx="2412887" cy="2360242"/>
          </a:xfrm>
          <a:custGeom>
            <a:avLst/>
            <a:gdLst/>
            <a:ahLst/>
            <a:cxnLst/>
            <a:rect l="l" t="t" r="r" b="b"/>
            <a:pathLst>
              <a:path w="2412887" h="2360242">
                <a:moveTo>
                  <a:pt x="0" y="0"/>
                </a:moveTo>
                <a:lnTo>
                  <a:pt x="2412887" y="0"/>
                </a:lnTo>
                <a:lnTo>
                  <a:pt x="2412887" y="2360243"/>
                </a:lnTo>
                <a:lnTo>
                  <a:pt x="0" y="236024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0651408" y="6451301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4" y="0"/>
                </a:lnTo>
                <a:lnTo>
                  <a:pt x="828964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2953223" y="7522865"/>
            <a:ext cx="552783" cy="1288690"/>
          </a:xfrm>
          <a:custGeom>
            <a:avLst/>
            <a:gdLst/>
            <a:ahLst/>
            <a:cxnLst/>
            <a:rect l="l" t="t" r="r" b="b"/>
            <a:pathLst>
              <a:path w="552783" h="1288690">
                <a:moveTo>
                  <a:pt x="0" y="0"/>
                </a:moveTo>
                <a:lnTo>
                  <a:pt x="552783" y="0"/>
                </a:lnTo>
                <a:lnTo>
                  <a:pt x="552783" y="1288691"/>
                </a:lnTo>
                <a:lnTo>
                  <a:pt x="0" y="12886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14" y="9058896"/>
            <a:ext cx="18506452" cy="2063910"/>
            <a:chOff x="0" y="0"/>
            <a:chExt cx="4874127" cy="6297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4127" cy="629729"/>
            </a:xfrm>
            <a:custGeom>
              <a:avLst/>
              <a:gdLst/>
              <a:ahLst/>
              <a:cxnLst/>
              <a:rect l="l" t="t" r="r" b="b"/>
              <a:pathLst>
                <a:path w="4874127" h="629729">
                  <a:moveTo>
                    <a:pt x="0" y="0"/>
                  </a:moveTo>
                  <a:lnTo>
                    <a:pt x="4874127" y="0"/>
                  </a:lnTo>
                  <a:lnTo>
                    <a:pt x="4874127" y="629729"/>
                  </a:lnTo>
                  <a:lnTo>
                    <a:pt x="0" y="629729"/>
                  </a:lnTo>
                  <a:close/>
                </a:path>
              </a:pathLst>
            </a:custGeom>
            <a:solidFill>
              <a:srgbClr val="FDD86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74127" cy="6678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7259300" y="2268307"/>
            <a:ext cx="649623" cy="1514452"/>
          </a:xfrm>
          <a:custGeom>
            <a:avLst/>
            <a:gdLst/>
            <a:ahLst/>
            <a:cxnLst/>
            <a:rect l="l" t="t" r="r" b="b"/>
            <a:pathLst>
              <a:path w="649623" h="1514452">
                <a:moveTo>
                  <a:pt x="0" y="0"/>
                </a:moveTo>
                <a:lnTo>
                  <a:pt x="649623" y="0"/>
                </a:lnTo>
                <a:lnTo>
                  <a:pt x="649623" y="1514453"/>
                </a:lnTo>
                <a:lnTo>
                  <a:pt x="0" y="1514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2743321" y="8497905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4"/>
                </a:lnTo>
                <a:lnTo>
                  <a:pt x="0" y="19325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2218772" y="7544444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4" y="0"/>
                </a:lnTo>
                <a:lnTo>
                  <a:pt x="828964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7459037" y="2638139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2922661" y="7340148"/>
            <a:ext cx="649623" cy="1514452"/>
          </a:xfrm>
          <a:custGeom>
            <a:avLst/>
            <a:gdLst/>
            <a:ahLst/>
            <a:cxnLst/>
            <a:rect l="l" t="t" r="r" b="b"/>
            <a:pathLst>
              <a:path w="649623" h="1514452">
                <a:moveTo>
                  <a:pt x="0" y="0"/>
                </a:moveTo>
                <a:lnTo>
                  <a:pt x="649623" y="0"/>
                </a:lnTo>
                <a:lnTo>
                  <a:pt x="649623" y="1514453"/>
                </a:lnTo>
                <a:lnTo>
                  <a:pt x="0" y="1514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6908153" y="8854601"/>
            <a:ext cx="675959" cy="1575849"/>
          </a:xfrm>
          <a:custGeom>
            <a:avLst/>
            <a:gdLst/>
            <a:ahLst/>
            <a:cxnLst/>
            <a:rect l="l" t="t" r="r" b="b"/>
            <a:pathLst>
              <a:path w="675959" h="1575849">
                <a:moveTo>
                  <a:pt x="0" y="0"/>
                </a:moveTo>
                <a:lnTo>
                  <a:pt x="675958" y="0"/>
                </a:lnTo>
                <a:lnTo>
                  <a:pt x="675958" y="1575848"/>
                </a:lnTo>
                <a:lnTo>
                  <a:pt x="0" y="1575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3672938" y="3052692"/>
            <a:ext cx="4324735" cy="7089730"/>
          </a:xfrm>
          <a:custGeom>
            <a:avLst/>
            <a:gdLst/>
            <a:ahLst/>
            <a:cxnLst/>
            <a:rect l="l" t="t" r="r" b="b"/>
            <a:pathLst>
              <a:path w="4324735" h="7089730">
                <a:moveTo>
                  <a:pt x="0" y="0"/>
                </a:moveTo>
                <a:lnTo>
                  <a:pt x="4324735" y="0"/>
                </a:lnTo>
                <a:lnTo>
                  <a:pt x="4324735" y="7089730"/>
                </a:lnTo>
                <a:lnTo>
                  <a:pt x="0" y="70897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7494441" y="6742135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4905688" y="3025534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4" y="0"/>
                </a:lnTo>
                <a:lnTo>
                  <a:pt x="828964" y="1932544"/>
                </a:lnTo>
                <a:lnTo>
                  <a:pt x="0" y="19325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4615361" y="2927578"/>
            <a:ext cx="580654" cy="1353667"/>
          </a:xfrm>
          <a:custGeom>
            <a:avLst/>
            <a:gdLst/>
            <a:ahLst/>
            <a:cxnLst/>
            <a:rect l="l" t="t" r="r" b="b"/>
            <a:pathLst>
              <a:path w="580654" h="1353667">
                <a:moveTo>
                  <a:pt x="0" y="0"/>
                </a:moveTo>
                <a:lnTo>
                  <a:pt x="580654" y="0"/>
                </a:lnTo>
                <a:lnTo>
                  <a:pt x="580654" y="1353667"/>
                </a:lnTo>
                <a:lnTo>
                  <a:pt x="0" y="1353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7707346" y="4062703"/>
            <a:ext cx="580654" cy="1353667"/>
          </a:xfrm>
          <a:custGeom>
            <a:avLst/>
            <a:gdLst/>
            <a:ahLst/>
            <a:cxnLst/>
            <a:rect l="l" t="t" r="r" b="b"/>
            <a:pathLst>
              <a:path w="580654" h="1353667">
                <a:moveTo>
                  <a:pt x="0" y="0"/>
                </a:moveTo>
                <a:lnTo>
                  <a:pt x="580654" y="0"/>
                </a:lnTo>
                <a:lnTo>
                  <a:pt x="580654" y="1353666"/>
                </a:lnTo>
                <a:lnTo>
                  <a:pt x="0" y="1353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7328269" y="8097374"/>
            <a:ext cx="580654" cy="1353667"/>
          </a:xfrm>
          <a:custGeom>
            <a:avLst/>
            <a:gdLst/>
            <a:ahLst/>
            <a:cxnLst/>
            <a:rect l="l" t="t" r="r" b="b"/>
            <a:pathLst>
              <a:path w="580654" h="1353667">
                <a:moveTo>
                  <a:pt x="0" y="0"/>
                </a:moveTo>
                <a:lnTo>
                  <a:pt x="580654" y="0"/>
                </a:lnTo>
                <a:lnTo>
                  <a:pt x="580654" y="1353667"/>
                </a:lnTo>
                <a:lnTo>
                  <a:pt x="0" y="1353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481170" y="260247"/>
            <a:ext cx="11116470" cy="16516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439"/>
              </a:lnSpc>
            </a:pPr>
            <a:r>
              <a:rPr lang="en-US" sz="9599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Kowalisyon</a:t>
            </a:r>
            <a:r>
              <a:rPr lang="en-US" sz="95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Nou An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50292" y="2056545"/>
            <a:ext cx="14392124" cy="5347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065" lvl="1" indent="-323215" algn="just">
              <a:lnSpc>
                <a:spcPts val="4199"/>
              </a:lnSpc>
              <a:buFont typeface="Arial"/>
              <a:buChar char="•"/>
            </a:pPr>
            <a:r>
              <a:rPr lang="en-US" sz="295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Kowalisyon</a:t>
            </a:r>
            <a:r>
              <a:rPr lang="en-US" sz="29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95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Kredi</a:t>
            </a:r>
            <a:r>
              <a:rPr lang="en-US" sz="29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Taks </a:t>
            </a:r>
            <a:r>
              <a:rPr lang="en-US" sz="295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pou</a:t>
            </a:r>
            <a:r>
              <a:rPr lang="en-US" sz="29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Fanmi </a:t>
            </a:r>
            <a:r>
              <a:rPr lang="en-US" sz="295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yo</a:t>
            </a:r>
            <a:r>
              <a:rPr lang="en-US" sz="29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se yon </a:t>
            </a:r>
            <a:r>
              <a:rPr lang="en-US" sz="295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rezo</a:t>
            </a:r>
            <a:r>
              <a:rPr lang="en-US" sz="29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nan tout eta a k ap </a:t>
            </a:r>
            <a:r>
              <a:rPr lang="en-US" sz="295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travay</a:t>
            </a:r>
            <a:r>
              <a:rPr lang="en-US" sz="29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95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pou</a:t>
            </a:r>
            <a:r>
              <a:rPr lang="en-US" sz="29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95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elaji</a:t>
            </a:r>
            <a:r>
              <a:rPr lang="en-US" sz="29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95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aksè</a:t>
            </a:r>
            <a:r>
              <a:rPr lang="en-US" sz="29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 </a:t>
            </a:r>
            <a:r>
              <a:rPr lang="en-US" sz="295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Kredi</a:t>
            </a:r>
            <a:r>
              <a:rPr lang="en-US" sz="29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Taks sou </a:t>
            </a:r>
            <a:r>
              <a:rPr lang="en-US" sz="295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Revni</a:t>
            </a:r>
            <a:r>
              <a:rPr lang="en-US" sz="29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95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moun</a:t>
            </a:r>
            <a:r>
              <a:rPr lang="en-US" sz="29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95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touche</a:t>
            </a:r>
            <a:r>
              <a:rPr lang="en-US" sz="29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(EITC) </a:t>
            </a:r>
            <a:r>
              <a:rPr lang="en-US" sz="295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ak</a:t>
            </a:r>
            <a:r>
              <a:rPr lang="en-US" sz="29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95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Kredi</a:t>
            </a:r>
            <a:r>
              <a:rPr lang="en-US" sz="29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Taks </a:t>
            </a:r>
            <a:r>
              <a:rPr lang="en-US" sz="295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pou</a:t>
            </a:r>
            <a:r>
              <a:rPr lang="en-US" sz="29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95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Timoun</a:t>
            </a:r>
            <a:r>
              <a:rPr lang="en-US" sz="29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95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ak</a:t>
            </a:r>
            <a:r>
              <a:rPr lang="en-US" sz="29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Fanmi (CFTC) nan eta a.</a:t>
            </a:r>
            <a:endParaRPr lang="en-US" sz="2950" dirty="0">
              <a:ea typeface="Calibri"/>
              <a:cs typeface="Calibri"/>
            </a:endParaRPr>
          </a:p>
          <a:p>
            <a:pPr marL="647065" lvl="1" indent="-323215" algn="just">
              <a:lnSpc>
                <a:spcPts val="4199"/>
              </a:lnSpc>
              <a:buFont typeface="Arial"/>
              <a:buChar char="•"/>
            </a:pPr>
            <a:r>
              <a:rPr lang="en-US" sz="2950" dirty="0" err="1">
                <a:ea typeface="Calibri"/>
                <a:cs typeface="Calibri"/>
              </a:rPr>
              <a:t>Mwen</a:t>
            </a:r>
            <a:r>
              <a:rPr lang="en-US" sz="2950" dirty="0">
                <a:ea typeface="Calibri"/>
                <a:cs typeface="Calibri"/>
              </a:rPr>
              <a:t> pa </a:t>
            </a:r>
            <a:r>
              <a:rPr lang="en-US" sz="2950" dirty="0" err="1">
                <a:ea typeface="Calibri"/>
                <a:cs typeface="Calibri"/>
              </a:rPr>
              <a:t>konnen</a:t>
            </a:r>
            <a:r>
              <a:rPr lang="en-US" sz="2950" dirty="0">
                <a:ea typeface="Calibri"/>
                <a:cs typeface="Calibri"/>
              </a:rPr>
              <a:t> </a:t>
            </a:r>
            <a:r>
              <a:rPr lang="en-US" sz="2950" dirty="0" err="1">
                <a:ea typeface="Calibri"/>
                <a:cs typeface="Calibri"/>
              </a:rPr>
              <a:t>sa</a:t>
            </a:r>
            <a:r>
              <a:rPr lang="en-US" sz="2950" dirty="0">
                <a:ea typeface="Calibri"/>
                <a:cs typeface="Calibri"/>
              </a:rPr>
              <a:t> </a:t>
            </a:r>
            <a:r>
              <a:rPr lang="en-US" sz="2950" dirty="0" err="1">
                <a:ea typeface="Calibri"/>
                <a:cs typeface="Calibri"/>
              </a:rPr>
              <a:t>sa</a:t>
            </a:r>
            <a:r>
              <a:rPr lang="en-US" sz="2950" dirty="0">
                <a:ea typeface="Calibri"/>
                <a:cs typeface="Calibri"/>
              </a:rPr>
              <a:t> ye.</a:t>
            </a:r>
            <a:endParaRPr lang="en-US" sz="2999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647065" lvl="1" indent="-323215" algn="just">
              <a:lnSpc>
                <a:spcPts val="4199"/>
              </a:lnSpc>
              <a:buFont typeface="Arial"/>
              <a:buChar char="•"/>
            </a:pPr>
            <a:r>
              <a:rPr lang="en-US" sz="29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Sa ki </a:t>
            </a:r>
            <a:r>
              <a:rPr lang="en-US" sz="295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dirije</a:t>
            </a:r>
            <a:r>
              <a:rPr lang="en-US" sz="29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pa Children’s </a:t>
            </a:r>
            <a:r>
              <a:rPr lang="en-US" sz="295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HealthWatch</a:t>
            </a:r>
            <a:r>
              <a:rPr lang="en-US" sz="29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, yon </a:t>
            </a:r>
            <a:r>
              <a:rPr lang="en-US" sz="295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kowalisyon</a:t>
            </a:r>
            <a:r>
              <a:rPr lang="en-US" sz="2950" b="1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9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ki gen </a:t>
            </a:r>
            <a:r>
              <a:rPr lang="en-US" sz="2950" b="1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plis</a:t>
            </a:r>
            <a:r>
              <a:rPr lang="en-US" sz="2950" b="1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950" b="1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pase</a:t>
            </a:r>
            <a:r>
              <a:rPr lang="en-US" sz="2950" b="1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80+ </a:t>
            </a:r>
            <a:r>
              <a:rPr lang="en-US" sz="2950" b="1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òganizasyon</a:t>
            </a:r>
            <a:r>
              <a:rPr lang="en-US" sz="2950" b="1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950" b="1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atravè</a:t>
            </a:r>
            <a:r>
              <a:rPr lang="en-US" sz="2950" b="1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Massachusetts</a:t>
            </a:r>
          </a:p>
          <a:p>
            <a:pPr marL="647065" lvl="1" indent="-323215" algn="just">
              <a:lnSpc>
                <a:spcPts val="4199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Glacial Indifference"/>
              </a:rPr>
              <a:t>Depi</a:t>
            </a:r>
            <a:r>
              <a:rPr lang="en-US" sz="3000" dirty="0">
                <a:solidFill>
                  <a:srgbClr val="000000"/>
                </a:solidFill>
                <a:latin typeface="Glacial Indifference"/>
              </a:rPr>
              <a:t> 2015, nou </a:t>
            </a:r>
            <a:r>
              <a:rPr lang="en-US" sz="3000" dirty="0" err="1">
                <a:solidFill>
                  <a:srgbClr val="000000"/>
                </a:solidFill>
                <a:latin typeface="Glacial Indifference"/>
              </a:rPr>
              <a:t>ogmante</a:t>
            </a:r>
            <a:r>
              <a:rPr lang="en-US" sz="3000" dirty="0">
                <a:solidFill>
                  <a:srgbClr val="000000"/>
                </a:solidFill>
                <a:latin typeface="Glacial Indifference"/>
              </a:rPr>
              <a:t> EITC </a:t>
            </a:r>
            <a:r>
              <a:rPr lang="en-US" sz="3000" dirty="0" err="1">
                <a:solidFill>
                  <a:srgbClr val="000000"/>
                </a:solidFill>
                <a:latin typeface="Glacial Indifference"/>
              </a:rPr>
              <a:t>leta</a:t>
            </a:r>
            <a:r>
              <a:rPr lang="en-US" sz="3000" dirty="0">
                <a:solidFill>
                  <a:srgbClr val="000000"/>
                </a:solidFill>
                <a:latin typeface="Glacial Indifference"/>
              </a:rPr>
              <a:t> a </a:t>
            </a:r>
            <a:r>
              <a:rPr lang="en-US" sz="3000" dirty="0" err="1">
                <a:solidFill>
                  <a:srgbClr val="000000"/>
                </a:solidFill>
                <a:latin typeface="Glacial Indifference"/>
              </a:rPr>
              <a:t>twa</a:t>
            </a:r>
            <a:r>
              <a:rPr lang="en-US" sz="30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Glacial Indifference"/>
              </a:rPr>
              <a:t>fwa</a:t>
            </a:r>
            <a:r>
              <a:rPr lang="en-US" sz="3000" dirty="0">
                <a:solidFill>
                  <a:srgbClr val="000000"/>
                </a:solidFill>
                <a:latin typeface="Glacial Indifference"/>
              </a:rPr>
              <a:t>, nou </a:t>
            </a:r>
            <a:r>
              <a:rPr lang="en-US" sz="3000" dirty="0" err="1">
                <a:solidFill>
                  <a:srgbClr val="000000"/>
                </a:solidFill>
                <a:latin typeface="Glacial Indifference"/>
              </a:rPr>
              <a:t>adopte</a:t>
            </a:r>
            <a:r>
              <a:rPr lang="en-US" sz="3000" dirty="0">
                <a:solidFill>
                  <a:srgbClr val="000000"/>
                </a:solidFill>
                <a:latin typeface="Glacial Indifference"/>
              </a:rPr>
              <a:t> yon CFTC solid </a:t>
            </a:r>
            <a:r>
              <a:rPr lang="en-US" sz="3000" dirty="0" err="1">
                <a:solidFill>
                  <a:srgbClr val="000000"/>
                </a:solidFill>
                <a:latin typeface="Glacial Indifference"/>
              </a:rPr>
              <a:t>ak</a:t>
            </a:r>
            <a:r>
              <a:rPr lang="en-US" sz="30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Glacial Indifference"/>
              </a:rPr>
              <a:t>enklizif</a:t>
            </a:r>
            <a:r>
              <a:rPr lang="en-US" sz="3000" dirty="0">
                <a:solidFill>
                  <a:srgbClr val="000000"/>
                </a:solidFill>
                <a:latin typeface="Glacial Indifference"/>
              </a:rPr>
              <a:t>, epi nou </a:t>
            </a:r>
            <a:r>
              <a:rPr lang="en-US" sz="3000" dirty="0" err="1">
                <a:solidFill>
                  <a:srgbClr val="000000"/>
                </a:solidFill>
                <a:latin typeface="Glacial Indifference"/>
              </a:rPr>
              <a:t>envesti</a:t>
            </a:r>
            <a:r>
              <a:rPr lang="en-US" sz="30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Glacial Indifference"/>
              </a:rPr>
              <a:t>lajan</a:t>
            </a:r>
            <a:r>
              <a:rPr lang="en-US" sz="30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Glacial Indifference"/>
              </a:rPr>
              <a:t>leta</a:t>
            </a:r>
            <a:r>
              <a:rPr lang="en-US" sz="30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Glacial Indifference"/>
              </a:rPr>
              <a:t>pou</a:t>
            </a:r>
            <a:r>
              <a:rPr lang="en-US" sz="30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Glacial Indifference"/>
              </a:rPr>
              <a:t>sèvis</a:t>
            </a:r>
            <a:r>
              <a:rPr lang="en-US" sz="30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Glacial Indifference"/>
              </a:rPr>
              <a:t>preparasyon</a:t>
            </a:r>
            <a:r>
              <a:rPr lang="en-US" sz="30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Glacial Indifference"/>
              </a:rPr>
              <a:t>taks</a:t>
            </a:r>
            <a:r>
              <a:rPr lang="en-US" sz="3000" dirty="0">
                <a:solidFill>
                  <a:srgbClr val="000000"/>
                </a:solidFill>
                <a:latin typeface="Glacial Indifference"/>
              </a:rPr>
              <a:t> gratis. </a:t>
            </a:r>
          </a:p>
          <a:p>
            <a:pPr marL="647065" lvl="1" indent="-323215" algn="just">
              <a:lnSpc>
                <a:spcPts val="4199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Glacial Indifference"/>
              </a:rPr>
              <a:t>Nou </a:t>
            </a:r>
            <a:r>
              <a:rPr lang="en-US" sz="3000" dirty="0" err="1">
                <a:solidFill>
                  <a:srgbClr val="000000"/>
                </a:solidFill>
                <a:latin typeface="Glacial Indifference"/>
              </a:rPr>
              <a:t>mennen</a:t>
            </a:r>
            <a:r>
              <a:rPr lang="en-US" sz="30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Glacial Indifference"/>
              </a:rPr>
              <a:t>tou</a:t>
            </a:r>
            <a:r>
              <a:rPr lang="en-US" sz="3000" dirty="0">
                <a:solidFill>
                  <a:srgbClr val="000000"/>
                </a:solidFill>
                <a:latin typeface="Glacial Indifference"/>
              </a:rPr>
              <a:t> yon </a:t>
            </a:r>
            <a:r>
              <a:rPr lang="en-US" sz="3000" dirty="0" err="1">
                <a:solidFill>
                  <a:srgbClr val="000000"/>
                </a:solidFill>
                <a:latin typeface="Glacial Indifference"/>
              </a:rPr>
              <a:t>kanpay</a:t>
            </a:r>
            <a:r>
              <a:rPr lang="en-US" sz="30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Glacial Indifference"/>
              </a:rPr>
              <a:t>sansibilizasyon</a:t>
            </a:r>
            <a:r>
              <a:rPr lang="en-US" sz="30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Glacial Indifference"/>
              </a:rPr>
              <a:t>pou</a:t>
            </a:r>
            <a:r>
              <a:rPr lang="en-US" sz="30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Glacial Indifference"/>
              </a:rPr>
              <a:t>asire</a:t>
            </a:r>
            <a:r>
              <a:rPr lang="en-US" sz="3000" dirty="0">
                <a:solidFill>
                  <a:srgbClr val="000000"/>
                </a:solidFill>
                <a:latin typeface="Glacial Indifference"/>
              </a:rPr>
              <a:t> tout </a:t>
            </a:r>
            <a:r>
              <a:rPr lang="en-US" sz="3000" dirty="0" err="1">
                <a:solidFill>
                  <a:srgbClr val="000000"/>
                </a:solidFill>
                <a:latin typeface="Glacial Indifference"/>
              </a:rPr>
              <a:t>moun</a:t>
            </a:r>
            <a:r>
              <a:rPr lang="en-US" sz="3000" dirty="0">
                <a:solidFill>
                  <a:srgbClr val="000000"/>
                </a:solidFill>
                <a:latin typeface="Glacial Indifference"/>
              </a:rPr>
              <a:t> ki </a:t>
            </a:r>
            <a:r>
              <a:rPr lang="en-US" sz="3000" dirty="0" err="1">
                <a:solidFill>
                  <a:srgbClr val="000000"/>
                </a:solidFill>
                <a:latin typeface="Glacial Indifference"/>
              </a:rPr>
              <a:t>elijib</a:t>
            </a:r>
            <a:r>
              <a:rPr lang="en-US" sz="3000" dirty="0">
                <a:solidFill>
                  <a:srgbClr val="000000"/>
                </a:solidFill>
                <a:latin typeface="Glacial Indifference"/>
              </a:rPr>
              <a:t>/</a:t>
            </a:r>
            <a:r>
              <a:rPr lang="en-US" sz="3000" dirty="0" err="1">
                <a:solidFill>
                  <a:srgbClr val="000000"/>
                </a:solidFill>
                <a:latin typeface="Glacial Indifference"/>
              </a:rPr>
              <a:t>kalifye</a:t>
            </a:r>
            <a:endParaRPr lang="en-US" sz="3000" dirty="0">
              <a:solidFill>
                <a:srgbClr val="000000"/>
              </a:solidFill>
              <a:latin typeface="Glacial Indifference"/>
            </a:endParaRPr>
          </a:p>
          <a:p>
            <a:pPr marL="323850" lvl="1">
              <a:lnSpc>
                <a:spcPts val="4199"/>
              </a:lnSpc>
            </a:pPr>
            <a:r>
              <a:rPr lang="en-US" sz="3000" dirty="0">
                <a:solidFill>
                  <a:srgbClr val="000000"/>
                </a:solidFill>
                <a:latin typeface="Glacial Indifference"/>
              </a:rPr>
              <a:t>   </a:t>
            </a:r>
            <a:r>
              <a:rPr lang="en-US" sz="3000" dirty="0" err="1">
                <a:solidFill>
                  <a:srgbClr val="000000"/>
                </a:solidFill>
                <a:latin typeface="Glacial Indifference"/>
              </a:rPr>
              <a:t>yo</a:t>
            </a:r>
            <a:r>
              <a:rPr lang="en-US" sz="30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Glacial Indifference"/>
              </a:rPr>
              <a:t>konnen</a:t>
            </a:r>
            <a:r>
              <a:rPr lang="en-US" sz="3000" dirty="0">
                <a:solidFill>
                  <a:srgbClr val="000000"/>
                </a:solidFill>
                <a:latin typeface="Glacial Indifference"/>
              </a:rPr>
              <a:t> epi </a:t>
            </a:r>
            <a:r>
              <a:rPr lang="en-US" sz="3000" dirty="0" err="1">
                <a:solidFill>
                  <a:srgbClr val="000000"/>
                </a:solidFill>
                <a:latin typeface="Glacial Indifference"/>
              </a:rPr>
              <a:t>reklame</a:t>
            </a:r>
            <a:r>
              <a:rPr lang="en-US" sz="30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Glacial Indifference"/>
              </a:rPr>
              <a:t>lajan</a:t>
            </a:r>
            <a:r>
              <a:rPr lang="en-US" sz="30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Glacial Indifference"/>
              </a:rPr>
              <a:t>yo</a:t>
            </a:r>
            <a:r>
              <a:rPr lang="en-US" sz="30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Glacial Indifference"/>
              </a:rPr>
              <a:t>dwe</a:t>
            </a:r>
            <a:r>
              <a:rPr lang="en-US" sz="30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Glacial Indifference"/>
              </a:rPr>
              <a:t>yo</a:t>
            </a:r>
            <a:r>
              <a:rPr lang="en-US" sz="3000" dirty="0">
                <a:solidFill>
                  <a:srgbClr val="000000"/>
                </a:solidFill>
                <a:latin typeface="Glacial Indifference"/>
              </a:rPr>
              <a:t> a</a:t>
            </a:r>
            <a:endParaRPr lang="en-US" sz="3000" dirty="0">
              <a:latin typeface="Glacial Indifferenc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1170" y="291299"/>
            <a:ext cx="13341652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0"/>
              </a:lnSpc>
            </a:pPr>
            <a:r>
              <a:rPr lang="nb-NO" sz="800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Kisa kredi taks yo ye?</a:t>
            </a:r>
            <a:endParaRPr lang="en-US" sz="8000" b="1" dirty="0">
              <a:solidFill>
                <a:srgbClr val="00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3" name="Freeform 3"/>
          <p:cNvSpPr/>
          <p:nvPr/>
        </p:nvSpPr>
        <p:spPr>
          <a:xfrm rot="-240549">
            <a:off x="16124471" y="6689856"/>
            <a:ext cx="1823438" cy="1455435"/>
          </a:xfrm>
          <a:custGeom>
            <a:avLst/>
            <a:gdLst/>
            <a:ahLst/>
            <a:cxnLst/>
            <a:rect l="l" t="t" r="r" b="b"/>
            <a:pathLst>
              <a:path w="1823438" h="1455435">
                <a:moveTo>
                  <a:pt x="0" y="0"/>
                </a:moveTo>
                <a:lnTo>
                  <a:pt x="1823438" y="0"/>
                </a:lnTo>
                <a:lnTo>
                  <a:pt x="1823438" y="1455435"/>
                </a:lnTo>
                <a:lnTo>
                  <a:pt x="0" y="14554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-25414" y="8731803"/>
            <a:ext cx="18506452" cy="2391003"/>
            <a:chOff x="0" y="0"/>
            <a:chExt cx="4874127" cy="62972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74127" cy="629729"/>
            </a:xfrm>
            <a:custGeom>
              <a:avLst/>
              <a:gdLst/>
              <a:ahLst/>
              <a:cxnLst/>
              <a:rect l="l" t="t" r="r" b="b"/>
              <a:pathLst>
                <a:path w="4874127" h="629729">
                  <a:moveTo>
                    <a:pt x="0" y="0"/>
                  </a:moveTo>
                  <a:lnTo>
                    <a:pt x="4874127" y="0"/>
                  </a:lnTo>
                  <a:lnTo>
                    <a:pt x="4874127" y="629729"/>
                  </a:lnTo>
                  <a:lnTo>
                    <a:pt x="0" y="629729"/>
                  </a:lnTo>
                  <a:close/>
                </a:path>
              </a:pathLst>
            </a:custGeom>
            <a:solidFill>
              <a:srgbClr val="FDD86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74127" cy="6678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6099623" y="8346749"/>
            <a:ext cx="1159162" cy="1020063"/>
          </a:xfrm>
          <a:custGeom>
            <a:avLst/>
            <a:gdLst/>
            <a:ahLst/>
            <a:cxnLst/>
            <a:rect l="l" t="t" r="r" b="b"/>
            <a:pathLst>
              <a:path w="1159162" h="1020063">
                <a:moveTo>
                  <a:pt x="0" y="0"/>
                </a:moveTo>
                <a:lnTo>
                  <a:pt x="1159163" y="0"/>
                </a:lnTo>
                <a:lnTo>
                  <a:pt x="1159163" y="1020063"/>
                </a:lnTo>
                <a:lnTo>
                  <a:pt x="0" y="102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2209144" y="8856780"/>
            <a:ext cx="1134972" cy="998775"/>
          </a:xfrm>
          <a:custGeom>
            <a:avLst/>
            <a:gdLst/>
            <a:ahLst/>
            <a:cxnLst/>
            <a:rect l="l" t="t" r="r" b="b"/>
            <a:pathLst>
              <a:path w="1134972" h="998775">
                <a:moveTo>
                  <a:pt x="0" y="0"/>
                </a:moveTo>
                <a:lnTo>
                  <a:pt x="1134971" y="0"/>
                </a:lnTo>
                <a:lnTo>
                  <a:pt x="1134971" y="998775"/>
                </a:lnTo>
                <a:lnTo>
                  <a:pt x="0" y="9987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3110574" y="5485029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4"/>
                </a:lnTo>
                <a:lnTo>
                  <a:pt x="0" y="19325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5661341" y="8209877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7104811" y="7582353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5246860" y="5769883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1613722" y="7243605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8213049">
            <a:off x="11530966" y="6689856"/>
            <a:ext cx="1823438" cy="1455435"/>
          </a:xfrm>
          <a:custGeom>
            <a:avLst/>
            <a:gdLst/>
            <a:ahLst/>
            <a:cxnLst/>
            <a:rect l="l" t="t" r="r" b="b"/>
            <a:pathLst>
              <a:path w="1823438" h="1455435">
                <a:moveTo>
                  <a:pt x="0" y="0"/>
                </a:moveTo>
                <a:lnTo>
                  <a:pt x="1823438" y="0"/>
                </a:lnTo>
                <a:lnTo>
                  <a:pt x="1823438" y="1455435"/>
                </a:lnTo>
                <a:lnTo>
                  <a:pt x="0" y="14554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3525056" y="7368504"/>
            <a:ext cx="2412887" cy="2360242"/>
          </a:xfrm>
          <a:custGeom>
            <a:avLst/>
            <a:gdLst/>
            <a:ahLst/>
            <a:cxnLst/>
            <a:rect l="l" t="t" r="r" b="b"/>
            <a:pathLst>
              <a:path w="2412887" h="2360242">
                <a:moveTo>
                  <a:pt x="0" y="0"/>
                </a:moveTo>
                <a:lnTo>
                  <a:pt x="2412887" y="0"/>
                </a:lnTo>
                <a:lnTo>
                  <a:pt x="2412887" y="2360243"/>
                </a:lnTo>
                <a:lnTo>
                  <a:pt x="0" y="23602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0651408" y="6451301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4" y="0"/>
                </a:lnTo>
                <a:lnTo>
                  <a:pt x="828964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2953223" y="7522865"/>
            <a:ext cx="552783" cy="1288690"/>
          </a:xfrm>
          <a:custGeom>
            <a:avLst/>
            <a:gdLst/>
            <a:ahLst/>
            <a:cxnLst/>
            <a:rect l="l" t="t" r="r" b="b"/>
            <a:pathLst>
              <a:path w="552783" h="1288690">
                <a:moveTo>
                  <a:pt x="0" y="0"/>
                </a:moveTo>
                <a:lnTo>
                  <a:pt x="552783" y="0"/>
                </a:lnTo>
                <a:lnTo>
                  <a:pt x="552783" y="1288691"/>
                </a:lnTo>
                <a:lnTo>
                  <a:pt x="0" y="12886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664315" y="1841427"/>
            <a:ext cx="15825989" cy="4324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6768" lvl="1" indent="-333384">
              <a:lnSpc>
                <a:spcPts val="4323"/>
              </a:lnSpc>
              <a:buFont typeface="Arial"/>
              <a:buChar char="•"/>
            </a:pPr>
            <a:r>
              <a:rPr lang="en-US" sz="3088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Kredi</a:t>
            </a:r>
            <a:r>
              <a:rPr lang="en-US" sz="308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088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taks</a:t>
            </a:r>
            <a:r>
              <a:rPr lang="en-US" sz="308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088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ranbousab</a:t>
            </a:r>
            <a:r>
              <a:rPr lang="en-US" sz="308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088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yo</a:t>
            </a:r>
            <a:r>
              <a:rPr lang="en-US" sz="308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088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diminye</a:t>
            </a:r>
            <a:r>
              <a:rPr lang="en-US" sz="308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088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kantite</a:t>
            </a:r>
            <a:r>
              <a:rPr lang="en-US" sz="308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088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taks</a:t>
            </a:r>
            <a:r>
              <a:rPr lang="en-US" sz="308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yon </a:t>
            </a:r>
            <a:r>
              <a:rPr lang="en-US" sz="3088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fanmi</a:t>
            </a:r>
            <a:r>
              <a:rPr lang="en-US" sz="308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088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dwe</a:t>
            </a:r>
            <a:r>
              <a:rPr lang="en-US" sz="308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, epi </a:t>
            </a:r>
            <a:r>
              <a:rPr lang="en-US" sz="3088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yo</a:t>
            </a:r>
            <a:r>
              <a:rPr lang="en-US" sz="308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bay yon </a:t>
            </a:r>
            <a:r>
              <a:rPr lang="en-US" sz="3088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ranbousman</a:t>
            </a:r>
            <a:r>
              <a:rPr lang="en-US" sz="308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088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si</a:t>
            </a:r>
            <a:r>
              <a:rPr lang="en-US" sz="308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088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kredi</a:t>
            </a:r>
            <a:r>
              <a:rPr lang="en-US" sz="308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 pi </a:t>
            </a:r>
            <a:r>
              <a:rPr lang="en-US" sz="3088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plis</a:t>
            </a:r>
            <a:r>
              <a:rPr lang="en-US" sz="308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088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pase</a:t>
            </a:r>
            <a:r>
              <a:rPr lang="en-US" sz="308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088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kantite</a:t>
            </a:r>
            <a:r>
              <a:rPr lang="en-US" sz="308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088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taks</a:t>
            </a:r>
            <a:r>
              <a:rPr lang="en-US" sz="308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088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yo</a:t>
            </a:r>
            <a:r>
              <a:rPr lang="en-US" sz="308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088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dwe</a:t>
            </a:r>
            <a:r>
              <a:rPr lang="en-US" sz="308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a. Sa ki </a:t>
            </a:r>
            <a:r>
              <a:rPr lang="en-US" sz="3088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vle</a:t>
            </a:r>
            <a:r>
              <a:rPr lang="en-US" sz="308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di </a:t>
            </a:r>
            <a:r>
              <a:rPr lang="en-US" sz="3088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konsa</a:t>
            </a:r>
            <a:r>
              <a:rPr lang="en-US" sz="308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088" b="1" dirty="0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Fanmi ki gen </a:t>
            </a:r>
            <a:r>
              <a:rPr lang="en-US" sz="3088" b="1" dirty="0" err="1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revni</a:t>
            </a:r>
            <a:r>
              <a:rPr lang="en-US" sz="3088" b="1" dirty="0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ki </a:t>
            </a:r>
            <a:r>
              <a:rPr lang="en-US" sz="3088" b="1" dirty="0" err="1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piti</a:t>
            </a:r>
            <a:r>
              <a:rPr lang="en-US" sz="3088" b="1" dirty="0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3088" b="1" dirty="0" err="1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ak</a:t>
            </a:r>
            <a:r>
              <a:rPr lang="en-US" sz="3088" b="1" dirty="0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3088" b="1" dirty="0" err="1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revni</a:t>
            </a:r>
            <a:r>
              <a:rPr lang="en-US" sz="3088" b="1" dirty="0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ki </a:t>
            </a:r>
            <a:r>
              <a:rPr lang="en-US" sz="3088" b="1" dirty="0" err="1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modere</a:t>
            </a:r>
            <a:r>
              <a:rPr lang="en-US" sz="3088" b="1" dirty="0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/</a:t>
            </a:r>
            <a:r>
              <a:rPr lang="en-US" sz="3088" b="1" dirty="0" err="1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mwayen</a:t>
            </a:r>
            <a:r>
              <a:rPr lang="en-US" sz="3088" b="1" dirty="0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3088" b="1" dirty="0" err="1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yo</a:t>
            </a:r>
            <a:r>
              <a:rPr lang="en-US" sz="3088" b="1" dirty="0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ka </a:t>
            </a:r>
            <a:r>
              <a:rPr lang="en-US" sz="3088" b="1" dirty="0" err="1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jwenn</a:t>
            </a:r>
            <a:r>
              <a:rPr lang="en-US" sz="3088" b="1" dirty="0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3088" b="1" dirty="0" err="1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lajan</a:t>
            </a:r>
            <a:r>
              <a:rPr lang="en-US" sz="3088" b="1" dirty="0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3088" b="1" dirty="0" err="1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kach</a:t>
            </a:r>
            <a:r>
              <a:rPr lang="en-US" sz="3088" b="1" dirty="0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3088" b="1" dirty="0" err="1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dirèkteman</a:t>
            </a:r>
            <a:r>
              <a:rPr lang="en-US" sz="3088" b="1" dirty="0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, yon </a:t>
            </a:r>
            <a:r>
              <a:rPr lang="en-US" sz="3088" b="1" dirty="0" err="1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fason</a:t>
            </a:r>
            <a:r>
              <a:rPr lang="en-US" sz="3088" b="1" dirty="0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ki </a:t>
            </a:r>
            <a:r>
              <a:rPr lang="en-US" sz="3088" b="1" dirty="0" err="1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fleksib</a:t>
            </a:r>
            <a:r>
              <a:rPr lang="en-US" sz="3088" b="1" dirty="0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, </a:t>
            </a:r>
            <a:r>
              <a:rPr lang="en-US" sz="3088" b="1" dirty="0" err="1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pou</a:t>
            </a:r>
            <a:r>
              <a:rPr lang="en-US" sz="3088" b="1" dirty="0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3088" b="1" dirty="0" err="1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lajan</a:t>
            </a:r>
            <a:r>
              <a:rPr lang="en-US" sz="3088" b="1" dirty="0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3088" b="1" dirty="0" err="1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retounen</a:t>
            </a:r>
            <a:r>
              <a:rPr lang="en-US" sz="3088" b="1" dirty="0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nan </a:t>
            </a:r>
            <a:r>
              <a:rPr lang="en-US" sz="3088" b="1" dirty="0" err="1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pòch</a:t>
            </a:r>
            <a:r>
              <a:rPr lang="en-US" sz="3088" b="1" dirty="0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3088" b="1" dirty="0" err="1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yo</a:t>
            </a:r>
            <a:r>
              <a:rPr lang="en-US" sz="3088" b="1" dirty="0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. </a:t>
            </a:r>
            <a:endParaRPr lang="en-US" sz="3088" dirty="0">
              <a:solidFill>
                <a:srgbClr val="D4145A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666768" lvl="1" indent="-333384">
              <a:lnSpc>
                <a:spcPts val="4323"/>
              </a:lnSpc>
              <a:buFont typeface="Arial"/>
              <a:buChar char="•"/>
            </a:pPr>
            <a:r>
              <a:rPr lang="en-US" sz="308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Nan </a:t>
            </a:r>
            <a:r>
              <a:rPr lang="en-US" sz="3088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nivo</a:t>
            </a:r>
            <a:r>
              <a:rPr lang="en-US" sz="308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federal, </a:t>
            </a:r>
            <a:r>
              <a:rPr lang="en-US" sz="3088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Kredi</a:t>
            </a:r>
            <a:r>
              <a:rPr lang="en-US" sz="308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Taks </a:t>
            </a:r>
            <a:r>
              <a:rPr lang="en-US" sz="3088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pou</a:t>
            </a:r>
            <a:r>
              <a:rPr lang="en-US" sz="308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088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Timoun</a:t>
            </a:r>
            <a:r>
              <a:rPr lang="en-US" sz="308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088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ak</a:t>
            </a:r>
            <a:r>
              <a:rPr lang="en-US" sz="308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088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Kredi</a:t>
            </a:r>
            <a:r>
              <a:rPr lang="en-US" sz="308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Taks sou </a:t>
            </a:r>
            <a:r>
              <a:rPr lang="en-US" sz="3088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Revni</a:t>
            </a:r>
            <a:r>
              <a:rPr lang="en-US" sz="308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088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Travay</a:t>
            </a:r>
            <a:r>
              <a:rPr lang="en-US" sz="308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bay pi </a:t>
            </a:r>
            <a:r>
              <a:rPr lang="en-US" sz="3088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gwo</a:t>
            </a:r>
            <a:r>
              <a:rPr lang="en-US" sz="308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088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benefis</a:t>
            </a:r>
            <a:r>
              <a:rPr lang="en-US" sz="308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088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kont</a:t>
            </a:r>
            <a:r>
              <a:rPr lang="en-US" sz="308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088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povrete</a:t>
            </a:r>
            <a:r>
              <a:rPr lang="en-US" sz="308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088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pou</a:t>
            </a:r>
            <a:r>
              <a:rPr lang="en-US" sz="308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088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timoun</a:t>
            </a:r>
            <a:r>
              <a:rPr lang="en-US" sz="308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, </a:t>
            </a:r>
            <a:r>
              <a:rPr lang="en-US" sz="3088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moun</a:t>
            </a:r>
            <a:r>
              <a:rPr lang="en-US" sz="308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k ap </a:t>
            </a:r>
            <a:r>
              <a:rPr lang="en-US" sz="3088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travay</a:t>
            </a:r>
            <a:r>
              <a:rPr lang="en-US" sz="308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, </a:t>
            </a:r>
            <a:r>
              <a:rPr lang="en-US" sz="3088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ak</a:t>
            </a:r>
            <a:r>
              <a:rPr lang="en-US" sz="308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088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moun</a:t>
            </a:r>
            <a:r>
              <a:rPr lang="en-US" sz="308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ki </a:t>
            </a:r>
            <a:r>
              <a:rPr lang="en-US" sz="3088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poko</a:t>
            </a:r>
            <a:r>
              <a:rPr lang="en-US" sz="308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gen 65 an.</a:t>
            </a:r>
            <a:r>
              <a:rPr lang="en-US" sz="3088" dirty="0">
                <a:solidFill>
                  <a:srgbClr val="3290B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088" b="1" dirty="0">
                <a:solidFill>
                  <a:srgbClr val="01B69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Nan lane 2024, </a:t>
            </a:r>
            <a:r>
              <a:rPr lang="en-US" sz="3088" b="1" dirty="0" err="1">
                <a:solidFill>
                  <a:srgbClr val="01B69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kredi</a:t>
            </a:r>
            <a:r>
              <a:rPr lang="en-US" sz="3088" b="1" dirty="0">
                <a:solidFill>
                  <a:srgbClr val="01B69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3088" b="1" dirty="0" err="1">
                <a:solidFill>
                  <a:srgbClr val="01B69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sa</a:t>
            </a:r>
            <a:r>
              <a:rPr lang="en-US" sz="3088" b="1" dirty="0">
                <a:solidFill>
                  <a:srgbClr val="01B69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3088" b="1" dirty="0" err="1">
                <a:solidFill>
                  <a:srgbClr val="01B69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yo</a:t>
            </a:r>
            <a:r>
              <a:rPr lang="en-US" sz="3088" b="1" dirty="0">
                <a:solidFill>
                  <a:srgbClr val="01B69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3088" b="1" dirty="0" err="1">
                <a:solidFill>
                  <a:srgbClr val="01B69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te</a:t>
            </a:r>
            <a:r>
              <a:rPr lang="en-US" sz="3088" b="1" dirty="0">
                <a:solidFill>
                  <a:srgbClr val="01B69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retire 6.8 </a:t>
            </a:r>
            <a:r>
              <a:rPr lang="en-US" sz="3088" b="1" dirty="0" err="1">
                <a:solidFill>
                  <a:srgbClr val="01B69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milyon</a:t>
            </a:r>
            <a:r>
              <a:rPr lang="en-US" sz="3088" b="1" dirty="0">
                <a:solidFill>
                  <a:srgbClr val="01B69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3088" b="1" dirty="0" err="1">
                <a:solidFill>
                  <a:srgbClr val="01B69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moun</a:t>
            </a:r>
            <a:r>
              <a:rPr lang="en-US" sz="3088" b="1" dirty="0">
                <a:solidFill>
                  <a:srgbClr val="01B69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nan </a:t>
            </a:r>
            <a:r>
              <a:rPr lang="en-US" sz="3088" b="1" dirty="0" err="1">
                <a:solidFill>
                  <a:srgbClr val="01B69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nivo</a:t>
            </a:r>
            <a:r>
              <a:rPr lang="en-US" sz="3088" b="1" dirty="0">
                <a:solidFill>
                  <a:srgbClr val="01B69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3088" b="1" dirty="0" err="1">
                <a:solidFill>
                  <a:srgbClr val="01B69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povrete</a:t>
            </a:r>
            <a:r>
              <a:rPr lang="en-US" sz="3088" b="1" dirty="0">
                <a:solidFill>
                  <a:srgbClr val="01B69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, a yon </a:t>
            </a:r>
            <a:r>
              <a:rPr lang="en-US" sz="3088" b="1" dirty="0" err="1">
                <a:solidFill>
                  <a:srgbClr val="01B69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nivo</a:t>
            </a:r>
            <a:r>
              <a:rPr lang="en-US" sz="3088" b="1" dirty="0">
                <a:solidFill>
                  <a:srgbClr val="01B69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ki pi wo</a:t>
            </a:r>
            <a:r>
              <a:rPr lang="en-US" sz="3088" b="1" dirty="0">
                <a:solidFill>
                  <a:srgbClr val="3290B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3088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(</a:t>
            </a:r>
            <a:r>
              <a:rPr lang="en-US" sz="3088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1)</a:t>
            </a:r>
          </a:p>
          <a:p>
            <a:pPr algn="ctr">
              <a:lnSpc>
                <a:spcPts val="3834"/>
              </a:lnSpc>
            </a:pPr>
            <a:endParaRPr lang="en-US" sz="3088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87961" y="9107305"/>
            <a:ext cx="8247192" cy="621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97"/>
              </a:lnSpc>
            </a:pPr>
            <a:r>
              <a:rPr lang="en-US" sz="1783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(1) Butkus, Neva. Institute on Taxation and Economic Policy. September 16, 2025. https://itep.org/child-poverty-remains-unacceptably-child-tax-credit-changes/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87961" y="6394151"/>
            <a:ext cx="9830098" cy="1689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Sa ki </a:t>
            </a:r>
            <a:r>
              <a:rPr lang="en-US" sz="3200" b="1" dirty="0" err="1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bati</a:t>
            </a:r>
            <a:r>
              <a:rPr lang="en-US" sz="320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sou </a:t>
            </a:r>
            <a:r>
              <a:rPr lang="en-US" sz="3200" b="1" dirty="0" err="1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siksè</a:t>
            </a:r>
            <a:r>
              <a:rPr lang="en-US" sz="320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3200" b="1" dirty="0" err="1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kredi</a:t>
            </a:r>
            <a:r>
              <a:rPr lang="en-US" sz="320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3200" b="1" dirty="0" err="1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taks</a:t>
            </a:r>
            <a:r>
              <a:rPr lang="en-US" sz="320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federal </a:t>
            </a:r>
            <a:r>
              <a:rPr lang="en-US" sz="3200" b="1" dirty="0" err="1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sa</a:t>
            </a:r>
            <a:r>
              <a:rPr lang="en-US" sz="320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3200" b="1" dirty="0" err="1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yo</a:t>
            </a:r>
            <a:r>
              <a:rPr lang="en-US" sz="320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,</a:t>
            </a:r>
          </a:p>
          <a:p>
            <a:pPr algn="l">
              <a:lnSpc>
                <a:spcPts val="4480"/>
              </a:lnSpc>
            </a:pPr>
            <a:r>
              <a:rPr lang="en-US" sz="3200" b="1" dirty="0" err="1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anpil</a:t>
            </a:r>
            <a:r>
              <a:rPr lang="en-US" sz="320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eta, </a:t>
            </a:r>
            <a:r>
              <a:rPr lang="en-US" sz="3200" b="1" dirty="0" err="1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pami</a:t>
            </a:r>
            <a:r>
              <a:rPr lang="en-US" sz="320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3200" b="1" dirty="0" err="1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yo</a:t>
            </a:r>
            <a:r>
              <a:rPr lang="en-US" sz="320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eta Massachusetts, </a:t>
            </a:r>
            <a:r>
              <a:rPr lang="en-US" sz="3200" b="1" dirty="0" err="1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te</a:t>
            </a:r>
            <a:endParaRPr lang="es-DO" sz="3200" b="1" dirty="0">
              <a:solidFill>
                <a:srgbClr val="000001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  <a:p>
            <a:pPr algn="l">
              <a:lnSpc>
                <a:spcPts val="4480"/>
              </a:lnSpc>
            </a:pPr>
            <a:r>
              <a:rPr lang="es-DO" sz="320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aplike pwòp vèsyon leta pa yo.</a:t>
            </a:r>
            <a:endParaRPr lang="en-US" sz="3200" b="1" dirty="0">
              <a:solidFill>
                <a:srgbClr val="000001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4367" y="1492321"/>
            <a:ext cx="7909874" cy="2570581"/>
            <a:chOff x="0" y="0"/>
            <a:chExt cx="1948619" cy="6332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48619" cy="633270"/>
            </a:xfrm>
            <a:custGeom>
              <a:avLst/>
              <a:gdLst/>
              <a:ahLst/>
              <a:cxnLst/>
              <a:rect l="l" t="t" r="r" b="b"/>
              <a:pathLst>
                <a:path w="1948619" h="633270">
                  <a:moveTo>
                    <a:pt x="34257" y="0"/>
                  </a:moveTo>
                  <a:lnTo>
                    <a:pt x="1914362" y="0"/>
                  </a:lnTo>
                  <a:cubicBezTo>
                    <a:pt x="1923448" y="0"/>
                    <a:pt x="1932161" y="3609"/>
                    <a:pt x="1938586" y="10034"/>
                  </a:cubicBezTo>
                  <a:cubicBezTo>
                    <a:pt x="1945010" y="16458"/>
                    <a:pt x="1948619" y="25171"/>
                    <a:pt x="1948619" y="34257"/>
                  </a:cubicBezTo>
                  <a:lnTo>
                    <a:pt x="1948619" y="599013"/>
                  </a:lnTo>
                  <a:cubicBezTo>
                    <a:pt x="1948619" y="608098"/>
                    <a:pt x="1945010" y="616812"/>
                    <a:pt x="1938586" y="623236"/>
                  </a:cubicBezTo>
                  <a:cubicBezTo>
                    <a:pt x="1932161" y="629661"/>
                    <a:pt x="1923448" y="633270"/>
                    <a:pt x="1914362" y="633270"/>
                  </a:cubicBezTo>
                  <a:lnTo>
                    <a:pt x="34257" y="633270"/>
                  </a:lnTo>
                  <a:cubicBezTo>
                    <a:pt x="25171" y="633270"/>
                    <a:pt x="16458" y="629661"/>
                    <a:pt x="10034" y="623236"/>
                  </a:cubicBezTo>
                  <a:cubicBezTo>
                    <a:pt x="3609" y="616812"/>
                    <a:pt x="0" y="608098"/>
                    <a:pt x="0" y="599013"/>
                  </a:cubicBezTo>
                  <a:lnTo>
                    <a:pt x="0" y="34257"/>
                  </a:lnTo>
                  <a:cubicBezTo>
                    <a:pt x="0" y="25171"/>
                    <a:pt x="3609" y="16458"/>
                    <a:pt x="10034" y="10034"/>
                  </a:cubicBezTo>
                  <a:cubicBezTo>
                    <a:pt x="16458" y="3609"/>
                    <a:pt x="25171" y="0"/>
                    <a:pt x="34257" y="0"/>
                  </a:cubicBezTo>
                  <a:close/>
                </a:path>
              </a:pathLst>
            </a:custGeom>
            <a:solidFill>
              <a:srgbClr val="3290B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48619" cy="6713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85226" y="1632212"/>
            <a:ext cx="3077904" cy="1919493"/>
          </a:xfrm>
          <a:custGeom>
            <a:avLst/>
            <a:gdLst/>
            <a:ahLst/>
            <a:cxnLst/>
            <a:rect l="l" t="t" r="r" b="b"/>
            <a:pathLst>
              <a:path w="3077904" h="1919493">
                <a:moveTo>
                  <a:pt x="0" y="0"/>
                </a:moveTo>
                <a:lnTo>
                  <a:pt x="3077904" y="0"/>
                </a:lnTo>
                <a:lnTo>
                  <a:pt x="3077904" y="1919493"/>
                </a:lnTo>
                <a:lnTo>
                  <a:pt x="0" y="19194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0138797" y="1492321"/>
            <a:ext cx="7890205" cy="2570581"/>
            <a:chOff x="0" y="0"/>
            <a:chExt cx="1948619" cy="63484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48619" cy="634848"/>
            </a:xfrm>
            <a:custGeom>
              <a:avLst/>
              <a:gdLst/>
              <a:ahLst/>
              <a:cxnLst/>
              <a:rect l="l" t="t" r="r" b="b"/>
              <a:pathLst>
                <a:path w="1948619" h="634848">
                  <a:moveTo>
                    <a:pt x="34342" y="0"/>
                  </a:moveTo>
                  <a:lnTo>
                    <a:pt x="1914277" y="0"/>
                  </a:lnTo>
                  <a:cubicBezTo>
                    <a:pt x="1923385" y="0"/>
                    <a:pt x="1932120" y="3618"/>
                    <a:pt x="1938561" y="10059"/>
                  </a:cubicBezTo>
                  <a:cubicBezTo>
                    <a:pt x="1945001" y="16499"/>
                    <a:pt x="1948619" y="25234"/>
                    <a:pt x="1948619" y="34342"/>
                  </a:cubicBezTo>
                  <a:lnTo>
                    <a:pt x="1948619" y="600506"/>
                  </a:lnTo>
                  <a:cubicBezTo>
                    <a:pt x="1948619" y="609614"/>
                    <a:pt x="1945001" y="618349"/>
                    <a:pt x="1938561" y="624790"/>
                  </a:cubicBezTo>
                  <a:cubicBezTo>
                    <a:pt x="1932120" y="631230"/>
                    <a:pt x="1923385" y="634848"/>
                    <a:pt x="1914277" y="634848"/>
                  </a:cubicBezTo>
                  <a:lnTo>
                    <a:pt x="34342" y="634848"/>
                  </a:lnTo>
                  <a:cubicBezTo>
                    <a:pt x="25234" y="634848"/>
                    <a:pt x="16499" y="631230"/>
                    <a:pt x="10059" y="624790"/>
                  </a:cubicBezTo>
                  <a:cubicBezTo>
                    <a:pt x="3618" y="618349"/>
                    <a:pt x="0" y="609614"/>
                    <a:pt x="0" y="600506"/>
                  </a:cubicBezTo>
                  <a:lnTo>
                    <a:pt x="0" y="34342"/>
                  </a:lnTo>
                  <a:cubicBezTo>
                    <a:pt x="0" y="25234"/>
                    <a:pt x="3618" y="16499"/>
                    <a:pt x="10059" y="10059"/>
                  </a:cubicBezTo>
                  <a:cubicBezTo>
                    <a:pt x="16499" y="3618"/>
                    <a:pt x="25234" y="0"/>
                    <a:pt x="34342" y="0"/>
                  </a:cubicBezTo>
                  <a:close/>
                </a:path>
              </a:pathLst>
            </a:custGeom>
            <a:solidFill>
              <a:srgbClr val="01B695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948619" cy="6729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4284581" y="1858049"/>
            <a:ext cx="3049921" cy="1907587"/>
          </a:xfrm>
          <a:custGeom>
            <a:avLst/>
            <a:gdLst/>
            <a:ahLst/>
            <a:cxnLst/>
            <a:rect l="l" t="t" r="r" b="b"/>
            <a:pathLst>
              <a:path w="3049921" h="1907587">
                <a:moveTo>
                  <a:pt x="0" y="0"/>
                </a:moveTo>
                <a:lnTo>
                  <a:pt x="3049921" y="0"/>
                </a:lnTo>
                <a:lnTo>
                  <a:pt x="3049921" y="1907587"/>
                </a:lnTo>
                <a:lnTo>
                  <a:pt x="0" y="19075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 rot="-102329">
            <a:off x="436914" y="1619123"/>
            <a:ext cx="1680525" cy="477852"/>
            <a:chOff x="0" y="0"/>
            <a:chExt cx="948814" cy="26979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48814" cy="269792"/>
            </a:xfrm>
            <a:custGeom>
              <a:avLst/>
              <a:gdLst/>
              <a:ahLst/>
              <a:cxnLst/>
              <a:rect l="l" t="t" r="r" b="b"/>
              <a:pathLst>
                <a:path w="948814" h="269792">
                  <a:moveTo>
                    <a:pt x="0" y="0"/>
                  </a:moveTo>
                  <a:lnTo>
                    <a:pt x="948814" y="0"/>
                  </a:lnTo>
                  <a:lnTo>
                    <a:pt x="948814" y="269792"/>
                  </a:lnTo>
                  <a:lnTo>
                    <a:pt x="0" y="269792"/>
                  </a:lnTo>
                  <a:close/>
                </a:path>
              </a:pathLst>
            </a:custGeom>
            <a:solidFill>
              <a:srgbClr val="3290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948814" cy="3078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663130" y="2153810"/>
            <a:ext cx="4348514" cy="781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0"/>
              </a:lnSpc>
            </a:pPr>
            <a:r>
              <a:rPr lang="en-US" sz="4500" b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Massachusetts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771299" y="2161003"/>
            <a:ext cx="2312600" cy="796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3"/>
              </a:lnSpc>
            </a:pPr>
            <a:r>
              <a:rPr lang="en-US" sz="4631" b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Federal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4367" y="4405803"/>
            <a:ext cx="8370033" cy="5084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600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Kredi</a:t>
            </a:r>
            <a:r>
              <a:rPr lang="en-US" sz="360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Taks </a:t>
            </a:r>
            <a:r>
              <a:rPr lang="en-US" sz="3600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ou</a:t>
            </a:r>
            <a:r>
              <a:rPr lang="en-US" sz="360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Revni</a:t>
            </a:r>
            <a:r>
              <a:rPr lang="en-US" sz="360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w Touche(EITC)</a:t>
            </a:r>
          </a:p>
          <a:p>
            <a:pPr algn="l">
              <a:lnSpc>
                <a:spcPts val="5039"/>
              </a:lnSpc>
            </a:pPr>
            <a:r>
              <a:rPr lang="en-US" sz="36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-</a:t>
            </a:r>
            <a:r>
              <a:rPr lang="en-US" sz="36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touche</a:t>
            </a:r>
            <a:r>
              <a:rPr lang="en-US" sz="36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&lt; $69,000 in 2025</a:t>
            </a:r>
          </a:p>
          <a:p>
            <a:pPr>
              <a:lnSpc>
                <a:spcPts val="5039"/>
              </a:lnSpc>
            </a:pPr>
            <a:r>
              <a:rPr lang="en-US" sz="36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-</a:t>
            </a:r>
            <a:r>
              <a:rPr lang="en-US" sz="36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kredi</a:t>
            </a:r>
            <a:r>
              <a:rPr lang="en-US" sz="36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mwayèn</a:t>
            </a:r>
            <a:r>
              <a:rPr lang="en-US" sz="36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de $996</a:t>
            </a:r>
          </a:p>
          <a:p>
            <a:pPr algn="l">
              <a:lnSpc>
                <a:spcPts val="5039"/>
              </a:lnSpc>
            </a:pPr>
            <a:endParaRPr lang="en-US" sz="360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5039"/>
              </a:lnSpc>
            </a:pPr>
            <a:r>
              <a:rPr lang="en-US" sz="3600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Kredi</a:t>
            </a:r>
            <a:r>
              <a:rPr lang="en-US" sz="360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Taks </a:t>
            </a:r>
            <a:r>
              <a:rPr lang="en-US" sz="3600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pou</a:t>
            </a:r>
            <a:r>
              <a:rPr lang="en-US" sz="360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Timoun</a:t>
            </a:r>
            <a:r>
              <a:rPr lang="en-US" sz="360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ak</a:t>
            </a:r>
            <a:r>
              <a:rPr lang="en-US" sz="360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Fanmi(CFTC)</a:t>
            </a:r>
          </a:p>
          <a:p>
            <a:pPr algn="l">
              <a:lnSpc>
                <a:spcPts val="5039"/>
              </a:lnSpc>
            </a:pPr>
            <a:r>
              <a:rPr lang="en-US" sz="36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-$440 </a:t>
            </a:r>
            <a:r>
              <a:rPr lang="en-US" sz="36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pou</a:t>
            </a:r>
            <a:r>
              <a:rPr lang="en-US" sz="36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chak</a:t>
            </a:r>
            <a:r>
              <a:rPr lang="en-US" sz="36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timoun</a:t>
            </a:r>
            <a:r>
              <a:rPr lang="en-US" sz="36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&lt; </a:t>
            </a:r>
            <a:r>
              <a:rPr lang="en-US" sz="36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laj</a:t>
            </a:r>
            <a:r>
              <a:rPr lang="en-US" sz="36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13, </a:t>
            </a:r>
            <a:r>
              <a:rPr lang="en-US" sz="36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Depandan</a:t>
            </a:r>
            <a:r>
              <a:rPr lang="en-US" sz="36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andikape</a:t>
            </a:r>
            <a:r>
              <a:rPr lang="en-US" sz="36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konjwen</a:t>
            </a:r>
            <a:r>
              <a:rPr lang="en-US" sz="36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ki </a:t>
            </a:r>
            <a:r>
              <a:rPr lang="en-US" sz="36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bezwen</a:t>
            </a:r>
            <a:r>
              <a:rPr lang="en-US" sz="36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swen</a:t>
            </a:r>
            <a:endParaRPr lang="en-US" sz="360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5039"/>
              </a:lnSpc>
            </a:pPr>
            <a:r>
              <a:rPr lang="en-US" sz="36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-Pa </a:t>
            </a:r>
            <a:r>
              <a:rPr lang="en-US" sz="36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egzije</a:t>
            </a:r>
            <a:r>
              <a:rPr lang="en-US" sz="36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yon </a:t>
            </a:r>
            <a:r>
              <a:rPr lang="en-US" sz="36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revni</a:t>
            </a:r>
            <a:r>
              <a:rPr lang="en-US" sz="36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, </a:t>
            </a:r>
            <a:r>
              <a:rPr lang="en-US" sz="3600" b="1" dirty="0" err="1">
                <a:solidFill>
                  <a:srgbClr val="D4145A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Enkli</a:t>
            </a:r>
            <a:r>
              <a:rPr lang="en-US" sz="3600" b="1" dirty="0">
                <a:solidFill>
                  <a:srgbClr val="D4145A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600" b="1" dirty="0" err="1">
                <a:solidFill>
                  <a:srgbClr val="D4145A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imigran</a:t>
            </a:r>
            <a:endParaRPr lang="en-US" sz="3600" b="1" dirty="0">
              <a:solidFill>
                <a:srgbClr val="D4145A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138797" y="4405803"/>
            <a:ext cx="7813906" cy="7008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39"/>
              </a:lnSpc>
            </a:pPr>
            <a:r>
              <a:rPr lang="en-US" sz="3550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Kredi</a:t>
            </a:r>
            <a:r>
              <a:rPr lang="en-US" sz="355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Taks sou </a:t>
            </a:r>
            <a:r>
              <a:rPr lang="en-US" sz="3550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Revni</a:t>
            </a:r>
            <a:r>
              <a:rPr lang="en-US" sz="355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w Touche(EITC)</a:t>
            </a:r>
          </a:p>
          <a:p>
            <a:pPr algn="r">
              <a:lnSpc>
                <a:spcPts val="5039"/>
              </a:lnSpc>
            </a:pPr>
            <a:r>
              <a:rPr lang="en-US" sz="3600" dirty="0">
                <a:solidFill>
                  <a:srgbClr val="000000"/>
                </a:solidFill>
                <a:latin typeface="Glacial Indifference"/>
              </a:rPr>
              <a:t>-</a:t>
            </a:r>
            <a:r>
              <a:rPr lang="en-US" sz="3600" dirty="0" err="1">
                <a:solidFill>
                  <a:srgbClr val="000000"/>
                </a:solidFill>
                <a:latin typeface="Glacial Indifference"/>
              </a:rPr>
              <a:t>touche</a:t>
            </a:r>
            <a:r>
              <a:rPr lang="en-US" sz="3600" dirty="0">
                <a:solidFill>
                  <a:srgbClr val="000000"/>
                </a:solidFill>
                <a:latin typeface="Glacial Indifference"/>
              </a:rPr>
              <a:t> &lt; $69,000 an 2025</a:t>
            </a:r>
            <a:endParaRPr lang="en-US" dirty="0"/>
          </a:p>
          <a:p>
            <a:pPr algn="r">
              <a:lnSpc>
                <a:spcPts val="5039"/>
              </a:lnSpc>
            </a:pPr>
            <a:r>
              <a:rPr lang="en-US" sz="35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-</a:t>
            </a:r>
            <a:r>
              <a:rPr lang="en-US" sz="355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jiska</a:t>
            </a:r>
            <a:r>
              <a:rPr lang="en-US" sz="35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$8,046, </a:t>
            </a:r>
            <a:r>
              <a:rPr lang="en-US" sz="355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Depann</a:t>
            </a:r>
            <a:r>
              <a:rPr lang="en-US" sz="35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de </a:t>
            </a:r>
            <a:r>
              <a:rPr lang="en-US" sz="355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revni</a:t>
            </a:r>
            <a:r>
              <a:rPr lang="en-US" sz="35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ak</a:t>
            </a:r>
            <a:r>
              <a:rPr lang="en-US" sz="35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kantite</a:t>
            </a:r>
            <a:r>
              <a:rPr lang="en-US" sz="35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pitit</a:t>
            </a:r>
            <a:endParaRPr lang="en-US" sz="3550" dirty="0"/>
          </a:p>
          <a:p>
            <a:pPr algn="r">
              <a:lnSpc>
                <a:spcPts val="5039"/>
              </a:lnSpc>
            </a:pPr>
            <a:r>
              <a:rPr lang="en-US" sz="35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-</a:t>
            </a:r>
            <a:r>
              <a:rPr lang="en-US" sz="355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kredi</a:t>
            </a:r>
            <a:r>
              <a:rPr lang="en-US" sz="35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mwayèn</a:t>
            </a:r>
            <a:r>
              <a:rPr lang="en-US" sz="35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nan se $2,491</a:t>
            </a:r>
            <a:endParaRPr lang="en-US" sz="355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</a:endParaRPr>
          </a:p>
          <a:p>
            <a:pPr algn="r">
              <a:lnSpc>
                <a:spcPts val="5039"/>
              </a:lnSpc>
            </a:pPr>
            <a:endParaRPr lang="en-US" sz="3599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r">
              <a:lnSpc>
                <a:spcPts val="5039"/>
              </a:lnSpc>
            </a:pPr>
            <a:r>
              <a:rPr lang="en-US" sz="3550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Kredi</a:t>
            </a:r>
            <a:r>
              <a:rPr lang="en-US" sz="355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Taks </a:t>
            </a:r>
            <a:r>
              <a:rPr lang="en-US" sz="3550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pou</a:t>
            </a:r>
            <a:r>
              <a:rPr lang="en-US" sz="355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3550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Timoun</a:t>
            </a:r>
            <a:r>
              <a:rPr lang="en-US" sz="355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(CTC)</a:t>
            </a:r>
            <a:endParaRPr lang="en-US" sz="3550" b="1" dirty="0">
              <a:solidFill>
                <a:srgbClr val="000000"/>
              </a:solidFill>
              <a:latin typeface="Glacial Indifference Bold"/>
              <a:ea typeface="Glacial Indifference Bold"/>
              <a:cs typeface="Glacial Indifference Bold"/>
            </a:endParaRPr>
          </a:p>
          <a:p>
            <a:pPr algn="r">
              <a:lnSpc>
                <a:spcPts val="5039"/>
              </a:lnSpc>
            </a:pPr>
            <a:r>
              <a:rPr lang="en-US" sz="35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-</a:t>
            </a:r>
            <a:r>
              <a:rPr lang="en-US" sz="355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jiska</a:t>
            </a:r>
            <a:r>
              <a:rPr lang="en-US" sz="35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$2,200 </a:t>
            </a:r>
            <a:r>
              <a:rPr lang="en-US" sz="355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pou</a:t>
            </a:r>
            <a:r>
              <a:rPr lang="en-US" sz="35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chak</a:t>
            </a:r>
            <a:r>
              <a:rPr lang="en-US" sz="35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timoun</a:t>
            </a:r>
            <a:r>
              <a:rPr lang="en-US" sz="35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&lt; </a:t>
            </a:r>
            <a:r>
              <a:rPr lang="en-US" sz="355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laj</a:t>
            </a:r>
            <a:r>
              <a:rPr lang="en-US" sz="35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17</a:t>
            </a:r>
            <a:endParaRPr lang="en-US" sz="355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</a:endParaRPr>
          </a:p>
          <a:p>
            <a:pPr algn="r">
              <a:lnSpc>
                <a:spcPts val="5039"/>
              </a:lnSpc>
            </a:pPr>
            <a:r>
              <a:rPr lang="en-US" sz="35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-</a:t>
            </a:r>
            <a:r>
              <a:rPr lang="fi-FI" sz="35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Revni ki obligatwa (faz sa a ankou)</a:t>
            </a:r>
            <a:r>
              <a:rPr lang="en-US" sz="35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)</a:t>
            </a:r>
            <a:endParaRPr lang="en-US" sz="355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</a:endParaRPr>
          </a:p>
          <a:p>
            <a:pPr algn="r">
              <a:lnSpc>
                <a:spcPts val="5039"/>
              </a:lnSpc>
            </a:pPr>
            <a:endParaRPr lang="en-US" sz="3599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r">
              <a:lnSpc>
                <a:spcPts val="5039"/>
              </a:lnSpc>
            </a:pPr>
            <a:endParaRPr lang="en-US" sz="3599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0" y="3788"/>
            <a:ext cx="18506452" cy="1167555"/>
            <a:chOff x="0" y="0"/>
            <a:chExt cx="4874127" cy="30750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74127" cy="307504"/>
            </a:xfrm>
            <a:custGeom>
              <a:avLst/>
              <a:gdLst/>
              <a:ahLst/>
              <a:cxnLst/>
              <a:rect l="l" t="t" r="r" b="b"/>
              <a:pathLst>
                <a:path w="4874127" h="307504">
                  <a:moveTo>
                    <a:pt x="0" y="0"/>
                  </a:moveTo>
                  <a:lnTo>
                    <a:pt x="4874127" y="0"/>
                  </a:lnTo>
                  <a:lnTo>
                    <a:pt x="4874127" y="307504"/>
                  </a:lnTo>
                  <a:lnTo>
                    <a:pt x="0" y="307504"/>
                  </a:lnTo>
                  <a:close/>
                </a:path>
              </a:pathLst>
            </a:custGeom>
            <a:solidFill>
              <a:srgbClr val="FDD86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4874127" cy="3456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2749216" y="11514"/>
            <a:ext cx="12670770" cy="1035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 b="1" dirty="0" err="1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Apèsi</a:t>
            </a:r>
            <a:r>
              <a:rPr lang="en-US" sz="620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sou </a:t>
            </a:r>
            <a:r>
              <a:rPr lang="en-US" sz="6200" b="1" dirty="0" err="1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kredi</a:t>
            </a:r>
            <a:r>
              <a:rPr lang="en-US" sz="620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6200" b="1" dirty="0" err="1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taks</a:t>
            </a:r>
            <a:r>
              <a:rPr lang="en-US" sz="620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ki </a:t>
            </a:r>
            <a:r>
              <a:rPr lang="en-US" sz="6200" b="1" dirty="0" err="1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disponib</a:t>
            </a:r>
            <a:r>
              <a:rPr lang="en-US" sz="620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6200" b="1" dirty="0" err="1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yo</a:t>
            </a:r>
            <a:endParaRPr lang="en-US" sz="6200" b="1" dirty="0">
              <a:solidFill>
                <a:srgbClr val="000001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788"/>
            <a:ext cx="18506452" cy="1167555"/>
            <a:chOff x="0" y="0"/>
            <a:chExt cx="4874127" cy="3075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4127" cy="307504"/>
            </a:xfrm>
            <a:custGeom>
              <a:avLst/>
              <a:gdLst/>
              <a:ahLst/>
              <a:cxnLst/>
              <a:rect l="l" t="t" r="r" b="b"/>
              <a:pathLst>
                <a:path w="4874127" h="307504">
                  <a:moveTo>
                    <a:pt x="0" y="0"/>
                  </a:moveTo>
                  <a:lnTo>
                    <a:pt x="4874127" y="0"/>
                  </a:lnTo>
                  <a:lnTo>
                    <a:pt x="4874127" y="307504"/>
                  </a:lnTo>
                  <a:lnTo>
                    <a:pt x="0" y="307504"/>
                  </a:lnTo>
                  <a:close/>
                </a:path>
              </a:pathLst>
            </a:custGeom>
            <a:solidFill>
              <a:srgbClr val="FDD86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74127" cy="3456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64367" y="35615"/>
            <a:ext cx="17864635" cy="969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0"/>
              </a:lnSpc>
            </a:pPr>
            <a:r>
              <a:rPr lang="en-US" sz="5700" b="1" dirty="0" err="1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Kredi</a:t>
            </a:r>
            <a:r>
              <a:rPr lang="en-US" sz="570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Taks sou </a:t>
            </a:r>
            <a:r>
              <a:rPr lang="en-US" sz="5700" b="1" dirty="0" err="1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Revni</a:t>
            </a:r>
            <a:r>
              <a:rPr lang="en-US" sz="570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w Touche nan Massachusetts</a:t>
            </a:r>
          </a:p>
        </p:txBody>
      </p:sp>
      <p:sp>
        <p:nvSpPr>
          <p:cNvPr id="6" name="Freeform 6"/>
          <p:cNvSpPr/>
          <p:nvPr/>
        </p:nvSpPr>
        <p:spPr>
          <a:xfrm rot="299413">
            <a:off x="17109902" y="7747199"/>
            <a:ext cx="1071486" cy="2497933"/>
          </a:xfrm>
          <a:custGeom>
            <a:avLst/>
            <a:gdLst/>
            <a:ahLst/>
            <a:cxnLst/>
            <a:rect l="l" t="t" r="r" b="b"/>
            <a:pathLst>
              <a:path w="1071486" h="2497933">
                <a:moveTo>
                  <a:pt x="0" y="0"/>
                </a:moveTo>
                <a:lnTo>
                  <a:pt x="1071486" y="0"/>
                </a:lnTo>
                <a:lnTo>
                  <a:pt x="1071486" y="2497933"/>
                </a:lnTo>
                <a:lnTo>
                  <a:pt x="0" y="24979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299413">
            <a:off x="14629241" y="7757369"/>
            <a:ext cx="2633897" cy="2392667"/>
          </a:xfrm>
          <a:custGeom>
            <a:avLst/>
            <a:gdLst/>
            <a:ahLst/>
            <a:cxnLst/>
            <a:rect l="l" t="t" r="r" b="b"/>
            <a:pathLst>
              <a:path w="3118805" h="3050758">
                <a:moveTo>
                  <a:pt x="0" y="0"/>
                </a:moveTo>
                <a:lnTo>
                  <a:pt x="3118805" y="0"/>
                </a:lnTo>
                <a:lnTo>
                  <a:pt x="3118805" y="3050758"/>
                </a:lnTo>
                <a:lnTo>
                  <a:pt x="0" y="30507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299413">
            <a:off x="13574401" y="6783033"/>
            <a:ext cx="714505" cy="1665712"/>
          </a:xfrm>
          <a:custGeom>
            <a:avLst/>
            <a:gdLst/>
            <a:ahLst/>
            <a:cxnLst/>
            <a:rect l="l" t="t" r="r" b="b"/>
            <a:pathLst>
              <a:path w="714505" h="1665712">
                <a:moveTo>
                  <a:pt x="0" y="0"/>
                </a:moveTo>
                <a:lnTo>
                  <a:pt x="714506" y="0"/>
                </a:lnTo>
                <a:lnTo>
                  <a:pt x="714506" y="1665711"/>
                </a:lnTo>
                <a:lnTo>
                  <a:pt x="0" y="16657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299413">
            <a:off x="16893650" y="6770341"/>
            <a:ext cx="917253" cy="807183"/>
          </a:xfrm>
          <a:custGeom>
            <a:avLst/>
            <a:gdLst/>
            <a:ahLst/>
            <a:cxnLst/>
            <a:rect l="l" t="t" r="r" b="b"/>
            <a:pathLst>
              <a:path w="917253" h="807183">
                <a:moveTo>
                  <a:pt x="0" y="0"/>
                </a:moveTo>
                <a:lnTo>
                  <a:pt x="917254" y="0"/>
                </a:lnTo>
                <a:lnTo>
                  <a:pt x="917254" y="807183"/>
                </a:lnTo>
                <a:lnTo>
                  <a:pt x="0" y="8071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698054" y="1645181"/>
            <a:ext cx="16305237" cy="6447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 b="1" dirty="0" err="1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Konsènan</a:t>
            </a:r>
            <a:r>
              <a:rPr lang="en-US" sz="330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3300" b="1" dirty="0" err="1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kredi</a:t>
            </a:r>
            <a:r>
              <a:rPr lang="en-US" sz="330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3300" b="1" dirty="0" err="1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sa</a:t>
            </a:r>
            <a:r>
              <a:rPr lang="en-US" sz="330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a: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Kredi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Taks sou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Revni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w Touche nan Massachusetts (EITC) la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fèt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pou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sipòte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travayè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ki gen yon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revni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ki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piti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jiska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sa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ki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modere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  <a:p>
            <a:pPr algn="l">
              <a:lnSpc>
                <a:spcPts val="4620"/>
              </a:lnSpc>
            </a:pPr>
            <a:endParaRPr lang="en-US" sz="3300" dirty="0">
              <a:solidFill>
                <a:srgbClr val="000001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>
              <a:lnSpc>
                <a:spcPts val="4620"/>
              </a:lnSpc>
            </a:pPr>
            <a:r>
              <a:rPr lang="en-US" sz="3300" b="1" dirty="0" err="1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Konbyen</a:t>
            </a:r>
            <a:r>
              <a:rPr lang="en-US" sz="330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?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Montan EITC a se yon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ekwasyon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ki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baze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sou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revni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,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kantite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timoun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,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ak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estati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aplikasyon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an. EITC Massachusetts la egal a 40% nan EITC federal la. Nan 2025,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mwayèn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EITC Massachusetts la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$996.   </a:t>
            </a:r>
          </a:p>
          <a:p>
            <a:pPr algn="l">
              <a:lnSpc>
                <a:spcPts val="4620"/>
              </a:lnSpc>
            </a:pPr>
            <a:r>
              <a:rPr lang="en-US" sz="3300" b="1" dirty="0" err="1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Kiyès</a:t>
            </a:r>
            <a:r>
              <a:rPr lang="en-US" sz="330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ki </a:t>
            </a:r>
            <a:r>
              <a:rPr lang="en-US" sz="3300" b="1" dirty="0" err="1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kalifye</a:t>
            </a:r>
            <a:r>
              <a:rPr lang="en-US" sz="330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? 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Pou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reklame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kredi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sa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a,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ou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dwe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:</a:t>
            </a:r>
            <a:endParaRPr lang="en-US" sz="3300" dirty="0">
              <a:solidFill>
                <a:srgbClr val="000001"/>
              </a:solidFill>
              <a:latin typeface="Glacial Indifference"/>
              <a:ea typeface="Glacial Indifference"/>
              <a:cs typeface="Glacial Indifference"/>
            </a:endParaRPr>
          </a:p>
          <a:p>
            <a:pPr marL="712470" lvl="1" indent="-356235" algn="l">
              <a:lnSpc>
                <a:spcPts val="4620"/>
              </a:lnSpc>
              <a:buFont typeface="Arial"/>
              <a:buChar char="•"/>
            </a:pPr>
            <a:r>
              <a:rPr lang="da-DK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Genyen/Touche yon revni pandan ane 2025 ($68,675 oswa mwens)</a:t>
            </a:r>
            <a:endParaRPr lang="en-US" sz="3300" dirty="0">
              <a:solidFill>
                <a:srgbClr val="000001"/>
              </a:solidFill>
              <a:latin typeface="Glacial Indifference"/>
              <a:ea typeface="Glacial Indifference"/>
              <a:cs typeface="Glacial Indifference"/>
            </a:endParaRPr>
          </a:p>
          <a:p>
            <a:pPr marL="712470" lvl="1" indent="-356235" algn="l">
              <a:lnSpc>
                <a:spcPts val="4620"/>
              </a:lnSpc>
              <a:buFont typeface="Arial"/>
              <a:buChar char="•"/>
            </a:pP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</a:rPr>
              <a:t>Ou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</a:rPr>
              <a:t>menm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</a:rPr>
              <a:t>,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</a:rPr>
              <a:t>konjwen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</a:rPr>
              <a:t>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</a:rPr>
              <a:t>ou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</a:rPr>
              <a:t>,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</a:rPr>
              <a:t>ak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</a:rPr>
              <a:t>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</a:rPr>
              <a:t>depandan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</a:rPr>
              <a:t> ki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</a:rPr>
              <a:t>kalifye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</a:rPr>
              <a:t>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</a:rPr>
              <a:t>ou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</a:rPr>
              <a:t>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</a:rPr>
              <a:t>yo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</a:rPr>
              <a:t>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</a:rPr>
              <a:t>dwe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</a:rPr>
              <a:t> gen yon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</a:rPr>
              <a:t>Nimewo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</a:rPr>
              <a:t>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</a:rPr>
              <a:t>Sekirite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</a:rPr>
              <a:t>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</a:rPr>
              <a:t>Sosyal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</a:rPr>
              <a:t>.</a:t>
            </a:r>
          </a:p>
          <a:p>
            <a:pPr algn="l">
              <a:lnSpc>
                <a:spcPts val="4620"/>
              </a:lnSpc>
            </a:pPr>
            <a:endParaRPr lang="en-US" sz="3300" dirty="0">
              <a:solidFill>
                <a:srgbClr val="000001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506452" cy="1167555"/>
            <a:chOff x="0" y="0"/>
            <a:chExt cx="4874127" cy="3075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4127" cy="307504"/>
            </a:xfrm>
            <a:custGeom>
              <a:avLst/>
              <a:gdLst/>
              <a:ahLst/>
              <a:cxnLst/>
              <a:rect l="l" t="t" r="r" b="b"/>
              <a:pathLst>
                <a:path w="4874127" h="307504">
                  <a:moveTo>
                    <a:pt x="0" y="0"/>
                  </a:moveTo>
                  <a:lnTo>
                    <a:pt x="4874127" y="0"/>
                  </a:lnTo>
                  <a:lnTo>
                    <a:pt x="4874127" y="307504"/>
                  </a:lnTo>
                  <a:lnTo>
                    <a:pt x="0" y="307504"/>
                  </a:lnTo>
                  <a:close/>
                </a:path>
              </a:pathLst>
            </a:custGeom>
            <a:solidFill>
              <a:srgbClr val="FDD86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74127" cy="3456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64368" y="35615"/>
            <a:ext cx="17162270" cy="9696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80"/>
              </a:lnSpc>
            </a:pPr>
            <a:r>
              <a:rPr lang="en-US" sz="5700" b="1" dirty="0" err="1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Kredi</a:t>
            </a:r>
            <a:r>
              <a:rPr lang="en-US" sz="570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Taks </a:t>
            </a:r>
            <a:r>
              <a:rPr lang="en-US" sz="5700" b="1" dirty="0" err="1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pou</a:t>
            </a:r>
            <a:r>
              <a:rPr lang="en-US" sz="570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5700" b="1" dirty="0" err="1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Timoun</a:t>
            </a:r>
            <a:r>
              <a:rPr lang="en-US" sz="570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5700" b="1" dirty="0" err="1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ak</a:t>
            </a:r>
            <a:r>
              <a:rPr lang="en-US" sz="570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Fanmi Massachusetts</a:t>
            </a:r>
          </a:p>
        </p:txBody>
      </p:sp>
      <p:sp>
        <p:nvSpPr>
          <p:cNvPr id="6" name="Freeform 6"/>
          <p:cNvSpPr/>
          <p:nvPr/>
        </p:nvSpPr>
        <p:spPr>
          <a:xfrm rot="299413">
            <a:off x="17109902" y="7747199"/>
            <a:ext cx="1071486" cy="2497933"/>
          </a:xfrm>
          <a:custGeom>
            <a:avLst/>
            <a:gdLst/>
            <a:ahLst/>
            <a:cxnLst/>
            <a:rect l="l" t="t" r="r" b="b"/>
            <a:pathLst>
              <a:path w="1071486" h="2497933">
                <a:moveTo>
                  <a:pt x="0" y="0"/>
                </a:moveTo>
                <a:lnTo>
                  <a:pt x="1071486" y="0"/>
                </a:lnTo>
                <a:lnTo>
                  <a:pt x="1071486" y="2497933"/>
                </a:lnTo>
                <a:lnTo>
                  <a:pt x="0" y="24979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299413">
            <a:off x="14211392" y="7047943"/>
            <a:ext cx="3118805" cy="3050758"/>
          </a:xfrm>
          <a:custGeom>
            <a:avLst/>
            <a:gdLst/>
            <a:ahLst/>
            <a:cxnLst/>
            <a:rect l="l" t="t" r="r" b="b"/>
            <a:pathLst>
              <a:path w="3118805" h="3050758">
                <a:moveTo>
                  <a:pt x="0" y="0"/>
                </a:moveTo>
                <a:lnTo>
                  <a:pt x="3118805" y="0"/>
                </a:lnTo>
                <a:lnTo>
                  <a:pt x="3118805" y="3050758"/>
                </a:lnTo>
                <a:lnTo>
                  <a:pt x="0" y="30507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299413">
            <a:off x="13574401" y="6783033"/>
            <a:ext cx="714505" cy="1665712"/>
          </a:xfrm>
          <a:custGeom>
            <a:avLst/>
            <a:gdLst/>
            <a:ahLst/>
            <a:cxnLst/>
            <a:rect l="l" t="t" r="r" b="b"/>
            <a:pathLst>
              <a:path w="714505" h="1665712">
                <a:moveTo>
                  <a:pt x="0" y="0"/>
                </a:moveTo>
                <a:lnTo>
                  <a:pt x="714506" y="0"/>
                </a:lnTo>
                <a:lnTo>
                  <a:pt x="714506" y="1665711"/>
                </a:lnTo>
                <a:lnTo>
                  <a:pt x="0" y="16657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299413">
            <a:off x="16893650" y="6770341"/>
            <a:ext cx="917253" cy="807183"/>
          </a:xfrm>
          <a:custGeom>
            <a:avLst/>
            <a:gdLst/>
            <a:ahLst/>
            <a:cxnLst/>
            <a:rect l="l" t="t" r="r" b="b"/>
            <a:pathLst>
              <a:path w="917253" h="807183">
                <a:moveTo>
                  <a:pt x="0" y="0"/>
                </a:moveTo>
                <a:lnTo>
                  <a:pt x="917254" y="0"/>
                </a:lnTo>
                <a:lnTo>
                  <a:pt x="917254" y="807183"/>
                </a:lnTo>
                <a:lnTo>
                  <a:pt x="0" y="8071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698054" y="1613134"/>
            <a:ext cx="16305237" cy="8216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 b="1" dirty="0" err="1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Konsènan</a:t>
            </a:r>
            <a:r>
              <a:rPr lang="en-US" sz="330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3300" b="1" dirty="0" err="1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kredi</a:t>
            </a:r>
            <a:r>
              <a:rPr lang="en-US" sz="330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3300" b="1" dirty="0" err="1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sa</a:t>
            </a:r>
            <a:r>
              <a:rPr lang="en-US" sz="330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a: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Kredi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Taks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pou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Timoun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ak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Fanmi Massachusetts la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fèt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pou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konpanse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depans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pou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okipe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timoun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ak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lòt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depandan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ki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kalifye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  <a:p>
            <a:pPr algn="l">
              <a:lnSpc>
                <a:spcPts val="4620"/>
              </a:lnSpc>
            </a:pPr>
            <a:endParaRPr lang="en-US" sz="3300" dirty="0">
              <a:solidFill>
                <a:srgbClr val="000001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4620"/>
              </a:lnSpc>
            </a:pPr>
            <a:r>
              <a:rPr lang="en-US" sz="3300" b="1" dirty="0" err="1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Konbyen</a:t>
            </a:r>
            <a:r>
              <a:rPr lang="en-US" sz="330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?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Pou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ane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fiskal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2025 la,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ou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ka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elijib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/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kalifye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pou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$440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pou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chak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depandan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ki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kalifye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  <a:p>
            <a:pPr algn="l">
              <a:lnSpc>
                <a:spcPts val="4620"/>
              </a:lnSpc>
            </a:pPr>
            <a:endParaRPr lang="en-US" sz="3300" dirty="0">
              <a:solidFill>
                <a:srgbClr val="000001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4620"/>
              </a:lnSpc>
            </a:pPr>
            <a:r>
              <a:rPr lang="en-US" sz="3300" b="1" dirty="0" err="1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Kiyès</a:t>
            </a:r>
            <a:r>
              <a:rPr lang="en-US" sz="330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ki </a:t>
            </a:r>
            <a:r>
              <a:rPr lang="en-US" sz="3300" b="1" dirty="0" err="1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kalifye</a:t>
            </a:r>
            <a:r>
              <a:rPr lang="en-US" sz="330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? 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Pou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reklame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kredi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sa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a,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ou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dwe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ap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okipe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/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pran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swen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:</a:t>
            </a:r>
          </a:p>
          <a:p>
            <a:pPr marL="712470" lvl="1" indent="-356235" algn="l">
              <a:lnSpc>
                <a:spcPts val="4620"/>
              </a:lnSpc>
              <a:buFont typeface="Arial"/>
              <a:buChar char="•"/>
            </a:pP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Yon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timoun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ki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poko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gen 13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zan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;</a:t>
            </a:r>
          </a:p>
          <a:p>
            <a:pPr marL="712470" lvl="1" indent="-356235" algn="l">
              <a:lnSpc>
                <a:spcPts val="4620"/>
              </a:lnSpc>
              <a:buFont typeface="Arial"/>
              <a:buChar char="•"/>
            </a:pP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Yon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moun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depandan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oswa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yon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konjwen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ki gen yon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Dezabilite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/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Twoub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;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oswa</a:t>
            </a:r>
            <a:endParaRPr lang="en-US" sz="3300" dirty="0">
              <a:solidFill>
                <a:srgbClr val="000001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712470" lvl="1" indent="-356235" algn="l">
              <a:lnSpc>
                <a:spcPts val="4620"/>
              </a:lnSpc>
              <a:buFont typeface="Arial"/>
              <a:buChar char="•"/>
            </a:pP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Yon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depandan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ki gen 65 an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oswa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plis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pase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sa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  <a:p>
            <a:pPr algn="l">
              <a:lnSpc>
                <a:spcPts val="4620"/>
              </a:lnSpc>
            </a:pPr>
            <a:endParaRPr lang="en-US" sz="3300" dirty="0">
              <a:solidFill>
                <a:srgbClr val="000001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>
              <a:lnSpc>
                <a:spcPts val="4620"/>
              </a:lnSpc>
            </a:pP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Si w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marye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,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ou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dwe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fè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deklarasyon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taks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ansanm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pou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reklame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kredi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sa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a. </a:t>
            </a:r>
          </a:p>
          <a:p>
            <a:pPr>
              <a:lnSpc>
                <a:spcPts val="4620"/>
              </a:lnSpc>
            </a:pP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Pa gen </a:t>
            </a:r>
            <a:r>
              <a:rPr lang="en-US" sz="3300" b="1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okenn</a:t>
            </a:r>
            <a:r>
              <a:rPr lang="en-US" sz="3300" b="1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00" b="1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kondisyon</a:t>
            </a:r>
            <a:r>
              <a:rPr lang="en-US" sz="3300" b="1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sou </a:t>
            </a:r>
            <a:r>
              <a:rPr lang="en-US" sz="3300" b="1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revni</a:t>
            </a:r>
            <a:r>
              <a:rPr lang="en-US" sz="3300" b="1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pou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reklame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kredi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sa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</a:t>
            </a:r>
          </a:p>
          <a:p>
            <a:pPr>
              <a:lnSpc>
                <a:spcPts val="4620"/>
              </a:lnSpc>
            </a:pP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Kredi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sa</a:t>
            </a:r>
            <a:r>
              <a:rPr lang="en-US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 </a:t>
            </a:r>
            <a:r>
              <a:rPr lang="en-US" sz="3300" b="1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enkli</a:t>
            </a:r>
            <a:r>
              <a:rPr lang="en-US" sz="3300" b="1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00" b="1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imigran</a:t>
            </a:r>
            <a:endParaRPr lang="en-US" sz="3300" b="1" dirty="0">
              <a:solidFill>
                <a:srgbClr val="000001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8852E-F03B-81CB-C5BB-3FB0FC88F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4070FAE-63C8-0248-AAC6-FF268FB480A1}"/>
              </a:ext>
            </a:extLst>
          </p:cNvPr>
          <p:cNvGrpSpPr/>
          <p:nvPr/>
        </p:nvGrpSpPr>
        <p:grpSpPr>
          <a:xfrm>
            <a:off x="0" y="3788"/>
            <a:ext cx="18506452" cy="1167555"/>
            <a:chOff x="0" y="0"/>
            <a:chExt cx="4874127" cy="30750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8002B1D-CE09-F353-9B8C-15AC931CE221}"/>
                </a:ext>
              </a:extLst>
            </p:cNvPr>
            <p:cNvSpPr/>
            <p:nvPr/>
          </p:nvSpPr>
          <p:spPr>
            <a:xfrm>
              <a:off x="0" y="0"/>
              <a:ext cx="4874127" cy="307504"/>
            </a:xfrm>
            <a:custGeom>
              <a:avLst/>
              <a:gdLst/>
              <a:ahLst/>
              <a:cxnLst/>
              <a:rect l="l" t="t" r="r" b="b"/>
              <a:pathLst>
                <a:path w="4874127" h="307504">
                  <a:moveTo>
                    <a:pt x="0" y="0"/>
                  </a:moveTo>
                  <a:lnTo>
                    <a:pt x="4874127" y="0"/>
                  </a:lnTo>
                  <a:lnTo>
                    <a:pt x="4874127" y="307504"/>
                  </a:lnTo>
                  <a:lnTo>
                    <a:pt x="0" y="307504"/>
                  </a:lnTo>
                  <a:close/>
                </a:path>
              </a:pathLst>
            </a:custGeom>
            <a:solidFill>
              <a:srgbClr val="FDD86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B3BFB4E-A541-F11E-CD1F-E643307AC94A}"/>
                </a:ext>
              </a:extLst>
            </p:cNvPr>
            <p:cNvSpPr txBox="1"/>
            <p:nvPr/>
          </p:nvSpPr>
          <p:spPr>
            <a:xfrm>
              <a:off x="0" y="-38100"/>
              <a:ext cx="4874127" cy="3456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A2675ADD-EBFF-5627-F273-9EB6FFE6DD50}"/>
              </a:ext>
            </a:extLst>
          </p:cNvPr>
          <p:cNvSpPr txBox="1"/>
          <p:nvPr/>
        </p:nvSpPr>
        <p:spPr>
          <a:xfrm>
            <a:off x="164367" y="35615"/>
            <a:ext cx="17864635" cy="969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0"/>
              </a:lnSpc>
            </a:pPr>
            <a:r>
              <a:rPr lang="en-US" sz="5700" b="1" dirty="0" err="1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Egzanp</a:t>
            </a:r>
            <a:endParaRPr lang="en-US" sz="5700" b="1" dirty="0">
              <a:solidFill>
                <a:srgbClr val="000001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33CC6F74-82DB-E4CE-6D8D-651F12846794}"/>
              </a:ext>
            </a:extLst>
          </p:cNvPr>
          <p:cNvSpPr txBox="1"/>
          <p:nvPr/>
        </p:nvSpPr>
        <p:spPr>
          <a:xfrm>
            <a:off x="411479" y="1177459"/>
            <a:ext cx="15185968" cy="9188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50" dirty="0">
                <a:solidFill>
                  <a:srgbClr val="D4145A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Fanmi A:</a:t>
            </a:r>
          </a:p>
          <a:p>
            <a:pPr>
              <a:lnSpc>
                <a:spcPts val="4759"/>
              </a:lnSpc>
            </a:pPr>
            <a:r>
              <a:rPr lang="en-US" sz="33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Jane se yon </a:t>
            </a:r>
            <a:r>
              <a:rPr lang="en-US" sz="33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travayè</a:t>
            </a:r>
            <a:r>
              <a:rPr lang="en-US" sz="33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adilt</a:t>
            </a:r>
            <a:r>
              <a:rPr lang="en-US" sz="33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selibatè</a:t>
            </a:r>
            <a:r>
              <a:rPr lang="en-US" sz="33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, li gen 28 an, li pa gen </a:t>
            </a:r>
            <a:r>
              <a:rPr lang="en-US" sz="33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pitit</a:t>
            </a:r>
            <a:r>
              <a:rPr lang="en-US" sz="33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 Jane </a:t>
            </a:r>
            <a:r>
              <a:rPr lang="en-US" sz="33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travay</a:t>
            </a:r>
            <a:r>
              <a:rPr lang="en-US" sz="33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20 </a:t>
            </a:r>
            <a:r>
              <a:rPr lang="en-US" sz="33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èdtan</a:t>
            </a:r>
            <a:r>
              <a:rPr lang="en-US" sz="33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pa </a:t>
            </a:r>
            <a:r>
              <a:rPr lang="en-US" sz="33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semèn</a:t>
            </a:r>
            <a:r>
              <a:rPr lang="en-US" sz="33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pou</a:t>
            </a:r>
            <a:r>
              <a:rPr lang="en-US" sz="33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salè</a:t>
            </a:r>
            <a:r>
              <a:rPr lang="en-US" sz="33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minimòm</a:t>
            </a:r>
            <a:r>
              <a:rPr lang="en-US" sz="33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(</a:t>
            </a:r>
            <a:r>
              <a:rPr lang="en-US" sz="33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revni</a:t>
            </a:r>
            <a:r>
              <a:rPr lang="en-US" sz="33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anyèl</a:t>
            </a:r>
            <a:r>
              <a:rPr lang="en-US" sz="33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: $15,600). </a:t>
            </a:r>
            <a:r>
              <a:rPr lang="en-US" sz="3350" dirty="0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Jane </a:t>
            </a:r>
            <a:r>
              <a:rPr lang="en-US" sz="3350" dirty="0" err="1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kalifye</a:t>
            </a:r>
            <a:r>
              <a:rPr lang="en-US" sz="3350" dirty="0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50" dirty="0" err="1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pou</a:t>
            </a:r>
            <a:r>
              <a:rPr lang="en-US" sz="3350" dirty="0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50" dirty="0" err="1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resevwa</a:t>
            </a:r>
            <a:r>
              <a:rPr lang="en-US" sz="3350" dirty="0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 $374 nan EITC </a:t>
            </a:r>
            <a:r>
              <a:rPr lang="en-US" sz="3350" dirty="0" err="1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leta</a:t>
            </a:r>
            <a:r>
              <a:rPr lang="en-US" sz="3350" dirty="0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50" dirty="0" err="1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ak</a:t>
            </a:r>
            <a:r>
              <a:rPr lang="en-US" sz="3350" dirty="0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 federal.</a:t>
            </a:r>
            <a:endParaRPr lang="en-US" sz="3350" dirty="0">
              <a:solidFill>
                <a:srgbClr val="000001"/>
              </a:solidFill>
              <a:latin typeface="Glacial Indifference Bold"/>
              <a:ea typeface="Glacial Indifference"/>
              <a:cs typeface="Glacial Indifference"/>
            </a:endParaRPr>
          </a:p>
          <a:p>
            <a:pPr>
              <a:lnSpc>
                <a:spcPts val="4759"/>
              </a:lnSpc>
            </a:pPr>
            <a:endParaRPr lang="en-US" sz="3399" b="1" dirty="0">
              <a:solidFill>
                <a:srgbClr val="000001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>
              <a:lnSpc>
                <a:spcPts val="4759"/>
              </a:lnSpc>
            </a:pPr>
            <a:r>
              <a:rPr lang="en-US" sz="3350" dirty="0">
                <a:solidFill>
                  <a:srgbClr val="D4145A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Fanmi B:</a:t>
            </a:r>
            <a:endParaRPr lang="en-US" sz="3350" dirty="0">
              <a:solidFill>
                <a:srgbClr val="D4145A"/>
              </a:solidFill>
              <a:latin typeface="Glacial Indifference Bold"/>
              <a:ea typeface="Glacial Indifference"/>
              <a:cs typeface="Glacial Indifference"/>
            </a:endParaRPr>
          </a:p>
          <a:p>
            <a:pPr>
              <a:lnSpc>
                <a:spcPts val="4759"/>
              </a:lnSpc>
            </a:pPr>
            <a:r>
              <a:rPr lang="en-US" sz="33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Liz se yon </a:t>
            </a:r>
            <a:r>
              <a:rPr lang="en-US" sz="33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paran</a:t>
            </a:r>
            <a:r>
              <a:rPr lang="en-US" sz="33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selibatè</a:t>
            </a:r>
            <a:r>
              <a:rPr lang="en-US" sz="33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ki gen de (2) </a:t>
            </a:r>
            <a:r>
              <a:rPr lang="en-US" sz="33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timoun</a:t>
            </a:r>
            <a:r>
              <a:rPr lang="en-US" sz="33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, 13 </a:t>
            </a:r>
            <a:r>
              <a:rPr lang="en-US" sz="33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ak</a:t>
            </a:r>
            <a:r>
              <a:rPr lang="en-US" sz="33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15 </a:t>
            </a:r>
            <a:r>
              <a:rPr lang="en-US" sz="33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zan</a:t>
            </a:r>
            <a:r>
              <a:rPr lang="en-US" sz="33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 Liz </a:t>
            </a:r>
            <a:r>
              <a:rPr lang="en-US" sz="33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travay</a:t>
            </a:r>
            <a:r>
              <a:rPr lang="en-US" sz="33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20 </a:t>
            </a:r>
            <a:r>
              <a:rPr lang="en-US" sz="33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èdtan</a:t>
            </a:r>
            <a:r>
              <a:rPr lang="en-US" sz="33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pa </a:t>
            </a:r>
            <a:r>
              <a:rPr lang="en-US" sz="33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semèn</a:t>
            </a:r>
            <a:r>
              <a:rPr lang="en-US" sz="33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pou</a:t>
            </a:r>
            <a:r>
              <a:rPr lang="en-US" sz="33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salè</a:t>
            </a:r>
            <a:r>
              <a:rPr lang="en-US" sz="33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minimòm</a:t>
            </a:r>
            <a:r>
              <a:rPr lang="en-US" sz="33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(</a:t>
            </a:r>
            <a:r>
              <a:rPr lang="en-US" sz="33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revni</a:t>
            </a:r>
            <a:r>
              <a:rPr lang="en-US" sz="33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anyèl</a:t>
            </a:r>
            <a:r>
              <a:rPr lang="en-US" sz="33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: $15,600). Liz se </a:t>
            </a:r>
            <a:r>
              <a:rPr lang="en-US" sz="33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Antèt</a:t>
            </a:r>
            <a:r>
              <a:rPr lang="en-US" sz="33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/</a:t>
            </a:r>
            <a:r>
              <a:rPr lang="en-US" sz="33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Chèf</a:t>
            </a:r>
            <a:r>
              <a:rPr lang="en-US" sz="33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Fanmi epi </a:t>
            </a:r>
            <a:r>
              <a:rPr lang="en-US" sz="3350" b="1" dirty="0">
                <a:solidFill>
                  <a:srgbClr val="000001"/>
                </a:solidFill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li </a:t>
            </a:r>
            <a:r>
              <a:rPr lang="en-US" sz="3350" b="1" dirty="0" err="1">
                <a:solidFill>
                  <a:srgbClr val="000001"/>
                </a:solidFill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kalifye</a:t>
            </a:r>
            <a:r>
              <a:rPr lang="en-US" sz="3350" b="1" dirty="0">
                <a:solidFill>
                  <a:srgbClr val="000001"/>
                </a:solidFill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50" b="1" dirty="0" err="1">
                <a:solidFill>
                  <a:srgbClr val="000001"/>
                </a:solidFill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pou</a:t>
            </a:r>
            <a:r>
              <a:rPr lang="en-US" sz="3350" b="1" dirty="0">
                <a:solidFill>
                  <a:srgbClr val="000001"/>
                </a:solidFill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 li </a:t>
            </a:r>
            <a:r>
              <a:rPr lang="en-US" sz="3350" b="1" dirty="0" err="1">
                <a:solidFill>
                  <a:srgbClr val="000001"/>
                </a:solidFill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resevwa</a:t>
            </a:r>
            <a:r>
              <a:rPr lang="en-US" sz="3350" b="1" dirty="0">
                <a:solidFill>
                  <a:srgbClr val="000001"/>
                </a:solidFill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 $8,750 nan EITC </a:t>
            </a:r>
            <a:r>
              <a:rPr lang="en-US" sz="3350" b="1" dirty="0" err="1">
                <a:solidFill>
                  <a:srgbClr val="000001"/>
                </a:solidFill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leta</a:t>
            </a:r>
            <a:r>
              <a:rPr lang="en-US" sz="3350" b="1" dirty="0">
                <a:solidFill>
                  <a:srgbClr val="000001"/>
                </a:solidFill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50" b="1" dirty="0" err="1">
                <a:solidFill>
                  <a:srgbClr val="000001"/>
                </a:solidFill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ak</a:t>
            </a:r>
            <a:r>
              <a:rPr lang="en-US" sz="3350" b="1" dirty="0">
                <a:solidFill>
                  <a:srgbClr val="000001"/>
                </a:solidFill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 federal </a:t>
            </a:r>
            <a:r>
              <a:rPr lang="en-US" sz="3350" b="1" dirty="0" err="1">
                <a:solidFill>
                  <a:srgbClr val="000001"/>
                </a:solidFill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ak</a:t>
            </a:r>
            <a:r>
              <a:rPr lang="en-US" sz="3350" b="1" dirty="0">
                <a:solidFill>
                  <a:srgbClr val="000001"/>
                </a:solidFill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 $1,965 nan </a:t>
            </a:r>
            <a:r>
              <a:rPr lang="en-US" sz="3350" b="1" dirty="0" err="1">
                <a:solidFill>
                  <a:srgbClr val="000001"/>
                </a:solidFill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Kredi</a:t>
            </a:r>
            <a:r>
              <a:rPr lang="en-US" sz="3350" b="1" dirty="0">
                <a:solidFill>
                  <a:srgbClr val="000001"/>
                </a:solidFill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 Taks federal </a:t>
            </a:r>
            <a:r>
              <a:rPr lang="en-US" sz="3350" b="1" dirty="0" err="1">
                <a:solidFill>
                  <a:srgbClr val="000001"/>
                </a:solidFill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pou</a:t>
            </a:r>
            <a:r>
              <a:rPr lang="en-US" sz="3350" b="1" dirty="0">
                <a:solidFill>
                  <a:srgbClr val="000001"/>
                </a:solidFill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50" b="1" dirty="0" err="1">
                <a:solidFill>
                  <a:srgbClr val="000001"/>
                </a:solidFill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Timoun</a:t>
            </a:r>
            <a:r>
              <a:rPr lang="en-US" sz="3350" b="1" dirty="0">
                <a:solidFill>
                  <a:srgbClr val="000001"/>
                </a:solidFill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. Li pa </a:t>
            </a:r>
            <a:r>
              <a:rPr lang="en-US" sz="3350" b="1" dirty="0" err="1">
                <a:solidFill>
                  <a:srgbClr val="000001"/>
                </a:solidFill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kalifye</a:t>
            </a:r>
            <a:r>
              <a:rPr lang="en-US" sz="3350" b="1" dirty="0">
                <a:solidFill>
                  <a:srgbClr val="000001"/>
                </a:solidFill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50" b="1" dirty="0" err="1">
                <a:solidFill>
                  <a:srgbClr val="000001"/>
                </a:solidFill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pou</a:t>
            </a:r>
            <a:r>
              <a:rPr lang="en-US" sz="3350" b="1" dirty="0">
                <a:solidFill>
                  <a:srgbClr val="000001"/>
                </a:solidFill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 MA CFTC</a:t>
            </a:r>
            <a:r>
              <a:rPr lang="en-US" sz="3350" dirty="0">
                <a:solidFill>
                  <a:srgbClr val="000001"/>
                </a:solidFill>
                <a:latin typeface="Glacial Indifference" panose="020B0604020202020204" charset="0"/>
                <a:ea typeface="Glacial Indifference"/>
                <a:cs typeface="Glacial Indifference"/>
                <a:sym typeface="Glacial Indifference"/>
              </a:rPr>
              <a:t>. </a:t>
            </a:r>
            <a:endParaRPr lang="en-US" sz="3350" dirty="0">
              <a:solidFill>
                <a:srgbClr val="000001"/>
              </a:solidFill>
              <a:latin typeface="Glacial Indifference" panose="020B0604020202020204" charset="0"/>
              <a:ea typeface="Glacial Indifference"/>
              <a:cs typeface="Glacial Indifference"/>
            </a:endParaRPr>
          </a:p>
          <a:p>
            <a:pPr>
              <a:lnSpc>
                <a:spcPts val="4759"/>
              </a:lnSpc>
            </a:pPr>
            <a:endParaRPr lang="en-US" sz="3399" b="1" dirty="0">
              <a:solidFill>
                <a:srgbClr val="000001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>
              <a:lnSpc>
                <a:spcPts val="4759"/>
              </a:lnSpc>
            </a:pPr>
            <a:r>
              <a:rPr lang="en-US" sz="3350" dirty="0">
                <a:solidFill>
                  <a:srgbClr val="D4145A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Fanmi C:</a:t>
            </a:r>
            <a:endParaRPr lang="en-US" sz="3350" dirty="0">
              <a:solidFill>
                <a:srgbClr val="D4145A"/>
              </a:solidFill>
              <a:latin typeface="Glacial Indifference Bold"/>
              <a:ea typeface="Glacial Indifference"/>
              <a:cs typeface="Glacial Indifference"/>
            </a:endParaRPr>
          </a:p>
          <a:p>
            <a:pPr>
              <a:lnSpc>
                <a:spcPts val="4759"/>
              </a:lnSpc>
            </a:pPr>
            <a:r>
              <a:rPr lang="en-US" sz="34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José </a:t>
            </a:r>
            <a:r>
              <a:rPr lang="en-US" sz="34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ak</a:t>
            </a:r>
            <a:r>
              <a:rPr lang="en-US" sz="34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Amy </a:t>
            </a:r>
            <a:r>
              <a:rPr lang="en-US" sz="34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marye</a:t>
            </a:r>
            <a:r>
              <a:rPr lang="en-US" sz="34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e </a:t>
            </a:r>
            <a:r>
              <a:rPr lang="en-US" sz="34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yo</a:t>
            </a:r>
            <a:r>
              <a:rPr lang="en-US" sz="34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gen de (2) </a:t>
            </a:r>
            <a:r>
              <a:rPr lang="en-US" sz="34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pitit</a:t>
            </a:r>
            <a:r>
              <a:rPr lang="en-US" sz="34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, 13 </a:t>
            </a:r>
            <a:r>
              <a:rPr lang="en-US" sz="34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ak</a:t>
            </a:r>
            <a:r>
              <a:rPr lang="en-US" sz="34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15 </a:t>
            </a:r>
            <a:r>
              <a:rPr lang="en-US" sz="34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zan</a:t>
            </a:r>
            <a:r>
              <a:rPr lang="en-US" sz="34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 José </a:t>
            </a:r>
            <a:r>
              <a:rPr lang="en-US" sz="34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travay</a:t>
            </a:r>
            <a:r>
              <a:rPr lang="en-US" sz="34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 </a:t>
            </a:r>
            <a:r>
              <a:rPr lang="en-US" sz="34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plen</a:t>
            </a:r>
            <a:r>
              <a:rPr lang="en-US" sz="34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tan e Amy </a:t>
            </a:r>
            <a:r>
              <a:rPr lang="en-US" sz="34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travay</a:t>
            </a:r>
            <a:r>
              <a:rPr lang="en-US" sz="34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4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mwatye</a:t>
            </a:r>
            <a:r>
              <a:rPr lang="en-US" sz="34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4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jounen</a:t>
            </a:r>
            <a:r>
              <a:rPr lang="en-US" sz="34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(</a:t>
            </a:r>
            <a:r>
              <a:rPr lang="en-US" sz="34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revni</a:t>
            </a:r>
            <a:r>
              <a:rPr lang="en-US" sz="34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4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konbine</a:t>
            </a:r>
            <a:r>
              <a:rPr lang="en-US" sz="34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$55,000). José </a:t>
            </a:r>
            <a:r>
              <a:rPr lang="en-US" sz="34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ak</a:t>
            </a:r>
            <a:r>
              <a:rPr lang="en-US" sz="34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Amy </a:t>
            </a:r>
            <a:r>
              <a:rPr lang="en-US" sz="340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resevwa</a:t>
            </a:r>
            <a:r>
              <a:rPr lang="en-US" sz="34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400" b="1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$2,773 nan EITC </a:t>
            </a:r>
            <a:r>
              <a:rPr lang="en-US" sz="3400" b="1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leta</a:t>
            </a:r>
            <a:r>
              <a:rPr lang="en-US" sz="3400" b="1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400" b="1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ak</a:t>
            </a:r>
            <a:r>
              <a:rPr lang="en-US" sz="3400" b="1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federal </a:t>
            </a:r>
            <a:r>
              <a:rPr lang="en-US" sz="3400" b="1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ak</a:t>
            </a:r>
            <a:r>
              <a:rPr lang="en-US" sz="3400" b="1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$4,400 nan </a:t>
            </a:r>
            <a:r>
              <a:rPr lang="en-US" sz="3400" b="1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Kredi</a:t>
            </a:r>
            <a:r>
              <a:rPr lang="en-US" sz="3400" b="1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Taks Federal </a:t>
            </a:r>
            <a:r>
              <a:rPr lang="en-US" sz="3400" b="1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pou</a:t>
            </a:r>
            <a:r>
              <a:rPr lang="en-US" sz="3400" b="1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400" b="1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Timoun</a:t>
            </a:r>
            <a:r>
              <a:rPr lang="en-US" sz="3400" b="1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  <a:endParaRPr lang="en-US" sz="3350" dirty="0">
              <a:solidFill>
                <a:srgbClr val="000001"/>
              </a:solidFill>
              <a:latin typeface="Glacial Indifference Bold"/>
              <a:ea typeface="Glacial Indifference"/>
              <a:cs typeface="Glacial Indifference"/>
            </a:endParaRPr>
          </a:p>
        </p:txBody>
      </p:sp>
      <p:sp>
        <p:nvSpPr>
          <p:cNvPr id="8" name="Freeform 12">
            <a:extLst>
              <a:ext uri="{FF2B5EF4-FFF2-40B4-BE49-F238E27FC236}">
                <a16:creationId xmlns:a16="http://schemas.microsoft.com/office/drawing/2014/main" id="{13FF3A40-32FB-DC8A-4B30-A75D336C337F}"/>
              </a:ext>
            </a:extLst>
          </p:cNvPr>
          <p:cNvSpPr/>
          <p:nvPr/>
        </p:nvSpPr>
        <p:spPr>
          <a:xfrm>
            <a:off x="14721840" y="2801556"/>
            <a:ext cx="3565394" cy="6186758"/>
          </a:xfrm>
          <a:custGeom>
            <a:avLst/>
            <a:gdLst/>
            <a:ahLst/>
            <a:cxnLst/>
            <a:rect l="l" t="t" r="r" b="b"/>
            <a:pathLst>
              <a:path w="4324735" h="7089730">
                <a:moveTo>
                  <a:pt x="0" y="0"/>
                </a:moveTo>
                <a:lnTo>
                  <a:pt x="4324735" y="0"/>
                </a:lnTo>
                <a:lnTo>
                  <a:pt x="4324735" y="7089730"/>
                </a:lnTo>
                <a:lnTo>
                  <a:pt x="0" y="70897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5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788"/>
            <a:ext cx="18506452" cy="1167555"/>
            <a:chOff x="0" y="0"/>
            <a:chExt cx="4874127" cy="3075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4127" cy="307504"/>
            </a:xfrm>
            <a:custGeom>
              <a:avLst/>
              <a:gdLst/>
              <a:ahLst/>
              <a:cxnLst/>
              <a:rect l="l" t="t" r="r" b="b"/>
              <a:pathLst>
                <a:path w="4874127" h="307504">
                  <a:moveTo>
                    <a:pt x="0" y="0"/>
                  </a:moveTo>
                  <a:lnTo>
                    <a:pt x="4874127" y="0"/>
                  </a:lnTo>
                  <a:lnTo>
                    <a:pt x="4874127" y="307504"/>
                  </a:lnTo>
                  <a:lnTo>
                    <a:pt x="0" y="307504"/>
                  </a:lnTo>
                  <a:close/>
                </a:path>
              </a:pathLst>
            </a:custGeom>
            <a:solidFill>
              <a:srgbClr val="FDD86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74127" cy="3456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64367" y="35615"/>
            <a:ext cx="17864635" cy="969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0"/>
              </a:lnSpc>
            </a:pPr>
            <a:r>
              <a:rPr lang="en-US" sz="5700" b="1" dirty="0" err="1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Egzanp</a:t>
            </a:r>
            <a:endParaRPr lang="en-US" sz="5700" b="1" dirty="0">
              <a:solidFill>
                <a:srgbClr val="000001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42900" y="1714500"/>
            <a:ext cx="12527280" cy="79557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50" dirty="0">
                <a:solidFill>
                  <a:srgbClr val="D4145A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Fanmi D:</a:t>
            </a:r>
          </a:p>
          <a:p>
            <a:pPr>
              <a:lnSpc>
                <a:spcPts val="4759"/>
              </a:lnSpc>
            </a:pPr>
            <a:r>
              <a:rPr lang="en-US" sz="33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Fran gen 68 an e li </a:t>
            </a:r>
            <a:r>
              <a:rPr lang="en-US" sz="33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pran</a:t>
            </a:r>
            <a:r>
              <a:rPr lang="en-US" sz="33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swen</a:t>
            </a:r>
            <a:r>
              <a:rPr lang="en-US" sz="33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manman</a:t>
            </a:r>
            <a:r>
              <a:rPr lang="en-US" sz="33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li ki gen 90 an, </a:t>
            </a:r>
            <a:r>
              <a:rPr lang="en-US" sz="33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ke</a:t>
            </a:r>
            <a:r>
              <a:rPr lang="en-US" sz="33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li </a:t>
            </a:r>
            <a:r>
              <a:rPr lang="en-US" sz="33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deklare</a:t>
            </a:r>
            <a:r>
              <a:rPr lang="en-US" sz="33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kòm</a:t>
            </a:r>
            <a:r>
              <a:rPr lang="en-US" sz="33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yon </a:t>
            </a:r>
            <a:r>
              <a:rPr lang="en-US" sz="33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depandan</a:t>
            </a:r>
            <a:r>
              <a:rPr lang="en-US" sz="33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 Fran </a:t>
            </a:r>
            <a:r>
              <a:rPr lang="en-US" sz="33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pran</a:t>
            </a:r>
            <a:r>
              <a:rPr lang="en-US" sz="33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retrèt.</a:t>
            </a:r>
            <a:r>
              <a:rPr lang="en-US" sz="3350" b="1" dirty="0" err="1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Fran</a:t>
            </a:r>
            <a:r>
              <a:rPr lang="en-US" sz="3350" b="1" dirty="0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50" b="1" dirty="0" err="1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kalifye</a:t>
            </a:r>
            <a:r>
              <a:rPr lang="en-US" sz="3350" b="1" dirty="0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50" b="1" dirty="0" err="1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pou</a:t>
            </a:r>
            <a:r>
              <a:rPr lang="en-US" sz="3350" b="1" dirty="0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50" b="1" dirty="0" err="1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resevwa</a:t>
            </a:r>
            <a:r>
              <a:rPr lang="en-US" sz="3350" b="1" dirty="0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 $440 nan </a:t>
            </a:r>
            <a:r>
              <a:rPr lang="en-US" sz="3350" b="1" dirty="0" err="1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Kredi</a:t>
            </a:r>
            <a:r>
              <a:rPr lang="en-US" sz="3350" b="1" dirty="0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 Taks </a:t>
            </a:r>
            <a:r>
              <a:rPr lang="en-US" sz="3350" b="1" dirty="0" err="1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pou</a:t>
            </a:r>
            <a:r>
              <a:rPr lang="en-US" sz="3350" b="1" dirty="0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50" b="1" dirty="0" err="1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Timoun</a:t>
            </a:r>
            <a:r>
              <a:rPr lang="en-US" sz="3350" b="1" dirty="0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50" b="1" dirty="0" err="1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ak</a:t>
            </a:r>
            <a:r>
              <a:rPr lang="en-US" sz="3350" b="1" dirty="0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 Fanmi MA. Li pa </a:t>
            </a:r>
            <a:r>
              <a:rPr lang="en-US" sz="3350" b="1" dirty="0" err="1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kalifye</a:t>
            </a:r>
            <a:r>
              <a:rPr lang="en-US" sz="3350" b="1" dirty="0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50" b="1" dirty="0" err="1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pou</a:t>
            </a:r>
            <a:r>
              <a:rPr lang="en-US" sz="3350" b="1" dirty="0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 EITC federal la </a:t>
            </a:r>
            <a:r>
              <a:rPr lang="en-US" sz="3350" b="1" dirty="0" err="1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oswa</a:t>
            </a:r>
            <a:r>
              <a:rPr lang="en-US" sz="3350" b="1" dirty="0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50" b="1" dirty="0" err="1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Kredi</a:t>
            </a:r>
            <a:r>
              <a:rPr lang="en-US" sz="3350" b="1" dirty="0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 Taks </a:t>
            </a:r>
            <a:r>
              <a:rPr lang="en-US" sz="3350" b="1" dirty="0" err="1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pou</a:t>
            </a:r>
            <a:r>
              <a:rPr lang="en-US" sz="3350" b="1" dirty="0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50" b="1" dirty="0" err="1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Timoun</a:t>
            </a:r>
            <a:r>
              <a:rPr lang="en-US" sz="3350" b="1" dirty="0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 federal la.</a:t>
            </a:r>
            <a:endParaRPr lang="en-US" sz="3350" b="1" dirty="0">
              <a:solidFill>
                <a:srgbClr val="000001"/>
              </a:solidFill>
              <a:latin typeface="Glacial Indifference Bold"/>
              <a:ea typeface="Glacial Indifference"/>
              <a:cs typeface="Glacial Indifference"/>
            </a:endParaRPr>
          </a:p>
          <a:p>
            <a:pPr>
              <a:lnSpc>
                <a:spcPts val="4759"/>
              </a:lnSpc>
            </a:pPr>
            <a:endParaRPr lang="en-US" sz="3399" b="1" dirty="0">
              <a:solidFill>
                <a:srgbClr val="000001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>
              <a:lnSpc>
                <a:spcPts val="4759"/>
              </a:lnSpc>
            </a:pPr>
            <a:r>
              <a:rPr lang="en-US" sz="3350" dirty="0">
                <a:solidFill>
                  <a:srgbClr val="D4145A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Fanmi E:</a:t>
            </a:r>
            <a:endParaRPr lang="en-US" sz="3350" dirty="0">
              <a:solidFill>
                <a:srgbClr val="D4145A"/>
              </a:solidFill>
              <a:latin typeface="Glacial Indifference Bold"/>
              <a:ea typeface="Glacial Indifference"/>
              <a:cs typeface="Glacial Indifference"/>
            </a:endParaRPr>
          </a:p>
          <a:p>
            <a:pPr>
              <a:lnSpc>
                <a:spcPts val="4759"/>
              </a:lnSpc>
            </a:pPr>
            <a:r>
              <a:rPr lang="en-US" sz="33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Beth </a:t>
            </a:r>
            <a:r>
              <a:rPr lang="en-US" sz="33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ak</a:t>
            </a:r>
            <a:r>
              <a:rPr lang="en-US" sz="33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Leslie </a:t>
            </a:r>
            <a:r>
              <a:rPr lang="en-US" sz="33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marye</a:t>
            </a:r>
            <a:r>
              <a:rPr lang="en-US" sz="33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, </a:t>
            </a:r>
            <a:r>
              <a:rPr lang="en-US" sz="33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yo</a:t>
            </a:r>
            <a:r>
              <a:rPr lang="en-US" sz="33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gen 45 </a:t>
            </a:r>
            <a:r>
              <a:rPr lang="en-US" sz="33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ak</a:t>
            </a:r>
            <a:r>
              <a:rPr lang="en-US" sz="33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44 an. Beth </a:t>
            </a:r>
            <a:r>
              <a:rPr lang="en-US" sz="33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ak</a:t>
            </a:r>
            <a:r>
              <a:rPr lang="en-US" sz="33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Leslie gen yon </a:t>
            </a:r>
            <a:r>
              <a:rPr lang="en-US" sz="33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pitit</a:t>
            </a:r>
            <a:r>
              <a:rPr lang="en-US" sz="33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ki gen 15 an, yon </a:t>
            </a:r>
            <a:r>
              <a:rPr lang="en-US" sz="33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pitit</a:t>
            </a:r>
            <a:r>
              <a:rPr lang="en-US" sz="33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ki gen 11 an, epi </a:t>
            </a:r>
            <a:r>
              <a:rPr lang="en-US" sz="33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yo</a:t>
            </a:r>
            <a:r>
              <a:rPr lang="en-US" sz="33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pran</a:t>
            </a:r>
            <a:r>
              <a:rPr lang="en-US" sz="33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swen</a:t>
            </a:r>
            <a:r>
              <a:rPr lang="en-US" sz="33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yon </a:t>
            </a:r>
            <a:r>
              <a:rPr lang="en-US" sz="33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paran</a:t>
            </a:r>
            <a:r>
              <a:rPr lang="en-US" sz="33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ki gen 75 an </a:t>
            </a:r>
            <a:r>
              <a:rPr lang="en-US" sz="33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ke</a:t>
            </a:r>
            <a:r>
              <a:rPr lang="en-US" sz="33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yo</a:t>
            </a:r>
            <a:r>
              <a:rPr lang="en-US" sz="33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deklare</a:t>
            </a:r>
            <a:r>
              <a:rPr lang="en-US" sz="33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kòm</a:t>
            </a:r>
            <a:r>
              <a:rPr lang="en-US" sz="33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depandan</a:t>
            </a:r>
            <a:r>
              <a:rPr lang="en-US" sz="33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 </a:t>
            </a:r>
            <a:r>
              <a:rPr lang="en-US" sz="33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Yo</a:t>
            </a:r>
            <a:r>
              <a:rPr lang="en-US" sz="33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</a:t>
            </a:r>
            <a:r>
              <a:rPr lang="en-US" sz="33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50" dirty="0" err="1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touche</a:t>
            </a:r>
            <a:r>
              <a:rPr lang="en-US" sz="335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$72,000. </a:t>
            </a:r>
            <a:r>
              <a:rPr lang="en-US" sz="3350" b="1" dirty="0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Fanmi </a:t>
            </a:r>
            <a:r>
              <a:rPr lang="en-US" sz="3350" b="1" dirty="0" err="1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sa</a:t>
            </a:r>
            <a:r>
              <a:rPr lang="en-US" sz="3350" b="1" dirty="0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 a </a:t>
            </a:r>
            <a:r>
              <a:rPr lang="en-US" sz="3350" b="1" dirty="0" err="1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kalifye</a:t>
            </a:r>
            <a:r>
              <a:rPr lang="en-US" sz="3350" b="1" dirty="0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50" b="1" dirty="0" err="1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pou</a:t>
            </a:r>
            <a:r>
              <a:rPr lang="en-US" sz="3350" b="1" dirty="0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50" b="1" dirty="0" err="1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resevwa</a:t>
            </a:r>
            <a:r>
              <a:rPr lang="en-US" sz="3350" b="1" dirty="0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 $880 nan </a:t>
            </a:r>
            <a:r>
              <a:rPr lang="en-US" sz="3350" b="1" dirty="0" err="1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Kredi</a:t>
            </a:r>
            <a:r>
              <a:rPr lang="en-US" sz="3350" b="1" dirty="0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 Taks </a:t>
            </a:r>
            <a:r>
              <a:rPr lang="en-US" sz="3350" b="1" dirty="0" err="1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pou</a:t>
            </a:r>
            <a:r>
              <a:rPr lang="en-US" sz="3350" b="1" dirty="0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50" b="1" dirty="0" err="1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Timoun</a:t>
            </a:r>
            <a:r>
              <a:rPr lang="en-US" sz="3350" b="1" dirty="0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50" b="1" dirty="0" err="1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ak</a:t>
            </a:r>
            <a:r>
              <a:rPr lang="en-US" sz="3350" b="1" dirty="0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 Fanmi MA </a:t>
            </a:r>
            <a:r>
              <a:rPr lang="en-US" sz="3350" b="1" dirty="0" err="1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ak</a:t>
            </a:r>
            <a:r>
              <a:rPr lang="en-US" sz="3350" b="1" dirty="0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 $4,400 nan </a:t>
            </a:r>
            <a:r>
              <a:rPr lang="en-US" sz="3350" b="1" dirty="0" err="1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Kredi</a:t>
            </a:r>
            <a:r>
              <a:rPr lang="en-US" sz="3350" b="1" dirty="0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 Taks Federal </a:t>
            </a:r>
            <a:r>
              <a:rPr lang="en-US" sz="3350" b="1" dirty="0" err="1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pou</a:t>
            </a:r>
            <a:r>
              <a:rPr lang="en-US" sz="3350" b="1" dirty="0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50" b="1" dirty="0" err="1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Timoun</a:t>
            </a:r>
            <a:r>
              <a:rPr lang="en-US" sz="3350" b="1" dirty="0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. </a:t>
            </a:r>
            <a:r>
              <a:rPr lang="en-US" sz="3350" b="1" dirty="0" err="1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Yo</a:t>
            </a:r>
            <a:r>
              <a:rPr lang="en-US" sz="3350" b="1" dirty="0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 pa </a:t>
            </a:r>
            <a:r>
              <a:rPr lang="en-US" sz="3350" b="1" dirty="0" err="1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kalifye</a:t>
            </a:r>
            <a:r>
              <a:rPr lang="en-US" sz="3350" b="1" dirty="0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350" b="1" dirty="0" err="1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pou</a:t>
            </a:r>
            <a:r>
              <a:rPr lang="en-US" sz="3350" b="1" dirty="0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 EITC.</a:t>
            </a:r>
            <a:endParaRPr lang="en-US" sz="3350" b="1" dirty="0">
              <a:solidFill>
                <a:srgbClr val="000001"/>
              </a:solidFill>
              <a:latin typeface="Glacial Indifference Bold"/>
              <a:ea typeface="Glacial Indifference"/>
              <a:cs typeface="Glacial Indifference"/>
            </a:endParaRPr>
          </a:p>
        </p:txBody>
      </p:sp>
      <p:sp>
        <p:nvSpPr>
          <p:cNvPr id="8" name="Freeform 12">
            <a:extLst>
              <a:ext uri="{FF2B5EF4-FFF2-40B4-BE49-F238E27FC236}">
                <a16:creationId xmlns:a16="http://schemas.microsoft.com/office/drawing/2014/main" id="{BF3F3DDF-EC9E-B175-241E-39755595A7AA}"/>
              </a:ext>
            </a:extLst>
          </p:cNvPr>
          <p:cNvSpPr/>
          <p:nvPr/>
        </p:nvSpPr>
        <p:spPr>
          <a:xfrm>
            <a:off x="13368139" y="2362882"/>
            <a:ext cx="4324735" cy="7089730"/>
          </a:xfrm>
          <a:custGeom>
            <a:avLst/>
            <a:gdLst/>
            <a:ahLst/>
            <a:cxnLst/>
            <a:rect l="l" t="t" r="r" b="b"/>
            <a:pathLst>
              <a:path w="4324735" h="7089730">
                <a:moveTo>
                  <a:pt x="0" y="0"/>
                </a:moveTo>
                <a:lnTo>
                  <a:pt x="4324735" y="0"/>
                </a:lnTo>
                <a:lnTo>
                  <a:pt x="4324735" y="7089730"/>
                </a:lnTo>
                <a:lnTo>
                  <a:pt x="0" y="70897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876DE29-EDB1-4F37-8C0F-25C265180797}">
  <we:reference id="wa200007063" version="1.5.0.0" store="en-GB" storeType="OMEX"/>
  <we:alternateReferences>
    <we:reference id="wa200007063" version="1.5.0.0" store="wa200007063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f53db5-78a6-4806-b398-78f17bd2f6a5" xsi:nil="true"/>
    <lcf76f155ced4ddcb4097134ff3c332f xmlns="88fcee6e-f837-4f7a-8d52-014b0c2d3ce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B12CAC8EF8B5419EB44AED640D3D9F" ma:contentTypeVersion="13" ma:contentTypeDescription="Create a new document." ma:contentTypeScope="" ma:versionID="cccf9fe411ed16827abe8efa2e5e4353">
  <xsd:schema xmlns:xsd="http://www.w3.org/2001/XMLSchema" xmlns:xs="http://www.w3.org/2001/XMLSchema" xmlns:p="http://schemas.microsoft.com/office/2006/metadata/properties" xmlns:ns2="88fcee6e-f837-4f7a-8d52-014b0c2d3ce5" xmlns:ns3="e5f53db5-78a6-4806-b398-78f17bd2f6a5" targetNamespace="http://schemas.microsoft.com/office/2006/metadata/properties" ma:root="true" ma:fieldsID="191d8eae1cd387d075ea509e48c051fd" ns2:_="" ns3:_="">
    <xsd:import namespace="88fcee6e-f837-4f7a-8d52-014b0c2d3ce5"/>
    <xsd:import namespace="e5f53db5-78a6-4806-b398-78f17bd2f6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fcee6e-f837-4f7a-8d52-014b0c2d3c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bfddfc6a-7a00-4d61-babe-e7a88612b4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f53db5-78a6-4806-b398-78f17bd2f6a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beb5fa5-9690-46cc-bdaf-5e362df88fc8}" ma:internalName="TaxCatchAll" ma:showField="CatchAllData" ma:web="e5f53db5-78a6-4806-b398-78f17bd2f6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2725E4-6B08-4651-B28B-26F173086B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F9AF3C-B451-4098-8017-91DC41D49B76}">
  <ds:schemaRefs>
    <ds:schemaRef ds:uri="88fcee6e-f837-4f7a-8d52-014b0c2d3ce5"/>
    <ds:schemaRef ds:uri="e5f53db5-78a6-4806-b398-78f17bd2f6a5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B6F695E-652F-4C77-A417-FBED2DA71B7D}">
  <ds:schemaRefs>
    <ds:schemaRef ds:uri="88fcee6e-f837-4f7a-8d52-014b0c2d3ce5"/>
    <ds:schemaRef ds:uri="e5f53db5-78a6-4806-b398-78f17bd2f6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7ff12a0c-2791-49e2-8d6b-96e5d775c32f}" enabled="0" method="" siteId="{7ff12a0c-2791-49e2-8d6b-96e5d775c32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930 call - Tax Season 2026 - Healthy Families Tax Credits Coalition</Template>
  <TotalTime>2</TotalTime>
  <Words>1783</Words>
  <Application>Microsoft Office PowerPoint</Application>
  <PresentationFormat>Custom</PresentationFormat>
  <Paragraphs>139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Glacial Indifference</vt:lpstr>
      <vt:lpstr>Arial</vt:lpstr>
      <vt:lpstr>Glacial Indifference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Boston Medical Center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Ruemmele, Carley</dc:creator>
  <cp:lastModifiedBy>Kelly Charles</cp:lastModifiedBy>
  <cp:revision>78</cp:revision>
  <dcterms:created xsi:type="dcterms:W3CDTF">2026-01-23T21:12:37Z</dcterms:created>
  <dcterms:modified xsi:type="dcterms:W3CDTF">2026-01-29T14:03:09Z</dcterms:modified>
  <dc:identifier>DAG99QjWXhs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0x01010000B12CAC8EF8B5419EB44AED640D3D9F</vt:lpwstr>
  </property>
  <property fmtid="{D5CDD505-2E9C-101B-9397-08002B2CF9AE}" pid="3" name="MediaServiceImageTags">
    <vt:lpwstr/>
  </property>
</Properties>
</file>