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handoutMasterIdLst>
    <p:handoutMasterId r:id="rId54"/>
  </p:handoutMasterIdLst>
  <p:sldIdLst>
    <p:sldId id="296" r:id="rId2"/>
    <p:sldId id="264" r:id="rId3"/>
    <p:sldId id="265" r:id="rId4"/>
    <p:sldId id="266" r:id="rId5"/>
    <p:sldId id="267" r:id="rId6"/>
    <p:sldId id="297" r:id="rId7"/>
    <p:sldId id="269" r:id="rId8"/>
    <p:sldId id="270" r:id="rId9"/>
    <p:sldId id="271" r:id="rId10"/>
    <p:sldId id="272" r:id="rId11"/>
    <p:sldId id="273" r:id="rId12"/>
    <p:sldId id="274" r:id="rId13"/>
    <p:sldId id="275" r:id="rId14"/>
    <p:sldId id="301" r:id="rId15"/>
    <p:sldId id="276" r:id="rId16"/>
    <p:sldId id="298" r:id="rId17"/>
    <p:sldId id="304" r:id="rId18"/>
    <p:sldId id="277" r:id="rId19"/>
    <p:sldId id="278" r:id="rId20"/>
    <p:sldId id="279" r:id="rId21"/>
    <p:sldId id="280" r:id="rId22"/>
    <p:sldId id="281" r:id="rId23"/>
    <p:sldId id="282" r:id="rId24"/>
    <p:sldId id="305" r:id="rId25"/>
    <p:sldId id="283" r:id="rId26"/>
    <p:sldId id="285" r:id="rId27"/>
    <p:sldId id="286" r:id="rId28"/>
    <p:sldId id="300" r:id="rId29"/>
    <p:sldId id="287" r:id="rId30"/>
    <p:sldId id="288" r:id="rId31"/>
    <p:sldId id="289" r:id="rId32"/>
    <p:sldId id="290" r:id="rId33"/>
    <p:sldId id="291" r:id="rId34"/>
    <p:sldId id="292" r:id="rId35"/>
    <p:sldId id="293" r:id="rId36"/>
    <p:sldId id="294" r:id="rId37"/>
    <p:sldId id="295" r:id="rId38"/>
    <p:sldId id="302" r:id="rId39"/>
    <p:sldId id="303" r:id="rId40"/>
    <p:sldId id="306" r:id="rId41"/>
    <p:sldId id="312" r:id="rId42"/>
    <p:sldId id="313" r:id="rId43"/>
    <p:sldId id="314" r:id="rId44"/>
    <p:sldId id="315" r:id="rId45"/>
    <p:sldId id="316" r:id="rId46"/>
    <p:sldId id="317" r:id="rId47"/>
    <p:sldId id="320" r:id="rId48"/>
    <p:sldId id="321" r:id="rId49"/>
    <p:sldId id="322" r:id="rId50"/>
    <p:sldId id="318" r:id="rId51"/>
    <p:sldId id="319" r:id="rId52"/>
  </p:sldIdLst>
  <p:sldSz cx="9144000" cy="64008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528" userDrawn="1">
          <p15:clr>
            <a:srgbClr val="A4A3A4"/>
          </p15:clr>
        </p15:guide>
        <p15:guide id="2" pos="384" userDrawn="1">
          <p15:clr>
            <a:srgbClr val="A4A3A4"/>
          </p15:clr>
        </p15:guide>
      </p15:sldGuideLst>
    </p:ext>
    <p:ext uri="{2D200454-40CA-4A62-9FC3-DE9A4176ACB9}">
      <p15:notesGuideLst xmlns="" xmlns:p15="http://schemas.microsoft.com/office/powerpoint/2012/main">
        <p15:guide id="1" orient="horz" pos="2928">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udders, Marylou (EHS)" initials="SM(" lastIdx="1" clrIdx="0"/>
  <p:cmAuthor id="1" name="Gabriel Cohen" initials="GC" lastIdx="7" clrIdx="1"/>
  <p:cmAuthor id="2" name=" Leslie Darcy" initials="LD" lastIdx="2"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429" autoAdjust="0"/>
    <p:restoredTop sz="72800" autoAdjust="0"/>
  </p:normalViewPr>
  <p:slideViewPr>
    <p:cSldViewPr>
      <p:cViewPr varScale="1">
        <p:scale>
          <a:sx n="100" d="100"/>
          <a:sy n="100" d="100"/>
        </p:scale>
        <p:origin x="-1080" y="-78"/>
      </p:cViewPr>
      <p:guideLst>
        <p:guide orient="horz" pos="528"/>
        <p:guide pos="384"/>
      </p:guideLst>
    </p:cSldViewPr>
  </p:slideViewPr>
  <p:notesTextViewPr>
    <p:cViewPr>
      <p:scale>
        <a:sx n="1" d="1"/>
        <a:sy n="1" d="1"/>
      </p:scale>
      <p:origin x="0" y="0"/>
    </p:cViewPr>
  </p:notesTextViewPr>
  <p:notesViewPr>
    <p:cSldViewPr>
      <p:cViewPr varScale="1">
        <p:scale>
          <a:sx n="72" d="100"/>
          <a:sy n="72" d="100"/>
        </p:scale>
        <p:origin x="-3216" y="-114"/>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513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5138"/>
          </a:xfrm>
          <a:prstGeom prst="rect">
            <a:avLst/>
          </a:prstGeom>
        </p:spPr>
        <p:txBody>
          <a:bodyPr vert="horz" lIns="91440" tIns="45720" rIns="91440" bIns="45720" rtlCol="0"/>
          <a:lstStyle>
            <a:lvl1pPr algn="r">
              <a:defRPr sz="1200"/>
            </a:lvl1pPr>
          </a:lstStyle>
          <a:p>
            <a:fld id="{E11122EF-B824-4C2E-81E5-C21C6B1E5393}" type="datetimeFigureOut">
              <a:rPr lang="en-US" smtClean="0"/>
              <a:t>3/1/2019</a:t>
            </a:fld>
            <a:endParaRPr lang="en-US"/>
          </a:p>
        </p:txBody>
      </p:sp>
      <p:sp>
        <p:nvSpPr>
          <p:cNvPr id="4" name="Footer Placeholder 3"/>
          <p:cNvSpPr>
            <a:spLocks noGrp="1"/>
          </p:cNvSpPr>
          <p:nvPr>
            <p:ph type="ftr" sz="quarter" idx="2"/>
          </p:nvPr>
        </p:nvSpPr>
        <p:spPr>
          <a:xfrm>
            <a:off x="0" y="8829675"/>
            <a:ext cx="3038475" cy="46513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5138"/>
          </a:xfrm>
          <a:prstGeom prst="rect">
            <a:avLst/>
          </a:prstGeom>
        </p:spPr>
        <p:txBody>
          <a:bodyPr vert="horz" lIns="91440" tIns="45720" rIns="91440" bIns="45720" rtlCol="0" anchor="b"/>
          <a:lstStyle>
            <a:lvl1pPr algn="r">
              <a:defRPr sz="1200"/>
            </a:lvl1pPr>
          </a:lstStyle>
          <a:p>
            <a:fld id="{BBAD44AB-6B42-41CA-B44A-70C9D561D202}" type="slidenum">
              <a:rPr lang="en-US" smtClean="0"/>
              <a:t>‹#›</a:t>
            </a:fld>
            <a:endParaRPr lang="en-US"/>
          </a:p>
        </p:txBody>
      </p:sp>
    </p:spTree>
    <p:extLst>
      <p:ext uri="{BB962C8B-B14F-4D97-AF65-F5344CB8AC3E}">
        <p14:creationId xmlns:p14="http://schemas.microsoft.com/office/powerpoint/2010/main" val="252638881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F639D329-3ECB-49A1-816E-ADB773D6AF79}" type="datetimeFigureOut">
              <a:rPr lang="en-US" smtClean="0"/>
              <a:t>3/1/2019</a:t>
            </a:fld>
            <a:endParaRPr lang="en-US"/>
          </a:p>
        </p:txBody>
      </p:sp>
      <p:sp>
        <p:nvSpPr>
          <p:cNvPr id="4" name="Slide Image Placeholder 3"/>
          <p:cNvSpPr>
            <a:spLocks noGrp="1" noRot="1" noChangeAspect="1"/>
          </p:cNvSpPr>
          <p:nvPr>
            <p:ph type="sldImg" idx="2"/>
          </p:nvPr>
        </p:nvSpPr>
        <p:spPr>
          <a:xfrm>
            <a:off x="1014413" y="696913"/>
            <a:ext cx="4981575"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2730EFE2-8D35-4EE1-B5AA-D9D6C1DAF733}" type="slidenum">
              <a:rPr lang="en-US" smtClean="0"/>
              <a:t>‹#›</a:t>
            </a:fld>
            <a:endParaRPr lang="en-US"/>
          </a:p>
        </p:txBody>
      </p:sp>
    </p:spTree>
    <p:extLst>
      <p:ext uri="{BB962C8B-B14F-4D97-AF65-F5344CB8AC3E}">
        <p14:creationId xmlns:p14="http://schemas.microsoft.com/office/powerpoint/2010/main" val="4685640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1</a:t>
            </a:fld>
            <a:endParaRPr lang="en-US"/>
          </a:p>
        </p:txBody>
      </p:sp>
    </p:spTree>
    <p:extLst>
      <p:ext uri="{BB962C8B-B14F-4D97-AF65-F5344CB8AC3E}">
        <p14:creationId xmlns:p14="http://schemas.microsoft.com/office/powerpoint/2010/main" val="19689461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10</a:t>
            </a:fld>
            <a:endParaRPr lang="en-US"/>
          </a:p>
        </p:txBody>
      </p:sp>
    </p:spTree>
    <p:extLst>
      <p:ext uri="{BB962C8B-B14F-4D97-AF65-F5344CB8AC3E}">
        <p14:creationId xmlns:p14="http://schemas.microsoft.com/office/powerpoint/2010/main" val="20832970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11</a:t>
            </a:fld>
            <a:endParaRPr lang="en-US"/>
          </a:p>
        </p:txBody>
      </p:sp>
    </p:spTree>
    <p:extLst>
      <p:ext uri="{BB962C8B-B14F-4D97-AF65-F5344CB8AC3E}">
        <p14:creationId xmlns:p14="http://schemas.microsoft.com/office/powerpoint/2010/main" val="11685806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12</a:t>
            </a:fld>
            <a:endParaRPr lang="en-US"/>
          </a:p>
        </p:txBody>
      </p:sp>
    </p:spTree>
    <p:extLst>
      <p:ext uri="{BB962C8B-B14F-4D97-AF65-F5344CB8AC3E}">
        <p14:creationId xmlns:p14="http://schemas.microsoft.com/office/powerpoint/2010/main" val="39372483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13</a:t>
            </a:fld>
            <a:endParaRPr lang="en-US"/>
          </a:p>
        </p:txBody>
      </p:sp>
    </p:spTree>
    <p:extLst>
      <p:ext uri="{BB962C8B-B14F-4D97-AF65-F5344CB8AC3E}">
        <p14:creationId xmlns:p14="http://schemas.microsoft.com/office/powerpoint/2010/main" val="1891992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14</a:t>
            </a:fld>
            <a:endParaRPr lang="en-US"/>
          </a:p>
        </p:txBody>
      </p:sp>
    </p:spTree>
    <p:extLst>
      <p:ext uri="{BB962C8B-B14F-4D97-AF65-F5344CB8AC3E}">
        <p14:creationId xmlns:p14="http://schemas.microsoft.com/office/powerpoint/2010/main" val="1891992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15</a:t>
            </a:fld>
            <a:endParaRPr lang="en-US"/>
          </a:p>
        </p:txBody>
      </p:sp>
    </p:spTree>
    <p:extLst>
      <p:ext uri="{BB962C8B-B14F-4D97-AF65-F5344CB8AC3E}">
        <p14:creationId xmlns:p14="http://schemas.microsoft.com/office/powerpoint/2010/main" val="34187469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2730EFE2-8D35-4EE1-B5AA-D9D6C1DAF733}" type="slidenum">
              <a:rPr lang="en-US" smtClean="0"/>
              <a:t>16</a:t>
            </a:fld>
            <a:endParaRPr lang="en-US"/>
          </a:p>
        </p:txBody>
      </p:sp>
    </p:spTree>
    <p:extLst>
      <p:ext uri="{BB962C8B-B14F-4D97-AF65-F5344CB8AC3E}">
        <p14:creationId xmlns:p14="http://schemas.microsoft.com/office/powerpoint/2010/main" val="21460889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dirty="0" smtClean="0"/>
          </a:p>
        </p:txBody>
      </p:sp>
      <p:sp>
        <p:nvSpPr>
          <p:cNvPr id="4" name="Slide Number Placeholder 3"/>
          <p:cNvSpPr>
            <a:spLocks noGrp="1"/>
          </p:cNvSpPr>
          <p:nvPr>
            <p:ph type="sldNum" sz="quarter" idx="10"/>
          </p:nvPr>
        </p:nvSpPr>
        <p:spPr/>
        <p:txBody>
          <a:bodyPr/>
          <a:lstStyle/>
          <a:p>
            <a:fld id="{2730EFE2-8D35-4EE1-B5AA-D9D6C1DAF733}" type="slidenum">
              <a:rPr lang="en-US" smtClean="0"/>
              <a:t>17</a:t>
            </a:fld>
            <a:endParaRPr lang="en-US"/>
          </a:p>
        </p:txBody>
      </p:sp>
    </p:spTree>
    <p:extLst>
      <p:ext uri="{BB962C8B-B14F-4D97-AF65-F5344CB8AC3E}">
        <p14:creationId xmlns:p14="http://schemas.microsoft.com/office/powerpoint/2010/main" val="214608898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18</a:t>
            </a:fld>
            <a:endParaRPr lang="en-US"/>
          </a:p>
        </p:txBody>
      </p:sp>
    </p:spTree>
    <p:extLst>
      <p:ext uri="{BB962C8B-B14F-4D97-AF65-F5344CB8AC3E}">
        <p14:creationId xmlns:p14="http://schemas.microsoft.com/office/powerpoint/2010/main" val="276270472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19</a:t>
            </a:fld>
            <a:endParaRPr lang="en-US"/>
          </a:p>
        </p:txBody>
      </p:sp>
    </p:spTree>
    <p:extLst>
      <p:ext uri="{BB962C8B-B14F-4D97-AF65-F5344CB8AC3E}">
        <p14:creationId xmlns:p14="http://schemas.microsoft.com/office/powerpoint/2010/main" val="529717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a:t>
            </a:fld>
            <a:endParaRPr lang="en-US"/>
          </a:p>
        </p:txBody>
      </p:sp>
    </p:spTree>
    <p:extLst>
      <p:ext uri="{BB962C8B-B14F-4D97-AF65-F5344CB8AC3E}">
        <p14:creationId xmlns:p14="http://schemas.microsoft.com/office/powerpoint/2010/main" val="399803507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20</a:t>
            </a:fld>
            <a:endParaRPr lang="en-US"/>
          </a:p>
        </p:txBody>
      </p:sp>
    </p:spTree>
    <p:extLst>
      <p:ext uri="{BB962C8B-B14F-4D97-AF65-F5344CB8AC3E}">
        <p14:creationId xmlns:p14="http://schemas.microsoft.com/office/powerpoint/2010/main" val="283351470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21</a:t>
            </a:fld>
            <a:endParaRPr lang="en-US"/>
          </a:p>
        </p:txBody>
      </p:sp>
    </p:spTree>
    <p:extLst>
      <p:ext uri="{BB962C8B-B14F-4D97-AF65-F5344CB8AC3E}">
        <p14:creationId xmlns:p14="http://schemas.microsoft.com/office/powerpoint/2010/main" val="120965287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22</a:t>
            </a:fld>
            <a:endParaRPr lang="en-US"/>
          </a:p>
        </p:txBody>
      </p:sp>
    </p:spTree>
    <p:extLst>
      <p:ext uri="{BB962C8B-B14F-4D97-AF65-F5344CB8AC3E}">
        <p14:creationId xmlns:p14="http://schemas.microsoft.com/office/powerpoint/2010/main" val="39975670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23</a:t>
            </a:fld>
            <a:endParaRPr lang="en-US"/>
          </a:p>
        </p:txBody>
      </p:sp>
    </p:spTree>
    <p:extLst>
      <p:ext uri="{BB962C8B-B14F-4D97-AF65-F5344CB8AC3E}">
        <p14:creationId xmlns:p14="http://schemas.microsoft.com/office/powerpoint/2010/main" val="37734401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24</a:t>
            </a:fld>
            <a:endParaRPr lang="en-US"/>
          </a:p>
        </p:txBody>
      </p:sp>
    </p:spTree>
    <p:extLst>
      <p:ext uri="{BB962C8B-B14F-4D97-AF65-F5344CB8AC3E}">
        <p14:creationId xmlns:p14="http://schemas.microsoft.com/office/powerpoint/2010/main" val="37734401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25</a:t>
            </a:fld>
            <a:endParaRPr lang="en-US"/>
          </a:p>
        </p:txBody>
      </p:sp>
    </p:spTree>
    <p:extLst>
      <p:ext uri="{BB962C8B-B14F-4D97-AF65-F5344CB8AC3E}">
        <p14:creationId xmlns:p14="http://schemas.microsoft.com/office/powerpoint/2010/main" val="136437294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26</a:t>
            </a:fld>
            <a:endParaRPr lang="en-US"/>
          </a:p>
        </p:txBody>
      </p:sp>
    </p:spTree>
    <p:extLst>
      <p:ext uri="{BB962C8B-B14F-4D97-AF65-F5344CB8AC3E}">
        <p14:creationId xmlns:p14="http://schemas.microsoft.com/office/powerpoint/2010/main" val="12916634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27</a:t>
            </a:fld>
            <a:endParaRPr lang="en-US"/>
          </a:p>
        </p:txBody>
      </p:sp>
    </p:spTree>
    <p:extLst>
      <p:ext uri="{BB962C8B-B14F-4D97-AF65-F5344CB8AC3E}">
        <p14:creationId xmlns:p14="http://schemas.microsoft.com/office/powerpoint/2010/main" val="22250244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2730EFE2-8D35-4EE1-B5AA-D9D6C1DAF733}" type="slidenum">
              <a:rPr lang="en-US" smtClean="0"/>
              <a:t>28</a:t>
            </a:fld>
            <a:endParaRPr lang="en-US"/>
          </a:p>
        </p:txBody>
      </p:sp>
    </p:spTree>
    <p:extLst>
      <p:ext uri="{BB962C8B-B14F-4D97-AF65-F5344CB8AC3E}">
        <p14:creationId xmlns:p14="http://schemas.microsoft.com/office/powerpoint/2010/main" val="224867654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29</a:t>
            </a:fld>
            <a:endParaRPr lang="en-US"/>
          </a:p>
        </p:txBody>
      </p:sp>
    </p:spTree>
    <p:extLst>
      <p:ext uri="{BB962C8B-B14F-4D97-AF65-F5344CB8AC3E}">
        <p14:creationId xmlns:p14="http://schemas.microsoft.com/office/powerpoint/2010/main" val="2213702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100" dirty="0"/>
          </a:p>
        </p:txBody>
      </p:sp>
      <p:sp>
        <p:nvSpPr>
          <p:cNvPr id="4" name="Slide Number Placeholder 3"/>
          <p:cNvSpPr>
            <a:spLocks noGrp="1"/>
          </p:cNvSpPr>
          <p:nvPr>
            <p:ph type="sldNum" sz="quarter" idx="10"/>
          </p:nvPr>
        </p:nvSpPr>
        <p:spPr/>
        <p:txBody>
          <a:bodyPr/>
          <a:lstStyle/>
          <a:p>
            <a:fld id="{2730EFE2-8D35-4EE1-B5AA-D9D6C1DAF733}" type="slidenum">
              <a:rPr lang="en-US" smtClean="0"/>
              <a:t>3</a:t>
            </a:fld>
            <a:endParaRPr lang="en-US"/>
          </a:p>
        </p:txBody>
      </p:sp>
    </p:spTree>
    <p:extLst>
      <p:ext uri="{BB962C8B-B14F-4D97-AF65-F5344CB8AC3E}">
        <p14:creationId xmlns:p14="http://schemas.microsoft.com/office/powerpoint/2010/main" val="21349594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30</a:t>
            </a:fld>
            <a:endParaRPr lang="en-US"/>
          </a:p>
        </p:txBody>
      </p:sp>
    </p:spTree>
    <p:extLst>
      <p:ext uri="{BB962C8B-B14F-4D97-AF65-F5344CB8AC3E}">
        <p14:creationId xmlns:p14="http://schemas.microsoft.com/office/powerpoint/2010/main" val="251728295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31</a:t>
            </a:fld>
            <a:endParaRPr lang="en-US"/>
          </a:p>
        </p:txBody>
      </p:sp>
    </p:spTree>
    <p:extLst>
      <p:ext uri="{BB962C8B-B14F-4D97-AF65-F5344CB8AC3E}">
        <p14:creationId xmlns:p14="http://schemas.microsoft.com/office/powerpoint/2010/main" val="12730972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32</a:t>
            </a:fld>
            <a:endParaRPr lang="en-US"/>
          </a:p>
        </p:txBody>
      </p:sp>
    </p:spTree>
    <p:extLst>
      <p:ext uri="{BB962C8B-B14F-4D97-AF65-F5344CB8AC3E}">
        <p14:creationId xmlns:p14="http://schemas.microsoft.com/office/powerpoint/2010/main" val="235840742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33</a:t>
            </a:fld>
            <a:endParaRPr lang="en-US"/>
          </a:p>
        </p:txBody>
      </p:sp>
    </p:spTree>
    <p:extLst>
      <p:ext uri="{BB962C8B-B14F-4D97-AF65-F5344CB8AC3E}">
        <p14:creationId xmlns:p14="http://schemas.microsoft.com/office/powerpoint/2010/main" val="24179986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34</a:t>
            </a:fld>
            <a:endParaRPr lang="en-US"/>
          </a:p>
        </p:txBody>
      </p:sp>
    </p:spTree>
    <p:extLst>
      <p:ext uri="{BB962C8B-B14F-4D97-AF65-F5344CB8AC3E}">
        <p14:creationId xmlns:p14="http://schemas.microsoft.com/office/powerpoint/2010/main" val="30780211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35</a:t>
            </a:fld>
            <a:endParaRPr lang="en-US"/>
          </a:p>
        </p:txBody>
      </p:sp>
    </p:spTree>
    <p:extLst>
      <p:ext uri="{BB962C8B-B14F-4D97-AF65-F5344CB8AC3E}">
        <p14:creationId xmlns:p14="http://schemas.microsoft.com/office/powerpoint/2010/main" val="28076622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36</a:t>
            </a:fld>
            <a:endParaRPr lang="en-US"/>
          </a:p>
        </p:txBody>
      </p:sp>
    </p:spTree>
    <p:extLst>
      <p:ext uri="{BB962C8B-B14F-4D97-AF65-F5344CB8AC3E}">
        <p14:creationId xmlns:p14="http://schemas.microsoft.com/office/powerpoint/2010/main" val="401492010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37</a:t>
            </a:fld>
            <a:endParaRPr lang="en-US"/>
          </a:p>
        </p:txBody>
      </p:sp>
    </p:spTree>
    <p:extLst>
      <p:ext uri="{BB962C8B-B14F-4D97-AF65-F5344CB8AC3E}">
        <p14:creationId xmlns:p14="http://schemas.microsoft.com/office/powerpoint/2010/main" val="131355175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38</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39</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a:t>
            </a:fld>
            <a:endParaRPr lang="en-US"/>
          </a:p>
        </p:txBody>
      </p:sp>
    </p:spTree>
    <p:extLst>
      <p:ext uri="{BB962C8B-B14F-4D97-AF65-F5344CB8AC3E}">
        <p14:creationId xmlns:p14="http://schemas.microsoft.com/office/powerpoint/2010/main" val="18985051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40</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41</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42</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43</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44</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45</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46</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47</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48</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49</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5</a:t>
            </a:fld>
            <a:endParaRPr lang="en-US"/>
          </a:p>
        </p:txBody>
      </p:sp>
    </p:spTree>
    <p:extLst>
      <p:ext uri="{BB962C8B-B14F-4D97-AF65-F5344CB8AC3E}">
        <p14:creationId xmlns:p14="http://schemas.microsoft.com/office/powerpoint/2010/main" val="291642790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50</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51</a:t>
            </a:fld>
            <a:endParaRPr lang="en-US"/>
          </a:p>
        </p:txBody>
      </p:sp>
    </p:spTree>
    <p:extLst>
      <p:ext uri="{BB962C8B-B14F-4D97-AF65-F5344CB8AC3E}">
        <p14:creationId xmlns:p14="http://schemas.microsoft.com/office/powerpoint/2010/main" val="28446818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6</a:t>
            </a:fld>
            <a:endParaRPr lang="en-US"/>
          </a:p>
        </p:txBody>
      </p:sp>
    </p:spTree>
    <p:extLst>
      <p:ext uri="{BB962C8B-B14F-4D97-AF65-F5344CB8AC3E}">
        <p14:creationId xmlns:p14="http://schemas.microsoft.com/office/powerpoint/2010/main" val="41917814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7</a:t>
            </a:fld>
            <a:endParaRPr lang="en-US"/>
          </a:p>
        </p:txBody>
      </p:sp>
    </p:spTree>
    <p:extLst>
      <p:ext uri="{BB962C8B-B14F-4D97-AF65-F5344CB8AC3E}">
        <p14:creationId xmlns:p14="http://schemas.microsoft.com/office/powerpoint/2010/main" val="31174006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730EFE2-8D35-4EE1-B5AA-D9D6C1DAF733}" type="slidenum">
              <a:rPr lang="en-US" smtClean="0"/>
              <a:t>8</a:t>
            </a:fld>
            <a:endParaRPr lang="en-US"/>
          </a:p>
        </p:txBody>
      </p:sp>
    </p:spTree>
    <p:extLst>
      <p:ext uri="{BB962C8B-B14F-4D97-AF65-F5344CB8AC3E}">
        <p14:creationId xmlns:p14="http://schemas.microsoft.com/office/powerpoint/2010/main" val="311492154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30EFE2-8D35-4EE1-B5AA-D9D6C1DAF733}" type="slidenum">
              <a:rPr lang="en-US" smtClean="0"/>
              <a:t>9</a:t>
            </a:fld>
            <a:endParaRPr lang="en-US"/>
          </a:p>
        </p:txBody>
      </p:sp>
    </p:spTree>
    <p:extLst>
      <p:ext uri="{BB962C8B-B14F-4D97-AF65-F5344CB8AC3E}">
        <p14:creationId xmlns:p14="http://schemas.microsoft.com/office/powerpoint/2010/main" val="35554772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88398"/>
            <a:ext cx="7772400" cy="1372023"/>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627120"/>
            <a:ext cx="6400800" cy="163576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5932595"/>
            <a:ext cx="2438400" cy="340783"/>
          </a:xfrm>
        </p:spPr>
        <p:txBody>
          <a:bodyPr/>
          <a:lstStyle>
            <a:lvl1pPr>
              <a:defRPr sz="1000"/>
            </a:lvl1pPr>
          </a:lstStyle>
          <a:p>
            <a:fld id="{8E9E261F-09C7-4633-86DF-A3FF399AC357}" type="datetime1">
              <a:rPr lang="en-US" smtClean="0"/>
              <a:t>3/1/2019</a:t>
            </a:fld>
            <a:endParaRPr lang="en-US" dirty="0"/>
          </a:p>
        </p:txBody>
      </p:sp>
      <p:sp>
        <p:nvSpPr>
          <p:cNvPr id="6" name="Slide Number Placeholder 5"/>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16965813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5D30AA6-CDB3-4B54-86A7-4CD24225CB67}" type="datetime1">
              <a:rPr lang="en-US" smtClean="0"/>
              <a:t>3/1/2019</a:t>
            </a:fld>
            <a:endParaRPr lang="en-US"/>
          </a:p>
        </p:txBody>
      </p:sp>
      <p:sp>
        <p:nvSpPr>
          <p:cNvPr id="5" name="Footer Placeholder 4"/>
          <p:cNvSpPr>
            <a:spLocks noGrp="1"/>
          </p:cNvSpPr>
          <p:nvPr>
            <p:ph type="ftr" sz="quarter" idx="11"/>
          </p:nvPr>
        </p:nvSpPr>
        <p:spPr/>
        <p:txBody>
          <a:bodyPr/>
          <a:lstStyle/>
          <a:p>
            <a:r>
              <a:rPr lang="en-US" smtClean="0"/>
              <a:t>COMMISSION MEMBERS' WORKING DRAFT</a:t>
            </a:r>
            <a:endParaRPr lang="en-US"/>
          </a:p>
        </p:txBody>
      </p:sp>
      <p:sp>
        <p:nvSpPr>
          <p:cNvPr id="6" name="Slide Number Placeholder 5"/>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2302175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38550"/>
            <a:ext cx="2057400" cy="509841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38550"/>
            <a:ext cx="6019800" cy="509841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27A4EA8-2D6F-420B-BB21-A4777D0EFAC0}" type="datetime1">
              <a:rPr lang="en-US" smtClean="0"/>
              <a:t>3/1/2019</a:t>
            </a:fld>
            <a:endParaRPr lang="en-US"/>
          </a:p>
        </p:txBody>
      </p:sp>
      <p:sp>
        <p:nvSpPr>
          <p:cNvPr id="5" name="Footer Placeholder 4"/>
          <p:cNvSpPr>
            <a:spLocks noGrp="1"/>
          </p:cNvSpPr>
          <p:nvPr>
            <p:ph type="ftr" sz="quarter" idx="11"/>
          </p:nvPr>
        </p:nvSpPr>
        <p:spPr/>
        <p:txBody>
          <a:bodyPr/>
          <a:lstStyle/>
          <a:p>
            <a:r>
              <a:rPr lang="en-US" smtClean="0"/>
              <a:t>COMMISSION MEMBERS' WORKING DRAFT</a:t>
            </a:r>
            <a:endParaRPr lang="en-US"/>
          </a:p>
        </p:txBody>
      </p:sp>
      <p:sp>
        <p:nvSpPr>
          <p:cNvPr id="6" name="Slide Number Placeholder 5"/>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3785320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D1695CE-EBB6-464E-B839-DBE366536448}" type="datetime1">
              <a:rPr lang="en-US" smtClean="0"/>
              <a:t>3/1/2019</a:t>
            </a:fld>
            <a:endParaRPr lang="en-US"/>
          </a:p>
        </p:txBody>
      </p:sp>
      <p:sp>
        <p:nvSpPr>
          <p:cNvPr id="5" name="Footer Placeholder 4"/>
          <p:cNvSpPr>
            <a:spLocks noGrp="1"/>
          </p:cNvSpPr>
          <p:nvPr>
            <p:ph type="ftr" sz="quarter" idx="11"/>
          </p:nvPr>
        </p:nvSpPr>
        <p:spPr/>
        <p:txBody>
          <a:bodyPr/>
          <a:lstStyle/>
          <a:p>
            <a:r>
              <a:rPr lang="en-US" smtClean="0"/>
              <a:t>COMMISSION MEMBERS' WORKING DRAFT</a:t>
            </a:r>
            <a:endParaRPr lang="en-US"/>
          </a:p>
        </p:txBody>
      </p:sp>
      <p:sp>
        <p:nvSpPr>
          <p:cNvPr id="6" name="Slide Number Placeholder 5"/>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36313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113107"/>
            <a:ext cx="7772400" cy="127127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712932"/>
            <a:ext cx="7772400" cy="1400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0449DA9-8EA5-42B4-9AB1-567F99D1BE17}" type="datetime1">
              <a:rPr lang="en-US" smtClean="0"/>
              <a:t>3/1/2019</a:t>
            </a:fld>
            <a:endParaRPr lang="en-US"/>
          </a:p>
        </p:txBody>
      </p:sp>
      <p:sp>
        <p:nvSpPr>
          <p:cNvPr id="5" name="Footer Placeholder 4"/>
          <p:cNvSpPr>
            <a:spLocks noGrp="1"/>
          </p:cNvSpPr>
          <p:nvPr>
            <p:ph type="ftr" sz="quarter" idx="11"/>
          </p:nvPr>
        </p:nvSpPr>
        <p:spPr/>
        <p:txBody>
          <a:bodyPr/>
          <a:lstStyle/>
          <a:p>
            <a:r>
              <a:rPr lang="en-US" smtClean="0"/>
              <a:t>COMMISSION MEMBERS' WORKING DRAFT</a:t>
            </a:r>
            <a:endParaRPr lang="en-US"/>
          </a:p>
        </p:txBody>
      </p:sp>
      <p:sp>
        <p:nvSpPr>
          <p:cNvPr id="6" name="Slide Number Placeholder 5"/>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9703395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94250"/>
            <a:ext cx="4038600" cy="3942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94250"/>
            <a:ext cx="4038600" cy="394271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7BB81B3-2570-4D0E-AB68-DA5EE572B898}" type="datetime1">
              <a:rPr lang="en-US" smtClean="0"/>
              <a:t>3/1/2019</a:t>
            </a:fld>
            <a:endParaRPr lang="en-US"/>
          </a:p>
        </p:txBody>
      </p:sp>
      <p:sp>
        <p:nvSpPr>
          <p:cNvPr id="6" name="Footer Placeholder 5"/>
          <p:cNvSpPr>
            <a:spLocks noGrp="1"/>
          </p:cNvSpPr>
          <p:nvPr>
            <p:ph type="ftr" sz="quarter" idx="11"/>
          </p:nvPr>
        </p:nvSpPr>
        <p:spPr/>
        <p:txBody>
          <a:bodyPr/>
          <a:lstStyle/>
          <a:p>
            <a:r>
              <a:rPr lang="en-US" smtClean="0"/>
              <a:t>COMMISSION MEMBERS' WORKING DRAFT</a:t>
            </a:r>
            <a:endParaRPr lang="en-US"/>
          </a:p>
        </p:txBody>
      </p:sp>
      <p:sp>
        <p:nvSpPr>
          <p:cNvPr id="7" name="Slide Number Placeholder 6"/>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15230654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56329"/>
            <a:ext cx="8229600" cy="10668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432772"/>
            <a:ext cx="4040188"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029883"/>
            <a:ext cx="4040188"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8" y="1432772"/>
            <a:ext cx="4041775" cy="597111"/>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8" y="2029883"/>
            <a:ext cx="4041775" cy="3687869"/>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BA8BA92-021B-4A1C-BDB7-797119C2FB91}" type="datetime1">
              <a:rPr lang="en-US" smtClean="0"/>
              <a:t>3/1/2019</a:t>
            </a:fld>
            <a:endParaRPr lang="en-US"/>
          </a:p>
        </p:txBody>
      </p:sp>
      <p:sp>
        <p:nvSpPr>
          <p:cNvPr id="8" name="Footer Placeholder 7"/>
          <p:cNvSpPr>
            <a:spLocks noGrp="1"/>
          </p:cNvSpPr>
          <p:nvPr>
            <p:ph type="ftr" sz="quarter" idx="11"/>
          </p:nvPr>
        </p:nvSpPr>
        <p:spPr/>
        <p:txBody>
          <a:bodyPr/>
          <a:lstStyle/>
          <a:p>
            <a:r>
              <a:rPr lang="en-US" smtClean="0"/>
              <a:t>COMMISSION MEMBERS' WORKING DRAFT</a:t>
            </a:r>
            <a:endParaRPr lang="en-US"/>
          </a:p>
        </p:txBody>
      </p:sp>
      <p:sp>
        <p:nvSpPr>
          <p:cNvPr id="9" name="Slide Number Placeholder 8"/>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3883869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88E9C47-AADD-484F-914F-DFDD4C5EC6E0}" type="datetime1">
              <a:rPr lang="en-US" smtClean="0"/>
              <a:t>3/1/2019</a:t>
            </a:fld>
            <a:endParaRPr lang="en-US"/>
          </a:p>
        </p:txBody>
      </p:sp>
      <p:sp>
        <p:nvSpPr>
          <p:cNvPr id="4" name="Footer Placeholder 3"/>
          <p:cNvSpPr>
            <a:spLocks noGrp="1"/>
          </p:cNvSpPr>
          <p:nvPr>
            <p:ph type="ftr" sz="quarter" idx="11"/>
          </p:nvPr>
        </p:nvSpPr>
        <p:spPr/>
        <p:txBody>
          <a:bodyPr/>
          <a:lstStyle/>
          <a:p>
            <a:r>
              <a:rPr lang="en-US" smtClean="0"/>
              <a:t>COMMISSION MEMBERS' WORKING DRAFT</a:t>
            </a:r>
            <a:endParaRPr lang="en-US"/>
          </a:p>
        </p:txBody>
      </p:sp>
      <p:sp>
        <p:nvSpPr>
          <p:cNvPr id="5" name="Slide Number Placeholder 4"/>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2226748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7EDC70-CADF-4408-9DE6-B6287C08CD6D}" type="datetime1">
              <a:rPr lang="en-US" smtClean="0"/>
              <a:t>3/1/2019</a:t>
            </a:fld>
            <a:endParaRPr lang="en-US"/>
          </a:p>
        </p:txBody>
      </p:sp>
      <p:sp>
        <p:nvSpPr>
          <p:cNvPr id="3" name="Footer Placeholder 2"/>
          <p:cNvSpPr>
            <a:spLocks noGrp="1"/>
          </p:cNvSpPr>
          <p:nvPr>
            <p:ph type="ftr" sz="quarter" idx="11"/>
          </p:nvPr>
        </p:nvSpPr>
        <p:spPr/>
        <p:txBody>
          <a:bodyPr/>
          <a:lstStyle/>
          <a:p>
            <a:r>
              <a:rPr lang="en-US" smtClean="0"/>
              <a:t>COMMISSION MEMBERS' WORKING DRAFT</a:t>
            </a:r>
            <a:endParaRPr lang="en-US"/>
          </a:p>
        </p:txBody>
      </p:sp>
      <p:sp>
        <p:nvSpPr>
          <p:cNvPr id="4" name="Slide Number Placeholder 3"/>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32782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3" y="254847"/>
            <a:ext cx="3008313" cy="108458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54848"/>
            <a:ext cx="5111750" cy="546290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3" y="1339428"/>
            <a:ext cx="3008313" cy="43783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F4C6348-D2D8-471F-A60C-1675D7E4B01F}" type="datetime1">
              <a:rPr lang="en-US" smtClean="0"/>
              <a:t>3/1/2019</a:t>
            </a:fld>
            <a:endParaRPr lang="en-US"/>
          </a:p>
        </p:txBody>
      </p:sp>
      <p:sp>
        <p:nvSpPr>
          <p:cNvPr id="6" name="Footer Placeholder 5"/>
          <p:cNvSpPr>
            <a:spLocks noGrp="1"/>
          </p:cNvSpPr>
          <p:nvPr>
            <p:ph type="ftr" sz="quarter" idx="11"/>
          </p:nvPr>
        </p:nvSpPr>
        <p:spPr/>
        <p:txBody>
          <a:bodyPr/>
          <a:lstStyle/>
          <a:p>
            <a:r>
              <a:rPr lang="en-US" smtClean="0"/>
              <a:t>COMMISSION MEMBERS' WORKING DRAFT</a:t>
            </a:r>
            <a:endParaRPr lang="en-US"/>
          </a:p>
        </p:txBody>
      </p:sp>
      <p:sp>
        <p:nvSpPr>
          <p:cNvPr id="7" name="Slide Number Placeholder 6"/>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34975003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480560"/>
            <a:ext cx="5486400" cy="528955"/>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571923"/>
            <a:ext cx="5486400" cy="384048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009516"/>
            <a:ext cx="5486400" cy="75120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AAC82E1-CA07-4BA1-A464-D4A9EFE64CC8}" type="datetime1">
              <a:rPr lang="en-US" smtClean="0"/>
              <a:t>3/1/2019</a:t>
            </a:fld>
            <a:endParaRPr lang="en-US"/>
          </a:p>
        </p:txBody>
      </p:sp>
      <p:sp>
        <p:nvSpPr>
          <p:cNvPr id="6" name="Footer Placeholder 5"/>
          <p:cNvSpPr>
            <a:spLocks noGrp="1"/>
          </p:cNvSpPr>
          <p:nvPr>
            <p:ph type="ftr" sz="quarter" idx="11"/>
          </p:nvPr>
        </p:nvSpPr>
        <p:spPr/>
        <p:txBody>
          <a:bodyPr/>
          <a:lstStyle/>
          <a:p>
            <a:r>
              <a:rPr lang="en-US" smtClean="0"/>
              <a:t>COMMISSION MEMBERS' WORKING DRAFT</a:t>
            </a:r>
            <a:endParaRPr lang="en-US"/>
          </a:p>
        </p:txBody>
      </p:sp>
      <p:sp>
        <p:nvSpPr>
          <p:cNvPr id="7" name="Slide Number Placeholder 6"/>
          <p:cNvSpPr>
            <a:spLocks noGrp="1"/>
          </p:cNvSpPr>
          <p:nvPr>
            <p:ph type="sldNum" sz="quarter" idx="12"/>
          </p:nvPr>
        </p:nvSpPr>
        <p:spPr/>
        <p:txBody>
          <a:bodyPr/>
          <a:lstStyle/>
          <a:p>
            <a:fld id="{1A89C94A-D078-4055-ACEC-210FDF973545}" type="slidenum">
              <a:rPr lang="en-US" smtClean="0"/>
              <a:t>‹#›</a:t>
            </a:fld>
            <a:endParaRPr lang="en-US"/>
          </a:p>
        </p:txBody>
      </p:sp>
    </p:spTree>
    <p:extLst>
      <p:ext uri="{BB962C8B-B14F-4D97-AF65-F5344CB8AC3E}">
        <p14:creationId xmlns:p14="http://schemas.microsoft.com/office/powerpoint/2010/main" val="42169708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56329"/>
            <a:ext cx="8229600" cy="10668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493521"/>
            <a:ext cx="8229600" cy="4224232"/>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5932595"/>
            <a:ext cx="2133600" cy="340783"/>
          </a:xfrm>
          <a:prstGeom prst="rect">
            <a:avLst/>
          </a:prstGeom>
        </p:spPr>
        <p:txBody>
          <a:bodyPr vert="horz" lIns="91440" tIns="45720" rIns="91440" bIns="45720" rtlCol="0" anchor="ctr"/>
          <a:lstStyle>
            <a:lvl1pPr algn="l">
              <a:defRPr sz="1200">
                <a:solidFill>
                  <a:schemeClr val="tx1">
                    <a:tint val="75000"/>
                  </a:schemeClr>
                </a:solidFill>
              </a:defRPr>
            </a:lvl1pPr>
          </a:lstStyle>
          <a:p>
            <a:fld id="{72D9F8E5-8637-46A9-866A-6A075A4B0EAE}" type="datetime1">
              <a:rPr lang="en-US" smtClean="0"/>
              <a:t>3/1/2019</a:t>
            </a:fld>
            <a:endParaRPr lang="en-US"/>
          </a:p>
        </p:txBody>
      </p:sp>
      <p:sp>
        <p:nvSpPr>
          <p:cNvPr id="5" name="Footer Placeholder 4"/>
          <p:cNvSpPr>
            <a:spLocks noGrp="1"/>
          </p:cNvSpPr>
          <p:nvPr>
            <p:ph type="ftr" sz="quarter" idx="3"/>
          </p:nvPr>
        </p:nvSpPr>
        <p:spPr>
          <a:xfrm>
            <a:off x="3124200" y="5932595"/>
            <a:ext cx="2895600" cy="340783"/>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COMMISSION MEMBERS' WORKING DRAFT</a:t>
            </a:r>
            <a:endParaRPr lang="en-US"/>
          </a:p>
        </p:txBody>
      </p:sp>
      <p:sp>
        <p:nvSpPr>
          <p:cNvPr id="6" name="Slide Number Placeholder 5"/>
          <p:cNvSpPr>
            <a:spLocks noGrp="1"/>
          </p:cNvSpPr>
          <p:nvPr>
            <p:ph type="sldNum" sz="quarter" idx="4"/>
          </p:nvPr>
        </p:nvSpPr>
        <p:spPr>
          <a:xfrm>
            <a:off x="6553200" y="5932595"/>
            <a:ext cx="2133600" cy="340783"/>
          </a:xfrm>
          <a:prstGeom prst="rect">
            <a:avLst/>
          </a:prstGeom>
        </p:spPr>
        <p:txBody>
          <a:bodyPr vert="horz" lIns="91440" tIns="45720" rIns="91440" bIns="45720" rtlCol="0" anchor="ctr"/>
          <a:lstStyle>
            <a:lvl1pPr algn="r">
              <a:defRPr sz="1200">
                <a:solidFill>
                  <a:schemeClr val="tx1">
                    <a:tint val="75000"/>
                  </a:schemeClr>
                </a:solidFill>
              </a:defRPr>
            </a:lvl1pPr>
          </a:lstStyle>
          <a:p>
            <a:fld id="{1A89C94A-D078-4055-ACEC-210FDF973545}" type="slidenum">
              <a:rPr lang="en-US" smtClean="0"/>
              <a:t>‹#›</a:t>
            </a:fld>
            <a:endParaRPr lang="en-US"/>
          </a:p>
        </p:txBody>
      </p:sp>
      <p:sp>
        <p:nvSpPr>
          <p:cNvPr id="7" name="TextBox 6"/>
          <p:cNvSpPr txBox="1"/>
          <p:nvPr userDrawn="1"/>
        </p:nvSpPr>
        <p:spPr>
          <a:xfrm rot="19912103">
            <a:off x="-340396" y="2405941"/>
            <a:ext cx="9549482" cy="1938992"/>
          </a:xfrm>
          <a:prstGeom prst="rect">
            <a:avLst/>
          </a:prstGeom>
          <a:noFill/>
        </p:spPr>
        <p:txBody>
          <a:bodyPr wrap="square" rtlCol="0">
            <a:spAutoFit/>
          </a:bodyPr>
          <a:lstStyle/>
          <a:p>
            <a:pPr algn="ctr"/>
            <a:r>
              <a:rPr lang="en-US" sz="6000" dirty="0" smtClean="0">
                <a:solidFill>
                  <a:schemeClr val="bg1">
                    <a:lumMod val="50000"/>
                    <a:alpha val="60000"/>
                  </a:schemeClr>
                </a:solidFill>
                <a:latin typeface="Calibri" panose="020F0502020204030204" pitchFamily="34" charset="0"/>
              </a:rPr>
              <a:t>Confidential: Under policy development</a:t>
            </a:r>
            <a:endParaRPr lang="en-US" sz="6000" dirty="0">
              <a:solidFill>
                <a:schemeClr val="bg1">
                  <a:lumMod val="50000"/>
                  <a:alpha val="60000"/>
                </a:schemeClr>
              </a:solidFill>
              <a:latin typeface="Calibri" panose="020F0502020204030204" pitchFamily="34" charset="0"/>
            </a:endParaRPr>
          </a:p>
        </p:txBody>
      </p:sp>
    </p:spTree>
    <p:extLst>
      <p:ext uri="{BB962C8B-B14F-4D97-AF65-F5344CB8AC3E}">
        <p14:creationId xmlns:p14="http://schemas.microsoft.com/office/powerpoint/2010/main" val="4486092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hyperlink" Target="https://www.mass.gov/files/documents/2018/12/14/Engagement%20Center%20Larkin%2011-20-2018.pdf"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www.mass.gov/files/documents/2018/12/14/HRC%20SPOT%20program%20overview%20Gaeta%2011-20-2018.pdf" TargetMode="External"/><Relationship Id="rId5" Type="http://schemas.openxmlformats.org/officeDocument/2006/relationships/hyperlink" Target="https://www.mass.gov/files/documents/2018/12/14/Harm%20Reduction%20Overview%20-%20Bharel%2011-20-2018.pdf" TargetMode="External"/><Relationship Id="rId4" Type="http://schemas.openxmlformats.org/officeDocument/2006/relationships/hyperlink" Target="https://www.mass.gov/files/documents/2018/11/01/HRC%20presentation%20-%2010.24.2018.pdf" TargetMode="External"/></Relationships>
</file>

<file path=ppt/slides/_rels/slide11.xml.rels><?xml version="1.0" encoding="UTF-8" standalone="yes"?>
<Relationships xmlns="http://schemas.openxmlformats.org/package/2006/relationships"><Relationship Id="rId8" Type="http://schemas.openxmlformats.org/officeDocument/2006/relationships/hyperlink" Target="https://www.mass.gov/files/documents/2018/12/20/Arlington%20Town%20Manager%20HRC%2012%2017%202018.pdf" TargetMode="External"/><Relationship Id="rId3" Type="http://schemas.openxmlformats.org/officeDocument/2006/relationships/image" Target="../media/image2.jpeg"/><Relationship Id="rId7" Type="http://schemas.openxmlformats.org/officeDocument/2006/relationships/hyperlink" Target="https://www.mass.gov/files/documents/2018/12/20/Solet%20HRC%2012-17-2018.pd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hyperlink" Target="https://www.mass.gov/files/documents/2018/12/20/Loo%20HRC%20presentation%2012-17-2018.pdf" TargetMode="External"/><Relationship Id="rId5" Type="http://schemas.openxmlformats.org/officeDocument/2006/relationships/hyperlink" Target="https://www.mass.gov/files/documents/2019/01/31/Elliott%20The%20Dr%20Peter%20Centre%20HRC%20Dec%2017%202018.pdf" TargetMode="External"/><Relationship Id="rId4" Type="http://schemas.openxmlformats.org/officeDocument/2006/relationships/hyperlink" Target="https://www.mass.gov/files/documents/2018/12/20/Henry%20HRC%20Dec%2017%202018.pdf" TargetMode="External"/></Relationships>
</file>

<file path=ppt/slides/_rels/slide12.xml.rels><?xml version="1.0" encoding="UTF-8" standalone="yes"?>
<Relationships xmlns="http://schemas.openxmlformats.org/package/2006/relationships"><Relationship Id="rId8" Type="http://schemas.openxmlformats.org/officeDocument/2006/relationships/hyperlink" Target="https://www.mass.gov/files/documents/2019/01/29/BUU%20Best%20Practices%20and%20Requests%201-28-2019.pdf" TargetMode="External"/><Relationship Id="rId3" Type="http://schemas.openxmlformats.org/officeDocument/2006/relationships/image" Target="../media/image2.jpeg"/><Relationship Id="rId7" Type="http://schemas.openxmlformats.org/officeDocument/2006/relationships/hyperlink" Target="https://www.mass.gov/files/documents/2019/01/29/BUU%20HRC%20presentation%201-28-2019.pdf"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https://www.mass.gov/files/documents/2019/01/17/HRC%20Castiel%201-9-2019.pdf" TargetMode="External"/><Relationship Id="rId11" Type="http://schemas.openxmlformats.org/officeDocument/2006/relationships/hyperlink" Target="https://www.mass.gov/files/documents/2019/01/29/McGovern%20-%20Harm%20Reduction%20Strategies%20in%20Montr%C3%A9al%201-28-2019.pdf" TargetMode="External"/><Relationship Id="rId5" Type="http://schemas.openxmlformats.org/officeDocument/2006/relationships/hyperlink" Target="https://www.mass.gov/files/documents/2019/01/17/HRC%20Beletsky%201-9-2019.pdf" TargetMode="External"/><Relationship Id="rId10" Type="http://schemas.openxmlformats.org/officeDocument/2006/relationships/hyperlink" Target="https://www.mass.gov/files/documents/2019/01/29/HRC%20Taveras%201-28-2019.pdf" TargetMode="External"/><Relationship Id="rId4" Type="http://schemas.openxmlformats.org/officeDocument/2006/relationships/hyperlink" Target="https://www.mass.gov/files/documents/2019/01/17/HRC%20Gaeta%20research%20overview%201-9-2019.pdf" TargetMode="External"/><Relationship Id="rId9" Type="http://schemas.openxmlformats.org/officeDocument/2006/relationships/hyperlink" Target="https://www.mass.gov/files/documents/2019/01/29/BUU%20presentation%20overview%201-28-2019.pdf"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hyperlink" Target="http://www.mass.gov/massachusetts-responds-to-the-opioid-epidemic"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www.mass.gov/files/documents/2018/12/14/HRC%20SPOT%20program%20overview%20Gaeta%2011-20-2018.pdf" TargetMode="External"/><Relationship Id="rId4" Type="http://schemas.openxmlformats.org/officeDocument/2006/relationships/hyperlink" Target="https://www.mass.gov/files/documents/2018/12/14/Engagement%20Center%20Larkin%2011-20-2018.pdf"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hyperlink" Target="https://www.mass.gov/files/documents/2018/11/15/Fentanyl%20Test%20Strips%20Reduce%20Risk%20Of%20Overdose%20In%20Small%20Study%20-%20CommonHealth%2010%2018%202018.pdf"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hyperlink" Target="https://www.mass.gov/files/documents/2019/01/29/HRC%20Taveras%201-28-2019.pdf"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hyperlink" Target="https://www.mass.gov/files/documents/2018/11/15/Baker-Polito%20Administration%20Further%20Expands%20Access%20to%20Opioid%20Reversal%20Medication%20-%20Mass.gov%20-%2010.18.2018_0.pdf"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hyperlink" Target="https://www.mass.gov/files/documents/2019/01/17/HRC%20Response%20BORIM%2012-10-2018.pdf"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30.xml.rels><?xml version="1.0" encoding="UTF-8" standalone="yes"?>
<Relationships xmlns="http://schemas.openxmlformats.org/package/2006/relationships"><Relationship Id="rId8" Type="http://schemas.openxmlformats.org/officeDocument/2006/relationships/hyperlink" Target="https://www.mass.gov/files/documents/2018/11/01/HRC%20other%20countries%20and%20key%20references.pdf" TargetMode="External"/><Relationship Id="rId13" Type="http://schemas.openxmlformats.org/officeDocument/2006/relationships/hyperlink" Target="https://www.mass.gov/files/documents/2018/11/15/HRC%20CA%20veto%20press%20release%209.30.18_0.JPG" TargetMode="External"/><Relationship Id="rId3" Type="http://schemas.openxmlformats.org/officeDocument/2006/relationships/image" Target="../media/image2.jpeg"/><Relationship Id="rId7" Type="http://schemas.openxmlformats.org/officeDocument/2006/relationships/hyperlink" Target="https://www.mass.gov/files/documents/2018/11/01/HRC%20Mass%20harm%20reduction%20efforts.pdf" TargetMode="External"/><Relationship Id="rId12" Type="http://schemas.openxmlformats.org/officeDocument/2006/relationships/hyperlink" Target="https://www.mass.gov/files/documents/2018/11/01/SIF%20Legal%20Challenges%20and%20Status%20of%20SIF%20Legislation%20in%20Key%20States.pdf"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hyperlink" Target="https://www.mass.gov/files/documents/2018/11/01/DPH%20Opioid-related%20Overdose%20Deaths%20among%20MA%20Residents%20-%20August%202018.pdf" TargetMode="External"/><Relationship Id="rId11" Type="http://schemas.openxmlformats.org/officeDocument/2006/relationships/hyperlink" Target="https://www1.nyc.gov/assets/doh/downloads/pdf/public/supervised-injection-report.pdf" TargetMode="External"/><Relationship Id="rId5" Type="http://schemas.openxmlformats.org/officeDocument/2006/relationships/hyperlink" Target="https://www.mass.gov/files/documents/2018/11/01/Chapter%2055%20data%20brief%202017.pdf" TargetMode="External"/><Relationship Id="rId15" Type="http://schemas.openxmlformats.org/officeDocument/2006/relationships/hyperlink" Target="https://www.mass.gov/files/documents/2018/11/15/Fentanyl%20Test%20Strips%20Reduce%20Risk%20Of%20Overdose%20In%20Small%20Study%20-%20CommonHealth%2010%2018%202018.pdf" TargetMode="External"/><Relationship Id="rId10" Type="http://schemas.openxmlformats.org/officeDocument/2006/relationships/hyperlink" Target="https://www.mass.gov/files/documents/2018/11/01/Mass%20Medical%20SIF%20Report%202017_0.pdf" TargetMode="External"/><Relationship Id="rId4" Type="http://schemas.openxmlformats.org/officeDocument/2006/relationships/hyperlink" Target="https://www.mass.gov/files/documents/2018/11/01/HRC%20presentation%20-%2010.24.2018.pdf" TargetMode="External"/><Relationship Id="rId9" Type="http://schemas.openxmlformats.org/officeDocument/2006/relationships/hyperlink" Target="https://www.mass.gov/files/documents/2018/11/01/Legal%20Overview%20of%20SIF%20in%20US%202008_0.pdf" TargetMode="External"/><Relationship Id="rId14" Type="http://schemas.openxmlformats.org/officeDocument/2006/relationships/hyperlink" Target="https://www.mass.gov/files/documents/2018/11/15/Baker-Polito%20Administration%20Further%20Expands%20Access%20to%20Opioid%20Reversal%20Medication%20-%20Mass.gov%20-%2010.18.2018_0.pdf" TargetMode="External"/></Relationships>
</file>

<file path=ppt/slides/_rels/slide31.xml.rels><?xml version="1.0" encoding="UTF-8" standalone="yes"?>
<Relationships xmlns="http://schemas.openxmlformats.org/package/2006/relationships"><Relationship Id="rId8" Type="http://schemas.openxmlformats.org/officeDocument/2006/relationships/hyperlink" Target="https://www.mass.gov/files/documents/2018/12/14/HRC%20SPOT%20program%20overview%20Gaeta%2011-20-2018.pdf" TargetMode="External"/><Relationship Id="rId13" Type="http://schemas.openxmlformats.org/officeDocument/2006/relationships/hyperlink" Target="https://www.mass.gov/files/documents/2018/12/14/Article%20-%20Willingness%20of%20people%20who%20inject%20drugs%20in%20Boston%20to%20use%20a%20SIF%20(2018).pdf" TargetMode="External"/><Relationship Id="rId3" Type="http://schemas.openxmlformats.org/officeDocument/2006/relationships/image" Target="../media/image2.jpeg"/><Relationship Id="rId7" Type="http://schemas.openxmlformats.org/officeDocument/2006/relationships/hyperlink" Target="https://www.mass.gov/files/documents/2018/12/14/Harm%20Reduction%20Overview%20-%20Bharel%2011-20-2018.pdf" TargetMode="External"/><Relationship Id="rId12" Type="http://schemas.openxmlformats.org/officeDocument/2006/relationships/hyperlink" Target="https://www.mass.gov/files/documents/2018/12/14/Article%20-%20Changes%20in%20public%20order%20after%20the%20opening%20of%20an%20overdose%20monitoring%20(2017).pdf" TargetMode="External"/><Relationship Id="rId2" Type="http://schemas.openxmlformats.org/officeDocument/2006/relationships/notesSlide" Target="../notesSlides/notesSlide31.xml"/><Relationship Id="rId16" Type="http://schemas.openxmlformats.org/officeDocument/2006/relationships/hyperlink" Target="https://www.mass.gov/files/documents/2018/12/14/Article%20-%20Integrating%20supervised%20consumption%20into%20a%20continuum%20of%20care%20CMAJ%20Aug%202018.pdf" TargetMode="External"/><Relationship Id="rId1" Type="http://schemas.openxmlformats.org/officeDocument/2006/relationships/slideLayout" Target="../slideLayouts/slideLayout2.xml"/><Relationship Id="rId6" Type="http://schemas.openxmlformats.org/officeDocument/2006/relationships/hyperlink" Target="https://www.mass.gov/files/documents/2018/12/14/Opioid-related-Overdose-Deaths-among-MA-Residents-November-2018.pdf" TargetMode="External"/><Relationship Id="rId11" Type="http://schemas.openxmlformats.org/officeDocument/2006/relationships/hyperlink" Target="https://www.mass.gov/doc/list-of-sifs-and-ops-operating-in-canada/download" TargetMode="External"/><Relationship Id="rId5" Type="http://schemas.openxmlformats.org/officeDocument/2006/relationships/hyperlink" Target="https://www.mass.gov/files/documents/2018/12/14/HRC%20meeting%20agenda%2011-20-2018.pdf" TargetMode="External"/><Relationship Id="rId15" Type="http://schemas.openxmlformats.org/officeDocument/2006/relationships/hyperlink" Target="https://www.mass.gov/files/documents/2018/12/14/Article%20-%20drug%20consumption%20rooms%202018.pdf" TargetMode="External"/><Relationship Id="rId10" Type="http://schemas.openxmlformats.org/officeDocument/2006/relationships/hyperlink" Target="https://www.mass.gov/doc/overview-of-international-sif-models/download" TargetMode="External"/><Relationship Id="rId4" Type="http://schemas.openxmlformats.org/officeDocument/2006/relationships/hyperlink" Target="https://www.mass.gov/files/documents/2018/12/14/HRC%20meeting%20presentation%2011-20-2018.pdf" TargetMode="External"/><Relationship Id="rId9" Type="http://schemas.openxmlformats.org/officeDocument/2006/relationships/hyperlink" Target="https://www.mass.gov/files/documents/2018/12/14/Engagement%20Center%20Larkin%2011-20-2018.pdf" TargetMode="External"/><Relationship Id="rId14" Type="http://schemas.openxmlformats.org/officeDocument/2006/relationships/hyperlink" Target="https://www.mass.gov/files/documents/2018/12/14/Ropes%20&amp;%20Gray%20SIF%20Memo.pdf"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www.mass.gov/files/documents/2019/01/31/Elliott%20The%20Dr%20Peter%20Centre%20HRC%20Dec%2017%202018.pdf" TargetMode="External"/><Relationship Id="rId13" Type="http://schemas.openxmlformats.org/officeDocument/2006/relationships/hyperlink" Target="https://www.mass.gov/files/documents/2018/12/20/Canada%20SCS%20report%20(2018).pdf" TargetMode="External"/><Relationship Id="rId3" Type="http://schemas.openxmlformats.org/officeDocument/2006/relationships/image" Target="../media/image2.jpeg"/><Relationship Id="rId7" Type="http://schemas.openxmlformats.org/officeDocument/2006/relationships/hyperlink" Target="https://www.mass.gov/files/documents/2018/12/20/Loo%20HRC%20presentation%2012-17-2018.pdf" TargetMode="External"/><Relationship Id="rId12" Type="http://schemas.openxmlformats.org/officeDocument/2006/relationships/hyperlink" Target="https://www.mass.gov/files/documents/2018/12/20/Article%20-%20Feds%20threaten%20jail%20for%20opening%20a%20supervised%20injection%20site%20in%20America%20(Dec%2010%202018).pdf"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hyperlink" Target="https://www.mass.gov/files/documents/2018/12/20/Henry%20HRC%20Dec%2017%202018.pdf" TargetMode="External"/><Relationship Id="rId11" Type="http://schemas.openxmlformats.org/officeDocument/2006/relationships/hyperlink" Target="https://www.mass.gov/files/documents/2018/12/20/Joint%20Statement%20of%20the%20U.S.%20Attorney%E2%80%99s%20Office%20and%20the%20Denver%20Field%20Offic....pdf" TargetMode="External"/><Relationship Id="rId5" Type="http://schemas.openxmlformats.org/officeDocument/2006/relationships/hyperlink" Target="https://www.mass.gov/files/documents/2018/12/20/HRC%20meeting%20agenda%2012-17.pdf" TargetMode="External"/><Relationship Id="rId15" Type="http://schemas.openxmlformats.org/officeDocument/2006/relationships/hyperlink" Target="https://www.mass.gov/files/documents/2018/12/20/SIF%20Legal%20Challenges%20and%20Status%20of%20SIF%20Legislation%20in%20Key%20States%2012-12.pdf" TargetMode="External"/><Relationship Id="rId10" Type="http://schemas.openxmlformats.org/officeDocument/2006/relationships/hyperlink" Target="https://www.mass.gov/files/documents/2018/12/20/Arlington%20Town%20Manager%20HRC%2012%2017%202018.pdf" TargetMode="External"/><Relationship Id="rId4" Type="http://schemas.openxmlformats.org/officeDocument/2006/relationships/hyperlink" Target="https://www.mass.gov/files/documents/2018/12/20/HRC%20meeting%20presentation%20-%2012-17.pdf" TargetMode="External"/><Relationship Id="rId9" Type="http://schemas.openxmlformats.org/officeDocument/2006/relationships/hyperlink" Target="https://www.mass.gov/files/documents/2018/12/20/Solet%20HRC%2012-17-2018.pdf" TargetMode="External"/><Relationship Id="rId14" Type="http://schemas.openxmlformats.org/officeDocument/2006/relationships/hyperlink" Target="https://www.mass.gov/files/documents/2018/12/20/Bringing%20Safer%20Consumption%20Spaces%20to%20the%20United%20States%20(2018).pdf" TargetMode="External"/></Relationships>
</file>

<file path=ppt/slides/_rels/slide33.xml.rels><?xml version="1.0" encoding="UTF-8" standalone="yes"?>
<Relationships xmlns="http://schemas.openxmlformats.org/package/2006/relationships"><Relationship Id="rId8" Type="http://schemas.openxmlformats.org/officeDocument/2006/relationships/hyperlink" Target="https://www.mass.gov/files/documents/2019/01/17/HRC%20Response%20Board%20of%20Registration%20of%20Social%20Workers%2012-18-2018.pdf" TargetMode="External"/><Relationship Id="rId13" Type="http://schemas.openxmlformats.org/officeDocument/2006/relationships/hyperlink" Target="https://www.mass.gov/files/documents/2019/01/17/HRC%20Harm%20Reduction%20wish%20list%20(Gary%20Langis)%2012-18-2018.pdf" TargetMode="External"/><Relationship Id="rId3" Type="http://schemas.openxmlformats.org/officeDocument/2006/relationships/image" Target="../media/image2.jpeg"/><Relationship Id="rId7" Type="http://schemas.openxmlformats.org/officeDocument/2006/relationships/hyperlink" Target="https://www.mass.gov/files/documents/2019/01/17/HRC%20Response%20BORN%2012-27-2018.pdf" TargetMode="External"/><Relationship Id="rId12" Type="http://schemas.openxmlformats.org/officeDocument/2006/relationships/hyperlink" Target="https://www.mass.gov/files/documents/2019/01/17/Article%20-%20Fentanyl%E2%80%99s%20New%20Foe%20(1-7-2019).pdf" TargetMode="External"/><Relationship Id="rId2" Type="http://schemas.openxmlformats.org/officeDocument/2006/relationships/notesSlide" Target="../notesSlides/notesSlide33.xml"/><Relationship Id="rId1" Type="http://schemas.openxmlformats.org/officeDocument/2006/relationships/slideLayout" Target="../slideLayouts/slideLayout2.xml"/><Relationship Id="rId6" Type="http://schemas.openxmlformats.org/officeDocument/2006/relationships/hyperlink" Target="https://www.mass.gov/files/documents/2019/01/17/HRC%20Response%20BORIM%2012-10-2018.pdf" TargetMode="External"/><Relationship Id="rId11" Type="http://schemas.openxmlformats.org/officeDocument/2006/relationships/hyperlink" Target="https://www.mass.gov/files/documents/2019/01/17/HRC%20Castiel%201-9-2019.pdf" TargetMode="External"/><Relationship Id="rId5" Type="http://schemas.openxmlformats.org/officeDocument/2006/relationships/hyperlink" Target="https://www.mass.gov/files/documents/2019/01/17/HRC%20meeting%20agenda%201-9-2019.pdf" TargetMode="External"/><Relationship Id="rId10" Type="http://schemas.openxmlformats.org/officeDocument/2006/relationships/hyperlink" Target="https://www.mass.gov/files/documents/2019/01/17/HRC%20Beletsky%201-9-2019.pdf" TargetMode="External"/><Relationship Id="rId4" Type="http://schemas.openxmlformats.org/officeDocument/2006/relationships/hyperlink" Target="https://www.mass.gov/files/documents/2019/01/17/HRC%20meeting%20presentation%201-9-2019.pdf" TargetMode="External"/><Relationship Id="rId9" Type="http://schemas.openxmlformats.org/officeDocument/2006/relationships/hyperlink" Target="https://www.mass.gov/files/documents/2019/01/17/HRC%20Gaeta%20research%20overview%201-9-2019.pdf" TargetMode="External"/></Relationships>
</file>

<file path=ppt/slides/_rels/slide34.xml.rels><?xml version="1.0" encoding="UTF-8" standalone="yes"?>
<Relationships xmlns="http://schemas.openxmlformats.org/package/2006/relationships"><Relationship Id="rId8" Type="http://schemas.openxmlformats.org/officeDocument/2006/relationships/hyperlink" Target="https://www.mass.gov/files/documents/2019/01/29/BUU%20presentation%20overview%201-28-2019.pdf" TargetMode="External"/><Relationship Id="rId13" Type="http://schemas.openxmlformats.org/officeDocument/2006/relationships/hyperlink" Target="https://www.mass.gov/files/documents/2019/01/29/Article%20-%20Hydromorphone%20Trial%20JAMA%20Psychiatry%20(2016).pdf" TargetMode="External"/><Relationship Id="rId18" Type="http://schemas.openxmlformats.org/officeDocument/2006/relationships/hyperlink" Target="https://www.mass.gov/files/documents/2019/01/29/McGovern%20-%20Harm%20Reduction%20Strategies%20in%20Montr%C3%A9al%201-28-2019.pdf" TargetMode="External"/><Relationship Id="rId3" Type="http://schemas.openxmlformats.org/officeDocument/2006/relationships/image" Target="../media/image2.jpeg"/><Relationship Id="rId7" Type="http://schemas.openxmlformats.org/officeDocument/2006/relationships/hyperlink" Target="https://www.mass.gov/files/documents/2019/01/29/BUU%20Best%20Practices%20and%20Requests%201-28-2019.pdf" TargetMode="External"/><Relationship Id="rId12" Type="http://schemas.openxmlformats.org/officeDocument/2006/relationships/hyperlink" Target="https://www.mass.gov/files/documents/2019/01/29/Beletsky%20cover%20memo%20HRC%201-14-2019.pdf" TargetMode="External"/><Relationship Id="rId17" Type="http://schemas.openxmlformats.org/officeDocument/2006/relationships/hyperlink" Target="https://www.mass.gov/files/documents/2019/01/29/Supervised%20injection%20services%20-%20What%20has%20been%20demonstrated%20(2014).pdf" TargetMode="External"/><Relationship Id="rId2" Type="http://schemas.openxmlformats.org/officeDocument/2006/relationships/notesSlide" Target="../notesSlides/notesSlide34.xml"/><Relationship Id="rId16" Type="http://schemas.openxmlformats.org/officeDocument/2006/relationships/hyperlink" Target="https://www.mass.gov/files/documents/2019/01/29/New%20York%20SIF%20legislation.pdf" TargetMode="External"/><Relationship Id="rId20" Type="http://schemas.openxmlformats.org/officeDocument/2006/relationships/hyperlink" Target="https://www.mass.gov/files/documents/2019/02/20/RAND%20Report%20-%20Considering%20HAT%20and%20SCS%20in%20the%20US%20(2018).pdf" TargetMode="External"/><Relationship Id="rId1" Type="http://schemas.openxmlformats.org/officeDocument/2006/relationships/slideLayout" Target="../slideLayouts/slideLayout2.xml"/><Relationship Id="rId6" Type="http://schemas.openxmlformats.org/officeDocument/2006/relationships/hyperlink" Target="https://www.mass.gov/files/documents/2019/01/29/BUU%20HRC%20presentation%201-28-2019.pdf" TargetMode="External"/><Relationship Id="rId11" Type="http://schemas.openxmlformats.org/officeDocument/2006/relationships/hyperlink" Target="https://www.mass.gov/files/documents/2019/01/29/Article%20-%20Providing%20A%20Safe%20Space%20And%20Medical%20Monitoring%20To%20Prevent%20Overdose%20Deaths%20(2016).pdf" TargetMode="External"/><Relationship Id="rId5" Type="http://schemas.openxmlformats.org/officeDocument/2006/relationships/hyperlink" Target="https://www.mass.gov/files/documents/2019/01/29/HRC%20meeting%20agenda%201-28-2019.pdf" TargetMode="External"/><Relationship Id="rId15" Type="http://schemas.openxmlformats.org/officeDocument/2006/relationships/hyperlink" Target="https://www.mass.gov/files/documents/2019/01/29/San%20Francisco%20SIS%20Task%20Force%20final%20report%20(2017).pdf" TargetMode="External"/><Relationship Id="rId10" Type="http://schemas.openxmlformats.org/officeDocument/2006/relationships/hyperlink" Target="https://www.mass.gov/files/documents/2019/01/29/BC%20Coroners%20Report%20-%20Overdose%20Deaths%20(2018).pdf" TargetMode="External"/><Relationship Id="rId19" Type="http://schemas.openxmlformats.org/officeDocument/2006/relationships/hyperlink" Target="https://www.mass.gov/files/documents/2019/02/20/The%20Boston%20Globe%20-%20Opinion%20-%20Andrew%20Lelling%20-%20Safe%20injection%20sites%20aren%E2%80%99t%20safe%20or%20legal%20(Jan%2028,%202019).pdf" TargetMode="External"/><Relationship Id="rId4" Type="http://schemas.openxmlformats.org/officeDocument/2006/relationships/hyperlink" Target="https://www.mass.gov/files/documents/2019/01/29/HRC%20meeting%20presentation%201-28-2019.pdf" TargetMode="External"/><Relationship Id="rId9" Type="http://schemas.openxmlformats.org/officeDocument/2006/relationships/hyperlink" Target="https://www.mass.gov/files/documents/2019/01/29/HRC%20Taveras%201-28-2019.pdf" TargetMode="External"/><Relationship Id="rId14" Type="http://schemas.openxmlformats.org/officeDocument/2006/relationships/hyperlink" Target="https://www.mass.gov/files/documents/2019/01/29/Article%20-%20Heroin%20on%20Trial%20-%20Systematic%20Review%20BJP%20(2015).pdf" TargetMode="External"/></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hyperlink" Target="https://massclearinghouse.ehs.state.ma.us/" TargetMode="External"/></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hyperlink" Target="https://www.mass.gov/files/documents/2019/02/12/Opioid-related-Overdose-Deaths-among-MA-Residents-February-2019.pdf" TargetMode="External"/></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5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mailto:EHS.HarmReductionCommission@MassMail.State.MA.US" TargetMode="External"/><Relationship Id="rId5" Type="http://schemas.openxmlformats.org/officeDocument/2006/relationships/hyperlink" Target="http://www.mass.gov/lists/harm-reduction-commission-meeting-minutes" TargetMode="External"/><Relationship Id="rId4" Type="http://schemas.openxmlformats.org/officeDocument/2006/relationships/hyperlink" Target="http://www.mass.gov/orgs/harm-reduction-commission"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hyperlink" Target="http://www.mass.gov/lists/harm-reduction-commission-meeting-material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6400800"/>
          </a:xfrm>
          <a:prstGeom prst="rect">
            <a:avLst/>
          </a:prstGeom>
        </p:spPr>
      </p:pic>
      <p:sp>
        <p:nvSpPr>
          <p:cNvPr id="6" name="TextBox 5"/>
          <p:cNvSpPr txBox="1"/>
          <p:nvPr/>
        </p:nvSpPr>
        <p:spPr>
          <a:xfrm>
            <a:off x="5486400" y="3867090"/>
            <a:ext cx="3200400" cy="400110"/>
          </a:xfrm>
          <a:prstGeom prst="rect">
            <a:avLst/>
          </a:prstGeom>
          <a:noFill/>
        </p:spPr>
        <p:txBody>
          <a:bodyPr wrap="square" rtlCol="0">
            <a:spAutoFit/>
          </a:bodyPr>
          <a:lstStyle/>
          <a:p>
            <a:pPr algn="r"/>
            <a:r>
              <a:rPr lang="en-US" sz="2000" dirty="0" smtClean="0">
                <a:solidFill>
                  <a:schemeClr val="bg1"/>
                </a:solidFill>
              </a:rPr>
              <a:t>March 1, 2019  </a:t>
            </a:r>
          </a:p>
        </p:txBody>
      </p:sp>
      <p:sp>
        <p:nvSpPr>
          <p:cNvPr id="8" name="TextBox 7"/>
          <p:cNvSpPr txBox="1"/>
          <p:nvPr/>
        </p:nvSpPr>
        <p:spPr>
          <a:xfrm>
            <a:off x="2971800" y="2514600"/>
            <a:ext cx="6172200" cy="1015663"/>
          </a:xfrm>
          <a:prstGeom prst="rect">
            <a:avLst/>
          </a:prstGeom>
          <a:noFill/>
        </p:spPr>
        <p:txBody>
          <a:bodyPr wrap="square" rtlCol="0">
            <a:spAutoFit/>
          </a:bodyPr>
          <a:lstStyle/>
          <a:p>
            <a:pPr algn="r"/>
            <a:r>
              <a:rPr lang="en-US" sz="2800" dirty="0" smtClean="0">
                <a:solidFill>
                  <a:schemeClr val="bg1"/>
                </a:solidFill>
              </a:rPr>
              <a:t>THE HARM REDUCTION </a:t>
            </a:r>
            <a:r>
              <a:rPr lang="en-US" sz="2800" dirty="0">
                <a:solidFill>
                  <a:schemeClr val="bg1"/>
                </a:solidFill>
              </a:rPr>
              <a:t>COMMISSION</a:t>
            </a:r>
          </a:p>
          <a:p>
            <a:pPr algn="r"/>
            <a:endParaRPr lang="en-US" sz="3000" dirty="0">
              <a:solidFill>
                <a:schemeClr val="bg1"/>
              </a:solidFill>
            </a:endParaRPr>
          </a:p>
        </p:txBody>
      </p:sp>
      <p:sp>
        <p:nvSpPr>
          <p:cNvPr id="9" name="TextBox 8"/>
          <p:cNvSpPr txBox="1"/>
          <p:nvPr/>
        </p:nvSpPr>
        <p:spPr>
          <a:xfrm>
            <a:off x="3429000" y="2907268"/>
            <a:ext cx="5715000" cy="338554"/>
          </a:xfrm>
          <a:prstGeom prst="rect">
            <a:avLst/>
          </a:prstGeom>
          <a:noFill/>
        </p:spPr>
        <p:txBody>
          <a:bodyPr wrap="square" rtlCol="0">
            <a:spAutoFit/>
          </a:bodyPr>
          <a:lstStyle/>
          <a:p>
            <a:pPr algn="r"/>
            <a:r>
              <a:rPr lang="en-US" sz="1600" i="1" dirty="0">
                <a:solidFill>
                  <a:schemeClr val="bg1"/>
                </a:solidFill>
              </a:rPr>
              <a:t>e</a:t>
            </a:r>
            <a:r>
              <a:rPr lang="en-US" sz="1600" i="1" dirty="0" smtClean="0">
                <a:solidFill>
                  <a:schemeClr val="bg1"/>
                </a:solidFill>
              </a:rPr>
              <a:t>stablished by Section 100 of Chapter 208 of the Acts of 2018</a:t>
            </a:r>
            <a:endParaRPr lang="en-US" sz="1600" i="1" dirty="0">
              <a:solidFill>
                <a:schemeClr val="bg1"/>
              </a:solidFill>
            </a:endParaRPr>
          </a:p>
        </p:txBody>
      </p:sp>
    </p:spTree>
    <p:extLst>
      <p:ext uri="{BB962C8B-B14F-4D97-AF65-F5344CB8AC3E}">
        <p14:creationId xmlns:p14="http://schemas.microsoft.com/office/powerpoint/2010/main" val="374314676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Summary of Meetings and Input Provided to the Commission</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10</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084138691"/>
              </p:ext>
            </p:extLst>
          </p:nvPr>
        </p:nvGraphicFramePr>
        <p:xfrm>
          <a:off x="609600" y="838200"/>
          <a:ext cx="8074152" cy="4507122"/>
        </p:xfrm>
        <a:graphic>
          <a:graphicData uri="http://schemas.openxmlformats.org/drawingml/2006/table">
            <a:tbl>
              <a:tblPr firstRow="1" firstCol="1" bandRow="1">
                <a:tableStyleId>{5940675A-B579-460E-94D1-54222C63F5DA}</a:tableStyleId>
              </a:tblPr>
              <a:tblGrid>
                <a:gridCol w="2090629">
                  <a:extLst>
                    <a:ext uri="{9D8B030D-6E8A-4147-A177-3AD203B41FA5}">
                      <a16:colId xmlns:a16="http://schemas.microsoft.com/office/drawing/2014/main" xmlns="" val="20000"/>
                    </a:ext>
                  </a:extLst>
                </a:gridCol>
                <a:gridCol w="2861138">
                  <a:extLst>
                    <a:ext uri="{9D8B030D-6E8A-4147-A177-3AD203B41FA5}">
                      <a16:colId xmlns:a16="http://schemas.microsoft.com/office/drawing/2014/main" xmlns="" val="20001"/>
                    </a:ext>
                  </a:extLst>
                </a:gridCol>
                <a:gridCol w="3122385">
                  <a:extLst>
                    <a:ext uri="{9D8B030D-6E8A-4147-A177-3AD203B41FA5}">
                      <a16:colId xmlns:a16="http://schemas.microsoft.com/office/drawing/2014/main" xmlns="" val="20002"/>
                    </a:ext>
                  </a:extLst>
                </a:gridCol>
              </a:tblGrid>
              <a:tr h="256032">
                <a:tc>
                  <a:txBody>
                    <a:body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Presenters</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solidFill>
                      <a:schemeClr val="bg1">
                        <a:lumMod val="50000"/>
                      </a:schemeClr>
                    </a:solidFill>
                  </a:tcPr>
                </a:tc>
                <a:tc>
                  <a:txBody>
                    <a:body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Topics Discussed</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solidFill>
                      <a:schemeClr val="bg1">
                        <a:lumMod val="50000"/>
                      </a:schemeClr>
                    </a:solidFill>
                  </a:tcPr>
                </a:tc>
                <a:tc>
                  <a:txBody>
                    <a:body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Resources and Supporting Documents</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solidFill>
                      <a:schemeClr val="bg1">
                        <a:lumMod val="50000"/>
                      </a:schemeClr>
                    </a:solidFill>
                  </a:tcPr>
                </a:tc>
                <a:extLst>
                  <a:ext uri="{0D108BD9-81ED-4DB2-BD59-A6C34878D82A}">
                    <a16:rowId xmlns:a16="http://schemas.microsoft.com/office/drawing/2014/main" xmlns="" val="10000"/>
                  </a:ext>
                </a:extLst>
              </a:tr>
              <a:tr h="274320">
                <a:tc gridSpan="3">
                  <a:txBody>
                    <a:bodyPr/>
                    <a:lstStyle/>
                    <a:p>
                      <a:pPr marL="0" marR="0">
                        <a:lnSpc>
                          <a:spcPct val="115000"/>
                        </a:lnSpc>
                        <a:spcBef>
                          <a:spcPts val="0"/>
                        </a:spcBef>
                        <a:spcAft>
                          <a:spcPts val="0"/>
                        </a:spcAft>
                      </a:pPr>
                      <a:r>
                        <a:rPr lang="en-US" sz="1200" b="1" dirty="0">
                          <a:effectLst/>
                          <a:latin typeface="Calibri" panose="020F0502020204030204" pitchFamily="34" charset="0"/>
                        </a:rPr>
                        <a:t>October 24, 2018</a:t>
                      </a:r>
                      <a:endParaRPr lang="en-US" sz="1200" b="1" dirty="0">
                        <a:effectLst/>
                        <a:latin typeface="Calibri" panose="020F0502020204030204" pitchFamily="34" charset="0"/>
                        <a:ea typeface="Calibri"/>
                        <a:cs typeface="Times New Roman"/>
                      </a:endParaRPr>
                    </a:p>
                  </a:txBody>
                  <a:tcPr marL="24267" marR="24267" marT="9074" marB="9074" anchor="c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924338">
                <a:tc>
                  <a:txBody>
                    <a:bodyPr/>
                    <a:lstStyle/>
                    <a:p>
                      <a:pPr marL="27432" marR="0" algn="l" defTabSz="914400" rtl="0" eaLnBrk="1" latinLnBrk="0" hangingPunct="1">
                        <a:lnSpc>
                          <a:spcPct val="115000"/>
                        </a:lnSpc>
                        <a:spcBef>
                          <a:spcPts val="0"/>
                        </a:spcBef>
                        <a:spcAft>
                          <a:spcPts val="0"/>
                        </a:spcAft>
                      </a:pPr>
                      <a:r>
                        <a:rPr lang="en-US" sz="1200" b="1" kern="1200" dirty="0">
                          <a:solidFill>
                            <a:schemeClr val="tx1"/>
                          </a:solidFill>
                          <a:effectLst/>
                          <a:latin typeface="Calibri" panose="020F0502020204030204" pitchFamily="34" charset="0"/>
                          <a:ea typeface="+mn-ea"/>
                          <a:cs typeface="+mn-cs"/>
                        </a:rPr>
                        <a:t>Secretary Sudders</a:t>
                      </a:r>
                    </a:p>
                    <a:p>
                      <a:pPr marL="27432" marR="0" algn="l" defTabSz="914400" rtl="0" eaLnBrk="1" latinLnBrk="0" hangingPunct="1">
                        <a:lnSpc>
                          <a:spcPct val="115000"/>
                        </a:lnSpc>
                        <a:spcBef>
                          <a:spcPts val="0"/>
                        </a:spcBef>
                        <a:spcAft>
                          <a:spcPts val="0"/>
                        </a:spcAft>
                      </a:pPr>
                      <a:r>
                        <a:rPr lang="en-US" sz="1200" b="0" kern="1200" dirty="0">
                          <a:solidFill>
                            <a:schemeClr val="tx1"/>
                          </a:solidFill>
                          <a:effectLst/>
                          <a:latin typeface="Calibri" panose="020F0502020204030204" pitchFamily="34" charset="0"/>
                          <a:ea typeface="+mn-ea"/>
                          <a:cs typeface="+mn-cs"/>
                        </a:rPr>
                        <a:t>Commission Chair</a:t>
                      </a:r>
                    </a:p>
                  </a:txBody>
                  <a:tcPr marL="24267" marR="24267" marT="9074" marB="9074" anchor="ctr"/>
                </a:tc>
                <a:tc>
                  <a:txBody>
                    <a:bodyPr/>
                    <a:lstStyle/>
                    <a:p>
                      <a:pPr marL="182880" marR="0" algn="l" defTabSz="914400" rtl="0" eaLnBrk="1" latinLnBrk="0" hangingPunct="1">
                        <a:lnSpc>
                          <a:spcPct val="115000"/>
                        </a:lnSpc>
                        <a:spcBef>
                          <a:spcPts val="0"/>
                        </a:spcBef>
                        <a:spcAft>
                          <a:spcPts val="0"/>
                        </a:spcAft>
                      </a:pPr>
                      <a:r>
                        <a:rPr lang="en-US" sz="1200" kern="1200" dirty="0">
                          <a:solidFill>
                            <a:schemeClr val="tx1"/>
                          </a:solidFill>
                          <a:effectLst/>
                          <a:latin typeface="Calibri" panose="020F0502020204030204" pitchFamily="34" charset="0"/>
                          <a:ea typeface="+mn-ea"/>
                          <a:cs typeface="+mn-cs"/>
                        </a:rPr>
                        <a:t>Discussion of the Commission’s charges, members’ expectations, and proposed schedule for each meeting</a:t>
                      </a:r>
                    </a:p>
                  </a:txBody>
                  <a:tcPr marL="24267" marR="24267" marT="9074" marB="15193" anchor="ctr"/>
                </a:tc>
                <a:tc>
                  <a:txBody>
                    <a:bodyPr/>
                    <a:lstStyle/>
                    <a:p>
                      <a:pPr marL="111125"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4" invalidUrl="https://www.mass.gov/files/documents/2018/11/01/HRC presentation - 10.24.2018.pdf"/>
                        </a:rPr>
                        <a:t>Commission presentation</a:t>
                      </a:r>
                      <a:endParaRPr lang="en-US" sz="1200" b="1" dirty="0">
                        <a:effectLst/>
                        <a:latin typeface="Calibri" panose="020F0502020204030204" pitchFamily="34" charset="0"/>
                      </a:endParaRPr>
                    </a:p>
                  </a:txBody>
                  <a:tcPr marL="24267" marR="24267" marT="9074" marB="15193" anchor="ctr"/>
                </a:tc>
                <a:extLst>
                  <a:ext uri="{0D108BD9-81ED-4DB2-BD59-A6C34878D82A}">
                    <a16:rowId xmlns:a16="http://schemas.microsoft.com/office/drawing/2014/main" xmlns="" val="10002"/>
                  </a:ext>
                </a:extLst>
              </a:tr>
              <a:tr h="274320">
                <a:tc gridSpan="3">
                  <a:txBody>
                    <a:bodyPr/>
                    <a:lstStyle/>
                    <a:p>
                      <a:pPr marL="0" marR="0" indent="0">
                        <a:lnSpc>
                          <a:spcPct val="115000"/>
                        </a:lnSpc>
                        <a:spcBef>
                          <a:spcPts val="0"/>
                        </a:spcBef>
                        <a:spcAft>
                          <a:spcPts val="0"/>
                        </a:spcAft>
                        <a:buFont typeface="Arial" panose="020B0604020202020204" pitchFamily="34" charset="0"/>
                        <a:buNone/>
                      </a:pPr>
                      <a:r>
                        <a:rPr lang="en-US" sz="1200" b="1" dirty="0">
                          <a:effectLst/>
                          <a:latin typeface="Calibri" panose="020F0502020204030204" pitchFamily="34" charset="0"/>
                        </a:rPr>
                        <a:t>November 20, 2018</a:t>
                      </a:r>
                      <a:endParaRPr lang="en-US" sz="1200" b="1" dirty="0">
                        <a:effectLst/>
                        <a:latin typeface="Calibri" panose="020F0502020204030204" pitchFamily="34" charset="0"/>
                        <a:ea typeface="Calibri"/>
                        <a:cs typeface="Times New Roman"/>
                      </a:endParaRPr>
                    </a:p>
                  </a:txBody>
                  <a:tcPr marL="24267" marR="24267" marT="9074" marB="9074" anchor="c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3"/>
                  </a:ext>
                </a:extLst>
              </a:tr>
              <a:tr h="923544">
                <a:tc>
                  <a:txBody>
                    <a:bodyPr/>
                    <a:lstStyle/>
                    <a:p>
                      <a:pPr marL="27432" marR="0">
                        <a:lnSpc>
                          <a:spcPct val="115000"/>
                        </a:lnSpc>
                        <a:spcBef>
                          <a:spcPts val="0"/>
                        </a:spcBef>
                        <a:spcAft>
                          <a:spcPts val="0"/>
                        </a:spcAft>
                      </a:pPr>
                      <a:r>
                        <a:rPr lang="en-US" sz="1200" b="1" dirty="0">
                          <a:effectLst/>
                          <a:latin typeface="Calibri" panose="020F0502020204030204" pitchFamily="34" charset="0"/>
                        </a:rPr>
                        <a:t>Monica Bharel, MD, MPH</a:t>
                      </a:r>
                    </a:p>
                    <a:p>
                      <a:pPr marL="27432" marR="0">
                        <a:lnSpc>
                          <a:spcPct val="115000"/>
                        </a:lnSpc>
                        <a:spcBef>
                          <a:spcPts val="0"/>
                        </a:spcBef>
                        <a:spcAft>
                          <a:spcPts val="0"/>
                        </a:spcAft>
                      </a:pPr>
                      <a:r>
                        <a:rPr lang="en-US" sz="1200" dirty="0">
                          <a:effectLst/>
                          <a:latin typeface="Calibri" panose="020F0502020204030204" pitchFamily="34" charset="0"/>
                        </a:rPr>
                        <a:t>Commissioner, Massachusetts Department of Public Health</a:t>
                      </a:r>
                      <a:endParaRPr lang="en-US" sz="1200" b="0" dirty="0">
                        <a:effectLst/>
                        <a:latin typeface="Calibri" panose="020F0502020204030204" pitchFamily="34" charset="0"/>
                        <a:ea typeface="Calibri"/>
                        <a:cs typeface="Times New Roman"/>
                      </a:endParaRPr>
                    </a:p>
                  </a:txBody>
                  <a:tcPr marL="24267" marR="24267" marT="9074" marB="9074" anchor="ctr"/>
                </a:tc>
                <a:tc>
                  <a:txBody>
                    <a:bodyPr/>
                    <a:lstStyle/>
                    <a:p>
                      <a:pPr marL="182880" marR="0" algn="l" defTabSz="914400" rtl="0" eaLnBrk="1" latinLnBrk="0" hangingPunct="1">
                        <a:lnSpc>
                          <a:spcPct val="115000"/>
                        </a:lnSpc>
                        <a:spcBef>
                          <a:spcPts val="0"/>
                        </a:spcBef>
                        <a:spcAft>
                          <a:spcPts val="0"/>
                        </a:spcAft>
                      </a:pPr>
                      <a:r>
                        <a:rPr lang="en-US" sz="1200" kern="1200" dirty="0" smtClean="0">
                          <a:solidFill>
                            <a:schemeClr val="tx1"/>
                          </a:solidFill>
                          <a:effectLst/>
                          <a:latin typeface="Calibri" panose="020F0502020204030204" pitchFamily="34" charset="0"/>
                          <a:ea typeface="+mn-ea"/>
                          <a:cs typeface="+mn-cs"/>
                        </a:rPr>
                        <a:t>Existing harm reduction efforts in Massachusetts</a:t>
                      </a:r>
                      <a:endParaRPr lang="en-US" sz="1200" kern="1200" dirty="0">
                        <a:solidFill>
                          <a:schemeClr val="tx1"/>
                        </a:solidFill>
                        <a:effectLst/>
                        <a:latin typeface="Calibri" panose="020F0502020204030204" pitchFamily="34" charset="0"/>
                        <a:ea typeface="+mn-ea"/>
                        <a:cs typeface="+mn-cs"/>
                      </a:endParaRPr>
                    </a:p>
                  </a:txBody>
                  <a:tcPr marL="24267" marR="24267" marT="9074" marB="9074" anchor="ctr"/>
                </a:tc>
                <a:tc>
                  <a:txBody>
                    <a:bodyPr/>
                    <a:lstStyle/>
                    <a:p>
                      <a:pPr marL="111125"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5" invalidUrl="https://www.mass.gov/files/documents/2018/12/14/Harm Reduction Overview - Bharel 11-20-2018.pdf"/>
                        </a:rPr>
                        <a:t>Commissioner </a:t>
                      </a:r>
                      <a:r>
                        <a:rPr lang="en-US" sz="1200" b="1" u="sng" dirty="0">
                          <a:effectLst/>
                          <a:latin typeface="Calibri" panose="020F0502020204030204" pitchFamily="34" charset="0"/>
                          <a:hlinkClick r:id="rId5" invalidUrl="https://www.mass.gov/files/documents/2018/12/14/Harm Reduction Overview - Bharel 11-20-2018.pdf"/>
                        </a:rPr>
                        <a:t>Bharel’s presentation</a:t>
                      </a:r>
                      <a:endParaRPr lang="en-US" sz="1200" b="1" dirty="0">
                        <a:effectLst/>
                        <a:latin typeface="Calibri" panose="020F0502020204030204" pitchFamily="34" charset="0"/>
                        <a:ea typeface="Calibri"/>
                        <a:cs typeface="Times New Roman"/>
                      </a:endParaRPr>
                    </a:p>
                  </a:txBody>
                  <a:tcPr marL="24267" marR="24267" marT="9074" marB="9074" anchor="ctr"/>
                </a:tc>
                <a:extLst>
                  <a:ext uri="{0D108BD9-81ED-4DB2-BD59-A6C34878D82A}">
                    <a16:rowId xmlns:a16="http://schemas.microsoft.com/office/drawing/2014/main" xmlns="" val="10004"/>
                  </a:ext>
                </a:extLst>
              </a:tr>
              <a:tr h="923544">
                <a:tc>
                  <a:txBody>
                    <a:bodyPr/>
                    <a:lstStyle/>
                    <a:p>
                      <a:pPr marL="27432" marR="0">
                        <a:lnSpc>
                          <a:spcPct val="115000"/>
                        </a:lnSpc>
                        <a:spcBef>
                          <a:spcPts val="0"/>
                        </a:spcBef>
                        <a:spcAft>
                          <a:spcPts val="0"/>
                        </a:spcAft>
                      </a:pPr>
                      <a:r>
                        <a:rPr lang="en-US" sz="1200" b="1" dirty="0">
                          <a:effectLst/>
                          <a:latin typeface="Calibri" panose="020F0502020204030204" pitchFamily="34" charset="0"/>
                        </a:rPr>
                        <a:t>Jessie Gaeta, MD</a:t>
                      </a:r>
                    </a:p>
                    <a:p>
                      <a:pPr marL="27432" marR="0">
                        <a:lnSpc>
                          <a:spcPct val="115000"/>
                        </a:lnSpc>
                        <a:spcBef>
                          <a:spcPts val="0"/>
                        </a:spcBef>
                        <a:spcAft>
                          <a:spcPts val="0"/>
                        </a:spcAft>
                      </a:pPr>
                      <a:r>
                        <a:rPr lang="en-US" sz="1200" dirty="0" smtClean="0">
                          <a:effectLst/>
                          <a:latin typeface="Calibri" panose="020F0502020204030204" pitchFamily="34" charset="0"/>
                        </a:rPr>
                        <a:t>Chief Medical</a:t>
                      </a:r>
                      <a:r>
                        <a:rPr lang="en-US" sz="1200" baseline="0" dirty="0" smtClean="0">
                          <a:effectLst/>
                          <a:latin typeface="Calibri" panose="020F0502020204030204" pitchFamily="34" charset="0"/>
                        </a:rPr>
                        <a:t> Officer, </a:t>
                      </a:r>
                      <a:r>
                        <a:rPr lang="en-US" sz="1200" dirty="0" smtClean="0">
                          <a:effectLst/>
                          <a:latin typeface="Calibri" panose="020F0502020204030204" pitchFamily="34" charset="0"/>
                        </a:rPr>
                        <a:t>Boston </a:t>
                      </a:r>
                      <a:r>
                        <a:rPr lang="en-US" sz="1200" dirty="0">
                          <a:effectLst/>
                          <a:latin typeface="Calibri" panose="020F0502020204030204" pitchFamily="34" charset="0"/>
                        </a:rPr>
                        <a:t>Health Care for the Homeless </a:t>
                      </a:r>
                      <a:r>
                        <a:rPr lang="en-US" sz="1200" dirty="0" smtClean="0">
                          <a:effectLst/>
                          <a:latin typeface="Calibri" panose="020F0502020204030204" pitchFamily="34" charset="0"/>
                        </a:rPr>
                        <a:t>Program</a:t>
                      </a:r>
                      <a:endParaRPr lang="en-US" sz="1200" b="0" dirty="0">
                        <a:effectLst/>
                        <a:latin typeface="Calibri" panose="020F0502020204030204" pitchFamily="34" charset="0"/>
                        <a:ea typeface="Calibri"/>
                        <a:cs typeface="Times New Roman"/>
                      </a:endParaRPr>
                    </a:p>
                  </a:txBody>
                  <a:tcPr marL="24267" marR="24267" marT="9074" marB="9074" anchor="ctr"/>
                </a:tc>
                <a:tc>
                  <a:txBody>
                    <a:bodyPr/>
                    <a:lstStyle/>
                    <a:p>
                      <a:pPr marL="182880" marR="0" algn="l" defTabSz="914400" rtl="0" eaLnBrk="1" latinLnBrk="0" hangingPunct="1">
                        <a:lnSpc>
                          <a:spcPct val="115000"/>
                        </a:lnSpc>
                        <a:spcBef>
                          <a:spcPts val="0"/>
                        </a:spcBef>
                        <a:spcAft>
                          <a:spcPts val="0"/>
                        </a:spcAft>
                      </a:pPr>
                      <a:r>
                        <a:rPr lang="en-US" sz="1200" kern="1200" dirty="0" smtClean="0">
                          <a:solidFill>
                            <a:schemeClr val="tx1"/>
                          </a:solidFill>
                          <a:effectLst/>
                          <a:latin typeface="Calibri" panose="020F0502020204030204" pitchFamily="34" charset="0"/>
                          <a:ea typeface="+mn-ea"/>
                          <a:cs typeface="+mn-cs"/>
                        </a:rPr>
                        <a:t>Supportive </a:t>
                      </a:r>
                      <a:r>
                        <a:rPr lang="en-US" sz="1200" kern="1200" dirty="0">
                          <a:solidFill>
                            <a:schemeClr val="tx1"/>
                          </a:solidFill>
                          <a:effectLst/>
                          <a:latin typeface="Calibri" panose="020F0502020204030204" pitchFamily="34" charset="0"/>
                          <a:ea typeface="+mn-ea"/>
                          <a:cs typeface="+mn-cs"/>
                        </a:rPr>
                        <a:t>Place for Observation and Treatment (SPOT)</a:t>
                      </a:r>
                    </a:p>
                  </a:txBody>
                  <a:tcPr marL="24267" marR="24267" marT="9074" marB="9074" anchor="ctr"/>
                </a:tc>
                <a:tc>
                  <a:txBody>
                    <a:bodyPr/>
                    <a:lstStyle/>
                    <a:p>
                      <a:pPr marL="111125"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6" invalidUrl="https://www.mass.gov/files/documents/2018/12/14/HRC SPOT program overview Gaeta 11-20-2018.pdf"/>
                        </a:rPr>
                        <a:t>Dr</a:t>
                      </a:r>
                      <a:r>
                        <a:rPr lang="en-US" sz="1200" b="1" u="sng" dirty="0">
                          <a:effectLst/>
                          <a:latin typeface="Calibri" panose="020F0502020204030204" pitchFamily="34" charset="0"/>
                          <a:hlinkClick r:id="rId6" invalidUrl="https://www.mass.gov/files/documents/2018/12/14/HRC SPOT program overview Gaeta 11-20-2018.pdf"/>
                        </a:rPr>
                        <a:t>. Gaeta’s presentation</a:t>
                      </a:r>
                      <a:endParaRPr lang="en-US" sz="1200" b="1" dirty="0">
                        <a:effectLst/>
                        <a:latin typeface="Calibri" panose="020F0502020204030204" pitchFamily="34" charset="0"/>
                        <a:ea typeface="Calibri"/>
                        <a:cs typeface="Times New Roman"/>
                      </a:endParaRPr>
                    </a:p>
                  </a:txBody>
                  <a:tcPr marL="24267" marR="24267" marT="9074" marB="9074" anchor="ctr"/>
                </a:tc>
                <a:extLst>
                  <a:ext uri="{0D108BD9-81ED-4DB2-BD59-A6C34878D82A}">
                    <a16:rowId xmlns:a16="http://schemas.microsoft.com/office/drawing/2014/main" xmlns="" val="10005"/>
                  </a:ext>
                </a:extLst>
              </a:tr>
              <a:tr h="923544">
                <a:tc>
                  <a:txBody>
                    <a:bodyPr/>
                    <a:lstStyle/>
                    <a:p>
                      <a:pPr marL="27432" marR="0">
                        <a:lnSpc>
                          <a:spcPct val="115000"/>
                        </a:lnSpc>
                        <a:spcBef>
                          <a:spcPts val="0"/>
                        </a:spcBef>
                        <a:spcAft>
                          <a:spcPts val="0"/>
                        </a:spcAft>
                      </a:pPr>
                      <a:r>
                        <a:rPr lang="en-US" sz="1200" b="1" dirty="0">
                          <a:effectLst/>
                          <a:latin typeface="Calibri" panose="020F0502020204030204" pitchFamily="34" charset="0"/>
                        </a:rPr>
                        <a:t>Devin Larkin</a:t>
                      </a:r>
                    </a:p>
                    <a:p>
                      <a:pPr marL="27432" marR="0">
                        <a:lnSpc>
                          <a:spcPct val="115000"/>
                        </a:lnSpc>
                        <a:spcBef>
                          <a:spcPts val="0"/>
                        </a:spcBef>
                        <a:spcAft>
                          <a:spcPts val="0"/>
                        </a:spcAft>
                      </a:pPr>
                      <a:r>
                        <a:rPr lang="en-US" sz="1200" dirty="0">
                          <a:effectLst/>
                          <a:latin typeface="Calibri" panose="020F0502020204030204" pitchFamily="34" charset="0"/>
                        </a:rPr>
                        <a:t>Director of the Bureau of Recovery Services, Boston Public Health Commission</a:t>
                      </a:r>
                      <a:endParaRPr lang="en-US" sz="1200" b="0" dirty="0">
                        <a:effectLst/>
                        <a:latin typeface="Calibri" panose="020F0502020204030204" pitchFamily="34" charset="0"/>
                        <a:ea typeface="Calibri"/>
                        <a:cs typeface="Times New Roman"/>
                      </a:endParaRPr>
                    </a:p>
                  </a:txBody>
                  <a:tcPr marL="24267" marR="24267" marT="9074" marB="9074" anchor="ctr"/>
                </a:tc>
                <a:tc>
                  <a:txBody>
                    <a:bodyPr/>
                    <a:lstStyle/>
                    <a:p>
                      <a:pPr marL="182880" marR="0" algn="l" defTabSz="914400" rtl="0" eaLnBrk="1" latinLnBrk="0" hangingPunct="1">
                        <a:lnSpc>
                          <a:spcPct val="115000"/>
                        </a:lnSpc>
                        <a:spcBef>
                          <a:spcPts val="0"/>
                        </a:spcBef>
                        <a:spcAft>
                          <a:spcPts val="0"/>
                        </a:spcAft>
                      </a:pPr>
                      <a:r>
                        <a:rPr lang="en-US" sz="1200" kern="1200" dirty="0">
                          <a:solidFill>
                            <a:schemeClr val="tx1"/>
                          </a:solidFill>
                          <a:effectLst/>
                          <a:latin typeface="Calibri" panose="020F0502020204030204" pitchFamily="34" charset="0"/>
                          <a:ea typeface="+mn-ea"/>
                          <a:cs typeface="+mn-cs"/>
                        </a:rPr>
                        <a:t>City of Boston’s Engagement Center and existing harm reduction services</a:t>
                      </a:r>
                    </a:p>
                  </a:txBody>
                  <a:tcPr marL="24267" marR="24267" marT="9074" marB="9074" anchor="ctr"/>
                </a:tc>
                <a:tc>
                  <a:txBody>
                    <a:bodyPr/>
                    <a:lstStyle/>
                    <a:p>
                      <a:pPr marL="111125"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7" invalidUrl="https://www.mass.gov/files/documents/2018/12/14/Engagement Center Larkin 11-20-2018.pdf"/>
                        </a:rPr>
                        <a:t>Director </a:t>
                      </a:r>
                      <a:r>
                        <a:rPr lang="en-US" sz="1200" b="1" u="sng" dirty="0">
                          <a:effectLst/>
                          <a:latin typeface="Calibri" panose="020F0502020204030204" pitchFamily="34" charset="0"/>
                          <a:hlinkClick r:id="rId7" invalidUrl="https://www.mass.gov/files/documents/2018/12/14/Engagement Center Larkin 11-20-2018.pdf"/>
                        </a:rPr>
                        <a:t>Larkin’s presentation</a:t>
                      </a:r>
                      <a:endParaRPr lang="en-US" sz="1200" b="1" dirty="0">
                        <a:effectLst/>
                        <a:latin typeface="Calibri" panose="020F0502020204030204" pitchFamily="34" charset="0"/>
                        <a:ea typeface="Calibri"/>
                        <a:cs typeface="Times New Roman"/>
                      </a:endParaRPr>
                    </a:p>
                  </a:txBody>
                  <a:tcPr marL="24267" marR="24267" marT="9074" marB="9074"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4091679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Summary of Meetings and Input Provided to the Commission</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11</a:t>
            </a:fld>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3408157477"/>
              </p:ext>
            </p:extLst>
          </p:nvPr>
        </p:nvGraphicFramePr>
        <p:xfrm>
          <a:off x="612647" y="838200"/>
          <a:ext cx="8074153" cy="5114744"/>
        </p:xfrm>
        <a:graphic>
          <a:graphicData uri="http://schemas.openxmlformats.org/drawingml/2006/table">
            <a:tbl>
              <a:tblPr firstRow="1" firstCol="1" bandRow="1">
                <a:tableStyleId>{5940675A-B579-460E-94D1-54222C63F5DA}</a:tableStyleId>
              </a:tblPr>
              <a:tblGrid>
                <a:gridCol w="2090629">
                  <a:extLst>
                    <a:ext uri="{9D8B030D-6E8A-4147-A177-3AD203B41FA5}">
                      <a16:colId xmlns:a16="http://schemas.microsoft.com/office/drawing/2014/main" xmlns="" val="20000"/>
                    </a:ext>
                  </a:extLst>
                </a:gridCol>
                <a:gridCol w="2861139">
                  <a:extLst>
                    <a:ext uri="{9D8B030D-6E8A-4147-A177-3AD203B41FA5}">
                      <a16:colId xmlns:a16="http://schemas.microsoft.com/office/drawing/2014/main" xmlns="" val="20001"/>
                    </a:ext>
                  </a:extLst>
                </a:gridCol>
                <a:gridCol w="3122385">
                  <a:extLst>
                    <a:ext uri="{9D8B030D-6E8A-4147-A177-3AD203B41FA5}">
                      <a16:colId xmlns:a16="http://schemas.microsoft.com/office/drawing/2014/main" xmlns="" val="20002"/>
                    </a:ext>
                  </a:extLst>
                </a:gridCol>
              </a:tblGrid>
              <a:tr h="256032">
                <a:tc>
                  <a:txBody>
                    <a:body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Presenters</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solidFill>
                      <a:schemeClr val="bg1">
                        <a:lumMod val="50000"/>
                      </a:schemeClr>
                    </a:solidFill>
                  </a:tcPr>
                </a:tc>
                <a:tc>
                  <a:txBody>
                    <a:body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Topics Discussed</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solidFill>
                      <a:schemeClr val="bg1">
                        <a:lumMod val="50000"/>
                      </a:schemeClr>
                    </a:solidFill>
                  </a:tcPr>
                </a:tc>
                <a:tc>
                  <a:txBody>
                    <a:body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Resources and Supporting Documents</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solidFill>
                      <a:schemeClr val="bg1">
                        <a:lumMod val="50000"/>
                      </a:schemeClr>
                    </a:solidFill>
                  </a:tcPr>
                </a:tc>
                <a:extLst>
                  <a:ext uri="{0D108BD9-81ED-4DB2-BD59-A6C34878D82A}">
                    <a16:rowId xmlns:a16="http://schemas.microsoft.com/office/drawing/2014/main" xmlns="" val="10000"/>
                  </a:ext>
                </a:extLst>
              </a:tr>
              <a:tr h="274320">
                <a:tc gridSpan="3">
                  <a:txBody>
                    <a:bodyPr/>
                    <a:lstStyle/>
                    <a:p>
                      <a:pPr marL="0" marR="0">
                        <a:lnSpc>
                          <a:spcPct val="115000"/>
                        </a:lnSpc>
                        <a:spcBef>
                          <a:spcPts val="0"/>
                        </a:spcBef>
                        <a:spcAft>
                          <a:spcPts val="0"/>
                        </a:spcAft>
                      </a:pPr>
                      <a:r>
                        <a:rPr lang="en-US" sz="1200" b="1" dirty="0" smtClean="0">
                          <a:effectLst/>
                          <a:latin typeface="Calibri" panose="020F0502020204030204" pitchFamily="34" charset="0"/>
                        </a:rPr>
                        <a:t>December 17, </a:t>
                      </a:r>
                      <a:r>
                        <a:rPr lang="en-US" sz="1200" b="1" dirty="0">
                          <a:effectLst/>
                          <a:latin typeface="Calibri" panose="020F0502020204030204" pitchFamily="34" charset="0"/>
                        </a:rPr>
                        <a:t>2018</a:t>
                      </a:r>
                      <a:endParaRPr lang="en-US" sz="1200" b="1" dirty="0">
                        <a:effectLst/>
                        <a:latin typeface="Calibri" panose="020F0502020204030204" pitchFamily="34" charset="0"/>
                        <a:ea typeface="Calibri"/>
                        <a:cs typeface="Times New Roman"/>
                      </a:endParaRPr>
                    </a:p>
                  </a:txBody>
                  <a:tcPr marL="24267" marR="24267" marT="9074" marB="9074" anchor="ctr">
                    <a:solidFill>
                      <a:schemeClr val="bg1">
                        <a:lumMod val="85000"/>
                      </a:scheme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79164">
                <a:tc>
                  <a:txBody>
                    <a:bodyPr/>
                    <a:lstStyle/>
                    <a:p>
                      <a:pPr marL="27432" marR="0">
                        <a:lnSpc>
                          <a:spcPct val="115000"/>
                        </a:lnSpc>
                        <a:spcBef>
                          <a:spcPts val="0"/>
                        </a:spcBef>
                        <a:spcAft>
                          <a:spcPts val="0"/>
                        </a:spcAft>
                      </a:pPr>
                      <a:r>
                        <a:rPr lang="en-US" sz="1200" b="1" dirty="0" smtClean="0">
                          <a:effectLst/>
                          <a:latin typeface="Calibri" panose="020F0502020204030204" pitchFamily="34" charset="0"/>
                        </a:rPr>
                        <a:t>Bonnie </a:t>
                      </a:r>
                      <a:r>
                        <a:rPr lang="en-US" sz="1200" b="1" dirty="0">
                          <a:effectLst/>
                          <a:latin typeface="Calibri" panose="020F0502020204030204" pitchFamily="34" charset="0"/>
                        </a:rPr>
                        <a:t>Henry, MD, MPH</a:t>
                      </a:r>
                    </a:p>
                    <a:p>
                      <a:pPr marL="27432" marR="0">
                        <a:lnSpc>
                          <a:spcPct val="115000"/>
                        </a:lnSpc>
                        <a:spcBef>
                          <a:spcPts val="0"/>
                        </a:spcBef>
                        <a:spcAft>
                          <a:spcPts val="0"/>
                        </a:spcAft>
                      </a:pPr>
                      <a:r>
                        <a:rPr lang="en-US" sz="1200" dirty="0">
                          <a:effectLst/>
                          <a:latin typeface="Calibri" panose="020F0502020204030204" pitchFamily="34" charset="0"/>
                        </a:rPr>
                        <a:t>Provincial Health Officer for British </a:t>
                      </a:r>
                      <a:r>
                        <a:rPr lang="en-US" sz="1200" dirty="0" smtClean="0">
                          <a:effectLst/>
                          <a:latin typeface="Calibri" panose="020F0502020204030204" pitchFamily="34" charset="0"/>
                        </a:rPr>
                        <a:t>Columbia</a:t>
                      </a:r>
                    </a:p>
                    <a:p>
                      <a:pPr marL="27432" marR="0" indent="0" algn="l" defTabSz="914400" rtl="0" eaLnBrk="1" fontAlgn="auto" latinLnBrk="0" hangingPunct="1">
                        <a:lnSpc>
                          <a:spcPct val="115000"/>
                        </a:lnSpc>
                        <a:spcBef>
                          <a:spcPts val="0"/>
                        </a:spcBef>
                        <a:spcAft>
                          <a:spcPts val="0"/>
                        </a:spcAft>
                        <a:buClrTx/>
                        <a:buSzTx/>
                        <a:buFontTx/>
                        <a:buNone/>
                        <a:tabLst/>
                        <a:defRPr/>
                      </a:pPr>
                      <a:r>
                        <a:rPr lang="en-US" sz="1200" b="0" i="1" dirty="0" smtClean="0">
                          <a:effectLst/>
                          <a:latin typeface="Calibri" panose="020F0502020204030204" pitchFamily="34" charset="0"/>
                        </a:rPr>
                        <a:t>(via video conference</a:t>
                      </a:r>
                      <a:r>
                        <a:rPr lang="en-US" sz="1200" b="0" i="0" dirty="0">
                          <a:effectLst/>
                          <a:latin typeface="Calibri" panose="020F0502020204030204" pitchFamily="34" charset="0"/>
                          <a:cs typeface="Times New Roman"/>
                        </a:rPr>
                        <a:t>)</a:t>
                      </a:r>
                      <a:endParaRPr lang="en-US" sz="1200" b="0" i="1" dirty="0" smtClean="0">
                        <a:effectLst/>
                        <a:latin typeface="Calibri" panose="020F0502020204030204" pitchFamily="34" charset="0"/>
                      </a:endParaRPr>
                    </a:p>
                  </a:txBody>
                  <a:tcPr marL="24267" marR="24267" marT="9074" marB="9074" anchor="ctr"/>
                </a:tc>
                <a:tc>
                  <a:txBody>
                    <a:bodyPr/>
                    <a:lstStyle/>
                    <a:p>
                      <a:pPr marL="182880" marR="0">
                        <a:lnSpc>
                          <a:spcPct val="115000"/>
                        </a:lnSpc>
                        <a:spcBef>
                          <a:spcPts val="0"/>
                        </a:spcBef>
                        <a:spcAft>
                          <a:spcPts val="0"/>
                        </a:spcAft>
                      </a:pPr>
                      <a:r>
                        <a:rPr lang="en-US" sz="1200" dirty="0">
                          <a:effectLst/>
                          <a:latin typeface="Calibri" panose="020F0502020204030204" pitchFamily="34" charset="0"/>
                        </a:rPr>
                        <a:t>Overview of Canada’s supervised consumption </a:t>
                      </a:r>
                      <a:r>
                        <a:rPr lang="en-US" sz="1200" dirty="0" smtClean="0">
                          <a:effectLst/>
                          <a:latin typeface="Calibri" panose="020F0502020204030204" pitchFamily="34" charset="0"/>
                        </a:rPr>
                        <a:t>services</a:t>
                      </a:r>
                      <a:endParaRPr lang="en-US" sz="1200" dirty="0">
                        <a:effectLst/>
                        <a:latin typeface="Calibri" panose="020F0502020204030204" pitchFamily="34" charset="0"/>
                        <a:ea typeface="Calibri"/>
                        <a:cs typeface="Times New Roman"/>
                      </a:endParaRPr>
                    </a:p>
                  </a:txBody>
                  <a:tcPr marL="24267" marR="24267" marT="9074" marB="9074" anchor="ctr"/>
                </a:tc>
                <a:tc>
                  <a:txBody>
                    <a:bodyPr/>
                    <a:lstStyle/>
                    <a:p>
                      <a:pPr marL="109728" marR="0" lvl="0" indent="0" algn="l" defTabSz="914400" rtl="0" eaLnBrk="1" latinLnBrk="0" hangingPunct="1">
                        <a:lnSpc>
                          <a:spcPct val="115000"/>
                        </a:lnSpc>
                        <a:spcBef>
                          <a:spcPts val="0"/>
                        </a:spcBef>
                        <a:spcAft>
                          <a:spcPts val="0"/>
                        </a:spcAft>
                        <a:buFont typeface="Symbol"/>
                        <a:buNone/>
                      </a:pPr>
                      <a:r>
                        <a:rPr lang="en-US" sz="1200" b="1" u="sng" kern="1200" dirty="0" smtClean="0">
                          <a:solidFill>
                            <a:schemeClr val="tx1"/>
                          </a:solidFill>
                          <a:effectLst/>
                          <a:latin typeface="Calibri" panose="020F0502020204030204" pitchFamily="34" charset="0"/>
                          <a:ea typeface="+mn-ea"/>
                          <a:cs typeface="+mn-cs"/>
                          <a:hlinkClick r:id="rId4" invalidUrl="https://www.mass.gov/files/documents/2018/12/20/Henry HRC Dec 17 2018.pdf"/>
                        </a:rPr>
                        <a:t>Dr</a:t>
                      </a:r>
                      <a:r>
                        <a:rPr lang="en-US" sz="1200" b="1" u="sng" kern="1200" dirty="0">
                          <a:solidFill>
                            <a:schemeClr val="tx1"/>
                          </a:solidFill>
                          <a:effectLst/>
                          <a:latin typeface="Calibri" panose="020F0502020204030204" pitchFamily="34" charset="0"/>
                          <a:ea typeface="+mn-ea"/>
                          <a:cs typeface="+mn-cs"/>
                          <a:hlinkClick r:id="rId4" invalidUrl="https://www.mass.gov/files/documents/2018/12/20/Henry HRC Dec 17 2018.pdf"/>
                        </a:rPr>
                        <a:t>. Henry's presentation</a:t>
                      </a:r>
                      <a:endParaRPr lang="en-US" sz="1200" b="1" u="sng" kern="1200" dirty="0">
                        <a:solidFill>
                          <a:schemeClr val="tx1"/>
                        </a:solidFill>
                        <a:effectLst/>
                        <a:latin typeface="Calibri" panose="020F0502020204030204" pitchFamily="34" charset="0"/>
                        <a:ea typeface="+mn-ea"/>
                        <a:cs typeface="+mn-cs"/>
                      </a:endParaRPr>
                    </a:p>
                  </a:txBody>
                  <a:tcPr marL="24267" marR="24267" marT="9074" marB="9074" anchor="ctr"/>
                </a:tc>
                <a:extLst>
                  <a:ext uri="{0D108BD9-81ED-4DB2-BD59-A6C34878D82A}">
                    <a16:rowId xmlns:a16="http://schemas.microsoft.com/office/drawing/2014/main" xmlns="" val="10002"/>
                  </a:ext>
                </a:extLst>
              </a:tr>
              <a:tr h="879164">
                <a:tc>
                  <a:txBody>
                    <a:bodyPr/>
                    <a:lstStyle/>
                    <a:p>
                      <a:pPr marL="27432" marR="0">
                        <a:lnSpc>
                          <a:spcPct val="115000"/>
                        </a:lnSpc>
                        <a:spcBef>
                          <a:spcPts val="0"/>
                        </a:spcBef>
                        <a:spcAft>
                          <a:spcPts val="0"/>
                        </a:spcAft>
                      </a:pPr>
                      <a:r>
                        <a:rPr lang="en-US" sz="1200" b="1" dirty="0">
                          <a:effectLst/>
                          <a:latin typeface="Calibri" panose="020F0502020204030204" pitchFamily="34" charset="0"/>
                        </a:rPr>
                        <a:t>Scott Elliott</a:t>
                      </a:r>
                    </a:p>
                    <a:p>
                      <a:pPr marL="27432" marR="0">
                        <a:lnSpc>
                          <a:spcPct val="115000"/>
                        </a:lnSpc>
                        <a:spcBef>
                          <a:spcPts val="0"/>
                        </a:spcBef>
                        <a:spcAft>
                          <a:spcPts val="0"/>
                        </a:spcAft>
                      </a:pPr>
                      <a:r>
                        <a:rPr lang="en-US" sz="1200" dirty="0">
                          <a:effectLst/>
                          <a:latin typeface="Calibri" panose="020F0502020204030204" pitchFamily="34" charset="0"/>
                        </a:rPr>
                        <a:t>Executive Director of the</a:t>
                      </a:r>
                      <a:br>
                        <a:rPr lang="en-US" sz="1200" dirty="0">
                          <a:effectLst/>
                          <a:latin typeface="Calibri" panose="020F0502020204030204" pitchFamily="34" charset="0"/>
                        </a:rPr>
                      </a:br>
                      <a:r>
                        <a:rPr lang="en-US" sz="1200" dirty="0">
                          <a:effectLst/>
                          <a:latin typeface="Calibri" panose="020F0502020204030204" pitchFamily="34" charset="0"/>
                        </a:rPr>
                        <a:t>Dr. Peter </a:t>
                      </a:r>
                      <a:r>
                        <a:rPr lang="en-US" sz="1200" dirty="0" smtClean="0">
                          <a:effectLst/>
                          <a:latin typeface="Calibri" panose="020F0502020204030204" pitchFamily="34" charset="0"/>
                        </a:rPr>
                        <a:t>Centre</a:t>
                      </a:r>
                    </a:p>
                    <a:p>
                      <a:pPr marL="27432" marR="0" indent="0" algn="l" defTabSz="914400" rtl="0" eaLnBrk="1" fontAlgn="auto" latinLnBrk="0" hangingPunct="1">
                        <a:lnSpc>
                          <a:spcPct val="115000"/>
                        </a:lnSpc>
                        <a:spcBef>
                          <a:spcPts val="0"/>
                        </a:spcBef>
                        <a:spcAft>
                          <a:spcPts val="0"/>
                        </a:spcAft>
                        <a:buClrTx/>
                        <a:buSzTx/>
                        <a:buFontTx/>
                        <a:buNone/>
                        <a:tabLst/>
                        <a:defRPr/>
                      </a:pPr>
                      <a:r>
                        <a:rPr lang="en-US" sz="1200" b="0" i="1" dirty="0" smtClean="0">
                          <a:effectLst/>
                          <a:latin typeface="Calibri" panose="020F0502020204030204" pitchFamily="34" charset="0"/>
                        </a:rPr>
                        <a:t>(via video conference</a:t>
                      </a:r>
                      <a:r>
                        <a:rPr lang="en-US" sz="1200" b="0" i="0" dirty="0" smtClean="0">
                          <a:effectLst/>
                          <a:latin typeface="Calibri" panose="020F0502020204030204" pitchFamily="34" charset="0"/>
                          <a:cs typeface="Times New Roman"/>
                        </a:rPr>
                        <a:t>)</a:t>
                      </a:r>
                      <a:endParaRPr lang="en-US" sz="1200" b="0" i="1" dirty="0" smtClean="0">
                        <a:effectLst/>
                        <a:latin typeface="Calibri" panose="020F0502020204030204" pitchFamily="34" charset="0"/>
                      </a:endParaRPr>
                    </a:p>
                  </a:txBody>
                  <a:tcPr marL="24267" marR="24267" marT="9074" marB="9074" anchor="ctr"/>
                </a:tc>
                <a:tc>
                  <a:txBody>
                    <a:bodyPr/>
                    <a:lstStyle/>
                    <a:p>
                      <a:pPr marL="182880" marR="0">
                        <a:lnSpc>
                          <a:spcPct val="115000"/>
                        </a:lnSpc>
                        <a:spcBef>
                          <a:spcPts val="0"/>
                        </a:spcBef>
                        <a:spcAft>
                          <a:spcPts val="0"/>
                        </a:spcAft>
                      </a:pPr>
                      <a:r>
                        <a:rPr lang="en-US" sz="1200" dirty="0">
                          <a:effectLst/>
                          <a:latin typeface="Calibri" panose="020F0502020204030204" pitchFamily="34" charset="0"/>
                        </a:rPr>
                        <a:t>Overview of the Dr. Peter Centre in Vancouver, British Columbia</a:t>
                      </a:r>
                      <a:endParaRPr lang="en-US" sz="1200" dirty="0">
                        <a:effectLst/>
                        <a:latin typeface="Calibri" panose="020F0502020204030204" pitchFamily="34" charset="0"/>
                        <a:ea typeface="Calibri"/>
                        <a:cs typeface="Times New Roman"/>
                      </a:endParaRPr>
                    </a:p>
                  </a:txBody>
                  <a:tcPr marL="24267" marR="24267" marT="9074" marB="9074" anchor="ctr"/>
                </a:tc>
                <a:tc>
                  <a:txBody>
                    <a:bodyPr/>
                    <a:lstStyle/>
                    <a:p>
                      <a:pPr marL="109728" marR="0" lvl="0" indent="0" algn="l" defTabSz="914400" rtl="0" eaLnBrk="1" latinLnBrk="0" hangingPunct="1">
                        <a:lnSpc>
                          <a:spcPct val="115000"/>
                        </a:lnSpc>
                        <a:spcBef>
                          <a:spcPts val="0"/>
                        </a:spcBef>
                        <a:spcAft>
                          <a:spcPts val="0"/>
                        </a:spcAft>
                        <a:buFont typeface="Symbol"/>
                        <a:buNone/>
                      </a:pPr>
                      <a:r>
                        <a:rPr lang="en-US" sz="1200" b="1" u="sng" kern="1200" dirty="0" smtClean="0">
                          <a:solidFill>
                            <a:schemeClr val="tx1"/>
                          </a:solidFill>
                          <a:effectLst/>
                          <a:latin typeface="Calibri" panose="020F0502020204030204" pitchFamily="34" charset="0"/>
                          <a:ea typeface="+mn-ea"/>
                          <a:cs typeface="+mn-cs"/>
                          <a:hlinkClick r:id="rId5" invalidUrl="https://www.mass.gov/files/documents/2019/01/31/Elliott The Dr Peter Centre HRC Dec 17 2018.pdf"/>
                        </a:rPr>
                        <a:t>Mr</a:t>
                      </a:r>
                      <a:r>
                        <a:rPr lang="en-US" sz="1200" b="1" u="sng" kern="1200" dirty="0">
                          <a:solidFill>
                            <a:schemeClr val="tx1"/>
                          </a:solidFill>
                          <a:effectLst/>
                          <a:latin typeface="Calibri" panose="020F0502020204030204" pitchFamily="34" charset="0"/>
                          <a:ea typeface="+mn-ea"/>
                          <a:cs typeface="+mn-cs"/>
                          <a:hlinkClick r:id="rId5" invalidUrl="https://www.mass.gov/files/documents/2019/01/31/Elliott The Dr Peter Centre HRC Dec 17 2018.pdf"/>
                        </a:rPr>
                        <a:t>. </a:t>
                      </a:r>
                      <a:r>
                        <a:rPr lang="en-US" sz="1200" b="1" u="sng" kern="1200" dirty="0" smtClean="0">
                          <a:solidFill>
                            <a:schemeClr val="tx1"/>
                          </a:solidFill>
                          <a:effectLst/>
                          <a:latin typeface="Calibri" panose="020F0502020204030204" pitchFamily="34" charset="0"/>
                          <a:ea typeface="+mn-ea"/>
                          <a:cs typeface="+mn-cs"/>
                          <a:hlinkClick r:id="rId5" invalidUrl="https://www.mass.gov/files/documents/2019/01/31/Elliott The Dr Peter Centre HRC Dec 17 2018.pdf"/>
                        </a:rPr>
                        <a:t>Elliott’s presentation</a:t>
                      </a:r>
                      <a:endParaRPr lang="en-US" sz="1200" b="1" u="sng" kern="1200" dirty="0">
                        <a:solidFill>
                          <a:schemeClr val="tx1"/>
                        </a:solidFill>
                        <a:effectLst/>
                        <a:latin typeface="Calibri" panose="020F0502020204030204" pitchFamily="34" charset="0"/>
                        <a:ea typeface="+mn-ea"/>
                        <a:cs typeface="+mn-cs"/>
                      </a:endParaRPr>
                    </a:p>
                  </a:txBody>
                  <a:tcPr marL="24267" marR="24267" marT="9074" marB="9074" anchor="ctr"/>
                </a:tc>
                <a:extLst>
                  <a:ext uri="{0D108BD9-81ED-4DB2-BD59-A6C34878D82A}">
                    <a16:rowId xmlns:a16="http://schemas.microsoft.com/office/drawing/2014/main" xmlns="" val="10003"/>
                  </a:ext>
                </a:extLst>
              </a:tr>
              <a:tr h="879164">
                <a:tc>
                  <a:txBody>
                    <a:bodyPr/>
                    <a:lstStyle/>
                    <a:p>
                      <a:pPr marL="27432" marR="0">
                        <a:lnSpc>
                          <a:spcPct val="115000"/>
                        </a:lnSpc>
                        <a:spcBef>
                          <a:spcPts val="0"/>
                        </a:spcBef>
                        <a:spcAft>
                          <a:spcPts val="0"/>
                        </a:spcAft>
                      </a:pPr>
                      <a:r>
                        <a:rPr lang="en-US" sz="1200" b="1" dirty="0">
                          <a:effectLst/>
                          <a:latin typeface="Calibri" panose="020F0502020204030204" pitchFamily="34" charset="0"/>
                        </a:rPr>
                        <a:t>Paul Loo</a:t>
                      </a:r>
                    </a:p>
                    <a:p>
                      <a:pPr marL="27432" marR="0">
                        <a:lnSpc>
                          <a:spcPct val="115000"/>
                        </a:lnSpc>
                        <a:spcBef>
                          <a:spcPts val="0"/>
                        </a:spcBef>
                        <a:spcAft>
                          <a:spcPts val="0"/>
                        </a:spcAft>
                      </a:pPr>
                      <a:r>
                        <a:rPr lang="en-US" sz="1200" dirty="0">
                          <a:effectLst/>
                          <a:latin typeface="Calibri" panose="020F0502020204030204" pitchFamily="34" charset="0"/>
                        </a:rPr>
                        <a:t>Director of the Office of Controlled Substances for Health </a:t>
                      </a:r>
                      <a:r>
                        <a:rPr lang="en-US" sz="1200" dirty="0" smtClean="0">
                          <a:effectLst/>
                          <a:latin typeface="Calibri" panose="020F0502020204030204" pitchFamily="34" charset="0"/>
                        </a:rPr>
                        <a:t>Canada</a:t>
                      </a:r>
                    </a:p>
                    <a:p>
                      <a:pPr marL="27432" marR="0" indent="0" algn="l" defTabSz="914400" rtl="0" eaLnBrk="1" fontAlgn="auto" latinLnBrk="0" hangingPunct="1">
                        <a:lnSpc>
                          <a:spcPct val="115000"/>
                        </a:lnSpc>
                        <a:spcBef>
                          <a:spcPts val="0"/>
                        </a:spcBef>
                        <a:spcAft>
                          <a:spcPts val="0"/>
                        </a:spcAft>
                        <a:buClrTx/>
                        <a:buSzTx/>
                        <a:buFontTx/>
                        <a:buNone/>
                        <a:tabLst/>
                        <a:defRPr/>
                      </a:pPr>
                      <a:r>
                        <a:rPr lang="en-US" sz="1200" b="0" i="1" dirty="0" smtClean="0">
                          <a:effectLst/>
                          <a:latin typeface="Calibri" panose="020F0502020204030204" pitchFamily="34" charset="0"/>
                        </a:rPr>
                        <a:t>(via video conference</a:t>
                      </a:r>
                      <a:r>
                        <a:rPr lang="en-US" sz="1200" b="0" i="0" dirty="0" smtClean="0">
                          <a:effectLst/>
                          <a:latin typeface="Calibri" panose="020F0502020204030204" pitchFamily="34" charset="0"/>
                          <a:cs typeface="Times New Roman"/>
                        </a:rPr>
                        <a:t>)</a:t>
                      </a:r>
                      <a:endParaRPr lang="en-US" sz="1200" b="0" i="1" dirty="0" smtClean="0">
                        <a:effectLst/>
                        <a:latin typeface="Calibri" panose="020F0502020204030204" pitchFamily="34" charset="0"/>
                      </a:endParaRPr>
                    </a:p>
                  </a:txBody>
                  <a:tcPr marL="24267" marR="24267" marT="9074" marB="9074" anchor="ctr"/>
                </a:tc>
                <a:tc>
                  <a:txBody>
                    <a:bodyPr/>
                    <a:lstStyle/>
                    <a:p>
                      <a:pPr marL="182880" marR="0">
                        <a:lnSpc>
                          <a:spcPct val="115000"/>
                        </a:lnSpc>
                        <a:spcBef>
                          <a:spcPts val="0"/>
                        </a:spcBef>
                        <a:spcAft>
                          <a:spcPts val="0"/>
                        </a:spcAft>
                      </a:pPr>
                      <a:r>
                        <a:rPr lang="en-US" sz="1200" dirty="0">
                          <a:effectLst/>
                          <a:latin typeface="Calibri" panose="020F0502020204030204" pitchFamily="34" charset="0"/>
                        </a:rPr>
                        <a:t>Overview of Canada’s supervised consumption </a:t>
                      </a:r>
                      <a:r>
                        <a:rPr lang="en-US" sz="1200" dirty="0" smtClean="0">
                          <a:effectLst/>
                          <a:latin typeface="Calibri" panose="020F0502020204030204" pitchFamily="34" charset="0"/>
                        </a:rPr>
                        <a:t>services</a:t>
                      </a:r>
                      <a:endParaRPr lang="en-US" sz="1200" dirty="0">
                        <a:effectLst/>
                        <a:latin typeface="Calibri" panose="020F0502020204030204" pitchFamily="34" charset="0"/>
                        <a:ea typeface="Calibri"/>
                        <a:cs typeface="Times New Roman"/>
                      </a:endParaRPr>
                    </a:p>
                  </a:txBody>
                  <a:tcPr marL="24267" marR="24267" marT="9074" marB="9074" anchor="ctr"/>
                </a:tc>
                <a:tc>
                  <a:txBody>
                    <a:bodyPr/>
                    <a:lstStyle/>
                    <a:p>
                      <a:pPr marL="109728" marR="0" lvl="0" indent="0" algn="l" defTabSz="914400" rtl="0" eaLnBrk="1" latinLnBrk="0" hangingPunct="1">
                        <a:lnSpc>
                          <a:spcPct val="115000"/>
                        </a:lnSpc>
                        <a:spcBef>
                          <a:spcPts val="0"/>
                        </a:spcBef>
                        <a:spcAft>
                          <a:spcPts val="0"/>
                        </a:spcAft>
                        <a:buFont typeface="Symbol"/>
                        <a:buNone/>
                      </a:pPr>
                      <a:r>
                        <a:rPr lang="en-US" sz="1200" b="1" u="sng" kern="1200" dirty="0" smtClean="0">
                          <a:solidFill>
                            <a:schemeClr val="tx1"/>
                          </a:solidFill>
                          <a:effectLst/>
                          <a:latin typeface="Calibri" panose="020F0502020204030204" pitchFamily="34" charset="0"/>
                          <a:ea typeface="+mn-ea"/>
                          <a:cs typeface="+mn-cs"/>
                          <a:hlinkClick r:id="rId6" invalidUrl="https://www.mass.gov/files/documents/2018/12/20/Loo HRC presentation 12-17-2018.pdf"/>
                        </a:rPr>
                        <a:t>Director </a:t>
                      </a:r>
                      <a:r>
                        <a:rPr lang="en-US" sz="1200" b="1" u="sng" kern="1200" dirty="0">
                          <a:solidFill>
                            <a:schemeClr val="tx1"/>
                          </a:solidFill>
                          <a:effectLst/>
                          <a:latin typeface="Calibri" panose="020F0502020204030204" pitchFamily="34" charset="0"/>
                          <a:ea typeface="+mn-ea"/>
                          <a:cs typeface="+mn-cs"/>
                          <a:hlinkClick r:id="rId6" invalidUrl="https://www.mass.gov/files/documents/2018/12/20/Loo HRC presentation 12-17-2018.pdf"/>
                        </a:rPr>
                        <a:t>Loo’s presentation</a:t>
                      </a:r>
                      <a:endParaRPr lang="en-US" sz="1200" b="1" u="sng" kern="1200" dirty="0">
                        <a:solidFill>
                          <a:schemeClr val="tx1"/>
                        </a:solidFill>
                        <a:effectLst/>
                        <a:latin typeface="Calibri" panose="020F0502020204030204" pitchFamily="34" charset="0"/>
                        <a:ea typeface="+mn-ea"/>
                        <a:cs typeface="+mn-cs"/>
                      </a:endParaRPr>
                    </a:p>
                  </a:txBody>
                  <a:tcPr marL="24267" marR="24267" marT="9074" marB="9074" anchor="ctr"/>
                </a:tc>
                <a:extLst>
                  <a:ext uri="{0D108BD9-81ED-4DB2-BD59-A6C34878D82A}">
                    <a16:rowId xmlns:a16="http://schemas.microsoft.com/office/drawing/2014/main" xmlns="" val="10004"/>
                  </a:ext>
                </a:extLst>
              </a:tr>
              <a:tr h="879164">
                <a:tc>
                  <a:txBody>
                    <a:bodyPr/>
                    <a:lstStyle/>
                    <a:p>
                      <a:pPr marL="27432" marR="0">
                        <a:lnSpc>
                          <a:spcPct val="115000"/>
                        </a:lnSpc>
                        <a:spcBef>
                          <a:spcPts val="0"/>
                        </a:spcBef>
                        <a:spcAft>
                          <a:spcPts val="0"/>
                        </a:spcAft>
                      </a:pPr>
                      <a:r>
                        <a:rPr lang="en-US" sz="1200" b="1" dirty="0">
                          <a:effectLst/>
                          <a:latin typeface="Calibri" panose="020F0502020204030204" pitchFamily="34" charset="0"/>
                        </a:rPr>
                        <a:t>David Solet</a:t>
                      </a:r>
                    </a:p>
                    <a:p>
                      <a:pPr marL="27432" marR="0">
                        <a:lnSpc>
                          <a:spcPct val="115000"/>
                        </a:lnSpc>
                        <a:spcBef>
                          <a:spcPts val="0"/>
                        </a:spcBef>
                        <a:spcAft>
                          <a:spcPts val="0"/>
                        </a:spcAft>
                      </a:pPr>
                      <a:r>
                        <a:rPr lang="en-US" sz="1200" dirty="0">
                          <a:effectLst/>
                          <a:latin typeface="Calibri" panose="020F0502020204030204" pitchFamily="34" charset="0"/>
                        </a:rPr>
                        <a:t>Chief Legal Counsel, Massachusetts Executive Office of Public Safety and </a:t>
                      </a:r>
                      <a:r>
                        <a:rPr lang="en-US" sz="1200" dirty="0" smtClean="0">
                          <a:effectLst/>
                          <a:latin typeface="Calibri" panose="020F0502020204030204" pitchFamily="34" charset="0"/>
                        </a:rPr>
                        <a:t>Security</a:t>
                      </a:r>
                    </a:p>
                  </a:txBody>
                  <a:tcPr marL="24267" marR="24267" marT="9074" marB="9074" anchor="ctr"/>
                </a:tc>
                <a:tc>
                  <a:txBody>
                    <a:bodyPr/>
                    <a:lstStyle/>
                    <a:p>
                      <a:pPr marL="182880" marR="0">
                        <a:lnSpc>
                          <a:spcPct val="115000"/>
                        </a:lnSpc>
                        <a:spcBef>
                          <a:spcPts val="0"/>
                        </a:spcBef>
                        <a:spcAft>
                          <a:spcPts val="0"/>
                        </a:spcAft>
                      </a:pPr>
                      <a:r>
                        <a:rPr lang="en-US" sz="1200" dirty="0">
                          <a:effectLst/>
                          <a:latin typeface="Calibri" panose="020F0502020204030204" pitchFamily="34" charset="0"/>
                        </a:rPr>
                        <a:t>Federal and state laws </a:t>
                      </a:r>
                      <a:r>
                        <a:rPr lang="en-US" sz="1200" dirty="0" smtClean="0">
                          <a:effectLst/>
                          <a:latin typeface="Calibri" panose="020F0502020204030204" pitchFamily="34" charset="0"/>
                        </a:rPr>
                        <a:t>pertaining </a:t>
                      </a:r>
                      <a:r>
                        <a:rPr lang="en-US" sz="1200" dirty="0">
                          <a:effectLst/>
                          <a:latin typeface="Calibri" panose="020F0502020204030204" pitchFamily="34" charset="0"/>
                        </a:rPr>
                        <a:t>to the potential operation of a harm reduction site in Massachusetts</a:t>
                      </a:r>
                      <a:endParaRPr lang="en-US" sz="1200" dirty="0">
                        <a:effectLst/>
                        <a:latin typeface="Calibri" panose="020F0502020204030204" pitchFamily="34" charset="0"/>
                        <a:ea typeface="Calibri"/>
                        <a:cs typeface="Times New Roman"/>
                      </a:endParaRPr>
                    </a:p>
                  </a:txBody>
                  <a:tcPr marL="24267" marR="24267" marT="9074" marB="9074" anchor="ctr"/>
                </a:tc>
                <a:tc>
                  <a:txBody>
                    <a:bodyPr/>
                    <a:lstStyle/>
                    <a:p>
                      <a:pPr marL="109728" marR="0" lvl="0" indent="0" algn="l" defTabSz="914400" rtl="0" eaLnBrk="1" latinLnBrk="0" hangingPunct="1">
                        <a:lnSpc>
                          <a:spcPct val="115000"/>
                        </a:lnSpc>
                        <a:spcBef>
                          <a:spcPts val="0"/>
                        </a:spcBef>
                        <a:spcAft>
                          <a:spcPts val="0"/>
                        </a:spcAft>
                        <a:buFont typeface="Symbol"/>
                        <a:buNone/>
                      </a:pPr>
                      <a:r>
                        <a:rPr lang="en-US" sz="1200" b="1" u="sng" kern="1200" dirty="0" smtClean="0">
                          <a:solidFill>
                            <a:schemeClr val="tx1"/>
                          </a:solidFill>
                          <a:effectLst/>
                          <a:latin typeface="Calibri" panose="020F0502020204030204" pitchFamily="34" charset="0"/>
                          <a:ea typeface="+mn-ea"/>
                          <a:cs typeface="+mn-cs"/>
                          <a:hlinkClick r:id="rId7" invalidUrl="https://www.mass.gov/files/documents/2018/12/20/Solet HRC 12-17-2018.pdf"/>
                        </a:rPr>
                        <a:t>Mr</a:t>
                      </a:r>
                      <a:r>
                        <a:rPr lang="en-US" sz="1200" b="1" u="sng" kern="1200" dirty="0">
                          <a:solidFill>
                            <a:schemeClr val="tx1"/>
                          </a:solidFill>
                          <a:effectLst/>
                          <a:latin typeface="Calibri" panose="020F0502020204030204" pitchFamily="34" charset="0"/>
                          <a:ea typeface="+mn-ea"/>
                          <a:cs typeface="+mn-cs"/>
                          <a:hlinkClick r:id="rId7" invalidUrl="https://www.mass.gov/files/documents/2018/12/20/Solet HRC 12-17-2018.pdf"/>
                        </a:rPr>
                        <a:t>. Solet’s presentation</a:t>
                      </a:r>
                      <a:endParaRPr lang="en-US" sz="1200" b="1" u="sng" kern="1200" dirty="0">
                        <a:solidFill>
                          <a:schemeClr val="tx1"/>
                        </a:solidFill>
                        <a:effectLst/>
                        <a:latin typeface="Calibri" panose="020F0502020204030204" pitchFamily="34" charset="0"/>
                        <a:ea typeface="+mn-ea"/>
                        <a:cs typeface="+mn-cs"/>
                      </a:endParaRPr>
                    </a:p>
                  </a:txBody>
                  <a:tcPr marL="24267" marR="24267" marT="9074" marB="9074" anchor="ctr"/>
                </a:tc>
                <a:extLst>
                  <a:ext uri="{0D108BD9-81ED-4DB2-BD59-A6C34878D82A}">
                    <a16:rowId xmlns:a16="http://schemas.microsoft.com/office/drawing/2014/main" xmlns="" val="10005"/>
                  </a:ext>
                </a:extLst>
              </a:tr>
              <a:tr h="869712">
                <a:tc>
                  <a:txBody>
                    <a:bodyPr/>
                    <a:lstStyle/>
                    <a:p>
                      <a:pPr marL="27432" marR="0">
                        <a:lnSpc>
                          <a:spcPct val="115000"/>
                        </a:lnSpc>
                        <a:spcBef>
                          <a:spcPts val="0"/>
                        </a:spcBef>
                        <a:spcAft>
                          <a:spcPts val="0"/>
                        </a:spcAft>
                      </a:pPr>
                      <a:r>
                        <a:rPr lang="en-US" sz="1200" b="1" dirty="0">
                          <a:effectLst/>
                          <a:latin typeface="Calibri" panose="020F0502020204030204" pitchFamily="34" charset="0"/>
                        </a:rPr>
                        <a:t>Adam Chapdelaine</a:t>
                      </a:r>
                    </a:p>
                    <a:p>
                      <a:pPr marL="27432" marR="0">
                        <a:lnSpc>
                          <a:spcPct val="115000"/>
                        </a:lnSpc>
                        <a:spcBef>
                          <a:spcPts val="0"/>
                        </a:spcBef>
                        <a:spcAft>
                          <a:spcPts val="0"/>
                        </a:spcAft>
                      </a:pPr>
                      <a:r>
                        <a:rPr lang="en-US" sz="1200" dirty="0">
                          <a:effectLst/>
                          <a:latin typeface="Calibri" panose="020F0502020204030204" pitchFamily="34" charset="0"/>
                        </a:rPr>
                        <a:t>Arlington Town Manager</a:t>
                      </a:r>
                      <a:endParaRPr lang="en-US" sz="1200" dirty="0">
                        <a:effectLst/>
                        <a:latin typeface="Calibri" panose="020F0502020204030204" pitchFamily="34" charset="0"/>
                        <a:ea typeface="Calibri"/>
                        <a:cs typeface="Times New Roman"/>
                      </a:endParaRPr>
                    </a:p>
                  </a:txBody>
                  <a:tcPr marL="24267" marR="24267" marT="9074" marB="9074" anchor="ctr"/>
                </a:tc>
                <a:tc>
                  <a:txBody>
                    <a:bodyPr/>
                    <a:lstStyle/>
                    <a:p>
                      <a:pPr marL="182880" marR="0">
                        <a:lnSpc>
                          <a:spcPct val="115000"/>
                        </a:lnSpc>
                        <a:spcBef>
                          <a:spcPts val="0"/>
                        </a:spcBef>
                        <a:spcAft>
                          <a:spcPts val="0"/>
                        </a:spcAft>
                      </a:pPr>
                      <a:r>
                        <a:rPr lang="en-US" sz="1200" dirty="0">
                          <a:effectLst/>
                          <a:latin typeface="Calibri" panose="020F0502020204030204" pitchFamily="34" charset="0"/>
                        </a:rPr>
                        <a:t>Local zoning issues related to operating a harm reduction site in Massachusetts</a:t>
                      </a:r>
                      <a:endParaRPr lang="en-US" sz="1200" dirty="0">
                        <a:effectLst/>
                        <a:latin typeface="Calibri" panose="020F0502020204030204" pitchFamily="34" charset="0"/>
                        <a:ea typeface="Calibri"/>
                        <a:cs typeface="Times New Roman"/>
                      </a:endParaRPr>
                    </a:p>
                  </a:txBody>
                  <a:tcPr marL="24267" marR="24267" marT="9074" marB="9074" anchor="ctr"/>
                </a:tc>
                <a:tc>
                  <a:txBody>
                    <a:bodyPr/>
                    <a:lstStyle/>
                    <a:p>
                      <a:pPr marL="109728" marR="0" lvl="0" indent="0" algn="l" defTabSz="914400" rtl="0" eaLnBrk="1" latinLnBrk="0" hangingPunct="1">
                        <a:lnSpc>
                          <a:spcPct val="115000"/>
                        </a:lnSpc>
                        <a:spcBef>
                          <a:spcPts val="0"/>
                        </a:spcBef>
                        <a:spcAft>
                          <a:spcPts val="0"/>
                        </a:spcAft>
                        <a:buFont typeface="Symbol"/>
                        <a:buNone/>
                      </a:pPr>
                      <a:r>
                        <a:rPr lang="en-US" sz="1200" b="1" u="sng" kern="1200" dirty="0" smtClean="0">
                          <a:solidFill>
                            <a:schemeClr val="tx1"/>
                          </a:solidFill>
                          <a:effectLst/>
                          <a:latin typeface="Calibri" panose="020F0502020204030204" pitchFamily="34" charset="0"/>
                          <a:ea typeface="+mn-ea"/>
                          <a:cs typeface="+mn-cs"/>
                          <a:hlinkClick r:id="rId8" invalidUrl="https://www.mass.gov/files/documents/2018/12/20/Arlington Town Manager HRC 12 17 2018.pdf"/>
                        </a:rPr>
                        <a:t>Mr</a:t>
                      </a:r>
                      <a:r>
                        <a:rPr lang="en-US" sz="1200" b="1" u="sng" kern="1200" dirty="0">
                          <a:solidFill>
                            <a:schemeClr val="tx1"/>
                          </a:solidFill>
                          <a:effectLst/>
                          <a:latin typeface="Calibri" panose="020F0502020204030204" pitchFamily="34" charset="0"/>
                          <a:ea typeface="+mn-ea"/>
                          <a:cs typeface="+mn-cs"/>
                          <a:hlinkClick r:id="rId8" invalidUrl="https://www.mass.gov/files/documents/2018/12/20/Arlington Town Manager HRC 12 17 2018.pdf"/>
                        </a:rPr>
                        <a:t>. Chapdelaine’s presentation</a:t>
                      </a:r>
                      <a:endParaRPr lang="en-US" sz="1200" b="1" u="sng" kern="1200" dirty="0">
                        <a:solidFill>
                          <a:schemeClr val="tx1"/>
                        </a:solidFill>
                        <a:effectLst/>
                        <a:latin typeface="Calibri" panose="020F0502020204030204" pitchFamily="34" charset="0"/>
                        <a:ea typeface="+mn-ea"/>
                        <a:cs typeface="+mn-cs"/>
                      </a:endParaRPr>
                    </a:p>
                  </a:txBody>
                  <a:tcPr marL="24267" marR="24267" marT="9074" marB="9074" anchor="ctr"/>
                </a:tc>
                <a:extLst>
                  <a:ext uri="{0D108BD9-81ED-4DB2-BD59-A6C34878D82A}">
                    <a16:rowId xmlns:a16="http://schemas.microsoft.com/office/drawing/2014/main" xmlns="" val="10006"/>
                  </a:ext>
                </a:extLst>
              </a:tr>
            </a:tbl>
          </a:graphicData>
        </a:graphic>
      </p:graphicFrame>
    </p:spTree>
    <p:extLst>
      <p:ext uri="{BB962C8B-B14F-4D97-AF65-F5344CB8AC3E}">
        <p14:creationId xmlns:p14="http://schemas.microsoft.com/office/powerpoint/2010/main" val="202003924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Summary of Meetings and Input Provided to the Commission</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12</a:t>
            </a:fld>
            <a:endParaRPr lang="en-US" dirty="0">
              <a:solidFill>
                <a:schemeClr val="bg1"/>
              </a:solidFill>
            </a:endParaRPr>
          </a:p>
        </p:txBody>
      </p:sp>
      <p:graphicFrame>
        <p:nvGraphicFramePr>
          <p:cNvPr id="11" name="Table 10"/>
          <p:cNvGraphicFramePr>
            <a:graphicFrameLocks noGrp="1"/>
          </p:cNvGraphicFramePr>
          <p:nvPr>
            <p:extLst>
              <p:ext uri="{D42A27DB-BD31-4B8C-83A1-F6EECF244321}">
                <p14:modId xmlns:p14="http://schemas.microsoft.com/office/powerpoint/2010/main" val="1511990784"/>
              </p:ext>
            </p:extLst>
          </p:nvPr>
        </p:nvGraphicFramePr>
        <p:xfrm>
          <a:off x="612647" y="838200"/>
          <a:ext cx="8074153" cy="5140038"/>
        </p:xfrm>
        <a:graphic>
          <a:graphicData uri="http://schemas.openxmlformats.org/drawingml/2006/table">
            <a:tbl>
              <a:tblPr firstRow="1" firstCol="1" bandRow="1"/>
              <a:tblGrid>
                <a:gridCol w="2090629">
                  <a:extLst>
                    <a:ext uri="{9D8B030D-6E8A-4147-A177-3AD203B41FA5}">
                      <a16:colId xmlns:a16="http://schemas.microsoft.com/office/drawing/2014/main" xmlns="" val="20000"/>
                    </a:ext>
                  </a:extLst>
                </a:gridCol>
                <a:gridCol w="2861139">
                  <a:extLst>
                    <a:ext uri="{9D8B030D-6E8A-4147-A177-3AD203B41FA5}">
                      <a16:colId xmlns:a16="http://schemas.microsoft.com/office/drawing/2014/main" xmlns="" val="20001"/>
                    </a:ext>
                  </a:extLst>
                </a:gridCol>
                <a:gridCol w="3122385">
                  <a:extLst>
                    <a:ext uri="{9D8B030D-6E8A-4147-A177-3AD203B41FA5}">
                      <a16:colId xmlns:a16="http://schemas.microsoft.com/office/drawing/2014/main" xmlns="" val="20002"/>
                    </a:ext>
                  </a:extLst>
                </a:gridCol>
              </a:tblGrid>
              <a:tr h="25638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Presenters</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5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Topics Discussed</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5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400" b="1" dirty="0">
                          <a:solidFill>
                            <a:schemeClr val="bg1"/>
                          </a:solidFill>
                          <a:effectLst/>
                          <a:latin typeface="Calibri" panose="020F0502020204030204" pitchFamily="34" charset="0"/>
                        </a:rPr>
                        <a:t>Resources and Supporting Documents</a:t>
                      </a:r>
                      <a:endParaRPr lang="en-US" sz="1400" b="1" dirty="0">
                        <a:solidFill>
                          <a:schemeClr val="bg1"/>
                        </a:solidFill>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50000"/>
                      </a:srgbClr>
                    </a:solidFill>
                  </a:tcPr>
                </a:tc>
                <a:extLst>
                  <a:ext uri="{0D108BD9-81ED-4DB2-BD59-A6C34878D82A}">
                    <a16:rowId xmlns:a16="http://schemas.microsoft.com/office/drawing/2014/main" xmlns="" val="10000"/>
                  </a:ext>
                </a:extLst>
              </a:tr>
              <a:tr h="274320">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nSpc>
                          <a:spcPct val="115000"/>
                        </a:lnSpc>
                        <a:spcBef>
                          <a:spcPts val="0"/>
                        </a:spcBef>
                        <a:spcAft>
                          <a:spcPts val="0"/>
                        </a:spcAft>
                      </a:pPr>
                      <a:r>
                        <a:rPr lang="en-US" sz="1200" b="1" dirty="0" smtClean="0">
                          <a:effectLst/>
                          <a:latin typeface="Calibri" panose="020F0502020204030204" pitchFamily="34" charset="0"/>
                        </a:rPr>
                        <a:t>January 9, 2019</a:t>
                      </a:r>
                      <a:endParaRPr lang="en-US" sz="1200" b="1"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85000"/>
                      </a:srgbClr>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1"/>
                  </a:ext>
                </a:extLst>
              </a:tr>
              <a:tr h="8718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 marR="0">
                        <a:lnSpc>
                          <a:spcPct val="115000"/>
                        </a:lnSpc>
                        <a:spcBef>
                          <a:spcPts val="0"/>
                        </a:spcBef>
                        <a:spcAft>
                          <a:spcPts val="0"/>
                        </a:spcAft>
                      </a:pPr>
                      <a:r>
                        <a:rPr lang="en-US" sz="1200" b="1" dirty="0">
                          <a:effectLst/>
                          <a:latin typeface="Calibri" panose="020F0502020204030204" pitchFamily="34" charset="0"/>
                        </a:rPr>
                        <a:t>Jessie Gaeta, MD</a:t>
                      </a:r>
                    </a:p>
                    <a:p>
                      <a:pPr marL="27432" marR="0">
                        <a:lnSpc>
                          <a:spcPct val="115000"/>
                        </a:lnSpc>
                        <a:spcBef>
                          <a:spcPts val="0"/>
                        </a:spcBef>
                        <a:spcAft>
                          <a:spcPts val="0"/>
                        </a:spcAft>
                      </a:pPr>
                      <a:r>
                        <a:rPr lang="en-US" sz="1200" dirty="0" smtClean="0">
                          <a:effectLst/>
                          <a:latin typeface="Calibri" panose="020F0502020204030204" pitchFamily="34" charset="0"/>
                        </a:rPr>
                        <a:t>Chief Medical</a:t>
                      </a:r>
                      <a:r>
                        <a:rPr lang="en-US" sz="1200" baseline="0" dirty="0" smtClean="0">
                          <a:effectLst/>
                          <a:latin typeface="Calibri" panose="020F0502020204030204" pitchFamily="34" charset="0"/>
                        </a:rPr>
                        <a:t> Officer, </a:t>
                      </a:r>
                      <a:r>
                        <a:rPr lang="en-US" sz="1200" dirty="0" smtClean="0">
                          <a:effectLst/>
                          <a:latin typeface="Calibri" panose="020F0502020204030204" pitchFamily="34" charset="0"/>
                        </a:rPr>
                        <a:t>Boston Health Care for the Homeless Program</a:t>
                      </a:r>
                      <a:endParaRPr lang="en-US" sz="1200" b="0"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0" algn="l" defTabSz="914400" rtl="0" eaLnBrk="1" latinLnBrk="0" hangingPunct="1">
                        <a:lnSpc>
                          <a:spcPct val="115000"/>
                        </a:lnSpc>
                        <a:spcBef>
                          <a:spcPts val="0"/>
                        </a:spcBef>
                        <a:spcAft>
                          <a:spcPts val="0"/>
                        </a:spcAft>
                      </a:pPr>
                      <a:r>
                        <a:rPr lang="en-US" sz="1200" kern="1200" dirty="0">
                          <a:solidFill>
                            <a:schemeClr val="tx1"/>
                          </a:solidFill>
                          <a:effectLst/>
                          <a:latin typeface="Calibri" panose="020F0502020204030204" pitchFamily="34" charset="0"/>
                          <a:ea typeface="+mn-ea"/>
                          <a:cs typeface="+mn-cs"/>
                        </a:rPr>
                        <a:t>Key public health research on supervised </a:t>
                      </a:r>
                      <a:r>
                        <a:rPr lang="en-US" sz="1200" kern="1200" dirty="0" smtClean="0">
                          <a:solidFill>
                            <a:schemeClr val="tx1"/>
                          </a:solidFill>
                          <a:effectLst/>
                          <a:latin typeface="Calibri" panose="020F0502020204030204" pitchFamily="34" charset="0"/>
                          <a:ea typeface="+mn-ea"/>
                          <a:cs typeface="+mn-cs"/>
                        </a:rPr>
                        <a:t>consumption</a:t>
                      </a:r>
                      <a:r>
                        <a:rPr lang="en-US" sz="1200" kern="1200" baseline="0" dirty="0" smtClean="0">
                          <a:solidFill>
                            <a:schemeClr val="tx1"/>
                          </a:solidFill>
                          <a:effectLst/>
                          <a:latin typeface="Calibri" panose="020F0502020204030204" pitchFamily="34" charset="0"/>
                          <a:ea typeface="+mn-ea"/>
                          <a:cs typeface="+mn-cs"/>
                        </a:rPr>
                        <a:t> sites</a:t>
                      </a:r>
                      <a:endParaRPr lang="en-US" sz="1200" kern="1200" dirty="0">
                        <a:solidFill>
                          <a:schemeClr val="tx1"/>
                        </a:solidFill>
                        <a:effectLst/>
                        <a:latin typeface="Calibri" panose="020F0502020204030204" pitchFamily="34" charset="0"/>
                        <a:ea typeface="+mn-ea"/>
                        <a:cs typeface="+mn-cs"/>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9728" marR="0" lvl="0" indent="0" algn="l" defTabSz="914400" rtl="0" eaLnBrk="1" latinLnBrk="0" hangingPunct="1">
                        <a:lnSpc>
                          <a:spcPct val="115000"/>
                        </a:lnSpc>
                        <a:spcBef>
                          <a:spcPts val="0"/>
                        </a:spcBef>
                        <a:spcAft>
                          <a:spcPts val="0"/>
                        </a:spcAft>
                        <a:buFont typeface="Symbol"/>
                        <a:buNone/>
                      </a:pPr>
                      <a:r>
                        <a:rPr lang="en-US" sz="1200" b="1" u="sng" kern="1200" dirty="0" smtClean="0">
                          <a:solidFill>
                            <a:schemeClr val="tx1"/>
                          </a:solidFill>
                          <a:effectLst/>
                          <a:latin typeface="Calibri" panose="020F0502020204030204" pitchFamily="34" charset="0"/>
                          <a:ea typeface="+mn-ea"/>
                          <a:cs typeface="+mn-cs"/>
                          <a:hlinkClick r:id="rId4" invalidUrl="https://www.mass.gov/files/documents/2019/01/17/HRC Gaeta research overview 1-9-2019.pdf"/>
                        </a:rPr>
                        <a:t>Dr</a:t>
                      </a:r>
                      <a:r>
                        <a:rPr lang="en-US" sz="1200" b="1" u="sng" kern="1200" dirty="0">
                          <a:solidFill>
                            <a:schemeClr val="tx1"/>
                          </a:solidFill>
                          <a:effectLst/>
                          <a:latin typeface="Calibri" panose="020F0502020204030204" pitchFamily="34" charset="0"/>
                          <a:ea typeface="+mn-ea"/>
                          <a:cs typeface="+mn-cs"/>
                          <a:hlinkClick r:id="rId4" invalidUrl="https://www.mass.gov/files/documents/2019/01/17/HRC Gaeta research overview 1-9-2019.pdf"/>
                        </a:rPr>
                        <a:t>. Gaeta’s presentation</a:t>
                      </a:r>
                      <a:endParaRPr lang="en-US" sz="1200" b="1" u="sng" kern="1200" dirty="0">
                        <a:solidFill>
                          <a:schemeClr val="tx1"/>
                        </a:solidFill>
                        <a:effectLst/>
                        <a:latin typeface="Calibri" panose="020F0502020204030204" pitchFamily="34" charset="0"/>
                        <a:ea typeface="+mn-ea"/>
                        <a:cs typeface="+mn-cs"/>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6553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 marR="0">
                        <a:lnSpc>
                          <a:spcPct val="115000"/>
                        </a:lnSpc>
                        <a:spcBef>
                          <a:spcPts val="0"/>
                        </a:spcBef>
                        <a:spcAft>
                          <a:spcPts val="0"/>
                        </a:spcAft>
                      </a:pPr>
                      <a:r>
                        <a:rPr lang="en-US" sz="1200" b="1" dirty="0">
                          <a:effectLst/>
                          <a:latin typeface="Calibri" panose="020F0502020204030204" pitchFamily="34" charset="0"/>
                        </a:rPr>
                        <a:t>Leo Beletsky, JD, MPH</a:t>
                      </a:r>
                    </a:p>
                    <a:p>
                      <a:pPr marL="27432" marR="0">
                        <a:lnSpc>
                          <a:spcPct val="115000"/>
                        </a:lnSpc>
                        <a:spcBef>
                          <a:spcPts val="0"/>
                        </a:spcBef>
                        <a:spcAft>
                          <a:spcPts val="0"/>
                        </a:spcAft>
                      </a:pPr>
                      <a:r>
                        <a:rPr lang="en-US" sz="1200" dirty="0" smtClean="0">
                          <a:effectLst/>
                          <a:latin typeface="Calibri" panose="020F0502020204030204" pitchFamily="34" charset="0"/>
                          <a:ea typeface="Calibri"/>
                          <a:cs typeface="Times New Roman"/>
                        </a:rPr>
                        <a:t>Associate Professor of Law, Northeastern University</a:t>
                      </a: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0" algn="l" defTabSz="914400" rtl="0" eaLnBrk="1" latinLnBrk="0" hangingPunct="1">
                        <a:lnSpc>
                          <a:spcPct val="115000"/>
                        </a:lnSpc>
                        <a:spcBef>
                          <a:spcPts val="0"/>
                        </a:spcBef>
                        <a:spcAft>
                          <a:spcPts val="0"/>
                        </a:spcAft>
                      </a:pPr>
                      <a:r>
                        <a:rPr lang="en-US" sz="1200" kern="1200" dirty="0">
                          <a:solidFill>
                            <a:schemeClr val="tx1"/>
                          </a:solidFill>
                          <a:effectLst/>
                          <a:latin typeface="Calibri" panose="020F0502020204030204" pitchFamily="34" charset="0"/>
                          <a:ea typeface="+mn-ea"/>
                          <a:cs typeface="+mn-cs"/>
                        </a:rPr>
                        <a:t>Legal and policy considerations related to supervised consumption sites and opportunities in harm reduction</a:t>
                      </a: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9728" marR="0" lvl="0" indent="0" algn="l" defTabSz="914400" rtl="0" eaLnBrk="1" latinLnBrk="0" hangingPunct="1">
                        <a:lnSpc>
                          <a:spcPct val="115000"/>
                        </a:lnSpc>
                        <a:spcBef>
                          <a:spcPts val="0"/>
                        </a:spcBef>
                        <a:spcAft>
                          <a:spcPts val="0"/>
                        </a:spcAft>
                        <a:buFont typeface="Symbol"/>
                        <a:buNone/>
                      </a:pPr>
                      <a:r>
                        <a:rPr lang="en-US" sz="1200" b="1" u="sng" kern="1200" dirty="0" smtClean="0">
                          <a:solidFill>
                            <a:schemeClr val="tx1"/>
                          </a:solidFill>
                          <a:effectLst/>
                          <a:latin typeface="Calibri" panose="020F0502020204030204" pitchFamily="34" charset="0"/>
                          <a:ea typeface="+mn-ea"/>
                          <a:cs typeface="+mn-cs"/>
                          <a:hlinkClick r:id="rId5" invalidUrl="https://www.mass.gov/files/documents/2019/01/17/HRC Beletsky 1-9-2019.pdf"/>
                        </a:rPr>
                        <a:t>Professor </a:t>
                      </a:r>
                      <a:r>
                        <a:rPr lang="en-US" sz="1200" b="1" u="sng" kern="1200" dirty="0">
                          <a:solidFill>
                            <a:schemeClr val="tx1"/>
                          </a:solidFill>
                          <a:effectLst/>
                          <a:latin typeface="Calibri" panose="020F0502020204030204" pitchFamily="34" charset="0"/>
                          <a:ea typeface="+mn-ea"/>
                          <a:cs typeface="+mn-cs"/>
                          <a:hlinkClick r:id="rId5" invalidUrl="https://www.mass.gov/files/documents/2019/01/17/HRC Beletsky 1-9-2019.pdf"/>
                        </a:rPr>
                        <a:t>Beletsky’s presentation</a:t>
                      </a:r>
                      <a:endParaRPr lang="en-US" sz="1200" b="1" u="sng" kern="1200" dirty="0">
                        <a:solidFill>
                          <a:schemeClr val="tx1"/>
                        </a:solidFill>
                        <a:effectLst/>
                        <a:latin typeface="Calibri" panose="020F0502020204030204" pitchFamily="34" charset="0"/>
                        <a:ea typeface="+mn-ea"/>
                        <a:cs typeface="+mn-cs"/>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6553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 marR="0">
                        <a:lnSpc>
                          <a:spcPct val="115000"/>
                        </a:lnSpc>
                        <a:spcBef>
                          <a:spcPts val="0"/>
                        </a:spcBef>
                        <a:spcAft>
                          <a:spcPts val="0"/>
                        </a:spcAft>
                      </a:pPr>
                      <a:r>
                        <a:rPr lang="en-US" sz="1200" b="1" dirty="0">
                          <a:effectLst/>
                          <a:latin typeface="Calibri" panose="020F0502020204030204" pitchFamily="34" charset="0"/>
                        </a:rPr>
                        <a:t>Matilde Castiel, MD</a:t>
                      </a:r>
                    </a:p>
                    <a:p>
                      <a:pPr marL="27432" marR="0">
                        <a:lnSpc>
                          <a:spcPct val="115000"/>
                        </a:lnSpc>
                        <a:spcBef>
                          <a:spcPts val="0"/>
                        </a:spcBef>
                        <a:spcAft>
                          <a:spcPts val="0"/>
                        </a:spcAft>
                      </a:pPr>
                      <a:r>
                        <a:rPr lang="en-US" sz="1200" dirty="0">
                          <a:effectLst/>
                          <a:latin typeface="Calibri" panose="020F0502020204030204" pitchFamily="34" charset="0"/>
                        </a:rPr>
                        <a:t>Commissioner, Worcester Department of Public Health</a:t>
                      </a:r>
                      <a:endParaRPr lang="en-US" sz="1200"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0" algn="l" defTabSz="914400" rtl="0" eaLnBrk="1" latinLnBrk="0" hangingPunct="1">
                        <a:lnSpc>
                          <a:spcPct val="115000"/>
                        </a:lnSpc>
                        <a:spcBef>
                          <a:spcPts val="0"/>
                        </a:spcBef>
                        <a:spcAft>
                          <a:spcPts val="0"/>
                        </a:spcAft>
                      </a:pPr>
                      <a:r>
                        <a:rPr lang="en-US" sz="1200" kern="1200" dirty="0">
                          <a:solidFill>
                            <a:schemeClr val="tx1"/>
                          </a:solidFill>
                          <a:effectLst/>
                          <a:latin typeface="Calibri" panose="020F0502020204030204" pitchFamily="34" charset="0"/>
                          <a:ea typeface="+mn-ea"/>
                          <a:cs typeface="+mn-cs"/>
                        </a:rPr>
                        <a:t>Harm reduction approaches currently </a:t>
                      </a:r>
                      <a:r>
                        <a:rPr lang="en-US" sz="1200" kern="1200" dirty="0" smtClean="0">
                          <a:solidFill>
                            <a:schemeClr val="tx1"/>
                          </a:solidFill>
                          <a:effectLst/>
                          <a:latin typeface="Calibri" panose="020F0502020204030204" pitchFamily="34" charset="0"/>
                          <a:ea typeface="+mn-ea"/>
                          <a:cs typeface="+mn-cs"/>
                        </a:rPr>
                        <a:t>implemented </a:t>
                      </a:r>
                      <a:r>
                        <a:rPr lang="en-US" sz="1200" kern="1200" dirty="0">
                          <a:solidFill>
                            <a:schemeClr val="tx1"/>
                          </a:solidFill>
                          <a:effectLst/>
                          <a:latin typeface="Calibri" panose="020F0502020204030204" pitchFamily="34" charset="0"/>
                          <a:ea typeface="+mn-ea"/>
                          <a:cs typeface="+mn-cs"/>
                        </a:rPr>
                        <a:t>in coordination with the Worcester Department of Public Health</a:t>
                      </a: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9728" marR="0" lvl="0" indent="0" algn="l" defTabSz="914400" rtl="0" eaLnBrk="1" latinLnBrk="0" hangingPunct="1">
                        <a:lnSpc>
                          <a:spcPct val="115000"/>
                        </a:lnSpc>
                        <a:spcBef>
                          <a:spcPts val="0"/>
                        </a:spcBef>
                        <a:spcAft>
                          <a:spcPts val="0"/>
                        </a:spcAft>
                        <a:buFont typeface="Symbol"/>
                        <a:buNone/>
                      </a:pPr>
                      <a:r>
                        <a:rPr lang="en-US" sz="1200" b="1" u="sng" kern="1200" dirty="0" smtClean="0">
                          <a:solidFill>
                            <a:schemeClr val="tx1"/>
                          </a:solidFill>
                          <a:effectLst/>
                          <a:latin typeface="Calibri" panose="020F0502020204030204" pitchFamily="34" charset="0"/>
                          <a:ea typeface="+mn-ea"/>
                          <a:cs typeface="+mn-cs"/>
                          <a:hlinkClick r:id="rId6" invalidUrl="https://www.mass.gov/files/documents/2019/01/17/HRC Castiel 1-9-2019.pdf"/>
                        </a:rPr>
                        <a:t>Commissioner </a:t>
                      </a:r>
                      <a:r>
                        <a:rPr lang="en-US" sz="1200" b="1" u="sng" kern="1200" dirty="0">
                          <a:solidFill>
                            <a:schemeClr val="tx1"/>
                          </a:solidFill>
                          <a:effectLst/>
                          <a:latin typeface="Calibri" panose="020F0502020204030204" pitchFamily="34" charset="0"/>
                          <a:ea typeface="+mn-ea"/>
                          <a:cs typeface="+mn-cs"/>
                          <a:hlinkClick r:id="rId6" invalidUrl="https://www.mass.gov/files/documents/2019/01/17/HRC Castiel 1-9-2019.pdf"/>
                        </a:rPr>
                        <a:t>Castiel’s presentation</a:t>
                      </a:r>
                      <a:endParaRPr lang="en-US" sz="1200" b="1" u="sng" kern="1200" dirty="0">
                        <a:solidFill>
                          <a:schemeClr val="tx1"/>
                        </a:solidFill>
                        <a:effectLst/>
                        <a:latin typeface="Calibri" panose="020F0502020204030204" pitchFamily="34" charset="0"/>
                        <a:ea typeface="+mn-ea"/>
                        <a:cs typeface="+mn-cs"/>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274320">
                <a:tc gridSpan="3">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defTabSz="914400" rtl="0" eaLnBrk="1" fontAlgn="auto" latinLnBrk="0" hangingPunct="1">
                        <a:lnSpc>
                          <a:spcPct val="115000"/>
                        </a:lnSpc>
                        <a:spcBef>
                          <a:spcPts val="0"/>
                        </a:spcBef>
                        <a:spcAft>
                          <a:spcPts val="0"/>
                        </a:spcAft>
                        <a:buClrTx/>
                        <a:buSzTx/>
                        <a:buFont typeface="Arial" panose="020B0604020202020204" pitchFamily="34" charset="0"/>
                        <a:buNone/>
                        <a:tabLst/>
                        <a:defRPr/>
                      </a:pPr>
                      <a:r>
                        <a:rPr lang="en-US" sz="1200" b="1" dirty="0" smtClean="0">
                          <a:effectLst/>
                          <a:latin typeface="Calibri" panose="020F0502020204030204" pitchFamily="34" charset="0"/>
                        </a:rPr>
                        <a:t>January 28, 2019</a:t>
                      </a:r>
                      <a:endParaRPr lang="en-US" sz="1200" b="1" dirty="0" smtClean="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FFFFFF">
                        <a:lumMod val="85000"/>
                      </a:srgbClr>
                    </a:solidFill>
                  </a:tcPr>
                </a:tc>
                <a:tc hMerge="1">
                  <a:txBody>
                    <a:bodyPr/>
                    <a:lstStyle/>
                    <a:p>
                      <a:pPr marL="0" marR="0">
                        <a:lnSpc>
                          <a:spcPct val="115000"/>
                        </a:lnSpc>
                        <a:spcBef>
                          <a:spcPts val="0"/>
                        </a:spcBef>
                        <a:spcAft>
                          <a:spcPts val="0"/>
                        </a:spcAft>
                      </a:pPr>
                      <a:endParaRPr lang="en-US" sz="1200" dirty="0">
                        <a:effectLst/>
                        <a:latin typeface="Calibri" panose="020F0502020204030204" pitchFamily="34" charset="0"/>
                        <a:ea typeface="Calibri"/>
                        <a:cs typeface="Times New Roman"/>
                      </a:endParaRPr>
                    </a:p>
                  </a:txBody>
                  <a:tcPr marL="24267" marR="24267" marT="9074" marB="9074" anchor="ctr"/>
                </a:tc>
                <a:tc hMerge="1">
                  <a:txBody>
                    <a:bodyPr/>
                    <a:lstStyle/>
                    <a:p>
                      <a:pPr marL="342900" marR="0" lvl="0" indent="-342900">
                        <a:lnSpc>
                          <a:spcPct val="115000"/>
                        </a:lnSpc>
                        <a:spcBef>
                          <a:spcPts val="0"/>
                        </a:spcBef>
                        <a:spcAft>
                          <a:spcPts val="0"/>
                        </a:spcAft>
                        <a:buFont typeface="Symbol"/>
                        <a:buChar char=""/>
                      </a:pPr>
                      <a:endParaRPr lang="en-US" sz="1200" dirty="0">
                        <a:solidFill>
                          <a:schemeClr val="tx1"/>
                        </a:solidFill>
                        <a:effectLst/>
                        <a:latin typeface="Calibri" panose="020F0502020204030204" pitchFamily="34" charset="0"/>
                        <a:ea typeface="Calibri"/>
                        <a:cs typeface="Times New Roman"/>
                      </a:endParaRPr>
                    </a:p>
                  </a:txBody>
                  <a:tcPr marL="24267" marR="24267" marT="9074" marB="9074" anchor="ctr"/>
                </a:tc>
                <a:extLst>
                  <a:ext uri="{0D108BD9-81ED-4DB2-BD59-A6C34878D82A}">
                    <a16:rowId xmlns:a16="http://schemas.microsoft.com/office/drawing/2014/main" xmlns="" val="10005"/>
                  </a:ext>
                </a:extLst>
              </a:tr>
              <a:tr h="87185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 marR="0">
                        <a:lnSpc>
                          <a:spcPct val="115000"/>
                        </a:lnSpc>
                        <a:spcBef>
                          <a:spcPts val="0"/>
                        </a:spcBef>
                        <a:spcAft>
                          <a:spcPts val="0"/>
                        </a:spcAft>
                      </a:pPr>
                      <a:r>
                        <a:rPr lang="en-US" sz="1200" b="1" dirty="0">
                          <a:effectLst/>
                          <a:latin typeface="Calibri" panose="020F0502020204030204" pitchFamily="34" charset="0"/>
                        </a:rPr>
                        <a:t>Paul Bowman, Sonjia, </a:t>
                      </a:r>
                      <a:r>
                        <a:rPr lang="en-US" sz="1200" b="1" dirty="0" smtClean="0">
                          <a:effectLst/>
                          <a:latin typeface="Calibri" panose="020F0502020204030204" pitchFamily="34" charset="0"/>
                        </a:rPr>
                        <a:t>&amp; Ralph</a:t>
                      </a:r>
                      <a:endParaRPr lang="en-US" sz="1200" b="1" dirty="0">
                        <a:effectLst/>
                        <a:latin typeface="Calibri" panose="020F0502020204030204" pitchFamily="34" charset="0"/>
                      </a:endParaRPr>
                    </a:p>
                    <a:p>
                      <a:pPr marL="27432" marR="0">
                        <a:lnSpc>
                          <a:spcPct val="115000"/>
                        </a:lnSpc>
                        <a:spcBef>
                          <a:spcPts val="0"/>
                        </a:spcBef>
                        <a:spcAft>
                          <a:spcPts val="0"/>
                        </a:spcAft>
                      </a:pPr>
                      <a:r>
                        <a:rPr lang="en-US" sz="1200" dirty="0">
                          <a:effectLst/>
                          <a:latin typeface="Calibri" panose="020F0502020204030204" pitchFamily="34" charset="0"/>
                        </a:rPr>
                        <a:t>Representatives of the</a:t>
                      </a:r>
                      <a:br>
                        <a:rPr lang="en-US" sz="1200" dirty="0">
                          <a:effectLst/>
                          <a:latin typeface="Calibri" panose="020F0502020204030204" pitchFamily="34" charset="0"/>
                        </a:rPr>
                      </a:br>
                      <a:r>
                        <a:rPr lang="en-US" sz="1200" dirty="0">
                          <a:effectLst/>
                          <a:latin typeface="Calibri" panose="020F0502020204030204" pitchFamily="34" charset="0"/>
                        </a:rPr>
                        <a:t>Boston Users Union</a:t>
                      </a:r>
                      <a:endParaRPr lang="en-US" sz="1200"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0" algn="l" defTabSz="914400" rtl="0" eaLnBrk="1" latinLnBrk="0" hangingPunct="1">
                        <a:lnSpc>
                          <a:spcPct val="115000"/>
                        </a:lnSpc>
                        <a:spcBef>
                          <a:spcPts val="0"/>
                        </a:spcBef>
                        <a:spcAft>
                          <a:spcPts val="0"/>
                        </a:spcAft>
                      </a:pPr>
                      <a:r>
                        <a:rPr lang="en-US" sz="1200" kern="1200" dirty="0">
                          <a:solidFill>
                            <a:schemeClr val="tx1"/>
                          </a:solidFill>
                          <a:effectLst/>
                          <a:latin typeface="Calibri" panose="020F0502020204030204" pitchFamily="34" charset="0"/>
                          <a:ea typeface="+mn-ea"/>
                          <a:cs typeface="+mn-cs"/>
                        </a:rPr>
                        <a:t>The Boston Users Union members’ preferences and recommendations related to harm reduction services</a:t>
                      </a: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9728"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7" invalidUrl="https://www.mass.gov/files/documents/2019/01/29/BUU HRC presentation 1-28-2019.pdf"/>
                        </a:rPr>
                        <a:t>Boston </a:t>
                      </a:r>
                      <a:r>
                        <a:rPr lang="en-US" sz="1200" b="1" u="sng" dirty="0">
                          <a:effectLst/>
                          <a:latin typeface="Calibri" panose="020F0502020204030204" pitchFamily="34" charset="0"/>
                          <a:hlinkClick r:id="rId7" invalidUrl="https://www.mass.gov/files/documents/2019/01/29/BUU HRC presentation 1-28-2019.pdf"/>
                        </a:rPr>
                        <a:t>Users Union’s presentation</a:t>
                      </a:r>
                      <a:endParaRPr lang="en-US" sz="1200" b="1" dirty="0">
                        <a:effectLst/>
                        <a:latin typeface="Calibri" panose="020F0502020204030204" pitchFamily="34" charset="0"/>
                      </a:endParaRPr>
                    </a:p>
                    <a:p>
                      <a:pPr marL="109728"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8" invalidUrl="https://www.mass.gov/files/documents/2019/01/29/BUU Best Practices and Requests 1-28-2019.pdf"/>
                        </a:rPr>
                        <a:t>Boston </a:t>
                      </a:r>
                      <a:r>
                        <a:rPr lang="en-US" sz="1200" b="1" u="sng" dirty="0">
                          <a:effectLst/>
                          <a:latin typeface="Calibri" panose="020F0502020204030204" pitchFamily="34" charset="0"/>
                          <a:hlinkClick r:id="rId8" invalidUrl="https://www.mass.gov/files/documents/2019/01/29/BUU Best Practices and Requests 1-28-2019.pdf"/>
                        </a:rPr>
                        <a:t>Users Union’s list of necessary services, best practices, and requests</a:t>
                      </a:r>
                      <a:endParaRPr lang="en-US" sz="1200" b="1" dirty="0">
                        <a:effectLst/>
                        <a:latin typeface="Calibri" panose="020F0502020204030204" pitchFamily="34" charset="0"/>
                      </a:endParaRPr>
                    </a:p>
                    <a:p>
                      <a:pPr marL="109728"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9" invalidUrl="https://www.mass.gov/files/documents/2019/01/29/BUU presentation overview 1-28-2019.pdf"/>
                        </a:rPr>
                        <a:t>Boston </a:t>
                      </a:r>
                      <a:r>
                        <a:rPr lang="en-US" sz="1200" b="1" u="sng" dirty="0">
                          <a:effectLst/>
                          <a:latin typeface="Calibri" panose="020F0502020204030204" pitchFamily="34" charset="0"/>
                          <a:hlinkClick r:id="rId9" invalidUrl="https://www.mass.gov/files/documents/2019/01/29/BUU presentation overview 1-28-2019.pdf"/>
                        </a:rPr>
                        <a:t>Users Union’s presentation overview</a:t>
                      </a:r>
                      <a:endParaRPr lang="en-US" sz="1200" b="1"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65539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 marR="0">
                        <a:lnSpc>
                          <a:spcPct val="115000"/>
                        </a:lnSpc>
                        <a:spcBef>
                          <a:spcPts val="0"/>
                        </a:spcBef>
                        <a:spcAft>
                          <a:spcPts val="0"/>
                        </a:spcAft>
                      </a:pPr>
                      <a:r>
                        <a:rPr lang="en-US" sz="1200" b="1" dirty="0">
                          <a:effectLst/>
                          <a:latin typeface="Calibri" panose="020F0502020204030204" pitchFamily="34" charset="0"/>
                        </a:rPr>
                        <a:t>Elsie </a:t>
                      </a:r>
                      <a:r>
                        <a:rPr lang="en-US" sz="1200" b="1" dirty="0" err="1">
                          <a:effectLst/>
                          <a:latin typeface="Calibri" panose="020F0502020204030204" pitchFamily="34" charset="0"/>
                        </a:rPr>
                        <a:t>Taveras</a:t>
                      </a:r>
                      <a:r>
                        <a:rPr lang="en-US" sz="1200" b="1" dirty="0">
                          <a:effectLst/>
                          <a:latin typeface="Calibri" panose="020F0502020204030204" pitchFamily="34" charset="0"/>
                        </a:rPr>
                        <a:t>, MD, MPH</a:t>
                      </a:r>
                    </a:p>
                    <a:p>
                      <a:pPr marL="27432" marR="0">
                        <a:lnSpc>
                          <a:spcPct val="115000"/>
                        </a:lnSpc>
                        <a:spcBef>
                          <a:spcPts val="0"/>
                        </a:spcBef>
                        <a:spcAft>
                          <a:spcPts val="0"/>
                        </a:spcAft>
                      </a:pPr>
                      <a:r>
                        <a:rPr lang="en-US" sz="1200" dirty="0">
                          <a:effectLst/>
                          <a:latin typeface="Calibri" panose="020F0502020204030204" pitchFamily="34" charset="0"/>
                        </a:rPr>
                        <a:t>Executive Director of the Kraft Center for Community Health</a:t>
                      </a:r>
                      <a:endParaRPr lang="en-US" sz="1200"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0" algn="l" defTabSz="914400" rtl="0" eaLnBrk="1" latinLnBrk="0" hangingPunct="1">
                        <a:lnSpc>
                          <a:spcPct val="115000"/>
                        </a:lnSpc>
                        <a:spcBef>
                          <a:spcPts val="0"/>
                        </a:spcBef>
                        <a:spcAft>
                          <a:spcPts val="0"/>
                        </a:spcAft>
                      </a:pPr>
                      <a:r>
                        <a:rPr lang="en-US" sz="1200" kern="1200" dirty="0" smtClean="0">
                          <a:solidFill>
                            <a:schemeClr val="tx1"/>
                          </a:solidFill>
                          <a:effectLst/>
                          <a:latin typeface="Calibri" panose="020F0502020204030204" pitchFamily="34" charset="0"/>
                          <a:ea typeface="+mn-ea"/>
                          <a:cs typeface="+mn-cs"/>
                        </a:rPr>
                        <a:t>Overview of Kraft </a:t>
                      </a:r>
                      <a:r>
                        <a:rPr lang="en-US" sz="1200" kern="1200" dirty="0">
                          <a:solidFill>
                            <a:schemeClr val="tx1"/>
                          </a:solidFill>
                          <a:effectLst/>
                          <a:latin typeface="Calibri" panose="020F0502020204030204" pitchFamily="34" charset="0"/>
                          <a:ea typeface="+mn-ea"/>
                          <a:cs typeface="+mn-cs"/>
                        </a:rPr>
                        <a:t>Center for Community Health’s mobile health </a:t>
                      </a:r>
                      <a:r>
                        <a:rPr lang="en-US" sz="1200" kern="1200" dirty="0" smtClean="0">
                          <a:solidFill>
                            <a:schemeClr val="tx1"/>
                          </a:solidFill>
                          <a:effectLst/>
                          <a:latin typeface="Calibri" panose="020F0502020204030204" pitchFamily="34" charset="0"/>
                          <a:ea typeface="+mn-ea"/>
                          <a:cs typeface="+mn-cs"/>
                        </a:rPr>
                        <a:t>program</a:t>
                      </a:r>
                      <a:endParaRPr lang="en-US" sz="1200" kern="1200" dirty="0">
                        <a:solidFill>
                          <a:schemeClr val="tx1"/>
                        </a:solidFill>
                        <a:effectLst/>
                        <a:latin typeface="Calibri" panose="020F0502020204030204" pitchFamily="34" charset="0"/>
                        <a:ea typeface="+mn-ea"/>
                        <a:cs typeface="+mn-cs"/>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9728"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10" invalidUrl="https://www.mass.gov/files/documents/2019/01/29/HRC Taveras 1-28-2019.pdf"/>
                        </a:rPr>
                        <a:t>Dr</a:t>
                      </a:r>
                      <a:r>
                        <a:rPr lang="en-US" sz="1200" b="1" u="sng" dirty="0">
                          <a:effectLst/>
                          <a:latin typeface="Calibri" panose="020F0502020204030204" pitchFamily="34" charset="0"/>
                          <a:hlinkClick r:id="rId10" invalidUrl="https://www.mass.gov/files/documents/2019/01/29/HRC Taveras 1-28-2019.pdf"/>
                        </a:rPr>
                        <a:t>. Taveras’s presentation</a:t>
                      </a:r>
                      <a:endParaRPr lang="en-US" sz="1200" b="1"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61798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7432" marR="0">
                        <a:lnSpc>
                          <a:spcPct val="115000"/>
                        </a:lnSpc>
                        <a:spcBef>
                          <a:spcPts val="0"/>
                        </a:spcBef>
                        <a:spcAft>
                          <a:spcPts val="0"/>
                        </a:spcAft>
                      </a:pPr>
                      <a:r>
                        <a:rPr lang="en-US" sz="1200" b="1" dirty="0">
                          <a:effectLst/>
                          <a:latin typeface="Calibri" panose="020F0502020204030204" pitchFamily="34" charset="0"/>
                        </a:rPr>
                        <a:t>Marc McGovern</a:t>
                      </a:r>
                    </a:p>
                    <a:p>
                      <a:pPr marL="27432" marR="0">
                        <a:lnSpc>
                          <a:spcPct val="115000"/>
                        </a:lnSpc>
                        <a:spcBef>
                          <a:spcPts val="0"/>
                        </a:spcBef>
                        <a:spcAft>
                          <a:spcPts val="0"/>
                        </a:spcAft>
                      </a:pPr>
                      <a:r>
                        <a:rPr lang="en-US" sz="1200" dirty="0">
                          <a:effectLst/>
                          <a:latin typeface="Calibri" panose="020F0502020204030204" pitchFamily="34" charset="0"/>
                        </a:rPr>
                        <a:t>Mayor of Cambridge</a:t>
                      </a:r>
                      <a:endParaRPr lang="en-US" sz="1200"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82880" marR="0" algn="l" defTabSz="914400" rtl="0" eaLnBrk="1" latinLnBrk="0" hangingPunct="1">
                        <a:lnSpc>
                          <a:spcPct val="115000"/>
                        </a:lnSpc>
                        <a:spcBef>
                          <a:spcPts val="0"/>
                        </a:spcBef>
                        <a:spcAft>
                          <a:spcPts val="0"/>
                        </a:spcAft>
                      </a:pPr>
                      <a:r>
                        <a:rPr lang="en-US" sz="1200" kern="1200" dirty="0">
                          <a:solidFill>
                            <a:schemeClr val="tx1"/>
                          </a:solidFill>
                          <a:effectLst/>
                          <a:latin typeface="Calibri" panose="020F0502020204030204" pitchFamily="34" charset="0"/>
                          <a:ea typeface="+mn-ea"/>
                          <a:cs typeface="+mn-cs"/>
                        </a:rPr>
                        <a:t>Observations from fact-finding trip to </a:t>
                      </a:r>
                      <a:r>
                        <a:rPr lang="en-US" sz="1200" kern="1200" dirty="0" smtClean="0">
                          <a:solidFill>
                            <a:schemeClr val="tx1"/>
                          </a:solidFill>
                          <a:effectLst/>
                          <a:latin typeface="Calibri" panose="020F0502020204030204" pitchFamily="34" charset="0"/>
                          <a:ea typeface="+mn-ea"/>
                          <a:cs typeface="+mn-cs"/>
                        </a:rPr>
                        <a:t>Montreal</a:t>
                      </a:r>
                      <a:endParaRPr lang="en-US" sz="1200" kern="1200" dirty="0">
                        <a:solidFill>
                          <a:schemeClr val="tx1"/>
                        </a:solidFill>
                        <a:effectLst/>
                        <a:latin typeface="Calibri" panose="020F0502020204030204" pitchFamily="34" charset="0"/>
                        <a:ea typeface="+mn-ea"/>
                        <a:cs typeface="+mn-cs"/>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09728" marR="0" lvl="0" indent="0">
                        <a:lnSpc>
                          <a:spcPct val="115000"/>
                        </a:lnSpc>
                        <a:spcBef>
                          <a:spcPts val="0"/>
                        </a:spcBef>
                        <a:spcAft>
                          <a:spcPts val="0"/>
                        </a:spcAft>
                        <a:buFont typeface="Symbol"/>
                        <a:buNone/>
                      </a:pPr>
                      <a:r>
                        <a:rPr lang="en-US" sz="1200" b="1" u="sng" dirty="0" smtClean="0">
                          <a:effectLst/>
                          <a:latin typeface="Calibri" panose="020F0502020204030204" pitchFamily="34" charset="0"/>
                          <a:hlinkClick r:id="rId11" invalidUrl="https://www.mass.gov/files/documents/2019/01/29/McGovern - Harm Reduction Strategies in Montr%C3%A9al 1-28-2019.pdf"/>
                        </a:rPr>
                        <a:t>Mayor </a:t>
                      </a:r>
                      <a:r>
                        <a:rPr lang="en-US" sz="1200" b="1" u="sng" dirty="0">
                          <a:effectLst/>
                          <a:latin typeface="Calibri" panose="020F0502020204030204" pitchFamily="34" charset="0"/>
                          <a:hlinkClick r:id="rId11" invalidUrl="https://www.mass.gov/files/documents/2019/01/29/McGovern - Harm Reduction Strategies in Montr%C3%A9al 1-28-2019.pdf"/>
                        </a:rPr>
                        <a:t>McGovern’s presentation</a:t>
                      </a:r>
                      <a:endParaRPr lang="en-US" sz="1200" b="1" dirty="0">
                        <a:effectLst/>
                        <a:latin typeface="Calibri" panose="020F0502020204030204" pitchFamily="34" charset="0"/>
                        <a:ea typeface="Calibri"/>
                        <a:cs typeface="Times New Roman"/>
                      </a:endParaRPr>
                    </a:p>
                  </a:txBody>
                  <a:tcPr marL="24267" marR="24267" marT="9074" marB="9074"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bl>
          </a:graphicData>
        </a:graphic>
      </p:graphicFrame>
    </p:spTree>
    <p:extLst>
      <p:ext uri="{BB962C8B-B14F-4D97-AF65-F5344CB8AC3E}">
        <p14:creationId xmlns:p14="http://schemas.microsoft.com/office/powerpoint/2010/main" val="12442846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Key Definitions </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13</a:t>
            </a:fld>
            <a:endParaRPr lang="en-US" dirty="0">
              <a:solidFill>
                <a:schemeClr val="bg1"/>
              </a:solidFill>
            </a:endParaRPr>
          </a:p>
        </p:txBody>
      </p:sp>
      <p:sp>
        <p:nvSpPr>
          <p:cNvPr id="9" name="Content Placeholder 5"/>
          <p:cNvSpPr txBox="1">
            <a:spLocks/>
          </p:cNvSpPr>
          <p:nvPr/>
        </p:nvSpPr>
        <p:spPr bwMode="auto">
          <a:xfrm>
            <a:off x="609600" y="762000"/>
            <a:ext cx="8153400" cy="4763869"/>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100000"/>
              <a:buFont typeface="Wingdings" pitchFamily="2" charset="2"/>
              <a:buNone/>
              <a:tabLst/>
              <a:defRPr/>
            </a:pPr>
            <a:r>
              <a:rPr kumimoji="0" lang="en-US" sz="1400" i="0" strike="noStrike" kern="0" cap="none" spc="0" normalizeH="0" baseline="0" noProof="0" dirty="0" smtClean="0">
                <a:ln>
                  <a:noFill/>
                </a:ln>
                <a:effectLst/>
                <a:uLnTx/>
                <a:uFillTx/>
              </a:rPr>
              <a:t>Harm reduction</a:t>
            </a:r>
          </a:p>
          <a:p>
            <a:pPr marL="173736" lvl="0" indent="-173736">
              <a:spcAft>
                <a:spcPts val="800"/>
              </a:spcAft>
              <a:buSzPct val="100000"/>
              <a:buFont typeface="Arial" panose="020B0604020202020204" pitchFamily="34" charset="0"/>
              <a:buChar char="•"/>
              <a:defRPr/>
            </a:pPr>
            <a:r>
              <a:rPr lang="en-US" sz="1300" b="0" kern="0" dirty="0" smtClean="0"/>
              <a:t>A spectrum </a:t>
            </a:r>
            <a:r>
              <a:rPr lang="en-US" sz="1300" b="0" kern="0" dirty="0"/>
              <a:t>of </a:t>
            </a:r>
            <a:r>
              <a:rPr lang="en-US" sz="1300" b="0" kern="0" dirty="0" smtClean="0"/>
              <a:t>evidence-based and evidence-informed strategies including </a:t>
            </a:r>
            <a:r>
              <a:rPr lang="en-US" sz="1300" b="0" kern="0" dirty="0"/>
              <a:t>safer use, </a:t>
            </a:r>
            <a:r>
              <a:rPr lang="en-US" sz="1300" b="0" kern="0" dirty="0" smtClean="0"/>
              <a:t>managed use, and abstinence </a:t>
            </a:r>
            <a:r>
              <a:rPr lang="en-US" sz="1300" b="0" kern="0" dirty="0"/>
              <a:t>to meet </a:t>
            </a:r>
            <a:r>
              <a:rPr lang="en-US" sz="1300" b="0" kern="0" dirty="0" smtClean="0"/>
              <a:t>people who use drugs (PWUD) “where </a:t>
            </a:r>
            <a:r>
              <a:rPr lang="en-US" sz="1300" b="0" kern="0" dirty="0"/>
              <a:t>they’re </a:t>
            </a:r>
            <a:r>
              <a:rPr lang="en-US" sz="1300" b="0" kern="0" dirty="0" smtClean="0"/>
              <a:t>at,” preserve their dignity, and address </a:t>
            </a:r>
            <a:r>
              <a:rPr lang="en-US" sz="1300" b="0" kern="0" dirty="0"/>
              <a:t>conditions of use along with the use itself</a:t>
            </a:r>
            <a:r>
              <a:rPr lang="en-US" sz="1300" b="0" kern="0" dirty="0" smtClean="0"/>
              <a:t>.</a:t>
            </a:r>
            <a:endParaRPr lang="en-US" sz="1300" b="0" kern="0" dirty="0"/>
          </a:p>
          <a:p>
            <a:pPr marL="173736" lvl="0" indent="-173736">
              <a:buSzPct val="100000"/>
              <a:buFont typeface="Arial" panose="020B0604020202020204" pitchFamily="34" charset="0"/>
              <a:buChar char="•"/>
              <a:defRPr/>
            </a:pPr>
            <a:r>
              <a:rPr lang="en-US" sz="1300" b="0" kern="0" dirty="0" smtClean="0"/>
              <a:t>There </a:t>
            </a:r>
            <a:r>
              <a:rPr lang="en-US" sz="1300" b="0" kern="0" dirty="0"/>
              <a:t>is no universal definition or formula for </a:t>
            </a:r>
            <a:r>
              <a:rPr lang="en-US" sz="1300" b="0" kern="0" dirty="0" smtClean="0"/>
              <a:t>implementation. As harm </a:t>
            </a:r>
            <a:r>
              <a:rPr lang="en-US" sz="1300" b="0" kern="0" dirty="0"/>
              <a:t>reduction approaches and interventions </a:t>
            </a:r>
            <a:r>
              <a:rPr lang="en-US" sz="1300" b="0" kern="0" dirty="0" smtClean="0"/>
              <a:t>should reflect </a:t>
            </a:r>
            <a:r>
              <a:rPr lang="en-US" sz="1300" b="0" kern="0" dirty="0"/>
              <a:t>specific individual and community </a:t>
            </a:r>
            <a:r>
              <a:rPr lang="en-US" sz="1300" b="0" kern="0" dirty="0" smtClean="0"/>
              <a:t>needs, program and policy design must reflect the diversity of settings and input from all relevant stakeholders.</a:t>
            </a:r>
          </a:p>
          <a:p>
            <a:pPr marL="0" lvl="0" indent="0">
              <a:spcAft>
                <a:spcPts val="800"/>
              </a:spcAft>
              <a:buSzPct val="100000"/>
              <a:buNone/>
              <a:defRPr/>
            </a:pPr>
            <a:r>
              <a:rPr kumimoji="0" lang="en-US" sz="1400" i="0" strike="noStrike" kern="0" cap="none" spc="0" normalizeH="0" baseline="0" noProof="0" dirty="0" smtClean="0">
                <a:ln>
                  <a:noFill/>
                </a:ln>
                <a:effectLst/>
                <a:uLnTx/>
                <a:uFillTx/>
              </a:rPr>
              <a:t>Supervised consumption site (SCS)</a:t>
            </a:r>
            <a:r>
              <a:rPr lang="en-US" sz="1400" kern="0" baseline="30000" noProof="0" dirty="0"/>
              <a:t>*</a:t>
            </a:r>
            <a:endParaRPr kumimoji="0" lang="en-US" sz="1400" i="0" strike="noStrike" kern="0" cap="none" spc="0" normalizeH="0" baseline="30000" noProof="0" dirty="0" smtClean="0">
              <a:ln>
                <a:noFill/>
              </a:ln>
              <a:effectLst/>
              <a:uLnTx/>
              <a:uFillTx/>
            </a:endParaRPr>
          </a:p>
          <a:p>
            <a:pPr marL="173736" lvl="0" indent="-173736">
              <a:spcAft>
                <a:spcPts val="800"/>
              </a:spcAft>
              <a:buSzPct val="100000"/>
              <a:buFont typeface="Arial" panose="020B0604020202020204" pitchFamily="34" charset="0"/>
              <a:buChar char="•"/>
              <a:defRPr/>
            </a:pPr>
            <a:r>
              <a:rPr lang="en-US" sz="1300" b="0" kern="0" dirty="0" smtClean="0"/>
              <a:t>SCSs are a tool of harm </a:t>
            </a:r>
            <a:r>
              <a:rPr lang="en-US" sz="1300" b="0" kern="0" dirty="0"/>
              <a:t>reduction that </a:t>
            </a:r>
            <a:r>
              <a:rPr lang="en-US" sz="1300" b="0" kern="0" dirty="0" smtClean="0"/>
              <a:t>primarily </a:t>
            </a:r>
            <a:r>
              <a:rPr lang="en-US" sz="1300" b="0" kern="0" dirty="0"/>
              <a:t>aim to reduce the acute risks of disease transmission through unhygienic </a:t>
            </a:r>
            <a:r>
              <a:rPr lang="en-US" sz="1300" b="0" kern="0" dirty="0" smtClean="0"/>
              <a:t>injection and </a:t>
            </a:r>
            <a:r>
              <a:rPr lang="en-US" sz="1300" b="0" kern="0" dirty="0"/>
              <a:t>prevent drug-related overdose </a:t>
            </a:r>
            <a:r>
              <a:rPr lang="en-US" sz="1300" b="0" kern="0" dirty="0" smtClean="0"/>
              <a:t>deaths</a:t>
            </a:r>
            <a:r>
              <a:rPr lang="en-US" sz="1300" b="0" kern="0" dirty="0"/>
              <a:t>. </a:t>
            </a:r>
            <a:r>
              <a:rPr lang="en-US" sz="1300" b="0" kern="0" dirty="0" smtClean="0"/>
              <a:t>Most SCSs focus </a:t>
            </a:r>
            <a:r>
              <a:rPr lang="en-US" sz="1300" b="0" kern="0" dirty="0"/>
              <a:t>on injection drug use, </a:t>
            </a:r>
            <a:r>
              <a:rPr lang="en-US" sz="1300" b="0" kern="0" dirty="0" smtClean="0"/>
              <a:t>however, some </a:t>
            </a:r>
            <a:r>
              <a:rPr lang="en-US" sz="1300" b="0" kern="0" dirty="0"/>
              <a:t>allow or include space for </a:t>
            </a:r>
            <a:r>
              <a:rPr lang="en-US" sz="1300" b="0" kern="0" dirty="0" smtClean="0"/>
              <a:t>other types of consumption. Some SCSs connect individuals </a:t>
            </a:r>
            <a:r>
              <a:rPr lang="en-US" sz="1300" b="0" kern="0" dirty="0"/>
              <a:t>with addiction treatment and other health and social services. </a:t>
            </a:r>
            <a:r>
              <a:rPr lang="en-US" sz="1300" b="0" kern="0" dirty="0" smtClean="0"/>
              <a:t>SCSs provide </a:t>
            </a:r>
            <a:r>
              <a:rPr lang="en-US" sz="1300" b="0" kern="0" dirty="0"/>
              <a:t>drug users </a:t>
            </a:r>
            <a:r>
              <a:rPr lang="en-US" sz="1300" b="0" kern="0" dirty="0" smtClean="0"/>
              <a:t>with </a:t>
            </a:r>
            <a:r>
              <a:rPr lang="en-US" sz="1300" b="0" kern="0" dirty="0"/>
              <a:t>sterile </a:t>
            </a:r>
            <a:r>
              <a:rPr lang="en-US" sz="1300" b="0" kern="0" dirty="0" smtClean="0"/>
              <a:t>consumption equipment and emergency </a:t>
            </a:r>
            <a:r>
              <a:rPr lang="en-US" sz="1300" b="0" kern="0" dirty="0"/>
              <a:t>care in the event of </a:t>
            </a:r>
            <a:r>
              <a:rPr lang="en-US" sz="1300" b="0" kern="0" dirty="0" smtClean="0"/>
              <a:t>overdose. </a:t>
            </a:r>
            <a:endParaRPr lang="en-US" sz="1300" b="0" kern="0" dirty="0"/>
          </a:p>
          <a:p>
            <a:pPr marL="173736" indent="-173736">
              <a:spcAft>
                <a:spcPts val="800"/>
              </a:spcAft>
              <a:buSzPct val="100000"/>
              <a:buFont typeface="Arial" panose="020B0604020202020204" pitchFamily="34" charset="0"/>
              <a:buChar char="•"/>
              <a:defRPr/>
            </a:pPr>
            <a:r>
              <a:rPr lang="en-US" sz="1300" b="0" kern="0" dirty="0" smtClean="0"/>
              <a:t>Safe </a:t>
            </a:r>
            <a:r>
              <a:rPr lang="en-US" sz="1300" b="0" kern="0" dirty="0"/>
              <a:t>injection facilities (SIFs) are a subset of SCSs, and are </a:t>
            </a:r>
            <a:r>
              <a:rPr lang="en-US" sz="1300" b="0" kern="0" dirty="0" smtClean="0"/>
              <a:t>spaces where people </a:t>
            </a:r>
            <a:r>
              <a:rPr lang="en-US" sz="1300" b="0" kern="0" dirty="0"/>
              <a:t>who inject drugs (PWID) can inject </a:t>
            </a:r>
            <a:r>
              <a:rPr lang="en-US" sz="1300" b="0" kern="0" dirty="0" smtClean="0"/>
              <a:t>pre-obtained </a:t>
            </a:r>
            <a:r>
              <a:rPr lang="en-US" sz="1300" b="0" kern="0" dirty="0"/>
              <a:t>substances in the presence of </a:t>
            </a:r>
            <a:r>
              <a:rPr lang="en-US" sz="1300" b="0" kern="0" dirty="0" smtClean="0"/>
              <a:t>trained staff </a:t>
            </a:r>
            <a:r>
              <a:rPr lang="en-US" sz="1300" b="0" kern="0" dirty="0"/>
              <a:t>who provide clinical </a:t>
            </a:r>
            <a:r>
              <a:rPr lang="en-US" sz="1300" b="0" kern="0" dirty="0" smtClean="0"/>
              <a:t>monitoring.</a:t>
            </a:r>
            <a:endParaRPr lang="en-US" sz="1300" b="0" kern="0" baseline="30000" dirty="0" smtClean="0"/>
          </a:p>
          <a:p>
            <a:pPr marL="173736" lvl="0" indent="-173736">
              <a:spcAft>
                <a:spcPts val="800"/>
              </a:spcAft>
              <a:buSzPct val="100000"/>
              <a:buFont typeface="Arial" panose="020B0604020202020204" pitchFamily="34" charset="0"/>
              <a:buChar char="•"/>
              <a:defRPr/>
            </a:pPr>
            <a:r>
              <a:rPr lang="en-US" sz="1300" b="0" kern="0" dirty="0" smtClean="0"/>
              <a:t>SCSs may be free-standing, mobile, or attached to or part of another facility. SCSs tend to be located in settings that are experiencing problems of public use and primarily support sub-populations of users with limited opportunities for hygienic consumption.</a:t>
            </a:r>
          </a:p>
          <a:p>
            <a:pPr marL="173736" lvl="0" indent="-173736">
              <a:spcAft>
                <a:spcPts val="800"/>
              </a:spcAft>
              <a:buSzPct val="100000"/>
              <a:buFont typeface="Arial" panose="020B0604020202020204" pitchFamily="34" charset="0"/>
              <a:buChar char="•"/>
              <a:defRPr/>
            </a:pPr>
            <a:r>
              <a:rPr lang="en-US" sz="1300" b="0" kern="0" dirty="0" smtClean="0"/>
              <a:t>SCSs may offer additional services such as sterile injecting equipment to take home, counseling services before, during and after drug consumption, primary medical care, testing for HIV and Hepatitis C, and referral to appropriate services.</a:t>
            </a:r>
            <a:endParaRPr lang="en-US" sz="1300" b="0" u="sng" kern="0" dirty="0" smtClean="0"/>
          </a:p>
          <a:p>
            <a:pPr marL="173736" lvl="0" indent="-173736">
              <a:spcAft>
                <a:spcPts val="400"/>
              </a:spcAft>
              <a:buSzPct val="100000"/>
              <a:buFont typeface="Arial" panose="020B0604020202020204" pitchFamily="34" charset="0"/>
              <a:buChar char="•"/>
              <a:defRPr/>
            </a:pPr>
            <a:endParaRPr lang="en-US" sz="1200" b="0" kern="0" baseline="30000" dirty="0"/>
          </a:p>
          <a:p>
            <a:pPr marL="173736" lvl="0" indent="-173736">
              <a:spcAft>
                <a:spcPts val="400"/>
              </a:spcAft>
              <a:buSzPct val="100000"/>
              <a:buFont typeface="Arial" panose="020B0604020202020204" pitchFamily="34" charset="0"/>
              <a:buChar char="•"/>
              <a:defRPr/>
            </a:pPr>
            <a:endParaRPr lang="en-US" sz="1200" b="0" kern="0" dirty="0" smtClean="0"/>
          </a:p>
        </p:txBody>
      </p:sp>
      <p:sp>
        <p:nvSpPr>
          <p:cNvPr id="2" name="TextBox 1"/>
          <p:cNvSpPr txBox="1"/>
          <p:nvPr/>
        </p:nvSpPr>
        <p:spPr>
          <a:xfrm>
            <a:off x="533400" y="5715000"/>
            <a:ext cx="8534400" cy="430887"/>
          </a:xfrm>
          <a:prstGeom prst="rect">
            <a:avLst/>
          </a:prstGeom>
          <a:noFill/>
        </p:spPr>
        <p:txBody>
          <a:bodyPr wrap="square" rtlCol="0">
            <a:spAutoFit/>
          </a:bodyPr>
          <a:lstStyle/>
          <a:p>
            <a:pPr>
              <a:tabLst>
                <a:tab pos="115888" algn="l"/>
              </a:tabLst>
            </a:pPr>
            <a:r>
              <a:rPr lang="en-US" sz="1100" kern="0" dirty="0" smtClean="0"/>
              <a:t>* </a:t>
            </a:r>
            <a:r>
              <a:rPr lang="en-US" sz="1050" kern="0" dirty="0" smtClean="0"/>
              <a:t>The </a:t>
            </a:r>
            <a:r>
              <a:rPr lang="en-US" sz="1050" kern="0" dirty="0"/>
              <a:t>Legislature used the </a:t>
            </a:r>
            <a:r>
              <a:rPr lang="en-US" sz="1050" kern="0" dirty="0" smtClean="0"/>
              <a:t>terms “harm reduction site” and “supervised </a:t>
            </a:r>
            <a:r>
              <a:rPr lang="en-US" sz="1050" kern="0" dirty="0"/>
              <a:t>drug consumption site” in its enabling statute. For the remainder </a:t>
            </a:r>
            <a:r>
              <a:rPr lang="en-US" sz="1050" kern="0" dirty="0" smtClean="0"/>
              <a:t>of</a:t>
            </a:r>
            <a:br>
              <a:rPr lang="en-US" sz="1050" kern="0" dirty="0" smtClean="0"/>
            </a:br>
            <a:r>
              <a:rPr lang="en-US" sz="1050" kern="0" dirty="0" smtClean="0"/>
              <a:t>	the </a:t>
            </a:r>
            <a:r>
              <a:rPr lang="en-US" sz="1050" kern="0" dirty="0"/>
              <a:t>Harm Reduction Commission’s report, </a:t>
            </a:r>
            <a:r>
              <a:rPr lang="en-US" sz="1050" kern="0" dirty="0" smtClean="0"/>
              <a:t>the term “supervised consumption site” will </a:t>
            </a:r>
            <a:r>
              <a:rPr lang="en-US" sz="1050" kern="0" dirty="0"/>
              <a:t>be used</a:t>
            </a:r>
            <a:r>
              <a:rPr lang="en-US" sz="1050" kern="0" dirty="0" smtClean="0"/>
              <a:t>.</a:t>
            </a:r>
            <a:endParaRPr lang="en-US" sz="1050" kern="0" dirty="0"/>
          </a:p>
        </p:txBody>
      </p:sp>
    </p:spTree>
    <p:extLst>
      <p:ext uri="{BB962C8B-B14F-4D97-AF65-F5344CB8AC3E}">
        <p14:creationId xmlns:p14="http://schemas.microsoft.com/office/powerpoint/2010/main" val="26912141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Key </a:t>
            </a:r>
            <a:r>
              <a:rPr lang="en-US" sz="2400" dirty="0" smtClean="0">
                <a:solidFill>
                  <a:schemeClr val="bg1"/>
                </a:solidFill>
              </a:rPr>
              <a:t>Definitions continued </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14</a:t>
            </a:fld>
            <a:endParaRPr lang="en-US" dirty="0">
              <a:solidFill>
                <a:schemeClr val="bg1"/>
              </a:solidFill>
            </a:endParaRPr>
          </a:p>
        </p:txBody>
      </p:sp>
      <p:sp>
        <p:nvSpPr>
          <p:cNvPr id="9" name="Content Placeholder 5"/>
          <p:cNvSpPr txBox="1">
            <a:spLocks/>
          </p:cNvSpPr>
          <p:nvPr/>
        </p:nvSpPr>
        <p:spPr bwMode="auto">
          <a:xfrm>
            <a:off x="609600" y="990600"/>
            <a:ext cx="7924800" cy="42330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800"/>
              </a:spcAft>
              <a:buClrTx/>
              <a:buSzPct val="100000"/>
              <a:buFont typeface="Wingdings" pitchFamily="2" charset="2"/>
              <a:buNone/>
              <a:tabLst/>
              <a:defRPr/>
            </a:pPr>
            <a:r>
              <a:rPr kumimoji="0" lang="en-US" sz="1700" b="1" i="0" strike="noStrike" kern="0" cap="none" spc="0" normalizeH="0" baseline="0" noProof="0" dirty="0" smtClean="0">
                <a:ln>
                  <a:noFill/>
                </a:ln>
                <a:effectLst/>
                <a:uLnTx/>
                <a:uFillTx/>
                <a:latin typeface="+mj-lt"/>
              </a:rPr>
              <a:t>Addiction</a:t>
            </a:r>
            <a:r>
              <a:rPr kumimoji="0" lang="en-US" sz="1700" b="1" i="0" strike="noStrike" kern="0" cap="none" spc="0" normalizeH="0" baseline="30000" noProof="0" dirty="0" smtClean="0">
                <a:ln>
                  <a:noFill/>
                </a:ln>
                <a:effectLst/>
                <a:uLnTx/>
                <a:uFillTx/>
                <a:latin typeface="+mj-lt"/>
              </a:rPr>
              <a:t>*</a:t>
            </a:r>
            <a:endParaRPr lang="en-US" sz="1700" b="0" kern="0" baseline="30000" noProof="0" dirty="0">
              <a:latin typeface="+mj-lt"/>
            </a:endParaRPr>
          </a:p>
          <a:p>
            <a:pPr marL="173736" indent="-173736">
              <a:spcAft>
                <a:spcPts val="800"/>
              </a:spcAft>
              <a:buSzPct val="100000"/>
              <a:buFont typeface="Arial" charset="0"/>
              <a:buChar char="•"/>
              <a:defRPr/>
            </a:pPr>
            <a:r>
              <a:rPr lang="en-US" sz="1600" b="0" kern="0" dirty="0" smtClean="0">
                <a:latin typeface="+mj-lt"/>
              </a:rPr>
              <a:t>Addiction </a:t>
            </a:r>
            <a:r>
              <a:rPr lang="en-US" sz="1600" b="0" kern="0" dirty="0">
                <a:latin typeface="+mj-lt"/>
              </a:rPr>
              <a:t>is a primary, chronic disease </a:t>
            </a:r>
            <a:r>
              <a:rPr lang="en-US" sz="1600" b="0" kern="0" dirty="0" smtClean="0">
                <a:latin typeface="+mj-lt"/>
              </a:rPr>
              <a:t>of brain </a:t>
            </a:r>
            <a:r>
              <a:rPr lang="en-US" sz="1600" b="0" kern="0" dirty="0">
                <a:latin typeface="+mj-lt"/>
              </a:rPr>
              <a:t>reward, motivation, memory </a:t>
            </a:r>
            <a:r>
              <a:rPr lang="en-US" sz="1600" b="0" kern="0" dirty="0" smtClean="0">
                <a:latin typeface="+mj-lt"/>
              </a:rPr>
              <a:t>and related circuitry. </a:t>
            </a:r>
          </a:p>
          <a:p>
            <a:pPr marL="576072" lvl="1" indent="-228600">
              <a:spcAft>
                <a:spcPts val="800"/>
              </a:spcAft>
              <a:buSzPct val="100000"/>
              <a:buFont typeface="Courier New" charset="0"/>
              <a:buChar char="o"/>
              <a:defRPr/>
            </a:pPr>
            <a:r>
              <a:rPr lang="en-US" sz="1550" b="0" kern="0" dirty="0" smtClean="0">
                <a:latin typeface="+mj-lt"/>
              </a:rPr>
              <a:t>Dysfunction </a:t>
            </a:r>
            <a:r>
              <a:rPr lang="en-US" sz="1550" b="0" kern="0" dirty="0">
                <a:latin typeface="+mj-lt"/>
              </a:rPr>
              <a:t>in these </a:t>
            </a:r>
            <a:r>
              <a:rPr lang="en-US" sz="1550" b="0" kern="0" dirty="0" smtClean="0">
                <a:latin typeface="+mj-lt"/>
              </a:rPr>
              <a:t>circuits leads </a:t>
            </a:r>
            <a:r>
              <a:rPr lang="en-US" sz="1550" b="0" kern="0" dirty="0">
                <a:latin typeface="+mj-lt"/>
              </a:rPr>
              <a:t>to characteristic biological</a:t>
            </a:r>
            <a:r>
              <a:rPr lang="en-US" sz="1550" b="0" kern="0" dirty="0" smtClean="0">
                <a:latin typeface="+mj-lt"/>
              </a:rPr>
              <a:t>, psychological</a:t>
            </a:r>
            <a:r>
              <a:rPr lang="en-US" sz="1550" b="0" kern="0" dirty="0">
                <a:latin typeface="+mj-lt"/>
              </a:rPr>
              <a:t>, social and </a:t>
            </a:r>
            <a:r>
              <a:rPr lang="en-US" sz="1550" b="0" kern="0" dirty="0" smtClean="0">
                <a:latin typeface="+mj-lt"/>
              </a:rPr>
              <a:t>spiritual manifestations</a:t>
            </a:r>
            <a:r>
              <a:rPr lang="en-US" sz="1550" b="0" kern="0" dirty="0">
                <a:latin typeface="+mj-lt"/>
              </a:rPr>
              <a:t>. </a:t>
            </a:r>
            <a:endParaRPr lang="en-US" sz="1550" b="0" kern="0" dirty="0" smtClean="0">
              <a:latin typeface="+mj-lt"/>
            </a:endParaRPr>
          </a:p>
          <a:p>
            <a:pPr marL="576072" lvl="1" indent="-228600">
              <a:spcAft>
                <a:spcPts val="800"/>
              </a:spcAft>
              <a:buSzPct val="100000"/>
              <a:buFont typeface="Courier New" charset="0"/>
              <a:buChar char="o"/>
              <a:defRPr/>
            </a:pPr>
            <a:r>
              <a:rPr lang="en-US" sz="1550" b="0" kern="0" dirty="0" smtClean="0">
                <a:latin typeface="+mj-lt"/>
              </a:rPr>
              <a:t>This </a:t>
            </a:r>
            <a:r>
              <a:rPr lang="en-US" sz="1550" b="0" kern="0" dirty="0">
                <a:latin typeface="+mj-lt"/>
              </a:rPr>
              <a:t>is reflected in </a:t>
            </a:r>
            <a:r>
              <a:rPr lang="en-US" sz="1550" b="0" kern="0" dirty="0" smtClean="0">
                <a:latin typeface="+mj-lt"/>
              </a:rPr>
              <a:t>an individual </a:t>
            </a:r>
            <a:r>
              <a:rPr lang="en-US" sz="1550" b="0" kern="0" dirty="0">
                <a:latin typeface="+mj-lt"/>
              </a:rPr>
              <a:t>pathologically pursuing </a:t>
            </a:r>
            <a:r>
              <a:rPr lang="en-US" sz="1550" b="0" kern="0" dirty="0" smtClean="0">
                <a:latin typeface="+mj-lt"/>
              </a:rPr>
              <a:t>reward and/or </a:t>
            </a:r>
            <a:r>
              <a:rPr lang="en-US" sz="1550" b="0" kern="0" dirty="0">
                <a:latin typeface="+mj-lt"/>
              </a:rPr>
              <a:t>relief by substance use and </a:t>
            </a:r>
            <a:r>
              <a:rPr lang="en-US" sz="1550" b="0" kern="0" dirty="0" smtClean="0">
                <a:latin typeface="+mj-lt"/>
              </a:rPr>
              <a:t>other behaviors</a:t>
            </a:r>
            <a:r>
              <a:rPr lang="en-US" sz="1550" b="0" kern="0" dirty="0">
                <a:latin typeface="+mj-lt"/>
              </a:rPr>
              <a:t>.</a:t>
            </a:r>
          </a:p>
          <a:p>
            <a:pPr marL="173736" indent="-173736">
              <a:spcAft>
                <a:spcPts val="800"/>
              </a:spcAft>
              <a:buSzPct val="100000"/>
              <a:buFont typeface="Arial" charset="0"/>
              <a:buChar char="•"/>
              <a:defRPr/>
            </a:pPr>
            <a:r>
              <a:rPr lang="en-US" sz="1600" b="0" kern="0" dirty="0">
                <a:latin typeface="+mj-lt"/>
              </a:rPr>
              <a:t>Addiction is characterized by inability to consistently abstain, impairment in behavioral control, craving, diminished recognition of significant problems with one’s behaviors and interpersonal relationships, and a dysfunctional emotional response. </a:t>
            </a:r>
            <a:endParaRPr lang="en-US" sz="1600" b="0" kern="0" dirty="0" smtClean="0">
              <a:latin typeface="+mj-lt"/>
            </a:endParaRPr>
          </a:p>
          <a:p>
            <a:pPr marL="576072" lvl="1" indent="-228600">
              <a:spcAft>
                <a:spcPts val="800"/>
              </a:spcAft>
              <a:buSzPct val="100000"/>
              <a:buFont typeface="Courier New" charset="0"/>
              <a:buChar char="o"/>
              <a:defRPr/>
            </a:pPr>
            <a:r>
              <a:rPr lang="en-US" sz="1550" b="0" kern="0" dirty="0">
                <a:latin typeface="+mj-lt"/>
              </a:rPr>
              <a:t>Like other chronic diseases, addiction often involves cycles of relapse and remission. </a:t>
            </a:r>
          </a:p>
          <a:p>
            <a:pPr marL="173736" indent="-173736">
              <a:spcAft>
                <a:spcPts val="800"/>
              </a:spcAft>
              <a:buSzPct val="100000"/>
              <a:buFont typeface="Arial" charset="0"/>
              <a:buChar char="•"/>
              <a:defRPr/>
            </a:pPr>
            <a:r>
              <a:rPr lang="en-US" sz="1600" b="0" kern="0" dirty="0" smtClean="0">
                <a:latin typeface="+mj-lt"/>
              </a:rPr>
              <a:t>Without </a:t>
            </a:r>
            <a:r>
              <a:rPr lang="en-US" sz="1600" b="0" kern="0" dirty="0">
                <a:latin typeface="+mj-lt"/>
              </a:rPr>
              <a:t>treatment or engagement in recovery activities, addiction is progressive and can result in disability or premature death</a:t>
            </a:r>
            <a:r>
              <a:rPr lang="en-US" sz="1600" b="0" kern="0" dirty="0" smtClean="0">
                <a:latin typeface="+mj-lt"/>
              </a:rPr>
              <a:t>.</a:t>
            </a:r>
          </a:p>
          <a:p>
            <a:pPr marL="0" indent="0">
              <a:spcAft>
                <a:spcPts val="800"/>
              </a:spcAft>
              <a:buSzPct val="100000"/>
              <a:buNone/>
              <a:defRPr/>
            </a:pPr>
            <a:endParaRPr lang="en-US" sz="1600" b="0" kern="0" dirty="0" smtClean="0">
              <a:latin typeface="+mj-lt"/>
            </a:endParaRPr>
          </a:p>
          <a:p>
            <a:pPr marL="0" indent="0">
              <a:spcAft>
                <a:spcPts val="800"/>
              </a:spcAft>
              <a:buSzPct val="100000"/>
              <a:buNone/>
              <a:defRPr/>
            </a:pPr>
            <a:r>
              <a:rPr lang="en-US" sz="1150" b="0" kern="0" dirty="0">
                <a:latin typeface="+mj-lt"/>
              </a:rPr>
              <a:t>* </a:t>
            </a:r>
            <a:r>
              <a:rPr lang="en-US" sz="1150" b="0" kern="0" dirty="0" smtClean="0">
                <a:latin typeface="+mj-lt"/>
              </a:rPr>
              <a:t>American </a:t>
            </a:r>
            <a:r>
              <a:rPr lang="en-US" sz="1150" b="0" kern="0" dirty="0">
                <a:latin typeface="+mj-lt"/>
              </a:rPr>
              <a:t>Society of Addiction </a:t>
            </a:r>
            <a:r>
              <a:rPr lang="en-US" sz="1150" b="0" kern="0" dirty="0" smtClean="0">
                <a:latin typeface="+mj-lt"/>
              </a:rPr>
              <a:t>Medicine (</a:t>
            </a:r>
            <a:r>
              <a:rPr lang="en-US" sz="1150" b="0" kern="0" dirty="0" err="1" smtClean="0">
                <a:latin typeface="+mj-lt"/>
              </a:rPr>
              <a:t>ASAM</a:t>
            </a:r>
            <a:r>
              <a:rPr lang="en-US" sz="1150" b="0" kern="0" dirty="0" smtClean="0">
                <a:latin typeface="+mj-lt"/>
              </a:rPr>
              <a:t>), as cited in San Francisco Safe Injection Services Task Force final report: https</a:t>
            </a:r>
            <a:r>
              <a:rPr lang="en-US" sz="1150" b="0" kern="0" dirty="0">
                <a:latin typeface="+mj-lt"/>
              </a:rPr>
              <a:t>://www.mass.gov/files/documents/2019/01/29/San%20Francisco%20SIS%20Task%20Force%20final%20report%20(2017).</a:t>
            </a:r>
            <a:r>
              <a:rPr lang="en-US" sz="1150" b="0" kern="0" dirty="0" smtClean="0">
                <a:latin typeface="+mj-lt"/>
              </a:rPr>
              <a:t>pdf</a:t>
            </a:r>
            <a:endParaRPr lang="en-US" sz="1250" kern="0" dirty="0" smtClean="0"/>
          </a:p>
          <a:p>
            <a:pPr marL="173736" lvl="0" indent="-173736">
              <a:spcAft>
                <a:spcPts val="400"/>
              </a:spcAft>
              <a:buSzPct val="100000"/>
              <a:buFont typeface="Arial" panose="020B0604020202020204" pitchFamily="34" charset="0"/>
              <a:buChar char="•"/>
              <a:defRPr/>
            </a:pPr>
            <a:endParaRPr lang="en-US" sz="1200" b="0" kern="0" dirty="0" smtClean="0"/>
          </a:p>
        </p:txBody>
      </p:sp>
    </p:spTree>
    <p:extLst>
      <p:ext uri="{BB962C8B-B14F-4D97-AF65-F5344CB8AC3E}">
        <p14:creationId xmlns:p14="http://schemas.microsoft.com/office/powerpoint/2010/main" val="3895210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Recommendation and Overall Findings </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15</a:t>
            </a:fld>
            <a:endParaRPr lang="en-US" dirty="0">
              <a:solidFill>
                <a:schemeClr val="bg1"/>
              </a:solidFill>
            </a:endParaRPr>
          </a:p>
        </p:txBody>
      </p:sp>
      <p:sp>
        <p:nvSpPr>
          <p:cNvPr id="11" name="Content Placeholder 5"/>
          <p:cNvSpPr txBox="1">
            <a:spLocks/>
          </p:cNvSpPr>
          <p:nvPr/>
        </p:nvSpPr>
        <p:spPr bwMode="auto">
          <a:xfrm>
            <a:off x="609600" y="838200"/>
            <a:ext cx="7848600" cy="51054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indent="0">
              <a:spcAft>
                <a:spcPts val="600"/>
              </a:spcAft>
              <a:buSzPct val="100000"/>
              <a:buNone/>
              <a:defRPr/>
            </a:pPr>
            <a:r>
              <a:rPr lang="en-US" sz="1500" kern="0" dirty="0" smtClean="0"/>
              <a:t>Recommendation</a:t>
            </a:r>
          </a:p>
          <a:p>
            <a:pPr marL="0" indent="0">
              <a:spcBef>
                <a:spcPts val="0"/>
              </a:spcBef>
              <a:spcAft>
                <a:spcPts val="1000"/>
              </a:spcAft>
              <a:buNone/>
            </a:pPr>
            <a:r>
              <a:rPr lang="en-US" sz="1350" b="0" dirty="0">
                <a:latin typeface="Calibri"/>
                <a:ea typeface="Calibri"/>
                <a:cs typeface="Times New Roman"/>
              </a:rPr>
              <a:t>In order to continue to combat the opioid crisis, the Commonwealth, in partnership with its municipalities, must foster a culture of harm reduction throughout the state and expand the array of harm reduction </a:t>
            </a:r>
            <a:r>
              <a:rPr lang="en-US" sz="1350" b="0" dirty="0" smtClean="0">
                <a:latin typeface="Calibri"/>
                <a:ea typeface="Calibri"/>
                <a:cs typeface="Times New Roman"/>
              </a:rPr>
              <a:t>resources. Supervised </a:t>
            </a:r>
            <a:r>
              <a:rPr lang="en-US" sz="1350" b="0" dirty="0">
                <a:latin typeface="Calibri"/>
                <a:ea typeface="Calibri"/>
                <a:cs typeface="Times New Roman"/>
              </a:rPr>
              <a:t>consumption sites are an effective harm reduction tool in the countries where they have been implemented. These sites keep people who use drugs </a:t>
            </a:r>
            <a:r>
              <a:rPr lang="en-US" sz="1350" b="0" dirty="0" smtClean="0">
                <a:latin typeface="Calibri"/>
                <a:ea typeface="Calibri"/>
                <a:cs typeface="Times New Roman"/>
              </a:rPr>
              <a:t>alive </a:t>
            </a:r>
            <a:r>
              <a:rPr lang="en-US" sz="1350" b="0" dirty="0">
                <a:latin typeface="Calibri"/>
                <a:ea typeface="Calibri"/>
                <a:cs typeface="Times New Roman"/>
              </a:rPr>
              <a:t>and help reduce the public health risks of disease transmission. These sites can also provide a safe space where people may receive harm reduction materials and linkages to other services. </a:t>
            </a:r>
            <a:r>
              <a:rPr lang="en-US" sz="1350" b="0" dirty="0" smtClean="0">
                <a:latin typeface="Calibri"/>
                <a:ea typeface="Calibri"/>
                <a:cs typeface="Times New Roman"/>
              </a:rPr>
              <a:t>A </a:t>
            </a:r>
            <a:r>
              <a:rPr lang="en-US" sz="1350" b="0" dirty="0">
                <a:latin typeface="Calibri"/>
                <a:ea typeface="Calibri"/>
                <a:cs typeface="Times New Roman"/>
              </a:rPr>
              <a:t>pilot program of one or more supervised consumption sites should be part of </a:t>
            </a:r>
            <a:r>
              <a:rPr lang="en-US" sz="1350" b="0" dirty="0" smtClean="0">
                <a:latin typeface="Calibri"/>
                <a:ea typeface="Calibri"/>
                <a:cs typeface="Times New Roman"/>
              </a:rPr>
              <a:t>the Commonwealth’s efforts to combat the opioid crisis.</a:t>
            </a:r>
            <a:r>
              <a:rPr lang="en-US" sz="1350" b="0" dirty="0">
                <a:latin typeface="Calibri"/>
                <a:ea typeface="Calibri"/>
                <a:cs typeface="Times New Roman"/>
              </a:rPr>
              <a:t> Any pilot program must receive local approval and include a rigorous evaluation of the outcomes for individuals and impact on the surrounding area and municipality</a:t>
            </a:r>
            <a:r>
              <a:rPr lang="en-US" sz="1350" b="0" dirty="0" smtClean="0">
                <a:latin typeface="Calibri"/>
                <a:ea typeface="Calibri"/>
                <a:cs typeface="Times New Roman"/>
              </a:rPr>
              <a:t>. In </a:t>
            </a:r>
            <a:r>
              <a:rPr lang="en-US" sz="1350" b="0" dirty="0">
                <a:latin typeface="Calibri"/>
                <a:ea typeface="Calibri"/>
                <a:cs typeface="Times New Roman"/>
              </a:rPr>
              <a:t>order to pursue a pilot program of one or more supervised consumption sites, </a:t>
            </a:r>
            <a:r>
              <a:rPr lang="en-US" sz="1350" b="0" dirty="0" smtClean="0">
                <a:latin typeface="Calibri"/>
                <a:ea typeface="Calibri"/>
                <a:cs typeface="Times New Roman"/>
              </a:rPr>
              <a:t>the challenges </a:t>
            </a:r>
            <a:r>
              <a:rPr lang="en-US" sz="1350" b="0" dirty="0">
                <a:latin typeface="Calibri"/>
                <a:ea typeface="Calibri"/>
                <a:cs typeface="Times New Roman"/>
              </a:rPr>
              <a:t>the Commonwealth must </a:t>
            </a:r>
            <a:r>
              <a:rPr lang="en-US" sz="1350" b="0" dirty="0" smtClean="0">
                <a:latin typeface="Calibri"/>
                <a:ea typeface="Calibri"/>
                <a:cs typeface="Times New Roman"/>
              </a:rPr>
              <a:t>address include any </a:t>
            </a:r>
            <a:r>
              <a:rPr lang="en-US" sz="1350" b="0" dirty="0">
                <a:latin typeface="Calibri"/>
                <a:ea typeface="Calibri"/>
                <a:cs typeface="Times New Roman"/>
              </a:rPr>
              <a:t>gaps in legal protections for organizations and individuals who would staff a supervised consumption site and any state criminal and civil laws that may pose a barrier. An additional challenge is the federal government’s strongly stated current stance against supervised consumption sites. Action on the federal level is needed to shift policy in regards to the federal prohibitions on supervised consumption sites. </a:t>
            </a:r>
            <a:endParaRPr lang="en-US" sz="1350" b="0" dirty="0" smtClean="0">
              <a:latin typeface="Calibri"/>
              <a:ea typeface="Calibri"/>
              <a:cs typeface="Times New Roman"/>
            </a:endParaRPr>
          </a:p>
          <a:p>
            <a:pPr marL="0" indent="0">
              <a:spcBef>
                <a:spcPts val="0"/>
              </a:spcBef>
              <a:spcAft>
                <a:spcPts val="1000"/>
              </a:spcAft>
              <a:buNone/>
            </a:pPr>
            <a:endParaRPr lang="en-US" sz="400" b="0" dirty="0">
              <a:latin typeface="Calibri"/>
              <a:ea typeface="Calibri"/>
              <a:cs typeface="Times New Roman"/>
            </a:endParaRPr>
          </a:p>
          <a:p>
            <a:pPr marL="0" indent="0">
              <a:spcAft>
                <a:spcPts val="600"/>
              </a:spcAft>
              <a:buSzPct val="100000"/>
              <a:buNone/>
              <a:defRPr/>
            </a:pPr>
            <a:r>
              <a:rPr lang="en-US" sz="1500" kern="0" dirty="0" smtClean="0"/>
              <a:t>Findings</a:t>
            </a:r>
          </a:p>
          <a:p>
            <a:pPr marL="173736" indent="-173736">
              <a:spcAft>
                <a:spcPts val="600"/>
              </a:spcAft>
              <a:buSzPct val="100000"/>
              <a:buFont typeface="Arial" panose="020B0604020202020204" pitchFamily="34" charset="0"/>
              <a:buChar char="•"/>
              <a:defRPr/>
            </a:pPr>
            <a:r>
              <a:rPr lang="en-US" sz="1350" b="0" kern="0" dirty="0" smtClean="0"/>
              <a:t>The </a:t>
            </a:r>
            <a:r>
              <a:rPr lang="en-US" sz="1350" b="0" kern="0" dirty="0"/>
              <a:t>Commonwealth, in partnership with its municipalities, must </a:t>
            </a:r>
            <a:r>
              <a:rPr lang="en-US" sz="1350" b="0" kern="0" dirty="0" smtClean="0"/>
              <a:t>foster </a:t>
            </a:r>
            <a:r>
              <a:rPr lang="en-US" sz="1350" b="0" kern="0" dirty="0"/>
              <a:t>a culture of harm </a:t>
            </a:r>
            <a:r>
              <a:rPr lang="en-US" sz="1350" b="0" kern="0" dirty="0" smtClean="0"/>
              <a:t>reduction</a:t>
            </a:r>
            <a:r>
              <a:rPr lang="en-US" sz="1350" b="0" kern="0" dirty="0" smtClean="0">
                <a:solidFill>
                  <a:schemeClr val="accent5">
                    <a:lumMod val="75000"/>
                  </a:schemeClr>
                </a:solidFill>
              </a:rPr>
              <a:t>.</a:t>
            </a:r>
            <a:r>
              <a:rPr lang="en-US" sz="1350" b="0" kern="0" dirty="0" smtClean="0"/>
              <a:t> Although </a:t>
            </a:r>
            <a:r>
              <a:rPr lang="en-US" sz="1350" b="0" kern="0" dirty="0"/>
              <a:t>there are existing harm reduction programs, there is </a:t>
            </a:r>
            <a:r>
              <a:rPr lang="en-US" sz="1350" b="0" kern="0" dirty="0" smtClean="0"/>
              <a:t>no comprehensive </a:t>
            </a:r>
            <a:r>
              <a:rPr lang="en-US" sz="1350" b="0" kern="0" dirty="0"/>
              <a:t>statewide strategy. </a:t>
            </a:r>
            <a:r>
              <a:rPr lang="en-US" sz="1350" b="0" kern="0" dirty="0" smtClean="0"/>
              <a:t>A </a:t>
            </a:r>
            <a:r>
              <a:rPr lang="en-US" sz="1350" b="0" kern="0" dirty="0"/>
              <a:t>strategy should be developed </a:t>
            </a:r>
            <a:r>
              <a:rPr lang="en-US" sz="1350" b="0" kern="0" dirty="0" smtClean="0"/>
              <a:t>to expand </a:t>
            </a:r>
            <a:r>
              <a:rPr lang="en-US" sz="1350" b="0" kern="0" dirty="0"/>
              <a:t>harm reduction resources </a:t>
            </a:r>
            <a:r>
              <a:rPr lang="en-US" sz="1350" b="0" kern="0" dirty="0" smtClean="0"/>
              <a:t>across </a:t>
            </a:r>
            <a:r>
              <a:rPr lang="en-US" sz="1350" b="0" kern="0" dirty="0"/>
              <a:t>the state, targeting areas with the highest rates of opioid-related </a:t>
            </a:r>
            <a:r>
              <a:rPr lang="en-US" sz="1350" b="0" kern="0" dirty="0" smtClean="0"/>
              <a:t>overdoses. The strategy should have a strong education component focusing on the public at large and the health care community.</a:t>
            </a:r>
          </a:p>
        </p:txBody>
      </p:sp>
    </p:spTree>
    <p:extLst>
      <p:ext uri="{BB962C8B-B14F-4D97-AF65-F5344CB8AC3E}">
        <p14:creationId xmlns:p14="http://schemas.microsoft.com/office/powerpoint/2010/main" val="189155331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Overall Commission </a:t>
            </a:r>
            <a:r>
              <a:rPr lang="en-US" sz="2400" dirty="0" smtClean="0">
                <a:solidFill>
                  <a:schemeClr val="bg1"/>
                </a:solidFill>
              </a:rPr>
              <a:t>Findings continued </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16</a:t>
            </a:fld>
            <a:endParaRPr lang="en-US" dirty="0">
              <a:solidFill>
                <a:schemeClr val="bg1"/>
              </a:solidFill>
            </a:endParaRPr>
          </a:p>
        </p:txBody>
      </p:sp>
      <p:sp>
        <p:nvSpPr>
          <p:cNvPr id="11" name="Content Placeholder 5"/>
          <p:cNvSpPr txBox="1">
            <a:spLocks/>
          </p:cNvSpPr>
          <p:nvPr/>
        </p:nvSpPr>
        <p:spPr bwMode="auto">
          <a:xfrm>
            <a:off x="609600" y="1143000"/>
            <a:ext cx="7848600" cy="4572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173736" indent="-173736">
              <a:spcAft>
                <a:spcPts val="600"/>
              </a:spcAft>
              <a:buSzPct val="100000"/>
              <a:buFont typeface="Arial" panose="020B0604020202020204" pitchFamily="34" charset="0"/>
              <a:buChar char="•"/>
              <a:defRPr/>
            </a:pPr>
            <a:r>
              <a:rPr lang="en-US" sz="1400" b="0" kern="0" dirty="0" err="1"/>
              <a:t>SCSs</a:t>
            </a:r>
            <a:r>
              <a:rPr lang="en-US" sz="1400" b="0" kern="0" dirty="0"/>
              <a:t> are one type of harm reduction, with a primary goal of keeping people alive regardless of whether they choose to enter treatment. </a:t>
            </a:r>
          </a:p>
          <a:p>
            <a:pPr marL="576072" lvl="1" indent="-228600">
              <a:spcAft>
                <a:spcPts val="600"/>
              </a:spcAft>
              <a:buSzPct val="100000"/>
              <a:buFont typeface="Courier New" panose="02070309020205020404" pitchFamily="49" charset="0"/>
              <a:buChar char="o"/>
              <a:defRPr/>
            </a:pPr>
            <a:r>
              <a:rPr lang="en-US" sz="1350" b="0" kern="0" dirty="0"/>
              <a:t>Outside the U.S., there are more than 100 </a:t>
            </a:r>
            <a:r>
              <a:rPr lang="en-US" sz="1350" b="0" kern="0" dirty="0" err="1"/>
              <a:t>SCSs</a:t>
            </a:r>
            <a:r>
              <a:rPr lang="en-US" sz="1350" b="0" kern="0" dirty="0"/>
              <a:t> located in 11 countries.</a:t>
            </a:r>
          </a:p>
          <a:p>
            <a:pPr marL="576072" lvl="1" indent="-228600">
              <a:spcAft>
                <a:spcPts val="600"/>
              </a:spcAft>
              <a:buSzPct val="100000"/>
              <a:buFont typeface="Courier New" panose="02070309020205020404" pitchFamily="49" charset="0"/>
              <a:buChar char="o"/>
              <a:defRPr/>
            </a:pPr>
            <a:r>
              <a:rPr lang="en-US" sz="1350" b="0" kern="0" dirty="0"/>
              <a:t>There have been no overdose deaths reported </a:t>
            </a:r>
            <a:r>
              <a:rPr lang="en-US" sz="1350" b="0" kern="0" dirty="0" smtClean="0"/>
              <a:t>inside </a:t>
            </a:r>
            <a:r>
              <a:rPr lang="en-US" sz="1350" b="0" kern="0" dirty="0"/>
              <a:t>existing SCSs.</a:t>
            </a:r>
            <a:endParaRPr lang="en-US" sz="1350" b="0" i="1" kern="0" dirty="0"/>
          </a:p>
          <a:p>
            <a:pPr marL="576072" lvl="1" indent="-228600">
              <a:spcAft>
                <a:spcPts val="600"/>
              </a:spcAft>
              <a:buSzPct val="100000"/>
              <a:buFont typeface="Courier New" panose="02070309020205020404" pitchFamily="49" charset="0"/>
              <a:buChar char="o"/>
              <a:defRPr/>
            </a:pPr>
            <a:r>
              <a:rPr lang="en-US" sz="1350" b="0" kern="0" dirty="0"/>
              <a:t>Services offered at SCSs vary and reflect the particular characteristics of their </a:t>
            </a:r>
            <a:r>
              <a:rPr lang="en-US" sz="1350" b="0" kern="0" dirty="0" smtClean="0"/>
              <a:t>communities.</a:t>
            </a:r>
          </a:p>
          <a:p>
            <a:pPr marL="171450" indent="-171450">
              <a:spcAft>
                <a:spcPts val="600"/>
              </a:spcAft>
              <a:buSzPct val="100000"/>
              <a:buFont typeface="Arial" panose="020B0604020202020204" pitchFamily="34" charset="0"/>
              <a:buChar char="•"/>
              <a:defRPr/>
            </a:pPr>
            <a:endParaRPr lang="en-US" sz="1050" b="0" dirty="0" smtClean="0"/>
          </a:p>
          <a:p>
            <a:pPr marL="171450" indent="-171450">
              <a:spcAft>
                <a:spcPts val="600"/>
              </a:spcAft>
              <a:buSzPct val="100000"/>
              <a:buFont typeface="Arial" panose="020B0604020202020204" pitchFamily="34" charset="0"/>
              <a:buChar char="•"/>
              <a:defRPr/>
            </a:pPr>
            <a:r>
              <a:rPr lang="en-US" sz="1400" b="0" dirty="0" smtClean="0"/>
              <a:t>Legal </a:t>
            </a:r>
            <a:r>
              <a:rPr lang="en-US" sz="1400" b="0" dirty="0"/>
              <a:t>defenses based upon states’ rights and statutory interpretation, which support the establishment of a </a:t>
            </a:r>
            <a:r>
              <a:rPr lang="en-US" sz="1400" b="0" dirty="0" smtClean="0"/>
              <a:t>SCS, </a:t>
            </a:r>
            <a:r>
              <a:rPr lang="en-US" sz="1400" b="0" dirty="0"/>
              <a:t>have not been tested in </a:t>
            </a:r>
            <a:r>
              <a:rPr lang="en-US" sz="1400" b="0" dirty="0" smtClean="0"/>
              <a:t>federal court. T</a:t>
            </a:r>
            <a:r>
              <a:rPr lang="en-US" sz="1400" b="0" kern="0" dirty="0" smtClean="0"/>
              <a:t>he </a:t>
            </a:r>
            <a:r>
              <a:rPr lang="en-US" sz="1400" b="0" kern="0" dirty="0"/>
              <a:t>U.S. Department of Justice has consistently offered the opinion that SCSs are illegal and prohibited </a:t>
            </a:r>
            <a:r>
              <a:rPr lang="en-US" sz="1400" b="0" dirty="0"/>
              <a:t>under the Controlled Substances </a:t>
            </a:r>
            <a:r>
              <a:rPr lang="en-US" sz="1400" b="0" dirty="0" smtClean="0"/>
              <a:t>Act.</a:t>
            </a:r>
          </a:p>
          <a:p>
            <a:pPr marL="571500" lvl="1" indent="-228600">
              <a:spcAft>
                <a:spcPts val="600"/>
              </a:spcAft>
              <a:buSzPct val="100000"/>
              <a:buFont typeface="Courier New" panose="02070309020205020404" pitchFamily="49" charset="0"/>
              <a:buChar char="o"/>
              <a:defRPr/>
            </a:pPr>
            <a:r>
              <a:rPr lang="en-US" sz="1350" b="0" kern="0" dirty="0" smtClean="0"/>
              <a:t>If a public or private entity in Massachusetts proceeds with developing a SCS, the entity would need to be deliberate in understanding the potential federal civil and criminal risks and liabilities in order to respond to legal repercussions.</a:t>
            </a:r>
          </a:p>
          <a:p>
            <a:pPr marL="177800" indent="-177800">
              <a:spcAft>
                <a:spcPts val="600"/>
              </a:spcAft>
              <a:buSzPct val="100000"/>
              <a:buFont typeface="Arial" panose="020B0604020202020204" pitchFamily="34" charset="0"/>
              <a:buChar char="•"/>
              <a:defRPr/>
            </a:pPr>
            <a:endParaRPr lang="en-US" sz="1050" b="0" kern="0" dirty="0" smtClean="0"/>
          </a:p>
          <a:p>
            <a:pPr marL="177800" indent="-177800">
              <a:spcAft>
                <a:spcPts val="600"/>
              </a:spcAft>
              <a:buSzPct val="100000"/>
              <a:buFont typeface="Arial" panose="020B0604020202020204" pitchFamily="34" charset="0"/>
              <a:buChar char="•"/>
              <a:defRPr/>
            </a:pPr>
            <a:r>
              <a:rPr lang="en-US" sz="1400" b="0" kern="0" dirty="0" smtClean="0"/>
              <a:t>There is increasing attention in the United States and in the Commonwealth on SCS as a harm reduction strategy. Although </a:t>
            </a:r>
            <a:r>
              <a:rPr lang="en-US" sz="1400" b="0" kern="0" dirty="0"/>
              <a:t>some states have filed legislation, no state has enacted legislation allowing for the implementation of a SCS</a:t>
            </a:r>
            <a:r>
              <a:rPr lang="en-US" sz="1400" b="0" kern="0" dirty="0" smtClean="0"/>
              <a:t>. Some local municipalities and counties are exploring opening a SCS (e.g. Baltimore, Denver, Philadelphia, San Francisco, Seattle/King County).</a:t>
            </a:r>
            <a:endParaRPr lang="en-US" sz="1400" b="0" kern="0" dirty="0"/>
          </a:p>
        </p:txBody>
      </p:sp>
    </p:spTree>
    <p:extLst>
      <p:ext uri="{BB962C8B-B14F-4D97-AF65-F5344CB8AC3E}">
        <p14:creationId xmlns:p14="http://schemas.microsoft.com/office/powerpoint/2010/main" val="328515363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Overall Commission </a:t>
            </a:r>
            <a:r>
              <a:rPr lang="en-US" sz="2400" dirty="0" smtClean="0">
                <a:solidFill>
                  <a:schemeClr val="bg1"/>
                </a:solidFill>
              </a:rPr>
              <a:t>Findings continued </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17</a:t>
            </a:fld>
            <a:endParaRPr lang="en-US" dirty="0">
              <a:solidFill>
                <a:schemeClr val="bg1"/>
              </a:solidFill>
            </a:endParaRPr>
          </a:p>
        </p:txBody>
      </p:sp>
      <p:sp>
        <p:nvSpPr>
          <p:cNvPr id="11" name="Content Placeholder 5"/>
          <p:cNvSpPr txBox="1">
            <a:spLocks/>
          </p:cNvSpPr>
          <p:nvPr/>
        </p:nvSpPr>
        <p:spPr bwMode="auto">
          <a:xfrm>
            <a:off x="609600" y="1143000"/>
            <a:ext cx="7848600" cy="4572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173736" indent="-173736">
              <a:spcAft>
                <a:spcPts val="600"/>
              </a:spcAft>
              <a:buSzPct val="100000"/>
              <a:buFont typeface="Arial" panose="020B0604020202020204" pitchFamily="34" charset="0"/>
              <a:buChar char="•"/>
              <a:defRPr/>
            </a:pPr>
            <a:r>
              <a:rPr lang="en-US" sz="1400" b="0" dirty="0"/>
              <a:t>State professional licensing, criminal, and civil </a:t>
            </a:r>
            <a:r>
              <a:rPr lang="en-US" sz="1400" b="0" dirty="0" smtClean="0"/>
              <a:t>laws that pose a barrier to opening a SCS will </a:t>
            </a:r>
            <a:r>
              <a:rPr lang="en-US" sz="1400" b="0" dirty="0"/>
              <a:t>have to be amended for a SCS to operate in Massachusetts</a:t>
            </a:r>
            <a:r>
              <a:rPr lang="en-US" sz="1400" b="0" dirty="0" smtClean="0"/>
              <a:t>.</a:t>
            </a:r>
          </a:p>
          <a:p>
            <a:pPr lvl="1">
              <a:spcAft>
                <a:spcPts val="600"/>
              </a:spcAft>
              <a:buSzPct val="100000"/>
              <a:buFont typeface="Courier New" panose="02070309020205020404" pitchFamily="49" charset="0"/>
              <a:buChar char="o"/>
              <a:defRPr/>
            </a:pPr>
            <a:r>
              <a:rPr lang="en-US" sz="1400" b="0" dirty="0" smtClean="0"/>
              <a:t>Professional </a:t>
            </a:r>
            <a:r>
              <a:rPr lang="en-US" sz="1400" b="0" dirty="0"/>
              <a:t>licensure boards would need to revise regulations and issue appropriate </a:t>
            </a:r>
            <a:r>
              <a:rPr lang="en-US" sz="1400" b="0" dirty="0" smtClean="0"/>
              <a:t>guidance in order for their members to work or volunteer in a SCS.</a:t>
            </a:r>
          </a:p>
          <a:p>
            <a:pPr marL="173736" indent="-173736">
              <a:spcAft>
                <a:spcPts val="600"/>
              </a:spcAft>
              <a:buSzPct val="100000"/>
              <a:buFont typeface="Arial" panose="020B0604020202020204" pitchFamily="34" charset="0"/>
              <a:buChar char="•"/>
              <a:defRPr/>
            </a:pPr>
            <a:endParaRPr lang="en-US" sz="1400" b="0" kern="0" dirty="0"/>
          </a:p>
          <a:p>
            <a:pPr marL="173736" indent="-173736">
              <a:spcAft>
                <a:spcPts val="600"/>
              </a:spcAft>
              <a:buSzPct val="100000"/>
              <a:buFont typeface="Arial" panose="020B0604020202020204" pitchFamily="34" charset="0"/>
              <a:buChar char="•"/>
              <a:defRPr/>
            </a:pPr>
            <a:r>
              <a:rPr lang="en-US" sz="1400" b="0" kern="0" dirty="0" smtClean="0"/>
              <a:t>A </a:t>
            </a:r>
            <a:r>
              <a:rPr lang="en-US" sz="1400" b="0" kern="0" dirty="0"/>
              <a:t>number of existing harm reduction approaches and interventions are effective at reducing the risk of overdose and transmission of blood-borne diseases among PWUD and should be expanded through a statewide strategy.</a:t>
            </a:r>
            <a:endParaRPr lang="en-US" sz="1400" b="0" i="1" kern="0" dirty="0"/>
          </a:p>
          <a:p>
            <a:pPr marL="576072" lvl="1" indent="-228600">
              <a:spcAft>
                <a:spcPts val="600"/>
              </a:spcAft>
              <a:buSzPct val="100000"/>
              <a:buFont typeface="Courier New" panose="02070309020205020404" pitchFamily="49" charset="0"/>
              <a:buChar char="o"/>
              <a:defRPr/>
            </a:pPr>
            <a:r>
              <a:rPr lang="en-US" sz="1350" b="0" kern="0" dirty="0"/>
              <a:t>The availability of naloxone without an individual prescription reduces the risk of opioid-related overdose.</a:t>
            </a:r>
          </a:p>
          <a:p>
            <a:pPr marL="576072" lvl="1" indent="-228600">
              <a:spcAft>
                <a:spcPts val="600"/>
              </a:spcAft>
              <a:buSzPct val="100000"/>
              <a:buFont typeface="Courier New" panose="02070309020205020404" pitchFamily="49" charset="0"/>
              <a:buChar char="o"/>
              <a:defRPr/>
            </a:pPr>
            <a:r>
              <a:rPr lang="en-US" sz="1350" b="0" kern="0" dirty="0"/>
              <a:t>The availability of sterile and safe injection equipment and syringe disposal services are effective at reducing the risk of transmission of blood-borne diseases among PWUD. </a:t>
            </a:r>
          </a:p>
          <a:p>
            <a:pPr marL="576072" lvl="1" indent="-228600">
              <a:spcAft>
                <a:spcPts val="600"/>
              </a:spcAft>
              <a:buSzPct val="100000"/>
              <a:buFont typeface="Courier New" panose="02070309020205020404" pitchFamily="49" charset="0"/>
              <a:buChar char="o"/>
              <a:defRPr/>
            </a:pPr>
            <a:r>
              <a:rPr lang="en-US" sz="1350" b="0" kern="0" dirty="0"/>
              <a:t>Fentanyl testing </a:t>
            </a:r>
            <a:r>
              <a:rPr lang="en-US" sz="1350" b="0" kern="0" dirty="0" smtClean="0"/>
              <a:t>strips/drug-checking services are </a:t>
            </a:r>
            <a:r>
              <a:rPr lang="en-US" sz="1350" b="0" kern="0" dirty="0"/>
              <a:t>a promising harm reduction intervention. </a:t>
            </a:r>
          </a:p>
        </p:txBody>
      </p:sp>
    </p:spTree>
    <p:extLst>
      <p:ext uri="{BB962C8B-B14F-4D97-AF65-F5344CB8AC3E}">
        <p14:creationId xmlns:p14="http://schemas.microsoft.com/office/powerpoint/2010/main" val="28534615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Findings: Charge 1 and 2</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18</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1338298071"/>
              </p:ext>
            </p:extLst>
          </p:nvPr>
        </p:nvGraphicFramePr>
        <p:xfrm>
          <a:off x="612648" y="838200"/>
          <a:ext cx="8074152" cy="5234940"/>
        </p:xfrm>
        <a:graphic>
          <a:graphicData uri="http://schemas.openxmlformats.org/drawingml/2006/table">
            <a:tbl>
              <a:tblPr/>
              <a:tblGrid>
                <a:gridCol w="6245352">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1310089">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342900" indent="-342900">
                        <a:spcAft>
                          <a:spcPts val="600"/>
                        </a:spcAft>
                        <a:buAutoNum type="arabicPeriod"/>
                      </a:pPr>
                      <a:r>
                        <a:rPr lang="en-US" sz="1500" b="1" dirty="0" smtClean="0">
                          <a:latin typeface="Calibri" panose="020F0502020204030204" pitchFamily="34" charset="0"/>
                        </a:rPr>
                        <a:t>Existing harm reduction efforts in the Commonwealth and whether there is potential for collaboration with existing public health harm reduction organizations</a:t>
                      </a:r>
                    </a:p>
                    <a:p>
                      <a:pPr marL="342900" marR="0" indent="-342900" algn="l" defTabSz="914400" rtl="0" eaLnBrk="1" fontAlgn="auto" latinLnBrk="0" hangingPunct="1">
                        <a:lnSpc>
                          <a:spcPct val="100000"/>
                        </a:lnSpc>
                        <a:spcBef>
                          <a:spcPts val="0"/>
                        </a:spcBef>
                        <a:spcAft>
                          <a:spcPts val="600"/>
                        </a:spcAft>
                        <a:buClrTx/>
                        <a:buSzTx/>
                        <a:buFontTx/>
                        <a:buAutoNum type="arabicPeriod"/>
                        <a:tabLst/>
                        <a:defRPr/>
                      </a:pPr>
                      <a:r>
                        <a:rPr lang="en-US" sz="1500" b="1" dirty="0" smtClean="0">
                          <a:latin typeface="Calibri" panose="020F0502020204030204" pitchFamily="34" charset="0"/>
                        </a:rPr>
                        <a:t>Opportunities to maximize public health benefits, including educating persons utilizing the sites of the risks of contracting HIV and viral hepatitis and on proper disposal of hypodermic needles and syringes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1794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lgn="l"/>
                      <a:r>
                        <a:rPr lang="en-US" sz="1400" b="1" dirty="0" smtClean="0">
                          <a:latin typeface="Calibri" panose="020F0502020204030204" pitchFamily="34" charset="0"/>
                        </a:rPr>
                        <a:t>Findings</a:t>
                      </a:r>
                      <a:endParaRPr lang="en-US" sz="1400" b="1" dirty="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anose="020F0502020204030204" pitchFamily="34" charset="0"/>
                        </a:rPr>
                        <a:t>Presentations and Documents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339319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u="none" dirty="0" smtClean="0">
                          <a:solidFill>
                            <a:schemeClr val="tx1"/>
                          </a:solidFill>
                          <a:latin typeface="Calibri" panose="020F0502020204030204" pitchFamily="34" charset="0"/>
                        </a:rPr>
                        <a:t>Existing Commonwealth harm reduction efforts are primarily focused on increasing access to naloxone</a:t>
                      </a:r>
                      <a:r>
                        <a:rPr lang="en-US" sz="1200" b="0" u="none" baseline="0" dirty="0" smtClean="0">
                          <a:solidFill>
                            <a:schemeClr val="tx1"/>
                          </a:solidFill>
                          <a:latin typeface="Calibri" panose="020F0502020204030204" pitchFamily="34" charset="0"/>
                        </a:rPr>
                        <a:t> and</a:t>
                      </a:r>
                      <a:r>
                        <a:rPr lang="en-US" sz="1200" b="0" u="none" dirty="0" smtClean="0">
                          <a:solidFill>
                            <a:schemeClr val="tx1"/>
                          </a:solidFill>
                          <a:latin typeface="Calibri" panose="020F0502020204030204" pitchFamily="34" charset="0"/>
                        </a:rPr>
                        <a:t> the expansion of needle</a:t>
                      </a:r>
                      <a:r>
                        <a:rPr lang="en-US" sz="1200" b="0" u="none" baseline="0" dirty="0" smtClean="0">
                          <a:solidFill>
                            <a:schemeClr val="tx1"/>
                          </a:solidFill>
                          <a:latin typeface="Calibri" panose="020F0502020204030204" pitchFamily="34" charset="0"/>
                        </a:rPr>
                        <a:t> exchange programs, implementing promising practice pilots, and public awareness campaigns. Services that could be expanded as part of a comprehensive statewide strategy include, but are not limited to:</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50" b="0" u="none" dirty="0" smtClean="0">
                        <a:solidFill>
                          <a:schemeClr val="tx1"/>
                        </a:solidFill>
                        <a:latin typeface="Calibri" panose="020F050202020403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Bulk Purchasing Program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Naloxone Dispensing via Standing Order</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Overdose Education and Naloxone Distribution (OEND) Program</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First Responder Naloxone Grant</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Post-Overdose Follow-Up with First Responders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Syringe Service Programs</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Outreach program and community</a:t>
                      </a:r>
                      <a:r>
                        <a:rPr lang="en-US" sz="1100" baseline="0" dirty="0" smtClean="0">
                          <a:solidFill>
                            <a:schemeClr val="tx1"/>
                          </a:solidFill>
                          <a:latin typeface="Calibri" panose="020F0502020204030204" pitchFamily="34" charset="0"/>
                        </a:rPr>
                        <a:t> syringe pick up programs</a:t>
                      </a:r>
                      <a:endParaRPr lang="en-US" sz="1100" dirty="0" smtClean="0">
                        <a:solidFill>
                          <a:schemeClr val="tx1"/>
                        </a:solidFill>
                        <a:latin typeface="Calibri" panose="020F0502020204030204" pitchFamily="34" charset="0"/>
                      </a:endParaRP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Programs based</a:t>
                      </a:r>
                      <a:r>
                        <a:rPr lang="en-US" sz="1100" baseline="0" dirty="0" smtClean="0">
                          <a:solidFill>
                            <a:schemeClr val="tx1"/>
                          </a:solidFill>
                          <a:latin typeface="Calibri" panose="020F0502020204030204" pitchFamily="34" charset="0"/>
                        </a:rPr>
                        <a:t> upon the </a:t>
                      </a:r>
                      <a:r>
                        <a:rPr lang="en-US" sz="1100" dirty="0" smtClean="0">
                          <a:solidFill>
                            <a:schemeClr val="tx1"/>
                          </a:solidFill>
                          <a:latin typeface="Calibri" panose="020F0502020204030204" pitchFamily="34" charset="0"/>
                        </a:rPr>
                        <a:t>Supportive Place for Observation and Treatment (SPOT) model</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dirty="0" smtClean="0">
                          <a:solidFill>
                            <a:schemeClr val="tx1"/>
                          </a:solidFill>
                          <a:latin typeface="Calibri" panose="020F0502020204030204" pitchFamily="34" charset="0"/>
                        </a:rPr>
                        <a:t>Low threshold engagement programs</a:t>
                      </a:r>
                      <a:r>
                        <a:rPr lang="en-US" sz="1100" baseline="0" dirty="0" smtClean="0">
                          <a:solidFill>
                            <a:schemeClr val="tx1"/>
                          </a:solidFill>
                          <a:latin typeface="Calibri" panose="020F0502020204030204" pitchFamily="34" charset="0"/>
                        </a:rPr>
                        <a:t>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solidFill>
                            <a:schemeClr val="tx1"/>
                          </a:solidFill>
                          <a:latin typeface="Calibri" panose="020F0502020204030204" pitchFamily="34" charset="0"/>
                        </a:rPr>
                        <a:t>Mobile Health or Support programs </a:t>
                      </a:r>
                    </a:p>
                    <a:p>
                      <a:pPr marL="173736" marR="0" lvl="0" indent="-173736"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100" baseline="0" dirty="0" smtClean="0">
                          <a:solidFill>
                            <a:schemeClr val="tx1"/>
                          </a:solidFill>
                          <a:latin typeface="Calibri" panose="020F0502020204030204" pitchFamily="34" charset="0"/>
                        </a:rPr>
                        <a:t>Fentanyl testing</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dirty="0" smtClean="0">
                        <a:solidFill>
                          <a:schemeClr val="tx1"/>
                        </a:solidFill>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baseline="0" dirty="0" smtClean="0">
                          <a:solidFill>
                            <a:schemeClr val="tx1"/>
                          </a:solidFill>
                          <a:latin typeface="Calibri" panose="020F0502020204030204" pitchFamily="34" charset="0"/>
                        </a:rPr>
                        <a:t>More information on the Commonwealth’s efforts can be found online at: </a:t>
                      </a:r>
                    </a:p>
                    <a:p>
                      <a:pPr marL="0" marR="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u="none" baseline="0" dirty="0" smtClean="0">
                          <a:solidFill>
                            <a:schemeClr val="tx1"/>
                          </a:solidFill>
                          <a:latin typeface="Calibri" panose="020F0502020204030204" pitchFamily="34" charset="0"/>
                          <a:hlinkClick r:id="rId4"/>
                        </a:rPr>
                        <a:t>Massachusetts responds to the opioid epidemic</a:t>
                      </a:r>
                      <a:r>
                        <a:rPr lang="en-US" sz="1200" u="none" baseline="0" dirty="0" smtClean="0">
                          <a:solidFill>
                            <a:schemeClr val="tx1"/>
                          </a:solidFill>
                          <a:latin typeface="Calibri" panose="020F0502020204030204" pitchFamily="34" charset="0"/>
                        </a:rPr>
                        <a:t> </a:t>
                      </a:r>
                      <a:endParaRPr lang="en-US" sz="1200" u="none" dirty="0" smtClean="0">
                        <a:solidFill>
                          <a:schemeClr val="tx1"/>
                        </a:solidFill>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914400">
                        <a:lnSpc>
                          <a:spcPct val="100000"/>
                        </a:lnSpc>
                        <a:spcBef>
                          <a:spcPts val="0"/>
                        </a:spcBef>
                        <a:spcAft>
                          <a:spcPts val="1000"/>
                        </a:spcAft>
                      </a:pPr>
                      <a:r>
                        <a:rPr lang="en-US" sz="1200" i="1" u="none" dirty="0" smtClean="0">
                          <a:solidFill>
                            <a:schemeClr val="tx1"/>
                          </a:solidFill>
                          <a:effectLst/>
                          <a:latin typeface="Calibri" panose="020F0502020204030204" pitchFamily="34" charset="0"/>
                          <a:ea typeface="Calibri"/>
                          <a:cs typeface="Times New Roman"/>
                        </a:rPr>
                        <a:t>See</a:t>
                      </a:r>
                      <a:r>
                        <a:rPr lang="en-US" sz="1200" i="1" u="none" baseline="0" dirty="0" smtClean="0">
                          <a:solidFill>
                            <a:schemeClr val="tx1"/>
                          </a:solidFill>
                          <a:effectLst/>
                          <a:latin typeface="Calibri" panose="020F0502020204030204" pitchFamily="34" charset="0"/>
                          <a:ea typeface="Calibri"/>
                          <a:cs typeface="Times New Roman"/>
                        </a:rPr>
                        <a:t> sources in Appendix B: </a:t>
                      </a:r>
                    </a:p>
                    <a:p>
                      <a:pPr marL="0" marR="0" lvl="0" indent="-914400">
                        <a:lnSpc>
                          <a:spcPct val="100000"/>
                        </a:lnSpc>
                        <a:spcBef>
                          <a:spcPts val="0"/>
                        </a:spcBef>
                        <a:spcAft>
                          <a:spcPts val="1000"/>
                        </a:spcAft>
                      </a:pPr>
                      <a:r>
                        <a:rPr lang="en-US" sz="1200" i="0" u="none" baseline="0" dirty="0" smtClean="0">
                          <a:solidFill>
                            <a:schemeClr val="tx1"/>
                          </a:solidFill>
                          <a:effectLst/>
                          <a:latin typeface="Calibri" panose="020F0502020204030204" pitchFamily="34" charset="0"/>
                          <a:ea typeface="Calibri"/>
                          <a:cs typeface="Times New Roman"/>
                        </a:rPr>
                        <a:t>4, 16, 18, 17, 55</a:t>
                      </a:r>
                      <a:endParaRPr lang="en-US" sz="1200" i="0" dirty="0" smtClean="0">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1" dirty="0" smtClean="0">
                          <a:latin typeface="Calibri" panose="020F0502020204030204" pitchFamily="34" charset="0"/>
                        </a:rPr>
                        <a:t>See</a:t>
                      </a:r>
                      <a:r>
                        <a:rPr lang="en-US" sz="1200" i="1" baseline="0" dirty="0" smtClean="0">
                          <a:latin typeface="Calibri" panose="020F0502020204030204" pitchFamily="34" charset="0"/>
                        </a:rPr>
                        <a:t> a compilation of Massachusetts Community-based Harm Reduction Services in Appendix C</a:t>
                      </a:r>
                      <a:endParaRPr lang="en-US" sz="1200" i="1" dirty="0" smtClean="0">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84801483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Charge 1: Spotlight</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19</a:t>
            </a:fld>
            <a:endParaRPr lang="en-US" dirty="0">
              <a:solidFill>
                <a:schemeClr val="bg1"/>
              </a:solidFill>
            </a:endParaRPr>
          </a:p>
        </p:txBody>
      </p:sp>
      <p:graphicFrame>
        <p:nvGraphicFramePr>
          <p:cNvPr id="9" name="Table 8"/>
          <p:cNvGraphicFramePr>
            <a:graphicFrameLocks noGrp="1"/>
          </p:cNvGraphicFramePr>
          <p:nvPr>
            <p:extLst>
              <p:ext uri="{D42A27DB-BD31-4B8C-83A1-F6EECF244321}">
                <p14:modId xmlns:p14="http://schemas.microsoft.com/office/powerpoint/2010/main" val="1149292984"/>
              </p:ext>
            </p:extLst>
          </p:nvPr>
        </p:nvGraphicFramePr>
        <p:xfrm>
          <a:off x="612648" y="838200"/>
          <a:ext cx="8074152" cy="5221225"/>
        </p:xfrm>
        <a:graphic>
          <a:graphicData uri="http://schemas.openxmlformats.org/drawingml/2006/table">
            <a:tbl>
              <a:tblPr>
                <a:tableStyleId>{073A0DAA-6AF3-43AB-8588-CEC1D06C72B9}</a:tableStyleId>
              </a:tblPr>
              <a:tblGrid>
                <a:gridCol w="1368552">
                  <a:extLst>
                    <a:ext uri="{9D8B030D-6E8A-4147-A177-3AD203B41FA5}">
                      <a16:colId xmlns:a16="http://schemas.microsoft.com/office/drawing/2014/main" xmlns="" val="20000"/>
                    </a:ext>
                  </a:extLst>
                </a:gridCol>
                <a:gridCol w="3962400">
                  <a:extLst>
                    <a:ext uri="{9D8B030D-6E8A-4147-A177-3AD203B41FA5}">
                      <a16:colId xmlns:a16="http://schemas.microsoft.com/office/drawing/2014/main" xmlns="" val="20001"/>
                    </a:ext>
                  </a:extLst>
                </a:gridCol>
                <a:gridCol w="2743200">
                  <a:extLst>
                    <a:ext uri="{9D8B030D-6E8A-4147-A177-3AD203B41FA5}">
                      <a16:colId xmlns:a16="http://schemas.microsoft.com/office/drawing/2014/main" xmlns="" val="20002"/>
                    </a:ext>
                  </a:extLst>
                </a:gridCol>
              </a:tblGrid>
              <a:tr h="305690">
                <a:tc gridSpan="3">
                  <a:txBody>
                    <a:bodyPr/>
                    <a:lstStyle/>
                    <a:p>
                      <a:r>
                        <a:rPr lang="en-US" sz="1400" b="1" dirty="0" smtClean="0">
                          <a:latin typeface="Calibri" panose="020F0502020204030204" pitchFamily="34" charset="0"/>
                        </a:rPr>
                        <a:t>Spotlight</a:t>
                      </a:r>
                      <a:r>
                        <a:rPr lang="en-US" sz="1400" b="1" baseline="0" dirty="0" smtClean="0">
                          <a:latin typeface="Calibri" panose="020F0502020204030204" pitchFamily="34" charset="0"/>
                        </a:rPr>
                        <a:t> on Select Harm Reduction Programs</a:t>
                      </a:r>
                      <a:endParaRPr lang="en-US" sz="1400" b="1" dirty="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xmlns="" val="10000"/>
                  </a:ext>
                </a:extLst>
              </a:tr>
              <a:tr h="288842">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200" b="1" u="none" baseline="0" dirty="0" smtClean="0">
                          <a:latin typeface="Calibri" panose="020F0502020204030204" pitchFamily="34" charset="0"/>
                        </a:rPr>
                        <a:t>Program</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200" b="1" u="none" baseline="0" dirty="0" smtClean="0">
                          <a:latin typeface="Calibri" panose="020F0502020204030204" pitchFamily="34" charset="0"/>
                        </a:rPr>
                        <a:t>Overview</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 typeface="+mj-lt"/>
                        <a:buNone/>
                        <a:tabLst/>
                        <a:defRPr/>
                      </a:pPr>
                      <a:r>
                        <a:rPr lang="en-US" sz="1200" b="1" u="none" baseline="0" dirty="0" smtClean="0">
                          <a:latin typeface="Calibri" panose="020F0502020204030204" pitchFamily="34" charset="0"/>
                        </a:rPr>
                        <a:t>Services Offered</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xmlns="" val="10001"/>
                  </a:ext>
                </a:extLst>
              </a:tr>
              <a:tr h="2574973">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u="none" dirty="0" smtClean="0">
                          <a:latin typeface="Calibri" panose="020F0502020204030204" pitchFamily="34" charset="0"/>
                          <a:hlinkClick r:id="rId4" invalidUrl="https://www.mass.gov/files/documents/2018/12/14/Engagement Center Larkin 11-20-2018.pdf"/>
                        </a:rPr>
                        <a:t>Boston</a:t>
                      </a:r>
                      <a:r>
                        <a:rPr lang="en-US" sz="1200" b="1" u="none" baseline="0" dirty="0" smtClean="0">
                          <a:latin typeface="Calibri" panose="020F0502020204030204" pitchFamily="34" charset="0"/>
                          <a:hlinkClick r:id="rId4" invalidUrl="https://www.mass.gov/files/documents/2018/12/14/Engagement Center Larkin 11-20-2018.pdf"/>
                        </a:rPr>
                        <a:t> Engagement Center (EC)</a:t>
                      </a:r>
                      <a:endParaRPr lang="en-US" sz="1200" b="1" u="none" baseline="0" dirty="0" smtClean="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solidFill>
                            <a:schemeClr val="tx1"/>
                          </a:solidFill>
                          <a:latin typeface="Calibri" panose="020F0502020204030204" pitchFamily="34" charset="0"/>
                        </a:rPr>
                        <a:t>Implemented by the City of Boston with support and collaboration from the Boston Public Health Commission (BPHC) Bureau of Recovery Services, Boston Health Care for the Homeless Program (</a:t>
                      </a:r>
                      <a:r>
                        <a:rPr lang="en-US" sz="1200" b="0" u="none" baseline="0" dirty="0" err="1" smtClean="0">
                          <a:solidFill>
                            <a:schemeClr val="tx1"/>
                          </a:solidFill>
                          <a:latin typeface="Calibri" panose="020F0502020204030204" pitchFamily="34" charset="0"/>
                        </a:rPr>
                        <a:t>BHCHP</a:t>
                      </a:r>
                      <a:r>
                        <a:rPr lang="en-US" sz="1200" b="0" u="none" baseline="0" dirty="0" smtClean="0">
                          <a:solidFill>
                            <a:schemeClr val="tx1"/>
                          </a:solidFill>
                          <a:latin typeface="Calibri" panose="020F0502020204030204" pitchFamily="34" charset="0"/>
                        </a:rPr>
                        <a:t>), and the Mass. Department of Public Health.</a:t>
                      </a:r>
                      <a:endParaRPr lang="en-US" sz="1200" b="0" i="1" u="none" baseline="0" dirty="0" smtClean="0">
                        <a:solidFill>
                          <a:schemeClr val="tx1"/>
                        </a:solidFill>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solidFill>
                            <a:schemeClr val="tx1"/>
                          </a:solidFill>
                          <a:latin typeface="Calibri" panose="020F0502020204030204" pitchFamily="34" charset="0"/>
                        </a:rPr>
                        <a:t>Creates a comfortable space for individuals to begin or continue engagement in services, and provide a safe, low-threshold space for neighborhood residents to spend time during the day.</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solidFill>
                            <a:schemeClr val="tx1"/>
                          </a:solidFill>
                          <a:latin typeface="Calibri" panose="020F0502020204030204" pitchFamily="34" charset="0"/>
                        </a:rPr>
                        <a:t>Offers law enforcement, first responders, and street outreach workers a place to guide individuals in need of services and support.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latin typeface="Calibri" panose="020F0502020204030204" pitchFamily="34" charset="0"/>
                        </a:rPr>
                        <a:t>Water, snacks, coffee, and bathrooms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latin typeface="Calibri" panose="020F0502020204030204" pitchFamily="34" charset="0"/>
                        </a:rPr>
                        <a:t>Medical care from BHCHP</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latin typeface="Calibri" panose="020F0502020204030204" pitchFamily="34" charset="0"/>
                        </a:rPr>
                        <a:t>Referral to medical care, behavioral health care, recovery services, and housing services</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latin typeface="Calibri" panose="020F0502020204030204" pitchFamily="34" charset="0"/>
                        </a:rPr>
                        <a:t>Fitness and writing groups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latin typeface="Calibri" panose="020F0502020204030204" pitchFamily="34" charset="0"/>
                        </a:rPr>
                        <a:t>Services requested by clients, including foot care, dental care, and workforce development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2"/>
                  </a:ext>
                </a:extLst>
              </a:tr>
              <a:tr h="2051720">
                <a:tc>
                  <a:txBody>
                    <a:bodyPr/>
                    <a:lstStyle/>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b="1" u="none" dirty="0" smtClean="0">
                          <a:latin typeface="Calibri" panose="020F0502020204030204" pitchFamily="34" charset="0"/>
                          <a:hlinkClick r:id="rId5" invalidUrl="https://www.mass.gov/files/documents/2018/12/14/HRC SPOT program overview Gaeta 11-20-2018.pdf"/>
                        </a:rPr>
                        <a:t>Supportive Place for Observation and Treatment (SPOT)</a:t>
                      </a:r>
                      <a:endParaRPr lang="en-US" sz="1200" b="1" u="none" dirty="0" smtClean="0">
                        <a:latin typeface="Calibri" panose="020F0502020204030204" pitchFamily="34" charset="0"/>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b="1" u="none" baseline="0" dirty="0" smtClean="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solidFill>
                            <a:schemeClr val="tx1"/>
                          </a:solidFill>
                          <a:latin typeface="Calibri" panose="020F0502020204030204" pitchFamily="34" charset="0"/>
                        </a:rPr>
                        <a:t>Implemented by </a:t>
                      </a:r>
                      <a:r>
                        <a:rPr lang="en-US" sz="1200" b="0" u="none" baseline="0" dirty="0" err="1" smtClean="0">
                          <a:solidFill>
                            <a:schemeClr val="tx1"/>
                          </a:solidFill>
                          <a:latin typeface="Calibri" panose="020F0502020204030204" pitchFamily="34" charset="0"/>
                        </a:rPr>
                        <a:t>BHCHP</a:t>
                      </a:r>
                      <a:r>
                        <a:rPr lang="en-US" sz="1200" b="0" u="none" baseline="0" dirty="0" smtClean="0">
                          <a:solidFill>
                            <a:schemeClr val="tx1"/>
                          </a:solidFill>
                          <a:latin typeface="Calibri" panose="020F0502020204030204" pitchFamily="34" charset="0"/>
                        </a:rPr>
                        <a: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solidFill>
                            <a:schemeClr val="tx1"/>
                          </a:solidFill>
                          <a:latin typeface="Calibri" panose="020F0502020204030204" pitchFamily="34" charset="0"/>
                        </a:rPr>
                        <a:t>Offers engagement, support, and medical monitoring.</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solidFill>
                            <a:schemeClr val="tx1"/>
                          </a:solidFill>
                          <a:latin typeface="Calibri" panose="020F0502020204030204" pitchFamily="34" charset="0"/>
                        </a:rPr>
                        <a:t>Serves as an entry point to primary care and treatment on demand for 8-10 individuals at a time who are over-sedated from the use of substances and are at high risk of overdose.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u="none" baseline="0" dirty="0" smtClean="0">
                          <a:solidFill>
                            <a:schemeClr val="tx1"/>
                          </a:solidFill>
                          <a:latin typeface="Calibri" panose="020F0502020204030204" pitchFamily="34" charset="0"/>
                        </a:rPr>
                        <a:t>Since opening in 2016, the program has recorded over 800 unique participants in more than 7,100 encounters.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Medical monitoring during sedation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Treatment of overdose (oxygen, IV fluids, naloxone)</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Counseling on safer injection techniques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Connection to primary care, behavioral health services, and addiction treatment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smtClean="0">
                          <a:latin typeface="Calibri" panose="020F0502020204030204" pitchFamily="34" charset="0"/>
                        </a:rPr>
                        <a:t>Naloxone rescue kit distribution</a:t>
                      </a:r>
                      <a:endParaRPr lang="en-US" sz="1200" b="1" u="sng" baseline="0" dirty="0" smtClean="0">
                        <a:latin typeface="Calibri" panose="020F050202020403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xmlns="" val="10003"/>
                  </a:ext>
                </a:extLst>
              </a:tr>
            </a:tbl>
          </a:graphicData>
        </a:graphic>
      </p:graphicFrame>
    </p:spTree>
    <p:extLst>
      <p:ext uri="{BB962C8B-B14F-4D97-AF65-F5344CB8AC3E}">
        <p14:creationId xmlns:p14="http://schemas.microsoft.com/office/powerpoint/2010/main" val="38577156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TABLE OF CONTENTS</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a:t>
            </a:fld>
            <a:endParaRPr lang="en-US" dirty="0">
              <a:solidFill>
                <a:schemeClr val="bg1"/>
              </a:solidFill>
            </a:endParaRPr>
          </a:p>
        </p:txBody>
      </p:sp>
      <p:sp>
        <p:nvSpPr>
          <p:cNvPr id="8" name="TextBox 7"/>
          <p:cNvSpPr txBox="1"/>
          <p:nvPr/>
        </p:nvSpPr>
        <p:spPr>
          <a:xfrm>
            <a:off x="609600" y="838200"/>
            <a:ext cx="8077200" cy="4791055"/>
          </a:xfrm>
          <a:prstGeom prst="rect">
            <a:avLst/>
          </a:prstGeom>
        </p:spPr>
        <p:txBody>
          <a:bodyPr wrap="square" rtlCol="0">
            <a:spAutoFit/>
          </a:bodyPr>
          <a:lstStyle/>
          <a:p>
            <a:pPr marL="457200" indent="-457200">
              <a:spcAft>
                <a:spcPts val="400"/>
              </a:spcAft>
              <a:buFont typeface="+mj-lt"/>
              <a:buAutoNum type="arabicPeriod"/>
            </a:pPr>
            <a:r>
              <a:rPr lang="en-US" sz="1400" b="1" dirty="0" smtClean="0">
                <a:solidFill>
                  <a:schemeClr val="dk1"/>
                </a:solidFill>
                <a:latin typeface="Calibri" panose="020F0502020204030204" pitchFamily="34" charset="0"/>
              </a:rPr>
              <a:t>Overview of the Ongoing Opioid Crisis</a:t>
            </a:r>
          </a:p>
          <a:p>
            <a:pPr marL="800100" lvl="1" indent="-342900">
              <a:spcAft>
                <a:spcPts val="400"/>
              </a:spcAft>
              <a:buFont typeface="Arial" panose="020B0604020202020204" pitchFamily="34" charset="0"/>
              <a:buChar char="•"/>
            </a:pPr>
            <a:r>
              <a:rPr lang="en-US" sz="1400" dirty="0" smtClean="0">
                <a:solidFill>
                  <a:schemeClr val="dk1"/>
                </a:solidFill>
                <a:latin typeface="Calibri" panose="020F0502020204030204" pitchFamily="34" charset="0"/>
              </a:rPr>
              <a:t>Impact on the Nation and the Commonwealth</a:t>
            </a:r>
          </a:p>
          <a:p>
            <a:pPr lvl="1">
              <a:spcAft>
                <a:spcPts val="400"/>
              </a:spcAft>
            </a:pPr>
            <a:endParaRPr lang="en-US" sz="1400" dirty="0" smtClean="0">
              <a:solidFill>
                <a:schemeClr val="dk1"/>
              </a:solidFill>
              <a:latin typeface="Calibri" panose="020F0502020204030204" pitchFamily="34" charset="0"/>
            </a:endParaRPr>
          </a:p>
          <a:p>
            <a:pPr marL="457200" indent="-457200">
              <a:spcAft>
                <a:spcPts val="400"/>
              </a:spcAft>
              <a:buFont typeface="+mj-lt"/>
              <a:buAutoNum type="arabicPeriod"/>
            </a:pPr>
            <a:r>
              <a:rPr lang="en-US" sz="1400" b="1" dirty="0" smtClean="0">
                <a:solidFill>
                  <a:schemeClr val="dk1"/>
                </a:solidFill>
                <a:latin typeface="Calibri" panose="020F0502020204030204" pitchFamily="34" charset="0"/>
              </a:rPr>
              <a:t>Commission Overview</a:t>
            </a:r>
          </a:p>
          <a:p>
            <a:pPr marL="800100" lvl="1" indent="-342900">
              <a:spcAft>
                <a:spcPts val="400"/>
              </a:spcAft>
              <a:buFont typeface="Arial" panose="020B0604020202020204" pitchFamily="34" charset="0"/>
              <a:buChar char="•"/>
            </a:pPr>
            <a:r>
              <a:rPr lang="en-US" sz="1400" dirty="0" smtClean="0">
                <a:solidFill>
                  <a:schemeClr val="dk1"/>
                </a:solidFill>
                <a:latin typeface="Calibri" panose="020F0502020204030204" pitchFamily="34" charset="0"/>
              </a:rPr>
              <a:t>Commission Members</a:t>
            </a:r>
          </a:p>
          <a:p>
            <a:pPr marL="800100" lvl="1" indent="-342900">
              <a:spcAft>
                <a:spcPts val="400"/>
              </a:spcAft>
              <a:buFont typeface="Arial" panose="020B0604020202020204" pitchFamily="34" charset="0"/>
              <a:buChar char="•"/>
            </a:pPr>
            <a:r>
              <a:rPr lang="en-US" sz="1400" dirty="0" smtClean="0">
                <a:solidFill>
                  <a:schemeClr val="dk1"/>
                </a:solidFill>
                <a:latin typeface="Calibri" panose="020F0502020204030204" pitchFamily="34" charset="0"/>
              </a:rPr>
              <a:t>Summary </a:t>
            </a:r>
            <a:r>
              <a:rPr lang="en-US" sz="1400" dirty="0">
                <a:solidFill>
                  <a:schemeClr val="dk1"/>
                </a:solidFill>
                <a:latin typeface="Calibri" panose="020F0502020204030204" pitchFamily="34" charset="0"/>
              </a:rPr>
              <a:t>of </a:t>
            </a:r>
            <a:r>
              <a:rPr lang="en-US" sz="1400" dirty="0" smtClean="0">
                <a:solidFill>
                  <a:schemeClr val="dk1"/>
                </a:solidFill>
                <a:latin typeface="Calibri" panose="020F0502020204030204" pitchFamily="34" charset="0"/>
              </a:rPr>
              <a:t>Commission Meetings </a:t>
            </a:r>
            <a:r>
              <a:rPr lang="en-US" sz="1400" dirty="0">
                <a:solidFill>
                  <a:schemeClr val="dk1"/>
                </a:solidFill>
                <a:latin typeface="Calibri" panose="020F0502020204030204" pitchFamily="34" charset="0"/>
              </a:rPr>
              <a:t>and </a:t>
            </a:r>
            <a:r>
              <a:rPr lang="en-US" sz="1400" dirty="0" smtClean="0">
                <a:solidFill>
                  <a:schemeClr val="dk1"/>
                </a:solidFill>
                <a:latin typeface="Calibri" panose="020F0502020204030204" pitchFamily="34" charset="0"/>
              </a:rPr>
              <a:t>Presentations</a:t>
            </a:r>
          </a:p>
          <a:p>
            <a:pPr marL="800100" lvl="1" indent="-342900">
              <a:spcAft>
                <a:spcPts val="400"/>
              </a:spcAft>
              <a:buFont typeface="Arial" panose="020B0604020202020204" pitchFamily="34" charset="0"/>
              <a:buChar char="•"/>
            </a:pPr>
            <a:r>
              <a:rPr lang="en-US" sz="1400" dirty="0">
                <a:solidFill>
                  <a:schemeClr val="dk1"/>
                </a:solidFill>
                <a:latin typeface="Calibri" panose="020F0502020204030204" pitchFamily="34" charset="0"/>
              </a:rPr>
              <a:t>Key </a:t>
            </a:r>
            <a:r>
              <a:rPr lang="en-US" sz="1400" dirty="0" smtClean="0">
                <a:solidFill>
                  <a:schemeClr val="dk1"/>
                </a:solidFill>
                <a:latin typeface="Calibri" panose="020F0502020204030204" pitchFamily="34" charset="0"/>
              </a:rPr>
              <a:t>Definitions</a:t>
            </a:r>
          </a:p>
          <a:p>
            <a:pPr lvl="1" indent="-457200">
              <a:spcAft>
                <a:spcPts val="400"/>
              </a:spcAft>
              <a:buFont typeface="+mj-lt"/>
              <a:buAutoNum type="arabicPeriod" startAt="3"/>
            </a:pPr>
            <a:endParaRPr lang="en-US" sz="1400" b="1" dirty="0" smtClean="0">
              <a:solidFill>
                <a:schemeClr val="dk1"/>
              </a:solidFill>
              <a:latin typeface="Calibri" panose="020F0502020204030204" pitchFamily="34" charset="0"/>
            </a:endParaRPr>
          </a:p>
          <a:p>
            <a:pPr lvl="1" indent="-457200">
              <a:spcAft>
                <a:spcPts val="400"/>
              </a:spcAft>
              <a:buFont typeface="+mj-lt"/>
              <a:buAutoNum type="arabicPeriod" startAt="3"/>
            </a:pPr>
            <a:r>
              <a:rPr lang="en-US" sz="1400" b="1" dirty="0" smtClean="0">
                <a:solidFill>
                  <a:schemeClr val="dk1"/>
                </a:solidFill>
                <a:latin typeface="Calibri" panose="020F0502020204030204" pitchFamily="34" charset="0"/>
              </a:rPr>
              <a:t>Commission’s Recommendation and Overall Findings</a:t>
            </a:r>
            <a:endParaRPr lang="en-US" sz="1400" b="1" dirty="0">
              <a:latin typeface="Calibri" panose="020F0502020204030204" pitchFamily="34" charset="0"/>
            </a:endParaRPr>
          </a:p>
          <a:p>
            <a:pPr marL="457200" indent="-457200">
              <a:spcAft>
                <a:spcPts val="400"/>
              </a:spcAft>
              <a:buFont typeface="+mj-lt"/>
              <a:buAutoNum type="arabicPeriod"/>
            </a:pPr>
            <a:endParaRPr lang="en-US" sz="1400" b="1" dirty="0" smtClean="0">
              <a:solidFill>
                <a:schemeClr val="dk1"/>
              </a:solidFill>
              <a:latin typeface="Calibri" panose="020F0502020204030204" pitchFamily="34" charset="0"/>
            </a:endParaRPr>
          </a:p>
          <a:p>
            <a:pPr marL="457200" indent="-457200">
              <a:spcAft>
                <a:spcPts val="400"/>
              </a:spcAft>
              <a:buFont typeface="+mj-lt"/>
              <a:buAutoNum type="arabicPeriod" startAt="4"/>
            </a:pPr>
            <a:r>
              <a:rPr lang="en-US" sz="1400" b="1" dirty="0" smtClean="0">
                <a:solidFill>
                  <a:schemeClr val="dk1"/>
                </a:solidFill>
                <a:latin typeface="Calibri" panose="020F0502020204030204" pitchFamily="34" charset="0"/>
              </a:rPr>
              <a:t>Appendices</a:t>
            </a:r>
          </a:p>
          <a:p>
            <a:pPr marL="795338" lvl="1" indent="-331788">
              <a:spcAft>
                <a:spcPts val="400"/>
              </a:spcAft>
              <a:buFont typeface="+mj-lt"/>
              <a:buAutoNum type="alphaUcPeriod"/>
            </a:pPr>
            <a:r>
              <a:rPr lang="en-US" sz="1400" dirty="0">
                <a:solidFill>
                  <a:schemeClr val="dk1"/>
                </a:solidFill>
                <a:latin typeface="Calibri" panose="020F0502020204030204" pitchFamily="34" charset="0"/>
              </a:rPr>
              <a:t>Legislative Mandate</a:t>
            </a:r>
          </a:p>
          <a:p>
            <a:pPr marL="795338" lvl="1" indent="-331788">
              <a:spcAft>
                <a:spcPts val="400"/>
              </a:spcAft>
              <a:buFont typeface="+mj-lt"/>
              <a:buAutoNum type="alphaUcPeriod"/>
            </a:pPr>
            <a:r>
              <a:rPr lang="en-US" sz="1400" dirty="0" smtClean="0">
                <a:solidFill>
                  <a:schemeClr val="dk1"/>
                </a:solidFill>
                <a:latin typeface="Calibri" panose="020F0502020204030204" pitchFamily="34" charset="0"/>
              </a:rPr>
              <a:t>Resources Reviewed by the Commission</a:t>
            </a:r>
          </a:p>
          <a:p>
            <a:pPr marL="795338" lvl="1" indent="-331788">
              <a:spcAft>
                <a:spcPts val="400"/>
              </a:spcAft>
              <a:buFont typeface="+mj-lt"/>
              <a:buAutoNum type="alphaUcPeriod"/>
            </a:pPr>
            <a:r>
              <a:rPr lang="en-US" sz="1400" dirty="0" smtClean="0">
                <a:solidFill>
                  <a:schemeClr val="dk1"/>
                </a:solidFill>
                <a:latin typeface="Calibri" panose="020F0502020204030204" pitchFamily="34" charset="0"/>
              </a:rPr>
              <a:t>Massachusetts Community-based Harm Reduction Services</a:t>
            </a:r>
          </a:p>
          <a:p>
            <a:pPr marL="795338" lvl="1" indent="-331788">
              <a:spcAft>
                <a:spcPts val="400"/>
              </a:spcAft>
              <a:buFont typeface="+mj-lt"/>
              <a:buAutoNum type="alphaUcPeriod"/>
            </a:pPr>
            <a:r>
              <a:rPr lang="en-US" sz="1400" dirty="0" smtClean="0">
                <a:latin typeface="Calibri" panose="020F0502020204030204" pitchFamily="34" charset="0"/>
              </a:rPr>
              <a:t>Massachusetts Prescription </a:t>
            </a:r>
            <a:r>
              <a:rPr lang="en-US" sz="1400" dirty="0">
                <a:latin typeface="Calibri" panose="020F0502020204030204" pitchFamily="34" charset="0"/>
              </a:rPr>
              <a:t>Monitoring Program (PMP</a:t>
            </a:r>
            <a:r>
              <a:rPr lang="en-US" sz="1400" dirty="0" smtClean="0">
                <a:latin typeface="Calibri" panose="020F0502020204030204" pitchFamily="34" charset="0"/>
              </a:rPr>
              <a:t>)</a:t>
            </a:r>
          </a:p>
          <a:p>
            <a:pPr marL="795338" lvl="1" indent="-331788">
              <a:spcAft>
                <a:spcPts val="400"/>
              </a:spcAft>
              <a:buFont typeface="+mj-lt"/>
              <a:buAutoNum type="alphaUcPeriod"/>
            </a:pPr>
            <a:r>
              <a:rPr lang="en-US" sz="1400" dirty="0" smtClean="0"/>
              <a:t>Additional Resources Shared </a:t>
            </a:r>
            <a:r>
              <a:rPr lang="en-US" sz="1400" dirty="0"/>
              <a:t>by </a:t>
            </a:r>
            <a:r>
              <a:rPr lang="en-US" sz="1400" dirty="0" smtClean="0"/>
              <a:t>Individual Members </a:t>
            </a:r>
            <a:r>
              <a:rPr lang="en-US" sz="1400" dirty="0"/>
              <a:t>after </a:t>
            </a:r>
            <a:r>
              <a:rPr lang="en-US" sz="1400" dirty="0" smtClean="0"/>
              <a:t>1/30/2019, </a:t>
            </a:r>
            <a:r>
              <a:rPr lang="en-US" sz="1400" dirty="0"/>
              <a:t>but </a:t>
            </a:r>
            <a:r>
              <a:rPr lang="en-US" sz="1400" dirty="0" smtClean="0"/>
              <a:t>not Reviewed </a:t>
            </a:r>
            <a:r>
              <a:rPr lang="en-US" sz="1400" dirty="0"/>
              <a:t>by the </a:t>
            </a:r>
            <a:r>
              <a:rPr lang="en-US" sz="1400" dirty="0" smtClean="0"/>
              <a:t>Entire Commission</a:t>
            </a:r>
          </a:p>
          <a:p>
            <a:pPr marL="795338" lvl="1" indent="-331788">
              <a:spcAft>
                <a:spcPts val="400"/>
              </a:spcAft>
              <a:buFont typeface="+mj-lt"/>
              <a:buAutoNum type="alphaUcPeriod"/>
            </a:pPr>
            <a:r>
              <a:rPr lang="en-US" sz="1400" dirty="0" smtClean="0"/>
              <a:t>Comments Received from Commission Members on Commission’s Last Draft</a:t>
            </a:r>
            <a:endParaRPr lang="en-US" sz="1400" dirty="0"/>
          </a:p>
        </p:txBody>
      </p:sp>
    </p:spTree>
    <p:extLst>
      <p:ext uri="{BB962C8B-B14F-4D97-AF65-F5344CB8AC3E}">
        <p14:creationId xmlns:p14="http://schemas.microsoft.com/office/powerpoint/2010/main" val="39613738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8" name="Table 7"/>
          <p:cNvGraphicFramePr>
            <a:graphicFrameLocks noGrp="1"/>
          </p:cNvGraphicFramePr>
          <p:nvPr>
            <p:extLst>
              <p:ext uri="{D42A27DB-BD31-4B8C-83A1-F6EECF244321}">
                <p14:modId xmlns:p14="http://schemas.microsoft.com/office/powerpoint/2010/main" val="3691154763"/>
              </p:ext>
            </p:extLst>
          </p:nvPr>
        </p:nvGraphicFramePr>
        <p:xfrm>
          <a:off x="612648" y="838200"/>
          <a:ext cx="8074152" cy="5221224"/>
        </p:xfrm>
        <a:graphic>
          <a:graphicData uri="http://schemas.openxmlformats.org/drawingml/2006/table">
            <a:tbl>
              <a:tblPr/>
              <a:tblGrid>
                <a:gridCol w="6245352">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645552">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1" dirty="0" smtClean="0">
                          <a:latin typeface="Calibri" panose="020F0502020204030204" pitchFamily="34" charset="0"/>
                        </a:rPr>
                        <a:t>3. Other harm reduction opportunities, including but not limited to, broadening the availability of narcotic testing products, including fentanyl test strips</a:t>
                      </a:r>
                      <a:endParaRPr lang="en-US" sz="1600" b="1" dirty="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242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latin typeface="Calibri" panose="020F0502020204030204" pitchFamily="34" charset="0"/>
                        </a:rPr>
                        <a:t>Findings</a:t>
                      </a:r>
                      <a:endParaRPr lang="en-US" sz="1400" b="1" dirty="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anose="020F0502020204030204" pitchFamily="34" charset="0"/>
                        </a:rPr>
                        <a:t>Presentations and Documents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4051433">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marR="0" indent="-173736"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400" u="none" dirty="0" smtClean="0">
                          <a:solidFill>
                            <a:schemeClr val="tx1"/>
                          </a:solidFill>
                          <a:latin typeface="Calibri" panose="020F0502020204030204" pitchFamily="34" charset="0"/>
                        </a:rPr>
                        <a:t>In the Commonwealth,</a:t>
                      </a:r>
                      <a:r>
                        <a:rPr lang="en-US" sz="1400" u="none" baseline="0" dirty="0" smtClean="0">
                          <a:solidFill>
                            <a:schemeClr val="tx1"/>
                          </a:solidFill>
                          <a:latin typeface="Calibri" panose="020F0502020204030204" pitchFamily="34" charset="0"/>
                        </a:rPr>
                        <a:t> distribution of f</a:t>
                      </a:r>
                      <a:r>
                        <a:rPr lang="en-US" sz="1400" u="none" dirty="0" smtClean="0">
                          <a:solidFill>
                            <a:schemeClr val="tx1"/>
                          </a:solidFill>
                          <a:latin typeface="Calibri" panose="020F0502020204030204" pitchFamily="34" charset="0"/>
                        </a:rPr>
                        <a:t>entanyl test strips is not widespread.</a:t>
                      </a:r>
                    </a:p>
                    <a:p>
                      <a:pPr marL="576072" marR="0" indent="-228600" algn="l" defTabSz="914400" rtl="0" eaLnBrk="1" fontAlgn="auto" latinLnBrk="0" hangingPunct="1">
                        <a:lnSpc>
                          <a:spcPct val="100000"/>
                        </a:lnSpc>
                        <a:spcBef>
                          <a:spcPts val="0"/>
                        </a:spcBef>
                        <a:spcAft>
                          <a:spcPts val="800"/>
                        </a:spcAft>
                        <a:buClrTx/>
                        <a:buSzTx/>
                        <a:buFont typeface="Courier New" panose="02070309020205020404" pitchFamily="49" charset="0"/>
                        <a:buChar char="o"/>
                        <a:tabLst/>
                        <a:defRPr/>
                      </a:pPr>
                      <a:r>
                        <a:rPr lang="en-US" sz="1350" u="none" dirty="0" smtClean="0">
                          <a:solidFill>
                            <a:schemeClr val="tx1"/>
                          </a:solidFill>
                          <a:latin typeface="Calibri" panose="020F0502020204030204" pitchFamily="34" charset="0"/>
                        </a:rPr>
                        <a:t>Fentanyl test strips are manufactured in Canada and are affordable</a:t>
                      </a:r>
                      <a:br>
                        <a:rPr lang="en-US" sz="1350" u="none" dirty="0" smtClean="0">
                          <a:solidFill>
                            <a:schemeClr val="tx1"/>
                          </a:solidFill>
                          <a:latin typeface="Calibri" panose="020F0502020204030204" pitchFamily="34" charset="0"/>
                        </a:rPr>
                      </a:br>
                      <a:r>
                        <a:rPr lang="en-US" sz="1350" u="none" dirty="0" smtClean="0">
                          <a:solidFill>
                            <a:schemeClr val="tx1"/>
                          </a:solidFill>
                          <a:latin typeface="Calibri" panose="020F0502020204030204" pitchFamily="34" charset="0"/>
                        </a:rPr>
                        <a:t>(approx. $1 per strip).</a:t>
                      </a:r>
                      <a:r>
                        <a:rPr lang="en-US" sz="1350" u="none" baseline="0" dirty="0" smtClean="0">
                          <a:solidFill>
                            <a:schemeClr val="tx1"/>
                          </a:solidFill>
                          <a:latin typeface="Calibri" panose="020F0502020204030204" pitchFamily="34" charset="0"/>
                        </a:rPr>
                        <a:t> They have not been approved by the FDA, so are not available in stores.</a:t>
                      </a:r>
                      <a:endParaRPr lang="en-US" sz="1350" u="none" dirty="0" smtClean="0">
                        <a:solidFill>
                          <a:schemeClr val="tx1"/>
                        </a:solidFill>
                        <a:latin typeface="Calibri" panose="020F0502020204030204" pitchFamily="34" charset="0"/>
                      </a:endParaRPr>
                    </a:p>
                    <a:p>
                      <a:pPr marL="576072" marR="0" indent="-228600" algn="l" defTabSz="914400" rtl="0" eaLnBrk="1" fontAlgn="auto" latinLnBrk="0" hangingPunct="1">
                        <a:lnSpc>
                          <a:spcPct val="100000"/>
                        </a:lnSpc>
                        <a:spcBef>
                          <a:spcPts val="0"/>
                        </a:spcBef>
                        <a:spcAft>
                          <a:spcPts val="800"/>
                        </a:spcAft>
                        <a:buClrTx/>
                        <a:buSzTx/>
                        <a:buFont typeface="Courier New" panose="02070309020205020404" pitchFamily="49" charset="0"/>
                        <a:buChar char="o"/>
                        <a:tabLst/>
                        <a:defRPr/>
                      </a:pPr>
                      <a:r>
                        <a:rPr lang="en-US" sz="1350" u="none" dirty="0" smtClean="0">
                          <a:solidFill>
                            <a:schemeClr val="tx1"/>
                          </a:solidFill>
                          <a:latin typeface="Calibri" panose="020F0502020204030204" pitchFamily="34" charset="0"/>
                        </a:rPr>
                        <a:t>Results from a 2018 Brown University study</a:t>
                      </a:r>
                      <a:r>
                        <a:rPr lang="en-US" sz="1350" u="none" baseline="0" dirty="0" smtClean="0">
                          <a:solidFill>
                            <a:schemeClr val="tx1"/>
                          </a:solidFill>
                          <a:latin typeface="Calibri" panose="020F0502020204030204" pitchFamily="34" charset="0"/>
                        </a:rPr>
                        <a:t> reported tha</a:t>
                      </a:r>
                      <a:r>
                        <a:rPr lang="en-US" sz="1350" b="0" u="none" baseline="0" dirty="0" smtClean="0">
                          <a:solidFill>
                            <a:schemeClr val="tx1"/>
                          </a:solidFill>
                          <a:latin typeface="Calibri" panose="020F0502020204030204" pitchFamily="34" charset="0"/>
                        </a:rPr>
                        <a:t>t most</a:t>
                      </a:r>
                      <a:r>
                        <a:rPr lang="en-US" sz="1350" u="none" baseline="0" dirty="0" smtClean="0">
                          <a:solidFill>
                            <a:schemeClr val="tx1"/>
                          </a:solidFill>
                          <a:latin typeface="Calibri" panose="020F0502020204030204" pitchFamily="34" charset="0"/>
                        </a:rPr>
                        <a:t> individuals </a:t>
                      </a:r>
                      <a:r>
                        <a:rPr lang="en-US" sz="1350" b="0" u="none" baseline="0" dirty="0" smtClean="0">
                          <a:solidFill>
                            <a:schemeClr val="tx1"/>
                          </a:solidFill>
                          <a:latin typeface="Calibri" panose="020F0502020204030204" pitchFamily="34" charset="0"/>
                        </a:rPr>
                        <a:t>desired to know about the presence of fentanyl before using drugs and knowing drugs contained fentanyl would lead them to modify their drug</a:t>
                      </a:r>
                      <a:br>
                        <a:rPr lang="en-US" sz="1350" b="0" u="none" baseline="0" dirty="0" smtClean="0">
                          <a:solidFill>
                            <a:schemeClr val="tx1"/>
                          </a:solidFill>
                          <a:latin typeface="Calibri" panose="020F0502020204030204" pitchFamily="34" charset="0"/>
                        </a:rPr>
                      </a:br>
                      <a:r>
                        <a:rPr lang="en-US" sz="1350" b="0" u="none" baseline="0" dirty="0" smtClean="0">
                          <a:solidFill>
                            <a:schemeClr val="tx1"/>
                          </a:solidFill>
                          <a:latin typeface="Calibri" panose="020F0502020204030204" pitchFamily="34" charset="0"/>
                        </a:rPr>
                        <a:t>use behavior.</a:t>
                      </a:r>
                      <a:endParaRPr lang="en-US" sz="1350" b="0" u="none" baseline="30000" dirty="0" smtClean="0">
                        <a:solidFill>
                          <a:schemeClr val="tx1"/>
                        </a:solidFill>
                        <a:latin typeface="Calibri" panose="020F0502020204030204" pitchFamily="34" charset="0"/>
                      </a:endParaRPr>
                    </a:p>
                    <a:p>
                      <a:pPr marL="576072" marR="0" indent="-228600" algn="l" defTabSz="914400" rtl="0" eaLnBrk="1" fontAlgn="auto" latinLnBrk="0" hangingPunct="1">
                        <a:lnSpc>
                          <a:spcPct val="100000"/>
                        </a:lnSpc>
                        <a:spcBef>
                          <a:spcPts val="0"/>
                        </a:spcBef>
                        <a:spcAft>
                          <a:spcPts val="800"/>
                        </a:spcAft>
                        <a:buClrTx/>
                        <a:buSzTx/>
                        <a:buFont typeface="Courier New" panose="02070309020205020404" pitchFamily="49" charset="0"/>
                        <a:buChar char="o"/>
                        <a:tabLst/>
                        <a:defRPr/>
                      </a:pPr>
                      <a:r>
                        <a:rPr lang="en-US" sz="1350" u="none" baseline="0" dirty="0" smtClean="0">
                          <a:solidFill>
                            <a:schemeClr val="tx1"/>
                          </a:solidFill>
                          <a:latin typeface="Calibri" panose="020F0502020204030204" pitchFamily="34" charset="0"/>
                        </a:rPr>
                        <a:t>The </a:t>
                      </a:r>
                      <a:r>
                        <a:rPr lang="en-US" sz="1350" i="1" u="none" baseline="0" dirty="0" smtClean="0">
                          <a:solidFill>
                            <a:schemeClr val="tx1"/>
                          </a:solidFill>
                          <a:latin typeface="Calibri" panose="020F0502020204030204" pitchFamily="34" charset="0"/>
                        </a:rPr>
                        <a:t>Care</a:t>
                      </a:r>
                      <a:r>
                        <a:rPr lang="en-US" sz="1350" u="none" baseline="0" dirty="0" smtClean="0">
                          <a:solidFill>
                            <a:schemeClr val="tx1"/>
                          </a:solidFill>
                          <a:latin typeface="Calibri" panose="020F0502020204030204" pitchFamily="34" charset="0"/>
                        </a:rPr>
                        <a:t>ZONE currently conducts fentanyl testing.</a:t>
                      </a:r>
                    </a:p>
                    <a:p>
                      <a:pPr marL="576072" marR="0" indent="-228600" algn="l" defTabSz="914400" rtl="0" eaLnBrk="1" fontAlgn="auto" latinLnBrk="0" hangingPunct="1">
                        <a:lnSpc>
                          <a:spcPct val="100000"/>
                        </a:lnSpc>
                        <a:spcBef>
                          <a:spcPts val="0"/>
                        </a:spcBef>
                        <a:spcAft>
                          <a:spcPts val="0"/>
                        </a:spcAft>
                        <a:buClrTx/>
                        <a:buSzTx/>
                        <a:buFont typeface="Courier New" panose="02070309020205020404" pitchFamily="49" charset="0"/>
                        <a:buChar char="o"/>
                        <a:tabLst/>
                        <a:defRPr/>
                      </a:pPr>
                      <a:r>
                        <a:rPr lang="en-US" sz="1350" u="none" baseline="0" dirty="0" smtClean="0">
                          <a:solidFill>
                            <a:schemeClr val="tx1"/>
                          </a:solidFill>
                          <a:latin typeface="Calibri" panose="020F0502020204030204" pitchFamily="34" charset="0"/>
                        </a:rPr>
                        <a:t>Legislative reforms to expand drug checking services </a:t>
                      </a:r>
                    </a:p>
                    <a:p>
                      <a:pPr marL="347472" marR="0" indent="0" algn="l" defTabSz="914400" rtl="0" eaLnBrk="1" fontAlgn="auto" latinLnBrk="0" hangingPunct="1">
                        <a:lnSpc>
                          <a:spcPct val="100000"/>
                        </a:lnSpc>
                        <a:spcBef>
                          <a:spcPts val="0"/>
                        </a:spcBef>
                        <a:spcAft>
                          <a:spcPts val="0"/>
                        </a:spcAft>
                        <a:buClrTx/>
                        <a:buSzTx/>
                        <a:buFont typeface="Courier New" panose="02070309020205020404" pitchFamily="49" charset="0"/>
                        <a:buNone/>
                        <a:tabLst/>
                        <a:defRPr/>
                      </a:pPr>
                      <a:r>
                        <a:rPr lang="en-US" sz="1350" u="none" baseline="0" dirty="0" smtClean="0">
                          <a:solidFill>
                            <a:schemeClr val="tx1"/>
                          </a:solidFill>
                          <a:latin typeface="Calibri" panose="020F0502020204030204" pitchFamily="34" charset="0"/>
                        </a:rPr>
                        <a:t>       (e.g. MGL Chapter 94C, sections 1 and </a:t>
                      </a:r>
                      <a:r>
                        <a:rPr lang="en-US" sz="1350" u="none" baseline="0" dirty="0" err="1" smtClean="0">
                          <a:solidFill>
                            <a:schemeClr val="tx1"/>
                          </a:solidFill>
                          <a:latin typeface="Calibri" panose="020F0502020204030204" pitchFamily="34" charset="0"/>
                        </a:rPr>
                        <a:t>32I</a:t>
                      </a:r>
                      <a:r>
                        <a:rPr lang="en-US" sz="1350" u="none" baseline="0" dirty="0" smtClean="0">
                          <a:solidFill>
                            <a:schemeClr val="tx1"/>
                          </a:solidFill>
                          <a:latin typeface="Calibri" panose="020F0502020204030204" pitchFamily="34" charset="0"/>
                        </a:rPr>
                        <a:t>).</a:t>
                      </a:r>
                      <a:endParaRPr lang="en-US" sz="1350" u="none" baseline="30000" dirty="0" smtClean="0">
                        <a:solidFill>
                          <a:schemeClr val="tx1"/>
                        </a:solidFill>
                        <a:latin typeface="Calibri" panose="020F0502020204030204" pitchFamily="34" charset="0"/>
                      </a:endParaRPr>
                    </a:p>
                    <a:p>
                      <a:pPr marL="173736" marR="0" indent="-173736"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endParaRPr lang="en-US" sz="1050" u="none" kern="1200" dirty="0" smtClean="0">
                        <a:solidFill>
                          <a:schemeClr val="tx1"/>
                        </a:solidFill>
                        <a:latin typeface="Calibri" panose="020F0502020204030204" pitchFamily="34" charset="0"/>
                        <a:ea typeface="+mn-ea"/>
                        <a:cs typeface="+mn-cs"/>
                      </a:endParaRPr>
                    </a:p>
                    <a:p>
                      <a:pPr marL="173736" marR="0" indent="-173736"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400" u="none" kern="1200" dirty="0" smtClean="0">
                          <a:solidFill>
                            <a:schemeClr val="tx1"/>
                          </a:solidFill>
                          <a:latin typeface="Calibri" panose="020F0502020204030204" pitchFamily="34" charset="0"/>
                          <a:ea typeface="+mn-ea"/>
                          <a:cs typeface="+mn-cs"/>
                        </a:rPr>
                        <a:t>Availability of narcotic testing technology is limited</a:t>
                      </a:r>
                      <a:r>
                        <a:rPr lang="en-US" sz="1400" u="none" kern="1200" baseline="0" dirty="0" smtClean="0">
                          <a:solidFill>
                            <a:schemeClr val="tx1"/>
                          </a:solidFill>
                          <a:latin typeface="Calibri" panose="020F0502020204030204" pitchFamily="34" charset="0"/>
                          <a:ea typeface="+mn-ea"/>
                          <a:cs typeface="+mn-cs"/>
                        </a:rPr>
                        <a:t> in</a:t>
                      </a:r>
                      <a:br>
                        <a:rPr lang="en-US" sz="1400" u="none" kern="1200" baseline="0" dirty="0" smtClean="0">
                          <a:solidFill>
                            <a:schemeClr val="tx1"/>
                          </a:solidFill>
                          <a:latin typeface="Calibri" panose="020F0502020204030204" pitchFamily="34" charset="0"/>
                          <a:ea typeface="+mn-ea"/>
                          <a:cs typeface="+mn-cs"/>
                        </a:rPr>
                      </a:br>
                      <a:r>
                        <a:rPr lang="en-US" sz="1400" u="none" kern="1200" baseline="0" dirty="0" smtClean="0">
                          <a:solidFill>
                            <a:schemeClr val="tx1"/>
                          </a:solidFill>
                          <a:latin typeface="Calibri" panose="020F0502020204030204" pitchFamily="34" charset="0"/>
                          <a:ea typeface="+mn-ea"/>
                          <a:cs typeface="+mn-cs"/>
                        </a:rPr>
                        <a:t>the Commonwealth.</a:t>
                      </a:r>
                      <a:endParaRPr lang="en-US" sz="1400" u="none" kern="1200" dirty="0" smtClean="0">
                        <a:solidFill>
                          <a:schemeClr val="tx1"/>
                        </a:solidFill>
                        <a:latin typeface="Calibri" panose="020F0502020204030204" pitchFamily="34" charset="0"/>
                        <a:ea typeface="+mn-ea"/>
                        <a:cs typeface="+mn-cs"/>
                      </a:endParaRPr>
                    </a:p>
                    <a:p>
                      <a:pPr marL="576072" marR="0" indent="-228600" algn="l" defTabSz="914400" rtl="0" eaLnBrk="1" fontAlgn="auto" latinLnBrk="0" hangingPunct="1">
                        <a:lnSpc>
                          <a:spcPct val="100000"/>
                        </a:lnSpc>
                        <a:spcBef>
                          <a:spcPts val="0"/>
                        </a:spcBef>
                        <a:spcAft>
                          <a:spcPts val="800"/>
                        </a:spcAft>
                        <a:buClrTx/>
                        <a:buSzTx/>
                        <a:buFont typeface="Courier New" panose="02070309020205020404" pitchFamily="49" charset="0"/>
                        <a:buChar char="o"/>
                        <a:tabLst/>
                        <a:defRPr/>
                      </a:pPr>
                      <a:r>
                        <a:rPr lang="en-US" sz="1350" u="none" kern="1200" dirty="0" smtClean="0">
                          <a:solidFill>
                            <a:schemeClr val="tx1"/>
                          </a:solidFill>
                          <a:latin typeface="Calibri" panose="020F0502020204030204" pitchFamily="34" charset="0"/>
                          <a:ea typeface="+mn-ea"/>
                          <a:cs typeface="+mn-cs"/>
                        </a:rPr>
                        <a:t>Costs and liability issues present challenges</a:t>
                      </a:r>
                      <a:br>
                        <a:rPr lang="en-US" sz="1350" u="none" kern="1200" dirty="0" smtClean="0">
                          <a:solidFill>
                            <a:schemeClr val="tx1"/>
                          </a:solidFill>
                          <a:latin typeface="Calibri" panose="020F0502020204030204" pitchFamily="34" charset="0"/>
                          <a:ea typeface="+mn-ea"/>
                          <a:cs typeface="+mn-cs"/>
                        </a:rPr>
                      </a:br>
                      <a:r>
                        <a:rPr lang="en-US" sz="1350" u="none" kern="1200" dirty="0" smtClean="0">
                          <a:solidFill>
                            <a:schemeClr val="tx1"/>
                          </a:solidFill>
                          <a:latin typeface="Calibri" panose="020F0502020204030204" pitchFamily="34" charset="0"/>
                          <a:ea typeface="+mn-ea"/>
                          <a:cs typeface="+mn-cs"/>
                        </a:rPr>
                        <a:t>to access.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914400" algn="l" defTabSz="914400" rtl="0" eaLnBrk="1" fontAlgn="auto" latinLnBrk="0" hangingPunct="1">
                        <a:lnSpc>
                          <a:spcPct val="100000"/>
                        </a:lnSpc>
                        <a:spcBef>
                          <a:spcPts val="0"/>
                        </a:spcBef>
                        <a:spcAft>
                          <a:spcPts val="0"/>
                        </a:spcAft>
                        <a:buClrTx/>
                        <a:buSzTx/>
                        <a:buFont typeface="+mj-lt"/>
                        <a:buNone/>
                        <a:tabLst/>
                        <a:defRPr/>
                      </a:pPr>
                      <a:r>
                        <a:rPr lang="en-US" sz="1200" i="1" u="none" dirty="0" smtClean="0">
                          <a:solidFill>
                            <a:schemeClr val="tx1"/>
                          </a:solidFill>
                          <a:effectLst/>
                          <a:latin typeface="Calibri" panose="020F0502020204030204" pitchFamily="34" charset="0"/>
                          <a:ea typeface="Calibri"/>
                          <a:cs typeface="Times New Roman"/>
                        </a:rPr>
                        <a:t>See</a:t>
                      </a:r>
                      <a:r>
                        <a:rPr lang="en-US" sz="1200" i="1" u="none" baseline="0" dirty="0" smtClean="0">
                          <a:solidFill>
                            <a:schemeClr val="tx1"/>
                          </a:solidFill>
                          <a:effectLst/>
                          <a:latin typeface="Calibri" panose="020F0502020204030204" pitchFamily="34" charset="0"/>
                          <a:ea typeface="Calibri"/>
                          <a:cs typeface="Times New Roman"/>
                        </a:rPr>
                        <a:t> sources in Appendix B: </a:t>
                      </a:r>
                    </a:p>
                    <a:p>
                      <a:pPr marL="0" marR="0" lvl="0" indent="-914400" algn="l" defTabSz="914400" rtl="0" eaLnBrk="1" fontAlgn="auto" latinLnBrk="0" hangingPunct="1">
                        <a:lnSpc>
                          <a:spcPct val="100000"/>
                        </a:lnSpc>
                        <a:spcBef>
                          <a:spcPts val="0"/>
                        </a:spcBef>
                        <a:spcAft>
                          <a:spcPts val="0"/>
                        </a:spcAft>
                        <a:buClrTx/>
                        <a:buSzTx/>
                        <a:buFont typeface="+mj-lt"/>
                        <a:buNone/>
                        <a:tabLst/>
                        <a:defRPr/>
                      </a:pPr>
                      <a:endParaRPr lang="en-US" sz="1200" u="none" kern="1200" dirty="0" smtClean="0">
                        <a:solidFill>
                          <a:schemeClr val="tx1"/>
                        </a:solidFill>
                        <a:effectLst/>
                        <a:latin typeface="Calibri" panose="020F0502020204030204" pitchFamily="34" charset="0"/>
                        <a:ea typeface="Calibri"/>
                        <a:cs typeface="Times New Roman"/>
                      </a:endParaRPr>
                    </a:p>
                    <a:p>
                      <a:pPr marL="0" marR="0" lvl="0" indent="-914400" algn="l" defTabSz="914400" rtl="0" eaLnBrk="1" fontAlgn="auto" latinLnBrk="0" hangingPunct="1">
                        <a:lnSpc>
                          <a:spcPct val="100000"/>
                        </a:lnSpc>
                        <a:spcBef>
                          <a:spcPts val="0"/>
                        </a:spcBef>
                        <a:spcAft>
                          <a:spcPts val="0"/>
                        </a:spcAft>
                        <a:buClrTx/>
                        <a:buSzTx/>
                        <a:buFont typeface="+mj-lt"/>
                        <a:buNone/>
                        <a:tabLst/>
                        <a:defRPr/>
                      </a:pPr>
                      <a:r>
                        <a:rPr lang="en-US" sz="1200" u="none" kern="1200" dirty="0" smtClean="0">
                          <a:solidFill>
                            <a:schemeClr val="tx1"/>
                          </a:solidFill>
                          <a:effectLst/>
                          <a:latin typeface="Calibri" panose="020F0502020204030204" pitchFamily="34" charset="0"/>
                          <a:ea typeface="Calibri"/>
                          <a:cs typeface="Times New Roman"/>
                        </a:rPr>
                        <a:t>4, 12, 55</a:t>
                      </a:r>
                    </a:p>
                    <a:p>
                      <a:pPr marL="0" marR="0" lvl="0" indent="-914400" algn="l" defTabSz="914400" rtl="0" eaLnBrk="1" fontAlgn="auto" latinLnBrk="0" hangingPunct="1">
                        <a:lnSpc>
                          <a:spcPct val="100000"/>
                        </a:lnSpc>
                        <a:spcBef>
                          <a:spcPts val="0"/>
                        </a:spcBef>
                        <a:spcAft>
                          <a:spcPts val="0"/>
                        </a:spcAft>
                        <a:buClrTx/>
                        <a:buSzTx/>
                        <a:buFont typeface="+mj-lt"/>
                        <a:buNone/>
                        <a:tabLst/>
                        <a:defRPr/>
                      </a:pPr>
                      <a:endParaRPr lang="en-US" sz="1200" u="none" kern="1200" dirty="0" smtClean="0">
                        <a:solidFill>
                          <a:schemeClr val="tx1"/>
                        </a:solidFill>
                        <a:effectLst/>
                        <a:latin typeface="Calibri" panose="020F0502020204030204" pitchFamily="34" charset="0"/>
                        <a:ea typeface="Calibri"/>
                        <a:cs typeface="Times New Roman"/>
                        <a:hlinkClick r:id="rId4" invalidUrl="https://www.mass.gov/files/documents/2018/11/15/Fentanyl Test Strips Reduce Risk Of Overdose In Small Study - CommonHealth 10 18 2018.pdf"/>
                      </a:endParaRPr>
                    </a:p>
                    <a:p>
                      <a:pPr marL="0" marR="0" lvl="0" indent="-914400" algn="l" defTabSz="914400" rtl="0" eaLnBrk="1" fontAlgn="auto" latinLnBrk="0" hangingPunct="1">
                        <a:lnSpc>
                          <a:spcPct val="100000"/>
                        </a:lnSpc>
                        <a:spcBef>
                          <a:spcPts val="0"/>
                        </a:spcBef>
                        <a:spcAft>
                          <a:spcPts val="0"/>
                        </a:spcAft>
                        <a:buClrTx/>
                        <a:buSzTx/>
                        <a:buFont typeface="+mj-lt"/>
                        <a:buNone/>
                        <a:tabLst/>
                        <a:defRPr/>
                      </a:pPr>
                      <a:endParaRPr lang="en-US" sz="1200" u="sng" kern="1200" dirty="0" smtClean="0">
                        <a:solidFill>
                          <a:srgbClr val="0000FF"/>
                        </a:solidFill>
                        <a:effectLst/>
                        <a:latin typeface="Calibri" panose="020F050202020403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Findings: Charge 3</a:t>
            </a:r>
            <a:endParaRPr lang="en-US" sz="2400" dirty="0">
              <a:solidFill>
                <a:schemeClr val="bg1"/>
              </a:solidFill>
            </a:endParaRPr>
          </a:p>
        </p:txBody>
      </p:sp>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5562600" y="3810000"/>
            <a:ext cx="914400" cy="914400"/>
          </a:xfrm>
          <a:prstGeom prst="rect">
            <a:avLst/>
          </a:prstGeom>
        </p:spPr>
      </p:pic>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20</a:t>
            </a:fld>
            <a:endParaRPr lang="en-US" dirty="0">
              <a:solidFill>
                <a:schemeClr val="bg1"/>
              </a:solidFill>
            </a:endParaRPr>
          </a:p>
        </p:txBody>
      </p:sp>
      <p:pic>
        <p:nvPicPr>
          <p:cNvPr id="102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334000" y="4953000"/>
            <a:ext cx="1447800" cy="1060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239177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15" name="Table 14"/>
          <p:cNvGraphicFramePr>
            <a:graphicFrameLocks noGrp="1"/>
          </p:cNvGraphicFramePr>
          <p:nvPr>
            <p:extLst>
              <p:ext uri="{D42A27DB-BD31-4B8C-83A1-F6EECF244321}">
                <p14:modId xmlns:p14="http://schemas.microsoft.com/office/powerpoint/2010/main" val="3319192997"/>
              </p:ext>
            </p:extLst>
          </p:nvPr>
        </p:nvGraphicFramePr>
        <p:xfrm>
          <a:off x="612648" y="838200"/>
          <a:ext cx="8074152" cy="5218328"/>
        </p:xfrm>
        <a:graphic>
          <a:graphicData uri="http://schemas.openxmlformats.org/drawingml/2006/table">
            <a:tbl>
              <a:tblPr/>
              <a:tblGrid>
                <a:gridCol w="8074152">
                  <a:extLst>
                    <a:ext uri="{9D8B030D-6E8A-4147-A177-3AD203B41FA5}">
                      <a16:colId xmlns:a16="http://schemas.microsoft.com/office/drawing/2014/main" xmlns="" val="20000"/>
                    </a:ext>
                  </a:extLst>
                </a:gridCol>
              </a:tblGrid>
              <a:tr h="3017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anose="020F0502020204030204" pitchFamily="34" charset="0"/>
                        </a:rPr>
                        <a:t>Spotlight on </a:t>
                      </a:r>
                      <a:r>
                        <a:rPr lang="en-US" sz="1400" b="1" i="1" baseline="0" dirty="0" err="1" smtClean="0">
                          <a:latin typeface="Calibri" panose="020F0502020204030204" pitchFamily="34" charset="0"/>
                        </a:rPr>
                        <a:t>Care</a:t>
                      </a:r>
                      <a:r>
                        <a:rPr lang="en-US" sz="1400" b="1" baseline="0" dirty="0" err="1" smtClean="0">
                          <a:latin typeface="Calibri" panose="020F0502020204030204" pitchFamily="34" charset="0"/>
                        </a:rPr>
                        <a:t>ZONE</a:t>
                      </a:r>
                      <a:r>
                        <a:rPr lang="en-US" sz="1400" b="1" baseline="0" dirty="0" smtClean="0">
                          <a:latin typeface="Calibri" panose="020F0502020204030204" pitchFamily="34" charset="0"/>
                        </a:rPr>
                        <a:t> Program</a:t>
                      </a:r>
                      <a:endParaRPr lang="en-US" sz="1400" b="1" dirty="0" smtClean="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r h="491352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400" b="1" u="none" baseline="0" dirty="0" smtClean="0">
                          <a:solidFill>
                            <a:schemeClr val="tx1"/>
                          </a:solidFill>
                          <a:latin typeface="Calibri" panose="020F0502020204030204" pitchFamily="34" charset="0"/>
                        </a:rPr>
                        <a:t>Overview</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i="1" dirty="0" err="1" smtClean="0">
                          <a:solidFill>
                            <a:schemeClr val="tx1"/>
                          </a:solidFill>
                          <a:latin typeface="Calibri" panose="020F0502020204030204" pitchFamily="34" charset="0"/>
                        </a:rPr>
                        <a:t>Care</a:t>
                      </a:r>
                      <a:r>
                        <a:rPr lang="en-US" sz="1300" i="0" dirty="0" err="1" smtClean="0">
                          <a:solidFill>
                            <a:schemeClr val="tx1"/>
                          </a:solidFill>
                          <a:latin typeface="Calibri" panose="020F0502020204030204" pitchFamily="34" charset="0"/>
                        </a:rPr>
                        <a:t>ZONE</a:t>
                      </a:r>
                      <a:r>
                        <a:rPr lang="en-US" sz="1300" i="0" dirty="0" smtClean="0">
                          <a:solidFill>
                            <a:schemeClr val="tx1"/>
                          </a:solidFill>
                          <a:latin typeface="Calibri" panose="020F0502020204030204" pitchFamily="34" charset="0"/>
                        </a:rPr>
                        <a:t> is a</a:t>
                      </a:r>
                      <a:r>
                        <a:rPr lang="en-US" sz="1300" i="0" baseline="0" dirty="0" smtClean="0">
                          <a:solidFill>
                            <a:schemeClr val="tx1"/>
                          </a:solidFill>
                          <a:latin typeface="Calibri" panose="020F0502020204030204" pitchFamily="34" charset="0"/>
                        </a:rPr>
                        <a:t> </a:t>
                      </a:r>
                      <a:r>
                        <a:rPr lang="en-US" sz="1300" i="0" dirty="0" smtClean="0">
                          <a:solidFill>
                            <a:schemeClr val="tx1"/>
                          </a:solidFill>
                          <a:latin typeface="Calibri" panose="020F0502020204030204" pitchFamily="34" charset="0"/>
                        </a:rPr>
                        <a:t>mobile health program that serves individuals not well-connected to health care, or who are experiencing homelessness, and/or living with addiction.</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i="0" dirty="0" smtClean="0">
                          <a:solidFill>
                            <a:schemeClr val="tx1"/>
                          </a:solidFill>
                          <a:latin typeface="Calibri" panose="020F0502020204030204" pitchFamily="34" charset="0"/>
                        </a:rPr>
                        <a:t>In its first year</a:t>
                      </a:r>
                      <a:r>
                        <a:rPr lang="en-US" sz="1300" i="0" baseline="0" dirty="0" smtClean="0">
                          <a:solidFill>
                            <a:schemeClr val="tx1"/>
                          </a:solidFill>
                          <a:latin typeface="Calibri" panose="020F0502020204030204" pitchFamily="34" charset="0"/>
                        </a:rPr>
                        <a:t> of operation</a:t>
                      </a:r>
                      <a:r>
                        <a:rPr lang="en-US" sz="1300" i="0" dirty="0" smtClean="0">
                          <a:solidFill>
                            <a:schemeClr val="tx1"/>
                          </a:solidFill>
                          <a:latin typeface="Calibri" panose="020F0502020204030204" pitchFamily="34" charset="0"/>
                        </a:rPr>
                        <a:t>, the van provides services in Boston’s Dudley Square, Downtown Crossing and the West End, communities with high numbers of fatal opioid overdoses </a:t>
                      </a:r>
                      <a:r>
                        <a:rPr lang="en-US" sz="1300" i="1" dirty="0" smtClean="0">
                          <a:solidFill>
                            <a:schemeClr val="tx1"/>
                          </a:solidFill>
                          <a:latin typeface="Calibri" panose="020F0502020204030204" pitchFamily="34" charset="0"/>
                        </a:rPr>
                        <a:t>(</a:t>
                      </a:r>
                      <a:r>
                        <a:rPr lang="en-US" sz="1300" i="1" dirty="0" smtClean="0">
                          <a:solidFill>
                            <a:schemeClr val="tx1"/>
                          </a:solidFill>
                          <a:latin typeface="Calibri" panose="020F0502020204030204" pitchFamily="34" charset="0"/>
                          <a:hlinkClick r:id="rId4" invalidUrl="https://www.mass.gov/files/documents/2019/01/29/HRC Taveras 1-28-2019.pdf"/>
                        </a:rPr>
                        <a:t>refer to presentation</a:t>
                      </a:r>
                      <a:r>
                        <a:rPr lang="en-US" sz="1300" i="1" baseline="0" dirty="0" smtClean="0">
                          <a:solidFill>
                            <a:schemeClr val="tx1"/>
                          </a:solidFill>
                          <a:latin typeface="Calibri" panose="020F0502020204030204" pitchFamily="34" charset="0"/>
                        </a:rPr>
                        <a:t>).</a:t>
                      </a:r>
                      <a:endParaRPr lang="en-US" sz="1300" i="0" dirty="0" smtClean="0">
                        <a:solidFill>
                          <a:schemeClr val="tx1"/>
                        </a:solidFill>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b="0" baseline="0" dirty="0" smtClean="0">
                          <a:solidFill>
                            <a:schemeClr val="tx1"/>
                          </a:solidFill>
                          <a:latin typeface="Calibri" panose="020F0502020204030204" pitchFamily="34" charset="0"/>
                        </a:rPr>
                        <a:t>The van is staffed by a team of buprenorphine-waivered doctors from Boston Health Care for the Homeless, h</a:t>
                      </a:r>
                      <a:r>
                        <a:rPr lang="en-US" sz="1300" baseline="0" dirty="0" smtClean="0">
                          <a:solidFill>
                            <a:schemeClr val="tx1"/>
                          </a:solidFill>
                          <a:latin typeface="Calibri" panose="020F0502020204030204" pitchFamily="34" charset="0"/>
                        </a:rPr>
                        <a:t>arm reduction specialists and outreach workers from the Access, Harm Reduction, Overdose Prevention and Education (AHOPE) Program.</a:t>
                      </a:r>
                    </a:p>
                    <a:p>
                      <a:pPr marL="576072" marR="0" lvl="1" indent="-2286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250" baseline="0" dirty="0" smtClean="0">
                          <a:solidFill>
                            <a:schemeClr val="tx1"/>
                          </a:solidFill>
                          <a:latin typeface="Calibri" panose="020F0502020204030204" pitchFamily="34" charset="0"/>
                        </a:rPr>
                        <a:t>Virtual access to specialists is available (e.g., dermatologists and behavioral health).</a:t>
                      </a:r>
                    </a:p>
                    <a:p>
                      <a:pPr marL="576072" marR="0" lvl="1" indent="-2286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250" baseline="0" dirty="0" smtClean="0">
                          <a:solidFill>
                            <a:schemeClr val="tx1"/>
                          </a:solidFill>
                          <a:latin typeface="Calibri" panose="020F0502020204030204" pitchFamily="34" charset="0"/>
                        </a:rPr>
                        <a:t>The addition of recovery support staff is anticipated.</a:t>
                      </a:r>
                      <a:endParaRPr lang="en-US" sz="1250" u="none" baseline="0" dirty="0" smtClean="0">
                        <a:solidFill>
                          <a:schemeClr val="tx1"/>
                        </a:solidFill>
                        <a:latin typeface="Calibri" panose="020F0502020204030204" pitchFamily="34" charset="0"/>
                      </a:endParaRP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baseline="0" dirty="0" smtClean="0">
                          <a:solidFill>
                            <a:schemeClr val="tx1"/>
                          </a:solidFill>
                          <a:latin typeface="Calibri" panose="020F0502020204030204" pitchFamily="34" charset="0"/>
                        </a:rPr>
                        <a:t>The van operates four days a week, parking in the same spot each week.</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baseline="0" dirty="0" smtClean="0">
                          <a:solidFill>
                            <a:schemeClr val="tx1"/>
                          </a:solidFill>
                          <a:latin typeface="Calibri" panose="020F0502020204030204" pitchFamily="34" charset="0"/>
                        </a:rPr>
                        <a:t>The van offers new syringes, collects used syringes, and distributes naloxone.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baseline="0" dirty="0" smtClean="0">
                          <a:solidFill>
                            <a:schemeClr val="tx1"/>
                          </a:solidFill>
                          <a:latin typeface="Calibri" panose="020F0502020204030204" pitchFamily="34" charset="0"/>
                        </a:rPr>
                        <a:t>Staff engage potential patients in the immediate surrounding areas.</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baseline="0" dirty="0" smtClean="0">
                          <a:solidFill>
                            <a:schemeClr val="tx1"/>
                          </a:solidFill>
                          <a:latin typeface="Calibri" panose="020F0502020204030204" pitchFamily="34" charset="0"/>
                        </a:rPr>
                        <a:t>Outreach workers escort patients to nearby pharmacies to fill prescriptions for buprenorphine immediately.</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baseline="0" dirty="0" smtClean="0">
                          <a:solidFill>
                            <a:schemeClr val="tx1"/>
                          </a:solidFill>
                          <a:latin typeface="Calibri" panose="020F0502020204030204" pitchFamily="34" charset="0"/>
                        </a:rPr>
                        <a:t>Staff can facilitate access to a Office-Based Addiction Treatment (OBAT) program and provide weekly follow-up until an in-person hand-off is made.</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300" i="1" baseline="0" dirty="0" err="1" smtClean="0">
                          <a:solidFill>
                            <a:schemeClr val="tx1"/>
                          </a:solidFill>
                          <a:latin typeface="Calibri" panose="020F0502020204030204" pitchFamily="34" charset="0"/>
                        </a:rPr>
                        <a:t>Care</a:t>
                      </a:r>
                      <a:r>
                        <a:rPr lang="en-US" sz="1300" baseline="0" dirty="0" err="1" smtClean="0">
                          <a:solidFill>
                            <a:schemeClr val="tx1"/>
                          </a:solidFill>
                          <a:latin typeface="Calibri" panose="020F0502020204030204" pitchFamily="34" charset="0"/>
                        </a:rPr>
                        <a:t>ZONE</a:t>
                      </a:r>
                      <a:r>
                        <a:rPr lang="en-US" sz="1300" baseline="0" dirty="0" smtClean="0">
                          <a:solidFill>
                            <a:schemeClr val="tx1"/>
                          </a:solidFill>
                          <a:latin typeface="Calibri" panose="020F0502020204030204" pitchFamily="34" charset="0"/>
                        </a:rPr>
                        <a:t> is privately funded.</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Charge 3: Spotlight</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21</a:t>
            </a:fld>
            <a:endParaRPr lang="en-US" dirty="0">
              <a:solidFill>
                <a:schemeClr val="bg1"/>
              </a:solidFill>
            </a:endParaRPr>
          </a:p>
        </p:txBody>
      </p:sp>
    </p:spTree>
    <p:extLst>
      <p:ext uri="{BB962C8B-B14F-4D97-AF65-F5344CB8AC3E}">
        <p14:creationId xmlns:p14="http://schemas.microsoft.com/office/powerpoint/2010/main" val="58846667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8" name="Table 7"/>
          <p:cNvGraphicFramePr>
            <a:graphicFrameLocks noGrp="1"/>
          </p:cNvGraphicFramePr>
          <p:nvPr>
            <p:extLst>
              <p:ext uri="{D42A27DB-BD31-4B8C-83A1-F6EECF244321}">
                <p14:modId xmlns:p14="http://schemas.microsoft.com/office/powerpoint/2010/main" val="806133319"/>
              </p:ext>
            </p:extLst>
          </p:nvPr>
        </p:nvGraphicFramePr>
        <p:xfrm>
          <a:off x="612648" y="838200"/>
          <a:ext cx="8074152" cy="5223832"/>
        </p:xfrm>
        <a:graphic>
          <a:graphicData uri="http://schemas.openxmlformats.org/drawingml/2006/table">
            <a:tbl>
              <a:tblPr/>
              <a:tblGrid>
                <a:gridCol w="6245352">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577744">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1" dirty="0" smtClean="0">
                          <a:latin typeface="Calibri" panose="020F0502020204030204" pitchFamily="34" charset="0"/>
                        </a:rPr>
                        <a:t>4.</a:t>
                      </a:r>
                      <a:r>
                        <a:rPr lang="en-US" sz="1600" b="1" baseline="0" dirty="0" smtClean="0">
                          <a:latin typeface="Calibri" panose="020F0502020204030204" pitchFamily="34" charset="0"/>
                        </a:rPr>
                        <a:t> Alternatives and recommendations to broaden the availability of naloxone without prescription</a:t>
                      </a:r>
                      <a:endParaRPr lang="en-US" sz="1600" b="1" dirty="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16928">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latin typeface="Calibri" panose="020F0502020204030204" pitchFamily="34" charset="0"/>
                        </a:rPr>
                        <a:t>Findings</a:t>
                      </a:r>
                      <a:endParaRPr lang="en-US" sz="1400" b="1" dirty="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anose="020F0502020204030204" pitchFamily="34" charset="0"/>
                        </a:rPr>
                        <a:t>Presentations and Documents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4126552">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marR="0" indent="-173736"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500" dirty="0" smtClean="0">
                          <a:solidFill>
                            <a:schemeClr val="tx1"/>
                          </a:solidFill>
                          <a:latin typeface="Calibri" panose="020F0502020204030204" pitchFamily="34" charset="0"/>
                        </a:rPr>
                        <a:t>Established in 2015 for municipalities and state agencies purchasing naloxone,</a:t>
                      </a:r>
                      <a:r>
                        <a:rPr lang="en-US" sz="1500" baseline="0" dirty="0" smtClean="0">
                          <a:solidFill>
                            <a:schemeClr val="tx1"/>
                          </a:solidFill>
                          <a:latin typeface="Calibri" panose="020F0502020204030204" pitchFamily="34" charset="0"/>
                        </a:rPr>
                        <a:t> </a:t>
                      </a:r>
                      <a:r>
                        <a:rPr lang="en-US" sz="1500" dirty="0" smtClean="0">
                          <a:solidFill>
                            <a:schemeClr val="tx1"/>
                          </a:solidFill>
                          <a:latin typeface="Calibri" panose="020F0502020204030204" pitchFamily="34" charset="0"/>
                        </a:rPr>
                        <a:t>the</a:t>
                      </a:r>
                      <a:r>
                        <a:rPr lang="en-US" sz="1500" baseline="0" dirty="0" smtClean="0">
                          <a:solidFill>
                            <a:schemeClr val="tx1"/>
                          </a:solidFill>
                          <a:latin typeface="Calibri" panose="020F0502020204030204" pitchFamily="34" charset="0"/>
                        </a:rPr>
                        <a:t> Commonwealth’s</a:t>
                      </a:r>
                      <a:r>
                        <a:rPr lang="en-US" sz="1500" dirty="0" smtClean="0">
                          <a:solidFill>
                            <a:schemeClr val="tx1"/>
                          </a:solidFill>
                          <a:latin typeface="Calibri" panose="020F0502020204030204" pitchFamily="34" charset="0"/>
                        </a:rPr>
                        <a:t> </a:t>
                      </a:r>
                      <a:r>
                        <a:rPr lang="en-US" sz="1500" b="0" dirty="0" smtClean="0">
                          <a:solidFill>
                            <a:schemeClr val="tx1"/>
                          </a:solidFill>
                          <a:latin typeface="Calibri" panose="020F0502020204030204" pitchFamily="34" charset="0"/>
                        </a:rPr>
                        <a:t>Municipal</a:t>
                      </a:r>
                      <a:r>
                        <a:rPr lang="en-US" sz="1500" baseline="0" dirty="0" smtClean="0">
                          <a:solidFill>
                            <a:schemeClr val="tx1"/>
                          </a:solidFill>
                          <a:latin typeface="Calibri" panose="020F0502020204030204" pitchFamily="34" charset="0"/>
                        </a:rPr>
                        <a:t> </a:t>
                      </a:r>
                      <a:r>
                        <a:rPr lang="en-US" sz="1500" dirty="0" smtClean="0">
                          <a:solidFill>
                            <a:schemeClr val="tx1"/>
                          </a:solidFill>
                          <a:latin typeface="Calibri" panose="020F0502020204030204" pitchFamily="34" charset="0"/>
                        </a:rPr>
                        <a:t>Bulk Purchasing Program</a:t>
                      </a:r>
                      <a:r>
                        <a:rPr lang="en-US" sz="1500" baseline="0" dirty="0" smtClean="0">
                          <a:solidFill>
                            <a:schemeClr val="tx1"/>
                          </a:solidFill>
                          <a:latin typeface="Calibri" panose="020F0502020204030204" pitchFamily="34" charset="0"/>
                        </a:rPr>
                        <a:t> provides n</a:t>
                      </a:r>
                      <a:r>
                        <a:rPr lang="en-US" sz="1500" dirty="0" smtClean="0">
                          <a:solidFill>
                            <a:schemeClr val="tx1"/>
                          </a:solidFill>
                          <a:latin typeface="Calibri" panose="020F0502020204030204" pitchFamily="34" charset="0"/>
                        </a:rPr>
                        <a:t>aloxone at a reduced cost.</a:t>
                      </a:r>
                    </a:p>
                    <a:p>
                      <a:pPr marL="576072" marR="0" indent="-228600" algn="l" defTabSz="914400" rtl="0" eaLnBrk="1" fontAlgn="auto" latinLnBrk="0" hangingPunct="1">
                        <a:lnSpc>
                          <a:spcPct val="100000"/>
                        </a:lnSpc>
                        <a:spcBef>
                          <a:spcPts val="0"/>
                        </a:spcBef>
                        <a:spcAft>
                          <a:spcPts val="1200"/>
                        </a:spcAft>
                        <a:buClrTx/>
                        <a:buSzTx/>
                        <a:buFont typeface="Courier New" panose="02070309020205020404" pitchFamily="49" charset="0"/>
                        <a:buChar char="o"/>
                        <a:tabLst/>
                        <a:defRPr/>
                      </a:pPr>
                      <a:r>
                        <a:rPr lang="en-US" sz="1450" dirty="0" smtClean="0">
                          <a:solidFill>
                            <a:schemeClr val="tx1"/>
                          </a:solidFill>
                          <a:latin typeface="Calibri" panose="020F0502020204030204" pitchFamily="34" charset="0"/>
                        </a:rPr>
                        <a:t>Since FY16, 177 </a:t>
                      </a:r>
                      <a:r>
                        <a:rPr lang="en-US" sz="1450" b="0" dirty="0" smtClean="0">
                          <a:solidFill>
                            <a:schemeClr val="tx1"/>
                          </a:solidFill>
                          <a:latin typeface="Calibri" panose="020F0502020204030204" pitchFamily="34" charset="0"/>
                        </a:rPr>
                        <a:t>municipal</a:t>
                      </a:r>
                      <a:r>
                        <a:rPr lang="en-US" sz="1450" b="0" baseline="0" dirty="0" smtClean="0">
                          <a:solidFill>
                            <a:schemeClr val="tx1"/>
                          </a:solidFill>
                          <a:latin typeface="Calibri" panose="020F0502020204030204" pitchFamily="34" charset="0"/>
                        </a:rPr>
                        <a:t> </a:t>
                      </a:r>
                      <a:r>
                        <a:rPr lang="en-US" sz="1450" b="0" dirty="0" smtClean="0">
                          <a:solidFill>
                            <a:schemeClr val="tx1"/>
                          </a:solidFill>
                          <a:latin typeface="Calibri" panose="020F0502020204030204" pitchFamily="34" charset="0"/>
                        </a:rPr>
                        <a:t>entities </a:t>
                      </a:r>
                      <a:r>
                        <a:rPr lang="en-US" sz="1450" dirty="0" smtClean="0">
                          <a:solidFill>
                            <a:schemeClr val="tx1"/>
                          </a:solidFill>
                          <a:latin typeface="Calibri" panose="020F0502020204030204" pitchFamily="34" charset="0"/>
                        </a:rPr>
                        <a:t>have purchased naloxone through the </a:t>
                      </a:r>
                      <a:r>
                        <a:rPr lang="en-US" sz="1450" b="0" dirty="0" smtClean="0">
                          <a:solidFill>
                            <a:schemeClr val="tx1"/>
                          </a:solidFill>
                          <a:latin typeface="Calibri" panose="020F0502020204030204" pitchFamily="34" charset="0"/>
                        </a:rPr>
                        <a:t>Municipal</a:t>
                      </a:r>
                      <a:r>
                        <a:rPr lang="en-US" sz="1450" baseline="0" dirty="0" smtClean="0">
                          <a:solidFill>
                            <a:schemeClr val="tx1"/>
                          </a:solidFill>
                          <a:latin typeface="Calibri" panose="020F0502020204030204" pitchFamily="34" charset="0"/>
                        </a:rPr>
                        <a:t> </a:t>
                      </a:r>
                      <a:r>
                        <a:rPr lang="en-US" sz="1450" dirty="0" smtClean="0">
                          <a:solidFill>
                            <a:schemeClr val="tx1"/>
                          </a:solidFill>
                          <a:latin typeface="Calibri" panose="020F0502020204030204" pitchFamily="34" charset="0"/>
                        </a:rPr>
                        <a:t>Bulk</a:t>
                      </a:r>
                      <a:r>
                        <a:rPr lang="en-US" sz="1450" baseline="0" dirty="0" smtClean="0">
                          <a:solidFill>
                            <a:schemeClr val="tx1"/>
                          </a:solidFill>
                          <a:latin typeface="Calibri" panose="020F0502020204030204" pitchFamily="34" charset="0"/>
                        </a:rPr>
                        <a:t> Purchasing P</a:t>
                      </a:r>
                      <a:r>
                        <a:rPr lang="en-US" sz="1450" dirty="0" smtClean="0">
                          <a:solidFill>
                            <a:schemeClr val="tx1"/>
                          </a:solidFill>
                          <a:latin typeface="Calibri" panose="020F0502020204030204" pitchFamily="34" charset="0"/>
                        </a:rPr>
                        <a:t>rogram. </a:t>
                      </a:r>
                    </a:p>
                    <a:p>
                      <a:pPr marL="576072" marR="0" indent="-228600" algn="l" defTabSz="914400" rtl="0" eaLnBrk="1" fontAlgn="auto" latinLnBrk="0" hangingPunct="1">
                        <a:lnSpc>
                          <a:spcPct val="100000"/>
                        </a:lnSpc>
                        <a:spcBef>
                          <a:spcPts val="0"/>
                        </a:spcBef>
                        <a:spcAft>
                          <a:spcPts val="1200"/>
                        </a:spcAft>
                        <a:buClrTx/>
                        <a:buSzTx/>
                        <a:buFont typeface="Courier New" panose="02070309020205020404" pitchFamily="49" charset="0"/>
                        <a:buChar char="o"/>
                        <a:tabLst/>
                        <a:defRPr/>
                      </a:pPr>
                      <a:r>
                        <a:rPr lang="en-US" sz="1450" kern="1200" dirty="0" smtClean="0">
                          <a:solidFill>
                            <a:schemeClr val="tx1"/>
                          </a:solidFill>
                          <a:latin typeface="Calibri" panose="020F0502020204030204" pitchFamily="34" charset="0"/>
                          <a:ea typeface="+mn-ea"/>
                          <a:cs typeface="+mn-cs"/>
                        </a:rPr>
                        <a:t>In FY19, legislation expanded the program so other groups, including non-profit organizations that contract with the DPH Bureau of Substance Addiction Services and the DOC Houses of Correction, can purchase naloxone</a:t>
                      </a:r>
                      <a:r>
                        <a:rPr lang="en-US" sz="1450" kern="1200" baseline="0" dirty="0" smtClean="0">
                          <a:solidFill>
                            <a:schemeClr val="tx1"/>
                          </a:solidFill>
                          <a:latin typeface="Calibri" panose="020F0502020204030204" pitchFamily="34" charset="0"/>
                          <a:ea typeface="+mn-ea"/>
                          <a:cs typeface="+mn-cs"/>
                        </a:rPr>
                        <a:t> at a reduced cost</a:t>
                      </a:r>
                      <a:r>
                        <a:rPr lang="en-US" sz="1450" kern="1200" dirty="0" smtClean="0">
                          <a:solidFill>
                            <a:schemeClr val="tx1"/>
                          </a:solidFill>
                          <a:latin typeface="Calibri" panose="020F0502020204030204" pitchFamily="34" charset="0"/>
                          <a:ea typeface="+mn-ea"/>
                          <a:cs typeface="+mn-cs"/>
                        </a:rPr>
                        <a:t>.</a:t>
                      </a:r>
                    </a:p>
                    <a:p>
                      <a:pPr marL="173736" marR="0" indent="-173736"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500" kern="1200" dirty="0" smtClean="0">
                          <a:solidFill>
                            <a:schemeClr val="tx1"/>
                          </a:solidFill>
                          <a:latin typeface="Calibri" panose="020F0502020204030204" pitchFamily="34" charset="0"/>
                          <a:ea typeface="+mn-ea"/>
                          <a:cs typeface="+mn-cs"/>
                        </a:rPr>
                        <a:t>Chapter 208 of the Acts of 2018 expanded access to naloxone in Massachusetts, authorizing a single statewide standing order rather than requiring each pharmacy to secure and file one.</a:t>
                      </a:r>
                    </a:p>
                    <a:p>
                      <a:pPr marL="173736" marR="0" indent="-173736" algn="l" defTabSz="914400" rtl="0" eaLnBrk="1" fontAlgn="auto" latinLnBrk="0" hangingPunct="1">
                        <a:lnSpc>
                          <a:spcPct val="100000"/>
                        </a:lnSpc>
                        <a:spcBef>
                          <a:spcPts val="0"/>
                        </a:spcBef>
                        <a:spcAft>
                          <a:spcPts val="1200"/>
                        </a:spcAft>
                        <a:buClrTx/>
                        <a:buSzTx/>
                        <a:buFont typeface="Arial" panose="020B0604020202020204" pitchFamily="34" charset="0"/>
                        <a:buChar char="•"/>
                        <a:tabLst/>
                        <a:defRPr/>
                      </a:pPr>
                      <a:r>
                        <a:rPr lang="en-US" sz="1500" dirty="0" smtClean="0">
                          <a:solidFill>
                            <a:schemeClr val="tx1"/>
                          </a:solidFill>
                          <a:latin typeface="Calibri" panose="020F0502020204030204" pitchFamily="34" charset="0"/>
                        </a:rPr>
                        <a:t>All retail pharmacies located in Massachusetts and licensed by the Board of Pharmacy must stock naloxone.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914400">
                        <a:lnSpc>
                          <a:spcPct val="100000"/>
                        </a:lnSpc>
                        <a:spcBef>
                          <a:spcPts val="0"/>
                        </a:spcBef>
                        <a:spcAft>
                          <a:spcPts val="1000"/>
                        </a:spcAft>
                      </a:pPr>
                      <a:r>
                        <a:rPr lang="en-US" sz="1200" i="1" u="none" dirty="0" smtClean="0">
                          <a:solidFill>
                            <a:schemeClr val="tx1"/>
                          </a:solidFill>
                          <a:effectLst/>
                          <a:latin typeface="Calibri" panose="020F0502020204030204" pitchFamily="34" charset="0"/>
                          <a:ea typeface="Calibri"/>
                          <a:cs typeface="Times New Roman"/>
                        </a:rPr>
                        <a:t>See</a:t>
                      </a:r>
                      <a:r>
                        <a:rPr lang="en-US" sz="1200" i="1" u="none" baseline="0" dirty="0" smtClean="0">
                          <a:solidFill>
                            <a:schemeClr val="tx1"/>
                          </a:solidFill>
                          <a:effectLst/>
                          <a:latin typeface="Calibri" panose="020F0502020204030204" pitchFamily="34" charset="0"/>
                          <a:ea typeface="Calibri"/>
                          <a:cs typeface="Times New Roman"/>
                        </a:rPr>
                        <a:t> sources in Appendix B: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u="none" dirty="0" smtClean="0">
                          <a:solidFill>
                            <a:schemeClr val="tx1"/>
                          </a:solidFill>
                          <a:effectLst/>
                          <a:latin typeface="Calibri" panose="020F0502020204030204" pitchFamily="34" charset="0"/>
                          <a:ea typeface="Calibri"/>
                          <a:cs typeface="Times New Roman"/>
                        </a:rPr>
                        <a:t>4, 11</a:t>
                      </a:r>
                      <a:r>
                        <a:rPr lang="en-US" sz="1200" u="none" baseline="0" dirty="0" smtClean="0">
                          <a:solidFill>
                            <a:schemeClr val="tx1"/>
                          </a:solidFill>
                          <a:effectLst/>
                          <a:latin typeface="Calibri" panose="020F0502020204030204" pitchFamily="34" charset="0"/>
                          <a:ea typeface="Calibri"/>
                          <a:cs typeface="Times New Roman"/>
                        </a:rPr>
                        <a:t> </a:t>
                      </a:r>
                      <a:endParaRPr lang="en-US" sz="1200" u="none" dirty="0" smtClean="0">
                        <a:solidFill>
                          <a:schemeClr val="tx1"/>
                        </a:solidFill>
                        <a:effectLst/>
                        <a:latin typeface="Calibri" panose="020F0502020204030204" pitchFamily="34" charset="0"/>
                        <a:ea typeface="Calibri"/>
                        <a:cs typeface="Times New Roman"/>
                        <a:hlinkClick r:id="rId4" invalidUrl="https://www.mass.gov/files/documents/2018/11/15/Baker-Polito Administration Further Expands Access to Opioid Reversal Medication - Mass.gov - 10.18.2018_0.pdf"/>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dirty="0" smtClean="0">
                        <a:effectLst/>
                        <a:latin typeface="Calibri" panose="020F050202020403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Findings: Charge 4</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22</a:t>
            </a:fld>
            <a:endParaRPr lang="en-US" dirty="0">
              <a:solidFill>
                <a:schemeClr val="bg1"/>
              </a:solidFill>
            </a:endParaRPr>
          </a:p>
        </p:txBody>
      </p:sp>
    </p:spTree>
    <p:extLst>
      <p:ext uri="{BB962C8B-B14F-4D97-AF65-F5344CB8AC3E}">
        <p14:creationId xmlns:p14="http://schemas.microsoft.com/office/powerpoint/2010/main" val="28191334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9" name="Table 8"/>
          <p:cNvGraphicFramePr>
            <a:graphicFrameLocks noGrp="1"/>
          </p:cNvGraphicFramePr>
          <p:nvPr>
            <p:extLst>
              <p:ext uri="{D42A27DB-BD31-4B8C-83A1-F6EECF244321}">
                <p14:modId xmlns:p14="http://schemas.microsoft.com/office/powerpoint/2010/main" val="3026816460"/>
              </p:ext>
            </p:extLst>
          </p:nvPr>
        </p:nvGraphicFramePr>
        <p:xfrm>
          <a:off x="609600" y="838200"/>
          <a:ext cx="8074152" cy="5221224"/>
        </p:xfrm>
        <a:graphic>
          <a:graphicData uri="http://schemas.openxmlformats.org/drawingml/2006/table">
            <a:tbl>
              <a:tblPr/>
              <a:tblGrid>
                <a:gridCol w="6248400">
                  <a:extLst>
                    <a:ext uri="{9D8B030D-6E8A-4147-A177-3AD203B41FA5}">
                      <a16:colId xmlns:a16="http://schemas.microsoft.com/office/drawing/2014/main" xmlns="" val="20000"/>
                    </a:ext>
                  </a:extLst>
                </a:gridCol>
                <a:gridCol w="1825752">
                  <a:extLst>
                    <a:ext uri="{9D8B030D-6E8A-4147-A177-3AD203B41FA5}">
                      <a16:colId xmlns:a16="http://schemas.microsoft.com/office/drawing/2014/main" xmlns="" val="20001"/>
                    </a:ext>
                  </a:extLst>
                </a:gridCol>
              </a:tblGrid>
              <a:tr h="1152860">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600"/>
                        </a:spcAft>
                      </a:pPr>
                      <a:r>
                        <a:rPr lang="en-US" sz="1500" b="1" dirty="0" smtClean="0">
                          <a:latin typeface="Calibri" panose="020F0502020204030204" pitchFamily="34" charset="0"/>
                        </a:rPr>
                        <a:t>5.</a:t>
                      </a:r>
                      <a:r>
                        <a:rPr lang="en-US" sz="1500" b="1" baseline="0" dirty="0" smtClean="0">
                          <a:latin typeface="Calibri" panose="020F0502020204030204" pitchFamily="34" charset="0"/>
                        </a:rPr>
                        <a:t> The potential public health and public safety benefits and risks of harm reduction sites</a:t>
                      </a:r>
                    </a:p>
                    <a:p>
                      <a:pPr marL="0" marR="0" indent="0" algn="l" defTabSz="914400" rtl="0" eaLnBrk="1" fontAlgn="auto" latinLnBrk="0" hangingPunct="1">
                        <a:lnSpc>
                          <a:spcPct val="100000"/>
                        </a:lnSpc>
                        <a:spcBef>
                          <a:spcPts val="0"/>
                        </a:spcBef>
                        <a:spcAft>
                          <a:spcPts val="600"/>
                        </a:spcAft>
                        <a:buClrTx/>
                        <a:buSzTx/>
                        <a:buFontTx/>
                        <a:buNone/>
                        <a:tabLst/>
                        <a:defRPr/>
                      </a:pPr>
                      <a:r>
                        <a:rPr lang="en-US" sz="1500" b="1" dirty="0" smtClean="0">
                          <a:latin typeface="Calibri" panose="020F0502020204030204" pitchFamily="34" charset="0"/>
                        </a:rPr>
                        <a:t>6.</a:t>
                      </a:r>
                      <a:r>
                        <a:rPr lang="en-US" sz="1500" b="1" baseline="0" dirty="0" smtClean="0">
                          <a:latin typeface="Calibri" panose="020F0502020204030204" pitchFamily="34" charset="0"/>
                        </a:rPr>
                        <a:t> Ways to support persons utilizing the sites who express an interest in seeking substance use disorder treatment, including providing information on evidence-based treatment options and direct referral to treatment providers</a:t>
                      </a:r>
                      <a:endParaRPr lang="en-US" sz="1500" b="1" dirty="0" smtClean="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187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latin typeface="Calibri" panose="020F0502020204030204" pitchFamily="34" charset="0"/>
                        </a:rPr>
                        <a:t>Findings</a:t>
                      </a:r>
                      <a:endParaRPr lang="en-US" sz="1400" b="1" dirty="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anose="020F0502020204030204" pitchFamily="34" charset="0"/>
                        </a:rPr>
                        <a:t>Presentations and Documents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35495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aseline="0" dirty="0" smtClean="0">
                          <a:latin typeface="Calibri" panose="020F0502020204030204" pitchFamily="34" charset="0"/>
                        </a:rPr>
                        <a:t>Supervised consumption sites are established with a primary goal of harm reduction and keeping people alive. </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800" baseline="0" dirty="0" smtClean="0">
                        <a:latin typeface="Calibri" panose="020F0502020204030204" pitchFamily="34" charset="0"/>
                      </a:endParaRP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dirty="0" smtClean="0">
                          <a:latin typeface="Calibri" panose="020F0502020204030204" pitchFamily="34" charset="0"/>
                        </a:rPr>
                        <a:t>There</a:t>
                      </a:r>
                      <a:r>
                        <a:rPr lang="en-US" sz="1400" baseline="0" dirty="0" smtClean="0">
                          <a:latin typeface="Calibri" panose="020F0502020204030204" pitchFamily="34" charset="0"/>
                        </a:rPr>
                        <a:t> have </a:t>
                      </a:r>
                      <a:r>
                        <a:rPr lang="en-US" sz="1400" b="0" baseline="0" dirty="0" smtClean="0">
                          <a:solidFill>
                            <a:schemeClr val="tx1"/>
                          </a:solidFill>
                          <a:latin typeface="Calibri" panose="020F0502020204030204" pitchFamily="34" charset="0"/>
                        </a:rPr>
                        <a:t>been no overdose deaths reported inside existing supervised consumption sites. </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endParaRPr lang="en-US" sz="800" b="0" baseline="0" dirty="0" smtClean="0">
                        <a:solidFill>
                          <a:schemeClr val="tx1"/>
                        </a:solidFill>
                        <a:latin typeface="Calibri" panose="020F0502020204030204" pitchFamily="34" charset="0"/>
                      </a:endParaRP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baseline="0" dirty="0" smtClean="0">
                          <a:solidFill>
                            <a:schemeClr val="tx1"/>
                          </a:solidFill>
                          <a:latin typeface="Calibri" panose="020F0502020204030204" pitchFamily="34" charset="0"/>
                        </a:rPr>
                        <a:t>There is access to sterile, safe injection and smoking equipment (a variety of syringes, wipes, tourniquets, pipes) for safe consumption, syringe disposal services, harm reduction information, as well as HIV and hepatitis C education.</a:t>
                      </a: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800" b="0" baseline="0" dirty="0" smtClean="0">
                        <a:solidFill>
                          <a:schemeClr val="tx1"/>
                        </a:solidFill>
                        <a:latin typeface="Calibri" panose="020F0502020204030204" pitchFamily="34" charset="0"/>
                      </a:endParaRP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baseline="0" dirty="0" smtClean="0">
                          <a:solidFill>
                            <a:schemeClr val="tx1"/>
                          </a:solidFill>
                          <a:latin typeface="Calibri" panose="020F0502020204030204" pitchFamily="34" charset="0"/>
                        </a:rPr>
                        <a:t>Supervised consumption sites provide safe spaces for PWUD to use without fear of abuse or harassment.</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1" u="none" dirty="0" smtClean="0">
                          <a:solidFill>
                            <a:schemeClr val="tx1"/>
                          </a:solidFill>
                          <a:effectLst/>
                          <a:latin typeface="Calibri" panose="020F0502020204030204" pitchFamily="34" charset="0"/>
                          <a:ea typeface="Calibri"/>
                          <a:cs typeface="Times New Roman"/>
                        </a:rPr>
                        <a:t>See</a:t>
                      </a:r>
                      <a:r>
                        <a:rPr lang="en-US" sz="1200" i="1" u="none" baseline="0" dirty="0" smtClean="0">
                          <a:solidFill>
                            <a:schemeClr val="tx1"/>
                          </a:solidFill>
                          <a:effectLst/>
                          <a:latin typeface="Calibri" panose="020F0502020204030204" pitchFamily="34" charset="0"/>
                          <a:ea typeface="Calibri"/>
                          <a:cs typeface="Times New Roman"/>
                        </a:rPr>
                        <a:t> sources in Appendix B: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1" u="none" baseline="0" dirty="0" smtClean="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0" u="none" baseline="0" dirty="0" smtClean="0">
                          <a:solidFill>
                            <a:schemeClr val="tx1"/>
                          </a:solidFill>
                          <a:effectLst/>
                          <a:latin typeface="Calibri" panose="020F0502020204030204" pitchFamily="34" charset="0"/>
                          <a:ea typeface="Calibri"/>
                          <a:cs typeface="Times New Roman"/>
                        </a:rPr>
                        <a:t>17, 22, 28, 29, 45, 52, 63, 64</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1" u="none" baseline="0" dirty="0" smtClean="0">
                        <a:solidFill>
                          <a:schemeClr val="tx1"/>
                        </a:solidFill>
                        <a:effectLst/>
                        <a:latin typeface="Calibri" panose="020F050202020403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effectLst/>
                          <a:latin typeface="Calibri" panose="020F0502020204030204" pitchFamily="34" charset="0"/>
                          <a:ea typeface="Calibri"/>
                          <a:cs typeface="Times New Roman"/>
                        </a:rPr>
                        <a:t/>
                      </a:r>
                      <a:br>
                        <a:rPr lang="en-US" sz="1200" dirty="0" smtClean="0">
                          <a:effectLst/>
                          <a:latin typeface="Calibri" panose="020F0502020204030204" pitchFamily="34" charset="0"/>
                          <a:ea typeface="Calibri"/>
                          <a:cs typeface="Times New Roman"/>
                        </a:rPr>
                      </a:br>
                      <a:endParaRPr lang="en-US" sz="1200" u="sng" dirty="0" smtClean="0">
                        <a:solidFill>
                          <a:srgbClr val="0000FF"/>
                        </a:solidFill>
                        <a:effectLst/>
                        <a:latin typeface="Calibri" panose="020F050202020403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Findings: Charge 5 and 6</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23</a:t>
            </a:fld>
            <a:endParaRPr lang="en-US" dirty="0">
              <a:solidFill>
                <a:schemeClr val="bg1"/>
              </a:solidFill>
            </a:endParaRPr>
          </a:p>
        </p:txBody>
      </p:sp>
    </p:spTree>
    <p:extLst>
      <p:ext uri="{BB962C8B-B14F-4D97-AF65-F5344CB8AC3E}">
        <p14:creationId xmlns:p14="http://schemas.microsoft.com/office/powerpoint/2010/main" val="143671219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9" name="Table 8"/>
          <p:cNvGraphicFramePr>
            <a:graphicFrameLocks noGrp="1"/>
          </p:cNvGraphicFramePr>
          <p:nvPr>
            <p:extLst>
              <p:ext uri="{D42A27DB-BD31-4B8C-83A1-F6EECF244321}">
                <p14:modId xmlns:p14="http://schemas.microsoft.com/office/powerpoint/2010/main" val="2741089897"/>
              </p:ext>
            </p:extLst>
          </p:nvPr>
        </p:nvGraphicFramePr>
        <p:xfrm>
          <a:off x="609600" y="838200"/>
          <a:ext cx="8074152" cy="5221224"/>
        </p:xfrm>
        <a:graphic>
          <a:graphicData uri="http://schemas.openxmlformats.org/drawingml/2006/table">
            <a:tbl>
              <a:tblPr/>
              <a:tblGrid>
                <a:gridCol w="6248400">
                  <a:extLst>
                    <a:ext uri="{9D8B030D-6E8A-4147-A177-3AD203B41FA5}">
                      <a16:colId xmlns:a16="http://schemas.microsoft.com/office/drawing/2014/main" xmlns="" val="20000"/>
                    </a:ext>
                  </a:extLst>
                </a:gridCol>
                <a:gridCol w="1825752">
                  <a:extLst>
                    <a:ext uri="{9D8B030D-6E8A-4147-A177-3AD203B41FA5}">
                      <a16:colId xmlns:a16="http://schemas.microsoft.com/office/drawing/2014/main" xmlns="" val="20001"/>
                    </a:ext>
                  </a:extLst>
                </a:gridCol>
              </a:tblGrid>
              <a:tr h="1152860">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a:spcAft>
                          <a:spcPts val="600"/>
                        </a:spcAft>
                      </a:pPr>
                      <a:r>
                        <a:rPr lang="en-US" sz="1500" b="1" dirty="0" smtClean="0">
                          <a:latin typeface="Calibri" panose="020F0502020204030204" pitchFamily="34" charset="0"/>
                        </a:rPr>
                        <a:t>5.</a:t>
                      </a:r>
                      <a:r>
                        <a:rPr lang="en-US" sz="1500" b="1" baseline="0" dirty="0" smtClean="0">
                          <a:latin typeface="Calibri" panose="020F0502020204030204" pitchFamily="34" charset="0"/>
                        </a:rPr>
                        <a:t> The potential public health and public safety benefits and risks of harm reduction sites</a:t>
                      </a:r>
                    </a:p>
                    <a:p>
                      <a:pPr marL="0" marR="0" indent="0" algn="l" defTabSz="914400" rtl="0" eaLnBrk="1" fontAlgn="auto" latinLnBrk="0" hangingPunct="1">
                        <a:lnSpc>
                          <a:spcPct val="100000"/>
                        </a:lnSpc>
                        <a:spcBef>
                          <a:spcPts val="0"/>
                        </a:spcBef>
                        <a:spcAft>
                          <a:spcPts val="600"/>
                        </a:spcAft>
                        <a:buClrTx/>
                        <a:buSzTx/>
                        <a:buFontTx/>
                        <a:buNone/>
                        <a:tabLst/>
                        <a:defRPr/>
                      </a:pPr>
                      <a:r>
                        <a:rPr lang="en-US" sz="1500" b="1" dirty="0" smtClean="0">
                          <a:latin typeface="Calibri" panose="020F0502020204030204" pitchFamily="34" charset="0"/>
                        </a:rPr>
                        <a:t>6.</a:t>
                      </a:r>
                      <a:r>
                        <a:rPr lang="en-US" sz="1500" b="1" baseline="0" dirty="0" smtClean="0">
                          <a:latin typeface="Calibri" panose="020F0502020204030204" pitchFamily="34" charset="0"/>
                        </a:rPr>
                        <a:t> Ways to support persons utilizing the sites who express an interest in seeking substance use disorder treatment, including providing information on evidence-based treatment options and direct referral to treatment providers</a:t>
                      </a:r>
                      <a:endParaRPr lang="en-US" sz="1500" b="1" dirty="0" smtClean="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1876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solidFill>
                            <a:schemeClr val="tx1"/>
                          </a:solidFill>
                          <a:latin typeface="Calibri" panose="020F0502020204030204" pitchFamily="34" charset="0"/>
                        </a:rPr>
                        <a:t>Findings</a:t>
                      </a:r>
                      <a:endParaRPr lang="en-US" sz="1400" b="1" dirty="0">
                        <a:solidFill>
                          <a:schemeClr val="tx1"/>
                        </a:solidFill>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anose="020F0502020204030204" pitchFamily="34" charset="0"/>
                        </a:rPr>
                        <a:t>Presentations and Documents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354959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173736" marR="0" lvl="1"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baseline="0" dirty="0" smtClean="0">
                          <a:solidFill>
                            <a:schemeClr val="tx1"/>
                          </a:solidFill>
                          <a:latin typeface="Calibri" panose="020F0502020204030204" pitchFamily="34" charset="0"/>
                        </a:rPr>
                        <a:t>Supervised consumption sites may serve as entry points for treatment, but that is not their primary purpose.</a:t>
                      </a:r>
                    </a:p>
                    <a:p>
                      <a:pPr marL="571500" marR="0" lvl="2" indent="-228600" algn="l" defTabSz="914400" rtl="0" eaLnBrk="1" fontAlgn="auto" latinLnBrk="0" hangingPunct="1">
                        <a:lnSpc>
                          <a:spcPct val="100000"/>
                        </a:lnSpc>
                        <a:spcBef>
                          <a:spcPts val="0"/>
                        </a:spcBef>
                        <a:spcAft>
                          <a:spcPts val="600"/>
                        </a:spcAft>
                        <a:buClrTx/>
                        <a:buSzTx/>
                        <a:buFont typeface="Courier New" panose="02070309020205020404" pitchFamily="49" charset="0"/>
                        <a:buChar char="o"/>
                        <a:tabLst/>
                        <a:defRPr/>
                      </a:pPr>
                      <a:r>
                        <a:rPr lang="en-US" sz="1350" b="0" strike="noStrike" kern="1200" baseline="0" dirty="0" smtClean="0">
                          <a:solidFill>
                            <a:schemeClr val="tx1"/>
                          </a:solidFill>
                          <a:latin typeface="Calibri" panose="020F0502020204030204" pitchFamily="34" charset="0"/>
                          <a:ea typeface="+mn-ea"/>
                          <a:cs typeface="+mn-cs"/>
                        </a:rPr>
                        <a:t>According to studies completed in Vancouver, Canada and Sydney, Australia, SCS attendance was associated with an increase in PWUD seeking addiction treatment options. </a:t>
                      </a:r>
                    </a:p>
                    <a:p>
                      <a:pPr marL="347472" marR="0" lvl="2" indent="0" algn="l" defTabSz="914400" rtl="0" eaLnBrk="1" fontAlgn="auto" latinLnBrk="0" hangingPunct="1">
                        <a:lnSpc>
                          <a:spcPct val="100000"/>
                        </a:lnSpc>
                        <a:spcBef>
                          <a:spcPts val="0"/>
                        </a:spcBef>
                        <a:spcAft>
                          <a:spcPts val="600"/>
                        </a:spcAft>
                        <a:buClrTx/>
                        <a:buSzTx/>
                        <a:buFont typeface="Courier New" charset="0"/>
                        <a:buNone/>
                        <a:tabLst/>
                        <a:defRPr/>
                      </a:pPr>
                      <a:endParaRPr lang="en-US" sz="800" b="0" baseline="0" dirty="0" smtClean="0">
                        <a:solidFill>
                          <a:schemeClr val="accent5">
                            <a:lumMod val="75000"/>
                          </a:schemeClr>
                        </a:solidFill>
                        <a:latin typeface="Calibri" panose="020F0502020204030204" pitchFamily="34" charset="0"/>
                      </a:endParaRP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400" b="0" baseline="0" dirty="0" smtClean="0">
                          <a:solidFill>
                            <a:schemeClr val="tx1"/>
                          </a:solidFill>
                          <a:latin typeface="Calibri" panose="020F0502020204030204" pitchFamily="34" charset="0"/>
                        </a:rPr>
                        <a:t>There is evidence that the neighborhood burden of drug use (e.g., public injections, discarded syringes, injection-related litter) is lessened after the establishment of a harm reduction site, especially when paired with outreach </a:t>
                      </a:r>
                      <a:r>
                        <a:rPr lang="en-US" sz="1400" baseline="0" dirty="0" smtClean="0">
                          <a:solidFill>
                            <a:schemeClr val="tx1"/>
                          </a:solidFill>
                          <a:latin typeface="Calibri" panose="020F0502020204030204" pitchFamily="34" charset="0"/>
                        </a:rPr>
                        <a:t>workers and syringe pick-up programs.</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1" u="none" dirty="0" smtClean="0">
                          <a:solidFill>
                            <a:schemeClr val="tx1"/>
                          </a:solidFill>
                          <a:effectLst/>
                          <a:latin typeface="Calibri" panose="020F0502020204030204" pitchFamily="34" charset="0"/>
                          <a:ea typeface="Calibri"/>
                          <a:cs typeface="Times New Roman"/>
                        </a:rPr>
                        <a:t>See</a:t>
                      </a:r>
                      <a:r>
                        <a:rPr lang="en-US" sz="1200" i="1" u="none" baseline="0" dirty="0" smtClean="0">
                          <a:solidFill>
                            <a:schemeClr val="tx1"/>
                          </a:solidFill>
                          <a:effectLst/>
                          <a:latin typeface="Calibri" panose="020F0502020204030204" pitchFamily="34" charset="0"/>
                          <a:ea typeface="Calibri"/>
                          <a:cs typeface="Times New Roman"/>
                        </a:rPr>
                        <a:t> sources in Appendix B: </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1" u="none" baseline="0" dirty="0" smtClean="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0" u="none" baseline="0" dirty="0" smtClean="0">
                          <a:solidFill>
                            <a:schemeClr val="tx1"/>
                          </a:solidFill>
                          <a:effectLst/>
                          <a:latin typeface="Calibri" panose="020F0502020204030204" pitchFamily="34" charset="0"/>
                          <a:ea typeface="Calibri"/>
                          <a:cs typeface="Times New Roman"/>
                        </a:rPr>
                        <a:t>17, 22, 28, 29, 45, 52, 63, 64</a:t>
                      </a:r>
                    </a:p>
                    <a:p>
                      <a:pPr marL="0" marR="0" lvl="0" indent="0" algn="l" defTabSz="914400" rtl="0" eaLnBrk="1" fontAlgn="auto" latinLnBrk="0" hangingPunct="1">
                        <a:lnSpc>
                          <a:spcPct val="100000"/>
                        </a:lnSpc>
                        <a:spcBef>
                          <a:spcPts val="0"/>
                        </a:spcBef>
                        <a:spcAft>
                          <a:spcPts val="0"/>
                        </a:spcAft>
                        <a:buClrTx/>
                        <a:buSzTx/>
                        <a:buFont typeface="+mj-lt"/>
                        <a:buNone/>
                        <a:tabLst/>
                        <a:defRPr/>
                      </a:pPr>
                      <a:endParaRPr lang="en-US" sz="1200" i="1" u="none" baseline="0" dirty="0" smtClean="0">
                        <a:solidFill>
                          <a:schemeClr val="tx1"/>
                        </a:solidFill>
                        <a:effectLst/>
                        <a:latin typeface="Calibri" panose="020F0502020204030204" pitchFamily="34" charset="0"/>
                        <a:ea typeface="Calibri"/>
                        <a:cs typeface="Times New Roman"/>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dirty="0" smtClean="0">
                          <a:effectLst/>
                          <a:latin typeface="Calibri" panose="020F0502020204030204" pitchFamily="34" charset="0"/>
                          <a:ea typeface="Calibri"/>
                          <a:cs typeface="Times New Roman"/>
                        </a:rPr>
                        <a:t/>
                      </a:r>
                      <a:br>
                        <a:rPr lang="en-US" sz="1200" dirty="0" smtClean="0">
                          <a:effectLst/>
                          <a:latin typeface="Calibri" panose="020F0502020204030204" pitchFamily="34" charset="0"/>
                          <a:ea typeface="Calibri"/>
                          <a:cs typeface="Times New Roman"/>
                        </a:rPr>
                      </a:br>
                      <a:endParaRPr lang="en-US" sz="1200" u="sng" dirty="0" smtClean="0">
                        <a:solidFill>
                          <a:srgbClr val="0000FF"/>
                        </a:solidFill>
                        <a:effectLst/>
                        <a:latin typeface="Calibri" panose="020F0502020204030204" pitchFamily="34" charset="0"/>
                        <a:ea typeface="Calibri"/>
                        <a:cs typeface="Times New Roman"/>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Findings: Charge 5 and 6 continued</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24</a:t>
            </a:fld>
            <a:endParaRPr lang="en-US" dirty="0">
              <a:solidFill>
                <a:schemeClr val="bg1"/>
              </a:solidFill>
            </a:endParaRPr>
          </a:p>
        </p:txBody>
      </p:sp>
    </p:spTree>
    <p:extLst>
      <p:ext uri="{BB962C8B-B14F-4D97-AF65-F5344CB8AC3E}">
        <p14:creationId xmlns:p14="http://schemas.microsoft.com/office/powerpoint/2010/main" val="29889117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10" name="Table 9"/>
          <p:cNvGraphicFramePr>
            <a:graphicFrameLocks noGrp="1"/>
          </p:cNvGraphicFramePr>
          <p:nvPr>
            <p:extLst>
              <p:ext uri="{D42A27DB-BD31-4B8C-83A1-F6EECF244321}">
                <p14:modId xmlns:p14="http://schemas.microsoft.com/office/powerpoint/2010/main" val="1747370769"/>
              </p:ext>
            </p:extLst>
          </p:nvPr>
        </p:nvGraphicFramePr>
        <p:xfrm>
          <a:off x="609600" y="1142999"/>
          <a:ext cx="8074151" cy="4163476"/>
        </p:xfrm>
        <a:graphic>
          <a:graphicData uri="http://schemas.openxmlformats.org/drawingml/2006/table">
            <a:tbl>
              <a:tblPr firstRow="1" bandRow="1"/>
              <a:tblGrid>
                <a:gridCol w="871526">
                  <a:extLst>
                    <a:ext uri="{9D8B030D-6E8A-4147-A177-3AD203B41FA5}">
                      <a16:colId xmlns:a16="http://schemas.microsoft.com/office/drawing/2014/main" xmlns="" val="20000"/>
                    </a:ext>
                  </a:extLst>
                </a:gridCol>
                <a:gridCol w="865397">
                  <a:extLst>
                    <a:ext uri="{9D8B030D-6E8A-4147-A177-3AD203B41FA5}">
                      <a16:colId xmlns:a16="http://schemas.microsoft.com/office/drawing/2014/main" xmlns="" val="20001"/>
                    </a:ext>
                  </a:extLst>
                </a:gridCol>
                <a:gridCol w="1583290">
                  <a:extLst>
                    <a:ext uri="{9D8B030D-6E8A-4147-A177-3AD203B41FA5}">
                      <a16:colId xmlns:a16="http://schemas.microsoft.com/office/drawing/2014/main" xmlns="" val="20002"/>
                    </a:ext>
                  </a:extLst>
                </a:gridCol>
                <a:gridCol w="1584646">
                  <a:extLst>
                    <a:ext uri="{9D8B030D-6E8A-4147-A177-3AD203B41FA5}">
                      <a16:colId xmlns:a16="http://schemas.microsoft.com/office/drawing/2014/main" xmlns="" val="20003"/>
                    </a:ext>
                  </a:extLst>
                </a:gridCol>
                <a:gridCol w="1584646">
                  <a:extLst>
                    <a:ext uri="{9D8B030D-6E8A-4147-A177-3AD203B41FA5}">
                      <a16:colId xmlns:a16="http://schemas.microsoft.com/office/drawing/2014/main" xmlns="" val="20004"/>
                    </a:ext>
                  </a:extLst>
                </a:gridCol>
                <a:gridCol w="1584646">
                  <a:extLst>
                    <a:ext uri="{9D8B030D-6E8A-4147-A177-3AD203B41FA5}">
                      <a16:colId xmlns:a16="http://schemas.microsoft.com/office/drawing/2014/main" xmlns="" val="20005"/>
                    </a:ext>
                  </a:extLst>
                </a:gridCol>
              </a:tblGrid>
              <a:tr h="17141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50" b="1" dirty="0" smtClean="0">
                          <a:effectLst/>
                          <a:latin typeface="Calibri" panose="020F0502020204030204" pitchFamily="34" charset="0"/>
                        </a:rPr>
                        <a:t>Indicator</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B4B4B4">
                        <a:lumMod val="20000"/>
                        <a:lumOff val="80000"/>
                      </a:srgbClr>
                    </a:solid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50" b="1" dirty="0" smtClean="0">
                          <a:effectLst/>
                          <a:latin typeface="Calibri" panose="020F0502020204030204" pitchFamily="34" charset="0"/>
                        </a:rPr>
                        <a:t>Boston</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B4B4B4">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50" b="1" dirty="0" smtClean="0">
                          <a:effectLst/>
                          <a:latin typeface="Calibri" panose="020F0502020204030204" pitchFamily="34" charset="0"/>
                        </a:rPr>
                        <a:t>Massachusetts</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B4B4B4">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50" b="1" dirty="0" smtClean="0">
                          <a:effectLst/>
                          <a:latin typeface="Calibri" panose="020F0502020204030204" pitchFamily="34" charset="0"/>
                        </a:rPr>
                        <a:t>Montreal</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B4B4B4">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50" b="1" dirty="0" smtClean="0">
                          <a:effectLst/>
                          <a:latin typeface="Calibri" panose="020F0502020204030204" pitchFamily="34" charset="0"/>
                        </a:rPr>
                        <a:t>Toronto</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solidFill>
                      <a:srgbClr val="B4B4B4">
                        <a:lumMod val="20000"/>
                        <a:lumOff val="80000"/>
                      </a:srgbClr>
                    </a:solidFill>
                  </a:tcPr>
                </a:tc>
                <a:extLst>
                  <a:ext uri="{0D108BD9-81ED-4DB2-BD59-A6C34878D82A}">
                    <a16:rowId xmlns:a16="http://schemas.microsoft.com/office/drawing/2014/main" xmlns="" val="10000"/>
                  </a:ext>
                </a:extLst>
              </a:tr>
              <a:tr h="17141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Population</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685,094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6.86 million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1.70 million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2.92 million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535594">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Supervised </a:t>
                      </a:r>
                      <a:r>
                        <a:rPr lang="en-US" sz="1050" b="1" dirty="0" smtClean="0">
                          <a:effectLst/>
                          <a:latin typeface="Calibri" panose="020F0502020204030204" pitchFamily="34" charset="0"/>
                        </a:rPr>
                        <a:t>consumption sites</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0</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0</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4</a:t>
                      </a:r>
                    </a:p>
                    <a:p>
                      <a:pPr marL="0" marR="0" algn="ctr">
                        <a:lnSpc>
                          <a:spcPct val="115000"/>
                        </a:lnSpc>
                        <a:spcBef>
                          <a:spcPts val="0"/>
                        </a:spcBef>
                        <a:spcAft>
                          <a:spcPts val="0"/>
                        </a:spcAft>
                      </a:pPr>
                      <a:r>
                        <a:rPr lang="en-US" sz="1000" dirty="0">
                          <a:effectLst/>
                          <a:latin typeface="Calibri" panose="020F0502020204030204" pitchFamily="34" charset="0"/>
                        </a:rPr>
                        <a:t>(incl. 1 mobile unit)</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9</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517308">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Opioid-related overdose deaths</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191 (Boston Residents)</a:t>
                      </a:r>
                    </a:p>
                    <a:p>
                      <a:pPr marL="0" marR="0" algn="ctr">
                        <a:lnSpc>
                          <a:spcPct val="115000"/>
                        </a:lnSpc>
                        <a:spcBef>
                          <a:spcPts val="0"/>
                        </a:spcBef>
                        <a:spcAft>
                          <a:spcPts val="0"/>
                        </a:spcAft>
                      </a:pPr>
                      <a:r>
                        <a:rPr lang="en-US" sz="1000" dirty="0">
                          <a:effectLst/>
                          <a:latin typeface="Calibri" panose="020F0502020204030204" pitchFamily="34" charset="0"/>
                        </a:rPr>
                        <a:t>272 (ODs occurred in Boston)</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1,938 (MA Residents)</a:t>
                      </a:r>
                    </a:p>
                    <a:p>
                      <a:pPr marL="0" marR="0" algn="ctr">
                        <a:lnSpc>
                          <a:spcPct val="115000"/>
                        </a:lnSpc>
                        <a:spcBef>
                          <a:spcPts val="0"/>
                        </a:spcBef>
                        <a:spcAft>
                          <a:spcPts val="0"/>
                        </a:spcAft>
                      </a:pPr>
                      <a:r>
                        <a:rPr lang="en-US" sz="1000" dirty="0">
                          <a:effectLst/>
                          <a:latin typeface="Calibri" panose="020F0502020204030204" pitchFamily="34" charset="0"/>
                        </a:rPr>
                        <a:t>2,013 (ODs occurred in MA)</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95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308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517308">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Syringe service </a:t>
                      </a:r>
                      <a:r>
                        <a:rPr lang="en-US" sz="1050" b="1" dirty="0" smtClean="0">
                          <a:effectLst/>
                          <a:latin typeface="Calibri" panose="020F0502020204030204" pitchFamily="34" charset="0"/>
                        </a:rPr>
                        <a:t>programs (SSPs)</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1 program</a:t>
                      </a:r>
                    </a:p>
                    <a:p>
                      <a:pPr marL="0" marR="0" algn="ctr">
                        <a:lnSpc>
                          <a:spcPct val="115000"/>
                        </a:lnSpc>
                        <a:spcBef>
                          <a:spcPts val="0"/>
                        </a:spcBef>
                        <a:spcAft>
                          <a:spcPts val="0"/>
                        </a:spcAft>
                      </a:pPr>
                      <a:r>
                        <a:rPr lang="en-US" sz="1000" dirty="0">
                          <a:effectLst/>
                          <a:latin typeface="Calibri" panose="020F0502020204030204" pitchFamily="34" charset="0"/>
                        </a:rPr>
                        <a:t>operating in two sites</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24 </a:t>
                      </a:r>
                      <a:r>
                        <a:rPr lang="en-US" sz="1000" dirty="0">
                          <a:effectLst/>
                          <a:latin typeface="Calibri" panose="020F0502020204030204" pitchFamily="34" charset="0"/>
                        </a:rPr>
                        <a:t>operating</a:t>
                      </a:r>
                    </a:p>
                    <a:p>
                      <a:pPr marL="0" marR="0" algn="ctr">
                        <a:lnSpc>
                          <a:spcPct val="115000"/>
                        </a:lnSpc>
                        <a:spcBef>
                          <a:spcPts val="0"/>
                        </a:spcBef>
                        <a:spcAft>
                          <a:spcPts val="0"/>
                        </a:spcAft>
                      </a:pPr>
                      <a:r>
                        <a:rPr lang="en-US" sz="1000" dirty="0" smtClean="0">
                          <a:effectLst/>
                          <a:latin typeface="Calibri" panose="020F0502020204030204" pitchFamily="34" charset="0"/>
                        </a:rPr>
                        <a:t>27 </a:t>
                      </a:r>
                      <a:r>
                        <a:rPr lang="en-US" sz="1000" dirty="0">
                          <a:effectLst/>
                          <a:latin typeface="Calibri" panose="020F0502020204030204" pitchFamily="34" charset="0"/>
                        </a:rPr>
                        <a:t>approved</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4 programs</a:t>
                      </a:r>
                    </a:p>
                    <a:p>
                      <a:pPr marL="0" marR="0" algn="ctr">
                        <a:lnSpc>
                          <a:spcPct val="115000"/>
                        </a:lnSpc>
                        <a:spcBef>
                          <a:spcPts val="0"/>
                        </a:spcBef>
                        <a:spcAft>
                          <a:spcPts val="0"/>
                        </a:spcAft>
                      </a:pPr>
                      <a:r>
                        <a:rPr lang="en-US" sz="1000" dirty="0">
                          <a:effectLst/>
                          <a:latin typeface="Calibri" panose="020F0502020204030204" pitchFamily="34" charset="0"/>
                        </a:rPr>
                        <a:t>(178 Injection Equipment Access </a:t>
                      </a:r>
                      <a:r>
                        <a:rPr lang="en-US" sz="1000" dirty="0" smtClean="0">
                          <a:effectLst/>
                          <a:latin typeface="Calibri" panose="020F0502020204030204" pitchFamily="34" charset="0"/>
                        </a:rPr>
                        <a:t>Centres</a:t>
                      </a:r>
                      <a:r>
                        <a:rPr lang="en-US" sz="1000" baseline="30000" dirty="0" smtClean="0">
                          <a:effectLst/>
                          <a:latin typeface="Calibri" panose="020F0502020204030204" pitchFamily="34" charset="0"/>
                        </a:rPr>
                        <a:t>1</a:t>
                      </a:r>
                      <a:r>
                        <a:rPr lang="en-US" sz="1000" dirty="0" smtClean="0">
                          <a:effectLst/>
                          <a:latin typeface="Calibri" panose="020F0502020204030204" pitchFamily="34" charset="0"/>
                        </a:rPr>
                        <a:t>)</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a:effectLst/>
                          <a:latin typeface="Calibri" panose="020F0502020204030204" pitchFamily="34" charset="0"/>
                        </a:rPr>
                        <a:t>47 programs</a:t>
                      </a:r>
                      <a:endParaRPr lang="en-US" sz="100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17141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No. of engagements at </a:t>
                      </a:r>
                      <a:r>
                        <a:rPr lang="en-US" sz="1050" b="1" dirty="0" smtClean="0">
                          <a:effectLst/>
                          <a:latin typeface="Calibri" panose="020F0502020204030204" pitchFamily="34" charset="0"/>
                        </a:rPr>
                        <a:t>SSPs</a:t>
                      </a:r>
                      <a:r>
                        <a:rPr lang="en-US" sz="1050" b="1" baseline="30000" dirty="0" smtClean="0">
                          <a:effectLst/>
                          <a:latin typeface="Calibri" panose="020F0502020204030204" pitchFamily="34" charset="0"/>
                        </a:rPr>
                        <a:t>2</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Over 20,000</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a:effectLst/>
                          <a:latin typeface="Calibri" panose="020F0502020204030204" pitchFamily="34" charset="0"/>
                        </a:rPr>
                        <a:t>Over 56,000</a:t>
                      </a:r>
                      <a:endParaRPr lang="en-US" sz="100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N/A</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120,000</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171410">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No. of syringes distributed</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710,282 (2018)</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1.46 million (2018)</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1.29 </a:t>
                      </a:r>
                      <a:r>
                        <a:rPr lang="en-US" sz="1000" dirty="0">
                          <a:effectLst/>
                          <a:latin typeface="Calibri" panose="020F0502020204030204" pitchFamily="34" charset="0"/>
                        </a:rPr>
                        <a:t>million (</a:t>
                      </a:r>
                      <a:r>
                        <a:rPr lang="en-US" sz="1000" dirty="0" smtClean="0">
                          <a:effectLst/>
                          <a:latin typeface="Calibri" panose="020F0502020204030204" pitchFamily="34" charset="0"/>
                        </a:rPr>
                        <a:t>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2.47 million (2018)</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53502">
                <a:tc grid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No. of naloxone kits distributed</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h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16,927 (2018)</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44,480 (2018)</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7,838</a:t>
                      </a:r>
                      <a:r>
                        <a:rPr lang="en-US" sz="1000" baseline="30000" dirty="0" smtClean="0">
                          <a:effectLst/>
                          <a:latin typeface="Calibri" panose="020F0502020204030204" pitchFamily="34" charset="0"/>
                        </a:rPr>
                        <a:t>3</a:t>
                      </a:r>
                      <a:r>
                        <a:rPr lang="en-US" sz="1000" dirty="0" smtClean="0">
                          <a:effectLst/>
                          <a:latin typeface="Calibri" panose="020F0502020204030204" pitchFamily="34" charset="0"/>
                        </a:rPr>
                        <a:t> </a:t>
                      </a:r>
                      <a:r>
                        <a:rPr lang="en-US" sz="1000" dirty="0">
                          <a:effectLst/>
                          <a:latin typeface="Calibri" panose="020F0502020204030204" pitchFamily="34" charset="0"/>
                        </a:rPr>
                        <a:t>(2017)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20,217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7"/>
                  </a:ext>
                </a:extLst>
              </a:tr>
              <a:tr h="353502">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HIV </a:t>
                      </a: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smtClean="0">
                          <a:effectLst/>
                          <a:latin typeface="Calibri" panose="020F0502020204030204" pitchFamily="34" charset="0"/>
                        </a:rPr>
                        <a:t># of new cases</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141 (2015) </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627 (</a:t>
                      </a:r>
                      <a:r>
                        <a:rPr lang="en-US" sz="1000" dirty="0">
                          <a:effectLst/>
                          <a:latin typeface="Calibri" panose="020F0502020204030204" pitchFamily="34" charset="0"/>
                        </a:rPr>
                        <a:t>2015)</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318</a:t>
                      </a:r>
                      <a:r>
                        <a:rPr lang="en-US" sz="1000" baseline="30000" dirty="0" smtClean="0">
                          <a:effectLst/>
                          <a:latin typeface="Calibri" panose="020F0502020204030204" pitchFamily="34" charset="0"/>
                        </a:rPr>
                        <a:t>4</a:t>
                      </a:r>
                      <a:r>
                        <a:rPr lang="en-US" sz="1000" dirty="0" smtClean="0">
                          <a:effectLst/>
                          <a:latin typeface="Calibri" panose="020F0502020204030204" pitchFamily="34" charset="0"/>
                        </a:rPr>
                        <a:t> (</a:t>
                      </a:r>
                      <a:r>
                        <a:rPr lang="en-US" sz="1000" dirty="0">
                          <a:effectLst/>
                          <a:latin typeface="Calibri" panose="020F0502020204030204" pitchFamily="34" charset="0"/>
                        </a:rPr>
                        <a:t>2015)</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500 (</a:t>
                      </a:r>
                      <a:r>
                        <a:rPr lang="en-US" sz="1000" dirty="0">
                          <a:effectLst/>
                          <a:latin typeface="Calibri" panose="020F0502020204030204" pitchFamily="34" charset="0"/>
                        </a:rPr>
                        <a:t>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353502">
                <a:tc vMerge="1">
                  <a:txBody>
                    <a:bodyPr/>
                    <a:lstStyle/>
                    <a:p>
                      <a:endParaRPr lang="en-US"/>
                    </a:p>
                  </a:txBody>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smtClean="0">
                          <a:effectLst/>
                          <a:latin typeface="Calibri" panose="020F0502020204030204" pitchFamily="34" charset="0"/>
                        </a:rPr>
                        <a:t>rate per 100,000</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effectLst/>
                          <a:latin typeface="Calibri" panose="020F0502020204030204" pitchFamily="34" charset="0"/>
                        </a:rPr>
                        <a:t>20.58 (2015) </a:t>
                      </a:r>
                      <a:endParaRPr lang="en-US" sz="1000" dirty="0" smtClean="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9.14 (2015)</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18.71 (2015)</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17.12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53502">
                <a:tc rowSpan="2">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a:effectLst/>
                          <a:latin typeface="Calibri" panose="020F0502020204030204" pitchFamily="34" charset="0"/>
                        </a:rPr>
                        <a:t>Hepatitis C </a:t>
                      </a: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smtClean="0">
                          <a:effectLst/>
                          <a:latin typeface="Calibri" panose="020F0502020204030204" pitchFamily="34" charset="0"/>
                        </a:rPr>
                        <a:t># of new cases</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875</a:t>
                      </a:r>
                      <a:r>
                        <a:rPr lang="en-US" sz="1000" baseline="30000" dirty="0" smtClean="0">
                          <a:effectLst/>
                          <a:latin typeface="Calibri" panose="020F0502020204030204" pitchFamily="34" charset="0"/>
                        </a:rPr>
                        <a:t>5</a:t>
                      </a:r>
                      <a:r>
                        <a:rPr lang="en-US" sz="1000" dirty="0" smtClean="0">
                          <a:effectLst/>
                          <a:latin typeface="Calibri" panose="020F0502020204030204" pitchFamily="34" charset="0"/>
                        </a:rPr>
                        <a:t> (</a:t>
                      </a:r>
                      <a:r>
                        <a:rPr lang="en-US" sz="1000" dirty="0">
                          <a:effectLst/>
                          <a:latin typeface="Calibri" panose="020F0502020204030204" pitchFamily="34" charset="0"/>
                        </a:rPr>
                        <a:t>2018)</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7,766</a:t>
                      </a:r>
                      <a:r>
                        <a:rPr lang="en-US" sz="1000" baseline="30000" dirty="0">
                          <a:effectLst/>
                          <a:latin typeface="Calibri" panose="020F0502020204030204" pitchFamily="34" charset="0"/>
                        </a:rPr>
                        <a:t>5</a:t>
                      </a:r>
                      <a:r>
                        <a:rPr lang="en-US" sz="1000" dirty="0">
                          <a:effectLst/>
                          <a:latin typeface="Calibri" panose="020F0502020204030204" pitchFamily="34" charset="0"/>
                        </a:rPr>
                        <a:t> </a:t>
                      </a:r>
                      <a:r>
                        <a:rPr lang="en-US" sz="1000" dirty="0" smtClean="0">
                          <a:effectLst/>
                          <a:latin typeface="Calibri" panose="020F0502020204030204" pitchFamily="34" charset="0"/>
                        </a:rPr>
                        <a:t>(</a:t>
                      </a:r>
                      <a:r>
                        <a:rPr lang="en-US" sz="1000" dirty="0">
                          <a:effectLst/>
                          <a:latin typeface="Calibri" panose="020F0502020204030204" pitchFamily="34" charset="0"/>
                        </a:rPr>
                        <a:t>2018)</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1,073 </a:t>
                      </a:r>
                      <a:r>
                        <a:rPr lang="en-US" sz="1000" dirty="0" smtClean="0">
                          <a:effectLst/>
                          <a:latin typeface="Calibri" panose="020F0502020204030204" pitchFamily="34" charset="0"/>
                        </a:rPr>
                        <a:t>(</a:t>
                      </a:r>
                      <a:r>
                        <a:rPr lang="en-US" sz="1000" dirty="0">
                          <a:effectLst/>
                          <a:latin typeface="Calibri" panose="020F0502020204030204" pitchFamily="34" charset="0"/>
                        </a:rPr>
                        <a:t>2015)</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a:effectLst/>
                          <a:latin typeface="Calibri" panose="020F0502020204030204" pitchFamily="34" charset="0"/>
                        </a:rPr>
                        <a:t>694 </a:t>
                      </a:r>
                      <a:r>
                        <a:rPr lang="en-US" sz="1000" dirty="0" smtClean="0">
                          <a:effectLst/>
                          <a:latin typeface="Calibri" panose="020F0502020204030204" pitchFamily="34" charset="0"/>
                        </a:rPr>
                        <a:t>(</a:t>
                      </a:r>
                      <a:r>
                        <a:rPr lang="en-US" sz="1000" dirty="0">
                          <a:effectLst/>
                          <a:latin typeface="Calibri" panose="020F0502020204030204" pitchFamily="34" charset="0"/>
                        </a:rPr>
                        <a:t>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353502">
                <a:tc vMerge="1">
                  <a:txBody>
                    <a:bodyPr/>
                    <a:lstStyle/>
                    <a:p>
                      <a:pPr marL="0" marR="0" algn="l">
                        <a:lnSpc>
                          <a:spcPct val="115000"/>
                        </a:lnSpc>
                        <a:spcBef>
                          <a:spcPts val="0"/>
                        </a:spcBef>
                        <a:spcAft>
                          <a:spcPts val="0"/>
                        </a:spcAft>
                      </a:pP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l">
                        <a:lnSpc>
                          <a:spcPct val="115000"/>
                        </a:lnSpc>
                        <a:spcBef>
                          <a:spcPts val="0"/>
                        </a:spcBef>
                        <a:spcAft>
                          <a:spcPts val="0"/>
                        </a:spcAft>
                      </a:pPr>
                      <a:r>
                        <a:rPr lang="en-US" sz="1050" b="1" dirty="0" smtClean="0">
                          <a:effectLst/>
                          <a:latin typeface="Calibri" panose="020F0502020204030204" pitchFamily="34" charset="0"/>
                        </a:rPr>
                        <a:t>rate per 100,000</a:t>
                      </a:r>
                      <a:endParaRPr lang="en-US" sz="1050" b="1"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127.72 (2018)</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effectLst/>
                          <a:latin typeface="Calibri" panose="020F0502020204030204" pitchFamily="34" charset="0"/>
                        </a:rPr>
                        <a:t> 113.21 (2018)</a:t>
                      </a:r>
                      <a:endParaRPr lang="en-US" sz="1000" dirty="0" smtClean="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ctr" defTabSz="914400" rtl="0" eaLnBrk="1" fontAlgn="auto" latinLnBrk="0" hangingPunct="1">
                        <a:lnSpc>
                          <a:spcPct val="115000"/>
                        </a:lnSpc>
                        <a:spcBef>
                          <a:spcPts val="0"/>
                        </a:spcBef>
                        <a:spcAft>
                          <a:spcPts val="0"/>
                        </a:spcAft>
                        <a:buClrTx/>
                        <a:buSzTx/>
                        <a:buFontTx/>
                        <a:buNone/>
                        <a:tabLst/>
                        <a:defRPr/>
                      </a:pPr>
                      <a:r>
                        <a:rPr lang="en-US" sz="1000" dirty="0" smtClean="0">
                          <a:effectLst/>
                          <a:latin typeface="Calibri" panose="020F0502020204030204" pitchFamily="34" charset="0"/>
                        </a:rPr>
                        <a:t>63.12 (2015)</a:t>
                      </a:r>
                      <a:endParaRPr lang="en-US" sz="1000" dirty="0" smtClean="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lnSpc>
                          <a:spcPct val="115000"/>
                        </a:lnSpc>
                        <a:spcBef>
                          <a:spcPts val="0"/>
                        </a:spcBef>
                        <a:spcAft>
                          <a:spcPts val="0"/>
                        </a:spcAft>
                      </a:pPr>
                      <a:r>
                        <a:rPr lang="en-US" sz="1000" dirty="0" smtClean="0">
                          <a:effectLst/>
                          <a:latin typeface="Calibri" panose="020F0502020204030204" pitchFamily="34" charset="0"/>
                        </a:rPr>
                        <a:t>23.77 (2017)</a:t>
                      </a:r>
                      <a:endParaRPr lang="en-US" sz="1000" dirty="0">
                        <a:solidFill>
                          <a:schemeClr val="tx1"/>
                        </a:solidFill>
                        <a:effectLst/>
                        <a:latin typeface="Calibri" panose="020F0502020204030204" pitchFamily="34" charset="0"/>
                        <a:ea typeface="Calibri"/>
                        <a:cs typeface="Times New Roman"/>
                      </a:endParaRPr>
                    </a:p>
                  </a:txBody>
                  <a:tcPr marL="68580" marR="68580" marT="0" marB="0" anchor="ctr">
                    <a:lnL w="12700" cmpd="sng">
                      <a:solidFill>
                        <a:srgbClr val="000000"/>
                      </a:solidFill>
                    </a:lnL>
                    <a:lnR w="12700" cmpd="sng">
                      <a:solidFill>
                        <a:srgbClr val="000000"/>
                      </a:solidFill>
                    </a:lnR>
                    <a:lnT w="12700" cmpd="sng">
                      <a:solidFill>
                        <a:srgbClr val="000000"/>
                      </a:solidFill>
                    </a:lnT>
                    <a:lnB w="12700" cmpd="sng">
                      <a:solidFill>
                        <a:srgbClr val="000000"/>
                      </a:solidFill>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301322772"/>
              </p:ext>
            </p:extLst>
          </p:nvPr>
        </p:nvGraphicFramePr>
        <p:xfrm>
          <a:off x="616076" y="838200"/>
          <a:ext cx="8074152" cy="304800"/>
        </p:xfrm>
        <a:graphic>
          <a:graphicData uri="http://schemas.openxmlformats.org/drawingml/2006/table">
            <a:tbl>
              <a:tblPr/>
              <a:tblGrid>
                <a:gridCol w="8074152">
                  <a:extLst>
                    <a:ext uri="{9D8B030D-6E8A-4147-A177-3AD203B41FA5}">
                      <a16:colId xmlns:a16="http://schemas.microsoft.com/office/drawing/2014/main" xmlns="" val="20000"/>
                    </a:ext>
                  </a:extLst>
                </a:gridCol>
              </a:tblGrid>
              <a:tr h="2950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anose="020F0502020204030204" pitchFamily="34" charset="0"/>
                        </a:rPr>
                        <a:t>Spotlight</a:t>
                      </a:r>
                      <a:r>
                        <a:rPr lang="en-US" sz="1400" b="1" baseline="0" dirty="0" smtClean="0">
                          <a:latin typeface="Calibri" panose="020F0502020204030204" pitchFamily="34" charset="0"/>
                        </a:rPr>
                        <a:t> on </a:t>
                      </a:r>
                      <a:r>
                        <a:rPr lang="en-US" sz="1400" b="1" dirty="0" smtClean="0">
                          <a:latin typeface="Calibri" panose="020F0502020204030204" pitchFamily="34" charset="0"/>
                        </a:rPr>
                        <a:t>Comparison of Harm Reduction Initiatives</a:t>
                      </a:r>
                      <a:r>
                        <a:rPr lang="en-US" sz="1400" b="1" baseline="0" dirty="0" smtClean="0">
                          <a:latin typeface="Calibri" panose="020F0502020204030204" pitchFamily="34" charset="0"/>
                        </a:rPr>
                        <a:t> and </a:t>
                      </a:r>
                      <a:r>
                        <a:rPr lang="en-US" sz="1400" b="1" dirty="0" smtClean="0">
                          <a:latin typeface="Calibri" panose="020F0502020204030204" pitchFamily="34" charset="0"/>
                        </a:rPr>
                        <a:t>Opioid and</a:t>
                      </a:r>
                      <a:r>
                        <a:rPr lang="en-US" sz="1400" b="1" baseline="0" dirty="0" smtClean="0">
                          <a:latin typeface="Calibri" panose="020F0502020204030204" pitchFamily="34" charset="0"/>
                        </a:rPr>
                        <a:t> Overdose Data by City/State</a:t>
                      </a:r>
                      <a:endParaRPr lang="en-US" sz="1400" b="1" dirty="0" smtClean="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10000"/>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Charge 5 and 6: Spotlight</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25</a:t>
            </a:fld>
            <a:endParaRPr lang="en-US" dirty="0">
              <a:solidFill>
                <a:schemeClr val="bg1"/>
              </a:solidFill>
            </a:endParaRPr>
          </a:p>
        </p:txBody>
      </p:sp>
      <p:sp>
        <p:nvSpPr>
          <p:cNvPr id="11" name="Rectangle 10"/>
          <p:cNvSpPr/>
          <p:nvPr/>
        </p:nvSpPr>
        <p:spPr>
          <a:xfrm>
            <a:off x="609600" y="5334000"/>
            <a:ext cx="8458200" cy="78483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30000" noProof="0" dirty="0" smtClean="0">
                <a:ln>
                  <a:noFill/>
                </a:ln>
                <a:solidFill>
                  <a:srgbClr val="000000"/>
                </a:solidFill>
                <a:effectLst/>
                <a:uLnTx/>
                <a:uFillTx/>
                <a:latin typeface="+mj-lt"/>
              </a:rPr>
              <a:t>1</a:t>
            </a:r>
            <a:r>
              <a:rPr kumimoji="0" lang="en-US" sz="750" b="0" i="0" u="none" strike="noStrike" kern="0" cap="none" spc="0" normalizeH="0" baseline="0" noProof="0" dirty="0" smtClean="0">
                <a:ln>
                  <a:noFill/>
                </a:ln>
                <a:solidFill>
                  <a:srgbClr val="000000"/>
                </a:solidFill>
                <a:effectLst/>
                <a:uLnTx/>
                <a:uFillTx/>
                <a:latin typeface="+mj-lt"/>
              </a:rPr>
              <a:t> Injection equipment access </a:t>
            </a:r>
            <a:r>
              <a:rPr kumimoji="0" lang="en-US" sz="750" b="0" i="0" u="none" strike="noStrike" kern="0" cap="none" spc="0" normalizeH="0" baseline="0" noProof="0" dirty="0" err="1" smtClean="0">
                <a:ln>
                  <a:noFill/>
                </a:ln>
                <a:solidFill>
                  <a:srgbClr val="000000"/>
                </a:solidFill>
                <a:effectLst/>
                <a:uLnTx/>
                <a:uFillTx/>
                <a:latin typeface="+mj-lt"/>
              </a:rPr>
              <a:t>centres</a:t>
            </a:r>
            <a:r>
              <a:rPr kumimoji="0" lang="en-US" sz="750" b="0" i="0" u="none" strike="noStrike" kern="0" cap="none" spc="0" normalizeH="0" baseline="0" noProof="0" dirty="0" smtClean="0">
                <a:ln>
                  <a:noFill/>
                </a:ln>
                <a:solidFill>
                  <a:srgbClr val="000000"/>
                </a:solidFill>
                <a:effectLst/>
                <a:uLnTx/>
                <a:uFillTx/>
                <a:latin typeface="+mj-lt"/>
              </a:rPr>
              <a:t> (CAMIs) are places where people who use drugs can obtain new injection equipment anonymously</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30000" noProof="0" dirty="0" smtClean="0">
                <a:ln>
                  <a:noFill/>
                </a:ln>
                <a:solidFill>
                  <a:srgbClr val="000000"/>
                </a:solidFill>
                <a:effectLst/>
                <a:uLnTx/>
                <a:uFillTx/>
                <a:latin typeface="+mj-lt"/>
              </a:rPr>
              <a:t>2 </a:t>
            </a:r>
            <a:r>
              <a:rPr kumimoji="0" lang="en-US" sz="750" b="0" i="0" u="none" strike="noStrike" kern="0" cap="none" spc="0" normalizeH="0" baseline="0" noProof="0" dirty="0" smtClean="0">
                <a:ln>
                  <a:noFill/>
                </a:ln>
                <a:solidFill>
                  <a:srgbClr val="000000"/>
                </a:solidFill>
                <a:effectLst/>
                <a:uLnTx/>
                <a:uFillTx/>
                <a:latin typeface="+mj-lt"/>
              </a:rPr>
              <a:t>These numbers include duplicate engagements at SSPs.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30000" noProof="0" dirty="0" smtClean="0">
                <a:ln>
                  <a:noFill/>
                </a:ln>
                <a:solidFill>
                  <a:srgbClr val="000000"/>
                </a:solidFill>
                <a:effectLst/>
                <a:uLnTx/>
                <a:uFillTx/>
                <a:latin typeface="+mj-lt"/>
              </a:rPr>
              <a:t>3</a:t>
            </a:r>
            <a:r>
              <a:rPr kumimoji="0" lang="en-US" sz="750" b="0" i="0" u="none" strike="noStrike" kern="0" cap="none" spc="0" normalizeH="0" baseline="0" noProof="0" dirty="0" smtClean="0">
                <a:ln>
                  <a:noFill/>
                </a:ln>
                <a:solidFill>
                  <a:srgbClr val="000000"/>
                </a:solidFill>
                <a:effectLst/>
                <a:uLnTx/>
                <a:uFillTx/>
                <a:latin typeface="+mj-lt"/>
              </a:rPr>
              <a:t> Total distributed in Quebec; Montreal data is not available yet.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30000" noProof="0" dirty="0" smtClean="0">
                <a:ln>
                  <a:noFill/>
                </a:ln>
                <a:solidFill>
                  <a:srgbClr val="000000"/>
                </a:solidFill>
                <a:effectLst/>
                <a:uLnTx/>
                <a:uFillTx/>
                <a:latin typeface="+mj-lt"/>
              </a:rPr>
              <a:t>4</a:t>
            </a:r>
            <a:r>
              <a:rPr kumimoji="0" lang="en-US" sz="750" b="0" i="0" u="none" strike="noStrike" kern="0" cap="none" spc="0" normalizeH="0" baseline="0" noProof="0" dirty="0" smtClean="0">
                <a:ln>
                  <a:noFill/>
                </a:ln>
                <a:solidFill>
                  <a:srgbClr val="000000"/>
                </a:solidFill>
                <a:effectLst/>
                <a:uLnTx/>
                <a:uFillTx/>
                <a:latin typeface="+mj-lt"/>
              </a:rPr>
              <a:t> Average for 2011-2015</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750" b="0" i="0" u="none" strike="noStrike" kern="0" cap="none" spc="0" normalizeH="0" baseline="30000" noProof="0" dirty="0" smtClean="0">
                <a:ln>
                  <a:noFill/>
                </a:ln>
                <a:solidFill>
                  <a:srgbClr val="000000"/>
                </a:solidFill>
                <a:effectLst/>
                <a:uLnTx/>
                <a:uFillTx/>
                <a:latin typeface="+mj-lt"/>
              </a:rPr>
              <a:t>5</a:t>
            </a:r>
            <a:r>
              <a:rPr kumimoji="0" lang="en-US" sz="750" b="0" i="0" u="none" strike="noStrike" kern="0" cap="none" spc="0" normalizeH="0" baseline="0" noProof="0" dirty="0" smtClean="0">
                <a:ln>
                  <a:noFill/>
                </a:ln>
                <a:solidFill>
                  <a:srgbClr val="000000"/>
                </a:solidFill>
                <a:effectLst/>
                <a:uLnTx/>
                <a:uFillTx/>
                <a:latin typeface="+mj-lt"/>
              </a:rPr>
              <a:t> This is a count only of newly reported cases, not prevalent cases. These numbers represent people who were able to access care, received testing for HCV and for whom those test results were reported to MDPH. This data is current as of 11/20/18 and is subject to change.</a:t>
            </a:r>
          </a:p>
        </p:txBody>
      </p:sp>
    </p:spTree>
    <p:extLst>
      <p:ext uri="{BB962C8B-B14F-4D97-AF65-F5344CB8AC3E}">
        <p14:creationId xmlns:p14="http://schemas.microsoft.com/office/powerpoint/2010/main" val="245827225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9" name="Table 8"/>
          <p:cNvGraphicFramePr>
            <a:graphicFrameLocks noGrp="1"/>
          </p:cNvGraphicFramePr>
          <p:nvPr>
            <p:extLst>
              <p:ext uri="{D42A27DB-BD31-4B8C-83A1-F6EECF244321}">
                <p14:modId xmlns:p14="http://schemas.microsoft.com/office/powerpoint/2010/main" val="3178649419"/>
              </p:ext>
            </p:extLst>
          </p:nvPr>
        </p:nvGraphicFramePr>
        <p:xfrm>
          <a:off x="612648" y="838200"/>
          <a:ext cx="8074152" cy="5223045"/>
        </p:xfrm>
        <a:graphic>
          <a:graphicData uri="http://schemas.openxmlformats.org/drawingml/2006/table">
            <a:tbl>
              <a:tblPr/>
              <a:tblGrid>
                <a:gridCol w="6245352">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594840">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600" b="1" dirty="0" smtClean="0">
                          <a:latin typeface="Calibri" panose="020F0502020204030204" pitchFamily="34" charset="0"/>
                        </a:rPr>
                        <a:t>7.</a:t>
                      </a:r>
                      <a:r>
                        <a:rPr lang="en-US" sz="1600" b="1" baseline="0" dirty="0" smtClean="0">
                          <a:latin typeface="Calibri" panose="020F0502020204030204" pitchFamily="34" charset="0"/>
                        </a:rPr>
                        <a:t> Appropriate guidance that would be necessary and required for professional licensure boards and any necessary changes to the regulations of such boards</a:t>
                      </a:r>
                      <a:endParaRPr lang="en-US" sz="1600" b="1" dirty="0">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1633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solidFill>
                            <a:schemeClr val="tx1"/>
                          </a:solidFill>
                          <a:latin typeface="Calibri" panose="020F0502020204030204" pitchFamily="34" charset="0"/>
                        </a:rPr>
                        <a:t>Professional Licensure Board Findings</a:t>
                      </a:r>
                      <a:endParaRPr lang="en-US" sz="1400" b="1" dirty="0">
                        <a:solidFill>
                          <a:schemeClr val="tx1"/>
                        </a:solidFill>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latin typeface="Calibri" panose="020F0502020204030204" pitchFamily="34" charset="0"/>
                        </a:rPr>
                        <a:t>Presentations and Documents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411004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200"/>
                        </a:spcAft>
                        <a:buClrTx/>
                        <a:buSzTx/>
                        <a:buFont typeface="Arial" panose="020B0604020202020204" pitchFamily="34" charset="0"/>
                        <a:buNone/>
                        <a:tabLst/>
                        <a:defRPr/>
                      </a:pPr>
                      <a:r>
                        <a:rPr lang="en-US" sz="1250" b="1" u="none" dirty="0" smtClean="0">
                          <a:latin typeface="Calibri" panose="020F0502020204030204" pitchFamily="34" charset="0"/>
                        </a:rPr>
                        <a:t>Board</a:t>
                      </a:r>
                      <a:r>
                        <a:rPr lang="en-US" sz="1250" b="1" u="none" baseline="0" dirty="0" smtClean="0">
                          <a:latin typeface="Calibri" panose="020F0502020204030204" pitchFamily="34" charset="0"/>
                        </a:rPr>
                        <a:t> </a:t>
                      </a:r>
                      <a:r>
                        <a:rPr lang="en-US" sz="1250" b="1" u="none" dirty="0" smtClean="0">
                          <a:latin typeface="Calibri" panose="020F0502020204030204" pitchFamily="34" charset="0"/>
                        </a:rPr>
                        <a:t>of Registration in Medicine Findings</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latin typeface="Calibri" panose="020F0502020204030204" pitchFamily="34" charset="0"/>
                        </a:rPr>
                        <a:t>Legislation</a:t>
                      </a:r>
                      <a:r>
                        <a:rPr lang="en-US" sz="1100" baseline="0" dirty="0" smtClean="0">
                          <a:latin typeface="Calibri" panose="020F0502020204030204" pitchFamily="34" charset="0"/>
                        </a:rPr>
                        <a:t> </a:t>
                      </a:r>
                      <a:r>
                        <a:rPr lang="en-US" sz="1100" dirty="0" smtClean="0">
                          <a:latin typeface="Calibri" panose="020F0502020204030204" pitchFamily="34" charset="0"/>
                        </a:rPr>
                        <a:t>would be required pertaining to the “good moral character” provision.</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latin typeface="Calibri" panose="020F0502020204030204" pitchFamily="34" charset="0"/>
                        </a:rPr>
                        <a:t>Physicians would be liable and subject to discipline for violation of federal and state laws.</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latin typeface="Calibri" panose="020F0502020204030204" pitchFamily="34" charset="0"/>
                        </a:rPr>
                        <a:t>Exemption from criminal persecution would be required.</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latin typeface="Calibri" panose="020F0502020204030204" pitchFamily="34" charset="0"/>
                        </a:rPr>
                        <a:t>Legislation</a:t>
                      </a:r>
                      <a:r>
                        <a:rPr lang="en-US" sz="1100" baseline="0" dirty="0" smtClean="0">
                          <a:latin typeface="Calibri" panose="020F0502020204030204" pitchFamily="34" charset="0"/>
                        </a:rPr>
                        <a:t> </a:t>
                      </a:r>
                      <a:r>
                        <a:rPr lang="en-US" sz="1100" dirty="0" smtClean="0">
                          <a:latin typeface="Calibri" panose="020F0502020204030204" pitchFamily="34" charset="0"/>
                        </a:rPr>
                        <a:t>would be required pertaining to potential violation(s) of the standard of care.</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latin typeface="Calibri" panose="020F0502020204030204" pitchFamily="34" charset="0"/>
                        </a:rPr>
                        <a:t>Discipline for violation of state law</a:t>
                      </a:r>
                      <a:r>
                        <a:rPr lang="en-US" sz="1100" baseline="0" dirty="0" smtClean="0">
                          <a:latin typeface="Calibri" panose="020F0502020204030204" pitchFamily="34" charset="0"/>
                        </a:rPr>
                        <a:t> and </a:t>
                      </a:r>
                      <a:r>
                        <a:rPr lang="en-US" sz="1100" dirty="0" smtClean="0">
                          <a:latin typeface="Calibri" panose="020F0502020204030204" pitchFamily="34" charset="0"/>
                        </a:rPr>
                        <a:t>regulation regarding the practice of </a:t>
                      </a:r>
                      <a:r>
                        <a:rPr lang="en-US" sz="1100" kern="1200" dirty="0" smtClean="0">
                          <a:solidFill>
                            <a:schemeClr val="dk1"/>
                          </a:solidFill>
                          <a:latin typeface="Calibri" panose="020F0502020204030204" pitchFamily="34" charset="0"/>
                          <a:ea typeface="+mn-ea"/>
                          <a:cs typeface="+mn-cs"/>
                        </a:rPr>
                        <a:t>medicine</a:t>
                      </a:r>
                      <a:r>
                        <a:rPr lang="en-US" sz="1100" kern="1200" baseline="0" dirty="0" smtClean="0">
                          <a:solidFill>
                            <a:schemeClr val="dk1"/>
                          </a:solidFill>
                          <a:latin typeface="Calibri" panose="020F0502020204030204" pitchFamily="34" charset="0"/>
                          <a:ea typeface="+mn-ea"/>
                          <a:cs typeface="+mn-cs"/>
                        </a:rPr>
                        <a:t> should be anticipated.</a:t>
                      </a:r>
                      <a:endParaRPr lang="en-US" sz="1100" kern="1200" dirty="0" smtClean="0">
                        <a:solidFill>
                          <a:schemeClr val="dk1"/>
                        </a:solidFill>
                        <a:latin typeface="Calibri" panose="020F0502020204030204" pitchFamily="34" charset="0"/>
                        <a:ea typeface="+mn-ea"/>
                        <a:cs typeface="+mn-cs"/>
                      </a:endParaRP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kern="1200" dirty="0" smtClean="0">
                          <a:solidFill>
                            <a:schemeClr val="dk1"/>
                          </a:solidFill>
                          <a:latin typeface="Calibri" panose="020F0502020204030204" pitchFamily="34" charset="0"/>
                          <a:ea typeface="+mn-ea"/>
                          <a:cs typeface="+mn-cs"/>
                        </a:rPr>
                        <a:t>Amendment of Board policy on</a:t>
                      </a:r>
                      <a:r>
                        <a:rPr lang="en-US" sz="1100" kern="1200" baseline="0" dirty="0" smtClean="0">
                          <a:solidFill>
                            <a:schemeClr val="dk1"/>
                          </a:solidFill>
                          <a:latin typeface="Calibri" panose="020F0502020204030204" pitchFamily="34" charset="0"/>
                          <a:ea typeface="+mn-ea"/>
                          <a:cs typeface="+mn-cs"/>
                        </a:rPr>
                        <a:t> </a:t>
                      </a:r>
                      <a:r>
                        <a:rPr lang="en-US" sz="1100" kern="1200" dirty="0" smtClean="0">
                          <a:solidFill>
                            <a:schemeClr val="dk1"/>
                          </a:solidFill>
                          <a:latin typeface="Calibri" panose="020F0502020204030204" pitchFamily="34" charset="0"/>
                          <a:ea typeface="+mn-ea"/>
                          <a:cs typeface="+mn-cs"/>
                        </a:rPr>
                        <a:t>“Prescribing Practices Policy and Guidelines” would be required.</a:t>
                      </a:r>
                    </a:p>
                    <a:p>
                      <a:pPr algn="l">
                        <a:spcAft>
                          <a:spcPts val="200"/>
                        </a:spcAft>
                      </a:pPr>
                      <a:endParaRPr lang="en-US" sz="700" b="1" u="none" kern="1200" dirty="0" smtClean="0">
                        <a:solidFill>
                          <a:schemeClr val="dk1"/>
                        </a:solidFill>
                        <a:latin typeface="Calibri" panose="020F0502020204030204" pitchFamily="34" charset="0"/>
                        <a:ea typeface="+mn-ea"/>
                        <a:cs typeface="+mn-cs"/>
                      </a:endParaRPr>
                    </a:p>
                    <a:p>
                      <a:pPr algn="l">
                        <a:spcAft>
                          <a:spcPts val="200"/>
                        </a:spcAft>
                      </a:pPr>
                      <a:r>
                        <a:rPr lang="en-US" sz="1250" b="1" u="none" kern="1200" dirty="0" smtClean="0">
                          <a:solidFill>
                            <a:schemeClr val="dk1"/>
                          </a:solidFill>
                          <a:latin typeface="Calibri" panose="020F0502020204030204" pitchFamily="34" charset="0"/>
                          <a:ea typeface="+mn-ea"/>
                          <a:cs typeface="+mn-cs"/>
                        </a:rPr>
                        <a:t>Board of Registration in Nursing Findings</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kern="1200" dirty="0" smtClean="0">
                          <a:solidFill>
                            <a:schemeClr val="dk1"/>
                          </a:solidFill>
                          <a:latin typeface="Calibri" panose="020F0502020204030204" pitchFamily="34" charset="0"/>
                          <a:ea typeface="+mn-ea"/>
                          <a:cs typeface="+mn-cs"/>
                        </a:rPr>
                        <a:t>Potential waiver</a:t>
                      </a:r>
                      <a:r>
                        <a:rPr lang="en-US" sz="1100" kern="1200" baseline="0" dirty="0" smtClean="0">
                          <a:solidFill>
                            <a:schemeClr val="dk1"/>
                          </a:solidFill>
                          <a:latin typeface="Calibri" panose="020F0502020204030204" pitchFamily="34" charset="0"/>
                          <a:ea typeface="+mn-ea"/>
                          <a:cs typeface="+mn-cs"/>
                        </a:rPr>
                        <a:t> or </a:t>
                      </a:r>
                      <a:r>
                        <a:rPr lang="en-US" sz="1100" kern="1200" dirty="0" smtClean="0">
                          <a:solidFill>
                            <a:schemeClr val="dk1"/>
                          </a:solidFill>
                          <a:latin typeface="Calibri" panose="020F0502020204030204" pitchFamily="34" charset="0"/>
                          <a:ea typeface="+mn-ea"/>
                          <a:cs typeface="+mn-cs"/>
                        </a:rPr>
                        <a:t>exemption related to asepsis and infection control may be required.</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kern="1200" dirty="0" smtClean="0">
                          <a:solidFill>
                            <a:schemeClr val="dk1"/>
                          </a:solidFill>
                          <a:latin typeface="Calibri" panose="020F0502020204030204" pitchFamily="34" charset="0"/>
                          <a:ea typeface="+mn-ea"/>
                          <a:cs typeface="+mn-cs"/>
                        </a:rPr>
                        <a:t>L</a:t>
                      </a:r>
                      <a:r>
                        <a:rPr lang="en-US" sz="1100" dirty="0" smtClean="0">
                          <a:latin typeface="Calibri" panose="020F0502020204030204" pitchFamily="34" charset="0"/>
                        </a:rPr>
                        <a:t>egislation</a:t>
                      </a:r>
                      <a:r>
                        <a:rPr lang="en-US" sz="1100" baseline="0" dirty="0" smtClean="0">
                          <a:latin typeface="Calibri" panose="020F0502020204030204" pitchFamily="34" charset="0"/>
                        </a:rPr>
                        <a:t> </a:t>
                      </a:r>
                      <a:r>
                        <a:rPr lang="en-US" sz="1100" kern="1200" dirty="0" smtClean="0">
                          <a:solidFill>
                            <a:schemeClr val="dk1"/>
                          </a:solidFill>
                          <a:latin typeface="Calibri" panose="020F0502020204030204" pitchFamily="34" charset="0"/>
                          <a:ea typeface="+mn-ea"/>
                          <a:cs typeface="+mn-cs"/>
                        </a:rPr>
                        <a:t>would be required to make otherwise illegal behavior lawful.</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latin typeface="Calibri" panose="020F0502020204030204" pitchFamily="34" charset="0"/>
                        </a:rPr>
                        <a:t>Legislation</a:t>
                      </a:r>
                      <a:r>
                        <a:rPr lang="en-US" sz="1100" baseline="0" dirty="0" smtClean="0">
                          <a:latin typeface="Calibri" panose="020F0502020204030204" pitchFamily="34" charset="0"/>
                        </a:rPr>
                        <a:t> would be required to waive or exempt</a:t>
                      </a:r>
                      <a:r>
                        <a:rPr lang="en-US" sz="1100" kern="1200" dirty="0" smtClean="0">
                          <a:solidFill>
                            <a:schemeClr val="dk1"/>
                          </a:solidFill>
                          <a:latin typeface="Calibri" panose="020F0502020204030204" pitchFamily="34" charset="0"/>
                          <a:ea typeface="+mn-ea"/>
                          <a:cs typeface="+mn-cs"/>
                        </a:rPr>
                        <a:t> aiding</a:t>
                      </a:r>
                      <a:r>
                        <a:rPr lang="en-US" sz="1100" kern="1200" baseline="0" dirty="0" smtClean="0">
                          <a:solidFill>
                            <a:schemeClr val="dk1"/>
                          </a:solidFill>
                          <a:latin typeface="Calibri" panose="020F0502020204030204" pitchFamily="34" charset="0"/>
                          <a:ea typeface="+mn-ea"/>
                          <a:cs typeface="+mn-cs"/>
                        </a:rPr>
                        <a:t> and </a:t>
                      </a:r>
                      <a:r>
                        <a:rPr lang="en-US" sz="1100" kern="1200" dirty="0" smtClean="0">
                          <a:solidFill>
                            <a:schemeClr val="dk1"/>
                          </a:solidFill>
                          <a:latin typeface="Calibri" panose="020F0502020204030204" pitchFamily="34" charset="0"/>
                          <a:ea typeface="+mn-ea"/>
                          <a:cs typeface="+mn-cs"/>
                        </a:rPr>
                        <a:t>abetting. </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latin typeface="Calibri" panose="020F0502020204030204" pitchFamily="34" charset="0"/>
                        </a:rPr>
                        <a:t>Legislation</a:t>
                      </a:r>
                      <a:r>
                        <a:rPr lang="en-US" sz="1100" baseline="0" dirty="0" smtClean="0">
                          <a:latin typeface="Calibri" panose="020F0502020204030204" pitchFamily="34" charset="0"/>
                        </a:rPr>
                        <a:t> </a:t>
                      </a:r>
                      <a:r>
                        <a:rPr lang="en-US" sz="1100" kern="1200" dirty="0" smtClean="0">
                          <a:solidFill>
                            <a:schemeClr val="dk1"/>
                          </a:solidFill>
                          <a:latin typeface="Calibri" panose="020F0502020204030204" pitchFamily="34" charset="0"/>
                          <a:ea typeface="+mn-ea"/>
                          <a:cs typeface="+mn-cs"/>
                        </a:rPr>
                        <a:t>would be required to allow nurses to administer medications outside of prescribing orders.</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dirty="0" smtClean="0">
                          <a:latin typeface="Calibri" panose="020F0502020204030204" pitchFamily="34" charset="0"/>
                        </a:rPr>
                        <a:t>Legislation</a:t>
                      </a:r>
                      <a:r>
                        <a:rPr lang="en-US" sz="1100" baseline="0" dirty="0" smtClean="0">
                          <a:latin typeface="Calibri" panose="020F0502020204030204" pitchFamily="34" charset="0"/>
                        </a:rPr>
                        <a:t> </a:t>
                      </a:r>
                      <a:r>
                        <a:rPr lang="en-US" sz="1100" kern="1200" dirty="0" smtClean="0">
                          <a:solidFill>
                            <a:schemeClr val="dk1"/>
                          </a:solidFill>
                          <a:latin typeface="Calibri" panose="020F0502020204030204" pitchFamily="34" charset="0"/>
                          <a:ea typeface="+mn-ea"/>
                          <a:cs typeface="+mn-cs"/>
                        </a:rPr>
                        <a:t>would be required to provide civil and professional immunity to align with Good Samaritan provisions.</a:t>
                      </a:r>
                    </a:p>
                    <a:p>
                      <a:pPr algn="l">
                        <a:spcAft>
                          <a:spcPts val="200"/>
                        </a:spcAft>
                      </a:pPr>
                      <a:endParaRPr lang="en-US" sz="700" b="1" u="none" kern="1200" dirty="0" smtClean="0">
                        <a:solidFill>
                          <a:schemeClr val="dk1"/>
                        </a:solidFill>
                        <a:latin typeface="Calibri" panose="020F0502020204030204" pitchFamily="34" charset="0"/>
                        <a:ea typeface="+mn-ea"/>
                        <a:cs typeface="+mn-cs"/>
                      </a:endParaRPr>
                    </a:p>
                    <a:p>
                      <a:pPr algn="l">
                        <a:spcAft>
                          <a:spcPts val="200"/>
                        </a:spcAft>
                      </a:pPr>
                      <a:r>
                        <a:rPr lang="en-US" sz="1250" b="1" u="none" kern="1200" dirty="0" smtClean="0">
                          <a:solidFill>
                            <a:schemeClr val="dk1"/>
                          </a:solidFill>
                          <a:latin typeface="Calibri" panose="020F0502020204030204" pitchFamily="34" charset="0"/>
                          <a:ea typeface="+mn-ea"/>
                          <a:cs typeface="+mn-cs"/>
                        </a:rPr>
                        <a:t>Board of Registration of Social Workers Findings</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kern="1200" dirty="0" smtClean="0">
                          <a:solidFill>
                            <a:schemeClr val="dk1"/>
                          </a:solidFill>
                          <a:latin typeface="Calibri" panose="020F0502020204030204" pitchFamily="34" charset="0"/>
                          <a:ea typeface="+mn-ea"/>
                          <a:cs typeface="+mn-cs"/>
                        </a:rPr>
                        <a:t>Violation of federal law could result in disciplinary action due to unethical conduct.</a:t>
                      </a:r>
                    </a:p>
                    <a:p>
                      <a:pPr marL="173736" marR="0" indent="-173736" algn="l" defTabSz="914400" rtl="0" eaLnBrk="1" fontAlgn="auto" latinLnBrk="0" hangingPunct="1">
                        <a:lnSpc>
                          <a:spcPct val="100000"/>
                        </a:lnSpc>
                        <a:spcBef>
                          <a:spcPts val="0"/>
                        </a:spcBef>
                        <a:spcAft>
                          <a:spcPts val="200"/>
                        </a:spcAft>
                        <a:buClrTx/>
                        <a:buSzTx/>
                        <a:buFont typeface="Arial" panose="020B0604020202020204" pitchFamily="34" charset="0"/>
                        <a:buChar char="•"/>
                        <a:tabLst/>
                        <a:defRPr/>
                      </a:pPr>
                      <a:r>
                        <a:rPr lang="en-US" sz="1100" kern="1200" dirty="0" smtClean="0">
                          <a:solidFill>
                            <a:schemeClr val="dk1"/>
                          </a:solidFill>
                          <a:latin typeface="Calibri" panose="020F0502020204030204" pitchFamily="34" charset="0"/>
                          <a:ea typeface="+mn-ea"/>
                          <a:cs typeface="+mn-cs"/>
                        </a:rPr>
                        <a:t>There must be considerations around informed consent of an individual who may be under the influence of a substance.</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mj-lt"/>
                        <a:buNone/>
                        <a:tabLst/>
                        <a:defRPr/>
                      </a:pPr>
                      <a:r>
                        <a:rPr lang="en-US" sz="1200" i="1" u="none" dirty="0" smtClean="0">
                          <a:solidFill>
                            <a:schemeClr val="tx1"/>
                          </a:solidFill>
                          <a:effectLst/>
                          <a:latin typeface="Calibri" panose="020F0502020204030204" pitchFamily="34" charset="0"/>
                          <a:ea typeface="Calibri"/>
                          <a:cs typeface="Times New Roman"/>
                        </a:rPr>
                        <a:t>See</a:t>
                      </a:r>
                      <a:r>
                        <a:rPr lang="en-US" sz="1200" i="1" u="none" baseline="0" dirty="0" smtClean="0">
                          <a:solidFill>
                            <a:schemeClr val="tx1"/>
                          </a:solidFill>
                          <a:effectLst/>
                          <a:latin typeface="Calibri" panose="020F0502020204030204" pitchFamily="34" charset="0"/>
                          <a:ea typeface="Calibri"/>
                          <a:cs typeface="Times New Roman"/>
                        </a:rPr>
                        <a:t> sources in Appendix B: </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u="sng" dirty="0" smtClean="0">
                        <a:solidFill>
                          <a:srgbClr val="0000FF"/>
                        </a:solidFill>
                        <a:effectLst/>
                        <a:latin typeface="Calibri" panose="020F0502020204030204" pitchFamily="34" charset="0"/>
                        <a:ea typeface="Calibri"/>
                        <a:cs typeface="Times New Roman"/>
                        <a:hlinkClick r:id="rId4" invalidUrl="https://www.mass.gov/files/documents/2019/01/17/HRC Response BORIM 12-10-2018.pdf"/>
                      </a:endParaRPr>
                    </a:p>
                    <a:p>
                      <a:pPr marL="0" marR="0" indent="0" algn="l" defTabSz="914400" rtl="0" eaLnBrk="1" fontAlgn="auto" latinLnBrk="0" hangingPunct="1">
                        <a:lnSpc>
                          <a:spcPct val="100000"/>
                        </a:lnSpc>
                        <a:spcBef>
                          <a:spcPts val="0"/>
                        </a:spcBef>
                        <a:spcAft>
                          <a:spcPts val="0"/>
                        </a:spcAft>
                        <a:buClrTx/>
                        <a:buSzTx/>
                        <a:buFont typeface="+mj-lt"/>
                        <a:buNone/>
                        <a:tabLst/>
                        <a:defRPr/>
                      </a:pPr>
                      <a:r>
                        <a:rPr lang="en-US" sz="1200" u="none" dirty="0" smtClean="0">
                          <a:solidFill>
                            <a:schemeClr val="tx1"/>
                          </a:solidFill>
                          <a:effectLst/>
                          <a:latin typeface="Calibri" panose="020F0502020204030204" pitchFamily="34" charset="0"/>
                          <a:ea typeface="Calibri"/>
                          <a:cs typeface="Times New Roman"/>
                        </a:rPr>
                        <a:t>42, 43, 44</a:t>
                      </a:r>
                      <a:endParaRPr lang="en-US" sz="1200" u="none" dirty="0">
                        <a:solidFill>
                          <a:schemeClr val="tx1"/>
                        </a:solidFill>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Findings: Charge 7</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26</a:t>
            </a:fld>
            <a:endParaRPr lang="en-US" dirty="0">
              <a:solidFill>
                <a:schemeClr val="bg1"/>
              </a:solidFill>
            </a:endParaRPr>
          </a:p>
        </p:txBody>
      </p:sp>
    </p:spTree>
    <p:extLst>
      <p:ext uri="{BB962C8B-B14F-4D97-AF65-F5344CB8AC3E}">
        <p14:creationId xmlns:p14="http://schemas.microsoft.com/office/powerpoint/2010/main" val="245959559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Findings: Charge 8</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27</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4028732759"/>
              </p:ext>
            </p:extLst>
          </p:nvPr>
        </p:nvGraphicFramePr>
        <p:xfrm>
          <a:off x="612648" y="838200"/>
          <a:ext cx="8074152" cy="5221224"/>
        </p:xfrm>
        <a:graphic>
          <a:graphicData uri="http://schemas.openxmlformats.org/drawingml/2006/table">
            <a:tbl>
              <a:tblPr/>
              <a:tblGrid>
                <a:gridCol w="6245352">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643270">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500" b="1" dirty="0" smtClean="0">
                          <a:solidFill>
                            <a:schemeClr val="tx1"/>
                          </a:solidFill>
                          <a:latin typeface="Calibri" panose="020F0502020204030204" pitchFamily="34" charset="0"/>
                        </a:rPr>
                        <a:t>8. </a:t>
                      </a:r>
                      <a:r>
                        <a:rPr lang="en-US" sz="1500" b="1" baseline="0" dirty="0" smtClean="0">
                          <a:solidFill>
                            <a:schemeClr val="tx1"/>
                          </a:solidFill>
                          <a:latin typeface="Calibri" panose="020F0502020204030204" pitchFamily="34" charset="0"/>
                        </a:rPr>
                        <a:t>The potential federal, state and local legal issues involved with establishing harm reduction sites</a:t>
                      </a:r>
                      <a:endParaRPr lang="en-US" sz="1500" b="1" dirty="0" smtClean="0">
                        <a:solidFill>
                          <a:schemeClr val="tx1"/>
                        </a:solidFill>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23529">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solidFill>
                            <a:schemeClr val="tx1"/>
                          </a:solidFill>
                          <a:latin typeface="Calibri" panose="020F0502020204030204" pitchFamily="34" charset="0"/>
                        </a:rPr>
                        <a:t>Findings</a:t>
                      </a:r>
                      <a:endParaRPr lang="en-US" sz="1400" b="1" dirty="0">
                        <a:solidFill>
                          <a:schemeClr val="tx1"/>
                        </a:solidFill>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anose="020F0502020204030204" pitchFamily="34" charset="0"/>
                        </a:rPr>
                        <a:t>Presentations and Documents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4054425">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400" b="1" i="0" u="none" dirty="0" smtClean="0">
                          <a:solidFill>
                            <a:schemeClr val="tx1"/>
                          </a:solidFill>
                          <a:latin typeface="+mn-lt"/>
                        </a:rPr>
                        <a:t>Federal</a:t>
                      </a:r>
                      <a:r>
                        <a:rPr lang="en-US" sz="1400" b="1" i="0" u="none" baseline="0" dirty="0" smtClean="0">
                          <a:solidFill>
                            <a:schemeClr val="tx1"/>
                          </a:solidFill>
                          <a:latin typeface="+mn-lt"/>
                        </a:rPr>
                        <a:t> Legal Issues </a:t>
                      </a: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300" dirty="0" smtClean="0">
                          <a:solidFill>
                            <a:schemeClr val="tx1"/>
                          </a:solidFill>
                          <a:latin typeface="+mn-lt"/>
                        </a:rPr>
                        <a:t>Federal law prohibits the possession of controlled substances not obtained directly, or pursuant to a valid prescription or order, from a practitioner (21 U.S.C. Sec. 844). </a:t>
                      </a: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50" dirty="0" smtClean="0">
                          <a:solidFill>
                            <a:schemeClr val="tx1"/>
                          </a:solidFill>
                          <a:latin typeface="+mn-lt"/>
                        </a:rPr>
                        <a:t>Federal law</a:t>
                      </a:r>
                      <a:r>
                        <a:rPr lang="en-US" sz="1250" baseline="0" dirty="0" smtClean="0">
                          <a:solidFill>
                            <a:schemeClr val="tx1"/>
                          </a:solidFill>
                          <a:latin typeface="+mn-lt"/>
                        </a:rPr>
                        <a:t> prohibits the use of any place to </a:t>
                      </a:r>
                      <a:r>
                        <a:rPr lang="en-US" sz="1250" dirty="0" smtClean="0">
                          <a:solidFill>
                            <a:schemeClr val="tx1"/>
                          </a:solidFill>
                          <a:latin typeface="+mn-lt"/>
                        </a:rPr>
                        <a:t>open, lease, rent, use, or maintain any place for the purpose of using any controlled substance, which includes owners, lessees, agents, employees, or occupants (21 U.S.C. Sec. 856).</a:t>
                      </a:r>
                    </a:p>
                    <a:p>
                      <a:pPr marL="173736" lvl="0" indent="-171450">
                        <a:spcAft>
                          <a:spcPts val="600"/>
                        </a:spcAft>
                        <a:buFont typeface="Arial" panose="020B0604020202020204" pitchFamily="34" charset="0"/>
                        <a:buChar char="•"/>
                      </a:pPr>
                      <a:r>
                        <a:rPr lang="en-US" sz="1250" b="0" kern="1200" dirty="0" smtClean="0">
                          <a:solidFill>
                            <a:schemeClr val="tx1"/>
                          </a:solidFill>
                          <a:effectLst/>
                          <a:latin typeface="+mn-lt"/>
                          <a:ea typeface="+mn-ea"/>
                          <a:cs typeface="+mn-cs"/>
                        </a:rPr>
                        <a:t>In August 2018, then Deputy US Attorney General Rod Rosenstein stated that “cities and counties should expect the Department of Justice to meet the opening of any consumption</a:t>
                      </a:r>
                      <a:r>
                        <a:rPr lang="en-US" sz="1250" b="0" kern="1200" baseline="0" dirty="0" smtClean="0">
                          <a:solidFill>
                            <a:schemeClr val="tx1"/>
                          </a:solidFill>
                          <a:effectLst/>
                          <a:latin typeface="+mn-lt"/>
                          <a:ea typeface="+mn-ea"/>
                          <a:cs typeface="+mn-cs"/>
                        </a:rPr>
                        <a:t> </a:t>
                      </a:r>
                      <a:r>
                        <a:rPr lang="en-US" sz="1250" b="0" kern="1200" dirty="0" smtClean="0">
                          <a:solidFill>
                            <a:schemeClr val="tx1"/>
                          </a:solidFill>
                          <a:effectLst/>
                          <a:latin typeface="+mn-lt"/>
                          <a:ea typeface="+mn-ea"/>
                          <a:cs typeface="+mn-cs"/>
                        </a:rPr>
                        <a:t>site with swift and aggressive action.” The US Attorney for the District of Massachusetts, Andrew Lelling, has made similar statements. </a:t>
                      </a:r>
                    </a:p>
                    <a:p>
                      <a:pPr marL="173736" lvl="0" indent="-171450">
                        <a:spcAft>
                          <a:spcPts val="600"/>
                        </a:spcAft>
                        <a:buFont typeface="Arial" panose="020B0604020202020204" pitchFamily="34" charset="0"/>
                        <a:buChar char="•"/>
                      </a:pPr>
                      <a:r>
                        <a:rPr lang="en-US" sz="1250" b="0" kern="1200" dirty="0" smtClean="0">
                          <a:solidFill>
                            <a:schemeClr val="tx1"/>
                          </a:solidFill>
                          <a:effectLst/>
                          <a:latin typeface="+mn-lt"/>
                          <a:ea typeface="+mn-ea"/>
                          <a:cs typeface="+mn-cs"/>
                        </a:rPr>
                        <a:t>The courts have not reviewed the Department of Justice’s interpretation of the Controlled Substances Act (CSA) with regard to supervised consumption sites. A case is now pending in Philadelphia. </a:t>
                      </a:r>
                    </a:p>
                    <a:p>
                      <a:pPr marL="173736" lvl="0" indent="-171450">
                        <a:spcAft>
                          <a:spcPts val="600"/>
                        </a:spcAft>
                        <a:buFont typeface="Arial" panose="020B0604020202020204" pitchFamily="34" charset="0"/>
                        <a:buChar char="•"/>
                      </a:pPr>
                      <a:r>
                        <a:rPr lang="en-US" sz="1250" b="0" kern="1200" dirty="0" smtClean="0">
                          <a:solidFill>
                            <a:schemeClr val="tx1"/>
                          </a:solidFill>
                          <a:effectLst/>
                          <a:latin typeface="+mn-lt"/>
                          <a:ea typeface="+mn-ea"/>
                          <a:cs typeface="+mn-cs"/>
                        </a:rPr>
                        <a:t>The CSA</a:t>
                      </a:r>
                      <a:r>
                        <a:rPr lang="en-US" sz="1250" b="0" kern="1200" baseline="0" dirty="0" smtClean="0">
                          <a:solidFill>
                            <a:schemeClr val="tx1"/>
                          </a:solidFill>
                          <a:effectLst/>
                          <a:latin typeface="+mn-lt"/>
                          <a:ea typeface="+mn-ea"/>
                          <a:cs typeface="+mn-cs"/>
                        </a:rPr>
                        <a:t> </a:t>
                      </a:r>
                      <a:r>
                        <a:rPr lang="en-US" sz="1250" b="0" kern="1200" dirty="0" smtClean="0">
                          <a:solidFill>
                            <a:schemeClr val="tx1"/>
                          </a:solidFill>
                          <a:effectLst/>
                          <a:latin typeface="+mn-lt"/>
                          <a:ea typeface="+mn-ea"/>
                          <a:cs typeface="+mn-cs"/>
                        </a:rPr>
                        <a:t>provides immunity to tribal, or local officers “lawfully engaged in the enforcement of any law or municipal ordinance relating to controlled substances.” (21 USC Sec. 885(d)). While this applies primarily to drug investigations, it could form the basis for a defense if local or state law authorizes harm reduction sites. </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dirty="0" smtClean="0">
                          <a:solidFill>
                            <a:schemeClr val="tx1"/>
                          </a:solidFill>
                          <a:effectLst/>
                          <a:latin typeface="Calibri" panose="020F0502020204030204" pitchFamily="34" charset="0"/>
                          <a:ea typeface="Calibri"/>
                          <a:cs typeface="Times New Roman"/>
                        </a:rPr>
                        <a:t>See</a:t>
                      </a:r>
                      <a:r>
                        <a:rPr lang="en-US" sz="1200" i="1" u="none" baseline="0" dirty="0" smtClean="0">
                          <a:solidFill>
                            <a:schemeClr val="tx1"/>
                          </a:solidFill>
                          <a:effectLst/>
                          <a:latin typeface="Calibri" panose="020F0502020204030204" pitchFamily="34" charset="0"/>
                          <a:ea typeface="Calibri"/>
                          <a:cs typeface="Times New Roman"/>
                        </a:rPr>
                        <a:t> sources in Appendix B: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u="none" baseline="0" dirty="0" smtClean="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Times New Roman"/>
                        </a:rPr>
                        <a:t>9, 31, 33, 34, 46, 65</a:t>
                      </a:r>
                      <a:endParaRPr kumimoji="0" lang="en-US" sz="1200" b="0" i="0" u="sng"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chemeClr val="tx1"/>
                        </a:solidFill>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287710697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Commission’s Findings: Charge 8</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28</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912780904"/>
              </p:ext>
            </p:extLst>
          </p:nvPr>
        </p:nvGraphicFramePr>
        <p:xfrm>
          <a:off x="612648" y="838200"/>
          <a:ext cx="8074152" cy="5221224"/>
        </p:xfrm>
        <a:graphic>
          <a:graphicData uri="http://schemas.openxmlformats.org/drawingml/2006/table">
            <a:tbl>
              <a:tblPr/>
              <a:tblGrid>
                <a:gridCol w="6245352">
                  <a:extLst>
                    <a:ext uri="{9D8B030D-6E8A-4147-A177-3AD203B41FA5}">
                      <a16:colId xmlns:a16="http://schemas.microsoft.com/office/drawing/2014/main" xmlns="" val="20000"/>
                    </a:ext>
                  </a:extLst>
                </a:gridCol>
                <a:gridCol w="1828800">
                  <a:extLst>
                    <a:ext uri="{9D8B030D-6E8A-4147-A177-3AD203B41FA5}">
                      <a16:colId xmlns:a16="http://schemas.microsoft.com/office/drawing/2014/main" xmlns="" val="20001"/>
                    </a:ext>
                  </a:extLst>
                </a:gridCol>
              </a:tblGrid>
              <a:tr h="641344">
                <a:tc gridSpan="2">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600"/>
                        </a:spcAft>
                        <a:buClrTx/>
                        <a:buSzTx/>
                        <a:buFontTx/>
                        <a:buNone/>
                        <a:tabLst/>
                        <a:defRPr/>
                      </a:pPr>
                      <a:r>
                        <a:rPr lang="en-US" sz="1500" b="1" dirty="0" smtClean="0">
                          <a:solidFill>
                            <a:schemeClr val="tx1"/>
                          </a:solidFill>
                          <a:latin typeface="Calibri" panose="020F0502020204030204" pitchFamily="34" charset="0"/>
                        </a:rPr>
                        <a:t>8. </a:t>
                      </a:r>
                      <a:r>
                        <a:rPr lang="en-US" sz="1500" b="1" baseline="0" dirty="0" smtClean="0">
                          <a:solidFill>
                            <a:schemeClr val="tx1"/>
                          </a:solidFill>
                          <a:latin typeface="Calibri" panose="020F0502020204030204" pitchFamily="34" charset="0"/>
                        </a:rPr>
                        <a:t>The potential federal, state and local legal issues involved with establishing harm reduction sites</a:t>
                      </a:r>
                      <a:endParaRPr lang="en-US" sz="1500" b="1" dirty="0" smtClean="0">
                        <a:solidFill>
                          <a:schemeClr val="tx1"/>
                        </a:solidFill>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75000"/>
                      </a:schemeClr>
                    </a:solidFill>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b="1" dirty="0" smtClean="0">
                        <a:latin typeface="Calibri" panose="020F050202020403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xmlns="" val="10000"/>
                  </a:ext>
                </a:extLst>
              </a:tr>
              <a:tr h="52338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r>
                        <a:rPr lang="en-US" sz="1400" b="1" dirty="0" smtClean="0">
                          <a:solidFill>
                            <a:schemeClr val="tx1"/>
                          </a:solidFill>
                          <a:latin typeface="Calibri" panose="020F0502020204030204" pitchFamily="34" charset="0"/>
                        </a:rPr>
                        <a:t>Findings</a:t>
                      </a:r>
                      <a:endParaRPr lang="en-US" sz="1400" b="1" dirty="0">
                        <a:solidFill>
                          <a:schemeClr val="tx1"/>
                        </a:solidFill>
                        <a:latin typeface="Calibri" panose="020F0502020204030204" pitchFamily="34" charset="0"/>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b="1" dirty="0" smtClean="0">
                          <a:solidFill>
                            <a:schemeClr val="tx1"/>
                          </a:solidFill>
                          <a:latin typeface="Calibri" panose="020F0502020204030204" pitchFamily="34" charset="0"/>
                        </a:rPr>
                        <a:t>Presentations and Documents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chemeClr val="bg1">
                        <a:lumMod val="85000"/>
                      </a:schemeClr>
                    </a:solidFill>
                  </a:tcPr>
                </a:tc>
                <a:extLst>
                  <a:ext uri="{0D108BD9-81ED-4DB2-BD59-A6C34878D82A}">
                    <a16:rowId xmlns:a16="http://schemas.microsoft.com/office/drawing/2014/main" xmlns="" val="10001"/>
                  </a:ext>
                </a:extLst>
              </a:tr>
              <a:tr h="4056500">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indent="0" algn="l" defTabSz="914400" rtl="0" eaLnBrk="1" fontAlgn="auto" latinLnBrk="0" hangingPunct="1">
                        <a:lnSpc>
                          <a:spcPct val="100000"/>
                        </a:lnSpc>
                        <a:spcBef>
                          <a:spcPts val="0"/>
                        </a:spcBef>
                        <a:spcAft>
                          <a:spcPts val="800"/>
                        </a:spcAft>
                        <a:buClrTx/>
                        <a:buSzTx/>
                        <a:buFont typeface="Arial" panose="020B0604020202020204" pitchFamily="34" charset="0"/>
                        <a:buNone/>
                        <a:tabLst/>
                        <a:defRPr/>
                      </a:pPr>
                      <a:r>
                        <a:rPr lang="en-US" sz="1400" b="1" kern="1200" baseline="0" dirty="0" smtClean="0">
                          <a:solidFill>
                            <a:schemeClr val="tx1"/>
                          </a:solidFill>
                          <a:latin typeface="Calibri" panose="020F0502020204030204" pitchFamily="34" charset="0"/>
                          <a:ea typeface="+mn-ea"/>
                          <a:cs typeface="+mn-cs"/>
                        </a:rPr>
                        <a:t>Federal Legal Issues continued</a:t>
                      </a:r>
                    </a:p>
                    <a:p>
                      <a:pPr marL="171450" marR="0" indent="-171450" algn="l" defTabSz="914400" rtl="0" eaLnBrk="1" fontAlgn="auto" latinLnBrk="0" hangingPunct="1">
                        <a:lnSpc>
                          <a:spcPct val="100000"/>
                        </a:lnSpc>
                        <a:spcBef>
                          <a:spcPts val="0"/>
                        </a:spcBef>
                        <a:spcAft>
                          <a:spcPts val="800"/>
                        </a:spcAft>
                        <a:buClrTx/>
                        <a:buSzTx/>
                        <a:buFont typeface="Arial" panose="020B0604020202020204" pitchFamily="34" charset="0"/>
                        <a:buChar char="•"/>
                        <a:tabLst/>
                        <a:defRPr/>
                      </a:pPr>
                      <a:r>
                        <a:rPr lang="en-US" sz="1250" b="0" kern="1200" dirty="0" smtClean="0">
                          <a:solidFill>
                            <a:schemeClr val="tx1"/>
                          </a:solidFill>
                          <a:latin typeface="Calibri" panose="020F0502020204030204" pitchFamily="34" charset="0"/>
                          <a:ea typeface="+mn-ea"/>
                          <a:cs typeface="+mn-cs"/>
                        </a:rPr>
                        <a:t>Even if state law</a:t>
                      </a:r>
                      <a:r>
                        <a:rPr lang="en-US" sz="1250" b="0" kern="1200" baseline="0" dirty="0" smtClean="0">
                          <a:solidFill>
                            <a:schemeClr val="tx1"/>
                          </a:solidFill>
                          <a:latin typeface="Calibri" panose="020F0502020204030204" pitchFamily="34" charset="0"/>
                          <a:ea typeface="+mn-ea"/>
                          <a:cs typeface="+mn-cs"/>
                        </a:rPr>
                        <a:t> is changed, a locality/entity that establishes a SCS may have to defend a federal lawsuit. Federal prosecutors have publicly indicated that they will not use prosecutorial discretion to allow a SCS.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50" b="0" kern="1200" baseline="0" dirty="0" smtClean="0">
                          <a:solidFill>
                            <a:schemeClr val="tx1"/>
                          </a:solidFill>
                          <a:latin typeface="Calibri" panose="020F0502020204030204" pitchFamily="34" charset="0"/>
                          <a:ea typeface="+mn-ea"/>
                          <a:cs typeface="+mn-cs"/>
                        </a:rPr>
                        <a:t>When medical marijuana statutes were enacted, Courts continued to uphold the validity of the Controlled Substances Act (CSA). It took 20+ years of voter approved referenda across more than 30 states to impact federal policy on the enforcement of the CSA against individuals involved in the medical marijuana industry. </a:t>
                      </a:r>
                    </a:p>
                    <a:p>
                      <a:pPr marL="171450" marR="0" indent="-171450"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endParaRPr lang="en-US" sz="1200" b="0" kern="1200" baseline="0" dirty="0" smtClean="0">
                        <a:solidFill>
                          <a:schemeClr val="tx1"/>
                        </a:solidFill>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600"/>
                        </a:spcAft>
                        <a:buClrTx/>
                        <a:buSzTx/>
                        <a:buFont typeface="Arial" panose="020B0604020202020204" pitchFamily="34" charset="0"/>
                        <a:buNone/>
                        <a:tabLst/>
                        <a:defRPr/>
                      </a:pPr>
                      <a:r>
                        <a:rPr lang="en-US" sz="1400" b="1" i="0" u="none" baseline="0" dirty="0" smtClean="0">
                          <a:solidFill>
                            <a:schemeClr val="tx1"/>
                          </a:solidFill>
                          <a:latin typeface="Calibri" panose="020F0502020204030204" pitchFamily="34" charset="0"/>
                        </a:rPr>
                        <a:t>State Legal Issues</a:t>
                      </a:r>
                      <a:endParaRPr lang="en-US" sz="1300" b="1" i="0" u="none" baseline="0" dirty="0" smtClean="0">
                        <a:solidFill>
                          <a:schemeClr val="tx1"/>
                        </a:solidFill>
                        <a:latin typeface="Calibri" panose="020F0502020204030204" pitchFamily="34" charset="0"/>
                      </a:endParaRP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50" kern="1200" dirty="0" smtClean="0">
                          <a:solidFill>
                            <a:schemeClr val="tx1"/>
                          </a:solidFill>
                          <a:latin typeface="Calibri" panose="020F0502020204030204" pitchFamily="34" charset="0"/>
                          <a:ea typeface="+mn-ea"/>
                          <a:cs typeface="+mn-cs"/>
                        </a:rPr>
                        <a:t>State criminal laws parallel those at the federal level related to illegality of possession, distribution, aiding and abetting, and forfeiture of property.</a:t>
                      </a: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50" kern="1200" dirty="0" smtClean="0">
                          <a:solidFill>
                            <a:schemeClr val="tx1"/>
                          </a:solidFill>
                          <a:latin typeface="Calibri" panose="020F0502020204030204" pitchFamily="34" charset="0"/>
                          <a:ea typeface="+mn-ea"/>
                          <a:cs typeface="+mn-cs"/>
                        </a:rPr>
                        <a:t>Protections for organizations</a:t>
                      </a:r>
                      <a:r>
                        <a:rPr lang="en-US" sz="1250" kern="1200" baseline="0" dirty="0" smtClean="0">
                          <a:solidFill>
                            <a:schemeClr val="tx1"/>
                          </a:solidFill>
                          <a:latin typeface="Calibri" panose="020F0502020204030204" pitchFamily="34" charset="0"/>
                          <a:ea typeface="+mn-ea"/>
                          <a:cs typeface="+mn-cs"/>
                        </a:rPr>
                        <a:t> and individuals who would staff a SCS, including licensed professionals and non professionals, would need to be established by the Legislature.</a:t>
                      </a:r>
                    </a:p>
                    <a:p>
                      <a:pPr marL="173736" marR="0" indent="-173736" algn="l" defTabSz="9144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250" kern="1200" dirty="0" smtClean="0">
                          <a:solidFill>
                            <a:schemeClr val="tx1"/>
                          </a:solidFill>
                          <a:latin typeface="Calibri" panose="020F0502020204030204" pitchFamily="34" charset="0"/>
                          <a:ea typeface="+mn-ea"/>
                          <a:cs typeface="+mn-cs"/>
                        </a:rPr>
                        <a:t>Offsite personal injury or property damage may leave sites vulnerable to tort law action.</a:t>
                      </a: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dk1"/>
                          </a:solidFill>
                          <a:latin typeface="Arial"/>
                        </a:defRPr>
                      </a:lvl1pPr>
                      <a:lvl2pPr marL="457200" algn="l" defTabSz="914400" rtl="0" eaLnBrk="1" latinLnBrk="0" hangingPunct="1">
                        <a:defRPr sz="1800" kern="1200">
                          <a:solidFill>
                            <a:schemeClr val="dk1"/>
                          </a:solidFill>
                          <a:latin typeface="Arial"/>
                        </a:defRPr>
                      </a:lvl2pPr>
                      <a:lvl3pPr marL="914400" algn="l" defTabSz="914400" rtl="0" eaLnBrk="1" latinLnBrk="0" hangingPunct="1">
                        <a:defRPr sz="1800" kern="1200">
                          <a:solidFill>
                            <a:schemeClr val="dk1"/>
                          </a:solidFill>
                          <a:latin typeface="Arial"/>
                        </a:defRPr>
                      </a:lvl3pPr>
                      <a:lvl4pPr marL="1371600" algn="l" defTabSz="914400" rtl="0" eaLnBrk="1" latinLnBrk="0" hangingPunct="1">
                        <a:defRPr sz="1800" kern="1200">
                          <a:solidFill>
                            <a:schemeClr val="dk1"/>
                          </a:solidFill>
                          <a:latin typeface="Arial"/>
                        </a:defRPr>
                      </a:lvl4pPr>
                      <a:lvl5pPr marL="1828800" algn="l" defTabSz="914400" rtl="0" eaLnBrk="1" latinLnBrk="0" hangingPunct="1">
                        <a:defRPr sz="1800" kern="1200">
                          <a:solidFill>
                            <a:schemeClr val="dk1"/>
                          </a:solidFill>
                          <a:latin typeface="Arial"/>
                        </a:defRPr>
                      </a:lvl5pPr>
                      <a:lvl6pPr marL="2286000" algn="l" defTabSz="914400" rtl="0" eaLnBrk="1" latinLnBrk="0" hangingPunct="1">
                        <a:defRPr sz="1800" kern="1200">
                          <a:solidFill>
                            <a:schemeClr val="dk1"/>
                          </a:solidFill>
                          <a:latin typeface="Arial"/>
                        </a:defRPr>
                      </a:lvl6pPr>
                      <a:lvl7pPr marL="2743200" algn="l" defTabSz="914400" rtl="0" eaLnBrk="1" latinLnBrk="0" hangingPunct="1">
                        <a:defRPr sz="1800" kern="1200">
                          <a:solidFill>
                            <a:schemeClr val="dk1"/>
                          </a:solidFill>
                          <a:latin typeface="Arial"/>
                        </a:defRPr>
                      </a:lvl7pPr>
                      <a:lvl8pPr marL="3200400" algn="l" defTabSz="914400" rtl="0" eaLnBrk="1" latinLnBrk="0" hangingPunct="1">
                        <a:defRPr sz="1800" kern="1200">
                          <a:solidFill>
                            <a:schemeClr val="dk1"/>
                          </a:solidFill>
                          <a:latin typeface="Arial"/>
                        </a:defRPr>
                      </a:lvl8pPr>
                      <a:lvl9pPr marL="3657600" algn="l" defTabSz="914400" rtl="0" eaLnBrk="1" latinLnBrk="0" hangingPunct="1">
                        <a:defRPr sz="1800" kern="1200">
                          <a:solidFill>
                            <a:schemeClr val="dk1"/>
                          </a:solidFill>
                          <a:latin typeface="Arial"/>
                        </a:defRPr>
                      </a:lvl9p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i="1" u="none" dirty="0" smtClean="0">
                          <a:solidFill>
                            <a:schemeClr val="tx1"/>
                          </a:solidFill>
                          <a:effectLst/>
                          <a:latin typeface="Calibri" panose="020F0502020204030204" pitchFamily="34" charset="0"/>
                          <a:ea typeface="Calibri"/>
                          <a:cs typeface="Times New Roman"/>
                        </a:rPr>
                        <a:t>See</a:t>
                      </a:r>
                      <a:r>
                        <a:rPr lang="en-US" sz="1200" i="1" u="none" baseline="0" dirty="0" smtClean="0">
                          <a:solidFill>
                            <a:schemeClr val="tx1"/>
                          </a:solidFill>
                          <a:effectLst/>
                          <a:latin typeface="Calibri" panose="020F0502020204030204" pitchFamily="34" charset="0"/>
                          <a:ea typeface="Calibri"/>
                          <a:cs typeface="Times New Roman"/>
                        </a:rPr>
                        <a:t> sources in Appendix B: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i="1" u="none" baseline="0" dirty="0" smtClean="0">
                        <a:solidFill>
                          <a:schemeClr val="tx1"/>
                        </a:solidFill>
                        <a:effectLst/>
                        <a:latin typeface="Calibri" panose="020F050202020403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Times New Roman"/>
                        </a:rPr>
                        <a:t>9, 31, 33, 34, 46, 65</a:t>
                      </a:r>
                      <a:endParaRPr kumimoji="0" lang="en-US" sz="1200" b="0" i="0" u="sng"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200" b="0" i="0" u="none" strike="noStrike" kern="1200" cap="none" spc="0" normalizeH="0" baseline="0" noProof="0" dirty="0" smtClean="0">
                        <a:ln>
                          <a:noFill/>
                        </a:ln>
                        <a:solidFill>
                          <a:schemeClr val="tx1"/>
                        </a:solidFill>
                        <a:effectLst/>
                        <a:uLnTx/>
                        <a:uFillTx/>
                        <a:latin typeface="Calibri" panose="020F0502020204030204" pitchFamily="34" charset="0"/>
                        <a:ea typeface="+mn-ea"/>
                        <a:cs typeface="+mn-cs"/>
                      </a:endParaRP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US" sz="1200" dirty="0">
                        <a:solidFill>
                          <a:schemeClr val="tx1"/>
                        </a:solidFill>
                        <a:latin typeface="Calibri" panose="020F0502020204030204" pitchFamily="34" charset="0"/>
                      </a:endParaRPr>
                    </a:p>
                  </a:txBody>
                  <a:tcP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66006072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A: Legislative Mandate</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29</a:t>
            </a:fld>
            <a:endParaRPr lang="en-US" dirty="0">
              <a:solidFill>
                <a:schemeClr val="bg1"/>
              </a:solidFill>
            </a:endParaRPr>
          </a:p>
        </p:txBody>
      </p:sp>
      <p:sp>
        <p:nvSpPr>
          <p:cNvPr id="9" name="Content Placeholder 5"/>
          <p:cNvSpPr txBox="1">
            <a:spLocks/>
          </p:cNvSpPr>
          <p:nvPr/>
        </p:nvSpPr>
        <p:spPr bwMode="auto">
          <a:xfrm>
            <a:off x="609601" y="990600"/>
            <a:ext cx="8077199" cy="49530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CHAPTER 208, SECTION 100 OF THE ACTS OF 2018</a:t>
            </a: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There shall be a harm reduction commission to review and make recommendations regarding harm reduction opportunities to address substance use disorder.</a:t>
            </a: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The commission shall consist of 15 members: the secretary of health and human services or a designee, who shall serve as chair; the commissioner of public health; the house and senate chairs of the joint committee on mental health, substance use and recovery or their designees; the mayor of the city of Boston or a designee; the mayor of the city of Cambridge or a designee; a representative from the Massachusetts Medical Society; a representative from the Massachusetts Health and Hospital Association, Inc.; and 7 members appointed by the secretary, 2 of whom shall be persons with a substance use disorder, 1 of whom shall be a clinician with experience providing direct care to individuals with a co-occurring mental health and substance use disorder, 1 of whom shall be a person working in an established harm reduction program providing direct support to persons with substance use disorders, 1 of whom shall be a representative of the Massachusetts Chiefs of Police Association Incorporated, 1 of whom shall have expertise in relevant state and federal law and regulation and 1 of whom shall be a representative of local municipal boards of health. In making appointments, the secretary shall, to the maximum extent feasible, ensure that the commission represents a broad distribution of diverse perspectives and geographic regions.</a:t>
            </a:r>
          </a:p>
          <a:p>
            <a:pPr marL="0" marR="0" lvl="0" indent="0" algn="l" defTabSz="914400" rtl="0" eaLnBrk="0" fontAlgn="base" latinLnBrk="0" hangingPunct="0">
              <a:lnSpc>
                <a:spcPct val="100000"/>
              </a:lnSpc>
              <a:spcBef>
                <a:spcPct val="0"/>
              </a:spcBef>
              <a:spcAft>
                <a:spcPts val="0"/>
              </a:spcAft>
              <a:buClrTx/>
              <a:buSzPct val="80000"/>
              <a:buFont typeface="Wingdings" pitchFamily="2" charset="2"/>
              <a:buNone/>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As part of its review, the commission shall consider: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the feasibility of operating harm reduction sites in which (A) a person with a substance use disorder may consume pre-obtained controlled substances, (B) medical assistance by health care professionals is made immediately available to a person with a substance use disorder as necessary to prevent fatal overdose, and (C) counseling, referrals to treatment and other appropriate services are available on a voluntary basis;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the potential public health and public safety benefits and risks of harm reduction sites;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the potential federal, state and local legal issues involved with establishing harm reduction sites;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appropriate guidance that would be necessary and required for professional licensure boards and any necessary changes to the regulations of such boards;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existing harm reduction efforts in the commonwealth and whether there is potential for collaboration with existing public health harm reduction organizations;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opportunities to maximize public health benefits, including educating persons utilizing the sites of the risks of contracting HIV and viral hepatitis and on proper disposal of hypodermic needles and syringes;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ways to support persons utilizing the sites who express an interest in seeking substance use disorder treatment, including providing information on evidence-based treatment options and direct referral to treatment providers;</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other harm reduction opportunities, including but not limited to, broadening the availability of narcotic testing products, including fentanyl test strips;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alternatives and recommendations to broaden the availability of naloxone without prescription; and </a:t>
            </a: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other matters deemed appropriate by the commission. </a:t>
            </a:r>
          </a:p>
          <a:p>
            <a:pPr marL="0" marR="0" lvl="0" indent="0" algn="l" defTabSz="914400" rtl="0" eaLnBrk="0" fontAlgn="base" latinLnBrk="0" hangingPunct="0">
              <a:lnSpc>
                <a:spcPct val="100000"/>
              </a:lnSpc>
              <a:spcBef>
                <a:spcPct val="0"/>
              </a:spcBef>
              <a:spcAft>
                <a:spcPts val="0"/>
              </a:spcAft>
              <a:buClrTx/>
              <a:buSzPct val="80000"/>
              <a:buFont typeface="Wingdings" pitchFamily="2" charset="2"/>
              <a:buNone/>
              <a:tabLst/>
              <a:defRPr/>
            </a:pPr>
            <a:endParaRPr kumimoji="0" lang="en-US" sz="900" b="0" i="0" u="none" strike="noStrike" kern="0" cap="none" spc="0" normalizeH="0" baseline="0" noProof="0" dirty="0" smtClean="0">
              <a:ln>
                <a:noFill/>
              </a:ln>
              <a:solidFill>
                <a:srgbClr val="000000"/>
              </a:solidFill>
              <a:effectLst/>
              <a:uLnTx/>
              <a:uFillTx/>
              <a:latin typeface="Calibri" pitchFamily="34" charset="0"/>
            </a:endParaRP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In developing its report, the commission shall review the experiences and results of other states and countries that have established supervised drug consumption sites and other harm reduction strategies and report on the impact of those harm reduction sites and strategies.</a:t>
            </a: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r>
              <a:rPr kumimoji="0" lang="en-US" sz="900" b="0" i="0" u="none" strike="noStrike" kern="0" cap="none" spc="0" normalizeH="0" baseline="0" noProof="0" dirty="0" smtClean="0">
                <a:ln>
                  <a:noFill/>
                </a:ln>
                <a:solidFill>
                  <a:srgbClr val="000000"/>
                </a:solidFill>
                <a:effectLst/>
                <a:uLnTx/>
                <a:uFillTx/>
                <a:latin typeface="Calibri" pitchFamily="34" charset="0"/>
              </a:rPr>
              <a:t>The commission shall submit its findings and recommendations to the clerks of the senate and the house of representatives, the joint committee on mental health, substance use and recovery, the joint committee on public health, the joint committee on the judiciary and the senate and house committees on ways and means not later than February 1, 2019. The secretary shall also make the report publicly available on the executive office of health and human services’ website.</a:t>
            </a:r>
          </a:p>
          <a:p>
            <a:pPr marL="381000" marR="0" lvl="0" indent="-381000" algn="l" defTabSz="914400" rtl="0" eaLnBrk="0" fontAlgn="base" latinLnBrk="0" hangingPunct="0">
              <a:lnSpc>
                <a:spcPct val="100000"/>
              </a:lnSpc>
              <a:spcBef>
                <a:spcPct val="0"/>
              </a:spcBef>
              <a:spcAft>
                <a:spcPts val="1200"/>
              </a:spcAft>
              <a:buClrTx/>
              <a:buSzPct val="80000"/>
              <a:buFont typeface="Wingdings" pitchFamily="2" charset="2"/>
              <a:buChar char="n"/>
              <a:tabLst/>
              <a:defRPr/>
            </a:pPr>
            <a:endParaRPr kumimoji="0" lang="en-US" sz="900" b="1" i="0" u="none" strike="noStrike" kern="0" cap="none" spc="0" normalizeH="0" baseline="0" noProof="0" dirty="0" smtClean="0">
              <a:ln>
                <a:noFill/>
              </a:ln>
              <a:solidFill>
                <a:srgbClr val="000000"/>
              </a:solidFill>
              <a:effectLst/>
              <a:uLnTx/>
              <a:uFillTx/>
              <a:latin typeface="Calibri" pitchFamily="34" charset="0"/>
            </a:endParaRPr>
          </a:p>
          <a:p>
            <a:pPr marL="285750" marR="0" lvl="0" indent="-285750" algn="l" defTabSz="914400" rtl="0" eaLnBrk="0" fontAlgn="base" latinLnBrk="0" hangingPunct="0">
              <a:lnSpc>
                <a:spcPct val="100000"/>
              </a:lnSpc>
              <a:spcBef>
                <a:spcPct val="0"/>
              </a:spcBef>
              <a:spcAft>
                <a:spcPts val="0"/>
              </a:spcAft>
              <a:buClrTx/>
              <a:buSzPct val="80000"/>
              <a:buFont typeface="Wingdings" pitchFamily="2" charset="2"/>
              <a:buAutoNum type="romanLcParenBoth"/>
              <a:tabLst/>
              <a:defRPr/>
            </a:pPr>
            <a:endParaRPr kumimoji="0" lang="en-US" sz="900" b="0" i="0" u="none" strike="noStrike" kern="0" cap="none" spc="0" normalizeH="0" baseline="0" noProof="0" dirty="0" smtClean="0">
              <a:ln>
                <a:noFill/>
              </a:ln>
              <a:solidFill>
                <a:srgbClr val="000000"/>
              </a:solidFill>
              <a:effectLst/>
              <a:uLnTx/>
              <a:uFillTx/>
              <a:latin typeface="Calibri" pitchFamily="34" charset="0"/>
            </a:endParaRPr>
          </a:p>
          <a:p>
            <a:pPr marL="0" marR="0" lvl="0" indent="0" algn="l" defTabSz="914400" rtl="0" eaLnBrk="0" fontAlgn="base" latinLnBrk="0" hangingPunct="0">
              <a:lnSpc>
                <a:spcPct val="100000"/>
              </a:lnSpc>
              <a:spcBef>
                <a:spcPct val="0"/>
              </a:spcBef>
              <a:spcAft>
                <a:spcPts val="1200"/>
              </a:spcAft>
              <a:buClrTx/>
              <a:buSzPct val="80000"/>
              <a:buFont typeface="Wingdings" pitchFamily="2" charset="2"/>
              <a:buNone/>
              <a:tabLst/>
              <a:defRPr/>
            </a:pPr>
            <a:endParaRPr kumimoji="0" lang="en-US" sz="900" b="1" i="0" u="none" strike="noStrike" kern="0" cap="none" spc="0" normalizeH="0" baseline="0" noProof="0" dirty="0" smtClean="0">
              <a:ln>
                <a:noFill/>
              </a:ln>
              <a:solidFill>
                <a:srgbClr val="000000"/>
              </a:solidFill>
              <a:effectLst/>
              <a:uLnTx/>
              <a:uFillTx/>
              <a:latin typeface="Calibri" pitchFamily="34" charset="0"/>
            </a:endParaRPr>
          </a:p>
          <a:p>
            <a:pPr marL="381000" marR="0" lvl="0" indent="-381000" algn="l" defTabSz="914400" rtl="0" eaLnBrk="0" fontAlgn="base" latinLnBrk="0" hangingPunct="0">
              <a:lnSpc>
                <a:spcPct val="100000"/>
              </a:lnSpc>
              <a:spcBef>
                <a:spcPct val="0"/>
              </a:spcBef>
              <a:spcAft>
                <a:spcPts val="1200"/>
              </a:spcAft>
              <a:buClrTx/>
              <a:buSzPct val="80000"/>
              <a:buFont typeface="Wingdings" pitchFamily="2" charset="2"/>
              <a:buChar char="n"/>
              <a:tabLst/>
              <a:defRPr/>
            </a:pPr>
            <a:endParaRPr kumimoji="0" lang="en-US" sz="900" b="1"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64752197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0"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Overview of the Ongoing Opioid Crisis</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a:t>
            </a:fld>
            <a:endParaRPr lang="en-US" dirty="0">
              <a:solidFill>
                <a:schemeClr val="bg1"/>
              </a:solidFill>
            </a:endParaRPr>
          </a:p>
        </p:txBody>
      </p:sp>
      <p:pic>
        <p:nvPicPr>
          <p:cNvPr id="11" name="Picture 10"/>
          <p:cNvPicPr>
            <a:picLocks noChangeAspect="1"/>
          </p:cNvPicPr>
          <p:nvPr/>
        </p:nvPicPr>
        <p:blipFill rotWithShape="1">
          <a:blip r:embed="rId4" cstate="print">
            <a:extLst>
              <a:ext uri="{28A0092B-C50C-407E-A947-70E740481C1C}">
                <a14:useLocalDpi xmlns:a14="http://schemas.microsoft.com/office/drawing/2010/main" val="0"/>
              </a:ext>
            </a:extLst>
          </a:blip>
          <a:srcRect t="21777"/>
          <a:stretch/>
        </p:blipFill>
        <p:spPr>
          <a:xfrm>
            <a:off x="4946560" y="1828800"/>
            <a:ext cx="4121240" cy="2682240"/>
          </a:xfrm>
          <a:prstGeom prst="rect">
            <a:avLst/>
          </a:prstGeom>
        </p:spPr>
      </p:pic>
      <p:sp>
        <p:nvSpPr>
          <p:cNvPr id="10" name="Content Placeholder 5"/>
          <p:cNvSpPr txBox="1">
            <a:spLocks/>
          </p:cNvSpPr>
          <p:nvPr/>
        </p:nvSpPr>
        <p:spPr>
          <a:xfrm>
            <a:off x="609600" y="990599"/>
            <a:ext cx="4260760" cy="4114801"/>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53975">
              <a:spcBef>
                <a:spcPts val="0"/>
              </a:spcBef>
              <a:spcAft>
                <a:spcPts val="1200"/>
              </a:spcAft>
              <a:buFont typeface="Arial" panose="020B0604020202020204" pitchFamily="34" charset="0"/>
              <a:buNone/>
            </a:pPr>
            <a:r>
              <a:rPr lang="en-US" sz="1700" b="1" dirty="0" smtClean="0"/>
              <a:t>A National Epidemic</a:t>
            </a:r>
          </a:p>
          <a:p>
            <a:pPr marL="173736" lvl="1" indent="-173736">
              <a:spcBef>
                <a:spcPts val="0"/>
              </a:spcBef>
              <a:spcAft>
                <a:spcPts val="1200"/>
              </a:spcAft>
              <a:buFont typeface="Arial" panose="020B0604020202020204" pitchFamily="34" charset="0"/>
              <a:buChar char="•"/>
            </a:pPr>
            <a:r>
              <a:rPr lang="en-US" sz="1600" dirty="0"/>
              <a:t>In the United States, there were 70,237 overdose deaths in 2017, a 9.6% increase from the previous year. More than two-thirds of those deaths (~47,600) were </a:t>
            </a:r>
            <a:r>
              <a:rPr lang="en-US" sz="1600" dirty="0" smtClean="0"/>
              <a:t>opioid-related.</a:t>
            </a:r>
            <a:endParaRPr lang="en-US" sz="1600" dirty="0"/>
          </a:p>
          <a:p>
            <a:pPr marL="173736" lvl="1" indent="-173736">
              <a:spcBef>
                <a:spcPts val="0"/>
              </a:spcBef>
              <a:spcAft>
                <a:spcPts val="1200"/>
              </a:spcAft>
              <a:buFont typeface="Arial" panose="020B0604020202020204" pitchFamily="34" charset="0"/>
              <a:buChar char="•"/>
            </a:pPr>
            <a:r>
              <a:rPr lang="en-US" sz="1600" dirty="0" smtClean="0"/>
              <a:t>Accidental opioid overdose deaths now exceed deaths from motor vehicle accidents and deaths from firearms in the United States.</a:t>
            </a:r>
            <a:r>
              <a:rPr lang="en-US" sz="1600" baseline="30000" dirty="0" smtClean="0"/>
              <a:t>1</a:t>
            </a:r>
          </a:p>
          <a:p>
            <a:pPr marL="173736" lvl="1" indent="-173736">
              <a:spcBef>
                <a:spcPts val="0"/>
              </a:spcBef>
              <a:spcAft>
                <a:spcPts val="1200"/>
              </a:spcAft>
              <a:buFont typeface="Arial" panose="020B0604020202020204" pitchFamily="34" charset="0"/>
              <a:buChar char="•"/>
            </a:pPr>
            <a:r>
              <a:rPr lang="en-US" sz="1600" dirty="0" smtClean="0"/>
              <a:t>The federal government declared the opioid crisis a public health emergency on October 26, 2017.</a:t>
            </a:r>
            <a:endParaRPr lang="en-US" sz="1600" baseline="30000" dirty="0" smtClean="0"/>
          </a:p>
          <a:p>
            <a:pPr marL="173736" lvl="1" indent="-173736">
              <a:spcBef>
                <a:spcPts val="0"/>
              </a:spcBef>
              <a:spcAft>
                <a:spcPts val="1200"/>
              </a:spcAft>
              <a:buFont typeface="Arial" panose="020B0604020202020204" pitchFamily="34" charset="0"/>
              <a:buChar char="•"/>
            </a:pPr>
            <a:r>
              <a:rPr lang="en-US" sz="1600" dirty="0" smtClean="0"/>
              <a:t>The introduction of illegally manufactured synthetic opioids, such as fentanyl, is one of the primary drivers of the spike in overdose deaths.</a:t>
            </a:r>
          </a:p>
          <a:p>
            <a:pPr marL="576072" lvl="2">
              <a:spcBef>
                <a:spcPts val="0"/>
              </a:spcBef>
              <a:spcAft>
                <a:spcPts val="1200"/>
              </a:spcAft>
              <a:buFont typeface="Courier New" charset="0"/>
              <a:buChar char="o"/>
            </a:pPr>
            <a:r>
              <a:rPr lang="en-US" sz="1500" kern="0" dirty="0" smtClean="0"/>
              <a:t>The effect </a:t>
            </a:r>
            <a:r>
              <a:rPr lang="en-US" sz="1500" kern="0" dirty="0"/>
              <a:t>of fentanyl on the body is </a:t>
            </a:r>
            <a:r>
              <a:rPr lang="en-US" sz="1500" kern="0" dirty="0" smtClean="0"/>
              <a:t>quicker </a:t>
            </a:r>
            <a:r>
              <a:rPr lang="en-US" sz="1500" kern="0" dirty="0"/>
              <a:t>than heroin; </a:t>
            </a:r>
            <a:r>
              <a:rPr lang="en-US" sz="1500" kern="0" dirty="0" smtClean="0"/>
              <a:t>overdoses can occur within minutes of ingestion.</a:t>
            </a:r>
            <a:endParaRPr lang="en-US" sz="1500" kern="0" dirty="0"/>
          </a:p>
          <a:p>
            <a:pPr marL="285750" lvl="1">
              <a:spcBef>
                <a:spcPts val="0"/>
              </a:spcBef>
              <a:spcAft>
                <a:spcPts val="1200"/>
              </a:spcAft>
              <a:buFont typeface="Arial" panose="020B0604020202020204" pitchFamily="34" charset="0"/>
              <a:buChar char="•"/>
            </a:pPr>
            <a:endParaRPr lang="en-US" sz="1600" baseline="30000" dirty="0" smtClean="0"/>
          </a:p>
          <a:p>
            <a:pPr marL="0" lvl="1" indent="0">
              <a:spcBef>
                <a:spcPts val="0"/>
              </a:spcBef>
              <a:spcAft>
                <a:spcPts val="1200"/>
              </a:spcAft>
              <a:buNone/>
            </a:pPr>
            <a:endParaRPr lang="en-US" sz="1600" dirty="0" smtClean="0"/>
          </a:p>
          <a:p>
            <a:pPr marL="0" lvl="1" indent="0">
              <a:spcBef>
                <a:spcPts val="0"/>
              </a:spcBef>
              <a:spcAft>
                <a:spcPts val="1200"/>
              </a:spcAft>
              <a:buNone/>
            </a:pPr>
            <a:endParaRPr lang="en-US" sz="1600" dirty="0"/>
          </a:p>
        </p:txBody>
      </p:sp>
      <p:sp>
        <p:nvSpPr>
          <p:cNvPr id="12" name="TextBox 11"/>
          <p:cNvSpPr txBox="1"/>
          <p:nvPr/>
        </p:nvSpPr>
        <p:spPr>
          <a:xfrm>
            <a:off x="4953000" y="1295400"/>
            <a:ext cx="4114800" cy="523220"/>
          </a:xfrm>
          <a:prstGeom prst="rect">
            <a:avLst/>
          </a:prstGeom>
        </p:spPr>
        <p:txBody>
          <a:bodyPr wrap="square" rtlCol="0">
            <a:spAutoFit/>
          </a:bodyPr>
          <a:lstStyle/>
          <a:p>
            <a:pPr marL="0" indent="0" algn="ctr">
              <a:buFont typeface="Wingdings" pitchFamily="2" charset="2"/>
              <a:buNone/>
            </a:pPr>
            <a:r>
              <a:rPr lang="en-US" sz="1400" b="1" dirty="0" smtClean="0">
                <a:solidFill>
                  <a:schemeClr val="dk1"/>
                </a:solidFill>
                <a:latin typeface="Calibri" panose="020F0502020204030204" pitchFamily="34" charset="0"/>
              </a:rPr>
              <a:t>National Drug Overdose Deaths</a:t>
            </a:r>
          </a:p>
          <a:p>
            <a:pPr marL="0" indent="0" algn="ctr">
              <a:buFont typeface="Wingdings" pitchFamily="2" charset="2"/>
              <a:buNone/>
            </a:pPr>
            <a:r>
              <a:rPr lang="en-US" sz="1400" b="1" dirty="0" smtClean="0">
                <a:solidFill>
                  <a:schemeClr val="dk1"/>
                </a:solidFill>
                <a:latin typeface="Calibri" panose="020F0502020204030204" pitchFamily="34" charset="0"/>
              </a:rPr>
              <a:t>Among all ages, by gender, 1999-2017</a:t>
            </a:r>
          </a:p>
        </p:txBody>
      </p:sp>
      <p:sp>
        <p:nvSpPr>
          <p:cNvPr id="13" name="Rectangle 12"/>
          <p:cNvSpPr/>
          <p:nvPr/>
        </p:nvSpPr>
        <p:spPr>
          <a:xfrm>
            <a:off x="609600" y="5865168"/>
            <a:ext cx="8797346" cy="230832"/>
          </a:xfrm>
          <a:prstGeom prst="rect">
            <a:avLst/>
          </a:prstGeom>
        </p:spPr>
        <p:txBody>
          <a:bodyPr wrap="square">
            <a:spAutoFit/>
          </a:bodyPr>
          <a:lstStyle/>
          <a:p>
            <a:r>
              <a:rPr lang="en-US" sz="900" baseline="30000" dirty="0">
                <a:latin typeface="Calibri" panose="020F0502020204030204" pitchFamily="34" charset="0"/>
              </a:rPr>
              <a:t>1</a:t>
            </a:r>
            <a:r>
              <a:rPr lang="en-US" sz="900" baseline="30000" dirty="0" smtClean="0">
                <a:latin typeface="Calibri" panose="020F0502020204030204" pitchFamily="34" charset="0"/>
              </a:rPr>
              <a:t> </a:t>
            </a:r>
            <a:r>
              <a:rPr lang="en-US" sz="900" dirty="0" smtClean="0">
                <a:latin typeface="Calibri" panose="020F0502020204030204" pitchFamily="34" charset="0"/>
              </a:rPr>
              <a:t>https</a:t>
            </a:r>
            <a:r>
              <a:rPr lang="en-US" sz="900" dirty="0">
                <a:latin typeface="Calibri" panose="020F0502020204030204" pitchFamily="34" charset="0"/>
              </a:rPr>
              <a:t>://injuryfacts.nsc.org/all-injuries/preventable-death-overview/odds-of-dying</a:t>
            </a:r>
            <a:r>
              <a:rPr lang="en-US" sz="900" dirty="0" smtClean="0">
                <a:latin typeface="Calibri" panose="020F0502020204030204" pitchFamily="34" charset="0"/>
              </a:rPr>
              <a:t>/</a:t>
            </a:r>
            <a:endParaRPr lang="en-US" sz="900" dirty="0">
              <a:latin typeface="Calibri" panose="020F0502020204030204" pitchFamily="34" charset="0"/>
            </a:endParaRPr>
          </a:p>
        </p:txBody>
      </p:sp>
      <p:sp>
        <p:nvSpPr>
          <p:cNvPr id="2" name="TextBox 1"/>
          <p:cNvSpPr txBox="1"/>
          <p:nvPr/>
        </p:nvSpPr>
        <p:spPr>
          <a:xfrm>
            <a:off x="609600" y="4777770"/>
            <a:ext cx="7772400" cy="784830"/>
          </a:xfrm>
          <a:prstGeom prst="rect">
            <a:avLst/>
          </a:prstGeom>
          <a:noFill/>
        </p:spPr>
        <p:txBody>
          <a:bodyPr wrap="square" rtlCol="0">
            <a:spAutoFit/>
          </a:bodyPr>
          <a:lstStyle/>
          <a:p>
            <a:pPr marL="173736" lvl="1" indent="-173736">
              <a:buFont typeface="Arial" panose="020B0604020202020204" pitchFamily="34" charset="0"/>
              <a:buChar char="•"/>
            </a:pPr>
            <a:r>
              <a:rPr lang="en-US" sz="1500" dirty="0"/>
              <a:t>In addition to fatal overdose, other individual consequences </a:t>
            </a:r>
            <a:r>
              <a:rPr lang="en-US" sz="1500" dirty="0" smtClean="0"/>
              <a:t>include </a:t>
            </a:r>
            <a:r>
              <a:rPr lang="en-US" sz="1500" dirty="0"/>
              <a:t>neurological damage </a:t>
            </a:r>
            <a:r>
              <a:rPr lang="en-US" sz="1500" dirty="0" smtClean="0"/>
              <a:t>caused </a:t>
            </a:r>
            <a:r>
              <a:rPr lang="en-US" sz="1500" dirty="0"/>
              <a:t>by non-fatal overdose, infectious disease spread through needle sharing, and </a:t>
            </a:r>
            <a:r>
              <a:rPr lang="en-US" sz="1500" dirty="0" smtClean="0"/>
              <a:t>soft-tissue infection.</a:t>
            </a:r>
            <a:r>
              <a:rPr lang="en-US" sz="1150" kern="0" dirty="0"/>
              <a:t> </a:t>
            </a:r>
            <a:endParaRPr lang="en-US" sz="1500" dirty="0"/>
          </a:p>
        </p:txBody>
      </p:sp>
    </p:spTree>
    <p:extLst>
      <p:ext uri="{BB962C8B-B14F-4D97-AF65-F5344CB8AC3E}">
        <p14:creationId xmlns:p14="http://schemas.microsoft.com/office/powerpoint/2010/main" val="421296818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8" name="Content Placeholder 5"/>
          <p:cNvSpPr txBox="1">
            <a:spLocks/>
          </p:cNvSpPr>
          <p:nvPr/>
        </p:nvSpPr>
        <p:spPr bwMode="auto">
          <a:xfrm>
            <a:off x="609600" y="9906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kumimoji="0" lang="en-US" sz="1300" b="1" i="0" strike="noStrike" kern="0" cap="none" spc="0" normalizeH="0" baseline="0" noProof="0" dirty="0" smtClean="0">
                <a:ln>
                  <a:noFill/>
                </a:ln>
                <a:solidFill>
                  <a:srgbClr val="000000"/>
                </a:solidFill>
                <a:effectLst/>
                <a:uLnTx/>
                <a:uFillTx/>
                <a:latin typeface="Calibri" pitchFamily="34" charset="0"/>
              </a:rPr>
              <a:t>October 24, 2018</a:t>
            </a: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kumimoji="0" lang="en-US" sz="1300" b="1" i="0"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4" invalidUrl="https://www.mass.gov/files/documents/2018/11/01/HRC presentation - 10.24.2018.pdf"/>
              </a:rPr>
              <a:t>Harm Reduction Commission presentation.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5" invalidUrl="https://www.mass.gov/files/documents/2018/11/01/Chapter 55 data brief 2017.pdf"/>
              </a:rPr>
              <a:t>Massachusetts Department of Public Health Chapter 55 Data Brief. (2017) “An Assessment of Opioid-Related Overdoses in Massachusetts 2011-2015 (2017).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6" invalidUrl="https://www.mass.gov/files/documents/2018/11/01/DPH Opioid-related Overdose Deaths among MA Residents - August 2018.pdf"/>
              </a:rPr>
              <a:t>Massachusetts Department of Public Health Opioid-related Overdose Deaths among MA Residents (August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7" invalidUrl="https://www.mass.gov/files/documents/2018/11/01/HRC Mass harm reduction efforts.pdf"/>
              </a:rPr>
              <a:t>Briefer on Massachusetts harm reduction efforts.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8" invalidUrl="https://www.mass.gov/files/documents/2018/11/01/HRC other countries and key references.pdf"/>
              </a:rPr>
              <a:t>Briefer on supervised injection facilities in other countries.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9" invalidUrl="https://www.mass.gov/files/documents/2018/11/01/Legal Overview of SIF in US 2008_0.pdf"/>
              </a:rPr>
              <a:t>Legal Overview of SIF in US 2008.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0" invalidUrl="https://www.mass.gov/files/documents/2018/11/01/Mass Medical SIF Report 2017_0.pdf"/>
              </a:rPr>
              <a:t>Massachusetts Medical Society Task Force on Opioid Therapy and Physician Communication Report (2017).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1"/>
              </a:rPr>
              <a:t>New York City Department of Health and Mental Hygiene: Overdose Prevention in New York City: Supervised Injection as a Strategy to Reduce Opioid Overdose and Public Injection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2" invalidUrl="https://www.mass.gov/files/documents/2018/11/01/SIF Legal Challenges and Status of SIF Legislation in Key States.pdf"/>
              </a:rPr>
              <a:t>Briefer on supervised legal challenges and status of supervised injection facilities legislation in key states.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3" invalidUrl="https://www.mass.gov/files/documents/2018/11/15/HRC CA veto press release 9.30.18_0.JPG"/>
              </a:rPr>
              <a:t>Press announcement regarding Governor Brown’s veto of pilot supervised injection legislation.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4" invalidUrl="https://www.mass.gov/files/documents/2018/11/15/Baker-Polito Administration Further Expands Access to Opioid Reversal Medication - Mass.gov - 10.18.2018_0.pdf"/>
              </a:rPr>
              <a:t>Press announcement regarding the Baker-</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4" invalidUrl="https://www.mass.gov/files/documents/2018/11/15/Baker-Polito Administration Further Expands Access to Opioid Reversal Medication - Mass.gov - 10.18.2018_0.pdf"/>
              </a:rPr>
              <a:t>Polito</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4" invalidUrl="https://www.mass.gov/files/documents/2018/11/15/Baker-Polito Administration Further Expands Access to Opioid Reversal Medication - Mass.gov - 10.18.2018_0.pdf"/>
              </a:rPr>
              <a:t> administration expansion of naloxone access (10/18/2018).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indent="-228600">
              <a:spcAft>
                <a:spcPts val="200"/>
              </a:spcAft>
              <a:buFont typeface="+mj-lt"/>
              <a:buAutoNum type="arabicPeriod"/>
              <a:defRPr/>
            </a:pPr>
            <a:r>
              <a:rPr lang="en-US" sz="1200" b="0" kern="0" dirty="0">
                <a:solidFill>
                  <a:srgbClr val="000000"/>
                </a:solidFill>
                <a:hlinkClick r:id="rId15" invalidUrl="https://www.mass.gov/files/documents/2018/11/15/Fentanyl Test Strips Reduce Risk Of Overdose In Small Study - CommonHealth 10 18 2018.pdf"/>
              </a:rPr>
              <a:t>WBUR article. “Fentanyl Test Strips Reduce Risk Of Overdose In Small Study” (10/18/2018). </a:t>
            </a:r>
            <a:endParaRPr lang="en-US" sz="1200" b="0" kern="0" dirty="0">
              <a:solidFill>
                <a:srgbClr val="000000"/>
              </a:solidFill>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a:tabLst/>
              <a:defRPr/>
            </a:pPr>
            <a:endParaRPr kumimoji="0" lang="en-US" sz="1200" b="0" i="0" u="none" strike="noStrike" kern="0" cap="none" spc="0" normalizeH="0" baseline="0" noProof="0" dirty="0" smtClean="0">
              <a:ln>
                <a:noFill/>
              </a:ln>
              <a:solidFill>
                <a:srgbClr val="000000"/>
              </a:solidFill>
              <a:effectLst/>
              <a:uLnTx/>
              <a:uFillTx/>
              <a:latin typeface="Calibri" pitchFamily="34" charset="0"/>
            </a:endParaRPr>
          </a:p>
        </p:txBody>
      </p:sp>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B: Resources Reviewed by the Commission</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30</a:t>
            </a:fld>
            <a:endParaRPr lang="en-US" dirty="0">
              <a:solidFill>
                <a:schemeClr val="bg1"/>
              </a:solidFill>
            </a:endParaRPr>
          </a:p>
        </p:txBody>
      </p:sp>
    </p:spTree>
    <p:extLst>
      <p:ext uri="{BB962C8B-B14F-4D97-AF65-F5344CB8AC3E}">
        <p14:creationId xmlns:p14="http://schemas.microsoft.com/office/powerpoint/2010/main" val="3564144431"/>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B: Resources Reviewed by the Commission</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31</a:t>
            </a:fld>
            <a:endParaRPr lang="en-US" dirty="0">
              <a:solidFill>
                <a:schemeClr val="bg1"/>
              </a:solidFill>
            </a:endParaRPr>
          </a:p>
        </p:txBody>
      </p:sp>
      <p:sp>
        <p:nvSpPr>
          <p:cNvPr id="10" name="Content Placeholder 5"/>
          <p:cNvSpPr txBox="1">
            <a:spLocks/>
          </p:cNvSpPr>
          <p:nvPr/>
        </p:nvSpPr>
        <p:spPr bwMode="auto">
          <a:xfrm>
            <a:off x="609600" y="9906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kumimoji="0" lang="en-US" sz="1300" b="1" i="0" strike="noStrike" kern="0" cap="none" spc="0" normalizeH="0" baseline="0" noProof="0" dirty="0" smtClean="0">
                <a:ln>
                  <a:noFill/>
                </a:ln>
                <a:solidFill>
                  <a:srgbClr val="000000"/>
                </a:solidFill>
                <a:effectLst/>
                <a:uLnTx/>
                <a:uFillTx/>
                <a:latin typeface="Calibri" pitchFamily="34" charset="0"/>
              </a:rPr>
              <a:t>November 20, 2018</a:t>
            </a: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kumimoji="0" lang="en-US" sz="1300" b="1" i="0"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4" invalidUrl="https://www.mass.gov/files/documents/2018/12/14/HRC meeting presentation 11-20-2018.pdf"/>
              </a:rPr>
              <a:t>Harm Reduction Commission Presentation.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5" invalidUrl="https://www.mass.gov/files/documents/2018/12/14/HRC meeting agenda 11-20-2018.pdf"/>
              </a:rPr>
              <a:t>Harm Reduction Commission Meeting Agenda.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6"/>
              </a:rPr>
              <a:t>Massachusetts Department of Public Health Opioid-related Overdose Deaths among MA Residents (November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7" invalidUrl="https://www.mass.gov/files/documents/2018/12/14/Harm Reduction Overview - Bharel 11-20-2018.pdf"/>
              </a:rPr>
              <a:t>Presentation from Monica Bharel, MD, MPH on harm reduction efforts in Massachusetts.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8" invalidUrl="https://www.mass.gov/files/documents/2018/12/14/HRC SPOT program overview Gaeta 11-20-2018.pdf"/>
              </a:rPr>
              <a:t>Presentation from Jessie Gaeta, MD on Boston Health Care for the Homeless Program’s SPOT program.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9" invalidUrl="https://www.mass.gov/files/documents/2018/12/14/Engagement Center Larkin 11-20-2018.pdf"/>
              </a:rPr>
              <a:t>Presentation from Devin Larkin on the City of Boston’s Engagement Center.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0"/>
              </a:rPr>
              <a:t>Briefer on international supervised injection facility models.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1"/>
              </a:rPr>
              <a:t>List of supervised injection facilities and overdose prevention sites operating in Canada.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2" invalidUrl="https://www.mass.gov/files/documents/2018/12/14/Article - Changes in public order after the opening of an overdose monitoring (2017).pdf"/>
              </a:rPr>
              <a:t>Leon, C. et al. (2017) Changes in public order after the opening of an overdose monitoring facility for people who inject drugs. International Journal of Drug Policy 53 (2018) 90–95.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3" invalidUrl="https://www.mass.gov/files/documents/2018/12/14/Article - Willingness of people who inject drugs in Boston to use a SIF (2018).pdf"/>
              </a:rPr>
              <a:t>Leon, C. et al. (2017) The willingness of people who inject drugs in Boston to use a supervised injection facility. Substance Abuse, V. 39.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4" invalidUrl="https://www.mass.gov/files/documents/2018/12/14/Ropes &amp; Gray SIF Memo.pdf"/>
              </a:rPr>
              <a:t>Ropes &amp; Gray supervised injection facility memorandum regarding a legal framework for proposed pilot program to research supervised injection facilities in New York State (2017).</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5" invalidUrl="https://www.mass.gov/files/documents/2018/12/14/Article - drug consumption rooms 2018.pdf"/>
              </a:rPr>
              <a:t>European Monitoring Centre for Drugs and Drug Addiction. Drug consumption rooms: an overview of provision and evidence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13"/>
              <a:tabLst/>
              <a:defRPr/>
            </a:pPr>
            <a:r>
              <a:rPr kumimoji="0" lang="de-DE" sz="1200" b="0" i="0" u="none" strike="noStrike" kern="0" cap="none" spc="0" normalizeH="0" baseline="0" noProof="0" dirty="0" smtClean="0">
                <a:ln>
                  <a:noFill/>
                </a:ln>
                <a:solidFill>
                  <a:srgbClr val="000000"/>
                </a:solidFill>
                <a:effectLst/>
                <a:uLnTx/>
                <a:uFillTx/>
                <a:latin typeface="Calibri" pitchFamily="34" charset="0"/>
                <a:hlinkClick r:id="rId16" invalidUrl="https://www.mass.gov/files/documents/2018/12/14/Article - Integrating supervised consumption into a continuum of care CMAJ Aug 2018.pdf"/>
              </a:rPr>
              <a:t>Scheim, A., Werb, D. (2018) </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6" invalidUrl="https://www.mass.gov/files/documents/2018/12/14/Article - Integrating supervised consumption into a continuum of care CMAJ Aug 2018.pdf"/>
              </a:rPr>
              <a:t>Integrating supervised consumption into a continuum of care for people who use drugs. </a:t>
            </a:r>
            <a:r>
              <a:rPr kumimoji="0" lang="pt-BR" sz="1200" b="0" i="0" u="none" strike="noStrike" kern="0" cap="none" spc="0" normalizeH="0" baseline="0" noProof="0" dirty="0" smtClean="0">
                <a:ln>
                  <a:noFill/>
                </a:ln>
                <a:solidFill>
                  <a:srgbClr val="000000"/>
                </a:solidFill>
                <a:effectLst/>
                <a:uLnTx/>
                <a:uFillTx/>
                <a:latin typeface="Calibri" pitchFamily="34" charset="0"/>
                <a:hlinkClick r:id="rId16" invalidUrl="https://www.mass.gov/files/documents/2018/12/14/Article - Integrating supervised consumption into a continuum of care CMAJ Aug 2018.pdf"/>
              </a:rPr>
              <a:t>CMAJ;190:E921-2</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6" invalidUrl="https://www.mass.gov/files/documents/2018/12/14/Article - Integrating supervised consumption into a continuum of care CMAJ Aug 2018.pdf"/>
              </a:rPr>
              <a:t>.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kumimoji="0" lang="en-US" sz="10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384236279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B: Resources Reviewed by the Commission</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32</a:t>
            </a:fld>
            <a:endParaRPr lang="en-US" dirty="0">
              <a:solidFill>
                <a:schemeClr val="bg1"/>
              </a:solidFill>
            </a:endParaRPr>
          </a:p>
        </p:txBody>
      </p:sp>
      <p:sp>
        <p:nvSpPr>
          <p:cNvPr id="9" name="Content Placeholder 5"/>
          <p:cNvSpPr txBox="1">
            <a:spLocks/>
          </p:cNvSpPr>
          <p:nvPr/>
        </p:nvSpPr>
        <p:spPr bwMode="auto">
          <a:xfrm>
            <a:off x="609600" y="9906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kumimoji="0" lang="en-US" sz="1300" b="1" i="0" strike="noStrike" kern="0" cap="none" spc="0" normalizeH="0" baseline="0" noProof="0" dirty="0" smtClean="0">
                <a:ln>
                  <a:noFill/>
                </a:ln>
                <a:solidFill>
                  <a:srgbClr val="000000"/>
                </a:solidFill>
                <a:effectLst/>
                <a:uLnTx/>
                <a:uFillTx/>
                <a:latin typeface="Calibri" pitchFamily="34" charset="0"/>
              </a:rPr>
              <a:t>December 17, 2018</a:t>
            </a: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kumimoji="0" lang="en-US" sz="1300" b="1" i="0"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4" invalidUrl="https://www.mass.gov/files/documents/2018/12/20/HRC meeting presentation - 12-17.pdf"/>
              </a:rPr>
              <a:t>Harm Reduction Commission Presentation.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5" invalidUrl="https://www.mass.gov/files/documents/2018/12/20/HRC meeting agenda 12-17.pdf"/>
              </a:rPr>
              <a:t>Harm Reduction Commission Meeting Agenda.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6" invalidUrl="https://www.mass.gov/files/documents/2018/12/20/Henry HRC Dec 17 2018.pdf"/>
              </a:rPr>
              <a:t>Presentation from Bonnie Henry, MD, MPH on supervised injection facilities and harm reduction in British Columbia.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7" invalidUrl="https://www.mass.gov/files/documents/2018/12/20/Loo HRC presentation 12-17-2018.pdf"/>
              </a:rPr>
              <a:t>Presentation from Paul Loo on supervised consumption services in Canada.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8" invalidUrl="https://www.mass.gov/files/documents/2019/01/31/Elliott The Dr Peter Centre HRC Dec 17 2018.pdf"/>
              </a:rPr>
              <a:t>Presentation from Scott Elliott on the Dr. Peter Centre.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9" invalidUrl="https://www.mass.gov/files/documents/2018/12/20/Solet HRC 12-17-2018.pdf"/>
              </a:rPr>
              <a:t>Presentation from David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9" invalidUrl="https://www.mass.gov/files/documents/2018/12/20/Solet HRC 12-17-2018.pdf"/>
              </a:rPr>
              <a:t>Solet</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9" invalidUrl="https://www.mass.gov/files/documents/2018/12/20/Solet HRC 12-17-2018.pdf"/>
              </a:rPr>
              <a:t> on the federal and state legal landscape related to supervised injection.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0" invalidUrl="https://www.mass.gov/files/documents/2018/12/20/Arlington Town Manager HRC 12 17 2018.pdf"/>
              </a:rPr>
              <a:t>Presentation from Adam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0" invalidUrl="https://www.mass.gov/files/documents/2018/12/20/Arlington Town Manager HRC 12 17 2018.pdf"/>
              </a:rPr>
              <a:t>Chapdelaine</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0" invalidUrl="https://www.mass.gov/files/documents/2018/12/20/Arlington Town Manager HRC 12 17 2018.pdf"/>
              </a:rPr>
              <a:t> on the local zoning laws relevant to supervised injection.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1" invalidUrl="https://www.mass.gov/files/documents/2018/12/20/Joint Statement of the U.S. Attorney%E2%80%99s Office and the Denver Field Offic....pdf"/>
              </a:rPr>
              <a:t>United States Attorney’s Office. Joint Statement of the US Attorney’s Office and the Denver Field Office of the Drug Enforcement Agency (12/4/2018).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2" invalidUrl="https://www.mass.gov/files/documents/2018/12/20/Article - Feds threaten jail for opening a supervised injection site in America (Dec 10 2018).pdf"/>
              </a:rPr>
              <a:t>Article from Governing.com. “Feds threaten jail for opening a supervised injection site in America” (Dec.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3" invalidUrl="https://www.mass.gov/files/documents/2018/12/20/Canada SCS report (2018).pdf"/>
              </a:rPr>
              <a:t>Canadian HIV/AIDS Legal Network. Overdue for a change: Scaling up supervised consumption services in Canada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4" invalidUrl="https://www.mass.gov/files/documents/2018/12/20/Bringing Safer Consumption Spaces to the United States (2018).pdf"/>
              </a:rPr>
              <a:t>AIDS United Report. Bringing Safer Consumption Spaces to the United States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26"/>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5" invalidUrl="https://www.mass.gov/files/documents/2018/12/20/SIF Legal Challenges and Status of SIF Legislation in Key States 12-12.pdf"/>
              </a:rPr>
              <a:t>Briefer on legal status of supervised injection legislation in key states. </a:t>
            </a:r>
            <a:endParaRPr kumimoji="0" lang="en-US" sz="1200" b="0" i="0" u="sng" strike="noStrike" kern="0" cap="none" spc="0" normalizeH="0" baseline="0" noProof="0" dirty="0" smtClean="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299450403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B: Resources Reviewed by the Commission</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33</a:t>
            </a:fld>
            <a:endParaRPr lang="en-US" dirty="0">
              <a:solidFill>
                <a:schemeClr val="bg1"/>
              </a:solidFill>
            </a:endParaRPr>
          </a:p>
        </p:txBody>
      </p:sp>
      <p:sp>
        <p:nvSpPr>
          <p:cNvPr id="8" name="Content Placeholder 5"/>
          <p:cNvSpPr txBox="1">
            <a:spLocks/>
          </p:cNvSpPr>
          <p:nvPr/>
        </p:nvSpPr>
        <p:spPr bwMode="auto">
          <a:xfrm>
            <a:off x="609600" y="9906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kumimoji="0" lang="en-US" sz="1300" b="1" i="0" strike="noStrike" kern="0" cap="none" spc="0" normalizeH="0" baseline="0" noProof="0" dirty="0" smtClean="0">
                <a:ln>
                  <a:noFill/>
                </a:ln>
                <a:solidFill>
                  <a:srgbClr val="000000"/>
                </a:solidFill>
                <a:effectLst/>
                <a:uLnTx/>
                <a:uFillTx/>
                <a:latin typeface="Calibri" pitchFamily="34" charset="0"/>
              </a:rPr>
              <a:t>January 9, 2019</a:t>
            </a: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kumimoji="0" lang="en-US" sz="1300" b="1" i="0"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4" invalidUrl="https://www.mass.gov/files/documents/2019/01/17/HRC meeting presentation 1-9-2019.pdf"/>
              </a:rPr>
              <a:t>Harm Reduction Commission Presentation.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5" invalidUrl="https://www.mass.gov/files/documents/2019/01/17/HRC meeting agenda 1-9-2019.pdf"/>
              </a:rPr>
              <a:t>Harm Reduction Commission Meeting Agenda.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6" invalidUrl="https://www.mass.gov/files/documents/2019/01/17/HRC Response BORIM 12-10-2018.pdf"/>
              </a:rPr>
              <a:t>Massachusetts Board of Registration in Medicine Response to the Harm Reduction Commission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7" invalidUrl="https://www.mass.gov/files/documents/2019/01/17/HRC Response BORN 12-27-2018.pdf"/>
              </a:rPr>
              <a:t>Massachusetts Board of Registration in Nursing Response to the Harm Reduction Commission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8" invalidUrl="https://www.mass.gov/files/documents/2019/01/17/HRC Response Board of Registration of Social Workers 12-18-2018.pdf"/>
              </a:rPr>
              <a:t>Massachusetts Board of Registration of Social Workers response to the Harm Reduction Commission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9" invalidUrl="https://www.mass.gov/files/documents/2019/01/17/HRC Gaeta research overview 1-9-2019.pdf"/>
              </a:rPr>
              <a:t>Jessie Gaeta, MD presentation on supervised injection research.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0" invalidUrl="https://www.mass.gov/files/documents/2019/01/17/HRC Beletsky 1-9-2019.pdf"/>
              </a:rPr>
              <a:t>Leo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0" invalidUrl="https://www.mass.gov/files/documents/2019/01/17/HRC Beletsky 1-9-2019.pdf"/>
              </a:rPr>
              <a:t>Beletsky</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0" invalidUrl="https://www.mass.gov/files/documents/2019/01/17/HRC Beletsky 1-9-2019.pdf"/>
              </a:rPr>
              <a:t>, JD, MPH presentation on legal and policy perspectives on supervised injection and harm reduction.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1" invalidUrl="https://www.mass.gov/files/documents/2019/01/17/HRC Castiel 1-9-2019.pdf"/>
              </a:rPr>
              <a:t>Mattie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1" invalidUrl="https://www.mass.gov/files/documents/2019/01/17/HRC Castiel 1-9-2019.pdf"/>
              </a:rPr>
              <a:t>Castiel</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1" invalidUrl="https://www.mass.gov/files/documents/2019/01/17/HRC Castiel 1-9-2019.pdf"/>
              </a:rPr>
              <a:t>, MD presentation on harm reduction opportunities in Worcester.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2" invalidUrl="https://www.mass.gov/files/documents/2019/01/17/Article - Fentanyl%E2%80%99s New Foe (1-7-2019).pdf"/>
              </a:rPr>
              <a:t>Wall Street Journal (1/2/2019). Fentanyl’s New Foe: A Quick Test Strip That Can Prevent Overdoses.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4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3" invalidUrl="https://www.mass.gov/files/documents/2019/01/17/HRC Harm Reduction wish list (Gary Langis) 12-18-2018.pdf"/>
              </a:rPr>
              <a:t>Harm Reduction Wish List (2018)</a:t>
            </a:r>
            <a:endParaRPr kumimoji="0" lang="en-US" sz="1200" b="0" i="0" u="none" strike="noStrike" kern="0" cap="none" spc="0" normalizeH="0" baseline="0" noProof="0" dirty="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158606477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B: Resources Reviewed by the Commission</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34</a:t>
            </a:fld>
            <a:endParaRPr lang="en-US" dirty="0">
              <a:solidFill>
                <a:schemeClr val="bg1"/>
              </a:solidFill>
            </a:endParaRPr>
          </a:p>
        </p:txBody>
      </p:sp>
      <p:sp>
        <p:nvSpPr>
          <p:cNvPr id="10" name="Content Placeholder 5"/>
          <p:cNvSpPr txBox="1">
            <a:spLocks/>
          </p:cNvSpPr>
          <p:nvPr/>
        </p:nvSpPr>
        <p:spPr bwMode="auto">
          <a:xfrm>
            <a:off x="609600" y="990600"/>
            <a:ext cx="8077200" cy="4461641"/>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r>
              <a:rPr kumimoji="0" lang="en-US" sz="1300" b="1" i="0" strike="noStrike" kern="0" cap="none" spc="0" normalizeH="0" baseline="0" noProof="0" dirty="0" smtClean="0">
                <a:ln>
                  <a:noFill/>
                </a:ln>
                <a:solidFill>
                  <a:srgbClr val="000000"/>
                </a:solidFill>
                <a:effectLst/>
                <a:uLnTx/>
                <a:uFillTx/>
                <a:latin typeface="Calibri" pitchFamily="34" charset="0"/>
              </a:rPr>
              <a:t>January 28, 2019</a:t>
            </a:r>
          </a:p>
          <a:p>
            <a:pPr marL="0" marR="0" lvl="0" indent="0" algn="l" defTabSz="914400" rtl="0" eaLnBrk="0" fontAlgn="base" latinLnBrk="0" hangingPunct="0">
              <a:lnSpc>
                <a:spcPct val="100000"/>
              </a:lnSpc>
              <a:spcBef>
                <a:spcPct val="0"/>
              </a:spcBef>
              <a:spcAft>
                <a:spcPts val="200"/>
              </a:spcAft>
              <a:buClrTx/>
              <a:buSzPct val="80000"/>
              <a:buFont typeface="Wingdings" pitchFamily="2" charset="2"/>
              <a:buNone/>
              <a:tabLst/>
              <a:defRPr/>
            </a:pPr>
            <a:endParaRPr kumimoji="0" lang="en-US" sz="1300" b="1" i="0"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4" invalidUrl="https://www.mass.gov/files/documents/2019/01/29/HRC meeting presentation 1-28-2019.pdf"/>
              </a:rPr>
              <a:t>Harm Reduction Commission Meeting Presentation.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5" invalidUrl="https://www.mass.gov/files/documents/2019/01/29/HRC meeting agenda 1-28-2019.pdf"/>
              </a:rPr>
              <a:t>Harm Reduction Commission Meeting Agenda.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6" invalidUrl="https://www.mass.gov/files/documents/2019/01/29/BUU HRC presentation 1-28-2019.pdf"/>
              </a:rPr>
              <a:t>Boston Users Union Presentation.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7" invalidUrl="https://www.mass.gov/files/documents/2019/01/29/BUU Best Practices and Requests 1-28-2019.pdf"/>
              </a:rPr>
              <a:t>Boston Users Union Best Practices and Requests.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8" invalidUrl="https://www.mass.gov/files/documents/2019/01/29/BUU presentation overview 1-28-2019.pdf"/>
              </a:rPr>
              <a:t>Boston Users Union Presentation Overview.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9" invalidUrl="https://www.mass.gov/files/documents/2019/01/29/HRC Taveras 1-28-2019.pdf"/>
              </a:rPr>
              <a:t>Presentation from Elsie Taveras, MD, MPH on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9" invalidUrl="https://www.mass.gov/files/documents/2019/01/29/HRC Taveras 1-28-2019.pdf"/>
              </a:rPr>
              <a:t>CareZONE</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9" invalidUrl="https://www.mass.gov/files/documents/2019/01/29/HRC Taveras 1-28-2019.pdf"/>
              </a:rPr>
              <a:t>.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0" invalidUrl="https://www.mass.gov/files/documents/2019/01/29/BC Coroners Report - Overdose Deaths (2018).pdf"/>
              </a:rPr>
              <a:t>British Columbia Coroners Report - Overdose Deaths (2018).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1" invalidUrl="https://www.mass.gov/files/documents/2019/01/29/Article - Providing A Safe Space And Medical Monitoring To Prevent Overdose Deaths (2016).pdf"/>
              </a:rPr>
              <a:t>Gaeta, J., Bock, B.,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1" invalidUrl="https://www.mass.gov/files/documents/2019/01/29/Article - Providing A Safe Space And Medical Monitoring To Prevent Overdose Deaths (2016).pdf"/>
              </a:rPr>
              <a:t>Takach</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1" invalidUrl="https://www.mass.gov/files/documents/2019/01/29/Article - Providing A Safe Space And Medical Monitoring To Prevent Overdose Deaths (2016).pdf"/>
              </a:rPr>
              <a:t>, M. (2016) Providing A Safe Space And Medical Monitoring To Prevent Overdose Deaths. Health Affairs Blog.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2" invalidUrl="https://www.mass.gov/files/documents/2019/01/29/Beletsky cover memo HRC 1-14-2019.pdf"/>
              </a:rPr>
              <a:t>Professor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2" invalidUrl="https://www.mass.gov/files/documents/2019/01/29/Beletsky cover memo HRC 1-14-2019.pdf"/>
              </a:rPr>
              <a:t>Beletsky</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2" invalidUrl="https://www.mass.gov/files/documents/2019/01/29/Beletsky cover memo HRC 1-14-2019.pdf"/>
              </a:rPr>
              <a:t> cover memo to the Harm Reduction Commission (1/14/2019).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3" invalidUrl="https://www.mass.gov/files/documents/2019/01/29/Article - Hydromorphone Trial JAMA Psychiatry (2016).pdf"/>
              </a:rPr>
              <a:t>Oviedo, E. et al. (2016) Hydromorphone Compared With Diacetylmorphine for Long-term Opioid Dependence: A Randomized Clinical Trial.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4" invalidUrl="https://www.mass.gov/files/documents/2019/01/29/Article - Heroin on Trial - Systematic Review BJP (2015).pdf"/>
              </a:rPr>
              <a:t>Strang</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4" invalidUrl="https://www.mass.gov/files/documents/2019/01/29/Article - Heroin on Trial - Systematic Review BJP (2015).pdf"/>
              </a:rPr>
              <a:t>, J. et al. (2015) Heroin on trial: systematic review and meta-analysis of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4" invalidUrl="https://www.mass.gov/files/documents/2019/01/29/Article - Heroin on Trial - Systematic Review BJP (2015).pdf"/>
              </a:rPr>
              <a:t>randomised</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4" invalidUrl="https://www.mass.gov/files/documents/2019/01/29/Article - Heroin on Trial - Systematic Review BJP (2015).pdf"/>
              </a:rPr>
              <a:t> trials of </a:t>
            </a: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4" invalidUrl="https://www.mass.gov/files/documents/2019/01/29/Article - Heroin on Trial - Systematic Review BJP (2015).pdf"/>
              </a:rPr>
              <a:t>diamorphine</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4" invalidUrl="https://www.mass.gov/files/documents/2019/01/29/Article - Heroin on Trial - Systematic Review BJP (2015).pdf"/>
              </a:rPr>
              <a:t>-prescribing as treatment for refractory heroin addiction. JAMA Psychiatry. 2016;73(5):447-455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5" invalidUrl="https://www.mass.gov/files/documents/2019/01/29/San Francisco SIS Task Force final report (2017).pdf"/>
              </a:rPr>
              <a:t>San Francisco Safe Injection Services Task Force - Final Report (2017).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6" invalidUrl="https://www.mass.gov/files/documents/2019/01/29/New York SIF legislation.pdf"/>
              </a:rPr>
              <a:t>New York State legislation regarding supervised injection facilities (2017)</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err="1" smtClean="0">
                <a:ln>
                  <a:noFill/>
                </a:ln>
                <a:solidFill>
                  <a:srgbClr val="000000"/>
                </a:solidFill>
                <a:effectLst/>
                <a:uLnTx/>
                <a:uFillTx/>
                <a:latin typeface="Calibri" pitchFamily="34" charset="0"/>
                <a:hlinkClick r:id="rId17" invalidUrl="https://www.mass.gov/files/documents/2019/01/29/Supervised injection services - What has been demonstrated (2014).pdf"/>
              </a:rPr>
              <a:t>Potier</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7" invalidUrl="https://www.mass.gov/files/documents/2019/01/29/Supervised injection services - What has been demonstrated (2014).pdf"/>
              </a:rPr>
              <a:t>, C. </a:t>
            </a:r>
            <a:r>
              <a:rPr kumimoji="0" lang="da-DK" sz="1200" b="0" i="0" u="none" strike="noStrike" kern="0" cap="none" spc="0" normalizeH="0" baseline="0" noProof="0" dirty="0" smtClean="0">
                <a:ln>
                  <a:noFill/>
                </a:ln>
                <a:solidFill>
                  <a:srgbClr val="000000"/>
                </a:solidFill>
                <a:effectLst/>
                <a:uLnTx/>
                <a:uFillTx/>
                <a:latin typeface="Calibri" pitchFamily="34" charset="0"/>
                <a:hlinkClick r:id="rId17" invalidUrl="https://www.mass.gov/files/documents/2019/01/29/Supervised injection services - What has been demonstrated (2014).pdf"/>
              </a:rPr>
              <a:t>et al. (2014) </a:t>
            </a:r>
            <a:r>
              <a:rPr kumimoji="0" lang="en-US" sz="1200" b="0" i="0" u="none" strike="noStrike" kern="0" cap="none" spc="0" normalizeH="0" baseline="0" noProof="0" dirty="0" smtClean="0">
                <a:ln>
                  <a:noFill/>
                </a:ln>
                <a:solidFill>
                  <a:srgbClr val="000000"/>
                </a:solidFill>
                <a:effectLst/>
                <a:uLnTx/>
                <a:uFillTx/>
                <a:latin typeface="Calibri" pitchFamily="34" charset="0"/>
                <a:hlinkClick r:id="rId17" invalidUrl="https://www.mass.gov/files/documents/2019/01/29/Supervised injection services - What has been demonstrated (2014).pdf"/>
              </a:rPr>
              <a:t>Supervised injection services: What has been demonstrated? A systematic literature review.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marR="0" lvl="0" indent="-228600" algn="l" defTabSz="914400" rtl="0" eaLnBrk="0" fontAlgn="base" latinLnBrk="0" hangingPunct="0">
              <a:lnSpc>
                <a:spcPct val="100000"/>
              </a:lnSpc>
              <a:spcBef>
                <a:spcPct val="0"/>
              </a:spcBef>
              <a:spcAft>
                <a:spcPts val="200"/>
              </a:spcAft>
              <a:buClrTx/>
              <a:buSzPct val="80000"/>
              <a:buFont typeface="+mj-lt"/>
              <a:buAutoNum type="arabicPeriod" startAt="50"/>
              <a:tabLst/>
              <a:defRPr/>
            </a:pPr>
            <a:r>
              <a:rPr kumimoji="0" lang="en-US" sz="1200" b="0" i="0" u="none" strike="noStrike" kern="0" cap="none" spc="0" normalizeH="0" baseline="0" noProof="0" dirty="0" smtClean="0">
                <a:ln>
                  <a:noFill/>
                </a:ln>
                <a:solidFill>
                  <a:srgbClr val="000000"/>
                </a:solidFill>
                <a:effectLst/>
                <a:uLnTx/>
                <a:uFillTx/>
                <a:latin typeface="Calibri" pitchFamily="34" charset="0"/>
                <a:hlinkClick r:id="rId18" invalidUrl="https://www.mass.gov/files/documents/2019/01/29/McGovern - Harm Reduction Strategies in Montr%C3%A9al 1-28-2019.pdf"/>
              </a:rPr>
              <a:t>Marc McGovern - Harm Reduction Strategies in Montréal. </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a:p>
            <a:pPr marL="228600" indent="-228600">
              <a:spcAft>
                <a:spcPts val="200"/>
              </a:spcAft>
              <a:buFont typeface="+mj-lt"/>
              <a:buAutoNum type="arabicPeriod" startAt="50"/>
            </a:pPr>
            <a:r>
              <a:rPr lang="en-US" sz="1200" b="0" u="sng" dirty="0">
                <a:solidFill>
                  <a:srgbClr val="000000"/>
                </a:solidFill>
                <a:hlinkClick r:id="rId19" invalidUrl="https://www.mass.gov/files/documents/2019/02/20/The Boston Globe - Opinion - Andrew Lelling - Safe injection sites aren%E2%80%99t safe or legal (Jan 28, 2019).pdf"/>
              </a:rPr>
              <a:t>US Attorney Lelling’s op-ed in The Boston </a:t>
            </a:r>
            <a:r>
              <a:rPr lang="en-US" sz="1200" b="0" u="sng" dirty="0" smtClean="0">
                <a:solidFill>
                  <a:srgbClr val="000000"/>
                </a:solidFill>
                <a:hlinkClick r:id="rId19" invalidUrl="https://www.mass.gov/files/documents/2019/02/20/The Boston Globe - Opinion - Andrew Lelling - Safe injection sites aren%E2%80%99t safe or legal (Jan 28, 2019).pdf"/>
              </a:rPr>
              <a:t>Globe (1/28/2019)</a:t>
            </a:r>
            <a:endParaRPr lang="en-US" sz="1200" b="0" u="sng" dirty="0" smtClean="0">
              <a:solidFill>
                <a:srgbClr val="000000"/>
              </a:solidFill>
            </a:endParaRPr>
          </a:p>
          <a:p>
            <a:pPr marL="228600" indent="-228600">
              <a:spcAft>
                <a:spcPts val="200"/>
              </a:spcAft>
              <a:buFont typeface="+mj-lt"/>
              <a:buAutoNum type="arabicPeriod" startAt="50"/>
            </a:pPr>
            <a:r>
              <a:rPr lang="en-US" sz="1200" b="0" u="sng" dirty="0" smtClean="0">
                <a:solidFill>
                  <a:srgbClr val="000000"/>
                </a:solidFill>
                <a:hlinkClick r:id="rId20" invalidUrl="https://www.mass.gov/files/documents/2019/02/20/RAND Report - Considering HAT and SCS in the US (2018).pdf"/>
              </a:rPr>
              <a:t>RAND Corporation Research </a:t>
            </a:r>
            <a:r>
              <a:rPr lang="en-US" sz="1200" b="0" u="sng" dirty="0">
                <a:solidFill>
                  <a:srgbClr val="000000"/>
                </a:solidFill>
                <a:hlinkClick r:id="rId20" invalidUrl="https://www.mass.gov/files/documents/2019/02/20/RAND Report - Considering HAT and SCS in the US (2018).pdf"/>
              </a:rPr>
              <a:t>Report </a:t>
            </a:r>
            <a:r>
              <a:rPr lang="en-US" sz="1200" b="0" u="sng" dirty="0" smtClean="0">
                <a:solidFill>
                  <a:srgbClr val="000000"/>
                </a:solidFill>
                <a:hlinkClick r:id="rId20" invalidUrl="https://www.mass.gov/files/documents/2019/02/20/RAND Report - Considering HAT and SCS in the US (2018).pdf"/>
              </a:rPr>
              <a:t>(2018) </a:t>
            </a:r>
            <a:r>
              <a:rPr lang="en-US" sz="1200" b="0" u="sng" dirty="0">
                <a:solidFill>
                  <a:srgbClr val="000000"/>
                </a:solidFill>
                <a:hlinkClick r:id="rId20" invalidUrl="https://www.mass.gov/files/documents/2019/02/20/RAND Report - Considering HAT and SCS in the US (2018).pdf"/>
              </a:rPr>
              <a:t>Considering Heroin-Assisted Treatment and Supervised Drug Consumption Sites in the United </a:t>
            </a:r>
            <a:r>
              <a:rPr lang="en-US" sz="1200" b="0" u="sng" dirty="0" smtClean="0">
                <a:solidFill>
                  <a:srgbClr val="000000"/>
                </a:solidFill>
                <a:hlinkClick r:id="rId20" invalidUrl="https://www.mass.gov/files/documents/2019/02/20/RAND Report - Considering HAT and SCS in the US (2018).pdf"/>
              </a:rPr>
              <a:t>States</a:t>
            </a:r>
            <a:endParaRPr kumimoji="0" lang="en-US" sz="1200" b="0" i="0" u="none" strike="noStrike" kern="0" cap="none" spc="0" normalizeH="0" baseline="0" noProof="0" dirty="0" smtClean="0">
              <a:ln>
                <a:noFill/>
              </a:ln>
              <a:solidFill>
                <a:srgbClr val="000000"/>
              </a:solidFill>
              <a:effectLst/>
              <a:uLnTx/>
              <a:uFillTx/>
              <a:latin typeface="Calibri" pitchFamily="34" charset="0"/>
            </a:endParaRPr>
          </a:p>
        </p:txBody>
      </p:sp>
    </p:spTree>
    <p:extLst>
      <p:ext uri="{BB962C8B-B14F-4D97-AF65-F5344CB8AC3E}">
        <p14:creationId xmlns:p14="http://schemas.microsoft.com/office/powerpoint/2010/main" val="149198199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2" name="Table 1"/>
          <p:cNvGraphicFramePr>
            <a:graphicFrameLocks noGrp="1"/>
          </p:cNvGraphicFramePr>
          <p:nvPr>
            <p:extLst>
              <p:ext uri="{D42A27DB-BD31-4B8C-83A1-F6EECF244321}">
                <p14:modId xmlns:p14="http://schemas.microsoft.com/office/powerpoint/2010/main" val="3156270828"/>
              </p:ext>
            </p:extLst>
          </p:nvPr>
        </p:nvGraphicFramePr>
        <p:xfrm>
          <a:off x="609600" y="838200"/>
          <a:ext cx="8385048" cy="5029201"/>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xmlns="" val="20000"/>
                    </a:ext>
                  </a:extLst>
                </a:gridCol>
                <a:gridCol w="6251448">
                  <a:extLst>
                    <a:ext uri="{9D8B030D-6E8A-4147-A177-3AD203B41FA5}">
                      <a16:colId xmlns:a16="http://schemas.microsoft.com/office/drawing/2014/main" xmlns="" val="20001"/>
                    </a:ext>
                  </a:extLst>
                </a:gridCol>
              </a:tblGrid>
              <a:tr h="770456">
                <a:tc>
                  <a:txBody>
                    <a:bodyPr/>
                    <a:lstStyle/>
                    <a:p>
                      <a:pPr marL="0" marR="0" algn="l">
                        <a:spcBef>
                          <a:spcPts val="0"/>
                        </a:spcBef>
                        <a:spcAft>
                          <a:spcPts val="0"/>
                        </a:spcAft>
                      </a:pPr>
                      <a:r>
                        <a:rPr lang="en-US" sz="1000" b="1" dirty="0">
                          <a:effectLst/>
                        </a:rPr>
                        <a:t>Access to Sterile Syringes </a:t>
                      </a:r>
                      <a:endParaRPr lang="en-US" sz="1200" b="1" dirty="0">
                        <a:effectLst/>
                        <a:latin typeface="Calibri"/>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effectLst/>
                        </a:rPr>
                        <a:t>Syringes can be legally purchased and possessed.</a:t>
                      </a:r>
                      <a:endParaRPr lang="en-US" sz="1200" dirty="0">
                        <a:effectLst/>
                      </a:endParaRPr>
                    </a:p>
                    <a:p>
                      <a:pPr marL="173736" marR="0" lvl="0" indent="-173736">
                        <a:spcBef>
                          <a:spcPts val="0"/>
                        </a:spcBef>
                        <a:spcAft>
                          <a:spcPts val="0"/>
                        </a:spcAft>
                        <a:buFont typeface="Symbol"/>
                        <a:buChar char=""/>
                      </a:pPr>
                      <a:r>
                        <a:rPr lang="en-US" sz="1000" dirty="0">
                          <a:effectLst/>
                        </a:rPr>
                        <a:t>Anyone can purchase syringes at pharmacies. </a:t>
                      </a:r>
                      <a:r>
                        <a:rPr lang="en-US" sz="1000" dirty="0" smtClean="0">
                          <a:effectLst/>
                        </a:rPr>
                        <a:t>There </a:t>
                      </a:r>
                      <a:r>
                        <a:rPr lang="en-US" sz="1000" dirty="0">
                          <a:effectLst/>
                        </a:rPr>
                        <a:t>are no limits on the quantity or type of syringes that can be purchased. </a:t>
                      </a:r>
                      <a:endParaRPr lang="en-US" sz="1200" dirty="0">
                        <a:effectLst/>
                      </a:endParaRPr>
                    </a:p>
                    <a:p>
                      <a:pPr marL="173736" marR="0" lvl="0" indent="-173736">
                        <a:spcBef>
                          <a:spcPts val="0"/>
                        </a:spcBef>
                        <a:spcAft>
                          <a:spcPts val="0"/>
                        </a:spcAft>
                        <a:buFont typeface="Symbol"/>
                        <a:buChar char=""/>
                      </a:pPr>
                      <a:r>
                        <a:rPr lang="en-US" sz="1000" dirty="0">
                          <a:effectLst/>
                        </a:rPr>
                        <a:t>Pharmacies are strongly encouraged all pharmacies to stock single unit-of-use syringes.</a:t>
                      </a:r>
                      <a:endParaRPr lang="en-US" sz="1200" dirty="0">
                        <a:effectLst/>
                      </a:endParaRPr>
                    </a:p>
                    <a:p>
                      <a:pPr marL="173736" marR="0" lvl="0" indent="-173736">
                        <a:spcBef>
                          <a:spcPts val="0"/>
                        </a:spcBef>
                        <a:spcAft>
                          <a:spcPts val="0"/>
                        </a:spcAft>
                        <a:buFont typeface="Symbol"/>
                        <a:buChar char=""/>
                      </a:pPr>
                      <a:r>
                        <a:rPr lang="en-US" sz="1000" dirty="0">
                          <a:effectLst/>
                        </a:rPr>
                        <a:t>There is no age limit to purchase syringes</a:t>
                      </a:r>
                      <a:r>
                        <a:rPr lang="en-US" sz="1000" dirty="0" smtClean="0">
                          <a:effectLst/>
                        </a:rPr>
                        <a:t>.</a:t>
                      </a:r>
                      <a:endParaRPr lang="en-US" sz="1200" dirty="0">
                        <a:effectLst/>
                      </a:endParaRPr>
                    </a:p>
                  </a:txBody>
                  <a:tcPr marL="68580" marR="68580" marT="0" marB="0" anchor="ctr"/>
                </a:tc>
                <a:extLst>
                  <a:ext uri="{0D108BD9-81ED-4DB2-BD59-A6C34878D82A}">
                    <a16:rowId xmlns:a16="http://schemas.microsoft.com/office/drawing/2014/main" xmlns="" val="10000"/>
                  </a:ext>
                </a:extLst>
              </a:tr>
              <a:tr h="616365">
                <a:tc>
                  <a:txBody>
                    <a:bodyPr/>
                    <a:lstStyle/>
                    <a:p>
                      <a:pPr marL="0" marR="0" algn="l">
                        <a:spcBef>
                          <a:spcPts val="0"/>
                        </a:spcBef>
                        <a:spcAft>
                          <a:spcPts val="0"/>
                        </a:spcAft>
                      </a:pPr>
                      <a:r>
                        <a:rPr lang="en-US" sz="1000" b="1" dirty="0">
                          <a:effectLst/>
                        </a:rPr>
                        <a:t>Bulk Purchasing of Naloxone</a:t>
                      </a:r>
                      <a:endParaRPr lang="en-US" sz="1200" b="1" dirty="0">
                        <a:effectLst/>
                        <a:latin typeface="Calibri"/>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effectLst/>
                        </a:rPr>
                        <a:t>Discount bulk purchasing of naloxone is available through the state.</a:t>
                      </a:r>
                      <a:endParaRPr lang="en-US" sz="1200" dirty="0">
                        <a:effectLst/>
                      </a:endParaRPr>
                    </a:p>
                    <a:p>
                      <a:pPr marL="630936" marR="0" lvl="2" indent="-173736">
                        <a:spcBef>
                          <a:spcPts val="0"/>
                        </a:spcBef>
                        <a:spcAft>
                          <a:spcPts val="0"/>
                        </a:spcAft>
                        <a:buFont typeface="Courier New"/>
                        <a:buChar char="o"/>
                      </a:pPr>
                      <a:r>
                        <a:rPr lang="en-US" sz="1000" dirty="0">
                          <a:effectLst/>
                        </a:rPr>
                        <a:t>Available to all police, fire, and Sherriff’s Departments</a:t>
                      </a:r>
                      <a:r>
                        <a:rPr lang="en-US" sz="1000" dirty="0" smtClean="0">
                          <a:effectLst/>
                        </a:rPr>
                        <a:t>.</a:t>
                      </a:r>
                      <a:endParaRPr lang="en-US" sz="1200" dirty="0">
                        <a:effectLst/>
                      </a:endParaRPr>
                    </a:p>
                    <a:p>
                      <a:pPr marL="630936" marR="0" lvl="2" indent="-173736">
                        <a:spcBef>
                          <a:spcPts val="0"/>
                        </a:spcBef>
                        <a:spcAft>
                          <a:spcPts val="0"/>
                        </a:spcAft>
                        <a:buFont typeface="Courier New"/>
                        <a:buChar char="o"/>
                      </a:pPr>
                      <a:r>
                        <a:rPr lang="en-US" sz="1000" dirty="0">
                          <a:effectLst/>
                        </a:rPr>
                        <a:t>Since FY16, 177 organizations have purchased through the program. </a:t>
                      </a:r>
                      <a:endParaRPr lang="en-US" sz="1200" dirty="0">
                        <a:effectLst/>
                      </a:endParaRPr>
                    </a:p>
                    <a:p>
                      <a:pPr marL="173736" marR="0" lvl="0" indent="-173736">
                        <a:spcBef>
                          <a:spcPts val="0"/>
                        </a:spcBef>
                        <a:spcAft>
                          <a:spcPts val="0"/>
                        </a:spcAft>
                        <a:buFont typeface="Symbol"/>
                        <a:buChar char=""/>
                      </a:pPr>
                      <a:r>
                        <a:rPr lang="en-US" sz="1000" dirty="0">
                          <a:effectLst/>
                        </a:rPr>
                        <a:t>Adapt </a:t>
                      </a:r>
                      <a:r>
                        <a:rPr lang="en-US" sz="1000" dirty="0" err="1">
                          <a:effectLst/>
                        </a:rPr>
                        <a:t>Pharma</a:t>
                      </a:r>
                      <a:r>
                        <a:rPr lang="en-US" sz="1000" dirty="0">
                          <a:effectLst/>
                        </a:rPr>
                        <a:t> (manufacturer of naloxone) offers the public interest price bulk purchasing to qualified programs</a:t>
                      </a:r>
                      <a:r>
                        <a:rPr lang="en-US" sz="1000" dirty="0" smtClean="0">
                          <a:effectLst/>
                        </a:rPr>
                        <a:t>.</a:t>
                      </a:r>
                      <a:endParaRPr lang="en-US" sz="1200" dirty="0">
                        <a:effectLst/>
                      </a:endParaRPr>
                    </a:p>
                  </a:txBody>
                  <a:tcPr marL="68580" marR="68580" marT="0" marB="0" anchor="ctr"/>
                </a:tc>
                <a:extLst>
                  <a:ext uri="{0D108BD9-81ED-4DB2-BD59-A6C34878D82A}">
                    <a16:rowId xmlns:a16="http://schemas.microsoft.com/office/drawing/2014/main" xmlns="" val="10001"/>
                  </a:ext>
                </a:extLst>
              </a:tr>
              <a:tr h="605203">
                <a:tc>
                  <a:txBody>
                    <a:bodyPr/>
                    <a:lstStyle/>
                    <a:p>
                      <a:pPr marL="0" marR="0" algn="l">
                        <a:spcBef>
                          <a:spcPts val="0"/>
                        </a:spcBef>
                        <a:spcAft>
                          <a:spcPts val="0"/>
                        </a:spcAft>
                      </a:pPr>
                      <a:r>
                        <a:rPr lang="en-US" sz="1000" b="1" dirty="0">
                          <a:effectLst/>
                        </a:rPr>
                        <a:t>Condom </a:t>
                      </a:r>
                      <a:r>
                        <a:rPr lang="en-US" sz="1000" b="1" dirty="0" smtClean="0">
                          <a:effectLst/>
                        </a:rPr>
                        <a:t>Distribution</a:t>
                      </a:r>
                      <a:endParaRPr lang="en-US" sz="1200" b="1" dirty="0">
                        <a:effectLst/>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effectLst/>
                        </a:rPr>
                        <a:t>There are publically funded condoms distributed to providers upon request. In FY18, 110 agencies received condoms.</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605203">
                <a:tc>
                  <a:txBody>
                    <a:bodyPr/>
                    <a:lstStyle/>
                    <a:p>
                      <a:pPr marL="0" marR="0" algn="l">
                        <a:spcBef>
                          <a:spcPts val="0"/>
                        </a:spcBef>
                        <a:spcAft>
                          <a:spcPts val="0"/>
                        </a:spcAft>
                      </a:pPr>
                      <a:r>
                        <a:rPr lang="en-US" sz="1000" b="1" dirty="0">
                          <a:effectLst/>
                        </a:rPr>
                        <a:t>Distribution of risk reduction materials (bleach kits)</a:t>
                      </a:r>
                      <a:endParaRPr lang="en-US" sz="1200" b="1" dirty="0">
                        <a:effectLst/>
                      </a:endParaRPr>
                    </a:p>
                    <a:p>
                      <a:pPr marL="0" marR="0" algn="l">
                        <a:spcBef>
                          <a:spcPts val="0"/>
                        </a:spcBef>
                        <a:spcAft>
                          <a:spcPts val="0"/>
                        </a:spcAft>
                      </a:pPr>
                      <a:r>
                        <a:rPr lang="en-US" sz="1000" b="1" dirty="0">
                          <a:effectLst/>
                        </a:rPr>
                        <a:t> </a:t>
                      </a:r>
                      <a:endParaRPr lang="en-US" sz="1200" b="1" dirty="0">
                        <a:effectLst/>
                        <a:latin typeface="Calibri"/>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effectLst/>
                        </a:rPr>
                        <a:t>There are publically funded kits distributed to providers upon request. In FY18, 41 agencies received kits.</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605203">
                <a:tc>
                  <a:txBody>
                    <a:bodyPr/>
                    <a:lstStyle/>
                    <a:p>
                      <a:pPr marL="0" marR="0" algn="l">
                        <a:spcBef>
                          <a:spcPts val="0"/>
                        </a:spcBef>
                        <a:spcAft>
                          <a:spcPts val="0"/>
                        </a:spcAft>
                      </a:pPr>
                      <a:r>
                        <a:rPr lang="en-US" sz="1000" b="1" dirty="0">
                          <a:effectLst/>
                        </a:rPr>
                        <a:t>Drug checking</a:t>
                      </a:r>
                      <a:endParaRPr lang="en-US" sz="1200" b="1" dirty="0">
                        <a:effectLst/>
                        <a:latin typeface="Calibri"/>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effectLst/>
                        </a:rPr>
                        <a:t>There are </a:t>
                      </a:r>
                      <a:r>
                        <a:rPr lang="en-US" sz="1000" dirty="0" smtClean="0">
                          <a:effectLst/>
                        </a:rPr>
                        <a:t>some prevention </a:t>
                      </a:r>
                      <a:r>
                        <a:rPr lang="en-US" sz="1000" dirty="0">
                          <a:effectLst/>
                        </a:rPr>
                        <a:t>programs that </a:t>
                      </a:r>
                      <a:r>
                        <a:rPr lang="en-US" sz="1000" dirty="0" smtClean="0">
                          <a:effectLst/>
                        </a:rPr>
                        <a:t>distribute fentanyl test</a:t>
                      </a:r>
                      <a:r>
                        <a:rPr lang="en-US" sz="1000" baseline="0" dirty="0" smtClean="0">
                          <a:effectLst/>
                        </a:rPr>
                        <a:t> strips to program participants.</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605203">
                <a:tc>
                  <a:txBody>
                    <a:bodyPr/>
                    <a:lstStyle/>
                    <a:p>
                      <a:pPr marL="0" marR="0" algn="l">
                        <a:spcBef>
                          <a:spcPts val="0"/>
                        </a:spcBef>
                        <a:spcAft>
                          <a:spcPts val="0"/>
                        </a:spcAft>
                      </a:pPr>
                      <a:r>
                        <a:rPr lang="en-US" sz="1000" b="1" dirty="0">
                          <a:effectLst/>
                        </a:rPr>
                        <a:t>Good Samaritan law</a:t>
                      </a:r>
                      <a:endParaRPr lang="en-US" sz="1200" b="1" dirty="0">
                        <a:effectLst/>
                        <a:latin typeface="Calibri"/>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effectLst/>
                        </a:rPr>
                        <a:t>State social media campaign and other limited print materials educate the general public.</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616365">
                <a:tc>
                  <a:txBody>
                    <a:bodyPr/>
                    <a:lstStyle/>
                    <a:p>
                      <a:pPr marL="0" marR="0" algn="l">
                        <a:spcBef>
                          <a:spcPts val="0"/>
                        </a:spcBef>
                        <a:spcAft>
                          <a:spcPts val="0"/>
                        </a:spcAft>
                      </a:pPr>
                      <a:r>
                        <a:rPr lang="en-US" sz="1000" b="1" dirty="0">
                          <a:effectLst/>
                        </a:rPr>
                        <a:t>Harm reduction educational materials development and distribution for persons who inject </a:t>
                      </a:r>
                      <a:r>
                        <a:rPr lang="en-US" sz="1000" b="1" dirty="0" smtClean="0">
                          <a:effectLst/>
                        </a:rPr>
                        <a:t>drugs (</a:t>
                      </a:r>
                      <a:r>
                        <a:rPr lang="en-US" sz="1000" b="1" dirty="0" err="1" smtClean="0">
                          <a:effectLst/>
                        </a:rPr>
                        <a:t>PWID</a:t>
                      </a:r>
                      <a:r>
                        <a:rPr lang="en-US" sz="1000" b="1" dirty="0" smtClean="0">
                          <a:effectLst/>
                        </a:rPr>
                        <a:t>)</a:t>
                      </a:r>
                      <a:endParaRPr lang="en-US" sz="1200" b="1" dirty="0">
                        <a:effectLst/>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effectLst/>
                        </a:rPr>
                        <a:t>DPH “Stop an Overdose” Pamphlet and other materials are available through the </a:t>
                      </a:r>
                      <a:r>
                        <a:rPr lang="en-US" sz="1000" u="sng" dirty="0">
                          <a:effectLst/>
                          <a:hlinkClick r:id="rId4"/>
                        </a:rPr>
                        <a:t>Massachusetts Health Promotion Clearinghouse</a:t>
                      </a:r>
                      <a:r>
                        <a:rPr lang="en-US" sz="1000" dirty="0">
                          <a:effectLst/>
                        </a:rPr>
                        <a:t> </a:t>
                      </a:r>
                      <a:endParaRPr lang="en-US" sz="1200" dirty="0">
                        <a:effectLst/>
                      </a:endParaRPr>
                    </a:p>
                    <a:p>
                      <a:pPr marL="173736" marR="0" lvl="0" indent="-173736">
                        <a:spcBef>
                          <a:spcPts val="0"/>
                        </a:spcBef>
                        <a:spcAft>
                          <a:spcPts val="0"/>
                        </a:spcAft>
                        <a:buFont typeface="Symbol"/>
                        <a:buChar char=""/>
                      </a:pPr>
                      <a:r>
                        <a:rPr lang="en-US" sz="1000" dirty="0">
                          <a:effectLst/>
                        </a:rPr>
                        <a:t>The Harm Reduction Coalition makes materials available online.</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605203">
                <a:tc>
                  <a:txBody>
                    <a:bodyPr/>
                    <a:lstStyle/>
                    <a:p>
                      <a:pPr marL="0" marR="0" algn="l">
                        <a:spcBef>
                          <a:spcPts val="0"/>
                        </a:spcBef>
                        <a:spcAft>
                          <a:spcPts val="0"/>
                        </a:spcAft>
                      </a:pPr>
                      <a:r>
                        <a:rPr lang="en-US" sz="1000" b="1" dirty="0">
                          <a:effectLst/>
                        </a:rPr>
                        <a:t>Integrated HIV/HCV/STI testing for </a:t>
                      </a:r>
                      <a:r>
                        <a:rPr lang="en-US" sz="1000" b="1" dirty="0" smtClean="0">
                          <a:effectLst/>
                        </a:rPr>
                        <a:t>PWID</a:t>
                      </a:r>
                      <a:endParaRPr lang="en-US" sz="1200" b="1" dirty="0">
                        <a:effectLst/>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effectLst/>
                        </a:rPr>
                        <a:t>Integrated screening exists in DPH funded programming including those programs that provide services to PWID.</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C: MA Community-based Harm Reduction Services*</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35</a:t>
            </a:fld>
            <a:endParaRPr lang="en-US" dirty="0">
              <a:solidFill>
                <a:schemeClr val="bg1"/>
              </a:solidFill>
            </a:endParaRPr>
          </a:p>
        </p:txBody>
      </p:sp>
      <p:sp>
        <p:nvSpPr>
          <p:cNvPr id="11" name="TextBox 10"/>
          <p:cNvSpPr txBox="1"/>
          <p:nvPr/>
        </p:nvSpPr>
        <p:spPr>
          <a:xfrm>
            <a:off x="609600" y="5867400"/>
            <a:ext cx="5562600" cy="246221"/>
          </a:xfrm>
          <a:prstGeom prst="rect">
            <a:avLst/>
          </a:prstGeom>
        </p:spPr>
        <p:txBody>
          <a:bodyPr wrap="square" rtlCol="0">
            <a:spAutoFit/>
          </a:bodyPr>
          <a:lstStyle/>
          <a:p>
            <a:r>
              <a:rPr lang="en-US" sz="1000" i="1" dirty="0" smtClean="0">
                <a:latin typeface="Calibri" panose="020F0502020204030204" pitchFamily="34" charset="0"/>
              </a:rPr>
              <a:t>*This is a compilation of private and public-funded services</a:t>
            </a:r>
            <a:endParaRPr lang="en-US" sz="1000" i="1" dirty="0" smtClean="0">
              <a:solidFill>
                <a:schemeClr val="dk1"/>
              </a:solidFill>
              <a:latin typeface="Calibri" panose="020F0502020204030204" pitchFamily="34" charset="0"/>
            </a:endParaRPr>
          </a:p>
        </p:txBody>
      </p:sp>
    </p:spTree>
    <p:extLst>
      <p:ext uri="{BB962C8B-B14F-4D97-AF65-F5344CB8AC3E}">
        <p14:creationId xmlns:p14="http://schemas.microsoft.com/office/powerpoint/2010/main" val="502322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2" name="Table 1"/>
          <p:cNvGraphicFramePr>
            <a:graphicFrameLocks noGrp="1"/>
          </p:cNvGraphicFramePr>
          <p:nvPr>
            <p:extLst>
              <p:ext uri="{D42A27DB-BD31-4B8C-83A1-F6EECF244321}">
                <p14:modId xmlns:p14="http://schemas.microsoft.com/office/powerpoint/2010/main" val="686186538"/>
              </p:ext>
            </p:extLst>
          </p:nvPr>
        </p:nvGraphicFramePr>
        <p:xfrm>
          <a:off x="609600" y="838200"/>
          <a:ext cx="8385048" cy="5029200"/>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xmlns="" val="20000"/>
                    </a:ext>
                  </a:extLst>
                </a:gridCol>
                <a:gridCol w="6251448">
                  <a:extLst>
                    <a:ext uri="{9D8B030D-6E8A-4147-A177-3AD203B41FA5}">
                      <a16:colId xmlns:a16="http://schemas.microsoft.com/office/drawing/2014/main" xmlns="" val="20001"/>
                    </a:ext>
                  </a:extLst>
                </a:gridCol>
              </a:tblGrid>
              <a:tr h="925730">
                <a:tc>
                  <a:txBody>
                    <a:bodyPr/>
                    <a:lstStyle/>
                    <a:p>
                      <a:pPr marL="0" marR="0" algn="l">
                        <a:spcBef>
                          <a:spcPts val="0"/>
                        </a:spcBef>
                        <a:spcAft>
                          <a:spcPts val="0"/>
                        </a:spcAft>
                      </a:pPr>
                      <a:r>
                        <a:rPr lang="en-US" sz="1000" b="1" dirty="0">
                          <a:solidFill>
                            <a:srgbClr val="000000"/>
                          </a:solidFill>
                          <a:effectLst/>
                          <a:latin typeface="+mj-lt"/>
                          <a:ea typeface="Times New Roman"/>
                          <a:cs typeface="Arial"/>
                        </a:rPr>
                        <a:t>Knock and </a:t>
                      </a:r>
                      <a:r>
                        <a:rPr lang="en-US" sz="1000" b="1" dirty="0" smtClean="0">
                          <a:solidFill>
                            <a:srgbClr val="000000"/>
                          </a:solidFill>
                          <a:effectLst/>
                          <a:latin typeface="+mj-lt"/>
                          <a:ea typeface="Times New Roman"/>
                          <a:cs typeface="Arial"/>
                        </a:rPr>
                        <a:t>Talk/ </a:t>
                      </a:r>
                    </a:p>
                    <a:p>
                      <a:pPr marL="0" marR="0" algn="l">
                        <a:spcBef>
                          <a:spcPts val="0"/>
                        </a:spcBef>
                        <a:spcAft>
                          <a:spcPts val="0"/>
                        </a:spcAft>
                      </a:pPr>
                      <a:r>
                        <a:rPr lang="en-US" sz="1000" b="1" dirty="0" smtClean="0">
                          <a:solidFill>
                            <a:srgbClr val="000000"/>
                          </a:solidFill>
                          <a:effectLst/>
                          <a:latin typeface="+mj-lt"/>
                          <a:ea typeface="Times New Roman"/>
                          <a:cs typeface="Arial"/>
                        </a:rPr>
                        <a:t>Post </a:t>
                      </a:r>
                      <a:r>
                        <a:rPr lang="en-US" sz="1000" b="1" dirty="0">
                          <a:solidFill>
                            <a:srgbClr val="000000"/>
                          </a:solidFill>
                          <a:effectLst/>
                          <a:latin typeface="+mj-lt"/>
                          <a:ea typeface="Times New Roman"/>
                          <a:cs typeface="Arial"/>
                        </a:rPr>
                        <a:t>Overdose Follow-up</a:t>
                      </a:r>
                      <a:endParaRPr lang="en-US" sz="12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There are seven Post Overdose Follow-Up with First Responders programs. </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BMC recently received federal funding to conduct a statewide assessment of public health/public safety partnerships in post-overdose programming; several municipalities have received federal funding, private funding and other state agency funding for local post-overdose follow-up </a:t>
                      </a:r>
                      <a:r>
                        <a:rPr lang="en-US" sz="1000" dirty="0" smtClean="0">
                          <a:solidFill>
                            <a:srgbClr val="000000"/>
                          </a:solidFill>
                          <a:effectLst/>
                          <a:latin typeface="Calibri Light"/>
                          <a:ea typeface="Times New Roman"/>
                          <a:cs typeface="Arial"/>
                        </a:rPr>
                        <a:t>programs.</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In 2016, there were at least 23 municipalities that had either a fire, police, or EMS post-overdose follow-up program </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750670">
                <a:tc>
                  <a:txBody>
                    <a:bodyPr/>
                    <a:lstStyle/>
                    <a:p>
                      <a:pPr marL="0" marR="0" algn="l">
                        <a:spcBef>
                          <a:spcPts val="0"/>
                        </a:spcBef>
                        <a:spcAft>
                          <a:spcPts val="0"/>
                        </a:spcAft>
                      </a:pPr>
                      <a:r>
                        <a:rPr lang="en-US" sz="1000" b="1" dirty="0">
                          <a:solidFill>
                            <a:srgbClr val="000000"/>
                          </a:solidFill>
                          <a:effectLst/>
                          <a:latin typeface="+mj-lt"/>
                          <a:ea typeface="Times New Roman"/>
                          <a:cs typeface="Arial"/>
                        </a:rPr>
                        <a:t>Linkage to HIV, HCV and STI treatment for PWID </a:t>
                      </a:r>
                      <a:endParaRPr lang="en-US" sz="12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Referrals and referral agreements exist in DPH funded services including those programs that provide services to PWID.</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750670">
                <a:tc>
                  <a:txBody>
                    <a:bodyPr/>
                    <a:lstStyle/>
                    <a:p>
                      <a:pPr marL="0" marR="0" algn="l">
                        <a:spcBef>
                          <a:spcPts val="0"/>
                        </a:spcBef>
                        <a:spcAft>
                          <a:spcPts val="0"/>
                        </a:spcAft>
                      </a:pPr>
                      <a:r>
                        <a:rPr lang="en-US" sz="1000" b="1" dirty="0">
                          <a:solidFill>
                            <a:srgbClr val="000000"/>
                          </a:solidFill>
                          <a:effectLst/>
                          <a:latin typeface="+mj-lt"/>
                          <a:ea typeface="Times New Roman"/>
                          <a:cs typeface="Arial"/>
                        </a:rPr>
                        <a:t>Linkage to substance use disorder (SUD) </a:t>
                      </a:r>
                      <a:r>
                        <a:rPr lang="en-US" sz="1000" b="1" dirty="0" smtClean="0">
                          <a:solidFill>
                            <a:srgbClr val="000000"/>
                          </a:solidFill>
                          <a:effectLst/>
                          <a:latin typeface="+mj-lt"/>
                          <a:ea typeface="Times New Roman"/>
                          <a:cs typeface="Arial"/>
                        </a:rPr>
                        <a:t>treatment</a:t>
                      </a:r>
                      <a:endParaRPr lang="en-US" sz="12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Linkage and/or referral to SUD treatment exists within DPH funded programs.</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New </a:t>
                      </a:r>
                      <a:r>
                        <a:rPr lang="en-US" sz="1000" dirty="0" smtClean="0">
                          <a:solidFill>
                            <a:srgbClr val="000000"/>
                          </a:solidFill>
                          <a:effectLst/>
                          <a:latin typeface="Calibri Light"/>
                          <a:ea typeface="Times New Roman"/>
                          <a:cs typeface="Arial"/>
                        </a:rPr>
                        <a:t>low-threshold opioid agonist therapy</a:t>
                      </a:r>
                      <a:r>
                        <a:rPr lang="en-US" sz="1000" baseline="0" dirty="0" smtClean="0">
                          <a:solidFill>
                            <a:srgbClr val="000000"/>
                          </a:solidFill>
                          <a:effectLst/>
                          <a:latin typeface="Calibri Light"/>
                          <a:ea typeface="Times New Roman"/>
                          <a:cs typeface="Arial"/>
                        </a:rPr>
                        <a:t> </a:t>
                      </a:r>
                      <a:r>
                        <a:rPr lang="en-US" sz="1000" dirty="0" smtClean="0">
                          <a:solidFill>
                            <a:srgbClr val="000000"/>
                          </a:solidFill>
                          <a:effectLst/>
                          <a:latin typeface="Calibri Light"/>
                          <a:ea typeface="Times New Roman"/>
                          <a:cs typeface="Arial"/>
                        </a:rPr>
                        <a:t>(OAT) </a:t>
                      </a:r>
                      <a:r>
                        <a:rPr lang="en-US" sz="1000" dirty="0">
                          <a:solidFill>
                            <a:srgbClr val="000000"/>
                          </a:solidFill>
                          <a:effectLst/>
                          <a:latin typeface="Calibri Light"/>
                          <a:ea typeface="Times New Roman"/>
                          <a:cs typeface="Arial"/>
                        </a:rPr>
                        <a:t>sites are being implemented</a:t>
                      </a:r>
                      <a:r>
                        <a:rPr lang="en-US" sz="1000" dirty="0" smtClean="0">
                          <a:solidFill>
                            <a:srgbClr val="000000"/>
                          </a:solidFill>
                          <a:effectLst/>
                          <a:latin typeface="Calibri Light"/>
                          <a:ea typeface="Times New Roman"/>
                          <a:cs typeface="Arial"/>
                        </a:rPr>
                        <a:t>.</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925730">
                <a:tc>
                  <a:txBody>
                    <a:bodyPr/>
                    <a:lstStyle/>
                    <a:p>
                      <a:pPr marL="0" marR="0" algn="l">
                        <a:spcBef>
                          <a:spcPts val="0"/>
                        </a:spcBef>
                        <a:spcAft>
                          <a:spcPts val="0"/>
                        </a:spcAft>
                      </a:pPr>
                      <a:r>
                        <a:rPr lang="en-US" sz="1000" b="1" dirty="0">
                          <a:solidFill>
                            <a:srgbClr val="000000"/>
                          </a:solidFill>
                          <a:effectLst/>
                          <a:latin typeface="+mj-lt"/>
                          <a:ea typeface="Times New Roman"/>
                          <a:cs typeface="Arial"/>
                        </a:rPr>
                        <a:t>Low-threshold opioid agonist therapy (OAT)</a:t>
                      </a:r>
                      <a:endParaRPr lang="en-US" sz="12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Boston Medical Center Opioid Urgent Care Center and Bridge Clinic</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Expansion of low threshold OAT has been awarded to Spectrum, Northeast Additions Treatment Center (NEATC), Behavioral health Network (BHN).</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Expansion of OAT in Hoc is currently under development.</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MGH Bridge Clinic, Kraft </a:t>
                      </a:r>
                      <a:r>
                        <a:rPr lang="en-US" sz="1000" dirty="0" smtClean="0">
                          <a:solidFill>
                            <a:srgbClr val="000000"/>
                          </a:solidFill>
                          <a:effectLst/>
                          <a:latin typeface="Calibri Light"/>
                          <a:ea typeface="Times New Roman"/>
                          <a:cs typeface="Arial"/>
                        </a:rPr>
                        <a:t>CareZONE </a:t>
                      </a:r>
                      <a:r>
                        <a:rPr lang="en-US" sz="1000" dirty="0">
                          <a:solidFill>
                            <a:srgbClr val="000000"/>
                          </a:solidFill>
                          <a:effectLst/>
                          <a:latin typeface="Calibri Light"/>
                          <a:ea typeface="Times New Roman"/>
                          <a:cs typeface="Arial"/>
                        </a:rPr>
                        <a:t>van, Greater Lawrence Family Health Center van; Lynn Community Health Center </a:t>
                      </a:r>
                      <a:r>
                        <a:rPr lang="en-US" sz="1000" dirty="0" smtClean="0">
                          <a:solidFill>
                            <a:srgbClr val="000000"/>
                          </a:solidFill>
                          <a:effectLst/>
                          <a:latin typeface="Calibri Light"/>
                          <a:ea typeface="Times New Roman"/>
                          <a:cs typeface="Arial"/>
                        </a:rPr>
                        <a:t>outreach</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925730">
                <a:tc>
                  <a:txBody>
                    <a:bodyPr/>
                    <a:lstStyle/>
                    <a:p>
                      <a:pPr marL="0" marR="0" algn="l">
                        <a:spcBef>
                          <a:spcPts val="0"/>
                        </a:spcBef>
                        <a:spcAft>
                          <a:spcPts val="0"/>
                        </a:spcAft>
                      </a:pPr>
                      <a:r>
                        <a:rPr lang="en-US" sz="1000" b="1" dirty="0">
                          <a:solidFill>
                            <a:srgbClr val="000000"/>
                          </a:solidFill>
                          <a:effectLst/>
                          <a:latin typeface="+mj-lt"/>
                          <a:ea typeface="Times New Roman"/>
                          <a:cs typeface="Arial"/>
                        </a:rPr>
                        <a:t>Naloxone education and distribution</a:t>
                      </a:r>
                      <a:endParaRPr lang="en-US" sz="12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24 program sites provide Overdose Education and Naloxone Distribution (OEND). </a:t>
                      </a:r>
                      <a:r>
                        <a:rPr lang="en-US" sz="1000" dirty="0" smtClean="0">
                          <a:solidFill>
                            <a:srgbClr val="000000"/>
                          </a:solidFill>
                          <a:effectLst/>
                          <a:latin typeface="Calibri Light"/>
                          <a:ea typeface="Times New Roman"/>
                          <a:cs typeface="Arial"/>
                        </a:rPr>
                        <a:t>This </a:t>
                      </a:r>
                      <a:r>
                        <a:rPr lang="en-US" sz="1000" dirty="0">
                          <a:solidFill>
                            <a:srgbClr val="000000"/>
                          </a:solidFill>
                          <a:effectLst/>
                          <a:latin typeface="Calibri Light"/>
                          <a:ea typeface="Times New Roman"/>
                          <a:cs typeface="Arial"/>
                        </a:rPr>
                        <a:t>includes all SSPs operated by local boards of health.</a:t>
                      </a:r>
                      <a:endParaRPr lang="en-US" sz="1200" dirty="0">
                        <a:effectLst/>
                        <a:latin typeface="Calibri"/>
                        <a:ea typeface="Calibri"/>
                        <a:cs typeface="Times New Roman"/>
                      </a:endParaRPr>
                    </a:p>
                    <a:p>
                      <a:pPr marL="630936" marR="0" lvl="2" indent="-173736">
                        <a:spcBef>
                          <a:spcPts val="0"/>
                        </a:spcBef>
                        <a:spcAft>
                          <a:spcPts val="0"/>
                        </a:spcAft>
                        <a:buFont typeface="Courier New"/>
                        <a:buChar char="o"/>
                      </a:pPr>
                      <a:r>
                        <a:rPr lang="en-US" sz="1000" dirty="0">
                          <a:solidFill>
                            <a:srgbClr val="000000"/>
                          </a:solidFill>
                          <a:effectLst/>
                          <a:latin typeface="Calibri Light"/>
                          <a:ea typeface="Times New Roman"/>
                          <a:cs typeface="Arial"/>
                        </a:rPr>
                        <a:t>In FY18, 44,480 kits (88,960 doses) distributed by DPH to OEND programs.</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Municipal initiatives partner with the Police Assisted Addiction and Recovery Initiative (PAARI) to distribute naloxone.</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Family and other support groups (e.g. Learn to Cope) distribute naloxone</a:t>
                      </a:r>
                      <a:r>
                        <a:rPr lang="en-US" sz="1000" dirty="0" smtClean="0">
                          <a:solidFill>
                            <a:srgbClr val="000000"/>
                          </a:solidFill>
                          <a:effectLst/>
                          <a:latin typeface="Calibri Light"/>
                          <a:ea typeface="Times New Roman"/>
                          <a:cs typeface="Arial"/>
                        </a:rPr>
                        <a:t>.</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750670">
                <a:tc>
                  <a:txBody>
                    <a:bodyPr/>
                    <a:lstStyle/>
                    <a:p>
                      <a:pPr marL="0" marR="0" algn="l">
                        <a:spcBef>
                          <a:spcPts val="0"/>
                        </a:spcBef>
                        <a:spcAft>
                          <a:spcPts val="0"/>
                        </a:spcAft>
                      </a:pPr>
                      <a:r>
                        <a:rPr lang="en-US" sz="1000" b="1" dirty="0">
                          <a:solidFill>
                            <a:srgbClr val="000000"/>
                          </a:solidFill>
                          <a:effectLst/>
                          <a:latin typeface="+mj-lt"/>
                          <a:ea typeface="Times New Roman"/>
                          <a:cs typeface="Arial"/>
                        </a:rPr>
                        <a:t>Non-occupational post-exposure prophylaxis (</a:t>
                      </a:r>
                      <a:r>
                        <a:rPr lang="en-US" sz="1000" b="1" dirty="0" err="1">
                          <a:solidFill>
                            <a:srgbClr val="000000"/>
                          </a:solidFill>
                          <a:effectLst/>
                          <a:latin typeface="+mj-lt"/>
                          <a:ea typeface="Times New Roman"/>
                          <a:cs typeface="Arial"/>
                        </a:rPr>
                        <a:t>nPEP</a:t>
                      </a:r>
                      <a:r>
                        <a:rPr lang="en-US" sz="1000" b="1" dirty="0" smtClean="0">
                          <a:solidFill>
                            <a:srgbClr val="000000"/>
                          </a:solidFill>
                          <a:effectLst/>
                          <a:latin typeface="+mj-lt"/>
                          <a:ea typeface="Times New Roman"/>
                          <a:cs typeface="Arial"/>
                        </a:rPr>
                        <a:t>)</a:t>
                      </a:r>
                      <a:endParaRPr lang="en-US" sz="12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Available at certain clinical sites and funded for those with no insurance coverage through the Integrated Drug Assistance Program (IDAP).</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Emergency rooms are general points of access </a:t>
                      </a:r>
                      <a:r>
                        <a:rPr lang="en-US" sz="1000" dirty="0" smtClean="0">
                          <a:solidFill>
                            <a:srgbClr val="000000"/>
                          </a:solidFill>
                          <a:effectLst/>
                          <a:latin typeface="Calibri Light"/>
                          <a:ea typeface="Times New Roman"/>
                          <a:cs typeface="Arial"/>
                        </a:rPr>
                        <a:t>. </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C: MA Community-based Harm Reduction Services*</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36</a:t>
            </a:fld>
            <a:endParaRPr lang="en-US" dirty="0">
              <a:solidFill>
                <a:schemeClr val="bg1"/>
              </a:solidFill>
            </a:endParaRPr>
          </a:p>
        </p:txBody>
      </p:sp>
      <p:sp>
        <p:nvSpPr>
          <p:cNvPr id="9" name="TextBox 8"/>
          <p:cNvSpPr txBox="1"/>
          <p:nvPr/>
        </p:nvSpPr>
        <p:spPr>
          <a:xfrm>
            <a:off x="609600" y="5867400"/>
            <a:ext cx="5562600" cy="246221"/>
          </a:xfrm>
          <a:prstGeom prst="rect">
            <a:avLst/>
          </a:prstGeom>
        </p:spPr>
        <p:txBody>
          <a:bodyPr wrap="square" rtlCol="0">
            <a:spAutoFit/>
          </a:bodyPr>
          <a:lstStyle/>
          <a:p>
            <a:r>
              <a:rPr lang="en-US" sz="1000" i="1" dirty="0" smtClean="0">
                <a:latin typeface="Calibri" panose="020F0502020204030204" pitchFamily="34" charset="0"/>
              </a:rPr>
              <a:t>*This is a compilation of private and public-funded services</a:t>
            </a:r>
            <a:endParaRPr lang="en-US" sz="1000" i="1" dirty="0" smtClean="0">
              <a:solidFill>
                <a:schemeClr val="dk1"/>
              </a:solidFill>
              <a:latin typeface="Calibri" panose="020F0502020204030204" pitchFamily="34" charset="0"/>
            </a:endParaRPr>
          </a:p>
        </p:txBody>
      </p:sp>
    </p:spTree>
    <p:extLst>
      <p:ext uri="{BB962C8B-B14F-4D97-AF65-F5344CB8AC3E}">
        <p14:creationId xmlns:p14="http://schemas.microsoft.com/office/powerpoint/2010/main" val="378438800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graphicFrame>
        <p:nvGraphicFramePr>
          <p:cNvPr id="2" name="Table 1"/>
          <p:cNvGraphicFramePr>
            <a:graphicFrameLocks noGrp="1"/>
          </p:cNvGraphicFramePr>
          <p:nvPr>
            <p:extLst>
              <p:ext uri="{D42A27DB-BD31-4B8C-83A1-F6EECF244321}">
                <p14:modId xmlns:p14="http://schemas.microsoft.com/office/powerpoint/2010/main" val="190301292"/>
              </p:ext>
            </p:extLst>
          </p:nvPr>
        </p:nvGraphicFramePr>
        <p:xfrm>
          <a:off x="609600" y="838200"/>
          <a:ext cx="8382000" cy="5029199"/>
        </p:xfrm>
        <a:graphic>
          <a:graphicData uri="http://schemas.openxmlformats.org/drawingml/2006/table">
            <a:tbl>
              <a:tblPr firstRow="1" bandRow="1">
                <a:tableStyleId>{5940675A-B579-460E-94D1-54222C63F5DA}</a:tableStyleId>
              </a:tblPr>
              <a:tblGrid>
                <a:gridCol w="2133600">
                  <a:extLst>
                    <a:ext uri="{9D8B030D-6E8A-4147-A177-3AD203B41FA5}">
                      <a16:colId xmlns:a16="http://schemas.microsoft.com/office/drawing/2014/main" xmlns="" val="20000"/>
                    </a:ext>
                  </a:extLst>
                </a:gridCol>
                <a:gridCol w="6248400">
                  <a:extLst>
                    <a:ext uri="{9D8B030D-6E8A-4147-A177-3AD203B41FA5}">
                      <a16:colId xmlns:a16="http://schemas.microsoft.com/office/drawing/2014/main" xmlns="" val="20001"/>
                    </a:ext>
                  </a:extLst>
                </a:gridCol>
              </a:tblGrid>
              <a:tr h="472812">
                <a:tc>
                  <a:txBody>
                    <a:bodyPr/>
                    <a:lstStyle/>
                    <a:p>
                      <a:pPr marL="0" marR="0" algn="l">
                        <a:spcBef>
                          <a:spcPts val="0"/>
                        </a:spcBef>
                        <a:spcAft>
                          <a:spcPts val="0"/>
                        </a:spcAft>
                      </a:pPr>
                      <a:r>
                        <a:rPr lang="en-US" sz="1000" b="1" dirty="0">
                          <a:solidFill>
                            <a:srgbClr val="000000"/>
                          </a:solidFill>
                          <a:effectLst/>
                          <a:latin typeface="+mj-lt"/>
                          <a:ea typeface="Times New Roman"/>
                          <a:cs typeface="Arial"/>
                        </a:rPr>
                        <a:t>Police Assisted Addiction Recovery Initiative (PAARI)</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PAARI supports recovery coach post overdose follow-up with first responders.</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PAARI exists in 112 member police departments in Massachusetts. 73 of the 112 have a post-overdose outreach program. </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0"/>
                  </a:ext>
                </a:extLst>
              </a:tr>
              <a:tr h="472812">
                <a:tc>
                  <a:txBody>
                    <a:bodyPr/>
                    <a:lstStyle/>
                    <a:p>
                      <a:pPr marL="0" marR="0" algn="l">
                        <a:spcBef>
                          <a:spcPts val="0"/>
                        </a:spcBef>
                        <a:spcAft>
                          <a:spcPts val="0"/>
                        </a:spcAft>
                      </a:pPr>
                      <a:r>
                        <a:rPr lang="en-US" sz="1000" b="1" dirty="0">
                          <a:solidFill>
                            <a:srgbClr val="000000"/>
                          </a:solidFill>
                          <a:effectLst/>
                          <a:latin typeface="+mj-lt"/>
                          <a:ea typeface="Times New Roman"/>
                          <a:cs typeface="Arial"/>
                        </a:rPr>
                        <a:t>Pharmacy Access Naloxone</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A statewide standing order exists to access naloxone at pharmacies.</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Public information campaigns promote pharmacy access to naloxone.</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Coverage by MassHealth and increasing insurance coverage by commercial carriers</a:t>
                      </a:r>
                      <a:r>
                        <a:rPr lang="en-US" sz="1000" dirty="0" smtClean="0">
                          <a:solidFill>
                            <a:srgbClr val="000000"/>
                          </a:solidFill>
                          <a:effectLst/>
                          <a:latin typeface="Calibri Light"/>
                          <a:ea typeface="Times New Roman"/>
                          <a:cs typeface="Arial"/>
                        </a:rPr>
                        <a:t>.</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1"/>
                  </a:ext>
                </a:extLst>
              </a:tr>
              <a:tr h="472812">
                <a:tc>
                  <a:txBody>
                    <a:bodyPr/>
                    <a:lstStyle/>
                    <a:p>
                      <a:pPr marL="0" marR="0" algn="l">
                        <a:spcBef>
                          <a:spcPts val="0"/>
                        </a:spcBef>
                        <a:spcAft>
                          <a:spcPts val="0"/>
                        </a:spcAft>
                      </a:pPr>
                      <a:r>
                        <a:rPr lang="en-US" sz="1000" b="1" dirty="0">
                          <a:solidFill>
                            <a:srgbClr val="000000"/>
                          </a:solidFill>
                          <a:effectLst/>
                          <a:latin typeface="+mj-lt"/>
                          <a:ea typeface="Times New Roman"/>
                          <a:cs typeface="Arial"/>
                        </a:rPr>
                        <a:t>Pre-Exposure Prophylaxis (</a:t>
                      </a:r>
                      <a:r>
                        <a:rPr lang="en-US" sz="1000" b="1" dirty="0" err="1">
                          <a:solidFill>
                            <a:srgbClr val="000000"/>
                          </a:solidFill>
                          <a:effectLst/>
                          <a:latin typeface="+mj-lt"/>
                          <a:ea typeface="Times New Roman"/>
                          <a:cs typeface="Arial"/>
                        </a:rPr>
                        <a:t>PrEP</a:t>
                      </a:r>
                      <a:r>
                        <a:rPr lang="en-US" sz="1000" b="1" dirty="0">
                          <a:solidFill>
                            <a:srgbClr val="000000"/>
                          </a:solidFill>
                          <a:effectLst/>
                          <a:latin typeface="+mj-lt"/>
                          <a:ea typeface="Times New Roman"/>
                          <a:cs typeface="Arial"/>
                        </a:rPr>
                        <a:t>) for PWID</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Limited provider uptake, and barriers to treatment for PWID due to potential for lack of stable infrastructure. </a:t>
                      </a:r>
                      <a:endParaRPr lang="en-US" sz="1200" dirty="0">
                        <a:effectLst/>
                        <a:latin typeface="Calibri"/>
                        <a:ea typeface="Calibri"/>
                        <a:cs typeface="Times New Roman"/>
                      </a:endParaRPr>
                    </a:p>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Participants in SSPs have requested access to </a:t>
                      </a:r>
                      <a:r>
                        <a:rPr lang="en-US" sz="1000" dirty="0" err="1">
                          <a:solidFill>
                            <a:srgbClr val="000000"/>
                          </a:solidFill>
                          <a:effectLst/>
                          <a:latin typeface="Calibri Light"/>
                          <a:ea typeface="Times New Roman"/>
                          <a:cs typeface="Arial"/>
                        </a:rPr>
                        <a:t>PrEP</a:t>
                      </a:r>
                      <a:r>
                        <a:rPr lang="en-US" sz="1000" dirty="0">
                          <a:solidFill>
                            <a:srgbClr val="000000"/>
                          </a:solidFill>
                          <a:effectLst/>
                          <a:latin typeface="Calibri Light"/>
                          <a:ea typeface="Times New Roman"/>
                          <a:cs typeface="Arial"/>
                        </a:rPr>
                        <a:t> to prevent the transmission of HIV; few SSPs have funding to incorporate this clinical service into current programming</a:t>
                      </a:r>
                      <a:r>
                        <a:rPr lang="en-US" sz="1000" dirty="0" smtClean="0">
                          <a:solidFill>
                            <a:srgbClr val="000000"/>
                          </a:solidFill>
                          <a:effectLst/>
                          <a:latin typeface="Calibri Light"/>
                          <a:ea typeface="Times New Roman"/>
                          <a:cs typeface="Arial"/>
                        </a:rPr>
                        <a:t>.</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2"/>
                  </a:ext>
                </a:extLst>
              </a:tr>
              <a:tr h="472812">
                <a:tc>
                  <a:txBody>
                    <a:bodyPr/>
                    <a:lstStyle/>
                    <a:p>
                      <a:pPr marL="0" marR="0" algn="l">
                        <a:spcBef>
                          <a:spcPts val="0"/>
                        </a:spcBef>
                        <a:spcAft>
                          <a:spcPts val="0"/>
                        </a:spcAft>
                      </a:pPr>
                      <a:r>
                        <a:rPr lang="en-US" sz="1000" b="1" dirty="0">
                          <a:solidFill>
                            <a:srgbClr val="000000"/>
                          </a:solidFill>
                          <a:effectLst/>
                          <a:latin typeface="+mj-lt"/>
                          <a:ea typeface="Times New Roman"/>
                          <a:cs typeface="Arial"/>
                        </a:rPr>
                        <a:t>Safe Syringe Disposal </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More than 200 sharps disposal sites exist or events occur across the state. Some private facilities have sharps disposal, primarily in restrooms. </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3"/>
                  </a:ext>
                </a:extLst>
              </a:tr>
              <a:tr h="472812">
                <a:tc>
                  <a:txBody>
                    <a:bodyPr/>
                    <a:lstStyle/>
                    <a:p>
                      <a:pPr marL="0" marR="0" algn="l">
                        <a:spcBef>
                          <a:spcPts val="0"/>
                        </a:spcBef>
                        <a:spcAft>
                          <a:spcPts val="0"/>
                        </a:spcAft>
                      </a:pPr>
                      <a:r>
                        <a:rPr lang="en-US" sz="1000" b="1" dirty="0">
                          <a:solidFill>
                            <a:srgbClr val="000000"/>
                          </a:solidFill>
                          <a:effectLst/>
                          <a:latin typeface="+mj-lt"/>
                          <a:ea typeface="Times New Roman"/>
                          <a:cs typeface="Arial"/>
                        </a:rPr>
                        <a:t>Supportive Place for Observation and Treatment (SPOT)</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One program exists in Boston.</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4"/>
                  </a:ext>
                </a:extLst>
              </a:tr>
              <a:tr h="472812">
                <a:tc>
                  <a:txBody>
                    <a:bodyPr/>
                    <a:lstStyle/>
                    <a:p>
                      <a:pPr marL="0" marR="0" algn="l">
                        <a:spcBef>
                          <a:spcPts val="0"/>
                        </a:spcBef>
                        <a:spcAft>
                          <a:spcPts val="0"/>
                        </a:spcAft>
                      </a:pPr>
                      <a:r>
                        <a:rPr lang="en-US" sz="1000" b="1" dirty="0" smtClean="0">
                          <a:solidFill>
                            <a:srgbClr val="000000"/>
                          </a:solidFill>
                          <a:effectLst/>
                          <a:latin typeface="+mj-lt"/>
                          <a:ea typeface="Times New Roman"/>
                          <a:cs typeface="Arial"/>
                        </a:rPr>
                        <a:t>Supervised consumption sites</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 </a:t>
                      </a:r>
                      <a:r>
                        <a:rPr lang="en-US" sz="1000" dirty="0" smtClean="0">
                          <a:solidFill>
                            <a:srgbClr val="000000"/>
                          </a:solidFill>
                          <a:effectLst/>
                          <a:latin typeface="Calibri Light"/>
                          <a:ea typeface="Times New Roman"/>
                          <a:cs typeface="Arial"/>
                        </a:rPr>
                        <a:t>None </a:t>
                      </a:r>
                      <a:r>
                        <a:rPr lang="en-US" sz="1000" dirty="0">
                          <a:solidFill>
                            <a:srgbClr val="000000"/>
                          </a:solidFill>
                          <a:effectLst/>
                          <a:latin typeface="Calibri Light"/>
                          <a:ea typeface="Times New Roman"/>
                          <a:cs typeface="Arial"/>
                        </a:rPr>
                        <a:t>exist in Massachusetts</a:t>
                      </a:r>
                      <a:r>
                        <a:rPr lang="en-US" sz="1000" dirty="0" smtClean="0">
                          <a:solidFill>
                            <a:srgbClr val="000000"/>
                          </a:solidFill>
                          <a:effectLst/>
                          <a:latin typeface="Calibri Light"/>
                          <a:ea typeface="Times New Roman"/>
                          <a:cs typeface="Arial"/>
                        </a:rPr>
                        <a:t>.</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5"/>
                  </a:ext>
                </a:extLst>
              </a:tr>
              <a:tr h="773891">
                <a:tc>
                  <a:txBody>
                    <a:bodyPr/>
                    <a:lstStyle/>
                    <a:p>
                      <a:pPr marL="0" marR="0" algn="l">
                        <a:spcBef>
                          <a:spcPts val="0"/>
                        </a:spcBef>
                        <a:spcAft>
                          <a:spcPts val="0"/>
                        </a:spcAft>
                      </a:pPr>
                      <a:r>
                        <a:rPr lang="en-US" sz="1000" b="1" dirty="0">
                          <a:solidFill>
                            <a:srgbClr val="000000"/>
                          </a:solidFill>
                          <a:effectLst/>
                          <a:latin typeface="+mj-lt"/>
                          <a:ea typeface="Times New Roman"/>
                          <a:cs typeface="Arial"/>
                        </a:rPr>
                        <a:t>Syringe Services Programs (SSPs) </a:t>
                      </a:r>
                      <a:endParaRPr lang="en-US" sz="1000" dirty="0">
                        <a:effectLst/>
                        <a:latin typeface="+mj-lt"/>
                        <a:ea typeface="Calibri"/>
                        <a:cs typeface="Times New Roman"/>
                      </a:endParaRPr>
                    </a:p>
                    <a:p>
                      <a:pPr marL="0" marR="0" algn="l">
                        <a:spcBef>
                          <a:spcPts val="0"/>
                        </a:spcBef>
                        <a:spcAft>
                          <a:spcPts val="0"/>
                        </a:spcAft>
                      </a:pPr>
                      <a:r>
                        <a:rPr lang="en-US" sz="1000" b="1" dirty="0">
                          <a:solidFill>
                            <a:srgbClr val="000000"/>
                          </a:solidFill>
                          <a:effectLst/>
                          <a:latin typeface="+mj-lt"/>
                          <a:ea typeface="Times New Roman"/>
                          <a:cs typeface="Arial"/>
                        </a:rPr>
                        <a:t>(Needle Exchanges)</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25 SSPs operate across the state. </a:t>
                      </a:r>
                      <a:endParaRPr lang="en-US" sz="1200" dirty="0">
                        <a:effectLst/>
                        <a:latin typeface="Calibri"/>
                        <a:ea typeface="Calibri"/>
                        <a:cs typeface="Times New Roman"/>
                      </a:endParaRPr>
                    </a:p>
                    <a:p>
                      <a:pPr marL="630936" marR="0" lvl="2" indent="-173736">
                        <a:spcBef>
                          <a:spcPts val="0"/>
                        </a:spcBef>
                        <a:spcAft>
                          <a:spcPts val="0"/>
                        </a:spcAft>
                        <a:buFont typeface="Courier New"/>
                        <a:buChar char="o"/>
                      </a:pPr>
                      <a:r>
                        <a:rPr lang="en-US" sz="1000" dirty="0">
                          <a:solidFill>
                            <a:srgbClr val="000000"/>
                          </a:solidFill>
                          <a:effectLst/>
                          <a:latin typeface="Calibri Light"/>
                          <a:ea typeface="Times New Roman"/>
                          <a:cs typeface="Arial"/>
                        </a:rPr>
                        <a:t>24 SSPs are approved by local boards of health and receive public funding. Services include Overdose Education and Naloxone Distribution (OEND), sterile syringes, referrals to drug treatment and other services.</a:t>
                      </a:r>
                      <a:endParaRPr lang="en-US" sz="1200" dirty="0">
                        <a:effectLst/>
                        <a:latin typeface="Calibri"/>
                        <a:ea typeface="Calibri"/>
                        <a:cs typeface="Times New Roman"/>
                      </a:endParaRPr>
                    </a:p>
                    <a:p>
                      <a:pPr marL="630936" marR="0" lvl="2" indent="-173736">
                        <a:spcBef>
                          <a:spcPts val="0"/>
                        </a:spcBef>
                        <a:spcAft>
                          <a:spcPts val="0"/>
                        </a:spcAft>
                        <a:buFont typeface="Courier New"/>
                        <a:buChar char="o"/>
                      </a:pPr>
                      <a:r>
                        <a:rPr lang="en-US" sz="1000" dirty="0">
                          <a:solidFill>
                            <a:srgbClr val="000000"/>
                          </a:solidFill>
                          <a:effectLst/>
                          <a:latin typeface="Calibri Light"/>
                          <a:ea typeface="Times New Roman"/>
                          <a:cs typeface="Arial"/>
                        </a:rPr>
                        <a:t>One SSP is privately funded and allowed to operate per a Supreme Judicial Court decision</a:t>
                      </a:r>
                      <a:r>
                        <a:rPr lang="en-US" sz="1000" dirty="0" smtClean="0">
                          <a:solidFill>
                            <a:srgbClr val="000000"/>
                          </a:solidFill>
                          <a:effectLst/>
                          <a:latin typeface="Calibri Light"/>
                          <a:ea typeface="Times New Roman"/>
                          <a:cs typeface="Arial"/>
                        </a:rPr>
                        <a:t>.</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6"/>
                  </a:ext>
                </a:extLst>
              </a:tr>
              <a:tr h="472812">
                <a:tc>
                  <a:txBody>
                    <a:bodyPr/>
                    <a:lstStyle/>
                    <a:p>
                      <a:pPr marL="0" marR="0" algn="l">
                        <a:spcBef>
                          <a:spcPts val="0"/>
                        </a:spcBef>
                        <a:spcAft>
                          <a:spcPts val="0"/>
                        </a:spcAft>
                      </a:pPr>
                      <a:r>
                        <a:rPr lang="en-US" sz="1000" b="1" dirty="0">
                          <a:solidFill>
                            <a:srgbClr val="000000"/>
                          </a:solidFill>
                          <a:effectLst/>
                          <a:latin typeface="+mj-lt"/>
                          <a:ea typeface="Times New Roman"/>
                          <a:cs typeface="Arial"/>
                        </a:rPr>
                        <a:t>Training for First Responders in Medically Assisted Treatment (MAT), OEND, SSP and other </a:t>
                      </a:r>
                      <a:r>
                        <a:rPr lang="en-US" sz="1000" b="1" dirty="0" smtClean="0">
                          <a:solidFill>
                            <a:srgbClr val="000000"/>
                          </a:solidFill>
                          <a:effectLst/>
                          <a:latin typeface="+mj-lt"/>
                          <a:ea typeface="Times New Roman"/>
                          <a:cs typeface="Arial"/>
                        </a:rPr>
                        <a:t>referrals</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DPH is </a:t>
                      </a:r>
                      <a:r>
                        <a:rPr lang="en-US" sz="1000" dirty="0" smtClean="0">
                          <a:solidFill>
                            <a:srgbClr val="000000"/>
                          </a:solidFill>
                          <a:effectLst/>
                          <a:latin typeface="Calibri Light"/>
                          <a:ea typeface="Times New Roman"/>
                          <a:cs typeface="Arial"/>
                        </a:rPr>
                        <a:t>developing </a:t>
                      </a:r>
                      <a:r>
                        <a:rPr lang="en-US" sz="1000" dirty="0">
                          <a:solidFill>
                            <a:srgbClr val="000000"/>
                          </a:solidFill>
                          <a:effectLst/>
                          <a:latin typeface="Calibri Light"/>
                          <a:ea typeface="Times New Roman"/>
                          <a:cs typeface="Arial"/>
                        </a:rPr>
                        <a:t>a training for first responders</a:t>
                      </a:r>
                      <a:r>
                        <a:rPr lang="en-US" sz="1000" b="1" dirty="0">
                          <a:solidFill>
                            <a:srgbClr val="000000"/>
                          </a:solidFill>
                          <a:effectLst/>
                          <a:latin typeface="Calibri Light"/>
                          <a:ea typeface="Times New Roman"/>
                          <a:cs typeface="Arial"/>
                        </a:rPr>
                        <a:t>.</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7"/>
                  </a:ext>
                </a:extLst>
              </a:tr>
              <a:tr h="472812">
                <a:tc>
                  <a:txBody>
                    <a:bodyPr/>
                    <a:lstStyle/>
                    <a:p>
                      <a:pPr marL="0" marR="0" algn="l">
                        <a:spcBef>
                          <a:spcPts val="0"/>
                        </a:spcBef>
                        <a:spcAft>
                          <a:spcPts val="0"/>
                        </a:spcAft>
                      </a:pPr>
                      <a:r>
                        <a:rPr lang="en-US" sz="1000" b="1" dirty="0">
                          <a:solidFill>
                            <a:srgbClr val="000000"/>
                          </a:solidFill>
                          <a:effectLst/>
                          <a:latin typeface="+mj-lt"/>
                          <a:ea typeface="Times New Roman"/>
                          <a:cs typeface="Arial"/>
                        </a:rPr>
                        <a:t>Training in harm reduction practices for direct care providers serving </a:t>
                      </a:r>
                      <a:r>
                        <a:rPr lang="en-US" sz="1000" b="1" dirty="0" smtClean="0">
                          <a:solidFill>
                            <a:srgbClr val="000000"/>
                          </a:solidFill>
                          <a:effectLst/>
                          <a:latin typeface="+mj-lt"/>
                          <a:ea typeface="Times New Roman"/>
                          <a:cs typeface="Arial"/>
                        </a:rPr>
                        <a:t>PWID</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DPH is developing a training for front line staff</a:t>
                      </a:r>
                      <a:r>
                        <a:rPr lang="en-US" sz="1000" dirty="0" smtClean="0">
                          <a:solidFill>
                            <a:srgbClr val="000000"/>
                          </a:solidFill>
                          <a:effectLst/>
                          <a:latin typeface="Calibri Light"/>
                          <a:ea typeface="Times New Roman"/>
                          <a:cs typeface="Arial"/>
                        </a:rPr>
                        <a:t>.</a:t>
                      </a:r>
                      <a:r>
                        <a:rPr lang="en-US" sz="1000" dirty="0">
                          <a:solidFill>
                            <a:srgbClr val="000000"/>
                          </a:solidFill>
                          <a:effectLst/>
                          <a:latin typeface="Calibri Light"/>
                          <a:ea typeface="Times New Roman"/>
                          <a:cs typeface="Arial"/>
                        </a:rPr>
                        <a:t> </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8"/>
                  </a:ext>
                </a:extLst>
              </a:tr>
              <a:tr h="472812">
                <a:tc>
                  <a:txBody>
                    <a:bodyPr/>
                    <a:lstStyle/>
                    <a:p>
                      <a:pPr marL="0" marR="0" algn="l">
                        <a:spcBef>
                          <a:spcPts val="0"/>
                        </a:spcBef>
                        <a:spcAft>
                          <a:spcPts val="0"/>
                        </a:spcAft>
                      </a:pPr>
                      <a:r>
                        <a:rPr lang="en-US" sz="1000" b="1" dirty="0">
                          <a:solidFill>
                            <a:srgbClr val="000000"/>
                          </a:solidFill>
                          <a:effectLst/>
                          <a:latin typeface="+mj-lt"/>
                          <a:ea typeface="Times New Roman"/>
                          <a:cs typeface="Arial"/>
                        </a:rPr>
                        <a:t>Vein and wound </a:t>
                      </a:r>
                      <a:r>
                        <a:rPr lang="en-US" sz="1000" b="1" dirty="0" smtClean="0">
                          <a:solidFill>
                            <a:srgbClr val="000000"/>
                          </a:solidFill>
                          <a:effectLst/>
                          <a:latin typeface="+mj-lt"/>
                          <a:ea typeface="Times New Roman"/>
                          <a:cs typeface="Arial"/>
                        </a:rPr>
                        <a:t>care</a:t>
                      </a:r>
                      <a:endParaRPr lang="en-US" sz="1000" dirty="0">
                        <a:effectLst/>
                        <a:latin typeface="+mj-lt"/>
                        <a:ea typeface="Calibri"/>
                        <a:cs typeface="Times New Roman"/>
                      </a:endParaRPr>
                    </a:p>
                  </a:txBody>
                  <a:tcPr marL="68580" marR="68580" marT="0" marB="0" anchor="ctr">
                    <a:solidFill>
                      <a:schemeClr val="bg1">
                        <a:lumMod val="85000"/>
                      </a:schemeClr>
                    </a:solidFill>
                  </a:tcPr>
                </a:tc>
                <a:tc>
                  <a:txBody>
                    <a:bodyPr/>
                    <a:lstStyle/>
                    <a:p>
                      <a:pPr marL="173736" marR="0" lvl="0" indent="-173736">
                        <a:spcBef>
                          <a:spcPts val="0"/>
                        </a:spcBef>
                        <a:spcAft>
                          <a:spcPts val="0"/>
                        </a:spcAft>
                        <a:buFont typeface="Symbol"/>
                        <a:buChar char=""/>
                      </a:pPr>
                      <a:r>
                        <a:rPr lang="en-US" sz="1000" dirty="0">
                          <a:solidFill>
                            <a:srgbClr val="000000"/>
                          </a:solidFill>
                          <a:effectLst/>
                          <a:latin typeface="Calibri Light"/>
                          <a:ea typeface="Times New Roman"/>
                          <a:cs typeface="Arial"/>
                        </a:rPr>
                        <a:t>Limited capacity—some SSPs have clinical capacity to provide vein and wound care and/or referrals to appropriate clinical providers. </a:t>
                      </a:r>
                      <a:endParaRPr lang="en-US" sz="1200" dirty="0">
                        <a:effectLst/>
                        <a:latin typeface="Calibri"/>
                        <a:ea typeface="Calibri"/>
                        <a:cs typeface="Times New Roman"/>
                      </a:endParaRPr>
                    </a:p>
                  </a:txBody>
                  <a:tcPr marL="68580" marR="68580" marT="0" marB="0" anchor="ctr"/>
                </a:tc>
                <a:extLst>
                  <a:ext uri="{0D108BD9-81ED-4DB2-BD59-A6C34878D82A}">
                    <a16:rowId xmlns:a16="http://schemas.microsoft.com/office/drawing/2014/main" xmlns="" val="10009"/>
                  </a:ext>
                </a:extLst>
              </a:tr>
            </a:tbl>
          </a:graphicData>
        </a:graphic>
      </p:graphicFrame>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C: MA Community-based Harm Reduction Services*</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37</a:t>
            </a:fld>
            <a:endParaRPr lang="en-US" dirty="0">
              <a:solidFill>
                <a:schemeClr val="bg1"/>
              </a:solidFill>
            </a:endParaRPr>
          </a:p>
        </p:txBody>
      </p:sp>
      <p:sp>
        <p:nvSpPr>
          <p:cNvPr id="8" name="TextBox 7"/>
          <p:cNvSpPr txBox="1"/>
          <p:nvPr/>
        </p:nvSpPr>
        <p:spPr>
          <a:xfrm>
            <a:off x="609600" y="5867400"/>
            <a:ext cx="5562600" cy="246221"/>
          </a:xfrm>
          <a:prstGeom prst="rect">
            <a:avLst/>
          </a:prstGeom>
        </p:spPr>
        <p:txBody>
          <a:bodyPr wrap="square" rtlCol="0">
            <a:spAutoFit/>
          </a:bodyPr>
          <a:lstStyle/>
          <a:p>
            <a:r>
              <a:rPr lang="en-US" sz="1000" i="1" dirty="0" smtClean="0">
                <a:latin typeface="Calibri" panose="020F0502020204030204" pitchFamily="34" charset="0"/>
              </a:rPr>
              <a:t>*This is a compilation of private and public-funded services</a:t>
            </a:r>
            <a:endParaRPr lang="en-US" sz="1000" i="1" dirty="0" smtClean="0">
              <a:solidFill>
                <a:schemeClr val="dk1"/>
              </a:solidFill>
              <a:latin typeface="Calibri" panose="020F0502020204030204" pitchFamily="34" charset="0"/>
            </a:endParaRPr>
          </a:p>
        </p:txBody>
      </p:sp>
    </p:spTree>
    <p:extLst>
      <p:ext uri="{BB962C8B-B14F-4D97-AF65-F5344CB8AC3E}">
        <p14:creationId xmlns:p14="http://schemas.microsoft.com/office/powerpoint/2010/main" val="13778867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smtClean="0">
                <a:solidFill>
                  <a:schemeClr val="bg1"/>
                </a:solidFill>
              </a:rPr>
              <a:t>Appendix D: Prescription </a:t>
            </a:r>
            <a:r>
              <a:rPr lang="en-US" sz="2400" dirty="0">
                <a:solidFill>
                  <a:schemeClr val="bg1"/>
                </a:solidFill>
              </a:rPr>
              <a:t>Monitoring Program (</a:t>
            </a:r>
            <a:r>
              <a:rPr lang="en-US" sz="2400" dirty="0" smtClean="0">
                <a:solidFill>
                  <a:schemeClr val="bg1"/>
                </a:solidFill>
              </a:rPr>
              <a:t>PMP)</a:t>
            </a:r>
            <a:r>
              <a:rPr lang="en-US" sz="2400" baseline="30000" dirty="0" smtClean="0">
                <a:solidFill>
                  <a:schemeClr val="bg1"/>
                </a:solidFill>
              </a:rPr>
              <a:t>1</a:t>
            </a:r>
            <a:endParaRPr lang="en-US" sz="240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38</a:t>
            </a:fld>
            <a:endParaRPr lang="en-US" dirty="0">
              <a:solidFill>
                <a:schemeClr val="bg1"/>
              </a:solidFill>
            </a:endParaRPr>
          </a:p>
        </p:txBody>
      </p:sp>
      <p:sp>
        <p:nvSpPr>
          <p:cNvPr id="14" name="Content Placeholder 2"/>
          <p:cNvSpPr txBox="1">
            <a:spLocks/>
          </p:cNvSpPr>
          <p:nvPr/>
        </p:nvSpPr>
        <p:spPr>
          <a:xfrm>
            <a:off x="609600" y="990600"/>
            <a:ext cx="8305800" cy="11430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736" indent="-173736">
              <a:spcBef>
                <a:spcPts val="0"/>
              </a:spcBef>
              <a:spcAft>
                <a:spcPts val="400"/>
              </a:spcAft>
            </a:pPr>
            <a:r>
              <a:rPr lang="en-US" sz="1400" dirty="0" smtClean="0"/>
              <a:t>As of October 15, 2016, all Prescribers of Schedule II-III prescriptions are required to check the Massachusetts Prescription Awareness Tool (</a:t>
            </a:r>
            <a:r>
              <a:rPr lang="en-US" sz="1400" dirty="0" err="1" smtClean="0"/>
              <a:t>MassPAT</a:t>
            </a:r>
            <a:r>
              <a:rPr lang="en-US" sz="1400" dirty="0" smtClean="0"/>
              <a:t>) before prescribing a Schedule II-III prescription.</a:t>
            </a:r>
          </a:p>
          <a:p>
            <a:pPr marL="173736" indent="-173736">
              <a:spcBef>
                <a:spcPts val="0"/>
              </a:spcBef>
              <a:spcAft>
                <a:spcPts val="400"/>
              </a:spcAft>
            </a:pPr>
            <a:r>
              <a:rPr lang="en-US" sz="1400" dirty="0" smtClean="0"/>
              <a:t>More than 14 million searches have been completed.</a:t>
            </a:r>
          </a:p>
          <a:p>
            <a:pPr marL="173736" indent="-173736">
              <a:spcBef>
                <a:spcPts val="0"/>
              </a:spcBef>
              <a:spcAft>
                <a:spcPts val="400"/>
              </a:spcAft>
            </a:pPr>
            <a:r>
              <a:rPr lang="en-US" sz="1400" dirty="0" smtClean="0"/>
              <a:t>There was a 35% decline in opioid prescriptions from the first quarter of 2015 to the fourth quarter of 2018.</a:t>
            </a: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2057400"/>
            <a:ext cx="6172200" cy="3790210"/>
          </a:xfrm>
          <a:prstGeom prst="rect">
            <a:avLst/>
          </a:prstGeom>
        </p:spPr>
      </p:pic>
      <p:sp>
        <p:nvSpPr>
          <p:cNvPr id="10" name="Rectangle 117"/>
          <p:cNvSpPr>
            <a:spLocks noChangeArrowheads="1"/>
          </p:cNvSpPr>
          <p:nvPr/>
        </p:nvSpPr>
        <p:spPr bwMode="auto">
          <a:xfrm>
            <a:off x="2318544" y="2206823"/>
            <a:ext cx="4768056" cy="307777"/>
          </a:xfrm>
          <a:prstGeom prst="rect">
            <a:avLst/>
          </a:prstGeom>
          <a:solidFill>
            <a:schemeClr val="bg1"/>
          </a:solidFill>
          <a:ln>
            <a:noFill/>
          </a:ln>
        </p:spPr>
        <p:txBody>
          <a:bodyPr vert="horz" wrap="square" lIns="0" tIns="0" rIns="0" bIns="0" numCol="1" anchor="t" anchorCtr="0" compatLnSpc="1">
            <a:prstTxWarp prst="textNoShape">
              <a:avLst/>
            </a:prstTxWarp>
            <a:spAutoFit/>
          </a:bodyPr>
          <a:lstStyle>
            <a:lvl1pPr fontAlgn="base">
              <a:spcBef>
                <a:spcPct val="0"/>
              </a:spcBef>
              <a:spcAft>
                <a:spcPct val="0"/>
              </a:spcAft>
              <a:defRPr>
                <a:solidFill>
                  <a:schemeClr val="tx1"/>
                </a:solidFill>
                <a:latin typeface="Arial" pitchFamily="34" charset="0"/>
                <a:cs typeface="Arial" pitchFamily="34" charset="0"/>
              </a:defRPr>
            </a:lvl1pPr>
            <a:lvl2pPr fontAlgn="base">
              <a:spcBef>
                <a:spcPct val="0"/>
              </a:spcBef>
              <a:spcAft>
                <a:spcPct val="0"/>
              </a:spcAft>
              <a:defRPr>
                <a:solidFill>
                  <a:schemeClr val="tx1"/>
                </a:solidFill>
                <a:latin typeface="Arial" pitchFamily="34" charset="0"/>
                <a:cs typeface="Arial" pitchFamily="34" charset="0"/>
              </a:defRPr>
            </a:lvl2pPr>
            <a:lvl3pPr fontAlgn="base">
              <a:spcBef>
                <a:spcPct val="0"/>
              </a:spcBef>
              <a:spcAft>
                <a:spcPct val="0"/>
              </a:spcAft>
              <a:defRPr>
                <a:solidFill>
                  <a:schemeClr val="tx1"/>
                </a:solidFill>
                <a:latin typeface="Arial" pitchFamily="34" charset="0"/>
                <a:cs typeface="Arial" pitchFamily="34" charset="0"/>
              </a:defRPr>
            </a:lvl3pPr>
            <a:lvl4pPr fontAlgn="base">
              <a:spcBef>
                <a:spcPct val="0"/>
              </a:spcBef>
              <a:spcAft>
                <a:spcPct val="0"/>
              </a:spcAft>
              <a:defRPr>
                <a:solidFill>
                  <a:schemeClr val="tx1"/>
                </a:solidFill>
                <a:latin typeface="Arial" pitchFamily="34" charset="0"/>
                <a:cs typeface="Arial" pitchFamily="34" charset="0"/>
              </a:defRPr>
            </a:lvl4pPr>
            <a:lvl5pPr fontAlgn="base">
              <a:spcBef>
                <a:spcPct val="0"/>
              </a:spcBef>
              <a:spcAft>
                <a:spcPct val="0"/>
              </a:spcAft>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1000" b="1" i="0" u="none" strike="noStrike" cap="none" normalizeH="0" baseline="0" dirty="0" smtClean="0">
                <a:ln>
                  <a:noFill/>
                </a:ln>
                <a:solidFill>
                  <a:srgbClr val="000000"/>
                </a:solidFill>
                <a:effectLst/>
                <a:latin typeface="Calibri" pitchFamily="34" charset="0"/>
              </a:rPr>
              <a:t>Schedule II Opioid Prescriptions and </a:t>
            </a:r>
            <a:r>
              <a:rPr kumimoji="0" lang="en-US" altLang="en-US" sz="1000" b="1" i="0" u="none" strike="noStrike" cap="none" normalizeH="0" baseline="0" dirty="0" err="1" smtClean="0">
                <a:ln>
                  <a:noFill/>
                </a:ln>
                <a:solidFill>
                  <a:srgbClr val="000000"/>
                </a:solidFill>
                <a:effectLst/>
                <a:latin typeface="Calibri" pitchFamily="34" charset="0"/>
              </a:rPr>
              <a:t>MassPAT</a:t>
            </a:r>
            <a:r>
              <a:rPr kumimoji="0" lang="en-US" altLang="en-US" sz="1000" b="1" i="0" u="none" strike="noStrike" cap="none" normalizeH="0" baseline="30000" dirty="0" err="1" smtClean="0">
                <a:ln>
                  <a:noFill/>
                </a:ln>
                <a:solidFill>
                  <a:srgbClr val="000000"/>
                </a:solidFill>
                <a:effectLst/>
                <a:latin typeface="Calibri" pitchFamily="34" charset="0"/>
              </a:rPr>
              <a:t>1</a:t>
            </a:r>
            <a:r>
              <a:rPr kumimoji="0" lang="en-US" altLang="en-US" sz="1000" b="1" i="0" u="none" strike="noStrike" cap="none" normalizeH="0" baseline="0" dirty="0" smtClean="0">
                <a:ln>
                  <a:noFill/>
                </a:ln>
                <a:solidFill>
                  <a:srgbClr val="000000"/>
                </a:solidFill>
                <a:effectLst/>
                <a:latin typeface="Calibri" pitchFamily="34" charset="0"/>
              </a:rPr>
              <a:t> Search </a:t>
            </a:r>
            <a:r>
              <a:rPr kumimoji="0" lang="en-US" altLang="en-US" sz="1000" b="1" i="0" u="none" strike="noStrike" cap="none" normalizeH="0" baseline="0" dirty="0" err="1" smtClean="0">
                <a:ln>
                  <a:noFill/>
                </a:ln>
                <a:solidFill>
                  <a:srgbClr val="000000"/>
                </a:solidFill>
                <a:effectLst/>
                <a:latin typeface="Calibri" pitchFamily="34" charset="0"/>
              </a:rPr>
              <a:t>Activity</a:t>
            </a:r>
            <a:r>
              <a:rPr kumimoji="0" lang="en-US" altLang="en-US" sz="1000" b="1" i="0" u="none" strike="noStrike" cap="none" normalizeH="0" baseline="30000" dirty="0" err="1" smtClean="0">
                <a:ln>
                  <a:noFill/>
                </a:ln>
                <a:solidFill>
                  <a:srgbClr val="000000"/>
                </a:solidFill>
                <a:effectLst/>
                <a:latin typeface="Calibri" pitchFamily="34" charset="0"/>
              </a:rPr>
              <a:t>2</a:t>
            </a:r>
            <a:r>
              <a:rPr kumimoji="0" lang="en-US" altLang="en-US" sz="1000" b="1" i="0" u="none" strike="noStrike" cap="none" normalizeH="0" baseline="0" dirty="0" smtClean="0">
                <a:ln>
                  <a:noFill/>
                </a:ln>
                <a:solidFill>
                  <a:srgbClr val="000000"/>
                </a:solidFill>
                <a:effectLst/>
                <a:latin typeface="Calibri" pitchFamily="34" charset="0"/>
              </a:rPr>
              <a:t> Trends</a:t>
            </a:r>
          </a:p>
          <a:p>
            <a:pPr marL="0" marR="0" lvl="0" indent="0" algn="ctr" defTabSz="914400" rtl="0" eaLnBrk="1" fontAlgn="base" latinLnBrk="0" hangingPunct="1">
              <a:lnSpc>
                <a:spcPct val="100000"/>
              </a:lnSpc>
              <a:spcBef>
                <a:spcPct val="0"/>
              </a:spcBef>
              <a:spcAft>
                <a:spcPct val="0"/>
              </a:spcAft>
              <a:buClrTx/>
              <a:buSzTx/>
              <a:buFontTx/>
              <a:buNone/>
              <a:tabLst/>
            </a:pPr>
            <a:r>
              <a:rPr lang="en-US" altLang="en-US" sz="1000" b="1" dirty="0" smtClean="0">
                <a:solidFill>
                  <a:srgbClr val="000000"/>
                </a:solidFill>
                <a:latin typeface="Calibri" pitchFamily="34" charset="0"/>
              </a:rPr>
              <a:t>MA: </a:t>
            </a:r>
            <a:r>
              <a:rPr lang="en-US" altLang="en-US" sz="1000" b="1" dirty="0" err="1" smtClean="0">
                <a:solidFill>
                  <a:srgbClr val="000000"/>
                </a:solidFill>
                <a:latin typeface="Calibri" pitchFamily="34" charset="0"/>
              </a:rPr>
              <a:t>Q1</a:t>
            </a:r>
            <a:r>
              <a:rPr lang="en-US" altLang="en-US" sz="1000" b="1" dirty="0" smtClean="0">
                <a:solidFill>
                  <a:srgbClr val="000000"/>
                </a:solidFill>
                <a:latin typeface="Calibri" pitchFamily="34" charset="0"/>
              </a:rPr>
              <a:t> 2015 – </a:t>
            </a:r>
            <a:r>
              <a:rPr lang="en-US" altLang="en-US" sz="1000" b="1" dirty="0" err="1" smtClean="0">
                <a:solidFill>
                  <a:srgbClr val="000000"/>
                </a:solidFill>
                <a:latin typeface="Calibri" pitchFamily="34" charset="0"/>
              </a:rPr>
              <a:t>Q4</a:t>
            </a:r>
            <a:r>
              <a:rPr lang="en-US" altLang="en-US" sz="1000" b="1" dirty="0" smtClean="0">
                <a:solidFill>
                  <a:srgbClr val="000000"/>
                </a:solidFill>
                <a:latin typeface="Calibri" pitchFamily="34" charset="0"/>
              </a:rPr>
              <a:t> 2018</a:t>
            </a:r>
            <a:endParaRPr kumimoji="0" lang="en-US" altLang="en-US" sz="24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Rectangle 11"/>
          <p:cNvSpPr/>
          <p:nvPr/>
        </p:nvSpPr>
        <p:spPr>
          <a:xfrm>
            <a:off x="589568" y="5865168"/>
            <a:ext cx="7563832" cy="230832"/>
          </a:xfrm>
          <a:prstGeom prst="rect">
            <a:avLst/>
          </a:prstGeom>
          <a:noFill/>
        </p:spPr>
        <p:txBody>
          <a:bodyPr wrap="square">
            <a:spAutoFit/>
          </a:bodyPr>
          <a:lstStyle/>
          <a:p>
            <a:r>
              <a:rPr lang="en-US" sz="900" baseline="30000" dirty="0" smtClean="0">
                <a:latin typeface="Calibri" panose="020F0502020204030204" pitchFamily="34" charset="0"/>
              </a:rPr>
              <a:t>1</a:t>
            </a:r>
            <a:r>
              <a:rPr lang="en-US" sz="900" dirty="0" smtClean="0">
                <a:latin typeface="Calibri" panose="020F0502020204030204" pitchFamily="34" charset="0"/>
              </a:rPr>
              <a:t>Massachusetts Department of Public Health Data Brief: Opioid-Related Overdose Deaths among Massachusetts Residents (Feb. 2019)</a:t>
            </a:r>
            <a:endParaRPr lang="en-US" sz="900" dirty="0">
              <a:latin typeface="Calibri" panose="020F0502020204030204" pitchFamily="34" charset="0"/>
            </a:endParaRPr>
          </a:p>
        </p:txBody>
      </p:sp>
    </p:spTree>
    <p:extLst>
      <p:ext uri="{BB962C8B-B14F-4D97-AF65-F5344CB8AC3E}">
        <p14:creationId xmlns:p14="http://schemas.microsoft.com/office/powerpoint/2010/main" val="196473790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8305800" cy="792525"/>
          </a:xfrm>
          <a:prstGeom prst="rect">
            <a:avLst/>
          </a:prstGeom>
          <a:noFill/>
        </p:spPr>
        <p:txBody>
          <a:bodyPr wrap="square" rtlCol="0">
            <a:spAutoFit/>
          </a:bodyPr>
          <a:lstStyle/>
          <a:p>
            <a:pPr>
              <a:tabLst>
                <a:tab pos="1543050" algn="l"/>
              </a:tabLst>
            </a:pPr>
            <a:r>
              <a:rPr lang="en-US" sz="2400" dirty="0" smtClean="0">
                <a:solidFill>
                  <a:schemeClr val="bg1"/>
                </a:solidFill>
              </a:rPr>
              <a:t>Appendix E: 	</a:t>
            </a:r>
            <a:r>
              <a:rPr lang="en-US" sz="2150" dirty="0" smtClean="0">
                <a:solidFill>
                  <a:schemeClr val="bg1"/>
                </a:solidFill>
              </a:rPr>
              <a:t>Additional Resources Shared by Individual Members after </a:t>
            </a:r>
          </a:p>
          <a:p>
            <a:pPr>
              <a:tabLst>
                <a:tab pos="1543050" algn="l"/>
              </a:tabLst>
            </a:pPr>
            <a:r>
              <a:rPr lang="en-US" sz="2150" dirty="0">
                <a:solidFill>
                  <a:schemeClr val="bg1"/>
                </a:solidFill>
              </a:rPr>
              <a:t>	</a:t>
            </a:r>
            <a:r>
              <a:rPr lang="en-US" sz="2150" dirty="0" smtClean="0">
                <a:solidFill>
                  <a:schemeClr val="bg1"/>
                </a:solidFill>
              </a:rPr>
              <a:t>1/30/19, but not Reviewed by the Entire Commission</a:t>
            </a:r>
            <a:endParaRPr lang="en-US" sz="2150"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39</a:t>
            </a:fld>
            <a:endParaRPr lang="en-US" dirty="0">
              <a:solidFill>
                <a:schemeClr val="bg1"/>
              </a:solidFill>
            </a:endParaRPr>
          </a:p>
        </p:txBody>
      </p:sp>
      <p:sp>
        <p:nvSpPr>
          <p:cNvPr id="14" name="Content Placeholder 2"/>
          <p:cNvSpPr txBox="1">
            <a:spLocks/>
          </p:cNvSpPr>
          <p:nvPr/>
        </p:nvSpPr>
        <p:spPr>
          <a:xfrm>
            <a:off x="609600" y="990600"/>
            <a:ext cx="8305800" cy="3124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736" indent="-173736">
              <a:spcBef>
                <a:spcPts val="0"/>
              </a:spcBef>
              <a:spcAft>
                <a:spcPts val="400"/>
              </a:spcAft>
            </a:pPr>
            <a:r>
              <a:rPr lang="en-US" sz="1400" dirty="0"/>
              <a:t>Abell Foundation </a:t>
            </a:r>
            <a:r>
              <a:rPr lang="en-US" sz="1400" dirty="0" smtClean="0"/>
              <a:t>Report </a:t>
            </a:r>
            <a:r>
              <a:rPr lang="en-US" sz="1400" dirty="0" smtClean="0"/>
              <a:t>“</a:t>
            </a:r>
            <a:r>
              <a:rPr lang="en-US" sz="1400" dirty="0" smtClean="0"/>
              <a:t>Safe </a:t>
            </a:r>
            <a:r>
              <a:rPr lang="en-US" sz="1400" dirty="0"/>
              <a:t>Drug Consumption </a:t>
            </a:r>
            <a:r>
              <a:rPr lang="en-US" sz="1400" dirty="0" smtClean="0"/>
              <a:t>Spaces: A </a:t>
            </a:r>
            <a:r>
              <a:rPr lang="en-US" sz="1400" dirty="0"/>
              <a:t>Strategy for Baltimore </a:t>
            </a:r>
            <a:r>
              <a:rPr lang="en-US" sz="1400" dirty="0" smtClean="0"/>
              <a:t>City</a:t>
            </a:r>
            <a:r>
              <a:rPr lang="en-US" sz="1400" dirty="0"/>
              <a:t>” </a:t>
            </a:r>
            <a:r>
              <a:rPr lang="en-US" sz="1400" dirty="0" smtClean="0"/>
              <a:t>(2017</a:t>
            </a:r>
            <a:r>
              <a:rPr lang="en-US" sz="1400" dirty="0"/>
              <a:t>) </a:t>
            </a:r>
            <a:endParaRPr lang="en-US" sz="1400" dirty="0" smtClean="0"/>
          </a:p>
          <a:p>
            <a:pPr marL="173736" indent="-173736">
              <a:spcBef>
                <a:spcPts val="0"/>
              </a:spcBef>
              <a:spcAft>
                <a:spcPts val="400"/>
              </a:spcAft>
            </a:pPr>
            <a:r>
              <a:rPr lang="en-US" sz="1400" i="1" dirty="0" smtClean="0"/>
              <a:t>Canada v. PHS Community </a:t>
            </a:r>
            <a:r>
              <a:rPr lang="en-US" sz="1400" i="1" dirty="0"/>
              <a:t>Services </a:t>
            </a:r>
            <a:r>
              <a:rPr lang="en-US" sz="1400" i="1" dirty="0" smtClean="0"/>
              <a:t>Society et al., </a:t>
            </a:r>
            <a:r>
              <a:rPr lang="en-US" sz="1400" dirty="0" smtClean="0"/>
              <a:t>2011 </a:t>
            </a:r>
            <a:r>
              <a:rPr lang="en-US" sz="1400" dirty="0"/>
              <a:t>SCC </a:t>
            </a:r>
            <a:r>
              <a:rPr lang="en-US" sz="1400" dirty="0" smtClean="0"/>
              <a:t>44, 3 SCR 134, File </a:t>
            </a:r>
            <a:r>
              <a:rPr lang="en-US" sz="1400" dirty="0"/>
              <a:t>No.: 33556</a:t>
            </a:r>
            <a:r>
              <a:rPr lang="en-US" sz="1400" dirty="0" smtClean="0"/>
              <a:t>. (2011).</a:t>
            </a:r>
          </a:p>
          <a:p>
            <a:pPr marL="173736" indent="-173736">
              <a:spcBef>
                <a:spcPts val="0"/>
              </a:spcBef>
              <a:spcAft>
                <a:spcPts val="400"/>
              </a:spcAft>
            </a:pPr>
            <a:r>
              <a:rPr lang="en-US" sz="1400" dirty="0" smtClean="0"/>
              <a:t>Complaint for Declaratory Judgment filed in the Eastern District of Pennsylvania, </a:t>
            </a:r>
            <a:r>
              <a:rPr lang="en-US" sz="1400" i="1" dirty="0" smtClean="0"/>
              <a:t>United States v. </a:t>
            </a:r>
            <a:r>
              <a:rPr lang="en-US" sz="1400" i="1" dirty="0" err="1" smtClean="0"/>
              <a:t>Safehouse</a:t>
            </a:r>
            <a:r>
              <a:rPr lang="en-US" sz="1400" i="1" dirty="0" smtClean="0"/>
              <a:t> et al., Case 2:19-cv-00519-GAM</a:t>
            </a:r>
            <a:r>
              <a:rPr lang="en-US" sz="1400" dirty="0" smtClean="0"/>
              <a:t>, February 5, 2019</a:t>
            </a:r>
            <a:r>
              <a:rPr lang="en-US" sz="1400" dirty="0" smtClean="0"/>
              <a:t>.</a:t>
            </a:r>
            <a:endParaRPr lang="en-US" sz="1400" dirty="0" smtClean="0"/>
          </a:p>
          <a:p>
            <a:pPr marL="173736" indent="-173736">
              <a:spcBef>
                <a:spcPts val="0"/>
              </a:spcBef>
              <a:spcAft>
                <a:spcPts val="400"/>
              </a:spcAft>
            </a:pPr>
            <a:r>
              <a:rPr lang="en-US" sz="1400" dirty="0" smtClean="0"/>
              <a:t>Rhode Island’s Narcotic Testing Product Statute, enacted July 2, 2018. </a:t>
            </a:r>
            <a:r>
              <a:rPr lang="en-US" sz="1400" i="1" dirty="0" smtClean="0"/>
              <a:t>See </a:t>
            </a:r>
            <a:r>
              <a:rPr lang="en-US" sz="1400" dirty="0" smtClean="0"/>
              <a:t>RI </a:t>
            </a:r>
            <a:r>
              <a:rPr lang="en-US" sz="1400" dirty="0"/>
              <a:t>ST § </a:t>
            </a:r>
            <a:r>
              <a:rPr lang="en-US" sz="1400" dirty="0" smtClean="0"/>
              <a:t>21-28.9-3.1</a:t>
            </a:r>
            <a:r>
              <a:rPr lang="en-US" sz="1400" dirty="0"/>
              <a:t>, located at http://webserver.rilin.state.ri.us/statutes/title21/21-28.9/21-28.9-3.1.htm.</a:t>
            </a:r>
            <a:endParaRPr lang="en-US" sz="1400" dirty="0" smtClean="0"/>
          </a:p>
          <a:p>
            <a:pPr marL="173736" indent="-173736">
              <a:spcBef>
                <a:spcPts val="0"/>
              </a:spcBef>
              <a:spcAft>
                <a:spcPts val="400"/>
              </a:spcAft>
            </a:pPr>
            <a:r>
              <a:rPr lang="en-US" sz="1400" dirty="0" smtClean="0"/>
              <a:t>Sections 1 and 32I of Chapter 94C of the Massachusetts General </a:t>
            </a:r>
            <a:r>
              <a:rPr lang="en-US" sz="1400" dirty="0" smtClean="0"/>
              <a:t>Laws, located at: </a:t>
            </a:r>
          </a:p>
          <a:p>
            <a:pPr marL="171450" indent="0">
              <a:spcBef>
                <a:spcPts val="0"/>
              </a:spcBef>
              <a:spcAft>
                <a:spcPts val="400"/>
              </a:spcAft>
              <a:buNone/>
            </a:pPr>
            <a:r>
              <a:rPr lang="en-US" sz="1400" dirty="0"/>
              <a:t>https://malegislature.gov/Laws/GeneralLaws/PartI/TitleXV/Chapter94c/Section1 https://</a:t>
            </a:r>
            <a:r>
              <a:rPr lang="en-US" sz="1400" dirty="0" smtClean="0"/>
              <a:t>malegislature.gov/Laws/GeneralLaws/PartI/TitleXV/Chapter94c/Section32i</a:t>
            </a:r>
            <a:endParaRPr lang="en-US" sz="1400" dirty="0" smtClean="0"/>
          </a:p>
          <a:p>
            <a:pPr marL="173736" indent="-173736">
              <a:spcBef>
                <a:spcPts val="0"/>
              </a:spcBef>
              <a:spcAft>
                <a:spcPts val="400"/>
              </a:spcAft>
            </a:pPr>
            <a:r>
              <a:rPr lang="en-US" sz="1400" dirty="0" smtClean="0"/>
              <a:t>Additional </a:t>
            </a:r>
            <a:r>
              <a:rPr lang="en-US" sz="1400" dirty="0"/>
              <a:t>Research </a:t>
            </a:r>
            <a:r>
              <a:rPr lang="en-US" sz="1400" dirty="0" smtClean="0"/>
              <a:t>Studies, printed on March 1, 2019 from https</a:t>
            </a:r>
            <a:r>
              <a:rPr lang="en-US" sz="1400" dirty="0"/>
              <a:t>://paperpile.com/shared/wL5ZDg</a:t>
            </a:r>
          </a:p>
          <a:p>
            <a:pPr marL="173736" indent="-173736">
              <a:spcBef>
                <a:spcPts val="0"/>
              </a:spcBef>
              <a:spcAft>
                <a:spcPts val="400"/>
              </a:spcAft>
            </a:pPr>
            <a:r>
              <a:rPr lang="en-US" sz="1400" dirty="0"/>
              <a:t>American Medical Association (AMA) statement: AMA wants new approaches to combat synthetic and injectable </a:t>
            </a:r>
            <a:r>
              <a:rPr lang="en-US" sz="1400" dirty="0" smtClean="0"/>
              <a:t>drugs, June </a:t>
            </a:r>
            <a:r>
              <a:rPr lang="en-US" sz="1400" dirty="0"/>
              <a:t>12 ,</a:t>
            </a:r>
            <a:r>
              <a:rPr lang="en-US" sz="1400" dirty="0" smtClean="0"/>
              <a:t>2017, located at: https://www.ama-assn.org/press-center/press-releases/ama-wants-new-approaches-combat-synthetic-and-injectable-drugs.</a:t>
            </a:r>
          </a:p>
          <a:p>
            <a:pPr marL="173736" indent="-173736">
              <a:spcBef>
                <a:spcPts val="0"/>
              </a:spcBef>
              <a:spcAft>
                <a:spcPts val="400"/>
              </a:spcAft>
            </a:pPr>
            <a:endParaRPr lang="en-US" sz="1400" dirty="0" smtClean="0">
              <a:solidFill>
                <a:schemeClr val="accent5">
                  <a:lumMod val="75000"/>
                </a:schemeClr>
              </a:solidFill>
            </a:endParaRPr>
          </a:p>
        </p:txBody>
      </p:sp>
    </p:spTree>
    <p:extLst>
      <p:ext uri="{BB962C8B-B14F-4D97-AF65-F5344CB8AC3E}">
        <p14:creationId xmlns:p14="http://schemas.microsoft.com/office/powerpoint/2010/main" val="36787864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Overview of the Ongoing Opioid Crisis</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a:t>
            </a:fld>
            <a:endParaRPr lang="en-US" dirty="0">
              <a:solidFill>
                <a:schemeClr val="bg1"/>
              </a:solidFill>
            </a:endParaRPr>
          </a:p>
        </p:txBody>
      </p:sp>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990600"/>
            <a:ext cx="7224858" cy="5096542"/>
          </a:xfrm>
          <a:prstGeom prst="rect">
            <a:avLst/>
          </a:prstGeom>
        </p:spPr>
      </p:pic>
    </p:spTree>
    <p:extLst>
      <p:ext uri="{BB962C8B-B14F-4D97-AF65-F5344CB8AC3E}">
        <p14:creationId xmlns:p14="http://schemas.microsoft.com/office/powerpoint/2010/main" val="303556280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40</a:t>
            </a:fld>
            <a:endParaRPr lang="en-US" dirty="0">
              <a:solidFill>
                <a:schemeClr val="bg1"/>
              </a:solidFill>
            </a:endParaRPr>
          </a:p>
        </p:txBody>
      </p:sp>
      <p:sp>
        <p:nvSpPr>
          <p:cNvPr id="14" name="Content Placeholder 2"/>
          <p:cNvSpPr txBox="1">
            <a:spLocks/>
          </p:cNvSpPr>
          <p:nvPr/>
        </p:nvSpPr>
        <p:spPr>
          <a:xfrm>
            <a:off x="609600" y="838200"/>
            <a:ext cx="83058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Leo Beletsky, JD, MPH</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5:</a:t>
            </a:r>
            <a:r>
              <a:rPr lang="en-US" sz="1000" dirty="0" smtClean="0"/>
              <a:t>		Replace </a:t>
            </a:r>
            <a:r>
              <a:rPr lang="en-US" sz="1000" dirty="0"/>
              <a:t>“overdose deaths in MA have declined” </a:t>
            </a:r>
            <a:r>
              <a:rPr lang="en-US" sz="1000" dirty="0" smtClean="0"/>
              <a:t>with “</a:t>
            </a:r>
            <a:r>
              <a:rPr lang="en-US" sz="1000" dirty="0"/>
              <a:t>overdose deaths in MA </a:t>
            </a:r>
            <a:r>
              <a:rPr lang="en-US" sz="1000" b="1" dirty="0"/>
              <a:t>appear to be levelling off</a:t>
            </a:r>
            <a:r>
              <a:rPr lang="en-US" sz="1000" dirty="0"/>
              <a:t>” or “overdose deaths in MA </a:t>
            </a:r>
            <a:r>
              <a:rPr lang="en-US" sz="1000" b="1" dirty="0"/>
              <a:t>appear to </a:t>
            </a:r>
            <a:r>
              <a:rPr lang="en-US" sz="1000" b="1" dirty="0" smtClean="0"/>
              <a:t>be</a:t>
            </a:r>
            <a:br>
              <a:rPr lang="en-US" sz="1000" b="1" dirty="0" smtClean="0"/>
            </a:br>
            <a:r>
              <a:rPr lang="en-US" sz="1000" b="1" dirty="0" smtClean="0"/>
              <a:t>	declining</a:t>
            </a:r>
            <a:r>
              <a:rPr lang="en-US" sz="1000" dirty="0" smtClean="0"/>
              <a:t>”</a:t>
            </a:r>
            <a:r>
              <a:rPr lang="en-US" sz="1000" dirty="0"/>
              <a:t/>
            </a:r>
            <a:br>
              <a:rPr lang="en-US" sz="1000" dirty="0"/>
            </a:br>
            <a:r>
              <a:rPr lang="en-US" sz="1000" dirty="0" smtClean="0"/>
              <a:t>	</a:t>
            </a:r>
            <a:r>
              <a:rPr lang="en-US" sz="1000" u="sng" dirty="0" smtClean="0"/>
              <a:t>Explanation</a:t>
            </a:r>
            <a:r>
              <a:rPr lang="en-US" sz="1000" u="sng" dirty="0"/>
              <a:t>:</a:t>
            </a:r>
            <a:r>
              <a:rPr lang="en-US" sz="1000" dirty="0"/>
              <a:t> The downward trend observed to date is not statistically-significant and therefore the proposed language is misleading. See </a:t>
            </a:r>
            <a:r>
              <a:rPr lang="en-US" sz="1000" dirty="0" smtClean="0"/>
              <a:t>the</a:t>
            </a:r>
            <a:br>
              <a:rPr lang="en-US" sz="1000" dirty="0" smtClean="0"/>
            </a:br>
            <a:r>
              <a:rPr lang="en-US" sz="1000" dirty="0" smtClean="0"/>
              <a:t>	</a:t>
            </a:r>
            <a:r>
              <a:rPr lang="en-US" sz="1000" dirty="0" smtClean="0">
                <a:hlinkClick r:id="rId4"/>
              </a:rPr>
              <a:t>DPH quarterly </a:t>
            </a:r>
            <a:r>
              <a:rPr lang="en-US" sz="1000" dirty="0">
                <a:hlinkClick r:id="rId4"/>
              </a:rPr>
              <a:t>report for last quarter of 2018</a:t>
            </a:r>
            <a:r>
              <a:rPr lang="en-US" sz="1000" dirty="0"/>
              <a:t>, demonstrating that the confidence intervals for the year-over-year trends are overlapping, which </a:t>
            </a:r>
            <a:r>
              <a:rPr lang="en-US" sz="1000" dirty="0" smtClean="0"/>
              <a:t>	evidences </a:t>
            </a:r>
            <a:r>
              <a:rPr lang="en-US" sz="1000" dirty="0"/>
              <a:t>that the observed decline could be due to chance and/or within the margin of </a:t>
            </a:r>
            <a:r>
              <a:rPr lang="en-US" sz="1000" dirty="0" smtClean="0"/>
              <a:t>error.</a:t>
            </a:r>
          </a:p>
          <a:p>
            <a:pPr marL="400050" indent="-400050">
              <a:spcBef>
                <a:spcPts val="0"/>
              </a:spcBef>
              <a:spcAft>
                <a:spcPts val="400"/>
              </a:spcAft>
              <a:buNone/>
              <a:tabLst>
                <a:tab pos="514350" algn="l"/>
              </a:tabLst>
            </a:pPr>
            <a:r>
              <a:rPr lang="en-US" sz="1000" u="sng" dirty="0" smtClean="0"/>
              <a:t>Slide 6:</a:t>
            </a:r>
            <a:r>
              <a:rPr lang="en-US" sz="1000" dirty="0" smtClean="0"/>
              <a:t>		Same </a:t>
            </a:r>
            <a:r>
              <a:rPr lang="en-US" sz="1000" dirty="0"/>
              <a:t>comment as item 1 </a:t>
            </a:r>
            <a:r>
              <a:rPr lang="en-US" sz="1000" dirty="0" smtClean="0"/>
              <a:t>above</a:t>
            </a:r>
          </a:p>
          <a:p>
            <a:pPr marL="400050" indent="-400050">
              <a:spcBef>
                <a:spcPts val="0"/>
              </a:spcBef>
              <a:spcAft>
                <a:spcPts val="400"/>
              </a:spcAft>
              <a:buNone/>
              <a:tabLst>
                <a:tab pos="514350" algn="l"/>
              </a:tabLst>
            </a:pPr>
            <a:r>
              <a:rPr lang="en-US" sz="1000" u="sng" dirty="0" smtClean="0"/>
              <a:t>Slide </a:t>
            </a:r>
            <a:r>
              <a:rPr lang="en-US" sz="1000" u="sng" dirty="0"/>
              <a:t>8</a:t>
            </a:r>
            <a:r>
              <a:rPr lang="en-US" sz="1000" u="sng" dirty="0" smtClean="0"/>
              <a:t>:</a:t>
            </a:r>
            <a:r>
              <a:rPr lang="en-US" sz="1000" dirty="0" smtClean="0"/>
              <a:t>		My </a:t>
            </a:r>
            <a:r>
              <a:rPr lang="en-US" sz="1000" dirty="0"/>
              <a:t>official title is “Associate Professor of Law </a:t>
            </a:r>
            <a:r>
              <a:rPr lang="en-US" sz="1000" b="1" dirty="0"/>
              <a:t>and Health </a:t>
            </a:r>
            <a:r>
              <a:rPr lang="en-US" sz="1000" b="1" dirty="0" smtClean="0"/>
              <a:t>Sciences</a:t>
            </a:r>
            <a:r>
              <a:rPr lang="en-US" sz="1000" dirty="0" smtClean="0"/>
              <a:t>”</a:t>
            </a:r>
          </a:p>
          <a:p>
            <a:pPr marL="400050" indent="-400050">
              <a:spcBef>
                <a:spcPts val="0"/>
              </a:spcBef>
              <a:spcAft>
                <a:spcPts val="400"/>
              </a:spcAft>
              <a:buNone/>
              <a:tabLst>
                <a:tab pos="514350" algn="l"/>
              </a:tabLst>
            </a:pPr>
            <a:r>
              <a:rPr lang="en-US" sz="1000" u="sng" dirty="0" smtClean="0"/>
              <a:t>Slide </a:t>
            </a:r>
            <a:r>
              <a:rPr lang="en-US" sz="1000" u="sng" dirty="0"/>
              <a:t>13</a:t>
            </a:r>
            <a:r>
              <a:rPr lang="en-US" sz="1000" u="sng" dirty="0" smtClean="0"/>
              <a:t>:</a:t>
            </a:r>
            <a:r>
              <a:rPr lang="en-US" sz="1000" dirty="0" smtClean="0"/>
              <a:t>	a.  Replace </a:t>
            </a:r>
            <a:r>
              <a:rPr lang="en-US" sz="1000" dirty="0"/>
              <a:t>“a spectrum of evidence-informed strategies</a:t>
            </a:r>
            <a:r>
              <a:rPr lang="en-US" sz="1000" dirty="0" smtClean="0"/>
              <a:t>” with </a:t>
            </a:r>
            <a:r>
              <a:rPr lang="en-US" sz="1000" dirty="0"/>
              <a:t>“a spectrum of </a:t>
            </a:r>
            <a:r>
              <a:rPr lang="en-US" sz="1000" b="1" dirty="0"/>
              <a:t>evidence-based and</a:t>
            </a:r>
            <a:r>
              <a:rPr lang="en-US" sz="1000" dirty="0"/>
              <a:t> evidence-informed </a:t>
            </a:r>
            <a:r>
              <a:rPr lang="en-US" sz="1000" dirty="0" smtClean="0"/>
              <a:t>strategies”</a:t>
            </a:r>
            <a:br>
              <a:rPr lang="en-US" sz="1000" dirty="0" smtClean="0"/>
            </a:br>
            <a:r>
              <a:rPr lang="en-US" sz="1000" dirty="0" smtClean="0"/>
              <a:t>	</a:t>
            </a:r>
            <a:r>
              <a:rPr lang="en-US" sz="1000" u="sng" dirty="0" smtClean="0"/>
              <a:t>Explanation:</a:t>
            </a:r>
            <a:r>
              <a:rPr lang="en-US" sz="1000" dirty="0" smtClean="0"/>
              <a:t> there is overwhelming amount of published evidence that supports positive impact of SCS. Interventions based on this evidence have 	replicated prior experience of positive impact. This evidence is not “emerging,” as suggested by the term “evidence-informed.”</a:t>
            </a:r>
          </a:p>
          <a:p>
            <a:pPr marL="400050" indent="-400050">
              <a:spcBef>
                <a:spcPts val="0"/>
              </a:spcBef>
              <a:spcAft>
                <a:spcPts val="400"/>
              </a:spcAft>
              <a:buNone/>
              <a:tabLst>
                <a:tab pos="514350" algn="l"/>
              </a:tabLst>
            </a:pPr>
            <a:r>
              <a:rPr lang="en-US" sz="1000" dirty="0"/>
              <a:t>	</a:t>
            </a:r>
            <a:r>
              <a:rPr lang="en-US" sz="1000" dirty="0" smtClean="0"/>
              <a:t>	b.  Replace </a:t>
            </a:r>
            <a:r>
              <a:rPr lang="en-US" sz="1000" dirty="0"/>
              <a:t>“Because harm reduction approaches and interventions reflect specific individual and community needs, there is no universal definition </a:t>
            </a:r>
            <a:r>
              <a:rPr lang="en-US" sz="1000" dirty="0" smtClean="0"/>
              <a:t>	or </a:t>
            </a:r>
            <a:r>
              <a:rPr lang="en-US" sz="1000" dirty="0"/>
              <a:t>formula for implementation” </a:t>
            </a:r>
            <a:r>
              <a:rPr lang="en-US" sz="1000" dirty="0" smtClean="0"/>
              <a:t>with </a:t>
            </a:r>
            <a:r>
              <a:rPr lang="en-US" sz="1000" dirty="0"/>
              <a:t>“Because harm reduction approaches and interventions reflect specific individual and community needs, </a:t>
            </a:r>
            <a:r>
              <a:rPr lang="en-US" sz="1000" dirty="0" smtClean="0"/>
              <a:t>	</a:t>
            </a:r>
            <a:r>
              <a:rPr lang="en-US" sz="1000" b="1" dirty="0" smtClean="0"/>
              <a:t>program </a:t>
            </a:r>
            <a:r>
              <a:rPr lang="en-US" sz="1000" b="1" dirty="0"/>
              <a:t>and policy design must reflect the diversity of settings and input from relevant stakeholders</a:t>
            </a:r>
            <a:r>
              <a:rPr lang="en-US" sz="1000" dirty="0"/>
              <a:t>.” </a:t>
            </a:r>
          </a:p>
          <a:p>
            <a:pPr marL="400050" indent="-400050">
              <a:spcBef>
                <a:spcPts val="0"/>
              </a:spcBef>
              <a:spcAft>
                <a:spcPts val="400"/>
              </a:spcAft>
              <a:buNone/>
              <a:tabLst>
                <a:tab pos="514350" algn="l"/>
              </a:tabLst>
            </a:pPr>
            <a:r>
              <a:rPr lang="en-US" sz="1000" dirty="0" smtClean="0"/>
              <a:t>		</a:t>
            </a:r>
            <a:r>
              <a:rPr lang="en-US" sz="1000" u="sng" dirty="0" smtClean="0"/>
              <a:t>Explanation</a:t>
            </a:r>
            <a:r>
              <a:rPr lang="en-US" sz="1000" u="sng" dirty="0"/>
              <a:t>:</a:t>
            </a:r>
            <a:r>
              <a:rPr lang="en-US" sz="1000" dirty="0"/>
              <a:t> As written, this statement is not accurate as a general matter. There are, in fact, numerous established best practices and guidelines in </a:t>
            </a:r>
            <a:r>
              <a:rPr lang="en-US" sz="1000" dirty="0" smtClean="0"/>
              <a:t>	harm </a:t>
            </a:r>
            <a:r>
              <a:rPr lang="en-US" sz="1000" dirty="0"/>
              <a:t>reduction policy and practice, including those articulated by the CDC and </a:t>
            </a:r>
            <a:r>
              <a:rPr lang="en-US" sz="1000" dirty="0" err="1" smtClean="0"/>
              <a:t>NASTAD</a:t>
            </a:r>
            <a:r>
              <a:rPr lang="en-US" sz="1000" dirty="0" smtClean="0"/>
              <a:t>.</a:t>
            </a:r>
          </a:p>
          <a:p>
            <a:pPr marL="400050" indent="-400050">
              <a:spcBef>
                <a:spcPts val="0"/>
              </a:spcBef>
              <a:spcAft>
                <a:spcPts val="400"/>
              </a:spcAft>
              <a:buNone/>
              <a:tabLst>
                <a:tab pos="514350" algn="l"/>
              </a:tabLst>
            </a:pPr>
            <a:r>
              <a:rPr lang="en-US" sz="1000" dirty="0"/>
              <a:t>	</a:t>
            </a:r>
            <a:r>
              <a:rPr lang="en-US" sz="1000" dirty="0" smtClean="0"/>
              <a:t>	c.  Replace </a:t>
            </a:r>
            <a:r>
              <a:rPr lang="en-US" sz="1000" dirty="0"/>
              <a:t>“</a:t>
            </a:r>
            <a:r>
              <a:rPr lang="en-US" sz="1000" dirty="0" err="1"/>
              <a:t>SCSs</a:t>
            </a:r>
            <a:r>
              <a:rPr lang="en-US" sz="1000" dirty="0"/>
              <a:t> tend to be located in settings that are experiencing problems of public use and primarily support sub-populations of users with </a:t>
            </a:r>
            <a:r>
              <a:rPr lang="en-US" sz="1000" dirty="0" smtClean="0"/>
              <a:t>	limited </a:t>
            </a:r>
            <a:r>
              <a:rPr lang="en-US" sz="1000" dirty="0"/>
              <a:t>opportunities for hygienic </a:t>
            </a:r>
            <a:r>
              <a:rPr lang="en-US" sz="1000" dirty="0" smtClean="0"/>
              <a:t>injection” with </a:t>
            </a:r>
            <a:r>
              <a:rPr lang="en-US" sz="1000" dirty="0"/>
              <a:t>“</a:t>
            </a:r>
            <a:r>
              <a:rPr lang="en-US" sz="1000" b="1" dirty="0"/>
              <a:t>SIFs</a:t>
            </a:r>
            <a:r>
              <a:rPr lang="en-US" sz="1000" dirty="0"/>
              <a:t> tend to be located in settings that are experiencing problems of public use and primarily </a:t>
            </a:r>
            <a:r>
              <a:rPr lang="en-US" sz="1000" dirty="0" smtClean="0"/>
              <a:t>	support </a:t>
            </a:r>
            <a:r>
              <a:rPr lang="en-US" sz="1000" dirty="0"/>
              <a:t>sub-populations of users with limited opportunities for hygienic injection” </a:t>
            </a:r>
          </a:p>
          <a:p>
            <a:pPr marL="400050" indent="-400050">
              <a:spcBef>
                <a:spcPts val="0"/>
              </a:spcBef>
              <a:spcAft>
                <a:spcPts val="400"/>
              </a:spcAft>
              <a:buNone/>
              <a:tabLst>
                <a:tab pos="514350" algn="l"/>
              </a:tabLst>
            </a:pPr>
            <a:r>
              <a:rPr lang="en-US" sz="1000" u="sng" dirty="0" smtClean="0"/>
              <a:t>Slide 14:</a:t>
            </a:r>
            <a:r>
              <a:rPr lang="en-US" sz="1000" dirty="0"/>
              <a:t>	</a:t>
            </a:r>
            <a:r>
              <a:rPr lang="en-US" sz="1000" dirty="0" smtClean="0"/>
              <a:t>Add </a:t>
            </a:r>
            <a:r>
              <a:rPr lang="en-US" sz="1000" dirty="0"/>
              <a:t>bullet point: “Under established clinical definition, addiction/severe substance use disorder is characterized by continued compulsive use </a:t>
            </a:r>
            <a:r>
              <a:rPr lang="en-US" sz="1000" dirty="0" smtClean="0"/>
              <a:t>	despite </a:t>
            </a:r>
            <a:r>
              <a:rPr lang="en-US" sz="1000" dirty="0"/>
              <a:t>negative consequences</a:t>
            </a:r>
            <a:r>
              <a:rPr lang="en-US" sz="1000" dirty="0" smtClean="0"/>
              <a:t>.”</a:t>
            </a:r>
            <a:br>
              <a:rPr lang="en-US" sz="1000" dirty="0" smtClean="0"/>
            </a:br>
            <a:r>
              <a:rPr lang="en-US" sz="1000" dirty="0" smtClean="0"/>
              <a:t>	</a:t>
            </a:r>
            <a:r>
              <a:rPr lang="en-US" sz="1000" u="sng" dirty="0" smtClean="0"/>
              <a:t>Explanation</a:t>
            </a:r>
            <a:r>
              <a:rPr lang="en-US" sz="1000" dirty="0" smtClean="0"/>
              <a:t>: </a:t>
            </a:r>
            <a:r>
              <a:rPr lang="en-US" sz="1000" dirty="0"/>
              <a:t>DSM 5 and every preceding definition includes the “despite negative consequences” element; its significance is high, because many </a:t>
            </a:r>
            <a:r>
              <a:rPr lang="en-US" sz="1000" dirty="0" smtClean="0"/>
              <a:t>	policy </a:t>
            </a:r>
            <a:r>
              <a:rPr lang="en-US" sz="1000" dirty="0"/>
              <a:t>approaches attempt to regulate problematic substance use through negative consequences, missing the very core of this definition. </a:t>
            </a:r>
            <a:endParaRPr lang="en-US" sz="1000" dirty="0" smtClean="0"/>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smtClean="0"/>
          </a:p>
        </p:txBody>
      </p:sp>
    </p:spTree>
    <p:extLst>
      <p:ext uri="{BB962C8B-B14F-4D97-AF65-F5344CB8AC3E}">
        <p14:creationId xmlns:p14="http://schemas.microsoft.com/office/powerpoint/2010/main" val="242297553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41</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Leo Beletsky, JD, MPH</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a:t>
            </a:r>
            <a:r>
              <a:rPr lang="en-US" sz="1000" u="sng" dirty="0"/>
              <a:t>15:</a:t>
            </a:r>
            <a:r>
              <a:rPr lang="en-US" sz="1000" dirty="0"/>
              <a:t>	a.  Recommendations are customarily offered as a list, with bulleted or numbered points. Suggest revising based on that framework.</a:t>
            </a:r>
            <a:br>
              <a:rPr lang="en-US" sz="1000" dirty="0"/>
            </a:br>
            <a:r>
              <a:rPr lang="en-US" sz="1000" dirty="0"/>
              <a:t>	b.  Replace “In order to continue to combat the opioid crisis, the Commonwealth, in partnership with its municipalities, must create a culture of 	harm reduction throughout the state and expand the array of harm reduction resources” with “In order to continue to combat the opioid crisis, the 	Commonwealth, in partnership with its municipalities, must create a culture of harm reduction throughout the state and expand the array of harm 	reduction resources</a:t>
            </a:r>
            <a:r>
              <a:rPr lang="en-US" sz="1000" b="1" dirty="0"/>
              <a:t>; those harm reduction measures should include SCS and other evidence-based and evidence-informed approaches.</a:t>
            </a:r>
            <a:r>
              <a:rPr lang="en-US" sz="1000" dirty="0"/>
              <a:t>”</a:t>
            </a:r>
            <a:br>
              <a:rPr lang="en-US" sz="1000" dirty="0"/>
            </a:br>
            <a:r>
              <a:rPr lang="en-US" sz="1000" dirty="0"/>
              <a:t>	</a:t>
            </a:r>
            <a:r>
              <a:rPr lang="en-US" sz="1000" u="sng" dirty="0"/>
              <a:t>Explanation:</a:t>
            </a:r>
            <a:r>
              <a:rPr lang="en-US" sz="1000" dirty="0"/>
              <a:t> The Commission must articulate its stance on SCS in its recommendations. Failure to do so is a dereliction of its statutory mandate. We 	also need to include other measures among the recommendations, since that was the stated statutory </a:t>
            </a:r>
            <a:r>
              <a:rPr lang="en-US" sz="1000" dirty="0" smtClean="0"/>
              <a:t>mandate.</a:t>
            </a:r>
            <a:br>
              <a:rPr lang="en-US" sz="1000" dirty="0" smtClean="0"/>
            </a:br>
            <a:r>
              <a:rPr lang="en-US" sz="1000" dirty="0" smtClean="0"/>
              <a:t>	c.  Replace </a:t>
            </a:r>
            <a:r>
              <a:rPr lang="en-US" sz="1000" dirty="0"/>
              <a:t>“In order to pursue a pilot program of one or more supervised consumption sites, there are several challenges the Commonwealth </a:t>
            </a:r>
            <a:r>
              <a:rPr lang="en-US" sz="1000" dirty="0" smtClean="0"/>
              <a:t>	must </a:t>
            </a:r>
            <a:r>
              <a:rPr lang="en-US" sz="1000" dirty="0"/>
              <a:t>address, including enacting legal protections for organizations and individuals who would staff a supervised consumption site and amending </a:t>
            </a:r>
            <a:r>
              <a:rPr lang="en-US" sz="1000" dirty="0" smtClean="0"/>
              <a:t>	any </a:t>
            </a:r>
            <a:r>
              <a:rPr lang="en-US" sz="1000" dirty="0"/>
              <a:t>state criminal and civil tort laws that may pose a </a:t>
            </a:r>
            <a:r>
              <a:rPr lang="en-US" sz="1000" dirty="0" smtClean="0"/>
              <a:t>barrier” with “In </a:t>
            </a:r>
            <a:r>
              <a:rPr lang="en-US" sz="1000" dirty="0"/>
              <a:t>order to pursue a pilot program of one or more supervised consumption </a:t>
            </a:r>
            <a:r>
              <a:rPr lang="en-US" sz="1000" dirty="0" smtClean="0"/>
              <a:t>	sites</a:t>
            </a:r>
            <a:r>
              <a:rPr lang="en-US" sz="1000" dirty="0"/>
              <a:t>, there are several challenges the Commonwealth must address, including enacting legal protections for organizations and individuals who </a:t>
            </a:r>
            <a:r>
              <a:rPr lang="en-US" sz="1000" dirty="0" smtClean="0"/>
              <a:t>	would </a:t>
            </a:r>
            <a:r>
              <a:rPr lang="en-US" sz="1000" dirty="0"/>
              <a:t>staff a supervised consumption site and amending </a:t>
            </a:r>
            <a:r>
              <a:rPr lang="en-US" sz="1000" b="1" dirty="0"/>
              <a:t>any</a:t>
            </a:r>
            <a:r>
              <a:rPr lang="en-US" sz="1000" dirty="0"/>
              <a:t> state criminal and civil </a:t>
            </a:r>
            <a:r>
              <a:rPr lang="en-US" sz="1000" b="1" dirty="0"/>
              <a:t>tort</a:t>
            </a:r>
            <a:r>
              <a:rPr lang="en-US" sz="1000" dirty="0"/>
              <a:t> laws that may pose a barrier</a:t>
            </a:r>
            <a:r>
              <a:rPr lang="en-US" sz="1000" dirty="0" smtClean="0"/>
              <a:t>.”</a:t>
            </a:r>
            <a:br>
              <a:rPr lang="en-US" sz="1000" dirty="0" smtClean="0"/>
            </a:br>
            <a:r>
              <a:rPr lang="en-US" sz="1000" dirty="0" smtClean="0"/>
              <a:t>	</a:t>
            </a:r>
            <a:r>
              <a:rPr lang="en-US" sz="1000" u="sng" dirty="0" smtClean="0"/>
              <a:t>Explanation 1:</a:t>
            </a:r>
            <a:r>
              <a:rPr lang="en-US" sz="1000" dirty="0" smtClean="0"/>
              <a:t> </a:t>
            </a:r>
            <a:r>
              <a:rPr lang="en-US" sz="1000" dirty="0"/>
              <a:t>“any state criminal and civil” creates an impression that ALL state criminal and civil laws that pose ANY barrier must be amended. </a:t>
            </a:r>
            <a:r>
              <a:rPr lang="en-US" sz="1000" dirty="0" smtClean="0"/>
              <a:t>	That </a:t>
            </a:r>
            <a:r>
              <a:rPr lang="en-US" sz="1000" dirty="0"/>
              <a:t>sets an insurmountably high bar; few harm reduction or other public health programs currently in operation meet this standard. Simply saying </a:t>
            </a:r>
            <a:r>
              <a:rPr lang="en-US" sz="1000" dirty="0" smtClean="0"/>
              <a:t>	that </a:t>
            </a:r>
            <a:r>
              <a:rPr lang="en-US" sz="1000" dirty="0"/>
              <a:t>the legal barriers is sufficient. 2. The term “tort” is a legal term of art that would apply in this context to personal injury or other related issues </a:t>
            </a:r>
            <a:r>
              <a:rPr lang="en-US" sz="1000" dirty="0" smtClean="0"/>
              <a:t>	and </a:t>
            </a:r>
            <a:r>
              <a:rPr lang="en-US" sz="1000" dirty="0"/>
              <a:t>so doesn’t apply to licensing or other issues. It is not accurate and should be </a:t>
            </a:r>
            <a:r>
              <a:rPr lang="en-US" sz="1000" dirty="0" smtClean="0"/>
              <a:t>redacted.</a:t>
            </a:r>
            <a:br>
              <a:rPr lang="en-US" sz="1000" dirty="0" smtClean="0"/>
            </a:br>
            <a:r>
              <a:rPr lang="en-US" sz="1000" dirty="0" smtClean="0"/>
              <a:t>	d.  Replace </a:t>
            </a:r>
            <a:r>
              <a:rPr lang="en-US" sz="1000" dirty="0"/>
              <a:t>“Congressional action is needed to amend current federal law that prohibits supervised consumption </a:t>
            </a:r>
            <a:r>
              <a:rPr lang="en-US" sz="1000" dirty="0" smtClean="0"/>
              <a:t>sites” with </a:t>
            </a:r>
            <a:r>
              <a:rPr lang="en-US" sz="1000" dirty="0"/>
              <a:t>“Federal policy </a:t>
            </a:r>
            <a:r>
              <a:rPr lang="en-US" sz="1000" dirty="0" smtClean="0"/>
              <a:t>	opposing </a:t>
            </a:r>
            <a:r>
              <a:rPr lang="en-US" sz="1000" dirty="0"/>
              <a:t>SCS needs to shift. </a:t>
            </a:r>
            <a:r>
              <a:rPr lang="en-US" sz="1000" dirty="0" smtClean="0"/>
              <a:t/>
            </a:r>
            <a:br>
              <a:rPr lang="en-US" sz="1000" dirty="0" smtClean="0"/>
            </a:br>
            <a:r>
              <a:rPr lang="en-US" sz="1000" dirty="0" smtClean="0"/>
              <a:t>	</a:t>
            </a:r>
            <a:r>
              <a:rPr lang="en-US" sz="1000" u="sng" dirty="0" smtClean="0"/>
              <a:t>Explanation</a:t>
            </a:r>
            <a:r>
              <a:rPr lang="en-US" sz="1000" u="sng" dirty="0"/>
              <a:t>:</a:t>
            </a:r>
            <a:r>
              <a:rPr lang="en-US" sz="1000" dirty="0"/>
              <a:t> This statement is inaccurate. Federal law does not explicitly prohibit SCS (this is a matter of statutory interpretation and other legal </a:t>
            </a:r>
            <a:r>
              <a:rPr lang="en-US" sz="1000" dirty="0" smtClean="0"/>
              <a:t>	arguments </a:t>
            </a:r>
            <a:r>
              <a:rPr lang="en-US" sz="1000" dirty="0"/>
              <a:t>we discussed). Also, Federal policy shift can occur on legislative, judicial or executive levels, so Congressional action is not actually </a:t>
            </a:r>
            <a:r>
              <a:rPr lang="en-US" sz="1000" dirty="0" smtClean="0"/>
              <a:t>	imperative.</a:t>
            </a:r>
            <a:br>
              <a:rPr lang="en-US" sz="1000" dirty="0" smtClean="0"/>
            </a:br>
            <a:r>
              <a:rPr lang="en-US" sz="1000" dirty="0" smtClean="0"/>
              <a:t>	e.  Somewhere </a:t>
            </a:r>
            <a:r>
              <a:rPr lang="en-US" sz="1000" dirty="0"/>
              <a:t>in the Recommendations, there should be a statement that state legislation is needed to put SCS operations in Mass on the </a:t>
            </a:r>
            <a:r>
              <a:rPr lang="en-US" sz="1000" dirty="0" smtClean="0"/>
              <a:t>	strongest </a:t>
            </a:r>
            <a:r>
              <a:rPr lang="en-US" sz="1000" dirty="0"/>
              <a:t>legal footing and confer the strongest legal protections for Mass clients and </a:t>
            </a:r>
            <a:r>
              <a:rPr lang="en-US" sz="1000" dirty="0" smtClean="0"/>
              <a:t>providers.</a:t>
            </a:r>
            <a:br>
              <a:rPr lang="en-US" sz="1000" dirty="0" smtClean="0"/>
            </a:br>
            <a:r>
              <a:rPr lang="en-US" sz="1000" dirty="0" smtClean="0"/>
              <a:t>	f.  Somewhere </a:t>
            </a:r>
            <a:r>
              <a:rPr lang="en-US" sz="1000" dirty="0"/>
              <a:t>in the Recommendations, there should be a strong statement that SCS and other harm reduction measures are a key element of the </a:t>
            </a:r>
            <a:r>
              <a:rPr lang="en-US" sz="1000" dirty="0" smtClean="0"/>
              <a:t>	emergency </a:t>
            </a:r>
            <a:r>
              <a:rPr lang="en-US" sz="1000" dirty="0"/>
              <a:t>public health </a:t>
            </a:r>
            <a:r>
              <a:rPr lang="en-US" sz="1000" dirty="0" smtClean="0"/>
              <a:t>response.</a:t>
            </a:r>
            <a:endParaRPr lang="en-US" sz="1000" dirty="0"/>
          </a:p>
          <a:p>
            <a:pPr marL="400050" indent="-400050">
              <a:spcBef>
                <a:spcPts val="0"/>
              </a:spcBef>
              <a:spcAft>
                <a:spcPts val="400"/>
              </a:spcAft>
              <a:buNone/>
              <a:tabLst>
                <a:tab pos="514350" algn="l"/>
              </a:tabLst>
            </a:pPr>
            <a:r>
              <a:rPr lang="en-US" sz="1000" u="sng" dirty="0" smtClean="0"/>
              <a:t>Slide 16:</a:t>
            </a:r>
            <a:r>
              <a:rPr lang="en-US" sz="1000" dirty="0" smtClean="0"/>
              <a:t>	a.  It </a:t>
            </a:r>
            <a:r>
              <a:rPr lang="en-US" sz="1000" dirty="0"/>
              <a:t>is puzzling that the US Department of Justice is offered as the heading here, since the content addresses both federal and state legal issues. </a:t>
            </a:r>
            <a:r>
              <a:rPr lang="en-US" sz="1000" dirty="0" smtClean="0"/>
              <a:t>	Suggest </a:t>
            </a:r>
            <a:r>
              <a:rPr lang="en-US" sz="1000" dirty="0"/>
              <a:t>replacing with “Legal barriers to implementation of </a:t>
            </a:r>
            <a:r>
              <a:rPr lang="en-US" sz="1000" dirty="0" err="1"/>
              <a:t>SCSs</a:t>
            </a:r>
            <a:r>
              <a:rPr lang="en-US" sz="1000" dirty="0"/>
              <a:t> should be addressed in order to maximize the viability, </a:t>
            </a:r>
            <a:r>
              <a:rPr lang="en-US" sz="1000" dirty="0" smtClean="0"/>
              <a:t>sustainability</a:t>
            </a:r>
            <a:r>
              <a:rPr lang="en-US" sz="1000" dirty="0"/>
              <a:t>, and positive </a:t>
            </a:r>
            <a:r>
              <a:rPr lang="en-US" sz="1000" dirty="0" smtClean="0"/>
              <a:t>	impact </a:t>
            </a:r>
            <a:r>
              <a:rPr lang="en-US" sz="1000" dirty="0"/>
              <a:t>of these </a:t>
            </a:r>
            <a:r>
              <a:rPr lang="en-US" sz="1000" dirty="0" smtClean="0"/>
              <a:t>programs”</a:t>
            </a:r>
            <a:br>
              <a:rPr lang="en-US" sz="1000" dirty="0" smtClean="0"/>
            </a:br>
            <a:endParaRPr lang="en-US" sz="1000" dirty="0" smtClean="0"/>
          </a:p>
        </p:txBody>
      </p:sp>
    </p:spTree>
    <p:extLst>
      <p:ext uri="{BB962C8B-B14F-4D97-AF65-F5344CB8AC3E}">
        <p14:creationId xmlns:p14="http://schemas.microsoft.com/office/powerpoint/2010/main" val="156159239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42</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Leo Beletsky, JD, MPH</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16:</a:t>
            </a:r>
            <a:r>
              <a:rPr lang="en-US" sz="1000" dirty="0"/>
              <a:t>	b.  Replace “The U.S. Department of Justice has made it clear that </a:t>
            </a:r>
            <a:r>
              <a:rPr lang="en-US" sz="1000" dirty="0" err="1"/>
              <a:t>SCSs</a:t>
            </a:r>
            <a:r>
              <a:rPr lang="en-US" sz="1000" dirty="0"/>
              <a:t> are illegal and prohibited under the Controlled Substances Act” with “The 	U.S. Department of Justice has made it clear </a:t>
            </a:r>
            <a:r>
              <a:rPr lang="en-US" sz="1000" b="1" dirty="0"/>
              <a:t>that it considers</a:t>
            </a:r>
            <a:r>
              <a:rPr lang="en-US" sz="1000" dirty="0"/>
              <a:t> SCS to be prohibited under the Controlled Substances Act.</a:t>
            </a:r>
            <a:br>
              <a:rPr lang="en-US" sz="1000" dirty="0"/>
            </a:br>
            <a:r>
              <a:rPr lang="en-US" sz="1000" dirty="0"/>
              <a:t>	</a:t>
            </a:r>
            <a:r>
              <a:rPr lang="en-US" sz="1000" u="sng" dirty="0"/>
              <a:t>Explanation:</a:t>
            </a:r>
            <a:r>
              <a:rPr lang="en-US" sz="1000" dirty="0"/>
              <a:t> Interpretation of federal law is the function of the judicial branch. US DOJ can opine on how they interpret the law, but those opinions 	are not determinative.</a:t>
            </a:r>
            <a:br>
              <a:rPr lang="en-US" sz="1000" dirty="0"/>
            </a:br>
            <a:r>
              <a:rPr lang="en-US" sz="1000" dirty="0"/>
              <a:t>	c.  Replace “civil tort laws” with “civil laws” (see item above)</a:t>
            </a:r>
            <a:br>
              <a:rPr lang="en-US" sz="1000" dirty="0"/>
            </a:br>
            <a:r>
              <a:rPr lang="en-US" sz="1000" dirty="0"/>
              <a:t>	d.  For the “Legal issues” heading, add the following bullet point: “</a:t>
            </a:r>
            <a:r>
              <a:rPr lang="en-US" sz="1000" b="1" dirty="0"/>
              <a:t>Policy innovation in Massachusetts and elsewhere has, at times, proceeded in 	the face of federal opposition, including in areas of drug policy (e.g. cannabis legalization), immigration policy (e.g. sanctuary cities), and other 	domains.</a:t>
            </a:r>
            <a:r>
              <a:rPr lang="en-US" sz="1000" dirty="0"/>
              <a:t>”</a:t>
            </a:r>
            <a:br>
              <a:rPr lang="en-US" sz="1000" dirty="0"/>
            </a:br>
            <a:r>
              <a:rPr lang="en-US" sz="1000" dirty="0"/>
              <a:t>	e.  Under “existing harm reduction approaches,” add the following bullet point: “</a:t>
            </a:r>
            <a:r>
              <a:rPr lang="en-US" sz="1000" b="1" dirty="0"/>
              <a:t>Other harm reduction strategies, including injectable opioid 	agonist therapy and drug-checking services should be considered as part of the Commonwealth’s emergency response to the current overdose 	crisis</a:t>
            </a:r>
            <a:r>
              <a:rPr lang="en-US" sz="1000" dirty="0"/>
              <a:t>.”</a:t>
            </a:r>
          </a:p>
          <a:p>
            <a:pPr marL="400050" indent="-400050">
              <a:spcBef>
                <a:spcPts val="0"/>
              </a:spcBef>
              <a:spcAft>
                <a:spcPts val="400"/>
              </a:spcAft>
              <a:buNone/>
              <a:tabLst>
                <a:tab pos="514350" algn="l"/>
              </a:tabLst>
            </a:pPr>
            <a:r>
              <a:rPr lang="en-US" sz="1000" u="sng" dirty="0" smtClean="0"/>
              <a:t>Slide 19:</a:t>
            </a:r>
            <a:r>
              <a:rPr lang="en-US" sz="1000" dirty="0" smtClean="0"/>
              <a:t>	Under </a:t>
            </a:r>
            <a:r>
              <a:rPr lang="en-US" sz="1000" dirty="0"/>
              <a:t>“Availability of…” add the bullet point: “</a:t>
            </a:r>
            <a:r>
              <a:rPr lang="en-US" sz="1000" b="1" dirty="0"/>
              <a:t>State reform in criminal and civil laws is needed to facilitate the expansion of drug-checking </a:t>
            </a:r>
            <a:r>
              <a:rPr lang="en-US" sz="1000" b="1" dirty="0" smtClean="0"/>
              <a:t>	services</a:t>
            </a:r>
            <a:r>
              <a:rPr lang="en-US" sz="1000" dirty="0" smtClean="0"/>
              <a:t>”</a:t>
            </a:r>
            <a:br>
              <a:rPr lang="en-US" sz="1000" dirty="0" smtClean="0"/>
            </a:br>
            <a:r>
              <a:rPr lang="en-US" sz="1000" dirty="0" smtClean="0"/>
              <a:t>	</a:t>
            </a:r>
            <a:r>
              <a:rPr lang="en-US" sz="1000" u="sng" dirty="0" smtClean="0"/>
              <a:t>Explanation</a:t>
            </a:r>
            <a:r>
              <a:rPr lang="en-US" sz="1000" u="sng" dirty="0"/>
              <a:t>:</a:t>
            </a:r>
            <a:r>
              <a:rPr lang="en-US" sz="1000" dirty="0"/>
              <a:t> state criminal law currently considers this technology drug paraphernalia </a:t>
            </a:r>
            <a:endParaRPr lang="en-US" sz="1000" dirty="0" smtClean="0"/>
          </a:p>
          <a:p>
            <a:pPr marL="400050" indent="-400050">
              <a:spcBef>
                <a:spcPts val="0"/>
              </a:spcBef>
              <a:spcAft>
                <a:spcPts val="400"/>
              </a:spcAft>
              <a:buNone/>
              <a:tabLst>
                <a:tab pos="514350" algn="l"/>
              </a:tabLst>
            </a:pPr>
            <a:r>
              <a:rPr lang="en-US" sz="1000" u="sng" dirty="0" smtClean="0"/>
              <a:t>Slide 22:</a:t>
            </a:r>
            <a:r>
              <a:rPr lang="en-US" sz="1000" dirty="0"/>
              <a:t>	</a:t>
            </a:r>
            <a:r>
              <a:rPr lang="en-US" sz="1000" dirty="0" smtClean="0"/>
              <a:t>Replace </a:t>
            </a:r>
            <a:r>
              <a:rPr lang="en-US" sz="1000" dirty="0"/>
              <a:t>“Supervised consumption sites are established with a primary goal of harm reduction and keeping people alive” </a:t>
            </a:r>
            <a:r>
              <a:rPr lang="en-US" sz="1000" dirty="0" smtClean="0"/>
              <a:t>with “Supervised 	consumption </a:t>
            </a:r>
            <a:r>
              <a:rPr lang="en-US" sz="1000" dirty="0"/>
              <a:t>sites are established with a primary goal of harm reduction and keeping people alive </a:t>
            </a:r>
            <a:r>
              <a:rPr lang="en-US" sz="1000" b="1" dirty="0"/>
              <a:t>and empower them to make healthy choices</a:t>
            </a:r>
            <a:r>
              <a:rPr lang="en-US" sz="1000" dirty="0" smtClean="0"/>
              <a:t>.”</a:t>
            </a:r>
          </a:p>
          <a:p>
            <a:pPr marL="400050" indent="-400050">
              <a:spcBef>
                <a:spcPts val="0"/>
              </a:spcBef>
              <a:spcAft>
                <a:spcPts val="400"/>
              </a:spcAft>
              <a:buNone/>
              <a:tabLst>
                <a:tab pos="514350" algn="l"/>
              </a:tabLst>
            </a:pPr>
            <a:r>
              <a:rPr lang="en-US" sz="1000" u="sng" dirty="0" smtClean="0"/>
              <a:t>Slide 24:</a:t>
            </a:r>
            <a:r>
              <a:rPr lang="en-US" sz="1000" dirty="0" smtClean="0"/>
              <a:t>	a.  Strongly </a:t>
            </a:r>
            <a:r>
              <a:rPr lang="en-US" sz="1000" dirty="0"/>
              <a:t>object to the characterization of these findings as being the findings of the Commission. It should be clear that these are </a:t>
            </a:r>
            <a:r>
              <a:rPr lang="en-US" sz="1000" dirty="0" smtClean="0"/>
              <a:t>opinions 	submitted </a:t>
            </a:r>
            <a:r>
              <a:rPr lang="en-US" sz="1000" dirty="0"/>
              <a:t>by the relevant Boards. Some of these are not, in fact, accurate as noted below. </a:t>
            </a:r>
            <a:r>
              <a:rPr lang="en-US" sz="1000" dirty="0" smtClean="0"/>
              <a:t/>
            </a:r>
            <a:br>
              <a:rPr lang="en-US" sz="1000" dirty="0" smtClean="0"/>
            </a:br>
            <a:r>
              <a:rPr lang="en-US" sz="1000" dirty="0" smtClean="0"/>
              <a:t>	b.  Issue </a:t>
            </a:r>
            <a:r>
              <a:rPr lang="en-US" sz="1000" dirty="0"/>
              <a:t>with “persons who are knowingly present where heroin is kept.” Has already been addressed and does not require legislation. Aubri has </a:t>
            </a:r>
            <a:r>
              <a:rPr lang="en-US" sz="1000" dirty="0" smtClean="0"/>
              <a:t>	already </a:t>
            </a:r>
            <a:r>
              <a:rPr lang="en-US" sz="1000" dirty="0"/>
              <a:t>rightly mentioned </a:t>
            </a:r>
            <a:r>
              <a:rPr lang="en-US" sz="1000" dirty="0" smtClean="0"/>
              <a:t>this.</a:t>
            </a:r>
            <a:br>
              <a:rPr lang="en-US" sz="1000" dirty="0" smtClean="0"/>
            </a:br>
            <a:r>
              <a:rPr lang="en-US" sz="1000" dirty="0" smtClean="0"/>
              <a:t>	c.  From </a:t>
            </a:r>
            <a:r>
              <a:rPr lang="en-US" sz="1000" dirty="0"/>
              <a:t>a legal perspective, it is not at all clear what “Legislation would be required to make otherwise illegal behavior (possession of a controlled </a:t>
            </a:r>
            <a:r>
              <a:rPr lang="en-US" sz="1000" dirty="0" smtClean="0"/>
              <a:t>	substance</a:t>
            </a:r>
            <a:r>
              <a:rPr lang="en-US" sz="1000" dirty="0"/>
              <a:t>) lawful” is referring to. Nurses working at SCS would not be in possession of controlled substance and therefore not subject to liability </a:t>
            </a:r>
            <a:r>
              <a:rPr lang="en-US" sz="1000" dirty="0" smtClean="0"/>
              <a:t>	from </a:t>
            </a:r>
            <a:r>
              <a:rPr lang="en-US" sz="1000" dirty="0"/>
              <a:t>the same. </a:t>
            </a:r>
            <a:r>
              <a:rPr lang="en-US" sz="1000" dirty="0" smtClean="0"/>
              <a:t>Perhaps </a:t>
            </a:r>
            <a:r>
              <a:rPr lang="en-US" sz="1000" dirty="0"/>
              <a:t>the Board is not aware what the operational scope of SCS would </a:t>
            </a:r>
            <a:r>
              <a:rPr lang="en-US" sz="1000" dirty="0" smtClean="0"/>
              <a:t>be.</a:t>
            </a:r>
            <a:br>
              <a:rPr lang="en-US" sz="1000" dirty="0" smtClean="0"/>
            </a:br>
            <a:r>
              <a:rPr lang="en-US" sz="1000" dirty="0" smtClean="0"/>
              <a:t>	d.  Same </a:t>
            </a:r>
            <a:r>
              <a:rPr lang="en-US" sz="1000" dirty="0"/>
              <a:t>goes for “Legislation would be required to allow nurses to administer medications outside of prescribing orders.”</a:t>
            </a:r>
          </a:p>
          <a:p>
            <a:pPr marL="400050" indent="-400050">
              <a:spcBef>
                <a:spcPts val="0"/>
              </a:spcBef>
              <a:spcAft>
                <a:spcPts val="400"/>
              </a:spcAft>
              <a:buNone/>
              <a:tabLst>
                <a:tab pos="514350" algn="l"/>
              </a:tabLst>
            </a:pPr>
            <a:r>
              <a:rPr lang="en-US" sz="1000" u="sng" dirty="0" smtClean="0"/>
              <a:t>Slide 25:</a:t>
            </a:r>
            <a:r>
              <a:rPr lang="en-US" sz="1000" dirty="0"/>
              <a:t>	</a:t>
            </a:r>
            <a:r>
              <a:rPr lang="en-US" sz="1000" dirty="0" smtClean="0"/>
              <a:t>a.  Strongly </a:t>
            </a:r>
            <a:r>
              <a:rPr lang="en-US" sz="1000" dirty="0"/>
              <a:t>object to the exclusion of articulated legal arguments, legal history, and legal interpretation made in support of SCS. Presenting only the </a:t>
            </a:r>
            <a:r>
              <a:rPr lang="en-US" sz="1000" dirty="0" smtClean="0"/>
              <a:t>	arguments </a:t>
            </a:r>
            <a:r>
              <a:rPr lang="en-US" sz="1000" dirty="0"/>
              <a:t>against, but not arguments in support could make this report vulnerable to charges of </a:t>
            </a:r>
            <a:r>
              <a:rPr lang="en-US" sz="1000" dirty="0" smtClean="0"/>
              <a:t>bias.</a:t>
            </a:r>
            <a:br>
              <a:rPr lang="en-US" sz="1000" dirty="0" smtClean="0"/>
            </a:br>
            <a:r>
              <a:rPr lang="en-US" sz="1000" dirty="0" smtClean="0"/>
              <a:t>	b.  At </a:t>
            </a:r>
            <a:r>
              <a:rPr lang="en-US" sz="1000" dirty="0"/>
              <a:t>a minimum, suggest amending the last bullet point to: “</a:t>
            </a:r>
            <a:r>
              <a:rPr lang="en-US" sz="1000" b="1" dirty="0"/>
              <a:t>A number of statutory interpretation, state rights, and other legal theories exist in </a:t>
            </a:r>
            <a:r>
              <a:rPr lang="en-US" sz="1000" b="1" dirty="0" smtClean="0"/>
              <a:t>	support </a:t>
            </a:r>
            <a:r>
              <a:rPr lang="en-US" sz="1000" b="1" dirty="0"/>
              <a:t>of SCS against adverse federal action based on the Controlled Substances Act</a:t>
            </a:r>
            <a:r>
              <a:rPr lang="en-US" sz="1000" dirty="0"/>
              <a:t>. For instance, The CSA provides immunity ….”</a:t>
            </a:r>
          </a:p>
          <a:p>
            <a:pPr marL="400050" indent="-400050">
              <a:spcBef>
                <a:spcPts val="0"/>
              </a:spcBef>
              <a:spcAft>
                <a:spcPts val="400"/>
              </a:spcAft>
              <a:buNone/>
              <a:tabLst>
                <a:tab pos="514350" algn="l"/>
              </a:tabLst>
            </a:pPr>
            <a:endParaRPr lang="en-US" sz="1000" dirty="0" smtClean="0"/>
          </a:p>
        </p:txBody>
      </p:sp>
    </p:spTree>
    <p:extLst>
      <p:ext uri="{BB962C8B-B14F-4D97-AF65-F5344CB8AC3E}">
        <p14:creationId xmlns:p14="http://schemas.microsoft.com/office/powerpoint/2010/main" val="407367655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43</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Aubri Esters</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General:</a:t>
            </a:r>
            <a:r>
              <a:rPr lang="en-US" sz="1000" dirty="0" smtClean="0"/>
              <a:t>	</a:t>
            </a:r>
            <a:r>
              <a:rPr lang="en-US" sz="1000" u="sng" dirty="0" smtClean="0"/>
              <a:t>We </a:t>
            </a:r>
            <a:r>
              <a:rPr lang="en-US" sz="1000" u="sng" dirty="0"/>
              <a:t>recommend that two or more pilot safe consumption sites be established in Massachusetts as soon as possible to reduce unnecessary overdoses </a:t>
            </a:r>
            <a:r>
              <a:rPr lang="en-US" sz="1000" dirty="0" smtClean="0"/>
              <a:t>	</a:t>
            </a:r>
            <a:r>
              <a:rPr lang="en-US" sz="1000" u="sng" dirty="0" smtClean="0"/>
              <a:t>and </a:t>
            </a:r>
            <a:r>
              <a:rPr lang="en-US" sz="1000" u="sng" dirty="0"/>
              <a:t>related deaths in our </a:t>
            </a:r>
            <a:r>
              <a:rPr lang="en-US" sz="1000" u="sng" dirty="0" smtClean="0"/>
              <a:t>communities.</a:t>
            </a:r>
          </a:p>
          <a:p>
            <a:pPr marL="400050" indent="-400050">
              <a:spcBef>
                <a:spcPts val="0"/>
              </a:spcBef>
              <a:spcAft>
                <a:spcPts val="400"/>
              </a:spcAft>
              <a:buNone/>
              <a:tabLst>
                <a:tab pos="514350" algn="l"/>
              </a:tabLst>
            </a:pPr>
            <a:r>
              <a:rPr lang="en-US" sz="1000" dirty="0"/>
              <a:t>	</a:t>
            </a:r>
            <a:r>
              <a:rPr lang="en-US" sz="1000" dirty="0" smtClean="0"/>
              <a:t>	Harm </a:t>
            </a:r>
            <a:r>
              <a:rPr lang="en-US" sz="1000" dirty="0"/>
              <a:t>Reduction is a philosophy regarding the choice of engaging in levels of harms in life that applies to many non-drug related activities. </a:t>
            </a:r>
            <a:r>
              <a:rPr lang="en-US" sz="1000" dirty="0" smtClean="0"/>
              <a:t>Common 	examples </a:t>
            </a:r>
            <a:r>
              <a:rPr lang="en-US" sz="1000" dirty="0"/>
              <a:t>include wearing seat belts, getting vaccinated, clearing roads of ice during winter weather, </a:t>
            </a:r>
            <a:r>
              <a:rPr lang="en-US" sz="1000" dirty="0" err="1" smtClean="0"/>
              <a:t>etc</a:t>
            </a:r>
            <a:r>
              <a:rPr lang="en-US" sz="1000" dirty="0" smtClean="0"/>
              <a:t>…</a:t>
            </a:r>
          </a:p>
          <a:p>
            <a:pPr marL="400050" indent="-400050">
              <a:spcBef>
                <a:spcPts val="0"/>
              </a:spcBef>
              <a:spcAft>
                <a:spcPts val="400"/>
              </a:spcAft>
              <a:buNone/>
              <a:tabLst>
                <a:tab pos="514350" algn="l"/>
              </a:tabLst>
            </a:pPr>
            <a:r>
              <a:rPr lang="en-US" sz="1000" dirty="0"/>
              <a:t>	</a:t>
            </a:r>
            <a:r>
              <a:rPr lang="en-US" sz="1000" dirty="0" smtClean="0"/>
              <a:t>	When </a:t>
            </a:r>
            <a:r>
              <a:rPr lang="en-US" sz="1000" dirty="0"/>
              <a:t>referring to harm reduction as it relates to substance use it is a practice that offers EVIDENCE-BASED public health approaches.</a:t>
            </a:r>
            <a:r>
              <a:rPr lang="en-US" sz="1000" u="sng" dirty="0"/>
              <a:t> </a:t>
            </a:r>
          </a:p>
          <a:p>
            <a:pPr marL="400050" indent="-400050">
              <a:spcBef>
                <a:spcPts val="0"/>
              </a:spcBef>
              <a:spcAft>
                <a:spcPts val="400"/>
              </a:spcAft>
              <a:buNone/>
              <a:tabLst>
                <a:tab pos="514350" algn="l"/>
              </a:tabLst>
            </a:pPr>
            <a:r>
              <a:rPr lang="en-US" sz="1000" u="sng" dirty="0"/>
              <a:t>Slide 14:</a:t>
            </a:r>
            <a:r>
              <a:rPr lang="en-US" sz="1000" dirty="0"/>
              <a:t>	Remove </a:t>
            </a:r>
            <a:r>
              <a:rPr lang="en-US" sz="1000" b="1" i="1" dirty="0"/>
              <a:t>“Spiritual Manifestations</a:t>
            </a:r>
            <a:r>
              <a:rPr lang="en-US" sz="1000" b="1" i="1" dirty="0" smtClean="0"/>
              <a:t>”</a:t>
            </a:r>
            <a:r>
              <a:rPr lang="en-US" sz="1000" dirty="0" smtClean="0"/>
              <a:t> (</a:t>
            </a:r>
            <a:r>
              <a:rPr lang="en-US" sz="1000" dirty="0"/>
              <a:t>This is the 21</a:t>
            </a:r>
            <a:r>
              <a:rPr lang="en-US" sz="1000" baseline="30000" dirty="0"/>
              <a:t>st</a:t>
            </a:r>
            <a:r>
              <a:rPr lang="en-US" sz="1000" dirty="0"/>
              <a:t> century – not the age of spirits and spiritualism. This in no way relates to people who use drugs </a:t>
            </a:r>
            <a:r>
              <a:rPr lang="en-US" sz="1000" dirty="0" smtClean="0"/>
              <a:t>	or </a:t>
            </a:r>
            <a:r>
              <a:rPr lang="en-US" sz="1000" dirty="0"/>
              <a:t>to chaotic substance use even and I’m embarrassed something like this would be even </a:t>
            </a:r>
            <a:r>
              <a:rPr lang="en-US" sz="1000" i="1" dirty="0"/>
              <a:t>considered</a:t>
            </a:r>
            <a:r>
              <a:rPr lang="en-US" sz="1000" dirty="0"/>
              <a:t> appropriate to have added in a document from </a:t>
            </a:r>
            <a:r>
              <a:rPr lang="en-US" sz="1000" dirty="0" smtClean="0"/>
              <a:t>	the </a:t>
            </a:r>
            <a:r>
              <a:rPr lang="en-US" sz="1000" dirty="0"/>
              <a:t>state </a:t>
            </a:r>
            <a:r>
              <a:rPr lang="en-US" sz="1000" dirty="0" smtClean="0"/>
              <a:t>EOHHS)</a:t>
            </a:r>
          </a:p>
          <a:p>
            <a:pPr marL="400050" indent="-400050">
              <a:spcBef>
                <a:spcPts val="0"/>
              </a:spcBef>
              <a:spcAft>
                <a:spcPts val="400"/>
              </a:spcAft>
              <a:buNone/>
              <a:tabLst>
                <a:tab pos="514350" algn="l"/>
              </a:tabLst>
            </a:pPr>
            <a:r>
              <a:rPr lang="en-US" sz="1000" dirty="0"/>
              <a:t>	</a:t>
            </a:r>
            <a:r>
              <a:rPr lang="en-US" sz="1000" dirty="0" smtClean="0"/>
              <a:t>	Substance </a:t>
            </a:r>
            <a:r>
              <a:rPr lang="en-US" sz="1000" dirty="0"/>
              <a:t>dependence and substance use is NOT the same as a substance use </a:t>
            </a:r>
            <a:r>
              <a:rPr lang="en-US" sz="1000" dirty="0" smtClean="0"/>
              <a:t>disorder.</a:t>
            </a:r>
          </a:p>
          <a:p>
            <a:pPr marL="400050" indent="-400050">
              <a:spcBef>
                <a:spcPts val="0"/>
              </a:spcBef>
              <a:spcAft>
                <a:spcPts val="400"/>
              </a:spcAft>
              <a:buNone/>
              <a:tabLst>
                <a:tab pos="514350" algn="l"/>
              </a:tabLst>
            </a:pPr>
            <a:r>
              <a:rPr lang="en-US" sz="1000" dirty="0"/>
              <a:t>	</a:t>
            </a:r>
            <a:r>
              <a:rPr lang="en-US" sz="1000" dirty="0" smtClean="0"/>
              <a:t>	Dependence </a:t>
            </a:r>
            <a:r>
              <a:rPr lang="en-US" sz="1000" dirty="0"/>
              <a:t>and use of substances has been common through the history of humanity and consumption in and of itself is not pathological. </a:t>
            </a:r>
          </a:p>
          <a:p>
            <a:pPr marL="400050" indent="-400050">
              <a:spcBef>
                <a:spcPts val="0"/>
              </a:spcBef>
              <a:spcAft>
                <a:spcPts val="400"/>
              </a:spcAft>
              <a:buNone/>
              <a:tabLst>
                <a:tab pos="514350" algn="l"/>
              </a:tabLst>
            </a:pPr>
            <a:r>
              <a:rPr lang="en-US" sz="1000" u="sng" dirty="0" smtClean="0"/>
              <a:t>Slide 15:</a:t>
            </a:r>
            <a:r>
              <a:rPr lang="en-US" sz="1000" dirty="0"/>
              <a:t>	</a:t>
            </a:r>
            <a:r>
              <a:rPr lang="en-US" sz="1000" dirty="0" smtClean="0"/>
              <a:t>The </a:t>
            </a:r>
            <a:r>
              <a:rPr lang="en-US" sz="1000" dirty="0"/>
              <a:t>need for “amending state criminal laws” is also not true. This suggests that all possession, property and paraphernalia laws would need to be </a:t>
            </a:r>
            <a:r>
              <a:rPr lang="en-US" sz="1000" dirty="0" smtClean="0"/>
              <a:t>	changed </a:t>
            </a:r>
            <a:r>
              <a:rPr lang="en-US" sz="1000" dirty="0"/>
              <a:t>before a SCS could be sited? Not the case for cannabis, syringe exchange, or drug </a:t>
            </a:r>
            <a:r>
              <a:rPr lang="en-US" sz="1000" dirty="0" smtClean="0"/>
              <a:t>testing.</a:t>
            </a:r>
            <a:endParaRPr lang="en-US" sz="1000" dirty="0"/>
          </a:p>
          <a:p>
            <a:pPr marL="400050" indent="-400050">
              <a:spcBef>
                <a:spcPts val="0"/>
              </a:spcBef>
              <a:spcAft>
                <a:spcPts val="400"/>
              </a:spcAft>
              <a:buNone/>
              <a:tabLst>
                <a:tab pos="514350" algn="l"/>
              </a:tabLst>
            </a:pPr>
            <a:r>
              <a:rPr lang="en-US" sz="1000" dirty="0" smtClean="0"/>
              <a:t>		Congressional </a:t>
            </a:r>
            <a:r>
              <a:rPr lang="en-US" sz="1000" dirty="0"/>
              <a:t>action </a:t>
            </a:r>
            <a:r>
              <a:rPr lang="en-US" sz="1000" b="1" i="1" dirty="0"/>
              <a:t>MAY</a:t>
            </a:r>
            <a:r>
              <a:rPr lang="en-US" sz="1000" dirty="0"/>
              <a:t> be needed to amend federal law – </a:t>
            </a:r>
            <a:r>
              <a:rPr lang="en-US" sz="1000" b="1" dirty="0"/>
              <a:t>this IS NOT DEFINITE</a:t>
            </a:r>
            <a:r>
              <a:rPr lang="en-US" sz="1000" dirty="0"/>
              <a:t> and is still an unknown. </a:t>
            </a:r>
            <a:r>
              <a:rPr lang="en-US" sz="1000" dirty="0" smtClean="0"/>
              <a:t>Assuming </a:t>
            </a:r>
            <a:r>
              <a:rPr lang="en-US" sz="1000" dirty="0"/>
              <a:t>that the US Congress would </a:t>
            </a:r>
            <a:r>
              <a:rPr lang="en-US" sz="1000" dirty="0" smtClean="0"/>
              <a:t>	need </a:t>
            </a:r>
            <a:r>
              <a:rPr lang="en-US" sz="1000" dirty="0"/>
              <a:t>to intervene in a local and state public health response to a health emergency is an ENORMOUS assumption that is stretching the boundaries of </a:t>
            </a:r>
            <a:r>
              <a:rPr lang="en-US" sz="1000" dirty="0" smtClean="0"/>
              <a:t>	what </a:t>
            </a:r>
            <a:r>
              <a:rPr lang="en-US" sz="1000" dirty="0"/>
              <a:t>this commission was tasked </a:t>
            </a:r>
            <a:r>
              <a:rPr lang="en-US" sz="1000" dirty="0" smtClean="0"/>
              <a:t>with.</a:t>
            </a:r>
          </a:p>
          <a:p>
            <a:pPr marL="400050" indent="-400050">
              <a:spcBef>
                <a:spcPts val="0"/>
              </a:spcBef>
              <a:spcAft>
                <a:spcPts val="400"/>
              </a:spcAft>
              <a:buNone/>
              <a:tabLst>
                <a:tab pos="514350" algn="l"/>
              </a:tabLst>
            </a:pPr>
            <a:r>
              <a:rPr lang="en-US" sz="1000" dirty="0"/>
              <a:t>	</a:t>
            </a:r>
            <a:r>
              <a:rPr lang="en-US" sz="1000" dirty="0" smtClean="0"/>
              <a:t>	FEDERAL </a:t>
            </a:r>
            <a:r>
              <a:rPr lang="en-US" sz="1000" dirty="0"/>
              <a:t>OBJECTIONS, need to be “paired” with arguments made/provided by Leo that support moving WITHOUT FEAR of Federal action.</a:t>
            </a:r>
          </a:p>
          <a:p>
            <a:pPr marL="400050" indent="-400050">
              <a:spcBef>
                <a:spcPts val="0"/>
              </a:spcBef>
              <a:spcAft>
                <a:spcPts val="400"/>
              </a:spcAft>
              <a:buNone/>
              <a:tabLst>
                <a:tab pos="514350" algn="l"/>
              </a:tabLst>
            </a:pPr>
            <a:r>
              <a:rPr lang="en-US" sz="1000" u="sng" dirty="0" smtClean="0"/>
              <a:t>Slide </a:t>
            </a:r>
            <a:r>
              <a:rPr lang="en-US" sz="1000" u="sng" dirty="0"/>
              <a:t>16:</a:t>
            </a:r>
            <a:r>
              <a:rPr lang="en-US" sz="1000" dirty="0"/>
              <a:t>	</a:t>
            </a:r>
            <a:r>
              <a:rPr lang="en-US" sz="1000" dirty="0" err="1"/>
              <a:t>SCSs</a:t>
            </a:r>
            <a:r>
              <a:rPr lang="en-US" sz="1000" dirty="0"/>
              <a:t> are one type of harm reduction, with primary goals of keeping people healthy and alive regardless of whether they choose to enter treatment.</a:t>
            </a:r>
            <a:br>
              <a:rPr lang="en-US" sz="1000" dirty="0"/>
            </a:br>
            <a:r>
              <a:rPr lang="en-US" sz="1000" dirty="0"/>
              <a:t>	The description of SUD, chemical dependence and “addiction” are </a:t>
            </a:r>
            <a:r>
              <a:rPr lang="en-US" sz="1000" dirty="0" smtClean="0"/>
              <a:t>biased </a:t>
            </a:r>
            <a:r>
              <a:rPr lang="en-US" sz="1000" dirty="0"/>
              <a:t>and seeped in prohibitionist </a:t>
            </a:r>
            <a:r>
              <a:rPr lang="en-US" sz="1000" dirty="0" smtClean="0"/>
              <a:t>stigma.</a:t>
            </a:r>
          </a:p>
          <a:p>
            <a:pPr marL="400050" indent="-400050">
              <a:spcBef>
                <a:spcPts val="0"/>
              </a:spcBef>
              <a:spcAft>
                <a:spcPts val="400"/>
              </a:spcAft>
              <a:buNone/>
              <a:tabLst>
                <a:tab pos="514350" algn="l"/>
              </a:tabLst>
            </a:pPr>
            <a:r>
              <a:rPr lang="en-US" sz="1000" dirty="0"/>
              <a:t>	</a:t>
            </a:r>
            <a:r>
              <a:rPr lang="en-US" sz="1000" dirty="0" smtClean="0"/>
              <a:t>	The </a:t>
            </a:r>
            <a:r>
              <a:rPr lang="en-US" sz="1000" dirty="0"/>
              <a:t>stated symptoms are not accurate for many if not all people who use drugs, not to mention the 10% of people who use drugs that have chaotic 	relationships with those substances. </a:t>
            </a:r>
            <a:r>
              <a:rPr lang="en-US" sz="1000" dirty="0" smtClean="0"/>
              <a:t>These </a:t>
            </a:r>
            <a:r>
              <a:rPr lang="en-US" sz="1000" dirty="0"/>
              <a:t>definitions need to be edited and described at length </a:t>
            </a:r>
            <a:r>
              <a:rPr lang="en-US" sz="1000" dirty="0" smtClean="0"/>
              <a:t>apparently.</a:t>
            </a:r>
            <a:endParaRPr lang="en-US" sz="1000" dirty="0"/>
          </a:p>
          <a:p>
            <a:pPr marL="400050" indent="-400050">
              <a:spcBef>
                <a:spcPts val="0"/>
              </a:spcBef>
              <a:spcAft>
                <a:spcPts val="400"/>
              </a:spcAft>
              <a:buNone/>
              <a:tabLst>
                <a:tab pos="514350" algn="l"/>
              </a:tabLst>
            </a:pPr>
            <a:r>
              <a:rPr lang="en-US" sz="1000" dirty="0" smtClean="0"/>
              <a:t>		Seattle/King </a:t>
            </a:r>
            <a:r>
              <a:rPr lang="en-US" sz="1000" dirty="0"/>
              <a:t>County </a:t>
            </a:r>
            <a:r>
              <a:rPr lang="en-US" sz="1000" b="1" dirty="0"/>
              <a:t>CURRENTLY HAS</a:t>
            </a:r>
            <a:r>
              <a:rPr lang="en-US" sz="1000" dirty="0"/>
              <a:t> legal authority to open an SCS now and has had no state or federal threats leveled against is health workers </a:t>
            </a:r>
            <a:r>
              <a:rPr lang="en-US" sz="1000" dirty="0" smtClean="0"/>
              <a:t>so 	far</a:t>
            </a:r>
            <a:r>
              <a:rPr lang="en-US" sz="1000" dirty="0"/>
              <a:t>. </a:t>
            </a:r>
            <a:r>
              <a:rPr lang="en-US" sz="1000" dirty="0" smtClean="0"/>
              <a:t>The </a:t>
            </a:r>
            <a:r>
              <a:rPr lang="en-US" sz="1000" dirty="0"/>
              <a:t>SCS has been funded by their local public health department and they are currently looking for ideal locations . </a:t>
            </a:r>
          </a:p>
          <a:p>
            <a:pPr marL="400050" indent="-400050">
              <a:spcBef>
                <a:spcPts val="0"/>
              </a:spcBef>
              <a:spcAft>
                <a:spcPts val="400"/>
              </a:spcAft>
              <a:buNone/>
              <a:tabLst>
                <a:tab pos="514350" algn="l"/>
              </a:tabLst>
            </a:pPr>
            <a:r>
              <a:rPr lang="en-US" sz="1000" dirty="0" smtClean="0"/>
              <a:t>	</a:t>
            </a:r>
            <a:endParaRPr lang="en-US" sz="1000" dirty="0"/>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a:p>
        </p:txBody>
      </p:sp>
    </p:spTree>
    <p:extLst>
      <p:ext uri="{BB962C8B-B14F-4D97-AF65-F5344CB8AC3E}">
        <p14:creationId xmlns:p14="http://schemas.microsoft.com/office/powerpoint/2010/main" val="3475810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44</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Aubri Esters</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27:</a:t>
            </a:r>
            <a:r>
              <a:rPr lang="en-US" sz="1000" dirty="0" smtClean="0"/>
              <a:t>	Charge </a:t>
            </a:r>
            <a:r>
              <a:rPr lang="en-US" sz="1000" dirty="0"/>
              <a:t>8 - Suggesting law enforcement charging medical professionals for dispensing controlled substances doesn’t apply for SCS where the 	substances are PRE-OBTAINED. </a:t>
            </a:r>
            <a:endParaRPr lang="en-US" sz="1000" dirty="0" smtClean="0"/>
          </a:p>
          <a:p>
            <a:pPr marL="400050" indent="-400050">
              <a:spcBef>
                <a:spcPts val="0"/>
              </a:spcBef>
              <a:spcAft>
                <a:spcPts val="400"/>
              </a:spcAft>
              <a:buNone/>
              <a:tabLst>
                <a:tab pos="514350" algn="l"/>
              </a:tabLst>
            </a:pPr>
            <a:r>
              <a:rPr lang="en-US" sz="1000" dirty="0"/>
              <a:t>	</a:t>
            </a:r>
            <a:r>
              <a:rPr lang="en-US" sz="1000" dirty="0" smtClean="0"/>
              <a:t>	Staff </a:t>
            </a:r>
            <a:r>
              <a:rPr lang="en-US" sz="1000" dirty="0"/>
              <a:t>working in and monitoring SCS locations do not need to be all medically licensed staff –the vast majority of harm reduction staff in harm 	reduction programs are NON-medical staff and </a:t>
            </a:r>
            <a:r>
              <a:rPr lang="en-US" sz="1000" dirty="0" smtClean="0"/>
              <a:t>concerns </a:t>
            </a:r>
            <a:r>
              <a:rPr lang="en-US" sz="1000" dirty="0"/>
              <a:t>over medical licensure concerns in that case would not apply at </a:t>
            </a:r>
            <a:r>
              <a:rPr lang="en-US" sz="1000" dirty="0" smtClean="0"/>
              <a:t>all.</a:t>
            </a:r>
          </a:p>
          <a:p>
            <a:pPr marL="400050" indent="-400050">
              <a:spcBef>
                <a:spcPts val="0"/>
              </a:spcBef>
              <a:spcAft>
                <a:spcPts val="400"/>
              </a:spcAft>
              <a:buNone/>
              <a:tabLst>
                <a:tab pos="514350" algn="l"/>
              </a:tabLst>
            </a:pPr>
            <a:r>
              <a:rPr lang="en-US" sz="1000" dirty="0"/>
              <a:t>	</a:t>
            </a:r>
            <a:r>
              <a:rPr lang="en-US" sz="1000" dirty="0" smtClean="0"/>
              <a:t>	The </a:t>
            </a:r>
            <a:r>
              <a:rPr lang="en-US" sz="1000" dirty="0"/>
              <a:t>current US DOJ has made it clear that </a:t>
            </a:r>
            <a:r>
              <a:rPr lang="en-US" sz="1000" dirty="0" err="1"/>
              <a:t>SCS’s</a:t>
            </a:r>
            <a:r>
              <a:rPr lang="en-US" sz="1000" dirty="0"/>
              <a:t> are illegal, but it is unknown what, if any action they will take if Massachusetts pursues a site. </a:t>
            </a:r>
            <a:endParaRPr lang="en-US" sz="1000" dirty="0" smtClean="0"/>
          </a:p>
          <a:p>
            <a:pPr marL="400050" indent="-400050">
              <a:spcBef>
                <a:spcPts val="0"/>
              </a:spcBef>
              <a:spcAft>
                <a:spcPts val="400"/>
              </a:spcAft>
              <a:buNone/>
              <a:tabLst>
                <a:tab pos="514350" algn="l"/>
              </a:tabLst>
            </a:pPr>
            <a:r>
              <a:rPr lang="en-US" sz="1000" dirty="0"/>
              <a:t>	</a:t>
            </a:r>
            <a:r>
              <a:rPr lang="en-US" sz="1000" dirty="0" smtClean="0"/>
              <a:t>	Again</a:t>
            </a:r>
            <a:r>
              <a:rPr lang="en-US" sz="1000" dirty="0"/>
              <a:t>, the suggestion that state criminal and civil tort laws would need to be amended in order to operate is just not true. There can be a carve out </a:t>
            </a:r>
            <a:r>
              <a:rPr lang="en-US" sz="1000" dirty="0" smtClean="0"/>
              <a:t>	that </a:t>
            </a:r>
            <a:r>
              <a:rPr lang="en-US" sz="1000" dirty="0"/>
              <a:t>allows for </a:t>
            </a:r>
            <a:r>
              <a:rPr lang="en-US" sz="1000" dirty="0" err="1"/>
              <a:t>SCS’s</a:t>
            </a:r>
            <a:r>
              <a:rPr lang="en-US" sz="1000" dirty="0"/>
              <a:t> and grants immunity to participants/staff without changing all possession and paraphernalia </a:t>
            </a:r>
            <a:r>
              <a:rPr lang="en-US" sz="1000" dirty="0" smtClean="0"/>
              <a:t>laws.</a:t>
            </a:r>
          </a:p>
          <a:p>
            <a:pPr marL="400050" indent="-400050">
              <a:spcBef>
                <a:spcPts val="0"/>
              </a:spcBef>
              <a:spcAft>
                <a:spcPts val="400"/>
              </a:spcAft>
              <a:buNone/>
              <a:tabLst>
                <a:tab pos="514350" algn="l"/>
              </a:tabLst>
            </a:pPr>
            <a:r>
              <a:rPr lang="en-US" sz="1000" dirty="0"/>
              <a:t>	</a:t>
            </a:r>
            <a:r>
              <a:rPr lang="en-US" sz="1000" dirty="0" smtClean="0"/>
              <a:t>	Does </a:t>
            </a:r>
            <a:r>
              <a:rPr lang="en-US" sz="1000" dirty="0"/>
              <a:t>not address Leo’s belief that tort laws would not actually be </a:t>
            </a:r>
            <a:r>
              <a:rPr lang="en-US" sz="1000" dirty="0" smtClean="0"/>
              <a:t>broken</a:t>
            </a:r>
          </a:p>
          <a:p>
            <a:pPr marL="400050" indent="-400050">
              <a:spcBef>
                <a:spcPts val="0"/>
              </a:spcBef>
              <a:spcAft>
                <a:spcPts val="400"/>
              </a:spcAft>
              <a:buNone/>
              <a:tabLst>
                <a:tab pos="514350" algn="l"/>
              </a:tabLst>
            </a:pPr>
            <a:r>
              <a:rPr lang="en-US" sz="1000" dirty="0"/>
              <a:t>	</a:t>
            </a:r>
            <a:r>
              <a:rPr lang="en-US" sz="1000" dirty="0" smtClean="0"/>
              <a:t>	Strange </a:t>
            </a:r>
            <a:r>
              <a:rPr lang="en-US" sz="1000" dirty="0"/>
              <a:t>to not mention that drug testing is technically illegal under paraphernalia laws. Yet we allow it to happen and are not “amending state </a:t>
            </a:r>
            <a:r>
              <a:rPr lang="en-US" sz="1000" dirty="0" smtClean="0"/>
              <a:t>	criminal </a:t>
            </a:r>
            <a:r>
              <a:rPr lang="en-US" sz="1000" dirty="0"/>
              <a:t>laws”</a:t>
            </a:r>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a:p>
        </p:txBody>
      </p:sp>
    </p:spTree>
    <p:extLst>
      <p:ext uri="{BB962C8B-B14F-4D97-AF65-F5344CB8AC3E}">
        <p14:creationId xmlns:p14="http://schemas.microsoft.com/office/powerpoint/2010/main" val="301833272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45</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Senator Cindy Friedman</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13:</a:t>
            </a:r>
            <a:r>
              <a:rPr lang="en-US" sz="1000" dirty="0"/>
              <a:t>	</a:t>
            </a:r>
            <a:r>
              <a:rPr lang="en-US" sz="1000" dirty="0" smtClean="0"/>
              <a:t>Bullet </a:t>
            </a:r>
            <a:r>
              <a:rPr lang="en-US" sz="1000" dirty="0"/>
              <a:t>1: A spectrum of </a:t>
            </a:r>
            <a:r>
              <a:rPr lang="en-US" sz="1000" b="1" dirty="0"/>
              <a:t>evidence-based and</a:t>
            </a:r>
            <a:r>
              <a:rPr lang="en-US" sz="1000" dirty="0"/>
              <a:t> evidence-informed strategies from safer use, to managed use, to abstinence, to meet people who use </a:t>
            </a:r>
            <a:r>
              <a:rPr lang="en-US" sz="1000" dirty="0" smtClean="0"/>
              <a:t>	drugs </a:t>
            </a:r>
            <a:r>
              <a:rPr lang="en-US" sz="1000" dirty="0"/>
              <a:t>(PWUD) where they’re at, preserve their dignity, and address conditions of use along with the use itself.</a:t>
            </a:r>
          </a:p>
          <a:p>
            <a:pPr marL="400050" indent="-400050">
              <a:spcBef>
                <a:spcPts val="0"/>
              </a:spcBef>
              <a:spcAft>
                <a:spcPts val="400"/>
              </a:spcAft>
              <a:buNone/>
              <a:tabLst>
                <a:tab pos="514350" algn="l"/>
              </a:tabLst>
            </a:pPr>
            <a:r>
              <a:rPr lang="en-US" sz="1000" u="sng" dirty="0" smtClean="0"/>
              <a:t>Slide </a:t>
            </a:r>
            <a:r>
              <a:rPr lang="en-US" sz="1000" u="sng" dirty="0"/>
              <a:t>14</a:t>
            </a:r>
            <a:r>
              <a:rPr lang="en-US" sz="1000" u="sng" dirty="0" smtClean="0"/>
              <a:t>:</a:t>
            </a:r>
            <a:r>
              <a:rPr lang="en-US" sz="1000" dirty="0" smtClean="0"/>
              <a:t>	What </a:t>
            </a:r>
            <a:r>
              <a:rPr lang="en-US" sz="1000" dirty="0"/>
              <a:t>is the source of this definition of substance use disorder? I don’t recognize it</a:t>
            </a:r>
            <a:r>
              <a:rPr lang="en-US" sz="1000" dirty="0" smtClean="0"/>
              <a:t>.</a:t>
            </a:r>
            <a:endParaRPr lang="en-US" sz="1000" dirty="0"/>
          </a:p>
          <a:p>
            <a:pPr marL="400050" indent="-400050">
              <a:spcBef>
                <a:spcPts val="0"/>
              </a:spcBef>
              <a:spcAft>
                <a:spcPts val="400"/>
              </a:spcAft>
              <a:buNone/>
              <a:tabLst>
                <a:tab pos="514350" algn="l"/>
              </a:tabLst>
            </a:pPr>
            <a:r>
              <a:rPr lang="en-US" sz="1000" u="sng" dirty="0" smtClean="0"/>
              <a:t>Slide 15:</a:t>
            </a:r>
            <a:r>
              <a:rPr lang="en-US" sz="1000" dirty="0" smtClean="0"/>
              <a:t>	Recommendation </a:t>
            </a:r>
            <a:r>
              <a:rPr lang="en-US" sz="1000" dirty="0"/>
              <a:t>Paragraph: Supervised consumption sites are an effective harm reduction tool in the countries where they have been </a:t>
            </a:r>
            <a:r>
              <a:rPr lang="en-US" sz="1000" dirty="0" smtClean="0"/>
              <a:t>	implemented</a:t>
            </a:r>
            <a:r>
              <a:rPr lang="en-US" sz="1000" dirty="0"/>
              <a:t>. These sites keep people who use drugs (PWUD) alive and help reduce the public health risks of disease transmission. These sites can </a:t>
            </a:r>
            <a:r>
              <a:rPr lang="en-US" sz="1000" dirty="0" smtClean="0"/>
              <a:t>	also </a:t>
            </a:r>
            <a:r>
              <a:rPr lang="en-US" sz="1000" dirty="0"/>
              <a:t>provide a safe space where people may receive harm reduction materials and linkages to other services. In order to continue to combat the </a:t>
            </a:r>
            <a:r>
              <a:rPr lang="en-US" sz="1000" dirty="0" smtClean="0"/>
              <a:t>	opioid </a:t>
            </a:r>
            <a:r>
              <a:rPr lang="en-US" sz="1000" dirty="0"/>
              <a:t>crisis, the Commonwealth, in partnership with its municipalities, must create a culture of harm reduction throughout the state and expand </a:t>
            </a:r>
            <a:r>
              <a:rPr lang="en-US" sz="1000" dirty="0" smtClean="0"/>
              <a:t>	the </a:t>
            </a:r>
            <a:r>
              <a:rPr lang="en-US" sz="1000" dirty="0"/>
              <a:t>array of harm reduction resources. </a:t>
            </a:r>
            <a:r>
              <a:rPr lang="en-US" sz="1000" b="1" dirty="0"/>
              <a:t>A pilot program of one or more supervised drug consumption sites could be part of this effort</a:t>
            </a:r>
            <a:r>
              <a:rPr lang="en-US" sz="1000" dirty="0"/>
              <a:t>. In order to </a:t>
            </a:r>
            <a:r>
              <a:rPr lang="en-US" sz="1000" dirty="0" smtClean="0"/>
              <a:t>	pursue </a:t>
            </a:r>
            <a:r>
              <a:rPr lang="en-US" sz="1000" dirty="0"/>
              <a:t>a pilot program of one or more supervised consumption sites, there are several challenges the Commonwealth must address, including </a:t>
            </a:r>
            <a:r>
              <a:rPr lang="en-US" sz="1000" b="1" dirty="0"/>
              <a:t>any </a:t>
            </a:r>
            <a:r>
              <a:rPr lang="en-US" sz="1000" b="1" dirty="0" smtClean="0"/>
              <a:t>	gaps </a:t>
            </a:r>
            <a:r>
              <a:rPr lang="en-US" sz="1000" b="1" dirty="0"/>
              <a:t>in</a:t>
            </a:r>
            <a:r>
              <a:rPr lang="en-US" sz="1000" dirty="0"/>
              <a:t> </a:t>
            </a:r>
            <a:r>
              <a:rPr lang="en-US" sz="1000" b="1" strike="sngStrike" dirty="0" smtClean="0"/>
              <a:t>enacting</a:t>
            </a:r>
            <a:r>
              <a:rPr lang="en-US" sz="1000" dirty="0" smtClean="0"/>
              <a:t> legal </a:t>
            </a:r>
            <a:r>
              <a:rPr lang="en-US" sz="1000" dirty="0"/>
              <a:t>protections for organizations and individuals who would staff a supervised consumption site and </a:t>
            </a:r>
            <a:r>
              <a:rPr lang="en-US" sz="1000" b="1" strike="sngStrike" dirty="0"/>
              <a:t>amending</a:t>
            </a:r>
            <a:r>
              <a:rPr lang="en-US" sz="1000" dirty="0"/>
              <a:t> any state criminal </a:t>
            </a:r>
            <a:r>
              <a:rPr lang="en-US" sz="1000" dirty="0" smtClean="0"/>
              <a:t>	and </a:t>
            </a:r>
            <a:r>
              <a:rPr lang="en-US" sz="1000" dirty="0"/>
              <a:t>civil tort laws that may pose a barrier. </a:t>
            </a:r>
            <a:r>
              <a:rPr lang="en-US" sz="1000" b="1" strike="sngStrike" dirty="0"/>
              <a:t>Any pilot program must receive local approval and include a rigorous evaluation of the outcomes for </a:t>
            </a:r>
            <a:r>
              <a:rPr lang="en-US" sz="1000" b="1" dirty="0" smtClean="0"/>
              <a:t>	</a:t>
            </a:r>
            <a:r>
              <a:rPr lang="en-US" sz="1000" b="1" strike="sngStrike" dirty="0" smtClean="0"/>
              <a:t>individuals </a:t>
            </a:r>
            <a:r>
              <a:rPr lang="en-US" sz="1000" b="1" strike="sngStrike" dirty="0"/>
              <a:t>and impact on the surrounding area and municipality</a:t>
            </a:r>
            <a:r>
              <a:rPr lang="en-US" sz="1000" b="1" strike="sngStrike" dirty="0" smtClean="0"/>
              <a:t>.</a:t>
            </a:r>
            <a:r>
              <a:rPr lang="en-US" sz="1000" b="1" dirty="0" smtClean="0"/>
              <a:t> [</a:t>
            </a:r>
            <a:r>
              <a:rPr lang="en-US" sz="1000" b="1" dirty="0"/>
              <a:t>moved to the final sentence]</a:t>
            </a:r>
            <a:r>
              <a:rPr lang="en-US" sz="1000" dirty="0"/>
              <a:t> An additional challenge is the federal </a:t>
            </a:r>
            <a:r>
              <a:rPr lang="en-US" sz="1000" dirty="0" smtClean="0"/>
              <a:t>	government’s strongly </a:t>
            </a:r>
            <a:r>
              <a:rPr lang="en-US" sz="1000" dirty="0"/>
              <a:t>stated current stance against supervised consumption sites. </a:t>
            </a:r>
            <a:r>
              <a:rPr lang="en-US" sz="1000" b="1" dirty="0"/>
              <a:t>Action on the federal level is needed to shift policy in regards to </a:t>
            </a:r>
            <a:r>
              <a:rPr lang="en-US" sz="1000" b="1" dirty="0" smtClean="0"/>
              <a:t>	the </a:t>
            </a:r>
            <a:r>
              <a:rPr lang="en-US" sz="1000" b="1" strike="sngStrike" dirty="0" smtClean="0"/>
              <a:t>Congressional </a:t>
            </a:r>
            <a:r>
              <a:rPr lang="en-US" sz="1000" b="1" strike="sngStrike" dirty="0"/>
              <a:t>action is needed to amend current</a:t>
            </a:r>
            <a:r>
              <a:rPr lang="en-US" sz="1000" dirty="0"/>
              <a:t> federal </a:t>
            </a:r>
            <a:r>
              <a:rPr lang="en-US" sz="1000" b="1" strike="sngStrike" dirty="0"/>
              <a:t>law that</a:t>
            </a:r>
            <a:r>
              <a:rPr lang="en-US" sz="1000" dirty="0"/>
              <a:t> prohibit</a:t>
            </a:r>
            <a:r>
              <a:rPr lang="en-US" sz="1000" b="1" dirty="0"/>
              <a:t>ion</a:t>
            </a:r>
            <a:r>
              <a:rPr lang="en-US" sz="1000" b="1" strike="sngStrike" dirty="0"/>
              <a:t>s</a:t>
            </a:r>
            <a:r>
              <a:rPr lang="en-US" sz="1000" dirty="0"/>
              <a:t> on supervised consumption sites. </a:t>
            </a:r>
            <a:r>
              <a:rPr lang="en-US" sz="1000" b="1" dirty="0"/>
              <a:t>Any pilot program must </a:t>
            </a:r>
            <a:r>
              <a:rPr lang="en-US" sz="1000" b="1" dirty="0" smtClean="0"/>
              <a:t>	receive	local </a:t>
            </a:r>
            <a:r>
              <a:rPr lang="en-US" sz="1000" b="1" dirty="0"/>
              <a:t>approval and include a rigorous evaluation of the outcomes for individuals and impact on the surrounding area and municipality</a:t>
            </a:r>
            <a:r>
              <a:rPr lang="en-US" sz="1000" b="1" dirty="0" smtClean="0"/>
              <a:t>.</a:t>
            </a:r>
          </a:p>
          <a:p>
            <a:pPr marL="400050" indent="-400050">
              <a:spcBef>
                <a:spcPts val="0"/>
              </a:spcBef>
              <a:spcAft>
                <a:spcPts val="400"/>
              </a:spcAft>
              <a:buNone/>
              <a:tabLst>
                <a:tab pos="514350" algn="l"/>
              </a:tabLst>
            </a:pPr>
            <a:r>
              <a:rPr lang="en-US" sz="1000" u="sng" dirty="0" smtClean="0"/>
              <a:t>Slide 16:</a:t>
            </a:r>
            <a:r>
              <a:rPr lang="en-US" sz="1000" dirty="0"/>
              <a:t>	</a:t>
            </a:r>
            <a:r>
              <a:rPr lang="en-US" sz="1000" dirty="0" smtClean="0"/>
              <a:t>Bullet </a:t>
            </a:r>
            <a:r>
              <a:rPr lang="en-US" sz="1000" dirty="0"/>
              <a:t>2: Outside the U.S., there are more than 100 </a:t>
            </a:r>
            <a:r>
              <a:rPr lang="en-US" sz="1000" dirty="0" err="1"/>
              <a:t>SCSs</a:t>
            </a:r>
            <a:r>
              <a:rPr lang="en-US" sz="1000" dirty="0"/>
              <a:t> located in 11 countries</a:t>
            </a:r>
            <a:r>
              <a:rPr lang="en-US" sz="1000" b="1" dirty="0"/>
              <a:t>, some of which have been in existence for 30 </a:t>
            </a:r>
            <a:r>
              <a:rPr lang="en-US" sz="1000" b="1" dirty="0" smtClean="0"/>
              <a:t>years</a:t>
            </a:r>
            <a:r>
              <a:rPr lang="en-US" sz="1000" dirty="0" smtClean="0"/>
              <a:t>.</a:t>
            </a:r>
          </a:p>
          <a:p>
            <a:pPr marL="400050" indent="-400050">
              <a:spcBef>
                <a:spcPts val="0"/>
              </a:spcBef>
              <a:spcAft>
                <a:spcPts val="400"/>
              </a:spcAft>
              <a:buNone/>
              <a:tabLst>
                <a:tab pos="514350" algn="l"/>
              </a:tabLst>
            </a:pPr>
            <a:r>
              <a:rPr lang="en-US" sz="1000" dirty="0"/>
              <a:t>	</a:t>
            </a:r>
            <a:r>
              <a:rPr lang="en-US" sz="1000" dirty="0" smtClean="0"/>
              <a:t>	Insert </a:t>
            </a:r>
            <a:r>
              <a:rPr lang="en-US" sz="1000" i="1" dirty="0"/>
              <a:t>new</a:t>
            </a:r>
            <a:r>
              <a:rPr lang="en-US" sz="1000" dirty="0"/>
              <a:t> bullet after Bullet 4 (as a fourth sub-bullet in the first section): </a:t>
            </a:r>
            <a:r>
              <a:rPr lang="en-US" sz="1000" b="1" dirty="0"/>
              <a:t>There is increasing attention among healthcare providers in the </a:t>
            </a:r>
            <a:r>
              <a:rPr lang="en-US" sz="1000" b="1" dirty="0" smtClean="0"/>
              <a:t>	Commonwealth </a:t>
            </a:r>
            <a:r>
              <a:rPr lang="en-US" sz="1000" b="1" dirty="0"/>
              <a:t>on safe or supervised injection facilities (SIFs) as a harm reduction strategy.</a:t>
            </a:r>
            <a:r>
              <a:rPr lang="en-US" sz="1000" dirty="0"/>
              <a:t> (see Source 7)</a:t>
            </a:r>
          </a:p>
          <a:p>
            <a:pPr marL="400050" indent="-400050">
              <a:spcBef>
                <a:spcPts val="0"/>
              </a:spcBef>
              <a:spcAft>
                <a:spcPts val="400"/>
              </a:spcAft>
              <a:buNone/>
              <a:tabLst>
                <a:tab pos="514350" algn="l"/>
              </a:tabLst>
            </a:pPr>
            <a:r>
              <a:rPr lang="en-US" sz="1000" dirty="0" smtClean="0"/>
              <a:t>		</a:t>
            </a:r>
            <a:r>
              <a:rPr lang="en-US" sz="1000" i="1" dirty="0" smtClean="0"/>
              <a:t>***</a:t>
            </a:r>
            <a:r>
              <a:rPr lang="en-US" sz="1000" i="1" dirty="0"/>
              <a:t>The Massachusetts Medical Society's task force on establishing a SIF pilot in Massachusetts is extremely relevant to the Commission's report.***</a:t>
            </a:r>
          </a:p>
          <a:p>
            <a:pPr marL="400050" indent="-400050">
              <a:spcBef>
                <a:spcPts val="0"/>
              </a:spcBef>
              <a:spcAft>
                <a:spcPts val="400"/>
              </a:spcAft>
              <a:buNone/>
              <a:tabLst>
                <a:tab pos="514350" algn="l"/>
              </a:tabLst>
            </a:pPr>
            <a:r>
              <a:rPr lang="en-US" sz="1000" dirty="0" smtClean="0"/>
              <a:t>		Bullet </a:t>
            </a:r>
            <a:r>
              <a:rPr lang="en-US" sz="1000" dirty="0"/>
              <a:t>7: If a public or private entity in Massachusetts proceeds with developing a SCS, the entity would need to be deliberate in understanding </a:t>
            </a:r>
            <a:r>
              <a:rPr lang="en-US" sz="1000" b="1" strike="sngStrike" dirty="0"/>
              <a:t>the</a:t>
            </a:r>
            <a:r>
              <a:rPr lang="en-US" sz="1000" dirty="0"/>
              <a:t> </a:t>
            </a:r>
            <a:r>
              <a:rPr lang="en-US" sz="1000" dirty="0" smtClean="0"/>
              <a:t>	</a:t>
            </a:r>
            <a:r>
              <a:rPr lang="en-US" sz="1000" b="1" strike="sngStrike" dirty="0" smtClean="0"/>
              <a:t>full </a:t>
            </a:r>
            <a:r>
              <a:rPr lang="en-US" sz="1000" b="1" strike="sngStrike" dirty="0"/>
              <a:t>federal civil and criminal</a:t>
            </a:r>
            <a:r>
              <a:rPr lang="en-US" sz="1000" dirty="0"/>
              <a:t> risks and liabilities in order to respond to potential legal repercussions.</a:t>
            </a:r>
          </a:p>
          <a:p>
            <a:pPr marL="400050" indent="-400050">
              <a:spcBef>
                <a:spcPts val="0"/>
              </a:spcBef>
              <a:spcAft>
                <a:spcPts val="400"/>
              </a:spcAft>
              <a:buNone/>
              <a:tabLst>
                <a:tab pos="514350" algn="l"/>
              </a:tabLst>
            </a:pPr>
            <a:r>
              <a:rPr lang="en-US" sz="1000" dirty="0"/>
              <a:t> </a:t>
            </a:r>
            <a:r>
              <a:rPr lang="en-US" sz="1000" dirty="0" smtClean="0"/>
              <a:t>		Insert </a:t>
            </a:r>
            <a:r>
              <a:rPr lang="en-US" sz="1000" i="1" dirty="0"/>
              <a:t>new bullet</a:t>
            </a:r>
            <a:r>
              <a:rPr lang="en-US" sz="1000" dirty="0"/>
              <a:t> at the end of the page (as a third sub-bullet in the last section): </a:t>
            </a:r>
            <a:r>
              <a:rPr lang="en-US" sz="1000" b="1" dirty="0"/>
              <a:t>Fentanyl testing strips are a promising harm reduction </a:t>
            </a:r>
            <a:r>
              <a:rPr lang="en-US" sz="1000" b="1" dirty="0" smtClean="0"/>
              <a:t>	intervention.</a:t>
            </a:r>
            <a:r>
              <a:rPr lang="en-US" sz="1000" dirty="0" smtClean="0"/>
              <a:t> (</a:t>
            </a:r>
            <a:r>
              <a:rPr lang="en-US" sz="1000" dirty="0"/>
              <a:t>see Source 12 -- 2018 Brown University study)</a:t>
            </a:r>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a:p>
        </p:txBody>
      </p:sp>
    </p:spTree>
    <p:extLst>
      <p:ext uri="{BB962C8B-B14F-4D97-AF65-F5344CB8AC3E}">
        <p14:creationId xmlns:p14="http://schemas.microsoft.com/office/powerpoint/2010/main" val="1229376274"/>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46</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Senator Cindy Friedman</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19:</a:t>
            </a:r>
            <a:r>
              <a:rPr lang="en-US" sz="1000" dirty="0" smtClean="0"/>
              <a:t>	Bullet </a:t>
            </a:r>
            <a:r>
              <a:rPr lang="en-US" sz="1000" dirty="0"/>
              <a:t>3: Results from a 2018 Brown University study reported that </a:t>
            </a:r>
            <a:r>
              <a:rPr lang="en-US" sz="1000" b="1" dirty="0"/>
              <a:t>most</a:t>
            </a:r>
            <a:r>
              <a:rPr lang="en-US" sz="1000" dirty="0"/>
              <a:t> individuals </a:t>
            </a:r>
            <a:r>
              <a:rPr lang="en-US" sz="1000" b="1" dirty="0"/>
              <a:t>desired to know about the presence of fentanyl before using </a:t>
            </a:r>
            <a:r>
              <a:rPr lang="en-US" sz="1000" b="1" dirty="0" smtClean="0"/>
              <a:t>	drugs </a:t>
            </a:r>
            <a:r>
              <a:rPr lang="en-US" sz="1000" b="1" dirty="0"/>
              <a:t>and that knowing that their drugs contained fentanyl would lead them to modify their drug use behavior </a:t>
            </a:r>
            <a:r>
              <a:rPr lang="en-US" sz="1000" b="1" strike="sngStrike" dirty="0"/>
              <a:t>were more cautious when </a:t>
            </a:r>
            <a:r>
              <a:rPr lang="en-US" sz="1000" b="1" dirty="0" smtClean="0"/>
              <a:t>	</a:t>
            </a:r>
            <a:r>
              <a:rPr lang="en-US" sz="1000" b="1" strike="sngStrike" dirty="0" smtClean="0"/>
              <a:t>consuming </a:t>
            </a:r>
            <a:r>
              <a:rPr lang="en-US" sz="1000" b="1" strike="sngStrike" dirty="0"/>
              <a:t>drugs that tested positive for fentanyl</a:t>
            </a:r>
            <a:r>
              <a:rPr lang="en-US" sz="1000" b="1" dirty="0"/>
              <a:t>.</a:t>
            </a:r>
          </a:p>
          <a:p>
            <a:pPr marL="400050" indent="-400050">
              <a:spcBef>
                <a:spcPts val="0"/>
              </a:spcBef>
              <a:spcAft>
                <a:spcPts val="400"/>
              </a:spcAft>
              <a:buNone/>
              <a:tabLst>
                <a:tab pos="514350" algn="l"/>
              </a:tabLst>
            </a:pPr>
            <a:r>
              <a:rPr lang="en-US" sz="1000" dirty="0"/>
              <a:t> </a:t>
            </a:r>
            <a:r>
              <a:rPr lang="en-US" sz="1000" dirty="0" smtClean="0"/>
              <a:t>		Bullet </a:t>
            </a:r>
            <a:r>
              <a:rPr lang="en-US" sz="1000" dirty="0"/>
              <a:t>6: </a:t>
            </a:r>
            <a:r>
              <a:rPr lang="en-US" sz="1000" b="1" strike="sngStrike" dirty="0"/>
              <a:t>High initial </a:t>
            </a:r>
            <a:r>
              <a:rPr lang="en-US" sz="1000" b="1" strike="sngStrike" dirty="0" err="1"/>
              <a:t>c</a:t>
            </a:r>
            <a:r>
              <a:rPr lang="en-US" sz="1000" b="1" dirty="0" err="1"/>
              <a:t>C</a:t>
            </a:r>
            <a:r>
              <a:rPr lang="en-US" sz="1000" dirty="0" err="1"/>
              <a:t>osts</a:t>
            </a:r>
            <a:r>
              <a:rPr lang="en-US" sz="1000" dirty="0"/>
              <a:t> and questions of liability present challenges to access.</a:t>
            </a:r>
          </a:p>
          <a:p>
            <a:pPr marL="400050" indent="-400050">
              <a:spcBef>
                <a:spcPts val="0"/>
              </a:spcBef>
              <a:spcAft>
                <a:spcPts val="400"/>
              </a:spcAft>
              <a:buNone/>
              <a:tabLst>
                <a:tab pos="514350" algn="l"/>
              </a:tabLst>
            </a:pPr>
            <a:r>
              <a:rPr lang="en-US" sz="1000" dirty="0" smtClean="0"/>
              <a:t>		Insert </a:t>
            </a:r>
            <a:r>
              <a:rPr lang="en-US" sz="1000" i="1" dirty="0"/>
              <a:t>new bullet</a:t>
            </a:r>
            <a:r>
              <a:rPr lang="en-US" sz="1000" dirty="0"/>
              <a:t> at the end of the page (as a second sub-bullet in the last section): </a:t>
            </a:r>
            <a:r>
              <a:rPr lang="en-US" sz="1000" b="1" dirty="0"/>
              <a:t>At least one state (Rhode Island) has passed legislation to </a:t>
            </a:r>
            <a:r>
              <a:rPr lang="en-US" sz="1000" b="1" dirty="0" smtClean="0"/>
              <a:t>	relieve	concerns </a:t>
            </a:r>
            <a:r>
              <a:rPr lang="en-US" sz="1000" b="1" dirty="0"/>
              <a:t>about civil or criminal responsibility as it relates to the use of narcotic testing products, including fentanyl test strips. </a:t>
            </a:r>
          </a:p>
          <a:p>
            <a:pPr marL="400050" indent="-400050">
              <a:spcBef>
                <a:spcPts val="0"/>
              </a:spcBef>
              <a:spcAft>
                <a:spcPts val="400"/>
              </a:spcAft>
              <a:buNone/>
              <a:tabLst>
                <a:tab pos="514350" algn="l"/>
              </a:tabLst>
            </a:pPr>
            <a:endParaRPr lang="en-US" sz="1000" u="sng" dirty="0"/>
          </a:p>
          <a:p>
            <a:pPr marL="400050" indent="-400050">
              <a:spcBef>
                <a:spcPts val="0"/>
              </a:spcBef>
              <a:spcAft>
                <a:spcPts val="400"/>
              </a:spcAft>
              <a:buNone/>
              <a:tabLst>
                <a:tab pos="514350" algn="l"/>
              </a:tabLst>
            </a:pPr>
            <a:r>
              <a:rPr lang="en-US" sz="1000" u="sng" dirty="0" smtClean="0"/>
              <a:t>Slide 22:</a:t>
            </a:r>
            <a:r>
              <a:rPr lang="en-US" sz="1000" dirty="0"/>
              <a:t>	</a:t>
            </a:r>
            <a:r>
              <a:rPr lang="en-US" sz="1000" dirty="0" smtClean="0"/>
              <a:t>Bullet </a:t>
            </a:r>
            <a:r>
              <a:rPr lang="en-US" sz="1000" dirty="0"/>
              <a:t>5: Supervised consumption sites may serve as entry points for treatment</a:t>
            </a:r>
            <a:r>
              <a:rPr lang="en-US" sz="1000" b="1" strike="sngStrike" dirty="0"/>
              <a:t>, but that is not their primary purpose</a:t>
            </a:r>
            <a:r>
              <a:rPr lang="en-US" sz="1000" dirty="0"/>
              <a:t>.</a:t>
            </a:r>
          </a:p>
          <a:p>
            <a:pPr marL="400050" indent="-400050">
              <a:spcBef>
                <a:spcPts val="0"/>
              </a:spcBef>
              <a:spcAft>
                <a:spcPts val="400"/>
              </a:spcAft>
              <a:buNone/>
              <a:tabLst>
                <a:tab pos="514350" algn="l"/>
              </a:tabLst>
            </a:pPr>
            <a:r>
              <a:rPr lang="en-US" sz="1000" dirty="0"/>
              <a:t>		Bullet 6: </a:t>
            </a:r>
            <a:r>
              <a:rPr lang="en-US" sz="1000" b="1" strike="sngStrike" dirty="0"/>
              <a:t>One of the six injection facilities visited during the Mayors’ trips to Montreal and Toronto offered data that showed that referrals to </a:t>
            </a:r>
            <a:r>
              <a:rPr lang="en-US" sz="1000" b="1" dirty="0" smtClean="0"/>
              <a:t>	</a:t>
            </a:r>
            <a:r>
              <a:rPr lang="en-US" sz="1000" b="1" strike="sngStrike" dirty="0" smtClean="0"/>
              <a:t>treatment </a:t>
            </a:r>
            <a:r>
              <a:rPr lang="en-US" sz="1000" b="1" strike="sngStrike" dirty="0"/>
              <a:t>are made</a:t>
            </a:r>
            <a:r>
              <a:rPr lang="en-US" sz="1000" b="1" strike="sngStrike" dirty="0" smtClean="0"/>
              <a:t>.</a:t>
            </a:r>
            <a:r>
              <a:rPr lang="en-US" sz="1000" b="1" dirty="0" smtClean="0"/>
              <a:t> According </a:t>
            </a:r>
            <a:r>
              <a:rPr lang="en-US" sz="1000" b="1" dirty="0"/>
              <a:t>to several cohort studies completed in Vancouver, Canada and Sydney, Australia, supervised consumption site </a:t>
            </a:r>
            <a:r>
              <a:rPr lang="en-US" sz="1000" b="1" dirty="0" smtClean="0"/>
              <a:t>	attendance </a:t>
            </a:r>
            <a:r>
              <a:rPr lang="en-US" sz="1000" b="1" dirty="0"/>
              <a:t>was associated with a meaningful increase in PWUD seeking a wide variety of addiction treatment options.</a:t>
            </a:r>
            <a:r>
              <a:rPr lang="en-US" sz="1000" dirty="0"/>
              <a:t> (see Source 63, </a:t>
            </a:r>
            <a:r>
              <a:rPr lang="en-US" sz="1000" dirty="0" smtClean="0"/>
              <a:t>pages</a:t>
            </a:r>
            <a:br>
              <a:rPr lang="en-US" sz="1000" dirty="0" smtClean="0"/>
            </a:br>
            <a:r>
              <a:rPr lang="en-US" sz="1000" dirty="0" smtClean="0"/>
              <a:t>	62-63)</a:t>
            </a:r>
          </a:p>
          <a:p>
            <a:pPr marL="400050" indent="-400050">
              <a:spcBef>
                <a:spcPts val="0"/>
              </a:spcBef>
              <a:spcAft>
                <a:spcPts val="400"/>
              </a:spcAft>
              <a:buNone/>
              <a:tabLst>
                <a:tab pos="514350" algn="l"/>
              </a:tabLst>
            </a:pPr>
            <a:r>
              <a:rPr lang="en-US" sz="1000" u="sng" dirty="0" smtClean="0"/>
              <a:t>Slide 26:</a:t>
            </a:r>
            <a:r>
              <a:rPr lang="en-US" sz="1000" dirty="0"/>
              <a:t>	</a:t>
            </a:r>
            <a:r>
              <a:rPr lang="en-US" sz="1000" dirty="0" smtClean="0"/>
              <a:t>Insert </a:t>
            </a:r>
            <a:r>
              <a:rPr lang="en-US" sz="1000" i="1" dirty="0"/>
              <a:t>new bullet</a:t>
            </a:r>
            <a:r>
              <a:rPr lang="en-US" sz="1000" dirty="0"/>
              <a:t> after Bullet 3: </a:t>
            </a:r>
            <a:r>
              <a:rPr lang="en-US" sz="1000" b="1" dirty="0"/>
              <a:t>Under state law, a declaration of a public health emergency by the governor gives the DPH commissioner broad </a:t>
            </a:r>
            <a:r>
              <a:rPr lang="en-US" sz="1000" b="1" dirty="0" smtClean="0"/>
              <a:t>	authority </a:t>
            </a:r>
            <a:r>
              <a:rPr lang="en-US" sz="1000" b="1" dirty="0"/>
              <a:t>to “take such action and incur such liabilities as he may deem necessary to assure the maintenance of public health and the prevention </a:t>
            </a:r>
            <a:r>
              <a:rPr lang="en-US" sz="1000" b="1" dirty="0" smtClean="0"/>
              <a:t>	of </a:t>
            </a:r>
            <a:r>
              <a:rPr lang="en-US" sz="1000" b="1" dirty="0"/>
              <a:t>disease.” (</a:t>
            </a:r>
            <a:r>
              <a:rPr lang="en-US" sz="1000" b="1" dirty="0" err="1"/>
              <a:t>MGL</a:t>
            </a:r>
            <a:r>
              <a:rPr lang="en-US" sz="1000" b="1" dirty="0"/>
              <a:t> Ch. 17, Sec. </a:t>
            </a:r>
            <a:r>
              <a:rPr lang="en-US" sz="1000" b="1" dirty="0" err="1"/>
              <a:t>2A</a:t>
            </a:r>
            <a:r>
              <a:rPr lang="en-US" sz="1000" b="1" dirty="0"/>
              <a:t>)</a:t>
            </a:r>
          </a:p>
          <a:p>
            <a:pPr marL="400050" indent="-400050">
              <a:spcBef>
                <a:spcPts val="0"/>
              </a:spcBef>
              <a:spcAft>
                <a:spcPts val="400"/>
              </a:spcAft>
              <a:buNone/>
              <a:tabLst>
                <a:tab pos="514350" algn="l"/>
              </a:tabLst>
            </a:pPr>
            <a:r>
              <a:rPr lang="en-US" sz="1000" dirty="0" smtClean="0"/>
              <a:t>		Bullets </a:t>
            </a:r>
            <a:r>
              <a:rPr lang="en-US" sz="1000" dirty="0"/>
              <a:t>4 and 5:</a:t>
            </a:r>
          </a:p>
          <a:p>
            <a:pPr marL="400050" indent="-400050">
              <a:spcBef>
                <a:spcPts val="0"/>
              </a:spcBef>
              <a:spcAft>
                <a:spcPts val="400"/>
              </a:spcAft>
              <a:buNone/>
              <a:tabLst>
                <a:tab pos="514350" algn="l"/>
              </a:tabLst>
            </a:pPr>
            <a:r>
              <a:rPr lang="en-US" sz="1000" dirty="0" smtClean="0"/>
              <a:t>		</a:t>
            </a:r>
            <a:r>
              <a:rPr lang="en-US" sz="1000" b="1" strike="sngStrike" dirty="0" smtClean="0"/>
              <a:t>Federal </a:t>
            </a:r>
            <a:r>
              <a:rPr lang="en-US" sz="1000" b="1" strike="sngStrike" dirty="0"/>
              <a:t>Prosecutorial Discretion</a:t>
            </a:r>
          </a:p>
          <a:p>
            <a:pPr marL="400050" indent="-400050">
              <a:spcBef>
                <a:spcPts val="0"/>
              </a:spcBef>
              <a:spcAft>
                <a:spcPts val="400"/>
              </a:spcAft>
              <a:buNone/>
              <a:tabLst>
                <a:tab pos="514350" algn="l"/>
              </a:tabLst>
            </a:pPr>
            <a:r>
              <a:rPr lang="en-US" sz="1000" b="1" dirty="0"/>
              <a:t> </a:t>
            </a:r>
            <a:r>
              <a:rPr lang="en-US" sz="1000" b="1" dirty="0" smtClean="0"/>
              <a:t>		</a:t>
            </a:r>
            <a:r>
              <a:rPr lang="en-US" sz="1000" b="1" strike="sngStrike" dirty="0" smtClean="0"/>
              <a:t>Even </a:t>
            </a:r>
            <a:r>
              <a:rPr lang="en-US" sz="1000" b="1" strike="sngStrike" dirty="0"/>
              <a:t>if state law is changed, a locality/entity that establishes a SCS may have to defend a federal lawsuit. Federal prosecutors have publicly </a:t>
            </a:r>
            <a:r>
              <a:rPr lang="en-US" sz="1000" b="1" dirty="0" smtClean="0"/>
              <a:t>	</a:t>
            </a:r>
            <a:r>
              <a:rPr lang="en-US" sz="1000" b="1" strike="sngStrike" dirty="0" smtClean="0"/>
              <a:t>indicated that </a:t>
            </a:r>
            <a:r>
              <a:rPr lang="en-US" sz="1000" b="1" strike="sngStrike" dirty="0"/>
              <a:t>they will not use prosecutorial discretion to allow a SCS.</a:t>
            </a:r>
          </a:p>
          <a:p>
            <a:pPr marL="400050" indent="-400050">
              <a:spcBef>
                <a:spcPts val="0"/>
              </a:spcBef>
              <a:spcAft>
                <a:spcPts val="400"/>
              </a:spcAft>
              <a:buNone/>
              <a:tabLst>
                <a:tab pos="514350" algn="l"/>
              </a:tabLst>
            </a:pPr>
            <a:r>
              <a:rPr lang="en-US" sz="1000" b="1" dirty="0" smtClean="0"/>
              <a:t>		</a:t>
            </a:r>
            <a:r>
              <a:rPr lang="en-US" sz="1000" b="1" strike="sngStrike" dirty="0" smtClean="0"/>
              <a:t>When </a:t>
            </a:r>
            <a:r>
              <a:rPr lang="en-US" sz="1000" b="1" strike="sngStrike" dirty="0"/>
              <a:t>medical marijuana statutes were enacted, Courts continued to uphold the validity of the Controlled Substances Act (CSA). It took 20+ years </a:t>
            </a:r>
            <a:r>
              <a:rPr lang="en-US" sz="1000" b="1" dirty="0" smtClean="0"/>
              <a:t>	</a:t>
            </a:r>
            <a:r>
              <a:rPr lang="en-US" sz="1000" b="1" strike="sngStrike" dirty="0" smtClean="0"/>
              <a:t>of voter </a:t>
            </a:r>
            <a:r>
              <a:rPr lang="en-US" sz="1000" b="1" strike="sngStrike" dirty="0"/>
              <a:t>approved referenda across more than 30 States to impact federal policy on the enforcement of the CSA against individuals involved in </a:t>
            </a:r>
            <a:r>
              <a:rPr lang="en-US" sz="1000" b="1" dirty="0" smtClean="0"/>
              <a:t>	</a:t>
            </a:r>
            <a:r>
              <a:rPr lang="en-US" sz="1000" b="1" strike="sngStrike" dirty="0" smtClean="0"/>
              <a:t>the medical </a:t>
            </a:r>
            <a:r>
              <a:rPr lang="en-US" sz="1000" b="1" strike="sngStrike" dirty="0"/>
              <a:t>marijuana industry.</a:t>
            </a:r>
            <a:r>
              <a:rPr lang="en-US" sz="1000" b="1" dirty="0"/>
              <a:t> </a:t>
            </a:r>
          </a:p>
          <a:p>
            <a:pPr marL="400050" indent="-400050">
              <a:spcBef>
                <a:spcPts val="0"/>
              </a:spcBef>
              <a:spcAft>
                <a:spcPts val="400"/>
              </a:spcAft>
              <a:buNone/>
              <a:tabLst>
                <a:tab pos="514350" algn="l"/>
              </a:tabLst>
            </a:pPr>
            <a:r>
              <a:rPr lang="en-US" sz="1000" dirty="0" smtClean="0"/>
              <a:t>		</a:t>
            </a:r>
            <a:endParaRPr lang="en-US" sz="1000" dirty="0"/>
          </a:p>
        </p:txBody>
      </p:sp>
    </p:spTree>
    <p:extLst>
      <p:ext uri="{BB962C8B-B14F-4D97-AF65-F5344CB8AC3E}">
        <p14:creationId xmlns:p14="http://schemas.microsoft.com/office/powerpoint/2010/main" val="294764455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47</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Jessie Gaeta, MD</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13:</a:t>
            </a:r>
            <a:r>
              <a:rPr lang="en-US" sz="1000" dirty="0"/>
              <a:t>	</a:t>
            </a:r>
            <a:r>
              <a:rPr lang="en-US" sz="1000" dirty="0" smtClean="0"/>
              <a:t>Change “evidence-informed” to "</a:t>
            </a:r>
            <a:r>
              <a:rPr lang="en-US" sz="1000" b="1" dirty="0" smtClean="0"/>
              <a:t>evidence-based</a:t>
            </a:r>
            <a:r>
              <a:rPr lang="en-US" sz="1000" dirty="0" smtClean="0"/>
              <a:t>“</a:t>
            </a:r>
            <a:br>
              <a:rPr lang="en-US" sz="1000" dirty="0" smtClean="0"/>
            </a:br>
            <a:r>
              <a:rPr lang="en-US" sz="1000" dirty="0" smtClean="0"/>
              <a:t>	There </a:t>
            </a:r>
            <a:r>
              <a:rPr lang="en-US" sz="1000" dirty="0"/>
              <a:t>are established best practices with regards to narcan distribution and syringe exchange, however! Recommend changing this bullet to explain </a:t>
            </a:r>
            <a:r>
              <a:rPr lang="en-US" sz="1000" dirty="0" smtClean="0"/>
              <a:t>	that </a:t>
            </a:r>
            <a:r>
              <a:rPr lang="en-US" sz="1000" dirty="0"/>
              <a:t>interventions should be tailored to the specific needs within an individual community</a:t>
            </a:r>
            <a:r>
              <a:rPr lang="en-US" sz="1000" dirty="0" smtClean="0"/>
              <a:t>.</a:t>
            </a:r>
          </a:p>
          <a:p>
            <a:pPr marL="400050" indent="-400050">
              <a:spcBef>
                <a:spcPts val="0"/>
              </a:spcBef>
              <a:spcAft>
                <a:spcPts val="400"/>
              </a:spcAft>
              <a:buNone/>
              <a:tabLst>
                <a:tab pos="514350" algn="l"/>
              </a:tabLst>
            </a:pPr>
            <a:r>
              <a:rPr lang="en-US" sz="1000" u="sng" dirty="0" smtClean="0"/>
              <a:t>Slide 14:</a:t>
            </a:r>
            <a:r>
              <a:rPr lang="en-US" sz="1000" dirty="0"/>
              <a:t>	</a:t>
            </a:r>
            <a:r>
              <a:rPr lang="en-US" sz="1000" dirty="0" smtClean="0"/>
              <a:t>In reference to definition of substance use disorder, a </a:t>
            </a:r>
            <a:r>
              <a:rPr lang="en-US" sz="1000" dirty="0"/>
              <a:t>better way to state this is "</a:t>
            </a:r>
            <a:r>
              <a:rPr lang="en-US" sz="1000" b="1" dirty="0"/>
              <a:t>continued use of substance despite negative consequences</a:t>
            </a:r>
            <a:r>
              <a:rPr lang="en-US" sz="1000" dirty="0" smtClean="0"/>
              <a:t>.“</a:t>
            </a:r>
            <a:br>
              <a:rPr lang="en-US" sz="1000" dirty="0" smtClean="0"/>
            </a:br>
            <a:r>
              <a:rPr lang="en-US" sz="1000" dirty="0" smtClean="0"/>
              <a:t>	This </a:t>
            </a:r>
            <a:r>
              <a:rPr lang="en-US" sz="1000" dirty="0"/>
              <a:t>implies that negative consequences are unlikely to change the pattern of use - but many addiction programs use negative consequences to </a:t>
            </a:r>
            <a:r>
              <a:rPr lang="en-US" sz="1000" dirty="0" smtClean="0"/>
              <a:t>	attempt </a:t>
            </a:r>
            <a:r>
              <a:rPr lang="en-US" sz="1000" dirty="0"/>
              <a:t>to change behavior, so it's important to use this definition</a:t>
            </a:r>
            <a:r>
              <a:rPr lang="en-US" sz="1000" dirty="0" smtClean="0"/>
              <a:t>.</a:t>
            </a:r>
          </a:p>
          <a:p>
            <a:pPr marL="400050" indent="-400050">
              <a:spcBef>
                <a:spcPts val="0"/>
              </a:spcBef>
              <a:spcAft>
                <a:spcPts val="400"/>
              </a:spcAft>
              <a:buNone/>
              <a:tabLst>
                <a:tab pos="514350" algn="l"/>
              </a:tabLst>
            </a:pPr>
            <a:r>
              <a:rPr lang="en-US" sz="1000" u="sng" dirty="0" smtClean="0"/>
              <a:t>Slide 15:</a:t>
            </a:r>
            <a:r>
              <a:rPr lang="en-US" sz="1000" dirty="0"/>
              <a:t>	</a:t>
            </a:r>
            <a:r>
              <a:rPr lang="en-US" sz="1000" dirty="0" smtClean="0"/>
              <a:t>This </a:t>
            </a:r>
            <a:r>
              <a:rPr lang="en-US" sz="1000" dirty="0"/>
              <a:t>paragraph is unwieldy enough that bullets would make it easier to </a:t>
            </a:r>
            <a:r>
              <a:rPr lang="en-US" sz="1000" dirty="0" smtClean="0"/>
              <a:t>digest.</a:t>
            </a:r>
          </a:p>
          <a:p>
            <a:pPr marL="400050" indent="-400050">
              <a:spcBef>
                <a:spcPts val="0"/>
              </a:spcBef>
              <a:spcAft>
                <a:spcPts val="400"/>
              </a:spcAft>
              <a:buNone/>
              <a:tabLst>
                <a:tab pos="514350" algn="l"/>
              </a:tabLst>
            </a:pPr>
            <a:r>
              <a:rPr lang="en-US" sz="1000" dirty="0" smtClean="0"/>
              <a:t>		I would like the Commission Recommendations to include an explicit statement that the array of harm reduction resources should include SCS.</a:t>
            </a:r>
          </a:p>
          <a:p>
            <a:pPr marL="400050" indent="-400050">
              <a:spcBef>
                <a:spcPts val="0"/>
              </a:spcBef>
              <a:spcAft>
                <a:spcPts val="400"/>
              </a:spcAft>
              <a:buNone/>
              <a:tabLst>
                <a:tab pos="514350" algn="l"/>
              </a:tabLst>
            </a:pPr>
            <a:r>
              <a:rPr lang="en-US" sz="1000" dirty="0"/>
              <a:t>		</a:t>
            </a:r>
            <a:r>
              <a:rPr lang="en-US" sz="1000" dirty="0" smtClean="0"/>
              <a:t>Congressional </a:t>
            </a:r>
            <a:r>
              <a:rPr lang="en-US" sz="1000" dirty="0"/>
              <a:t>action may not be needed. This is inaccurate. Judicial action may be enough</a:t>
            </a:r>
            <a:r>
              <a:rPr lang="en-US" sz="1000" dirty="0" smtClean="0"/>
              <a:t>.</a:t>
            </a:r>
          </a:p>
          <a:p>
            <a:pPr marL="400050" indent="-400050">
              <a:spcBef>
                <a:spcPts val="0"/>
              </a:spcBef>
              <a:spcAft>
                <a:spcPts val="400"/>
              </a:spcAft>
              <a:buNone/>
              <a:tabLst>
                <a:tab pos="514350" algn="l"/>
              </a:tabLst>
            </a:pPr>
            <a:r>
              <a:rPr lang="en-US" sz="1000" u="sng" dirty="0" smtClean="0"/>
              <a:t>Slide 20:</a:t>
            </a:r>
            <a:r>
              <a:rPr lang="en-US" sz="1000" dirty="0"/>
              <a:t>	</a:t>
            </a:r>
            <a:r>
              <a:rPr lang="en-US" sz="1000" dirty="0" smtClean="0"/>
              <a:t>Add “</a:t>
            </a:r>
            <a:r>
              <a:rPr lang="en-US" sz="1000" b="1" dirty="0" smtClean="0"/>
              <a:t>Downtown Crossing</a:t>
            </a:r>
            <a:r>
              <a:rPr lang="en-US" sz="1000" dirty="0" smtClean="0"/>
              <a:t>” to list of locations the CareZONE services </a:t>
            </a:r>
            <a:r>
              <a:rPr lang="en-US" sz="1000" dirty="0"/>
              <a:t>in </a:t>
            </a:r>
            <a:r>
              <a:rPr lang="en-US" sz="1000" dirty="0" smtClean="0"/>
              <a:t>Boston.</a:t>
            </a:r>
            <a:endParaRPr lang="en-US" sz="1000" dirty="0"/>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smtClean="0"/>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smtClean="0"/>
          </a:p>
        </p:txBody>
      </p:sp>
    </p:spTree>
    <p:extLst>
      <p:ext uri="{BB962C8B-B14F-4D97-AF65-F5344CB8AC3E}">
        <p14:creationId xmlns:p14="http://schemas.microsoft.com/office/powerpoint/2010/main" val="7099080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48</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Mayor Marc McGovern</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dirty="0"/>
              <a:t>First off I just want to thank Secretary Sudders' staff for putting all this together so quickly. Great work.</a:t>
            </a:r>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r>
              <a:rPr lang="en-US" sz="1000" u="sng" dirty="0" smtClean="0"/>
              <a:t>Slide 14:</a:t>
            </a:r>
            <a:r>
              <a:rPr lang="en-US" sz="1000" dirty="0" smtClean="0"/>
              <a:t>	First </a:t>
            </a:r>
            <a:r>
              <a:rPr lang="en-US" sz="1000" dirty="0"/>
              <a:t>bullet, first </a:t>
            </a:r>
            <a:r>
              <a:rPr lang="en-US" sz="1000" dirty="0" smtClean="0"/>
              <a:t>sub-bullet, </a:t>
            </a:r>
            <a:r>
              <a:rPr lang="en-US" sz="1000" dirty="0"/>
              <a:t>it says "spiritual manifestations" what does that mean</a:t>
            </a:r>
            <a:r>
              <a:rPr lang="en-US" sz="1000" dirty="0" smtClean="0"/>
              <a:t>?</a:t>
            </a:r>
            <a:endParaRPr lang="en-US" sz="1000" dirty="0"/>
          </a:p>
          <a:p>
            <a:pPr marL="400050" indent="-400050">
              <a:spcBef>
                <a:spcPts val="0"/>
              </a:spcBef>
              <a:spcAft>
                <a:spcPts val="400"/>
              </a:spcAft>
              <a:buNone/>
              <a:tabLst>
                <a:tab pos="514350" algn="l"/>
              </a:tabLst>
            </a:pPr>
            <a:r>
              <a:rPr lang="en-US" sz="1000" u="sng" dirty="0" smtClean="0"/>
              <a:t>Slide 15:</a:t>
            </a:r>
            <a:r>
              <a:rPr lang="en-US" sz="1000" dirty="0" smtClean="0"/>
              <a:t>	The </a:t>
            </a:r>
            <a:r>
              <a:rPr lang="en-US" sz="1000" dirty="0"/>
              <a:t>last line in the "Recommendation" section says: "Congressional action is needed to amend current federal law that prohibits supervised </a:t>
            </a:r>
            <a:r>
              <a:rPr lang="en-US" sz="1000" dirty="0" smtClean="0"/>
              <a:t>	consumption </a:t>
            </a:r>
            <a:r>
              <a:rPr lang="en-US" sz="1000" dirty="0"/>
              <a:t>sites." I think it's important to put in some of the information presented by Leo. I think there is an argument to be made that we have a </a:t>
            </a:r>
            <a:r>
              <a:rPr lang="en-US" sz="1000" dirty="0" smtClean="0"/>
              <a:t>	national </a:t>
            </a:r>
            <a:r>
              <a:rPr lang="en-US" sz="1000" dirty="0"/>
              <a:t>health crisis and that some believe that states have the right to act despite federal law. I'm not an attorney, so I don't know the proper </a:t>
            </a:r>
            <a:r>
              <a:rPr lang="en-US" sz="1000" dirty="0" smtClean="0"/>
              <a:t>	language</a:t>
            </a:r>
            <a:r>
              <a:rPr lang="en-US" sz="1000" dirty="0"/>
              <a:t>, but I agree with Leo that there is a case to be made that states have the right to act despite federal law. Maybe this should also be </a:t>
            </a:r>
            <a:r>
              <a:rPr lang="en-US" sz="1000" dirty="0" smtClean="0"/>
              <a:t>	included </a:t>
            </a:r>
            <a:r>
              <a:rPr lang="en-US" sz="1000" dirty="0"/>
              <a:t>in the Charge 8 slide as well.</a:t>
            </a:r>
          </a:p>
          <a:p>
            <a:pPr marL="400050" indent="-400050">
              <a:spcBef>
                <a:spcPts val="0"/>
              </a:spcBef>
              <a:spcAft>
                <a:spcPts val="400"/>
              </a:spcAft>
              <a:buNone/>
              <a:tabLst>
                <a:tab pos="514350" algn="l"/>
              </a:tabLst>
            </a:pPr>
            <a:r>
              <a:rPr lang="en-US" sz="1000" dirty="0" smtClean="0"/>
              <a:t>		I </a:t>
            </a:r>
            <a:r>
              <a:rPr lang="en-US" sz="1000" dirty="0"/>
              <a:t>believe that Seattle currently has legal authority to open a SCS now and has had no state or federal threats leveled against their health workers so </a:t>
            </a:r>
            <a:r>
              <a:rPr lang="en-US" sz="1000" dirty="0" smtClean="0"/>
              <a:t>	far</a:t>
            </a:r>
            <a:r>
              <a:rPr lang="en-US" sz="1000" dirty="0"/>
              <a:t>. From what I have been told, the SCS has been funded by their local public health department and they are currently looking for locations. if this </a:t>
            </a:r>
            <a:r>
              <a:rPr lang="en-US" sz="1000" dirty="0" smtClean="0"/>
              <a:t>	is </a:t>
            </a:r>
            <a:r>
              <a:rPr lang="en-US" sz="1000" dirty="0"/>
              <a:t>indeed true, it is important to mention as it shows that despite federal law, SCS' can happen. Maybe someone can confirm?</a:t>
            </a:r>
          </a:p>
          <a:p>
            <a:pPr marL="400050" indent="-400050">
              <a:spcBef>
                <a:spcPts val="0"/>
              </a:spcBef>
              <a:spcAft>
                <a:spcPts val="400"/>
              </a:spcAft>
              <a:buNone/>
              <a:tabLst>
                <a:tab pos="514350" algn="l"/>
              </a:tabLst>
            </a:pPr>
            <a:r>
              <a:rPr lang="en-US" sz="1000" u="sng" dirty="0" smtClean="0"/>
              <a:t>Slide 27:</a:t>
            </a:r>
            <a:r>
              <a:rPr lang="en-US" sz="1000" dirty="0" smtClean="0"/>
              <a:t>	Under </a:t>
            </a:r>
            <a:r>
              <a:rPr lang="en-US" sz="1000" dirty="0"/>
              <a:t>the legal issues (Charge 8) it may be important to note that substances are not distributed at these </a:t>
            </a:r>
            <a:r>
              <a:rPr lang="en-US" sz="1000" dirty="0" err="1"/>
              <a:t>these</a:t>
            </a:r>
            <a:r>
              <a:rPr lang="en-US" sz="1000" dirty="0"/>
              <a:t> sites, unlike with marijuana </a:t>
            </a:r>
            <a:r>
              <a:rPr lang="en-US" sz="1000" dirty="0" smtClean="0"/>
              <a:t>	dispensaries</a:t>
            </a:r>
            <a:r>
              <a:rPr lang="en-US" sz="1000" dirty="0"/>
              <a:t>, also against federal law, which actually distribute controlled substances. </a:t>
            </a:r>
          </a:p>
          <a:p>
            <a:pPr marL="400050" indent="-400050">
              <a:spcBef>
                <a:spcPts val="0"/>
              </a:spcBef>
              <a:spcAft>
                <a:spcPts val="400"/>
              </a:spcAft>
              <a:buNone/>
              <a:tabLst>
                <a:tab pos="514350" algn="l"/>
              </a:tabLst>
            </a:pPr>
            <a:r>
              <a:rPr lang="en-US" sz="1000" dirty="0" smtClean="0"/>
              <a:t>		I </a:t>
            </a:r>
            <a:r>
              <a:rPr lang="en-US" sz="1000" dirty="0"/>
              <a:t>also wonder if we should include something about this being a social justice issue. Those with means are able to find safer places to use then those </a:t>
            </a:r>
            <a:r>
              <a:rPr lang="en-US" sz="1000" dirty="0" smtClean="0"/>
              <a:t>	without </a:t>
            </a:r>
            <a:r>
              <a:rPr lang="en-US" sz="1000" dirty="0"/>
              <a:t>means. </a:t>
            </a:r>
          </a:p>
          <a:p>
            <a:pPr marL="400050" indent="-400050">
              <a:spcBef>
                <a:spcPts val="0"/>
              </a:spcBef>
              <a:spcAft>
                <a:spcPts val="400"/>
              </a:spcAft>
              <a:buNone/>
              <a:tabLst>
                <a:tab pos="514350" algn="l"/>
              </a:tabLst>
            </a:pPr>
            <a:endParaRPr lang="en-US" sz="1000" dirty="0" smtClean="0"/>
          </a:p>
          <a:p>
            <a:pPr marL="400050" indent="-400050">
              <a:spcBef>
                <a:spcPts val="0"/>
              </a:spcBef>
              <a:spcAft>
                <a:spcPts val="400"/>
              </a:spcAft>
              <a:buNone/>
              <a:tabLst>
                <a:tab pos="514350" algn="l"/>
              </a:tabLst>
            </a:pPr>
            <a:r>
              <a:rPr lang="en-US" sz="1000" dirty="0" smtClean="0"/>
              <a:t>Thank </a:t>
            </a:r>
            <a:r>
              <a:rPr lang="en-US" sz="1000" dirty="0"/>
              <a:t>you all again for your hard work. This has been a great experience and I've been honored to be part of it. I hope I offered some useful insight. </a:t>
            </a:r>
          </a:p>
          <a:p>
            <a:pPr marL="400050" indent="-400050">
              <a:spcBef>
                <a:spcPts val="0"/>
              </a:spcBef>
              <a:spcAft>
                <a:spcPts val="400"/>
              </a:spcAft>
              <a:buNone/>
              <a:tabLst>
                <a:tab pos="514350" algn="l"/>
              </a:tabLst>
            </a:pPr>
            <a:endParaRPr lang="en-US" sz="1000" u="sng" dirty="0"/>
          </a:p>
        </p:txBody>
      </p:sp>
    </p:spTree>
    <p:extLst>
      <p:ext uri="{BB962C8B-B14F-4D97-AF65-F5344CB8AC3E}">
        <p14:creationId xmlns:p14="http://schemas.microsoft.com/office/powerpoint/2010/main" val="301122308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49</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Robert Roose, MD, MPH, </a:t>
            </a:r>
            <a:r>
              <a:rPr lang="en-US" sz="1400" u="sng" dirty="0" err="1" smtClean="0"/>
              <a:t>FASAM</a:t>
            </a:r>
            <a:endParaRPr lang="en-US" sz="1400" u="sng" dirty="0" smtClean="0"/>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15:</a:t>
            </a:r>
            <a:r>
              <a:rPr lang="en-US" sz="1000" dirty="0" smtClean="0"/>
              <a:t>	I </a:t>
            </a:r>
            <a:r>
              <a:rPr lang="en-US" sz="1000" dirty="0"/>
              <a:t>would consider revising this statement to read: “The strategy should have a strong education component focusing on the public at large</a:t>
            </a:r>
            <a:r>
              <a:rPr lang="en-US" sz="1000" b="1" dirty="0"/>
              <a:t>, as well as </a:t>
            </a:r>
            <a:r>
              <a:rPr lang="en-US" sz="1000" b="1" dirty="0" smtClean="0"/>
              <a:t>	the </a:t>
            </a:r>
            <a:r>
              <a:rPr lang="en-US" sz="1000" b="1" dirty="0"/>
              <a:t>legal, criminal justice</a:t>
            </a:r>
            <a:r>
              <a:rPr lang="en-US" sz="1000" dirty="0"/>
              <a:t>, and </a:t>
            </a:r>
            <a:r>
              <a:rPr lang="en-US" sz="1000" b="1" strike="sngStrike" dirty="0"/>
              <a:t>the</a:t>
            </a:r>
            <a:r>
              <a:rPr lang="en-US" sz="1000" dirty="0"/>
              <a:t> health care </a:t>
            </a:r>
            <a:r>
              <a:rPr lang="en-US" sz="1000" dirty="0" err="1"/>
              <a:t>communit</a:t>
            </a:r>
            <a:r>
              <a:rPr lang="en-US" sz="1000" b="1" dirty="0" err="1"/>
              <a:t>ies</a:t>
            </a:r>
            <a:r>
              <a:rPr lang="en-US" sz="1000" b="1" strike="sngStrike" dirty="0" err="1"/>
              <a:t>y</a:t>
            </a:r>
            <a:r>
              <a:rPr lang="en-US" sz="1000" dirty="0" smtClean="0"/>
              <a:t>.”</a:t>
            </a:r>
          </a:p>
          <a:p>
            <a:pPr marL="400050" indent="-400050">
              <a:spcBef>
                <a:spcPts val="0"/>
              </a:spcBef>
              <a:spcAft>
                <a:spcPts val="400"/>
              </a:spcAft>
              <a:buNone/>
              <a:tabLst>
                <a:tab pos="514350" algn="l"/>
              </a:tabLst>
            </a:pPr>
            <a:r>
              <a:rPr lang="en-US" sz="1000" dirty="0"/>
              <a:t>	</a:t>
            </a:r>
            <a:r>
              <a:rPr lang="en-US" sz="1000" dirty="0" smtClean="0"/>
              <a:t>	I </a:t>
            </a:r>
            <a:r>
              <a:rPr lang="en-US" sz="1000" dirty="0"/>
              <a:t>believe that education regarding harm reduction in those sectors will prove to be particular important if wish to create a culture of harm reduction </a:t>
            </a:r>
            <a:r>
              <a:rPr lang="en-US" sz="1000" dirty="0" smtClean="0"/>
              <a:t>	and </a:t>
            </a:r>
            <a:r>
              <a:rPr lang="en-US" sz="1000" dirty="0"/>
              <a:t>move forward with </a:t>
            </a:r>
            <a:r>
              <a:rPr lang="en-US" sz="1000" dirty="0" err="1"/>
              <a:t>SCSs</a:t>
            </a:r>
            <a:r>
              <a:rPr lang="en-US" sz="1000" dirty="0"/>
              <a:t> or a variety of other strategies in a given community.</a:t>
            </a:r>
          </a:p>
          <a:p>
            <a:pPr marL="400050" indent="-400050">
              <a:spcBef>
                <a:spcPts val="0"/>
              </a:spcBef>
              <a:spcAft>
                <a:spcPts val="400"/>
              </a:spcAft>
              <a:buNone/>
              <a:tabLst>
                <a:tab pos="514350" algn="l"/>
              </a:tabLst>
            </a:pPr>
            <a:r>
              <a:rPr lang="en-US" sz="1000" u="sng" dirty="0" smtClean="0"/>
              <a:t>Slide 17:</a:t>
            </a:r>
            <a:r>
              <a:rPr lang="en-US" sz="1000" dirty="0" smtClean="0"/>
              <a:t>	I </a:t>
            </a:r>
            <a:r>
              <a:rPr lang="en-US" sz="1000" dirty="0"/>
              <a:t>would consider an additional bullet under existing harm reduction strategies such as: “</a:t>
            </a:r>
            <a:r>
              <a:rPr lang="en-US" sz="1000" b="1" dirty="0"/>
              <a:t>Injectable opioid agonist therapy (e.g. heroin or </a:t>
            </a:r>
            <a:r>
              <a:rPr lang="en-US" sz="1000" b="1" dirty="0" smtClean="0"/>
              <a:t>	hydromorphone</a:t>
            </a:r>
            <a:r>
              <a:rPr lang="en-US" sz="1000" b="1" dirty="0"/>
              <a:t>) is a harm reduction strategy utilized in some other countries that was not discussed in detail by the commission.</a:t>
            </a:r>
            <a:r>
              <a:rPr lang="en-US" sz="1000" dirty="0"/>
              <a:t>”</a:t>
            </a:r>
          </a:p>
          <a:p>
            <a:pPr marL="400050" indent="-400050">
              <a:spcBef>
                <a:spcPts val="0"/>
              </a:spcBef>
              <a:spcAft>
                <a:spcPts val="400"/>
              </a:spcAft>
              <a:buNone/>
              <a:tabLst>
                <a:tab pos="514350" algn="l"/>
              </a:tabLst>
            </a:pPr>
            <a:r>
              <a:rPr lang="en-US" sz="1000" dirty="0" smtClean="0"/>
              <a:t>		This </a:t>
            </a:r>
            <a:r>
              <a:rPr lang="en-US" sz="1000" dirty="0"/>
              <a:t>would just clarify that the commission was not in favor nor against this strategy as it was not thoroughly discussed or reviewed</a:t>
            </a:r>
            <a:r>
              <a:rPr lang="en-US" sz="1000" dirty="0" smtClean="0"/>
              <a:t>.</a:t>
            </a:r>
            <a:endParaRPr lang="en-US" sz="1000" dirty="0"/>
          </a:p>
          <a:p>
            <a:pPr marL="400050" indent="-400050">
              <a:spcBef>
                <a:spcPts val="0"/>
              </a:spcBef>
              <a:spcAft>
                <a:spcPts val="400"/>
              </a:spcAft>
              <a:buNone/>
              <a:tabLst>
                <a:tab pos="514350" algn="l"/>
              </a:tabLst>
            </a:pPr>
            <a:endParaRPr lang="en-US" sz="1000" dirty="0" smtClean="0"/>
          </a:p>
          <a:p>
            <a:pPr marL="400050" indent="-400050">
              <a:spcBef>
                <a:spcPts val="0"/>
              </a:spcBef>
              <a:spcAft>
                <a:spcPts val="400"/>
              </a:spcAft>
              <a:buNone/>
              <a:tabLst>
                <a:tab pos="514350" algn="l"/>
              </a:tabLst>
            </a:pPr>
            <a:r>
              <a:rPr lang="en-US" sz="1000" dirty="0" smtClean="0"/>
              <a:t>I </a:t>
            </a:r>
            <a:r>
              <a:rPr lang="en-US" sz="1000" dirty="0"/>
              <a:t>do believe the document represents the work and discussions, which included areas of consensus and differences, quite well overall. </a:t>
            </a:r>
          </a:p>
          <a:p>
            <a:pPr marL="400050" indent="-400050">
              <a:spcBef>
                <a:spcPts val="0"/>
              </a:spcBef>
              <a:spcAft>
                <a:spcPts val="400"/>
              </a:spcAft>
              <a:buNone/>
              <a:tabLst>
                <a:tab pos="514350" algn="l"/>
              </a:tabLst>
            </a:pPr>
            <a:endParaRPr lang="en-US" sz="1000" dirty="0"/>
          </a:p>
        </p:txBody>
      </p:sp>
    </p:spTree>
    <p:extLst>
      <p:ext uri="{BB962C8B-B14F-4D97-AF65-F5344CB8AC3E}">
        <p14:creationId xmlns:p14="http://schemas.microsoft.com/office/powerpoint/2010/main" val="39917857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Impact on the Commonwealth</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5</a:t>
            </a:fld>
            <a:endParaRPr lang="en-US" dirty="0">
              <a:solidFill>
                <a:schemeClr val="bg1"/>
              </a:solidFill>
            </a:endParaRPr>
          </a:p>
        </p:txBody>
      </p:sp>
      <p:sp>
        <p:nvSpPr>
          <p:cNvPr id="8" name="Content Placeholder 5"/>
          <p:cNvSpPr txBox="1">
            <a:spLocks/>
          </p:cNvSpPr>
          <p:nvPr/>
        </p:nvSpPr>
        <p:spPr bwMode="auto">
          <a:xfrm>
            <a:off x="609600" y="990601"/>
            <a:ext cx="8458200" cy="1295400"/>
          </a:xfrm>
          <a:prstGeom prst="rect">
            <a:avLst/>
          </a:prstGeom>
          <a:noFill/>
          <a:ln w="9525">
            <a:noFill/>
            <a:miter lim="800000"/>
            <a:headEnd/>
            <a:tailEnd/>
          </a:ln>
        </p:spPr>
        <p:txBody>
          <a:bodyPr vert="horz" wrap="square" lIns="45720" tIns="46038" rIns="45720" bIns="46038" numCol="1" anchor="t" anchorCtr="0" compatLnSpc="1">
            <a:prstTxWarp prst="textNoShape">
              <a:avLst/>
            </a:prstTxWarp>
          </a:bodyPr>
          <a:lstStyle>
            <a:lvl1pPr marL="381000" indent="-381000" algn="l" rtl="0" eaLnBrk="0" fontAlgn="base" hangingPunct="0">
              <a:spcBef>
                <a:spcPct val="0"/>
              </a:spcBef>
              <a:spcAft>
                <a:spcPts val="1200"/>
              </a:spcAft>
              <a:buClrTx/>
              <a:buSzPct val="80000"/>
              <a:buFont typeface="Wingdings" pitchFamily="2" charset="2"/>
              <a:buChar char="n"/>
              <a:defRPr sz="2400" b="1">
                <a:solidFill>
                  <a:schemeClr val="tx1"/>
                </a:solidFill>
                <a:latin typeface="Calibri" pitchFamily="34" charset="0"/>
                <a:ea typeface="Calibri" pitchFamily="34" charset="0"/>
                <a:cs typeface="Calibri" pitchFamily="34" charset="0"/>
              </a:defRPr>
            </a:lvl1pPr>
            <a:lvl2pPr marL="568325" indent="-222250" algn="l" rtl="0" eaLnBrk="0" fontAlgn="base" hangingPunct="0">
              <a:spcBef>
                <a:spcPct val="0"/>
              </a:spcBef>
              <a:spcAft>
                <a:spcPts val="1200"/>
              </a:spcAft>
              <a:buClrTx/>
              <a:buSzPct val="115000"/>
              <a:buFont typeface="Arial" pitchFamily="34" charset="0"/>
              <a:buChar char="•"/>
              <a:defRPr sz="2400" b="1">
                <a:solidFill>
                  <a:schemeClr val="tx1"/>
                </a:solidFill>
                <a:latin typeface="Calibri" pitchFamily="34" charset="0"/>
                <a:ea typeface="Calibri" pitchFamily="34" charset="0"/>
                <a:cs typeface="Calibri" pitchFamily="34" charset="0"/>
              </a:defRPr>
            </a:lvl2pPr>
            <a:lvl3pPr marL="739775" indent="-342900" algn="l" rtl="0" eaLnBrk="0" fontAlgn="base" hangingPunct="0">
              <a:lnSpc>
                <a:spcPct val="90000"/>
              </a:lnSpc>
              <a:spcBef>
                <a:spcPct val="25000"/>
              </a:spcBef>
              <a:spcAft>
                <a:spcPct val="0"/>
              </a:spcAft>
              <a:buClr>
                <a:schemeClr val="tx1"/>
              </a:buClr>
              <a:buNone/>
              <a:defRPr>
                <a:solidFill>
                  <a:schemeClr val="tx1"/>
                </a:solidFill>
                <a:latin typeface="+mn-lt"/>
                <a:ea typeface="Calibri" pitchFamily="34" charset="0"/>
                <a:cs typeface="Calibri" pitchFamily="34" charset="0"/>
              </a:defRPr>
            </a:lvl3pPr>
            <a:lvl4pPr marL="914400" indent="-346075" algn="l" rtl="0" eaLnBrk="0" fontAlgn="base" hangingPunct="0">
              <a:spcBef>
                <a:spcPct val="0"/>
              </a:spcBef>
              <a:spcAft>
                <a:spcPts val="1200"/>
              </a:spcAft>
              <a:buClr>
                <a:srgbClr val="FFC000"/>
              </a:buClr>
              <a:buFont typeface="Symbol" pitchFamily="18" charset="2"/>
              <a:buChar char=""/>
              <a:defRPr b="1">
                <a:solidFill>
                  <a:srgbClr val="003366"/>
                </a:solidFill>
                <a:latin typeface="Calibri" pitchFamily="34" charset="0"/>
                <a:ea typeface="Calibri" pitchFamily="34" charset="0"/>
                <a:cs typeface="Calibri" pitchFamily="34" charset="0"/>
              </a:defRPr>
            </a:lvl4pPr>
            <a:lvl5pPr marL="1333500" indent="-304800" algn="l" rtl="0" eaLnBrk="0" fontAlgn="base" hangingPunct="0">
              <a:spcBef>
                <a:spcPct val="0"/>
              </a:spcBef>
              <a:spcAft>
                <a:spcPts val="1200"/>
              </a:spcAft>
              <a:buClr>
                <a:schemeClr val="tx1"/>
              </a:buClr>
              <a:buChar char="–"/>
              <a:defRPr sz="1600" b="1">
                <a:solidFill>
                  <a:srgbClr val="003366"/>
                </a:solidFill>
                <a:latin typeface="Calibri" pitchFamily="34" charset="0"/>
                <a:ea typeface="Calibri" pitchFamily="34" charset="0"/>
                <a:cs typeface="Calibri" pitchFamily="34" charset="0"/>
              </a:defRPr>
            </a:lvl5pPr>
            <a:lvl6pPr marL="1790700" indent="-304800" algn="l" rtl="0" fontAlgn="base">
              <a:lnSpc>
                <a:spcPct val="90000"/>
              </a:lnSpc>
              <a:spcBef>
                <a:spcPct val="25000"/>
              </a:spcBef>
              <a:spcAft>
                <a:spcPct val="0"/>
              </a:spcAft>
              <a:buClr>
                <a:schemeClr val="tx1"/>
              </a:buClr>
              <a:buChar char="–"/>
              <a:defRPr sz="1600">
                <a:solidFill>
                  <a:schemeClr val="tx1"/>
                </a:solidFill>
                <a:latin typeface="+mn-lt"/>
              </a:defRPr>
            </a:lvl6pPr>
            <a:lvl7pPr marL="2247900" indent="-304800" algn="l" rtl="0" fontAlgn="base">
              <a:lnSpc>
                <a:spcPct val="90000"/>
              </a:lnSpc>
              <a:spcBef>
                <a:spcPct val="25000"/>
              </a:spcBef>
              <a:spcAft>
                <a:spcPct val="0"/>
              </a:spcAft>
              <a:buClr>
                <a:schemeClr val="tx1"/>
              </a:buClr>
              <a:buChar char="–"/>
              <a:defRPr sz="1600">
                <a:solidFill>
                  <a:schemeClr val="tx1"/>
                </a:solidFill>
                <a:latin typeface="+mn-lt"/>
              </a:defRPr>
            </a:lvl7pPr>
            <a:lvl8pPr marL="2705100" indent="-304800" algn="l" rtl="0" fontAlgn="base">
              <a:lnSpc>
                <a:spcPct val="90000"/>
              </a:lnSpc>
              <a:spcBef>
                <a:spcPct val="25000"/>
              </a:spcBef>
              <a:spcAft>
                <a:spcPct val="0"/>
              </a:spcAft>
              <a:buClr>
                <a:schemeClr val="tx1"/>
              </a:buClr>
              <a:buChar char="–"/>
              <a:defRPr sz="1600">
                <a:solidFill>
                  <a:schemeClr val="tx1"/>
                </a:solidFill>
                <a:latin typeface="+mn-lt"/>
              </a:defRPr>
            </a:lvl8pPr>
            <a:lvl9pPr marL="3162300" indent="-304800" algn="l" rtl="0" fontAlgn="base">
              <a:lnSpc>
                <a:spcPct val="90000"/>
              </a:lnSpc>
              <a:spcBef>
                <a:spcPct val="25000"/>
              </a:spcBef>
              <a:spcAft>
                <a:spcPct val="0"/>
              </a:spcAft>
              <a:buClr>
                <a:schemeClr val="tx1"/>
              </a:buClr>
              <a:buChar char="–"/>
              <a:defRPr sz="1600">
                <a:solidFill>
                  <a:schemeClr val="tx1"/>
                </a:solidFill>
                <a:latin typeface="+mn-lt"/>
              </a:defRPr>
            </a:lvl9pPr>
          </a:lstStyle>
          <a:p>
            <a:pPr marL="173736" lvl="1" indent="-173736">
              <a:spcAft>
                <a:spcPts val="600"/>
              </a:spcAft>
            </a:pPr>
            <a:r>
              <a:rPr lang="en-US" sz="1500" b="0" kern="0" dirty="0" smtClean="0"/>
              <a:t>Massachusetts is among the top ten states with the highest rates of opioid-related overdose deaths.</a:t>
            </a:r>
            <a:endParaRPr lang="en-US" sz="1500" b="0" kern="0" dirty="0"/>
          </a:p>
          <a:p>
            <a:pPr marL="173736" lvl="1" indent="-173736">
              <a:spcAft>
                <a:spcPts val="600"/>
              </a:spcAft>
            </a:pPr>
            <a:r>
              <a:rPr lang="en-US" sz="1500" b="0" kern="0" dirty="0" smtClean="0"/>
              <a:t>Massachusetts declared the opioid crisis a public health </a:t>
            </a:r>
            <a:r>
              <a:rPr lang="en-US" sz="1500" b="0" kern="0" dirty="0"/>
              <a:t>emergency on March 27, 2014</a:t>
            </a:r>
            <a:r>
              <a:rPr lang="en-US" sz="1500" b="0" kern="0" dirty="0" smtClean="0"/>
              <a:t>.</a:t>
            </a:r>
          </a:p>
          <a:p>
            <a:pPr marL="173736" lvl="1" indent="-173736">
              <a:spcAft>
                <a:spcPts val="600"/>
              </a:spcAft>
            </a:pPr>
            <a:r>
              <a:rPr lang="en-US" sz="1500" b="0" kern="0" dirty="0" smtClean="0"/>
              <a:t>While overdose deaths in Massachusetts have declined, non-fatal overdose emergencies have increased.</a:t>
            </a:r>
          </a:p>
          <a:p>
            <a:pPr marL="173736" lvl="1" indent="-173736">
              <a:spcAft>
                <a:spcPts val="600"/>
              </a:spcAft>
            </a:pPr>
            <a:r>
              <a:rPr lang="en-US" sz="1500" b="0" kern="0" dirty="0" smtClean="0"/>
              <a:t>Fentanyl is present in 89% of opioid-related overdose deaths in Massachusetts.</a:t>
            </a:r>
            <a:r>
              <a:rPr lang="en-US" sz="1500" b="0" kern="0" baseline="30000" dirty="0" smtClean="0"/>
              <a:t>1</a:t>
            </a:r>
            <a:r>
              <a:rPr lang="en-US" sz="1500" b="0" kern="0" dirty="0" smtClean="0"/>
              <a:t> </a:t>
            </a:r>
          </a:p>
        </p:txBody>
      </p:sp>
      <p:grpSp>
        <p:nvGrpSpPr>
          <p:cNvPr id="6" name="Group 5"/>
          <p:cNvGrpSpPr/>
          <p:nvPr/>
        </p:nvGrpSpPr>
        <p:grpSpPr>
          <a:xfrm>
            <a:off x="1217465" y="2362200"/>
            <a:ext cx="6554935" cy="3408948"/>
            <a:chOff x="1217465" y="2514600"/>
            <a:chExt cx="6554935" cy="3408948"/>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465" y="2514600"/>
              <a:ext cx="6554935" cy="3408948"/>
            </a:xfrm>
            <a:prstGeom prst="rect">
              <a:avLst/>
            </a:prstGeom>
          </p:spPr>
        </p:pic>
        <p:sp>
          <p:nvSpPr>
            <p:cNvPr id="10" name="TextBox 9"/>
            <p:cNvSpPr txBox="1"/>
            <p:nvPr/>
          </p:nvSpPr>
          <p:spPr>
            <a:xfrm>
              <a:off x="1828800" y="2647890"/>
              <a:ext cx="4953000" cy="400110"/>
            </a:xfrm>
            <a:prstGeom prst="rect">
              <a:avLst/>
            </a:prstGeom>
            <a:solidFill>
              <a:schemeClr val="bg1"/>
            </a:solidFill>
          </p:spPr>
          <p:txBody>
            <a:bodyPr wrap="square" rtlCol="0" anchor="b">
              <a:spAutoFit/>
            </a:bodyPr>
            <a:lstStyle/>
            <a:p>
              <a:pPr algn="ctr"/>
              <a:r>
                <a:rPr lang="en-US" sz="1000" b="1" dirty="0" smtClean="0">
                  <a:latin typeface="Arial" panose="020B0604020202020204" pitchFamily="34" charset="0"/>
                  <a:cs typeface="Arial" panose="020B0604020202020204" pitchFamily="34" charset="0"/>
                </a:rPr>
                <a:t>Percent of Opioid-Related Overdose Deaths with Specific Drugs </a:t>
              </a:r>
              <a:r>
                <a:rPr lang="en-US" sz="1000" b="1" dirty="0" err="1" smtClean="0">
                  <a:latin typeface="Arial" panose="020B0604020202020204" pitchFamily="34" charset="0"/>
                  <a:cs typeface="Arial" panose="020B0604020202020204" pitchFamily="34" charset="0"/>
                </a:rPr>
                <a:t>Present</a:t>
              </a:r>
              <a:r>
                <a:rPr lang="en-US" sz="1000" b="1" baseline="30000" dirty="0" err="1" smtClean="0">
                  <a:latin typeface="Arial" panose="020B0604020202020204" pitchFamily="34" charset="0"/>
                  <a:cs typeface="Arial" panose="020B0604020202020204" pitchFamily="34" charset="0"/>
                </a:rPr>
                <a:t>1</a:t>
              </a:r>
              <a:endParaRPr lang="en-US" sz="1000" b="1" baseline="30000" dirty="0" smtClean="0">
                <a:latin typeface="Arial" panose="020B0604020202020204" pitchFamily="34" charset="0"/>
                <a:cs typeface="Arial" panose="020B0604020202020204" pitchFamily="34" charset="0"/>
              </a:endParaRPr>
            </a:p>
            <a:p>
              <a:pPr algn="ctr"/>
              <a:r>
                <a:rPr lang="en-US" sz="1000" b="1" dirty="0">
                  <a:latin typeface="Arial" panose="020B0604020202020204" pitchFamily="34" charset="0"/>
                  <a:cs typeface="Arial" panose="020B0604020202020204" pitchFamily="34" charset="0"/>
                </a:rPr>
                <a:t>Massachusetts Residents: 2014 - 2018</a:t>
              </a:r>
            </a:p>
          </p:txBody>
        </p:sp>
      </p:grpSp>
      <p:sp>
        <p:nvSpPr>
          <p:cNvPr id="13" name="Rectangle 12"/>
          <p:cNvSpPr/>
          <p:nvPr/>
        </p:nvSpPr>
        <p:spPr>
          <a:xfrm>
            <a:off x="589568" y="5865168"/>
            <a:ext cx="7563832" cy="230832"/>
          </a:xfrm>
          <a:prstGeom prst="rect">
            <a:avLst/>
          </a:prstGeom>
          <a:noFill/>
        </p:spPr>
        <p:txBody>
          <a:bodyPr wrap="square">
            <a:spAutoFit/>
          </a:bodyPr>
          <a:lstStyle/>
          <a:p>
            <a:r>
              <a:rPr lang="en-US" sz="900" baseline="30000" dirty="0" smtClean="0">
                <a:latin typeface="Calibri" panose="020F0502020204030204" pitchFamily="34" charset="0"/>
              </a:rPr>
              <a:t>1</a:t>
            </a:r>
            <a:r>
              <a:rPr lang="en-US" sz="900" dirty="0" smtClean="0">
                <a:latin typeface="Calibri" panose="020F0502020204030204" pitchFamily="34" charset="0"/>
              </a:rPr>
              <a:t>Massachusetts Department of Public Health Data Brief: Opioid-Related Overdose Deaths among Massachusetts Residents (Feb. 2019)</a:t>
            </a:r>
            <a:endParaRPr lang="en-US" sz="900" dirty="0">
              <a:latin typeface="Calibri" panose="020F0502020204030204" pitchFamily="34" charset="0"/>
            </a:endParaRPr>
          </a:p>
        </p:txBody>
      </p:sp>
    </p:spTree>
    <p:extLst>
      <p:ext uri="{BB962C8B-B14F-4D97-AF65-F5344CB8AC3E}">
        <p14:creationId xmlns:p14="http://schemas.microsoft.com/office/powerpoint/2010/main" val="1815393794"/>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50</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Representative Jeffrey Roy</a:t>
            </a:r>
          </a:p>
          <a:p>
            <a:pPr marL="0" indent="0">
              <a:spcBef>
                <a:spcPts val="0"/>
              </a:spcBef>
              <a:spcAft>
                <a:spcPts val="400"/>
              </a:spcAft>
              <a:buNone/>
            </a:pPr>
            <a:endParaRPr lang="en-US" sz="1000" dirty="0" smtClean="0"/>
          </a:p>
          <a:p>
            <a:pPr marL="0" indent="0">
              <a:spcBef>
                <a:spcPts val="0"/>
              </a:spcBef>
              <a:spcAft>
                <a:spcPts val="400"/>
              </a:spcAft>
              <a:buNone/>
            </a:pPr>
            <a:r>
              <a:rPr lang="en-US" sz="1000" dirty="0" smtClean="0"/>
              <a:t>Secretary Sudders,</a:t>
            </a:r>
          </a:p>
          <a:p>
            <a:pPr marL="0" indent="0">
              <a:spcBef>
                <a:spcPts val="0"/>
              </a:spcBef>
              <a:spcAft>
                <a:spcPts val="400"/>
              </a:spcAft>
              <a:buNone/>
            </a:pPr>
            <a:r>
              <a:rPr lang="en-US" sz="1000" dirty="0" smtClean="0"/>
              <a:t>Here </a:t>
            </a:r>
            <a:r>
              <a:rPr lang="en-US" sz="1000" dirty="0"/>
              <a:t>are my comments on the latest draft report. I’ll begin by thanking you and your staff for the hard work and diligence in pulling this all together. </a:t>
            </a:r>
            <a:r>
              <a:rPr lang="en-US" sz="1000" dirty="0" smtClean="0"/>
              <a:t>And I appreciate </a:t>
            </a:r>
            <a:r>
              <a:rPr lang="en-US" sz="1000" dirty="0"/>
              <a:t>your tenacity and skill in running the meetings and seeking feedback. It was a pleasure working with you on this important matter and I thank you for your continued service and commitment to the Commonwealth of Massachusetts. I look forward to seeing you again on </a:t>
            </a:r>
            <a:r>
              <a:rPr lang="en-US" sz="1000" dirty="0" smtClean="0"/>
              <a:t>Tuesday afternoon.</a:t>
            </a:r>
          </a:p>
          <a:p>
            <a:pPr marL="400050" indent="-400050">
              <a:spcBef>
                <a:spcPts val="0"/>
              </a:spcBef>
              <a:spcAft>
                <a:spcPts val="400"/>
              </a:spcAft>
              <a:buNone/>
              <a:tabLst>
                <a:tab pos="514350" algn="l"/>
              </a:tabLst>
            </a:pPr>
            <a:endParaRPr lang="en-US" sz="1000" dirty="0" smtClean="0"/>
          </a:p>
          <a:p>
            <a:pPr marL="400050" indent="-400050">
              <a:spcBef>
                <a:spcPts val="0"/>
              </a:spcBef>
              <a:spcAft>
                <a:spcPts val="400"/>
              </a:spcAft>
              <a:buNone/>
              <a:tabLst>
                <a:tab pos="514350" algn="l"/>
              </a:tabLst>
            </a:pPr>
            <a:r>
              <a:rPr lang="en-US" sz="1000" dirty="0" smtClean="0"/>
              <a:t>I </a:t>
            </a:r>
            <a:r>
              <a:rPr lang="en-US" sz="1000" dirty="0"/>
              <a:t>offer the following attachments for inclusion in the </a:t>
            </a:r>
            <a:r>
              <a:rPr lang="en-US" sz="1000" dirty="0" smtClean="0"/>
              <a:t>Appendix:</a:t>
            </a:r>
          </a:p>
          <a:p>
            <a:pPr marL="400050" indent="-400050">
              <a:spcBef>
                <a:spcPts val="0"/>
              </a:spcBef>
              <a:spcAft>
                <a:spcPts val="400"/>
              </a:spcAft>
              <a:buNone/>
              <a:tabLst>
                <a:tab pos="514350" algn="l"/>
              </a:tabLst>
            </a:pPr>
            <a:r>
              <a:rPr lang="en-US" sz="1000" dirty="0" smtClean="0"/>
              <a:t>1.	</a:t>
            </a:r>
            <a:r>
              <a:rPr lang="en-US" sz="1000" i="1" dirty="0" smtClean="0"/>
              <a:t>Canada v </a:t>
            </a:r>
            <a:r>
              <a:rPr lang="en-US" sz="1000" i="1" dirty="0" err="1" smtClean="0"/>
              <a:t>PHS</a:t>
            </a:r>
            <a:r>
              <a:rPr lang="en-US" sz="1000" dirty="0" smtClean="0"/>
              <a:t>, 2011 SCC 44, [2011] 3 SCR 134 decision. It is the leading Supreme Court of Canada case dealing with </a:t>
            </a:r>
            <a:r>
              <a:rPr lang="en-US" sz="1000" dirty="0" err="1" smtClean="0"/>
              <a:t>SCSs</a:t>
            </a:r>
            <a:r>
              <a:rPr lang="en-US" sz="1000" dirty="0" smtClean="0"/>
              <a:t>. The MMS report which is already in the Appendix and several of the other materials we reviewed make specific reference to this decision. It would be helpful to include the entire decision in the Appendix for those wishing to get further amplification of the issues.</a:t>
            </a:r>
          </a:p>
          <a:p>
            <a:pPr marL="400050" indent="-400050">
              <a:spcBef>
                <a:spcPts val="0"/>
              </a:spcBef>
              <a:spcAft>
                <a:spcPts val="400"/>
              </a:spcAft>
              <a:buNone/>
              <a:tabLst>
                <a:tab pos="514350" algn="l"/>
              </a:tabLst>
            </a:pPr>
            <a:r>
              <a:rPr lang="en-US" sz="1000" dirty="0" smtClean="0"/>
              <a:t>2.	The </a:t>
            </a:r>
            <a:r>
              <a:rPr lang="en-US" sz="1000" dirty="0"/>
              <a:t>complaint in </a:t>
            </a:r>
            <a:r>
              <a:rPr lang="en-US" sz="1000" i="1" dirty="0"/>
              <a:t>United States v. </a:t>
            </a:r>
            <a:r>
              <a:rPr lang="en-US" sz="1000" i="1" dirty="0" err="1"/>
              <a:t>Safehouse</a:t>
            </a:r>
            <a:r>
              <a:rPr lang="en-US" sz="1000" i="1" dirty="0"/>
              <a:t> et al</a:t>
            </a:r>
            <a:r>
              <a:rPr lang="en-US" sz="1000" dirty="0"/>
              <a:t>, 2:19-cv-00519-GAM. This is the lawsuit in Philadelphia challenging </a:t>
            </a:r>
            <a:r>
              <a:rPr lang="en-US" sz="1000" dirty="0" err="1"/>
              <a:t>SCSs</a:t>
            </a:r>
            <a:r>
              <a:rPr lang="en-US" sz="1000" dirty="0"/>
              <a:t> that is referred to in slide 25.</a:t>
            </a:r>
          </a:p>
          <a:p>
            <a:pPr marL="400050" indent="-400050">
              <a:spcBef>
                <a:spcPts val="0"/>
              </a:spcBef>
              <a:spcAft>
                <a:spcPts val="400"/>
              </a:spcAft>
              <a:buNone/>
              <a:tabLst>
                <a:tab pos="514350" algn="l"/>
              </a:tabLst>
            </a:pPr>
            <a:endParaRPr lang="en-US" sz="1000" dirty="0" smtClean="0"/>
          </a:p>
          <a:p>
            <a:pPr marL="400050" indent="-400050">
              <a:spcBef>
                <a:spcPts val="0"/>
              </a:spcBef>
              <a:spcAft>
                <a:spcPts val="400"/>
              </a:spcAft>
              <a:buNone/>
              <a:tabLst>
                <a:tab pos="514350" algn="l"/>
              </a:tabLst>
            </a:pPr>
            <a:r>
              <a:rPr lang="en-US" sz="1000" dirty="0"/>
              <a:t>For the remainder of my thoughts, I have listed the slide and my comments.</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a:t>
            </a:r>
            <a:r>
              <a:rPr lang="en-US" sz="1000" u="sng" dirty="0"/>
              <a:t>3:</a:t>
            </a:r>
            <a:r>
              <a:rPr lang="en-US" sz="1000" dirty="0"/>
              <a:t> </a:t>
            </a:r>
            <a:r>
              <a:rPr lang="en-US" sz="1000" dirty="0" smtClean="0"/>
              <a:t>	We </a:t>
            </a:r>
            <a:r>
              <a:rPr lang="en-US" sz="1000" dirty="0"/>
              <a:t>should add a footnote for the third bullet point describing the significance of a “public health emergency” at the federal level and the date it was </a:t>
            </a:r>
            <a:r>
              <a:rPr lang="en-US" sz="1000" dirty="0" smtClean="0"/>
              <a:t>	declared</a:t>
            </a:r>
            <a:r>
              <a:rPr lang="en-US" sz="1000" dirty="0"/>
              <a:t>.</a:t>
            </a:r>
          </a:p>
          <a:p>
            <a:pPr marL="400050" indent="-400050">
              <a:spcBef>
                <a:spcPts val="0"/>
              </a:spcBef>
              <a:spcAft>
                <a:spcPts val="400"/>
              </a:spcAft>
              <a:buNone/>
              <a:tabLst>
                <a:tab pos="514350" algn="l"/>
              </a:tabLst>
            </a:pPr>
            <a:r>
              <a:rPr lang="en-US" sz="1000" u="sng" dirty="0" smtClean="0"/>
              <a:t>Slide 5:</a:t>
            </a:r>
            <a:r>
              <a:rPr lang="en-US" sz="1000" dirty="0" smtClean="0"/>
              <a:t> 	We </a:t>
            </a:r>
            <a:r>
              <a:rPr lang="en-US" sz="1000" dirty="0"/>
              <a:t>should add a footnote for the second bullet point describing the significance of a “public health emergency” at the state level and the date it was </a:t>
            </a:r>
            <a:r>
              <a:rPr lang="en-US" sz="1000" dirty="0" smtClean="0"/>
              <a:t>	declared</a:t>
            </a:r>
            <a:r>
              <a:rPr lang="en-US" sz="1000" dirty="0"/>
              <a:t>.</a:t>
            </a:r>
          </a:p>
          <a:p>
            <a:pPr marL="400050" indent="-400050">
              <a:spcBef>
                <a:spcPts val="0"/>
              </a:spcBef>
              <a:spcAft>
                <a:spcPts val="400"/>
              </a:spcAft>
              <a:buNone/>
              <a:tabLst>
                <a:tab pos="514350" algn="l"/>
              </a:tabLst>
            </a:pPr>
            <a:r>
              <a:rPr lang="en-US" sz="1000" u="sng" dirty="0"/>
              <a:t>Slide 6</a:t>
            </a:r>
            <a:r>
              <a:rPr lang="en-US" sz="1000" u="sng" dirty="0" smtClean="0"/>
              <a:t>:</a:t>
            </a:r>
            <a:r>
              <a:rPr lang="en-US" sz="1000" dirty="0" smtClean="0"/>
              <a:t>		In </a:t>
            </a:r>
            <a:r>
              <a:rPr lang="en-US" sz="1000" dirty="0"/>
              <a:t>the footnote, can we include the handful of states that have also experienced a decline in opioid-related deaths</a:t>
            </a:r>
            <a:r>
              <a:rPr lang="en-US" sz="1000" dirty="0" smtClean="0"/>
              <a:t>?</a:t>
            </a:r>
          </a:p>
          <a:p>
            <a:pPr marL="400050" indent="-400050">
              <a:spcBef>
                <a:spcPts val="0"/>
              </a:spcBef>
              <a:spcAft>
                <a:spcPts val="400"/>
              </a:spcAft>
              <a:buNone/>
              <a:tabLst>
                <a:tab pos="514350" algn="l"/>
              </a:tabLst>
            </a:pPr>
            <a:r>
              <a:rPr lang="en-US" sz="1000" u="sng" dirty="0" smtClean="0"/>
              <a:t>Slide 9:</a:t>
            </a:r>
            <a:r>
              <a:rPr lang="en-US" sz="1000" dirty="0"/>
              <a:t>	</a:t>
            </a:r>
            <a:r>
              <a:rPr lang="en-US" sz="1000" dirty="0" smtClean="0"/>
              <a:t>	It </a:t>
            </a:r>
            <a:r>
              <a:rPr lang="en-US" sz="1000" dirty="0"/>
              <a:t>was not clear to me from the minutes why we were not addressing feasibility. Moreover, it appears that we did, in fact, include some information </a:t>
            </a:r>
            <a:r>
              <a:rPr lang="en-US" sz="1000" dirty="0" smtClean="0"/>
              <a:t>	on </a:t>
            </a:r>
            <a:r>
              <a:rPr lang="en-US" sz="1000" dirty="0"/>
              <a:t>that topic in slide 15. And the MMS report which is included in our appendix discusses feasibility on pages 5-6. As such, it seems to me that there </a:t>
            </a:r>
            <a:r>
              <a:rPr lang="en-US" sz="1000" dirty="0" smtClean="0"/>
              <a:t>	is </a:t>
            </a:r>
            <a:r>
              <a:rPr lang="en-US" sz="1000" dirty="0"/>
              <a:t>enough included in our findings on that topic to say that we did address feasibility. </a:t>
            </a:r>
            <a:endParaRPr lang="en-US" sz="1000" dirty="0" smtClean="0"/>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a:p>
        </p:txBody>
      </p:sp>
    </p:spTree>
    <p:extLst>
      <p:ext uri="{BB962C8B-B14F-4D97-AF65-F5344CB8AC3E}">
        <p14:creationId xmlns:p14="http://schemas.microsoft.com/office/powerpoint/2010/main" val="402156251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0"/>
            <a:ext cx="7467600" cy="830997"/>
          </a:xfrm>
          <a:prstGeom prst="rect">
            <a:avLst/>
          </a:prstGeom>
          <a:noFill/>
        </p:spPr>
        <p:txBody>
          <a:bodyPr wrap="square" rtlCol="0">
            <a:spAutoFit/>
          </a:bodyPr>
          <a:lstStyle/>
          <a:p>
            <a:pPr marL="0" lvl="1">
              <a:tabLst>
                <a:tab pos="1543050" algn="l"/>
              </a:tabLst>
            </a:pPr>
            <a:r>
              <a:rPr lang="en-US" sz="2400" dirty="0" smtClean="0">
                <a:solidFill>
                  <a:schemeClr val="bg1"/>
                </a:solidFill>
              </a:rPr>
              <a:t>Appendix F:	</a:t>
            </a:r>
            <a:r>
              <a:rPr lang="en-US" sz="2400" dirty="0">
                <a:solidFill>
                  <a:schemeClr val="bg1"/>
                </a:solidFill>
              </a:rPr>
              <a:t>Comments Received from Commission </a:t>
            </a:r>
            <a:r>
              <a:rPr lang="en-US" sz="2400" dirty="0" smtClean="0">
                <a:solidFill>
                  <a:schemeClr val="bg1"/>
                </a:solidFill>
              </a:rPr>
              <a:t>	Members </a:t>
            </a:r>
            <a:r>
              <a:rPr lang="en-US" sz="2400" dirty="0">
                <a:solidFill>
                  <a:schemeClr val="bg1"/>
                </a:solidFill>
              </a:rPr>
              <a:t>on </a:t>
            </a:r>
            <a:r>
              <a:rPr lang="en-US" sz="2400" dirty="0" smtClean="0">
                <a:solidFill>
                  <a:schemeClr val="bg1"/>
                </a:solidFill>
              </a:rPr>
              <a:t>Commission’s Last Draft</a:t>
            </a:r>
            <a:endParaRPr lang="en-US" sz="2000" b="1" dirty="0">
              <a:solidFill>
                <a:schemeClr val="bg1"/>
              </a:solidFill>
            </a:endParaRP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51</a:t>
            </a:fld>
            <a:endParaRPr lang="en-US" dirty="0">
              <a:solidFill>
                <a:schemeClr val="bg1"/>
              </a:solidFill>
            </a:endParaRPr>
          </a:p>
        </p:txBody>
      </p:sp>
      <p:sp>
        <p:nvSpPr>
          <p:cNvPr id="14" name="Content Placeholder 2"/>
          <p:cNvSpPr txBox="1">
            <a:spLocks/>
          </p:cNvSpPr>
          <p:nvPr/>
        </p:nvSpPr>
        <p:spPr>
          <a:xfrm>
            <a:off x="609600" y="838200"/>
            <a:ext cx="8382000" cy="499321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spcBef>
                <a:spcPts val="0"/>
              </a:spcBef>
              <a:spcAft>
                <a:spcPts val="400"/>
              </a:spcAft>
              <a:buNone/>
            </a:pPr>
            <a:r>
              <a:rPr lang="en-US" sz="1400" u="sng" dirty="0" smtClean="0"/>
              <a:t>Comments received from Representative Jeffrey Roy</a:t>
            </a:r>
          </a:p>
          <a:p>
            <a:pPr marL="400050" indent="-400050">
              <a:spcBef>
                <a:spcPts val="0"/>
              </a:spcBef>
              <a:spcAft>
                <a:spcPts val="400"/>
              </a:spcAft>
              <a:buNone/>
              <a:tabLst>
                <a:tab pos="514350" algn="l"/>
              </a:tabLst>
            </a:pPr>
            <a:endParaRPr lang="en-US" sz="1000" u="sng" dirty="0" smtClean="0"/>
          </a:p>
          <a:p>
            <a:pPr marL="400050" indent="-400050">
              <a:spcBef>
                <a:spcPts val="0"/>
              </a:spcBef>
              <a:spcAft>
                <a:spcPts val="400"/>
              </a:spcAft>
              <a:buNone/>
              <a:tabLst>
                <a:tab pos="514350" algn="l"/>
              </a:tabLst>
            </a:pPr>
            <a:r>
              <a:rPr lang="en-US" sz="1000" u="sng" dirty="0" smtClean="0"/>
              <a:t>Slide </a:t>
            </a:r>
            <a:r>
              <a:rPr lang="en-US" sz="1000" u="sng" dirty="0"/>
              <a:t>13:</a:t>
            </a:r>
            <a:r>
              <a:rPr lang="en-US" sz="1000" dirty="0"/>
              <a:t>	In the definitions for </a:t>
            </a:r>
            <a:r>
              <a:rPr lang="en-US" sz="1000" dirty="0" err="1"/>
              <a:t>SCSs</a:t>
            </a:r>
            <a:r>
              <a:rPr lang="en-US" sz="1000" dirty="0"/>
              <a:t>, I would like to see the following additional language: </a:t>
            </a:r>
          </a:p>
          <a:p>
            <a:pPr marL="400050" indent="-400050">
              <a:spcBef>
                <a:spcPts val="0"/>
              </a:spcBef>
              <a:spcAft>
                <a:spcPts val="400"/>
              </a:spcAft>
              <a:buNone/>
              <a:tabLst>
                <a:tab pos="514350" algn="l"/>
              </a:tabLst>
            </a:pPr>
            <a:r>
              <a:rPr lang="en-US" sz="1000" dirty="0"/>
              <a:t>	</a:t>
            </a:r>
            <a:r>
              <a:rPr lang="en-US" sz="1000" b="1" dirty="0"/>
              <a:t>	Many of the health risks of injection drug use are caused by the use of unsanitary equipment, techniques, and procedures for injection which </a:t>
            </a:r>
            <a:r>
              <a:rPr lang="en-US" sz="1000" b="1" dirty="0" smtClean="0"/>
              <a:t>	permits </a:t>
            </a:r>
            <a:r>
              <a:rPr lang="en-US" sz="1000" b="1" dirty="0"/>
              <a:t>the transmission of those infections, illnesses or diseases from one individual to another. Addicts share needles, inject hurriedly in </a:t>
            </a:r>
            <a:r>
              <a:rPr lang="en-US" sz="1000" b="1" dirty="0" smtClean="0"/>
              <a:t>	alleyways </a:t>
            </a:r>
            <a:r>
              <a:rPr lang="en-US" sz="1000" b="1" dirty="0"/>
              <a:t>and dissolve heroin and dirty puddle water before injecting it into their veins. In these alleyways, users who overdose are often alone </a:t>
            </a:r>
            <a:r>
              <a:rPr lang="en-US" sz="1000" b="1" dirty="0" smtClean="0"/>
              <a:t>	and </a:t>
            </a:r>
            <a:r>
              <a:rPr lang="en-US" sz="1000" b="1" dirty="0"/>
              <a:t>far from medical help. Shared needles transmit HIV and hepatitis C and unsanitary conditions result in infections. Missing a vein in the rush </a:t>
            </a:r>
            <a:r>
              <a:rPr lang="en-US" sz="1000" b="1" dirty="0" smtClean="0"/>
              <a:t>	to </a:t>
            </a:r>
            <a:r>
              <a:rPr lang="en-US" sz="1000" b="1" dirty="0"/>
              <a:t>inject can mean the development of abscesses. Not taking adequate time to prepare can result in mistakes in measuring proper amounts of the </a:t>
            </a:r>
            <a:r>
              <a:rPr lang="en-US" sz="1000" b="1" dirty="0" smtClean="0"/>
              <a:t>	substance </a:t>
            </a:r>
            <a:r>
              <a:rPr lang="en-US" sz="1000" b="1" dirty="0"/>
              <a:t>being injected. It is not uncommon for injection drug users to develop dangerous infections or endocarditis. These dangers are </a:t>
            </a:r>
            <a:r>
              <a:rPr lang="en-US" sz="1000" b="1" dirty="0" smtClean="0"/>
              <a:t>	exacerbated </a:t>
            </a:r>
            <a:r>
              <a:rPr lang="en-US" sz="1000" b="1" dirty="0"/>
              <a:t>by the fact that injection drug users are a historically marginalized population that is been difficult to bring within the reach of </a:t>
            </a:r>
            <a:r>
              <a:rPr lang="en-US" sz="1000" b="1" dirty="0" smtClean="0"/>
              <a:t>	healthcare </a:t>
            </a:r>
            <a:r>
              <a:rPr lang="en-US" sz="1000" b="1" dirty="0"/>
              <a:t>providers.</a:t>
            </a:r>
          </a:p>
          <a:p>
            <a:pPr marL="400050" indent="-400050">
              <a:spcBef>
                <a:spcPts val="0"/>
              </a:spcBef>
              <a:spcAft>
                <a:spcPts val="400"/>
              </a:spcAft>
              <a:buNone/>
              <a:tabLst>
                <a:tab pos="514350" algn="l"/>
              </a:tabLst>
            </a:pPr>
            <a:r>
              <a:rPr lang="en-US" sz="1000" u="sng" dirty="0" smtClean="0"/>
              <a:t>Slide 16:</a:t>
            </a:r>
            <a:r>
              <a:rPr lang="en-US" sz="1000" dirty="0"/>
              <a:t>	</a:t>
            </a:r>
            <a:r>
              <a:rPr lang="en-US" sz="1000" dirty="0" smtClean="0"/>
              <a:t>Second </a:t>
            </a:r>
            <a:r>
              <a:rPr lang="en-US" sz="1000" dirty="0"/>
              <a:t>bullet should read: “Some employees of the U.S. Department of Justice have </a:t>
            </a:r>
            <a:r>
              <a:rPr lang="en-US" sz="1000" b="1" dirty="0"/>
              <a:t>offered the opinion</a:t>
            </a:r>
            <a:r>
              <a:rPr lang="en-US" sz="1000" dirty="0"/>
              <a:t> that </a:t>
            </a:r>
            <a:r>
              <a:rPr lang="en-US" sz="1000" dirty="0" err="1"/>
              <a:t>SCSs</a:t>
            </a:r>
            <a:r>
              <a:rPr lang="en-US" sz="1000" dirty="0"/>
              <a:t> are illegal and prohibited under </a:t>
            </a:r>
            <a:r>
              <a:rPr lang="en-US" sz="1000" dirty="0" smtClean="0"/>
              <a:t>	the </a:t>
            </a:r>
            <a:r>
              <a:rPr lang="en-US" sz="1000" dirty="0"/>
              <a:t>Controlled Substances Act. </a:t>
            </a:r>
            <a:r>
              <a:rPr lang="en-US" sz="1000" b="1" dirty="0"/>
              <a:t>These opinions, however, have not been tested in any court of law</a:t>
            </a:r>
            <a:r>
              <a:rPr lang="en-US" sz="1000" b="1" dirty="0" smtClean="0"/>
              <a:t>.</a:t>
            </a:r>
          </a:p>
          <a:p>
            <a:pPr marL="400050" indent="-400050">
              <a:spcBef>
                <a:spcPts val="0"/>
              </a:spcBef>
              <a:spcAft>
                <a:spcPts val="400"/>
              </a:spcAft>
              <a:buNone/>
              <a:tabLst>
                <a:tab pos="514350" algn="l"/>
              </a:tabLst>
            </a:pPr>
            <a:r>
              <a:rPr lang="en-US" sz="1000" b="1" dirty="0"/>
              <a:t>	</a:t>
            </a:r>
            <a:r>
              <a:rPr lang="en-US" sz="1000" b="1" dirty="0" smtClean="0"/>
              <a:t>	</a:t>
            </a:r>
            <a:r>
              <a:rPr lang="en-US" sz="1000" dirty="0" smtClean="0"/>
              <a:t>There </a:t>
            </a:r>
            <a:r>
              <a:rPr lang="en-US" sz="1000" dirty="0"/>
              <a:t>is a case filed in Philadelphia on February 6</a:t>
            </a:r>
            <a:r>
              <a:rPr lang="en-US" sz="1000" dirty="0" smtClean="0"/>
              <a:t>, 2019 </a:t>
            </a:r>
            <a:r>
              <a:rPr lang="en-US" sz="1000" dirty="0"/>
              <a:t>that may be instructive (</a:t>
            </a:r>
            <a:r>
              <a:rPr lang="en-US" sz="1000" i="1" dirty="0"/>
              <a:t>United States v. </a:t>
            </a:r>
            <a:r>
              <a:rPr lang="en-US" sz="1000" i="1" dirty="0" err="1"/>
              <a:t>Safehouse</a:t>
            </a:r>
            <a:r>
              <a:rPr lang="en-US" sz="1000" i="1" dirty="0"/>
              <a:t> et al</a:t>
            </a:r>
            <a:r>
              <a:rPr lang="en-US" sz="1000" dirty="0"/>
              <a:t>, 2:19-cv-00519-GAM, complaint </a:t>
            </a:r>
            <a:r>
              <a:rPr lang="en-US" sz="1000" dirty="0" smtClean="0"/>
              <a:t>	included </a:t>
            </a:r>
            <a:r>
              <a:rPr lang="en-US" sz="1000" dirty="0"/>
              <a:t>in Appendix).” </a:t>
            </a:r>
            <a:r>
              <a:rPr lang="en-US" sz="1000" dirty="0" smtClean="0"/>
              <a:t>In </a:t>
            </a:r>
            <a:r>
              <a:rPr lang="en-US" sz="1000" dirty="0"/>
              <a:t>addition, I would </a:t>
            </a:r>
            <a:r>
              <a:rPr lang="en-US" sz="1000" dirty="0" smtClean="0"/>
              <a:t>replace the </a:t>
            </a:r>
            <a:r>
              <a:rPr lang="en-US" sz="1000" dirty="0"/>
              <a:t>word “full” with “</a:t>
            </a:r>
            <a:r>
              <a:rPr lang="en-US" sz="1000" b="1" dirty="0"/>
              <a:t>potential</a:t>
            </a:r>
            <a:r>
              <a:rPr lang="en-US" sz="1000" dirty="0"/>
              <a:t>” when discussing federal civil and criminal risks and liabilities in </a:t>
            </a:r>
            <a:r>
              <a:rPr lang="en-US" sz="1000" dirty="0" smtClean="0"/>
              <a:t>	the </a:t>
            </a:r>
            <a:r>
              <a:rPr lang="en-US" sz="1000" dirty="0"/>
              <a:t>second bullet point under that sentence.</a:t>
            </a:r>
          </a:p>
          <a:p>
            <a:pPr marL="400050" indent="-400050">
              <a:spcBef>
                <a:spcPts val="0"/>
              </a:spcBef>
              <a:spcAft>
                <a:spcPts val="400"/>
              </a:spcAft>
              <a:buNone/>
              <a:tabLst>
                <a:tab pos="514350" algn="l"/>
              </a:tabLst>
            </a:pPr>
            <a:r>
              <a:rPr lang="en-US" sz="1000" u="sng" dirty="0" smtClean="0"/>
              <a:t>Slide 22:</a:t>
            </a:r>
            <a:r>
              <a:rPr lang="en-US" sz="1000" dirty="0"/>
              <a:t>	</a:t>
            </a:r>
            <a:r>
              <a:rPr lang="en-US" sz="1000" dirty="0" smtClean="0"/>
              <a:t>I </a:t>
            </a:r>
            <a:r>
              <a:rPr lang="en-US" sz="1000" dirty="0"/>
              <a:t>would like to see the following language included:</a:t>
            </a:r>
          </a:p>
          <a:p>
            <a:pPr marL="400050" indent="-400050">
              <a:spcBef>
                <a:spcPts val="0"/>
              </a:spcBef>
              <a:spcAft>
                <a:spcPts val="400"/>
              </a:spcAft>
              <a:buNone/>
              <a:tabLst>
                <a:tab pos="514350" algn="l"/>
              </a:tabLst>
            </a:pPr>
            <a:r>
              <a:rPr lang="en-US" sz="1000" dirty="0" smtClean="0"/>
              <a:t>	</a:t>
            </a:r>
            <a:r>
              <a:rPr lang="en-US" sz="1000" b="1" dirty="0" smtClean="0"/>
              <a:t>	The </a:t>
            </a:r>
            <a:r>
              <a:rPr lang="en-US" sz="1000" b="1" dirty="0" err="1"/>
              <a:t>SCSs</a:t>
            </a:r>
            <a:r>
              <a:rPr lang="en-US" sz="1000" b="1" dirty="0"/>
              <a:t> we studied were strictly regulated health facilities run by medical professionals as a continuum of health care. Other models include </a:t>
            </a:r>
            <a:r>
              <a:rPr lang="en-US" sz="1000" b="1" dirty="0" smtClean="0"/>
              <a:t>	peer-run </a:t>
            </a:r>
            <a:r>
              <a:rPr lang="en-US" sz="1000" b="1" dirty="0"/>
              <a:t>sites and mobile sites where the personnel are guided by strict policies and procedures. They do not provide drugs to its clients, who </a:t>
            </a:r>
            <a:r>
              <a:rPr lang="en-US" sz="1000" b="1" dirty="0" smtClean="0"/>
              <a:t>	must </a:t>
            </a:r>
            <a:r>
              <a:rPr lang="en-US" sz="1000" b="1" dirty="0"/>
              <a:t>check </a:t>
            </a:r>
            <a:r>
              <a:rPr lang="en-US" sz="1000" b="1" dirty="0" smtClean="0"/>
              <a:t>in</a:t>
            </a:r>
            <a:r>
              <a:rPr lang="en-US" sz="1000" b="1" dirty="0"/>
              <a:t>, sign a waiver, and are closely monitored during and after injection. The clients are provided with health care information, </a:t>
            </a:r>
            <a:r>
              <a:rPr lang="en-US" sz="1000" b="1" dirty="0" smtClean="0"/>
              <a:t>	counseling</a:t>
            </a:r>
            <a:r>
              <a:rPr lang="en-US" sz="1000" b="1" dirty="0"/>
              <a:t>, community </a:t>
            </a:r>
            <a:r>
              <a:rPr lang="en-US" sz="1000" b="1" dirty="0" smtClean="0"/>
              <a:t>linkages</a:t>
            </a:r>
            <a:r>
              <a:rPr lang="en-US" sz="1000" b="1" dirty="0"/>
              <a:t>, dietary guidance, and referrals to various service providers or an on-site, on demand detox center.</a:t>
            </a:r>
          </a:p>
          <a:p>
            <a:pPr marL="400050" indent="-400050">
              <a:spcBef>
                <a:spcPts val="0"/>
              </a:spcBef>
              <a:spcAft>
                <a:spcPts val="400"/>
              </a:spcAft>
              <a:buNone/>
              <a:tabLst>
                <a:tab pos="514350" algn="l"/>
              </a:tabLst>
            </a:pPr>
            <a:r>
              <a:rPr lang="en-US" sz="1000" b="1" dirty="0" smtClean="0"/>
              <a:t>	</a:t>
            </a:r>
            <a:r>
              <a:rPr lang="en-US" sz="1000" dirty="0" smtClean="0"/>
              <a:t>	The </a:t>
            </a:r>
            <a:r>
              <a:rPr lang="en-US" sz="1000" dirty="0"/>
              <a:t>research we reviewed supports </a:t>
            </a:r>
            <a:r>
              <a:rPr lang="en-US" sz="1000" dirty="0" err="1"/>
              <a:t>SCSs</a:t>
            </a:r>
            <a:r>
              <a:rPr lang="en-US" sz="1000" dirty="0"/>
              <a:t> as successful. The MMS Task Force report and Dr. Gaeta presentation provide much of the evidence. The </a:t>
            </a:r>
            <a:r>
              <a:rPr lang="en-US" sz="1000" dirty="0" smtClean="0"/>
              <a:t>	Rand </a:t>
            </a:r>
            <a:r>
              <a:rPr lang="en-US" sz="1000" dirty="0"/>
              <a:t>study is included in the Appendix as well.</a:t>
            </a:r>
          </a:p>
          <a:p>
            <a:pPr marL="400050" indent="-400050">
              <a:spcBef>
                <a:spcPts val="0"/>
              </a:spcBef>
              <a:spcAft>
                <a:spcPts val="400"/>
              </a:spcAft>
              <a:buNone/>
              <a:tabLst>
                <a:tab pos="514350" algn="l"/>
              </a:tabLst>
            </a:pPr>
            <a:r>
              <a:rPr lang="en-US" sz="1000" dirty="0" smtClean="0"/>
              <a:t>		If </a:t>
            </a:r>
            <a:r>
              <a:rPr lang="en-US" sz="1000" dirty="0" err="1"/>
              <a:t>SCSs</a:t>
            </a:r>
            <a:r>
              <a:rPr lang="en-US" sz="1000" dirty="0"/>
              <a:t> are implemented in Massachusetts, a strong research component should be incorporated into those efforts.</a:t>
            </a:r>
          </a:p>
          <a:p>
            <a:pPr marL="400050" indent="-400050">
              <a:spcBef>
                <a:spcPts val="0"/>
              </a:spcBef>
              <a:spcAft>
                <a:spcPts val="400"/>
              </a:spcAft>
              <a:buNone/>
              <a:tabLst>
                <a:tab pos="514350" algn="l"/>
              </a:tabLst>
            </a:pPr>
            <a:r>
              <a:rPr lang="en-US" sz="1000" u="sng" dirty="0" smtClean="0"/>
              <a:t>Slide 26:</a:t>
            </a:r>
            <a:r>
              <a:rPr lang="en-US" sz="1000" dirty="0"/>
              <a:t>	</a:t>
            </a:r>
            <a:r>
              <a:rPr lang="en-US" sz="1000" dirty="0" smtClean="0"/>
              <a:t>I </a:t>
            </a:r>
            <a:r>
              <a:rPr lang="en-US" sz="1000" dirty="0"/>
              <a:t>agree with Prof </a:t>
            </a:r>
            <a:r>
              <a:rPr lang="en-US" sz="1000" dirty="0" smtClean="0"/>
              <a:t>Beletsky’s </a:t>
            </a:r>
            <a:r>
              <a:rPr lang="en-US" sz="1000" dirty="0"/>
              <a:t>comments on tort liability issues from the 2/21/19 minutes and urge that the third bullet point under State Legal Issues </a:t>
            </a:r>
            <a:r>
              <a:rPr lang="en-US" sz="1000" dirty="0" smtClean="0"/>
              <a:t>	be </a:t>
            </a:r>
            <a:r>
              <a:rPr lang="en-US" sz="1000" dirty="0"/>
              <a:t>stricken. And I agree with his request for language that cannabis has moved forward despite similar federal opposition.</a:t>
            </a:r>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a:p>
          <a:p>
            <a:pPr marL="400050" indent="-400050">
              <a:spcBef>
                <a:spcPts val="0"/>
              </a:spcBef>
              <a:spcAft>
                <a:spcPts val="400"/>
              </a:spcAft>
              <a:buNone/>
              <a:tabLst>
                <a:tab pos="514350" algn="l"/>
              </a:tabLst>
            </a:pPr>
            <a:endParaRPr lang="en-US" sz="1000" dirty="0"/>
          </a:p>
        </p:txBody>
      </p:sp>
    </p:spTree>
    <p:extLst>
      <p:ext uri="{BB962C8B-B14F-4D97-AF65-F5344CB8AC3E}">
        <p14:creationId xmlns:p14="http://schemas.microsoft.com/office/powerpoint/2010/main" val="39477765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rot="19912103">
            <a:off x="-340396" y="2405941"/>
            <a:ext cx="9549482" cy="1938992"/>
          </a:xfrm>
          <a:prstGeom prst="rect">
            <a:avLst/>
          </a:prstGeom>
          <a:noFill/>
        </p:spPr>
        <p:txBody>
          <a:bodyPr wrap="square" rtlCol="0">
            <a:spAutoFit/>
          </a:bodyPr>
          <a:lstStyle/>
          <a:p>
            <a:pPr algn="ctr"/>
            <a:r>
              <a:rPr lang="en-US" sz="6000" dirty="0" smtClean="0">
                <a:solidFill>
                  <a:schemeClr val="bg1">
                    <a:lumMod val="50000"/>
                    <a:alpha val="60000"/>
                  </a:schemeClr>
                </a:solidFill>
                <a:latin typeface="Calibri" panose="020F0502020204030204" pitchFamily="34" charset="0"/>
              </a:rPr>
              <a:t>Confidential: Under policy development</a:t>
            </a:r>
            <a:endParaRPr lang="en-US" sz="6000" dirty="0">
              <a:solidFill>
                <a:schemeClr val="bg1">
                  <a:lumMod val="50000"/>
                  <a:alpha val="60000"/>
                </a:schemeClr>
              </a:solidFill>
              <a:latin typeface="Calibri" panose="020F0502020204030204" pitchFamily="34" charset="0"/>
            </a:endParaRPr>
          </a:p>
        </p:txBody>
      </p:sp>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Impact on the Commonwealth</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6</a:t>
            </a:fld>
            <a:endParaRPr lang="en-US" dirty="0">
              <a:solidFill>
                <a:schemeClr val="bg1"/>
              </a:solidFill>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1025" y="1981200"/>
            <a:ext cx="8153400" cy="3317219"/>
          </a:xfrm>
          <a:prstGeom prst="rect">
            <a:avLst/>
          </a:prstGeom>
        </p:spPr>
      </p:pic>
      <p:sp>
        <p:nvSpPr>
          <p:cNvPr id="8" name="TextBox 7"/>
          <p:cNvSpPr txBox="1"/>
          <p:nvPr/>
        </p:nvSpPr>
        <p:spPr>
          <a:xfrm>
            <a:off x="2895600" y="2159913"/>
            <a:ext cx="3429000" cy="430887"/>
          </a:xfrm>
          <a:prstGeom prst="rect">
            <a:avLst/>
          </a:prstGeom>
          <a:solidFill>
            <a:schemeClr val="bg1"/>
          </a:solidFill>
        </p:spPr>
        <p:txBody>
          <a:bodyPr wrap="square" rtlCol="0" anchor="b">
            <a:spAutoFit/>
          </a:bodyPr>
          <a:lstStyle/>
          <a:p>
            <a:pPr algn="ctr"/>
            <a:r>
              <a:rPr lang="en-US" sz="1100" b="1" dirty="0" smtClean="0">
                <a:latin typeface="Arial" panose="020B0604020202020204" pitchFamily="34" charset="0"/>
                <a:cs typeface="Arial" panose="020B0604020202020204" pitchFamily="34" charset="0"/>
              </a:rPr>
              <a:t>Opioid-Related Overdose Deaths, All </a:t>
            </a:r>
            <a:r>
              <a:rPr lang="en-US" sz="1100" b="1" dirty="0" err="1" smtClean="0">
                <a:latin typeface="Arial" panose="020B0604020202020204" pitchFamily="34" charset="0"/>
                <a:cs typeface="Arial" panose="020B0604020202020204" pitchFamily="34" charset="0"/>
              </a:rPr>
              <a:t>Intents</a:t>
            </a:r>
            <a:r>
              <a:rPr lang="en-US" sz="1100" b="1" baseline="30000" dirty="0" err="1" smtClean="0">
                <a:latin typeface="Arial" panose="020B0604020202020204" pitchFamily="34" charset="0"/>
                <a:cs typeface="Arial" panose="020B0604020202020204" pitchFamily="34" charset="0"/>
              </a:rPr>
              <a:t>1</a:t>
            </a:r>
            <a:endParaRPr lang="en-US" sz="1100" b="1" baseline="30000" dirty="0" smtClean="0">
              <a:latin typeface="Arial" panose="020B0604020202020204" pitchFamily="34" charset="0"/>
              <a:cs typeface="Arial" panose="020B0604020202020204" pitchFamily="34" charset="0"/>
            </a:endParaRPr>
          </a:p>
          <a:p>
            <a:pPr algn="ctr"/>
            <a:r>
              <a:rPr lang="en-US" sz="1100" b="1" dirty="0">
                <a:latin typeface="Arial" panose="020B0604020202020204" pitchFamily="34" charset="0"/>
                <a:cs typeface="Arial" panose="020B0604020202020204" pitchFamily="34" charset="0"/>
              </a:rPr>
              <a:t>Massachusetts Residents: 2000 </a:t>
            </a:r>
            <a:r>
              <a:rPr lang="en-US" sz="1100" b="1" dirty="0" smtClean="0">
                <a:latin typeface="Arial" panose="020B0604020202020204" pitchFamily="34" charset="0"/>
                <a:cs typeface="Arial" panose="020B0604020202020204" pitchFamily="34" charset="0"/>
              </a:rPr>
              <a:t>- 2018</a:t>
            </a:r>
            <a:endParaRPr lang="en-US" sz="1100" b="1" dirty="0">
              <a:latin typeface="Arial" panose="020B0604020202020204" pitchFamily="34" charset="0"/>
              <a:cs typeface="Arial" panose="020B0604020202020204" pitchFamily="34" charset="0"/>
            </a:endParaRPr>
          </a:p>
        </p:txBody>
      </p:sp>
      <p:sp>
        <p:nvSpPr>
          <p:cNvPr id="6" name="Rectangle 5"/>
          <p:cNvSpPr/>
          <p:nvPr/>
        </p:nvSpPr>
        <p:spPr>
          <a:xfrm>
            <a:off x="609600" y="990600"/>
            <a:ext cx="8077200" cy="584775"/>
          </a:xfrm>
          <a:prstGeom prst="rect">
            <a:avLst/>
          </a:prstGeom>
        </p:spPr>
        <p:txBody>
          <a:bodyPr wrap="square">
            <a:spAutoFit/>
          </a:bodyPr>
          <a:lstStyle/>
          <a:p>
            <a:pPr marL="173736" lvl="1" indent="-173736">
              <a:spcAft>
                <a:spcPts val="600"/>
              </a:spcAft>
              <a:buFont typeface="Arial" panose="020B0604020202020204" pitchFamily="34" charset="0"/>
              <a:buChar char="•"/>
            </a:pPr>
            <a:r>
              <a:rPr lang="en-US" sz="1600" kern="0" dirty="0" smtClean="0"/>
              <a:t>Opioid-related overdose deaths have declined 6% between 2016 and 2018. Only a handful of states have experienced a decline in opioid-related deaths.</a:t>
            </a:r>
            <a:r>
              <a:rPr lang="en-US" sz="1600" baseline="30000" dirty="0" smtClean="0"/>
              <a:t>1</a:t>
            </a:r>
            <a:endParaRPr lang="en-US" sz="1600" dirty="0"/>
          </a:p>
        </p:txBody>
      </p:sp>
      <p:sp>
        <p:nvSpPr>
          <p:cNvPr id="13" name="Rectangle 12"/>
          <p:cNvSpPr/>
          <p:nvPr/>
        </p:nvSpPr>
        <p:spPr>
          <a:xfrm>
            <a:off x="589568" y="5865168"/>
            <a:ext cx="7563832" cy="230832"/>
          </a:xfrm>
          <a:prstGeom prst="rect">
            <a:avLst/>
          </a:prstGeom>
          <a:noFill/>
        </p:spPr>
        <p:txBody>
          <a:bodyPr wrap="square">
            <a:spAutoFit/>
          </a:bodyPr>
          <a:lstStyle/>
          <a:p>
            <a:r>
              <a:rPr lang="en-US" sz="900" baseline="30000" dirty="0">
                <a:latin typeface="Calibri" panose="020F0502020204030204" pitchFamily="34" charset="0"/>
              </a:rPr>
              <a:t>1</a:t>
            </a:r>
            <a:r>
              <a:rPr lang="en-US" sz="900" dirty="0">
                <a:latin typeface="Calibri" panose="020F0502020204030204" pitchFamily="34" charset="0"/>
              </a:rPr>
              <a:t>Massachusetts Department of Public Health Data Brief: Opioid-Related Overdose Deaths among Massachusetts Residents (Feb. 2019)</a:t>
            </a:r>
          </a:p>
        </p:txBody>
      </p:sp>
    </p:spTree>
    <p:extLst>
      <p:ext uri="{BB962C8B-B14F-4D97-AF65-F5344CB8AC3E}">
        <p14:creationId xmlns:p14="http://schemas.microsoft.com/office/powerpoint/2010/main" val="155110801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Commission Overview</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7</a:t>
            </a:fld>
            <a:endParaRPr lang="en-US" dirty="0">
              <a:solidFill>
                <a:schemeClr val="bg1"/>
              </a:solidFill>
            </a:endParaRPr>
          </a:p>
        </p:txBody>
      </p:sp>
      <p:sp>
        <p:nvSpPr>
          <p:cNvPr id="9" name="Content Placeholder 5"/>
          <p:cNvSpPr txBox="1">
            <a:spLocks/>
          </p:cNvSpPr>
          <p:nvPr/>
        </p:nvSpPr>
        <p:spPr>
          <a:xfrm>
            <a:off x="609600" y="990600"/>
            <a:ext cx="8077200" cy="510540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736" indent="-173736">
              <a:spcBef>
                <a:spcPts val="0"/>
              </a:spcBef>
              <a:spcAft>
                <a:spcPts val="1200"/>
              </a:spcAft>
              <a:buSzPct val="115000"/>
            </a:pPr>
            <a:r>
              <a:rPr lang="en-US" sz="1600" dirty="0" smtClean="0"/>
              <a:t>The Harm Reduction Commission was established in Section 100 of Chapter 208 of the Acts of 2018.</a:t>
            </a:r>
          </a:p>
          <a:p>
            <a:pPr marL="173736" indent="-173736">
              <a:spcBef>
                <a:spcPts val="0"/>
              </a:spcBef>
              <a:spcAft>
                <a:spcPts val="1200"/>
              </a:spcAft>
              <a:buSzPct val="115000"/>
            </a:pPr>
            <a:r>
              <a:rPr lang="en-US" sz="1600" dirty="0" smtClean="0"/>
              <a:t>The Commission’s full charge may be found in </a:t>
            </a:r>
            <a:r>
              <a:rPr lang="en-US" sz="1600" dirty="0" smtClean="0">
                <a:hlinkClick r:id="" action="ppaction://noaction"/>
              </a:rPr>
              <a:t>Appendix A</a:t>
            </a:r>
            <a:r>
              <a:rPr lang="en-US" sz="1600" dirty="0" smtClean="0"/>
              <a:t>. In developing its findings, the Commission was charged with reviewing the evidence base and experiences of other states/countries that have established harm reduction strategies – including supervised consumption sites – to address substance use disorder. </a:t>
            </a:r>
          </a:p>
          <a:p>
            <a:pPr marL="173736" indent="-173736">
              <a:spcBef>
                <a:spcPts val="0"/>
              </a:spcBef>
              <a:spcAft>
                <a:spcPts val="1200"/>
              </a:spcAft>
              <a:buSzPct val="115000"/>
            </a:pPr>
            <a:r>
              <a:rPr lang="en-US" sz="1600" dirty="0" smtClean="0"/>
              <a:t>The Commission’s findings were to be submitted to the Legislature by February 1</a:t>
            </a:r>
            <a:r>
              <a:rPr lang="en-US" sz="1600" baseline="30000" dirty="0" smtClean="0"/>
              <a:t>st</a:t>
            </a:r>
            <a:r>
              <a:rPr lang="en-US" sz="1600" dirty="0" smtClean="0"/>
              <a:t>, 2019. By vote of the Commission, the Senate and House Clerks were notified that the findings would be issued no later than March 1</a:t>
            </a:r>
            <a:r>
              <a:rPr lang="en-US" sz="1600" baseline="30000" dirty="0" smtClean="0"/>
              <a:t>st</a:t>
            </a:r>
            <a:r>
              <a:rPr lang="en-US" sz="1600" dirty="0" smtClean="0"/>
              <a:t>, 2019.</a:t>
            </a:r>
          </a:p>
          <a:p>
            <a:pPr marL="173736" indent="-173736">
              <a:spcBef>
                <a:spcPts val="0"/>
              </a:spcBef>
              <a:spcAft>
                <a:spcPts val="1200"/>
              </a:spcAft>
              <a:buSzPct val="115000"/>
            </a:pPr>
            <a:r>
              <a:rPr lang="en-US" sz="1600" dirty="0" smtClean="0"/>
              <a:t>The Commission met seven times from October 2018 through February 2019. All meetings were subject to the open meeting law and minutes were taken and approved for each meeting. Copies of all presentations and reading materials requested and considered by the Commission are posted on a publicly available webpage</a:t>
            </a:r>
            <a:r>
              <a:rPr lang="en-US" sz="1600" dirty="0"/>
              <a:t>: </a:t>
            </a:r>
            <a:r>
              <a:rPr lang="en-US" sz="1600" dirty="0" smtClean="0">
                <a:hlinkClick r:id="rId4"/>
              </a:rPr>
              <a:t>http</a:t>
            </a:r>
            <a:r>
              <a:rPr lang="en-US" sz="1600" dirty="0">
                <a:hlinkClick r:id="rId4"/>
              </a:rPr>
              <a:t>://</a:t>
            </a:r>
            <a:r>
              <a:rPr lang="en-US" sz="1600" dirty="0" smtClean="0">
                <a:hlinkClick r:id="rId4"/>
              </a:rPr>
              <a:t>www.mass.gov/orgs/harm-reduction-commission</a:t>
            </a:r>
            <a:r>
              <a:rPr lang="en-US" sz="1600" dirty="0" smtClean="0"/>
              <a:t>.</a:t>
            </a:r>
          </a:p>
          <a:p>
            <a:pPr marL="173736" indent="-173736">
              <a:spcBef>
                <a:spcPts val="0"/>
              </a:spcBef>
              <a:spcAft>
                <a:spcPts val="1200"/>
              </a:spcAft>
              <a:buSzPct val="115000"/>
            </a:pPr>
            <a:r>
              <a:rPr lang="en-US" sz="1600" dirty="0" smtClean="0"/>
              <a:t>Minutes of the Commission’s meetings may be found online: </a:t>
            </a:r>
            <a:r>
              <a:rPr lang="en-US" sz="1600" dirty="0" smtClean="0">
                <a:hlinkClick r:id="rId5"/>
              </a:rPr>
              <a:t>http</a:t>
            </a:r>
            <a:r>
              <a:rPr lang="en-US" sz="1600" dirty="0">
                <a:hlinkClick r:id="rId5"/>
              </a:rPr>
              <a:t>://</a:t>
            </a:r>
            <a:r>
              <a:rPr lang="en-US" sz="1600" dirty="0" smtClean="0">
                <a:hlinkClick r:id="rId5"/>
              </a:rPr>
              <a:t>www.mass.gov/lists/harm-reduction-commission-meeting-minutes</a:t>
            </a:r>
            <a:r>
              <a:rPr lang="en-US" sz="1600" dirty="0" smtClean="0"/>
              <a:t>.</a:t>
            </a:r>
          </a:p>
          <a:p>
            <a:pPr marL="173736" indent="-173736">
              <a:spcBef>
                <a:spcPts val="0"/>
              </a:spcBef>
              <a:spcAft>
                <a:spcPts val="1200"/>
              </a:spcAft>
              <a:buSzPct val="115000"/>
            </a:pPr>
            <a:r>
              <a:rPr lang="en-US" sz="1600" dirty="0" smtClean="0"/>
              <a:t>An email address was created for members of the public to submit comments and questions: (</a:t>
            </a:r>
            <a:r>
              <a:rPr lang="en-US" sz="1600" dirty="0" smtClean="0">
                <a:hlinkClick r:id="rId6"/>
              </a:rPr>
              <a:t>EHS.HarmReductionCommission@MassMail.State.MA.US</a:t>
            </a:r>
            <a:r>
              <a:rPr lang="en-US" sz="1600" dirty="0" smtClean="0"/>
              <a:t>).</a:t>
            </a:r>
          </a:p>
          <a:p>
            <a:pPr marL="0" indent="0">
              <a:buFont typeface="Arial" panose="020B0604020202020204" pitchFamily="34" charset="0"/>
              <a:buNone/>
            </a:pPr>
            <a:endParaRPr lang="en-US" sz="1600" dirty="0"/>
          </a:p>
        </p:txBody>
      </p:sp>
    </p:spTree>
    <p:extLst>
      <p:ext uri="{BB962C8B-B14F-4D97-AF65-F5344CB8AC3E}">
        <p14:creationId xmlns:p14="http://schemas.microsoft.com/office/powerpoint/2010/main" val="51090812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Harm Reduction Commission Members</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8</a:t>
            </a:fld>
            <a:endParaRPr lang="en-US" dirty="0">
              <a:solidFill>
                <a:schemeClr val="bg1"/>
              </a:solidFill>
            </a:endParaRPr>
          </a:p>
        </p:txBody>
      </p:sp>
      <p:graphicFrame>
        <p:nvGraphicFramePr>
          <p:cNvPr id="8" name="Table 7"/>
          <p:cNvGraphicFramePr>
            <a:graphicFrameLocks noGrp="1"/>
          </p:cNvGraphicFramePr>
          <p:nvPr>
            <p:extLst>
              <p:ext uri="{D42A27DB-BD31-4B8C-83A1-F6EECF244321}">
                <p14:modId xmlns:p14="http://schemas.microsoft.com/office/powerpoint/2010/main" val="3351409543"/>
              </p:ext>
            </p:extLst>
          </p:nvPr>
        </p:nvGraphicFramePr>
        <p:xfrm>
          <a:off x="609600" y="838200"/>
          <a:ext cx="8229600" cy="4953005"/>
        </p:xfrm>
        <a:graphic>
          <a:graphicData uri="http://schemas.openxmlformats.org/drawingml/2006/table">
            <a:tbl>
              <a:tblPr firstRow="1" firstCol="1" bandRow="1">
                <a:tableStyleId>{9D7B26C5-4107-4FEC-AEDC-1716B250A1EF}</a:tableStyleId>
              </a:tblPr>
              <a:tblGrid>
                <a:gridCol w="2169622">
                  <a:extLst>
                    <a:ext uri="{9D8B030D-6E8A-4147-A177-3AD203B41FA5}">
                      <a16:colId xmlns:a16="http://schemas.microsoft.com/office/drawing/2014/main" xmlns="" val="20000"/>
                    </a:ext>
                  </a:extLst>
                </a:gridCol>
                <a:gridCol w="6059978">
                  <a:extLst>
                    <a:ext uri="{9D8B030D-6E8A-4147-A177-3AD203B41FA5}">
                      <a16:colId xmlns:a16="http://schemas.microsoft.com/office/drawing/2014/main" xmlns="" val="20001"/>
                    </a:ext>
                  </a:extLst>
                </a:gridCol>
              </a:tblGrid>
              <a:tr h="297455">
                <a:tc>
                  <a:txBody>
                    <a:bodyPr/>
                    <a:lstStyle/>
                    <a:p>
                      <a:pPr marL="0" marR="0">
                        <a:lnSpc>
                          <a:spcPct val="115000"/>
                        </a:lnSpc>
                        <a:spcBef>
                          <a:spcPts val="0"/>
                        </a:spcBef>
                        <a:spcAft>
                          <a:spcPts val="0"/>
                        </a:spcAft>
                      </a:pPr>
                      <a:r>
                        <a:rPr lang="en-US" sz="1400" dirty="0">
                          <a:effectLst/>
                          <a:latin typeface="Calibri" panose="020F0502020204030204" pitchFamily="34" charset="0"/>
                        </a:rPr>
                        <a:t>Name</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Title / Affiliation</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0"/>
                  </a:ext>
                </a:extLst>
              </a:tr>
              <a:tr h="310370">
                <a:tc>
                  <a:txBody>
                    <a:bodyPr/>
                    <a:lstStyle/>
                    <a:p>
                      <a:pPr marL="0" marR="0">
                        <a:lnSpc>
                          <a:spcPct val="115000"/>
                        </a:lnSpc>
                        <a:spcBef>
                          <a:spcPts val="0"/>
                        </a:spcBef>
                        <a:spcAft>
                          <a:spcPts val="0"/>
                        </a:spcAft>
                      </a:pPr>
                      <a:r>
                        <a:rPr lang="en-US" sz="1400" dirty="0" smtClean="0">
                          <a:effectLst/>
                          <a:latin typeface="Calibri" panose="020F0502020204030204" pitchFamily="34" charset="0"/>
                        </a:rPr>
                        <a:t>Marylou Sudders (Chair)</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Secretary, Executive </a:t>
                      </a:r>
                      <a:r>
                        <a:rPr lang="en-US" sz="1400" dirty="0">
                          <a:effectLst/>
                          <a:latin typeface="Calibri" panose="020F0502020204030204" pitchFamily="34" charset="0"/>
                        </a:rPr>
                        <a:t>Office of Health and Human </a:t>
                      </a:r>
                      <a:r>
                        <a:rPr lang="en-US" sz="1400" dirty="0" smtClean="0">
                          <a:effectLst/>
                          <a:latin typeface="Calibri" panose="020F0502020204030204" pitchFamily="34" charset="0"/>
                        </a:rPr>
                        <a:t>Services, Massachusetts</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1"/>
                  </a:ext>
                </a:extLst>
              </a:tr>
              <a:tr h="310370">
                <a:tc>
                  <a:txBody>
                    <a:bodyPr/>
                    <a:lstStyle/>
                    <a:p>
                      <a:pPr marL="0" marR="0">
                        <a:lnSpc>
                          <a:spcPct val="115000"/>
                        </a:lnSpc>
                        <a:spcBef>
                          <a:spcPts val="0"/>
                        </a:spcBef>
                        <a:spcAft>
                          <a:spcPts val="0"/>
                        </a:spcAft>
                      </a:pPr>
                      <a:r>
                        <a:rPr lang="en-US" sz="1400" dirty="0" smtClean="0">
                          <a:effectLst/>
                          <a:latin typeface="Calibri" panose="020F0502020204030204" pitchFamily="34" charset="0"/>
                          <a:ea typeface="Calibri"/>
                          <a:cs typeface="Times New Roman"/>
                        </a:rPr>
                        <a:t>Leo Beletsky,</a:t>
                      </a:r>
                      <a:r>
                        <a:rPr lang="en-US" sz="1400" baseline="0" dirty="0" smtClean="0">
                          <a:effectLst/>
                          <a:latin typeface="Calibri" panose="020F0502020204030204" pitchFamily="34" charset="0"/>
                          <a:ea typeface="Calibri"/>
                          <a:cs typeface="Times New Roman"/>
                        </a:rPr>
                        <a:t> JD, MPH</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ea typeface="Calibri"/>
                          <a:cs typeface="Times New Roman"/>
                        </a:rPr>
                        <a:t>Associate Professor of Law and Health Sciences, Northeastern University</a:t>
                      </a:r>
                    </a:p>
                  </a:txBody>
                  <a:tcPr marL="73025" marR="73025" marT="0" marB="0" anchor="ctr"/>
                </a:tc>
                <a:extLst>
                  <a:ext uri="{0D108BD9-81ED-4DB2-BD59-A6C34878D82A}">
                    <a16:rowId xmlns:a16="http://schemas.microsoft.com/office/drawing/2014/main" xmlns="" val="10002"/>
                  </a:ext>
                </a:extLst>
              </a:tr>
              <a:tr h="310370">
                <a:tc>
                  <a:txBody>
                    <a:bodyPr/>
                    <a:lstStyle/>
                    <a:p>
                      <a:pPr marL="0" marR="0">
                        <a:lnSpc>
                          <a:spcPct val="115000"/>
                        </a:lnSpc>
                        <a:spcBef>
                          <a:spcPts val="0"/>
                        </a:spcBef>
                        <a:spcAft>
                          <a:spcPts val="0"/>
                        </a:spcAft>
                      </a:pPr>
                      <a:r>
                        <a:rPr lang="en-US" sz="1400" dirty="0" smtClean="0">
                          <a:effectLst/>
                          <a:latin typeface="Calibri" panose="020F0502020204030204" pitchFamily="34" charset="0"/>
                        </a:rPr>
                        <a:t>Monica </a:t>
                      </a:r>
                      <a:r>
                        <a:rPr lang="en-US" sz="1400" dirty="0">
                          <a:effectLst/>
                          <a:latin typeface="Calibri" panose="020F0502020204030204" pitchFamily="34" charset="0"/>
                        </a:rPr>
                        <a:t>Bharel, MD, MPH</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Commissioner, Massachusetts Department </a:t>
                      </a:r>
                      <a:r>
                        <a:rPr lang="en-US" sz="1400" dirty="0">
                          <a:effectLst/>
                          <a:latin typeface="Calibri" panose="020F0502020204030204" pitchFamily="34" charset="0"/>
                        </a:rPr>
                        <a:t>of Public Health</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3"/>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Deirdre Calvert, LICSW</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Director of Psychotherapy, Column Health</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4"/>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Matilde Castiel, MD</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Commissioner, Worcester </a:t>
                      </a:r>
                      <a:r>
                        <a:rPr lang="en-US" sz="1400" dirty="0">
                          <a:effectLst/>
                          <a:latin typeface="Calibri" panose="020F0502020204030204" pitchFamily="34" charset="0"/>
                        </a:rPr>
                        <a:t>Department of Public Health</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5"/>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Aubri Esters</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rPr>
                        <a:t>Massachusetts Resident</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6"/>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Cindy F. Friedman</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rPr>
                        <a:t>Massachusetts State Senator</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7"/>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Jessie M. Gaeta, MD</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Chief Medical Officer, Boston </a:t>
                      </a:r>
                      <a:r>
                        <a:rPr lang="en-US" sz="1400" dirty="0">
                          <a:effectLst/>
                          <a:latin typeface="Calibri" panose="020F0502020204030204" pitchFamily="34" charset="0"/>
                        </a:rPr>
                        <a:t>Health Care for the Homeless Program</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8"/>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Armando Gonzalez</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rPr>
                        <a:t>Massachusetts Resident</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09"/>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Gary Langis</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Training and Technical Assistance Specialist, Education </a:t>
                      </a:r>
                      <a:r>
                        <a:rPr lang="en-US" sz="1400" dirty="0">
                          <a:effectLst/>
                          <a:latin typeface="Calibri" panose="020F0502020204030204" pitchFamily="34" charset="0"/>
                        </a:rPr>
                        <a:t>Development Center</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10"/>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Marc McGovern</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rPr>
                        <a:t>Mayor of Cambridge</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11"/>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Robert Roose, MD</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Chief of Addiction Medicine and</a:t>
                      </a:r>
                      <a:r>
                        <a:rPr lang="en-US" sz="1400" baseline="0" dirty="0" smtClean="0">
                          <a:effectLst/>
                          <a:latin typeface="Calibri" panose="020F0502020204030204" pitchFamily="34" charset="0"/>
                        </a:rPr>
                        <a:t> Recovery</a:t>
                      </a:r>
                      <a:r>
                        <a:rPr lang="en-US" sz="1400" dirty="0" smtClean="0">
                          <a:effectLst/>
                          <a:latin typeface="Calibri" panose="020F0502020204030204" pitchFamily="34" charset="0"/>
                        </a:rPr>
                        <a:t> Services, Trinity </a:t>
                      </a:r>
                      <a:r>
                        <a:rPr lang="en-US" sz="1400" dirty="0">
                          <a:effectLst/>
                          <a:latin typeface="Calibri" panose="020F0502020204030204" pitchFamily="34" charset="0"/>
                        </a:rPr>
                        <a:t>Health </a:t>
                      </a:r>
                      <a:r>
                        <a:rPr lang="en-US" sz="1400" dirty="0" smtClean="0">
                          <a:effectLst/>
                          <a:latin typeface="Calibri" panose="020F0502020204030204" pitchFamily="34" charset="0"/>
                        </a:rPr>
                        <a:t>of </a:t>
                      </a:r>
                      <a:r>
                        <a:rPr lang="en-US" sz="1400" dirty="0">
                          <a:effectLst/>
                          <a:latin typeface="Calibri" panose="020F0502020204030204" pitchFamily="34" charset="0"/>
                        </a:rPr>
                        <a:t>New England</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12"/>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Jeffrey N. Roy</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rPr>
                        <a:t>Massachusetts State Representative</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13"/>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Frederick Ryan</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smtClean="0">
                          <a:effectLst/>
                          <a:latin typeface="Calibri" panose="020F0502020204030204" pitchFamily="34" charset="0"/>
                        </a:rPr>
                        <a:t>Chief of Police, Arlington </a:t>
                      </a:r>
                      <a:r>
                        <a:rPr lang="en-US" sz="1400" dirty="0">
                          <a:effectLst/>
                          <a:latin typeface="Calibri" panose="020F0502020204030204" pitchFamily="34" charset="0"/>
                        </a:rPr>
                        <a:t>Police </a:t>
                      </a:r>
                      <a:r>
                        <a:rPr lang="en-US" sz="1400" dirty="0" smtClean="0">
                          <a:effectLst/>
                          <a:latin typeface="Calibri" panose="020F0502020204030204" pitchFamily="34" charset="0"/>
                        </a:rPr>
                        <a:t>Department (now retired)</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14"/>
                  </a:ext>
                </a:extLst>
              </a:tr>
              <a:tr h="310370">
                <a:tc>
                  <a:txBody>
                    <a:bodyPr/>
                    <a:lstStyle/>
                    <a:p>
                      <a:pPr marL="0" marR="0">
                        <a:lnSpc>
                          <a:spcPct val="115000"/>
                        </a:lnSpc>
                        <a:spcBef>
                          <a:spcPts val="0"/>
                        </a:spcBef>
                        <a:spcAft>
                          <a:spcPts val="0"/>
                        </a:spcAft>
                      </a:pPr>
                      <a:r>
                        <a:rPr lang="en-US" sz="1400" dirty="0">
                          <a:effectLst/>
                          <a:latin typeface="Calibri" panose="020F0502020204030204" pitchFamily="34" charset="0"/>
                        </a:rPr>
                        <a:t>Martin J. Walsh</a:t>
                      </a:r>
                      <a:endParaRPr lang="en-US" sz="1400" dirty="0">
                        <a:effectLst/>
                        <a:latin typeface="Calibri" panose="020F0502020204030204" pitchFamily="34" charset="0"/>
                        <a:ea typeface="Calibri"/>
                        <a:cs typeface="Times New Roman"/>
                      </a:endParaRPr>
                    </a:p>
                  </a:txBody>
                  <a:tcPr marL="73025" marR="73025" marT="0" marB="0" anchor="ctr"/>
                </a:tc>
                <a:tc>
                  <a:txBody>
                    <a:bodyPr/>
                    <a:lstStyle/>
                    <a:p>
                      <a:pPr marL="0" marR="0">
                        <a:lnSpc>
                          <a:spcPct val="115000"/>
                        </a:lnSpc>
                        <a:spcBef>
                          <a:spcPts val="0"/>
                        </a:spcBef>
                        <a:spcAft>
                          <a:spcPts val="0"/>
                        </a:spcAft>
                      </a:pPr>
                      <a:r>
                        <a:rPr lang="en-US" sz="1400" dirty="0">
                          <a:effectLst/>
                          <a:latin typeface="Calibri" panose="020F0502020204030204" pitchFamily="34" charset="0"/>
                        </a:rPr>
                        <a:t>Mayor of Boston</a:t>
                      </a:r>
                      <a:endParaRPr lang="en-US" sz="1400" dirty="0">
                        <a:effectLst/>
                        <a:latin typeface="Calibri" panose="020F0502020204030204" pitchFamily="34" charset="0"/>
                        <a:ea typeface="Calibri"/>
                        <a:cs typeface="Times New Roman"/>
                      </a:endParaRPr>
                    </a:p>
                  </a:txBody>
                  <a:tcPr marL="73025" marR="73025" marT="0" marB="0" anchor="ctr"/>
                </a:tc>
                <a:extLst>
                  <a:ext uri="{0D108BD9-81ED-4DB2-BD59-A6C34878D82A}">
                    <a16:rowId xmlns:a16="http://schemas.microsoft.com/office/drawing/2014/main" xmlns="" val="10015"/>
                  </a:ext>
                </a:extLst>
              </a:tr>
            </a:tbl>
          </a:graphicData>
        </a:graphic>
      </p:graphicFrame>
    </p:spTree>
    <p:extLst>
      <p:ext uri="{BB962C8B-B14F-4D97-AF65-F5344CB8AC3E}">
        <p14:creationId xmlns:p14="http://schemas.microsoft.com/office/powerpoint/2010/main" val="376933876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 y="0"/>
            <a:ext cx="9144000" cy="6400800"/>
          </a:xfrm>
        </p:spPr>
      </p:pic>
      <p:sp>
        <p:nvSpPr>
          <p:cNvPr id="5" name="TextBox 4"/>
          <p:cNvSpPr txBox="1"/>
          <p:nvPr/>
        </p:nvSpPr>
        <p:spPr>
          <a:xfrm>
            <a:off x="990600" y="152401"/>
            <a:ext cx="8305800" cy="461665"/>
          </a:xfrm>
          <a:prstGeom prst="rect">
            <a:avLst/>
          </a:prstGeom>
          <a:noFill/>
        </p:spPr>
        <p:txBody>
          <a:bodyPr wrap="square" rtlCol="0">
            <a:spAutoFit/>
          </a:bodyPr>
          <a:lstStyle/>
          <a:p>
            <a:r>
              <a:rPr lang="en-US" sz="2400" dirty="0">
                <a:solidFill>
                  <a:schemeClr val="bg1"/>
                </a:solidFill>
              </a:rPr>
              <a:t>The Work of the Commission </a:t>
            </a:r>
          </a:p>
        </p:txBody>
      </p:sp>
      <p:sp>
        <p:nvSpPr>
          <p:cNvPr id="7" name="Slide Number Placeholder 6"/>
          <p:cNvSpPr>
            <a:spLocks noGrp="1"/>
          </p:cNvSpPr>
          <p:nvPr>
            <p:ph type="sldNum" sz="quarter" idx="12"/>
          </p:nvPr>
        </p:nvSpPr>
        <p:spPr>
          <a:xfrm>
            <a:off x="8077200" y="6060017"/>
            <a:ext cx="838200" cy="340783"/>
          </a:xfrm>
        </p:spPr>
        <p:txBody>
          <a:bodyPr/>
          <a:lstStyle/>
          <a:p>
            <a:fld id="{1A89C94A-D078-4055-ACEC-210FDF973545}" type="slidenum">
              <a:rPr lang="en-US" smtClean="0">
                <a:solidFill>
                  <a:schemeClr val="bg1"/>
                </a:solidFill>
              </a:rPr>
              <a:t>9</a:t>
            </a:fld>
            <a:endParaRPr lang="en-US" dirty="0">
              <a:solidFill>
                <a:schemeClr val="bg1"/>
              </a:solidFill>
            </a:endParaRPr>
          </a:p>
        </p:txBody>
      </p:sp>
      <p:sp>
        <p:nvSpPr>
          <p:cNvPr id="9" name="Content Placeholder 5"/>
          <p:cNvSpPr txBox="1">
            <a:spLocks/>
          </p:cNvSpPr>
          <p:nvPr/>
        </p:nvSpPr>
        <p:spPr>
          <a:xfrm>
            <a:off x="609600" y="990600"/>
            <a:ext cx="8077200" cy="4461641"/>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173736" indent="-173736">
              <a:spcBef>
                <a:spcPts val="0"/>
              </a:spcBef>
              <a:spcAft>
                <a:spcPts val="1200"/>
              </a:spcAft>
              <a:buSzPct val="100000"/>
            </a:pPr>
            <a:r>
              <a:rPr lang="en-US" sz="1600" dirty="0" smtClean="0"/>
              <a:t>Based on input by individual Commission members, presentations and panel discussions were organized and delivered by individuals who are knowledgeable about subjects specified in the commission’s charges (listed in full in </a:t>
            </a:r>
            <a:r>
              <a:rPr lang="en-US" sz="1600" dirty="0" smtClean="0">
                <a:hlinkClick r:id="" action="ppaction://noaction"/>
              </a:rPr>
              <a:t>Appendix A</a:t>
            </a:r>
            <a:r>
              <a:rPr lang="en-US" sz="1600" dirty="0" smtClean="0"/>
              <a:t>).</a:t>
            </a:r>
          </a:p>
          <a:p>
            <a:pPr marL="173736" indent="-173736">
              <a:spcAft>
                <a:spcPts val="1200"/>
              </a:spcAft>
              <a:buSzPct val="100000"/>
            </a:pPr>
            <a:r>
              <a:rPr lang="en-US" sz="1600" dirty="0" smtClean="0"/>
              <a:t>The Commission’s overall findings are based on the presentations, resources shared, and discussions that occurred during its meetings, which can </a:t>
            </a:r>
            <a:r>
              <a:rPr lang="en-US" sz="1600" dirty="0"/>
              <a:t>be found on the Commission’s </a:t>
            </a:r>
            <a:r>
              <a:rPr lang="en-US" sz="1600" dirty="0">
                <a:hlinkClick r:id="rId4"/>
              </a:rPr>
              <a:t>webpage</a:t>
            </a:r>
            <a:r>
              <a:rPr lang="en-US" sz="1600" dirty="0" smtClean="0"/>
              <a:t>. </a:t>
            </a:r>
          </a:p>
          <a:p>
            <a:pPr marL="173736" indent="-173736">
              <a:spcAft>
                <a:spcPts val="1200"/>
              </a:spcAft>
              <a:buSzPct val="100000"/>
            </a:pPr>
            <a:r>
              <a:rPr lang="en-US" sz="1600" dirty="0" smtClean="0"/>
              <a:t>The Commission acknowledges that its deliberations did not cover the entire scope of harm reduction that exists internationally or nationally. For example, the majority of the Commission’s discussion on the efficacy of supervised consumption sites </a:t>
            </a:r>
            <a:r>
              <a:rPr lang="en-US" sz="1600" dirty="0"/>
              <a:t>focused on facilities located in Canada. As agreed at its meeting </a:t>
            </a:r>
            <a:r>
              <a:rPr lang="en-US" sz="1600" dirty="0" smtClean="0"/>
              <a:t>on </a:t>
            </a:r>
            <a:r>
              <a:rPr lang="en-US" sz="1600" dirty="0"/>
              <a:t>February 21st, the </a:t>
            </a:r>
            <a:r>
              <a:rPr lang="en-US" sz="1600" dirty="0" smtClean="0"/>
              <a:t>Commission did not address whether it is feasible to operate a </a:t>
            </a:r>
            <a:r>
              <a:rPr lang="en-US" sz="1600" dirty="0"/>
              <a:t>harm reduction </a:t>
            </a:r>
            <a:r>
              <a:rPr lang="en-US" sz="1600" dirty="0" smtClean="0"/>
              <a:t>site </a:t>
            </a:r>
            <a:r>
              <a:rPr lang="en-US" sz="1600" dirty="0"/>
              <a:t>in the </a:t>
            </a:r>
            <a:r>
              <a:rPr lang="en-US" sz="1600" dirty="0" smtClean="0"/>
              <a:t>Commonwealth. </a:t>
            </a:r>
          </a:p>
          <a:p>
            <a:pPr marL="173736" indent="-173736">
              <a:spcAft>
                <a:spcPts val="1200"/>
              </a:spcAft>
              <a:buSzPct val="100000"/>
            </a:pPr>
            <a:r>
              <a:rPr lang="en-US" sz="1600" dirty="0" smtClean="0"/>
              <a:t>The following table provides a summary of all meetings, with names of presenters, topics discussed, and links to copies of all presentations. This complete list is available on the Commission’s </a:t>
            </a:r>
            <a:r>
              <a:rPr lang="en-US" sz="1600" dirty="0" smtClean="0">
                <a:hlinkClick r:id="rId4"/>
              </a:rPr>
              <a:t>webpage</a:t>
            </a:r>
            <a:r>
              <a:rPr lang="en-US" sz="1600" dirty="0" smtClean="0"/>
              <a:t>.</a:t>
            </a:r>
            <a:endParaRPr lang="en-US" sz="1600" dirty="0"/>
          </a:p>
        </p:txBody>
      </p:sp>
    </p:spTree>
    <p:extLst>
      <p:ext uri="{BB962C8B-B14F-4D97-AF65-F5344CB8AC3E}">
        <p14:creationId xmlns:p14="http://schemas.microsoft.com/office/powerpoint/2010/main" val="103804867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5083</TotalTime>
  <Words>8188</Words>
  <Application>Microsoft Office PowerPoint</Application>
  <PresentationFormat>Custom</PresentationFormat>
  <Paragraphs>903</Paragraphs>
  <Slides>51</Slides>
  <Notes>51</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EOHHS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Fevrier, Lucyus (EHS)</dc:creator>
  <cp:lastModifiedBy>Gabriel Cohen</cp:lastModifiedBy>
  <cp:revision>455</cp:revision>
  <cp:lastPrinted>2019-02-28T17:03:04Z</cp:lastPrinted>
  <dcterms:created xsi:type="dcterms:W3CDTF">2019-02-05T21:30:53Z</dcterms:created>
  <dcterms:modified xsi:type="dcterms:W3CDTF">2019-03-01T16:17:26Z</dcterms:modified>
</cp:coreProperties>
</file>