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1" r:id="rId4"/>
    <p:sldId id="262" r:id="rId5"/>
    <p:sldId id="266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2689C"/>
    <a:srgbClr val="565A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38128D-8A23-C1E5-20CC-8E1875AA7FE5}" v="384" dt="2025-04-23T13:41:56.035"/>
    <p1510:client id="{EB29E0CA-FB1F-53DE-1ABC-AB1BF55937D2}" v="1104" dt="2025-04-22T13:41:38.6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A21BD87-96A8-B3BE-A9F7-571270A43F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6"/>
            <a:ext cx="12191980" cy="68579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54406" y="4455220"/>
            <a:ext cx="6846796" cy="965916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rgbClr val="FFFFFF"/>
                </a:solidFill>
                <a:latin typeface="Arial"/>
                <a:cs typeface="Arial"/>
              </a:rPr>
              <a:t>Harnessing Your Potential: Introduction to Guide Dog Travel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51413" y="5657150"/>
            <a:ext cx="5625352" cy="437248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1800" dirty="0">
                <a:solidFill>
                  <a:srgbClr val="FFFFFF"/>
                </a:solidFill>
                <a:latin typeface="Arial"/>
                <a:cs typeface="Arial"/>
              </a:rPr>
              <a:t>Presented by </a:t>
            </a:r>
            <a:r>
              <a:rPr lang="en-US" sz="1800" b="1" dirty="0">
                <a:solidFill>
                  <a:srgbClr val="FFFFFF"/>
                </a:solidFill>
                <a:latin typeface="Arial"/>
                <a:cs typeface="Arial"/>
              </a:rPr>
              <a:t>Allyson Bull, M.Ed., COMS, TVI</a:t>
            </a:r>
          </a:p>
          <a:p>
            <a:r>
              <a:rPr lang="en-US" sz="1800" b="1" dirty="0">
                <a:solidFill>
                  <a:srgbClr val="FFFFFF"/>
                </a:solidFill>
                <a:latin typeface="Arial"/>
                <a:cs typeface="Arial"/>
              </a:rPr>
              <a:t>April 25, 2025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F8EC5B-9451-337D-83B4-31BC87FB4E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4C9A6EF-2DF4-B3FD-7EC6-27A7757E3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7"/>
            <a:ext cx="12192000" cy="6852646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FEBA9A7B-5E51-831C-316A-B1F5B957C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5430" y="18255"/>
            <a:ext cx="8846884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Arial"/>
                <a:cs typeface="Arial"/>
              </a:rPr>
              <a:t>What is Orientation &amp; Mobility (O&amp;M)?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200117-7B38-EE5B-DEC6-91413BB149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 specialized field of instruction for individuals who are blind or have low vision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Focuses on teaching safe, efficient, and independent travel skills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MCB offers community-based O&amp;M services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Common tools include the white cane and GPS mobile apps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O&amp;M training is a prerequisite for obtaining a guide dog</a:t>
            </a:r>
          </a:p>
        </p:txBody>
      </p:sp>
    </p:spTree>
    <p:extLst>
      <p:ext uri="{BB962C8B-B14F-4D97-AF65-F5344CB8AC3E}">
        <p14:creationId xmlns:p14="http://schemas.microsoft.com/office/powerpoint/2010/main" val="2753493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22491E-0591-A836-FB82-B9997EDC2E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D8285D1-BEDB-B2D6-BC23-5537B52E7F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59" y="2677"/>
            <a:ext cx="12182481" cy="685264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113D2C1-CF55-7B9F-6E97-B9EF1AB7F52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5430" y="18255"/>
            <a:ext cx="8846884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Arial"/>
                <a:cs typeface="Arial"/>
              </a:rPr>
              <a:t>Our Role in the Application Process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8B8A577-52AA-E869-DF4E-866CA6B38487}"/>
              </a:ext>
            </a:extLst>
          </p:cNvPr>
          <p:cNvSpPr txBox="1"/>
          <p:nvPr/>
        </p:nvSpPr>
        <p:spPr>
          <a:xfrm>
            <a:off x="5047128" y="3189516"/>
            <a:ext cx="213744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our O&amp;M Specialists can help you prepare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08EDEF-3E2B-9FCB-3A65-EFCCCEC85004}"/>
              </a:ext>
            </a:extLst>
          </p:cNvPr>
          <p:cNvSpPr txBox="1"/>
          <p:nvPr/>
        </p:nvSpPr>
        <p:spPr>
          <a:xfrm>
            <a:off x="997642" y="2261329"/>
            <a:ext cx="28232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Resources on different guide dog schools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3FE988B-C93F-3A6A-13E6-4B3420313CD0}"/>
              </a:ext>
            </a:extLst>
          </p:cNvPr>
          <p:cNvSpPr txBox="1"/>
          <p:nvPr/>
        </p:nvSpPr>
        <p:spPr>
          <a:xfrm>
            <a:off x="8443470" y="2076269"/>
            <a:ext cx="28232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Background information on application requirements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2EC7CA8-BAEA-BAD7-ED6C-09C9A463CEDC}"/>
              </a:ext>
            </a:extLst>
          </p:cNvPr>
          <p:cNvSpPr txBox="1"/>
          <p:nvPr/>
        </p:nvSpPr>
        <p:spPr>
          <a:xfrm>
            <a:off x="997642" y="5058955"/>
            <a:ext cx="28232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O&amp;M services to get you ready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4FB1320-580C-B475-C538-B48568418737}"/>
              </a:ext>
            </a:extLst>
          </p:cNvPr>
          <p:cNvSpPr txBox="1"/>
          <p:nvPr/>
        </p:nvSpPr>
        <p:spPr>
          <a:xfrm>
            <a:off x="8443470" y="4699728"/>
            <a:ext cx="28232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References to support your guide dog application</a:t>
            </a:r>
          </a:p>
        </p:txBody>
      </p:sp>
    </p:spTree>
    <p:extLst>
      <p:ext uri="{BB962C8B-B14F-4D97-AF65-F5344CB8AC3E}">
        <p14:creationId xmlns:p14="http://schemas.microsoft.com/office/powerpoint/2010/main" val="618747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A77EEE-3660-E2CA-40CE-23BC48BBB0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A7B808D-A19B-017C-4443-DA24C60C32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59" y="2677"/>
            <a:ext cx="12182481" cy="685264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5F36DD5-DDDD-8D3D-4444-6D504AB84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5430" y="18255"/>
            <a:ext cx="8846884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Arial"/>
                <a:cs typeface="Arial"/>
              </a:rPr>
              <a:t>Our Role in the Application Process </a:t>
            </a:r>
            <a:r>
              <a:rPr lang="en-US" sz="3600" b="1" dirty="0">
                <a:solidFill>
                  <a:srgbClr val="32689C"/>
                </a:solidFill>
                <a:latin typeface="Arial"/>
                <a:cs typeface="Arial"/>
              </a:rPr>
              <a:t>(2)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7CBFF1E-DB00-EDB2-0FBC-801FC339C47C}"/>
              </a:ext>
            </a:extLst>
          </p:cNvPr>
          <p:cNvSpPr txBox="1"/>
          <p:nvPr/>
        </p:nvSpPr>
        <p:spPr>
          <a:xfrm>
            <a:off x="1073842" y="3241043"/>
            <a:ext cx="472824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MCB does not provide guide dogs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B6C8202-06F4-47EF-6471-C52E8B5FC1EC}"/>
              </a:ext>
            </a:extLst>
          </p:cNvPr>
          <p:cNvSpPr txBox="1"/>
          <p:nvPr/>
        </p:nvSpPr>
        <p:spPr>
          <a:xfrm>
            <a:off x="6630541" y="2990673"/>
            <a:ext cx="472824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MCB staff do not determine guide dog program acceptance</a:t>
            </a:r>
          </a:p>
        </p:txBody>
      </p:sp>
    </p:spTree>
    <p:extLst>
      <p:ext uri="{BB962C8B-B14F-4D97-AF65-F5344CB8AC3E}">
        <p14:creationId xmlns:p14="http://schemas.microsoft.com/office/powerpoint/2010/main" val="3764838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13D283-BF62-DAC2-DF15-33F0CE3424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9961FFE-1A71-0111-1456-07A2764AF7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59" y="13563"/>
            <a:ext cx="12182481" cy="6852646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6697FFD2-630D-58D7-D851-37BFD459E12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505430" y="18255"/>
            <a:ext cx="8846884" cy="132556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Our Role After Receiving a Guide Dog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32689C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085AC4-33BE-1800-AE2A-15BC876510D1}"/>
              </a:ext>
            </a:extLst>
          </p:cNvPr>
          <p:cNvSpPr txBox="1"/>
          <p:nvPr/>
        </p:nvSpPr>
        <p:spPr>
          <a:xfrm>
            <a:off x="849086" y="1821319"/>
            <a:ext cx="435428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Many individuals benefit from follow-up O&amp;M services after bringing their new guide dog home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DFCA16E-1ECC-11F5-F3B0-12663BA6CE02}"/>
              </a:ext>
            </a:extLst>
          </p:cNvPr>
          <p:cNvSpPr txBox="1"/>
          <p:nvPr/>
        </p:nvSpPr>
        <p:spPr>
          <a:xfrm>
            <a:off x="6988629" y="1821319"/>
            <a:ext cx="435428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your MCB counselor to request a referral to connect with an O&amp;M Specialist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917C025-70FD-63AD-3EF4-50860BBECF8D}"/>
              </a:ext>
            </a:extLst>
          </p:cNvPr>
          <p:cNvSpPr txBox="1"/>
          <p:nvPr/>
        </p:nvSpPr>
        <p:spPr>
          <a:xfrm>
            <a:off x="1001487" y="4380805"/>
            <a:ext cx="990599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an O&amp;M Specialist can provide: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F194387-7070-9AA4-2626-F56E20556675}"/>
              </a:ext>
            </a:extLst>
          </p:cNvPr>
          <p:cNvSpPr txBox="1"/>
          <p:nvPr/>
        </p:nvSpPr>
        <p:spPr>
          <a:xfrm>
            <a:off x="849086" y="5198735"/>
            <a:ext cx="435428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Route training tailored to your new dog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FAEFF92-4332-BD27-0832-8DB564D82682}"/>
              </a:ext>
            </a:extLst>
          </p:cNvPr>
          <p:cNvSpPr txBox="1"/>
          <p:nvPr/>
        </p:nvSpPr>
        <p:spPr>
          <a:xfrm>
            <a:off x="6553201" y="5198734"/>
            <a:ext cx="435428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Environmental familiarization with your dog</a:t>
            </a:r>
          </a:p>
        </p:txBody>
      </p:sp>
    </p:spTree>
    <p:extLst>
      <p:ext uri="{BB962C8B-B14F-4D97-AF65-F5344CB8AC3E}">
        <p14:creationId xmlns:p14="http://schemas.microsoft.com/office/powerpoint/2010/main" val="1591081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C64A23-AA50-1DD6-C182-438CE38FD2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AB913A1-64D1-84AD-DBB8-80ABE98E7A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59" y="2677"/>
            <a:ext cx="12182481" cy="6852646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DA8C2611-40AE-38B5-E3CC-8BDED1E9C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5430" y="18255"/>
            <a:ext cx="8846884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Arial"/>
                <a:cs typeface="Arial"/>
              </a:rPr>
              <a:t>White Cane vs. Guide Dog</a:t>
            </a:r>
            <a:endParaRPr lang="en-US" sz="3600" b="1" dirty="0">
              <a:solidFill>
                <a:srgbClr val="32689C"/>
              </a:solidFill>
              <a:latin typeface="Arial"/>
              <a:cs typeface="Arial"/>
            </a:endParaRP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E948025E-FFB8-A280-02AD-99A34D1618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1486" y="2859653"/>
            <a:ext cx="4789714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A white cane provides direct contact with the environment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400" b="1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Relies on tactile clues, such as landmarks, surface changes, and obstacle detection</a:t>
            </a: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5F2114A1-5C34-EC00-38DB-CFC09AD9E4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4363" y="2859653"/>
            <a:ext cx="4789714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A guide dog avoids obstacles before contact occurs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US" altLang="en-US" sz="2400" b="1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rPr>
              <a:t>Guide dogs are trained in intelligent disobedience to keep handlers safe</a:t>
            </a:r>
          </a:p>
        </p:txBody>
      </p:sp>
    </p:spTree>
    <p:extLst>
      <p:ext uri="{BB962C8B-B14F-4D97-AF65-F5344CB8AC3E}">
        <p14:creationId xmlns:p14="http://schemas.microsoft.com/office/powerpoint/2010/main" val="26775571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264</Words>
  <Application>Microsoft Office PowerPoint</Application>
  <PresentationFormat>Widescreen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Harnessing Your Potential: Introduction to Guide Dog Travel</vt:lpstr>
      <vt:lpstr>What is Orientation &amp; Mobility (O&amp;M)?</vt:lpstr>
      <vt:lpstr>Our Role in the Application Process</vt:lpstr>
      <vt:lpstr>Our Role in the Application Process (2)</vt:lpstr>
      <vt:lpstr>Our Role After Receiving a Guide Dog</vt:lpstr>
      <vt:lpstr>White Cane vs. Guide Dog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Saccone, Michael G (MCB)</dc:creator>
  <cp:lastModifiedBy>Saccone, Michael G (MCB)</cp:lastModifiedBy>
  <cp:revision>15</cp:revision>
  <dcterms:created xsi:type="dcterms:W3CDTF">2025-02-21T16:40:29Z</dcterms:created>
  <dcterms:modified xsi:type="dcterms:W3CDTF">2025-04-23T18:37:51Z</dcterms:modified>
</cp:coreProperties>
</file>