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194CE5-FF34-493E-B102-51A21BE1CD20}" v="4" dt="2021-04-01T18:28:20.565"/>
    <p1510:client id="{56DB7488-1ADB-4447-A63E-91BD2687D7DC}" v="8" dt="2021-04-01T13:27:13.662"/>
    <p1510:client id="{9BB1A669-5A33-4B36-866D-A593AD490761}" v="129" dt="2021-04-02T00:38:19.0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87" d="100"/>
          <a:sy n="87" d="100"/>
        </p:scale>
        <p:origin x="-516" y="10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userId="3afdc34b-dadf-4ab5-ad26-84f6332c48e3" providerId="ADAL" clId="{47194CE5-FF34-493E-B102-51A21BE1CD20}"/>
    <pc:docChg chg="custSel modSld">
      <pc:chgData name="Michelle" userId="3afdc34b-dadf-4ab5-ad26-84f6332c48e3" providerId="ADAL" clId="{47194CE5-FF34-493E-B102-51A21BE1CD20}" dt="2021-04-01T22:12:54.652" v="27" actId="122"/>
      <pc:docMkLst>
        <pc:docMk/>
      </pc:docMkLst>
      <pc:sldChg chg="modSp mod">
        <pc:chgData name="Michelle" userId="3afdc34b-dadf-4ab5-ad26-84f6332c48e3" providerId="ADAL" clId="{47194CE5-FF34-493E-B102-51A21BE1CD20}" dt="2021-04-01T19:03:23.725" v="0" actId="121"/>
        <pc:sldMkLst>
          <pc:docMk/>
          <pc:sldMk cId="1806575864" sldId="267"/>
        </pc:sldMkLst>
        <pc:graphicFrameChg chg="modGraphic">
          <ac:chgData name="Michelle" userId="3afdc34b-dadf-4ab5-ad26-84f6332c48e3" providerId="ADAL" clId="{47194CE5-FF34-493E-B102-51A21BE1CD20}" dt="2021-04-01T19:03:23.725"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47194CE5-FF34-493E-B102-51A21BE1CD20}" dt="2021-04-01T22:12:34.199" v="26" actId="3064"/>
        <pc:sldMkLst>
          <pc:docMk/>
          <pc:sldMk cId="2692492634" sldId="268"/>
        </pc:sldMkLst>
        <pc:graphicFrameChg chg="modGraphic">
          <ac:chgData name="Michelle" userId="3afdc34b-dadf-4ab5-ad26-84f6332c48e3" providerId="ADAL" clId="{47194CE5-FF34-493E-B102-51A21BE1CD20}" dt="2021-04-01T22:12:34.199" v="26"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47194CE5-FF34-493E-B102-51A21BE1CD20}" dt="2021-04-01T19:05:55.837" v="2" actId="20577"/>
        <pc:sldMkLst>
          <pc:docMk/>
          <pc:sldMk cId="2321371490" sldId="269"/>
        </pc:sldMkLst>
        <pc:graphicFrameChg chg="modGraphic">
          <ac:chgData name="Michelle" userId="3afdc34b-dadf-4ab5-ad26-84f6332c48e3" providerId="ADAL" clId="{47194CE5-FF34-493E-B102-51A21BE1CD20}" dt="2021-04-01T19:05:55.837" v="2" actId="20577"/>
          <ac:graphicFrameMkLst>
            <pc:docMk/>
            <pc:sldMk cId="2321371490" sldId="269"/>
            <ac:graphicFrameMk id="8" creationId="{785F5116-8A2B-48E4-A4AC-832746306D59}"/>
          </ac:graphicFrameMkLst>
        </pc:graphicFrameChg>
      </pc:sldChg>
      <pc:sldChg chg="modSp mod">
        <pc:chgData name="Michelle" userId="3afdc34b-dadf-4ab5-ad26-84f6332c48e3" providerId="ADAL" clId="{47194CE5-FF34-493E-B102-51A21BE1CD20}" dt="2021-04-01T22:12:54.652" v="27" actId="122"/>
        <pc:sldMkLst>
          <pc:docMk/>
          <pc:sldMk cId="1776995749" sldId="274"/>
        </pc:sldMkLst>
        <pc:graphicFrameChg chg="modGraphic">
          <ac:chgData name="Michelle" userId="3afdc34b-dadf-4ab5-ad26-84f6332c48e3" providerId="ADAL" clId="{47194CE5-FF34-493E-B102-51A21BE1CD20}" dt="2021-04-01T22:12:54.652" v="27" actId="122"/>
          <ac:graphicFrameMkLst>
            <pc:docMk/>
            <pc:sldMk cId="1776995749" sldId="274"/>
            <ac:graphicFrameMk id="11" creationId="{2EFB057F-7324-46CF-93EF-AE8DDA94E569}"/>
          </ac:graphicFrameMkLst>
        </pc:graphicFrameChg>
      </pc:sldChg>
    </pc:docChg>
  </pc:docChgLst>
  <pc:docChgLst>
    <pc:chgData name="Reid, Michelle (DPH)" userId="S::michelle.reid2@mass.gov::3afdc34b-dadf-4ab5-ad26-84f6332c48e3" providerId="AD" clId="Web-{9BB1A669-5A33-4B36-866D-A593AD490761}"/>
    <pc:docChg chg="modSld">
      <pc:chgData name="Reid, Michelle (DPH)" userId="S::michelle.reid2@mass.gov::3afdc34b-dadf-4ab5-ad26-84f6332c48e3" providerId="AD" clId="Web-{9BB1A669-5A33-4B36-866D-A593AD490761}" dt="2021-04-02T00:38:14.324" v="126"/>
      <pc:docMkLst>
        <pc:docMk/>
      </pc:docMkLst>
      <pc:sldChg chg="modSp">
        <pc:chgData name="Reid, Michelle (DPH)" userId="S::michelle.reid2@mass.gov::3afdc34b-dadf-4ab5-ad26-84f6332c48e3" providerId="AD" clId="Web-{9BB1A669-5A33-4B36-866D-A593AD490761}" dt="2021-04-02T00:38:14.324" v="126"/>
        <pc:sldMkLst>
          <pc:docMk/>
          <pc:sldMk cId="1776995749" sldId="274"/>
        </pc:sldMkLst>
        <pc:graphicFrameChg chg="mod modGraphic">
          <ac:chgData name="Reid, Michelle (DPH)" userId="S::michelle.reid2@mass.gov::3afdc34b-dadf-4ab5-ad26-84f6332c48e3" providerId="AD" clId="Web-{9BB1A669-5A33-4B36-866D-A593AD490761}" dt="2021-04-02T00:38:14.324" v="126"/>
          <ac:graphicFrameMkLst>
            <pc:docMk/>
            <pc:sldMk cId="1776995749" sldId="274"/>
            <ac:graphicFrameMk id="11" creationId="{2EFB057F-7324-46CF-93EF-AE8DDA94E569}"/>
          </ac:graphicFrameMkLst>
        </pc:graphicFrameChg>
      </pc:sldChg>
    </pc:docChg>
  </pc:docChgLst>
  <pc:docChgLst>
    <pc:chgData name="Coq, Arielle T (DPH)" userId="4aac495c-e6bc-4871-991b-5cbd029c71f4" providerId="ADAL" clId="{56DB7488-1ADB-4447-A63E-91BD2687D7DC}"/>
    <pc:docChg chg="custSel modSld">
      <pc:chgData name="Coq, Arielle T (DPH)" userId="4aac495c-e6bc-4871-991b-5cbd029c71f4" providerId="ADAL" clId="{56DB7488-1ADB-4447-A63E-91BD2687D7DC}" dt="2021-04-01T13:42:41.494" v="4" actId="207"/>
      <pc:docMkLst>
        <pc:docMk/>
      </pc:docMkLst>
      <pc:sldChg chg="modSp mod">
        <pc:chgData name="Coq, Arielle T (DPH)" userId="4aac495c-e6bc-4871-991b-5cbd029c71f4" providerId="ADAL" clId="{56DB7488-1ADB-4447-A63E-91BD2687D7DC}" dt="2021-04-01T13:28:53.942" v="1" actId="207"/>
        <pc:sldMkLst>
          <pc:docMk/>
          <pc:sldMk cId="1806575864" sldId="267"/>
        </pc:sldMkLst>
        <pc:graphicFrameChg chg="modGraphic">
          <ac:chgData name="Coq, Arielle T (DPH)" userId="4aac495c-e6bc-4871-991b-5cbd029c71f4" providerId="ADAL" clId="{56DB7488-1ADB-4447-A63E-91BD2687D7DC}" dt="2021-04-01T13:28:53.942" v="1" actId="207"/>
          <ac:graphicFrameMkLst>
            <pc:docMk/>
            <pc:sldMk cId="1806575864" sldId="267"/>
            <ac:graphicFrameMk id="8" creationId="{419AB310-8C51-4D69-BE96-9462006A06C3}"/>
          </ac:graphicFrameMkLst>
        </pc:graphicFrameChg>
      </pc:sldChg>
      <pc:sldChg chg="modSp mod">
        <pc:chgData name="Coq, Arielle T (DPH)" userId="4aac495c-e6bc-4871-991b-5cbd029c71f4" providerId="ADAL" clId="{56DB7488-1ADB-4447-A63E-91BD2687D7DC}" dt="2021-04-01T13:42:41.494" v="4" actId="207"/>
        <pc:sldMkLst>
          <pc:docMk/>
          <pc:sldMk cId="2321371490" sldId="269"/>
        </pc:sldMkLst>
        <pc:graphicFrameChg chg="modGraphic">
          <ac:chgData name="Coq, Arielle T (DPH)" userId="4aac495c-e6bc-4871-991b-5cbd029c71f4" providerId="ADAL" clId="{56DB7488-1ADB-4447-A63E-91BD2687D7DC}" dt="2021-04-01T13:42:41.494" v="4" actId="207"/>
          <ac:graphicFrameMkLst>
            <pc:docMk/>
            <pc:sldMk cId="2321371490" sldId="269"/>
            <ac:graphicFrameMk id="10" creationId="{B1091EA0-7D02-4BC6-8EF4-10915C87438A}"/>
          </ac:graphicFrameMkLst>
        </pc:graphicFrameChg>
      </pc:sldChg>
      <pc:sldChg chg="modSp mod">
        <pc:chgData name="Coq, Arielle T (DPH)" userId="4aac495c-e6bc-4871-991b-5cbd029c71f4" providerId="ADAL" clId="{56DB7488-1ADB-4447-A63E-91BD2687D7DC}" dt="2021-04-01T13:28:43.629" v="0" actId="121"/>
        <pc:sldMkLst>
          <pc:docMk/>
          <pc:sldMk cId="1302456838" sldId="293"/>
        </pc:sldMkLst>
        <pc:graphicFrameChg chg="modGraphic">
          <ac:chgData name="Coq, Arielle T (DPH)" userId="4aac495c-e6bc-4871-991b-5cbd029c71f4" providerId="ADAL" clId="{56DB7488-1ADB-4447-A63E-91BD2687D7DC}" dt="2021-04-01T13:28:43.629" v="0" actId="121"/>
          <ac:graphicFrameMkLst>
            <pc:docMk/>
            <pc:sldMk cId="1302456838" sldId="293"/>
            <ac:graphicFrameMk id="4" creationId="{BC20003E-469A-492B-9470-6DF6BE43AB33}"/>
          </ac:graphicFrameMkLst>
        </pc:graphicFrameChg>
      </pc:sldChg>
      <pc:sldChg chg="modSp mod">
        <pc:chgData name="Coq, Arielle T (DPH)" userId="4aac495c-e6bc-4871-991b-5cbd029c71f4" providerId="ADAL" clId="{56DB7488-1ADB-4447-A63E-91BD2687D7DC}" dt="2021-04-01T13:42:31.203" v="3" actId="207"/>
        <pc:sldMkLst>
          <pc:docMk/>
          <pc:sldMk cId="638870137" sldId="294"/>
        </pc:sldMkLst>
        <pc:graphicFrameChg chg="modGraphic">
          <ac:chgData name="Coq, Arielle T (DPH)" userId="4aac495c-e6bc-4871-991b-5cbd029c71f4" providerId="ADAL" clId="{56DB7488-1ADB-4447-A63E-91BD2687D7DC}" dt="2021-04-01T13:42:26" v="2" actId="207"/>
          <ac:graphicFrameMkLst>
            <pc:docMk/>
            <pc:sldMk cId="638870137" sldId="294"/>
            <ac:graphicFrameMk id="4" creationId="{4CB58B0C-C94E-4495-951A-A31C1D283971}"/>
          </ac:graphicFrameMkLst>
        </pc:graphicFrameChg>
        <pc:graphicFrameChg chg="modGraphic">
          <ac:chgData name="Coq, Arielle T (DPH)" userId="4aac495c-e6bc-4871-991b-5cbd029c71f4" providerId="ADAL" clId="{56DB7488-1ADB-4447-A63E-91BD2687D7DC}" dt="2021-04-01T13:42:31.203" v="3" actId="207"/>
          <ac:graphicFrameMkLst>
            <pc:docMk/>
            <pc:sldMk cId="638870137" sldId="294"/>
            <ac:graphicFrameMk id="5" creationId="{A7DF9D62-E3BE-4E6C-93D2-9B56ACF2148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err="1"/>
              <a:t>HAverhill</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835218441"/>
              </p:ext>
            </p:extLst>
          </p:nvPr>
        </p:nvGraphicFramePr>
        <p:xfrm>
          <a:off x="1125170" y="3777616"/>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14563">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Haverhill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1597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B7797B6-36AA-46CB-A8C2-C329DCADDFAC}"/>
              </a:ext>
            </a:extLst>
          </p:cNvPr>
          <p:cNvSpPr txBox="1"/>
          <p:nvPr/>
        </p:nvSpPr>
        <p:spPr>
          <a:xfrm>
            <a:off x="239283" y="1239759"/>
            <a:ext cx="12039244" cy="220060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Haverhill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227882"/>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452005010"/>
              </p:ext>
            </p:extLst>
          </p:nvPr>
        </p:nvGraphicFramePr>
        <p:xfrm>
          <a:off x="6132008" y="1381376"/>
          <a:ext cx="5951871" cy="1478115"/>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501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65914153"/>
              </p:ext>
            </p:extLst>
          </p:nvPr>
        </p:nvGraphicFramePr>
        <p:xfrm>
          <a:off x="144685" y="3663097"/>
          <a:ext cx="11951237"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61883">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 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Haverhill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1528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Haverhill Compared to Statewide as of 3/31/2021 contd.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388758790"/>
              </p:ext>
            </p:extLst>
          </p:nvPr>
        </p:nvGraphicFramePr>
        <p:xfrm>
          <a:off x="914401" y="401858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44.5%</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9887"/>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92FE12E-3E32-4259-8F7C-032768520658}"/>
              </a:ext>
            </a:extLst>
          </p:cNvPr>
          <p:cNvSpPr txBox="1"/>
          <p:nvPr/>
        </p:nvSpPr>
        <p:spPr>
          <a:xfrm>
            <a:off x="311925" y="1214927"/>
            <a:ext cx="10540260" cy="235449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909914063"/>
              </p:ext>
            </p:extLst>
          </p:nvPr>
        </p:nvGraphicFramePr>
        <p:xfrm>
          <a:off x="51089" y="411542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Haverhill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444941676"/>
              </p:ext>
            </p:extLst>
          </p:nvPr>
        </p:nvGraphicFramePr>
        <p:xfrm>
          <a:off x="2697622" y="26210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Haverhill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35816"/>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C4492872-94BD-4850-9CA8-AF3CC8541EB5}"/>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66289861"/>
              </p:ext>
            </p:extLst>
          </p:nvPr>
        </p:nvGraphicFramePr>
        <p:xfrm>
          <a:off x="863827" y="2614301"/>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8507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721333"/>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Haverhill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22719" y="274796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2EFB057F-7324-46CF-93EF-AE8DDA94E569}"/>
              </a:ext>
            </a:extLst>
          </p:cNvPr>
          <p:cNvGraphicFramePr>
            <a:graphicFrameLocks noGrp="1"/>
          </p:cNvGraphicFramePr>
          <p:nvPr>
            <p:extLst>
              <p:ext uri="{D42A27DB-BD31-4B8C-83A1-F6EECF244321}">
                <p14:modId xmlns:p14="http://schemas.microsoft.com/office/powerpoint/2010/main" val="2218738733"/>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60006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Haverhill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Haverhill and whether they have met or exceeded the statewide rate</a:t>
            </a:r>
          </a:p>
          <a:p>
            <a:pPr marL="457200" indent="-457200">
              <a:spcBef>
                <a:spcPts val="600"/>
              </a:spcBef>
              <a:spcAft>
                <a:spcPts val="600"/>
              </a:spcAft>
              <a:buFont typeface="+mj-lt"/>
              <a:buAutoNum type="arabicPeriod"/>
            </a:pPr>
            <a:r>
              <a:rPr lang="en-US" sz="2000" b="1" dirty="0"/>
              <a:t>The percentage of Haverhill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Haverhill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a:t>
            </a:r>
            <a:r>
              <a:rPr lang="en-US" sz="2000" dirty="0"/>
              <a:t> 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Haverhill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101642786"/>
              </p:ext>
            </p:extLst>
          </p:nvPr>
        </p:nvGraphicFramePr>
        <p:xfrm>
          <a:off x="268453" y="2290987"/>
          <a:ext cx="11655094" cy="1571712"/>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56405">
                <a:tc>
                  <a:txBody>
                    <a:bodyPr/>
                    <a:lstStyle/>
                    <a:p>
                      <a:pPr marL="0" marR="0" algn="ctr">
                        <a:spcBef>
                          <a:spcPts val="0"/>
                        </a:spcBef>
                        <a:spcAft>
                          <a:spcPts val="0"/>
                        </a:spcAft>
                      </a:pPr>
                      <a:r>
                        <a:rPr lang="en-US" sz="12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3851">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Haverhill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Haverhill</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63826790"/>
              </p:ext>
            </p:extLst>
          </p:nvPr>
        </p:nvGraphicFramePr>
        <p:xfrm>
          <a:off x="1346542" y="3429000"/>
          <a:ext cx="9055735" cy="111252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562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l">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78768">
                <a:tc>
                  <a:txBody>
                    <a:bodyPr/>
                    <a:lstStyle/>
                    <a:p>
                      <a:pPr marL="0" marR="0" algn="l">
                        <a:spcBef>
                          <a:spcPts val="0"/>
                        </a:spcBef>
                        <a:spcAft>
                          <a:spcPts val="0"/>
                        </a:spcAft>
                      </a:pPr>
                      <a:r>
                        <a:rPr lang="en-US" sz="1600" b="1" dirty="0">
                          <a:solidFill>
                            <a:schemeClr val="tx1"/>
                          </a:solidFill>
                        </a:rPr>
                        <a:t>Haverhill</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29,966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45,445.2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9634">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667470"/>
            <a:ext cx="11705811"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1200150" lvl="2" indent="-285750">
              <a:buFont typeface="Arial" panose="020B0604020202020204" pitchFamily="34" charset="0"/>
              <a:buChar char="•"/>
              <a:defRPr/>
            </a:pPr>
            <a:r>
              <a:rPr lang="en-US" dirty="0">
                <a:solidFill>
                  <a:prstClr val="black"/>
                </a:solidFill>
                <a:latin typeface="Calibri" panose="020F0502020204030204"/>
              </a:rPr>
              <a:t>Per-capita dose administration rate for Haverhill</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1200150" lvl="2" indent="-285750">
              <a:buFont typeface="Arial" panose="020B0604020202020204" pitchFamily="34" charset="0"/>
              <a:buChar char="•"/>
              <a:defRPr/>
            </a:pPr>
            <a:r>
              <a:rPr lang="en-US" dirty="0">
                <a:solidFill>
                  <a:prstClr val="black"/>
                </a:solidFill>
                <a:latin typeface="Calibri" panose="020F0502020204030204"/>
              </a:rPr>
              <a:t>Haverhill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54921571"/>
              </p:ext>
            </p:extLst>
          </p:nvPr>
        </p:nvGraphicFramePr>
        <p:xfrm>
          <a:off x="319127" y="4177594"/>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9,003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Haverhill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Haverhill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Haverhill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Haverhill has met or exceeded the overall state averages in one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856548644"/>
              </p:ext>
            </p:extLst>
          </p:nvPr>
        </p:nvGraphicFramePr>
        <p:xfrm>
          <a:off x="3132311" y="2633741"/>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19,856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Haverhill</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2F81EF9-014A-431C-AB31-BF9D5715554A}"/>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Haverhill Compared   to Statewide as of 3/31/2021  contd.</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287002804"/>
              </p:ext>
            </p:extLst>
          </p:nvPr>
        </p:nvGraphicFramePr>
        <p:xfrm>
          <a:off x="1006982" y="4148209"/>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12,448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3279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CA62C13-E45B-4DFC-A91D-C837A29236BE}"/>
              </a:ext>
            </a:extLst>
          </p:cNvPr>
          <p:cNvSpPr txBox="1"/>
          <p:nvPr/>
        </p:nvSpPr>
        <p:spPr>
          <a:xfrm>
            <a:off x="668829" y="1154903"/>
            <a:ext cx="10397973"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23.9%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91540343"/>
              </p:ext>
            </p:extLst>
          </p:nvPr>
        </p:nvGraphicFramePr>
        <p:xfrm>
          <a:off x="67357" y="4039675"/>
          <a:ext cx="12022465" cy="1381856"/>
        </p:xfrm>
        <a:graphic>
          <a:graphicData uri="http://schemas.openxmlformats.org/drawingml/2006/table">
            <a:tbl>
              <a:tblPr firstRow="1" firstCol="1" bandRow="1">
                <a:tableStyleId>{5C22544A-7EE6-4342-B048-85BDC9FD1C3A}</a:tableStyleId>
              </a:tblPr>
              <a:tblGrid>
                <a:gridCol w="1088675">
                  <a:extLst>
                    <a:ext uri="{9D8B030D-6E8A-4147-A177-3AD203B41FA5}">
                      <a16:colId xmlns:a16="http://schemas.microsoft.com/office/drawing/2014/main" val="4075951014"/>
                    </a:ext>
                  </a:extLst>
                </a:gridCol>
                <a:gridCol w="535064">
                  <a:extLst>
                    <a:ext uri="{9D8B030D-6E8A-4147-A177-3AD203B41FA5}">
                      <a16:colId xmlns:a16="http://schemas.microsoft.com/office/drawing/2014/main" val="3719797945"/>
                    </a:ext>
                  </a:extLst>
                </a:gridCol>
                <a:gridCol w="829377">
                  <a:extLst>
                    <a:ext uri="{9D8B030D-6E8A-4147-A177-3AD203B41FA5}">
                      <a16:colId xmlns:a16="http://schemas.microsoft.com/office/drawing/2014/main" val="2111895905"/>
                    </a:ext>
                  </a:extLst>
                </a:gridCol>
                <a:gridCol w="598619">
                  <a:extLst>
                    <a:ext uri="{9D8B030D-6E8A-4147-A177-3AD203B41FA5}">
                      <a16:colId xmlns:a16="http://schemas.microsoft.com/office/drawing/2014/main" val="1228260744"/>
                    </a:ext>
                  </a:extLst>
                </a:gridCol>
                <a:gridCol w="859383">
                  <a:extLst>
                    <a:ext uri="{9D8B030D-6E8A-4147-A177-3AD203B41FA5}">
                      <a16:colId xmlns:a16="http://schemas.microsoft.com/office/drawing/2014/main" val="3870552715"/>
                    </a:ext>
                  </a:extLst>
                </a:gridCol>
                <a:gridCol w="686068">
                  <a:extLst>
                    <a:ext uri="{9D8B030D-6E8A-4147-A177-3AD203B41FA5}">
                      <a16:colId xmlns:a16="http://schemas.microsoft.com/office/drawing/2014/main" val="2196486683"/>
                    </a:ext>
                  </a:extLst>
                </a:gridCol>
                <a:gridCol w="839387">
                  <a:extLst>
                    <a:ext uri="{9D8B030D-6E8A-4147-A177-3AD203B41FA5}">
                      <a16:colId xmlns:a16="http://schemas.microsoft.com/office/drawing/2014/main" val="2808071338"/>
                    </a:ext>
                  </a:extLst>
                </a:gridCol>
                <a:gridCol w="492333">
                  <a:extLst>
                    <a:ext uri="{9D8B030D-6E8A-4147-A177-3AD203B41FA5}">
                      <a16:colId xmlns:a16="http://schemas.microsoft.com/office/drawing/2014/main" val="2266782108"/>
                    </a:ext>
                  </a:extLst>
                </a:gridCol>
                <a:gridCol w="799031">
                  <a:extLst>
                    <a:ext uri="{9D8B030D-6E8A-4147-A177-3AD203B41FA5}">
                      <a16:colId xmlns:a16="http://schemas.microsoft.com/office/drawing/2014/main" val="1400057223"/>
                    </a:ext>
                  </a:extLst>
                </a:gridCol>
                <a:gridCol w="564972">
                  <a:extLst>
                    <a:ext uri="{9D8B030D-6E8A-4147-A177-3AD203B41FA5}">
                      <a16:colId xmlns:a16="http://schemas.microsoft.com/office/drawing/2014/main" val="607151320"/>
                    </a:ext>
                  </a:extLst>
                </a:gridCol>
                <a:gridCol w="815175">
                  <a:extLst>
                    <a:ext uri="{9D8B030D-6E8A-4147-A177-3AD203B41FA5}">
                      <a16:colId xmlns:a16="http://schemas.microsoft.com/office/drawing/2014/main" val="1732447710"/>
                    </a:ext>
                  </a:extLst>
                </a:gridCol>
                <a:gridCol w="576637">
                  <a:extLst>
                    <a:ext uri="{9D8B030D-6E8A-4147-A177-3AD203B41FA5}">
                      <a16:colId xmlns:a16="http://schemas.microsoft.com/office/drawing/2014/main" val="1497268532"/>
                    </a:ext>
                  </a:extLst>
                </a:gridCol>
                <a:gridCol w="706655">
                  <a:extLst>
                    <a:ext uri="{9D8B030D-6E8A-4147-A177-3AD203B41FA5}">
                      <a16:colId xmlns:a16="http://schemas.microsoft.com/office/drawing/2014/main" val="743602275"/>
                    </a:ext>
                  </a:extLst>
                </a:gridCol>
                <a:gridCol w="756108">
                  <a:extLst>
                    <a:ext uri="{9D8B030D-6E8A-4147-A177-3AD203B41FA5}">
                      <a16:colId xmlns:a16="http://schemas.microsoft.com/office/drawing/2014/main" val="1994207196"/>
                    </a:ext>
                  </a:extLst>
                </a:gridCol>
                <a:gridCol w="807102">
                  <a:extLst>
                    <a:ext uri="{9D8B030D-6E8A-4147-A177-3AD203B41FA5}">
                      <a16:colId xmlns:a16="http://schemas.microsoft.com/office/drawing/2014/main" val="3921377560"/>
                    </a:ext>
                  </a:extLst>
                </a:gridCol>
                <a:gridCol w="568703">
                  <a:extLst>
                    <a:ext uri="{9D8B030D-6E8A-4147-A177-3AD203B41FA5}">
                      <a16:colId xmlns:a16="http://schemas.microsoft.com/office/drawing/2014/main" val="3578839088"/>
                    </a:ext>
                  </a:extLst>
                </a:gridCol>
                <a:gridCol w="499176">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Haverhill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317067457"/>
              </p:ext>
            </p:extLst>
          </p:nvPr>
        </p:nvGraphicFramePr>
        <p:xfrm>
          <a:off x="2352844" y="2316747"/>
          <a:ext cx="7195756" cy="1388601"/>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3074">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26924">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Haverhill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4B7EBA2-7663-455E-ACA3-60A32B662CD9}"/>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www.w3.org/XML/1998/namespace"/>
    <ds:schemaRef ds:uri="http://schemas.microsoft.com/office/infopath/2007/PartnerControls"/>
    <ds:schemaRef ds:uri="http://schemas.openxmlformats.org/package/2006/metadata/core-properties"/>
    <ds:schemaRef ds:uri="http://purl.org/dc/terms/"/>
    <ds:schemaRef ds:uri="http://purl.org/dc/elements/1.1/"/>
    <ds:schemaRef ds:uri="http://purl.org/dc/dcmitype/"/>
    <ds:schemaRef ds:uri="http://schemas.microsoft.com/office/2006/documentManagement/types"/>
    <ds:schemaRef ds:uri="acf54e11-0fc9-471c-b6ed-0b00911b414f"/>
    <ds:schemaRef ds:uri="http://schemas.microsoft.com/office/2006/metadata/properties"/>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09FF8AF3-DFAD-4D47-AEF2-23A7776778DC}"/>
</file>

<file path=docProps/app.xml><?xml version="1.0" encoding="utf-8"?>
<Properties xmlns="http://schemas.openxmlformats.org/officeDocument/2006/extended-properties" xmlns:vt="http://schemas.openxmlformats.org/officeDocument/2006/docPropsVTypes">
  <TotalTime>8655</TotalTime>
  <Words>3567</Words>
  <Application>Microsoft Office PowerPoint</Application>
  <PresentationFormat>Widescreen</PresentationFormat>
  <Paragraphs>769</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HAverhill</vt:lpstr>
      <vt:lpstr>Haverhill – Benchmarks</vt:lpstr>
      <vt:lpstr>PowerPoint Presentation</vt:lpstr>
      <vt:lpstr>Vaccine Administration </vt:lpstr>
      <vt:lpstr>Total Doses and Dose Administration Rate/100,000 Population   for Haverhill Compared to Statewide as of 3/31/2021</vt:lpstr>
      <vt:lpstr>Count and Percentage of Population for First Dose, Partially, and Fully Vaccinated for Haverhill Compared to Statewide as of 3/31/2021</vt:lpstr>
      <vt:lpstr>First Dose</vt:lpstr>
      <vt:lpstr>Counts and Percentages of Population with a First Dose by Demographics for Haverhill Compared   to Statewide as of 3/31/2021  contd.</vt:lpstr>
      <vt:lpstr>Counts and Percentages of Population with a First Dose by Demographics for Haverhill Compared to Statewide as of 3/31/2021 </vt:lpstr>
      <vt:lpstr>Partially vaccinated</vt:lpstr>
      <vt:lpstr>Counts and Percentages of Population Partially Vaccinated by Demographics for Haverhill Compared to Statewide as of 3/31/2021 contd.</vt:lpstr>
      <vt:lpstr>Counts and Percentages of Population Partially Vaccinated by Demographics for Haverhill Compared to Statewide as of 3/31/2021</vt:lpstr>
      <vt:lpstr>Fully vaccinated</vt:lpstr>
      <vt:lpstr>Counts and Percentages of Population Fully Vaccinated by Demographics for Haverhill Compared to Statewide as of 3/31/2021 contd. </vt:lpstr>
      <vt:lpstr>Counts and Percentages of Population Fully Vaccinated by Demographics for Haverhill Compared to Statewide as of 3/31/2021</vt:lpstr>
      <vt:lpstr>Missing Race/Ethnicity Count and Percentage of Population Vaccinated for Haverhill Compared to Statewide as of 3/31/2021</vt:lpstr>
      <vt:lpstr>City/Town COVID-19 Burden </vt:lpstr>
      <vt:lpstr>COVID-19 Case Counts and Rates for 20 Prioritized Communities</vt:lpstr>
      <vt:lpstr>Background </vt:lpstr>
      <vt:lpstr> Profile of Haverhill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407</cp:revision>
  <dcterms:created xsi:type="dcterms:W3CDTF">2021-02-06T16:00:27Z</dcterms:created>
  <dcterms:modified xsi:type="dcterms:W3CDTF">2021-04-02T00:38:24Z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