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err="1"/>
              <a:t>HAverhill</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Partially Vaccinated by Demographics for Haverhill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074388"/>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4054911627"/>
              </p:ext>
            </p:extLst>
          </p:nvPr>
        </p:nvGraphicFramePr>
        <p:xfrm>
          <a:off x="5893304" y="1447800"/>
          <a:ext cx="5951871" cy="182512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78202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06962991"/>
              </p:ext>
            </p:extLst>
          </p:nvPr>
        </p:nvGraphicFramePr>
        <p:xfrm>
          <a:off x="144685" y="3810001"/>
          <a:ext cx="11905684" cy="164363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 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Haverhill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5,365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Fully Vaccinated by Demographics for Haverhill Compared to Statewide as of 3/17/2021 contd.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034327949"/>
              </p:ext>
            </p:extLst>
          </p:nvPr>
        </p:nvGraphicFramePr>
        <p:xfrm>
          <a:off x="999859" y="3651111"/>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1,022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1,835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92FE12E-3E32-4259-8F7C-032768520658}"/>
              </a:ext>
            </a:extLst>
          </p:cNvPr>
          <p:cNvSpPr txBox="1"/>
          <p:nvPr/>
        </p:nvSpPr>
        <p:spPr>
          <a:xfrm>
            <a:off x="55552" y="1013389"/>
            <a:ext cx="10540260" cy="226215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421401093"/>
              </p:ext>
            </p:extLst>
          </p:nvPr>
        </p:nvGraphicFramePr>
        <p:xfrm>
          <a:off x="51089" y="411542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Haverhill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5,265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748924133"/>
              </p:ext>
            </p:extLst>
          </p:nvPr>
        </p:nvGraphicFramePr>
        <p:xfrm>
          <a:off x="2774534" y="2512468"/>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2,474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Fully Vaccinated by Demographics for Haverhill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C4492872-94BD-4850-9CA8-AF3CC8541EB5}"/>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16776222"/>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r>
              <a:rPr lang="en-US" sz="2000" dirty="0">
                <a:latin typeface="Segoe UI" panose="020B0502040204020203" pitchFamily="34" charset="0"/>
                <a:cs typeface="Segoe UI" panose="020B0502040204020203" pitchFamily="34" charset="0"/>
              </a:rPr>
              <a:t>Missing Race/Ethnicity Count and Percentage of Population Vaccinated for Haverhill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1EA5178-304B-425D-8180-7AF2B72AE84A}"/>
              </a:ext>
            </a:extLst>
          </p:cNvPr>
          <p:cNvGraphicFramePr>
            <a:graphicFrameLocks noGrp="1"/>
          </p:cNvGraphicFramePr>
          <p:nvPr/>
        </p:nvGraphicFramePr>
        <p:xfrm>
          <a:off x="4238225" y="987792"/>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217130013"/>
              </p:ext>
            </p:extLst>
          </p:nvPr>
        </p:nvGraphicFramePr>
        <p:xfrm>
          <a:off x="217778" y="1752602"/>
          <a:ext cx="11655094" cy="1571712"/>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56405">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Haverhill</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65,939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2,637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46,559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3851">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Haverhill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Haverhill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Haverhill and whether they have met or exceeded the statewide rate</a:t>
            </a:r>
          </a:p>
          <a:p>
            <a:pPr>
              <a:spcBef>
                <a:spcPts val="600"/>
              </a:spcBef>
              <a:spcAft>
                <a:spcPts val="600"/>
              </a:spcAft>
            </a:pPr>
            <a:r>
              <a:rPr lang="en-US" sz="2000" b="1" dirty="0"/>
              <a:t>The percentage of Haverhill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Haverhill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Haverhill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Haverhill</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43231229"/>
              </p:ext>
            </p:extLst>
          </p:nvPr>
        </p:nvGraphicFramePr>
        <p:xfrm>
          <a:off x="1517458" y="2327130"/>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Haverhill</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21,309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32,316.4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Haverhill</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Haverhill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9008297"/>
              </p:ext>
            </p:extLst>
          </p:nvPr>
        </p:nvGraphicFramePr>
        <p:xfrm>
          <a:off x="429018" y="389829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7,560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7,006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Haverhill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Haverhill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Haverhill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Haverhill has met or exceeded the overall state averages in one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535214944"/>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14,566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Haverhill</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r>
              <a:rPr lang="en-US" sz="2000" dirty="0">
                <a:latin typeface="Segoe UI" panose="020B0502040204020203" pitchFamily="34" charset="0"/>
                <a:cs typeface="Segoe UI" panose="020B0502040204020203" pitchFamily="34" charset="0"/>
              </a:rPr>
              <a:t>Counts and Percentages of Population with a First Dose by Demographics for Haverhill Compared   to Statewide as of 3/17/2021  contd.</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38629181"/>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CA62C13-E45B-4DFC-A91D-C837A29236BE}"/>
              </a:ext>
            </a:extLst>
          </p:cNvPr>
          <p:cNvSpPr txBox="1"/>
          <p:nvPr/>
        </p:nvSpPr>
        <p:spPr>
          <a:xfrm>
            <a:off x="15079" y="918112"/>
            <a:ext cx="12089821"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24706411"/>
              </p:ext>
            </p:extLst>
          </p:nvPr>
        </p:nvGraphicFramePr>
        <p:xfrm>
          <a:off x="67357" y="4144523"/>
          <a:ext cx="12057286" cy="1381856"/>
        </p:xfrm>
        <a:graphic>
          <a:graphicData uri="http://schemas.openxmlformats.org/drawingml/2006/table">
            <a:tbl>
              <a:tblPr firstRow="1" firstCol="1" bandRow="1">
                <a:tableStyleId>{5C22544A-7EE6-4342-B048-85BDC9FD1C3A}</a:tableStyleId>
              </a:tblPr>
              <a:tblGrid>
                <a:gridCol w="1112434">
                  <a:extLst>
                    <a:ext uri="{9D8B030D-6E8A-4147-A177-3AD203B41FA5}">
                      <a16:colId xmlns:a16="http://schemas.microsoft.com/office/drawing/2014/main" val="4075951014"/>
                    </a:ext>
                  </a:extLst>
                </a:gridCol>
                <a:gridCol w="546741">
                  <a:extLst>
                    <a:ext uri="{9D8B030D-6E8A-4147-A177-3AD203B41FA5}">
                      <a16:colId xmlns:a16="http://schemas.microsoft.com/office/drawing/2014/main" val="3719797945"/>
                    </a:ext>
                  </a:extLst>
                </a:gridCol>
                <a:gridCol w="847477">
                  <a:extLst>
                    <a:ext uri="{9D8B030D-6E8A-4147-A177-3AD203B41FA5}">
                      <a16:colId xmlns:a16="http://schemas.microsoft.com/office/drawing/2014/main" val="2111895905"/>
                    </a:ext>
                  </a:extLst>
                </a:gridCol>
                <a:gridCol w="611683">
                  <a:extLst>
                    <a:ext uri="{9D8B030D-6E8A-4147-A177-3AD203B41FA5}">
                      <a16:colId xmlns:a16="http://schemas.microsoft.com/office/drawing/2014/main" val="1228260744"/>
                    </a:ext>
                  </a:extLst>
                </a:gridCol>
                <a:gridCol w="878138">
                  <a:extLst>
                    <a:ext uri="{9D8B030D-6E8A-4147-A177-3AD203B41FA5}">
                      <a16:colId xmlns:a16="http://schemas.microsoft.com/office/drawing/2014/main" val="3870552715"/>
                    </a:ext>
                  </a:extLst>
                </a:gridCol>
                <a:gridCol w="473488">
                  <a:extLst>
                    <a:ext uri="{9D8B030D-6E8A-4147-A177-3AD203B41FA5}">
                      <a16:colId xmlns:a16="http://schemas.microsoft.com/office/drawing/2014/main" val="2196486683"/>
                    </a:ext>
                  </a:extLst>
                </a:gridCol>
                <a:gridCol w="857705">
                  <a:extLst>
                    <a:ext uri="{9D8B030D-6E8A-4147-A177-3AD203B41FA5}">
                      <a16:colId xmlns:a16="http://schemas.microsoft.com/office/drawing/2014/main" val="2808071338"/>
                    </a:ext>
                  </a:extLst>
                </a:gridCol>
                <a:gridCol w="503077">
                  <a:extLst>
                    <a:ext uri="{9D8B030D-6E8A-4147-A177-3AD203B41FA5}">
                      <a16:colId xmlns:a16="http://schemas.microsoft.com/office/drawing/2014/main" val="2266782108"/>
                    </a:ext>
                  </a:extLst>
                </a:gridCol>
                <a:gridCol w="816469">
                  <a:extLst>
                    <a:ext uri="{9D8B030D-6E8A-4147-A177-3AD203B41FA5}">
                      <a16:colId xmlns:a16="http://schemas.microsoft.com/office/drawing/2014/main" val="1400057223"/>
                    </a:ext>
                  </a:extLst>
                </a:gridCol>
                <a:gridCol w="577302">
                  <a:extLst>
                    <a:ext uri="{9D8B030D-6E8A-4147-A177-3AD203B41FA5}">
                      <a16:colId xmlns:a16="http://schemas.microsoft.com/office/drawing/2014/main" val="607151320"/>
                    </a:ext>
                  </a:extLst>
                </a:gridCol>
                <a:gridCol w="832965">
                  <a:extLst>
                    <a:ext uri="{9D8B030D-6E8A-4147-A177-3AD203B41FA5}">
                      <a16:colId xmlns:a16="http://schemas.microsoft.com/office/drawing/2014/main" val="1732447710"/>
                    </a:ext>
                  </a:extLst>
                </a:gridCol>
                <a:gridCol w="589221">
                  <a:extLst>
                    <a:ext uri="{9D8B030D-6E8A-4147-A177-3AD203B41FA5}">
                      <a16:colId xmlns:a16="http://schemas.microsoft.com/office/drawing/2014/main" val="1497268532"/>
                    </a:ext>
                  </a:extLst>
                </a:gridCol>
                <a:gridCol w="722077">
                  <a:extLst>
                    <a:ext uri="{9D8B030D-6E8A-4147-A177-3AD203B41FA5}">
                      <a16:colId xmlns:a16="http://schemas.microsoft.com/office/drawing/2014/main" val="743602275"/>
                    </a:ext>
                  </a:extLst>
                </a:gridCol>
                <a:gridCol w="772609">
                  <a:extLst>
                    <a:ext uri="{9D8B030D-6E8A-4147-A177-3AD203B41FA5}">
                      <a16:colId xmlns:a16="http://schemas.microsoft.com/office/drawing/2014/main" val="1994207196"/>
                    </a:ext>
                  </a:extLst>
                </a:gridCol>
                <a:gridCol w="824716">
                  <a:extLst>
                    <a:ext uri="{9D8B030D-6E8A-4147-A177-3AD203B41FA5}">
                      <a16:colId xmlns:a16="http://schemas.microsoft.com/office/drawing/2014/main" val="3921377560"/>
                    </a:ext>
                  </a:extLst>
                </a:gridCol>
                <a:gridCol w="581114">
                  <a:extLst>
                    <a:ext uri="{9D8B030D-6E8A-4147-A177-3AD203B41FA5}">
                      <a16:colId xmlns:a16="http://schemas.microsoft.com/office/drawing/2014/main" val="3578839088"/>
                    </a:ext>
                  </a:extLst>
                </a:gridCol>
                <a:gridCol w="51007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Haverhill</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4092952000"/>
              </p:ext>
            </p:extLst>
          </p:nvPr>
        </p:nvGraphicFramePr>
        <p:xfrm>
          <a:off x="2498122" y="2248381"/>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8,910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1" name="Title 10"/>
          <p:cNvSpPr>
            <a:spLocks noGrp="1"/>
          </p:cNvSpPr>
          <p:nvPr>
            <p:ph type="title"/>
          </p:nvPr>
        </p:nvSpPr>
        <p:spPr>
          <a:xfrm>
            <a:off x="0" y="0"/>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with a First Dose by Demographics for Haverhill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4B7EBA2-7663-455E-ACA3-60A32B662CD9}"/>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725773777"/>
              </p:ext>
            </p:extLst>
          </p:nvPr>
        </p:nvGraphicFramePr>
        <p:xfrm>
          <a:off x="1219200" y="3322778"/>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Haverhill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44.6%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7" name="Title 6"/>
          <p:cNvSpPr>
            <a:spLocks noGrp="1"/>
          </p:cNvSpPr>
          <p:nvPr>
            <p:ph type="title"/>
          </p:nvPr>
        </p:nvSpPr>
        <p:spPr>
          <a:xfrm>
            <a:off x="-15970" y="-11896"/>
            <a:ext cx="10972800" cy="914400"/>
          </a:xfrm>
        </p:spPr>
        <p:txBody>
          <a:bodyPr/>
          <a:lstStyle/>
          <a:p>
            <a:r>
              <a:rPr lang="en-US" sz="2000" dirty="0">
                <a:latin typeface="Segoe UI" panose="020B0502040204020203" pitchFamily="34" charset="0"/>
                <a:cs typeface="Segoe UI" panose="020B0502040204020203" pitchFamily="34" charset="0"/>
              </a:rPr>
              <a:t>Counts and Percentages of Population Partially Vaccinated by Demographics for Haverhill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DB7797B6-36AA-46CB-A8C2-C329DCADDFAC}"/>
              </a:ext>
            </a:extLst>
          </p:cNvPr>
          <p:cNvSpPr txBox="1"/>
          <p:nvPr/>
        </p:nvSpPr>
        <p:spPr>
          <a:xfrm>
            <a:off x="0" y="943090"/>
            <a:ext cx="12039244" cy="233910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p>
          <a:p>
            <a:pPr marL="628650" lvl="1" indent="-171450">
              <a:buFont typeface="Arial" panose="020B0604020202020204" pitchFamily="34" charset="0"/>
              <a:buChar char="•"/>
            </a:pP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4822C6A1-80D4-41EE-B42A-A74DB74C672B}"/>
</file>

<file path=docProps/app.xml><?xml version="1.0" encoding="utf-8"?>
<Properties xmlns="http://schemas.openxmlformats.org/officeDocument/2006/extended-properties" xmlns:vt="http://schemas.openxmlformats.org/officeDocument/2006/docPropsVTypes">
  <TotalTime>8525</TotalTime>
  <Words>3448</Words>
  <Application>Microsoft Office PowerPoint</Application>
  <PresentationFormat>Widescreen</PresentationFormat>
  <Paragraphs>759</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HAverhill</vt:lpstr>
      <vt:lpstr>Haverhill – Benchmarks</vt:lpstr>
      <vt:lpstr>PowerPoint Presentation</vt:lpstr>
      <vt:lpstr>Vaccine Administration </vt:lpstr>
      <vt:lpstr>Total Doses and Dose Administration Rate/100,000  for Haverhill Compared to Statewide as of 3/17/2021</vt:lpstr>
      <vt:lpstr>Count and Percentage of Population for First Dose, Partially, and Fully Vaccinated for Haverhill Compared to Statewide as of 3/17/2021</vt:lpstr>
      <vt:lpstr>Counts and Percentages of Population with a First Dose by Demographics for Haverhill Compared   to Statewide as of 3/17/2021  contd.</vt:lpstr>
      <vt:lpstr>Counts and Percentages of Population with a First Dose by Demographics for Haverhill Compared to Statewide as of 3/17/2021 </vt:lpstr>
      <vt:lpstr>Counts and Percentages of Population Partially Vaccinated by Demographics for Haverhill Compared to Statewide as of 3/17/2021 contd.</vt:lpstr>
      <vt:lpstr>Counts and Percentages of Population Partially Vaccinated by Demographics for Haverhill Compared to Statewide as of 3/17/2021</vt:lpstr>
      <vt:lpstr>Counts and Percentages of Population Fully Vaccinated by Demographics for Haverhill Compared to Statewide as of 3/17/2021 contd. </vt:lpstr>
      <vt:lpstr>Counts and Percentages of Population Fully Vaccinated by Demographics for Haverhill Compared to Statewide as of 3/17/2021</vt:lpstr>
      <vt:lpstr>Missing Race/Ethnicity Count and Percentage of Population Vaccinated for Haverhill Compared to Statewide as of 3/17/2021</vt:lpstr>
      <vt:lpstr>City/Town COVID-19 Burden </vt:lpstr>
      <vt:lpstr>COVID-19 Case Counts and Rates for 20 Prioritized Communities</vt:lpstr>
      <vt:lpstr>Background </vt:lpstr>
      <vt:lpstr> Profile of Haverhill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383</cp:revision>
  <dcterms:created xsi:type="dcterms:W3CDTF">2021-02-06T16:00:27Z</dcterms:created>
  <dcterms:modified xsi:type="dcterms:W3CDTF">2021-03-18T20:58:34Z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