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3/25/2021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3/25/2021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err="1"/>
              <a:t>HAverhill</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4124492006"/>
              </p:ext>
            </p:extLst>
          </p:nvPr>
        </p:nvGraphicFramePr>
        <p:xfrm>
          <a:off x="1125170" y="3777616"/>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14563">
                <a:tc>
                  <a:txBody>
                    <a:bodyPr/>
                    <a:lstStyle/>
                    <a:p>
                      <a:pPr marL="0" marR="0" algn="ctr">
                        <a:spcBef>
                          <a:spcPts val="0"/>
                        </a:spcBef>
                        <a:spcAft>
                          <a:spcPts val="0"/>
                        </a:spcAft>
                      </a:pPr>
                      <a:r>
                        <a:rPr lang="en-US" sz="1400" b="1" dirty="0">
                          <a:solidFill>
                            <a:schemeClr val="tx1"/>
                          </a:solidFill>
                        </a:rPr>
                        <a:t>Haverhill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2,510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40.8%</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530,568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273,672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77,924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Haverhill Compared to Statewide as of 3/24/2021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15970" y="5784992"/>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DB7797B6-36AA-46CB-A8C2-C329DCADDFAC}"/>
              </a:ext>
            </a:extLst>
          </p:cNvPr>
          <p:cNvSpPr txBox="1"/>
          <p:nvPr/>
        </p:nvSpPr>
        <p:spPr>
          <a:xfrm>
            <a:off x="239283" y="1239759"/>
            <a:ext cx="12039244" cy="2200602"/>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9.2</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40.1</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15.8</a:t>
            </a:r>
            <a:r>
              <a:rPr lang="en-US" sz="1600" b="1" dirty="0">
                <a:solidFill>
                  <a:srgbClr val="5B9BD5">
                    <a:lumMod val="75000"/>
                  </a:srgbClr>
                </a:solidFill>
                <a:latin typeface="Calibri"/>
              </a:rPr>
              <a:t>%</a:t>
            </a:r>
            <a:r>
              <a:rPr lang="en-US" sz="1600" b="1" dirty="0">
                <a:solidFill>
                  <a:srgbClr val="0F1C32"/>
                </a:solidFill>
                <a:latin typeface="Calibri"/>
              </a:rPr>
              <a:t> for ages 75+</a:t>
            </a:r>
          </a:p>
          <a:p>
            <a:pPr marL="628650" lvl="1" indent="-171450">
              <a:buFont typeface="Arial" panose="020B0604020202020204" pitchFamily="34" charset="0"/>
              <a:buChar char="•"/>
            </a:pP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Haverhill Compared to Statewide as of 3/24/2021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5" y="1227882"/>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12.7</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3772611942"/>
              </p:ext>
            </p:extLst>
          </p:nvPr>
        </p:nvGraphicFramePr>
        <p:xfrm>
          <a:off x="6132008" y="1381376"/>
          <a:ext cx="5951871" cy="1478115"/>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501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5,197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algn="r" fontAlgn="b"/>
                      <a:r>
                        <a:rPr lang="en-US" sz="1100" b="0" i="0" u="none" strike="noStrike" dirty="0">
                          <a:solidFill>
                            <a:srgbClr val="000000"/>
                          </a:solidFill>
                          <a:effectLst/>
                          <a:latin typeface="Calibri" panose="020F0502020204030204" pitchFamily="34" charset="0"/>
                        </a:rPr>
                        <a:t>                               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496,255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368,336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615001043"/>
              </p:ext>
            </p:extLst>
          </p:nvPr>
        </p:nvGraphicFramePr>
        <p:xfrm>
          <a:off x="144685" y="3663097"/>
          <a:ext cx="11951237"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61883">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 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Haverhill</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38,536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41,874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637,056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39453" y="571528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Haverhill Compared to Statewide as of 3/24/2021 contd. </a:t>
            </a: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7022164"/>
              </p:ext>
            </p:extLst>
          </p:nvPr>
        </p:nvGraphicFramePr>
        <p:xfrm>
          <a:off x="914401" y="4018580"/>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Haverhill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4,689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610,290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208,755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317,688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49887"/>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692FE12E-3E32-4259-8F7C-032768520658}"/>
              </a:ext>
            </a:extLst>
          </p:cNvPr>
          <p:cNvSpPr txBox="1"/>
          <p:nvPr/>
        </p:nvSpPr>
        <p:spPr>
          <a:xfrm>
            <a:off x="311925" y="1214927"/>
            <a:ext cx="10540260" cy="2354491"/>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10.5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30.6</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64.4</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 Groups that have met or exceeded the overall statewide average are shaded darker. </a:t>
            </a:r>
          </a:p>
          <a:p>
            <a:endParaRPr lang="en-US" dirty="0">
              <a:solidFill>
                <a:srgbClr val="0F1C32"/>
              </a:solidFill>
              <a:latin typeface="Calibri"/>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735669722"/>
              </p:ext>
            </p:extLst>
          </p:nvPr>
        </p:nvGraphicFramePr>
        <p:xfrm>
          <a:off x="51089" y="4115423"/>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Haverhill</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822,234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711373994"/>
              </p:ext>
            </p:extLst>
          </p:nvPr>
        </p:nvGraphicFramePr>
        <p:xfrm>
          <a:off x="2697622" y="26210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3,098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691,621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428,797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Haverhill Compared to Statewide as of 3/24/2021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29214" y="5735816"/>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C4492872-94BD-4850-9CA8-AF3CC8541EB5}"/>
              </a:ext>
            </a:extLst>
          </p:cNvPr>
          <p:cNvSpPr txBox="1"/>
          <p:nvPr/>
        </p:nvSpPr>
        <p:spPr>
          <a:xfrm>
            <a:off x="135767" y="1035042"/>
            <a:ext cx="11433061"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16.3</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471831240"/>
              </p:ext>
            </p:extLst>
          </p:nvPr>
        </p:nvGraphicFramePr>
        <p:xfrm>
          <a:off x="863827" y="2614301"/>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Haverhill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1,608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721333"/>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Haverhill Compared to Statewide as of 3/24/2021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22719" y="2747962"/>
            <a:ext cx="10337562" cy="1362075"/>
          </a:xfrm>
        </p:spPr>
        <p:txBody>
          <a:bodyPr/>
          <a:lstStyle/>
          <a:p>
            <a:pPr algn="ctr"/>
            <a:r>
              <a:rPr lang="en-US" sz="6000"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187532"/>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3/23/2021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9EAF20E3-3E35-42D0-90FC-6F082979CEE3}"/>
              </a:ext>
            </a:extLst>
          </p:cNvPr>
          <p:cNvGraphicFramePr>
            <a:graphicFrameLocks noGrp="1"/>
          </p:cNvGraphicFramePr>
          <p:nvPr>
            <p:extLst>
              <p:ext uri="{D42A27DB-BD31-4B8C-83A1-F6EECF244321}">
                <p14:modId xmlns:p14="http://schemas.microsoft.com/office/powerpoint/2010/main" val="3055679142"/>
              </p:ext>
            </p:extLst>
          </p:nvPr>
        </p:nvGraphicFramePr>
        <p:xfrm>
          <a:off x="4297019" y="1057333"/>
          <a:ext cx="7744193" cy="512130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(3/25/2021)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62,427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12,469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7,938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12,782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4,904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15,896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6,803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12,905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3,721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9,848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21,618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4700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584,024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600060"/>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Haverhill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Haverhill and whether they have met or exceeded the statewide rate</a:t>
            </a:r>
          </a:p>
          <a:p>
            <a:pPr marL="457200" indent="-457200">
              <a:spcBef>
                <a:spcPts val="600"/>
              </a:spcBef>
              <a:spcAft>
                <a:spcPts val="600"/>
              </a:spcAft>
              <a:buFont typeface="+mj-lt"/>
              <a:buAutoNum type="arabicPeriod"/>
            </a:pPr>
            <a:r>
              <a:rPr lang="en-US" sz="2000" b="1" dirty="0"/>
              <a:t>The percentage of Haverhill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Haverhill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a:t>
            </a:r>
            <a:r>
              <a:rPr lang="en-US" sz="2000" dirty="0"/>
              <a:t> and whether they have met or exceeded the </a:t>
            </a:r>
            <a:r>
              <a:rPr lang="en-US" sz="2000" b="1" dirty="0"/>
              <a:t>age-specific statewide averages</a:t>
            </a:r>
            <a:r>
              <a:rPr lang="en-US" sz="2000" dirty="0"/>
              <a:t> 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Haverhill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0" y="6052394"/>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468700504"/>
              </p:ext>
            </p:extLst>
          </p:nvPr>
        </p:nvGraphicFramePr>
        <p:xfrm>
          <a:off x="268453" y="2290987"/>
          <a:ext cx="11655094" cy="1571712"/>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56405">
                <a:tc>
                  <a:txBody>
                    <a:bodyPr/>
                    <a:lstStyle/>
                    <a:p>
                      <a:pPr marL="0" marR="0" algn="ctr">
                        <a:spcBef>
                          <a:spcPts val="0"/>
                        </a:spcBef>
                        <a:spcAft>
                          <a:spcPts val="0"/>
                        </a:spcAft>
                      </a:pPr>
                      <a:r>
                        <a:rPr lang="en-US" sz="12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200" b="1" dirty="0">
                          <a:solidFill>
                            <a:schemeClr val="tx1"/>
                          </a:solidFill>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65,939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2,637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14,697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46,559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263851">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Haverhill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Population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Haverhill</a:t>
            </a:r>
            <a:r>
              <a:rPr lang="en-US" sz="2400" dirty="0"/>
              <a:t> </a:t>
            </a:r>
            <a:r>
              <a:rPr lang="en-US" sz="2400" dirty="0">
                <a:latin typeface="Segoe UI" panose="020B0502040204020203" pitchFamily="34" charset="0"/>
              </a:rPr>
              <a:t>Compared to Statewide as of 3/24/2021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384821698"/>
              </p:ext>
            </p:extLst>
          </p:nvPr>
        </p:nvGraphicFramePr>
        <p:xfrm>
          <a:off x="1346542" y="3429000"/>
          <a:ext cx="9055735" cy="111252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3562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l">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78768">
                <a:tc>
                  <a:txBody>
                    <a:bodyPr/>
                    <a:lstStyle/>
                    <a:p>
                      <a:pPr marL="0" marR="0" algn="l">
                        <a:spcBef>
                          <a:spcPts val="0"/>
                        </a:spcBef>
                        <a:spcAft>
                          <a:spcPts val="0"/>
                        </a:spcAft>
                      </a:pPr>
                      <a:r>
                        <a:rPr lang="en-US" sz="1600" b="1" dirty="0">
                          <a:solidFill>
                            <a:schemeClr val="tx1"/>
                          </a:solidFill>
                        </a:rPr>
                        <a:t>Haverhill</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25,627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38,864.9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299634">
                <a:tc>
                  <a:txBody>
                    <a:bodyPr/>
                    <a:lstStyle/>
                    <a:p>
                      <a:pPr marL="0" marR="0" algn="l">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3,079,149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44,212.8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377942" y="1667470"/>
            <a:ext cx="11705811"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1200150" lvl="2" indent="-285750">
              <a:buFont typeface="Arial" panose="020B0604020202020204" pitchFamily="34" charset="0"/>
              <a:buChar char="•"/>
              <a:defRPr/>
            </a:pPr>
            <a:r>
              <a:rPr lang="en-US" dirty="0">
                <a:solidFill>
                  <a:prstClr val="black"/>
                </a:solidFill>
                <a:latin typeface="Calibri" panose="020F0502020204030204"/>
              </a:rPr>
              <a:t>Per-capita dose administration rate for Haverhill</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44,212.8 per 100,000.</a:t>
            </a:r>
          </a:p>
          <a:p>
            <a:pPr marL="1200150" lvl="2" indent="-285750">
              <a:buFont typeface="Arial" panose="020B0604020202020204" pitchFamily="34" charset="0"/>
              <a:buChar char="•"/>
              <a:defRPr/>
            </a:pPr>
            <a:r>
              <a:rPr lang="en-US" dirty="0">
                <a:solidFill>
                  <a:prstClr val="black"/>
                </a:solidFill>
                <a:latin typeface="Calibri" panose="020F0502020204030204"/>
              </a:rPr>
              <a:t>Haverhill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418085784"/>
              </p:ext>
            </p:extLst>
          </p:nvPr>
        </p:nvGraphicFramePr>
        <p:xfrm>
          <a:off x="319127" y="4177594"/>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Haverhill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8,494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882,164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Haverhill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29.0</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Haverhill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12.7</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Haverhill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16.3</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Haverhill has met or exceeded the overall state averages in one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3945064924"/>
              </p:ext>
            </p:extLst>
          </p:nvPr>
        </p:nvGraphicFramePr>
        <p:xfrm>
          <a:off x="3046854" y="2941366"/>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Haverhill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17,416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2,018,897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Haverhill</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3/24/2021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2F81EF9-014A-431C-AB31-BF9D5715554A}"/>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3/24/2021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Haverhill Compared   to Statewide as of 3/24/2021  contd.</a:t>
            </a: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733123628"/>
              </p:ext>
            </p:extLst>
          </p:nvPr>
        </p:nvGraphicFramePr>
        <p:xfrm>
          <a:off x="1006982" y="4148209"/>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Haverhill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10,348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69.4%</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482,427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395,612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832796"/>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8CA62C13-E45B-4DFC-A91D-C837A29236BE}"/>
              </a:ext>
            </a:extLst>
          </p:cNvPr>
          <p:cNvSpPr txBox="1"/>
          <p:nvPr/>
        </p:nvSpPr>
        <p:spPr>
          <a:xfrm>
            <a:off x="668829" y="1154903"/>
            <a:ext cx="10397973"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285750"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a:t>
            </a:r>
            <a:endParaRPr lang="en-US" sz="1600" b="1" dirty="0">
              <a:solidFill>
                <a:srgbClr val="0F1C32"/>
              </a:solidFill>
              <a:latin typeface="Calibri"/>
            </a:endParaRPr>
          </a:p>
          <a:p>
            <a:pPr marL="800100" lvl="1" indent="-342900">
              <a:buFont typeface="Arial" panose="020B0604020202020204" pitchFamily="34" charset="0"/>
              <a:buChar char="•"/>
            </a:pPr>
            <a:r>
              <a:rPr lang="en-US" sz="2000" b="1" dirty="0">
                <a:solidFill>
                  <a:srgbClr val="5B9BD5">
                    <a:lumMod val="75000"/>
                  </a:srgbClr>
                </a:solidFill>
                <a:latin typeface="Calibri"/>
              </a:rPr>
              <a:t>19.7% </a:t>
            </a:r>
            <a:r>
              <a:rPr lang="en-US" sz="1600" b="1" dirty="0">
                <a:solidFill>
                  <a:srgbClr val="0F1C32"/>
                </a:solidFill>
                <a:latin typeface="Calibri"/>
              </a:rPr>
              <a:t>for ages 0-64</a:t>
            </a:r>
            <a:endParaRPr lang="en-US" sz="2000" b="1" dirty="0">
              <a:solidFill>
                <a:srgbClr val="5B9BD5">
                  <a:lumMod val="75000"/>
                </a:srgbClr>
              </a:solidFill>
              <a:latin typeface="Calibri"/>
            </a:endParaRPr>
          </a:p>
          <a:p>
            <a:pPr marL="800100" lvl="1" indent="-342900">
              <a:buFont typeface="Arial" panose="020B0604020202020204" pitchFamily="34" charset="0"/>
              <a:buChar char="•"/>
            </a:pPr>
            <a:r>
              <a:rPr lang="en-US" sz="2000" b="1" dirty="0">
                <a:solidFill>
                  <a:srgbClr val="5B9BD5">
                    <a:lumMod val="75000"/>
                  </a:srgbClr>
                </a:solidFill>
                <a:latin typeface="Calibri"/>
              </a:rPr>
              <a:t>70.7% </a:t>
            </a:r>
            <a:r>
              <a:rPr lang="en-US" sz="1600" b="1" dirty="0">
                <a:solidFill>
                  <a:srgbClr val="0F1C32"/>
                </a:solidFill>
                <a:latin typeface="Calibri"/>
              </a:rPr>
              <a:t>for ages 65-74</a:t>
            </a:r>
          </a:p>
          <a:p>
            <a:pPr marL="800100" lvl="1" indent="-342900">
              <a:buFont typeface="Arial" panose="020B0604020202020204" pitchFamily="34" charset="0"/>
              <a:buChar char="•"/>
            </a:pPr>
            <a:r>
              <a:rPr lang="en-US" sz="2000" b="1" dirty="0">
                <a:solidFill>
                  <a:srgbClr val="5B9BD5">
                    <a:lumMod val="75000"/>
                  </a:srgbClr>
                </a:solidFill>
                <a:latin typeface="Calibri"/>
              </a:rPr>
              <a:t>80.2%</a:t>
            </a:r>
            <a:r>
              <a:rPr lang="en-US" sz="2000" b="1" dirty="0">
                <a:solidFill>
                  <a:srgbClr val="0F1C32"/>
                </a:solidFill>
                <a:latin typeface="Calibri"/>
              </a:rPr>
              <a:t> </a:t>
            </a:r>
            <a:r>
              <a:rPr lang="en-US" sz="1600" b="1" dirty="0">
                <a:solidFill>
                  <a:srgbClr val="0F1C32"/>
                </a:solidFill>
                <a:latin typeface="Calibri"/>
              </a:rPr>
              <a:t>for ages 75+</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553261803"/>
              </p:ext>
            </p:extLst>
          </p:nvPr>
        </p:nvGraphicFramePr>
        <p:xfrm>
          <a:off x="67357" y="4039675"/>
          <a:ext cx="12057286" cy="1381856"/>
        </p:xfrm>
        <a:graphic>
          <a:graphicData uri="http://schemas.openxmlformats.org/drawingml/2006/table">
            <a:tbl>
              <a:tblPr firstRow="1" firstCol="1" bandRow="1">
                <a:tableStyleId>{5C22544A-7EE6-4342-B048-85BDC9FD1C3A}</a:tableStyleId>
              </a:tblPr>
              <a:tblGrid>
                <a:gridCol w="1112434">
                  <a:extLst>
                    <a:ext uri="{9D8B030D-6E8A-4147-A177-3AD203B41FA5}">
                      <a16:colId xmlns:a16="http://schemas.microsoft.com/office/drawing/2014/main" val="4075951014"/>
                    </a:ext>
                  </a:extLst>
                </a:gridCol>
                <a:gridCol w="546741">
                  <a:extLst>
                    <a:ext uri="{9D8B030D-6E8A-4147-A177-3AD203B41FA5}">
                      <a16:colId xmlns:a16="http://schemas.microsoft.com/office/drawing/2014/main" val="3719797945"/>
                    </a:ext>
                  </a:extLst>
                </a:gridCol>
                <a:gridCol w="847477">
                  <a:extLst>
                    <a:ext uri="{9D8B030D-6E8A-4147-A177-3AD203B41FA5}">
                      <a16:colId xmlns:a16="http://schemas.microsoft.com/office/drawing/2014/main" val="2111895905"/>
                    </a:ext>
                  </a:extLst>
                </a:gridCol>
                <a:gridCol w="611683">
                  <a:extLst>
                    <a:ext uri="{9D8B030D-6E8A-4147-A177-3AD203B41FA5}">
                      <a16:colId xmlns:a16="http://schemas.microsoft.com/office/drawing/2014/main" val="1228260744"/>
                    </a:ext>
                  </a:extLst>
                </a:gridCol>
                <a:gridCol w="878138">
                  <a:extLst>
                    <a:ext uri="{9D8B030D-6E8A-4147-A177-3AD203B41FA5}">
                      <a16:colId xmlns:a16="http://schemas.microsoft.com/office/drawing/2014/main" val="3870552715"/>
                    </a:ext>
                  </a:extLst>
                </a:gridCol>
                <a:gridCol w="473488">
                  <a:extLst>
                    <a:ext uri="{9D8B030D-6E8A-4147-A177-3AD203B41FA5}">
                      <a16:colId xmlns:a16="http://schemas.microsoft.com/office/drawing/2014/main" val="2196486683"/>
                    </a:ext>
                  </a:extLst>
                </a:gridCol>
                <a:gridCol w="857705">
                  <a:extLst>
                    <a:ext uri="{9D8B030D-6E8A-4147-A177-3AD203B41FA5}">
                      <a16:colId xmlns:a16="http://schemas.microsoft.com/office/drawing/2014/main" val="2808071338"/>
                    </a:ext>
                  </a:extLst>
                </a:gridCol>
                <a:gridCol w="503077">
                  <a:extLst>
                    <a:ext uri="{9D8B030D-6E8A-4147-A177-3AD203B41FA5}">
                      <a16:colId xmlns:a16="http://schemas.microsoft.com/office/drawing/2014/main" val="2266782108"/>
                    </a:ext>
                  </a:extLst>
                </a:gridCol>
                <a:gridCol w="816469">
                  <a:extLst>
                    <a:ext uri="{9D8B030D-6E8A-4147-A177-3AD203B41FA5}">
                      <a16:colId xmlns:a16="http://schemas.microsoft.com/office/drawing/2014/main" val="1400057223"/>
                    </a:ext>
                  </a:extLst>
                </a:gridCol>
                <a:gridCol w="577302">
                  <a:extLst>
                    <a:ext uri="{9D8B030D-6E8A-4147-A177-3AD203B41FA5}">
                      <a16:colId xmlns:a16="http://schemas.microsoft.com/office/drawing/2014/main" val="607151320"/>
                    </a:ext>
                  </a:extLst>
                </a:gridCol>
                <a:gridCol w="832965">
                  <a:extLst>
                    <a:ext uri="{9D8B030D-6E8A-4147-A177-3AD203B41FA5}">
                      <a16:colId xmlns:a16="http://schemas.microsoft.com/office/drawing/2014/main" val="1732447710"/>
                    </a:ext>
                  </a:extLst>
                </a:gridCol>
                <a:gridCol w="589221">
                  <a:extLst>
                    <a:ext uri="{9D8B030D-6E8A-4147-A177-3AD203B41FA5}">
                      <a16:colId xmlns:a16="http://schemas.microsoft.com/office/drawing/2014/main" val="1497268532"/>
                    </a:ext>
                  </a:extLst>
                </a:gridCol>
                <a:gridCol w="722077">
                  <a:extLst>
                    <a:ext uri="{9D8B030D-6E8A-4147-A177-3AD203B41FA5}">
                      <a16:colId xmlns:a16="http://schemas.microsoft.com/office/drawing/2014/main" val="743602275"/>
                    </a:ext>
                  </a:extLst>
                </a:gridCol>
                <a:gridCol w="772609">
                  <a:extLst>
                    <a:ext uri="{9D8B030D-6E8A-4147-A177-3AD203B41FA5}">
                      <a16:colId xmlns:a16="http://schemas.microsoft.com/office/drawing/2014/main" val="1994207196"/>
                    </a:ext>
                  </a:extLst>
                </a:gridCol>
                <a:gridCol w="824716">
                  <a:extLst>
                    <a:ext uri="{9D8B030D-6E8A-4147-A177-3AD203B41FA5}">
                      <a16:colId xmlns:a16="http://schemas.microsoft.com/office/drawing/2014/main" val="3921377560"/>
                    </a:ext>
                  </a:extLst>
                </a:gridCol>
                <a:gridCol w="581114">
                  <a:extLst>
                    <a:ext uri="{9D8B030D-6E8A-4147-A177-3AD203B41FA5}">
                      <a16:colId xmlns:a16="http://schemas.microsoft.com/office/drawing/2014/main" val="3578839088"/>
                    </a:ext>
                  </a:extLst>
                </a:gridCol>
                <a:gridCol w="510070">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Haverhill</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86,706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99,106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1,459,290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95,299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3614480838"/>
              </p:ext>
            </p:extLst>
          </p:nvPr>
        </p:nvGraphicFramePr>
        <p:xfrm>
          <a:off x="2352844" y="2316747"/>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Haverhill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10,543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6,756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1,187,876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797,133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Haverhill Compared to Statewide as of 3/24/2021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0" y="5661881"/>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4B7EBA2-7663-455E-ACA3-60A32B662CD9}"/>
              </a:ext>
            </a:extLst>
          </p:cNvPr>
          <p:cNvSpPr txBox="1"/>
          <p:nvPr/>
        </p:nvSpPr>
        <p:spPr>
          <a:xfrm>
            <a:off x="110866" y="921688"/>
            <a:ext cx="11559311" cy="1577355"/>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29.0</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2111EAB-D046-4AFA-A7D1-E36A1BB8ACF4}"/>
</file>

<file path=customXml/itemProps2.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3.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8580</TotalTime>
  <Words>3568</Words>
  <Application>Microsoft Office PowerPoint</Application>
  <PresentationFormat>Widescreen</PresentationFormat>
  <Paragraphs>769</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HAverhill</vt:lpstr>
      <vt:lpstr>Haverhill – Benchmarks</vt:lpstr>
      <vt:lpstr>PowerPoint Presentation</vt:lpstr>
      <vt:lpstr>Vaccine Administration </vt:lpstr>
      <vt:lpstr>Total Doses and Dose Administration Rate/100,000 Population   for Haverhill Compared to Statewide as of 3/24/2021</vt:lpstr>
      <vt:lpstr>Count and Percentage of Population for First Dose, Partially, and Fully Vaccinated for Haverhill Compared to Statewide as of 3/24/2021</vt:lpstr>
      <vt:lpstr>First Dose</vt:lpstr>
      <vt:lpstr>Counts and Percentages of Population with a First Dose by Demographics for Haverhill Compared   to Statewide as of 3/24/2021  contd.</vt:lpstr>
      <vt:lpstr>Counts and Percentages of Population with a First Dose by Demographics for Haverhill Compared to Statewide as of 3/24/2021 </vt:lpstr>
      <vt:lpstr>Partially vaccinated</vt:lpstr>
      <vt:lpstr>Counts and Percentages of Population Partially Vaccinated by Demographics for Haverhill Compared to Statewide as of 3/24/2021 contd.</vt:lpstr>
      <vt:lpstr>Counts and Percentages of Population Partially Vaccinated by Demographics for Haverhill Compared to Statewide as of 3/24/2021</vt:lpstr>
      <vt:lpstr>Fully vaccinated</vt:lpstr>
      <vt:lpstr>Counts and Percentages of Population Fully Vaccinated by Demographics for Haverhill Compared to Statewide as of 3/24/2021 contd. </vt:lpstr>
      <vt:lpstr>Counts and Percentages of Population Fully Vaccinated by Demographics for Haverhill Compared to Statewide as of 3/24/2021</vt:lpstr>
      <vt:lpstr>Missing Race/Ethnicity Count and Percentage of Population Vaccinated for Haverhill Compared to Statewide as of 3/24/2021</vt:lpstr>
      <vt:lpstr>City/Town COVID-19 Burden </vt:lpstr>
      <vt:lpstr>COVID-19 Case Counts and Rates for 20 Prioritized Communities</vt:lpstr>
      <vt:lpstr>Background </vt:lpstr>
      <vt:lpstr> Profile of Haverhill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399</cp:revision>
  <dcterms:created xsi:type="dcterms:W3CDTF">2021-02-06T16:00:27Z</dcterms:created>
  <dcterms:modified xsi:type="dcterms:W3CDTF">2021-03-25T19:25:08Z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