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6" r:id="rId5"/>
    <p:sldId id="378" r:id="rId6"/>
    <p:sldId id="259" r:id="rId7"/>
    <p:sldId id="391" r:id="rId8"/>
    <p:sldId id="390" r:id="rId9"/>
    <p:sldId id="379" r:id="rId10"/>
    <p:sldId id="388" r:id="rId11"/>
    <p:sldId id="396" r:id="rId12"/>
    <p:sldId id="405" r:id="rId13"/>
    <p:sldId id="397" r:id="rId14"/>
    <p:sldId id="402" r:id="rId15"/>
    <p:sldId id="403" r:id="rId16"/>
    <p:sldId id="400" r:id="rId17"/>
    <p:sldId id="404" r:id="rId18"/>
    <p:sldId id="387" r:id="rId19"/>
    <p:sldId id="401" r:id="rId20"/>
    <p:sldId id="398" r:id="rId21"/>
    <p:sldId id="3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F7262-D16E-5937-AF17-9D88113B3854}" v="78" dt="2024-10-21T15:46:09.354"/>
    <p1510:client id="{A7D3F083-875B-443A-B6F6-BABF1C90151A}" v="12" dt="2024-10-21T18:10:54.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29"/>
    <p:restoredTop sz="94689"/>
  </p:normalViewPr>
  <p:slideViewPr>
    <p:cSldViewPr snapToGrid="0">
      <p:cViewPr varScale="1">
        <p:scale>
          <a:sx n="64" d="100"/>
          <a:sy n="64" d="100"/>
        </p:scale>
        <p:origin x="184" y="1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C05E6-A527-48AA-86C5-E889F0E18287}" type="datetimeFigureOut">
              <a:rPr lang="en-US" smtClean="0"/>
              <a:t>10/22/24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8D14C-D045-43FC-9602-9C8C470E2489}" type="slidenum">
              <a:rPr lang="en-US" smtClean="0"/>
              <a:t>‹#›</a:t>
            </a:fld>
            <a:endParaRPr lang="en-US"/>
          </a:p>
        </p:txBody>
      </p:sp>
    </p:spTree>
    <p:extLst>
      <p:ext uri="{BB962C8B-B14F-4D97-AF65-F5344CB8AC3E}">
        <p14:creationId xmlns:p14="http://schemas.microsoft.com/office/powerpoint/2010/main" val="120134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fddfdd378_2_20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37" name="Google Shape;337;g6fddfdd378_2_2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005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F8D14C-D045-43FC-9602-9C8C470E2489}" type="slidenum">
              <a:rPr lang="en-US" smtClean="0"/>
              <a:t>12</a:t>
            </a:fld>
            <a:endParaRPr lang="en-US"/>
          </a:p>
        </p:txBody>
      </p:sp>
    </p:spTree>
    <p:extLst>
      <p:ext uri="{BB962C8B-B14F-4D97-AF65-F5344CB8AC3E}">
        <p14:creationId xmlns:p14="http://schemas.microsoft.com/office/powerpoint/2010/main" val="189307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age copy">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010415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1" name="Slide Number"/>
          <p:cNvSpPr txBox="1">
            <a:spLocks noGrp="1"/>
          </p:cNvSpPr>
          <p:nvPr>
            <p:ph type="sldNum" sz="quarter" idx="2"/>
          </p:nvPr>
        </p:nvSpPr>
        <p:spPr>
          <a:xfrm>
            <a:off x="11815553" y="6554648"/>
            <a:ext cx="185948" cy="187231"/>
          </a:xfrm>
          <a:prstGeom prst="rect">
            <a:avLst/>
          </a:prstGeom>
        </p:spPr>
        <p:txBody>
          <a:bodyPr/>
          <a:lstStyle>
            <a:lvl1pPr>
              <a:defRPr sz="550"/>
            </a:lvl1pPr>
          </a:lstStyle>
          <a:p>
            <a:fld id="{86CB4B4D-7CA3-9044-876B-883B54F8677D}" type="slidenum">
              <a:t>‹#›</a:t>
            </a:fld>
            <a:endParaRPr/>
          </a:p>
        </p:txBody>
      </p:sp>
    </p:spTree>
    <p:extLst>
      <p:ext uri="{BB962C8B-B14F-4D97-AF65-F5344CB8AC3E}">
        <p14:creationId xmlns:p14="http://schemas.microsoft.com/office/powerpoint/2010/main" val="226220276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Font typeface="Raleway"/>
              <a:buNone/>
              <a:defRPr sz="5200">
                <a:latin typeface="Raleway"/>
                <a:ea typeface="Raleway"/>
                <a:cs typeface="Raleway"/>
                <a:sym typeface="Ralew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Raleway"/>
              <a:buNone/>
              <a:defRPr sz="2800">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646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7"/>
        <p:cNvGrpSpPr/>
        <p:nvPr/>
      </p:nvGrpSpPr>
      <p:grpSpPr>
        <a:xfrm>
          <a:off x="0" y="0"/>
          <a:ext cx="0" cy="0"/>
          <a:chOff x="0" y="0"/>
          <a:chExt cx="0" cy="0"/>
        </a:xfrm>
      </p:grpSpPr>
      <p:sp>
        <p:nvSpPr>
          <p:cNvPr id="128" name="Google Shape;128;gbca96ff7e7_0_484"/>
          <p:cNvSpPr txBox="1">
            <a:spLocks noGrp="1"/>
          </p:cNvSpPr>
          <p:nvPr>
            <p:ph type="dt" idx="10"/>
          </p:nvPr>
        </p:nvSpPr>
        <p:spPr>
          <a:xfrm>
            <a:off x="838200" y="6356353"/>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9" name="Google Shape;129;gbca96ff7e7_0_484"/>
          <p:cNvSpPr txBox="1">
            <a:spLocks noGrp="1"/>
          </p:cNvSpPr>
          <p:nvPr>
            <p:ph type="ftr" idx="11"/>
          </p:nvPr>
        </p:nvSpPr>
        <p:spPr>
          <a:xfrm>
            <a:off x="4038600" y="6356353"/>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0" name="Google Shape;130;gbca96ff7e7_0_484"/>
          <p:cNvSpPr txBox="1">
            <a:spLocks noGrp="1"/>
          </p:cNvSpPr>
          <p:nvPr>
            <p:ph type="sldNum" idx="12"/>
          </p:nvPr>
        </p:nvSpPr>
        <p:spPr>
          <a:xfrm>
            <a:off x="8610600" y="6356353"/>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821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2683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Raleway"/>
              <a:buNone/>
              <a:defRPr>
                <a:latin typeface="Raleway"/>
                <a:ea typeface="Raleway"/>
                <a:cs typeface="Raleway"/>
                <a:sym typeface="Ralew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Raleway"/>
              <a:buChar char="●"/>
              <a:defRPr>
                <a:latin typeface="Raleway"/>
                <a:ea typeface="Raleway"/>
                <a:cs typeface="Raleway"/>
                <a:sym typeface="Raleway"/>
              </a:defRPr>
            </a:lvl1pPr>
            <a:lvl2pPr marL="914400" lvl="1" indent="-317500">
              <a:spcBef>
                <a:spcPts val="0"/>
              </a:spcBef>
              <a:spcAft>
                <a:spcPts val="0"/>
              </a:spcAft>
              <a:buSzPts val="1400"/>
              <a:buFont typeface="Raleway"/>
              <a:buChar char="○"/>
              <a:defRPr>
                <a:latin typeface="Raleway"/>
                <a:ea typeface="Raleway"/>
                <a:cs typeface="Raleway"/>
                <a:sym typeface="Raleway"/>
              </a:defRPr>
            </a:lvl2pPr>
            <a:lvl3pPr marL="1371600" lvl="2" indent="-317500">
              <a:spcBef>
                <a:spcPts val="0"/>
              </a:spcBef>
              <a:spcAft>
                <a:spcPts val="0"/>
              </a:spcAft>
              <a:buSzPts val="1400"/>
              <a:buFont typeface="Raleway"/>
              <a:buChar char="■"/>
              <a:defRPr>
                <a:latin typeface="Raleway"/>
                <a:ea typeface="Raleway"/>
                <a:cs typeface="Raleway"/>
                <a:sym typeface="Raleway"/>
              </a:defRPr>
            </a:lvl3pPr>
            <a:lvl4pPr marL="1828800" lvl="3" indent="-317500">
              <a:spcBef>
                <a:spcPts val="0"/>
              </a:spcBef>
              <a:spcAft>
                <a:spcPts val="0"/>
              </a:spcAft>
              <a:buSzPts val="1400"/>
              <a:buFont typeface="Raleway"/>
              <a:buChar char="●"/>
              <a:defRPr>
                <a:latin typeface="Raleway"/>
                <a:ea typeface="Raleway"/>
                <a:cs typeface="Raleway"/>
                <a:sym typeface="Raleway"/>
              </a:defRPr>
            </a:lvl4pPr>
            <a:lvl5pPr marL="2286000" lvl="4" indent="-317500">
              <a:spcBef>
                <a:spcPts val="0"/>
              </a:spcBef>
              <a:spcAft>
                <a:spcPts val="0"/>
              </a:spcAft>
              <a:buSzPts val="1400"/>
              <a:buFont typeface="Raleway"/>
              <a:buChar char="○"/>
              <a:defRPr>
                <a:latin typeface="Raleway"/>
                <a:ea typeface="Raleway"/>
                <a:cs typeface="Raleway"/>
                <a:sym typeface="Raleway"/>
              </a:defRPr>
            </a:lvl5pPr>
            <a:lvl6pPr marL="2743200" lvl="5" indent="-317500">
              <a:spcBef>
                <a:spcPts val="0"/>
              </a:spcBef>
              <a:spcAft>
                <a:spcPts val="0"/>
              </a:spcAft>
              <a:buSzPts val="1400"/>
              <a:buFont typeface="Raleway"/>
              <a:buChar char="■"/>
              <a:defRPr>
                <a:latin typeface="Raleway"/>
                <a:ea typeface="Raleway"/>
                <a:cs typeface="Raleway"/>
                <a:sym typeface="Raleway"/>
              </a:defRPr>
            </a:lvl6pPr>
            <a:lvl7pPr marL="3200400" lvl="6" indent="-317500">
              <a:spcBef>
                <a:spcPts val="0"/>
              </a:spcBef>
              <a:spcAft>
                <a:spcPts val="0"/>
              </a:spcAft>
              <a:buSzPts val="1400"/>
              <a:buFont typeface="Raleway"/>
              <a:buChar char="●"/>
              <a:defRPr>
                <a:latin typeface="Raleway"/>
                <a:ea typeface="Raleway"/>
                <a:cs typeface="Raleway"/>
                <a:sym typeface="Raleway"/>
              </a:defRPr>
            </a:lvl7pPr>
            <a:lvl8pPr marL="3657600" lvl="7" indent="-317500">
              <a:spcBef>
                <a:spcPts val="0"/>
              </a:spcBef>
              <a:spcAft>
                <a:spcPts val="0"/>
              </a:spcAft>
              <a:buSzPts val="1400"/>
              <a:buFont typeface="Raleway"/>
              <a:buChar char="○"/>
              <a:defRPr>
                <a:latin typeface="Raleway"/>
                <a:ea typeface="Raleway"/>
                <a:cs typeface="Raleway"/>
                <a:sym typeface="Raleway"/>
              </a:defRPr>
            </a:lvl8pPr>
            <a:lvl9pPr marL="4114800" lvl="8" indent="-317500">
              <a:spcBef>
                <a:spcPts val="0"/>
              </a:spcBef>
              <a:spcAft>
                <a:spcPts val="0"/>
              </a:spcAft>
              <a:buSzPts val="1400"/>
              <a:buFont typeface="Raleway"/>
              <a:buChar char="■"/>
              <a:defRPr>
                <a:latin typeface="Raleway"/>
                <a:ea typeface="Raleway"/>
                <a:cs typeface="Raleway"/>
                <a:sym typeface="Raleway"/>
              </a:defRPr>
            </a:lvl9pPr>
          </a:lstStyle>
          <a:p>
            <a:endParaRPr/>
          </a:p>
        </p:txBody>
      </p:sp>
      <p:sp>
        <p:nvSpPr>
          <p:cNvPr id="19" name="Google Shape;19;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0853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ogo.png" descr="Logo.png"/>
          <p:cNvPicPr>
            <a:picLocks noChangeAspect="1"/>
          </p:cNvPicPr>
          <p:nvPr/>
        </p:nvPicPr>
        <p:blipFill>
          <a:blip r:embed="rId8"/>
          <a:stretch>
            <a:fillRect/>
          </a:stretch>
        </p:blipFill>
        <p:spPr>
          <a:xfrm>
            <a:off x="127000" y="6173999"/>
            <a:ext cx="1703642" cy="563352"/>
          </a:xfrm>
          <a:prstGeom prst="rect">
            <a:avLst/>
          </a:prstGeom>
          <a:ln w="12700">
            <a:miter lim="400000"/>
          </a:ln>
        </p:spPr>
      </p:pic>
      <p:sp>
        <p:nvSpPr>
          <p:cNvPr id="3" name="Slide Number"/>
          <p:cNvSpPr txBox="1">
            <a:spLocks noGrp="1"/>
          </p:cNvSpPr>
          <p:nvPr>
            <p:ph type="sldNum" sz="quarter" idx="2"/>
          </p:nvPr>
        </p:nvSpPr>
        <p:spPr>
          <a:xfrm>
            <a:off x="11827756" y="6500787"/>
            <a:ext cx="237245" cy="241092"/>
          </a:xfrm>
          <a:prstGeom prst="rect">
            <a:avLst/>
          </a:prstGeom>
          <a:ln w="12700">
            <a:miter lim="400000"/>
          </a:ln>
        </p:spPr>
        <p:txBody>
          <a:bodyPr wrap="none" lIns="50800" tIns="50800" rIns="50800" bIns="50800" anchor="b">
            <a:spAutoFit/>
          </a:bodyPr>
          <a:lstStyle>
            <a:lvl1pPr algn="r" defTabSz="292100">
              <a:lnSpc>
                <a:spcPct val="100000"/>
              </a:lnSpc>
              <a:defRPr sz="900" spc="0" baseline="0">
                <a:latin typeface="Gotham HTF" pitchFamily="2"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9259959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165100" marR="0" indent="-165100" algn="l" defTabSz="1219169" rtl="0" latinLnBrk="0">
        <a:lnSpc>
          <a:spcPct val="110000"/>
        </a:lnSpc>
        <a:spcBef>
          <a:spcPts val="1000"/>
        </a:spcBef>
        <a:spcAft>
          <a:spcPts val="0"/>
        </a:spcAft>
        <a:buClrTx/>
        <a:buSzPct val="123000"/>
        <a:buFontTx/>
        <a:buChar char="•"/>
        <a:tabLst/>
        <a:defRPr sz="1300" b="0" i="0" u="none" strike="noStrike" cap="none" spc="0" baseline="0">
          <a:solidFill>
            <a:srgbClr val="272461"/>
          </a:solidFill>
          <a:uFillTx/>
          <a:latin typeface="Newsreader 24pt Regular"/>
          <a:ea typeface="Newsreader 24pt Regular"/>
          <a:cs typeface="Newsreader 24pt Regular"/>
          <a:sym typeface="Newsreader 24pt Regular"/>
        </a:defRPr>
      </a:lvl1pPr>
      <a:lvl2pPr marL="469900" marR="0" indent="-165100" algn="l" defTabSz="1219169" rtl="0" latinLnBrk="0">
        <a:lnSpc>
          <a:spcPct val="110000"/>
        </a:lnSpc>
        <a:spcBef>
          <a:spcPts val="1000"/>
        </a:spcBef>
        <a:spcAft>
          <a:spcPts val="0"/>
        </a:spcAft>
        <a:buClrTx/>
        <a:buSzPct val="123000"/>
        <a:buFontTx/>
        <a:buChar char="•"/>
        <a:tabLst/>
        <a:defRPr sz="1300" b="0" i="0" u="none" strike="noStrike" cap="none" spc="0" baseline="0">
          <a:solidFill>
            <a:srgbClr val="272461"/>
          </a:solidFill>
          <a:uFillTx/>
          <a:latin typeface="Newsreader 24pt Regular"/>
          <a:ea typeface="Newsreader 24pt Regular"/>
          <a:cs typeface="Newsreader 24pt Regular"/>
          <a:sym typeface="Newsreader 24pt Regular"/>
        </a:defRPr>
      </a:lvl2pPr>
      <a:lvl3pPr marL="774700" marR="0" indent="-165100" algn="l" defTabSz="1219169" rtl="0" latinLnBrk="0">
        <a:lnSpc>
          <a:spcPct val="110000"/>
        </a:lnSpc>
        <a:spcBef>
          <a:spcPts val="1000"/>
        </a:spcBef>
        <a:spcAft>
          <a:spcPts val="0"/>
        </a:spcAft>
        <a:buClrTx/>
        <a:buSzPct val="123000"/>
        <a:buFontTx/>
        <a:buChar char="•"/>
        <a:tabLst/>
        <a:defRPr sz="1300" b="0" i="0" u="none" strike="noStrike" cap="none" spc="0" baseline="0">
          <a:solidFill>
            <a:srgbClr val="272461"/>
          </a:solidFill>
          <a:uFillTx/>
          <a:latin typeface="Newsreader 24pt Regular"/>
          <a:ea typeface="Newsreader 24pt Regular"/>
          <a:cs typeface="Newsreader 24pt Regular"/>
          <a:sym typeface="Newsreader 24pt Regular"/>
        </a:defRPr>
      </a:lvl3pPr>
      <a:lvl4pPr marL="1079500" marR="0" indent="-165100" algn="l" defTabSz="1219169" rtl="0" latinLnBrk="0">
        <a:lnSpc>
          <a:spcPct val="110000"/>
        </a:lnSpc>
        <a:spcBef>
          <a:spcPts val="1000"/>
        </a:spcBef>
        <a:spcAft>
          <a:spcPts val="0"/>
        </a:spcAft>
        <a:buClrTx/>
        <a:buSzPct val="123000"/>
        <a:buFontTx/>
        <a:buChar char="•"/>
        <a:tabLst/>
        <a:defRPr sz="1300" b="0" i="0" u="none" strike="noStrike" cap="none" spc="0" baseline="0">
          <a:solidFill>
            <a:srgbClr val="272461"/>
          </a:solidFill>
          <a:uFillTx/>
          <a:latin typeface="Newsreader 24pt Regular"/>
          <a:ea typeface="Newsreader 24pt Regular"/>
          <a:cs typeface="Newsreader 24pt Regular"/>
          <a:sym typeface="Newsreader 24pt Regular"/>
        </a:defRPr>
      </a:lvl4pPr>
      <a:lvl5pPr marL="1384300" marR="0" indent="-165100" algn="l" defTabSz="1219169" rtl="0" latinLnBrk="0">
        <a:lnSpc>
          <a:spcPct val="110000"/>
        </a:lnSpc>
        <a:spcBef>
          <a:spcPts val="1000"/>
        </a:spcBef>
        <a:spcAft>
          <a:spcPts val="0"/>
        </a:spcAft>
        <a:buClrTx/>
        <a:buSzPct val="123000"/>
        <a:buFontTx/>
        <a:buChar char="•"/>
        <a:tabLst/>
        <a:defRPr sz="1300" b="0" i="0" u="none" strike="noStrike" cap="none" spc="0" baseline="0">
          <a:solidFill>
            <a:srgbClr val="272461"/>
          </a:solidFill>
          <a:uFillTx/>
          <a:latin typeface="Newsreader 24pt Regular"/>
          <a:ea typeface="Newsreader 24pt Regular"/>
          <a:cs typeface="Newsreader 24pt Regular"/>
          <a:sym typeface="Newsreader 24pt Regular"/>
        </a:defRPr>
      </a:lvl5pPr>
      <a:lvl6pPr marL="1689100" marR="0" indent="-165100" algn="l" defTabSz="1219169" rtl="0" latinLnBrk="0">
        <a:lnSpc>
          <a:spcPct val="110000"/>
        </a:lnSpc>
        <a:spcBef>
          <a:spcPts val="1000"/>
        </a:spcBef>
        <a:spcAft>
          <a:spcPts val="0"/>
        </a:spcAft>
        <a:buClrTx/>
        <a:buSzPct val="123000"/>
        <a:buFontTx/>
        <a:buChar char="•"/>
        <a:tabLst/>
        <a:defRPr sz="1300" b="0" i="0" u="none" strike="noStrike" cap="none" spc="0" baseline="0">
          <a:solidFill>
            <a:srgbClr val="272461"/>
          </a:solidFill>
          <a:uFillTx/>
          <a:latin typeface="Newsreader 24pt Regular"/>
          <a:ea typeface="Newsreader 24pt Regular"/>
          <a:cs typeface="Newsreader 24pt Regular"/>
          <a:sym typeface="Newsreader 24pt Regular"/>
        </a:defRPr>
      </a:lvl6pPr>
      <a:lvl7pPr marL="1993900" marR="0" indent="-165100" algn="l" defTabSz="1219169" rtl="0" latinLnBrk="0">
        <a:lnSpc>
          <a:spcPct val="110000"/>
        </a:lnSpc>
        <a:spcBef>
          <a:spcPts val="1000"/>
        </a:spcBef>
        <a:spcAft>
          <a:spcPts val="0"/>
        </a:spcAft>
        <a:buClrTx/>
        <a:buSzPct val="123000"/>
        <a:buFontTx/>
        <a:buChar char="•"/>
        <a:tabLst/>
        <a:defRPr sz="1300" b="0" i="0" u="none" strike="noStrike" cap="none" spc="0" baseline="0">
          <a:solidFill>
            <a:srgbClr val="272461"/>
          </a:solidFill>
          <a:uFillTx/>
          <a:latin typeface="Newsreader 24pt Regular"/>
          <a:ea typeface="Newsreader 24pt Regular"/>
          <a:cs typeface="Newsreader 24pt Regular"/>
          <a:sym typeface="Newsreader 24pt Regular"/>
        </a:defRPr>
      </a:lvl7pPr>
      <a:lvl8pPr marL="2298700" marR="0" indent="-165100" algn="l" defTabSz="1219169" rtl="0" latinLnBrk="0">
        <a:lnSpc>
          <a:spcPct val="110000"/>
        </a:lnSpc>
        <a:spcBef>
          <a:spcPts val="1000"/>
        </a:spcBef>
        <a:spcAft>
          <a:spcPts val="0"/>
        </a:spcAft>
        <a:buClrTx/>
        <a:buSzPct val="123000"/>
        <a:buFontTx/>
        <a:buChar char="•"/>
        <a:tabLst/>
        <a:defRPr sz="1300" b="0" i="0" u="none" strike="noStrike" cap="none" spc="0" baseline="0">
          <a:solidFill>
            <a:srgbClr val="272461"/>
          </a:solidFill>
          <a:uFillTx/>
          <a:latin typeface="Newsreader 24pt Regular"/>
          <a:ea typeface="Newsreader 24pt Regular"/>
          <a:cs typeface="Newsreader 24pt Regular"/>
          <a:sym typeface="Newsreader 24pt Regular"/>
        </a:defRPr>
      </a:lvl8pPr>
      <a:lvl9pPr marL="2603500" marR="0" indent="-165100" algn="l" defTabSz="1219169" rtl="0" latinLnBrk="0">
        <a:lnSpc>
          <a:spcPct val="110000"/>
        </a:lnSpc>
        <a:spcBef>
          <a:spcPts val="1000"/>
        </a:spcBef>
        <a:spcAft>
          <a:spcPts val="0"/>
        </a:spcAft>
        <a:buClrTx/>
        <a:buSzPct val="123000"/>
        <a:buFontTx/>
        <a:buChar char="•"/>
        <a:tabLst/>
        <a:defRPr sz="1300" b="0" i="0" u="none" strike="noStrike" cap="none" spc="0" baseline="0">
          <a:solidFill>
            <a:srgbClr val="272461"/>
          </a:solidFill>
          <a:uFillTx/>
          <a:latin typeface="Newsreader 24pt Regular"/>
          <a:ea typeface="Newsreader 24pt Regular"/>
          <a:cs typeface="Newsreader 24pt Regular"/>
          <a:sym typeface="Newsreader 24pt Regular"/>
        </a:defRPr>
      </a:lvl9pPr>
    </p:bodyStyle>
    <p:otherStyle>
      <a:lvl1pPr marL="0" marR="0" indent="0" algn="r" defTabSz="29210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Gotham HTF Ultra"/>
        </a:defRPr>
      </a:lvl1pPr>
      <a:lvl2pPr marL="0" marR="0" indent="228600" algn="r" defTabSz="29210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Gotham HTF Ultra"/>
        </a:defRPr>
      </a:lvl2pPr>
      <a:lvl3pPr marL="0" marR="0" indent="457200" algn="r" defTabSz="29210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Gotham HTF Ultra"/>
        </a:defRPr>
      </a:lvl3pPr>
      <a:lvl4pPr marL="0" marR="0" indent="685800" algn="r" defTabSz="29210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Gotham HTF Ultra"/>
        </a:defRPr>
      </a:lvl4pPr>
      <a:lvl5pPr marL="0" marR="0" indent="914400" algn="r" defTabSz="29210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Gotham HTF Ultra"/>
        </a:defRPr>
      </a:lvl5pPr>
      <a:lvl6pPr marL="0" marR="0" indent="1143000" algn="r" defTabSz="29210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Gotham HTF Ultra"/>
        </a:defRPr>
      </a:lvl6pPr>
      <a:lvl7pPr marL="0" marR="0" indent="1371600" algn="r" defTabSz="29210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Gotham HTF Ultra"/>
        </a:defRPr>
      </a:lvl7pPr>
      <a:lvl8pPr marL="0" marR="0" indent="1600200" algn="r" defTabSz="29210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Gotham HTF Ultra"/>
        </a:defRPr>
      </a:lvl8pPr>
      <a:lvl9pPr marL="0" marR="0" indent="1828800" algn="r" defTabSz="29210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Gotham HTF Ultr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hitehouse.gov/briefing-room/statements-releases/2024/09/26/fact-sheet-president-biden-and-vice-president-harris-announce-additional-actions-to-reduce-gun-violence-and-save-lives/"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9A9E2"/>
            </a:gs>
            <a:gs pos="24057">
              <a:srgbClr val="1A72B9"/>
            </a:gs>
            <a:gs pos="100000">
              <a:srgbClr val="2A3B8F"/>
            </a:gs>
          </a:gsLst>
          <a:lin ang="19493468" scaled="0"/>
        </a:gradFill>
        <a:effectLst/>
      </p:bgPr>
    </p:bg>
    <p:spTree>
      <p:nvGrpSpPr>
        <p:cNvPr id="1" name=""/>
        <p:cNvGrpSpPr/>
        <p:nvPr/>
      </p:nvGrpSpPr>
      <p:grpSpPr>
        <a:xfrm>
          <a:off x="0" y="0"/>
          <a:ext cx="0" cy="0"/>
          <a:chOff x="0" y="0"/>
          <a:chExt cx="0" cy="0"/>
        </a:xfrm>
      </p:grpSpPr>
      <p:pic>
        <p:nvPicPr>
          <p:cNvPr id="131" name="toolkit-intro.jpeg" descr="toolkit-intro.jpeg"/>
          <p:cNvPicPr>
            <a:picLocks/>
          </p:cNvPicPr>
          <p:nvPr/>
        </p:nvPicPr>
        <p:blipFill>
          <a:blip r:embed="rId2">
            <a:alphaModFix amt="33126"/>
          </a:blip>
          <a:srcRect l="3125" r="3125"/>
          <a:stretch>
            <a:fillRect/>
          </a:stretch>
        </p:blipFill>
        <p:spPr>
          <a:xfrm>
            <a:off x="0" y="0"/>
            <a:ext cx="12192000" cy="6858000"/>
          </a:xfrm>
          <a:prstGeom prst="rect">
            <a:avLst/>
          </a:prstGeom>
          <a:ln w="12700">
            <a:miter lim="400000"/>
          </a:ln>
        </p:spPr>
      </p:pic>
      <p:pic>
        <p:nvPicPr>
          <p:cNvPr id="132" name="Logo.png" descr="Logo.png"/>
          <p:cNvPicPr>
            <a:picLocks noChangeAspect="1"/>
          </p:cNvPicPr>
          <p:nvPr/>
        </p:nvPicPr>
        <p:blipFill>
          <a:blip r:embed="rId3"/>
          <a:stretch>
            <a:fillRect/>
          </a:stretch>
        </p:blipFill>
        <p:spPr>
          <a:xfrm>
            <a:off x="8279669" y="5355501"/>
            <a:ext cx="3770151" cy="1233829"/>
          </a:xfrm>
          <a:prstGeom prst="rect">
            <a:avLst/>
          </a:prstGeom>
          <a:ln w="12700">
            <a:miter lim="400000"/>
          </a:ln>
        </p:spPr>
      </p:pic>
      <p:sp>
        <p:nvSpPr>
          <p:cNvPr id="133" name="Name of Document"/>
          <p:cNvSpPr txBox="1"/>
          <p:nvPr/>
        </p:nvSpPr>
        <p:spPr>
          <a:xfrm>
            <a:off x="865224" y="1679354"/>
            <a:ext cx="10461551" cy="8309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90000"/>
              </a:lnSpc>
              <a:spcBef>
                <a:spcPts val="2000"/>
              </a:spcBef>
              <a:defRPr sz="9800" b="0" spc="0">
                <a:solidFill>
                  <a:srgbClr val="FFFFFF"/>
                </a:solidFill>
                <a:latin typeface="Newsreader 72pt 72pt Medium"/>
                <a:ea typeface="Newsreader 72pt 72pt Medium"/>
                <a:cs typeface="Newsreader 72pt 72pt Medium"/>
                <a:sym typeface="Newsreader 72pt Medium"/>
              </a:defRPr>
            </a:lvl1pPr>
          </a:lstStyle>
          <a:p>
            <a:pPr algn="ctr" defTabSz="1219169" hangingPunct="0">
              <a:spcBef>
                <a:spcPts val="1000"/>
              </a:spcBef>
            </a:pPr>
            <a:r>
              <a:rPr lang="en-US" sz="6000" kern="0"/>
              <a:t>Medicaid for Violence Prevention</a:t>
            </a:r>
            <a:endParaRPr sz="6000" kern="0"/>
          </a:p>
        </p:txBody>
      </p:sp>
      <p:sp>
        <p:nvSpPr>
          <p:cNvPr id="136" name="DATE"/>
          <p:cNvSpPr txBox="1"/>
          <p:nvPr/>
        </p:nvSpPr>
        <p:spPr>
          <a:xfrm>
            <a:off x="1172040" y="4524505"/>
            <a:ext cx="3385751" cy="8309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ctr">
            <a:spAutoFit/>
          </a:bodyPr>
          <a:lstStyle>
            <a:lvl1pPr defTabSz="825500">
              <a:lnSpc>
                <a:spcPct val="100000"/>
              </a:lnSpc>
              <a:defRPr sz="1000" cap="all" spc="160">
                <a:solidFill>
                  <a:srgbClr val="FFFFFF"/>
                </a:solidFill>
              </a:defRPr>
            </a:lvl1pPr>
          </a:lstStyle>
          <a:p>
            <a:pPr defTabSz="412750" hangingPunct="0"/>
            <a:r>
              <a:rPr lang="en-US" sz="1800" b="1" kern="0" spc="80" dirty="0">
                <a:latin typeface="Gotham HTF Ultra"/>
                <a:sym typeface="Gotham HTF Ultra"/>
              </a:rPr>
              <a:t>Kyle Fischer, MD, MPH</a:t>
            </a:r>
          </a:p>
          <a:p>
            <a:pPr defTabSz="412750" hangingPunct="0"/>
            <a:r>
              <a:rPr lang="en-US" sz="1800" b="1" kern="0" spc="80" dirty="0">
                <a:latin typeface="Gotham HTF Ultra"/>
                <a:sym typeface="Gotham HTF Ultra"/>
              </a:rPr>
              <a:t>Policy Director</a:t>
            </a:r>
          </a:p>
          <a:p>
            <a:pPr defTabSz="412750" hangingPunct="0"/>
            <a:r>
              <a:rPr lang="en-US" sz="1800" b="1" kern="0" spc="80" dirty="0">
                <a:latin typeface="Gotham HTF Ultra"/>
                <a:sym typeface="Gotham HTF Ultra"/>
              </a:rPr>
              <a:t>October 25, 2024</a:t>
            </a:r>
            <a:endParaRPr sz="1800" b="1" kern="0" spc="80" dirty="0">
              <a:latin typeface="Gotham HTF Ultra"/>
              <a:sym typeface="Gotham HTF Ultra"/>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11846993" y="6500787"/>
            <a:ext cx="218008" cy="2410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b="1" kern="0">
                <a:solidFill>
                  <a:srgbClr val="2A3B8F"/>
                </a:solidFill>
                <a:sym typeface="Gotham HTF Ultra"/>
              </a:rPr>
              <a:pPr hangingPunct="0"/>
              <a:t>10</a:t>
            </a:fld>
            <a:endParaRPr b="1" kern="0">
              <a:solidFill>
                <a:srgbClr val="2A3B8F"/>
              </a:solidFill>
              <a:sym typeface="Gotham HTF Ultra"/>
            </a:endParaRPr>
          </a:p>
        </p:txBody>
      </p:sp>
      <p:pic>
        <p:nvPicPr>
          <p:cNvPr id="4" name="Picture 3">
            <a:extLst>
              <a:ext uri="{FF2B5EF4-FFF2-40B4-BE49-F238E27FC236}">
                <a16:creationId xmlns:a16="http://schemas.microsoft.com/office/drawing/2014/main" id="{A0BF2985-9253-1DBF-F238-F823E464A1A0}"/>
              </a:ext>
            </a:extLst>
          </p:cNvPr>
          <p:cNvPicPr>
            <a:picLocks noChangeAspect="1"/>
          </p:cNvPicPr>
          <p:nvPr/>
        </p:nvPicPr>
        <p:blipFill>
          <a:blip r:embed="rId2"/>
          <a:stretch>
            <a:fillRect/>
          </a:stretch>
        </p:blipFill>
        <p:spPr>
          <a:xfrm>
            <a:off x="684795" y="767106"/>
            <a:ext cx="11380206" cy="5323788"/>
          </a:xfrm>
          <a:prstGeom prst="rect">
            <a:avLst/>
          </a:prstGeom>
        </p:spPr>
      </p:pic>
    </p:spTree>
    <p:extLst>
      <p:ext uri="{BB962C8B-B14F-4D97-AF65-F5344CB8AC3E}">
        <p14:creationId xmlns:p14="http://schemas.microsoft.com/office/powerpoint/2010/main" val="18383816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11846993" y="6500787"/>
            <a:ext cx="218008" cy="2410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b="1" kern="0">
                <a:solidFill>
                  <a:srgbClr val="2A3B8F"/>
                </a:solidFill>
                <a:sym typeface="Gotham HTF Ultra"/>
              </a:rPr>
              <a:pPr hangingPunct="0"/>
              <a:t>11</a:t>
            </a:fld>
            <a:endParaRPr b="1" kern="0">
              <a:solidFill>
                <a:srgbClr val="2A3B8F"/>
              </a:solidFill>
              <a:sym typeface="Gotham HTF Ultra"/>
            </a:endParaRPr>
          </a:p>
        </p:txBody>
      </p:sp>
      <p:sp>
        <p:nvSpPr>
          <p:cNvPr id="3" name="Lorem ipsum dolor sit amet, consectetur adipiscing elised do eius.">
            <a:extLst>
              <a:ext uri="{FF2B5EF4-FFF2-40B4-BE49-F238E27FC236}">
                <a16:creationId xmlns:a16="http://schemas.microsoft.com/office/drawing/2014/main" id="{6044AAAD-D37D-1BBE-2C7D-869A3C268011}"/>
              </a:ext>
            </a:extLst>
          </p:cNvPr>
          <p:cNvSpPr txBox="1"/>
          <p:nvPr/>
        </p:nvSpPr>
        <p:spPr>
          <a:xfrm>
            <a:off x="1464577" y="430028"/>
            <a:ext cx="9165358" cy="566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3600" b="1" kern="0"/>
              <a:t>Medicaid Benefit Example: California </a:t>
            </a:r>
          </a:p>
        </p:txBody>
      </p:sp>
      <p:pic>
        <p:nvPicPr>
          <p:cNvPr id="5" name="Picture 4">
            <a:extLst>
              <a:ext uri="{FF2B5EF4-FFF2-40B4-BE49-F238E27FC236}">
                <a16:creationId xmlns:a16="http://schemas.microsoft.com/office/drawing/2014/main" id="{13DA80A9-2FD5-B62D-011A-2E4F6D97F7DF}"/>
              </a:ext>
            </a:extLst>
          </p:cNvPr>
          <p:cNvPicPr>
            <a:picLocks noChangeAspect="1"/>
          </p:cNvPicPr>
          <p:nvPr/>
        </p:nvPicPr>
        <p:blipFill>
          <a:blip r:embed="rId2"/>
          <a:srcRect/>
          <a:stretch/>
        </p:blipFill>
        <p:spPr>
          <a:xfrm>
            <a:off x="353435" y="1853477"/>
            <a:ext cx="10448516" cy="3151046"/>
          </a:xfrm>
          <a:prstGeom prst="rect">
            <a:avLst/>
          </a:prstGeom>
        </p:spPr>
      </p:pic>
      <p:pic>
        <p:nvPicPr>
          <p:cNvPr id="7" name="Picture 6">
            <a:extLst>
              <a:ext uri="{FF2B5EF4-FFF2-40B4-BE49-F238E27FC236}">
                <a16:creationId xmlns:a16="http://schemas.microsoft.com/office/drawing/2014/main" id="{AF84712B-68B1-58EE-4493-15091DCDDFD6}"/>
              </a:ext>
            </a:extLst>
          </p:cNvPr>
          <p:cNvPicPr>
            <a:picLocks noChangeAspect="1"/>
          </p:cNvPicPr>
          <p:nvPr/>
        </p:nvPicPr>
        <p:blipFill>
          <a:blip r:embed="rId3"/>
          <a:srcRect l="87189"/>
          <a:stretch/>
        </p:blipFill>
        <p:spPr>
          <a:xfrm>
            <a:off x="10629935" y="1853477"/>
            <a:ext cx="1102782" cy="3151046"/>
          </a:xfrm>
          <a:prstGeom prst="rect">
            <a:avLst/>
          </a:prstGeom>
        </p:spPr>
      </p:pic>
    </p:spTree>
    <p:extLst>
      <p:ext uri="{BB962C8B-B14F-4D97-AF65-F5344CB8AC3E}">
        <p14:creationId xmlns:p14="http://schemas.microsoft.com/office/powerpoint/2010/main" val="35807588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11846993" y="6500787"/>
            <a:ext cx="218008" cy="241092"/>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hangingPunct="0"/>
            <a:fld id="{86CB4B4D-7CA3-9044-876B-883B54F8677D}" type="slidenum">
              <a:rPr b="1" kern="0">
                <a:solidFill>
                  <a:srgbClr val="2A3B8F"/>
                </a:solidFill>
                <a:sym typeface="Gotham HTF Ultra"/>
              </a:rPr>
              <a:pPr hangingPunct="0"/>
              <a:t>12</a:t>
            </a:fld>
            <a:endParaRPr b="1" kern="0">
              <a:solidFill>
                <a:srgbClr val="2A3B8F"/>
              </a:solidFill>
              <a:sym typeface="Gotham HTF Ultra"/>
            </a:endParaRPr>
          </a:p>
        </p:txBody>
      </p:sp>
      <p:sp>
        <p:nvSpPr>
          <p:cNvPr id="3" name="Lorem ipsum dolor sit amet, consectetur adipiscing elised do eius.">
            <a:extLst>
              <a:ext uri="{FF2B5EF4-FFF2-40B4-BE49-F238E27FC236}">
                <a16:creationId xmlns:a16="http://schemas.microsoft.com/office/drawing/2014/main" id="{6044AAAD-D37D-1BBE-2C7D-869A3C268011}"/>
              </a:ext>
            </a:extLst>
          </p:cNvPr>
          <p:cNvSpPr txBox="1"/>
          <p:nvPr/>
        </p:nvSpPr>
        <p:spPr>
          <a:xfrm>
            <a:off x="1464577" y="430028"/>
            <a:ext cx="9165358" cy="5665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3600" b="1" kern="0" dirty="0"/>
              <a:t>Medicaid Benefit Example: Illinois </a:t>
            </a:r>
          </a:p>
        </p:txBody>
      </p:sp>
      <p:pic>
        <p:nvPicPr>
          <p:cNvPr id="12" name="Picture 11">
            <a:extLst>
              <a:ext uri="{FF2B5EF4-FFF2-40B4-BE49-F238E27FC236}">
                <a16:creationId xmlns:a16="http://schemas.microsoft.com/office/drawing/2014/main" id="{C48AA1EB-7582-3EA6-9CA5-FF390BBFF5AD}"/>
              </a:ext>
            </a:extLst>
          </p:cNvPr>
          <p:cNvPicPr>
            <a:picLocks noChangeAspect="1"/>
          </p:cNvPicPr>
          <p:nvPr/>
        </p:nvPicPr>
        <p:blipFill>
          <a:blip r:embed="rId3"/>
          <a:stretch>
            <a:fillRect/>
          </a:stretch>
        </p:blipFill>
        <p:spPr>
          <a:xfrm>
            <a:off x="887239" y="1955549"/>
            <a:ext cx="9361283" cy="3354636"/>
          </a:xfrm>
          <a:prstGeom prst="rect">
            <a:avLst/>
          </a:prstGeom>
        </p:spPr>
      </p:pic>
      <p:pic>
        <p:nvPicPr>
          <p:cNvPr id="14" name="Picture 13">
            <a:extLst>
              <a:ext uri="{FF2B5EF4-FFF2-40B4-BE49-F238E27FC236}">
                <a16:creationId xmlns:a16="http://schemas.microsoft.com/office/drawing/2014/main" id="{18EE6C14-7B10-CA5C-CF67-8FA44B06A77E}"/>
              </a:ext>
            </a:extLst>
          </p:cNvPr>
          <p:cNvPicPr>
            <a:picLocks noChangeAspect="1"/>
          </p:cNvPicPr>
          <p:nvPr/>
        </p:nvPicPr>
        <p:blipFill>
          <a:blip r:embed="rId4"/>
          <a:srcRect t="1110"/>
          <a:stretch/>
        </p:blipFill>
        <p:spPr>
          <a:xfrm>
            <a:off x="10248522" y="1955549"/>
            <a:ext cx="948154" cy="3354636"/>
          </a:xfrm>
          <a:prstGeom prst="rect">
            <a:avLst/>
          </a:prstGeom>
        </p:spPr>
      </p:pic>
    </p:spTree>
    <p:extLst>
      <p:ext uri="{BB962C8B-B14F-4D97-AF65-F5344CB8AC3E}">
        <p14:creationId xmlns:p14="http://schemas.microsoft.com/office/powerpoint/2010/main" val="9897138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11846993" y="6500787"/>
            <a:ext cx="218008" cy="241092"/>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hangingPunct="0"/>
            <a:fld id="{86CB4B4D-7CA3-9044-876B-883B54F8677D}" type="slidenum">
              <a:rPr b="1" kern="0">
                <a:solidFill>
                  <a:srgbClr val="2A3B8F"/>
                </a:solidFill>
                <a:sym typeface="Gotham HTF Ultra"/>
              </a:rPr>
              <a:pPr hangingPunct="0"/>
              <a:t>13</a:t>
            </a:fld>
            <a:endParaRPr b="1" kern="0">
              <a:solidFill>
                <a:srgbClr val="2A3B8F"/>
              </a:solidFill>
              <a:sym typeface="Gotham HTF Ultra"/>
            </a:endParaRPr>
          </a:p>
        </p:txBody>
      </p:sp>
      <p:sp>
        <p:nvSpPr>
          <p:cNvPr id="3" name="Lorem ipsum dolor sit amet, consectetur adipiscing elised do eius.">
            <a:extLst>
              <a:ext uri="{FF2B5EF4-FFF2-40B4-BE49-F238E27FC236}">
                <a16:creationId xmlns:a16="http://schemas.microsoft.com/office/drawing/2014/main" id="{6044AAAD-D37D-1BBE-2C7D-869A3C268011}"/>
              </a:ext>
            </a:extLst>
          </p:cNvPr>
          <p:cNvSpPr txBox="1"/>
          <p:nvPr/>
        </p:nvSpPr>
        <p:spPr>
          <a:xfrm>
            <a:off x="1464577" y="430028"/>
            <a:ext cx="9165358" cy="5665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3600" b="1" kern="0"/>
              <a:t>Medicaid Benefit Example: Oregon </a:t>
            </a:r>
          </a:p>
        </p:txBody>
      </p:sp>
      <p:pic>
        <p:nvPicPr>
          <p:cNvPr id="4" name="Picture 3">
            <a:extLst>
              <a:ext uri="{FF2B5EF4-FFF2-40B4-BE49-F238E27FC236}">
                <a16:creationId xmlns:a16="http://schemas.microsoft.com/office/drawing/2014/main" id="{F8336F8E-DFD2-1766-A471-FA47803AC960}"/>
              </a:ext>
            </a:extLst>
          </p:cNvPr>
          <p:cNvPicPr>
            <a:picLocks noChangeAspect="1"/>
          </p:cNvPicPr>
          <p:nvPr/>
        </p:nvPicPr>
        <p:blipFill>
          <a:blip r:embed="rId2"/>
          <a:stretch>
            <a:fillRect/>
          </a:stretch>
        </p:blipFill>
        <p:spPr>
          <a:xfrm>
            <a:off x="495634" y="1613564"/>
            <a:ext cx="10134301" cy="3555593"/>
          </a:xfrm>
          <a:prstGeom prst="rect">
            <a:avLst/>
          </a:prstGeom>
        </p:spPr>
      </p:pic>
      <p:pic>
        <p:nvPicPr>
          <p:cNvPr id="8" name="Picture 7">
            <a:extLst>
              <a:ext uri="{FF2B5EF4-FFF2-40B4-BE49-F238E27FC236}">
                <a16:creationId xmlns:a16="http://schemas.microsoft.com/office/drawing/2014/main" id="{D7EC96EB-99C7-D056-8D7E-C155ED6648E5}"/>
              </a:ext>
            </a:extLst>
          </p:cNvPr>
          <p:cNvPicPr>
            <a:picLocks noChangeAspect="1"/>
          </p:cNvPicPr>
          <p:nvPr/>
        </p:nvPicPr>
        <p:blipFill>
          <a:blip r:embed="rId3"/>
          <a:srcRect l="6534" r="62515"/>
          <a:stretch/>
        </p:blipFill>
        <p:spPr>
          <a:xfrm>
            <a:off x="10629935" y="1613564"/>
            <a:ext cx="940781" cy="3555594"/>
          </a:xfrm>
          <a:prstGeom prst="rect">
            <a:avLst/>
          </a:prstGeom>
        </p:spPr>
      </p:pic>
    </p:spTree>
    <p:extLst>
      <p:ext uri="{BB962C8B-B14F-4D97-AF65-F5344CB8AC3E}">
        <p14:creationId xmlns:p14="http://schemas.microsoft.com/office/powerpoint/2010/main" val="16750840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06D85-C38B-3D13-2B58-7EE671553AD4}"/>
            </a:ext>
          </a:extLst>
        </p:cNvPr>
        <p:cNvGrpSpPr/>
        <p:nvPr/>
      </p:nvGrpSpPr>
      <p:grpSpPr>
        <a:xfrm>
          <a:off x="0" y="0"/>
          <a:ext cx="0" cy="0"/>
          <a:chOff x="0" y="0"/>
          <a:chExt cx="0" cy="0"/>
        </a:xfrm>
      </p:grpSpPr>
      <p:sp>
        <p:nvSpPr>
          <p:cNvPr id="312" name="Slide Number">
            <a:extLst>
              <a:ext uri="{FF2B5EF4-FFF2-40B4-BE49-F238E27FC236}">
                <a16:creationId xmlns:a16="http://schemas.microsoft.com/office/drawing/2014/main" id="{C73134F1-7852-9882-7FF3-DF0F058724CC}"/>
              </a:ext>
            </a:extLst>
          </p:cNvPr>
          <p:cNvSpPr txBox="1">
            <a:spLocks noGrp="1"/>
          </p:cNvSpPr>
          <p:nvPr>
            <p:ph type="sldNum" sz="quarter" idx="2"/>
          </p:nvPr>
        </p:nvSpPr>
        <p:spPr>
          <a:xfrm>
            <a:off x="11846993" y="6500787"/>
            <a:ext cx="218008" cy="2410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hangingPunct="0"/>
            <a:fld id="{86CB4B4D-7CA3-9044-876B-883B54F8677D}" type="slidenum">
              <a:rPr b="1" kern="0">
                <a:solidFill>
                  <a:srgbClr val="2A3B8F"/>
                </a:solidFill>
                <a:sym typeface="Gotham HTF Ultra"/>
              </a:rPr>
              <a:pPr hangingPunct="0"/>
              <a:t>14</a:t>
            </a:fld>
            <a:endParaRPr b="1" kern="0">
              <a:solidFill>
                <a:srgbClr val="2A3B8F"/>
              </a:solidFill>
              <a:sym typeface="Gotham HTF Ultra"/>
            </a:endParaRPr>
          </a:p>
        </p:txBody>
      </p:sp>
      <p:sp>
        <p:nvSpPr>
          <p:cNvPr id="313" name="Lorem ipsum dolor sit amet, consectetur adipiscing elised do eius.">
            <a:extLst>
              <a:ext uri="{FF2B5EF4-FFF2-40B4-BE49-F238E27FC236}">
                <a16:creationId xmlns:a16="http://schemas.microsoft.com/office/drawing/2014/main" id="{1AFB2030-358D-0E79-553D-56466F31B7BE}"/>
              </a:ext>
            </a:extLst>
          </p:cNvPr>
          <p:cNvSpPr txBox="1"/>
          <p:nvPr/>
        </p:nvSpPr>
        <p:spPr>
          <a:xfrm>
            <a:off x="810629" y="1308061"/>
            <a:ext cx="5285371" cy="5393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defTabSz="1219169" hangingPunct="0">
              <a:lnSpc>
                <a:spcPct val="107000"/>
              </a:lnSpc>
              <a:spcBef>
                <a:spcPts val="600"/>
              </a:spcBef>
              <a:spcAft>
                <a:spcPts val="600"/>
              </a:spcAft>
            </a:pPr>
            <a:r>
              <a:rPr lang="en-US" sz="2400" b="1" kern="0" dirty="0"/>
              <a:t>Strengths</a:t>
            </a:r>
          </a:p>
          <a:p>
            <a:pPr marL="771525" indent="-428625" defTabSz="1219169" hangingPunct="0">
              <a:lnSpc>
                <a:spcPct val="107000"/>
              </a:lnSpc>
              <a:spcBef>
                <a:spcPts val="600"/>
              </a:spcBef>
              <a:spcAft>
                <a:spcPts val="600"/>
              </a:spcAft>
              <a:buFont typeface="Arial" panose="020B0604020202020204" pitchFamily="34" charset="0"/>
              <a:buChar char="•"/>
            </a:pPr>
            <a:r>
              <a:rPr lang="en-US" sz="1600" b="1" kern="0" dirty="0"/>
              <a:t>Stakeholder Engagement: </a:t>
            </a:r>
            <a:r>
              <a:rPr lang="en-US" sz="1600" kern="0" dirty="0"/>
              <a:t>States like Connecticut and Oregon had strong stakeholder involvement during the program's launch or benefit design process, which helped shape the programs.</a:t>
            </a:r>
          </a:p>
          <a:p>
            <a:pPr marL="771525" indent="-428625" defTabSz="1219169" hangingPunct="0">
              <a:lnSpc>
                <a:spcPct val="107000"/>
              </a:lnSpc>
              <a:spcBef>
                <a:spcPts val="600"/>
              </a:spcBef>
              <a:spcAft>
                <a:spcPts val="600"/>
              </a:spcAft>
              <a:buFont typeface="Arial" panose="020B0604020202020204" pitchFamily="34" charset="0"/>
              <a:buChar char="•"/>
            </a:pPr>
            <a:r>
              <a:rPr lang="en-US" sz="1600" b="1" kern="0" dirty="0"/>
              <a:t>Technical Assistance: </a:t>
            </a:r>
            <a:r>
              <a:rPr lang="en-US" sz="1600" kern="0" dirty="0"/>
              <a:t>Oregon included a technical assistance fund to support program billing preparations and offset startup costs.</a:t>
            </a:r>
          </a:p>
          <a:p>
            <a:pPr marL="771525" indent="-428625" defTabSz="1219169" hangingPunct="0">
              <a:lnSpc>
                <a:spcPct val="107000"/>
              </a:lnSpc>
              <a:spcBef>
                <a:spcPts val="600"/>
              </a:spcBef>
              <a:spcAft>
                <a:spcPts val="600"/>
              </a:spcAft>
              <a:buFont typeface="Arial" panose="020B0604020202020204" pitchFamily="34" charset="0"/>
              <a:buChar char="•"/>
            </a:pPr>
            <a:r>
              <a:rPr lang="en-US" sz="1600" b="1" kern="0" dirty="0"/>
              <a:t>Program Enrollment Progress: </a:t>
            </a:r>
            <a:r>
              <a:rPr lang="en-US" sz="1600" kern="0" dirty="0"/>
              <a:t>Some states, such as California and Oregon, have programs actively working towards or preparing for Medicaid billing.</a:t>
            </a:r>
          </a:p>
          <a:p>
            <a:pPr marL="771525" indent="-428625" defTabSz="1219169" hangingPunct="0">
              <a:lnSpc>
                <a:spcPct val="107000"/>
              </a:lnSpc>
              <a:spcBef>
                <a:spcPts val="600"/>
              </a:spcBef>
              <a:spcAft>
                <a:spcPts val="600"/>
              </a:spcAft>
              <a:buFont typeface="Arial" panose="020B0604020202020204" pitchFamily="34" charset="0"/>
              <a:buChar char="•"/>
            </a:pPr>
            <a:r>
              <a:rPr lang="en-US" sz="1600" b="1" kern="0" dirty="0"/>
              <a:t>Innovative Approaches: </a:t>
            </a:r>
            <a:r>
              <a:rPr lang="en-US" sz="1600" kern="0" dirty="0"/>
              <a:t>California set up a CBO hub for Medicaid enrollment, and Illinois used a team-based model through community mental health centers.</a:t>
            </a:r>
          </a:p>
          <a:p>
            <a:pPr marL="771525" indent="-428625" defTabSz="1219169" hangingPunct="0">
              <a:lnSpc>
                <a:spcPct val="107000"/>
              </a:lnSpc>
              <a:spcBef>
                <a:spcPts val="600"/>
              </a:spcBef>
              <a:spcAft>
                <a:spcPts val="600"/>
              </a:spcAft>
              <a:buFont typeface="Arial" panose="020B0604020202020204" pitchFamily="34" charset="0"/>
              <a:buChar char="•"/>
            </a:pPr>
            <a:endParaRPr lang="en-US" sz="1200" kern="0" dirty="0"/>
          </a:p>
          <a:p>
            <a:pPr marL="771525" indent="-428625" defTabSz="1219169" hangingPunct="0">
              <a:lnSpc>
                <a:spcPct val="107000"/>
              </a:lnSpc>
              <a:spcBef>
                <a:spcPts val="600"/>
              </a:spcBef>
              <a:spcAft>
                <a:spcPts val="600"/>
              </a:spcAft>
              <a:buFont typeface="Arial" panose="020B0604020202020204" pitchFamily="34" charset="0"/>
              <a:buChar char="•"/>
            </a:pPr>
            <a:endParaRPr lang="en-US" sz="1200" kern="0" dirty="0"/>
          </a:p>
        </p:txBody>
      </p:sp>
      <p:sp>
        <p:nvSpPr>
          <p:cNvPr id="3" name="Lorem ipsum dolor sit amet, consectetur adipiscing elised do eius.">
            <a:extLst>
              <a:ext uri="{FF2B5EF4-FFF2-40B4-BE49-F238E27FC236}">
                <a16:creationId xmlns:a16="http://schemas.microsoft.com/office/drawing/2014/main" id="{EE69DD5F-D197-8D3A-BF39-42E9B7DD1169}"/>
              </a:ext>
            </a:extLst>
          </p:cNvPr>
          <p:cNvSpPr txBox="1"/>
          <p:nvPr/>
        </p:nvSpPr>
        <p:spPr>
          <a:xfrm>
            <a:off x="1464577" y="430028"/>
            <a:ext cx="9165358" cy="5665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3600" b="1" kern="0" dirty="0"/>
              <a:t>Current State of States</a:t>
            </a:r>
          </a:p>
        </p:txBody>
      </p:sp>
      <p:sp>
        <p:nvSpPr>
          <p:cNvPr id="2" name="Lorem ipsum dolor sit amet, consectetur adipiscing elised do eius.">
            <a:extLst>
              <a:ext uri="{FF2B5EF4-FFF2-40B4-BE49-F238E27FC236}">
                <a16:creationId xmlns:a16="http://schemas.microsoft.com/office/drawing/2014/main" id="{E0CFFE21-071F-E8A6-3365-0E727BE05574}"/>
              </a:ext>
            </a:extLst>
          </p:cNvPr>
          <p:cNvSpPr txBox="1"/>
          <p:nvPr/>
        </p:nvSpPr>
        <p:spPr>
          <a:xfrm>
            <a:off x="6096000" y="1305482"/>
            <a:ext cx="5285371" cy="4951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defTabSz="1219169" hangingPunct="0">
              <a:lnSpc>
                <a:spcPct val="107000"/>
              </a:lnSpc>
              <a:spcBef>
                <a:spcPts val="600"/>
              </a:spcBef>
              <a:spcAft>
                <a:spcPts val="600"/>
              </a:spcAft>
            </a:pPr>
            <a:r>
              <a:rPr lang="en-US" sz="2400" b="1" kern="0" dirty="0"/>
              <a:t>Challenges</a:t>
            </a:r>
          </a:p>
          <a:p>
            <a:pPr marL="771525" indent="-428625" defTabSz="1219169" hangingPunct="0">
              <a:lnSpc>
                <a:spcPct val="107000"/>
              </a:lnSpc>
              <a:spcBef>
                <a:spcPts val="600"/>
              </a:spcBef>
              <a:spcAft>
                <a:spcPts val="600"/>
              </a:spcAft>
              <a:buFont typeface="Arial" panose="020B0604020202020204" pitchFamily="34" charset="0"/>
              <a:buChar char="•"/>
            </a:pPr>
            <a:r>
              <a:rPr lang="en-US" sz="1600" b="1" kern="0" dirty="0"/>
              <a:t>Low Reimbursement Rates: </a:t>
            </a:r>
            <a:r>
              <a:rPr lang="en-US" sz="1600" kern="0" dirty="0"/>
              <a:t>A common issue across several states (e.g., California, Connecticut, New York) is that reimbursement rates are below the cost of providing services. To date, states have not received substantial reimbursement from Medicaid. </a:t>
            </a:r>
          </a:p>
          <a:p>
            <a:pPr marL="771525" indent="-428625" defTabSz="1219169" hangingPunct="0">
              <a:lnSpc>
                <a:spcPct val="107000"/>
              </a:lnSpc>
              <a:spcBef>
                <a:spcPts val="600"/>
              </a:spcBef>
              <a:spcAft>
                <a:spcPts val="600"/>
              </a:spcAft>
              <a:buFont typeface="Arial" panose="020B0604020202020204" pitchFamily="34" charset="0"/>
              <a:buChar char="•"/>
            </a:pPr>
            <a:r>
              <a:rPr lang="en-US" sz="1600" b="1" kern="0" dirty="0"/>
              <a:t>Complex Requirements: </a:t>
            </a:r>
            <a:r>
              <a:rPr lang="en-US" sz="1600" kern="0" dirty="0"/>
              <a:t>Illinois imposed significant mental health requirements, creating barriers for programs. </a:t>
            </a:r>
          </a:p>
          <a:p>
            <a:pPr marL="771525" indent="-428625" defTabSz="1219169" hangingPunct="0">
              <a:lnSpc>
                <a:spcPct val="107000"/>
              </a:lnSpc>
              <a:spcBef>
                <a:spcPts val="600"/>
              </a:spcBef>
              <a:spcAft>
                <a:spcPts val="600"/>
              </a:spcAft>
              <a:buFont typeface="Arial" panose="020B0604020202020204" pitchFamily="34" charset="0"/>
              <a:buChar char="•"/>
            </a:pPr>
            <a:r>
              <a:rPr lang="en-US" sz="1600" b="1" kern="0" dirty="0"/>
              <a:t>Limited Eligibility Criteria: </a:t>
            </a:r>
            <a:r>
              <a:rPr lang="en-US" sz="1600" kern="0" dirty="0"/>
              <a:t>Connecticut restricted billing eligibility to hospital-affiliated programs, which excluded some community-based organizations.</a:t>
            </a:r>
          </a:p>
          <a:p>
            <a:pPr marL="771525" indent="-428625" defTabSz="1219169" hangingPunct="0">
              <a:lnSpc>
                <a:spcPct val="107000"/>
              </a:lnSpc>
              <a:spcBef>
                <a:spcPts val="600"/>
              </a:spcBef>
              <a:spcAft>
                <a:spcPts val="600"/>
              </a:spcAft>
              <a:buFont typeface="Arial" panose="020B0604020202020204" pitchFamily="34" charset="0"/>
              <a:buChar char="•"/>
            </a:pPr>
            <a:r>
              <a:rPr lang="en-US" sz="1600" b="1" kern="0" dirty="0"/>
              <a:t>Lack of Communication and Coordination: </a:t>
            </a:r>
            <a:r>
              <a:rPr lang="en-US" sz="1600" kern="0" dirty="0"/>
              <a:t>In New York, poor communication between the state health department and local departments has hindered program enrollment.</a:t>
            </a:r>
          </a:p>
        </p:txBody>
      </p:sp>
    </p:spTree>
    <p:extLst>
      <p:ext uri="{BB962C8B-B14F-4D97-AF65-F5344CB8AC3E}">
        <p14:creationId xmlns:p14="http://schemas.microsoft.com/office/powerpoint/2010/main" val="31497890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11846993" y="6500787"/>
            <a:ext cx="218008" cy="2410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b="1" kern="0">
                <a:solidFill>
                  <a:srgbClr val="2A3B8F"/>
                </a:solidFill>
                <a:sym typeface="Gotham HTF Ultra"/>
              </a:rPr>
              <a:pPr hangingPunct="0"/>
              <a:t>15</a:t>
            </a:fld>
            <a:endParaRPr b="1" kern="0">
              <a:solidFill>
                <a:srgbClr val="2A3B8F"/>
              </a:solidFill>
              <a:sym typeface="Gotham HTF Ultra"/>
            </a:endParaRPr>
          </a:p>
        </p:txBody>
      </p:sp>
      <p:sp>
        <p:nvSpPr>
          <p:cNvPr id="3" name="Lorem ipsum dolor sit amet, consectetur adipiscing elised do eius.">
            <a:extLst>
              <a:ext uri="{FF2B5EF4-FFF2-40B4-BE49-F238E27FC236}">
                <a16:creationId xmlns:a16="http://schemas.microsoft.com/office/drawing/2014/main" id="{C9CE1BC5-54A0-CF0E-7FEF-C5D25A81E4BF}"/>
              </a:ext>
            </a:extLst>
          </p:cNvPr>
          <p:cNvSpPr txBox="1"/>
          <p:nvPr/>
        </p:nvSpPr>
        <p:spPr>
          <a:xfrm>
            <a:off x="1464577" y="430028"/>
            <a:ext cx="9165358" cy="5665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3600" b="1" kern="0"/>
              <a:t>Case Study Implementation Findings</a:t>
            </a:r>
          </a:p>
        </p:txBody>
      </p:sp>
      <p:pic>
        <p:nvPicPr>
          <p:cNvPr id="6" name="Picture 5" descr="A close-up of a document">
            <a:extLst>
              <a:ext uri="{FF2B5EF4-FFF2-40B4-BE49-F238E27FC236}">
                <a16:creationId xmlns:a16="http://schemas.microsoft.com/office/drawing/2014/main" id="{94900AFD-D7A9-B48F-B97E-B3A80D1849D9}"/>
              </a:ext>
            </a:extLst>
          </p:cNvPr>
          <p:cNvPicPr>
            <a:picLocks noChangeAspect="1"/>
          </p:cNvPicPr>
          <p:nvPr/>
        </p:nvPicPr>
        <p:blipFill>
          <a:blip r:embed="rId2"/>
          <a:stretch>
            <a:fillRect/>
          </a:stretch>
        </p:blipFill>
        <p:spPr>
          <a:xfrm>
            <a:off x="2292605" y="1152525"/>
            <a:ext cx="7606789" cy="5467350"/>
          </a:xfrm>
          <a:prstGeom prst="rect">
            <a:avLst/>
          </a:prstGeom>
        </p:spPr>
      </p:pic>
    </p:spTree>
    <p:extLst>
      <p:ext uri="{BB962C8B-B14F-4D97-AF65-F5344CB8AC3E}">
        <p14:creationId xmlns:p14="http://schemas.microsoft.com/office/powerpoint/2010/main" val="41524301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11846993" y="6500787"/>
            <a:ext cx="218008" cy="241092"/>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hangingPunct="0"/>
            <a:fld id="{86CB4B4D-7CA3-9044-876B-883B54F8677D}" type="slidenum">
              <a:rPr b="1" kern="0">
                <a:solidFill>
                  <a:srgbClr val="2A3B8F"/>
                </a:solidFill>
                <a:sym typeface="Gotham HTF Ultra"/>
              </a:rPr>
              <a:pPr hangingPunct="0"/>
              <a:t>16</a:t>
            </a:fld>
            <a:endParaRPr b="1" kern="0">
              <a:solidFill>
                <a:srgbClr val="2A3B8F"/>
              </a:solidFill>
              <a:sym typeface="Gotham HTF Ultra"/>
            </a:endParaRPr>
          </a:p>
        </p:txBody>
      </p:sp>
      <p:sp>
        <p:nvSpPr>
          <p:cNvPr id="3" name="Lorem ipsum dolor sit amet, consectetur adipiscing elised do eius.">
            <a:extLst>
              <a:ext uri="{FF2B5EF4-FFF2-40B4-BE49-F238E27FC236}">
                <a16:creationId xmlns:a16="http://schemas.microsoft.com/office/drawing/2014/main" id="{C9CE1BC5-54A0-CF0E-7FEF-C5D25A81E4BF}"/>
              </a:ext>
            </a:extLst>
          </p:cNvPr>
          <p:cNvSpPr txBox="1"/>
          <p:nvPr/>
        </p:nvSpPr>
        <p:spPr>
          <a:xfrm>
            <a:off x="1464577" y="430028"/>
            <a:ext cx="9165358" cy="566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3600" b="1" kern="0"/>
              <a:t>Case Study Implementation Findings</a:t>
            </a:r>
          </a:p>
        </p:txBody>
      </p:sp>
      <p:pic>
        <p:nvPicPr>
          <p:cNvPr id="2" name="Picture 1" descr="A white paper with black text&#10;&#10;Description automatically generated">
            <a:extLst>
              <a:ext uri="{FF2B5EF4-FFF2-40B4-BE49-F238E27FC236}">
                <a16:creationId xmlns:a16="http://schemas.microsoft.com/office/drawing/2014/main" id="{2C1001A1-81A7-E815-2366-673FA5DD2E1A}"/>
              </a:ext>
            </a:extLst>
          </p:cNvPr>
          <p:cNvPicPr>
            <a:picLocks noChangeAspect="1"/>
          </p:cNvPicPr>
          <p:nvPr/>
        </p:nvPicPr>
        <p:blipFill>
          <a:blip r:embed="rId2"/>
          <a:stretch>
            <a:fillRect/>
          </a:stretch>
        </p:blipFill>
        <p:spPr>
          <a:xfrm>
            <a:off x="1924050" y="1200150"/>
            <a:ext cx="8248650" cy="4914900"/>
          </a:xfrm>
          <a:prstGeom prst="rect">
            <a:avLst/>
          </a:prstGeom>
        </p:spPr>
      </p:pic>
    </p:spTree>
    <p:extLst>
      <p:ext uri="{BB962C8B-B14F-4D97-AF65-F5344CB8AC3E}">
        <p14:creationId xmlns:p14="http://schemas.microsoft.com/office/powerpoint/2010/main" val="20324521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11846993" y="6500787"/>
            <a:ext cx="218008" cy="2410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hangingPunct="0"/>
            <a:fld id="{86CB4B4D-7CA3-9044-876B-883B54F8677D}" type="slidenum">
              <a:rPr b="1" kern="0">
                <a:solidFill>
                  <a:srgbClr val="2A3B8F"/>
                </a:solidFill>
                <a:sym typeface="Gotham HTF Ultra"/>
              </a:rPr>
              <a:pPr hangingPunct="0"/>
              <a:t>17</a:t>
            </a:fld>
            <a:endParaRPr b="1" kern="0">
              <a:solidFill>
                <a:srgbClr val="2A3B8F"/>
              </a:solidFill>
              <a:sym typeface="Gotham HTF Ultra"/>
            </a:endParaRPr>
          </a:p>
        </p:txBody>
      </p:sp>
      <p:sp>
        <p:nvSpPr>
          <p:cNvPr id="313" name="Lorem ipsum dolor sit amet, consectetur adipiscing elised do eius."/>
          <p:cNvSpPr txBox="1"/>
          <p:nvPr/>
        </p:nvSpPr>
        <p:spPr>
          <a:xfrm>
            <a:off x="810629" y="1308061"/>
            <a:ext cx="10490091" cy="3851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800100" indent="-457200" defTabSz="1219169" hangingPunct="0">
              <a:lnSpc>
                <a:spcPct val="107000"/>
              </a:lnSpc>
              <a:spcBef>
                <a:spcPts val="600"/>
              </a:spcBef>
              <a:spcAft>
                <a:spcPts val="600"/>
              </a:spcAft>
              <a:buFont typeface="Arial" panose="020B0604020202020204" pitchFamily="34" charset="0"/>
              <a:buChar char="•"/>
            </a:pPr>
            <a:r>
              <a:rPr lang="en-US" sz="3300" kern="0" dirty="0"/>
              <a:t>Involve stakeholders during the benefit design process</a:t>
            </a:r>
          </a:p>
          <a:p>
            <a:pPr marL="771525" indent="-428625" defTabSz="1219169" hangingPunct="0">
              <a:lnSpc>
                <a:spcPct val="107000"/>
              </a:lnSpc>
              <a:spcBef>
                <a:spcPts val="600"/>
              </a:spcBef>
              <a:spcAft>
                <a:spcPts val="600"/>
              </a:spcAft>
              <a:buFont typeface="Arial" panose="020B0604020202020204" pitchFamily="34" charset="0"/>
              <a:buChar char="•"/>
            </a:pPr>
            <a:r>
              <a:rPr lang="en-US" sz="3300" kern="0" dirty="0"/>
              <a:t>Create a technical assistance fund to help programs develop their capacity for billing </a:t>
            </a:r>
          </a:p>
          <a:p>
            <a:pPr marL="771525" indent="-428625" defTabSz="1219169" hangingPunct="0">
              <a:lnSpc>
                <a:spcPct val="107000"/>
              </a:lnSpc>
              <a:spcBef>
                <a:spcPts val="600"/>
              </a:spcBef>
              <a:spcAft>
                <a:spcPts val="600"/>
              </a:spcAft>
              <a:buFont typeface="Arial" panose="020B0604020202020204" pitchFamily="34" charset="0"/>
              <a:buChar char="•"/>
            </a:pPr>
            <a:r>
              <a:rPr lang="en-US" sz="3300" kern="0" dirty="0"/>
              <a:t>Ensure that reimbursement rates are adequate</a:t>
            </a:r>
          </a:p>
          <a:p>
            <a:pPr marL="771525" indent="-428625" defTabSz="1219169" hangingPunct="0">
              <a:lnSpc>
                <a:spcPct val="107000"/>
              </a:lnSpc>
              <a:spcBef>
                <a:spcPts val="600"/>
              </a:spcBef>
              <a:spcAft>
                <a:spcPts val="600"/>
              </a:spcAft>
              <a:buFont typeface="Arial" panose="020B0604020202020204" pitchFamily="34" charset="0"/>
              <a:buChar char="•"/>
            </a:pPr>
            <a:endParaRPr lang="en-US" sz="3300" kern="0" dirty="0"/>
          </a:p>
          <a:p>
            <a:pPr marL="771525" indent="-428625" defTabSz="1219169" hangingPunct="0">
              <a:lnSpc>
                <a:spcPct val="107000"/>
              </a:lnSpc>
              <a:spcBef>
                <a:spcPts val="600"/>
              </a:spcBef>
              <a:spcAft>
                <a:spcPts val="600"/>
              </a:spcAft>
              <a:buFont typeface="Arial" panose="020B0604020202020204" pitchFamily="34" charset="0"/>
              <a:buChar char="•"/>
            </a:pPr>
            <a:endParaRPr lang="en-US" sz="3300" kern="0" dirty="0"/>
          </a:p>
        </p:txBody>
      </p:sp>
      <p:sp>
        <p:nvSpPr>
          <p:cNvPr id="3" name="Lorem ipsum dolor sit amet, consectetur adipiscing elised do eius.">
            <a:extLst>
              <a:ext uri="{FF2B5EF4-FFF2-40B4-BE49-F238E27FC236}">
                <a16:creationId xmlns:a16="http://schemas.microsoft.com/office/drawing/2014/main" id="{6044AAAD-D37D-1BBE-2C7D-869A3C268011}"/>
              </a:ext>
            </a:extLst>
          </p:cNvPr>
          <p:cNvSpPr txBox="1"/>
          <p:nvPr/>
        </p:nvSpPr>
        <p:spPr>
          <a:xfrm>
            <a:off x="1464577" y="430028"/>
            <a:ext cx="9165358" cy="566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3600" b="1" kern="0"/>
              <a:t>Key Takeaways for Implementation</a:t>
            </a:r>
          </a:p>
        </p:txBody>
      </p:sp>
    </p:spTree>
    <p:extLst>
      <p:ext uri="{BB962C8B-B14F-4D97-AF65-F5344CB8AC3E}">
        <p14:creationId xmlns:p14="http://schemas.microsoft.com/office/powerpoint/2010/main" val="121732562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orem ipsum dolor sit amet, consectetur adipiscing elised do eius.">
            <a:extLst>
              <a:ext uri="{FF2B5EF4-FFF2-40B4-BE49-F238E27FC236}">
                <a16:creationId xmlns:a16="http://schemas.microsoft.com/office/drawing/2014/main" id="{EE5F0C5E-7FFE-B25B-87BA-2F51C877063A}"/>
              </a:ext>
            </a:extLst>
          </p:cNvPr>
          <p:cNvSpPr txBox="1"/>
          <p:nvPr/>
        </p:nvSpPr>
        <p:spPr>
          <a:xfrm>
            <a:off x="0" y="2139168"/>
            <a:ext cx="12192000" cy="3132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4800" b="1" kern="0"/>
              <a:t>Thank you!</a:t>
            </a:r>
          </a:p>
          <a:p>
            <a:pPr marL="342900" algn="ctr" defTabSz="1219169" hangingPunct="0">
              <a:lnSpc>
                <a:spcPct val="107000"/>
              </a:lnSpc>
              <a:spcBef>
                <a:spcPts val="0"/>
              </a:spcBef>
            </a:pPr>
            <a:endParaRPr lang="en-US" sz="4800" b="1" kern="0"/>
          </a:p>
          <a:p>
            <a:pPr marL="342900" algn="ctr" defTabSz="1219169" hangingPunct="0">
              <a:lnSpc>
                <a:spcPct val="107000"/>
              </a:lnSpc>
              <a:spcBef>
                <a:spcPts val="0"/>
              </a:spcBef>
            </a:pPr>
            <a:r>
              <a:rPr lang="en-US" sz="4800" b="1" kern="0"/>
              <a:t>Questions?</a:t>
            </a:r>
            <a:br>
              <a:rPr lang="en-US" sz="4800" b="1" kern="0"/>
            </a:br>
            <a:r>
              <a:rPr lang="en-US" sz="4800" b="1" kern="0" err="1"/>
              <a:t>KyleF@TheHAVI.org</a:t>
            </a:r>
            <a:endParaRPr lang="en-US" sz="4800" b="1" kern="0">
              <a:solidFill>
                <a:srgbClr val="000000"/>
              </a:solidFill>
              <a:latin typeface="Aptos" panose="020B0004020202020204" pitchFamily="34" charset="0"/>
            </a:endParaRPr>
          </a:p>
        </p:txBody>
      </p:sp>
    </p:spTree>
    <p:extLst>
      <p:ext uri="{BB962C8B-B14F-4D97-AF65-F5344CB8AC3E}">
        <p14:creationId xmlns:p14="http://schemas.microsoft.com/office/powerpoint/2010/main" val="343050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11904701" y="6500787"/>
            <a:ext cx="160300" cy="241092"/>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hangingPunct="0"/>
            <a:fld id="{86CB4B4D-7CA3-9044-876B-883B54F8677D}" type="slidenum">
              <a:rPr b="1" kern="0">
                <a:solidFill>
                  <a:srgbClr val="2A3B8F"/>
                </a:solidFill>
                <a:sym typeface="Gotham HTF Ultra"/>
              </a:rPr>
              <a:pPr hangingPunct="0"/>
              <a:t>2</a:t>
            </a:fld>
            <a:endParaRPr b="1" kern="0">
              <a:solidFill>
                <a:srgbClr val="2A3B8F"/>
              </a:solidFill>
              <a:sym typeface="Gotham HTF Ultra"/>
            </a:endParaRPr>
          </a:p>
        </p:txBody>
      </p:sp>
      <p:sp>
        <p:nvSpPr>
          <p:cNvPr id="313" name="Lorem ipsum dolor sit amet, consectetur adipiscing elised do eius."/>
          <p:cNvSpPr txBox="1"/>
          <p:nvPr/>
        </p:nvSpPr>
        <p:spPr>
          <a:xfrm>
            <a:off x="0" y="588051"/>
            <a:ext cx="12192000" cy="57894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algn="ctr" defTabSz="1219169" hangingPunct="0">
              <a:spcBef>
                <a:spcPts val="1000"/>
              </a:spcBef>
            </a:pPr>
            <a:r>
              <a:rPr lang="en-US" sz="3600" b="1" kern="0"/>
              <a:t>Firearm Violence: A Public Health Crisis</a:t>
            </a:r>
          </a:p>
        </p:txBody>
      </p:sp>
      <p:pic>
        <p:nvPicPr>
          <p:cNvPr id="3" name="Picture 2">
            <a:extLst>
              <a:ext uri="{FF2B5EF4-FFF2-40B4-BE49-F238E27FC236}">
                <a16:creationId xmlns:a16="http://schemas.microsoft.com/office/drawing/2014/main" id="{5CD2949E-51C3-92C0-8345-2F07D5517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94" y="1881654"/>
            <a:ext cx="3886200" cy="3538904"/>
          </a:xfrm>
          <a:prstGeom prst="rect">
            <a:avLst/>
          </a:prstGeom>
        </p:spPr>
      </p:pic>
      <p:pic>
        <p:nvPicPr>
          <p:cNvPr id="5" name="Picture 4" descr="A close-up of a text&#10;&#10;Description automatically generated">
            <a:extLst>
              <a:ext uri="{FF2B5EF4-FFF2-40B4-BE49-F238E27FC236}">
                <a16:creationId xmlns:a16="http://schemas.microsoft.com/office/drawing/2014/main" id="{4F63755F-D6D1-0A23-CE2D-265A94D25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605" y="2077887"/>
            <a:ext cx="6568702" cy="3146438"/>
          </a:xfrm>
          <a:prstGeom prst="rect">
            <a:avLst/>
          </a:prstGeom>
        </p:spPr>
      </p:pic>
    </p:spTree>
    <p:extLst>
      <p:ext uri="{BB962C8B-B14F-4D97-AF65-F5344CB8AC3E}">
        <p14:creationId xmlns:p14="http://schemas.microsoft.com/office/powerpoint/2010/main" val="33374106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6fddfdd378_2_209"/>
          <p:cNvPicPr preferRelativeResize="0"/>
          <p:nvPr/>
        </p:nvPicPr>
        <p:blipFill rotWithShape="1">
          <a:blip r:embed="rId3">
            <a:alphaModFix/>
          </a:blip>
          <a:srcRect/>
          <a:stretch/>
        </p:blipFill>
        <p:spPr>
          <a:xfrm>
            <a:off x="1776500" y="712382"/>
            <a:ext cx="8568979" cy="5599581"/>
          </a:xfrm>
          <a:prstGeom prst="rect">
            <a:avLst/>
          </a:prstGeom>
          <a:noFill/>
          <a:ln>
            <a:noFill/>
          </a:ln>
        </p:spPr>
      </p:pic>
      <p:sp>
        <p:nvSpPr>
          <p:cNvPr id="340" name="Google Shape;340;g6fddfdd378_2_209"/>
          <p:cNvSpPr txBox="1"/>
          <p:nvPr/>
        </p:nvSpPr>
        <p:spPr>
          <a:xfrm>
            <a:off x="2446353" y="6331595"/>
            <a:ext cx="1997181" cy="166234"/>
          </a:xfrm>
          <a:prstGeom prst="rect">
            <a:avLst/>
          </a:prstGeom>
          <a:noFill/>
          <a:ln>
            <a:noFill/>
          </a:ln>
        </p:spPr>
        <p:txBody>
          <a:bodyPr spcFirstLastPara="1" wrap="square" lIns="68569" tIns="34275" rIns="68569" bIns="34275" anchor="t" anchorCtr="0">
            <a:spAutoFit/>
          </a:bodyPr>
          <a:lstStyle/>
          <a:p>
            <a:pPr defTabSz="1219169" hangingPunct="0">
              <a:lnSpc>
                <a:spcPct val="80000"/>
              </a:lnSpc>
              <a:buSzPts val="1050"/>
            </a:pPr>
            <a:r>
              <a:rPr lang="en-US" sz="788" b="1" kern="0" spc="-48" dirty="0">
                <a:solidFill>
                  <a:srgbClr val="00A2FF"/>
                </a:solidFill>
                <a:latin typeface="Franklin Gothic Medium" panose="020B0603020102020204" pitchFamily="34" charset="0"/>
                <a:sym typeface="Gotham HTF Ultra"/>
              </a:rPr>
              <a:t>DATA ADAPTED FROM GREENE, 2016</a:t>
            </a:r>
            <a:endParaRPr sz="1050" b="1" kern="0" spc="-48" dirty="0">
              <a:solidFill>
                <a:srgbClr val="00A2FF"/>
              </a:solidFill>
              <a:latin typeface="Franklin Gothic Medium" panose="020B0603020102020204" pitchFamily="34" charset="0"/>
              <a:sym typeface="Gotham HTF Ultra"/>
            </a:endParaRPr>
          </a:p>
        </p:txBody>
      </p:sp>
      <p:cxnSp>
        <p:nvCxnSpPr>
          <p:cNvPr id="341" name="Google Shape;341;g6fddfdd378_2_209"/>
          <p:cNvCxnSpPr>
            <a:cxnSpLocks/>
          </p:cNvCxnSpPr>
          <p:nvPr/>
        </p:nvCxnSpPr>
        <p:spPr>
          <a:xfrm>
            <a:off x="2222205" y="3605105"/>
            <a:ext cx="7895584" cy="0"/>
          </a:xfrm>
          <a:prstGeom prst="straightConnector1">
            <a:avLst/>
          </a:prstGeom>
          <a:noFill/>
          <a:ln w="28575" cap="flat" cmpd="sng">
            <a:solidFill>
              <a:schemeClr val="dk2"/>
            </a:solidFill>
            <a:prstDash val="solid"/>
            <a:round/>
            <a:headEnd type="none" w="med" len="med"/>
            <a:tailEnd type="none" w="med" len="med"/>
          </a:ln>
        </p:spPr>
      </p:cxnSp>
      <p:sp>
        <p:nvSpPr>
          <p:cNvPr id="342" name="Google Shape;342;g6fddfdd378_2_209"/>
          <p:cNvSpPr txBox="1"/>
          <p:nvPr/>
        </p:nvSpPr>
        <p:spPr>
          <a:xfrm>
            <a:off x="2446353" y="1630077"/>
            <a:ext cx="3625703" cy="951007"/>
          </a:xfrm>
          <a:prstGeom prst="rect">
            <a:avLst/>
          </a:prstGeom>
          <a:noFill/>
          <a:ln w="28575" cap="flat" cmpd="sng">
            <a:solidFill>
              <a:srgbClr val="000000"/>
            </a:solidFill>
            <a:prstDash val="solid"/>
            <a:round/>
            <a:headEnd type="none" w="sm" len="sm"/>
            <a:tailEnd type="none" w="sm" len="sm"/>
          </a:ln>
        </p:spPr>
        <p:txBody>
          <a:bodyPr spcFirstLastPara="1" wrap="square" lIns="68569" tIns="68569" rIns="68569" bIns="68569" anchor="t" anchorCtr="0">
            <a:spAutoFit/>
          </a:bodyPr>
          <a:lstStyle/>
          <a:p>
            <a:pPr defTabSz="1219169" hangingPunct="0">
              <a:lnSpc>
                <a:spcPct val="80000"/>
              </a:lnSpc>
            </a:pPr>
            <a:r>
              <a:rPr lang="en-US" sz="2200" b="1" kern="0" spc="-48" dirty="0">
                <a:solidFill>
                  <a:srgbClr val="2A3B8F"/>
                </a:solidFill>
                <a:latin typeface="Franklin Gothic Medium" panose="020B0603020102020204" pitchFamily="34" charset="0"/>
                <a:ea typeface="Corbel"/>
                <a:cs typeface="Corbel"/>
                <a:sym typeface="Corbel"/>
              </a:rPr>
              <a:t>Rates of reinjury have wide variations, but estimates around 30-40%</a:t>
            </a:r>
            <a:endParaRPr sz="2200" b="1" kern="0" spc="-48" dirty="0">
              <a:solidFill>
                <a:srgbClr val="2A3B8F"/>
              </a:solidFill>
              <a:latin typeface="Franklin Gothic Medium" panose="020B0603020102020204" pitchFamily="34" charset="0"/>
              <a:ea typeface="Corbel"/>
              <a:cs typeface="Corbel"/>
              <a:sym typeface="Corbel"/>
            </a:endParaRPr>
          </a:p>
        </p:txBody>
      </p:sp>
    </p:spTree>
    <p:extLst>
      <p:ext uri="{BB962C8B-B14F-4D97-AF65-F5344CB8AC3E}">
        <p14:creationId xmlns:p14="http://schemas.microsoft.com/office/powerpoint/2010/main" val="299046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orem ipsum dolor sit amet, consectetur adipiscing elised do eius.">
            <a:extLst>
              <a:ext uri="{FF2B5EF4-FFF2-40B4-BE49-F238E27FC236}">
                <a16:creationId xmlns:a16="http://schemas.microsoft.com/office/drawing/2014/main" id="{EE5F0C5E-7FFE-B25B-87BA-2F51C877063A}"/>
              </a:ext>
            </a:extLst>
          </p:cNvPr>
          <p:cNvSpPr txBox="1"/>
          <p:nvPr/>
        </p:nvSpPr>
        <p:spPr>
          <a:xfrm>
            <a:off x="871904" y="1859692"/>
            <a:ext cx="9930075" cy="23421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4800" b="1" kern="0" dirty="0"/>
              <a:t>Survivors of community violence face significant physical, psychological, and social consequences.</a:t>
            </a:r>
            <a:endParaRPr lang="en-US" sz="4800" b="1" kern="0" dirty="0">
              <a:solidFill>
                <a:srgbClr val="000000"/>
              </a:solidFill>
              <a:latin typeface="Aptos" panose="020B0004020202020204" pitchFamily="34" charset="0"/>
            </a:endParaRPr>
          </a:p>
        </p:txBody>
      </p:sp>
    </p:spTree>
    <p:extLst>
      <p:ext uri="{BB962C8B-B14F-4D97-AF65-F5344CB8AC3E}">
        <p14:creationId xmlns:p14="http://schemas.microsoft.com/office/powerpoint/2010/main" val="168345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CF326A-193A-6A1B-9F8C-013E9D82B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546" y="645603"/>
            <a:ext cx="8690909" cy="5566794"/>
          </a:xfrm>
          <a:prstGeom prst="rect">
            <a:avLst/>
          </a:prstGeom>
        </p:spPr>
      </p:pic>
    </p:spTree>
    <p:extLst>
      <p:ext uri="{BB962C8B-B14F-4D97-AF65-F5344CB8AC3E}">
        <p14:creationId xmlns:p14="http://schemas.microsoft.com/office/powerpoint/2010/main" val="362889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11904701" y="6500787"/>
            <a:ext cx="160300" cy="241092"/>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hangingPunct="0"/>
            <a:fld id="{86CB4B4D-7CA3-9044-876B-883B54F8677D}" type="slidenum">
              <a:rPr b="1" kern="0">
                <a:solidFill>
                  <a:srgbClr val="2A3B8F"/>
                </a:solidFill>
                <a:sym typeface="Gotham HTF Ultra"/>
              </a:rPr>
              <a:pPr hangingPunct="0"/>
              <a:t>6</a:t>
            </a:fld>
            <a:endParaRPr b="1" kern="0">
              <a:solidFill>
                <a:srgbClr val="2A3B8F"/>
              </a:solidFill>
              <a:sym typeface="Gotham HTF Ultra"/>
            </a:endParaRPr>
          </a:p>
        </p:txBody>
      </p:sp>
      <p:pic>
        <p:nvPicPr>
          <p:cNvPr id="2" name="Google Shape;69;p15">
            <a:extLst>
              <a:ext uri="{FF2B5EF4-FFF2-40B4-BE49-F238E27FC236}">
                <a16:creationId xmlns:a16="http://schemas.microsoft.com/office/drawing/2014/main" id="{EDBA914C-E6E9-1B4C-DF4C-B6B1BF8F66DD}"/>
              </a:ext>
            </a:extLst>
          </p:cNvPr>
          <p:cNvPicPr preferRelativeResize="0"/>
          <p:nvPr/>
        </p:nvPicPr>
        <p:blipFill>
          <a:blip r:embed="rId2">
            <a:alphaModFix/>
          </a:blip>
          <a:stretch>
            <a:fillRect/>
          </a:stretch>
        </p:blipFill>
        <p:spPr>
          <a:xfrm>
            <a:off x="2114495" y="1339846"/>
            <a:ext cx="7963010" cy="5108136"/>
          </a:xfrm>
          <a:prstGeom prst="rect">
            <a:avLst/>
          </a:prstGeom>
          <a:noFill/>
          <a:ln>
            <a:noFill/>
          </a:ln>
        </p:spPr>
      </p:pic>
      <p:sp>
        <p:nvSpPr>
          <p:cNvPr id="4" name="Lorem ipsum dolor sit amet, consectetur adipiscing elised do eius.">
            <a:extLst>
              <a:ext uri="{FF2B5EF4-FFF2-40B4-BE49-F238E27FC236}">
                <a16:creationId xmlns:a16="http://schemas.microsoft.com/office/drawing/2014/main" id="{94F1E5BA-3D23-AB4B-D302-80E68F45DC66}"/>
              </a:ext>
            </a:extLst>
          </p:cNvPr>
          <p:cNvSpPr txBox="1"/>
          <p:nvPr/>
        </p:nvSpPr>
        <p:spPr>
          <a:xfrm>
            <a:off x="0" y="437646"/>
            <a:ext cx="12192000" cy="57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algn="ctr" defTabSz="1219169" hangingPunct="0">
              <a:spcBef>
                <a:spcPts val="1000"/>
              </a:spcBef>
            </a:pPr>
            <a:r>
              <a:rPr lang="en-US" sz="3600" b="1" kern="0"/>
              <a:t>Several evidence-based program models exist</a:t>
            </a:r>
          </a:p>
        </p:txBody>
      </p:sp>
    </p:spTree>
    <p:extLst>
      <p:ext uri="{BB962C8B-B14F-4D97-AF65-F5344CB8AC3E}">
        <p14:creationId xmlns:p14="http://schemas.microsoft.com/office/powerpoint/2010/main" val="36551828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5;p16">
            <a:extLst>
              <a:ext uri="{FF2B5EF4-FFF2-40B4-BE49-F238E27FC236}">
                <a16:creationId xmlns:a16="http://schemas.microsoft.com/office/drawing/2014/main" id="{C8B72E0B-1981-A6C1-84A2-836AE10E875D}"/>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99216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11846993" y="6500787"/>
            <a:ext cx="218008" cy="241092"/>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hangingPunct="0"/>
            <a:fld id="{86CB4B4D-7CA3-9044-876B-883B54F8677D}" type="slidenum">
              <a:rPr b="1" kern="0">
                <a:solidFill>
                  <a:srgbClr val="2A3B8F"/>
                </a:solidFill>
                <a:sym typeface="Gotham HTF Ultra"/>
              </a:rPr>
              <a:pPr hangingPunct="0"/>
              <a:t>8</a:t>
            </a:fld>
            <a:endParaRPr b="1" kern="0">
              <a:solidFill>
                <a:srgbClr val="2A3B8F"/>
              </a:solidFill>
              <a:sym typeface="Gotham HTF Ultra"/>
            </a:endParaRPr>
          </a:p>
        </p:txBody>
      </p:sp>
      <p:sp>
        <p:nvSpPr>
          <p:cNvPr id="313" name="Lorem ipsum dolor sit amet, consectetur adipiscing elised do eius."/>
          <p:cNvSpPr txBox="1"/>
          <p:nvPr/>
        </p:nvSpPr>
        <p:spPr>
          <a:xfrm>
            <a:off x="0" y="583317"/>
            <a:ext cx="12192000" cy="116390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3600" b="1" kern="0" dirty="0"/>
              <a:t>Community Violence Intervention (CVI) Programs </a:t>
            </a:r>
          </a:p>
          <a:p>
            <a:pPr marL="342900" algn="ctr" defTabSz="1219169" hangingPunct="0">
              <a:lnSpc>
                <a:spcPct val="107000"/>
              </a:lnSpc>
              <a:spcBef>
                <a:spcPts val="0"/>
              </a:spcBef>
            </a:pPr>
            <a:r>
              <a:rPr lang="en-US" sz="3600" b="1" kern="0" dirty="0"/>
              <a:t>Deliver Significant Health Equity Impacts</a:t>
            </a:r>
            <a:endParaRPr lang="en-US" sz="3600" b="1" kern="0" dirty="0">
              <a:solidFill>
                <a:srgbClr val="000000"/>
              </a:solidFill>
              <a:latin typeface="Aptos" panose="020B0004020202020204" pitchFamily="34" charset="0"/>
            </a:endParaRPr>
          </a:p>
        </p:txBody>
      </p:sp>
      <p:sp>
        <p:nvSpPr>
          <p:cNvPr id="5" name="Lorem ipsum dolor sit amet, consectetur adipiscing elised do eius.">
            <a:extLst>
              <a:ext uri="{FF2B5EF4-FFF2-40B4-BE49-F238E27FC236}">
                <a16:creationId xmlns:a16="http://schemas.microsoft.com/office/drawing/2014/main" id="{E66D12AB-4B4F-334C-B47E-60A7021AD41F}"/>
              </a:ext>
            </a:extLst>
          </p:cNvPr>
          <p:cNvSpPr txBox="1"/>
          <p:nvPr/>
        </p:nvSpPr>
        <p:spPr>
          <a:xfrm>
            <a:off x="248816" y="2139168"/>
            <a:ext cx="11639940" cy="4023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914400" indent="-571500" defTabSz="1219169" hangingPunct="0">
              <a:lnSpc>
                <a:spcPct val="107000"/>
              </a:lnSpc>
              <a:spcBef>
                <a:spcPts val="0"/>
              </a:spcBef>
              <a:buFont typeface="Arial" panose="020B0604020202020204" pitchFamily="34" charset="0"/>
              <a:buChar char="•"/>
            </a:pPr>
            <a:r>
              <a:rPr lang="en-US" sz="3300" kern="0" dirty="0"/>
              <a:t>Targeted engagement with patients disconnected and skeptical of traditional health institutions </a:t>
            </a:r>
          </a:p>
          <a:p>
            <a:pPr marL="914400" indent="-571500" defTabSz="1219169" hangingPunct="0">
              <a:lnSpc>
                <a:spcPct val="107000"/>
              </a:lnSpc>
              <a:spcBef>
                <a:spcPts val="0"/>
              </a:spcBef>
              <a:buFont typeface="Arial" panose="020B0604020202020204" pitchFamily="34" charset="0"/>
              <a:buChar char="•"/>
            </a:pPr>
            <a:r>
              <a:rPr lang="en-US" sz="3300" kern="0" dirty="0"/>
              <a:t>Deliver trauma-informed care and mental health services in mental health and trauma deserts</a:t>
            </a:r>
          </a:p>
          <a:p>
            <a:pPr marL="914400" indent="-571500" defTabSz="1219169" hangingPunct="0">
              <a:lnSpc>
                <a:spcPct val="107000"/>
              </a:lnSpc>
              <a:spcBef>
                <a:spcPts val="0"/>
              </a:spcBef>
              <a:buFont typeface="Arial" panose="020B0604020202020204" pitchFamily="34" charset="0"/>
              <a:buChar char="•"/>
            </a:pPr>
            <a:r>
              <a:rPr lang="en-US" sz="3300" kern="0" dirty="0"/>
              <a:t>Addresses the leading cause of death for young Black and Brown men</a:t>
            </a:r>
          </a:p>
          <a:p>
            <a:pPr marL="914400" indent="-571500" defTabSz="1219169" hangingPunct="0">
              <a:lnSpc>
                <a:spcPct val="107000"/>
              </a:lnSpc>
              <a:spcBef>
                <a:spcPts val="0"/>
              </a:spcBef>
              <a:buFont typeface="Arial" panose="020B0604020202020204" pitchFamily="34" charset="0"/>
              <a:buChar char="•"/>
            </a:pPr>
            <a:endParaRPr lang="en-US" sz="4800" b="1" kern="0" dirty="0">
              <a:solidFill>
                <a:srgbClr val="000000"/>
              </a:solidFill>
              <a:latin typeface="Aptos" panose="020B0004020202020204" pitchFamily="34" charset="0"/>
            </a:endParaRPr>
          </a:p>
        </p:txBody>
      </p:sp>
    </p:spTree>
    <p:extLst>
      <p:ext uri="{BB962C8B-B14F-4D97-AF65-F5344CB8AC3E}">
        <p14:creationId xmlns:p14="http://schemas.microsoft.com/office/powerpoint/2010/main" val="12665325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3AA45-8652-96E3-1A85-6C1502FCA5BE}"/>
            </a:ext>
          </a:extLst>
        </p:cNvPr>
        <p:cNvGrpSpPr/>
        <p:nvPr/>
      </p:nvGrpSpPr>
      <p:grpSpPr>
        <a:xfrm>
          <a:off x="0" y="0"/>
          <a:ext cx="0" cy="0"/>
          <a:chOff x="0" y="0"/>
          <a:chExt cx="0" cy="0"/>
        </a:xfrm>
      </p:grpSpPr>
      <p:sp>
        <p:nvSpPr>
          <p:cNvPr id="312" name="Slide Number">
            <a:extLst>
              <a:ext uri="{FF2B5EF4-FFF2-40B4-BE49-F238E27FC236}">
                <a16:creationId xmlns:a16="http://schemas.microsoft.com/office/drawing/2014/main" id="{34BDCAAD-0902-44FB-BDB9-4075BEE59E1D}"/>
              </a:ext>
            </a:extLst>
          </p:cNvPr>
          <p:cNvSpPr txBox="1">
            <a:spLocks noGrp="1"/>
          </p:cNvSpPr>
          <p:nvPr>
            <p:ph type="sldNum" sz="quarter" idx="2"/>
          </p:nvPr>
        </p:nvSpPr>
        <p:spPr>
          <a:xfrm>
            <a:off x="11846993" y="6500787"/>
            <a:ext cx="218008" cy="241092"/>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hangingPunct="0"/>
            <a:fld id="{86CB4B4D-7CA3-9044-876B-883B54F8677D}" type="slidenum">
              <a:rPr b="1" kern="0">
                <a:solidFill>
                  <a:srgbClr val="2A3B8F"/>
                </a:solidFill>
                <a:sym typeface="Gotham HTF Ultra"/>
              </a:rPr>
              <a:pPr hangingPunct="0"/>
              <a:t>9</a:t>
            </a:fld>
            <a:endParaRPr b="1" kern="0">
              <a:solidFill>
                <a:srgbClr val="2A3B8F"/>
              </a:solidFill>
              <a:sym typeface="Gotham HTF Ultra"/>
            </a:endParaRPr>
          </a:p>
        </p:txBody>
      </p:sp>
      <p:sp>
        <p:nvSpPr>
          <p:cNvPr id="313" name="Lorem ipsum dolor sit amet, consectetur adipiscing elised do eius.">
            <a:extLst>
              <a:ext uri="{FF2B5EF4-FFF2-40B4-BE49-F238E27FC236}">
                <a16:creationId xmlns:a16="http://schemas.microsoft.com/office/drawing/2014/main" id="{6A63C9D5-E41E-D2AF-FA0C-D2747ECE80BA}"/>
              </a:ext>
            </a:extLst>
          </p:cNvPr>
          <p:cNvSpPr txBox="1"/>
          <p:nvPr/>
        </p:nvSpPr>
        <p:spPr>
          <a:xfrm>
            <a:off x="0" y="583317"/>
            <a:ext cx="12192000" cy="5711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lvl1pPr>
              <a:lnSpc>
                <a:spcPct val="110000"/>
              </a:lnSpc>
              <a:spcBef>
                <a:spcPts val="2000"/>
              </a:spcBef>
              <a:defRPr sz="6000" b="0" spc="0">
                <a:solidFill>
                  <a:srgbClr val="272461"/>
                </a:solidFill>
                <a:latin typeface="Newsreader 72pt Regular"/>
                <a:ea typeface="Newsreader 72pt Regular"/>
                <a:cs typeface="Newsreader 72pt Regular"/>
                <a:sym typeface="Newsreader 72pt Regular"/>
              </a:defRPr>
            </a:lvl1pPr>
          </a:lstStyle>
          <a:p>
            <a:pPr marL="342900" algn="ctr" defTabSz="1219169" hangingPunct="0">
              <a:lnSpc>
                <a:spcPct val="107000"/>
              </a:lnSpc>
              <a:spcBef>
                <a:spcPts val="0"/>
              </a:spcBef>
            </a:pPr>
            <a:r>
              <a:rPr lang="en-US" sz="3600" b="1" kern="0" dirty="0"/>
              <a:t>Medicaid and CVI</a:t>
            </a:r>
            <a:endParaRPr lang="en-US" sz="3600" b="1" kern="0" dirty="0">
              <a:solidFill>
                <a:srgbClr val="000000"/>
              </a:solidFill>
              <a:latin typeface="Aptos" panose="020B0004020202020204" pitchFamily="34" charset="0"/>
            </a:endParaRPr>
          </a:p>
        </p:txBody>
      </p:sp>
      <p:sp>
        <p:nvSpPr>
          <p:cNvPr id="6" name="TextBox 5">
            <a:extLst>
              <a:ext uri="{FF2B5EF4-FFF2-40B4-BE49-F238E27FC236}">
                <a16:creationId xmlns:a16="http://schemas.microsoft.com/office/drawing/2014/main" id="{78A0EE1B-87C0-2A3E-2815-7991E64D6DBC}"/>
              </a:ext>
            </a:extLst>
          </p:cNvPr>
          <p:cNvSpPr txBox="1"/>
          <p:nvPr/>
        </p:nvSpPr>
        <p:spPr>
          <a:xfrm>
            <a:off x="555531" y="1311389"/>
            <a:ext cx="5482153"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80000"/>
              </a:lnSpc>
              <a:spcBef>
                <a:spcPts val="0"/>
              </a:spcBef>
              <a:spcAft>
                <a:spcPts val="0"/>
              </a:spcAft>
              <a:buClrTx/>
              <a:buSzTx/>
              <a:buFont typeface="Arial" panose="020B0604020202020204" pitchFamily="34" charset="0"/>
              <a:buChar char="•"/>
              <a:tabLst/>
            </a:pPr>
            <a:r>
              <a:rPr lang="en-US" sz="2000" b="1" kern="0" dirty="0">
                <a:solidFill>
                  <a:srgbClr val="272461"/>
                </a:solidFill>
                <a:latin typeface="Newsreader 72pt Regular"/>
                <a:sym typeface="Newsreader 72pt Regular"/>
              </a:rPr>
              <a:t>2021: </a:t>
            </a:r>
            <a:r>
              <a:rPr lang="en-US" sz="2000" kern="0" dirty="0">
                <a:solidFill>
                  <a:srgbClr val="272461"/>
                </a:solidFill>
                <a:latin typeface="Newsreader 72pt Regular"/>
                <a:sym typeface="Newsreader 72pt Regular"/>
              </a:rPr>
              <a:t>The Centers for Medicare and Medicaid Services (CMS) announced that Medicaid could be used to reimburse CVI programs. The agency then provided various pathways for states to take advantage of this benefit. </a:t>
            </a:r>
          </a:p>
          <a:p>
            <a:pPr marL="0" marR="0" indent="0" algn="l" defTabSz="2438338" rtl="0" fontAlgn="auto" latinLnBrk="0" hangingPunct="0">
              <a:lnSpc>
                <a:spcPct val="80000"/>
              </a:lnSpc>
              <a:spcBef>
                <a:spcPts val="0"/>
              </a:spcBef>
              <a:spcAft>
                <a:spcPts val="0"/>
              </a:spcAft>
              <a:buClrTx/>
              <a:buSzTx/>
              <a:buFontTx/>
              <a:buNone/>
              <a:tabLst/>
            </a:pPr>
            <a:endParaRPr lang="en-US" sz="2000" kern="0" dirty="0">
              <a:solidFill>
                <a:srgbClr val="272461"/>
              </a:solidFill>
              <a:latin typeface="Newsreader 72pt Regular"/>
              <a:sym typeface="Newsreader 72pt Regular"/>
            </a:endParaRPr>
          </a:p>
          <a:p>
            <a:pPr marL="342900" marR="0" indent="-342900" algn="l" defTabSz="2438338" rtl="0" fontAlgn="auto" latinLnBrk="0" hangingPunct="0">
              <a:lnSpc>
                <a:spcPct val="80000"/>
              </a:lnSpc>
              <a:spcBef>
                <a:spcPts val="0"/>
              </a:spcBef>
              <a:spcAft>
                <a:spcPts val="0"/>
              </a:spcAft>
              <a:buClrTx/>
              <a:buSzTx/>
              <a:buFont typeface="Arial" panose="020B0604020202020204" pitchFamily="34" charset="0"/>
              <a:buChar char="•"/>
              <a:tabLst/>
            </a:pPr>
            <a:r>
              <a:rPr lang="en-US" sz="2000" b="1" kern="0" dirty="0">
                <a:solidFill>
                  <a:srgbClr val="272461"/>
                </a:solidFill>
                <a:latin typeface="Newsreader 72pt Regular"/>
                <a:sym typeface="Newsreader 72pt Regular"/>
              </a:rPr>
              <a:t>September 2024: </a:t>
            </a:r>
            <a:r>
              <a:rPr lang="en-US" sz="2000" kern="0" dirty="0">
                <a:solidFill>
                  <a:srgbClr val="272461"/>
                </a:solidFill>
                <a:latin typeface="Newsreader 72pt Regular"/>
                <a:sym typeface="Newsreader 72pt Regular"/>
              </a:rPr>
              <a:t>The</a:t>
            </a:r>
            <a:r>
              <a:rPr lang="en-US" sz="2000" b="1" kern="0" dirty="0">
                <a:solidFill>
                  <a:srgbClr val="272461"/>
                </a:solidFill>
                <a:latin typeface="Newsreader 72pt Regular"/>
                <a:sym typeface="Newsreader 72pt Regular"/>
              </a:rPr>
              <a:t> </a:t>
            </a:r>
            <a:r>
              <a:rPr lang="en-US" sz="2000" kern="0" dirty="0">
                <a:solidFill>
                  <a:srgbClr val="272461"/>
                </a:solidFill>
                <a:latin typeface="Newsreader 72pt Regular"/>
                <a:sym typeface="Newsreader 72pt Regular"/>
              </a:rPr>
              <a:t>Biden-Harris Administration announces new </a:t>
            </a:r>
            <a:r>
              <a:rPr lang="en-US" sz="2000" kern="0" dirty="0">
                <a:solidFill>
                  <a:srgbClr val="272461"/>
                </a:solidFill>
                <a:latin typeface="Newsreader 72pt Regular"/>
                <a:sym typeface="Newsreader 72pt Regular"/>
                <a:hlinkClick r:id="rId2"/>
              </a:rPr>
              <a:t>Executive Order</a:t>
            </a:r>
            <a:r>
              <a:rPr lang="en-US" sz="2000" kern="0" dirty="0">
                <a:solidFill>
                  <a:srgbClr val="272461"/>
                </a:solidFill>
                <a:latin typeface="Newsreader 72pt Regular"/>
                <a:sym typeface="Newsreader 72pt Regular"/>
              </a:rPr>
              <a:t> </a:t>
            </a:r>
            <a:r>
              <a:rPr lang="en-US" sz="2000" b="0" i="0" dirty="0">
                <a:solidFill>
                  <a:srgbClr val="0A2458"/>
                </a:solidFill>
                <a:effectLst/>
                <a:latin typeface="MercurySSm-Book-Pro_Web"/>
              </a:rPr>
              <a:t>to reduce gun violence and save lives.</a:t>
            </a:r>
            <a:endParaRPr lang="en-US" sz="2000" kern="0" dirty="0">
              <a:solidFill>
                <a:srgbClr val="272461"/>
              </a:solidFill>
              <a:latin typeface="Newsreader 72pt Regular"/>
              <a:sym typeface="Newsreader 72pt Regular"/>
            </a:endParaRPr>
          </a:p>
          <a:p>
            <a:pPr marL="342900" marR="0" indent="-342900" algn="l" defTabSz="2438338" rtl="0" fontAlgn="auto" latinLnBrk="0" hangingPunct="0">
              <a:lnSpc>
                <a:spcPct val="80000"/>
              </a:lnSpc>
              <a:spcBef>
                <a:spcPts val="0"/>
              </a:spcBef>
              <a:spcAft>
                <a:spcPts val="0"/>
              </a:spcAft>
              <a:buClrTx/>
              <a:buSzTx/>
              <a:buFont typeface="Arial" panose="020B0604020202020204" pitchFamily="34" charset="0"/>
              <a:buChar char="•"/>
              <a:tabLst/>
            </a:pPr>
            <a:endParaRPr lang="en-US" sz="2000" kern="0" dirty="0">
              <a:solidFill>
                <a:srgbClr val="272461"/>
              </a:solidFill>
              <a:latin typeface="Newsreader 72pt Regular"/>
              <a:sym typeface="Newsreader 72pt Regular"/>
            </a:endParaRPr>
          </a:p>
          <a:p>
            <a:pPr marL="342900" marR="0" indent="-342900" algn="l" defTabSz="2438338" rtl="0" fontAlgn="auto" latinLnBrk="0" hangingPunct="0">
              <a:lnSpc>
                <a:spcPct val="80000"/>
              </a:lnSpc>
              <a:spcBef>
                <a:spcPts val="0"/>
              </a:spcBef>
              <a:spcAft>
                <a:spcPts val="0"/>
              </a:spcAft>
              <a:buClrTx/>
              <a:buSzTx/>
              <a:buFont typeface="Arial" panose="020B0604020202020204" pitchFamily="34" charset="0"/>
              <a:buChar char="•"/>
              <a:tabLst/>
            </a:pPr>
            <a:r>
              <a:rPr lang="en-US" sz="2000" b="1" kern="0" dirty="0">
                <a:solidFill>
                  <a:srgbClr val="272461"/>
                </a:solidFill>
                <a:latin typeface="Newsreader 72pt Regular"/>
                <a:sym typeface="Newsreader 72pt Regular"/>
              </a:rPr>
              <a:t>As of October 2024:</a:t>
            </a:r>
          </a:p>
          <a:p>
            <a:pPr marL="800100" lvl="1" indent="-342900" defTabSz="2438338" hangingPunct="0">
              <a:lnSpc>
                <a:spcPct val="80000"/>
              </a:lnSpc>
              <a:buFont typeface="Arial" panose="020B0604020202020204" pitchFamily="34" charset="0"/>
              <a:buChar char="•"/>
            </a:pPr>
            <a:r>
              <a:rPr lang="en-US" sz="2000" kern="0" dirty="0">
                <a:solidFill>
                  <a:srgbClr val="272461"/>
                </a:solidFill>
                <a:latin typeface="Newsreader 72pt Regular"/>
                <a:sym typeface="Newsreader 72pt Regular"/>
              </a:rPr>
              <a:t>Eight states—Connecticut, Illinois, California, Oregon, Colorado, Maryland, North Carolina, and New York—have chosen to use Medicaid to support CVI programming.</a:t>
            </a:r>
          </a:p>
          <a:p>
            <a:pPr marL="800100" lvl="1" indent="-342900" defTabSz="2438338" hangingPunct="0">
              <a:lnSpc>
                <a:spcPct val="80000"/>
              </a:lnSpc>
              <a:buFont typeface="Arial" panose="020B0604020202020204" pitchFamily="34" charset="0"/>
              <a:buChar char="•"/>
            </a:pPr>
            <a:r>
              <a:rPr lang="en-US" sz="2000" kern="0" dirty="0">
                <a:solidFill>
                  <a:srgbClr val="272461"/>
                </a:solidFill>
                <a:latin typeface="Newsreader 72pt Regular"/>
                <a:sym typeface="Newsreader 72pt Regular"/>
              </a:rPr>
              <a:t>CMS held a meeting on 10/23/24 to discuss how the Biden-Harris Administration’s recently announced executive actions impact violence intervention programs.</a:t>
            </a:r>
            <a:endParaRPr lang="en-US" sz="2000" kern="0" dirty="0">
              <a:solidFill>
                <a:srgbClr val="272461"/>
              </a:solidFill>
              <a:latin typeface="Newsreader 72pt Regular"/>
              <a:sym typeface="Gotham HTF Ultra"/>
            </a:endParaRPr>
          </a:p>
        </p:txBody>
      </p:sp>
      <p:pic>
        <p:nvPicPr>
          <p:cNvPr id="3" name="Picture 2">
            <a:extLst>
              <a:ext uri="{FF2B5EF4-FFF2-40B4-BE49-F238E27FC236}">
                <a16:creationId xmlns:a16="http://schemas.microsoft.com/office/drawing/2014/main" id="{99FEBC1F-B7B0-5504-CB2E-5CF27B47DD71}"/>
              </a:ext>
            </a:extLst>
          </p:cNvPr>
          <p:cNvPicPr>
            <a:picLocks noChangeAspect="1"/>
          </p:cNvPicPr>
          <p:nvPr/>
        </p:nvPicPr>
        <p:blipFill>
          <a:blip r:embed="rId3"/>
          <a:stretch>
            <a:fillRect/>
          </a:stretch>
        </p:blipFill>
        <p:spPr>
          <a:xfrm>
            <a:off x="6705600" y="3631097"/>
            <a:ext cx="5141393" cy="2038798"/>
          </a:xfrm>
          <a:prstGeom prst="rect">
            <a:avLst/>
          </a:prstGeom>
        </p:spPr>
      </p:pic>
      <p:pic>
        <p:nvPicPr>
          <p:cNvPr id="4" name="Picture 3" descr="A white house with blue text&#10;&#10;Description automatically generated">
            <a:extLst>
              <a:ext uri="{FF2B5EF4-FFF2-40B4-BE49-F238E27FC236}">
                <a16:creationId xmlns:a16="http://schemas.microsoft.com/office/drawing/2014/main" id="{E39496B9-5D52-47A9-70BF-3E2C18F7F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843" y="1311389"/>
            <a:ext cx="5482154" cy="2162754"/>
          </a:xfrm>
          <a:prstGeom prst="rect">
            <a:avLst/>
          </a:prstGeom>
        </p:spPr>
      </p:pic>
      <p:cxnSp>
        <p:nvCxnSpPr>
          <p:cNvPr id="8" name="Straight Connector 7">
            <a:extLst>
              <a:ext uri="{FF2B5EF4-FFF2-40B4-BE49-F238E27FC236}">
                <a16:creationId xmlns:a16="http://schemas.microsoft.com/office/drawing/2014/main" id="{F82B6B36-120F-AB3F-E4F7-B85AECA06ECE}"/>
              </a:ext>
            </a:extLst>
          </p:cNvPr>
          <p:cNvCxnSpPr/>
          <p:nvPr/>
        </p:nvCxnSpPr>
        <p:spPr>
          <a:xfrm>
            <a:off x="6231467" y="1311389"/>
            <a:ext cx="0" cy="5027017"/>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3694521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8F8865"/>
      </a:dk1>
      <a:lt1>
        <a:srgbClr val="2A3B8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Gotham HTF Ultra"/>
        <a:ea typeface="Gotham HTF Ultra"/>
        <a:cs typeface="Gotham HTF Ultr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80000"/>
          </a:lnSpc>
          <a:spcBef>
            <a:spcPts val="0"/>
          </a:spcBef>
          <a:spcAft>
            <a:spcPts val="0"/>
          </a:spcAft>
          <a:buClrTx/>
          <a:buSzTx/>
          <a:buFontTx/>
          <a:buNone/>
          <a:tabLst/>
          <a:defRPr kumimoji="0" sz="4800" b="1" i="0" u="none" strike="noStrike" cap="none" spc="-96" normalizeH="0" baseline="0">
            <a:ln>
              <a:noFill/>
            </a:ln>
            <a:solidFill>
              <a:srgbClr val="2A3B8F"/>
            </a:solidFill>
            <a:effectLst/>
            <a:uFillTx/>
            <a:latin typeface="+mj-lt"/>
            <a:ea typeface="+mj-ea"/>
            <a:cs typeface="+mj-cs"/>
            <a:sym typeface="Gotham HTF Ult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DDB6D47F01E94F9182AB2E8FEA2B9C" ma:contentTypeVersion="14" ma:contentTypeDescription="Create a new document." ma:contentTypeScope="" ma:versionID="40f9093f3941ff43f6f908b4ba6d929a">
  <xsd:schema xmlns:xsd="http://www.w3.org/2001/XMLSchema" xmlns:xs="http://www.w3.org/2001/XMLSchema" xmlns:p="http://schemas.microsoft.com/office/2006/metadata/properties" xmlns:ns3="e43a66f0-330d-4324-9780-5259d19176d9" xmlns:ns4="1e11390a-c710-42af-b78e-95becfd08a68" targetNamespace="http://schemas.microsoft.com/office/2006/metadata/properties" ma:root="true" ma:fieldsID="7a18459484e59f572d5957f7d6a16aee" ns3:_="" ns4:_="">
    <xsd:import namespace="e43a66f0-330d-4324-9780-5259d19176d9"/>
    <xsd:import namespace="1e11390a-c710-42af-b78e-95becfd08a6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a66f0-330d-4324-9780-5259d1917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11390a-c710-42af-b78e-95becfd08a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43a66f0-330d-4324-9780-5259d19176d9" xsi:nil="true"/>
  </documentManagement>
</p:properties>
</file>

<file path=customXml/itemProps1.xml><?xml version="1.0" encoding="utf-8"?>
<ds:datastoreItem xmlns:ds="http://schemas.openxmlformats.org/officeDocument/2006/customXml" ds:itemID="{331347E6-4B54-4EB4-85DF-65B55AC165C5}">
  <ds:schemaRefs>
    <ds:schemaRef ds:uri="1e11390a-c710-42af-b78e-95becfd08a68"/>
    <ds:schemaRef ds:uri="e43a66f0-330d-4324-9780-5259d19176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D4A42B-4A98-42CB-97E4-326C0A5F8DA5}">
  <ds:schemaRefs>
    <ds:schemaRef ds:uri="http://schemas.microsoft.com/sharepoint/v3/contenttype/forms"/>
  </ds:schemaRefs>
</ds:datastoreItem>
</file>

<file path=customXml/itemProps3.xml><?xml version="1.0" encoding="utf-8"?>
<ds:datastoreItem xmlns:ds="http://schemas.openxmlformats.org/officeDocument/2006/customXml" ds:itemID="{6F6EFF82-045D-414E-A3FD-39708F6B1288}">
  <ds:schemaRefs>
    <ds:schemaRef ds:uri="http://purl.org/dc/elements/1.1/"/>
    <ds:schemaRef ds:uri="http://www.w3.org/XML/1998/namespace"/>
    <ds:schemaRef ds:uri="1e11390a-c710-42af-b78e-95becfd08a68"/>
    <ds:schemaRef ds:uri="http://schemas.microsoft.com/office/2006/metadata/properties"/>
    <ds:schemaRef ds:uri="e43a66f0-330d-4324-9780-5259d19176d9"/>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55</TotalTime>
  <Words>507</Words>
  <Application>Microsoft Macintosh PowerPoint</Application>
  <PresentationFormat>Widescreen</PresentationFormat>
  <Paragraphs>58</Paragraphs>
  <Slides>18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Aptos</vt:lpstr>
      <vt:lpstr>Arial</vt:lpstr>
      <vt:lpstr>Calibri</vt:lpstr>
      <vt:lpstr>Franklin Gothic Medium</vt:lpstr>
      <vt:lpstr>Gotham HTF</vt:lpstr>
      <vt:lpstr>Gotham HTF Ultra</vt:lpstr>
      <vt:lpstr>MercurySSm-Book-Pro_Web</vt:lpstr>
      <vt:lpstr>Newsreader 24pt Regular</vt:lpstr>
      <vt:lpstr>Newsreader 72pt Regular</vt:lpstr>
      <vt:lpstr>Raleway</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Kalice Allen</dc:creator>
  <cp:lastModifiedBy>Pham, Vivian</cp:lastModifiedBy>
  <cp:revision>9</cp:revision>
  <dcterms:created xsi:type="dcterms:W3CDTF">2024-10-17T18:20:59Z</dcterms:created>
  <dcterms:modified xsi:type="dcterms:W3CDTF">2024-10-23T00:40:22Z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0x01010083DDB6D47F01E94F9182AB2E8FEA2B9C</vt:lpwstr>
  </property>
</Properties>
</file>