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147470023" r:id="rId3"/>
    <p:sldId id="2147470048" r:id="rId4"/>
    <p:sldId id="2147470049" r:id="rId5"/>
    <p:sldId id="2147470050" r:id="rId6"/>
    <p:sldId id="2147470051" r:id="rId7"/>
    <p:sldId id="2147470052" r:id="rId8"/>
    <p:sldId id="2147470053" r:id="rId9"/>
    <p:sldId id="2147470054" r:id="rId10"/>
    <p:sldId id="2147470055" r:id="rId11"/>
    <p:sldId id="2147470056" r:id="rId12"/>
    <p:sldId id="2147470057" r:id="rId13"/>
    <p:sldId id="2147470058" r:id="rId14"/>
    <p:sldId id="2147470046" r:id="rId15"/>
    <p:sldId id="2147470021" r:id="rId16"/>
    <p:sldId id="2147470060" r:id="rId17"/>
    <p:sldId id="2147470062" r:id="rId18"/>
    <p:sldId id="2147470063" r:id="rId19"/>
    <p:sldId id="2147470064" r:id="rId20"/>
    <p:sldId id="2147470061" r:id="rId21"/>
    <p:sldId id="21474700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170.154.46.208\hcq\Data\Quality%20Improvement\HCP%20Influenza%20Reporting\4.%20Result\workshop\progress\HCP%20Flu_Figures_20220728.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170.154.46.208\hcq\Data\Quality%20Improvement\HCP%20Influenza%20Reporting\4.%20Result\workshop\progress\HCP%20Flu_Figures_2022072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mn-cs"/>
              </a:defRPr>
            </a:pPr>
            <a:r>
              <a:rPr lang="en-US" sz="1600" baseline="0" dirty="0">
                <a:solidFill>
                  <a:schemeClr val="tx1"/>
                </a:solidFill>
                <a:latin typeface="Calibri" panose="020F0502020204030204" pitchFamily="34" charset="0"/>
              </a:rPr>
              <a:t>Median HCP Vaccination Status with 95% CI in Acute Care Hospitals: 2021-2022</a:t>
            </a:r>
          </a:p>
        </c:rich>
      </c:tx>
      <c:layout>
        <c:manualLayout>
          <c:xMode val="edge"/>
          <c:yMode val="edge"/>
          <c:x val="0.16327194406972098"/>
          <c:y val="1.540278899634456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12120972758093483"/>
          <c:y val="0.17391138469965423"/>
          <c:w val="0.85570475122169831"/>
          <c:h val="0.68624518119260824"/>
        </c:manualLayout>
      </c:layout>
      <c:stockChart>
        <c:ser>
          <c:idx val="0"/>
          <c:order val="0"/>
          <c:spPr>
            <a:ln w="28575" cap="rnd">
              <a:noFill/>
              <a:round/>
            </a:ln>
            <a:effectLst/>
          </c:spPr>
          <c:marker>
            <c:symbol val="dash"/>
            <c:size val="5"/>
            <c:spPr>
              <a:solidFill>
                <a:srgbClr val="002060"/>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ACH!$A$65:$A$70</c:f>
              <c:strCache>
                <c:ptCount val="6"/>
                <c:pt idx="0">
                  <c:v>Total Vaccinated</c:v>
                </c:pt>
                <c:pt idx="1">
                  <c:v>Vaccinated at Facility</c:v>
                </c:pt>
                <c:pt idx="2">
                  <c:v>Vaccinated Elsewhere</c:v>
                </c:pt>
                <c:pt idx="3">
                  <c:v>Declined Vaccination</c:v>
                </c:pt>
                <c:pt idx="4">
                  <c:v>Medical Contraindication</c:v>
                </c:pt>
                <c:pt idx="5">
                  <c:v>Unknown Status</c:v>
                </c:pt>
              </c:strCache>
            </c:strRef>
          </c:cat>
          <c:val>
            <c:numRef>
              <c:f>ACH!$B$65:$B$70</c:f>
              <c:numCache>
                <c:formatCode>0%</c:formatCode>
                <c:ptCount val="6"/>
                <c:pt idx="0">
                  <c:v>0.95</c:v>
                </c:pt>
                <c:pt idx="1">
                  <c:v>0.56000000000000005</c:v>
                </c:pt>
                <c:pt idx="2">
                  <c:v>0.36</c:v>
                </c:pt>
                <c:pt idx="3">
                  <c:v>0.01</c:v>
                </c:pt>
                <c:pt idx="4">
                  <c:v>2E-3</c:v>
                </c:pt>
                <c:pt idx="5">
                  <c:v>0.03</c:v>
                </c:pt>
              </c:numCache>
            </c:numRef>
          </c:val>
          <c:smooth val="0"/>
          <c:extLst>
            <c:ext xmlns:c16="http://schemas.microsoft.com/office/drawing/2014/chart" uri="{C3380CC4-5D6E-409C-BE32-E72D297353CC}">
              <c16:uniqueId val="{00000000-5781-4D82-A296-F9E11CC89760}"/>
            </c:ext>
          </c:extLst>
        </c:ser>
        <c:ser>
          <c:idx val="1"/>
          <c:order val="1"/>
          <c:spPr>
            <a:ln w="28575" cap="rnd">
              <a:noFill/>
              <a:round/>
            </a:ln>
            <a:effectLst/>
          </c:spPr>
          <c:marker>
            <c:symbol val="none"/>
          </c:marker>
          <c:cat>
            <c:strRef>
              <c:f>ACH!$A$65:$A$70</c:f>
              <c:strCache>
                <c:ptCount val="6"/>
                <c:pt idx="0">
                  <c:v>Total Vaccinated</c:v>
                </c:pt>
                <c:pt idx="1">
                  <c:v>Vaccinated at Facility</c:v>
                </c:pt>
                <c:pt idx="2">
                  <c:v>Vaccinated Elsewhere</c:v>
                </c:pt>
                <c:pt idx="3">
                  <c:v>Declined Vaccination</c:v>
                </c:pt>
                <c:pt idx="4">
                  <c:v>Medical Contraindication</c:v>
                </c:pt>
                <c:pt idx="5">
                  <c:v>Unknown Status</c:v>
                </c:pt>
              </c:strCache>
            </c:strRef>
          </c:cat>
          <c:val>
            <c:numRef>
              <c:f>ACH!$C$65:$C$70</c:f>
              <c:numCache>
                <c:formatCode>0%</c:formatCode>
                <c:ptCount val="6"/>
                <c:pt idx="0">
                  <c:v>0.72</c:v>
                </c:pt>
                <c:pt idx="1">
                  <c:v>0.4</c:v>
                </c:pt>
                <c:pt idx="2">
                  <c:v>0.18</c:v>
                </c:pt>
                <c:pt idx="3">
                  <c:v>0</c:v>
                </c:pt>
                <c:pt idx="4">
                  <c:v>0</c:v>
                </c:pt>
                <c:pt idx="5">
                  <c:v>0</c:v>
                </c:pt>
              </c:numCache>
            </c:numRef>
          </c:val>
          <c:smooth val="0"/>
          <c:extLst>
            <c:ext xmlns:c16="http://schemas.microsoft.com/office/drawing/2014/chart" uri="{C3380CC4-5D6E-409C-BE32-E72D297353CC}">
              <c16:uniqueId val="{00000001-5781-4D82-A296-F9E11CC89760}"/>
            </c:ext>
          </c:extLst>
        </c:ser>
        <c:ser>
          <c:idx val="2"/>
          <c:order val="2"/>
          <c:spPr>
            <a:ln w="28575" cap="rnd">
              <a:noFill/>
              <a:round/>
            </a:ln>
            <a:effectLst/>
          </c:spPr>
          <c:marker>
            <c:symbol val="dot"/>
            <c:size val="3"/>
            <c:spPr>
              <a:solidFill>
                <a:schemeClr val="accent3"/>
              </a:solidFill>
              <a:ln w="9525">
                <a:solidFill>
                  <a:schemeClr val="accent3"/>
                </a:solidFill>
              </a:ln>
              <a:effectLst/>
            </c:spPr>
          </c:marker>
          <c:dPt>
            <c:idx val="0"/>
            <c:marker>
              <c:symbol val="none"/>
            </c:marker>
            <c:bubble3D val="0"/>
            <c:extLst>
              <c:ext xmlns:c16="http://schemas.microsoft.com/office/drawing/2014/chart" uri="{C3380CC4-5D6E-409C-BE32-E72D297353CC}">
                <c16:uniqueId val="{00000002-5781-4D82-A296-F9E11CC89760}"/>
              </c:ext>
            </c:extLst>
          </c:dPt>
          <c:cat>
            <c:strRef>
              <c:f>ACH!$A$65:$A$70</c:f>
              <c:strCache>
                <c:ptCount val="6"/>
                <c:pt idx="0">
                  <c:v>Total Vaccinated</c:v>
                </c:pt>
                <c:pt idx="1">
                  <c:v>Vaccinated at Facility</c:v>
                </c:pt>
                <c:pt idx="2">
                  <c:v>Vaccinated Elsewhere</c:v>
                </c:pt>
                <c:pt idx="3">
                  <c:v>Declined Vaccination</c:v>
                </c:pt>
                <c:pt idx="4">
                  <c:v>Medical Contraindication</c:v>
                </c:pt>
                <c:pt idx="5">
                  <c:v>Unknown Status</c:v>
                </c:pt>
              </c:strCache>
            </c:strRef>
          </c:cat>
          <c:val>
            <c:numRef>
              <c:f>ACH!$D$65:$D$70</c:f>
              <c:numCache>
                <c:formatCode>0%</c:formatCode>
                <c:ptCount val="6"/>
                <c:pt idx="0">
                  <c:v>0.99</c:v>
                </c:pt>
                <c:pt idx="1">
                  <c:v>0.8</c:v>
                </c:pt>
                <c:pt idx="2">
                  <c:v>0.56999999999999995</c:v>
                </c:pt>
                <c:pt idx="3">
                  <c:v>0.13</c:v>
                </c:pt>
                <c:pt idx="4">
                  <c:v>0.02</c:v>
                </c:pt>
                <c:pt idx="5">
                  <c:v>0.18</c:v>
                </c:pt>
              </c:numCache>
            </c:numRef>
          </c:val>
          <c:smooth val="0"/>
          <c:extLst>
            <c:ext xmlns:c16="http://schemas.microsoft.com/office/drawing/2014/chart" uri="{C3380CC4-5D6E-409C-BE32-E72D297353CC}">
              <c16:uniqueId val="{00000003-5781-4D82-A296-F9E11CC89760}"/>
            </c:ext>
          </c:extLst>
        </c:ser>
        <c:dLbls>
          <c:showLegendKey val="0"/>
          <c:showVal val="0"/>
          <c:showCatName val="0"/>
          <c:showSerName val="0"/>
          <c:showPercent val="0"/>
          <c:showBubbleSize val="0"/>
        </c:dLbls>
        <c:hiLowLines>
          <c:spPr>
            <a:ln w="19050" cap="flat" cmpd="sng" algn="ctr">
              <a:solidFill>
                <a:schemeClr val="accent5"/>
              </a:solidFill>
              <a:round/>
            </a:ln>
            <a:effectLst/>
          </c:spPr>
        </c:hiLowLines>
        <c:axId val="1383191392"/>
        <c:axId val="237411264"/>
      </c:stockChart>
      <c:catAx>
        <c:axId val="13831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237411264"/>
        <c:crosses val="autoZero"/>
        <c:auto val="1"/>
        <c:lblAlgn val="ctr"/>
        <c:lblOffset val="100"/>
        <c:noMultiLvlLbl val="0"/>
      </c:catAx>
      <c:valAx>
        <c:axId val="2374112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r>
                  <a:rPr lang="en-US" baseline="0">
                    <a:solidFill>
                      <a:schemeClr val="tx1"/>
                    </a:solidFill>
                    <a:latin typeface="Calibri" panose="020F0502020204030204" pitchFamily="34" charset="0"/>
                  </a:rPr>
                  <a:t>Percentage of HCP per Facility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13831913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mn-cs"/>
              </a:defRPr>
            </a:pPr>
            <a:r>
              <a:rPr lang="en-US" sz="1600" baseline="0" dirty="0">
                <a:solidFill>
                  <a:schemeClr val="tx1"/>
                </a:solidFill>
                <a:latin typeface="Calibri" panose="020F0502020204030204" pitchFamily="34" charset="0"/>
              </a:rPr>
              <a:t>HCP Vaccination in Acute Care Hospitals Over 10 years</a:t>
            </a:r>
          </a:p>
        </c:rich>
      </c:tx>
      <c:layout>
        <c:manualLayout>
          <c:xMode val="edge"/>
          <c:yMode val="edge"/>
          <c:x val="0.28524588072324292"/>
          <c:y val="4.8713149199109802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8.2857976086322546E-2"/>
          <c:y val="0.14086437677854474"/>
          <c:w val="0.90441054243219599"/>
          <c:h val="0.68860830994240829"/>
        </c:manualLayout>
      </c:layout>
      <c:barChart>
        <c:barDir val="col"/>
        <c:grouping val="clustered"/>
        <c:varyColors val="0"/>
        <c:ser>
          <c:idx val="0"/>
          <c:order val="0"/>
          <c:tx>
            <c:strRef>
              <c:f>'Overall Trends'!$C$1</c:f>
              <c:strCache>
                <c:ptCount val="1"/>
                <c:pt idx="0">
                  <c:v>Median Percent Vaccinated</c:v>
                </c:pt>
              </c:strCache>
            </c:strRef>
          </c:tx>
          <c:spPr>
            <a:solidFill>
              <a:schemeClr val="accent1"/>
            </a:solidFill>
            <a:ln>
              <a:noFill/>
            </a:ln>
            <a:effectLst/>
          </c:spPr>
          <c:invertIfNegative val="0"/>
          <c:dLbls>
            <c:dLbl>
              <c:idx val="0"/>
              <c:layout>
                <c:manualLayout>
                  <c:x val="4.6296296296296294E-3"/>
                  <c:y val="-2.56384995784788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86-44B2-B36B-AB524B00A92B}"/>
                </c:ext>
              </c:extLst>
            </c:dLbl>
            <c:dLbl>
              <c:idx val="1"/>
              <c:layout>
                <c:manualLayout>
                  <c:x val="0"/>
                  <c:y val="-1.5383099747087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86-44B2-B36B-AB524B00A92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Trends'!$A$6:$A$15</c:f>
              <c:strCache>
                <c:ptCount val="10"/>
                <c:pt idx="0">
                  <c:v>2012-2013 (n=76)</c:v>
                </c:pt>
                <c:pt idx="1">
                  <c:v>2013-2014 (n=75)</c:v>
                </c:pt>
                <c:pt idx="2">
                  <c:v>2014-2015 (n=74)</c:v>
                </c:pt>
                <c:pt idx="3">
                  <c:v>2015-2016 (n=74)</c:v>
                </c:pt>
                <c:pt idx="4">
                  <c:v>2016-2017 (n=72)</c:v>
                </c:pt>
                <c:pt idx="5">
                  <c:v>2017-2018 (n=72)</c:v>
                </c:pt>
                <c:pt idx="6">
                  <c:v>2018-2019 (n=72)</c:v>
                </c:pt>
                <c:pt idx="7">
                  <c:v>2019-2020 (n=65)</c:v>
                </c:pt>
                <c:pt idx="8">
                  <c:v>2020-2021 (n=70)</c:v>
                </c:pt>
                <c:pt idx="9">
                  <c:v>2021-2022 (n=70)</c:v>
                </c:pt>
              </c:strCache>
              <c:extLst/>
            </c:strRef>
          </c:cat>
          <c:val>
            <c:numRef>
              <c:f>'Overall Trends'!$C$6:$C$15</c:f>
              <c:numCache>
                <c:formatCode>0%</c:formatCode>
                <c:ptCount val="10"/>
                <c:pt idx="0">
                  <c:v>0.85</c:v>
                </c:pt>
                <c:pt idx="1">
                  <c:v>0.86</c:v>
                </c:pt>
                <c:pt idx="2">
                  <c:v>0.92</c:v>
                </c:pt>
                <c:pt idx="3">
                  <c:v>0.92</c:v>
                </c:pt>
                <c:pt idx="4">
                  <c:v>0.94</c:v>
                </c:pt>
                <c:pt idx="5">
                  <c:v>0.94</c:v>
                </c:pt>
                <c:pt idx="6">
                  <c:v>0.94</c:v>
                </c:pt>
                <c:pt idx="7">
                  <c:v>0.96</c:v>
                </c:pt>
                <c:pt idx="8">
                  <c:v>0.97</c:v>
                </c:pt>
                <c:pt idx="9">
                  <c:v>0.95</c:v>
                </c:pt>
              </c:numCache>
              <c:extLst/>
            </c:numRef>
          </c:val>
          <c:extLst>
            <c:ext xmlns:c16="http://schemas.microsoft.com/office/drawing/2014/chart" uri="{C3380CC4-5D6E-409C-BE32-E72D297353CC}">
              <c16:uniqueId val="{00000002-E886-44B2-B36B-AB524B00A92B}"/>
            </c:ext>
          </c:extLst>
        </c:ser>
        <c:ser>
          <c:idx val="1"/>
          <c:order val="1"/>
          <c:tx>
            <c:strRef>
              <c:f>'Overall Trends'!$G$1</c:f>
              <c:strCache>
                <c:ptCount val="1"/>
                <c:pt idx="0">
                  <c:v>Median Percent Declined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Trends'!$A$6:$A$15</c:f>
              <c:strCache>
                <c:ptCount val="10"/>
                <c:pt idx="0">
                  <c:v>2012-2013 (n=76)</c:v>
                </c:pt>
                <c:pt idx="1">
                  <c:v>2013-2014 (n=75)</c:v>
                </c:pt>
                <c:pt idx="2">
                  <c:v>2014-2015 (n=74)</c:v>
                </c:pt>
                <c:pt idx="3">
                  <c:v>2015-2016 (n=74)</c:v>
                </c:pt>
                <c:pt idx="4">
                  <c:v>2016-2017 (n=72)</c:v>
                </c:pt>
                <c:pt idx="5">
                  <c:v>2017-2018 (n=72)</c:v>
                </c:pt>
                <c:pt idx="6">
                  <c:v>2018-2019 (n=72)</c:v>
                </c:pt>
                <c:pt idx="7">
                  <c:v>2019-2020 (n=65)</c:v>
                </c:pt>
                <c:pt idx="8">
                  <c:v>2020-2021 (n=70)</c:v>
                </c:pt>
                <c:pt idx="9">
                  <c:v>2021-2022 (n=70)</c:v>
                </c:pt>
              </c:strCache>
              <c:extLst/>
            </c:strRef>
          </c:cat>
          <c:val>
            <c:numRef>
              <c:f>'Overall Trends'!$G$6:$G$15</c:f>
              <c:numCache>
                <c:formatCode>0%</c:formatCode>
                <c:ptCount val="10"/>
                <c:pt idx="0">
                  <c:v>0.09</c:v>
                </c:pt>
                <c:pt idx="1">
                  <c:v>0.09</c:v>
                </c:pt>
                <c:pt idx="2">
                  <c:v>0.05</c:v>
                </c:pt>
                <c:pt idx="3">
                  <c:v>0.04</c:v>
                </c:pt>
                <c:pt idx="4">
                  <c:v>0.04</c:v>
                </c:pt>
                <c:pt idx="5">
                  <c:v>0.04</c:v>
                </c:pt>
                <c:pt idx="6">
                  <c:v>0.03</c:v>
                </c:pt>
                <c:pt idx="7">
                  <c:v>2.5000000000000001E-2</c:v>
                </c:pt>
                <c:pt idx="8">
                  <c:v>0.01</c:v>
                </c:pt>
                <c:pt idx="9">
                  <c:v>0.01</c:v>
                </c:pt>
              </c:numCache>
              <c:extLst/>
            </c:numRef>
          </c:val>
          <c:extLst>
            <c:ext xmlns:c16="http://schemas.microsoft.com/office/drawing/2014/chart" uri="{C3380CC4-5D6E-409C-BE32-E72D297353CC}">
              <c16:uniqueId val="{00000003-E886-44B2-B36B-AB524B00A92B}"/>
            </c:ext>
          </c:extLst>
        </c:ser>
        <c:ser>
          <c:idx val="2"/>
          <c:order val="2"/>
          <c:tx>
            <c:strRef>
              <c:f>'Overall Trends'!$I$1</c:f>
              <c:strCache>
                <c:ptCount val="1"/>
                <c:pt idx="0">
                  <c:v>Median Percent Unknown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Trends'!$A$6:$A$15</c:f>
              <c:strCache>
                <c:ptCount val="10"/>
                <c:pt idx="0">
                  <c:v>2012-2013 (n=76)</c:v>
                </c:pt>
                <c:pt idx="1">
                  <c:v>2013-2014 (n=75)</c:v>
                </c:pt>
                <c:pt idx="2">
                  <c:v>2014-2015 (n=74)</c:v>
                </c:pt>
                <c:pt idx="3">
                  <c:v>2015-2016 (n=74)</c:v>
                </c:pt>
                <c:pt idx="4">
                  <c:v>2016-2017 (n=72)</c:v>
                </c:pt>
                <c:pt idx="5">
                  <c:v>2017-2018 (n=72)</c:v>
                </c:pt>
                <c:pt idx="6">
                  <c:v>2018-2019 (n=72)</c:v>
                </c:pt>
                <c:pt idx="7">
                  <c:v>2019-2020 (n=65)</c:v>
                </c:pt>
                <c:pt idx="8">
                  <c:v>2020-2021 (n=70)</c:v>
                </c:pt>
                <c:pt idx="9">
                  <c:v>2021-2022 (n=70)</c:v>
                </c:pt>
              </c:strCache>
              <c:extLst/>
            </c:strRef>
          </c:cat>
          <c:val>
            <c:numRef>
              <c:f>'Overall Trends'!$I$6:$I$15</c:f>
              <c:numCache>
                <c:formatCode>0%</c:formatCode>
                <c:ptCount val="10"/>
                <c:pt idx="0">
                  <c:v>0.04</c:v>
                </c:pt>
                <c:pt idx="1">
                  <c:v>0.04</c:v>
                </c:pt>
                <c:pt idx="2">
                  <c:v>0.03</c:v>
                </c:pt>
                <c:pt idx="3">
                  <c:v>0.02</c:v>
                </c:pt>
                <c:pt idx="4">
                  <c:v>0.01</c:v>
                </c:pt>
                <c:pt idx="5">
                  <c:v>0.01</c:v>
                </c:pt>
                <c:pt idx="6">
                  <c:v>0</c:v>
                </c:pt>
                <c:pt idx="7">
                  <c:v>0.03</c:v>
                </c:pt>
                <c:pt idx="8">
                  <c:v>0.01</c:v>
                </c:pt>
                <c:pt idx="9">
                  <c:v>0.03</c:v>
                </c:pt>
              </c:numCache>
              <c:extLst/>
            </c:numRef>
          </c:val>
          <c:extLst>
            <c:ext xmlns:c16="http://schemas.microsoft.com/office/drawing/2014/chart" uri="{C3380CC4-5D6E-409C-BE32-E72D297353CC}">
              <c16:uniqueId val="{00000004-E886-44B2-B36B-AB524B00A92B}"/>
            </c:ext>
          </c:extLst>
        </c:ser>
        <c:dLbls>
          <c:dLblPos val="outEnd"/>
          <c:showLegendKey val="0"/>
          <c:showVal val="1"/>
          <c:showCatName val="0"/>
          <c:showSerName val="0"/>
          <c:showPercent val="0"/>
          <c:showBubbleSize val="0"/>
        </c:dLbls>
        <c:gapWidth val="50"/>
        <c:overlap val="-3"/>
        <c:axId val="944671744"/>
        <c:axId val="950640016"/>
      </c:barChart>
      <c:catAx>
        <c:axId val="94467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50640016"/>
        <c:crosses val="autoZero"/>
        <c:auto val="1"/>
        <c:lblAlgn val="ctr"/>
        <c:lblOffset val="100"/>
        <c:noMultiLvlLbl val="0"/>
      </c:catAx>
      <c:valAx>
        <c:axId val="9506400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r>
                  <a:rPr lang="en-US" sz="1400" baseline="0" dirty="0">
                    <a:solidFill>
                      <a:schemeClr val="tx1"/>
                    </a:solidFill>
                    <a:latin typeface="Calibri" panose="020F0502020204030204" pitchFamily="34" charset="0"/>
                  </a:rPr>
                  <a:t>Percentage of HCP per Facility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944671744"/>
        <c:crosses val="autoZero"/>
        <c:crossBetween val="between"/>
        <c:majorUnit val="0.2"/>
      </c:valAx>
      <c:spPr>
        <a:noFill/>
        <a:ln>
          <a:noFill/>
        </a:ln>
        <a:effectLst/>
      </c:spPr>
    </c:plotArea>
    <c:legend>
      <c:legendPos val="b"/>
      <c:layout>
        <c:manualLayout>
          <c:xMode val="edge"/>
          <c:yMode val="edge"/>
          <c:x val="0.15613982679764149"/>
          <c:y val="0.93777663670056333"/>
          <c:w val="0.68772034640471691"/>
          <c:h val="6.22233632994366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7947615479849"/>
          <c:y val="8.8791930073325726E-2"/>
          <c:w val="0.87050245976958307"/>
          <c:h val="0.70007684637290846"/>
        </c:manualLayout>
      </c:layout>
      <c:barChart>
        <c:barDir val="col"/>
        <c:grouping val="stacked"/>
        <c:varyColors val="0"/>
        <c:ser>
          <c:idx val="0"/>
          <c:order val="0"/>
          <c:tx>
            <c:strRef>
              <c:f>'Overall Trends'!$B$18</c:f>
              <c:strCache>
                <c:ptCount val="1"/>
                <c:pt idx="0">
                  <c:v>Vaccinated</c:v>
                </c:pt>
              </c:strCache>
            </c:strRef>
          </c:tx>
          <c:spPr>
            <a:solidFill>
              <a:schemeClr val="accent1">
                <a:shade val="76000"/>
              </a:schemeClr>
            </a:solidFill>
            <a:ln>
              <a:noFill/>
            </a:ln>
            <a:effectLst/>
          </c:spPr>
          <c:invertIfNegative val="0"/>
          <c:cat>
            <c:strRef>
              <c:f>'Overall Trends'!$A$19:$A$44</c:f>
              <c:strCache>
                <c:ptCount val="17"/>
                <c:pt idx="0">
                  <c:v>2017-18</c:v>
                </c:pt>
                <c:pt idx="1">
                  <c:v>2018-19</c:v>
                </c:pt>
                <c:pt idx="2">
                  <c:v>2019-20</c:v>
                </c:pt>
                <c:pt idx="3">
                  <c:v>2020-21</c:v>
                </c:pt>
                <c:pt idx="4">
                  <c:v>2021-22</c:v>
                </c:pt>
                <c:pt idx="6">
                  <c:v>2017-18</c:v>
                </c:pt>
                <c:pt idx="7">
                  <c:v>2018-19</c:v>
                </c:pt>
                <c:pt idx="8">
                  <c:v>2019-20</c:v>
                </c:pt>
                <c:pt idx="9">
                  <c:v>2020-21</c:v>
                </c:pt>
                <c:pt idx="10">
                  <c:v>2021-22</c:v>
                </c:pt>
                <c:pt idx="12">
                  <c:v>2017-18</c:v>
                </c:pt>
                <c:pt idx="13">
                  <c:v>2018-19</c:v>
                </c:pt>
                <c:pt idx="14">
                  <c:v>2019-20</c:v>
                </c:pt>
                <c:pt idx="15">
                  <c:v>2020-21</c:v>
                </c:pt>
                <c:pt idx="16">
                  <c:v>2021-22</c:v>
                </c:pt>
              </c:strCache>
              <c:extLst/>
            </c:strRef>
          </c:cat>
          <c:val>
            <c:numRef>
              <c:f>'Overall Trends'!$B$19:$B$44</c:f>
              <c:numCache>
                <c:formatCode>0%</c:formatCode>
                <c:ptCount val="17"/>
                <c:pt idx="0">
                  <c:v>0.83</c:v>
                </c:pt>
                <c:pt idx="1">
                  <c:v>0.86</c:v>
                </c:pt>
                <c:pt idx="2">
                  <c:v>0.89500000000000002</c:v>
                </c:pt>
                <c:pt idx="3">
                  <c:v>0.88200000000000001</c:v>
                </c:pt>
                <c:pt idx="4">
                  <c:v>0.89500000000000002</c:v>
                </c:pt>
                <c:pt idx="6">
                  <c:v>0.86</c:v>
                </c:pt>
                <c:pt idx="7">
                  <c:v>0.83</c:v>
                </c:pt>
                <c:pt idx="8">
                  <c:v>0.81299999999999994</c:v>
                </c:pt>
                <c:pt idx="9">
                  <c:v>0.90200000000000002</c:v>
                </c:pt>
                <c:pt idx="10">
                  <c:v>0.58799999999999997</c:v>
                </c:pt>
                <c:pt idx="12">
                  <c:v>0.8</c:v>
                </c:pt>
                <c:pt idx="13">
                  <c:v>0.82</c:v>
                </c:pt>
                <c:pt idx="14">
                  <c:v>0.86299999999999999</c:v>
                </c:pt>
                <c:pt idx="15">
                  <c:v>0.79900000000000004</c:v>
                </c:pt>
                <c:pt idx="16">
                  <c:v>0.76900000000000002</c:v>
                </c:pt>
              </c:numCache>
              <c:extLst/>
            </c:numRef>
          </c:val>
          <c:extLst>
            <c:ext xmlns:c16="http://schemas.microsoft.com/office/drawing/2014/chart" uri="{C3380CC4-5D6E-409C-BE32-E72D297353CC}">
              <c16:uniqueId val="{00000000-6B2D-4B5A-AF92-18A1CB1E0BCD}"/>
            </c:ext>
          </c:extLst>
        </c:ser>
        <c:ser>
          <c:idx val="1"/>
          <c:order val="1"/>
          <c:tx>
            <c:strRef>
              <c:f>'Overall Trends'!$C$18</c:f>
              <c:strCache>
                <c:ptCount val="1"/>
                <c:pt idx="0">
                  <c:v>Declined</c:v>
                </c:pt>
              </c:strCache>
            </c:strRef>
          </c:tx>
          <c:spPr>
            <a:solidFill>
              <a:schemeClr val="accent1">
                <a:tint val="77000"/>
              </a:schemeClr>
            </a:solidFill>
            <a:ln>
              <a:noFill/>
            </a:ln>
            <a:effectLst/>
          </c:spPr>
          <c:invertIfNegative val="0"/>
          <c:cat>
            <c:strRef>
              <c:f>'Overall Trends'!$A$19:$A$44</c:f>
              <c:strCache>
                <c:ptCount val="17"/>
                <c:pt idx="0">
                  <c:v>2017-18</c:v>
                </c:pt>
                <c:pt idx="1">
                  <c:v>2018-19</c:v>
                </c:pt>
                <c:pt idx="2">
                  <c:v>2019-20</c:v>
                </c:pt>
                <c:pt idx="3">
                  <c:v>2020-21</c:v>
                </c:pt>
                <c:pt idx="4">
                  <c:v>2021-22</c:v>
                </c:pt>
                <c:pt idx="6">
                  <c:v>2017-18</c:v>
                </c:pt>
                <c:pt idx="7">
                  <c:v>2018-19</c:v>
                </c:pt>
                <c:pt idx="8">
                  <c:v>2019-20</c:v>
                </c:pt>
                <c:pt idx="9">
                  <c:v>2020-21</c:v>
                </c:pt>
                <c:pt idx="10">
                  <c:v>2021-22</c:v>
                </c:pt>
                <c:pt idx="12">
                  <c:v>2017-18</c:v>
                </c:pt>
                <c:pt idx="13">
                  <c:v>2018-19</c:v>
                </c:pt>
                <c:pt idx="14">
                  <c:v>2019-20</c:v>
                </c:pt>
                <c:pt idx="15">
                  <c:v>2020-21</c:v>
                </c:pt>
                <c:pt idx="16">
                  <c:v>2021-22</c:v>
                </c:pt>
              </c:strCache>
              <c:extLst/>
            </c:strRef>
          </c:cat>
          <c:val>
            <c:numRef>
              <c:f>'Overall Trends'!$C$19:$C$44</c:f>
              <c:numCache>
                <c:formatCode>0%</c:formatCode>
                <c:ptCount val="17"/>
                <c:pt idx="0">
                  <c:v>0.12</c:v>
                </c:pt>
                <c:pt idx="1">
                  <c:v>0.09</c:v>
                </c:pt>
                <c:pt idx="2">
                  <c:v>6.5000000000000002E-2</c:v>
                </c:pt>
                <c:pt idx="3">
                  <c:v>5.7000000000000002E-2</c:v>
                </c:pt>
                <c:pt idx="4">
                  <c:v>6.7000000000000004E-2</c:v>
                </c:pt>
                <c:pt idx="6">
                  <c:v>0.08</c:v>
                </c:pt>
                <c:pt idx="7">
                  <c:v>0.09</c:v>
                </c:pt>
                <c:pt idx="8">
                  <c:v>5.2999999999999999E-2</c:v>
                </c:pt>
                <c:pt idx="9">
                  <c:v>5.2999999999999999E-2</c:v>
                </c:pt>
                <c:pt idx="10">
                  <c:v>3.2000000000000001E-2</c:v>
                </c:pt>
                <c:pt idx="12">
                  <c:v>0.13</c:v>
                </c:pt>
                <c:pt idx="13">
                  <c:v>0.09</c:v>
                </c:pt>
                <c:pt idx="14">
                  <c:v>7.0000000000000007E-2</c:v>
                </c:pt>
                <c:pt idx="15">
                  <c:v>5.5E-2</c:v>
                </c:pt>
                <c:pt idx="16">
                  <c:v>6.4000000000000001E-2</c:v>
                </c:pt>
              </c:numCache>
              <c:extLst/>
            </c:numRef>
          </c:val>
          <c:extLst>
            <c:ext xmlns:c16="http://schemas.microsoft.com/office/drawing/2014/chart" uri="{C3380CC4-5D6E-409C-BE32-E72D297353CC}">
              <c16:uniqueId val="{00000001-6B2D-4B5A-AF92-18A1CB1E0BCD}"/>
            </c:ext>
          </c:extLst>
        </c:ser>
        <c:dLbls>
          <c:showLegendKey val="0"/>
          <c:showVal val="0"/>
          <c:showCatName val="0"/>
          <c:showSerName val="0"/>
          <c:showPercent val="0"/>
          <c:showBubbleSize val="0"/>
        </c:dLbls>
        <c:gapWidth val="50"/>
        <c:overlap val="100"/>
        <c:axId val="1689046864"/>
        <c:axId val="1773542896"/>
      </c:barChart>
      <c:catAx>
        <c:axId val="16890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1773542896"/>
        <c:crosses val="autoZero"/>
        <c:auto val="1"/>
        <c:lblAlgn val="ctr"/>
        <c:lblOffset val="100"/>
        <c:noMultiLvlLbl val="0"/>
      </c:catAx>
      <c:valAx>
        <c:axId val="17735428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600" dirty="0">
                    <a:solidFill>
                      <a:schemeClr val="tx1"/>
                    </a:solidFill>
                    <a:latin typeface="+mn-lt"/>
                  </a:rPr>
                  <a:t>Percentage of HCP per Facility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89046864"/>
        <c:crosses val="autoZero"/>
        <c:crossBetween val="between"/>
      </c:valAx>
      <c:spPr>
        <a:noFill/>
        <a:ln>
          <a:noFill/>
        </a:ln>
        <a:effectLst/>
      </c:spPr>
    </c:plotArea>
    <c:legend>
      <c:legendPos val="b"/>
      <c:layout>
        <c:manualLayout>
          <c:xMode val="edge"/>
          <c:yMode val="edge"/>
          <c:x val="0.39324843778550778"/>
          <c:y val="0.88103684387847503"/>
          <c:w val="0.21350312442898439"/>
          <c:h val="6.20165577228371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4954016121814"/>
          <c:y val="0.17944228444590782"/>
          <c:w val="0.87665896622372008"/>
          <c:h val="0.61102948077464536"/>
        </c:manualLayout>
      </c:layout>
      <c:barChart>
        <c:barDir val="col"/>
        <c:grouping val="stacked"/>
        <c:varyColors val="0"/>
        <c:ser>
          <c:idx val="0"/>
          <c:order val="0"/>
          <c:tx>
            <c:strRef>
              <c:f>'Overall Trends'!$B$108</c:f>
              <c:strCache>
                <c:ptCount val="1"/>
                <c:pt idx="0">
                  <c:v>Vaccinated</c:v>
                </c:pt>
              </c:strCache>
            </c:strRef>
          </c:tx>
          <c:spPr>
            <a:solidFill>
              <a:schemeClr val="accent1">
                <a:shade val="76000"/>
              </a:schemeClr>
            </a:solidFill>
            <a:ln>
              <a:noFill/>
            </a:ln>
            <a:effectLst/>
          </c:spPr>
          <c:invertIfNegative val="0"/>
          <c:cat>
            <c:strRef>
              <c:f>'Overall Trends'!$A$109:$A$149</c:f>
              <c:strCache>
                <c:ptCount val="23"/>
                <c:pt idx="0">
                  <c:v>2017-18</c:v>
                </c:pt>
                <c:pt idx="1">
                  <c:v>2018-19</c:v>
                </c:pt>
                <c:pt idx="2">
                  <c:v>2019-20</c:v>
                </c:pt>
                <c:pt idx="3">
                  <c:v>2020-21</c:v>
                </c:pt>
                <c:pt idx="4">
                  <c:v>2021-22</c:v>
                </c:pt>
                <c:pt idx="6">
                  <c:v>2017-18</c:v>
                </c:pt>
                <c:pt idx="7">
                  <c:v>2018-19</c:v>
                </c:pt>
                <c:pt idx="8">
                  <c:v>2019-20</c:v>
                </c:pt>
                <c:pt idx="9">
                  <c:v>2020-21</c:v>
                </c:pt>
                <c:pt idx="10">
                  <c:v>2021-22</c:v>
                </c:pt>
                <c:pt idx="12">
                  <c:v>2017-18</c:v>
                </c:pt>
                <c:pt idx="13">
                  <c:v>2018-19</c:v>
                </c:pt>
                <c:pt idx="14">
                  <c:v>2019-20</c:v>
                </c:pt>
                <c:pt idx="15">
                  <c:v>2020-21</c:v>
                </c:pt>
                <c:pt idx="16">
                  <c:v>2021-22</c:v>
                </c:pt>
                <c:pt idx="18">
                  <c:v>2017-18</c:v>
                </c:pt>
                <c:pt idx="19">
                  <c:v>2018-19</c:v>
                </c:pt>
                <c:pt idx="20">
                  <c:v>2019-20</c:v>
                </c:pt>
                <c:pt idx="21">
                  <c:v>2020-21</c:v>
                </c:pt>
                <c:pt idx="22">
                  <c:v>2021-22</c:v>
                </c:pt>
              </c:strCache>
              <c:extLst/>
            </c:strRef>
          </c:cat>
          <c:val>
            <c:numRef>
              <c:f>'Overall Trends'!$B$109:$B$149</c:f>
              <c:numCache>
                <c:formatCode>0%</c:formatCode>
                <c:ptCount val="23"/>
                <c:pt idx="0">
                  <c:v>0.75</c:v>
                </c:pt>
                <c:pt idx="1">
                  <c:v>0.68</c:v>
                </c:pt>
                <c:pt idx="2">
                  <c:v>0.73899999999999999</c:v>
                </c:pt>
                <c:pt idx="3">
                  <c:v>0.76300000000000001</c:v>
                </c:pt>
                <c:pt idx="4">
                  <c:v>0.72899999999999998</c:v>
                </c:pt>
                <c:pt idx="6">
                  <c:v>0.63</c:v>
                </c:pt>
                <c:pt idx="7">
                  <c:v>0.61</c:v>
                </c:pt>
                <c:pt idx="8">
                  <c:v>0.55300000000000005</c:v>
                </c:pt>
                <c:pt idx="9">
                  <c:v>0.83099999999999996</c:v>
                </c:pt>
                <c:pt idx="10">
                  <c:v>0.65800000000000003</c:v>
                </c:pt>
                <c:pt idx="12">
                  <c:v>0.71</c:v>
                </c:pt>
                <c:pt idx="13">
                  <c:v>0.72</c:v>
                </c:pt>
                <c:pt idx="14">
                  <c:v>0.755</c:v>
                </c:pt>
                <c:pt idx="15">
                  <c:v>0.92600000000000005</c:v>
                </c:pt>
                <c:pt idx="16">
                  <c:v>0.747</c:v>
                </c:pt>
                <c:pt idx="18">
                  <c:v>0.71</c:v>
                </c:pt>
                <c:pt idx="19">
                  <c:v>0.64</c:v>
                </c:pt>
                <c:pt idx="20">
                  <c:v>0.56499999999999995</c:v>
                </c:pt>
                <c:pt idx="21">
                  <c:v>0.86899999999999999</c:v>
                </c:pt>
                <c:pt idx="22">
                  <c:v>0.80100000000000005</c:v>
                </c:pt>
              </c:numCache>
              <c:extLst/>
            </c:numRef>
          </c:val>
          <c:extLst>
            <c:ext xmlns:c16="http://schemas.microsoft.com/office/drawing/2014/chart" uri="{C3380CC4-5D6E-409C-BE32-E72D297353CC}">
              <c16:uniqueId val="{00000000-B6F0-44D5-96C2-3FB966145321}"/>
            </c:ext>
          </c:extLst>
        </c:ser>
        <c:ser>
          <c:idx val="1"/>
          <c:order val="1"/>
          <c:tx>
            <c:strRef>
              <c:f>'Overall Trends'!$C$108</c:f>
              <c:strCache>
                <c:ptCount val="1"/>
                <c:pt idx="0">
                  <c:v>Declined</c:v>
                </c:pt>
              </c:strCache>
            </c:strRef>
          </c:tx>
          <c:spPr>
            <a:solidFill>
              <a:schemeClr val="accent1">
                <a:tint val="77000"/>
              </a:schemeClr>
            </a:solidFill>
            <a:ln>
              <a:noFill/>
            </a:ln>
            <a:effectLst/>
          </c:spPr>
          <c:invertIfNegative val="0"/>
          <c:cat>
            <c:strRef>
              <c:f>'Overall Trends'!$A$109:$A$149</c:f>
              <c:strCache>
                <c:ptCount val="23"/>
                <c:pt idx="0">
                  <c:v>2017-18</c:v>
                </c:pt>
                <c:pt idx="1">
                  <c:v>2018-19</c:v>
                </c:pt>
                <c:pt idx="2">
                  <c:v>2019-20</c:v>
                </c:pt>
                <c:pt idx="3">
                  <c:v>2020-21</c:v>
                </c:pt>
                <c:pt idx="4">
                  <c:v>2021-22</c:v>
                </c:pt>
                <c:pt idx="6">
                  <c:v>2017-18</c:v>
                </c:pt>
                <c:pt idx="7">
                  <c:v>2018-19</c:v>
                </c:pt>
                <c:pt idx="8">
                  <c:v>2019-20</c:v>
                </c:pt>
                <c:pt idx="9">
                  <c:v>2020-21</c:v>
                </c:pt>
                <c:pt idx="10">
                  <c:v>2021-22</c:v>
                </c:pt>
                <c:pt idx="12">
                  <c:v>2017-18</c:v>
                </c:pt>
                <c:pt idx="13">
                  <c:v>2018-19</c:v>
                </c:pt>
                <c:pt idx="14">
                  <c:v>2019-20</c:v>
                </c:pt>
                <c:pt idx="15">
                  <c:v>2020-21</c:v>
                </c:pt>
                <c:pt idx="16">
                  <c:v>2021-22</c:v>
                </c:pt>
                <c:pt idx="18">
                  <c:v>2017-18</c:v>
                </c:pt>
                <c:pt idx="19">
                  <c:v>2018-19</c:v>
                </c:pt>
                <c:pt idx="20">
                  <c:v>2019-20</c:v>
                </c:pt>
                <c:pt idx="21">
                  <c:v>2020-21</c:v>
                </c:pt>
                <c:pt idx="22">
                  <c:v>2021-22</c:v>
                </c:pt>
              </c:strCache>
              <c:extLst/>
            </c:strRef>
          </c:cat>
          <c:val>
            <c:numRef>
              <c:f>'Overall Trends'!$C$109:$C$149</c:f>
              <c:numCache>
                <c:formatCode>0%</c:formatCode>
                <c:ptCount val="23"/>
                <c:pt idx="0">
                  <c:v>0.2</c:v>
                </c:pt>
                <c:pt idx="1">
                  <c:v>0.23</c:v>
                </c:pt>
                <c:pt idx="2">
                  <c:v>0.18</c:v>
                </c:pt>
                <c:pt idx="3">
                  <c:v>1.4E-2</c:v>
                </c:pt>
                <c:pt idx="4">
                  <c:v>1.7999999999999999E-2</c:v>
                </c:pt>
                <c:pt idx="6">
                  <c:v>0.36</c:v>
                </c:pt>
                <c:pt idx="7">
                  <c:v>0.33</c:v>
                </c:pt>
                <c:pt idx="8">
                  <c:v>0.34599999999999997</c:v>
                </c:pt>
                <c:pt idx="9">
                  <c:v>0.109</c:v>
                </c:pt>
                <c:pt idx="10">
                  <c:v>0.29199999999999998</c:v>
                </c:pt>
                <c:pt idx="12">
                  <c:v>0.18</c:v>
                </c:pt>
                <c:pt idx="13">
                  <c:v>0.16</c:v>
                </c:pt>
                <c:pt idx="14">
                  <c:v>0.13500000000000001</c:v>
                </c:pt>
                <c:pt idx="15">
                  <c:v>5.1999999999999998E-2</c:v>
                </c:pt>
                <c:pt idx="16">
                  <c:v>0.22900000000000001</c:v>
                </c:pt>
                <c:pt idx="18">
                  <c:v>0.4</c:v>
                </c:pt>
                <c:pt idx="19">
                  <c:v>0.28999999999999998</c:v>
                </c:pt>
                <c:pt idx="20">
                  <c:v>0.38</c:v>
                </c:pt>
                <c:pt idx="21">
                  <c:v>9.5000000000000001E-2</c:v>
                </c:pt>
                <c:pt idx="22">
                  <c:v>0.16400000000000001</c:v>
                </c:pt>
              </c:numCache>
              <c:extLst/>
            </c:numRef>
          </c:val>
          <c:extLst>
            <c:ext xmlns:c16="http://schemas.microsoft.com/office/drawing/2014/chart" uri="{C3380CC4-5D6E-409C-BE32-E72D297353CC}">
              <c16:uniqueId val="{00000001-B6F0-44D5-96C2-3FB966145321}"/>
            </c:ext>
          </c:extLst>
        </c:ser>
        <c:dLbls>
          <c:showLegendKey val="0"/>
          <c:showVal val="0"/>
          <c:showCatName val="0"/>
          <c:showSerName val="0"/>
          <c:showPercent val="0"/>
          <c:showBubbleSize val="0"/>
        </c:dLbls>
        <c:gapWidth val="50"/>
        <c:overlap val="100"/>
        <c:axId val="1587652032"/>
        <c:axId val="950659568"/>
      </c:barChart>
      <c:catAx>
        <c:axId val="158765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950659568"/>
        <c:crosses val="autoZero"/>
        <c:auto val="1"/>
        <c:lblAlgn val="ctr"/>
        <c:lblOffset val="100"/>
        <c:noMultiLvlLbl val="0"/>
      </c:catAx>
      <c:valAx>
        <c:axId val="95065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r>
                  <a:rPr lang="en-US"/>
                  <a:t>Percentage of HCP per Facility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58765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latin typeface="Calibri" panose="020F050202020403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0.0795</cdr:x>
      <cdr:y>0.21447</cdr:y>
    </cdr:from>
    <cdr:to>
      <cdr:x>1</cdr:x>
      <cdr:y>0.21447</cdr:y>
    </cdr:to>
    <cdr:cxnSp macro="">
      <cdr:nvCxnSpPr>
        <cdr:cNvPr id="2" name="Straight Connector 1">
          <a:extLst xmlns:a="http://schemas.openxmlformats.org/drawingml/2006/main">
            <a:ext uri="{FF2B5EF4-FFF2-40B4-BE49-F238E27FC236}">
              <a16:creationId xmlns:a16="http://schemas.microsoft.com/office/drawing/2014/main" id="{2313E668-63AC-4EA2-9656-7E37EF3F9566}"/>
            </a:ext>
          </a:extLst>
        </cdr:cNvPr>
        <cdr:cNvCxnSpPr/>
      </cdr:nvCxnSpPr>
      <cdr:spPr>
        <a:xfrm xmlns:a="http://schemas.openxmlformats.org/drawingml/2006/main">
          <a:off x="872377" y="1062398"/>
          <a:ext cx="10100423" cy="0"/>
        </a:xfrm>
        <a:prstGeom xmlns:a="http://schemas.openxmlformats.org/drawingml/2006/main" prst="line">
          <a:avLst/>
        </a:prstGeom>
        <a:effectLst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0.10099</cdr:x>
      <cdr:y>0.01539</cdr:y>
    </cdr:from>
    <cdr:to>
      <cdr:x>0.96835</cdr:x>
      <cdr:y>0.09566</cdr:y>
    </cdr:to>
    <cdr:grpSp>
      <cdr:nvGrpSpPr>
        <cdr:cNvPr id="5" name="Group 4">
          <a:extLst xmlns:a="http://schemas.openxmlformats.org/drawingml/2006/main">
            <a:ext uri="{FF2B5EF4-FFF2-40B4-BE49-F238E27FC236}">
              <a16:creationId xmlns:a16="http://schemas.microsoft.com/office/drawing/2014/main" id="{9CE1A130-2EEA-4781-878F-6B3A610B2830}"/>
            </a:ext>
          </a:extLst>
        </cdr:cNvPr>
        <cdr:cNvGrpSpPr/>
      </cdr:nvGrpSpPr>
      <cdr:grpSpPr>
        <a:xfrm xmlns:a="http://schemas.openxmlformats.org/drawingml/2006/main">
          <a:off x="1199022" y="75489"/>
          <a:ext cx="10297885" cy="393730"/>
          <a:chOff x="735359" y="-2929496"/>
          <a:chExt cx="6315710" cy="292094"/>
        </a:xfrm>
      </cdr:grpSpPr>
      <cdr:sp macro="" textlink="">
        <cdr:nvSpPr>
          <cdr:cNvPr id="2" name="TextBox 1">
            <a:extLst xmlns:a="http://schemas.openxmlformats.org/drawingml/2006/main">
              <a:ext uri="{FF2B5EF4-FFF2-40B4-BE49-F238E27FC236}">
                <a16:creationId xmlns:a16="http://schemas.microsoft.com/office/drawing/2014/main" id="{3CC90431-4EB0-44CD-A3D9-18B7F2D0A138}"/>
              </a:ext>
            </a:extLst>
          </cdr:cNvPr>
          <cdr:cNvSpPr txBox="1"/>
        </cdr:nvSpPr>
        <cdr:spPr>
          <a:xfrm xmlns:a="http://schemas.openxmlformats.org/drawingml/2006/main">
            <a:off x="735359" y="-2929496"/>
            <a:ext cx="2134287" cy="2920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latin typeface="Calibri" panose="020F0502020204030204" pitchFamily="34" charset="0"/>
              </a:rPr>
              <a:t>Ambulatory</a:t>
            </a:r>
            <a:r>
              <a:rPr lang="en-US" sz="1600" baseline="0" dirty="0">
                <a:latin typeface="Franklin Gothic Book" panose="020B0503020102020204" pitchFamily="34" charset="0"/>
              </a:rPr>
              <a:t> Surgical </a:t>
            </a:r>
            <a:r>
              <a:rPr lang="en-US" sz="1600" dirty="0">
                <a:latin typeface="Franklin Gothic Book" panose="020B0503020102020204" pitchFamily="34" charset="0"/>
              </a:rPr>
              <a:t>Centers</a:t>
            </a:r>
          </a:p>
        </cdr:txBody>
      </cdr:sp>
      <cdr:sp macro="" textlink="">
        <cdr:nvSpPr>
          <cdr:cNvPr id="3" name="TextBox 1">
            <a:extLst xmlns:a="http://schemas.openxmlformats.org/drawingml/2006/main">
              <a:ext uri="{FF2B5EF4-FFF2-40B4-BE49-F238E27FC236}">
                <a16:creationId xmlns:a16="http://schemas.microsoft.com/office/drawing/2014/main" id="{8B7C77EA-E505-4681-BC15-42ABC3F69D5A}"/>
              </a:ext>
            </a:extLst>
          </cdr:cNvPr>
          <cdr:cNvSpPr txBox="1"/>
        </cdr:nvSpPr>
        <cdr:spPr>
          <a:xfrm xmlns:a="http://schemas.openxmlformats.org/drawingml/2006/main">
            <a:off x="3105019" y="-2929494"/>
            <a:ext cx="1714362" cy="2680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latin typeface="Calibri" panose="020F0502020204030204" pitchFamily="34" charset="0"/>
              </a:rPr>
              <a:t>Dialysis</a:t>
            </a:r>
            <a:r>
              <a:rPr lang="en-US" sz="1600" dirty="0">
                <a:latin typeface="Franklin Gothic Book" panose="020B0503020102020204" pitchFamily="34" charset="0"/>
              </a:rPr>
              <a:t> Centers</a:t>
            </a:r>
          </a:p>
        </cdr:txBody>
      </cdr:sp>
      <cdr:sp macro="" textlink="">
        <cdr:nvSpPr>
          <cdr:cNvPr id="4" name="TextBox 1">
            <a:extLst xmlns:a="http://schemas.openxmlformats.org/drawingml/2006/main">
              <a:ext uri="{FF2B5EF4-FFF2-40B4-BE49-F238E27FC236}">
                <a16:creationId xmlns:a16="http://schemas.microsoft.com/office/drawing/2014/main" id="{797E1D0D-9C75-48DF-A0C4-DADA3AADD257}"/>
              </a:ext>
            </a:extLst>
          </cdr:cNvPr>
          <cdr:cNvSpPr txBox="1"/>
        </cdr:nvSpPr>
        <cdr:spPr>
          <a:xfrm xmlns:a="http://schemas.openxmlformats.org/drawingml/2006/main">
            <a:off x="5390997" y="-2929494"/>
            <a:ext cx="1660072" cy="2701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latin typeface="Franklin Gothic Book" panose="020B0503020102020204" pitchFamily="34" charset="0"/>
              </a:rPr>
              <a:t>Non-Acute Hospitals</a:t>
            </a:r>
          </a:p>
        </cdr:txBody>
      </cdr:sp>
    </cdr:grpSp>
  </cdr:relSizeAnchor>
  <cdr:relSizeAnchor xmlns:cdr="http://schemas.openxmlformats.org/drawingml/2006/chartDrawing">
    <cdr:from>
      <cdr:x>0.10838</cdr:x>
      <cdr:y>0.1599</cdr:y>
    </cdr:from>
    <cdr:to>
      <cdr:x>0.98063</cdr:x>
      <cdr:y>0.1599</cdr:y>
    </cdr:to>
    <cdr:cxnSp macro="">
      <cdr:nvCxnSpPr>
        <cdr:cNvPr id="7" name="Straight Connector 6">
          <a:extLst xmlns:a="http://schemas.openxmlformats.org/drawingml/2006/main">
            <a:ext uri="{FF2B5EF4-FFF2-40B4-BE49-F238E27FC236}">
              <a16:creationId xmlns:a16="http://schemas.microsoft.com/office/drawing/2014/main" id="{588A8A46-FD4E-4CAE-BD42-F0118DB58C3A}"/>
            </a:ext>
          </a:extLst>
        </cdr:cNvPr>
        <cdr:cNvCxnSpPr>
          <a:cxnSpLocks xmlns:a="http://schemas.openxmlformats.org/drawingml/2006/main"/>
        </cdr:cNvCxnSpPr>
      </cdr:nvCxnSpPr>
      <cdr:spPr>
        <a:xfrm xmlns:a="http://schemas.openxmlformats.org/drawingml/2006/main">
          <a:off x="1234341" y="784537"/>
          <a:ext cx="9934516" cy="0"/>
        </a:xfrm>
        <a:prstGeom xmlns:a="http://schemas.openxmlformats.org/drawingml/2006/main" prst="line">
          <a:avLst/>
        </a:prstGeom>
        <a:noFill xmlns:a="http://schemas.openxmlformats.org/drawingml/2006/main"/>
        <a:ln xmlns:a="http://schemas.openxmlformats.org/drawingml/2006/main" w="19050" cap="flat" cmpd="sng" algn="ctr">
          <a:solidFill>
            <a:sysClr val="windowText" lastClr="000000"/>
          </a:solidFill>
          <a:prstDash val="solid"/>
          <a:miter lim="800000"/>
        </a:ln>
        <a:effectLst xmlns:a="http://schemas.openxmlformats.org/drawingml/2006/main"/>
      </cdr:spPr>
    </cdr:cxnSp>
  </cdr:relSizeAnchor>
  <cdr:relSizeAnchor xmlns:cdr="http://schemas.openxmlformats.org/drawingml/2006/chartDrawing">
    <cdr:from>
      <cdr:x>0.61881</cdr:x>
      <cdr:y>0.17528</cdr:y>
    </cdr:from>
    <cdr:to>
      <cdr:x>0.72535</cdr:x>
      <cdr:y>0.26938</cdr:y>
    </cdr:to>
    <cdr:sp macro="" textlink="">
      <cdr:nvSpPr>
        <cdr:cNvPr id="8" name="TextBox 1">
          <a:extLst xmlns:a="http://schemas.openxmlformats.org/drawingml/2006/main">
            <a:ext uri="{FF2B5EF4-FFF2-40B4-BE49-F238E27FC236}">
              <a16:creationId xmlns:a16="http://schemas.microsoft.com/office/drawing/2014/main" id="{0BBCC3E1-5926-42C0-9543-CF57533FDD1E}"/>
            </a:ext>
          </a:extLst>
        </cdr:cNvPr>
        <cdr:cNvSpPr txBox="1"/>
      </cdr:nvSpPr>
      <cdr:spPr>
        <a:xfrm xmlns:a="http://schemas.openxmlformats.org/drawingml/2006/main">
          <a:off x="7346946" y="859783"/>
          <a:ext cx="1264946" cy="461545"/>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a:solidFill>
            <a:srgbClr val="013366"/>
          </a:solidFill>
          <a:prstDash val="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13366"/>
              </a:solidFill>
              <a:effectLst/>
              <a:uLnTx/>
              <a:uFillTx/>
              <a:latin typeface="Calibri"/>
              <a:ea typeface="+mn-ea"/>
              <a:cs typeface="+mn-cs"/>
            </a:rPr>
            <a:t>90% Vaccination Goal</a:t>
          </a:r>
        </a:p>
      </cdr:txBody>
    </cdr:sp>
  </cdr:relSizeAnchor>
</c:userShapes>
</file>

<file path=ppt/drawings/drawing3.xml><?xml version="1.0" encoding="utf-8"?>
<c:userShapes xmlns:c="http://schemas.openxmlformats.org/drawingml/2006/chart">
  <cdr:relSizeAnchor xmlns:cdr="http://schemas.openxmlformats.org/drawingml/2006/chartDrawing">
    <cdr:from>
      <cdr:x>0.07844</cdr:x>
      <cdr:y>0.11887</cdr:y>
    </cdr:from>
    <cdr:to>
      <cdr:x>0.27702</cdr:x>
      <cdr:y>0.17362</cdr:y>
    </cdr:to>
    <cdr:sp macro="" textlink="">
      <cdr:nvSpPr>
        <cdr:cNvPr id="2" name="TextBox 1">
          <a:extLst xmlns:a="http://schemas.openxmlformats.org/drawingml/2006/main">
            <a:ext uri="{FF2B5EF4-FFF2-40B4-BE49-F238E27FC236}">
              <a16:creationId xmlns:a16="http://schemas.microsoft.com/office/drawing/2014/main" id="{BFBD32C6-1FD0-4FF9-9133-AAE206AC1A7B}"/>
            </a:ext>
          </a:extLst>
        </cdr:cNvPr>
        <cdr:cNvSpPr txBox="1"/>
      </cdr:nvSpPr>
      <cdr:spPr>
        <a:xfrm xmlns:a="http://schemas.openxmlformats.org/drawingml/2006/main">
          <a:off x="527049" y="463551"/>
          <a:ext cx="1334295" cy="2135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Calibri" panose="020F0502020204030204" pitchFamily="34" charset="0"/>
            </a:rPr>
            <a:t>Clinics</a:t>
          </a:r>
        </a:p>
      </cdr:txBody>
    </cdr:sp>
  </cdr:relSizeAnchor>
  <cdr:relSizeAnchor xmlns:cdr="http://schemas.openxmlformats.org/drawingml/2006/chartDrawing">
    <cdr:from>
      <cdr:x>0.33455</cdr:x>
      <cdr:y>0.12107</cdr:y>
    </cdr:from>
    <cdr:to>
      <cdr:x>0.53313</cdr:x>
      <cdr:y>0.17582</cdr:y>
    </cdr:to>
    <cdr:sp macro="" textlink="">
      <cdr:nvSpPr>
        <cdr:cNvPr id="3" name="TextBox 1">
          <a:extLst xmlns:a="http://schemas.openxmlformats.org/drawingml/2006/main">
            <a:ext uri="{FF2B5EF4-FFF2-40B4-BE49-F238E27FC236}">
              <a16:creationId xmlns:a16="http://schemas.microsoft.com/office/drawing/2014/main" id="{283350F7-086E-4444-8343-47CA6E1EB379}"/>
            </a:ext>
          </a:extLst>
        </cdr:cNvPr>
        <cdr:cNvSpPr txBox="1"/>
      </cdr:nvSpPr>
      <cdr:spPr>
        <a:xfrm xmlns:a="http://schemas.openxmlformats.org/drawingml/2006/main">
          <a:off x="3691232" y="635667"/>
          <a:ext cx="2190985" cy="2874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Adult Day Health</a:t>
          </a:r>
        </a:p>
      </cdr:txBody>
    </cdr:sp>
  </cdr:relSizeAnchor>
  <cdr:relSizeAnchor xmlns:cdr="http://schemas.openxmlformats.org/drawingml/2006/chartDrawing">
    <cdr:from>
      <cdr:x>0.57106</cdr:x>
      <cdr:y>0.1209</cdr:y>
    </cdr:from>
    <cdr:to>
      <cdr:x>0.76964</cdr:x>
      <cdr:y>0.17566</cdr:y>
    </cdr:to>
    <cdr:sp macro="" textlink="">
      <cdr:nvSpPr>
        <cdr:cNvPr id="4" name="TextBox 1">
          <a:extLst xmlns:a="http://schemas.openxmlformats.org/drawingml/2006/main">
            <a:ext uri="{FF2B5EF4-FFF2-40B4-BE49-F238E27FC236}">
              <a16:creationId xmlns:a16="http://schemas.microsoft.com/office/drawing/2014/main" id="{283350F7-086E-4444-8343-47CA6E1EB379}"/>
            </a:ext>
          </a:extLst>
        </cdr:cNvPr>
        <cdr:cNvSpPr txBox="1"/>
      </cdr:nvSpPr>
      <cdr:spPr>
        <a:xfrm xmlns:a="http://schemas.openxmlformats.org/drawingml/2006/main">
          <a:off x="6300654" y="634759"/>
          <a:ext cx="2190985" cy="2875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Nursing Homes</a:t>
          </a:r>
        </a:p>
      </cdr:txBody>
    </cdr:sp>
  </cdr:relSizeAnchor>
  <cdr:relSizeAnchor xmlns:cdr="http://schemas.openxmlformats.org/drawingml/2006/chartDrawing">
    <cdr:from>
      <cdr:x>0.80142</cdr:x>
      <cdr:y>0.12294</cdr:y>
    </cdr:from>
    <cdr:to>
      <cdr:x>1</cdr:x>
      <cdr:y>0.17769</cdr:y>
    </cdr:to>
    <cdr:sp macro="" textlink="">
      <cdr:nvSpPr>
        <cdr:cNvPr id="5" name="TextBox 1">
          <a:extLst xmlns:a="http://schemas.openxmlformats.org/drawingml/2006/main">
            <a:ext uri="{FF2B5EF4-FFF2-40B4-BE49-F238E27FC236}">
              <a16:creationId xmlns:a16="http://schemas.microsoft.com/office/drawing/2014/main" id="{283350F7-086E-4444-8343-47CA6E1EB379}"/>
            </a:ext>
          </a:extLst>
        </cdr:cNvPr>
        <cdr:cNvSpPr txBox="1"/>
      </cdr:nvSpPr>
      <cdr:spPr>
        <a:xfrm xmlns:a="http://schemas.openxmlformats.org/drawingml/2006/main">
          <a:off x="5384799" y="479424"/>
          <a:ext cx="1334295" cy="2135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Rest Homes</a:t>
          </a:r>
        </a:p>
      </cdr:txBody>
    </cdr:sp>
  </cdr:relSizeAnchor>
  <cdr:relSizeAnchor xmlns:cdr="http://schemas.openxmlformats.org/drawingml/2006/chartDrawing">
    <cdr:from>
      <cdr:x>0.09247</cdr:x>
      <cdr:y>0.33205</cdr:y>
    </cdr:from>
    <cdr:to>
      <cdr:x>0.99288</cdr:x>
      <cdr:y>0.33205</cdr:y>
    </cdr:to>
    <cdr:cxnSp macro="">
      <cdr:nvCxnSpPr>
        <cdr:cNvPr id="6" name="Straight Connector 5">
          <a:extLst xmlns:a="http://schemas.openxmlformats.org/drawingml/2006/main">
            <a:ext uri="{FF2B5EF4-FFF2-40B4-BE49-F238E27FC236}">
              <a16:creationId xmlns:a16="http://schemas.microsoft.com/office/drawing/2014/main" id="{588A8A46-FD4E-4CAE-BD42-F0118DB58C3A}"/>
            </a:ext>
          </a:extLst>
        </cdr:cNvPr>
        <cdr:cNvCxnSpPr>
          <a:cxnSpLocks xmlns:a="http://schemas.openxmlformats.org/drawingml/2006/main"/>
        </cdr:cNvCxnSpPr>
      </cdr:nvCxnSpPr>
      <cdr:spPr>
        <a:xfrm xmlns:a="http://schemas.openxmlformats.org/drawingml/2006/main">
          <a:off x="1020217" y="1743351"/>
          <a:ext cx="9934516" cy="0"/>
        </a:xfrm>
        <a:prstGeom xmlns:a="http://schemas.openxmlformats.org/drawingml/2006/main" prst="line">
          <a:avLst/>
        </a:prstGeom>
        <a:noFill xmlns:a="http://schemas.openxmlformats.org/drawingml/2006/main"/>
        <a:ln xmlns:a="http://schemas.openxmlformats.org/drawingml/2006/main" w="19050" cap="flat" cmpd="sng" algn="ctr">
          <a:solidFill>
            <a:sysClr val="windowText" lastClr="000000"/>
          </a:solidFill>
          <a:prstDash val="solid"/>
          <a:miter lim="800000"/>
        </a:ln>
        <a:effectLst xmlns:a="http://schemas.openxmlformats.org/drawingml/2006/main"/>
      </cdr:spPr>
    </cdr:cxnSp>
  </cdr:relSizeAnchor>
  <cdr:relSizeAnchor xmlns:cdr="http://schemas.openxmlformats.org/drawingml/2006/chartDrawing">
    <cdr:from>
      <cdr:x>0.21432</cdr:x>
      <cdr:y>0.23077</cdr:y>
    </cdr:from>
    <cdr:to>
      <cdr:x>0.32899</cdr:x>
      <cdr:y>0.3187</cdr:y>
    </cdr:to>
    <cdr:sp macro="" textlink="">
      <cdr:nvSpPr>
        <cdr:cNvPr id="8" name="TextBox 1">
          <a:extLst xmlns:a="http://schemas.openxmlformats.org/drawingml/2006/main">
            <a:ext uri="{FF2B5EF4-FFF2-40B4-BE49-F238E27FC236}">
              <a16:creationId xmlns:a16="http://schemas.microsoft.com/office/drawing/2014/main" id="{0BBCC3E1-5926-42C0-9543-CF57533FDD1E}"/>
            </a:ext>
          </a:extLst>
        </cdr:cNvPr>
        <cdr:cNvSpPr txBox="1"/>
      </cdr:nvSpPr>
      <cdr:spPr>
        <a:xfrm xmlns:a="http://schemas.openxmlformats.org/drawingml/2006/main">
          <a:off x="2363978" y="1211271"/>
          <a:ext cx="1264946" cy="461545"/>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a:solidFill>
            <a:srgbClr val="013366"/>
          </a:solidFill>
          <a:prstDash val="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13366"/>
              </a:solidFill>
              <a:effectLst/>
              <a:uLnTx/>
              <a:uFillTx/>
              <a:latin typeface="Calibri"/>
              <a:ea typeface="+mn-ea"/>
              <a:cs typeface="+mn-cs"/>
            </a:rPr>
            <a:t>90% Vaccination Goal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B3C73-CC5E-4B11-B41F-8EC5805105B5}"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3DF0F-5349-4C7A-941E-F904F3F84EEA}" type="slidenum">
              <a:rPr lang="en-US" smtClean="0"/>
              <a:t>‹#›</a:t>
            </a:fld>
            <a:endParaRPr lang="en-US"/>
          </a:p>
        </p:txBody>
      </p:sp>
    </p:spTree>
    <p:extLst>
      <p:ext uri="{BB962C8B-B14F-4D97-AF65-F5344CB8AC3E}">
        <p14:creationId xmlns:p14="http://schemas.microsoft.com/office/powerpoint/2010/main" val="159060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56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5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9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83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 the most recent flu season, clinics, adult day health, nursing homes, and rest homes on average fell below the 90% vaccination goal. In nursing homes and rest homes, more staff received the vaccine at their workplace than elsewhere. The reverse was true for clinics and adult day health centers. Facilities that reported data through the HCFRS form were not given the option to report staff as unknown vaccination status for the last 2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clinics=364, response rate 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nursing homes=378, response rate 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rest homes= 61, response rate 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Total adult day health= 167, response rate 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7FE82D-8BD1-4F09-9CC7-CFD40F2A98FD}"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1107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518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02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6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52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41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2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46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46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53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09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48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16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41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98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295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45736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DBDF6C-A4E3-493E-9D37-DB8D3C7D8700}" type="datetime2">
              <a:rPr lang="en-US"/>
              <a:pPr>
                <a:defRPr/>
              </a:pPr>
              <a:t>Thursday, September 15, 2022</a:t>
            </a:fld>
            <a:endParaRPr lang="en-US"/>
          </a:p>
        </p:txBody>
      </p:sp>
      <p:sp>
        <p:nvSpPr>
          <p:cNvPr id="7" name="Footer Placeholder 5"/>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E6D6B863-C39C-4776-ADEB-85C27FF2C12C}" type="slidenum">
              <a:rPr lang="en-US"/>
              <a:pPr>
                <a:defRPr/>
              </a:pPr>
              <a:t>‹#›</a:t>
            </a:fld>
            <a:endParaRPr lang="en-US"/>
          </a:p>
        </p:txBody>
      </p:sp>
    </p:spTree>
    <p:extLst>
      <p:ext uri="{BB962C8B-B14F-4D97-AF65-F5344CB8AC3E}">
        <p14:creationId xmlns:p14="http://schemas.microsoft.com/office/powerpoint/2010/main" val="1586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endParaRPr lang="en-US" dirty="0"/>
          </a:p>
        </p:txBody>
      </p:sp>
      <p:sp>
        <p:nvSpPr>
          <p:cNvPr id="6" name="Content Placeholder 5"/>
          <p:cNvSpPr>
            <a:spLocks noGrp="1"/>
          </p:cNvSpPr>
          <p:nvPr>
            <p:ph sz="quarter" idx="12"/>
          </p:nvPr>
        </p:nvSpPr>
        <p:spPr>
          <a:xfrm>
            <a:off x="612775" y="1719072"/>
            <a:ext cx="10972800" cy="4222750"/>
          </a:xfrm>
          <a:prstGeom prst="rect">
            <a:avLst/>
          </a:prstGeo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3"/>
          </p:nvPr>
        </p:nvSpPr>
        <p:spPr>
          <a:xfrm>
            <a:off x="8777817" y="6510339"/>
            <a:ext cx="2743200" cy="365125"/>
          </a:xfrm>
          <a:prstGeom prst="rect">
            <a:avLst/>
          </a:prstGeom>
        </p:spPr>
        <p:txBody>
          <a:bodyPr/>
          <a:lstStyle>
            <a:lvl1pPr>
              <a:defRPr>
                <a:solidFill>
                  <a:srgbClr val="464646">
                    <a:lumMod val="40000"/>
                    <a:lumOff val="60000"/>
                  </a:srgbClr>
                </a:solidFill>
              </a:defRPr>
            </a:lvl1pPr>
          </a:lstStyle>
          <a:p>
            <a:pPr>
              <a:defRPr/>
            </a:pPr>
            <a:fld id="{AE7E582A-0D11-42E1-9B71-57F44702A8F2}" type="slidenum">
              <a:rPr lang="en-US"/>
              <a:pPr>
                <a:defRPr/>
              </a:pPr>
              <a:t>‹#›</a:t>
            </a:fld>
            <a:endParaRPr lang="en-US"/>
          </a:p>
        </p:txBody>
      </p:sp>
      <p:sp>
        <p:nvSpPr>
          <p:cNvPr id="5" name="Footer Placeholder 3"/>
          <p:cNvSpPr>
            <a:spLocks noGrp="1"/>
          </p:cNvSpPr>
          <p:nvPr>
            <p:ph type="ftr" sz="quarter" idx="14"/>
          </p:nvPr>
        </p:nvSpPr>
        <p:spPr>
          <a:xfrm>
            <a:off x="611718" y="6519864"/>
            <a:ext cx="6151033" cy="338137"/>
          </a:xfrm>
          <a:prstGeom prst="rect">
            <a:avLst/>
          </a:prstGeom>
        </p:spPr>
        <p:txBody>
          <a:bodyPr rtlCol="0" anchor="ctr"/>
          <a:lstStyle>
            <a:lvl1pPr algn="l">
              <a:defRPr sz="1000">
                <a:solidFill>
                  <a:srgbClr val="464646">
                    <a:lumMod val="40000"/>
                    <a:lumOff val="60000"/>
                  </a:srgbClr>
                </a:solidFill>
              </a:defRPr>
            </a:lvl1pPr>
          </a:lstStyle>
          <a:p>
            <a:pPr>
              <a:defRPr/>
            </a:pPr>
            <a:r>
              <a:rPr lang="en-US"/>
              <a:t>Massachusetts Department of Public Health       mass.gov/dph</a:t>
            </a:r>
            <a:endParaRPr lang="en-US" dirty="0"/>
          </a:p>
        </p:txBody>
      </p:sp>
    </p:spTree>
    <p:extLst>
      <p:ext uri="{BB962C8B-B14F-4D97-AF65-F5344CB8AC3E}">
        <p14:creationId xmlns:p14="http://schemas.microsoft.com/office/powerpoint/2010/main" val="137323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2130426"/>
            <a:ext cx="8492456"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Tree>
    <p:extLst>
      <p:ext uri="{BB962C8B-B14F-4D97-AF65-F5344CB8AC3E}">
        <p14:creationId xmlns:p14="http://schemas.microsoft.com/office/powerpoint/2010/main" val="333098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14423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628933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001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Tree>
    <p:extLst>
      <p:ext uri="{BB962C8B-B14F-4D97-AF65-F5344CB8AC3E}">
        <p14:creationId xmlns:p14="http://schemas.microsoft.com/office/powerpoint/2010/main" val="335832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90"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90"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2"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2"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82563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599"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2" y="1353771"/>
            <a:ext cx="84319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0"/>
            <a:ext cx="1200150"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0" y="3597197"/>
            <a:ext cx="1129705" cy="1129705"/>
          </a:xfrm>
          <a:prstGeom prst="rect">
            <a:avLst/>
          </a:prstGeom>
        </p:spPr>
      </p:pic>
    </p:spTree>
    <p:extLst>
      <p:ext uri="{BB962C8B-B14F-4D97-AF65-F5344CB8AC3E}">
        <p14:creationId xmlns:p14="http://schemas.microsoft.com/office/powerpoint/2010/main" val="2600656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3" y="1725494"/>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7" y="791681"/>
            <a:ext cx="19364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2"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0978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02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370119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2" y="6356352"/>
            <a:ext cx="2844801"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114963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2" y="6356352"/>
            <a:ext cx="2844801"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3882111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11810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5742" y="168054"/>
            <a:ext cx="4823087" cy="531572"/>
          </a:xfrm>
        </p:spPr>
        <p:txBody>
          <a:bodyPr/>
          <a:lstStyle/>
          <a:p>
            <a:r>
              <a:rPr lang="en-US"/>
              <a:t>Click to edit Master title style</a:t>
            </a:r>
          </a:p>
        </p:txBody>
      </p:sp>
      <p:sp>
        <p:nvSpPr>
          <p:cNvPr id="3" name="Chart Placeholder 2"/>
          <p:cNvSpPr>
            <a:spLocks noGrp="1"/>
          </p:cNvSpPr>
          <p:nvPr>
            <p:ph type="chart" idx="1"/>
          </p:nvPr>
        </p:nvSpPr>
        <p:spPr>
          <a:xfrm>
            <a:off x="457678" y="986867"/>
            <a:ext cx="8238181"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745152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173769"/>
            <a:ext cx="10423375" cy="646331"/>
          </a:xfrm>
          <a:prstGeom prst="rect">
            <a:avLst/>
          </a:prstGeom>
          <a:noFill/>
          <a:ln>
            <a:noFill/>
          </a:ln>
        </p:spPr>
        <p:txBody>
          <a:bodyPr wrap="square" rtlCol="0">
            <a:spAutoFit/>
          </a:bodyP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3599" b="1" i="0" u="none" strike="noStrike" kern="0" cap="none" spc="0" normalizeH="0" baseline="0" noProof="0" dirty="0">
                <a:ln w="12700">
                  <a:solidFill>
                    <a:schemeClr val="tx1"/>
                  </a:solidFill>
                  <a:prstDash val="solid"/>
                </a:ln>
                <a:solidFill>
                  <a:srgbClr val="FFFFFF"/>
                </a:solidFill>
                <a:effectLst/>
                <a:uLnTx/>
                <a:uFillTx/>
                <a:latin typeface="Franklin Gothic Medium" panose="020B0603020102020204" pitchFamily="34" charset="0"/>
              </a:rPr>
              <a:t>  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7" y="120304"/>
            <a:ext cx="1743075"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9098"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2325400" y="2366908"/>
            <a:ext cx="7541202" cy="1211052"/>
          </a:xfrm>
          <a:prstGeom prst="rect">
            <a:avLst/>
          </a:prstGeom>
        </p:spPr>
        <p:txBody>
          <a:bodyPr/>
          <a:lstStyle>
            <a:lvl1pPr marL="0" indent="0" algn="ctr">
              <a:buNone/>
              <a:defRPr sz="4399" b="1">
                <a:solidFill>
                  <a:schemeClr val="bg1"/>
                </a:solidFill>
                <a:latin typeface="Franklin Gothic Medium" panose="020B0603020102020204" pitchFamily="34" charset="0"/>
              </a:defRPr>
            </a:lvl1pPr>
          </a:lstStyle>
          <a:p>
            <a:pPr lvl="0"/>
            <a:r>
              <a:rPr lang="en-US" dirty="0"/>
              <a:t>CLICK TO ADD PRESENTATION NAME OR THANK YOU</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8" y="3710338"/>
            <a:ext cx="4797425" cy="981075"/>
          </a:xfrm>
          <a:prstGeom prst="rect">
            <a:avLst/>
          </a:prstGeom>
        </p:spPr>
        <p:txBody>
          <a:bodyPr/>
          <a:lstStyle>
            <a:lvl1pPr marL="0" indent="0" algn="ctr">
              <a:buNone/>
              <a:defRPr sz="2999" b="1">
                <a:solidFill>
                  <a:schemeClr val="bg1"/>
                </a:solidFill>
                <a:latin typeface="Franklin Gothic Book" panose="020B0503020102020204" pitchFamily="34" charset="0"/>
              </a:defRPr>
            </a:lvl1pPr>
          </a:lstStyle>
          <a:p>
            <a:pPr lvl="0"/>
            <a:r>
              <a:rPr lang="en-US" dirty="0"/>
              <a:t>CLICK TO ADD</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6" y="4690759"/>
            <a:ext cx="5843587" cy="746846"/>
          </a:xfrm>
          <a:prstGeom prst="rect">
            <a:avLst/>
          </a:prstGeom>
        </p:spPr>
        <p:txBody>
          <a:bodyPr/>
          <a:lstStyle>
            <a:lvl1pPr marL="0" indent="0" algn="ctr">
              <a:buNone/>
              <a:defRPr sz="2399" b="1" i="1">
                <a:solidFill>
                  <a:schemeClr val="bg1"/>
                </a:solidFill>
                <a:latin typeface="Franklin Gothic Medium" panose="020B0603020102020204" pitchFamily="34" charset="0"/>
              </a:defRPr>
            </a:lvl1pPr>
          </a:lstStyle>
          <a:p>
            <a:pPr lvl="0"/>
            <a:r>
              <a:rPr lang="en-US" dirty="0"/>
              <a:t>Click to Add</a:t>
            </a:r>
          </a:p>
        </p:txBody>
      </p:sp>
    </p:spTree>
    <p:extLst>
      <p:ext uri="{BB962C8B-B14F-4D97-AF65-F5344CB8AC3E}">
        <p14:creationId xmlns:p14="http://schemas.microsoft.com/office/powerpoint/2010/main" val="180474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Rectangle 8">
            <a:extLst>
              <a:ext uri="{FF2B5EF4-FFF2-40B4-BE49-F238E27FC236}">
                <a16:creationId xmlns:a16="http://schemas.microsoft.com/office/drawing/2014/main" id="{5BB607E6-0B1F-BB4A-9794-46A0CA431F4F}"/>
              </a:ext>
            </a:extLst>
          </p:cNvPr>
          <p:cNvSpPr/>
          <p:nvPr userDrawn="1"/>
        </p:nvSpPr>
        <p:spPr>
          <a:xfrm>
            <a:off x="1"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4"/>
            <a:ext cx="2736415" cy="365125"/>
          </a:xfrm>
          <a:prstGeom prst="rect">
            <a:avLst/>
          </a:prstGeom>
        </p:spPr>
        <p:txBody>
          <a:bodyPr vert="horz" lIns="91440" tIns="45720" rIns="91440" bIns="45720" rtlCol="0" anchor="ctr"/>
          <a:lstStyle>
            <a:lvl1pPr algn="r">
              <a:defRPr sz="1200">
                <a:solidFill>
                  <a:schemeClr val="bg1"/>
                </a:solidFill>
                <a:latin typeface="Franklin Gothic Book" panose="020B05030201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1" cy="874654"/>
          </a:xfrm>
          <a:prstGeom prst="rect">
            <a:avLst/>
          </a:prstGeom>
        </p:spPr>
        <p:txBody>
          <a:bodyPr vert="horz" lIns="91440" tIns="45720" rIns="91440" bIns="45720" rtlCol="0" anchor="ctr">
            <a:normAutofit/>
          </a:bodyPr>
          <a:lstStyle>
            <a:lvl1pPr algn="l" defTabSz="914126" rtl="0" eaLnBrk="1" latinLnBrk="0" hangingPunct="1">
              <a:spcBef>
                <a:spcPct val="0"/>
              </a:spcBef>
              <a:buNone/>
              <a:defRPr sz="3599" b="1" kern="1200">
                <a:solidFill>
                  <a:schemeClr val="bg1"/>
                </a:solidFill>
                <a:latin typeface="Franklin Gothic Medium" panose="020B0603020102020204" pitchFamily="34" charset="0"/>
                <a:ea typeface="+mj-ea"/>
                <a:cs typeface="+mj-cs"/>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600202"/>
            <a:ext cx="10972801" cy="4525963"/>
          </a:xfrm>
          <a:prstGeom prst="rect">
            <a:avLst/>
          </a:prstGeom>
        </p:spPr>
        <p:txBody>
          <a:bodyPr vert="horz" lIns="91440" tIns="45720" rIns="91440" bIns="45720" rtlCol="0">
            <a:normAutofit/>
          </a:bodyPr>
          <a:lst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Franklin Gothic Book" panose="020B0503020102020204" pitchFamily="34" charset="0"/>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Franklin Gothic Book" panose="020B0503020102020204" pitchFamily="34" charset="0"/>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Franklin Gothic Book" panose="020B0503020102020204" pitchFamily="34" charset="0"/>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Franklin Gothic Book" panose="020B0503020102020204" pitchFamily="34" charset="0"/>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Franklin Gothic Book" panose="020B0503020102020204" pitchFamily="34" charset="0"/>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4" y="6545766"/>
            <a:ext cx="5035137" cy="276999"/>
          </a:xfrm>
          <a:prstGeom prst="rect">
            <a:avLst/>
          </a:prstGeom>
          <a:noFill/>
        </p:spPr>
        <p:txBody>
          <a:bodyPr wrap="square" rtlCol="0">
            <a:spAutoFit/>
          </a:bodyPr>
          <a:lstStyle/>
          <a:p>
            <a:r>
              <a:rPr lang="en-US" sz="1200" dirty="0">
                <a:solidFill>
                  <a:schemeClr val="bg1"/>
                </a:solidFill>
                <a:latin typeface="Franklin Gothic Book" panose="020B0503020102020204" pitchFamily="34" charset="0"/>
              </a:rPr>
              <a:t>Massachusetts Department of Public Health | mass.gov/dph</a:t>
            </a:r>
          </a:p>
        </p:txBody>
      </p:sp>
    </p:spTree>
    <p:extLst>
      <p:ext uri="{BB962C8B-B14F-4D97-AF65-F5344CB8AC3E}">
        <p14:creationId xmlns:p14="http://schemas.microsoft.com/office/powerpoint/2010/main" val="355094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Rectangle 8">
            <a:extLst>
              <a:ext uri="{FF2B5EF4-FFF2-40B4-BE49-F238E27FC236}">
                <a16:creationId xmlns:a16="http://schemas.microsoft.com/office/drawing/2014/main" id="{5BB607E6-0B1F-BB4A-9794-46A0CA431F4F}"/>
              </a:ext>
            </a:extLst>
          </p:cNvPr>
          <p:cNvSpPr/>
          <p:nvPr userDrawn="1"/>
        </p:nvSpPr>
        <p:spPr>
          <a:xfrm>
            <a:off x="1"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4"/>
            <a:ext cx="2736415" cy="365125"/>
          </a:xfrm>
          <a:prstGeom prst="rect">
            <a:avLst/>
          </a:prstGeom>
        </p:spPr>
        <p:txBody>
          <a:bodyPr vert="horz" lIns="91440" tIns="45720" rIns="91440" bIns="45720" rtlCol="0" anchor="ctr"/>
          <a:lstStyle>
            <a:lvl1pPr algn="r">
              <a:defRPr sz="1200">
                <a:solidFill>
                  <a:schemeClr val="bg1"/>
                </a:solidFill>
                <a:latin typeface="Franklin Gothic Book" panose="020B05030201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1" cy="874654"/>
          </a:xfrm>
          <a:prstGeom prst="rect">
            <a:avLst/>
          </a:prstGeom>
        </p:spPr>
        <p:txBody>
          <a:bodyPr vert="horz" lIns="91440" tIns="45720" rIns="91440" bIns="45720" rtlCol="0" anchor="ctr">
            <a:normAutofit/>
          </a:bodyPr>
          <a:lstStyle>
            <a:lvl1pPr algn="l" defTabSz="914126" rtl="0" eaLnBrk="1" latinLnBrk="0" hangingPunct="1">
              <a:spcBef>
                <a:spcPct val="0"/>
              </a:spcBef>
              <a:buNone/>
              <a:defRPr sz="3599" b="1" kern="1200">
                <a:solidFill>
                  <a:schemeClr val="bg1"/>
                </a:solidFill>
                <a:latin typeface="Franklin Gothic Medium" panose="020B0603020102020204" pitchFamily="34" charset="0"/>
                <a:ea typeface="+mj-ea"/>
                <a:cs typeface="+mj-cs"/>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600202"/>
            <a:ext cx="10972801" cy="4525963"/>
          </a:xfrm>
          <a:prstGeom prst="rect">
            <a:avLst/>
          </a:prstGeom>
        </p:spPr>
        <p:txBody>
          <a:bodyPr vert="horz" lIns="91440" tIns="45720" rIns="91440" bIns="45720" rtlCol="0">
            <a:normAutofit/>
          </a:bodyPr>
          <a:lstStyle>
            <a:lvl1pPr marL="0" indent="0" algn="l" defTabSz="914126" rtl="0" eaLnBrk="1" latinLnBrk="0" hangingPunct="1">
              <a:spcBef>
                <a:spcPct val="20000"/>
              </a:spcBef>
              <a:buFont typeface="Arial" panose="020B0604020202020204" pitchFamily="34" charset="0"/>
              <a:buNone/>
              <a:defRPr sz="3199" kern="1200">
                <a:solidFill>
                  <a:schemeClr val="tx1"/>
                </a:solidFill>
                <a:latin typeface="Franklin Gothic Book" panose="020B0503020102020204" pitchFamily="34" charset="0"/>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Franklin Gothic Book" panose="020B0503020102020204" pitchFamily="34" charset="0"/>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Franklin Gothic Book" panose="020B0503020102020204" pitchFamily="34" charset="0"/>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Franklin Gothic Book" panose="020B0503020102020204" pitchFamily="34" charset="0"/>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Franklin Gothic Book" panose="020B0503020102020204" pitchFamily="34" charset="0"/>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4" y="6545766"/>
            <a:ext cx="5035137" cy="276999"/>
          </a:xfrm>
          <a:prstGeom prst="rect">
            <a:avLst/>
          </a:prstGeom>
          <a:noFill/>
        </p:spPr>
        <p:txBody>
          <a:bodyPr wrap="square" rtlCol="0">
            <a:spAutoFit/>
          </a:bodyPr>
          <a:lstStyle/>
          <a:p>
            <a:r>
              <a:rPr lang="en-US" sz="1200" dirty="0">
                <a:solidFill>
                  <a:schemeClr val="bg1"/>
                </a:solidFill>
                <a:latin typeface="Franklin Gothic Book" panose="020B0503020102020204" pitchFamily="34" charset="0"/>
              </a:rPr>
              <a:t>Massachusetts Department of Public Health | mass.gov/dph</a:t>
            </a:r>
          </a:p>
        </p:txBody>
      </p:sp>
    </p:spTree>
    <p:extLst>
      <p:ext uri="{BB962C8B-B14F-4D97-AF65-F5344CB8AC3E}">
        <p14:creationId xmlns:p14="http://schemas.microsoft.com/office/powerpoint/2010/main" val="322049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16780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0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22152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6185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CED4604-ED95-46EC-8FF5-646C6768C01B}" type="datetime2">
              <a:rPr lang="en-US"/>
              <a:pPr>
                <a:defRPr/>
              </a:pPr>
              <a:t>Thursday, September 15, 2022</a:t>
            </a:fld>
            <a:endParaRPr lang="en-US"/>
          </a:p>
        </p:txBody>
      </p:sp>
      <p:sp>
        <p:nvSpPr>
          <p:cNvPr id="4" name="Footer Placeholder 3"/>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70155E6C-ADA6-4879-BFB7-5937A80C3C44}" type="slidenum">
              <a:rPr lang="en-US"/>
              <a:pPr>
                <a:defRPr/>
              </a:pPr>
              <a:t>‹#›</a:t>
            </a:fld>
            <a:endParaRPr lang="en-US"/>
          </a:p>
        </p:txBody>
      </p:sp>
    </p:spTree>
    <p:extLst>
      <p:ext uri="{BB962C8B-B14F-4D97-AF65-F5344CB8AC3E}">
        <p14:creationId xmlns:p14="http://schemas.microsoft.com/office/powerpoint/2010/main" val="109963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5216D4A-51F1-42CE-97C6-504EFCD07714}" type="datetime2">
              <a:rPr lang="en-US"/>
              <a:pPr>
                <a:defRPr/>
              </a:pPr>
              <a:t>Thursday, September 15, 2022</a:t>
            </a:fld>
            <a:endParaRPr lang="en-US"/>
          </a:p>
        </p:txBody>
      </p:sp>
      <p:sp>
        <p:nvSpPr>
          <p:cNvPr id="3" name="Footer Placeholder 2"/>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58BEEFC4-95C9-40EC-B69F-6A44F71B8C3F}" type="slidenum">
              <a:rPr lang="en-US"/>
              <a:pPr>
                <a:defRPr/>
              </a:pPr>
              <a:t>‹#›</a:t>
            </a:fld>
            <a:endParaRPr lang="en-US"/>
          </a:p>
        </p:txBody>
      </p:sp>
    </p:spTree>
    <p:extLst>
      <p:ext uri="{BB962C8B-B14F-4D97-AF65-F5344CB8AC3E}">
        <p14:creationId xmlns:p14="http://schemas.microsoft.com/office/powerpoint/2010/main" val="260346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101504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0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1"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92822" y="56525"/>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20476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info-details/flu-vaccination-reports-for-healthcare-personne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flu/prevent/keyfacts.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people.gov/node/4668/data_detail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725223"/>
            <a:ext cx="11032959" cy="2846929"/>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Massachusetts Healthcare Personnel Influenza Vaccination in Health Care Facilities:</a:t>
            </a:r>
            <a:endParaRPr kumimoji="0" lang="en-US"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Seasons 2019 -2022</a:t>
            </a:r>
            <a:endParaRPr kumimoji="0" lang="en-US" sz="32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896296"/>
            <a:ext cx="10282111" cy="161582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Katherine T. Fillo, </a:t>
            </a:r>
            <a:r>
              <a:rPr kumimoji="0" lang="en-US" sz="1800" b="1" i="0" u="none" strike="noStrike" kern="1200" cap="none" spc="0" normalizeH="0" baseline="0" noProof="0" dirty="0" err="1">
                <a:ln>
                  <a:noFill/>
                </a:ln>
                <a:solidFill>
                  <a:prstClr val="white"/>
                </a:solidFill>
                <a:effectLst/>
                <a:uLnTx/>
                <a:uFillTx/>
                <a:latin typeface="Calibri"/>
                <a:ea typeface="+mn-ea"/>
                <a:cs typeface="+mn-cs"/>
              </a:rPr>
              <a:t>Ph.D</a:t>
            </a:r>
            <a:r>
              <a:rPr kumimoji="0" lang="en-US" sz="1800" b="1" i="0" u="none" strike="noStrike" kern="1200" cap="none" spc="0" normalizeH="0" baseline="0" noProof="0" dirty="0">
                <a:ln>
                  <a:noFill/>
                </a:ln>
                <a:solidFill>
                  <a:prstClr val="white"/>
                </a:solidFill>
                <a:effectLst/>
                <a:uLnTx/>
                <a:uFillTx/>
                <a:latin typeface="Calibri"/>
                <a:ea typeface="+mn-ea"/>
                <a:cs typeface="+mn-cs"/>
              </a:rPr>
              <a:t>, MPH, RN-BC, </a:t>
            </a:r>
            <a:r>
              <a:rPr kumimoji="0" lang="en-US" sz="1800" b="0" i="0" u="none" strike="noStrike" kern="1200" cap="none" spc="0" normalizeH="0" baseline="0" noProof="0" dirty="0">
                <a:ln>
                  <a:noFill/>
                </a:ln>
                <a:solidFill>
                  <a:prstClr val="white"/>
                </a:solidFill>
                <a:effectLst/>
                <a:uLnTx/>
                <a:uFillTx/>
                <a:latin typeface="Calibri"/>
                <a:ea typeface="+mn-ea"/>
                <a:cs typeface="+mn-cs"/>
              </a:rPr>
              <a:t>Director of Clinical Quality Improvement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Fareesa Hasan, MPH, </a:t>
            </a:r>
            <a:r>
              <a:rPr kumimoji="0" lang="en-US" sz="1800" b="0" i="0" u="none" strike="noStrike" kern="1200" cap="none" spc="0" normalizeH="0" baseline="0" noProof="0" dirty="0">
                <a:ln>
                  <a:noFill/>
                </a:ln>
                <a:solidFill>
                  <a:prstClr val="white"/>
                </a:solidFill>
                <a:effectLst/>
                <a:uLnTx/>
                <a:uFillTx/>
                <a:latin typeface="Calibri"/>
                <a:ea typeface="+mn-ea"/>
                <a:cs typeface="+mn-cs"/>
              </a:rPr>
              <a:t>Epidemiologist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Eileen McHale, RN, BSN, </a:t>
            </a:r>
            <a:r>
              <a:rPr kumimoji="0" lang="en-US" sz="1800" b="0" i="0" u="none" strike="noStrike" kern="1200" cap="none" spc="0" normalizeH="0" baseline="0" noProof="0" dirty="0">
                <a:ln>
                  <a:noFill/>
                </a:ln>
                <a:solidFill>
                  <a:prstClr val="white"/>
                </a:solidFill>
                <a:effectLst/>
                <a:uLnTx/>
                <a:uFillTx/>
                <a:latin typeface="Calibri"/>
                <a:ea typeface="+mn-ea"/>
                <a:cs typeface="+mn-cs"/>
              </a:rPr>
              <a:t>Healthcare Associated Infection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0713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2021-2022 Results Reported Through NHSN</a:t>
            </a:r>
          </a:p>
        </p:txBody>
      </p:sp>
      <p:sp>
        <p:nvSpPr>
          <p:cNvPr id="8" name="Rectangle 7">
            <a:extLst>
              <a:ext uri="{FF2B5EF4-FFF2-40B4-BE49-F238E27FC236}">
                <a16:creationId xmlns:a16="http://schemas.microsoft.com/office/drawing/2014/main" id="{31FA29A2-4F3B-49EA-B762-01B6B041CE7F}"/>
              </a:ext>
            </a:extLst>
          </p:cNvPr>
          <p:cNvSpPr/>
          <p:nvPr/>
        </p:nvSpPr>
        <p:spPr>
          <a:xfrm>
            <a:off x="579646" y="1172239"/>
            <a:ext cx="10965397" cy="491642"/>
          </a:xfrm>
          <a:prstGeom prst="rect">
            <a:avLst/>
          </a:prstGeom>
        </p:spPr>
        <p:txBody>
          <a:bodyPr wrap="square" lIns="121186" tIns="60611" rIns="121186" bIns="60611">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3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Mean percentage of HCP Influenza During 2021-2022 Season</a:t>
            </a:r>
            <a:r>
              <a:rPr kumimoji="0" lang="en-US" sz="2399" b="1" i="0" u="none" strike="noStrike" kern="1200" cap="small" spc="0" normalizeH="0" baseline="0" noProof="0" dirty="0">
                <a:ln>
                  <a:noFill/>
                </a:ln>
                <a:solidFill>
                  <a:prstClr val="black"/>
                </a:solidFill>
                <a:effectLst/>
                <a:uLnTx/>
                <a:uFillTx/>
                <a:latin typeface="Calibri" panose="020F0502020204030204"/>
                <a:ea typeface="ＭＳ Ｐゴシック" pitchFamily="34" charset="-128"/>
                <a:cs typeface="+mn-cs"/>
              </a:rPr>
              <a:t> </a:t>
            </a:r>
            <a:endParaRPr kumimoji="0" lang="en-US" sz="2399"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graphicFrame>
        <p:nvGraphicFramePr>
          <p:cNvPr id="9" name="Group 3">
            <a:extLst>
              <a:ext uri="{FF2B5EF4-FFF2-40B4-BE49-F238E27FC236}">
                <a16:creationId xmlns:a16="http://schemas.microsoft.com/office/drawing/2014/main" id="{7000E943-37A5-472F-A639-2E741C5043EB}"/>
              </a:ext>
            </a:extLst>
          </p:cNvPr>
          <p:cNvGraphicFramePr>
            <a:graphicFrameLocks noGrp="1"/>
          </p:cNvGraphicFramePr>
          <p:nvPr/>
        </p:nvGraphicFramePr>
        <p:xfrm>
          <a:off x="579645" y="1666908"/>
          <a:ext cx="10965396" cy="4288459"/>
        </p:xfrm>
        <a:graphic>
          <a:graphicData uri="http://schemas.openxmlformats.org/drawingml/2006/table">
            <a:tbl>
              <a:tblPr/>
              <a:tblGrid>
                <a:gridCol w="3666224">
                  <a:extLst>
                    <a:ext uri="{9D8B030D-6E8A-4147-A177-3AD203B41FA5}">
                      <a16:colId xmlns:a16="http://schemas.microsoft.com/office/drawing/2014/main" val="20000"/>
                    </a:ext>
                  </a:extLst>
                </a:gridCol>
                <a:gridCol w="1815627">
                  <a:extLst>
                    <a:ext uri="{9D8B030D-6E8A-4147-A177-3AD203B41FA5}">
                      <a16:colId xmlns:a16="http://schemas.microsoft.com/office/drawing/2014/main" val="20001"/>
                    </a:ext>
                  </a:extLst>
                </a:gridCol>
                <a:gridCol w="1853717">
                  <a:extLst>
                    <a:ext uri="{9D8B030D-6E8A-4147-A177-3AD203B41FA5}">
                      <a16:colId xmlns:a16="http://schemas.microsoft.com/office/drawing/2014/main" val="20002"/>
                    </a:ext>
                  </a:extLst>
                </a:gridCol>
                <a:gridCol w="1841020">
                  <a:extLst>
                    <a:ext uri="{9D8B030D-6E8A-4147-A177-3AD203B41FA5}">
                      <a16:colId xmlns:a16="http://schemas.microsoft.com/office/drawing/2014/main" val="834865628"/>
                    </a:ext>
                  </a:extLst>
                </a:gridCol>
                <a:gridCol w="1788808">
                  <a:extLst>
                    <a:ext uri="{9D8B030D-6E8A-4147-A177-3AD203B41FA5}">
                      <a16:colId xmlns:a16="http://schemas.microsoft.com/office/drawing/2014/main" val="4224644163"/>
                    </a:ext>
                  </a:extLst>
                </a:gridCol>
              </a:tblGrid>
              <a:tr h="731037">
                <a:tc>
                  <a:txBody>
                    <a:bodyPr/>
                    <a:lstStyle/>
                    <a:p>
                      <a:pPr algn="ctr" fontAlgn="b"/>
                      <a:r>
                        <a:rPr lang="en-US" sz="1800" b="1" i="0" u="none" strike="noStrike" dirty="0">
                          <a:solidFill>
                            <a:schemeClr val="tx1"/>
                          </a:solidFill>
                          <a:effectLst/>
                          <a:latin typeface="+mn-lt"/>
                        </a:rPr>
                        <a:t> </a:t>
                      </a:r>
                    </a:p>
                  </a:txBody>
                  <a:tcPr marL="12694" marR="12694" marT="9521" marB="0" anchor="b">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800" b="1" i="0" u="none" strike="noStrike" dirty="0">
                          <a:solidFill>
                            <a:schemeClr val="tx1"/>
                          </a:solidFill>
                          <a:effectLst/>
                          <a:latin typeface="+mn-lt"/>
                        </a:rPr>
                        <a:t>Acute Care Hospitals</a:t>
                      </a:r>
                    </a:p>
                  </a:txBody>
                  <a:tcPr marL="12694" marR="12694" marT="952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800" b="1" i="0" u="none" strike="noStrike" dirty="0">
                          <a:solidFill>
                            <a:schemeClr val="tx1"/>
                          </a:solidFill>
                          <a:effectLst/>
                          <a:latin typeface="+mn-lt"/>
                        </a:rPr>
                        <a:t>Ambulatory Surgical Centers</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800" b="1" i="0" u="none" strike="noStrike" dirty="0">
                          <a:solidFill>
                            <a:schemeClr val="tx1"/>
                          </a:solidFill>
                          <a:effectLst/>
                          <a:latin typeface="+mn-lt"/>
                        </a:rPr>
                        <a:t>Dialysis Centers</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800" b="1" i="0" u="none" strike="noStrike" dirty="0">
                          <a:solidFill>
                            <a:schemeClr val="tx1"/>
                          </a:solidFill>
                          <a:effectLst/>
                          <a:latin typeface="+mn-lt"/>
                        </a:rPr>
                        <a:t>Non-Acute Care Hospitals</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76608">
                <a:tc>
                  <a:txBody>
                    <a:bodyPr/>
                    <a:lstStyle/>
                    <a:p>
                      <a:pPr algn="l" fontAlgn="b"/>
                      <a:r>
                        <a:rPr lang="en-US" sz="1800" b="1" i="0" u="none" strike="noStrike" dirty="0">
                          <a:solidFill>
                            <a:schemeClr val="tx1"/>
                          </a:solidFill>
                          <a:effectLst/>
                          <a:latin typeface="+mn-lt"/>
                        </a:rPr>
                        <a:t>Reporting Facilities</a:t>
                      </a:r>
                    </a:p>
                  </a:txBody>
                  <a:tcPr marL="12694" marR="12694" marT="9521"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69</a:t>
                      </a:r>
                    </a:p>
                  </a:txBody>
                  <a:tcPr marL="12694" marR="12694" marT="9522"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25</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45</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29</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5826955"/>
                  </a:ext>
                </a:extLst>
              </a:tr>
              <a:tr h="476608">
                <a:tc>
                  <a:txBody>
                    <a:bodyPr/>
                    <a:lstStyle/>
                    <a:p>
                      <a:pPr algn="l" fontAlgn="b"/>
                      <a:r>
                        <a:rPr lang="en-US" sz="1800" b="1" i="0" u="none" strike="noStrike" dirty="0">
                          <a:solidFill>
                            <a:schemeClr val="tx1"/>
                          </a:solidFill>
                          <a:effectLst/>
                          <a:latin typeface="+mn-lt"/>
                        </a:rPr>
                        <a:t>Mean HCP Vaccinated</a:t>
                      </a:r>
                    </a:p>
                  </a:txBody>
                  <a:tcPr marL="12694" marR="12694" marT="9521" marB="0" anchor="ctr">
                    <a:lnL cap="flat">
                      <a:noFill/>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94%</a:t>
                      </a:r>
                    </a:p>
                  </a:txBody>
                  <a:tcPr marL="12694" marR="12694" marT="952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90%</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59%</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77%</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499">
                <a:tc>
                  <a:txBody>
                    <a:bodyPr/>
                    <a:lstStyle/>
                    <a:p>
                      <a:pPr algn="r" fontAlgn="b"/>
                      <a:r>
                        <a:rPr lang="en-US" sz="1800" b="0" i="0" u="none" strike="noStrike" dirty="0">
                          <a:solidFill>
                            <a:schemeClr val="tx1"/>
                          </a:solidFill>
                          <a:effectLst/>
                          <a:latin typeface="+mn-lt"/>
                        </a:rPr>
                        <a:t>Vaccinated at Facility</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57%</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55%</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66%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58%</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8552">
                <a:tc>
                  <a:txBody>
                    <a:bodyPr/>
                    <a:lstStyle/>
                    <a:p>
                      <a:pPr algn="r" fontAlgn="b"/>
                      <a:r>
                        <a:rPr lang="en-US" sz="1800" b="0" i="0" u="none" strike="noStrike" dirty="0">
                          <a:solidFill>
                            <a:schemeClr val="tx1"/>
                          </a:solidFill>
                          <a:effectLst/>
                          <a:latin typeface="+mn-lt"/>
                        </a:rPr>
                        <a:t>Vaccinated Elsewhere</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  36%</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  45%</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  34%</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  42%</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8552">
                <a:tc>
                  <a:txBody>
                    <a:bodyPr/>
                    <a:lstStyle/>
                    <a:p>
                      <a:pPr algn="l" fontAlgn="b"/>
                      <a:r>
                        <a:rPr lang="en-US" sz="1800" b="1" i="0" u="none" strike="noStrike" dirty="0">
                          <a:solidFill>
                            <a:schemeClr val="tx1"/>
                          </a:solidFill>
                          <a:effectLst/>
                          <a:latin typeface="+mn-lt"/>
                        </a:rPr>
                        <a:t>Mean HCP Declined Vaccination</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7%</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3%</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4148">
                <a:tc>
                  <a:txBody>
                    <a:bodyPr/>
                    <a:lstStyle/>
                    <a:p>
                      <a:pPr marL="0" marR="0" indent="0" algn="l" defTabSz="1209408"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mn-lt"/>
                        </a:rPr>
                        <a:t>Mean HCP with a Medical Contraindication</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455">
                <a:tc>
                  <a:txBody>
                    <a:bodyPr/>
                    <a:lstStyle/>
                    <a:p>
                      <a:pPr marL="0" marR="0" indent="0" algn="l" defTabSz="1209408"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mn-lt"/>
                        </a:rPr>
                        <a:t>Mean HCP with Unknown Vaccination Status</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5%</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3%</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37%</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mn-lt"/>
                        </a:rPr>
                        <a:t>16%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5976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State-wide Flu Vaccination Trends Over Time: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Acute Care Hospitals</a:t>
            </a:r>
          </a:p>
        </p:txBody>
      </p:sp>
      <p:sp>
        <p:nvSpPr>
          <p:cNvPr id="14" name="Rounded Rectangle 1">
            <a:extLst>
              <a:ext uri="{FF2B5EF4-FFF2-40B4-BE49-F238E27FC236}">
                <a16:creationId xmlns:a16="http://schemas.microsoft.com/office/drawing/2014/main" id="{F5E9EFFE-778B-45AB-BC75-C28F2E129D40}"/>
              </a:ext>
            </a:extLst>
          </p:cNvPr>
          <p:cNvSpPr>
            <a:spLocks noChangeArrowheads="1"/>
          </p:cNvSpPr>
          <p:nvPr/>
        </p:nvSpPr>
        <p:spPr bwMode="auto">
          <a:xfrm>
            <a:off x="577003" y="6010394"/>
            <a:ext cx="11320003" cy="394965"/>
          </a:xfrm>
          <a:prstGeom prst="roundRect">
            <a:avLst>
              <a:gd name="adj" fmla="val 16667"/>
            </a:avLst>
          </a:prstGeom>
          <a:solidFill>
            <a:srgbClr val="1F497D">
              <a:lumMod val="10000"/>
              <a:lumOff val="90000"/>
            </a:srgbClr>
          </a:solidFill>
          <a:ln w="38100">
            <a:solidFill>
              <a:sysClr val="window" lastClr="FFFFFF">
                <a:lumMod val="75000"/>
              </a:sysClr>
            </a:solidFill>
            <a:round/>
            <a:headEnd/>
            <a:tailEnd/>
          </a:ln>
        </p:spPr>
        <p:txBody>
          <a:bodyPr lIns="161348" tIns="80666" rIns="161348" bIns="80666"/>
          <a:lstStyle>
            <a:lvl1pPr algn="l" defTabSz="1217613" eaLnBrk="0" hangingPunct="0">
              <a:spcBef>
                <a:spcPct val="20000"/>
              </a:spcBef>
              <a:buChar char="•"/>
              <a:defRPr sz="3200">
                <a:solidFill>
                  <a:schemeClr val="tx1"/>
                </a:solidFill>
                <a:latin typeface="Arial" pitchFamily="34" charset="0"/>
              </a:defRPr>
            </a:lvl1pPr>
            <a:lvl2pPr marL="1065213" indent="-455613" algn="l" defTabSz="1217613" eaLnBrk="0" hangingPunct="0">
              <a:spcBef>
                <a:spcPct val="20000"/>
              </a:spcBef>
              <a:buChar char="–"/>
              <a:defRPr sz="2800">
                <a:solidFill>
                  <a:schemeClr val="tx1"/>
                </a:solidFill>
                <a:latin typeface="Arial" pitchFamily="34" charset="0"/>
              </a:defRPr>
            </a:lvl2pPr>
            <a:lvl3pPr marL="1674813" indent="-457200" algn="l" defTabSz="1217613" eaLnBrk="0" hangingPunct="0">
              <a:spcBef>
                <a:spcPct val="20000"/>
              </a:spcBef>
              <a:buChar char="•"/>
              <a:defRPr sz="2400">
                <a:solidFill>
                  <a:schemeClr val="tx1"/>
                </a:solidFill>
                <a:latin typeface="Arial" pitchFamily="34" charset="0"/>
              </a:defRPr>
            </a:lvl3pPr>
            <a:lvl4pPr marL="2282825" indent="-455613" algn="l" defTabSz="1217613" eaLnBrk="0" hangingPunct="0">
              <a:spcBef>
                <a:spcPct val="20000"/>
              </a:spcBef>
              <a:buChar char="–"/>
              <a:defRPr sz="2000">
                <a:solidFill>
                  <a:schemeClr val="tx1"/>
                </a:solidFill>
                <a:latin typeface="Arial" pitchFamily="34" charset="0"/>
              </a:defRPr>
            </a:lvl4pPr>
            <a:lvl5pPr marL="2892425" indent="-457200" algn="l" defTabSz="1217613" eaLnBrk="0" hangingPunct="0">
              <a:spcBef>
                <a:spcPct val="20000"/>
              </a:spcBef>
              <a:buChar char="»"/>
              <a:defRPr sz="2000">
                <a:solidFill>
                  <a:schemeClr val="tx1"/>
                </a:solidFill>
                <a:latin typeface="Arial" pitchFamily="34" charset="0"/>
              </a:defRPr>
            </a:lvl5pPr>
            <a:lvl6pPr marL="3349625" indent="-457200" defTabSz="1217613" eaLnBrk="0" fontAlgn="base" hangingPunct="0">
              <a:spcBef>
                <a:spcPct val="20000"/>
              </a:spcBef>
              <a:spcAft>
                <a:spcPct val="0"/>
              </a:spcAft>
              <a:buChar char="»"/>
              <a:defRPr sz="2000">
                <a:solidFill>
                  <a:schemeClr val="tx1"/>
                </a:solidFill>
                <a:latin typeface="Arial" pitchFamily="34" charset="0"/>
              </a:defRPr>
            </a:lvl6pPr>
            <a:lvl7pPr marL="3806825" indent="-457200" defTabSz="1217613" eaLnBrk="0" fontAlgn="base" hangingPunct="0">
              <a:spcBef>
                <a:spcPct val="20000"/>
              </a:spcBef>
              <a:spcAft>
                <a:spcPct val="0"/>
              </a:spcAft>
              <a:buChar char="»"/>
              <a:defRPr sz="2000">
                <a:solidFill>
                  <a:schemeClr val="tx1"/>
                </a:solidFill>
                <a:latin typeface="Arial" pitchFamily="34" charset="0"/>
              </a:defRPr>
            </a:lvl7pPr>
            <a:lvl8pPr marL="4264025" indent="-457200" defTabSz="1217613" eaLnBrk="0" fontAlgn="base" hangingPunct="0">
              <a:spcBef>
                <a:spcPct val="20000"/>
              </a:spcBef>
              <a:spcAft>
                <a:spcPct val="0"/>
              </a:spcAft>
              <a:buChar char="»"/>
              <a:defRPr sz="2000">
                <a:solidFill>
                  <a:schemeClr val="tx1"/>
                </a:solidFill>
                <a:latin typeface="Arial" pitchFamily="34" charset="0"/>
              </a:defRPr>
            </a:lvl8pPr>
            <a:lvl9pPr marL="4721225" indent="-4572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rPr>
              <a:t>Median HCP vaccine coverage remained constant in 2019-22 and exceeded the Healthy People 2020 benchmark of 90%.  </a:t>
            </a:r>
          </a:p>
          <a:p>
            <a:pPr marL="0" marR="0" lvl="0" indent="0" algn="l" defTabSz="1217613" rtl="0" eaLnBrk="1" fontAlgn="base" latinLnBrk="0" hangingPunct="1">
              <a:lnSpc>
                <a:spcPct val="100000"/>
              </a:lnSpc>
              <a:spcBef>
                <a:spcPct val="0"/>
              </a:spcBef>
              <a:spcAft>
                <a:spcPct val="0"/>
              </a:spcAft>
              <a:buClrTx/>
              <a:buSzTx/>
              <a:buFont typeface="Calibri" pitchFamily="34" charset="0"/>
              <a:buAutoNum type="arabicPeriod"/>
              <a:tabLst/>
              <a:defRPr/>
            </a:pPr>
            <a:endParaRPr kumimoji="0" lang="en-US" altLang="en-US" sz="1600" b="0" i="0" u="none" strike="noStrike" kern="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endParaRPr>
          </a:p>
          <a:p>
            <a:pPr marL="0" marR="0" lvl="0" indent="0" algn="l" defTabSz="1217613" rtl="0" eaLnBrk="1" fontAlgn="base" latinLnBrk="0" hangingPunct="1">
              <a:lnSpc>
                <a:spcPct val="100000"/>
              </a:lnSpc>
              <a:spcBef>
                <a:spcPct val="0"/>
              </a:spcBef>
              <a:spcAft>
                <a:spcPct val="0"/>
              </a:spcAft>
              <a:buClrTx/>
              <a:buSzTx/>
              <a:buFont typeface="Calibri" pitchFamily="34" charset="0"/>
              <a:buAutoNum type="arabicPeriod"/>
              <a:tabLst/>
              <a:defRPr/>
            </a:pPr>
            <a:endParaRPr kumimoji="0" lang="en-US" altLang="en-US" sz="1600" b="0" i="1" u="none" strike="noStrike" kern="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endParaRPr>
          </a:p>
        </p:txBody>
      </p:sp>
      <p:graphicFrame>
        <p:nvGraphicFramePr>
          <p:cNvPr id="15" name="Chart 14">
            <a:extLst>
              <a:ext uri="{FF2B5EF4-FFF2-40B4-BE49-F238E27FC236}">
                <a16:creationId xmlns:a16="http://schemas.microsoft.com/office/drawing/2014/main" id="{124D9B53-207C-45B0-A6C7-40584E8F717E}"/>
              </a:ext>
            </a:extLst>
          </p:cNvPr>
          <p:cNvGraphicFramePr>
            <a:graphicFrameLocks/>
          </p:cNvGraphicFramePr>
          <p:nvPr/>
        </p:nvGraphicFramePr>
        <p:xfrm>
          <a:off x="577004" y="1206185"/>
          <a:ext cx="10969943" cy="46778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a:extLst>
              <a:ext uri="{FF2B5EF4-FFF2-40B4-BE49-F238E27FC236}">
                <a16:creationId xmlns:a16="http://schemas.microsoft.com/office/drawing/2014/main" id="{0BBCC3E1-5926-42C0-9543-CF57533FDD1E}"/>
              </a:ext>
            </a:extLst>
          </p:cNvPr>
          <p:cNvSpPr txBox="1"/>
          <p:nvPr/>
        </p:nvSpPr>
        <p:spPr>
          <a:xfrm>
            <a:off x="10841818" y="2290531"/>
            <a:ext cx="1264946" cy="461545"/>
          </a:xfrm>
          <a:prstGeom prst="rect">
            <a:avLst/>
          </a:prstGeom>
          <a:solidFill>
            <a:schemeClr val="accent5">
              <a:lumMod val="20000"/>
              <a:lumOff val="80000"/>
            </a:schemeClr>
          </a:solidFill>
          <a:ln>
            <a:solidFill>
              <a:srgbClr val="013366"/>
            </a:solidFill>
            <a:prstDash val="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13366"/>
                </a:solidFill>
                <a:effectLst/>
                <a:uLnTx/>
                <a:uFillTx/>
                <a:latin typeface="Calibri"/>
                <a:ea typeface="+mn-ea"/>
                <a:cs typeface="+mn-cs"/>
              </a:rPr>
              <a:t>90% Vaccination Goal</a:t>
            </a:r>
          </a:p>
        </p:txBody>
      </p:sp>
    </p:spTree>
    <p:extLst>
      <p:ext uri="{BB962C8B-B14F-4D97-AF65-F5344CB8AC3E}">
        <p14:creationId xmlns:p14="http://schemas.microsoft.com/office/powerpoint/2010/main" val="382782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Trends Over Time: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ASCs, Dialysis Centers, and Non-Acute Hospitals</a:t>
            </a:r>
          </a:p>
        </p:txBody>
      </p:sp>
      <p:sp>
        <p:nvSpPr>
          <p:cNvPr id="8" name="Rectangle 7">
            <a:extLst>
              <a:ext uri="{FF2B5EF4-FFF2-40B4-BE49-F238E27FC236}">
                <a16:creationId xmlns:a16="http://schemas.microsoft.com/office/drawing/2014/main" id="{6F679144-A833-49BD-90AB-B6AF8EEEB2ED}"/>
              </a:ext>
            </a:extLst>
          </p:cNvPr>
          <p:cNvSpPr/>
          <p:nvPr/>
        </p:nvSpPr>
        <p:spPr>
          <a:xfrm>
            <a:off x="794483" y="1007153"/>
            <a:ext cx="10555624" cy="737945"/>
          </a:xfrm>
          <a:prstGeom prst="rect">
            <a:avLst/>
          </a:prstGeom>
        </p:spPr>
        <p:txBody>
          <a:bodyPr wrap="square" lIns="121341" tIns="60683" rIns="121341" bIns="60683">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Mean Percent of HCP Vaccination and Declination  Rates for Ambulatory Surgical Centers, Dialysis Centers and Non-Acute Hospitals: 2017-2022 Influenza Seasons</a:t>
            </a:r>
            <a:endParaRPr kumimoji="0" lang="en-US" sz="1999"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graphicFrame>
        <p:nvGraphicFramePr>
          <p:cNvPr id="9" name="Chart 8">
            <a:extLst>
              <a:ext uri="{FF2B5EF4-FFF2-40B4-BE49-F238E27FC236}">
                <a16:creationId xmlns:a16="http://schemas.microsoft.com/office/drawing/2014/main" id="{68A673EF-39FF-4C1E-A715-4551F338B728}"/>
              </a:ext>
            </a:extLst>
          </p:cNvPr>
          <p:cNvGraphicFramePr>
            <a:graphicFrameLocks/>
          </p:cNvGraphicFramePr>
          <p:nvPr/>
        </p:nvGraphicFramePr>
        <p:xfrm>
          <a:off x="161568" y="1841754"/>
          <a:ext cx="11872677" cy="490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23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150" y="1055423"/>
            <a:ext cx="10965397" cy="491642"/>
          </a:xfrm>
          <a:prstGeom prst="rect">
            <a:avLst/>
          </a:prstGeom>
        </p:spPr>
        <p:txBody>
          <a:bodyPr wrap="square" lIns="121186" tIns="60611" rIns="121186" bIns="60611">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2399"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itchFamily="34" charset="-128"/>
                <a:cs typeface="+mn-cs"/>
              </a:rPr>
              <a:t>Mean percentage of HCP Influenza During 2021-2022 Season</a:t>
            </a:r>
            <a:r>
              <a:rPr kumimoji="0" lang="en-US" sz="2399" b="1" i="0" u="none" strike="noStrike" kern="1200" cap="small" spc="0" normalizeH="0" baseline="0" noProof="0" dirty="0">
                <a:ln>
                  <a:noFill/>
                </a:ln>
                <a:solidFill>
                  <a:prstClr val="black"/>
                </a:solidFill>
                <a:effectLst/>
                <a:uLnTx/>
                <a:uFillTx/>
                <a:latin typeface="Franklin Gothic Book" panose="020B0503020102020204" pitchFamily="34" charset="0"/>
                <a:ea typeface="ＭＳ Ｐゴシック" pitchFamily="34" charset="-128"/>
                <a:cs typeface="+mn-cs"/>
              </a:rPr>
              <a:t> </a:t>
            </a:r>
            <a:endParaRPr kumimoji="0" lang="en-US" sz="2399"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itchFamily="34" charset="-128"/>
              <a:cs typeface="+mn-cs"/>
            </a:endParaRPr>
          </a:p>
        </p:txBody>
      </p:sp>
      <p:sp>
        <p:nvSpPr>
          <p:cNvPr id="7" name="Rectangle 6"/>
          <p:cNvSpPr/>
          <p:nvPr/>
        </p:nvSpPr>
        <p:spPr>
          <a:xfrm>
            <a:off x="612618" y="105642"/>
            <a:ext cx="10966927" cy="676799"/>
          </a:xfrm>
          <a:prstGeom prst="rect">
            <a:avLst/>
          </a:prstGeom>
        </p:spPr>
        <p:txBody>
          <a:bodyPr wrap="square" lIns="121757" tIns="60878" rIns="121757" bIns="60878">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3599" b="1" i="0" u="none" strike="noStrike" kern="1200" cap="none" spc="0" normalizeH="0" baseline="0" noProof="0" dirty="0">
                <a:ln>
                  <a:noFill/>
                </a:ln>
                <a:solidFill>
                  <a:prstClr val="white"/>
                </a:solidFill>
                <a:effectLst/>
                <a:uLnTx/>
                <a:uFillTx/>
                <a:latin typeface="Franklin Gothic Book" panose="020B0503020102020204" pitchFamily="34" charset="0"/>
                <a:ea typeface="ＭＳ Ｐゴシック" pitchFamily="34" charset="-128"/>
                <a:cs typeface="+mn-cs"/>
              </a:rPr>
              <a:t>2021-2022 Results</a:t>
            </a:r>
            <a:r>
              <a:rPr kumimoji="0" lang="en-US" altLang="en-US" sz="3599" b="1" i="0" u="none" strike="noStrike" kern="1200" cap="none" spc="0" normalizeH="0" baseline="0" noProof="0" dirty="0">
                <a:ln>
                  <a:noFill/>
                </a:ln>
                <a:solidFill>
                  <a:srgbClr val="FFFFFF"/>
                </a:solidFill>
                <a:effectLst/>
                <a:uLnTx/>
                <a:uFillTx/>
                <a:latin typeface="Franklin Gothic Book" panose="020B0503020102020204" pitchFamily="34" charset="0"/>
                <a:ea typeface="ＭＳ Ｐゴシック" pitchFamily="34" charset="-128"/>
                <a:cs typeface="+mn-cs"/>
              </a:rPr>
              <a:t> Reported to DPH</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126"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4294967295"/>
          </p:nvPr>
        </p:nvSpPr>
        <p:spPr>
          <a:xfrm>
            <a:off x="614149" y="6509725"/>
            <a:ext cx="3815494" cy="338240"/>
          </a:xfrm>
          <a:prstGeom prst="rect">
            <a:avLst/>
          </a:prstGeom>
        </p:spPr>
        <p:txBody>
          <a:bodyPr vert="horz" lIns="91416" tIns="45708" rIns="91416" bIns="45708" rtlCol="0" anchor="ctr"/>
          <a:lstStyle>
            <a:lvl1pPr algn="l">
              <a:defRPr sz="1000">
                <a:solidFill>
                  <a:schemeClr val="tx2">
                    <a:lumMod val="40000"/>
                    <a:lumOff val="60000"/>
                  </a:schemeClr>
                </a:solidFill>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ＭＳ Ｐゴシック" pitchFamily="34" charset="-128"/>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ＭＳ Ｐゴシック" pitchFamily="34" charset="-128"/>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graphicFrame>
        <p:nvGraphicFramePr>
          <p:cNvPr id="10" name="Group 3">
            <a:extLst>
              <a:ext uri="{FF2B5EF4-FFF2-40B4-BE49-F238E27FC236}">
                <a16:creationId xmlns:a16="http://schemas.microsoft.com/office/drawing/2014/main" id="{10B6324C-219C-45C3-B020-F8C7C494D8D6}"/>
              </a:ext>
            </a:extLst>
          </p:cNvPr>
          <p:cNvGraphicFramePr>
            <a:graphicFrameLocks noGrp="1"/>
          </p:cNvGraphicFramePr>
          <p:nvPr/>
        </p:nvGraphicFramePr>
        <p:xfrm>
          <a:off x="614150" y="1666908"/>
          <a:ext cx="10963703" cy="4288459"/>
        </p:xfrm>
        <a:graphic>
          <a:graphicData uri="http://schemas.openxmlformats.org/drawingml/2006/table">
            <a:tbl>
              <a:tblPr/>
              <a:tblGrid>
                <a:gridCol w="3644087">
                  <a:extLst>
                    <a:ext uri="{9D8B030D-6E8A-4147-A177-3AD203B41FA5}">
                      <a16:colId xmlns:a16="http://schemas.microsoft.com/office/drawing/2014/main" val="20000"/>
                    </a:ext>
                  </a:extLst>
                </a:gridCol>
                <a:gridCol w="1804664">
                  <a:extLst>
                    <a:ext uri="{9D8B030D-6E8A-4147-A177-3AD203B41FA5}">
                      <a16:colId xmlns:a16="http://schemas.microsoft.com/office/drawing/2014/main" val="20001"/>
                    </a:ext>
                  </a:extLst>
                </a:gridCol>
                <a:gridCol w="1842524">
                  <a:extLst>
                    <a:ext uri="{9D8B030D-6E8A-4147-A177-3AD203B41FA5}">
                      <a16:colId xmlns:a16="http://schemas.microsoft.com/office/drawing/2014/main" val="1334732811"/>
                    </a:ext>
                  </a:extLst>
                </a:gridCol>
                <a:gridCol w="1842524">
                  <a:extLst>
                    <a:ext uri="{9D8B030D-6E8A-4147-A177-3AD203B41FA5}">
                      <a16:colId xmlns:a16="http://schemas.microsoft.com/office/drawing/2014/main" val="20002"/>
                    </a:ext>
                  </a:extLst>
                </a:gridCol>
                <a:gridCol w="1829904">
                  <a:extLst>
                    <a:ext uri="{9D8B030D-6E8A-4147-A177-3AD203B41FA5}">
                      <a16:colId xmlns:a16="http://schemas.microsoft.com/office/drawing/2014/main" val="834865628"/>
                    </a:ext>
                  </a:extLst>
                </a:gridCol>
              </a:tblGrid>
              <a:tr h="731037">
                <a:tc>
                  <a:txBody>
                    <a:bodyPr/>
                    <a:lstStyle/>
                    <a:p>
                      <a:pPr algn="ctr" fontAlgn="b"/>
                      <a:r>
                        <a:rPr lang="en-US" sz="1800" b="1" i="0" u="none" strike="noStrike" dirty="0">
                          <a:solidFill>
                            <a:schemeClr val="tx1"/>
                          </a:solidFill>
                          <a:effectLst/>
                          <a:latin typeface="Franklin Gothic Book" panose="020B0503020102020204" pitchFamily="34" charset="0"/>
                        </a:rPr>
                        <a:t> </a:t>
                      </a:r>
                    </a:p>
                  </a:txBody>
                  <a:tcPr marL="12694" marR="12694" marT="9521" marB="0" anchor="b">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3FF"/>
                    </a:solidFill>
                  </a:tcPr>
                </a:tc>
                <a:tc>
                  <a:txBody>
                    <a:bodyPr/>
                    <a:lstStyle/>
                    <a:p>
                      <a:pPr algn="ctr" fontAlgn="b"/>
                      <a:r>
                        <a:rPr lang="en-US" sz="1800" b="1" i="0" u="none" strike="noStrike" dirty="0">
                          <a:solidFill>
                            <a:schemeClr val="tx1"/>
                          </a:solidFill>
                          <a:effectLst/>
                          <a:latin typeface="Franklin Gothic Book" panose="020B0503020102020204" pitchFamily="34" charset="0"/>
                        </a:rPr>
                        <a:t>Clinics</a:t>
                      </a:r>
                    </a:p>
                  </a:txBody>
                  <a:tcPr marL="12694" marR="12694" marT="952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3FF"/>
                    </a:solidFill>
                  </a:tcPr>
                </a:tc>
                <a:tc>
                  <a:txBody>
                    <a:bodyPr/>
                    <a:lstStyle/>
                    <a:p>
                      <a:pPr algn="ctr" fontAlgn="b"/>
                      <a:r>
                        <a:rPr lang="en-US" sz="1800" b="1" i="0" u="none" strike="noStrike" dirty="0">
                          <a:solidFill>
                            <a:schemeClr val="tx1"/>
                          </a:solidFill>
                          <a:effectLst/>
                          <a:latin typeface="Franklin Gothic Book" panose="020B0503020102020204" pitchFamily="34" charset="0"/>
                        </a:rPr>
                        <a:t>Adult Day Health</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3FF"/>
                    </a:solidFill>
                  </a:tcPr>
                </a:tc>
                <a:tc>
                  <a:txBody>
                    <a:bodyPr/>
                    <a:lstStyle/>
                    <a:p>
                      <a:pPr algn="ctr" fontAlgn="b"/>
                      <a:r>
                        <a:rPr lang="en-US" sz="1800" b="1" i="0" u="none" strike="noStrike" dirty="0">
                          <a:solidFill>
                            <a:schemeClr val="tx1"/>
                          </a:solidFill>
                          <a:effectLst/>
                          <a:latin typeface="Franklin Gothic Book" panose="020B0503020102020204" pitchFamily="34" charset="0"/>
                        </a:rPr>
                        <a:t>Nursing Homes</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3FF"/>
                    </a:solidFill>
                  </a:tcPr>
                </a:tc>
                <a:tc>
                  <a:txBody>
                    <a:bodyPr/>
                    <a:lstStyle/>
                    <a:p>
                      <a:pPr algn="ctr" fontAlgn="b"/>
                      <a:r>
                        <a:rPr lang="en-US" sz="1800" b="1" i="0" u="none" strike="noStrike" dirty="0">
                          <a:solidFill>
                            <a:schemeClr val="tx1"/>
                          </a:solidFill>
                          <a:effectLst/>
                          <a:latin typeface="Franklin Gothic Book" panose="020B0503020102020204" pitchFamily="34" charset="0"/>
                        </a:rPr>
                        <a:t>Rest Homes</a:t>
                      </a:r>
                    </a:p>
                  </a:txBody>
                  <a:tcPr marL="12694" marR="12694" marT="9521"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3FF"/>
                    </a:solidFill>
                  </a:tcPr>
                </a:tc>
                <a:extLst>
                  <a:ext uri="{0D108BD9-81ED-4DB2-BD59-A6C34878D82A}">
                    <a16:rowId xmlns:a16="http://schemas.microsoft.com/office/drawing/2014/main" val="10000"/>
                  </a:ext>
                </a:extLst>
              </a:tr>
              <a:tr h="476608">
                <a:tc>
                  <a:txBody>
                    <a:bodyPr/>
                    <a:lstStyle/>
                    <a:p>
                      <a:pPr algn="l" fontAlgn="b"/>
                      <a:r>
                        <a:rPr lang="en-US" sz="1800" b="1" i="0" u="none" strike="noStrike" dirty="0">
                          <a:solidFill>
                            <a:schemeClr val="tx1"/>
                          </a:solidFill>
                          <a:effectLst/>
                          <a:latin typeface="Franklin Gothic Book" panose="020B0503020102020204" pitchFamily="34" charset="0"/>
                        </a:rPr>
                        <a:t>Reporting Facilities</a:t>
                      </a:r>
                    </a:p>
                  </a:txBody>
                  <a:tcPr marL="12694" marR="12694" marT="9521"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223</a:t>
                      </a:r>
                    </a:p>
                  </a:txBody>
                  <a:tcPr marL="12694" marR="12694" marT="9522"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118</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317</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44</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5826955"/>
                  </a:ext>
                </a:extLst>
              </a:tr>
              <a:tr h="476608">
                <a:tc>
                  <a:txBody>
                    <a:bodyPr/>
                    <a:lstStyle/>
                    <a:p>
                      <a:pPr algn="l" fontAlgn="b"/>
                      <a:r>
                        <a:rPr lang="en-US" sz="1800" b="1" i="0" u="none" strike="noStrike" dirty="0">
                          <a:solidFill>
                            <a:schemeClr val="tx1"/>
                          </a:solidFill>
                          <a:effectLst/>
                          <a:latin typeface="Franklin Gothic Book" panose="020B0503020102020204" pitchFamily="34" charset="0"/>
                        </a:rPr>
                        <a:t>Mean HCP Vaccinated</a:t>
                      </a:r>
                    </a:p>
                  </a:txBody>
                  <a:tcPr marL="12694" marR="12694" marT="9521" marB="0" anchor="ctr">
                    <a:lnL cap="flat">
                      <a:noFill/>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73%</a:t>
                      </a:r>
                    </a:p>
                  </a:txBody>
                  <a:tcPr marL="12694" marR="12694" marT="952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66%</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75%</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80%</a:t>
                      </a:r>
                    </a:p>
                  </a:txBody>
                  <a:tcPr marL="12694" marR="12694" marT="9522" marB="0" anchor="ctr">
                    <a:lnL>
                      <a:noFill/>
                    </a:lnL>
                    <a:lnR cap="flat">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499">
                <a:tc>
                  <a:txBody>
                    <a:bodyPr/>
                    <a:lstStyle/>
                    <a:p>
                      <a:pPr algn="r" fontAlgn="b"/>
                      <a:r>
                        <a:rPr lang="en-US" sz="1800" b="0" i="0" u="none" strike="noStrike" dirty="0">
                          <a:solidFill>
                            <a:schemeClr val="tx1"/>
                          </a:solidFill>
                          <a:effectLst/>
                          <a:latin typeface="Franklin Gothic Book" panose="020B0503020102020204" pitchFamily="34" charset="0"/>
                        </a:rPr>
                        <a:t>Vaccinated at Facility</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39%</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25%</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67%</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54%</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8552">
                <a:tc>
                  <a:txBody>
                    <a:bodyPr/>
                    <a:lstStyle/>
                    <a:p>
                      <a:pPr algn="r" fontAlgn="b"/>
                      <a:r>
                        <a:rPr lang="en-US" sz="1800" b="0" i="0" u="none" strike="noStrike" dirty="0">
                          <a:solidFill>
                            <a:schemeClr val="tx1"/>
                          </a:solidFill>
                          <a:effectLst/>
                          <a:latin typeface="Franklin Gothic Book" panose="020B0503020102020204" pitchFamily="34" charset="0"/>
                        </a:rPr>
                        <a:t>Vaccinated Elsewhere</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 61%</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 75%</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 33%</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 46%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8552">
                <a:tc>
                  <a:txBody>
                    <a:bodyPr/>
                    <a:lstStyle/>
                    <a:p>
                      <a:pPr algn="l" fontAlgn="b"/>
                      <a:r>
                        <a:rPr lang="en-US" sz="1800" b="1" i="0" u="none" strike="noStrike" dirty="0">
                          <a:solidFill>
                            <a:schemeClr val="tx1"/>
                          </a:solidFill>
                          <a:effectLst/>
                          <a:latin typeface="Franklin Gothic Book" panose="020B0503020102020204" pitchFamily="34" charset="0"/>
                        </a:rPr>
                        <a:t>Mean HCP Declined Vaccination</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29%</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23%</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16%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4148">
                <a:tc>
                  <a:txBody>
                    <a:bodyPr/>
                    <a:lstStyle/>
                    <a:p>
                      <a:pPr marL="0" marR="0" indent="0" algn="l" defTabSz="1209408"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Franklin Gothic Book" panose="020B0503020102020204" pitchFamily="34" charset="0"/>
                        </a:rPr>
                        <a:t>Mean HCP with a Medical Contraindication</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6%</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4%</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455">
                <a:tc>
                  <a:txBody>
                    <a:bodyPr/>
                    <a:lstStyle/>
                    <a:p>
                      <a:pPr marL="0" marR="0" indent="0" algn="l" defTabSz="1209408"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tx1"/>
                          </a:solidFill>
                          <a:effectLst/>
                          <a:latin typeface="Franklin Gothic Book" panose="020B0503020102020204" pitchFamily="34" charset="0"/>
                        </a:rPr>
                        <a:t>Mean HCP with Unknown Vaccination Status*</a:t>
                      </a:r>
                    </a:p>
                  </a:txBody>
                  <a:tcPr marL="12694" marR="12694" marT="9521" marB="0" anchor="ctr">
                    <a:lnL cap="flat">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24%</a:t>
                      </a:r>
                    </a:p>
                  </a:txBody>
                  <a:tcPr marL="12694" marR="12694" marT="9522"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chemeClr val="tx1"/>
                          </a:solidFill>
                          <a:effectLst/>
                          <a:latin typeface="Franklin Gothic Book" panose="020B0503020102020204" pitchFamily="34" charset="0"/>
                        </a:rPr>
                        <a:t>-</a:t>
                      </a:r>
                    </a:p>
                  </a:txBody>
                  <a:tcPr marL="12694" marR="12694" marT="9522" marB="0" anchor="ctr">
                    <a:lnL>
                      <a:noFill/>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TextBox 10">
            <a:extLst>
              <a:ext uri="{FF2B5EF4-FFF2-40B4-BE49-F238E27FC236}">
                <a16:creationId xmlns:a16="http://schemas.microsoft.com/office/drawing/2014/main" id="{F7756B6A-EF47-4607-8E0E-D3AEB6DF707D}"/>
              </a:ext>
            </a:extLst>
          </p:cNvPr>
          <p:cNvSpPr txBox="1"/>
          <p:nvPr/>
        </p:nvSpPr>
        <p:spPr>
          <a:xfrm>
            <a:off x="614150" y="5960890"/>
            <a:ext cx="8511809" cy="369103"/>
          </a:xfrm>
          <a:prstGeom prst="rect">
            <a:avLst/>
          </a:prstGeom>
          <a:noFill/>
        </p:spPr>
        <p:txBody>
          <a:bodyPr wrap="square" lIns="121757" tIns="60878" rIns="121757" bIns="6087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 </a:t>
            </a:r>
            <a:r>
              <a:rPr kumimoji="0" lang="en-US" sz="16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*The HCFRS form did not include Unknown as an option for influenza season 2021-2022</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233401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Trends Over Time: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Clinics, Nursing Homes, Rest Homes and Adult Day Health Programs</a:t>
            </a:r>
          </a:p>
        </p:txBody>
      </p:sp>
      <p:sp>
        <p:nvSpPr>
          <p:cNvPr id="8" name="Rectangle 7">
            <a:extLst>
              <a:ext uri="{FF2B5EF4-FFF2-40B4-BE49-F238E27FC236}">
                <a16:creationId xmlns:a16="http://schemas.microsoft.com/office/drawing/2014/main" id="{8EDFA75B-1717-456F-B9F7-2BC0D86FC03E}"/>
              </a:ext>
            </a:extLst>
          </p:cNvPr>
          <p:cNvSpPr/>
          <p:nvPr/>
        </p:nvSpPr>
        <p:spPr>
          <a:xfrm>
            <a:off x="794483" y="1007153"/>
            <a:ext cx="10555624" cy="737945"/>
          </a:xfrm>
          <a:prstGeom prst="rect">
            <a:avLst/>
          </a:prstGeom>
        </p:spPr>
        <p:txBody>
          <a:bodyPr wrap="square" lIns="121341" tIns="60683" rIns="121341" bIns="60683">
            <a:spAutoFit/>
          </a:body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Mean Percent of HCP Influenza Vaccinations and Declinations as Reported by Massachusetts Clinics, Nursing Homes, Rest Homes and Adult Day Health Programs: 2017-2022 Seasons</a:t>
            </a:r>
          </a:p>
        </p:txBody>
      </p:sp>
      <p:graphicFrame>
        <p:nvGraphicFramePr>
          <p:cNvPr id="9" name="Chart 8">
            <a:extLst>
              <a:ext uri="{FF2B5EF4-FFF2-40B4-BE49-F238E27FC236}">
                <a16:creationId xmlns:a16="http://schemas.microsoft.com/office/drawing/2014/main" id="{04FEC928-5F3F-4211-9E81-EBD6C9ED529E}"/>
              </a:ext>
            </a:extLst>
          </p:cNvPr>
          <p:cNvGraphicFramePr>
            <a:graphicFrameLocks/>
          </p:cNvGraphicFramePr>
          <p:nvPr/>
        </p:nvGraphicFramePr>
        <p:xfrm>
          <a:off x="541239" y="1242774"/>
          <a:ext cx="11030388" cy="5248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23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Conclusions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Overall acute care hospital vaccine coverage exceeds the DPH and Healthy People 2020 benchmark &gt;90% for the three consecutive influenza seasons</a:t>
            </a:r>
          </a:p>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Ambulatory Surgical Centers reached the established overall performance goal in 2021-2022 season</a:t>
            </a:r>
          </a:p>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Four facility types reported higher vaccination rates in 2019-2020 when compared to prior seasons: Acute Care Hospitals, Ambulatory Surgical Centers, Non-Acute Hospitals, and Clinics</a:t>
            </a:r>
          </a:p>
        </p:txBody>
      </p:sp>
    </p:spTree>
    <p:extLst>
      <p:ext uri="{BB962C8B-B14F-4D97-AF65-F5344CB8AC3E}">
        <p14:creationId xmlns:p14="http://schemas.microsoft.com/office/powerpoint/2010/main" val="217242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DPH Incentive and Mandate</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3"/>
            <a:ext cx="11010900" cy="48669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DPH has implemented multiple approaches to increase HCP flu vaccinations rates including:</a:t>
            </a:r>
          </a:p>
          <a:p>
            <a:pPr marL="347472" marR="0" lvl="0" indent="-283464"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season 2019-2020, nursing homes and rest homes were offered an incentive in the form of a reimbursement for their licensure renewal fee if at least 90% of their staff were vaccinated against influenza. </a:t>
            </a:r>
          </a:p>
          <a:p>
            <a:pPr marL="864108" marR="0" lvl="1" indent="-342900" algn="l" defTabSz="914400" rtl="0" eaLnBrk="1" fontAlgn="auto" latinLnBrk="0" hangingPunct="1">
              <a:lnSpc>
                <a:spcPct val="100000"/>
              </a:lnSpc>
              <a:spcBef>
                <a:spcPts val="600"/>
              </a:spcBef>
              <a:spcAft>
                <a:spcPts val="600"/>
              </a:spcAft>
              <a:buClrTx/>
              <a:buSzTx/>
              <a:buFont typeface="Calibri" panose="020F050202020403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54 nursing homes and 3 rest homes qualified for the incentive.</a:t>
            </a:r>
          </a:p>
          <a:p>
            <a:pPr marL="347472" marR="0" lvl="0" indent="-283464"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season 2020-2021, HCP vaccination against influenza was mandated by the Commonwealth for nursing homes, rest homes, and adult day health programs, with a financial penalty for each unvaccinated staff member without a medical or religious exemption.</a:t>
            </a:r>
          </a:p>
          <a:p>
            <a:pPr marL="864108" marR="0" lvl="1" indent="-342900" algn="l" defTabSz="914400" rtl="0" eaLnBrk="1" fontAlgn="auto" latinLnBrk="0" hangingPunct="1">
              <a:lnSpc>
                <a:spcPct val="100000"/>
              </a:lnSpc>
              <a:spcBef>
                <a:spcPts val="600"/>
              </a:spcBef>
              <a:spcAft>
                <a:spcPts val="600"/>
              </a:spcAft>
              <a:buClrTx/>
              <a:buSzTx/>
              <a:buFont typeface="Calibri" panose="020F050202020403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84 nursing homes and 14 rest homes qualified for a penalty.</a:t>
            </a:r>
          </a:p>
          <a:p>
            <a:pPr marL="347472" marR="0" lvl="0" indent="-283464"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DPH followed up with nursing homes during  2021-2022 season and found that administrators prefer receiving clear guidance and educational resources from the state in order to promote vaccination among staff.</a:t>
            </a:r>
          </a:p>
          <a:p>
            <a:pPr marL="64008"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04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DPH Public Health Actions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510848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en-US" altLang="en-US" sz="5000" b="1" i="0" u="none" strike="noStrike" kern="1200" cap="none" spc="0" normalizeH="0" baseline="0" noProof="0" dirty="0">
                <a:ln>
                  <a:noFill/>
                </a:ln>
                <a:solidFill>
                  <a:prstClr val="black"/>
                </a:solidFill>
                <a:effectLst/>
                <a:uLnTx/>
                <a:uFillTx/>
                <a:latin typeface="Calibri" panose="020F0502020204030204"/>
                <a:ea typeface="+mn-ea"/>
                <a:cs typeface="+mn-cs"/>
              </a:rPr>
              <a:t>DPH continues to take the following action steps: </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Reinforcement of the reporting requirement and statewide performance goal during trainings, and on-site visits in adult day health programs, rest homes and nursing homes </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Monitoring trends and reporting annual compliance with the HCP influenza vaccination requirements</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Promotion of continuous quality improvement, by recommending licensed facilities share vaccination rates with all staff, including administrators, boards of directors, practice managers, ombudspersons and patient/family councils </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Distribution of job aids to assist clinics, adult day health centers, nursing homes and rest homes in tracking and monitoring HCP influenza vaccination progress.  </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Resume hosting webinars to provide updated information for each influenza season.</a:t>
            </a:r>
          </a:p>
          <a:p>
            <a:pPr marL="978408" marR="0" lvl="1" indent="-457200" algn="l" defTabSz="914400" rtl="0" eaLnBrk="1" fontAlgn="auto" latinLnBrk="0" hangingPunct="1">
              <a:lnSpc>
                <a:spcPct val="120000"/>
              </a:lnSpc>
              <a:spcBef>
                <a:spcPts val="600"/>
              </a:spcBef>
              <a:spcAft>
                <a:spcPts val="600"/>
              </a:spcAft>
              <a:buClrTx/>
              <a:buSzTx/>
              <a:buFont typeface="Calibri" panose="020F0502020204030204" pitchFamily="34" charset="0"/>
              <a:buChar char="‒"/>
              <a:tabLst/>
              <a:defRPr/>
            </a:pPr>
            <a:r>
              <a:rPr kumimoji="0" lang="en-US" altLang="en-US" sz="5000" b="0" i="0" u="none" strike="noStrike" kern="1200" cap="none" spc="0" normalizeH="0" baseline="0" noProof="0" dirty="0">
                <a:ln>
                  <a:noFill/>
                </a:ln>
                <a:solidFill>
                  <a:prstClr val="black"/>
                </a:solidFill>
                <a:effectLst/>
                <a:uLnTx/>
                <a:uFillTx/>
                <a:latin typeface="Calibri" panose="020F0502020204030204"/>
                <a:ea typeface="+mn-ea"/>
                <a:cs typeface="+mn-cs"/>
              </a:rPr>
              <a:t>Topics will include: National and Massachusetts flu activity; best practices to promote HCP influenza vaccination; and guidance on data submission</a:t>
            </a:r>
          </a:p>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22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Enhanced DPH Public Health Response</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3"/>
            <a:ext cx="11010900" cy="4996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DPH will develop programming to support and publicly recognize healthcare facilities’ commitment to high flu vaccination rates among health care personnel</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During the ongoing COVID-19 pandemic with the potential for concurrent COVID-19 and influenza outbreaks, DPH will continue to promote the safe co- administration of flu and COVID-19 vaccination</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Building on the success of LTCFs reporting COVID-19 data in NHSN, DPH will  investigate the feasibility of transitioning LTCF HCP influenza reporting to the national application beginning with the 2022-2023 influenza season</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DPH will continue to provide useful resources educational materials, strategies and interventions to promote increasing vaccination coverage among HCP </a:t>
            </a:r>
          </a:p>
          <a:p>
            <a:pPr marL="347472" marR="0" lvl="0" indent="-283464"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DPH will conduct focused outreach to facilities where opportunities for improvement have been identified to provide technical assistance on best practices to promote HCP influenza vaccination </a:t>
            </a:r>
          </a:p>
        </p:txBody>
      </p:sp>
    </p:spTree>
    <p:extLst>
      <p:ext uri="{BB962C8B-B14F-4D97-AF65-F5344CB8AC3E}">
        <p14:creationId xmlns:p14="http://schemas.microsoft.com/office/powerpoint/2010/main" val="229515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Next Steps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DPH will share this update with all licensed healthcare facilities with recommendations to distribute broadly within each facility and to use the reported data to drive improvement. </a:t>
            </a:r>
          </a:p>
          <a:p>
            <a:pPr marL="347472" marR="0" lvl="0" indent="-283464"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update and facility specific results will be available on the MDPH website: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https://www.mass.gov/info-details/flu-vaccination-reports-for-healthcare-personnel</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4008"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0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Background</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3"/>
            <a:ext cx="11010900" cy="511710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283464" algn="l" defTabSz="914400" rtl="0" eaLnBrk="1" fontAlgn="auto" latinLnBrk="0" hangingPunct="1">
              <a:lnSpc>
                <a:spcPct val="11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 care personnel (HCP) are at high risk for influenza exposure and illness, and may be a source of influenza virus transmission in health care settings</a:t>
            </a:r>
          </a:p>
          <a:p>
            <a:pPr marL="347472" marR="0" lvl="0" indent="-283464" algn="l" defTabSz="914400" rtl="0" eaLnBrk="1" fontAlgn="auto" latinLnBrk="0" hangingPunct="1">
              <a:lnSpc>
                <a:spcPct val="11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Annual immunization is the best method of preventing influenza and potentially serious complications*</a:t>
            </a:r>
          </a:p>
          <a:p>
            <a:pPr marL="347472" marR="0" lvl="0" indent="-283464" algn="l" defTabSz="914400" rtl="0" eaLnBrk="1" fontAlgn="auto" latinLnBrk="0" hangingPunct="1">
              <a:lnSpc>
                <a:spcPct val="11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Massachusetts Department of Public Health (DPH) considers the prevention of influenza by promoting vaccination an organizational priority that should be part of the overall institutional commitment to improvement for licensed healthcare facilities </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https://www.cdc.gov/flu/prevent/keyfacts.htm</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1"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83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989029"/>
            <a:ext cx="9282549" cy="32778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Please direct any questions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Katherine T. Fillo, PhD, MPH RN-BC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Director of Clinical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Bureau of Health Care Safety and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white"/>
                </a:solidFill>
                <a:effectLst/>
                <a:uLnTx/>
                <a:uFillTx/>
                <a:latin typeface="Calibri" panose="020F0502020204030204"/>
                <a:ea typeface="+mn-ea"/>
                <a:cs typeface="+mn-cs"/>
              </a:rPr>
              <a:t>katherine.fillo@mass.gov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89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Background</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As a condition of licensure, DPH regulations require health care facilities, including hospitals, ambulatory surgical centers, dialysis centers, clinics, nursing homes, rest homes, and adult day health programs to:</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Offer free-of-charge, annual influenza vaccine to all personnel (full and part-time employees, contracted employees, volunteers, house staff and students)</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Document receipt of influenza vaccine administered within and outside the facility or document the declination of immunization for HCP</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Report information to DPH documenting compliance with the vaccination requirement, in accordance with reporting and data collection guidelines of the Commissioner (105 CMR.)</a:t>
            </a:r>
          </a:p>
          <a:p>
            <a:pPr marL="685800" marR="0" lvl="1" indent="-228600" algn="l" defTabSz="914400" rtl="0" eaLnBrk="1" fontAlgn="auto" latinLnBrk="0" hangingPunct="1">
              <a:lnSpc>
                <a:spcPct val="100000"/>
              </a:lnSpc>
              <a:spcBef>
                <a:spcPts val="1200"/>
              </a:spcBef>
              <a:spcAft>
                <a:spcPts val="120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105 CMR 130.325, 105 CMR 140.150, 105 CMR 150.002(D)(8), 105 CMR 158.030(L)(8) </a:t>
            </a:r>
          </a:p>
        </p:txBody>
      </p:sp>
    </p:spTree>
    <p:extLst>
      <p:ext uri="{BB962C8B-B14F-4D97-AF65-F5344CB8AC3E}">
        <p14:creationId xmlns:p14="http://schemas.microsoft.com/office/powerpoint/2010/main" val="381125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Performance Goal</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50739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protect the lives and welfare of patients, employees, and communities, as well as to improve quality and reduce healthcare costs,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DPH has established an overall minimum influenza vaccination rate of 90% or greater for eligible HCP at all licensed healthcare facilities.  </a:t>
            </a:r>
          </a:p>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performance goal is intended to advance patient and HCP health and safety by ensuring optimal HCP influenza vaccination coverage and is in alignment with the National Healthy People 2020 target of 90% influenza coverage of HCP.</a:t>
            </a:r>
          </a:p>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Advisory Committee on Immunization Practices (ACIP) recommends that HCP receive an annual influenza vaccination to reduce influenza related morbidity and mortality among HCP and their patients as well as reduce absenteeism among HCP. </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https://www.healthypeople.gov/node/4668/data_details</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4396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COVID-19 Pandemic</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Due to the COVID-19 pandemic, healthcare facility reporting deadlines and DPH data analysis were postponed during the 2019-2020 and 2020-2021 influenza seasons.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This presentation includes data from those previous seasons in addition to the latest season 2021-2022. </a:t>
            </a:r>
          </a:p>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season 2019-2020, nursing homes and rest homes were offered an incentive in the form of a reimbursement for their licensure renewal fee if at least 90% of their staff were vaccinated against influenza. </a:t>
            </a:r>
          </a:p>
          <a:p>
            <a:pPr marL="0" marR="0" lvl="0" indent="0" algn="l" defTabSz="914400" rtl="0" eaLnBrk="1" fontAlgn="auto" latinLnBrk="0" hangingPunct="1">
              <a:lnSpc>
                <a:spcPct val="12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season 2020-2021, HCP vaccination against influenza was mandated by the Commonwealth for nursing homes, rest homes, and adult day health programs, with a financial penalty for each unvaccinated staff member without a medical or religious exemption.</a:t>
            </a:r>
          </a:p>
          <a:p>
            <a:pPr marL="0" marR="0" lvl="1"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Methodology</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 Care Facilities report HCP influenza vaccination rates to DPH in three ways: </a:t>
            </a:r>
          </a:p>
          <a:p>
            <a:pPr marL="573786" marR="0" lvl="1" indent="-51435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National Healthcare Safety Network (NHSN) at the Centers for Disease Control and Prevention (CDC):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Acute care hospitals, ambulatory surgical centers, dialysis centers and non-acute hospitals</a:t>
            </a:r>
          </a:p>
          <a:p>
            <a:pPr marL="573786" marR="0" lvl="1" indent="-51435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Health Care Facility Reporting System (HCFRS)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Nursing homes, rest homes, and adult day health programs </a:t>
            </a:r>
          </a:p>
          <a:p>
            <a:pPr marL="573786" marR="0" lvl="1" indent="-514350" algn="l" defTabSz="914400" rtl="0" eaLnBrk="1" fontAlgn="auto" latinLnBrk="0" hangingPunct="1">
              <a:lnSpc>
                <a:spcPct val="100000"/>
              </a:lnSpc>
              <a:spcBef>
                <a:spcPts val="1200"/>
              </a:spcBef>
              <a:spcAft>
                <a:spcPts val="120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Online survey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Clinics</a:t>
            </a:r>
          </a:p>
        </p:txBody>
      </p:sp>
    </p:spTree>
    <p:extLst>
      <p:ext uri="{BB962C8B-B14F-4D97-AF65-F5344CB8AC3E}">
        <p14:creationId xmlns:p14="http://schemas.microsoft.com/office/powerpoint/2010/main" val="63920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Reporting Requirements</a:t>
            </a:r>
          </a:p>
        </p:txBody>
      </p:sp>
      <p:sp>
        <p:nvSpPr>
          <p:cNvPr id="6" name="Content Placeholder 2">
            <a:extLst>
              <a:ext uri="{FF2B5EF4-FFF2-40B4-BE49-F238E27FC236}">
                <a16:creationId xmlns:a16="http://schemas.microsoft.com/office/drawing/2014/main" id="{1A76AFF5-34B1-43C2-94A0-387E29CB840C}"/>
              </a:ext>
            </a:extLst>
          </p:cNvPr>
          <p:cNvSpPr txBox="1">
            <a:spLocks/>
          </p:cNvSpPr>
          <p:nvPr/>
        </p:nvSpPr>
        <p:spPr>
          <a:xfrm>
            <a:off x="573772" y="1378584"/>
            <a:ext cx="11010900" cy="449330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80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facilities were required to submit the following data elements, for the period October 1 to March 31 of each flu season: </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Total number of HCP who worked at least one day in the reporting period</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HCP vaccinated at the facility</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HCP vaccinated elsewhere (PCP office, pharmacy, etc.)</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HCP that declined vaccine</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HCP with a medical contraindication to the vaccine</a:t>
            </a:r>
          </a:p>
          <a:p>
            <a:pPr marL="342900" marR="0" lvl="1" indent="-283464" algn="l" defTabSz="914400" rtl="0" eaLnBrk="1" fontAlgn="auto" latinLnBrk="0" hangingPunct="1">
              <a:lnSpc>
                <a:spcPct val="110000"/>
              </a:lnSpc>
              <a:spcBef>
                <a:spcPts val="8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HCP with unknown vaccine status</a:t>
            </a:r>
          </a:p>
          <a:p>
            <a:pPr marL="0" marR="0" lvl="1" indent="0" algn="l" defTabSz="914400" rtl="0" eaLnBrk="1" fontAlgn="auto" latinLnBrk="0" hangingPunct="1">
              <a:lnSpc>
                <a:spcPct val="110000"/>
              </a:lnSpc>
              <a:spcBef>
                <a:spcPts val="80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Facilities that reported data to NHSN were required to stratify this data by HCP type.</a:t>
            </a:r>
          </a:p>
        </p:txBody>
      </p:sp>
    </p:spTree>
    <p:extLst>
      <p:ext uri="{BB962C8B-B14F-4D97-AF65-F5344CB8AC3E}">
        <p14:creationId xmlns:p14="http://schemas.microsoft.com/office/powerpoint/2010/main" val="299681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Measures and Calculations</a:t>
            </a:r>
          </a:p>
        </p:txBody>
      </p:sp>
      <p:sp>
        <p:nvSpPr>
          <p:cNvPr id="8" name="Text Box 19">
            <a:extLst>
              <a:ext uri="{FF2B5EF4-FFF2-40B4-BE49-F238E27FC236}">
                <a16:creationId xmlns:a16="http://schemas.microsoft.com/office/drawing/2014/main" id="{0B0485B7-0DF4-43DF-ADC1-AD544B66C992}"/>
              </a:ext>
            </a:extLst>
          </p:cNvPr>
          <p:cNvSpPr txBox="1">
            <a:spLocks noChangeArrowheads="1"/>
          </p:cNvSpPr>
          <p:nvPr/>
        </p:nvSpPr>
        <p:spPr bwMode="auto">
          <a:xfrm>
            <a:off x="649243" y="985531"/>
            <a:ext cx="9646974" cy="42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598" tIns="60339" rIns="120598" bIns="60339">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999" b="1" i="0" u="none" strike="noStrike" kern="1200" cap="none" spc="0" normalizeH="0" baseline="0" noProof="0" dirty="0">
                <a:ln>
                  <a:noFill/>
                </a:ln>
                <a:solidFill>
                  <a:srgbClr val="000000"/>
                </a:solidFill>
                <a:effectLst/>
                <a:uLnTx/>
                <a:uFillTx/>
                <a:latin typeface="Calibri" panose="020F0502020204030204"/>
                <a:ea typeface="ＭＳ Ｐゴシック" pitchFamily="34" charset="-128"/>
                <a:cs typeface="+mn-cs"/>
              </a:rPr>
              <a:t>Percentage HCP vaccinated in each season</a:t>
            </a:r>
            <a:endParaRPr kumimoji="0" lang="en-US" altLang="en-US" sz="19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grpSp>
        <p:nvGrpSpPr>
          <p:cNvPr id="9" name="Group 28">
            <a:extLst>
              <a:ext uri="{FF2B5EF4-FFF2-40B4-BE49-F238E27FC236}">
                <a16:creationId xmlns:a16="http://schemas.microsoft.com/office/drawing/2014/main" id="{A2F6DF67-A834-48E5-B72C-7FE07062265D}"/>
              </a:ext>
            </a:extLst>
          </p:cNvPr>
          <p:cNvGrpSpPr>
            <a:grpSpLocks/>
          </p:cNvGrpSpPr>
          <p:nvPr/>
        </p:nvGrpSpPr>
        <p:grpSpPr bwMode="auto">
          <a:xfrm>
            <a:off x="649245" y="1469597"/>
            <a:ext cx="10037444" cy="907814"/>
            <a:chOff x="96" y="2592"/>
            <a:chExt cx="5472" cy="637"/>
          </a:xfrm>
          <a:solidFill>
            <a:schemeClr val="accent1">
              <a:lumMod val="20000"/>
              <a:lumOff val="80000"/>
            </a:schemeClr>
          </a:solidFill>
        </p:grpSpPr>
        <p:sp>
          <p:nvSpPr>
            <p:cNvPr id="10" name="AutoShape 5">
              <a:extLst>
                <a:ext uri="{FF2B5EF4-FFF2-40B4-BE49-F238E27FC236}">
                  <a16:creationId xmlns:a16="http://schemas.microsoft.com/office/drawing/2014/main" id="{B621E53D-5582-4DDC-96F0-5525F50F564E}"/>
                </a:ext>
              </a:extLst>
            </p:cNvPr>
            <p:cNvSpPr>
              <a:spLocks noChangeArrowheads="1"/>
            </p:cNvSpPr>
            <p:nvPr/>
          </p:nvSpPr>
          <p:spPr bwMode="auto">
            <a:xfrm>
              <a:off x="96" y="2592"/>
              <a:ext cx="5472" cy="637"/>
            </a:xfrm>
            <a:prstGeom prst="roundRect">
              <a:avLst>
                <a:gd name="adj" fmla="val 16667"/>
              </a:avLst>
            </a:prstGeom>
            <a:grpFill/>
            <a:ln w="12700">
              <a:solidFill>
                <a:sysClr val="window" lastClr="FFFFFF">
                  <a:lumMod val="65000"/>
                </a:sys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altLang="en-US" sz="1999" b="0" i="0" u="none" strike="noStrike" kern="0" cap="none" spc="0" normalizeH="0" baseline="0" noProof="0" dirty="0">
                <a:ln>
                  <a:noFill/>
                </a:ln>
                <a:solidFill>
                  <a:srgbClr val="FF0000"/>
                </a:solidFill>
                <a:effectLst/>
                <a:uLnTx/>
                <a:uFillTx/>
                <a:latin typeface="Calibri" panose="020F0502020204030204"/>
                <a:ea typeface="ＭＳ Ｐゴシック" pitchFamily="34" charset="-128"/>
                <a:cs typeface="+mn-cs"/>
              </a:endParaRPr>
            </a:p>
          </p:txBody>
        </p:sp>
        <p:sp>
          <p:nvSpPr>
            <p:cNvPr id="11" name="Text Box 6">
              <a:extLst>
                <a:ext uri="{FF2B5EF4-FFF2-40B4-BE49-F238E27FC236}">
                  <a16:creationId xmlns:a16="http://schemas.microsoft.com/office/drawing/2014/main" id="{EA6D797F-F7F4-4A69-A31C-77C655FA5267}"/>
                </a:ext>
              </a:extLst>
            </p:cNvPr>
            <p:cNvSpPr txBox="1">
              <a:spLocks noChangeArrowheads="1"/>
            </p:cNvSpPr>
            <p:nvPr/>
          </p:nvSpPr>
          <p:spPr bwMode="auto">
            <a:xfrm>
              <a:off x="138" y="2763"/>
              <a:ext cx="1433" cy="28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Vaccine Coverage =</a:t>
              </a:r>
            </a:p>
          </p:txBody>
        </p:sp>
        <p:sp>
          <p:nvSpPr>
            <p:cNvPr id="12" name="Text Box 7">
              <a:extLst>
                <a:ext uri="{FF2B5EF4-FFF2-40B4-BE49-F238E27FC236}">
                  <a16:creationId xmlns:a16="http://schemas.microsoft.com/office/drawing/2014/main" id="{2804DC19-9732-43FA-AA9C-BD01EED2B637}"/>
                </a:ext>
              </a:extLst>
            </p:cNvPr>
            <p:cNvSpPr txBox="1">
              <a:spLocks noChangeArrowheads="1"/>
            </p:cNvSpPr>
            <p:nvPr/>
          </p:nvSpPr>
          <p:spPr bwMode="auto">
            <a:xfrm>
              <a:off x="1620" y="2637"/>
              <a:ext cx="3460" cy="28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HCP Vaccinated at Facility + HCP Vaccinated Elsewhere</a:t>
              </a:r>
            </a:p>
          </p:txBody>
        </p:sp>
        <p:sp>
          <p:nvSpPr>
            <p:cNvPr id="13" name="Text Box 8">
              <a:extLst>
                <a:ext uri="{FF2B5EF4-FFF2-40B4-BE49-F238E27FC236}">
                  <a16:creationId xmlns:a16="http://schemas.microsoft.com/office/drawing/2014/main" id="{0EA8418D-85E3-4C22-9E26-51AD175060BA}"/>
                </a:ext>
              </a:extLst>
            </p:cNvPr>
            <p:cNvSpPr txBox="1">
              <a:spLocks noChangeArrowheads="1"/>
            </p:cNvSpPr>
            <p:nvPr/>
          </p:nvSpPr>
          <p:spPr bwMode="auto">
            <a:xfrm>
              <a:off x="1636" y="2912"/>
              <a:ext cx="3444" cy="28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Total # HCP at Facility</a:t>
              </a:r>
            </a:p>
          </p:txBody>
        </p:sp>
        <p:sp>
          <p:nvSpPr>
            <p:cNvPr id="14" name="Line 9">
              <a:extLst>
                <a:ext uri="{FF2B5EF4-FFF2-40B4-BE49-F238E27FC236}">
                  <a16:creationId xmlns:a16="http://schemas.microsoft.com/office/drawing/2014/main" id="{3FCC0014-6582-4DC8-9758-8AEEB68D933E}"/>
                </a:ext>
              </a:extLst>
            </p:cNvPr>
            <p:cNvSpPr>
              <a:spLocks noChangeShapeType="1"/>
            </p:cNvSpPr>
            <p:nvPr/>
          </p:nvSpPr>
          <p:spPr bwMode="auto">
            <a:xfrm>
              <a:off x="1642" y="2898"/>
              <a:ext cx="3444" cy="0"/>
            </a:xfrm>
            <a:prstGeom prst="line">
              <a:avLst/>
            </a:prstGeom>
            <a:grpFill/>
            <a:ln w="2857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dirty="0">
                <a:ln>
                  <a:noFill/>
                </a:ln>
                <a:solidFill>
                  <a:srgbClr val="FF0000"/>
                </a:solidFill>
                <a:effectLst/>
                <a:uLnTx/>
                <a:uFillTx/>
                <a:latin typeface="Calibri" panose="020F0502020204030204"/>
                <a:ea typeface="ＭＳ Ｐゴシック" pitchFamily="34" charset="-128"/>
                <a:cs typeface="+mn-cs"/>
              </a:endParaRPr>
            </a:p>
          </p:txBody>
        </p:sp>
      </p:grpSp>
      <p:sp>
        <p:nvSpPr>
          <p:cNvPr id="15" name="Text Box 20">
            <a:extLst>
              <a:ext uri="{FF2B5EF4-FFF2-40B4-BE49-F238E27FC236}">
                <a16:creationId xmlns:a16="http://schemas.microsoft.com/office/drawing/2014/main" id="{60C69B74-AE3B-41B4-BE2B-2401BF7B19CD}"/>
              </a:ext>
            </a:extLst>
          </p:cNvPr>
          <p:cNvSpPr txBox="1">
            <a:spLocks noChangeArrowheads="1"/>
          </p:cNvSpPr>
          <p:nvPr/>
        </p:nvSpPr>
        <p:spPr bwMode="auto">
          <a:xfrm>
            <a:off x="649243" y="2435810"/>
            <a:ext cx="10065460" cy="4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598" tIns="60339" rIns="120598" bIns="60339">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999" b="1" i="0" u="none" strike="noStrike" kern="1200" cap="none" spc="0" normalizeH="0" baseline="0" noProof="0" dirty="0">
                <a:ln>
                  <a:noFill/>
                </a:ln>
                <a:solidFill>
                  <a:srgbClr val="000000"/>
                </a:solidFill>
                <a:effectLst/>
                <a:uLnTx/>
                <a:uFillTx/>
                <a:latin typeface="Calibri" panose="020F0502020204030204"/>
                <a:ea typeface="ＭＳ Ｐゴシック" pitchFamily="34" charset="-128"/>
                <a:cs typeface="+mn-cs"/>
              </a:rPr>
              <a:t>Percentage HCP in facility that declined vaccine in each season</a:t>
            </a:r>
            <a:endParaRPr kumimoji="0" lang="en-US" altLang="en-US" sz="19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grpSp>
        <p:nvGrpSpPr>
          <p:cNvPr id="16" name="Group 29">
            <a:extLst>
              <a:ext uri="{FF2B5EF4-FFF2-40B4-BE49-F238E27FC236}">
                <a16:creationId xmlns:a16="http://schemas.microsoft.com/office/drawing/2014/main" id="{569A9AEB-1A86-45B7-A7B1-5C1DD430EF98}"/>
              </a:ext>
            </a:extLst>
          </p:cNvPr>
          <p:cNvGrpSpPr>
            <a:grpSpLocks/>
          </p:cNvGrpSpPr>
          <p:nvPr/>
        </p:nvGrpSpPr>
        <p:grpSpPr bwMode="auto">
          <a:xfrm>
            <a:off x="649245" y="2795983"/>
            <a:ext cx="10040112" cy="882880"/>
            <a:chOff x="174" y="3524"/>
            <a:chExt cx="5568" cy="637"/>
          </a:xfrm>
          <a:solidFill>
            <a:schemeClr val="accent1">
              <a:lumMod val="20000"/>
              <a:lumOff val="80000"/>
            </a:schemeClr>
          </a:solidFill>
        </p:grpSpPr>
        <p:sp>
          <p:nvSpPr>
            <p:cNvPr id="17" name="AutoShape 12">
              <a:extLst>
                <a:ext uri="{FF2B5EF4-FFF2-40B4-BE49-F238E27FC236}">
                  <a16:creationId xmlns:a16="http://schemas.microsoft.com/office/drawing/2014/main" id="{3553A1D1-7722-4C08-BB88-10E188029ECC}"/>
                </a:ext>
              </a:extLst>
            </p:cNvPr>
            <p:cNvSpPr>
              <a:spLocks noChangeArrowheads="1"/>
            </p:cNvSpPr>
            <p:nvPr/>
          </p:nvSpPr>
          <p:spPr bwMode="auto">
            <a:xfrm>
              <a:off x="174" y="3524"/>
              <a:ext cx="5568" cy="637"/>
            </a:xfrm>
            <a:prstGeom prst="roundRect">
              <a:avLst>
                <a:gd name="adj" fmla="val 16667"/>
              </a:avLst>
            </a:prstGeom>
            <a:grpFill/>
            <a:ln w="12700">
              <a:solidFill>
                <a:sysClr val="window" lastClr="FFFFFF">
                  <a:lumMod val="65000"/>
                </a:sys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126"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FF0000"/>
                  </a:solidFill>
                  <a:effectLst/>
                  <a:uLnTx/>
                  <a:uFillTx/>
                  <a:latin typeface="Calibri" panose="020F0502020204030204"/>
                  <a:ea typeface="ＭＳ Ｐゴシック" pitchFamily="34" charset="-128"/>
                  <a:cs typeface="+mn-cs"/>
                </a:rPr>
                <a:t>z</a:t>
              </a:r>
            </a:p>
          </p:txBody>
        </p:sp>
        <p:sp>
          <p:nvSpPr>
            <p:cNvPr id="18" name="Text Box 13">
              <a:extLst>
                <a:ext uri="{FF2B5EF4-FFF2-40B4-BE49-F238E27FC236}">
                  <a16:creationId xmlns:a16="http://schemas.microsoft.com/office/drawing/2014/main" id="{E3ED12E1-0CF6-48CB-8989-983ADCA61AC1}"/>
                </a:ext>
              </a:extLst>
            </p:cNvPr>
            <p:cNvSpPr txBox="1">
              <a:spLocks noChangeArrowheads="1"/>
            </p:cNvSpPr>
            <p:nvPr/>
          </p:nvSpPr>
          <p:spPr bwMode="auto">
            <a:xfrm>
              <a:off x="220" y="3724"/>
              <a:ext cx="1450" cy="30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Vaccine Declination =</a:t>
              </a:r>
            </a:p>
          </p:txBody>
        </p:sp>
        <p:sp>
          <p:nvSpPr>
            <p:cNvPr id="19" name="Text Box 14">
              <a:extLst>
                <a:ext uri="{FF2B5EF4-FFF2-40B4-BE49-F238E27FC236}">
                  <a16:creationId xmlns:a16="http://schemas.microsoft.com/office/drawing/2014/main" id="{293AE5D2-F69D-4B82-B82F-127455984CA4}"/>
                </a:ext>
              </a:extLst>
            </p:cNvPr>
            <p:cNvSpPr txBox="1">
              <a:spLocks noChangeArrowheads="1"/>
            </p:cNvSpPr>
            <p:nvPr/>
          </p:nvSpPr>
          <p:spPr bwMode="auto">
            <a:xfrm>
              <a:off x="2094" y="3616"/>
              <a:ext cx="2043" cy="30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 HCP Declined Vaccine</a:t>
              </a:r>
            </a:p>
          </p:txBody>
        </p:sp>
        <p:sp>
          <p:nvSpPr>
            <p:cNvPr id="20" name="Text Box 15">
              <a:extLst>
                <a:ext uri="{FF2B5EF4-FFF2-40B4-BE49-F238E27FC236}">
                  <a16:creationId xmlns:a16="http://schemas.microsoft.com/office/drawing/2014/main" id="{0BEE7992-0105-4E69-8AFD-8B2923EA335B}"/>
                </a:ext>
              </a:extLst>
            </p:cNvPr>
            <p:cNvSpPr txBox="1">
              <a:spLocks noChangeArrowheads="1"/>
            </p:cNvSpPr>
            <p:nvPr/>
          </p:nvSpPr>
          <p:spPr bwMode="auto">
            <a:xfrm>
              <a:off x="2036" y="3858"/>
              <a:ext cx="2228" cy="301"/>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mn-cs"/>
                </a:rPr>
                <a:t>Total # HCP at Facility</a:t>
              </a:r>
            </a:p>
          </p:txBody>
        </p:sp>
        <p:sp>
          <p:nvSpPr>
            <p:cNvPr id="21" name="Line 16">
              <a:extLst>
                <a:ext uri="{FF2B5EF4-FFF2-40B4-BE49-F238E27FC236}">
                  <a16:creationId xmlns:a16="http://schemas.microsoft.com/office/drawing/2014/main" id="{EBC25409-7633-41BB-81E6-0008A969D3EC}"/>
                </a:ext>
              </a:extLst>
            </p:cNvPr>
            <p:cNvSpPr>
              <a:spLocks noChangeShapeType="1"/>
            </p:cNvSpPr>
            <p:nvPr/>
          </p:nvSpPr>
          <p:spPr bwMode="auto">
            <a:xfrm>
              <a:off x="2382" y="3906"/>
              <a:ext cx="1537" cy="0"/>
            </a:xfrm>
            <a:prstGeom prst="line">
              <a:avLst/>
            </a:prstGeom>
            <a:grpFill/>
            <a:ln w="2857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dirty="0">
                <a:ln>
                  <a:noFill/>
                </a:ln>
                <a:solidFill>
                  <a:srgbClr val="FF0000"/>
                </a:solidFill>
                <a:effectLst/>
                <a:uLnTx/>
                <a:uFillTx/>
                <a:latin typeface="Calibri" panose="020F0502020204030204"/>
                <a:ea typeface="ＭＳ Ｐゴシック" pitchFamily="34" charset="-128"/>
                <a:cs typeface="+mn-cs"/>
              </a:endParaRPr>
            </a:p>
          </p:txBody>
        </p:sp>
      </p:grpSp>
      <p:sp>
        <p:nvSpPr>
          <p:cNvPr id="22" name="Text Box 19">
            <a:extLst>
              <a:ext uri="{FF2B5EF4-FFF2-40B4-BE49-F238E27FC236}">
                <a16:creationId xmlns:a16="http://schemas.microsoft.com/office/drawing/2014/main" id="{EADA5211-3AEE-42F4-A2A7-B2C25A6F5E6C}"/>
              </a:ext>
            </a:extLst>
          </p:cNvPr>
          <p:cNvSpPr txBox="1">
            <a:spLocks noChangeArrowheads="1"/>
          </p:cNvSpPr>
          <p:nvPr/>
        </p:nvSpPr>
        <p:spPr bwMode="auto">
          <a:xfrm>
            <a:off x="649243" y="3713031"/>
            <a:ext cx="11576370" cy="42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598" tIns="60339" rIns="120598" bIns="60339">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999" b="1" i="0" u="none" strike="noStrike" kern="1200" cap="none" spc="0" normalizeH="0" baseline="0" noProof="0" dirty="0">
                <a:ln>
                  <a:noFill/>
                </a:ln>
                <a:solidFill>
                  <a:srgbClr val="000000"/>
                </a:solidFill>
                <a:effectLst/>
                <a:uLnTx/>
                <a:uFillTx/>
                <a:latin typeface="Calibri" panose="020F0502020204030204"/>
                <a:ea typeface="ＭＳ Ｐゴシック" pitchFamily="34" charset="-128"/>
                <a:cs typeface="+mn-cs"/>
              </a:rPr>
              <a:t>Percentage HCP in facility with a medical contraindication to vaccine in each season</a:t>
            </a:r>
          </a:p>
        </p:txBody>
      </p:sp>
      <p:grpSp>
        <p:nvGrpSpPr>
          <p:cNvPr id="23" name="Group 1">
            <a:extLst>
              <a:ext uri="{FF2B5EF4-FFF2-40B4-BE49-F238E27FC236}">
                <a16:creationId xmlns:a16="http://schemas.microsoft.com/office/drawing/2014/main" id="{3DB327F8-EB2D-40FE-99A3-CE24AF0CAB83}"/>
              </a:ext>
            </a:extLst>
          </p:cNvPr>
          <p:cNvGrpSpPr>
            <a:grpSpLocks/>
          </p:cNvGrpSpPr>
          <p:nvPr/>
        </p:nvGrpSpPr>
        <p:grpSpPr bwMode="auto">
          <a:xfrm>
            <a:off x="649245" y="4177366"/>
            <a:ext cx="10040112" cy="839776"/>
            <a:chOff x="152400" y="2819400"/>
            <a:chExt cx="8839200" cy="1011238"/>
          </a:xfrm>
          <a:solidFill>
            <a:schemeClr val="accent1">
              <a:lumMod val="20000"/>
              <a:lumOff val="80000"/>
            </a:schemeClr>
          </a:solidFill>
        </p:grpSpPr>
        <p:sp>
          <p:nvSpPr>
            <p:cNvPr id="24" name="AutoShape 24">
              <a:extLst>
                <a:ext uri="{FF2B5EF4-FFF2-40B4-BE49-F238E27FC236}">
                  <a16:creationId xmlns:a16="http://schemas.microsoft.com/office/drawing/2014/main" id="{6CED1BFF-21E1-4D37-8BFD-1D7EEB9A8DC7}"/>
                </a:ext>
              </a:extLst>
            </p:cNvPr>
            <p:cNvSpPr>
              <a:spLocks noChangeArrowheads="1"/>
            </p:cNvSpPr>
            <p:nvPr/>
          </p:nvSpPr>
          <p:spPr bwMode="auto">
            <a:xfrm>
              <a:off x="152400" y="2819400"/>
              <a:ext cx="8839200" cy="1011238"/>
            </a:xfrm>
            <a:prstGeom prst="roundRect">
              <a:avLst>
                <a:gd name="adj" fmla="val 16667"/>
              </a:avLst>
            </a:prstGeom>
            <a:grpFill/>
            <a:ln w="12700">
              <a:solidFill>
                <a:sysClr val="window" lastClr="FFFFFF">
                  <a:lumMod val="65000"/>
                </a:sys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endParaRPr>
            </a:p>
          </p:txBody>
        </p:sp>
        <p:sp>
          <p:nvSpPr>
            <p:cNvPr id="25" name="Text Box 25">
              <a:extLst>
                <a:ext uri="{FF2B5EF4-FFF2-40B4-BE49-F238E27FC236}">
                  <a16:creationId xmlns:a16="http://schemas.microsoft.com/office/drawing/2014/main" id="{8710D4AD-91EF-44CA-BB25-958FEE6CAED5}"/>
                </a:ext>
              </a:extLst>
            </p:cNvPr>
            <p:cNvSpPr txBox="1">
              <a:spLocks noChangeArrowheads="1"/>
            </p:cNvSpPr>
            <p:nvPr/>
          </p:nvSpPr>
          <p:spPr bwMode="auto">
            <a:xfrm>
              <a:off x="233054" y="3076553"/>
              <a:ext cx="2826815" cy="481505"/>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Medical Contraindication =</a:t>
              </a:r>
            </a:p>
          </p:txBody>
        </p:sp>
        <p:sp>
          <p:nvSpPr>
            <p:cNvPr id="26" name="Text Box 26">
              <a:extLst>
                <a:ext uri="{FF2B5EF4-FFF2-40B4-BE49-F238E27FC236}">
                  <a16:creationId xmlns:a16="http://schemas.microsoft.com/office/drawing/2014/main" id="{3C253F6C-5CB2-4798-81A4-7FDCB485E939}"/>
                </a:ext>
              </a:extLst>
            </p:cNvPr>
            <p:cNvSpPr txBox="1">
              <a:spLocks noChangeArrowheads="1"/>
            </p:cNvSpPr>
            <p:nvPr/>
          </p:nvSpPr>
          <p:spPr bwMode="auto">
            <a:xfrm>
              <a:off x="3341746" y="2876505"/>
              <a:ext cx="3960546" cy="481505"/>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 HCP with Medical Contraindication</a:t>
              </a:r>
            </a:p>
          </p:txBody>
        </p:sp>
        <p:sp>
          <p:nvSpPr>
            <p:cNvPr id="27" name="Text Box 27">
              <a:extLst>
                <a:ext uri="{FF2B5EF4-FFF2-40B4-BE49-F238E27FC236}">
                  <a16:creationId xmlns:a16="http://schemas.microsoft.com/office/drawing/2014/main" id="{388C0E83-4814-4AE5-B86D-D47A9DC39EA6}"/>
                </a:ext>
              </a:extLst>
            </p:cNvPr>
            <p:cNvSpPr txBox="1">
              <a:spLocks noChangeArrowheads="1"/>
            </p:cNvSpPr>
            <p:nvPr/>
          </p:nvSpPr>
          <p:spPr bwMode="auto">
            <a:xfrm>
              <a:off x="3350667" y="3340954"/>
              <a:ext cx="3742767" cy="481505"/>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1" rIns="91403" bIns="4570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Total # HCP at Facility</a:t>
              </a:r>
            </a:p>
          </p:txBody>
        </p:sp>
        <p:sp>
          <p:nvSpPr>
            <p:cNvPr id="28" name="Line 28">
              <a:extLst>
                <a:ext uri="{FF2B5EF4-FFF2-40B4-BE49-F238E27FC236}">
                  <a16:creationId xmlns:a16="http://schemas.microsoft.com/office/drawing/2014/main" id="{C67B214A-EA3F-4A4D-BB2F-6F66D5D00E0C}"/>
                </a:ext>
              </a:extLst>
            </p:cNvPr>
            <p:cNvSpPr>
              <a:spLocks noChangeShapeType="1"/>
            </p:cNvSpPr>
            <p:nvPr/>
          </p:nvSpPr>
          <p:spPr bwMode="auto">
            <a:xfrm>
              <a:off x="3346375" y="3325018"/>
              <a:ext cx="3743325" cy="0"/>
            </a:xfrm>
            <a:prstGeom prst="line">
              <a:avLst/>
            </a:prstGeom>
            <a:grpFill/>
            <a:ln w="2857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endParaRPr>
            </a:p>
          </p:txBody>
        </p:sp>
      </p:grpSp>
      <p:sp>
        <p:nvSpPr>
          <p:cNvPr id="29" name="Text Box 20">
            <a:extLst>
              <a:ext uri="{FF2B5EF4-FFF2-40B4-BE49-F238E27FC236}">
                <a16:creationId xmlns:a16="http://schemas.microsoft.com/office/drawing/2014/main" id="{F8909623-8B30-4AAA-BD1E-34013616FE57}"/>
              </a:ext>
            </a:extLst>
          </p:cNvPr>
          <p:cNvSpPr txBox="1">
            <a:spLocks noChangeArrowheads="1"/>
          </p:cNvSpPr>
          <p:nvPr/>
        </p:nvSpPr>
        <p:spPr bwMode="auto">
          <a:xfrm>
            <a:off x="649243" y="5075538"/>
            <a:ext cx="10065462" cy="42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598" tIns="60339" rIns="120598" bIns="60339">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999" b="1" i="0" u="none" strike="noStrike" kern="1200" cap="none" spc="0" normalizeH="0" baseline="0" noProof="0" dirty="0">
                <a:ln>
                  <a:noFill/>
                </a:ln>
                <a:solidFill>
                  <a:srgbClr val="000000"/>
                </a:solidFill>
                <a:effectLst/>
                <a:uLnTx/>
                <a:uFillTx/>
                <a:latin typeface="Calibri" panose="020F0502020204030204"/>
                <a:ea typeface="ＭＳ Ｐゴシック" pitchFamily="34" charset="-128"/>
                <a:cs typeface="+mn-cs"/>
              </a:rPr>
              <a:t>Percentage HCP in facility with unknown influenza vaccine status </a:t>
            </a:r>
            <a:r>
              <a:rPr kumimoji="0" lang="en-US" altLang="en-US" sz="1999"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in each season</a:t>
            </a:r>
          </a:p>
        </p:txBody>
      </p:sp>
      <p:grpSp>
        <p:nvGrpSpPr>
          <p:cNvPr id="30" name="Group 29">
            <a:extLst>
              <a:ext uri="{FF2B5EF4-FFF2-40B4-BE49-F238E27FC236}">
                <a16:creationId xmlns:a16="http://schemas.microsoft.com/office/drawing/2014/main" id="{AAB42583-81FD-40F7-B657-17BD9BE80878}"/>
              </a:ext>
            </a:extLst>
          </p:cNvPr>
          <p:cNvGrpSpPr/>
          <p:nvPr/>
        </p:nvGrpSpPr>
        <p:grpSpPr>
          <a:xfrm>
            <a:off x="649245" y="5444582"/>
            <a:ext cx="10040112" cy="830789"/>
            <a:chOff x="304724" y="4705351"/>
            <a:chExt cx="11579384" cy="1011238"/>
          </a:xfrm>
          <a:solidFill>
            <a:schemeClr val="accent1">
              <a:lumMod val="20000"/>
              <a:lumOff val="80000"/>
            </a:schemeClr>
          </a:solidFill>
        </p:grpSpPr>
        <p:grpSp>
          <p:nvGrpSpPr>
            <p:cNvPr id="31" name="Group 30">
              <a:extLst>
                <a:ext uri="{FF2B5EF4-FFF2-40B4-BE49-F238E27FC236}">
                  <a16:creationId xmlns:a16="http://schemas.microsoft.com/office/drawing/2014/main" id="{779CDF35-9FA2-4196-89ED-569FFC78D8ED}"/>
                </a:ext>
              </a:extLst>
            </p:cNvPr>
            <p:cNvGrpSpPr/>
            <p:nvPr/>
          </p:nvGrpSpPr>
          <p:grpSpPr>
            <a:xfrm>
              <a:off x="304724" y="4705351"/>
              <a:ext cx="11579384" cy="1011238"/>
              <a:chOff x="304724" y="4705351"/>
              <a:chExt cx="11579384" cy="1011238"/>
            </a:xfrm>
            <a:grpFill/>
          </p:grpSpPr>
          <p:sp>
            <p:nvSpPr>
              <p:cNvPr id="33" name="AutoShape 18">
                <a:extLst>
                  <a:ext uri="{FF2B5EF4-FFF2-40B4-BE49-F238E27FC236}">
                    <a16:creationId xmlns:a16="http://schemas.microsoft.com/office/drawing/2014/main" id="{868D6846-F58D-43DF-B0FD-2317F542B1C8}"/>
                  </a:ext>
                </a:extLst>
              </p:cNvPr>
              <p:cNvSpPr>
                <a:spLocks noChangeArrowheads="1"/>
              </p:cNvSpPr>
              <p:nvPr/>
            </p:nvSpPr>
            <p:spPr bwMode="auto">
              <a:xfrm>
                <a:off x="304724" y="4705351"/>
                <a:ext cx="11579384" cy="1011238"/>
              </a:xfrm>
              <a:prstGeom prst="roundRect">
                <a:avLst>
                  <a:gd name="adj" fmla="val 16667"/>
                </a:avLst>
              </a:prstGeom>
              <a:grpFill/>
              <a:ln w="12700">
                <a:solidFill>
                  <a:sysClr val="window" lastClr="FFFFFF">
                    <a:lumMod val="65000"/>
                  </a:sysClr>
                </a:solidFill>
                <a:round/>
                <a:headEnd/>
                <a:tailEnd/>
              </a:ln>
            </p:spPr>
            <p:txBody>
              <a:bodyPr wrap="none" lIns="120684" tIns="60379" rIns="120684" bIns="60379"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endParaRPr>
              </a:p>
            </p:txBody>
          </p:sp>
          <p:sp>
            <p:nvSpPr>
              <p:cNvPr id="34" name="Text Box 19">
                <a:extLst>
                  <a:ext uri="{FF2B5EF4-FFF2-40B4-BE49-F238E27FC236}">
                    <a16:creationId xmlns:a16="http://schemas.microsoft.com/office/drawing/2014/main" id="{F7E12B0A-293F-48BB-A1A7-E1D72EC1D461}"/>
                  </a:ext>
                </a:extLst>
              </p:cNvPr>
              <p:cNvSpPr txBox="1">
                <a:spLocks noChangeArrowheads="1"/>
              </p:cNvSpPr>
              <p:nvPr/>
            </p:nvSpPr>
            <p:spPr bwMode="auto">
              <a:xfrm>
                <a:off x="433146" y="4976595"/>
                <a:ext cx="5023658" cy="52277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67" tIns="60371" rIns="120667" bIns="6037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Unknown Vaccine Status =</a:t>
                </a:r>
              </a:p>
            </p:txBody>
          </p:sp>
          <p:sp>
            <p:nvSpPr>
              <p:cNvPr id="35" name="Text Box 20">
                <a:extLst>
                  <a:ext uri="{FF2B5EF4-FFF2-40B4-BE49-F238E27FC236}">
                    <a16:creationId xmlns:a16="http://schemas.microsoft.com/office/drawing/2014/main" id="{0525EE18-9E7F-4F26-93DB-5748F54D0B09}"/>
                  </a:ext>
                </a:extLst>
              </p:cNvPr>
              <p:cNvSpPr txBox="1">
                <a:spLocks noChangeArrowheads="1"/>
              </p:cNvSpPr>
              <p:nvPr/>
            </p:nvSpPr>
            <p:spPr bwMode="auto">
              <a:xfrm>
                <a:off x="4523747" y="4719270"/>
                <a:ext cx="5438417" cy="52277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67" tIns="60371" rIns="120667" bIns="6037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 HCP with Unknown Vaccine Status</a:t>
                </a:r>
              </a:p>
            </p:txBody>
          </p:sp>
          <p:sp>
            <p:nvSpPr>
              <p:cNvPr id="36" name="Text Box 21">
                <a:extLst>
                  <a:ext uri="{FF2B5EF4-FFF2-40B4-BE49-F238E27FC236}">
                    <a16:creationId xmlns:a16="http://schemas.microsoft.com/office/drawing/2014/main" id="{E61EE09E-E096-40C4-B22C-0A012EA96A3C}"/>
                  </a:ext>
                </a:extLst>
              </p:cNvPr>
              <p:cNvSpPr txBox="1">
                <a:spLocks noChangeArrowheads="1"/>
              </p:cNvSpPr>
              <p:nvPr/>
            </p:nvSpPr>
            <p:spPr bwMode="auto">
              <a:xfrm>
                <a:off x="4604810" y="5177505"/>
                <a:ext cx="4989800" cy="52277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67" tIns="60371" rIns="120667" bIns="60371">
                <a:spAutoFit/>
              </a:bodyPr>
              <a:lstStyle>
                <a:lvl1pPr algn="l" defTabSz="1217613" eaLnBrk="0" hangingPunct="0">
                  <a:spcBef>
                    <a:spcPct val="20000"/>
                  </a:spcBef>
                  <a:buChar char="•"/>
                  <a:defRPr sz="3200">
                    <a:solidFill>
                      <a:schemeClr val="tx1"/>
                    </a:solidFill>
                    <a:latin typeface="Arial" pitchFamily="34" charset="0"/>
                  </a:defRPr>
                </a:lvl1pPr>
                <a:lvl2pPr marL="742950" indent="-285750" algn="l" defTabSz="1217613" eaLnBrk="0" hangingPunct="0">
                  <a:spcBef>
                    <a:spcPct val="20000"/>
                  </a:spcBef>
                  <a:buChar char="–"/>
                  <a:defRPr sz="2800">
                    <a:solidFill>
                      <a:schemeClr val="tx1"/>
                    </a:solidFill>
                    <a:latin typeface="Arial" pitchFamily="34" charset="0"/>
                  </a:defRPr>
                </a:lvl2pPr>
                <a:lvl3pPr marL="912813" indent="-228600" algn="l" defTabSz="1217613" eaLnBrk="0" hangingPunct="0">
                  <a:spcBef>
                    <a:spcPct val="20000"/>
                  </a:spcBef>
                  <a:buChar char="•"/>
                  <a:defRPr sz="2400">
                    <a:solidFill>
                      <a:schemeClr val="tx1"/>
                    </a:solidFill>
                    <a:latin typeface="Arial" pitchFamily="34" charset="0"/>
                  </a:defRPr>
                </a:lvl3pPr>
                <a:lvl4pPr marL="1600200" indent="-228600" algn="l" defTabSz="1217613" eaLnBrk="0" hangingPunct="0">
                  <a:spcBef>
                    <a:spcPct val="20000"/>
                  </a:spcBef>
                  <a:buChar char="–"/>
                  <a:defRPr sz="2000">
                    <a:solidFill>
                      <a:schemeClr val="tx1"/>
                    </a:solidFill>
                    <a:latin typeface="Arial" pitchFamily="34" charset="0"/>
                  </a:defRPr>
                </a:lvl4pPr>
                <a:lvl5pPr marL="2057400" indent="-228600" algn="l" defTabSz="1217613" eaLnBrk="0" hangingPunct="0">
                  <a:spcBef>
                    <a:spcPct val="20000"/>
                  </a:spcBef>
                  <a:buChar char="»"/>
                  <a:defRPr sz="2000">
                    <a:solidFill>
                      <a:schemeClr val="tx1"/>
                    </a:solidFill>
                    <a:latin typeface="Arial" pitchFamily="34" charset="0"/>
                  </a:defRPr>
                </a:lvl5pPr>
                <a:lvl6pPr marL="2514600" indent="-228600" defTabSz="1217613" eaLnBrk="0" fontAlgn="base" hangingPunct="0">
                  <a:spcBef>
                    <a:spcPct val="20000"/>
                  </a:spcBef>
                  <a:spcAft>
                    <a:spcPct val="0"/>
                  </a:spcAft>
                  <a:buChar char="»"/>
                  <a:defRPr sz="2000">
                    <a:solidFill>
                      <a:schemeClr val="tx1"/>
                    </a:solidFill>
                    <a:latin typeface="Arial" pitchFamily="34" charset="0"/>
                  </a:defRPr>
                </a:lvl6pPr>
                <a:lvl7pPr marL="2971800" indent="-228600" defTabSz="1217613" eaLnBrk="0" fontAlgn="base" hangingPunct="0">
                  <a:spcBef>
                    <a:spcPct val="20000"/>
                  </a:spcBef>
                  <a:spcAft>
                    <a:spcPct val="0"/>
                  </a:spcAft>
                  <a:buChar char="»"/>
                  <a:defRPr sz="2000">
                    <a:solidFill>
                      <a:schemeClr val="tx1"/>
                    </a:solidFill>
                    <a:latin typeface="Arial" pitchFamily="34" charset="0"/>
                  </a:defRPr>
                </a:lvl7pPr>
                <a:lvl8pPr marL="3429000" indent="-228600" defTabSz="1217613" eaLnBrk="0" fontAlgn="base" hangingPunct="0">
                  <a:spcBef>
                    <a:spcPct val="20000"/>
                  </a:spcBef>
                  <a:spcAft>
                    <a:spcPct val="0"/>
                  </a:spcAft>
                  <a:buChar char="»"/>
                  <a:defRPr sz="2000">
                    <a:solidFill>
                      <a:schemeClr val="tx1"/>
                    </a:solidFill>
                    <a:latin typeface="Arial" pitchFamily="34" charset="0"/>
                  </a:defRPr>
                </a:lvl8pPr>
                <a:lvl9pPr marL="3886200" indent="-2286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248" rtl="0" eaLnBrk="1" fontAlgn="base" latinLnBrk="0" hangingPunct="1">
                  <a:lnSpc>
                    <a:spcPct val="100000"/>
                  </a:lnSpc>
                  <a:spcBef>
                    <a:spcPct val="0"/>
                  </a:spcBef>
                  <a:spcAft>
                    <a:spcPct val="0"/>
                  </a:spcAft>
                  <a:buClrTx/>
                  <a:buSzTx/>
                  <a:buFontTx/>
                  <a:buNone/>
                  <a:tabLst/>
                  <a:defRPr/>
                </a:pPr>
                <a:r>
                  <a:rPr kumimoji="0" lang="en-US" alt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rPr>
                  <a:t>Total # HCP at Facility</a:t>
                </a:r>
              </a:p>
            </p:txBody>
          </p:sp>
        </p:grpSp>
        <p:sp>
          <p:nvSpPr>
            <p:cNvPr id="32" name="Line 28">
              <a:extLst>
                <a:ext uri="{FF2B5EF4-FFF2-40B4-BE49-F238E27FC236}">
                  <a16:creationId xmlns:a16="http://schemas.microsoft.com/office/drawing/2014/main" id="{BC304446-5CE6-48C9-97B0-AB0BB0684E29}"/>
                </a:ext>
              </a:extLst>
            </p:cNvPr>
            <p:cNvSpPr>
              <a:spLocks noChangeShapeType="1"/>
            </p:cNvSpPr>
            <p:nvPr/>
          </p:nvSpPr>
          <p:spPr bwMode="auto">
            <a:xfrm>
              <a:off x="4801744" y="5241372"/>
              <a:ext cx="4903769" cy="0"/>
            </a:xfrm>
            <a:prstGeom prst="line">
              <a:avLst/>
            </a:prstGeom>
            <a:grpFill/>
            <a:ln w="2857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126"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dirty="0">
                <a:ln>
                  <a:noFill/>
                </a:ln>
                <a:solidFill>
                  <a:srgbClr val="000000"/>
                </a:solidFill>
                <a:effectLst/>
                <a:uLnTx/>
                <a:uFillTx/>
                <a:latin typeface="Calibri" panose="020F0502020204030204"/>
                <a:ea typeface="ＭＳ Ｐゴシック" pitchFamily="34" charset="-128"/>
                <a:cs typeface="+mn-cs"/>
              </a:endParaRPr>
            </a:p>
          </p:txBody>
        </p:sp>
      </p:grpSp>
    </p:spTree>
    <p:extLst>
      <p:ext uri="{BB962C8B-B14F-4D97-AF65-F5344CB8AC3E}">
        <p14:creationId xmlns:p14="http://schemas.microsoft.com/office/powerpoint/2010/main" val="41140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FED9BC-1B8E-4E70-8776-19F4D3B0A395}"/>
              </a:ext>
            </a:extLst>
          </p:cNvPr>
          <p:cNvSpPr txBox="1"/>
          <p:nvPr/>
        </p:nvSpPr>
        <p:spPr>
          <a:xfrm>
            <a:off x="6574275" y="1206186"/>
            <a:ext cx="522148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86F07D2B-B9EA-4F6E-89AB-AC5BEAF438A6}"/>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Overall HCP Influenza Vaccine Coverage in Massachusetts Acute Care Hospitals by Health Care Worker Type 2021-2022</a:t>
            </a:r>
          </a:p>
        </p:txBody>
      </p:sp>
      <p:sp>
        <p:nvSpPr>
          <p:cNvPr id="8" name="Rounded Rectangle 1">
            <a:extLst>
              <a:ext uri="{FF2B5EF4-FFF2-40B4-BE49-F238E27FC236}">
                <a16:creationId xmlns:a16="http://schemas.microsoft.com/office/drawing/2014/main" id="{605D9660-9E66-4DA9-8708-606A3AD60CCD}"/>
              </a:ext>
            </a:extLst>
          </p:cNvPr>
          <p:cNvSpPr>
            <a:spLocks noChangeArrowheads="1"/>
          </p:cNvSpPr>
          <p:nvPr/>
        </p:nvSpPr>
        <p:spPr bwMode="auto">
          <a:xfrm>
            <a:off x="580126" y="1380225"/>
            <a:ext cx="2905876" cy="4528869"/>
          </a:xfrm>
          <a:prstGeom prst="roundRect">
            <a:avLst>
              <a:gd name="adj" fmla="val 16667"/>
            </a:avLst>
          </a:prstGeom>
          <a:solidFill>
            <a:schemeClr val="accent5">
              <a:lumMod val="20000"/>
              <a:lumOff val="80000"/>
            </a:schemeClr>
          </a:solidFill>
          <a:ln w="38100">
            <a:solidFill>
              <a:srgbClr val="DDDDDD"/>
            </a:solidFill>
            <a:round/>
            <a:headEnd/>
            <a:tailEnd/>
          </a:ln>
        </p:spPr>
        <p:txBody>
          <a:bodyPr lIns="160833" tIns="80403" rIns="160833" bIns="80403"/>
          <a:lstStyle>
            <a:lvl1pPr algn="l" defTabSz="1217613" eaLnBrk="0" hangingPunct="0">
              <a:spcBef>
                <a:spcPct val="20000"/>
              </a:spcBef>
              <a:buChar char="•"/>
              <a:defRPr sz="3200">
                <a:solidFill>
                  <a:schemeClr val="tx1"/>
                </a:solidFill>
                <a:latin typeface="Arial" pitchFamily="34" charset="0"/>
              </a:defRPr>
            </a:lvl1pPr>
            <a:lvl2pPr marL="1065213" indent="-455613" algn="l" defTabSz="1217613" eaLnBrk="0" hangingPunct="0">
              <a:spcBef>
                <a:spcPct val="20000"/>
              </a:spcBef>
              <a:buChar char="–"/>
              <a:defRPr sz="2800">
                <a:solidFill>
                  <a:schemeClr val="tx1"/>
                </a:solidFill>
                <a:latin typeface="Arial" pitchFamily="34" charset="0"/>
              </a:defRPr>
            </a:lvl2pPr>
            <a:lvl3pPr marL="1674813" indent="-457200" algn="l" defTabSz="1217613" eaLnBrk="0" hangingPunct="0">
              <a:spcBef>
                <a:spcPct val="20000"/>
              </a:spcBef>
              <a:buChar char="•"/>
              <a:defRPr sz="2400">
                <a:solidFill>
                  <a:schemeClr val="tx1"/>
                </a:solidFill>
                <a:latin typeface="Arial" pitchFamily="34" charset="0"/>
              </a:defRPr>
            </a:lvl3pPr>
            <a:lvl4pPr marL="2282825" indent="-455613" algn="l" defTabSz="1217613" eaLnBrk="0" hangingPunct="0">
              <a:spcBef>
                <a:spcPct val="20000"/>
              </a:spcBef>
              <a:buChar char="–"/>
              <a:defRPr sz="2000">
                <a:solidFill>
                  <a:schemeClr val="tx1"/>
                </a:solidFill>
                <a:latin typeface="Arial" pitchFamily="34" charset="0"/>
              </a:defRPr>
            </a:lvl4pPr>
            <a:lvl5pPr marL="2892425" indent="-457200" algn="l" defTabSz="1217613" eaLnBrk="0" hangingPunct="0">
              <a:spcBef>
                <a:spcPct val="20000"/>
              </a:spcBef>
              <a:buChar char="»"/>
              <a:defRPr sz="2000">
                <a:solidFill>
                  <a:schemeClr val="tx1"/>
                </a:solidFill>
                <a:latin typeface="Arial" pitchFamily="34" charset="0"/>
              </a:defRPr>
            </a:lvl5pPr>
            <a:lvl6pPr marL="3349625" indent="-457200" defTabSz="1217613" eaLnBrk="0" fontAlgn="base" hangingPunct="0">
              <a:spcBef>
                <a:spcPct val="20000"/>
              </a:spcBef>
              <a:spcAft>
                <a:spcPct val="0"/>
              </a:spcAft>
              <a:buChar char="»"/>
              <a:defRPr sz="2000">
                <a:solidFill>
                  <a:schemeClr val="tx1"/>
                </a:solidFill>
                <a:latin typeface="Arial" pitchFamily="34" charset="0"/>
              </a:defRPr>
            </a:lvl6pPr>
            <a:lvl7pPr marL="3806825" indent="-457200" defTabSz="1217613" eaLnBrk="0" fontAlgn="base" hangingPunct="0">
              <a:spcBef>
                <a:spcPct val="20000"/>
              </a:spcBef>
              <a:spcAft>
                <a:spcPct val="0"/>
              </a:spcAft>
              <a:buChar char="»"/>
              <a:defRPr sz="2000">
                <a:solidFill>
                  <a:schemeClr val="tx1"/>
                </a:solidFill>
                <a:latin typeface="Arial" pitchFamily="34" charset="0"/>
              </a:defRPr>
            </a:lvl7pPr>
            <a:lvl8pPr marL="4264025" indent="-457200" defTabSz="1217613" eaLnBrk="0" fontAlgn="base" hangingPunct="0">
              <a:spcBef>
                <a:spcPct val="20000"/>
              </a:spcBef>
              <a:spcAft>
                <a:spcPct val="0"/>
              </a:spcAft>
              <a:buChar char="»"/>
              <a:defRPr sz="2000">
                <a:solidFill>
                  <a:schemeClr val="tx1"/>
                </a:solidFill>
                <a:latin typeface="Arial" pitchFamily="34" charset="0"/>
              </a:defRPr>
            </a:lvl8pPr>
            <a:lvl9pPr marL="4721225" indent="-457200" defTabSz="1217613"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Calibri"/>
                <a:ea typeface="ＭＳ Ｐゴシック" pitchFamily="34" charset="-128"/>
                <a:cs typeface="+mn-cs"/>
              </a:rPr>
              <a:t>Key Findings</a:t>
            </a:r>
            <a:endParaRPr kumimoji="0" lang="en-US" altLang="en-US" sz="600" b="1" i="0" u="none" strike="noStrike" kern="1200" cap="none" spc="0" normalizeH="0" baseline="0" noProof="0" dirty="0">
              <a:ln>
                <a:noFill/>
              </a:ln>
              <a:solidFill>
                <a:srgbClr val="1F497D"/>
              </a:solidFill>
              <a:effectLst/>
              <a:uLnTx/>
              <a:uFillTx/>
              <a:latin typeface="Calibri"/>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Calibri"/>
              <a:ea typeface="ＭＳ Ｐゴシック" pitchFamily="34" charset="-128"/>
              <a:cs typeface="+mn-cs"/>
            </a:endParaRPr>
          </a:p>
          <a:p>
            <a:pPr marL="377453" marR="0" lvl="0" indent="-377453" algn="l" defTabSz="1217613" rtl="0" eaLnBrk="1" fontAlgn="base" latinLnBrk="0" hangingPunct="1">
              <a:lnSpc>
                <a:spcPct val="100000"/>
              </a:lnSpc>
              <a:spcBef>
                <a:spcPct val="0"/>
              </a:spcBef>
              <a:spcAft>
                <a:spcPct val="0"/>
              </a:spcAft>
              <a:buClrTx/>
              <a:buSzTx/>
              <a:buFontTx/>
              <a:buChar char="•"/>
              <a:tabLst/>
              <a:defRPr/>
            </a:pPr>
            <a:r>
              <a:rPr kumimoji="0" lang="en-US" altLang="en-US" sz="1899" b="0" i="0" u="none" strike="noStrike" kern="1200" cap="none" spc="0" normalizeH="0" baseline="0" noProof="0" dirty="0">
                <a:ln>
                  <a:noFill/>
                </a:ln>
                <a:solidFill>
                  <a:srgbClr val="000000"/>
                </a:solidFill>
                <a:effectLst/>
                <a:uLnTx/>
                <a:uFillTx/>
                <a:latin typeface="Calibri"/>
                <a:ea typeface="ＭＳ Ｐゴシック" pitchFamily="34" charset="-128"/>
                <a:cs typeface="+mn-cs"/>
              </a:rPr>
              <a:t>The statewide median for vaccine coverage </a:t>
            </a:r>
            <a:r>
              <a:rPr kumimoji="0" lang="en-US" altLang="en-US" sz="1899" b="0" i="0" u="none" strike="noStrike" kern="1200" cap="none" spc="0" normalizeH="0" baseline="0" noProof="0" dirty="0">
                <a:ln>
                  <a:noFill/>
                </a:ln>
                <a:solidFill>
                  <a:prstClr val="black"/>
                </a:solidFill>
                <a:effectLst/>
                <a:uLnTx/>
                <a:uFillTx/>
                <a:latin typeface="Calibri"/>
                <a:ea typeface="ＭＳ Ｐゴシック" pitchFamily="34" charset="-128"/>
                <a:cs typeface="+mn-cs"/>
              </a:rPr>
              <a:t>was 95%</a:t>
            </a:r>
          </a:p>
          <a:p>
            <a:pPr marL="377453" marR="0" lvl="0" indent="-377453" algn="l" defTabSz="1217613" rtl="0" eaLnBrk="1" fontAlgn="base" latinLnBrk="0" hangingPunct="1">
              <a:lnSpc>
                <a:spcPct val="100000"/>
              </a:lnSpc>
              <a:spcBef>
                <a:spcPct val="0"/>
              </a:spcBef>
              <a:spcAft>
                <a:spcPct val="0"/>
              </a:spcAft>
              <a:buClrTx/>
              <a:buSzTx/>
              <a:buFontTx/>
              <a:buChar char="•"/>
              <a:tabLst/>
              <a:defRPr/>
            </a:pPr>
            <a:r>
              <a:rPr kumimoji="0" lang="en-US" altLang="en-US" sz="1899" b="0" i="0" u="none" strike="noStrike" kern="1200" cap="none" spc="0" normalizeH="0" baseline="0" noProof="0" dirty="0">
                <a:ln>
                  <a:noFill/>
                </a:ln>
                <a:solidFill>
                  <a:prstClr val="black"/>
                </a:solidFill>
                <a:effectLst/>
                <a:uLnTx/>
                <a:uFillTx/>
                <a:latin typeface="Calibri"/>
                <a:ea typeface="ＭＳ Ｐゴシック" pitchFamily="34" charset="-128"/>
                <a:cs typeface="+mn-cs"/>
              </a:rPr>
              <a:t>57 (83%) facilities achieved vaccine coverage of 90% or greater</a:t>
            </a:r>
          </a:p>
          <a:p>
            <a:pPr marL="377453" marR="0" lvl="0" indent="-377453" algn="l" defTabSz="1217613" rtl="0" eaLnBrk="1" fontAlgn="base" latinLnBrk="0" hangingPunct="1">
              <a:lnSpc>
                <a:spcPct val="100000"/>
              </a:lnSpc>
              <a:spcBef>
                <a:spcPct val="0"/>
              </a:spcBef>
              <a:spcAft>
                <a:spcPct val="0"/>
              </a:spcAft>
              <a:buClrTx/>
              <a:buSzTx/>
              <a:buFontTx/>
              <a:buChar char="•"/>
              <a:tabLst/>
              <a:defRPr/>
            </a:pPr>
            <a:r>
              <a:rPr kumimoji="0" lang="en-US" altLang="en-US" sz="1899" b="0" i="0" u="none" strike="noStrike" kern="1200" cap="none" spc="0" normalizeH="0" baseline="0" noProof="0" dirty="0">
                <a:ln>
                  <a:noFill/>
                </a:ln>
                <a:solidFill>
                  <a:srgbClr val="000000"/>
                </a:solidFill>
                <a:effectLst/>
                <a:uLnTx/>
                <a:uFillTx/>
                <a:latin typeface="Calibri"/>
                <a:ea typeface="ＭＳ Ｐゴシック" pitchFamily="34" charset="-128"/>
                <a:cs typeface="+mn-cs"/>
              </a:rPr>
              <a:t>Most HCP were vaccinated at their workplace</a:t>
            </a:r>
          </a:p>
          <a:p>
            <a:pPr marL="377453" marR="0" lvl="0" indent="-377453" algn="l" defTabSz="1217613" rtl="0" eaLnBrk="1" fontAlgn="base" latinLnBrk="0" hangingPunct="1">
              <a:lnSpc>
                <a:spcPct val="100000"/>
              </a:lnSpc>
              <a:spcBef>
                <a:spcPct val="0"/>
              </a:spcBef>
              <a:spcAft>
                <a:spcPct val="0"/>
              </a:spcAft>
              <a:buClrTx/>
              <a:buSzTx/>
              <a:buFontTx/>
              <a:buChar char="•"/>
              <a:tabLst/>
              <a:defRPr/>
            </a:pPr>
            <a:r>
              <a:rPr kumimoji="0" lang="en-US" altLang="en-US" sz="1899" b="0" i="0" u="none" strike="noStrike" kern="1200" cap="none" spc="0" normalizeH="0" baseline="0" noProof="0" dirty="0">
                <a:ln>
                  <a:noFill/>
                </a:ln>
                <a:solidFill>
                  <a:srgbClr val="000000"/>
                </a:solidFill>
                <a:effectLst/>
                <a:uLnTx/>
                <a:uFillTx/>
                <a:latin typeface="Calibri"/>
                <a:ea typeface="ＭＳ Ｐゴシック" pitchFamily="34" charset="-128"/>
                <a:cs typeface="+mn-cs"/>
              </a:rPr>
              <a:t>Median declination of vaccine was </a:t>
            </a:r>
            <a:r>
              <a:rPr kumimoji="0" lang="en-US" altLang="en-US" sz="1899" b="0" i="0" u="none" strike="noStrike" kern="1200" cap="none" spc="0" normalizeH="0" baseline="0" noProof="0" dirty="0">
                <a:ln>
                  <a:noFill/>
                </a:ln>
                <a:solidFill>
                  <a:prstClr val="black"/>
                </a:solidFill>
                <a:effectLst/>
                <a:uLnTx/>
                <a:uFillTx/>
                <a:latin typeface="Calibri"/>
                <a:ea typeface="ＭＳ Ｐゴシック" pitchFamily="34" charset="-128"/>
                <a:cs typeface="+mn-cs"/>
              </a:rPr>
              <a:t>3%</a:t>
            </a:r>
          </a:p>
        </p:txBody>
      </p:sp>
      <p:sp>
        <p:nvSpPr>
          <p:cNvPr id="9" name="TextBox 8">
            <a:extLst>
              <a:ext uri="{FF2B5EF4-FFF2-40B4-BE49-F238E27FC236}">
                <a16:creationId xmlns:a16="http://schemas.microsoft.com/office/drawing/2014/main" id="{3227353E-84EB-4D47-8A75-363CE9E5E1E3}"/>
              </a:ext>
            </a:extLst>
          </p:cNvPr>
          <p:cNvSpPr txBox="1"/>
          <p:nvPr/>
        </p:nvSpPr>
        <p:spPr>
          <a:xfrm>
            <a:off x="4264134" y="6092743"/>
            <a:ext cx="3398865" cy="306652"/>
          </a:xfrm>
          <a:prstGeom prst="rect">
            <a:avLst/>
          </a:prstGeom>
          <a:noFill/>
        </p:spPr>
        <p:txBody>
          <a:bodyPr wrap="square" lIns="120788" tIns="60427" rIns="120788" bIns="60427"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panose="020B0604020202020204" pitchFamily="34" charset="0"/>
              </a:rPr>
              <a:t>N=69 acute care hospitals</a:t>
            </a:r>
          </a:p>
        </p:txBody>
      </p:sp>
      <p:graphicFrame>
        <p:nvGraphicFramePr>
          <p:cNvPr id="10" name="Chart 9">
            <a:extLst>
              <a:ext uri="{FF2B5EF4-FFF2-40B4-BE49-F238E27FC236}">
                <a16:creationId xmlns:a16="http://schemas.microsoft.com/office/drawing/2014/main" id="{B71B00C4-ACDC-465C-A247-CD69B7EF5053}"/>
              </a:ext>
            </a:extLst>
          </p:cNvPr>
          <p:cNvGraphicFramePr>
            <a:graphicFrameLocks/>
          </p:cNvGraphicFramePr>
          <p:nvPr/>
        </p:nvGraphicFramePr>
        <p:xfrm>
          <a:off x="3477377" y="1250133"/>
          <a:ext cx="8086822" cy="4945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83474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TotalTime>
  <Words>2011</Words>
  <Application>Microsoft Office PowerPoint</Application>
  <PresentationFormat>Widescreen</PresentationFormat>
  <Paragraphs>247</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Franklin Gothic Book</vt:lpstr>
      <vt:lpstr>Franklin Gothic Medium</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Eileen (DPH)</dc:creator>
  <cp:lastModifiedBy>McHale, Eileen (DPH)</cp:lastModifiedBy>
  <cp:revision>2</cp:revision>
  <dcterms:created xsi:type="dcterms:W3CDTF">2022-09-15T14:25:38Z</dcterms:created>
  <dcterms:modified xsi:type="dcterms:W3CDTF">2022-09-15T20:28:40Z</dcterms:modified>
</cp:coreProperties>
</file>