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notesSlides/notesSlide22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9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685" r:id="rId2"/>
    <p:sldId id="686" r:id="rId3"/>
    <p:sldId id="687" r:id="rId4"/>
    <p:sldId id="755" r:id="rId5"/>
    <p:sldId id="756" r:id="rId6"/>
    <p:sldId id="753" r:id="rId7"/>
    <p:sldId id="757" r:id="rId8"/>
    <p:sldId id="762" r:id="rId9"/>
    <p:sldId id="763" r:id="rId10"/>
    <p:sldId id="816" r:id="rId11"/>
    <p:sldId id="800" r:id="rId12"/>
    <p:sldId id="803" r:id="rId13"/>
    <p:sldId id="734" r:id="rId14"/>
    <p:sldId id="804" r:id="rId15"/>
    <p:sldId id="717" r:id="rId16"/>
    <p:sldId id="723" r:id="rId17"/>
    <p:sldId id="556" r:id="rId18"/>
    <p:sldId id="748" r:id="rId19"/>
    <p:sldId id="749" r:id="rId20"/>
    <p:sldId id="703" r:id="rId21"/>
    <p:sldId id="642" r:id="rId22"/>
    <p:sldId id="643" r:id="rId23"/>
    <p:sldId id="736" r:id="rId24"/>
    <p:sldId id="704" r:id="rId25"/>
    <p:sldId id="806" r:id="rId26"/>
    <p:sldId id="807" r:id="rId27"/>
    <p:sldId id="808" r:id="rId28"/>
    <p:sldId id="809" r:id="rId29"/>
    <p:sldId id="810" r:id="rId30"/>
    <p:sldId id="811" r:id="rId31"/>
    <p:sldId id="812" r:id="rId32"/>
    <p:sldId id="813" r:id="rId33"/>
    <p:sldId id="814" r:id="rId34"/>
    <p:sldId id="815" r:id="rId35"/>
  </p:sldIdLst>
  <p:sldSz cx="12192000" cy="6858000"/>
  <p:notesSz cx="7010400" cy="92964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C551F8E-3B83-42BD-AAFF-6EF3FDD6A7CF}">
          <p14:sldIdLst>
            <p14:sldId id="685"/>
            <p14:sldId id="686"/>
            <p14:sldId id="687"/>
            <p14:sldId id="755"/>
            <p14:sldId id="756"/>
            <p14:sldId id="753"/>
            <p14:sldId id="757"/>
            <p14:sldId id="762"/>
            <p14:sldId id="763"/>
            <p14:sldId id="816"/>
            <p14:sldId id="800"/>
            <p14:sldId id="803"/>
            <p14:sldId id="734"/>
            <p14:sldId id="804"/>
            <p14:sldId id="717"/>
            <p14:sldId id="723"/>
            <p14:sldId id="556"/>
            <p14:sldId id="748"/>
            <p14:sldId id="749"/>
            <p14:sldId id="703"/>
            <p14:sldId id="642"/>
            <p14:sldId id="643"/>
            <p14:sldId id="736"/>
            <p14:sldId id="704"/>
            <p14:sldId id="806"/>
            <p14:sldId id="807"/>
            <p14:sldId id="808"/>
            <p14:sldId id="809"/>
            <p14:sldId id="810"/>
            <p14:sldId id="811"/>
            <p14:sldId id="812"/>
            <p14:sldId id="813"/>
            <p14:sldId id="814"/>
            <p14:sldId id="815"/>
          </p14:sldIdLst>
        </p14:section>
        <p14:section name="Extras" id="{42751B7F-BBAE-4491-B517-3A0B6D7CB74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 " lastIdx="8" clrIdx="0"/>
  <p:cmAuthor id="1" name="Author" initials="A" lastIdx="1" clrIdx="1"/>
  <p:cmAuthor id="2" name="Sudders, Marylou (EHS)" initials="SM(" lastIdx="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ED7D31"/>
    <a:srgbClr val="4376BB"/>
    <a:srgbClr val="3E0000"/>
    <a:srgbClr val="01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81" autoAdjust="0"/>
    <p:restoredTop sz="94152" autoAdjust="0"/>
  </p:normalViewPr>
  <p:slideViewPr>
    <p:cSldViewPr snapToGrid="0" snapToObjects="1">
      <p:cViewPr varScale="1">
        <p:scale>
          <a:sx n="112" d="100"/>
          <a:sy n="112" d="100"/>
        </p:scale>
        <p:origin x="150" y="1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HRIA-FS\Berkeley\Common\Research&amp;Eval%20Dept\R&amp;E%20ACTIVE%20PROJECTS\MA%20SHA\SHA%20Report\Final%20Formatted%20SHA\Final%20SHA%20Report%2010-2-17\SHA%20FInal%20Edits%20Needed%20List%20Consolidated%2009-30-20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efa\Downloads\Cases%20and%20Deaths%20by%20Race%20SA%20linke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fa\Downloads\Cases%20and%20Deaths%20by%20Race%20SA%20linked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fa\Downloads\Cases%20and%20Deaths%20by%20Race%20SA%20linked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efa\Downloads\Cases%20and%20Deaths%20by%20Race%20SA%20linke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fa\Downloads\Cases%20and%20Deaths%20by%20Race%20SA%20linked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fa\Downloads\Cases%20and%20Deaths%20by%20Race%20SA%20linked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fa\Downloads\Cases%20and%20Deaths%20by%20Race%20SA%20link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CF-4334-AFDC-39F8CE5F0A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DCF-4334-AFDC-39F8CE5F0A6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DCF-4334-AFDC-39F8CE5F0A6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DCF-4334-AFDC-39F8CE5F0A6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DCF-4334-AFDC-39F8CE5F0A68}"/>
              </c:ext>
            </c:extLst>
          </c:dPt>
          <c:dLbls>
            <c:dLbl>
              <c:idx val="3"/>
              <c:layout>
                <c:manualLayout>
                  <c:x val="9.0277777777777707E-2"/>
                  <c:y val="-0.111979166666667"/>
                </c:manualLayout>
              </c:layout>
              <c:tx>
                <c:rich>
                  <a:bodyPr/>
                  <a:lstStyle/>
                  <a:p>
                    <a:r>
                      <a:rPr lang="en-US" sz="1800" baseline="0" dirty="0"/>
                      <a:t>Healthy Behaviors, 30%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DCF-4334-AFDC-39F8CE5F0A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'[SHA FInal Edits Needed List Consolidated 09-30-2017.xlsx]Sheet2'!$A$1:$A$5</c:f>
              <c:strCache>
                <c:ptCount val="5"/>
                <c:pt idx="0">
                  <c:v>Genes &amp; Biology</c:v>
                </c:pt>
                <c:pt idx="1">
                  <c:v>Health Care</c:v>
                </c:pt>
                <c:pt idx="2">
                  <c:v>Physical Environment</c:v>
                </c:pt>
                <c:pt idx="3">
                  <c:v>Health Behaviors</c:v>
                </c:pt>
                <c:pt idx="4">
                  <c:v>Social &amp; Economic Factors</c:v>
                </c:pt>
              </c:strCache>
            </c:strRef>
          </c:cat>
          <c:val>
            <c:numRef>
              <c:f>'[SHA FInal Edits Needed List Consolidated 09-30-2017.xlsx]Sheet2'!$B$1:$B$5</c:f>
              <c:numCache>
                <c:formatCode>0%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0.3</c:v>
                </c:pt>
                <c:pt idx="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DCF-4334-AFDC-39F8CE5F0A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All Cases 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(n=73,721)</a:t>
            </a:r>
            <a:endParaRPr lang="en-US" sz="1600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0475623878372E-2"/>
          <c:y val="4.6362581623663801E-2"/>
          <c:w val="0.88204707877035704"/>
          <c:h val="0.79518508421506695"/>
        </c:manualLayout>
      </c:layout>
      <c:lineChart>
        <c:grouping val="standard"/>
        <c:varyColors val="0"/>
        <c:ser>
          <c:idx val="0"/>
          <c:order val="0"/>
          <c:tx>
            <c:strRef>
              <c:f>'Missing by Date'!$T$1</c:f>
              <c:strCache>
                <c:ptCount val="1"/>
                <c:pt idx="0">
                  <c:v>Cases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3174444044511699E-2"/>
                  <c:y val="-2.77060685320908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D8A-48C2-BCB6-CB6CF7B7FA6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D8A-48C2-BCB6-CB6CF7B7FA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'Missing by Date'!$S$2:$S$5</c:f>
              <c:numCache>
                <c:formatCode>d\-mmm</c:formatCode>
                <c:ptCount val="4"/>
                <c:pt idx="0">
                  <c:v>44000</c:v>
                </c:pt>
                <c:pt idx="1">
                  <c:v>43990</c:v>
                </c:pt>
                <c:pt idx="2">
                  <c:v>43959</c:v>
                </c:pt>
                <c:pt idx="3">
                  <c:v>43929</c:v>
                </c:pt>
              </c:numCache>
            </c:numRef>
          </c:cat>
          <c:val>
            <c:numRef>
              <c:f>'Missing by Date'!$T$2:$T$5</c:f>
              <c:numCache>
                <c:formatCode>0%</c:formatCode>
                <c:ptCount val="4"/>
                <c:pt idx="0">
                  <c:v>0.63800000000000001</c:v>
                </c:pt>
                <c:pt idx="1">
                  <c:v>0.63800000000000001</c:v>
                </c:pt>
                <c:pt idx="2">
                  <c:v>0.53</c:v>
                </c:pt>
                <c:pt idx="3">
                  <c:v>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8A-48C2-BCB6-CB6CF7B7FA69}"/>
            </c:ext>
          </c:extLst>
        </c:ser>
        <c:ser>
          <c:idx val="1"/>
          <c:order val="1"/>
          <c:tx>
            <c:strRef>
              <c:f>'Missing by Date'!$U$1</c:f>
              <c:strCache>
                <c:ptCount val="1"/>
                <c:pt idx="0">
                  <c:v>Deaths
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3495070771603201E-2"/>
                  <c:y val="3.294264430548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D8A-48C2-BCB6-CB6CF7B7FA6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D8A-48C2-BCB6-CB6CF7B7FA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'Missing by Date'!$S$2:$S$5</c:f>
              <c:numCache>
                <c:formatCode>d\-mmm</c:formatCode>
                <c:ptCount val="4"/>
                <c:pt idx="0">
                  <c:v>44000</c:v>
                </c:pt>
                <c:pt idx="1">
                  <c:v>43990</c:v>
                </c:pt>
                <c:pt idx="2">
                  <c:v>43959</c:v>
                </c:pt>
                <c:pt idx="3">
                  <c:v>43929</c:v>
                </c:pt>
              </c:numCache>
            </c:numRef>
          </c:cat>
          <c:val>
            <c:numRef>
              <c:f>'Missing by Date'!$U$2:$U$5</c:f>
              <c:numCache>
                <c:formatCode>0%</c:formatCode>
                <c:ptCount val="4"/>
                <c:pt idx="0">
                  <c:v>0.97799999999999998</c:v>
                </c:pt>
                <c:pt idx="1">
                  <c:v>0.97799999999999998</c:v>
                </c:pt>
                <c:pt idx="2">
                  <c:v>0.54</c:v>
                </c:pt>
                <c:pt idx="3">
                  <c:v>0.28000000000000003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8A-48C2-BCB6-CB6CF7B7FA69}"/>
            </c:ext>
          </c:extLst>
        </c:ser>
        <c:ser>
          <c:idx val="2"/>
          <c:order val="2"/>
          <c:tx>
            <c:strRef>
              <c:f>'Missing by Date'!$V$1</c:f>
              <c:strCache>
                <c:ptCount val="1"/>
                <c:pt idx="0">
                  <c:v>Hospitalizations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53952777181112E-2"/>
                  <c:y val="-1.385275045636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D8A-48C2-BCB6-CB6CF7B7FA6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8A-48C2-BCB6-CB6CF7B7FA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'Missing by Date'!$S$2:$S$5</c:f>
              <c:numCache>
                <c:formatCode>d\-mmm</c:formatCode>
                <c:ptCount val="4"/>
                <c:pt idx="0">
                  <c:v>44000</c:v>
                </c:pt>
                <c:pt idx="1">
                  <c:v>43990</c:v>
                </c:pt>
                <c:pt idx="2">
                  <c:v>43959</c:v>
                </c:pt>
                <c:pt idx="3">
                  <c:v>43929</c:v>
                </c:pt>
              </c:numCache>
            </c:numRef>
          </c:cat>
          <c:val>
            <c:numRef>
              <c:f>'Missing by Date'!$V$2:$V$5</c:f>
              <c:numCache>
                <c:formatCode>0%</c:formatCode>
                <c:ptCount val="4"/>
                <c:pt idx="0">
                  <c:v>0.83099999999999996</c:v>
                </c:pt>
                <c:pt idx="1">
                  <c:v>0.83099999999999996</c:v>
                </c:pt>
                <c:pt idx="2">
                  <c:v>0.64</c:v>
                </c:pt>
                <c:pt idx="3">
                  <c:v>0.45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D8A-48C2-BCB6-CB6CF7B7FA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5817088"/>
        <c:axId val="175818624"/>
      </c:lineChart>
      <c:dateAx>
        <c:axId val="175817088"/>
        <c:scaling>
          <c:orientation val="minMax"/>
          <c:max val="44000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818624"/>
        <c:crosses val="autoZero"/>
        <c:auto val="1"/>
        <c:lblOffset val="100"/>
        <c:baseTimeUnit val="days"/>
        <c:majorUnit val="35"/>
        <c:majorTimeUnit val="days"/>
      </c:dateAx>
      <c:valAx>
        <c:axId val="175818624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817088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29665225316020899"/>
          <c:y val="0.92200657226185601"/>
          <c:w val="0.45516156325037199"/>
          <c:h val="6.30591415372476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Percent</a:t>
            </a:r>
            <a:r>
              <a:rPr lang="en-US" sz="1400" baseline="0" dirty="0"/>
              <a:t> of Total Population and Percent of </a:t>
            </a:r>
            <a:r>
              <a:rPr lang="en-US" sz="1400" baseline="0" dirty="0">
                <a:solidFill>
                  <a:schemeClr val="tx1"/>
                </a:solidFill>
              </a:rPr>
              <a:t>Cases</a:t>
            </a:r>
            <a:r>
              <a:rPr lang="en-US" sz="1400" baseline="0" dirty="0"/>
              <a:t> by Race/Ethnicity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0119101467354"/>
          <c:y val="0.160421169912805"/>
          <c:w val="0.86813065370865505"/>
          <c:h val="0.616566717775528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Data!$C$1</c:f>
              <c:strCache>
                <c:ptCount val="1"/>
                <c:pt idx="0">
                  <c:v>% of Pop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Data!$A$3:$A$7</c:f>
              <c:strCache>
                <c:ptCount val="4"/>
                <c:pt idx="0">
                  <c:v>White  Non- Hispanic</c:v>
                </c:pt>
                <c:pt idx="1">
                  <c:v>Black or African American - Non-Hispanic</c:v>
                </c:pt>
                <c:pt idx="2">
                  <c:v>Hispanic</c:v>
                </c:pt>
                <c:pt idx="3">
                  <c:v>Asian Non-Hispanic</c:v>
                </c:pt>
              </c:strCache>
            </c:strRef>
          </c:cat>
          <c:val>
            <c:numRef>
              <c:f>Data!$C$3:$C$7</c:f>
              <c:numCache>
                <c:formatCode>0.0%</c:formatCode>
                <c:ptCount val="4"/>
                <c:pt idx="0">
                  <c:v>0.71483917667469898</c:v>
                </c:pt>
                <c:pt idx="1">
                  <c:v>7.2262411738867605E-2</c:v>
                </c:pt>
                <c:pt idx="2">
                  <c:v>0.122171241110137</c:v>
                </c:pt>
                <c:pt idx="3">
                  <c:v>7.0045794448529194E-2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B5-4915-9208-5B8EB8E06E23}"/>
            </c:ext>
          </c:extLst>
        </c:ser>
        <c:ser>
          <c:idx val="1"/>
          <c:order val="1"/>
          <c:tx>
            <c:strRef>
              <c:f>Data!$E$1</c:f>
              <c:strCache>
                <c:ptCount val="1"/>
                <c:pt idx="0">
                  <c:v>% of Cases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Data!$A$3:$A$7</c:f>
              <c:strCache>
                <c:ptCount val="4"/>
                <c:pt idx="0">
                  <c:v>White  Non- Hispanic</c:v>
                </c:pt>
                <c:pt idx="1">
                  <c:v>Black or African American - Non-Hispanic</c:v>
                </c:pt>
                <c:pt idx="2">
                  <c:v>Hispanic</c:v>
                </c:pt>
                <c:pt idx="3">
                  <c:v>Asian Non-Hispanic</c:v>
                </c:pt>
              </c:strCache>
            </c:strRef>
          </c:cat>
          <c:val>
            <c:numRef>
              <c:f>Data!$E$3:$E$7</c:f>
              <c:numCache>
                <c:formatCode>0.0%</c:formatCode>
                <c:ptCount val="4"/>
                <c:pt idx="0">
                  <c:v>0.45347153859516998</c:v>
                </c:pt>
                <c:pt idx="1">
                  <c:v>0.14384156581157001</c:v>
                </c:pt>
                <c:pt idx="2">
                  <c:v>0.29322774914586802</c:v>
                </c:pt>
                <c:pt idx="3">
                  <c:v>3.15449649661243E-2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B5-4915-9208-5B8EB8E06E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877120"/>
        <c:axId val="175895296"/>
      </c:barChart>
      <c:catAx>
        <c:axId val="175877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5895296"/>
        <c:crosses val="autoZero"/>
        <c:auto val="1"/>
        <c:lblAlgn val="ctr"/>
        <c:lblOffset val="100"/>
        <c:noMultiLvlLbl val="0"/>
      </c:catAx>
      <c:valAx>
        <c:axId val="17589529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%" sourceLinked="1"/>
        <c:majorTickMark val="out"/>
        <c:minorTickMark val="none"/>
        <c:tickLblPos val="nextTo"/>
        <c:crossAx val="175877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985945522760096"/>
          <c:y val="0.17346009634280399"/>
          <c:w val="0.26566839615517301"/>
          <c:h val="0.10688089416695799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 dirty="0">
                <a:effectLst/>
              </a:rPr>
              <a:t>Crude Rate of COVID-19 </a:t>
            </a:r>
            <a:r>
              <a:rPr lang="en-US" sz="1400" b="1" i="0" baseline="0" dirty="0">
                <a:solidFill>
                  <a:srgbClr val="000000"/>
                </a:solidFill>
                <a:effectLst/>
              </a:rPr>
              <a:t>Cases </a:t>
            </a:r>
            <a:r>
              <a:rPr lang="en-US" sz="1400" b="1" i="0" baseline="0" dirty="0">
                <a:effectLst/>
              </a:rPr>
              <a:t>by Race/Ethnicity </a:t>
            </a:r>
            <a:endParaRPr lang="en-US" sz="1400" dirty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14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Data!$G$1</c:f>
              <c:strCache>
                <c:ptCount val="1"/>
                <c:pt idx="0">
                  <c:v>Case Rate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Data!$A$3:$A$7</c:f>
              <c:strCache>
                <c:ptCount val="4"/>
                <c:pt idx="0">
                  <c:v>White  Non- Hispanic</c:v>
                </c:pt>
                <c:pt idx="1">
                  <c:v>Black or African American - Non-Hispanic</c:v>
                </c:pt>
                <c:pt idx="2">
                  <c:v>Hispanic</c:v>
                </c:pt>
                <c:pt idx="3">
                  <c:v>Asian Non-Hispanic</c:v>
                </c:pt>
              </c:strCache>
            </c:strRef>
          </c:cat>
          <c:val>
            <c:numRef>
              <c:f>Data!$G$3:$G$7</c:f>
              <c:numCache>
                <c:formatCode>0.0</c:formatCode>
                <c:ptCount val="4"/>
                <c:pt idx="0">
                  <c:v>628.97929903849456</c:v>
                </c:pt>
                <c:pt idx="1">
                  <c:v>1973.633979748005</c:v>
                </c:pt>
                <c:pt idx="2">
                  <c:v>2379.746761896919</c:v>
                </c:pt>
                <c:pt idx="3">
                  <c:v>446.52178040677012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E1-4709-AC52-4A805C85E8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924736"/>
        <c:axId val="175926272"/>
      </c:barChart>
      <c:catAx>
        <c:axId val="175924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5926272"/>
        <c:crosses val="autoZero"/>
        <c:auto val="1"/>
        <c:lblAlgn val="ctr"/>
        <c:lblOffset val="100"/>
        <c:noMultiLvlLbl val="0"/>
      </c:catAx>
      <c:valAx>
        <c:axId val="17592627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Rate per 100,000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175924736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513846095325"/>
          <c:y val="6.0127251481938301E-2"/>
          <c:w val="0.88882431815588303"/>
          <c:h val="0.87974549703612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'top 10 cities'!$C$1</c:f>
              <c:strCache>
                <c:ptCount val="1"/>
                <c:pt idx="0">
                  <c:v>Rate</c:v>
                </c:pt>
              </c:strCache>
            </c:strRef>
          </c:tx>
          <c:spPr>
            <a:solidFill>
              <a:srgbClr val="013366"/>
            </a:solidFill>
            <a:ln w="0"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8ED-4BF5-B3F1-5B49C244B2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'top 10 cities'!$A$2:$A$11</c:f>
              <c:strCache>
                <c:ptCount val="10"/>
                <c:pt idx="0">
                  <c:v>Chelsea</c:v>
                </c:pt>
                <c:pt idx="1">
                  <c:v>Brockton</c:v>
                </c:pt>
                <c:pt idx="2">
                  <c:v>Lawrence</c:v>
                </c:pt>
                <c:pt idx="3">
                  <c:v>Everett</c:v>
                </c:pt>
                <c:pt idx="4">
                  <c:v>Lynn</c:v>
                </c:pt>
                <c:pt idx="5">
                  <c:v>Revere</c:v>
                </c:pt>
                <c:pt idx="6">
                  <c:v>Randolph</c:v>
                </c:pt>
                <c:pt idx="7">
                  <c:v>Worcester</c:v>
                </c:pt>
                <c:pt idx="8">
                  <c:v>Danvers</c:v>
                </c:pt>
                <c:pt idx="9">
                  <c:v>Lowell</c:v>
                </c:pt>
              </c:strCache>
            </c:strRef>
          </c:cat>
          <c:val>
            <c:numRef>
              <c:f>'top 10 cities'!$C$2:$C$11</c:f>
              <c:numCache>
                <c:formatCode>0</c:formatCode>
                <c:ptCount val="10"/>
                <c:pt idx="0">
                  <c:v>7659.63</c:v>
                </c:pt>
                <c:pt idx="1">
                  <c:v>4246.3900000000003</c:v>
                </c:pt>
                <c:pt idx="2">
                  <c:v>3904.69</c:v>
                </c:pt>
                <c:pt idx="3">
                  <c:v>3551.97</c:v>
                </c:pt>
                <c:pt idx="4">
                  <c:v>3516.24</c:v>
                </c:pt>
                <c:pt idx="5">
                  <c:v>2844.89</c:v>
                </c:pt>
                <c:pt idx="6">
                  <c:v>2741.17</c:v>
                </c:pt>
                <c:pt idx="7">
                  <c:v>2664.32</c:v>
                </c:pt>
                <c:pt idx="8">
                  <c:v>2517.88</c:v>
                </c:pt>
                <c:pt idx="9">
                  <c:v>2402.0500000000002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ED-4BF5-B3F1-5B49C244B2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-27"/>
        <c:axId val="176415104"/>
        <c:axId val="176416640"/>
      </c:barChart>
      <c:catAx>
        <c:axId val="1764151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6416640"/>
        <c:crosses val="autoZero"/>
        <c:auto val="1"/>
        <c:lblAlgn val="ctr"/>
        <c:lblOffset val="100"/>
        <c:noMultiLvlLbl val="0"/>
      </c:catAx>
      <c:valAx>
        <c:axId val="1764166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Rate per 100,000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415104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Percent</a:t>
            </a:r>
            <a:r>
              <a:rPr lang="en-US" sz="1400" baseline="0" dirty="0"/>
              <a:t> of Total Population and Percent of </a:t>
            </a:r>
            <a:r>
              <a:rPr lang="en-US" sz="1400" baseline="0" dirty="0">
                <a:solidFill>
                  <a:srgbClr val="000000"/>
                </a:solidFill>
              </a:rPr>
              <a:t>Hospitalizations</a:t>
            </a:r>
            <a:r>
              <a:rPr lang="en-US" sz="1400" baseline="0" dirty="0"/>
              <a:t> by Race/Ethnicity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01199332842015E-2"/>
          <c:y val="0.16496911863712199"/>
          <c:w val="0.85978185485434999"/>
          <c:h val="0.61465054786367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Data!$C$1</c:f>
              <c:strCache>
                <c:ptCount val="1"/>
                <c:pt idx="0">
                  <c:v>% of Pop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Data!$A$3:$A$7</c:f>
              <c:strCache>
                <c:ptCount val="4"/>
                <c:pt idx="0">
                  <c:v>White  Non- Hispanic</c:v>
                </c:pt>
                <c:pt idx="1">
                  <c:v>Black or African American - Non-Hispanic</c:v>
                </c:pt>
                <c:pt idx="2">
                  <c:v>Hispanic</c:v>
                </c:pt>
                <c:pt idx="3">
                  <c:v>Asian Non-Hispanic</c:v>
                </c:pt>
              </c:strCache>
            </c:strRef>
          </c:cat>
          <c:val>
            <c:numRef>
              <c:f>Data!$C$3:$C$7</c:f>
              <c:numCache>
                <c:formatCode>0.0%</c:formatCode>
                <c:ptCount val="4"/>
                <c:pt idx="0">
                  <c:v>0.71483917667469898</c:v>
                </c:pt>
                <c:pt idx="1">
                  <c:v>7.2262411738867605E-2</c:v>
                </c:pt>
                <c:pt idx="2">
                  <c:v>0.122171241110137</c:v>
                </c:pt>
                <c:pt idx="3">
                  <c:v>7.0045794448529194E-2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75-4E23-9628-F2ABCA1AC01E}"/>
            </c:ext>
          </c:extLst>
        </c:ser>
        <c:ser>
          <c:idx val="1"/>
          <c:order val="1"/>
          <c:tx>
            <c:strRef>
              <c:f>Data!$M$1</c:f>
              <c:strCache>
                <c:ptCount val="1"/>
                <c:pt idx="0">
                  <c:v>% of Hospitalizations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Data!$A$3:$A$7</c:f>
              <c:strCache>
                <c:ptCount val="4"/>
                <c:pt idx="0">
                  <c:v>White  Non- Hispanic</c:v>
                </c:pt>
                <c:pt idx="1">
                  <c:v>Black or African American - Non-Hispanic</c:v>
                </c:pt>
                <c:pt idx="2">
                  <c:v>Hispanic</c:v>
                </c:pt>
                <c:pt idx="3">
                  <c:v>Asian Non-Hispanic</c:v>
                </c:pt>
              </c:strCache>
            </c:strRef>
          </c:cat>
          <c:val>
            <c:numRef>
              <c:f>Data!$M$3:$M$7</c:f>
              <c:numCache>
                <c:formatCode>0.0%</c:formatCode>
                <c:ptCount val="4"/>
                <c:pt idx="0">
                  <c:v>0.57239498090561902</c:v>
                </c:pt>
                <c:pt idx="1">
                  <c:v>0.138025095471904</c:v>
                </c:pt>
                <c:pt idx="2">
                  <c:v>0.15842880523731601</c:v>
                </c:pt>
                <c:pt idx="3">
                  <c:v>3.8297872340425497E-2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75-4E23-9628-F2ABCA1AC0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749568"/>
        <c:axId val="176755456"/>
      </c:barChart>
      <c:catAx>
        <c:axId val="176749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6755456"/>
        <c:crosses val="autoZero"/>
        <c:auto val="1"/>
        <c:lblAlgn val="ctr"/>
        <c:lblOffset val="100"/>
        <c:noMultiLvlLbl val="0"/>
      </c:catAx>
      <c:valAx>
        <c:axId val="17675545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%" sourceLinked="1"/>
        <c:majorTickMark val="out"/>
        <c:minorTickMark val="none"/>
        <c:tickLblPos val="nextTo"/>
        <c:crossAx val="1767495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674907877894602"/>
          <c:y val="0.25468177072661502"/>
          <c:w val="0.355124397343279"/>
          <c:h val="0.17926060357696899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b="1" i="0" baseline="0" dirty="0">
                <a:effectLst/>
              </a:rPr>
              <a:t>Crude Rate COVID-19 </a:t>
            </a:r>
            <a:r>
              <a:rPr lang="en-US" sz="1400" b="1" i="0" baseline="0" dirty="0">
                <a:solidFill>
                  <a:srgbClr val="000000"/>
                </a:solidFill>
                <a:effectLst/>
              </a:rPr>
              <a:t>Hospitalizations</a:t>
            </a:r>
            <a:r>
              <a:rPr lang="en-US" sz="1400" b="1" i="0" baseline="0" dirty="0">
                <a:effectLst/>
              </a:rPr>
              <a:t> by Race/Ethnicity</a:t>
            </a:r>
            <a:endParaRPr lang="en-US" sz="1400" dirty="0">
              <a:effectLst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Data!$N$1</c:f>
              <c:strCache>
                <c:ptCount val="1"/>
                <c:pt idx="0">
                  <c:v>Hospitalization Rate
(per 100,000)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Data!$A$3:$A$7</c:f>
              <c:strCache>
                <c:ptCount val="4"/>
                <c:pt idx="0">
                  <c:v>White  Non- Hispanic</c:v>
                </c:pt>
                <c:pt idx="1">
                  <c:v>Black or African American - Non-Hispanic</c:v>
                </c:pt>
                <c:pt idx="2">
                  <c:v>Hispanic</c:v>
                </c:pt>
                <c:pt idx="3">
                  <c:v>Asian Non-Hispanic</c:v>
                </c:pt>
              </c:strCache>
            </c:strRef>
          </c:cat>
          <c:val>
            <c:numRef>
              <c:f>Data!$N$3:$N$7</c:f>
              <c:numCache>
                <c:formatCode>0.0</c:formatCode>
                <c:ptCount val="4"/>
                <c:pt idx="0">
                  <c:v>105.33857115170289</c:v>
                </c:pt>
                <c:pt idx="1">
                  <c:v>251.27284464384331</c:v>
                </c:pt>
                <c:pt idx="2">
                  <c:v>170.59453459759709</c:v>
                </c:pt>
                <c:pt idx="3">
                  <c:v>71.927097256895948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3E-4C36-8216-DA73CC98C4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788992"/>
        <c:axId val="176790528"/>
      </c:barChart>
      <c:catAx>
        <c:axId val="176788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6790528"/>
        <c:crosses val="autoZero"/>
        <c:auto val="1"/>
        <c:lblAlgn val="ctr"/>
        <c:lblOffset val="100"/>
        <c:noMultiLvlLbl val="0"/>
      </c:catAx>
      <c:valAx>
        <c:axId val="17679052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Rate</a:t>
                </a:r>
                <a:r>
                  <a:rPr lang="en-US" baseline="0"/>
                  <a:t> per 100,000</a:t>
                </a:r>
                <a:endParaRPr lang="en-US"/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17678899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Age-Adjusted COVID-19 Death Rate by Race/Ethnicity 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Data!$S$1</c:f>
              <c:strCache>
                <c:ptCount val="1"/>
                <c:pt idx="0">
                  <c:v>Age-Adjusted Death Rates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Data!$A$3:$A$7</c:f>
              <c:strCache>
                <c:ptCount val="4"/>
                <c:pt idx="0">
                  <c:v>White  Non- Hispanic</c:v>
                </c:pt>
                <c:pt idx="1">
                  <c:v>Black or African American - Non-Hispanic</c:v>
                </c:pt>
                <c:pt idx="2">
                  <c:v>Hispanic</c:v>
                </c:pt>
                <c:pt idx="3">
                  <c:v>Asian Non-Hispanic</c:v>
                </c:pt>
              </c:strCache>
              <c:extLst/>
            </c:strRef>
          </c:cat>
          <c:val>
            <c:numRef>
              <c:f>Data!$S$3:$S$7</c:f>
              <c:numCache>
                <c:formatCode>General</c:formatCode>
                <c:ptCount val="4"/>
                <c:pt idx="0">
                  <c:v>75.3</c:v>
                </c:pt>
                <c:pt idx="1">
                  <c:v>161.4</c:v>
                </c:pt>
                <c:pt idx="2">
                  <c:v>132.80000000000001</c:v>
                </c:pt>
                <c:pt idx="3">
                  <c:v>65.599999999999994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6899-47B4-85C5-26D809107D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870528"/>
        <c:axId val="176872064"/>
      </c:barChart>
      <c:catAx>
        <c:axId val="176870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6872064"/>
        <c:crosses val="autoZero"/>
        <c:auto val="1"/>
        <c:lblAlgn val="ctr"/>
        <c:lblOffset val="100"/>
        <c:noMultiLvlLbl val="0"/>
      </c:catAx>
      <c:valAx>
        <c:axId val="17687206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Rate per 100,000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76870528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C5EF56-BA42-4EBD-AFD5-25089F4BC415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C5532A-202F-4C43-87DA-EA696D5F2B2A}" type="asst">
      <dgm:prSet phldrT="[Text]"/>
      <dgm:spPr/>
      <dgm:t>
        <a:bodyPr/>
        <a:lstStyle/>
        <a:p>
          <a:r>
            <a:rPr lang="en-US" dirty="0"/>
            <a:t>DPH Office of Population Health</a:t>
          </a:r>
        </a:p>
      </dgm:t>
    </dgm:pt>
    <dgm:pt modelId="{0B09A647-29AF-4536-9CA5-4F64561C4F4D}" type="parTrans" cxnId="{E42DA6BE-9B9A-4C61-A31A-194EE6A38184}">
      <dgm:prSet/>
      <dgm:spPr/>
      <dgm:t>
        <a:bodyPr/>
        <a:lstStyle/>
        <a:p>
          <a:endParaRPr lang="en-US"/>
        </a:p>
      </dgm:t>
    </dgm:pt>
    <dgm:pt modelId="{D6081990-FFEB-4436-829B-78368CB1D933}" type="sibTrans" cxnId="{E42DA6BE-9B9A-4C61-A31A-194EE6A38184}">
      <dgm:prSet/>
      <dgm:spPr/>
      <dgm:t>
        <a:bodyPr/>
        <a:lstStyle/>
        <a:p>
          <a:endParaRPr lang="en-US"/>
        </a:p>
      </dgm:t>
    </dgm:pt>
    <dgm:pt modelId="{52DF330B-E820-4AA6-8695-738662C0D814}">
      <dgm:prSet phldrT="[Text]"/>
      <dgm:spPr/>
      <dgm:t>
        <a:bodyPr/>
        <a:lstStyle/>
        <a:p>
          <a:r>
            <a:rPr lang="en-US" dirty="0"/>
            <a:t>Office of Data Management and Outcomes Assessment</a:t>
          </a:r>
        </a:p>
      </dgm:t>
    </dgm:pt>
    <dgm:pt modelId="{8255D7D1-5EAF-45C5-90FD-6FC0FD42CFDE}" type="parTrans" cxnId="{64ECB0A2-A70E-44F5-8D38-FD5682E8CCB1}">
      <dgm:prSet/>
      <dgm:spPr/>
      <dgm:t>
        <a:bodyPr/>
        <a:lstStyle/>
        <a:p>
          <a:endParaRPr lang="en-US"/>
        </a:p>
      </dgm:t>
    </dgm:pt>
    <dgm:pt modelId="{B83715FA-6E3D-4626-B3C2-F632F5AFB47C}" type="sibTrans" cxnId="{64ECB0A2-A70E-44F5-8D38-FD5682E8CCB1}">
      <dgm:prSet/>
      <dgm:spPr/>
      <dgm:t>
        <a:bodyPr/>
        <a:lstStyle/>
        <a:p>
          <a:endParaRPr lang="en-US"/>
        </a:p>
      </dgm:t>
    </dgm:pt>
    <dgm:pt modelId="{AE9BBA04-92AA-43CD-80F5-BFE340E4251D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Office of Health Equity</a:t>
          </a:r>
        </a:p>
      </dgm:t>
    </dgm:pt>
    <dgm:pt modelId="{F397C668-6928-485E-8530-68426581D1B2}" type="parTrans" cxnId="{B3828A87-25B8-44F0-9681-93A319CAFD3A}">
      <dgm:prSet/>
      <dgm:spPr/>
      <dgm:t>
        <a:bodyPr/>
        <a:lstStyle/>
        <a:p>
          <a:endParaRPr lang="en-US"/>
        </a:p>
      </dgm:t>
    </dgm:pt>
    <dgm:pt modelId="{5100C747-07F8-4D3E-9E78-CF6486149727}" type="sibTrans" cxnId="{B3828A87-25B8-44F0-9681-93A319CAFD3A}">
      <dgm:prSet/>
      <dgm:spPr/>
      <dgm:t>
        <a:bodyPr/>
        <a:lstStyle/>
        <a:p>
          <a:endParaRPr lang="en-US"/>
        </a:p>
      </dgm:t>
    </dgm:pt>
    <dgm:pt modelId="{7CD667A9-669F-4567-8C8B-34429B4FE590}">
      <dgm:prSet phldrT="[Text]"/>
      <dgm:spPr/>
      <dgm:t>
        <a:bodyPr/>
        <a:lstStyle/>
        <a:p>
          <a:r>
            <a:rPr lang="en-US" dirty="0"/>
            <a:t>Special Analytic Projects</a:t>
          </a:r>
        </a:p>
      </dgm:t>
    </dgm:pt>
    <dgm:pt modelId="{A3BE66F2-82BE-4B4D-9BD6-61243B13DFEA}" type="parTrans" cxnId="{F6762D0F-B1E5-4541-A36A-0D72DF695F01}">
      <dgm:prSet/>
      <dgm:spPr/>
      <dgm:t>
        <a:bodyPr/>
        <a:lstStyle/>
        <a:p>
          <a:endParaRPr lang="en-US"/>
        </a:p>
      </dgm:t>
    </dgm:pt>
    <dgm:pt modelId="{50544095-D8BA-4DAD-8024-F091ABC52BC2}" type="sibTrans" cxnId="{F6762D0F-B1E5-4541-A36A-0D72DF695F01}">
      <dgm:prSet/>
      <dgm:spPr/>
      <dgm:t>
        <a:bodyPr/>
        <a:lstStyle/>
        <a:p>
          <a:endParaRPr lang="en-US"/>
        </a:p>
      </dgm:t>
    </dgm:pt>
    <dgm:pt modelId="{0DEB96A0-3542-4873-BB8F-2F4F1E632165}">
      <dgm:prSet phldrT="[Text]"/>
      <dgm:spPr/>
      <dgm:t>
        <a:bodyPr/>
        <a:lstStyle/>
        <a:p>
          <a:r>
            <a:rPr lang="en-US" dirty="0"/>
            <a:t>Registry of Vital Records and Statistics</a:t>
          </a:r>
        </a:p>
      </dgm:t>
    </dgm:pt>
    <dgm:pt modelId="{619DB887-C2BF-4259-8180-E08762009E64}" type="parTrans" cxnId="{DC102F87-1298-4FF7-A541-2CF9694595F5}">
      <dgm:prSet/>
      <dgm:spPr/>
      <dgm:t>
        <a:bodyPr/>
        <a:lstStyle/>
        <a:p>
          <a:endParaRPr lang="en-US"/>
        </a:p>
      </dgm:t>
    </dgm:pt>
    <dgm:pt modelId="{B0179552-2525-4435-A931-18E3957F2ECE}" type="sibTrans" cxnId="{DC102F87-1298-4FF7-A541-2CF9694595F5}">
      <dgm:prSet/>
      <dgm:spPr/>
      <dgm:t>
        <a:bodyPr/>
        <a:lstStyle/>
        <a:p>
          <a:endParaRPr lang="en-US"/>
        </a:p>
      </dgm:t>
    </dgm:pt>
    <dgm:pt modelId="{E897B317-1C00-403D-BA6E-C2BB9F2C564A}" type="pres">
      <dgm:prSet presAssocID="{C7C5EF56-BA42-4EBD-AFD5-25089F4BC415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33C8ACD-19BD-4C8B-A2F3-4505D5BBC64A}" type="pres">
      <dgm:prSet presAssocID="{A2C5532A-202F-4C43-87DA-EA696D5F2B2A}" presName="hierRoot1" presStyleCnt="0">
        <dgm:presLayoutVars>
          <dgm:hierBranch val="init"/>
        </dgm:presLayoutVars>
      </dgm:prSet>
      <dgm:spPr/>
    </dgm:pt>
    <dgm:pt modelId="{5D8C0518-CABA-4158-B119-000774EF7B01}" type="pres">
      <dgm:prSet presAssocID="{A2C5532A-202F-4C43-87DA-EA696D5F2B2A}" presName="rootComposite1" presStyleCnt="0"/>
      <dgm:spPr/>
    </dgm:pt>
    <dgm:pt modelId="{6519FE2A-1706-4686-A62B-C61EAEB89D16}" type="pres">
      <dgm:prSet presAssocID="{A2C5532A-202F-4C43-87DA-EA696D5F2B2A}" presName="rootText1" presStyleLbl="alignAcc1" presStyleIdx="0" presStyleCnt="0" custLinFactNeighborX="-2737" custLinFactNeighborY="-75644">
        <dgm:presLayoutVars>
          <dgm:chPref val="3"/>
        </dgm:presLayoutVars>
      </dgm:prSet>
      <dgm:spPr/>
    </dgm:pt>
    <dgm:pt modelId="{51024CC2-9E18-4414-830E-111FB88F977E}" type="pres">
      <dgm:prSet presAssocID="{A2C5532A-202F-4C43-87DA-EA696D5F2B2A}" presName="topArc1" presStyleLbl="parChTrans1D1" presStyleIdx="0" presStyleCnt="10"/>
      <dgm:spPr/>
    </dgm:pt>
    <dgm:pt modelId="{97230680-9859-4BB2-A565-D0F806392F6D}" type="pres">
      <dgm:prSet presAssocID="{A2C5532A-202F-4C43-87DA-EA696D5F2B2A}" presName="bottomArc1" presStyleLbl="parChTrans1D1" presStyleIdx="1" presStyleCnt="10"/>
      <dgm:spPr/>
    </dgm:pt>
    <dgm:pt modelId="{EF54C56F-15F9-43C8-98B9-A166FA062872}" type="pres">
      <dgm:prSet presAssocID="{A2C5532A-202F-4C43-87DA-EA696D5F2B2A}" presName="topConnNode1" presStyleLbl="asst0" presStyleIdx="0" presStyleCnt="0"/>
      <dgm:spPr/>
    </dgm:pt>
    <dgm:pt modelId="{1C657310-2ACE-4E42-A7F9-52B15065926F}" type="pres">
      <dgm:prSet presAssocID="{A2C5532A-202F-4C43-87DA-EA696D5F2B2A}" presName="hierChild2" presStyleCnt="0"/>
      <dgm:spPr/>
    </dgm:pt>
    <dgm:pt modelId="{461B825A-1DE4-4FFA-83FB-BB5F6763C459}" type="pres">
      <dgm:prSet presAssocID="{8255D7D1-5EAF-45C5-90FD-6FC0FD42CFDE}" presName="Name28" presStyleLbl="parChTrans1D2" presStyleIdx="0" presStyleCnt="4"/>
      <dgm:spPr/>
    </dgm:pt>
    <dgm:pt modelId="{8AB38B70-9F40-41D3-92C6-EE1377F6A092}" type="pres">
      <dgm:prSet presAssocID="{52DF330B-E820-4AA6-8695-738662C0D814}" presName="hierRoot2" presStyleCnt="0">
        <dgm:presLayoutVars>
          <dgm:hierBranch val="init"/>
        </dgm:presLayoutVars>
      </dgm:prSet>
      <dgm:spPr/>
    </dgm:pt>
    <dgm:pt modelId="{B1A29899-CBC6-4753-A23B-F4623A92329B}" type="pres">
      <dgm:prSet presAssocID="{52DF330B-E820-4AA6-8695-738662C0D814}" presName="rootComposite2" presStyleCnt="0"/>
      <dgm:spPr/>
    </dgm:pt>
    <dgm:pt modelId="{D64C2675-C17A-4FAC-9EB1-3D90B38CE81D}" type="pres">
      <dgm:prSet presAssocID="{52DF330B-E820-4AA6-8695-738662C0D814}" presName="rootText2" presStyleLbl="alignAcc1" presStyleIdx="0" presStyleCnt="0" custLinFactY="-51288" custLinFactNeighborX="-2977" custLinFactNeighborY="-100000">
        <dgm:presLayoutVars>
          <dgm:chPref val="3"/>
        </dgm:presLayoutVars>
      </dgm:prSet>
      <dgm:spPr/>
    </dgm:pt>
    <dgm:pt modelId="{5CD8A998-96C9-453A-B53E-6A11B014190F}" type="pres">
      <dgm:prSet presAssocID="{52DF330B-E820-4AA6-8695-738662C0D814}" presName="topArc2" presStyleLbl="parChTrans1D1" presStyleIdx="2" presStyleCnt="10"/>
      <dgm:spPr/>
    </dgm:pt>
    <dgm:pt modelId="{04FFE832-72EA-4984-82E3-91AF3E08FAFC}" type="pres">
      <dgm:prSet presAssocID="{52DF330B-E820-4AA6-8695-738662C0D814}" presName="bottomArc2" presStyleLbl="parChTrans1D1" presStyleIdx="3" presStyleCnt="10"/>
      <dgm:spPr/>
    </dgm:pt>
    <dgm:pt modelId="{7E69DAF6-85DF-4F0A-8064-2BBDED4091FC}" type="pres">
      <dgm:prSet presAssocID="{52DF330B-E820-4AA6-8695-738662C0D814}" presName="topConnNode2" presStyleLbl="node2" presStyleIdx="0" presStyleCnt="0"/>
      <dgm:spPr/>
    </dgm:pt>
    <dgm:pt modelId="{DBC306F6-4BFE-4BF7-BF6E-48AB12200D49}" type="pres">
      <dgm:prSet presAssocID="{52DF330B-E820-4AA6-8695-738662C0D814}" presName="hierChild4" presStyleCnt="0"/>
      <dgm:spPr/>
    </dgm:pt>
    <dgm:pt modelId="{37282E03-F84B-4848-AFFB-205CF605EB8E}" type="pres">
      <dgm:prSet presAssocID="{52DF330B-E820-4AA6-8695-738662C0D814}" presName="hierChild5" presStyleCnt="0"/>
      <dgm:spPr/>
    </dgm:pt>
    <dgm:pt modelId="{4ED6A38A-9048-409A-B45F-AED296D5757F}" type="pres">
      <dgm:prSet presAssocID="{F397C668-6928-485E-8530-68426581D1B2}" presName="Name28" presStyleLbl="parChTrans1D2" presStyleIdx="1" presStyleCnt="4"/>
      <dgm:spPr/>
    </dgm:pt>
    <dgm:pt modelId="{078EF428-E4DA-4131-8056-1B5EBE68EC71}" type="pres">
      <dgm:prSet presAssocID="{AE9BBA04-92AA-43CD-80F5-BFE340E4251D}" presName="hierRoot2" presStyleCnt="0">
        <dgm:presLayoutVars>
          <dgm:hierBranch val="init"/>
        </dgm:presLayoutVars>
      </dgm:prSet>
      <dgm:spPr/>
    </dgm:pt>
    <dgm:pt modelId="{77CF814D-08DA-4F82-9BC0-4D78343AA18F}" type="pres">
      <dgm:prSet presAssocID="{AE9BBA04-92AA-43CD-80F5-BFE340E4251D}" presName="rootComposite2" presStyleCnt="0"/>
      <dgm:spPr/>
    </dgm:pt>
    <dgm:pt modelId="{1C307649-F586-4715-9FE4-9DEB5D1D6BEB}" type="pres">
      <dgm:prSet presAssocID="{AE9BBA04-92AA-43CD-80F5-BFE340E4251D}" presName="rootText2" presStyleLbl="alignAcc1" presStyleIdx="0" presStyleCnt="0" custLinFactNeighborX="-2737" custLinFactNeighborY="-75644">
        <dgm:presLayoutVars>
          <dgm:chPref val="3"/>
        </dgm:presLayoutVars>
      </dgm:prSet>
      <dgm:spPr/>
    </dgm:pt>
    <dgm:pt modelId="{A828A7A7-0096-49C6-872A-32D22B991263}" type="pres">
      <dgm:prSet presAssocID="{AE9BBA04-92AA-43CD-80F5-BFE340E4251D}" presName="topArc2" presStyleLbl="parChTrans1D1" presStyleIdx="4" presStyleCnt="10"/>
      <dgm:spPr/>
    </dgm:pt>
    <dgm:pt modelId="{68714ABF-E70C-4860-B841-AAF284DD77FD}" type="pres">
      <dgm:prSet presAssocID="{AE9BBA04-92AA-43CD-80F5-BFE340E4251D}" presName="bottomArc2" presStyleLbl="parChTrans1D1" presStyleIdx="5" presStyleCnt="10"/>
      <dgm:spPr/>
    </dgm:pt>
    <dgm:pt modelId="{745E317C-3CBD-4473-96D3-CE2D234188C8}" type="pres">
      <dgm:prSet presAssocID="{AE9BBA04-92AA-43CD-80F5-BFE340E4251D}" presName="topConnNode2" presStyleLbl="node2" presStyleIdx="0" presStyleCnt="0"/>
      <dgm:spPr/>
    </dgm:pt>
    <dgm:pt modelId="{22D49E03-CB88-435F-BA1B-035048FF6CD3}" type="pres">
      <dgm:prSet presAssocID="{AE9BBA04-92AA-43CD-80F5-BFE340E4251D}" presName="hierChild4" presStyleCnt="0"/>
      <dgm:spPr/>
    </dgm:pt>
    <dgm:pt modelId="{AFD2D9F5-E984-427B-91B1-D9EC78CBC2E5}" type="pres">
      <dgm:prSet presAssocID="{AE9BBA04-92AA-43CD-80F5-BFE340E4251D}" presName="hierChild5" presStyleCnt="0"/>
      <dgm:spPr/>
    </dgm:pt>
    <dgm:pt modelId="{9F3CB84E-ABA2-46C9-BCA9-B5F893AB03D5}" type="pres">
      <dgm:prSet presAssocID="{619DB887-C2BF-4259-8180-E08762009E64}" presName="Name28" presStyleLbl="parChTrans1D2" presStyleIdx="2" presStyleCnt="4"/>
      <dgm:spPr/>
    </dgm:pt>
    <dgm:pt modelId="{60B3DE69-5EF0-4C43-ABEC-8D834E68760F}" type="pres">
      <dgm:prSet presAssocID="{0DEB96A0-3542-4873-BB8F-2F4F1E632165}" presName="hierRoot2" presStyleCnt="0">
        <dgm:presLayoutVars>
          <dgm:hierBranch val="init"/>
        </dgm:presLayoutVars>
      </dgm:prSet>
      <dgm:spPr/>
    </dgm:pt>
    <dgm:pt modelId="{86F2AE8F-28BB-41CD-9165-26EEF97D13DB}" type="pres">
      <dgm:prSet presAssocID="{0DEB96A0-3542-4873-BB8F-2F4F1E632165}" presName="rootComposite2" presStyleCnt="0"/>
      <dgm:spPr/>
    </dgm:pt>
    <dgm:pt modelId="{96907DA3-3152-4AF9-AEC8-46DA39377F10}" type="pres">
      <dgm:prSet presAssocID="{0DEB96A0-3542-4873-BB8F-2F4F1E632165}" presName="rootText2" presStyleLbl="alignAcc1" presStyleIdx="0" presStyleCnt="0" custLinFactNeighborX="-2737" custLinFactNeighborY="-75644">
        <dgm:presLayoutVars>
          <dgm:chPref val="3"/>
        </dgm:presLayoutVars>
      </dgm:prSet>
      <dgm:spPr/>
    </dgm:pt>
    <dgm:pt modelId="{DA6148E5-F6DD-4738-9183-7E4164B57A66}" type="pres">
      <dgm:prSet presAssocID="{0DEB96A0-3542-4873-BB8F-2F4F1E632165}" presName="topArc2" presStyleLbl="parChTrans1D1" presStyleIdx="6" presStyleCnt="10"/>
      <dgm:spPr/>
    </dgm:pt>
    <dgm:pt modelId="{6A3C0794-6735-4190-9D51-249344E542DE}" type="pres">
      <dgm:prSet presAssocID="{0DEB96A0-3542-4873-BB8F-2F4F1E632165}" presName="bottomArc2" presStyleLbl="parChTrans1D1" presStyleIdx="7" presStyleCnt="10"/>
      <dgm:spPr/>
    </dgm:pt>
    <dgm:pt modelId="{A36C130D-AE14-4CF7-B77B-BA95A8D21CCE}" type="pres">
      <dgm:prSet presAssocID="{0DEB96A0-3542-4873-BB8F-2F4F1E632165}" presName="topConnNode2" presStyleLbl="node2" presStyleIdx="0" presStyleCnt="0"/>
      <dgm:spPr/>
    </dgm:pt>
    <dgm:pt modelId="{CE5B3CD7-2E00-4076-9E59-A62F7587D2FA}" type="pres">
      <dgm:prSet presAssocID="{0DEB96A0-3542-4873-BB8F-2F4F1E632165}" presName="hierChild4" presStyleCnt="0"/>
      <dgm:spPr/>
    </dgm:pt>
    <dgm:pt modelId="{1283BB18-2CB6-44E9-9652-F25D4380F2EC}" type="pres">
      <dgm:prSet presAssocID="{0DEB96A0-3542-4873-BB8F-2F4F1E632165}" presName="hierChild5" presStyleCnt="0"/>
      <dgm:spPr/>
    </dgm:pt>
    <dgm:pt modelId="{7AFB941A-54F3-445F-B1E5-9F3EA25FBEE0}" type="pres">
      <dgm:prSet presAssocID="{A3BE66F2-82BE-4B4D-9BD6-61243B13DFEA}" presName="Name28" presStyleLbl="parChTrans1D2" presStyleIdx="3" presStyleCnt="4"/>
      <dgm:spPr/>
    </dgm:pt>
    <dgm:pt modelId="{FA8D1077-1C9A-4542-85E4-E0E98AFAD32D}" type="pres">
      <dgm:prSet presAssocID="{7CD667A9-669F-4567-8C8B-34429B4FE590}" presName="hierRoot2" presStyleCnt="0">
        <dgm:presLayoutVars>
          <dgm:hierBranch val="init"/>
        </dgm:presLayoutVars>
      </dgm:prSet>
      <dgm:spPr/>
    </dgm:pt>
    <dgm:pt modelId="{1F7A1FB7-B4EC-4377-908F-65D5951B908D}" type="pres">
      <dgm:prSet presAssocID="{7CD667A9-669F-4567-8C8B-34429B4FE590}" presName="rootComposite2" presStyleCnt="0"/>
      <dgm:spPr/>
    </dgm:pt>
    <dgm:pt modelId="{1F3EEB6C-5201-4AB3-A794-8AFD8C89097D}" type="pres">
      <dgm:prSet presAssocID="{7CD667A9-669F-4567-8C8B-34429B4FE590}" presName="rootText2" presStyleLbl="alignAcc1" presStyleIdx="0" presStyleCnt="0" custLinFactY="-51288" custLinFactNeighborX="-5474" custLinFactNeighborY="-100000">
        <dgm:presLayoutVars>
          <dgm:chPref val="3"/>
        </dgm:presLayoutVars>
      </dgm:prSet>
      <dgm:spPr/>
    </dgm:pt>
    <dgm:pt modelId="{8376A8AD-C4AE-4515-8C3B-251E08B36F4C}" type="pres">
      <dgm:prSet presAssocID="{7CD667A9-669F-4567-8C8B-34429B4FE590}" presName="topArc2" presStyleLbl="parChTrans1D1" presStyleIdx="8" presStyleCnt="10"/>
      <dgm:spPr/>
    </dgm:pt>
    <dgm:pt modelId="{9B3A631F-3757-4206-9C83-B14C37F615A8}" type="pres">
      <dgm:prSet presAssocID="{7CD667A9-669F-4567-8C8B-34429B4FE590}" presName="bottomArc2" presStyleLbl="parChTrans1D1" presStyleIdx="9" presStyleCnt="10"/>
      <dgm:spPr/>
    </dgm:pt>
    <dgm:pt modelId="{484891CA-8840-4739-BAA6-8D78E9DED2E1}" type="pres">
      <dgm:prSet presAssocID="{7CD667A9-669F-4567-8C8B-34429B4FE590}" presName="topConnNode2" presStyleLbl="node2" presStyleIdx="0" presStyleCnt="0"/>
      <dgm:spPr/>
    </dgm:pt>
    <dgm:pt modelId="{5500B709-0874-4517-A7AF-37DB8CD008F2}" type="pres">
      <dgm:prSet presAssocID="{7CD667A9-669F-4567-8C8B-34429B4FE590}" presName="hierChild4" presStyleCnt="0"/>
      <dgm:spPr/>
    </dgm:pt>
    <dgm:pt modelId="{6A5E7F42-ED29-4637-95CE-2ED096E0053D}" type="pres">
      <dgm:prSet presAssocID="{7CD667A9-669F-4567-8C8B-34429B4FE590}" presName="hierChild5" presStyleCnt="0"/>
      <dgm:spPr/>
    </dgm:pt>
    <dgm:pt modelId="{F504E190-BC00-4DEC-90DC-4ED707A236B1}" type="pres">
      <dgm:prSet presAssocID="{A2C5532A-202F-4C43-87DA-EA696D5F2B2A}" presName="hierChild3" presStyleCnt="0"/>
      <dgm:spPr/>
    </dgm:pt>
  </dgm:ptLst>
  <dgm:cxnLst>
    <dgm:cxn modelId="{F6762D0F-B1E5-4541-A36A-0D72DF695F01}" srcId="{A2C5532A-202F-4C43-87DA-EA696D5F2B2A}" destId="{7CD667A9-669F-4567-8C8B-34429B4FE590}" srcOrd="3" destOrd="0" parTransId="{A3BE66F2-82BE-4B4D-9BD6-61243B13DFEA}" sibTransId="{50544095-D8BA-4DAD-8024-F091ABC52BC2}"/>
    <dgm:cxn modelId="{716CA33C-0337-4F08-B54B-BDDB827DB2FF}" type="presOf" srcId="{A2C5532A-202F-4C43-87DA-EA696D5F2B2A}" destId="{EF54C56F-15F9-43C8-98B9-A166FA062872}" srcOrd="1" destOrd="0" presId="urn:microsoft.com/office/officeart/2008/layout/HalfCircleOrganizationChart"/>
    <dgm:cxn modelId="{0DAAEA76-FEE4-4202-BB5C-5D6F192AF53A}" type="presOf" srcId="{F397C668-6928-485E-8530-68426581D1B2}" destId="{4ED6A38A-9048-409A-B45F-AED296D5757F}" srcOrd="0" destOrd="0" presId="urn:microsoft.com/office/officeart/2008/layout/HalfCircleOrganizationChart"/>
    <dgm:cxn modelId="{7A910184-DE33-4438-B762-0093C65D4FAB}" type="presOf" srcId="{AE9BBA04-92AA-43CD-80F5-BFE340E4251D}" destId="{745E317C-3CBD-4473-96D3-CE2D234188C8}" srcOrd="1" destOrd="0" presId="urn:microsoft.com/office/officeart/2008/layout/HalfCircleOrganizationChart"/>
    <dgm:cxn modelId="{DC102F87-1298-4FF7-A541-2CF9694595F5}" srcId="{A2C5532A-202F-4C43-87DA-EA696D5F2B2A}" destId="{0DEB96A0-3542-4873-BB8F-2F4F1E632165}" srcOrd="2" destOrd="0" parTransId="{619DB887-C2BF-4259-8180-E08762009E64}" sibTransId="{B0179552-2525-4435-A931-18E3957F2ECE}"/>
    <dgm:cxn modelId="{B3828A87-25B8-44F0-9681-93A319CAFD3A}" srcId="{A2C5532A-202F-4C43-87DA-EA696D5F2B2A}" destId="{AE9BBA04-92AA-43CD-80F5-BFE340E4251D}" srcOrd="1" destOrd="0" parTransId="{F397C668-6928-485E-8530-68426581D1B2}" sibTransId="{5100C747-07F8-4D3E-9E78-CF6486149727}"/>
    <dgm:cxn modelId="{2DC08990-CEC4-4171-85BF-6475406E77BE}" type="presOf" srcId="{7CD667A9-669F-4567-8C8B-34429B4FE590}" destId="{484891CA-8840-4739-BAA6-8D78E9DED2E1}" srcOrd="1" destOrd="0" presId="urn:microsoft.com/office/officeart/2008/layout/HalfCircleOrganizationChart"/>
    <dgm:cxn modelId="{00513092-42C7-4DFE-8B99-F6537BB5F2D7}" type="presOf" srcId="{52DF330B-E820-4AA6-8695-738662C0D814}" destId="{D64C2675-C17A-4FAC-9EB1-3D90B38CE81D}" srcOrd="0" destOrd="0" presId="urn:microsoft.com/office/officeart/2008/layout/HalfCircleOrganizationChart"/>
    <dgm:cxn modelId="{C518469D-DA34-4A29-A767-4D39EF758B36}" type="presOf" srcId="{52DF330B-E820-4AA6-8695-738662C0D814}" destId="{7E69DAF6-85DF-4F0A-8064-2BBDED4091FC}" srcOrd="1" destOrd="0" presId="urn:microsoft.com/office/officeart/2008/layout/HalfCircleOrganizationChart"/>
    <dgm:cxn modelId="{64ECB0A2-A70E-44F5-8D38-FD5682E8CCB1}" srcId="{A2C5532A-202F-4C43-87DA-EA696D5F2B2A}" destId="{52DF330B-E820-4AA6-8695-738662C0D814}" srcOrd="0" destOrd="0" parTransId="{8255D7D1-5EAF-45C5-90FD-6FC0FD42CFDE}" sibTransId="{B83715FA-6E3D-4626-B3C2-F632F5AFB47C}"/>
    <dgm:cxn modelId="{D16E43A3-E1DC-4F84-A951-D4766FD3582A}" type="presOf" srcId="{7CD667A9-669F-4567-8C8B-34429B4FE590}" destId="{1F3EEB6C-5201-4AB3-A794-8AFD8C89097D}" srcOrd="0" destOrd="0" presId="urn:microsoft.com/office/officeart/2008/layout/HalfCircleOrganizationChart"/>
    <dgm:cxn modelId="{27E51CAA-6D7A-4D60-8864-CE554B1FDCD8}" type="presOf" srcId="{A3BE66F2-82BE-4B4D-9BD6-61243B13DFEA}" destId="{7AFB941A-54F3-445F-B1E5-9F3EA25FBEE0}" srcOrd="0" destOrd="0" presId="urn:microsoft.com/office/officeart/2008/layout/HalfCircleOrganizationChart"/>
    <dgm:cxn modelId="{5CB1A0BA-C3B8-4059-B7B8-230965B07E57}" type="presOf" srcId="{AE9BBA04-92AA-43CD-80F5-BFE340E4251D}" destId="{1C307649-F586-4715-9FE4-9DEB5D1D6BEB}" srcOrd="0" destOrd="0" presId="urn:microsoft.com/office/officeart/2008/layout/HalfCircleOrganizationChart"/>
    <dgm:cxn modelId="{E42DA6BE-9B9A-4C61-A31A-194EE6A38184}" srcId="{C7C5EF56-BA42-4EBD-AFD5-25089F4BC415}" destId="{A2C5532A-202F-4C43-87DA-EA696D5F2B2A}" srcOrd="0" destOrd="0" parTransId="{0B09A647-29AF-4536-9CA5-4F64561C4F4D}" sibTransId="{D6081990-FFEB-4436-829B-78368CB1D933}"/>
    <dgm:cxn modelId="{820408C0-D934-4280-A576-4E431466160B}" type="presOf" srcId="{C7C5EF56-BA42-4EBD-AFD5-25089F4BC415}" destId="{E897B317-1C00-403D-BA6E-C2BB9F2C564A}" srcOrd="0" destOrd="0" presId="urn:microsoft.com/office/officeart/2008/layout/HalfCircleOrganizationChart"/>
    <dgm:cxn modelId="{61DB6FC7-2E51-44A4-B6FF-0C7E1414D1F1}" type="presOf" srcId="{619DB887-C2BF-4259-8180-E08762009E64}" destId="{9F3CB84E-ABA2-46C9-BCA9-B5F893AB03D5}" srcOrd="0" destOrd="0" presId="urn:microsoft.com/office/officeart/2008/layout/HalfCircleOrganizationChart"/>
    <dgm:cxn modelId="{FD6D80D6-7595-47CD-8B44-8FB1F425CCF8}" type="presOf" srcId="{0DEB96A0-3542-4873-BB8F-2F4F1E632165}" destId="{A36C130D-AE14-4CF7-B77B-BA95A8D21CCE}" srcOrd="1" destOrd="0" presId="urn:microsoft.com/office/officeart/2008/layout/HalfCircleOrganizationChart"/>
    <dgm:cxn modelId="{801CBFDE-31D6-4D50-AD79-EE910323C50F}" type="presOf" srcId="{0DEB96A0-3542-4873-BB8F-2F4F1E632165}" destId="{96907DA3-3152-4AF9-AEC8-46DA39377F10}" srcOrd="0" destOrd="0" presId="urn:microsoft.com/office/officeart/2008/layout/HalfCircleOrganizationChart"/>
    <dgm:cxn modelId="{36D650EA-2B9E-438A-A598-FEB57708A571}" type="presOf" srcId="{8255D7D1-5EAF-45C5-90FD-6FC0FD42CFDE}" destId="{461B825A-1DE4-4FFA-83FB-BB5F6763C459}" srcOrd="0" destOrd="0" presId="urn:microsoft.com/office/officeart/2008/layout/HalfCircleOrganizationChart"/>
    <dgm:cxn modelId="{1B21DBED-2824-4736-B0B6-A84D6D42BCE4}" type="presOf" srcId="{A2C5532A-202F-4C43-87DA-EA696D5F2B2A}" destId="{6519FE2A-1706-4686-A62B-C61EAEB89D16}" srcOrd="0" destOrd="0" presId="urn:microsoft.com/office/officeart/2008/layout/HalfCircleOrganizationChart"/>
    <dgm:cxn modelId="{ABBD660A-3C86-46DD-BADB-079A04AC510D}" type="presParOf" srcId="{E897B317-1C00-403D-BA6E-C2BB9F2C564A}" destId="{D33C8ACD-19BD-4C8B-A2F3-4505D5BBC64A}" srcOrd="0" destOrd="0" presId="urn:microsoft.com/office/officeart/2008/layout/HalfCircleOrganizationChart"/>
    <dgm:cxn modelId="{AE54E277-FAE4-4789-BC86-1E6F69082494}" type="presParOf" srcId="{D33C8ACD-19BD-4C8B-A2F3-4505D5BBC64A}" destId="{5D8C0518-CABA-4158-B119-000774EF7B01}" srcOrd="0" destOrd="0" presId="urn:microsoft.com/office/officeart/2008/layout/HalfCircleOrganizationChart"/>
    <dgm:cxn modelId="{B37F92CD-1DE1-45DC-A777-6222B95F94BC}" type="presParOf" srcId="{5D8C0518-CABA-4158-B119-000774EF7B01}" destId="{6519FE2A-1706-4686-A62B-C61EAEB89D16}" srcOrd="0" destOrd="0" presId="urn:microsoft.com/office/officeart/2008/layout/HalfCircleOrganizationChart"/>
    <dgm:cxn modelId="{81DFB6BD-62A4-4898-AC7C-8D50745C1D73}" type="presParOf" srcId="{5D8C0518-CABA-4158-B119-000774EF7B01}" destId="{51024CC2-9E18-4414-830E-111FB88F977E}" srcOrd="1" destOrd="0" presId="urn:microsoft.com/office/officeart/2008/layout/HalfCircleOrganizationChart"/>
    <dgm:cxn modelId="{9F0FEFCB-67C1-49A6-86F6-9723B9008C5F}" type="presParOf" srcId="{5D8C0518-CABA-4158-B119-000774EF7B01}" destId="{97230680-9859-4BB2-A565-D0F806392F6D}" srcOrd="2" destOrd="0" presId="urn:microsoft.com/office/officeart/2008/layout/HalfCircleOrganizationChart"/>
    <dgm:cxn modelId="{C2633312-A095-4341-99C3-CAFF2F270C01}" type="presParOf" srcId="{5D8C0518-CABA-4158-B119-000774EF7B01}" destId="{EF54C56F-15F9-43C8-98B9-A166FA062872}" srcOrd="3" destOrd="0" presId="urn:microsoft.com/office/officeart/2008/layout/HalfCircleOrganizationChart"/>
    <dgm:cxn modelId="{C3F73637-F671-4DC4-BA13-972E4199BD85}" type="presParOf" srcId="{D33C8ACD-19BD-4C8B-A2F3-4505D5BBC64A}" destId="{1C657310-2ACE-4E42-A7F9-52B15065926F}" srcOrd="1" destOrd="0" presId="urn:microsoft.com/office/officeart/2008/layout/HalfCircleOrganizationChart"/>
    <dgm:cxn modelId="{213332B1-7771-4862-B0BE-7672E2F10DCD}" type="presParOf" srcId="{1C657310-2ACE-4E42-A7F9-52B15065926F}" destId="{461B825A-1DE4-4FFA-83FB-BB5F6763C459}" srcOrd="0" destOrd="0" presId="urn:microsoft.com/office/officeart/2008/layout/HalfCircleOrganizationChart"/>
    <dgm:cxn modelId="{EE927648-DAAC-4E1D-8EBA-770B79173202}" type="presParOf" srcId="{1C657310-2ACE-4E42-A7F9-52B15065926F}" destId="{8AB38B70-9F40-41D3-92C6-EE1377F6A092}" srcOrd="1" destOrd="0" presId="urn:microsoft.com/office/officeart/2008/layout/HalfCircleOrganizationChart"/>
    <dgm:cxn modelId="{761D09C5-61C3-499E-93B4-66A5E4F84135}" type="presParOf" srcId="{8AB38B70-9F40-41D3-92C6-EE1377F6A092}" destId="{B1A29899-CBC6-4753-A23B-F4623A92329B}" srcOrd="0" destOrd="0" presId="urn:microsoft.com/office/officeart/2008/layout/HalfCircleOrganizationChart"/>
    <dgm:cxn modelId="{16F170E9-4110-47A1-8FD3-91328FD80706}" type="presParOf" srcId="{B1A29899-CBC6-4753-A23B-F4623A92329B}" destId="{D64C2675-C17A-4FAC-9EB1-3D90B38CE81D}" srcOrd="0" destOrd="0" presId="urn:microsoft.com/office/officeart/2008/layout/HalfCircleOrganizationChart"/>
    <dgm:cxn modelId="{F295EAC0-62FA-44E0-A689-2E8893FB9F6B}" type="presParOf" srcId="{B1A29899-CBC6-4753-A23B-F4623A92329B}" destId="{5CD8A998-96C9-453A-B53E-6A11B014190F}" srcOrd="1" destOrd="0" presId="urn:microsoft.com/office/officeart/2008/layout/HalfCircleOrganizationChart"/>
    <dgm:cxn modelId="{503153F7-0B06-4C51-B75D-EEA5D597A04A}" type="presParOf" srcId="{B1A29899-CBC6-4753-A23B-F4623A92329B}" destId="{04FFE832-72EA-4984-82E3-91AF3E08FAFC}" srcOrd="2" destOrd="0" presId="urn:microsoft.com/office/officeart/2008/layout/HalfCircleOrganizationChart"/>
    <dgm:cxn modelId="{A52DFF58-DA50-42DD-BFE8-B3F2658C0F90}" type="presParOf" srcId="{B1A29899-CBC6-4753-A23B-F4623A92329B}" destId="{7E69DAF6-85DF-4F0A-8064-2BBDED4091FC}" srcOrd="3" destOrd="0" presId="urn:microsoft.com/office/officeart/2008/layout/HalfCircleOrganizationChart"/>
    <dgm:cxn modelId="{AC0D57EF-AD42-4C71-B27D-39941EB72F5D}" type="presParOf" srcId="{8AB38B70-9F40-41D3-92C6-EE1377F6A092}" destId="{DBC306F6-4BFE-4BF7-BF6E-48AB12200D49}" srcOrd="1" destOrd="0" presId="urn:microsoft.com/office/officeart/2008/layout/HalfCircleOrganizationChart"/>
    <dgm:cxn modelId="{541279DF-5072-4766-BFFD-10EC64C43C1B}" type="presParOf" srcId="{8AB38B70-9F40-41D3-92C6-EE1377F6A092}" destId="{37282E03-F84B-4848-AFFB-205CF605EB8E}" srcOrd="2" destOrd="0" presId="urn:microsoft.com/office/officeart/2008/layout/HalfCircleOrganizationChart"/>
    <dgm:cxn modelId="{733731C2-E7D7-4BD1-A959-5BDF823ED2A4}" type="presParOf" srcId="{1C657310-2ACE-4E42-A7F9-52B15065926F}" destId="{4ED6A38A-9048-409A-B45F-AED296D5757F}" srcOrd="2" destOrd="0" presId="urn:microsoft.com/office/officeart/2008/layout/HalfCircleOrganizationChart"/>
    <dgm:cxn modelId="{30FB7071-2C15-4634-BABA-7D58153DBCCA}" type="presParOf" srcId="{1C657310-2ACE-4E42-A7F9-52B15065926F}" destId="{078EF428-E4DA-4131-8056-1B5EBE68EC71}" srcOrd="3" destOrd="0" presId="urn:microsoft.com/office/officeart/2008/layout/HalfCircleOrganizationChart"/>
    <dgm:cxn modelId="{36CFAB43-E269-4E95-A686-1049B35854F2}" type="presParOf" srcId="{078EF428-E4DA-4131-8056-1B5EBE68EC71}" destId="{77CF814D-08DA-4F82-9BC0-4D78343AA18F}" srcOrd="0" destOrd="0" presId="urn:microsoft.com/office/officeart/2008/layout/HalfCircleOrganizationChart"/>
    <dgm:cxn modelId="{317CD0D3-FA19-4BEC-B7D9-ED00FCF0593B}" type="presParOf" srcId="{77CF814D-08DA-4F82-9BC0-4D78343AA18F}" destId="{1C307649-F586-4715-9FE4-9DEB5D1D6BEB}" srcOrd="0" destOrd="0" presId="urn:microsoft.com/office/officeart/2008/layout/HalfCircleOrganizationChart"/>
    <dgm:cxn modelId="{4202F8CF-8A80-43C4-900B-0DA98AF4C655}" type="presParOf" srcId="{77CF814D-08DA-4F82-9BC0-4D78343AA18F}" destId="{A828A7A7-0096-49C6-872A-32D22B991263}" srcOrd="1" destOrd="0" presId="urn:microsoft.com/office/officeart/2008/layout/HalfCircleOrganizationChart"/>
    <dgm:cxn modelId="{B27B2A09-4A8D-46DC-B3B9-4913B5559471}" type="presParOf" srcId="{77CF814D-08DA-4F82-9BC0-4D78343AA18F}" destId="{68714ABF-E70C-4860-B841-AAF284DD77FD}" srcOrd="2" destOrd="0" presId="urn:microsoft.com/office/officeart/2008/layout/HalfCircleOrganizationChart"/>
    <dgm:cxn modelId="{5991354C-8195-4B86-8863-D7F8F37311C1}" type="presParOf" srcId="{77CF814D-08DA-4F82-9BC0-4D78343AA18F}" destId="{745E317C-3CBD-4473-96D3-CE2D234188C8}" srcOrd="3" destOrd="0" presId="urn:microsoft.com/office/officeart/2008/layout/HalfCircleOrganizationChart"/>
    <dgm:cxn modelId="{0837BD30-279D-4D5B-85B2-4352B439F511}" type="presParOf" srcId="{078EF428-E4DA-4131-8056-1B5EBE68EC71}" destId="{22D49E03-CB88-435F-BA1B-035048FF6CD3}" srcOrd="1" destOrd="0" presId="urn:microsoft.com/office/officeart/2008/layout/HalfCircleOrganizationChart"/>
    <dgm:cxn modelId="{AADDAD24-DD06-4A03-B4EB-6FC2233FCE0A}" type="presParOf" srcId="{078EF428-E4DA-4131-8056-1B5EBE68EC71}" destId="{AFD2D9F5-E984-427B-91B1-D9EC78CBC2E5}" srcOrd="2" destOrd="0" presId="urn:microsoft.com/office/officeart/2008/layout/HalfCircleOrganizationChart"/>
    <dgm:cxn modelId="{1A44F3E5-FFCF-4F54-9A2F-7AC22AA63355}" type="presParOf" srcId="{1C657310-2ACE-4E42-A7F9-52B15065926F}" destId="{9F3CB84E-ABA2-46C9-BCA9-B5F893AB03D5}" srcOrd="4" destOrd="0" presId="urn:microsoft.com/office/officeart/2008/layout/HalfCircleOrganizationChart"/>
    <dgm:cxn modelId="{DB2A2F61-DE70-4799-88F9-850C2EC4F48C}" type="presParOf" srcId="{1C657310-2ACE-4E42-A7F9-52B15065926F}" destId="{60B3DE69-5EF0-4C43-ABEC-8D834E68760F}" srcOrd="5" destOrd="0" presId="urn:microsoft.com/office/officeart/2008/layout/HalfCircleOrganizationChart"/>
    <dgm:cxn modelId="{2ECF6BC5-C438-481F-9CB0-9606DFAE8509}" type="presParOf" srcId="{60B3DE69-5EF0-4C43-ABEC-8D834E68760F}" destId="{86F2AE8F-28BB-41CD-9165-26EEF97D13DB}" srcOrd="0" destOrd="0" presId="urn:microsoft.com/office/officeart/2008/layout/HalfCircleOrganizationChart"/>
    <dgm:cxn modelId="{1BA7AC97-AE68-438A-8045-46E803FE1E68}" type="presParOf" srcId="{86F2AE8F-28BB-41CD-9165-26EEF97D13DB}" destId="{96907DA3-3152-4AF9-AEC8-46DA39377F10}" srcOrd="0" destOrd="0" presId="urn:microsoft.com/office/officeart/2008/layout/HalfCircleOrganizationChart"/>
    <dgm:cxn modelId="{C3174B36-E8D2-437E-AC60-623DF298BE5B}" type="presParOf" srcId="{86F2AE8F-28BB-41CD-9165-26EEF97D13DB}" destId="{DA6148E5-F6DD-4738-9183-7E4164B57A66}" srcOrd="1" destOrd="0" presId="urn:microsoft.com/office/officeart/2008/layout/HalfCircleOrganizationChart"/>
    <dgm:cxn modelId="{3945E819-8EEA-4863-8BFB-72A78EF858CF}" type="presParOf" srcId="{86F2AE8F-28BB-41CD-9165-26EEF97D13DB}" destId="{6A3C0794-6735-4190-9D51-249344E542DE}" srcOrd="2" destOrd="0" presId="urn:microsoft.com/office/officeart/2008/layout/HalfCircleOrganizationChart"/>
    <dgm:cxn modelId="{37B52421-EAB8-4884-BD54-A5A985820FE7}" type="presParOf" srcId="{86F2AE8F-28BB-41CD-9165-26EEF97D13DB}" destId="{A36C130D-AE14-4CF7-B77B-BA95A8D21CCE}" srcOrd="3" destOrd="0" presId="urn:microsoft.com/office/officeart/2008/layout/HalfCircleOrganizationChart"/>
    <dgm:cxn modelId="{6B6B2F10-8A72-4EA9-A998-CCE67E22F73E}" type="presParOf" srcId="{60B3DE69-5EF0-4C43-ABEC-8D834E68760F}" destId="{CE5B3CD7-2E00-4076-9E59-A62F7587D2FA}" srcOrd="1" destOrd="0" presId="urn:microsoft.com/office/officeart/2008/layout/HalfCircleOrganizationChart"/>
    <dgm:cxn modelId="{D50CC6E0-F294-4973-853D-1E31BE469BC5}" type="presParOf" srcId="{60B3DE69-5EF0-4C43-ABEC-8D834E68760F}" destId="{1283BB18-2CB6-44E9-9652-F25D4380F2EC}" srcOrd="2" destOrd="0" presId="urn:microsoft.com/office/officeart/2008/layout/HalfCircleOrganizationChart"/>
    <dgm:cxn modelId="{D9AB7518-D174-485E-931D-9C16C734EBAB}" type="presParOf" srcId="{1C657310-2ACE-4E42-A7F9-52B15065926F}" destId="{7AFB941A-54F3-445F-B1E5-9F3EA25FBEE0}" srcOrd="6" destOrd="0" presId="urn:microsoft.com/office/officeart/2008/layout/HalfCircleOrganizationChart"/>
    <dgm:cxn modelId="{BE85430A-4200-4DC1-A4BA-3C02706C5A5B}" type="presParOf" srcId="{1C657310-2ACE-4E42-A7F9-52B15065926F}" destId="{FA8D1077-1C9A-4542-85E4-E0E98AFAD32D}" srcOrd="7" destOrd="0" presId="urn:microsoft.com/office/officeart/2008/layout/HalfCircleOrganizationChart"/>
    <dgm:cxn modelId="{9A9B57C6-5933-4A91-8392-CE42F6FA6E19}" type="presParOf" srcId="{FA8D1077-1C9A-4542-85E4-E0E98AFAD32D}" destId="{1F7A1FB7-B4EC-4377-908F-65D5951B908D}" srcOrd="0" destOrd="0" presId="urn:microsoft.com/office/officeart/2008/layout/HalfCircleOrganizationChart"/>
    <dgm:cxn modelId="{638B1158-588B-4EF7-A8BB-085ECDA9680D}" type="presParOf" srcId="{1F7A1FB7-B4EC-4377-908F-65D5951B908D}" destId="{1F3EEB6C-5201-4AB3-A794-8AFD8C89097D}" srcOrd="0" destOrd="0" presId="urn:microsoft.com/office/officeart/2008/layout/HalfCircleOrganizationChart"/>
    <dgm:cxn modelId="{208F6332-B368-4CBD-B2FB-3FBDD46CA93C}" type="presParOf" srcId="{1F7A1FB7-B4EC-4377-908F-65D5951B908D}" destId="{8376A8AD-C4AE-4515-8C3B-251E08B36F4C}" srcOrd="1" destOrd="0" presId="urn:microsoft.com/office/officeart/2008/layout/HalfCircleOrganizationChart"/>
    <dgm:cxn modelId="{0DCDAE07-0559-4D33-9489-213644AF68ED}" type="presParOf" srcId="{1F7A1FB7-B4EC-4377-908F-65D5951B908D}" destId="{9B3A631F-3757-4206-9C83-B14C37F615A8}" srcOrd="2" destOrd="0" presId="urn:microsoft.com/office/officeart/2008/layout/HalfCircleOrganizationChart"/>
    <dgm:cxn modelId="{4AD85AD7-F829-44B6-A5A8-7DF505C6B86A}" type="presParOf" srcId="{1F7A1FB7-B4EC-4377-908F-65D5951B908D}" destId="{484891CA-8840-4739-BAA6-8D78E9DED2E1}" srcOrd="3" destOrd="0" presId="urn:microsoft.com/office/officeart/2008/layout/HalfCircleOrganizationChart"/>
    <dgm:cxn modelId="{1A2E9050-A1C9-4F97-826E-717B9AED3883}" type="presParOf" srcId="{FA8D1077-1C9A-4542-85E4-E0E98AFAD32D}" destId="{5500B709-0874-4517-A7AF-37DB8CD008F2}" srcOrd="1" destOrd="0" presId="urn:microsoft.com/office/officeart/2008/layout/HalfCircleOrganizationChart"/>
    <dgm:cxn modelId="{7051E1C3-7B30-42B5-8FD5-C6A8E234BE92}" type="presParOf" srcId="{FA8D1077-1C9A-4542-85E4-E0E98AFAD32D}" destId="{6A5E7F42-ED29-4637-95CE-2ED096E0053D}" srcOrd="2" destOrd="0" presId="urn:microsoft.com/office/officeart/2008/layout/HalfCircleOrganizationChart"/>
    <dgm:cxn modelId="{221F9149-DBAB-42A5-A0EE-475A41E141C9}" type="presParOf" srcId="{D33C8ACD-19BD-4C8B-A2F3-4505D5BBC64A}" destId="{F504E190-BC00-4DEC-90DC-4ED707A236B1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82FC2D-6B5D-452C-8EC7-2D88E0F8BABD}" type="doc">
      <dgm:prSet loTypeId="urn:microsoft.com/office/officeart/2005/8/layout/cycle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AE49775-C68E-451C-AE13-E919F2F3A980}">
      <dgm:prSet phldrT="[Text]"/>
      <dgm:spPr/>
      <dgm:t>
        <a:bodyPr/>
        <a:lstStyle/>
        <a:p>
          <a:r>
            <a:rPr lang="en-US" dirty="0"/>
            <a:t>Strategic Vision</a:t>
          </a:r>
        </a:p>
      </dgm:t>
    </dgm:pt>
    <dgm:pt modelId="{C2F7D583-3761-491A-BF16-0A54F918E430}" type="parTrans" cxnId="{F2D4BADF-9759-4CB0-944B-715A3B0EB255}">
      <dgm:prSet/>
      <dgm:spPr/>
      <dgm:t>
        <a:bodyPr/>
        <a:lstStyle/>
        <a:p>
          <a:endParaRPr lang="en-US"/>
        </a:p>
      </dgm:t>
    </dgm:pt>
    <dgm:pt modelId="{482DC8A9-B26B-45E2-AF8C-39B08495C33A}" type="sibTrans" cxnId="{F2D4BADF-9759-4CB0-944B-715A3B0EB255}">
      <dgm:prSet/>
      <dgm:spPr/>
      <dgm:t>
        <a:bodyPr/>
        <a:lstStyle/>
        <a:p>
          <a:endParaRPr lang="en-US"/>
        </a:p>
      </dgm:t>
    </dgm:pt>
    <dgm:pt modelId="{9B5E0136-A40E-4E4B-8FD9-666B5CE8B338}">
      <dgm:prSet phldrT="[Text]" custT="1"/>
      <dgm:spPr/>
      <dgm:t>
        <a:bodyPr/>
        <a:lstStyle/>
        <a:p>
          <a:r>
            <a:rPr lang="en-US" sz="1600" dirty="0"/>
            <a:t>DPH “House” and Mission as principles guiding the road to eliminating health inequities</a:t>
          </a:r>
        </a:p>
      </dgm:t>
    </dgm:pt>
    <dgm:pt modelId="{38FC8D0B-F85E-412F-BA32-536051DFD054}" type="parTrans" cxnId="{B0BF7ED9-9605-4DA6-AC59-9513B0E6BFF3}">
      <dgm:prSet/>
      <dgm:spPr/>
      <dgm:t>
        <a:bodyPr/>
        <a:lstStyle/>
        <a:p>
          <a:endParaRPr lang="en-US"/>
        </a:p>
      </dgm:t>
    </dgm:pt>
    <dgm:pt modelId="{74314EBB-9F17-40F4-9C75-C557983B4823}" type="sibTrans" cxnId="{B0BF7ED9-9605-4DA6-AC59-9513B0E6BFF3}">
      <dgm:prSet/>
      <dgm:spPr/>
      <dgm:t>
        <a:bodyPr/>
        <a:lstStyle/>
        <a:p>
          <a:endParaRPr lang="en-US"/>
        </a:p>
      </dgm:t>
    </dgm:pt>
    <dgm:pt modelId="{7D4D2F47-B25D-4EED-B052-BFD4C02776CF}">
      <dgm:prSet phldrT="[Text]"/>
      <dgm:spPr/>
      <dgm:t>
        <a:bodyPr/>
        <a:lstStyle/>
        <a:p>
          <a:r>
            <a:rPr lang="en-US" dirty="0"/>
            <a:t>Culture</a:t>
          </a:r>
        </a:p>
      </dgm:t>
    </dgm:pt>
    <dgm:pt modelId="{380E862D-45CD-460D-96B6-B6BFC581AB19}" type="parTrans" cxnId="{858638E8-F256-43C4-BFCD-FF596E2CA9BA}">
      <dgm:prSet/>
      <dgm:spPr/>
      <dgm:t>
        <a:bodyPr/>
        <a:lstStyle/>
        <a:p>
          <a:endParaRPr lang="en-US"/>
        </a:p>
      </dgm:t>
    </dgm:pt>
    <dgm:pt modelId="{85775B64-8E45-4812-B427-59005A9A9917}" type="sibTrans" cxnId="{858638E8-F256-43C4-BFCD-FF596E2CA9BA}">
      <dgm:prSet/>
      <dgm:spPr/>
      <dgm:t>
        <a:bodyPr/>
        <a:lstStyle/>
        <a:p>
          <a:endParaRPr lang="en-US"/>
        </a:p>
      </dgm:t>
    </dgm:pt>
    <dgm:pt modelId="{202CA776-9BC0-45F6-B2CC-1777B03C0D07}">
      <dgm:prSet phldrT="[Text]" custT="1"/>
      <dgm:spPr/>
      <dgm:t>
        <a:bodyPr/>
        <a:lstStyle/>
        <a:p>
          <a:r>
            <a:rPr lang="en-US" sz="1600" dirty="0"/>
            <a:t>Racial Equity trainings, Diversity Council, Racial Equity Initiatives in Bureaus (e.g. Racial Equity Leadership Team)</a:t>
          </a:r>
        </a:p>
      </dgm:t>
    </dgm:pt>
    <dgm:pt modelId="{C1BD1FB5-4E2B-4F92-91A3-0EBF7DD40FE5}" type="parTrans" cxnId="{910108D5-879A-4043-94AE-ABCC92377345}">
      <dgm:prSet/>
      <dgm:spPr/>
      <dgm:t>
        <a:bodyPr/>
        <a:lstStyle/>
        <a:p>
          <a:endParaRPr lang="en-US"/>
        </a:p>
      </dgm:t>
    </dgm:pt>
    <dgm:pt modelId="{51521BCA-6104-46F0-A37B-C8882DB549C7}" type="sibTrans" cxnId="{910108D5-879A-4043-94AE-ABCC92377345}">
      <dgm:prSet/>
      <dgm:spPr/>
      <dgm:t>
        <a:bodyPr/>
        <a:lstStyle/>
        <a:p>
          <a:endParaRPr lang="en-US"/>
        </a:p>
      </dgm:t>
    </dgm:pt>
    <dgm:pt modelId="{DE5126C9-4CB7-47D0-871D-774305BA9FAC}">
      <dgm:prSet phldrT="[Text]"/>
      <dgm:spPr/>
      <dgm:t>
        <a:bodyPr/>
        <a:lstStyle/>
        <a:p>
          <a:r>
            <a:rPr lang="en-US" dirty="0"/>
            <a:t>Data Infrastructure</a:t>
          </a:r>
        </a:p>
      </dgm:t>
    </dgm:pt>
    <dgm:pt modelId="{B4262177-D5B8-4243-A380-29FEAC9AFB60}" type="parTrans" cxnId="{3E73F823-321F-42AB-BFED-7FE3583F57FA}">
      <dgm:prSet/>
      <dgm:spPr/>
      <dgm:t>
        <a:bodyPr/>
        <a:lstStyle/>
        <a:p>
          <a:endParaRPr lang="en-US"/>
        </a:p>
      </dgm:t>
    </dgm:pt>
    <dgm:pt modelId="{B1752DE2-8777-4DB7-89B9-48954E530CB5}" type="sibTrans" cxnId="{3E73F823-321F-42AB-BFED-7FE3583F57FA}">
      <dgm:prSet/>
      <dgm:spPr/>
      <dgm:t>
        <a:bodyPr/>
        <a:lstStyle/>
        <a:p>
          <a:endParaRPr lang="en-US"/>
        </a:p>
      </dgm:t>
    </dgm:pt>
    <dgm:pt modelId="{F1005291-2F18-4594-AC07-25564D192945}">
      <dgm:prSet phldrT="[Text]" custT="1"/>
      <dgm:spPr/>
      <dgm:t>
        <a:bodyPr/>
        <a:lstStyle/>
        <a:p>
          <a:r>
            <a:rPr lang="en-US" sz="1600" dirty="0"/>
            <a:t>Public Health Data Warehouse, Population Health Information Tool, Refining and Defining  Population Data Standards</a:t>
          </a:r>
        </a:p>
      </dgm:t>
    </dgm:pt>
    <dgm:pt modelId="{1B1CE955-2B9D-489C-AEF3-7244071F4137}" type="parTrans" cxnId="{D1CA07BC-24C6-489F-ADFB-F648EB690C4C}">
      <dgm:prSet/>
      <dgm:spPr/>
      <dgm:t>
        <a:bodyPr/>
        <a:lstStyle/>
        <a:p>
          <a:endParaRPr lang="en-US"/>
        </a:p>
      </dgm:t>
    </dgm:pt>
    <dgm:pt modelId="{B225D08C-7E22-4029-89E2-C47AA125FA71}" type="sibTrans" cxnId="{D1CA07BC-24C6-489F-ADFB-F648EB690C4C}">
      <dgm:prSet/>
      <dgm:spPr/>
      <dgm:t>
        <a:bodyPr/>
        <a:lstStyle/>
        <a:p>
          <a:endParaRPr lang="en-US"/>
        </a:p>
      </dgm:t>
    </dgm:pt>
    <dgm:pt modelId="{2A8229AE-2581-4C9A-8090-75B7DA772268}">
      <dgm:prSet phldrT="[Text]"/>
      <dgm:spPr/>
      <dgm:t>
        <a:bodyPr/>
        <a:lstStyle/>
        <a:p>
          <a:r>
            <a:rPr lang="en-US" dirty="0"/>
            <a:t>Capacity Building</a:t>
          </a:r>
        </a:p>
      </dgm:t>
    </dgm:pt>
    <dgm:pt modelId="{81C6D3CB-AE68-4799-B7B5-9E6BBB5841B5}" type="parTrans" cxnId="{7F026BFB-8A50-4713-9459-48236CBD374B}">
      <dgm:prSet/>
      <dgm:spPr/>
      <dgm:t>
        <a:bodyPr/>
        <a:lstStyle/>
        <a:p>
          <a:endParaRPr lang="en-US"/>
        </a:p>
      </dgm:t>
    </dgm:pt>
    <dgm:pt modelId="{9527A80E-4B3E-4B34-B7B2-231587216F83}" type="sibTrans" cxnId="{7F026BFB-8A50-4713-9459-48236CBD374B}">
      <dgm:prSet/>
      <dgm:spPr/>
      <dgm:t>
        <a:bodyPr/>
        <a:lstStyle/>
        <a:p>
          <a:endParaRPr lang="en-US"/>
        </a:p>
      </dgm:t>
    </dgm:pt>
    <dgm:pt modelId="{607AC783-B144-476D-8E0E-3BBD2059CA35}">
      <dgm:prSet phldrT="[Text]" custT="1"/>
      <dgm:spPr/>
      <dgm:t>
        <a:bodyPr/>
        <a:lstStyle/>
        <a:p>
          <a:pPr algn="l"/>
          <a:r>
            <a:rPr lang="en-US" sz="1600" dirty="0"/>
            <a:t>Data Day, Epi Conference, Equity Labs and Reframes, DPH policies &amp; practices (e.g. procurement and hiring)</a:t>
          </a:r>
        </a:p>
      </dgm:t>
    </dgm:pt>
    <dgm:pt modelId="{35E553A8-5AB0-4657-A81E-BE93EB2FF7B8}" type="parTrans" cxnId="{C88D3DCC-40DC-4E40-A235-81A04D28A7D0}">
      <dgm:prSet/>
      <dgm:spPr/>
      <dgm:t>
        <a:bodyPr/>
        <a:lstStyle/>
        <a:p>
          <a:endParaRPr lang="en-US"/>
        </a:p>
      </dgm:t>
    </dgm:pt>
    <dgm:pt modelId="{ADAE0C51-2ADC-4CB1-A1FB-58D501E0599F}" type="sibTrans" cxnId="{C88D3DCC-40DC-4E40-A235-81A04D28A7D0}">
      <dgm:prSet/>
      <dgm:spPr/>
      <dgm:t>
        <a:bodyPr/>
        <a:lstStyle/>
        <a:p>
          <a:endParaRPr lang="en-US"/>
        </a:p>
      </dgm:t>
    </dgm:pt>
    <dgm:pt modelId="{C7B3E178-EC7A-4EA1-97DB-FFEF8C8088D7}" type="pres">
      <dgm:prSet presAssocID="{AE82FC2D-6B5D-452C-8EC7-2D88E0F8BAB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074E6F27-8E2E-484B-8031-7BD24F20BF67}" type="pres">
      <dgm:prSet presAssocID="{AE82FC2D-6B5D-452C-8EC7-2D88E0F8BABD}" presName="children" presStyleCnt="0"/>
      <dgm:spPr/>
    </dgm:pt>
    <dgm:pt modelId="{4C3BA7E4-1E8A-4CC6-809A-E88A14C1C193}" type="pres">
      <dgm:prSet presAssocID="{AE82FC2D-6B5D-452C-8EC7-2D88E0F8BABD}" presName="child1group" presStyleCnt="0"/>
      <dgm:spPr/>
    </dgm:pt>
    <dgm:pt modelId="{51B8C8D1-546F-4823-B6E8-CDEC6C615951}" type="pres">
      <dgm:prSet presAssocID="{AE82FC2D-6B5D-452C-8EC7-2D88E0F8BABD}" presName="child1" presStyleLbl="bgAcc1" presStyleIdx="0" presStyleCnt="4" custScaleX="145308" custScaleY="105563" custLinFactNeighborX="-15533" custLinFactNeighborY="6458"/>
      <dgm:spPr/>
    </dgm:pt>
    <dgm:pt modelId="{CB2CA543-81D0-4280-BB42-C001076B8300}" type="pres">
      <dgm:prSet presAssocID="{AE82FC2D-6B5D-452C-8EC7-2D88E0F8BABD}" presName="child1Text" presStyleLbl="bgAcc1" presStyleIdx="0" presStyleCnt="4">
        <dgm:presLayoutVars>
          <dgm:bulletEnabled val="1"/>
        </dgm:presLayoutVars>
      </dgm:prSet>
      <dgm:spPr/>
    </dgm:pt>
    <dgm:pt modelId="{924204F1-087C-4C2C-8920-4FDA04E1E0C2}" type="pres">
      <dgm:prSet presAssocID="{AE82FC2D-6B5D-452C-8EC7-2D88E0F8BABD}" presName="child2group" presStyleCnt="0"/>
      <dgm:spPr/>
    </dgm:pt>
    <dgm:pt modelId="{C506898B-916A-49E0-8223-7AA7FDA0D7F8}" type="pres">
      <dgm:prSet presAssocID="{AE82FC2D-6B5D-452C-8EC7-2D88E0F8BABD}" presName="child2" presStyleLbl="bgAcc1" presStyleIdx="1" presStyleCnt="4" custScaleX="136066" custScaleY="107347" custLinFactNeighborX="26046" custLinFactNeighborY="3562"/>
      <dgm:spPr/>
    </dgm:pt>
    <dgm:pt modelId="{347C19BD-FC55-4772-8C23-E44C544C0509}" type="pres">
      <dgm:prSet presAssocID="{AE82FC2D-6B5D-452C-8EC7-2D88E0F8BABD}" presName="child2Text" presStyleLbl="bgAcc1" presStyleIdx="1" presStyleCnt="4">
        <dgm:presLayoutVars>
          <dgm:bulletEnabled val="1"/>
        </dgm:presLayoutVars>
      </dgm:prSet>
      <dgm:spPr/>
    </dgm:pt>
    <dgm:pt modelId="{416AE71D-0DC1-42C3-AEEC-890B0E033F87}" type="pres">
      <dgm:prSet presAssocID="{AE82FC2D-6B5D-452C-8EC7-2D88E0F8BABD}" presName="child3group" presStyleCnt="0"/>
      <dgm:spPr/>
    </dgm:pt>
    <dgm:pt modelId="{49D6DEFE-70A8-4989-82C0-73CF3955B793}" type="pres">
      <dgm:prSet presAssocID="{AE82FC2D-6B5D-452C-8EC7-2D88E0F8BABD}" presName="child3" presStyleLbl="bgAcc1" presStyleIdx="2" presStyleCnt="4" custScaleX="161842" custScaleY="137385" custLinFactNeighborX="23281"/>
      <dgm:spPr/>
    </dgm:pt>
    <dgm:pt modelId="{6E1FBFFC-31A8-48B8-A241-50E33603C9F8}" type="pres">
      <dgm:prSet presAssocID="{AE82FC2D-6B5D-452C-8EC7-2D88E0F8BABD}" presName="child3Text" presStyleLbl="bgAcc1" presStyleIdx="2" presStyleCnt="4">
        <dgm:presLayoutVars>
          <dgm:bulletEnabled val="1"/>
        </dgm:presLayoutVars>
      </dgm:prSet>
      <dgm:spPr/>
    </dgm:pt>
    <dgm:pt modelId="{4959DE32-E95B-456E-AA39-9C47050F9536}" type="pres">
      <dgm:prSet presAssocID="{AE82FC2D-6B5D-452C-8EC7-2D88E0F8BABD}" presName="child4group" presStyleCnt="0"/>
      <dgm:spPr/>
    </dgm:pt>
    <dgm:pt modelId="{8956CD96-9007-4B56-8B1C-C22E2BA79F63}" type="pres">
      <dgm:prSet presAssocID="{AE82FC2D-6B5D-452C-8EC7-2D88E0F8BABD}" presName="child4" presStyleLbl="bgAcc1" presStyleIdx="3" presStyleCnt="4" custScaleX="149342" custScaleY="128873" custLinFactNeighborX="-15725" custLinFactNeighborY="-3094"/>
      <dgm:spPr/>
    </dgm:pt>
    <dgm:pt modelId="{17CC2DBF-3DFD-4FAE-BBC6-9E6C74D9B728}" type="pres">
      <dgm:prSet presAssocID="{AE82FC2D-6B5D-452C-8EC7-2D88E0F8BABD}" presName="child4Text" presStyleLbl="bgAcc1" presStyleIdx="3" presStyleCnt="4">
        <dgm:presLayoutVars>
          <dgm:bulletEnabled val="1"/>
        </dgm:presLayoutVars>
      </dgm:prSet>
      <dgm:spPr/>
    </dgm:pt>
    <dgm:pt modelId="{25A53AA6-5FCE-4F7E-880A-63336FCB2C07}" type="pres">
      <dgm:prSet presAssocID="{AE82FC2D-6B5D-452C-8EC7-2D88E0F8BABD}" presName="childPlaceholder" presStyleCnt="0"/>
      <dgm:spPr/>
    </dgm:pt>
    <dgm:pt modelId="{AC0A6B6A-0277-482E-82B8-41BEF775E486}" type="pres">
      <dgm:prSet presAssocID="{AE82FC2D-6B5D-452C-8EC7-2D88E0F8BABD}" presName="circle" presStyleCnt="0"/>
      <dgm:spPr/>
    </dgm:pt>
    <dgm:pt modelId="{296B1DB0-B38C-460C-95DD-F9F72A623F89}" type="pres">
      <dgm:prSet presAssocID="{AE82FC2D-6B5D-452C-8EC7-2D88E0F8BABD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E09B410C-FE40-4D61-8BFB-01E2D00ADED6}" type="pres">
      <dgm:prSet presAssocID="{AE82FC2D-6B5D-452C-8EC7-2D88E0F8BABD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D78C5845-7FF7-41FB-A4ED-CA536C1065C0}" type="pres">
      <dgm:prSet presAssocID="{AE82FC2D-6B5D-452C-8EC7-2D88E0F8BABD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50A3CD33-86DB-4695-A1C2-CF23977BB833}" type="pres">
      <dgm:prSet presAssocID="{AE82FC2D-6B5D-452C-8EC7-2D88E0F8BABD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451400EA-F779-4954-A7E7-9D4129C37A15}" type="pres">
      <dgm:prSet presAssocID="{AE82FC2D-6B5D-452C-8EC7-2D88E0F8BABD}" presName="quadrantPlaceholder" presStyleCnt="0"/>
      <dgm:spPr/>
    </dgm:pt>
    <dgm:pt modelId="{2BE6C966-2497-4529-A185-2841A8BB1464}" type="pres">
      <dgm:prSet presAssocID="{AE82FC2D-6B5D-452C-8EC7-2D88E0F8BABD}" presName="center1" presStyleLbl="fgShp" presStyleIdx="0" presStyleCnt="2"/>
      <dgm:spPr/>
    </dgm:pt>
    <dgm:pt modelId="{32240DE9-48F6-49B6-AE90-5BA94DC4D737}" type="pres">
      <dgm:prSet presAssocID="{AE82FC2D-6B5D-452C-8EC7-2D88E0F8BABD}" presName="center2" presStyleLbl="fgShp" presStyleIdx="1" presStyleCnt="2"/>
      <dgm:spPr/>
    </dgm:pt>
  </dgm:ptLst>
  <dgm:cxnLst>
    <dgm:cxn modelId="{6BECF510-B7E5-4547-82CD-E888BC0546D4}" type="presOf" srcId="{F1005291-2F18-4594-AC07-25564D192945}" destId="{6E1FBFFC-31A8-48B8-A241-50E33603C9F8}" srcOrd="1" destOrd="0" presId="urn:microsoft.com/office/officeart/2005/8/layout/cycle4"/>
    <dgm:cxn modelId="{3E73F823-321F-42AB-BFED-7FE3583F57FA}" srcId="{AE82FC2D-6B5D-452C-8EC7-2D88E0F8BABD}" destId="{DE5126C9-4CB7-47D0-871D-774305BA9FAC}" srcOrd="2" destOrd="0" parTransId="{B4262177-D5B8-4243-A380-29FEAC9AFB60}" sibTransId="{B1752DE2-8777-4DB7-89B9-48954E530CB5}"/>
    <dgm:cxn modelId="{B4DC4034-E123-4C26-8DBF-E6E197C2E1D7}" type="presOf" srcId="{607AC783-B144-476D-8E0E-3BBD2059CA35}" destId="{17CC2DBF-3DFD-4FAE-BBC6-9E6C74D9B728}" srcOrd="1" destOrd="0" presId="urn:microsoft.com/office/officeart/2005/8/layout/cycle4"/>
    <dgm:cxn modelId="{6752E742-7484-42D1-A93F-37A8AB6C82D7}" type="presOf" srcId="{202CA776-9BC0-45F6-B2CC-1777B03C0D07}" destId="{C506898B-916A-49E0-8223-7AA7FDA0D7F8}" srcOrd="0" destOrd="0" presId="urn:microsoft.com/office/officeart/2005/8/layout/cycle4"/>
    <dgm:cxn modelId="{0595664F-66B5-4376-91A9-3B96290F6FD1}" type="presOf" srcId="{202CA776-9BC0-45F6-B2CC-1777B03C0D07}" destId="{347C19BD-FC55-4772-8C23-E44C544C0509}" srcOrd="1" destOrd="0" presId="urn:microsoft.com/office/officeart/2005/8/layout/cycle4"/>
    <dgm:cxn modelId="{E0FAB495-F94D-491F-AF9C-C96670A4B880}" type="presOf" srcId="{7D4D2F47-B25D-4EED-B052-BFD4C02776CF}" destId="{E09B410C-FE40-4D61-8BFB-01E2D00ADED6}" srcOrd="0" destOrd="0" presId="urn:microsoft.com/office/officeart/2005/8/layout/cycle4"/>
    <dgm:cxn modelId="{FC29E49D-9B6C-4A6C-9DB5-9341168738B1}" type="presOf" srcId="{9B5E0136-A40E-4E4B-8FD9-666B5CE8B338}" destId="{51B8C8D1-546F-4823-B6E8-CDEC6C615951}" srcOrd="0" destOrd="0" presId="urn:microsoft.com/office/officeart/2005/8/layout/cycle4"/>
    <dgm:cxn modelId="{77EF45A3-1BDD-4E7D-A82A-6D06B05C18CD}" type="presOf" srcId="{4AE49775-C68E-451C-AE13-E919F2F3A980}" destId="{296B1DB0-B38C-460C-95DD-F9F72A623F89}" srcOrd="0" destOrd="0" presId="urn:microsoft.com/office/officeart/2005/8/layout/cycle4"/>
    <dgm:cxn modelId="{B24463A8-C6C5-4FCF-B988-C9F01BE7894D}" type="presOf" srcId="{607AC783-B144-476D-8E0E-3BBD2059CA35}" destId="{8956CD96-9007-4B56-8B1C-C22E2BA79F63}" srcOrd="0" destOrd="0" presId="urn:microsoft.com/office/officeart/2005/8/layout/cycle4"/>
    <dgm:cxn modelId="{FD4506AA-5E30-4FD5-B67C-8681B6312D76}" type="presOf" srcId="{DE5126C9-4CB7-47D0-871D-774305BA9FAC}" destId="{D78C5845-7FF7-41FB-A4ED-CA536C1065C0}" srcOrd="0" destOrd="0" presId="urn:microsoft.com/office/officeart/2005/8/layout/cycle4"/>
    <dgm:cxn modelId="{C1F107AB-691A-44B9-8F26-4DA727C15C07}" type="presOf" srcId="{2A8229AE-2581-4C9A-8090-75B7DA772268}" destId="{50A3CD33-86DB-4695-A1C2-CF23977BB833}" srcOrd="0" destOrd="0" presId="urn:microsoft.com/office/officeart/2005/8/layout/cycle4"/>
    <dgm:cxn modelId="{D1CA07BC-24C6-489F-ADFB-F648EB690C4C}" srcId="{DE5126C9-4CB7-47D0-871D-774305BA9FAC}" destId="{F1005291-2F18-4594-AC07-25564D192945}" srcOrd="0" destOrd="0" parTransId="{1B1CE955-2B9D-489C-AEF3-7244071F4137}" sibTransId="{B225D08C-7E22-4029-89E2-C47AA125FA71}"/>
    <dgm:cxn modelId="{BF6937BD-FCB7-42AB-B454-EF4A3BBC386E}" type="presOf" srcId="{9B5E0136-A40E-4E4B-8FD9-666B5CE8B338}" destId="{CB2CA543-81D0-4280-BB42-C001076B8300}" srcOrd="1" destOrd="0" presId="urn:microsoft.com/office/officeart/2005/8/layout/cycle4"/>
    <dgm:cxn modelId="{AE5831CB-49AD-485C-AA61-59B9D1AEC637}" type="presOf" srcId="{AE82FC2D-6B5D-452C-8EC7-2D88E0F8BABD}" destId="{C7B3E178-EC7A-4EA1-97DB-FFEF8C8088D7}" srcOrd="0" destOrd="0" presId="urn:microsoft.com/office/officeart/2005/8/layout/cycle4"/>
    <dgm:cxn modelId="{C88D3DCC-40DC-4E40-A235-81A04D28A7D0}" srcId="{2A8229AE-2581-4C9A-8090-75B7DA772268}" destId="{607AC783-B144-476D-8E0E-3BBD2059CA35}" srcOrd="0" destOrd="0" parTransId="{35E553A8-5AB0-4657-A81E-BE93EB2FF7B8}" sibTransId="{ADAE0C51-2ADC-4CB1-A1FB-58D501E0599F}"/>
    <dgm:cxn modelId="{910108D5-879A-4043-94AE-ABCC92377345}" srcId="{7D4D2F47-B25D-4EED-B052-BFD4C02776CF}" destId="{202CA776-9BC0-45F6-B2CC-1777B03C0D07}" srcOrd="0" destOrd="0" parTransId="{C1BD1FB5-4E2B-4F92-91A3-0EBF7DD40FE5}" sibTransId="{51521BCA-6104-46F0-A37B-C8882DB549C7}"/>
    <dgm:cxn modelId="{B0BF7ED9-9605-4DA6-AC59-9513B0E6BFF3}" srcId="{4AE49775-C68E-451C-AE13-E919F2F3A980}" destId="{9B5E0136-A40E-4E4B-8FD9-666B5CE8B338}" srcOrd="0" destOrd="0" parTransId="{38FC8D0B-F85E-412F-BA32-536051DFD054}" sibTransId="{74314EBB-9F17-40F4-9C75-C557983B4823}"/>
    <dgm:cxn modelId="{F2D4BADF-9759-4CB0-944B-715A3B0EB255}" srcId="{AE82FC2D-6B5D-452C-8EC7-2D88E0F8BABD}" destId="{4AE49775-C68E-451C-AE13-E919F2F3A980}" srcOrd="0" destOrd="0" parTransId="{C2F7D583-3761-491A-BF16-0A54F918E430}" sibTransId="{482DC8A9-B26B-45E2-AF8C-39B08495C33A}"/>
    <dgm:cxn modelId="{23DBFADF-B2D6-4E21-BD5B-3FC443664D06}" type="presOf" srcId="{F1005291-2F18-4594-AC07-25564D192945}" destId="{49D6DEFE-70A8-4989-82C0-73CF3955B793}" srcOrd="0" destOrd="0" presId="urn:microsoft.com/office/officeart/2005/8/layout/cycle4"/>
    <dgm:cxn modelId="{858638E8-F256-43C4-BFCD-FF596E2CA9BA}" srcId="{AE82FC2D-6B5D-452C-8EC7-2D88E0F8BABD}" destId="{7D4D2F47-B25D-4EED-B052-BFD4C02776CF}" srcOrd="1" destOrd="0" parTransId="{380E862D-45CD-460D-96B6-B6BFC581AB19}" sibTransId="{85775B64-8E45-4812-B427-59005A9A9917}"/>
    <dgm:cxn modelId="{7F026BFB-8A50-4713-9459-48236CBD374B}" srcId="{AE82FC2D-6B5D-452C-8EC7-2D88E0F8BABD}" destId="{2A8229AE-2581-4C9A-8090-75B7DA772268}" srcOrd="3" destOrd="0" parTransId="{81C6D3CB-AE68-4799-B7B5-9E6BBB5841B5}" sibTransId="{9527A80E-4B3E-4B34-B7B2-231587216F83}"/>
    <dgm:cxn modelId="{D390623D-3A11-4127-9EA4-F7B0217A308C}" type="presParOf" srcId="{C7B3E178-EC7A-4EA1-97DB-FFEF8C8088D7}" destId="{074E6F27-8E2E-484B-8031-7BD24F20BF67}" srcOrd="0" destOrd="0" presId="urn:microsoft.com/office/officeart/2005/8/layout/cycle4"/>
    <dgm:cxn modelId="{06BFFDD5-F74C-4C3B-A1D8-512A9CEDAE46}" type="presParOf" srcId="{074E6F27-8E2E-484B-8031-7BD24F20BF67}" destId="{4C3BA7E4-1E8A-4CC6-809A-E88A14C1C193}" srcOrd="0" destOrd="0" presId="urn:microsoft.com/office/officeart/2005/8/layout/cycle4"/>
    <dgm:cxn modelId="{2D7B4EFE-2B27-419C-B0DC-C2B546FC8E28}" type="presParOf" srcId="{4C3BA7E4-1E8A-4CC6-809A-E88A14C1C193}" destId="{51B8C8D1-546F-4823-B6E8-CDEC6C615951}" srcOrd="0" destOrd="0" presId="urn:microsoft.com/office/officeart/2005/8/layout/cycle4"/>
    <dgm:cxn modelId="{1808C37A-B5AD-4749-83BE-1B0938DB7019}" type="presParOf" srcId="{4C3BA7E4-1E8A-4CC6-809A-E88A14C1C193}" destId="{CB2CA543-81D0-4280-BB42-C001076B8300}" srcOrd="1" destOrd="0" presId="urn:microsoft.com/office/officeart/2005/8/layout/cycle4"/>
    <dgm:cxn modelId="{5084039E-A096-4030-9D08-717780E35F45}" type="presParOf" srcId="{074E6F27-8E2E-484B-8031-7BD24F20BF67}" destId="{924204F1-087C-4C2C-8920-4FDA04E1E0C2}" srcOrd="1" destOrd="0" presId="urn:microsoft.com/office/officeart/2005/8/layout/cycle4"/>
    <dgm:cxn modelId="{3E1451BE-4F05-4F2A-983B-A87EDD4E2E57}" type="presParOf" srcId="{924204F1-087C-4C2C-8920-4FDA04E1E0C2}" destId="{C506898B-916A-49E0-8223-7AA7FDA0D7F8}" srcOrd="0" destOrd="0" presId="urn:microsoft.com/office/officeart/2005/8/layout/cycle4"/>
    <dgm:cxn modelId="{D6B4B882-8B7E-4782-B2BC-DCD5688EB592}" type="presParOf" srcId="{924204F1-087C-4C2C-8920-4FDA04E1E0C2}" destId="{347C19BD-FC55-4772-8C23-E44C544C0509}" srcOrd="1" destOrd="0" presId="urn:microsoft.com/office/officeart/2005/8/layout/cycle4"/>
    <dgm:cxn modelId="{F5F50B67-A9F5-4330-8790-219EDF097493}" type="presParOf" srcId="{074E6F27-8E2E-484B-8031-7BD24F20BF67}" destId="{416AE71D-0DC1-42C3-AEEC-890B0E033F87}" srcOrd="2" destOrd="0" presId="urn:microsoft.com/office/officeart/2005/8/layout/cycle4"/>
    <dgm:cxn modelId="{25B2A15E-5D5E-4A1B-BDBA-867C821EEEC2}" type="presParOf" srcId="{416AE71D-0DC1-42C3-AEEC-890B0E033F87}" destId="{49D6DEFE-70A8-4989-82C0-73CF3955B793}" srcOrd="0" destOrd="0" presId="urn:microsoft.com/office/officeart/2005/8/layout/cycle4"/>
    <dgm:cxn modelId="{8489B97D-2DDF-44D7-B5D2-D827B593001D}" type="presParOf" srcId="{416AE71D-0DC1-42C3-AEEC-890B0E033F87}" destId="{6E1FBFFC-31A8-48B8-A241-50E33603C9F8}" srcOrd="1" destOrd="0" presId="urn:microsoft.com/office/officeart/2005/8/layout/cycle4"/>
    <dgm:cxn modelId="{8FBEDF88-C954-4754-9070-DC5E85EB55F6}" type="presParOf" srcId="{074E6F27-8E2E-484B-8031-7BD24F20BF67}" destId="{4959DE32-E95B-456E-AA39-9C47050F9536}" srcOrd="3" destOrd="0" presId="urn:microsoft.com/office/officeart/2005/8/layout/cycle4"/>
    <dgm:cxn modelId="{E6A940AB-1B04-4DEF-9BB1-AFF7304E5856}" type="presParOf" srcId="{4959DE32-E95B-456E-AA39-9C47050F9536}" destId="{8956CD96-9007-4B56-8B1C-C22E2BA79F63}" srcOrd="0" destOrd="0" presId="urn:microsoft.com/office/officeart/2005/8/layout/cycle4"/>
    <dgm:cxn modelId="{29C5236A-5742-4152-AEB2-ACA3AE956FBC}" type="presParOf" srcId="{4959DE32-E95B-456E-AA39-9C47050F9536}" destId="{17CC2DBF-3DFD-4FAE-BBC6-9E6C74D9B728}" srcOrd="1" destOrd="0" presId="urn:microsoft.com/office/officeart/2005/8/layout/cycle4"/>
    <dgm:cxn modelId="{DE3769EE-4F98-44E1-B230-2AA98496BE7B}" type="presParOf" srcId="{074E6F27-8E2E-484B-8031-7BD24F20BF67}" destId="{25A53AA6-5FCE-4F7E-880A-63336FCB2C07}" srcOrd="4" destOrd="0" presId="urn:microsoft.com/office/officeart/2005/8/layout/cycle4"/>
    <dgm:cxn modelId="{8E4774BD-CCBC-497F-9267-7A5E98AF42FC}" type="presParOf" srcId="{C7B3E178-EC7A-4EA1-97DB-FFEF8C8088D7}" destId="{AC0A6B6A-0277-482E-82B8-41BEF775E486}" srcOrd="1" destOrd="0" presId="urn:microsoft.com/office/officeart/2005/8/layout/cycle4"/>
    <dgm:cxn modelId="{2D55A74A-8749-491D-8AFA-75D41669B7F7}" type="presParOf" srcId="{AC0A6B6A-0277-482E-82B8-41BEF775E486}" destId="{296B1DB0-B38C-460C-95DD-F9F72A623F89}" srcOrd="0" destOrd="0" presId="urn:microsoft.com/office/officeart/2005/8/layout/cycle4"/>
    <dgm:cxn modelId="{7F1161F6-C733-47B7-A06A-36C73CD37C9A}" type="presParOf" srcId="{AC0A6B6A-0277-482E-82B8-41BEF775E486}" destId="{E09B410C-FE40-4D61-8BFB-01E2D00ADED6}" srcOrd="1" destOrd="0" presId="urn:microsoft.com/office/officeart/2005/8/layout/cycle4"/>
    <dgm:cxn modelId="{B981D66C-53A4-4DCD-8F9F-9B39B1A48BFC}" type="presParOf" srcId="{AC0A6B6A-0277-482E-82B8-41BEF775E486}" destId="{D78C5845-7FF7-41FB-A4ED-CA536C1065C0}" srcOrd="2" destOrd="0" presId="urn:microsoft.com/office/officeart/2005/8/layout/cycle4"/>
    <dgm:cxn modelId="{4B66517C-BC74-46F7-ADC7-B37CC67DDC91}" type="presParOf" srcId="{AC0A6B6A-0277-482E-82B8-41BEF775E486}" destId="{50A3CD33-86DB-4695-A1C2-CF23977BB833}" srcOrd="3" destOrd="0" presId="urn:microsoft.com/office/officeart/2005/8/layout/cycle4"/>
    <dgm:cxn modelId="{D51B69A5-3D13-485B-B4B0-091C2446392C}" type="presParOf" srcId="{AC0A6B6A-0277-482E-82B8-41BEF775E486}" destId="{451400EA-F779-4954-A7E7-9D4129C37A15}" srcOrd="4" destOrd="0" presId="urn:microsoft.com/office/officeart/2005/8/layout/cycle4"/>
    <dgm:cxn modelId="{2FEE4F30-7EAE-4920-AE5F-098EB2ED2C03}" type="presParOf" srcId="{C7B3E178-EC7A-4EA1-97DB-FFEF8C8088D7}" destId="{2BE6C966-2497-4529-A185-2841A8BB1464}" srcOrd="2" destOrd="0" presId="urn:microsoft.com/office/officeart/2005/8/layout/cycle4"/>
    <dgm:cxn modelId="{80EEB30D-17A3-4638-88CD-A3E6EC5186C3}" type="presParOf" srcId="{C7B3E178-EC7A-4EA1-97DB-FFEF8C8088D7}" destId="{32240DE9-48F6-49B6-AE90-5BA94DC4D737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B941A-54F3-445F-B1E5-9F3EA25FBEE0}">
      <dsp:nvSpPr>
        <dsp:cNvPr id="0" name=""/>
        <dsp:cNvSpPr/>
      </dsp:nvSpPr>
      <dsp:spPr>
        <a:xfrm>
          <a:off x="5421601" y="1395897"/>
          <a:ext cx="42321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21623"/>
              </a:moveTo>
              <a:lnTo>
                <a:pt x="4232184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3CB84E-ABA2-46C9-BCA9-B5F893AB03D5}">
      <dsp:nvSpPr>
        <dsp:cNvPr id="0" name=""/>
        <dsp:cNvSpPr/>
      </dsp:nvSpPr>
      <dsp:spPr>
        <a:xfrm>
          <a:off x="5421601" y="1517520"/>
          <a:ext cx="1432327" cy="497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585"/>
              </a:lnTo>
              <a:lnTo>
                <a:pt x="1432327" y="248585"/>
              </a:lnTo>
              <a:lnTo>
                <a:pt x="1432327" y="4971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D6A38A-9048-409A-B45F-AED296D5757F}">
      <dsp:nvSpPr>
        <dsp:cNvPr id="0" name=""/>
        <dsp:cNvSpPr/>
      </dsp:nvSpPr>
      <dsp:spPr>
        <a:xfrm>
          <a:off x="3989274" y="1517520"/>
          <a:ext cx="1432327" cy="497171"/>
        </a:xfrm>
        <a:custGeom>
          <a:avLst/>
          <a:gdLst/>
          <a:ahLst/>
          <a:cxnLst/>
          <a:rect l="0" t="0" r="0" b="0"/>
          <a:pathLst>
            <a:path>
              <a:moveTo>
                <a:pt x="1432327" y="0"/>
              </a:moveTo>
              <a:lnTo>
                <a:pt x="1432327" y="248585"/>
              </a:lnTo>
              <a:lnTo>
                <a:pt x="0" y="248585"/>
              </a:lnTo>
              <a:lnTo>
                <a:pt x="0" y="4971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1B825A-1DE4-4FFA-83FB-BB5F6763C459}">
      <dsp:nvSpPr>
        <dsp:cNvPr id="0" name=""/>
        <dsp:cNvSpPr/>
      </dsp:nvSpPr>
      <dsp:spPr>
        <a:xfrm>
          <a:off x="1183741" y="1395897"/>
          <a:ext cx="4237860" cy="91440"/>
        </a:xfrm>
        <a:custGeom>
          <a:avLst/>
          <a:gdLst/>
          <a:ahLst/>
          <a:cxnLst/>
          <a:rect l="0" t="0" r="0" b="0"/>
          <a:pathLst>
            <a:path>
              <a:moveTo>
                <a:pt x="4237860" y="121623"/>
              </a:moveTo>
              <a:lnTo>
                <a:pt x="0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024CC2-9E18-4414-830E-111FB88F977E}">
      <dsp:nvSpPr>
        <dsp:cNvPr id="0" name=""/>
        <dsp:cNvSpPr/>
      </dsp:nvSpPr>
      <dsp:spPr>
        <a:xfrm>
          <a:off x="4829731" y="333779"/>
          <a:ext cx="1183741" cy="118374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230680-9859-4BB2-A565-D0F806392F6D}">
      <dsp:nvSpPr>
        <dsp:cNvPr id="0" name=""/>
        <dsp:cNvSpPr/>
      </dsp:nvSpPr>
      <dsp:spPr>
        <a:xfrm>
          <a:off x="4829731" y="333779"/>
          <a:ext cx="1183741" cy="118374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19FE2A-1706-4686-A62B-C61EAEB89D16}">
      <dsp:nvSpPr>
        <dsp:cNvPr id="0" name=""/>
        <dsp:cNvSpPr/>
      </dsp:nvSpPr>
      <dsp:spPr>
        <a:xfrm>
          <a:off x="4237860" y="546852"/>
          <a:ext cx="2367483" cy="75759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DPH Office of Population Health</a:t>
          </a:r>
        </a:p>
      </dsp:txBody>
      <dsp:txXfrm>
        <a:off x="4237860" y="546852"/>
        <a:ext cx="2367483" cy="757594"/>
      </dsp:txXfrm>
    </dsp:sp>
    <dsp:sp modelId="{5CD8A998-96C9-453A-B53E-6A11B014190F}">
      <dsp:nvSpPr>
        <dsp:cNvPr id="0" name=""/>
        <dsp:cNvSpPr/>
      </dsp:nvSpPr>
      <dsp:spPr>
        <a:xfrm>
          <a:off x="591870" y="1441617"/>
          <a:ext cx="1183741" cy="118374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FFE832-72EA-4984-82E3-91AF3E08FAFC}">
      <dsp:nvSpPr>
        <dsp:cNvPr id="0" name=""/>
        <dsp:cNvSpPr/>
      </dsp:nvSpPr>
      <dsp:spPr>
        <a:xfrm>
          <a:off x="591870" y="1441617"/>
          <a:ext cx="1183741" cy="118374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4C2675-C17A-4FAC-9EB1-3D90B38CE81D}">
      <dsp:nvSpPr>
        <dsp:cNvPr id="0" name=""/>
        <dsp:cNvSpPr/>
      </dsp:nvSpPr>
      <dsp:spPr>
        <a:xfrm>
          <a:off x="0" y="1654690"/>
          <a:ext cx="2367483" cy="75759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Office of Data Management and Outcomes Assessment</a:t>
          </a:r>
        </a:p>
      </dsp:txBody>
      <dsp:txXfrm>
        <a:off x="0" y="1654690"/>
        <a:ext cx="2367483" cy="757594"/>
      </dsp:txXfrm>
    </dsp:sp>
    <dsp:sp modelId="{A828A7A7-0096-49C6-872A-32D22B991263}">
      <dsp:nvSpPr>
        <dsp:cNvPr id="0" name=""/>
        <dsp:cNvSpPr/>
      </dsp:nvSpPr>
      <dsp:spPr>
        <a:xfrm>
          <a:off x="3397403" y="2014692"/>
          <a:ext cx="1183741" cy="118374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714ABF-E70C-4860-B841-AAF284DD77FD}">
      <dsp:nvSpPr>
        <dsp:cNvPr id="0" name=""/>
        <dsp:cNvSpPr/>
      </dsp:nvSpPr>
      <dsp:spPr>
        <a:xfrm>
          <a:off x="3397403" y="2014692"/>
          <a:ext cx="1183741" cy="118374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307649-F586-4715-9FE4-9DEB5D1D6BEB}">
      <dsp:nvSpPr>
        <dsp:cNvPr id="0" name=""/>
        <dsp:cNvSpPr/>
      </dsp:nvSpPr>
      <dsp:spPr>
        <a:xfrm>
          <a:off x="2805532" y="2227765"/>
          <a:ext cx="2367483" cy="75759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FF0000"/>
              </a:solidFill>
            </a:rPr>
            <a:t>Office of Health Equity</a:t>
          </a:r>
        </a:p>
      </dsp:txBody>
      <dsp:txXfrm>
        <a:off x="2805532" y="2227765"/>
        <a:ext cx="2367483" cy="757594"/>
      </dsp:txXfrm>
    </dsp:sp>
    <dsp:sp modelId="{DA6148E5-F6DD-4738-9183-7E4164B57A66}">
      <dsp:nvSpPr>
        <dsp:cNvPr id="0" name=""/>
        <dsp:cNvSpPr/>
      </dsp:nvSpPr>
      <dsp:spPr>
        <a:xfrm>
          <a:off x="6262058" y="2014692"/>
          <a:ext cx="1183741" cy="118374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3C0794-6735-4190-9D51-249344E542DE}">
      <dsp:nvSpPr>
        <dsp:cNvPr id="0" name=""/>
        <dsp:cNvSpPr/>
      </dsp:nvSpPr>
      <dsp:spPr>
        <a:xfrm>
          <a:off x="6262058" y="2014692"/>
          <a:ext cx="1183741" cy="118374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07DA3-3152-4AF9-AEC8-46DA39377F10}">
      <dsp:nvSpPr>
        <dsp:cNvPr id="0" name=""/>
        <dsp:cNvSpPr/>
      </dsp:nvSpPr>
      <dsp:spPr>
        <a:xfrm>
          <a:off x="5670187" y="2227765"/>
          <a:ext cx="2367483" cy="75759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Registry of Vital Records and Statistics</a:t>
          </a:r>
        </a:p>
      </dsp:txBody>
      <dsp:txXfrm>
        <a:off x="5670187" y="2227765"/>
        <a:ext cx="2367483" cy="757594"/>
      </dsp:txXfrm>
    </dsp:sp>
    <dsp:sp modelId="{8376A8AD-C4AE-4515-8C3B-251E08B36F4C}">
      <dsp:nvSpPr>
        <dsp:cNvPr id="0" name=""/>
        <dsp:cNvSpPr/>
      </dsp:nvSpPr>
      <dsp:spPr>
        <a:xfrm>
          <a:off x="9061915" y="1441617"/>
          <a:ext cx="1183741" cy="118374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3A631F-3757-4206-9C83-B14C37F615A8}">
      <dsp:nvSpPr>
        <dsp:cNvPr id="0" name=""/>
        <dsp:cNvSpPr/>
      </dsp:nvSpPr>
      <dsp:spPr>
        <a:xfrm>
          <a:off x="9061915" y="1441617"/>
          <a:ext cx="1183741" cy="118374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3EEB6C-5201-4AB3-A794-8AFD8C89097D}">
      <dsp:nvSpPr>
        <dsp:cNvPr id="0" name=""/>
        <dsp:cNvSpPr/>
      </dsp:nvSpPr>
      <dsp:spPr>
        <a:xfrm>
          <a:off x="8470044" y="1654690"/>
          <a:ext cx="2367483" cy="75759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Special Analytic Projects</a:t>
          </a:r>
        </a:p>
      </dsp:txBody>
      <dsp:txXfrm>
        <a:off x="8470044" y="1654690"/>
        <a:ext cx="2367483" cy="7575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6DEFE-70A8-4989-82C0-73CF3955B793}">
      <dsp:nvSpPr>
        <dsp:cNvPr id="0" name=""/>
        <dsp:cNvSpPr/>
      </dsp:nvSpPr>
      <dsp:spPr>
        <a:xfrm>
          <a:off x="5968183" y="2850842"/>
          <a:ext cx="3746181" cy="20599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Public Health Data Warehouse, Population Health Information Tool, Refining and Defining  Population Data Standards</a:t>
          </a:r>
        </a:p>
      </dsp:txBody>
      <dsp:txXfrm>
        <a:off x="7137289" y="3411085"/>
        <a:ext cx="2531825" cy="1454472"/>
      </dsp:txXfrm>
    </dsp:sp>
    <dsp:sp modelId="{8956CD96-9007-4B56-8B1C-C22E2BA79F63}">
      <dsp:nvSpPr>
        <dsp:cNvPr id="0" name=""/>
        <dsp:cNvSpPr/>
      </dsp:nvSpPr>
      <dsp:spPr>
        <a:xfrm>
          <a:off x="1433334" y="2868266"/>
          <a:ext cx="3456842" cy="19323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Data Day, Epi Conference, Equity Labs and Reframes, DPH policies &amp; practices (e.g. procurement and hiring)</a:t>
          </a:r>
        </a:p>
      </dsp:txBody>
      <dsp:txXfrm>
        <a:off x="1475781" y="3393797"/>
        <a:ext cx="2334895" cy="1364357"/>
      </dsp:txXfrm>
    </dsp:sp>
    <dsp:sp modelId="{C506898B-916A-49E0-8223-7AA7FDA0D7F8}">
      <dsp:nvSpPr>
        <dsp:cNvPr id="0" name=""/>
        <dsp:cNvSpPr/>
      </dsp:nvSpPr>
      <dsp:spPr>
        <a:xfrm>
          <a:off x="6330506" y="-56799"/>
          <a:ext cx="3149540" cy="16095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Racial Equity trainings, Diversity Council, Racial Equity Initiatives in Bureaus (e.g. Racial Equity Leadership Team)</a:t>
          </a:r>
        </a:p>
      </dsp:txBody>
      <dsp:txXfrm>
        <a:off x="7310725" y="-21442"/>
        <a:ext cx="2133964" cy="1136465"/>
      </dsp:txXfrm>
    </dsp:sp>
    <dsp:sp modelId="{51B8C8D1-546F-4823-B6E8-CDEC6C615951}">
      <dsp:nvSpPr>
        <dsp:cNvPr id="0" name=""/>
        <dsp:cNvSpPr/>
      </dsp:nvSpPr>
      <dsp:spPr>
        <a:xfrm>
          <a:off x="1484466" y="-1"/>
          <a:ext cx="3363466" cy="15828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DPH “House” and Mission as principles guiding the road to eliminating health inequities</a:t>
          </a:r>
        </a:p>
      </dsp:txBody>
      <dsp:txXfrm>
        <a:off x="1519235" y="34768"/>
        <a:ext cx="2284888" cy="1117579"/>
      </dsp:txXfrm>
    </dsp:sp>
    <dsp:sp modelId="{296B1DB0-B38C-460C-95DD-F9F72A623F89}">
      <dsp:nvSpPr>
        <dsp:cNvPr id="0" name=""/>
        <dsp:cNvSpPr/>
      </dsp:nvSpPr>
      <dsp:spPr>
        <a:xfrm>
          <a:off x="3410653" y="324553"/>
          <a:ext cx="2028890" cy="2028890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Strategic Vision</a:t>
          </a:r>
        </a:p>
      </dsp:txBody>
      <dsp:txXfrm>
        <a:off x="4004901" y="918801"/>
        <a:ext cx="1434642" cy="1434642"/>
      </dsp:txXfrm>
    </dsp:sp>
    <dsp:sp modelId="{E09B410C-FE40-4D61-8BFB-01E2D00ADED6}">
      <dsp:nvSpPr>
        <dsp:cNvPr id="0" name=""/>
        <dsp:cNvSpPr/>
      </dsp:nvSpPr>
      <dsp:spPr>
        <a:xfrm rot="5400000">
          <a:off x="5533256" y="324553"/>
          <a:ext cx="2028890" cy="2028890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Culture</a:t>
          </a:r>
        </a:p>
      </dsp:txBody>
      <dsp:txXfrm rot="-5400000">
        <a:off x="5533256" y="918801"/>
        <a:ext cx="1434642" cy="1434642"/>
      </dsp:txXfrm>
    </dsp:sp>
    <dsp:sp modelId="{D78C5845-7FF7-41FB-A4ED-CA536C1065C0}">
      <dsp:nvSpPr>
        <dsp:cNvPr id="0" name=""/>
        <dsp:cNvSpPr/>
      </dsp:nvSpPr>
      <dsp:spPr>
        <a:xfrm rot="10800000">
          <a:off x="5533256" y="2447156"/>
          <a:ext cx="2028890" cy="2028890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Data Infrastructure</a:t>
          </a:r>
        </a:p>
      </dsp:txBody>
      <dsp:txXfrm rot="10800000">
        <a:off x="5533256" y="2447156"/>
        <a:ext cx="1434642" cy="1434642"/>
      </dsp:txXfrm>
    </dsp:sp>
    <dsp:sp modelId="{50A3CD33-86DB-4695-A1C2-CF23977BB833}">
      <dsp:nvSpPr>
        <dsp:cNvPr id="0" name=""/>
        <dsp:cNvSpPr/>
      </dsp:nvSpPr>
      <dsp:spPr>
        <a:xfrm rot="16200000">
          <a:off x="3410653" y="2447156"/>
          <a:ext cx="2028890" cy="2028890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Capacity Building</a:t>
          </a:r>
        </a:p>
      </dsp:txBody>
      <dsp:txXfrm rot="5400000">
        <a:off x="4004901" y="2447156"/>
        <a:ext cx="1434642" cy="1434642"/>
      </dsp:txXfrm>
    </dsp:sp>
    <dsp:sp modelId="{2BE6C966-2497-4529-A185-2841A8BB1464}">
      <dsp:nvSpPr>
        <dsp:cNvPr id="0" name=""/>
        <dsp:cNvSpPr/>
      </dsp:nvSpPr>
      <dsp:spPr>
        <a:xfrm>
          <a:off x="5136146" y="1978590"/>
          <a:ext cx="700506" cy="609135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240DE9-48F6-49B6-AE90-5BA94DC4D737}">
      <dsp:nvSpPr>
        <dsp:cNvPr id="0" name=""/>
        <dsp:cNvSpPr/>
      </dsp:nvSpPr>
      <dsp:spPr>
        <a:xfrm rot="10800000">
          <a:off x="5136146" y="2212873"/>
          <a:ext cx="700506" cy="609135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36" y="0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5940A-0E96-4689-A0CF-C0E4B22A2EE2}" type="datetimeFigureOut">
              <a:rPr lang="en-US" smtClean="0"/>
              <a:pPr/>
              <a:t>6/19/2020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675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36" y="8829675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AB4EA-CFDE-460D-8AA3-4711C3D575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091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7840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5A6C4BF5-E566-BD4E-BF84-8EF979555B2D}" type="datetimeFigureOut">
              <a:rPr lang="en-US" smtClean="0"/>
              <a:pPr/>
              <a:t>6/19/2020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2050"/>
            <a:ext cx="5573712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2" y="4473893"/>
            <a:ext cx="5608319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71"/>
            <a:ext cx="3037840" cy="46643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71"/>
            <a:ext cx="3037840" cy="46643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D34CBBDB-52D0-FE4C-8729-D7393D454E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2050"/>
            <a:ext cx="5573712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110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2050"/>
            <a:ext cx="5573712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106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2050"/>
            <a:ext cx="5573712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1062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2050"/>
            <a:ext cx="5573712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106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152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7289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577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2050"/>
            <a:ext cx="5573712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398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2050"/>
            <a:ext cx="5573712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4235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2050"/>
            <a:ext cx="5573712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1609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2050"/>
            <a:ext cx="5573712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106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2050"/>
            <a:ext cx="5573712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560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4934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6381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FFCF-AD21-42CE-9D31-2AE6099C0BE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8095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3976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397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2050"/>
            <a:ext cx="5573712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6835" y="4995328"/>
            <a:ext cx="6043334" cy="246221"/>
          </a:xfrm>
        </p:spPr>
        <p:txBody>
          <a:bodyPr/>
          <a:lstStyle/>
          <a:p>
            <a:r>
              <a:rPr lang="en-US" dirty="0"/>
              <a:t>AA</a:t>
            </a:r>
          </a:p>
        </p:txBody>
      </p:sp>
    </p:spTree>
    <p:extLst>
      <p:ext uri="{BB962C8B-B14F-4D97-AF65-F5344CB8AC3E}">
        <p14:creationId xmlns:p14="http://schemas.microsoft.com/office/powerpoint/2010/main" val="3274341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041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1C054-151A-4739-B0BE-6DD5C1B79884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391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8F43E908-454E-4AE5-ADAD-101EBA654A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9138" y="1162050"/>
            <a:ext cx="5573712" cy="3136900"/>
          </a:xfrm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52636ECE-5FF0-44C5-8FDC-2338A82757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6835" y="4995328"/>
            <a:ext cx="6043334" cy="246221"/>
          </a:xfrm>
          <a:noFill/>
        </p:spPr>
        <p:txBody>
          <a:bodyPr/>
          <a:lstStyle/>
          <a:p>
            <a:endParaRPr lang="en-US" altLang="en-US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407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2050"/>
            <a:ext cx="5573712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6835" y="4995328"/>
            <a:ext cx="6043334" cy="24622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820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2050"/>
            <a:ext cx="5573712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6835" y="4995328"/>
            <a:ext cx="6043334" cy="24622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8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2050"/>
            <a:ext cx="5573712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6835" y="4995326"/>
            <a:ext cx="6043334" cy="27084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7076" y="8928488"/>
            <a:ext cx="173093" cy="184666"/>
          </a:xfrm>
        </p:spPr>
        <p:txBody>
          <a:bodyPr/>
          <a:lstStyle/>
          <a:p>
            <a:fld id="{6811C054-151A-4739-B0BE-6DD5C1B7988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119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r Thank You Slide : 150th Logo">
    <p:bg>
      <p:bgPr>
        <a:solidFill>
          <a:srgbClr val="437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CC38585-9175-5F41-B983-E626A8B41D81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01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046DACA1-5854-FE4E-B523-7C1C85892163}"/>
              </a:ext>
            </a:extLst>
          </p:cNvPr>
          <p:cNvSpPr/>
          <p:nvPr userDrawn="1"/>
        </p:nvSpPr>
        <p:spPr>
          <a:xfrm>
            <a:off x="-1707848" y="791683"/>
            <a:ext cx="193647" cy="168613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7BF16A-46A2-2C4D-B679-429BA6325698}"/>
              </a:ext>
            </a:extLst>
          </p:cNvPr>
          <p:cNvSpPr txBox="1"/>
          <p:nvPr userDrawn="1"/>
        </p:nvSpPr>
        <p:spPr>
          <a:xfrm>
            <a:off x="1768630" y="173759"/>
            <a:ext cx="1042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</a:rPr>
              <a:t>  Massachusetts Department of Public Health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9E6C06E-03B8-7949-8144-A02BF1F0C7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516" y="5"/>
            <a:ext cx="1185447" cy="248749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76420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77826679"/>
              </p:ext>
            </p:extLst>
          </p:nvPr>
        </p:nvGraphicFramePr>
        <p:xfrm>
          <a:off x="2139" y="1604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9" y="1604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Holder 2"/>
          <p:cNvSpPr>
            <a:spLocks noGrp="1"/>
          </p:cNvSpPr>
          <p:nvPr>
            <p:ph type="title"/>
          </p:nvPr>
        </p:nvSpPr>
        <p:spPr>
          <a:xfrm>
            <a:off x="345453" y="252471"/>
            <a:ext cx="10738234" cy="298327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5061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3828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15757173"/>
              </p:ext>
            </p:extLst>
          </p:nvPr>
        </p:nvGraphicFramePr>
        <p:xfrm>
          <a:off x="2183" y="1637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83" y="1637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3591729" y="4832417"/>
            <a:ext cx="6714779" cy="578249"/>
            <a:chOff x="1663" y="3080"/>
            <a:chExt cx="3109" cy="357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080"/>
              <a:ext cx="3109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00" dirty="0">
                  <a:solidFill>
                    <a:srgbClr val="000000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00" dirty="0">
                  <a:solidFill>
                    <a:srgbClr val="000000"/>
                  </a:solidFill>
                  <a:latin typeface="Arial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3591750" y="2503792"/>
            <a:ext cx="7385660" cy="652296"/>
          </a:xfrm>
          <a:prstGeom prst="rect">
            <a:avLst/>
          </a:prstGeom>
        </p:spPr>
        <p:txBody>
          <a:bodyPr lIns="111063" tIns="55532" rIns="111063" bIns="55532" anchor="b">
            <a:spAutoFit/>
          </a:bodyPr>
          <a:lstStyle>
            <a:lvl1pPr>
              <a:defRPr sz="3900" b="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591750" y="3770660"/>
            <a:ext cx="7385660" cy="347598"/>
          </a:xfrm>
          <a:prstGeom prst="rect">
            <a:avLst/>
          </a:prstGeom>
        </p:spPr>
        <p:txBody>
          <a:bodyPr lIns="111063" tIns="55532" rIns="111063" bIns="55532">
            <a:spAutoFit/>
          </a:bodyPr>
          <a:lstStyle>
            <a:lvl1pPr>
              <a:defRPr sz="1700" baseline="0">
                <a:latin typeface="+mn-lt"/>
                <a:ea typeface="+mn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itleTopPlaceholder"/>
          <p:cNvSpPr>
            <a:spLocks noChangeArrowheads="1"/>
          </p:cNvSpPr>
          <p:nvPr/>
        </p:nvSpPr>
        <p:spPr bwMode="ltGray">
          <a:xfrm>
            <a:off x="2834224" y="3245986"/>
            <a:ext cx="3058595" cy="437329"/>
          </a:xfrm>
          <a:prstGeom prst="rect">
            <a:avLst/>
          </a:prstGeom>
          <a:solidFill>
            <a:schemeClr val="accent4">
              <a:alpha val="7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10872" tIns="55438" rIns="110872" bIns="554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000000"/>
              </a:solidFill>
            </a:endParaRPr>
          </a:p>
        </p:txBody>
      </p:sp>
      <p:sp>
        <p:nvSpPr>
          <p:cNvPr id="13" name="TitleTopPlaceholder"/>
          <p:cNvSpPr>
            <a:spLocks noChangeArrowheads="1"/>
          </p:cNvSpPr>
          <p:nvPr/>
        </p:nvSpPr>
        <p:spPr bwMode="ltGray">
          <a:xfrm>
            <a:off x="1" y="3245984"/>
            <a:ext cx="2834204" cy="436455"/>
          </a:xfrm>
          <a:prstGeom prst="rect">
            <a:avLst/>
          </a:prstGeom>
          <a:solidFill>
            <a:srgbClr val="FFC000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10872" tIns="55438" rIns="110872" bIns="554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000000"/>
              </a:solidFill>
            </a:endParaRPr>
          </a:p>
        </p:txBody>
      </p:sp>
      <p:sp>
        <p:nvSpPr>
          <p:cNvPr id="14" name="TitleTopPlaceholder"/>
          <p:cNvSpPr>
            <a:spLocks noChangeArrowheads="1"/>
          </p:cNvSpPr>
          <p:nvPr/>
        </p:nvSpPr>
        <p:spPr bwMode="ltGray">
          <a:xfrm>
            <a:off x="5181342" y="3245985"/>
            <a:ext cx="7010659" cy="437331"/>
          </a:xfrm>
          <a:prstGeom prst="rect">
            <a:avLst/>
          </a:prstGeom>
          <a:solidFill>
            <a:srgbClr val="009900">
              <a:alpha val="69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10872" tIns="55438" rIns="110872" bIns="554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000000"/>
              </a:solidFill>
            </a:endParaRPr>
          </a:p>
        </p:txBody>
      </p:sp>
      <p:pic>
        <p:nvPicPr>
          <p:cNvPr id="15" name="Picture 4" descr="http://upload.wikimedia.org/wikipedia/commons/thumb/8/82/Seal_of_Massachusetts.svg/2000px-Seal_of_Massachusetts.svg.png"/>
          <p:cNvPicPr>
            <a:picLocks noChangeAspect="1" noChangeArrowheads="1"/>
          </p:cNvPicPr>
          <p:nvPr userDrawn="1"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27" y="2029619"/>
            <a:ext cx="2767117" cy="2075215"/>
          </a:xfrm>
          <a:prstGeom prst="rect">
            <a:avLst/>
          </a:prstGeom>
          <a:noFill/>
          <a:effectLst>
            <a:outerShdw blurRad="889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642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r Thank You Slide : Traditional Logo">
    <p:bg>
      <p:bgPr>
        <a:solidFill>
          <a:srgbClr val="437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CC38585-9175-5F41-B983-E626A8B41D81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01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046DACA1-5854-FE4E-B523-7C1C85892163}"/>
              </a:ext>
            </a:extLst>
          </p:cNvPr>
          <p:cNvSpPr/>
          <p:nvPr userDrawn="1"/>
        </p:nvSpPr>
        <p:spPr>
          <a:xfrm>
            <a:off x="-1707848" y="791683"/>
            <a:ext cx="193647" cy="168613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7BF16A-46A2-2C4D-B679-429BA6325698}"/>
              </a:ext>
            </a:extLst>
          </p:cNvPr>
          <p:cNvSpPr txBox="1"/>
          <p:nvPr userDrawn="1"/>
        </p:nvSpPr>
        <p:spPr>
          <a:xfrm>
            <a:off x="1768630" y="173759"/>
            <a:ext cx="1042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</a:rPr>
              <a:t>  Massachusetts Department of Public Health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761AAA9F-9A39-9A4E-BFBD-0A487B5455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92" y="233425"/>
            <a:ext cx="1247157" cy="125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470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1E840A-BCBE-4B40-B158-B16879D32C9F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27" y="6492495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77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F37ED-E52C-D04B-BD70-B183C03E603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371600"/>
            <a:ext cx="5181600" cy="47548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BF9CA7-3F15-9446-8EB4-C69A4779114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371600"/>
            <a:ext cx="5181600" cy="47548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6C81A7-EF54-644A-A3A3-A900741EE329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93944A5-DA90-DB40-BCC8-0A6C4A82F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27" y="6492495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DFBDE89-FFE1-E340-9D69-8210BFC18A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11C5B4-7BBB-FC41-86C0-AAB198118171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322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A8284-67CC-404B-90F5-554DCBF91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09728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0A712-FBB8-5B49-9A19-7524CF76EC3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9" y="1920238"/>
            <a:ext cx="5157787" cy="4297680"/>
          </a:xfrm>
          <a:prstGeom prst="rect">
            <a:avLst/>
          </a:prstGeo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855752-6A74-934C-B334-F2DD6B79DA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09728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1ED7E2-1F15-7C46-9001-20B2F8A00C5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3" y="1920238"/>
            <a:ext cx="5183188" cy="42976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9027F3-96A1-F54F-89E8-F47E6B10DE1B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CFBF09-BBCF-454C-91A3-1D89A60FA302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EF3B907-07EC-464A-9168-21644716BC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56527" y="6492495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1561A3A6-AA0A-054F-AD42-397A9574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658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nect with D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1E840A-BCBE-4B40-B158-B16879D32C9F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3E049E-FD56-F54C-8BAD-BC944A51238B}"/>
              </a:ext>
            </a:extLst>
          </p:cNvPr>
          <p:cNvSpPr txBox="1"/>
          <p:nvPr userDrawn="1"/>
        </p:nvSpPr>
        <p:spPr>
          <a:xfrm>
            <a:off x="721895" y="293879"/>
            <a:ext cx="7086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Connect with DPH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27" y="6492495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13" name="Picture 2" descr="C:\Users\ABCohen\AppData\Local\Microsoft\Windows\Temporary Internet Files\Content.IE5\43RR80EE\Twitter_bird_logo_2012.svg[1].png">
            <a:extLst>
              <a:ext uri="{FF2B5EF4-FFF2-40B4-BE49-F238E27FC236}">
                <a16:creationId xmlns:a16="http://schemas.microsoft.com/office/drawing/2014/main" id="{4F6B478E-A7A8-1F4E-B422-5CB6507546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281" y="1353776"/>
            <a:ext cx="843195" cy="6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ABCohen\AppData\Local\Microsoft\Windows\Temporary Internet Files\Content.IE5\75V1FWE6\LinkedIn_logo_initials[1].png">
            <a:extLst>
              <a:ext uri="{FF2B5EF4-FFF2-40B4-BE49-F238E27FC236}">
                <a16:creationId xmlns:a16="http://schemas.microsoft.com/office/drawing/2014/main" id="{655629D2-47C3-9740-AF5E-F6DEC31BCC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403" y="2423785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F5FDECC-88AB-4247-9773-F39572AE3242}"/>
              </a:ext>
            </a:extLst>
          </p:cNvPr>
          <p:cNvSpPr/>
          <p:nvPr userDrawn="1"/>
        </p:nvSpPr>
        <p:spPr>
          <a:xfrm>
            <a:off x="2423327" y="1401900"/>
            <a:ext cx="922020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@MassDPH</a:t>
            </a:r>
          </a:p>
          <a:p>
            <a:pPr fontAlgn="base"/>
            <a:endParaRPr lang="en-US" sz="3600" dirty="0"/>
          </a:p>
          <a:p>
            <a:pPr fontAlgn="base"/>
            <a:r>
              <a:rPr lang="en-US" sz="3600" dirty="0"/>
              <a:t>Massachusetts Department of Public Health</a:t>
            </a:r>
          </a:p>
          <a:p>
            <a:pPr fontAlgn="base"/>
            <a:endParaRPr lang="en-US" sz="3600" dirty="0"/>
          </a:p>
          <a:p>
            <a:pPr fontAlgn="base"/>
            <a:r>
              <a:rPr lang="en-US" sz="3600" dirty="0"/>
              <a:t>DPH blog</a:t>
            </a:r>
          </a:p>
          <a:p>
            <a:pPr fontAlgn="base"/>
            <a:r>
              <a:rPr lang="en-US" sz="2800" dirty="0"/>
              <a:t>https://blog.mass.gov/publichealth</a:t>
            </a:r>
          </a:p>
          <a:p>
            <a:pPr fontAlgn="base"/>
            <a:endParaRPr lang="en-US" sz="3600" dirty="0"/>
          </a:p>
          <a:p>
            <a:pPr fontAlgn="base"/>
            <a:r>
              <a:rPr lang="en-US" sz="3600" dirty="0"/>
              <a:t>www.mass.gov/dph</a:t>
            </a:r>
          </a:p>
        </p:txBody>
      </p:sp>
      <p:pic>
        <p:nvPicPr>
          <p:cNvPr id="16" name="Picture 4" descr="C:\Users\ABCohen\AppData\Local\Microsoft\Windows\Temporary Internet Files\Content.Outlook\L5IST9YM\DPHLogo_Blue.png">
            <a:extLst>
              <a:ext uri="{FF2B5EF4-FFF2-40B4-BE49-F238E27FC236}">
                <a16:creationId xmlns:a16="http://schemas.microsoft.com/office/drawing/2014/main" id="{375142A8-4983-3D49-94CC-CD7FE0DAAE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48" y="4887047"/>
            <a:ext cx="1200149" cy="120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B39DE3C-CDCC-724A-BB9E-78CAF2E049E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53" y="3597197"/>
            <a:ext cx="1129705" cy="112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03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1" t="17854"/>
          <a:stretch>
            <a:fillRect/>
          </a:stretch>
        </p:blipFill>
        <p:spPr bwMode="auto">
          <a:xfrm>
            <a:off x="0" y="0"/>
            <a:ext cx="2582333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001A370-AA6F-4E41-9898-2E0C9AE2E0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743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7"/>
            <a:ext cx="10363200" cy="1500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222497B7-67A4-43A7-960A-3D402E939BD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846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2A98C-09CD-4DF4-8C03-C333962B0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286EA2-B30E-427F-BCD1-4DDA1CB7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E50349-875D-47D3-A067-C6592439E3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1C6AC3-4BBF-4D80-ADF4-9EE3EA5840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821C4-F7EF-4C52-9DE9-61C21B71D3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136E83-A510-4417-B9B9-C49DB4BDD8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857B9C-6274-401F-B67F-1290181C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409BCC-1229-4B86-AEAB-4EE255428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1A3E32-B534-452A-837F-1F0D4725C9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063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93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2" r:id="rId4"/>
    <p:sldLayoutId id="2147483653" r:id="rId5"/>
    <p:sldLayoutId id="2147483654" r:id="rId6"/>
    <p:sldLayoutId id="2147483682" r:id="rId7"/>
    <p:sldLayoutId id="2147483683" r:id="rId8"/>
    <p:sldLayoutId id="2147483687" r:id="rId9"/>
    <p:sldLayoutId id="2147483690" r:id="rId10"/>
    <p:sldLayoutId id="2147483691" r:id="rId11"/>
    <p:sldLayoutId id="214748369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.gov/info-details/reopening-massachusett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data/statnt/statnt20.pdf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data/statnt/statnt20.pdf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EC1C4EF3-3A8A-F442-8EF2-6A57E937ACE1}"/>
              </a:ext>
            </a:extLst>
          </p:cNvPr>
          <p:cNvSpPr txBox="1">
            <a:spLocks/>
          </p:cNvSpPr>
          <p:nvPr/>
        </p:nvSpPr>
        <p:spPr>
          <a:xfrm>
            <a:off x="930894" y="2362199"/>
            <a:ext cx="10508345" cy="347254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cap="all" baseline="0">
                <a:solidFill>
                  <a:srgbClr val="1C263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defRPr/>
            </a:pPr>
            <a:r>
              <a:rPr lang="en-US" altLang="en-US" sz="4000" cap="none" dirty="0">
                <a:solidFill>
                  <a:schemeClr val="bg1"/>
                </a:solidFill>
                <a:latin typeface="+mj-lt"/>
              </a:rPr>
              <a:t>Department of Public Health</a:t>
            </a:r>
          </a:p>
          <a:p>
            <a:pPr algn="ctr">
              <a:defRPr/>
            </a:pPr>
            <a:r>
              <a:rPr lang="en-US" altLang="en-US" sz="4000" cap="none" dirty="0">
                <a:solidFill>
                  <a:schemeClr val="bg1"/>
                </a:solidFill>
                <a:latin typeface="+mj-lt"/>
              </a:rPr>
              <a:t>COVID-19 Health Equity Advisory Group</a:t>
            </a:r>
            <a:r>
              <a:rPr lang="en-US" altLang="en-US" sz="40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ctr">
              <a:defRPr/>
            </a:pPr>
            <a:r>
              <a:rPr lang="en-US" altLang="en-US" sz="4000" cap="none" dirty="0">
                <a:solidFill>
                  <a:schemeClr val="bg1"/>
                </a:solidFill>
                <a:latin typeface="+mj-lt"/>
              </a:rPr>
              <a:t>Recommendations </a:t>
            </a:r>
          </a:p>
          <a:p>
            <a:pPr algn="ctr">
              <a:defRPr/>
            </a:pPr>
            <a:endParaRPr lang="en-US" altLang="en-US" sz="4000" cap="none" dirty="0">
              <a:solidFill>
                <a:schemeClr val="bg1"/>
              </a:solidFill>
              <a:latin typeface="+mj-lt"/>
            </a:endParaRPr>
          </a:p>
          <a:p>
            <a:pPr algn="ctr">
              <a:defRPr/>
            </a:pPr>
            <a:endParaRPr lang="en-US" altLang="en-US" sz="4000" cap="none" dirty="0">
              <a:solidFill>
                <a:schemeClr val="bg1"/>
              </a:solidFill>
              <a:latin typeface="+mj-lt"/>
            </a:endParaRPr>
          </a:p>
          <a:p>
            <a:pPr algn="ctr">
              <a:defRPr/>
            </a:pPr>
            <a:endParaRPr lang="en-US" altLang="en-US" sz="4000" dirty="0">
              <a:solidFill>
                <a:schemeClr val="bg1"/>
              </a:solidFill>
              <a:latin typeface="+mj-lt"/>
            </a:endParaRPr>
          </a:p>
          <a:p>
            <a:pPr algn="r">
              <a:defRPr/>
            </a:pPr>
            <a:endParaRPr lang="en-US" altLang="en-US" sz="2600" dirty="0">
              <a:solidFill>
                <a:schemeClr val="bg1"/>
              </a:solidFill>
              <a:latin typeface="+mj-lt"/>
            </a:endParaRPr>
          </a:p>
          <a:p>
            <a:pPr algn="ctr">
              <a:defRPr/>
            </a:pPr>
            <a:r>
              <a:rPr lang="en-US" altLang="en-US" sz="2600" dirty="0">
                <a:solidFill>
                  <a:schemeClr val="bg1"/>
                </a:solidFill>
                <a:latin typeface="+mj-lt"/>
              </a:rPr>
              <a:t>06/19/20</a:t>
            </a:r>
          </a:p>
        </p:txBody>
      </p:sp>
    </p:spTree>
    <p:extLst>
      <p:ext uri="{BB962C8B-B14F-4D97-AF65-F5344CB8AC3E}">
        <p14:creationId xmlns:p14="http://schemas.microsoft.com/office/powerpoint/2010/main" val="1511886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016000" y="5334000"/>
            <a:ext cx="11176000" cy="1219200"/>
          </a:xfrm>
          <a:prstGeom prst="rect">
            <a:avLst/>
          </a:prstGeom>
        </p:spPr>
        <p:txBody>
          <a:bodyPr lIns="111063" tIns="55532" rIns="111063" bIns="55532">
            <a:normAutofit/>
          </a:bodyPr>
          <a:lstStyle/>
          <a:p>
            <a:r>
              <a:rPr lang="en-US" sz="3600" dirty="0">
                <a:ea typeface="Century Gothic" charset="0"/>
                <a:cs typeface="Arial" pitchFamily="34" charset="0"/>
              </a:rPr>
              <a:t>Poor conditions prevent people from practicing healthy behaviors </a:t>
            </a:r>
            <a:r>
              <a:rPr lang="en-US" sz="3600" b="1" dirty="0">
                <a:ea typeface="Century Gothic" charset="0"/>
                <a:cs typeface="Arial" pitchFamily="34" charset="0"/>
              </a:rPr>
              <a:t>and achieving good health.</a:t>
            </a:r>
          </a:p>
          <a:p>
            <a:endParaRPr lang="en-US" sz="2400" b="1" dirty="0">
              <a:ea typeface="Century Gothic" charset="0"/>
              <a:cs typeface="Arial" pitchFamily="34" charset="0"/>
            </a:endParaRP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9829E69E-0F67-4756-A100-9DEB1AA67E0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55150" y="6500813"/>
            <a:ext cx="2736850" cy="365125"/>
          </a:xfrm>
          <a:prstGeom prst="rect">
            <a:avLst/>
          </a:prstGeom>
        </p:spPr>
        <p:txBody>
          <a:bodyPr/>
          <a:lstStyle/>
          <a:p>
            <a:pPr algn="r"/>
            <a:fld id="{631A3E32-B534-452A-837F-1F0D4725C9C0}" type="slidenum">
              <a:rPr lang="en-US" smtClean="0"/>
              <a:pPr algn="r"/>
              <a:t>10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1" b="2854"/>
          <a:stretch/>
        </p:blipFill>
        <p:spPr bwMode="auto">
          <a:xfrm>
            <a:off x="203202" y="152400"/>
            <a:ext cx="11785599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644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6072" y="2362201"/>
            <a:ext cx="11166328" cy="2200275"/>
          </a:xfrm>
        </p:spPr>
        <p:txBody>
          <a:bodyPr>
            <a:normAutofit/>
          </a:bodyPr>
          <a:lstStyle/>
          <a:p>
            <a:pPr marL="514350" lvl="0" indent="-514350"/>
            <a:r>
              <a:rPr lang="en-US" dirty="0"/>
              <a:t>	COVID-19 HEALTH EQUITY ADVISORY GROUP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11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415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954107-8724-7644-B5F3-7869DF3F5E85}"/>
              </a:ext>
            </a:extLst>
          </p:cNvPr>
          <p:cNvSpPr txBox="1"/>
          <p:nvPr/>
        </p:nvSpPr>
        <p:spPr>
          <a:xfrm>
            <a:off x="0" y="293879"/>
            <a:ext cx="11256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chemeClr val="bg1"/>
                </a:solidFill>
                <a:latin typeface="+mj-lt"/>
                <a:cs typeface="Arial" charset="0"/>
              </a:rPr>
              <a:t>The DPH COVID-19 Health Equity Advisory Group</a:t>
            </a:r>
          </a:p>
        </p:txBody>
      </p:sp>
      <p:sp>
        <p:nvSpPr>
          <p:cNvPr id="5" name="Rectangle 4"/>
          <p:cNvSpPr/>
          <p:nvPr/>
        </p:nvSpPr>
        <p:spPr>
          <a:xfrm>
            <a:off x="721895" y="1126981"/>
            <a:ext cx="10771047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/>
              <a:buChar char="•"/>
            </a:pPr>
            <a:r>
              <a:rPr lang="en-US" sz="2600" dirty="0"/>
              <a:t>The Commissioner convened the Health Equity Advisory Group to advise DPH on the needs of communities and populations disproportionately impacted by the COVID-19 pandemic.</a:t>
            </a:r>
            <a:br>
              <a:rPr lang="en-US" sz="2600" dirty="0"/>
            </a:br>
            <a:endParaRPr lang="en-US" sz="2600" dirty="0"/>
          </a:p>
          <a:p>
            <a:pPr marL="457200" lvl="0" indent="-457200">
              <a:buFont typeface="Arial"/>
              <a:buChar char="•"/>
            </a:pPr>
            <a:r>
              <a:rPr lang="en-US" sz="2600" dirty="0"/>
              <a:t>The 26 Health Equity Advisory Group members represent a cross-sector of community leaders and health and racial equity experts.</a:t>
            </a:r>
          </a:p>
          <a:p>
            <a:pPr marL="457200" lvl="0" indent="-457200">
              <a:buFont typeface="Arial"/>
              <a:buChar char="•"/>
            </a:pPr>
            <a:endParaRPr lang="en-US" dirty="0"/>
          </a:p>
          <a:p>
            <a:pPr marL="457200" lvl="0" indent="-457200">
              <a:buFont typeface="Arial"/>
              <a:buChar char="•"/>
            </a:pPr>
            <a:r>
              <a:rPr lang="en-US" sz="2600" dirty="0"/>
              <a:t>The group met twice weekly throughout the month of May.  The group organized its effort into four subcommittees chosen by the members to create a set of recommendations.</a:t>
            </a:r>
          </a:p>
          <a:p>
            <a:pPr lvl="0"/>
            <a:endParaRPr lang="en-US" dirty="0"/>
          </a:p>
          <a:p>
            <a:pPr marL="457200" lvl="0" indent="-457200">
              <a:buFont typeface="Arial"/>
              <a:buChar char="•"/>
            </a:pPr>
            <a:r>
              <a:rPr lang="en-US" sz="2600" dirty="0"/>
              <a:t>Group members provided reading materials and feedback in between meetings as well.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1011935-E683-40D6-85AD-75A121060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55585" y="6501276"/>
            <a:ext cx="2736415" cy="365125"/>
          </a:xfrm>
        </p:spPr>
        <p:txBody>
          <a:bodyPr/>
          <a:lstStyle/>
          <a:p>
            <a:pPr algn="r"/>
            <a:fld id="{631A3E32-B534-452A-837F-1F0D4725C9C0}" type="slidenum">
              <a:rPr lang="en-US" smtClean="0"/>
              <a:pPr algn="r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171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954107-8724-7644-B5F3-7869DF3F5E85}"/>
              </a:ext>
            </a:extLst>
          </p:cNvPr>
          <p:cNvSpPr txBox="1"/>
          <p:nvPr/>
        </p:nvSpPr>
        <p:spPr>
          <a:xfrm>
            <a:off x="17163" y="259557"/>
            <a:ext cx="11256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chemeClr val="bg1"/>
                </a:solidFill>
                <a:latin typeface="+mj-lt"/>
                <a:cs typeface="Arial" charset="0"/>
              </a:rPr>
              <a:t>The DPH COVID-19 Health Equity Advisory Group</a:t>
            </a:r>
          </a:p>
        </p:txBody>
      </p:sp>
      <p:sp>
        <p:nvSpPr>
          <p:cNvPr id="5" name="Rectangle 4"/>
          <p:cNvSpPr/>
          <p:nvPr/>
        </p:nvSpPr>
        <p:spPr>
          <a:xfrm>
            <a:off x="721895" y="1271066"/>
            <a:ext cx="1077104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Members selected four areas to address: </a:t>
            </a:r>
          </a:p>
          <a:p>
            <a:pPr marL="1371600" lvl="2" indent="-457200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Data and Metrics</a:t>
            </a:r>
          </a:p>
          <a:p>
            <a:pPr marL="1371600" lvl="2" indent="-457200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COVID-19 Mitigation</a:t>
            </a:r>
          </a:p>
          <a:p>
            <a:pPr marL="1371600" lvl="2" indent="-457200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Community Engagement and </a:t>
            </a:r>
          </a:p>
          <a:p>
            <a:pPr marL="1371600" lvl="2" indent="-457200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Social Determinants of Health</a:t>
            </a:r>
          </a:p>
          <a:p>
            <a:pPr lvl="2"/>
            <a:endParaRPr lang="en-US" sz="2600" dirty="0">
              <a:solidFill>
                <a:srgbClr val="000000"/>
              </a:solidFill>
            </a:endParaRPr>
          </a:p>
          <a:p>
            <a:pPr marL="457200" lvl="0" indent="-457200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Each subcommittee was led by volunteer co-chairs who were members of the advisory group. Logistical support and note-taking was provided by DPH staff.</a:t>
            </a:r>
          </a:p>
          <a:p>
            <a:pPr marL="457200" lvl="0" indent="-457200">
              <a:buFont typeface="Arial"/>
              <a:buChar char="•"/>
            </a:pPr>
            <a:endParaRPr lang="en-US" sz="2600" dirty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In total the group met 8 times, 5 times as a full group and 3 times in the subgroups.</a:t>
            </a:r>
          </a:p>
          <a:p>
            <a:pPr lvl="0"/>
            <a:endParaRPr lang="en-US" sz="2600" dirty="0">
              <a:solidFill>
                <a:srgbClr val="000000"/>
              </a:solidFill>
            </a:endParaRPr>
          </a:p>
          <a:p>
            <a:pPr lvl="0"/>
            <a:endParaRPr lang="en-US" sz="260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1011935-E683-40D6-85AD-75A121060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55585" y="6501276"/>
            <a:ext cx="2736415" cy="365125"/>
          </a:xfrm>
        </p:spPr>
        <p:txBody>
          <a:bodyPr/>
          <a:lstStyle/>
          <a:p>
            <a:pPr algn="r"/>
            <a:fld id="{631A3E32-B534-452A-837F-1F0D4725C9C0}" type="slidenum">
              <a:rPr lang="en-US" smtClean="0"/>
              <a:pPr algn="r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640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954107-8724-7644-B5F3-7869DF3F5E85}"/>
              </a:ext>
            </a:extLst>
          </p:cNvPr>
          <p:cNvSpPr txBox="1"/>
          <p:nvPr/>
        </p:nvSpPr>
        <p:spPr>
          <a:xfrm>
            <a:off x="0" y="293879"/>
            <a:ext cx="11256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chemeClr val="bg1"/>
                </a:solidFill>
                <a:latin typeface="+mj-lt"/>
                <a:cs typeface="Arial" charset="0"/>
              </a:rPr>
              <a:t>The DPH COVID-19 Health Equity Advisory Group</a:t>
            </a:r>
          </a:p>
        </p:txBody>
      </p:sp>
      <p:sp>
        <p:nvSpPr>
          <p:cNvPr id="5" name="Rectangle 4"/>
          <p:cNvSpPr/>
          <p:nvPr/>
        </p:nvSpPr>
        <p:spPr>
          <a:xfrm>
            <a:off x="721895" y="1271066"/>
            <a:ext cx="1077104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/>
              <a:buChar char="•"/>
            </a:pPr>
            <a:r>
              <a:rPr lang="en-US" sz="2800" dirty="0"/>
              <a:t>The primary function of the advisory group was to generate a series of recommendations for the Commissioner of the Massachusetts Department of Public Health on how the COVID-19 pandemic response could be informed by a health equity lens to ensure equitable access to resources and services, and prevent inequities and disproportionate negative outcomes.</a:t>
            </a:r>
          </a:p>
          <a:p>
            <a:pPr lvl="2"/>
            <a:endParaRPr lang="en-US" sz="2600" dirty="0">
              <a:solidFill>
                <a:srgbClr val="000000"/>
              </a:solidFill>
            </a:endParaRPr>
          </a:p>
          <a:p>
            <a:pPr lvl="0"/>
            <a:endParaRPr lang="en-US" sz="260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1011935-E683-40D6-85AD-75A121060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55585" y="6501276"/>
            <a:ext cx="2736415" cy="365125"/>
          </a:xfrm>
        </p:spPr>
        <p:txBody>
          <a:bodyPr/>
          <a:lstStyle/>
          <a:p>
            <a:pPr algn="r"/>
            <a:fld id="{631A3E32-B534-452A-837F-1F0D4725C9C0}" type="slidenum">
              <a:rPr lang="en-US" smtClean="0"/>
              <a:pPr algn="r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984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454518"/>
              </p:ext>
            </p:extLst>
          </p:nvPr>
        </p:nvGraphicFramePr>
        <p:xfrm>
          <a:off x="0" y="-36933"/>
          <a:ext cx="12192000" cy="6575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3727">
                <a:tc>
                  <a:txBody>
                    <a:bodyPr/>
                    <a:lstStyle/>
                    <a:p>
                      <a:r>
                        <a:rPr lang="en-US" sz="2400" dirty="0"/>
                        <a:t>Members of COVID-19 Health</a:t>
                      </a:r>
                      <a:r>
                        <a:rPr lang="en-US" sz="2400" baseline="0" dirty="0"/>
                        <a:t> Equity Advisory Group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0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Monica </a:t>
                      </a:r>
                      <a:r>
                        <a:rPr lang="en-US" sz="18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Bharel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MD, MPH, Commissioner,</a:t>
                      </a:r>
                      <a:r>
                        <a:rPr lang="en-US" sz="18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Massachusetts Department of Public Health (CHAIR)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324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Dolores Acevedo-Garcia</a:t>
                      </a: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Ph.D., 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Arial"/>
                        </a:rPr>
                        <a:t>Director, Institute for Child, Youth and Family Policy, Heller School for Social Policy and Management, Brandeis University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0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Madeline Aviles-Hernandez</a:t>
                      </a: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Psy.D</a:t>
                      </a: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., Director of Outpatient and Recovery Services, </a:t>
                      </a:r>
                      <a:r>
                        <a:rPr lang="en-US" sz="18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Gandara</a:t>
                      </a: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Center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4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Mary Bassett</a:t>
                      </a: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MD, MPH, 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Director, FXB Center for Health and Human Rights, Harvard University; FXB Professor of the Practice of Health and Human Rights, Harvard School of Public Health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0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Bithiah Carter,</a:t>
                      </a:r>
                      <a:r>
                        <a:rPr lang="en-US" sz="1800" b="0" baseline="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President and CEO, New England Blacks in Philanthropy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094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Elisa Choi</a:t>
                      </a: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MD, FACP, FIDSA, Governor, American College of Physicians, Massachusetts Chapter 	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0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Yvette Cozier</a:t>
                      </a:r>
                      <a:r>
                        <a:rPr lang="en-US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DSc, Assistant Dean for Diversity and Inclusion, BUSPH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20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Michael</a:t>
                      </a:r>
                      <a:r>
                        <a:rPr lang="en-US" sz="1800" b="1" baseline="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Curry, </a:t>
                      </a:r>
                      <a:r>
                        <a:rPr lang="en-US" sz="1800" b="0" baseline="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Deputy CEO and General Council, Mass League of Community Health Centers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20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Denise De Las Nueces</a:t>
                      </a: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MD, MPH, Medical Director, Boston Health Care for the Homeless Program’s Barbara McInnis House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20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Deb </a:t>
                      </a:r>
                      <a:r>
                        <a:rPr lang="en-US" sz="1800" b="1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Enos</a:t>
                      </a: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Independent</a:t>
                      </a:r>
                      <a:r>
                        <a:rPr lang="en-US" sz="1800" baseline="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Consultant, Governor’s Black Advisory Commission Chair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98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Isabel Gonzalez-Webster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Director, Worcester Interfaith</a:t>
                      </a:r>
                      <a:endParaRPr lang="en-US" sz="18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20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Raquel Halsey</a:t>
                      </a: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Executive Director, North American Indian Center of Boston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20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Rev. Dr. Conley Hughes</a:t>
                      </a: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Sr. Pastor, Concord Baptist Church of Boston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0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Helena DaSilva Hughes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Executive Director, Immigrants Assistance Center 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249CF03B-28B9-45F2-A92C-F2181F3C14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55585" y="6501276"/>
            <a:ext cx="2736415" cy="365125"/>
          </a:xfrm>
        </p:spPr>
        <p:txBody>
          <a:bodyPr/>
          <a:lstStyle/>
          <a:p>
            <a:pPr algn="r"/>
            <a:fld id="{631A3E32-B534-452A-837F-1F0D4725C9C0}" type="slidenum">
              <a:rPr lang="en-US" smtClean="0"/>
              <a:pPr algn="r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975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987994"/>
              </p:ext>
            </p:extLst>
          </p:nvPr>
        </p:nvGraphicFramePr>
        <p:xfrm>
          <a:off x="0" y="-36933"/>
          <a:ext cx="12192000" cy="6242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1391">
                <a:tc>
                  <a:txBody>
                    <a:bodyPr/>
                    <a:lstStyle/>
                    <a:p>
                      <a:r>
                        <a:rPr lang="en-US" sz="2400" dirty="0"/>
                        <a:t>Members of COVID-19 Health</a:t>
                      </a:r>
                      <a:r>
                        <a:rPr lang="en-US" sz="2400" baseline="0" dirty="0"/>
                        <a:t> Equity Advisory Group, continued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3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Claude A. Jacob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Chief Public Health Officer, Cambridge Public Health Department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3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Thea</a:t>
                      </a:r>
                      <a:r>
                        <a:rPr lang="en-US" sz="18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James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MD, 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Vice President of Mission and Associate Chief Medical Officer, Emergency Medicine, Boston Medical Center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3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Collin </a:t>
                      </a:r>
                      <a:r>
                        <a:rPr lang="en-US" sz="1800" b="1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Killick</a:t>
                      </a: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b="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Executive Director,</a:t>
                      </a:r>
                      <a:r>
                        <a:rPr lang="en-US" sz="1800" b="0" baseline="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Disability Policy Consortium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3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Jennifer Kimball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Principal Planner, Berkshire Public Health Alliance / Berkshire Planning Commission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3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Alden Landry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MD, MPH, 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Arial"/>
                        </a:rPr>
                        <a:t>Emergency Medicine, physician, BIDMC; Director of Health Equity Education, Harvard Medical School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3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Jennifer Lee</a:t>
                      </a: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Chair, Massachusetts Statewide Independent</a:t>
                      </a:r>
                      <a:r>
                        <a:rPr lang="en-US" sz="1800" baseline="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Living Council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3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Juan </a:t>
                      </a:r>
                      <a:r>
                        <a:rPr lang="en-US" sz="1800" b="1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Lopera</a:t>
                      </a:r>
                      <a:r>
                        <a:rPr lang="en-US" sz="1800" b="1" baseline="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b="0" baseline="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Vice President of Business Diversity, Tufts Health Plan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3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Eva </a:t>
                      </a:r>
                      <a:r>
                        <a:rPr lang="en-US" sz="1800" b="1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Millona</a:t>
                      </a: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b="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Executive Director, MIRA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1391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Vanessa Otero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Director, Urban Education Initiative, Smith College 	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80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Claire Pierre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MD, Chief Medical Officer, Harbor Health Services,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Inc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8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Internal Medicine Physician, Board Certified in Clinical Informatics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13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Maria Belen Power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Associate Executive Director,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GreenRoots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Inc. (Chelsea)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Tanisha Sullivan, </a:t>
                      </a:r>
                      <a:r>
                        <a:rPr lang="en-US" sz="1800" b="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Esq., </a:t>
                      </a:r>
                      <a:r>
                        <a:rPr lang="en-US" sz="1800" b="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President, NAACP Boston Branch​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82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Simone </a:t>
                      </a:r>
                      <a:r>
                        <a:rPr lang="en-US" sz="1800" b="1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Wildes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MD, Infectious Disease, South Shore Health;</a:t>
                      </a:r>
                      <a:r>
                        <a:rPr lang="en-US" sz="18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Chair, Committee on Diversity in Medicine and Vice-Chair, Committee on Public Health, Mass Medical Society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432CA564-F8C6-4753-B51D-E850B901B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55585" y="6501276"/>
            <a:ext cx="2736415" cy="365125"/>
          </a:xfrm>
        </p:spPr>
        <p:txBody>
          <a:bodyPr/>
          <a:lstStyle/>
          <a:p>
            <a:pPr algn="r"/>
            <a:fld id="{631A3E32-B534-452A-837F-1F0D4725C9C0}" type="slidenum">
              <a:rPr lang="en-US" smtClean="0"/>
              <a:pPr algn="r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872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C74E388-24B1-4FC6-BD65-81CE75EA55E9}"/>
              </a:ext>
            </a:extLst>
          </p:cNvPr>
          <p:cNvSpPr txBox="1">
            <a:spLocks/>
          </p:cNvSpPr>
          <p:nvPr/>
        </p:nvSpPr>
        <p:spPr>
          <a:xfrm>
            <a:off x="9455585" y="6501276"/>
            <a:ext cx="273641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31A3E32-B534-452A-837F-1F0D4725C9C0}" type="slidenum">
              <a:rPr lang="en-US" sz="1200" smtClean="0"/>
              <a:pPr algn="r"/>
              <a:t>17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47045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929117-4670-F24F-8E18-8E8303067E1A}"/>
              </a:ext>
            </a:extLst>
          </p:cNvPr>
          <p:cNvSpPr txBox="1"/>
          <p:nvPr/>
        </p:nvSpPr>
        <p:spPr>
          <a:xfrm>
            <a:off x="0" y="209332"/>
            <a:ext cx="10142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chemeClr val="bg1"/>
                </a:solidFill>
                <a:latin typeface="+mj-lt"/>
                <a:cs typeface="Arial" charset="0"/>
              </a:rPr>
              <a:t>Principles Underlying Recommendations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EB8431-76D5-2246-9592-BFA3D8D0DBE4}"/>
              </a:ext>
            </a:extLst>
          </p:cNvPr>
          <p:cNvSpPr txBox="1"/>
          <p:nvPr/>
        </p:nvSpPr>
        <p:spPr>
          <a:xfrm>
            <a:off x="901147" y="1091562"/>
            <a:ext cx="1044271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As part of the  development of these recommendations, the Health Equity Advisory Group Social Determinants of Health Subcommittee developed the following principles:</a:t>
            </a:r>
          </a:p>
          <a:p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Acknowledging the fundamental role of racism, xenophobia and lack of economic opportunity as causes of inequitable outcomes;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acknowledging the role of root causes even if addressing a more immediate and urgent need; at a minimum, ensuring that immediate mitigations are implemented in a way that does not perpetuate inequities and does more than provide a service that alone does not work to change the condition leading to the inequity;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identifying actions that can have measurable impact and/or where we can demonstrate what success looks like;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these actions are intended to challenge existing systems that are not working.</a:t>
            </a:r>
          </a:p>
          <a:p>
            <a:endParaRPr lang="en-US" sz="2200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48342C4B-3B99-4791-A3F2-CF4E4F7CD9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55585" y="6501276"/>
            <a:ext cx="2736415" cy="365125"/>
          </a:xfrm>
        </p:spPr>
        <p:txBody>
          <a:bodyPr/>
          <a:lstStyle/>
          <a:p>
            <a:pPr algn="r"/>
            <a:fld id="{631A3E32-B534-452A-837F-1F0D4725C9C0}" type="slidenum">
              <a:rPr lang="en-US" smtClean="0"/>
              <a:pPr algn="r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925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7677BF-E2E5-4DEC-8DBE-1EC170308F28}"/>
              </a:ext>
            </a:extLst>
          </p:cNvPr>
          <p:cNvSpPr/>
          <p:nvPr/>
        </p:nvSpPr>
        <p:spPr>
          <a:xfrm>
            <a:off x="1753964" y="1297567"/>
            <a:ext cx="2365695" cy="1937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Education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3AEA90-38BE-4542-A27A-BB0F26F87A75}"/>
              </a:ext>
            </a:extLst>
          </p:cNvPr>
          <p:cNvSpPr/>
          <p:nvPr/>
        </p:nvSpPr>
        <p:spPr>
          <a:xfrm>
            <a:off x="7979993" y="1297567"/>
            <a:ext cx="2365695" cy="1937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Economic Mobility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1D4E32-7EE7-4C82-93DA-6988F5FD9F82}"/>
              </a:ext>
            </a:extLst>
          </p:cNvPr>
          <p:cNvSpPr/>
          <p:nvPr/>
        </p:nvSpPr>
        <p:spPr>
          <a:xfrm>
            <a:off x="1737186" y="4381920"/>
            <a:ext cx="2365695" cy="1937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Healthy Food Access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425CA1-F0A9-423C-88D0-2E3D33353576}"/>
              </a:ext>
            </a:extLst>
          </p:cNvPr>
          <p:cNvSpPr/>
          <p:nvPr/>
        </p:nvSpPr>
        <p:spPr>
          <a:xfrm>
            <a:off x="8048503" y="4372133"/>
            <a:ext cx="2365695" cy="1937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Stable Housing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A7AE6CB-A843-4D64-BA2B-36DCE3F7D680}"/>
              </a:ext>
            </a:extLst>
          </p:cNvPr>
          <p:cNvSpPr/>
          <p:nvPr/>
        </p:nvSpPr>
        <p:spPr>
          <a:xfrm>
            <a:off x="5169682" y="3159922"/>
            <a:ext cx="1845578" cy="148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Health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C605832-DB12-46B2-8265-5EF942528C43}"/>
              </a:ext>
            </a:extLst>
          </p:cNvPr>
          <p:cNvCxnSpPr/>
          <p:nvPr/>
        </p:nvCxnSpPr>
        <p:spPr>
          <a:xfrm>
            <a:off x="4866279" y="2195189"/>
            <a:ext cx="252508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E98F685-F788-4E06-AC28-E5DC89A8B68E}"/>
              </a:ext>
            </a:extLst>
          </p:cNvPr>
          <p:cNvCxnSpPr/>
          <p:nvPr/>
        </p:nvCxnSpPr>
        <p:spPr>
          <a:xfrm>
            <a:off x="9162840" y="3453538"/>
            <a:ext cx="0" cy="7130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36A87C6-D36A-484A-A295-C0D396C49484}"/>
              </a:ext>
            </a:extLst>
          </p:cNvPr>
          <p:cNvCxnSpPr/>
          <p:nvPr/>
        </p:nvCxnSpPr>
        <p:spPr>
          <a:xfrm flipH="1">
            <a:off x="4941780" y="5350848"/>
            <a:ext cx="280192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4530307-7FEA-438E-8DC0-5A1AE1F95F9F}"/>
              </a:ext>
            </a:extLst>
          </p:cNvPr>
          <p:cNvCxnSpPr/>
          <p:nvPr/>
        </p:nvCxnSpPr>
        <p:spPr>
          <a:xfrm>
            <a:off x="2852921" y="3453538"/>
            <a:ext cx="0" cy="7130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F929117-4670-F24F-8E18-8E8303067E1A}"/>
              </a:ext>
            </a:extLst>
          </p:cNvPr>
          <p:cNvSpPr txBox="1"/>
          <p:nvPr/>
        </p:nvSpPr>
        <p:spPr>
          <a:xfrm>
            <a:off x="0" y="18137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chemeClr val="bg1"/>
                </a:solidFill>
                <a:latin typeface="+mj-lt"/>
                <a:cs typeface="Arial" charset="0"/>
              </a:rPr>
              <a:t>Model of How Social Determinants Interact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DF6B38CC-232C-477D-8FB1-C00C00499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55585" y="6501276"/>
            <a:ext cx="2736415" cy="365125"/>
          </a:xfrm>
        </p:spPr>
        <p:txBody>
          <a:bodyPr/>
          <a:lstStyle/>
          <a:p>
            <a:pPr algn="r"/>
            <a:fld id="{631A3E32-B534-452A-837F-1F0D4725C9C0}" type="slidenum">
              <a:rPr lang="en-US" smtClean="0"/>
              <a:pPr algn="r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646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954107-8724-7644-B5F3-7869DF3F5E85}"/>
              </a:ext>
            </a:extLst>
          </p:cNvPr>
          <p:cNvSpPr txBox="1"/>
          <p:nvPr/>
        </p:nvSpPr>
        <p:spPr>
          <a:xfrm>
            <a:off x="0" y="290505"/>
            <a:ext cx="75947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chemeClr val="bg1"/>
                </a:solidFill>
                <a:latin typeface="+mj-lt"/>
                <a:cs typeface="Arial" charset="0"/>
              </a:rPr>
              <a:t>Table of Contents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721895" y="1841035"/>
            <a:ext cx="1077104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AutoNum type="arabicPeriod"/>
            </a:pPr>
            <a:r>
              <a:rPr lang="en-US" sz="3200" dirty="0"/>
              <a:t>DPH Health Equity Framework</a:t>
            </a:r>
          </a:p>
          <a:p>
            <a:pPr marL="514350" lvl="0" indent="-514350">
              <a:buAutoNum type="arabicPeriod"/>
            </a:pPr>
            <a:r>
              <a:rPr lang="en-US" sz="3200" dirty="0"/>
              <a:t>Health Equity Advisory Group Overview </a:t>
            </a:r>
          </a:p>
          <a:p>
            <a:pPr marL="514350" indent="-514350">
              <a:buFontTx/>
              <a:buAutoNum type="arabicPeriod"/>
            </a:pPr>
            <a:r>
              <a:rPr lang="en-US" sz="3200" dirty="0"/>
              <a:t>Draft Recommendations</a:t>
            </a:r>
          </a:p>
          <a:p>
            <a:pPr marL="514350" indent="-514350">
              <a:buFontTx/>
              <a:buAutoNum type="arabicPeriod"/>
            </a:pPr>
            <a:r>
              <a:rPr lang="en-US" sz="3200" dirty="0"/>
              <a:t>COVID-19 Health Equity Data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D1AE202A-67C8-4477-807F-D1550498B5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55585" y="6501276"/>
            <a:ext cx="2736415" cy="365125"/>
          </a:xfrm>
        </p:spPr>
        <p:txBody>
          <a:bodyPr/>
          <a:lstStyle/>
          <a:p>
            <a:pPr algn="r"/>
            <a:fld id="{631A3E32-B534-452A-837F-1F0D4725C9C0}" type="slidenum">
              <a:rPr lang="en-US" smtClean="0"/>
              <a:pPr algn="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807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954107-8724-7644-B5F3-7869DF3F5E85}"/>
              </a:ext>
            </a:extLst>
          </p:cNvPr>
          <p:cNvSpPr txBox="1"/>
          <p:nvPr/>
        </p:nvSpPr>
        <p:spPr>
          <a:xfrm>
            <a:off x="0" y="163590"/>
            <a:ext cx="118937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chemeClr val="bg1"/>
                </a:solidFill>
                <a:latin typeface="+mj-lt"/>
                <a:cs typeface="Arial" charset="0"/>
              </a:rPr>
              <a:t>1. Data and Metrics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9484A6-DD57-49CA-BDFD-5517AA9CE354}"/>
              </a:ext>
            </a:extLst>
          </p:cNvPr>
          <p:cNvSpPr txBox="1"/>
          <p:nvPr/>
        </p:nvSpPr>
        <p:spPr>
          <a:xfrm>
            <a:off x="205104" y="6114436"/>
            <a:ext cx="1047323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Reopening Massachusetts Plan Details: </a:t>
            </a:r>
            <a:r>
              <a:rPr lang="en-US" sz="1600" u="sng" dirty="0">
                <a:hlinkClick r:id="rId3"/>
              </a:rPr>
              <a:t>https://www.mass.gov/info-details/reopening-massachusetts</a:t>
            </a:r>
            <a:endParaRPr lang="en-US" sz="1600" dirty="0"/>
          </a:p>
          <a:p>
            <a:endParaRPr lang="en-US" sz="16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B9991BC-CC2E-439C-A0A1-AE0F8E65FD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64495"/>
              </p:ext>
            </p:extLst>
          </p:nvPr>
        </p:nvGraphicFramePr>
        <p:xfrm>
          <a:off x="0" y="941402"/>
          <a:ext cx="12191999" cy="5079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8000">
                  <a:extLst>
                    <a:ext uri="{9D8B030D-6E8A-4147-A177-3AD203B41FA5}">
                      <a16:colId xmlns:a16="http://schemas.microsoft.com/office/drawing/2014/main" val="98093174"/>
                    </a:ext>
                  </a:extLst>
                </a:gridCol>
                <a:gridCol w="9533999">
                  <a:extLst>
                    <a:ext uri="{9D8B030D-6E8A-4147-A177-3AD203B41FA5}">
                      <a16:colId xmlns:a16="http://schemas.microsoft.com/office/drawing/2014/main" val="3203364878"/>
                    </a:ext>
                  </a:extLst>
                </a:gridCol>
              </a:tblGrid>
              <a:tr h="606043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Recommendations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578915"/>
                  </a:ext>
                </a:extLst>
              </a:tr>
              <a:tr h="78671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Public Health</a:t>
                      </a:r>
                      <a:r>
                        <a:rPr lang="en-US" sz="2400" b="1" baseline="0" dirty="0"/>
                        <a:t> COVID-19</a:t>
                      </a:r>
                      <a:r>
                        <a:rPr lang="en-US" sz="2400" b="1" dirty="0"/>
                        <a:t> Indicators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Report indicators disaggregated across vulnerable and marginalized populations</a:t>
                      </a:r>
                      <a:r>
                        <a:rPr lang="en-US" sz="2000" b="0" baseline="0" dirty="0"/>
                        <a:t> to</a:t>
                      </a:r>
                      <a:r>
                        <a:rPr lang="en-US" sz="2000" dirty="0"/>
                        <a:t> ensure resource distribution is equitable and culturally/ linguistically appropriate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705638"/>
                  </a:ext>
                </a:extLst>
              </a:tr>
              <a:tr h="78671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‘Safer at Home’ advisory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Track ability to work from home across vulnerable and marginalized populations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0" baseline="0" dirty="0"/>
                        <a:t>to e</a:t>
                      </a:r>
                      <a:r>
                        <a:rPr lang="en-US" sz="2000" dirty="0"/>
                        <a:t>nsure resources ($, PPE, testing, </a:t>
                      </a:r>
                      <a:r>
                        <a:rPr lang="en-US" sz="2000" dirty="0" err="1"/>
                        <a:t>etc</a:t>
                      </a:r>
                      <a:r>
                        <a:rPr lang="en-US" sz="2000" dirty="0"/>
                        <a:t>) are geared towards these populations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516226"/>
                  </a:ext>
                </a:extLst>
              </a:tr>
              <a:tr h="16919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Caring for Children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b="1" dirty="0"/>
                        <a:t>Track childcare providers re-opening by diverse ownership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0" baseline="0" dirty="0"/>
                        <a:t>to ensure e</a:t>
                      </a:r>
                      <a:r>
                        <a:rPr lang="en-US" sz="2000" dirty="0"/>
                        <a:t>qual opportunity for minority-owned businesses and increased support to meet safety protocols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000" b="1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b="1" dirty="0"/>
                        <a:t>Track access to childcare across vulnerable and marginalized populations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0" baseline="0" dirty="0"/>
                        <a:t>t</a:t>
                      </a:r>
                      <a:r>
                        <a:rPr lang="en-US" sz="2000" dirty="0"/>
                        <a:t>o</a:t>
                      </a:r>
                      <a:r>
                        <a:rPr lang="en-US" sz="2000" baseline="0" dirty="0"/>
                        <a:t> ensure e</a:t>
                      </a:r>
                      <a:r>
                        <a:rPr lang="en-US" sz="2000" dirty="0"/>
                        <a:t>quitable childcare access for workers required to return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874457"/>
                  </a:ext>
                </a:extLst>
              </a:tr>
              <a:tr h="7694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Transit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b="1" dirty="0"/>
                        <a:t>Track ridership in “hot spot” transit areas </a:t>
                      </a:r>
                      <a:r>
                        <a:rPr lang="en-US" sz="2000" b="0" dirty="0"/>
                        <a:t>to</a:t>
                      </a:r>
                      <a:r>
                        <a:rPr lang="en-US" sz="2000" b="0" baseline="0" dirty="0"/>
                        <a:t> e</a:t>
                      </a:r>
                      <a:r>
                        <a:rPr lang="en-US" sz="2000" b="0" dirty="0"/>
                        <a:t>nsure </a:t>
                      </a:r>
                      <a:r>
                        <a:rPr lang="en-US" sz="2000" dirty="0"/>
                        <a:t>vulnerable and marginalized communities are not subject to increased exposure due to crowded transit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763936"/>
                  </a:ext>
                </a:extLst>
              </a:tr>
            </a:tbl>
          </a:graphicData>
        </a:graphic>
      </p:graphicFrame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5A377210-FD58-4D66-AD75-D5655C7FEE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55585" y="6501276"/>
            <a:ext cx="2736415" cy="365125"/>
          </a:xfrm>
        </p:spPr>
        <p:txBody>
          <a:bodyPr/>
          <a:lstStyle/>
          <a:p>
            <a:pPr algn="r"/>
            <a:fld id="{631A3E32-B534-452A-837F-1F0D4725C9C0}" type="slidenum">
              <a:rPr lang="en-US" smtClean="0"/>
              <a:pPr algn="r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687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954107-8724-7644-B5F3-7869DF3F5E85}"/>
              </a:ext>
            </a:extLst>
          </p:cNvPr>
          <p:cNvSpPr txBox="1"/>
          <p:nvPr/>
        </p:nvSpPr>
        <p:spPr>
          <a:xfrm>
            <a:off x="-21899" y="178579"/>
            <a:ext cx="114819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chemeClr val="bg1"/>
                </a:solidFill>
                <a:latin typeface="+mj-lt"/>
                <a:cs typeface="Arial" charset="0"/>
              </a:rPr>
              <a:t>2. COVID-19 Mitigation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B9991BC-CC2E-439C-A0A1-AE0F8E65FD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643883"/>
              </p:ext>
            </p:extLst>
          </p:nvPr>
        </p:nvGraphicFramePr>
        <p:xfrm>
          <a:off x="-21899" y="981046"/>
          <a:ext cx="12213899" cy="5601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9499">
                  <a:extLst>
                    <a:ext uri="{9D8B030D-6E8A-4147-A177-3AD203B41FA5}">
                      <a16:colId xmlns:a16="http://schemas.microsoft.com/office/drawing/2014/main" val="98093174"/>
                    </a:ext>
                  </a:extLst>
                </a:gridCol>
                <a:gridCol w="8694400">
                  <a:extLst>
                    <a:ext uri="{9D8B030D-6E8A-4147-A177-3AD203B41FA5}">
                      <a16:colId xmlns:a16="http://schemas.microsoft.com/office/drawing/2014/main" val="3203364878"/>
                    </a:ext>
                  </a:extLst>
                </a:gridCol>
              </a:tblGrid>
              <a:tr h="446544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Recommendations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578915"/>
                  </a:ext>
                </a:extLst>
              </a:tr>
              <a:tr h="9823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Access to PPE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Ensure equitable distribution of personal protective equipment (PPE) to essential workers, residents in professions most at-risk, and communities with high rates of infection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705638"/>
                  </a:ext>
                </a:extLst>
              </a:tr>
              <a:tr h="6847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Housing Stability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Understand housing instability in response to needs raised by COVID-19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dk1"/>
                          </a:solidFill>
                        </a:rPr>
                        <a:t>Implement policies that increase housing stability 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516226"/>
                  </a:ext>
                </a:extLst>
              </a:tr>
              <a:tr h="102731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Culturally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Appropriate Workforce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 strategic guidance to intentionally recruit diverse, culturally intelligent workforce, including for contact tracing, tracking cases, and other workforce needs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543450"/>
                  </a:ext>
                </a:extLst>
              </a:tr>
              <a:tr h="9823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Access to Care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 to ensure all populations have equitable access to culturally appropriate and needed therapies, vaccines, trials, and other necessary medical care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Develop pathways for foreign-trained medical professionals to practice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874457"/>
                  </a:ext>
                </a:extLst>
              </a:tr>
              <a:tr h="6847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System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dirty="0"/>
                        <a:t>Coordination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 coordinated effort across healthcare providers and other relevant stakeholders to streamline efforts regarding mitigation and surge</a:t>
                      </a:r>
                      <a:endParaRPr lang="en-US" sz="2000" dirty="0">
                        <a:solidFill>
                          <a:schemeClr val="dk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340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Community Safety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Monitor enforcement of COVID-19 guidance to avoid over-policing in disenfranchised communities and increasing inequities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445E7F-9B05-485E-A588-1BCE0F2478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55585" y="6508370"/>
            <a:ext cx="2736415" cy="365125"/>
          </a:xfrm>
        </p:spPr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21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340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954107-8724-7644-B5F3-7869DF3F5E85}"/>
              </a:ext>
            </a:extLst>
          </p:cNvPr>
          <p:cNvSpPr txBox="1"/>
          <p:nvPr/>
        </p:nvSpPr>
        <p:spPr>
          <a:xfrm>
            <a:off x="0" y="171656"/>
            <a:ext cx="114819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chemeClr val="bg1"/>
                </a:solidFill>
                <a:latin typeface="+mj-lt"/>
                <a:cs typeface="Arial" charset="0"/>
              </a:rPr>
              <a:t>3. Community Engagement &amp; Support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B9991BC-CC2E-439C-A0A1-AE0F8E65FD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00200"/>
              </p:ext>
            </p:extLst>
          </p:nvPr>
        </p:nvGraphicFramePr>
        <p:xfrm>
          <a:off x="0" y="974215"/>
          <a:ext cx="12191999" cy="4875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8000">
                  <a:extLst>
                    <a:ext uri="{9D8B030D-6E8A-4147-A177-3AD203B41FA5}">
                      <a16:colId xmlns:a16="http://schemas.microsoft.com/office/drawing/2014/main" val="98093174"/>
                    </a:ext>
                  </a:extLst>
                </a:gridCol>
                <a:gridCol w="9533999">
                  <a:extLst>
                    <a:ext uri="{9D8B030D-6E8A-4147-A177-3AD203B41FA5}">
                      <a16:colId xmlns:a16="http://schemas.microsoft.com/office/drawing/2014/main" val="3203364878"/>
                    </a:ext>
                  </a:extLst>
                </a:gridCol>
              </a:tblGrid>
              <a:tr h="464235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Recommendations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578915"/>
                  </a:ext>
                </a:extLst>
              </a:tr>
              <a:tr h="11273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Messaging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Prioritize investment in multilingual outreach to communities most critically impacted by COVID-19 regarding testing, protection at home and workplace, and how to access state assistance programs and resources available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705638"/>
                  </a:ext>
                </a:extLst>
              </a:tr>
              <a:tr h="114685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Engaging the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Community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Plan and implement strategy for the active engagement and representation of existing anchor organizations in the communities in decision-making processes related to COVID-19 response and recovery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874457"/>
                  </a:ext>
                </a:extLst>
              </a:tr>
              <a:tr h="115827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Partnership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Develop and expand public and private partnerships with 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community health centers, local governments, other state agencies, quasi-state agencies (e.g. MBTA) and philanthropic organizations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042111"/>
                  </a:ext>
                </a:extLst>
              </a:tr>
              <a:tr h="97859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Economic Mobility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2000" dirty="0"/>
                        <a:t>Develop pathways to financial freedom to prevent further disparities and that support economic mobility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5991C1-46DD-4880-BE17-8FAE5D50C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55584" y="6482590"/>
            <a:ext cx="2736415" cy="365125"/>
          </a:xfrm>
        </p:spPr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22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989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1895" y="1327464"/>
            <a:ext cx="1105829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+mj-lt"/>
              </a:rPr>
              <a:t>The expertise and advice of advisory group members extends beyond the scope of public health and the specific recommendations to DPH.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+mj-lt"/>
              </a:rPr>
              <a:t>Members elevated recommendations of other stakeholder groups and looked for opportunities to align these recommendations and priorities in the context of equity work across the state.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+mj-lt"/>
              </a:rPr>
              <a:t>This document focuses on the recommendations most pertinent to DPH, and also acknowledges the discussion of longer term solutions and equity concerns in domains beyond DPH’s immediate purview.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+mj-lt"/>
              </a:rPr>
              <a:t>The additional expertise </a:t>
            </a:r>
            <a:r>
              <a:rPr lang="en-US" sz="2600" dirty="0">
                <a:latin typeface="+mj-lt"/>
              </a:rPr>
              <a:t>and advice </a:t>
            </a:r>
            <a:r>
              <a:rPr lang="en-US" sz="2600" dirty="0">
                <a:solidFill>
                  <a:srgbClr val="000000"/>
                </a:solidFill>
                <a:latin typeface="+mj-lt"/>
              </a:rPr>
              <a:t>of work group members included domains such as Educational Equity, Bridging the Digital Divide, Transportation Access, Childcare Access, Housing Stability, and Workforce &amp; Economics.</a:t>
            </a:r>
          </a:p>
          <a:p>
            <a:pPr marL="457200" lvl="0" indent="-457200">
              <a:buFont typeface="Arial"/>
              <a:buChar char="•"/>
            </a:pPr>
            <a:endParaRPr lang="en-US" sz="2600" dirty="0">
              <a:latin typeface="+mj-lt"/>
            </a:endParaRPr>
          </a:p>
          <a:p>
            <a:pPr marL="457200" lvl="0" indent="-457200">
              <a:buFont typeface="Arial"/>
              <a:buChar char="•"/>
            </a:pPr>
            <a:endParaRPr lang="en-US" sz="26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954107-8724-7644-B5F3-7869DF3F5E85}"/>
              </a:ext>
            </a:extLst>
          </p:cNvPr>
          <p:cNvSpPr txBox="1"/>
          <p:nvPr/>
        </p:nvSpPr>
        <p:spPr>
          <a:xfrm>
            <a:off x="0" y="227840"/>
            <a:ext cx="114819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chemeClr val="bg1"/>
                </a:solidFill>
                <a:latin typeface="+mj-lt"/>
                <a:cs typeface="Arial" charset="0"/>
              </a:rPr>
              <a:t>4. Additional Domains of Expertise 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CB80013B-7A83-48E0-BD8B-1CE3137EE2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55585" y="6501276"/>
            <a:ext cx="2736415" cy="365125"/>
          </a:xfrm>
        </p:spPr>
        <p:txBody>
          <a:bodyPr/>
          <a:lstStyle/>
          <a:p>
            <a:pPr algn="r"/>
            <a:fld id="{631A3E32-B534-452A-837F-1F0D4725C9C0}" type="slidenum">
              <a:rPr lang="en-US" smtClean="0"/>
              <a:pPr algn="r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577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Health Equity Data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6BF0505-1840-4F16-ADD1-881355216DE4}"/>
              </a:ext>
            </a:extLst>
          </p:cNvPr>
          <p:cNvSpPr txBox="1">
            <a:spLocks/>
          </p:cNvSpPr>
          <p:nvPr/>
        </p:nvSpPr>
        <p:spPr>
          <a:xfrm>
            <a:off x="9455585" y="6501276"/>
            <a:ext cx="273641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31A3E32-B534-452A-837F-1F0D4725C9C0}" type="slidenum">
              <a:rPr lang="en-US" smtClean="0"/>
              <a:pPr algn="r"/>
              <a:t>24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5875A1-1F6E-4B7F-AEEF-E0C6EC3C8836}"/>
              </a:ext>
            </a:extLst>
          </p:cNvPr>
          <p:cNvSpPr/>
          <p:nvPr/>
        </p:nvSpPr>
        <p:spPr>
          <a:xfrm>
            <a:off x="1065087" y="4344475"/>
            <a:ext cx="105138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dirty="0">
                <a:latin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Population denominators for rate calculations provided by UMass Donahue Inst. based on </a:t>
            </a:r>
            <a:r>
              <a:rPr lang="en-US" i="1" dirty="0" err="1">
                <a:latin typeface="Calibri" panose="020F0502020204030204" pitchFamily="34" charset="0"/>
              </a:rPr>
              <a:t>Strate</a:t>
            </a:r>
            <a:r>
              <a:rPr lang="en-US" i="1" dirty="0">
                <a:latin typeface="Calibri" panose="020F0502020204030204" pitchFamily="34" charset="0"/>
              </a:rPr>
              <a:t> S, et al. Small Area Population Estimates for 2011 through 2020, published March 2020 (original report published </a:t>
            </a:r>
            <a:r>
              <a:rPr lang="en-US" i="1">
                <a:latin typeface="Calibri" panose="020F0502020204030204" pitchFamily="34" charset="0"/>
              </a:rPr>
              <a:t>Oct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144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1C27B49-34D9-45AA-A859-6EAFD870BE18}"/>
              </a:ext>
            </a:extLst>
          </p:cNvPr>
          <p:cNvSpPr/>
          <p:nvPr/>
        </p:nvSpPr>
        <p:spPr>
          <a:xfrm>
            <a:off x="699058" y="5839853"/>
            <a:ext cx="11627892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dirty="0"/>
              <a:t>The ten communities with the highest cumulative rates of COVID-19 cases per 100,000 residents were: Chelsea, Brockton, Lawrence, Everett, Lynn, Revere, Randolph, Worcester, Danvers, and Lowell.</a:t>
            </a:r>
          </a:p>
          <a:p>
            <a:r>
              <a:rPr lang="en-US" dirty="0"/>
              <a:t> 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112AD5D-7A9C-46E7-841B-33DAE21306D2}"/>
              </a:ext>
            </a:extLst>
          </p:cNvPr>
          <p:cNvSpPr txBox="1">
            <a:spLocks/>
          </p:cNvSpPr>
          <p:nvPr/>
        </p:nvSpPr>
        <p:spPr>
          <a:xfrm>
            <a:off x="71919" y="94817"/>
            <a:ext cx="11840681" cy="819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600" b="0" dirty="0">
                <a:solidFill>
                  <a:schemeClr val="bg1"/>
                </a:solidFill>
                <a:latin typeface="+mj-lt"/>
              </a:rPr>
              <a:t>The Communities with Highest Case Rates are Primarily in High Density Population Areas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81693C50-37D6-4989-A745-F5BDD935F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55585" y="6501276"/>
            <a:ext cx="2736415" cy="365125"/>
          </a:xfrm>
        </p:spPr>
        <p:txBody>
          <a:bodyPr/>
          <a:lstStyle/>
          <a:p>
            <a:pPr algn="r"/>
            <a:fld id="{631A3E32-B534-452A-837F-1F0D4725C9C0}" type="slidenum">
              <a:rPr lang="en-US" smtClean="0"/>
              <a:pPr algn="r"/>
              <a:t>25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C42C22-249D-40DA-9E41-3ED49C15C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166" y="1054591"/>
            <a:ext cx="8132126" cy="464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04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112AD5D-7A9C-46E7-841B-33DAE21306D2}"/>
              </a:ext>
            </a:extLst>
          </p:cNvPr>
          <p:cNvSpPr txBox="1">
            <a:spLocks/>
          </p:cNvSpPr>
          <p:nvPr/>
        </p:nvSpPr>
        <p:spPr>
          <a:xfrm>
            <a:off x="71919" y="24633"/>
            <a:ext cx="12192000" cy="946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0">
                <a:solidFill>
                  <a:schemeClr val="bg1"/>
                </a:solidFill>
                <a:latin typeface="+mj-lt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>
                <a:solidFill>
                  <a:schemeClr val="tx1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>
                <a:solidFill>
                  <a:schemeClr val="tx1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9pPr>
          </a:lstStyle>
          <a:p>
            <a:pPr algn="l"/>
            <a:r>
              <a:rPr lang="en-US" sz="3600" dirty="0"/>
              <a:t>Testing Rates are Highest in Communities with Highest Case Rates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2EACA7-5574-428A-9B36-72D951361201}"/>
              </a:ext>
            </a:extLst>
          </p:cNvPr>
          <p:cNvSpPr/>
          <p:nvPr/>
        </p:nvSpPr>
        <p:spPr>
          <a:xfrm>
            <a:off x="214194" y="5409438"/>
            <a:ext cx="118965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overall testing rate in MA is 10.4%.  Five cities/towns with the highest case rates also have testing rates above the state average (from 15 % to 28%). These include Chelsea, Brockton, Lawrence, and Lowell.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Four towns have high testing rates, but are not among the highest case rate communities: Ayer, Bedford, Gardner, Shirley, Chilmark, and Tisbury.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F069DDB5-0D5D-4268-8C68-E26D76E66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55585" y="6501276"/>
            <a:ext cx="2736415" cy="365125"/>
          </a:xfrm>
        </p:spPr>
        <p:txBody>
          <a:bodyPr/>
          <a:lstStyle/>
          <a:p>
            <a:pPr algn="r"/>
            <a:fld id="{631A3E32-B534-452A-837F-1F0D4725C9C0}" type="slidenum">
              <a:rPr lang="en-US" smtClean="0"/>
              <a:pPr algn="r"/>
              <a:t>26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99E5D4-142D-4294-B663-CB2FE5E8CC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13"/>
          <a:stretch/>
        </p:blipFill>
        <p:spPr>
          <a:xfrm>
            <a:off x="2896236" y="971375"/>
            <a:ext cx="7595685" cy="445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47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ECB6332-5221-4E9E-9634-382B1C6DD347}"/>
              </a:ext>
            </a:extLst>
          </p:cNvPr>
          <p:cNvSpPr txBox="1">
            <a:spLocks/>
          </p:cNvSpPr>
          <p:nvPr/>
        </p:nvSpPr>
        <p:spPr>
          <a:xfrm>
            <a:off x="0" y="5613325"/>
            <a:ext cx="12192000" cy="9467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 dirty="0"/>
              <a:t>From May 27</a:t>
            </a:r>
            <a:r>
              <a:rPr lang="en-US" sz="1800" b="0" baseline="30000" dirty="0"/>
              <a:t>th</a:t>
            </a:r>
            <a:r>
              <a:rPr lang="en-US" sz="1800" b="0" dirty="0"/>
              <a:t> to June 17</a:t>
            </a:r>
            <a:r>
              <a:rPr lang="en-US" sz="1800" b="0" baseline="30000" dirty="0"/>
              <a:t>th</a:t>
            </a:r>
            <a:r>
              <a:rPr lang="en-US" sz="1800" b="0" dirty="0"/>
              <a:t>  cities/towns with high cumulative case rates reported above state average rate of new cases, these include Chelsea and Lawrence.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 dirty="0"/>
              <a:t>New communities with high weekly new case rates compared to the average new case rate are Chatham, Rowley, Hampden, Fall River, Freetown, and Webster.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112AD5D-7A9C-46E7-841B-33DAE21306D2}"/>
              </a:ext>
            </a:extLst>
          </p:cNvPr>
          <p:cNvSpPr txBox="1">
            <a:spLocks/>
          </p:cNvSpPr>
          <p:nvPr/>
        </p:nvSpPr>
        <p:spPr>
          <a:xfrm>
            <a:off x="71919" y="0"/>
            <a:ext cx="12192000" cy="946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0">
                <a:solidFill>
                  <a:schemeClr val="bg1"/>
                </a:solidFill>
                <a:latin typeface="+mj-lt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>
                <a:solidFill>
                  <a:schemeClr val="tx1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>
                <a:solidFill>
                  <a:schemeClr val="tx1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9pPr>
          </a:lstStyle>
          <a:p>
            <a:pPr algn="l"/>
            <a:r>
              <a:rPr lang="en-US" sz="3600" dirty="0"/>
              <a:t>Communities with New Cases Are Those with High Cumulative Case Rates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2F620C56-570C-43FF-B68B-AFBB28E4C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55585" y="6501276"/>
            <a:ext cx="2736415" cy="365125"/>
          </a:xfrm>
        </p:spPr>
        <p:txBody>
          <a:bodyPr/>
          <a:lstStyle/>
          <a:p>
            <a:pPr algn="r"/>
            <a:fld id="{631A3E32-B534-452A-837F-1F0D4725C9C0}" type="slidenum">
              <a:rPr lang="en-US" smtClean="0"/>
              <a:pPr algn="r"/>
              <a:t>27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52B0F3-366A-4E03-8D4C-3E7D23B1F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974" y="1046827"/>
            <a:ext cx="8210191" cy="45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632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EF854F1-F346-478D-BEFB-CDFEFB39A007}"/>
              </a:ext>
            </a:extLst>
          </p:cNvPr>
          <p:cNvGraphicFramePr>
            <a:graphicFrameLocks/>
          </p:cNvGraphicFramePr>
          <p:nvPr/>
        </p:nvGraphicFramePr>
        <p:xfrm>
          <a:off x="295834" y="1300721"/>
          <a:ext cx="4585447" cy="4347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838955-42B1-47FB-A670-5507CDD1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1A3E32-B534-452A-837F-1F0D4725C9C0}" type="slidenum">
              <a:rPr lang="en-US" smtClean="0"/>
              <a:t>28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9CBD2E-5AD1-4D41-996A-A604A65AD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834" y="385870"/>
            <a:ext cx="10295966" cy="61066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492495"/>
            <a:ext cx="8808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err="1">
                <a:solidFill>
                  <a:schemeClr val="bg1"/>
                </a:solidFill>
              </a:rPr>
              <a:t>www.mass.gov</a:t>
            </a:r>
            <a:r>
              <a:rPr lang="en-US" dirty="0">
                <a:solidFill>
                  <a:schemeClr val="bg1"/>
                </a:solidFill>
              </a:rPr>
              <a:t>/info-details/covid-19-response-reporting#covid-19-daily-dashboard-</a:t>
            </a:r>
          </a:p>
        </p:txBody>
      </p:sp>
    </p:spTree>
    <p:extLst>
      <p:ext uri="{BB962C8B-B14F-4D97-AF65-F5344CB8AC3E}">
        <p14:creationId xmlns:p14="http://schemas.microsoft.com/office/powerpoint/2010/main" val="6635865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7490A222-2316-46DB-83F6-7A7BCB2139D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7507" y="-157680"/>
            <a:ext cx="11849100" cy="1325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Following the Executive Order on April 8th, race/ethnicity data reporting has improved for cases, deaths, and hospitalizations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588EE3D6-E839-48ED-81B6-FAD72BA202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55585" y="6501276"/>
            <a:ext cx="2736415" cy="365125"/>
          </a:xfrm>
        </p:spPr>
        <p:txBody>
          <a:bodyPr/>
          <a:lstStyle/>
          <a:p>
            <a:pPr algn="r"/>
            <a:fld id="{631A3E32-B534-452A-837F-1F0D4725C9C0}" type="slidenum">
              <a:rPr lang="en-US" smtClean="0"/>
              <a:pPr algn="r"/>
              <a:t>29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5B83F1C-4221-4883-8ED4-763DADAC7887}"/>
              </a:ext>
            </a:extLst>
          </p:cNvPr>
          <p:cNvGraphicFramePr>
            <a:graphicFrameLocks/>
          </p:cNvGraphicFramePr>
          <p:nvPr/>
        </p:nvGraphicFramePr>
        <p:xfrm>
          <a:off x="448056" y="1078994"/>
          <a:ext cx="10996294" cy="5285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6099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6072" y="2362201"/>
            <a:ext cx="11166328" cy="2200275"/>
          </a:xfrm>
        </p:spPr>
        <p:txBody>
          <a:bodyPr>
            <a:normAutofit/>
          </a:bodyPr>
          <a:lstStyle/>
          <a:p>
            <a:pPr marL="514350" lvl="0" indent="-514350"/>
            <a:r>
              <a:rPr lang="en-US" dirty="0"/>
              <a:t>	health equity framework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E0D9D0CC-759F-4E23-AF10-1DC9C7D8AA2A}"/>
              </a:ext>
            </a:extLst>
          </p:cNvPr>
          <p:cNvSpPr txBox="1">
            <a:spLocks/>
          </p:cNvSpPr>
          <p:nvPr/>
        </p:nvSpPr>
        <p:spPr>
          <a:xfrm>
            <a:off x="9455585" y="6501276"/>
            <a:ext cx="273641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31A3E32-B534-452A-837F-1F0D4725C9C0}" type="slidenum">
              <a:rPr lang="en-US" sz="1100" smtClean="0"/>
              <a:pPr algn="r"/>
              <a:t>3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353465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2E697C-AD91-4C42-94FE-E254A9D05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3722" y="1138555"/>
            <a:ext cx="5157787" cy="82391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dirty="0"/>
              <a:t>Black non-Hispanics represent 7.2% of the MA population but double that proportion of cases at 14.4% of cases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dirty="0"/>
              <a:t>Hispanics represent 12.2% of the MA population but more than twice that proportion of cases at 29.3% of cases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EB1703-CB88-4B8D-A336-55F6D244B3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5599" y="1097280"/>
            <a:ext cx="5183188" cy="82391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/>
              <a:t>The highest rates of positive cases are among Black non-Hispanics and Hispanics which are more than 3x higher than the rate for White non-Hispanics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CDF748-0C4F-434A-86D6-1FD365D8F0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77193" y="6492495"/>
            <a:ext cx="2736415" cy="365125"/>
          </a:xfrm>
        </p:spPr>
        <p:txBody>
          <a:bodyPr/>
          <a:lstStyle/>
          <a:p>
            <a:fld id="{631A3E32-B534-452A-837F-1F0D4725C9C0}" type="slidenum">
              <a:rPr lang="en-US" smtClean="0"/>
              <a:t>30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98C844-9680-47A2-B555-84260D0CA8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856" y="-56874"/>
            <a:ext cx="12095660" cy="1325563"/>
          </a:xfrm>
          <a:prstGeom prst="rect">
            <a:avLst/>
          </a:prstGeo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The Rate of Positive Cases is Highest for Black and Hispanic Residents</a:t>
            </a:r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2ED4FB54-2308-45FC-9FB4-35B19411BA4E}"/>
              </a:ext>
            </a:extLst>
          </p:cNvPr>
          <p:cNvSpPr txBox="1">
            <a:spLocks/>
          </p:cNvSpPr>
          <p:nvPr/>
        </p:nvSpPr>
        <p:spPr>
          <a:xfrm rot="16200000">
            <a:off x="-2880905" y="2635150"/>
            <a:ext cx="6297202" cy="4645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Data as of 06/17/2020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20097960"/>
              </p:ext>
            </p:extLst>
          </p:nvPr>
        </p:nvGraphicFramePr>
        <p:xfrm>
          <a:off x="1103313" y="1920875"/>
          <a:ext cx="5157787" cy="42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012201194"/>
              </p:ext>
            </p:extLst>
          </p:nvPr>
        </p:nvGraphicFramePr>
        <p:xfrm>
          <a:off x="6784975" y="1920875"/>
          <a:ext cx="5183188" cy="42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02CA1C90-F6A2-41E5-897B-ED5CD84F9ECE}"/>
              </a:ext>
            </a:extLst>
          </p:cNvPr>
          <p:cNvSpPr/>
          <p:nvPr/>
        </p:nvSpPr>
        <p:spPr>
          <a:xfrm>
            <a:off x="78392" y="6016008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sz="1000" dirty="0">
                <a:latin typeface="Calibri" panose="020F0502020204030204" pitchFamily="34" charset="0"/>
              </a:rPr>
            </a:br>
            <a:r>
              <a:rPr lang="en-US" sz="1000" dirty="0">
                <a:latin typeface="Calibri" panose="020F0502020204030204" pitchFamily="34" charset="0"/>
              </a:rPr>
              <a:t>Population denominators for rate calculations provided by UMass Donahue Inst. based on </a:t>
            </a:r>
            <a:r>
              <a:rPr lang="en-US" sz="1000" i="1" dirty="0" err="1">
                <a:latin typeface="Calibri" panose="020F0502020204030204" pitchFamily="34" charset="0"/>
              </a:rPr>
              <a:t>Strate</a:t>
            </a:r>
            <a:r>
              <a:rPr lang="en-US" sz="1000" i="1" dirty="0">
                <a:latin typeface="Calibri" panose="020F0502020204030204" pitchFamily="34" charset="0"/>
              </a:rPr>
              <a:t> S, et al. Small Area Population Estimates for 2011 through 2020, published March 2020 (original report published Oct 2016)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861868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AF1C11-BD1B-428E-B9FD-4DE6313D60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78997" y="6483242"/>
            <a:ext cx="2736415" cy="365125"/>
          </a:xfrm>
        </p:spPr>
        <p:txBody>
          <a:bodyPr/>
          <a:lstStyle/>
          <a:p>
            <a:fld id="{631A3E32-B534-452A-837F-1F0D4725C9C0}" type="slidenum">
              <a:rPr lang="en-US" smtClean="0"/>
              <a:t>31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EDB540-463F-4570-8510-1C4E988058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5800" y="-58516"/>
            <a:ext cx="12197800" cy="1325563"/>
          </a:xfrm>
          <a:prstGeom prst="rect">
            <a:avLst/>
          </a:prstGeo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Cities with the Highest Rates of COVID-19 are Primarily Communities of Color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A1724F-97E1-428A-BDAE-0337863E625F}"/>
              </a:ext>
            </a:extLst>
          </p:cNvPr>
          <p:cNvSpPr/>
          <p:nvPr/>
        </p:nvSpPr>
        <p:spPr>
          <a:xfrm>
            <a:off x="487520" y="1075800"/>
            <a:ext cx="11627892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The ten communities with the highest rates of COVID-19 are shown below. The overall rate in MA of COVID-19 Cases is 1,459.1 per 100,000 people as of 06/17/2020. Almost all of these communities have high (&gt;50%) percentage of residents who are people of color (shaded blue)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244C07-6512-4CD2-A77A-08A74BA03170}"/>
              </a:ext>
            </a:extLst>
          </p:cNvPr>
          <p:cNvSpPr txBox="1"/>
          <p:nvPr/>
        </p:nvSpPr>
        <p:spPr>
          <a:xfrm>
            <a:off x="11305454" y="4146321"/>
            <a:ext cx="886546" cy="646331"/>
          </a:xfrm>
          <a:prstGeom prst="rect">
            <a:avLst/>
          </a:prstGeom>
          <a:solidFill>
            <a:srgbClr val="F2A16A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MA State Average Rate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8A8361-C0ED-4B10-BA6D-BBE7C5D85AEB}"/>
              </a:ext>
            </a:extLst>
          </p:cNvPr>
          <p:cNvSpPr txBox="1"/>
          <p:nvPr/>
        </p:nvSpPr>
        <p:spPr>
          <a:xfrm>
            <a:off x="9208758" y="6562464"/>
            <a:ext cx="26997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State and Town-level COVID-19 data from 06/17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8158AAC-47F9-4ECE-B81E-218C41274D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899513"/>
              </p:ext>
            </p:extLst>
          </p:nvPr>
        </p:nvGraphicFramePr>
        <p:xfrm>
          <a:off x="889612" y="4906790"/>
          <a:ext cx="10464185" cy="1512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2537">
                  <a:extLst>
                    <a:ext uri="{9D8B030D-6E8A-4147-A177-3AD203B41FA5}">
                      <a16:colId xmlns:a16="http://schemas.microsoft.com/office/drawing/2014/main" val="1628525533"/>
                    </a:ext>
                  </a:extLst>
                </a:gridCol>
                <a:gridCol w="1002537">
                  <a:extLst>
                    <a:ext uri="{9D8B030D-6E8A-4147-A177-3AD203B41FA5}">
                      <a16:colId xmlns:a16="http://schemas.microsoft.com/office/drawing/2014/main" val="1992216120"/>
                    </a:ext>
                  </a:extLst>
                </a:gridCol>
                <a:gridCol w="1002537">
                  <a:extLst>
                    <a:ext uri="{9D8B030D-6E8A-4147-A177-3AD203B41FA5}">
                      <a16:colId xmlns:a16="http://schemas.microsoft.com/office/drawing/2014/main" val="1217756773"/>
                    </a:ext>
                  </a:extLst>
                </a:gridCol>
                <a:gridCol w="1002537">
                  <a:extLst>
                    <a:ext uri="{9D8B030D-6E8A-4147-A177-3AD203B41FA5}">
                      <a16:colId xmlns:a16="http://schemas.microsoft.com/office/drawing/2014/main" val="47713011"/>
                    </a:ext>
                  </a:extLst>
                </a:gridCol>
                <a:gridCol w="1002537">
                  <a:extLst>
                    <a:ext uri="{9D8B030D-6E8A-4147-A177-3AD203B41FA5}">
                      <a16:colId xmlns:a16="http://schemas.microsoft.com/office/drawing/2014/main" val="1374036530"/>
                    </a:ext>
                  </a:extLst>
                </a:gridCol>
                <a:gridCol w="438815">
                  <a:extLst>
                    <a:ext uri="{9D8B030D-6E8A-4147-A177-3AD203B41FA5}">
                      <a16:colId xmlns:a16="http://schemas.microsoft.com/office/drawing/2014/main" val="2546723474"/>
                    </a:ext>
                  </a:extLst>
                </a:gridCol>
                <a:gridCol w="1002537">
                  <a:extLst>
                    <a:ext uri="{9D8B030D-6E8A-4147-A177-3AD203B41FA5}">
                      <a16:colId xmlns:a16="http://schemas.microsoft.com/office/drawing/2014/main" val="3663204384"/>
                    </a:ext>
                  </a:extLst>
                </a:gridCol>
                <a:gridCol w="1002537">
                  <a:extLst>
                    <a:ext uri="{9D8B030D-6E8A-4147-A177-3AD203B41FA5}">
                      <a16:colId xmlns:a16="http://schemas.microsoft.com/office/drawing/2014/main" val="3114655180"/>
                    </a:ext>
                  </a:extLst>
                </a:gridCol>
                <a:gridCol w="1002537">
                  <a:extLst>
                    <a:ext uri="{9D8B030D-6E8A-4147-A177-3AD203B41FA5}">
                      <a16:colId xmlns:a16="http://schemas.microsoft.com/office/drawing/2014/main" val="818353165"/>
                    </a:ext>
                  </a:extLst>
                </a:gridCol>
                <a:gridCol w="1002537">
                  <a:extLst>
                    <a:ext uri="{9D8B030D-6E8A-4147-A177-3AD203B41FA5}">
                      <a16:colId xmlns:a16="http://schemas.microsoft.com/office/drawing/2014/main" val="1934116897"/>
                    </a:ext>
                  </a:extLst>
                </a:gridCol>
                <a:gridCol w="1002537">
                  <a:extLst>
                    <a:ext uri="{9D8B030D-6E8A-4147-A177-3AD203B41FA5}">
                      <a16:colId xmlns:a16="http://schemas.microsoft.com/office/drawing/2014/main" val="765772811"/>
                    </a:ext>
                  </a:extLst>
                </a:gridCol>
              </a:tblGrid>
              <a:tr h="1918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Town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Chelsea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Brockton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Lawrence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Everett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Lynn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Revere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Randolph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Worcester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Danvers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Lowell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30442104"/>
                  </a:ext>
                </a:extLst>
              </a:tr>
              <a:tr h="191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Case Count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2885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4172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3443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3548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1733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5112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2807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15770804"/>
                  </a:ext>
                </a:extLst>
              </a:tr>
              <a:tr h="9371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Percent of Residents who are People of Color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7.6%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76776068"/>
                  </a:ext>
                </a:extLst>
              </a:tr>
            </a:tbl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35CCB72-99FB-49AF-A6B5-9966325004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5979607"/>
              </p:ext>
            </p:extLst>
          </p:nvPr>
        </p:nvGraphicFramePr>
        <p:xfrm>
          <a:off x="838200" y="2126298"/>
          <a:ext cx="10515600" cy="2860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24D689-20C8-44BF-9BF3-C118754F5259}"/>
              </a:ext>
            </a:extLst>
          </p:cNvPr>
          <p:cNvCxnSpPr>
            <a:cxnSpLocks/>
          </p:cNvCxnSpPr>
          <p:nvPr/>
        </p:nvCxnSpPr>
        <p:spPr>
          <a:xfrm>
            <a:off x="1988038" y="4469487"/>
            <a:ext cx="9317412" cy="0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F9ECD30-6F6F-4D58-BB9A-EBA4E1EAE54F}"/>
              </a:ext>
            </a:extLst>
          </p:cNvPr>
          <p:cNvSpPr/>
          <p:nvPr/>
        </p:nvSpPr>
        <p:spPr>
          <a:xfrm>
            <a:off x="78392" y="6319902"/>
            <a:ext cx="75655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</a:rPr>
              <a:t>Population denominators for rate calculations provided by UMass Donahue Inst. based on </a:t>
            </a:r>
            <a:r>
              <a:rPr lang="en-US" sz="1000" dirty="0" err="1">
                <a:solidFill>
                  <a:schemeClr val="bg1"/>
                </a:solidFill>
                <a:latin typeface="Calibri" panose="020F0502020204030204" pitchFamily="34" charset="0"/>
              </a:rPr>
              <a:t>Strate</a:t>
            </a:r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</a:rPr>
              <a:t> S, et al. Small Area Population Estimates for 2011 through 2020, published March 2020 (original report published Oct 2016)</a:t>
            </a:r>
          </a:p>
        </p:txBody>
      </p:sp>
    </p:spTree>
    <p:extLst>
      <p:ext uri="{BB962C8B-B14F-4D97-AF65-F5344CB8AC3E}">
        <p14:creationId xmlns:p14="http://schemas.microsoft.com/office/powerpoint/2010/main" val="6852952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110B03-6C8A-4466-88F1-0BB6FEC78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/>
              <a:t>White non-Hispanics represent 71.5% of the population but only 57.2% of the hospitalizations, whereas the percentages of Black Non-Hispanic and Hispanics who are hospitalized are greater than their proportions in the population.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C4E127-18E8-4B24-8808-45C25B50D1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/>
              <a:t>The rate of hospitalizations for Black non-Hispanics and Hispanics is 2.4x and 1.6x higher (respectively) than for White non-Hispanics.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0A1FAE-F0A8-4D88-BD9B-173F0A926B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55585" y="6492495"/>
            <a:ext cx="2736415" cy="365125"/>
          </a:xfrm>
        </p:spPr>
        <p:txBody>
          <a:bodyPr/>
          <a:lstStyle/>
          <a:p>
            <a:fld id="{631A3E32-B534-452A-837F-1F0D4725C9C0}" type="slidenum">
              <a:rPr lang="en-US" smtClean="0"/>
              <a:t>32</a:t>
            </a:fld>
            <a:endParaRPr lang="en-US" dirty="0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4F98C844-9680-47A2-B555-84260D0CA883}"/>
              </a:ext>
            </a:extLst>
          </p:cNvPr>
          <p:cNvSpPr txBox="1">
            <a:spLocks/>
          </p:cNvSpPr>
          <p:nvPr/>
        </p:nvSpPr>
        <p:spPr>
          <a:xfrm>
            <a:off x="0" y="-38895"/>
            <a:ext cx="12192000" cy="1325563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The Rate of Hospitalizations is Highest for Black and Hispanic Residents</a:t>
            </a:r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71A6E023-73D1-4ED3-8F44-0C93D53FF7F3}"/>
              </a:ext>
            </a:extLst>
          </p:cNvPr>
          <p:cNvSpPr txBox="1">
            <a:spLocks/>
          </p:cNvSpPr>
          <p:nvPr/>
        </p:nvSpPr>
        <p:spPr>
          <a:xfrm rot="16200000">
            <a:off x="-2844425" y="2673250"/>
            <a:ext cx="6297202" cy="4645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Data as of 06/17/2020</a:t>
            </a: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1BDF187B-378D-45D3-A5FC-BBCFBA91EF1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61390376"/>
              </p:ext>
            </p:extLst>
          </p:nvPr>
        </p:nvGraphicFramePr>
        <p:xfrm>
          <a:off x="839788" y="1920875"/>
          <a:ext cx="5157787" cy="42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626E6286-1C5C-4C45-B245-75830CBC4408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124798739"/>
              </p:ext>
            </p:extLst>
          </p:nvPr>
        </p:nvGraphicFramePr>
        <p:xfrm>
          <a:off x="6172200" y="1920875"/>
          <a:ext cx="5183188" cy="42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0F254D23-C308-4169-82A0-6767F8D36B68}"/>
              </a:ext>
            </a:extLst>
          </p:cNvPr>
          <p:cNvSpPr/>
          <p:nvPr/>
        </p:nvSpPr>
        <p:spPr>
          <a:xfrm>
            <a:off x="78392" y="6016008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sz="1000" dirty="0">
                <a:latin typeface="Calibri" panose="020F0502020204030204" pitchFamily="34" charset="0"/>
              </a:rPr>
            </a:br>
            <a:r>
              <a:rPr lang="en-US" sz="1000" dirty="0">
                <a:latin typeface="Calibri" panose="020F0502020204030204" pitchFamily="34" charset="0"/>
              </a:rPr>
              <a:t>Population denominators for rate calculations provided by UMass Donahue Inst. based on </a:t>
            </a:r>
            <a:r>
              <a:rPr lang="en-US" sz="1000" i="1" dirty="0" err="1">
                <a:latin typeface="Calibri" panose="020F0502020204030204" pitchFamily="34" charset="0"/>
              </a:rPr>
              <a:t>Strate</a:t>
            </a:r>
            <a:r>
              <a:rPr lang="en-US" sz="1000" i="1" dirty="0">
                <a:latin typeface="Calibri" panose="020F0502020204030204" pitchFamily="34" charset="0"/>
              </a:rPr>
              <a:t> S, et al. Small Area Population Estimates for 2011 through 2020, published March 2020 (original report published Oct 2016)</a:t>
            </a:r>
            <a:endParaRPr lang="en-US" sz="1000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427206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176C8B-9E8D-4189-B7CE-765214C22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07960" y="6492495"/>
            <a:ext cx="2736415" cy="365125"/>
          </a:xfrm>
        </p:spPr>
        <p:txBody>
          <a:bodyPr/>
          <a:lstStyle/>
          <a:p>
            <a:fld id="{631A3E32-B534-452A-837F-1F0D4725C9C0}" type="slidenum">
              <a:rPr lang="en-US" smtClean="0"/>
              <a:t>33</a:t>
            </a:fld>
            <a:endParaRPr lang="en-US" dirty="0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4C23BA7D-8A60-44BB-AD21-459FBF3E1D36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615023132"/>
              </p:ext>
            </p:extLst>
          </p:nvPr>
        </p:nvGraphicFramePr>
        <p:xfrm>
          <a:off x="1006723" y="2030887"/>
          <a:ext cx="9597868" cy="42546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4617">
                  <a:extLst>
                    <a:ext uri="{9D8B030D-6E8A-4147-A177-3AD203B41FA5}">
                      <a16:colId xmlns:a16="http://schemas.microsoft.com/office/drawing/2014/main" val="1504550057"/>
                    </a:ext>
                  </a:extLst>
                </a:gridCol>
                <a:gridCol w="803931">
                  <a:extLst>
                    <a:ext uri="{9D8B030D-6E8A-4147-A177-3AD203B41FA5}">
                      <a16:colId xmlns:a16="http://schemas.microsoft.com/office/drawing/2014/main" val="507471125"/>
                    </a:ext>
                  </a:extLst>
                </a:gridCol>
                <a:gridCol w="803931">
                  <a:extLst>
                    <a:ext uri="{9D8B030D-6E8A-4147-A177-3AD203B41FA5}">
                      <a16:colId xmlns:a16="http://schemas.microsoft.com/office/drawing/2014/main" val="3525074116"/>
                    </a:ext>
                  </a:extLst>
                </a:gridCol>
                <a:gridCol w="803931">
                  <a:extLst>
                    <a:ext uri="{9D8B030D-6E8A-4147-A177-3AD203B41FA5}">
                      <a16:colId xmlns:a16="http://schemas.microsoft.com/office/drawing/2014/main" val="2645304350"/>
                    </a:ext>
                  </a:extLst>
                </a:gridCol>
                <a:gridCol w="803931">
                  <a:extLst>
                    <a:ext uri="{9D8B030D-6E8A-4147-A177-3AD203B41FA5}">
                      <a16:colId xmlns:a16="http://schemas.microsoft.com/office/drawing/2014/main" val="2498211108"/>
                    </a:ext>
                  </a:extLst>
                </a:gridCol>
                <a:gridCol w="581988">
                  <a:extLst>
                    <a:ext uri="{9D8B030D-6E8A-4147-A177-3AD203B41FA5}">
                      <a16:colId xmlns:a16="http://schemas.microsoft.com/office/drawing/2014/main" val="855684624"/>
                    </a:ext>
                  </a:extLst>
                </a:gridCol>
                <a:gridCol w="1025874">
                  <a:extLst>
                    <a:ext uri="{9D8B030D-6E8A-4147-A177-3AD203B41FA5}">
                      <a16:colId xmlns:a16="http://schemas.microsoft.com/office/drawing/2014/main" val="3740862218"/>
                    </a:ext>
                  </a:extLst>
                </a:gridCol>
                <a:gridCol w="803931">
                  <a:extLst>
                    <a:ext uri="{9D8B030D-6E8A-4147-A177-3AD203B41FA5}">
                      <a16:colId xmlns:a16="http://schemas.microsoft.com/office/drawing/2014/main" val="3775302006"/>
                    </a:ext>
                  </a:extLst>
                </a:gridCol>
                <a:gridCol w="803931">
                  <a:extLst>
                    <a:ext uri="{9D8B030D-6E8A-4147-A177-3AD203B41FA5}">
                      <a16:colId xmlns:a16="http://schemas.microsoft.com/office/drawing/2014/main" val="1426151261"/>
                    </a:ext>
                  </a:extLst>
                </a:gridCol>
                <a:gridCol w="803931">
                  <a:extLst>
                    <a:ext uri="{9D8B030D-6E8A-4147-A177-3AD203B41FA5}">
                      <a16:colId xmlns:a16="http://schemas.microsoft.com/office/drawing/2014/main" val="136217047"/>
                    </a:ext>
                  </a:extLst>
                </a:gridCol>
                <a:gridCol w="803931">
                  <a:extLst>
                    <a:ext uri="{9D8B030D-6E8A-4147-A177-3AD203B41FA5}">
                      <a16:colId xmlns:a16="http://schemas.microsoft.com/office/drawing/2014/main" val="828985909"/>
                    </a:ext>
                  </a:extLst>
                </a:gridCol>
                <a:gridCol w="913941">
                  <a:extLst>
                    <a:ext uri="{9D8B030D-6E8A-4147-A177-3AD203B41FA5}">
                      <a16:colId xmlns:a16="http://schemas.microsoft.com/office/drawing/2014/main" val="2533611949"/>
                    </a:ext>
                  </a:extLst>
                </a:gridCol>
              </a:tblGrid>
              <a:tr h="2964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30" marR="4243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White Non-Hispanic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30" marR="4243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Hispanic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30" marR="4243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Black Non-Hispanic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30" marR="4243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Asian Non-Hispanic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30" marR="4243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Other</a:t>
                      </a:r>
                      <a:r>
                        <a:rPr lang="en-US" sz="1000" baseline="30000" dirty="0">
                          <a:effectLst/>
                        </a:rPr>
                        <a:t>2 </a:t>
                      </a:r>
                      <a:r>
                        <a:rPr lang="en-US" sz="1000" dirty="0">
                          <a:effectLst/>
                        </a:rPr>
                        <a:t>Non-Hispanic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30" marR="4243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Unknown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30" marR="42430" marT="0" marB="0" anchor="ctr"/>
                </a:tc>
                <a:extLst>
                  <a:ext uri="{0D108BD9-81ED-4DB2-BD59-A6C34878D82A}">
                    <a16:rowId xmlns:a16="http://schemas.microsoft.com/office/drawing/2014/main" val="2681842417"/>
                  </a:ext>
                </a:extLst>
              </a:tr>
              <a:tr h="4480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Age Group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30" marR="424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Count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30" marR="424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Rate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30" marR="424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Count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30" marR="424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Rate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30" marR="424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Count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30" marR="424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Rate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30" marR="424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Count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30" marR="424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Rate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30" marR="424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Count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30" marR="424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Rate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30" marR="424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Count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30" marR="42430" marT="0" marB="0" anchor="ctr"/>
                </a:tc>
                <a:extLst>
                  <a:ext uri="{0D108BD9-81ED-4DB2-BD59-A6C34878D82A}">
                    <a16:rowId xmlns:a16="http://schemas.microsoft.com/office/drawing/2014/main" val="3947855751"/>
                  </a:ext>
                </a:extLst>
              </a:tr>
              <a:tr h="2964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0-19 years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30" marR="424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7080643"/>
                  </a:ext>
                </a:extLst>
              </a:tr>
              <a:tr h="3207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20-29 years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30" marR="424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3.66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3707829"/>
                  </a:ext>
                </a:extLst>
              </a:tr>
              <a:tr h="3207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30-39 years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30" marR="424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7.59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99303347"/>
                  </a:ext>
                </a:extLst>
              </a:tr>
              <a:tr h="3207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40-49 years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30" marR="424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4.38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20.03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29.80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63013030"/>
                  </a:ext>
                </a:extLst>
              </a:tr>
              <a:tr h="3207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50-59 years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30" marR="424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17.77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77.41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72.35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19.79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225.47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95607622"/>
                  </a:ext>
                </a:extLst>
              </a:tr>
              <a:tr h="3207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60-69 years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30" marR="424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69.64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207.01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314.23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68.13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895.83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03107170"/>
                  </a:ext>
                </a:extLst>
              </a:tr>
              <a:tr h="3207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70-79 years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30" marR="424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297.11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576.45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759.55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270.61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3410.21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56269787"/>
                  </a:ext>
                </a:extLst>
              </a:tr>
              <a:tr h="3552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80+ years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30" marR="424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3855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1491.99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2111.97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2388.50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1252.00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21361.62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53885490"/>
                  </a:ext>
                </a:extLst>
              </a:tr>
              <a:tr h="901696">
                <a:tc gridSpan="1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30000" dirty="0">
                          <a:effectLst/>
                        </a:rPr>
                        <a:t>1Data are current as of 6/19/2020 and are subject to change. 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30000" dirty="0">
                          <a:effectLst/>
                        </a:rPr>
                        <a:t>2Other includes individuals that identify as Native Hawaiian/Pacific Islander, American Indian/Alaskan Native, Multi-Race, and Other.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30000" dirty="0">
                          <a:effectLst/>
                        </a:rPr>
                        <a:t>*Case counts are suppressed to prevent back calculations.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30000" dirty="0">
                          <a:effectLst/>
                        </a:rPr>
                        <a:t>For populations &lt;50,000 case counts, &lt;5 cases are reported as such or are suppressed for confidentiality purposes.   Rates are not calculated for suppressed counts.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30000" dirty="0">
                          <a:effectLst/>
                        </a:rPr>
                        <a:t>Population denominators for rate calculations provided by UMass Donahue Inst. based on </a:t>
                      </a:r>
                      <a:r>
                        <a:rPr lang="en-US" sz="1400" baseline="30000" dirty="0" err="1">
                          <a:effectLst/>
                        </a:rPr>
                        <a:t>Strate</a:t>
                      </a:r>
                      <a:r>
                        <a:rPr lang="en-US" sz="1400" baseline="30000" dirty="0">
                          <a:effectLst/>
                        </a:rPr>
                        <a:t> S, et al. Small Area Population Estimates for 2011 through 2020, published March 2020 (original report published Oct 2016)</a:t>
                      </a:r>
                    </a:p>
                  </a:txBody>
                  <a:tcPr marL="42430" marR="4243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854461"/>
                  </a:ext>
                </a:extLst>
              </a:tr>
            </a:tbl>
          </a:graphicData>
        </a:graphic>
      </p:graphicFrame>
      <p:sp>
        <p:nvSpPr>
          <p:cNvPr id="12" name="Title 3">
            <a:extLst>
              <a:ext uri="{FF2B5EF4-FFF2-40B4-BE49-F238E27FC236}">
                <a16:creationId xmlns:a16="http://schemas.microsoft.com/office/drawing/2014/main" id="{4F98C844-9680-47A2-B555-84260D0CA883}"/>
              </a:ext>
            </a:extLst>
          </p:cNvPr>
          <p:cNvSpPr txBox="1">
            <a:spLocks/>
          </p:cNvSpPr>
          <p:nvPr/>
        </p:nvSpPr>
        <p:spPr>
          <a:xfrm>
            <a:off x="47625" y="212819"/>
            <a:ext cx="12144375" cy="647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/>
              <a:t>Age-Specific Death Rates by Race/Ethnicity Reveal Inequities</a:t>
            </a:r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CCF69AC6-0F69-4905-B745-79BDEB425DBD}"/>
              </a:ext>
            </a:extLst>
          </p:cNvPr>
          <p:cNvSpPr txBox="1">
            <a:spLocks/>
          </p:cNvSpPr>
          <p:nvPr/>
        </p:nvSpPr>
        <p:spPr>
          <a:xfrm rot="16200000">
            <a:off x="-2935506" y="2871777"/>
            <a:ext cx="6297202" cy="4645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  <a:p>
            <a:r>
              <a:rPr lang="en-US" sz="1600" dirty="0"/>
              <a:t>Data as of 06/19/2020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98A5F1-6BF0-4172-BF23-8CB62485AFCB}"/>
              </a:ext>
            </a:extLst>
          </p:cNvPr>
          <p:cNvSpPr txBox="1"/>
          <p:nvPr/>
        </p:nvSpPr>
        <p:spPr>
          <a:xfrm>
            <a:off x="47625" y="6444224"/>
            <a:ext cx="9861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Count and Rate (per 100,000) of Reported Deaths among COVID-19 Confirmed and Probable Cases by Race and Ethnicity and Age Group in MA</a:t>
            </a:r>
            <a:r>
              <a:rPr lang="en-US" sz="1200" baseline="30000" dirty="0">
                <a:solidFill>
                  <a:schemeClr val="bg1"/>
                </a:solidFill>
              </a:rPr>
              <a:t>1 </a:t>
            </a:r>
            <a:r>
              <a:rPr lang="en-US" sz="1200" dirty="0">
                <a:solidFill>
                  <a:schemeClr val="bg1"/>
                </a:solidFill>
              </a:rPr>
              <a:t>(N=7800)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378364-2E36-468A-AE54-14A27C9EB502}"/>
              </a:ext>
            </a:extLst>
          </p:cNvPr>
          <p:cNvSpPr/>
          <p:nvPr/>
        </p:nvSpPr>
        <p:spPr>
          <a:xfrm>
            <a:off x="1006723" y="1075985"/>
            <a:ext cx="9597868" cy="830997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Age-specific death rates reveal that Hispanic, Black Non-Hispanic and Other Non-Hispanic residents have higher rates of death in every age group compared to White and Asian Non-Hispanic. This is most pronounced for age groups under 70. (Caveat: Some of the smaller counts can be unstable.)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FEFC73E-8537-410E-A695-6BEB51BFBDE8}"/>
              </a:ext>
            </a:extLst>
          </p:cNvPr>
          <p:cNvSpPr/>
          <p:nvPr/>
        </p:nvSpPr>
        <p:spPr>
          <a:xfrm>
            <a:off x="5521914" y="3572908"/>
            <a:ext cx="819834" cy="1919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13AFD7-CE81-466D-8592-A21DA8A6322D}"/>
              </a:ext>
            </a:extLst>
          </p:cNvPr>
          <p:cNvSpPr/>
          <p:nvPr/>
        </p:nvSpPr>
        <p:spPr>
          <a:xfrm>
            <a:off x="935251" y="6252634"/>
            <a:ext cx="1107426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Rates are per 100,000 population.  Age-adjusted to the 2000 US standard population. See weights used at:  </a:t>
            </a:r>
            <a:r>
              <a:rPr lang="en-US" sz="1100" dirty="0">
                <a:hlinkClick r:id="rId3"/>
              </a:rPr>
              <a:t>https://www.cdc.gov/nchs/data/statnt/statnt20.pdf</a:t>
            </a:r>
            <a:r>
              <a:rPr lang="en-US" sz="1100" dirty="0"/>
              <a:t>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FEFC73E-8537-410E-A695-6BEB51BFBDE8}"/>
              </a:ext>
            </a:extLst>
          </p:cNvPr>
          <p:cNvSpPr/>
          <p:nvPr/>
        </p:nvSpPr>
        <p:spPr>
          <a:xfrm>
            <a:off x="4043851" y="3564362"/>
            <a:ext cx="819834" cy="1919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FEFC73E-8537-410E-A695-6BEB51BFBDE8}"/>
              </a:ext>
            </a:extLst>
          </p:cNvPr>
          <p:cNvSpPr/>
          <p:nvPr/>
        </p:nvSpPr>
        <p:spPr>
          <a:xfrm>
            <a:off x="8875063" y="4103264"/>
            <a:ext cx="819834" cy="13801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133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176C8B-9E8D-4189-B7CE-765214C22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07960" y="6492495"/>
            <a:ext cx="2736415" cy="365125"/>
          </a:xfrm>
        </p:spPr>
        <p:txBody>
          <a:bodyPr/>
          <a:lstStyle/>
          <a:p>
            <a:fld id="{631A3E32-B534-452A-837F-1F0D4725C9C0}" type="slidenum">
              <a:rPr lang="en-US" smtClean="0"/>
              <a:t>34</a:t>
            </a:fld>
            <a:endParaRPr lang="en-US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4F98C844-9680-47A2-B555-84260D0CA883}"/>
              </a:ext>
            </a:extLst>
          </p:cNvPr>
          <p:cNvSpPr txBox="1">
            <a:spLocks/>
          </p:cNvSpPr>
          <p:nvPr/>
        </p:nvSpPr>
        <p:spPr>
          <a:xfrm>
            <a:off x="-37908" y="209642"/>
            <a:ext cx="12342412" cy="10091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/>
              <a:t>Age-Adjusted Death Rates by Race/Ethnicity Reveal Inequities</a:t>
            </a:r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CCF69AC6-0F69-4905-B745-79BDEB425DBD}"/>
              </a:ext>
            </a:extLst>
          </p:cNvPr>
          <p:cNvSpPr txBox="1">
            <a:spLocks/>
          </p:cNvSpPr>
          <p:nvPr/>
        </p:nvSpPr>
        <p:spPr>
          <a:xfrm rot="16200000">
            <a:off x="-2969760" y="3010276"/>
            <a:ext cx="6297202" cy="4645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  <a:p>
            <a:r>
              <a:rPr lang="en-US" sz="1600" dirty="0"/>
              <a:t>Data as of 06/19/2020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98A5F1-6BF0-4172-BF23-8CB62485AFCB}"/>
              </a:ext>
            </a:extLst>
          </p:cNvPr>
          <p:cNvSpPr txBox="1"/>
          <p:nvPr/>
        </p:nvSpPr>
        <p:spPr>
          <a:xfrm>
            <a:off x="47625" y="6444224"/>
            <a:ext cx="9933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Count and Rate (per 100,000) of Reported Deaths among COVID-19 Confirmed and Probable Cases by Race and Ethnicity and Age Group in MA</a:t>
            </a:r>
            <a:r>
              <a:rPr lang="en-US" sz="1200" baseline="300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(N=7800). Data are current as of 6/19/2020 and are subject to change.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70524F-043B-4C09-B126-093E6BD59934}"/>
              </a:ext>
            </a:extLst>
          </p:cNvPr>
          <p:cNvSpPr/>
          <p:nvPr/>
        </p:nvSpPr>
        <p:spPr>
          <a:xfrm>
            <a:off x="1098402" y="1098883"/>
            <a:ext cx="9822282" cy="1200329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age-adjusted death rate is highest for Black residents, at 161.4 deaths/100,000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Age-adjusted death rates are recommended for comparisons among race groups given differences in the underlying age distribution of the MA population by race, and differences in COVID-19 death trends by 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D0E6B6-87A7-44C0-AC77-D9F39AE0AE57}"/>
              </a:ext>
            </a:extLst>
          </p:cNvPr>
          <p:cNvSpPr/>
          <p:nvPr/>
        </p:nvSpPr>
        <p:spPr>
          <a:xfrm>
            <a:off x="1268147" y="6259014"/>
            <a:ext cx="1107426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Rates are per 100,000 population.  Age-adjusted to the 2000 US standard population. See weights used at:  </a:t>
            </a:r>
            <a:r>
              <a:rPr lang="en-US" sz="1100" dirty="0">
                <a:hlinkClick r:id="rId3"/>
              </a:rPr>
              <a:t>https://www.cdc.gov/nchs/data/statnt/statnt20.pdf</a:t>
            </a:r>
            <a:r>
              <a:rPr lang="en-US" sz="1100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8DFCA0-ED70-4C36-8D0A-EEE9E45BBCB7}"/>
              </a:ext>
            </a:extLst>
          </p:cNvPr>
          <p:cNvSpPr/>
          <p:nvPr/>
        </p:nvSpPr>
        <p:spPr>
          <a:xfrm>
            <a:off x="1268146" y="5802100"/>
            <a:ext cx="99331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1000" dirty="0">
                <a:latin typeface="Calibri" panose="020F0502020204030204" pitchFamily="34" charset="0"/>
              </a:rPr>
            </a:br>
            <a:r>
              <a:rPr lang="en-US" sz="1000" dirty="0">
                <a:latin typeface="Calibri" panose="020F0502020204030204" pitchFamily="34" charset="0"/>
              </a:rPr>
              <a:t>Population denominators for rate calculations provided by UMass Donahue Inst. based on </a:t>
            </a:r>
            <a:r>
              <a:rPr lang="en-US" sz="1000" i="1" dirty="0" err="1">
                <a:latin typeface="Calibri" panose="020F0502020204030204" pitchFamily="34" charset="0"/>
              </a:rPr>
              <a:t>Strate</a:t>
            </a:r>
            <a:r>
              <a:rPr lang="en-US" sz="1000" i="1" dirty="0">
                <a:latin typeface="Calibri" panose="020F0502020204030204" pitchFamily="34" charset="0"/>
              </a:rPr>
              <a:t> S, et al. Small Area Population Estimates for 2011 through 2020, published March 2020 (original report published Oct 2016)</a:t>
            </a:r>
            <a:endParaRPr lang="en-US" sz="1000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93F6EC5-97F3-4E67-BCAA-B88CBB59B4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1774634"/>
              </p:ext>
            </p:extLst>
          </p:nvPr>
        </p:nvGraphicFramePr>
        <p:xfrm>
          <a:off x="1098401" y="2256126"/>
          <a:ext cx="9822281" cy="3663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97544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750513-43AE-485B-BF6A-57B3F317E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55585" y="6501276"/>
            <a:ext cx="2736415" cy="365125"/>
          </a:xfrm>
        </p:spPr>
        <p:txBody>
          <a:bodyPr/>
          <a:lstStyle/>
          <a:p>
            <a:pPr algn="r"/>
            <a:fld id="{631A3E32-B534-452A-837F-1F0D4725C9C0}" type="slidenum">
              <a:rPr lang="en-US" smtClean="0"/>
              <a:pPr algn="r"/>
              <a:t>4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38" y="174161"/>
            <a:ext cx="9550400" cy="60277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92548" y="2387886"/>
            <a:ext cx="4541178" cy="2286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9" tIns="54417" rIns="108829" bIns="54417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00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52413"/>
            <a:ext cx="10737850" cy="593725"/>
          </a:xfrm>
          <a:prstGeom prst="rect">
            <a:avLst/>
          </a:prstGeom>
        </p:spPr>
        <p:txBody>
          <a:bodyPr lIns="111063" tIns="55532" rIns="111063" bIns="55532"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Office of Health Equity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82961622"/>
              </p:ext>
            </p:extLst>
          </p:nvPr>
        </p:nvGraphicFramePr>
        <p:xfrm>
          <a:off x="406400" y="2714812"/>
          <a:ext cx="10972800" cy="467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31129" y="1047377"/>
            <a:ext cx="10652072" cy="2048889"/>
          </a:xfrm>
          <a:prstGeom prst="rect">
            <a:avLst/>
          </a:prstGeom>
          <a:noFill/>
        </p:spPr>
        <p:txBody>
          <a:bodyPr wrap="square" lIns="108829" tIns="54417" rIns="108829" bIns="54417" rtlCol="0">
            <a:spAutoFit/>
          </a:bodyPr>
          <a:lstStyle/>
          <a:p>
            <a:r>
              <a:rPr lang="en-US" altLang="en-US" b="1" dirty="0"/>
              <a:t>Mission:</a:t>
            </a:r>
          </a:p>
          <a:p>
            <a:r>
              <a:rPr lang="en-US" altLang="en-US" dirty="0"/>
              <a:t>Leverage public and private partnerships to collect, use and disseminate high quality data and documentation </a:t>
            </a:r>
            <a:r>
              <a:rPr lang="en-US" altLang="en-US" i="1" dirty="0"/>
              <a:t>and</a:t>
            </a:r>
            <a:r>
              <a:rPr lang="en-US" altLang="en-US" dirty="0"/>
              <a:t> inform and influence policies, programs, practices, prevention strategies and resource allocation </a:t>
            </a:r>
            <a:r>
              <a:rPr lang="en-US" altLang="en-US" b="1" dirty="0"/>
              <a:t>that address inequities in the social determinants of health</a:t>
            </a:r>
            <a:r>
              <a:rPr lang="en-US" altLang="en-US" dirty="0"/>
              <a:t>.  The Office of Health Equity was established at DPH in the 1980s and was expanded in 2018 through an Interagency Services Agreement from the Executive Office of Health &amp; Human Services.</a:t>
            </a:r>
          </a:p>
          <a:p>
            <a:endParaRPr lang="en-US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CFDC2373-DFA8-40EB-8616-8466B6234F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55585" y="6501276"/>
            <a:ext cx="2736415" cy="365125"/>
          </a:xfrm>
        </p:spPr>
        <p:txBody>
          <a:bodyPr/>
          <a:lstStyle/>
          <a:p>
            <a:pPr algn="r"/>
            <a:fld id="{631A3E32-B534-452A-837F-1F0D4725C9C0}" type="slidenum">
              <a:rPr lang="en-US" smtClean="0"/>
              <a:pPr algn="r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810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10727"/>
            <a:ext cx="12192000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 working framework for DPH’s equity activities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44644514"/>
              </p:ext>
            </p:extLst>
          </p:nvPr>
        </p:nvGraphicFramePr>
        <p:xfrm>
          <a:off x="0" y="1446611"/>
          <a:ext cx="10972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70D59AC0-06D4-4547-9756-137B053BC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55585" y="6501276"/>
            <a:ext cx="2736415" cy="365125"/>
          </a:xfrm>
        </p:spPr>
        <p:txBody>
          <a:bodyPr/>
          <a:lstStyle/>
          <a:p>
            <a:pPr algn="r"/>
            <a:fld id="{631A3E32-B534-452A-837F-1F0D4725C9C0}" type="slidenum">
              <a:rPr lang="en-US" smtClean="0"/>
              <a:pPr algn="r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182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22E9144F-15A3-4CC0-9BF2-D24EFFA8A9E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6135"/>
            <a:ext cx="10515600" cy="1325563"/>
          </a:xfrm>
          <a:prstGeom prst="rect">
            <a:avLst/>
          </a:prstGeom>
        </p:spPr>
        <p:txBody>
          <a:bodyPr lIns="111063" tIns="55532" rIns="111063" bIns="55532"/>
          <a:lstStyle/>
          <a:p>
            <a:r>
              <a:rPr lang="en-US" altLang="en-US" b="1" dirty="0">
                <a:solidFill>
                  <a:schemeClr val="bg1"/>
                </a:solidFill>
              </a:rPr>
              <a:t>Definition of Terms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70B8CB6-5BBA-47EE-ACE6-54053EE7FFB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380144" y="1300140"/>
            <a:ext cx="10917199" cy="4614178"/>
          </a:xfrm>
          <a:prstGeom prst="rect">
            <a:avLst/>
          </a:prstGeom>
        </p:spPr>
        <p:txBody>
          <a:bodyPr lIns="108829" tIns="54417" rIns="108829" bIns="54417"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en-US" sz="3000" b="1" dirty="0"/>
              <a:t>What is health equality?</a:t>
            </a:r>
          </a:p>
          <a:p>
            <a:pPr marL="0" indent="0">
              <a:buNone/>
            </a:pPr>
            <a:r>
              <a:rPr lang="en-US" altLang="en-US" sz="3000" dirty="0"/>
              <a:t>Everyone is given the same health intervention without consideration of underlying needs.</a:t>
            </a:r>
          </a:p>
          <a:p>
            <a:pPr marL="0" indent="0">
              <a:buNone/>
            </a:pPr>
            <a:endParaRPr lang="en-US" altLang="en-US" sz="3000" b="1" dirty="0"/>
          </a:p>
          <a:p>
            <a:pPr marL="0" indent="0">
              <a:buNone/>
            </a:pPr>
            <a:r>
              <a:rPr lang="en-US" altLang="en-US" sz="3000" b="1" dirty="0"/>
              <a:t>What are health disparities?</a:t>
            </a:r>
          </a:p>
          <a:p>
            <a:pPr marL="0" indent="0">
              <a:buNone/>
            </a:pPr>
            <a:r>
              <a:rPr lang="en-US" altLang="en-US" sz="3000" dirty="0"/>
              <a:t>Disparities are significant differences in health outcomes between populations.</a:t>
            </a:r>
          </a:p>
          <a:p>
            <a:endParaRPr lang="en-US" altLang="en-US" sz="3000" dirty="0"/>
          </a:p>
          <a:p>
            <a:pPr marL="0" indent="0">
              <a:buNone/>
            </a:pPr>
            <a:r>
              <a:rPr lang="en-US" altLang="en-US" sz="3000" b="1" dirty="0"/>
              <a:t>What are health inequities?</a:t>
            </a:r>
          </a:p>
          <a:p>
            <a:pPr marL="0" indent="0">
              <a:buNone/>
            </a:pPr>
            <a:r>
              <a:rPr lang="en-US" altLang="en-US" sz="3000" dirty="0"/>
              <a:t>Inequities are the unjust distribution of resources and power between populations which manifests in disparities.</a:t>
            </a:r>
          </a:p>
          <a:p>
            <a:pPr marL="0" indent="0">
              <a:buNone/>
            </a:pPr>
            <a:endParaRPr lang="en-US" altLang="en-US" sz="3000" dirty="0"/>
          </a:p>
          <a:p>
            <a:pPr marL="0" indent="0">
              <a:buNone/>
            </a:pPr>
            <a:r>
              <a:rPr lang="en-US" altLang="en-US" sz="3000" b="1" dirty="0"/>
              <a:t>What is health equity?</a:t>
            </a:r>
          </a:p>
          <a:p>
            <a:pPr marL="0" indent="0">
              <a:buNone/>
            </a:pPr>
            <a:r>
              <a:rPr lang="en-US" altLang="en-US" sz="3000" dirty="0"/>
              <a:t>Everyone has what they need to attain their highest level of health.</a:t>
            </a:r>
          </a:p>
          <a:p>
            <a:pPr marL="0" indent="0">
              <a:buNone/>
            </a:pPr>
            <a:endParaRPr lang="en-US" altLang="en-US" sz="3000" dirty="0"/>
          </a:p>
          <a:p>
            <a:pPr marL="0" indent="0">
              <a:buNone/>
            </a:pPr>
            <a:endParaRPr lang="en-US" altLang="en-US" sz="3000" dirty="0"/>
          </a:p>
          <a:p>
            <a:pPr marL="0" indent="0">
              <a:buNone/>
            </a:pPr>
            <a:endParaRPr lang="en-US" altLang="en-US" sz="3000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54D34B3E-FE70-469F-B68D-752EC4925C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55585" y="6501276"/>
            <a:ext cx="2736415" cy="365125"/>
          </a:xfrm>
        </p:spPr>
        <p:txBody>
          <a:bodyPr/>
          <a:lstStyle/>
          <a:p>
            <a:pPr algn="r"/>
            <a:fld id="{631A3E32-B534-452A-837F-1F0D4725C9C0}" type="slidenum">
              <a:rPr lang="en-US" smtClean="0"/>
              <a:pPr algn="r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18651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97AE2-20CC-4D2C-89B9-D67DD39662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10871200" cy="762000"/>
          </a:xfrm>
          <a:prstGeom prst="rect">
            <a:avLst/>
          </a:prstGeom>
        </p:spPr>
        <p:txBody>
          <a:bodyPr lIns="111063" tIns="55532" rIns="111063" bIns="55532"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What Makes Us Healthy?</a:t>
            </a:r>
            <a:br>
              <a:rPr lang="en-US" b="1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 descr="This pie chart depcits that health care is responsible for only 10% of what makes us health.Social and economic factors are mainly responsible at 40%, followed by health behaviors at 30%.   Genes &amp; Biology are responsible for 10%, and last the physical environment is repsonsible for 10%." title="Figure 3 is What Makes Us Health?">
            <a:extLst>
              <a:ext uri="{FF2B5EF4-FFF2-40B4-BE49-F238E27FC236}">
                <a16:creationId xmlns:a16="http://schemas.microsoft.com/office/drawing/2014/main" id="{6B9E8F78-98A4-47E3-8F43-4DE8F7B9DE8B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50439117"/>
              </p:ext>
            </p:extLst>
          </p:nvPr>
        </p:nvGraphicFramePr>
        <p:xfrm>
          <a:off x="203202" y="1071281"/>
          <a:ext cx="11683998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7B5B55B-CD75-4E8A-B213-2D27C56C307E}"/>
              </a:ext>
            </a:extLst>
          </p:cNvPr>
          <p:cNvSpPr/>
          <p:nvPr/>
        </p:nvSpPr>
        <p:spPr>
          <a:xfrm>
            <a:off x="609602" y="5932585"/>
            <a:ext cx="10160000" cy="479229"/>
          </a:xfrm>
          <a:prstGeom prst="rect">
            <a:avLst/>
          </a:prstGeom>
        </p:spPr>
        <p:txBody>
          <a:bodyPr wrap="square" lIns="108829" tIns="54417" rIns="108829" bIns="54417">
            <a:spAutoFit/>
          </a:bodyPr>
          <a:lstStyle/>
          <a:p>
            <a:pPr>
              <a:spcBef>
                <a:spcPts val="714"/>
              </a:spcBef>
              <a:spcAft>
                <a:spcPts val="952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ADAPTED FROM R TARLOV, A. (1999). PUBLIC POLICY FRAMEWORKS FOR IMPROVING POPULATION HEALTH. ANNALS OF THE NEW YORK ACADEMY OF SCIENCES. 896. 281-93.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B9CB0748-EB59-42A7-9F5A-C3E085591A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55585" y="6501276"/>
            <a:ext cx="2736415" cy="365125"/>
          </a:xfrm>
        </p:spPr>
        <p:txBody>
          <a:bodyPr/>
          <a:lstStyle/>
          <a:p>
            <a:pPr algn="r"/>
            <a:fld id="{631A3E32-B534-452A-837F-1F0D4725C9C0}" type="slidenum">
              <a:rPr lang="en-US" smtClean="0"/>
              <a:pPr algn="r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16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  <a:prstGeom prst="rect">
            <a:avLst/>
          </a:prstGeom>
        </p:spPr>
        <p:txBody>
          <a:bodyPr lIns="111063" tIns="55532" rIns="111063" bIns="55532"/>
          <a:lstStyle/>
          <a:p>
            <a:r>
              <a:rPr lang="en-US" b="1" dirty="0">
                <a:solidFill>
                  <a:schemeClr val="bg1"/>
                </a:solidFill>
              </a:rPr>
              <a:t>CDC Health Impact Pyramid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090" y="1302249"/>
            <a:ext cx="7804150" cy="4876800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24A22FC-0F1B-4B41-8205-252FCC1A4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55585" y="6501276"/>
            <a:ext cx="2736415" cy="365125"/>
          </a:xfrm>
        </p:spPr>
        <p:txBody>
          <a:bodyPr/>
          <a:lstStyle/>
          <a:p>
            <a:pPr algn="r"/>
            <a:fld id="{631A3E32-B534-452A-837F-1F0D4725C9C0}" type="slidenum">
              <a:rPr lang="en-US" smtClean="0"/>
              <a:pPr algn="r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2665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REPORTCONTROLSVISIBLE" val="Empty"/>
  <p:tag name="_AMO_UNIQUEIDENTIFIER" val="794e4bab-85b9-4b52-8fe5-88d63012457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10388</TotalTime>
  <Words>2754</Words>
  <Application>Microsoft Office PowerPoint</Application>
  <PresentationFormat>Widescreen</PresentationFormat>
  <Paragraphs>425</Paragraphs>
  <Slides>34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Calibri Light</vt:lpstr>
      <vt:lpstr>Century Gothic</vt:lpstr>
      <vt:lpstr>MS Sans Serif</vt:lpstr>
      <vt:lpstr>Times New Roman</vt:lpstr>
      <vt:lpstr>Office Theme</vt:lpstr>
      <vt:lpstr>think-cell Slide</vt:lpstr>
      <vt:lpstr>PowerPoint Presentation</vt:lpstr>
      <vt:lpstr>PowerPoint Presentation</vt:lpstr>
      <vt:lpstr> health equity framework</vt:lpstr>
      <vt:lpstr>PowerPoint Presentation</vt:lpstr>
      <vt:lpstr>Office of Health Equity</vt:lpstr>
      <vt:lpstr>A working framework for DPH’s equity activities</vt:lpstr>
      <vt:lpstr>Definition of Terms</vt:lpstr>
      <vt:lpstr>What Makes Us Healthy? </vt:lpstr>
      <vt:lpstr>CDC Health Impact Pyramid </vt:lpstr>
      <vt:lpstr>PowerPoint Presentation</vt:lpstr>
      <vt:lpstr> COVID-19 HEALTH EQUITY ADVISORY GROUP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Recommendations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COVID-19 Health Equity Data</vt:lpstr>
      <vt:lpstr>PowerPoint Presentation</vt:lpstr>
      <vt:lpstr>PowerPoint Presentation</vt:lpstr>
      <vt:lpstr>PowerPoint Presentation</vt:lpstr>
      <vt:lpstr>PowerPoint Presentation</vt:lpstr>
      <vt:lpstr>Following the Executive Order on April 8th, race/ethnicity data reporting has improved for cases, deaths, and hospitalizations</vt:lpstr>
      <vt:lpstr>The Rate of Positive Cases is Highest for Black and Hispanic Residents</vt:lpstr>
      <vt:lpstr>Cities with the Highest Rates of COVID-19 are Primarily Communities of Color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Averbach, Abigail (DPH)</cp:lastModifiedBy>
  <cp:revision>529</cp:revision>
  <cp:lastPrinted>2020-05-04T19:14:05Z</cp:lastPrinted>
  <dcterms:created xsi:type="dcterms:W3CDTF">2019-01-10T19:26:50Z</dcterms:created>
  <dcterms:modified xsi:type="dcterms:W3CDTF">2020-06-19T17:32:45Z</dcterms:modified>
</cp:coreProperties>
</file>